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3"/>
  </p:notesMasterIdLst>
  <p:sldIdLst>
    <p:sldId id="257" r:id="rId2"/>
    <p:sldId id="329" r:id="rId3"/>
    <p:sldId id="330" r:id="rId4"/>
    <p:sldId id="343" r:id="rId5"/>
    <p:sldId id="344" r:id="rId6"/>
    <p:sldId id="345" r:id="rId7"/>
    <p:sldId id="346" r:id="rId8"/>
    <p:sldId id="347" r:id="rId9"/>
    <p:sldId id="348" r:id="rId10"/>
    <p:sldId id="349" r:id="rId11"/>
    <p:sldId id="354" r:id="rId12"/>
    <p:sldId id="350" r:id="rId13"/>
    <p:sldId id="351" r:id="rId14"/>
    <p:sldId id="352" r:id="rId15"/>
    <p:sldId id="355" r:id="rId16"/>
    <p:sldId id="353" r:id="rId17"/>
    <p:sldId id="332" r:id="rId18"/>
    <p:sldId id="318" r:id="rId19"/>
    <p:sldId id="312" r:id="rId20"/>
    <p:sldId id="313" r:id="rId21"/>
    <p:sldId id="314" r:id="rId22"/>
    <p:sldId id="315" r:id="rId23"/>
    <p:sldId id="319" r:id="rId24"/>
    <p:sldId id="320" r:id="rId25"/>
    <p:sldId id="321" r:id="rId26"/>
    <p:sldId id="322" r:id="rId27"/>
    <p:sldId id="323" r:id="rId28"/>
    <p:sldId id="324" r:id="rId29"/>
    <p:sldId id="325" r:id="rId30"/>
    <p:sldId id="326" r:id="rId31"/>
    <p:sldId id="327" r:id="rId32"/>
    <p:sldId id="328" r:id="rId33"/>
    <p:sldId id="316" r:id="rId34"/>
    <p:sldId id="356" r:id="rId35"/>
    <p:sldId id="358" r:id="rId36"/>
    <p:sldId id="359" r:id="rId37"/>
    <p:sldId id="360" r:id="rId38"/>
    <p:sldId id="364" r:id="rId39"/>
    <p:sldId id="365" r:id="rId40"/>
    <p:sldId id="366" r:id="rId41"/>
    <p:sldId id="363" r:id="rId42"/>
    <p:sldId id="367" r:id="rId43"/>
    <p:sldId id="369" r:id="rId44"/>
    <p:sldId id="370" r:id="rId45"/>
    <p:sldId id="368" r:id="rId46"/>
    <p:sldId id="362" r:id="rId47"/>
    <p:sldId id="371" r:id="rId48"/>
    <p:sldId id="361" r:id="rId49"/>
    <p:sldId id="372" r:id="rId50"/>
    <p:sldId id="289" r:id="rId51"/>
    <p:sldId id="261" r:id="rId5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ller, Dee Ann" initials="MDA" lastIdx="9" clrIdx="0">
    <p:extLst>
      <p:ext uri="{19B8F6BF-5375-455C-9EA6-DF929625EA0E}">
        <p15:presenceInfo xmlns:p15="http://schemas.microsoft.com/office/powerpoint/2012/main" userId="S-1-5-21-1004336348-1214440339-1801674531-4097" providerId="AD"/>
      </p:ext>
    </p:extLst>
  </p:cmAuthor>
  <p:cmAuthor id="2" name="Barker, Maurice" initials="BM" lastIdx="7" clrIdx="1">
    <p:extLst>
      <p:ext uri="{19B8F6BF-5375-455C-9EA6-DF929625EA0E}">
        <p15:presenceInfo xmlns:p15="http://schemas.microsoft.com/office/powerpoint/2012/main" userId="S-1-5-21-1004336348-1214440339-1801674531-13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75B6"/>
    <a:srgbClr val="48B3BB"/>
    <a:srgbClr val="43503B"/>
    <a:srgbClr val="9ED5E6"/>
    <a:srgbClr val="B4A471"/>
    <a:srgbClr val="53B7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A727DD-1D4B-45DE-8D1B-8CDD73CC958F}" v="18" dt="2018-12-03T14:12:39.0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0411" autoAdjust="0"/>
  </p:normalViewPr>
  <p:slideViewPr>
    <p:cSldViewPr>
      <p:cViewPr varScale="1">
        <p:scale>
          <a:sx n="103" d="100"/>
          <a:sy n="103" d="100"/>
        </p:scale>
        <p:origin x="1185"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6AAA98-3025-48D1-BDFD-874C39CE1BD1}" type="datetimeFigureOut">
              <a:rPr lang="en-US" smtClean="0"/>
              <a:t>12/3/2018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DABF4A-0AAA-47DD-924E-BF4B05D9A0A9}" type="slidenum">
              <a:rPr lang="en-US" smtClean="0"/>
              <a:t>‹#›</a:t>
            </a:fld>
            <a:endParaRPr lang="en-US"/>
          </a:p>
        </p:txBody>
      </p:sp>
    </p:spTree>
    <p:extLst>
      <p:ext uri="{BB962C8B-B14F-4D97-AF65-F5344CB8AC3E}">
        <p14:creationId xmlns:p14="http://schemas.microsoft.com/office/powerpoint/2010/main" val="3466599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DABF4A-0AAA-47DD-924E-BF4B05D9A0A9}" type="slidenum">
              <a:rPr lang="en-US" smtClean="0"/>
              <a:t>31</a:t>
            </a:fld>
            <a:endParaRPr lang="en-US"/>
          </a:p>
        </p:txBody>
      </p:sp>
    </p:spTree>
    <p:extLst>
      <p:ext uri="{BB962C8B-B14F-4D97-AF65-F5344CB8AC3E}">
        <p14:creationId xmlns:p14="http://schemas.microsoft.com/office/powerpoint/2010/main" val="28348672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DABF4A-0AAA-47DD-924E-BF4B05D9A0A9}" type="slidenum">
              <a:rPr lang="en-US" smtClean="0"/>
              <a:t>32</a:t>
            </a:fld>
            <a:endParaRPr lang="en-US"/>
          </a:p>
        </p:txBody>
      </p:sp>
    </p:spTree>
    <p:extLst>
      <p:ext uri="{BB962C8B-B14F-4D97-AF65-F5344CB8AC3E}">
        <p14:creationId xmlns:p14="http://schemas.microsoft.com/office/powerpoint/2010/main" val="7031677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1">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p:spPr>
        <p:txBody>
          <a:bodyPr anchor="b">
            <a:normAutofit/>
          </a:bodyPr>
          <a:lstStyle>
            <a:lvl1pPr algn="ctr">
              <a:lnSpc>
                <a:spcPct val="100000"/>
              </a:lnSpc>
              <a:defRPr sz="7200">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ormAutofit/>
          </a:bodyPr>
          <a:lstStyle>
            <a:lvl1pPr marL="0" indent="0" algn="ctr">
              <a:buNone/>
              <a:defRPr sz="3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630847397"/>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dy - One Column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chemeClr val="accent5">
                    <a:lumMod val="75000"/>
                  </a:schemeClr>
                </a:solidFill>
              </a:defRPr>
            </a:lvl1pPr>
          </a:lstStyle>
          <a:p>
            <a:r>
              <a:rPr lang="en-US" dirty="0"/>
              <a:t>Add Title</a:t>
            </a:r>
          </a:p>
        </p:txBody>
      </p:sp>
      <p:sp>
        <p:nvSpPr>
          <p:cNvPr id="3" name="Content Placeholder 2"/>
          <p:cNvSpPr>
            <a:spLocks noGrp="1"/>
          </p:cNvSpPr>
          <p:nvPr>
            <p:ph idx="1" hasCustomPrompt="1"/>
          </p:nvPr>
        </p:nvSpPr>
        <p:spPr>
          <a:xfrm>
            <a:off x="228600" y="2057401"/>
            <a:ext cx="8686800" cy="4119561"/>
          </a:xfrm>
          <a:prstGeom prst="rect">
            <a:avLst/>
          </a:prstGeom>
        </p:spPr>
        <p:txBody>
          <a:bodyPr/>
          <a:lstStyle>
            <a:lvl1pPr>
              <a:buClr>
                <a:srgbClr val="2E75B6"/>
              </a:buClr>
              <a:defRPr sz="3600">
                <a:solidFill>
                  <a:srgbClr val="43503B"/>
                </a:solidFill>
              </a:defRPr>
            </a:lvl1pPr>
            <a:lvl2pPr>
              <a:buClr>
                <a:srgbClr val="2E75B6"/>
              </a:buClr>
              <a:defRPr sz="3200">
                <a:solidFill>
                  <a:srgbClr val="43503B"/>
                </a:solidFill>
              </a:defRPr>
            </a:lvl2pPr>
            <a:lvl3pPr>
              <a:buClr>
                <a:srgbClr val="2E75B6"/>
              </a:buClr>
              <a:defRPr sz="2800">
                <a:solidFill>
                  <a:srgbClr val="43503B"/>
                </a:solidFill>
              </a:defRPr>
            </a:lvl3pPr>
            <a:lvl4pPr>
              <a:buClr>
                <a:srgbClr val="2E75B6"/>
              </a:buClr>
              <a:defRPr sz="2400">
                <a:solidFill>
                  <a:srgbClr val="43503B"/>
                </a:solidFill>
              </a:defRPr>
            </a:lvl4pPr>
            <a:lvl5pPr>
              <a:buClr>
                <a:srgbClr val="2E75B6"/>
              </a:buClr>
              <a:defRPr sz="2400">
                <a:solidFill>
                  <a:srgbClr val="43503B"/>
                </a:solidFill>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12/3/2018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107095" y="1437511"/>
            <a:ext cx="492981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endParaRPr lang="en-US" dirty="0"/>
          </a:p>
        </p:txBody>
      </p:sp>
      <p:sp>
        <p:nvSpPr>
          <p:cNvPr id="18" name="Text Placeholder 17">
            <a:extLst>
              <a:ext uri="{FF2B5EF4-FFF2-40B4-BE49-F238E27FC236}">
                <a16:creationId xmlns:a16="http://schemas.microsoft.com/office/drawing/2014/main" id="{09EFEC75-DFB7-4605-A89E-A95ECD671921}"/>
              </a:ext>
            </a:extLst>
          </p:cNvPr>
          <p:cNvSpPr>
            <a:spLocks noGrp="1"/>
          </p:cNvSpPr>
          <p:nvPr>
            <p:ph type="body" sz="quarter" idx="13" hasCustomPrompt="1"/>
          </p:nvPr>
        </p:nvSpPr>
        <p:spPr>
          <a:xfrm>
            <a:off x="1928190" y="1371600"/>
            <a:ext cx="6987209" cy="685800"/>
          </a:xfrm>
          <a:prstGeom prst="rect">
            <a:avLst/>
          </a:prstGeom>
        </p:spPr>
        <p:txBody>
          <a:bodyPr anchor="ctr"/>
          <a:lstStyle>
            <a:lvl1pPr marL="0" indent="0" algn="l">
              <a:lnSpc>
                <a:spcPct val="100000"/>
              </a:lnSpc>
              <a:buNone/>
              <a:defRPr sz="3600" i="1">
                <a:solidFill>
                  <a:srgbClr val="43503B"/>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Tree>
    <p:extLst>
      <p:ext uri="{BB962C8B-B14F-4D97-AF65-F5344CB8AC3E}">
        <p14:creationId xmlns:p14="http://schemas.microsoft.com/office/powerpoint/2010/main" val="2826712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dy - Two Columns - Blu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28600" y="2057401"/>
            <a:ext cx="4286250" cy="4119562"/>
          </a:xfrm>
          <a:prstGeom prst="rect">
            <a:avLst/>
          </a:prstGeom>
        </p:spPr>
        <p:txBody>
          <a:bodyPr/>
          <a:lstStyle>
            <a:lvl1pPr>
              <a:buClr>
                <a:srgbClr val="2E75B6"/>
              </a:buClr>
              <a:defRPr sz="3600">
                <a:solidFill>
                  <a:srgbClr val="43503B"/>
                </a:solidFill>
              </a:defRPr>
            </a:lvl1pPr>
            <a:lvl2pPr>
              <a:buClr>
                <a:srgbClr val="2E75B6"/>
              </a:buClr>
              <a:defRPr sz="3200">
                <a:solidFill>
                  <a:srgbClr val="43503B"/>
                </a:solidFill>
              </a:defRPr>
            </a:lvl2pPr>
            <a:lvl3pPr>
              <a:buClr>
                <a:srgbClr val="2E75B6"/>
              </a:buClr>
              <a:defRPr sz="2800">
                <a:solidFill>
                  <a:srgbClr val="43503B"/>
                </a:solidFill>
              </a:defRPr>
            </a:lvl3pPr>
            <a:lvl4pPr>
              <a:buClr>
                <a:srgbClr val="2E75B6"/>
              </a:buClr>
              <a:defRPr sz="2400">
                <a:solidFill>
                  <a:srgbClr val="43503B"/>
                </a:solidFill>
              </a:defRPr>
            </a:lvl4pPr>
            <a:lvl5pPr>
              <a:buClr>
                <a:srgbClr val="2E75B6"/>
              </a:buClr>
              <a:defRPr sz="2400">
                <a:solidFill>
                  <a:srgbClr val="43503B"/>
                </a:solidFill>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29150" y="2057401"/>
            <a:ext cx="4286250" cy="4119562"/>
          </a:xfrm>
          <a:prstGeom prst="rect">
            <a:avLst/>
          </a:prstGeom>
        </p:spPr>
        <p:txBody>
          <a:bodyPr/>
          <a:lstStyle>
            <a:lvl1pPr>
              <a:buClr>
                <a:srgbClr val="2E75B6"/>
              </a:buClr>
              <a:defRPr sz="3600">
                <a:solidFill>
                  <a:srgbClr val="43503B"/>
                </a:solidFill>
              </a:defRPr>
            </a:lvl1pPr>
            <a:lvl2pPr>
              <a:buClr>
                <a:srgbClr val="2E75B6"/>
              </a:buClr>
              <a:defRPr sz="3200">
                <a:solidFill>
                  <a:srgbClr val="43503B"/>
                </a:solidFill>
              </a:defRPr>
            </a:lvl2pPr>
            <a:lvl3pPr>
              <a:buClr>
                <a:srgbClr val="2E75B6"/>
              </a:buClr>
              <a:defRPr sz="2800">
                <a:solidFill>
                  <a:srgbClr val="43503B"/>
                </a:solidFill>
              </a:defRPr>
            </a:lvl3pPr>
            <a:lvl4pPr>
              <a:buClr>
                <a:srgbClr val="2E75B6"/>
              </a:buClr>
              <a:defRPr sz="2400">
                <a:solidFill>
                  <a:srgbClr val="43503B"/>
                </a:solidFill>
              </a:defRPr>
            </a:lvl4pPr>
            <a:lvl5pPr>
              <a:buClr>
                <a:srgbClr val="2E75B6"/>
              </a:buClr>
              <a:defRPr sz="2400">
                <a:solidFill>
                  <a:srgbClr val="43503B"/>
                </a:solidFill>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12/3/2018</a:t>
            </a:fld>
            <a:endParaRPr lang="en-US" dirty="0"/>
          </a:p>
        </p:txBody>
      </p:sp>
      <p:sp>
        <p:nvSpPr>
          <p:cNvPr id="6" name="Footer Placeholder 5"/>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8" name="Freeform 14">
            <a:extLst>
              <a:ext uri="{FF2B5EF4-FFF2-40B4-BE49-F238E27FC236}">
                <a16:creationId xmlns:a16="http://schemas.microsoft.com/office/drawing/2014/main" id="{14235458-0EEA-40A5-BAF0-DE514D01C0B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069CF62E-1D78-46D2-9E0D-1301C1B7E4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0" name="Title 1">
            <a:extLst>
              <a:ext uri="{FF2B5EF4-FFF2-40B4-BE49-F238E27FC236}">
                <a16:creationId xmlns:a16="http://schemas.microsoft.com/office/drawing/2014/main" id="{15177626-D716-44A0-903D-CC8228B49F78}"/>
              </a:ext>
            </a:extLst>
          </p:cNvPr>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chemeClr val="accent5">
                    <a:lumMod val="75000"/>
                  </a:schemeClr>
                </a:solidFill>
              </a:defRPr>
            </a:lvl1pPr>
          </a:lstStyle>
          <a:p>
            <a:r>
              <a:rPr lang="en-US" dirty="0"/>
              <a:t>Add Title</a:t>
            </a:r>
          </a:p>
        </p:txBody>
      </p:sp>
      <p:sp>
        <p:nvSpPr>
          <p:cNvPr id="13" name="Text Placeholder 12">
            <a:extLst>
              <a:ext uri="{FF2B5EF4-FFF2-40B4-BE49-F238E27FC236}">
                <a16:creationId xmlns:a16="http://schemas.microsoft.com/office/drawing/2014/main" id="{639019D3-7004-4C0A-9D30-FBE85F5939FC}"/>
              </a:ext>
            </a:extLst>
          </p:cNvPr>
          <p:cNvSpPr>
            <a:spLocks noGrp="1"/>
          </p:cNvSpPr>
          <p:nvPr>
            <p:ph type="body" sz="quarter" idx="13" hasCustomPrompt="1"/>
          </p:nvPr>
        </p:nvSpPr>
        <p:spPr>
          <a:xfrm>
            <a:off x="1928190" y="1371600"/>
            <a:ext cx="6987210" cy="685800"/>
          </a:xfrm>
          <a:prstGeom prst="rect">
            <a:avLst/>
          </a:prstGeom>
        </p:spPr>
        <p:txBody>
          <a:bodyPr anchor="ct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i="1">
                <a:solidFill>
                  <a:srgbClr val="43503B"/>
                </a:solidFill>
              </a:defRPr>
            </a:lvl1pPr>
          </a:lstStyle>
          <a:p>
            <a:pPr lvl="0"/>
            <a:r>
              <a:rPr lang="en-US" dirty="0"/>
              <a:t>Add Sub-Title, if needed</a:t>
            </a:r>
          </a:p>
        </p:txBody>
      </p:sp>
    </p:spTree>
    <p:extLst>
      <p:ext uri="{BB962C8B-B14F-4D97-AF65-F5344CB8AC3E}">
        <p14:creationId xmlns:p14="http://schemas.microsoft.com/office/powerpoint/2010/main" val="31821667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dy - Map, Graphic, Screenshot - Blue">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12/3/2018</a:t>
            </a:fld>
            <a:endParaRPr lang="en-US" dirty="0"/>
          </a:p>
        </p:txBody>
      </p:sp>
      <p:sp>
        <p:nvSpPr>
          <p:cNvPr id="4" name="Footer Placeholder 3"/>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6" name="Freeform 14">
            <a:extLst>
              <a:ext uri="{FF2B5EF4-FFF2-40B4-BE49-F238E27FC236}">
                <a16:creationId xmlns:a16="http://schemas.microsoft.com/office/drawing/2014/main" id="{4EA1D183-F691-4E41-9650-A5402C3094E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7" name="Picture 6">
            <a:extLst>
              <a:ext uri="{FF2B5EF4-FFF2-40B4-BE49-F238E27FC236}">
                <a16:creationId xmlns:a16="http://schemas.microsoft.com/office/drawing/2014/main" id="{36518F78-187A-4CBD-BBF7-3B77F0062F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8" name="Title 1">
            <a:extLst>
              <a:ext uri="{FF2B5EF4-FFF2-40B4-BE49-F238E27FC236}">
                <a16:creationId xmlns:a16="http://schemas.microsoft.com/office/drawing/2014/main" id="{06FFAEBA-8BD6-4879-B485-1F1F02E68412}"/>
              </a:ext>
            </a:extLst>
          </p:cNvPr>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chemeClr val="accent5">
                    <a:lumMod val="75000"/>
                  </a:schemeClr>
                </a:solidFill>
              </a:defRPr>
            </a:lvl1pPr>
          </a:lstStyle>
          <a:p>
            <a:r>
              <a:rPr lang="en-US" dirty="0"/>
              <a:t>Add Title</a:t>
            </a:r>
          </a:p>
        </p:txBody>
      </p:sp>
    </p:spTree>
    <p:extLst>
      <p:ext uri="{BB962C8B-B14F-4D97-AF65-F5344CB8AC3E}">
        <p14:creationId xmlns:p14="http://schemas.microsoft.com/office/powerpoint/2010/main" val="3049294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1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12/3/2018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5" t="57240" r="-15" b="8348"/>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3940747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2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12/3/2018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descr="Landscape image of a river surrounded by tall grass ">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b"/>
          <a:lstStyle>
            <a:lvl1pPr algn="ctr">
              <a:defRPr sz="6000" baseline="0">
                <a:solidFill>
                  <a:schemeClr val="bg1"/>
                </a:solidFill>
              </a:defRPr>
            </a:lvl1pPr>
          </a:lstStyle>
          <a:p>
            <a:r>
              <a:rPr lang="en-US" dirty="0"/>
              <a:t>Add Section Header</a:t>
            </a:r>
          </a:p>
        </p:txBody>
      </p:sp>
    </p:spTree>
    <p:extLst>
      <p:ext uri="{BB962C8B-B14F-4D97-AF65-F5344CB8AC3E}">
        <p14:creationId xmlns:p14="http://schemas.microsoft.com/office/powerpoint/2010/main" val="35696185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3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12/3/2018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11274128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4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12/3/2018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13643849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5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12/3/2018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58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7132265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ody - One Column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rgbClr val="48B3BB"/>
                </a:solidFill>
              </a:defRPr>
            </a:lvl1pPr>
          </a:lstStyle>
          <a:p>
            <a:r>
              <a:rPr lang="en-US" dirty="0"/>
              <a:t>Add Title</a:t>
            </a:r>
          </a:p>
        </p:txBody>
      </p:sp>
      <p:sp>
        <p:nvSpPr>
          <p:cNvPr id="3" name="Content Placeholder 2"/>
          <p:cNvSpPr>
            <a:spLocks noGrp="1"/>
          </p:cNvSpPr>
          <p:nvPr>
            <p:ph idx="1" hasCustomPrompt="1"/>
          </p:nvPr>
        </p:nvSpPr>
        <p:spPr>
          <a:xfrm>
            <a:off x="228600" y="2057401"/>
            <a:ext cx="8686800" cy="4119561"/>
          </a:xfrm>
          <a:prstGeom prst="rect">
            <a:avLst/>
          </a:prstGeom>
        </p:spPr>
        <p:txBody>
          <a:bodyPr/>
          <a:lstStyle>
            <a:lvl1pPr>
              <a:buClr>
                <a:srgbClr val="48B3BB"/>
              </a:buClr>
              <a:defRPr sz="3600">
                <a:solidFill>
                  <a:schemeClr val="tx1"/>
                </a:solidFill>
              </a:defRPr>
            </a:lvl1pPr>
            <a:lvl2pPr>
              <a:buClr>
                <a:srgbClr val="48B3BB"/>
              </a:buClr>
              <a:defRPr sz="3200">
                <a:solidFill>
                  <a:schemeClr val="tx1"/>
                </a:solidFill>
              </a:defRPr>
            </a:lvl2pPr>
            <a:lvl3pPr>
              <a:buClr>
                <a:srgbClr val="48B3BB"/>
              </a:buClr>
              <a:defRPr sz="2800">
                <a:solidFill>
                  <a:schemeClr val="tx1"/>
                </a:solidFill>
              </a:defRPr>
            </a:lvl3pPr>
            <a:lvl4pPr>
              <a:buClr>
                <a:srgbClr val="48B3BB"/>
              </a:buClr>
              <a:defRPr sz="2400">
                <a:solidFill>
                  <a:schemeClr val="tx1"/>
                </a:solidFill>
              </a:defRPr>
            </a:lvl4pPr>
            <a:lvl5pPr>
              <a:buClr>
                <a:srgbClr val="48B3BB"/>
              </a:buClr>
              <a:defRPr sz="2400">
                <a:solidFill>
                  <a:schemeClr val="tx1"/>
                </a:solidFill>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12/3/2018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3" name="Text Placeholder 12">
            <a:extLst>
              <a:ext uri="{FF2B5EF4-FFF2-40B4-BE49-F238E27FC236}">
                <a16:creationId xmlns:a16="http://schemas.microsoft.com/office/drawing/2014/main" id="{80DBA6D8-C36A-4BC6-9F3F-62E95284077E}"/>
              </a:ext>
            </a:extLst>
          </p:cNvPr>
          <p:cNvSpPr>
            <a:spLocks noGrp="1"/>
          </p:cNvSpPr>
          <p:nvPr>
            <p:ph type="body" sz="quarter" idx="13" hasCustomPrompt="1"/>
          </p:nvPr>
        </p:nvSpPr>
        <p:spPr>
          <a:xfrm>
            <a:off x="1928190" y="1371600"/>
            <a:ext cx="6987210" cy="685800"/>
          </a:xfrm>
          <a:prstGeom prst="rect">
            <a:avLst/>
          </a:prstGeom>
        </p:spPr>
        <p:txBody>
          <a:bodyPr anchor="ctr"/>
          <a:lstStyle>
            <a:lvl1pPr marL="0" indent="0">
              <a:lnSpc>
                <a:spcPct val="100000"/>
              </a:lnSpc>
              <a:buNone/>
              <a:defRPr sz="3600" i="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Tree>
    <p:extLst>
      <p:ext uri="{BB962C8B-B14F-4D97-AF65-F5344CB8AC3E}">
        <p14:creationId xmlns:p14="http://schemas.microsoft.com/office/powerpoint/2010/main" val="42474127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ody - Two Column - Teal">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28600" y="2057401"/>
            <a:ext cx="4286250" cy="4119562"/>
          </a:xfrm>
          <a:prstGeom prst="rect">
            <a:avLst/>
          </a:prstGeom>
        </p:spPr>
        <p:txBody>
          <a:bodyPr/>
          <a:lstStyle>
            <a:lvl1pPr>
              <a:buClr>
                <a:srgbClr val="48B3BB"/>
              </a:buClr>
              <a:defRPr sz="3600">
                <a:solidFill>
                  <a:schemeClr val="tx1"/>
                </a:solidFill>
              </a:defRPr>
            </a:lvl1pPr>
            <a:lvl2pPr>
              <a:buClr>
                <a:srgbClr val="48B3BB"/>
              </a:buClr>
              <a:defRPr sz="3200">
                <a:solidFill>
                  <a:schemeClr val="tx1"/>
                </a:solidFill>
              </a:defRPr>
            </a:lvl2pPr>
            <a:lvl3pPr>
              <a:buClr>
                <a:srgbClr val="48B3BB"/>
              </a:buClr>
              <a:defRPr sz="2800">
                <a:solidFill>
                  <a:schemeClr val="tx1"/>
                </a:solidFill>
              </a:defRPr>
            </a:lvl3pPr>
            <a:lvl4pPr>
              <a:buClr>
                <a:srgbClr val="48B3BB"/>
              </a:buClr>
              <a:defRPr sz="2400">
                <a:solidFill>
                  <a:schemeClr val="tx1"/>
                </a:solidFill>
              </a:defRPr>
            </a:lvl4pPr>
            <a:lvl5pPr>
              <a:buClr>
                <a:srgbClr val="48B3BB"/>
              </a:buClr>
              <a:defRPr sz="2400">
                <a:solidFill>
                  <a:schemeClr val="tx1"/>
                </a:solidFill>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29150" y="2057401"/>
            <a:ext cx="4286250" cy="4119562"/>
          </a:xfrm>
          <a:prstGeom prst="rect">
            <a:avLst/>
          </a:prstGeom>
        </p:spPr>
        <p:txBody>
          <a:bodyPr/>
          <a:lstStyle>
            <a:lvl1pPr>
              <a:buClr>
                <a:srgbClr val="48B3BB"/>
              </a:buClr>
              <a:defRPr sz="3600">
                <a:solidFill>
                  <a:schemeClr val="tx1"/>
                </a:solidFill>
              </a:defRPr>
            </a:lvl1pPr>
            <a:lvl2pPr>
              <a:buClr>
                <a:srgbClr val="48B3BB"/>
              </a:buClr>
              <a:defRPr sz="3200">
                <a:solidFill>
                  <a:schemeClr val="tx1"/>
                </a:solidFill>
              </a:defRPr>
            </a:lvl2pPr>
            <a:lvl3pPr>
              <a:buClr>
                <a:srgbClr val="48B3BB"/>
              </a:buClr>
              <a:defRPr sz="2800">
                <a:solidFill>
                  <a:schemeClr val="tx1"/>
                </a:solidFill>
              </a:defRPr>
            </a:lvl3pPr>
            <a:lvl4pPr>
              <a:buClr>
                <a:srgbClr val="48B3BB"/>
              </a:buClr>
              <a:defRPr sz="2400">
                <a:solidFill>
                  <a:schemeClr val="tx1"/>
                </a:solidFill>
              </a:defRPr>
            </a:lvl4pPr>
            <a:lvl5pPr>
              <a:buClr>
                <a:srgbClr val="48B3BB"/>
              </a:buClr>
              <a:defRPr sz="2400">
                <a:solidFill>
                  <a:schemeClr val="tx1"/>
                </a:solidFill>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12/3/2018</a:t>
            </a:fld>
            <a:endParaRPr lang="en-US" dirty="0"/>
          </a:p>
        </p:txBody>
      </p:sp>
      <p:sp>
        <p:nvSpPr>
          <p:cNvPr id="6" name="Footer Placeholder 5"/>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8" name="Freeform 14">
            <a:extLst>
              <a:ext uri="{FF2B5EF4-FFF2-40B4-BE49-F238E27FC236}">
                <a16:creationId xmlns:a16="http://schemas.microsoft.com/office/drawing/2014/main" id="{14235458-0EEA-40A5-BAF0-DE514D01C0B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069CF62E-1D78-46D2-9E0D-1301C1B7E4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0" name="Title 1">
            <a:extLst>
              <a:ext uri="{FF2B5EF4-FFF2-40B4-BE49-F238E27FC236}">
                <a16:creationId xmlns:a16="http://schemas.microsoft.com/office/drawing/2014/main" id="{15177626-D716-44A0-903D-CC8228B49F78}"/>
              </a:ext>
            </a:extLst>
          </p:cNvPr>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rgbClr val="48B3BB"/>
                </a:solidFill>
              </a:defRPr>
            </a:lvl1pPr>
          </a:lstStyle>
          <a:p>
            <a:r>
              <a:rPr lang="en-US" dirty="0"/>
              <a:t>Add Title</a:t>
            </a:r>
          </a:p>
        </p:txBody>
      </p:sp>
      <p:sp>
        <p:nvSpPr>
          <p:cNvPr id="12" name="Text Placeholder 11">
            <a:extLst>
              <a:ext uri="{FF2B5EF4-FFF2-40B4-BE49-F238E27FC236}">
                <a16:creationId xmlns:a16="http://schemas.microsoft.com/office/drawing/2014/main" id="{5DD5C158-C788-4CCC-82BE-C8C552C6C61A}"/>
              </a:ext>
            </a:extLst>
          </p:cNvPr>
          <p:cNvSpPr>
            <a:spLocks noGrp="1"/>
          </p:cNvSpPr>
          <p:nvPr>
            <p:ph type="body" sz="quarter" idx="13" hasCustomPrompt="1"/>
          </p:nvPr>
        </p:nvSpPr>
        <p:spPr>
          <a:xfrm>
            <a:off x="1928190" y="1371600"/>
            <a:ext cx="6987209" cy="685800"/>
          </a:xfrm>
          <a:prstGeom prst="rect">
            <a:avLst/>
          </a:prstGeom>
        </p:spPr>
        <p:txBody>
          <a:bodyPr anchor="ctr"/>
          <a:lstStyle>
            <a:lvl1pPr marL="0" indent="0">
              <a:lnSpc>
                <a:spcPct val="100000"/>
              </a:lnSpc>
              <a:buNone/>
              <a:defRPr sz="3600" i="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Tree>
    <p:extLst>
      <p:ext uri="{BB962C8B-B14F-4D97-AF65-F5344CB8AC3E}">
        <p14:creationId xmlns:p14="http://schemas.microsoft.com/office/powerpoint/2010/main" val="3513972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p:spPr>
        <p:txBody>
          <a:bodyPr anchor="b">
            <a:normAutofit/>
          </a:bodyPr>
          <a:lstStyle>
            <a:lvl1pPr algn="ctr">
              <a:lnSpc>
                <a:spcPct val="100000"/>
              </a:lnSpc>
              <a:defRPr sz="7200">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ormAutofit/>
          </a:bodyPr>
          <a:lstStyle>
            <a:lvl1pPr marL="0" indent="0" algn="ctr">
              <a:buNone/>
              <a:defRPr sz="3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991150276"/>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dy - Map, Graphic, Screenshot - Teal">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12/3/2018</a:t>
            </a:fld>
            <a:endParaRPr lang="en-US" dirty="0"/>
          </a:p>
        </p:txBody>
      </p:sp>
      <p:sp>
        <p:nvSpPr>
          <p:cNvPr id="4" name="Footer Placeholder 3"/>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6" name="Freeform 14">
            <a:extLst>
              <a:ext uri="{FF2B5EF4-FFF2-40B4-BE49-F238E27FC236}">
                <a16:creationId xmlns:a16="http://schemas.microsoft.com/office/drawing/2014/main" id="{4EA1D183-F691-4E41-9650-A5402C3094E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7" name="Picture 6">
            <a:extLst>
              <a:ext uri="{FF2B5EF4-FFF2-40B4-BE49-F238E27FC236}">
                <a16:creationId xmlns:a16="http://schemas.microsoft.com/office/drawing/2014/main" id="{36518F78-187A-4CBD-BBF7-3B77F0062F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8" name="Title 1">
            <a:extLst>
              <a:ext uri="{FF2B5EF4-FFF2-40B4-BE49-F238E27FC236}">
                <a16:creationId xmlns:a16="http://schemas.microsoft.com/office/drawing/2014/main" id="{06FFAEBA-8BD6-4879-B485-1F1F02E68412}"/>
              </a:ext>
            </a:extLst>
          </p:cNvPr>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rgbClr val="48B3BB"/>
                </a:solidFill>
              </a:defRPr>
            </a:lvl1pPr>
          </a:lstStyle>
          <a:p>
            <a:r>
              <a:rPr lang="en-US" dirty="0"/>
              <a:t>Add Title</a:t>
            </a:r>
          </a:p>
        </p:txBody>
      </p:sp>
    </p:spTree>
    <p:extLst>
      <p:ext uri="{BB962C8B-B14F-4D97-AF65-F5344CB8AC3E}">
        <p14:creationId xmlns:p14="http://schemas.microsoft.com/office/powerpoint/2010/main" val="39395790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1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12/3/2018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23001387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2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12/3/2018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5" t="57240" r="-15" b="8348"/>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12139127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3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12/3/2018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b="27961"/>
          <a:stretch/>
        </p:blipFill>
        <p:spPr bwMode="auto">
          <a:xfrm>
            <a:off x="3048" y="0"/>
            <a:ext cx="9144000" cy="1873249"/>
          </a:xfrm>
          <a:prstGeom prst="rect">
            <a:avLst/>
          </a:prstGeom>
          <a:blipFill>
            <a:blip r:embed="rId2"/>
            <a:stretch>
              <a:fillRect/>
            </a:stretch>
          </a:blipFill>
          <a:ln>
            <a:noFill/>
          </a:ln>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4703906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4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12/3/2018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371725"/>
          </a:xfrm>
          <a:prstGeom prst="rect">
            <a:avLst/>
          </a:prstGeom>
          <a:blipFill>
            <a:blip r:embed="rId3"/>
            <a:stretch>
              <a:fillRect/>
            </a:stretch>
          </a:blipFill>
          <a:ln>
            <a:noFill/>
          </a:ln>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33000726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5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12/3/2018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371725"/>
          </a:xfrm>
          <a:prstGeom prst="rect">
            <a:avLst/>
          </a:prstGeom>
          <a:blipFill>
            <a:blip r:embed="rId3"/>
            <a:stretch>
              <a:fillRect/>
            </a:stretch>
          </a:blipFill>
          <a:ln>
            <a:noFill/>
          </a:ln>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1682107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act Info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chemeClr val="accent5">
                    <a:lumMod val="75000"/>
                  </a:schemeClr>
                </a:solidFill>
              </a:defRPr>
            </a:lvl1pPr>
          </a:lstStyle>
          <a:p>
            <a:r>
              <a:rPr lang="en-US" dirty="0"/>
              <a:t>Add Title</a:t>
            </a:r>
          </a:p>
        </p:txBody>
      </p:sp>
      <p:sp>
        <p:nvSpPr>
          <p:cNvPr id="3" name="Content Placeholder 2"/>
          <p:cNvSpPr>
            <a:spLocks noGrp="1"/>
          </p:cNvSpPr>
          <p:nvPr>
            <p:ph idx="1" hasCustomPrompt="1"/>
          </p:nvPr>
        </p:nvSpPr>
        <p:spPr>
          <a:xfrm>
            <a:off x="1381918" y="1894711"/>
            <a:ext cx="6987210" cy="4119561"/>
          </a:xfrm>
          <a:prstGeom prst="rect">
            <a:avLst/>
          </a:prstGeom>
        </p:spPr>
        <p:txBody>
          <a:bodyPr/>
          <a:lstStyle>
            <a:lvl1pPr marL="0" indent="0">
              <a:buClr>
                <a:srgbClr val="2E75B6"/>
              </a:buClr>
              <a:buNone/>
              <a:defRPr sz="4800">
                <a:solidFill>
                  <a:srgbClr val="43503B"/>
                </a:solidFill>
              </a:defRPr>
            </a:lvl1pPr>
            <a:lvl2pPr>
              <a:buClr>
                <a:srgbClr val="2E75B6"/>
              </a:buClr>
              <a:defRPr sz="3200">
                <a:solidFill>
                  <a:srgbClr val="43503B"/>
                </a:solidFill>
              </a:defRPr>
            </a:lvl2pPr>
            <a:lvl3pPr>
              <a:buClr>
                <a:srgbClr val="2E75B6"/>
              </a:buClr>
              <a:defRPr sz="2800">
                <a:solidFill>
                  <a:srgbClr val="43503B"/>
                </a:solidFill>
              </a:defRPr>
            </a:lvl3pPr>
            <a:lvl4pPr>
              <a:buClr>
                <a:srgbClr val="2E75B6"/>
              </a:buClr>
              <a:defRPr sz="2400">
                <a:solidFill>
                  <a:srgbClr val="43503B"/>
                </a:solidFill>
              </a:defRPr>
            </a:lvl4pPr>
            <a:lvl5pPr>
              <a:buClr>
                <a:srgbClr val="2E75B6"/>
              </a:buClr>
              <a:defRPr sz="2400">
                <a:solidFill>
                  <a:srgbClr val="43503B"/>
                </a:solidFill>
              </a:defRPr>
            </a:lvl5pPr>
          </a:lstStyle>
          <a:p>
            <a:pPr lvl="0"/>
            <a:r>
              <a:rPr lang="en-US" dirty="0"/>
              <a:t>First level</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12/3/2018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107095" y="1437511"/>
            <a:ext cx="492981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endParaRPr lang="en-US" dirty="0"/>
          </a:p>
        </p:txBody>
      </p:sp>
    </p:spTree>
    <p:extLst>
      <p:ext uri="{BB962C8B-B14F-4D97-AF65-F5344CB8AC3E}">
        <p14:creationId xmlns:p14="http://schemas.microsoft.com/office/powerpoint/2010/main" val="18358796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act Info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rgbClr val="48B3BB"/>
                </a:solidFill>
              </a:defRPr>
            </a:lvl1pPr>
          </a:lstStyle>
          <a:p>
            <a:r>
              <a:rPr lang="en-US" dirty="0"/>
              <a:t>Add Title</a:t>
            </a:r>
          </a:p>
        </p:txBody>
      </p:sp>
      <p:sp>
        <p:nvSpPr>
          <p:cNvPr id="3" name="Content Placeholder 2"/>
          <p:cNvSpPr>
            <a:spLocks noGrp="1"/>
          </p:cNvSpPr>
          <p:nvPr>
            <p:ph idx="1" hasCustomPrompt="1"/>
          </p:nvPr>
        </p:nvSpPr>
        <p:spPr>
          <a:xfrm>
            <a:off x="921327" y="1915840"/>
            <a:ext cx="6622473" cy="4119561"/>
          </a:xfrm>
          <a:prstGeom prst="rect">
            <a:avLst/>
          </a:prstGeom>
        </p:spPr>
        <p:txBody>
          <a:bodyPr/>
          <a:lstStyle>
            <a:lvl1pPr marL="0" indent="0">
              <a:lnSpc>
                <a:spcPct val="100000"/>
              </a:lnSpc>
              <a:buClr>
                <a:srgbClr val="48B3BB"/>
              </a:buClr>
              <a:buNone/>
              <a:defRPr sz="4800">
                <a:solidFill>
                  <a:schemeClr val="tx1"/>
                </a:solidFill>
              </a:defRPr>
            </a:lvl1pPr>
            <a:lvl2pPr marL="457200" indent="0">
              <a:buClr>
                <a:srgbClr val="48B3BB"/>
              </a:buClr>
              <a:buNone/>
              <a:defRPr sz="3200">
                <a:solidFill>
                  <a:schemeClr val="tx1"/>
                </a:solidFill>
              </a:defRPr>
            </a:lvl2pPr>
            <a:lvl3pPr marL="914400" indent="0">
              <a:buClr>
                <a:srgbClr val="48B3BB"/>
              </a:buClr>
              <a:buNone/>
              <a:defRPr sz="2800">
                <a:solidFill>
                  <a:schemeClr val="tx1"/>
                </a:solidFill>
              </a:defRPr>
            </a:lvl3pPr>
            <a:lvl4pPr marL="1371600" indent="0">
              <a:buClr>
                <a:srgbClr val="48B3BB"/>
              </a:buClr>
              <a:buNone/>
              <a:defRPr sz="2400">
                <a:solidFill>
                  <a:schemeClr val="tx1"/>
                </a:solidFill>
              </a:defRPr>
            </a:lvl4pPr>
            <a:lvl5pPr marL="1828800" indent="0">
              <a:buClr>
                <a:srgbClr val="48B3BB"/>
              </a:buClr>
              <a:buNone/>
              <a:defRPr sz="2400">
                <a:solidFill>
                  <a:schemeClr val="tx1"/>
                </a:solidFill>
              </a:defRPr>
            </a:lvl5pPr>
          </a:lstStyle>
          <a:p>
            <a:pPr lvl="0"/>
            <a:r>
              <a:rPr lang="en-US" dirty="0"/>
              <a:t>First level</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12/3/2018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185253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reserve="1">
  <p:cSld name="Last Slide 1">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7813" b="7813"/>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13741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Last Slide 2">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475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a:ln>
            <a:solidFill>
              <a:schemeClr val="accent1"/>
            </a:solidFill>
          </a:ln>
        </p:spPr>
        <p:txBody>
          <a:bodyPr anchor="b">
            <a:normAutofit/>
          </a:bodyPr>
          <a:lstStyle>
            <a:lvl1pPr algn="ctr">
              <a:lnSpc>
                <a:spcPct val="100000"/>
              </a:lnSpc>
              <a:defRPr sz="7200">
                <a:ln>
                  <a:noFill/>
                </a:ln>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ormAutofit/>
          </a:bodyPr>
          <a:lstStyle>
            <a:lvl1pPr marL="0" indent="0" algn="ctr">
              <a:buNone/>
              <a:defRPr sz="3600">
                <a:ln>
                  <a:noFill/>
                </a:ln>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928363741"/>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Last Slide 3">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38097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Last Slide 4">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69482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Last Slide 5">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33815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Last Slide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85091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Last Slide 7">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84903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Last Slide 8">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22667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reserve="1">
  <p:cSld name="Last Slide 9">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2988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Last Slide 10">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9102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 Slide 4">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9396" y="1993901"/>
            <a:ext cx="4910051" cy="2286001"/>
          </a:xfrm>
          <a:prstGeom prst="rect">
            <a:avLst/>
          </a:prstGeom>
          <a:ln>
            <a:noFill/>
          </a:ln>
        </p:spPr>
        <p:txBody>
          <a:bodyPr anchor="b">
            <a:normAutofit/>
          </a:bodyPr>
          <a:lstStyle>
            <a:lvl1pPr algn="ctr">
              <a:lnSpc>
                <a:spcPct val="100000"/>
              </a:lnSpc>
              <a:defRPr sz="7200">
                <a:ln>
                  <a:noFill/>
                </a:ln>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723900" y="5257800"/>
            <a:ext cx="7696200" cy="990599"/>
          </a:xfrm>
          <a:prstGeom prst="rect">
            <a:avLst/>
          </a:prstGeom>
        </p:spPr>
        <p:txBody>
          <a:bodyPr>
            <a:normAutofit/>
          </a:bodyPr>
          <a:lstStyle>
            <a:lvl1pPr marL="0" indent="0" algn="ctr">
              <a:buNone/>
              <a:defRPr sz="3600">
                <a:ln>
                  <a:noFill/>
                </a:ln>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451893201"/>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le Slide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295400" y="3048000"/>
            <a:ext cx="6553200" cy="2286001"/>
          </a:xfrm>
          <a:prstGeom prst="rect">
            <a:avLst/>
          </a:prstGeom>
          <a:ln>
            <a:noFill/>
          </a:ln>
        </p:spPr>
        <p:txBody>
          <a:bodyPr anchor="b">
            <a:normAutofit/>
          </a:bodyPr>
          <a:lstStyle>
            <a:lvl1pPr algn="ctr">
              <a:lnSpc>
                <a:spcPct val="100000"/>
              </a:lnSpc>
              <a:defRPr sz="7200">
                <a:ln>
                  <a:solidFill>
                    <a:srgbClr val="002060"/>
                  </a:solidFill>
                </a:ln>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16625" y="5327651"/>
            <a:ext cx="8686800" cy="2057400"/>
          </a:xfrm>
          <a:prstGeom prst="rect">
            <a:avLst/>
          </a:prstGeom>
        </p:spPr>
        <p:txBody>
          <a:bodyPr>
            <a:normAutofit/>
          </a:bodyPr>
          <a:lstStyle>
            <a:lvl1pPr marL="0" indent="0" algn="ctr">
              <a:buNone/>
              <a:defRPr sz="3600">
                <a:ln>
                  <a:solidFill>
                    <a:srgbClr val="002060"/>
                  </a:solidFill>
                </a:ln>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983012517"/>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219200" y="3048000"/>
            <a:ext cx="7924800" cy="1905000"/>
          </a:xfrm>
          <a:prstGeom prst="rect">
            <a:avLst/>
          </a:prstGeom>
          <a:ln>
            <a:noFill/>
          </a:ln>
        </p:spPr>
        <p:txBody>
          <a:bodyPr anchor="b">
            <a:normAutofit/>
          </a:bodyPr>
          <a:lstStyle>
            <a:lvl1pPr algn="ctr">
              <a:lnSpc>
                <a:spcPct val="100000"/>
              </a:lnSpc>
              <a:defRPr sz="7200">
                <a:ln>
                  <a:noFill/>
                </a:ln>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3810000" y="4953000"/>
            <a:ext cx="5334000" cy="2057400"/>
          </a:xfrm>
          <a:prstGeom prst="rect">
            <a:avLst/>
          </a:prstGeom>
        </p:spPr>
        <p:txBody>
          <a:bodyPr>
            <a:normAutofit/>
          </a:bodyPr>
          <a:lstStyle>
            <a:lvl1pPr marL="0" indent="0" algn="ctr">
              <a:buNone/>
              <a:defRPr sz="3600">
                <a:ln>
                  <a:noFill/>
                </a:ln>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350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3869856028"/>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Slide 7">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187451"/>
            <a:ext cx="8686800" cy="2286001"/>
          </a:xfrm>
          <a:prstGeom prst="rect">
            <a:avLst/>
          </a:prstGeom>
          <a:ln>
            <a:noFill/>
          </a:ln>
        </p:spPr>
        <p:txBody>
          <a:bodyPr anchor="b">
            <a:normAutofit/>
          </a:bodyPr>
          <a:lstStyle>
            <a:lvl1pPr algn="ctr">
              <a:lnSpc>
                <a:spcPct val="100000"/>
              </a:lnSpc>
              <a:defRPr sz="7200">
                <a:ln>
                  <a:noFill/>
                </a:ln>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228600" y="3597909"/>
            <a:ext cx="8686800" cy="2057400"/>
          </a:xfrm>
          <a:prstGeom prst="rect">
            <a:avLst/>
          </a:prstGeom>
        </p:spPr>
        <p:txBody>
          <a:bodyPr>
            <a:normAutofit/>
          </a:bodyPr>
          <a:lstStyle>
            <a:lvl1pPr marL="0" indent="0" algn="ctr">
              <a:buNone/>
              <a:defRPr sz="3600">
                <a:ln>
                  <a:noFill/>
                </a:ln>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1181659583"/>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Title Slide 8">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703386"/>
            <a:ext cx="8686800" cy="2286001"/>
          </a:xfrm>
          <a:prstGeom prst="rect">
            <a:avLst/>
          </a:prstGeom>
          <a:ln>
            <a:noFill/>
          </a:ln>
        </p:spPr>
        <p:txBody>
          <a:bodyPr anchor="b">
            <a:normAutofit/>
          </a:bodyPr>
          <a:lstStyle>
            <a:lvl1pPr algn="ctr">
              <a:lnSpc>
                <a:spcPct val="100000"/>
              </a:lnSpc>
              <a:defRPr sz="7200">
                <a:ln>
                  <a:noFill/>
                </a:ln>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242455" y="4092575"/>
            <a:ext cx="8686800" cy="2057400"/>
          </a:xfrm>
          <a:prstGeom prst="rect">
            <a:avLst/>
          </a:prstGeom>
        </p:spPr>
        <p:txBody>
          <a:bodyPr>
            <a:normAutofit/>
          </a:bodyPr>
          <a:lstStyle>
            <a:lvl1pPr marL="0" indent="0" algn="ctr">
              <a:buNone/>
              <a:defRPr sz="3600">
                <a:ln>
                  <a:noFill/>
                </a:ln>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350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814049962"/>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9">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a:ln>
            <a:noFill/>
          </a:ln>
        </p:spPr>
        <p:txBody>
          <a:bodyPr anchor="b">
            <a:normAutofit/>
          </a:bodyPr>
          <a:lstStyle>
            <a:lvl1pPr algn="ctr">
              <a:lnSpc>
                <a:spcPct val="100000"/>
              </a:lnSpc>
              <a:defRPr sz="7200">
                <a:ln>
                  <a:noFill/>
                </a:ln>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ormAutofit/>
          </a:bodyPr>
          <a:lstStyle>
            <a:lvl1pPr marL="0" indent="0" algn="ctr">
              <a:buNone/>
              <a:defRPr sz="3600">
                <a:ln>
                  <a:noFill/>
                </a:ln>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1463947289"/>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208065-6A17-48A2-A83C-71BA4C68E7B1}"/>
              </a:ext>
            </a:extLst>
          </p:cNvPr>
          <p:cNvSpPr txBox="1"/>
          <p:nvPr userDrawn="1"/>
        </p:nvSpPr>
        <p:spPr>
          <a:xfrm>
            <a:off x="6858000" y="6356350"/>
            <a:ext cx="2057400" cy="365125"/>
          </a:xfrm>
          <a:prstGeom prst="rect">
            <a:avLst/>
          </a:prstGeom>
          <a:noFill/>
        </p:spPr>
        <p:txBody>
          <a:bodyPr wrap="square" rtlCol="0" anchor="ctr">
            <a:noAutofit/>
          </a:bodyPr>
          <a:lstStyle/>
          <a:p>
            <a:pPr algn="r"/>
            <a:fld id="{C0D148B1-2D98-45E8-A7D2-E88121981E67}" type="slidenum">
              <a:rPr lang="en-US" sz="1800" smtClean="0">
                <a:solidFill>
                  <a:srgbClr val="43503B"/>
                </a:solidFill>
              </a:rPr>
              <a:pPr algn="r"/>
              <a:t>‹#›</a:t>
            </a:fld>
            <a:r>
              <a:rPr lang="en-US" sz="1800" dirty="0">
                <a:solidFill>
                  <a:srgbClr val="43503B"/>
                </a:solidFill>
              </a:rPr>
              <a:t> </a:t>
            </a:r>
          </a:p>
        </p:txBody>
      </p:sp>
    </p:spTree>
    <p:extLst>
      <p:ext uri="{BB962C8B-B14F-4D97-AF65-F5344CB8AC3E}">
        <p14:creationId xmlns:p14="http://schemas.microsoft.com/office/powerpoint/2010/main" val="729608033"/>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713" r:id="rId3"/>
    <p:sldLayoutId id="2147483677" r:id="rId4"/>
    <p:sldLayoutId id="2147483678" r:id="rId5"/>
    <p:sldLayoutId id="2147483686" r:id="rId6"/>
    <p:sldLayoutId id="2147483693" r:id="rId7"/>
    <p:sldLayoutId id="2147483695" r:id="rId8"/>
    <p:sldLayoutId id="2147483697" r:id="rId9"/>
    <p:sldLayoutId id="2147483662" r:id="rId10"/>
    <p:sldLayoutId id="2147483664" r:id="rId11"/>
    <p:sldLayoutId id="2147483666" r:id="rId12"/>
    <p:sldLayoutId id="2147483663" r:id="rId13"/>
    <p:sldLayoutId id="2147483690" r:id="rId14"/>
    <p:sldLayoutId id="2147483689" r:id="rId15"/>
    <p:sldLayoutId id="2147483691" r:id="rId16"/>
    <p:sldLayoutId id="2147483698" r:id="rId17"/>
    <p:sldLayoutId id="2147483668" r:id="rId18"/>
    <p:sldLayoutId id="2147483669" r:id="rId19"/>
    <p:sldLayoutId id="2147483670" r:id="rId20"/>
    <p:sldLayoutId id="2147483671" r:id="rId21"/>
    <p:sldLayoutId id="2147483688" r:id="rId22"/>
    <p:sldLayoutId id="2147483687" r:id="rId23"/>
    <p:sldLayoutId id="2147483692" r:id="rId24"/>
    <p:sldLayoutId id="2147483701" r:id="rId25"/>
    <p:sldLayoutId id="2147483714" r:id="rId26"/>
    <p:sldLayoutId id="2147483715" r:id="rId27"/>
    <p:sldLayoutId id="2147483673" r:id="rId28"/>
    <p:sldLayoutId id="2147483682" r:id="rId29"/>
    <p:sldLayoutId id="2147483681" r:id="rId30"/>
    <p:sldLayoutId id="2147483683" r:id="rId31"/>
    <p:sldLayoutId id="2147483684" r:id="rId32"/>
    <p:sldLayoutId id="2147483685" r:id="rId33"/>
    <p:sldLayoutId id="2147483694" r:id="rId34"/>
    <p:sldLayoutId id="2147483696" r:id="rId35"/>
    <p:sldLayoutId id="2147483699" r:id="rId36"/>
    <p:sldLayoutId id="2147483700" r:id="rId37"/>
  </p:sldLayoutIdLst>
  <p:txStyles>
    <p:titleStyle>
      <a:lvl1pPr algn="l" defTabSz="914400" rtl="0" eaLnBrk="1" latinLnBrk="0" hangingPunct="1">
        <a:lnSpc>
          <a:spcPct val="90000"/>
        </a:lnSpc>
        <a:spcBef>
          <a:spcPct val="0"/>
        </a:spcBef>
        <a:buNone/>
        <a:defRPr sz="7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3" Type="http://schemas.openxmlformats.org/officeDocument/2006/relationships/hyperlink" Target="https://floridadep.gov/sites/default/files/62-640.210_2_d.pdf" TargetMode="External"/><Relationship Id="rId2" Type="http://schemas.openxmlformats.org/officeDocument/2006/relationships/hyperlink" Target="https://floridadep.gov/sites/default/files/62-620.910_1_1.pdf" TargetMode="External"/><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DFD36-B3D6-4257-B103-07734B9D29A4}"/>
              </a:ext>
            </a:extLst>
          </p:cNvPr>
          <p:cNvSpPr>
            <a:spLocks noGrp="1"/>
          </p:cNvSpPr>
          <p:nvPr>
            <p:ph type="ctrTitle"/>
          </p:nvPr>
        </p:nvSpPr>
        <p:spPr>
          <a:xfrm>
            <a:off x="304800" y="2209800"/>
            <a:ext cx="8686800" cy="1752601"/>
          </a:xfrm>
        </p:spPr>
        <p:txBody>
          <a:bodyPr>
            <a:normAutofit/>
          </a:bodyPr>
          <a:lstStyle/>
          <a:p>
            <a:r>
              <a:rPr lang="en-US" sz="6000" dirty="0"/>
              <a:t>Biosolids Rule/Permitting</a:t>
            </a:r>
          </a:p>
        </p:txBody>
      </p:sp>
      <p:sp>
        <p:nvSpPr>
          <p:cNvPr id="3" name="Subtitle 2">
            <a:extLst>
              <a:ext uri="{FF2B5EF4-FFF2-40B4-BE49-F238E27FC236}">
                <a16:creationId xmlns:a16="http://schemas.microsoft.com/office/drawing/2014/main" id="{5BF07209-4779-433E-A3BD-CE6034EB0E03}"/>
              </a:ext>
            </a:extLst>
          </p:cNvPr>
          <p:cNvSpPr>
            <a:spLocks noGrp="1"/>
          </p:cNvSpPr>
          <p:nvPr>
            <p:ph type="subTitle" idx="1"/>
          </p:nvPr>
        </p:nvSpPr>
        <p:spPr>
          <a:xfrm>
            <a:off x="9331" y="4038600"/>
            <a:ext cx="8686800" cy="1165225"/>
          </a:xfrm>
        </p:spPr>
        <p:txBody>
          <a:bodyPr>
            <a:noAutofit/>
          </a:bodyPr>
          <a:lstStyle/>
          <a:p>
            <a:r>
              <a:rPr lang="en-US" dirty="0"/>
              <a:t>Maurice Barker</a:t>
            </a:r>
          </a:p>
          <a:p>
            <a:r>
              <a:rPr lang="en-US" dirty="0"/>
              <a:t>Division of Water Resource Management</a:t>
            </a:r>
          </a:p>
          <a:p>
            <a:r>
              <a:rPr lang="en-US" dirty="0"/>
              <a:t>November 28, 2018</a:t>
            </a:r>
          </a:p>
        </p:txBody>
      </p:sp>
    </p:spTree>
    <p:extLst>
      <p:ext uri="{BB962C8B-B14F-4D97-AF65-F5344CB8AC3E}">
        <p14:creationId xmlns:p14="http://schemas.microsoft.com/office/powerpoint/2010/main" val="958798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46D27-88D6-4C8C-8EE1-BD68F5D8AB29}"/>
              </a:ext>
            </a:extLst>
          </p:cNvPr>
          <p:cNvSpPr>
            <a:spLocks noGrp="1"/>
          </p:cNvSpPr>
          <p:nvPr>
            <p:ph type="title"/>
          </p:nvPr>
        </p:nvSpPr>
        <p:spPr/>
        <p:txBody>
          <a:bodyPr/>
          <a:lstStyle/>
          <a:p>
            <a:r>
              <a:rPr lang="en-US" altLang="en-US" sz="4800" dirty="0"/>
              <a:t>Rule 62-640.650, F.A.C.</a:t>
            </a:r>
            <a:endParaRPr lang="en-US" sz="4800" dirty="0"/>
          </a:p>
        </p:txBody>
      </p:sp>
      <p:sp>
        <p:nvSpPr>
          <p:cNvPr id="3" name="Content Placeholder 2">
            <a:extLst>
              <a:ext uri="{FF2B5EF4-FFF2-40B4-BE49-F238E27FC236}">
                <a16:creationId xmlns:a16="http://schemas.microsoft.com/office/drawing/2014/main" id="{C5628278-5451-423A-95AC-3C2C3785A2AA}"/>
              </a:ext>
            </a:extLst>
          </p:cNvPr>
          <p:cNvSpPr>
            <a:spLocks noGrp="1"/>
          </p:cNvSpPr>
          <p:nvPr>
            <p:ph idx="1"/>
          </p:nvPr>
        </p:nvSpPr>
        <p:spPr>
          <a:xfrm>
            <a:off x="838200" y="1676400"/>
            <a:ext cx="8077200" cy="4337873"/>
          </a:xfrm>
        </p:spPr>
        <p:txBody>
          <a:bodyPr/>
          <a:lstStyle/>
          <a:p>
            <a:pPr marL="342900" indent="-342900">
              <a:spcBef>
                <a:spcPts val="1800"/>
              </a:spcBef>
              <a:buFont typeface="Arial" panose="020B0604020202020204" pitchFamily="34" charset="0"/>
              <a:buChar char="•"/>
            </a:pPr>
            <a:r>
              <a:rPr lang="en-US" altLang="en-US" sz="2400" dirty="0"/>
              <a:t>Monitoring, Record Keeping, Reporting, and Notifications</a:t>
            </a:r>
          </a:p>
          <a:p>
            <a:pPr lvl="1">
              <a:spcBef>
                <a:spcPts val="1800"/>
              </a:spcBef>
            </a:pPr>
            <a:r>
              <a:rPr lang="en-US" altLang="en-US" sz="2400" dirty="0"/>
              <a:t>Requirements may be increased or decreased based on site specific circumstances</a:t>
            </a:r>
            <a:endParaRPr lang="en-US" altLang="en-US" sz="2400" strike="sngStrike" dirty="0"/>
          </a:p>
          <a:p>
            <a:pPr lvl="1">
              <a:spcBef>
                <a:spcPts val="1800"/>
              </a:spcBef>
            </a:pPr>
            <a:r>
              <a:rPr lang="en-US" altLang="en-US" sz="2400" dirty="0"/>
              <a:t>Biosolids monitoring – incorporated 503.8 (analysis methods), established monitoring parameters, frequency, representative samples after final treatment but before use</a:t>
            </a:r>
          </a:p>
          <a:p>
            <a:pPr lvl="1">
              <a:spcBef>
                <a:spcPts val="1800"/>
              </a:spcBef>
            </a:pPr>
            <a:r>
              <a:rPr lang="en-US" altLang="en-US" sz="2400" dirty="0"/>
              <a:t>Soil sampling – initial site metals; soil fertility </a:t>
            </a:r>
          </a:p>
          <a:p>
            <a:pPr lvl="1">
              <a:spcBef>
                <a:spcPts val="1800"/>
              </a:spcBef>
            </a:pPr>
            <a:r>
              <a:rPr lang="en-US" altLang="en-US" sz="2400" dirty="0"/>
              <a:t>Ground water monitoring – sites applying over 400 </a:t>
            </a:r>
            <a:r>
              <a:rPr lang="en-US" altLang="en-US" sz="2400" dirty="0" err="1"/>
              <a:t>lbs</a:t>
            </a:r>
            <a:r>
              <a:rPr lang="en-US" altLang="en-US" sz="2400" dirty="0"/>
              <a:t> PAN per acre per year</a:t>
            </a:r>
          </a:p>
          <a:p>
            <a:pPr lvl="1">
              <a:spcBef>
                <a:spcPts val="1800"/>
              </a:spcBef>
            </a:pPr>
            <a:r>
              <a:rPr lang="en-US" altLang="en-US" sz="2400" dirty="0"/>
              <a:t>Treatment facility records – quantities, monitoring, hauling, annual summary</a:t>
            </a:r>
          </a:p>
          <a:p>
            <a:pPr lvl="1">
              <a:spcBef>
                <a:spcPts val="1800"/>
              </a:spcBef>
            </a:pPr>
            <a:r>
              <a:rPr lang="en-US" altLang="en-US" sz="2400" dirty="0"/>
              <a:t>Treatment facility reporting – Monthly discharge monitoring report, annual summary for land application</a:t>
            </a:r>
          </a:p>
          <a:p>
            <a:endParaRPr lang="en-US" dirty="0"/>
          </a:p>
        </p:txBody>
      </p:sp>
    </p:spTree>
    <p:extLst>
      <p:ext uri="{BB962C8B-B14F-4D97-AF65-F5344CB8AC3E}">
        <p14:creationId xmlns:p14="http://schemas.microsoft.com/office/powerpoint/2010/main" val="39472883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46D27-88D6-4C8C-8EE1-BD68F5D8AB29}"/>
              </a:ext>
            </a:extLst>
          </p:cNvPr>
          <p:cNvSpPr>
            <a:spLocks noGrp="1"/>
          </p:cNvSpPr>
          <p:nvPr>
            <p:ph type="title"/>
          </p:nvPr>
        </p:nvSpPr>
        <p:spPr/>
        <p:txBody>
          <a:bodyPr/>
          <a:lstStyle/>
          <a:p>
            <a:r>
              <a:rPr lang="en-US" altLang="en-US" sz="4800" dirty="0"/>
              <a:t>Rule 62-640.650, F.A.C. (continued)</a:t>
            </a:r>
            <a:endParaRPr lang="en-US" sz="4800" dirty="0"/>
          </a:p>
        </p:txBody>
      </p:sp>
      <p:sp>
        <p:nvSpPr>
          <p:cNvPr id="3" name="Content Placeholder 2">
            <a:extLst>
              <a:ext uri="{FF2B5EF4-FFF2-40B4-BE49-F238E27FC236}">
                <a16:creationId xmlns:a16="http://schemas.microsoft.com/office/drawing/2014/main" id="{C5628278-5451-423A-95AC-3C2C3785A2AA}"/>
              </a:ext>
            </a:extLst>
          </p:cNvPr>
          <p:cNvSpPr>
            <a:spLocks noGrp="1"/>
          </p:cNvSpPr>
          <p:nvPr>
            <p:ph idx="1"/>
          </p:nvPr>
        </p:nvSpPr>
        <p:spPr>
          <a:xfrm>
            <a:off x="838200" y="1676400"/>
            <a:ext cx="8077200" cy="4337873"/>
          </a:xfrm>
        </p:spPr>
        <p:txBody>
          <a:bodyPr/>
          <a:lstStyle/>
          <a:p>
            <a:pPr marL="342900" indent="-342900">
              <a:spcBef>
                <a:spcPts val="1800"/>
              </a:spcBef>
              <a:buFont typeface="Arial" panose="020B0604020202020204" pitchFamily="34" charset="0"/>
              <a:buChar char="•"/>
            </a:pPr>
            <a:r>
              <a:rPr lang="en-US" altLang="en-US" sz="2400" dirty="0"/>
              <a:t>Monitoring, Record Keeping, Reporting, and Notifications (continued)</a:t>
            </a:r>
          </a:p>
          <a:p>
            <a:pPr lvl="1">
              <a:spcBef>
                <a:spcPts val="1800"/>
              </a:spcBef>
            </a:pPr>
            <a:r>
              <a:rPr lang="en-US" altLang="en-US" sz="2400" dirty="0"/>
              <a:t>Site records – hauling records, application zone logs, onsite records, NMP, and soil and water monitoring, records to demonstrate compliance with NMP </a:t>
            </a:r>
          </a:p>
          <a:p>
            <a:pPr marL="692150" lvl="1" indent="-234950">
              <a:spcBef>
                <a:spcPts val="1800"/>
              </a:spcBef>
            </a:pPr>
            <a:r>
              <a:rPr lang="en-US" altLang="en-US" sz="2400" dirty="0"/>
              <a:t>Site reporting – annual summary (copies to facilities) with loadings to each zone and cumulative loading of each metal</a:t>
            </a:r>
          </a:p>
          <a:p>
            <a:pPr marL="692150" lvl="1" indent="-234950">
              <a:spcBef>
                <a:spcPts val="1800"/>
              </a:spcBef>
            </a:pPr>
            <a:r>
              <a:rPr lang="en-US" altLang="en-US" sz="2400" dirty="0"/>
              <a:t>Notifications – use of alternate site by facility, water quality violations, discrepancies in transported quantities, importing Class AA, 60 days before closing site or biosolids treatment facility, discovery of biosolids not meeting requirements, molybdenum</a:t>
            </a:r>
          </a:p>
          <a:p>
            <a:pPr marL="692150" lvl="1" indent="-234950">
              <a:spcBef>
                <a:spcPts val="1800"/>
              </a:spcBef>
            </a:pPr>
            <a:endParaRPr lang="en-US" altLang="en-US" sz="2400" b="1" dirty="0"/>
          </a:p>
          <a:p>
            <a:endParaRPr lang="en-US" dirty="0"/>
          </a:p>
        </p:txBody>
      </p:sp>
    </p:spTree>
    <p:extLst>
      <p:ext uri="{BB962C8B-B14F-4D97-AF65-F5344CB8AC3E}">
        <p14:creationId xmlns:p14="http://schemas.microsoft.com/office/powerpoint/2010/main" val="1392625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46D27-88D6-4C8C-8EE1-BD68F5D8AB29}"/>
              </a:ext>
            </a:extLst>
          </p:cNvPr>
          <p:cNvSpPr>
            <a:spLocks noGrp="1"/>
          </p:cNvSpPr>
          <p:nvPr>
            <p:ph type="title"/>
          </p:nvPr>
        </p:nvSpPr>
        <p:spPr/>
        <p:txBody>
          <a:bodyPr/>
          <a:lstStyle/>
          <a:p>
            <a:r>
              <a:rPr lang="en-US" altLang="en-US" sz="4800" dirty="0"/>
              <a:t>Rule 62-640.700, F.A.C.</a:t>
            </a:r>
            <a:endParaRPr lang="en-US" sz="4800" dirty="0"/>
          </a:p>
        </p:txBody>
      </p:sp>
      <p:sp>
        <p:nvSpPr>
          <p:cNvPr id="3" name="Content Placeholder 2">
            <a:extLst>
              <a:ext uri="{FF2B5EF4-FFF2-40B4-BE49-F238E27FC236}">
                <a16:creationId xmlns:a16="http://schemas.microsoft.com/office/drawing/2014/main" id="{C5628278-5451-423A-95AC-3C2C3785A2AA}"/>
              </a:ext>
            </a:extLst>
          </p:cNvPr>
          <p:cNvSpPr>
            <a:spLocks noGrp="1"/>
          </p:cNvSpPr>
          <p:nvPr>
            <p:ph idx="1"/>
          </p:nvPr>
        </p:nvSpPr>
        <p:spPr>
          <a:xfrm>
            <a:off x="838200" y="1600200"/>
            <a:ext cx="7530928" cy="4414073"/>
          </a:xfrm>
        </p:spPr>
        <p:txBody>
          <a:bodyPr/>
          <a:lstStyle/>
          <a:p>
            <a:pPr marL="342900" indent="-342900">
              <a:spcBef>
                <a:spcPts val="1800"/>
              </a:spcBef>
              <a:buFont typeface="Arial" panose="020B0604020202020204" pitchFamily="34" charset="0"/>
              <a:buChar char="•"/>
            </a:pPr>
            <a:r>
              <a:rPr lang="en-US" altLang="en-US" sz="2400" dirty="0"/>
              <a:t>Requirements for Land Application of Class AA, A, and  B Biosolids</a:t>
            </a:r>
          </a:p>
          <a:p>
            <a:pPr lvl="1">
              <a:spcBef>
                <a:spcPts val="1800"/>
              </a:spcBef>
            </a:pPr>
            <a:r>
              <a:rPr lang="en-US" altLang="en-US" sz="2400" dirty="0"/>
              <a:t>Site shall be permitted and follow site NMP</a:t>
            </a:r>
          </a:p>
          <a:p>
            <a:pPr lvl="1">
              <a:spcBef>
                <a:spcPts val="1800"/>
              </a:spcBef>
            </a:pPr>
            <a:r>
              <a:rPr lang="en-US" altLang="en-US" sz="2400" dirty="0"/>
              <a:t>Biosolids must meet requirements</a:t>
            </a:r>
          </a:p>
          <a:p>
            <a:pPr lvl="1">
              <a:spcBef>
                <a:spcPts val="1800"/>
              </a:spcBef>
            </a:pPr>
            <a:r>
              <a:rPr lang="en-US" altLang="en-US" sz="2400" dirty="0"/>
              <a:t>Biosolids parameter limits and cumulative limits for sites</a:t>
            </a:r>
          </a:p>
          <a:p>
            <a:pPr lvl="1">
              <a:spcBef>
                <a:spcPts val="1800"/>
              </a:spcBef>
            </a:pPr>
            <a:r>
              <a:rPr lang="en-US" altLang="en-US" sz="2400" dirty="0"/>
              <a:t>Site requirements – uniform application over zone; application of alkaline-treated biosolids; biosolids storage at site; advisory signs; setbacks to surface waters, conduits to groundwater (e.g. sinkholes), drinking water wells, storage areas, buildings occupied by the general public, property lines; site pH; 2ft depth to water table at time of application; rainfall causing ponding; site slope</a:t>
            </a:r>
          </a:p>
          <a:p>
            <a:pPr lvl="1">
              <a:spcBef>
                <a:spcPts val="1800"/>
              </a:spcBef>
            </a:pPr>
            <a:r>
              <a:rPr lang="en-US" altLang="en-US" sz="2400" dirty="0"/>
              <a:t>Class B restrictions – restricted public access required; harvesting restrictions; grazing restrictions; nursery use; sod; change of ownership and continuation of restrictions</a:t>
            </a:r>
          </a:p>
          <a:p>
            <a:endParaRPr lang="en-US" dirty="0"/>
          </a:p>
        </p:txBody>
      </p:sp>
    </p:spTree>
    <p:extLst>
      <p:ext uri="{BB962C8B-B14F-4D97-AF65-F5344CB8AC3E}">
        <p14:creationId xmlns:p14="http://schemas.microsoft.com/office/powerpoint/2010/main" val="22264541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46D27-88D6-4C8C-8EE1-BD68F5D8AB29}"/>
              </a:ext>
            </a:extLst>
          </p:cNvPr>
          <p:cNvSpPr>
            <a:spLocks noGrp="1"/>
          </p:cNvSpPr>
          <p:nvPr>
            <p:ph type="title"/>
          </p:nvPr>
        </p:nvSpPr>
        <p:spPr/>
        <p:txBody>
          <a:bodyPr/>
          <a:lstStyle/>
          <a:p>
            <a:r>
              <a:rPr lang="en-US" altLang="en-US" sz="4800" dirty="0"/>
              <a:t>Rule 62-640.800, F.A.C.</a:t>
            </a:r>
            <a:endParaRPr lang="en-US" sz="4800" dirty="0"/>
          </a:p>
        </p:txBody>
      </p:sp>
      <p:sp>
        <p:nvSpPr>
          <p:cNvPr id="3" name="Content Placeholder 2">
            <a:extLst>
              <a:ext uri="{FF2B5EF4-FFF2-40B4-BE49-F238E27FC236}">
                <a16:creationId xmlns:a16="http://schemas.microsoft.com/office/drawing/2014/main" id="{C5628278-5451-423A-95AC-3C2C3785A2AA}"/>
              </a:ext>
            </a:extLst>
          </p:cNvPr>
          <p:cNvSpPr>
            <a:spLocks noGrp="1"/>
          </p:cNvSpPr>
          <p:nvPr>
            <p:ph idx="1"/>
          </p:nvPr>
        </p:nvSpPr>
        <p:spPr>
          <a:xfrm>
            <a:off x="838200" y="1676400"/>
            <a:ext cx="7530928" cy="4337873"/>
          </a:xfrm>
        </p:spPr>
        <p:txBody>
          <a:bodyPr/>
          <a:lstStyle/>
          <a:p>
            <a:pPr marL="342900" indent="-342900">
              <a:spcBef>
                <a:spcPts val="1800"/>
              </a:spcBef>
              <a:buFont typeface="Arial" panose="020B0604020202020204" pitchFamily="34" charset="0"/>
              <a:buChar char="•"/>
            </a:pPr>
            <a:r>
              <a:rPr lang="en-US" altLang="en-US" sz="2400" dirty="0"/>
              <a:t>Additional Requirements for Land Application at Reclamation Sites </a:t>
            </a:r>
          </a:p>
          <a:p>
            <a:pPr lvl="1">
              <a:spcBef>
                <a:spcPts val="1800"/>
              </a:spcBef>
            </a:pPr>
            <a:r>
              <a:rPr lang="en-US" altLang="en-US" sz="2400" dirty="0"/>
              <a:t>Maximum application of 50 dry tons/acre </a:t>
            </a:r>
          </a:p>
          <a:p>
            <a:pPr lvl="1">
              <a:spcBef>
                <a:spcPts val="1800"/>
              </a:spcBef>
            </a:pPr>
            <a:r>
              <a:rPr lang="en-US" altLang="en-US" sz="2400" dirty="0"/>
              <a:t>Incorporate same day as application</a:t>
            </a:r>
          </a:p>
          <a:p>
            <a:pPr lvl="1">
              <a:spcBef>
                <a:spcPts val="1800"/>
              </a:spcBef>
            </a:pPr>
            <a:r>
              <a:rPr lang="en-US" altLang="en-US" sz="2400" dirty="0"/>
              <a:t>Vegetative cover must be planted within 3 months</a:t>
            </a:r>
          </a:p>
          <a:p>
            <a:pPr lvl="1">
              <a:spcBef>
                <a:spcPts val="1800"/>
              </a:spcBef>
            </a:pPr>
            <a:r>
              <a:rPr lang="en-US" altLang="en-US" sz="2400" dirty="0"/>
              <a:t>Any topographic grading must be completed before application</a:t>
            </a:r>
          </a:p>
          <a:p>
            <a:pPr lvl="1">
              <a:spcBef>
                <a:spcPts val="1800"/>
              </a:spcBef>
            </a:pPr>
            <a:r>
              <a:rPr lang="en-US" altLang="en-US" sz="2400" dirty="0"/>
              <a:t>Mining reclamation sites shall be in compliance with DEP rules on mining reclamation</a:t>
            </a:r>
          </a:p>
          <a:p>
            <a:endParaRPr lang="en-US" dirty="0"/>
          </a:p>
        </p:txBody>
      </p:sp>
    </p:spTree>
    <p:extLst>
      <p:ext uri="{BB962C8B-B14F-4D97-AF65-F5344CB8AC3E}">
        <p14:creationId xmlns:p14="http://schemas.microsoft.com/office/powerpoint/2010/main" val="2956912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46D27-88D6-4C8C-8EE1-BD68F5D8AB29}"/>
              </a:ext>
            </a:extLst>
          </p:cNvPr>
          <p:cNvSpPr>
            <a:spLocks noGrp="1"/>
          </p:cNvSpPr>
          <p:nvPr>
            <p:ph type="title"/>
          </p:nvPr>
        </p:nvSpPr>
        <p:spPr/>
        <p:txBody>
          <a:bodyPr/>
          <a:lstStyle/>
          <a:p>
            <a:r>
              <a:rPr lang="en-US" altLang="en-US" sz="4800" dirty="0"/>
              <a:t>Rule 62-640.850, F.A.C.</a:t>
            </a:r>
            <a:endParaRPr lang="en-US" sz="4800" dirty="0"/>
          </a:p>
        </p:txBody>
      </p:sp>
      <p:sp>
        <p:nvSpPr>
          <p:cNvPr id="3" name="Content Placeholder 2">
            <a:extLst>
              <a:ext uri="{FF2B5EF4-FFF2-40B4-BE49-F238E27FC236}">
                <a16:creationId xmlns:a16="http://schemas.microsoft.com/office/drawing/2014/main" id="{C5628278-5451-423A-95AC-3C2C3785A2AA}"/>
              </a:ext>
            </a:extLst>
          </p:cNvPr>
          <p:cNvSpPr>
            <a:spLocks noGrp="1"/>
          </p:cNvSpPr>
          <p:nvPr>
            <p:ph idx="1"/>
          </p:nvPr>
        </p:nvSpPr>
        <p:spPr>
          <a:xfrm>
            <a:off x="838200" y="1524000"/>
            <a:ext cx="8229600" cy="4490273"/>
          </a:xfrm>
        </p:spPr>
        <p:txBody>
          <a:bodyPr/>
          <a:lstStyle/>
          <a:p>
            <a:pPr marL="342900" indent="-342900">
              <a:spcBef>
                <a:spcPts val="1800"/>
              </a:spcBef>
              <a:buFont typeface="Arial" panose="020B0604020202020204" pitchFamily="34" charset="0"/>
              <a:buChar char="•"/>
            </a:pPr>
            <a:r>
              <a:rPr lang="en-US" altLang="en-US" sz="2400" dirty="0"/>
              <a:t>Distribution and Marketing of Class AA Biosolids </a:t>
            </a:r>
          </a:p>
          <a:p>
            <a:pPr lvl="1">
              <a:spcBef>
                <a:spcPts val="1800"/>
              </a:spcBef>
            </a:pPr>
            <a:r>
              <a:rPr lang="en-US" altLang="en-US" sz="2400" dirty="0"/>
              <a:t>Clarifies which rule provisions are not applicable to distribution and marketing</a:t>
            </a:r>
          </a:p>
          <a:p>
            <a:pPr lvl="1">
              <a:spcBef>
                <a:spcPts val="1800"/>
              </a:spcBef>
            </a:pPr>
            <a:r>
              <a:rPr lang="en-US" altLang="en-US" sz="2400" dirty="0"/>
              <a:t>Distributed and marketed biosolids must meet Class AA requirements and meet fertilizer requirement (license or sell to someone with license); compost can be enrolled in USCC STA program if outside NEEPP watersheds </a:t>
            </a:r>
          </a:p>
          <a:p>
            <a:pPr lvl="1">
              <a:spcBef>
                <a:spcPts val="1800"/>
              </a:spcBef>
            </a:pPr>
            <a:r>
              <a:rPr lang="en-US" altLang="en-US" sz="2400" dirty="0"/>
              <a:t>Information submitted with permit application – fertilizer license; planned  quantities and marketing operations; transportation, storage, and application procedures; fertilizer label/information sheet; contingency plans, etc.</a:t>
            </a:r>
          </a:p>
          <a:p>
            <a:pPr lvl="1">
              <a:spcBef>
                <a:spcPts val="1800"/>
              </a:spcBef>
            </a:pPr>
            <a:r>
              <a:rPr lang="en-US" altLang="en-US" sz="2400" dirty="0"/>
              <a:t>Reporting – monthly DMR with quantities distributed and marketed </a:t>
            </a:r>
          </a:p>
          <a:p>
            <a:pPr lvl="1">
              <a:spcBef>
                <a:spcPts val="1800"/>
              </a:spcBef>
            </a:pPr>
            <a:r>
              <a:rPr lang="en-US" altLang="en-US" sz="2400" dirty="0"/>
              <a:t>Information sheet with label – facility, storage/application recommendations</a:t>
            </a:r>
          </a:p>
          <a:p>
            <a:pPr lvl="1">
              <a:spcBef>
                <a:spcPts val="1800"/>
              </a:spcBef>
            </a:pPr>
            <a:r>
              <a:rPr lang="en-US" altLang="en-US" sz="2400" dirty="0"/>
              <a:t>Out-of-state notification to DEP to ship to Florida</a:t>
            </a:r>
          </a:p>
          <a:p>
            <a:endParaRPr lang="en-US" dirty="0"/>
          </a:p>
        </p:txBody>
      </p:sp>
    </p:spTree>
    <p:extLst>
      <p:ext uri="{BB962C8B-B14F-4D97-AF65-F5344CB8AC3E}">
        <p14:creationId xmlns:p14="http://schemas.microsoft.com/office/powerpoint/2010/main" val="450299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46D27-88D6-4C8C-8EE1-BD68F5D8AB29}"/>
              </a:ext>
            </a:extLst>
          </p:cNvPr>
          <p:cNvSpPr>
            <a:spLocks noGrp="1"/>
          </p:cNvSpPr>
          <p:nvPr>
            <p:ph type="title"/>
          </p:nvPr>
        </p:nvSpPr>
        <p:spPr/>
        <p:txBody>
          <a:bodyPr/>
          <a:lstStyle/>
          <a:p>
            <a:r>
              <a:rPr lang="en-US" altLang="en-US" sz="4800" dirty="0"/>
              <a:t>Rule 62-640.860, F.A.C.</a:t>
            </a:r>
            <a:endParaRPr lang="en-US" sz="4800" dirty="0"/>
          </a:p>
        </p:txBody>
      </p:sp>
      <p:sp>
        <p:nvSpPr>
          <p:cNvPr id="3" name="Content Placeholder 2">
            <a:extLst>
              <a:ext uri="{FF2B5EF4-FFF2-40B4-BE49-F238E27FC236}">
                <a16:creationId xmlns:a16="http://schemas.microsoft.com/office/drawing/2014/main" id="{C5628278-5451-423A-95AC-3C2C3785A2AA}"/>
              </a:ext>
            </a:extLst>
          </p:cNvPr>
          <p:cNvSpPr>
            <a:spLocks noGrp="1"/>
          </p:cNvSpPr>
          <p:nvPr>
            <p:ph idx="1"/>
          </p:nvPr>
        </p:nvSpPr>
        <p:spPr>
          <a:xfrm>
            <a:off x="838200" y="1676400"/>
            <a:ext cx="7530928" cy="4337873"/>
          </a:xfrm>
        </p:spPr>
        <p:txBody>
          <a:bodyPr/>
          <a:lstStyle/>
          <a:p>
            <a:pPr marL="342900" indent="-342900">
              <a:spcBef>
                <a:spcPts val="1800"/>
              </a:spcBef>
              <a:buFont typeface="Arial" panose="020B0604020202020204" pitchFamily="34" charset="0"/>
              <a:buChar char="•"/>
            </a:pPr>
            <a:r>
              <a:rPr lang="en-US" altLang="en-US" sz="2400" dirty="0"/>
              <a:t>Other Solids </a:t>
            </a:r>
          </a:p>
          <a:p>
            <a:pPr lvl="1">
              <a:spcBef>
                <a:spcPts val="1800"/>
              </a:spcBef>
            </a:pPr>
            <a:r>
              <a:rPr lang="en-US" altLang="en-US" sz="2400" dirty="0"/>
              <a:t>Other solids – cleanings (sand/grit) from facility treatment process (not from sewers or headworks)</a:t>
            </a:r>
          </a:p>
          <a:p>
            <a:pPr lvl="1">
              <a:spcBef>
                <a:spcPts val="1800"/>
              </a:spcBef>
            </a:pPr>
            <a:r>
              <a:rPr lang="en-US" altLang="en-US" sz="2400" dirty="0"/>
              <a:t>Beneficial use must be permitted and must be demonstrated</a:t>
            </a:r>
          </a:p>
          <a:p>
            <a:pPr lvl="1">
              <a:spcBef>
                <a:spcPts val="1800"/>
              </a:spcBef>
            </a:pPr>
            <a:r>
              <a:rPr lang="en-US" altLang="en-US" sz="2400" dirty="0"/>
              <a:t>Must be monitored and meet parameter limits </a:t>
            </a:r>
          </a:p>
          <a:p>
            <a:pPr lvl="1">
              <a:spcBef>
                <a:spcPts val="1800"/>
              </a:spcBef>
            </a:pPr>
            <a:r>
              <a:rPr lang="en-US" altLang="en-US" sz="2400" dirty="0"/>
              <a:t>Must meet pathogen reduction and vector attraction reduction</a:t>
            </a:r>
          </a:p>
          <a:p>
            <a:pPr lvl="1">
              <a:spcBef>
                <a:spcPts val="1800"/>
              </a:spcBef>
            </a:pPr>
            <a:r>
              <a:rPr lang="en-US" altLang="en-US" sz="2400" dirty="0"/>
              <a:t>Must meet land application requirements and be consistent with NMP</a:t>
            </a:r>
          </a:p>
          <a:p>
            <a:endParaRPr lang="en-US" dirty="0"/>
          </a:p>
        </p:txBody>
      </p:sp>
    </p:spTree>
    <p:extLst>
      <p:ext uri="{BB962C8B-B14F-4D97-AF65-F5344CB8AC3E}">
        <p14:creationId xmlns:p14="http://schemas.microsoft.com/office/powerpoint/2010/main" val="165845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46D27-88D6-4C8C-8EE1-BD68F5D8AB29}"/>
              </a:ext>
            </a:extLst>
          </p:cNvPr>
          <p:cNvSpPr>
            <a:spLocks noGrp="1"/>
          </p:cNvSpPr>
          <p:nvPr>
            <p:ph type="title"/>
          </p:nvPr>
        </p:nvSpPr>
        <p:spPr/>
        <p:txBody>
          <a:bodyPr/>
          <a:lstStyle/>
          <a:p>
            <a:r>
              <a:rPr lang="en-US" altLang="en-US" sz="4800" dirty="0"/>
              <a:t>Rule 62-640.880, F.A.C.</a:t>
            </a:r>
            <a:endParaRPr lang="en-US" sz="4800" dirty="0"/>
          </a:p>
        </p:txBody>
      </p:sp>
      <p:sp>
        <p:nvSpPr>
          <p:cNvPr id="3" name="Content Placeholder 2">
            <a:extLst>
              <a:ext uri="{FF2B5EF4-FFF2-40B4-BE49-F238E27FC236}">
                <a16:creationId xmlns:a16="http://schemas.microsoft.com/office/drawing/2014/main" id="{C5628278-5451-423A-95AC-3C2C3785A2AA}"/>
              </a:ext>
            </a:extLst>
          </p:cNvPr>
          <p:cNvSpPr>
            <a:spLocks noGrp="1"/>
          </p:cNvSpPr>
          <p:nvPr>
            <p:ph idx="1"/>
          </p:nvPr>
        </p:nvSpPr>
        <p:spPr>
          <a:xfrm>
            <a:off x="838200" y="1676400"/>
            <a:ext cx="7924800" cy="4337873"/>
          </a:xfrm>
        </p:spPr>
        <p:txBody>
          <a:bodyPr/>
          <a:lstStyle/>
          <a:p>
            <a:pPr marL="342900" indent="-342900">
              <a:spcBef>
                <a:spcPts val="1800"/>
              </a:spcBef>
              <a:buFont typeface="Arial" panose="020B0604020202020204" pitchFamily="34" charset="0"/>
              <a:buChar char="•"/>
            </a:pPr>
            <a:r>
              <a:rPr lang="en-US" altLang="en-US" sz="2400" dirty="0"/>
              <a:t>Additional Requirements Related to Biosolids Treatment Facilities (BTFs)</a:t>
            </a:r>
          </a:p>
          <a:p>
            <a:pPr lvl="1">
              <a:spcBef>
                <a:spcPts val="1800"/>
              </a:spcBef>
            </a:pPr>
            <a:r>
              <a:rPr lang="en-US" altLang="en-US" sz="2400" dirty="0"/>
              <a:t>BTFs accept biosolids from other facilities for treatment prior to use</a:t>
            </a:r>
          </a:p>
          <a:p>
            <a:pPr lvl="2">
              <a:spcBef>
                <a:spcPts val="1800"/>
              </a:spcBef>
            </a:pPr>
            <a:r>
              <a:rPr lang="en-US" altLang="en-US" sz="2200" dirty="0"/>
              <a:t>Examples – small lime stabilization facility treating biosolids and/or combinations of </a:t>
            </a:r>
            <a:r>
              <a:rPr lang="en-US" altLang="en-US" sz="2200" dirty="0" err="1"/>
              <a:t>septage</a:t>
            </a:r>
            <a:r>
              <a:rPr lang="en-US" altLang="en-US" sz="2200" dirty="0"/>
              <a:t>, portable toilet waste, grease, etc.; large Class AA </a:t>
            </a:r>
            <a:r>
              <a:rPr lang="en-US" altLang="en-US" sz="2200" dirty="0" err="1"/>
              <a:t>pelletization</a:t>
            </a:r>
            <a:r>
              <a:rPr lang="en-US" altLang="en-US" sz="2200" dirty="0"/>
              <a:t> facility; WWTF accepting from small facilities into digester; etc.</a:t>
            </a:r>
          </a:p>
          <a:p>
            <a:pPr lvl="1">
              <a:spcBef>
                <a:spcPts val="1800"/>
              </a:spcBef>
            </a:pPr>
            <a:r>
              <a:rPr lang="en-US" altLang="en-US" sz="2400" dirty="0"/>
              <a:t>Written agreements are required between BTFs and each source facility</a:t>
            </a:r>
          </a:p>
          <a:p>
            <a:pPr lvl="1">
              <a:spcBef>
                <a:spcPts val="1800"/>
              </a:spcBef>
            </a:pPr>
            <a:r>
              <a:rPr lang="en-US" altLang="en-US" sz="2400" dirty="0"/>
              <a:t>BTF preliminary design report requirements; staffing requirements; hauling records with source facilities</a:t>
            </a:r>
          </a:p>
          <a:p>
            <a:pPr lvl="1">
              <a:spcBef>
                <a:spcPts val="1800"/>
              </a:spcBef>
            </a:pPr>
            <a:r>
              <a:rPr lang="en-US" altLang="en-US" sz="2400" dirty="0"/>
              <a:t>Rules for pathogen reduction, vector attraction reductions, monitoring, record keeping, reporting, land application; distribution and marketing, etc., all apply to BTFs </a:t>
            </a:r>
          </a:p>
          <a:p>
            <a:endParaRPr lang="en-US" dirty="0"/>
          </a:p>
        </p:txBody>
      </p:sp>
    </p:spTree>
    <p:extLst>
      <p:ext uri="{BB962C8B-B14F-4D97-AF65-F5344CB8AC3E}">
        <p14:creationId xmlns:p14="http://schemas.microsoft.com/office/powerpoint/2010/main" val="24668885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46D27-88D6-4C8C-8EE1-BD68F5D8AB29}"/>
              </a:ext>
            </a:extLst>
          </p:cNvPr>
          <p:cNvSpPr>
            <a:spLocks noGrp="1"/>
          </p:cNvSpPr>
          <p:nvPr>
            <p:ph type="title"/>
          </p:nvPr>
        </p:nvSpPr>
        <p:spPr/>
        <p:txBody>
          <a:bodyPr/>
          <a:lstStyle/>
          <a:p>
            <a:r>
              <a:rPr lang="en-US" altLang="en-US" sz="4800" dirty="0"/>
              <a:t>Biosolids Management Options</a:t>
            </a:r>
            <a:endParaRPr lang="en-US" sz="4800" dirty="0"/>
          </a:p>
        </p:txBody>
      </p:sp>
      <p:sp>
        <p:nvSpPr>
          <p:cNvPr id="3" name="Content Placeholder 2">
            <a:extLst>
              <a:ext uri="{FF2B5EF4-FFF2-40B4-BE49-F238E27FC236}">
                <a16:creationId xmlns:a16="http://schemas.microsoft.com/office/drawing/2014/main" id="{C5628278-5451-423A-95AC-3C2C3785A2AA}"/>
              </a:ext>
            </a:extLst>
          </p:cNvPr>
          <p:cNvSpPr>
            <a:spLocks noGrp="1"/>
          </p:cNvSpPr>
          <p:nvPr>
            <p:ph idx="1"/>
          </p:nvPr>
        </p:nvSpPr>
        <p:spPr>
          <a:xfrm>
            <a:off x="838200" y="1676400"/>
            <a:ext cx="7530928" cy="4337873"/>
          </a:xfrm>
        </p:spPr>
        <p:txBody>
          <a:bodyPr/>
          <a:lstStyle/>
          <a:p>
            <a:pPr marL="342900" indent="-342900">
              <a:spcBef>
                <a:spcPts val="1800"/>
              </a:spcBef>
              <a:buFont typeface="Arial" panose="020B0604020202020204" pitchFamily="34" charset="0"/>
              <a:buChar char="•"/>
            </a:pPr>
            <a:r>
              <a:rPr lang="en-US" altLang="en-US" sz="2400" dirty="0"/>
              <a:t>A wastewater treatment facility (WWTF) can choose from several biosolids use or disposal options: </a:t>
            </a:r>
          </a:p>
          <a:p>
            <a:pPr lvl="1">
              <a:spcBef>
                <a:spcPts val="1800"/>
              </a:spcBef>
            </a:pPr>
            <a:r>
              <a:rPr lang="en-US" altLang="en-US" sz="2400" dirty="0"/>
              <a:t>Transfer to another facility</a:t>
            </a:r>
          </a:p>
          <a:p>
            <a:pPr lvl="1">
              <a:spcBef>
                <a:spcPts val="1800"/>
              </a:spcBef>
            </a:pPr>
            <a:r>
              <a:rPr lang="en-US" altLang="en-US" sz="2400" dirty="0"/>
              <a:t>Landfill (allowed in all facility permits)</a:t>
            </a:r>
          </a:p>
          <a:p>
            <a:pPr lvl="1">
              <a:spcBef>
                <a:spcPts val="1800"/>
              </a:spcBef>
            </a:pPr>
            <a:r>
              <a:rPr lang="en-US" altLang="en-US" sz="2400" dirty="0"/>
              <a:t>Land application </a:t>
            </a:r>
          </a:p>
          <a:p>
            <a:pPr lvl="1">
              <a:spcBef>
                <a:spcPts val="1800"/>
              </a:spcBef>
            </a:pPr>
            <a:r>
              <a:rPr lang="en-US" altLang="en-US" sz="2400" dirty="0"/>
              <a:t>Distribution and marketing (fertilizer)</a:t>
            </a:r>
          </a:p>
          <a:p>
            <a:pPr lvl="1">
              <a:spcBef>
                <a:spcPts val="1800"/>
              </a:spcBef>
            </a:pPr>
            <a:r>
              <a:rPr lang="en-US" altLang="en-US" sz="2400" dirty="0"/>
              <a:t>Incineration</a:t>
            </a:r>
          </a:p>
          <a:p>
            <a:pPr lvl="1">
              <a:spcBef>
                <a:spcPts val="1800"/>
              </a:spcBef>
            </a:pPr>
            <a:r>
              <a:rPr lang="en-US" altLang="en-US" sz="2400" dirty="0"/>
              <a:t>Bioenergy (potential)</a:t>
            </a:r>
          </a:p>
          <a:p>
            <a:pPr marL="342900" indent="-342900">
              <a:spcBef>
                <a:spcPts val="1800"/>
              </a:spcBef>
              <a:buFont typeface="Arial" panose="020B0604020202020204" pitchFamily="34" charset="0"/>
              <a:buChar char="•"/>
            </a:pPr>
            <a:r>
              <a:rPr lang="en-US" altLang="en-US" sz="2400" dirty="0"/>
              <a:t>A wastewater treatment facility can also choose to receive biosolids from other facilities for further treatment and disposal</a:t>
            </a:r>
          </a:p>
          <a:p>
            <a:endParaRPr lang="en-US" dirty="0"/>
          </a:p>
        </p:txBody>
      </p:sp>
    </p:spTree>
    <p:extLst>
      <p:ext uri="{BB962C8B-B14F-4D97-AF65-F5344CB8AC3E}">
        <p14:creationId xmlns:p14="http://schemas.microsoft.com/office/powerpoint/2010/main" val="3535113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2C197-9692-4321-8DA3-1C1879DDF1EC}"/>
              </a:ext>
            </a:extLst>
          </p:cNvPr>
          <p:cNvSpPr>
            <a:spLocks noGrp="1"/>
          </p:cNvSpPr>
          <p:nvPr>
            <p:ph type="title"/>
          </p:nvPr>
        </p:nvSpPr>
        <p:spPr/>
        <p:txBody>
          <a:bodyPr/>
          <a:lstStyle/>
          <a:p>
            <a:r>
              <a:rPr lang="en-US" sz="4800" dirty="0"/>
              <a:t>Biosolids Permitting</a:t>
            </a:r>
          </a:p>
        </p:txBody>
      </p:sp>
      <p:sp>
        <p:nvSpPr>
          <p:cNvPr id="3" name="Content Placeholder 2">
            <a:extLst>
              <a:ext uri="{FF2B5EF4-FFF2-40B4-BE49-F238E27FC236}">
                <a16:creationId xmlns:a16="http://schemas.microsoft.com/office/drawing/2014/main" id="{87AF4BCF-80BE-48C2-AA4E-82BB54DDE419}"/>
              </a:ext>
            </a:extLst>
          </p:cNvPr>
          <p:cNvSpPr>
            <a:spLocks noGrp="1"/>
          </p:cNvSpPr>
          <p:nvPr>
            <p:ph idx="1"/>
          </p:nvPr>
        </p:nvSpPr>
        <p:spPr>
          <a:xfrm>
            <a:off x="812458" y="1752600"/>
            <a:ext cx="8064328" cy="4337872"/>
          </a:xfrm>
        </p:spPr>
        <p:txBody>
          <a:bodyPr/>
          <a:lstStyle/>
          <a:p>
            <a:r>
              <a:rPr lang="en-US" altLang="en-US" sz="2400" dirty="0"/>
              <a:t>Two primary permit-types related to biosolids:</a:t>
            </a:r>
          </a:p>
          <a:p>
            <a:pPr marL="342900" indent="-342900">
              <a:buFont typeface="Arial" panose="020B0604020202020204" pitchFamily="34" charset="0"/>
              <a:buChar char="•"/>
            </a:pPr>
            <a:r>
              <a:rPr lang="en-US" altLang="en-US" sz="2400" dirty="0"/>
              <a:t>Treatment facility permits – the permits for facilities that generate and/or treat biosolids </a:t>
            </a:r>
          </a:p>
          <a:p>
            <a:pPr marL="1028700" lvl="1" indent="-342900"/>
            <a:r>
              <a:rPr lang="en-US" altLang="en-US" sz="2400" dirty="0"/>
              <a:t>Wastewater treatment facilities (WWTF)</a:t>
            </a:r>
          </a:p>
          <a:p>
            <a:pPr marL="1028700" lvl="1" indent="-342900"/>
            <a:r>
              <a:rPr lang="en-US" altLang="en-US" sz="2400" dirty="0"/>
              <a:t>Biosolids treatment facilities (BTF)</a:t>
            </a:r>
          </a:p>
          <a:p>
            <a:pPr marL="1028700" lvl="1" indent="-342900"/>
            <a:r>
              <a:rPr lang="en-US" altLang="en-US" sz="2400" dirty="0" err="1"/>
              <a:t>Septage</a:t>
            </a:r>
            <a:r>
              <a:rPr lang="en-US" altLang="en-US" sz="2400" dirty="0"/>
              <a:t> management facilities (SMF)</a:t>
            </a:r>
          </a:p>
          <a:p>
            <a:pPr marL="1260475" lvl="2" indent="-234950"/>
            <a:r>
              <a:rPr lang="en-US" altLang="en-US" sz="2400" dirty="0"/>
              <a:t>The treated material from a DEP-permitted SMF is regulated as biosolids</a:t>
            </a:r>
          </a:p>
          <a:p>
            <a:pPr marL="342900" indent="-342900">
              <a:buFont typeface="Arial" panose="020B0604020202020204" pitchFamily="34" charset="0"/>
              <a:buChar char="•"/>
            </a:pPr>
            <a:r>
              <a:rPr lang="en-US" altLang="en-US" sz="2400" dirty="0"/>
              <a:t>Biosolids Land Application Site Permits – the permit for the site (e.g. farm or ranch) where biosolids are land applied </a:t>
            </a:r>
          </a:p>
          <a:p>
            <a:pPr marL="1028700" lvl="1" indent="-342900"/>
            <a:r>
              <a:rPr lang="en-US" altLang="en-US" sz="2400" dirty="0"/>
              <a:t>Site permits are not applicable for Class AA biosolids distribution and marketing (Class AA distribution and marketing is addressed in the treatment facility permit )</a:t>
            </a:r>
          </a:p>
          <a:p>
            <a:endParaRPr lang="en-US" dirty="0"/>
          </a:p>
        </p:txBody>
      </p:sp>
    </p:spTree>
    <p:extLst>
      <p:ext uri="{BB962C8B-B14F-4D97-AF65-F5344CB8AC3E}">
        <p14:creationId xmlns:p14="http://schemas.microsoft.com/office/powerpoint/2010/main" val="33205888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2C197-9692-4321-8DA3-1C1879DDF1EC}"/>
              </a:ext>
            </a:extLst>
          </p:cNvPr>
          <p:cNvSpPr>
            <a:spLocks noGrp="1"/>
          </p:cNvSpPr>
          <p:nvPr>
            <p:ph type="title"/>
          </p:nvPr>
        </p:nvSpPr>
        <p:spPr/>
        <p:txBody>
          <a:bodyPr/>
          <a:lstStyle/>
          <a:p>
            <a:r>
              <a:rPr lang="en-US" sz="4800" dirty="0"/>
              <a:t>Biosolids Permitting – WWTF/BTF/SMF</a:t>
            </a:r>
          </a:p>
        </p:txBody>
      </p:sp>
      <p:sp>
        <p:nvSpPr>
          <p:cNvPr id="3" name="Content Placeholder 2">
            <a:extLst>
              <a:ext uri="{FF2B5EF4-FFF2-40B4-BE49-F238E27FC236}">
                <a16:creationId xmlns:a16="http://schemas.microsoft.com/office/drawing/2014/main" id="{87AF4BCF-80BE-48C2-AA4E-82BB54DDE419}"/>
              </a:ext>
            </a:extLst>
          </p:cNvPr>
          <p:cNvSpPr>
            <a:spLocks noGrp="1"/>
          </p:cNvSpPr>
          <p:nvPr>
            <p:ph idx="1"/>
          </p:nvPr>
        </p:nvSpPr>
        <p:spPr>
          <a:xfrm>
            <a:off x="838200" y="1894711"/>
            <a:ext cx="7530928" cy="4119561"/>
          </a:xfrm>
        </p:spPr>
        <p:txBody>
          <a:bodyPr/>
          <a:lstStyle/>
          <a:p>
            <a:pPr marL="342900" indent="-342900">
              <a:buFont typeface="Arial" panose="020B0604020202020204" pitchFamily="34" charset="0"/>
              <a:buChar char="•"/>
            </a:pPr>
            <a:r>
              <a:rPr lang="en-US" altLang="en-US" sz="2400" dirty="0"/>
              <a:t>The permit application (DEP Form 62-620.910(2)) for a wastewater treatment facility will identify (as applicable):</a:t>
            </a:r>
          </a:p>
          <a:p>
            <a:pPr marL="1028700" lvl="1" indent="-342900"/>
            <a:r>
              <a:rPr lang="en-US" altLang="en-US" sz="2400" dirty="0"/>
              <a:t>The amount of biosolids generated by the facility</a:t>
            </a:r>
          </a:p>
          <a:p>
            <a:pPr marL="1028700" lvl="1" indent="-342900"/>
            <a:r>
              <a:rPr lang="en-US" altLang="en-US" sz="2400" dirty="0"/>
              <a:t>Whether the facility will receive biosolids from other facilities</a:t>
            </a:r>
          </a:p>
          <a:p>
            <a:pPr marL="1028700" lvl="1" indent="-342900"/>
            <a:r>
              <a:rPr lang="en-US" altLang="en-US" sz="2400" dirty="0"/>
              <a:t>The biosolids use or disposal method(s) and quantity(</a:t>
            </a:r>
            <a:r>
              <a:rPr lang="en-US" altLang="en-US" sz="2400" dirty="0" err="1"/>
              <a:t>ies</a:t>
            </a:r>
            <a:r>
              <a:rPr lang="en-US" altLang="en-US" sz="2400" dirty="0"/>
              <a:t>) </a:t>
            </a:r>
          </a:p>
          <a:p>
            <a:pPr marL="1028700" lvl="1" indent="-342900"/>
            <a:r>
              <a:rPr lang="en-US" altLang="en-US" sz="2400" dirty="0"/>
              <a:t>Identification information of the facilities, if applicable, where biosolids will be landfilled, incinerated, treated, etc.</a:t>
            </a:r>
          </a:p>
          <a:p>
            <a:pPr marL="1028700" lvl="1" indent="-342900"/>
            <a:r>
              <a:rPr lang="en-US" altLang="en-US" sz="2400" dirty="0"/>
              <a:t>The Class of biosolids provided by the facility (AA, A, B, other)</a:t>
            </a:r>
          </a:p>
          <a:p>
            <a:pPr marL="1028700" lvl="1" indent="-342900"/>
            <a:r>
              <a:rPr lang="en-US" altLang="en-US" sz="2400" dirty="0"/>
              <a:t>Any treatment process(</a:t>
            </a:r>
            <a:r>
              <a:rPr lang="en-US" altLang="en-US" sz="2400" dirty="0" err="1"/>
              <a:t>es</a:t>
            </a:r>
            <a:r>
              <a:rPr lang="en-US" altLang="en-US" sz="2400" dirty="0"/>
              <a:t>) for pathogen reduction</a:t>
            </a:r>
          </a:p>
          <a:p>
            <a:pPr marL="1028700" lvl="1" indent="-342900"/>
            <a:r>
              <a:rPr lang="en-US" altLang="en-US" sz="2400" dirty="0"/>
              <a:t>Vector attraction reduction option(s)</a:t>
            </a:r>
          </a:p>
          <a:p>
            <a:pPr marL="1028700" lvl="1" indent="-342900"/>
            <a:r>
              <a:rPr lang="en-US" altLang="en-US" sz="2400" dirty="0"/>
              <a:t>Biosolids analysis results</a:t>
            </a:r>
          </a:p>
          <a:p>
            <a:endParaRPr lang="en-US" dirty="0"/>
          </a:p>
        </p:txBody>
      </p:sp>
    </p:spTree>
    <p:extLst>
      <p:ext uri="{BB962C8B-B14F-4D97-AF65-F5344CB8AC3E}">
        <p14:creationId xmlns:p14="http://schemas.microsoft.com/office/powerpoint/2010/main" val="1783588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46D27-88D6-4C8C-8EE1-BD68F5D8AB29}"/>
              </a:ext>
            </a:extLst>
          </p:cNvPr>
          <p:cNvSpPr>
            <a:spLocks noGrp="1"/>
          </p:cNvSpPr>
          <p:nvPr>
            <p:ph type="title"/>
          </p:nvPr>
        </p:nvSpPr>
        <p:spPr/>
        <p:txBody>
          <a:bodyPr/>
          <a:lstStyle/>
          <a:p>
            <a:r>
              <a:rPr lang="en-US" altLang="en-US" sz="4800" dirty="0"/>
              <a:t>Chapter 62-640, F.A.C., Biosolids</a:t>
            </a:r>
            <a:endParaRPr lang="en-US" sz="4800" dirty="0"/>
          </a:p>
        </p:txBody>
      </p:sp>
      <p:sp>
        <p:nvSpPr>
          <p:cNvPr id="3" name="Content Placeholder 2">
            <a:extLst>
              <a:ext uri="{FF2B5EF4-FFF2-40B4-BE49-F238E27FC236}">
                <a16:creationId xmlns:a16="http://schemas.microsoft.com/office/drawing/2014/main" id="{C5628278-5451-423A-95AC-3C2C3785A2AA}"/>
              </a:ext>
            </a:extLst>
          </p:cNvPr>
          <p:cNvSpPr>
            <a:spLocks noGrp="1"/>
          </p:cNvSpPr>
          <p:nvPr>
            <p:ph idx="1"/>
          </p:nvPr>
        </p:nvSpPr>
        <p:spPr>
          <a:xfrm>
            <a:off x="838200" y="1676400"/>
            <a:ext cx="7530928" cy="4337873"/>
          </a:xfrm>
        </p:spPr>
        <p:txBody>
          <a:bodyPr/>
          <a:lstStyle/>
          <a:p>
            <a:pPr marL="342900" indent="-342900">
              <a:spcBef>
                <a:spcPts val="1800"/>
              </a:spcBef>
              <a:buFont typeface="Arial" panose="020B0604020202020204" pitchFamily="34" charset="0"/>
              <a:buChar char="•"/>
            </a:pPr>
            <a:r>
              <a:rPr lang="en-US" altLang="en-US" sz="2400" dirty="0"/>
              <a:t>Originally adopted in 1990  </a:t>
            </a:r>
          </a:p>
          <a:p>
            <a:pPr lvl="1">
              <a:spcBef>
                <a:spcPts val="1800"/>
              </a:spcBef>
            </a:pPr>
            <a:r>
              <a:rPr lang="en-US" altLang="en-US" sz="2400" dirty="0"/>
              <a:t>Primarily based on draft EPA Part 503 rule and previous DER solid waste rules contained in Chapter 17-7, F.A.C.</a:t>
            </a:r>
          </a:p>
          <a:p>
            <a:pPr lvl="1">
              <a:spcBef>
                <a:spcPts val="1800"/>
              </a:spcBef>
            </a:pPr>
            <a:r>
              <a:rPr lang="en-US" altLang="en-US" sz="2400" dirty="0"/>
              <a:t>Revised in 1998 – primarily for consistency with final EPA Part 503 rule which became effective in 1993</a:t>
            </a:r>
          </a:p>
          <a:p>
            <a:pPr lvl="1">
              <a:spcBef>
                <a:spcPts val="1800"/>
              </a:spcBef>
            </a:pPr>
            <a:r>
              <a:rPr lang="en-US" altLang="en-US" sz="2400" dirty="0"/>
              <a:t>Revised in 2010 to improve site accountability and nutrient management; key changes included: </a:t>
            </a:r>
          </a:p>
          <a:p>
            <a:pPr lvl="2">
              <a:spcBef>
                <a:spcPts val="1800"/>
              </a:spcBef>
            </a:pPr>
            <a:r>
              <a:rPr lang="en-US" altLang="en-US" sz="2400" dirty="0"/>
              <a:t>Site permits</a:t>
            </a:r>
          </a:p>
          <a:p>
            <a:pPr lvl="2">
              <a:spcBef>
                <a:spcPts val="1800"/>
              </a:spcBef>
            </a:pPr>
            <a:r>
              <a:rPr lang="en-US" altLang="en-US" sz="2400" dirty="0"/>
              <a:t>NMPs with phosphorus assessment (P-Index)</a:t>
            </a:r>
          </a:p>
          <a:p>
            <a:pPr lvl="2">
              <a:spcBef>
                <a:spcPts val="1800"/>
              </a:spcBef>
            </a:pPr>
            <a:r>
              <a:rPr lang="en-US" altLang="en-US" sz="2400" dirty="0"/>
              <a:t>Class AA fertilizer requirement</a:t>
            </a:r>
          </a:p>
          <a:p>
            <a:pPr marL="914400" lvl="2" indent="0">
              <a:spcBef>
                <a:spcPts val="1800"/>
              </a:spcBef>
              <a:buNone/>
            </a:pPr>
            <a:endParaRPr lang="en-US" altLang="en-US" sz="2400" b="1" dirty="0"/>
          </a:p>
          <a:p>
            <a:endParaRPr lang="en-US" dirty="0"/>
          </a:p>
        </p:txBody>
      </p:sp>
    </p:spTree>
    <p:extLst>
      <p:ext uri="{BB962C8B-B14F-4D97-AF65-F5344CB8AC3E}">
        <p14:creationId xmlns:p14="http://schemas.microsoft.com/office/powerpoint/2010/main" val="4940210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E7DE-523D-4AF9-8D55-FA05CA21B3E0}"/>
              </a:ext>
            </a:extLst>
          </p:cNvPr>
          <p:cNvSpPr>
            <a:spLocks noGrp="1"/>
          </p:cNvSpPr>
          <p:nvPr>
            <p:ph type="title"/>
          </p:nvPr>
        </p:nvSpPr>
        <p:spPr/>
        <p:txBody>
          <a:bodyPr/>
          <a:lstStyle/>
          <a:p>
            <a:r>
              <a:rPr lang="en-US" sz="4800" dirty="0"/>
              <a:t>Biosolids Permitting – WWTF/BTF/SMF</a:t>
            </a:r>
          </a:p>
        </p:txBody>
      </p:sp>
      <p:sp>
        <p:nvSpPr>
          <p:cNvPr id="3" name="Content Placeholder 2">
            <a:extLst>
              <a:ext uri="{FF2B5EF4-FFF2-40B4-BE49-F238E27FC236}">
                <a16:creationId xmlns:a16="http://schemas.microsoft.com/office/drawing/2014/main" id="{AF8299D5-F1CD-4E82-9244-98BB5CF595A5}"/>
              </a:ext>
            </a:extLst>
          </p:cNvPr>
          <p:cNvSpPr>
            <a:spLocks noGrp="1"/>
          </p:cNvSpPr>
          <p:nvPr>
            <p:ph idx="1"/>
          </p:nvPr>
        </p:nvSpPr>
        <p:spPr>
          <a:xfrm>
            <a:off x="914400" y="1828801"/>
            <a:ext cx="7454728" cy="4185472"/>
          </a:xfrm>
        </p:spPr>
        <p:txBody>
          <a:bodyPr/>
          <a:lstStyle/>
          <a:p>
            <a:pPr marL="342900" indent="-342900">
              <a:buFont typeface="Arial" panose="020B0604020202020204" pitchFamily="34" charset="0"/>
              <a:buChar char="•"/>
            </a:pPr>
            <a:r>
              <a:rPr lang="en-US" altLang="en-US" sz="2400" dirty="0"/>
              <a:t>The facility permit application (DEP Form 62-620.910(2)) also requires additional information for wastewater facilities receiving biosolids, biosolids treatment facilities (BTFs), and </a:t>
            </a:r>
            <a:r>
              <a:rPr lang="en-US" altLang="en-US" sz="2400" dirty="0" err="1"/>
              <a:t>septage</a:t>
            </a:r>
            <a:r>
              <a:rPr lang="en-US" altLang="en-US" sz="2400" dirty="0"/>
              <a:t> management facilities (SMFs), as applicable:</a:t>
            </a:r>
          </a:p>
          <a:p>
            <a:pPr marL="1028700" lvl="1" indent="-342900"/>
            <a:r>
              <a:rPr lang="en-US" altLang="en-US" sz="2400" dirty="0"/>
              <a:t>Types and amounts of waste (e.g. biosolids, </a:t>
            </a:r>
            <a:r>
              <a:rPr lang="en-US" altLang="en-US" sz="2400" dirty="0" err="1"/>
              <a:t>septage</a:t>
            </a:r>
            <a:r>
              <a:rPr lang="en-US" altLang="en-US" sz="2400" dirty="0"/>
              <a:t>, portable toilet waste, etc.) treated at the facility</a:t>
            </a:r>
          </a:p>
          <a:p>
            <a:pPr marL="1028700" lvl="1" indent="-342900"/>
            <a:r>
              <a:rPr lang="en-US" altLang="en-US" sz="2400" dirty="0"/>
              <a:t>Information on the facilities transporting the biosolids</a:t>
            </a:r>
          </a:p>
          <a:p>
            <a:pPr marL="1028700" lvl="1" indent="-342900"/>
            <a:r>
              <a:rPr lang="en-US" altLang="en-US" sz="2400" dirty="0"/>
              <a:t>Biosolids analysis from the facilities transporting the biosolids</a:t>
            </a:r>
          </a:p>
          <a:p>
            <a:pPr marL="1028700" lvl="1" indent="-342900"/>
            <a:r>
              <a:rPr lang="en-US" altLang="en-US" sz="2400" dirty="0"/>
              <a:t>Manifest system /hauling records </a:t>
            </a:r>
          </a:p>
          <a:p>
            <a:endParaRPr lang="en-US" dirty="0"/>
          </a:p>
        </p:txBody>
      </p:sp>
    </p:spTree>
    <p:extLst>
      <p:ext uri="{BB962C8B-B14F-4D97-AF65-F5344CB8AC3E}">
        <p14:creationId xmlns:p14="http://schemas.microsoft.com/office/powerpoint/2010/main" val="16045659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E7DE-523D-4AF9-8D55-FA05CA21B3E0}"/>
              </a:ext>
            </a:extLst>
          </p:cNvPr>
          <p:cNvSpPr>
            <a:spLocks noGrp="1"/>
          </p:cNvSpPr>
          <p:nvPr>
            <p:ph type="title"/>
          </p:nvPr>
        </p:nvSpPr>
        <p:spPr/>
        <p:txBody>
          <a:bodyPr/>
          <a:lstStyle/>
          <a:p>
            <a:r>
              <a:rPr lang="en-US" sz="4800" dirty="0"/>
              <a:t>Biosolids Permitting – WWTF/BTF/SMF</a:t>
            </a:r>
          </a:p>
        </p:txBody>
      </p:sp>
      <p:sp>
        <p:nvSpPr>
          <p:cNvPr id="3" name="Content Placeholder 2">
            <a:extLst>
              <a:ext uri="{FF2B5EF4-FFF2-40B4-BE49-F238E27FC236}">
                <a16:creationId xmlns:a16="http://schemas.microsoft.com/office/drawing/2014/main" id="{AF8299D5-F1CD-4E82-9244-98BB5CF595A5}"/>
              </a:ext>
            </a:extLst>
          </p:cNvPr>
          <p:cNvSpPr>
            <a:spLocks noGrp="1"/>
          </p:cNvSpPr>
          <p:nvPr>
            <p:ph idx="1"/>
          </p:nvPr>
        </p:nvSpPr>
        <p:spPr>
          <a:xfrm>
            <a:off x="914400" y="1828801"/>
            <a:ext cx="8001000" cy="4185472"/>
          </a:xfrm>
        </p:spPr>
        <p:txBody>
          <a:bodyPr/>
          <a:lstStyle/>
          <a:p>
            <a:pPr marL="342900" indent="-342900">
              <a:buFont typeface="Arial" panose="020B0604020202020204" pitchFamily="34" charset="0"/>
              <a:buChar char="•"/>
            </a:pPr>
            <a:r>
              <a:rPr lang="en-US" altLang="en-US" sz="2400" dirty="0"/>
              <a:t>Other information submitted with the facility permit application includes, as applicable:</a:t>
            </a:r>
          </a:p>
          <a:p>
            <a:pPr marL="1028700" lvl="1" indent="-342900"/>
            <a:r>
              <a:rPr lang="en-US" altLang="en-US" sz="2400" dirty="0"/>
              <a:t>Process flow diagram, site plan, location map, preliminary design report</a:t>
            </a:r>
          </a:p>
          <a:p>
            <a:pPr marL="1028700" lvl="1" indent="-342900"/>
            <a:r>
              <a:rPr lang="en-US" altLang="en-US" sz="2400" dirty="0"/>
              <a:t>Facility biosolids storage plan</a:t>
            </a:r>
          </a:p>
          <a:p>
            <a:pPr marL="1028700" lvl="1" indent="-342900"/>
            <a:r>
              <a:rPr lang="en-US" altLang="en-US" sz="2400" dirty="0"/>
              <a:t>Written agreements between receiving facilities/source facilities</a:t>
            </a:r>
          </a:p>
          <a:p>
            <a:pPr marL="1028700" lvl="1" indent="-342900"/>
            <a:r>
              <a:rPr lang="en-US" altLang="en-US" sz="2400" dirty="0"/>
              <a:t>For land application - Treatment Facility Biosolids Plan (DEP Form 62-640.210(2)(a))</a:t>
            </a:r>
          </a:p>
          <a:p>
            <a:pPr marL="1485900" lvl="2" indent="-342900"/>
            <a:r>
              <a:rPr lang="en-US" altLang="en-US" sz="2000" dirty="0"/>
              <a:t>Identifies biosolids land application sites to be used by the facility</a:t>
            </a:r>
          </a:p>
          <a:p>
            <a:pPr marL="1485900" lvl="2" indent="-342900"/>
            <a:r>
              <a:rPr lang="en-US" altLang="en-US" sz="2000" dirty="0"/>
              <a:t>Signed by treatment facility and site permittees</a:t>
            </a:r>
          </a:p>
          <a:p>
            <a:pPr marL="1028700" lvl="1" indent="-342900"/>
            <a:r>
              <a:rPr lang="en-US" altLang="en-US" sz="2400" dirty="0"/>
              <a:t>For Class AA - planned distribution and marketing operations, fertilizer label or information sheet, contingency plans, and fertilizer license number (s)for Class AA, as applicable </a:t>
            </a:r>
          </a:p>
          <a:p>
            <a:endParaRPr lang="en-US" dirty="0"/>
          </a:p>
        </p:txBody>
      </p:sp>
    </p:spTree>
    <p:extLst>
      <p:ext uri="{BB962C8B-B14F-4D97-AF65-F5344CB8AC3E}">
        <p14:creationId xmlns:p14="http://schemas.microsoft.com/office/powerpoint/2010/main" val="19379238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E7DE-523D-4AF9-8D55-FA05CA21B3E0}"/>
              </a:ext>
            </a:extLst>
          </p:cNvPr>
          <p:cNvSpPr>
            <a:spLocks noGrp="1"/>
          </p:cNvSpPr>
          <p:nvPr>
            <p:ph type="title"/>
          </p:nvPr>
        </p:nvSpPr>
        <p:spPr/>
        <p:txBody>
          <a:bodyPr/>
          <a:lstStyle/>
          <a:p>
            <a:r>
              <a:rPr lang="en-US" sz="4800" dirty="0"/>
              <a:t>Biosolids Permitting – WWTF/BTF/SMF</a:t>
            </a:r>
          </a:p>
        </p:txBody>
      </p:sp>
      <p:sp>
        <p:nvSpPr>
          <p:cNvPr id="3" name="Content Placeholder 2">
            <a:extLst>
              <a:ext uri="{FF2B5EF4-FFF2-40B4-BE49-F238E27FC236}">
                <a16:creationId xmlns:a16="http://schemas.microsoft.com/office/drawing/2014/main" id="{AF8299D5-F1CD-4E82-9244-98BB5CF595A5}"/>
              </a:ext>
            </a:extLst>
          </p:cNvPr>
          <p:cNvSpPr>
            <a:spLocks noGrp="1"/>
          </p:cNvSpPr>
          <p:nvPr>
            <p:ph idx="1"/>
          </p:nvPr>
        </p:nvSpPr>
        <p:spPr>
          <a:xfrm>
            <a:off x="914400" y="1676400"/>
            <a:ext cx="7454728" cy="4337873"/>
          </a:xfrm>
        </p:spPr>
        <p:txBody>
          <a:bodyPr/>
          <a:lstStyle/>
          <a:p>
            <a:pPr marL="342900" indent="-342900">
              <a:buFont typeface="Arial" panose="020B0604020202020204" pitchFamily="34" charset="0"/>
              <a:buChar char="•"/>
            </a:pPr>
            <a:r>
              <a:rPr lang="en-US" altLang="en-US" sz="2400" dirty="0"/>
              <a:t>The biosolids-related parts of the permit application are reviewed to ensure proper management of biosolids by the facility</a:t>
            </a:r>
          </a:p>
          <a:p>
            <a:pPr marL="1028700" lvl="1" indent="-342900"/>
            <a:r>
              <a:rPr lang="en-US" altLang="en-US" sz="2400" dirty="0"/>
              <a:t>Does the facility have the equipment, staffing, etc., to properly treat the biosolids?</a:t>
            </a:r>
          </a:p>
          <a:p>
            <a:pPr marL="1028700" lvl="1" indent="-342900"/>
            <a:r>
              <a:rPr lang="en-US" altLang="en-US" sz="2400" dirty="0"/>
              <a:t>Can the facility properly manage the quantity of biosolids generated and/or received?</a:t>
            </a:r>
          </a:p>
          <a:p>
            <a:pPr marL="342900" indent="-342900">
              <a:buFont typeface="Arial" panose="020B0604020202020204" pitchFamily="34" charset="0"/>
              <a:buChar char="•"/>
            </a:pPr>
            <a:r>
              <a:rPr lang="en-US" altLang="en-US" sz="2400" dirty="0"/>
              <a:t>The facility permit will specify:</a:t>
            </a:r>
          </a:p>
          <a:p>
            <a:pPr marL="1028700" lvl="1" indent="-342900"/>
            <a:r>
              <a:rPr lang="en-US" altLang="en-US" sz="2400" dirty="0"/>
              <a:t>Class of biosolids; allowed use and disposal methods for the facility</a:t>
            </a:r>
          </a:p>
          <a:p>
            <a:pPr marL="1028700" lvl="1" indent="-342900"/>
            <a:r>
              <a:rPr lang="en-US" altLang="en-US" sz="2400" dirty="0"/>
              <a:t>Pathogen reduction and vector attraction reduction methods</a:t>
            </a:r>
          </a:p>
          <a:p>
            <a:pPr marL="1028700" lvl="1" indent="-342900"/>
            <a:r>
              <a:rPr lang="en-US" altLang="en-US" sz="2400" dirty="0"/>
              <a:t>Monitoring requirements</a:t>
            </a:r>
          </a:p>
          <a:p>
            <a:pPr marL="1028700" lvl="1" indent="-342900"/>
            <a:r>
              <a:rPr lang="en-US" altLang="en-US" sz="2400" dirty="0"/>
              <a:t>Reporting requirements</a:t>
            </a:r>
          </a:p>
          <a:p>
            <a:pPr marL="1028700" lvl="1" indent="-342900"/>
            <a:r>
              <a:rPr lang="en-US" altLang="en-US" sz="2400" dirty="0"/>
              <a:t>Recordkeeping requirements</a:t>
            </a:r>
          </a:p>
          <a:p>
            <a:pPr marL="342900" indent="-342900"/>
            <a:endParaRPr lang="en-US" altLang="en-US" sz="4000" b="1" dirty="0"/>
          </a:p>
          <a:p>
            <a:endParaRPr lang="en-US" dirty="0"/>
          </a:p>
        </p:txBody>
      </p:sp>
    </p:spTree>
    <p:extLst>
      <p:ext uri="{BB962C8B-B14F-4D97-AF65-F5344CB8AC3E}">
        <p14:creationId xmlns:p14="http://schemas.microsoft.com/office/powerpoint/2010/main" val="16461792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E7DE-523D-4AF9-8D55-FA05CA21B3E0}"/>
              </a:ext>
            </a:extLst>
          </p:cNvPr>
          <p:cNvSpPr>
            <a:spLocks noGrp="1"/>
          </p:cNvSpPr>
          <p:nvPr>
            <p:ph type="title"/>
          </p:nvPr>
        </p:nvSpPr>
        <p:spPr/>
        <p:txBody>
          <a:bodyPr/>
          <a:lstStyle/>
          <a:p>
            <a:r>
              <a:rPr lang="en-US" sz="4800" dirty="0"/>
              <a:t>Class A/AA Pathogen Reduction</a:t>
            </a:r>
          </a:p>
        </p:txBody>
      </p:sp>
      <p:sp>
        <p:nvSpPr>
          <p:cNvPr id="3" name="Content Placeholder 2">
            <a:extLst>
              <a:ext uri="{FF2B5EF4-FFF2-40B4-BE49-F238E27FC236}">
                <a16:creationId xmlns:a16="http://schemas.microsoft.com/office/drawing/2014/main" id="{AF8299D5-F1CD-4E82-9244-98BB5CF595A5}"/>
              </a:ext>
            </a:extLst>
          </p:cNvPr>
          <p:cNvSpPr>
            <a:spLocks noGrp="1"/>
          </p:cNvSpPr>
          <p:nvPr>
            <p:ph idx="1"/>
          </p:nvPr>
        </p:nvSpPr>
        <p:spPr>
          <a:xfrm>
            <a:off x="914400" y="1676400"/>
            <a:ext cx="7454728" cy="4337873"/>
          </a:xfrm>
        </p:spPr>
        <p:txBody>
          <a:bodyPr/>
          <a:lstStyle/>
          <a:p>
            <a:pPr marL="342900" indent="-342900">
              <a:buFont typeface="Arial" panose="020B0604020202020204" pitchFamily="34" charset="0"/>
              <a:buChar char="•"/>
            </a:pPr>
            <a:r>
              <a:rPr lang="en-US" altLang="en-US" sz="2400" dirty="0"/>
              <a:t>There are six alternatives for achieving Class A pathogen reduction under Part 503 but alternative 4 is not allowed under Chapter 62-640, F.A.C.</a:t>
            </a:r>
          </a:p>
          <a:p>
            <a:pPr marL="342900" indent="-342900"/>
            <a:endParaRPr lang="en-US" altLang="en-US" sz="4000" dirty="0"/>
          </a:p>
          <a:p>
            <a:endParaRPr lang="en-US" dirty="0"/>
          </a:p>
        </p:txBody>
      </p:sp>
      <p:graphicFrame>
        <p:nvGraphicFramePr>
          <p:cNvPr id="5" name="Table 4">
            <a:extLst>
              <a:ext uri="{FF2B5EF4-FFF2-40B4-BE49-F238E27FC236}">
                <a16:creationId xmlns:a16="http://schemas.microsoft.com/office/drawing/2014/main" id="{374DB01B-C098-4D43-8019-39D83855AB63}"/>
              </a:ext>
            </a:extLst>
          </p:cNvPr>
          <p:cNvGraphicFramePr>
            <a:graphicFrameLocks noGrp="1"/>
          </p:cNvGraphicFramePr>
          <p:nvPr>
            <p:extLst>
              <p:ext uri="{D42A27DB-BD31-4B8C-83A1-F6EECF244321}">
                <p14:modId xmlns:p14="http://schemas.microsoft.com/office/powerpoint/2010/main" val="607421566"/>
              </p:ext>
            </p:extLst>
          </p:nvPr>
        </p:nvGraphicFramePr>
        <p:xfrm>
          <a:off x="457200" y="2514600"/>
          <a:ext cx="8229600" cy="4248576"/>
        </p:xfrm>
        <a:graphic>
          <a:graphicData uri="http://schemas.openxmlformats.org/drawingml/2006/table">
            <a:tbl>
              <a:tblPr firstRow="1" bandRow="1">
                <a:tableStyleId>{5940675A-B579-460E-94D1-54222C63F5DA}</a:tableStyleId>
              </a:tblPr>
              <a:tblGrid>
                <a:gridCol w="1804335">
                  <a:extLst>
                    <a:ext uri="{9D8B030D-6E8A-4147-A177-3AD203B41FA5}">
                      <a16:colId xmlns:a16="http://schemas.microsoft.com/office/drawing/2014/main" val="20000"/>
                    </a:ext>
                  </a:extLst>
                </a:gridCol>
                <a:gridCol w="6425265">
                  <a:extLst>
                    <a:ext uri="{9D8B030D-6E8A-4147-A177-3AD203B41FA5}">
                      <a16:colId xmlns:a16="http://schemas.microsoft.com/office/drawing/2014/main" val="20001"/>
                    </a:ext>
                  </a:extLst>
                </a:gridCol>
              </a:tblGrid>
              <a:tr h="277486">
                <a:tc>
                  <a:txBody>
                    <a:bodyPr/>
                    <a:lstStyle/>
                    <a:p>
                      <a:r>
                        <a:rPr lang="en-US" sz="1600" b="0" dirty="0"/>
                        <a:t>EPA Alternative</a:t>
                      </a:r>
                    </a:p>
                  </a:txBody>
                  <a:tcPr marT="45727" marB="45727"/>
                </a:tc>
                <a:tc>
                  <a:txBody>
                    <a:bodyPr/>
                    <a:lstStyle/>
                    <a:p>
                      <a:r>
                        <a:rPr lang="en-US" sz="1600" b="0" dirty="0"/>
                        <a:t>Description</a:t>
                      </a:r>
                    </a:p>
                  </a:txBody>
                  <a:tcPr marT="45727" marB="45727"/>
                </a:tc>
                <a:extLst>
                  <a:ext uri="{0D108BD9-81ED-4DB2-BD59-A6C34878D82A}">
                    <a16:rowId xmlns:a16="http://schemas.microsoft.com/office/drawing/2014/main" val="10000"/>
                  </a:ext>
                </a:extLst>
              </a:tr>
              <a:tr h="681102">
                <a:tc>
                  <a:txBody>
                    <a:bodyPr/>
                    <a:lstStyle/>
                    <a:p>
                      <a:r>
                        <a:rPr lang="en-US" sz="1600" b="0" dirty="0"/>
                        <a:t>1) Thermally Treated</a:t>
                      </a:r>
                    </a:p>
                  </a:txBody>
                  <a:tcPr marT="45727" marB="45727"/>
                </a:tc>
                <a:tc>
                  <a:txBody>
                    <a:bodyPr/>
                    <a:lstStyle/>
                    <a:p>
                      <a:r>
                        <a:rPr lang="en-US" sz="1600" b="0" dirty="0"/>
                        <a:t>Maintain</a:t>
                      </a:r>
                      <a:r>
                        <a:rPr lang="en-US" sz="1600" b="0" baseline="0" dirty="0"/>
                        <a:t> the </a:t>
                      </a:r>
                      <a:r>
                        <a:rPr lang="en-US" sz="1600" b="0" baseline="0" dirty="0" err="1"/>
                        <a:t>biosolids</a:t>
                      </a:r>
                      <a:r>
                        <a:rPr lang="en-US" sz="1600" b="0" baseline="0" dirty="0"/>
                        <a:t> at </a:t>
                      </a:r>
                      <a:r>
                        <a:rPr lang="en-US" sz="1600" b="0" dirty="0"/>
                        <a:t>a </a:t>
                      </a:r>
                      <a:r>
                        <a:rPr lang="en-US" sz="1600" b="0" baseline="0" dirty="0"/>
                        <a:t>high temperature for an amount of time calculated from one of four time-temperature formulas in Part 503, which vary based on the </a:t>
                      </a:r>
                      <a:r>
                        <a:rPr lang="en-US" sz="1600" b="0" baseline="0" dirty="0" err="1"/>
                        <a:t>biosolids</a:t>
                      </a:r>
                      <a:r>
                        <a:rPr lang="en-US" sz="1600" b="0" baseline="0" dirty="0"/>
                        <a:t> percentage of total solids and the heating process.</a:t>
                      </a:r>
                      <a:endParaRPr lang="en-US" sz="1600" b="0" dirty="0"/>
                    </a:p>
                  </a:txBody>
                  <a:tcPr marT="45727" marB="45727"/>
                </a:tc>
                <a:extLst>
                  <a:ext uri="{0D108BD9-81ED-4DB2-BD59-A6C34878D82A}">
                    <a16:rowId xmlns:a16="http://schemas.microsoft.com/office/drawing/2014/main" val="10001"/>
                  </a:ext>
                </a:extLst>
              </a:tr>
              <a:tr h="691304">
                <a:tc>
                  <a:txBody>
                    <a:bodyPr/>
                    <a:lstStyle/>
                    <a:p>
                      <a:r>
                        <a:rPr lang="en-US" sz="1600" b="0" dirty="0"/>
                        <a:t>2 ) </a:t>
                      </a:r>
                      <a:r>
                        <a:rPr lang="en-US" sz="1600" b="0" baseline="0" dirty="0"/>
                        <a:t>High pH-High Temperature Process</a:t>
                      </a:r>
                      <a:endParaRPr lang="en-US" sz="1600" b="0" dirty="0"/>
                    </a:p>
                  </a:txBody>
                  <a:tcPr marT="45727" marB="45727"/>
                </a:tc>
                <a:tc>
                  <a:txBody>
                    <a:bodyPr/>
                    <a:lstStyle/>
                    <a:p>
                      <a:r>
                        <a:rPr lang="en-US" sz="1600" b="0" dirty="0"/>
                        <a:t>Elevate pH &gt; 12</a:t>
                      </a:r>
                      <a:r>
                        <a:rPr lang="en-US" sz="1600" b="0" baseline="0" dirty="0"/>
                        <a:t> for 72 hours, maintain temperature above 52</a:t>
                      </a:r>
                      <a:r>
                        <a:rPr lang="en-US" sz="1600" b="0" baseline="30000" dirty="0"/>
                        <a:t>o</a:t>
                      </a:r>
                      <a:r>
                        <a:rPr lang="en-US" sz="1600" b="0" baseline="0" dirty="0"/>
                        <a:t>C for 12 hours while pH &gt;12, and air dry </a:t>
                      </a:r>
                      <a:r>
                        <a:rPr lang="en-US" sz="1600" b="0" baseline="0" dirty="0" err="1"/>
                        <a:t>biosolids</a:t>
                      </a:r>
                      <a:r>
                        <a:rPr lang="en-US" sz="1600" b="0" baseline="0" dirty="0"/>
                        <a:t> to over 50% total solids after the 72 hour period of pH &gt; 12.</a:t>
                      </a:r>
                    </a:p>
                  </a:txBody>
                  <a:tcPr marT="45727" marB="45727"/>
                </a:tc>
                <a:extLst>
                  <a:ext uri="{0D108BD9-81ED-4DB2-BD59-A6C34878D82A}">
                    <a16:rowId xmlns:a16="http://schemas.microsoft.com/office/drawing/2014/main" val="10002"/>
                  </a:ext>
                </a:extLst>
              </a:tr>
              <a:tr h="691304">
                <a:tc>
                  <a:txBody>
                    <a:bodyPr/>
                    <a:lstStyle/>
                    <a:p>
                      <a:r>
                        <a:rPr lang="en-US" sz="1600" b="0" dirty="0"/>
                        <a:t>3)</a:t>
                      </a:r>
                      <a:r>
                        <a:rPr lang="en-US" sz="1600" b="0" baseline="0" dirty="0"/>
                        <a:t> Other Process</a:t>
                      </a:r>
                      <a:endParaRPr lang="en-US" sz="1600" b="0" dirty="0"/>
                    </a:p>
                  </a:txBody>
                  <a:tcPr marT="45727" marB="45727"/>
                </a:tc>
                <a:tc>
                  <a:txBody>
                    <a:bodyPr/>
                    <a:lstStyle/>
                    <a:p>
                      <a:r>
                        <a:rPr lang="en-US" sz="1600" b="0" dirty="0"/>
                        <a:t>Establish</a:t>
                      </a:r>
                      <a:r>
                        <a:rPr lang="en-US" sz="1600" b="0" baseline="0" dirty="0"/>
                        <a:t> a process and demonstrate that it reduces enteric viruses and </a:t>
                      </a:r>
                      <a:r>
                        <a:rPr lang="en-US" sz="1600" b="0" baseline="0" dirty="0" err="1"/>
                        <a:t>helminth</a:t>
                      </a:r>
                      <a:r>
                        <a:rPr lang="en-US" sz="1600" b="0" baseline="0" dirty="0"/>
                        <a:t> ova.  Once demonstrated, maintain and monitor demonstrated operating parameters.</a:t>
                      </a:r>
                      <a:endParaRPr lang="en-US" sz="1600" b="0" dirty="0"/>
                    </a:p>
                  </a:txBody>
                  <a:tcPr marT="45727" marB="45727"/>
                </a:tc>
                <a:extLst>
                  <a:ext uri="{0D108BD9-81ED-4DB2-BD59-A6C34878D82A}">
                    <a16:rowId xmlns:a16="http://schemas.microsoft.com/office/drawing/2014/main" val="10003"/>
                  </a:ext>
                </a:extLst>
              </a:tr>
              <a:tr h="307536">
                <a:tc>
                  <a:txBody>
                    <a:bodyPr/>
                    <a:lstStyle/>
                    <a:p>
                      <a:r>
                        <a:rPr lang="en-US" sz="1600" b="0" dirty="0"/>
                        <a:t>4) Unknown</a:t>
                      </a:r>
                      <a:r>
                        <a:rPr lang="en-US" sz="1600" b="0" baseline="0" dirty="0"/>
                        <a:t> Process</a:t>
                      </a:r>
                      <a:endParaRPr lang="en-US" sz="1600" b="0" dirty="0"/>
                    </a:p>
                  </a:txBody>
                  <a:tcPr marT="45727" marB="45727"/>
                </a:tc>
                <a:tc>
                  <a:txBody>
                    <a:bodyPr/>
                    <a:lstStyle/>
                    <a:p>
                      <a:r>
                        <a:rPr lang="en-US" sz="1600" b="0" baseline="0" dirty="0"/>
                        <a:t>Monitor for </a:t>
                      </a:r>
                      <a:r>
                        <a:rPr lang="en-US" sz="1600" b="0" baseline="0" dirty="0" err="1"/>
                        <a:t>helminth</a:t>
                      </a:r>
                      <a:r>
                        <a:rPr lang="en-US" sz="1600" b="0" baseline="0" dirty="0"/>
                        <a:t> ova and enteric viruses in the final product - NOT ALLOWED</a:t>
                      </a:r>
                      <a:endParaRPr lang="en-US" sz="1600" b="0" dirty="0"/>
                    </a:p>
                  </a:txBody>
                  <a:tcPr marT="45727" marB="45727"/>
                </a:tc>
                <a:extLst>
                  <a:ext uri="{0D108BD9-81ED-4DB2-BD59-A6C34878D82A}">
                    <a16:rowId xmlns:a16="http://schemas.microsoft.com/office/drawing/2014/main" val="10004"/>
                  </a:ext>
                </a:extLst>
              </a:tr>
              <a:tr h="691304">
                <a:tc>
                  <a:txBody>
                    <a:bodyPr/>
                    <a:lstStyle/>
                    <a:p>
                      <a:r>
                        <a:rPr lang="en-US" sz="1600" b="0" dirty="0"/>
                        <a:t>5) Use of PFRP (Process to Further Reduce</a:t>
                      </a:r>
                      <a:r>
                        <a:rPr lang="en-US" sz="1600" b="0" baseline="0" dirty="0"/>
                        <a:t> Pathogens</a:t>
                      </a:r>
                      <a:endParaRPr lang="en-US" sz="1600" b="0" dirty="0"/>
                    </a:p>
                  </a:txBody>
                  <a:tcPr marT="45727" marB="45727"/>
                </a:tc>
                <a:tc>
                  <a:txBody>
                    <a:bodyPr/>
                    <a:lstStyle/>
                    <a:p>
                      <a:r>
                        <a:rPr lang="en-US" sz="1600" b="0" dirty="0"/>
                        <a:t>Follow a defined process</a:t>
                      </a:r>
                      <a:r>
                        <a:rPr lang="en-US" sz="1600" b="0" baseline="0" dirty="0"/>
                        <a:t> in Appendix B of Part 503 – composting, heat drying, heat treatment, </a:t>
                      </a:r>
                      <a:r>
                        <a:rPr lang="en-US" sz="1600" b="0" baseline="0" dirty="0" err="1"/>
                        <a:t>thermophillic</a:t>
                      </a:r>
                      <a:r>
                        <a:rPr lang="en-US" sz="1600" b="0" baseline="0" dirty="0"/>
                        <a:t> aerobic digestion, beta ray irradiation, gamma ray irradiation, pasteurization.</a:t>
                      </a:r>
                      <a:endParaRPr lang="en-US" sz="1600" b="0" dirty="0"/>
                    </a:p>
                  </a:txBody>
                  <a:tcPr marT="45727" marB="45727"/>
                </a:tc>
                <a:extLst>
                  <a:ext uri="{0D108BD9-81ED-4DB2-BD59-A6C34878D82A}">
                    <a16:rowId xmlns:a16="http://schemas.microsoft.com/office/drawing/2014/main" val="10005"/>
                  </a:ext>
                </a:extLst>
              </a:tr>
              <a:tr h="681102">
                <a:tc>
                  <a:txBody>
                    <a:bodyPr/>
                    <a:lstStyle/>
                    <a:p>
                      <a:r>
                        <a:rPr lang="en-US" sz="1600" b="0" dirty="0"/>
                        <a:t>6) Use of a Process Equivalent to PFRP</a:t>
                      </a:r>
                    </a:p>
                  </a:txBody>
                  <a:tcPr marT="45727" marB="45727"/>
                </a:tc>
                <a:tc>
                  <a:txBody>
                    <a:bodyPr/>
                    <a:lstStyle/>
                    <a:p>
                      <a:r>
                        <a:rPr lang="en-US" sz="1600" b="0" dirty="0"/>
                        <a:t>Use a newer process approved by the EPA Pathogen Equivalency Committee  (PEC) or submit</a:t>
                      </a:r>
                      <a:r>
                        <a:rPr lang="en-US" sz="1600" b="0" baseline="0" dirty="0"/>
                        <a:t> and obtain approval from the PEC for a new process (demonstrate reduction of enteric viruses and </a:t>
                      </a:r>
                      <a:r>
                        <a:rPr lang="en-US" sz="1600" b="0" baseline="0" dirty="0" err="1"/>
                        <a:t>helminth</a:t>
                      </a:r>
                      <a:r>
                        <a:rPr lang="en-US" sz="1600" b="0" baseline="0" dirty="0"/>
                        <a:t> ova)</a:t>
                      </a:r>
                      <a:endParaRPr lang="en-US" sz="1600" b="0" dirty="0"/>
                    </a:p>
                  </a:txBody>
                  <a:tcPr marT="45727" marB="45727"/>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9621794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E7DE-523D-4AF9-8D55-FA05CA21B3E0}"/>
              </a:ext>
            </a:extLst>
          </p:cNvPr>
          <p:cNvSpPr>
            <a:spLocks noGrp="1"/>
          </p:cNvSpPr>
          <p:nvPr>
            <p:ph type="title"/>
          </p:nvPr>
        </p:nvSpPr>
        <p:spPr/>
        <p:txBody>
          <a:bodyPr/>
          <a:lstStyle/>
          <a:p>
            <a:r>
              <a:rPr lang="en-US" sz="4800" dirty="0"/>
              <a:t>Class B Pathogen Reduction</a:t>
            </a:r>
          </a:p>
        </p:txBody>
      </p:sp>
      <p:sp>
        <p:nvSpPr>
          <p:cNvPr id="3" name="Content Placeholder 2">
            <a:extLst>
              <a:ext uri="{FF2B5EF4-FFF2-40B4-BE49-F238E27FC236}">
                <a16:creationId xmlns:a16="http://schemas.microsoft.com/office/drawing/2014/main" id="{AF8299D5-F1CD-4E82-9244-98BB5CF595A5}"/>
              </a:ext>
            </a:extLst>
          </p:cNvPr>
          <p:cNvSpPr>
            <a:spLocks noGrp="1"/>
          </p:cNvSpPr>
          <p:nvPr>
            <p:ph idx="1"/>
          </p:nvPr>
        </p:nvSpPr>
        <p:spPr>
          <a:xfrm>
            <a:off x="762000" y="1676400"/>
            <a:ext cx="8382000" cy="4337873"/>
          </a:xfrm>
        </p:spPr>
        <p:txBody>
          <a:bodyPr/>
          <a:lstStyle/>
          <a:p>
            <a:pPr marL="342900" indent="-342900">
              <a:buFont typeface="Arial" panose="020B0604020202020204" pitchFamily="34" charset="0"/>
              <a:buChar char="•"/>
            </a:pPr>
            <a:r>
              <a:rPr lang="en-US" altLang="en-US" sz="2400" dirty="0"/>
              <a:t>There are three alternatives for achieving Class B pathogen reduction under Part 503 </a:t>
            </a:r>
          </a:p>
          <a:p>
            <a:pPr marL="342900" indent="-342900"/>
            <a:endParaRPr lang="en-US" altLang="en-US" sz="4000" b="1" dirty="0"/>
          </a:p>
          <a:p>
            <a:endParaRPr lang="en-US" dirty="0"/>
          </a:p>
        </p:txBody>
      </p:sp>
      <p:graphicFrame>
        <p:nvGraphicFramePr>
          <p:cNvPr id="6" name="Table 5">
            <a:extLst>
              <a:ext uri="{FF2B5EF4-FFF2-40B4-BE49-F238E27FC236}">
                <a16:creationId xmlns:a16="http://schemas.microsoft.com/office/drawing/2014/main" id="{9F7A2636-AB0D-4E58-B089-0FCB86374B61}"/>
              </a:ext>
            </a:extLst>
          </p:cNvPr>
          <p:cNvGraphicFramePr>
            <a:graphicFrameLocks noGrp="1"/>
          </p:cNvGraphicFramePr>
          <p:nvPr>
            <p:extLst>
              <p:ext uri="{D42A27DB-BD31-4B8C-83A1-F6EECF244321}">
                <p14:modId xmlns:p14="http://schemas.microsoft.com/office/powerpoint/2010/main" val="1136155596"/>
              </p:ext>
            </p:extLst>
          </p:nvPr>
        </p:nvGraphicFramePr>
        <p:xfrm>
          <a:off x="152400" y="2438400"/>
          <a:ext cx="8915400" cy="3303630"/>
        </p:xfrm>
        <a:graphic>
          <a:graphicData uri="http://schemas.openxmlformats.org/drawingml/2006/table">
            <a:tbl>
              <a:tblPr firstRow="1" bandRow="1">
                <a:tableStyleId>{5940675A-B579-460E-94D1-54222C63F5DA}</a:tableStyleId>
              </a:tblPr>
              <a:tblGrid>
                <a:gridCol w="1954696">
                  <a:extLst>
                    <a:ext uri="{9D8B030D-6E8A-4147-A177-3AD203B41FA5}">
                      <a16:colId xmlns:a16="http://schemas.microsoft.com/office/drawing/2014/main" val="20000"/>
                    </a:ext>
                  </a:extLst>
                </a:gridCol>
                <a:gridCol w="6960704">
                  <a:extLst>
                    <a:ext uri="{9D8B030D-6E8A-4147-A177-3AD203B41FA5}">
                      <a16:colId xmlns:a16="http://schemas.microsoft.com/office/drawing/2014/main" val="20001"/>
                    </a:ext>
                  </a:extLst>
                </a:gridCol>
              </a:tblGrid>
              <a:tr h="335221">
                <a:tc>
                  <a:txBody>
                    <a:bodyPr/>
                    <a:lstStyle/>
                    <a:p>
                      <a:r>
                        <a:rPr lang="en-US" sz="1600" b="1" dirty="0"/>
                        <a:t>EPA Alternative</a:t>
                      </a:r>
                    </a:p>
                  </a:txBody>
                  <a:tcPr marT="45712" marB="45712"/>
                </a:tc>
                <a:tc>
                  <a:txBody>
                    <a:bodyPr/>
                    <a:lstStyle/>
                    <a:p>
                      <a:r>
                        <a:rPr lang="en-US" sz="1600" b="1" dirty="0"/>
                        <a:t>Description</a:t>
                      </a:r>
                    </a:p>
                  </a:txBody>
                  <a:tcPr marT="45712" marB="45712"/>
                </a:tc>
                <a:extLst>
                  <a:ext uri="{0D108BD9-81ED-4DB2-BD59-A6C34878D82A}">
                    <a16:rowId xmlns:a16="http://schemas.microsoft.com/office/drawing/2014/main" val="10000"/>
                  </a:ext>
                </a:extLst>
              </a:tr>
              <a:tr h="1066613">
                <a:tc>
                  <a:txBody>
                    <a:bodyPr/>
                    <a:lstStyle/>
                    <a:p>
                      <a:r>
                        <a:rPr lang="en-US" sz="1600" dirty="0"/>
                        <a:t>1) Monitoring of Fecal</a:t>
                      </a:r>
                      <a:r>
                        <a:rPr lang="en-US" sz="1600" baseline="0" dirty="0"/>
                        <a:t> </a:t>
                      </a:r>
                      <a:r>
                        <a:rPr lang="en-US" sz="1600" baseline="0" dirty="0" err="1"/>
                        <a:t>Coliform</a:t>
                      </a:r>
                      <a:endParaRPr lang="en-US" sz="1600" dirty="0"/>
                    </a:p>
                  </a:txBody>
                  <a:tcPr marT="45712" marB="45712"/>
                </a:tc>
                <a:tc>
                  <a:txBody>
                    <a:bodyPr/>
                    <a:lstStyle/>
                    <a:p>
                      <a:r>
                        <a:rPr lang="en-US" sz="1600" dirty="0"/>
                        <a:t>Collect</a:t>
                      </a:r>
                      <a:r>
                        <a:rPr lang="en-US" sz="1600" baseline="0" dirty="0"/>
                        <a:t> s</a:t>
                      </a:r>
                      <a:r>
                        <a:rPr lang="en-US" sz="1600" dirty="0"/>
                        <a:t>even representative samples of the </a:t>
                      </a:r>
                      <a:r>
                        <a:rPr lang="en-US" sz="1600" dirty="0" err="1"/>
                        <a:t>biosolids</a:t>
                      </a:r>
                      <a:r>
                        <a:rPr lang="en-US" sz="1600" dirty="0"/>
                        <a:t> and the geometric mean of fecal </a:t>
                      </a:r>
                      <a:r>
                        <a:rPr lang="en-US" sz="1600" dirty="0" err="1"/>
                        <a:t>coliform</a:t>
                      </a:r>
                      <a:r>
                        <a:rPr lang="en-US" sz="1600" dirty="0"/>
                        <a:t> in the samples shall be less than either 2,000,000 Most Probable Number (MPN) per gram of total solids (dry weight basis) or 2,000,000 Colony Forming Units (CFU)</a:t>
                      </a:r>
                      <a:r>
                        <a:rPr lang="en-US" sz="1600" baseline="0" dirty="0"/>
                        <a:t> </a:t>
                      </a:r>
                      <a:r>
                        <a:rPr lang="en-US" sz="1600" dirty="0"/>
                        <a:t>per gram of total solids (dry weight basis)</a:t>
                      </a:r>
                    </a:p>
                  </a:txBody>
                  <a:tcPr marT="45712" marB="45712"/>
                </a:tc>
                <a:extLst>
                  <a:ext uri="{0D108BD9-81ED-4DB2-BD59-A6C34878D82A}">
                    <a16:rowId xmlns:a16="http://schemas.microsoft.com/office/drawing/2014/main" val="10001"/>
                  </a:ext>
                </a:extLst>
              </a:tr>
              <a:tr h="1066613">
                <a:tc>
                  <a:txBody>
                    <a:bodyPr/>
                    <a:lstStyle/>
                    <a:p>
                      <a:r>
                        <a:rPr lang="en-US" sz="1600" dirty="0"/>
                        <a:t>2 ) Use of a PSRP (Process to Significantly</a:t>
                      </a:r>
                      <a:r>
                        <a:rPr lang="en-US" sz="1600" baseline="0" dirty="0"/>
                        <a:t> Reduce Pathogens) </a:t>
                      </a:r>
                      <a:endParaRPr lang="en-US" sz="1600" dirty="0"/>
                    </a:p>
                  </a:txBody>
                  <a:tcPr marT="45712" marB="45712"/>
                </a:tc>
                <a:tc>
                  <a:txBody>
                    <a:bodyPr/>
                    <a:lstStyle/>
                    <a:p>
                      <a:r>
                        <a:rPr lang="en-US" sz="1600" dirty="0"/>
                        <a:t>Follow a defined process in Appendix B of Part 503 – aerobic digestion, air drying, anaerobic digestion, composting, lime stabilization</a:t>
                      </a:r>
                      <a:endParaRPr lang="en-US" sz="1600" baseline="0" dirty="0"/>
                    </a:p>
                  </a:txBody>
                  <a:tcPr marT="45712" marB="45712"/>
                </a:tc>
                <a:extLst>
                  <a:ext uri="{0D108BD9-81ED-4DB2-BD59-A6C34878D82A}">
                    <a16:rowId xmlns:a16="http://schemas.microsoft.com/office/drawing/2014/main" val="10002"/>
                  </a:ext>
                </a:extLst>
              </a:tr>
              <a:tr h="835140">
                <a:tc>
                  <a:txBody>
                    <a:bodyPr/>
                    <a:lstStyle/>
                    <a:p>
                      <a:r>
                        <a:rPr lang="en-US" sz="1600" dirty="0"/>
                        <a:t>3)</a:t>
                      </a:r>
                      <a:r>
                        <a:rPr lang="en-US" sz="1600" baseline="0" dirty="0"/>
                        <a:t> Use of a Process Equivalent to PSRP</a:t>
                      </a:r>
                      <a:endParaRPr lang="en-US" sz="1600" dirty="0"/>
                    </a:p>
                  </a:txBody>
                  <a:tcPr marT="45712" marB="45712"/>
                </a:tc>
                <a:tc>
                  <a:txBody>
                    <a:bodyPr/>
                    <a:lstStyle/>
                    <a:p>
                      <a:r>
                        <a:rPr lang="en-US" sz="1600" dirty="0"/>
                        <a:t>Use a newer process approved by the EPA Pathogen Equivalency Committee  (PEC) or submit</a:t>
                      </a:r>
                      <a:r>
                        <a:rPr lang="en-US" sz="1600" baseline="0" dirty="0"/>
                        <a:t> and obtain approval from the PEC for a new process (demonstrate a 2-log reduction of fecal </a:t>
                      </a:r>
                      <a:r>
                        <a:rPr lang="en-US" sz="1600" baseline="0" dirty="0" err="1"/>
                        <a:t>coliform</a:t>
                      </a:r>
                      <a:r>
                        <a:rPr lang="en-US" sz="1600" baseline="0" dirty="0"/>
                        <a:t> density)</a:t>
                      </a:r>
                      <a:endParaRPr lang="en-US" sz="1600" dirty="0"/>
                    </a:p>
                  </a:txBody>
                  <a:tcPr marT="45712" marB="45712"/>
                </a:tc>
                <a:extLst>
                  <a:ext uri="{0D108BD9-81ED-4DB2-BD59-A6C34878D82A}">
                    <a16:rowId xmlns:a16="http://schemas.microsoft.com/office/drawing/2014/main" val="10003"/>
                  </a:ext>
                </a:extLst>
              </a:tr>
            </a:tbl>
          </a:graphicData>
        </a:graphic>
      </p:graphicFrame>
      <p:sp>
        <p:nvSpPr>
          <p:cNvPr id="9" name="TextBox 8">
            <a:extLst>
              <a:ext uri="{FF2B5EF4-FFF2-40B4-BE49-F238E27FC236}">
                <a16:creationId xmlns:a16="http://schemas.microsoft.com/office/drawing/2014/main" id="{400087BD-B7D3-4913-8544-3245E9A246A7}"/>
              </a:ext>
            </a:extLst>
          </p:cNvPr>
          <p:cNvSpPr txBox="1"/>
          <p:nvPr/>
        </p:nvSpPr>
        <p:spPr>
          <a:xfrm>
            <a:off x="762000" y="5890356"/>
            <a:ext cx="7752347" cy="830997"/>
          </a:xfrm>
          <a:prstGeom prst="rect">
            <a:avLst/>
          </a:prstGeom>
          <a:noFill/>
        </p:spPr>
        <p:txBody>
          <a:bodyPr wrap="square" rtlCol="0">
            <a:spAutoFit/>
          </a:bodyPr>
          <a:lstStyle/>
          <a:p>
            <a:pPr marL="342900" indent="-342900">
              <a:spcBef>
                <a:spcPts val="600"/>
              </a:spcBef>
              <a:buClr>
                <a:schemeClr val="accent1"/>
              </a:buClr>
              <a:buFont typeface="Arial" panose="020B0604020202020204" pitchFamily="34" charset="0"/>
              <a:buChar char="•"/>
              <a:defRPr/>
            </a:pPr>
            <a:r>
              <a:rPr lang="en-US" sz="2400" dirty="0">
                <a:cs typeface="Arial" charset="0"/>
              </a:rPr>
              <a:t>For Class B Alternative 1, the seven representative samples should be taken over at least a two week period.  The period can be longer than two weeks.</a:t>
            </a:r>
          </a:p>
        </p:txBody>
      </p:sp>
    </p:spTree>
    <p:extLst>
      <p:ext uri="{BB962C8B-B14F-4D97-AF65-F5344CB8AC3E}">
        <p14:creationId xmlns:p14="http://schemas.microsoft.com/office/powerpoint/2010/main" val="20383978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E7DE-523D-4AF9-8D55-FA05CA21B3E0}"/>
              </a:ext>
            </a:extLst>
          </p:cNvPr>
          <p:cNvSpPr>
            <a:spLocks noGrp="1"/>
          </p:cNvSpPr>
          <p:nvPr>
            <p:ph type="title"/>
          </p:nvPr>
        </p:nvSpPr>
        <p:spPr/>
        <p:txBody>
          <a:bodyPr/>
          <a:lstStyle/>
          <a:p>
            <a:r>
              <a:rPr lang="en-US" sz="4800" dirty="0"/>
              <a:t>Vector Attraction Reduction</a:t>
            </a:r>
          </a:p>
        </p:txBody>
      </p:sp>
      <p:sp>
        <p:nvSpPr>
          <p:cNvPr id="3" name="Content Placeholder 2">
            <a:extLst>
              <a:ext uri="{FF2B5EF4-FFF2-40B4-BE49-F238E27FC236}">
                <a16:creationId xmlns:a16="http://schemas.microsoft.com/office/drawing/2014/main" id="{AF8299D5-F1CD-4E82-9244-98BB5CF595A5}"/>
              </a:ext>
            </a:extLst>
          </p:cNvPr>
          <p:cNvSpPr>
            <a:spLocks noGrp="1"/>
          </p:cNvSpPr>
          <p:nvPr>
            <p:ph idx="1"/>
          </p:nvPr>
        </p:nvSpPr>
        <p:spPr>
          <a:xfrm>
            <a:off x="762000" y="1676400"/>
            <a:ext cx="8382000" cy="4337873"/>
          </a:xfrm>
        </p:spPr>
        <p:txBody>
          <a:bodyPr/>
          <a:lstStyle/>
          <a:p>
            <a:pPr marL="342900" indent="-342900">
              <a:buFont typeface="Arial" panose="020B0604020202020204" pitchFamily="34" charset="0"/>
              <a:buChar char="•"/>
            </a:pPr>
            <a:r>
              <a:rPr lang="en-US" altLang="en-US" sz="2400" dirty="0"/>
              <a:t>While Part 503 has 12 vector attraction reduction options, only 1-10 are applicable to beneficial use and only 1-8 are applicable to distributed and marketed biosolids.</a:t>
            </a:r>
          </a:p>
          <a:p>
            <a:pPr marL="342900" indent="-342900"/>
            <a:endParaRPr lang="en-US" altLang="en-US" sz="4000" b="1" dirty="0"/>
          </a:p>
          <a:p>
            <a:endParaRPr lang="en-US" dirty="0"/>
          </a:p>
        </p:txBody>
      </p:sp>
      <p:graphicFrame>
        <p:nvGraphicFramePr>
          <p:cNvPr id="7" name="Table 6">
            <a:extLst>
              <a:ext uri="{FF2B5EF4-FFF2-40B4-BE49-F238E27FC236}">
                <a16:creationId xmlns:a16="http://schemas.microsoft.com/office/drawing/2014/main" id="{30CFB0F6-D60A-4D5A-866E-2D73D867BF65}"/>
              </a:ext>
            </a:extLst>
          </p:cNvPr>
          <p:cNvGraphicFramePr>
            <a:graphicFrameLocks noGrp="1"/>
          </p:cNvGraphicFramePr>
          <p:nvPr>
            <p:extLst>
              <p:ext uri="{D42A27DB-BD31-4B8C-83A1-F6EECF244321}">
                <p14:modId xmlns:p14="http://schemas.microsoft.com/office/powerpoint/2010/main" val="859883231"/>
              </p:ext>
            </p:extLst>
          </p:nvPr>
        </p:nvGraphicFramePr>
        <p:xfrm>
          <a:off x="324592" y="2514600"/>
          <a:ext cx="8610600" cy="4297977"/>
        </p:xfrm>
        <a:graphic>
          <a:graphicData uri="http://schemas.openxmlformats.org/drawingml/2006/table">
            <a:tbl>
              <a:tblPr firstRow="1" bandRow="1">
                <a:tableStyleId>{5940675A-B579-460E-94D1-54222C63F5DA}</a:tableStyleId>
              </a:tblPr>
              <a:tblGrid>
                <a:gridCol w="838200">
                  <a:extLst>
                    <a:ext uri="{9D8B030D-6E8A-4147-A177-3AD203B41FA5}">
                      <a16:colId xmlns:a16="http://schemas.microsoft.com/office/drawing/2014/main" val="20000"/>
                    </a:ext>
                  </a:extLst>
                </a:gridCol>
                <a:gridCol w="3962400">
                  <a:extLst>
                    <a:ext uri="{9D8B030D-6E8A-4147-A177-3AD203B41FA5}">
                      <a16:colId xmlns:a16="http://schemas.microsoft.com/office/drawing/2014/main" val="20001"/>
                    </a:ext>
                  </a:extLst>
                </a:gridCol>
                <a:gridCol w="3810000">
                  <a:extLst>
                    <a:ext uri="{9D8B030D-6E8A-4147-A177-3AD203B41FA5}">
                      <a16:colId xmlns:a16="http://schemas.microsoft.com/office/drawing/2014/main" val="20002"/>
                    </a:ext>
                  </a:extLst>
                </a:gridCol>
              </a:tblGrid>
              <a:tr h="318050">
                <a:tc>
                  <a:txBody>
                    <a:bodyPr/>
                    <a:lstStyle/>
                    <a:p>
                      <a:pPr algn="ctr"/>
                      <a:r>
                        <a:rPr lang="en-US" sz="1600" b="1" dirty="0"/>
                        <a:t>Option</a:t>
                      </a:r>
                    </a:p>
                  </a:txBody>
                  <a:tcPr marT="45717" marB="45717"/>
                </a:tc>
                <a:tc>
                  <a:txBody>
                    <a:bodyPr/>
                    <a:lstStyle/>
                    <a:p>
                      <a:r>
                        <a:rPr lang="en-US" sz="1600" b="1" dirty="0"/>
                        <a:t>What is Required?</a:t>
                      </a:r>
                    </a:p>
                  </a:txBody>
                  <a:tcPr marT="45717" marB="45717"/>
                </a:tc>
                <a:tc>
                  <a:txBody>
                    <a:bodyPr/>
                    <a:lstStyle/>
                    <a:p>
                      <a:r>
                        <a:rPr lang="en-US" sz="1600" b="1" dirty="0"/>
                        <a:t>Most Appropriate For:</a:t>
                      </a:r>
                    </a:p>
                  </a:txBody>
                  <a:tcPr marT="45717" marB="45717"/>
                </a:tc>
                <a:extLst>
                  <a:ext uri="{0D108BD9-81ED-4DB2-BD59-A6C34878D82A}">
                    <a16:rowId xmlns:a16="http://schemas.microsoft.com/office/drawing/2014/main" val="10000"/>
                  </a:ext>
                </a:extLst>
              </a:tr>
              <a:tr h="549363">
                <a:tc>
                  <a:txBody>
                    <a:bodyPr/>
                    <a:lstStyle/>
                    <a:p>
                      <a:pPr algn="ctr"/>
                      <a:r>
                        <a:rPr lang="en-US" sz="1600" dirty="0"/>
                        <a:t>1</a:t>
                      </a:r>
                    </a:p>
                  </a:txBody>
                  <a:tcPr marT="45717" marB="45717"/>
                </a:tc>
                <a:tc>
                  <a:txBody>
                    <a:bodyPr/>
                    <a:lstStyle/>
                    <a:p>
                      <a:r>
                        <a:rPr lang="en-US" sz="1600" dirty="0"/>
                        <a:t>At least 38%</a:t>
                      </a:r>
                      <a:r>
                        <a:rPr lang="en-US" sz="1600" baseline="0" dirty="0"/>
                        <a:t> reduction in volatile solids during </a:t>
                      </a:r>
                      <a:r>
                        <a:rPr lang="en-US" sz="1600" baseline="0" dirty="0" err="1"/>
                        <a:t>biosolids</a:t>
                      </a:r>
                      <a:r>
                        <a:rPr lang="en-US" sz="1600" baseline="0" dirty="0"/>
                        <a:t> treatment</a:t>
                      </a:r>
                      <a:endParaRPr lang="en-US" sz="1600" dirty="0"/>
                    </a:p>
                  </a:txBody>
                  <a:tcPr marT="45717" marB="45717"/>
                </a:tc>
                <a:tc>
                  <a:txBody>
                    <a:bodyPr/>
                    <a:lstStyle/>
                    <a:p>
                      <a:r>
                        <a:rPr lang="en-US" sz="1600" dirty="0" err="1"/>
                        <a:t>Biosolids</a:t>
                      </a:r>
                      <a:r>
                        <a:rPr lang="en-US" sz="1600" baseline="0" dirty="0"/>
                        <a:t> processed by anaerobic biological treatment or aerobic biological treatment</a:t>
                      </a:r>
                      <a:endParaRPr lang="en-US" sz="1600" dirty="0"/>
                    </a:p>
                  </a:txBody>
                  <a:tcPr marT="45717" marB="45717"/>
                </a:tc>
                <a:extLst>
                  <a:ext uri="{0D108BD9-81ED-4DB2-BD59-A6C34878D82A}">
                    <a16:rowId xmlns:a16="http://schemas.microsoft.com/office/drawing/2014/main" val="10001"/>
                  </a:ext>
                </a:extLst>
              </a:tr>
              <a:tr h="1011924">
                <a:tc>
                  <a:txBody>
                    <a:bodyPr/>
                    <a:lstStyle/>
                    <a:p>
                      <a:pPr algn="ctr"/>
                      <a:r>
                        <a:rPr lang="en-US" sz="1600" dirty="0"/>
                        <a:t>2</a:t>
                      </a:r>
                    </a:p>
                  </a:txBody>
                  <a:tcPr marT="45717" marB="45717"/>
                </a:tc>
                <a:tc>
                  <a:txBody>
                    <a:bodyPr/>
                    <a:lstStyle/>
                    <a:p>
                      <a:r>
                        <a:rPr lang="en-US" sz="1600" dirty="0"/>
                        <a:t>Less than 17% additional volatile solids loss during bench-scale anaerobic batch digestion of the </a:t>
                      </a:r>
                      <a:r>
                        <a:rPr lang="en-US" sz="1600" dirty="0" err="1"/>
                        <a:t>biosolids</a:t>
                      </a:r>
                      <a:r>
                        <a:rPr lang="en-US" sz="1600" baseline="0" dirty="0"/>
                        <a:t> for 40 additional days at 30°C to 37°C</a:t>
                      </a:r>
                      <a:endParaRPr lang="en-US" sz="1600" dirty="0"/>
                    </a:p>
                  </a:txBody>
                  <a:tcPr marT="45717" marB="45717"/>
                </a:tc>
                <a:tc>
                  <a:txBody>
                    <a:bodyPr/>
                    <a:lstStyle/>
                    <a:p>
                      <a:r>
                        <a:rPr lang="en-US" sz="1600" dirty="0"/>
                        <a:t>Only for </a:t>
                      </a:r>
                      <a:r>
                        <a:rPr lang="en-US" sz="1600" dirty="0" err="1"/>
                        <a:t>anaerobically</a:t>
                      </a:r>
                      <a:r>
                        <a:rPr lang="en-US" sz="1600" dirty="0"/>
                        <a:t> digested</a:t>
                      </a:r>
                      <a:r>
                        <a:rPr lang="en-US" sz="1600" baseline="0" dirty="0"/>
                        <a:t> </a:t>
                      </a:r>
                      <a:r>
                        <a:rPr lang="en-US" sz="1600" baseline="0" dirty="0" err="1"/>
                        <a:t>biosolids</a:t>
                      </a:r>
                      <a:r>
                        <a:rPr lang="en-US" sz="1600" baseline="0" dirty="0"/>
                        <a:t> that cannot meet the requirements of Option 1</a:t>
                      </a:r>
                      <a:endParaRPr lang="en-US" sz="1600" dirty="0"/>
                    </a:p>
                  </a:txBody>
                  <a:tcPr marT="45717" marB="45717"/>
                </a:tc>
                <a:extLst>
                  <a:ext uri="{0D108BD9-81ED-4DB2-BD59-A6C34878D82A}">
                    <a16:rowId xmlns:a16="http://schemas.microsoft.com/office/drawing/2014/main" val="10002"/>
                  </a:ext>
                </a:extLst>
              </a:tr>
              <a:tr h="1011924">
                <a:tc>
                  <a:txBody>
                    <a:bodyPr/>
                    <a:lstStyle/>
                    <a:p>
                      <a:pPr algn="ctr"/>
                      <a:r>
                        <a:rPr lang="en-US" sz="1600" dirty="0"/>
                        <a:t>3</a:t>
                      </a:r>
                    </a:p>
                  </a:txBody>
                  <a:tcPr marT="45717" marB="45717"/>
                </a:tc>
                <a:tc>
                  <a:txBody>
                    <a:bodyPr/>
                    <a:lstStyle/>
                    <a:p>
                      <a:r>
                        <a:rPr lang="en-US" sz="1600" dirty="0"/>
                        <a:t>Less than 15% additional volatile solids reduction during bench-scale aerobic batch digestion for 30 additional days at 20°C</a:t>
                      </a:r>
                    </a:p>
                  </a:txBody>
                  <a:tcPr marT="45717" marB="45717"/>
                </a:tc>
                <a:tc>
                  <a:txBody>
                    <a:bodyPr/>
                    <a:lstStyle/>
                    <a:p>
                      <a:r>
                        <a:rPr lang="en-US" sz="1600" dirty="0"/>
                        <a:t>Only for aerobically</a:t>
                      </a:r>
                      <a:r>
                        <a:rPr lang="en-US" sz="1600" baseline="0" dirty="0"/>
                        <a:t> digested liquid </a:t>
                      </a:r>
                      <a:r>
                        <a:rPr lang="en-US" sz="1600" baseline="0" dirty="0" err="1"/>
                        <a:t>biosolids</a:t>
                      </a:r>
                      <a:r>
                        <a:rPr lang="en-US" sz="1600" baseline="0" dirty="0"/>
                        <a:t> with 2% or less solids that cannot meet the requirements of Option 1.  </a:t>
                      </a:r>
                      <a:r>
                        <a:rPr lang="en-US" sz="1600" baseline="0" dirty="0" err="1"/>
                        <a:t>Sludges</a:t>
                      </a:r>
                      <a:r>
                        <a:rPr lang="en-US" sz="1600" baseline="0" dirty="0"/>
                        <a:t> with 2% solids must be diluted</a:t>
                      </a:r>
                      <a:endParaRPr lang="en-US" sz="1600" dirty="0"/>
                    </a:p>
                  </a:txBody>
                  <a:tcPr marT="45717" marB="45717"/>
                </a:tc>
                <a:extLst>
                  <a:ext uri="{0D108BD9-81ED-4DB2-BD59-A6C34878D82A}">
                    <a16:rowId xmlns:a16="http://schemas.microsoft.com/office/drawing/2014/main" val="10003"/>
                  </a:ext>
                </a:extLst>
              </a:tr>
              <a:tr h="549363">
                <a:tc>
                  <a:txBody>
                    <a:bodyPr/>
                    <a:lstStyle/>
                    <a:p>
                      <a:pPr algn="ctr"/>
                      <a:r>
                        <a:rPr lang="en-US" sz="1600" dirty="0"/>
                        <a:t>4</a:t>
                      </a:r>
                    </a:p>
                  </a:txBody>
                  <a:tcPr marT="45717" marB="45717"/>
                </a:tc>
                <a:tc>
                  <a:txBody>
                    <a:bodyPr/>
                    <a:lstStyle/>
                    <a:p>
                      <a:r>
                        <a:rPr lang="en-US" sz="1600" dirty="0"/>
                        <a:t>SOUR at 20°C is </a:t>
                      </a:r>
                      <a:r>
                        <a:rPr lang="en-US" sz="1600" baseline="0" dirty="0"/>
                        <a:t>≤ 1.5 mg oxygen/hr/g total solids</a:t>
                      </a:r>
                      <a:endParaRPr lang="en-US" sz="1600" dirty="0"/>
                    </a:p>
                  </a:txBody>
                  <a:tcPr marT="45717" marB="45717"/>
                </a:tc>
                <a:tc>
                  <a:txBody>
                    <a:bodyPr/>
                    <a:lstStyle/>
                    <a:p>
                      <a:r>
                        <a:rPr lang="en-US" sz="1600" dirty="0"/>
                        <a:t>Liquid</a:t>
                      </a:r>
                      <a:r>
                        <a:rPr lang="en-US" sz="1600" baseline="0" dirty="0"/>
                        <a:t> </a:t>
                      </a:r>
                      <a:r>
                        <a:rPr lang="en-US" sz="1600" baseline="0" dirty="0" err="1"/>
                        <a:t>biosolids</a:t>
                      </a:r>
                      <a:r>
                        <a:rPr lang="en-US" sz="1600" baseline="0" dirty="0"/>
                        <a:t> from aerobic processes run at temperatures between 10°C to 30°C</a:t>
                      </a:r>
                      <a:endParaRPr lang="en-US" sz="1600" dirty="0"/>
                    </a:p>
                  </a:txBody>
                  <a:tcPr marT="45717" marB="45717"/>
                </a:tc>
                <a:extLst>
                  <a:ext uri="{0D108BD9-81ED-4DB2-BD59-A6C34878D82A}">
                    <a16:rowId xmlns:a16="http://schemas.microsoft.com/office/drawing/2014/main" val="10004"/>
                  </a:ext>
                </a:extLst>
              </a:tr>
              <a:tr h="780627">
                <a:tc>
                  <a:txBody>
                    <a:bodyPr/>
                    <a:lstStyle/>
                    <a:p>
                      <a:pPr algn="ctr"/>
                      <a:r>
                        <a:rPr lang="en-US" sz="1600" dirty="0"/>
                        <a:t>5</a:t>
                      </a:r>
                    </a:p>
                  </a:txBody>
                  <a:tcPr marT="45717" marB="45717"/>
                </a:tc>
                <a:tc>
                  <a:txBody>
                    <a:bodyPr/>
                    <a:lstStyle/>
                    <a:p>
                      <a:r>
                        <a:rPr lang="en-US" sz="1600" dirty="0"/>
                        <a:t>Aerobic treatment of the </a:t>
                      </a:r>
                      <a:r>
                        <a:rPr lang="en-US" sz="1600" dirty="0" err="1"/>
                        <a:t>biosolids</a:t>
                      </a:r>
                      <a:r>
                        <a:rPr lang="en-US" sz="1600" baseline="0" dirty="0"/>
                        <a:t> for at least 14 days at over 40°C with an average temperature of over 45°C</a:t>
                      </a:r>
                      <a:endParaRPr lang="en-US" sz="1600" dirty="0"/>
                    </a:p>
                  </a:txBody>
                  <a:tcPr marT="45717" marB="45717"/>
                </a:tc>
                <a:tc>
                  <a:txBody>
                    <a:bodyPr/>
                    <a:lstStyle/>
                    <a:p>
                      <a:r>
                        <a:rPr lang="en-US" sz="1600" dirty="0"/>
                        <a:t>Composted </a:t>
                      </a:r>
                      <a:r>
                        <a:rPr lang="en-US" sz="1600" dirty="0" err="1"/>
                        <a:t>biosolids</a:t>
                      </a:r>
                      <a:endParaRPr lang="en-US" sz="1600" dirty="0"/>
                    </a:p>
                  </a:txBody>
                  <a:tcPr marT="45717" marB="45717"/>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8906037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E7DE-523D-4AF9-8D55-FA05CA21B3E0}"/>
              </a:ext>
            </a:extLst>
          </p:cNvPr>
          <p:cNvSpPr>
            <a:spLocks noGrp="1"/>
          </p:cNvSpPr>
          <p:nvPr>
            <p:ph type="title"/>
          </p:nvPr>
        </p:nvSpPr>
        <p:spPr/>
        <p:txBody>
          <a:bodyPr/>
          <a:lstStyle/>
          <a:p>
            <a:r>
              <a:rPr lang="en-US" sz="4800" dirty="0"/>
              <a:t>Vector Attraction Reduction Chart</a:t>
            </a:r>
          </a:p>
        </p:txBody>
      </p:sp>
      <p:graphicFrame>
        <p:nvGraphicFramePr>
          <p:cNvPr id="8" name="Table 7">
            <a:extLst>
              <a:ext uri="{FF2B5EF4-FFF2-40B4-BE49-F238E27FC236}">
                <a16:creationId xmlns:a16="http://schemas.microsoft.com/office/drawing/2014/main" id="{1450E5CC-FE24-428D-94F6-B853D3C599FC}"/>
              </a:ext>
            </a:extLst>
          </p:cNvPr>
          <p:cNvGraphicFramePr>
            <a:graphicFrameLocks noGrp="1"/>
          </p:cNvGraphicFramePr>
          <p:nvPr>
            <p:extLst>
              <p:ext uri="{D42A27DB-BD31-4B8C-83A1-F6EECF244321}">
                <p14:modId xmlns:p14="http://schemas.microsoft.com/office/powerpoint/2010/main" val="2498126049"/>
              </p:ext>
            </p:extLst>
          </p:nvPr>
        </p:nvGraphicFramePr>
        <p:xfrm>
          <a:off x="152400" y="1676400"/>
          <a:ext cx="8839200" cy="5097429"/>
        </p:xfrm>
        <a:graphic>
          <a:graphicData uri="http://schemas.openxmlformats.org/drawingml/2006/table">
            <a:tbl>
              <a:tblPr firstRow="1" bandRow="1">
                <a:tableStyleId>{5940675A-B579-460E-94D1-54222C63F5DA}</a:tableStyleId>
              </a:tblPr>
              <a:tblGrid>
                <a:gridCol w="860453">
                  <a:extLst>
                    <a:ext uri="{9D8B030D-6E8A-4147-A177-3AD203B41FA5}">
                      <a16:colId xmlns:a16="http://schemas.microsoft.com/office/drawing/2014/main" val="20000"/>
                    </a:ext>
                  </a:extLst>
                </a:gridCol>
                <a:gridCol w="4092546">
                  <a:extLst>
                    <a:ext uri="{9D8B030D-6E8A-4147-A177-3AD203B41FA5}">
                      <a16:colId xmlns:a16="http://schemas.microsoft.com/office/drawing/2014/main" val="20001"/>
                    </a:ext>
                  </a:extLst>
                </a:gridCol>
                <a:gridCol w="3886201">
                  <a:extLst>
                    <a:ext uri="{9D8B030D-6E8A-4147-A177-3AD203B41FA5}">
                      <a16:colId xmlns:a16="http://schemas.microsoft.com/office/drawing/2014/main" val="20002"/>
                    </a:ext>
                  </a:extLst>
                </a:gridCol>
              </a:tblGrid>
              <a:tr h="325539">
                <a:tc>
                  <a:txBody>
                    <a:bodyPr/>
                    <a:lstStyle/>
                    <a:p>
                      <a:pPr algn="ctr"/>
                      <a:r>
                        <a:rPr lang="en-US" sz="1600" b="1" dirty="0"/>
                        <a:t>Option</a:t>
                      </a:r>
                    </a:p>
                  </a:txBody>
                  <a:tcPr marT="45725" marB="45725"/>
                </a:tc>
                <a:tc>
                  <a:txBody>
                    <a:bodyPr/>
                    <a:lstStyle/>
                    <a:p>
                      <a:r>
                        <a:rPr lang="en-US" sz="1600" b="1" dirty="0"/>
                        <a:t>What is Required?</a:t>
                      </a:r>
                    </a:p>
                  </a:txBody>
                  <a:tcPr marT="45725" marB="45725"/>
                </a:tc>
                <a:tc>
                  <a:txBody>
                    <a:bodyPr/>
                    <a:lstStyle/>
                    <a:p>
                      <a:r>
                        <a:rPr lang="en-US" sz="1600" b="1" dirty="0"/>
                        <a:t>Most Appropriate For:</a:t>
                      </a:r>
                    </a:p>
                  </a:txBody>
                  <a:tcPr marT="45725" marB="45725"/>
                </a:tc>
                <a:extLst>
                  <a:ext uri="{0D108BD9-81ED-4DB2-BD59-A6C34878D82A}">
                    <a16:rowId xmlns:a16="http://schemas.microsoft.com/office/drawing/2014/main" val="10000"/>
                  </a:ext>
                </a:extLst>
              </a:tr>
              <a:tr h="765622">
                <a:tc>
                  <a:txBody>
                    <a:bodyPr/>
                    <a:lstStyle/>
                    <a:p>
                      <a:pPr algn="ctr"/>
                      <a:r>
                        <a:rPr lang="en-US" sz="1600" dirty="0"/>
                        <a:t>6</a:t>
                      </a:r>
                    </a:p>
                  </a:txBody>
                  <a:tcPr marT="45725" marB="45725"/>
                </a:tc>
                <a:tc>
                  <a:txBody>
                    <a:bodyPr/>
                    <a:lstStyle/>
                    <a:p>
                      <a:r>
                        <a:rPr lang="en-US" sz="1600" dirty="0"/>
                        <a:t>Addition of sufficient alkali to raise</a:t>
                      </a:r>
                      <a:r>
                        <a:rPr lang="en-US" sz="1600" baseline="0" dirty="0"/>
                        <a:t> the pH to at least 12 at 25°C and maintain a pH ≥ 12 for 2 hours and a pH ≥ 11.5 for 22 more hours</a:t>
                      </a:r>
                      <a:endParaRPr lang="en-US" sz="1600" dirty="0"/>
                    </a:p>
                  </a:txBody>
                  <a:tcPr marT="45725" marB="45725"/>
                </a:tc>
                <a:tc>
                  <a:txBody>
                    <a:bodyPr/>
                    <a:lstStyle/>
                    <a:p>
                      <a:r>
                        <a:rPr lang="en-US" sz="1600" dirty="0"/>
                        <a:t>Alkali-treated</a:t>
                      </a:r>
                      <a:r>
                        <a:rPr lang="en-US" sz="1600" baseline="0" dirty="0"/>
                        <a:t> </a:t>
                      </a:r>
                      <a:r>
                        <a:rPr lang="en-US" sz="1600" baseline="0" dirty="0" err="1"/>
                        <a:t>biosolids</a:t>
                      </a:r>
                      <a:r>
                        <a:rPr lang="en-US" sz="1600" baseline="0" dirty="0"/>
                        <a:t> (alkaline materials include lime, fly ash, kiln dust, and wood ash)</a:t>
                      </a:r>
                      <a:endParaRPr lang="en-US" sz="1600" dirty="0"/>
                    </a:p>
                  </a:txBody>
                  <a:tcPr marT="45725" marB="45725"/>
                </a:tc>
                <a:extLst>
                  <a:ext uri="{0D108BD9-81ED-4DB2-BD59-A6C34878D82A}">
                    <a16:rowId xmlns:a16="http://schemas.microsoft.com/office/drawing/2014/main" val="10001"/>
                  </a:ext>
                </a:extLst>
              </a:tr>
              <a:tr h="992472">
                <a:tc>
                  <a:txBody>
                    <a:bodyPr/>
                    <a:lstStyle/>
                    <a:p>
                      <a:pPr algn="ctr"/>
                      <a:r>
                        <a:rPr lang="en-US" sz="1600" dirty="0"/>
                        <a:t>7</a:t>
                      </a:r>
                    </a:p>
                  </a:txBody>
                  <a:tcPr marT="45725" marB="45725"/>
                </a:tc>
                <a:tc>
                  <a:txBody>
                    <a:bodyPr/>
                    <a:lstStyle/>
                    <a:p>
                      <a:r>
                        <a:rPr lang="en-US" sz="1600" dirty="0"/>
                        <a:t>Percent solids ≥ 75% prior</a:t>
                      </a:r>
                      <a:r>
                        <a:rPr lang="en-US" sz="1600" baseline="0" dirty="0"/>
                        <a:t> to mixing with other materials</a:t>
                      </a:r>
                      <a:endParaRPr lang="en-US" sz="1600" dirty="0"/>
                    </a:p>
                  </a:txBody>
                  <a:tcPr marT="45725" marB="45725"/>
                </a:tc>
                <a:tc>
                  <a:txBody>
                    <a:bodyPr/>
                    <a:lstStyle/>
                    <a:p>
                      <a:r>
                        <a:rPr lang="en-US" sz="1600" dirty="0" err="1"/>
                        <a:t>Biosolids</a:t>
                      </a:r>
                      <a:r>
                        <a:rPr lang="en-US" sz="1600" dirty="0"/>
                        <a:t> treated by an aerobic or anaerobic process (i.e. </a:t>
                      </a:r>
                      <a:r>
                        <a:rPr lang="en-US" sz="1600" dirty="0" err="1"/>
                        <a:t>biosolids</a:t>
                      </a:r>
                      <a:r>
                        <a:rPr lang="en-US" sz="1600" dirty="0"/>
                        <a:t> that do not contain </a:t>
                      </a:r>
                      <a:r>
                        <a:rPr lang="en-US" sz="1600" dirty="0" err="1"/>
                        <a:t>unstabilized</a:t>
                      </a:r>
                      <a:r>
                        <a:rPr lang="en-US" sz="1600" dirty="0"/>
                        <a:t> solids generated in</a:t>
                      </a:r>
                      <a:r>
                        <a:rPr lang="en-US" sz="1600" baseline="0" dirty="0"/>
                        <a:t> primary wastewater treatment)</a:t>
                      </a:r>
                      <a:endParaRPr lang="en-US" sz="1600" dirty="0"/>
                    </a:p>
                  </a:txBody>
                  <a:tcPr marT="45725" marB="45725"/>
                </a:tc>
                <a:extLst>
                  <a:ext uri="{0D108BD9-81ED-4DB2-BD59-A6C34878D82A}">
                    <a16:rowId xmlns:a16="http://schemas.microsoft.com/office/drawing/2014/main" val="10002"/>
                  </a:ext>
                </a:extLst>
              </a:tr>
              <a:tr h="765622">
                <a:tc>
                  <a:txBody>
                    <a:bodyPr/>
                    <a:lstStyle/>
                    <a:p>
                      <a:pPr algn="ctr"/>
                      <a:r>
                        <a:rPr lang="en-US" sz="1600" dirty="0"/>
                        <a:t>8</a:t>
                      </a:r>
                    </a:p>
                  </a:txBody>
                  <a:tcPr marT="45725" marB="4572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Percent solids ≥ 90% prior</a:t>
                      </a:r>
                      <a:r>
                        <a:rPr lang="en-US" sz="1600" baseline="0" dirty="0"/>
                        <a:t> to mixing with other materials</a:t>
                      </a:r>
                      <a:endParaRPr lang="en-US" sz="1600" dirty="0"/>
                    </a:p>
                    <a:p>
                      <a:endParaRPr lang="en-US" sz="1600" dirty="0"/>
                    </a:p>
                  </a:txBody>
                  <a:tcPr marT="45725" marB="45725"/>
                </a:tc>
                <a:tc>
                  <a:txBody>
                    <a:bodyPr/>
                    <a:lstStyle/>
                    <a:p>
                      <a:r>
                        <a:rPr lang="en-US" sz="1600" dirty="0" err="1"/>
                        <a:t>Biosolids</a:t>
                      </a:r>
                      <a:r>
                        <a:rPr lang="en-US" sz="1600" dirty="0"/>
                        <a:t> that contain </a:t>
                      </a:r>
                      <a:r>
                        <a:rPr lang="en-US" sz="1600" dirty="0" err="1"/>
                        <a:t>unstabilized</a:t>
                      </a:r>
                      <a:r>
                        <a:rPr lang="en-US" sz="1600" dirty="0"/>
                        <a:t> solids generated in primary wastewater</a:t>
                      </a:r>
                      <a:r>
                        <a:rPr lang="en-US" sz="1600" baseline="0" dirty="0"/>
                        <a:t> treatment (e.g. heat-dried </a:t>
                      </a:r>
                      <a:r>
                        <a:rPr lang="en-US" sz="1600" baseline="0" dirty="0" err="1"/>
                        <a:t>biosolids</a:t>
                      </a:r>
                      <a:r>
                        <a:rPr lang="en-US" sz="1600" baseline="0" dirty="0"/>
                        <a:t>)</a:t>
                      </a:r>
                      <a:endParaRPr lang="en-US" sz="1600" dirty="0"/>
                    </a:p>
                  </a:txBody>
                  <a:tcPr marT="45725" marB="45725"/>
                </a:tc>
                <a:extLst>
                  <a:ext uri="{0D108BD9-81ED-4DB2-BD59-A6C34878D82A}">
                    <a16:rowId xmlns:a16="http://schemas.microsoft.com/office/drawing/2014/main" val="10003"/>
                  </a:ext>
                </a:extLst>
              </a:tr>
              <a:tr h="1219323">
                <a:tc>
                  <a:txBody>
                    <a:bodyPr/>
                    <a:lstStyle/>
                    <a:p>
                      <a:pPr algn="ctr"/>
                      <a:r>
                        <a:rPr lang="en-US" sz="1600" dirty="0"/>
                        <a:t>9</a:t>
                      </a:r>
                    </a:p>
                  </a:txBody>
                  <a:tcPr marT="45725" marB="45725"/>
                </a:tc>
                <a:tc>
                  <a:txBody>
                    <a:bodyPr/>
                    <a:lstStyle/>
                    <a:p>
                      <a:r>
                        <a:rPr lang="en-US" sz="1600" dirty="0"/>
                        <a:t>Biosolids</a:t>
                      </a:r>
                      <a:r>
                        <a:rPr lang="en-US" sz="1600" baseline="0" dirty="0"/>
                        <a:t> are injected into soil so that no significant amount of biosolids is present on the land surface 1 hour after injection (Class A biosolids must be injected within 8 hours after the pathogen reduction process</a:t>
                      </a:r>
                      <a:endParaRPr lang="en-US" sz="1600" dirty="0"/>
                    </a:p>
                  </a:txBody>
                  <a:tcPr marT="45725" marB="45725"/>
                </a:tc>
                <a:tc>
                  <a:txBody>
                    <a:bodyPr/>
                    <a:lstStyle/>
                    <a:p>
                      <a:r>
                        <a:rPr lang="en-US" sz="1600" dirty="0" err="1"/>
                        <a:t>Biosolids</a:t>
                      </a:r>
                      <a:r>
                        <a:rPr lang="en-US" sz="1600" dirty="0"/>
                        <a:t> applied to the land</a:t>
                      </a:r>
                    </a:p>
                  </a:txBody>
                  <a:tcPr marT="45725" marB="45725"/>
                </a:tc>
                <a:extLst>
                  <a:ext uri="{0D108BD9-81ED-4DB2-BD59-A6C34878D82A}">
                    <a16:rowId xmlns:a16="http://schemas.microsoft.com/office/drawing/2014/main" val="10004"/>
                  </a:ext>
                </a:extLst>
              </a:tr>
              <a:tr h="1019100">
                <a:tc>
                  <a:txBody>
                    <a:bodyPr/>
                    <a:lstStyle/>
                    <a:p>
                      <a:pPr algn="ctr"/>
                      <a:r>
                        <a:rPr lang="en-US" sz="1600" dirty="0"/>
                        <a:t>10</a:t>
                      </a:r>
                    </a:p>
                  </a:txBody>
                  <a:tcPr marT="45725" marB="45725"/>
                </a:tc>
                <a:tc>
                  <a:txBody>
                    <a:bodyPr/>
                    <a:lstStyle/>
                    <a:p>
                      <a:r>
                        <a:rPr lang="en-US" sz="1600" dirty="0" err="1"/>
                        <a:t>Biosolids</a:t>
                      </a:r>
                      <a:r>
                        <a:rPr lang="en-US" sz="1600" baseline="0" dirty="0"/>
                        <a:t> are incorporated into the soil within 6 hours after application to land (Class A </a:t>
                      </a:r>
                      <a:r>
                        <a:rPr lang="en-US" sz="1600" baseline="0" dirty="0" err="1"/>
                        <a:t>biosolids</a:t>
                      </a:r>
                      <a:r>
                        <a:rPr lang="en-US" sz="1600" baseline="0" dirty="0"/>
                        <a:t> must be applied to the land within 8 hours after the pathogen reduction process</a:t>
                      </a:r>
                      <a:endParaRPr lang="en-US" sz="1600" dirty="0"/>
                    </a:p>
                  </a:txBody>
                  <a:tcPr marT="45725" marB="45725"/>
                </a:tc>
                <a:tc>
                  <a:txBody>
                    <a:bodyPr/>
                    <a:lstStyle/>
                    <a:p>
                      <a:r>
                        <a:rPr lang="en-US" sz="1600" dirty="0" err="1"/>
                        <a:t>Biosolids</a:t>
                      </a:r>
                      <a:r>
                        <a:rPr lang="en-US" sz="1600" dirty="0"/>
                        <a:t> applied to the land</a:t>
                      </a:r>
                    </a:p>
                  </a:txBody>
                  <a:tcPr marT="45725" marB="45725"/>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0931123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E7DE-523D-4AF9-8D55-FA05CA21B3E0}"/>
              </a:ext>
            </a:extLst>
          </p:cNvPr>
          <p:cNvSpPr>
            <a:spLocks noGrp="1"/>
          </p:cNvSpPr>
          <p:nvPr>
            <p:ph type="title"/>
          </p:nvPr>
        </p:nvSpPr>
        <p:spPr/>
        <p:txBody>
          <a:bodyPr/>
          <a:lstStyle/>
          <a:p>
            <a:r>
              <a:rPr lang="en-US" sz="4800" dirty="0"/>
              <a:t>Biosolids Monitoring</a:t>
            </a:r>
          </a:p>
        </p:txBody>
      </p:sp>
      <p:sp>
        <p:nvSpPr>
          <p:cNvPr id="3" name="Content Placeholder 2">
            <a:extLst>
              <a:ext uri="{FF2B5EF4-FFF2-40B4-BE49-F238E27FC236}">
                <a16:creationId xmlns:a16="http://schemas.microsoft.com/office/drawing/2014/main" id="{AF8299D5-F1CD-4E82-9244-98BB5CF595A5}"/>
              </a:ext>
            </a:extLst>
          </p:cNvPr>
          <p:cNvSpPr>
            <a:spLocks noGrp="1"/>
          </p:cNvSpPr>
          <p:nvPr>
            <p:ph idx="1"/>
          </p:nvPr>
        </p:nvSpPr>
        <p:spPr>
          <a:xfrm>
            <a:off x="762000" y="1676400"/>
            <a:ext cx="8382000" cy="4337873"/>
          </a:xfrm>
        </p:spPr>
        <p:txBody>
          <a:bodyPr/>
          <a:lstStyle/>
          <a:p>
            <a:pPr marL="342900" indent="-342900">
              <a:buFont typeface="Arial" panose="020B0604020202020204" pitchFamily="34" charset="0"/>
              <a:buChar char="•"/>
            </a:pPr>
            <a:r>
              <a:rPr lang="en-US" altLang="en-US" sz="2400" dirty="0"/>
              <a:t>Biosolids monitoring is required and must demonstrate that biosolids meet the required treatment and parameter requirements to be beneficially used</a:t>
            </a:r>
          </a:p>
          <a:p>
            <a:pPr marL="342900" indent="-342900">
              <a:buFont typeface="Arial" panose="020B0604020202020204" pitchFamily="34" charset="0"/>
              <a:buChar char="•"/>
            </a:pPr>
            <a:r>
              <a:rPr lang="en-US" altLang="en-US" sz="2400" dirty="0"/>
              <a:t>Two general types of monitoring are conducted:</a:t>
            </a:r>
          </a:p>
          <a:p>
            <a:pPr marL="1028700" lvl="1" indent="-342900"/>
            <a:r>
              <a:rPr lang="en-US" altLang="en-US" sz="2400" dirty="0"/>
              <a:t>Parameter monitoring – sampling for metals, nutrients, total solids, pH, etc.</a:t>
            </a:r>
          </a:p>
          <a:p>
            <a:pPr marL="1485900" lvl="2" indent="-342900"/>
            <a:r>
              <a:rPr lang="en-US" altLang="en-US" sz="2400" dirty="0"/>
              <a:t>Monitored at specific frequency; methods specified by rule; representative samples required after final treatment but before use; certified lab must be used</a:t>
            </a:r>
          </a:p>
          <a:p>
            <a:pPr marL="1485900" lvl="2" indent="-342900"/>
            <a:r>
              <a:rPr lang="en-US" altLang="en-US" sz="2400" dirty="0"/>
              <a:t>Limits for pollutants</a:t>
            </a:r>
          </a:p>
          <a:p>
            <a:pPr marL="1485900" lvl="2" indent="-342900"/>
            <a:r>
              <a:rPr lang="en-US" altLang="en-US" sz="2400" dirty="0"/>
              <a:t>Class A/AA fecal coliform/salmonella sampling</a:t>
            </a:r>
          </a:p>
          <a:p>
            <a:pPr marL="1028700" lvl="1" indent="-342900"/>
            <a:r>
              <a:rPr lang="en-US" altLang="en-US" sz="2400" dirty="0"/>
              <a:t>Operational and process monitoring </a:t>
            </a:r>
          </a:p>
          <a:p>
            <a:pPr marL="1943100" lvl="3" indent="-342900"/>
            <a:r>
              <a:rPr lang="en-US" altLang="en-US" dirty="0"/>
              <a:t>Specific to the treatment process and equipment</a:t>
            </a:r>
          </a:p>
          <a:p>
            <a:pPr marL="1943100" lvl="3" indent="-342900"/>
            <a:r>
              <a:rPr lang="en-US" altLang="en-US" dirty="0"/>
              <a:t>Continuous or routine in accordance with process </a:t>
            </a:r>
          </a:p>
          <a:p>
            <a:pPr marL="342900" indent="-342900">
              <a:buFont typeface="Arial" panose="020B0604020202020204" pitchFamily="34" charset="0"/>
              <a:buChar char="•"/>
            </a:pPr>
            <a:endParaRPr lang="en-US" altLang="en-US" sz="2400" b="1" dirty="0"/>
          </a:p>
          <a:p>
            <a:pPr marL="342900" indent="-342900"/>
            <a:endParaRPr lang="en-US" altLang="en-US" sz="4000" b="1" dirty="0"/>
          </a:p>
          <a:p>
            <a:endParaRPr lang="en-US" dirty="0"/>
          </a:p>
        </p:txBody>
      </p:sp>
    </p:spTree>
    <p:extLst>
      <p:ext uri="{BB962C8B-B14F-4D97-AF65-F5344CB8AC3E}">
        <p14:creationId xmlns:p14="http://schemas.microsoft.com/office/powerpoint/2010/main" val="31864804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E7DE-523D-4AF9-8D55-FA05CA21B3E0}"/>
              </a:ext>
            </a:extLst>
          </p:cNvPr>
          <p:cNvSpPr>
            <a:spLocks noGrp="1"/>
          </p:cNvSpPr>
          <p:nvPr>
            <p:ph type="title"/>
          </p:nvPr>
        </p:nvSpPr>
        <p:spPr/>
        <p:txBody>
          <a:bodyPr/>
          <a:lstStyle/>
          <a:p>
            <a:r>
              <a:rPr lang="en-US" sz="4800" dirty="0"/>
              <a:t>Biosolids Monitoring</a:t>
            </a:r>
          </a:p>
        </p:txBody>
      </p:sp>
      <p:sp>
        <p:nvSpPr>
          <p:cNvPr id="3" name="Content Placeholder 2">
            <a:extLst>
              <a:ext uri="{FF2B5EF4-FFF2-40B4-BE49-F238E27FC236}">
                <a16:creationId xmlns:a16="http://schemas.microsoft.com/office/drawing/2014/main" id="{AF8299D5-F1CD-4E82-9244-98BB5CF595A5}"/>
              </a:ext>
            </a:extLst>
          </p:cNvPr>
          <p:cNvSpPr>
            <a:spLocks noGrp="1"/>
          </p:cNvSpPr>
          <p:nvPr>
            <p:ph idx="1"/>
          </p:nvPr>
        </p:nvSpPr>
        <p:spPr>
          <a:xfrm>
            <a:off x="762000" y="1676400"/>
            <a:ext cx="8382000" cy="4337873"/>
          </a:xfrm>
        </p:spPr>
        <p:txBody>
          <a:bodyPr/>
          <a:lstStyle/>
          <a:p>
            <a:pPr marL="342900" indent="-342900">
              <a:buFont typeface="Arial" panose="020B0604020202020204" pitchFamily="34" charset="0"/>
              <a:buChar char="•"/>
            </a:pPr>
            <a:r>
              <a:rPr lang="en-US" altLang="en-US" sz="2400" dirty="0"/>
              <a:t>These monitoring frequencies apply to microbial parameters and required parameters</a:t>
            </a:r>
          </a:p>
          <a:p>
            <a:pPr marL="342900" indent="-342900"/>
            <a:endParaRPr lang="en-US" altLang="en-US" sz="4000" b="1" dirty="0"/>
          </a:p>
          <a:p>
            <a:endParaRPr lang="en-US" dirty="0"/>
          </a:p>
        </p:txBody>
      </p:sp>
      <p:graphicFrame>
        <p:nvGraphicFramePr>
          <p:cNvPr id="4" name="Content Placeholder 3">
            <a:extLst>
              <a:ext uri="{FF2B5EF4-FFF2-40B4-BE49-F238E27FC236}">
                <a16:creationId xmlns:a16="http://schemas.microsoft.com/office/drawing/2014/main" id="{9554185A-02E6-4B56-9364-36B5C18917F1}"/>
              </a:ext>
            </a:extLst>
          </p:cNvPr>
          <p:cNvGraphicFramePr>
            <a:graphicFrameLocks/>
          </p:cNvGraphicFramePr>
          <p:nvPr>
            <p:extLst>
              <p:ext uri="{D42A27DB-BD31-4B8C-83A1-F6EECF244321}">
                <p14:modId xmlns:p14="http://schemas.microsoft.com/office/powerpoint/2010/main" val="1396178100"/>
              </p:ext>
            </p:extLst>
          </p:nvPr>
        </p:nvGraphicFramePr>
        <p:xfrm>
          <a:off x="609600" y="2380867"/>
          <a:ext cx="8153400" cy="2928938"/>
        </p:xfrm>
        <a:graphic>
          <a:graphicData uri="http://schemas.openxmlformats.org/drawingml/2006/table">
            <a:tbl>
              <a:tblPr firstRow="1" bandRow="1">
                <a:tableStyleId>{5940675A-B579-460E-94D1-54222C63F5DA}</a:tableStyleId>
              </a:tblPr>
              <a:tblGrid>
                <a:gridCol w="4076700">
                  <a:extLst>
                    <a:ext uri="{9D8B030D-6E8A-4147-A177-3AD203B41FA5}">
                      <a16:colId xmlns:a16="http://schemas.microsoft.com/office/drawing/2014/main" val="20000"/>
                    </a:ext>
                  </a:extLst>
                </a:gridCol>
                <a:gridCol w="4076700">
                  <a:extLst>
                    <a:ext uri="{9D8B030D-6E8A-4147-A177-3AD203B41FA5}">
                      <a16:colId xmlns:a16="http://schemas.microsoft.com/office/drawing/2014/main" val="20001"/>
                    </a:ext>
                  </a:extLst>
                </a:gridCol>
              </a:tblGrid>
              <a:tr h="669516">
                <a:tc>
                  <a:txBody>
                    <a:bodyPr/>
                    <a:lstStyle/>
                    <a:p>
                      <a:r>
                        <a:rPr lang="en-US" sz="1800" b="1" dirty="0" err="1"/>
                        <a:t>Biosolids</a:t>
                      </a:r>
                      <a:r>
                        <a:rPr lang="en-US" sz="1800" b="1" baseline="0" dirty="0"/>
                        <a:t> Generated</a:t>
                      </a:r>
                    </a:p>
                    <a:p>
                      <a:r>
                        <a:rPr lang="en-US" sz="1800" b="1" baseline="0" dirty="0"/>
                        <a:t>(dry tons per year)</a:t>
                      </a:r>
                      <a:endParaRPr lang="en-US" sz="1800" b="1" dirty="0"/>
                    </a:p>
                  </a:txBody>
                  <a:tcPr marT="45732" marB="45732"/>
                </a:tc>
                <a:tc>
                  <a:txBody>
                    <a:bodyPr/>
                    <a:lstStyle/>
                    <a:p>
                      <a:pPr algn="ctr"/>
                      <a:r>
                        <a:rPr lang="en-US" sz="1800" b="1" baseline="0" dirty="0"/>
                        <a:t>Monitoring frequency</a:t>
                      </a:r>
                    </a:p>
                    <a:p>
                      <a:pPr algn="ctr"/>
                      <a:endParaRPr lang="en-US" sz="1800" b="1" dirty="0"/>
                    </a:p>
                  </a:txBody>
                  <a:tcPr marT="45732" marB="45732"/>
                </a:tc>
                <a:extLst>
                  <a:ext uri="{0D108BD9-81ED-4DB2-BD59-A6C34878D82A}">
                    <a16:rowId xmlns:a16="http://schemas.microsoft.com/office/drawing/2014/main" val="10000"/>
                  </a:ext>
                </a:extLst>
              </a:tr>
              <a:tr h="460195">
                <a:tc>
                  <a:txBody>
                    <a:bodyPr/>
                    <a:lstStyle/>
                    <a:p>
                      <a:r>
                        <a:rPr lang="en-US" sz="1800" dirty="0"/>
                        <a:t>Greater than zero but less than 160</a:t>
                      </a:r>
                    </a:p>
                  </a:txBody>
                  <a:tcPr marT="45732" marB="45732"/>
                </a:tc>
                <a:tc>
                  <a:txBody>
                    <a:bodyPr/>
                    <a:lstStyle/>
                    <a:p>
                      <a:pPr algn="ctr"/>
                      <a:r>
                        <a:rPr lang="en-US" sz="1800" dirty="0"/>
                        <a:t>Once per year</a:t>
                      </a:r>
                    </a:p>
                  </a:txBody>
                  <a:tcPr marT="45732" marB="45732"/>
                </a:tc>
                <a:extLst>
                  <a:ext uri="{0D108BD9-81ED-4DB2-BD59-A6C34878D82A}">
                    <a16:rowId xmlns:a16="http://schemas.microsoft.com/office/drawing/2014/main" val="10001"/>
                  </a:ext>
                </a:extLst>
              </a:tr>
              <a:tr h="669516">
                <a:tc>
                  <a:txBody>
                    <a:bodyPr/>
                    <a:lstStyle/>
                    <a:p>
                      <a:r>
                        <a:rPr lang="en-US" sz="1800" dirty="0"/>
                        <a:t>Equal</a:t>
                      </a:r>
                      <a:r>
                        <a:rPr lang="en-US" sz="1800" baseline="0" dirty="0"/>
                        <a:t> to or greater than 160 but less than 800</a:t>
                      </a:r>
                      <a:endParaRPr lang="en-US" sz="1800" dirty="0"/>
                    </a:p>
                  </a:txBody>
                  <a:tcPr marT="45732" marB="45732"/>
                </a:tc>
                <a:tc>
                  <a:txBody>
                    <a:bodyPr/>
                    <a:lstStyle/>
                    <a:p>
                      <a:pPr algn="ctr"/>
                      <a:r>
                        <a:rPr lang="en-US" sz="1800" dirty="0"/>
                        <a:t>Once per quarter</a:t>
                      </a:r>
                    </a:p>
                  </a:txBody>
                  <a:tcPr marT="45732" marB="45732"/>
                </a:tc>
                <a:extLst>
                  <a:ext uri="{0D108BD9-81ED-4DB2-BD59-A6C34878D82A}">
                    <a16:rowId xmlns:a16="http://schemas.microsoft.com/office/drawing/2014/main" val="10002"/>
                  </a:ext>
                </a:extLst>
              </a:tr>
              <a:tr h="669516">
                <a:tc>
                  <a:txBody>
                    <a:bodyPr/>
                    <a:lstStyle/>
                    <a:p>
                      <a:r>
                        <a:rPr lang="en-US" sz="1800" dirty="0"/>
                        <a:t>Equal</a:t>
                      </a:r>
                      <a:r>
                        <a:rPr lang="en-US" sz="1800" baseline="0" dirty="0"/>
                        <a:t> to or greater than 800 but less than 8000</a:t>
                      </a:r>
                      <a:endParaRPr lang="en-US" sz="1800" dirty="0"/>
                    </a:p>
                  </a:txBody>
                  <a:tcPr marT="45732" marB="45732"/>
                </a:tc>
                <a:tc>
                  <a:txBody>
                    <a:bodyPr/>
                    <a:lstStyle/>
                    <a:p>
                      <a:pPr algn="ctr"/>
                      <a:r>
                        <a:rPr lang="en-US" sz="1800" dirty="0"/>
                        <a:t>Once per 60 days</a:t>
                      </a:r>
                    </a:p>
                  </a:txBody>
                  <a:tcPr marT="45732" marB="45732"/>
                </a:tc>
                <a:extLst>
                  <a:ext uri="{0D108BD9-81ED-4DB2-BD59-A6C34878D82A}">
                    <a16:rowId xmlns:a16="http://schemas.microsoft.com/office/drawing/2014/main" val="10003"/>
                  </a:ext>
                </a:extLst>
              </a:tr>
              <a:tr h="460195">
                <a:tc>
                  <a:txBody>
                    <a:bodyPr/>
                    <a:lstStyle/>
                    <a:p>
                      <a:r>
                        <a:rPr lang="en-US" sz="1800" dirty="0"/>
                        <a:t>Equal</a:t>
                      </a:r>
                      <a:r>
                        <a:rPr lang="en-US" sz="1800" baseline="0" dirty="0"/>
                        <a:t> to or greater than 8000</a:t>
                      </a:r>
                      <a:endParaRPr lang="en-US" sz="1800" dirty="0"/>
                    </a:p>
                  </a:txBody>
                  <a:tcPr marT="45732" marB="45732"/>
                </a:tc>
                <a:tc>
                  <a:txBody>
                    <a:bodyPr/>
                    <a:lstStyle/>
                    <a:p>
                      <a:pPr algn="ctr"/>
                      <a:r>
                        <a:rPr lang="en-US" sz="1800" dirty="0"/>
                        <a:t>Once per Month</a:t>
                      </a:r>
                    </a:p>
                  </a:txBody>
                  <a:tcPr marT="45732" marB="45732"/>
                </a:tc>
                <a:extLst>
                  <a:ext uri="{0D108BD9-81ED-4DB2-BD59-A6C34878D82A}">
                    <a16:rowId xmlns:a16="http://schemas.microsoft.com/office/drawing/2014/main" val="10004"/>
                  </a:ext>
                </a:extLst>
              </a:tr>
            </a:tbl>
          </a:graphicData>
        </a:graphic>
      </p:graphicFrame>
      <p:sp>
        <p:nvSpPr>
          <p:cNvPr id="5" name="TextBox 4">
            <a:extLst>
              <a:ext uri="{FF2B5EF4-FFF2-40B4-BE49-F238E27FC236}">
                <a16:creationId xmlns:a16="http://schemas.microsoft.com/office/drawing/2014/main" id="{D214C2D9-E06A-473C-92FC-E688DAD5D988}"/>
              </a:ext>
            </a:extLst>
          </p:cNvPr>
          <p:cNvSpPr txBox="1">
            <a:spLocks noChangeArrowheads="1"/>
          </p:cNvSpPr>
          <p:nvPr/>
        </p:nvSpPr>
        <p:spPr bwMode="auto">
          <a:xfrm>
            <a:off x="762000" y="5385749"/>
            <a:ext cx="8153400" cy="1277273"/>
          </a:xfrm>
          <a:prstGeom prst="rect">
            <a:avLst/>
          </a:prstGeom>
          <a:noFill/>
          <a:ln w="9525">
            <a:noFill/>
            <a:miter lim="800000"/>
            <a:headEnd/>
            <a:tailEnd/>
          </a:ln>
        </p:spPr>
        <p:txBody>
          <a:bodyPr wrap="square">
            <a:spAutoFit/>
          </a:bodyPr>
          <a:lstStyle/>
          <a:p>
            <a:pPr marL="274320" indent="-274320">
              <a:spcBef>
                <a:spcPts val="600"/>
              </a:spcBef>
              <a:buClr>
                <a:schemeClr val="accent1"/>
              </a:buClr>
              <a:buFont typeface="Arial" pitchFamily="34" charset="0"/>
              <a:buChar char="•"/>
              <a:defRPr/>
            </a:pPr>
            <a:r>
              <a:rPr lang="en-US" sz="2400" dirty="0">
                <a:cs typeface="Arial" charset="0"/>
              </a:rPr>
              <a:t>For </a:t>
            </a:r>
            <a:r>
              <a:rPr lang="en-US" sz="2400" dirty="0" err="1">
                <a:cs typeface="Arial" charset="0"/>
              </a:rPr>
              <a:t>biosolids</a:t>
            </a:r>
            <a:r>
              <a:rPr lang="en-US" sz="2400" dirty="0">
                <a:cs typeface="Arial" charset="0"/>
              </a:rPr>
              <a:t> that are distributed and marketed, monitoring shall be once per month</a:t>
            </a:r>
          </a:p>
          <a:p>
            <a:pPr marL="274320" indent="-274320">
              <a:spcBef>
                <a:spcPts val="600"/>
              </a:spcBef>
              <a:buClr>
                <a:schemeClr val="accent1"/>
              </a:buClr>
              <a:buFont typeface="Arial" pitchFamily="34" charset="0"/>
              <a:buChar char="•"/>
              <a:defRPr/>
            </a:pPr>
            <a:r>
              <a:rPr lang="en-US" sz="2400" dirty="0">
                <a:cs typeface="Arial" charset="0"/>
              </a:rPr>
              <a:t>For biosolids treatment facilities that land apply biosolids, the minimum frequency shall be in accordance with the table but at least once per quarter</a:t>
            </a:r>
          </a:p>
        </p:txBody>
      </p:sp>
    </p:spTree>
    <p:extLst>
      <p:ext uri="{BB962C8B-B14F-4D97-AF65-F5344CB8AC3E}">
        <p14:creationId xmlns:p14="http://schemas.microsoft.com/office/powerpoint/2010/main" val="42824308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E7DE-523D-4AF9-8D55-FA05CA21B3E0}"/>
              </a:ext>
            </a:extLst>
          </p:cNvPr>
          <p:cNvSpPr>
            <a:spLocks noGrp="1"/>
          </p:cNvSpPr>
          <p:nvPr>
            <p:ph type="title"/>
          </p:nvPr>
        </p:nvSpPr>
        <p:spPr/>
        <p:txBody>
          <a:bodyPr/>
          <a:lstStyle/>
          <a:p>
            <a:r>
              <a:rPr lang="en-US" sz="4800" dirty="0"/>
              <a:t>Biosolids Monitoring</a:t>
            </a:r>
          </a:p>
        </p:txBody>
      </p:sp>
      <p:sp>
        <p:nvSpPr>
          <p:cNvPr id="3" name="Content Placeholder 2">
            <a:extLst>
              <a:ext uri="{FF2B5EF4-FFF2-40B4-BE49-F238E27FC236}">
                <a16:creationId xmlns:a16="http://schemas.microsoft.com/office/drawing/2014/main" id="{AF8299D5-F1CD-4E82-9244-98BB5CF595A5}"/>
              </a:ext>
            </a:extLst>
          </p:cNvPr>
          <p:cNvSpPr>
            <a:spLocks noGrp="1"/>
          </p:cNvSpPr>
          <p:nvPr>
            <p:ph idx="1"/>
          </p:nvPr>
        </p:nvSpPr>
        <p:spPr>
          <a:xfrm>
            <a:off x="762000" y="1524000"/>
            <a:ext cx="8382000" cy="4490273"/>
          </a:xfrm>
        </p:spPr>
        <p:txBody>
          <a:bodyPr/>
          <a:lstStyle/>
          <a:p>
            <a:pPr marL="342900" indent="-342900">
              <a:buFont typeface="Arial" panose="020B0604020202020204" pitchFamily="34" charset="0"/>
              <a:buChar char="•"/>
            </a:pPr>
            <a:r>
              <a:rPr lang="en-US" altLang="en-US" sz="2400" dirty="0"/>
              <a:t>Biosolids that will be land applied or distributed and marketed must be analyzed routinely by the treatment facility for the following parameters:</a:t>
            </a:r>
          </a:p>
          <a:p>
            <a:pPr marL="342900" indent="-342900"/>
            <a:endParaRPr lang="en-US" altLang="en-US" sz="4000" b="1" dirty="0"/>
          </a:p>
          <a:p>
            <a:endParaRPr lang="en-US" dirty="0"/>
          </a:p>
        </p:txBody>
      </p:sp>
      <p:graphicFrame>
        <p:nvGraphicFramePr>
          <p:cNvPr id="6" name="Content Placeholder 3">
            <a:extLst>
              <a:ext uri="{FF2B5EF4-FFF2-40B4-BE49-F238E27FC236}">
                <a16:creationId xmlns:a16="http://schemas.microsoft.com/office/drawing/2014/main" id="{D3E5100E-B1A3-49A6-A683-2E4642E9F511}"/>
              </a:ext>
            </a:extLst>
          </p:cNvPr>
          <p:cNvGraphicFramePr>
            <a:graphicFrameLocks/>
          </p:cNvGraphicFramePr>
          <p:nvPr>
            <p:extLst>
              <p:ext uri="{D42A27DB-BD31-4B8C-83A1-F6EECF244321}">
                <p14:modId xmlns:p14="http://schemas.microsoft.com/office/powerpoint/2010/main" val="916949430"/>
              </p:ext>
            </p:extLst>
          </p:nvPr>
        </p:nvGraphicFramePr>
        <p:xfrm>
          <a:off x="609600" y="2286001"/>
          <a:ext cx="8001000" cy="4488841"/>
        </p:xfrm>
        <a:graphic>
          <a:graphicData uri="http://schemas.openxmlformats.org/drawingml/2006/table">
            <a:tbl>
              <a:tblPr firstRow="1" bandRow="1">
                <a:tableStyleId>{5940675A-B579-460E-94D1-54222C63F5DA}</a:tableStyleId>
              </a:tblPr>
              <a:tblGrid>
                <a:gridCol w="4000500">
                  <a:extLst>
                    <a:ext uri="{9D8B030D-6E8A-4147-A177-3AD203B41FA5}">
                      <a16:colId xmlns:a16="http://schemas.microsoft.com/office/drawing/2014/main" val="20000"/>
                    </a:ext>
                  </a:extLst>
                </a:gridCol>
                <a:gridCol w="4000500">
                  <a:extLst>
                    <a:ext uri="{9D8B030D-6E8A-4147-A177-3AD203B41FA5}">
                      <a16:colId xmlns:a16="http://schemas.microsoft.com/office/drawing/2014/main" val="20001"/>
                    </a:ext>
                  </a:extLst>
                </a:gridCol>
              </a:tblGrid>
              <a:tr h="269704">
                <a:tc>
                  <a:txBody>
                    <a:bodyPr/>
                    <a:lstStyle/>
                    <a:p>
                      <a:r>
                        <a:rPr lang="en-US" sz="1200" b="1" dirty="0"/>
                        <a:t>Parameter</a:t>
                      </a:r>
                    </a:p>
                  </a:txBody>
                  <a:tcPr/>
                </a:tc>
                <a:tc>
                  <a:txBody>
                    <a:bodyPr/>
                    <a:lstStyle/>
                    <a:p>
                      <a:pPr algn="ctr"/>
                      <a:r>
                        <a:rPr lang="en-US" sz="1200" b="1" baseline="0" dirty="0"/>
                        <a:t>Units</a:t>
                      </a:r>
                      <a:endParaRPr lang="en-US" sz="1200" b="1" dirty="0"/>
                    </a:p>
                  </a:txBody>
                  <a:tcPr/>
                </a:tc>
                <a:extLst>
                  <a:ext uri="{0D108BD9-81ED-4DB2-BD59-A6C34878D82A}">
                    <a16:rowId xmlns:a16="http://schemas.microsoft.com/office/drawing/2014/main" val="10000"/>
                  </a:ext>
                </a:extLst>
              </a:tr>
              <a:tr h="269704">
                <a:tc>
                  <a:txBody>
                    <a:bodyPr/>
                    <a:lstStyle/>
                    <a:p>
                      <a:r>
                        <a:rPr lang="en-US" sz="1200" b="0" dirty="0"/>
                        <a:t>Total Nitrogen</a:t>
                      </a:r>
                    </a:p>
                  </a:txBody>
                  <a:tcPr/>
                </a:tc>
                <a:tc>
                  <a:txBody>
                    <a:bodyPr/>
                    <a:lstStyle/>
                    <a:p>
                      <a:pPr algn="ctr"/>
                      <a:r>
                        <a:rPr lang="en-US" sz="1200" b="0" dirty="0"/>
                        <a:t>% dry weight basis</a:t>
                      </a:r>
                    </a:p>
                  </a:txBody>
                  <a:tcPr/>
                </a:tc>
                <a:extLst>
                  <a:ext uri="{0D108BD9-81ED-4DB2-BD59-A6C34878D82A}">
                    <a16:rowId xmlns:a16="http://schemas.microsoft.com/office/drawing/2014/main" val="10001"/>
                  </a:ext>
                </a:extLst>
              </a:tr>
              <a:tr h="269704">
                <a:tc>
                  <a:txBody>
                    <a:bodyPr/>
                    <a:lstStyle/>
                    <a:p>
                      <a:r>
                        <a:rPr lang="en-US" sz="1200" b="0" dirty="0"/>
                        <a:t>Total Phosphorus</a:t>
                      </a:r>
                    </a:p>
                  </a:txBody>
                  <a:tcPr/>
                </a:tc>
                <a:tc>
                  <a:txBody>
                    <a:bodyPr/>
                    <a:lstStyle/>
                    <a:p>
                      <a:pPr algn="ctr"/>
                      <a:r>
                        <a:rPr lang="en-US" sz="1200" b="0" dirty="0"/>
                        <a:t>% dry weight basis</a:t>
                      </a:r>
                    </a:p>
                  </a:txBody>
                  <a:tcPr/>
                </a:tc>
                <a:extLst>
                  <a:ext uri="{0D108BD9-81ED-4DB2-BD59-A6C34878D82A}">
                    <a16:rowId xmlns:a16="http://schemas.microsoft.com/office/drawing/2014/main" val="10002"/>
                  </a:ext>
                </a:extLst>
              </a:tr>
              <a:tr h="269704">
                <a:tc>
                  <a:txBody>
                    <a:bodyPr/>
                    <a:lstStyle/>
                    <a:p>
                      <a:r>
                        <a:rPr lang="en-US" sz="1200" b="0" dirty="0"/>
                        <a:t>Total Potassium</a:t>
                      </a:r>
                    </a:p>
                  </a:txBody>
                  <a:tcPr/>
                </a:tc>
                <a:tc>
                  <a:txBody>
                    <a:bodyPr/>
                    <a:lstStyle/>
                    <a:p>
                      <a:pPr algn="ctr"/>
                      <a:r>
                        <a:rPr lang="en-US" sz="1200" b="0" dirty="0"/>
                        <a:t>% dry weight basis</a:t>
                      </a:r>
                    </a:p>
                  </a:txBody>
                  <a:tcPr/>
                </a:tc>
                <a:extLst>
                  <a:ext uri="{0D108BD9-81ED-4DB2-BD59-A6C34878D82A}">
                    <a16:rowId xmlns:a16="http://schemas.microsoft.com/office/drawing/2014/main" val="10003"/>
                  </a:ext>
                </a:extLst>
              </a:tr>
              <a:tr h="269704">
                <a:tc>
                  <a:txBody>
                    <a:bodyPr/>
                    <a:lstStyle/>
                    <a:p>
                      <a:r>
                        <a:rPr lang="en-US" sz="1200" b="0" dirty="0"/>
                        <a:t>Arsenic</a:t>
                      </a:r>
                      <a:r>
                        <a:rPr lang="en-US" sz="1200" b="0" baseline="0" dirty="0"/>
                        <a:t> (As)</a:t>
                      </a:r>
                      <a:endParaRPr lang="en-US" sz="1200" b="0" dirty="0"/>
                    </a:p>
                  </a:txBody>
                  <a:tcPr/>
                </a:tc>
                <a:tc>
                  <a:txBody>
                    <a:bodyPr/>
                    <a:lstStyle/>
                    <a:p>
                      <a:pPr algn="ctr"/>
                      <a:r>
                        <a:rPr lang="en-US" sz="1200" b="0" dirty="0"/>
                        <a:t>mg/kg</a:t>
                      </a:r>
                      <a:r>
                        <a:rPr lang="en-US" sz="1200" b="0" baseline="0" dirty="0"/>
                        <a:t> dry weight basis</a:t>
                      </a:r>
                      <a:endParaRPr lang="en-US" sz="1200" b="0" dirty="0"/>
                    </a:p>
                  </a:txBody>
                  <a:tcPr/>
                </a:tc>
                <a:extLst>
                  <a:ext uri="{0D108BD9-81ED-4DB2-BD59-A6C34878D82A}">
                    <a16:rowId xmlns:a16="http://schemas.microsoft.com/office/drawing/2014/main" val="10004"/>
                  </a:ext>
                </a:extLst>
              </a:tr>
              <a:tr h="269704">
                <a:tc>
                  <a:txBody>
                    <a:bodyPr/>
                    <a:lstStyle/>
                    <a:p>
                      <a:r>
                        <a:rPr lang="en-US" sz="1200" b="0" dirty="0"/>
                        <a:t>Cadmium (</a:t>
                      </a:r>
                      <a:r>
                        <a:rPr lang="en-US" sz="1200" b="0" dirty="0" err="1"/>
                        <a:t>Cd</a:t>
                      </a:r>
                      <a:r>
                        <a:rPr lang="en-US" sz="1200" b="0" dirty="0"/>
                        <a:t>)</a:t>
                      </a:r>
                    </a:p>
                  </a:txBody>
                  <a:tcPr/>
                </a:tc>
                <a:tc>
                  <a:txBody>
                    <a:bodyPr/>
                    <a:lstStyle/>
                    <a:p>
                      <a:pPr algn="ctr"/>
                      <a:r>
                        <a:rPr lang="en-US" sz="1200" b="0" dirty="0"/>
                        <a:t>mg/kg</a:t>
                      </a:r>
                      <a:r>
                        <a:rPr lang="en-US" sz="1200" b="0" baseline="0" dirty="0"/>
                        <a:t> dry weight basis</a:t>
                      </a:r>
                      <a:endParaRPr lang="en-US" sz="1200" b="0" dirty="0"/>
                    </a:p>
                  </a:txBody>
                  <a:tcPr/>
                </a:tc>
                <a:extLst>
                  <a:ext uri="{0D108BD9-81ED-4DB2-BD59-A6C34878D82A}">
                    <a16:rowId xmlns:a16="http://schemas.microsoft.com/office/drawing/2014/main" val="10005"/>
                  </a:ext>
                </a:extLst>
              </a:tr>
              <a:tr h="269704">
                <a:tc>
                  <a:txBody>
                    <a:bodyPr/>
                    <a:lstStyle/>
                    <a:p>
                      <a:r>
                        <a:rPr lang="en-US" sz="1200" b="0" dirty="0"/>
                        <a:t>Copper (Cu)</a:t>
                      </a:r>
                    </a:p>
                  </a:txBody>
                  <a:tcPr/>
                </a:tc>
                <a:tc>
                  <a:txBody>
                    <a:bodyPr/>
                    <a:lstStyle/>
                    <a:p>
                      <a:pPr algn="ctr"/>
                      <a:r>
                        <a:rPr lang="en-US" sz="1200" b="0" dirty="0"/>
                        <a:t>mg/kg</a:t>
                      </a:r>
                      <a:r>
                        <a:rPr lang="en-US" sz="1200" b="0" baseline="0" dirty="0"/>
                        <a:t> dry weight basis</a:t>
                      </a:r>
                      <a:endParaRPr lang="en-US" sz="1200" b="0" dirty="0"/>
                    </a:p>
                  </a:txBody>
                  <a:tcPr/>
                </a:tc>
                <a:extLst>
                  <a:ext uri="{0D108BD9-81ED-4DB2-BD59-A6C34878D82A}">
                    <a16:rowId xmlns:a16="http://schemas.microsoft.com/office/drawing/2014/main" val="10006"/>
                  </a:ext>
                </a:extLst>
              </a:tr>
              <a:tr h="269704">
                <a:tc>
                  <a:txBody>
                    <a:bodyPr/>
                    <a:lstStyle/>
                    <a:p>
                      <a:r>
                        <a:rPr lang="en-US" sz="1200" b="0" dirty="0"/>
                        <a:t>Lead (</a:t>
                      </a:r>
                      <a:r>
                        <a:rPr lang="en-US" sz="1200" b="0" dirty="0" err="1"/>
                        <a:t>Pb</a:t>
                      </a:r>
                      <a:r>
                        <a:rPr lang="en-US" sz="1200" b="0" dirty="0"/>
                        <a:t>)</a:t>
                      </a:r>
                    </a:p>
                  </a:txBody>
                  <a:tcPr/>
                </a:tc>
                <a:tc>
                  <a:txBody>
                    <a:bodyPr/>
                    <a:lstStyle/>
                    <a:p>
                      <a:pPr algn="ctr"/>
                      <a:r>
                        <a:rPr lang="en-US" sz="1200" b="0" dirty="0"/>
                        <a:t>mg/kg</a:t>
                      </a:r>
                      <a:r>
                        <a:rPr lang="en-US" sz="1200" b="0" baseline="0" dirty="0"/>
                        <a:t> dry weight basis</a:t>
                      </a:r>
                      <a:endParaRPr lang="en-US" sz="1200" b="0" dirty="0"/>
                    </a:p>
                  </a:txBody>
                  <a:tcPr/>
                </a:tc>
                <a:extLst>
                  <a:ext uri="{0D108BD9-81ED-4DB2-BD59-A6C34878D82A}">
                    <a16:rowId xmlns:a16="http://schemas.microsoft.com/office/drawing/2014/main" val="10007"/>
                  </a:ext>
                </a:extLst>
              </a:tr>
              <a:tr h="269704">
                <a:tc>
                  <a:txBody>
                    <a:bodyPr/>
                    <a:lstStyle/>
                    <a:p>
                      <a:r>
                        <a:rPr lang="en-US" sz="1200" b="0" dirty="0"/>
                        <a:t>Mercury</a:t>
                      </a:r>
                      <a:r>
                        <a:rPr lang="en-US" sz="1200" b="0" baseline="0" dirty="0"/>
                        <a:t> (Hg)</a:t>
                      </a:r>
                      <a:endParaRPr lang="en-US" sz="1200" b="0" dirty="0"/>
                    </a:p>
                  </a:txBody>
                  <a:tcPr/>
                </a:tc>
                <a:tc>
                  <a:txBody>
                    <a:bodyPr/>
                    <a:lstStyle/>
                    <a:p>
                      <a:pPr algn="ctr"/>
                      <a:r>
                        <a:rPr lang="en-US" sz="1200" b="0" dirty="0"/>
                        <a:t>mg/kg</a:t>
                      </a:r>
                      <a:r>
                        <a:rPr lang="en-US" sz="1200" b="0" baseline="0" dirty="0"/>
                        <a:t> dry weight basis</a:t>
                      </a:r>
                      <a:endParaRPr lang="en-US" sz="1200" b="0" dirty="0"/>
                    </a:p>
                  </a:txBody>
                  <a:tcPr/>
                </a:tc>
                <a:extLst>
                  <a:ext uri="{0D108BD9-81ED-4DB2-BD59-A6C34878D82A}">
                    <a16:rowId xmlns:a16="http://schemas.microsoft.com/office/drawing/2014/main" val="10008"/>
                  </a:ext>
                </a:extLst>
              </a:tr>
              <a:tr h="269704">
                <a:tc>
                  <a:txBody>
                    <a:bodyPr/>
                    <a:lstStyle/>
                    <a:p>
                      <a:r>
                        <a:rPr lang="en-US" sz="1200" b="0" dirty="0"/>
                        <a:t>Molybdenum (Mo)</a:t>
                      </a:r>
                    </a:p>
                  </a:txBody>
                  <a:tcPr/>
                </a:tc>
                <a:tc>
                  <a:txBody>
                    <a:bodyPr/>
                    <a:lstStyle/>
                    <a:p>
                      <a:pPr algn="ctr"/>
                      <a:r>
                        <a:rPr lang="en-US" sz="1200" b="0" dirty="0"/>
                        <a:t>mg/kg</a:t>
                      </a:r>
                      <a:r>
                        <a:rPr lang="en-US" sz="1200" b="0" baseline="0" dirty="0"/>
                        <a:t> dry weight basis</a:t>
                      </a:r>
                      <a:endParaRPr lang="en-US" sz="1200" b="0" dirty="0"/>
                    </a:p>
                  </a:txBody>
                  <a:tcPr/>
                </a:tc>
                <a:extLst>
                  <a:ext uri="{0D108BD9-81ED-4DB2-BD59-A6C34878D82A}">
                    <a16:rowId xmlns:a16="http://schemas.microsoft.com/office/drawing/2014/main" val="10009"/>
                  </a:ext>
                </a:extLst>
              </a:tr>
              <a:tr h="269704">
                <a:tc>
                  <a:txBody>
                    <a:bodyPr/>
                    <a:lstStyle/>
                    <a:p>
                      <a:r>
                        <a:rPr lang="en-US" sz="1200" b="0" dirty="0"/>
                        <a:t>Nickel (Ni)</a:t>
                      </a:r>
                    </a:p>
                  </a:txBody>
                  <a:tcPr/>
                </a:tc>
                <a:tc>
                  <a:txBody>
                    <a:bodyPr/>
                    <a:lstStyle/>
                    <a:p>
                      <a:pPr algn="ctr"/>
                      <a:r>
                        <a:rPr lang="en-US" sz="1200" b="0" dirty="0"/>
                        <a:t>mg/kg</a:t>
                      </a:r>
                      <a:r>
                        <a:rPr lang="en-US" sz="1200" b="0" baseline="0" dirty="0"/>
                        <a:t> dry weight basis</a:t>
                      </a:r>
                      <a:endParaRPr lang="en-US" sz="1200" b="0" dirty="0"/>
                    </a:p>
                  </a:txBody>
                  <a:tcPr/>
                </a:tc>
                <a:extLst>
                  <a:ext uri="{0D108BD9-81ED-4DB2-BD59-A6C34878D82A}">
                    <a16:rowId xmlns:a16="http://schemas.microsoft.com/office/drawing/2014/main" val="10010"/>
                  </a:ext>
                </a:extLst>
              </a:tr>
              <a:tr h="269704">
                <a:tc>
                  <a:txBody>
                    <a:bodyPr/>
                    <a:lstStyle/>
                    <a:p>
                      <a:r>
                        <a:rPr lang="en-US" sz="1200" b="0" dirty="0"/>
                        <a:t>Selenium (Se)</a:t>
                      </a:r>
                    </a:p>
                  </a:txBody>
                  <a:tcPr/>
                </a:tc>
                <a:tc>
                  <a:txBody>
                    <a:bodyPr/>
                    <a:lstStyle/>
                    <a:p>
                      <a:pPr algn="ctr"/>
                      <a:r>
                        <a:rPr lang="en-US" sz="1200" b="0" dirty="0"/>
                        <a:t>mg/kg</a:t>
                      </a:r>
                      <a:r>
                        <a:rPr lang="en-US" sz="1200" b="0" baseline="0" dirty="0"/>
                        <a:t> dry weight basis</a:t>
                      </a:r>
                      <a:endParaRPr lang="en-US" sz="1200" b="0" dirty="0"/>
                    </a:p>
                  </a:txBody>
                  <a:tcPr/>
                </a:tc>
                <a:extLst>
                  <a:ext uri="{0D108BD9-81ED-4DB2-BD59-A6C34878D82A}">
                    <a16:rowId xmlns:a16="http://schemas.microsoft.com/office/drawing/2014/main" val="10011"/>
                  </a:ext>
                </a:extLst>
              </a:tr>
              <a:tr h="269704">
                <a:tc>
                  <a:txBody>
                    <a:bodyPr/>
                    <a:lstStyle/>
                    <a:p>
                      <a:r>
                        <a:rPr lang="en-US" sz="1200" b="0" dirty="0"/>
                        <a:t>Zinc</a:t>
                      </a:r>
                      <a:r>
                        <a:rPr lang="en-US" sz="1200" b="0" baseline="0" dirty="0"/>
                        <a:t> (Zn)</a:t>
                      </a:r>
                      <a:endParaRPr lang="en-US" sz="1200" b="0" dirty="0"/>
                    </a:p>
                  </a:txBody>
                  <a:tcPr/>
                </a:tc>
                <a:tc>
                  <a:txBody>
                    <a:bodyPr/>
                    <a:lstStyle/>
                    <a:p>
                      <a:pPr algn="ctr"/>
                      <a:r>
                        <a:rPr lang="en-US" sz="1200" b="0" dirty="0"/>
                        <a:t>mg/kg</a:t>
                      </a:r>
                      <a:r>
                        <a:rPr lang="en-US" sz="1200" b="0" baseline="0" dirty="0"/>
                        <a:t> dry weight basis</a:t>
                      </a:r>
                      <a:endParaRPr lang="en-US" sz="1200" b="0" dirty="0"/>
                    </a:p>
                  </a:txBody>
                  <a:tcPr/>
                </a:tc>
                <a:extLst>
                  <a:ext uri="{0D108BD9-81ED-4DB2-BD59-A6C34878D82A}">
                    <a16:rowId xmlns:a16="http://schemas.microsoft.com/office/drawing/2014/main" val="10012"/>
                  </a:ext>
                </a:extLst>
              </a:tr>
              <a:tr h="269704">
                <a:tc>
                  <a:txBody>
                    <a:bodyPr/>
                    <a:lstStyle/>
                    <a:p>
                      <a:r>
                        <a:rPr lang="en-US" sz="1200" b="0" dirty="0"/>
                        <a:t>pH</a:t>
                      </a:r>
                    </a:p>
                  </a:txBody>
                  <a:tcPr/>
                </a:tc>
                <a:tc>
                  <a:txBody>
                    <a:bodyPr/>
                    <a:lstStyle/>
                    <a:p>
                      <a:pPr algn="ctr"/>
                      <a:r>
                        <a:rPr lang="en-US" sz="1200" b="0" dirty="0"/>
                        <a:t>Standard units</a:t>
                      </a:r>
                    </a:p>
                  </a:txBody>
                  <a:tcPr/>
                </a:tc>
                <a:extLst>
                  <a:ext uri="{0D108BD9-81ED-4DB2-BD59-A6C34878D82A}">
                    <a16:rowId xmlns:a16="http://schemas.microsoft.com/office/drawing/2014/main" val="10013"/>
                  </a:ext>
                </a:extLst>
              </a:tr>
              <a:tr h="269704">
                <a:tc>
                  <a:txBody>
                    <a:bodyPr/>
                    <a:lstStyle/>
                    <a:p>
                      <a:r>
                        <a:rPr lang="en-US" sz="1200" b="0" dirty="0"/>
                        <a:t>Total</a:t>
                      </a:r>
                      <a:r>
                        <a:rPr lang="en-US" sz="1200" b="0" baseline="0" dirty="0"/>
                        <a:t> Solids (TS)</a:t>
                      </a:r>
                      <a:endParaRPr lang="en-US" sz="1200" b="0" dirty="0"/>
                    </a:p>
                  </a:txBody>
                  <a:tcPr/>
                </a:tc>
                <a:tc>
                  <a:txBody>
                    <a:bodyPr/>
                    <a:lstStyle/>
                    <a:p>
                      <a:pPr algn="ctr"/>
                      <a:r>
                        <a:rPr lang="en-US" sz="1200" b="0" dirty="0"/>
                        <a:t>%</a:t>
                      </a:r>
                    </a:p>
                  </a:txBody>
                  <a:tcPr/>
                </a:tc>
                <a:extLst>
                  <a:ext uri="{0D108BD9-81ED-4DB2-BD59-A6C34878D82A}">
                    <a16:rowId xmlns:a16="http://schemas.microsoft.com/office/drawing/2014/main" val="10014"/>
                  </a:ext>
                </a:extLst>
              </a:tr>
              <a:tr h="374041">
                <a:tc>
                  <a:txBody>
                    <a:bodyPr/>
                    <a:lstStyle/>
                    <a:p>
                      <a:r>
                        <a:rPr lang="en-US" sz="1200" b="0" dirty="0"/>
                        <a:t>Calcium Carbonate Equivalent (only</a:t>
                      </a:r>
                      <a:r>
                        <a:rPr lang="en-US" sz="1200" b="0" baseline="0" dirty="0"/>
                        <a:t> for </a:t>
                      </a:r>
                      <a:r>
                        <a:rPr lang="en-US" sz="1200" b="0" baseline="0" dirty="0" err="1"/>
                        <a:t>biosolids</a:t>
                      </a:r>
                      <a:r>
                        <a:rPr lang="en-US" sz="1200" b="0" baseline="0" dirty="0"/>
                        <a:t> treated by alkaline addition)</a:t>
                      </a:r>
                      <a:endParaRPr lang="en-US" sz="1200" b="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0" dirty="0"/>
                        <a:t>mg/kg</a:t>
                      </a:r>
                      <a:r>
                        <a:rPr lang="en-US" sz="1200" b="0" baseline="0" dirty="0"/>
                        <a:t> dry weight basis</a:t>
                      </a:r>
                      <a:endParaRPr lang="en-US" sz="1200" b="0" dirty="0"/>
                    </a:p>
                  </a:txBody>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3938145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46D27-88D6-4C8C-8EE1-BD68F5D8AB29}"/>
              </a:ext>
            </a:extLst>
          </p:cNvPr>
          <p:cNvSpPr>
            <a:spLocks noGrp="1"/>
          </p:cNvSpPr>
          <p:nvPr>
            <p:ph type="title"/>
          </p:nvPr>
        </p:nvSpPr>
        <p:spPr/>
        <p:txBody>
          <a:bodyPr/>
          <a:lstStyle/>
          <a:p>
            <a:r>
              <a:rPr lang="en-US" altLang="en-US" sz="4800" dirty="0"/>
              <a:t>Rule 62-640.100, F.A.C.</a:t>
            </a:r>
            <a:endParaRPr lang="en-US" sz="4800" dirty="0"/>
          </a:p>
        </p:txBody>
      </p:sp>
      <p:sp>
        <p:nvSpPr>
          <p:cNvPr id="3" name="Content Placeholder 2">
            <a:extLst>
              <a:ext uri="{FF2B5EF4-FFF2-40B4-BE49-F238E27FC236}">
                <a16:creationId xmlns:a16="http://schemas.microsoft.com/office/drawing/2014/main" id="{C5628278-5451-423A-95AC-3C2C3785A2AA}"/>
              </a:ext>
            </a:extLst>
          </p:cNvPr>
          <p:cNvSpPr>
            <a:spLocks noGrp="1"/>
          </p:cNvSpPr>
          <p:nvPr>
            <p:ph idx="1"/>
          </p:nvPr>
        </p:nvSpPr>
        <p:spPr>
          <a:xfrm>
            <a:off x="838200" y="1676400"/>
            <a:ext cx="7696200" cy="4337873"/>
          </a:xfrm>
        </p:spPr>
        <p:txBody>
          <a:bodyPr/>
          <a:lstStyle/>
          <a:p>
            <a:pPr marL="342900" indent="-342900">
              <a:spcBef>
                <a:spcPts val="1800"/>
              </a:spcBef>
              <a:buFont typeface="Arial" panose="020B0604020202020204" pitchFamily="34" charset="0"/>
              <a:buChar char="•"/>
            </a:pPr>
            <a:r>
              <a:rPr lang="en-US" altLang="en-US" sz="2400" dirty="0"/>
              <a:t>Scope, Intent, Purpose, and Applicability: </a:t>
            </a:r>
          </a:p>
          <a:p>
            <a:pPr lvl="1">
              <a:spcBef>
                <a:spcPts val="1800"/>
              </a:spcBef>
            </a:pPr>
            <a:r>
              <a:rPr lang="en-US" altLang="en-US" sz="2400" dirty="0"/>
              <a:t>Intent to regulate biosolids to protect public health and the environment</a:t>
            </a:r>
          </a:p>
          <a:p>
            <a:pPr lvl="1">
              <a:spcBef>
                <a:spcPts val="1800"/>
              </a:spcBef>
            </a:pPr>
            <a:r>
              <a:rPr lang="en-US" altLang="en-US" sz="2400" dirty="0"/>
              <a:t>Encourages highest levels of treatment, acceptance, innovative, etc.</a:t>
            </a:r>
          </a:p>
          <a:p>
            <a:pPr lvl="1">
              <a:spcBef>
                <a:spcPts val="1800"/>
              </a:spcBef>
            </a:pPr>
            <a:r>
              <a:rPr lang="en-US" altLang="en-US" sz="2400" dirty="0"/>
              <a:t>Minimum requirements for the treatment, management, use and disposal of biosolids</a:t>
            </a:r>
          </a:p>
          <a:p>
            <a:pPr lvl="1">
              <a:spcBef>
                <a:spcPts val="1800"/>
              </a:spcBef>
            </a:pPr>
            <a:r>
              <a:rPr lang="en-US" altLang="en-US" sz="2400" dirty="0"/>
              <a:t>Applies to all domestic wastewater facilities, appliers, distributors, biosolids, septage regulated by DEP, composting facilities, out-of-state importers</a:t>
            </a:r>
          </a:p>
          <a:p>
            <a:pPr lvl="1">
              <a:spcBef>
                <a:spcPts val="1800"/>
              </a:spcBef>
            </a:pPr>
            <a:r>
              <a:rPr lang="en-US" altLang="en-US" sz="2400" dirty="0"/>
              <a:t>Does not apply to industrial wastewater sludges</a:t>
            </a:r>
          </a:p>
          <a:p>
            <a:pPr marL="342900" indent="-342900">
              <a:spcBef>
                <a:spcPts val="1800"/>
              </a:spcBef>
              <a:buFont typeface="Arial" panose="020B0604020202020204" pitchFamily="34" charset="0"/>
              <a:buChar char="•"/>
            </a:pPr>
            <a:r>
              <a:rPr lang="en-US" altLang="en-US" sz="2400" dirty="0"/>
              <a:t>Other rules noted: solid waste rules for disposal and composting, air rules for incineration and burning for energy, transportation </a:t>
            </a:r>
          </a:p>
          <a:p>
            <a:endParaRPr lang="en-US" dirty="0"/>
          </a:p>
        </p:txBody>
      </p:sp>
    </p:spTree>
    <p:extLst>
      <p:ext uri="{BB962C8B-B14F-4D97-AF65-F5344CB8AC3E}">
        <p14:creationId xmlns:p14="http://schemas.microsoft.com/office/powerpoint/2010/main" val="31284513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E7DE-523D-4AF9-8D55-FA05CA21B3E0}"/>
              </a:ext>
            </a:extLst>
          </p:cNvPr>
          <p:cNvSpPr>
            <a:spLocks noGrp="1"/>
          </p:cNvSpPr>
          <p:nvPr>
            <p:ph type="title"/>
          </p:nvPr>
        </p:nvSpPr>
        <p:spPr/>
        <p:txBody>
          <a:bodyPr/>
          <a:lstStyle/>
          <a:p>
            <a:r>
              <a:rPr lang="en-US" sz="4800" dirty="0"/>
              <a:t>Biosolids Monitoring</a:t>
            </a:r>
          </a:p>
        </p:txBody>
      </p:sp>
      <p:graphicFrame>
        <p:nvGraphicFramePr>
          <p:cNvPr id="7" name="Content Placeholder 3">
            <a:extLst>
              <a:ext uri="{FF2B5EF4-FFF2-40B4-BE49-F238E27FC236}">
                <a16:creationId xmlns:a16="http://schemas.microsoft.com/office/drawing/2014/main" id="{48D73009-D45C-43F7-9485-D40E7D38BCCD}"/>
              </a:ext>
            </a:extLst>
          </p:cNvPr>
          <p:cNvGraphicFramePr>
            <a:graphicFrameLocks noGrp="1"/>
          </p:cNvGraphicFramePr>
          <p:nvPr>
            <p:ph idx="1"/>
            <p:extLst>
              <p:ext uri="{D42A27DB-BD31-4B8C-83A1-F6EECF244321}">
                <p14:modId xmlns:p14="http://schemas.microsoft.com/office/powerpoint/2010/main" val="479659559"/>
              </p:ext>
            </p:extLst>
          </p:nvPr>
        </p:nvGraphicFramePr>
        <p:xfrm>
          <a:off x="152400" y="1600200"/>
          <a:ext cx="8763000" cy="4473579"/>
        </p:xfrm>
        <a:graphic>
          <a:graphicData uri="http://schemas.openxmlformats.org/drawingml/2006/table">
            <a:tbl>
              <a:tblPr firstRow="1" bandRow="1">
                <a:tableStyleId>{5940675A-B579-460E-94D1-54222C63F5DA}</a:tableStyleId>
              </a:tblPr>
              <a:tblGrid>
                <a:gridCol w="2921000">
                  <a:extLst>
                    <a:ext uri="{9D8B030D-6E8A-4147-A177-3AD203B41FA5}">
                      <a16:colId xmlns:a16="http://schemas.microsoft.com/office/drawing/2014/main" val="20000"/>
                    </a:ext>
                  </a:extLst>
                </a:gridCol>
                <a:gridCol w="2921000">
                  <a:extLst>
                    <a:ext uri="{9D8B030D-6E8A-4147-A177-3AD203B41FA5}">
                      <a16:colId xmlns:a16="http://schemas.microsoft.com/office/drawing/2014/main" val="20001"/>
                    </a:ext>
                  </a:extLst>
                </a:gridCol>
                <a:gridCol w="2921000">
                  <a:extLst>
                    <a:ext uri="{9D8B030D-6E8A-4147-A177-3AD203B41FA5}">
                      <a16:colId xmlns:a16="http://schemas.microsoft.com/office/drawing/2014/main" val="20002"/>
                    </a:ext>
                  </a:extLst>
                </a:gridCol>
              </a:tblGrid>
              <a:tr h="946668">
                <a:tc>
                  <a:txBody>
                    <a:bodyPr/>
                    <a:lstStyle/>
                    <a:p>
                      <a:r>
                        <a:rPr lang="en-US" sz="1800" b="1" dirty="0"/>
                        <a:t>Parameter</a:t>
                      </a:r>
                    </a:p>
                  </a:txBody>
                  <a:tcPr marT="45721" marB="45721"/>
                </a:tc>
                <a:tc>
                  <a:txBody>
                    <a:bodyPr/>
                    <a:lstStyle/>
                    <a:p>
                      <a:pPr algn="ctr"/>
                      <a:r>
                        <a:rPr lang="en-US" sz="1800" b="1" dirty="0"/>
                        <a:t>Class AA Monthly Average Concentration</a:t>
                      </a:r>
                    </a:p>
                    <a:p>
                      <a:pPr algn="ctr"/>
                      <a:r>
                        <a:rPr lang="en-US" sz="1800" b="1" baseline="0" dirty="0"/>
                        <a:t>(mg/kg dry weight basis)</a:t>
                      </a:r>
                      <a:endParaRPr lang="en-US" sz="1800" b="1" dirty="0"/>
                    </a:p>
                  </a:txBody>
                  <a:tcPr marT="45721" marB="45721"/>
                </a:tc>
                <a:tc>
                  <a:txBody>
                    <a:bodyPr/>
                    <a:lstStyle/>
                    <a:p>
                      <a:pPr algn="ctr"/>
                      <a:r>
                        <a:rPr lang="en-US" sz="1800" b="1" dirty="0"/>
                        <a:t>Ceiling</a:t>
                      </a:r>
                      <a:r>
                        <a:rPr lang="en-US" sz="1800" b="1" baseline="0" dirty="0"/>
                        <a:t> Concentration</a:t>
                      </a:r>
                    </a:p>
                    <a:p>
                      <a:pPr algn="ctr"/>
                      <a:r>
                        <a:rPr lang="en-US" sz="1800" b="1" baseline="0" dirty="0"/>
                        <a:t>Single Sample Concentration</a:t>
                      </a:r>
                    </a:p>
                    <a:p>
                      <a:pPr algn="ctr"/>
                      <a:r>
                        <a:rPr lang="en-US" sz="1800" b="1" baseline="0" dirty="0"/>
                        <a:t>(mg/kg dry weight basis)</a:t>
                      </a:r>
                      <a:endParaRPr lang="en-US" sz="1800" b="1" dirty="0"/>
                    </a:p>
                  </a:txBody>
                  <a:tcPr marT="45721" marB="45721"/>
                </a:tc>
                <a:extLst>
                  <a:ext uri="{0D108BD9-81ED-4DB2-BD59-A6C34878D82A}">
                    <a16:rowId xmlns:a16="http://schemas.microsoft.com/office/drawing/2014/main" val="10000"/>
                  </a:ext>
                </a:extLst>
              </a:tr>
              <a:tr h="391879">
                <a:tc>
                  <a:txBody>
                    <a:bodyPr/>
                    <a:lstStyle/>
                    <a:p>
                      <a:r>
                        <a:rPr lang="en-US" sz="1800" dirty="0"/>
                        <a:t>Arsenic</a:t>
                      </a:r>
                      <a:r>
                        <a:rPr lang="en-US" sz="1800" baseline="0" dirty="0"/>
                        <a:t> (As)</a:t>
                      </a:r>
                      <a:endParaRPr lang="en-US" sz="1800" dirty="0"/>
                    </a:p>
                  </a:txBody>
                  <a:tcPr marT="45721" marB="45721"/>
                </a:tc>
                <a:tc>
                  <a:txBody>
                    <a:bodyPr/>
                    <a:lstStyle/>
                    <a:p>
                      <a:pPr algn="ctr"/>
                      <a:r>
                        <a:rPr lang="en-US" sz="1800" dirty="0"/>
                        <a:t>41</a:t>
                      </a:r>
                    </a:p>
                  </a:txBody>
                  <a:tcPr marT="45721" marB="45721"/>
                </a:tc>
                <a:tc>
                  <a:txBody>
                    <a:bodyPr/>
                    <a:lstStyle/>
                    <a:p>
                      <a:pPr algn="ctr"/>
                      <a:r>
                        <a:rPr lang="en-US" sz="1800" dirty="0"/>
                        <a:t>75</a:t>
                      </a:r>
                    </a:p>
                  </a:txBody>
                  <a:tcPr marT="45721" marB="45721"/>
                </a:tc>
                <a:extLst>
                  <a:ext uri="{0D108BD9-81ED-4DB2-BD59-A6C34878D82A}">
                    <a16:rowId xmlns:a16="http://schemas.microsoft.com/office/drawing/2014/main" val="10001"/>
                  </a:ext>
                </a:extLst>
              </a:tr>
              <a:tr h="391879">
                <a:tc>
                  <a:txBody>
                    <a:bodyPr/>
                    <a:lstStyle/>
                    <a:p>
                      <a:r>
                        <a:rPr lang="en-US" sz="1800" dirty="0"/>
                        <a:t>Cadmium (</a:t>
                      </a:r>
                      <a:r>
                        <a:rPr lang="en-US" sz="1800" dirty="0" err="1"/>
                        <a:t>Cd</a:t>
                      </a:r>
                      <a:r>
                        <a:rPr lang="en-US" sz="1800" dirty="0"/>
                        <a:t>)</a:t>
                      </a:r>
                    </a:p>
                  </a:txBody>
                  <a:tcPr marT="45721" marB="45721"/>
                </a:tc>
                <a:tc>
                  <a:txBody>
                    <a:bodyPr/>
                    <a:lstStyle/>
                    <a:p>
                      <a:pPr algn="ctr"/>
                      <a:r>
                        <a:rPr lang="en-US" sz="1800" dirty="0"/>
                        <a:t>39</a:t>
                      </a:r>
                    </a:p>
                  </a:txBody>
                  <a:tcPr marT="45721" marB="45721"/>
                </a:tc>
                <a:tc>
                  <a:txBody>
                    <a:bodyPr/>
                    <a:lstStyle/>
                    <a:p>
                      <a:pPr algn="ctr"/>
                      <a:r>
                        <a:rPr lang="en-US" sz="1800" dirty="0"/>
                        <a:t>85</a:t>
                      </a:r>
                    </a:p>
                  </a:txBody>
                  <a:tcPr marT="45721" marB="45721"/>
                </a:tc>
                <a:extLst>
                  <a:ext uri="{0D108BD9-81ED-4DB2-BD59-A6C34878D82A}">
                    <a16:rowId xmlns:a16="http://schemas.microsoft.com/office/drawing/2014/main" val="10002"/>
                  </a:ext>
                </a:extLst>
              </a:tr>
              <a:tr h="391879">
                <a:tc>
                  <a:txBody>
                    <a:bodyPr/>
                    <a:lstStyle/>
                    <a:p>
                      <a:r>
                        <a:rPr lang="en-US" sz="1800" dirty="0"/>
                        <a:t>Copper (Cu)</a:t>
                      </a:r>
                    </a:p>
                  </a:txBody>
                  <a:tcPr marT="45721" marB="45721"/>
                </a:tc>
                <a:tc>
                  <a:txBody>
                    <a:bodyPr/>
                    <a:lstStyle/>
                    <a:p>
                      <a:pPr algn="ctr"/>
                      <a:r>
                        <a:rPr lang="en-US" sz="1800" dirty="0"/>
                        <a:t>1500</a:t>
                      </a:r>
                    </a:p>
                  </a:txBody>
                  <a:tcPr marT="45721" marB="45721"/>
                </a:tc>
                <a:tc>
                  <a:txBody>
                    <a:bodyPr/>
                    <a:lstStyle/>
                    <a:p>
                      <a:pPr algn="ctr"/>
                      <a:r>
                        <a:rPr lang="en-US" sz="1800" dirty="0"/>
                        <a:t>4300</a:t>
                      </a:r>
                    </a:p>
                  </a:txBody>
                  <a:tcPr marT="45721" marB="45721"/>
                </a:tc>
                <a:extLst>
                  <a:ext uri="{0D108BD9-81ED-4DB2-BD59-A6C34878D82A}">
                    <a16:rowId xmlns:a16="http://schemas.microsoft.com/office/drawing/2014/main" val="10003"/>
                  </a:ext>
                </a:extLst>
              </a:tr>
              <a:tr h="391879">
                <a:tc>
                  <a:txBody>
                    <a:bodyPr/>
                    <a:lstStyle/>
                    <a:p>
                      <a:r>
                        <a:rPr lang="en-US" sz="1800" dirty="0"/>
                        <a:t>Lead (</a:t>
                      </a:r>
                      <a:r>
                        <a:rPr lang="en-US" sz="1800" dirty="0" err="1"/>
                        <a:t>Pb</a:t>
                      </a:r>
                      <a:r>
                        <a:rPr lang="en-US" sz="1800" dirty="0"/>
                        <a:t>)</a:t>
                      </a:r>
                    </a:p>
                  </a:txBody>
                  <a:tcPr marT="45721" marB="45721"/>
                </a:tc>
                <a:tc>
                  <a:txBody>
                    <a:bodyPr/>
                    <a:lstStyle/>
                    <a:p>
                      <a:pPr algn="ctr"/>
                      <a:r>
                        <a:rPr lang="en-US" sz="1800" dirty="0"/>
                        <a:t>300</a:t>
                      </a:r>
                    </a:p>
                  </a:txBody>
                  <a:tcPr marT="45721" marB="45721"/>
                </a:tc>
                <a:tc>
                  <a:txBody>
                    <a:bodyPr/>
                    <a:lstStyle/>
                    <a:p>
                      <a:pPr algn="ctr"/>
                      <a:r>
                        <a:rPr lang="en-US" sz="1800" dirty="0"/>
                        <a:t>840</a:t>
                      </a:r>
                    </a:p>
                  </a:txBody>
                  <a:tcPr marT="45721" marB="45721"/>
                </a:tc>
                <a:extLst>
                  <a:ext uri="{0D108BD9-81ED-4DB2-BD59-A6C34878D82A}">
                    <a16:rowId xmlns:a16="http://schemas.microsoft.com/office/drawing/2014/main" val="10004"/>
                  </a:ext>
                </a:extLst>
              </a:tr>
              <a:tr h="391879">
                <a:tc>
                  <a:txBody>
                    <a:bodyPr/>
                    <a:lstStyle/>
                    <a:p>
                      <a:r>
                        <a:rPr lang="en-US" sz="1800" dirty="0"/>
                        <a:t>Mercury</a:t>
                      </a:r>
                      <a:r>
                        <a:rPr lang="en-US" sz="1800" baseline="0" dirty="0"/>
                        <a:t> (Hg)</a:t>
                      </a:r>
                      <a:endParaRPr lang="en-US" sz="1800" dirty="0"/>
                    </a:p>
                  </a:txBody>
                  <a:tcPr marT="45721" marB="45721"/>
                </a:tc>
                <a:tc>
                  <a:txBody>
                    <a:bodyPr/>
                    <a:lstStyle/>
                    <a:p>
                      <a:pPr algn="ctr"/>
                      <a:r>
                        <a:rPr lang="en-US" sz="1800" dirty="0"/>
                        <a:t>17</a:t>
                      </a:r>
                    </a:p>
                  </a:txBody>
                  <a:tcPr marT="45721" marB="45721"/>
                </a:tc>
                <a:tc>
                  <a:txBody>
                    <a:bodyPr/>
                    <a:lstStyle/>
                    <a:p>
                      <a:pPr algn="ctr"/>
                      <a:r>
                        <a:rPr lang="en-US" sz="1800" dirty="0"/>
                        <a:t>57</a:t>
                      </a:r>
                    </a:p>
                  </a:txBody>
                  <a:tcPr marT="45721" marB="45721"/>
                </a:tc>
                <a:extLst>
                  <a:ext uri="{0D108BD9-81ED-4DB2-BD59-A6C34878D82A}">
                    <a16:rowId xmlns:a16="http://schemas.microsoft.com/office/drawing/2014/main" val="10005"/>
                  </a:ext>
                </a:extLst>
              </a:tr>
              <a:tr h="391879">
                <a:tc>
                  <a:txBody>
                    <a:bodyPr/>
                    <a:lstStyle/>
                    <a:p>
                      <a:r>
                        <a:rPr lang="en-US" sz="1800" dirty="0"/>
                        <a:t>Molybdenum (Mo)</a:t>
                      </a:r>
                    </a:p>
                  </a:txBody>
                  <a:tcPr marT="45721" marB="45721"/>
                </a:tc>
                <a:tc>
                  <a:txBody>
                    <a:bodyPr/>
                    <a:lstStyle/>
                    <a:p>
                      <a:pPr algn="ctr"/>
                      <a:r>
                        <a:rPr lang="en-US" sz="1800" dirty="0"/>
                        <a:t>Not applicable</a:t>
                      </a:r>
                      <a:r>
                        <a:rPr lang="en-US" sz="1800" baseline="0" dirty="0"/>
                        <a:t> </a:t>
                      </a:r>
                      <a:endParaRPr lang="en-US" sz="1800" dirty="0"/>
                    </a:p>
                  </a:txBody>
                  <a:tcPr marT="45721" marB="45721"/>
                </a:tc>
                <a:tc>
                  <a:txBody>
                    <a:bodyPr/>
                    <a:lstStyle/>
                    <a:p>
                      <a:pPr algn="ctr"/>
                      <a:r>
                        <a:rPr lang="en-US" sz="1800" dirty="0"/>
                        <a:t>75</a:t>
                      </a:r>
                    </a:p>
                  </a:txBody>
                  <a:tcPr marT="45721" marB="45721"/>
                </a:tc>
                <a:extLst>
                  <a:ext uri="{0D108BD9-81ED-4DB2-BD59-A6C34878D82A}">
                    <a16:rowId xmlns:a16="http://schemas.microsoft.com/office/drawing/2014/main" val="10006"/>
                  </a:ext>
                </a:extLst>
              </a:tr>
              <a:tr h="391879">
                <a:tc>
                  <a:txBody>
                    <a:bodyPr/>
                    <a:lstStyle/>
                    <a:p>
                      <a:r>
                        <a:rPr lang="en-US" sz="1800" dirty="0"/>
                        <a:t>Nickel (Ni)</a:t>
                      </a:r>
                    </a:p>
                  </a:txBody>
                  <a:tcPr marT="45721" marB="45721"/>
                </a:tc>
                <a:tc>
                  <a:txBody>
                    <a:bodyPr/>
                    <a:lstStyle/>
                    <a:p>
                      <a:pPr algn="ctr"/>
                      <a:r>
                        <a:rPr lang="en-US" sz="1800" dirty="0"/>
                        <a:t>420</a:t>
                      </a:r>
                    </a:p>
                  </a:txBody>
                  <a:tcPr marT="45721" marB="45721"/>
                </a:tc>
                <a:tc>
                  <a:txBody>
                    <a:bodyPr/>
                    <a:lstStyle/>
                    <a:p>
                      <a:pPr algn="ctr"/>
                      <a:r>
                        <a:rPr lang="en-US" sz="1800" dirty="0"/>
                        <a:t>420</a:t>
                      </a:r>
                    </a:p>
                  </a:txBody>
                  <a:tcPr marT="45721" marB="45721"/>
                </a:tc>
                <a:extLst>
                  <a:ext uri="{0D108BD9-81ED-4DB2-BD59-A6C34878D82A}">
                    <a16:rowId xmlns:a16="http://schemas.microsoft.com/office/drawing/2014/main" val="10007"/>
                  </a:ext>
                </a:extLst>
              </a:tr>
              <a:tr h="391879">
                <a:tc>
                  <a:txBody>
                    <a:bodyPr/>
                    <a:lstStyle/>
                    <a:p>
                      <a:r>
                        <a:rPr lang="en-US" sz="1800" dirty="0"/>
                        <a:t>Selenium (Se)</a:t>
                      </a:r>
                    </a:p>
                  </a:txBody>
                  <a:tcPr marT="45721" marB="45721"/>
                </a:tc>
                <a:tc>
                  <a:txBody>
                    <a:bodyPr/>
                    <a:lstStyle/>
                    <a:p>
                      <a:pPr algn="ctr"/>
                      <a:r>
                        <a:rPr lang="en-US" sz="1800" dirty="0"/>
                        <a:t>100</a:t>
                      </a:r>
                    </a:p>
                  </a:txBody>
                  <a:tcPr marT="45721" marB="45721"/>
                </a:tc>
                <a:tc>
                  <a:txBody>
                    <a:bodyPr/>
                    <a:lstStyle/>
                    <a:p>
                      <a:pPr algn="ctr"/>
                      <a:r>
                        <a:rPr lang="en-US" sz="1800" dirty="0"/>
                        <a:t>100</a:t>
                      </a:r>
                    </a:p>
                  </a:txBody>
                  <a:tcPr marT="45721" marB="45721"/>
                </a:tc>
                <a:extLst>
                  <a:ext uri="{0D108BD9-81ED-4DB2-BD59-A6C34878D82A}">
                    <a16:rowId xmlns:a16="http://schemas.microsoft.com/office/drawing/2014/main" val="10008"/>
                  </a:ext>
                </a:extLst>
              </a:tr>
              <a:tr h="391879">
                <a:tc>
                  <a:txBody>
                    <a:bodyPr/>
                    <a:lstStyle/>
                    <a:p>
                      <a:r>
                        <a:rPr lang="en-US" sz="1800" dirty="0"/>
                        <a:t>Zinc</a:t>
                      </a:r>
                      <a:r>
                        <a:rPr lang="en-US" sz="1800" baseline="0" dirty="0"/>
                        <a:t> (Zn)</a:t>
                      </a:r>
                      <a:endParaRPr lang="en-US" sz="1800" dirty="0"/>
                    </a:p>
                  </a:txBody>
                  <a:tcPr marT="45721" marB="45721"/>
                </a:tc>
                <a:tc>
                  <a:txBody>
                    <a:bodyPr/>
                    <a:lstStyle/>
                    <a:p>
                      <a:pPr algn="ctr"/>
                      <a:r>
                        <a:rPr lang="en-US" sz="1800" dirty="0"/>
                        <a:t>2800</a:t>
                      </a:r>
                    </a:p>
                  </a:txBody>
                  <a:tcPr marT="45721" marB="45721"/>
                </a:tc>
                <a:tc>
                  <a:txBody>
                    <a:bodyPr/>
                    <a:lstStyle/>
                    <a:p>
                      <a:pPr algn="ctr"/>
                      <a:r>
                        <a:rPr lang="en-US" sz="1800" dirty="0"/>
                        <a:t>7500</a:t>
                      </a:r>
                    </a:p>
                  </a:txBody>
                  <a:tcPr marT="45721" marB="45721"/>
                </a:tc>
                <a:extLst>
                  <a:ext uri="{0D108BD9-81ED-4DB2-BD59-A6C34878D82A}">
                    <a16:rowId xmlns:a16="http://schemas.microsoft.com/office/drawing/2014/main" val="10009"/>
                  </a:ext>
                </a:extLst>
              </a:tr>
            </a:tbl>
          </a:graphicData>
        </a:graphic>
      </p:graphicFrame>
      <p:sp>
        <p:nvSpPr>
          <p:cNvPr id="8" name="TextBox 5">
            <a:extLst>
              <a:ext uri="{FF2B5EF4-FFF2-40B4-BE49-F238E27FC236}">
                <a16:creationId xmlns:a16="http://schemas.microsoft.com/office/drawing/2014/main" id="{598E6C2D-11E3-4BB7-B610-4961F0D9C33A}"/>
              </a:ext>
            </a:extLst>
          </p:cNvPr>
          <p:cNvSpPr txBox="1">
            <a:spLocks noChangeArrowheads="1"/>
          </p:cNvSpPr>
          <p:nvPr/>
        </p:nvSpPr>
        <p:spPr bwMode="auto">
          <a:xfrm>
            <a:off x="152400" y="6094111"/>
            <a:ext cx="8839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342900" indent="-342900">
              <a:spcBef>
                <a:spcPts val="600"/>
              </a:spcBef>
              <a:buClr>
                <a:schemeClr val="accent1"/>
              </a:buClr>
              <a:buFont typeface="Arial" panose="020B0604020202020204" pitchFamily="34" charset="0"/>
              <a:buChar char="•"/>
            </a:pPr>
            <a:r>
              <a:rPr lang="en-US" altLang="en-US" dirty="0">
                <a:latin typeface="+mn-lt"/>
                <a:cs typeface="Arial" panose="020B0604020202020204" pitchFamily="34" charset="0"/>
              </a:rPr>
              <a:t>Class AA biosolids must meet the monthly average concentration limits and the ceiling concentration limits to be distributed and marketed</a:t>
            </a:r>
          </a:p>
        </p:txBody>
      </p:sp>
    </p:spTree>
    <p:extLst>
      <p:ext uri="{BB962C8B-B14F-4D97-AF65-F5344CB8AC3E}">
        <p14:creationId xmlns:p14="http://schemas.microsoft.com/office/powerpoint/2010/main" val="8161876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36A28-71BE-471A-9F24-4629CF6D285B}"/>
              </a:ext>
            </a:extLst>
          </p:cNvPr>
          <p:cNvSpPr>
            <a:spLocks noGrp="1"/>
          </p:cNvSpPr>
          <p:nvPr>
            <p:ph type="title"/>
          </p:nvPr>
        </p:nvSpPr>
        <p:spPr/>
        <p:txBody>
          <a:bodyPr/>
          <a:lstStyle/>
          <a:p>
            <a:r>
              <a:rPr lang="en-US" sz="4800" dirty="0"/>
              <a:t> Facility Record Keeping</a:t>
            </a:r>
          </a:p>
        </p:txBody>
      </p:sp>
      <p:sp>
        <p:nvSpPr>
          <p:cNvPr id="3" name="Content Placeholder 2">
            <a:extLst>
              <a:ext uri="{FF2B5EF4-FFF2-40B4-BE49-F238E27FC236}">
                <a16:creationId xmlns:a16="http://schemas.microsoft.com/office/drawing/2014/main" id="{BE86579C-022D-4BEA-9DF8-E9A4C90430DC}"/>
              </a:ext>
            </a:extLst>
          </p:cNvPr>
          <p:cNvSpPr>
            <a:spLocks noGrp="1"/>
          </p:cNvSpPr>
          <p:nvPr>
            <p:ph idx="1"/>
          </p:nvPr>
        </p:nvSpPr>
        <p:spPr>
          <a:xfrm>
            <a:off x="685800" y="1676400"/>
            <a:ext cx="8001000" cy="4267200"/>
          </a:xfrm>
        </p:spPr>
        <p:txBody>
          <a:bodyPr/>
          <a:lstStyle/>
          <a:p>
            <a:pPr marL="457200" indent="-457200">
              <a:buFont typeface="Arial" panose="020B0604020202020204" pitchFamily="34" charset="0"/>
              <a:buChar char="•"/>
            </a:pPr>
            <a:r>
              <a:rPr lang="en-US" sz="2800" dirty="0"/>
              <a:t>Quantities of all biosolids generated, received, treated, distributed and marketed, land applied, used as a biofuel or for bioenergy, transferred to another facility, or landfilled</a:t>
            </a:r>
          </a:p>
          <a:p>
            <a:pPr marL="457200" indent="-457200">
              <a:buFont typeface="Arial" panose="020B0604020202020204" pitchFamily="34" charset="0"/>
              <a:buChar char="•"/>
            </a:pPr>
            <a:r>
              <a:rPr lang="en-US" sz="2800" dirty="0"/>
              <a:t>Monitoring results</a:t>
            </a:r>
          </a:p>
          <a:p>
            <a:pPr marL="1143000" lvl="1" indent="-457200"/>
            <a:r>
              <a:rPr lang="en-US" sz="2400" dirty="0"/>
              <a:t>Operational and process monitoring to demonstrate compliance with pathogen reduction and vector attraction reduction</a:t>
            </a:r>
          </a:p>
          <a:p>
            <a:pPr marL="1143000" lvl="1" indent="-457200"/>
            <a:r>
              <a:rPr lang="en-US" sz="2400" dirty="0"/>
              <a:t>Parameter sampling and analysis </a:t>
            </a:r>
          </a:p>
          <a:p>
            <a:pPr marL="457200" indent="-457200">
              <a:buFont typeface="Arial" panose="020B0604020202020204" pitchFamily="34" charset="0"/>
              <a:buChar char="•"/>
            </a:pPr>
            <a:r>
              <a:rPr lang="en-US" sz="2800" dirty="0"/>
              <a:t>Hauling records – transfer to another facility or sent to land application</a:t>
            </a:r>
          </a:p>
          <a:p>
            <a:pPr marL="457200" indent="-457200">
              <a:buFont typeface="Arial" panose="020B0604020202020204" pitchFamily="34" charset="0"/>
              <a:buChar char="•"/>
            </a:pPr>
            <a:r>
              <a:rPr lang="en-US" sz="2800" dirty="0"/>
              <a:t>Annual summaries including copies of Biosolids Application Site Annual Summaries received from sites</a:t>
            </a:r>
          </a:p>
          <a:p>
            <a:pPr>
              <a:lnSpc>
                <a:spcPct val="110000"/>
              </a:lnSpc>
              <a:spcAft>
                <a:spcPts val="1200"/>
              </a:spcAft>
            </a:pPr>
            <a:endParaRPr lang="en-US" sz="3600" dirty="0"/>
          </a:p>
        </p:txBody>
      </p:sp>
    </p:spTree>
    <p:extLst>
      <p:ext uri="{BB962C8B-B14F-4D97-AF65-F5344CB8AC3E}">
        <p14:creationId xmlns:p14="http://schemas.microsoft.com/office/powerpoint/2010/main" val="6076728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36A28-71BE-471A-9F24-4629CF6D285B}"/>
              </a:ext>
            </a:extLst>
          </p:cNvPr>
          <p:cNvSpPr>
            <a:spLocks noGrp="1"/>
          </p:cNvSpPr>
          <p:nvPr>
            <p:ph type="title"/>
          </p:nvPr>
        </p:nvSpPr>
        <p:spPr/>
        <p:txBody>
          <a:bodyPr/>
          <a:lstStyle/>
          <a:p>
            <a:r>
              <a:rPr lang="en-US" sz="4800" dirty="0"/>
              <a:t> Facility Reporting</a:t>
            </a:r>
          </a:p>
        </p:txBody>
      </p:sp>
      <p:sp>
        <p:nvSpPr>
          <p:cNvPr id="3" name="Content Placeholder 2">
            <a:extLst>
              <a:ext uri="{FF2B5EF4-FFF2-40B4-BE49-F238E27FC236}">
                <a16:creationId xmlns:a16="http://schemas.microsoft.com/office/drawing/2014/main" id="{BE86579C-022D-4BEA-9DF8-E9A4C90430DC}"/>
              </a:ext>
            </a:extLst>
          </p:cNvPr>
          <p:cNvSpPr>
            <a:spLocks noGrp="1"/>
          </p:cNvSpPr>
          <p:nvPr>
            <p:ph idx="1"/>
          </p:nvPr>
        </p:nvSpPr>
        <p:spPr>
          <a:xfrm>
            <a:off x="685800" y="1676400"/>
            <a:ext cx="8001000" cy="4038600"/>
          </a:xfrm>
        </p:spPr>
        <p:txBody>
          <a:bodyPr/>
          <a:lstStyle/>
          <a:p>
            <a:pPr marL="457200" indent="-457200">
              <a:buFont typeface="Arial" panose="020B0604020202020204" pitchFamily="34" charset="0"/>
              <a:buChar char="•"/>
            </a:pPr>
            <a:r>
              <a:rPr lang="en-US" sz="2800" dirty="0"/>
              <a:t>Monthly Discharge Monitoring Report</a:t>
            </a:r>
          </a:p>
          <a:p>
            <a:pPr marL="1143000" lvl="1" indent="-457200"/>
            <a:r>
              <a:rPr lang="en-US" sz="2400" dirty="0"/>
              <a:t>Biosolids quantities – e.g. received, landfilled, transferred, land applied, distributed and marketed (inside and outside Florida)</a:t>
            </a:r>
          </a:p>
          <a:p>
            <a:pPr marL="1143000" lvl="1" indent="-457200"/>
            <a:r>
              <a:rPr lang="en-US" sz="2400" dirty="0"/>
              <a:t>Monitoring results for nutrients, pollutants (i.e. metals), etc.</a:t>
            </a:r>
          </a:p>
          <a:p>
            <a:pPr marL="457200" indent="-457200">
              <a:buFont typeface="Arial" panose="020B0604020202020204" pitchFamily="34" charset="0"/>
              <a:buChar char="•"/>
            </a:pPr>
            <a:r>
              <a:rPr lang="en-US" sz="2800" dirty="0"/>
              <a:t>Treatment Facility Biosolids Annual Summary – for facilities that send biosolids to land application sites</a:t>
            </a:r>
          </a:p>
          <a:p>
            <a:pPr marL="1143000" lvl="1" indent="-457200"/>
            <a:r>
              <a:rPr lang="en-US" sz="2400" dirty="0"/>
              <a:t>Total amount land applied during the previous calendar year and number of land application sites used</a:t>
            </a:r>
          </a:p>
          <a:p>
            <a:pPr marL="1143000" lvl="1" indent="-457200"/>
            <a:r>
              <a:rPr lang="en-US" sz="2400" dirty="0"/>
              <a:t>Amount sent to each land application site used</a:t>
            </a:r>
          </a:p>
          <a:p>
            <a:pPr marL="1143000" lvl="1" indent="-457200"/>
            <a:r>
              <a:rPr lang="en-US" sz="2400" dirty="0"/>
              <a:t>Submitted annually to DEP by February 19 </a:t>
            </a:r>
          </a:p>
          <a:p>
            <a:pPr>
              <a:lnSpc>
                <a:spcPct val="110000"/>
              </a:lnSpc>
              <a:spcAft>
                <a:spcPts val="1200"/>
              </a:spcAft>
            </a:pPr>
            <a:endParaRPr lang="en-US" sz="3600" dirty="0"/>
          </a:p>
        </p:txBody>
      </p:sp>
    </p:spTree>
    <p:extLst>
      <p:ext uri="{BB962C8B-B14F-4D97-AF65-F5344CB8AC3E}">
        <p14:creationId xmlns:p14="http://schemas.microsoft.com/office/powerpoint/2010/main" val="7658583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E7DE-523D-4AF9-8D55-FA05CA21B3E0}"/>
              </a:ext>
            </a:extLst>
          </p:cNvPr>
          <p:cNvSpPr>
            <a:spLocks noGrp="1"/>
          </p:cNvSpPr>
          <p:nvPr>
            <p:ph type="title"/>
          </p:nvPr>
        </p:nvSpPr>
        <p:spPr/>
        <p:txBody>
          <a:bodyPr/>
          <a:lstStyle/>
          <a:p>
            <a:r>
              <a:rPr lang="en-US" sz="4800" dirty="0"/>
              <a:t>Biosolids Permitting – Sites</a:t>
            </a:r>
          </a:p>
        </p:txBody>
      </p:sp>
      <p:sp>
        <p:nvSpPr>
          <p:cNvPr id="3" name="Content Placeholder 2">
            <a:extLst>
              <a:ext uri="{FF2B5EF4-FFF2-40B4-BE49-F238E27FC236}">
                <a16:creationId xmlns:a16="http://schemas.microsoft.com/office/drawing/2014/main" id="{AF8299D5-F1CD-4E82-9244-98BB5CF595A5}"/>
              </a:ext>
            </a:extLst>
          </p:cNvPr>
          <p:cNvSpPr>
            <a:spLocks noGrp="1"/>
          </p:cNvSpPr>
          <p:nvPr>
            <p:ph idx="1"/>
          </p:nvPr>
        </p:nvSpPr>
        <p:spPr>
          <a:xfrm>
            <a:off x="381000" y="1828801"/>
            <a:ext cx="8458200" cy="4185472"/>
          </a:xfrm>
        </p:spPr>
        <p:txBody>
          <a:bodyPr/>
          <a:lstStyle/>
          <a:p>
            <a:pPr>
              <a:spcAft>
                <a:spcPts val="1200"/>
              </a:spcAft>
            </a:pPr>
            <a:r>
              <a:rPr lang="en-US" sz="2400" dirty="0"/>
              <a:t>Biosolids sites must be permitted</a:t>
            </a:r>
          </a:p>
          <a:p>
            <a:pPr lvl="1">
              <a:spcAft>
                <a:spcPts val="1200"/>
              </a:spcAft>
            </a:pPr>
            <a:r>
              <a:rPr lang="en-US" sz="2400" dirty="0"/>
              <a:t>Individual permit is required, except a site may be permitted as part of a facility permit if the facility is the only facility using the site</a:t>
            </a:r>
          </a:p>
          <a:p>
            <a:pPr lvl="1">
              <a:spcAft>
                <a:spcPts val="1200"/>
              </a:spcAft>
            </a:pPr>
            <a:r>
              <a:rPr lang="en-US" sz="2400" dirty="0"/>
              <a:t>Must submit a site-specific nutrient management plan (NMP) with the permit application</a:t>
            </a:r>
          </a:p>
          <a:p>
            <a:pPr lvl="1">
              <a:spcAft>
                <a:spcPts val="1200"/>
              </a:spcAft>
            </a:pPr>
            <a:r>
              <a:rPr lang="en-US" sz="2400" dirty="0"/>
              <a:t>Must meet site requirements addressing site slope, storage, seasonal high ground water table, setbacks, signage, cumulative application limits, public access, and harvesting restrictions, etc.</a:t>
            </a:r>
          </a:p>
          <a:p>
            <a:pPr lvl="1">
              <a:spcAft>
                <a:spcPts val="1200"/>
              </a:spcAft>
            </a:pPr>
            <a:r>
              <a:rPr lang="en-US" sz="2400" dirty="0"/>
              <a:t>After operating for five years, site permit renewals would potentially be eligible for ten-year permits in accordance with Chapter 62-620, F.A.C.</a:t>
            </a:r>
          </a:p>
          <a:p>
            <a:pPr lvl="1">
              <a:spcAft>
                <a:spcPts val="1200"/>
              </a:spcAft>
            </a:pPr>
            <a:r>
              <a:rPr lang="en-US" sz="2400" dirty="0"/>
              <a:t>The site permittee does not have to be the land owner – instead, the site permittee could be a biosolids hauler/contractor, or a wastewater treatment facility permittee </a:t>
            </a:r>
          </a:p>
          <a:p>
            <a:endParaRPr lang="en-US" dirty="0"/>
          </a:p>
        </p:txBody>
      </p:sp>
    </p:spTree>
    <p:extLst>
      <p:ext uri="{BB962C8B-B14F-4D97-AF65-F5344CB8AC3E}">
        <p14:creationId xmlns:p14="http://schemas.microsoft.com/office/powerpoint/2010/main" val="23533658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E7DE-523D-4AF9-8D55-FA05CA21B3E0}"/>
              </a:ext>
            </a:extLst>
          </p:cNvPr>
          <p:cNvSpPr>
            <a:spLocks noGrp="1"/>
          </p:cNvSpPr>
          <p:nvPr>
            <p:ph type="title"/>
          </p:nvPr>
        </p:nvSpPr>
        <p:spPr/>
        <p:txBody>
          <a:bodyPr/>
          <a:lstStyle/>
          <a:p>
            <a:r>
              <a:rPr lang="en-US" sz="4800" dirty="0"/>
              <a:t>Biosolids Permitting – Sites</a:t>
            </a:r>
          </a:p>
        </p:txBody>
      </p:sp>
      <p:sp>
        <p:nvSpPr>
          <p:cNvPr id="3" name="Content Placeholder 2">
            <a:extLst>
              <a:ext uri="{FF2B5EF4-FFF2-40B4-BE49-F238E27FC236}">
                <a16:creationId xmlns:a16="http://schemas.microsoft.com/office/drawing/2014/main" id="{AF8299D5-F1CD-4E82-9244-98BB5CF595A5}"/>
              </a:ext>
            </a:extLst>
          </p:cNvPr>
          <p:cNvSpPr>
            <a:spLocks noGrp="1"/>
          </p:cNvSpPr>
          <p:nvPr>
            <p:ph idx="1"/>
          </p:nvPr>
        </p:nvSpPr>
        <p:spPr>
          <a:xfrm>
            <a:off x="381000" y="1676400"/>
            <a:ext cx="8458200" cy="4337873"/>
          </a:xfrm>
        </p:spPr>
        <p:txBody>
          <a:bodyPr/>
          <a:lstStyle/>
          <a:p>
            <a:pPr>
              <a:spcBef>
                <a:spcPts val="600"/>
              </a:spcBef>
              <a:spcAft>
                <a:spcPts val="600"/>
              </a:spcAft>
            </a:pPr>
            <a:r>
              <a:rPr lang="en-US" sz="2400" dirty="0"/>
              <a:t>Application package includes:</a:t>
            </a:r>
          </a:p>
          <a:p>
            <a:pPr lvl="1">
              <a:spcBef>
                <a:spcPts val="1200"/>
              </a:spcBef>
              <a:spcAft>
                <a:spcPts val="600"/>
              </a:spcAft>
            </a:pPr>
            <a:r>
              <a:rPr lang="en-US" sz="2300" dirty="0">
                <a:hlinkClick r:id="rId2"/>
              </a:rPr>
              <a:t>DEP Form 62-620.910(1) Wastewater Facility or Activity Permit Application—General Information—Form 1 </a:t>
            </a:r>
            <a:endParaRPr lang="en-US" sz="2300" dirty="0"/>
          </a:p>
          <a:p>
            <a:pPr lvl="1">
              <a:spcBef>
                <a:spcPts val="1200"/>
              </a:spcBef>
              <a:spcAft>
                <a:spcPts val="600"/>
              </a:spcAft>
            </a:pPr>
            <a:r>
              <a:rPr lang="en-US" sz="2300" dirty="0">
                <a:hlinkClick r:id="rId3"/>
              </a:rPr>
              <a:t>Biosolids Site Permit Application</a:t>
            </a:r>
            <a:r>
              <a:rPr lang="en-US" sz="2300" dirty="0"/>
              <a:t>, DEP Form 62-640.210(2)(d), and related attachments as indicated on the form, such as:</a:t>
            </a:r>
          </a:p>
          <a:p>
            <a:pPr lvl="2">
              <a:spcBef>
                <a:spcPts val="1200"/>
              </a:spcBef>
              <a:spcAft>
                <a:spcPts val="600"/>
              </a:spcAft>
            </a:pPr>
            <a:r>
              <a:rPr lang="en-US" sz="1900" dirty="0"/>
              <a:t>Maps, documentation, background soil sampling, etc.</a:t>
            </a:r>
          </a:p>
          <a:p>
            <a:pPr lvl="2">
              <a:spcBef>
                <a:spcPts val="1200"/>
              </a:spcBef>
              <a:spcAft>
                <a:spcPts val="600"/>
              </a:spcAft>
            </a:pPr>
            <a:r>
              <a:rPr lang="en-US" sz="1900" dirty="0"/>
              <a:t>Descriptions of any storage areas, application methods, etc.</a:t>
            </a:r>
          </a:p>
          <a:p>
            <a:pPr lvl="2">
              <a:spcBef>
                <a:spcPts val="1200"/>
              </a:spcBef>
              <a:spcAft>
                <a:spcPts val="600"/>
              </a:spcAft>
            </a:pPr>
            <a:r>
              <a:rPr lang="en-US" sz="1900" dirty="0"/>
              <a:t>Ground water monitoring plan, if required</a:t>
            </a:r>
          </a:p>
          <a:p>
            <a:pPr lvl="2">
              <a:spcBef>
                <a:spcPts val="1200"/>
              </a:spcBef>
              <a:spcAft>
                <a:spcPts val="600"/>
              </a:spcAft>
            </a:pPr>
            <a:r>
              <a:rPr lang="en-US" sz="1900" dirty="0"/>
              <a:t>$1000 fee (unless being permitted as an exclusive site under a treatment facility permit)</a:t>
            </a:r>
          </a:p>
          <a:p>
            <a:pPr lvl="1">
              <a:spcBef>
                <a:spcPts val="1200"/>
              </a:spcBef>
              <a:spcAft>
                <a:spcPts val="600"/>
              </a:spcAft>
            </a:pPr>
            <a:r>
              <a:rPr lang="en-US" sz="2300" dirty="0"/>
              <a:t>Nutrient management plan (NMP) must be submitted with the biosolids site permit application (site-specific</a:t>
            </a:r>
            <a:r>
              <a:rPr lang="en-US" sz="2700" dirty="0"/>
              <a:t>)</a:t>
            </a:r>
          </a:p>
          <a:p>
            <a:endParaRPr lang="en-US" dirty="0"/>
          </a:p>
        </p:txBody>
      </p:sp>
    </p:spTree>
    <p:extLst>
      <p:ext uri="{BB962C8B-B14F-4D97-AF65-F5344CB8AC3E}">
        <p14:creationId xmlns:p14="http://schemas.microsoft.com/office/powerpoint/2010/main" val="11918997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E7DE-523D-4AF9-8D55-FA05CA21B3E0}"/>
              </a:ext>
            </a:extLst>
          </p:cNvPr>
          <p:cNvSpPr>
            <a:spLocks noGrp="1"/>
          </p:cNvSpPr>
          <p:nvPr>
            <p:ph type="title"/>
          </p:nvPr>
        </p:nvSpPr>
        <p:spPr/>
        <p:txBody>
          <a:bodyPr/>
          <a:lstStyle/>
          <a:p>
            <a:r>
              <a:rPr lang="en-US" sz="4800" dirty="0"/>
              <a:t>Biosolids Site Permit Application</a:t>
            </a:r>
          </a:p>
        </p:txBody>
      </p:sp>
      <p:sp>
        <p:nvSpPr>
          <p:cNvPr id="3" name="Content Placeholder 2">
            <a:extLst>
              <a:ext uri="{FF2B5EF4-FFF2-40B4-BE49-F238E27FC236}">
                <a16:creationId xmlns:a16="http://schemas.microsoft.com/office/drawing/2014/main" id="{AF8299D5-F1CD-4E82-9244-98BB5CF595A5}"/>
              </a:ext>
            </a:extLst>
          </p:cNvPr>
          <p:cNvSpPr>
            <a:spLocks noGrp="1"/>
          </p:cNvSpPr>
          <p:nvPr>
            <p:ph idx="1"/>
          </p:nvPr>
        </p:nvSpPr>
        <p:spPr>
          <a:xfrm>
            <a:off x="381000" y="1676400"/>
            <a:ext cx="8534400" cy="4337873"/>
          </a:xfrm>
        </p:spPr>
        <p:txBody>
          <a:bodyPr/>
          <a:lstStyle/>
          <a:p>
            <a:pPr marL="342900" indent="-342900">
              <a:spcBef>
                <a:spcPts val="0"/>
              </a:spcBef>
              <a:spcAft>
                <a:spcPts val="600"/>
              </a:spcAft>
              <a:buFont typeface="Arial" panose="020B0604020202020204" pitchFamily="34" charset="0"/>
              <a:buChar char="•"/>
            </a:pPr>
            <a:r>
              <a:rPr lang="en-US" sz="2400" dirty="0"/>
              <a:t>Checkbox: Type of Permit – new or renewal</a:t>
            </a:r>
          </a:p>
          <a:p>
            <a:pPr marL="342900" indent="-342900">
              <a:spcBef>
                <a:spcPts val="0"/>
              </a:spcBef>
              <a:spcAft>
                <a:spcPts val="600"/>
              </a:spcAft>
              <a:buFont typeface="Arial" panose="020B0604020202020204" pitchFamily="34" charset="0"/>
              <a:buChar char="•"/>
            </a:pPr>
            <a:r>
              <a:rPr lang="en-US" sz="2400" dirty="0"/>
              <a:t>Checkbox: Type of Issuance – individual permit or included as part of facility permit</a:t>
            </a:r>
          </a:p>
          <a:p>
            <a:pPr marL="342900" indent="-342900">
              <a:spcBef>
                <a:spcPts val="0"/>
              </a:spcBef>
              <a:spcAft>
                <a:spcPts val="600"/>
              </a:spcAft>
              <a:buFont typeface="Arial" panose="020B0604020202020204" pitchFamily="34" charset="0"/>
              <a:buChar char="•"/>
            </a:pPr>
            <a:r>
              <a:rPr lang="en-US" sz="2400" dirty="0"/>
              <a:t>Checkbox: Type of Site – agricultural or reclamation</a:t>
            </a:r>
          </a:p>
          <a:p>
            <a:pPr marL="342900" indent="-342900">
              <a:spcBef>
                <a:spcPts val="0"/>
              </a:spcBef>
              <a:spcAft>
                <a:spcPts val="600"/>
              </a:spcAft>
              <a:buFont typeface="Arial" panose="020B0604020202020204" pitchFamily="34" charset="0"/>
              <a:buChar char="•"/>
            </a:pPr>
            <a:r>
              <a:rPr lang="en-US" sz="2400" dirty="0"/>
              <a:t>Part I General Information</a:t>
            </a:r>
          </a:p>
          <a:p>
            <a:pPr marL="1028700" lvl="1" indent="-342900">
              <a:spcBef>
                <a:spcPts val="0"/>
              </a:spcBef>
              <a:spcAft>
                <a:spcPts val="600"/>
              </a:spcAft>
            </a:pPr>
            <a:r>
              <a:rPr lang="en-US" sz="2400" dirty="0"/>
              <a:t>Site ID, name, address, latitude/longitude, section/township/range, county, driving directions</a:t>
            </a:r>
          </a:p>
          <a:p>
            <a:pPr marL="1028700" lvl="1" indent="-342900">
              <a:spcBef>
                <a:spcPts val="0"/>
              </a:spcBef>
              <a:spcAft>
                <a:spcPts val="600"/>
              </a:spcAft>
            </a:pPr>
            <a:r>
              <a:rPr lang="en-US" sz="2400" dirty="0"/>
              <a:t>Site permittee name, address, phone, email, alternate contact info</a:t>
            </a:r>
          </a:p>
          <a:p>
            <a:pPr marL="1028700" lvl="1" indent="-342900">
              <a:spcBef>
                <a:spcPts val="0"/>
              </a:spcBef>
              <a:spcAft>
                <a:spcPts val="600"/>
              </a:spcAft>
            </a:pPr>
            <a:r>
              <a:rPr lang="en-US" sz="2400" dirty="0"/>
              <a:t>Site manager name, address, phone, email, etc.</a:t>
            </a:r>
          </a:p>
          <a:p>
            <a:pPr marL="1028700" lvl="1" indent="-342900">
              <a:spcBef>
                <a:spcPts val="0"/>
              </a:spcBef>
              <a:spcAft>
                <a:spcPts val="600"/>
              </a:spcAft>
            </a:pPr>
            <a:r>
              <a:rPr lang="en-US" sz="2400" dirty="0"/>
              <a:t>Land owner name, address, phone, email (this is verified through cadastral GIS layer, property appraiser websites, </a:t>
            </a:r>
            <a:r>
              <a:rPr lang="en-US" sz="2400" dirty="0" err="1"/>
              <a:t>Sunbiz</a:t>
            </a:r>
            <a:r>
              <a:rPr lang="en-US" sz="2400" dirty="0"/>
              <a:t>, etc.)</a:t>
            </a:r>
          </a:p>
          <a:p>
            <a:pPr marL="1028700" lvl="1" indent="-342900">
              <a:spcBef>
                <a:spcPts val="0"/>
              </a:spcBef>
              <a:spcAft>
                <a:spcPts val="600"/>
              </a:spcAft>
            </a:pPr>
            <a:r>
              <a:rPr lang="en-US" sz="2400" dirty="0"/>
              <a:t>Total acreage of all application zones at the site</a:t>
            </a:r>
          </a:p>
          <a:p>
            <a:endParaRPr lang="en-US" dirty="0"/>
          </a:p>
        </p:txBody>
      </p:sp>
    </p:spTree>
    <p:extLst>
      <p:ext uri="{BB962C8B-B14F-4D97-AF65-F5344CB8AC3E}">
        <p14:creationId xmlns:p14="http://schemas.microsoft.com/office/powerpoint/2010/main" val="327920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E7DE-523D-4AF9-8D55-FA05CA21B3E0}"/>
              </a:ext>
            </a:extLst>
          </p:cNvPr>
          <p:cNvSpPr>
            <a:spLocks noGrp="1"/>
          </p:cNvSpPr>
          <p:nvPr>
            <p:ph type="title"/>
          </p:nvPr>
        </p:nvSpPr>
        <p:spPr/>
        <p:txBody>
          <a:bodyPr/>
          <a:lstStyle/>
          <a:p>
            <a:r>
              <a:rPr lang="en-US" sz="4800" dirty="0"/>
              <a:t>Biosolids Site Permit Application</a:t>
            </a:r>
          </a:p>
        </p:txBody>
      </p:sp>
      <p:sp>
        <p:nvSpPr>
          <p:cNvPr id="3" name="Content Placeholder 2">
            <a:extLst>
              <a:ext uri="{FF2B5EF4-FFF2-40B4-BE49-F238E27FC236}">
                <a16:creationId xmlns:a16="http://schemas.microsoft.com/office/drawing/2014/main" id="{AF8299D5-F1CD-4E82-9244-98BB5CF595A5}"/>
              </a:ext>
            </a:extLst>
          </p:cNvPr>
          <p:cNvSpPr>
            <a:spLocks noGrp="1"/>
          </p:cNvSpPr>
          <p:nvPr>
            <p:ph idx="1"/>
          </p:nvPr>
        </p:nvSpPr>
        <p:spPr>
          <a:xfrm>
            <a:off x="381000" y="1676400"/>
            <a:ext cx="8534400" cy="4337873"/>
          </a:xfrm>
        </p:spPr>
        <p:txBody>
          <a:bodyPr/>
          <a:lstStyle/>
          <a:p>
            <a:pPr marL="342900" indent="-342900">
              <a:spcBef>
                <a:spcPts val="0"/>
              </a:spcBef>
              <a:spcAft>
                <a:spcPts val="600"/>
              </a:spcAft>
              <a:buFont typeface="Arial" panose="020B0604020202020204" pitchFamily="34" charset="0"/>
              <a:buChar char="•"/>
            </a:pPr>
            <a:r>
              <a:rPr lang="en-US" sz="2400" dirty="0"/>
              <a:t>Part II. Site Information Checklist</a:t>
            </a:r>
          </a:p>
          <a:p>
            <a:pPr marL="630238" lvl="1" indent="-284163">
              <a:spcBef>
                <a:spcPts val="0"/>
              </a:spcBef>
              <a:spcAft>
                <a:spcPts val="600"/>
              </a:spcAft>
            </a:pPr>
            <a:r>
              <a:rPr lang="en-US" sz="2400" dirty="0"/>
              <a:t>Map (aerial, other similar) indicating site boundaries and zones, and:</a:t>
            </a:r>
          </a:p>
          <a:p>
            <a:pPr marL="852488" lvl="2" indent="-222250">
              <a:spcBef>
                <a:spcPts val="0"/>
              </a:spcBef>
              <a:spcAft>
                <a:spcPts val="600"/>
              </a:spcAft>
            </a:pPr>
            <a:r>
              <a:rPr lang="en-US" sz="2400" dirty="0"/>
              <a:t>ID of each zone</a:t>
            </a:r>
          </a:p>
          <a:p>
            <a:pPr marL="852488" lvl="2" indent="-222250">
              <a:spcBef>
                <a:spcPts val="0"/>
              </a:spcBef>
              <a:spcAft>
                <a:spcPts val="600"/>
              </a:spcAft>
            </a:pPr>
            <a:r>
              <a:rPr lang="en-US" sz="2400" dirty="0"/>
              <a:t>Biosolids storage areas, if applicable</a:t>
            </a:r>
          </a:p>
          <a:p>
            <a:pPr marL="852488" lvl="2" indent="-222250">
              <a:spcBef>
                <a:spcPts val="0"/>
              </a:spcBef>
              <a:spcAft>
                <a:spcPts val="600"/>
              </a:spcAft>
            </a:pPr>
            <a:r>
              <a:rPr lang="en-US" sz="2400" dirty="0"/>
              <a:t>Property lines and neighboring properties</a:t>
            </a:r>
          </a:p>
          <a:p>
            <a:pPr marL="1087438" lvl="3" indent="-234950">
              <a:spcBef>
                <a:spcPts val="0"/>
              </a:spcBef>
              <a:spcAft>
                <a:spcPts val="600"/>
              </a:spcAft>
            </a:pPr>
            <a:r>
              <a:rPr lang="en-US" dirty="0"/>
              <a:t>75 </a:t>
            </a:r>
            <a:r>
              <a:rPr lang="en-US" dirty="0" err="1"/>
              <a:t>ft</a:t>
            </a:r>
            <a:r>
              <a:rPr lang="en-US" dirty="0"/>
              <a:t> setback from property lines for land application</a:t>
            </a:r>
          </a:p>
          <a:p>
            <a:pPr marL="1087438" lvl="3" indent="-234950">
              <a:spcBef>
                <a:spcPts val="0"/>
              </a:spcBef>
              <a:spcAft>
                <a:spcPts val="600"/>
              </a:spcAft>
            </a:pPr>
            <a:r>
              <a:rPr lang="en-US" dirty="0"/>
              <a:t>1320 </a:t>
            </a:r>
            <a:r>
              <a:rPr lang="en-US" dirty="0" err="1"/>
              <a:t>ft</a:t>
            </a:r>
            <a:r>
              <a:rPr lang="en-US" dirty="0"/>
              <a:t> setback from property lines for application of alkaline-treated biosolids</a:t>
            </a:r>
          </a:p>
          <a:p>
            <a:pPr marL="852488" lvl="2" indent="-222250">
              <a:spcBef>
                <a:spcPts val="0"/>
              </a:spcBef>
              <a:spcAft>
                <a:spcPts val="600"/>
              </a:spcAft>
            </a:pPr>
            <a:r>
              <a:rPr lang="en-US" sz="2400" dirty="0"/>
              <a:t>Occupied buildings on the site or with ¼ mile of the site</a:t>
            </a:r>
          </a:p>
          <a:p>
            <a:pPr marL="1087438" lvl="2" indent="-234950">
              <a:spcBef>
                <a:spcPts val="0"/>
              </a:spcBef>
              <a:spcAft>
                <a:spcPts val="600"/>
              </a:spcAft>
            </a:pPr>
            <a:r>
              <a:rPr lang="en-US" sz="2400" dirty="0"/>
              <a:t>300 </a:t>
            </a:r>
            <a:r>
              <a:rPr lang="en-US" sz="2400" dirty="0" err="1"/>
              <a:t>ft</a:t>
            </a:r>
            <a:r>
              <a:rPr lang="en-US" sz="2400" dirty="0"/>
              <a:t> setback from buildings occupied by the general public (100 </a:t>
            </a:r>
            <a:r>
              <a:rPr lang="en-US" sz="2400" dirty="0" err="1"/>
              <a:t>ft</a:t>
            </a:r>
            <a:r>
              <a:rPr lang="en-US" sz="2400" dirty="0"/>
              <a:t> if injected)</a:t>
            </a:r>
          </a:p>
          <a:p>
            <a:pPr marL="1087438" lvl="2" indent="-234950">
              <a:spcBef>
                <a:spcPts val="0"/>
              </a:spcBef>
              <a:spcAft>
                <a:spcPts val="600"/>
              </a:spcAft>
            </a:pPr>
            <a:r>
              <a:rPr lang="en-US" sz="2400" dirty="0"/>
              <a:t>1320 </a:t>
            </a:r>
            <a:r>
              <a:rPr lang="en-US" sz="2400" dirty="0" err="1"/>
              <a:t>ft</a:t>
            </a:r>
            <a:r>
              <a:rPr lang="en-US" sz="2400" dirty="0"/>
              <a:t> setback from buildings occupied by the general public from storage areas</a:t>
            </a:r>
          </a:p>
          <a:p>
            <a:pPr marL="852488" lvl="2" indent="-222250">
              <a:spcBef>
                <a:spcPts val="0"/>
              </a:spcBef>
              <a:spcAft>
                <a:spcPts val="600"/>
              </a:spcAft>
            </a:pPr>
            <a:r>
              <a:rPr lang="en-US" sz="2400" dirty="0"/>
              <a:t>Water supply wells on site or within 500 </a:t>
            </a:r>
            <a:r>
              <a:rPr lang="en-US" sz="2400" dirty="0" err="1"/>
              <a:t>ft</a:t>
            </a:r>
            <a:r>
              <a:rPr lang="en-US" sz="2400" dirty="0"/>
              <a:t> of the site</a:t>
            </a:r>
          </a:p>
          <a:p>
            <a:pPr marL="1087438" lvl="2" indent="-234950">
              <a:spcBef>
                <a:spcPts val="0"/>
              </a:spcBef>
              <a:spcAft>
                <a:spcPts val="600"/>
              </a:spcAft>
            </a:pPr>
            <a:r>
              <a:rPr lang="en-US" sz="2400" dirty="0"/>
              <a:t>300 </a:t>
            </a:r>
            <a:r>
              <a:rPr lang="en-US" sz="2400" dirty="0" err="1"/>
              <a:t>ft</a:t>
            </a:r>
            <a:r>
              <a:rPr lang="en-US" sz="2400" dirty="0"/>
              <a:t> setback from private drinking water well, 500 </a:t>
            </a:r>
            <a:r>
              <a:rPr lang="en-US" sz="2400" dirty="0" err="1"/>
              <a:t>ft</a:t>
            </a:r>
            <a:r>
              <a:rPr lang="en-US" sz="2400" dirty="0"/>
              <a:t> setback from public well</a:t>
            </a:r>
          </a:p>
          <a:p>
            <a:endParaRPr lang="en-US" dirty="0"/>
          </a:p>
        </p:txBody>
      </p:sp>
    </p:spTree>
    <p:extLst>
      <p:ext uri="{BB962C8B-B14F-4D97-AF65-F5344CB8AC3E}">
        <p14:creationId xmlns:p14="http://schemas.microsoft.com/office/powerpoint/2010/main" val="23860571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E7DE-523D-4AF9-8D55-FA05CA21B3E0}"/>
              </a:ext>
            </a:extLst>
          </p:cNvPr>
          <p:cNvSpPr>
            <a:spLocks noGrp="1"/>
          </p:cNvSpPr>
          <p:nvPr>
            <p:ph type="title"/>
          </p:nvPr>
        </p:nvSpPr>
        <p:spPr/>
        <p:txBody>
          <a:bodyPr/>
          <a:lstStyle/>
          <a:p>
            <a:r>
              <a:rPr lang="en-US" sz="4800" dirty="0"/>
              <a:t>Biosolids Site Permit Application</a:t>
            </a:r>
          </a:p>
        </p:txBody>
      </p:sp>
      <p:sp>
        <p:nvSpPr>
          <p:cNvPr id="3" name="Content Placeholder 2">
            <a:extLst>
              <a:ext uri="{FF2B5EF4-FFF2-40B4-BE49-F238E27FC236}">
                <a16:creationId xmlns:a16="http://schemas.microsoft.com/office/drawing/2014/main" id="{AF8299D5-F1CD-4E82-9244-98BB5CF595A5}"/>
              </a:ext>
            </a:extLst>
          </p:cNvPr>
          <p:cNvSpPr>
            <a:spLocks noGrp="1"/>
          </p:cNvSpPr>
          <p:nvPr>
            <p:ph idx="1"/>
          </p:nvPr>
        </p:nvSpPr>
        <p:spPr>
          <a:xfrm>
            <a:off x="381000" y="1676400"/>
            <a:ext cx="8534400" cy="4337873"/>
          </a:xfrm>
        </p:spPr>
        <p:txBody>
          <a:bodyPr/>
          <a:lstStyle/>
          <a:p>
            <a:pPr marL="342900" indent="-342900">
              <a:spcBef>
                <a:spcPts val="0"/>
              </a:spcBef>
              <a:spcAft>
                <a:spcPts val="600"/>
              </a:spcAft>
              <a:buFont typeface="Arial" panose="020B0604020202020204" pitchFamily="34" charset="0"/>
              <a:buChar char="•"/>
            </a:pPr>
            <a:r>
              <a:rPr lang="en-US" sz="2400" dirty="0"/>
              <a:t>Part II. Site Information Checklist (continued)</a:t>
            </a:r>
          </a:p>
          <a:p>
            <a:pPr marL="630238" lvl="1" indent="-284163">
              <a:spcBef>
                <a:spcPts val="0"/>
              </a:spcBef>
              <a:spcAft>
                <a:spcPts val="600"/>
              </a:spcAft>
            </a:pPr>
            <a:r>
              <a:rPr lang="en-US" sz="2400" dirty="0"/>
              <a:t>Map (continued)</a:t>
            </a:r>
          </a:p>
          <a:p>
            <a:pPr marL="852488" lvl="2" indent="-222250">
              <a:spcBef>
                <a:spcPts val="0"/>
              </a:spcBef>
              <a:spcAft>
                <a:spcPts val="600"/>
              </a:spcAft>
            </a:pPr>
            <a:r>
              <a:rPr lang="en-US" sz="2400" dirty="0"/>
              <a:t>Surface water on the site or within 1000 </a:t>
            </a:r>
            <a:r>
              <a:rPr lang="en-US" sz="2400" dirty="0" err="1"/>
              <a:t>ft</a:t>
            </a:r>
            <a:r>
              <a:rPr lang="en-US" sz="2400" dirty="0"/>
              <a:t> of the site</a:t>
            </a:r>
          </a:p>
          <a:p>
            <a:pPr marL="1087438" lvl="3" indent="-234950">
              <a:spcBef>
                <a:spcPts val="0"/>
              </a:spcBef>
              <a:spcAft>
                <a:spcPts val="600"/>
              </a:spcAft>
            </a:pPr>
            <a:r>
              <a:rPr lang="en-US" sz="2000" dirty="0"/>
              <a:t>1000 </a:t>
            </a:r>
            <a:r>
              <a:rPr lang="en-US" sz="2000" dirty="0" err="1"/>
              <a:t>ft</a:t>
            </a:r>
            <a:r>
              <a:rPr lang="en-US" sz="2000" dirty="0"/>
              <a:t> vegetated setback to Class I water bodies, Outstanding Florida Waters, or Outstanding National Resource Waters</a:t>
            </a:r>
          </a:p>
          <a:p>
            <a:pPr marL="1087438" lvl="3" indent="-234950">
              <a:spcBef>
                <a:spcPts val="0"/>
              </a:spcBef>
              <a:spcAft>
                <a:spcPts val="600"/>
              </a:spcAft>
            </a:pPr>
            <a:r>
              <a:rPr lang="en-US" sz="2000" dirty="0"/>
              <a:t>200 </a:t>
            </a:r>
            <a:r>
              <a:rPr lang="en-US" sz="2000" dirty="0" err="1"/>
              <a:t>ft</a:t>
            </a:r>
            <a:r>
              <a:rPr lang="en-US" sz="2000" dirty="0"/>
              <a:t> vegetated setback to surface waters, including wetlands</a:t>
            </a:r>
          </a:p>
          <a:p>
            <a:pPr marL="852488" lvl="2" indent="-222250">
              <a:spcBef>
                <a:spcPts val="0"/>
              </a:spcBef>
              <a:spcAft>
                <a:spcPts val="600"/>
              </a:spcAft>
            </a:pPr>
            <a:r>
              <a:rPr lang="en-US" sz="2400" dirty="0"/>
              <a:t>200 </a:t>
            </a:r>
            <a:r>
              <a:rPr lang="en-US" sz="2400" dirty="0" err="1"/>
              <a:t>ft</a:t>
            </a:r>
            <a:r>
              <a:rPr lang="en-US" sz="2400" dirty="0"/>
              <a:t> setback from conduits for direct contamination of ground water (e.g. sinkholes)</a:t>
            </a:r>
          </a:p>
          <a:p>
            <a:pPr marL="852488" lvl="2" indent="-222250">
              <a:spcBef>
                <a:spcPts val="0"/>
              </a:spcBef>
              <a:spcAft>
                <a:spcPts val="600"/>
              </a:spcAft>
            </a:pPr>
            <a:r>
              <a:rPr lang="en-US" sz="2400" dirty="0" err="1"/>
              <a:t>Grouund</a:t>
            </a:r>
            <a:r>
              <a:rPr lang="en-US" sz="2400" dirty="0"/>
              <a:t> water monitoring locations</a:t>
            </a:r>
          </a:p>
          <a:p>
            <a:pPr marL="1087438" lvl="3" indent="-234950">
              <a:spcBef>
                <a:spcPts val="0"/>
              </a:spcBef>
              <a:spcAft>
                <a:spcPts val="600"/>
              </a:spcAft>
            </a:pPr>
            <a:r>
              <a:rPr lang="en-US" dirty="0"/>
              <a:t>Piezometers or monitoring wells for monitoring ground water table level, if applicable</a:t>
            </a:r>
          </a:p>
          <a:p>
            <a:pPr marL="1087438" lvl="3" indent="-234950">
              <a:spcBef>
                <a:spcPts val="0"/>
              </a:spcBef>
              <a:spcAft>
                <a:spcPts val="600"/>
              </a:spcAft>
            </a:pPr>
            <a:r>
              <a:rPr lang="en-US" dirty="0"/>
              <a:t>Ground water monitoring wells for ground water quality monitoring, if applicable</a:t>
            </a:r>
          </a:p>
          <a:p>
            <a:pPr marL="852488" lvl="2" indent="-222250">
              <a:spcBef>
                <a:spcPts val="0"/>
              </a:spcBef>
              <a:spcAft>
                <a:spcPts val="600"/>
              </a:spcAft>
            </a:pPr>
            <a:r>
              <a:rPr lang="en-US" sz="2400" dirty="0"/>
              <a:t>Frequently flooded areas</a:t>
            </a:r>
          </a:p>
          <a:p>
            <a:pPr marL="630238" lvl="2" indent="-284163">
              <a:spcBef>
                <a:spcPts val="0"/>
              </a:spcBef>
              <a:spcAft>
                <a:spcPts val="600"/>
              </a:spcAft>
            </a:pPr>
            <a:r>
              <a:rPr lang="en-US" sz="2400" dirty="0"/>
              <a:t>Attach ground water monitoring plan, if applicable</a:t>
            </a:r>
          </a:p>
          <a:p>
            <a:endParaRPr lang="en-US" dirty="0"/>
          </a:p>
        </p:txBody>
      </p:sp>
    </p:spTree>
    <p:extLst>
      <p:ext uri="{BB962C8B-B14F-4D97-AF65-F5344CB8AC3E}">
        <p14:creationId xmlns:p14="http://schemas.microsoft.com/office/powerpoint/2010/main" val="14419571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E7DE-523D-4AF9-8D55-FA05CA21B3E0}"/>
              </a:ext>
            </a:extLst>
          </p:cNvPr>
          <p:cNvSpPr>
            <a:spLocks noGrp="1"/>
          </p:cNvSpPr>
          <p:nvPr>
            <p:ph type="title"/>
          </p:nvPr>
        </p:nvSpPr>
        <p:spPr/>
        <p:txBody>
          <a:bodyPr/>
          <a:lstStyle/>
          <a:p>
            <a:r>
              <a:rPr lang="en-US" sz="4800" dirty="0"/>
              <a:t>Biosolids Site Permit Application</a:t>
            </a:r>
          </a:p>
        </p:txBody>
      </p:sp>
      <p:sp>
        <p:nvSpPr>
          <p:cNvPr id="3" name="Content Placeholder 2">
            <a:extLst>
              <a:ext uri="{FF2B5EF4-FFF2-40B4-BE49-F238E27FC236}">
                <a16:creationId xmlns:a16="http://schemas.microsoft.com/office/drawing/2014/main" id="{AF8299D5-F1CD-4E82-9244-98BB5CF595A5}"/>
              </a:ext>
            </a:extLst>
          </p:cNvPr>
          <p:cNvSpPr>
            <a:spLocks noGrp="1"/>
          </p:cNvSpPr>
          <p:nvPr>
            <p:ph idx="1"/>
          </p:nvPr>
        </p:nvSpPr>
        <p:spPr>
          <a:xfrm>
            <a:off x="381000" y="1676400"/>
            <a:ext cx="8534400" cy="4337873"/>
          </a:xfrm>
        </p:spPr>
        <p:txBody>
          <a:bodyPr/>
          <a:lstStyle/>
          <a:p>
            <a:pPr marL="342900" indent="-342900">
              <a:spcBef>
                <a:spcPts val="0"/>
              </a:spcBef>
              <a:spcAft>
                <a:spcPts val="600"/>
              </a:spcAft>
              <a:buFont typeface="Arial" panose="020B0604020202020204" pitchFamily="34" charset="0"/>
              <a:buChar char="•"/>
            </a:pPr>
            <a:r>
              <a:rPr lang="en-US" sz="2400" dirty="0"/>
              <a:t>Part II. Site Information Checklist (continued)</a:t>
            </a:r>
          </a:p>
          <a:p>
            <a:pPr marL="630238" lvl="1" indent="-284163">
              <a:spcBef>
                <a:spcPts val="0"/>
              </a:spcBef>
              <a:spcAft>
                <a:spcPts val="600"/>
              </a:spcAft>
            </a:pPr>
            <a:r>
              <a:rPr lang="en-US" sz="2400" dirty="0"/>
              <a:t>Attach a description of any biosolids storage, stockpiling, or staging at the site</a:t>
            </a:r>
          </a:p>
          <a:p>
            <a:pPr marL="852488" lvl="2" indent="-222250">
              <a:spcBef>
                <a:spcPts val="0"/>
              </a:spcBef>
              <a:spcAft>
                <a:spcPts val="600"/>
              </a:spcAft>
            </a:pPr>
            <a:r>
              <a:rPr lang="en-US" sz="2400" dirty="0"/>
              <a:t>Verify fencing or other features to control access to storage and staging areas</a:t>
            </a:r>
          </a:p>
          <a:p>
            <a:pPr marL="852488" lvl="2" indent="-222250">
              <a:spcBef>
                <a:spcPts val="0"/>
              </a:spcBef>
              <a:spcAft>
                <a:spcPts val="600"/>
              </a:spcAft>
            </a:pPr>
            <a:r>
              <a:rPr lang="en-US" sz="2400" dirty="0"/>
              <a:t>Indicate if storage for more than seven days is being requested; if yes, then attach documentation showing rule’s storage requirements will be met</a:t>
            </a:r>
          </a:p>
          <a:p>
            <a:pPr marL="630238" lvl="1" indent="-284163">
              <a:spcBef>
                <a:spcPts val="0"/>
              </a:spcBef>
              <a:spcAft>
                <a:spcPts val="600"/>
              </a:spcAft>
            </a:pPr>
            <a:r>
              <a:rPr lang="en-US" sz="2400" dirty="0"/>
              <a:t>Verify seasonal high water table (NRCS soil survey maps, other)</a:t>
            </a:r>
          </a:p>
          <a:p>
            <a:pPr marL="852488" lvl="2" indent="-222250">
              <a:spcBef>
                <a:spcPts val="0"/>
              </a:spcBef>
              <a:spcAft>
                <a:spcPts val="600"/>
              </a:spcAft>
            </a:pPr>
            <a:r>
              <a:rPr lang="en-US" sz="2400" dirty="0"/>
              <a:t>Indicate if seasonal high ground water level can be determined by maps and attach maps</a:t>
            </a:r>
          </a:p>
          <a:p>
            <a:pPr marL="852488" lvl="2" indent="-222250">
              <a:spcBef>
                <a:spcPts val="0"/>
              </a:spcBef>
              <a:spcAft>
                <a:spcPts val="600"/>
              </a:spcAft>
            </a:pPr>
            <a:r>
              <a:rPr lang="en-US" sz="2400" dirty="0"/>
              <a:t>Indicate the depth of biosolids placement (0” if surface applied)</a:t>
            </a:r>
          </a:p>
          <a:p>
            <a:pPr marL="852488" lvl="2" indent="-222250">
              <a:spcBef>
                <a:spcPts val="0"/>
              </a:spcBef>
              <a:spcAft>
                <a:spcPts val="600"/>
              </a:spcAft>
            </a:pPr>
            <a:r>
              <a:rPr lang="en-US" sz="2400" dirty="0"/>
              <a:t>Indicate if any of the application zones will have a seasonal high water level within 2 </a:t>
            </a:r>
            <a:r>
              <a:rPr lang="en-US" sz="2400" dirty="0" err="1"/>
              <a:t>ft</a:t>
            </a:r>
            <a:r>
              <a:rPr lang="en-US" sz="2400" dirty="0"/>
              <a:t> of biosolids placement (monitoring of ground water level will be required)</a:t>
            </a:r>
          </a:p>
          <a:p>
            <a:pPr marL="630238" lvl="2" indent="-284163">
              <a:spcBef>
                <a:spcPts val="0"/>
              </a:spcBef>
              <a:spcAft>
                <a:spcPts val="600"/>
              </a:spcAft>
            </a:pPr>
            <a:r>
              <a:rPr lang="en-US" sz="2400" dirty="0"/>
              <a:t>Use map, such as a topo map, to determine site slope (max slope of 8%, slopes between 3 – 8% need to retain 10 year, 1 hour storm or inject/incorporate biosolids)</a:t>
            </a:r>
          </a:p>
          <a:p>
            <a:endParaRPr lang="en-US" dirty="0"/>
          </a:p>
        </p:txBody>
      </p:sp>
    </p:spTree>
    <p:extLst>
      <p:ext uri="{BB962C8B-B14F-4D97-AF65-F5344CB8AC3E}">
        <p14:creationId xmlns:p14="http://schemas.microsoft.com/office/powerpoint/2010/main" val="3404679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E7DE-523D-4AF9-8D55-FA05CA21B3E0}"/>
              </a:ext>
            </a:extLst>
          </p:cNvPr>
          <p:cNvSpPr>
            <a:spLocks noGrp="1"/>
          </p:cNvSpPr>
          <p:nvPr>
            <p:ph type="title"/>
          </p:nvPr>
        </p:nvSpPr>
        <p:spPr/>
        <p:txBody>
          <a:bodyPr/>
          <a:lstStyle/>
          <a:p>
            <a:r>
              <a:rPr lang="en-US" sz="4800" dirty="0"/>
              <a:t>Biosolids Site Permit Application</a:t>
            </a:r>
          </a:p>
        </p:txBody>
      </p:sp>
      <p:sp>
        <p:nvSpPr>
          <p:cNvPr id="3" name="Content Placeholder 2">
            <a:extLst>
              <a:ext uri="{FF2B5EF4-FFF2-40B4-BE49-F238E27FC236}">
                <a16:creationId xmlns:a16="http://schemas.microsoft.com/office/drawing/2014/main" id="{AF8299D5-F1CD-4E82-9244-98BB5CF595A5}"/>
              </a:ext>
            </a:extLst>
          </p:cNvPr>
          <p:cNvSpPr>
            <a:spLocks noGrp="1"/>
          </p:cNvSpPr>
          <p:nvPr>
            <p:ph idx="1"/>
          </p:nvPr>
        </p:nvSpPr>
        <p:spPr>
          <a:xfrm>
            <a:off x="381000" y="1676400"/>
            <a:ext cx="8534400" cy="4337873"/>
          </a:xfrm>
        </p:spPr>
        <p:txBody>
          <a:bodyPr/>
          <a:lstStyle/>
          <a:p>
            <a:pPr marL="342900" indent="-342900">
              <a:spcBef>
                <a:spcPts val="0"/>
              </a:spcBef>
              <a:spcAft>
                <a:spcPts val="600"/>
              </a:spcAft>
              <a:buFont typeface="Arial" panose="020B0604020202020204" pitchFamily="34" charset="0"/>
              <a:buChar char="•"/>
            </a:pPr>
            <a:r>
              <a:rPr lang="en-US" sz="2400" dirty="0"/>
              <a:t>Part II. Site Information Checklist (continued)</a:t>
            </a:r>
          </a:p>
          <a:p>
            <a:pPr marL="630238" lvl="1" indent="-284163">
              <a:spcBef>
                <a:spcPts val="0"/>
              </a:spcBef>
              <a:spcAft>
                <a:spcPts val="600"/>
              </a:spcAft>
            </a:pPr>
            <a:r>
              <a:rPr lang="en-US" sz="2400" dirty="0"/>
              <a:t>Verify that soil fertility testing will be conducted at frequency given in NMP</a:t>
            </a:r>
          </a:p>
          <a:p>
            <a:pPr marL="852488" lvl="2" indent="-222250">
              <a:spcBef>
                <a:spcPts val="0"/>
              </a:spcBef>
              <a:spcAft>
                <a:spcPts val="600"/>
              </a:spcAft>
            </a:pPr>
            <a:r>
              <a:rPr lang="en-US" sz="2400" dirty="0"/>
              <a:t>Verify soil fertility testing results are in NMP and are less than 1 year old</a:t>
            </a:r>
          </a:p>
          <a:p>
            <a:pPr marL="852488" lvl="2" indent="-222250">
              <a:spcBef>
                <a:spcPts val="0"/>
              </a:spcBef>
              <a:spcAft>
                <a:spcPts val="600"/>
              </a:spcAft>
            </a:pPr>
            <a:r>
              <a:rPr lang="en-US" sz="2400" dirty="0"/>
              <a:t>Verify the pH result of soil fertility testing is 5 or greater </a:t>
            </a:r>
          </a:p>
          <a:p>
            <a:pPr marL="630238" lvl="1" indent="-284163">
              <a:spcBef>
                <a:spcPts val="0"/>
              </a:spcBef>
              <a:spcAft>
                <a:spcPts val="600"/>
              </a:spcAft>
            </a:pPr>
            <a:r>
              <a:rPr lang="en-US" sz="2400" dirty="0"/>
              <a:t>Attach documentation of initial background soil monitoring of metals (new sites only)</a:t>
            </a:r>
          </a:p>
          <a:p>
            <a:pPr marL="630238" lvl="1" indent="-284163">
              <a:spcBef>
                <a:spcPts val="0"/>
              </a:spcBef>
              <a:spcAft>
                <a:spcPts val="600"/>
              </a:spcAft>
            </a:pPr>
            <a:r>
              <a:rPr lang="en-US" sz="2400" dirty="0"/>
              <a:t>Verify provisions for record keeping</a:t>
            </a:r>
          </a:p>
          <a:p>
            <a:pPr marL="852488" lvl="2" indent="-222250">
              <a:spcBef>
                <a:spcPts val="0"/>
              </a:spcBef>
              <a:spcAft>
                <a:spcPts val="600"/>
              </a:spcAft>
            </a:pPr>
            <a:r>
              <a:rPr lang="en-US" sz="2400" dirty="0"/>
              <a:t>Verify provisions for hauling records and sending receipts back to facilities</a:t>
            </a:r>
          </a:p>
          <a:p>
            <a:pPr marL="852488" lvl="2" indent="-222250">
              <a:spcBef>
                <a:spcPts val="0"/>
              </a:spcBef>
              <a:spcAft>
                <a:spcPts val="600"/>
              </a:spcAft>
            </a:pPr>
            <a:r>
              <a:rPr lang="en-US" sz="2400" dirty="0"/>
              <a:t>Attach description of where copies site logs and records will be kept on site and how to access them</a:t>
            </a:r>
          </a:p>
          <a:p>
            <a:pPr marL="852488" lvl="2" indent="-222250">
              <a:spcBef>
                <a:spcPts val="0"/>
              </a:spcBef>
              <a:spcAft>
                <a:spcPts val="600"/>
              </a:spcAft>
            </a:pPr>
            <a:r>
              <a:rPr lang="en-US" sz="2400" dirty="0"/>
              <a:t>Verify that advisory signs are posted (English and Spanish) at entrances and, for unfenced sites, at 500 </a:t>
            </a:r>
            <a:r>
              <a:rPr lang="en-US" sz="2400" dirty="0" err="1"/>
              <a:t>ft</a:t>
            </a:r>
            <a:r>
              <a:rPr lang="en-US" sz="2400" dirty="0"/>
              <a:t> intervals</a:t>
            </a:r>
          </a:p>
          <a:p>
            <a:endParaRPr lang="en-US" dirty="0"/>
          </a:p>
        </p:txBody>
      </p:sp>
    </p:spTree>
    <p:extLst>
      <p:ext uri="{BB962C8B-B14F-4D97-AF65-F5344CB8AC3E}">
        <p14:creationId xmlns:p14="http://schemas.microsoft.com/office/powerpoint/2010/main" val="1137015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46D27-88D6-4C8C-8EE1-BD68F5D8AB29}"/>
              </a:ext>
            </a:extLst>
          </p:cNvPr>
          <p:cNvSpPr>
            <a:spLocks noGrp="1"/>
          </p:cNvSpPr>
          <p:nvPr>
            <p:ph type="title"/>
          </p:nvPr>
        </p:nvSpPr>
        <p:spPr/>
        <p:txBody>
          <a:bodyPr/>
          <a:lstStyle/>
          <a:p>
            <a:r>
              <a:rPr lang="en-US" altLang="en-US" sz="4800" dirty="0"/>
              <a:t>Rule 62-640.200, F.A.C.</a:t>
            </a:r>
            <a:endParaRPr lang="en-US" sz="4800" dirty="0"/>
          </a:p>
        </p:txBody>
      </p:sp>
      <p:sp>
        <p:nvSpPr>
          <p:cNvPr id="3" name="Content Placeholder 2">
            <a:extLst>
              <a:ext uri="{FF2B5EF4-FFF2-40B4-BE49-F238E27FC236}">
                <a16:creationId xmlns:a16="http://schemas.microsoft.com/office/drawing/2014/main" id="{C5628278-5451-423A-95AC-3C2C3785A2AA}"/>
              </a:ext>
            </a:extLst>
          </p:cNvPr>
          <p:cNvSpPr>
            <a:spLocks noGrp="1"/>
          </p:cNvSpPr>
          <p:nvPr>
            <p:ph idx="1"/>
          </p:nvPr>
        </p:nvSpPr>
        <p:spPr>
          <a:xfrm>
            <a:off x="838200" y="1676400"/>
            <a:ext cx="7530928" cy="4337873"/>
          </a:xfrm>
        </p:spPr>
        <p:txBody>
          <a:bodyPr/>
          <a:lstStyle/>
          <a:p>
            <a:pPr marL="342900" indent="-342900">
              <a:spcBef>
                <a:spcPts val="1800"/>
              </a:spcBef>
              <a:buFont typeface="Arial" panose="020B0604020202020204" pitchFamily="34" charset="0"/>
              <a:buChar char="•"/>
            </a:pPr>
            <a:r>
              <a:rPr lang="en-US" altLang="en-US" sz="2400" dirty="0"/>
              <a:t>Definitions: </a:t>
            </a:r>
          </a:p>
          <a:p>
            <a:pPr lvl="1">
              <a:spcBef>
                <a:spcPts val="1800"/>
              </a:spcBef>
            </a:pPr>
            <a:r>
              <a:rPr lang="en-US" altLang="en-US" sz="2400" dirty="0"/>
              <a:t>Classes of biosolids; biosolids</a:t>
            </a:r>
          </a:p>
          <a:p>
            <a:pPr lvl="1">
              <a:spcBef>
                <a:spcPts val="1800"/>
              </a:spcBef>
            </a:pPr>
            <a:r>
              <a:rPr lang="en-US" altLang="en-US" sz="2400" dirty="0"/>
              <a:t>Distribution and marketing</a:t>
            </a:r>
          </a:p>
          <a:p>
            <a:pPr lvl="1">
              <a:spcBef>
                <a:spcPts val="1800"/>
              </a:spcBef>
            </a:pPr>
            <a:r>
              <a:rPr lang="en-US" altLang="en-US" sz="2400" dirty="0"/>
              <a:t>Incorporation </a:t>
            </a:r>
          </a:p>
          <a:p>
            <a:pPr lvl="1">
              <a:spcBef>
                <a:spcPts val="1800"/>
              </a:spcBef>
            </a:pPr>
            <a:r>
              <a:rPr lang="en-US" altLang="en-US" sz="2400" dirty="0"/>
              <a:t>Nutrient management plan</a:t>
            </a:r>
          </a:p>
          <a:p>
            <a:pPr lvl="1">
              <a:spcBef>
                <a:spcPts val="1800"/>
              </a:spcBef>
            </a:pPr>
            <a:r>
              <a:rPr lang="en-US" altLang="en-US" sz="2400" dirty="0"/>
              <a:t>Restricted public access</a:t>
            </a:r>
          </a:p>
          <a:p>
            <a:pPr lvl="1">
              <a:spcBef>
                <a:spcPts val="1800"/>
              </a:spcBef>
            </a:pPr>
            <a:r>
              <a:rPr lang="en-US" altLang="en-US" sz="2400" dirty="0"/>
              <a:t>Treatment</a:t>
            </a:r>
          </a:p>
          <a:p>
            <a:endParaRPr lang="en-US" dirty="0"/>
          </a:p>
        </p:txBody>
      </p:sp>
    </p:spTree>
    <p:extLst>
      <p:ext uri="{BB962C8B-B14F-4D97-AF65-F5344CB8AC3E}">
        <p14:creationId xmlns:p14="http://schemas.microsoft.com/office/powerpoint/2010/main" val="735724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E7DE-523D-4AF9-8D55-FA05CA21B3E0}"/>
              </a:ext>
            </a:extLst>
          </p:cNvPr>
          <p:cNvSpPr>
            <a:spLocks noGrp="1"/>
          </p:cNvSpPr>
          <p:nvPr>
            <p:ph type="title"/>
          </p:nvPr>
        </p:nvSpPr>
        <p:spPr/>
        <p:txBody>
          <a:bodyPr/>
          <a:lstStyle/>
          <a:p>
            <a:r>
              <a:rPr lang="en-US" sz="4800" dirty="0"/>
              <a:t>Biosolids Site Permit Application</a:t>
            </a:r>
          </a:p>
        </p:txBody>
      </p:sp>
      <p:sp>
        <p:nvSpPr>
          <p:cNvPr id="3" name="Content Placeholder 2">
            <a:extLst>
              <a:ext uri="{FF2B5EF4-FFF2-40B4-BE49-F238E27FC236}">
                <a16:creationId xmlns:a16="http://schemas.microsoft.com/office/drawing/2014/main" id="{AF8299D5-F1CD-4E82-9244-98BB5CF595A5}"/>
              </a:ext>
            </a:extLst>
          </p:cNvPr>
          <p:cNvSpPr>
            <a:spLocks noGrp="1"/>
          </p:cNvSpPr>
          <p:nvPr>
            <p:ph idx="1"/>
          </p:nvPr>
        </p:nvSpPr>
        <p:spPr>
          <a:xfrm>
            <a:off x="381000" y="1676400"/>
            <a:ext cx="8534400" cy="4337873"/>
          </a:xfrm>
        </p:spPr>
        <p:txBody>
          <a:bodyPr/>
          <a:lstStyle/>
          <a:p>
            <a:pPr marL="342900" indent="-342900">
              <a:spcBef>
                <a:spcPts val="0"/>
              </a:spcBef>
              <a:spcAft>
                <a:spcPts val="600"/>
              </a:spcAft>
              <a:buFont typeface="Arial" panose="020B0604020202020204" pitchFamily="34" charset="0"/>
              <a:buChar char="•"/>
            </a:pPr>
            <a:r>
              <a:rPr lang="en-US" sz="2400" dirty="0"/>
              <a:t>Part II. Site Information Checklist (continued)</a:t>
            </a:r>
          </a:p>
          <a:p>
            <a:pPr marL="630238" lvl="1" indent="-284163">
              <a:spcBef>
                <a:spcPts val="0"/>
              </a:spcBef>
              <a:spcAft>
                <a:spcPts val="600"/>
              </a:spcAft>
            </a:pPr>
            <a:r>
              <a:rPr lang="en-US" sz="2400" dirty="0"/>
              <a:t>Attach description of application techniques, methods, and equipment to ensure uniform application</a:t>
            </a:r>
          </a:p>
          <a:p>
            <a:pPr marL="852488" lvl="2" indent="-222250">
              <a:spcBef>
                <a:spcPts val="0"/>
              </a:spcBef>
              <a:spcAft>
                <a:spcPts val="600"/>
              </a:spcAft>
            </a:pPr>
            <a:r>
              <a:rPr lang="en-US" sz="2400" dirty="0"/>
              <a:t>Are spray guns being requested? If yes, indicate why they are needed and how aerosols will be minimized</a:t>
            </a:r>
          </a:p>
          <a:p>
            <a:pPr marL="630238" lvl="1" indent="-284163">
              <a:spcBef>
                <a:spcPts val="0"/>
              </a:spcBef>
              <a:spcAft>
                <a:spcPts val="600"/>
              </a:spcAft>
            </a:pPr>
            <a:r>
              <a:rPr lang="en-US" sz="2400" dirty="0"/>
              <a:t>Attach the signed and prepared nutrient management plan (NMP)</a:t>
            </a:r>
          </a:p>
          <a:p>
            <a:pPr marL="630238" lvl="1" indent="-284163">
              <a:spcBef>
                <a:spcPts val="0"/>
              </a:spcBef>
              <a:spcAft>
                <a:spcPts val="600"/>
              </a:spcAft>
            </a:pPr>
            <a:r>
              <a:rPr lang="en-US" sz="2400" dirty="0"/>
              <a:t>Reclamation site checklist items</a:t>
            </a:r>
          </a:p>
          <a:p>
            <a:pPr marL="852488" lvl="2" indent="-222250">
              <a:spcBef>
                <a:spcPts val="0"/>
              </a:spcBef>
              <a:spcAft>
                <a:spcPts val="600"/>
              </a:spcAft>
            </a:pPr>
            <a:r>
              <a:rPr lang="en-US" sz="2400" dirty="0"/>
              <a:t>Need for land reclamation, existing condition of land</a:t>
            </a:r>
          </a:p>
          <a:p>
            <a:pPr marL="852488" lvl="2" indent="-222250">
              <a:spcBef>
                <a:spcPts val="0"/>
              </a:spcBef>
              <a:spcAft>
                <a:spcPts val="600"/>
              </a:spcAft>
            </a:pPr>
            <a:r>
              <a:rPr lang="en-US" sz="2400" dirty="0"/>
              <a:t>How will biosolids be used as part of reclamation activities</a:t>
            </a:r>
          </a:p>
          <a:p>
            <a:pPr marL="852488" lvl="2" indent="-222250">
              <a:spcBef>
                <a:spcPts val="0"/>
              </a:spcBef>
              <a:spcAft>
                <a:spcPts val="600"/>
              </a:spcAft>
            </a:pPr>
            <a:r>
              <a:rPr lang="en-US" sz="2400" dirty="0"/>
              <a:t>Descriptions of grading, incorporation, type of vegetation to be established, schedule</a:t>
            </a:r>
          </a:p>
          <a:p>
            <a:pPr marL="852488" lvl="2" indent="-222250">
              <a:spcBef>
                <a:spcPts val="0"/>
              </a:spcBef>
              <a:spcAft>
                <a:spcPts val="600"/>
              </a:spcAft>
            </a:pPr>
            <a:r>
              <a:rPr lang="en-US" sz="2400" dirty="0"/>
              <a:t>Application quantity</a:t>
            </a:r>
          </a:p>
          <a:p>
            <a:pPr marL="630238" lvl="2" indent="-234950">
              <a:spcBef>
                <a:spcPts val="0"/>
              </a:spcBef>
              <a:spcAft>
                <a:spcPts val="600"/>
              </a:spcAft>
            </a:pPr>
            <a:r>
              <a:rPr lang="en-US" sz="2400" dirty="0"/>
              <a:t>Include permit fee</a:t>
            </a:r>
          </a:p>
          <a:p>
            <a:endParaRPr lang="en-US" dirty="0"/>
          </a:p>
        </p:txBody>
      </p:sp>
    </p:spTree>
    <p:extLst>
      <p:ext uri="{BB962C8B-B14F-4D97-AF65-F5344CB8AC3E}">
        <p14:creationId xmlns:p14="http://schemas.microsoft.com/office/powerpoint/2010/main" val="11899651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E7DE-523D-4AF9-8D55-FA05CA21B3E0}"/>
              </a:ext>
            </a:extLst>
          </p:cNvPr>
          <p:cNvSpPr>
            <a:spLocks noGrp="1"/>
          </p:cNvSpPr>
          <p:nvPr>
            <p:ph type="title"/>
          </p:nvPr>
        </p:nvSpPr>
        <p:spPr/>
        <p:txBody>
          <a:bodyPr/>
          <a:lstStyle/>
          <a:p>
            <a:r>
              <a:rPr lang="en-US" sz="4800" dirty="0"/>
              <a:t>Biosolids Site Permit Application</a:t>
            </a:r>
          </a:p>
        </p:txBody>
      </p:sp>
      <p:sp>
        <p:nvSpPr>
          <p:cNvPr id="3" name="Content Placeholder 2">
            <a:extLst>
              <a:ext uri="{FF2B5EF4-FFF2-40B4-BE49-F238E27FC236}">
                <a16:creationId xmlns:a16="http://schemas.microsoft.com/office/drawing/2014/main" id="{AF8299D5-F1CD-4E82-9244-98BB5CF595A5}"/>
              </a:ext>
            </a:extLst>
          </p:cNvPr>
          <p:cNvSpPr>
            <a:spLocks noGrp="1"/>
          </p:cNvSpPr>
          <p:nvPr>
            <p:ph idx="1"/>
          </p:nvPr>
        </p:nvSpPr>
        <p:spPr>
          <a:xfrm>
            <a:off x="381000" y="1676400"/>
            <a:ext cx="8534400" cy="4337873"/>
          </a:xfrm>
        </p:spPr>
        <p:txBody>
          <a:bodyPr/>
          <a:lstStyle/>
          <a:p>
            <a:pPr marL="342900" indent="-342900">
              <a:spcBef>
                <a:spcPts val="0"/>
              </a:spcBef>
              <a:spcAft>
                <a:spcPts val="600"/>
              </a:spcAft>
              <a:buFont typeface="Arial" panose="020B0604020202020204" pitchFamily="34" charset="0"/>
              <a:buChar char="•"/>
            </a:pPr>
            <a:r>
              <a:rPr lang="en-US" sz="2400" dirty="0"/>
              <a:t>Part III. Application Zone Summary </a:t>
            </a:r>
          </a:p>
          <a:p>
            <a:pPr marL="630238" lvl="1" indent="-284163">
              <a:spcBef>
                <a:spcPts val="0"/>
              </a:spcBef>
              <a:spcAft>
                <a:spcPts val="600"/>
              </a:spcAft>
            </a:pPr>
            <a:r>
              <a:rPr lang="en-US" sz="2400" dirty="0"/>
              <a:t>Total acreage of all application zones</a:t>
            </a:r>
          </a:p>
          <a:p>
            <a:pPr marL="630238" lvl="1" indent="-284163">
              <a:spcBef>
                <a:spcPts val="0"/>
              </a:spcBef>
              <a:spcAft>
                <a:spcPts val="600"/>
              </a:spcAft>
            </a:pPr>
            <a:r>
              <a:rPr lang="en-US" sz="2400" dirty="0"/>
              <a:t>Table for entering physical characteristics/information about each zone:</a:t>
            </a:r>
          </a:p>
          <a:p>
            <a:pPr marL="852488" lvl="2" indent="-222250">
              <a:spcBef>
                <a:spcPts val="0"/>
              </a:spcBef>
              <a:spcAft>
                <a:spcPts val="600"/>
              </a:spcAft>
            </a:pPr>
            <a:r>
              <a:rPr lang="en-US" sz="2400" dirty="0"/>
              <a:t>Zone ID </a:t>
            </a:r>
          </a:p>
          <a:p>
            <a:pPr marL="852488" lvl="2" indent="-222250">
              <a:spcBef>
                <a:spcPts val="0"/>
              </a:spcBef>
              <a:spcAft>
                <a:spcPts val="600"/>
              </a:spcAft>
            </a:pPr>
            <a:r>
              <a:rPr lang="en-US" sz="2400" dirty="0"/>
              <a:t>Acreage </a:t>
            </a:r>
          </a:p>
          <a:p>
            <a:pPr marL="852488" lvl="2" indent="-222250">
              <a:spcBef>
                <a:spcPts val="0"/>
              </a:spcBef>
              <a:spcAft>
                <a:spcPts val="600"/>
              </a:spcAft>
            </a:pPr>
            <a:r>
              <a:rPr lang="en-US" sz="2400" dirty="0"/>
              <a:t>Depth to high seasonal ground water level</a:t>
            </a:r>
          </a:p>
          <a:p>
            <a:pPr marL="852488" lvl="2" indent="-222250">
              <a:spcBef>
                <a:spcPts val="0"/>
              </a:spcBef>
              <a:spcAft>
                <a:spcPts val="600"/>
              </a:spcAft>
            </a:pPr>
            <a:r>
              <a:rPr lang="en-US" sz="2400" dirty="0"/>
              <a:t>Slope</a:t>
            </a:r>
          </a:p>
          <a:p>
            <a:pPr marL="852488" lvl="2" indent="-222250">
              <a:spcBef>
                <a:spcPts val="0"/>
              </a:spcBef>
              <a:spcAft>
                <a:spcPts val="600"/>
              </a:spcAft>
            </a:pPr>
            <a:r>
              <a:rPr lang="en-US" sz="2400" dirty="0"/>
              <a:t>Application method to be used</a:t>
            </a:r>
          </a:p>
          <a:p>
            <a:pPr marL="852488" lvl="2" indent="-222250">
              <a:spcBef>
                <a:spcPts val="0"/>
              </a:spcBef>
              <a:spcAft>
                <a:spcPts val="600"/>
              </a:spcAft>
            </a:pPr>
            <a:r>
              <a:rPr lang="en-US" sz="2400" dirty="0"/>
              <a:t>Latitude (</a:t>
            </a:r>
            <a:r>
              <a:rPr lang="en-US" sz="2400" dirty="0" err="1"/>
              <a:t>deg</a:t>
            </a:r>
            <a:r>
              <a:rPr lang="en-US" sz="2400" dirty="0"/>
              <a:t>-min-sec)</a:t>
            </a:r>
          </a:p>
          <a:p>
            <a:pPr marL="852488" lvl="2" indent="-222250">
              <a:spcBef>
                <a:spcPts val="0"/>
              </a:spcBef>
              <a:spcAft>
                <a:spcPts val="600"/>
              </a:spcAft>
            </a:pPr>
            <a:r>
              <a:rPr lang="en-US" sz="2400" dirty="0"/>
              <a:t>Longitude (</a:t>
            </a:r>
            <a:r>
              <a:rPr lang="en-US" sz="2400" dirty="0" err="1"/>
              <a:t>deg</a:t>
            </a:r>
            <a:r>
              <a:rPr lang="en-US" sz="2400" dirty="0"/>
              <a:t>-min-sec)</a:t>
            </a:r>
          </a:p>
          <a:p>
            <a:endParaRPr lang="en-US" dirty="0"/>
          </a:p>
        </p:txBody>
      </p:sp>
    </p:spTree>
    <p:extLst>
      <p:ext uri="{BB962C8B-B14F-4D97-AF65-F5344CB8AC3E}">
        <p14:creationId xmlns:p14="http://schemas.microsoft.com/office/powerpoint/2010/main" val="27593059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E7DE-523D-4AF9-8D55-FA05CA21B3E0}"/>
              </a:ext>
            </a:extLst>
          </p:cNvPr>
          <p:cNvSpPr>
            <a:spLocks noGrp="1"/>
          </p:cNvSpPr>
          <p:nvPr>
            <p:ph type="title"/>
          </p:nvPr>
        </p:nvSpPr>
        <p:spPr/>
        <p:txBody>
          <a:bodyPr/>
          <a:lstStyle/>
          <a:p>
            <a:r>
              <a:rPr lang="en-US" sz="4800" dirty="0"/>
              <a:t>Biosolids Site Permit Application</a:t>
            </a:r>
          </a:p>
        </p:txBody>
      </p:sp>
      <p:sp>
        <p:nvSpPr>
          <p:cNvPr id="3" name="Content Placeholder 2">
            <a:extLst>
              <a:ext uri="{FF2B5EF4-FFF2-40B4-BE49-F238E27FC236}">
                <a16:creationId xmlns:a16="http://schemas.microsoft.com/office/drawing/2014/main" id="{AF8299D5-F1CD-4E82-9244-98BB5CF595A5}"/>
              </a:ext>
            </a:extLst>
          </p:cNvPr>
          <p:cNvSpPr>
            <a:spLocks noGrp="1"/>
          </p:cNvSpPr>
          <p:nvPr>
            <p:ph idx="1"/>
          </p:nvPr>
        </p:nvSpPr>
        <p:spPr>
          <a:xfrm>
            <a:off x="381000" y="1676400"/>
            <a:ext cx="8534400" cy="4337873"/>
          </a:xfrm>
        </p:spPr>
        <p:txBody>
          <a:bodyPr/>
          <a:lstStyle/>
          <a:p>
            <a:pPr marL="342900" indent="-342900">
              <a:spcBef>
                <a:spcPts val="0"/>
              </a:spcBef>
              <a:spcAft>
                <a:spcPts val="600"/>
              </a:spcAft>
              <a:buFont typeface="Arial" panose="020B0604020202020204" pitchFamily="34" charset="0"/>
              <a:buChar char="•"/>
            </a:pPr>
            <a:r>
              <a:rPr lang="en-US" sz="2400" dirty="0"/>
              <a:t>Part IV. Application Zone Initial Background Soil Testing Results </a:t>
            </a:r>
          </a:p>
          <a:p>
            <a:pPr marL="630238" lvl="1" indent="-284163">
              <a:spcBef>
                <a:spcPts val="0"/>
              </a:spcBef>
              <a:spcAft>
                <a:spcPts val="600"/>
              </a:spcAft>
            </a:pPr>
            <a:r>
              <a:rPr lang="en-US" sz="2400" dirty="0"/>
              <a:t>Table for entering the results for the nine regulated metals:</a:t>
            </a:r>
          </a:p>
          <a:p>
            <a:pPr marL="852488" lvl="2" indent="-222250">
              <a:spcBef>
                <a:spcPts val="0"/>
              </a:spcBef>
              <a:spcAft>
                <a:spcPts val="600"/>
              </a:spcAft>
            </a:pPr>
            <a:r>
              <a:rPr lang="en-US" sz="2400" dirty="0"/>
              <a:t>Zone ID </a:t>
            </a:r>
          </a:p>
          <a:p>
            <a:pPr marL="852488" lvl="2" indent="-222250">
              <a:spcBef>
                <a:spcPts val="0"/>
              </a:spcBef>
              <a:spcAft>
                <a:spcPts val="600"/>
              </a:spcAft>
            </a:pPr>
            <a:r>
              <a:rPr lang="en-US" sz="2400" dirty="0"/>
              <a:t>Arsenic</a:t>
            </a:r>
          </a:p>
          <a:p>
            <a:pPr marL="852488" lvl="2" indent="-222250">
              <a:spcBef>
                <a:spcPts val="0"/>
              </a:spcBef>
              <a:spcAft>
                <a:spcPts val="600"/>
              </a:spcAft>
            </a:pPr>
            <a:r>
              <a:rPr lang="en-US" sz="2400" dirty="0"/>
              <a:t>Cadmium</a:t>
            </a:r>
          </a:p>
          <a:p>
            <a:pPr marL="852488" lvl="2" indent="-222250">
              <a:spcBef>
                <a:spcPts val="0"/>
              </a:spcBef>
              <a:spcAft>
                <a:spcPts val="600"/>
              </a:spcAft>
            </a:pPr>
            <a:r>
              <a:rPr lang="en-US" sz="2400" dirty="0"/>
              <a:t>Copper</a:t>
            </a:r>
          </a:p>
          <a:p>
            <a:pPr marL="852488" lvl="2" indent="-222250">
              <a:spcBef>
                <a:spcPts val="0"/>
              </a:spcBef>
              <a:spcAft>
                <a:spcPts val="600"/>
              </a:spcAft>
            </a:pPr>
            <a:r>
              <a:rPr lang="en-US" sz="2400" dirty="0"/>
              <a:t>Lead</a:t>
            </a:r>
          </a:p>
          <a:p>
            <a:pPr marL="852488" lvl="2" indent="-222250">
              <a:spcBef>
                <a:spcPts val="0"/>
              </a:spcBef>
              <a:spcAft>
                <a:spcPts val="600"/>
              </a:spcAft>
            </a:pPr>
            <a:r>
              <a:rPr lang="en-US" sz="2400" dirty="0"/>
              <a:t>Mercury</a:t>
            </a:r>
          </a:p>
          <a:p>
            <a:pPr marL="852488" lvl="2" indent="-222250">
              <a:spcBef>
                <a:spcPts val="0"/>
              </a:spcBef>
              <a:spcAft>
                <a:spcPts val="600"/>
              </a:spcAft>
            </a:pPr>
            <a:r>
              <a:rPr lang="en-US" sz="2400" dirty="0"/>
              <a:t>Molybdenum</a:t>
            </a:r>
          </a:p>
          <a:p>
            <a:pPr marL="852488" lvl="2" indent="-222250">
              <a:spcBef>
                <a:spcPts val="0"/>
              </a:spcBef>
              <a:spcAft>
                <a:spcPts val="600"/>
              </a:spcAft>
            </a:pPr>
            <a:r>
              <a:rPr lang="en-US" sz="2400" dirty="0"/>
              <a:t>Nickel</a:t>
            </a:r>
          </a:p>
          <a:p>
            <a:pPr marL="852488" lvl="2" indent="-222250">
              <a:spcBef>
                <a:spcPts val="0"/>
              </a:spcBef>
              <a:spcAft>
                <a:spcPts val="600"/>
              </a:spcAft>
            </a:pPr>
            <a:r>
              <a:rPr lang="en-US" sz="2400" dirty="0"/>
              <a:t>Selenium</a:t>
            </a:r>
          </a:p>
          <a:p>
            <a:pPr marL="852488" lvl="2" indent="-222250">
              <a:spcBef>
                <a:spcPts val="0"/>
              </a:spcBef>
              <a:spcAft>
                <a:spcPts val="600"/>
              </a:spcAft>
            </a:pPr>
            <a:r>
              <a:rPr lang="en-US" sz="2400" dirty="0"/>
              <a:t>Zinc</a:t>
            </a:r>
          </a:p>
          <a:p>
            <a:endParaRPr lang="en-US" dirty="0"/>
          </a:p>
        </p:txBody>
      </p:sp>
    </p:spTree>
    <p:extLst>
      <p:ext uri="{BB962C8B-B14F-4D97-AF65-F5344CB8AC3E}">
        <p14:creationId xmlns:p14="http://schemas.microsoft.com/office/powerpoint/2010/main" val="21478821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E7DE-523D-4AF9-8D55-FA05CA21B3E0}"/>
              </a:ext>
            </a:extLst>
          </p:cNvPr>
          <p:cNvSpPr>
            <a:spLocks noGrp="1"/>
          </p:cNvSpPr>
          <p:nvPr>
            <p:ph type="title"/>
          </p:nvPr>
        </p:nvSpPr>
        <p:spPr/>
        <p:txBody>
          <a:bodyPr/>
          <a:lstStyle/>
          <a:p>
            <a:r>
              <a:rPr lang="en-US" sz="4800" dirty="0"/>
              <a:t>Biosolids Site Permit Application</a:t>
            </a:r>
          </a:p>
        </p:txBody>
      </p:sp>
      <p:sp>
        <p:nvSpPr>
          <p:cNvPr id="3" name="Content Placeholder 2">
            <a:extLst>
              <a:ext uri="{FF2B5EF4-FFF2-40B4-BE49-F238E27FC236}">
                <a16:creationId xmlns:a16="http://schemas.microsoft.com/office/drawing/2014/main" id="{AF8299D5-F1CD-4E82-9244-98BB5CF595A5}"/>
              </a:ext>
            </a:extLst>
          </p:cNvPr>
          <p:cNvSpPr>
            <a:spLocks noGrp="1"/>
          </p:cNvSpPr>
          <p:nvPr>
            <p:ph idx="1"/>
          </p:nvPr>
        </p:nvSpPr>
        <p:spPr>
          <a:xfrm>
            <a:off x="381000" y="1676400"/>
            <a:ext cx="8534400" cy="4337873"/>
          </a:xfrm>
        </p:spPr>
        <p:txBody>
          <a:bodyPr/>
          <a:lstStyle/>
          <a:p>
            <a:pPr marL="342900" indent="-342900">
              <a:spcBef>
                <a:spcPts val="0"/>
              </a:spcBef>
              <a:spcAft>
                <a:spcPts val="600"/>
              </a:spcAft>
              <a:buFont typeface="Arial" panose="020B0604020202020204" pitchFamily="34" charset="0"/>
              <a:buChar char="•"/>
            </a:pPr>
            <a:r>
              <a:rPr lang="en-US" sz="2400" dirty="0"/>
              <a:t>Part V. Application Zone Current Cumulative Loadings </a:t>
            </a:r>
          </a:p>
          <a:p>
            <a:pPr marL="630238" lvl="1" indent="-284163">
              <a:spcBef>
                <a:spcPts val="0"/>
              </a:spcBef>
              <a:spcAft>
                <a:spcPts val="600"/>
              </a:spcAft>
            </a:pPr>
            <a:r>
              <a:rPr lang="en-US" sz="2400" dirty="0"/>
              <a:t>Enter year and the cumulative loadings in </a:t>
            </a:r>
            <a:r>
              <a:rPr lang="en-US" sz="2400" dirty="0" err="1"/>
              <a:t>lbs</a:t>
            </a:r>
            <a:r>
              <a:rPr lang="en-US" sz="2400" dirty="0"/>
              <a:t>/ac and estimated site life for each zone:</a:t>
            </a:r>
          </a:p>
          <a:p>
            <a:pPr marL="852488" lvl="2" indent="-222250">
              <a:spcBef>
                <a:spcPts val="0"/>
              </a:spcBef>
              <a:spcAft>
                <a:spcPts val="600"/>
              </a:spcAft>
            </a:pPr>
            <a:r>
              <a:rPr lang="en-US" sz="2400" dirty="0"/>
              <a:t>Zone ID </a:t>
            </a:r>
          </a:p>
          <a:p>
            <a:pPr marL="852488" lvl="2" indent="-222250">
              <a:spcBef>
                <a:spcPts val="0"/>
              </a:spcBef>
              <a:spcAft>
                <a:spcPts val="600"/>
              </a:spcAft>
            </a:pPr>
            <a:r>
              <a:rPr lang="en-US" sz="2400" dirty="0"/>
              <a:t>Arsenic, Cadmium, Copper, Lead, Mercury, Molybdenum, Nickel, Selenium, Zinc</a:t>
            </a:r>
          </a:p>
          <a:p>
            <a:pPr marL="852488" lvl="2" indent="-222250">
              <a:spcBef>
                <a:spcPts val="0"/>
              </a:spcBef>
              <a:spcAft>
                <a:spcPts val="600"/>
              </a:spcAft>
            </a:pPr>
            <a:r>
              <a:rPr lang="en-US" sz="2400" dirty="0"/>
              <a:t>Estimated life of zone in years</a:t>
            </a:r>
          </a:p>
          <a:p>
            <a:pPr marL="1087438" lvl="2" indent="-234950">
              <a:spcBef>
                <a:spcPts val="0"/>
              </a:spcBef>
              <a:spcAft>
                <a:spcPts val="600"/>
              </a:spcAft>
            </a:pPr>
            <a:r>
              <a:rPr lang="en-US" sz="2400" dirty="0"/>
              <a:t>Calculated from the first date of application subject to Part 503  or Chapter 62-640, F.A.C.</a:t>
            </a:r>
          </a:p>
          <a:p>
            <a:pPr marL="1087438" lvl="2" indent="-234950">
              <a:spcBef>
                <a:spcPts val="0"/>
              </a:spcBef>
              <a:spcAft>
                <a:spcPts val="600"/>
              </a:spcAft>
            </a:pPr>
            <a:r>
              <a:rPr lang="en-US" sz="2400" dirty="0"/>
              <a:t>Based on average concentrations in biosolids applied</a:t>
            </a:r>
          </a:p>
          <a:p>
            <a:endParaRPr lang="en-US" dirty="0"/>
          </a:p>
        </p:txBody>
      </p:sp>
    </p:spTree>
    <p:extLst>
      <p:ext uri="{BB962C8B-B14F-4D97-AF65-F5344CB8AC3E}">
        <p14:creationId xmlns:p14="http://schemas.microsoft.com/office/powerpoint/2010/main" val="17332541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E7DE-523D-4AF9-8D55-FA05CA21B3E0}"/>
              </a:ext>
            </a:extLst>
          </p:cNvPr>
          <p:cNvSpPr>
            <a:spLocks noGrp="1"/>
          </p:cNvSpPr>
          <p:nvPr>
            <p:ph type="title"/>
          </p:nvPr>
        </p:nvSpPr>
        <p:spPr/>
        <p:txBody>
          <a:bodyPr/>
          <a:lstStyle/>
          <a:p>
            <a:r>
              <a:rPr lang="en-US" sz="4800" dirty="0"/>
              <a:t>Biosolids Site Permit Application</a:t>
            </a:r>
          </a:p>
        </p:txBody>
      </p:sp>
      <p:sp>
        <p:nvSpPr>
          <p:cNvPr id="3" name="Content Placeholder 2">
            <a:extLst>
              <a:ext uri="{FF2B5EF4-FFF2-40B4-BE49-F238E27FC236}">
                <a16:creationId xmlns:a16="http://schemas.microsoft.com/office/drawing/2014/main" id="{AF8299D5-F1CD-4E82-9244-98BB5CF595A5}"/>
              </a:ext>
            </a:extLst>
          </p:cNvPr>
          <p:cNvSpPr>
            <a:spLocks noGrp="1"/>
          </p:cNvSpPr>
          <p:nvPr>
            <p:ph idx="1"/>
          </p:nvPr>
        </p:nvSpPr>
        <p:spPr>
          <a:xfrm>
            <a:off x="381000" y="1676400"/>
            <a:ext cx="8534400" cy="4337873"/>
          </a:xfrm>
        </p:spPr>
        <p:txBody>
          <a:bodyPr/>
          <a:lstStyle/>
          <a:p>
            <a:pPr marL="342900" indent="-342900">
              <a:spcBef>
                <a:spcPts val="0"/>
              </a:spcBef>
              <a:spcAft>
                <a:spcPts val="600"/>
              </a:spcAft>
              <a:buFont typeface="Arial" panose="020B0604020202020204" pitchFamily="34" charset="0"/>
              <a:buChar char="•"/>
            </a:pPr>
            <a:r>
              <a:rPr lang="en-US" sz="2400" dirty="0"/>
              <a:t>Part VI. Application Zones – NMP Summary </a:t>
            </a:r>
          </a:p>
          <a:p>
            <a:pPr marL="630238" lvl="1" indent="-284163">
              <a:spcBef>
                <a:spcPts val="0"/>
              </a:spcBef>
              <a:spcAft>
                <a:spcPts val="600"/>
              </a:spcAft>
            </a:pPr>
            <a:r>
              <a:rPr lang="en-US" sz="2400" dirty="0"/>
              <a:t>Enter the nutrient information for each application zone from the NMP:</a:t>
            </a:r>
          </a:p>
          <a:p>
            <a:pPr marL="852488" lvl="2" indent="-222250">
              <a:spcBef>
                <a:spcPts val="0"/>
              </a:spcBef>
              <a:spcAft>
                <a:spcPts val="600"/>
              </a:spcAft>
            </a:pPr>
            <a:r>
              <a:rPr lang="en-US" sz="2400" dirty="0"/>
              <a:t>Zone ID </a:t>
            </a:r>
          </a:p>
          <a:p>
            <a:endParaRPr lang="en-US" dirty="0"/>
          </a:p>
        </p:txBody>
      </p:sp>
      <p:graphicFrame>
        <p:nvGraphicFramePr>
          <p:cNvPr id="4" name="Table 3">
            <a:extLst>
              <a:ext uri="{FF2B5EF4-FFF2-40B4-BE49-F238E27FC236}">
                <a16:creationId xmlns:a16="http://schemas.microsoft.com/office/drawing/2014/main" id="{907D0E44-549D-4328-A86E-325BF72C6B6D}"/>
              </a:ext>
            </a:extLst>
          </p:cNvPr>
          <p:cNvGraphicFramePr>
            <a:graphicFrameLocks noGrp="1"/>
          </p:cNvGraphicFramePr>
          <p:nvPr>
            <p:extLst>
              <p:ext uri="{D42A27DB-BD31-4B8C-83A1-F6EECF244321}">
                <p14:modId xmlns:p14="http://schemas.microsoft.com/office/powerpoint/2010/main" val="3155415294"/>
              </p:ext>
            </p:extLst>
          </p:nvPr>
        </p:nvGraphicFramePr>
        <p:xfrm>
          <a:off x="228600" y="2971800"/>
          <a:ext cx="8686800" cy="3200398"/>
        </p:xfrm>
        <a:graphic>
          <a:graphicData uri="http://schemas.openxmlformats.org/drawingml/2006/table">
            <a:tbl>
              <a:tblPr firstRow="1" firstCol="1" lastRow="1" lastCol="1" bandRow="1" bandCol="1"/>
              <a:tblGrid>
                <a:gridCol w="794870">
                  <a:extLst>
                    <a:ext uri="{9D8B030D-6E8A-4147-A177-3AD203B41FA5}">
                      <a16:colId xmlns:a16="http://schemas.microsoft.com/office/drawing/2014/main" val="1846951356"/>
                    </a:ext>
                  </a:extLst>
                </a:gridCol>
                <a:gridCol w="1707238">
                  <a:extLst>
                    <a:ext uri="{9D8B030D-6E8A-4147-A177-3AD203B41FA5}">
                      <a16:colId xmlns:a16="http://schemas.microsoft.com/office/drawing/2014/main" val="417321335"/>
                    </a:ext>
                  </a:extLst>
                </a:gridCol>
                <a:gridCol w="782255">
                  <a:extLst>
                    <a:ext uri="{9D8B030D-6E8A-4147-A177-3AD203B41FA5}">
                      <a16:colId xmlns:a16="http://schemas.microsoft.com/office/drawing/2014/main" val="1972108995"/>
                    </a:ext>
                  </a:extLst>
                </a:gridCol>
                <a:gridCol w="850859">
                  <a:extLst>
                    <a:ext uri="{9D8B030D-6E8A-4147-A177-3AD203B41FA5}">
                      <a16:colId xmlns:a16="http://schemas.microsoft.com/office/drawing/2014/main" val="3962230713"/>
                    </a:ext>
                  </a:extLst>
                </a:gridCol>
                <a:gridCol w="910000">
                  <a:extLst>
                    <a:ext uri="{9D8B030D-6E8A-4147-A177-3AD203B41FA5}">
                      <a16:colId xmlns:a16="http://schemas.microsoft.com/office/drawing/2014/main" val="2538164621"/>
                    </a:ext>
                  </a:extLst>
                </a:gridCol>
                <a:gridCol w="910789">
                  <a:extLst>
                    <a:ext uri="{9D8B030D-6E8A-4147-A177-3AD203B41FA5}">
                      <a16:colId xmlns:a16="http://schemas.microsoft.com/office/drawing/2014/main" val="379109436"/>
                    </a:ext>
                  </a:extLst>
                </a:gridCol>
                <a:gridCol w="910000">
                  <a:extLst>
                    <a:ext uri="{9D8B030D-6E8A-4147-A177-3AD203B41FA5}">
                      <a16:colId xmlns:a16="http://schemas.microsoft.com/office/drawing/2014/main" val="3030555705"/>
                    </a:ext>
                  </a:extLst>
                </a:gridCol>
                <a:gridCol w="910000">
                  <a:extLst>
                    <a:ext uri="{9D8B030D-6E8A-4147-A177-3AD203B41FA5}">
                      <a16:colId xmlns:a16="http://schemas.microsoft.com/office/drawing/2014/main" val="341391286"/>
                    </a:ext>
                  </a:extLst>
                </a:gridCol>
                <a:gridCol w="910789">
                  <a:extLst>
                    <a:ext uri="{9D8B030D-6E8A-4147-A177-3AD203B41FA5}">
                      <a16:colId xmlns:a16="http://schemas.microsoft.com/office/drawing/2014/main" val="4131608643"/>
                    </a:ext>
                  </a:extLst>
                </a:gridCol>
              </a:tblGrid>
              <a:tr h="1453813">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cs typeface="Arial" panose="020B0604020202020204" pitchFamily="34" charset="0"/>
                        </a:rPr>
                        <a:t>Year</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cs typeface="Arial" panose="020B0604020202020204" pitchFamily="34" charset="0"/>
                        </a:rPr>
                        <a:t>Crop(s) to be grown on the application zone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cs typeface="Arial" panose="020B0604020202020204" pitchFamily="34" charset="0"/>
                        </a:rPr>
                        <a:t>Basis for  Nutrient Budget (N or P)</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cs typeface="Arial" panose="020B0604020202020204" pitchFamily="34" charset="0"/>
                        </a:rPr>
                        <a:t>Crop Demand N (PAN) from All Sources</a:t>
                      </a:r>
                    </a:p>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cs typeface="Arial" panose="020B0604020202020204" pitchFamily="34" charset="0"/>
                        </a:rPr>
                        <a:t>(</a:t>
                      </a:r>
                      <a:r>
                        <a:rPr lang="en-US" sz="1200" dirty="0" err="1">
                          <a:effectLst/>
                          <a:latin typeface="Arial" panose="020B0604020202020204" pitchFamily="34" charset="0"/>
                          <a:ea typeface="Times New Roman" panose="02020603050405020304" pitchFamily="18" charset="0"/>
                          <a:cs typeface="Arial" panose="020B0604020202020204" pitchFamily="34" charset="0"/>
                        </a:rPr>
                        <a:t>lbs</a:t>
                      </a:r>
                      <a:r>
                        <a:rPr lang="en-US" sz="1200" dirty="0">
                          <a:effectLst/>
                          <a:latin typeface="Arial" panose="020B0604020202020204" pitchFamily="34" charset="0"/>
                          <a:ea typeface="Times New Roman" panose="02020603050405020304" pitchFamily="18" charset="0"/>
                          <a:cs typeface="Arial" panose="020B0604020202020204" pitchFamily="34" charset="0"/>
                        </a:rPr>
                        <a:t>/ac)</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cs typeface="Arial" panose="020B0604020202020204" pitchFamily="34" charset="0"/>
                        </a:rPr>
                        <a:t>Crop Demand P</a:t>
                      </a:r>
                      <a:r>
                        <a:rPr lang="en-US" sz="1200" baseline="-25000" dirty="0">
                          <a:effectLst/>
                          <a:latin typeface="Arial" panose="020B0604020202020204" pitchFamily="34" charset="0"/>
                          <a:ea typeface="Times New Roman" panose="02020603050405020304" pitchFamily="18" charset="0"/>
                          <a:cs typeface="Arial" panose="020B0604020202020204" pitchFamily="34" charset="0"/>
                        </a:rPr>
                        <a:t>2</a:t>
                      </a:r>
                      <a:r>
                        <a:rPr lang="en-US" sz="1200" dirty="0">
                          <a:effectLst/>
                          <a:latin typeface="Arial" panose="020B0604020202020204" pitchFamily="34" charset="0"/>
                          <a:ea typeface="Times New Roman" panose="02020603050405020304" pitchFamily="18" charset="0"/>
                          <a:cs typeface="Arial" panose="020B0604020202020204" pitchFamily="34" charset="0"/>
                        </a:rPr>
                        <a:t>O</a:t>
                      </a:r>
                      <a:r>
                        <a:rPr lang="en-US" sz="1200" baseline="-25000" dirty="0">
                          <a:effectLst/>
                          <a:latin typeface="Arial" panose="020B0604020202020204" pitchFamily="34" charset="0"/>
                          <a:ea typeface="Times New Roman" panose="02020603050405020304" pitchFamily="18" charset="0"/>
                          <a:cs typeface="Arial" panose="020B0604020202020204" pitchFamily="34" charset="0"/>
                        </a:rPr>
                        <a:t>5</a:t>
                      </a:r>
                      <a:r>
                        <a:rPr lang="en-US" sz="1200" dirty="0">
                          <a:effectLst/>
                          <a:latin typeface="Arial" panose="020B0604020202020204" pitchFamily="34" charset="0"/>
                          <a:ea typeface="Times New Roman" panose="02020603050405020304" pitchFamily="18" charset="0"/>
                          <a:cs typeface="Arial" panose="020B0604020202020204" pitchFamily="34" charset="0"/>
                        </a:rPr>
                        <a:t> from All Sources (</a:t>
                      </a:r>
                      <a:r>
                        <a:rPr lang="en-US" sz="1200" dirty="0" err="1">
                          <a:effectLst/>
                          <a:latin typeface="Arial" panose="020B0604020202020204" pitchFamily="34" charset="0"/>
                          <a:ea typeface="Times New Roman" panose="02020603050405020304" pitchFamily="18" charset="0"/>
                          <a:cs typeface="Arial" panose="020B0604020202020204" pitchFamily="34" charset="0"/>
                        </a:rPr>
                        <a:t>lbs</a:t>
                      </a:r>
                      <a:r>
                        <a:rPr lang="en-US" sz="1200" dirty="0">
                          <a:effectLst/>
                          <a:latin typeface="Arial" panose="020B0604020202020204" pitchFamily="34" charset="0"/>
                          <a:ea typeface="Times New Roman" panose="02020603050405020304" pitchFamily="18" charset="0"/>
                          <a:cs typeface="Arial" panose="020B0604020202020204" pitchFamily="34" charset="0"/>
                        </a:rPr>
                        <a:t>/ac)</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cs typeface="Arial" panose="020B0604020202020204" pitchFamily="34" charset="0"/>
                        </a:rPr>
                        <a:t>Maximum  Allowed PAN from Biosolids (</a:t>
                      </a:r>
                      <a:r>
                        <a:rPr lang="en-US" sz="1200" dirty="0" err="1">
                          <a:effectLst/>
                          <a:latin typeface="Arial" panose="020B0604020202020204" pitchFamily="34" charset="0"/>
                          <a:ea typeface="Times New Roman" panose="02020603050405020304" pitchFamily="18" charset="0"/>
                          <a:cs typeface="Arial" panose="020B0604020202020204" pitchFamily="34" charset="0"/>
                        </a:rPr>
                        <a:t>lbs</a:t>
                      </a:r>
                      <a:r>
                        <a:rPr lang="en-US" sz="1200" dirty="0">
                          <a:effectLst/>
                          <a:latin typeface="Arial" panose="020B0604020202020204" pitchFamily="34" charset="0"/>
                          <a:ea typeface="Times New Roman" panose="02020603050405020304" pitchFamily="18" charset="0"/>
                          <a:cs typeface="Arial" panose="020B0604020202020204" pitchFamily="34" charset="0"/>
                        </a:rPr>
                        <a:t>/ac)</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cs typeface="Arial" panose="020B0604020202020204" pitchFamily="34" charset="0"/>
                        </a:rPr>
                        <a:t>Maximum Allowed P</a:t>
                      </a:r>
                      <a:r>
                        <a:rPr lang="en-US" sz="1200" baseline="-25000" dirty="0">
                          <a:effectLst/>
                          <a:latin typeface="Arial" panose="020B0604020202020204" pitchFamily="34" charset="0"/>
                          <a:ea typeface="Times New Roman" panose="02020603050405020304" pitchFamily="18" charset="0"/>
                          <a:cs typeface="Arial" panose="020B0604020202020204" pitchFamily="34" charset="0"/>
                        </a:rPr>
                        <a:t>2</a:t>
                      </a:r>
                      <a:r>
                        <a:rPr lang="en-US" sz="1200" dirty="0">
                          <a:effectLst/>
                          <a:latin typeface="Arial" panose="020B0604020202020204" pitchFamily="34" charset="0"/>
                          <a:ea typeface="Times New Roman" panose="02020603050405020304" pitchFamily="18" charset="0"/>
                          <a:cs typeface="Arial" panose="020B0604020202020204" pitchFamily="34" charset="0"/>
                        </a:rPr>
                        <a:t>O</a:t>
                      </a:r>
                      <a:r>
                        <a:rPr lang="en-US" sz="1200" baseline="-25000" dirty="0">
                          <a:effectLst/>
                          <a:latin typeface="Arial" panose="020B0604020202020204" pitchFamily="34" charset="0"/>
                          <a:ea typeface="Times New Roman" panose="02020603050405020304" pitchFamily="18" charset="0"/>
                          <a:cs typeface="Arial" panose="020B0604020202020204" pitchFamily="34" charset="0"/>
                        </a:rPr>
                        <a:t>5</a:t>
                      </a:r>
                      <a:r>
                        <a:rPr lang="en-US" sz="1200" dirty="0">
                          <a:effectLst/>
                          <a:latin typeface="Arial" panose="020B0604020202020204" pitchFamily="34" charset="0"/>
                          <a:ea typeface="Times New Roman" panose="02020603050405020304" pitchFamily="18" charset="0"/>
                          <a:cs typeface="Arial" panose="020B0604020202020204" pitchFamily="34" charset="0"/>
                        </a:rPr>
                        <a:t> from Biosolids</a:t>
                      </a:r>
                    </a:p>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cs typeface="Arial" panose="020B0604020202020204" pitchFamily="34" charset="0"/>
                        </a:rPr>
                        <a:t>(</a:t>
                      </a:r>
                      <a:r>
                        <a:rPr lang="en-US" sz="1200" dirty="0" err="1">
                          <a:effectLst/>
                          <a:latin typeface="Arial" panose="020B0604020202020204" pitchFamily="34" charset="0"/>
                          <a:ea typeface="Times New Roman" panose="02020603050405020304" pitchFamily="18" charset="0"/>
                          <a:cs typeface="Arial" panose="020B0604020202020204" pitchFamily="34" charset="0"/>
                        </a:rPr>
                        <a:t>lbs</a:t>
                      </a:r>
                      <a:r>
                        <a:rPr lang="en-US" sz="1200" dirty="0">
                          <a:effectLst/>
                          <a:latin typeface="Arial" panose="020B0604020202020204" pitchFamily="34" charset="0"/>
                          <a:ea typeface="Times New Roman" panose="02020603050405020304" pitchFamily="18" charset="0"/>
                          <a:cs typeface="Arial" panose="020B0604020202020204" pitchFamily="34" charset="0"/>
                        </a:rPr>
                        <a:t>/ac)</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200">
                          <a:effectLst/>
                          <a:latin typeface="Arial" panose="020B0604020202020204" pitchFamily="34" charset="0"/>
                          <a:ea typeface="Times New Roman" panose="02020603050405020304" pitchFamily="18" charset="0"/>
                          <a:cs typeface="Arial" panose="020B0604020202020204" pitchFamily="34" charset="0"/>
                        </a:rPr>
                        <a:t>Maximum Allowed TN</a:t>
                      </a:r>
                    </a:p>
                    <a:p>
                      <a:pPr marL="0" marR="0" algn="ctr">
                        <a:spcBef>
                          <a:spcPts val="0"/>
                        </a:spcBef>
                        <a:spcAft>
                          <a:spcPts val="0"/>
                        </a:spcAft>
                      </a:pPr>
                      <a:r>
                        <a:rPr lang="en-US" sz="1200">
                          <a:effectLst/>
                          <a:latin typeface="Arial" panose="020B0604020202020204" pitchFamily="34" charset="0"/>
                          <a:ea typeface="Times New Roman" panose="02020603050405020304" pitchFamily="18" charset="0"/>
                          <a:cs typeface="Arial" panose="020B0604020202020204" pitchFamily="34" charset="0"/>
                        </a:rPr>
                        <a:t>from Biosolids (lbs/ac)</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cs typeface="Arial" panose="020B0604020202020204" pitchFamily="34" charset="0"/>
                        </a:rPr>
                        <a:t>Maximum Allowed  TP</a:t>
                      </a:r>
                    </a:p>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cs typeface="Arial" panose="020B0604020202020204" pitchFamily="34" charset="0"/>
                        </a:rPr>
                        <a:t>from Biosolids (</a:t>
                      </a:r>
                      <a:r>
                        <a:rPr lang="en-US" sz="1200" dirty="0" err="1">
                          <a:effectLst/>
                          <a:latin typeface="Arial" panose="020B0604020202020204" pitchFamily="34" charset="0"/>
                          <a:ea typeface="Times New Roman" panose="02020603050405020304" pitchFamily="18" charset="0"/>
                          <a:cs typeface="Arial" panose="020B0604020202020204" pitchFamily="34" charset="0"/>
                        </a:rPr>
                        <a:t>lbs</a:t>
                      </a:r>
                      <a:r>
                        <a:rPr lang="en-US" sz="1200" dirty="0">
                          <a:effectLst/>
                          <a:latin typeface="Arial" panose="020B0604020202020204" pitchFamily="34" charset="0"/>
                          <a:ea typeface="Times New Roman" panose="02020603050405020304" pitchFamily="18" charset="0"/>
                          <a:cs typeface="Arial" panose="020B0604020202020204" pitchFamily="34" charset="0"/>
                        </a:rPr>
                        <a:t>/ac)</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616685696"/>
                  </a:ext>
                </a:extLst>
              </a:tr>
              <a:tr h="349317">
                <a:tc>
                  <a:txBody>
                    <a:bodyPr/>
                    <a:lstStyle/>
                    <a:p>
                      <a:pPr marL="0" marR="0" algn="ctr">
                        <a:spcBef>
                          <a:spcPts val="0"/>
                        </a:spcBef>
                        <a:spcAft>
                          <a:spcPts val="0"/>
                        </a:spcAft>
                      </a:pPr>
                      <a:r>
                        <a:rPr lang="en-US" sz="1200">
                          <a:effectLst/>
                          <a:latin typeface="Arial" panose="020B0604020202020204" pitchFamily="34" charset="0"/>
                          <a:ea typeface="Times New Roman" panose="02020603050405020304" pitchFamily="18" charset="0"/>
                          <a:cs typeface="Arial" panose="020B0604020202020204" pitchFamily="34" charset="0"/>
                        </a:rPr>
                        <a:t>1</a:t>
                      </a: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7308779"/>
                  </a:ext>
                </a:extLst>
              </a:tr>
              <a:tr h="349317">
                <a:tc>
                  <a:txBody>
                    <a:bodyPr/>
                    <a:lstStyle/>
                    <a:p>
                      <a:pPr marL="0" marR="0" algn="ctr">
                        <a:spcBef>
                          <a:spcPts val="0"/>
                        </a:spcBef>
                        <a:spcAft>
                          <a:spcPts val="0"/>
                        </a:spcAft>
                      </a:pPr>
                      <a:r>
                        <a:rPr lang="en-US" sz="1200">
                          <a:effectLst/>
                          <a:latin typeface="Arial" panose="020B0604020202020204" pitchFamily="34" charset="0"/>
                          <a:ea typeface="Times New Roman" panose="02020603050405020304" pitchFamily="18" charset="0"/>
                          <a:cs typeface="Arial" panose="020B0604020202020204" pitchFamily="34" charset="0"/>
                        </a:rPr>
                        <a:t>2</a:t>
                      </a: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6871170"/>
                  </a:ext>
                </a:extLst>
              </a:tr>
              <a:tr h="349317">
                <a:tc>
                  <a:txBody>
                    <a:bodyPr/>
                    <a:lstStyle/>
                    <a:p>
                      <a:pPr marL="0" marR="0" algn="ctr">
                        <a:spcBef>
                          <a:spcPts val="0"/>
                        </a:spcBef>
                        <a:spcAft>
                          <a:spcPts val="0"/>
                        </a:spcAft>
                      </a:pPr>
                      <a:r>
                        <a:rPr lang="en-US" sz="1200">
                          <a:effectLst/>
                          <a:latin typeface="Arial" panose="020B0604020202020204" pitchFamily="34" charset="0"/>
                          <a:ea typeface="Times New Roman" panose="02020603050405020304" pitchFamily="18" charset="0"/>
                          <a:cs typeface="Arial" panose="020B0604020202020204" pitchFamily="34" charset="0"/>
                        </a:rPr>
                        <a:t>3</a:t>
                      </a: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1086554"/>
                  </a:ext>
                </a:extLst>
              </a:tr>
              <a:tr h="349317">
                <a:tc>
                  <a:txBody>
                    <a:bodyPr/>
                    <a:lstStyle/>
                    <a:p>
                      <a:pPr marL="0" marR="0" algn="ctr">
                        <a:spcBef>
                          <a:spcPts val="0"/>
                        </a:spcBef>
                        <a:spcAft>
                          <a:spcPts val="0"/>
                        </a:spcAft>
                      </a:pPr>
                      <a:r>
                        <a:rPr lang="en-US" sz="1200">
                          <a:effectLst/>
                          <a:latin typeface="Arial" panose="020B0604020202020204" pitchFamily="34" charset="0"/>
                          <a:ea typeface="Times New Roman" panose="02020603050405020304" pitchFamily="18" charset="0"/>
                          <a:cs typeface="Arial" panose="020B0604020202020204" pitchFamily="34" charset="0"/>
                        </a:rPr>
                        <a:t>4</a:t>
                      </a: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211339"/>
                  </a:ext>
                </a:extLst>
              </a:tr>
              <a:tr h="349317">
                <a:tc>
                  <a:txBody>
                    <a:bodyPr/>
                    <a:lstStyle/>
                    <a:p>
                      <a:pPr marL="0" marR="0" algn="ctr">
                        <a:spcBef>
                          <a:spcPts val="0"/>
                        </a:spcBef>
                        <a:spcAft>
                          <a:spcPts val="0"/>
                        </a:spcAft>
                      </a:pPr>
                      <a:r>
                        <a:rPr lang="en-US" sz="1200">
                          <a:effectLst/>
                          <a:latin typeface="Arial" panose="020B0604020202020204" pitchFamily="34" charset="0"/>
                          <a:ea typeface="Times New Roman" panose="02020603050405020304" pitchFamily="18" charset="0"/>
                          <a:cs typeface="Arial" panose="020B0604020202020204" pitchFamily="34" charset="0"/>
                        </a:rPr>
                        <a:t>5</a:t>
                      </a: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1754569"/>
                  </a:ext>
                </a:extLst>
              </a:tr>
            </a:tbl>
          </a:graphicData>
        </a:graphic>
      </p:graphicFrame>
    </p:spTree>
    <p:extLst>
      <p:ext uri="{BB962C8B-B14F-4D97-AF65-F5344CB8AC3E}">
        <p14:creationId xmlns:p14="http://schemas.microsoft.com/office/powerpoint/2010/main" val="20907334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E7DE-523D-4AF9-8D55-FA05CA21B3E0}"/>
              </a:ext>
            </a:extLst>
          </p:cNvPr>
          <p:cNvSpPr>
            <a:spLocks noGrp="1"/>
          </p:cNvSpPr>
          <p:nvPr>
            <p:ph type="title"/>
          </p:nvPr>
        </p:nvSpPr>
        <p:spPr/>
        <p:txBody>
          <a:bodyPr/>
          <a:lstStyle/>
          <a:p>
            <a:r>
              <a:rPr lang="en-US" sz="4800" dirty="0"/>
              <a:t>Biosolids Site Permit Application</a:t>
            </a:r>
          </a:p>
        </p:txBody>
      </p:sp>
      <p:sp>
        <p:nvSpPr>
          <p:cNvPr id="3" name="Content Placeholder 2">
            <a:extLst>
              <a:ext uri="{FF2B5EF4-FFF2-40B4-BE49-F238E27FC236}">
                <a16:creationId xmlns:a16="http://schemas.microsoft.com/office/drawing/2014/main" id="{AF8299D5-F1CD-4E82-9244-98BB5CF595A5}"/>
              </a:ext>
            </a:extLst>
          </p:cNvPr>
          <p:cNvSpPr>
            <a:spLocks noGrp="1"/>
          </p:cNvSpPr>
          <p:nvPr>
            <p:ph idx="1"/>
          </p:nvPr>
        </p:nvSpPr>
        <p:spPr>
          <a:xfrm>
            <a:off x="381000" y="1600200"/>
            <a:ext cx="8534400" cy="4414073"/>
          </a:xfrm>
        </p:spPr>
        <p:txBody>
          <a:bodyPr/>
          <a:lstStyle/>
          <a:p>
            <a:pPr marL="342900" indent="-342900">
              <a:spcBef>
                <a:spcPts val="0"/>
              </a:spcBef>
              <a:spcAft>
                <a:spcPts val="600"/>
              </a:spcAft>
              <a:buFont typeface="Arial" panose="020B0604020202020204" pitchFamily="34" charset="0"/>
              <a:buChar char="•"/>
            </a:pPr>
            <a:r>
              <a:rPr lang="en-US" sz="2400" dirty="0"/>
              <a:t>Part VII. NMP Checklist</a:t>
            </a:r>
          </a:p>
          <a:p>
            <a:pPr marL="630238" lvl="1" indent="-284163">
              <a:spcBef>
                <a:spcPts val="0"/>
              </a:spcBef>
              <a:spcAft>
                <a:spcPts val="600"/>
              </a:spcAft>
            </a:pPr>
            <a:r>
              <a:rPr lang="en-US" sz="2400" dirty="0"/>
              <a:t>Prepared in accordance with nutrient management standards, Code 590, and by a certified nutrient management planner or P.E.</a:t>
            </a:r>
          </a:p>
          <a:p>
            <a:pPr marL="630238" lvl="1" indent="-284163">
              <a:spcBef>
                <a:spcPts val="0"/>
              </a:spcBef>
              <a:spcAft>
                <a:spcPts val="600"/>
              </a:spcAft>
            </a:pPr>
            <a:r>
              <a:rPr lang="en-US" sz="2400" dirty="0"/>
              <a:t>Identifies zones, includes guidance on implementation, record keeping, operations</a:t>
            </a:r>
          </a:p>
          <a:p>
            <a:pPr marL="630238" lvl="1" indent="-284163">
              <a:spcBef>
                <a:spcPts val="0"/>
              </a:spcBef>
              <a:spcAft>
                <a:spcPts val="600"/>
              </a:spcAft>
            </a:pPr>
            <a:r>
              <a:rPr lang="en-US" sz="2400" dirty="0"/>
              <a:t>Aerial maps, soil survey maps, etc.</a:t>
            </a:r>
          </a:p>
          <a:p>
            <a:pPr marL="630238" lvl="1" indent="-284163">
              <a:spcBef>
                <a:spcPts val="0"/>
              </a:spcBef>
              <a:spcAft>
                <a:spcPts val="600"/>
              </a:spcAft>
            </a:pPr>
            <a:r>
              <a:rPr lang="en-US" sz="2400" dirty="0"/>
              <a:t>Soil fertility testing frequency, any soil, water, plant, biosolids testing results</a:t>
            </a:r>
          </a:p>
          <a:p>
            <a:pPr marL="630238" lvl="1" indent="-284163">
              <a:spcBef>
                <a:spcPts val="0"/>
              </a:spcBef>
              <a:spcAft>
                <a:spcPts val="600"/>
              </a:spcAft>
            </a:pPr>
            <a:r>
              <a:rPr lang="en-US" sz="2400" dirty="0"/>
              <a:t>Establishes rate of application for five years, application method</a:t>
            </a:r>
          </a:p>
          <a:p>
            <a:pPr marL="630238" lvl="1" indent="-284163">
              <a:spcBef>
                <a:spcPts val="0"/>
              </a:spcBef>
              <a:spcAft>
                <a:spcPts val="600"/>
              </a:spcAft>
            </a:pPr>
            <a:r>
              <a:rPr lang="en-US" sz="2400" dirty="0"/>
              <a:t>Table for entering physical characteristics/information about each zone:</a:t>
            </a:r>
          </a:p>
          <a:p>
            <a:pPr marL="852488" lvl="2" indent="-222250">
              <a:spcBef>
                <a:spcPts val="0"/>
              </a:spcBef>
              <a:spcAft>
                <a:spcPts val="600"/>
              </a:spcAft>
            </a:pPr>
            <a:r>
              <a:rPr lang="en-US" sz="2400" dirty="0"/>
              <a:t>Phosphorus assessment/P-Index</a:t>
            </a:r>
          </a:p>
          <a:p>
            <a:pPr marL="852488" lvl="2" indent="-222250">
              <a:spcBef>
                <a:spcPts val="0"/>
              </a:spcBef>
              <a:spcAft>
                <a:spcPts val="600"/>
              </a:spcAft>
            </a:pPr>
            <a:r>
              <a:rPr lang="en-US" sz="2400" dirty="0"/>
              <a:t>Accounts for all sources of nutrients, planned plant production, realistic yields, crop demands, calcium carbonate equivalency</a:t>
            </a:r>
          </a:p>
          <a:p>
            <a:pPr marL="852488" lvl="2" indent="-222250">
              <a:spcBef>
                <a:spcPts val="0"/>
              </a:spcBef>
              <a:spcAft>
                <a:spcPts val="600"/>
              </a:spcAft>
            </a:pPr>
            <a:r>
              <a:rPr lang="en-US" sz="2400" dirty="0"/>
              <a:t>Methodology and calculations</a:t>
            </a:r>
          </a:p>
          <a:p>
            <a:pPr marL="852488" lvl="2" indent="-222250">
              <a:spcBef>
                <a:spcPts val="0"/>
              </a:spcBef>
              <a:spcAft>
                <a:spcPts val="600"/>
              </a:spcAft>
            </a:pPr>
            <a:r>
              <a:rPr lang="en-US" sz="2400" dirty="0"/>
              <a:t>Phosphorus restrictive areas/NEEPP watersheds</a:t>
            </a:r>
          </a:p>
          <a:p>
            <a:endParaRPr lang="en-US" dirty="0"/>
          </a:p>
        </p:txBody>
      </p:sp>
    </p:spTree>
    <p:extLst>
      <p:ext uri="{BB962C8B-B14F-4D97-AF65-F5344CB8AC3E}">
        <p14:creationId xmlns:p14="http://schemas.microsoft.com/office/powerpoint/2010/main" val="38796971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E7DE-523D-4AF9-8D55-FA05CA21B3E0}"/>
              </a:ext>
            </a:extLst>
          </p:cNvPr>
          <p:cNvSpPr>
            <a:spLocks noGrp="1"/>
          </p:cNvSpPr>
          <p:nvPr>
            <p:ph type="title"/>
          </p:nvPr>
        </p:nvSpPr>
        <p:spPr/>
        <p:txBody>
          <a:bodyPr/>
          <a:lstStyle/>
          <a:p>
            <a:r>
              <a:rPr lang="en-US" sz="4800" dirty="0"/>
              <a:t>Biosolids Site Permit Application</a:t>
            </a:r>
          </a:p>
        </p:txBody>
      </p:sp>
      <p:sp>
        <p:nvSpPr>
          <p:cNvPr id="3" name="Content Placeholder 2">
            <a:extLst>
              <a:ext uri="{FF2B5EF4-FFF2-40B4-BE49-F238E27FC236}">
                <a16:creationId xmlns:a16="http://schemas.microsoft.com/office/drawing/2014/main" id="{AF8299D5-F1CD-4E82-9244-98BB5CF595A5}"/>
              </a:ext>
            </a:extLst>
          </p:cNvPr>
          <p:cNvSpPr>
            <a:spLocks noGrp="1"/>
          </p:cNvSpPr>
          <p:nvPr>
            <p:ph idx="1"/>
          </p:nvPr>
        </p:nvSpPr>
        <p:spPr>
          <a:xfrm>
            <a:off x="381000" y="1676400"/>
            <a:ext cx="8534400" cy="4337873"/>
          </a:xfrm>
        </p:spPr>
        <p:txBody>
          <a:bodyPr/>
          <a:lstStyle/>
          <a:p>
            <a:pPr marL="342900" indent="-342900">
              <a:spcBef>
                <a:spcPts val="0"/>
              </a:spcBef>
              <a:spcAft>
                <a:spcPts val="600"/>
              </a:spcAft>
              <a:buFont typeface="Arial" panose="020B0604020202020204" pitchFamily="34" charset="0"/>
              <a:buChar char="•"/>
            </a:pPr>
            <a:r>
              <a:rPr lang="en-US" sz="2400" dirty="0"/>
              <a:t>Part VIII. Land Owner Consent</a:t>
            </a:r>
            <a:endParaRPr lang="en-US" sz="800" dirty="0"/>
          </a:p>
          <a:p>
            <a:pPr marL="630238" lvl="2" indent="-284163">
              <a:spcBef>
                <a:spcPts val="0"/>
              </a:spcBef>
              <a:spcAft>
                <a:spcPts val="600"/>
              </a:spcAft>
            </a:pPr>
            <a:r>
              <a:rPr lang="en-US" sz="2400" dirty="0"/>
              <a:t>Land owner acknowledges:</a:t>
            </a:r>
          </a:p>
          <a:p>
            <a:pPr marL="852488" lvl="2" indent="-222250">
              <a:spcBef>
                <a:spcPts val="0"/>
              </a:spcBef>
              <a:spcAft>
                <a:spcPts val="600"/>
              </a:spcAft>
            </a:pPr>
            <a:r>
              <a:rPr lang="en-US" sz="2400" dirty="0"/>
              <a:t>Consent to use property as a biosolids land application site</a:t>
            </a:r>
          </a:p>
          <a:p>
            <a:pPr marL="852488" lvl="2" indent="-222250">
              <a:spcBef>
                <a:spcPts val="0"/>
              </a:spcBef>
              <a:spcAft>
                <a:spcPts val="600"/>
              </a:spcAft>
            </a:pPr>
            <a:r>
              <a:rPr lang="en-US" sz="2400" dirty="0"/>
              <a:t>Accuracy of information in permit application </a:t>
            </a:r>
          </a:p>
          <a:p>
            <a:pPr marL="852488" lvl="2" indent="-222250">
              <a:spcBef>
                <a:spcPts val="0"/>
              </a:spcBef>
              <a:spcAft>
                <a:spcPts val="600"/>
              </a:spcAft>
            </a:pPr>
            <a:r>
              <a:rPr lang="en-US" sz="2400" dirty="0"/>
              <a:t>Having been provided a copy of Chapter 62-640, F.A.C., and understanding it</a:t>
            </a:r>
          </a:p>
          <a:p>
            <a:pPr marL="852488" lvl="2" indent="-222250">
              <a:spcBef>
                <a:spcPts val="0"/>
              </a:spcBef>
              <a:spcAft>
                <a:spcPts val="600"/>
              </a:spcAft>
            </a:pPr>
            <a:r>
              <a:rPr lang="en-US" sz="2400" dirty="0"/>
              <a:t>Understand that the requirements of Chapter 62-640, F.A.C., the information in the permit application, and the site nutrient management plan (NMP) must be followed and apply to all parties using the property and to the use of biosolids on the property</a:t>
            </a:r>
          </a:p>
          <a:p>
            <a:pPr marL="630238" lvl="1" indent="-284163">
              <a:spcBef>
                <a:spcPts val="0"/>
              </a:spcBef>
              <a:spcAft>
                <a:spcPts val="600"/>
              </a:spcAft>
            </a:pPr>
            <a:r>
              <a:rPr lang="en-US" sz="2400" dirty="0"/>
              <a:t>Signature and date</a:t>
            </a:r>
          </a:p>
          <a:p>
            <a:endParaRPr lang="en-US" dirty="0"/>
          </a:p>
        </p:txBody>
      </p:sp>
    </p:spTree>
    <p:extLst>
      <p:ext uri="{BB962C8B-B14F-4D97-AF65-F5344CB8AC3E}">
        <p14:creationId xmlns:p14="http://schemas.microsoft.com/office/powerpoint/2010/main" val="37016842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E7DE-523D-4AF9-8D55-FA05CA21B3E0}"/>
              </a:ext>
            </a:extLst>
          </p:cNvPr>
          <p:cNvSpPr>
            <a:spLocks noGrp="1"/>
          </p:cNvSpPr>
          <p:nvPr>
            <p:ph type="title"/>
          </p:nvPr>
        </p:nvSpPr>
        <p:spPr/>
        <p:txBody>
          <a:bodyPr/>
          <a:lstStyle/>
          <a:p>
            <a:r>
              <a:rPr lang="en-US" sz="4800" dirty="0"/>
              <a:t>Biosolids Site Permit Application</a:t>
            </a:r>
          </a:p>
        </p:txBody>
      </p:sp>
      <p:sp>
        <p:nvSpPr>
          <p:cNvPr id="3" name="Content Placeholder 2">
            <a:extLst>
              <a:ext uri="{FF2B5EF4-FFF2-40B4-BE49-F238E27FC236}">
                <a16:creationId xmlns:a16="http://schemas.microsoft.com/office/drawing/2014/main" id="{AF8299D5-F1CD-4E82-9244-98BB5CF595A5}"/>
              </a:ext>
            </a:extLst>
          </p:cNvPr>
          <p:cNvSpPr>
            <a:spLocks noGrp="1"/>
          </p:cNvSpPr>
          <p:nvPr>
            <p:ph idx="1"/>
          </p:nvPr>
        </p:nvSpPr>
        <p:spPr>
          <a:xfrm>
            <a:off x="381000" y="1676400"/>
            <a:ext cx="8534400" cy="4337873"/>
          </a:xfrm>
        </p:spPr>
        <p:txBody>
          <a:bodyPr/>
          <a:lstStyle/>
          <a:p>
            <a:pPr marL="342900" indent="-342900">
              <a:spcBef>
                <a:spcPts val="0"/>
              </a:spcBef>
              <a:spcAft>
                <a:spcPts val="600"/>
              </a:spcAft>
              <a:buFont typeface="Arial" panose="020B0604020202020204" pitchFamily="34" charset="0"/>
              <a:buChar char="•"/>
            </a:pPr>
            <a:r>
              <a:rPr lang="en-US" sz="2400" dirty="0"/>
              <a:t>Part VIII. Site Permittee</a:t>
            </a:r>
            <a:endParaRPr lang="en-US" sz="800" dirty="0"/>
          </a:p>
          <a:p>
            <a:pPr marL="630238" lvl="2" indent="-284163">
              <a:spcBef>
                <a:spcPts val="0"/>
              </a:spcBef>
              <a:spcAft>
                <a:spcPts val="600"/>
              </a:spcAft>
            </a:pPr>
            <a:r>
              <a:rPr lang="en-US" sz="2400" dirty="0"/>
              <a:t>Site permittee certifies:</a:t>
            </a:r>
          </a:p>
          <a:p>
            <a:pPr marL="852488" lvl="2" indent="-222250">
              <a:spcBef>
                <a:spcPts val="0"/>
              </a:spcBef>
              <a:spcAft>
                <a:spcPts val="600"/>
              </a:spcAft>
            </a:pPr>
            <a:r>
              <a:rPr lang="en-US" sz="2400" dirty="0"/>
              <a:t>Familiar with and shall comply with Chapter 62-640, F.A.C.</a:t>
            </a:r>
          </a:p>
          <a:p>
            <a:pPr marL="852488" lvl="2" indent="-222250">
              <a:spcBef>
                <a:spcPts val="0"/>
              </a:spcBef>
              <a:spcAft>
                <a:spcPts val="600"/>
              </a:spcAft>
            </a:pPr>
            <a:r>
              <a:rPr lang="en-US" sz="2400" dirty="0"/>
              <a:t>Shall only allow application of biosolids meeting the criteria for land application</a:t>
            </a:r>
          </a:p>
          <a:p>
            <a:pPr marL="852488" lvl="2" indent="-222250">
              <a:spcBef>
                <a:spcPts val="0"/>
              </a:spcBef>
              <a:spcAft>
                <a:spcPts val="600"/>
              </a:spcAft>
            </a:pPr>
            <a:r>
              <a:rPr lang="en-US" sz="2400" dirty="0"/>
              <a:t>Shall maintain the required records and logs for the site</a:t>
            </a:r>
          </a:p>
          <a:p>
            <a:pPr marL="852488" lvl="2" indent="-222250">
              <a:spcBef>
                <a:spcPts val="0"/>
              </a:spcBef>
              <a:spcAft>
                <a:spcPts val="600"/>
              </a:spcAft>
            </a:pPr>
            <a:r>
              <a:rPr lang="en-US" sz="2400" dirty="0"/>
              <a:t>Shall file an annual summary with DEP</a:t>
            </a:r>
          </a:p>
          <a:p>
            <a:pPr marL="630238" lvl="1" indent="-284163">
              <a:spcBef>
                <a:spcPts val="0"/>
              </a:spcBef>
              <a:spcAft>
                <a:spcPts val="600"/>
              </a:spcAft>
            </a:pPr>
            <a:r>
              <a:rPr lang="en-US" sz="2400" dirty="0"/>
              <a:t>Signature and date</a:t>
            </a:r>
          </a:p>
          <a:p>
            <a:endParaRPr lang="en-US" dirty="0"/>
          </a:p>
        </p:txBody>
      </p:sp>
    </p:spTree>
    <p:extLst>
      <p:ext uri="{BB962C8B-B14F-4D97-AF65-F5344CB8AC3E}">
        <p14:creationId xmlns:p14="http://schemas.microsoft.com/office/powerpoint/2010/main" val="14587226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E7DE-523D-4AF9-8D55-FA05CA21B3E0}"/>
              </a:ext>
            </a:extLst>
          </p:cNvPr>
          <p:cNvSpPr>
            <a:spLocks noGrp="1"/>
          </p:cNvSpPr>
          <p:nvPr>
            <p:ph type="title"/>
          </p:nvPr>
        </p:nvSpPr>
        <p:spPr/>
        <p:txBody>
          <a:bodyPr/>
          <a:lstStyle/>
          <a:p>
            <a:r>
              <a:rPr lang="en-US" sz="4800" dirty="0"/>
              <a:t>NMP Review – Key Items</a:t>
            </a:r>
          </a:p>
        </p:txBody>
      </p:sp>
      <p:sp>
        <p:nvSpPr>
          <p:cNvPr id="3" name="Content Placeholder 2">
            <a:extLst>
              <a:ext uri="{FF2B5EF4-FFF2-40B4-BE49-F238E27FC236}">
                <a16:creationId xmlns:a16="http://schemas.microsoft.com/office/drawing/2014/main" id="{AF8299D5-F1CD-4E82-9244-98BB5CF595A5}"/>
              </a:ext>
            </a:extLst>
          </p:cNvPr>
          <p:cNvSpPr>
            <a:spLocks noGrp="1"/>
          </p:cNvSpPr>
          <p:nvPr>
            <p:ph idx="1"/>
          </p:nvPr>
        </p:nvSpPr>
        <p:spPr>
          <a:xfrm>
            <a:off x="228600" y="1676400"/>
            <a:ext cx="8763000" cy="4337873"/>
          </a:xfrm>
        </p:spPr>
        <p:txBody>
          <a:bodyPr/>
          <a:lstStyle/>
          <a:p>
            <a:pPr marL="342900" indent="-342900">
              <a:spcBef>
                <a:spcPts val="0"/>
              </a:spcBef>
              <a:spcAft>
                <a:spcPts val="600"/>
              </a:spcAft>
              <a:buFont typeface="Arial" panose="020B0604020202020204" pitchFamily="34" charset="0"/>
              <a:buChar char="•"/>
            </a:pPr>
            <a:r>
              <a:rPr lang="en-US" sz="2400" dirty="0"/>
              <a:t>Is the NMP included with the site permit application?</a:t>
            </a:r>
          </a:p>
          <a:p>
            <a:pPr marL="342900" indent="-342900">
              <a:spcBef>
                <a:spcPts val="0"/>
              </a:spcBef>
              <a:spcAft>
                <a:spcPts val="600"/>
              </a:spcAft>
              <a:buFont typeface="Arial" panose="020B0604020202020204" pitchFamily="34" charset="0"/>
              <a:buChar char="•"/>
            </a:pPr>
            <a:r>
              <a:rPr lang="en-US" sz="2400" dirty="0"/>
              <a:t>Signed by a certified nutrient management planner or a P.E.?</a:t>
            </a:r>
          </a:p>
          <a:p>
            <a:pPr marL="342900" indent="-342900">
              <a:spcBef>
                <a:spcPts val="0"/>
              </a:spcBef>
              <a:spcAft>
                <a:spcPts val="600"/>
              </a:spcAft>
              <a:buFont typeface="Arial" panose="020B0604020202020204" pitchFamily="34" charset="0"/>
              <a:buChar char="•"/>
            </a:pPr>
            <a:r>
              <a:rPr lang="en-US" sz="2400" dirty="0"/>
              <a:t>Does it have language regarding site operations, recordkeeping, etc.?</a:t>
            </a:r>
          </a:p>
          <a:p>
            <a:pPr marL="342900" indent="-342900">
              <a:spcBef>
                <a:spcPts val="0"/>
              </a:spcBef>
              <a:spcAft>
                <a:spcPts val="600"/>
              </a:spcAft>
              <a:buFont typeface="Arial" panose="020B0604020202020204" pitchFamily="34" charset="0"/>
              <a:buChar char="•"/>
            </a:pPr>
            <a:r>
              <a:rPr lang="en-US" sz="2400" dirty="0"/>
              <a:t>Does it have the required maps including soil survey maps for the site?</a:t>
            </a:r>
          </a:p>
          <a:p>
            <a:pPr marL="342900" indent="-342900">
              <a:spcBef>
                <a:spcPts val="0"/>
              </a:spcBef>
              <a:spcAft>
                <a:spcPts val="600"/>
              </a:spcAft>
              <a:buFont typeface="Arial" panose="020B0604020202020204" pitchFamily="34" charset="0"/>
              <a:buChar char="•"/>
            </a:pPr>
            <a:r>
              <a:rPr lang="en-US" sz="2400" dirty="0"/>
              <a:t>Are any applicable soil, water, plant tissue, biosolids testing results included?</a:t>
            </a:r>
          </a:p>
          <a:p>
            <a:pPr marL="630238" lvl="1" indent="-284163">
              <a:spcBef>
                <a:spcPts val="0"/>
              </a:spcBef>
              <a:spcAft>
                <a:spcPts val="600"/>
              </a:spcAft>
            </a:pPr>
            <a:r>
              <a:rPr lang="en-US" sz="2400" dirty="0"/>
              <a:t>Soil fertility test results – P result used in P index</a:t>
            </a:r>
          </a:p>
          <a:p>
            <a:pPr marL="630238" lvl="1" indent="-284163">
              <a:spcBef>
                <a:spcPts val="0"/>
              </a:spcBef>
              <a:spcAft>
                <a:spcPts val="600"/>
              </a:spcAft>
            </a:pPr>
            <a:r>
              <a:rPr lang="en-US" sz="2400" dirty="0"/>
              <a:t>Biosolids N and P results used in nutrient calculations and P-Index</a:t>
            </a:r>
          </a:p>
          <a:p>
            <a:pPr marL="346075" lvl="1" indent="-346075">
              <a:spcBef>
                <a:spcPts val="0"/>
              </a:spcBef>
              <a:spcAft>
                <a:spcPts val="600"/>
              </a:spcAft>
            </a:pPr>
            <a:r>
              <a:rPr lang="en-US" sz="2400" dirty="0"/>
              <a:t>Phosphorus assessment/P-Index conducted correctly? Results?</a:t>
            </a:r>
          </a:p>
          <a:p>
            <a:pPr marL="346075" lvl="1" indent="-346075">
              <a:spcBef>
                <a:spcPts val="0"/>
              </a:spcBef>
              <a:spcAft>
                <a:spcPts val="600"/>
              </a:spcAft>
            </a:pPr>
            <a:r>
              <a:rPr lang="en-US" sz="2400" dirty="0"/>
              <a:t>Calcium carbonate equivalency for alkaline-treated biosolids/</a:t>
            </a:r>
          </a:p>
          <a:p>
            <a:pPr marL="346075" lvl="1" indent="-346075">
              <a:spcBef>
                <a:spcPts val="0"/>
              </a:spcBef>
              <a:spcAft>
                <a:spcPts val="600"/>
              </a:spcAft>
            </a:pPr>
            <a:r>
              <a:rPr lang="en-US" sz="2400" dirty="0"/>
              <a:t>Crops? All sources of nutrients addressed? Method of application (affects calculations)</a:t>
            </a:r>
          </a:p>
          <a:p>
            <a:pPr marL="346075" lvl="1" indent="-346075">
              <a:spcBef>
                <a:spcPts val="0"/>
              </a:spcBef>
              <a:spcAft>
                <a:spcPts val="600"/>
              </a:spcAft>
            </a:pPr>
            <a:r>
              <a:rPr lang="en-US" sz="2400" dirty="0"/>
              <a:t>How is nitrogen availability addressed when calculating the application rates? Correct?</a:t>
            </a:r>
          </a:p>
          <a:p>
            <a:pPr marL="346075" lvl="1" indent="-346075">
              <a:spcBef>
                <a:spcPts val="0"/>
              </a:spcBef>
              <a:spcAft>
                <a:spcPts val="600"/>
              </a:spcAft>
            </a:pPr>
            <a:r>
              <a:rPr lang="en-US" sz="2400" dirty="0"/>
              <a:t>Northern Everglades and Estuaries Protection Program watershed, etc.?</a:t>
            </a:r>
          </a:p>
          <a:p>
            <a:endParaRPr lang="en-US" dirty="0"/>
          </a:p>
        </p:txBody>
      </p:sp>
    </p:spTree>
    <p:extLst>
      <p:ext uri="{BB962C8B-B14F-4D97-AF65-F5344CB8AC3E}">
        <p14:creationId xmlns:p14="http://schemas.microsoft.com/office/powerpoint/2010/main" val="40646954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E7DE-523D-4AF9-8D55-FA05CA21B3E0}"/>
              </a:ext>
            </a:extLst>
          </p:cNvPr>
          <p:cNvSpPr>
            <a:spLocks noGrp="1"/>
          </p:cNvSpPr>
          <p:nvPr>
            <p:ph type="title"/>
          </p:nvPr>
        </p:nvSpPr>
        <p:spPr/>
        <p:txBody>
          <a:bodyPr/>
          <a:lstStyle/>
          <a:p>
            <a:r>
              <a:rPr lang="en-US" sz="4800" dirty="0"/>
              <a:t>Request for Additional Information (RAI)</a:t>
            </a:r>
          </a:p>
        </p:txBody>
      </p:sp>
      <p:sp>
        <p:nvSpPr>
          <p:cNvPr id="3" name="Content Placeholder 2">
            <a:extLst>
              <a:ext uri="{FF2B5EF4-FFF2-40B4-BE49-F238E27FC236}">
                <a16:creationId xmlns:a16="http://schemas.microsoft.com/office/drawing/2014/main" id="{AF8299D5-F1CD-4E82-9244-98BB5CF595A5}"/>
              </a:ext>
            </a:extLst>
          </p:cNvPr>
          <p:cNvSpPr>
            <a:spLocks noGrp="1"/>
          </p:cNvSpPr>
          <p:nvPr>
            <p:ph idx="1"/>
          </p:nvPr>
        </p:nvSpPr>
        <p:spPr>
          <a:xfrm>
            <a:off x="228600" y="1676400"/>
            <a:ext cx="8763000" cy="4337873"/>
          </a:xfrm>
        </p:spPr>
        <p:txBody>
          <a:bodyPr/>
          <a:lstStyle/>
          <a:p>
            <a:pPr marL="342900" indent="-342900">
              <a:spcBef>
                <a:spcPts val="0"/>
              </a:spcBef>
              <a:spcAft>
                <a:spcPts val="600"/>
              </a:spcAft>
              <a:buFont typeface="Arial" panose="020B0604020202020204" pitchFamily="34" charset="0"/>
              <a:buChar char="•"/>
            </a:pPr>
            <a:r>
              <a:rPr lang="en-US" sz="2400" dirty="0"/>
              <a:t>DEP has 30 days to review a submitted permit application to determine if the application is complete or if additional information is needed</a:t>
            </a:r>
          </a:p>
          <a:p>
            <a:pPr marL="342900" indent="-342900">
              <a:spcBef>
                <a:spcPts val="0"/>
              </a:spcBef>
              <a:spcAft>
                <a:spcPts val="600"/>
              </a:spcAft>
              <a:buFont typeface="Arial" panose="020B0604020202020204" pitchFamily="34" charset="0"/>
              <a:buChar char="•"/>
            </a:pPr>
            <a:r>
              <a:rPr lang="en-US" sz="2400" dirty="0"/>
              <a:t>If more information is needed, a Request for Additional Information (RAI) is sent and the time clock for permit processing is stopped</a:t>
            </a:r>
          </a:p>
          <a:p>
            <a:pPr marL="342900" indent="-342900">
              <a:spcBef>
                <a:spcPts val="0"/>
              </a:spcBef>
              <a:spcAft>
                <a:spcPts val="600"/>
              </a:spcAft>
              <a:buFont typeface="Arial" panose="020B0604020202020204" pitchFamily="34" charset="0"/>
              <a:buChar char="•"/>
            </a:pPr>
            <a:r>
              <a:rPr lang="en-US" sz="2400" dirty="0"/>
              <a:t>When the response to the RAI is received, DEP has 30 days to review the response to determine if the response provided the requested information or if a second RAI will be sent; the second RAI should only address items from the first RAI, not new issues</a:t>
            </a:r>
          </a:p>
          <a:p>
            <a:pPr marL="342900" indent="-342900">
              <a:spcBef>
                <a:spcPts val="0"/>
              </a:spcBef>
              <a:spcAft>
                <a:spcPts val="600"/>
              </a:spcAft>
              <a:buFont typeface="Arial" panose="020B0604020202020204" pitchFamily="34" charset="0"/>
              <a:buChar char="•"/>
            </a:pPr>
            <a:r>
              <a:rPr lang="en-US" sz="2400" dirty="0"/>
              <a:t>If a second RAI is sent, the permit processing time clock stops</a:t>
            </a:r>
          </a:p>
          <a:p>
            <a:pPr marL="342900" indent="-342900">
              <a:spcBef>
                <a:spcPts val="0"/>
              </a:spcBef>
              <a:spcAft>
                <a:spcPts val="600"/>
              </a:spcAft>
              <a:buFont typeface="Arial" panose="020B0604020202020204" pitchFamily="34" charset="0"/>
              <a:buChar char="•"/>
            </a:pPr>
            <a:r>
              <a:rPr lang="en-US" sz="2400" dirty="0"/>
              <a:t>Additional RAIs may be sent if necessary</a:t>
            </a:r>
          </a:p>
          <a:p>
            <a:pPr marL="342900" indent="-342900">
              <a:spcBef>
                <a:spcPts val="0"/>
              </a:spcBef>
              <a:spcAft>
                <a:spcPts val="600"/>
              </a:spcAft>
              <a:buFont typeface="Arial" panose="020B0604020202020204" pitchFamily="34" charset="0"/>
              <a:buChar char="•"/>
            </a:pPr>
            <a:r>
              <a:rPr lang="en-US" sz="2400" dirty="0"/>
              <a:t>Once the application is deemed complete, DEP has 90 days to determine agency action on the  permit (will the permit be issued or denied?) </a:t>
            </a:r>
          </a:p>
          <a:p>
            <a:endParaRPr lang="en-US" dirty="0"/>
          </a:p>
        </p:txBody>
      </p:sp>
    </p:spTree>
    <p:extLst>
      <p:ext uri="{BB962C8B-B14F-4D97-AF65-F5344CB8AC3E}">
        <p14:creationId xmlns:p14="http://schemas.microsoft.com/office/powerpoint/2010/main" val="4061818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46D27-88D6-4C8C-8EE1-BD68F5D8AB29}"/>
              </a:ext>
            </a:extLst>
          </p:cNvPr>
          <p:cNvSpPr>
            <a:spLocks noGrp="1"/>
          </p:cNvSpPr>
          <p:nvPr>
            <p:ph type="title"/>
          </p:nvPr>
        </p:nvSpPr>
        <p:spPr/>
        <p:txBody>
          <a:bodyPr/>
          <a:lstStyle/>
          <a:p>
            <a:r>
              <a:rPr lang="en-US" altLang="en-US" sz="4800" dirty="0"/>
              <a:t>Rule 62-640.210, F.A.C.</a:t>
            </a:r>
            <a:endParaRPr lang="en-US" sz="4800" dirty="0"/>
          </a:p>
        </p:txBody>
      </p:sp>
      <p:sp>
        <p:nvSpPr>
          <p:cNvPr id="3" name="Content Placeholder 2">
            <a:extLst>
              <a:ext uri="{FF2B5EF4-FFF2-40B4-BE49-F238E27FC236}">
                <a16:creationId xmlns:a16="http://schemas.microsoft.com/office/drawing/2014/main" id="{C5628278-5451-423A-95AC-3C2C3785A2AA}"/>
              </a:ext>
            </a:extLst>
          </p:cNvPr>
          <p:cNvSpPr>
            <a:spLocks noGrp="1"/>
          </p:cNvSpPr>
          <p:nvPr>
            <p:ph idx="1"/>
          </p:nvPr>
        </p:nvSpPr>
        <p:spPr>
          <a:xfrm>
            <a:off x="838200" y="1676400"/>
            <a:ext cx="7696200" cy="4337873"/>
          </a:xfrm>
        </p:spPr>
        <p:txBody>
          <a:bodyPr/>
          <a:lstStyle/>
          <a:p>
            <a:pPr marL="342900" indent="-342900">
              <a:spcBef>
                <a:spcPts val="1800"/>
              </a:spcBef>
              <a:buFont typeface="Arial" panose="020B0604020202020204" pitchFamily="34" charset="0"/>
              <a:buChar char="•"/>
            </a:pPr>
            <a:r>
              <a:rPr lang="en-US" altLang="en-US" sz="2400" dirty="0"/>
              <a:t>General Technical Guidance and Forms </a:t>
            </a:r>
          </a:p>
          <a:p>
            <a:pPr lvl="1">
              <a:spcBef>
                <a:spcPts val="1800"/>
              </a:spcBef>
            </a:pPr>
            <a:r>
              <a:rPr lang="en-US" altLang="en-US" sz="2400" dirty="0"/>
              <a:t>Technical guidance documents are listed to provide guidance</a:t>
            </a:r>
          </a:p>
          <a:p>
            <a:pPr lvl="2">
              <a:spcBef>
                <a:spcPts val="1800"/>
              </a:spcBef>
            </a:pPr>
            <a:r>
              <a:rPr lang="en-US" altLang="en-US" sz="2400" dirty="0"/>
              <a:t>Guidance documents are not enforceable regulations - specific regulatory items are adopted and incorporated at other places in the chapter</a:t>
            </a:r>
          </a:p>
          <a:p>
            <a:pPr lvl="2">
              <a:spcBef>
                <a:spcPts val="1800"/>
              </a:spcBef>
            </a:pPr>
            <a:r>
              <a:rPr lang="en-US" altLang="en-US" sz="2400" dirty="0"/>
              <a:t>Part 503 and guidance documents from EPA, USDA, IFAS, etc.</a:t>
            </a:r>
          </a:p>
          <a:p>
            <a:pPr lvl="1">
              <a:spcBef>
                <a:spcPts val="1800"/>
              </a:spcBef>
            </a:pPr>
            <a:r>
              <a:rPr lang="en-US" altLang="en-US" sz="2400" dirty="0"/>
              <a:t>Forms</a:t>
            </a:r>
          </a:p>
          <a:p>
            <a:pPr lvl="2">
              <a:spcBef>
                <a:spcPts val="1800"/>
              </a:spcBef>
            </a:pPr>
            <a:r>
              <a:rPr lang="en-US" altLang="en-US" sz="2400" dirty="0"/>
              <a:t>Five forms are included in the rule: biosolids site permit application form, two annual summary forms for land application, treatment facility biosolids plan, and site log</a:t>
            </a:r>
          </a:p>
          <a:p>
            <a:endParaRPr lang="en-US" dirty="0"/>
          </a:p>
        </p:txBody>
      </p:sp>
    </p:spTree>
    <p:extLst>
      <p:ext uri="{BB962C8B-B14F-4D97-AF65-F5344CB8AC3E}">
        <p14:creationId xmlns:p14="http://schemas.microsoft.com/office/powerpoint/2010/main" val="19584867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9F49F-E615-4AED-9777-AC9FD648226E}"/>
              </a:ext>
            </a:extLst>
          </p:cNvPr>
          <p:cNvSpPr>
            <a:spLocks noGrp="1"/>
          </p:cNvSpPr>
          <p:nvPr>
            <p:ph type="title"/>
          </p:nvPr>
        </p:nvSpPr>
        <p:spPr/>
        <p:txBody>
          <a:bodyPr/>
          <a:lstStyle/>
          <a:p>
            <a:r>
              <a:rPr lang="en-US" dirty="0"/>
              <a:t>Contact Information</a:t>
            </a:r>
          </a:p>
        </p:txBody>
      </p:sp>
      <p:sp>
        <p:nvSpPr>
          <p:cNvPr id="3" name="Content Placeholder 2">
            <a:extLst>
              <a:ext uri="{FF2B5EF4-FFF2-40B4-BE49-F238E27FC236}">
                <a16:creationId xmlns:a16="http://schemas.microsoft.com/office/drawing/2014/main" id="{0125D814-ECBE-4559-A749-77D6EC37EC5C}"/>
              </a:ext>
            </a:extLst>
          </p:cNvPr>
          <p:cNvSpPr>
            <a:spLocks noGrp="1"/>
          </p:cNvSpPr>
          <p:nvPr>
            <p:ph idx="1"/>
          </p:nvPr>
        </p:nvSpPr>
        <p:spPr>
          <a:xfrm>
            <a:off x="1219200" y="1981200"/>
            <a:ext cx="6987210" cy="4119561"/>
          </a:xfrm>
        </p:spPr>
        <p:txBody>
          <a:bodyPr/>
          <a:lstStyle/>
          <a:p>
            <a:r>
              <a:rPr lang="en-US" sz="3600" dirty="0"/>
              <a:t>Maurice Barker</a:t>
            </a:r>
          </a:p>
          <a:p>
            <a:r>
              <a:rPr lang="en-US" sz="3000" dirty="0"/>
              <a:t>Florida Department of Environmental Protection </a:t>
            </a:r>
          </a:p>
          <a:p>
            <a:r>
              <a:rPr lang="en-US" sz="3000" dirty="0"/>
              <a:t>Division of Water Resource Management </a:t>
            </a:r>
          </a:p>
          <a:p>
            <a:r>
              <a:rPr lang="en-US" sz="3000" dirty="0"/>
              <a:t>850-245-8614</a:t>
            </a:r>
          </a:p>
          <a:p>
            <a:r>
              <a:rPr lang="en-US" sz="3000" dirty="0">
                <a:solidFill>
                  <a:srgbClr val="2E75B6"/>
                </a:solidFill>
              </a:rPr>
              <a:t>Maurice.Barker@dep.state.fl.us</a:t>
            </a:r>
          </a:p>
          <a:p>
            <a:endParaRPr lang="en-US" sz="3000" dirty="0"/>
          </a:p>
        </p:txBody>
      </p:sp>
    </p:spTree>
    <p:extLst>
      <p:ext uri="{BB962C8B-B14F-4D97-AF65-F5344CB8AC3E}">
        <p14:creationId xmlns:p14="http://schemas.microsoft.com/office/powerpoint/2010/main" val="35009122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1461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46D27-88D6-4C8C-8EE1-BD68F5D8AB29}"/>
              </a:ext>
            </a:extLst>
          </p:cNvPr>
          <p:cNvSpPr>
            <a:spLocks noGrp="1"/>
          </p:cNvSpPr>
          <p:nvPr>
            <p:ph type="title"/>
          </p:nvPr>
        </p:nvSpPr>
        <p:spPr/>
        <p:txBody>
          <a:bodyPr/>
          <a:lstStyle/>
          <a:p>
            <a:r>
              <a:rPr lang="en-US" altLang="en-US" sz="4800" dirty="0"/>
              <a:t>Rule 62-640.300, F.A.C.</a:t>
            </a:r>
            <a:endParaRPr lang="en-US" sz="4800" dirty="0"/>
          </a:p>
        </p:txBody>
      </p:sp>
      <p:sp>
        <p:nvSpPr>
          <p:cNvPr id="3" name="Content Placeholder 2">
            <a:extLst>
              <a:ext uri="{FF2B5EF4-FFF2-40B4-BE49-F238E27FC236}">
                <a16:creationId xmlns:a16="http://schemas.microsoft.com/office/drawing/2014/main" id="{C5628278-5451-423A-95AC-3C2C3785A2AA}"/>
              </a:ext>
            </a:extLst>
          </p:cNvPr>
          <p:cNvSpPr>
            <a:spLocks noGrp="1"/>
          </p:cNvSpPr>
          <p:nvPr>
            <p:ph idx="1"/>
          </p:nvPr>
        </p:nvSpPr>
        <p:spPr>
          <a:xfrm>
            <a:off x="838200" y="1676400"/>
            <a:ext cx="7772400" cy="4337873"/>
          </a:xfrm>
        </p:spPr>
        <p:txBody>
          <a:bodyPr/>
          <a:lstStyle/>
          <a:p>
            <a:pPr marL="342900" indent="-342900">
              <a:spcBef>
                <a:spcPts val="1800"/>
              </a:spcBef>
              <a:buFont typeface="Arial" panose="020B0604020202020204" pitchFamily="34" charset="0"/>
              <a:buChar char="•"/>
            </a:pPr>
            <a:r>
              <a:rPr lang="en-US" altLang="en-US" sz="2400" dirty="0"/>
              <a:t>General requirements</a:t>
            </a:r>
          </a:p>
          <a:p>
            <a:pPr lvl="1">
              <a:spcBef>
                <a:spcPts val="1800"/>
              </a:spcBef>
            </a:pPr>
            <a:r>
              <a:rPr lang="en-US" altLang="en-US" sz="2400" dirty="0"/>
              <a:t>Treatment facility permit is required to address the treatment and management of biosolids (treatment and management)</a:t>
            </a:r>
          </a:p>
          <a:p>
            <a:pPr lvl="1">
              <a:spcBef>
                <a:spcPts val="1800"/>
              </a:spcBef>
            </a:pPr>
            <a:r>
              <a:rPr lang="en-US" altLang="en-US" sz="2400" dirty="0"/>
              <a:t>A biosolids application site permit is required for land application sites</a:t>
            </a:r>
          </a:p>
          <a:p>
            <a:pPr lvl="2">
              <a:spcBef>
                <a:spcPts val="1800"/>
              </a:spcBef>
            </a:pPr>
            <a:r>
              <a:rPr lang="en-US" altLang="en-US" sz="2400" dirty="0"/>
              <a:t>Individual site permit requirements</a:t>
            </a:r>
          </a:p>
          <a:p>
            <a:pPr lvl="2">
              <a:spcBef>
                <a:spcPts val="1800"/>
              </a:spcBef>
            </a:pPr>
            <a:r>
              <a:rPr lang="en-US" altLang="en-US" sz="2400" dirty="0"/>
              <a:t>Can be under a facility permit if used only by that facility</a:t>
            </a:r>
          </a:p>
          <a:p>
            <a:pPr lvl="1">
              <a:spcBef>
                <a:spcPts val="1800"/>
              </a:spcBef>
            </a:pPr>
            <a:r>
              <a:rPr lang="en-US" altLang="en-US" sz="2400" dirty="0"/>
              <a:t>Biosolids storage – facility biosolids storage plan is required</a:t>
            </a:r>
          </a:p>
          <a:p>
            <a:endParaRPr lang="en-US" dirty="0"/>
          </a:p>
        </p:txBody>
      </p:sp>
    </p:spTree>
    <p:extLst>
      <p:ext uri="{BB962C8B-B14F-4D97-AF65-F5344CB8AC3E}">
        <p14:creationId xmlns:p14="http://schemas.microsoft.com/office/powerpoint/2010/main" val="3065044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46D27-88D6-4C8C-8EE1-BD68F5D8AB29}"/>
              </a:ext>
            </a:extLst>
          </p:cNvPr>
          <p:cNvSpPr>
            <a:spLocks noGrp="1"/>
          </p:cNvSpPr>
          <p:nvPr>
            <p:ph type="title"/>
          </p:nvPr>
        </p:nvSpPr>
        <p:spPr/>
        <p:txBody>
          <a:bodyPr/>
          <a:lstStyle/>
          <a:p>
            <a:r>
              <a:rPr lang="en-US" altLang="en-US" sz="4800" dirty="0"/>
              <a:t>Rule 62-640.400, F.A.C.</a:t>
            </a:r>
            <a:endParaRPr lang="en-US" sz="4800" dirty="0"/>
          </a:p>
        </p:txBody>
      </p:sp>
      <p:sp>
        <p:nvSpPr>
          <p:cNvPr id="3" name="Content Placeholder 2">
            <a:extLst>
              <a:ext uri="{FF2B5EF4-FFF2-40B4-BE49-F238E27FC236}">
                <a16:creationId xmlns:a16="http://schemas.microsoft.com/office/drawing/2014/main" id="{C5628278-5451-423A-95AC-3C2C3785A2AA}"/>
              </a:ext>
            </a:extLst>
          </p:cNvPr>
          <p:cNvSpPr>
            <a:spLocks noGrp="1"/>
          </p:cNvSpPr>
          <p:nvPr>
            <p:ph idx="1"/>
          </p:nvPr>
        </p:nvSpPr>
        <p:spPr>
          <a:xfrm>
            <a:off x="838200" y="1676400"/>
            <a:ext cx="8001000" cy="5029200"/>
          </a:xfrm>
        </p:spPr>
        <p:txBody>
          <a:bodyPr/>
          <a:lstStyle/>
          <a:p>
            <a:pPr marL="342900" indent="-342900">
              <a:spcBef>
                <a:spcPts val="1800"/>
              </a:spcBef>
              <a:buFont typeface="Arial" panose="020B0604020202020204" pitchFamily="34" charset="0"/>
              <a:buChar char="•"/>
            </a:pPr>
            <a:r>
              <a:rPr lang="en-US" altLang="en-US" sz="2400" dirty="0"/>
              <a:t>Prohibitions</a:t>
            </a:r>
          </a:p>
          <a:p>
            <a:pPr lvl="1">
              <a:spcBef>
                <a:spcPts val="1800"/>
              </a:spcBef>
            </a:pPr>
            <a:r>
              <a:rPr lang="en-US" altLang="en-US" sz="2400" dirty="0"/>
              <a:t>Prohibited - ocean disposal, disposal in waters, disposal of hazardous waste, disposal to collection system without consent, use or disposal except in accordance with permit, treatment in truck  </a:t>
            </a:r>
          </a:p>
          <a:p>
            <a:pPr lvl="1">
              <a:spcBef>
                <a:spcPts val="1800"/>
              </a:spcBef>
            </a:pPr>
            <a:r>
              <a:rPr lang="en-US" altLang="en-US" sz="2400" dirty="0"/>
              <a:t>Shall not result in violation of Florida surface water quality standards</a:t>
            </a:r>
          </a:p>
          <a:p>
            <a:pPr lvl="1">
              <a:spcBef>
                <a:spcPts val="1800"/>
              </a:spcBef>
            </a:pPr>
            <a:r>
              <a:rPr lang="en-US" altLang="en-US" sz="2400" dirty="0"/>
              <a:t>Shall not cause violation of odor prohibition in Rule 62-296.320(2)</a:t>
            </a:r>
          </a:p>
          <a:p>
            <a:pPr lvl="1">
              <a:spcBef>
                <a:spcPts val="1800"/>
              </a:spcBef>
            </a:pPr>
            <a:r>
              <a:rPr lang="en-US" altLang="en-US" sz="2400" dirty="0"/>
              <a:t>Cannot ship non-Class AA to Florida unless shipped to a DEP permitted facility </a:t>
            </a:r>
          </a:p>
          <a:p>
            <a:pPr lvl="1">
              <a:spcBef>
                <a:spcPts val="1800"/>
              </a:spcBef>
            </a:pPr>
            <a:r>
              <a:rPr lang="en-US" altLang="en-US" sz="2400" dirty="0"/>
              <a:t>Shall not spill biosolids or track off-site</a:t>
            </a:r>
          </a:p>
          <a:p>
            <a:pPr lvl="1">
              <a:spcBef>
                <a:spcPts val="1800"/>
              </a:spcBef>
            </a:pPr>
            <a:r>
              <a:rPr lang="en-US" altLang="en-US" sz="2400" dirty="0"/>
              <a:t>Shall not land apply in NEEPP watersheds without phosphorus demonstration </a:t>
            </a:r>
          </a:p>
          <a:p>
            <a:pPr lvl="1">
              <a:spcBef>
                <a:spcPts val="1800"/>
              </a:spcBef>
            </a:pPr>
            <a:r>
              <a:rPr lang="en-US" altLang="en-US" sz="2400" dirty="0"/>
              <a:t>Shall not store &gt;1 dry ton of Class AA &gt;7 days unless properly stored</a:t>
            </a:r>
          </a:p>
          <a:p>
            <a:endParaRPr lang="en-US" dirty="0"/>
          </a:p>
        </p:txBody>
      </p:sp>
    </p:spTree>
    <p:extLst>
      <p:ext uri="{BB962C8B-B14F-4D97-AF65-F5344CB8AC3E}">
        <p14:creationId xmlns:p14="http://schemas.microsoft.com/office/powerpoint/2010/main" val="3100017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46D27-88D6-4C8C-8EE1-BD68F5D8AB29}"/>
              </a:ext>
            </a:extLst>
          </p:cNvPr>
          <p:cNvSpPr>
            <a:spLocks noGrp="1"/>
          </p:cNvSpPr>
          <p:nvPr>
            <p:ph type="title"/>
          </p:nvPr>
        </p:nvSpPr>
        <p:spPr/>
        <p:txBody>
          <a:bodyPr/>
          <a:lstStyle/>
          <a:p>
            <a:r>
              <a:rPr lang="en-US" altLang="en-US" sz="4800" dirty="0"/>
              <a:t>Rule 62-640.500, F.A.C.</a:t>
            </a:r>
            <a:endParaRPr lang="en-US" sz="4800" dirty="0"/>
          </a:p>
        </p:txBody>
      </p:sp>
      <p:sp>
        <p:nvSpPr>
          <p:cNvPr id="3" name="Content Placeholder 2">
            <a:extLst>
              <a:ext uri="{FF2B5EF4-FFF2-40B4-BE49-F238E27FC236}">
                <a16:creationId xmlns:a16="http://schemas.microsoft.com/office/drawing/2014/main" id="{C5628278-5451-423A-95AC-3C2C3785A2AA}"/>
              </a:ext>
            </a:extLst>
          </p:cNvPr>
          <p:cNvSpPr>
            <a:spLocks noGrp="1"/>
          </p:cNvSpPr>
          <p:nvPr>
            <p:ph idx="1"/>
          </p:nvPr>
        </p:nvSpPr>
        <p:spPr>
          <a:xfrm>
            <a:off x="838200" y="1676400"/>
            <a:ext cx="7530928" cy="4337873"/>
          </a:xfrm>
        </p:spPr>
        <p:txBody>
          <a:bodyPr/>
          <a:lstStyle/>
          <a:p>
            <a:pPr marL="342900" indent="-342900">
              <a:spcBef>
                <a:spcPts val="1800"/>
              </a:spcBef>
              <a:buFont typeface="Arial" panose="020B0604020202020204" pitchFamily="34" charset="0"/>
              <a:buChar char="•"/>
            </a:pPr>
            <a:r>
              <a:rPr lang="en-US" altLang="en-US" sz="2400" dirty="0"/>
              <a:t>Nutrient Management Plans</a:t>
            </a:r>
          </a:p>
          <a:p>
            <a:pPr lvl="1">
              <a:spcBef>
                <a:spcPts val="1800"/>
              </a:spcBef>
            </a:pPr>
            <a:r>
              <a:rPr lang="en-US" altLang="en-US" sz="2400" dirty="0"/>
              <a:t>Submitted with site permit application</a:t>
            </a:r>
          </a:p>
          <a:p>
            <a:pPr lvl="1">
              <a:spcBef>
                <a:spcPts val="1800"/>
              </a:spcBef>
            </a:pPr>
            <a:r>
              <a:rPr lang="en-US" altLang="en-US" sz="2400" dirty="0"/>
              <a:t>Prepared by certified nutrient management planner or P.E.</a:t>
            </a:r>
          </a:p>
          <a:p>
            <a:pPr lvl="1">
              <a:spcBef>
                <a:spcPts val="1800"/>
              </a:spcBef>
            </a:pPr>
            <a:r>
              <a:rPr lang="en-US" altLang="en-US" sz="2400" dirty="0"/>
              <a:t>Establishes application rates; includes phosphorus assessment</a:t>
            </a:r>
          </a:p>
          <a:p>
            <a:pPr lvl="1">
              <a:spcBef>
                <a:spcPts val="1800"/>
              </a:spcBef>
            </a:pPr>
            <a:r>
              <a:rPr lang="en-US" altLang="en-US" sz="2400" dirty="0"/>
              <a:t>Nitrogen calculations</a:t>
            </a:r>
          </a:p>
          <a:p>
            <a:pPr lvl="1">
              <a:spcBef>
                <a:spcPts val="1800"/>
              </a:spcBef>
            </a:pPr>
            <a:r>
              <a:rPr lang="en-US" altLang="en-US" sz="2400" dirty="0"/>
              <a:t>Phosphorus areas; NEEPP watersheds</a:t>
            </a:r>
          </a:p>
          <a:p>
            <a:endParaRPr lang="en-US" dirty="0"/>
          </a:p>
        </p:txBody>
      </p:sp>
    </p:spTree>
    <p:extLst>
      <p:ext uri="{BB962C8B-B14F-4D97-AF65-F5344CB8AC3E}">
        <p14:creationId xmlns:p14="http://schemas.microsoft.com/office/powerpoint/2010/main" val="4143617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46D27-88D6-4C8C-8EE1-BD68F5D8AB29}"/>
              </a:ext>
            </a:extLst>
          </p:cNvPr>
          <p:cNvSpPr>
            <a:spLocks noGrp="1"/>
          </p:cNvSpPr>
          <p:nvPr>
            <p:ph type="title"/>
          </p:nvPr>
        </p:nvSpPr>
        <p:spPr/>
        <p:txBody>
          <a:bodyPr/>
          <a:lstStyle/>
          <a:p>
            <a:r>
              <a:rPr lang="en-US" altLang="en-US" sz="4800" dirty="0"/>
              <a:t>Rule 62-640.600, F.A.C.</a:t>
            </a:r>
            <a:endParaRPr lang="en-US" sz="4800" dirty="0"/>
          </a:p>
        </p:txBody>
      </p:sp>
      <p:sp>
        <p:nvSpPr>
          <p:cNvPr id="3" name="Content Placeholder 2">
            <a:extLst>
              <a:ext uri="{FF2B5EF4-FFF2-40B4-BE49-F238E27FC236}">
                <a16:creationId xmlns:a16="http://schemas.microsoft.com/office/drawing/2014/main" id="{C5628278-5451-423A-95AC-3C2C3785A2AA}"/>
              </a:ext>
            </a:extLst>
          </p:cNvPr>
          <p:cNvSpPr>
            <a:spLocks noGrp="1"/>
          </p:cNvSpPr>
          <p:nvPr>
            <p:ph idx="1"/>
          </p:nvPr>
        </p:nvSpPr>
        <p:spPr>
          <a:xfrm>
            <a:off x="838200" y="1752600"/>
            <a:ext cx="7530928" cy="4261673"/>
          </a:xfrm>
        </p:spPr>
        <p:txBody>
          <a:bodyPr/>
          <a:lstStyle/>
          <a:p>
            <a:pPr marL="342900" indent="-342900">
              <a:spcBef>
                <a:spcPts val="1800"/>
              </a:spcBef>
              <a:buFont typeface="Arial" panose="020B0604020202020204" pitchFamily="34" charset="0"/>
              <a:buChar char="•"/>
            </a:pPr>
            <a:r>
              <a:rPr lang="en-US" altLang="en-US" sz="2400" dirty="0"/>
              <a:t>Pathogen Reduction and Vector Attraction Reduction (VAR)</a:t>
            </a:r>
          </a:p>
          <a:p>
            <a:pPr lvl="1">
              <a:spcBef>
                <a:spcPts val="1800"/>
              </a:spcBef>
            </a:pPr>
            <a:r>
              <a:rPr lang="en-US" altLang="en-US" sz="2400" dirty="0"/>
              <a:t>Adopted and incorporated EPA Part 503’s Class A and Class B pathogen reduction requirements</a:t>
            </a:r>
          </a:p>
          <a:p>
            <a:pPr lvl="2">
              <a:spcBef>
                <a:spcPts val="1800"/>
              </a:spcBef>
            </a:pPr>
            <a:r>
              <a:rPr lang="en-US" altLang="en-US" sz="2400" dirty="0"/>
              <a:t>Except - Alternative 4 for Class A was not adopted; also, requirements were clarified for Alternative 3 for Class A</a:t>
            </a:r>
          </a:p>
          <a:p>
            <a:pPr lvl="2">
              <a:spcBef>
                <a:spcPts val="1800"/>
              </a:spcBef>
            </a:pPr>
            <a:r>
              <a:rPr lang="en-US" altLang="en-US" sz="2400" dirty="0" err="1"/>
              <a:t>Septage</a:t>
            </a:r>
            <a:r>
              <a:rPr lang="en-US" altLang="en-US" sz="2400" dirty="0"/>
              <a:t> treatment provision regarding Class B pathogen reduction and VAR</a:t>
            </a:r>
          </a:p>
          <a:p>
            <a:pPr lvl="1">
              <a:spcBef>
                <a:spcPts val="1800"/>
              </a:spcBef>
            </a:pPr>
            <a:r>
              <a:rPr lang="en-US" altLang="en-US" sz="2400" dirty="0"/>
              <a:t>Adopted and incorporated EPA Part 503’s VAR requirements</a:t>
            </a:r>
          </a:p>
          <a:p>
            <a:endParaRPr lang="en-US" dirty="0"/>
          </a:p>
        </p:txBody>
      </p:sp>
    </p:spTree>
    <p:extLst>
      <p:ext uri="{BB962C8B-B14F-4D97-AF65-F5344CB8AC3E}">
        <p14:creationId xmlns:p14="http://schemas.microsoft.com/office/powerpoint/2010/main" val="381441581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EP Refreshed">
      <a:majorFont>
        <a:latin typeface="League Gothic"/>
        <a:ea typeface=""/>
        <a:cs typeface=""/>
      </a:majorFont>
      <a:minorFont>
        <a:latin typeface="League Gothic"/>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_Refreshed_Logo_version4 [Read-Only]" id="{77629649-F2CC-455D-9C44-B54F921D058A}" vid="{EBD03CF1-FB44-486E-A552-C78CB414B03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DEP_Refreshed_Logo_version4</Template>
  <TotalTime>6318</TotalTime>
  <Words>5350</Words>
  <Application>Microsoft Office PowerPoint</Application>
  <PresentationFormat>On-screen Show (4:3)</PresentationFormat>
  <Paragraphs>534</Paragraphs>
  <Slides>51</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51</vt:i4>
      </vt:variant>
    </vt:vector>
  </HeadingPairs>
  <TitlesOfParts>
    <vt:vector size="56" baseType="lpstr">
      <vt:lpstr>Arial</vt:lpstr>
      <vt:lpstr>Calibri</vt:lpstr>
      <vt:lpstr>League Gothic</vt:lpstr>
      <vt:lpstr>Times New Roman</vt:lpstr>
      <vt:lpstr>Office Theme</vt:lpstr>
      <vt:lpstr>Biosolids Rule/Permitting</vt:lpstr>
      <vt:lpstr>Chapter 62-640, F.A.C., Biosolids</vt:lpstr>
      <vt:lpstr>Rule 62-640.100, F.A.C.</vt:lpstr>
      <vt:lpstr>Rule 62-640.200, F.A.C.</vt:lpstr>
      <vt:lpstr>Rule 62-640.210, F.A.C.</vt:lpstr>
      <vt:lpstr>Rule 62-640.300, F.A.C.</vt:lpstr>
      <vt:lpstr>Rule 62-640.400, F.A.C.</vt:lpstr>
      <vt:lpstr>Rule 62-640.500, F.A.C.</vt:lpstr>
      <vt:lpstr>Rule 62-640.600, F.A.C.</vt:lpstr>
      <vt:lpstr>Rule 62-640.650, F.A.C.</vt:lpstr>
      <vt:lpstr>Rule 62-640.650, F.A.C. (continued)</vt:lpstr>
      <vt:lpstr>Rule 62-640.700, F.A.C.</vt:lpstr>
      <vt:lpstr>Rule 62-640.800, F.A.C.</vt:lpstr>
      <vt:lpstr>Rule 62-640.850, F.A.C.</vt:lpstr>
      <vt:lpstr>Rule 62-640.860, F.A.C.</vt:lpstr>
      <vt:lpstr>Rule 62-640.880, F.A.C.</vt:lpstr>
      <vt:lpstr>Biosolids Management Options</vt:lpstr>
      <vt:lpstr>Biosolids Permitting</vt:lpstr>
      <vt:lpstr>Biosolids Permitting – WWTF/BTF/SMF</vt:lpstr>
      <vt:lpstr>Biosolids Permitting – WWTF/BTF/SMF</vt:lpstr>
      <vt:lpstr>Biosolids Permitting – WWTF/BTF/SMF</vt:lpstr>
      <vt:lpstr>Biosolids Permitting – WWTF/BTF/SMF</vt:lpstr>
      <vt:lpstr>Class A/AA Pathogen Reduction</vt:lpstr>
      <vt:lpstr>Class B Pathogen Reduction</vt:lpstr>
      <vt:lpstr>Vector Attraction Reduction</vt:lpstr>
      <vt:lpstr>Vector Attraction Reduction Chart</vt:lpstr>
      <vt:lpstr>Biosolids Monitoring</vt:lpstr>
      <vt:lpstr>Biosolids Monitoring</vt:lpstr>
      <vt:lpstr>Biosolids Monitoring</vt:lpstr>
      <vt:lpstr>Biosolids Monitoring</vt:lpstr>
      <vt:lpstr> Facility Record Keeping</vt:lpstr>
      <vt:lpstr> Facility Reporting</vt:lpstr>
      <vt:lpstr>Biosolids Permitting – Sites</vt:lpstr>
      <vt:lpstr>Biosolids Permitting – Sites</vt:lpstr>
      <vt:lpstr>Biosolids Site Permit Application</vt:lpstr>
      <vt:lpstr>Biosolids Site Permit Application</vt:lpstr>
      <vt:lpstr>Biosolids Site Permit Application</vt:lpstr>
      <vt:lpstr>Biosolids Site Permit Application</vt:lpstr>
      <vt:lpstr>Biosolids Site Permit Application</vt:lpstr>
      <vt:lpstr>Biosolids Site Permit Application</vt:lpstr>
      <vt:lpstr>Biosolids Site Permit Application</vt:lpstr>
      <vt:lpstr>Biosolids Site Permit Application</vt:lpstr>
      <vt:lpstr>Biosolids Site Permit Application</vt:lpstr>
      <vt:lpstr>Biosolids Site Permit Application</vt:lpstr>
      <vt:lpstr>Biosolids Site Permit Application</vt:lpstr>
      <vt:lpstr>Biosolids Site Permit Application</vt:lpstr>
      <vt:lpstr>Biosolids Site Permit Application</vt:lpstr>
      <vt:lpstr>NMP Review – Key Items</vt:lpstr>
      <vt:lpstr>Request for Additional Information (RAI)</vt:lpstr>
      <vt:lpstr>Contact Information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Deegan, Evie</dc:creator>
  <cp:lastModifiedBy>Gousse, Kristin</cp:lastModifiedBy>
  <cp:revision>123</cp:revision>
  <dcterms:created xsi:type="dcterms:W3CDTF">2018-09-10T19:45:24Z</dcterms:created>
  <dcterms:modified xsi:type="dcterms:W3CDTF">2018-12-03T14:12:47Z</dcterms:modified>
</cp:coreProperties>
</file>