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37"/>
  </p:notesMasterIdLst>
  <p:handoutMasterIdLst>
    <p:handoutMasterId r:id="rId38"/>
  </p:handoutMasterIdLst>
  <p:sldIdLst>
    <p:sldId id="262" r:id="rId3"/>
    <p:sldId id="275" r:id="rId4"/>
    <p:sldId id="393" r:id="rId5"/>
    <p:sldId id="331" r:id="rId6"/>
    <p:sldId id="395" r:id="rId7"/>
    <p:sldId id="451" r:id="rId8"/>
    <p:sldId id="452" r:id="rId9"/>
    <p:sldId id="453" r:id="rId10"/>
    <p:sldId id="454" r:id="rId11"/>
    <p:sldId id="455" r:id="rId12"/>
    <p:sldId id="456" r:id="rId13"/>
    <p:sldId id="457" r:id="rId14"/>
    <p:sldId id="450" r:id="rId15"/>
    <p:sldId id="443" r:id="rId16"/>
    <p:sldId id="428" r:id="rId17"/>
    <p:sldId id="427" r:id="rId18"/>
    <p:sldId id="426" r:id="rId19"/>
    <p:sldId id="444" r:id="rId20"/>
    <p:sldId id="445" r:id="rId21"/>
    <p:sldId id="258" r:id="rId22"/>
    <p:sldId id="458" r:id="rId23"/>
    <p:sldId id="303" r:id="rId24"/>
    <p:sldId id="276" r:id="rId25"/>
    <p:sldId id="422" r:id="rId26"/>
    <p:sldId id="289" r:id="rId27"/>
    <p:sldId id="424" r:id="rId28"/>
    <p:sldId id="405" r:id="rId29"/>
    <p:sldId id="282" r:id="rId30"/>
    <p:sldId id="409" r:id="rId31"/>
    <p:sldId id="408" r:id="rId32"/>
    <p:sldId id="423" r:id="rId33"/>
    <p:sldId id="433" r:id="rId34"/>
    <p:sldId id="449" r:id="rId35"/>
    <p:sldId id="421" r:id="rId3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otts, Elsa" initials="PE" lastIdx="6" clrIdx="0">
    <p:extLst>
      <p:ext uri="{19B8F6BF-5375-455C-9EA6-DF929625EA0E}">
        <p15:presenceInfo xmlns:p15="http://schemas.microsoft.com/office/powerpoint/2012/main" userId="S-1-5-21-1004336348-1214440339-1801674531-4543" providerId="AD"/>
      </p:ext>
    </p:extLst>
  </p:cmAuthor>
  <p:cmAuthor id="2" name="Barker, Maurice" initials="BM" lastIdx="11" clrIdx="1">
    <p:extLst>
      <p:ext uri="{19B8F6BF-5375-455C-9EA6-DF929625EA0E}">
        <p15:presenceInfo xmlns:p15="http://schemas.microsoft.com/office/powerpoint/2012/main" userId="S-1-5-21-1004336348-1214440339-1801674531-1340" providerId="AD"/>
      </p:ext>
    </p:extLst>
  </p:cmAuthor>
  <p:cmAuthor id="3" name="Gudeman, Stephanie" initials="GS" lastIdx="1" clrIdx="2">
    <p:extLst>
      <p:ext uri="{19B8F6BF-5375-455C-9EA6-DF929625EA0E}">
        <p15:presenceInfo xmlns:p15="http://schemas.microsoft.com/office/powerpoint/2012/main" userId="S-1-5-21-1004336348-1214440339-1801674531-100803" providerId="AD"/>
      </p:ext>
    </p:extLst>
  </p:cmAuthor>
  <p:cmAuthor id="4" name="Miller, Dee Ann" initials="MDA" lastIdx="2" clrIdx="3">
    <p:extLst>
      <p:ext uri="{19B8F6BF-5375-455C-9EA6-DF929625EA0E}">
        <p15:presenceInfo xmlns:p15="http://schemas.microsoft.com/office/powerpoint/2012/main" userId="S-1-5-21-1004336348-1214440339-1801674531-409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40" autoAdjust="0"/>
    <p:restoredTop sz="94707" autoAdjust="0"/>
  </p:normalViewPr>
  <p:slideViewPr>
    <p:cSldViewPr snapToGrid="0">
      <p:cViewPr varScale="1">
        <p:scale>
          <a:sx n="105" d="100"/>
          <a:sy n="105" d="100"/>
        </p:scale>
        <p:origin x="1464" y="96"/>
      </p:cViewPr>
      <p:guideLst/>
    </p:cSldViewPr>
  </p:slideViewPr>
  <p:notesTextViewPr>
    <p:cViewPr>
      <p:scale>
        <a:sx n="1" d="1"/>
        <a:sy n="1" d="1"/>
      </p:scale>
      <p:origin x="0" y="0"/>
    </p:cViewPr>
  </p:notesTextViewPr>
  <p:sorterViewPr>
    <p:cViewPr>
      <p:scale>
        <a:sx n="100" d="100"/>
        <a:sy n="100" d="100"/>
      </p:scale>
      <p:origin x="0" y="-150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D2A0FE04-D215-4DFB-9E0B-40100BE89560}" type="datetimeFigureOut">
              <a:rPr lang="en-US" smtClean="0"/>
              <a:t>9/6/2018</a:t>
            </a:fld>
            <a:endParaRPr lang="en-US" dirty="0"/>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61275F58-E7F9-41FB-955D-6B720B5EC160}" type="slidenum">
              <a:rPr lang="en-US" smtClean="0"/>
              <a:t>‹#›</a:t>
            </a:fld>
            <a:endParaRPr lang="en-US" dirty="0"/>
          </a:p>
        </p:txBody>
      </p:sp>
    </p:spTree>
    <p:extLst>
      <p:ext uri="{BB962C8B-B14F-4D97-AF65-F5344CB8AC3E}">
        <p14:creationId xmlns:p14="http://schemas.microsoft.com/office/powerpoint/2010/main" val="28754644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BC3425C-C401-4E6B-AFC2-0EB0FDB85D12}" type="datetimeFigureOut">
              <a:rPr lang="en-US" smtClean="0"/>
              <a:t>9/6/2018</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3ACF350-82AE-4204-B09B-A7DFAED0117F}" type="slidenum">
              <a:rPr lang="en-US" smtClean="0"/>
              <a:t>‹#›</a:t>
            </a:fld>
            <a:endParaRPr lang="en-US" dirty="0"/>
          </a:p>
        </p:txBody>
      </p:sp>
    </p:spTree>
    <p:extLst>
      <p:ext uri="{BB962C8B-B14F-4D97-AF65-F5344CB8AC3E}">
        <p14:creationId xmlns:p14="http://schemas.microsoft.com/office/powerpoint/2010/main" val="925119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1</a:t>
            </a:fld>
            <a:endParaRPr lang="en-US" dirty="0"/>
          </a:p>
        </p:txBody>
      </p:sp>
    </p:spTree>
    <p:extLst>
      <p:ext uri="{BB962C8B-B14F-4D97-AF65-F5344CB8AC3E}">
        <p14:creationId xmlns:p14="http://schemas.microsoft.com/office/powerpoint/2010/main" val="13648841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23</a:t>
            </a:fld>
            <a:endParaRPr lang="en-US" dirty="0"/>
          </a:p>
        </p:txBody>
      </p:sp>
    </p:spTree>
    <p:extLst>
      <p:ext uri="{BB962C8B-B14F-4D97-AF65-F5344CB8AC3E}">
        <p14:creationId xmlns:p14="http://schemas.microsoft.com/office/powerpoint/2010/main" val="36108658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24</a:t>
            </a:fld>
            <a:endParaRPr lang="en-US" dirty="0"/>
          </a:p>
        </p:txBody>
      </p:sp>
    </p:spTree>
    <p:extLst>
      <p:ext uri="{BB962C8B-B14F-4D97-AF65-F5344CB8AC3E}">
        <p14:creationId xmlns:p14="http://schemas.microsoft.com/office/powerpoint/2010/main" val="28376214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25</a:t>
            </a:fld>
            <a:endParaRPr lang="en-US" dirty="0"/>
          </a:p>
        </p:txBody>
      </p:sp>
    </p:spTree>
    <p:extLst>
      <p:ext uri="{BB962C8B-B14F-4D97-AF65-F5344CB8AC3E}">
        <p14:creationId xmlns:p14="http://schemas.microsoft.com/office/powerpoint/2010/main" val="15272595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26</a:t>
            </a:fld>
            <a:endParaRPr lang="en-US" dirty="0"/>
          </a:p>
        </p:txBody>
      </p:sp>
    </p:spTree>
    <p:extLst>
      <p:ext uri="{BB962C8B-B14F-4D97-AF65-F5344CB8AC3E}">
        <p14:creationId xmlns:p14="http://schemas.microsoft.com/office/powerpoint/2010/main" val="35619830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28</a:t>
            </a:fld>
            <a:endParaRPr lang="en-US" dirty="0"/>
          </a:p>
        </p:txBody>
      </p:sp>
    </p:spTree>
    <p:extLst>
      <p:ext uri="{BB962C8B-B14F-4D97-AF65-F5344CB8AC3E}">
        <p14:creationId xmlns:p14="http://schemas.microsoft.com/office/powerpoint/2010/main" val="5060531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31</a:t>
            </a:fld>
            <a:endParaRPr lang="en-US" dirty="0"/>
          </a:p>
        </p:txBody>
      </p:sp>
    </p:spTree>
    <p:extLst>
      <p:ext uri="{BB962C8B-B14F-4D97-AF65-F5344CB8AC3E}">
        <p14:creationId xmlns:p14="http://schemas.microsoft.com/office/powerpoint/2010/main" val="3160529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highlight>
                <a:srgbClr val="FFFF00"/>
              </a:highlight>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32</a:t>
            </a:fld>
            <a:endParaRPr lang="en-US" dirty="0"/>
          </a:p>
        </p:txBody>
      </p:sp>
    </p:spTree>
    <p:extLst>
      <p:ext uri="{BB962C8B-B14F-4D97-AF65-F5344CB8AC3E}">
        <p14:creationId xmlns:p14="http://schemas.microsoft.com/office/powerpoint/2010/main" val="39045543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33</a:t>
            </a:fld>
            <a:endParaRPr lang="en-US" dirty="0"/>
          </a:p>
        </p:txBody>
      </p:sp>
    </p:spTree>
    <p:extLst>
      <p:ext uri="{BB962C8B-B14F-4D97-AF65-F5344CB8AC3E}">
        <p14:creationId xmlns:p14="http://schemas.microsoft.com/office/powerpoint/2010/main" val="18579985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68611" name="Rectangle 3"/>
          <p:cNvSpPr>
            <a:spLocks noGrp="1" noRot="1" noChangeAspect="1" noChangeArrowheads="1" noTextEdit="1"/>
          </p:cNvSpPr>
          <p:nvPr>
            <p:ph type="sldImg"/>
          </p:nvPr>
        </p:nvSpPr>
        <p:spPr>
          <a:xfrm>
            <a:off x="1150938" y="714375"/>
            <a:ext cx="4708525" cy="3532188"/>
          </a:xfrm>
          <a:ln cap="flat"/>
        </p:spPr>
      </p:sp>
    </p:spTree>
    <p:extLst>
      <p:ext uri="{BB962C8B-B14F-4D97-AF65-F5344CB8AC3E}">
        <p14:creationId xmlns:p14="http://schemas.microsoft.com/office/powerpoint/2010/main" val="35951684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2</a:t>
            </a:fld>
            <a:endParaRPr lang="en-US" dirty="0"/>
          </a:p>
        </p:txBody>
      </p:sp>
    </p:spTree>
    <p:extLst>
      <p:ext uri="{BB962C8B-B14F-4D97-AF65-F5344CB8AC3E}">
        <p14:creationId xmlns:p14="http://schemas.microsoft.com/office/powerpoint/2010/main" val="11906088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4</a:t>
            </a:fld>
            <a:endParaRPr lang="en-US" dirty="0"/>
          </a:p>
        </p:txBody>
      </p:sp>
    </p:spTree>
    <p:extLst>
      <p:ext uri="{BB962C8B-B14F-4D97-AF65-F5344CB8AC3E}">
        <p14:creationId xmlns:p14="http://schemas.microsoft.com/office/powerpoint/2010/main" val="36523388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5</a:t>
            </a:fld>
            <a:endParaRPr lang="en-US" dirty="0"/>
          </a:p>
        </p:txBody>
      </p:sp>
    </p:spTree>
    <p:extLst>
      <p:ext uri="{BB962C8B-B14F-4D97-AF65-F5344CB8AC3E}">
        <p14:creationId xmlns:p14="http://schemas.microsoft.com/office/powerpoint/2010/main" val="4215857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13</a:t>
            </a:fld>
            <a:endParaRPr lang="en-US" dirty="0"/>
          </a:p>
        </p:txBody>
      </p:sp>
    </p:spTree>
    <p:extLst>
      <p:ext uri="{BB962C8B-B14F-4D97-AF65-F5344CB8AC3E}">
        <p14:creationId xmlns:p14="http://schemas.microsoft.com/office/powerpoint/2010/main" val="11881442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14</a:t>
            </a:fld>
            <a:endParaRPr lang="en-US" dirty="0"/>
          </a:p>
        </p:txBody>
      </p:sp>
    </p:spTree>
    <p:extLst>
      <p:ext uri="{BB962C8B-B14F-4D97-AF65-F5344CB8AC3E}">
        <p14:creationId xmlns:p14="http://schemas.microsoft.com/office/powerpoint/2010/main" val="27286065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19</a:t>
            </a:fld>
            <a:endParaRPr lang="en-US" dirty="0"/>
          </a:p>
        </p:txBody>
      </p:sp>
    </p:spTree>
    <p:extLst>
      <p:ext uri="{BB962C8B-B14F-4D97-AF65-F5344CB8AC3E}">
        <p14:creationId xmlns:p14="http://schemas.microsoft.com/office/powerpoint/2010/main" val="22803538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20</a:t>
            </a:fld>
            <a:endParaRPr lang="en-US" dirty="0"/>
          </a:p>
        </p:txBody>
      </p:sp>
    </p:spTree>
    <p:extLst>
      <p:ext uri="{BB962C8B-B14F-4D97-AF65-F5344CB8AC3E}">
        <p14:creationId xmlns:p14="http://schemas.microsoft.com/office/powerpoint/2010/main" val="21603791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22</a:t>
            </a:fld>
            <a:endParaRPr lang="en-US" dirty="0"/>
          </a:p>
        </p:txBody>
      </p:sp>
    </p:spTree>
    <p:extLst>
      <p:ext uri="{BB962C8B-B14F-4D97-AF65-F5344CB8AC3E}">
        <p14:creationId xmlns:p14="http://schemas.microsoft.com/office/powerpoint/2010/main" val="12985312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34890"/>
            <a:ext cx="7772400" cy="547006"/>
          </a:xfrm>
        </p:spPr>
        <p:txBody>
          <a:bodyPr anchor="b">
            <a:normAutofit/>
          </a:bodyPr>
          <a:lstStyle>
            <a:lvl1pPr algn="ctr">
              <a:defRPr sz="28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143000" y="2473779"/>
            <a:ext cx="6858000" cy="202474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597732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864859"/>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2090057"/>
            <a:ext cx="4629150" cy="377099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3465059"/>
            <a:ext cx="2949178" cy="240392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975429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090057"/>
            <a:ext cx="7886700" cy="356779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36905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139043"/>
            <a:ext cx="1971675" cy="349431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39043"/>
            <a:ext cx="5800725" cy="349431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535073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4BFB291-4125-411A-9AEF-085E4C75639C}" type="datetime1">
              <a:rPr lang="en-US" smtClean="0"/>
              <a:t>9/6/2018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805529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r>
              <a:rPr lang="en-US" dirty="0"/>
              <a:t>06/08/2018</a:t>
            </a:r>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9151201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r>
              <a:rPr lang="en-US" dirty="0"/>
              <a:t>06/08/2018</a:t>
            </a:r>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4474562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r>
              <a:rPr lang="en-US" dirty="0"/>
              <a:t>06/08/2018</a:t>
            </a:r>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8283863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57250" y="155121"/>
            <a:ext cx="7659688" cy="1029379"/>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r>
              <a:rPr lang="en-US" dirty="0"/>
              <a:t>06/08/2018</a:t>
            </a:r>
          </a:p>
        </p:txBody>
      </p:sp>
      <p:sp>
        <p:nvSpPr>
          <p:cNvPr id="9" name="Slide Number Placeholder 8"/>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5470198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7E71531-73F8-45F4-89D3-D3785184EFB8}" type="datetime1">
              <a:rPr lang="en-US" smtClean="0"/>
              <a:t>9/6/2018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18848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2AB85A-2C90-451B-91B5-C20DAED8BE53}" type="datetime1">
              <a:rPr lang="en-US" smtClean="0"/>
              <a:t>9/6/2018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619446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14551"/>
            <a:ext cx="7772400" cy="914400"/>
          </a:xfrm>
        </p:spPr>
        <p:txBody>
          <a:bodyPr anchor="b">
            <a:noAutofit/>
          </a:bodyPr>
          <a:lstStyle>
            <a:lvl1pPr algn="ctr">
              <a:defRPr sz="400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1143000" y="3642866"/>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9969221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244473"/>
            <a:ext cx="7885112" cy="686254"/>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1102179"/>
            <a:ext cx="4629150" cy="47588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B951675-112E-45A9-819E-40E74AF886DC}" type="datetime1">
              <a:rPr lang="en-US" smtClean="0"/>
              <a:t>9/6/2018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4752642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32659"/>
            <a:ext cx="7885112" cy="955221"/>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1102179"/>
            <a:ext cx="4629150" cy="475887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6F394E7-7CCC-4D51-8EEC-D75FA6FBD04A}" type="datetime1">
              <a:rPr lang="en-US" smtClean="0"/>
              <a:t>9/6/2018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8666589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906236" y="179615"/>
            <a:ext cx="7609114" cy="1012371"/>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4F38B5-9B39-490D-9EF2-A7E7390DA0F9}" type="datetime1">
              <a:rPr lang="en-US" smtClean="0"/>
              <a:t>9/6/2018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0479906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8507"/>
            <a:ext cx="1971675" cy="5058456"/>
          </a:xfrm>
        </p:spPr>
        <p:txBody>
          <a:bodyPr vert="eaVert"/>
          <a:lstStyle>
            <a:lvl1pPr algn="l">
              <a:defRPr>
                <a:solidFill>
                  <a:schemeClr val="tx1"/>
                </a:solidFill>
              </a:defRPr>
            </a:lvl1pPr>
          </a:lstStyle>
          <a:p>
            <a:r>
              <a:rPr lang="en-US" dirty="0"/>
              <a:t>Click to edit Master title style</a:t>
            </a:r>
          </a:p>
        </p:txBody>
      </p:sp>
      <p:sp>
        <p:nvSpPr>
          <p:cNvPr id="3" name="Vertical Text Placeholder 2"/>
          <p:cNvSpPr>
            <a:spLocks noGrp="1"/>
          </p:cNvSpPr>
          <p:nvPr>
            <p:ph type="body" orient="vert" idx="1"/>
          </p:nvPr>
        </p:nvSpPr>
        <p:spPr>
          <a:xfrm>
            <a:off x="628650" y="1118507"/>
            <a:ext cx="5762625" cy="50584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E6D6A91-C69E-46E7-9614-D1CE06AB6BD2}" type="datetime1">
              <a:rPr lang="en-US" smtClean="0"/>
              <a:t>9/6/2018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12298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47639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192118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2179863"/>
            <a:ext cx="3886200" cy="3997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79863"/>
            <a:ext cx="3886200" cy="3997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60688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0"/>
            <a:ext cx="7886700" cy="826860"/>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996165"/>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90157"/>
            <a:ext cx="3868340" cy="3299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996165"/>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90157"/>
            <a:ext cx="3887391" cy="3299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88500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555634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5770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51264"/>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2081893"/>
            <a:ext cx="4629150" cy="377915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3633106"/>
            <a:ext cx="2949178" cy="223588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934355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40820"/>
            <a:ext cx="7886700" cy="72662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2090057"/>
            <a:ext cx="7886700" cy="408690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91788868"/>
      </p:ext>
    </p:extLst>
  </p:cSld>
  <p:clrMap bg1="lt1" tx1="dk1" bg2="lt2" tx2="dk2" accent1="accent1" accent2="accent2" accent3="accent3" accent4="accent4" accent5="accent5" accent6="accent6" hlink="hlink" folHlink="folHlink"/>
  <p:sldLayoutIdLst>
    <p:sldLayoutId id="214748368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hdr="0"/>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6236" y="0"/>
            <a:ext cx="7609114"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495138"/>
            <a:ext cx="2057400" cy="365125"/>
          </a:xfrm>
          <a:prstGeom prst="rect">
            <a:avLst/>
          </a:prstGeom>
        </p:spPr>
        <p:txBody>
          <a:bodyPr vert="horz" lIns="91440" tIns="45720" rIns="91440" bIns="45720" rtlCol="0" anchor="ctr"/>
          <a:lstStyle>
            <a:lvl1pPr algn="l">
              <a:defRPr sz="1200" b="1">
                <a:solidFill>
                  <a:schemeClr val="bg1"/>
                </a:solidFill>
              </a:defRPr>
            </a:lvl1pPr>
          </a:lstStyle>
          <a:p>
            <a:fld id="{FD55483B-5A0B-4A27-9C94-18B93AEFE92B}" type="datetime1">
              <a:rPr lang="en-US" smtClean="0"/>
              <a:t>9/6/2018</a:t>
            </a:fld>
            <a:endParaRPr lang="en-US" dirty="0"/>
          </a:p>
        </p:txBody>
      </p:sp>
      <p:sp>
        <p:nvSpPr>
          <p:cNvPr id="5" name="Footer Placeholder 4"/>
          <p:cNvSpPr>
            <a:spLocks noGrp="1"/>
          </p:cNvSpPr>
          <p:nvPr>
            <p:ph type="ftr" sz="quarter" idx="3"/>
          </p:nvPr>
        </p:nvSpPr>
        <p:spPr>
          <a:xfrm>
            <a:off x="3028950" y="6495138"/>
            <a:ext cx="3086100" cy="365125"/>
          </a:xfrm>
          <a:prstGeom prst="rect">
            <a:avLst/>
          </a:prstGeom>
        </p:spPr>
        <p:txBody>
          <a:bodyPr vert="horz" lIns="91440" tIns="45720" rIns="91440" bIns="45720" rtlCol="0" anchor="ctr"/>
          <a:lstStyle>
            <a:lvl1pPr algn="ctr">
              <a:defRPr sz="1200" b="1">
                <a:solidFill>
                  <a:schemeClr val="bg1"/>
                </a:solidFill>
              </a:defRPr>
            </a:lvl1pPr>
          </a:lstStyle>
          <a:p>
            <a:endParaRPr lang="en-US" dirty="0"/>
          </a:p>
        </p:txBody>
      </p:sp>
      <p:sp>
        <p:nvSpPr>
          <p:cNvPr id="6" name="Slide Number Placeholder 5"/>
          <p:cNvSpPr>
            <a:spLocks noGrp="1"/>
          </p:cNvSpPr>
          <p:nvPr>
            <p:ph type="sldNum" sz="quarter" idx="4"/>
          </p:nvPr>
        </p:nvSpPr>
        <p:spPr>
          <a:xfrm>
            <a:off x="6457950" y="6495138"/>
            <a:ext cx="2057400" cy="365125"/>
          </a:xfrm>
          <a:prstGeom prst="rect">
            <a:avLst/>
          </a:prstGeom>
        </p:spPr>
        <p:txBody>
          <a:bodyPr vert="horz" lIns="91440" tIns="45720" rIns="91440" bIns="45720" rtlCol="0" anchor="ctr"/>
          <a:lstStyle>
            <a:lvl1pPr algn="r">
              <a:defRPr sz="1200" b="1">
                <a:solidFill>
                  <a:schemeClr val="bg1"/>
                </a:solidFill>
              </a:defRPr>
            </a:lvl1pPr>
          </a:lstStyle>
          <a:p>
            <a:fld id="{77BC0C64-94FA-44B3-9573-88BE3BEAC041}" type="slidenum">
              <a:rPr lang="en-US" smtClean="0"/>
              <a:pPr/>
              <a:t>‹#›</a:t>
            </a:fld>
            <a:endParaRPr lang="en-US" dirty="0"/>
          </a:p>
        </p:txBody>
      </p:sp>
    </p:spTree>
    <p:extLst>
      <p:ext uri="{BB962C8B-B14F-4D97-AF65-F5344CB8AC3E}">
        <p14:creationId xmlns:p14="http://schemas.microsoft.com/office/powerpoint/2010/main" val="42747218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p:txStyles>
    <p:titleStyle>
      <a:lvl1pPr algn="ctr"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flrules.org/gateway/ChapterHome.asp?Chapter=62-640" TargetMode="External"/><Relationship Id="rId2" Type="http://schemas.openxmlformats.org/officeDocument/2006/relationships/hyperlink" Target="http://www.ecfr.gov/cgi-bin/text-idx?tpl=/ecfrbrowse/Title40/40cfr503_main_02.tpl" TargetMode="Externa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hyperlink" Target="https://www.freshfromflorida.com/Business-Services/Fertilizer-Licensing-and-Tonnage-Reporting" TargetMode="External"/><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4.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4.xml"/><Relationship Id="rId5" Type="http://schemas.openxmlformats.org/officeDocument/2006/relationships/image" Target="../media/image15.jpeg"/><Relationship Id="rId4" Type="http://schemas.openxmlformats.org/officeDocument/2006/relationships/image" Target="../media/image14.jpeg"/></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hyperlink" Target="https://ca.dep.state.fl.us/mapdirect/?focus=standard&amp;ts=1521036299378&amp;customized=standard&amp;zoom=latlon&amp;latDD=28.13327565&amp;lonDD=-83.00024414&amp;scale=4622325&amp;basemap=topo&amp;topics=*WAFR_RAFS_IMS_SP" TargetMode="External"/><Relationship Id="rId2" Type="http://schemas.openxmlformats.org/officeDocument/2006/relationships/image" Target="../media/image17.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hyperlink" Target="http://www.dep.state.fl.us/water/wastewater/forms/62-640.210_2_c.pdf" TargetMode="External"/><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hyperlink" Target="http://www.dep.state.fl.us/water/wastewater/forms/62-640.210_2_d.pdf" TargetMode="External"/><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hyperlink" Target="http://www.dep.state.fl.us/water/wastewater/forms/62-640.210_2_d.pdf" TargetMode="External"/><Relationship Id="rId2" Type="http://schemas.openxmlformats.org/officeDocument/2006/relationships/notesSlide" Target="../notesSlides/notesSlide12.xml"/><Relationship Id="rId1" Type="http://schemas.openxmlformats.org/officeDocument/2006/relationships/slideLayout" Target="../slideLayouts/slideLayout14.xml"/><Relationship Id="rId5" Type="http://schemas.openxmlformats.org/officeDocument/2006/relationships/hyperlink" Target="http://www.leg.state.fl.us/Statutes/index.cfm?App_mode=Display_Statute&amp;Search_String=&amp;URL=0300-0399/0373/Sections/0373.4595.html" TargetMode="External"/><Relationship Id="rId4" Type="http://schemas.openxmlformats.org/officeDocument/2006/relationships/hyperlink" Target="http://techreg.usda.gov/"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edis.ifas.ufl.edu/topic_series_florida_phosphorous_index" TargetMode="External"/><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hyperlink" Target="http://www.flsenate.gov/Laws/Statutes/2012/373.4595" TargetMode="External"/><Relationship Id="rId2" Type="http://schemas.openxmlformats.org/officeDocument/2006/relationships/notesSlide" Target="../notesSlides/notesSlide15.xml"/><Relationship Id="rId1" Type="http://schemas.openxmlformats.org/officeDocument/2006/relationships/slideLayout" Target="../slideLayouts/slideLayout14.xml"/><Relationship Id="rId4" Type="http://schemas.openxmlformats.org/officeDocument/2006/relationships/image" Target="../media/image20.jpeg"/></Relationships>
</file>

<file path=ppt/slides/_rels/slide32.xml.rels><?xml version="1.0" encoding="UTF-8" standalone="yes"?>
<Relationships xmlns="http://schemas.openxmlformats.org/package/2006/relationships"><Relationship Id="rId3" Type="http://schemas.openxmlformats.org/officeDocument/2006/relationships/hyperlink" Target="http://www.flsenate.gov/Laws/Statutes/2015/381.0065" TargetMode="External"/><Relationship Id="rId2" Type="http://schemas.openxmlformats.org/officeDocument/2006/relationships/notesSlide" Target="../notesSlides/notesSlide16.xml"/><Relationship Id="rId1" Type="http://schemas.openxmlformats.org/officeDocument/2006/relationships/slideLayout" Target="../slideLayouts/slideLayout14.xml"/><Relationship Id="rId5" Type="http://schemas.openxmlformats.org/officeDocument/2006/relationships/hyperlink" Target="https://www.flrules.org/gateway/ChapterHome.asp?Chapter=62-640" TargetMode="External"/><Relationship Id="rId4" Type="http://schemas.openxmlformats.org/officeDocument/2006/relationships/hyperlink" Target="http://www.flsenate.gov/Laws/Statutes/2015/Chapter403"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hyperlink" Target="mailto:maurice.barker@dep.state.fl.us" TargetMode="External"/><Relationship Id="rId2" Type="http://schemas.openxmlformats.org/officeDocument/2006/relationships/notesSlide" Target="../notesSlides/notesSlide18.xml"/><Relationship Id="rId1" Type="http://schemas.openxmlformats.org/officeDocument/2006/relationships/slideLayout" Target="../slideLayouts/slideLayout14.xml"/><Relationship Id="rId4" Type="http://schemas.openxmlformats.org/officeDocument/2006/relationships/hyperlink" Target="https://floridadep.gov/water/domestic-wastewater/content/domestic-wastewater-biosolids"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4.xml"/><Relationship Id="rId1" Type="http://schemas.openxmlformats.org/officeDocument/2006/relationships/vmlDrawing" Target="../drawings/vmlDrawing1.vml"/><Relationship Id="rId5" Type="http://schemas.openxmlformats.org/officeDocument/2006/relationships/image" Target="../media/image4.e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828800" y="1416906"/>
            <a:ext cx="6686550" cy="461665"/>
          </a:xfrm>
          <a:prstGeom prst="rect">
            <a:avLst/>
          </a:prstGeom>
          <a:noFill/>
        </p:spPr>
        <p:txBody>
          <a:bodyPr wrap="square" rtlCol="0">
            <a:spAutoFit/>
          </a:bodyPr>
          <a:lstStyle/>
          <a:p>
            <a:pPr algn="ctr"/>
            <a:r>
              <a:rPr lang="en-US" sz="2400" b="1" dirty="0">
                <a:solidFill>
                  <a:schemeClr val="bg1"/>
                </a:solidFill>
                <a:latin typeface="Arial" panose="020B0604020202020204" pitchFamily="34" charset="0"/>
                <a:cs typeface="Arial" panose="020B0604020202020204" pitchFamily="34" charset="0"/>
              </a:rPr>
              <a:t>Division of Water Resource Management</a:t>
            </a:r>
          </a:p>
        </p:txBody>
      </p:sp>
      <p:sp>
        <p:nvSpPr>
          <p:cNvPr id="9" name="TextBox 8"/>
          <p:cNvSpPr txBox="1"/>
          <p:nvPr/>
        </p:nvSpPr>
        <p:spPr>
          <a:xfrm>
            <a:off x="3067051" y="4724400"/>
            <a:ext cx="3038474" cy="523220"/>
          </a:xfrm>
          <a:prstGeom prst="rect">
            <a:avLst/>
          </a:prstGeom>
          <a:noFill/>
        </p:spPr>
        <p:txBody>
          <a:bodyPr wrap="square" rtlCol="0">
            <a:spAutoFit/>
          </a:bodyPr>
          <a:lstStyle/>
          <a:p>
            <a:pPr algn="ctr"/>
            <a:r>
              <a:rPr lang="en-US" sz="2800" b="1" dirty="0">
                <a:latin typeface="Arial" pitchFamily="34" charset="0"/>
                <a:cs typeface="Arial" pitchFamily="34" charset="0"/>
              </a:rPr>
              <a:t>September 2018</a:t>
            </a:r>
          </a:p>
        </p:txBody>
      </p:sp>
      <p:sp>
        <p:nvSpPr>
          <p:cNvPr id="2" name="Title 1"/>
          <p:cNvSpPr>
            <a:spLocks noGrp="1"/>
          </p:cNvSpPr>
          <p:nvPr>
            <p:ph type="ctrTitle"/>
          </p:nvPr>
        </p:nvSpPr>
        <p:spPr>
          <a:xfrm>
            <a:off x="714104" y="2436999"/>
            <a:ext cx="7801246" cy="1542817"/>
          </a:xfrm>
        </p:spPr>
        <p:txBody>
          <a:bodyPr>
            <a:normAutofit/>
          </a:bodyPr>
          <a:lstStyle/>
          <a:p>
            <a:r>
              <a:rPr lang="en-US" sz="4000" dirty="0">
                <a:solidFill>
                  <a:schemeClr val="tx1"/>
                </a:solidFill>
              </a:rPr>
              <a:t>Biosolids Use and Regulations in Florida</a:t>
            </a:r>
          </a:p>
        </p:txBody>
      </p:sp>
    </p:spTree>
    <p:extLst>
      <p:ext uri="{BB962C8B-B14F-4D97-AF65-F5344CB8AC3E}">
        <p14:creationId xmlns:p14="http://schemas.microsoft.com/office/powerpoint/2010/main" val="33217986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Biosolids Regulations</a:t>
            </a:r>
          </a:p>
        </p:txBody>
      </p:sp>
      <p:sp>
        <p:nvSpPr>
          <p:cNvPr id="3" name="Content Placeholder 2"/>
          <p:cNvSpPr>
            <a:spLocks noGrp="1"/>
          </p:cNvSpPr>
          <p:nvPr>
            <p:ph idx="1"/>
          </p:nvPr>
        </p:nvSpPr>
        <p:spPr>
          <a:xfrm>
            <a:off x="628650" y="1733006"/>
            <a:ext cx="7886700" cy="4443957"/>
          </a:xfrm>
        </p:spPr>
        <p:txBody>
          <a:bodyPr/>
          <a:lstStyle/>
          <a:p>
            <a:pPr>
              <a:spcAft>
                <a:spcPts val="1200"/>
              </a:spcAft>
            </a:pPr>
            <a:r>
              <a:rPr lang="en-US" b="1" dirty="0"/>
              <a:t>Federal – </a:t>
            </a:r>
            <a:r>
              <a:rPr lang="en-US" b="1" dirty="0">
                <a:hlinkClick r:id="rId2"/>
              </a:rPr>
              <a:t>Title 40 CFR Part 503 </a:t>
            </a:r>
            <a:r>
              <a:rPr lang="en-US" b="1" dirty="0"/>
              <a:t>(Florida is not delegated Part 503)</a:t>
            </a:r>
          </a:p>
          <a:p>
            <a:pPr>
              <a:spcAft>
                <a:spcPts val="1200"/>
              </a:spcAft>
            </a:pPr>
            <a:r>
              <a:rPr lang="en-US" b="1" dirty="0"/>
              <a:t>State - </a:t>
            </a:r>
            <a:r>
              <a:rPr lang="en-US" b="1" dirty="0">
                <a:hlinkClick r:id="rId3"/>
              </a:rPr>
              <a:t>Chapter 62-640, Florida Administrative Code (F.A.C.)</a:t>
            </a:r>
            <a:endParaRPr lang="en-US" b="1" dirty="0"/>
          </a:p>
          <a:p>
            <a:pPr lvl="1">
              <a:spcAft>
                <a:spcPts val="1200"/>
              </a:spcAft>
            </a:pPr>
            <a:r>
              <a:rPr lang="en-US" b="1" dirty="0"/>
              <a:t>Primarily based on Part 503 but addresses additional items of concern</a:t>
            </a:r>
          </a:p>
          <a:p>
            <a:pPr>
              <a:spcAft>
                <a:spcPts val="1200"/>
              </a:spcAft>
            </a:pPr>
            <a:r>
              <a:rPr lang="en-US" b="1" dirty="0"/>
              <a:t>Local ordinances</a:t>
            </a:r>
          </a:p>
        </p:txBody>
      </p:sp>
      <p:sp>
        <p:nvSpPr>
          <p:cNvPr id="6" name="Slide Number Placeholder 5"/>
          <p:cNvSpPr>
            <a:spLocks noGrp="1"/>
          </p:cNvSpPr>
          <p:nvPr>
            <p:ph type="sldNum" sz="quarter" idx="12"/>
          </p:nvPr>
        </p:nvSpPr>
        <p:spPr/>
        <p:txBody>
          <a:bodyPr/>
          <a:lstStyle/>
          <a:p>
            <a:fld id="{77BC0C64-94FA-44B3-9573-88BE3BEAC041}" type="slidenum">
              <a:rPr lang="en-US" smtClean="0"/>
              <a:t>10</a:t>
            </a:fld>
            <a:endParaRPr lang="en-US" dirty="0"/>
          </a:p>
        </p:txBody>
      </p:sp>
    </p:spTree>
    <p:extLst>
      <p:ext uri="{BB962C8B-B14F-4D97-AF65-F5344CB8AC3E}">
        <p14:creationId xmlns:p14="http://schemas.microsoft.com/office/powerpoint/2010/main" val="12152170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EPA - Title 40 CFR Part 503</a:t>
            </a:r>
            <a:endParaRPr lang="en-US" dirty="0"/>
          </a:p>
        </p:txBody>
      </p:sp>
      <p:sp>
        <p:nvSpPr>
          <p:cNvPr id="3" name="Content Placeholder 2"/>
          <p:cNvSpPr>
            <a:spLocks noGrp="1"/>
          </p:cNvSpPr>
          <p:nvPr>
            <p:ph idx="1"/>
          </p:nvPr>
        </p:nvSpPr>
        <p:spPr>
          <a:xfrm>
            <a:off x="628650" y="1515979"/>
            <a:ext cx="7886700" cy="4660984"/>
          </a:xfrm>
        </p:spPr>
        <p:txBody>
          <a:bodyPr>
            <a:normAutofit/>
          </a:bodyPr>
          <a:lstStyle/>
          <a:p>
            <a:pPr>
              <a:spcBef>
                <a:spcPts val="1800"/>
              </a:spcBef>
            </a:pPr>
            <a:r>
              <a:rPr lang="en-US" altLang="en-US" sz="2400" b="1" dirty="0"/>
              <a:t>Promulgated in February 1993 after long rule-making effort</a:t>
            </a:r>
          </a:p>
          <a:p>
            <a:pPr>
              <a:spcBef>
                <a:spcPts val="1800"/>
              </a:spcBef>
            </a:pPr>
            <a:r>
              <a:rPr lang="en-US" altLang="en-US" sz="2400" b="1" dirty="0"/>
              <a:t>Based on an extensive risk assessment and peer review (14 different exposure pathways)</a:t>
            </a:r>
          </a:p>
          <a:p>
            <a:pPr>
              <a:spcBef>
                <a:spcPts val="1800"/>
              </a:spcBef>
            </a:pPr>
            <a:r>
              <a:rPr lang="en-US" altLang="en-US" sz="2400" b="1" dirty="0"/>
              <a:t>Technology based standards for pathogens</a:t>
            </a:r>
          </a:p>
          <a:p>
            <a:pPr>
              <a:spcBef>
                <a:spcPts val="1800"/>
              </a:spcBef>
            </a:pPr>
            <a:r>
              <a:rPr lang="en-US" altLang="en-US" sz="2400" b="1" dirty="0"/>
              <a:t>Self-implementing (i.e., do not issue permits)</a:t>
            </a:r>
          </a:p>
          <a:p>
            <a:pPr>
              <a:spcBef>
                <a:spcPts val="1800"/>
              </a:spcBef>
            </a:pPr>
            <a:r>
              <a:rPr lang="en-US" altLang="en-US" sz="2400" b="1" dirty="0"/>
              <a:t>Florida is not delegated Part 503, few states are delegated</a:t>
            </a:r>
          </a:p>
          <a:p>
            <a:pPr>
              <a:spcBef>
                <a:spcPts val="1800"/>
              </a:spcBef>
            </a:pPr>
            <a:r>
              <a:rPr lang="en-US" altLang="en-US" sz="2400" b="1" dirty="0"/>
              <a:t>Does not address phosphorus</a:t>
            </a:r>
          </a:p>
          <a:p>
            <a:pPr>
              <a:spcBef>
                <a:spcPts val="1800"/>
              </a:spcBef>
            </a:pPr>
            <a:r>
              <a:rPr lang="en-US" altLang="en-US" sz="2400" b="1" dirty="0"/>
              <a:t>EPA biennial review</a:t>
            </a:r>
          </a:p>
          <a:p>
            <a:pPr marL="0" indent="0">
              <a:spcBef>
                <a:spcPts val="1800"/>
              </a:spcBef>
              <a:buNone/>
            </a:pPr>
            <a:endParaRPr lang="en-US" altLang="en-US" sz="2400" b="1" dirty="0"/>
          </a:p>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11</a:t>
            </a:fld>
            <a:endParaRPr lang="en-US" dirty="0"/>
          </a:p>
        </p:txBody>
      </p:sp>
    </p:spTree>
    <p:extLst>
      <p:ext uri="{BB962C8B-B14F-4D97-AF65-F5344CB8AC3E}">
        <p14:creationId xmlns:p14="http://schemas.microsoft.com/office/powerpoint/2010/main" val="40069803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0"/>
            <a:ext cx="7652084" cy="1325563"/>
          </a:xfrm>
        </p:spPr>
        <p:txBody>
          <a:bodyPr/>
          <a:lstStyle/>
          <a:p>
            <a:r>
              <a:rPr lang="en-US" altLang="en-US" dirty="0"/>
              <a:t>Florida Biosolids Regulations</a:t>
            </a:r>
            <a:endParaRPr lang="en-US" dirty="0"/>
          </a:p>
        </p:txBody>
      </p:sp>
      <p:sp>
        <p:nvSpPr>
          <p:cNvPr id="3" name="Content Placeholder 2"/>
          <p:cNvSpPr>
            <a:spLocks noGrp="1"/>
          </p:cNvSpPr>
          <p:nvPr>
            <p:ph idx="1"/>
          </p:nvPr>
        </p:nvSpPr>
        <p:spPr>
          <a:xfrm>
            <a:off x="628650" y="1515979"/>
            <a:ext cx="7886700" cy="4660984"/>
          </a:xfrm>
        </p:spPr>
        <p:txBody>
          <a:bodyPr/>
          <a:lstStyle/>
          <a:p>
            <a:pPr>
              <a:spcBef>
                <a:spcPts val="1200"/>
              </a:spcBef>
            </a:pPr>
            <a:r>
              <a:rPr lang="en-US" altLang="en-US" sz="2400" b="1" dirty="0"/>
              <a:t>First regulations adopted in 1984 (solid waste rule)</a:t>
            </a:r>
          </a:p>
          <a:p>
            <a:pPr>
              <a:spcBef>
                <a:spcPts val="1200"/>
              </a:spcBef>
            </a:pPr>
            <a:r>
              <a:rPr lang="en-US" altLang="en-US" sz="2400" b="1" dirty="0"/>
              <a:t>Chapter 62-640, F.A.C. </a:t>
            </a:r>
          </a:p>
          <a:p>
            <a:pPr lvl="1">
              <a:spcBef>
                <a:spcPts val="1200"/>
              </a:spcBef>
              <a:buFont typeface="Courier New" panose="02070309020205020404" pitchFamily="49" charset="0"/>
              <a:buChar char="o"/>
            </a:pPr>
            <a:r>
              <a:rPr lang="en-US" altLang="en-US" sz="2000" b="1" dirty="0"/>
              <a:t>Effective in 1991, revised in 1998 and 2010</a:t>
            </a:r>
          </a:p>
          <a:p>
            <a:pPr lvl="1">
              <a:spcBef>
                <a:spcPts val="1200"/>
              </a:spcBef>
              <a:buFont typeface="Courier New" panose="02070309020205020404" pitchFamily="49" charset="0"/>
              <a:buChar char="o"/>
            </a:pPr>
            <a:r>
              <a:rPr lang="en-US" altLang="en-US" sz="2000" b="1" dirty="0"/>
              <a:t>Adopted primary components of the Federal Part 503 regulations</a:t>
            </a:r>
          </a:p>
          <a:p>
            <a:pPr lvl="1">
              <a:spcBef>
                <a:spcPts val="1200"/>
              </a:spcBef>
              <a:buFont typeface="Courier New" panose="02070309020205020404" pitchFamily="49" charset="0"/>
              <a:buChar char="o"/>
            </a:pPr>
            <a:r>
              <a:rPr lang="en-US" altLang="en-US" sz="2000" b="1" dirty="0"/>
              <a:t>Key differences with federal rules:</a:t>
            </a:r>
          </a:p>
          <a:p>
            <a:pPr lvl="2">
              <a:spcBef>
                <a:spcPts val="600"/>
              </a:spcBef>
              <a:spcAft>
                <a:spcPts val="600"/>
              </a:spcAft>
              <a:buFont typeface="Wingdings" panose="05000000000000000000" pitchFamily="2" charset="2"/>
              <a:buChar char="§"/>
            </a:pPr>
            <a:r>
              <a:rPr lang="en-US" altLang="en-US" b="1" dirty="0"/>
              <a:t>Permits issued addressing biosolids</a:t>
            </a:r>
          </a:p>
          <a:p>
            <a:pPr lvl="2">
              <a:spcBef>
                <a:spcPts val="600"/>
              </a:spcBef>
              <a:spcAft>
                <a:spcPts val="600"/>
              </a:spcAft>
              <a:buFont typeface="Wingdings" panose="05000000000000000000" pitchFamily="2" charset="2"/>
              <a:buChar char="§"/>
            </a:pPr>
            <a:r>
              <a:rPr lang="en-US" altLang="en-US" b="1" dirty="0"/>
              <a:t>Nutrient Management Plan (added in 2010)</a:t>
            </a:r>
          </a:p>
          <a:p>
            <a:pPr lvl="2">
              <a:spcBef>
                <a:spcPts val="600"/>
              </a:spcBef>
              <a:spcAft>
                <a:spcPts val="600"/>
              </a:spcAft>
              <a:buFont typeface="Wingdings" panose="05000000000000000000" pitchFamily="2" charset="2"/>
              <a:buChar char="§"/>
            </a:pPr>
            <a:r>
              <a:rPr lang="en-US" altLang="en-US" b="1" dirty="0"/>
              <a:t>Phosphorus provisions</a:t>
            </a:r>
          </a:p>
          <a:p>
            <a:pPr lvl="2">
              <a:spcBef>
                <a:spcPts val="600"/>
              </a:spcBef>
              <a:spcAft>
                <a:spcPts val="600"/>
              </a:spcAft>
              <a:buFont typeface="Wingdings" panose="05000000000000000000" pitchFamily="2" charset="2"/>
              <a:buChar char="§"/>
            </a:pPr>
            <a:r>
              <a:rPr lang="en-US" altLang="en-US" b="1" dirty="0"/>
              <a:t>Additional management requirements and site restrictions</a:t>
            </a:r>
          </a:p>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12</a:t>
            </a:fld>
            <a:endParaRPr lang="en-US" dirty="0"/>
          </a:p>
        </p:txBody>
      </p:sp>
    </p:spTree>
    <p:extLst>
      <p:ext uri="{BB962C8B-B14F-4D97-AF65-F5344CB8AC3E}">
        <p14:creationId xmlns:p14="http://schemas.microsoft.com/office/powerpoint/2010/main" val="9890941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0"/>
            <a:ext cx="7609114" cy="1061545"/>
          </a:xfrm>
        </p:spPr>
        <p:txBody>
          <a:bodyPr>
            <a:normAutofit fontScale="90000"/>
          </a:bodyPr>
          <a:lstStyle/>
          <a:p>
            <a:r>
              <a:rPr lang="en-US" dirty="0"/>
              <a:t>Biosolids Distribution and Marketing – Class AA Biosolids</a:t>
            </a:r>
          </a:p>
        </p:txBody>
      </p:sp>
      <p:sp>
        <p:nvSpPr>
          <p:cNvPr id="3" name="Content Placeholder 2"/>
          <p:cNvSpPr>
            <a:spLocks noGrp="1"/>
          </p:cNvSpPr>
          <p:nvPr>
            <p:ph idx="1"/>
          </p:nvPr>
        </p:nvSpPr>
        <p:spPr>
          <a:xfrm>
            <a:off x="101600" y="1205803"/>
            <a:ext cx="9042399" cy="5436158"/>
          </a:xfrm>
        </p:spPr>
        <p:txBody>
          <a:bodyPr>
            <a:normAutofit fontScale="92500" lnSpcReduction="20000"/>
          </a:bodyPr>
          <a:lstStyle/>
          <a:p>
            <a:pPr>
              <a:spcBef>
                <a:spcPts val="1200"/>
              </a:spcBef>
            </a:pPr>
            <a:r>
              <a:rPr lang="en-US" altLang="en-US" sz="2200" b="1" dirty="0"/>
              <a:t>Distribution and marketing is the sale or giveaway of the biosolids as a fertilizer without restrictions on use</a:t>
            </a:r>
          </a:p>
          <a:p>
            <a:pPr lvl="1">
              <a:spcBef>
                <a:spcPts val="1200"/>
              </a:spcBef>
            </a:pPr>
            <a:r>
              <a:rPr lang="en-US" altLang="en-US" sz="2200" b="1" dirty="0"/>
              <a:t>Stringent pathogen reduction requirements and pollutant limits</a:t>
            </a:r>
          </a:p>
          <a:p>
            <a:pPr lvl="1">
              <a:spcBef>
                <a:spcPts val="1200"/>
              </a:spcBef>
            </a:pPr>
            <a:r>
              <a:rPr lang="en-US" altLang="en-US" sz="2200" b="1" dirty="0"/>
              <a:t>Safe for public use</a:t>
            </a:r>
          </a:p>
          <a:p>
            <a:pPr>
              <a:spcBef>
                <a:spcPts val="1200"/>
              </a:spcBef>
            </a:pPr>
            <a:r>
              <a:rPr lang="en-US" altLang="en-US" sz="2200" b="1" dirty="0"/>
              <a:t>Approximately 39 Florida facilities produce Class AA</a:t>
            </a:r>
          </a:p>
          <a:p>
            <a:pPr lvl="1">
              <a:spcBef>
                <a:spcPts val="1200"/>
              </a:spcBef>
            </a:pPr>
            <a:r>
              <a:rPr lang="en-US" altLang="en-US" sz="2200" b="1" dirty="0"/>
              <a:t>Larger facilities – treatment processes tend to be expensive</a:t>
            </a:r>
          </a:p>
          <a:p>
            <a:pPr lvl="1">
              <a:spcBef>
                <a:spcPts val="1200"/>
              </a:spcBef>
            </a:pPr>
            <a:r>
              <a:rPr lang="en-US" altLang="en-US" sz="2200" b="1" dirty="0"/>
              <a:t>Primarily sold or given away in bulk quantities</a:t>
            </a:r>
          </a:p>
          <a:p>
            <a:pPr lvl="1">
              <a:spcBef>
                <a:spcPts val="1200"/>
              </a:spcBef>
            </a:pPr>
            <a:r>
              <a:rPr lang="en-US" altLang="en-US" sz="2200" b="1" dirty="0"/>
              <a:t>Some are blended into commercial fertilizer blends </a:t>
            </a:r>
          </a:p>
          <a:p>
            <a:pPr>
              <a:spcBef>
                <a:spcPts val="1200"/>
              </a:spcBef>
            </a:pPr>
            <a:r>
              <a:rPr lang="en-US" altLang="en-US" sz="2200" b="1" dirty="0"/>
              <a:t>Wide variety of treatment processes</a:t>
            </a:r>
          </a:p>
          <a:p>
            <a:pPr>
              <a:spcBef>
                <a:spcPts val="1200"/>
              </a:spcBef>
            </a:pPr>
            <a:r>
              <a:rPr lang="en-US" altLang="en-US" sz="2200" b="1" dirty="0"/>
              <a:t>Trend appears to be a slow, steady increase in Class AA</a:t>
            </a:r>
          </a:p>
          <a:p>
            <a:pPr>
              <a:spcBef>
                <a:spcPts val="1200"/>
              </a:spcBef>
            </a:pPr>
            <a:r>
              <a:rPr lang="en-US" altLang="en-US" sz="2200" b="1" dirty="0"/>
              <a:t>Under the 2010 rule revisions, Class AA must be distributed and marketed as a “fertilizer” or to someone with a fertilizer license (otherwise land application requirements apply, i.e. site permit and NMP) </a:t>
            </a:r>
          </a:p>
          <a:p>
            <a:pPr>
              <a:spcBef>
                <a:spcPts val="1200"/>
              </a:spcBef>
            </a:pPr>
            <a:r>
              <a:rPr lang="en-US" altLang="en-US" sz="2200" b="1" dirty="0"/>
              <a:t>Many Class AA entities are appearing on the Florida Department of Agriculture’s </a:t>
            </a:r>
            <a:r>
              <a:rPr lang="en-US" altLang="en-US" sz="2200" b="1" dirty="0">
                <a:hlinkClick r:id="rId3"/>
              </a:rPr>
              <a:t>annual fertilizer tonnage report</a:t>
            </a:r>
            <a:r>
              <a:rPr lang="en-US" altLang="en-US" sz="2200" b="1" dirty="0"/>
              <a:t>; note, some traditional fertilizer companies blend Class AA into custom fertilizer blends but this is not apparent in the annual fertilizer tonnage report</a:t>
            </a:r>
          </a:p>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13</a:t>
            </a:fld>
            <a:endParaRPr lang="en-US" dirty="0"/>
          </a:p>
        </p:txBody>
      </p:sp>
    </p:spTree>
    <p:extLst>
      <p:ext uri="{BB962C8B-B14F-4D97-AF65-F5344CB8AC3E}">
        <p14:creationId xmlns:p14="http://schemas.microsoft.com/office/powerpoint/2010/main" val="37592756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21A31-49B4-47C5-B0CB-5008B7F86407}"/>
              </a:ext>
            </a:extLst>
          </p:cNvPr>
          <p:cNvSpPr>
            <a:spLocks noGrp="1"/>
          </p:cNvSpPr>
          <p:nvPr>
            <p:ph type="title"/>
          </p:nvPr>
        </p:nvSpPr>
        <p:spPr>
          <a:xfrm>
            <a:off x="1024932" y="1"/>
            <a:ext cx="7948246" cy="1007388"/>
          </a:xfrm>
        </p:spPr>
        <p:txBody>
          <a:bodyPr>
            <a:normAutofit fontScale="90000"/>
          </a:bodyPr>
          <a:lstStyle/>
          <a:p>
            <a:r>
              <a:rPr lang="en-US" dirty="0"/>
              <a:t>Various Types of Florida Class AA Products/Processes</a:t>
            </a:r>
          </a:p>
        </p:txBody>
      </p:sp>
      <p:sp>
        <p:nvSpPr>
          <p:cNvPr id="3" name="Content Placeholder 2">
            <a:extLst>
              <a:ext uri="{FF2B5EF4-FFF2-40B4-BE49-F238E27FC236}">
                <a16:creationId xmlns:a16="http://schemas.microsoft.com/office/drawing/2014/main" id="{D03FBF63-845F-407A-8E25-5DF4AA5ABD59}"/>
              </a:ext>
            </a:extLst>
          </p:cNvPr>
          <p:cNvSpPr>
            <a:spLocks noGrp="1"/>
          </p:cNvSpPr>
          <p:nvPr>
            <p:ph idx="1"/>
          </p:nvPr>
        </p:nvSpPr>
        <p:spPr>
          <a:xfrm>
            <a:off x="628650" y="1325563"/>
            <a:ext cx="7886700" cy="4851400"/>
          </a:xfrm>
        </p:spPr>
        <p:txBody>
          <a:bodyPr>
            <a:normAutofit lnSpcReduction="10000"/>
          </a:bodyPr>
          <a:lstStyle/>
          <a:p>
            <a:r>
              <a:rPr lang="en-US" b="1" dirty="0"/>
              <a:t>Pellets</a:t>
            </a:r>
          </a:p>
          <a:p>
            <a:r>
              <a:rPr lang="en-US" b="1" dirty="0"/>
              <a:t>Heat-Dried</a:t>
            </a:r>
          </a:p>
          <a:p>
            <a:r>
              <a:rPr lang="en-US" b="1" dirty="0"/>
              <a:t>Compost</a:t>
            </a:r>
          </a:p>
          <a:p>
            <a:r>
              <a:rPr lang="en-US" b="1" dirty="0"/>
              <a:t>Autothermal Thermophilic Aerobic Digestors (ATADs) - liquids</a:t>
            </a:r>
          </a:p>
          <a:p>
            <a:r>
              <a:rPr lang="en-US" b="1" dirty="0"/>
              <a:t>Advanced Anaerobic Digestion</a:t>
            </a:r>
          </a:p>
          <a:p>
            <a:r>
              <a:rPr lang="en-US" b="1" dirty="0"/>
              <a:t>BCR Neutralizer – chlorine dioxide process</a:t>
            </a:r>
          </a:p>
          <a:p>
            <a:r>
              <a:rPr lang="en-US" b="1" dirty="0"/>
              <a:t>Alkaline</a:t>
            </a:r>
          </a:p>
          <a:p>
            <a:pPr lvl="1"/>
            <a:r>
              <a:rPr lang="en-US" b="1" dirty="0"/>
              <a:t>Bioset</a:t>
            </a:r>
          </a:p>
          <a:p>
            <a:pPr lvl="1"/>
            <a:r>
              <a:rPr lang="en-US" b="1" dirty="0"/>
              <a:t>Nviro</a:t>
            </a:r>
          </a:p>
          <a:p>
            <a:pPr lvl="1"/>
            <a:r>
              <a:rPr lang="en-US" b="1" dirty="0"/>
              <a:t>Lime Pasteurization</a:t>
            </a:r>
          </a:p>
        </p:txBody>
      </p:sp>
      <p:sp>
        <p:nvSpPr>
          <p:cNvPr id="6" name="Slide Number Placeholder 5">
            <a:extLst>
              <a:ext uri="{FF2B5EF4-FFF2-40B4-BE49-F238E27FC236}">
                <a16:creationId xmlns:a16="http://schemas.microsoft.com/office/drawing/2014/main" id="{08F06BEC-F48C-428E-8418-43CA68B7CDA5}"/>
              </a:ext>
            </a:extLst>
          </p:cNvPr>
          <p:cNvSpPr>
            <a:spLocks noGrp="1"/>
          </p:cNvSpPr>
          <p:nvPr>
            <p:ph type="sldNum" sz="quarter" idx="12"/>
          </p:nvPr>
        </p:nvSpPr>
        <p:spPr/>
        <p:txBody>
          <a:bodyPr/>
          <a:lstStyle/>
          <a:p>
            <a:fld id="{77BC0C64-94FA-44B3-9573-88BE3BEAC041}" type="slidenum">
              <a:rPr lang="en-US" smtClean="0"/>
              <a:t>14</a:t>
            </a:fld>
            <a:endParaRPr lang="en-US" dirty="0"/>
          </a:p>
        </p:txBody>
      </p:sp>
    </p:spTree>
    <p:extLst>
      <p:ext uri="{BB962C8B-B14F-4D97-AF65-F5344CB8AC3E}">
        <p14:creationId xmlns:p14="http://schemas.microsoft.com/office/powerpoint/2010/main" val="40409755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Class AA Pellets</a:t>
            </a:r>
          </a:p>
        </p:txBody>
      </p:sp>
      <p:sp>
        <p:nvSpPr>
          <p:cNvPr id="6" name="Slide Number Placeholder 5"/>
          <p:cNvSpPr>
            <a:spLocks noGrp="1"/>
          </p:cNvSpPr>
          <p:nvPr>
            <p:ph type="sldNum" sz="quarter" idx="12"/>
          </p:nvPr>
        </p:nvSpPr>
        <p:spPr/>
        <p:txBody>
          <a:bodyPr/>
          <a:lstStyle/>
          <a:p>
            <a:fld id="{77BC0C64-94FA-44B3-9573-88BE3BEAC041}" type="slidenum">
              <a:rPr lang="en-US" smtClean="0"/>
              <a:t>15</a:t>
            </a:fld>
            <a:endParaRPr lang="en-US" dirty="0"/>
          </a:p>
        </p:txBody>
      </p:sp>
      <p:pic>
        <p:nvPicPr>
          <p:cNvPr id="7" name="Picture 3" descr="biosolids pellets.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08690" y="1580238"/>
            <a:ext cx="3481388" cy="331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pellets2.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61490" y="1732638"/>
            <a:ext cx="4291013"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greenedge_posterfront.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199290" y="2113638"/>
            <a:ext cx="26670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5" descr="B vs A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09290" y="4323438"/>
            <a:ext cx="2895600"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http://images.hanleywood.com/cms/PUBLIC%20WORKS%20MAGAZINE/2011/January/PW110101047L2.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42490" y="4628238"/>
            <a:ext cx="2857500" cy="176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64418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Class AA – Heat Drying</a:t>
            </a:r>
          </a:p>
        </p:txBody>
      </p:sp>
      <p:sp>
        <p:nvSpPr>
          <p:cNvPr id="6" name="Slide Number Placeholder 5"/>
          <p:cNvSpPr>
            <a:spLocks noGrp="1"/>
          </p:cNvSpPr>
          <p:nvPr>
            <p:ph type="sldNum" sz="quarter" idx="12"/>
          </p:nvPr>
        </p:nvSpPr>
        <p:spPr/>
        <p:txBody>
          <a:bodyPr/>
          <a:lstStyle/>
          <a:p>
            <a:fld id="{77BC0C64-94FA-44B3-9573-88BE3BEAC041}" type="slidenum">
              <a:rPr lang="en-US" smtClean="0"/>
              <a:t>16</a:t>
            </a:fld>
            <a:endParaRPr lang="en-US" dirty="0"/>
          </a:p>
        </p:txBody>
      </p:sp>
      <p:pic>
        <p:nvPicPr>
          <p:cNvPr id="7" name="Picture 5" descr="B vs A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0" y="3048000"/>
            <a:ext cx="4318000"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dry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6800" y="2057400"/>
            <a:ext cx="38608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48768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Class AA</a:t>
            </a:r>
          </a:p>
        </p:txBody>
      </p:sp>
      <p:sp>
        <p:nvSpPr>
          <p:cNvPr id="6" name="Slide Number Placeholder 5"/>
          <p:cNvSpPr>
            <a:spLocks noGrp="1"/>
          </p:cNvSpPr>
          <p:nvPr>
            <p:ph type="sldNum" sz="quarter" idx="12"/>
          </p:nvPr>
        </p:nvSpPr>
        <p:spPr/>
        <p:txBody>
          <a:bodyPr/>
          <a:lstStyle/>
          <a:p>
            <a:fld id="{77BC0C64-94FA-44B3-9573-88BE3BEAC041}" type="slidenum">
              <a:rPr lang="en-US" smtClean="0"/>
              <a:t>17</a:t>
            </a:fld>
            <a:endParaRPr lang="en-US" dirty="0"/>
          </a:p>
        </p:txBody>
      </p:sp>
      <p:pic>
        <p:nvPicPr>
          <p:cNvPr id="7" name="Picture 9" descr="C:\old D\1Office\COMPUTER\GRAPHICS\Pics\EPA Trip Class AA\2008-09-11-0918-28\IMG_01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8973" y="1568450"/>
            <a:ext cx="36576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descr="C:\old D\1Office\COMPUTER\GRAPHICS\Pics\EPA Trip Class AA\2008-09-11-0918-28\IMG_01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78973" y="1568450"/>
            <a:ext cx="280035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descr="http://www.swa.org/site/images/compost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8573" y="3778250"/>
            <a:ext cx="3733800" cy="268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 descr="NVIRO Daytona-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36173" y="4616450"/>
            <a:ext cx="2635250" cy="149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p:nvPr/>
        </p:nvSpPr>
        <p:spPr>
          <a:xfrm>
            <a:off x="1521373" y="3473450"/>
            <a:ext cx="1905000" cy="369888"/>
          </a:xfrm>
          <a:prstGeom prst="rect">
            <a:avLst/>
          </a:prstGeom>
          <a:solidFill>
            <a:schemeClr val="accent2">
              <a:lumMod val="75000"/>
            </a:schemeClr>
          </a:solidFill>
        </p:spPr>
        <p:txBody>
          <a:bodyPr>
            <a:spAutoFit/>
          </a:bodyPr>
          <a:lstStyle/>
          <a:p>
            <a:pPr>
              <a:defRPr/>
            </a:pPr>
            <a:r>
              <a:rPr lang="en-US" sz="1800" dirty="0">
                <a:latin typeface="Arial" charset="0"/>
              </a:rPr>
              <a:t>Chlorine Dioxide</a:t>
            </a:r>
          </a:p>
        </p:txBody>
      </p:sp>
      <p:sp>
        <p:nvSpPr>
          <p:cNvPr id="12" name="TextBox 11"/>
          <p:cNvSpPr txBox="1"/>
          <p:nvPr/>
        </p:nvSpPr>
        <p:spPr>
          <a:xfrm>
            <a:off x="5864773" y="3854450"/>
            <a:ext cx="2362200" cy="646113"/>
          </a:xfrm>
          <a:prstGeom prst="rect">
            <a:avLst/>
          </a:prstGeom>
          <a:solidFill>
            <a:schemeClr val="accent2">
              <a:lumMod val="75000"/>
            </a:schemeClr>
          </a:solidFill>
        </p:spPr>
        <p:txBody>
          <a:bodyPr>
            <a:spAutoFit/>
          </a:bodyPr>
          <a:lstStyle/>
          <a:p>
            <a:pPr algn="ctr">
              <a:defRPr/>
            </a:pPr>
            <a:r>
              <a:rPr lang="en-US" sz="1800" dirty="0">
                <a:latin typeface="Arial" charset="0"/>
              </a:rPr>
              <a:t>Two Phase Anaerobic Digestion</a:t>
            </a:r>
          </a:p>
        </p:txBody>
      </p:sp>
      <p:sp>
        <p:nvSpPr>
          <p:cNvPr id="13" name="TextBox 12"/>
          <p:cNvSpPr txBox="1"/>
          <p:nvPr/>
        </p:nvSpPr>
        <p:spPr>
          <a:xfrm>
            <a:off x="1826173" y="6064250"/>
            <a:ext cx="1905000" cy="369888"/>
          </a:xfrm>
          <a:prstGeom prst="rect">
            <a:avLst/>
          </a:prstGeom>
          <a:solidFill>
            <a:schemeClr val="accent2">
              <a:lumMod val="75000"/>
            </a:schemeClr>
          </a:solidFill>
        </p:spPr>
        <p:txBody>
          <a:bodyPr>
            <a:spAutoFit/>
          </a:bodyPr>
          <a:lstStyle/>
          <a:p>
            <a:pPr>
              <a:defRPr/>
            </a:pPr>
            <a:r>
              <a:rPr lang="en-US" sz="1800" dirty="0">
                <a:latin typeface="Arial" charset="0"/>
              </a:rPr>
              <a:t>Composting</a:t>
            </a:r>
          </a:p>
        </p:txBody>
      </p:sp>
      <p:sp>
        <p:nvSpPr>
          <p:cNvPr id="14" name="TextBox 13"/>
          <p:cNvSpPr txBox="1"/>
          <p:nvPr/>
        </p:nvSpPr>
        <p:spPr>
          <a:xfrm>
            <a:off x="5680623" y="5969000"/>
            <a:ext cx="3048000" cy="369888"/>
          </a:xfrm>
          <a:prstGeom prst="rect">
            <a:avLst/>
          </a:prstGeom>
          <a:solidFill>
            <a:schemeClr val="accent2">
              <a:lumMod val="75000"/>
            </a:schemeClr>
          </a:solidFill>
        </p:spPr>
        <p:txBody>
          <a:bodyPr>
            <a:spAutoFit/>
          </a:bodyPr>
          <a:lstStyle/>
          <a:p>
            <a:pPr>
              <a:defRPr/>
            </a:pPr>
            <a:r>
              <a:rPr lang="en-US" sz="1800" dirty="0">
                <a:latin typeface="Arial" charset="0"/>
              </a:rPr>
              <a:t>High temperature, high pH</a:t>
            </a:r>
          </a:p>
        </p:txBody>
      </p:sp>
    </p:spTree>
    <p:extLst>
      <p:ext uri="{BB962C8B-B14F-4D97-AF65-F5344CB8AC3E}">
        <p14:creationId xmlns:p14="http://schemas.microsoft.com/office/powerpoint/2010/main" val="18734656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E24C3-C95F-41E5-A031-70A515DD4E24}"/>
              </a:ext>
            </a:extLst>
          </p:cNvPr>
          <p:cNvSpPr>
            <a:spLocks noGrp="1"/>
          </p:cNvSpPr>
          <p:nvPr>
            <p:ph type="title"/>
          </p:nvPr>
        </p:nvSpPr>
        <p:spPr/>
        <p:txBody>
          <a:bodyPr/>
          <a:lstStyle/>
          <a:p>
            <a:r>
              <a:rPr lang="en-US" dirty="0"/>
              <a:t>Florida Class AA Facilities</a:t>
            </a:r>
          </a:p>
        </p:txBody>
      </p:sp>
      <p:pic>
        <p:nvPicPr>
          <p:cNvPr id="7" name="Content Placeholder 6">
            <a:extLst>
              <a:ext uri="{FF2B5EF4-FFF2-40B4-BE49-F238E27FC236}">
                <a16:creationId xmlns:a16="http://schemas.microsoft.com/office/drawing/2014/main" id="{B59A7E8C-8735-45EF-91D3-0443856C4CD2}"/>
              </a:ext>
            </a:extLst>
          </p:cNvPr>
          <p:cNvPicPr>
            <a:picLocks noGrp="1" noChangeAspect="1"/>
          </p:cNvPicPr>
          <p:nvPr>
            <p:ph idx="1"/>
          </p:nvPr>
        </p:nvPicPr>
        <p:blipFill>
          <a:blip r:embed="rId2"/>
          <a:stretch>
            <a:fillRect/>
          </a:stretch>
        </p:blipFill>
        <p:spPr>
          <a:xfrm>
            <a:off x="1949380" y="1076241"/>
            <a:ext cx="5667271" cy="5527339"/>
          </a:xfrm>
          <a:prstGeom prst="rect">
            <a:avLst/>
          </a:prstGeom>
        </p:spPr>
      </p:pic>
      <p:sp>
        <p:nvSpPr>
          <p:cNvPr id="6" name="Slide Number Placeholder 5">
            <a:extLst>
              <a:ext uri="{FF2B5EF4-FFF2-40B4-BE49-F238E27FC236}">
                <a16:creationId xmlns:a16="http://schemas.microsoft.com/office/drawing/2014/main" id="{C84D2F3E-C592-4D81-862C-A6ABA9D9E843}"/>
              </a:ext>
            </a:extLst>
          </p:cNvPr>
          <p:cNvSpPr>
            <a:spLocks noGrp="1"/>
          </p:cNvSpPr>
          <p:nvPr>
            <p:ph type="sldNum" sz="quarter" idx="12"/>
          </p:nvPr>
        </p:nvSpPr>
        <p:spPr/>
        <p:txBody>
          <a:bodyPr/>
          <a:lstStyle/>
          <a:p>
            <a:fld id="{77BC0C64-94FA-44B3-9573-88BE3BEAC041}" type="slidenum">
              <a:rPr lang="en-US" smtClean="0"/>
              <a:t>18</a:t>
            </a:fld>
            <a:endParaRPr lang="en-US" dirty="0"/>
          </a:p>
        </p:txBody>
      </p:sp>
    </p:spTree>
    <p:extLst>
      <p:ext uri="{BB962C8B-B14F-4D97-AF65-F5344CB8AC3E}">
        <p14:creationId xmlns:p14="http://schemas.microsoft.com/office/powerpoint/2010/main" val="25539832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A7B46-6C7A-4CA8-8823-DD6044B38A93}"/>
              </a:ext>
            </a:extLst>
          </p:cNvPr>
          <p:cNvSpPr>
            <a:spLocks noGrp="1"/>
          </p:cNvSpPr>
          <p:nvPr>
            <p:ph type="title"/>
          </p:nvPr>
        </p:nvSpPr>
        <p:spPr>
          <a:xfrm>
            <a:off x="906235" y="190919"/>
            <a:ext cx="8147329" cy="612950"/>
          </a:xfrm>
        </p:spPr>
        <p:txBody>
          <a:bodyPr>
            <a:normAutofit fontScale="90000"/>
          </a:bodyPr>
          <a:lstStyle/>
          <a:p>
            <a:r>
              <a:rPr lang="en-US" dirty="0"/>
              <a:t>Florida Class AA Biosolids in 2016</a:t>
            </a:r>
          </a:p>
        </p:txBody>
      </p:sp>
      <p:sp>
        <p:nvSpPr>
          <p:cNvPr id="3" name="Content Placeholder 2">
            <a:extLst>
              <a:ext uri="{FF2B5EF4-FFF2-40B4-BE49-F238E27FC236}">
                <a16:creationId xmlns:a16="http://schemas.microsoft.com/office/drawing/2014/main" id="{955373FC-211A-4CA1-B7FD-5D4A07108CA3}"/>
              </a:ext>
            </a:extLst>
          </p:cNvPr>
          <p:cNvSpPr>
            <a:spLocks noGrp="1"/>
          </p:cNvSpPr>
          <p:nvPr>
            <p:ph idx="1"/>
          </p:nvPr>
        </p:nvSpPr>
        <p:spPr>
          <a:xfrm>
            <a:off x="357809" y="1325563"/>
            <a:ext cx="8428381" cy="4851400"/>
          </a:xfrm>
        </p:spPr>
        <p:txBody>
          <a:bodyPr/>
          <a:lstStyle/>
          <a:p>
            <a:pPr>
              <a:spcAft>
                <a:spcPts val="1800"/>
              </a:spcAft>
            </a:pPr>
            <a:r>
              <a:rPr lang="en-US" b="1" dirty="0"/>
              <a:t>39 Florida facilities produced 191,344 dry tons of final Class AA biosolids product</a:t>
            </a:r>
          </a:p>
          <a:p>
            <a:pPr lvl="1">
              <a:spcAft>
                <a:spcPts val="1800"/>
              </a:spcAft>
            </a:pPr>
            <a:r>
              <a:rPr lang="en-US" b="1" dirty="0"/>
              <a:t>187,149 dry tons distributed and marketed in Florida</a:t>
            </a:r>
          </a:p>
          <a:p>
            <a:pPr lvl="1">
              <a:spcAft>
                <a:spcPts val="1800"/>
              </a:spcAft>
            </a:pPr>
            <a:r>
              <a:rPr lang="en-US" b="1" dirty="0"/>
              <a:t>4,195 dry tons distributed and marketed outside of Florida</a:t>
            </a:r>
          </a:p>
          <a:p>
            <a:pPr>
              <a:spcAft>
                <a:spcPts val="1800"/>
              </a:spcAft>
            </a:pPr>
            <a:r>
              <a:rPr lang="en-US" b="1" dirty="0"/>
              <a:t>5 out-of-state facilities shipped in 9,966 dry tons </a:t>
            </a:r>
          </a:p>
          <a:p>
            <a:pPr>
              <a:spcAft>
                <a:spcPts val="1800"/>
              </a:spcAft>
            </a:pPr>
            <a:r>
              <a:rPr lang="en-US" b="1" dirty="0"/>
              <a:t>A total of 197,115 dry tons of Class AA biosolids product was distributed and marketed in Florida in 2016 </a:t>
            </a:r>
          </a:p>
          <a:p>
            <a:endParaRPr lang="en-US" dirty="0"/>
          </a:p>
        </p:txBody>
      </p:sp>
      <p:sp>
        <p:nvSpPr>
          <p:cNvPr id="6" name="Slide Number Placeholder 5">
            <a:extLst>
              <a:ext uri="{FF2B5EF4-FFF2-40B4-BE49-F238E27FC236}">
                <a16:creationId xmlns:a16="http://schemas.microsoft.com/office/drawing/2014/main" id="{DDAF3BFB-FF6B-4FC0-941D-96EE98E9A6AF}"/>
              </a:ext>
            </a:extLst>
          </p:cNvPr>
          <p:cNvSpPr>
            <a:spLocks noGrp="1"/>
          </p:cNvSpPr>
          <p:nvPr>
            <p:ph type="sldNum" sz="quarter" idx="12"/>
          </p:nvPr>
        </p:nvSpPr>
        <p:spPr/>
        <p:txBody>
          <a:bodyPr/>
          <a:lstStyle/>
          <a:p>
            <a:fld id="{77BC0C64-94FA-44B3-9573-88BE3BEAC041}" type="slidenum">
              <a:rPr lang="en-US" smtClean="0"/>
              <a:t>19</a:t>
            </a:fld>
            <a:endParaRPr lang="en-US" dirty="0"/>
          </a:p>
        </p:txBody>
      </p:sp>
    </p:spTree>
    <p:extLst>
      <p:ext uri="{BB962C8B-B14F-4D97-AF65-F5344CB8AC3E}">
        <p14:creationId xmlns:p14="http://schemas.microsoft.com/office/powerpoint/2010/main" val="35578297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Biosolids?</a:t>
            </a:r>
          </a:p>
        </p:txBody>
      </p:sp>
      <p:sp>
        <p:nvSpPr>
          <p:cNvPr id="6" name="Slide Number Placeholder 5"/>
          <p:cNvSpPr>
            <a:spLocks noGrp="1"/>
          </p:cNvSpPr>
          <p:nvPr>
            <p:ph type="sldNum" sz="quarter" idx="12"/>
          </p:nvPr>
        </p:nvSpPr>
        <p:spPr/>
        <p:txBody>
          <a:bodyPr/>
          <a:lstStyle/>
          <a:p>
            <a:fld id="{77BC0C64-94FA-44B3-9573-88BE3BEAC041}" type="slidenum">
              <a:rPr lang="en-US" smtClean="0"/>
              <a:t>2</a:t>
            </a:fld>
            <a:endParaRPr lang="en-US" dirty="0"/>
          </a:p>
        </p:txBody>
      </p:sp>
      <p:pic>
        <p:nvPicPr>
          <p:cNvPr id="7" name="Picture 2" descr="The image provides a basic illustration of the typical flow of wastewater through a wastewater treatment plant for the primary purpose of showing that the two end products of wastewater treatment are effluent and biosolids.  The image was not given to illustrate each step of secondary wastewater treatment.  However, the image demonstrates the following:&#10;&#10;The first stage of wastewater treatment is called “primary treatment”.&#10;Raw sewage from the collection system enters the wastewater treatment plant and passes through screens to remove debris.&#10;The wastewater flow then passes through a comminutor to grind up any remaining material not caught by the screens.&#10;The flow then enters the grit chamber where sand and grit can settle and be removed and taken to a landfill.&#10;The flow may then enter a primary clarifier (many wastewater treatment plants may not have primary clarifiers) where some wastewater solids, now called primary sludge, may settle out of the flow and be sent to the biosolids treatment unit or be disposed.&#10;The wastewater flow then enters the second stage of wastewater treatment which is called “secondary treatment.” &#10;The wastewater flow enters the aeration basin for treatment (activated sludge) and then flows to the secondary clarifier.&#10;In the secondary clarifier, sludge settles out and the water leaves to be disinfected and discharged as “effluent” (in many wastewater treatment plants, the water may enter tertiary treatment before being discharged).  The image shows treated effluent being sprayed at a sprayfield.&#10;When the sludge leaves the secondary clarifier, some is returned to the front of the aeration basin and some is “wasted” (i.e. sent for treatment and/or disposal).  The image shows dewatered biosolids on a conveyor belt after the biosolids have been treated and dewatered.  The conveyor belt image of biosolids is labled &quot;Biosolids.&quot;&#10;"/>
          <p:cNvPicPr>
            <a:picLocks noChangeAspect="1" noChangeArrowheads="1"/>
          </p:cNvPicPr>
          <p:nvPr/>
        </p:nvPicPr>
        <p:blipFill>
          <a:blip r:embed="rId3">
            <a:extLst>
              <a:ext uri="{28A0092B-C50C-407E-A947-70E740481C1C}">
                <a14:useLocalDpi xmlns:a14="http://schemas.microsoft.com/office/drawing/2010/main" val="0"/>
              </a:ext>
            </a:extLst>
          </a:blip>
          <a:srcRect l="1047" r="1047"/>
          <a:stretch>
            <a:fillRect/>
          </a:stretch>
        </p:blipFill>
        <p:spPr bwMode="auto">
          <a:xfrm>
            <a:off x="538349" y="1789217"/>
            <a:ext cx="8067302" cy="4782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395632" y="1162318"/>
            <a:ext cx="8357843" cy="707886"/>
          </a:xfrm>
          <a:prstGeom prst="rect">
            <a:avLst/>
          </a:prstGeom>
        </p:spPr>
        <p:txBody>
          <a:bodyPr wrap="square">
            <a:spAutoFit/>
          </a:bodyPr>
          <a:lstStyle/>
          <a:p>
            <a:pPr lvl="0">
              <a:defRPr/>
            </a:pPr>
            <a:r>
              <a:rPr lang="en-US" sz="2000" b="1" dirty="0">
                <a:solidFill>
                  <a:prstClr val="black"/>
                </a:solidFill>
                <a:cs typeface="Arial" charset="0"/>
              </a:rPr>
              <a:t>The treatment of domestic wastewater produces two principal end products:  effluent and biosolids</a:t>
            </a:r>
          </a:p>
        </p:txBody>
      </p:sp>
    </p:spTree>
    <p:extLst>
      <p:ext uri="{BB962C8B-B14F-4D97-AF65-F5344CB8AC3E}">
        <p14:creationId xmlns:p14="http://schemas.microsoft.com/office/powerpoint/2010/main" val="23294866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Biosolids Land Application</a:t>
            </a:r>
          </a:p>
        </p:txBody>
      </p:sp>
      <p:sp>
        <p:nvSpPr>
          <p:cNvPr id="3" name="Content Placeholder 2"/>
          <p:cNvSpPr>
            <a:spLocks noGrp="1"/>
          </p:cNvSpPr>
          <p:nvPr>
            <p:ph idx="1"/>
          </p:nvPr>
        </p:nvSpPr>
        <p:spPr>
          <a:xfrm>
            <a:off x="457200" y="1140178"/>
            <a:ext cx="8286750" cy="5208371"/>
          </a:xfrm>
        </p:spPr>
        <p:txBody>
          <a:bodyPr>
            <a:normAutofit/>
          </a:bodyPr>
          <a:lstStyle/>
          <a:p>
            <a:pPr>
              <a:spcBef>
                <a:spcPts val="1200"/>
              </a:spcBef>
            </a:pPr>
            <a:r>
              <a:rPr lang="en-US" sz="2200" b="1" dirty="0"/>
              <a:t>Land application is the beneficial use of biosolids at a permitted site following a nutrient management plan (NMP) and site management requirements </a:t>
            </a:r>
          </a:p>
          <a:p>
            <a:pPr lvl="1">
              <a:spcBef>
                <a:spcPts val="1200"/>
              </a:spcBef>
              <a:buFont typeface="Courier New" panose="02070309020205020404" pitchFamily="49" charset="0"/>
              <a:buChar char="o"/>
            </a:pPr>
            <a:r>
              <a:rPr lang="en-US" sz="2000" b="1" dirty="0"/>
              <a:t>Biosolids contain macronutrients (N and P) and micronutrients (Cu, Fe, Mn, etc.) that can be used by crops </a:t>
            </a:r>
          </a:p>
          <a:p>
            <a:pPr lvl="1">
              <a:spcBef>
                <a:spcPts val="1200"/>
              </a:spcBef>
              <a:buFont typeface="Courier New" panose="02070309020205020404" pitchFamily="49" charset="0"/>
              <a:buChar char="o"/>
            </a:pPr>
            <a:r>
              <a:rPr lang="en-US" sz="2000" b="1" dirty="0"/>
              <a:t>Biosolids increase the organic content of the soil</a:t>
            </a:r>
          </a:p>
          <a:p>
            <a:pPr>
              <a:spcBef>
                <a:spcPts val="1200"/>
              </a:spcBef>
            </a:pPr>
            <a:r>
              <a:rPr lang="en-US" sz="2200" b="1" dirty="0"/>
              <a:t>There are approximately 140 permitted land application sites in Florida</a:t>
            </a:r>
          </a:p>
          <a:p>
            <a:pPr lvl="1">
              <a:spcBef>
                <a:spcPts val="1200"/>
              </a:spcBef>
              <a:buFont typeface="Courier New" panose="02070309020205020404" pitchFamily="49" charset="0"/>
              <a:buChar char="o"/>
            </a:pPr>
            <a:r>
              <a:rPr lang="en-US" sz="2000" b="1" dirty="0"/>
              <a:t>Haulers are the most common site permittees (instead of the land owner or utility)</a:t>
            </a:r>
          </a:p>
          <a:p>
            <a:pPr lvl="1">
              <a:spcBef>
                <a:spcPts val="1200"/>
              </a:spcBef>
              <a:buFont typeface="Courier New" panose="02070309020205020404" pitchFamily="49" charset="0"/>
              <a:buChar char="o"/>
            </a:pPr>
            <a:r>
              <a:rPr lang="en-US" sz="2000" b="1" dirty="0"/>
              <a:t>Utilities commonly contract with haulers/appliers instead of applying the biosolids themselves</a:t>
            </a:r>
          </a:p>
        </p:txBody>
      </p:sp>
      <p:sp>
        <p:nvSpPr>
          <p:cNvPr id="6" name="Slide Number Placeholder 5"/>
          <p:cNvSpPr>
            <a:spLocks noGrp="1"/>
          </p:cNvSpPr>
          <p:nvPr>
            <p:ph type="sldNum" sz="quarter" idx="12"/>
          </p:nvPr>
        </p:nvSpPr>
        <p:spPr/>
        <p:txBody>
          <a:bodyPr/>
          <a:lstStyle/>
          <a:p>
            <a:fld id="{77BC0C64-94FA-44B3-9573-88BE3BEAC041}" type="slidenum">
              <a:rPr lang="en-US" smtClean="0"/>
              <a:t>20</a:t>
            </a:fld>
            <a:endParaRPr lang="en-US" dirty="0"/>
          </a:p>
        </p:txBody>
      </p:sp>
    </p:spTree>
    <p:extLst>
      <p:ext uri="{BB962C8B-B14F-4D97-AF65-F5344CB8AC3E}">
        <p14:creationId xmlns:p14="http://schemas.microsoft.com/office/powerpoint/2010/main" val="21141139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4643BAD-A822-41E3-8ED6-3A8B0C58100C}"/>
              </a:ext>
            </a:extLst>
          </p:cNvPr>
          <p:cNvPicPr>
            <a:picLocks noChangeAspect="1"/>
          </p:cNvPicPr>
          <p:nvPr/>
        </p:nvPicPr>
        <p:blipFill>
          <a:blip r:embed="rId2"/>
          <a:stretch>
            <a:fillRect/>
          </a:stretch>
        </p:blipFill>
        <p:spPr>
          <a:xfrm>
            <a:off x="1446452" y="1121916"/>
            <a:ext cx="6334415" cy="5373222"/>
          </a:xfrm>
          <a:prstGeom prst="rect">
            <a:avLst/>
          </a:prstGeom>
        </p:spPr>
      </p:pic>
      <p:sp>
        <p:nvSpPr>
          <p:cNvPr id="2" name="Title 1"/>
          <p:cNvSpPr>
            <a:spLocks noGrp="1"/>
          </p:cNvSpPr>
          <p:nvPr>
            <p:ph type="title"/>
          </p:nvPr>
        </p:nvSpPr>
        <p:spPr>
          <a:xfrm>
            <a:off x="906236" y="0"/>
            <a:ext cx="7609114" cy="950495"/>
          </a:xfrm>
        </p:spPr>
        <p:txBody>
          <a:bodyPr>
            <a:normAutofit fontScale="90000"/>
          </a:bodyPr>
          <a:lstStyle/>
          <a:p>
            <a:r>
              <a:rPr lang="en-US" dirty="0"/>
              <a:t>Map of Biosolids Land Application Sites</a:t>
            </a:r>
          </a:p>
        </p:txBody>
      </p:sp>
      <p:sp>
        <p:nvSpPr>
          <p:cNvPr id="6" name="Slide Number Placeholder 5"/>
          <p:cNvSpPr>
            <a:spLocks noGrp="1"/>
          </p:cNvSpPr>
          <p:nvPr>
            <p:ph type="sldNum" sz="quarter" idx="12"/>
          </p:nvPr>
        </p:nvSpPr>
        <p:spPr/>
        <p:txBody>
          <a:bodyPr/>
          <a:lstStyle/>
          <a:p>
            <a:fld id="{77BC0C64-94FA-44B3-9573-88BE3BEAC041}" type="slidenum">
              <a:rPr lang="en-US" smtClean="0"/>
              <a:t>21</a:t>
            </a:fld>
            <a:endParaRPr lang="en-US" dirty="0"/>
          </a:p>
        </p:txBody>
      </p:sp>
      <p:sp>
        <p:nvSpPr>
          <p:cNvPr id="3" name="Rectangle 2"/>
          <p:cNvSpPr/>
          <p:nvPr/>
        </p:nvSpPr>
        <p:spPr>
          <a:xfrm>
            <a:off x="1749878" y="5893014"/>
            <a:ext cx="3389389" cy="369332"/>
          </a:xfrm>
          <a:prstGeom prst="rect">
            <a:avLst/>
          </a:prstGeom>
        </p:spPr>
        <p:txBody>
          <a:bodyPr wrap="square">
            <a:spAutoFit/>
          </a:bodyPr>
          <a:lstStyle/>
          <a:p>
            <a:r>
              <a:rPr lang="en-US" dirty="0"/>
              <a:t> </a:t>
            </a:r>
            <a:r>
              <a:rPr lang="en-US" dirty="0">
                <a:hlinkClick r:id="rId3"/>
              </a:rPr>
              <a:t>Biosolids Site Map</a:t>
            </a:r>
            <a:r>
              <a:rPr lang="en-US" dirty="0"/>
              <a:t> (2018)</a:t>
            </a:r>
          </a:p>
        </p:txBody>
      </p:sp>
    </p:spTree>
    <p:extLst>
      <p:ext uri="{BB962C8B-B14F-4D97-AF65-F5344CB8AC3E}">
        <p14:creationId xmlns:p14="http://schemas.microsoft.com/office/powerpoint/2010/main" val="5437780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DEP and Biosolids Sites</a:t>
            </a:r>
          </a:p>
        </p:txBody>
      </p:sp>
      <p:sp>
        <p:nvSpPr>
          <p:cNvPr id="3" name="Content Placeholder 2"/>
          <p:cNvSpPr>
            <a:spLocks noGrp="1"/>
          </p:cNvSpPr>
          <p:nvPr>
            <p:ph idx="1"/>
          </p:nvPr>
        </p:nvSpPr>
        <p:spPr>
          <a:xfrm>
            <a:off x="220717" y="1140179"/>
            <a:ext cx="8607973" cy="5354960"/>
          </a:xfrm>
        </p:spPr>
        <p:txBody>
          <a:bodyPr>
            <a:normAutofit fontScale="92500" lnSpcReduction="20000"/>
          </a:bodyPr>
          <a:lstStyle/>
          <a:p>
            <a:pPr marL="0" indent="0">
              <a:buNone/>
            </a:pPr>
            <a:r>
              <a:rPr lang="en-US" b="1" dirty="0"/>
              <a:t>DEP permits the treatment facilities and the land application sites </a:t>
            </a:r>
          </a:p>
          <a:p>
            <a:pPr lvl="1"/>
            <a:r>
              <a:rPr lang="en-US" b="1" dirty="0"/>
              <a:t>Facility permittee treats and monitors biosolids</a:t>
            </a:r>
          </a:p>
          <a:p>
            <a:pPr lvl="2">
              <a:buFont typeface="Courier New" panose="02070309020205020404" pitchFamily="49" charset="0"/>
              <a:buChar char="o"/>
            </a:pPr>
            <a:r>
              <a:rPr lang="en-US" sz="2200" b="1" dirty="0"/>
              <a:t>Pathogen reduction, vector attraction reduction, metals limits</a:t>
            </a:r>
          </a:p>
          <a:p>
            <a:pPr lvl="2">
              <a:buFont typeface="Courier New" panose="02070309020205020404" pitchFamily="49" charset="0"/>
              <a:buChar char="o"/>
            </a:pPr>
            <a:r>
              <a:rPr lang="en-US" sz="2200" b="1" dirty="0"/>
              <a:t>Treatment, monitoring and hauling records</a:t>
            </a:r>
          </a:p>
          <a:p>
            <a:pPr lvl="2">
              <a:buFont typeface="Courier New" panose="02070309020205020404" pitchFamily="49" charset="0"/>
              <a:buChar char="o"/>
            </a:pPr>
            <a:r>
              <a:rPr lang="en-US" sz="2200" b="1" dirty="0"/>
              <a:t>Reporting - DMRs and land application annual summary report</a:t>
            </a:r>
          </a:p>
          <a:p>
            <a:pPr lvl="2">
              <a:buFont typeface="Courier New" panose="02070309020205020404" pitchFamily="49" charset="0"/>
              <a:buChar char="o"/>
            </a:pPr>
            <a:r>
              <a:rPr lang="en-US" sz="2200" b="1" dirty="0"/>
              <a:t>Treatment Facility Biosolids Plan identifies the application sites where the treatment facility may send its biosolids</a:t>
            </a:r>
          </a:p>
          <a:p>
            <a:pPr lvl="2">
              <a:buFont typeface="Courier New" panose="02070309020205020404" pitchFamily="49" charset="0"/>
              <a:buChar char="o"/>
            </a:pPr>
            <a:r>
              <a:rPr lang="en-US" sz="2200" b="1" dirty="0"/>
              <a:t>Class AA distribution and marketing requires a fertilizer license or must be sold or given to someone with a fertilizer license (exception for compost outside Northern Everglades watersheds)</a:t>
            </a:r>
          </a:p>
          <a:p>
            <a:pPr lvl="1"/>
            <a:r>
              <a:rPr lang="en-US" b="1" dirty="0"/>
              <a:t>Site permittee must operate and apply the biosolids in accordance with their permit and state and federal regulations which requires:</a:t>
            </a:r>
          </a:p>
          <a:p>
            <a:pPr lvl="2">
              <a:buFont typeface="Courier New" panose="02070309020205020404" pitchFamily="49" charset="0"/>
              <a:buChar char="o"/>
            </a:pPr>
            <a:r>
              <a:rPr lang="en-US" sz="2200" b="1" dirty="0"/>
              <a:t>Site and application zone requirements</a:t>
            </a:r>
          </a:p>
          <a:p>
            <a:pPr lvl="2">
              <a:buFont typeface="Courier New" panose="02070309020205020404" pitchFamily="49" charset="0"/>
              <a:buChar char="o"/>
            </a:pPr>
            <a:r>
              <a:rPr lang="en-US" sz="2200" b="1" dirty="0"/>
              <a:t>Crop and biosolids application rates</a:t>
            </a:r>
          </a:p>
          <a:p>
            <a:pPr lvl="2">
              <a:buFont typeface="Courier New" panose="02070309020205020404" pitchFamily="49" charset="0"/>
              <a:buChar char="o"/>
            </a:pPr>
            <a:r>
              <a:rPr lang="en-US" sz="2200" b="1" dirty="0"/>
              <a:t>Record keeping - hauling, applications, soil pH, etc.</a:t>
            </a:r>
          </a:p>
          <a:p>
            <a:pPr lvl="2">
              <a:buFont typeface="Courier New" panose="02070309020205020404" pitchFamily="49" charset="0"/>
              <a:buChar char="o"/>
            </a:pPr>
            <a:r>
              <a:rPr lang="en-US" altLang="en-US" sz="2200" b="1" dirty="0">
                <a:hlinkClick r:id="rId3"/>
              </a:rPr>
              <a:t>Biosolids Application Site Annual Summary </a:t>
            </a:r>
            <a:r>
              <a:rPr lang="en-US" altLang="en-US" sz="2200" b="1" dirty="0"/>
              <a:t>reports loadings </a:t>
            </a:r>
          </a:p>
          <a:p>
            <a:pPr lvl="2">
              <a:buFont typeface="Courier New" panose="02070309020205020404" pitchFamily="49" charset="0"/>
              <a:buChar char="o"/>
            </a:pPr>
            <a:r>
              <a:rPr lang="en-US" sz="2200" b="1" dirty="0"/>
              <a:t>Class AA distribution and marketing does not require a permitted site</a:t>
            </a:r>
          </a:p>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22</a:t>
            </a:fld>
            <a:endParaRPr lang="en-US" dirty="0"/>
          </a:p>
        </p:txBody>
      </p:sp>
    </p:spTree>
    <p:extLst>
      <p:ext uri="{BB962C8B-B14F-4D97-AF65-F5344CB8AC3E}">
        <p14:creationId xmlns:p14="http://schemas.microsoft.com/office/powerpoint/2010/main" val="13856363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
            <a:ext cx="7609114" cy="975360"/>
          </a:xfrm>
        </p:spPr>
        <p:txBody>
          <a:bodyPr>
            <a:normAutofit fontScale="90000"/>
          </a:bodyPr>
          <a:lstStyle/>
          <a:p>
            <a:r>
              <a:rPr lang="en-US" altLang="en-US" dirty="0"/>
              <a:t>Regulatory Program for Land Application – Permitting</a:t>
            </a:r>
            <a:endParaRPr lang="en-US" dirty="0"/>
          </a:p>
        </p:txBody>
      </p:sp>
      <p:sp>
        <p:nvSpPr>
          <p:cNvPr id="3" name="Content Placeholder 2"/>
          <p:cNvSpPr>
            <a:spLocks noGrp="1"/>
          </p:cNvSpPr>
          <p:nvPr>
            <p:ph idx="1"/>
          </p:nvPr>
        </p:nvSpPr>
        <p:spPr>
          <a:xfrm>
            <a:off x="435429" y="1358538"/>
            <a:ext cx="8273142" cy="4856526"/>
          </a:xfrm>
        </p:spPr>
        <p:txBody>
          <a:bodyPr>
            <a:normAutofit fontScale="85000" lnSpcReduction="20000"/>
          </a:bodyPr>
          <a:lstStyle/>
          <a:p>
            <a:pPr marL="0" indent="0">
              <a:spcAft>
                <a:spcPts val="1200"/>
              </a:spcAft>
              <a:buNone/>
            </a:pPr>
            <a:r>
              <a:rPr lang="en-US" b="1" dirty="0"/>
              <a:t>Biosolids land application sites must be permitted</a:t>
            </a:r>
          </a:p>
          <a:p>
            <a:pPr lvl="1">
              <a:spcAft>
                <a:spcPts val="1200"/>
              </a:spcAft>
            </a:pPr>
            <a:r>
              <a:rPr lang="en-US" b="1" dirty="0"/>
              <a:t>Individual permit is required, except a site may be permitted as part of a facility permit if the facility is the only facility using the site</a:t>
            </a:r>
          </a:p>
          <a:p>
            <a:pPr lvl="1">
              <a:spcAft>
                <a:spcPts val="1200"/>
              </a:spcAft>
            </a:pPr>
            <a:r>
              <a:rPr lang="en-US" b="1" dirty="0"/>
              <a:t>Applicant must submit a </a:t>
            </a:r>
            <a:r>
              <a:rPr lang="en-US" b="1" dirty="0">
                <a:hlinkClick r:id="rId3"/>
              </a:rPr>
              <a:t>Biosolids Site Permit Application</a:t>
            </a:r>
            <a:r>
              <a:rPr lang="en-US" b="1" dirty="0"/>
              <a:t>, DEP Form 62-640.210(2)(d), and a site-specific nutrient management plan (NMP) submitted with the permit application</a:t>
            </a:r>
          </a:p>
          <a:p>
            <a:pPr lvl="2">
              <a:spcAft>
                <a:spcPts val="600"/>
              </a:spcAft>
              <a:buFont typeface="Courier New" panose="02070309020205020404" pitchFamily="49" charset="0"/>
              <a:buChar char="o"/>
            </a:pPr>
            <a:r>
              <a:rPr lang="en-US" sz="2400" b="1" dirty="0"/>
              <a:t>Determines application rates based on crop nutrient need</a:t>
            </a:r>
          </a:p>
          <a:p>
            <a:pPr lvl="2">
              <a:spcAft>
                <a:spcPts val="600"/>
              </a:spcAft>
              <a:buFont typeface="Courier New" panose="02070309020205020404" pitchFamily="49" charset="0"/>
              <a:buChar char="o"/>
            </a:pPr>
            <a:r>
              <a:rPr lang="en-US" sz="2400" b="1" dirty="0"/>
              <a:t>Phosphorus assessment</a:t>
            </a:r>
          </a:p>
          <a:p>
            <a:pPr lvl="2">
              <a:spcAft>
                <a:spcPts val="600"/>
              </a:spcAft>
              <a:buFont typeface="Courier New" panose="02070309020205020404" pitchFamily="49" charset="0"/>
              <a:buChar char="o"/>
            </a:pPr>
            <a:r>
              <a:rPr lang="en-US" sz="2400" b="1" dirty="0"/>
              <a:t>Soil fertility testing</a:t>
            </a:r>
          </a:p>
          <a:p>
            <a:pPr lvl="1">
              <a:spcAft>
                <a:spcPts val="1200"/>
              </a:spcAft>
            </a:pPr>
            <a:r>
              <a:rPr lang="en-US" b="1" dirty="0"/>
              <a:t>Must meet site requirements addressing site slope, storage, seasonal high ground water table, setbacks, signage, cumulative application limits, public access, and harvesting restrictions, etc.</a:t>
            </a:r>
          </a:p>
          <a:p>
            <a:pPr lvl="1">
              <a:spcAft>
                <a:spcPts val="1200"/>
              </a:spcAft>
            </a:pPr>
            <a:r>
              <a:rPr lang="en-US" b="1" dirty="0"/>
              <a:t>The site permittee does not have to be the land owner – instead, the site permittee could be a biosolids hauler/contractor, or a wastewater treatment facility permittee </a:t>
            </a:r>
          </a:p>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23</a:t>
            </a:fld>
            <a:endParaRPr lang="en-US" dirty="0"/>
          </a:p>
        </p:txBody>
      </p:sp>
    </p:spTree>
    <p:extLst>
      <p:ext uri="{BB962C8B-B14F-4D97-AF65-F5344CB8AC3E}">
        <p14:creationId xmlns:p14="http://schemas.microsoft.com/office/powerpoint/2010/main" val="12535570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0"/>
            <a:ext cx="3675289" cy="1325563"/>
          </a:xfrm>
        </p:spPr>
        <p:txBody>
          <a:bodyPr/>
          <a:lstStyle/>
          <a:p>
            <a:r>
              <a:rPr lang="en-US" dirty="0"/>
              <a:t>Site Example</a:t>
            </a:r>
          </a:p>
        </p:txBody>
      </p:sp>
      <p:sp>
        <p:nvSpPr>
          <p:cNvPr id="3" name="Content Placeholder 2"/>
          <p:cNvSpPr>
            <a:spLocks noGrp="1"/>
          </p:cNvSpPr>
          <p:nvPr>
            <p:ph idx="1"/>
          </p:nvPr>
        </p:nvSpPr>
        <p:spPr>
          <a:xfrm>
            <a:off x="244084" y="1325563"/>
            <a:ext cx="4176584" cy="4861126"/>
          </a:xfrm>
        </p:spPr>
        <p:txBody>
          <a:bodyPr>
            <a:normAutofit/>
          </a:bodyPr>
          <a:lstStyle/>
          <a:p>
            <a:pPr marL="0" indent="0">
              <a:spcBef>
                <a:spcPts val="1800"/>
              </a:spcBef>
              <a:buNone/>
            </a:pPr>
            <a:r>
              <a:rPr lang="en-US" sz="2400" b="1" dirty="0"/>
              <a:t>Biosolids site in Osceola and Brevard Counties, shows the  application zones, setbacks, etc.</a:t>
            </a:r>
          </a:p>
          <a:p>
            <a:pPr>
              <a:spcBef>
                <a:spcPts val="1800"/>
              </a:spcBef>
            </a:pPr>
            <a:r>
              <a:rPr lang="en-US" sz="2000" b="1" dirty="0"/>
              <a:t>This site has 30 application zones covering 5,736 acres</a:t>
            </a:r>
          </a:p>
          <a:p>
            <a:pPr>
              <a:spcBef>
                <a:spcPts val="1800"/>
              </a:spcBef>
            </a:pPr>
            <a:r>
              <a:rPr lang="en-US" sz="2000" b="1" dirty="0"/>
              <a:t>The odd shapes of the application zones, or fields, primarily result from setback buffers (i.e., wetlands, surface waters, residences, etc.)</a:t>
            </a:r>
          </a:p>
        </p:txBody>
      </p:sp>
      <p:sp>
        <p:nvSpPr>
          <p:cNvPr id="6" name="Slide Number Placeholder 5"/>
          <p:cNvSpPr>
            <a:spLocks noGrp="1"/>
          </p:cNvSpPr>
          <p:nvPr>
            <p:ph type="sldNum" sz="quarter" idx="12"/>
          </p:nvPr>
        </p:nvSpPr>
        <p:spPr/>
        <p:txBody>
          <a:bodyPr/>
          <a:lstStyle/>
          <a:p>
            <a:fld id="{77BC0C64-94FA-44B3-9573-88BE3BEAC041}" type="slidenum">
              <a:rPr lang="en-US" smtClean="0"/>
              <a:t>24</a:t>
            </a:fld>
            <a:endParaRPr lang="en-US" dirty="0"/>
          </a:p>
        </p:txBody>
      </p:sp>
      <p:pic>
        <p:nvPicPr>
          <p:cNvPr id="7" name="Picture 5" descr="This is a map with an aerial image of the Deer Park Ranch site with the application zones color coded and numbered, and with lines maked to show where various rule setbacks must be met to property lines, buildings occupied by the general public, wetlands, etc.  At the scale of the image, the legend for the map with the color codings and setbacks is not legible.  The image serves to show the potential size, extent, and complexities of a site and its application zon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5350" y="0"/>
            <a:ext cx="44386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40011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0"/>
            <a:ext cx="7609114" cy="923109"/>
          </a:xfrm>
        </p:spPr>
        <p:txBody>
          <a:bodyPr>
            <a:normAutofit fontScale="90000"/>
          </a:bodyPr>
          <a:lstStyle/>
          <a:p>
            <a:r>
              <a:rPr lang="en-US" altLang="en-US" dirty="0"/>
              <a:t>Regulatory Program for Land Application – NMP</a:t>
            </a:r>
            <a:endParaRPr lang="en-US" dirty="0"/>
          </a:p>
        </p:txBody>
      </p:sp>
      <p:sp>
        <p:nvSpPr>
          <p:cNvPr id="3" name="Content Placeholder 2"/>
          <p:cNvSpPr>
            <a:spLocks noGrp="1"/>
          </p:cNvSpPr>
          <p:nvPr>
            <p:ph idx="1"/>
          </p:nvPr>
        </p:nvSpPr>
        <p:spPr>
          <a:xfrm>
            <a:off x="403655" y="1241778"/>
            <a:ext cx="8410831" cy="5253360"/>
          </a:xfrm>
        </p:spPr>
        <p:txBody>
          <a:bodyPr>
            <a:normAutofit lnSpcReduction="10000"/>
          </a:bodyPr>
          <a:lstStyle/>
          <a:p>
            <a:pPr>
              <a:spcBef>
                <a:spcPts val="600"/>
              </a:spcBef>
              <a:spcAft>
                <a:spcPts val="600"/>
              </a:spcAft>
            </a:pPr>
            <a:r>
              <a:rPr lang="en-US" sz="2000" b="1" dirty="0"/>
              <a:t>Rule 62-640.500, F.A.C., requires a nutrient management plan (NMP) to be submitted with the permit application for an agricultural site</a:t>
            </a:r>
          </a:p>
          <a:p>
            <a:pPr>
              <a:spcBef>
                <a:spcPts val="600"/>
              </a:spcBef>
              <a:spcAft>
                <a:spcPts val="600"/>
              </a:spcAft>
            </a:pPr>
            <a:r>
              <a:rPr lang="en-US" sz="2000" b="1" dirty="0"/>
              <a:t>NMP must be site specific - submitted with </a:t>
            </a:r>
            <a:r>
              <a:rPr lang="en-US" sz="2000" b="1" dirty="0">
                <a:hlinkClick r:id="rId3"/>
              </a:rPr>
              <a:t>site permit application</a:t>
            </a:r>
            <a:endParaRPr lang="en-US" sz="2000" b="1" dirty="0"/>
          </a:p>
          <a:p>
            <a:pPr lvl="1">
              <a:spcAft>
                <a:spcPts val="600"/>
              </a:spcAft>
            </a:pPr>
            <a:r>
              <a:rPr lang="en-US" sz="2000" b="1" dirty="0"/>
              <a:t>Signed by </a:t>
            </a:r>
            <a:r>
              <a:rPr lang="en-US" sz="2000" b="1" dirty="0">
                <a:hlinkClick r:id="rId4"/>
              </a:rPr>
              <a:t>certified nutrient management planner</a:t>
            </a:r>
            <a:r>
              <a:rPr lang="en-US" sz="2000" b="1" dirty="0"/>
              <a:t> (CNMP) or P.E.</a:t>
            </a:r>
          </a:p>
          <a:p>
            <a:pPr lvl="1">
              <a:spcBef>
                <a:spcPts val="600"/>
              </a:spcBef>
              <a:spcAft>
                <a:spcPts val="600"/>
              </a:spcAft>
            </a:pPr>
            <a:r>
              <a:rPr lang="en-US" sz="2000" b="1" dirty="0"/>
              <a:t>Identifies application zones, NMP implementation, site operation and maintenance, and record keeping (for NMP), maps, soil survey, soil fertility testing frequency</a:t>
            </a:r>
          </a:p>
          <a:p>
            <a:pPr lvl="1">
              <a:spcBef>
                <a:spcPts val="600"/>
              </a:spcBef>
              <a:spcAft>
                <a:spcPts val="600"/>
              </a:spcAft>
            </a:pPr>
            <a:r>
              <a:rPr lang="en-US" sz="2000" b="1" dirty="0"/>
              <a:t>Includes any soil, water, plant tissue and biosolids analyses, as applicable</a:t>
            </a:r>
          </a:p>
          <a:p>
            <a:pPr>
              <a:spcBef>
                <a:spcPts val="600"/>
              </a:spcBef>
              <a:spcAft>
                <a:spcPts val="600"/>
              </a:spcAft>
            </a:pPr>
            <a:r>
              <a:rPr lang="en-US" sz="2000" b="1" dirty="0"/>
              <a:t>Application rates are the heart of the NMP</a:t>
            </a:r>
          </a:p>
          <a:p>
            <a:pPr lvl="1">
              <a:spcBef>
                <a:spcPts val="600"/>
              </a:spcBef>
              <a:spcAft>
                <a:spcPts val="600"/>
              </a:spcAft>
            </a:pPr>
            <a:r>
              <a:rPr lang="en-US" sz="2000" b="1" dirty="0"/>
              <a:t>Considerations include phosphorus assessment (Florida P-Index), all nutrient sources, nitrogen mineralization, realistic annual yield goals, biosolids calcium carbonate equivalency, method of land application, calculations</a:t>
            </a:r>
          </a:p>
          <a:p>
            <a:pPr>
              <a:spcBef>
                <a:spcPts val="600"/>
              </a:spcBef>
              <a:spcAft>
                <a:spcPts val="600"/>
              </a:spcAft>
            </a:pPr>
            <a:r>
              <a:rPr lang="en-US" sz="2000" b="1" dirty="0"/>
              <a:t>Additional requirements apply in Northern Everglades and Estuary Protection Program areas (</a:t>
            </a:r>
            <a:r>
              <a:rPr lang="en-US" sz="2000" b="1" dirty="0">
                <a:hlinkClick r:id="rId5"/>
              </a:rPr>
              <a:t>Section 373.4595, Florida Statutes</a:t>
            </a:r>
            <a:r>
              <a:rPr lang="en-US" sz="2000" b="1" dirty="0"/>
              <a:t>)</a:t>
            </a:r>
            <a:endParaRPr lang="en-US" sz="2400" b="1" dirty="0"/>
          </a:p>
          <a:p>
            <a:pPr marL="0" indent="0">
              <a:buNone/>
            </a:pP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25</a:t>
            </a:fld>
            <a:endParaRPr lang="en-US" dirty="0"/>
          </a:p>
        </p:txBody>
      </p:sp>
    </p:spTree>
    <p:extLst>
      <p:ext uri="{BB962C8B-B14F-4D97-AF65-F5344CB8AC3E}">
        <p14:creationId xmlns:p14="http://schemas.microsoft.com/office/powerpoint/2010/main" val="27420481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P-Index</a:t>
            </a:r>
          </a:p>
        </p:txBody>
      </p:sp>
      <p:sp>
        <p:nvSpPr>
          <p:cNvPr id="3" name="Content Placeholder 2"/>
          <p:cNvSpPr>
            <a:spLocks noGrp="1"/>
          </p:cNvSpPr>
          <p:nvPr>
            <p:ph idx="1"/>
          </p:nvPr>
        </p:nvSpPr>
        <p:spPr>
          <a:xfrm>
            <a:off x="367862" y="1198180"/>
            <a:ext cx="8418786" cy="5202620"/>
          </a:xfrm>
        </p:spPr>
        <p:txBody>
          <a:bodyPr>
            <a:normAutofit fontScale="70000" lnSpcReduction="20000"/>
          </a:bodyPr>
          <a:lstStyle/>
          <a:p>
            <a:pPr>
              <a:spcAft>
                <a:spcPts val="1200"/>
              </a:spcAft>
            </a:pPr>
            <a:r>
              <a:rPr lang="en-US" b="1" dirty="0"/>
              <a:t>Chapter 62-640, F.A.C., requires the NMP to include an assessment of the potential for phosphorus movement from each application zone </a:t>
            </a:r>
          </a:p>
          <a:p>
            <a:pPr>
              <a:spcAft>
                <a:spcPts val="1200"/>
              </a:spcAft>
            </a:pPr>
            <a:r>
              <a:rPr lang="en-US" b="1" dirty="0"/>
              <a:t>The Florida Phosphorus Index (P-Index) is a field-by-field evaluation tool to assess the potential risk of phosphorus loss from an agricultural field to surface and ground waters based on the phosphorus source, application rate, site characteristics, soil types, and management practices</a:t>
            </a:r>
          </a:p>
          <a:p>
            <a:pPr>
              <a:spcBef>
                <a:spcPct val="40000"/>
              </a:spcBef>
              <a:spcAft>
                <a:spcPts val="1200"/>
              </a:spcAft>
              <a:buClr>
                <a:schemeClr val="tx2"/>
              </a:buClr>
              <a:buFontTx/>
              <a:buChar char="•"/>
              <a:defRPr/>
            </a:pPr>
            <a:r>
              <a:rPr lang="en-US" b="1" kern="0" dirty="0"/>
              <a:t>Published by the Florida Natural Resource Conservation Service (NRCS) and developed in cooperation with other stakeholder agencies</a:t>
            </a:r>
          </a:p>
          <a:p>
            <a:pPr marL="800100" lvl="1" indent="-342900">
              <a:spcBef>
                <a:spcPct val="40000"/>
              </a:spcBef>
              <a:spcAft>
                <a:spcPts val="1200"/>
              </a:spcAft>
              <a:buClr>
                <a:schemeClr val="tx2"/>
              </a:buClr>
              <a:buFontTx/>
              <a:buChar char="•"/>
              <a:defRPr/>
            </a:pPr>
            <a:r>
              <a:rPr lang="en-US" sz="2600" b="1" kern="0" dirty="0"/>
              <a:t>“The Florida Phosphorus Index:  A Phosphorus Risk Assessment Tool,” 190-FLAGRFH, 8/04</a:t>
            </a:r>
          </a:p>
          <a:p>
            <a:pPr marL="800100" lvl="1" indent="-342900">
              <a:spcBef>
                <a:spcPct val="40000"/>
              </a:spcBef>
              <a:spcAft>
                <a:spcPts val="1200"/>
              </a:spcAft>
              <a:buClr>
                <a:schemeClr val="tx2"/>
              </a:buClr>
              <a:buFontTx/>
              <a:buChar char="•"/>
              <a:defRPr/>
            </a:pPr>
            <a:r>
              <a:rPr lang="en-US" sz="2600" b="1" kern="0" dirty="0"/>
              <a:t>UF IFAS has published guidance on the P-Index for each individual county in Florida that can be used by permittees when using the P-Index </a:t>
            </a:r>
            <a:r>
              <a:rPr lang="en-US" sz="2600" b="1" kern="0" dirty="0">
                <a:hlinkClick r:id="rId3"/>
              </a:rPr>
              <a:t>http://edis.ifas.ufl.edu/topic_series_florida_phosphorous_index</a:t>
            </a:r>
            <a:endParaRPr lang="en-US" sz="2600" b="1" kern="0" dirty="0"/>
          </a:p>
          <a:p>
            <a:pPr marL="400050">
              <a:spcBef>
                <a:spcPct val="40000"/>
              </a:spcBef>
              <a:spcAft>
                <a:spcPts val="1200"/>
              </a:spcAft>
              <a:buClr>
                <a:schemeClr val="tx2"/>
              </a:buClr>
              <a:buFontTx/>
              <a:buChar char="•"/>
              <a:defRPr/>
            </a:pPr>
            <a:r>
              <a:rPr lang="en-US" sz="2900" b="1" kern="0" dirty="0"/>
              <a:t>The P-Index helps evaluate if nutrient management (i.e. application rates) at a biosolids site should be based on nitrogen (N) or phosphorus (P)</a:t>
            </a:r>
          </a:p>
          <a:p>
            <a:pPr marL="400050">
              <a:spcBef>
                <a:spcPct val="40000"/>
              </a:spcBef>
              <a:spcAft>
                <a:spcPts val="1200"/>
              </a:spcAft>
              <a:buClr>
                <a:schemeClr val="tx2"/>
              </a:buClr>
              <a:buFontTx/>
              <a:buChar char="•"/>
              <a:defRPr/>
            </a:pPr>
            <a:r>
              <a:rPr lang="en-US" sz="2900" b="1" kern="0" dirty="0"/>
              <a:t>The P-Index needs updating – NRCS has been working on an update </a:t>
            </a:r>
          </a:p>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26</a:t>
            </a:fld>
            <a:endParaRPr lang="en-US" dirty="0"/>
          </a:p>
        </p:txBody>
      </p:sp>
    </p:spTree>
    <p:extLst>
      <p:ext uri="{BB962C8B-B14F-4D97-AF65-F5344CB8AC3E}">
        <p14:creationId xmlns:p14="http://schemas.microsoft.com/office/powerpoint/2010/main" val="11501620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
            <a:ext cx="7609114" cy="1022684"/>
          </a:xfrm>
        </p:spPr>
        <p:txBody>
          <a:bodyPr>
            <a:normAutofit fontScale="90000"/>
          </a:bodyPr>
          <a:lstStyle/>
          <a:p>
            <a:r>
              <a:rPr lang="en-US" altLang="en-US" dirty="0"/>
              <a:t>Regulatory Program for Land Application – Site Requirements</a:t>
            </a:r>
            <a:endParaRPr lang="en-US" dirty="0"/>
          </a:p>
        </p:txBody>
      </p:sp>
      <p:sp>
        <p:nvSpPr>
          <p:cNvPr id="3" name="Content Placeholder 2"/>
          <p:cNvSpPr>
            <a:spLocks noGrp="1"/>
          </p:cNvSpPr>
          <p:nvPr>
            <p:ph idx="1"/>
          </p:nvPr>
        </p:nvSpPr>
        <p:spPr>
          <a:xfrm>
            <a:off x="628650" y="1515291"/>
            <a:ext cx="7886700" cy="4661672"/>
          </a:xfrm>
        </p:spPr>
        <p:txBody>
          <a:bodyPr/>
          <a:lstStyle/>
          <a:p>
            <a:pPr>
              <a:spcBef>
                <a:spcPts val="1200"/>
              </a:spcBef>
            </a:pPr>
            <a:r>
              <a:rPr lang="en-US" altLang="en-US" sz="2400" b="1" dirty="0"/>
              <a:t>Record keeping requirements include</a:t>
            </a:r>
          </a:p>
          <a:p>
            <a:pPr lvl="1">
              <a:spcBef>
                <a:spcPts val="1200"/>
              </a:spcBef>
              <a:buFont typeface="Courier New" panose="02070309020205020404" pitchFamily="49" charset="0"/>
              <a:buChar char="o"/>
            </a:pPr>
            <a:r>
              <a:rPr lang="en-US" altLang="en-US" sz="2000" b="1" dirty="0"/>
              <a:t>Hauling records of deliveries</a:t>
            </a:r>
          </a:p>
          <a:p>
            <a:pPr lvl="1">
              <a:spcBef>
                <a:spcPts val="1200"/>
              </a:spcBef>
              <a:buFont typeface="Courier New" panose="02070309020205020404" pitchFamily="49" charset="0"/>
              <a:buChar char="o"/>
            </a:pPr>
            <a:r>
              <a:rPr lang="en-US" altLang="en-US" sz="2000" b="1" dirty="0"/>
              <a:t>Site logs for applications to each zone (i.e., field)</a:t>
            </a:r>
          </a:p>
          <a:p>
            <a:pPr>
              <a:spcBef>
                <a:spcPts val="1200"/>
              </a:spcBef>
            </a:pPr>
            <a:r>
              <a:rPr lang="en-US" altLang="en-US" sz="2400" b="1" dirty="0"/>
              <a:t>Application rates are limited by the NMP</a:t>
            </a:r>
          </a:p>
          <a:p>
            <a:pPr>
              <a:spcBef>
                <a:spcPts val="1200"/>
              </a:spcBef>
            </a:pPr>
            <a:r>
              <a:rPr lang="en-US" altLang="en-US" sz="2400" b="1" dirty="0"/>
              <a:t>Cumulative loading tracking/limits</a:t>
            </a:r>
          </a:p>
          <a:p>
            <a:pPr>
              <a:spcBef>
                <a:spcPts val="1200"/>
              </a:spcBef>
            </a:pPr>
            <a:r>
              <a:rPr lang="en-US" altLang="en-US" sz="2400" b="1" dirty="0"/>
              <a:t>Annual reporting of loadings to each zone</a:t>
            </a:r>
          </a:p>
          <a:p>
            <a:pPr>
              <a:spcBef>
                <a:spcPts val="1200"/>
              </a:spcBef>
            </a:pPr>
            <a:r>
              <a:rPr lang="en-US" altLang="en-US" sz="2400" b="1" dirty="0"/>
              <a:t>Tracking of biosolids off-site is prohibited</a:t>
            </a:r>
          </a:p>
          <a:p>
            <a:pPr>
              <a:spcBef>
                <a:spcPts val="1200"/>
              </a:spcBef>
            </a:pPr>
            <a:r>
              <a:rPr lang="en-US" altLang="en-US" sz="2400" b="1" dirty="0"/>
              <a:t>Objectionable odors are prohibited </a:t>
            </a:r>
          </a:p>
          <a:p>
            <a:pPr>
              <a:spcBef>
                <a:spcPts val="1200"/>
              </a:spcBef>
            </a:pPr>
            <a:r>
              <a:rPr lang="en-US" altLang="en-US" sz="2400" b="1" dirty="0"/>
              <a:t>Department conducts site visits, inspections, compliance and enforcement</a:t>
            </a:r>
          </a:p>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27</a:t>
            </a:fld>
            <a:endParaRPr lang="en-US" dirty="0"/>
          </a:p>
        </p:txBody>
      </p:sp>
    </p:spTree>
    <p:extLst>
      <p:ext uri="{BB962C8B-B14F-4D97-AF65-F5344CB8AC3E}">
        <p14:creationId xmlns:p14="http://schemas.microsoft.com/office/powerpoint/2010/main" val="6305390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0"/>
            <a:ext cx="7609114" cy="931817"/>
          </a:xfrm>
        </p:spPr>
        <p:txBody>
          <a:bodyPr>
            <a:normAutofit fontScale="90000"/>
          </a:bodyPr>
          <a:lstStyle/>
          <a:p>
            <a:r>
              <a:rPr lang="en-US" altLang="en-US" dirty="0"/>
              <a:t>Regulatory Program for Land Application – Site Setbacks</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28</a:t>
            </a:fld>
            <a:endParaRPr lang="en-US" dirty="0"/>
          </a:p>
        </p:txBody>
      </p:sp>
      <p:graphicFrame>
        <p:nvGraphicFramePr>
          <p:cNvPr id="8" name="Table 7" descr="Table listing required setbacks from various features for land application" title="Setback distances"/>
          <p:cNvGraphicFramePr>
            <a:graphicFrameLocks noGrp="1"/>
          </p:cNvGraphicFramePr>
          <p:nvPr>
            <p:extLst>
              <p:ext uri="{D42A27DB-BD31-4B8C-83A1-F6EECF244321}">
                <p14:modId xmlns:p14="http://schemas.microsoft.com/office/powerpoint/2010/main" val="2063043248"/>
              </p:ext>
            </p:extLst>
          </p:nvPr>
        </p:nvGraphicFramePr>
        <p:xfrm>
          <a:off x="266700" y="1171573"/>
          <a:ext cx="8610600" cy="4352926"/>
        </p:xfrm>
        <a:graphic>
          <a:graphicData uri="http://schemas.openxmlformats.org/drawingml/2006/table">
            <a:tbl>
              <a:tblPr firstRow="1"/>
              <a:tblGrid>
                <a:gridCol w="7593200">
                  <a:extLst>
                    <a:ext uri="{9D8B030D-6E8A-4147-A177-3AD203B41FA5}">
                      <a16:colId xmlns:a16="http://schemas.microsoft.com/office/drawing/2014/main" val="20000"/>
                    </a:ext>
                  </a:extLst>
                </a:gridCol>
                <a:gridCol w="1017400">
                  <a:extLst>
                    <a:ext uri="{9D8B030D-6E8A-4147-A177-3AD203B41FA5}">
                      <a16:colId xmlns:a16="http://schemas.microsoft.com/office/drawing/2014/main" val="20001"/>
                    </a:ext>
                  </a:extLst>
                </a:gridCol>
              </a:tblGrid>
              <a:tr h="377596">
                <a:tc>
                  <a:txBody>
                    <a:bodyPr/>
                    <a:lstStyle/>
                    <a:p>
                      <a:pPr marL="0" marR="0">
                        <a:spcBef>
                          <a:spcPts val="0"/>
                        </a:spcBef>
                        <a:spcAft>
                          <a:spcPts val="0"/>
                        </a:spcAft>
                        <a:tabLst>
                          <a:tab pos="3714750" algn="l"/>
                        </a:tabLst>
                      </a:pPr>
                      <a:r>
                        <a:rPr lang="en-US" sz="1600" b="1" dirty="0">
                          <a:latin typeface="Arial" pitchFamily="34" charset="0"/>
                          <a:ea typeface="Times New Roman"/>
                          <a:cs typeface="Arial" pitchFamily="34" charset="0"/>
                        </a:rPr>
                        <a:t>Setback</a:t>
                      </a:r>
                      <a:r>
                        <a:rPr lang="en-US" sz="1600" b="1" baseline="0" dirty="0">
                          <a:latin typeface="Arial" pitchFamily="34" charset="0"/>
                          <a:ea typeface="Times New Roman"/>
                          <a:cs typeface="Arial" pitchFamily="34" charset="0"/>
                        </a:rPr>
                        <a:t> Feature</a:t>
                      </a:r>
                      <a:endParaRPr lang="en-US" sz="1600" b="1" dirty="0">
                        <a:latin typeface="Arial" pitchFamily="34" charset="0"/>
                        <a:ea typeface="Times New Roman"/>
                        <a:cs typeface="Arial"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spcBef>
                          <a:spcPts val="0"/>
                        </a:spcBef>
                        <a:spcAft>
                          <a:spcPts val="0"/>
                        </a:spcAft>
                        <a:tabLst>
                          <a:tab pos="3714750" algn="l"/>
                        </a:tabLst>
                      </a:pPr>
                      <a:r>
                        <a:rPr lang="en-US" sz="1600" b="1" dirty="0">
                          <a:latin typeface="Arial" pitchFamily="34" charset="0"/>
                          <a:ea typeface="Times New Roman"/>
                          <a:cs typeface="Arial" pitchFamily="34" charset="0"/>
                        </a:rPr>
                        <a:t>Distance</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664569">
                <a:tc>
                  <a:txBody>
                    <a:bodyPr/>
                    <a:lstStyle/>
                    <a:p>
                      <a:pPr marL="0" marR="0">
                        <a:spcBef>
                          <a:spcPts val="0"/>
                        </a:spcBef>
                        <a:spcAft>
                          <a:spcPts val="0"/>
                        </a:spcAft>
                        <a:tabLst>
                          <a:tab pos="3714750" algn="l"/>
                        </a:tabLst>
                      </a:pPr>
                      <a:r>
                        <a:rPr lang="en-US" sz="1600" dirty="0">
                          <a:latin typeface="Arial" pitchFamily="34" charset="0"/>
                          <a:ea typeface="Times New Roman"/>
                          <a:cs typeface="Arial" pitchFamily="34" charset="0"/>
                        </a:rPr>
                        <a:t>*Class I water, Outstanding Florida Water, or Outstanding National Resource Water</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spcBef>
                          <a:spcPts val="0"/>
                        </a:spcBef>
                        <a:spcAft>
                          <a:spcPts val="0"/>
                        </a:spcAft>
                        <a:tabLst>
                          <a:tab pos="3714750" algn="l"/>
                        </a:tabLst>
                      </a:pPr>
                      <a:r>
                        <a:rPr lang="en-US" sz="1600" dirty="0">
                          <a:latin typeface="Arial" pitchFamily="34" charset="0"/>
                          <a:ea typeface="Times New Roman"/>
                          <a:cs typeface="Arial" pitchFamily="34" charset="0"/>
                        </a:rPr>
                        <a:t>1,000 ft</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77596">
                <a:tc>
                  <a:txBody>
                    <a:bodyPr/>
                    <a:lstStyle/>
                    <a:p>
                      <a:pPr marL="0" marR="0">
                        <a:spcBef>
                          <a:spcPts val="0"/>
                        </a:spcBef>
                        <a:spcAft>
                          <a:spcPts val="0"/>
                        </a:spcAft>
                        <a:tabLst>
                          <a:tab pos="3714750" algn="l"/>
                        </a:tabLst>
                      </a:pPr>
                      <a:r>
                        <a:rPr lang="en-US" sz="1600" dirty="0">
                          <a:latin typeface="Arial" pitchFamily="34" charset="0"/>
                          <a:ea typeface="Times New Roman"/>
                          <a:cs typeface="Arial" pitchFamily="34" charset="0"/>
                        </a:rPr>
                        <a:t>*Other surface water </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spcBef>
                          <a:spcPts val="0"/>
                        </a:spcBef>
                        <a:spcAft>
                          <a:spcPts val="0"/>
                        </a:spcAft>
                        <a:tabLst>
                          <a:tab pos="3714750" algn="l"/>
                        </a:tabLst>
                      </a:pPr>
                      <a:r>
                        <a:rPr lang="en-US" sz="1600" dirty="0">
                          <a:latin typeface="Arial" pitchFamily="34" charset="0"/>
                          <a:ea typeface="Times New Roman"/>
                          <a:cs typeface="Arial" pitchFamily="34" charset="0"/>
                        </a:rPr>
                        <a:t>200 ft</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77596">
                <a:tc>
                  <a:txBody>
                    <a:bodyPr/>
                    <a:lstStyle/>
                    <a:p>
                      <a:pPr marL="0" marR="0">
                        <a:spcBef>
                          <a:spcPts val="0"/>
                        </a:spcBef>
                        <a:spcAft>
                          <a:spcPts val="0"/>
                        </a:spcAft>
                        <a:tabLst>
                          <a:tab pos="3714750" algn="l"/>
                        </a:tabLst>
                      </a:pPr>
                      <a:r>
                        <a:rPr lang="en-US" sz="1600" dirty="0">
                          <a:latin typeface="Arial" pitchFamily="34" charset="0"/>
                          <a:ea typeface="Times New Roman"/>
                          <a:cs typeface="Arial" pitchFamily="34" charset="0"/>
                        </a:rPr>
                        <a:t>*Other surface water – if biosolids incorporated or injected</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spcBef>
                          <a:spcPts val="0"/>
                        </a:spcBef>
                        <a:spcAft>
                          <a:spcPts val="0"/>
                        </a:spcAft>
                        <a:tabLst>
                          <a:tab pos="3714750" algn="l"/>
                        </a:tabLst>
                      </a:pPr>
                      <a:r>
                        <a:rPr lang="en-US" sz="1600" dirty="0">
                          <a:latin typeface="Arial" pitchFamily="34" charset="0"/>
                          <a:ea typeface="Times New Roman"/>
                          <a:cs typeface="Arial" pitchFamily="34" charset="0"/>
                        </a:rPr>
                        <a:t>100 ft</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77596">
                <a:tc>
                  <a:txBody>
                    <a:bodyPr/>
                    <a:lstStyle/>
                    <a:p>
                      <a:pPr marL="0" marR="0">
                        <a:spcBef>
                          <a:spcPts val="0"/>
                        </a:spcBef>
                        <a:spcAft>
                          <a:spcPts val="0"/>
                        </a:spcAft>
                        <a:tabLst>
                          <a:tab pos="3714750" algn="l"/>
                        </a:tabLst>
                      </a:pPr>
                      <a:r>
                        <a:rPr lang="en-US" sz="1600" dirty="0">
                          <a:latin typeface="Arial" pitchFamily="34" charset="0"/>
                          <a:ea typeface="Times New Roman"/>
                          <a:cs typeface="Arial" pitchFamily="34" charset="0"/>
                        </a:rPr>
                        <a:t>Subsurface fractures, sinkholes, or other conduits to groundwater</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spcBef>
                          <a:spcPts val="0"/>
                        </a:spcBef>
                        <a:spcAft>
                          <a:spcPts val="0"/>
                        </a:spcAft>
                        <a:tabLst>
                          <a:tab pos="3714750" algn="l"/>
                        </a:tabLst>
                      </a:pPr>
                      <a:r>
                        <a:rPr lang="en-US" sz="1600" dirty="0">
                          <a:latin typeface="Arial" pitchFamily="34" charset="0"/>
                          <a:ea typeface="Times New Roman"/>
                          <a:cs typeface="Arial" pitchFamily="34" charset="0"/>
                        </a:rPr>
                        <a:t>200 ft</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77596">
                <a:tc>
                  <a:txBody>
                    <a:bodyPr/>
                    <a:lstStyle/>
                    <a:p>
                      <a:pPr marL="0" marR="0">
                        <a:spcBef>
                          <a:spcPts val="0"/>
                        </a:spcBef>
                        <a:spcAft>
                          <a:spcPts val="0"/>
                        </a:spcAft>
                        <a:tabLst>
                          <a:tab pos="3714750" algn="l"/>
                        </a:tabLst>
                      </a:pPr>
                      <a:r>
                        <a:rPr lang="en-US" sz="1600" dirty="0">
                          <a:latin typeface="Arial" pitchFamily="34" charset="0"/>
                          <a:ea typeface="Times New Roman"/>
                          <a:cs typeface="Arial" pitchFamily="34" charset="0"/>
                        </a:rPr>
                        <a:t>Private potable well</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spcBef>
                          <a:spcPts val="0"/>
                        </a:spcBef>
                        <a:spcAft>
                          <a:spcPts val="0"/>
                        </a:spcAft>
                        <a:tabLst>
                          <a:tab pos="3714750" algn="l"/>
                        </a:tabLst>
                      </a:pPr>
                      <a:r>
                        <a:rPr lang="en-US" sz="1600" dirty="0">
                          <a:latin typeface="Arial" pitchFamily="34" charset="0"/>
                          <a:ea typeface="Times New Roman"/>
                          <a:cs typeface="Arial" pitchFamily="34" charset="0"/>
                        </a:rPr>
                        <a:t>300 ft</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77596">
                <a:tc>
                  <a:txBody>
                    <a:bodyPr/>
                    <a:lstStyle/>
                    <a:p>
                      <a:pPr marL="0" marR="0">
                        <a:spcBef>
                          <a:spcPts val="0"/>
                        </a:spcBef>
                        <a:spcAft>
                          <a:spcPts val="0"/>
                        </a:spcAft>
                        <a:tabLst>
                          <a:tab pos="3714750" algn="l"/>
                        </a:tabLst>
                      </a:pPr>
                      <a:r>
                        <a:rPr lang="en-US" sz="1600" dirty="0">
                          <a:latin typeface="Arial" pitchFamily="34" charset="0"/>
                          <a:ea typeface="Times New Roman"/>
                          <a:cs typeface="Arial" pitchFamily="34" charset="0"/>
                        </a:rPr>
                        <a:t>Public potable well</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spcBef>
                          <a:spcPts val="0"/>
                        </a:spcBef>
                        <a:spcAft>
                          <a:spcPts val="0"/>
                        </a:spcAft>
                        <a:tabLst>
                          <a:tab pos="3714750" algn="l"/>
                        </a:tabLst>
                      </a:pPr>
                      <a:r>
                        <a:rPr lang="en-US" sz="1600" dirty="0">
                          <a:latin typeface="Arial" pitchFamily="34" charset="0"/>
                          <a:ea typeface="Times New Roman"/>
                          <a:cs typeface="Arial" pitchFamily="34" charset="0"/>
                        </a:rPr>
                        <a:t>500 ft</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77596">
                <a:tc>
                  <a:txBody>
                    <a:bodyPr/>
                    <a:lstStyle/>
                    <a:p>
                      <a:pPr marL="0" marR="0">
                        <a:spcBef>
                          <a:spcPts val="0"/>
                        </a:spcBef>
                        <a:spcAft>
                          <a:spcPts val="0"/>
                        </a:spcAft>
                        <a:tabLst>
                          <a:tab pos="3714750" algn="l"/>
                        </a:tabLst>
                      </a:pPr>
                      <a:r>
                        <a:rPr lang="en-US" sz="1600" dirty="0">
                          <a:latin typeface="Arial" pitchFamily="34" charset="0"/>
                          <a:ea typeface="Times New Roman"/>
                          <a:cs typeface="Arial" pitchFamily="34" charset="0"/>
                        </a:rPr>
                        <a:t>**Occupied buildings - biosolids stored or stockpiled for more than 7 days</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spcBef>
                          <a:spcPts val="0"/>
                        </a:spcBef>
                        <a:spcAft>
                          <a:spcPts val="0"/>
                        </a:spcAft>
                        <a:tabLst>
                          <a:tab pos="3714750" algn="l"/>
                        </a:tabLst>
                      </a:pPr>
                      <a:r>
                        <a:rPr lang="en-US" sz="1600" dirty="0">
                          <a:latin typeface="Arial" pitchFamily="34" charset="0"/>
                          <a:ea typeface="Times New Roman"/>
                          <a:cs typeface="Arial" pitchFamily="34" charset="0"/>
                        </a:rPr>
                        <a:t>1,320 ft</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77596">
                <a:tc>
                  <a:txBody>
                    <a:bodyPr/>
                    <a:lstStyle/>
                    <a:p>
                      <a:pPr marL="0" marR="0">
                        <a:spcBef>
                          <a:spcPts val="0"/>
                        </a:spcBef>
                        <a:spcAft>
                          <a:spcPts val="0"/>
                        </a:spcAft>
                        <a:tabLst>
                          <a:tab pos="3714750" algn="l"/>
                        </a:tabLst>
                      </a:pPr>
                      <a:r>
                        <a:rPr lang="en-US" sz="1600" dirty="0">
                          <a:latin typeface="Arial" pitchFamily="34" charset="0"/>
                          <a:ea typeface="Times New Roman"/>
                          <a:cs typeface="Arial" pitchFamily="34" charset="0"/>
                        </a:rPr>
                        <a:t>**Occupied buildings - Class B only</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spcBef>
                          <a:spcPts val="0"/>
                        </a:spcBef>
                        <a:spcAft>
                          <a:spcPts val="0"/>
                        </a:spcAft>
                        <a:tabLst>
                          <a:tab pos="3714750" algn="l"/>
                        </a:tabLst>
                      </a:pPr>
                      <a:r>
                        <a:rPr lang="en-US" sz="1600" dirty="0">
                          <a:latin typeface="Arial" pitchFamily="34" charset="0"/>
                          <a:ea typeface="Times New Roman"/>
                          <a:cs typeface="Arial" pitchFamily="34" charset="0"/>
                        </a:rPr>
                        <a:t>300 ft</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377596">
                <a:tc>
                  <a:txBody>
                    <a:bodyPr/>
                    <a:lstStyle/>
                    <a:p>
                      <a:pPr marL="0" marR="0">
                        <a:spcBef>
                          <a:spcPts val="0"/>
                        </a:spcBef>
                        <a:spcAft>
                          <a:spcPts val="0"/>
                        </a:spcAft>
                        <a:tabLst>
                          <a:tab pos="3714750" algn="l"/>
                        </a:tabLst>
                      </a:pPr>
                      <a:r>
                        <a:rPr lang="en-US" sz="1600" dirty="0">
                          <a:latin typeface="Arial" pitchFamily="34" charset="0"/>
                          <a:ea typeface="Times New Roman"/>
                          <a:cs typeface="Arial" pitchFamily="34" charset="0"/>
                        </a:rPr>
                        <a:t>Occupied buildings - Class B only; incorporated or/injected </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spcBef>
                          <a:spcPts val="0"/>
                        </a:spcBef>
                        <a:spcAft>
                          <a:spcPts val="0"/>
                        </a:spcAft>
                        <a:tabLst>
                          <a:tab pos="3714750" algn="l"/>
                        </a:tabLst>
                      </a:pPr>
                      <a:r>
                        <a:rPr lang="en-US" sz="1600" dirty="0">
                          <a:latin typeface="Arial" pitchFamily="34" charset="0"/>
                          <a:ea typeface="Times New Roman"/>
                          <a:cs typeface="Arial" pitchFamily="34" charset="0"/>
                        </a:rPr>
                        <a:t>100 ft</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89993">
                <a:tc>
                  <a:txBody>
                    <a:bodyPr/>
                    <a:lstStyle/>
                    <a:p>
                      <a:pPr marL="0" marR="0">
                        <a:spcBef>
                          <a:spcPts val="0"/>
                        </a:spcBef>
                        <a:spcAft>
                          <a:spcPts val="0"/>
                        </a:spcAft>
                        <a:tabLst>
                          <a:tab pos="3714750" algn="l"/>
                        </a:tabLst>
                      </a:pPr>
                      <a:r>
                        <a:rPr lang="en-US" sz="1600" dirty="0">
                          <a:latin typeface="Arial" pitchFamily="34" charset="0"/>
                          <a:ea typeface="Times New Roman"/>
                          <a:cs typeface="Arial" pitchFamily="34" charset="0"/>
                        </a:rPr>
                        <a:t>Property lines - Class B only</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spcBef>
                          <a:spcPts val="0"/>
                        </a:spcBef>
                        <a:spcAft>
                          <a:spcPts val="0"/>
                        </a:spcAft>
                        <a:tabLst>
                          <a:tab pos="3714750" algn="l"/>
                        </a:tabLst>
                      </a:pPr>
                      <a:r>
                        <a:rPr lang="en-US" sz="1600" dirty="0">
                          <a:latin typeface="Arial" pitchFamily="34" charset="0"/>
                          <a:ea typeface="Times New Roman"/>
                          <a:cs typeface="Arial" pitchFamily="34" charset="0"/>
                        </a:rPr>
                        <a:t>75 ft</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sp>
        <p:nvSpPr>
          <p:cNvPr id="3" name="Content Placeholder 2"/>
          <p:cNvSpPr>
            <a:spLocks noGrp="1"/>
          </p:cNvSpPr>
          <p:nvPr>
            <p:ph idx="1"/>
          </p:nvPr>
        </p:nvSpPr>
        <p:spPr>
          <a:xfrm>
            <a:off x="200025" y="5534025"/>
            <a:ext cx="8143875" cy="961113"/>
          </a:xfrm>
        </p:spPr>
        <p:txBody>
          <a:bodyPr>
            <a:normAutofit fontScale="25000" lnSpcReduction="20000"/>
          </a:bodyPr>
          <a:lstStyle/>
          <a:p>
            <a:pPr marL="0" indent="0">
              <a:buNone/>
              <a:defRPr/>
            </a:pPr>
            <a:endParaRPr lang="en-US" sz="1400" dirty="0">
              <a:latin typeface="Arial" pitchFamily="34" charset="0"/>
              <a:cs typeface="Arial" pitchFamily="34" charset="0"/>
            </a:endParaRPr>
          </a:p>
          <a:p>
            <a:pPr marL="0" indent="0">
              <a:buNone/>
              <a:defRPr/>
            </a:pPr>
            <a:r>
              <a:rPr lang="en-US" sz="4800" dirty="0">
                <a:latin typeface="Arial" pitchFamily="34" charset="0"/>
                <a:cs typeface="Arial" pitchFamily="34" charset="0"/>
              </a:rPr>
              <a:t>* Setbacks from surface waters shall be vegetated.</a:t>
            </a:r>
          </a:p>
          <a:p>
            <a:pPr marL="0" indent="0">
              <a:buNone/>
              <a:defRPr/>
            </a:pPr>
            <a:r>
              <a:rPr lang="en-US" sz="4800" dirty="0">
                <a:latin typeface="Arial" pitchFamily="34" charset="0"/>
                <a:cs typeface="Arial" pitchFamily="34" charset="0"/>
              </a:rPr>
              <a:t>**May be reduced with building owner consent.</a:t>
            </a:r>
          </a:p>
          <a:p>
            <a:pPr marL="0" indent="0">
              <a:buNone/>
              <a:defRPr/>
            </a:pPr>
            <a:r>
              <a:rPr lang="en-US" sz="4800" dirty="0">
                <a:latin typeface="Arial" pitchFamily="34" charset="0"/>
                <a:cs typeface="Arial" pitchFamily="34" charset="0"/>
              </a:rPr>
              <a:t>Note - Setbacks do not apply to surface waters owned entirely by one person other than the state which are located completely within the property and will not discharge from the property.</a:t>
            </a:r>
            <a:r>
              <a:rPr lang="en-US" sz="4800" b="1" dirty="0">
                <a:latin typeface="Arial" pitchFamily="34" charset="0"/>
                <a:cs typeface="Arial" pitchFamily="34" charset="0"/>
              </a:rPr>
              <a:t> </a:t>
            </a:r>
          </a:p>
        </p:txBody>
      </p:sp>
    </p:spTree>
    <p:extLst>
      <p:ext uri="{BB962C8B-B14F-4D97-AF65-F5344CB8AC3E}">
        <p14:creationId xmlns:p14="http://schemas.microsoft.com/office/powerpoint/2010/main" val="9329043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0"/>
            <a:ext cx="7609114" cy="1010653"/>
          </a:xfrm>
        </p:spPr>
        <p:txBody>
          <a:bodyPr>
            <a:normAutofit fontScale="90000"/>
          </a:bodyPr>
          <a:lstStyle/>
          <a:p>
            <a:r>
              <a:rPr lang="en-US" altLang="en-US" dirty="0"/>
              <a:t>Regulatory Program for Land Application – Application Sites</a:t>
            </a:r>
            <a:endParaRPr lang="en-US" dirty="0"/>
          </a:p>
        </p:txBody>
      </p:sp>
      <p:sp>
        <p:nvSpPr>
          <p:cNvPr id="3" name="Content Placeholder 2"/>
          <p:cNvSpPr>
            <a:spLocks noGrp="1"/>
          </p:cNvSpPr>
          <p:nvPr>
            <p:ph idx="1"/>
          </p:nvPr>
        </p:nvSpPr>
        <p:spPr>
          <a:xfrm>
            <a:off x="628650" y="1455821"/>
            <a:ext cx="7886700" cy="4721142"/>
          </a:xfrm>
        </p:spPr>
        <p:txBody>
          <a:bodyPr>
            <a:normAutofit/>
          </a:bodyPr>
          <a:lstStyle/>
          <a:p>
            <a:pPr>
              <a:spcBef>
                <a:spcPts val="1200"/>
              </a:spcBef>
            </a:pPr>
            <a:r>
              <a:rPr lang="en-US" altLang="en-US" sz="2400" b="1" dirty="0"/>
              <a:t>Depth to groundwater</a:t>
            </a:r>
            <a:endParaRPr lang="en-US" altLang="en-US" sz="2000" b="1" dirty="0"/>
          </a:p>
          <a:p>
            <a:pPr>
              <a:spcBef>
                <a:spcPts val="1200"/>
              </a:spcBef>
            </a:pPr>
            <a:r>
              <a:rPr lang="en-US" altLang="en-US" sz="2400" b="1" dirty="0"/>
              <a:t>Runoff provisions (rain events, site slope, frequently flooded sites)</a:t>
            </a:r>
          </a:p>
          <a:p>
            <a:pPr>
              <a:spcBef>
                <a:spcPts val="1200"/>
              </a:spcBef>
            </a:pPr>
            <a:r>
              <a:rPr lang="en-US" altLang="en-US" sz="2400" b="1" dirty="0"/>
              <a:t>Soil pH</a:t>
            </a:r>
          </a:p>
          <a:p>
            <a:pPr>
              <a:spcBef>
                <a:spcPts val="1200"/>
              </a:spcBef>
            </a:pPr>
            <a:r>
              <a:rPr lang="en-US" altLang="en-US" sz="2400" b="1" dirty="0"/>
              <a:t>Class B pathogen related restrictions</a:t>
            </a:r>
          </a:p>
          <a:p>
            <a:pPr lvl="1">
              <a:spcBef>
                <a:spcPts val="1200"/>
              </a:spcBef>
              <a:buFont typeface="Courier New" panose="02070309020205020404" pitchFamily="49" charset="0"/>
              <a:buChar char="o"/>
            </a:pPr>
            <a:r>
              <a:rPr lang="en-US" altLang="en-US" sz="2000" b="1" dirty="0"/>
              <a:t>Public access restrictions</a:t>
            </a:r>
          </a:p>
          <a:p>
            <a:pPr lvl="1">
              <a:spcBef>
                <a:spcPts val="1200"/>
              </a:spcBef>
              <a:buFont typeface="Courier New" panose="02070309020205020404" pitchFamily="49" charset="0"/>
              <a:buChar char="o"/>
            </a:pPr>
            <a:r>
              <a:rPr lang="en-US" altLang="en-US" sz="2000" b="1" dirty="0"/>
              <a:t>Harvesting restrictions</a:t>
            </a:r>
          </a:p>
          <a:p>
            <a:pPr lvl="1">
              <a:spcBef>
                <a:spcPts val="1200"/>
              </a:spcBef>
              <a:buFont typeface="Courier New" panose="02070309020205020404" pitchFamily="49" charset="0"/>
              <a:buChar char="o"/>
            </a:pPr>
            <a:r>
              <a:rPr lang="en-US" altLang="en-US" sz="2000" b="1" dirty="0"/>
              <a:t>Grazing restrictions</a:t>
            </a:r>
          </a:p>
          <a:p>
            <a:pPr lvl="1">
              <a:spcBef>
                <a:spcPts val="1200"/>
              </a:spcBef>
              <a:buFont typeface="Courier New" panose="02070309020205020404" pitchFamily="49" charset="0"/>
              <a:buChar char="o"/>
            </a:pPr>
            <a:r>
              <a:rPr lang="en-US" altLang="en-US" sz="2000" b="1" dirty="0"/>
              <a:t>Disclosure of restrictions at sale </a:t>
            </a:r>
          </a:p>
          <a:p>
            <a:pPr>
              <a:spcBef>
                <a:spcPts val="1200"/>
              </a:spcBef>
            </a:pPr>
            <a:r>
              <a:rPr lang="en-US" altLang="en-US" sz="2400" b="1" dirty="0"/>
              <a:t>Notifications – cattle grazing, molybdenum </a:t>
            </a:r>
          </a:p>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29</a:t>
            </a:fld>
            <a:endParaRPr lang="en-US" dirty="0"/>
          </a:p>
        </p:txBody>
      </p:sp>
    </p:spTree>
    <p:extLst>
      <p:ext uri="{BB962C8B-B14F-4D97-AF65-F5344CB8AC3E}">
        <p14:creationId xmlns:p14="http://schemas.microsoft.com/office/powerpoint/2010/main" val="18047541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What are Biosolids?</a:t>
            </a:r>
            <a:endParaRPr lang="en-US" dirty="0"/>
          </a:p>
        </p:txBody>
      </p:sp>
      <p:sp>
        <p:nvSpPr>
          <p:cNvPr id="3" name="Content Placeholder 2"/>
          <p:cNvSpPr>
            <a:spLocks noGrp="1"/>
          </p:cNvSpPr>
          <p:nvPr>
            <p:ph idx="1"/>
          </p:nvPr>
        </p:nvSpPr>
        <p:spPr>
          <a:xfrm>
            <a:off x="628650" y="1443789"/>
            <a:ext cx="7886700" cy="4733174"/>
          </a:xfrm>
        </p:spPr>
        <p:txBody>
          <a:bodyPr>
            <a:normAutofit/>
          </a:bodyPr>
          <a:lstStyle/>
          <a:p>
            <a:pPr>
              <a:spcBef>
                <a:spcPts val="1800"/>
              </a:spcBef>
              <a:spcAft>
                <a:spcPts val="1200"/>
              </a:spcAft>
            </a:pPr>
            <a:r>
              <a:rPr lang="en-US" altLang="en-US" sz="3200" b="1" dirty="0"/>
              <a:t>Biosolids are the solid, semisolid or liquid material produced during the treatment of domestic wastewater. </a:t>
            </a:r>
          </a:p>
          <a:p>
            <a:pPr>
              <a:spcBef>
                <a:spcPts val="1800"/>
              </a:spcBef>
              <a:spcAft>
                <a:spcPts val="1200"/>
              </a:spcAft>
            </a:pPr>
            <a:r>
              <a:rPr lang="en-US" altLang="en-US" sz="3200" b="1" dirty="0"/>
              <a:t>Defined as, “solid organic matter recovered from a sewage treatment process and used especially as fertilizer – usually used in plural.”</a:t>
            </a:r>
          </a:p>
        </p:txBody>
      </p:sp>
      <p:sp>
        <p:nvSpPr>
          <p:cNvPr id="6" name="Slide Number Placeholder 5"/>
          <p:cNvSpPr>
            <a:spLocks noGrp="1"/>
          </p:cNvSpPr>
          <p:nvPr>
            <p:ph type="sldNum" sz="quarter" idx="12"/>
          </p:nvPr>
        </p:nvSpPr>
        <p:spPr/>
        <p:txBody>
          <a:bodyPr/>
          <a:lstStyle/>
          <a:p>
            <a:fld id="{77BC0C64-94FA-44B3-9573-88BE3BEAC041}" type="slidenum">
              <a:rPr lang="en-US" smtClean="0"/>
              <a:t>3</a:t>
            </a:fld>
            <a:endParaRPr lang="en-US" dirty="0"/>
          </a:p>
        </p:txBody>
      </p:sp>
    </p:spTree>
    <p:extLst>
      <p:ext uri="{BB962C8B-B14F-4D97-AF65-F5344CB8AC3E}">
        <p14:creationId xmlns:p14="http://schemas.microsoft.com/office/powerpoint/2010/main" val="30028206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
            <a:ext cx="7609114" cy="975360"/>
          </a:xfrm>
        </p:spPr>
        <p:txBody>
          <a:bodyPr>
            <a:normAutofit fontScale="90000"/>
          </a:bodyPr>
          <a:lstStyle/>
          <a:p>
            <a:r>
              <a:rPr lang="en-US" altLang="en-US" dirty="0"/>
              <a:t>Regulatory Program for Land Application – Site Requirements</a:t>
            </a:r>
            <a:endParaRPr lang="en-US" dirty="0"/>
          </a:p>
        </p:txBody>
      </p:sp>
      <p:sp>
        <p:nvSpPr>
          <p:cNvPr id="3" name="Content Placeholder 2"/>
          <p:cNvSpPr>
            <a:spLocks noGrp="1"/>
          </p:cNvSpPr>
          <p:nvPr>
            <p:ph idx="1"/>
          </p:nvPr>
        </p:nvSpPr>
        <p:spPr>
          <a:xfrm>
            <a:off x="418011" y="1217868"/>
            <a:ext cx="8299269" cy="4959096"/>
          </a:xfrm>
        </p:spPr>
        <p:txBody>
          <a:bodyPr/>
          <a:lstStyle/>
          <a:p>
            <a:pPr>
              <a:spcBef>
                <a:spcPts val="1200"/>
              </a:spcBef>
            </a:pPr>
            <a:r>
              <a:rPr lang="en-US" altLang="en-US" sz="2400" b="1" dirty="0"/>
              <a:t>Alkaline-treated/lime-stabilized biosolids </a:t>
            </a:r>
          </a:p>
          <a:p>
            <a:pPr lvl="1">
              <a:spcBef>
                <a:spcPts val="1200"/>
              </a:spcBef>
              <a:buFont typeface="Courier New" panose="02070309020205020404" pitchFamily="49" charset="0"/>
              <a:buChar char="o"/>
            </a:pPr>
            <a:r>
              <a:rPr lang="en-US" altLang="en-US" sz="2000" b="1" dirty="0"/>
              <a:t>Must be applied within 24 hours of delivery to site</a:t>
            </a:r>
          </a:p>
          <a:p>
            <a:pPr lvl="1">
              <a:spcBef>
                <a:spcPts val="1200"/>
              </a:spcBef>
              <a:buFont typeface="Courier New" panose="02070309020205020404" pitchFamily="49" charset="0"/>
              <a:buChar char="o"/>
            </a:pPr>
            <a:r>
              <a:rPr lang="en-US" altLang="en-US" sz="2000" b="1" dirty="0"/>
              <a:t>Must be injected/incorporated or meet a 1,320 ft setback</a:t>
            </a:r>
          </a:p>
          <a:p>
            <a:pPr>
              <a:spcBef>
                <a:spcPts val="1200"/>
              </a:spcBef>
            </a:pPr>
            <a:r>
              <a:rPr lang="en-US" altLang="en-US" sz="2400" b="1" dirty="0"/>
              <a:t>Storage requirements</a:t>
            </a:r>
          </a:p>
          <a:p>
            <a:pPr lvl="1">
              <a:spcBef>
                <a:spcPts val="1200"/>
              </a:spcBef>
              <a:buFont typeface="Courier New" panose="02070309020205020404" pitchFamily="49" charset="0"/>
              <a:buChar char="o"/>
            </a:pPr>
            <a:r>
              <a:rPr lang="en-US" altLang="en-US" sz="2000" b="1" dirty="0"/>
              <a:t>Temporary storage (staging) is limited to 7 days </a:t>
            </a:r>
          </a:p>
          <a:p>
            <a:pPr lvl="1">
              <a:spcBef>
                <a:spcPts val="1200"/>
              </a:spcBef>
              <a:buFont typeface="Courier New" panose="02070309020205020404" pitchFamily="49" charset="0"/>
              <a:buChar char="o"/>
            </a:pPr>
            <a:r>
              <a:rPr lang="en-US" altLang="en-US" sz="2000" b="1" dirty="0"/>
              <a:t>Long term storage area must meet 1,320 ft setback </a:t>
            </a:r>
          </a:p>
          <a:p>
            <a:r>
              <a:rPr lang="en-US" altLang="en-US" sz="2400" b="1" dirty="0"/>
              <a:t>Advisory signs required </a:t>
            </a:r>
          </a:p>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30</a:t>
            </a:fld>
            <a:endParaRPr lang="en-US" dirty="0"/>
          </a:p>
        </p:txBody>
      </p:sp>
      <p:pic>
        <p:nvPicPr>
          <p:cNvPr id="7" name="Picture 3" descr="The image shows an example of two signs attached to the gate of a biosolids iste.  The first sign is the biosolids advisory sign that has the required biosolids language in English and Spanish along with the contact informtion for the biosolids company.  The second sign has the biosolids company's address and the phone number for the county health department. "/>
          <p:cNvPicPr>
            <a:picLocks noChangeAspect="1"/>
          </p:cNvPicPr>
          <p:nvPr/>
        </p:nvPicPr>
        <p:blipFill>
          <a:blip r:embed="rId2" cstate="print">
            <a:extLst>
              <a:ext uri="{28A0092B-C50C-407E-A947-70E740481C1C}">
                <a14:useLocalDpi xmlns:a14="http://schemas.microsoft.com/office/drawing/2010/main" val="0"/>
              </a:ext>
            </a:extLst>
          </a:blip>
          <a:srcRect l="12305" t="24844" r="1405" b="30000"/>
          <a:stretch>
            <a:fillRect/>
          </a:stretch>
        </p:blipFill>
        <p:spPr bwMode="auto">
          <a:xfrm>
            <a:off x="2375808" y="4394353"/>
            <a:ext cx="4543516" cy="1782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29364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0"/>
            <a:ext cx="7609114" cy="1038225"/>
          </a:xfrm>
        </p:spPr>
        <p:txBody>
          <a:bodyPr>
            <a:normAutofit/>
          </a:bodyPr>
          <a:lstStyle/>
          <a:p>
            <a:r>
              <a:rPr lang="en-US" sz="3200" dirty="0"/>
              <a:t>Northern Everglades and Estuaries Protection Program, 373.4595, F.S. </a:t>
            </a:r>
          </a:p>
        </p:txBody>
      </p:sp>
      <p:sp>
        <p:nvSpPr>
          <p:cNvPr id="3" name="Content Placeholder 2"/>
          <p:cNvSpPr>
            <a:spLocks noGrp="1"/>
          </p:cNvSpPr>
          <p:nvPr>
            <p:ph idx="1"/>
          </p:nvPr>
        </p:nvSpPr>
        <p:spPr>
          <a:xfrm>
            <a:off x="4926227" y="1210962"/>
            <a:ext cx="4118382" cy="5169960"/>
          </a:xfrm>
        </p:spPr>
        <p:txBody>
          <a:bodyPr>
            <a:normAutofit fontScale="85000" lnSpcReduction="10000"/>
          </a:bodyPr>
          <a:lstStyle/>
          <a:p>
            <a:pPr marL="342900" indent="-342900">
              <a:spcBef>
                <a:spcPts val="600"/>
              </a:spcBef>
              <a:buClr>
                <a:schemeClr val="tx2"/>
              </a:buClr>
              <a:buFontTx/>
              <a:buChar char="•"/>
              <a:defRPr/>
            </a:pPr>
            <a:r>
              <a:rPr lang="en-US" sz="2000" kern="0" dirty="0"/>
              <a:t>In 2007, </a:t>
            </a:r>
            <a:r>
              <a:rPr lang="en-US" sz="2000" kern="0" dirty="0">
                <a:hlinkClick r:id="rId3"/>
              </a:rPr>
              <a:t>legislation</a:t>
            </a:r>
            <a:r>
              <a:rPr lang="en-US" sz="2000" kern="0" dirty="0"/>
              <a:t> passed requiring applicants for land application sites in the Lake Okeechobee (including Kissimmee River), St. Lucie River, Caloosahatchee River watersheds to submit a demonstration of no-net loading for phosphorus/nutrients </a:t>
            </a:r>
          </a:p>
          <a:p>
            <a:pPr marL="742950" lvl="1" indent="-285750">
              <a:spcBef>
                <a:spcPts val="600"/>
              </a:spcBef>
              <a:buClr>
                <a:schemeClr val="accent2"/>
              </a:buClr>
              <a:buFontTx/>
              <a:buChar char="•"/>
              <a:defRPr/>
            </a:pPr>
            <a:r>
              <a:rPr lang="en-US" sz="2000" kern="0" dirty="0"/>
              <a:t>All 43 sites existing at the time of the legislation stopped land application as the facility permits allowing land application expired</a:t>
            </a:r>
          </a:p>
          <a:p>
            <a:pPr marL="742950" lvl="1" indent="-285750">
              <a:spcBef>
                <a:spcPts val="600"/>
              </a:spcBef>
              <a:buClr>
                <a:schemeClr val="accent2"/>
              </a:buClr>
              <a:buFontTx/>
              <a:buChar char="•"/>
              <a:defRPr/>
            </a:pPr>
            <a:r>
              <a:rPr lang="en-US" sz="2000" kern="0" dirty="0"/>
              <a:t>If a site is permitted in one of these areas, the site records will need to include annual documentation that no-net loading of phosphorus/ nutrients was met by accounting for all phosphorus applied to the site with the amount of phosphorus exported in products generated on the site</a:t>
            </a:r>
          </a:p>
          <a:p>
            <a:pPr marL="742950" lvl="1" indent="-285750">
              <a:spcBef>
                <a:spcPts val="600"/>
              </a:spcBef>
              <a:buClr>
                <a:schemeClr val="accent2"/>
              </a:buClr>
              <a:buFontTx/>
              <a:buChar char="•"/>
              <a:defRPr/>
            </a:pPr>
            <a:r>
              <a:rPr lang="en-US" sz="2000" kern="0" dirty="0"/>
              <a:t>Class AA biosolids distributed and marketed as fertilizer are not subject to the provisions</a:t>
            </a:r>
          </a:p>
        </p:txBody>
      </p:sp>
      <p:sp>
        <p:nvSpPr>
          <p:cNvPr id="6" name="Slide Number Placeholder 5"/>
          <p:cNvSpPr>
            <a:spLocks noGrp="1"/>
          </p:cNvSpPr>
          <p:nvPr>
            <p:ph type="sldNum" sz="quarter" idx="12"/>
          </p:nvPr>
        </p:nvSpPr>
        <p:spPr/>
        <p:txBody>
          <a:bodyPr/>
          <a:lstStyle/>
          <a:p>
            <a:fld id="{77BC0C64-94FA-44B3-9573-88BE3BEAC041}" type="slidenum">
              <a:rPr lang="en-US" smtClean="0"/>
              <a:t>31</a:t>
            </a:fld>
            <a:endParaRPr lang="en-US" dirty="0"/>
          </a:p>
        </p:txBody>
      </p:sp>
      <p:pic>
        <p:nvPicPr>
          <p:cNvPr id="7" name="Picture 6" descr="This image is an outline map of the Southern portion of  Florida with the county boundaries outlined and named.  The purpose of the image is to show the general areas of the three watershed covered by the Northern Everglades and Estuaries Protection Program.  There are some red stars showing where there were biosolids sites in existence a few years ago that no longer exist.  The three watersheds are shaded and color coded. The green shaded area is the Lake Okeechobee watershed and runs from about 1/4 of the southern portion of Orange County down through half of Polk and Osceola Counties, and then most of Okeechobee and Highlands Counties, with portions of Glades, Martin, Hendry, and Palm Beach Counties along the perimeter of Lake Okeechobee.  The orange area marks the St. Lucie River watershed with includes all of St. Lucie County and portions of Okeechobee and Martin Counties.  The blue shaded area marks the Caloosahatchee River watershed and includes the western half of Glades County, the southern half of Charlotte County, and the Northern portions of Lee and Hendry Counties.   "/>
          <p:cNvPicPr>
            <a:picLocks noChangeAspect="1" noChangeArrowheads="1"/>
          </p:cNvPicPr>
          <p:nvPr/>
        </p:nvPicPr>
        <p:blipFill>
          <a:blip r:embed="rId4">
            <a:extLst>
              <a:ext uri="{28A0092B-C50C-407E-A947-70E740481C1C}">
                <a14:useLocalDpi xmlns:a14="http://schemas.microsoft.com/office/drawing/2010/main" val="0"/>
              </a:ext>
            </a:extLst>
          </a:blip>
          <a:srcRect l="9492"/>
          <a:stretch>
            <a:fillRect/>
          </a:stretch>
        </p:blipFill>
        <p:spPr bwMode="auto">
          <a:xfrm>
            <a:off x="0" y="1414463"/>
            <a:ext cx="5318178" cy="4310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44371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C1002-AEC8-4254-9174-6FB0D6BF8B56}"/>
              </a:ext>
            </a:extLst>
          </p:cNvPr>
          <p:cNvSpPr>
            <a:spLocks noGrp="1"/>
          </p:cNvSpPr>
          <p:nvPr>
            <p:ph type="title"/>
          </p:nvPr>
        </p:nvSpPr>
        <p:spPr>
          <a:xfrm>
            <a:off x="1210732" y="1"/>
            <a:ext cx="7933267" cy="965200"/>
          </a:xfrm>
        </p:spPr>
        <p:txBody>
          <a:bodyPr>
            <a:normAutofit fontScale="90000"/>
          </a:bodyPr>
          <a:lstStyle/>
          <a:p>
            <a:r>
              <a:rPr lang="en-US" dirty="0"/>
              <a:t>Septage Management Facilities Regulated by DEP</a:t>
            </a:r>
          </a:p>
        </p:txBody>
      </p:sp>
      <p:sp>
        <p:nvSpPr>
          <p:cNvPr id="3" name="Content Placeholder 2">
            <a:extLst>
              <a:ext uri="{FF2B5EF4-FFF2-40B4-BE49-F238E27FC236}">
                <a16:creationId xmlns:a16="http://schemas.microsoft.com/office/drawing/2014/main" id="{2F9A8D45-5107-4632-9297-0DA0F4EF9CA9}"/>
              </a:ext>
            </a:extLst>
          </p:cNvPr>
          <p:cNvSpPr>
            <a:spLocks noGrp="1"/>
          </p:cNvSpPr>
          <p:nvPr>
            <p:ph idx="1"/>
          </p:nvPr>
        </p:nvSpPr>
        <p:spPr>
          <a:xfrm>
            <a:off x="628649" y="1244600"/>
            <a:ext cx="7990417" cy="5401733"/>
          </a:xfrm>
        </p:spPr>
        <p:txBody>
          <a:bodyPr>
            <a:normAutofit/>
          </a:bodyPr>
          <a:lstStyle/>
          <a:p>
            <a:pPr>
              <a:spcBef>
                <a:spcPts val="1800"/>
              </a:spcBef>
            </a:pPr>
            <a:r>
              <a:rPr lang="en-US" sz="2400" b="1" dirty="0"/>
              <a:t>The land application of septage under Florida Department of Health regulations was prohibited after June 30, 2016 (</a:t>
            </a:r>
            <a:r>
              <a:rPr lang="en-US" sz="2400" b="1" u="sng" dirty="0">
                <a:hlinkClick r:id="rId3"/>
              </a:rPr>
              <a:t>Section 381.0065(6), Florida Statutes</a:t>
            </a:r>
            <a:r>
              <a:rPr lang="en-US" sz="2400" b="1" u="sng" dirty="0"/>
              <a:t>)</a:t>
            </a:r>
          </a:p>
          <a:p>
            <a:pPr>
              <a:spcBef>
                <a:spcPts val="1800"/>
              </a:spcBef>
            </a:pPr>
            <a:r>
              <a:rPr lang="en-US" sz="2400" b="1" dirty="0"/>
              <a:t>Approximately 80-90 septage businesses under DOH were affected by the statute</a:t>
            </a:r>
          </a:p>
          <a:p>
            <a:pPr>
              <a:spcBef>
                <a:spcPts val="1800"/>
              </a:spcBef>
            </a:pPr>
            <a:r>
              <a:rPr lang="en-US" sz="2400" b="1" dirty="0"/>
              <a:t>DEP permits for biosolids treatment facilities (BTFs), and septage management facilities (SMFs) are regulated under </a:t>
            </a:r>
            <a:r>
              <a:rPr lang="en-US" sz="2400" b="1" u="sng" dirty="0">
                <a:hlinkClick r:id="rId4"/>
              </a:rPr>
              <a:t>Chapter 403, Florida Statutes</a:t>
            </a:r>
            <a:r>
              <a:rPr lang="en-US" sz="2400" b="1" dirty="0"/>
              <a:t>, and may continue to accept, treat, and land apply biosolids and/or septage under </a:t>
            </a:r>
            <a:r>
              <a:rPr lang="en-US" sz="2400" b="1" u="sng" dirty="0">
                <a:hlinkClick r:id="rId5"/>
              </a:rPr>
              <a:t>Chapter 62-640, F.A.C.</a:t>
            </a:r>
            <a:r>
              <a:rPr lang="en-US" sz="2400" b="1" dirty="0"/>
              <a:t> </a:t>
            </a:r>
          </a:p>
          <a:p>
            <a:pPr>
              <a:spcBef>
                <a:spcPts val="1800"/>
              </a:spcBef>
            </a:pPr>
            <a:r>
              <a:rPr lang="en-US" sz="2400" b="1" dirty="0"/>
              <a:t>Under DEP rules, septage is regulated as “biosolids”</a:t>
            </a:r>
          </a:p>
          <a:p>
            <a:pPr>
              <a:spcBef>
                <a:spcPts val="1800"/>
              </a:spcBef>
            </a:pPr>
            <a:r>
              <a:rPr lang="en-US" sz="2400" b="1" dirty="0"/>
              <a:t>Since 2016, DEP has issued 42 septage management facility permits </a:t>
            </a:r>
          </a:p>
          <a:p>
            <a:endParaRPr lang="en-US" dirty="0"/>
          </a:p>
        </p:txBody>
      </p:sp>
      <p:sp>
        <p:nvSpPr>
          <p:cNvPr id="6" name="Slide Number Placeholder 5">
            <a:extLst>
              <a:ext uri="{FF2B5EF4-FFF2-40B4-BE49-F238E27FC236}">
                <a16:creationId xmlns:a16="http://schemas.microsoft.com/office/drawing/2014/main" id="{2CAC6ECB-ED3E-45F4-B214-F29C43A6F95C}"/>
              </a:ext>
            </a:extLst>
          </p:cNvPr>
          <p:cNvSpPr>
            <a:spLocks noGrp="1"/>
          </p:cNvSpPr>
          <p:nvPr>
            <p:ph type="sldNum" sz="quarter" idx="12"/>
          </p:nvPr>
        </p:nvSpPr>
        <p:spPr/>
        <p:txBody>
          <a:bodyPr/>
          <a:lstStyle/>
          <a:p>
            <a:fld id="{77BC0C64-94FA-44B3-9573-88BE3BEAC041}" type="slidenum">
              <a:rPr lang="en-US" smtClean="0"/>
              <a:t>32</a:t>
            </a:fld>
            <a:endParaRPr lang="en-US" dirty="0"/>
          </a:p>
        </p:txBody>
      </p:sp>
    </p:spTree>
    <p:extLst>
      <p:ext uri="{BB962C8B-B14F-4D97-AF65-F5344CB8AC3E}">
        <p14:creationId xmlns:p14="http://schemas.microsoft.com/office/powerpoint/2010/main" val="41600559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7A53E-6AAF-4071-B397-94D004A244D7}"/>
              </a:ext>
            </a:extLst>
          </p:cNvPr>
          <p:cNvSpPr>
            <a:spLocks noGrp="1"/>
          </p:cNvSpPr>
          <p:nvPr>
            <p:ph type="title"/>
          </p:nvPr>
        </p:nvSpPr>
        <p:spPr/>
        <p:txBody>
          <a:bodyPr/>
          <a:lstStyle/>
          <a:p>
            <a:r>
              <a:rPr lang="en-US" dirty="0"/>
              <a:t>Alternative Technologies</a:t>
            </a:r>
          </a:p>
        </p:txBody>
      </p:sp>
      <p:sp>
        <p:nvSpPr>
          <p:cNvPr id="3" name="Content Placeholder 2">
            <a:extLst>
              <a:ext uri="{FF2B5EF4-FFF2-40B4-BE49-F238E27FC236}">
                <a16:creationId xmlns:a16="http://schemas.microsoft.com/office/drawing/2014/main" id="{3E9837CA-E70C-41D9-AA5F-0384598FE7F2}"/>
              </a:ext>
            </a:extLst>
          </p:cNvPr>
          <p:cNvSpPr>
            <a:spLocks noGrp="1"/>
          </p:cNvSpPr>
          <p:nvPr>
            <p:ph idx="1"/>
          </p:nvPr>
        </p:nvSpPr>
        <p:spPr>
          <a:xfrm>
            <a:off x="628650" y="1185705"/>
            <a:ext cx="7886700" cy="5134708"/>
          </a:xfrm>
        </p:spPr>
        <p:txBody>
          <a:bodyPr>
            <a:normAutofit fontScale="92500" lnSpcReduction="20000"/>
          </a:bodyPr>
          <a:lstStyle/>
          <a:p>
            <a:pPr marL="0" indent="0">
              <a:buNone/>
            </a:pPr>
            <a:r>
              <a:rPr lang="en-US" sz="3000" b="1" dirty="0"/>
              <a:t>Florida biosolids-related bioenergy technologies and projects</a:t>
            </a:r>
          </a:p>
          <a:p>
            <a:r>
              <a:rPr lang="en-US" b="1" dirty="0"/>
              <a:t>Gasification</a:t>
            </a:r>
          </a:p>
          <a:p>
            <a:pPr lvl="1">
              <a:buFont typeface="Courier New" panose="02070309020205020404" pitchFamily="49" charset="0"/>
              <a:buChar char="o"/>
            </a:pPr>
            <a:r>
              <a:rPr lang="en-US" b="1" dirty="0"/>
              <a:t>Maxwest (City of Sanford) – no longer operating</a:t>
            </a:r>
          </a:p>
          <a:p>
            <a:r>
              <a:rPr lang="en-US" b="1" dirty="0"/>
              <a:t>Supercritical Water Oxidation </a:t>
            </a:r>
          </a:p>
          <a:p>
            <a:pPr lvl="1">
              <a:buFont typeface="Courier New" panose="02070309020205020404" pitchFamily="49" charset="0"/>
              <a:buChar char="o"/>
            </a:pPr>
            <a:r>
              <a:rPr lang="en-US" b="1" dirty="0"/>
              <a:t>Orlando pilot project</a:t>
            </a:r>
            <a:endParaRPr lang="en-US" b="1" strike="sngStrike" dirty="0">
              <a:highlight>
                <a:srgbClr val="FF0000"/>
              </a:highlight>
            </a:endParaRPr>
          </a:p>
          <a:p>
            <a:r>
              <a:rPr lang="en-US" b="1" dirty="0"/>
              <a:t>Anaerobic Digestion Produces energy (methane production)</a:t>
            </a:r>
          </a:p>
          <a:p>
            <a:pPr lvl="1">
              <a:buFont typeface="Courier New" panose="02070309020205020404" pitchFamily="49" charset="0"/>
              <a:buChar char="o"/>
            </a:pPr>
            <a:r>
              <a:rPr lang="en-US" b="1" dirty="0"/>
              <a:t>Significant volume of biosolids leftover </a:t>
            </a:r>
          </a:p>
          <a:p>
            <a:pPr lvl="1">
              <a:buFont typeface="Courier New" panose="02070309020205020404" pitchFamily="49" charset="0"/>
              <a:buChar char="o"/>
            </a:pPr>
            <a:r>
              <a:rPr lang="en-US" b="1" dirty="0"/>
              <a:t>Harvest Energy Garden facility in Orlando; planned St. Pete facility (there are also some older facilities)</a:t>
            </a:r>
          </a:p>
          <a:p>
            <a:r>
              <a:rPr lang="en-US" b="1" dirty="0"/>
              <a:t>Waste-to-energy facilities</a:t>
            </a:r>
          </a:p>
          <a:p>
            <a:pPr lvl="1"/>
            <a:r>
              <a:rPr lang="en-US" b="1" dirty="0"/>
              <a:t>A few facilities have option in permit to burn biosolids</a:t>
            </a:r>
          </a:p>
          <a:p>
            <a:pPr lvl="1"/>
            <a:r>
              <a:rPr lang="en-US" b="1" dirty="0"/>
              <a:t>Usually dried or pelletized biosolids </a:t>
            </a:r>
          </a:p>
          <a:p>
            <a:pPr lvl="1"/>
            <a:r>
              <a:rPr lang="en-US" b="1" dirty="0"/>
              <a:t>Air permit required/mercury concerns</a:t>
            </a:r>
          </a:p>
        </p:txBody>
      </p:sp>
      <p:sp>
        <p:nvSpPr>
          <p:cNvPr id="6" name="Slide Number Placeholder 5">
            <a:extLst>
              <a:ext uri="{FF2B5EF4-FFF2-40B4-BE49-F238E27FC236}">
                <a16:creationId xmlns:a16="http://schemas.microsoft.com/office/drawing/2014/main" id="{D6875AF4-75F0-44EB-BD80-9CE6D37D23AD}"/>
              </a:ext>
            </a:extLst>
          </p:cNvPr>
          <p:cNvSpPr>
            <a:spLocks noGrp="1"/>
          </p:cNvSpPr>
          <p:nvPr>
            <p:ph type="sldNum" sz="quarter" idx="12"/>
          </p:nvPr>
        </p:nvSpPr>
        <p:spPr/>
        <p:txBody>
          <a:bodyPr/>
          <a:lstStyle/>
          <a:p>
            <a:fld id="{77BC0C64-94FA-44B3-9573-88BE3BEAC041}" type="slidenum">
              <a:rPr lang="en-US" smtClean="0"/>
              <a:t>33</a:t>
            </a:fld>
            <a:endParaRPr lang="en-US" dirty="0"/>
          </a:p>
        </p:txBody>
      </p:sp>
    </p:spTree>
    <p:extLst>
      <p:ext uri="{BB962C8B-B14F-4D97-AF65-F5344CB8AC3E}">
        <p14:creationId xmlns:p14="http://schemas.microsoft.com/office/powerpoint/2010/main" val="39110369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1295400" y="228600"/>
            <a:ext cx="7391400" cy="1143000"/>
          </a:xfrm>
        </p:spPr>
        <p:txBody>
          <a:bodyPr/>
          <a:lstStyle/>
          <a:p>
            <a:pPr algn="ctr" eaLnBrk="1" hangingPunct="1"/>
            <a:r>
              <a:rPr lang="en-US" altLang="en-US" sz="4000" dirty="0"/>
              <a:t>For Additional Information </a:t>
            </a:r>
          </a:p>
        </p:txBody>
      </p:sp>
      <p:sp>
        <p:nvSpPr>
          <p:cNvPr id="35843" name="Rectangle 3"/>
          <p:cNvSpPr>
            <a:spLocks noGrp="1" noChangeArrowheads="1"/>
          </p:cNvSpPr>
          <p:nvPr>
            <p:ph idx="1"/>
          </p:nvPr>
        </p:nvSpPr>
        <p:spPr>
          <a:xfrm>
            <a:off x="0" y="1854926"/>
            <a:ext cx="9067800" cy="4088674"/>
          </a:xfrm>
        </p:spPr>
        <p:txBody>
          <a:bodyPr/>
          <a:lstStyle/>
          <a:p>
            <a:pPr algn="ctr" eaLnBrk="1" hangingPunct="1">
              <a:spcBef>
                <a:spcPct val="0"/>
              </a:spcBef>
              <a:buFontTx/>
              <a:buNone/>
            </a:pPr>
            <a:r>
              <a:rPr lang="en-US" altLang="en-US" b="1" dirty="0"/>
              <a:t>Maurice Barker</a:t>
            </a:r>
          </a:p>
          <a:p>
            <a:pPr algn="ctr" eaLnBrk="1" hangingPunct="1">
              <a:spcBef>
                <a:spcPct val="0"/>
              </a:spcBef>
              <a:buFontTx/>
              <a:buNone/>
            </a:pPr>
            <a:r>
              <a:rPr lang="en-US" altLang="en-US" b="1" dirty="0"/>
              <a:t>Biosolids Coordinator</a:t>
            </a:r>
          </a:p>
          <a:p>
            <a:pPr algn="ctr" eaLnBrk="1" hangingPunct="1">
              <a:spcBef>
                <a:spcPct val="0"/>
              </a:spcBef>
              <a:buFontTx/>
              <a:buNone/>
            </a:pPr>
            <a:r>
              <a:rPr lang="en-US" altLang="en-US" b="1" dirty="0">
                <a:hlinkClick r:id="rId3"/>
              </a:rPr>
              <a:t>maurice.barker@dep.state.fl.us</a:t>
            </a:r>
            <a:endParaRPr lang="en-US" altLang="en-US" b="1" dirty="0"/>
          </a:p>
          <a:p>
            <a:pPr algn="ctr" eaLnBrk="1" hangingPunct="1">
              <a:spcBef>
                <a:spcPct val="0"/>
              </a:spcBef>
              <a:buFontTx/>
              <a:buNone/>
            </a:pPr>
            <a:r>
              <a:rPr lang="en-US" altLang="en-US" b="1" dirty="0"/>
              <a:t>850-245-8614</a:t>
            </a:r>
          </a:p>
          <a:p>
            <a:pPr algn="ctr" eaLnBrk="1" hangingPunct="1">
              <a:spcBef>
                <a:spcPct val="0"/>
              </a:spcBef>
              <a:buFontTx/>
              <a:buNone/>
            </a:pPr>
            <a:endParaRPr lang="en-US" altLang="en-US" sz="2000" b="1" dirty="0"/>
          </a:p>
          <a:p>
            <a:pPr algn="ctr" eaLnBrk="1" hangingPunct="1">
              <a:spcBef>
                <a:spcPct val="0"/>
              </a:spcBef>
              <a:buFontTx/>
              <a:buNone/>
            </a:pPr>
            <a:endParaRPr lang="en-US" altLang="en-US" sz="2000" b="1" dirty="0"/>
          </a:p>
          <a:p>
            <a:pPr algn="ctr" eaLnBrk="1" hangingPunct="1">
              <a:spcBef>
                <a:spcPct val="0"/>
              </a:spcBef>
              <a:buFontTx/>
              <a:buNone/>
            </a:pPr>
            <a:r>
              <a:rPr lang="en-US" altLang="en-US" b="1" dirty="0"/>
              <a:t>DEP’s Biosolids Webpage:</a:t>
            </a:r>
          </a:p>
          <a:p>
            <a:pPr algn="ctr">
              <a:spcBef>
                <a:spcPct val="0"/>
              </a:spcBef>
              <a:buNone/>
            </a:pPr>
            <a:r>
              <a:rPr lang="en-US" altLang="en-US" sz="2400" b="1" u="sng" dirty="0">
                <a:hlinkClick r:id="rId4"/>
              </a:rPr>
              <a:t>https://floridadep.gov/water/domestic-wastewater/content/domestic-wastewater-biosolids</a:t>
            </a:r>
            <a:endParaRPr lang="en-US" altLang="en-US" sz="2400" b="1" u="sng" dirty="0"/>
          </a:p>
          <a:p>
            <a:pPr algn="ctr">
              <a:spcBef>
                <a:spcPct val="0"/>
              </a:spcBef>
              <a:buNone/>
            </a:pPr>
            <a:endParaRPr lang="en-US" altLang="en-US" sz="2000" dirty="0"/>
          </a:p>
          <a:p>
            <a:pPr algn="ctr" eaLnBrk="1" hangingPunct="1">
              <a:spcBef>
                <a:spcPct val="0"/>
              </a:spcBef>
              <a:buFont typeface="Monotype Sorts" pitchFamily="2" charset="2"/>
              <a:buNone/>
            </a:pPr>
            <a:endParaRPr lang="en-US" altLang="en-US" sz="2000" dirty="0"/>
          </a:p>
          <a:p>
            <a:pPr algn="ctr" eaLnBrk="1" hangingPunct="1">
              <a:spcBef>
                <a:spcPct val="0"/>
              </a:spcBef>
              <a:buFont typeface="Monotype Sorts" pitchFamily="2" charset="2"/>
              <a:buNone/>
            </a:pPr>
            <a:endParaRPr lang="en-US" altLang="en-US" sz="2000" dirty="0"/>
          </a:p>
        </p:txBody>
      </p:sp>
      <p:sp>
        <p:nvSpPr>
          <p:cNvPr id="6" name="Slide Number Placeholder 5"/>
          <p:cNvSpPr>
            <a:spLocks noGrp="1"/>
          </p:cNvSpPr>
          <p:nvPr>
            <p:ph type="sldNum" sz="quarter" idx="12"/>
          </p:nvPr>
        </p:nvSpPr>
        <p:spPr>
          <a:xfrm>
            <a:off x="6457950" y="6495138"/>
            <a:ext cx="2057400" cy="365125"/>
          </a:xfrm>
        </p:spPr>
        <p:txBody>
          <a:bodyPr/>
          <a:lstStyle/>
          <a:p>
            <a:endParaRPr lang="en-US" dirty="0"/>
          </a:p>
          <a:p>
            <a:fld id="{77BC0C64-94FA-44B3-9573-88BE3BEAC041}" type="slidenum">
              <a:rPr lang="en-US" smtClean="0"/>
              <a:pPr/>
              <a:t>34</a:t>
            </a:fld>
            <a:endParaRPr lang="en-US" dirty="0"/>
          </a:p>
          <a:p>
            <a:endParaRPr lang="en-US" dirty="0"/>
          </a:p>
        </p:txBody>
      </p:sp>
    </p:spTree>
    <p:extLst>
      <p:ext uri="{BB962C8B-B14F-4D97-AF65-F5344CB8AC3E}">
        <p14:creationId xmlns:p14="http://schemas.microsoft.com/office/powerpoint/2010/main" val="1984810364"/>
      </p:ext>
    </p:extLst>
  </p:cSld>
  <p:clrMapOvr>
    <a:masterClrMapping/>
  </p:clrMapOvr>
  <p:transition advTm="30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7244" y="1"/>
            <a:ext cx="7138106" cy="1007387"/>
          </a:xfrm>
        </p:spPr>
        <p:txBody>
          <a:bodyPr>
            <a:normAutofit/>
          </a:bodyPr>
          <a:lstStyle/>
          <a:p>
            <a:r>
              <a:rPr lang="en-US" altLang="en-US" sz="3200" dirty="0"/>
              <a:t>Biosolids Management Options for a Wastewater Treatment Facility</a:t>
            </a:r>
            <a:endParaRPr lang="en-US" sz="3200" dirty="0"/>
          </a:p>
        </p:txBody>
      </p:sp>
      <p:sp>
        <p:nvSpPr>
          <p:cNvPr id="3" name="Content Placeholder 2"/>
          <p:cNvSpPr>
            <a:spLocks noGrp="1"/>
          </p:cNvSpPr>
          <p:nvPr>
            <p:ph idx="1"/>
          </p:nvPr>
        </p:nvSpPr>
        <p:spPr>
          <a:xfrm>
            <a:off x="457200" y="1325563"/>
            <a:ext cx="8286750" cy="4851400"/>
          </a:xfrm>
        </p:spPr>
        <p:txBody>
          <a:bodyPr>
            <a:normAutofit/>
          </a:bodyPr>
          <a:lstStyle/>
          <a:p>
            <a:pPr>
              <a:spcBef>
                <a:spcPts val="1800"/>
              </a:spcBef>
            </a:pPr>
            <a:r>
              <a:rPr lang="en-US" altLang="en-US" sz="2000" b="1" dirty="0"/>
              <a:t>A wastewater treatment facility can choose from several biosolids use or disposal options: </a:t>
            </a:r>
          </a:p>
          <a:p>
            <a:pPr lvl="1">
              <a:spcBef>
                <a:spcPts val="1800"/>
              </a:spcBef>
              <a:buFont typeface="Courier New" panose="02070309020205020404" pitchFamily="49" charset="0"/>
              <a:buChar char="o"/>
            </a:pPr>
            <a:r>
              <a:rPr lang="en-US" altLang="en-US" sz="2000" b="1" dirty="0"/>
              <a:t>Transfer to another facility</a:t>
            </a:r>
          </a:p>
          <a:p>
            <a:pPr lvl="1">
              <a:spcBef>
                <a:spcPts val="1800"/>
              </a:spcBef>
              <a:buFont typeface="Courier New" panose="02070309020205020404" pitchFamily="49" charset="0"/>
              <a:buChar char="o"/>
            </a:pPr>
            <a:r>
              <a:rPr lang="en-US" altLang="en-US" sz="2000" b="1" dirty="0"/>
              <a:t>Landfill</a:t>
            </a:r>
          </a:p>
          <a:p>
            <a:pPr lvl="1">
              <a:spcBef>
                <a:spcPts val="1800"/>
              </a:spcBef>
              <a:buFont typeface="Courier New" panose="02070309020205020404" pitchFamily="49" charset="0"/>
              <a:buChar char="o"/>
            </a:pPr>
            <a:r>
              <a:rPr lang="en-US" altLang="en-US" sz="2000" b="1" dirty="0"/>
              <a:t>Distribution and marketing (fertilizer)</a:t>
            </a:r>
          </a:p>
          <a:p>
            <a:pPr lvl="1">
              <a:spcBef>
                <a:spcPts val="1800"/>
              </a:spcBef>
              <a:buFont typeface="Courier New" panose="02070309020205020404" pitchFamily="49" charset="0"/>
              <a:buChar char="o"/>
            </a:pPr>
            <a:r>
              <a:rPr lang="en-US" altLang="en-US" sz="2000" b="1" dirty="0"/>
              <a:t>Incineration</a:t>
            </a:r>
          </a:p>
          <a:p>
            <a:pPr lvl="1">
              <a:spcBef>
                <a:spcPts val="1800"/>
              </a:spcBef>
              <a:buFont typeface="Courier New" panose="02070309020205020404" pitchFamily="49" charset="0"/>
              <a:buChar char="o"/>
            </a:pPr>
            <a:r>
              <a:rPr lang="en-US" altLang="en-US" sz="2000" b="1" dirty="0"/>
              <a:t>Bioenergy (potential)</a:t>
            </a:r>
          </a:p>
          <a:p>
            <a:pPr lvl="1">
              <a:spcBef>
                <a:spcPts val="1800"/>
              </a:spcBef>
              <a:buFont typeface="Courier New" panose="02070309020205020404" pitchFamily="49" charset="0"/>
              <a:buChar char="o"/>
            </a:pPr>
            <a:r>
              <a:rPr lang="en-US" altLang="en-US" sz="2000" b="1" dirty="0"/>
              <a:t>Land application </a:t>
            </a:r>
          </a:p>
          <a:p>
            <a:pPr>
              <a:spcBef>
                <a:spcPts val="1800"/>
              </a:spcBef>
            </a:pPr>
            <a:r>
              <a:rPr lang="en-US" altLang="en-US" sz="2000" b="1" dirty="0"/>
              <a:t>The wastewater treatment facility’s permit will state which use or disposal option the facility is allowed to use.</a:t>
            </a:r>
          </a:p>
          <a:p>
            <a:pPr>
              <a:spcBef>
                <a:spcPts val="1200"/>
              </a:spcBef>
            </a:pP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4</a:t>
            </a:fld>
            <a:endParaRPr lang="en-US" dirty="0"/>
          </a:p>
        </p:txBody>
      </p:sp>
    </p:spTree>
    <p:extLst>
      <p:ext uri="{BB962C8B-B14F-4D97-AF65-F5344CB8AC3E}">
        <p14:creationId xmlns:p14="http://schemas.microsoft.com/office/powerpoint/2010/main" val="42094489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7220" y="1"/>
            <a:ext cx="7288129" cy="1022684"/>
          </a:xfrm>
        </p:spPr>
        <p:txBody>
          <a:bodyPr>
            <a:normAutofit fontScale="90000"/>
          </a:bodyPr>
          <a:lstStyle/>
          <a:p>
            <a:r>
              <a:rPr lang="en-US" dirty="0"/>
              <a:t>Biosolids Management in Florida</a:t>
            </a:r>
          </a:p>
        </p:txBody>
      </p:sp>
      <p:sp>
        <p:nvSpPr>
          <p:cNvPr id="3" name="Content Placeholder 2"/>
          <p:cNvSpPr>
            <a:spLocks noGrp="1"/>
          </p:cNvSpPr>
          <p:nvPr>
            <p:ph idx="1"/>
          </p:nvPr>
        </p:nvSpPr>
        <p:spPr>
          <a:xfrm>
            <a:off x="628650" y="1288869"/>
            <a:ext cx="7886700" cy="4888094"/>
          </a:xfrm>
        </p:spPr>
        <p:txBody>
          <a:bodyPr>
            <a:normAutofit/>
          </a:bodyPr>
          <a:lstStyle/>
          <a:p>
            <a:pPr>
              <a:spcBef>
                <a:spcPts val="1200"/>
              </a:spcBef>
            </a:pPr>
            <a:r>
              <a:rPr lang="en-US" altLang="en-US" b="1" dirty="0"/>
              <a:t>Total Production </a:t>
            </a:r>
            <a:r>
              <a:rPr lang="en-US" altLang="en-US" b="1" dirty="0">
                <a:latin typeface="Symbol" panose="05050102010706020507" pitchFamily="18" charset="2"/>
              </a:rPr>
              <a:t></a:t>
            </a:r>
            <a:r>
              <a:rPr lang="en-US" altLang="en-US" b="1" dirty="0"/>
              <a:t> 340,000 dry tons/year.</a:t>
            </a:r>
          </a:p>
          <a:p>
            <a:pPr>
              <a:spcBef>
                <a:spcPts val="1200"/>
              </a:spcBef>
              <a:spcAft>
                <a:spcPts val="3600"/>
              </a:spcAft>
            </a:pPr>
            <a:r>
              <a:rPr lang="en-US" altLang="en-US" b="1" dirty="0"/>
              <a:t>Estimates indicate approximately two-thirds are beneficially used and one third is landfilled.</a:t>
            </a:r>
          </a:p>
          <a:p>
            <a:pPr>
              <a:spcBef>
                <a:spcPts val="15000"/>
              </a:spcBef>
            </a:pPr>
            <a:r>
              <a:rPr lang="en-US" altLang="en-US" b="1" dirty="0"/>
              <a:t>Each year, 10,000 - 20,000 dry tons of pellets are imported, distributed and marketed as fertilizer.</a:t>
            </a:r>
          </a:p>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5</a:t>
            </a:fld>
            <a:endParaRPr lang="en-US" dirty="0"/>
          </a:p>
        </p:txBody>
      </p:sp>
      <p:graphicFrame>
        <p:nvGraphicFramePr>
          <p:cNvPr id="8" name="Object 5" descr="Pie chart showing 1/3 biosolids are distributed and marketed, 1/3 are land applied, and 1/3 are beneficially used" title="Chart of Biosolids Use"/>
          <p:cNvGraphicFramePr>
            <a:graphicFrameLocks noChangeAspect="1"/>
          </p:cNvGraphicFramePr>
          <p:nvPr>
            <p:extLst>
              <p:ext uri="{D42A27DB-BD31-4B8C-83A1-F6EECF244321}">
                <p14:modId xmlns:p14="http://schemas.microsoft.com/office/powerpoint/2010/main" val="2659982436"/>
              </p:ext>
            </p:extLst>
          </p:nvPr>
        </p:nvGraphicFramePr>
        <p:xfrm>
          <a:off x="1519295" y="1952051"/>
          <a:ext cx="5453063" cy="2998788"/>
        </p:xfrm>
        <a:graphic>
          <a:graphicData uri="http://schemas.openxmlformats.org/presentationml/2006/ole">
            <mc:AlternateContent xmlns:mc="http://schemas.openxmlformats.org/markup-compatibility/2006">
              <mc:Choice xmlns:v="urn:schemas-microsoft-com:vml" Requires="v">
                <p:oleObj spid="_x0000_s1139" name="Worksheet" r:id="rId4" imgW="10572907" imgH="5810357" progId="Excel.Sheet.8">
                  <p:embed/>
                </p:oleObj>
              </mc:Choice>
              <mc:Fallback>
                <p:oleObj name="Worksheet" r:id="rId4" imgW="10572907" imgH="5810357" progId="Excel.Sheet.8">
                  <p:embed/>
                  <p:pic>
                    <p:nvPicPr>
                      <p:cNvPr id="0" name=""/>
                      <p:cNvPicPr>
                        <a:picLocks noChangeAspect="1" noChangeArrowheads="1"/>
                      </p:cNvPicPr>
                      <p:nvPr/>
                    </p:nvPicPr>
                    <p:blipFill>
                      <a:blip r:embed="rId5"/>
                      <a:srcRect/>
                      <a:stretch>
                        <a:fillRect/>
                      </a:stretch>
                    </p:blipFill>
                    <p:spPr bwMode="auto">
                      <a:xfrm>
                        <a:off x="1519295" y="1952051"/>
                        <a:ext cx="5453063" cy="2998788"/>
                      </a:xfrm>
                      <a:prstGeom prst="rect">
                        <a:avLst/>
                      </a:prstGeom>
                      <a:noFill/>
                    </p:spPr>
                  </p:pic>
                </p:oleObj>
              </mc:Fallback>
            </mc:AlternateContent>
          </a:graphicData>
        </a:graphic>
      </p:graphicFrame>
    </p:spTree>
    <p:extLst>
      <p:ext uri="{BB962C8B-B14F-4D97-AF65-F5344CB8AC3E}">
        <p14:creationId xmlns:p14="http://schemas.microsoft.com/office/powerpoint/2010/main" val="18201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3632" y="0"/>
            <a:ext cx="7131718" cy="998621"/>
          </a:xfrm>
        </p:spPr>
        <p:txBody>
          <a:bodyPr>
            <a:normAutofit fontScale="90000"/>
          </a:bodyPr>
          <a:lstStyle/>
          <a:p>
            <a:r>
              <a:rPr lang="en-US" altLang="en-US" dirty="0"/>
              <a:t>Classes of Biosolids for Beneficial Use in Florida </a:t>
            </a:r>
            <a:endParaRPr lang="en-US" dirty="0"/>
          </a:p>
        </p:txBody>
      </p:sp>
      <p:sp>
        <p:nvSpPr>
          <p:cNvPr id="3" name="Content Placeholder 2"/>
          <p:cNvSpPr>
            <a:spLocks noGrp="1"/>
          </p:cNvSpPr>
          <p:nvPr>
            <p:ph idx="1"/>
          </p:nvPr>
        </p:nvSpPr>
        <p:spPr>
          <a:xfrm>
            <a:off x="628650" y="1552074"/>
            <a:ext cx="7886700" cy="4624889"/>
          </a:xfrm>
        </p:spPr>
        <p:txBody>
          <a:bodyPr>
            <a:normAutofit lnSpcReduction="10000"/>
          </a:bodyPr>
          <a:lstStyle/>
          <a:p>
            <a:pPr>
              <a:spcBef>
                <a:spcPts val="2400"/>
              </a:spcBef>
            </a:pPr>
            <a:r>
              <a:rPr lang="en-US" altLang="en-US" sz="2400" b="1" dirty="0"/>
              <a:t>Currently, there are three regulatory classes of biosolids for beneficial use based on treatment/quality:</a:t>
            </a:r>
          </a:p>
          <a:p>
            <a:pPr lvl="1">
              <a:spcBef>
                <a:spcPts val="1200"/>
              </a:spcBef>
              <a:buFont typeface="Courier New" panose="02070309020205020404" pitchFamily="49" charset="0"/>
              <a:buChar char="o"/>
            </a:pPr>
            <a:r>
              <a:rPr lang="en-US" altLang="en-US" sz="2000" b="1" dirty="0"/>
              <a:t>Class B – minimum quality for beneficial use</a:t>
            </a:r>
          </a:p>
          <a:p>
            <a:pPr lvl="1">
              <a:spcBef>
                <a:spcPts val="1200"/>
              </a:spcBef>
              <a:buFont typeface="Courier New" panose="02070309020205020404" pitchFamily="49" charset="0"/>
              <a:buChar char="o"/>
            </a:pPr>
            <a:r>
              <a:rPr lang="en-US" altLang="en-US" sz="2000" b="1" dirty="0"/>
              <a:t>Class A – intermediate quality for beneficial use</a:t>
            </a:r>
          </a:p>
          <a:p>
            <a:pPr lvl="1">
              <a:spcBef>
                <a:spcPts val="1200"/>
              </a:spcBef>
              <a:buFont typeface="Courier New" panose="02070309020205020404" pitchFamily="49" charset="0"/>
              <a:buChar char="o"/>
            </a:pPr>
            <a:r>
              <a:rPr lang="en-US" altLang="en-US" sz="2000" b="1" dirty="0"/>
              <a:t>Class AA – highest quality for beneficial use </a:t>
            </a:r>
          </a:p>
          <a:p>
            <a:pPr>
              <a:spcBef>
                <a:spcPts val="2400"/>
              </a:spcBef>
            </a:pPr>
            <a:r>
              <a:rPr lang="en-US" altLang="en-US" sz="2400" b="1" dirty="0"/>
              <a:t>Land application - Class B (could also be higher classes).</a:t>
            </a:r>
          </a:p>
          <a:p>
            <a:pPr marL="228600" lvl="1">
              <a:spcBef>
                <a:spcPts val="2400"/>
              </a:spcBef>
            </a:pPr>
            <a:r>
              <a:rPr lang="en-US" altLang="en-US" sz="2400" b="1" dirty="0"/>
              <a:t>Distribution and marketing as a fertilizer - Class AA </a:t>
            </a:r>
            <a:r>
              <a:rPr lang="en-US" altLang="en-US" sz="2000" b="1" dirty="0"/>
              <a:t>(equivalent to Class A Exceptional Quality (EQ) under EPA regulations).</a:t>
            </a:r>
          </a:p>
          <a:p>
            <a:pPr>
              <a:spcBef>
                <a:spcPts val="2400"/>
              </a:spcBef>
            </a:pPr>
            <a:r>
              <a:rPr lang="en-US" altLang="en-US" sz="2400" b="1" dirty="0"/>
              <a:t>Regulations are based on the beneficial use and the class of biosolids to minimize potential risks from pathogens, nutrients and other pollutants.</a:t>
            </a:r>
          </a:p>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6</a:t>
            </a:fld>
            <a:endParaRPr lang="en-US" dirty="0"/>
          </a:p>
        </p:txBody>
      </p:sp>
    </p:spTree>
    <p:extLst>
      <p:ext uri="{BB962C8B-B14F-4D97-AF65-F5344CB8AC3E}">
        <p14:creationId xmlns:p14="http://schemas.microsoft.com/office/powerpoint/2010/main" val="2421970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Treatment</a:t>
            </a:r>
            <a:endParaRPr lang="en-US" dirty="0"/>
          </a:p>
        </p:txBody>
      </p:sp>
      <p:sp>
        <p:nvSpPr>
          <p:cNvPr id="3" name="Content Placeholder 2"/>
          <p:cNvSpPr>
            <a:spLocks noGrp="1"/>
          </p:cNvSpPr>
          <p:nvPr>
            <p:ph idx="1"/>
          </p:nvPr>
        </p:nvSpPr>
        <p:spPr>
          <a:xfrm>
            <a:off x="400593" y="1541417"/>
            <a:ext cx="8386355" cy="4772296"/>
          </a:xfrm>
        </p:spPr>
        <p:txBody>
          <a:bodyPr>
            <a:normAutofit/>
          </a:bodyPr>
          <a:lstStyle/>
          <a:p>
            <a:pPr>
              <a:spcBef>
                <a:spcPts val="2400"/>
              </a:spcBef>
            </a:pPr>
            <a:r>
              <a:rPr lang="en-US" altLang="en-US" sz="2400" b="1" dirty="0"/>
              <a:t>Treatment is required to reduce or eliminate pathogens:</a:t>
            </a:r>
          </a:p>
          <a:p>
            <a:pPr lvl="1">
              <a:spcBef>
                <a:spcPts val="1200"/>
              </a:spcBef>
              <a:buFont typeface="Courier New" panose="02070309020205020404" pitchFamily="49" charset="0"/>
              <a:buChar char="o"/>
            </a:pPr>
            <a:r>
              <a:rPr lang="en-US" altLang="en-US" b="1" dirty="0"/>
              <a:t>Class B treatment (significantly reduce pathogens)</a:t>
            </a:r>
          </a:p>
          <a:p>
            <a:pPr lvl="1">
              <a:spcBef>
                <a:spcPts val="1200"/>
              </a:spcBef>
              <a:buFont typeface="Courier New" panose="02070309020205020404" pitchFamily="49" charset="0"/>
              <a:buChar char="o"/>
            </a:pPr>
            <a:r>
              <a:rPr lang="en-US" altLang="en-US" b="1" dirty="0"/>
              <a:t>Class A/AA treatment (eliminate pathogens)</a:t>
            </a:r>
          </a:p>
          <a:p>
            <a:pPr>
              <a:spcBef>
                <a:spcPts val="2400"/>
              </a:spcBef>
            </a:pPr>
            <a:r>
              <a:rPr lang="en-US" altLang="en-US" sz="2400" b="1" dirty="0"/>
              <a:t>A vector attraction reduction option/treatment process must be met (reduces attractiveness to insects, birds, rodents, etc.).</a:t>
            </a:r>
          </a:p>
          <a:p>
            <a:pPr>
              <a:spcBef>
                <a:spcPts val="2400"/>
              </a:spcBef>
            </a:pPr>
            <a:r>
              <a:rPr lang="en-US" altLang="en-US" sz="2400" b="1" dirty="0"/>
              <a:t>Site restrictions are required for Class B to minimize potential exposure.</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7</a:t>
            </a:fld>
            <a:endParaRPr lang="en-US" dirty="0"/>
          </a:p>
        </p:txBody>
      </p:sp>
    </p:spTree>
    <p:extLst>
      <p:ext uri="{BB962C8B-B14F-4D97-AF65-F5344CB8AC3E}">
        <p14:creationId xmlns:p14="http://schemas.microsoft.com/office/powerpoint/2010/main" val="42210412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Nutrients</a:t>
            </a:r>
            <a:endParaRPr lang="en-US" dirty="0"/>
          </a:p>
        </p:txBody>
      </p:sp>
      <p:sp>
        <p:nvSpPr>
          <p:cNvPr id="3" name="Content Placeholder 2"/>
          <p:cNvSpPr>
            <a:spLocks noGrp="1"/>
          </p:cNvSpPr>
          <p:nvPr>
            <p:ph idx="1"/>
          </p:nvPr>
        </p:nvSpPr>
        <p:spPr>
          <a:xfrm>
            <a:off x="496389" y="1515979"/>
            <a:ext cx="8177347" cy="4806444"/>
          </a:xfrm>
        </p:spPr>
        <p:txBody>
          <a:bodyPr>
            <a:normAutofit/>
          </a:bodyPr>
          <a:lstStyle/>
          <a:p>
            <a:pPr>
              <a:spcBef>
                <a:spcPts val="2400"/>
              </a:spcBef>
            </a:pPr>
            <a:r>
              <a:rPr lang="en-US" altLang="en-US" sz="2400" b="1" dirty="0"/>
              <a:t>Biosolids land application rates are limited to rates that provide for crop nutrient needs; phosphorus restrictions apply in certain geographic areas of Florida.</a:t>
            </a:r>
          </a:p>
          <a:p>
            <a:pPr>
              <a:spcBef>
                <a:spcPts val="2400"/>
              </a:spcBef>
            </a:pPr>
            <a:r>
              <a:rPr lang="en-US" altLang="en-US" sz="2400" b="1" dirty="0"/>
              <a:t>Land application sites must have a site-specific nutrient management plan (NMP).</a:t>
            </a:r>
          </a:p>
          <a:p>
            <a:r>
              <a:rPr lang="en-US" altLang="en-US" sz="2400" b="1" dirty="0"/>
              <a:t>Site restrictions minimize potential impacts – site slopes, setbacks, depth to ground water, etc.</a:t>
            </a:r>
          </a:p>
          <a:p>
            <a:r>
              <a:rPr lang="en-US" altLang="en-US" sz="2400" b="1" dirty="0"/>
              <a:t>While not commonly land applied, Class AA biosolids distributed and marketed as fertilizers (due to their high level of treatment) are exempt from the nutrient restrictions for land applied biosolids. </a:t>
            </a:r>
          </a:p>
          <a:p>
            <a:endParaRPr lang="en-US" altLang="en-US" sz="2400" b="1" dirty="0"/>
          </a:p>
        </p:txBody>
      </p:sp>
      <p:sp>
        <p:nvSpPr>
          <p:cNvPr id="6" name="Slide Number Placeholder 5"/>
          <p:cNvSpPr>
            <a:spLocks noGrp="1"/>
          </p:cNvSpPr>
          <p:nvPr>
            <p:ph type="sldNum" sz="quarter" idx="12"/>
          </p:nvPr>
        </p:nvSpPr>
        <p:spPr/>
        <p:txBody>
          <a:bodyPr/>
          <a:lstStyle/>
          <a:p>
            <a:fld id="{77BC0C64-94FA-44B3-9573-88BE3BEAC041}" type="slidenum">
              <a:rPr lang="en-US" smtClean="0"/>
              <a:t>8</a:t>
            </a:fld>
            <a:endParaRPr lang="en-US" dirty="0"/>
          </a:p>
        </p:txBody>
      </p:sp>
    </p:spTree>
    <p:extLst>
      <p:ext uri="{BB962C8B-B14F-4D97-AF65-F5344CB8AC3E}">
        <p14:creationId xmlns:p14="http://schemas.microsoft.com/office/powerpoint/2010/main" val="3317972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Other Constituents</a:t>
            </a:r>
            <a:endParaRPr lang="en-US" dirty="0"/>
          </a:p>
        </p:txBody>
      </p:sp>
      <p:sp>
        <p:nvSpPr>
          <p:cNvPr id="3" name="Content Placeholder 2"/>
          <p:cNvSpPr>
            <a:spLocks noGrp="1"/>
          </p:cNvSpPr>
          <p:nvPr>
            <p:ph idx="1"/>
          </p:nvPr>
        </p:nvSpPr>
        <p:spPr>
          <a:xfrm>
            <a:off x="470263" y="1445624"/>
            <a:ext cx="8386353" cy="4731340"/>
          </a:xfrm>
        </p:spPr>
        <p:txBody>
          <a:bodyPr>
            <a:normAutofit/>
          </a:bodyPr>
          <a:lstStyle/>
          <a:p>
            <a:pPr>
              <a:spcBef>
                <a:spcPts val="2400"/>
              </a:spcBef>
            </a:pPr>
            <a:r>
              <a:rPr lang="en-US" altLang="en-US" sz="2400" b="1" dirty="0"/>
              <a:t>Limits for nine metals were developed for biosolids based on an extensive EPA review and risk assessment:</a:t>
            </a:r>
          </a:p>
          <a:p>
            <a:pPr marL="0" indent="0">
              <a:spcBef>
                <a:spcPts val="2400"/>
              </a:spcBef>
              <a:buNone/>
            </a:pPr>
            <a:endParaRPr lang="en-US" altLang="en-US" sz="2400" b="1" dirty="0"/>
          </a:p>
          <a:p>
            <a:pPr>
              <a:spcBef>
                <a:spcPts val="2400"/>
              </a:spcBef>
            </a:pPr>
            <a:r>
              <a:rPr lang="en-US" altLang="en-US" sz="2400" b="1" dirty="0"/>
              <a:t>Two categories of pollutant limits were developed:</a:t>
            </a:r>
          </a:p>
          <a:p>
            <a:pPr lvl="1">
              <a:spcBef>
                <a:spcPts val="2400"/>
              </a:spcBef>
              <a:buFont typeface="Courier New" panose="02070309020205020404" pitchFamily="49" charset="0"/>
              <a:buChar char="o"/>
            </a:pPr>
            <a:r>
              <a:rPr lang="en-US" altLang="en-US" sz="2000" b="1" dirty="0"/>
              <a:t>Pollutant concentration limits for biosolids</a:t>
            </a:r>
          </a:p>
          <a:p>
            <a:pPr lvl="2">
              <a:spcBef>
                <a:spcPts val="1200"/>
              </a:spcBef>
              <a:buFont typeface="Wingdings" panose="05000000000000000000" pitchFamily="2" charset="2"/>
              <a:buChar char="§"/>
            </a:pPr>
            <a:r>
              <a:rPr lang="en-US" altLang="en-US" sz="1800" b="1" dirty="0"/>
              <a:t>Ceiling limits</a:t>
            </a:r>
          </a:p>
          <a:p>
            <a:pPr lvl="2">
              <a:spcBef>
                <a:spcPts val="1200"/>
              </a:spcBef>
              <a:buFont typeface="Wingdings" panose="05000000000000000000" pitchFamily="2" charset="2"/>
              <a:buChar char="§"/>
            </a:pPr>
            <a:r>
              <a:rPr lang="en-US" altLang="en-US" sz="1800" b="1" dirty="0"/>
              <a:t>More restrictive Class AA limits</a:t>
            </a:r>
          </a:p>
          <a:p>
            <a:pPr lvl="1">
              <a:spcBef>
                <a:spcPts val="1200"/>
              </a:spcBef>
              <a:buFont typeface="Courier New" panose="02070309020205020404" pitchFamily="49" charset="0"/>
              <a:buChar char="o"/>
            </a:pPr>
            <a:r>
              <a:rPr lang="en-US" altLang="en-US" sz="2000" b="1" dirty="0"/>
              <a:t>Cumulative pollutant loading limits for application site</a:t>
            </a:r>
          </a:p>
          <a:p>
            <a:r>
              <a:rPr lang="en-US" altLang="en-US" sz="2400" b="1" dirty="0"/>
              <a:t>Site restrictions minimize potential impacts – site slopes, setbacks, depth to ground water, etc.</a:t>
            </a:r>
          </a:p>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9</a:t>
            </a:fld>
            <a:endParaRPr lang="en-US" dirty="0"/>
          </a:p>
        </p:txBody>
      </p:sp>
      <p:graphicFrame>
        <p:nvGraphicFramePr>
          <p:cNvPr id="4" name="Table 3">
            <a:extLst>
              <a:ext uri="{FF2B5EF4-FFF2-40B4-BE49-F238E27FC236}">
                <a16:creationId xmlns:a16="http://schemas.microsoft.com/office/drawing/2014/main" id="{3AB85492-D913-4ED9-9497-D50CC836421D}"/>
              </a:ext>
            </a:extLst>
          </p:cNvPr>
          <p:cNvGraphicFramePr>
            <a:graphicFrameLocks noGrp="1"/>
          </p:cNvGraphicFramePr>
          <p:nvPr>
            <p:extLst>
              <p:ext uri="{D42A27DB-BD31-4B8C-83A1-F6EECF244321}">
                <p14:modId xmlns:p14="http://schemas.microsoft.com/office/powerpoint/2010/main" val="2733678066"/>
              </p:ext>
            </p:extLst>
          </p:nvPr>
        </p:nvGraphicFramePr>
        <p:xfrm>
          <a:off x="1763484" y="2152779"/>
          <a:ext cx="4590660" cy="914400"/>
        </p:xfrm>
        <a:graphic>
          <a:graphicData uri="http://schemas.openxmlformats.org/drawingml/2006/table">
            <a:tbl>
              <a:tblPr firstRow="1" bandRow="1">
                <a:tableStyleId>{5C22544A-7EE6-4342-B048-85BDC9FD1C3A}</a:tableStyleId>
              </a:tblPr>
              <a:tblGrid>
                <a:gridCol w="1530220">
                  <a:extLst>
                    <a:ext uri="{9D8B030D-6E8A-4147-A177-3AD203B41FA5}">
                      <a16:colId xmlns:a16="http://schemas.microsoft.com/office/drawing/2014/main" val="1160694878"/>
                    </a:ext>
                  </a:extLst>
                </a:gridCol>
                <a:gridCol w="1530220">
                  <a:extLst>
                    <a:ext uri="{9D8B030D-6E8A-4147-A177-3AD203B41FA5}">
                      <a16:colId xmlns:a16="http://schemas.microsoft.com/office/drawing/2014/main" val="1770335473"/>
                    </a:ext>
                  </a:extLst>
                </a:gridCol>
                <a:gridCol w="1530220">
                  <a:extLst>
                    <a:ext uri="{9D8B030D-6E8A-4147-A177-3AD203B41FA5}">
                      <a16:colId xmlns:a16="http://schemas.microsoft.com/office/drawing/2014/main" val="2968379501"/>
                    </a:ext>
                  </a:extLst>
                </a:gridCol>
              </a:tblGrid>
              <a:tr h="179874">
                <a:tc>
                  <a:txBody>
                    <a:bodyPr/>
                    <a:lstStyle/>
                    <a:p>
                      <a:r>
                        <a:rPr lang="en-US" sz="1400" b="0" dirty="0">
                          <a:solidFill>
                            <a:schemeClr val="tx1"/>
                          </a:solidFill>
                        </a:rPr>
                        <a:t>Arsenic</a:t>
                      </a:r>
                    </a:p>
                  </a:txBody>
                  <a:tcPr>
                    <a:solidFill>
                      <a:schemeClr val="accent1">
                        <a:lumMod val="60000"/>
                        <a:lumOff val="40000"/>
                      </a:schemeClr>
                    </a:solidFill>
                  </a:tcPr>
                </a:tc>
                <a:tc>
                  <a:txBody>
                    <a:bodyPr/>
                    <a:lstStyle/>
                    <a:p>
                      <a:r>
                        <a:rPr lang="en-US" sz="1400" b="0" dirty="0">
                          <a:solidFill>
                            <a:schemeClr val="tx1"/>
                          </a:solidFill>
                        </a:rPr>
                        <a:t>Mercury</a:t>
                      </a:r>
                    </a:p>
                  </a:txBody>
                  <a:tcPr>
                    <a:solidFill>
                      <a:schemeClr val="accent1">
                        <a:lumMod val="60000"/>
                        <a:lumOff val="40000"/>
                      </a:schemeClr>
                    </a:solidFill>
                  </a:tcPr>
                </a:tc>
                <a:tc>
                  <a:txBody>
                    <a:bodyPr/>
                    <a:lstStyle/>
                    <a:p>
                      <a:r>
                        <a:rPr lang="en-US" sz="1400" b="0" dirty="0">
                          <a:solidFill>
                            <a:schemeClr val="tx1"/>
                          </a:solidFill>
                        </a:rPr>
                        <a:t>Lead</a:t>
                      </a:r>
                    </a:p>
                  </a:txBody>
                  <a:tcPr>
                    <a:solidFill>
                      <a:schemeClr val="accent1">
                        <a:lumMod val="60000"/>
                        <a:lumOff val="40000"/>
                      </a:schemeClr>
                    </a:solidFill>
                  </a:tcPr>
                </a:tc>
                <a:extLst>
                  <a:ext uri="{0D108BD9-81ED-4DB2-BD59-A6C34878D82A}">
                    <a16:rowId xmlns:a16="http://schemas.microsoft.com/office/drawing/2014/main" val="1270551248"/>
                  </a:ext>
                </a:extLst>
              </a:tr>
              <a:tr h="233265">
                <a:tc>
                  <a:txBody>
                    <a:bodyPr/>
                    <a:lstStyle/>
                    <a:p>
                      <a:r>
                        <a:rPr lang="en-US" sz="1400" b="0" dirty="0">
                          <a:solidFill>
                            <a:schemeClr val="tx1"/>
                          </a:solidFill>
                        </a:rPr>
                        <a:t>Cadmium</a:t>
                      </a:r>
                    </a:p>
                  </a:txBody>
                  <a:tcPr/>
                </a:tc>
                <a:tc>
                  <a:txBody>
                    <a:bodyPr/>
                    <a:lstStyle/>
                    <a:p>
                      <a:r>
                        <a:rPr lang="en-US" sz="1400" b="0" dirty="0">
                          <a:solidFill>
                            <a:schemeClr val="tx1"/>
                          </a:solidFill>
                        </a:rPr>
                        <a:t>Molybdenum</a:t>
                      </a:r>
                    </a:p>
                  </a:txBody>
                  <a:tcPr/>
                </a:tc>
                <a:tc>
                  <a:txBody>
                    <a:bodyPr/>
                    <a:lstStyle/>
                    <a:p>
                      <a:r>
                        <a:rPr lang="en-US" sz="1400" b="0" dirty="0">
                          <a:solidFill>
                            <a:schemeClr val="tx1"/>
                          </a:solidFill>
                        </a:rPr>
                        <a:t>Selenium</a:t>
                      </a:r>
                    </a:p>
                  </a:txBody>
                  <a:tcPr/>
                </a:tc>
                <a:extLst>
                  <a:ext uri="{0D108BD9-81ED-4DB2-BD59-A6C34878D82A}">
                    <a16:rowId xmlns:a16="http://schemas.microsoft.com/office/drawing/2014/main" val="1996494496"/>
                  </a:ext>
                </a:extLst>
              </a:tr>
              <a:tr h="0">
                <a:tc>
                  <a:txBody>
                    <a:bodyPr/>
                    <a:lstStyle/>
                    <a:p>
                      <a:r>
                        <a:rPr lang="en-US" sz="1400" b="0" dirty="0">
                          <a:solidFill>
                            <a:schemeClr val="tx1"/>
                          </a:solidFill>
                        </a:rPr>
                        <a:t>Copper</a:t>
                      </a:r>
                    </a:p>
                  </a:txBody>
                  <a:tcPr/>
                </a:tc>
                <a:tc>
                  <a:txBody>
                    <a:bodyPr/>
                    <a:lstStyle/>
                    <a:p>
                      <a:r>
                        <a:rPr lang="en-US" sz="1400" b="0" dirty="0">
                          <a:solidFill>
                            <a:schemeClr val="tx1"/>
                          </a:solidFill>
                        </a:rPr>
                        <a:t>Nickel</a:t>
                      </a:r>
                    </a:p>
                  </a:txBody>
                  <a:tcPr/>
                </a:tc>
                <a:tc>
                  <a:txBody>
                    <a:bodyPr/>
                    <a:lstStyle/>
                    <a:p>
                      <a:r>
                        <a:rPr lang="en-US" sz="1400" b="0" dirty="0">
                          <a:solidFill>
                            <a:schemeClr val="tx1"/>
                          </a:solidFill>
                        </a:rPr>
                        <a:t>Zinc</a:t>
                      </a:r>
                    </a:p>
                  </a:txBody>
                  <a:tcPr/>
                </a:tc>
                <a:extLst>
                  <a:ext uri="{0D108BD9-81ED-4DB2-BD59-A6C34878D82A}">
                    <a16:rowId xmlns:a16="http://schemas.microsoft.com/office/drawing/2014/main" val="3776159828"/>
                  </a:ext>
                </a:extLst>
              </a:tr>
            </a:tbl>
          </a:graphicData>
        </a:graphic>
      </p:graphicFrame>
    </p:spTree>
    <p:extLst>
      <p:ext uri="{BB962C8B-B14F-4D97-AF65-F5344CB8AC3E}">
        <p14:creationId xmlns:p14="http://schemas.microsoft.com/office/powerpoint/2010/main" val="44952740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29113</TotalTime>
  <Words>2562</Words>
  <Application>Microsoft Office PowerPoint</Application>
  <PresentationFormat>On-screen Show (4:3)</PresentationFormat>
  <Paragraphs>311</Paragraphs>
  <Slides>34</Slides>
  <Notes>18</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34</vt:i4>
      </vt:variant>
    </vt:vector>
  </HeadingPairs>
  <TitlesOfParts>
    <vt:vector size="44" baseType="lpstr">
      <vt:lpstr>Arial</vt:lpstr>
      <vt:lpstr>Calibri</vt:lpstr>
      <vt:lpstr>Courier New</vt:lpstr>
      <vt:lpstr>Monotype Sorts</vt:lpstr>
      <vt:lpstr>Symbol</vt:lpstr>
      <vt:lpstr>Times New Roman</vt:lpstr>
      <vt:lpstr>Wingdings</vt:lpstr>
      <vt:lpstr>Office Theme</vt:lpstr>
      <vt:lpstr>Custom Design</vt:lpstr>
      <vt:lpstr>Worksheet</vt:lpstr>
      <vt:lpstr>Biosolids Use and Regulations in Florida</vt:lpstr>
      <vt:lpstr>What are Biosolids?</vt:lpstr>
      <vt:lpstr>What are Biosolids?</vt:lpstr>
      <vt:lpstr>Biosolids Management Options for a Wastewater Treatment Facility</vt:lpstr>
      <vt:lpstr>Biosolids Management in Florida</vt:lpstr>
      <vt:lpstr>Classes of Biosolids for Beneficial Use in Florida </vt:lpstr>
      <vt:lpstr>Treatment</vt:lpstr>
      <vt:lpstr>Nutrients</vt:lpstr>
      <vt:lpstr>Other Constituents</vt:lpstr>
      <vt:lpstr>Biosolids Regulations</vt:lpstr>
      <vt:lpstr>EPA - Title 40 CFR Part 503</vt:lpstr>
      <vt:lpstr>Florida Biosolids Regulations</vt:lpstr>
      <vt:lpstr>Biosolids Distribution and Marketing – Class AA Biosolids</vt:lpstr>
      <vt:lpstr>Various Types of Florida Class AA Products/Processes</vt:lpstr>
      <vt:lpstr>Class AA Pellets</vt:lpstr>
      <vt:lpstr>Class AA – Heat Drying</vt:lpstr>
      <vt:lpstr>Other Class AA</vt:lpstr>
      <vt:lpstr>Florida Class AA Facilities</vt:lpstr>
      <vt:lpstr>Florida Class AA Biosolids in 2016</vt:lpstr>
      <vt:lpstr>Biosolids Land Application</vt:lpstr>
      <vt:lpstr>Map of Biosolids Land Application Sites</vt:lpstr>
      <vt:lpstr>DEP and Biosolids Sites</vt:lpstr>
      <vt:lpstr>Regulatory Program for Land Application – Permitting</vt:lpstr>
      <vt:lpstr>Site Example</vt:lpstr>
      <vt:lpstr>Regulatory Program for Land Application – NMP</vt:lpstr>
      <vt:lpstr>P-Index</vt:lpstr>
      <vt:lpstr>Regulatory Program for Land Application – Site Requirements</vt:lpstr>
      <vt:lpstr>Regulatory Program for Land Application – Site Setbacks</vt:lpstr>
      <vt:lpstr>Regulatory Program for Land Application – Application Sites</vt:lpstr>
      <vt:lpstr>Regulatory Program for Land Application – Site Requirements</vt:lpstr>
      <vt:lpstr>Northern Everglades and Estuaries Protection Program, 373.4595, F.S. </vt:lpstr>
      <vt:lpstr>Septage Management Facilities Regulated by DEP</vt:lpstr>
      <vt:lpstr>Alternative Technologies</vt:lpstr>
      <vt:lpstr>For Additional Information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Rakestraw, Charlotte</dc:creator>
  <cp:lastModifiedBy>Gudeman, Stephanie</cp:lastModifiedBy>
  <cp:revision>216</cp:revision>
  <cp:lastPrinted>2018-05-16T18:24:34Z</cp:lastPrinted>
  <dcterms:created xsi:type="dcterms:W3CDTF">2015-05-19T17:22:51Z</dcterms:created>
  <dcterms:modified xsi:type="dcterms:W3CDTF">2018-09-06T15:01:20Z</dcterms:modified>
</cp:coreProperties>
</file>