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3"/>
  </p:notesMasterIdLst>
  <p:handoutMasterIdLst>
    <p:handoutMasterId r:id="rId34"/>
  </p:handoutMasterIdLst>
  <p:sldIdLst>
    <p:sldId id="262" r:id="rId3"/>
    <p:sldId id="331" r:id="rId4"/>
    <p:sldId id="451" r:id="rId5"/>
    <p:sldId id="332" r:id="rId6"/>
    <p:sldId id="423" r:id="rId7"/>
    <p:sldId id="289" r:id="rId8"/>
    <p:sldId id="419" r:id="rId9"/>
    <p:sldId id="418" r:id="rId10"/>
    <p:sldId id="420" r:id="rId11"/>
    <p:sldId id="427" r:id="rId12"/>
    <p:sldId id="443" r:id="rId13"/>
    <p:sldId id="444" r:id="rId14"/>
    <p:sldId id="421" r:id="rId15"/>
    <p:sldId id="437" r:id="rId16"/>
    <p:sldId id="448" r:id="rId17"/>
    <p:sldId id="290" r:id="rId18"/>
    <p:sldId id="438" r:id="rId19"/>
    <p:sldId id="433" r:id="rId20"/>
    <p:sldId id="428" r:id="rId21"/>
    <p:sldId id="429" r:id="rId22"/>
    <p:sldId id="430" r:id="rId23"/>
    <p:sldId id="431" r:id="rId24"/>
    <p:sldId id="432" r:id="rId25"/>
    <p:sldId id="434" r:id="rId26"/>
    <p:sldId id="440" r:id="rId27"/>
    <p:sldId id="439" r:id="rId28"/>
    <p:sldId id="446" r:id="rId29"/>
    <p:sldId id="449" r:id="rId30"/>
    <p:sldId id="445" r:id="rId31"/>
    <p:sldId id="326" r:id="rId3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51" autoAdjust="0"/>
    <p:restoredTop sz="94707" autoAdjust="0"/>
  </p:normalViewPr>
  <p:slideViewPr>
    <p:cSldViewPr snapToGrid="0">
      <p:cViewPr varScale="1">
        <p:scale>
          <a:sx n="105" d="100"/>
          <a:sy n="105" d="100"/>
        </p:scale>
        <p:origin x="750"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6BE65F-1FF8-4B16-8BEE-0F2CCBD2176C}"/>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CB406800-DB56-4D69-A51E-DABF33CCBB5C}"/>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3F7607D-4B90-425B-8226-E6AA122E3F10}" type="datetimeFigureOut">
              <a:rPr lang="en-US" smtClean="0"/>
              <a:t>9/24/2018</a:t>
            </a:fld>
            <a:endParaRPr lang="en-US"/>
          </a:p>
        </p:txBody>
      </p:sp>
      <p:sp>
        <p:nvSpPr>
          <p:cNvPr id="4" name="Footer Placeholder 3">
            <a:extLst>
              <a:ext uri="{FF2B5EF4-FFF2-40B4-BE49-F238E27FC236}">
                <a16:creationId xmlns:a16="http://schemas.microsoft.com/office/drawing/2014/main" id="{0C440063-5AA9-42EA-BE65-D19D4ADD5987}"/>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F3FB5FC-AA07-4716-B3CD-B0C1E525B96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80983F1-E368-4001-939D-E4BE19EA76AF}" type="slidenum">
              <a:rPr lang="en-US" smtClean="0"/>
              <a:t>‹#›</a:t>
            </a:fld>
            <a:endParaRPr lang="en-US"/>
          </a:p>
        </p:txBody>
      </p:sp>
    </p:spTree>
    <p:extLst>
      <p:ext uri="{BB962C8B-B14F-4D97-AF65-F5344CB8AC3E}">
        <p14:creationId xmlns:p14="http://schemas.microsoft.com/office/powerpoint/2010/main" val="3485599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9/24/2018</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1</a:t>
            </a:fld>
            <a:endParaRPr lang="en-US"/>
          </a:p>
        </p:txBody>
      </p:sp>
    </p:spTree>
    <p:extLst>
      <p:ext uri="{BB962C8B-B14F-4D97-AF65-F5344CB8AC3E}">
        <p14:creationId xmlns:p14="http://schemas.microsoft.com/office/powerpoint/2010/main" val="1364884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xfrm>
            <a:off x="1300163" y="731838"/>
            <a:ext cx="4878387" cy="3659187"/>
          </a:xfrm>
          <a:ln/>
        </p:spPr>
      </p:sp>
      <p:sp>
        <p:nvSpPr>
          <p:cNvPr id="79875" name="Notes Placeholder 2"/>
          <p:cNvSpPr>
            <a:spLocks noGrp="1"/>
          </p:cNvSpPr>
          <p:nvPr>
            <p:ph type="body" idx="1"/>
          </p:nvPr>
        </p:nvSpPr>
        <p:spPr>
          <a:noFill/>
          <a:ln/>
        </p:spPr>
        <p:txBody>
          <a:bodyPr/>
          <a:lstStyle/>
          <a:p>
            <a:endParaRPr lang="en-US">
              <a:latin typeface="Arial" pitchFamily="34" charset="0"/>
            </a:endParaRPr>
          </a:p>
        </p:txBody>
      </p:sp>
      <p:sp>
        <p:nvSpPr>
          <p:cNvPr id="79876" name="Header Placeholder 3"/>
          <p:cNvSpPr>
            <a:spLocks noGrp="1"/>
          </p:cNvSpPr>
          <p:nvPr>
            <p:ph type="hdr" sz="quarter"/>
          </p:nvPr>
        </p:nvSpPr>
        <p:spPr>
          <a:xfrm>
            <a:off x="2" y="0"/>
            <a:ext cx="3241040" cy="488394"/>
          </a:xfrm>
          <a:prstGeom prst="rect">
            <a:avLst/>
          </a:prstGeom>
          <a:noFill/>
        </p:spPr>
        <p:txBody>
          <a:bodyPr lIns="96653" tIns="48326" rIns="96653" bIns="48326"/>
          <a:lstStyle/>
          <a:p>
            <a:pPr defTabSz="983309"/>
            <a:endParaRPr lang="en-US" dirty="0">
              <a:latin typeface="Arial" pitchFamily="34" charset="0"/>
            </a:endParaRPr>
          </a:p>
        </p:txBody>
      </p:sp>
      <p:sp>
        <p:nvSpPr>
          <p:cNvPr id="79877" name="Date Placeholder 4"/>
          <p:cNvSpPr>
            <a:spLocks noGrp="1"/>
          </p:cNvSpPr>
          <p:nvPr>
            <p:ph type="dt" sz="quarter" idx="1"/>
          </p:nvPr>
        </p:nvSpPr>
        <p:spPr>
          <a:xfrm>
            <a:off x="4236722" y="0"/>
            <a:ext cx="3241040" cy="488394"/>
          </a:xfrm>
          <a:prstGeom prst="rect">
            <a:avLst/>
          </a:prstGeom>
          <a:noFill/>
        </p:spPr>
        <p:txBody>
          <a:bodyPr lIns="96653" tIns="48326" rIns="96653" bIns="48326"/>
          <a:lstStyle/>
          <a:p>
            <a:pPr defTabSz="983309"/>
            <a:r>
              <a:rPr lang="en-US" dirty="0">
                <a:latin typeface="Arial" pitchFamily="34" charset="0"/>
              </a:rPr>
              <a:t>February 19, 2009</a:t>
            </a:r>
          </a:p>
        </p:txBody>
      </p:sp>
      <p:sp>
        <p:nvSpPr>
          <p:cNvPr id="79878" name="Footer Placeholder 5"/>
          <p:cNvSpPr>
            <a:spLocks noGrp="1"/>
          </p:cNvSpPr>
          <p:nvPr>
            <p:ph type="ftr" sz="quarter" idx="4294967295"/>
          </p:nvPr>
        </p:nvSpPr>
        <p:spPr bwMode="auto">
          <a:xfrm>
            <a:off x="2" y="9272828"/>
            <a:ext cx="3241040" cy="488393"/>
          </a:xfrm>
          <a:prstGeom prst="rect">
            <a:avLst/>
          </a:prstGeom>
          <a:noFill/>
          <a:ln>
            <a:miter lim="800000"/>
            <a:headEnd/>
            <a:tailEnd/>
          </a:ln>
        </p:spPr>
        <p:txBody>
          <a:bodyPr lIns="96653" tIns="48326" rIns="96653" bIns="48326"/>
          <a:lstStyle/>
          <a:p>
            <a:pPr defTabSz="983309"/>
            <a:r>
              <a:rPr lang="en-US" dirty="0">
                <a:latin typeface="Arial" pitchFamily="34" charset="0"/>
              </a:rPr>
              <a:t>WORKSHOP DRAFT</a:t>
            </a:r>
          </a:p>
        </p:txBody>
      </p:sp>
      <p:sp>
        <p:nvSpPr>
          <p:cNvPr id="79879" name="Slide Number Placeholder 6"/>
          <p:cNvSpPr>
            <a:spLocks noGrp="1"/>
          </p:cNvSpPr>
          <p:nvPr>
            <p:ph type="sldNum" sz="quarter" idx="5"/>
          </p:nvPr>
        </p:nvSpPr>
        <p:spPr>
          <a:xfrm>
            <a:off x="4236722" y="9272828"/>
            <a:ext cx="3241040" cy="488393"/>
          </a:xfrm>
          <a:prstGeom prst="rect">
            <a:avLst/>
          </a:prstGeom>
          <a:noFill/>
        </p:spPr>
        <p:txBody>
          <a:bodyPr lIns="96653" tIns="48326" rIns="96653" bIns="48326"/>
          <a:lstStyle/>
          <a:p>
            <a:pPr defTabSz="983309"/>
            <a:fld id="{E388BA48-760B-4E16-8CA5-1614054B313E}" type="slidenum">
              <a:rPr lang="en-US" smtClean="0">
                <a:latin typeface="Arial" pitchFamily="34" charset="0"/>
              </a:rPr>
              <a:pPr defTabSz="983309"/>
              <a:t>18</a:t>
            </a:fld>
            <a:endParaRPr lang="en-US" dirty="0">
              <a:latin typeface="Arial" pitchFamily="34" charset="0"/>
            </a:endParaRPr>
          </a:p>
        </p:txBody>
      </p:sp>
    </p:spTree>
    <p:extLst>
      <p:ext uri="{BB962C8B-B14F-4D97-AF65-F5344CB8AC3E}">
        <p14:creationId xmlns:p14="http://schemas.microsoft.com/office/powerpoint/2010/main" val="2194957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19</a:t>
            </a:fld>
            <a:endParaRPr lang="en-US"/>
          </a:p>
        </p:txBody>
      </p:sp>
    </p:spTree>
    <p:extLst>
      <p:ext uri="{BB962C8B-B14F-4D97-AF65-F5344CB8AC3E}">
        <p14:creationId xmlns:p14="http://schemas.microsoft.com/office/powerpoint/2010/main" val="2905884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21</a:t>
            </a:fld>
            <a:endParaRPr lang="en-US"/>
          </a:p>
        </p:txBody>
      </p:sp>
    </p:spTree>
    <p:extLst>
      <p:ext uri="{BB962C8B-B14F-4D97-AF65-F5344CB8AC3E}">
        <p14:creationId xmlns:p14="http://schemas.microsoft.com/office/powerpoint/2010/main" val="1952726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22</a:t>
            </a:fld>
            <a:endParaRPr lang="en-US"/>
          </a:p>
        </p:txBody>
      </p:sp>
    </p:spTree>
    <p:extLst>
      <p:ext uri="{BB962C8B-B14F-4D97-AF65-F5344CB8AC3E}">
        <p14:creationId xmlns:p14="http://schemas.microsoft.com/office/powerpoint/2010/main" val="2146335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23</a:t>
            </a:fld>
            <a:endParaRPr lang="en-US"/>
          </a:p>
        </p:txBody>
      </p:sp>
    </p:spTree>
    <p:extLst>
      <p:ext uri="{BB962C8B-B14F-4D97-AF65-F5344CB8AC3E}">
        <p14:creationId xmlns:p14="http://schemas.microsoft.com/office/powerpoint/2010/main" val="3187814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27</a:t>
            </a:fld>
            <a:endParaRPr lang="en-US"/>
          </a:p>
        </p:txBody>
      </p:sp>
    </p:spTree>
    <p:extLst>
      <p:ext uri="{BB962C8B-B14F-4D97-AF65-F5344CB8AC3E}">
        <p14:creationId xmlns:p14="http://schemas.microsoft.com/office/powerpoint/2010/main" val="1523616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28</a:t>
            </a:fld>
            <a:endParaRPr lang="en-US"/>
          </a:p>
        </p:txBody>
      </p:sp>
    </p:spTree>
    <p:extLst>
      <p:ext uri="{BB962C8B-B14F-4D97-AF65-F5344CB8AC3E}">
        <p14:creationId xmlns:p14="http://schemas.microsoft.com/office/powerpoint/2010/main" val="1585728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30</a:t>
            </a:fld>
            <a:endParaRPr lang="en-US"/>
          </a:p>
        </p:txBody>
      </p:sp>
    </p:spTree>
    <p:extLst>
      <p:ext uri="{BB962C8B-B14F-4D97-AF65-F5344CB8AC3E}">
        <p14:creationId xmlns:p14="http://schemas.microsoft.com/office/powerpoint/2010/main" val="463629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6</a:t>
            </a:fld>
            <a:endParaRPr lang="en-US"/>
          </a:p>
        </p:txBody>
      </p:sp>
    </p:spTree>
    <p:extLst>
      <p:ext uri="{BB962C8B-B14F-4D97-AF65-F5344CB8AC3E}">
        <p14:creationId xmlns:p14="http://schemas.microsoft.com/office/powerpoint/2010/main" val="1527259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7</a:t>
            </a:fld>
            <a:endParaRPr lang="en-US"/>
          </a:p>
        </p:txBody>
      </p:sp>
    </p:spTree>
    <p:extLst>
      <p:ext uri="{BB962C8B-B14F-4D97-AF65-F5344CB8AC3E}">
        <p14:creationId xmlns:p14="http://schemas.microsoft.com/office/powerpoint/2010/main" val="4233894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8</a:t>
            </a:fld>
            <a:endParaRPr lang="en-US"/>
          </a:p>
        </p:txBody>
      </p:sp>
    </p:spTree>
    <p:extLst>
      <p:ext uri="{BB962C8B-B14F-4D97-AF65-F5344CB8AC3E}">
        <p14:creationId xmlns:p14="http://schemas.microsoft.com/office/powerpoint/2010/main" val="4279903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9</a:t>
            </a:fld>
            <a:endParaRPr lang="en-US"/>
          </a:p>
        </p:txBody>
      </p:sp>
    </p:spTree>
    <p:extLst>
      <p:ext uri="{BB962C8B-B14F-4D97-AF65-F5344CB8AC3E}">
        <p14:creationId xmlns:p14="http://schemas.microsoft.com/office/powerpoint/2010/main" val="941362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10</a:t>
            </a:fld>
            <a:endParaRPr lang="en-US"/>
          </a:p>
        </p:txBody>
      </p:sp>
    </p:spTree>
    <p:extLst>
      <p:ext uri="{BB962C8B-B14F-4D97-AF65-F5344CB8AC3E}">
        <p14:creationId xmlns:p14="http://schemas.microsoft.com/office/powerpoint/2010/main" val="69061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13</a:t>
            </a:fld>
            <a:endParaRPr lang="en-US"/>
          </a:p>
        </p:txBody>
      </p:sp>
    </p:spTree>
    <p:extLst>
      <p:ext uri="{BB962C8B-B14F-4D97-AF65-F5344CB8AC3E}">
        <p14:creationId xmlns:p14="http://schemas.microsoft.com/office/powerpoint/2010/main" val="1420598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14</a:t>
            </a:fld>
            <a:endParaRPr lang="en-US"/>
          </a:p>
        </p:txBody>
      </p:sp>
    </p:spTree>
    <p:extLst>
      <p:ext uri="{BB962C8B-B14F-4D97-AF65-F5344CB8AC3E}">
        <p14:creationId xmlns:p14="http://schemas.microsoft.com/office/powerpoint/2010/main" val="701306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16</a:t>
            </a:fld>
            <a:endParaRPr lang="en-US"/>
          </a:p>
        </p:txBody>
      </p:sp>
    </p:spTree>
    <p:extLst>
      <p:ext uri="{BB962C8B-B14F-4D97-AF65-F5344CB8AC3E}">
        <p14:creationId xmlns:p14="http://schemas.microsoft.com/office/powerpoint/2010/main" val="3588213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5D8C0C-8B99-4EEE-8CA6-E0A3A5935080}" type="datetime1">
              <a:rPr lang="en-US" smtClean="0"/>
              <a:t>9/24/2018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718232-338F-42E0-9C31-FCB890EDDD82}" type="datetime1">
              <a:rPr lang="en-US" smtClean="0"/>
              <a:t>9/24/2018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9/24/2018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9/24/2018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9/24/2018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9/24/2018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2954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1371600" y="19050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334000" y="1905000"/>
            <a:ext cx="3810000" cy="4114800"/>
          </a:xfrm>
        </p:spPr>
        <p:txBody>
          <a:bodyPr/>
          <a:lstStyle/>
          <a:p>
            <a:pPr lvl="0"/>
            <a:endParaRPr lang="en-US" noProof="0"/>
          </a:p>
        </p:txBody>
      </p:sp>
      <p:sp>
        <p:nvSpPr>
          <p:cNvPr id="5" name="Date Placeholder 4"/>
          <p:cNvSpPr>
            <a:spLocks noGrp="1"/>
          </p:cNvSpPr>
          <p:nvPr>
            <p:ph type="dt" sz="half" idx="10"/>
          </p:nvPr>
        </p:nvSpPr>
        <p:spPr>
          <a:xfrm>
            <a:off x="1295400" y="6248400"/>
            <a:ext cx="1905000" cy="457200"/>
          </a:xfrm>
          <a:prstGeom prst="rect">
            <a:avLst/>
          </a:prstGeom>
        </p:spPr>
        <p:txBody>
          <a:bodyPr/>
          <a:lstStyle>
            <a:lvl1pPr>
              <a:defRPr/>
            </a:lvl1pPr>
          </a:lstStyle>
          <a:p>
            <a:pPr>
              <a:defRPr/>
            </a:pPr>
            <a:endParaRPr lang="en-US"/>
          </a:p>
        </p:txBody>
      </p:sp>
      <p:sp>
        <p:nvSpPr>
          <p:cNvPr id="6" name="Footer Placeholder 5"/>
          <p:cNvSpPr>
            <a:spLocks noGrp="1"/>
          </p:cNvSpPr>
          <p:nvPr>
            <p:ph type="ftr" sz="quarter" idx="11"/>
          </p:nvPr>
        </p:nvSpPr>
        <p:spPr>
          <a:xfrm>
            <a:off x="3733800" y="6248400"/>
            <a:ext cx="2895600" cy="457200"/>
          </a:xfrm>
        </p:spPr>
        <p:txBody>
          <a:bodyPr/>
          <a:lstStyle>
            <a:lvl1pPr>
              <a:defRPr/>
            </a:lvl1pPr>
          </a:lstStyle>
          <a:p>
            <a:pPr>
              <a:defRPr/>
            </a:pPr>
            <a:r>
              <a:rPr lang="en-US"/>
              <a:t> February 19, 2009  | ‹#›</a:t>
            </a:r>
          </a:p>
        </p:txBody>
      </p:sp>
      <p:sp>
        <p:nvSpPr>
          <p:cNvPr id="7" name="Slide Number Placeholder 6"/>
          <p:cNvSpPr>
            <a:spLocks noGrp="1"/>
          </p:cNvSpPr>
          <p:nvPr>
            <p:ph type="sldNum" sz="quarter" idx="12"/>
          </p:nvPr>
        </p:nvSpPr>
        <p:spPr>
          <a:xfrm>
            <a:off x="7162800" y="6248400"/>
            <a:ext cx="1905000" cy="457200"/>
          </a:xfrm>
          <a:prstGeom prst="rect">
            <a:avLst/>
          </a:prstGeom>
        </p:spPr>
        <p:txBody>
          <a:bodyPr/>
          <a:lstStyle>
            <a:lvl1pPr>
              <a:defRPr/>
            </a:lvl1pPr>
          </a:lstStyle>
          <a:p>
            <a:pPr>
              <a:defRPr/>
            </a:pPr>
            <a:fld id="{88F6D5F4-2FD0-4D74-9C91-BB9C388E8D11}" type="slidenum">
              <a:rPr lang="en-US"/>
              <a:pPr>
                <a:defRPr/>
              </a:pPr>
              <a:t>‹#›</a:t>
            </a:fld>
            <a:endParaRPr lang="en-US"/>
          </a:p>
        </p:txBody>
      </p:sp>
    </p:spTree>
    <p:extLst>
      <p:ext uri="{BB962C8B-B14F-4D97-AF65-F5344CB8AC3E}">
        <p14:creationId xmlns:p14="http://schemas.microsoft.com/office/powerpoint/2010/main" val="250517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9/24/2018</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nepis.epa.gov/Exe/ZyNET.exe/30004O9U.TXT?ZyActionD=ZyDocument&amp;Client=EPA&amp;Index=1995+Thru+1999&amp;Docs=&amp;Query=&amp;Time=&amp;EndTime=&amp;SearchMethod=1&amp;TocRestrict=n&amp;Toc=&amp;TocEntry=&amp;QField=&amp;QFieldYear=&amp;QFieldMonth=&amp;QFieldDay=&amp;IntQFieldOp=0&amp;ExtQFieldOp=0&amp;XmlQuery=&amp;File=D:\zyfiles\Index%20Data\95thru99\Txt\00000003\30004O9U.txt&amp;User=ANONYMOUS&amp;Password=anonymous&amp;SortMethod=h|-&amp;MaximumDocuments=1&amp;FuzzyDegree=0&amp;ImageQuality=r75g8/r75g8/x150y150g16/i425&amp;Display=p|f&amp;DefSeekPage=x&amp;SearchBack=ZyActionL&amp;Back=ZyActionS&amp;BackDesc=Results%20page&amp;MaximumPages=1&amp;ZyEntry=1&amp;SeekPage=x&amp;ZyPURL"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hyperlink" Target="http://www.leg.state.fl.us/Statutes/index.cfm?App_mode=Display_Statute&amp;Search_String=&amp;URL=0300-0399/0373/Sections/0373.4595.html"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hyperlink" Target="https://efotg.sc.egov.usda.gov/references/public/FL/TheFloridaPhosphorusIndex080404Final.pdf"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hyperlink" Target="http://edis.ifas.ufl.edu/topic_series_florida_phosphorous_index"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hyperlink" Target="https://floridadep.gov/sites/default/files/62-620.910_1_1.pdf"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hyperlink" Target="https://floridadep.gov/sites/default/files/62-640.210_2_d.pdf"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floridadep.gov/sites/default/files/62-640.210_2_d.pdf"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hyperlink" Target="http://www.dep.state.fl.us/water/wastewater/forms/pdf/640_210_2d.pdf"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mailto:maurice.barker@dep.state.fl.us" TargetMode="External"/><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hyperlink" Target="https://floridadep.gov/water/domestic-wastewater/content/domestic-wastewater-biosolid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hyperlink" Target="https://www.flrules.org/gateway/ChapterHome.asp?Chapter=62-640"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hyperlink" Target="http://www.leg.state.fl.us/Statutes/index.cfm?App_mode=Display_Statute&amp;Search_String=&amp;URL=0300-0399/0373/Sections/0373.4595.html" TargetMode="External"/><Relationship Id="rId5" Type="http://schemas.openxmlformats.org/officeDocument/2006/relationships/hyperlink" Target="http://techreg.usda.gov/" TargetMode="External"/><Relationship Id="rId4" Type="http://schemas.openxmlformats.org/officeDocument/2006/relationships/hyperlink" Target="https://floridadep.gov/sites/default/files/62-640.210_2_d.pd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28800" y="1416906"/>
            <a:ext cx="6686550"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Division of Water Resource Management</a:t>
            </a:r>
          </a:p>
        </p:txBody>
      </p:sp>
      <p:sp>
        <p:nvSpPr>
          <p:cNvPr id="2" name="Title 1"/>
          <p:cNvSpPr>
            <a:spLocks noGrp="1"/>
          </p:cNvSpPr>
          <p:nvPr>
            <p:ph type="ctrTitle"/>
          </p:nvPr>
        </p:nvSpPr>
        <p:spPr>
          <a:xfrm>
            <a:off x="432079" y="2703007"/>
            <a:ext cx="8410469" cy="1678074"/>
          </a:xfrm>
        </p:spPr>
        <p:txBody>
          <a:bodyPr>
            <a:normAutofit fontScale="90000"/>
          </a:bodyPr>
          <a:lstStyle/>
          <a:p>
            <a:r>
              <a:rPr lang="en-US" sz="4000" dirty="0">
                <a:solidFill>
                  <a:schemeClr val="tx1"/>
                </a:solidFill>
              </a:rPr>
              <a:t>Biosolids:</a:t>
            </a:r>
            <a:br>
              <a:rPr lang="en-US" sz="4000" dirty="0">
                <a:solidFill>
                  <a:schemeClr val="tx1"/>
                </a:solidFill>
              </a:rPr>
            </a:br>
            <a:r>
              <a:rPr lang="en-US" sz="4000" dirty="0">
                <a:solidFill>
                  <a:schemeClr val="tx1"/>
                </a:solidFill>
              </a:rPr>
              <a:t>Nutrient Management Plans, </a:t>
            </a:r>
            <a:br>
              <a:rPr lang="en-US" sz="4000" dirty="0">
                <a:solidFill>
                  <a:schemeClr val="tx1"/>
                </a:solidFill>
              </a:rPr>
            </a:br>
            <a:r>
              <a:rPr lang="en-US" sz="4000" dirty="0">
                <a:solidFill>
                  <a:schemeClr val="tx1"/>
                </a:solidFill>
              </a:rPr>
              <a:t>the Florida Phosphorus Index, </a:t>
            </a:r>
            <a:br>
              <a:rPr lang="en-US" sz="4000" dirty="0">
                <a:solidFill>
                  <a:schemeClr val="tx1"/>
                </a:solidFill>
              </a:rPr>
            </a:br>
            <a:r>
              <a:rPr lang="en-US" sz="4000" dirty="0">
                <a:solidFill>
                  <a:schemeClr val="tx1"/>
                </a:solidFill>
              </a:rPr>
              <a:t>and Site Permitting</a:t>
            </a:r>
          </a:p>
        </p:txBody>
      </p:sp>
      <p:sp>
        <p:nvSpPr>
          <p:cNvPr id="9" name="TextBox 8"/>
          <p:cNvSpPr txBox="1"/>
          <p:nvPr/>
        </p:nvSpPr>
        <p:spPr>
          <a:xfrm>
            <a:off x="3067051" y="4724400"/>
            <a:ext cx="3038474" cy="523220"/>
          </a:xfrm>
          <a:prstGeom prst="rect">
            <a:avLst/>
          </a:prstGeom>
          <a:noFill/>
        </p:spPr>
        <p:txBody>
          <a:bodyPr wrap="square" rtlCol="0">
            <a:spAutoFit/>
          </a:bodyPr>
          <a:lstStyle/>
          <a:p>
            <a:pPr algn="ctr"/>
            <a:r>
              <a:rPr lang="en-US" sz="2800" b="1" dirty="0">
                <a:latin typeface="Arial" pitchFamily="34" charset="0"/>
                <a:cs typeface="Arial" pitchFamily="34" charset="0"/>
              </a:rPr>
              <a:t>October 2018</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1064" y="1233377"/>
            <a:ext cx="8701871" cy="5368390"/>
          </a:xfrm>
        </p:spPr>
        <p:txBody>
          <a:bodyPr>
            <a:normAutofit fontScale="92500"/>
          </a:bodyPr>
          <a:lstStyle/>
          <a:p>
            <a:pPr>
              <a:spcBef>
                <a:spcPts val="600"/>
              </a:spcBef>
              <a:spcAft>
                <a:spcPts val="600"/>
              </a:spcAft>
            </a:pPr>
            <a:r>
              <a:rPr lang="en-US" sz="2400" dirty="0"/>
              <a:t>DEP shall accept the following when accounting for nitrogen availability</a:t>
            </a:r>
          </a:p>
          <a:p>
            <a:pPr lvl="1">
              <a:spcBef>
                <a:spcPts val="600"/>
              </a:spcBef>
              <a:spcAft>
                <a:spcPts val="600"/>
              </a:spcAft>
            </a:pPr>
            <a:r>
              <a:rPr lang="en-US" sz="2200" dirty="0">
                <a:hlinkClick r:id="rId3"/>
              </a:rPr>
              <a:t>Chapter 7 EPA Process Design Manual</a:t>
            </a:r>
            <a:r>
              <a:rPr lang="en-US" sz="2200" dirty="0"/>
              <a:t> calculations to account for nitrogen availability over several years (mineralization rates differ depending on the biosolids treatment type) </a:t>
            </a:r>
          </a:p>
          <a:p>
            <a:pPr lvl="2">
              <a:spcBef>
                <a:spcPts val="600"/>
              </a:spcBef>
              <a:spcAft>
                <a:spcPts val="600"/>
              </a:spcAft>
            </a:pPr>
            <a:r>
              <a:rPr lang="en-US" dirty="0"/>
              <a:t>First year PAN = NO</a:t>
            </a:r>
            <a:r>
              <a:rPr lang="en-US" baseline="-25000" dirty="0"/>
              <a:t>3</a:t>
            </a:r>
            <a:r>
              <a:rPr lang="en-US" dirty="0"/>
              <a:t>-N + </a:t>
            </a:r>
            <a:r>
              <a:rPr lang="en-US" dirty="0" err="1"/>
              <a:t>K</a:t>
            </a:r>
            <a:r>
              <a:rPr lang="en-US" baseline="-25000" dirty="0" err="1"/>
              <a:t>vol</a:t>
            </a:r>
            <a:r>
              <a:rPr lang="en-US" dirty="0"/>
              <a:t>(NH</a:t>
            </a:r>
            <a:r>
              <a:rPr lang="en-US" baseline="-25000" dirty="0"/>
              <a:t>4</a:t>
            </a:r>
            <a:r>
              <a:rPr lang="en-US" dirty="0"/>
              <a:t>-N) + </a:t>
            </a:r>
            <a:r>
              <a:rPr lang="en-US" dirty="0" err="1"/>
              <a:t>K</a:t>
            </a:r>
            <a:r>
              <a:rPr lang="en-US" baseline="-25000" dirty="0" err="1"/>
              <a:t>min</a:t>
            </a:r>
            <a:r>
              <a:rPr lang="en-US" dirty="0"/>
              <a:t>(Org-N)</a:t>
            </a:r>
          </a:p>
          <a:p>
            <a:pPr lvl="2"/>
            <a:r>
              <a:rPr lang="en-US" dirty="0"/>
              <a:t>In the second year, the amount of PAN becoming available from the first year’s application is calculated based off the remaining amount of organic nitrogen (i.e. after the first year’s mineralized nitrogen is subtracted) and using the second year mineralization rate; this is continued for additional years</a:t>
            </a:r>
          </a:p>
          <a:p>
            <a:pPr lvl="2"/>
            <a:r>
              <a:rPr lang="en-US" dirty="0"/>
              <a:t>The amount of biosolids allowed to be applied in following years basically decreases because of the PAN becoming available from previous years’ applications; settles out around year 4</a:t>
            </a:r>
          </a:p>
          <a:p>
            <a:pPr lvl="1">
              <a:spcBef>
                <a:spcPts val="600"/>
              </a:spcBef>
              <a:spcAft>
                <a:spcPts val="600"/>
              </a:spcAft>
            </a:pPr>
            <a:r>
              <a:rPr lang="en-US" sz="2200" dirty="0"/>
              <a:t>Alternatively, permittees can use a conservative 1.5 factor developed by DEP based on more restrictive situations under the EPA calculations</a:t>
            </a:r>
          </a:p>
          <a:p>
            <a:pPr lvl="2">
              <a:spcBef>
                <a:spcPts val="600"/>
              </a:spcBef>
              <a:spcAft>
                <a:spcPts val="600"/>
              </a:spcAft>
            </a:pPr>
            <a:r>
              <a:rPr lang="en-US" dirty="0"/>
              <a:t>Provides a single, yearly rate (already accounts for mineralization, etc.)</a:t>
            </a:r>
          </a:p>
          <a:p>
            <a:pPr marL="0" indent="0">
              <a:buNone/>
            </a:pP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10</a:t>
            </a:fld>
            <a:endParaRPr lang="en-US"/>
          </a:p>
        </p:txBody>
      </p:sp>
      <p:sp>
        <p:nvSpPr>
          <p:cNvPr id="5" name="Title 1">
            <a:extLst>
              <a:ext uri="{FF2B5EF4-FFF2-40B4-BE49-F238E27FC236}">
                <a16:creationId xmlns:a16="http://schemas.microsoft.com/office/drawing/2014/main" id="{922567DF-D642-4C52-A103-00860CD1589F}"/>
              </a:ext>
            </a:extLst>
          </p:cNvPr>
          <p:cNvSpPr>
            <a:spLocks noGrp="1"/>
          </p:cNvSpPr>
          <p:nvPr>
            <p:ph type="title"/>
          </p:nvPr>
        </p:nvSpPr>
        <p:spPr>
          <a:xfrm>
            <a:off x="906463" y="0"/>
            <a:ext cx="7823200" cy="1009650"/>
          </a:xfrm>
        </p:spPr>
        <p:txBody>
          <a:bodyPr>
            <a:normAutofit fontScale="90000"/>
          </a:bodyPr>
          <a:lstStyle/>
          <a:p>
            <a:br>
              <a:rPr lang="en-US" dirty="0"/>
            </a:br>
            <a:r>
              <a:rPr lang="en-US" dirty="0"/>
              <a:t>NMP Rule Requirements</a:t>
            </a:r>
          </a:p>
        </p:txBody>
      </p:sp>
    </p:spTree>
    <p:extLst>
      <p:ext uri="{BB962C8B-B14F-4D97-AF65-F5344CB8AC3E}">
        <p14:creationId xmlns:p14="http://schemas.microsoft.com/office/powerpoint/2010/main" val="3155713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0339" y="90377"/>
            <a:ext cx="7772400" cy="877186"/>
          </a:xfrm>
        </p:spPr>
        <p:txBody>
          <a:bodyPr>
            <a:normAutofit fontScale="90000"/>
          </a:bodyPr>
          <a:lstStyle/>
          <a:p>
            <a:r>
              <a:rPr lang="en-US" dirty="0"/>
              <a:t>Application Rate Example:</a:t>
            </a:r>
            <a:br>
              <a:rPr lang="en-US" dirty="0"/>
            </a:br>
            <a:r>
              <a:rPr lang="en-US" dirty="0"/>
              <a:t>EPA Calculations</a:t>
            </a:r>
          </a:p>
        </p:txBody>
      </p:sp>
      <p:pic>
        <p:nvPicPr>
          <p:cNvPr id="8" name="Online Image Placeholder 7" descr="Shows the permit application form page summarizing the allowed application rates.  Shows an N budget with a 160 lb/ac PAN crop demand and 40 lb/ac P2O5 crop demand.  Max PAN from biosolids is 160 because no other nutrients are applied, and then, using the EPA calculations, the allowed TN in year 1 is 429, year 2 is 349.3, year 3 is 327.9, year 4 is 317.8, year 5 is 325.4." title="Permit Application - Allowed Rates"/>
          <p:cNvPicPr>
            <a:picLocks noGrp="1" noChangeAspect="1"/>
          </p:cNvPicPr>
          <p:nvPr>
            <p:ph type="clipArt" sz="half" idx="2"/>
          </p:nvPr>
        </p:nvPicPr>
        <p:blipFill>
          <a:blip r:embed="rId2"/>
          <a:stretch>
            <a:fillRect/>
          </a:stretch>
        </p:blipFill>
        <p:spPr>
          <a:xfrm>
            <a:off x="478465" y="1025409"/>
            <a:ext cx="8671835" cy="5451591"/>
          </a:xfrm>
          <a:prstGeom prst="rect">
            <a:avLst/>
          </a:prstGeom>
        </p:spPr>
      </p:pic>
      <p:sp>
        <p:nvSpPr>
          <p:cNvPr id="9" name="Slide Number Placeholder 5"/>
          <p:cNvSpPr txBox="1">
            <a:spLocks/>
          </p:cNvSpPr>
          <p:nvPr/>
        </p:nvSpPr>
        <p:spPr>
          <a:xfrm>
            <a:off x="6457950" y="6495138"/>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BC0C64-94FA-44B3-9573-88BE3BEAC041}" type="slidenum">
              <a:rPr lang="en-US" smtClean="0"/>
              <a:pPr/>
              <a:t>11</a:t>
            </a:fld>
            <a:endParaRPr lang="en-US"/>
          </a:p>
        </p:txBody>
      </p:sp>
    </p:spTree>
    <p:extLst>
      <p:ext uri="{BB962C8B-B14F-4D97-AF65-F5344CB8AC3E}">
        <p14:creationId xmlns:p14="http://schemas.microsoft.com/office/powerpoint/2010/main" val="3966575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6543" y="130630"/>
            <a:ext cx="7772400" cy="780254"/>
          </a:xfrm>
        </p:spPr>
        <p:txBody>
          <a:bodyPr>
            <a:normAutofit fontScale="90000"/>
          </a:bodyPr>
          <a:lstStyle/>
          <a:p>
            <a:r>
              <a:rPr lang="en-US" dirty="0"/>
              <a:t>Application Rate Example:</a:t>
            </a:r>
            <a:br>
              <a:rPr lang="en-US" dirty="0"/>
            </a:br>
            <a:r>
              <a:rPr lang="en-US" dirty="0"/>
              <a:t>DEP 1.5 Factor</a:t>
            </a:r>
          </a:p>
        </p:txBody>
      </p:sp>
      <p:pic>
        <p:nvPicPr>
          <p:cNvPr id="9" name="Picture 8" descr="Shows the allowed application rate page from a permit application using the DEP 1. 5 factor.  Using an N budget, a 160 lb/ac PAN crop demand is a 160 lb/ac PAN from biosolids if no other nutrients are applied, which becomes 240 lbs/ac TN as the Maximum Allowed TN from Biosolids for each year 1 through 5." title="Application Form - Rates DEP"/>
          <p:cNvPicPr>
            <a:picLocks noChangeAspect="1"/>
          </p:cNvPicPr>
          <p:nvPr/>
        </p:nvPicPr>
        <p:blipFill>
          <a:blip r:embed="rId2"/>
          <a:stretch>
            <a:fillRect/>
          </a:stretch>
        </p:blipFill>
        <p:spPr>
          <a:xfrm>
            <a:off x="0" y="1065545"/>
            <a:ext cx="9144000" cy="4732353"/>
          </a:xfrm>
          <a:prstGeom prst="rect">
            <a:avLst/>
          </a:prstGeom>
        </p:spPr>
      </p:pic>
      <p:sp>
        <p:nvSpPr>
          <p:cNvPr id="8" name="Slide Number Placeholder 5"/>
          <p:cNvSpPr txBox="1">
            <a:spLocks/>
          </p:cNvSpPr>
          <p:nvPr/>
        </p:nvSpPr>
        <p:spPr>
          <a:xfrm>
            <a:off x="6457950" y="6495138"/>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BC0C64-94FA-44B3-9573-88BE3BEAC041}" type="slidenum">
              <a:rPr lang="en-US" smtClean="0"/>
              <a:pPr/>
              <a:t>12</a:t>
            </a:fld>
            <a:endParaRPr lang="en-US"/>
          </a:p>
        </p:txBody>
      </p:sp>
    </p:spTree>
    <p:extLst>
      <p:ext uri="{BB962C8B-B14F-4D97-AF65-F5344CB8AC3E}">
        <p14:creationId xmlns:p14="http://schemas.microsoft.com/office/powerpoint/2010/main" val="3266086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1065" y="1467059"/>
            <a:ext cx="8772210" cy="5225143"/>
          </a:xfrm>
        </p:spPr>
        <p:txBody>
          <a:bodyPr>
            <a:normAutofit/>
          </a:bodyPr>
          <a:lstStyle/>
          <a:p>
            <a:pPr>
              <a:spcBef>
                <a:spcPts val="600"/>
              </a:spcBef>
              <a:spcAft>
                <a:spcPts val="600"/>
              </a:spcAft>
            </a:pPr>
            <a:r>
              <a:rPr lang="en-US" sz="2400" dirty="0"/>
              <a:t>Other requirements for NMPs under Rule 62-640.500, F.A.C.</a:t>
            </a:r>
          </a:p>
          <a:p>
            <a:pPr lvl="1">
              <a:spcBef>
                <a:spcPts val="600"/>
              </a:spcBef>
              <a:spcAft>
                <a:spcPts val="600"/>
              </a:spcAft>
            </a:pPr>
            <a:r>
              <a:rPr lang="en-US" sz="2000" dirty="0"/>
              <a:t>NMPs must be based on phosphorus for specific geographic areas as identified by statute as being subject to restrictions on phosphorus loadings</a:t>
            </a:r>
          </a:p>
          <a:p>
            <a:pPr lvl="2">
              <a:spcBef>
                <a:spcPts val="600"/>
              </a:spcBef>
              <a:spcAft>
                <a:spcPts val="600"/>
              </a:spcAft>
            </a:pPr>
            <a:r>
              <a:rPr lang="en-US" sz="1800" dirty="0"/>
              <a:t>Lake Okeechobee watershed, Lake </a:t>
            </a:r>
            <a:r>
              <a:rPr lang="en-US" sz="1800" dirty="0" err="1"/>
              <a:t>Apoka</a:t>
            </a:r>
            <a:r>
              <a:rPr lang="en-US" sz="1800" dirty="0"/>
              <a:t>, Green Swamp, Everglades Agricultural Area</a:t>
            </a:r>
          </a:p>
          <a:p>
            <a:pPr lvl="1">
              <a:spcBef>
                <a:spcPts val="600"/>
              </a:spcBef>
              <a:spcAft>
                <a:spcPts val="600"/>
              </a:spcAft>
            </a:pPr>
            <a:r>
              <a:rPr lang="en-US" sz="2000" dirty="0"/>
              <a:t>Additional requirements apply in Northern Everglades and Estuary Protection Program areas (</a:t>
            </a:r>
            <a:r>
              <a:rPr lang="en-US" sz="2000" dirty="0">
                <a:hlinkClick r:id="rId3"/>
              </a:rPr>
              <a:t>s. 373.4595, F.S.</a:t>
            </a:r>
            <a:r>
              <a:rPr lang="en-US" sz="2000" dirty="0"/>
              <a:t>)</a:t>
            </a:r>
          </a:p>
          <a:p>
            <a:pPr lvl="2">
              <a:spcBef>
                <a:spcPts val="600"/>
              </a:spcBef>
              <a:spcAft>
                <a:spcPts val="600"/>
              </a:spcAft>
            </a:pPr>
            <a:r>
              <a:rPr lang="en-US" sz="1800" dirty="0"/>
              <a:t>Demonstration of no-net loading of phosphorus required from applicants for land application sites in the Lake Okeechobee, St. Lucie River, and Caloosahatchee River watersheds</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13</a:t>
            </a:fld>
            <a:endParaRPr lang="en-US"/>
          </a:p>
        </p:txBody>
      </p:sp>
      <p:sp>
        <p:nvSpPr>
          <p:cNvPr id="5" name="Title 1">
            <a:extLst>
              <a:ext uri="{FF2B5EF4-FFF2-40B4-BE49-F238E27FC236}">
                <a16:creationId xmlns:a16="http://schemas.microsoft.com/office/drawing/2014/main" id="{DAB3F0E8-E4A9-4621-94C5-D189E6C1CB98}"/>
              </a:ext>
            </a:extLst>
          </p:cNvPr>
          <p:cNvSpPr txBox="1">
            <a:spLocks/>
          </p:cNvSpPr>
          <p:nvPr/>
        </p:nvSpPr>
        <p:spPr>
          <a:xfrm>
            <a:off x="1058636" y="152401"/>
            <a:ext cx="7823094" cy="1010092"/>
          </a:xfrm>
          <a:prstGeom prst="rect">
            <a:avLst/>
          </a:prstGeom>
        </p:spPr>
        <p:txBody>
          <a:bodyPr vert="horz" lIns="91440" tIns="45720" rIns="91440" bIns="45720" rtlCol="0" anchor="ctr">
            <a:normAutofit fontScale="90000" lnSpcReduction="10000"/>
          </a:bodyPr>
          <a:lst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a:lstStyle>
          <a:p>
            <a:br>
              <a:rPr lang="en-US" dirty="0"/>
            </a:br>
            <a:r>
              <a:rPr lang="en-US" dirty="0"/>
              <a:t>NMP Rule Requirements</a:t>
            </a:r>
          </a:p>
        </p:txBody>
      </p:sp>
    </p:spTree>
    <p:extLst>
      <p:ext uri="{BB962C8B-B14F-4D97-AF65-F5344CB8AC3E}">
        <p14:creationId xmlns:p14="http://schemas.microsoft.com/office/powerpoint/2010/main" val="2600616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266" y="101599"/>
            <a:ext cx="7837622" cy="821267"/>
          </a:xfrm>
        </p:spPr>
        <p:txBody>
          <a:bodyPr>
            <a:noAutofit/>
          </a:bodyPr>
          <a:lstStyle/>
          <a:p>
            <a:r>
              <a:rPr lang="en-US" sz="3200" dirty="0"/>
              <a:t>NMP and Calcium Carbonate Equivalency (CCE)</a:t>
            </a:r>
          </a:p>
        </p:txBody>
      </p:sp>
      <p:sp>
        <p:nvSpPr>
          <p:cNvPr id="3" name="Content Placeholder 2"/>
          <p:cNvSpPr>
            <a:spLocks noGrp="1"/>
          </p:cNvSpPr>
          <p:nvPr>
            <p:ph idx="1"/>
          </p:nvPr>
        </p:nvSpPr>
        <p:spPr>
          <a:xfrm>
            <a:off x="371789" y="1286189"/>
            <a:ext cx="8470759" cy="5426110"/>
          </a:xfrm>
        </p:spPr>
        <p:txBody>
          <a:bodyPr>
            <a:normAutofit fontScale="92500" lnSpcReduction="20000"/>
          </a:bodyPr>
          <a:lstStyle/>
          <a:p>
            <a:pPr marL="0" indent="0">
              <a:spcBef>
                <a:spcPts val="0"/>
              </a:spcBef>
              <a:spcAft>
                <a:spcPts val="1200"/>
              </a:spcAft>
              <a:buNone/>
            </a:pPr>
            <a:r>
              <a:rPr lang="en-US" sz="2200" kern="0" dirty="0"/>
              <a:t>The NMP must include the CCE of alkaline-treated biosolids that may be applied and the recommended lime application rates for each application zone </a:t>
            </a:r>
          </a:p>
          <a:p>
            <a:pPr lvl="1">
              <a:spcBef>
                <a:spcPts val="0"/>
              </a:spcBef>
              <a:spcAft>
                <a:spcPts val="1200"/>
              </a:spcAft>
            </a:pPr>
            <a:r>
              <a:rPr lang="en-US" sz="1900" kern="0" dirty="0"/>
              <a:t>Informs the land owner or agricultural producer of the liming potential of biosolids compared to the recommended lime recommendations since CCE expresses the relative liming potential of a material compared to pure calcium carbonate</a:t>
            </a:r>
          </a:p>
          <a:p>
            <a:pPr lvl="1">
              <a:spcBef>
                <a:spcPts val="0"/>
              </a:spcBef>
              <a:spcAft>
                <a:spcPts val="1200"/>
              </a:spcAft>
            </a:pPr>
            <a:r>
              <a:rPr lang="en-US" sz="1900" kern="0" dirty="0"/>
              <a:t>A CCE value of 30-33% would mean that 3 dry tons of biosolids would also provide the equivalent of about 1 ton of lime</a:t>
            </a:r>
          </a:p>
          <a:p>
            <a:pPr lvl="1">
              <a:spcBef>
                <a:spcPts val="0"/>
              </a:spcBef>
              <a:spcAft>
                <a:spcPts val="1200"/>
              </a:spcAft>
            </a:pPr>
            <a:r>
              <a:rPr lang="en-US" sz="1900" kern="0" dirty="0"/>
              <a:t>Alkaline-treated biosolids tend to have lower %TN values resulting in higher loading rates in dry tons</a:t>
            </a:r>
          </a:p>
          <a:p>
            <a:pPr lvl="1">
              <a:spcBef>
                <a:spcPts val="0"/>
              </a:spcBef>
              <a:spcAft>
                <a:spcPts val="1200"/>
              </a:spcAft>
            </a:pPr>
            <a:r>
              <a:rPr lang="en-US" sz="1900" kern="0" dirty="0"/>
              <a:t>While many Florida soils are acidic and typically benefit from lime addition, over-liming can be harmful to crops as well, particularly </a:t>
            </a:r>
            <a:r>
              <a:rPr lang="en-US" sz="1900" kern="0" dirty="0" err="1"/>
              <a:t>bahiagrass</a:t>
            </a:r>
            <a:r>
              <a:rPr lang="en-US" sz="1900" kern="0" dirty="0"/>
              <a:t> which IFAS recommends a soil pH range of 5.5 – 6.5</a:t>
            </a:r>
          </a:p>
          <a:p>
            <a:pPr lvl="1">
              <a:spcBef>
                <a:spcPts val="0"/>
              </a:spcBef>
              <a:spcAft>
                <a:spcPts val="1200"/>
              </a:spcAft>
            </a:pPr>
            <a:r>
              <a:rPr lang="en-US" sz="1900" dirty="0"/>
              <a:t>UF IFAS publication SS-AGR-29, “Soil pH and Liming Issues Affecting </a:t>
            </a:r>
            <a:r>
              <a:rPr lang="en-US" sz="1900" dirty="0" err="1"/>
              <a:t>Bahiagrass</a:t>
            </a:r>
            <a:r>
              <a:rPr lang="en-US" sz="1900" dirty="0"/>
              <a:t> Pasture,” noted the loss of substantial portions of </a:t>
            </a:r>
            <a:r>
              <a:rPr lang="en-US" sz="1900" dirty="0" err="1"/>
              <a:t>bahiagrass</a:t>
            </a:r>
            <a:r>
              <a:rPr lang="en-US" sz="1900" dirty="0"/>
              <a:t> to weeds on some pastures in Polk, Pasco, and Hardee counties following repeated applications of excessive amounts of lime-treated biosolids that raised soil pH to about 7 </a:t>
            </a:r>
          </a:p>
          <a:p>
            <a:pPr>
              <a:spcBef>
                <a:spcPts val="0"/>
              </a:spcBef>
              <a:spcAft>
                <a:spcPts val="1200"/>
              </a:spcAft>
            </a:pPr>
            <a:r>
              <a:rPr lang="en-US" sz="2200" b="1" kern="0" dirty="0"/>
              <a:t>There is no regulatory restriction on the amount of lime equivalent that can be applied by biosolids and no regulatory upper limit on pH of soil at a site (pH must only be higher than 5)</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14</a:t>
            </a:fld>
            <a:endParaRPr lang="en-US"/>
          </a:p>
        </p:txBody>
      </p:sp>
    </p:spTree>
    <p:extLst>
      <p:ext uri="{BB962C8B-B14F-4D97-AF65-F5344CB8AC3E}">
        <p14:creationId xmlns:p14="http://schemas.microsoft.com/office/powerpoint/2010/main" val="3581252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2CFE-067B-4ACD-B51D-97334D9C1234}"/>
              </a:ext>
            </a:extLst>
          </p:cNvPr>
          <p:cNvSpPr>
            <a:spLocks noGrp="1"/>
          </p:cNvSpPr>
          <p:nvPr>
            <p:ph type="title"/>
          </p:nvPr>
        </p:nvSpPr>
        <p:spPr/>
        <p:txBody>
          <a:bodyPr/>
          <a:lstStyle/>
          <a:p>
            <a:r>
              <a:rPr lang="en-US" dirty="0"/>
              <a:t>Method of Application</a:t>
            </a:r>
          </a:p>
        </p:txBody>
      </p:sp>
      <p:sp>
        <p:nvSpPr>
          <p:cNvPr id="3" name="Content Placeholder 2">
            <a:extLst>
              <a:ext uri="{FF2B5EF4-FFF2-40B4-BE49-F238E27FC236}">
                <a16:creationId xmlns:a16="http://schemas.microsoft.com/office/drawing/2014/main" id="{E6071644-94C7-4FAA-AA32-8D9F286D7C7E}"/>
              </a:ext>
            </a:extLst>
          </p:cNvPr>
          <p:cNvSpPr>
            <a:spLocks noGrp="1"/>
          </p:cNvSpPr>
          <p:nvPr>
            <p:ph idx="1"/>
          </p:nvPr>
        </p:nvSpPr>
        <p:spPr>
          <a:xfrm>
            <a:off x="497394" y="1325563"/>
            <a:ext cx="8149212" cy="4851401"/>
          </a:xfrm>
        </p:spPr>
        <p:txBody>
          <a:bodyPr>
            <a:normAutofit/>
          </a:bodyPr>
          <a:lstStyle/>
          <a:p>
            <a:pPr marL="0" indent="0">
              <a:spcAft>
                <a:spcPts val="600"/>
              </a:spcAft>
              <a:buNone/>
            </a:pPr>
            <a:r>
              <a:rPr lang="en-US" dirty="0"/>
              <a:t>The NMP shall include method of biosolids land application for each zone</a:t>
            </a:r>
          </a:p>
          <a:p>
            <a:pPr>
              <a:spcAft>
                <a:spcPts val="600"/>
              </a:spcAft>
            </a:pPr>
            <a:r>
              <a:rPr lang="en-US" sz="2400" dirty="0"/>
              <a:t>Examples – surface application, injection, incorporation, surface application followed by incorporation 1 day later, etc.</a:t>
            </a:r>
          </a:p>
          <a:p>
            <a:pPr>
              <a:spcAft>
                <a:spcPts val="600"/>
              </a:spcAft>
            </a:pPr>
            <a:r>
              <a:rPr lang="en-US" sz="2400" dirty="0"/>
              <a:t>The method of application affects the calculations for:</a:t>
            </a:r>
          </a:p>
          <a:p>
            <a:pPr lvl="1">
              <a:spcAft>
                <a:spcPts val="600"/>
              </a:spcAft>
            </a:pPr>
            <a:r>
              <a:rPr lang="en-US" sz="2000" dirty="0"/>
              <a:t>Application rates when using the EPA calculation method</a:t>
            </a:r>
          </a:p>
          <a:p>
            <a:pPr lvl="1">
              <a:spcAft>
                <a:spcPts val="600"/>
              </a:spcAft>
            </a:pPr>
            <a:r>
              <a:rPr lang="en-US" sz="2000" dirty="0"/>
              <a:t>P-Index</a:t>
            </a:r>
          </a:p>
          <a:p>
            <a:pPr>
              <a:spcAft>
                <a:spcPts val="600"/>
              </a:spcAft>
            </a:pPr>
            <a:r>
              <a:rPr lang="en-US" sz="2400" dirty="0"/>
              <a:t>The method of application can also affect setback distances since some setback distances can be reduced if the biosolids are injected or incorporated (e.g. surface waters, buildings occupied by the public, etc.)</a:t>
            </a:r>
          </a:p>
          <a:p>
            <a:pPr lvl="1"/>
            <a:endParaRPr lang="en-US" dirty="0"/>
          </a:p>
          <a:p>
            <a:pPr lvl="1"/>
            <a:endParaRPr lang="en-US" dirty="0"/>
          </a:p>
          <a:p>
            <a:pPr lvl="1"/>
            <a:endParaRPr lang="en-US" dirty="0"/>
          </a:p>
          <a:p>
            <a:endParaRPr lang="en-US" dirty="0"/>
          </a:p>
          <a:p>
            <a:pPr marL="0" indent="0">
              <a:buNone/>
            </a:pPr>
            <a:endParaRPr lang="en-US" dirty="0"/>
          </a:p>
        </p:txBody>
      </p:sp>
      <p:sp>
        <p:nvSpPr>
          <p:cNvPr id="6" name="Slide Number Placeholder 5">
            <a:extLst>
              <a:ext uri="{FF2B5EF4-FFF2-40B4-BE49-F238E27FC236}">
                <a16:creationId xmlns:a16="http://schemas.microsoft.com/office/drawing/2014/main" id="{58D49E01-FC73-4D9B-8EAD-76AE065EA93D}"/>
              </a:ext>
            </a:extLst>
          </p:cNvPr>
          <p:cNvSpPr>
            <a:spLocks noGrp="1"/>
          </p:cNvSpPr>
          <p:nvPr>
            <p:ph type="sldNum" sz="quarter" idx="12"/>
          </p:nvPr>
        </p:nvSpPr>
        <p:spPr/>
        <p:txBody>
          <a:bodyPr/>
          <a:lstStyle/>
          <a:p>
            <a:fld id="{77BC0C64-94FA-44B3-9573-88BE3BEAC041}" type="slidenum">
              <a:rPr lang="en-US" smtClean="0"/>
              <a:t>15</a:t>
            </a:fld>
            <a:endParaRPr lang="en-US"/>
          </a:p>
        </p:txBody>
      </p:sp>
    </p:spTree>
    <p:extLst>
      <p:ext uri="{BB962C8B-B14F-4D97-AF65-F5344CB8AC3E}">
        <p14:creationId xmlns:p14="http://schemas.microsoft.com/office/powerpoint/2010/main" val="836921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20580"/>
            <a:ext cx="7609114" cy="1204983"/>
          </a:xfrm>
        </p:spPr>
        <p:txBody>
          <a:bodyPr>
            <a:normAutofit/>
          </a:bodyPr>
          <a:lstStyle/>
          <a:p>
            <a:r>
              <a:rPr lang="en-US" dirty="0"/>
              <a:t>NMP Observations</a:t>
            </a:r>
            <a:br>
              <a:rPr lang="en-US" dirty="0"/>
            </a:br>
            <a:endParaRPr lang="en-US" dirty="0"/>
          </a:p>
        </p:txBody>
      </p:sp>
      <p:sp>
        <p:nvSpPr>
          <p:cNvPr id="3" name="Content Placeholder 2"/>
          <p:cNvSpPr>
            <a:spLocks noGrp="1"/>
          </p:cNvSpPr>
          <p:nvPr>
            <p:ph idx="1"/>
          </p:nvPr>
        </p:nvSpPr>
        <p:spPr>
          <a:xfrm>
            <a:off x="202019" y="1145512"/>
            <a:ext cx="8694845" cy="5714751"/>
          </a:xfrm>
        </p:spPr>
        <p:txBody>
          <a:bodyPr>
            <a:normAutofit fontScale="92500" lnSpcReduction="10000"/>
          </a:bodyPr>
          <a:lstStyle/>
          <a:p>
            <a:pPr>
              <a:spcBef>
                <a:spcPts val="600"/>
              </a:spcBef>
              <a:spcAft>
                <a:spcPts val="600"/>
              </a:spcAft>
            </a:pPr>
            <a:r>
              <a:rPr lang="en-US" sz="2400" dirty="0"/>
              <a:t>Almost all NMPs for site permits have been prepared by P.E.s</a:t>
            </a:r>
          </a:p>
          <a:p>
            <a:pPr lvl="1">
              <a:spcBef>
                <a:spcPts val="600"/>
              </a:spcBef>
              <a:spcAft>
                <a:spcPts val="600"/>
              </a:spcAft>
            </a:pPr>
            <a:r>
              <a:rPr lang="en-US" sz="2000" dirty="0"/>
              <a:t>P.E.s provide reasonable assurance that NMPs are appropriately prepared</a:t>
            </a:r>
          </a:p>
          <a:p>
            <a:pPr lvl="1">
              <a:spcBef>
                <a:spcPts val="600"/>
              </a:spcBef>
              <a:spcAft>
                <a:spcPts val="600"/>
              </a:spcAft>
            </a:pPr>
            <a:r>
              <a:rPr lang="en-US" sz="2000" dirty="0"/>
              <a:t>Majority of P.E.s choose to use the EPA calculations which results in higher loading rates than DEP 1.5 factor</a:t>
            </a:r>
          </a:p>
          <a:p>
            <a:pPr lvl="1">
              <a:spcBef>
                <a:spcPts val="600"/>
              </a:spcBef>
              <a:spcAft>
                <a:spcPts val="600"/>
              </a:spcAft>
            </a:pPr>
            <a:r>
              <a:rPr lang="en-US" sz="2000" dirty="0"/>
              <a:t>The applicant, not DEP, selects the crop and recommended fertilizer rates for the agricultural operation at the site</a:t>
            </a:r>
          </a:p>
          <a:p>
            <a:pPr lvl="2">
              <a:spcBef>
                <a:spcPts val="600"/>
              </a:spcBef>
              <a:spcAft>
                <a:spcPts val="600"/>
              </a:spcAft>
            </a:pPr>
            <a:r>
              <a:rPr lang="en-US" sz="1800" dirty="0"/>
              <a:t>UF/IFAS recommended fertilizer rates (e.g. SL-129) consider economics of crop yields and costs of fertilizer etc.</a:t>
            </a:r>
          </a:p>
          <a:p>
            <a:pPr lvl="2">
              <a:spcBef>
                <a:spcPts val="600"/>
              </a:spcBef>
              <a:spcAft>
                <a:spcPts val="600"/>
              </a:spcAft>
            </a:pPr>
            <a:r>
              <a:rPr lang="en-US" sz="1800" dirty="0"/>
              <a:t>Most sites are pastures; applicants choose the High-N option (160 </a:t>
            </a:r>
            <a:r>
              <a:rPr lang="en-US" sz="1800" dirty="0" err="1"/>
              <a:t>lbs</a:t>
            </a:r>
            <a:r>
              <a:rPr lang="en-US" sz="1800" dirty="0"/>
              <a:t> N)</a:t>
            </a:r>
          </a:p>
          <a:p>
            <a:pPr lvl="1">
              <a:spcBef>
                <a:spcPts val="600"/>
              </a:spcBef>
              <a:spcAft>
                <a:spcPts val="600"/>
              </a:spcAft>
            </a:pPr>
            <a:r>
              <a:rPr lang="en-US" sz="2000" dirty="0"/>
              <a:t>The values chosen by the P.E. for the P-Index also affect those calculations</a:t>
            </a:r>
          </a:p>
          <a:p>
            <a:pPr lvl="1">
              <a:spcBef>
                <a:spcPts val="600"/>
              </a:spcBef>
              <a:spcAft>
                <a:spcPts val="600"/>
              </a:spcAft>
            </a:pPr>
            <a:r>
              <a:rPr lang="en-US" sz="2000" dirty="0"/>
              <a:t>The NMPs and P-Index calculations are reviewed by DEP</a:t>
            </a:r>
          </a:p>
          <a:p>
            <a:pPr lvl="1">
              <a:spcBef>
                <a:spcPts val="600"/>
              </a:spcBef>
              <a:spcAft>
                <a:spcPts val="600"/>
              </a:spcAft>
            </a:pPr>
            <a:r>
              <a:rPr lang="en-US" sz="2000" dirty="0"/>
              <a:t>Regulatory use of NMPs, P-Index, and fertilizer recommendations</a:t>
            </a:r>
          </a:p>
          <a:p>
            <a:pPr>
              <a:spcBef>
                <a:spcPts val="600"/>
              </a:spcBef>
              <a:spcAft>
                <a:spcPts val="600"/>
              </a:spcAft>
            </a:pPr>
            <a:r>
              <a:rPr lang="en-US" sz="2400" dirty="0"/>
              <a:t>NMPs are not always clear, straight-forward, or easy to decipher </a:t>
            </a:r>
          </a:p>
          <a:p>
            <a:pPr lvl="1">
              <a:spcBef>
                <a:spcPts val="600"/>
              </a:spcBef>
              <a:spcAft>
                <a:spcPts val="600"/>
              </a:spcAft>
            </a:pPr>
            <a:r>
              <a:rPr lang="en-US" sz="2000" dirty="0"/>
              <a:t>No official “form”; an example was provided based on NRCS training </a:t>
            </a:r>
          </a:p>
          <a:p>
            <a:pPr lvl="1">
              <a:spcBef>
                <a:spcPts val="600"/>
              </a:spcBef>
              <a:spcAft>
                <a:spcPts val="600"/>
              </a:spcAft>
            </a:pPr>
            <a:r>
              <a:rPr lang="en-US" sz="2000" dirty="0"/>
              <a:t>Copying of other NMPs, cut and pasting, etc., has been observed</a:t>
            </a:r>
          </a:p>
          <a:p>
            <a:pPr>
              <a:spcBef>
                <a:spcPts val="600"/>
              </a:spcBef>
              <a:spcAft>
                <a:spcPts val="600"/>
              </a:spcAft>
            </a:pPr>
            <a:endParaRPr lang="en-US" sz="3000" dirty="0"/>
          </a:p>
          <a:p>
            <a:pPr>
              <a:spcBef>
                <a:spcPts val="600"/>
              </a:spcBef>
              <a:spcAft>
                <a:spcPts val="600"/>
              </a:spcAft>
            </a:pPr>
            <a:endParaRPr lang="en-US" sz="3200" dirty="0"/>
          </a:p>
        </p:txBody>
      </p:sp>
      <p:sp>
        <p:nvSpPr>
          <p:cNvPr id="6" name="Slide Number Placeholder 5"/>
          <p:cNvSpPr>
            <a:spLocks noGrp="1"/>
          </p:cNvSpPr>
          <p:nvPr>
            <p:ph type="sldNum" sz="quarter" idx="12"/>
          </p:nvPr>
        </p:nvSpPr>
        <p:spPr/>
        <p:txBody>
          <a:bodyPr/>
          <a:lstStyle/>
          <a:p>
            <a:fld id="{77BC0C64-94FA-44B3-9573-88BE3BEAC041}" type="slidenum">
              <a:rPr lang="en-US" smtClean="0"/>
              <a:t>16</a:t>
            </a:fld>
            <a:endParaRPr lang="en-US"/>
          </a:p>
        </p:txBody>
      </p:sp>
    </p:spTree>
    <p:extLst>
      <p:ext uri="{BB962C8B-B14F-4D97-AF65-F5344CB8AC3E}">
        <p14:creationId xmlns:p14="http://schemas.microsoft.com/office/powerpoint/2010/main" val="190873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NMP </a:t>
            </a:r>
          </a:p>
        </p:txBody>
      </p:sp>
      <p:sp>
        <p:nvSpPr>
          <p:cNvPr id="3" name="Content Placeholder 2"/>
          <p:cNvSpPr>
            <a:spLocks noGrp="1"/>
          </p:cNvSpPr>
          <p:nvPr>
            <p:ph idx="1"/>
          </p:nvPr>
        </p:nvSpPr>
        <p:spPr>
          <a:xfrm>
            <a:off x="422031" y="1396721"/>
            <a:ext cx="8340132" cy="4792412"/>
          </a:xfrm>
        </p:spPr>
        <p:txBody>
          <a:bodyPr>
            <a:normAutofit lnSpcReduction="10000"/>
          </a:bodyPr>
          <a:lstStyle/>
          <a:p>
            <a:pPr marL="0" indent="0">
              <a:buNone/>
            </a:pPr>
            <a:r>
              <a:rPr lang="en-US" dirty="0"/>
              <a:t>The specified components for an NMP from Rule 62-640.600, F.A.C., are mixed into the following general format:</a:t>
            </a:r>
          </a:p>
          <a:p>
            <a:r>
              <a:rPr lang="en-US" sz="2400" dirty="0"/>
              <a:t>NMP Signature Page </a:t>
            </a:r>
          </a:p>
          <a:p>
            <a:r>
              <a:rPr lang="en-US" sz="2400" dirty="0"/>
              <a:t>Executive Summary</a:t>
            </a:r>
          </a:p>
          <a:p>
            <a:r>
              <a:rPr lang="en-US" sz="2400" dirty="0"/>
              <a:t>NMP Purpose and Conditions</a:t>
            </a:r>
          </a:p>
          <a:p>
            <a:r>
              <a:rPr lang="en-US" sz="2400" dirty="0"/>
              <a:t>NMP Body</a:t>
            </a:r>
          </a:p>
          <a:p>
            <a:pPr lvl="1"/>
            <a:r>
              <a:rPr lang="en-US" sz="2200" dirty="0"/>
              <a:t>Section 1: Site/Operational Information</a:t>
            </a:r>
          </a:p>
          <a:p>
            <a:pPr lvl="1"/>
            <a:r>
              <a:rPr lang="en-US" sz="2200" dirty="0"/>
              <a:t>Section 2: Maps and Soil Survey</a:t>
            </a:r>
          </a:p>
          <a:p>
            <a:pPr lvl="1"/>
            <a:r>
              <a:rPr lang="en-US" sz="2200" dirty="0"/>
              <a:t>Section 3: Nutrient Management</a:t>
            </a:r>
          </a:p>
          <a:p>
            <a:pPr lvl="1"/>
            <a:r>
              <a:rPr lang="en-US" sz="2200" dirty="0"/>
              <a:t>Section 4: Record Keeping</a:t>
            </a:r>
          </a:p>
          <a:p>
            <a:pPr lvl="1"/>
            <a:r>
              <a:rPr lang="en-US" sz="2200" dirty="0"/>
              <a:t>Section 5: Operation and Maintenance</a:t>
            </a:r>
          </a:p>
          <a:p>
            <a:endParaRPr lang="en-US" dirty="0"/>
          </a:p>
        </p:txBody>
      </p:sp>
      <p:sp>
        <p:nvSpPr>
          <p:cNvPr id="4" name="Slide Number Placeholder 5"/>
          <p:cNvSpPr>
            <a:spLocks noGrp="1"/>
          </p:cNvSpPr>
          <p:nvPr>
            <p:ph type="sldNum" sz="quarter" idx="12"/>
          </p:nvPr>
        </p:nvSpPr>
        <p:spPr>
          <a:xfrm>
            <a:off x="6457950" y="6495138"/>
            <a:ext cx="2057400" cy="365125"/>
          </a:xfrm>
        </p:spPr>
        <p:txBody>
          <a:bodyPr/>
          <a:lstStyle/>
          <a:p>
            <a:fld id="{77BC0C64-94FA-44B3-9573-88BE3BEAC041}" type="slidenum">
              <a:rPr lang="en-US" smtClean="0"/>
              <a:t>17</a:t>
            </a:fld>
            <a:endParaRPr lang="en-US"/>
          </a:p>
        </p:txBody>
      </p:sp>
    </p:spTree>
    <p:extLst>
      <p:ext uri="{BB962C8B-B14F-4D97-AF65-F5344CB8AC3E}">
        <p14:creationId xmlns:p14="http://schemas.microsoft.com/office/powerpoint/2010/main" val="610394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sz="half" idx="1"/>
          </p:nvPr>
        </p:nvSpPr>
        <p:spPr>
          <a:xfrm>
            <a:off x="245533" y="1295400"/>
            <a:ext cx="8593667" cy="5029200"/>
          </a:xfrm>
        </p:spPr>
        <p:txBody>
          <a:bodyPr>
            <a:normAutofit lnSpcReduction="10000"/>
          </a:bodyPr>
          <a:lstStyle/>
          <a:p>
            <a:pPr>
              <a:spcAft>
                <a:spcPts val="1200"/>
              </a:spcAft>
            </a:pPr>
            <a:r>
              <a:rPr lang="en-US" sz="2600" dirty="0"/>
              <a:t>When biosolids are applied at an N-based rate, more phosphorus is typically applied than a crop needs</a:t>
            </a:r>
          </a:p>
          <a:p>
            <a:pPr>
              <a:spcAft>
                <a:spcPts val="1200"/>
              </a:spcAft>
            </a:pPr>
            <a:r>
              <a:rPr lang="en-US" sz="2600" dirty="0"/>
              <a:t>The ratio of N/P in biosolids is different than the ratio of N/P that crops typically need</a:t>
            </a:r>
          </a:p>
          <a:p>
            <a:pPr lvl="1">
              <a:spcAft>
                <a:spcPts val="1200"/>
              </a:spcAft>
            </a:pPr>
            <a:r>
              <a:rPr lang="en-US" sz="2200" dirty="0"/>
              <a:t>Ratio of N to P in biosolids is generally about 2:1 (N to P</a:t>
            </a:r>
            <a:r>
              <a:rPr lang="en-US" sz="2200" baseline="-25000" dirty="0"/>
              <a:t>2</a:t>
            </a:r>
            <a:r>
              <a:rPr lang="en-US" sz="2200" dirty="0"/>
              <a:t>O</a:t>
            </a:r>
            <a:r>
              <a:rPr lang="en-US" sz="2200" baseline="-25000" dirty="0"/>
              <a:t>5</a:t>
            </a:r>
            <a:r>
              <a:rPr lang="en-US" sz="2200" dirty="0"/>
              <a:t> is about 1:1)</a:t>
            </a:r>
          </a:p>
          <a:p>
            <a:pPr lvl="2">
              <a:spcAft>
                <a:spcPts val="1200"/>
              </a:spcAft>
            </a:pPr>
            <a:r>
              <a:rPr lang="en-US" sz="1800" dirty="0"/>
              <a:t>Florida biosolids average about 5% TN by dry weight</a:t>
            </a:r>
          </a:p>
          <a:p>
            <a:pPr lvl="2">
              <a:spcAft>
                <a:spcPts val="1200"/>
              </a:spcAft>
            </a:pPr>
            <a:r>
              <a:rPr lang="en-US" sz="1800" dirty="0"/>
              <a:t>Florida biosolids average about 2.5% TP by dry weight</a:t>
            </a:r>
          </a:p>
          <a:p>
            <a:pPr lvl="1">
              <a:spcAft>
                <a:spcPts val="1200"/>
              </a:spcAft>
            </a:pPr>
            <a:r>
              <a:rPr lang="en-US" dirty="0"/>
              <a:t>Recommended N to P (or P</a:t>
            </a:r>
            <a:r>
              <a:rPr lang="en-US" baseline="-25000" dirty="0"/>
              <a:t>2</a:t>
            </a:r>
            <a:r>
              <a:rPr lang="en-US" dirty="0"/>
              <a:t>O</a:t>
            </a:r>
            <a:r>
              <a:rPr lang="en-US" baseline="-25000" dirty="0"/>
              <a:t>5</a:t>
            </a:r>
            <a:r>
              <a:rPr lang="en-US" dirty="0"/>
              <a:t>) for crops is higher than concentrations in biosolids (2:1 to 4:1)</a:t>
            </a:r>
          </a:p>
          <a:p>
            <a:pPr lvl="1">
              <a:spcAft>
                <a:spcPts val="1200"/>
              </a:spcAft>
            </a:pPr>
            <a:r>
              <a:rPr lang="en-US" dirty="0"/>
              <a:t>Availability of P in biosolids?  10%? 33%? 40%? 80%?</a:t>
            </a:r>
          </a:p>
          <a:p>
            <a:endParaRPr lang="en-US" dirty="0"/>
          </a:p>
          <a:p>
            <a:pPr>
              <a:buFontTx/>
              <a:buNone/>
            </a:pPr>
            <a:endParaRPr lang="en-US" dirty="0"/>
          </a:p>
          <a:p>
            <a:pPr marL="342900" lvl="1" indent="-342900"/>
            <a:endParaRPr lang="en-US" sz="2000" dirty="0"/>
          </a:p>
          <a:p>
            <a:pPr algn="ctr">
              <a:spcBef>
                <a:spcPct val="0"/>
              </a:spcBef>
              <a:spcAft>
                <a:spcPct val="50000"/>
              </a:spcAft>
            </a:pPr>
            <a:endParaRPr lang="en-US" sz="2400" dirty="0"/>
          </a:p>
        </p:txBody>
      </p:sp>
      <p:sp>
        <p:nvSpPr>
          <p:cNvPr id="3" name="Title 2"/>
          <p:cNvSpPr>
            <a:spLocks noGrp="1"/>
          </p:cNvSpPr>
          <p:nvPr>
            <p:ph type="title"/>
          </p:nvPr>
        </p:nvSpPr>
        <p:spPr>
          <a:xfrm>
            <a:off x="1143000" y="0"/>
            <a:ext cx="7772400" cy="1143000"/>
          </a:xfrm>
        </p:spPr>
        <p:txBody>
          <a:bodyPr>
            <a:normAutofit/>
          </a:bodyPr>
          <a:lstStyle/>
          <a:p>
            <a:r>
              <a:rPr lang="en-US" sz="3600" dirty="0"/>
              <a:t>Nitrogen vs. Phosphorus Rates</a:t>
            </a:r>
          </a:p>
        </p:txBody>
      </p:sp>
      <p:sp>
        <p:nvSpPr>
          <p:cNvPr id="4" name="Slide Number Placeholder 5"/>
          <p:cNvSpPr>
            <a:spLocks noGrp="1"/>
          </p:cNvSpPr>
          <p:nvPr>
            <p:ph type="sldNum" sz="quarter" idx="12"/>
          </p:nvPr>
        </p:nvSpPr>
        <p:spPr>
          <a:xfrm>
            <a:off x="6457950" y="6495138"/>
            <a:ext cx="2057400" cy="365125"/>
          </a:xfrm>
        </p:spPr>
        <p:txBody>
          <a:bodyPr/>
          <a:lstStyle/>
          <a:p>
            <a:fld id="{77BC0C64-94FA-44B3-9573-88BE3BEAC041}" type="slidenum">
              <a:rPr lang="en-US" smtClean="0"/>
              <a:t>18</a:t>
            </a:fld>
            <a:endParaRPr lang="en-US"/>
          </a:p>
        </p:txBody>
      </p:sp>
    </p:spTree>
    <p:extLst>
      <p:ext uri="{BB962C8B-B14F-4D97-AF65-F5344CB8AC3E}">
        <p14:creationId xmlns:p14="http://schemas.microsoft.com/office/powerpoint/2010/main" val="21437180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973667"/>
          </a:xfrm>
        </p:spPr>
        <p:txBody>
          <a:bodyPr>
            <a:normAutofit fontScale="90000"/>
          </a:bodyPr>
          <a:lstStyle/>
          <a:p>
            <a:r>
              <a:rPr lang="en-US" dirty="0"/>
              <a:t>Florida Phosphorus Index</a:t>
            </a:r>
            <a:br>
              <a:rPr lang="en-US" dirty="0"/>
            </a:br>
            <a:r>
              <a:rPr lang="en-US" dirty="0"/>
              <a:t> (P-Index)</a:t>
            </a:r>
          </a:p>
        </p:txBody>
      </p:sp>
      <p:sp>
        <p:nvSpPr>
          <p:cNvPr id="3" name="Content Placeholder 2"/>
          <p:cNvSpPr>
            <a:spLocks noGrp="1"/>
          </p:cNvSpPr>
          <p:nvPr>
            <p:ph idx="1"/>
          </p:nvPr>
        </p:nvSpPr>
        <p:spPr>
          <a:xfrm>
            <a:off x="330199" y="1235947"/>
            <a:ext cx="8542496" cy="5259191"/>
          </a:xfrm>
        </p:spPr>
        <p:txBody>
          <a:bodyPr>
            <a:normAutofit fontScale="47500" lnSpcReduction="20000"/>
          </a:bodyPr>
          <a:lstStyle/>
          <a:p>
            <a:pPr>
              <a:spcAft>
                <a:spcPts val="1200"/>
              </a:spcAft>
            </a:pPr>
            <a:r>
              <a:rPr lang="en-US" sz="4200" dirty="0"/>
              <a:t>Chapter 62-640, F.A.C., requires the NMP to include an assessment of the potential for phosphorus movement from each application zone </a:t>
            </a:r>
          </a:p>
          <a:p>
            <a:pPr>
              <a:spcAft>
                <a:spcPts val="1200"/>
              </a:spcAft>
            </a:pPr>
            <a:r>
              <a:rPr lang="en-US" sz="4200" dirty="0"/>
              <a:t>The tool available to applicants is the Florida Phosphorus Index (i.e. P-Index) and is referenced in FL NRCS Code 590</a:t>
            </a:r>
          </a:p>
          <a:p>
            <a:pPr>
              <a:spcAft>
                <a:spcPts val="1200"/>
              </a:spcAft>
            </a:pPr>
            <a:r>
              <a:rPr lang="en-US" sz="4200" dirty="0"/>
              <a:t>The Florida Phosphorus Index (P-Index) is a field-by-field evaluation tool to assess the potential risk of phosphorus loss from an agricultural field to surface and ground waters based on the phosphorus source, application rate, site characteristics, soil types, and management practices, etc.</a:t>
            </a:r>
          </a:p>
          <a:p>
            <a:pPr>
              <a:spcAft>
                <a:spcPts val="1200"/>
              </a:spcAft>
            </a:pPr>
            <a:r>
              <a:rPr lang="en-US" sz="4200" kern="0" dirty="0"/>
              <a:t>Published by the Florida Natural Resource Conservation Service (NRCS) and developed in cooperation with other stakeholder agencies</a:t>
            </a:r>
          </a:p>
          <a:p>
            <a:pPr marL="800100" lvl="1" indent="-342900">
              <a:spcBef>
                <a:spcPct val="40000"/>
              </a:spcBef>
              <a:spcAft>
                <a:spcPts val="1200"/>
              </a:spcAft>
              <a:buClr>
                <a:schemeClr val="tx2"/>
              </a:buClr>
              <a:buFontTx/>
              <a:buChar char="•"/>
              <a:defRPr/>
            </a:pPr>
            <a:r>
              <a:rPr lang="en-US" sz="3800" kern="0" dirty="0">
                <a:hlinkClick r:id="rId3"/>
              </a:rPr>
              <a:t>“The Florida Phosphorus Index:  A Phosphorus Risk Assessment Tool, ” 190-FLAGRFH, 8/04</a:t>
            </a:r>
            <a:endParaRPr lang="en-US" sz="3800" kern="0" dirty="0"/>
          </a:p>
          <a:p>
            <a:pPr marL="800100" lvl="1" indent="-342900">
              <a:spcBef>
                <a:spcPct val="40000"/>
              </a:spcBef>
              <a:spcAft>
                <a:spcPts val="1200"/>
              </a:spcAft>
              <a:buClr>
                <a:schemeClr val="tx2"/>
              </a:buClr>
              <a:buFontTx/>
              <a:buChar char="•"/>
              <a:defRPr/>
            </a:pPr>
            <a:r>
              <a:rPr lang="en-US" sz="3800" kern="0" dirty="0"/>
              <a:t>UF IFAS has published guidance on the P-Index for each individual county in Florida that can be used by permittees when using the P-Index </a:t>
            </a:r>
            <a:r>
              <a:rPr lang="en-US" sz="3800" kern="0" dirty="0">
                <a:hlinkClick r:id="rId4"/>
              </a:rPr>
              <a:t>http://edis.ifas.ufl.edu/topic_series_florida_phosphorous_index</a:t>
            </a:r>
            <a:r>
              <a:rPr lang="en-US" sz="3800" kern="0" dirty="0"/>
              <a:t>.</a:t>
            </a:r>
          </a:p>
          <a:p>
            <a:r>
              <a:rPr lang="en-US" sz="4200" kern="0" dirty="0"/>
              <a:t>The P-Index helps evaluate whether application rates for biosolids sites should be based on N or P</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19</a:t>
            </a:fld>
            <a:endParaRPr lang="en-US"/>
          </a:p>
        </p:txBody>
      </p:sp>
    </p:spTree>
    <p:extLst>
      <p:ext uri="{BB962C8B-B14F-4D97-AF65-F5344CB8AC3E}">
        <p14:creationId xmlns:p14="http://schemas.microsoft.com/office/powerpoint/2010/main" val="3025414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Presentation Outline</a:t>
            </a:r>
          </a:p>
        </p:txBody>
      </p:sp>
      <p:sp>
        <p:nvSpPr>
          <p:cNvPr id="3" name="Content Placeholder 2"/>
          <p:cNvSpPr>
            <a:spLocks noGrp="1"/>
          </p:cNvSpPr>
          <p:nvPr>
            <p:ph idx="1"/>
          </p:nvPr>
        </p:nvSpPr>
        <p:spPr>
          <a:xfrm>
            <a:off x="628650" y="1567542"/>
            <a:ext cx="7886700" cy="4803113"/>
          </a:xfrm>
        </p:spPr>
        <p:txBody>
          <a:bodyPr>
            <a:normAutofit/>
          </a:bodyPr>
          <a:lstStyle/>
          <a:p>
            <a:pPr>
              <a:spcAft>
                <a:spcPts val="1200"/>
              </a:spcAft>
            </a:pPr>
            <a:r>
              <a:rPr lang="en-US" b="1" dirty="0"/>
              <a:t>Part I – Quick Overview of Land Application</a:t>
            </a:r>
          </a:p>
          <a:p>
            <a:pPr>
              <a:spcAft>
                <a:spcPts val="1200"/>
              </a:spcAft>
            </a:pPr>
            <a:r>
              <a:rPr lang="en-US" b="1" dirty="0"/>
              <a:t>Part II – Nutrient Management Plans (NMPs)</a:t>
            </a:r>
          </a:p>
          <a:p>
            <a:pPr>
              <a:spcAft>
                <a:spcPts val="1200"/>
              </a:spcAft>
            </a:pPr>
            <a:r>
              <a:rPr lang="en-US" b="1" dirty="0"/>
              <a:t>Part III – Florida Phosphorus Index (P-Index)</a:t>
            </a:r>
          </a:p>
          <a:p>
            <a:pPr>
              <a:spcAft>
                <a:spcPts val="1200"/>
              </a:spcAft>
            </a:pPr>
            <a:r>
              <a:rPr lang="en-US" b="1" dirty="0"/>
              <a:t>Part IV – Basics for Permitting a Site</a:t>
            </a:r>
          </a:p>
          <a:p>
            <a:endParaRPr lang="en-US" dirty="0"/>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a:t>
            </a:fld>
            <a:endParaRPr lang="en-US"/>
          </a:p>
        </p:txBody>
      </p:sp>
    </p:spTree>
    <p:extLst>
      <p:ext uri="{BB962C8B-B14F-4D97-AF65-F5344CB8AC3E}">
        <p14:creationId xmlns:p14="http://schemas.microsoft.com/office/powerpoint/2010/main" val="670408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167897"/>
          </a:xfrm>
        </p:spPr>
        <p:txBody>
          <a:bodyPr/>
          <a:lstStyle/>
          <a:p>
            <a:r>
              <a:rPr lang="en-US" dirty="0"/>
              <a:t>IFAS P-Index County Series</a:t>
            </a:r>
          </a:p>
        </p:txBody>
      </p:sp>
      <p:pic>
        <p:nvPicPr>
          <p:cNvPr id="7" name="Picture 4" descr="Screenshot of IFAS P-Index Document cover" title="Screenshot of IFAS P-Index Document"/>
          <p:cNvPicPr>
            <a:picLocks noChangeAspect="1" noChangeArrowheads="1"/>
          </p:cNvPicPr>
          <p:nvPr/>
        </p:nvPicPr>
        <p:blipFill>
          <a:blip r:embed="rId2" cstate="print"/>
          <a:srcRect/>
          <a:stretch>
            <a:fillRect/>
          </a:stretch>
        </p:blipFill>
        <p:spPr bwMode="auto">
          <a:xfrm>
            <a:off x="285853" y="1063091"/>
            <a:ext cx="8572293" cy="5536854"/>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77BC0C64-94FA-44B3-9573-88BE3BEAC041}" type="slidenum">
              <a:rPr lang="en-US" smtClean="0"/>
              <a:t>20</a:t>
            </a:fld>
            <a:endParaRPr lang="en-US" dirty="0"/>
          </a:p>
        </p:txBody>
      </p:sp>
    </p:spTree>
    <p:extLst>
      <p:ext uri="{BB962C8B-B14F-4D97-AF65-F5344CB8AC3E}">
        <p14:creationId xmlns:p14="http://schemas.microsoft.com/office/powerpoint/2010/main" val="3472886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P-Index Table 1</a:t>
            </a:r>
          </a:p>
        </p:txBody>
      </p:sp>
      <p:sp>
        <p:nvSpPr>
          <p:cNvPr id="3" name="Content Placeholder 2"/>
          <p:cNvSpPr>
            <a:spLocks noGrp="1"/>
          </p:cNvSpPr>
          <p:nvPr>
            <p:ph idx="1"/>
          </p:nvPr>
        </p:nvSpPr>
        <p:spPr>
          <a:xfrm>
            <a:off x="628650" y="1162051"/>
            <a:ext cx="7886700" cy="444328"/>
          </a:xfrm>
        </p:spPr>
        <p:txBody>
          <a:bodyPr>
            <a:normAutofit fontScale="70000" lnSpcReduction="20000"/>
          </a:bodyPr>
          <a:lstStyle/>
          <a:p>
            <a:pPr marL="0" indent="0">
              <a:buNone/>
            </a:pPr>
            <a:r>
              <a:rPr lang="en-US" b="1" dirty="0"/>
              <a:t>Table 1 (Part A): Transport Potential Due to Site Transport Characteristics</a:t>
            </a:r>
            <a:endParaRPr lang="en-US" dirty="0"/>
          </a:p>
        </p:txBody>
      </p:sp>
      <p:graphicFrame>
        <p:nvGraphicFramePr>
          <p:cNvPr id="8" name="Table 7" descr="Part A of the P-Index" title="Table 1 P Index"/>
          <p:cNvGraphicFramePr>
            <a:graphicFrameLocks noGrp="1"/>
          </p:cNvGraphicFramePr>
          <p:nvPr>
            <p:extLst>
              <p:ext uri="{D42A27DB-BD31-4B8C-83A1-F6EECF244321}">
                <p14:modId xmlns:p14="http://schemas.microsoft.com/office/powerpoint/2010/main" val="82753596"/>
              </p:ext>
            </p:extLst>
          </p:nvPr>
        </p:nvGraphicFramePr>
        <p:xfrm>
          <a:off x="381000" y="1509712"/>
          <a:ext cx="8458199" cy="4501261"/>
        </p:xfrm>
        <a:graphic>
          <a:graphicData uri="http://schemas.openxmlformats.org/drawingml/2006/table">
            <a:tbl>
              <a:tblPr firstRow="1" firstCol="1" bandRow="1"/>
              <a:tblGrid>
                <a:gridCol w="5124674">
                  <a:extLst>
                    <a:ext uri="{9D8B030D-6E8A-4147-A177-3AD203B41FA5}">
                      <a16:colId xmlns:a16="http://schemas.microsoft.com/office/drawing/2014/main" val="20000"/>
                    </a:ext>
                  </a:extLst>
                </a:gridCol>
                <a:gridCol w="2309495">
                  <a:extLst>
                    <a:ext uri="{9D8B030D-6E8A-4147-A177-3AD203B41FA5}">
                      <a16:colId xmlns:a16="http://schemas.microsoft.com/office/drawing/2014/main" val="20001"/>
                    </a:ext>
                  </a:extLst>
                </a:gridCol>
                <a:gridCol w="1024030">
                  <a:extLst>
                    <a:ext uri="{9D8B030D-6E8A-4147-A177-3AD203B41FA5}">
                      <a16:colId xmlns:a16="http://schemas.microsoft.com/office/drawing/2014/main" val="20002"/>
                    </a:ext>
                  </a:extLst>
                </a:gridCol>
              </a:tblGrid>
              <a:tr h="391414">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Site Characteristics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Phosphorus Transport Rating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Value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(Example)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78535">
                <a:tc>
                  <a:txBody>
                    <a:body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Soil Erosion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the Revised Universal Soil Loss Equation, this value is s typically “1”.  Some NMPs use “0” for no surface outlet which means no overland flow from a 2 year – 24 hour rainfall event (about 5 inches of rain over 24 hours).)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No Surface Outlet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&lt;5 T/A</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a</a:t>
                      </a:r>
                      <a:r>
                        <a:rPr lang="en-US" sz="1200" dirty="0">
                          <a:effectLst/>
                          <a:latin typeface="Calibri" panose="020F0502020204030204" pitchFamily="34" charset="0"/>
                          <a:ea typeface="Calibri" panose="020F0502020204030204" pitchFamily="34" charset="0"/>
                          <a:cs typeface="Times New Roman" panose="02020603050405020304" pitchFamily="18" charset="0"/>
                        </a:rPr>
                        <a:t>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5-10 T/A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&gt;10-15 T/A = 4</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&gt;15 T/A =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1</a:t>
                      </a:r>
                    </a:p>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78535">
                <a:tc>
                  <a:txBody>
                    <a:body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Runoff Potential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soil type, slope, drainage, etc.  This value can be found in the county IFAS P-Index guidance or soil surveys. “0” is used for no surface outlet.)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Low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Low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Medium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High = 4</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High =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78535">
                <a:tc>
                  <a:txBody>
                    <a:bodyPr/>
                    <a:lstStyle/>
                    <a:p>
                      <a:pPr marL="0" marR="0">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Leaching Potential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(Based on soil type and characteristics.  This value can be found in the county IFAS P-Index guidance or soil surveys.)</a:t>
                      </a:r>
                    </a:p>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Low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Low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Medium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High = 4</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High =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82828">
                <a:tc>
                  <a:txBody>
                    <a:body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Potential to Reach Water Body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discharge factors.  For biosolids, this should be either “0” for no direct discharge or “1” for discharge via a buffer area.)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Very Low = 0</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Low = 1</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Medium = 2</a:t>
                      </a:r>
                    </a:p>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High =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91414">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Sum for Table 1 (Part A):</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 Site and Transport</a:t>
                      </a:r>
                      <a:r>
                        <a:rPr lang="en-US" sz="1200" b="1" baseline="30000">
                          <a:effectLst/>
                          <a:latin typeface="Calibri" panose="020F0502020204030204" pitchFamily="34" charset="0"/>
                          <a:ea typeface="Calibri" panose="020F0502020204030204" pitchFamily="34" charset="0"/>
                          <a:cs typeface="Times New Roman" panose="02020603050405020304" pitchFamily="18" charset="0"/>
                        </a:rPr>
                        <a:t>b</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7" name="Rectangle 6"/>
          <p:cNvSpPr/>
          <p:nvPr/>
        </p:nvSpPr>
        <p:spPr>
          <a:xfrm>
            <a:off x="304800" y="5987900"/>
            <a:ext cx="4572000" cy="478849"/>
          </a:xfrm>
          <a:prstGeom prst="rect">
            <a:avLst/>
          </a:prstGeom>
        </p:spPr>
        <p:txBody>
          <a:bodyPr>
            <a:spAutoFit/>
          </a:bodyPr>
          <a:lstStyle/>
          <a:p>
            <a:pPr>
              <a:lnSpc>
                <a:spcPct val="107000"/>
              </a:lnSpc>
            </a:pPr>
            <a:r>
              <a:rPr lang="en-US" sz="1200" baseline="30000" dirty="0">
                <a:latin typeface="Calibri" panose="020F0502020204030204" pitchFamily="34" charset="0"/>
                <a:ea typeface="Calibri" panose="020F0502020204030204" pitchFamily="34" charset="0"/>
                <a:cs typeface="Times New Roman" panose="02020603050405020304" pitchFamily="18" charset="0"/>
              </a:rPr>
              <a:t>a</a:t>
            </a:r>
            <a:r>
              <a:rPr lang="en-US" sz="1200" dirty="0">
                <a:latin typeface="Calibri" panose="020F0502020204030204" pitchFamily="34" charset="0"/>
                <a:ea typeface="Calibri" panose="020F0502020204030204" pitchFamily="34" charset="0"/>
                <a:cs typeface="Times New Roman" panose="02020603050405020304" pitchFamily="18" charset="0"/>
              </a:rPr>
              <a:t> T/A = Tons per Acre per Year</a:t>
            </a:r>
          </a:p>
          <a:p>
            <a:pPr>
              <a:lnSpc>
                <a:spcPct val="107000"/>
              </a:lnSpc>
              <a:spcAft>
                <a:spcPts val="800"/>
              </a:spcAft>
            </a:pPr>
            <a:r>
              <a:rPr lang="en-US" sz="1200" baseline="30000" dirty="0">
                <a:latin typeface="Calibri" panose="020F0502020204030204" pitchFamily="34" charset="0"/>
                <a:ea typeface="Calibri" panose="020F0502020204030204" pitchFamily="34" charset="0"/>
                <a:cs typeface="Times New Roman" panose="02020603050405020304" pitchFamily="18" charset="0"/>
              </a:rPr>
              <a:t>b</a:t>
            </a:r>
            <a:r>
              <a:rPr lang="en-US" sz="1200" dirty="0">
                <a:latin typeface="Calibri" panose="020F0502020204030204" pitchFamily="34" charset="0"/>
                <a:ea typeface="Calibri" panose="020F0502020204030204" pitchFamily="34" charset="0"/>
                <a:cs typeface="Times New Roman" panose="02020603050405020304" pitchFamily="18" charset="0"/>
              </a:rPr>
              <a:t> If the sum for Table 1 is 0 (Zero), then change the sum to 1 (one).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77BC0C64-94FA-44B3-9573-88BE3BEAC041}" type="slidenum">
              <a:rPr lang="en-US" smtClean="0"/>
              <a:t>21</a:t>
            </a:fld>
            <a:endParaRPr lang="en-US"/>
          </a:p>
        </p:txBody>
      </p:sp>
    </p:spTree>
    <p:extLst>
      <p:ext uri="{BB962C8B-B14F-4D97-AF65-F5344CB8AC3E}">
        <p14:creationId xmlns:p14="http://schemas.microsoft.com/office/powerpoint/2010/main" val="511159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P-Index Table 2</a:t>
            </a:r>
          </a:p>
        </p:txBody>
      </p:sp>
      <p:sp>
        <p:nvSpPr>
          <p:cNvPr id="3" name="Content Placeholder 2"/>
          <p:cNvSpPr>
            <a:spLocks noGrp="1"/>
          </p:cNvSpPr>
          <p:nvPr>
            <p:ph idx="1"/>
          </p:nvPr>
        </p:nvSpPr>
        <p:spPr>
          <a:xfrm>
            <a:off x="628650" y="1190625"/>
            <a:ext cx="7886700" cy="464411"/>
          </a:xfrm>
        </p:spPr>
        <p:txBody>
          <a:bodyPr>
            <a:normAutofit fontScale="62500" lnSpcReduction="20000"/>
          </a:bodyPr>
          <a:lstStyle/>
          <a:p>
            <a:pPr marL="0" indent="0">
              <a:buNone/>
            </a:pPr>
            <a:r>
              <a:rPr lang="en-US" b="1" dirty="0">
                <a:latin typeface="Calibri" panose="020F0502020204030204" pitchFamily="34" charset="0"/>
                <a:ea typeface="Calibri" panose="020F0502020204030204" pitchFamily="34" charset="0"/>
                <a:cs typeface="Times New Roman" panose="02020603050405020304" pitchFamily="18" charset="0"/>
              </a:rPr>
              <a:t>Table 2 (Part B):  Phosphorus Loss Potential Due to Source and Management</a:t>
            </a:r>
            <a:endParaRPr lang="en-US" dirty="0"/>
          </a:p>
        </p:txBody>
      </p:sp>
      <p:graphicFrame>
        <p:nvGraphicFramePr>
          <p:cNvPr id="8" name="Table 7" descr="Part B of the P-Index" title="Table 2 P-Index"/>
          <p:cNvGraphicFramePr>
            <a:graphicFrameLocks noGrp="1"/>
          </p:cNvGraphicFramePr>
          <p:nvPr>
            <p:extLst/>
          </p:nvPr>
        </p:nvGraphicFramePr>
        <p:xfrm>
          <a:off x="232336" y="1543378"/>
          <a:ext cx="8763000" cy="4109847"/>
        </p:xfrm>
        <a:graphic>
          <a:graphicData uri="http://schemas.openxmlformats.org/drawingml/2006/table">
            <a:tbl>
              <a:tblPr firstRow="1" firstCol="1" bandRow="1"/>
              <a:tblGrid>
                <a:gridCol w="4648200">
                  <a:extLst>
                    <a:ext uri="{9D8B030D-6E8A-4147-A177-3AD203B41FA5}">
                      <a16:colId xmlns:a16="http://schemas.microsoft.com/office/drawing/2014/main" val="20000"/>
                    </a:ext>
                  </a:extLst>
                </a:gridCol>
                <a:gridCol w="2938590">
                  <a:extLst>
                    <a:ext uri="{9D8B030D-6E8A-4147-A177-3AD203B41FA5}">
                      <a16:colId xmlns:a16="http://schemas.microsoft.com/office/drawing/2014/main" val="20001"/>
                    </a:ext>
                  </a:extLst>
                </a:gridCol>
                <a:gridCol w="1176210">
                  <a:extLst>
                    <a:ext uri="{9D8B030D-6E8A-4147-A177-3AD203B41FA5}">
                      <a16:colId xmlns:a16="http://schemas.microsoft.com/office/drawing/2014/main" val="20002"/>
                    </a:ext>
                  </a:extLst>
                </a:gridCol>
              </a:tblGrid>
              <a:tr h="391414">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Phosphorus Source Management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Phosphorus Loss Rating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Value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(Example)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1414">
                <a:tc>
                  <a:txBody>
                    <a:bodyPr/>
                    <a:lstStyle/>
                    <a:p>
                      <a:pPr marL="0" marR="0">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Fertility Index Value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(Based on the soil test results for available P)</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Soil Fertility Index x 0.025</a:t>
                      </a:r>
                    </a:p>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 ____ ppm P x 2 x 0.025)</a:t>
                      </a:r>
                      <a:r>
                        <a:rPr lang="en-US" sz="1200" baseline="30000">
                          <a:effectLst/>
                          <a:latin typeface="Calibri" panose="020F0502020204030204" pitchFamily="34" charset="0"/>
                          <a:ea typeface="Calibri" panose="020F0502020204030204" pitchFamily="34" charset="0"/>
                          <a:cs typeface="Times New Roman" panose="02020603050405020304" pitchFamily="18" charset="0"/>
                        </a:rPr>
                        <a:t>c</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1.25</a:t>
                      </a:r>
                    </a:p>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(25 ppm P)</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82828">
                <a:tc>
                  <a:txBody>
                    <a:body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 Application Source and Rate</a:t>
                      </a:r>
                      <a:r>
                        <a:rPr lang="en-US" sz="1200" b="1" baseline="30000" dirty="0">
                          <a:effectLst/>
                          <a:latin typeface="Calibri" panose="020F0502020204030204" pitchFamily="34" charset="0"/>
                          <a:ea typeface="Calibri" panose="020F0502020204030204" pitchFamily="34" charset="0"/>
                          <a:cs typeface="Times New Roman" panose="02020603050405020304" pitchFamily="18" charset="0"/>
                        </a:rPr>
                        <a:t>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the type of material.  The initial evaluation should be conducted at an N based rate.  Note that the phosphorus is in P2O5, so multiply a TP value by 2.3 to get the P2O5 value)</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0.05 x ( ___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lbs</a:t>
                      </a:r>
                      <a:r>
                        <a:rPr lang="en-US" sz="1200" dirty="0">
                          <a:effectLst/>
                          <a:latin typeface="Calibri" panose="020F0502020204030204" pitchFamily="34" charset="0"/>
                          <a:ea typeface="Calibri" panose="020F0502020204030204" pitchFamily="34" charset="0"/>
                          <a:cs typeface="Times New Roman" panose="02020603050405020304" pitchFamily="18" charset="0"/>
                        </a:rPr>
                        <a:t> P2O5/acre) for fertilizer, manure, or compost</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0.015 x ( _____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lbs</a:t>
                      </a:r>
                      <a:r>
                        <a:rPr lang="en-US" sz="1200" dirty="0">
                          <a:effectLst/>
                          <a:latin typeface="Calibri" panose="020F0502020204030204" pitchFamily="34" charset="0"/>
                          <a:ea typeface="Calibri" panose="020F0502020204030204" pitchFamily="34" charset="0"/>
                          <a:cs typeface="Times New Roman" panose="02020603050405020304" pitchFamily="18" charset="0"/>
                        </a:rPr>
                        <a:t> P2O5/acre) for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biosolids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0.10 (x ____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lbs</a:t>
                      </a:r>
                      <a:r>
                        <a:rPr lang="en-US" sz="1200" dirty="0">
                          <a:effectLst/>
                          <a:latin typeface="Calibri" panose="020F0502020204030204" pitchFamily="34" charset="0"/>
                          <a:ea typeface="Calibri" panose="020F0502020204030204" pitchFamily="34" charset="0"/>
                          <a:cs typeface="Times New Roman" panose="02020603050405020304" pitchFamily="18" charset="0"/>
                        </a:rPr>
                        <a:t> P2O5/acre) for waste water</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5.17</a:t>
                      </a:r>
                    </a:p>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(2.5% TP at 3 dry tons per acre)</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65656">
                <a:tc>
                  <a:txBody>
                    <a:body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Application Method</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how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biosolids</a:t>
                      </a:r>
                      <a:r>
                        <a:rPr lang="en-US" sz="1200" dirty="0">
                          <a:effectLst/>
                          <a:latin typeface="Calibri" panose="020F0502020204030204" pitchFamily="34" charset="0"/>
                          <a:ea typeface="Calibri" panose="020F0502020204030204" pitchFamily="34" charset="0"/>
                          <a:cs typeface="Times New Roman" panose="02020603050405020304" pitchFamily="18" charset="0"/>
                        </a:rPr>
                        <a:t> are applied)</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 = No Surface Outlet or solids incorporated immediately or injected</a:t>
                      </a:r>
                    </a:p>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 = Applies via Irrigation or solids incorporated within 1 day of application</a:t>
                      </a:r>
                    </a:p>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 = Solids incorporated within 5 days of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application</a:t>
                      </a:r>
                      <a:r>
                        <a:rPr lang="en-US" sz="1200" baseline="30000" dirty="0" err="1">
                          <a:effectLst/>
                          <a:latin typeface="Calibri" panose="020F0502020204030204" pitchFamily="34" charset="0"/>
                          <a:ea typeface="Calibri" panose="020F0502020204030204" pitchFamily="34" charset="0"/>
                          <a:cs typeface="Times New Roman" panose="02020603050405020304" pitchFamily="18" charset="0"/>
                        </a:rPr>
                        <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78435" marR="0" indent="-224155">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 = Solids not incorporated within 5 days of application</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6</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95707">
                <a:tc>
                  <a:txBody>
                    <a:body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Waste Water Application </a:t>
                      </a:r>
                      <a:r>
                        <a:rPr lang="en-US" sz="1200" dirty="0">
                          <a:effectLst/>
                          <a:latin typeface="Calibri" panose="020F0502020204030204" pitchFamily="34" charset="0"/>
                          <a:ea typeface="Calibri" panose="020F0502020204030204" pitchFamily="34" charset="0"/>
                          <a:cs typeface="Times New Roman" panose="02020603050405020304" pitchFamily="18" charset="0"/>
                        </a:rPr>
                        <a:t>(This doesn’t appear to be calibrated for reuse)</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0.020 x ____ acre inches/acre/year</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0</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91414">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 </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Sum for Table 2: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Phosphorus Source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12.42</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91414">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 Index Value: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Sum Table 1 x Sum Table 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124.2</a:t>
                      </a:r>
                    </a:p>
                  </a:txBody>
                  <a:tcPr marL="57439" marR="57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7" name="Rectangle 6"/>
          <p:cNvSpPr/>
          <p:nvPr/>
        </p:nvSpPr>
        <p:spPr>
          <a:xfrm>
            <a:off x="220362" y="5695143"/>
            <a:ext cx="8774974" cy="676467"/>
          </a:xfrm>
          <a:prstGeom prst="rect">
            <a:avLst/>
          </a:prstGeom>
        </p:spPr>
        <p:txBody>
          <a:bodyPr wrap="square">
            <a:spAutoFit/>
          </a:bodyPr>
          <a:lstStyle/>
          <a:p>
            <a:pPr>
              <a:lnSpc>
                <a:spcPct val="107000"/>
              </a:lnSpc>
            </a:pPr>
            <a:r>
              <a:rPr lang="en-US" sz="1200" baseline="30000" dirty="0">
                <a:latin typeface="Calibri" panose="020F0502020204030204" pitchFamily="34" charset="0"/>
                <a:ea typeface="Calibri" panose="020F0502020204030204" pitchFamily="34" charset="0"/>
                <a:cs typeface="Times New Roman" panose="02020603050405020304" pitchFamily="18" charset="0"/>
              </a:rPr>
              <a:t>c </a:t>
            </a:r>
            <a:r>
              <a:rPr lang="en-US" sz="1200" dirty="0">
                <a:latin typeface="Calibri" panose="020F0502020204030204" pitchFamily="34" charset="0"/>
                <a:ea typeface="Calibri" panose="020F0502020204030204" pitchFamily="34" charset="0"/>
                <a:cs typeface="Times New Roman" panose="02020603050405020304" pitchFamily="18" charset="0"/>
              </a:rPr>
              <a:t> From soil test (</a:t>
            </a:r>
            <a:r>
              <a:rPr lang="en-US" sz="1200" dirty="0" err="1">
                <a:latin typeface="Calibri" panose="020F0502020204030204" pitchFamily="34" charset="0"/>
                <a:ea typeface="Calibri" panose="020F0502020204030204" pitchFamily="34" charset="0"/>
                <a:cs typeface="Times New Roman" panose="02020603050405020304" pitchFamily="18" charset="0"/>
              </a:rPr>
              <a:t>Mehlich</a:t>
            </a:r>
            <a:r>
              <a:rPr lang="en-US" sz="1200" dirty="0">
                <a:latin typeface="Calibri" panose="020F0502020204030204" pitchFamily="34" charset="0"/>
                <a:ea typeface="Calibri" panose="020F0502020204030204" pitchFamily="34" charset="0"/>
                <a:cs typeface="Times New Roman" panose="02020603050405020304" pitchFamily="18" charset="0"/>
              </a:rPr>
              <a:t> 1) results</a:t>
            </a:r>
          </a:p>
          <a:p>
            <a:pPr>
              <a:lnSpc>
                <a:spcPct val="107000"/>
              </a:lnSpc>
            </a:pPr>
            <a:r>
              <a:rPr lang="en-US" sz="1200" baseline="30000" dirty="0">
                <a:latin typeface="Calibri" panose="020F0502020204030204" pitchFamily="34" charset="0"/>
                <a:ea typeface="Calibri" panose="020F0502020204030204" pitchFamily="34" charset="0"/>
                <a:cs typeface="Times New Roman" panose="02020603050405020304" pitchFamily="18" charset="0"/>
              </a:rPr>
              <a:t>d </a:t>
            </a:r>
            <a:r>
              <a:rPr lang="en-US" sz="1200" dirty="0">
                <a:latin typeface="Calibri" panose="020F0502020204030204" pitchFamily="34" charset="0"/>
                <a:ea typeface="Calibri" panose="020F0502020204030204" pitchFamily="34" charset="0"/>
                <a:cs typeface="Times New Roman" panose="02020603050405020304" pitchFamily="18" charset="0"/>
              </a:rPr>
              <a:t> Initial evaluation should be N-based rates</a:t>
            </a:r>
          </a:p>
          <a:p>
            <a:pPr>
              <a:lnSpc>
                <a:spcPct val="107000"/>
              </a:lnSpc>
            </a:pPr>
            <a:r>
              <a:rPr lang="en-US" sz="1200" baseline="30000" dirty="0">
                <a:latin typeface="Calibri" panose="020F0502020204030204" pitchFamily="34" charset="0"/>
                <a:ea typeface="Calibri" panose="020F0502020204030204" pitchFamily="34" charset="0"/>
                <a:cs typeface="Times New Roman" panose="02020603050405020304" pitchFamily="18" charset="0"/>
              </a:rPr>
              <a:t>e</a:t>
            </a:r>
            <a:r>
              <a:rPr lang="en-US" sz="1200" dirty="0">
                <a:latin typeface="Calibri" panose="020F0502020204030204" pitchFamily="34" charset="0"/>
                <a:ea typeface="Calibri" panose="020F0502020204030204" pitchFamily="34" charset="0"/>
                <a:cs typeface="Times New Roman" panose="02020603050405020304" pitchFamily="18" charset="0"/>
              </a:rPr>
              <a:t>  Solids include fertilizers, composts, </a:t>
            </a:r>
            <a:r>
              <a:rPr lang="en-US" sz="1200" dirty="0" err="1">
                <a:latin typeface="Calibri" panose="020F0502020204030204" pitchFamily="34" charset="0"/>
                <a:ea typeface="Calibri" panose="020F0502020204030204" pitchFamily="34" charset="0"/>
                <a:cs typeface="Times New Roman" panose="02020603050405020304" pitchFamily="18" charset="0"/>
              </a:rPr>
              <a:t>biosolids</a:t>
            </a:r>
            <a:r>
              <a:rPr lang="en-US" sz="1200" dirty="0">
                <a:latin typeface="Calibri" panose="020F0502020204030204" pitchFamily="34" charset="0"/>
                <a:ea typeface="Calibri" panose="020F0502020204030204" pitchFamily="34" charset="0"/>
                <a:cs typeface="Times New Roman" panose="02020603050405020304" pitchFamily="18" charset="0"/>
              </a:rPr>
              <a:t>, and manure and other animal wastes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77BC0C64-94FA-44B3-9573-88BE3BEAC041}" type="slidenum">
              <a:rPr lang="en-US" smtClean="0"/>
              <a:t>22</a:t>
            </a:fld>
            <a:endParaRPr lang="en-US"/>
          </a:p>
        </p:txBody>
      </p:sp>
    </p:spTree>
    <p:extLst>
      <p:ext uri="{BB962C8B-B14F-4D97-AF65-F5344CB8AC3E}">
        <p14:creationId xmlns:p14="http://schemas.microsoft.com/office/powerpoint/2010/main" val="1560463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P-Index Interpretation</a:t>
            </a:r>
          </a:p>
        </p:txBody>
      </p:sp>
      <p:sp>
        <p:nvSpPr>
          <p:cNvPr id="3" name="Content Placeholder 2"/>
          <p:cNvSpPr>
            <a:spLocks noGrp="1"/>
          </p:cNvSpPr>
          <p:nvPr>
            <p:ph idx="1"/>
          </p:nvPr>
        </p:nvSpPr>
        <p:spPr>
          <a:xfrm>
            <a:off x="628650" y="1325563"/>
            <a:ext cx="7886700" cy="733896"/>
          </a:xfrm>
        </p:spPr>
        <p:txBody>
          <a:bodyPr>
            <a:normAutofit fontScale="70000" lnSpcReduction="20000"/>
          </a:bodyPr>
          <a:lstStyle/>
          <a:p>
            <a:pPr marL="0" indent="0">
              <a:buNone/>
            </a:pPr>
            <a:r>
              <a:rPr lang="en-US" dirty="0"/>
              <a:t>The P-Index value determines whether the nutrient management (i.e. application rate) will be based on nitrogen (N) or phosphorus (P)</a:t>
            </a:r>
          </a:p>
        </p:txBody>
      </p:sp>
      <p:graphicFrame>
        <p:nvGraphicFramePr>
          <p:cNvPr id="7" name="Content Placeholder 6" descr="Table gives the interpretation of the reulting P-Index value" title="P Index Ratings Table"/>
          <p:cNvGraphicFramePr>
            <a:graphicFrameLocks/>
          </p:cNvGraphicFramePr>
          <p:nvPr>
            <p:extLst>
              <p:ext uri="{D42A27DB-BD31-4B8C-83A1-F6EECF244321}">
                <p14:modId xmlns:p14="http://schemas.microsoft.com/office/powerpoint/2010/main" val="1350874828"/>
              </p:ext>
            </p:extLst>
          </p:nvPr>
        </p:nvGraphicFramePr>
        <p:xfrm>
          <a:off x="482855" y="2059459"/>
          <a:ext cx="8229600" cy="4337369"/>
        </p:xfrm>
        <a:graphic>
          <a:graphicData uri="http://schemas.openxmlformats.org/drawingml/2006/table">
            <a:tbl>
              <a:tblPr firstRow="1" firstCol="1" bandRow="1"/>
              <a:tblGrid>
                <a:gridCol w="1342261">
                  <a:extLst>
                    <a:ext uri="{9D8B030D-6E8A-4147-A177-3AD203B41FA5}">
                      <a16:colId xmlns:a16="http://schemas.microsoft.com/office/drawing/2014/main" val="20000"/>
                    </a:ext>
                  </a:extLst>
                </a:gridCol>
                <a:gridCol w="6887339">
                  <a:extLst>
                    <a:ext uri="{9D8B030D-6E8A-4147-A177-3AD203B41FA5}">
                      <a16:colId xmlns:a16="http://schemas.microsoft.com/office/drawing/2014/main" val="20001"/>
                    </a:ext>
                  </a:extLst>
                </a:gridCol>
              </a:tblGrid>
              <a:tr h="228283">
                <a:tc>
                  <a:txBody>
                    <a:bodyPr/>
                    <a:lstStyle/>
                    <a:p>
                      <a:pPr marL="0" marR="0">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P Index Value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Generalized Interpretation of P Index for Site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13130">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&lt;75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Low Potential for P movement from site. If farming practices are maintained at the current level there is a low probability of an adverse impact to surface waters from P losses at this site.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Nitrogen-based nutrient management planning is satisfactory for this site. Soil P </a:t>
                      </a:r>
                      <a:r>
                        <a:rPr lang="en-US" sz="1400" dirty="0">
                          <a:effectLst/>
                          <a:latin typeface="Calibri" panose="020F0502020204030204" pitchFamily="34" charset="0"/>
                          <a:ea typeface="Calibri" panose="020F0502020204030204" pitchFamily="34" charset="0"/>
                          <a:cs typeface="Times New Roman" panose="02020603050405020304" pitchFamily="18" charset="0"/>
                        </a:rPr>
                        <a:t>levels and P loss potential may increase in the future due to N-based nutrient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13130">
                <a:tc>
                  <a:txBody>
                    <a:bodyPr/>
                    <a:lstStyle/>
                    <a:p>
                      <a:pPr marL="0" marR="0" algn="ct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75 - 150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0" dirty="0">
                          <a:effectLst/>
                          <a:latin typeface="Calibri" panose="020F0502020204030204" pitchFamily="34" charset="0"/>
                          <a:ea typeface="Calibri" panose="020F0502020204030204" pitchFamily="34" charset="0"/>
                          <a:cs typeface="Times New Roman" panose="02020603050405020304" pitchFamily="18" charset="0"/>
                        </a:rPr>
                        <a:t>Medium potential for P movement from this site.  The chance for an adverse impact to surface water exists. Nitrogen-based nutrient management planning is satisfactory for this site when conservation measures are taken to lessen the probability of P loss. Soil P levels and P loss potential may increase in the future due to N-based nutrient management</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41413">
                <a:tc>
                  <a:txBody>
                    <a:bodyPr/>
                    <a:lstStyle/>
                    <a:p>
                      <a:pPr marL="0" marR="0" algn="ct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151 - 225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High potential for P movement from the site and for an adverse impact on surface waters unless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remedial action is taken.  Soil and water conservation as well as P management practices are necessary (if practical) to reduce the risk of P movement and water quality degradation.  If risk cannot be reduced then a P-based management budget based on crop P requirement will be utilized.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41413">
                <a:tc>
                  <a:txBody>
                    <a:bodyPr/>
                    <a:lstStyle/>
                    <a:p>
                      <a:pPr marL="0" marR="0" algn="ct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&gt; 225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Very High potential for P movement from the site and for an adverse impact on surface waters.  Remedial action is required to reduce the risk of P movement.  All necessary soil and water conservation practices, plus a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P-based management plan must be put in place to avoid the potential for water quality degradation.  The P-based management plan will be based on less than crop P requirement to reduce P over a defined period (not to exceed 20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Slide Number Placeholder 5"/>
          <p:cNvSpPr>
            <a:spLocks noGrp="1"/>
          </p:cNvSpPr>
          <p:nvPr>
            <p:ph type="sldNum" sz="quarter" idx="12"/>
          </p:nvPr>
        </p:nvSpPr>
        <p:spPr/>
        <p:txBody>
          <a:bodyPr/>
          <a:lstStyle/>
          <a:p>
            <a:fld id="{77BC0C64-94FA-44B3-9573-88BE3BEAC041}" type="slidenum">
              <a:rPr lang="en-US" smtClean="0"/>
              <a:t>23</a:t>
            </a:fld>
            <a:endParaRPr lang="en-US"/>
          </a:p>
        </p:txBody>
      </p:sp>
    </p:spTree>
    <p:extLst>
      <p:ext uri="{BB962C8B-B14F-4D97-AF65-F5344CB8AC3E}">
        <p14:creationId xmlns:p14="http://schemas.microsoft.com/office/powerpoint/2010/main" val="2033544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79424-9D61-42F7-8224-82425A6F88CB}"/>
              </a:ext>
            </a:extLst>
          </p:cNvPr>
          <p:cNvSpPr>
            <a:spLocks noGrp="1"/>
          </p:cNvSpPr>
          <p:nvPr>
            <p:ph type="title"/>
          </p:nvPr>
        </p:nvSpPr>
        <p:spPr>
          <a:xfrm>
            <a:off x="1396720" y="0"/>
            <a:ext cx="7118629" cy="934497"/>
          </a:xfrm>
        </p:spPr>
        <p:txBody>
          <a:bodyPr>
            <a:normAutofit/>
          </a:bodyPr>
          <a:lstStyle/>
          <a:p>
            <a:r>
              <a:rPr lang="en-US" dirty="0"/>
              <a:t>P-Index Considerations</a:t>
            </a:r>
          </a:p>
        </p:txBody>
      </p:sp>
      <p:sp>
        <p:nvSpPr>
          <p:cNvPr id="3" name="Content Placeholder 2">
            <a:extLst>
              <a:ext uri="{FF2B5EF4-FFF2-40B4-BE49-F238E27FC236}">
                <a16:creationId xmlns:a16="http://schemas.microsoft.com/office/drawing/2014/main" id="{E1A2A77F-C245-462B-906A-B48890116E37}"/>
              </a:ext>
            </a:extLst>
          </p:cNvPr>
          <p:cNvSpPr>
            <a:spLocks noGrp="1"/>
          </p:cNvSpPr>
          <p:nvPr>
            <p:ph idx="1"/>
          </p:nvPr>
        </p:nvSpPr>
        <p:spPr>
          <a:xfrm>
            <a:off x="628650" y="1436914"/>
            <a:ext cx="7886700" cy="4740049"/>
          </a:xfrm>
        </p:spPr>
        <p:txBody>
          <a:bodyPr/>
          <a:lstStyle/>
          <a:p>
            <a:r>
              <a:rPr lang="en-US" dirty="0"/>
              <a:t>P-Index last published in 2004</a:t>
            </a:r>
          </a:p>
          <a:p>
            <a:r>
              <a:rPr lang="en-US" dirty="0" err="1"/>
              <a:t>Mehlich</a:t>
            </a:r>
            <a:r>
              <a:rPr lang="en-US" dirty="0"/>
              <a:t> I named in the P-Index </a:t>
            </a:r>
          </a:p>
          <a:p>
            <a:r>
              <a:rPr lang="en-US" dirty="0"/>
              <a:t>Leaching in sandy soils; Soil Phosphorus Storage Capacity (SPSC)</a:t>
            </a:r>
          </a:p>
          <a:p>
            <a:r>
              <a:rPr lang="en-US" dirty="0"/>
              <a:t>“No surface outlet”</a:t>
            </a:r>
          </a:p>
          <a:p>
            <a:r>
              <a:rPr lang="en-US" dirty="0"/>
              <a:t>Incorporation considerations</a:t>
            </a:r>
          </a:p>
          <a:p>
            <a:r>
              <a:rPr lang="en-US" dirty="0"/>
              <a:t>Conservation measures</a:t>
            </a:r>
          </a:p>
          <a:p>
            <a:r>
              <a:rPr lang="en-US" dirty="0"/>
              <a:t>Regulatory use of P-Index, NMPs, and fertilizer recommendations</a:t>
            </a:r>
          </a:p>
        </p:txBody>
      </p:sp>
      <p:sp>
        <p:nvSpPr>
          <p:cNvPr id="6" name="Slide Number Placeholder 5">
            <a:extLst>
              <a:ext uri="{FF2B5EF4-FFF2-40B4-BE49-F238E27FC236}">
                <a16:creationId xmlns:a16="http://schemas.microsoft.com/office/drawing/2014/main" id="{C60E6BBB-4BBA-4673-BAF9-095D1287DF64}"/>
              </a:ext>
            </a:extLst>
          </p:cNvPr>
          <p:cNvSpPr>
            <a:spLocks noGrp="1"/>
          </p:cNvSpPr>
          <p:nvPr>
            <p:ph type="sldNum" sz="quarter" idx="12"/>
          </p:nvPr>
        </p:nvSpPr>
        <p:spPr/>
        <p:txBody>
          <a:bodyPr/>
          <a:lstStyle/>
          <a:p>
            <a:fld id="{77BC0C64-94FA-44B3-9573-88BE3BEAC041}" type="slidenum">
              <a:rPr lang="en-US" smtClean="0"/>
              <a:t>24</a:t>
            </a:fld>
            <a:endParaRPr lang="en-US"/>
          </a:p>
        </p:txBody>
      </p:sp>
    </p:spTree>
    <p:extLst>
      <p:ext uri="{BB962C8B-B14F-4D97-AF65-F5344CB8AC3E}">
        <p14:creationId xmlns:p14="http://schemas.microsoft.com/office/powerpoint/2010/main" val="8465555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95693"/>
            <a:ext cx="7609114" cy="765544"/>
          </a:xfrm>
        </p:spPr>
        <p:txBody>
          <a:bodyPr>
            <a:normAutofit fontScale="90000"/>
          </a:bodyPr>
          <a:lstStyle/>
          <a:p>
            <a:r>
              <a:rPr lang="en-US" dirty="0"/>
              <a:t>Summary – Determining an Application Rate for Biosolids</a:t>
            </a:r>
          </a:p>
        </p:txBody>
      </p:sp>
      <p:sp>
        <p:nvSpPr>
          <p:cNvPr id="3" name="Content Placeholder 2"/>
          <p:cNvSpPr>
            <a:spLocks noGrp="1"/>
          </p:cNvSpPr>
          <p:nvPr>
            <p:ph idx="1"/>
          </p:nvPr>
        </p:nvSpPr>
        <p:spPr>
          <a:xfrm>
            <a:off x="202019" y="1169580"/>
            <a:ext cx="8867553" cy="5325557"/>
          </a:xfrm>
        </p:spPr>
        <p:txBody>
          <a:bodyPr>
            <a:normAutofit fontScale="92500" lnSpcReduction="20000"/>
          </a:bodyPr>
          <a:lstStyle/>
          <a:p>
            <a:pPr>
              <a:spcAft>
                <a:spcPts val="600"/>
              </a:spcAft>
            </a:pPr>
            <a:r>
              <a:rPr lang="en-US" sz="2000" dirty="0"/>
              <a:t>Determine crop to be grown (e.g. </a:t>
            </a:r>
            <a:r>
              <a:rPr lang="en-US" sz="2000" dirty="0" err="1"/>
              <a:t>bahiagrass</a:t>
            </a:r>
            <a:r>
              <a:rPr lang="en-US" sz="2000" dirty="0"/>
              <a:t>)</a:t>
            </a:r>
          </a:p>
          <a:p>
            <a:pPr>
              <a:spcAft>
                <a:spcPts val="600"/>
              </a:spcAft>
            </a:pPr>
            <a:r>
              <a:rPr lang="en-US" sz="2000" dirty="0"/>
              <a:t>Determine crop demand (</a:t>
            </a:r>
            <a:r>
              <a:rPr lang="en-US" sz="2000" dirty="0" err="1"/>
              <a:t>lbs</a:t>
            </a:r>
            <a:r>
              <a:rPr lang="en-US" sz="2000" dirty="0"/>
              <a:t>/acre) for nutrients based on fertilizer rates or crop nutrient removal rates </a:t>
            </a:r>
          </a:p>
          <a:p>
            <a:pPr>
              <a:spcAft>
                <a:spcPts val="600"/>
              </a:spcAft>
            </a:pPr>
            <a:r>
              <a:rPr lang="en-US" sz="2000" dirty="0"/>
              <a:t>Subtract N or P from other sources to get adjusted demand for the amount allowed from biosolids (if no other nutrients are applied then biosolids may supply the full demand)</a:t>
            </a:r>
          </a:p>
          <a:p>
            <a:pPr>
              <a:spcAft>
                <a:spcPts val="600"/>
              </a:spcAft>
            </a:pPr>
            <a:r>
              <a:rPr lang="en-US" sz="2000" dirty="0"/>
              <a:t>Determine potential application rate for N</a:t>
            </a:r>
          </a:p>
          <a:p>
            <a:pPr lvl="1">
              <a:spcAft>
                <a:spcPts val="600"/>
              </a:spcAft>
            </a:pPr>
            <a:r>
              <a:rPr lang="en-US" sz="1800" dirty="0"/>
              <a:t>EPA method:  PAN per dry ton of biosolids = NO</a:t>
            </a:r>
            <a:r>
              <a:rPr lang="en-US" sz="1800" baseline="-25000" dirty="0"/>
              <a:t>3</a:t>
            </a:r>
            <a:r>
              <a:rPr lang="en-US" sz="1800" dirty="0"/>
              <a:t>-N + </a:t>
            </a:r>
            <a:r>
              <a:rPr lang="en-US" sz="1800" dirty="0" err="1"/>
              <a:t>K</a:t>
            </a:r>
            <a:r>
              <a:rPr lang="en-US" sz="1800" baseline="-25000" dirty="0" err="1"/>
              <a:t>vol</a:t>
            </a:r>
            <a:r>
              <a:rPr lang="en-US" sz="1800" dirty="0"/>
              <a:t>(NH</a:t>
            </a:r>
            <a:r>
              <a:rPr lang="en-US" sz="1800" baseline="-25000" dirty="0"/>
              <a:t>4</a:t>
            </a:r>
            <a:r>
              <a:rPr lang="en-US" sz="1800" dirty="0"/>
              <a:t>-N) + </a:t>
            </a:r>
            <a:r>
              <a:rPr lang="en-US" sz="1800" dirty="0" err="1"/>
              <a:t>K</a:t>
            </a:r>
            <a:r>
              <a:rPr lang="en-US" sz="1800" baseline="-25000" dirty="0" err="1"/>
              <a:t>min</a:t>
            </a:r>
            <a:r>
              <a:rPr lang="en-US" sz="1800" dirty="0"/>
              <a:t>(Org-N); and the use PAN to determine dry tons; convert to TN</a:t>
            </a:r>
          </a:p>
          <a:p>
            <a:pPr lvl="2">
              <a:spcAft>
                <a:spcPts val="600"/>
              </a:spcAft>
            </a:pPr>
            <a:r>
              <a:rPr lang="en-US" sz="1700" dirty="0"/>
              <a:t>Project out for at least 5 years to determine each year’s allowed loading rate</a:t>
            </a:r>
          </a:p>
          <a:p>
            <a:pPr lvl="2">
              <a:spcAft>
                <a:spcPts val="600"/>
              </a:spcAft>
            </a:pPr>
            <a:r>
              <a:rPr lang="en-US" sz="1700" dirty="0"/>
              <a:t>Must account for remaining N to mineralize from previous applications (i.e. how much of the Org-N from previous years’ applications is mineralizing in each future year and subtract this from crop demand)</a:t>
            </a:r>
            <a:endParaRPr lang="en-US" sz="1500" dirty="0"/>
          </a:p>
          <a:p>
            <a:pPr lvl="1">
              <a:spcAft>
                <a:spcPts val="600"/>
              </a:spcAft>
            </a:pPr>
            <a:r>
              <a:rPr lang="en-US" sz="1800" dirty="0"/>
              <a:t>DEP method:  Required PAN/acre x 1.5 = TN/acre allowed (same rate all 5 years)</a:t>
            </a:r>
          </a:p>
          <a:p>
            <a:pPr>
              <a:spcAft>
                <a:spcPts val="600"/>
              </a:spcAft>
            </a:pPr>
            <a:r>
              <a:rPr lang="en-US" sz="2000" dirty="0"/>
              <a:t>Conduct P-Index based on desired application rate</a:t>
            </a:r>
          </a:p>
          <a:p>
            <a:pPr lvl="1">
              <a:spcAft>
                <a:spcPts val="600"/>
              </a:spcAft>
            </a:pPr>
            <a:r>
              <a:rPr lang="en-US" sz="1800" dirty="0"/>
              <a:t>If P-Index result is low or medium, then can apply at N-based rate</a:t>
            </a:r>
          </a:p>
          <a:p>
            <a:pPr lvl="1">
              <a:spcAft>
                <a:spcPts val="600"/>
              </a:spcAft>
            </a:pPr>
            <a:r>
              <a:rPr lang="en-US" sz="1800" dirty="0"/>
              <a:t>If P-Index result is high or very high, then apply based on P or try a lower application rate until the P-Index result is low or medium </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25</a:t>
            </a:fld>
            <a:endParaRPr lang="en-US"/>
          </a:p>
        </p:txBody>
      </p:sp>
    </p:spTree>
    <p:extLst>
      <p:ext uri="{BB962C8B-B14F-4D97-AF65-F5344CB8AC3E}">
        <p14:creationId xmlns:p14="http://schemas.microsoft.com/office/powerpoint/2010/main" val="544156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4FAAF-EDE4-464E-B3A1-DA7D4CDDFECE}"/>
              </a:ext>
            </a:extLst>
          </p:cNvPr>
          <p:cNvSpPr>
            <a:spLocks noGrp="1"/>
          </p:cNvSpPr>
          <p:nvPr>
            <p:ph type="title"/>
          </p:nvPr>
        </p:nvSpPr>
        <p:spPr/>
        <p:txBody>
          <a:bodyPr/>
          <a:lstStyle/>
          <a:p>
            <a:r>
              <a:rPr lang="en-US" dirty="0"/>
              <a:t>Permitting a Site</a:t>
            </a:r>
          </a:p>
        </p:txBody>
      </p:sp>
      <p:sp>
        <p:nvSpPr>
          <p:cNvPr id="3" name="Content Placeholder 2">
            <a:extLst>
              <a:ext uri="{FF2B5EF4-FFF2-40B4-BE49-F238E27FC236}">
                <a16:creationId xmlns:a16="http://schemas.microsoft.com/office/drawing/2014/main" id="{2155B7F8-DBCE-4AD8-A34D-F8945C60F2B2}"/>
              </a:ext>
            </a:extLst>
          </p:cNvPr>
          <p:cNvSpPr>
            <a:spLocks noGrp="1"/>
          </p:cNvSpPr>
          <p:nvPr>
            <p:ph idx="1"/>
          </p:nvPr>
        </p:nvSpPr>
        <p:spPr>
          <a:xfrm>
            <a:off x="361741" y="1325563"/>
            <a:ext cx="8510953" cy="5035044"/>
          </a:xfrm>
        </p:spPr>
        <p:txBody>
          <a:bodyPr>
            <a:normAutofit fontScale="92500" lnSpcReduction="20000"/>
          </a:bodyPr>
          <a:lstStyle/>
          <a:p>
            <a:r>
              <a:rPr lang="en-US" dirty="0"/>
              <a:t>An applicant (site permittee) submits the site permit application form with the site specific NMP to the applicable DEP district office</a:t>
            </a:r>
          </a:p>
          <a:p>
            <a:r>
              <a:rPr lang="en-US" dirty="0"/>
              <a:t>The DEP district office has 30 days to review the application and NMP for completeness</a:t>
            </a:r>
          </a:p>
          <a:p>
            <a:pPr lvl="1"/>
            <a:r>
              <a:rPr lang="en-US" dirty="0"/>
              <a:t>If incomplete, a Request for Additional Information (RAI) is sent and the time clock stops</a:t>
            </a:r>
          </a:p>
          <a:p>
            <a:pPr lvl="1"/>
            <a:r>
              <a:rPr lang="en-US" dirty="0"/>
              <a:t>The district office has 30 days to review the RAI response</a:t>
            </a:r>
          </a:p>
          <a:p>
            <a:pPr lvl="1"/>
            <a:r>
              <a:rPr lang="en-US" dirty="0"/>
              <a:t>May send multiple RAIs</a:t>
            </a:r>
          </a:p>
          <a:p>
            <a:r>
              <a:rPr lang="en-US" dirty="0"/>
              <a:t>Once deemed complete by the district office, DEP has 90 days to approve or deny the permit application; new sites are subject to public notice publishing requirements</a:t>
            </a:r>
          </a:p>
          <a:p>
            <a:r>
              <a:rPr lang="en-US" dirty="0"/>
              <a:t>DEP district offices typically conduct site visits to physically review the site and use online resources, such as GIS, to verify certain information</a:t>
            </a:r>
          </a:p>
          <a:p>
            <a:pPr marL="0" indent="0">
              <a:buNone/>
            </a:pPr>
            <a:endParaRPr lang="en-US" dirty="0"/>
          </a:p>
        </p:txBody>
      </p:sp>
      <p:sp>
        <p:nvSpPr>
          <p:cNvPr id="6" name="Slide Number Placeholder 5">
            <a:extLst>
              <a:ext uri="{FF2B5EF4-FFF2-40B4-BE49-F238E27FC236}">
                <a16:creationId xmlns:a16="http://schemas.microsoft.com/office/drawing/2014/main" id="{94AE6F9C-4FD6-47C0-ABF9-DA9CE2C1DFCD}"/>
              </a:ext>
            </a:extLst>
          </p:cNvPr>
          <p:cNvSpPr>
            <a:spLocks noGrp="1"/>
          </p:cNvSpPr>
          <p:nvPr>
            <p:ph type="sldNum" sz="quarter" idx="12"/>
          </p:nvPr>
        </p:nvSpPr>
        <p:spPr/>
        <p:txBody>
          <a:bodyPr/>
          <a:lstStyle/>
          <a:p>
            <a:fld id="{77BC0C64-94FA-44B3-9573-88BE3BEAC041}" type="slidenum">
              <a:rPr lang="en-US" smtClean="0"/>
              <a:t>26</a:t>
            </a:fld>
            <a:endParaRPr lang="en-US"/>
          </a:p>
        </p:txBody>
      </p:sp>
    </p:spTree>
    <p:extLst>
      <p:ext uri="{BB962C8B-B14F-4D97-AF65-F5344CB8AC3E}">
        <p14:creationId xmlns:p14="http://schemas.microsoft.com/office/powerpoint/2010/main" val="34477932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Site Permitting Basics</a:t>
            </a:r>
          </a:p>
        </p:txBody>
      </p:sp>
      <p:sp>
        <p:nvSpPr>
          <p:cNvPr id="3" name="Content Placeholder 2"/>
          <p:cNvSpPr>
            <a:spLocks noGrp="1"/>
          </p:cNvSpPr>
          <p:nvPr>
            <p:ph idx="1"/>
          </p:nvPr>
        </p:nvSpPr>
        <p:spPr>
          <a:xfrm>
            <a:off x="244549" y="1158949"/>
            <a:ext cx="8423201" cy="5465135"/>
          </a:xfrm>
        </p:spPr>
        <p:txBody>
          <a:bodyPr>
            <a:normAutofit/>
          </a:bodyPr>
          <a:lstStyle/>
          <a:p>
            <a:pPr>
              <a:spcBef>
                <a:spcPts val="600"/>
              </a:spcBef>
              <a:spcAft>
                <a:spcPts val="600"/>
              </a:spcAft>
            </a:pPr>
            <a:r>
              <a:rPr lang="en-US" sz="2400" dirty="0"/>
              <a:t>Application package includes:</a:t>
            </a:r>
          </a:p>
          <a:p>
            <a:pPr lvl="1">
              <a:spcBef>
                <a:spcPts val="1200"/>
              </a:spcBef>
              <a:spcAft>
                <a:spcPts val="600"/>
              </a:spcAft>
            </a:pPr>
            <a:r>
              <a:rPr lang="en-US" sz="2300" dirty="0">
                <a:hlinkClick r:id="rId3"/>
              </a:rPr>
              <a:t>DEP Form 62-620.910(1) Wastewater Facility or Activity Permit Application—General Information—Form 1 </a:t>
            </a:r>
            <a:endParaRPr lang="en-US" sz="2300" dirty="0"/>
          </a:p>
          <a:p>
            <a:pPr lvl="1">
              <a:spcBef>
                <a:spcPts val="1200"/>
              </a:spcBef>
              <a:spcAft>
                <a:spcPts val="600"/>
              </a:spcAft>
            </a:pPr>
            <a:r>
              <a:rPr lang="en-US" sz="2300" dirty="0">
                <a:hlinkClick r:id="rId4"/>
              </a:rPr>
              <a:t>Biosolids Site Permit Application</a:t>
            </a:r>
            <a:r>
              <a:rPr lang="en-US" sz="2300" dirty="0"/>
              <a:t>, DEP Form 62-640.210(2)(d), and related attachments as indicated on the form, such as:</a:t>
            </a:r>
          </a:p>
          <a:p>
            <a:pPr lvl="2">
              <a:spcBef>
                <a:spcPts val="1200"/>
              </a:spcBef>
              <a:spcAft>
                <a:spcPts val="600"/>
              </a:spcAft>
            </a:pPr>
            <a:r>
              <a:rPr lang="en-US" sz="1900" dirty="0"/>
              <a:t>Maps, documentation, background soil sampling, etc.</a:t>
            </a:r>
          </a:p>
          <a:p>
            <a:pPr lvl="2">
              <a:spcBef>
                <a:spcPts val="1200"/>
              </a:spcBef>
              <a:spcAft>
                <a:spcPts val="600"/>
              </a:spcAft>
            </a:pPr>
            <a:r>
              <a:rPr lang="en-US" sz="1900" dirty="0"/>
              <a:t>Descriptions of any storage areas, application methods, etc.</a:t>
            </a:r>
          </a:p>
          <a:p>
            <a:pPr lvl="2">
              <a:spcBef>
                <a:spcPts val="1200"/>
              </a:spcBef>
              <a:spcAft>
                <a:spcPts val="600"/>
              </a:spcAft>
            </a:pPr>
            <a:r>
              <a:rPr lang="en-US" sz="1900" dirty="0"/>
              <a:t>Ground water monitoring plan, if required</a:t>
            </a:r>
          </a:p>
          <a:p>
            <a:pPr lvl="2">
              <a:spcBef>
                <a:spcPts val="1200"/>
              </a:spcBef>
              <a:spcAft>
                <a:spcPts val="600"/>
              </a:spcAft>
            </a:pPr>
            <a:r>
              <a:rPr lang="en-US" sz="1900" dirty="0"/>
              <a:t>$1000 fee (unless being permitted as an exclusive site under a treatment facility permit)</a:t>
            </a:r>
          </a:p>
          <a:p>
            <a:pPr lvl="1">
              <a:spcBef>
                <a:spcPts val="1200"/>
              </a:spcBef>
              <a:spcAft>
                <a:spcPts val="600"/>
              </a:spcAft>
            </a:pPr>
            <a:r>
              <a:rPr lang="en-US" sz="2300" dirty="0"/>
              <a:t>Nutrient management plan (NMP) must be submitted with the biosolids site permit application (site-specific</a:t>
            </a:r>
            <a:r>
              <a:rPr lang="en-US" sz="2700" dirty="0"/>
              <a:t>)</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27</a:t>
            </a:fld>
            <a:endParaRPr lang="en-US"/>
          </a:p>
        </p:txBody>
      </p:sp>
    </p:spTree>
    <p:extLst>
      <p:ext uri="{BB962C8B-B14F-4D97-AF65-F5344CB8AC3E}">
        <p14:creationId xmlns:p14="http://schemas.microsoft.com/office/powerpoint/2010/main" val="7887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971950" cy="1325563"/>
          </a:xfrm>
        </p:spPr>
        <p:txBody>
          <a:bodyPr>
            <a:normAutofit/>
          </a:bodyPr>
          <a:lstStyle/>
          <a:p>
            <a:r>
              <a:rPr lang="en-US" sz="3600" dirty="0"/>
              <a:t>Biosolids Site Permit Application</a:t>
            </a:r>
          </a:p>
        </p:txBody>
      </p:sp>
      <p:sp>
        <p:nvSpPr>
          <p:cNvPr id="3" name="Content Placeholder 2"/>
          <p:cNvSpPr>
            <a:spLocks noGrp="1"/>
          </p:cNvSpPr>
          <p:nvPr>
            <p:ph idx="1"/>
          </p:nvPr>
        </p:nvSpPr>
        <p:spPr>
          <a:xfrm>
            <a:off x="244549" y="1215852"/>
            <a:ext cx="8633637" cy="5279286"/>
          </a:xfrm>
        </p:spPr>
        <p:txBody>
          <a:bodyPr>
            <a:normAutofit/>
          </a:bodyPr>
          <a:lstStyle/>
          <a:p>
            <a:pPr>
              <a:spcBef>
                <a:spcPts val="0"/>
              </a:spcBef>
              <a:spcAft>
                <a:spcPts val="600"/>
              </a:spcAft>
            </a:pPr>
            <a:r>
              <a:rPr lang="en-US" sz="2000" dirty="0">
                <a:hlinkClick r:id="rId3"/>
              </a:rPr>
              <a:t>Biosolids Site Permit Application,</a:t>
            </a:r>
            <a:r>
              <a:rPr lang="en-US" sz="2000" dirty="0"/>
              <a:t> DEP Form 62-640.210(2)(d)</a:t>
            </a:r>
            <a:r>
              <a:rPr lang="en-US" sz="2000" dirty="0">
                <a:hlinkClick r:id="rId4"/>
              </a:rPr>
              <a:t> </a:t>
            </a:r>
            <a:endParaRPr lang="en-US" sz="2000" dirty="0"/>
          </a:p>
          <a:p>
            <a:pPr>
              <a:spcBef>
                <a:spcPts val="0"/>
              </a:spcBef>
              <a:spcAft>
                <a:spcPts val="600"/>
              </a:spcAft>
            </a:pPr>
            <a:r>
              <a:rPr lang="en-US" sz="2000" dirty="0"/>
              <a:t>Includes basic information and checklists for requirements</a:t>
            </a:r>
          </a:p>
          <a:p>
            <a:pPr lvl="1">
              <a:spcBef>
                <a:spcPts val="0"/>
              </a:spcBef>
              <a:spcAft>
                <a:spcPts val="600"/>
              </a:spcAft>
            </a:pPr>
            <a:r>
              <a:rPr lang="en-US" sz="1800" dirty="0"/>
              <a:t>Part I. General information - site name, permittee name, land owner, etc.</a:t>
            </a:r>
          </a:p>
          <a:p>
            <a:pPr lvl="1">
              <a:spcBef>
                <a:spcPts val="0"/>
              </a:spcBef>
              <a:spcAft>
                <a:spcPts val="600"/>
              </a:spcAft>
            </a:pPr>
            <a:r>
              <a:rPr lang="en-US" sz="1800" dirty="0"/>
              <a:t>Part II. Site information checklist - maps, setbacks, ground water level/monitoring, storage, soil testing, recordkeeping, advisory signs, NMP and fee included, etc.</a:t>
            </a:r>
          </a:p>
          <a:p>
            <a:pPr lvl="1">
              <a:spcBef>
                <a:spcPts val="0"/>
              </a:spcBef>
              <a:spcAft>
                <a:spcPts val="600"/>
              </a:spcAft>
            </a:pPr>
            <a:r>
              <a:rPr lang="en-US" sz="1800" dirty="0"/>
              <a:t>Part III. Application zone summary – zone ID, acreage, slope, </a:t>
            </a:r>
            <a:r>
              <a:rPr lang="en-US" sz="1800" dirty="0" err="1"/>
              <a:t>gw</a:t>
            </a:r>
            <a:r>
              <a:rPr lang="en-US" sz="1800" dirty="0"/>
              <a:t> table, application method </a:t>
            </a:r>
          </a:p>
          <a:p>
            <a:pPr lvl="1">
              <a:spcBef>
                <a:spcPts val="0"/>
              </a:spcBef>
              <a:spcAft>
                <a:spcPts val="600"/>
              </a:spcAft>
            </a:pPr>
            <a:r>
              <a:rPr lang="en-US" sz="1800" dirty="0"/>
              <a:t>Part IV. Application zone initial background soil testing results</a:t>
            </a:r>
          </a:p>
          <a:p>
            <a:pPr lvl="1">
              <a:spcBef>
                <a:spcPts val="0"/>
              </a:spcBef>
              <a:spcAft>
                <a:spcPts val="600"/>
              </a:spcAft>
            </a:pPr>
            <a:r>
              <a:rPr lang="en-US" sz="1800" dirty="0"/>
              <a:t>Part V. Application zone current cumulative loadings</a:t>
            </a:r>
          </a:p>
          <a:p>
            <a:pPr lvl="1">
              <a:spcBef>
                <a:spcPts val="0"/>
              </a:spcBef>
              <a:spcAft>
                <a:spcPts val="600"/>
              </a:spcAft>
            </a:pPr>
            <a:r>
              <a:rPr lang="en-US" sz="1800" dirty="0"/>
              <a:t>Part VI. Application zones - NMP summary (allowed loadings for each zone)</a:t>
            </a:r>
          </a:p>
          <a:p>
            <a:pPr lvl="1">
              <a:spcBef>
                <a:spcPts val="0"/>
              </a:spcBef>
              <a:spcAft>
                <a:spcPts val="600"/>
              </a:spcAft>
            </a:pPr>
            <a:r>
              <a:rPr lang="en-US" sz="1800" dirty="0"/>
              <a:t>Part VII. NMP Checklist</a:t>
            </a:r>
          </a:p>
          <a:p>
            <a:pPr>
              <a:spcBef>
                <a:spcPts val="0"/>
              </a:spcBef>
              <a:spcAft>
                <a:spcPts val="600"/>
              </a:spcAft>
            </a:pPr>
            <a:r>
              <a:rPr lang="en-US" sz="2000" dirty="0"/>
              <a:t>Signatures</a:t>
            </a:r>
          </a:p>
          <a:p>
            <a:pPr lvl="1">
              <a:spcBef>
                <a:spcPts val="0"/>
              </a:spcBef>
              <a:spcAft>
                <a:spcPts val="600"/>
              </a:spcAft>
            </a:pPr>
            <a:r>
              <a:rPr lang="en-US" sz="1800" dirty="0"/>
              <a:t>Part VIII. Land owner consent</a:t>
            </a:r>
          </a:p>
          <a:p>
            <a:pPr lvl="1">
              <a:spcBef>
                <a:spcPts val="0"/>
              </a:spcBef>
              <a:spcAft>
                <a:spcPts val="600"/>
              </a:spcAft>
            </a:pPr>
            <a:r>
              <a:rPr lang="en-US" sz="1800" dirty="0"/>
              <a:t>Part IX. Site permittee signature/certification</a:t>
            </a:r>
          </a:p>
          <a:p>
            <a:pPr>
              <a:spcBef>
                <a:spcPts val="0"/>
              </a:spcBef>
              <a:spcAft>
                <a:spcPts val="600"/>
              </a:spcAft>
            </a:pPr>
            <a:r>
              <a:rPr lang="en-US" sz="2000" dirty="0"/>
              <a:t>View </a:t>
            </a:r>
            <a:r>
              <a:rPr lang="en-US" sz="2000" dirty="0">
                <a:hlinkClick r:id="rId3"/>
              </a:rPr>
              <a:t>Biosolids Site Permit Application</a:t>
            </a:r>
            <a:endParaRPr lang="en-US" sz="2000" dirty="0"/>
          </a:p>
        </p:txBody>
      </p:sp>
      <p:sp>
        <p:nvSpPr>
          <p:cNvPr id="6" name="Slide Number Placeholder 5"/>
          <p:cNvSpPr>
            <a:spLocks noGrp="1"/>
          </p:cNvSpPr>
          <p:nvPr>
            <p:ph type="sldNum" sz="quarter" idx="12"/>
          </p:nvPr>
        </p:nvSpPr>
        <p:spPr/>
        <p:txBody>
          <a:bodyPr/>
          <a:lstStyle/>
          <a:p>
            <a:fld id="{77BC0C64-94FA-44B3-9573-88BE3BEAC041}" type="slidenum">
              <a:rPr lang="en-US" smtClean="0"/>
              <a:t>28</a:t>
            </a:fld>
            <a:endParaRPr lang="en-US"/>
          </a:p>
        </p:txBody>
      </p:sp>
    </p:spTree>
    <p:extLst>
      <p:ext uri="{BB962C8B-B14F-4D97-AF65-F5344CB8AC3E}">
        <p14:creationId xmlns:p14="http://schemas.microsoft.com/office/powerpoint/2010/main" val="3307802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FE819-472E-40CD-ACB7-11B13F8927D2}"/>
              </a:ext>
            </a:extLst>
          </p:cNvPr>
          <p:cNvSpPr>
            <a:spLocks noGrp="1"/>
          </p:cNvSpPr>
          <p:nvPr>
            <p:ph type="title"/>
          </p:nvPr>
        </p:nvSpPr>
        <p:spPr/>
        <p:txBody>
          <a:bodyPr/>
          <a:lstStyle/>
          <a:p>
            <a:r>
              <a:rPr lang="en-US" dirty="0"/>
              <a:t>Other Items Reviewed</a:t>
            </a:r>
          </a:p>
        </p:txBody>
      </p:sp>
      <p:sp>
        <p:nvSpPr>
          <p:cNvPr id="3" name="Content Placeholder 2">
            <a:extLst>
              <a:ext uri="{FF2B5EF4-FFF2-40B4-BE49-F238E27FC236}">
                <a16:creationId xmlns:a16="http://schemas.microsoft.com/office/drawing/2014/main" id="{27E10464-E630-46E9-9E45-3E72142F1FA8}"/>
              </a:ext>
            </a:extLst>
          </p:cNvPr>
          <p:cNvSpPr>
            <a:spLocks noGrp="1"/>
          </p:cNvSpPr>
          <p:nvPr>
            <p:ph idx="1"/>
          </p:nvPr>
        </p:nvSpPr>
        <p:spPr>
          <a:xfrm>
            <a:off x="301451" y="1225900"/>
            <a:ext cx="8510953" cy="5269238"/>
          </a:xfrm>
        </p:spPr>
        <p:txBody>
          <a:bodyPr>
            <a:normAutofit fontScale="77500" lnSpcReduction="20000"/>
          </a:bodyPr>
          <a:lstStyle/>
          <a:p>
            <a:pPr marL="0" indent="0">
              <a:buNone/>
            </a:pPr>
            <a:r>
              <a:rPr lang="en-US" dirty="0"/>
              <a:t>In addition to the NMP and application rates, other key items reviewed during the permit application process include:</a:t>
            </a:r>
          </a:p>
          <a:p>
            <a:r>
              <a:rPr lang="en-US" dirty="0"/>
              <a:t>Ownership of the land, land owner consent</a:t>
            </a:r>
          </a:p>
          <a:p>
            <a:r>
              <a:rPr lang="en-US" dirty="0"/>
              <a:t>Nearby water bodies, wetlands, water features, etc.</a:t>
            </a:r>
          </a:p>
          <a:p>
            <a:r>
              <a:rPr lang="en-US" dirty="0"/>
              <a:t>Any storage provisions for biosolids at the site</a:t>
            </a:r>
          </a:p>
          <a:p>
            <a:r>
              <a:rPr lang="en-US" dirty="0"/>
              <a:t>Seasonal high ground water table/ground water monitoring</a:t>
            </a:r>
          </a:p>
          <a:p>
            <a:r>
              <a:rPr lang="en-US" dirty="0"/>
              <a:t>Setbacks (surface waters, wells, sinkholes, property lines, etc.)</a:t>
            </a:r>
          </a:p>
          <a:p>
            <a:r>
              <a:rPr lang="en-US" dirty="0"/>
              <a:t>Site slopes, “frequently flooded” areas, soil pH</a:t>
            </a:r>
          </a:p>
          <a:p>
            <a:r>
              <a:rPr lang="en-US" dirty="0"/>
              <a:t>Advisory signs</a:t>
            </a:r>
          </a:p>
          <a:p>
            <a:r>
              <a:rPr lang="en-US" dirty="0"/>
              <a:t>Any applicable harvesting restrictions</a:t>
            </a:r>
          </a:p>
          <a:p>
            <a:r>
              <a:rPr lang="en-US" dirty="0"/>
              <a:t>If any alkaline-treated biosolids will be applied to the site</a:t>
            </a:r>
          </a:p>
          <a:p>
            <a:r>
              <a:rPr lang="en-US" dirty="0"/>
              <a:t>Planned agricultural operations, crops being grown</a:t>
            </a:r>
          </a:p>
          <a:p>
            <a:r>
              <a:rPr lang="en-US" dirty="0"/>
              <a:t>Application method </a:t>
            </a:r>
          </a:p>
          <a:p>
            <a:r>
              <a:rPr lang="en-US" dirty="0"/>
              <a:t>Location of site records</a:t>
            </a:r>
          </a:p>
          <a:p>
            <a:r>
              <a:rPr lang="en-US" dirty="0"/>
              <a:t>For existing sites - past reports, complaints, etc.</a:t>
            </a:r>
          </a:p>
          <a:p>
            <a:endParaRPr lang="en-US" dirty="0"/>
          </a:p>
        </p:txBody>
      </p:sp>
      <p:sp>
        <p:nvSpPr>
          <p:cNvPr id="6" name="Slide Number Placeholder 5">
            <a:extLst>
              <a:ext uri="{FF2B5EF4-FFF2-40B4-BE49-F238E27FC236}">
                <a16:creationId xmlns:a16="http://schemas.microsoft.com/office/drawing/2014/main" id="{6F6B8401-AF6E-48C0-8C65-961498901D4C}"/>
              </a:ext>
            </a:extLst>
          </p:cNvPr>
          <p:cNvSpPr>
            <a:spLocks noGrp="1"/>
          </p:cNvSpPr>
          <p:nvPr>
            <p:ph type="sldNum" sz="quarter" idx="12"/>
          </p:nvPr>
        </p:nvSpPr>
        <p:spPr/>
        <p:txBody>
          <a:bodyPr/>
          <a:lstStyle/>
          <a:p>
            <a:fld id="{77BC0C64-94FA-44B3-9573-88BE3BEAC041}" type="slidenum">
              <a:rPr lang="en-US" smtClean="0"/>
              <a:t>29</a:t>
            </a:fld>
            <a:endParaRPr lang="en-US"/>
          </a:p>
        </p:txBody>
      </p:sp>
    </p:spTree>
    <p:extLst>
      <p:ext uri="{BB962C8B-B14F-4D97-AF65-F5344CB8AC3E}">
        <p14:creationId xmlns:p14="http://schemas.microsoft.com/office/powerpoint/2010/main" val="2059830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9E34FF-521E-4AD5-8DCE-18E4F348846A}"/>
              </a:ext>
            </a:extLst>
          </p:cNvPr>
          <p:cNvSpPr>
            <a:spLocks noGrp="1"/>
          </p:cNvSpPr>
          <p:nvPr>
            <p:ph idx="1"/>
          </p:nvPr>
        </p:nvSpPr>
        <p:spPr/>
        <p:txBody>
          <a:bodyPr/>
          <a:lstStyle/>
          <a:p>
            <a:r>
              <a:rPr lang="en-US"/>
              <a:t>Overview </a:t>
            </a:r>
          </a:p>
        </p:txBody>
      </p:sp>
      <p:sp>
        <p:nvSpPr>
          <p:cNvPr id="4" name="Date Placeholder 3">
            <a:extLst>
              <a:ext uri="{FF2B5EF4-FFF2-40B4-BE49-F238E27FC236}">
                <a16:creationId xmlns:a16="http://schemas.microsoft.com/office/drawing/2014/main" id="{24017CE7-8AF1-43CE-B3EF-19FBB180C805}"/>
              </a:ext>
            </a:extLst>
          </p:cNvPr>
          <p:cNvSpPr>
            <a:spLocks noGrp="1"/>
          </p:cNvSpPr>
          <p:nvPr>
            <p:ph type="dt" sz="half" idx="10"/>
          </p:nvPr>
        </p:nvSpPr>
        <p:spPr/>
        <p:txBody>
          <a:bodyPr/>
          <a:lstStyle/>
          <a:p>
            <a:fld id="{DBDB7EE6-1B5E-4476-A47F-F921151C9BB7}" type="datetime1">
              <a:rPr lang="en-US" smtClean="0"/>
              <a:t>9/24/2018</a:t>
            </a:fld>
            <a:endParaRPr lang="en-US"/>
          </a:p>
        </p:txBody>
      </p:sp>
      <p:sp>
        <p:nvSpPr>
          <p:cNvPr id="5" name="Footer Placeholder 4">
            <a:extLst>
              <a:ext uri="{FF2B5EF4-FFF2-40B4-BE49-F238E27FC236}">
                <a16:creationId xmlns:a16="http://schemas.microsoft.com/office/drawing/2014/main" id="{C2883F30-4339-40D2-9E23-091C5BB877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27D09-3654-4392-A262-3C31C2A2B4B1}"/>
              </a:ext>
            </a:extLst>
          </p:cNvPr>
          <p:cNvSpPr>
            <a:spLocks noGrp="1"/>
          </p:cNvSpPr>
          <p:nvPr>
            <p:ph type="sldNum" sz="quarter" idx="12"/>
          </p:nvPr>
        </p:nvSpPr>
        <p:spPr/>
        <p:txBody>
          <a:bodyPr/>
          <a:lstStyle/>
          <a:p>
            <a:fld id="{77BC0C64-94FA-44B3-9573-88BE3BEAC041}" type="slidenum">
              <a:rPr lang="en-US" smtClean="0"/>
              <a:t>3</a:t>
            </a:fld>
            <a:endParaRPr lang="en-US"/>
          </a:p>
        </p:txBody>
      </p:sp>
    </p:spTree>
    <p:extLst>
      <p:ext uri="{BB962C8B-B14F-4D97-AF65-F5344CB8AC3E}">
        <p14:creationId xmlns:p14="http://schemas.microsoft.com/office/powerpoint/2010/main" val="2634572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pPr algn="ctr">
              <a:spcBef>
                <a:spcPct val="0"/>
              </a:spcBef>
              <a:buNone/>
            </a:pPr>
            <a:r>
              <a:rPr lang="en-US" dirty="0"/>
              <a:t>Maurice Barker</a:t>
            </a:r>
          </a:p>
          <a:p>
            <a:pPr algn="ctr">
              <a:spcBef>
                <a:spcPct val="0"/>
              </a:spcBef>
              <a:buNone/>
            </a:pPr>
            <a:r>
              <a:rPr lang="en-US" dirty="0">
                <a:hlinkClick r:id="rId3"/>
              </a:rPr>
              <a:t>maurice.barker@dep.state.fl.us</a:t>
            </a:r>
            <a:r>
              <a:rPr lang="en-US" dirty="0"/>
              <a:t>, 850-245-8614</a:t>
            </a:r>
          </a:p>
          <a:p>
            <a:pPr algn="ctr">
              <a:spcBef>
                <a:spcPct val="0"/>
              </a:spcBef>
              <a:buNone/>
            </a:pPr>
            <a:endParaRPr lang="en-US" dirty="0"/>
          </a:p>
          <a:p>
            <a:pPr algn="ctr">
              <a:spcBef>
                <a:spcPct val="0"/>
              </a:spcBef>
              <a:buNone/>
            </a:pPr>
            <a:endParaRPr lang="en-US" sz="2400" dirty="0"/>
          </a:p>
          <a:p>
            <a:pPr algn="ctr">
              <a:spcBef>
                <a:spcPct val="0"/>
              </a:spcBef>
              <a:buNone/>
            </a:pPr>
            <a:r>
              <a:rPr lang="en-US" dirty="0"/>
              <a:t>DEP’s Biosolids Webpage:</a:t>
            </a:r>
          </a:p>
          <a:p>
            <a:pPr algn="ctr">
              <a:spcBef>
                <a:spcPct val="0"/>
              </a:spcBef>
              <a:buNone/>
            </a:pPr>
            <a:r>
              <a:rPr lang="en-US" u="sng" dirty="0">
                <a:hlinkClick r:id="rId4"/>
              </a:rPr>
              <a:t>https://floridadep.gov/water/domestic-wastewater/content/domestic-wastewater-biosolids</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30</a:t>
            </a:fld>
            <a:endParaRPr lang="en-US"/>
          </a:p>
        </p:txBody>
      </p:sp>
    </p:spTree>
    <p:extLst>
      <p:ext uri="{BB962C8B-B14F-4D97-AF65-F5344CB8AC3E}">
        <p14:creationId xmlns:p14="http://schemas.microsoft.com/office/powerpoint/2010/main" val="3750061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854992" cy="999460"/>
          </a:xfrm>
        </p:spPr>
        <p:txBody>
          <a:bodyPr>
            <a:normAutofit fontScale="90000"/>
          </a:bodyPr>
          <a:lstStyle/>
          <a:p>
            <a:r>
              <a:rPr lang="en-US" dirty="0"/>
              <a:t>Nutrient Management Plan (NMP)</a:t>
            </a:r>
          </a:p>
        </p:txBody>
      </p:sp>
      <p:sp>
        <p:nvSpPr>
          <p:cNvPr id="3" name="Content Placeholder 2"/>
          <p:cNvSpPr>
            <a:spLocks noGrp="1"/>
          </p:cNvSpPr>
          <p:nvPr>
            <p:ph idx="1"/>
          </p:nvPr>
        </p:nvSpPr>
        <p:spPr>
          <a:xfrm>
            <a:off x="628650" y="1416817"/>
            <a:ext cx="7886700" cy="4941453"/>
          </a:xfrm>
        </p:spPr>
        <p:txBody>
          <a:bodyPr>
            <a:normAutofit/>
          </a:bodyPr>
          <a:lstStyle/>
          <a:p>
            <a:pPr>
              <a:spcAft>
                <a:spcPts val="1200"/>
              </a:spcAft>
            </a:pPr>
            <a:r>
              <a:rPr lang="en-US" sz="2400" dirty="0"/>
              <a:t>A biosolids nutrient management plan is a site-specific plan, developed in accordance with Rule 62-640.500, F.A.C., establishing the rate at which all biosolids, soil amendments, and sources of nutrients can be applied to the land for crop production while minimizing the amount of pollutants and nutrients discharged to waters of the state.</a:t>
            </a:r>
          </a:p>
        </p:txBody>
      </p:sp>
      <p:sp>
        <p:nvSpPr>
          <p:cNvPr id="6" name="Slide Number Placeholder 5"/>
          <p:cNvSpPr>
            <a:spLocks noGrp="1"/>
          </p:cNvSpPr>
          <p:nvPr>
            <p:ph type="sldNum" sz="quarter" idx="12"/>
          </p:nvPr>
        </p:nvSpPr>
        <p:spPr/>
        <p:txBody>
          <a:bodyPr/>
          <a:lstStyle/>
          <a:p>
            <a:fld id="{77BC0C64-94FA-44B3-9573-88BE3BEAC041}" type="slidenum">
              <a:rPr lang="en-US" smtClean="0"/>
              <a:t>4</a:t>
            </a:fld>
            <a:endParaRPr lang="en-US"/>
          </a:p>
        </p:txBody>
      </p:sp>
    </p:spTree>
    <p:extLst>
      <p:ext uri="{BB962C8B-B14F-4D97-AF65-F5344CB8AC3E}">
        <p14:creationId xmlns:p14="http://schemas.microsoft.com/office/powerpoint/2010/main" val="1693925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E86787-5E1B-48BA-AB8A-2869A1013B56}"/>
              </a:ext>
            </a:extLst>
          </p:cNvPr>
          <p:cNvSpPr>
            <a:spLocks noGrp="1"/>
          </p:cNvSpPr>
          <p:nvPr>
            <p:ph idx="1"/>
          </p:nvPr>
        </p:nvSpPr>
        <p:spPr>
          <a:xfrm>
            <a:off x="136908" y="1195755"/>
            <a:ext cx="8892791" cy="5299383"/>
          </a:xfrm>
        </p:spPr>
        <p:txBody>
          <a:bodyPr>
            <a:noAutofit/>
          </a:bodyPr>
          <a:lstStyle/>
          <a:p>
            <a:r>
              <a:rPr lang="en-US" sz="2100" dirty="0"/>
              <a:t>A site specific Nutrient Management Plan (NMP) is a permit requirement (</a:t>
            </a:r>
            <a:r>
              <a:rPr lang="en-US" sz="2000" dirty="0"/>
              <a:t>Rule 62-640.500, F.A.C) </a:t>
            </a:r>
          </a:p>
          <a:p>
            <a:pPr marL="0" indent="0">
              <a:buNone/>
            </a:pPr>
            <a:endParaRPr lang="en-US" sz="2000" dirty="0"/>
          </a:p>
          <a:p>
            <a:r>
              <a:rPr lang="en-US" sz="2000" dirty="0"/>
              <a:t>Applies to agricultural biosolids land application sites</a:t>
            </a:r>
          </a:p>
          <a:p>
            <a:pPr marL="0" indent="0">
              <a:buNone/>
            </a:pPr>
            <a:endParaRPr lang="en-US" sz="2000" dirty="0"/>
          </a:p>
          <a:p>
            <a:r>
              <a:rPr lang="en-US" sz="2000" dirty="0"/>
              <a:t>Intended to be a stand-alone plan that anyone can read to understand how biosolids are used and managed as part of the agricultural operations at the site for crop production</a:t>
            </a:r>
          </a:p>
          <a:p>
            <a:pPr marL="0" indent="0">
              <a:buNone/>
            </a:pPr>
            <a:endParaRPr lang="en-US" sz="2000" dirty="0"/>
          </a:p>
          <a:p>
            <a:r>
              <a:rPr lang="en-US" sz="2100" dirty="0"/>
              <a:t>NMP specifies:</a:t>
            </a:r>
          </a:p>
          <a:p>
            <a:pPr lvl="1"/>
            <a:r>
              <a:rPr lang="en-US" sz="2100" dirty="0"/>
              <a:t>Site restrictions</a:t>
            </a:r>
          </a:p>
          <a:p>
            <a:pPr lvl="1"/>
            <a:r>
              <a:rPr lang="en-US" sz="2100" dirty="0"/>
              <a:t>Application rate</a:t>
            </a:r>
          </a:p>
          <a:p>
            <a:pPr lvl="1"/>
            <a:r>
              <a:rPr lang="en-US" sz="2100" dirty="0"/>
              <a:t>Applications zones</a:t>
            </a:r>
          </a:p>
          <a:p>
            <a:pPr lvl="1"/>
            <a:r>
              <a:rPr lang="en-US" sz="2100" dirty="0"/>
              <a:t>Application method (surface applied, incorporations, etc.)</a:t>
            </a:r>
          </a:p>
        </p:txBody>
      </p:sp>
      <p:sp>
        <p:nvSpPr>
          <p:cNvPr id="6" name="Slide Number Placeholder 5">
            <a:extLst>
              <a:ext uri="{FF2B5EF4-FFF2-40B4-BE49-F238E27FC236}">
                <a16:creationId xmlns:a16="http://schemas.microsoft.com/office/drawing/2014/main" id="{AEB34D6A-D5A2-4C0F-AE8A-ACBAE2559605}"/>
              </a:ext>
            </a:extLst>
          </p:cNvPr>
          <p:cNvSpPr>
            <a:spLocks noGrp="1"/>
          </p:cNvSpPr>
          <p:nvPr>
            <p:ph type="sldNum" sz="quarter" idx="12"/>
          </p:nvPr>
        </p:nvSpPr>
        <p:spPr/>
        <p:txBody>
          <a:bodyPr/>
          <a:lstStyle/>
          <a:p>
            <a:fld id="{77BC0C64-94FA-44B3-9573-88BE3BEAC041}" type="slidenum">
              <a:rPr lang="en-US" smtClean="0"/>
              <a:t>5</a:t>
            </a:fld>
            <a:endParaRPr lang="en-US"/>
          </a:p>
        </p:txBody>
      </p:sp>
      <p:sp>
        <p:nvSpPr>
          <p:cNvPr id="7" name="Title 6">
            <a:extLst>
              <a:ext uri="{FF2B5EF4-FFF2-40B4-BE49-F238E27FC236}">
                <a16:creationId xmlns:a16="http://schemas.microsoft.com/office/drawing/2014/main" id="{1FA60A6B-0EBE-42FA-ADAD-4D9642CB7D67}"/>
              </a:ext>
            </a:extLst>
          </p:cNvPr>
          <p:cNvSpPr>
            <a:spLocks noGrp="1"/>
          </p:cNvSpPr>
          <p:nvPr>
            <p:ph type="title"/>
          </p:nvPr>
        </p:nvSpPr>
        <p:spPr>
          <a:xfrm>
            <a:off x="1342083" y="239700"/>
            <a:ext cx="7801917" cy="590931"/>
          </a:xfrm>
          <a:prstGeom prst="rect">
            <a:avLst/>
          </a:prstGeom>
        </p:spPr>
        <p:txBody>
          <a:bodyPr wrap="square">
            <a:spAutoFit/>
          </a:bodyPr>
          <a:lstStyle/>
          <a:p>
            <a:pPr algn="l"/>
            <a:r>
              <a:rPr lang="en-US" sz="3600" b="1" dirty="0">
                <a:solidFill>
                  <a:prstClr val="white"/>
                </a:solidFill>
                <a:latin typeface="Arial" panose="020B0604020202020204" pitchFamily="34" charset="0"/>
                <a:ea typeface="+mj-ea"/>
                <a:cs typeface="Arial" panose="020B0604020202020204" pitchFamily="34" charset="0"/>
              </a:rPr>
              <a:t>Nutrient Management Plans</a:t>
            </a:r>
            <a:endParaRPr lang="en-US" sz="3600" dirty="0"/>
          </a:p>
        </p:txBody>
      </p:sp>
    </p:spTree>
    <p:extLst>
      <p:ext uri="{BB962C8B-B14F-4D97-AF65-F5344CB8AC3E}">
        <p14:creationId xmlns:p14="http://schemas.microsoft.com/office/powerpoint/2010/main" val="38224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823094" cy="1010092"/>
          </a:xfrm>
        </p:spPr>
        <p:txBody>
          <a:bodyPr>
            <a:normAutofit fontScale="90000"/>
          </a:bodyPr>
          <a:lstStyle/>
          <a:p>
            <a:br>
              <a:rPr lang="en-US" dirty="0"/>
            </a:br>
            <a:r>
              <a:rPr lang="en-US" dirty="0"/>
              <a:t>NMP Rule Requirements</a:t>
            </a:r>
          </a:p>
        </p:txBody>
      </p:sp>
      <p:sp>
        <p:nvSpPr>
          <p:cNvPr id="3" name="Content Placeholder 2"/>
          <p:cNvSpPr>
            <a:spLocks noGrp="1"/>
          </p:cNvSpPr>
          <p:nvPr>
            <p:ph idx="1"/>
          </p:nvPr>
        </p:nvSpPr>
        <p:spPr>
          <a:xfrm>
            <a:off x="221065" y="1185705"/>
            <a:ext cx="8772210" cy="5506497"/>
          </a:xfrm>
        </p:spPr>
        <p:txBody>
          <a:bodyPr>
            <a:normAutofit/>
          </a:bodyPr>
          <a:lstStyle/>
          <a:p>
            <a:pPr>
              <a:spcBef>
                <a:spcPts val="600"/>
              </a:spcBef>
              <a:spcAft>
                <a:spcPts val="600"/>
              </a:spcAft>
            </a:pPr>
            <a:r>
              <a:rPr lang="en-US" sz="2100" dirty="0">
                <a:hlinkClick r:id="rId3"/>
              </a:rPr>
              <a:t>Rule 62-640.500, F.A.C., </a:t>
            </a:r>
            <a:r>
              <a:rPr lang="en-US" sz="2100" dirty="0"/>
              <a:t>requires a site-specific nutrient management plan (NMP) to be submitted with the </a:t>
            </a:r>
            <a:r>
              <a:rPr lang="en-US" sz="2100" dirty="0">
                <a:hlinkClick r:id="rId4"/>
              </a:rPr>
              <a:t>site permit application </a:t>
            </a:r>
            <a:r>
              <a:rPr lang="en-US" sz="2100" dirty="0"/>
              <a:t>for an agricultural site</a:t>
            </a:r>
          </a:p>
          <a:p>
            <a:pPr>
              <a:spcBef>
                <a:spcPts val="600"/>
              </a:spcBef>
              <a:spcAft>
                <a:spcPts val="600"/>
              </a:spcAft>
            </a:pPr>
            <a:r>
              <a:rPr lang="en-US" sz="2100" dirty="0"/>
              <a:t>Florida Natural Resources and Conservation Service (NRCS) Field Office Technical Guide – Nutrient Management, Code 590, September 2007, is specifically listed as providing technical guidance in the preparation of NMPs</a:t>
            </a:r>
          </a:p>
          <a:p>
            <a:pPr>
              <a:spcBef>
                <a:spcPts val="600"/>
              </a:spcBef>
              <a:spcAft>
                <a:spcPts val="600"/>
              </a:spcAft>
            </a:pPr>
            <a:r>
              <a:rPr lang="en-US" sz="2100" dirty="0"/>
              <a:t>NMP must be signed by </a:t>
            </a:r>
            <a:r>
              <a:rPr lang="en-US" sz="2100" dirty="0">
                <a:hlinkClick r:id="rId5"/>
              </a:rPr>
              <a:t>certified nutrient management planner</a:t>
            </a:r>
            <a:r>
              <a:rPr lang="en-US" sz="2100" dirty="0"/>
              <a:t> or a professional engineer (P.E.) registered in Florida</a:t>
            </a:r>
          </a:p>
          <a:p>
            <a:pPr lvl="1">
              <a:spcAft>
                <a:spcPts val="600"/>
              </a:spcAft>
            </a:pPr>
            <a:r>
              <a:rPr lang="en-US" sz="1800" dirty="0"/>
              <a:t>Certified nutrient management planners are listed on NRCS website under information for Technical Service Providers (TSP) </a:t>
            </a:r>
          </a:p>
          <a:p>
            <a:pPr>
              <a:spcBef>
                <a:spcPts val="600"/>
              </a:spcBef>
              <a:spcAft>
                <a:spcPts val="600"/>
              </a:spcAft>
            </a:pPr>
            <a:r>
              <a:rPr lang="en-US" sz="2100" dirty="0"/>
              <a:t>Identifies the application zones (e.g. fields) to be used at the site, which shall be sized to facilitate accurate accounting of nutrient and pollutant loadings</a:t>
            </a:r>
            <a:endParaRPr lang="en-US" sz="2000" dirty="0"/>
          </a:p>
          <a:p>
            <a:pPr>
              <a:spcBef>
                <a:spcPts val="600"/>
              </a:spcBef>
              <a:spcAft>
                <a:spcPts val="600"/>
              </a:spcAft>
            </a:pPr>
            <a:r>
              <a:rPr lang="en-US" sz="2000" dirty="0"/>
              <a:t>Additional requirements apply in the Northern Everglades and Estuary Protection Program areas (</a:t>
            </a:r>
            <a:r>
              <a:rPr lang="en-US" sz="2000" dirty="0">
                <a:hlinkClick r:id="rId6"/>
              </a:rPr>
              <a:t>s. 373.4595, F.S.</a:t>
            </a:r>
            <a:r>
              <a:rPr lang="en-US" sz="2000" dirty="0"/>
              <a:t>)</a:t>
            </a:r>
            <a:endParaRPr lang="en-US" sz="2400" dirty="0"/>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6</a:t>
            </a:fld>
            <a:endParaRPr lang="en-US"/>
          </a:p>
        </p:txBody>
      </p:sp>
    </p:spTree>
    <p:extLst>
      <p:ext uri="{BB962C8B-B14F-4D97-AF65-F5344CB8AC3E}">
        <p14:creationId xmlns:p14="http://schemas.microsoft.com/office/powerpoint/2010/main" val="2742048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655" y="1467059"/>
            <a:ext cx="8410831" cy="4826649"/>
          </a:xfrm>
        </p:spPr>
        <p:txBody>
          <a:bodyPr>
            <a:normAutofit/>
          </a:bodyPr>
          <a:lstStyle/>
          <a:p>
            <a:pPr>
              <a:spcBef>
                <a:spcPts val="600"/>
              </a:spcBef>
              <a:spcAft>
                <a:spcPts val="600"/>
              </a:spcAft>
            </a:pPr>
            <a:r>
              <a:rPr lang="en-US" sz="2400" dirty="0"/>
              <a:t>The components required for the NMP were primarily drawn from FL NRCS Code 590 with appropriate revisions for biosolids</a:t>
            </a:r>
            <a:r>
              <a:rPr lang="en-US" dirty="0"/>
              <a:t> </a:t>
            </a:r>
            <a:endParaRPr lang="en-US" sz="2400" dirty="0"/>
          </a:p>
          <a:p>
            <a:pPr lvl="1">
              <a:spcBef>
                <a:spcPts val="600"/>
              </a:spcBef>
              <a:spcAft>
                <a:spcPts val="600"/>
              </a:spcAft>
            </a:pPr>
            <a:r>
              <a:rPr lang="en-US" sz="2000" dirty="0"/>
              <a:t>Aerial maps and soil survey maps</a:t>
            </a:r>
          </a:p>
          <a:p>
            <a:pPr lvl="1">
              <a:spcBef>
                <a:spcPts val="600"/>
              </a:spcBef>
              <a:spcAft>
                <a:spcPts val="600"/>
              </a:spcAft>
            </a:pPr>
            <a:r>
              <a:rPr lang="en-US" sz="2000" dirty="0"/>
              <a:t>Guidance for NMP implementation, site operation and maintenance, and record keeping</a:t>
            </a:r>
          </a:p>
          <a:p>
            <a:pPr lvl="1">
              <a:spcBef>
                <a:spcPts val="600"/>
              </a:spcBef>
              <a:spcAft>
                <a:spcPts val="600"/>
              </a:spcAft>
            </a:pPr>
            <a:r>
              <a:rPr lang="en-US" sz="2000" dirty="0"/>
              <a:t>Results of any soil, water, plant tissue and biosolids analyses, as applicable</a:t>
            </a:r>
          </a:p>
          <a:p>
            <a:pPr lvl="1">
              <a:spcBef>
                <a:spcPts val="600"/>
              </a:spcBef>
              <a:spcAft>
                <a:spcPts val="600"/>
              </a:spcAft>
            </a:pPr>
            <a:r>
              <a:rPr lang="en-US" sz="2000" dirty="0"/>
              <a:t>Frequency of future soil fertility testing (at least once every five years)</a:t>
            </a:r>
          </a:p>
          <a:p>
            <a:pPr lvl="1">
              <a:spcBef>
                <a:spcPts val="600"/>
              </a:spcBef>
              <a:spcAft>
                <a:spcPts val="600"/>
              </a:spcAft>
            </a:pPr>
            <a:r>
              <a:rPr lang="en-US" sz="2000" dirty="0"/>
              <a:t>Establish rates of application for at least a five-year period (continued on next slide)</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7</a:t>
            </a:fld>
            <a:endParaRPr lang="en-US"/>
          </a:p>
        </p:txBody>
      </p:sp>
      <p:sp>
        <p:nvSpPr>
          <p:cNvPr id="5" name="Title 1">
            <a:extLst>
              <a:ext uri="{FF2B5EF4-FFF2-40B4-BE49-F238E27FC236}">
                <a16:creationId xmlns:a16="http://schemas.microsoft.com/office/drawing/2014/main" id="{C8759F95-1FCD-4AE4-8823-E94A2D9BD090}"/>
              </a:ext>
            </a:extLst>
          </p:cNvPr>
          <p:cNvSpPr txBox="1">
            <a:spLocks/>
          </p:cNvSpPr>
          <p:nvPr/>
        </p:nvSpPr>
        <p:spPr>
          <a:xfrm>
            <a:off x="1086068" y="706477"/>
            <a:ext cx="7823094" cy="1010092"/>
          </a:xfrm>
          <a:prstGeom prst="rect">
            <a:avLst/>
          </a:prstGeom>
        </p:spPr>
        <p:txBody>
          <a:bodyPr vert="horz" lIns="91440" tIns="45720" rIns="91440" bIns="45720" rtlCol="0" anchor="ctr">
            <a:normAutofit fontScale="90000" lnSpcReduction="10000"/>
          </a:bodyPr>
          <a:lst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a:lstStyle>
          <a:p>
            <a:br>
              <a:rPr lang="en-US" dirty="0"/>
            </a:br>
            <a:r>
              <a:rPr lang="en-US" dirty="0"/>
              <a:t>NMP Rule Requirements</a:t>
            </a:r>
          </a:p>
        </p:txBody>
      </p:sp>
      <p:sp>
        <p:nvSpPr>
          <p:cNvPr id="8" name="Title 1">
            <a:extLst>
              <a:ext uri="{FF2B5EF4-FFF2-40B4-BE49-F238E27FC236}">
                <a16:creationId xmlns:a16="http://schemas.microsoft.com/office/drawing/2014/main" id="{D7A313B0-CC5D-4CCA-9ACC-EA2B67E4CA57}"/>
              </a:ext>
            </a:extLst>
          </p:cNvPr>
          <p:cNvSpPr>
            <a:spLocks noGrp="1"/>
          </p:cNvSpPr>
          <p:nvPr>
            <p:ph type="title"/>
          </p:nvPr>
        </p:nvSpPr>
        <p:spPr>
          <a:xfrm>
            <a:off x="906236" y="1"/>
            <a:ext cx="7823094" cy="1010092"/>
          </a:xfrm>
        </p:spPr>
        <p:txBody>
          <a:bodyPr>
            <a:normAutofit fontScale="90000"/>
          </a:bodyPr>
          <a:lstStyle/>
          <a:p>
            <a:br>
              <a:rPr lang="en-US" dirty="0"/>
            </a:br>
            <a:r>
              <a:rPr lang="en-US" dirty="0"/>
              <a:t>NMP Rule Requirements</a:t>
            </a:r>
          </a:p>
        </p:txBody>
      </p:sp>
    </p:spTree>
    <p:extLst>
      <p:ext uri="{BB962C8B-B14F-4D97-AF65-F5344CB8AC3E}">
        <p14:creationId xmlns:p14="http://schemas.microsoft.com/office/powerpoint/2010/main" val="426418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355" y="1185705"/>
            <a:ext cx="8533132" cy="5546692"/>
          </a:xfrm>
        </p:spPr>
        <p:txBody>
          <a:bodyPr>
            <a:normAutofit/>
          </a:bodyPr>
          <a:lstStyle/>
          <a:p>
            <a:pPr>
              <a:spcBef>
                <a:spcPts val="600"/>
              </a:spcBef>
              <a:spcAft>
                <a:spcPts val="600"/>
              </a:spcAft>
            </a:pPr>
            <a:r>
              <a:rPr lang="en-US" sz="2100" dirty="0"/>
              <a:t>Establish rates of application for at least a five-year period; NMP shall include (as applicable):</a:t>
            </a:r>
          </a:p>
          <a:p>
            <a:pPr lvl="1">
              <a:spcBef>
                <a:spcPts val="600"/>
              </a:spcBef>
              <a:spcAft>
                <a:spcPts val="600"/>
              </a:spcAft>
            </a:pPr>
            <a:r>
              <a:rPr lang="en-US" sz="1800" dirty="0"/>
              <a:t>Assessment of the potential for phosphorus movement from each application zone (e.g. P-Index)</a:t>
            </a:r>
          </a:p>
          <a:p>
            <a:pPr lvl="1">
              <a:spcBef>
                <a:spcPts val="600"/>
              </a:spcBef>
              <a:spcAft>
                <a:spcPts val="600"/>
              </a:spcAft>
            </a:pPr>
            <a:r>
              <a:rPr lang="en-US" sz="1800" dirty="0"/>
              <a:t>Listing and quantification of all nutrient sources for each application zone</a:t>
            </a:r>
          </a:p>
          <a:p>
            <a:pPr lvl="1">
              <a:spcBef>
                <a:spcPts val="600"/>
              </a:spcBef>
              <a:spcAft>
                <a:spcPts val="600"/>
              </a:spcAft>
            </a:pPr>
            <a:r>
              <a:rPr lang="en-US" sz="1800" dirty="0"/>
              <a:t>Availability of nitrogen in biosolids being applied and previously applied</a:t>
            </a:r>
          </a:p>
          <a:p>
            <a:pPr lvl="1">
              <a:spcBef>
                <a:spcPts val="600"/>
              </a:spcBef>
              <a:spcAft>
                <a:spcPts val="600"/>
              </a:spcAft>
            </a:pPr>
            <a:r>
              <a:rPr lang="en-US" sz="1800" dirty="0"/>
              <a:t>Current and planned plant production and crop rotation for each application zone</a:t>
            </a:r>
          </a:p>
          <a:p>
            <a:pPr lvl="1">
              <a:spcBef>
                <a:spcPts val="600"/>
              </a:spcBef>
              <a:spcAft>
                <a:spcPts val="600"/>
              </a:spcAft>
            </a:pPr>
            <a:r>
              <a:rPr lang="en-US" sz="1800" dirty="0"/>
              <a:t>Realistic annual yield goals for each crop for each application zone</a:t>
            </a:r>
          </a:p>
          <a:p>
            <a:pPr lvl="1">
              <a:spcBef>
                <a:spcPts val="600"/>
              </a:spcBef>
              <a:spcAft>
                <a:spcPts val="600"/>
              </a:spcAft>
            </a:pPr>
            <a:r>
              <a:rPr lang="en-US" sz="1800" dirty="0"/>
              <a:t>Recommended nitrogen and phosphorus application rates (i.e. nutrient demand)</a:t>
            </a:r>
          </a:p>
          <a:p>
            <a:pPr lvl="1">
              <a:spcBef>
                <a:spcPts val="600"/>
              </a:spcBef>
              <a:spcAft>
                <a:spcPts val="600"/>
              </a:spcAft>
            </a:pPr>
            <a:r>
              <a:rPr lang="en-US" sz="1800" dirty="0"/>
              <a:t>Calcium carbonate equivalency of any alkaline-treated biosolids and recommended lime application rates</a:t>
            </a:r>
          </a:p>
          <a:p>
            <a:pPr lvl="1">
              <a:spcBef>
                <a:spcPts val="600"/>
              </a:spcBef>
              <a:spcAft>
                <a:spcPts val="600"/>
              </a:spcAft>
            </a:pPr>
            <a:r>
              <a:rPr lang="en-US" sz="1800" dirty="0"/>
              <a:t>Method of land application for each application zone</a:t>
            </a:r>
          </a:p>
          <a:p>
            <a:pPr lvl="1">
              <a:spcBef>
                <a:spcPts val="600"/>
              </a:spcBef>
              <a:spcAft>
                <a:spcPts val="600"/>
              </a:spcAft>
            </a:pPr>
            <a:r>
              <a:rPr lang="en-US" sz="1800" dirty="0"/>
              <a:t>Methodology and calculations used to determine the application rates for each application zone</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8</a:t>
            </a:fld>
            <a:endParaRPr lang="en-US"/>
          </a:p>
        </p:txBody>
      </p:sp>
      <p:sp>
        <p:nvSpPr>
          <p:cNvPr id="7" name="Title 1">
            <a:extLst>
              <a:ext uri="{FF2B5EF4-FFF2-40B4-BE49-F238E27FC236}">
                <a16:creationId xmlns:a16="http://schemas.microsoft.com/office/drawing/2014/main" id="{C1AEAEA5-4828-4D8E-8C09-E7FAE56CFFFB}"/>
              </a:ext>
            </a:extLst>
          </p:cNvPr>
          <p:cNvSpPr>
            <a:spLocks noGrp="1"/>
          </p:cNvSpPr>
          <p:nvPr>
            <p:ph type="title"/>
          </p:nvPr>
        </p:nvSpPr>
        <p:spPr>
          <a:xfrm>
            <a:off x="906236" y="1"/>
            <a:ext cx="7823094" cy="1010092"/>
          </a:xfrm>
        </p:spPr>
        <p:txBody>
          <a:bodyPr>
            <a:normAutofit fontScale="90000"/>
          </a:bodyPr>
          <a:lstStyle/>
          <a:p>
            <a:br>
              <a:rPr lang="en-US" dirty="0"/>
            </a:br>
            <a:r>
              <a:rPr lang="en-US" dirty="0"/>
              <a:t>NMP Rule Requirements</a:t>
            </a:r>
          </a:p>
        </p:txBody>
      </p:sp>
    </p:spTree>
    <p:extLst>
      <p:ext uri="{BB962C8B-B14F-4D97-AF65-F5344CB8AC3E}">
        <p14:creationId xmlns:p14="http://schemas.microsoft.com/office/powerpoint/2010/main" val="70843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1064" y="1233377"/>
            <a:ext cx="8701871" cy="5368390"/>
          </a:xfrm>
        </p:spPr>
        <p:txBody>
          <a:bodyPr>
            <a:normAutofit/>
          </a:bodyPr>
          <a:lstStyle/>
          <a:p>
            <a:pPr>
              <a:spcBef>
                <a:spcPts val="600"/>
              </a:spcBef>
              <a:spcAft>
                <a:spcPts val="600"/>
              </a:spcAft>
            </a:pPr>
            <a:r>
              <a:rPr lang="en-US" sz="2400" dirty="0"/>
              <a:t>Methodology and calculations/Nitrogen availability </a:t>
            </a:r>
          </a:p>
          <a:p>
            <a:pPr lvl="1">
              <a:spcBef>
                <a:spcPts val="600"/>
              </a:spcBef>
              <a:spcAft>
                <a:spcPts val="600"/>
              </a:spcAft>
            </a:pPr>
            <a:r>
              <a:rPr lang="en-US" sz="2000" dirty="0"/>
              <a:t>Most of the nitrogen in biosolids is organic and must mineralize to become available to the crop (similar to manure)</a:t>
            </a:r>
          </a:p>
          <a:p>
            <a:pPr lvl="1">
              <a:spcBef>
                <a:spcPts val="600"/>
              </a:spcBef>
              <a:spcAft>
                <a:spcPts val="600"/>
              </a:spcAft>
            </a:pPr>
            <a:r>
              <a:rPr lang="en-US" sz="2000" dirty="0"/>
              <a:t>Mineralization occurs slowly over several years</a:t>
            </a:r>
          </a:p>
          <a:p>
            <a:pPr lvl="1">
              <a:spcBef>
                <a:spcPts val="600"/>
              </a:spcBef>
              <a:spcAft>
                <a:spcPts val="600"/>
              </a:spcAft>
            </a:pPr>
            <a:r>
              <a:rPr lang="en-US" sz="2000" dirty="0"/>
              <a:t>Biosolids are monitored for total nitrogen (TN) </a:t>
            </a:r>
          </a:p>
          <a:p>
            <a:pPr lvl="1">
              <a:spcBef>
                <a:spcPts val="600"/>
              </a:spcBef>
              <a:spcAft>
                <a:spcPts val="600"/>
              </a:spcAft>
            </a:pPr>
            <a:r>
              <a:rPr lang="en-US" sz="2000" dirty="0"/>
              <a:t>Fertilizer rates are generally based on plant available nitrogen (PAN)</a:t>
            </a:r>
          </a:p>
          <a:p>
            <a:pPr lvl="1">
              <a:spcBef>
                <a:spcPts val="600"/>
              </a:spcBef>
              <a:spcAft>
                <a:spcPts val="600"/>
              </a:spcAft>
            </a:pPr>
            <a:r>
              <a:rPr lang="en-US" sz="2000" dirty="0"/>
              <a:t>The permittee can calculate an application rate that provides the recommended amount of available nitrogen for the crop</a:t>
            </a:r>
          </a:p>
          <a:p>
            <a:pPr lvl="2">
              <a:spcBef>
                <a:spcPts val="600"/>
              </a:spcBef>
              <a:spcAft>
                <a:spcPts val="600"/>
              </a:spcAft>
            </a:pPr>
            <a:r>
              <a:rPr lang="en-US" sz="1800" dirty="0"/>
              <a:t>The application rate may be given as the amount of biosolids TN that should be supplied to provide the amount of available N (PAN) to meet crop demand (most sites in Florida determine application rates in this manner) </a:t>
            </a:r>
          </a:p>
          <a:p>
            <a:pPr lvl="2">
              <a:spcBef>
                <a:spcPts val="600"/>
              </a:spcBef>
              <a:spcAft>
                <a:spcPts val="600"/>
              </a:spcAft>
            </a:pPr>
            <a:r>
              <a:rPr lang="en-US" sz="1800" dirty="0"/>
              <a:t>The application rate could also be given in dry tons of biosolids per acre</a:t>
            </a:r>
          </a:p>
          <a:p>
            <a:pPr lvl="2">
              <a:spcBef>
                <a:spcPts val="600"/>
              </a:spcBef>
              <a:spcAft>
                <a:spcPts val="600"/>
              </a:spcAft>
            </a:pPr>
            <a:r>
              <a:rPr lang="en-US" sz="1800" dirty="0"/>
              <a:t>Two sites in Florida calculate the amount of PAN in each facility’s biosolids (convert the biosolids TN analysis to PAN) and track loadings in PAN</a:t>
            </a:r>
          </a:p>
          <a:p>
            <a:pPr marL="0" indent="0">
              <a:buNone/>
            </a:pP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9</a:t>
            </a:fld>
            <a:endParaRPr lang="en-US"/>
          </a:p>
        </p:txBody>
      </p:sp>
      <p:sp>
        <p:nvSpPr>
          <p:cNvPr id="5" name="Title 1">
            <a:extLst>
              <a:ext uri="{FF2B5EF4-FFF2-40B4-BE49-F238E27FC236}">
                <a16:creationId xmlns:a16="http://schemas.microsoft.com/office/drawing/2014/main" id="{EA39A24E-9C38-4D7D-8016-9D1EA63CE284}"/>
              </a:ext>
            </a:extLst>
          </p:cNvPr>
          <p:cNvSpPr>
            <a:spLocks noGrp="1"/>
          </p:cNvSpPr>
          <p:nvPr>
            <p:ph type="title"/>
          </p:nvPr>
        </p:nvSpPr>
        <p:spPr>
          <a:xfrm>
            <a:off x="906463" y="0"/>
            <a:ext cx="7823200" cy="1009650"/>
          </a:xfrm>
        </p:spPr>
        <p:txBody>
          <a:bodyPr>
            <a:normAutofit fontScale="90000"/>
          </a:bodyPr>
          <a:lstStyle/>
          <a:p>
            <a:br>
              <a:rPr lang="en-US" dirty="0"/>
            </a:br>
            <a:r>
              <a:rPr lang="en-US" dirty="0"/>
              <a:t>NMP Rule Requirements</a:t>
            </a:r>
          </a:p>
        </p:txBody>
      </p:sp>
    </p:spTree>
    <p:extLst>
      <p:ext uri="{BB962C8B-B14F-4D97-AF65-F5344CB8AC3E}">
        <p14:creationId xmlns:p14="http://schemas.microsoft.com/office/powerpoint/2010/main" val="37480187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16318</TotalTime>
  <Words>3687</Words>
  <Application>Microsoft Office PowerPoint</Application>
  <PresentationFormat>On-screen Show (4:3)</PresentationFormat>
  <Paragraphs>355</Paragraphs>
  <Slides>30</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Arial</vt:lpstr>
      <vt:lpstr>Calibri</vt:lpstr>
      <vt:lpstr>Times New Roman</vt:lpstr>
      <vt:lpstr>Office Theme</vt:lpstr>
      <vt:lpstr>Custom Design</vt:lpstr>
      <vt:lpstr>Biosolids: Nutrient Management Plans,  the Florida Phosphorus Index,  and Site Permitting</vt:lpstr>
      <vt:lpstr>Presentation Outline</vt:lpstr>
      <vt:lpstr>PowerPoint Presentation</vt:lpstr>
      <vt:lpstr>Nutrient Management Plan (NMP)</vt:lpstr>
      <vt:lpstr>Nutrient Management Plans</vt:lpstr>
      <vt:lpstr> NMP Rule Requirements</vt:lpstr>
      <vt:lpstr> NMP Rule Requirements</vt:lpstr>
      <vt:lpstr> NMP Rule Requirements</vt:lpstr>
      <vt:lpstr> NMP Rule Requirements</vt:lpstr>
      <vt:lpstr> NMP Rule Requirements</vt:lpstr>
      <vt:lpstr>Application Rate Example: EPA Calculations</vt:lpstr>
      <vt:lpstr>Application Rate Example: DEP 1.5 Factor</vt:lpstr>
      <vt:lpstr>PowerPoint Presentation</vt:lpstr>
      <vt:lpstr>NMP and Calcium Carbonate Equivalency (CCE)</vt:lpstr>
      <vt:lpstr>Method of Application</vt:lpstr>
      <vt:lpstr>NMP Observations </vt:lpstr>
      <vt:lpstr>Sample NMP </vt:lpstr>
      <vt:lpstr>Nitrogen vs. Phosphorus Rates</vt:lpstr>
      <vt:lpstr>Florida Phosphorus Index  (P-Index)</vt:lpstr>
      <vt:lpstr>IFAS P-Index County Series</vt:lpstr>
      <vt:lpstr>P-Index Table 1</vt:lpstr>
      <vt:lpstr>P-Index Table 2</vt:lpstr>
      <vt:lpstr>P-Index Interpretation</vt:lpstr>
      <vt:lpstr>P-Index Considerations</vt:lpstr>
      <vt:lpstr>Summary – Determining an Application Rate for Biosolids</vt:lpstr>
      <vt:lpstr>Permitting a Site</vt:lpstr>
      <vt:lpstr>Site Permitting Basics</vt:lpstr>
      <vt:lpstr>Biosolids Site Permit Application</vt:lpstr>
      <vt:lpstr>Other Items Reviewed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Gudeman, Stephanie</cp:lastModifiedBy>
  <cp:revision>221</cp:revision>
  <cp:lastPrinted>2017-10-18T13:34:48Z</cp:lastPrinted>
  <dcterms:created xsi:type="dcterms:W3CDTF">2015-05-19T17:22:51Z</dcterms:created>
  <dcterms:modified xsi:type="dcterms:W3CDTF">2018-09-24T20:55:23Z</dcterms:modified>
</cp:coreProperties>
</file>