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62" r:id="rId2"/>
    <p:sldId id="321" r:id="rId3"/>
    <p:sldId id="306" r:id="rId4"/>
    <p:sldId id="330" r:id="rId5"/>
    <p:sldId id="332" r:id="rId6"/>
    <p:sldId id="331" r:id="rId7"/>
    <p:sldId id="338" r:id="rId8"/>
    <p:sldId id="335" r:id="rId9"/>
    <p:sldId id="334" r:id="rId10"/>
    <p:sldId id="337" r:id="rId11"/>
    <p:sldId id="336" r:id="rId12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44" autoAdjust="0"/>
    <p:restoredTop sz="94660"/>
  </p:normalViewPr>
  <p:slideViewPr>
    <p:cSldViewPr snapToGrid="0">
      <p:cViewPr varScale="1">
        <p:scale>
          <a:sx n="76" d="100"/>
          <a:sy n="76" d="100"/>
        </p:scale>
        <p:origin x="18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6EDCC9B5-EF7F-4BB8-8F42-E732CA1913CC}" type="datetimeFigureOut">
              <a:rPr lang="en-US" smtClean="0"/>
              <a:t>1/22/2019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127D049B-EF07-4746-8A3D-5577573967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4055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38A332EF-EDAE-43A0-A9F5-D7F45EAF9661}" type="datetimeFigureOut">
              <a:rPr lang="en-US" smtClean="0"/>
              <a:t>1/22/2019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ACA540B6-EA1E-4CFF-82B0-7764A3FD25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394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SFER 2018 Lake O chapter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A540B6-EA1E-4CFF-82B0-7764A3FD252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3819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A540B6-EA1E-4CFF-82B0-7764A3FD252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6385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05661-37F2-4E44-BF1E-3E292E5FAC6A}" type="datetimeFigureOut">
              <a:rPr lang="en-US" smtClean="0"/>
              <a:t>1/22/2019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0E7EB-F394-4A76-8955-8C09ED159A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890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05661-37F2-4E44-BF1E-3E292E5FAC6A}" type="datetimeFigureOut">
              <a:rPr lang="en-US" smtClean="0"/>
              <a:t>1/22/2019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0E7EB-F394-4A76-8955-8C09ED159A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958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05661-37F2-4E44-BF1E-3E292E5FAC6A}" type="datetimeFigureOut">
              <a:rPr lang="en-US" smtClean="0"/>
              <a:t>1/22/2019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0E7EB-F394-4A76-8955-8C09ED159A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75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05661-37F2-4E44-BF1E-3E292E5FAC6A}" type="datetimeFigureOut">
              <a:rPr lang="en-US" smtClean="0"/>
              <a:t>1/22/2019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0E7EB-F394-4A76-8955-8C09ED159A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216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05661-37F2-4E44-BF1E-3E292E5FAC6A}" type="datetimeFigureOut">
              <a:rPr lang="en-US" smtClean="0"/>
              <a:t>1/22/2019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0E7EB-F394-4A76-8955-8C09ED159A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839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05661-37F2-4E44-BF1E-3E292E5FAC6A}" type="datetimeFigureOut">
              <a:rPr lang="en-US" smtClean="0"/>
              <a:t>1/22/2019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0E7EB-F394-4A76-8955-8C09ED159A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063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05661-37F2-4E44-BF1E-3E292E5FAC6A}" type="datetimeFigureOut">
              <a:rPr lang="en-US" smtClean="0"/>
              <a:t>1/22/2019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0E7EB-F394-4A76-8955-8C09ED159A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206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05661-37F2-4E44-BF1E-3E292E5FAC6A}" type="datetimeFigureOut">
              <a:rPr lang="en-US" smtClean="0"/>
              <a:t>1/22/2019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0E7EB-F394-4A76-8955-8C09ED159A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091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05661-37F2-4E44-BF1E-3E292E5FAC6A}" type="datetimeFigureOut">
              <a:rPr lang="en-US" smtClean="0"/>
              <a:t>1/22/2019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0E7EB-F394-4A76-8955-8C09ED159A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618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05661-37F2-4E44-BF1E-3E292E5FAC6A}" type="datetimeFigureOut">
              <a:rPr lang="en-US" smtClean="0"/>
              <a:t>1/22/2019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0E7EB-F394-4A76-8955-8C09ED159A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793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05661-37F2-4E44-BF1E-3E292E5FAC6A}" type="datetimeFigureOut">
              <a:rPr lang="en-US" smtClean="0"/>
              <a:t>1/22/2019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0E7EB-F394-4A76-8955-8C09ED159A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477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C05661-37F2-4E44-BF1E-3E292E5FAC6A}" type="datetimeFigureOut">
              <a:rPr lang="en-US" smtClean="0"/>
              <a:t>1/22/2019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F0E7EB-F394-4A76-8955-8C09ED159A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546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38"/>
          <a:stretch/>
        </p:blipFill>
        <p:spPr>
          <a:xfrm>
            <a:off x="491509" y="12879"/>
            <a:ext cx="10931352" cy="685800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99385" y="120427"/>
            <a:ext cx="10515600" cy="2094740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en-US" sz="5400" b="1" dirty="0" err="1"/>
              <a:t>Biosolids</a:t>
            </a:r>
            <a:r>
              <a:rPr lang="en-US" sz="5400" b="1" dirty="0"/>
              <a:t> </a:t>
            </a:r>
            <a:br>
              <a:rPr lang="en-US" sz="5400" b="1" dirty="0"/>
            </a:br>
            <a:r>
              <a:rPr lang="en-US" sz="5400" b="1" dirty="0"/>
              <a:t>Technical Advisory Committee</a:t>
            </a:r>
            <a:endParaRPr lang="en-US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7693" y="4958367"/>
            <a:ext cx="8396870" cy="152485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91509" y="2215168"/>
            <a:ext cx="10931352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/>
              <a:t>Biosolids</a:t>
            </a:r>
            <a:r>
              <a:rPr lang="en-US" sz="5400" b="1" dirty="0"/>
              <a:t> and water quality criteria</a:t>
            </a:r>
          </a:p>
          <a:p>
            <a:pPr algn="ctr"/>
            <a:endParaRPr lang="en-US" sz="3200" b="1" dirty="0">
              <a:solidFill>
                <a:schemeClr val="bg1"/>
              </a:solidFill>
            </a:endParaRPr>
          </a:p>
          <a:p>
            <a:pPr algn="ctr"/>
            <a:r>
              <a:rPr lang="en-US" sz="3200" dirty="0">
                <a:solidFill>
                  <a:schemeClr val="bg1"/>
                </a:solidFill>
              </a:rPr>
              <a:t>January 23, 2019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</a:rPr>
              <a:t>Paul N. Gray, Ph.D., Science Coordinator 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</a:rPr>
              <a:t>Everglades Restoration Program</a:t>
            </a:r>
          </a:p>
        </p:txBody>
      </p:sp>
    </p:spTree>
    <p:extLst>
      <p:ext uri="{BB962C8B-B14F-4D97-AF65-F5344CB8AC3E}">
        <p14:creationId xmlns:p14="http://schemas.microsoft.com/office/powerpoint/2010/main" val="1326460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9326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Blue Cypress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Blue Cypress</a:t>
            </a:r>
          </a:p>
          <a:p>
            <a:pPr lvl="1"/>
            <a:r>
              <a:rPr lang="en-US" dirty="0"/>
              <a:t>6500 acres</a:t>
            </a:r>
          </a:p>
          <a:p>
            <a:pPr lvl="1"/>
            <a:r>
              <a:rPr lang="en-US" dirty="0"/>
              <a:t>Average depth 8 feet</a:t>
            </a:r>
          </a:p>
          <a:p>
            <a:pPr lvl="1"/>
            <a:r>
              <a:rPr lang="en-US" dirty="0"/>
              <a:t>Calculated volume 52,000 acre-feet</a:t>
            </a:r>
          </a:p>
          <a:p>
            <a:pPr lvl="1"/>
            <a:r>
              <a:rPr lang="en-US" dirty="0"/>
              <a:t>Watershed area 63,588 acres</a:t>
            </a:r>
          </a:p>
          <a:p>
            <a:r>
              <a:rPr lang="en-US" dirty="0"/>
              <a:t>Okeechobee </a:t>
            </a:r>
          </a:p>
          <a:p>
            <a:pPr lvl="1"/>
            <a:r>
              <a:rPr lang="en-US" dirty="0"/>
              <a:t>Volume at 15 feet:  4M acre-feet; 75 times larger volume</a:t>
            </a:r>
          </a:p>
          <a:p>
            <a:pPr lvl="1"/>
            <a:r>
              <a:rPr lang="en-US" dirty="0"/>
              <a:t>Watershed 2.6 million acres; 40 times larger watershed</a:t>
            </a:r>
          </a:p>
          <a:p>
            <a:pPr lvl="1"/>
            <a:r>
              <a:rPr lang="en-US" dirty="0"/>
              <a:t>Proportional TMDL 1.4 </a:t>
            </a:r>
            <a:r>
              <a:rPr lang="en-US" dirty="0" err="1"/>
              <a:t>mt</a:t>
            </a:r>
            <a:r>
              <a:rPr lang="en-US" dirty="0"/>
              <a:t> (3.15 </a:t>
            </a:r>
            <a:r>
              <a:rPr lang="en-US" dirty="0" err="1"/>
              <a:t>mt</a:t>
            </a:r>
            <a:r>
              <a:rPr lang="en-US" dirty="0"/>
              <a:t> corrected for 90 ppb goal)</a:t>
            </a:r>
          </a:p>
        </p:txBody>
      </p:sp>
    </p:spTree>
    <p:extLst>
      <p:ext uri="{BB962C8B-B14F-4D97-AF65-F5344CB8AC3E}">
        <p14:creationId xmlns:p14="http://schemas.microsoft.com/office/powerpoint/2010/main" val="24946880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3184"/>
            <a:ext cx="12156007" cy="6362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568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1254" y="107996"/>
            <a:ext cx="9211822" cy="9906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b="1" dirty="0"/>
              <a:t>Phosphorus in Okeechobee is way too high</a:t>
            </a:r>
          </a:p>
        </p:txBody>
      </p:sp>
      <p:pic>
        <p:nvPicPr>
          <p:cNvPr id="70659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5" t="3339" r="8514" b="29083"/>
          <a:stretch>
            <a:fillRect/>
          </a:stretch>
        </p:blipFill>
        <p:spPr bwMode="auto">
          <a:xfrm>
            <a:off x="915166" y="1059959"/>
            <a:ext cx="10334396" cy="5711780"/>
          </a:xfrm>
          <a:prstGeom prst="rect">
            <a:avLst/>
          </a:prstGeom>
          <a:solidFill>
            <a:srgbClr val="FF0000"/>
          </a:solidFill>
          <a:ln w="57150">
            <a:solidFill>
              <a:schemeClr val="tx1"/>
            </a:solidFill>
            <a:miter lim="800000"/>
            <a:headEnd/>
            <a:tailEnd/>
          </a:ln>
        </p:spPr>
      </p:pic>
      <p:cxnSp>
        <p:nvCxnSpPr>
          <p:cNvPr id="70661" name="Straight Connector 10"/>
          <p:cNvCxnSpPr>
            <a:cxnSpLocks noChangeShapeType="1"/>
          </p:cNvCxnSpPr>
          <p:nvPr/>
        </p:nvCxnSpPr>
        <p:spPr bwMode="auto">
          <a:xfrm>
            <a:off x="3429000" y="5410200"/>
            <a:ext cx="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0662" name="Straight Connector 12"/>
          <p:cNvCxnSpPr>
            <a:cxnSpLocks noChangeShapeType="1"/>
          </p:cNvCxnSpPr>
          <p:nvPr/>
        </p:nvCxnSpPr>
        <p:spPr bwMode="auto">
          <a:xfrm flipV="1">
            <a:off x="3013656" y="5257264"/>
            <a:ext cx="7830355" cy="1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0663" name="TextBox 16"/>
          <p:cNvSpPr txBox="1">
            <a:spLocks noChangeArrowheads="1"/>
          </p:cNvSpPr>
          <p:nvPr/>
        </p:nvSpPr>
        <p:spPr bwMode="auto">
          <a:xfrm>
            <a:off x="5562601" y="5252359"/>
            <a:ext cx="2301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</a:rPr>
              <a:t>P Goal = 40</a:t>
            </a:r>
          </a:p>
        </p:txBody>
      </p:sp>
    </p:spTree>
    <p:extLst>
      <p:ext uri="{BB962C8B-B14F-4D97-AF65-F5344CB8AC3E}">
        <p14:creationId xmlns:p14="http://schemas.microsoft.com/office/powerpoint/2010/main" val="33648345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Lake Okeechobee phosphorus TMDL</a:t>
            </a:r>
            <a:br>
              <a:rPr lang="en-US" dirty="0"/>
            </a:br>
            <a:r>
              <a:rPr lang="en-US" altLang="en-US" sz="1100" dirty="0">
                <a:latin typeface="Arial" panose="020B0604020202020204" pitchFamily="34" charset="0"/>
                <a:ea typeface="Times New Roman" panose="02020603050405020304" pitchFamily="18" charset="0"/>
              </a:rPr>
              <a:t>Florida Department of Environmental Protection.  2000.  Total maximum daily load for total phosphorus Lake Okeechobee, FL.  LOTAC Committee, FDEP, Tallahassee</a:t>
            </a:r>
            <a:r>
              <a:rPr lang="en-US" altLang="en-US" sz="1100" dirty="0">
                <a:latin typeface="Arial" panose="020B0604020202020204" pitchFamily="34" charset="0"/>
              </a:rPr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/>
              <a:t>In-lake TP goal is 40 ppb (0.04 mg/l) to avoid harmful algal blooms</a:t>
            </a:r>
          </a:p>
          <a:p>
            <a:r>
              <a:rPr lang="en-US" sz="3600" dirty="0"/>
              <a:t>Inflow goal is 140 </a:t>
            </a:r>
            <a:r>
              <a:rPr lang="en-US" sz="3600" dirty="0" err="1"/>
              <a:t>mt</a:t>
            </a:r>
            <a:r>
              <a:rPr lang="en-US" sz="3600" dirty="0"/>
              <a:t>/year on a 5-year average</a:t>
            </a:r>
          </a:p>
          <a:p>
            <a:pPr lvl="1"/>
            <a:r>
              <a:rPr lang="en-US" sz="3600" dirty="0"/>
              <a:t>35 tons from rain and dust</a:t>
            </a:r>
          </a:p>
          <a:p>
            <a:pPr lvl="1"/>
            <a:r>
              <a:rPr lang="en-US" sz="3600" dirty="0"/>
              <a:t>105 tons from inflows</a:t>
            </a:r>
          </a:p>
          <a:p>
            <a:r>
              <a:rPr lang="en-US" sz="3600" dirty="0"/>
              <a:t>Each acre of the 2.6 million acre watershed must average about </a:t>
            </a:r>
            <a:r>
              <a:rPr lang="en-US" sz="3600" u="sng" dirty="0"/>
              <a:t>1/10</a:t>
            </a:r>
            <a:r>
              <a:rPr lang="en-US" sz="3600" u="sng" baseline="30000" dirty="0"/>
              <a:t>th</a:t>
            </a:r>
            <a:r>
              <a:rPr lang="en-US" sz="3600" u="sng" dirty="0"/>
              <a:t> of a pound </a:t>
            </a:r>
            <a:r>
              <a:rPr lang="en-US" sz="3600" dirty="0"/>
              <a:t>to meet the TMDL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69929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2546445" cy="588555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SJRWMD sites</a:t>
            </a:r>
            <a:br>
              <a:rPr lang="en-US" b="1" dirty="0"/>
            </a:br>
            <a:br>
              <a:rPr lang="en-US" dirty="0"/>
            </a:br>
            <a:r>
              <a:rPr lang="en-US" b="1" dirty="0"/>
              <a:t>2016: ~46 pounds TP acre</a:t>
            </a:r>
            <a:br>
              <a:rPr lang="en-US" b="1" dirty="0"/>
            </a:br>
            <a:br>
              <a:rPr lang="en-US" b="1" dirty="0"/>
            </a:br>
            <a:r>
              <a:rPr lang="en-US" b="1" dirty="0"/>
              <a:t>2017: ~55 pounds TP acre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18253" y="6505557"/>
            <a:ext cx="4047903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Source:  Stephanie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Gudeman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email to Lisa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Rinaman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12/15/18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8302959"/>
              </p:ext>
            </p:extLst>
          </p:nvPr>
        </p:nvGraphicFramePr>
        <p:xfrm>
          <a:off x="5390865" y="27290"/>
          <a:ext cx="6646469" cy="67825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377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88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993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84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17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2038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1467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COUNTY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FACILITY ID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SITE NAME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ACRES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DRY TONS APPLIED 2016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DRY TONS APPLIED 2017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389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Brevard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FLA395731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Jakubcin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200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191.70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83.1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389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Brevard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FLA844462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Port St. John Site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85.5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33.75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467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Indian River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FLA896616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Fellsmere</a:t>
                      </a:r>
                      <a:r>
                        <a:rPr lang="en-US" sz="1200" dirty="0">
                          <a:effectLst/>
                        </a:rPr>
                        <a:t> Joint Venture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2005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245.61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467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Indian River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FLA626040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Flying L Ranch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659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1464.50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1161.7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467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Indian River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FLA790940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Ox Creek Ranch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432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467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Indian River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FLA801097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Pressley Ranch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3059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2932.10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5277.4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467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Okeechobee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FLA499170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Tir na n'Og Ranch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161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39.65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83.96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389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Osceola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FLA863289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Bronson Ranch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1695.4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2983.50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1954.1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389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Osceola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FLA697761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Cecil Whaley Ranch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3715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6876.29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3737.8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389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Osceola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FLA318728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Clay Whaley Ranch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1436.3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6018.75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4809.24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389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Osceola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FLA829374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Crescent J Ranch-RMF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665.2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689.00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3746.83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389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Osceola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FLA318655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Deer Park Ranch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5735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11058.20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8966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389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Osceola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FLA581356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Deseret Ranches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42419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33280.97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49108.82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6389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Osceola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FLA888982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Folsom Davis Ranch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339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988.00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2869.52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6389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Osceola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FLA617903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Hayman 711 Ranch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4513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1762.7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6389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Osceola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FLA832243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Kenansville Ranch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2885.2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5138.60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1488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6389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Osceola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FLA847241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Montsdeoca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1077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2078.00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4468.89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638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Totals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71081.6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74018.62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89518.06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6389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561" marR="54561" marT="7578" marB="7578" anchor="b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95510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830" y="365125"/>
            <a:ext cx="3193576" cy="5585299"/>
          </a:xfrm>
        </p:spPr>
        <p:txBody>
          <a:bodyPr/>
          <a:lstStyle/>
          <a:p>
            <a:r>
              <a:rPr lang="en-US" dirty="0"/>
              <a:t>From Maurice Barker’s presentation today (1/23/19)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27134" y="201540"/>
            <a:ext cx="8731647" cy="648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9013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9835" y="1392071"/>
            <a:ext cx="11008057" cy="3411940"/>
          </a:xfrm>
        </p:spPr>
        <p:txBody>
          <a:bodyPr>
            <a:noAutofit/>
          </a:bodyPr>
          <a:lstStyle/>
          <a:p>
            <a:pPr algn="ctr"/>
            <a:r>
              <a:rPr lang="en-US" sz="6000" b="1" dirty="0"/>
              <a:t>Significant issue:</a:t>
            </a:r>
            <a:br>
              <a:rPr lang="en-US" sz="6000" b="1" dirty="0"/>
            </a:br>
            <a:br>
              <a:rPr lang="en-US" sz="6000" b="1" dirty="0"/>
            </a:br>
            <a:r>
              <a:rPr lang="en-US" sz="6000" b="1" dirty="0"/>
              <a:t>The phosphorus index </a:t>
            </a:r>
            <a:br>
              <a:rPr lang="en-US" sz="6000" b="1" dirty="0"/>
            </a:br>
            <a:r>
              <a:rPr lang="en-US" sz="6000" b="1" dirty="0"/>
              <a:t>is unrelated to water quality goals</a:t>
            </a:r>
          </a:p>
        </p:txBody>
      </p:sp>
    </p:spTree>
    <p:extLst>
      <p:ext uri="{BB962C8B-B14F-4D97-AF65-F5344CB8AC3E}">
        <p14:creationId xmlns:p14="http://schemas.microsoft.com/office/powerpoint/2010/main" val="4236044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b="1" dirty="0"/>
              <a:t>Clean-up cost liability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11653"/>
          </a:xfrm>
        </p:spPr>
        <p:txBody>
          <a:bodyPr>
            <a:noAutofit/>
          </a:bodyPr>
          <a:lstStyle/>
          <a:p>
            <a:r>
              <a:rPr lang="en-US" sz="4000" dirty="0"/>
              <a:t>Depending on many factors, phosphorus removal from waterways generally ranges from $50-150 per pound</a:t>
            </a:r>
          </a:p>
          <a:p>
            <a:r>
              <a:rPr lang="en-US" sz="4000" dirty="0"/>
              <a:t>If the annual statewide Class B land application is 100,000 tons containing 2,200 tons of TP and about 726 tons of available P, the clean-up liability could be in the range of $73-218 million.</a:t>
            </a:r>
          </a:p>
        </p:txBody>
      </p:sp>
    </p:spTree>
    <p:extLst>
      <p:ext uri="{BB962C8B-B14F-4D97-AF65-F5344CB8AC3E}">
        <p14:creationId xmlns:p14="http://schemas.microsoft.com/office/powerpoint/2010/main" val="24395736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b="1" dirty="0"/>
              <a:t>Why target </a:t>
            </a:r>
            <a:r>
              <a:rPr lang="en-US" sz="6000" b="1" dirty="0" err="1"/>
              <a:t>biosolids</a:t>
            </a:r>
            <a:r>
              <a:rPr lang="en-US" sz="6000" b="1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sz="4000" dirty="0" err="1"/>
              <a:t>Biosolids</a:t>
            </a:r>
            <a:r>
              <a:rPr lang="en-US" sz="4000" dirty="0"/>
              <a:t> can benefit agriculture</a:t>
            </a:r>
          </a:p>
          <a:p>
            <a:r>
              <a:rPr lang="en-US" sz="4000" dirty="0"/>
              <a:t>But land application primarily is a disposal effort</a:t>
            </a:r>
          </a:p>
          <a:p>
            <a:pPr lvl="1"/>
            <a:r>
              <a:rPr lang="en-US" sz="3600" dirty="0"/>
              <a:t>Not BMP compliant, not applied seasonally or specifically</a:t>
            </a:r>
          </a:p>
          <a:p>
            <a:pPr lvl="1"/>
            <a:r>
              <a:rPr lang="en-US" sz="3600" dirty="0"/>
              <a:t>Ranches/farms don’t “need” it</a:t>
            </a:r>
          </a:p>
          <a:p>
            <a:r>
              <a:rPr lang="en-US" sz="4000" dirty="0"/>
              <a:t>The amounts are increasing and locations to dispose of it are decreasing</a:t>
            </a:r>
          </a:p>
          <a:p>
            <a:pPr lvl="1"/>
            <a:r>
              <a:rPr lang="en-US" sz="3600" dirty="0"/>
              <a:t>Recipient locations become liable for other people’s nutrients</a:t>
            </a:r>
          </a:p>
          <a:p>
            <a:r>
              <a:rPr lang="en-US" sz="4000" dirty="0"/>
              <a:t>We have control over it when it is in the truck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37826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2279</TotalTime>
  <Words>451</Words>
  <Application>Microsoft Office PowerPoint</Application>
  <PresentationFormat>Widescreen</PresentationFormat>
  <Paragraphs>158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Tahoma</vt:lpstr>
      <vt:lpstr>Times New Roman</vt:lpstr>
      <vt:lpstr>Office Theme</vt:lpstr>
      <vt:lpstr>Biosolids  Technical Advisory Committee</vt:lpstr>
      <vt:lpstr>PowerPoint Presentation</vt:lpstr>
      <vt:lpstr>Phosphorus in Okeechobee is way too high</vt:lpstr>
      <vt:lpstr>Lake Okeechobee phosphorus TMDL Florida Department of Environmental Protection.  2000.  Total maximum daily load for total phosphorus Lake Okeechobee, FL.  LOTAC Committee, FDEP, Tallahassee </vt:lpstr>
      <vt:lpstr>SJRWMD sites  2016: ~46 pounds TP acre  2017: ~55 pounds TP acre</vt:lpstr>
      <vt:lpstr>From Maurice Barker’s presentation today (1/23/19)</vt:lpstr>
      <vt:lpstr>Significant issue:  The phosphorus index  is unrelated to water quality goals</vt:lpstr>
      <vt:lpstr>Clean-up cost liability</vt:lpstr>
      <vt:lpstr>Why target biosolids?</vt:lpstr>
      <vt:lpstr>PowerPoint Presentation</vt:lpstr>
      <vt:lpstr>Blue Cypress</vt:lpstr>
    </vt:vector>
  </TitlesOfParts>
  <Company>National Audubon Society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Gray, Paul</dc:creator>
  <cp:lastModifiedBy>Gudeman, Stephanie</cp:lastModifiedBy>
  <cp:revision>94</cp:revision>
  <cp:lastPrinted>2018-11-26T20:47:56Z</cp:lastPrinted>
  <dcterms:created xsi:type="dcterms:W3CDTF">2017-10-31T18:02:53Z</dcterms:created>
  <dcterms:modified xsi:type="dcterms:W3CDTF">2019-01-22T14:49:12Z</dcterms:modified>
</cp:coreProperties>
</file>