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2" r:id="rId2"/>
    <p:sldMasterId id="2147483685" r:id="rId3"/>
    <p:sldMasterId id="2147483697" r:id="rId4"/>
  </p:sldMasterIdLst>
  <p:notesMasterIdLst>
    <p:notesMasterId r:id="rId16"/>
  </p:notesMasterIdLst>
  <p:handoutMasterIdLst>
    <p:handoutMasterId r:id="rId17"/>
  </p:handoutMasterIdLst>
  <p:sldIdLst>
    <p:sldId id="262" r:id="rId5"/>
    <p:sldId id="411" r:id="rId6"/>
    <p:sldId id="406" r:id="rId7"/>
    <p:sldId id="395" r:id="rId8"/>
    <p:sldId id="349" r:id="rId9"/>
    <p:sldId id="353" r:id="rId10"/>
    <p:sldId id="412" r:id="rId11"/>
    <p:sldId id="413" r:id="rId12"/>
    <p:sldId id="419" r:id="rId13"/>
    <p:sldId id="414" r:id="rId14"/>
    <p:sldId id="418" r:id="rId1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s, Sara C." initials="DSC" lastIdx="8" clrIdx="0">
    <p:extLst>
      <p:ext uri="{19B8F6BF-5375-455C-9EA6-DF929625EA0E}">
        <p15:presenceInfo xmlns:p15="http://schemas.microsoft.com/office/powerpoint/2012/main" userId="S-1-5-21-1004336348-1214440339-1801674531-76517" providerId="AD"/>
      </p:ext>
    </p:extLst>
  </p:cmAuthor>
  <p:cmAuthor id="2" name="Williams, Kevin C" initials="WKC" lastIdx="6" clrIdx="1">
    <p:extLst>
      <p:ext uri="{19B8F6BF-5375-455C-9EA6-DF929625EA0E}">
        <p15:presenceInfo xmlns:p15="http://schemas.microsoft.com/office/powerpoint/2012/main" userId="S-1-5-21-1004336348-1214440339-1801674531-898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32" autoAdjust="0"/>
    <p:restoredTop sz="75924" autoAdjust="0"/>
  </p:normalViewPr>
  <p:slideViewPr>
    <p:cSldViewPr snapToGrid="0">
      <p:cViewPr varScale="1">
        <p:scale>
          <a:sx n="47" d="100"/>
          <a:sy n="47" d="100"/>
        </p:scale>
        <p:origin x="59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deman, Stephanie" userId="372ff363-271d-4b32-b3f8-ce123500807b" providerId="ADAL" clId="{118F62DC-ECFE-4221-BDC8-523690F12835}"/>
    <pc:docChg chg="custSel modSld">
      <pc:chgData name="Gudeman, Stephanie" userId="372ff363-271d-4b32-b3f8-ce123500807b" providerId="ADAL" clId="{118F62DC-ECFE-4221-BDC8-523690F12835}" dt="2019-01-25T18:49:31.307" v="11" actId="20577"/>
      <pc:docMkLst>
        <pc:docMk/>
      </pc:docMkLst>
      <pc:sldChg chg="modSp">
        <pc:chgData name="Gudeman, Stephanie" userId="372ff363-271d-4b32-b3f8-ce123500807b" providerId="ADAL" clId="{118F62DC-ECFE-4221-BDC8-523690F12835}" dt="2019-01-25T18:49:31.307" v="11" actId="20577"/>
        <pc:sldMkLst>
          <pc:docMk/>
          <pc:sldMk cId="3321798602" sldId="262"/>
        </pc:sldMkLst>
        <pc:spChg chg="mod">
          <ac:chgData name="Gudeman, Stephanie" userId="372ff363-271d-4b32-b3f8-ce123500807b" providerId="ADAL" clId="{118F62DC-ECFE-4221-BDC8-523690F12835}" dt="2019-01-25T18:49:31.307" v="11" actId="20577"/>
          <ac:spMkLst>
            <pc:docMk/>
            <pc:sldMk cId="3321798602" sldId="262"/>
            <ac:spMk id="9" creationId="{00000000-0000-0000-0000-000000000000}"/>
          </ac:spMkLst>
        </pc:spChg>
      </pc:sldChg>
      <pc:sldChg chg="modSp">
        <pc:chgData name="Gudeman, Stephanie" userId="372ff363-271d-4b32-b3f8-ce123500807b" providerId="ADAL" clId="{118F62DC-ECFE-4221-BDC8-523690F12835}" dt="2019-01-25T18:49:29.302" v="2" actId="27636"/>
        <pc:sldMkLst>
          <pc:docMk/>
          <pc:sldMk cId="1368119189" sldId="349"/>
        </pc:sldMkLst>
        <pc:spChg chg="mod">
          <ac:chgData name="Gudeman, Stephanie" userId="372ff363-271d-4b32-b3f8-ce123500807b" providerId="ADAL" clId="{118F62DC-ECFE-4221-BDC8-523690F12835}" dt="2019-01-25T18:49:29.302" v="2" actId="27636"/>
          <ac:spMkLst>
            <pc:docMk/>
            <pc:sldMk cId="1368119189" sldId="349"/>
            <ac:spMk id="10" creationId="{7DB031B7-2467-43B3-9F03-B924ADADF5E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78A526-CE65-44B1-97AA-A4F2280909CA}" type="doc">
      <dgm:prSet loTypeId="urn:microsoft.com/office/officeart/2005/8/layout/cycle5" loCatId="cycle" qsTypeId="urn:microsoft.com/office/officeart/2005/8/quickstyle/simple5" qsCatId="simple" csTypeId="urn:microsoft.com/office/officeart/2005/8/colors/colorful1" csCatId="colorful" phldr="1"/>
      <dgm:spPr/>
      <dgm:t>
        <a:bodyPr/>
        <a:lstStyle/>
        <a:p>
          <a:endParaRPr lang="en-US"/>
        </a:p>
      </dgm:t>
    </dgm:pt>
    <dgm:pt modelId="{F4292564-066B-4E0F-83CD-4B18BB79AC36}">
      <dgm:prSet phldrT="[Text]" custT="1"/>
      <dgm:spPr/>
      <dgm:t>
        <a:bodyPr/>
        <a:lstStyle/>
        <a:p>
          <a:r>
            <a:rPr lang="en-US" sz="1600" b="1" dirty="0"/>
            <a:t>Set Water Quality Standards</a:t>
          </a:r>
        </a:p>
      </dgm:t>
    </dgm:pt>
    <dgm:pt modelId="{6E3E1728-E591-456C-81F6-702223F8B4AE}" type="parTrans" cxnId="{DFF467B8-48CD-4D8C-B6F6-F09294BCC1A7}">
      <dgm:prSet/>
      <dgm:spPr/>
      <dgm:t>
        <a:bodyPr/>
        <a:lstStyle/>
        <a:p>
          <a:endParaRPr lang="en-US" sz="2000" b="1"/>
        </a:p>
      </dgm:t>
    </dgm:pt>
    <dgm:pt modelId="{0B35F60B-4A7C-4F22-A73D-F4C1A97664B8}" type="sibTrans" cxnId="{DFF467B8-48CD-4D8C-B6F6-F09294BCC1A7}">
      <dgm:prSet/>
      <dgm:spPr/>
      <dgm:t>
        <a:bodyPr/>
        <a:lstStyle/>
        <a:p>
          <a:endParaRPr lang="en-US" sz="2000" b="1"/>
        </a:p>
      </dgm:t>
    </dgm:pt>
    <dgm:pt modelId="{0AC780E1-C58A-441A-AAAF-7FD6DDFEC6C4}">
      <dgm:prSet phldrT="[Text]" custT="1"/>
      <dgm:spPr/>
      <dgm:t>
        <a:bodyPr/>
        <a:lstStyle/>
        <a:p>
          <a:r>
            <a:rPr lang="en-US" sz="1600" b="1" dirty="0"/>
            <a:t>Monitor and Assess Waterbodies</a:t>
          </a:r>
        </a:p>
      </dgm:t>
    </dgm:pt>
    <dgm:pt modelId="{56C6527E-933A-42FA-BECD-5C3B03F3C3A1}" type="parTrans" cxnId="{73E99443-E5B4-42C6-9E51-64867295DADF}">
      <dgm:prSet/>
      <dgm:spPr/>
      <dgm:t>
        <a:bodyPr/>
        <a:lstStyle/>
        <a:p>
          <a:endParaRPr lang="en-US" sz="2000" b="1"/>
        </a:p>
      </dgm:t>
    </dgm:pt>
    <dgm:pt modelId="{E15D6C11-C3DB-4972-A753-FA074D02AD18}" type="sibTrans" cxnId="{73E99443-E5B4-42C6-9E51-64867295DADF}">
      <dgm:prSet/>
      <dgm:spPr/>
      <dgm:t>
        <a:bodyPr/>
        <a:lstStyle/>
        <a:p>
          <a:endParaRPr lang="en-US" sz="2000" b="1"/>
        </a:p>
      </dgm:t>
    </dgm:pt>
    <dgm:pt modelId="{9EDFD318-E402-4F82-BF57-A377929D6FA6}">
      <dgm:prSet phldrT="[Text]" custT="1"/>
      <dgm:spPr/>
      <dgm:t>
        <a:bodyPr/>
        <a:lstStyle/>
        <a:p>
          <a:r>
            <a:rPr lang="en-US" sz="1600" b="1" dirty="0"/>
            <a:t>Impaired Waterbodies (303d) List</a:t>
          </a:r>
        </a:p>
      </dgm:t>
    </dgm:pt>
    <dgm:pt modelId="{BFE65781-3434-41AF-9E18-C51145C667BE}" type="parTrans" cxnId="{86B5B122-847B-4EAF-881D-C844FECC0C2E}">
      <dgm:prSet/>
      <dgm:spPr/>
      <dgm:t>
        <a:bodyPr/>
        <a:lstStyle/>
        <a:p>
          <a:endParaRPr lang="en-US" sz="2000" b="1"/>
        </a:p>
      </dgm:t>
    </dgm:pt>
    <dgm:pt modelId="{7E8AB830-829F-4F96-B5A8-EFEBB003A099}" type="sibTrans" cxnId="{86B5B122-847B-4EAF-881D-C844FECC0C2E}">
      <dgm:prSet/>
      <dgm:spPr/>
      <dgm:t>
        <a:bodyPr/>
        <a:lstStyle/>
        <a:p>
          <a:endParaRPr lang="en-US" sz="2000" b="1"/>
        </a:p>
      </dgm:t>
    </dgm:pt>
    <dgm:pt modelId="{4B776E19-4B30-46F8-971E-B6760E524A38}">
      <dgm:prSet phldrT="[Text]" custT="1"/>
      <dgm:spPr/>
      <dgm:t>
        <a:bodyPr/>
        <a:lstStyle/>
        <a:p>
          <a:r>
            <a:rPr lang="en-US" sz="1600" b="1" dirty="0"/>
            <a:t>Total Maximum Daily Load Development</a:t>
          </a:r>
        </a:p>
      </dgm:t>
    </dgm:pt>
    <dgm:pt modelId="{7924E95D-8684-4C6F-ADDA-588273C1FB2E}" type="parTrans" cxnId="{CC6637E0-6485-46A7-A09A-BAEDD38CEA8B}">
      <dgm:prSet/>
      <dgm:spPr/>
      <dgm:t>
        <a:bodyPr/>
        <a:lstStyle/>
        <a:p>
          <a:endParaRPr lang="en-US" sz="2000" b="1"/>
        </a:p>
      </dgm:t>
    </dgm:pt>
    <dgm:pt modelId="{4E641F2E-DCE4-4839-8479-EBF7C20AF929}" type="sibTrans" cxnId="{CC6637E0-6485-46A7-A09A-BAEDD38CEA8B}">
      <dgm:prSet/>
      <dgm:spPr/>
      <dgm:t>
        <a:bodyPr/>
        <a:lstStyle/>
        <a:p>
          <a:endParaRPr lang="en-US" sz="2000" b="1"/>
        </a:p>
      </dgm:t>
    </dgm:pt>
    <dgm:pt modelId="{4091E605-1DB4-464F-BC17-1BF82C7630BA}">
      <dgm:prSet phldrT="[Text]" custT="1"/>
      <dgm:spPr/>
      <dgm:t>
        <a:bodyPr/>
        <a:lstStyle/>
        <a:p>
          <a:r>
            <a:rPr lang="en-US" sz="1600" b="1" dirty="0"/>
            <a:t>Restoration - Basin Management Action Plan</a:t>
          </a:r>
        </a:p>
      </dgm:t>
    </dgm:pt>
    <dgm:pt modelId="{6CFB9B43-9E57-47B3-A2ED-C0EBC0AECDB1}" type="parTrans" cxnId="{A51A6C90-5364-42E5-8D3D-2750D4DEAF09}">
      <dgm:prSet/>
      <dgm:spPr/>
      <dgm:t>
        <a:bodyPr/>
        <a:lstStyle/>
        <a:p>
          <a:endParaRPr lang="en-US" sz="2000" b="1"/>
        </a:p>
      </dgm:t>
    </dgm:pt>
    <dgm:pt modelId="{73CD74E2-6D60-4C97-B978-DA49E77C8DF6}" type="sibTrans" cxnId="{A51A6C90-5364-42E5-8D3D-2750D4DEAF09}">
      <dgm:prSet/>
      <dgm:spPr/>
      <dgm:t>
        <a:bodyPr/>
        <a:lstStyle/>
        <a:p>
          <a:endParaRPr lang="en-US" sz="2000" b="1"/>
        </a:p>
      </dgm:t>
    </dgm:pt>
    <dgm:pt modelId="{CF2A2E76-20F3-433E-9103-635DFFB28AAE}" type="pres">
      <dgm:prSet presAssocID="{8678A526-CE65-44B1-97AA-A4F2280909CA}" presName="cycle" presStyleCnt="0">
        <dgm:presLayoutVars>
          <dgm:dir/>
          <dgm:resizeHandles val="exact"/>
        </dgm:presLayoutVars>
      </dgm:prSet>
      <dgm:spPr/>
    </dgm:pt>
    <dgm:pt modelId="{18B60B9B-BD39-420D-958E-073054F9DA4B}" type="pres">
      <dgm:prSet presAssocID="{F4292564-066B-4E0F-83CD-4B18BB79AC36}" presName="node" presStyleLbl="node1" presStyleIdx="0" presStyleCnt="5">
        <dgm:presLayoutVars>
          <dgm:bulletEnabled val="1"/>
        </dgm:presLayoutVars>
      </dgm:prSet>
      <dgm:spPr/>
    </dgm:pt>
    <dgm:pt modelId="{6CBB78CC-193E-4657-80DA-AB5A0F4AE9CC}" type="pres">
      <dgm:prSet presAssocID="{F4292564-066B-4E0F-83CD-4B18BB79AC36}" presName="spNode" presStyleCnt="0"/>
      <dgm:spPr/>
    </dgm:pt>
    <dgm:pt modelId="{4B32DBEB-0CD5-4240-A4DE-F235E636EB51}" type="pres">
      <dgm:prSet presAssocID="{0B35F60B-4A7C-4F22-A73D-F4C1A97664B8}" presName="sibTrans" presStyleLbl="sibTrans1D1" presStyleIdx="0" presStyleCnt="5"/>
      <dgm:spPr/>
    </dgm:pt>
    <dgm:pt modelId="{504352B9-A0F2-4BFB-821A-DBDF8712DAB8}" type="pres">
      <dgm:prSet presAssocID="{0AC780E1-C58A-441A-AAAF-7FD6DDFEC6C4}" presName="node" presStyleLbl="node1" presStyleIdx="1" presStyleCnt="5">
        <dgm:presLayoutVars>
          <dgm:bulletEnabled val="1"/>
        </dgm:presLayoutVars>
      </dgm:prSet>
      <dgm:spPr/>
    </dgm:pt>
    <dgm:pt modelId="{67317571-994D-4A1B-A02A-0CA3B5B04C9E}" type="pres">
      <dgm:prSet presAssocID="{0AC780E1-C58A-441A-AAAF-7FD6DDFEC6C4}" presName="spNode" presStyleCnt="0"/>
      <dgm:spPr/>
    </dgm:pt>
    <dgm:pt modelId="{41B8344F-1002-466F-A6A3-C007A80A7603}" type="pres">
      <dgm:prSet presAssocID="{E15D6C11-C3DB-4972-A753-FA074D02AD18}" presName="sibTrans" presStyleLbl="sibTrans1D1" presStyleIdx="1" presStyleCnt="5"/>
      <dgm:spPr/>
    </dgm:pt>
    <dgm:pt modelId="{D55B9E44-8E1B-4F85-8800-5A897BCF8D3E}" type="pres">
      <dgm:prSet presAssocID="{9EDFD318-E402-4F82-BF57-A377929D6FA6}" presName="node" presStyleLbl="node1" presStyleIdx="2" presStyleCnt="5">
        <dgm:presLayoutVars>
          <dgm:bulletEnabled val="1"/>
        </dgm:presLayoutVars>
      </dgm:prSet>
      <dgm:spPr/>
    </dgm:pt>
    <dgm:pt modelId="{31CF1575-D4EE-42BA-93F1-4ECDD1B6D623}" type="pres">
      <dgm:prSet presAssocID="{9EDFD318-E402-4F82-BF57-A377929D6FA6}" presName="spNode" presStyleCnt="0"/>
      <dgm:spPr/>
    </dgm:pt>
    <dgm:pt modelId="{93838643-3863-4A6D-B06A-302E79D59D17}" type="pres">
      <dgm:prSet presAssocID="{7E8AB830-829F-4F96-B5A8-EFEBB003A099}" presName="sibTrans" presStyleLbl="sibTrans1D1" presStyleIdx="2" presStyleCnt="5"/>
      <dgm:spPr/>
    </dgm:pt>
    <dgm:pt modelId="{6C07CE4E-F4D1-4EA9-9382-A485087F309D}" type="pres">
      <dgm:prSet presAssocID="{4B776E19-4B30-46F8-971E-B6760E524A38}" presName="node" presStyleLbl="node1" presStyleIdx="3" presStyleCnt="5">
        <dgm:presLayoutVars>
          <dgm:bulletEnabled val="1"/>
        </dgm:presLayoutVars>
      </dgm:prSet>
      <dgm:spPr/>
    </dgm:pt>
    <dgm:pt modelId="{9D0C6869-E0CA-457E-BEFF-E15479C21AEF}" type="pres">
      <dgm:prSet presAssocID="{4B776E19-4B30-46F8-971E-B6760E524A38}" presName="spNode" presStyleCnt="0"/>
      <dgm:spPr/>
    </dgm:pt>
    <dgm:pt modelId="{503C7B30-2E73-443A-8C7A-B346841263BE}" type="pres">
      <dgm:prSet presAssocID="{4E641F2E-DCE4-4839-8479-EBF7C20AF929}" presName="sibTrans" presStyleLbl="sibTrans1D1" presStyleIdx="3" presStyleCnt="5"/>
      <dgm:spPr/>
    </dgm:pt>
    <dgm:pt modelId="{A9FD19BE-FE0D-47B6-B340-8806D94232F9}" type="pres">
      <dgm:prSet presAssocID="{4091E605-1DB4-464F-BC17-1BF82C7630BA}" presName="node" presStyleLbl="node1" presStyleIdx="4" presStyleCnt="5">
        <dgm:presLayoutVars>
          <dgm:bulletEnabled val="1"/>
        </dgm:presLayoutVars>
      </dgm:prSet>
      <dgm:spPr/>
    </dgm:pt>
    <dgm:pt modelId="{808A65B8-34A0-45E4-BCD1-C110EB76EF93}" type="pres">
      <dgm:prSet presAssocID="{4091E605-1DB4-464F-BC17-1BF82C7630BA}" presName="spNode" presStyleCnt="0"/>
      <dgm:spPr/>
    </dgm:pt>
    <dgm:pt modelId="{C18B0031-2EA0-4799-8A92-84C89FA32A65}" type="pres">
      <dgm:prSet presAssocID="{73CD74E2-6D60-4C97-B978-DA49E77C8DF6}" presName="sibTrans" presStyleLbl="sibTrans1D1" presStyleIdx="4" presStyleCnt="5"/>
      <dgm:spPr/>
    </dgm:pt>
  </dgm:ptLst>
  <dgm:cxnLst>
    <dgm:cxn modelId="{F44EEF10-B832-4D99-AE32-54CAE4A400DB}" type="presOf" srcId="{7E8AB830-829F-4F96-B5A8-EFEBB003A099}" destId="{93838643-3863-4A6D-B06A-302E79D59D17}" srcOrd="0" destOrd="0" presId="urn:microsoft.com/office/officeart/2005/8/layout/cycle5"/>
    <dgm:cxn modelId="{86B5B122-847B-4EAF-881D-C844FECC0C2E}" srcId="{8678A526-CE65-44B1-97AA-A4F2280909CA}" destId="{9EDFD318-E402-4F82-BF57-A377929D6FA6}" srcOrd="2" destOrd="0" parTransId="{BFE65781-3434-41AF-9E18-C51145C667BE}" sibTransId="{7E8AB830-829F-4F96-B5A8-EFEBB003A099}"/>
    <dgm:cxn modelId="{73E99443-E5B4-42C6-9E51-64867295DADF}" srcId="{8678A526-CE65-44B1-97AA-A4F2280909CA}" destId="{0AC780E1-C58A-441A-AAAF-7FD6DDFEC6C4}" srcOrd="1" destOrd="0" parTransId="{56C6527E-933A-42FA-BECD-5C3B03F3C3A1}" sibTransId="{E15D6C11-C3DB-4972-A753-FA074D02AD18}"/>
    <dgm:cxn modelId="{54E6E96D-CB98-4078-9288-5327BCCBCEB5}" type="presOf" srcId="{0AC780E1-C58A-441A-AAAF-7FD6DDFEC6C4}" destId="{504352B9-A0F2-4BFB-821A-DBDF8712DAB8}" srcOrd="0" destOrd="0" presId="urn:microsoft.com/office/officeart/2005/8/layout/cycle5"/>
    <dgm:cxn modelId="{1054316F-D0C7-42C4-A60D-82916DB9C09F}" type="presOf" srcId="{4E641F2E-DCE4-4839-8479-EBF7C20AF929}" destId="{503C7B30-2E73-443A-8C7A-B346841263BE}" srcOrd="0" destOrd="0" presId="urn:microsoft.com/office/officeart/2005/8/layout/cycle5"/>
    <dgm:cxn modelId="{A096B95A-B538-450A-A672-437DD59229C2}" type="presOf" srcId="{4B776E19-4B30-46F8-971E-B6760E524A38}" destId="{6C07CE4E-F4D1-4EA9-9382-A485087F309D}" srcOrd="0" destOrd="0" presId="urn:microsoft.com/office/officeart/2005/8/layout/cycle5"/>
    <dgm:cxn modelId="{A22D5D7D-2DF5-441E-8837-748AF51688F6}" type="presOf" srcId="{9EDFD318-E402-4F82-BF57-A377929D6FA6}" destId="{D55B9E44-8E1B-4F85-8800-5A897BCF8D3E}" srcOrd="0" destOrd="0" presId="urn:microsoft.com/office/officeart/2005/8/layout/cycle5"/>
    <dgm:cxn modelId="{A51A6C90-5364-42E5-8D3D-2750D4DEAF09}" srcId="{8678A526-CE65-44B1-97AA-A4F2280909CA}" destId="{4091E605-1DB4-464F-BC17-1BF82C7630BA}" srcOrd="4" destOrd="0" parTransId="{6CFB9B43-9E57-47B3-A2ED-C0EBC0AECDB1}" sibTransId="{73CD74E2-6D60-4C97-B978-DA49E77C8DF6}"/>
    <dgm:cxn modelId="{68A93AB7-8D40-4457-9457-7D721F505224}" type="presOf" srcId="{F4292564-066B-4E0F-83CD-4B18BB79AC36}" destId="{18B60B9B-BD39-420D-958E-073054F9DA4B}" srcOrd="0" destOrd="0" presId="urn:microsoft.com/office/officeart/2005/8/layout/cycle5"/>
    <dgm:cxn modelId="{DFF467B8-48CD-4D8C-B6F6-F09294BCC1A7}" srcId="{8678A526-CE65-44B1-97AA-A4F2280909CA}" destId="{F4292564-066B-4E0F-83CD-4B18BB79AC36}" srcOrd="0" destOrd="0" parTransId="{6E3E1728-E591-456C-81F6-702223F8B4AE}" sibTransId="{0B35F60B-4A7C-4F22-A73D-F4C1A97664B8}"/>
    <dgm:cxn modelId="{C798CABF-1A64-4061-95E1-C4D36499623F}" type="presOf" srcId="{E15D6C11-C3DB-4972-A753-FA074D02AD18}" destId="{41B8344F-1002-466F-A6A3-C007A80A7603}" srcOrd="0" destOrd="0" presId="urn:microsoft.com/office/officeart/2005/8/layout/cycle5"/>
    <dgm:cxn modelId="{EC317BC4-66BE-49FC-9587-5237AB15545D}" type="presOf" srcId="{8678A526-CE65-44B1-97AA-A4F2280909CA}" destId="{CF2A2E76-20F3-433E-9103-635DFFB28AAE}" srcOrd="0" destOrd="0" presId="urn:microsoft.com/office/officeart/2005/8/layout/cycle5"/>
    <dgm:cxn modelId="{5CDC6AC9-77B5-4090-97FE-8C0ABD3EA065}" type="presOf" srcId="{73CD74E2-6D60-4C97-B978-DA49E77C8DF6}" destId="{C18B0031-2EA0-4799-8A92-84C89FA32A65}" srcOrd="0" destOrd="0" presId="urn:microsoft.com/office/officeart/2005/8/layout/cycle5"/>
    <dgm:cxn modelId="{E21494DD-8BB9-48D4-A935-5208ACC6F672}" type="presOf" srcId="{4091E605-1DB4-464F-BC17-1BF82C7630BA}" destId="{A9FD19BE-FE0D-47B6-B340-8806D94232F9}" srcOrd="0" destOrd="0" presId="urn:microsoft.com/office/officeart/2005/8/layout/cycle5"/>
    <dgm:cxn modelId="{CC6637E0-6485-46A7-A09A-BAEDD38CEA8B}" srcId="{8678A526-CE65-44B1-97AA-A4F2280909CA}" destId="{4B776E19-4B30-46F8-971E-B6760E524A38}" srcOrd="3" destOrd="0" parTransId="{7924E95D-8684-4C6F-ADDA-588273C1FB2E}" sibTransId="{4E641F2E-DCE4-4839-8479-EBF7C20AF929}"/>
    <dgm:cxn modelId="{5477E3F4-96C4-4B25-97F1-6D28C60DF961}" type="presOf" srcId="{0B35F60B-4A7C-4F22-A73D-F4C1A97664B8}" destId="{4B32DBEB-0CD5-4240-A4DE-F235E636EB51}" srcOrd="0" destOrd="0" presId="urn:microsoft.com/office/officeart/2005/8/layout/cycle5"/>
    <dgm:cxn modelId="{9C7CB00C-747A-4E9D-BA8C-E1F4FF8DB90F}" type="presParOf" srcId="{CF2A2E76-20F3-433E-9103-635DFFB28AAE}" destId="{18B60B9B-BD39-420D-958E-073054F9DA4B}" srcOrd="0" destOrd="0" presId="urn:microsoft.com/office/officeart/2005/8/layout/cycle5"/>
    <dgm:cxn modelId="{B8FDCED0-7F6C-4B41-9205-667A71D9583C}" type="presParOf" srcId="{CF2A2E76-20F3-433E-9103-635DFFB28AAE}" destId="{6CBB78CC-193E-4657-80DA-AB5A0F4AE9CC}" srcOrd="1" destOrd="0" presId="urn:microsoft.com/office/officeart/2005/8/layout/cycle5"/>
    <dgm:cxn modelId="{161214AD-5796-4CF2-8EF6-3853F2ACB2D7}" type="presParOf" srcId="{CF2A2E76-20F3-433E-9103-635DFFB28AAE}" destId="{4B32DBEB-0CD5-4240-A4DE-F235E636EB51}" srcOrd="2" destOrd="0" presId="urn:microsoft.com/office/officeart/2005/8/layout/cycle5"/>
    <dgm:cxn modelId="{1FF15274-898B-41D9-8F41-C0ACB057050E}" type="presParOf" srcId="{CF2A2E76-20F3-433E-9103-635DFFB28AAE}" destId="{504352B9-A0F2-4BFB-821A-DBDF8712DAB8}" srcOrd="3" destOrd="0" presId="urn:microsoft.com/office/officeart/2005/8/layout/cycle5"/>
    <dgm:cxn modelId="{89B9C3D2-1F7E-4C83-813F-8EB34BFC4556}" type="presParOf" srcId="{CF2A2E76-20F3-433E-9103-635DFFB28AAE}" destId="{67317571-994D-4A1B-A02A-0CA3B5B04C9E}" srcOrd="4" destOrd="0" presId="urn:microsoft.com/office/officeart/2005/8/layout/cycle5"/>
    <dgm:cxn modelId="{93055AF3-38CA-4EF0-9B54-978DB6D63BE2}" type="presParOf" srcId="{CF2A2E76-20F3-433E-9103-635DFFB28AAE}" destId="{41B8344F-1002-466F-A6A3-C007A80A7603}" srcOrd="5" destOrd="0" presId="urn:microsoft.com/office/officeart/2005/8/layout/cycle5"/>
    <dgm:cxn modelId="{0F1A5E0E-AA88-46F6-8764-86BCF17FB25C}" type="presParOf" srcId="{CF2A2E76-20F3-433E-9103-635DFFB28AAE}" destId="{D55B9E44-8E1B-4F85-8800-5A897BCF8D3E}" srcOrd="6" destOrd="0" presId="urn:microsoft.com/office/officeart/2005/8/layout/cycle5"/>
    <dgm:cxn modelId="{9A45DE1D-17A0-474A-B7CB-5E9DAFB320DA}" type="presParOf" srcId="{CF2A2E76-20F3-433E-9103-635DFFB28AAE}" destId="{31CF1575-D4EE-42BA-93F1-4ECDD1B6D623}" srcOrd="7" destOrd="0" presId="urn:microsoft.com/office/officeart/2005/8/layout/cycle5"/>
    <dgm:cxn modelId="{E59A3B8D-98CC-4111-8733-2F9AFE13AB95}" type="presParOf" srcId="{CF2A2E76-20F3-433E-9103-635DFFB28AAE}" destId="{93838643-3863-4A6D-B06A-302E79D59D17}" srcOrd="8" destOrd="0" presId="urn:microsoft.com/office/officeart/2005/8/layout/cycle5"/>
    <dgm:cxn modelId="{214AFE6A-34FB-4A1C-84F8-5B9B41773BA2}" type="presParOf" srcId="{CF2A2E76-20F3-433E-9103-635DFFB28AAE}" destId="{6C07CE4E-F4D1-4EA9-9382-A485087F309D}" srcOrd="9" destOrd="0" presId="urn:microsoft.com/office/officeart/2005/8/layout/cycle5"/>
    <dgm:cxn modelId="{0F8736CD-9930-4101-9EC0-64636CED77A6}" type="presParOf" srcId="{CF2A2E76-20F3-433E-9103-635DFFB28AAE}" destId="{9D0C6869-E0CA-457E-BEFF-E15479C21AEF}" srcOrd="10" destOrd="0" presId="urn:microsoft.com/office/officeart/2005/8/layout/cycle5"/>
    <dgm:cxn modelId="{19EB9ABC-6E02-4637-A437-F4EF10285A4D}" type="presParOf" srcId="{CF2A2E76-20F3-433E-9103-635DFFB28AAE}" destId="{503C7B30-2E73-443A-8C7A-B346841263BE}" srcOrd="11" destOrd="0" presId="urn:microsoft.com/office/officeart/2005/8/layout/cycle5"/>
    <dgm:cxn modelId="{532D3A29-8944-42EE-9DDF-28F8E018D8FE}" type="presParOf" srcId="{CF2A2E76-20F3-433E-9103-635DFFB28AAE}" destId="{A9FD19BE-FE0D-47B6-B340-8806D94232F9}" srcOrd="12" destOrd="0" presId="urn:microsoft.com/office/officeart/2005/8/layout/cycle5"/>
    <dgm:cxn modelId="{1E840E4C-D161-4E3F-889A-893C863283FE}" type="presParOf" srcId="{CF2A2E76-20F3-433E-9103-635DFFB28AAE}" destId="{808A65B8-34A0-45E4-BCD1-C110EB76EF93}" srcOrd="13" destOrd="0" presId="urn:microsoft.com/office/officeart/2005/8/layout/cycle5"/>
    <dgm:cxn modelId="{F8E7EF25-7484-475F-9F82-B5D856971E3E}" type="presParOf" srcId="{CF2A2E76-20F3-433E-9103-635DFFB28AAE}" destId="{C18B0031-2EA0-4799-8A92-84C89FA32A65}"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60B9B-BD39-420D-958E-073054F9DA4B}">
      <dsp:nvSpPr>
        <dsp:cNvPr id="0" name=""/>
        <dsp:cNvSpPr/>
      </dsp:nvSpPr>
      <dsp:spPr>
        <a:xfrm>
          <a:off x="1799590" y="186"/>
          <a:ext cx="1367882" cy="88912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Set Water Quality Standards</a:t>
          </a:r>
        </a:p>
      </dsp:txBody>
      <dsp:txXfrm>
        <a:off x="1842993" y="43589"/>
        <a:ext cx="1281076" cy="802317"/>
      </dsp:txXfrm>
    </dsp:sp>
    <dsp:sp modelId="{4B32DBEB-0CD5-4240-A4DE-F235E636EB51}">
      <dsp:nvSpPr>
        <dsp:cNvPr id="0" name=""/>
        <dsp:cNvSpPr/>
      </dsp:nvSpPr>
      <dsp:spPr>
        <a:xfrm>
          <a:off x="708291" y="444748"/>
          <a:ext cx="3550481" cy="3550481"/>
        </a:xfrm>
        <a:custGeom>
          <a:avLst/>
          <a:gdLst/>
          <a:ahLst/>
          <a:cxnLst/>
          <a:rect l="0" t="0" r="0" b="0"/>
          <a:pathLst>
            <a:path>
              <a:moveTo>
                <a:pt x="2642155" y="226067"/>
              </a:moveTo>
              <a:arcTo wR="1775240" hR="1775240" stAng="17953878" swAng="1210837"/>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04352B9-A0F2-4BFB-821A-DBDF8712DAB8}">
      <dsp:nvSpPr>
        <dsp:cNvPr id="0" name=""/>
        <dsp:cNvSpPr/>
      </dsp:nvSpPr>
      <dsp:spPr>
        <a:xfrm>
          <a:off x="3487944" y="1226847"/>
          <a:ext cx="1367882" cy="889123"/>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Monitor and Assess Waterbodies</a:t>
          </a:r>
        </a:p>
      </dsp:txBody>
      <dsp:txXfrm>
        <a:off x="3531347" y="1270250"/>
        <a:ext cx="1281076" cy="802317"/>
      </dsp:txXfrm>
    </dsp:sp>
    <dsp:sp modelId="{41B8344F-1002-466F-A6A3-C007A80A7603}">
      <dsp:nvSpPr>
        <dsp:cNvPr id="0" name=""/>
        <dsp:cNvSpPr/>
      </dsp:nvSpPr>
      <dsp:spPr>
        <a:xfrm>
          <a:off x="708291" y="444748"/>
          <a:ext cx="3550481" cy="3550481"/>
        </a:xfrm>
        <a:custGeom>
          <a:avLst/>
          <a:gdLst/>
          <a:ahLst/>
          <a:cxnLst/>
          <a:rect l="0" t="0" r="0" b="0"/>
          <a:pathLst>
            <a:path>
              <a:moveTo>
                <a:pt x="3546214" y="1898247"/>
              </a:moveTo>
              <a:arcTo wR="1775240" hR="1775240" stAng="21838393" swAng="1359183"/>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55B9E44-8E1B-4F85-8800-5A897BCF8D3E}">
      <dsp:nvSpPr>
        <dsp:cNvPr id="0" name=""/>
        <dsp:cNvSpPr/>
      </dsp:nvSpPr>
      <dsp:spPr>
        <a:xfrm>
          <a:off x="2843050" y="3211627"/>
          <a:ext cx="1367882" cy="889123"/>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Impaired Waterbodies (303d) List</a:t>
          </a:r>
        </a:p>
      </dsp:txBody>
      <dsp:txXfrm>
        <a:off x="2886453" y="3255030"/>
        <a:ext cx="1281076" cy="802317"/>
      </dsp:txXfrm>
    </dsp:sp>
    <dsp:sp modelId="{93838643-3863-4A6D-B06A-302E79D59D17}">
      <dsp:nvSpPr>
        <dsp:cNvPr id="0" name=""/>
        <dsp:cNvSpPr/>
      </dsp:nvSpPr>
      <dsp:spPr>
        <a:xfrm>
          <a:off x="708291" y="444748"/>
          <a:ext cx="3550481" cy="3550481"/>
        </a:xfrm>
        <a:custGeom>
          <a:avLst/>
          <a:gdLst/>
          <a:ahLst/>
          <a:cxnLst/>
          <a:rect l="0" t="0" r="0" b="0"/>
          <a:pathLst>
            <a:path>
              <a:moveTo>
                <a:pt x="1992907" y="3537086"/>
              </a:moveTo>
              <a:arcTo wR="1775240" hR="1775240" stAng="4977427" swAng="845146"/>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C07CE4E-F4D1-4EA9-9382-A485087F309D}">
      <dsp:nvSpPr>
        <dsp:cNvPr id="0" name=""/>
        <dsp:cNvSpPr/>
      </dsp:nvSpPr>
      <dsp:spPr>
        <a:xfrm>
          <a:off x="756130" y="3211627"/>
          <a:ext cx="1367882" cy="889123"/>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Total Maximum Daily Load Development</a:t>
          </a:r>
        </a:p>
      </dsp:txBody>
      <dsp:txXfrm>
        <a:off x="799533" y="3255030"/>
        <a:ext cx="1281076" cy="802317"/>
      </dsp:txXfrm>
    </dsp:sp>
    <dsp:sp modelId="{503C7B30-2E73-443A-8C7A-B346841263BE}">
      <dsp:nvSpPr>
        <dsp:cNvPr id="0" name=""/>
        <dsp:cNvSpPr/>
      </dsp:nvSpPr>
      <dsp:spPr>
        <a:xfrm>
          <a:off x="708291" y="444748"/>
          <a:ext cx="3550481" cy="3550481"/>
        </a:xfrm>
        <a:custGeom>
          <a:avLst/>
          <a:gdLst/>
          <a:ahLst/>
          <a:cxnLst/>
          <a:rect l="0" t="0" r="0" b="0"/>
          <a:pathLst>
            <a:path>
              <a:moveTo>
                <a:pt x="188266" y="2570848"/>
              </a:moveTo>
              <a:arcTo wR="1775240" hR="1775240" stAng="9202423" swAng="1359183"/>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9FD19BE-FE0D-47B6-B340-8806D94232F9}">
      <dsp:nvSpPr>
        <dsp:cNvPr id="0" name=""/>
        <dsp:cNvSpPr/>
      </dsp:nvSpPr>
      <dsp:spPr>
        <a:xfrm>
          <a:off x="111236" y="1226847"/>
          <a:ext cx="1367882" cy="889123"/>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Restoration - Basin Management Action Plan</a:t>
          </a:r>
        </a:p>
      </dsp:txBody>
      <dsp:txXfrm>
        <a:off x="154639" y="1270250"/>
        <a:ext cx="1281076" cy="802317"/>
      </dsp:txXfrm>
    </dsp:sp>
    <dsp:sp modelId="{C18B0031-2EA0-4799-8A92-84C89FA32A65}">
      <dsp:nvSpPr>
        <dsp:cNvPr id="0" name=""/>
        <dsp:cNvSpPr/>
      </dsp:nvSpPr>
      <dsp:spPr>
        <a:xfrm>
          <a:off x="708291" y="444748"/>
          <a:ext cx="3550481" cy="3550481"/>
        </a:xfrm>
        <a:custGeom>
          <a:avLst/>
          <a:gdLst/>
          <a:ahLst/>
          <a:cxnLst/>
          <a:rect l="0" t="0" r="0" b="0"/>
          <a:pathLst>
            <a:path>
              <a:moveTo>
                <a:pt x="427111" y="620239"/>
              </a:moveTo>
              <a:arcTo wR="1775240" hR="1775240" stAng="13235286" swAng="1210837"/>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9E87105-809E-4073-896B-94F901D8B40D}" type="datetimeFigureOut">
              <a:rPr lang="en-US" smtClean="0"/>
              <a:t>1/25/2019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5A606F5-D728-4C62-9B3D-FA16C90CFFB3}" type="slidenum">
              <a:rPr lang="en-US" smtClean="0"/>
              <a:t>‹#›</a:t>
            </a:fld>
            <a:endParaRPr lang="en-US"/>
          </a:p>
        </p:txBody>
      </p:sp>
    </p:spTree>
    <p:extLst>
      <p:ext uri="{BB962C8B-B14F-4D97-AF65-F5344CB8AC3E}">
        <p14:creationId xmlns:p14="http://schemas.microsoft.com/office/powerpoint/2010/main" val="332350443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1/25/2019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6688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latin typeface="+mn-lt"/>
            </a:endParaRPr>
          </a:p>
        </p:txBody>
      </p:sp>
    </p:spTree>
    <p:extLst>
      <p:ext uri="{BB962C8B-B14F-4D97-AF65-F5344CB8AC3E}">
        <p14:creationId xmlns:p14="http://schemas.microsoft.com/office/powerpoint/2010/main" val="711885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9120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1029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spcAft>
                <a:spcPts val="0"/>
              </a:spcAft>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a:t>
            </a:fld>
            <a:endParaRPr lang="en-US" dirty="0"/>
          </a:p>
        </p:txBody>
      </p:sp>
    </p:spTree>
    <p:extLst>
      <p:ext uri="{BB962C8B-B14F-4D97-AF65-F5344CB8AC3E}">
        <p14:creationId xmlns:p14="http://schemas.microsoft.com/office/powerpoint/2010/main" val="1417631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Rot="1" noChangeAspect="1" noChangeArrowheads="1" noTextEdit="1"/>
          </p:cNvSpPr>
          <p:nvPr>
            <p:ph type="sldImg"/>
          </p:nvPr>
        </p:nvSpPr>
        <p:spPr>
          <a:ln cap="flat"/>
        </p:spPr>
      </p:sp>
      <p:sp>
        <p:nvSpPr>
          <p:cNvPr id="367619" name="Rectangle 3"/>
          <p:cNvSpPr>
            <a:spLocks noGrp="1" noChangeArrowheads="1"/>
          </p:cNvSpPr>
          <p:nvPr>
            <p:ph type="body" idx="1"/>
          </p:nvPr>
        </p:nvSpPr>
        <p:spPr>
          <a:ln/>
        </p:spPr>
        <p:txBody>
          <a:bodyPr/>
          <a:lstStyle/>
          <a:p>
            <a:endParaRPr lang="en-US" dirty="0"/>
          </a:p>
        </p:txBody>
      </p:sp>
    </p:spTree>
    <p:extLst>
      <p:ext uri="{BB962C8B-B14F-4D97-AF65-F5344CB8AC3E}">
        <p14:creationId xmlns:p14="http://schemas.microsoft.com/office/powerpoint/2010/main" val="4135519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450"/>
              </a:spcAft>
              <a:buClrTx/>
              <a:buSzTx/>
              <a:buFontTx/>
              <a:buNone/>
              <a:tabLst/>
              <a:defRPr/>
            </a:pPr>
            <a:endParaRPr lang="en-US" dirty="0"/>
          </a:p>
        </p:txBody>
      </p:sp>
    </p:spTree>
    <p:extLst>
      <p:ext uri="{BB962C8B-B14F-4D97-AF65-F5344CB8AC3E}">
        <p14:creationId xmlns:p14="http://schemas.microsoft.com/office/powerpoint/2010/main" val="4132661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latin typeface="+mn-lt"/>
            </a:endParaRPr>
          </a:p>
        </p:txBody>
      </p:sp>
    </p:spTree>
    <p:extLst>
      <p:ext uri="{BB962C8B-B14F-4D97-AF65-F5344CB8AC3E}">
        <p14:creationId xmlns:p14="http://schemas.microsoft.com/office/powerpoint/2010/main" val="3339093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solidFill>
                <a:schemeClr val="tx1"/>
              </a:solidFill>
              <a:latin typeface="+mn-lt"/>
            </a:endParaRPr>
          </a:p>
        </p:txBody>
      </p:sp>
    </p:spTree>
    <p:extLst>
      <p:ext uri="{BB962C8B-B14F-4D97-AF65-F5344CB8AC3E}">
        <p14:creationId xmlns:p14="http://schemas.microsoft.com/office/powerpoint/2010/main" val="1683888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15900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1332317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10/9/2018</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10/9/2018</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10/9/2018</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10/9/2018</a:t>
            </a:r>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10/9/2018</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10/9/2018</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3229218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543836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744386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10/9/2018</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612299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10/9/2018</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6824966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10/9/2018</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8352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10/9/2018</a:t>
            </a:r>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1045361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10/9/2018</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1329629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10/9/2018</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9524952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6151413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206315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592722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750569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617559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10/9/2018</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344997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10/9/2018</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289750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10/9/2018</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7055168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10/9/2018</a:t>
            </a:r>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805221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10/9/2018</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0651992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10/9/2018</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75269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7754164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10/9/2018</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3217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2.jp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ft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r>
              <a:rPr lang="en-US"/>
              <a:t>10/9/2018</a:t>
            </a:r>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r>
              <a:rPr lang="en-US"/>
              <a:t>10/9/2018</a:t>
            </a:r>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204386904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r>
              <a:rPr lang="en-US"/>
              <a:t>10/9/2018</a:t>
            </a:r>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397967149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ft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36.xml"/><Relationship Id="rId4" Type="http://schemas.openxmlformats.org/officeDocument/2006/relationships/hyperlink" Target="mailto:Sara.C.Davis@dep.state.fl.u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6.xml"/><Relationship Id="rId4" Type="http://schemas.openxmlformats.org/officeDocument/2006/relationships/hyperlink" Target="https://www.epa.gov/tmdl/overview-identifying-and-restoring-impaired-waters-under-section-303d-cwa"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hyperlink" Target="https://floridadep.gov/dear/water-quality-restoration/content/basin-management-action-plans-bmap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hyperlink" Target="http://www.freshfromflorida.com/Business-Services/Water/Agricultural-Best-Management-Practic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6.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3388" y="2644170"/>
            <a:ext cx="8277225" cy="1323439"/>
          </a:xfrm>
          <a:prstGeom prst="rect">
            <a:avLst/>
          </a:prstGeom>
          <a:noFill/>
        </p:spPr>
        <p:txBody>
          <a:bodyPr wrap="square" rtlCol="0">
            <a:spAutoFit/>
          </a:bodyPr>
          <a:lstStyle/>
          <a:p>
            <a:pPr algn="ctr"/>
            <a:r>
              <a:rPr lang="en-US" sz="4000" b="1" dirty="0">
                <a:latin typeface="Book Antiqua" panose="02040602050305030304" pitchFamily="18" charset="0"/>
                <a:cs typeface="Arial" pitchFamily="34" charset="0"/>
              </a:rPr>
              <a:t>Total Maximum Daily Loads and Basin Management Action Plans</a:t>
            </a:r>
          </a:p>
        </p:txBody>
      </p:sp>
      <p:sp>
        <p:nvSpPr>
          <p:cNvPr id="9" name="TextBox 8"/>
          <p:cNvSpPr txBox="1"/>
          <p:nvPr/>
        </p:nvSpPr>
        <p:spPr>
          <a:xfrm>
            <a:off x="2931583" y="4482501"/>
            <a:ext cx="3280833" cy="523220"/>
          </a:xfrm>
          <a:prstGeom prst="rect">
            <a:avLst/>
          </a:prstGeom>
          <a:noFill/>
        </p:spPr>
        <p:txBody>
          <a:bodyPr wrap="square" rtlCol="0">
            <a:spAutoFit/>
          </a:bodyPr>
          <a:lstStyle/>
          <a:p>
            <a:pPr algn="ctr"/>
            <a:r>
              <a:rPr lang="en-US" sz="2800" b="1" dirty="0">
                <a:latin typeface="Book Antiqua" panose="02040602050305030304" pitchFamily="18" charset="0"/>
                <a:cs typeface="Arial" pitchFamily="34" charset="0"/>
              </a:rPr>
              <a:t>November 16, 2018</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8D41E429-3180-4EA5-AC9D-4E2E4926ECFD}"/>
              </a:ext>
            </a:extLst>
          </p:cNvPr>
          <p:cNvSpPr txBox="1">
            <a:spLocks/>
          </p:cNvSpPr>
          <p:nvPr/>
        </p:nvSpPr>
        <p:spPr>
          <a:xfrm>
            <a:off x="308472" y="3920558"/>
            <a:ext cx="8527056" cy="270137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500" dirty="0">
                <a:latin typeface="Book Antiqua" panose="02040602050305030304" pitchFamily="18" charset="0"/>
              </a:rPr>
              <a:t>Additional requirements apply to newly-permitted and existing biosolids and septage application sites upon permit renewal.</a:t>
            </a:r>
          </a:p>
          <a:p>
            <a:pPr lvl="1">
              <a:lnSpc>
                <a:spcPct val="120000"/>
              </a:lnSpc>
            </a:pPr>
            <a:r>
              <a:rPr lang="en-US" sz="2600" dirty="0">
                <a:latin typeface="Book Antiqua" panose="02040602050305030304" pitchFamily="18" charset="0"/>
              </a:rPr>
              <a:t>Agricultural operations must be enrolled in the FDACS BMP program.</a:t>
            </a:r>
          </a:p>
          <a:p>
            <a:pPr lvl="1">
              <a:lnSpc>
                <a:spcPct val="120000"/>
              </a:lnSpc>
            </a:pPr>
            <a:r>
              <a:rPr lang="en-US" sz="2600" dirty="0">
                <a:latin typeface="Book Antiqua" panose="02040602050305030304" pitchFamily="18" charset="0"/>
              </a:rPr>
              <a:t>Effective nutrient management practices must be ongoing at the application zones in the permit.</a:t>
            </a:r>
          </a:p>
          <a:p>
            <a:pPr lvl="1">
              <a:lnSpc>
                <a:spcPct val="120000"/>
              </a:lnSpc>
            </a:pPr>
            <a:r>
              <a:rPr lang="en-US" sz="2600" dirty="0">
                <a:latin typeface="Book Antiqua" panose="02040602050305030304" pitchFamily="18" charset="0"/>
              </a:rPr>
              <a:t>Groundwater monitoring for nitrate is required for all biosolids and septage land application sites in the PFA</a:t>
            </a:r>
          </a:p>
          <a:p>
            <a:pPr lvl="2">
              <a:lnSpc>
                <a:spcPct val="120000"/>
              </a:lnSpc>
            </a:pPr>
            <a:r>
              <a:rPr lang="en-US" sz="2600" dirty="0">
                <a:latin typeface="Book Antiqua" panose="02040602050305030304" pitchFamily="18" charset="0"/>
              </a:rPr>
              <a:t>not required under some specific circumstances of reduced application rates</a:t>
            </a:r>
          </a:p>
        </p:txBody>
      </p:sp>
      <p:sp>
        <p:nvSpPr>
          <p:cNvPr id="2" name="Title 1">
            <a:extLst>
              <a:ext uri="{FF2B5EF4-FFF2-40B4-BE49-F238E27FC236}">
                <a16:creationId xmlns:a16="http://schemas.microsoft.com/office/drawing/2014/main" id="{87E30AC2-33F7-4609-844F-779DE970DE9A}"/>
              </a:ext>
            </a:extLst>
          </p:cNvPr>
          <p:cNvSpPr>
            <a:spLocks noGrp="1"/>
          </p:cNvSpPr>
          <p:nvPr>
            <p:ph type="title"/>
          </p:nvPr>
        </p:nvSpPr>
        <p:spPr>
          <a:xfrm>
            <a:off x="906236" y="0"/>
            <a:ext cx="7609114" cy="1095153"/>
          </a:xfrm>
        </p:spPr>
        <p:txBody>
          <a:bodyPr/>
          <a:lstStyle/>
          <a:p>
            <a:r>
              <a:rPr lang="en-US" sz="3600" dirty="0">
                <a:latin typeface="Book Antiqua" pitchFamily="18" charset="0"/>
              </a:rPr>
              <a:t>Springs BMAPs and Biosolids</a:t>
            </a:r>
          </a:p>
        </p:txBody>
      </p:sp>
      <p:sp>
        <p:nvSpPr>
          <p:cNvPr id="3" name="Content Placeholder 2">
            <a:extLst>
              <a:ext uri="{FF2B5EF4-FFF2-40B4-BE49-F238E27FC236}">
                <a16:creationId xmlns:a16="http://schemas.microsoft.com/office/drawing/2014/main" id="{9A31B585-24CF-4E49-8DDF-860D8F9297EB}"/>
              </a:ext>
            </a:extLst>
          </p:cNvPr>
          <p:cNvSpPr>
            <a:spLocks noGrp="1"/>
          </p:cNvSpPr>
          <p:nvPr>
            <p:ph idx="1"/>
          </p:nvPr>
        </p:nvSpPr>
        <p:spPr>
          <a:xfrm>
            <a:off x="308472" y="1325562"/>
            <a:ext cx="8527056" cy="2398586"/>
          </a:xfrm>
        </p:spPr>
        <p:txBody>
          <a:bodyPr>
            <a:normAutofit fontScale="62500" lnSpcReduction="20000"/>
          </a:bodyPr>
          <a:lstStyle/>
          <a:p>
            <a:pPr>
              <a:lnSpc>
                <a:spcPct val="120000"/>
              </a:lnSpc>
            </a:pPr>
            <a:r>
              <a:rPr lang="en-US" sz="3500" dirty="0">
                <a:latin typeface="Book Antiqua" panose="02040602050305030304" pitchFamily="18" charset="0"/>
              </a:rPr>
              <a:t>Florida Springs and Aquifer Protection Act (Section 373.811, F.S) prohibits specific activities in priority focus areas (PFAs) including</a:t>
            </a:r>
          </a:p>
          <a:p>
            <a:pPr lvl="1">
              <a:lnSpc>
                <a:spcPct val="120000"/>
              </a:lnSpc>
            </a:pPr>
            <a:r>
              <a:rPr lang="en-US" sz="2600" dirty="0">
                <a:latin typeface="Book Antiqua" panose="02040602050305030304" pitchFamily="18" charset="0"/>
              </a:rPr>
              <a:t>Land application of Class A or Class B domestic wastewater biosolids not in accordance with a DEP-approved nutrient management plan establishing the rate at which all biosolids, soil amendments, and sources of nutrients at the land application site can be applied to the land for crop production while minimizing the amount of pollutants and nutrients discharged to groundwater or waters of the state.</a:t>
            </a:r>
          </a:p>
        </p:txBody>
      </p:sp>
      <p:sp>
        <p:nvSpPr>
          <p:cNvPr id="6" name="Slide Number Placeholder 5">
            <a:extLst>
              <a:ext uri="{FF2B5EF4-FFF2-40B4-BE49-F238E27FC236}">
                <a16:creationId xmlns:a16="http://schemas.microsoft.com/office/drawing/2014/main" id="{5CA068D6-372C-41B1-9157-D0E59D287F23}"/>
              </a:ext>
            </a:extLst>
          </p:cNvPr>
          <p:cNvSpPr>
            <a:spLocks noGrp="1"/>
          </p:cNvSpPr>
          <p:nvPr>
            <p:ph type="sldNum" sz="quarter" idx="12"/>
          </p:nvPr>
        </p:nvSpPr>
        <p:spPr/>
        <p:txBody>
          <a:bodyPr/>
          <a:lstStyle/>
          <a:p>
            <a:fld id="{77BC0C64-94FA-44B3-9573-88BE3BEAC041}" type="slidenum">
              <a:rPr lang="en-US" smtClean="0"/>
              <a:t>10</a:t>
            </a:fld>
            <a:endParaRPr lang="en-US"/>
          </a:p>
        </p:txBody>
      </p:sp>
      <p:sp>
        <p:nvSpPr>
          <p:cNvPr id="7" name="Date Placeholder 6">
            <a:extLst>
              <a:ext uri="{FF2B5EF4-FFF2-40B4-BE49-F238E27FC236}">
                <a16:creationId xmlns:a16="http://schemas.microsoft.com/office/drawing/2014/main" id="{017C5809-302E-4D1B-9D5E-407E53BB0B0A}"/>
              </a:ext>
            </a:extLst>
          </p:cNvPr>
          <p:cNvSpPr>
            <a:spLocks noGrp="1"/>
          </p:cNvSpPr>
          <p:nvPr>
            <p:ph type="dt" sz="half" idx="10"/>
          </p:nvPr>
        </p:nvSpPr>
        <p:spPr/>
        <p:txBody>
          <a:bodyPr/>
          <a:lstStyle/>
          <a:p>
            <a:r>
              <a:rPr lang="en-US"/>
              <a:t>10/9/2018</a:t>
            </a:r>
          </a:p>
        </p:txBody>
      </p:sp>
      <p:sp>
        <p:nvSpPr>
          <p:cNvPr id="4" name="Rectangle 3">
            <a:extLst>
              <a:ext uri="{FF2B5EF4-FFF2-40B4-BE49-F238E27FC236}">
                <a16:creationId xmlns:a16="http://schemas.microsoft.com/office/drawing/2014/main" id="{98A62D53-4E41-4CDF-9DB9-83AFFA8A12C0}"/>
              </a:ext>
            </a:extLst>
          </p:cNvPr>
          <p:cNvSpPr/>
          <p:nvPr/>
        </p:nvSpPr>
        <p:spPr>
          <a:xfrm>
            <a:off x="2686050" y="2627453"/>
            <a:ext cx="3946244" cy="32409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896EB3A-878C-4AC4-980C-602F25F65528}"/>
              </a:ext>
            </a:extLst>
          </p:cNvPr>
          <p:cNvSpPr/>
          <p:nvPr/>
        </p:nvSpPr>
        <p:spPr>
          <a:xfrm>
            <a:off x="3995918" y="4666840"/>
            <a:ext cx="3539201" cy="32409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DC80A48-2A9C-4138-B705-107677064BFA}"/>
              </a:ext>
            </a:extLst>
          </p:cNvPr>
          <p:cNvSpPr/>
          <p:nvPr/>
        </p:nvSpPr>
        <p:spPr>
          <a:xfrm>
            <a:off x="2353302" y="5525268"/>
            <a:ext cx="2020988" cy="324091"/>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503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40001BC1-C52F-444F-B2F7-21619A6BB14A}"/>
              </a:ext>
            </a:extLst>
          </p:cNvPr>
          <p:cNvSpPr txBox="1">
            <a:spLocks noChangeArrowheads="1"/>
          </p:cNvSpPr>
          <p:nvPr/>
        </p:nvSpPr>
        <p:spPr>
          <a:xfrm>
            <a:off x="304800" y="3886199"/>
            <a:ext cx="8534400" cy="2590800"/>
          </a:xfrm>
          <a:prstGeom prst="rect">
            <a:avLst/>
          </a:prstGeom>
        </p:spPr>
        <p:txBody>
          <a:bodyPr vert="horz" lIns="91440" tIns="45720" rIns="91440" bIns="45720" rtlCol="0">
            <a:normAutofit/>
          </a:bodyPr>
          <a:lstStyle/>
          <a:p>
            <a:pPr marL="342900" indent="-342900" algn="ctr">
              <a:spcBef>
                <a:spcPct val="20000"/>
              </a:spcBef>
              <a:defRPr/>
            </a:pPr>
            <a:endParaRPr lang="en-US" sz="2800" dirty="0">
              <a:latin typeface="Arial" pitchFamily="34" charset="0"/>
              <a:cs typeface="Arial" pitchFamily="34" charset="0"/>
            </a:endParaRPr>
          </a:p>
          <a:p>
            <a:pPr marL="342900" indent="-342900" algn="ctr">
              <a:spcBef>
                <a:spcPct val="20000"/>
              </a:spcBef>
              <a:defRPr/>
            </a:pPr>
            <a:endParaRPr lang="en-US" sz="2400" dirty="0">
              <a:latin typeface="Arial" pitchFamily="34" charset="0"/>
              <a:cs typeface="Arial" pitchFamily="34" charset="0"/>
            </a:endParaRPr>
          </a:p>
          <a:p>
            <a:pPr marL="342900" indent="-342900" algn="ctr">
              <a:spcBef>
                <a:spcPct val="20000"/>
              </a:spcBef>
              <a:defRPr/>
            </a:pPr>
            <a:endParaRPr lang="en-US" sz="2400" dirty="0">
              <a:latin typeface="Arial" pitchFamily="34" charset="0"/>
              <a:cs typeface="Arial" pitchFamily="34" charset="0"/>
            </a:endParaRPr>
          </a:p>
          <a:p>
            <a:pPr marL="342900" indent="-342900" algn="ctr">
              <a:spcBef>
                <a:spcPct val="20000"/>
              </a:spcBef>
              <a:defRPr/>
            </a:pPr>
            <a:endParaRPr lang="en-US" sz="2400" dirty="0">
              <a:latin typeface="Arial" pitchFamily="34" charset="0"/>
              <a:cs typeface="Arial" pitchFamily="34" charset="0"/>
            </a:endParaRPr>
          </a:p>
          <a:p>
            <a:pPr marL="342900" indent="-342900" algn="ctr">
              <a:spcBef>
                <a:spcPct val="20000"/>
              </a:spcBef>
              <a:defRPr/>
            </a:pPr>
            <a:endParaRPr lang="en-US" sz="2400" dirty="0">
              <a:latin typeface="Arial" pitchFamily="34" charset="0"/>
              <a:cs typeface="Arial" pitchFamily="34" charset="0"/>
            </a:endParaRPr>
          </a:p>
          <a:p>
            <a:pPr marL="342900" indent="-342900" algn="ctr">
              <a:spcBef>
                <a:spcPct val="20000"/>
              </a:spcBef>
              <a:defRPr/>
            </a:pPr>
            <a:endParaRPr lang="en-US" sz="2400" dirty="0">
              <a:latin typeface="Arial" pitchFamily="34" charset="0"/>
              <a:cs typeface="Arial" pitchFamily="34" charset="0"/>
            </a:endParaRPr>
          </a:p>
          <a:p>
            <a:pPr marL="342900" indent="-342900">
              <a:spcBef>
                <a:spcPct val="20000"/>
              </a:spcBef>
              <a:defRPr/>
            </a:pPr>
            <a:endParaRPr lang="en-US" sz="2000" dirty="0">
              <a:solidFill>
                <a:schemeClr val="tx2"/>
              </a:solidFill>
              <a:latin typeface="Arial" pitchFamily="34" charset="0"/>
              <a:cs typeface="Arial" pitchFamily="34" charset="0"/>
            </a:endParaRPr>
          </a:p>
          <a:p>
            <a:pPr marL="342900" indent="-342900" algn="ctr">
              <a:defRPr/>
            </a:pPr>
            <a:endParaRPr lang="en-US" dirty="0">
              <a:latin typeface="+mj-lt"/>
              <a:cs typeface="Arial" pitchFamily="34" charset="0"/>
              <a:hlinkClick r:id="" action="ppaction://noaction"/>
            </a:endParaRPr>
          </a:p>
          <a:p>
            <a:pPr marL="342900" indent="-342900" algn="ctr">
              <a:defRPr/>
            </a:pPr>
            <a:endParaRPr lang="en-US" dirty="0">
              <a:latin typeface="+mj-lt"/>
              <a:cs typeface="Arial" pitchFamily="34" charset="0"/>
              <a:hlinkClick r:id="" action="ppaction://noaction"/>
            </a:endParaRPr>
          </a:p>
          <a:p>
            <a:pPr marL="342900" indent="-342900">
              <a:spcBef>
                <a:spcPct val="20000"/>
              </a:spcBef>
              <a:defRPr/>
            </a:pPr>
            <a:endParaRPr lang="en-US" sz="2000" dirty="0">
              <a:solidFill>
                <a:schemeClr val="tx2"/>
              </a:solidFill>
              <a:latin typeface="Arial" pitchFamily="34" charset="0"/>
              <a:cs typeface="Arial" pitchFamily="34" charset="0"/>
            </a:endParaRPr>
          </a:p>
        </p:txBody>
      </p:sp>
      <p:pic>
        <p:nvPicPr>
          <p:cNvPr id="10" name="Picture 2" descr="Image of No Name Spring Water Story Bridge">
            <a:extLst>
              <a:ext uri="{FF2B5EF4-FFF2-40B4-BE49-F238E27FC236}">
                <a16:creationId xmlns:a16="http://schemas.microsoft.com/office/drawing/2014/main" id="{A59F6400-4CB1-4AB6-8F20-6532847944D4}"/>
              </a:ext>
            </a:extLst>
          </p:cNvPr>
          <p:cNvPicPr>
            <a:picLocks noGrp="1" noChangeAspect="1" noChangeArrowheads="1"/>
          </p:cNvPicPr>
          <p:nvPr>
            <p:ph sz="half" idx="1"/>
          </p:nvPr>
        </p:nvPicPr>
        <p:blipFill>
          <a:blip r:embed="rId3" cstate="print"/>
          <a:srcRect/>
          <a:stretch>
            <a:fillRect/>
          </a:stretch>
        </p:blipFill>
        <p:spPr bwMode="auto">
          <a:xfrm>
            <a:off x="861966" y="1237338"/>
            <a:ext cx="7420068" cy="30298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reflection blurRad="6350" stA="50000" endA="300" endPos="55000" dir="5400000" sy="-100000" algn="bl" rotWithShape="0"/>
          </a:effectLst>
          <a:scene3d>
            <a:camera prst="orthographicFront"/>
            <a:lightRig rig="twoPt" dir="t">
              <a:rot lat="0" lon="0" rev="7200000"/>
            </a:lightRig>
          </a:scene3d>
          <a:sp3d>
            <a:bevelT w="25400" h="19050"/>
            <a:contourClr>
              <a:srgbClr val="FFFFFF"/>
            </a:contourClr>
          </a:sp3d>
        </p:spPr>
      </p:pic>
      <p:sp>
        <p:nvSpPr>
          <p:cNvPr id="2" name="Title 1">
            <a:extLst>
              <a:ext uri="{FF2B5EF4-FFF2-40B4-BE49-F238E27FC236}">
                <a16:creationId xmlns:a16="http://schemas.microsoft.com/office/drawing/2014/main" id="{6FC73ED8-D2B0-4B59-AF52-5C32343F1E85}"/>
              </a:ext>
            </a:extLst>
          </p:cNvPr>
          <p:cNvSpPr>
            <a:spLocks noGrp="1"/>
          </p:cNvSpPr>
          <p:nvPr>
            <p:ph type="title"/>
          </p:nvPr>
        </p:nvSpPr>
        <p:spPr>
          <a:xfrm>
            <a:off x="906236" y="0"/>
            <a:ext cx="7609114" cy="1052623"/>
          </a:xfrm>
        </p:spPr>
        <p:txBody>
          <a:bodyPr>
            <a:normAutofit/>
          </a:bodyPr>
          <a:lstStyle/>
          <a:p>
            <a:r>
              <a:rPr lang="en-US" sz="3600" dirty="0">
                <a:latin typeface="Book Antiqua" panose="02040602050305030304" pitchFamily="18" charset="0"/>
              </a:rPr>
              <a:t>Contact Information</a:t>
            </a:r>
          </a:p>
        </p:txBody>
      </p:sp>
      <p:sp>
        <p:nvSpPr>
          <p:cNvPr id="6" name="Slide Number Placeholder 5">
            <a:extLst>
              <a:ext uri="{FF2B5EF4-FFF2-40B4-BE49-F238E27FC236}">
                <a16:creationId xmlns:a16="http://schemas.microsoft.com/office/drawing/2014/main" id="{E3DC6628-3445-4984-9636-39AA60819345}"/>
              </a:ext>
            </a:extLst>
          </p:cNvPr>
          <p:cNvSpPr>
            <a:spLocks noGrp="1"/>
          </p:cNvSpPr>
          <p:nvPr>
            <p:ph type="sldNum" sz="quarter" idx="12"/>
          </p:nvPr>
        </p:nvSpPr>
        <p:spPr/>
        <p:txBody>
          <a:bodyPr/>
          <a:lstStyle/>
          <a:p>
            <a:fld id="{77BC0C64-94FA-44B3-9573-88BE3BEAC041}" type="slidenum">
              <a:rPr lang="en-US" smtClean="0"/>
              <a:t>11</a:t>
            </a:fld>
            <a:endParaRPr lang="en-US"/>
          </a:p>
        </p:txBody>
      </p:sp>
      <p:sp>
        <p:nvSpPr>
          <p:cNvPr id="8" name="Content Placeholder 10">
            <a:extLst>
              <a:ext uri="{FF2B5EF4-FFF2-40B4-BE49-F238E27FC236}">
                <a16:creationId xmlns:a16="http://schemas.microsoft.com/office/drawing/2014/main" id="{E3BF1E06-9599-4A96-9658-30F1F3E4AFA8}"/>
              </a:ext>
            </a:extLst>
          </p:cNvPr>
          <p:cNvSpPr txBox="1">
            <a:spLocks/>
          </p:cNvSpPr>
          <p:nvPr/>
        </p:nvSpPr>
        <p:spPr>
          <a:xfrm>
            <a:off x="457200" y="4572000"/>
            <a:ext cx="8229600" cy="20113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panose="020B0604020202020204" pitchFamily="34" charset="0"/>
              <a:buNone/>
              <a:defRPr/>
            </a:pPr>
            <a:r>
              <a:rPr lang="en-US" sz="2400" dirty="0">
                <a:latin typeface="Arial" panose="020B0604020202020204" pitchFamily="34" charset="0"/>
                <a:cs typeface="Arial" panose="020B0604020202020204" pitchFamily="34" charset="0"/>
              </a:rPr>
              <a:t>Sara Davis, Environmental Manager </a:t>
            </a:r>
          </a:p>
          <a:p>
            <a:pPr algn="ctr">
              <a:buFont typeface="Arial" panose="020B0604020202020204" pitchFamily="34" charset="0"/>
              <a:buNone/>
              <a:defRPr/>
            </a:pPr>
            <a:r>
              <a:rPr lang="en-US" sz="2400" dirty="0">
                <a:latin typeface="Arial" panose="020B0604020202020204" pitchFamily="34" charset="0"/>
                <a:cs typeface="Arial" panose="020B0604020202020204" pitchFamily="34" charset="0"/>
              </a:rPr>
              <a:t>Water Quality Restoration Program</a:t>
            </a:r>
          </a:p>
          <a:p>
            <a:pPr algn="ctr">
              <a:buNone/>
              <a:defRPr/>
            </a:pPr>
            <a:r>
              <a:rPr lang="en-US" u="sng" dirty="0">
                <a:hlinkClick r:id="rId4"/>
              </a:rPr>
              <a:t>Sara.C.Davis@dep.state.fl.us</a:t>
            </a:r>
            <a:r>
              <a:rPr lang="en-US" sz="2400" dirty="0">
                <a:latin typeface="Arial" panose="020B0604020202020204" pitchFamily="34" charset="0"/>
                <a:cs typeface="Arial" panose="020B0604020202020204" pitchFamily="34" charset="0"/>
              </a:rPr>
              <a:t>, 850.245.8825</a:t>
            </a:r>
          </a:p>
        </p:txBody>
      </p:sp>
      <p:sp>
        <p:nvSpPr>
          <p:cNvPr id="3" name="Date Placeholder 2">
            <a:extLst>
              <a:ext uri="{FF2B5EF4-FFF2-40B4-BE49-F238E27FC236}">
                <a16:creationId xmlns:a16="http://schemas.microsoft.com/office/drawing/2014/main" id="{C0C42715-319C-4DF3-A9BA-4C81611D8EBA}"/>
              </a:ext>
            </a:extLst>
          </p:cNvPr>
          <p:cNvSpPr>
            <a:spLocks noGrp="1"/>
          </p:cNvSpPr>
          <p:nvPr>
            <p:ph type="dt" sz="half" idx="10"/>
          </p:nvPr>
        </p:nvSpPr>
        <p:spPr/>
        <p:txBody>
          <a:bodyPr/>
          <a:lstStyle/>
          <a:p>
            <a:r>
              <a:rPr lang="en-US"/>
              <a:t>10/9/2018</a:t>
            </a:r>
          </a:p>
        </p:txBody>
      </p:sp>
    </p:spTree>
    <p:extLst>
      <p:ext uri="{BB962C8B-B14F-4D97-AF65-F5344CB8AC3E}">
        <p14:creationId xmlns:p14="http://schemas.microsoft.com/office/powerpoint/2010/main" val="2418118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E34261-C94F-47AA-B49F-42E874D0EFF5}"/>
              </a:ext>
            </a:extLst>
          </p:cNvPr>
          <p:cNvPicPr>
            <a:picLocks noChangeAspect="1"/>
          </p:cNvPicPr>
          <p:nvPr/>
        </p:nvPicPr>
        <p:blipFill rotWithShape="1">
          <a:blip r:embed="rId3"/>
          <a:srcRect l="13292" t="6566"/>
          <a:stretch/>
        </p:blipFill>
        <p:spPr>
          <a:xfrm>
            <a:off x="367863" y="1585586"/>
            <a:ext cx="3767509" cy="4857844"/>
          </a:xfrm>
          <a:prstGeom prst="rect">
            <a:avLst/>
          </a:prstGeom>
        </p:spPr>
      </p:pic>
      <p:sp>
        <p:nvSpPr>
          <p:cNvPr id="2" name="Title 1">
            <a:extLst>
              <a:ext uri="{FF2B5EF4-FFF2-40B4-BE49-F238E27FC236}">
                <a16:creationId xmlns:a16="http://schemas.microsoft.com/office/drawing/2014/main" id="{7328DB8E-F3D7-47A1-9300-7B108D656473}"/>
              </a:ext>
            </a:extLst>
          </p:cNvPr>
          <p:cNvSpPr>
            <a:spLocks noGrp="1"/>
          </p:cNvSpPr>
          <p:nvPr>
            <p:ph type="title"/>
          </p:nvPr>
        </p:nvSpPr>
        <p:spPr>
          <a:xfrm>
            <a:off x="767443" y="0"/>
            <a:ext cx="7609114" cy="1083437"/>
          </a:xfrm>
        </p:spPr>
        <p:txBody>
          <a:bodyPr>
            <a:normAutofit/>
          </a:bodyPr>
          <a:lstStyle/>
          <a:p>
            <a:r>
              <a:rPr lang="en-US" sz="3600" dirty="0">
                <a:latin typeface="Book Antiqua" pitchFamily="18" charset="0"/>
              </a:rPr>
              <a:t>Federal Requirements</a:t>
            </a:r>
            <a:endParaRPr lang="en-US" sz="3600" dirty="0"/>
          </a:p>
        </p:txBody>
      </p:sp>
      <p:sp>
        <p:nvSpPr>
          <p:cNvPr id="6" name="Slide Number Placeholder 5">
            <a:extLst>
              <a:ext uri="{FF2B5EF4-FFF2-40B4-BE49-F238E27FC236}">
                <a16:creationId xmlns:a16="http://schemas.microsoft.com/office/drawing/2014/main" id="{FFE1721D-2E7A-4CEC-ADC9-80C6AA0FB549}"/>
              </a:ext>
            </a:extLst>
          </p:cNvPr>
          <p:cNvSpPr>
            <a:spLocks noGrp="1"/>
          </p:cNvSpPr>
          <p:nvPr>
            <p:ph type="sldNum" sz="quarter" idx="12"/>
          </p:nvPr>
        </p:nvSpPr>
        <p:spPr/>
        <p:txBody>
          <a:bodyPr/>
          <a:lstStyle/>
          <a:p>
            <a:fld id="{77BC0C64-94FA-44B3-9573-88BE3BEAC041}" type="slidenum">
              <a:rPr lang="en-US" smtClean="0"/>
              <a:t>2</a:t>
            </a:fld>
            <a:endParaRPr lang="en-US"/>
          </a:p>
        </p:txBody>
      </p:sp>
      <p:grpSp>
        <p:nvGrpSpPr>
          <p:cNvPr id="4" name="Group 3">
            <a:extLst>
              <a:ext uri="{FF2B5EF4-FFF2-40B4-BE49-F238E27FC236}">
                <a16:creationId xmlns:a16="http://schemas.microsoft.com/office/drawing/2014/main" id="{CD1E6691-A533-4F7D-A62B-DF1AD8A377A5}"/>
              </a:ext>
            </a:extLst>
          </p:cNvPr>
          <p:cNvGrpSpPr/>
          <p:nvPr/>
        </p:nvGrpSpPr>
        <p:grpSpPr>
          <a:xfrm>
            <a:off x="4344321" y="2249213"/>
            <a:ext cx="4711544" cy="2774200"/>
            <a:chOff x="4344321" y="2249213"/>
            <a:chExt cx="4711544" cy="2774200"/>
          </a:xfrm>
        </p:grpSpPr>
        <p:sp>
          <p:nvSpPr>
            <p:cNvPr id="7" name="Rectangle 3">
              <a:extLst>
                <a:ext uri="{FF2B5EF4-FFF2-40B4-BE49-F238E27FC236}">
                  <a16:creationId xmlns:a16="http://schemas.microsoft.com/office/drawing/2014/main" id="{514D156E-9649-4735-9890-7EDC97161B06}"/>
                </a:ext>
              </a:extLst>
            </p:cNvPr>
            <p:cNvSpPr txBox="1">
              <a:spLocks noChangeArrowheads="1"/>
            </p:cNvSpPr>
            <p:nvPr/>
          </p:nvSpPr>
          <p:spPr>
            <a:xfrm>
              <a:off x="4760048" y="2249213"/>
              <a:ext cx="4295817" cy="2774200"/>
            </a:xfrm>
            <a:prstGeom prst="rect">
              <a:avLst/>
            </a:prstGeom>
            <a:noFill/>
            <a:ln/>
          </p:spPr>
          <p:txBody>
            <a:bodyPr vert="horz" lIns="90488" tIns="44450" rIns="90488" bIns="4445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0"/>
                </a:spcAft>
                <a:buClrTx/>
                <a:buSzPct val="75000"/>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a:p>
              <a:pPr lvl="1">
                <a:lnSpc>
                  <a:spcPct val="100000"/>
                </a:lnSpc>
                <a:buSzPct val="75000"/>
                <a:defRPr/>
              </a:pPr>
              <a:r>
                <a:rPr lang="en-US" sz="2600" dirty="0">
                  <a:solidFill>
                    <a:prstClr val="black"/>
                  </a:solidFill>
                  <a:latin typeface="Book Antiqua" panose="02040602050305030304" pitchFamily="18" charset="0"/>
                </a:rPr>
                <a:t>Section 303(d) requires states to:</a:t>
              </a:r>
            </a:p>
            <a:p>
              <a:pPr lvl="2">
                <a:lnSpc>
                  <a:spcPct val="100000"/>
                </a:lnSpc>
                <a:buSzPct val="75000"/>
                <a:defRPr/>
              </a:pPr>
              <a:r>
                <a:rPr lang="en-US" sz="2200" dirty="0">
                  <a:solidFill>
                    <a:prstClr val="black"/>
                  </a:solidFill>
                  <a:latin typeface="Book Antiqua" panose="02040602050305030304" pitchFamily="18" charset="0"/>
                </a:rPr>
                <a:t>Identify waters that are impaired or in danger of becoming impaired</a:t>
              </a:r>
              <a:endParaRPr lang="en-US" sz="2600" dirty="0">
                <a:solidFill>
                  <a:prstClr val="black"/>
                </a:solidFill>
                <a:latin typeface="Book Antiqua" panose="02040602050305030304" pitchFamily="18" charset="0"/>
              </a:endParaRPr>
            </a:p>
            <a:p>
              <a:pPr lvl="2">
                <a:lnSpc>
                  <a:spcPct val="100000"/>
                </a:lnSpc>
                <a:buSzPct val="75000"/>
                <a:defRPr/>
              </a:pPr>
              <a:r>
                <a:rPr lang="en-US" sz="2200" dirty="0">
                  <a:solidFill>
                    <a:prstClr val="black"/>
                  </a:solidFill>
                  <a:latin typeface="Book Antiqua" panose="02040602050305030304" pitchFamily="18" charset="0"/>
                </a:rPr>
                <a:t>Calculate and allocate pollutant reduction levels necessary to meet approved water quality standards</a:t>
              </a:r>
            </a:p>
            <a:p>
              <a:pPr marL="685800" marR="0" lvl="1" indent="-228600" algn="l" defTabSz="914400" rtl="0" eaLnBrk="1" fontAlgn="auto" latinLnBrk="0" hangingPunct="1">
                <a:lnSpc>
                  <a:spcPct val="100000"/>
                </a:lnSpc>
                <a:spcBef>
                  <a:spcPts val="500"/>
                </a:spcBef>
                <a:spcAft>
                  <a:spcPts val="0"/>
                </a:spcAft>
                <a:buClrTx/>
                <a:buSzPct val="75000"/>
                <a:buFont typeface="Arial" panose="020B0604020202020204" pitchFamily="34" charset="0"/>
                <a:buChar char="•"/>
                <a:tabLst/>
                <a:defRPr/>
              </a:pPr>
              <a:endParaRPr lang="en-US" sz="2600" dirty="0">
                <a:solidFill>
                  <a:prstClr val="black"/>
                </a:solidFill>
                <a:latin typeface="Book Antiqua" panose="02040602050305030304" pitchFamily="18" charset="0"/>
              </a:endParaRPr>
            </a:p>
            <a:p>
              <a:pPr marL="685800" marR="0" lvl="1" indent="-228600" algn="l" defTabSz="914400" rtl="0" eaLnBrk="1" fontAlgn="auto" latinLnBrk="0" hangingPunct="1">
                <a:lnSpc>
                  <a:spcPct val="100000"/>
                </a:lnSpc>
                <a:spcBef>
                  <a:spcPts val="500"/>
                </a:spcBef>
                <a:spcAft>
                  <a:spcPts val="0"/>
                </a:spcAft>
                <a:buClrTx/>
                <a:buSzPct val="75000"/>
                <a:buFont typeface="Arial" panose="020B0604020202020204" pitchFamily="34" charset="0"/>
                <a:buChar char="•"/>
                <a:tabLst/>
                <a:defRPr/>
              </a:pPr>
              <a:endParaRPr lang="en-US" sz="2600" dirty="0">
                <a:solidFill>
                  <a:prstClr val="black"/>
                </a:solidFill>
                <a:latin typeface="Book Antiqua" panose="02040602050305030304" pitchFamily="18" charset="0"/>
              </a:endParaRPr>
            </a:p>
          </p:txBody>
        </p:sp>
        <p:sp>
          <p:nvSpPr>
            <p:cNvPr id="9" name="Left Brace 8">
              <a:extLst>
                <a:ext uri="{FF2B5EF4-FFF2-40B4-BE49-F238E27FC236}">
                  <a16:creationId xmlns:a16="http://schemas.microsoft.com/office/drawing/2014/main" id="{5FCA428C-B6B0-4193-9EBD-4A437DB21E95}"/>
                </a:ext>
              </a:extLst>
            </p:cNvPr>
            <p:cNvSpPr/>
            <p:nvPr/>
          </p:nvSpPr>
          <p:spPr>
            <a:xfrm>
              <a:off x="4344321" y="2249215"/>
              <a:ext cx="1145752" cy="2473256"/>
            </a:xfrm>
            <a:prstGeom prst="leftBrace">
              <a:avLst>
                <a:gd name="adj1" fmla="val 8333"/>
                <a:gd name="adj2" fmla="val 81314"/>
              </a:avLst>
            </a:prstGeom>
            <a:ln w="19050">
              <a:solidFill>
                <a:srgbClr val="FF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0" name="TextBox 9">
            <a:extLst>
              <a:ext uri="{FF2B5EF4-FFF2-40B4-BE49-F238E27FC236}">
                <a16:creationId xmlns:a16="http://schemas.microsoft.com/office/drawing/2014/main" id="{46094EF3-134F-42EB-8BA3-B703D353117E}"/>
              </a:ext>
            </a:extLst>
          </p:cNvPr>
          <p:cNvSpPr txBox="1"/>
          <p:nvPr/>
        </p:nvSpPr>
        <p:spPr>
          <a:xfrm>
            <a:off x="160712" y="6384541"/>
            <a:ext cx="4599336" cy="215444"/>
          </a:xfrm>
          <a:prstGeom prst="rect">
            <a:avLst/>
          </a:prstGeom>
          <a:noFill/>
        </p:spPr>
        <p:txBody>
          <a:bodyPr wrap="none" rtlCol="0">
            <a:spAutoFit/>
          </a:bodyPr>
          <a:lstStyle/>
          <a:p>
            <a:r>
              <a:rPr lang="en-US" sz="800" dirty="0">
                <a:hlinkClick r:id="rId4"/>
              </a:rPr>
              <a:t>https://www.epa.gov/tmdl/overview-identifying-and-restoring-impaired-waters-under-section-303d-cwa</a:t>
            </a:r>
            <a:r>
              <a:rPr lang="en-US" sz="800" dirty="0"/>
              <a:t> </a:t>
            </a:r>
          </a:p>
        </p:txBody>
      </p:sp>
      <p:sp>
        <p:nvSpPr>
          <p:cNvPr id="11" name="TextBox 10">
            <a:extLst>
              <a:ext uri="{FF2B5EF4-FFF2-40B4-BE49-F238E27FC236}">
                <a16:creationId xmlns:a16="http://schemas.microsoft.com/office/drawing/2014/main" id="{2D52B350-FF09-42F5-831A-60E5BA73AC48}"/>
              </a:ext>
            </a:extLst>
          </p:cNvPr>
          <p:cNvSpPr txBox="1"/>
          <p:nvPr/>
        </p:nvSpPr>
        <p:spPr>
          <a:xfrm>
            <a:off x="252247" y="1146393"/>
            <a:ext cx="8803617" cy="369332"/>
          </a:xfrm>
          <a:prstGeom prst="rect">
            <a:avLst/>
          </a:prstGeom>
          <a:noFill/>
        </p:spPr>
        <p:txBody>
          <a:bodyPr wrap="square" rtlCol="0">
            <a:spAutoFit/>
          </a:bodyPr>
          <a:lstStyle/>
          <a:p>
            <a:r>
              <a:rPr lang="en-US" dirty="0">
                <a:latin typeface="Book Antiqua" panose="02040602050305030304" pitchFamily="18" charset="0"/>
              </a:rPr>
              <a:t>Clean Water Act (CWA): 33 U.S.C. §1251 et seq. (1972) water quality-based approach</a:t>
            </a:r>
          </a:p>
        </p:txBody>
      </p:sp>
      <p:sp>
        <p:nvSpPr>
          <p:cNvPr id="3" name="Date Placeholder 2">
            <a:extLst>
              <a:ext uri="{FF2B5EF4-FFF2-40B4-BE49-F238E27FC236}">
                <a16:creationId xmlns:a16="http://schemas.microsoft.com/office/drawing/2014/main" id="{02F6B52D-EC1E-42DC-99C3-98E831DBDB35}"/>
              </a:ext>
            </a:extLst>
          </p:cNvPr>
          <p:cNvSpPr>
            <a:spLocks noGrp="1"/>
          </p:cNvSpPr>
          <p:nvPr>
            <p:ph type="dt" sz="half" idx="10"/>
          </p:nvPr>
        </p:nvSpPr>
        <p:spPr/>
        <p:txBody>
          <a:bodyPr/>
          <a:lstStyle/>
          <a:p>
            <a:r>
              <a:rPr lang="en-US"/>
              <a:t>10/9/2018</a:t>
            </a:r>
          </a:p>
        </p:txBody>
      </p:sp>
      <p:grpSp>
        <p:nvGrpSpPr>
          <p:cNvPr id="5" name="Group 4">
            <a:extLst>
              <a:ext uri="{FF2B5EF4-FFF2-40B4-BE49-F238E27FC236}">
                <a16:creationId xmlns:a16="http://schemas.microsoft.com/office/drawing/2014/main" id="{8C938B53-EA5D-42D8-A386-A4DEE3B29812}"/>
              </a:ext>
            </a:extLst>
          </p:cNvPr>
          <p:cNvGrpSpPr/>
          <p:nvPr/>
        </p:nvGrpSpPr>
        <p:grpSpPr>
          <a:xfrm>
            <a:off x="4344474" y="5023413"/>
            <a:ext cx="4673246" cy="1752121"/>
            <a:chOff x="4344474" y="5023413"/>
            <a:chExt cx="4673246" cy="1752121"/>
          </a:xfrm>
        </p:grpSpPr>
        <p:sp>
          <p:nvSpPr>
            <p:cNvPr id="12" name="Left Brace 11">
              <a:extLst>
                <a:ext uri="{FF2B5EF4-FFF2-40B4-BE49-F238E27FC236}">
                  <a16:creationId xmlns:a16="http://schemas.microsoft.com/office/drawing/2014/main" id="{960F4ABE-0B0D-4C82-9CFB-A1CDC17E4490}"/>
                </a:ext>
              </a:extLst>
            </p:cNvPr>
            <p:cNvSpPr/>
            <p:nvPr/>
          </p:nvSpPr>
          <p:spPr>
            <a:xfrm>
              <a:off x="4344474" y="5023413"/>
              <a:ext cx="1145752" cy="1468849"/>
            </a:xfrm>
            <a:prstGeom prst="leftBrace">
              <a:avLst>
                <a:gd name="adj1" fmla="val 8333"/>
                <a:gd name="adj2" fmla="val 69494"/>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ectangle 3">
              <a:extLst>
                <a:ext uri="{FF2B5EF4-FFF2-40B4-BE49-F238E27FC236}">
                  <a16:creationId xmlns:a16="http://schemas.microsoft.com/office/drawing/2014/main" id="{F8DFA019-8ABE-42D9-84C5-4AD99A212F96}"/>
                </a:ext>
              </a:extLst>
            </p:cNvPr>
            <p:cNvSpPr txBox="1">
              <a:spLocks noChangeArrowheads="1"/>
            </p:cNvSpPr>
            <p:nvPr/>
          </p:nvSpPr>
          <p:spPr>
            <a:xfrm>
              <a:off x="4721903" y="5023413"/>
              <a:ext cx="4295817" cy="1752121"/>
            </a:xfrm>
            <a:prstGeom prst="rect">
              <a:avLst/>
            </a:prstGeom>
            <a:noFill/>
            <a:ln/>
          </p:spPr>
          <p:txBody>
            <a:bodyPr vert="horz" lIns="90488" tIns="44450" rIns="90488" bIns="4445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100000"/>
                </a:lnSpc>
                <a:spcBef>
                  <a:spcPts val="500"/>
                </a:spcBef>
                <a:spcAft>
                  <a:spcPts val="0"/>
                </a:spcAft>
                <a:buClrTx/>
                <a:buSzPct val="75000"/>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a:p>
              <a:pPr lvl="1">
                <a:lnSpc>
                  <a:spcPct val="100000"/>
                </a:lnSpc>
                <a:buSzPct val="75000"/>
                <a:defRPr/>
              </a:pPr>
              <a:r>
                <a:rPr lang="en-US" sz="2600" dirty="0">
                  <a:solidFill>
                    <a:prstClr val="black"/>
                  </a:solidFill>
                  <a:latin typeface="Book Antiqua" panose="02040602050305030304" pitchFamily="18" charset="0"/>
                </a:rPr>
                <a:t>Section 319(h) addresses nonpoint sources</a:t>
              </a:r>
            </a:p>
            <a:p>
              <a:pPr lvl="2">
                <a:lnSpc>
                  <a:spcPct val="100000"/>
                </a:lnSpc>
                <a:buSzPct val="75000"/>
                <a:defRPr/>
              </a:pPr>
              <a:r>
                <a:rPr lang="en-US" sz="2200" dirty="0">
                  <a:solidFill>
                    <a:prstClr val="black"/>
                  </a:solidFill>
                  <a:latin typeface="Book Antiqua" panose="02040602050305030304" pitchFamily="18" charset="0"/>
                </a:rPr>
                <a:t>provides funds to state to implement approved nonpoint source management programs</a:t>
              </a:r>
              <a:endParaRPr kumimoji="0" lang="en-US" sz="22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grpSp>
    </p:spTree>
    <p:extLst>
      <p:ext uri="{BB962C8B-B14F-4D97-AF65-F5344CB8AC3E}">
        <p14:creationId xmlns:p14="http://schemas.microsoft.com/office/powerpoint/2010/main" val="15791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554" y="2387249"/>
            <a:ext cx="1905000" cy="484950"/>
          </a:xfrm>
        </p:spPr>
        <p:txBody>
          <a:bodyPr/>
          <a:lstStyle/>
          <a:p>
            <a:pPr marL="0" indent="0">
              <a:buNone/>
            </a:pPr>
            <a:r>
              <a:rPr lang="en-US" dirty="0">
                <a:latin typeface="Arial" panose="020B0604020202020204" pitchFamily="34" charset="0"/>
                <a:cs typeface="Arial" panose="020B0604020202020204" pitchFamily="34" charset="0"/>
              </a:rPr>
              <a:t>TMDL =</a:t>
            </a:r>
          </a:p>
        </p:txBody>
      </p:sp>
      <p:sp>
        <p:nvSpPr>
          <p:cNvPr id="7" name="Rectangle: Rounded Corners 6"/>
          <p:cNvSpPr/>
          <p:nvPr/>
        </p:nvSpPr>
        <p:spPr>
          <a:xfrm>
            <a:off x="2324554" y="1167786"/>
            <a:ext cx="6259417" cy="3234928"/>
          </a:xfrm>
          <a:prstGeom prst="roundRect">
            <a:avLst/>
          </a:prstGeom>
          <a:solidFill>
            <a:srgbClr val="008000"/>
          </a:solidFill>
          <a:ln>
            <a:solidFill>
              <a:schemeClr val="tx1"/>
            </a:solidFill>
          </a:ln>
        </p:spPr>
        <p:txBody>
          <a:bodyPr wrap="square">
            <a:spAutoFit/>
          </a:bodyPr>
          <a:lstStyle/>
          <a:p>
            <a:r>
              <a:rPr lang="en-US" sz="3200" dirty="0">
                <a:solidFill>
                  <a:schemeClr val="bg1"/>
                </a:solidFill>
                <a:latin typeface="Arial" panose="020B0604020202020204" pitchFamily="34" charset="0"/>
                <a:cs typeface="Arial" panose="020B0604020202020204" pitchFamily="34" charset="0"/>
              </a:rPr>
              <a:t>Maximum amount of a pollutant that a waterbody can assimilate without causing exceedances of water quality standards.</a:t>
            </a:r>
          </a:p>
          <a:p>
            <a:endParaRPr lang="en-US" sz="3200" dirty="0">
              <a:solidFill>
                <a:schemeClr val="bg1"/>
              </a:solidFill>
            </a:endParaRPr>
          </a:p>
          <a:p>
            <a:pPr algn="r"/>
            <a:r>
              <a:rPr lang="en-US" sz="2400" dirty="0">
                <a:solidFill>
                  <a:schemeClr val="bg1"/>
                </a:solidFill>
                <a:latin typeface="Arial" panose="020B0604020202020204" pitchFamily="34" charset="0"/>
                <a:cs typeface="Arial" panose="020B0604020202020204" pitchFamily="34" charset="0"/>
              </a:rPr>
              <a:t>TMDL is a </a:t>
            </a:r>
            <a:r>
              <a:rPr lang="en-US" sz="2400" b="1" i="1" dirty="0">
                <a:latin typeface="Arial" panose="020B0604020202020204" pitchFamily="34" charset="0"/>
                <a:cs typeface="Arial" panose="020B0604020202020204" pitchFamily="34" charset="0"/>
              </a:rPr>
              <a:t>Restoration Target</a:t>
            </a:r>
            <a:endParaRPr lang="en-US" sz="3200" dirty="0">
              <a:solidFill>
                <a:schemeClr val="bg1"/>
              </a:solidFill>
              <a:latin typeface="Arial" panose="020B0604020202020204" pitchFamily="34" charset="0"/>
              <a:cs typeface="Arial" panose="020B0604020202020204" pitchFamily="34" charset="0"/>
            </a:endParaRPr>
          </a:p>
        </p:txBody>
      </p:sp>
      <p:sp>
        <p:nvSpPr>
          <p:cNvPr id="9" name="Title 8"/>
          <p:cNvSpPr>
            <a:spLocks noGrp="1"/>
          </p:cNvSpPr>
          <p:nvPr>
            <p:ph type="title"/>
          </p:nvPr>
        </p:nvSpPr>
        <p:spPr>
          <a:xfrm>
            <a:off x="686028" y="-44067"/>
            <a:ext cx="7771945" cy="1083634"/>
          </a:xfrm>
        </p:spPr>
        <p:txBody>
          <a:bodyPr>
            <a:noAutofit/>
          </a:bodyPr>
          <a:lstStyle/>
          <a:p>
            <a:r>
              <a:rPr lang="en-US" sz="3600" dirty="0">
                <a:latin typeface="Book Antiqua" panose="02040602050305030304" pitchFamily="18" charset="0"/>
              </a:rPr>
              <a:t>Total Maximum Daily Load (TMDL)</a:t>
            </a:r>
          </a:p>
        </p:txBody>
      </p:sp>
      <p:sp>
        <p:nvSpPr>
          <p:cNvPr id="8" name="Rectangle 7"/>
          <p:cNvSpPr/>
          <p:nvPr/>
        </p:nvSpPr>
        <p:spPr bwMode="auto">
          <a:xfrm>
            <a:off x="154236" y="4734267"/>
            <a:ext cx="8868578" cy="520202"/>
          </a:xfrm>
          <a:prstGeom prst="rect">
            <a:avLst/>
          </a:prstGeom>
          <a:solidFill>
            <a:schemeClr val="accent5">
              <a:lumMod val="40000"/>
              <a:lumOff val="60000"/>
            </a:schemeClr>
          </a:solidFill>
          <a:ln w="222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en-US" sz="2400" b="1" dirty="0">
                <a:solidFill>
                  <a:sysClr val="windowText" lastClr="000000"/>
                </a:solidFill>
                <a:cs typeface="Arial" charset="0"/>
              </a:rPr>
              <a:t>TMDL </a:t>
            </a:r>
            <a:r>
              <a:rPr lang="en-US" sz="2400" b="1" dirty="0">
                <a:solidFill>
                  <a:sysClr val="windowText" lastClr="000000"/>
                </a:solidFill>
                <a:cs typeface="Arial" charset="0"/>
                <a:sym typeface="Symbol" pitchFamily="18" charset="2"/>
              </a:rPr>
              <a:t></a:t>
            </a:r>
            <a:r>
              <a:rPr lang="en-US" sz="2400" b="1" dirty="0">
                <a:solidFill>
                  <a:sysClr val="windowText" lastClr="000000"/>
                </a:solidFill>
                <a:cs typeface="Arial" charset="0"/>
              </a:rPr>
              <a:t> </a:t>
            </a:r>
            <a:r>
              <a:rPr lang="en-US" sz="2400" b="1" dirty="0">
                <a:solidFill>
                  <a:sysClr val="windowText" lastClr="000000"/>
                </a:solidFill>
                <a:latin typeface="Symbol" pitchFamily="18" charset="2"/>
                <a:cs typeface="Arial" charset="0"/>
              </a:rPr>
              <a:t>å</a:t>
            </a:r>
            <a:r>
              <a:rPr lang="en-US" sz="2400" b="1" dirty="0">
                <a:solidFill>
                  <a:sysClr val="windowText" lastClr="000000"/>
                </a:solidFill>
                <a:cs typeface="Arial" charset="0"/>
              </a:rPr>
              <a:t> WLAs</a:t>
            </a:r>
            <a:r>
              <a:rPr lang="en-US" sz="2400" b="1" baseline="-25000" dirty="0">
                <a:solidFill>
                  <a:sysClr val="windowText" lastClr="000000"/>
                </a:solidFill>
                <a:cs typeface="Arial" charset="0"/>
              </a:rPr>
              <a:t>NPDES wastewater</a:t>
            </a:r>
            <a:r>
              <a:rPr lang="en-US" sz="2400" b="1" dirty="0">
                <a:solidFill>
                  <a:sysClr val="windowText" lastClr="000000"/>
                </a:solidFill>
                <a:cs typeface="Arial" charset="0"/>
              </a:rPr>
              <a:t> + </a:t>
            </a:r>
            <a:r>
              <a:rPr lang="en-US" sz="2400" b="1" dirty="0">
                <a:solidFill>
                  <a:sysClr val="windowText" lastClr="000000"/>
                </a:solidFill>
                <a:latin typeface="Symbol" pitchFamily="18" charset="2"/>
                <a:cs typeface="Arial" charset="0"/>
              </a:rPr>
              <a:t>å</a:t>
            </a:r>
            <a:r>
              <a:rPr lang="en-US" sz="2400" b="1" dirty="0">
                <a:solidFill>
                  <a:sysClr val="windowText" lastClr="000000"/>
                </a:solidFill>
                <a:cs typeface="Arial" charset="0"/>
              </a:rPr>
              <a:t> WLAs</a:t>
            </a:r>
            <a:r>
              <a:rPr lang="en-US" sz="2400" b="1" baseline="-25000" dirty="0">
                <a:solidFill>
                  <a:sysClr val="windowText" lastClr="000000"/>
                </a:solidFill>
                <a:cs typeface="Arial" charset="0"/>
              </a:rPr>
              <a:t>NPDES stormwater </a:t>
            </a:r>
            <a:r>
              <a:rPr lang="en-US" sz="2400" b="1" dirty="0">
                <a:solidFill>
                  <a:sysClr val="windowText" lastClr="000000"/>
                </a:solidFill>
                <a:cs typeface="Arial" charset="0"/>
              </a:rPr>
              <a:t>+ </a:t>
            </a:r>
            <a:r>
              <a:rPr lang="en-US" sz="2400" b="1" dirty="0">
                <a:solidFill>
                  <a:sysClr val="windowText" lastClr="000000"/>
                </a:solidFill>
                <a:latin typeface="Symbol" pitchFamily="18" charset="2"/>
                <a:cs typeface="Arial" charset="0"/>
              </a:rPr>
              <a:t>å</a:t>
            </a:r>
            <a:r>
              <a:rPr lang="en-US" sz="2400" b="1" dirty="0">
                <a:solidFill>
                  <a:sysClr val="windowText" lastClr="000000"/>
                </a:solidFill>
                <a:cs typeface="Arial" charset="0"/>
              </a:rPr>
              <a:t> LAs + MOS</a:t>
            </a:r>
            <a:endParaRPr lang="en-US" sz="2400" b="1" dirty="0">
              <a:solidFill>
                <a:sysClr val="windowText" lastClr="000000"/>
              </a:solidFill>
            </a:endParaRPr>
          </a:p>
        </p:txBody>
      </p:sp>
      <p:sp>
        <p:nvSpPr>
          <p:cNvPr id="2" name="TextBox 1">
            <a:extLst>
              <a:ext uri="{FF2B5EF4-FFF2-40B4-BE49-F238E27FC236}">
                <a16:creationId xmlns:a16="http://schemas.microsoft.com/office/drawing/2014/main" id="{E664F887-65CE-47C1-9300-9AC3A0E41D2F}"/>
              </a:ext>
            </a:extLst>
          </p:cNvPr>
          <p:cNvSpPr txBox="1"/>
          <p:nvPr/>
        </p:nvSpPr>
        <p:spPr>
          <a:xfrm>
            <a:off x="1372054" y="5694160"/>
            <a:ext cx="2057401" cy="817245"/>
          </a:xfrm>
          <a:prstGeom prst="wedgeRoundRectCallout">
            <a:avLst>
              <a:gd name="adj1" fmla="val 25754"/>
              <a:gd name="adj2" fmla="val -99865"/>
              <a:gd name="adj3" fmla="val 16667"/>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algn="ctr"/>
            <a:r>
              <a:rPr lang="en-US" sz="1600" dirty="0"/>
              <a:t>Sum of wastewater point source loadings within basin</a:t>
            </a:r>
          </a:p>
        </p:txBody>
      </p:sp>
      <p:sp>
        <p:nvSpPr>
          <p:cNvPr id="11" name="TextBox 10">
            <a:extLst>
              <a:ext uri="{FF2B5EF4-FFF2-40B4-BE49-F238E27FC236}">
                <a16:creationId xmlns:a16="http://schemas.microsoft.com/office/drawing/2014/main" id="{14E1225D-04D9-415D-8481-BE3B322E58CF}"/>
              </a:ext>
            </a:extLst>
          </p:cNvPr>
          <p:cNvSpPr txBox="1"/>
          <p:nvPr/>
        </p:nvSpPr>
        <p:spPr>
          <a:xfrm>
            <a:off x="4043190" y="5694159"/>
            <a:ext cx="2057401" cy="817245"/>
          </a:xfrm>
          <a:prstGeom prst="wedgeRoundRectCallout">
            <a:avLst>
              <a:gd name="adj1" fmla="val 31643"/>
              <a:gd name="adj2" fmla="val -99865"/>
              <a:gd name="adj3" fmla="val 16667"/>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algn="ctr"/>
            <a:r>
              <a:rPr lang="en-US" sz="1600" dirty="0"/>
              <a:t>Municipal Separate Storm Sewer Systems (MS4)</a:t>
            </a:r>
          </a:p>
        </p:txBody>
      </p:sp>
      <p:sp>
        <p:nvSpPr>
          <p:cNvPr id="12" name="TextBox 11">
            <a:extLst>
              <a:ext uri="{FF2B5EF4-FFF2-40B4-BE49-F238E27FC236}">
                <a16:creationId xmlns:a16="http://schemas.microsoft.com/office/drawing/2014/main" id="{633A2ADD-2608-461C-A3D7-EF70904B180D}"/>
              </a:ext>
            </a:extLst>
          </p:cNvPr>
          <p:cNvSpPr txBox="1"/>
          <p:nvPr/>
        </p:nvSpPr>
        <p:spPr>
          <a:xfrm>
            <a:off x="6749208" y="5992367"/>
            <a:ext cx="2057401" cy="272415"/>
          </a:xfrm>
          <a:prstGeom prst="wedgeRoundRectCallout">
            <a:avLst>
              <a:gd name="adj1" fmla="val 1656"/>
              <a:gd name="adj2" fmla="val -310161"/>
              <a:gd name="adj3" fmla="val 16667"/>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algn="ctr"/>
            <a:r>
              <a:rPr lang="en-US" sz="1600" dirty="0"/>
              <a:t>Nonpoint Sources</a:t>
            </a:r>
          </a:p>
        </p:txBody>
      </p:sp>
      <p:sp>
        <p:nvSpPr>
          <p:cNvPr id="13" name="Slide Number Placeholder 4">
            <a:extLst>
              <a:ext uri="{FF2B5EF4-FFF2-40B4-BE49-F238E27FC236}">
                <a16:creationId xmlns:a16="http://schemas.microsoft.com/office/drawing/2014/main" id="{E58C04BB-D12B-4F91-AA37-9A1D7121341C}"/>
              </a:ext>
            </a:extLst>
          </p:cNvPr>
          <p:cNvSpPr>
            <a:spLocks noGrp="1"/>
          </p:cNvSpPr>
          <p:nvPr>
            <p:ph type="sldNum" sz="quarter" idx="12"/>
          </p:nvPr>
        </p:nvSpPr>
        <p:spPr>
          <a:xfrm>
            <a:off x="6522002" y="6509148"/>
            <a:ext cx="2057400" cy="365125"/>
          </a:xfrm>
        </p:spPr>
        <p:txBody>
          <a:bodyPr/>
          <a:lstStyle/>
          <a:p>
            <a:fld id="{77BC0C64-94FA-44B3-9573-88BE3BEAC041}" type="slidenum">
              <a:rPr lang="en-US" smtClean="0"/>
              <a:t>3</a:t>
            </a:fld>
            <a:endParaRPr lang="en-US" dirty="0"/>
          </a:p>
        </p:txBody>
      </p:sp>
      <p:sp>
        <p:nvSpPr>
          <p:cNvPr id="4" name="Date Placeholder 3">
            <a:extLst>
              <a:ext uri="{FF2B5EF4-FFF2-40B4-BE49-F238E27FC236}">
                <a16:creationId xmlns:a16="http://schemas.microsoft.com/office/drawing/2014/main" id="{15E867F5-7048-46A9-9387-ABDBB46A7C15}"/>
              </a:ext>
            </a:extLst>
          </p:cNvPr>
          <p:cNvSpPr>
            <a:spLocks noGrp="1"/>
          </p:cNvSpPr>
          <p:nvPr>
            <p:ph type="dt" sz="half" idx="10"/>
          </p:nvPr>
        </p:nvSpPr>
        <p:spPr/>
        <p:txBody>
          <a:bodyPr/>
          <a:lstStyle/>
          <a:p>
            <a:r>
              <a:rPr lang="en-US"/>
              <a:t>10/9/2018</a:t>
            </a:r>
          </a:p>
        </p:txBody>
      </p:sp>
    </p:spTree>
    <p:extLst>
      <p:ext uri="{BB962C8B-B14F-4D97-AF65-F5344CB8AC3E}">
        <p14:creationId xmlns:p14="http://schemas.microsoft.com/office/powerpoint/2010/main" val="936713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Diagram 13">
            <a:extLst>
              <a:ext uri="{FF2B5EF4-FFF2-40B4-BE49-F238E27FC236}">
                <a16:creationId xmlns:a16="http://schemas.microsoft.com/office/drawing/2014/main" id="{304E1773-EF92-4000-B85D-B0FEE1B44210}"/>
              </a:ext>
            </a:extLst>
          </p:cNvPr>
          <p:cNvGraphicFramePr/>
          <p:nvPr>
            <p:extLst>
              <p:ext uri="{D42A27DB-BD31-4B8C-83A1-F6EECF244321}">
                <p14:modId xmlns:p14="http://schemas.microsoft.com/office/powerpoint/2010/main" val="2261837119"/>
              </p:ext>
            </p:extLst>
          </p:nvPr>
        </p:nvGraphicFramePr>
        <p:xfrm>
          <a:off x="3557357" y="2335577"/>
          <a:ext cx="4967064" cy="41595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66594" name="Rectangle 2"/>
          <p:cNvSpPr>
            <a:spLocks noGrp="1" noChangeArrowheads="1"/>
          </p:cNvSpPr>
          <p:nvPr>
            <p:ph type="title"/>
          </p:nvPr>
        </p:nvSpPr>
        <p:spPr>
          <a:xfrm>
            <a:off x="0" y="142006"/>
            <a:ext cx="9143999" cy="762000"/>
          </a:xfrm>
          <a:noFill/>
          <a:ln/>
        </p:spPr>
        <p:txBody>
          <a:bodyPr lIns="90488" tIns="44450" rIns="90488" bIns="44450">
            <a:normAutofit/>
          </a:bodyPr>
          <a:lstStyle/>
          <a:p>
            <a:pPr algn="ctr"/>
            <a:r>
              <a:rPr lang="en-US" sz="3600" b="1" dirty="0">
                <a:latin typeface="Book Antiqua" pitchFamily="18" charset="0"/>
              </a:rPr>
              <a:t>Florida’s Requirements</a:t>
            </a:r>
          </a:p>
        </p:txBody>
      </p:sp>
      <p:sp>
        <p:nvSpPr>
          <p:cNvPr id="366595" name="Rectangle 3"/>
          <p:cNvSpPr>
            <a:spLocks noGrp="1" noChangeArrowheads="1"/>
          </p:cNvSpPr>
          <p:nvPr>
            <p:ph idx="1"/>
          </p:nvPr>
        </p:nvSpPr>
        <p:spPr>
          <a:xfrm>
            <a:off x="381000" y="1285878"/>
            <a:ext cx="8382000" cy="1041400"/>
          </a:xfrm>
          <a:noFill/>
          <a:ln/>
        </p:spPr>
        <p:txBody>
          <a:bodyPr lIns="90488" tIns="44450" rIns="90488" bIns="44450">
            <a:normAutofit/>
          </a:bodyPr>
          <a:lstStyle/>
          <a:p>
            <a:r>
              <a:rPr lang="en-US" dirty="0">
                <a:latin typeface="Book Antiqua" pitchFamily="18" charset="0"/>
              </a:rPr>
              <a:t>Section 403.067, Florida Statute (F.S.) </a:t>
            </a:r>
            <a:r>
              <a:rPr lang="en-US" sz="2800" dirty="0">
                <a:latin typeface="Book Antiqua" pitchFamily="18" charset="0"/>
              </a:rPr>
              <a:t>established the Florida Watershed Restoration Act in 1999</a:t>
            </a:r>
          </a:p>
        </p:txBody>
      </p:sp>
      <p:sp>
        <p:nvSpPr>
          <p:cNvPr id="12" name="Rectangle 3">
            <a:extLst>
              <a:ext uri="{FF2B5EF4-FFF2-40B4-BE49-F238E27FC236}">
                <a16:creationId xmlns:a16="http://schemas.microsoft.com/office/drawing/2014/main" id="{E05D390C-99DA-492A-BEC6-7BACD77314AC}"/>
              </a:ext>
            </a:extLst>
          </p:cNvPr>
          <p:cNvSpPr txBox="1">
            <a:spLocks noChangeArrowheads="1"/>
          </p:cNvSpPr>
          <p:nvPr/>
        </p:nvSpPr>
        <p:spPr>
          <a:xfrm>
            <a:off x="1" y="2598821"/>
            <a:ext cx="3332850" cy="3896317"/>
          </a:xfrm>
          <a:prstGeom prst="rect">
            <a:avLst/>
          </a:prstGeom>
          <a:noFill/>
          <a:ln/>
        </p:spPr>
        <p:txBody>
          <a:bodyPr vert="horz" lIns="90488" tIns="44450" rIns="90488" bIns="4445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r>
              <a:rPr lang="en-US" dirty="0">
                <a:latin typeface="Book Antiqua" pitchFamily="18" charset="0"/>
              </a:rPr>
              <a:t>Section 373.4595, F.S. - Northern Everglades and Estuaries Protection Program (NEEPP)</a:t>
            </a:r>
          </a:p>
          <a:p>
            <a:pPr lvl="1">
              <a:defRPr/>
            </a:pPr>
            <a:endParaRPr lang="en-US" dirty="0">
              <a:latin typeface="Book Antiqua" pitchFamily="18" charset="0"/>
            </a:endParaRPr>
          </a:p>
          <a:p>
            <a:pPr lvl="1">
              <a:defRPr/>
            </a:pPr>
            <a:r>
              <a:rPr lang="en-US" dirty="0">
                <a:solidFill>
                  <a:prstClr val="black"/>
                </a:solidFill>
                <a:latin typeface="Book Antiqua" pitchFamily="18" charset="0"/>
              </a:rPr>
              <a:t>Chapter 373, Part VIII - Outstanding Florida Springs (OFS)</a:t>
            </a:r>
            <a:endParaRPr kumimoji="0" lang="en-US" b="0" i="0" u="none" strike="noStrike" kern="1200" cap="none" spc="0" normalizeH="0" baseline="0" noProof="0" dirty="0">
              <a:ln>
                <a:noFill/>
              </a:ln>
              <a:solidFill>
                <a:prstClr val="black"/>
              </a:solidFill>
              <a:effectLst/>
              <a:uLnTx/>
              <a:uFillTx/>
              <a:latin typeface="Book Antiqua" pitchFamily="18" charset="0"/>
              <a:ea typeface="+mn-ea"/>
              <a:cs typeface="+mn-cs"/>
            </a:endParaRPr>
          </a:p>
        </p:txBody>
      </p:sp>
      <p:sp>
        <p:nvSpPr>
          <p:cNvPr id="10" name="Rectangle 3">
            <a:extLst>
              <a:ext uri="{FF2B5EF4-FFF2-40B4-BE49-F238E27FC236}">
                <a16:creationId xmlns:a16="http://schemas.microsoft.com/office/drawing/2014/main" id="{5CE717AD-D2B9-4699-84E3-9F991AC40C84}"/>
              </a:ext>
            </a:extLst>
          </p:cNvPr>
          <p:cNvSpPr txBox="1">
            <a:spLocks noChangeArrowheads="1"/>
          </p:cNvSpPr>
          <p:nvPr/>
        </p:nvSpPr>
        <p:spPr>
          <a:xfrm>
            <a:off x="5403446" y="4075119"/>
            <a:ext cx="1274885" cy="680478"/>
          </a:xfrm>
          <a:prstGeom prst="rect">
            <a:avLst/>
          </a:prstGeom>
          <a:noFill/>
          <a:ln/>
        </p:spPr>
        <p:txBody>
          <a:bodyPr vert="horz" lIns="90488" tIns="44450" rIns="90488" bIns="4445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en-US" altLang="en-US" sz="1600" dirty="0">
                <a:latin typeface="Book Antiqua" panose="02040602050305030304" pitchFamily="18" charset="0"/>
              </a:rPr>
              <a:t>Water Quality Framework</a:t>
            </a:r>
            <a:endParaRPr kumimoji="0" lang="en-US" sz="1600" b="0" i="0" u="none" strike="noStrike" kern="1200" cap="none" spc="0" normalizeH="0" baseline="0" noProof="0" dirty="0">
              <a:ln>
                <a:noFill/>
              </a:ln>
              <a:solidFill>
                <a:prstClr val="black"/>
              </a:solidFill>
              <a:effectLst/>
              <a:uLnTx/>
              <a:uFillTx/>
              <a:latin typeface="Book Antiqua" pitchFamily="18" charset="0"/>
              <a:ea typeface="+mn-ea"/>
              <a:cs typeface="+mn-cs"/>
            </a:endParaRPr>
          </a:p>
        </p:txBody>
      </p:sp>
      <p:sp>
        <p:nvSpPr>
          <p:cNvPr id="13" name="Slide Number Placeholder 4">
            <a:extLst>
              <a:ext uri="{FF2B5EF4-FFF2-40B4-BE49-F238E27FC236}">
                <a16:creationId xmlns:a16="http://schemas.microsoft.com/office/drawing/2014/main" id="{8BFF93A6-55DF-4F66-950A-73497ECB2798}"/>
              </a:ext>
            </a:extLst>
          </p:cNvPr>
          <p:cNvSpPr>
            <a:spLocks noGrp="1"/>
          </p:cNvSpPr>
          <p:nvPr>
            <p:ph type="sldNum" sz="quarter" idx="12"/>
          </p:nvPr>
        </p:nvSpPr>
        <p:spPr>
          <a:xfrm>
            <a:off x="6522002" y="6509148"/>
            <a:ext cx="2057400" cy="365125"/>
          </a:xfrm>
        </p:spPr>
        <p:txBody>
          <a:bodyPr/>
          <a:lstStyle/>
          <a:p>
            <a:fld id="{77BC0C64-94FA-44B3-9573-88BE3BEAC041}" type="slidenum">
              <a:rPr lang="en-US" smtClean="0"/>
              <a:t>4</a:t>
            </a:fld>
            <a:endParaRPr lang="en-US" dirty="0"/>
          </a:p>
        </p:txBody>
      </p:sp>
      <p:sp>
        <p:nvSpPr>
          <p:cNvPr id="3" name="Date Placeholder 2">
            <a:extLst>
              <a:ext uri="{FF2B5EF4-FFF2-40B4-BE49-F238E27FC236}">
                <a16:creationId xmlns:a16="http://schemas.microsoft.com/office/drawing/2014/main" id="{E4194778-64C4-4401-BD17-1A0EA98FCCE7}"/>
              </a:ext>
            </a:extLst>
          </p:cNvPr>
          <p:cNvSpPr>
            <a:spLocks noGrp="1"/>
          </p:cNvSpPr>
          <p:nvPr>
            <p:ph type="dt" sz="half" idx="10"/>
          </p:nvPr>
        </p:nvSpPr>
        <p:spPr/>
        <p:txBody>
          <a:bodyPr/>
          <a:lstStyle/>
          <a:p>
            <a:r>
              <a:rPr lang="en-US"/>
              <a:t>10/9/2018</a:t>
            </a:r>
          </a:p>
        </p:txBody>
      </p:sp>
    </p:spTree>
    <p:extLst>
      <p:ext uri="{BB962C8B-B14F-4D97-AF65-F5344CB8AC3E}">
        <p14:creationId xmlns:p14="http://schemas.microsoft.com/office/powerpoint/2010/main" val="179064727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594910" y="-33051"/>
            <a:ext cx="8549089" cy="1078198"/>
          </a:xfrm>
        </p:spPr>
        <p:txBody>
          <a:bodyPr>
            <a:noAutofit/>
          </a:bodyPr>
          <a:lstStyle/>
          <a:p>
            <a:r>
              <a:rPr lang="en-US" sz="3600" dirty="0">
                <a:latin typeface="Book Antiqua" panose="02040602050305030304" pitchFamily="18" charset="0"/>
              </a:rPr>
              <a:t> Basin Management Action Plan (BMAP) </a:t>
            </a:r>
          </a:p>
        </p:txBody>
      </p:sp>
      <p:sp>
        <p:nvSpPr>
          <p:cNvPr id="3" name="Slide Number Placeholder 2"/>
          <p:cNvSpPr>
            <a:spLocks noGrp="1"/>
          </p:cNvSpPr>
          <p:nvPr>
            <p:ph type="sldNum" sz="quarter" idx="12"/>
          </p:nvPr>
        </p:nvSpPr>
        <p:spPr/>
        <p:txBody>
          <a:bodyPr/>
          <a:lstStyle/>
          <a:p>
            <a:fld id="{77BC0C64-94FA-44B3-9573-88BE3BEAC041}" type="slidenum">
              <a:rPr lang="en-US" smtClean="0"/>
              <a:t>5</a:t>
            </a:fld>
            <a:endParaRPr lang="en-US"/>
          </a:p>
        </p:txBody>
      </p:sp>
      <p:sp>
        <p:nvSpPr>
          <p:cNvPr id="8" name="Content Placeholder 2">
            <a:extLst>
              <a:ext uri="{FF2B5EF4-FFF2-40B4-BE49-F238E27FC236}">
                <a16:creationId xmlns:a16="http://schemas.microsoft.com/office/drawing/2014/main" id="{F537BEE9-6AE0-4B5C-A220-71087202F27E}"/>
              </a:ext>
            </a:extLst>
          </p:cNvPr>
          <p:cNvSpPr>
            <a:spLocks noGrp="1"/>
          </p:cNvSpPr>
          <p:nvPr>
            <p:ph idx="1"/>
          </p:nvPr>
        </p:nvSpPr>
        <p:spPr>
          <a:xfrm>
            <a:off x="0" y="1078198"/>
            <a:ext cx="9144000" cy="574125"/>
          </a:xfrm>
        </p:spPr>
        <p:txBody>
          <a:bodyPr>
            <a:normAutofit fontScale="92500"/>
          </a:bodyPr>
          <a:lstStyle/>
          <a:p>
            <a:pPr algn="ctr">
              <a:buSzPct val="90000"/>
            </a:pPr>
            <a:r>
              <a:rPr lang="en-US" sz="2400" dirty="0"/>
              <a:t>One of DEP’s methods for </a:t>
            </a:r>
            <a:r>
              <a:rPr lang="en-US" sz="2400" u="sng" dirty="0"/>
              <a:t>restoring water quality </a:t>
            </a:r>
            <a:r>
              <a:rPr lang="en-US" sz="2400" dirty="0"/>
              <a:t>in an impaired water body</a:t>
            </a:r>
          </a:p>
        </p:txBody>
      </p:sp>
      <p:pic>
        <p:nvPicPr>
          <p:cNvPr id="9" name="Picture 8">
            <a:extLst>
              <a:ext uri="{FF2B5EF4-FFF2-40B4-BE49-F238E27FC236}">
                <a16:creationId xmlns:a16="http://schemas.microsoft.com/office/drawing/2014/main" id="{B943E4C0-7872-44E5-B147-4891F0CCBBEC}"/>
              </a:ext>
            </a:extLst>
          </p:cNvPr>
          <p:cNvPicPr>
            <a:picLocks noChangeAspect="1"/>
          </p:cNvPicPr>
          <p:nvPr/>
        </p:nvPicPr>
        <p:blipFill>
          <a:blip r:embed="rId3"/>
          <a:stretch>
            <a:fillRect/>
          </a:stretch>
        </p:blipFill>
        <p:spPr>
          <a:xfrm>
            <a:off x="1698434" y="1557700"/>
            <a:ext cx="5747133" cy="4744810"/>
          </a:xfrm>
          <a:prstGeom prst="rect">
            <a:avLst/>
          </a:prstGeom>
        </p:spPr>
      </p:pic>
      <p:sp>
        <p:nvSpPr>
          <p:cNvPr id="10" name="Content Placeholder 2">
            <a:extLst>
              <a:ext uri="{FF2B5EF4-FFF2-40B4-BE49-F238E27FC236}">
                <a16:creationId xmlns:a16="http://schemas.microsoft.com/office/drawing/2014/main" id="{7DB031B7-2467-43B3-9F03-B924ADADF5E9}"/>
              </a:ext>
            </a:extLst>
          </p:cNvPr>
          <p:cNvSpPr txBox="1">
            <a:spLocks/>
          </p:cNvSpPr>
          <p:nvPr/>
        </p:nvSpPr>
        <p:spPr>
          <a:xfrm>
            <a:off x="1881997" y="2755367"/>
            <a:ext cx="3421509" cy="231723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SzPct val="90000"/>
            </a:pPr>
            <a:r>
              <a:rPr lang="en-US" sz="3400" dirty="0"/>
              <a:t>BMAPs are: </a:t>
            </a:r>
          </a:p>
          <a:p>
            <a:pPr lvl="1">
              <a:buSzPct val="90000"/>
            </a:pPr>
            <a:r>
              <a:rPr lang="en-US" dirty="0"/>
              <a:t>Developed with stakeholder input</a:t>
            </a:r>
          </a:p>
          <a:p>
            <a:pPr lvl="1">
              <a:buSzPct val="90000"/>
            </a:pPr>
            <a:r>
              <a:rPr lang="en-US" dirty="0"/>
              <a:t>Adopted by DEP Secretarial Order</a:t>
            </a:r>
          </a:p>
          <a:p>
            <a:pPr lvl="1">
              <a:buSzPct val="90000"/>
            </a:pPr>
            <a:r>
              <a:rPr lang="en-US" dirty="0"/>
              <a:t>Enforceable</a:t>
            </a:r>
          </a:p>
          <a:p>
            <a:pPr lvl="1">
              <a:buSzPct val="90000"/>
            </a:pPr>
            <a:r>
              <a:rPr lang="en-US" dirty="0"/>
              <a:t>Implemented through a phased approach</a:t>
            </a:r>
          </a:p>
          <a:p>
            <a:pPr lvl="1">
              <a:buSzPct val="90000"/>
            </a:pPr>
            <a:r>
              <a:rPr lang="en-US" dirty="0"/>
              <a:t>Reviewed annually</a:t>
            </a:r>
          </a:p>
        </p:txBody>
      </p:sp>
      <p:sp>
        <p:nvSpPr>
          <p:cNvPr id="11" name="TextBox 10">
            <a:extLst>
              <a:ext uri="{FF2B5EF4-FFF2-40B4-BE49-F238E27FC236}">
                <a16:creationId xmlns:a16="http://schemas.microsoft.com/office/drawing/2014/main" id="{2D15CD56-38DC-4437-B2E6-57C9F5670EEE}"/>
              </a:ext>
            </a:extLst>
          </p:cNvPr>
          <p:cNvSpPr txBox="1"/>
          <p:nvPr/>
        </p:nvSpPr>
        <p:spPr>
          <a:xfrm>
            <a:off x="3094995" y="5656179"/>
            <a:ext cx="3256976" cy="646331"/>
          </a:xfrm>
          <a:prstGeom prst="rect">
            <a:avLst/>
          </a:prstGeom>
          <a:noFill/>
        </p:spPr>
        <p:txBody>
          <a:bodyPr wrap="square" rtlCol="0">
            <a:spAutoFit/>
          </a:bodyPr>
          <a:lstStyle/>
          <a:p>
            <a:pPr>
              <a:buSzPct val="90000"/>
            </a:pPr>
            <a:r>
              <a:rPr lang="en-US" sz="1200" i="1"/>
              <a:t>403.067, F.S. (7) Development of Basin Management Plans and Implementation of Total Maximum Daily Loads.</a:t>
            </a:r>
            <a:endParaRPr lang="en-US" sz="1200" i="1" dirty="0"/>
          </a:p>
        </p:txBody>
      </p:sp>
      <p:sp>
        <p:nvSpPr>
          <p:cNvPr id="6" name="TextBox 5">
            <a:extLst>
              <a:ext uri="{FF2B5EF4-FFF2-40B4-BE49-F238E27FC236}">
                <a16:creationId xmlns:a16="http://schemas.microsoft.com/office/drawing/2014/main" id="{8453A4BF-3512-487E-BE60-E20605183E0E}"/>
              </a:ext>
            </a:extLst>
          </p:cNvPr>
          <p:cNvSpPr txBox="1"/>
          <p:nvPr/>
        </p:nvSpPr>
        <p:spPr>
          <a:xfrm>
            <a:off x="214829" y="6251967"/>
            <a:ext cx="8714342" cy="584775"/>
          </a:xfrm>
          <a:prstGeom prst="rect">
            <a:avLst/>
          </a:prstGeom>
          <a:noFill/>
        </p:spPr>
        <p:txBody>
          <a:bodyPr wrap="square" rtlCol="0">
            <a:spAutoFit/>
          </a:bodyPr>
          <a:lstStyle/>
          <a:p>
            <a:r>
              <a:rPr lang="en-US" sz="1600" dirty="0">
                <a:hlinkClick r:id="rId4"/>
              </a:rPr>
              <a:t>https://floridadep.gov/dear/water-quality-restoration/content/basin-management-action-plans-bmaps</a:t>
            </a:r>
            <a:endParaRPr lang="en-US" sz="1600" dirty="0"/>
          </a:p>
          <a:p>
            <a:endParaRPr lang="en-US" sz="1600" dirty="0"/>
          </a:p>
        </p:txBody>
      </p:sp>
      <p:sp>
        <p:nvSpPr>
          <p:cNvPr id="2" name="Date Placeholder 1">
            <a:extLst>
              <a:ext uri="{FF2B5EF4-FFF2-40B4-BE49-F238E27FC236}">
                <a16:creationId xmlns:a16="http://schemas.microsoft.com/office/drawing/2014/main" id="{D5224B8B-8A4D-47EB-8729-0AE560E3D29D}"/>
              </a:ext>
            </a:extLst>
          </p:cNvPr>
          <p:cNvSpPr>
            <a:spLocks noGrp="1"/>
          </p:cNvSpPr>
          <p:nvPr>
            <p:ph type="dt" sz="half" idx="10"/>
          </p:nvPr>
        </p:nvSpPr>
        <p:spPr/>
        <p:txBody>
          <a:bodyPr/>
          <a:lstStyle/>
          <a:p>
            <a:r>
              <a:rPr lang="en-US"/>
              <a:t>10/9/2018</a:t>
            </a:r>
          </a:p>
        </p:txBody>
      </p:sp>
    </p:spTree>
    <p:extLst>
      <p:ext uri="{BB962C8B-B14F-4D97-AF65-F5344CB8AC3E}">
        <p14:creationId xmlns:p14="http://schemas.microsoft.com/office/powerpoint/2010/main" val="1368119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032387"/>
          </a:xfrm>
        </p:spPr>
        <p:txBody>
          <a:bodyPr>
            <a:normAutofit/>
          </a:bodyPr>
          <a:lstStyle/>
          <a:p>
            <a:r>
              <a:rPr lang="en-US" sz="3600" dirty="0">
                <a:latin typeface="Book Antiqua" panose="02040602050305030304" pitchFamily="18" charset="0"/>
              </a:rPr>
              <a:t>Agriculture and BMAPs</a:t>
            </a:r>
          </a:p>
        </p:txBody>
      </p:sp>
      <p:sp>
        <p:nvSpPr>
          <p:cNvPr id="3" name="Content Placeholder 2"/>
          <p:cNvSpPr>
            <a:spLocks noGrp="1"/>
          </p:cNvSpPr>
          <p:nvPr>
            <p:ph idx="1"/>
          </p:nvPr>
        </p:nvSpPr>
        <p:spPr>
          <a:xfrm>
            <a:off x="152400" y="1283111"/>
            <a:ext cx="8915400" cy="2183990"/>
          </a:xfrm>
        </p:spPr>
        <p:txBody>
          <a:bodyPr/>
          <a:lstStyle/>
          <a:p>
            <a:r>
              <a:rPr lang="en-US" dirty="0">
                <a:latin typeface="Book Antiqua" panose="02040602050305030304" pitchFamily="18" charset="0"/>
              </a:rPr>
              <a:t>Agricultural producers within a BMAP must:</a:t>
            </a:r>
          </a:p>
          <a:p>
            <a:pPr lvl="1"/>
            <a:r>
              <a:rPr lang="en-US" sz="2000" dirty="0">
                <a:latin typeface="Book Antiqua" panose="02040602050305030304" pitchFamily="18" charset="0"/>
              </a:rPr>
              <a:t>Enroll in Florida Department of Agriculture and Consumer Services (FDACS) Best Management Practices (BMPs);</a:t>
            </a:r>
          </a:p>
          <a:p>
            <a:pPr marL="457200" lvl="1" indent="0">
              <a:buNone/>
            </a:pPr>
            <a:r>
              <a:rPr lang="en-US" sz="2000" dirty="0">
                <a:latin typeface="Book Antiqua" panose="02040602050305030304" pitchFamily="18" charset="0"/>
              </a:rPr>
              <a:t>    or</a:t>
            </a:r>
          </a:p>
          <a:p>
            <a:pPr lvl="1"/>
            <a:r>
              <a:rPr lang="en-US" sz="2000" dirty="0">
                <a:latin typeface="Book Antiqua" panose="02040602050305030304" pitchFamily="18" charset="0"/>
              </a:rPr>
              <a:t>Monitor Water Quality For Compliance </a:t>
            </a:r>
          </a:p>
        </p:txBody>
      </p:sp>
      <p:pic>
        <p:nvPicPr>
          <p:cNvPr id="4" name="Picture 3"/>
          <p:cNvPicPr>
            <a:picLocks noChangeAspect="1"/>
          </p:cNvPicPr>
          <p:nvPr/>
        </p:nvPicPr>
        <p:blipFill>
          <a:blip r:embed="rId3"/>
          <a:stretch>
            <a:fillRect/>
          </a:stretch>
        </p:blipFill>
        <p:spPr>
          <a:xfrm>
            <a:off x="6115050" y="2685951"/>
            <a:ext cx="3014202" cy="3897675"/>
          </a:xfrm>
          <a:prstGeom prst="rect">
            <a:avLst/>
          </a:prstGeom>
        </p:spPr>
      </p:pic>
      <p:sp>
        <p:nvSpPr>
          <p:cNvPr id="11" name="Content Placeholder 2"/>
          <p:cNvSpPr txBox="1">
            <a:spLocks/>
          </p:cNvSpPr>
          <p:nvPr/>
        </p:nvSpPr>
        <p:spPr>
          <a:xfrm>
            <a:off x="152400" y="5589639"/>
            <a:ext cx="6154374" cy="9939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sz="2000" dirty="0">
                <a:solidFill>
                  <a:prstClr val="black"/>
                </a:solidFill>
                <a:latin typeface="Book Antiqua" panose="02040602050305030304" pitchFamily="18" charset="0"/>
                <a:hlinkClick r:id="rId4"/>
              </a:rPr>
              <a:t>http://www.freshfromflorida.com/Business-Services/Water/Agricultural-Best-Management-Practices</a:t>
            </a:r>
            <a:endParaRPr kumimoji="0" lang="en-US" sz="20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endParaRPr>
          </a:p>
        </p:txBody>
      </p:sp>
      <p:sp>
        <p:nvSpPr>
          <p:cNvPr id="9" name="Content Placeholder 2"/>
          <p:cNvSpPr txBox="1">
            <a:spLocks/>
          </p:cNvSpPr>
          <p:nvPr/>
        </p:nvSpPr>
        <p:spPr>
          <a:xfrm>
            <a:off x="152400" y="3420919"/>
            <a:ext cx="6034217" cy="24277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Benefits of FDACS enrollment: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Presumption of Compliance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Eligibility for cost-share funding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Technical assistance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Improved Water Quality </a:t>
            </a:r>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a:p>
        </p:txBody>
      </p:sp>
      <p:sp>
        <p:nvSpPr>
          <p:cNvPr id="5" name="Date Placeholder 4">
            <a:extLst>
              <a:ext uri="{FF2B5EF4-FFF2-40B4-BE49-F238E27FC236}">
                <a16:creationId xmlns:a16="http://schemas.microsoft.com/office/drawing/2014/main" id="{8206280C-C106-4D73-94A1-452FE7F9F125}"/>
              </a:ext>
            </a:extLst>
          </p:cNvPr>
          <p:cNvSpPr>
            <a:spLocks noGrp="1"/>
          </p:cNvSpPr>
          <p:nvPr>
            <p:ph type="dt" sz="half" idx="10"/>
          </p:nvPr>
        </p:nvSpPr>
        <p:spPr/>
        <p:txBody>
          <a:bodyPr/>
          <a:lstStyle/>
          <a:p>
            <a:r>
              <a:rPr lang="en-US"/>
              <a:t>10/9/2018</a:t>
            </a:r>
          </a:p>
        </p:txBody>
      </p:sp>
    </p:spTree>
    <p:extLst>
      <p:ext uri="{BB962C8B-B14F-4D97-AF65-F5344CB8AC3E}">
        <p14:creationId xmlns:p14="http://schemas.microsoft.com/office/powerpoint/2010/main" val="1630092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9A355-0AA8-4A36-B05B-51DDB80C8EE6}"/>
              </a:ext>
            </a:extLst>
          </p:cNvPr>
          <p:cNvSpPr>
            <a:spLocks noGrp="1"/>
          </p:cNvSpPr>
          <p:nvPr>
            <p:ph type="title"/>
          </p:nvPr>
        </p:nvSpPr>
        <p:spPr>
          <a:xfrm>
            <a:off x="906236" y="0"/>
            <a:ext cx="8237764" cy="1010373"/>
          </a:xfrm>
        </p:spPr>
        <p:txBody>
          <a:bodyPr>
            <a:normAutofit/>
          </a:bodyPr>
          <a:lstStyle/>
          <a:p>
            <a:r>
              <a:rPr lang="en-US" sz="3600" dirty="0">
                <a:latin typeface="Book Antiqua" panose="02040602050305030304" pitchFamily="18" charset="0"/>
              </a:rPr>
              <a:t>Modeling – TMDLs and BMAPs</a:t>
            </a:r>
          </a:p>
        </p:txBody>
      </p:sp>
      <p:sp>
        <p:nvSpPr>
          <p:cNvPr id="3" name="Content Placeholder 2">
            <a:extLst>
              <a:ext uri="{FF2B5EF4-FFF2-40B4-BE49-F238E27FC236}">
                <a16:creationId xmlns:a16="http://schemas.microsoft.com/office/drawing/2014/main" id="{F724DEC3-5603-4548-856C-BEDAC07A658B}"/>
              </a:ext>
            </a:extLst>
          </p:cNvPr>
          <p:cNvSpPr>
            <a:spLocks noGrp="1"/>
          </p:cNvSpPr>
          <p:nvPr>
            <p:ph idx="1"/>
          </p:nvPr>
        </p:nvSpPr>
        <p:spPr>
          <a:xfrm>
            <a:off x="87923" y="1222873"/>
            <a:ext cx="8968153" cy="1010373"/>
          </a:xfrm>
        </p:spPr>
        <p:txBody>
          <a:bodyPr>
            <a:normAutofit fontScale="92500" lnSpcReduction="10000"/>
          </a:bodyPr>
          <a:lstStyle/>
          <a:p>
            <a:r>
              <a:rPr lang="en-US" sz="2600" dirty="0">
                <a:latin typeface="Book Antiqua" panose="02040602050305030304" pitchFamily="18" charset="0"/>
              </a:rPr>
              <a:t>TMDLs developed using a range of techniques</a:t>
            </a:r>
          </a:p>
          <a:p>
            <a:pPr lvl="1"/>
            <a:r>
              <a:rPr lang="en-US" dirty="0">
                <a:latin typeface="Book Antiqua" panose="02040602050305030304" pitchFamily="18" charset="0"/>
              </a:rPr>
              <a:t>simple mass balance calculations to complex water quality modeling approaches </a:t>
            </a:r>
          </a:p>
        </p:txBody>
      </p:sp>
      <p:sp>
        <p:nvSpPr>
          <p:cNvPr id="6" name="Slide Number Placeholder 5">
            <a:extLst>
              <a:ext uri="{FF2B5EF4-FFF2-40B4-BE49-F238E27FC236}">
                <a16:creationId xmlns:a16="http://schemas.microsoft.com/office/drawing/2014/main" id="{BBB7C68B-0CFC-4933-A0A2-53088267B38D}"/>
              </a:ext>
            </a:extLst>
          </p:cNvPr>
          <p:cNvSpPr>
            <a:spLocks noGrp="1"/>
          </p:cNvSpPr>
          <p:nvPr>
            <p:ph type="sldNum" sz="quarter" idx="12"/>
          </p:nvPr>
        </p:nvSpPr>
        <p:spPr/>
        <p:txBody>
          <a:bodyPr/>
          <a:lstStyle/>
          <a:p>
            <a:fld id="{77BC0C64-94FA-44B3-9573-88BE3BEAC041}" type="slidenum">
              <a:rPr lang="en-US" smtClean="0"/>
              <a:t>7</a:t>
            </a:fld>
            <a:endParaRPr lang="en-US"/>
          </a:p>
        </p:txBody>
      </p:sp>
      <p:sp>
        <p:nvSpPr>
          <p:cNvPr id="7" name="Content Placeholder 2">
            <a:extLst>
              <a:ext uri="{FF2B5EF4-FFF2-40B4-BE49-F238E27FC236}">
                <a16:creationId xmlns:a16="http://schemas.microsoft.com/office/drawing/2014/main" id="{B9083B62-8E5F-4499-83F3-65BADD1C766C}"/>
              </a:ext>
            </a:extLst>
          </p:cNvPr>
          <p:cNvSpPr txBox="1">
            <a:spLocks/>
          </p:cNvSpPr>
          <p:nvPr/>
        </p:nvSpPr>
        <p:spPr>
          <a:xfrm>
            <a:off x="87923" y="2364721"/>
            <a:ext cx="5310553" cy="341009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Book Antiqua" panose="02040602050305030304" pitchFamily="18" charset="0"/>
              </a:rPr>
              <a:t>Fate and transport models based on best available data</a:t>
            </a:r>
          </a:p>
          <a:p>
            <a:pPr lvl="1"/>
            <a:r>
              <a:rPr lang="en-US" dirty="0">
                <a:latin typeface="Book Antiqua" panose="02040602050305030304" pitchFamily="18" charset="0"/>
              </a:rPr>
              <a:t>Land Use</a:t>
            </a:r>
          </a:p>
          <a:p>
            <a:pPr lvl="1"/>
            <a:r>
              <a:rPr lang="en-US" dirty="0">
                <a:latin typeface="Book Antiqua" panose="02040602050305030304" pitchFamily="18" charset="0"/>
              </a:rPr>
              <a:t>Rainfall data</a:t>
            </a:r>
          </a:p>
          <a:p>
            <a:pPr lvl="1"/>
            <a:r>
              <a:rPr lang="en-US" dirty="0">
                <a:latin typeface="Book Antiqua" panose="02040602050305030304" pitchFamily="18" charset="0"/>
              </a:rPr>
              <a:t>Runoff Coefficients (ROCs)*</a:t>
            </a:r>
          </a:p>
          <a:p>
            <a:pPr lvl="2"/>
            <a:r>
              <a:rPr lang="en-US" dirty="0">
                <a:latin typeface="Book Antiqua" panose="02040602050305030304" pitchFamily="18" charset="0"/>
              </a:rPr>
              <a:t>coefficient relating the amount of runoff to the amount of precipitation received</a:t>
            </a:r>
          </a:p>
          <a:p>
            <a:pPr lvl="1"/>
            <a:r>
              <a:rPr lang="en-US" dirty="0">
                <a:latin typeface="Book Antiqua" panose="02040602050305030304" pitchFamily="18" charset="0"/>
              </a:rPr>
              <a:t>Event Mean Concentrations (EMCs)*</a:t>
            </a:r>
          </a:p>
          <a:p>
            <a:pPr lvl="2"/>
            <a:r>
              <a:rPr lang="en-US" dirty="0">
                <a:latin typeface="Book Antiqua" panose="02040602050305030304" pitchFamily="18" charset="0"/>
              </a:rPr>
              <a:t>flow-weighted average concentration for a rainfall-runoff event </a:t>
            </a:r>
          </a:p>
          <a:p>
            <a:pPr lvl="2"/>
            <a:r>
              <a:rPr lang="en-US" dirty="0">
                <a:latin typeface="Book Antiqua" panose="02040602050305030304" pitchFamily="18" charset="0"/>
              </a:rPr>
              <a:t>pollution load mass/runoff volume</a:t>
            </a:r>
          </a:p>
          <a:p>
            <a:pPr marL="457200" lvl="1" indent="0">
              <a:buNone/>
            </a:pPr>
            <a:r>
              <a:rPr lang="en-US" dirty="0">
                <a:latin typeface="Book Antiqua" panose="02040602050305030304" pitchFamily="18" charset="0"/>
              </a:rPr>
              <a:t>*EMCs, ROCs for LU categories, not specific parcels</a:t>
            </a:r>
          </a:p>
        </p:txBody>
      </p:sp>
      <p:pic>
        <p:nvPicPr>
          <p:cNvPr id="8" name="Picture 7">
            <a:extLst>
              <a:ext uri="{FF2B5EF4-FFF2-40B4-BE49-F238E27FC236}">
                <a16:creationId xmlns:a16="http://schemas.microsoft.com/office/drawing/2014/main" id="{59845C34-8FD6-4B52-9716-D776910ED4F6}"/>
              </a:ext>
            </a:extLst>
          </p:cNvPr>
          <p:cNvPicPr>
            <a:picLocks noChangeAspect="1"/>
          </p:cNvPicPr>
          <p:nvPr/>
        </p:nvPicPr>
        <p:blipFill rotWithShape="1">
          <a:blip r:embed="rId3"/>
          <a:srcRect l="3393" t="2092" r="2866" b="9452"/>
          <a:stretch/>
        </p:blipFill>
        <p:spPr>
          <a:xfrm>
            <a:off x="5486400" y="2037989"/>
            <a:ext cx="3657600" cy="4490983"/>
          </a:xfrm>
          <a:prstGeom prst="rect">
            <a:avLst/>
          </a:prstGeom>
        </p:spPr>
      </p:pic>
      <p:sp>
        <p:nvSpPr>
          <p:cNvPr id="9" name="Date Placeholder 8">
            <a:extLst>
              <a:ext uri="{FF2B5EF4-FFF2-40B4-BE49-F238E27FC236}">
                <a16:creationId xmlns:a16="http://schemas.microsoft.com/office/drawing/2014/main" id="{7841DE17-BC74-42A2-8B5A-4AEEA0FE29DB}"/>
              </a:ext>
            </a:extLst>
          </p:cNvPr>
          <p:cNvSpPr>
            <a:spLocks noGrp="1"/>
          </p:cNvSpPr>
          <p:nvPr>
            <p:ph type="dt" sz="half" idx="10"/>
          </p:nvPr>
        </p:nvSpPr>
        <p:spPr/>
        <p:txBody>
          <a:bodyPr/>
          <a:lstStyle/>
          <a:p>
            <a:r>
              <a:rPr lang="en-US"/>
              <a:t>10/9/2018</a:t>
            </a:r>
          </a:p>
        </p:txBody>
      </p:sp>
      <p:sp>
        <p:nvSpPr>
          <p:cNvPr id="10" name="Content Placeholder 2">
            <a:extLst>
              <a:ext uri="{FF2B5EF4-FFF2-40B4-BE49-F238E27FC236}">
                <a16:creationId xmlns:a16="http://schemas.microsoft.com/office/drawing/2014/main" id="{41EAB201-140B-414A-AB0D-A4A0752E98B3}"/>
              </a:ext>
            </a:extLst>
          </p:cNvPr>
          <p:cNvSpPr txBox="1">
            <a:spLocks/>
          </p:cNvSpPr>
          <p:nvPr/>
        </p:nvSpPr>
        <p:spPr>
          <a:xfrm>
            <a:off x="87923" y="5844269"/>
            <a:ext cx="5398477" cy="821856"/>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Book Antiqua" panose="02040602050305030304" pitchFamily="18" charset="0"/>
              </a:rPr>
              <a:t>Distance from impaired waterbody influences pollutant attenuation</a:t>
            </a:r>
          </a:p>
        </p:txBody>
      </p:sp>
    </p:spTree>
    <p:extLst>
      <p:ext uri="{BB962C8B-B14F-4D97-AF65-F5344CB8AC3E}">
        <p14:creationId xmlns:p14="http://schemas.microsoft.com/office/powerpoint/2010/main" val="412023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30AC2-33F7-4609-844F-779DE970DE9A}"/>
              </a:ext>
            </a:extLst>
          </p:cNvPr>
          <p:cNvSpPr>
            <a:spLocks noGrp="1"/>
          </p:cNvSpPr>
          <p:nvPr>
            <p:ph type="title"/>
          </p:nvPr>
        </p:nvSpPr>
        <p:spPr>
          <a:xfrm>
            <a:off x="906236" y="1"/>
            <a:ext cx="7609114" cy="1031358"/>
          </a:xfrm>
        </p:spPr>
        <p:txBody>
          <a:bodyPr>
            <a:normAutofit/>
          </a:bodyPr>
          <a:lstStyle/>
          <a:p>
            <a:r>
              <a:rPr lang="en-US" sz="3600" dirty="0">
                <a:latin typeface="Book Antiqua" panose="02040602050305030304" pitchFamily="18" charset="0"/>
              </a:rPr>
              <a:t>Additional Watershed Studies</a:t>
            </a:r>
          </a:p>
        </p:txBody>
      </p:sp>
      <p:sp>
        <p:nvSpPr>
          <p:cNvPr id="3" name="Content Placeholder 2">
            <a:extLst>
              <a:ext uri="{FF2B5EF4-FFF2-40B4-BE49-F238E27FC236}">
                <a16:creationId xmlns:a16="http://schemas.microsoft.com/office/drawing/2014/main" id="{9A31B585-24CF-4E49-8DDF-860D8F9297EB}"/>
              </a:ext>
            </a:extLst>
          </p:cNvPr>
          <p:cNvSpPr>
            <a:spLocks noGrp="1"/>
          </p:cNvSpPr>
          <p:nvPr>
            <p:ph idx="1"/>
          </p:nvPr>
        </p:nvSpPr>
        <p:spPr>
          <a:xfrm>
            <a:off x="254821" y="1199287"/>
            <a:ext cx="8730205" cy="1144220"/>
          </a:xfrm>
        </p:spPr>
        <p:txBody>
          <a:bodyPr/>
          <a:lstStyle/>
          <a:p>
            <a:r>
              <a:rPr lang="en-US" dirty="0">
                <a:latin typeface="Book Antiqua" panose="02040602050305030304" pitchFamily="18" charset="0"/>
              </a:rPr>
              <a:t>For BMAPs, we often need more info and implement additional studies</a:t>
            </a:r>
          </a:p>
        </p:txBody>
      </p:sp>
      <p:sp>
        <p:nvSpPr>
          <p:cNvPr id="6" name="Slide Number Placeholder 5">
            <a:extLst>
              <a:ext uri="{FF2B5EF4-FFF2-40B4-BE49-F238E27FC236}">
                <a16:creationId xmlns:a16="http://schemas.microsoft.com/office/drawing/2014/main" id="{5CA068D6-372C-41B1-9157-D0E59D287F23}"/>
              </a:ext>
            </a:extLst>
          </p:cNvPr>
          <p:cNvSpPr>
            <a:spLocks noGrp="1"/>
          </p:cNvSpPr>
          <p:nvPr>
            <p:ph type="sldNum" sz="quarter" idx="12"/>
          </p:nvPr>
        </p:nvSpPr>
        <p:spPr/>
        <p:txBody>
          <a:bodyPr/>
          <a:lstStyle/>
          <a:p>
            <a:fld id="{77BC0C64-94FA-44B3-9573-88BE3BEAC041}" type="slidenum">
              <a:rPr lang="en-US" smtClean="0"/>
              <a:t>8</a:t>
            </a:fld>
            <a:endParaRPr lang="en-US"/>
          </a:p>
        </p:txBody>
      </p:sp>
      <p:sp>
        <p:nvSpPr>
          <p:cNvPr id="8" name="Content Placeholder 2">
            <a:extLst>
              <a:ext uri="{FF2B5EF4-FFF2-40B4-BE49-F238E27FC236}">
                <a16:creationId xmlns:a16="http://schemas.microsoft.com/office/drawing/2014/main" id="{CC5730BB-0D40-4CA3-9B1E-451DB751DE10}"/>
              </a:ext>
            </a:extLst>
          </p:cNvPr>
          <p:cNvSpPr txBox="1">
            <a:spLocks/>
          </p:cNvSpPr>
          <p:nvPr/>
        </p:nvSpPr>
        <p:spPr>
          <a:xfrm>
            <a:off x="-190153" y="3589419"/>
            <a:ext cx="4373696" cy="24160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dirty="0">
                <a:latin typeface="Book Antiqua" panose="02040602050305030304" pitchFamily="18" charset="0"/>
              </a:rPr>
              <a:t>12 representative septage land application sites </a:t>
            </a:r>
          </a:p>
          <a:p>
            <a:pPr lvl="2"/>
            <a:r>
              <a:rPr lang="en-US" dirty="0">
                <a:latin typeface="Book Antiqua" panose="02040602050305030304" pitchFamily="18" charset="0"/>
              </a:rPr>
              <a:t>Provide information on nitrogen and phosphorus levels in groundwater </a:t>
            </a:r>
          </a:p>
          <a:p>
            <a:pPr lvl="2"/>
            <a:r>
              <a:rPr lang="en-US" dirty="0">
                <a:latin typeface="Book Antiqua" panose="02040602050305030304" pitchFamily="18" charset="0"/>
              </a:rPr>
              <a:t>Evaluate the conditions that contribute to higher nutrient levels</a:t>
            </a:r>
          </a:p>
        </p:txBody>
      </p:sp>
      <p:pic>
        <p:nvPicPr>
          <p:cNvPr id="15" name="Picture 14">
            <a:extLst>
              <a:ext uri="{FF2B5EF4-FFF2-40B4-BE49-F238E27FC236}">
                <a16:creationId xmlns:a16="http://schemas.microsoft.com/office/drawing/2014/main" id="{065CE611-71A1-46DB-BA25-ECF2DEB08E98}"/>
              </a:ext>
            </a:extLst>
          </p:cNvPr>
          <p:cNvPicPr>
            <a:picLocks noChangeAspect="1"/>
          </p:cNvPicPr>
          <p:nvPr/>
        </p:nvPicPr>
        <p:blipFill rotWithShape="1">
          <a:blip r:embed="rId3">
            <a:extLst>
              <a:ext uri="{28A0092B-C50C-407E-A947-70E740481C1C}">
                <a14:useLocalDpi xmlns:a14="http://schemas.microsoft.com/office/drawing/2010/main" val="0"/>
              </a:ext>
            </a:extLst>
          </a:blip>
          <a:srcRect t="1576" r="2509" b="2219"/>
          <a:stretch/>
        </p:blipFill>
        <p:spPr bwMode="auto">
          <a:xfrm>
            <a:off x="4744120" y="1714500"/>
            <a:ext cx="3786911" cy="4836063"/>
          </a:xfrm>
          <a:prstGeom prst="rect">
            <a:avLst/>
          </a:prstGeom>
          <a:ln>
            <a:noFill/>
          </a:ln>
          <a:extLst>
            <a:ext uri="{53640926-AAD7-44D8-BBD7-CCE9431645EC}">
              <a14:shadowObscured xmlns:a14="http://schemas.microsoft.com/office/drawing/2010/main"/>
            </a:ext>
          </a:extLst>
        </p:spPr>
      </p:pic>
      <p:sp>
        <p:nvSpPr>
          <p:cNvPr id="16" name="Content Placeholder 2">
            <a:extLst>
              <a:ext uri="{FF2B5EF4-FFF2-40B4-BE49-F238E27FC236}">
                <a16:creationId xmlns:a16="http://schemas.microsoft.com/office/drawing/2014/main" id="{531E4F96-B9AE-4832-9D05-0C6C5BE9828E}"/>
              </a:ext>
            </a:extLst>
          </p:cNvPr>
          <p:cNvSpPr txBox="1">
            <a:spLocks/>
          </p:cNvSpPr>
          <p:nvPr/>
        </p:nvSpPr>
        <p:spPr>
          <a:xfrm>
            <a:off x="254821" y="2090360"/>
            <a:ext cx="4491593" cy="15273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Book Antiqua" panose="02040602050305030304" pitchFamily="18" charset="0"/>
              </a:rPr>
              <a:t>Study on environmental impacts of septage land application</a:t>
            </a:r>
          </a:p>
        </p:txBody>
      </p:sp>
      <p:sp>
        <p:nvSpPr>
          <p:cNvPr id="7" name="Date Placeholder 6">
            <a:extLst>
              <a:ext uri="{FF2B5EF4-FFF2-40B4-BE49-F238E27FC236}">
                <a16:creationId xmlns:a16="http://schemas.microsoft.com/office/drawing/2014/main" id="{131C6D12-0AB7-447E-B4C9-C7A182916957}"/>
              </a:ext>
            </a:extLst>
          </p:cNvPr>
          <p:cNvSpPr>
            <a:spLocks noGrp="1"/>
          </p:cNvSpPr>
          <p:nvPr>
            <p:ph type="dt" sz="half" idx="10"/>
          </p:nvPr>
        </p:nvSpPr>
        <p:spPr/>
        <p:txBody>
          <a:bodyPr/>
          <a:lstStyle/>
          <a:p>
            <a:r>
              <a:rPr lang="en-US"/>
              <a:t>10/9/2018</a:t>
            </a:r>
          </a:p>
        </p:txBody>
      </p:sp>
    </p:spTree>
    <p:extLst>
      <p:ext uri="{BB962C8B-B14F-4D97-AF65-F5344CB8AC3E}">
        <p14:creationId xmlns:p14="http://schemas.microsoft.com/office/powerpoint/2010/main" val="1826605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30AC2-33F7-4609-844F-779DE970DE9A}"/>
              </a:ext>
            </a:extLst>
          </p:cNvPr>
          <p:cNvSpPr>
            <a:spLocks noGrp="1"/>
          </p:cNvSpPr>
          <p:nvPr>
            <p:ph type="title"/>
          </p:nvPr>
        </p:nvSpPr>
        <p:spPr>
          <a:xfrm>
            <a:off x="786809" y="-32425"/>
            <a:ext cx="8526813" cy="1123530"/>
          </a:xfrm>
        </p:spPr>
        <p:txBody>
          <a:bodyPr>
            <a:normAutofit/>
          </a:bodyPr>
          <a:lstStyle/>
          <a:p>
            <a:r>
              <a:rPr lang="en-US" sz="3600" dirty="0">
                <a:latin typeface="Book Antiqua" panose="02040602050305030304" pitchFamily="18" charset="0"/>
              </a:rPr>
              <a:t>Additional Watershed Studies, cont.</a:t>
            </a:r>
          </a:p>
        </p:txBody>
      </p:sp>
      <p:sp>
        <p:nvSpPr>
          <p:cNvPr id="3" name="Content Placeholder 2">
            <a:extLst>
              <a:ext uri="{FF2B5EF4-FFF2-40B4-BE49-F238E27FC236}">
                <a16:creationId xmlns:a16="http://schemas.microsoft.com/office/drawing/2014/main" id="{9A31B585-24CF-4E49-8DDF-860D8F9297EB}"/>
              </a:ext>
            </a:extLst>
          </p:cNvPr>
          <p:cNvSpPr>
            <a:spLocks noGrp="1"/>
          </p:cNvSpPr>
          <p:nvPr>
            <p:ph idx="1"/>
          </p:nvPr>
        </p:nvSpPr>
        <p:spPr>
          <a:xfrm>
            <a:off x="389905" y="1199286"/>
            <a:ext cx="8379522" cy="1454833"/>
          </a:xfrm>
        </p:spPr>
        <p:txBody>
          <a:bodyPr/>
          <a:lstStyle/>
          <a:p>
            <a:r>
              <a:rPr lang="en-US" dirty="0">
                <a:latin typeface="Book Antiqua" panose="02040602050305030304" pitchFamily="18" charset="0"/>
              </a:rPr>
              <a:t>Varied conclusions related to elevation of and temporal trends in nutrient concentrations.</a:t>
            </a:r>
          </a:p>
        </p:txBody>
      </p:sp>
      <p:sp>
        <p:nvSpPr>
          <p:cNvPr id="6" name="Slide Number Placeholder 5">
            <a:extLst>
              <a:ext uri="{FF2B5EF4-FFF2-40B4-BE49-F238E27FC236}">
                <a16:creationId xmlns:a16="http://schemas.microsoft.com/office/drawing/2014/main" id="{5CA068D6-372C-41B1-9157-D0E59D287F23}"/>
              </a:ext>
            </a:extLst>
          </p:cNvPr>
          <p:cNvSpPr>
            <a:spLocks noGrp="1"/>
          </p:cNvSpPr>
          <p:nvPr>
            <p:ph type="sldNum" sz="quarter" idx="12"/>
          </p:nvPr>
        </p:nvSpPr>
        <p:spPr/>
        <p:txBody>
          <a:bodyPr/>
          <a:lstStyle/>
          <a:p>
            <a:fld id="{77BC0C64-94FA-44B3-9573-88BE3BEAC041}" type="slidenum">
              <a:rPr lang="en-US" smtClean="0"/>
              <a:t>9</a:t>
            </a:fld>
            <a:endParaRPr lang="en-US"/>
          </a:p>
        </p:txBody>
      </p:sp>
      <p:pic>
        <p:nvPicPr>
          <p:cNvPr id="7" name="Picture 6">
            <a:extLst>
              <a:ext uri="{FF2B5EF4-FFF2-40B4-BE49-F238E27FC236}">
                <a16:creationId xmlns:a16="http://schemas.microsoft.com/office/drawing/2014/main" id="{46659703-642E-4356-9F53-37E34F030451}"/>
              </a:ext>
            </a:extLst>
          </p:cNvPr>
          <p:cNvPicPr>
            <a:picLocks noChangeAspect="1"/>
          </p:cNvPicPr>
          <p:nvPr/>
        </p:nvPicPr>
        <p:blipFill>
          <a:blip r:embed="rId3"/>
          <a:stretch>
            <a:fillRect/>
          </a:stretch>
        </p:blipFill>
        <p:spPr>
          <a:xfrm>
            <a:off x="0" y="2110448"/>
            <a:ext cx="4756546" cy="3024260"/>
          </a:xfrm>
          <a:prstGeom prst="rect">
            <a:avLst/>
          </a:prstGeom>
        </p:spPr>
      </p:pic>
      <p:sp>
        <p:nvSpPr>
          <p:cNvPr id="9" name="Content Placeholder 2">
            <a:extLst>
              <a:ext uri="{FF2B5EF4-FFF2-40B4-BE49-F238E27FC236}">
                <a16:creationId xmlns:a16="http://schemas.microsoft.com/office/drawing/2014/main" id="{941DE910-C12F-407B-B873-F5C0D6B3B97C}"/>
              </a:ext>
            </a:extLst>
          </p:cNvPr>
          <p:cNvSpPr txBox="1">
            <a:spLocks/>
          </p:cNvSpPr>
          <p:nvPr/>
        </p:nvSpPr>
        <p:spPr>
          <a:xfrm>
            <a:off x="0" y="5800685"/>
            <a:ext cx="9144000" cy="8167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latin typeface="Book Antiqua" panose="02040602050305030304" pitchFamily="18" charset="0"/>
              </a:rPr>
              <a:t>Other BMAP studies on nutrient levels in groundwater, nutrient budgets, etc. have been conducted.</a:t>
            </a:r>
          </a:p>
        </p:txBody>
      </p:sp>
      <p:grpSp>
        <p:nvGrpSpPr>
          <p:cNvPr id="14" name="Group 13">
            <a:extLst>
              <a:ext uri="{FF2B5EF4-FFF2-40B4-BE49-F238E27FC236}">
                <a16:creationId xmlns:a16="http://schemas.microsoft.com/office/drawing/2014/main" id="{16769AEE-BAE1-4753-9C73-A1B1074ACF36}"/>
              </a:ext>
            </a:extLst>
          </p:cNvPr>
          <p:cNvGrpSpPr/>
          <p:nvPr/>
        </p:nvGrpSpPr>
        <p:grpSpPr>
          <a:xfrm>
            <a:off x="4722725" y="3104942"/>
            <a:ext cx="4420548" cy="2661954"/>
            <a:chOff x="4673263" y="3183272"/>
            <a:chExt cx="4289146" cy="2583623"/>
          </a:xfrm>
        </p:grpSpPr>
        <p:pic>
          <p:nvPicPr>
            <p:cNvPr id="11" name="Picture 10">
              <a:extLst>
                <a:ext uri="{FF2B5EF4-FFF2-40B4-BE49-F238E27FC236}">
                  <a16:creationId xmlns:a16="http://schemas.microsoft.com/office/drawing/2014/main" id="{CC2147D7-3D02-4FCE-89E2-7BCCE3276A87}"/>
                </a:ext>
              </a:extLst>
            </p:cNvPr>
            <p:cNvPicPr>
              <a:picLocks noChangeAspect="1"/>
            </p:cNvPicPr>
            <p:nvPr/>
          </p:nvPicPr>
          <p:blipFill>
            <a:blip r:embed="rId4"/>
            <a:stretch>
              <a:fillRect/>
            </a:stretch>
          </p:blipFill>
          <p:spPr>
            <a:xfrm>
              <a:off x="4904096" y="3183272"/>
              <a:ext cx="4058313" cy="2369230"/>
            </a:xfrm>
            <a:prstGeom prst="rect">
              <a:avLst/>
            </a:prstGeom>
          </p:spPr>
        </p:pic>
        <p:sp>
          <p:nvSpPr>
            <p:cNvPr id="12" name="TextBox 11">
              <a:extLst>
                <a:ext uri="{FF2B5EF4-FFF2-40B4-BE49-F238E27FC236}">
                  <a16:creationId xmlns:a16="http://schemas.microsoft.com/office/drawing/2014/main" id="{7B10430C-BD12-40CB-8A9D-471787A02103}"/>
                </a:ext>
              </a:extLst>
            </p:cNvPr>
            <p:cNvSpPr txBox="1"/>
            <p:nvPr/>
          </p:nvSpPr>
          <p:spPr>
            <a:xfrm>
              <a:off x="6540003" y="5459118"/>
              <a:ext cx="652423" cy="307777"/>
            </a:xfrm>
            <a:prstGeom prst="rect">
              <a:avLst/>
            </a:prstGeom>
            <a:noFill/>
          </p:spPr>
          <p:txBody>
            <a:bodyPr wrap="none" rtlCol="0">
              <a:spAutoFit/>
            </a:bodyPr>
            <a:lstStyle/>
            <a:p>
              <a:r>
                <a:rPr lang="en-US" sz="1400" dirty="0"/>
                <a:t>Site ID</a:t>
              </a:r>
            </a:p>
          </p:txBody>
        </p:sp>
        <p:sp>
          <p:nvSpPr>
            <p:cNvPr id="13" name="TextBox 12">
              <a:extLst>
                <a:ext uri="{FF2B5EF4-FFF2-40B4-BE49-F238E27FC236}">
                  <a16:creationId xmlns:a16="http://schemas.microsoft.com/office/drawing/2014/main" id="{C0F920C0-FB92-4C64-9843-A250BE9A1B44}"/>
                </a:ext>
              </a:extLst>
            </p:cNvPr>
            <p:cNvSpPr txBox="1"/>
            <p:nvPr/>
          </p:nvSpPr>
          <p:spPr>
            <a:xfrm>
              <a:off x="4673263" y="3605641"/>
              <a:ext cx="400110" cy="1641860"/>
            </a:xfrm>
            <a:prstGeom prst="rect">
              <a:avLst/>
            </a:prstGeom>
            <a:noFill/>
          </p:spPr>
          <p:txBody>
            <a:bodyPr vert="vert270" wrap="none" rtlCol="0">
              <a:spAutoFit/>
            </a:bodyPr>
            <a:lstStyle/>
            <a:p>
              <a:r>
                <a:rPr lang="en-US" sz="1400" dirty="0"/>
                <a:t>Nitrogen level (mg/L)</a:t>
              </a:r>
            </a:p>
          </p:txBody>
        </p:sp>
      </p:grpSp>
      <p:sp>
        <p:nvSpPr>
          <p:cNvPr id="8" name="Date Placeholder 7">
            <a:extLst>
              <a:ext uri="{FF2B5EF4-FFF2-40B4-BE49-F238E27FC236}">
                <a16:creationId xmlns:a16="http://schemas.microsoft.com/office/drawing/2014/main" id="{ED124F4F-612A-4B59-B943-0C8510F27379}"/>
              </a:ext>
            </a:extLst>
          </p:cNvPr>
          <p:cNvSpPr>
            <a:spLocks noGrp="1"/>
          </p:cNvSpPr>
          <p:nvPr>
            <p:ph type="dt" sz="half" idx="10"/>
          </p:nvPr>
        </p:nvSpPr>
        <p:spPr/>
        <p:txBody>
          <a:bodyPr/>
          <a:lstStyle/>
          <a:p>
            <a:r>
              <a:rPr lang="en-US"/>
              <a:t>10/9/2018</a:t>
            </a:r>
          </a:p>
        </p:txBody>
      </p:sp>
    </p:spTree>
    <p:extLst>
      <p:ext uri="{BB962C8B-B14F-4D97-AF65-F5344CB8AC3E}">
        <p14:creationId xmlns:p14="http://schemas.microsoft.com/office/powerpoint/2010/main" val="399886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6502</TotalTime>
  <Words>777</Words>
  <Application>Microsoft Office PowerPoint</Application>
  <PresentationFormat>On-screen Show (4:3)</PresentationFormat>
  <Paragraphs>118</Paragraphs>
  <Slides>11</Slides>
  <Notes>11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11</vt:i4>
      </vt:variant>
    </vt:vector>
  </HeadingPairs>
  <TitlesOfParts>
    <vt:vector size="20" baseType="lpstr">
      <vt:lpstr>Arial</vt:lpstr>
      <vt:lpstr>Book Antiqua</vt:lpstr>
      <vt:lpstr>Calibri</vt:lpstr>
      <vt:lpstr>Calibri Light</vt:lpstr>
      <vt:lpstr>Symbol</vt:lpstr>
      <vt:lpstr>Office Theme</vt:lpstr>
      <vt:lpstr>Custom Design</vt:lpstr>
      <vt:lpstr>1_Custom Design</vt:lpstr>
      <vt:lpstr>2_Custom Design</vt:lpstr>
      <vt:lpstr>PowerPoint Presentation</vt:lpstr>
      <vt:lpstr>Federal Requirements</vt:lpstr>
      <vt:lpstr>Total Maximum Daily Load (TMDL)</vt:lpstr>
      <vt:lpstr>Florida’s Requirements</vt:lpstr>
      <vt:lpstr> Basin Management Action Plan (BMAP) </vt:lpstr>
      <vt:lpstr>Agriculture and BMAPs</vt:lpstr>
      <vt:lpstr>Modeling – TMDLs and BMAPs</vt:lpstr>
      <vt:lpstr>Additional Watershed Studies</vt:lpstr>
      <vt:lpstr>Additional Watershed Studies, cont.</vt:lpstr>
      <vt:lpstr>Springs BMAPs and Biosolids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Gudeman, Stephanie</cp:lastModifiedBy>
  <cp:revision>305</cp:revision>
  <dcterms:created xsi:type="dcterms:W3CDTF">2015-05-19T17:22:51Z</dcterms:created>
  <dcterms:modified xsi:type="dcterms:W3CDTF">2019-01-25T18:49:36Z</dcterms:modified>
</cp:coreProperties>
</file>