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ppt/drawings/drawing3.xml" ContentType="application/vnd.openxmlformats-officedocument.drawingml.chartshapes+xml"/>
  <Override PartName="/ppt/charts/chart6.xml" ContentType="application/vnd.openxmlformats-officedocument.drawingml.chart+xml"/>
  <Override PartName="/ppt/theme/themeOverride2.xml" ContentType="application/vnd.openxmlformats-officedocument.themeOverride+xml"/>
  <Override PartName="/ppt/drawings/drawing4.xml" ContentType="application/vnd.openxmlformats-officedocument.drawingml.chartshape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37"/>
  </p:notesMasterIdLst>
  <p:sldIdLst>
    <p:sldId id="257" r:id="rId2"/>
    <p:sldId id="258" r:id="rId3"/>
    <p:sldId id="265" r:id="rId4"/>
    <p:sldId id="292" r:id="rId5"/>
    <p:sldId id="293" r:id="rId6"/>
    <p:sldId id="299" r:id="rId7"/>
    <p:sldId id="302" r:id="rId8"/>
    <p:sldId id="331" r:id="rId9"/>
    <p:sldId id="304" r:id="rId10"/>
    <p:sldId id="305" r:id="rId11"/>
    <p:sldId id="306" r:id="rId12"/>
    <p:sldId id="271" r:id="rId13"/>
    <p:sldId id="367" r:id="rId14"/>
    <p:sldId id="272" r:id="rId15"/>
    <p:sldId id="354" r:id="rId16"/>
    <p:sldId id="364" r:id="rId17"/>
    <p:sldId id="369" r:id="rId18"/>
    <p:sldId id="345" r:id="rId19"/>
    <p:sldId id="348" r:id="rId20"/>
    <p:sldId id="346" r:id="rId21"/>
    <p:sldId id="347" r:id="rId22"/>
    <p:sldId id="350" r:id="rId23"/>
    <p:sldId id="370" r:id="rId24"/>
    <p:sldId id="371" r:id="rId25"/>
    <p:sldId id="372" r:id="rId26"/>
    <p:sldId id="352" r:id="rId27"/>
    <p:sldId id="353" r:id="rId28"/>
    <p:sldId id="356" r:id="rId29"/>
    <p:sldId id="360" r:id="rId30"/>
    <p:sldId id="358" r:id="rId31"/>
    <p:sldId id="359" r:id="rId32"/>
    <p:sldId id="361" r:id="rId33"/>
    <p:sldId id="362" r:id="rId34"/>
    <p:sldId id="363" r:id="rId35"/>
    <p:sldId id="273"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035" autoAdjust="0"/>
  </p:normalViewPr>
  <p:slideViewPr>
    <p:cSldViewPr>
      <p:cViewPr varScale="1">
        <p:scale>
          <a:sx n="47" d="100"/>
          <a:sy n="47" d="100"/>
        </p:scale>
        <p:origin x="1768"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oleObject" Target="file:///\\ad.ufl.edu\ifas\rcrec\groups\Silveira\Biosolids%20study-updated%20in-1-29-2018\Ona%20experiment-2017%20yr\Biosolids%20data%20summary%20in%202017\Water%20collection%20data%20in%202017\Water%20quality-YY-2017.xlsx" TargetMode="Externa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3.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Worksheet4.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193354702343622"/>
          <c:y val="5.1986937326475816E-2"/>
          <c:w val="0.60157271270294754"/>
          <c:h val="0.83847071139228979"/>
        </c:manualLayout>
      </c:layout>
      <c:barChart>
        <c:barDir val="col"/>
        <c:grouping val="clustered"/>
        <c:varyColors val="0"/>
        <c:ser>
          <c:idx val="0"/>
          <c:order val="0"/>
          <c:tx>
            <c:strRef>
              <c:f>Sheet1!$A$2</c:f>
              <c:strCache>
                <c:ptCount val="1"/>
                <c:pt idx="0">
                  <c:v>Control</c:v>
                </c:pt>
              </c:strCache>
            </c:strRef>
          </c:tx>
          <c:invertIfNegative val="0"/>
          <c:cat>
            <c:strRef>
              <c:f>Sheet1!$B$1:$E$1</c:f>
              <c:strCache>
                <c:ptCount val="4"/>
                <c:pt idx="0">
                  <c:v>6/22/2017</c:v>
                </c:pt>
                <c:pt idx="1">
                  <c:v>8/17/2017</c:v>
                </c:pt>
                <c:pt idx="2">
                  <c:v>10/12/2017</c:v>
                </c:pt>
                <c:pt idx="3">
                  <c:v>Cumulative</c:v>
                </c:pt>
              </c:strCache>
            </c:strRef>
          </c:cat>
          <c:val>
            <c:numRef>
              <c:f>Sheet1!$B$2:$E$2</c:f>
              <c:numCache>
                <c:formatCode>General</c:formatCode>
                <c:ptCount val="4"/>
                <c:pt idx="0">
                  <c:v>968.5</c:v>
                </c:pt>
                <c:pt idx="1">
                  <c:v>2097</c:v>
                </c:pt>
                <c:pt idx="2">
                  <c:v>2355.4898920924534</c:v>
                </c:pt>
                <c:pt idx="3">
                  <c:v>5372.5314773507198</c:v>
                </c:pt>
              </c:numCache>
            </c:numRef>
          </c:val>
          <c:extLst>
            <c:ext xmlns:c16="http://schemas.microsoft.com/office/drawing/2014/chart" uri="{C3380CC4-5D6E-409C-BE32-E72D297353CC}">
              <c16:uniqueId val="{00000000-B87F-4B3D-A28A-84212D782274}"/>
            </c:ext>
          </c:extLst>
        </c:ser>
        <c:ser>
          <c:idx val="1"/>
          <c:order val="1"/>
          <c:tx>
            <c:strRef>
              <c:f>Sheet1!$A$3</c:f>
              <c:strCache>
                <c:ptCount val="1"/>
                <c:pt idx="0">
                  <c:v>Class AA</c:v>
                </c:pt>
              </c:strCache>
            </c:strRef>
          </c:tx>
          <c:invertIfNegative val="0"/>
          <c:cat>
            <c:strRef>
              <c:f>Sheet1!$B$1:$E$1</c:f>
              <c:strCache>
                <c:ptCount val="4"/>
                <c:pt idx="0">
                  <c:v>6/22/2017</c:v>
                </c:pt>
                <c:pt idx="1">
                  <c:v>8/17/2017</c:v>
                </c:pt>
                <c:pt idx="2">
                  <c:v>10/12/2017</c:v>
                </c:pt>
                <c:pt idx="3">
                  <c:v>Cumulative</c:v>
                </c:pt>
              </c:strCache>
            </c:strRef>
          </c:cat>
          <c:val>
            <c:numRef>
              <c:f>Sheet1!$B$3:$E$3</c:f>
              <c:numCache>
                <c:formatCode>General</c:formatCode>
                <c:ptCount val="4"/>
                <c:pt idx="0">
                  <c:v>2077.75</c:v>
                </c:pt>
                <c:pt idx="1">
                  <c:v>3545.3999999999996</c:v>
                </c:pt>
                <c:pt idx="2">
                  <c:v>3762.3090639761599</c:v>
                </c:pt>
                <c:pt idx="3">
                  <c:v>9367.5918160031451</c:v>
                </c:pt>
              </c:numCache>
            </c:numRef>
          </c:val>
          <c:extLst>
            <c:ext xmlns:c16="http://schemas.microsoft.com/office/drawing/2014/chart" uri="{C3380CC4-5D6E-409C-BE32-E72D297353CC}">
              <c16:uniqueId val="{00000001-B87F-4B3D-A28A-84212D782274}"/>
            </c:ext>
          </c:extLst>
        </c:ser>
        <c:ser>
          <c:idx val="2"/>
          <c:order val="2"/>
          <c:tx>
            <c:strRef>
              <c:f>Sheet1!$A$4</c:f>
              <c:strCache>
                <c:ptCount val="1"/>
                <c:pt idx="0">
                  <c:v>Class B Bradenton</c:v>
                </c:pt>
              </c:strCache>
            </c:strRef>
          </c:tx>
          <c:invertIfNegative val="0"/>
          <c:cat>
            <c:strRef>
              <c:f>Sheet1!$B$1:$E$1</c:f>
              <c:strCache>
                <c:ptCount val="4"/>
                <c:pt idx="0">
                  <c:v>6/22/2017</c:v>
                </c:pt>
                <c:pt idx="1">
                  <c:v>8/17/2017</c:v>
                </c:pt>
                <c:pt idx="2">
                  <c:v>10/12/2017</c:v>
                </c:pt>
                <c:pt idx="3">
                  <c:v>Cumulative</c:v>
                </c:pt>
              </c:strCache>
            </c:strRef>
          </c:cat>
          <c:val>
            <c:numRef>
              <c:f>Sheet1!$B$4:$E$4</c:f>
              <c:numCache>
                <c:formatCode>General</c:formatCode>
                <c:ptCount val="4"/>
                <c:pt idx="0">
                  <c:v>1755.8</c:v>
                </c:pt>
                <c:pt idx="1">
                  <c:v>3615.6499999999996</c:v>
                </c:pt>
                <c:pt idx="2">
                  <c:v>3295.6342207266853</c:v>
                </c:pt>
                <c:pt idx="3">
                  <c:v>8547.3013013532</c:v>
                </c:pt>
              </c:numCache>
            </c:numRef>
          </c:val>
          <c:extLst>
            <c:ext xmlns:c16="http://schemas.microsoft.com/office/drawing/2014/chart" uri="{C3380CC4-5D6E-409C-BE32-E72D297353CC}">
              <c16:uniqueId val="{00000002-B87F-4B3D-A28A-84212D782274}"/>
            </c:ext>
          </c:extLst>
        </c:ser>
        <c:ser>
          <c:idx val="3"/>
          <c:order val="3"/>
          <c:tx>
            <c:strRef>
              <c:f>Sheet1!$A$5</c:f>
              <c:strCache>
                <c:ptCount val="1"/>
                <c:pt idx="0">
                  <c:v>Class B St Pete</c:v>
                </c:pt>
              </c:strCache>
            </c:strRef>
          </c:tx>
          <c:invertIfNegative val="0"/>
          <c:cat>
            <c:strRef>
              <c:f>Sheet1!$B$1:$E$1</c:f>
              <c:strCache>
                <c:ptCount val="4"/>
                <c:pt idx="0">
                  <c:v>6/22/2017</c:v>
                </c:pt>
                <c:pt idx="1">
                  <c:v>8/17/2017</c:v>
                </c:pt>
                <c:pt idx="2">
                  <c:v>10/12/2017</c:v>
                </c:pt>
                <c:pt idx="3">
                  <c:v>Cumulative</c:v>
                </c:pt>
              </c:strCache>
            </c:strRef>
          </c:cat>
          <c:val>
            <c:numRef>
              <c:f>Sheet1!$B$5:$E$5</c:f>
              <c:numCache>
                <c:formatCode>General</c:formatCode>
                <c:ptCount val="4"/>
                <c:pt idx="0">
                  <c:v>1960.3500000000001</c:v>
                </c:pt>
                <c:pt idx="1">
                  <c:v>3567</c:v>
                </c:pt>
                <c:pt idx="2">
                  <c:v>3957.8766380248517</c:v>
                </c:pt>
                <c:pt idx="3">
                  <c:v>9317.0042749160857</c:v>
                </c:pt>
              </c:numCache>
            </c:numRef>
          </c:val>
          <c:extLst>
            <c:ext xmlns:c16="http://schemas.microsoft.com/office/drawing/2014/chart" uri="{C3380CC4-5D6E-409C-BE32-E72D297353CC}">
              <c16:uniqueId val="{00000003-B87F-4B3D-A28A-84212D782274}"/>
            </c:ext>
          </c:extLst>
        </c:ser>
        <c:ser>
          <c:idx val="4"/>
          <c:order val="4"/>
          <c:tx>
            <c:strRef>
              <c:f>Sheet1!$A$6</c:f>
              <c:strCache>
                <c:ptCount val="1"/>
                <c:pt idx="0">
                  <c:v>Commercial fertilizer</c:v>
                </c:pt>
              </c:strCache>
            </c:strRef>
          </c:tx>
          <c:spPr>
            <a:solidFill>
              <a:schemeClr val="accent6"/>
            </a:solidFill>
          </c:spPr>
          <c:invertIfNegative val="0"/>
          <c:cat>
            <c:strRef>
              <c:f>Sheet1!$B$1:$E$1</c:f>
              <c:strCache>
                <c:ptCount val="4"/>
                <c:pt idx="0">
                  <c:v>6/22/2017</c:v>
                </c:pt>
                <c:pt idx="1">
                  <c:v>8/17/2017</c:v>
                </c:pt>
                <c:pt idx="2">
                  <c:v>10/12/2017</c:v>
                </c:pt>
                <c:pt idx="3">
                  <c:v>Cumulative</c:v>
                </c:pt>
              </c:strCache>
            </c:strRef>
          </c:cat>
          <c:val>
            <c:numRef>
              <c:f>Sheet1!$B$6:$E$6</c:f>
              <c:numCache>
                <c:formatCode>General</c:formatCode>
                <c:ptCount val="4"/>
                <c:pt idx="0">
                  <c:v>2823.4</c:v>
                </c:pt>
                <c:pt idx="1">
                  <c:v>3576.4</c:v>
                </c:pt>
                <c:pt idx="2">
                  <c:v>2584.1139239106942</c:v>
                </c:pt>
                <c:pt idx="3">
                  <c:v>8983.9139239106935</c:v>
                </c:pt>
              </c:numCache>
            </c:numRef>
          </c:val>
          <c:extLst>
            <c:ext xmlns:c16="http://schemas.microsoft.com/office/drawing/2014/chart" uri="{C3380CC4-5D6E-409C-BE32-E72D297353CC}">
              <c16:uniqueId val="{00000004-B87F-4B3D-A28A-84212D782274}"/>
            </c:ext>
          </c:extLst>
        </c:ser>
        <c:dLbls>
          <c:showLegendKey val="0"/>
          <c:showVal val="0"/>
          <c:showCatName val="0"/>
          <c:showSerName val="0"/>
          <c:showPercent val="0"/>
          <c:showBubbleSize val="0"/>
        </c:dLbls>
        <c:gapWidth val="150"/>
        <c:axId val="30823936"/>
        <c:axId val="30825472"/>
      </c:barChart>
      <c:catAx>
        <c:axId val="30823936"/>
        <c:scaling>
          <c:orientation val="minMax"/>
        </c:scaling>
        <c:delete val="0"/>
        <c:axPos val="b"/>
        <c:numFmt formatCode="General" sourceLinked="0"/>
        <c:majorTickMark val="out"/>
        <c:minorTickMark val="none"/>
        <c:tickLblPos val="nextTo"/>
        <c:txPr>
          <a:bodyPr/>
          <a:lstStyle/>
          <a:p>
            <a:pPr>
              <a:defRPr>
                <a:solidFill>
                  <a:schemeClr val="tx1"/>
                </a:solidFill>
              </a:defRPr>
            </a:pPr>
            <a:endParaRPr lang="en-US"/>
          </a:p>
        </c:txPr>
        <c:crossAx val="30825472"/>
        <c:crosses val="autoZero"/>
        <c:auto val="1"/>
        <c:lblAlgn val="ctr"/>
        <c:lblOffset val="100"/>
        <c:noMultiLvlLbl val="0"/>
      </c:catAx>
      <c:valAx>
        <c:axId val="30825472"/>
        <c:scaling>
          <c:orientation val="minMax"/>
        </c:scaling>
        <c:delete val="0"/>
        <c:axPos val="l"/>
        <c:title>
          <c:tx>
            <c:rich>
              <a:bodyPr rot="-5400000" vert="horz"/>
              <a:lstStyle/>
              <a:p>
                <a:pPr>
                  <a:defRPr>
                    <a:solidFill>
                      <a:schemeClr val="tx1"/>
                    </a:solidFill>
                  </a:defRPr>
                </a:pPr>
                <a:r>
                  <a:rPr lang="en-US" sz="1600" dirty="0">
                    <a:solidFill>
                      <a:schemeClr val="tx1"/>
                    </a:solidFill>
                  </a:rPr>
                  <a:t>Bahiagrass Herbage Accumulation (lb/A)</a:t>
                </a:r>
              </a:p>
            </c:rich>
          </c:tx>
          <c:layout>
            <c:manualLayout>
              <c:xMode val="edge"/>
              <c:yMode val="edge"/>
              <c:x val="8.8495575221238937E-3"/>
              <c:y val="8.7580674525510896E-2"/>
            </c:manualLayout>
          </c:layout>
          <c:overlay val="0"/>
        </c:title>
        <c:numFmt formatCode="General" sourceLinked="1"/>
        <c:majorTickMark val="out"/>
        <c:minorTickMark val="none"/>
        <c:tickLblPos val="nextTo"/>
        <c:txPr>
          <a:bodyPr/>
          <a:lstStyle/>
          <a:p>
            <a:pPr>
              <a:defRPr>
                <a:solidFill>
                  <a:schemeClr val="tx1"/>
                </a:solidFill>
              </a:defRPr>
            </a:pPr>
            <a:endParaRPr lang="en-US"/>
          </a:p>
        </c:txPr>
        <c:crossAx val="30823936"/>
        <c:crosses val="autoZero"/>
        <c:crossBetween val="between"/>
      </c:valAx>
      <c:spPr>
        <a:noFill/>
      </c:spPr>
    </c:plotArea>
    <c:legend>
      <c:legendPos val="r"/>
      <c:layout>
        <c:manualLayout>
          <c:xMode val="edge"/>
          <c:yMode val="edge"/>
          <c:x val="0.73613162845794722"/>
          <c:y val="0.26535159983614764"/>
          <c:w val="0.2623934452883655"/>
          <c:h val="0.40108665968777024"/>
        </c:manualLayout>
      </c:layout>
      <c:overlay val="0"/>
      <c:spPr>
        <a:ln>
          <a:solidFill>
            <a:srgbClr val="FF0000"/>
          </a:solidFill>
        </a:ln>
      </c:spPr>
      <c:txPr>
        <a:bodyPr/>
        <a:lstStyle/>
        <a:p>
          <a:pPr>
            <a:defRPr>
              <a:solidFill>
                <a:schemeClr val="tx1"/>
              </a:solidFill>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193354702343622"/>
          <c:y val="5.1986937326475816E-2"/>
          <c:w val="0.60157271270294754"/>
          <c:h val="0.83847071139228979"/>
        </c:manualLayout>
      </c:layout>
      <c:barChart>
        <c:barDir val="col"/>
        <c:grouping val="clustered"/>
        <c:varyColors val="0"/>
        <c:ser>
          <c:idx val="0"/>
          <c:order val="0"/>
          <c:tx>
            <c:strRef>
              <c:f>Sheet1!$A$2</c:f>
              <c:strCache>
                <c:ptCount val="1"/>
                <c:pt idx="0">
                  <c:v>Control</c:v>
                </c:pt>
              </c:strCache>
            </c:strRef>
          </c:tx>
          <c:invertIfNegative val="0"/>
          <c:cat>
            <c:strRef>
              <c:f>Sheet1!$B$1:$E$1</c:f>
              <c:strCache>
                <c:ptCount val="4"/>
                <c:pt idx="0">
                  <c:v>6/22/2017</c:v>
                </c:pt>
                <c:pt idx="1">
                  <c:v>8/17/2017</c:v>
                </c:pt>
                <c:pt idx="2">
                  <c:v>10/12/2017</c:v>
                </c:pt>
                <c:pt idx="3">
                  <c:v>Cumulative</c:v>
                </c:pt>
              </c:strCache>
            </c:strRef>
          </c:cat>
          <c:val>
            <c:numRef>
              <c:f>Sheet1!$B$2:$E$2</c:f>
              <c:numCache>
                <c:formatCode>General</c:formatCode>
                <c:ptCount val="4"/>
                <c:pt idx="0">
                  <c:v>968.5</c:v>
                </c:pt>
                <c:pt idx="1">
                  <c:v>2097</c:v>
                </c:pt>
                <c:pt idx="2">
                  <c:v>2355.4898920924534</c:v>
                </c:pt>
                <c:pt idx="3">
                  <c:v>5372.5314773507198</c:v>
                </c:pt>
              </c:numCache>
            </c:numRef>
          </c:val>
          <c:extLst>
            <c:ext xmlns:c16="http://schemas.microsoft.com/office/drawing/2014/chart" uri="{C3380CC4-5D6E-409C-BE32-E72D297353CC}">
              <c16:uniqueId val="{00000000-B87F-4B3D-A28A-84212D782274}"/>
            </c:ext>
          </c:extLst>
        </c:ser>
        <c:ser>
          <c:idx val="1"/>
          <c:order val="1"/>
          <c:tx>
            <c:strRef>
              <c:f>Sheet1!$A$3</c:f>
              <c:strCache>
                <c:ptCount val="1"/>
                <c:pt idx="0">
                  <c:v>Class AA</c:v>
                </c:pt>
              </c:strCache>
            </c:strRef>
          </c:tx>
          <c:invertIfNegative val="0"/>
          <c:cat>
            <c:strRef>
              <c:f>Sheet1!$B$1:$E$1</c:f>
              <c:strCache>
                <c:ptCount val="4"/>
                <c:pt idx="0">
                  <c:v>6/22/2017</c:v>
                </c:pt>
                <c:pt idx="1">
                  <c:v>8/17/2017</c:v>
                </c:pt>
                <c:pt idx="2">
                  <c:v>10/12/2017</c:v>
                </c:pt>
                <c:pt idx="3">
                  <c:v>Cumulative</c:v>
                </c:pt>
              </c:strCache>
            </c:strRef>
          </c:cat>
          <c:val>
            <c:numRef>
              <c:f>Sheet1!$B$3:$E$3</c:f>
              <c:numCache>
                <c:formatCode>General</c:formatCode>
                <c:ptCount val="4"/>
                <c:pt idx="0">
                  <c:v>2077.75</c:v>
                </c:pt>
                <c:pt idx="1">
                  <c:v>3545.3999999999996</c:v>
                </c:pt>
                <c:pt idx="2">
                  <c:v>3762.3090639761599</c:v>
                </c:pt>
                <c:pt idx="3">
                  <c:v>9367.5918160031451</c:v>
                </c:pt>
              </c:numCache>
            </c:numRef>
          </c:val>
          <c:extLst>
            <c:ext xmlns:c16="http://schemas.microsoft.com/office/drawing/2014/chart" uri="{C3380CC4-5D6E-409C-BE32-E72D297353CC}">
              <c16:uniqueId val="{00000001-B87F-4B3D-A28A-84212D782274}"/>
            </c:ext>
          </c:extLst>
        </c:ser>
        <c:ser>
          <c:idx val="2"/>
          <c:order val="2"/>
          <c:tx>
            <c:strRef>
              <c:f>Sheet1!$A$4</c:f>
              <c:strCache>
                <c:ptCount val="1"/>
                <c:pt idx="0">
                  <c:v>Class B Bradenton</c:v>
                </c:pt>
              </c:strCache>
            </c:strRef>
          </c:tx>
          <c:invertIfNegative val="0"/>
          <c:cat>
            <c:strRef>
              <c:f>Sheet1!$B$1:$E$1</c:f>
              <c:strCache>
                <c:ptCount val="4"/>
                <c:pt idx="0">
                  <c:v>6/22/2017</c:v>
                </c:pt>
                <c:pt idx="1">
                  <c:v>8/17/2017</c:v>
                </c:pt>
                <c:pt idx="2">
                  <c:v>10/12/2017</c:v>
                </c:pt>
                <c:pt idx="3">
                  <c:v>Cumulative</c:v>
                </c:pt>
              </c:strCache>
            </c:strRef>
          </c:cat>
          <c:val>
            <c:numRef>
              <c:f>Sheet1!$B$4:$E$4</c:f>
              <c:numCache>
                <c:formatCode>General</c:formatCode>
                <c:ptCount val="4"/>
                <c:pt idx="0">
                  <c:v>1755.8</c:v>
                </c:pt>
                <c:pt idx="1">
                  <c:v>3615.6499999999996</c:v>
                </c:pt>
                <c:pt idx="2">
                  <c:v>3295.6342207266853</c:v>
                </c:pt>
                <c:pt idx="3">
                  <c:v>8547.3013013532</c:v>
                </c:pt>
              </c:numCache>
            </c:numRef>
          </c:val>
          <c:extLst>
            <c:ext xmlns:c16="http://schemas.microsoft.com/office/drawing/2014/chart" uri="{C3380CC4-5D6E-409C-BE32-E72D297353CC}">
              <c16:uniqueId val="{00000002-B87F-4B3D-A28A-84212D782274}"/>
            </c:ext>
          </c:extLst>
        </c:ser>
        <c:ser>
          <c:idx val="3"/>
          <c:order val="3"/>
          <c:tx>
            <c:strRef>
              <c:f>Sheet1!$A$5</c:f>
              <c:strCache>
                <c:ptCount val="1"/>
                <c:pt idx="0">
                  <c:v>Class B St Pete</c:v>
                </c:pt>
              </c:strCache>
            </c:strRef>
          </c:tx>
          <c:invertIfNegative val="0"/>
          <c:cat>
            <c:strRef>
              <c:f>Sheet1!$B$1:$E$1</c:f>
              <c:strCache>
                <c:ptCount val="4"/>
                <c:pt idx="0">
                  <c:v>6/22/2017</c:v>
                </c:pt>
                <c:pt idx="1">
                  <c:v>8/17/2017</c:v>
                </c:pt>
                <c:pt idx="2">
                  <c:v>10/12/2017</c:v>
                </c:pt>
                <c:pt idx="3">
                  <c:v>Cumulative</c:v>
                </c:pt>
              </c:strCache>
            </c:strRef>
          </c:cat>
          <c:val>
            <c:numRef>
              <c:f>Sheet1!$B$5:$E$5</c:f>
              <c:numCache>
                <c:formatCode>General</c:formatCode>
                <c:ptCount val="4"/>
                <c:pt idx="0">
                  <c:v>1960.3500000000001</c:v>
                </c:pt>
                <c:pt idx="1">
                  <c:v>3567</c:v>
                </c:pt>
                <c:pt idx="2">
                  <c:v>3957.8766380248517</c:v>
                </c:pt>
                <c:pt idx="3">
                  <c:v>9317.0042749160857</c:v>
                </c:pt>
              </c:numCache>
            </c:numRef>
          </c:val>
          <c:extLst>
            <c:ext xmlns:c16="http://schemas.microsoft.com/office/drawing/2014/chart" uri="{C3380CC4-5D6E-409C-BE32-E72D297353CC}">
              <c16:uniqueId val="{00000003-B87F-4B3D-A28A-84212D782274}"/>
            </c:ext>
          </c:extLst>
        </c:ser>
        <c:ser>
          <c:idx val="4"/>
          <c:order val="4"/>
          <c:tx>
            <c:strRef>
              <c:f>Sheet1!$A$6</c:f>
              <c:strCache>
                <c:ptCount val="1"/>
                <c:pt idx="0">
                  <c:v>Commercial fertilizer</c:v>
                </c:pt>
              </c:strCache>
            </c:strRef>
          </c:tx>
          <c:spPr>
            <a:solidFill>
              <a:schemeClr val="accent6"/>
            </a:solidFill>
          </c:spPr>
          <c:invertIfNegative val="0"/>
          <c:cat>
            <c:strRef>
              <c:f>Sheet1!$B$1:$E$1</c:f>
              <c:strCache>
                <c:ptCount val="4"/>
                <c:pt idx="0">
                  <c:v>6/22/2017</c:v>
                </c:pt>
                <c:pt idx="1">
                  <c:v>8/17/2017</c:v>
                </c:pt>
                <c:pt idx="2">
                  <c:v>10/12/2017</c:v>
                </c:pt>
                <c:pt idx="3">
                  <c:v>Cumulative</c:v>
                </c:pt>
              </c:strCache>
            </c:strRef>
          </c:cat>
          <c:val>
            <c:numRef>
              <c:f>Sheet1!$B$6:$E$6</c:f>
              <c:numCache>
                <c:formatCode>General</c:formatCode>
                <c:ptCount val="4"/>
                <c:pt idx="0">
                  <c:v>2823.4</c:v>
                </c:pt>
                <c:pt idx="1">
                  <c:v>3576.4</c:v>
                </c:pt>
                <c:pt idx="2">
                  <c:v>2584.1139239106942</c:v>
                </c:pt>
                <c:pt idx="3">
                  <c:v>8983.9139239106935</c:v>
                </c:pt>
              </c:numCache>
            </c:numRef>
          </c:val>
          <c:extLst>
            <c:ext xmlns:c16="http://schemas.microsoft.com/office/drawing/2014/chart" uri="{C3380CC4-5D6E-409C-BE32-E72D297353CC}">
              <c16:uniqueId val="{00000004-B87F-4B3D-A28A-84212D782274}"/>
            </c:ext>
          </c:extLst>
        </c:ser>
        <c:dLbls>
          <c:showLegendKey val="0"/>
          <c:showVal val="0"/>
          <c:showCatName val="0"/>
          <c:showSerName val="0"/>
          <c:showPercent val="0"/>
          <c:showBubbleSize val="0"/>
        </c:dLbls>
        <c:gapWidth val="150"/>
        <c:axId val="30823936"/>
        <c:axId val="30825472"/>
      </c:barChart>
      <c:catAx>
        <c:axId val="30823936"/>
        <c:scaling>
          <c:orientation val="minMax"/>
        </c:scaling>
        <c:delete val="0"/>
        <c:axPos val="b"/>
        <c:numFmt formatCode="General" sourceLinked="0"/>
        <c:majorTickMark val="out"/>
        <c:minorTickMark val="none"/>
        <c:tickLblPos val="nextTo"/>
        <c:txPr>
          <a:bodyPr/>
          <a:lstStyle/>
          <a:p>
            <a:pPr>
              <a:defRPr>
                <a:solidFill>
                  <a:schemeClr val="tx1"/>
                </a:solidFill>
              </a:defRPr>
            </a:pPr>
            <a:endParaRPr lang="en-US"/>
          </a:p>
        </c:txPr>
        <c:crossAx val="30825472"/>
        <c:crosses val="autoZero"/>
        <c:auto val="1"/>
        <c:lblAlgn val="ctr"/>
        <c:lblOffset val="100"/>
        <c:noMultiLvlLbl val="0"/>
      </c:catAx>
      <c:valAx>
        <c:axId val="30825472"/>
        <c:scaling>
          <c:orientation val="minMax"/>
        </c:scaling>
        <c:delete val="0"/>
        <c:axPos val="l"/>
        <c:title>
          <c:tx>
            <c:rich>
              <a:bodyPr rot="-5400000" vert="horz"/>
              <a:lstStyle/>
              <a:p>
                <a:pPr>
                  <a:defRPr>
                    <a:solidFill>
                      <a:schemeClr val="tx1"/>
                    </a:solidFill>
                  </a:defRPr>
                </a:pPr>
                <a:r>
                  <a:rPr lang="en-US" sz="1600" dirty="0">
                    <a:solidFill>
                      <a:schemeClr val="tx1"/>
                    </a:solidFill>
                  </a:rPr>
                  <a:t>Bahiagrass Herbage Accumulation (lb/A)</a:t>
                </a:r>
              </a:p>
            </c:rich>
          </c:tx>
          <c:layout>
            <c:manualLayout>
              <c:xMode val="edge"/>
              <c:yMode val="edge"/>
              <c:x val="8.8495575221238937E-3"/>
              <c:y val="8.7580674525510896E-2"/>
            </c:manualLayout>
          </c:layout>
          <c:overlay val="0"/>
        </c:title>
        <c:numFmt formatCode="General" sourceLinked="1"/>
        <c:majorTickMark val="out"/>
        <c:minorTickMark val="none"/>
        <c:tickLblPos val="nextTo"/>
        <c:txPr>
          <a:bodyPr/>
          <a:lstStyle/>
          <a:p>
            <a:pPr>
              <a:defRPr>
                <a:solidFill>
                  <a:schemeClr val="tx1"/>
                </a:solidFill>
              </a:defRPr>
            </a:pPr>
            <a:endParaRPr lang="en-US"/>
          </a:p>
        </c:txPr>
        <c:crossAx val="30823936"/>
        <c:crosses val="autoZero"/>
        <c:crossBetween val="between"/>
      </c:valAx>
      <c:spPr>
        <a:noFill/>
      </c:spPr>
    </c:plotArea>
    <c:legend>
      <c:legendPos val="r"/>
      <c:layout>
        <c:manualLayout>
          <c:xMode val="edge"/>
          <c:yMode val="edge"/>
          <c:x val="0.73613162845794722"/>
          <c:y val="0.26535159983614764"/>
          <c:w val="0.2623934452883655"/>
          <c:h val="0.40108665968777024"/>
        </c:manualLayout>
      </c:layout>
      <c:overlay val="0"/>
      <c:spPr>
        <a:ln>
          <a:solidFill>
            <a:srgbClr val="FF0000"/>
          </a:solidFill>
        </a:ln>
      </c:spPr>
      <c:txPr>
        <a:bodyPr/>
        <a:lstStyle/>
        <a:p>
          <a:pPr>
            <a:defRPr>
              <a:solidFill>
                <a:schemeClr val="tx1"/>
              </a:solidFill>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46494754328262"/>
          <c:y val="8.4775790738022161E-2"/>
          <c:w val="0.87060199620975909"/>
          <c:h val="0.79848191645535838"/>
        </c:manualLayout>
      </c:layout>
      <c:lineChart>
        <c:grouping val="standard"/>
        <c:varyColors val="0"/>
        <c:ser>
          <c:idx val="0"/>
          <c:order val="0"/>
          <c:tx>
            <c:strRef>
              <c:f>'Inorganic-N'!$BX$28</c:f>
              <c:strCache>
                <c:ptCount val="1"/>
                <c:pt idx="0">
                  <c:v>Control</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cat>
            <c:strRef>
              <c:f>'Inorganic-N'!$BY$27:$CI$27</c:f>
              <c:strCache>
                <c:ptCount val="11"/>
                <c:pt idx="0">
                  <c:v>5/5/2017</c:v>
                </c:pt>
                <c:pt idx="1">
                  <c:v>6/8/2017</c:v>
                </c:pt>
                <c:pt idx="2">
                  <c:v>6/15/2017</c:v>
                </c:pt>
                <c:pt idx="3">
                  <c:v>6/21/2017</c:v>
                </c:pt>
                <c:pt idx="4">
                  <c:v>7/3/207</c:v>
                </c:pt>
                <c:pt idx="5">
                  <c:v>7/16/2017</c:v>
                </c:pt>
                <c:pt idx="6">
                  <c:v>7/30/2017</c:v>
                </c:pt>
                <c:pt idx="7">
                  <c:v>8/13/2017</c:v>
                </c:pt>
                <c:pt idx="8">
                  <c:v>8/29/2017</c:v>
                </c:pt>
                <c:pt idx="9">
                  <c:v>9/17/2017</c:v>
                </c:pt>
                <c:pt idx="10">
                  <c:v>10/6/2017</c:v>
                </c:pt>
              </c:strCache>
            </c:strRef>
          </c:cat>
          <c:val>
            <c:numRef>
              <c:f>'Inorganic-N'!$BY$28:$CI$28</c:f>
              <c:numCache>
                <c:formatCode>0.000</c:formatCode>
                <c:ptCount val="11"/>
                <c:pt idx="0">
                  <c:v>7.4697333333333338E-2</c:v>
                </c:pt>
                <c:pt idx="1">
                  <c:v>0.10245725</c:v>
                </c:pt>
                <c:pt idx="2">
                  <c:v>5.3316250000000003E-2</c:v>
                </c:pt>
                <c:pt idx="3">
                  <c:v>5.1116500000000002E-2</c:v>
                </c:pt>
                <c:pt idx="4">
                  <c:v>0.41899825000000002</c:v>
                </c:pt>
                <c:pt idx="5">
                  <c:v>0.10517074999999999</c:v>
                </c:pt>
                <c:pt idx="6">
                  <c:v>9.1494500000000006E-2</c:v>
                </c:pt>
                <c:pt idx="7">
                  <c:v>1.5023499999999999E-2</c:v>
                </c:pt>
                <c:pt idx="8">
                  <c:v>1.6490250000000001E-2</c:v>
                </c:pt>
                <c:pt idx="9">
                  <c:v>0.16068925000000001</c:v>
                </c:pt>
                <c:pt idx="10">
                  <c:v>6.42225E-3</c:v>
                </c:pt>
              </c:numCache>
            </c:numRef>
          </c:val>
          <c:smooth val="0"/>
          <c:extLst>
            <c:ext xmlns:c16="http://schemas.microsoft.com/office/drawing/2014/chart" uri="{C3380CC4-5D6E-409C-BE32-E72D297353CC}">
              <c16:uniqueId val="{00000000-A693-4065-A6A7-04E40FD778C8}"/>
            </c:ext>
          </c:extLst>
        </c:ser>
        <c:ser>
          <c:idx val="1"/>
          <c:order val="1"/>
          <c:tx>
            <c:strRef>
              <c:f>'Inorganic-N'!$BX$29</c:f>
              <c:strCache>
                <c:ptCount val="1"/>
                <c:pt idx="0">
                  <c:v>Class B_Bradenton biosolids</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cat>
            <c:strRef>
              <c:f>'Inorganic-N'!$BY$27:$CI$27</c:f>
              <c:strCache>
                <c:ptCount val="11"/>
                <c:pt idx="0">
                  <c:v>5/5/2017</c:v>
                </c:pt>
                <c:pt idx="1">
                  <c:v>6/8/2017</c:v>
                </c:pt>
                <c:pt idx="2">
                  <c:v>6/15/2017</c:v>
                </c:pt>
                <c:pt idx="3">
                  <c:v>6/21/2017</c:v>
                </c:pt>
                <c:pt idx="4">
                  <c:v>7/3/207</c:v>
                </c:pt>
                <c:pt idx="5">
                  <c:v>7/16/2017</c:v>
                </c:pt>
                <c:pt idx="6">
                  <c:v>7/30/2017</c:v>
                </c:pt>
                <c:pt idx="7">
                  <c:v>8/13/2017</c:v>
                </c:pt>
                <c:pt idx="8">
                  <c:v>8/29/2017</c:v>
                </c:pt>
                <c:pt idx="9">
                  <c:v>9/17/2017</c:v>
                </c:pt>
                <c:pt idx="10">
                  <c:v>10/6/2017</c:v>
                </c:pt>
              </c:strCache>
            </c:strRef>
          </c:cat>
          <c:val>
            <c:numRef>
              <c:f>'Inorganic-N'!$BY$29:$CI$29</c:f>
              <c:numCache>
                <c:formatCode>0.000</c:formatCode>
                <c:ptCount val="11"/>
                <c:pt idx="0">
                  <c:v>6.0526250000000004E-2</c:v>
                </c:pt>
                <c:pt idx="1">
                  <c:v>0.20238174999999997</c:v>
                </c:pt>
                <c:pt idx="2">
                  <c:v>0.100785</c:v>
                </c:pt>
                <c:pt idx="3">
                  <c:v>3.7679749999999998E-2</c:v>
                </c:pt>
                <c:pt idx="4">
                  <c:v>0.29772699999999996</c:v>
                </c:pt>
                <c:pt idx="5">
                  <c:v>8.9541750000000003E-2</c:v>
                </c:pt>
                <c:pt idx="6">
                  <c:v>1.94275E-2</c:v>
                </c:pt>
                <c:pt idx="7">
                  <c:v>3.2390000000000001E-3</c:v>
                </c:pt>
                <c:pt idx="8">
                  <c:v>0.11770575</c:v>
                </c:pt>
                <c:pt idx="9">
                  <c:v>0.14761950000000001</c:v>
                </c:pt>
                <c:pt idx="10">
                  <c:v>0</c:v>
                </c:pt>
              </c:numCache>
            </c:numRef>
          </c:val>
          <c:smooth val="0"/>
          <c:extLst>
            <c:ext xmlns:c16="http://schemas.microsoft.com/office/drawing/2014/chart" uri="{C3380CC4-5D6E-409C-BE32-E72D297353CC}">
              <c16:uniqueId val="{00000001-A693-4065-A6A7-04E40FD778C8}"/>
            </c:ext>
          </c:extLst>
        </c:ser>
        <c:ser>
          <c:idx val="2"/>
          <c:order val="2"/>
          <c:tx>
            <c:strRef>
              <c:f>'Inorganic-N'!$BX$30</c:f>
              <c:strCache>
                <c:ptCount val="1"/>
                <c:pt idx="0">
                  <c:v>Class B_Bradenton biosolids + biochar</c:v>
                </c:pt>
              </c:strCache>
            </c:strRef>
          </c:tx>
          <c:spPr>
            <a:ln w="22225" cap="rnd">
              <a:solidFill>
                <a:schemeClr val="accent3"/>
              </a:solidFill>
              <a:round/>
            </a:ln>
            <a:effectLst/>
          </c:spPr>
          <c:marker>
            <c:symbol val="triangle"/>
            <c:size val="6"/>
            <c:spPr>
              <a:solidFill>
                <a:schemeClr val="accent3"/>
              </a:solidFill>
              <a:ln w="9525">
                <a:solidFill>
                  <a:schemeClr val="accent3"/>
                </a:solidFill>
                <a:round/>
              </a:ln>
              <a:effectLst/>
            </c:spPr>
          </c:marker>
          <c:errBars>
            <c:errDir val="y"/>
            <c:errBarType val="both"/>
            <c:errValType val="cust"/>
            <c:noEndCap val="0"/>
            <c:plus>
              <c:numRef>
                <c:f>'Inorganic-N'!$CJ$30:$CT$30</c:f>
                <c:numCache>
                  <c:formatCode>General</c:formatCode>
                  <c:ptCount val="11"/>
                  <c:pt idx="0">
                    <c:v>2.5000000000000001E-2</c:v>
                  </c:pt>
                  <c:pt idx="1">
                    <c:v>3.7999999999999999E-2</c:v>
                  </c:pt>
                  <c:pt idx="2">
                    <c:v>3.2000000000000001E-2</c:v>
                  </c:pt>
                  <c:pt idx="3">
                    <c:v>1.7000000000000001E-2</c:v>
                  </c:pt>
                  <c:pt idx="4">
                    <c:v>7.2999999999999995E-2</c:v>
                  </c:pt>
                  <c:pt idx="5">
                    <c:v>1.2999999999999999E-2</c:v>
                  </c:pt>
                  <c:pt idx="6">
                    <c:v>5.0000000000000001E-3</c:v>
                  </c:pt>
                  <c:pt idx="7">
                    <c:v>0.01</c:v>
                  </c:pt>
                  <c:pt idx="8">
                    <c:v>1.2999999999999999E-2</c:v>
                  </c:pt>
                  <c:pt idx="9">
                    <c:v>0.01</c:v>
                  </c:pt>
                  <c:pt idx="10">
                    <c:v>0.03</c:v>
                  </c:pt>
                </c:numCache>
              </c:numRef>
            </c:plus>
            <c:minus>
              <c:numRef>
                <c:f>'Inorganic-N'!$CJ$30:$CT$30</c:f>
                <c:numCache>
                  <c:formatCode>General</c:formatCode>
                  <c:ptCount val="11"/>
                  <c:pt idx="0">
                    <c:v>2.5000000000000001E-2</c:v>
                  </c:pt>
                  <c:pt idx="1">
                    <c:v>3.7999999999999999E-2</c:v>
                  </c:pt>
                  <c:pt idx="2">
                    <c:v>3.2000000000000001E-2</c:v>
                  </c:pt>
                  <c:pt idx="3">
                    <c:v>1.7000000000000001E-2</c:v>
                  </c:pt>
                  <c:pt idx="4">
                    <c:v>7.2999999999999995E-2</c:v>
                  </c:pt>
                  <c:pt idx="5">
                    <c:v>1.2999999999999999E-2</c:v>
                  </c:pt>
                  <c:pt idx="6">
                    <c:v>5.0000000000000001E-3</c:v>
                  </c:pt>
                  <c:pt idx="7">
                    <c:v>0.01</c:v>
                  </c:pt>
                  <c:pt idx="8">
                    <c:v>1.2999999999999999E-2</c:v>
                  </c:pt>
                  <c:pt idx="9">
                    <c:v>0.01</c:v>
                  </c:pt>
                  <c:pt idx="10">
                    <c:v>0.03</c:v>
                  </c:pt>
                </c:numCache>
              </c:numRef>
            </c:minus>
            <c:spPr>
              <a:noFill/>
              <a:ln w="9525">
                <a:solidFill>
                  <a:schemeClr val="tx1">
                    <a:lumMod val="65000"/>
                    <a:lumOff val="35000"/>
                  </a:schemeClr>
                </a:solidFill>
                <a:round/>
              </a:ln>
              <a:effectLst/>
            </c:spPr>
          </c:errBars>
          <c:cat>
            <c:strRef>
              <c:f>'Inorganic-N'!$BY$27:$CI$27</c:f>
              <c:strCache>
                <c:ptCount val="11"/>
                <c:pt idx="0">
                  <c:v>5/5/2017</c:v>
                </c:pt>
                <c:pt idx="1">
                  <c:v>6/8/2017</c:v>
                </c:pt>
                <c:pt idx="2">
                  <c:v>6/15/2017</c:v>
                </c:pt>
                <c:pt idx="3">
                  <c:v>6/21/2017</c:v>
                </c:pt>
                <c:pt idx="4">
                  <c:v>7/3/207</c:v>
                </c:pt>
                <c:pt idx="5">
                  <c:v>7/16/2017</c:v>
                </c:pt>
                <c:pt idx="6">
                  <c:v>7/30/2017</c:v>
                </c:pt>
                <c:pt idx="7">
                  <c:v>8/13/2017</c:v>
                </c:pt>
                <c:pt idx="8">
                  <c:v>8/29/2017</c:v>
                </c:pt>
                <c:pt idx="9">
                  <c:v>9/17/2017</c:v>
                </c:pt>
                <c:pt idx="10">
                  <c:v>10/6/2017</c:v>
                </c:pt>
              </c:strCache>
            </c:strRef>
          </c:cat>
          <c:val>
            <c:numRef>
              <c:f>'Inorganic-N'!$BY$30:$CI$30</c:f>
              <c:numCache>
                <c:formatCode>0.000</c:formatCode>
                <c:ptCount val="11"/>
                <c:pt idx="0">
                  <c:v>7.4539666666666657E-2</c:v>
                </c:pt>
                <c:pt idx="1">
                  <c:v>9.1216000000000005E-2</c:v>
                </c:pt>
                <c:pt idx="2">
                  <c:v>5.4385749999999997E-2</c:v>
                </c:pt>
                <c:pt idx="3">
                  <c:v>3.6448000000000001E-2</c:v>
                </c:pt>
                <c:pt idx="4">
                  <c:v>0.40023700000000001</c:v>
                </c:pt>
                <c:pt idx="5">
                  <c:v>9.3442499999999998E-2</c:v>
                </c:pt>
                <c:pt idx="6">
                  <c:v>1.1188750000000001E-2</c:v>
                </c:pt>
                <c:pt idx="7">
                  <c:v>9.947000000000001E-3</c:v>
                </c:pt>
                <c:pt idx="8">
                  <c:v>1.366875E-2</c:v>
                </c:pt>
                <c:pt idx="9">
                  <c:v>0.15665374999999998</c:v>
                </c:pt>
                <c:pt idx="10">
                  <c:v>4.0583250000000001E-2</c:v>
                </c:pt>
              </c:numCache>
            </c:numRef>
          </c:val>
          <c:smooth val="0"/>
          <c:extLst>
            <c:ext xmlns:c16="http://schemas.microsoft.com/office/drawing/2014/chart" uri="{C3380CC4-5D6E-409C-BE32-E72D297353CC}">
              <c16:uniqueId val="{00000002-A693-4065-A6A7-04E40FD778C8}"/>
            </c:ext>
          </c:extLst>
        </c:ser>
        <c:ser>
          <c:idx val="3"/>
          <c:order val="3"/>
          <c:tx>
            <c:strRef>
              <c:f>'Inorganic-N'!$BX$31</c:f>
              <c:strCache>
                <c:ptCount val="1"/>
                <c:pt idx="0">
                  <c:v>Inorganic fertilizer</c:v>
                </c:pt>
              </c:strCache>
            </c:strRef>
          </c:tx>
          <c:spPr>
            <a:ln w="22225" cap="rnd">
              <a:solidFill>
                <a:schemeClr val="accent4"/>
              </a:solidFill>
              <a:round/>
            </a:ln>
            <a:effectLst/>
          </c:spPr>
          <c:marker>
            <c:symbol val="x"/>
            <c:size val="6"/>
            <c:spPr>
              <a:noFill/>
              <a:ln w="9525">
                <a:solidFill>
                  <a:schemeClr val="accent4"/>
                </a:solidFill>
                <a:round/>
              </a:ln>
              <a:effectLst/>
            </c:spPr>
          </c:marker>
          <c:errBars>
            <c:errDir val="y"/>
            <c:errBarType val="both"/>
            <c:errValType val="cust"/>
            <c:noEndCap val="0"/>
            <c:plus>
              <c:numRef>
                <c:f>'Inorganic-N'!$CJ$31:$CT$31</c:f>
                <c:numCache>
                  <c:formatCode>General</c:formatCode>
                  <c:ptCount val="11"/>
                  <c:pt idx="0">
                    <c:v>0.55100000000000005</c:v>
                  </c:pt>
                  <c:pt idx="1">
                    <c:v>10.103999999999999</c:v>
                  </c:pt>
                  <c:pt idx="2">
                    <c:v>15.712999999999999</c:v>
                  </c:pt>
                  <c:pt idx="3">
                    <c:v>5.0979999999999999</c:v>
                  </c:pt>
                  <c:pt idx="4">
                    <c:v>2.0529999999999999</c:v>
                  </c:pt>
                  <c:pt idx="5">
                    <c:v>1.84</c:v>
                  </c:pt>
                  <c:pt idx="6">
                    <c:v>0.40799999999999997</c:v>
                  </c:pt>
                  <c:pt idx="7">
                    <c:v>3.2000000000000001E-2</c:v>
                  </c:pt>
                  <c:pt idx="8">
                    <c:v>8.0000000000000002E-3</c:v>
                  </c:pt>
                  <c:pt idx="9">
                    <c:v>8.4000000000000005E-2</c:v>
                  </c:pt>
                  <c:pt idx="10">
                    <c:v>8.0000000000000002E-3</c:v>
                  </c:pt>
                </c:numCache>
              </c:numRef>
            </c:plus>
            <c:minus>
              <c:numRef>
                <c:f>'Inorganic-N'!$CJ$31:$CT$31</c:f>
                <c:numCache>
                  <c:formatCode>General</c:formatCode>
                  <c:ptCount val="11"/>
                  <c:pt idx="0">
                    <c:v>0.55100000000000005</c:v>
                  </c:pt>
                  <c:pt idx="1">
                    <c:v>10.103999999999999</c:v>
                  </c:pt>
                  <c:pt idx="2">
                    <c:v>15.712999999999999</c:v>
                  </c:pt>
                  <c:pt idx="3">
                    <c:v>5.0979999999999999</c:v>
                  </c:pt>
                  <c:pt idx="4">
                    <c:v>2.0529999999999999</c:v>
                  </c:pt>
                  <c:pt idx="5">
                    <c:v>1.84</c:v>
                  </c:pt>
                  <c:pt idx="6">
                    <c:v>0.40799999999999997</c:v>
                  </c:pt>
                  <c:pt idx="7">
                    <c:v>3.2000000000000001E-2</c:v>
                  </c:pt>
                  <c:pt idx="8">
                    <c:v>8.0000000000000002E-3</c:v>
                  </c:pt>
                  <c:pt idx="9">
                    <c:v>8.4000000000000005E-2</c:v>
                  </c:pt>
                  <c:pt idx="10">
                    <c:v>8.0000000000000002E-3</c:v>
                  </c:pt>
                </c:numCache>
              </c:numRef>
            </c:minus>
            <c:spPr>
              <a:noFill/>
              <a:ln w="9525">
                <a:solidFill>
                  <a:schemeClr val="tx1">
                    <a:lumMod val="65000"/>
                    <a:lumOff val="35000"/>
                  </a:schemeClr>
                </a:solidFill>
                <a:round/>
              </a:ln>
              <a:effectLst/>
            </c:spPr>
          </c:errBars>
          <c:cat>
            <c:strRef>
              <c:f>'Inorganic-N'!$BY$27:$CI$27</c:f>
              <c:strCache>
                <c:ptCount val="11"/>
                <c:pt idx="0">
                  <c:v>5/5/2017</c:v>
                </c:pt>
                <c:pt idx="1">
                  <c:v>6/8/2017</c:v>
                </c:pt>
                <c:pt idx="2">
                  <c:v>6/15/2017</c:v>
                </c:pt>
                <c:pt idx="3">
                  <c:v>6/21/2017</c:v>
                </c:pt>
                <c:pt idx="4">
                  <c:v>7/3/207</c:v>
                </c:pt>
                <c:pt idx="5">
                  <c:v>7/16/2017</c:v>
                </c:pt>
                <c:pt idx="6">
                  <c:v>7/30/2017</c:v>
                </c:pt>
                <c:pt idx="7">
                  <c:v>8/13/2017</c:v>
                </c:pt>
                <c:pt idx="8">
                  <c:v>8/29/2017</c:v>
                </c:pt>
                <c:pt idx="9">
                  <c:v>9/17/2017</c:v>
                </c:pt>
                <c:pt idx="10">
                  <c:v>10/6/2017</c:v>
                </c:pt>
              </c:strCache>
            </c:strRef>
          </c:cat>
          <c:val>
            <c:numRef>
              <c:f>'Inorganic-N'!$BY$31:$CI$31</c:f>
              <c:numCache>
                <c:formatCode>0.000</c:formatCode>
                <c:ptCount val="11"/>
                <c:pt idx="0">
                  <c:v>1.2488833333333333</c:v>
                </c:pt>
                <c:pt idx="1">
                  <c:v>11.606096000000001</c:v>
                </c:pt>
                <c:pt idx="2">
                  <c:v>16.316718250000001</c:v>
                </c:pt>
                <c:pt idx="3">
                  <c:v>10.922067999999999</c:v>
                </c:pt>
                <c:pt idx="4">
                  <c:v>2.6394737500000001</c:v>
                </c:pt>
                <c:pt idx="5">
                  <c:v>1.9569347500000001</c:v>
                </c:pt>
                <c:pt idx="6">
                  <c:v>0.41802349999999999</c:v>
                </c:pt>
                <c:pt idx="7">
                  <c:v>3.5155499999999999E-2</c:v>
                </c:pt>
                <c:pt idx="8">
                  <c:v>1.3143749999999999E-2</c:v>
                </c:pt>
                <c:pt idx="9">
                  <c:v>0.25286025000000001</c:v>
                </c:pt>
                <c:pt idx="10">
                  <c:v>1.342225E-2</c:v>
                </c:pt>
              </c:numCache>
            </c:numRef>
          </c:val>
          <c:smooth val="0"/>
          <c:extLst>
            <c:ext xmlns:c16="http://schemas.microsoft.com/office/drawing/2014/chart" uri="{C3380CC4-5D6E-409C-BE32-E72D297353CC}">
              <c16:uniqueId val="{00000003-A693-4065-A6A7-04E40FD778C8}"/>
            </c:ext>
          </c:extLst>
        </c:ser>
        <c:ser>
          <c:idx val="4"/>
          <c:order val="4"/>
          <c:tx>
            <c:strRef>
              <c:f>'Inorganic-N'!$BX$32</c:f>
              <c:strCache>
                <c:ptCount val="1"/>
                <c:pt idx="0">
                  <c:v>Inorganic fertilize r+ biochar</c:v>
                </c:pt>
              </c:strCache>
            </c:strRef>
          </c:tx>
          <c:spPr>
            <a:ln w="22225" cap="rnd">
              <a:solidFill>
                <a:schemeClr val="accent5"/>
              </a:solidFill>
              <a:round/>
            </a:ln>
            <a:effectLst/>
          </c:spPr>
          <c:marker>
            <c:symbol val="star"/>
            <c:size val="6"/>
            <c:spPr>
              <a:noFill/>
              <a:ln w="9525">
                <a:solidFill>
                  <a:schemeClr val="accent5"/>
                </a:solidFill>
                <a:round/>
              </a:ln>
              <a:effectLst/>
            </c:spPr>
          </c:marker>
          <c:errBars>
            <c:errDir val="y"/>
            <c:errBarType val="both"/>
            <c:errValType val="cust"/>
            <c:noEndCap val="0"/>
            <c:plus>
              <c:numRef>
                <c:f>'Inorganic-N'!$CJ$32:$CT$32</c:f>
                <c:numCache>
                  <c:formatCode>General</c:formatCode>
                  <c:ptCount val="11"/>
                  <c:pt idx="0">
                    <c:v>2.452</c:v>
                  </c:pt>
                  <c:pt idx="1">
                    <c:v>3.3839999999999999</c:v>
                  </c:pt>
                  <c:pt idx="2">
                    <c:v>3.2989999999999999</c:v>
                  </c:pt>
                  <c:pt idx="3">
                    <c:v>1.028</c:v>
                  </c:pt>
                  <c:pt idx="4">
                    <c:v>0.73099999999999998</c:v>
                  </c:pt>
                  <c:pt idx="5">
                    <c:v>0.10299999999999999</c:v>
                  </c:pt>
                  <c:pt idx="6">
                    <c:v>1.7999999999999999E-2</c:v>
                  </c:pt>
                  <c:pt idx="7">
                    <c:v>6.0000000000000001E-3</c:v>
                  </c:pt>
                  <c:pt idx="8">
                    <c:v>5.0000000000000001E-3</c:v>
                  </c:pt>
                  <c:pt idx="9">
                    <c:v>8.9999999999999993E-3</c:v>
                  </c:pt>
                  <c:pt idx="10">
                    <c:v>0.02</c:v>
                  </c:pt>
                </c:numCache>
              </c:numRef>
            </c:plus>
            <c:minus>
              <c:numRef>
                <c:f>'Inorganic-N'!$CJ$32:$CT$32</c:f>
                <c:numCache>
                  <c:formatCode>General</c:formatCode>
                  <c:ptCount val="11"/>
                  <c:pt idx="0">
                    <c:v>2.452</c:v>
                  </c:pt>
                  <c:pt idx="1">
                    <c:v>3.3839999999999999</c:v>
                  </c:pt>
                  <c:pt idx="2">
                    <c:v>3.2989999999999999</c:v>
                  </c:pt>
                  <c:pt idx="3">
                    <c:v>1.028</c:v>
                  </c:pt>
                  <c:pt idx="4">
                    <c:v>0.73099999999999998</c:v>
                  </c:pt>
                  <c:pt idx="5">
                    <c:v>0.10299999999999999</c:v>
                  </c:pt>
                  <c:pt idx="6">
                    <c:v>1.7999999999999999E-2</c:v>
                  </c:pt>
                  <c:pt idx="7">
                    <c:v>6.0000000000000001E-3</c:v>
                  </c:pt>
                  <c:pt idx="8">
                    <c:v>5.0000000000000001E-3</c:v>
                  </c:pt>
                  <c:pt idx="9">
                    <c:v>8.9999999999999993E-3</c:v>
                  </c:pt>
                  <c:pt idx="10">
                    <c:v>0.02</c:v>
                  </c:pt>
                </c:numCache>
              </c:numRef>
            </c:minus>
            <c:spPr>
              <a:noFill/>
              <a:ln w="9525">
                <a:solidFill>
                  <a:schemeClr val="tx1">
                    <a:lumMod val="65000"/>
                    <a:lumOff val="35000"/>
                  </a:schemeClr>
                </a:solidFill>
                <a:round/>
              </a:ln>
              <a:effectLst/>
            </c:spPr>
          </c:errBars>
          <c:cat>
            <c:strRef>
              <c:f>'Inorganic-N'!$BY$27:$CI$27</c:f>
              <c:strCache>
                <c:ptCount val="11"/>
                <c:pt idx="0">
                  <c:v>5/5/2017</c:v>
                </c:pt>
                <c:pt idx="1">
                  <c:v>6/8/2017</c:v>
                </c:pt>
                <c:pt idx="2">
                  <c:v>6/15/2017</c:v>
                </c:pt>
                <c:pt idx="3">
                  <c:v>6/21/2017</c:v>
                </c:pt>
                <c:pt idx="4">
                  <c:v>7/3/207</c:v>
                </c:pt>
                <c:pt idx="5">
                  <c:v>7/16/2017</c:v>
                </c:pt>
                <c:pt idx="6">
                  <c:v>7/30/2017</c:v>
                </c:pt>
                <c:pt idx="7">
                  <c:v>8/13/2017</c:v>
                </c:pt>
                <c:pt idx="8">
                  <c:v>8/29/2017</c:v>
                </c:pt>
                <c:pt idx="9">
                  <c:v>9/17/2017</c:v>
                </c:pt>
                <c:pt idx="10">
                  <c:v>10/6/2017</c:v>
                </c:pt>
              </c:strCache>
            </c:strRef>
          </c:cat>
          <c:val>
            <c:numRef>
              <c:f>'Inorganic-N'!$BY$32:$CI$32</c:f>
              <c:numCache>
                <c:formatCode>0.000</c:formatCode>
                <c:ptCount val="11"/>
                <c:pt idx="0">
                  <c:v>4.3223125000000007</c:v>
                </c:pt>
                <c:pt idx="1">
                  <c:v>7.1875739999999997</c:v>
                </c:pt>
                <c:pt idx="2">
                  <c:v>4.5963105000000004</c:v>
                </c:pt>
                <c:pt idx="3">
                  <c:v>1.7631082499999999</c:v>
                </c:pt>
                <c:pt idx="4">
                  <c:v>1.3163895000000001</c:v>
                </c:pt>
                <c:pt idx="5">
                  <c:v>0.209753</c:v>
                </c:pt>
                <c:pt idx="6">
                  <c:v>3.0308000000000002E-2</c:v>
                </c:pt>
                <c:pt idx="7">
                  <c:v>1.13755E-2</c:v>
                </c:pt>
                <c:pt idx="8">
                  <c:v>7.744E-3</c:v>
                </c:pt>
                <c:pt idx="9">
                  <c:v>0.14669925</c:v>
                </c:pt>
                <c:pt idx="10">
                  <c:v>2.0834499999999999E-2</c:v>
                </c:pt>
              </c:numCache>
            </c:numRef>
          </c:val>
          <c:smooth val="0"/>
          <c:extLst>
            <c:ext xmlns:c16="http://schemas.microsoft.com/office/drawing/2014/chart" uri="{C3380CC4-5D6E-409C-BE32-E72D297353CC}">
              <c16:uniqueId val="{00000004-A693-4065-A6A7-04E40FD778C8}"/>
            </c:ext>
          </c:extLst>
        </c:ser>
        <c:dLbls>
          <c:showLegendKey val="0"/>
          <c:showVal val="0"/>
          <c:showCatName val="0"/>
          <c:showSerName val="0"/>
          <c:showPercent val="0"/>
          <c:showBubbleSize val="0"/>
        </c:dLbls>
        <c:marker val="1"/>
        <c:smooth val="0"/>
        <c:axId val="96709632"/>
        <c:axId val="96723712"/>
      </c:lineChart>
      <c:catAx>
        <c:axId val="9670963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cap="all" spc="120" normalizeH="0" baseline="0">
                <a:solidFill>
                  <a:sysClr val="windowText" lastClr="000000"/>
                </a:solidFill>
                <a:latin typeface="+mn-lt"/>
                <a:ea typeface="+mn-ea"/>
                <a:cs typeface="+mn-cs"/>
              </a:defRPr>
            </a:pPr>
            <a:endParaRPr lang="en-US"/>
          </a:p>
        </c:txPr>
        <c:crossAx val="96723712"/>
        <c:crosses val="autoZero"/>
        <c:auto val="1"/>
        <c:lblAlgn val="ctr"/>
        <c:lblOffset val="100"/>
        <c:noMultiLvlLbl val="0"/>
      </c:catAx>
      <c:valAx>
        <c:axId val="96723712"/>
        <c:scaling>
          <c:orientation val="minMax"/>
          <c:min val="0"/>
        </c:scaling>
        <c:delete val="0"/>
        <c:axPos val="l"/>
        <c:title>
          <c:tx>
            <c:rich>
              <a:bodyPr rot="-5400000" spcFirstLastPara="1" vertOverflow="ellipsis" vert="horz" wrap="square" anchor="ctr" anchorCtr="1"/>
              <a:lstStyle/>
              <a:p>
                <a:pPr>
                  <a:defRPr sz="1800" b="0" i="0" u="none" strike="noStrike" kern="1200" cap="none" baseline="0">
                    <a:solidFill>
                      <a:sysClr val="windowText" lastClr="000000"/>
                    </a:solidFill>
                    <a:latin typeface="+mn-lt"/>
                    <a:ea typeface="+mn-ea"/>
                    <a:cs typeface="+mn-cs"/>
                  </a:defRPr>
                </a:pPr>
                <a:r>
                  <a:rPr lang="en-US" sz="1800" cap="none" baseline="0" dirty="0">
                    <a:solidFill>
                      <a:sysClr val="windowText" lastClr="000000"/>
                    </a:solidFill>
                  </a:rPr>
                  <a:t>Leachate NO</a:t>
                </a:r>
                <a:r>
                  <a:rPr lang="en-US" sz="1800" cap="none" baseline="-25000" dirty="0">
                    <a:solidFill>
                      <a:sysClr val="windowText" lastClr="000000"/>
                    </a:solidFill>
                  </a:rPr>
                  <a:t>3</a:t>
                </a:r>
                <a:r>
                  <a:rPr lang="en-US" sz="1800" cap="none" baseline="0" dirty="0">
                    <a:solidFill>
                      <a:sysClr val="windowText" lastClr="000000"/>
                    </a:solidFill>
                  </a:rPr>
                  <a:t>-N (mg L</a:t>
                </a:r>
                <a:r>
                  <a:rPr lang="en-US" sz="1800" cap="none" baseline="30000" dirty="0">
                    <a:solidFill>
                      <a:sysClr val="windowText" lastClr="000000"/>
                    </a:solidFill>
                  </a:rPr>
                  <a:t>-1</a:t>
                </a:r>
                <a:r>
                  <a:rPr lang="en-US" sz="1800" cap="none" baseline="0" dirty="0">
                    <a:solidFill>
                      <a:sysClr val="windowText" lastClr="000000"/>
                    </a:solidFill>
                  </a:rPr>
                  <a:t>)</a:t>
                </a:r>
              </a:p>
            </c:rich>
          </c:tx>
          <c:layout>
            <c:manualLayout>
              <c:xMode val="edge"/>
              <c:yMode val="edge"/>
              <c:x val="2.1493786748270523E-2"/>
              <c:y val="0.26329489695868979"/>
            </c:manualLayout>
          </c:layout>
          <c:overlay val="0"/>
          <c:spPr>
            <a:noFill/>
            <a:ln>
              <a:noFill/>
            </a:ln>
            <a:effectLst/>
          </c:spPr>
        </c:title>
        <c:numFmt formatCode="0" sourceLinked="0"/>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96709632"/>
        <c:crosses val="autoZero"/>
        <c:crossBetween val="between"/>
      </c:valAx>
      <c:spPr>
        <a:noFill/>
        <a:ln>
          <a:noFill/>
        </a:ln>
        <a:effectLst/>
      </c:spPr>
    </c:plotArea>
    <c:legend>
      <c:legendPos val="t"/>
      <c:layout>
        <c:manualLayout>
          <c:xMode val="edge"/>
          <c:yMode val="edge"/>
          <c:x val="0.69867765800196002"/>
          <c:y val="1.9104942390675728E-2"/>
          <c:w val="0.30132234199804003"/>
          <c:h val="0.51001045420169933"/>
        </c:manualLayout>
      </c:layout>
      <c:overlay val="0"/>
      <c:spPr>
        <a:noFill/>
        <a:ln>
          <a:solidFill>
            <a:schemeClr val="tx1"/>
          </a:solid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lt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54978038335084"/>
          <c:y val="3.4456097774467905E-2"/>
          <c:w val="0.8139985590514609"/>
          <c:h val="0.56308728688262777"/>
        </c:manualLayout>
      </c:layout>
      <c:lineChart>
        <c:grouping val="standard"/>
        <c:varyColors val="0"/>
        <c:ser>
          <c:idx val="0"/>
          <c:order val="0"/>
          <c:tx>
            <c:strRef>
              <c:f>Sheet2!$W$5</c:f>
              <c:strCache>
                <c:ptCount val="1"/>
                <c:pt idx="0">
                  <c:v>Control</c:v>
                </c:pt>
              </c:strCache>
            </c:strRef>
          </c:tx>
          <c:spPr>
            <a:ln w="28575" cap="rnd">
              <a:solidFill>
                <a:schemeClr val="accent1"/>
              </a:solidFill>
              <a:round/>
            </a:ln>
            <a:effectLst/>
          </c:spPr>
          <c:marker>
            <c:symbol val="none"/>
          </c:marker>
          <c:cat>
            <c:numRef>
              <c:f>Sheet2!$X$4:$AN$4</c:f>
              <c:numCache>
                <c:formatCode>m/d/yyyy</c:formatCode>
                <c:ptCount val="17"/>
                <c:pt idx="0">
                  <c:v>42753</c:v>
                </c:pt>
                <c:pt idx="1">
                  <c:v>42786</c:v>
                </c:pt>
                <c:pt idx="2">
                  <c:v>42811</c:v>
                </c:pt>
                <c:pt idx="3">
                  <c:v>42860</c:v>
                </c:pt>
                <c:pt idx="4">
                  <c:v>42867</c:v>
                </c:pt>
                <c:pt idx="5">
                  <c:v>42863</c:v>
                </c:pt>
                <c:pt idx="6">
                  <c:v>42880</c:v>
                </c:pt>
                <c:pt idx="7">
                  <c:v>42887</c:v>
                </c:pt>
                <c:pt idx="8">
                  <c:v>42895</c:v>
                </c:pt>
                <c:pt idx="9">
                  <c:v>42921</c:v>
                </c:pt>
                <c:pt idx="10">
                  <c:v>42934</c:v>
                </c:pt>
                <c:pt idx="11">
                  <c:v>42948</c:v>
                </c:pt>
                <c:pt idx="12">
                  <c:v>42962</c:v>
                </c:pt>
                <c:pt idx="13">
                  <c:v>43005</c:v>
                </c:pt>
                <c:pt idx="14">
                  <c:v>43035</c:v>
                </c:pt>
                <c:pt idx="15">
                  <c:v>43055</c:v>
                </c:pt>
                <c:pt idx="16">
                  <c:v>43076</c:v>
                </c:pt>
              </c:numCache>
            </c:numRef>
          </c:cat>
          <c:val>
            <c:numRef>
              <c:f>Sheet2!$X$5:$AN$5</c:f>
              <c:numCache>
                <c:formatCode>General</c:formatCode>
                <c:ptCount val="17"/>
                <c:pt idx="0">
                  <c:v>0.53341296327581944</c:v>
                </c:pt>
                <c:pt idx="1">
                  <c:v>0.52139727397661506</c:v>
                </c:pt>
                <c:pt idx="2">
                  <c:v>0.28322034384882866</c:v>
                </c:pt>
                <c:pt idx="3">
                  <c:v>0.51792523783478417</c:v>
                </c:pt>
                <c:pt idx="4">
                  <c:v>0.3097374717804845</c:v>
                </c:pt>
                <c:pt idx="5">
                  <c:v>0.35381972735439593</c:v>
                </c:pt>
                <c:pt idx="6">
                  <c:v>0.57463450218444101</c:v>
                </c:pt>
                <c:pt idx="7">
                  <c:v>0.56546281143296295</c:v>
                </c:pt>
                <c:pt idx="8">
                  <c:v>0.69920702814576763</c:v>
                </c:pt>
                <c:pt idx="9">
                  <c:v>0.68339748229987407</c:v>
                </c:pt>
                <c:pt idx="10">
                  <c:v>0.65247547122848482</c:v>
                </c:pt>
                <c:pt idx="11">
                  <c:v>0.53903138480519242</c:v>
                </c:pt>
                <c:pt idx="12">
                  <c:v>0.55855091827853098</c:v>
                </c:pt>
                <c:pt idx="13">
                  <c:v>0.57663614750366765</c:v>
                </c:pt>
                <c:pt idx="14">
                  <c:v>0.27690515104630897</c:v>
                </c:pt>
                <c:pt idx="15">
                  <c:v>0.10416876466861857</c:v>
                </c:pt>
                <c:pt idx="16">
                  <c:v>0.34476827261031134</c:v>
                </c:pt>
              </c:numCache>
            </c:numRef>
          </c:val>
          <c:smooth val="0"/>
          <c:extLst>
            <c:ext xmlns:c16="http://schemas.microsoft.com/office/drawing/2014/chart" uri="{C3380CC4-5D6E-409C-BE32-E72D297353CC}">
              <c16:uniqueId val="{00000000-E374-406B-B789-C041CCC02C38}"/>
            </c:ext>
          </c:extLst>
        </c:ser>
        <c:ser>
          <c:idx val="1"/>
          <c:order val="1"/>
          <c:tx>
            <c:strRef>
              <c:f>Sheet2!$W$6</c:f>
              <c:strCache>
                <c:ptCount val="1"/>
                <c:pt idx="0">
                  <c:v>Class B_Bradenton</c:v>
                </c:pt>
              </c:strCache>
            </c:strRef>
          </c:tx>
          <c:spPr>
            <a:ln w="28575" cap="rnd">
              <a:solidFill>
                <a:srgbClr val="FF0000"/>
              </a:solidFill>
              <a:round/>
            </a:ln>
            <a:effectLst/>
          </c:spPr>
          <c:marker>
            <c:symbol val="none"/>
          </c:marker>
          <c:cat>
            <c:numRef>
              <c:f>Sheet2!$X$4:$AN$4</c:f>
              <c:numCache>
                <c:formatCode>m/d/yyyy</c:formatCode>
                <c:ptCount val="17"/>
                <c:pt idx="0">
                  <c:v>42753</c:v>
                </c:pt>
                <c:pt idx="1">
                  <c:v>42786</c:v>
                </c:pt>
                <c:pt idx="2">
                  <c:v>42811</c:v>
                </c:pt>
                <c:pt idx="3">
                  <c:v>42860</c:v>
                </c:pt>
                <c:pt idx="4">
                  <c:v>42867</c:v>
                </c:pt>
                <c:pt idx="5">
                  <c:v>42863</c:v>
                </c:pt>
                <c:pt idx="6">
                  <c:v>42880</c:v>
                </c:pt>
                <c:pt idx="7">
                  <c:v>42887</c:v>
                </c:pt>
                <c:pt idx="8">
                  <c:v>42895</c:v>
                </c:pt>
                <c:pt idx="9">
                  <c:v>42921</c:v>
                </c:pt>
                <c:pt idx="10">
                  <c:v>42934</c:v>
                </c:pt>
                <c:pt idx="11">
                  <c:v>42948</c:v>
                </c:pt>
                <c:pt idx="12">
                  <c:v>42962</c:v>
                </c:pt>
                <c:pt idx="13">
                  <c:v>43005</c:v>
                </c:pt>
                <c:pt idx="14">
                  <c:v>43035</c:v>
                </c:pt>
                <c:pt idx="15">
                  <c:v>43055</c:v>
                </c:pt>
                <c:pt idx="16">
                  <c:v>43076</c:v>
                </c:pt>
              </c:numCache>
            </c:numRef>
          </c:cat>
          <c:val>
            <c:numRef>
              <c:f>Sheet2!$X$6:$AN$6</c:f>
              <c:numCache>
                <c:formatCode>General</c:formatCode>
                <c:ptCount val="17"/>
                <c:pt idx="0">
                  <c:v>0.69806229285762933</c:v>
                </c:pt>
                <c:pt idx="1">
                  <c:v>1.0092567283213554</c:v>
                </c:pt>
                <c:pt idx="2">
                  <c:v>0.33989452092217776</c:v>
                </c:pt>
                <c:pt idx="3">
                  <c:v>0.77432797439185119</c:v>
                </c:pt>
                <c:pt idx="4">
                  <c:v>0.62275550558519577</c:v>
                </c:pt>
                <c:pt idx="5">
                  <c:v>0.43036728605395591</c:v>
                </c:pt>
                <c:pt idx="6">
                  <c:v>0.84163325000244071</c:v>
                </c:pt>
                <c:pt idx="7">
                  <c:v>0.82820001571901414</c:v>
                </c:pt>
                <c:pt idx="8">
                  <c:v>0.8</c:v>
                </c:pt>
                <c:pt idx="9">
                  <c:v>0.9271537639041274</c:v>
                </c:pt>
                <c:pt idx="10">
                  <c:v>0.86646637575404906</c:v>
                </c:pt>
                <c:pt idx="11">
                  <c:v>0.80932829494276071</c:v>
                </c:pt>
                <c:pt idx="12">
                  <c:v>0.72599657073683821</c:v>
                </c:pt>
                <c:pt idx="13">
                  <c:v>0.68910837413505321</c:v>
                </c:pt>
                <c:pt idx="14">
                  <c:v>0.31500729983028114</c:v>
                </c:pt>
                <c:pt idx="15">
                  <c:v>8.4420621710432783E-2</c:v>
                </c:pt>
                <c:pt idx="16">
                  <c:v>0.50081061460946319</c:v>
                </c:pt>
              </c:numCache>
            </c:numRef>
          </c:val>
          <c:smooth val="0"/>
          <c:extLst>
            <c:ext xmlns:c16="http://schemas.microsoft.com/office/drawing/2014/chart" uri="{C3380CC4-5D6E-409C-BE32-E72D297353CC}">
              <c16:uniqueId val="{00000001-E374-406B-B789-C041CCC02C38}"/>
            </c:ext>
          </c:extLst>
        </c:ser>
        <c:ser>
          <c:idx val="2"/>
          <c:order val="2"/>
          <c:tx>
            <c:strRef>
              <c:f>Sheet2!$W$7</c:f>
              <c:strCache>
                <c:ptCount val="1"/>
                <c:pt idx="0">
                  <c:v>Class B_Bradenton + biochar</c:v>
                </c:pt>
              </c:strCache>
            </c:strRef>
          </c:tx>
          <c:spPr>
            <a:ln w="28575" cap="rnd">
              <a:solidFill>
                <a:srgbClr val="00B050"/>
              </a:solidFill>
              <a:round/>
            </a:ln>
            <a:effectLst/>
          </c:spPr>
          <c:marker>
            <c:symbol val="none"/>
          </c:marker>
          <c:cat>
            <c:numRef>
              <c:f>Sheet2!$X$4:$AN$4</c:f>
              <c:numCache>
                <c:formatCode>m/d/yyyy</c:formatCode>
                <c:ptCount val="17"/>
                <c:pt idx="0">
                  <c:v>42753</c:v>
                </c:pt>
                <c:pt idx="1">
                  <c:v>42786</c:v>
                </c:pt>
                <c:pt idx="2">
                  <c:v>42811</c:v>
                </c:pt>
                <c:pt idx="3">
                  <c:v>42860</c:v>
                </c:pt>
                <c:pt idx="4">
                  <c:v>42867</c:v>
                </c:pt>
                <c:pt idx="5">
                  <c:v>42863</c:v>
                </c:pt>
                <c:pt idx="6">
                  <c:v>42880</c:v>
                </c:pt>
                <c:pt idx="7">
                  <c:v>42887</c:v>
                </c:pt>
                <c:pt idx="8">
                  <c:v>42895</c:v>
                </c:pt>
                <c:pt idx="9">
                  <c:v>42921</c:v>
                </c:pt>
                <c:pt idx="10">
                  <c:v>42934</c:v>
                </c:pt>
                <c:pt idx="11">
                  <c:v>42948</c:v>
                </c:pt>
                <c:pt idx="12">
                  <c:v>42962</c:v>
                </c:pt>
                <c:pt idx="13">
                  <c:v>43005</c:v>
                </c:pt>
                <c:pt idx="14">
                  <c:v>43035</c:v>
                </c:pt>
                <c:pt idx="15">
                  <c:v>43055</c:v>
                </c:pt>
                <c:pt idx="16">
                  <c:v>43076</c:v>
                </c:pt>
              </c:numCache>
            </c:numRef>
          </c:cat>
          <c:val>
            <c:numRef>
              <c:f>Sheet2!$X$7:$AN$7</c:f>
              <c:numCache>
                <c:formatCode>General</c:formatCode>
                <c:ptCount val="17"/>
                <c:pt idx="0">
                  <c:v>0.53628420530302168</c:v>
                </c:pt>
                <c:pt idx="1">
                  <c:v>0.8666454592560886</c:v>
                </c:pt>
                <c:pt idx="2">
                  <c:v>0.35981774993401761</c:v>
                </c:pt>
                <c:pt idx="3">
                  <c:v>0.86524479274077115</c:v>
                </c:pt>
                <c:pt idx="4">
                  <c:v>0.43329627066540222</c:v>
                </c:pt>
                <c:pt idx="5">
                  <c:v>0.32577945909919204</c:v>
                </c:pt>
                <c:pt idx="6">
                  <c:v>0.84570416379357027</c:v>
                </c:pt>
                <c:pt idx="7">
                  <c:v>0.83220595401315189</c:v>
                </c:pt>
                <c:pt idx="8">
                  <c:v>0.86739432892909862</c:v>
                </c:pt>
                <c:pt idx="9">
                  <c:v>0.59056115373948426</c:v>
                </c:pt>
                <c:pt idx="10">
                  <c:v>0.63931474565887858</c:v>
                </c:pt>
                <c:pt idx="11">
                  <c:v>0.45654541478286115</c:v>
                </c:pt>
                <c:pt idx="12">
                  <c:v>0.60318359814477929</c:v>
                </c:pt>
                <c:pt idx="13">
                  <c:v>0.56571500834640109</c:v>
                </c:pt>
                <c:pt idx="14">
                  <c:v>0.31412120334693294</c:v>
                </c:pt>
                <c:pt idx="15">
                  <c:v>9.4993946500496473E-2</c:v>
                </c:pt>
                <c:pt idx="16">
                  <c:v>0.34448073370756638</c:v>
                </c:pt>
              </c:numCache>
            </c:numRef>
          </c:val>
          <c:smooth val="0"/>
          <c:extLst>
            <c:ext xmlns:c16="http://schemas.microsoft.com/office/drawing/2014/chart" uri="{C3380CC4-5D6E-409C-BE32-E72D297353CC}">
              <c16:uniqueId val="{00000002-E374-406B-B789-C041CCC02C38}"/>
            </c:ext>
          </c:extLst>
        </c:ser>
        <c:ser>
          <c:idx val="3"/>
          <c:order val="3"/>
          <c:tx>
            <c:strRef>
              <c:f>Sheet2!$W$8</c:f>
              <c:strCache>
                <c:ptCount val="1"/>
                <c:pt idx="0">
                  <c:v>N+P inorg. Fertilizer</c:v>
                </c:pt>
              </c:strCache>
            </c:strRef>
          </c:tx>
          <c:spPr>
            <a:ln w="28575" cap="rnd">
              <a:solidFill>
                <a:srgbClr val="7030A0"/>
              </a:solidFill>
              <a:round/>
            </a:ln>
            <a:effectLst/>
          </c:spPr>
          <c:marker>
            <c:symbol val="none"/>
          </c:marker>
          <c:cat>
            <c:numRef>
              <c:f>Sheet2!$X$4:$AN$4</c:f>
              <c:numCache>
                <c:formatCode>m/d/yyyy</c:formatCode>
                <c:ptCount val="17"/>
                <c:pt idx="0">
                  <c:v>42753</c:v>
                </c:pt>
                <c:pt idx="1">
                  <c:v>42786</c:v>
                </c:pt>
                <c:pt idx="2">
                  <c:v>42811</c:v>
                </c:pt>
                <c:pt idx="3">
                  <c:v>42860</c:v>
                </c:pt>
                <c:pt idx="4">
                  <c:v>42867</c:v>
                </c:pt>
                <c:pt idx="5">
                  <c:v>42863</c:v>
                </c:pt>
                <c:pt idx="6">
                  <c:v>42880</c:v>
                </c:pt>
                <c:pt idx="7">
                  <c:v>42887</c:v>
                </c:pt>
                <c:pt idx="8">
                  <c:v>42895</c:v>
                </c:pt>
                <c:pt idx="9">
                  <c:v>42921</c:v>
                </c:pt>
                <c:pt idx="10">
                  <c:v>42934</c:v>
                </c:pt>
                <c:pt idx="11">
                  <c:v>42948</c:v>
                </c:pt>
                <c:pt idx="12">
                  <c:v>42962</c:v>
                </c:pt>
                <c:pt idx="13">
                  <c:v>43005</c:v>
                </c:pt>
                <c:pt idx="14">
                  <c:v>43035</c:v>
                </c:pt>
                <c:pt idx="15">
                  <c:v>43055</c:v>
                </c:pt>
                <c:pt idx="16">
                  <c:v>43076</c:v>
                </c:pt>
              </c:numCache>
            </c:numRef>
          </c:cat>
          <c:val>
            <c:numRef>
              <c:f>Sheet2!$X$8:$AN$8</c:f>
              <c:numCache>
                <c:formatCode>General</c:formatCode>
                <c:ptCount val="17"/>
                <c:pt idx="0">
                  <c:v>0.59250483166351642</c:v>
                </c:pt>
                <c:pt idx="1">
                  <c:v>0.52379610246243291</c:v>
                </c:pt>
                <c:pt idx="2">
                  <c:v>0.26628442308315614</c:v>
                </c:pt>
                <c:pt idx="3">
                  <c:v>1.0884282729742574</c:v>
                </c:pt>
                <c:pt idx="4">
                  <c:v>0.42814045624440716</c:v>
                </c:pt>
                <c:pt idx="5">
                  <c:v>0.35761754678905705</c:v>
                </c:pt>
                <c:pt idx="6">
                  <c:v>1.2507713565364169</c:v>
                </c:pt>
                <c:pt idx="7">
                  <c:v>1.2308079049174316</c:v>
                </c:pt>
                <c:pt idx="8">
                  <c:v>0.87680362585253813</c:v>
                </c:pt>
                <c:pt idx="9">
                  <c:v>2.4219586569707721</c:v>
                </c:pt>
                <c:pt idx="10">
                  <c:v>0.5624340253828416</c:v>
                </c:pt>
                <c:pt idx="11">
                  <c:v>0.55222134996222949</c:v>
                </c:pt>
                <c:pt idx="12">
                  <c:v>0.74349697628296507</c:v>
                </c:pt>
                <c:pt idx="13">
                  <c:v>0.59470808528155383</c:v>
                </c:pt>
                <c:pt idx="14">
                  <c:v>0.32386826466376301</c:v>
                </c:pt>
                <c:pt idx="15">
                  <c:v>6.880652579952487E-2</c:v>
                </c:pt>
                <c:pt idx="16">
                  <c:v>0.39371834772046088</c:v>
                </c:pt>
              </c:numCache>
            </c:numRef>
          </c:val>
          <c:smooth val="0"/>
          <c:extLst>
            <c:ext xmlns:c16="http://schemas.microsoft.com/office/drawing/2014/chart" uri="{C3380CC4-5D6E-409C-BE32-E72D297353CC}">
              <c16:uniqueId val="{00000003-E374-406B-B789-C041CCC02C38}"/>
            </c:ext>
          </c:extLst>
        </c:ser>
        <c:ser>
          <c:idx val="4"/>
          <c:order val="4"/>
          <c:tx>
            <c:strRef>
              <c:f>Sheet2!$W$9</c:f>
              <c:strCache>
                <c:ptCount val="1"/>
                <c:pt idx="0">
                  <c:v>N+P inorg. Fertilizer + biochar</c:v>
                </c:pt>
              </c:strCache>
            </c:strRef>
          </c:tx>
          <c:spPr>
            <a:ln w="28575" cap="rnd">
              <a:solidFill>
                <a:srgbClr val="00B0F0"/>
              </a:solidFill>
              <a:round/>
            </a:ln>
            <a:effectLst/>
          </c:spPr>
          <c:marker>
            <c:symbol val="none"/>
          </c:marker>
          <c:cat>
            <c:numRef>
              <c:f>Sheet2!$X$4:$AN$4</c:f>
              <c:numCache>
                <c:formatCode>m/d/yyyy</c:formatCode>
                <c:ptCount val="17"/>
                <c:pt idx="0">
                  <c:v>42753</c:v>
                </c:pt>
                <c:pt idx="1">
                  <c:v>42786</c:v>
                </c:pt>
                <c:pt idx="2">
                  <c:v>42811</c:v>
                </c:pt>
                <c:pt idx="3">
                  <c:v>42860</c:v>
                </c:pt>
                <c:pt idx="4">
                  <c:v>42867</c:v>
                </c:pt>
                <c:pt idx="5">
                  <c:v>42863</c:v>
                </c:pt>
                <c:pt idx="6">
                  <c:v>42880</c:v>
                </c:pt>
                <c:pt idx="7">
                  <c:v>42887</c:v>
                </c:pt>
                <c:pt idx="8">
                  <c:v>42895</c:v>
                </c:pt>
                <c:pt idx="9">
                  <c:v>42921</c:v>
                </c:pt>
                <c:pt idx="10">
                  <c:v>42934</c:v>
                </c:pt>
                <c:pt idx="11">
                  <c:v>42948</c:v>
                </c:pt>
                <c:pt idx="12">
                  <c:v>42962</c:v>
                </c:pt>
                <c:pt idx="13">
                  <c:v>43005</c:v>
                </c:pt>
                <c:pt idx="14">
                  <c:v>43035</c:v>
                </c:pt>
                <c:pt idx="15">
                  <c:v>43055</c:v>
                </c:pt>
                <c:pt idx="16">
                  <c:v>43076</c:v>
                </c:pt>
              </c:numCache>
            </c:numRef>
          </c:cat>
          <c:val>
            <c:numRef>
              <c:f>Sheet2!$X$9:$AN$9</c:f>
              <c:numCache>
                <c:formatCode>General</c:formatCode>
                <c:ptCount val="17"/>
                <c:pt idx="0">
                  <c:v>0.53519681786861961</c:v>
                </c:pt>
                <c:pt idx="1">
                  <c:v>0.48563458670331416</c:v>
                </c:pt>
                <c:pt idx="2">
                  <c:v>0.33482785795978087</c:v>
                </c:pt>
                <c:pt idx="3">
                  <c:v>1.1757922296842915</c:v>
                </c:pt>
                <c:pt idx="4">
                  <c:v>0.52749268382935033</c:v>
                </c:pt>
                <c:pt idx="5">
                  <c:v>0.45609661701165394</c:v>
                </c:pt>
                <c:pt idx="6">
                  <c:v>1.7259637586048688</c:v>
                </c:pt>
                <c:pt idx="7">
                  <c:v>1.6984158028486349</c:v>
                </c:pt>
                <c:pt idx="8">
                  <c:v>0.8221223463248073</c:v>
                </c:pt>
                <c:pt idx="9">
                  <c:v>0.99564459158452556</c:v>
                </c:pt>
                <c:pt idx="10">
                  <c:v>0.86294913177570365</c:v>
                </c:pt>
                <c:pt idx="11">
                  <c:v>0.5925127099704548</c:v>
                </c:pt>
                <c:pt idx="12">
                  <c:v>0.87019548195450547</c:v>
                </c:pt>
                <c:pt idx="13">
                  <c:v>0.59711383723384404</c:v>
                </c:pt>
                <c:pt idx="14">
                  <c:v>0.2782342957713313</c:v>
                </c:pt>
                <c:pt idx="15">
                  <c:v>9.7040991358107578E-2</c:v>
                </c:pt>
                <c:pt idx="16">
                  <c:v>0.39742896879874084</c:v>
                </c:pt>
              </c:numCache>
            </c:numRef>
          </c:val>
          <c:smooth val="0"/>
          <c:extLst>
            <c:ext xmlns:c16="http://schemas.microsoft.com/office/drawing/2014/chart" uri="{C3380CC4-5D6E-409C-BE32-E72D297353CC}">
              <c16:uniqueId val="{00000004-E374-406B-B789-C041CCC02C38}"/>
            </c:ext>
          </c:extLst>
        </c:ser>
        <c:dLbls>
          <c:showLegendKey val="0"/>
          <c:showVal val="0"/>
          <c:showCatName val="0"/>
          <c:showSerName val="0"/>
          <c:showPercent val="0"/>
          <c:showBubbleSize val="0"/>
        </c:dLbls>
        <c:smooth val="0"/>
        <c:axId val="651402832"/>
        <c:axId val="701528776"/>
      </c:lineChart>
      <c:dateAx>
        <c:axId val="651402832"/>
        <c:scaling>
          <c:orientation val="minMax"/>
          <c:max val="43087"/>
        </c:scaling>
        <c:delete val="0"/>
        <c:axPos val="b"/>
        <c:numFmt formatCode="m/d/yyyy" sourceLinked="1"/>
        <c:majorTickMark val="out"/>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701528776"/>
        <c:crosses val="autoZero"/>
        <c:auto val="1"/>
        <c:lblOffset val="100"/>
        <c:baseTimeUnit val="days"/>
      </c:dateAx>
      <c:valAx>
        <c:axId val="701528776"/>
        <c:scaling>
          <c:orientation val="minMax"/>
          <c:max val="5"/>
        </c:scaling>
        <c:delete val="0"/>
        <c:axPos val="l"/>
        <c:title>
          <c:tx>
            <c:rich>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r>
                  <a:rPr lang="en-US" sz="1800" dirty="0">
                    <a:solidFill>
                      <a:sysClr val="windowText" lastClr="000000"/>
                    </a:solidFill>
                  </a:rPr>
                  <a:t>N</a:t>
                </a:r>
                <a:r>
                  <a:rPr lang="en-US" sz="1800" baseline="-25000" dirty="0">
                    <a:solidFill>
                      <a:sysClr val="windowText" lastClr="000000"/>
                    </a:solidFill>
                  </a:rPr>
                  <a:t>2</a:t>
                </a:r>
                <a:r>
                  <a:rPr lang="en-US" sz="1800" dirty="0">
                    <a:solidFill>
                      <a:sysClr val="windowText" lastClr="000000"/>
                    </a:solidFill>
                  </a:rPr>
                  <a:t>O emissions (µg N</a:t>
                </a:r>
                <a:r>
                  <a:rPr lang="en-US" sz="1800" baseline="-25000" dirty="0">
                    <a:solidFill>
                      <a:sysClr val="windowText" lastClr="000000"/>
                    </a:solidFill>
                  </a:rPr>
                  <a:t>2</a:t>
                </a:r>
                <a:r>
                  <a:rPr lang="en-US" sz="1800" dirty="0">
                    <a:solidFill>
                      <a:sysClr val="windowText" lastClr="000000"/>
                    </a:solidFill>
                  </a:rPr>
                  <a:t>O m</a:t>
                </a:r>
                <a:r>
                  <a:rPr lang="en-US" sz="1800" baseline="30000" dirty="0">
                    <a:solidFill>
                      <a:sysClr val="windowText" lastClr="000000"/>
                    </a:solidFill>
                  </a:rPr>
                  <a:t>-2</a:t>
                </a:r>
                <a:r>
                  <a:rPr lang="en-US" sz="1800" dirty="0">
                    <a:solidFill>
                      <a:sysClr val="windowText" lastClr="000000"/>
                    </a:solidFill>
                  </a:rPr>
                  <a:t> min</a:t>
                </a:r>
                <a:r>
                  <a:rPr lang="en-US" sz="1800" baseline="30000" dirty="0">
                    <a:solidFill>
                      <a:sysClr val="windowText" lastClr="000000"/>
                    </a:solidFill>
                  </a:rPr>
                  <a:t>-1</a:t>
                </a:r>
                <a:r>
                  <a:rPr lang="en-US" sz="1800" dirty="0">
                    <a:solidFill>
                      <a:sysClr val="windowText" lastClr="000000"/>
                    </a:solidFill>
                  </a:rPr>
                  <a:t>)</a:t>
                </a:r>
              </a:p>
            </c:rich>
          </c:tx>
          <c:layout>
            <c:manualLayout>
              <c:xMode val="edge"/>
              <c:yMode val="edge"/>
              <c:x val="2.1217930666237551E-2"/>
              <c:y val="7.4445730158765128E-2"/>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15875">
            <a:solidFill>
              <a:schemeClr val="tx1"/>
            </a:solid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51402832"/>
        <c:crosses val="autoZero"/>
        <c:crossBetween val="between"/>
        <c:majorUnit val="1"/>
      </c:valAx>
      <c:spPr>
        <a:solidFill>
          <a:schemeClr val="bg1"/>
        </a:solidFill>
        <a:ln>
          <a:noFill/>
        </a:ln>
        <a:effectLst/>
      </c:spPr>
    </c:plotArea>
    <c:legend>
      <c:legendPos val="r"/>
      <c:layout>
        <c:manualLayout>
          <c:xMode val="edge"/>
          <c:yMode val="edge"/>
          <c:x val="0.64589334287759481"/>
          <c:y val="8.1579797673012391E-2"/>
          <c:w val="0.33743999045573847"/>
          <c:h val="0.35472119300096222"/>
        </c:manualLayout>
      </c:layout>
      <c:overlay val="0"/>
      <c:spPr>
        <a:solidFill>
          <a:schemeClr val="bg1"/>
        </a:solidFill>
        <a:ln>
          <a:solidFill>
            <a:schemeClr val="tx1"/>
          </a:solid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847962530203573"/>
          <c:y val="9.3008232459078202E-2"/>
          <c:w val="0.8091093613298338"/>
          <c:h val="0.86269832274352665"/>
        </c:manualLayout>
      </c:layout>
      <c:barChart>
        <c:barDir val="col"/>
        <c:grouping val="clustered"/>
        <c:varyColors val="0"/>
        <c:ser>
          <c:idx val="0"/>
          <c:order val="0"/>
          <c:tx>
            <c:strRef>
              <c:f>Runoff!$M$17</c:f>
              <c:strCache>
                <c:ptCount val="1"/>
                <c:pt idx="0">
                  <c:v>Control</c:v>
                </c:pt>
              </c:strCache>
            </c:strRef>
          </c:tx>
          <c:invertIfNegative val="0"/>
          <c:errBars>
            <c:errBarType val="both"/>
            <c:errValType val="fixedVal"/>
            <c:noEndCap val="0"/>
            <c:val val="0.70000000000000007"/>
          </c:errBars>
          <c:cat>
            <c:numRef>
              <c:f>Runoff!$Q$16</c:f>
              <c:numCache>
                <c:formatCode>General</c:formatCode>
                <c:ptCount val="1"/>
              </c:numCache>
            </c:numRef>
          </c:cat>
          <c:val>
            <c:numRef>
              <c:f>Runoff!$Q$17</c:f>
              <c:numCache>
                <c:formatCode>0.0</c:formatCode>
                <c:ptCount val="1"/>
                <c:pt idx="0">
                  <c:v>0.37430000000000002</c:v>
                </c:pt>
              </c:numCache>
            </c:numRef>
          </c:val>
          <c:extLst>
            <c:ext xmlns:c16="http://schemas.microsoft.com/office/drawing/2014/chart" uri="{C3380CC4-5D6E-409C-BE32-E72D297353CC}">
              <c16:uniqueId val="{00000000-A3E1-412D-A6E9-A90CEF959C73}"/>
            </c:ext>
          </c:extLst>
        </c:ser>
        <c:ser>
          <c:idx val="1"/>
          <c:order val="1"/>
          <c:tx>
            <c:strRef>
              <c:f>Runoff!$M$18</c:f>
              <c:strCache>
                <c:ptCount val="1"/>
                <c:pt idx="0">
                  <c:v>Bradenton</c:v>
                </c:pt>
              </c:strCache>
            </c:strRef>
          </c:tx>
          <c:invertIfNegative val="0"/>
          <c:errBars>
            <c:errBarType val="both"/>
            <c:errValType val="fixedVal"/>
            <c:noEndCap val="0"/>
            <c:val val="0.8"/>
          </c:errBars>
          <c:cat>
            <c:numRef>
              <c:f>Runoff!$Q$16</c:f>
              <c:numCache>
                <c:formatCode>General</c:formatCode>
                <c:ptCount val="1"/>
              </c:numCache>
            </c:numRef>
          </c:cat>
          <c:val>
            <c:numRef>
              <c:f>Runoff!$Q$18</c:f>
              <c:numCache>
                <c:formatCode>0.0</c:formatCode>
                <c:ptCount val="1"/>
                <c:pt idx="0">
                  <c:v>1.2025999999999999</c:v>
                </c:pt>
              </c:numCache>
            </c:numRef>
          </c:val>
          <c:extLst>
            <c:ext xmlns:c16="http://schemas.microsoft.com/office/drawing/2014/chart" uri="{C3380CC4-5D6E-409C-BE32-E72D297353CC}">
              <c16:uniqueId val="{00000001-A3E1-412D-A6E9-A90CEF959C73}"/>
            </c:ext>
          </c:extLst>
        </c:ser>
        <c:ser>
          <c:idx val="2"/>
          <c:order val="2"/>
          <c:tx>
            <c:strRef>
              <c:f>Runoff!$M$19</c:f>
              <c:strCache>
                <c:ptCount val="1"/>
                <c:pt idx="0">
                  <c:v>Broward</c:v>
                </c:pt>
              </c:strCache>
            </c:strRef>
          </c:tx>
          <c:invertIfNegative val="0"/>
          <c:errBars>
            <c:errBarType val="both"/>
            <c:errValType val="fixedVal"/>
            <c:noEndCap val="0"/>
            <c:val val="0.5"/>
          </c:errBars>
          <c:cat>
            <c:numRef>
              <c:f>Runoff!$Q$16</c:f>
              <c:numCache>
                <c:formatCode>General</c:formatCode>
                <c:ptCount val="1"/>
              </c:numCache>
            </c:numRef>
          </c:cat>
          <c:val>
            <c:numRef>
              <c:f>Runoff!$Q$19</c:f>
              <c:numCache>
                <c:formatCode>0.0</c:formatCode>
                <c:ptCount val="1"/>
                <c:pt idx="0">
                  <c:v>0.63739999999999997</c:v>
                </c:pt>
              </c:numCache>
            </c:numRef>
          </c:val>
          <c:extLst>
            <c:ext xmlns:c16="http://schemas.microsoft.com/office/drawing/2014/chart" uri="{C3380CC4-5D6E-409C-BE32-E72D297353CC}">
              <c16:uniqueId val="{00000002-A3E1-412D-A6E9-A90CEF959C73}"/>
            </c:ext>
          </c:extLst>
        </c:ser>
        <c:ser>
          <c:idx val="3"/>
          <c:order val="3"/>
          <c:tx>
            <c:strRef>
              <c:f>Runoff!$M$20</c:f>
              <c:strCache>
                <c:ptCount val="1"/>
                <c:pt idx="0">
                  <c:v>Fertilizer</c:v>
                </c:pt>
              </c:strCache>
            </c:strRef>
          </c:tx>
          <c:invertIfNegative val="0"/>
          <c:errBars>
            <c:errBarType val="both"/>
            <c:errValType val="fixedVal"/>
            <c:noEndCap val="0"/>
            <c:val val="1.3"/>
          </c:errBars>
          <c:cat>
            <c:numRef>
              <c:f>Runoff!$Q$16</c:f>
              <c:numCache>
                <c:formatCode>General</c:formatCode>
                <c:ptCount val="1"/>
              </c:numCache>
            </c:numRef>
          </c:cat>
          <c:val>
            <c:numRef>
              <c:f>Runoff!$Q$20</c:f>
              <c:numCache>
                <c:formatCode>0.0</c:formatCode>
                <c:ptCount val="1"/>
                <c:pt idx="0">
                  <c:v>21.9</c:v>
                </c:pt>
              </c:numCache>
            </c:numRef>
          </c:val>
          <c:extLst>
            <c:ext xmlns:c16="http://schemas.microsoft.com/office/drawing/2014/chart" uri="{C3380CC4-5D6E-409C-BE32-E72D297353CC}">
              <c16:uniqueId val="{00000003-A3E1-412D-A6E9-A90CEF959C73}"/>
            </c:ext>
          </c:extLst>
        </c:ser>
        <c:ser>
          <c:idx val="4"/>
          <c:order val="4"/>
          <c:tx>
            <c:strRef>
              <c:f>Runoff!$M$21</c:f>
              <c:strCache>
                <c:ptCount val="1"/>
                <c:pt idx="0">
                  <c:v>GreenEdge</c:v>
                </c:pt>
              </c:strCache>
            </c:strRef>
          </c:tx>
          <c:invertIfNegative val="0"/>
          <c:errBars>
            <c:errBarType val="both"/>
            <c:errValType val="fixedVal"/>
            <c:noEndCap val="0"/>
            <c:val val="0.5"/>
          </c:errBars>
          <c:cat>
            <c:numRef>
              <c:f>Runoff!$Q$16</c:f>
              <c:numCache>
                <c:formatCode>General</c:formatCode>
                <c:ptCount val="1"/>
              </c:numCache>
            </c:numRef>
          </c:cat>
          <c:val>
            <c:numRef>
              <c:f>Runoff!$Q$21</c:f>
              <c:numCache>
                <c:formatCode>0.0</c:formatCode>
                <c:ptCount val="1"/>
                <c:pt idx="0">
                  <c:v>1.5282</c:v>
                </c:pt>
              </c:numCache>
            </c:numRef>
          </c:val>
          <c:extLst>
            <c:ext xmlns:c16="http://schemas.microsoft.com/office/drawing/2014/chart" uri="{C3380CC4-5D6E-409C-BE32-E72D297353CC}">
              <c16:uniqueId val="{00000004-A3E1-412D-A6E9-A90CEF959C73}"/>
            </c:ext>
          </c:extLst>
        </c:ser>
        <c:ser>
          <c:idx val="5"/>
          <c:order val="5"/>
          <c:tx>
            <c:strRef>
              <c:f>Runoff!$M$22</c:f>
              <c:strCache>
                <c:ptCount val="1"/>
                <c:pt idx="0">
                  <c:v>Miami</c:v>
                </c:pt>
              </c:strCache>
            </c:strRef>
          </c:tx>
          <c:invertIfNegative val="0"/>
          <c:errBars>
            <c:errBarType val="both"/>
            <c:errValType val="fixedVal"/>
            <c:noEndCap val="0"/>
            <c:val val="0.8"/>
          </c:errBars>
          <c:cat>
            <c:numRef>
              <c:f>Runoff!$Q$16</c:f>
              <c:numCache>
                <c:formatCode>General</c:formatCode>
                <c:ptCount val="1"/>
              </c:numCache>
            </c:numRef>
          </c:cat>
          <c:val>
            <c:numRef>
              <c:f>Runoff!$Q$22</c:f>
              <c:numCache>
                <c:formatCode>0.0</c:formatCode>
                <c:ptCount val="1"/>
                <c:pt idx="0">
                  <c:v>0.86739999999999995</c:v>
                </c:pt>
              </c:numCache>
            </c:numRef>
          </c:val>
          <c:extLst>
            <c:ext xmlns:c16="http://schemas.microsoft.com/office/drawing/2014/chart" uri="{C3380CC4-5D6E-409C-BE32-E72D297353CC}">
              <c16:uniqueId val="{00000005-A3E1-412D-A6E9-A90CEF959C73}"/>
            </c:ext>
          </c:extLst>
        </c:ser>
        <c:ser>
          <c:idx val="6"/>
          <c:order val="6"/>
          <c:tx>
            <c:strRef>
              <c:f>Runoff!$M$23</c:f>
              <c:strCache>
                <c:ptCount val="1"/>
                <c:pt idx="0">
                  <c:v>Orlando</c:v>
                </c:pt>
              </c:strCache>
            </c:strRef>
          </c:tx>
          <c:invertIfNegative val="0"/>
          <c:errBars>
            <c:errBarType val="both"/>
            <c:errValType val="fixedVal"/>
            <c:noEndCap val="0"/>
            <c:val val="1.3"/>
          </c:errBars>
          <c:cat>
            <c:numRef>
              <c:f>Runoff!$Q$16</c:f>
              <c:numCache>
                <c:formatCode>General</c:formatCode>
                <c:ptCount val="1"/>
              </c:numCache>
            </c:numRef>
          </c:cat>
          <c:val>
            <c:numRef>
              <c:f>Runoff!$Q$23</c:f>
              <c:numCache>
                <c:formatCode>0.0</c:formatCode>
                <c:ptCount val="1"/>
                <c:pt idx="0">
                  <c:v>7.7328000000000001</c:v>
                </c:pt>
              </c:numCache>
            </c:numRef>
          </c:val>
          <c:extLst>
            <c:ext xmlns:c16="http://schemas.microsoft.com/office/drawing/2014/chart" uri="{C3380CC4-5D6E-409C-BE32-E72D297353CC}">
              <c16:uniqueId val="{00000006-A3E1-412D-A6E9-A90CEF959C73}"/>
            </c:ext>
          </c:extLst>
        </c:ser>
        <c:ser>
          <c:idx val="7"/>
          <c:order val="7"/>
          <c:tx>
            <c:strRef>
              <c:f>Runoff!$M$24</c:f>
              <c:strCache>
                <c:ptCount val="1"/>
                <c:pt idx="0">
                  <c:v>St Pete</c:v>
                </c:pt>
              </c:strCache>
            </c:strRef>
          </c:tx>
          <c:invertIfNegative val="0"/>
          <c:errBars>
            <c:errBarType val="both"/>
            <c:errValType val="fixedVal"/>
            <c:noEndCap val="0"/>
            <c:val val="0.8"/>
          </c:errBars>
          <c:cat>
            <c:numRef>
              <c:f>Runoff!$Q$16</c:f>
              <c:numCache>
                <c:formatCode>General</c:formatCode>
                <c:ptCount val="1"/>
              </c:numCache>
            </c:numRef>
          </c:cat>
          <c:val>
            <c:numRef>
              <c:f>Runoff!$Q$24</c:f>
              <c:numCache>
                <c:formatCode>0.0</c:formatCode>
                <c:ptCount val="1"/>
                <c:pt idx="0">
                  <c:v>2.5177</c:v>
                </c:pt>
              </c:numCache>
            </c:numRef>
          </c:val>
          <c:extLst>
            <c:ext xmlns:c16="http://schemas.microsoft.com/office/drawing/2014/chart" uri="{C3380CC4-5D6E-409C-BE32-E72D297353CC}">
              <c16:uniqueId val="{00000007-A3E1-412D-A6E9-A90CEF959C73}"/>
            </c:ext>
          </c:extLst>
        </c:ser>
        <c:ser>
          <c:idx val="8"/>
          <c:order val="8"/>
          <c:tx>
            <c:strRef>
              <c:f>Runoff!$M$25</c:f>
              <c:strCache>
                <c:ptCount val="1"/>
                <c:pt idx="0">
                  <c:v>Tampa</c:v>
                </c:pt>
              </c:strCache>
            </c:strRef>
          </c:tx>
          <c:invertIfNegative val="0"/>
          <c:errBars>
            <c:errBarType val="both"/>
            <c:errValType val="fixedVal"/>
            <c:noEndCap val="0"/>
            <c:val val="0.8"/>
          </c:errBars>
          <c:cat>
            <c:numRef>
              <c:f>Runoff!$Q$16</c:f>
              <c:numCache>
                <c:formatCode>General</c:formatCode>
                <c:ptCount val="1"/>
              </c:numCache>
            </c:numRef>
          </c:cat>
          <c:val>
            <c:numRef>
              <c:f>Runoff!$Q$25</c:f>
              <c:numCache>
                <c:formatCode>0.0</c:formatCode>
                <c:ptCount val="1"/>
                <c:pt idx="0">
                  <c:v>1.4134</c:v>
                </c:pt>
              </c:numCache>
            </c:numRef>
          </c:val>
          <c:extLst>
            <c:ext xmlns:c16="http://schemas.microsoft.com/office/drawing/2014/chart" uri="{C3380CC4-5D6E-409C-BE32-E72D297353CC}">
              <c16:uniqueId val="{00000008-A3E1-412D-A6E9-A90CEF959C73}"/>
            </c:ext>
          </c:extLst>
        </c:ser>
        <c:dLbls>
          <c:showLegendKey val="0"/>
          <c:showVal val="0"/>
          <c:showCatName val="0"/>
          <c:showSerName val="0"/>
          <c:showPercent val="0"/>
          <c:showBubbleSize val="0"/>
        </c:dLbls>
        <c:gapWidth val="150"/>
        <c:axId val="85286912"/>
        <c:axId val="85288448"/>
      </c:barChart>
      <c:catAx>
        <c:axId val="85286912"/>
        <c:scaling>
          <c:orientation val="minMax"/>
        </c:scaling>
        <c:delete val="0"/>
        <c:axPos val="b"/>
        <c:numFmt formatCode="General" sourceLinked="1"/>
        <c:majorTickMark val="out"/>
        <c:minorTickMark val="none"/>
        <c:tickLblPos val="nextTo"/>
        <c:crossAx val="85288448"/>
        <c:crosses val="autoZero"/>
        <c:auto val="1"/>
        <c:lblAlgn val="ctr"/>
        <c:lblOffset val="100"/>
        <c:noMultiLvlLbl val="0"/>
      </c:catAx>
      <c:valAx>
        <c:axId val="85288448"/>
        <c:scaling>
          <c:orientation val="minMax"/>
          <c:max val="25"/>
          <c:min val="0"/>
        </c:scaling>
        <c:delete val="0"/>
        <c:axPos val="l"/>
        <c:title>
          <c:tx>
            <c:rich>
              <a:bodyPr rot="-5400000" vert="horz"/>
              <a:lstStyle/>
              <a:p>
                <a:pPr>
                  <a:defRPr/>
                </a:pPr>
                <a:r>
                  <a:rPr lang="en-US" dirty="0"/>
                  <a:t>Runoff TP  (mg L-1)</a:t>
                </a:r>
              </a:p>
            </c:rich>
          </c:tx>
          <c:layout>
            <c:manualLayout>
              <c:xMode val="edge"/>
              <c:yMode val="edge"/>
              <c:x val="1.51204917910781E-2"/>
              <c:y val="0.25228655426569813"/>
            </c:manualLayout>
          </c:layout>
          <c:overlay val="0"/>
        </c:title>
        <c:numFmt formatCode="0" sourceLinked="0"/>
        <c:majorTickMark val="out"/>
        <c:minorTickMark val="none"/>
        <c:tickLblPos val="nextTo"/>
        <c:crossAx val="85286912"/>
        <c:crosses val="autoZero"/>
        <c:crossBetween val="between"/>
        <c:majorUnit val="5"/>
      </c:valAx>
    </c:plotArea>
    <c:plotVisOnly val="1"/>
    <c:dispBlanksAs val="gap"/>
    <c:showDLblsOverMax val="0"/>
  </c:chart>
  <c:spPr>
    <a:ln>
      <a:noFill/>
    </a:ln>
  </c:spPr>
  <c:txPr>
    <a:bodyPr/>
    <a:lstStyle/>
    <a:p>
      <a:pPr>
        <a:defRPr sz="1800"/>
      </a:pPr>
      <a:endParaRPr lang="en-US"/>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208488089932158"/>
          <c:y val="0.15314409836701448"/>
          <c:w val="0.68127460629921255"/>
          <c:h val="0.55718859645855523"/>
        </c:manualLayout>
      </c:layout>
      <c:barChart>
        <c:barDir val="col"/>
        <c:grouping val="clustered"/>
        <c:varyColors val="0"/>
        <c:ser>
          <c:idx val="0"/>
          <c:order val="0"/>
          <c:tx>
            <c:strRef>
              <c:f>Leachate!$N$16</c:f>
              <c:strCache>
                <c:ptCount val="1"/>
                <c:pt idx="0">
                  <c:v>Control</c:v>
                </c:pt>
              </c:strCache>
            </c:strRef>
          </c:tx>
          <c:spPr>
            <a:solidFill>
              <a:schemeClr val="accent1"/>
            </a:solidFill>
            <a:ln>
              <a:noFill/>
            </a:ln>
            <a:effectLst/>
          </c:spPr>
          <c:invertIfNegative val="0"/>
          <c:errBars>
            <c:errBarType val="both"/>
            <c:errValType val="fixedVal"/>
            <c:noEndCap val="0"/>
            <c:val val="1.07"/>
          </c:errBars>
          <c:cat>
            <c:numRef>
              <c:f>Leachate!$W$15</c:f>
              <c:numCache>
                <c:formatCode>General</c:formatCode>
                <c:ptCount val="1"/>
              </c:numCache>
            </c:numRef>
          </c:cat>
          <c:val>
            <c:numRef>
              <c:f>Leachate!$W$16</c:f>
              <c:numCache>
                <c:formatCode>General</c:formatCode>
                <c:ptCount val="1"/>
                <c:pt idx="0">
                  <c:v>1.1216999999999999</c:v>
                </c:pt>
              </c:numCache>
            </c:numRef>
          </c:val>
          <c:extLst>
            <c:ext xmlns:c16="http://schemas.microsoft.com/office/drawing/2014/chart" uri="{C3380CC4-5D6E-409C-BE32-E72D297353CC}">
              <c16:uniqueId val="{00000000-7E8A-41CB-AE77-5D8579EADAB9}"/>
            </c:ext>
          </c:extLst>
        </c:ser>
        <c:ser>
          <c:idx val="1"/>
          <c:order val="1"/>
          <c:tx>
            <c:strRef>
              <c:f>Leachate!$N$17</c:f>
              <c:strCache>
                <c:ptCount val="1"/>
                <c:pt idx="0">
                  <c:v>Bradenton</c:v>
                </c:pt>
              </c:strCache>
            </c:strRef>
          </c:tx>
          <c:spPr>
            <a:solidFill>
              <a:schemeClr val="accent2"/>
            </a:solidFill>
            <a:ln>
              <a:noFill/>
            </a:ln>
            <a:effectLst/>
          </c:spPr>
          <c:invertIfNegative val="0"/>
          <c:errBars>
            <c:errBarType val="both"/>
            <c:errValType val="fixedVal"/>
            <c:noEndCap val="0"/>
            <c:val val="1.07"/>
          </c:errBars>
          <c:cat>
            <c:numRef>
              <c:f>Leachate!$W$15</c:f>
              <c:numCache>
                <c:formatCode>General</c:formatCode>
                <c:ptCount val="1"/>
              </c:numCache>
            </c:numRef>
          </c:cat>
          <c:val>
            <c:numRef>
              <c:f>Leachate!$W$17</c:f>
              <c:numCache>
                <c:formatCode>General</c:formatCode>
                <c:ptCount val="1"/>
                <c:pt idx="0">
                  <c:v>2.0127999999999999</c:v>
                </c:pt>
              </c:numCache>
            </c:numRef>
          </c:val>
          <c:extLst>
            <c:ext xmlns:c16="http://schemas.microsoft.com/office/drawing/2014/chart" uri="{C3380CC4-5D6E-409C-BE32-E72D297353CC}">
              <c16:uniqueId val="{00000001-7E8A-41CB-AE77-5D8579EADAB9}"/>
            </c:ext>
          </c:extLst>
        </c:ser>
        <c:ser>
          <c:idx val="2"/>
          <c:order val="2"/>
          <c:tx>
            <c:strRef>
              <c:f>Leachate!$N$18</c:f>
              <c:strCache>
                <c:ptCount val="1"/>
                <c:pt idx="0">
                  <c:v>Broward</c:v>
                </c:pt>
              </c:strCache>
            </c:strRef>
          </c:tx>
          <c:spPr>
            <a:solidFill>
              <a:schemeClr val="accent3"/>
            </a:solidFill>
            <a:ln>
              <a:noFill/>
            </a:ln>
            <a:effectLst/>
          </c:spPr>
          <c:invertIfNegative val="0"/>
          <c:errBars>
            <c:errBarType val="both"/>
            <c:errValType val="fixedVal"/>
            <c:noEndCap val="0"/>
            <c:val val="1.07"/>
          </c:errBars>
          <c:cat>
            <c:numRef>
              <c:f>Leachate!$W$15</c:f>
              <c:numCache>
                <c:formatCode>General</c:formatCode>
                <c:ptCount val="1"/>
              </c:numCache>
            </c:numRef>
          </c:cat>
          <c:val>
            <c:numRef>
              <c:f>Leachate!$W$18</c:f>
              <c:numCache>
                <c:formatCode>General</c:formatCode>
                <c:ptCount val="1"/>
                <c:pt idx="0">
                  <c:v>1.6364000000000001</c:v>
                </c:pt>
              </c:numCache>
            </c:numRef>
          </c:val>
          <c:extLst>
            <c:ext xmlns:c16="http://schemas.microsoft.com/office/drawing/2014/chart" uri="{C3380CC4-5D6E-409C-BE32-E72D297353CC}">
              <c16:uniqueId val="{00000002-7E8A-41CB-AE77-5D8579EADAB9}"/>
            </c:ext>
          </c:extLst>
        </c:ser>
        <c:ser>
          <c:idx val="3"/>
          <c:order val="3"/>
          <c:tx>
            <c:strRef>
              <c:f>Leachate!$N$19</c:f>
              <c:strCache>
                <c:ptCount val="1"/>
                <c:pt idx="0">
                  <c:v>Fertilizer</c:v>
                </c:pt>
              </c:strCache>
            </c:strRef>
          </c:tx>
          <c:spPr>
            <a:solidFill>
              <a:schemeClr val="accent4"/>
            </a:solidFill>
            <a:ln>
              <a:noFill/>
            </a:ln>
            <a:effectLst/>
          </c:spPr>
          <c:invertIfNegative val="0"/>
          <c:errBars>
            <c:errBarType val="both"/>
            <c:errValType val="fixedVal"/>
            <c:noEndCap val="0"/>
            <c:val val="1.7589999999999999"/>
          </c:errBars>
          <c:cat>
            <c:numRef>
              <c:f>Leachate!$W$15</c:f>
              <c:numCache>
                <c:formatCode>General</c:formatCode>
                <c:ptCount val="1"/>
              </c:numCache>
            </c:numRef>
          </c:cat>
          <c:val>
            <c:numRef>
              <c:f>Leachate!$W$19</c:f>
              <c:numCache>
                <c:formatCode>General</c:formatCode>
                <c:ptCount val="1"/>
                <c:pt idx="0">
                  <c:v>40.890999999999998</c:v>
                </c:pt>
              </c:numCache>
            </c:numRef>
          </c:val>
          <c:extLst>
            <c:ext xmlns:c16="http://schemas.microsoft.com/office/drawing/2014/chart" uri="{C3380CC4-5D6E-409C-BE32-E72D297353CC}">
              <c16:uniqueId val="{00000003-7E8A-41CB-AE77-5D8579EADAB9}"/>
            </c:ext>
          </c:extLst>
        </c:ser>
        <c:ser>
          <c:idx val="4"/>
          <c:order val="4"/>
          <c:tx>
            <c:strRef>
              <c:f>Leachate!$N$20</c:f>
              <c:strCache>
                <c:ptCount val="1"/>
                <c:pt idx="0">
                  <c:v>GreenEdge</c:v>
                </c:pt>
              </c:strCache>
            </c:strRef>
          </c:tx>
          <c:spPr>
            <a:solidFill>
              <a:schemeClr val="accent5"/>
            </a:solidFill>
            <a:ln>
              <a:noFill/>
            </a:ln>
            <a:effectLst/>
          </c:spPr>
          <c:invertIfNegative val="0"/>
          <c:errBars>
            <c:errBarType val="both"/>
            <c:errValType val="fixedVal"/>
            <c:noEndCap val="0"/>
            <c:val val="1.07"/>
          </c:errBars>
          <c:cat>
            <c:numRef>
              <c:f>Leachate!$W$15</c:f>
              <c:numCache>
                <c:formatCode>General</c:formatCode>
                <c:ptCount val="1"/>
              </c:numCache>
            </c:numRef>
          </c:cat>
          <c:val>
            <c:numRef>
              <c:f>Leachate!$W$20</c:f>
              <c:numCache>
                <c:formatCode>General</c:formatCode>
                <c:ptCount val="1"/>
                <c:pt idx="0">
                  <c:v>1.5454000000000001</c:v>
                </c:pt>
              </c:numCache>
            </c:numRef>
          </c:val>
          <c:extLst>
            <c:ext xmlns:c16="http://schemas.microsoft.com/office/drawing/2014/chart" uri="{C3380CC4-5D6E-409C-BE32-E72D297353CC}">
              <c16:uniqueId val="{00000004-7E8A-41CB-AE77-5D8579EADAB9}"/>
            </c:ext>
          </c:extLst>
        </c:ser>
        <c:ser>
          <c:idx val="5"/>
          <c:order val="5"/>
          <c:tx>
            <c:strRef>
              <c:f>Leachate!$N$21</c:f>
              <c:strCache>
                <c:ptCount val="1"/>
                <c:pt idx="0">
                  <c:v>Miami</c:v>
                </c:pt>
              </c:strCache>
            </c:strRef>
          </c:tx>
          <c:spPr>
            <a:solidFill>
              <a:schemeClr val="accent6"/>
            </a:solidFill>
            <a:ln>
              <a:noFill/>
            </a:ln>
            <a:effectLst/>
          </c:spPr>
          <c:invertIfNegative val="0"/>
          <c:errBars>
            <c:errBarType val="both"/>
            <c:errValType val="fixedVal"/>
            <c:noEndCap val="0"/>
            <c:val val="1.07"/>
          </c:errBars>
          <c:cat>
            <c:numRef>
              <c:f>Leachate!$W$15</c:f>
              <c:numCache>
                <c:formatCode>General</c:formatCode>
                <c:ptCount val="1"/>
              </c:numCache>
            </c:numRef>
          </c:cat>
          <c:val>
            <c:numRef>
              <c:f>Leachate!$W$21</c:f>
              <c:numCache>
                <c:formatCode>General</c:formatCode>
                <c:ptCount val="1"/>
                <c:pt idx="0">
                  <c:v>1.4351</c:v>
                </c:pt>
              </c:numCache>
            </c:numRef>
          </c:val>
          <c:extLst>
            <c:ext xmlns:c16="http://schemas.microsoft.com/office/drawing/2014/chart" uri="{C3380CC4-5D6E-409C-BE32-E72D297353CC}">
              <c16:uniqueId val="{00000005-7E8A-41CB-AE77-5D8579EADAB9}"/>
            </c:ext>
          </c:extLst>
        </c:ser>
        <c:ser>
          <c:idx val="6"/>
          <c:order val="6"/>
          <c:tx>
            <c:strRef>
              <c:f>Leachate!$N$22</c:f>
              <c:strCache>
                <c:ptCount val="1"/>
                <c:pt idx="0">
                  <c:v>Orlando</c:v>
                </c:pt>
              </c:strCache>
            </c:strRef>
          </c:tx>
          <c:spPr>
            <a:solidFill>
              <a:schemeClr val="accent1">
                <a:lumMod val="60000"/>
              </a:schemeClr>
            </a:solidFill>
            <a:ln>
              <a:noFill/>
            </a:ln>
            <a:effectLst/>
          </c:spPr>
          <c:invertIfNegative val="0"/>
          <c:errBars>
            <c:errBarType val="both"/>
            <c:errValType val="fixedVal"/>
            <c:noEndCap val="0"/>
            <c:val val="1.7589999999999999"/>
          </c:errBars>
          <c:cat>
            <c:numRef>
              <c:f>Leachate!$W$15</c:f>
              <c:numCache>
                <c:formatCode>General</c:formatCode>
                <c:ptCount val="1"/>
              </c:numCache>
            </c:numRef>
          </c:cat>
          <c:val>
            <c:numRef>
              <c:f>Leachate!$W$22</c:f>
              <c:numCache>
                <c:formatCode>General</c:formatCode>
                <c:ptCount val="1"/>
                <c:pt idx="0">
                  <c:v>7.2527999999999997</c:v>
                </c:pt>
              </c:numCache>
            </c:numRef>
          </c:val>
          <c:extLst>
            <c:ext xmlns:c16="http://schemas.microsoft.com/office/drawing/2014/chart" uri="{C3380CC4-5D6E-409C-BE32-E72D297353CC}">
              <c16:uniqueId val="{00000006-7E8A-41CB-AE77-5D8579EADAB9}"/>
            </c:ext>
          </c:extLst>
        </c:ser>
        <c:ser>
          <c:idx val="7"/>
          <c:order val="7"/>
          <c:tx>
            <c:strRef>
              <c:f>Leachate!$N$23</c:f>
              <c:strCache>
                <c:ptCount val="1"/>
                <c:pt idx="0">
                  <c:v>St Pete</c:v>
                </c:pt>
              </c:strCache>
            </c:strRef>
          </c:tx>
          <c:spPr>
            <a:solidFill>
              <a:schemeClr val="accent2">
                <a:lumMod val="60000"/>
              </a:schemeClr>
            </a:solidFill>
            <a:ln>
              <a:noFill/>
            </a:ln>
            <a:effectLst/>
          </c:spPr>
          <c:invertIfNegative val="0"/>
          <c:errBars>
            <c:errBarType val="both"/>
            <c:errValType val="fixedVal"/>
            <c:noEndCap val="0"/>
            <c:val val="1.7589999999999999"/>
          </c:errBars>
          <c:cat>
            <c:numRef>
              <c:f>Leachate!$W$15</c:f>
              <c:numCache>
                <c:formatCode>General</c:formatCode>
                <c:ptCount val="1"/>
              </c:numCache>
            </c:numRef>
          </c:cat>
          <c:val>
            <c:numRef>
              <c:f>Leachate!$W$23</c:f>
              <c:numCache>
                <c:formatCode>General</c:formatCode>
                <c:ptCount val="1"/>
                <c:pt idx="0">
                  <c:v>4.5006000000000004</c:v>
                </c:pt>
              </c:numCache>
            </c:numRef>
          </c:val>
          <c:extLst>
            <c:ext xmlns:c16="http://schemas.microsoft.com/office/drawing/2014/chart" uri="{C3380CC4-5D6E-409C-BE32-E72D297353CC}">
              <c16:uniqueId val="{00000007-7E8A-41CB-AE77-5D8579EADAB9}"/>
            </c:ext>
          </c:extLst>
        </c:ser>
        <c:ser>
          <c:idx val="8"/>
          <c:order val="8"/>
          <c:tx>
            <c:strRef>
              <c:f>Leachate!$N$24</c:f>
              <c:strCache>
                <c:ptCount val="1"/>
                <c:pt idx="0">
                  <c:v>Tampa</c:v>
                </c:pt>
              </c:strCache>
            </c:strRef>
          </c:tx>
          <c:spPr>
            <a:solidFill>
              <a:schemeClr val="accent3">
                <a:lumMod val="60000"/>
              </a:schemeClr>
            </a:solidFill>
            <a:ln>
              <a:noFill/>
            </a:ln>
            <a:effectLst/>
          </c:spPr>
          <c:invertIfNegative val="0"/>
          <c:errBars>
            <c:errBarType val="both"/>
            <c:errValType val="fixedVal"/>
            <c:noEndCap val="0"/>
            <c:val val="1.7589999999999999"/>
          </c:errBars>
          <c:cat>
            <c:numRef>
              <c:f>Leachate!$W$15</c:f>
              <c:numCache>
                <c:formatCode>General</c:formatCode>
                <c:ptCount val="1"/>
              </c:numCache>
            </c:numRef>
          </c:cat>
          <c:val>
            <c:numRef>
              <c:f>Leachate!$W$24</c:f>
              <c:numCache>
                <c:formatCode>General</c:formatCode>
                <c:ptCount val="1"/>
                <c:pt idx="0">
                  <c:v>2.4417</c:v>
                </c:pt>
              </c:numCache>
            </c:numRef>
          </c:val>
          <c:extLst>
            <c:ext xmlns:c16="http://schemas.microsoft.com/office/drawing/2014/chart" uri="{C3380CC4-5D6E-409C-BE32-E72D297353CC}">
              <c16:uniqueId val="{00000008-7E8A-41CB-AE77-5D8579EADAB9}"/>
            </c:ext>
          </c:extLst>
        </c:ser>
        <c:dLbls>
          <c:showLegendKey val="0"/>
          <c:showVal val="0"/>
          <c:showCatName val="0"/>
          <c:showSerName val="0"/>
          <c:showPercent val="0"/>
          <c:showBubbleSize val="0"/>
        </c:dLbls>
        <c:gapWidth val="219"/>
        <c:overlap val="-27"/>
        <c:axId val="156096384"/>
        <c:axId val="159343360"/>
      </c:barChart>
      <c:catAx>
        <c:axId val="15609638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343360"/>
        <c:crosses val="autoZero"/>
        <c:auto val="1"/>
        <c:lblAlgn val="ctr"/>
        <c:lblOffset val="100"/>
        <c:noMultiLvlLbl val="0"/>
      </c:catAx>
      <c:valAx>
        <c:axId val="159343360"/>
        <c:scaling>
          <c:orientation val="minMax"/>
          <c:max val="45"/>
          <c:min val="0"/>
        </c:scaling>
        <c:delete val="0"/>
        <c:axPos val="l"/>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sz="1800" b="1" dirty="0">
                    <a:solidFill>
                      <a:schemeClr val="tx1"/>
                    </a:solidFill>
                  </a:rPr>
                  <a:t>Leachate SRP (mg L-1)</a:t>
                </a:r>
              </a:p>
              <a:p>
                <a:pPr>
                  <a:defRPr sz="1800" b="1" i="0" u="none" strike="noStrike" kern="1200" baseline="0">
                    <a:solidFill>
                      <a:schemeClr val="tx1"/>
                    </a:solidFill>
                    <a:latin typeface="+mn-lt"/>
                    <a:ea typeface="+mn-ea"/>
                    <a:cs typeface="+mn-cs"/>
                  </a:defRPr>
                </a:pPr>
                <a:endParaRPr lang="en-US" sz="1800" b="1" dirty="0">
                  <a:solidFill>
                    <a:schemeClr val="tx1"/>
                  </a:solidFill>
                </a:endParaRPr>
              </a:p>
            </c:rich>
          </c:tx>
          <c:overlay val="0"/>
          <c:spPr>
            <a:noFill/>
            <a:ln>
              <a:noFill/>
            </a:ln>
            <a:effectLst/>
          </c:sp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56096384"/>
        <c:crosses val="autoZero"/>
        <c:crossBetween val="between"/>
      </c:valAx>
      <c:spPr>
        <a:noFill/>
        <a:ln>
          <a:noFill/>
        </a:ln>
        <a:effectLst/>
      </c:spPr>
    </c:plotArea>
    <c:legend>
      <c:legendPos val="r"/>
      <c:layout>
        <c:manualLayout>
          <c:xMode val="edge"/>
          <c:yMode val="edge"/>
          <c:x val="0.83117887607799024"/>
          <c:y val="3.6279656219443158E-2"/>
          <c:w val="0.15840445725534308"/>
          <c:h val="0.81632931912922646"/>
        </c:manualLayout>
      </c:layout>
      <c:overlay val="0"/>
      <c:spPr>
        <a:noFill/>
        <a:ln>
          <a:solidFill>
            <a:sysClr val="windowText" lastClr="000000"/>
          </a:solid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0.29204</cdr:x>
      <cdr:y>0.65018</cdr:y>
    </cdr:from>
    <cdr:to>
      <cdr:x>0.32743</cdr:x>
      <cdr:y>0.70221</cdr:y>
    </cdr:to>
    <cdr:sp macro="" textlink="">
      <cdr:nvSpPr>
        <cdr:cNvPr id="4" name="TextBox 3"/>
        <cdr:cNvSpPr txBox="1"/>
      </cdr:nvSpPr>
      <cdr:spPr>
        <a:xfrm xmlns:a="http://schemas.openxmlformats.org/drawingml/2006/main">
          <a:off x="2514600" y="2857038"/>
          <a:ext cx="304800"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tx1"/>
              </a:solidFill>
            </a:rPr>
            <a:t>b</a:t>
          </a:r>
        </a:p>
      </cdr:txBody>
    </cdr:sp>
  </cdr:relSizeAnchor>
  <cdr:relSizeAnchor xmlns:cdr="http://schemas.openxmlformats.org/drawingml/2006/chartDrawing">
    <cdr:from>
      <cdr:x>0.40708</cdr:x>
      <cdr:y>0.52023</cdr:y>
    </cdr:from>
    <cdr:to>
      <cdr:x>0.43363</cdr:x>
      <cdr:y>0.5896</cdr:y>
    </cdr:to>
    <cdr:sp macro="" textlink="">
      <cdr:nvSpPr>
        <cdr:cNvPr id="6" name="TextBox 5"/>
        <cdr:cNvSpPr txBox="1"/>
      </cdr:nvSpPr>
      <cdr:spPr>
        <a:xfrm xmlns:a="http://schemas.openxmlformats.org/drawingml/2006/main">
          <a:off x="3505200" y="2286000"/>
          <a:ext cx="2286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tx1"/>
              </a:solidFill>
            </a:rPr>
            <a:t>a</a:t>
          </a:r>
        </a:p>
      </cdr:txBody>
    </cdr:sp>
  </cdr:relSizeAnchor>
  <cdr:relSizeAnchor xmlns:cdr="http://schemas.openxmlformats.org/drawingml/2006/chartDrawing">
    <cdr:from>
      <cdr:x>0.35398</cdr:x>
      <cdr:y>0.50289</cdr:y>
    </cdr:from>
    <cdr:to>
      <cdr:x>0.38053</cdr:x>
      <cdr:y>0.57225</cdr:y>
    </cdr:to>
    <cdr:sp macro="" textlink="">
      <cdr:nvSpPr>
        <cdr:cNvPr id="7" name="TextBox 1"/>
        <cdr:cNvSpPr txBox="1"/>
      </cdr:nvSpPr>
      <cdr:spPr>
        <a:xfrm xmlns:a="http://schemas.openxmlformats.org/drawingml/2006/main">
          <a:off x="3048000" y="2209800"/>
          <a:ext cx="228600"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0.38053</cdr:x>
      <cdr:y>0.53757</cdr:y>
    </cdr:from>
    <cdr:to>
      <cdr:x>0.40708</cdr:x>
      <cdr:y>0.58382</cdr:y>
    </cdr:to>
    <cdr:sp macro="" textlink="">
      <cdr:nvSpPr>
        <cdr:cNvPr id="8" name="TextBox 1"/>
        <cdr:cNvSpPr txBox="1"/>
      </cdr:nvSpPr>
      <cdr:spPr>
        <a:xfrm xmlns:a="http://schemas.openxmlformats.org/drawingml/2006/main">
          <a:off x="3276600" y="2362200"/>
          <a:ext cx="228600" cy="2032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0.32743</cdr:x>
      <cdr:y>0.52023</cdr:y>
    </cdr:from>
    <cdr:to>
      <cdr:x>0.35398</cdr:x>
      <cdr:y>0.5896</cdr:y>
    </cdr:to>
    <cdr:sp macro="" textlink="">
      <cdr:nvSpPr>
        <cdr:cNvPr id="9" name="TextBox 1"/>
        <cdr:cNvSpPr txBox="1"/>
      </cdr:nvSpPr>
      <cdr:spPr>
        <a:xfrm xmlns:a="http://schemas.openxmlformats.org/drawingml/2006/main">
          <a:off x="2819400" y="2286000"/>
          <a:ext cx="228600"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0.24779</cdr:x>
      <cdr:y>0.57225</cdr:y>
    </cdr:from>
    <cdr:to>
      <cdr:x>0.27434</cdr:x>
      <cdr:y>0.64162</cdr:y>
    </cdr:to>
    <cdr:sp macro="" textlink="">
      <cdr:nvSpPr>
        <cdr:cNvPr id="10" name="TextBox 1"/>
        <cdr:cNvSpPr txBox="1"/>
      </cdr:nvSpPr>
      <cdr:spPr>
        <a:xfrm xmlns:a="http://schemas.openxmlformats.org/drawingml/2006/main">
          <a:off x="2133600" y="2514600"/>
          <a:ext cx="228600"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0.16788</cdr:x>
      <cdr:y>0.65732</cdr:y>
    </cdr:from>
    <cdr:to>
      <cdr:x>0.20328</cdr:x>
      <cdr:y>0.70935</cdr:y>
    </cdr:to>
    <cdr:sp macro="" textlink="">
      <cdr:nvSpPr>
        <cdr:cNvPr id="11" name="TextBox 1"/>
        <cdr:cNvSpPr txBox="1"/>
      </cdr:nvSpPr>
      <cdr:spPr>
        <a:xfrm xmlns:a="http://schemas.openxmlformats.org/drawingml/2006/main">
          <a:off x="1445559" y="2888415"/>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0.19469</cdr:x>
      <cdr:y>0.68436</cdr:y>
    </cdr:from>
    <cdr:to>
      <cdr:x>0.23009</cdr:x>
      <cdr:y>0.73638</cdr:y>
    </cdr:to>
    <cdr:sp macro="" textlink="">
      <cdr:nvSpPr>
        <cdr:cNvPr id="12" name="TextBox 1"/>
        <cdr:cNvSpPr txBox="1"/>
      </cdr:nvSpPr>
      <cdr:spPr>
        <a:xfrm xmlns:a="http://schemas.openxmlformats.org/drawingml/2006/main">
          <a:off x="1676400" y="3007197"/>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0.22124</cdr:x>
      <cdr:y>0.65834</cdr:y>
    </cdr:from>
    <cdr:to>
      <cdr:x>0.25664</cdr:x>
      <cdr:y>0.71037</cdr:y>
    </cdr:to>
    <cdr:sp macro="" textlink="">
      <cdr:nvSpPr>
        <cdr:cNvPr id="13" name="TextBox 1"/>
        <cdr:cNvSpPr txBox="1"/>
      </cdr:nvSpPr>
      <cdr:spPr>
        <a:xfrm xmlns:a="http://schemas.openxmlformats.org/drawingml/2006/main">
          <a:off x="1905000" y="2892897"/>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0.47631</cdr:x>
      <cdr:y>0.52023</cdr:y>
    </cdr:from>
    <cdr:to>
      <cdr:x>0.51171</cdr:x>
      <cdr:y>0.57225</cdr:y>
    </cdr:to>
    <cdr:sp macro="" textlink="">
      <cdr:nvSpPr>
        <cdr:cNvPr id="14" name="TextBox 1"/>
        <cdr:cNvSpPr txBox="1"/>
      </cdr:nvSpPr>
      <cdr:spPr>
        <a:xfrm xmlns:a="http://schemas.openxmlformats.org/drawingml/2006/main">
          <a:off x="4101353" y="22860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0.5</cdr:x>
      <cdr:y>0.55491</cdr:y>
    </cdr:from>
    <cdr:to>
      <cdr:x>0.53539</cdr:x>
      <cdr:y>0.60694</cdr:y>
    </cdr:to>
    <cdr:sp macro="" textlink="">
      <cdr:nvSpPr>
        <cdr:cNvPr id="15" name="TextBox 1"/>
        <cdr:cNvSpPr txBox="1"/>
      </cdr:nvSpPr>
      <cdr:spPr>
        <a:xfrm xmlns:a="http://schemas.openxmlformats.org/drawingml/2006/main">
          <a:off x="4305300" y="2438400"/>
          <a:ext cx="304729" cy="2286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0.52212</cdr:x>
      <cdr:y>0.50289</cdr:y>
    </cdr:from>
    <cdr:to>
      <cdr:x>0.55752</cdr:x>
      <cdr:y>0.55491</cdr:y>
    </cdr:to>
    <cdr:sp macro="" textlink="">
      <cdr:nvSpPr>
        <cdr:cNvPr id="16" name="TextBox 1"/>
        <cdr:cNvSpPr txBox="1"/>
      </cdr:nvSpPr>
      <cdr:spPr>
        <a:xfrm xmlns:a="http://schemas.openxmlformats.org/drawingml/2006/main">
          <a:off x="4495800" y="22098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0.44248</cdr:x>
      <cdr:y>0.62428</cdr:y>
    </cdr:from>
    <cdr:to>
      <cdr:x>0.47788</cdr:x>
      <cdr:y>0.6763</cdr:y>
    </cdr:to>
    <cdr:sp macro="" textlink="">
      <cdr:nvSpPr>
        <cdr:cNvPr id="17" name="TextBox 1"/>
        <cdr:cNvSpPr txBox="1"/>
      </cdr:nvSpPr>
      <cdr:spPr>
        <a:xfrm xmlns:a="http://schemas.openxmlformats.org/drawingml/2006/main">
          <a:off x="3810000" y="27432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0.54867</cdr:x>
      <cdr:y>0.62428</cdr:y>
    </cdr:from>
    <cdr:to>
      <cdr:x>0.58407</cdr:x>
      <cdr:y>0.6763</cdr:y>
    </cdr:to>
    <cdr:sp macro="" textlink="">
      <cdr:nvSpPr>
        <cdr:cNvPr id="18" name="TextBox 1"/>
        <cdr:cNvSpPr txBox="1"/>
      </cdr:nvSpPr>
      <cdr:spPr>
        <a:xfrm xmlns:a="http://schemas.openxmlformats.org/drawingml/2006/main">
          <a:off x="4724400" y="27432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0.60125</cdr:x>
      <cdr:y>0.37742</cdr:y>
    </cdr:from>
    <cdr:to>
      <cdr:x>0.63665</cdr:x>
      <cdr:y>0.42945</cdr:y>
    </cdr:to>
    <cdr:sp macro="" textlink="">
      <cdr:nvSpPr>
        <cdr:cNvPr id="19" name="TextBox 1"/>
        <cdr:cNvSpPr txBox="1"/>
      </cdr:nvSpPr>
      <cdr:spPr>
        <a:xfrm xmlns:a="http://schemas.openxmlformats.org/drawingml/2006/main">
          <a:off x="5177118" y="165847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0.62467</cdr:x>
      <cdr:y>0.04386</cdr:y>
    </cdr:from>
    <cdr:to>
      <cdr:x>0.66007</cdr:x>
      <cdr:y>0.09589</cdr:y>
    </cdr:to>
    <cdr:sp macro="" textlink="">
      <cdr:nvSpPr>
        <cdr:cNvPr id="20" name="TextBox 1"/>
        <cdr:cNvSpPr txBox="1"/>
      </cdr:nvSpPr>
      <cdr:spPr>
        <a:xfrm xmlns:a="http://schemas.openxmlformats.org/drawingml/2006/main">
          <a:off x="5378823" y="192741"/>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0.65487</cdr:x>
      <cdr:y>0.12139</cdr:y>
    </cdr:from>
    <cdr:to>
      <cdr:x>0.69027</cdr:x>
      <cdr:y>0.17341</cdr:y>
    </cdr:to>
    <cdr:sp macro="" textlink="">
      <cdr:nvSpPr>
        <cdr:cNvPr id="21" name="TextBox 1"/>
        <cdr:cNvSpPr txBox="1"/>
      </cdr:nvSpPr>
      <cdr:spPr>
        <a:xfrm xmlns:a="http://schemas.openxmlformats.org/drawingml/2006/main">
          <a:off x="5638800" y="5334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0.67257</cdr:x>
      <cdr:y>0.05202</cdr:y>
    </cdr:from>
    <cdr:to>
      <cdr:x>0.70796</cdr:x>
      <cdr:y>0.10405</cdr:y>
    </cdr:to>
    <cdr:sp macro="" textlink="">
      <cdr:nvSpPr>
        <cdr:cNvPr id="22" name="TextBox 1"/>
        <cdr:cNvSpPr txBox="1"/>
      </cdr:nvSpPr>
      <cdr:spPr>
        <a:xfrm xmlns:a="http://schemas.openxmlformats.org/drawingml/2006/main">
          <a:off x="5791200" y="2286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0.69912</cdr:x>
      <cdr:y>0.08671</cdr:y>
    </cdr:from>
    <cdr:to>
      <cdr:x>0.73451</cdr:x>
      <cdr:y>0.13873</cdr:y>
    </cdr:to>
    <cdr:sp macro="" textlink="">
      <cdr:nvSpPr>
        <cdr:cNvPr id="23" name="TextBox 1"/>
        <cdr:cNvSpPr txBox="1"/>
      </cdr:nvSpPr>
      <cdr:spPr>
        <a:xfrm xmlns:a="http://schemas.openxmlformats.org/drawingml/2006/main">
          <a:off x="6019800" y="3810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0.59292</cdr:x>
      <cdr:y>0.03468</cdr:y>
    </cdr:from>
    <cdr:to>
      <cdr:x>0.59292</cdr:x>
      <cdr:y>0.88439</cdr:y>
    </cdr:to>
    <cdr:cxnSp macro="">
      <cdr:nvCxnSpPr>
        <cdr:cNvPr id="25" name="Straight Connector 24">
          <a:extLst xmlns:a="http://schemas.openxmlformats.org/drawingml/2006/main">
            <a:ext uri="{FF2B5EF4-FFF2-40B4-BE49-F238E27FC236}">
              <a16:creationId xmlns:a16="http://schemas.microsoft.com/office/drawing/2014/main" id="{C53FE951-5959-45DC-A2B0-CB289E5D635A}"/>
            </a:ext>
          </a:extLst>
        </cdr:cNvPr>
        <cdr:cNvCxnSpPr/>
      </cdr:nvCxnSpPr>
      <cdr:spPr>
        <a:xfrm xmlns:a="http://schemas.openxmlformats.org/drawingml/2006/main">
          <a:off x="5105397" y="152391"/>
          <a:ext cx="0" cy="3733809"/>
        </a:xfrm>
        <a:prstGeom xmlns:a="http://schemas.openxmlformats.org/drawingml/2006/main" prst="line">
          <a:avLst/>
        </a:prstGeom>
        <a:ln xmlns:a="http://schemas.openxmlformats.org/drawingml/2006/main" w="41275">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0.15044</cdr:x>
      <cdr:y>0.74566</cdr:y>
    </cdr:from>
    <cdr:to>
      <cdr:x>0.18584</cdr:x>
      <cdr:y>0.79769</cdr:y>
    </cdr:to>
    <cdr:sp macro="" textlink="">
      <cdr:nvSpPr>
        <cdr:cNvPr id="24" name="TextBox 1">
          <a:extLst xmlns:a="http://schemas.openxmlformats.org/drawingml/2006/main">
            <a:ext uri="{FF2B5EF4-FFF2-40B4-BE49-F238E27FC236}">
              <a16:creationId xmlns:a16="http://schemas.microsoft.com/office/drawing/2014/main" id="{D3BDD950-FE91-4F5D-A3C3-710AF161D55C}"/>
            </a:ext>
          </a:extLst>
        </cdr:cNvPr>
        <cdr:cNvSpPr txBox="1"/>
      </cdr:nvSpPr>
      <cdr:spPr>
        <a:xfrm xmlns:a="http://schemas.openxmlformats.org/drawingml/2006/main">
          <a:off x="1295400" y="3276600"/>
          <a:ext cx="304815" cy="2286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c</a:t>
          </a:r>
        </a:p>
      </cdr:txBody>
    </cdr:sp>
  </cdr:relSizeAnchor>
</c:userShapes>
</file>

<file path=ppt/drawings/drawing2.xml><?xml version="1.0" encoding="utf-8"?>
<c:userShapes xmlns:c="http://schemas.openxmlformats.org/drawingml/2006/chart">
  <cdr:relSizeAnchor xmlns:cdr="http://schemas.openxmlformats.org/drawingml/2006/chartDrawing">
    <cdr:from>
      <cdr:x>0.29204</cdr:x>
      <cdr:y>0.65018</cdr:y>
    </cdr:from>
    <cdr:to>
      <cdr:x>0.32743</cdr:x>
      <cdr:y>0.70221</cdr:y>
    </cdr:to>
    <cdr:sp macro="" textlink="">
      <cdr:nvSpPr>
        <cdr:cNvPr id="4" name="TextBox 3"/>
        <cdr:cNvSpPr txBox="1"/>
      </cdr:nvSpPr>
      <cdr:spPr>
        <a:xfrm xmlns:a="http://schemas.openxmlformats.org/drawingml/2006/main">
          <a:off x="2514600" y="2857038"/>
          <a:ext cx="304800"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tx1"/>
              </a:solidFill>
            </a:rPr>
            <a:t>b</a:t>
          </a:r>
        </a:p>
      </cdr:txBody>
    </cdr:sp>
  </cdr:relSizeAnchor>
  <cdr:relSizeAnchor xmlns:cdr="http://schemas.openxmlformats.org/drawingml/2006/chartDrawing">
    <cdr:from>
      <cdr:x>0.40708</cdr:x>
      <cdr:y>0.52023</cdr:y>
    </cdr:from>
    <cdr:to>
      <cdr:x>0.43363</cdr:x>
      <cdr:y>0.5896</cdr:y>
    </cdr:to>
    <cdr:sp macro="" textlink="">
      <cdr:nvSpPr>
        <cdr:cNvPr id="6" name="TextBox 5"/>
        <cdr:cNvSpPr txBox="1"/>
      </cdr:nvSpPr>
      <cdr:spPr>
        <a:xfrm xmlns:a="http://schemas.openxmlformats.org/drawingml/2006/main">
          <a:off x="3505200" y="2286000"/>
          <a:ext cx="2286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tx1"/>
              </a:solidFill>
            </a:rPr>
            <a:t>a</a:t>
          </a:r>
        </a:p>
      </cdr:txBody>
    </cdr:sp>
  </cdr:relSizeAnchor>
  <cdr:relSizeAnchor xmlns:cdr="http://schemas.openxmlformats.org/drawingml/2006/chartDrawing">
    <cdr:from>
      <cdr:x>0.35398</cdr:x>
      <cdr:y>0.50289</cdr:y>
    </cdr:from>
    <cdr:to>
      <cdr:x>0.38053</cdr:x>
      <cdr:y>0.57225</cdr:y>
    </cdr:to>
    <cdr:sp macro="" textlink="">
      <cdr:nvSpPr>
        <cdr:cNvPr id="7" name="TextBox 1"/>
        <cdr:cNvSpPr txBox="1"/>
      </cdr:nvSpPr>
      <cdr:spPr>
        <a:xfrm xmlns:a="http://schemas.openxmlformats.org/drawingml/2006/main">
          <a:off x="3048000" y="2209800"/>
          <a:ext cx="228600"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0.38053</cdr:x>
      <cdr:y>0.53757</cdr:y>
    </cdr:from>
    <cdr:to>
      <cdr:x>0.40708</cdr:x>
      <cdr:y>0.58382</cdr:y>
    </cdr:to>
    <cdr:sp macro="" textlink="">
      <cdr:nvSpPr>
        <cdr:cNvPr id="8" name="TextBox 1"/>
        <cdr:cNvSpPr txBox="1"/>
      </cdr:nvSpPr>
      <cdr:spPr>
        <a:xfrm xmlns:a="http://schemas.openxmlformats.org/drawingml/2006/main">
          <a:off x="3276600" y="2362200"/>
          <a:ext cx="228600" cy="2032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0.32743</cdr:x>
      <cdr:y>0.52023</cdr:y>
    </cdr:from>
    <cdr:to>
      <cdr:x>0.35398</cdr:x>
      <cdr:y>0.5896</cdr:y>
    </cdr:to>
    <cdr:sp macro="" textlink="">
      <cdr:nvSpPr>
        <cdr:cNvPr id="9" name="TextBox 1"/>
        <cdr:cNvSpPr txBox="1"/>
      </cdr:nvSpPr>
      <cdr:spPr>
        <a:xfrm xmlns:a="http://schemas.openxmlformats.org/drawingml/2006/main">
          <a:off x="2819400" y="2286000"/>
          <a:ext cx="228600"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0.24779</cdr:x>
      <cdr:y>0.57225</cdr:y>
    </cdr:from>
    <cdr:to>
      <cdr:x>0.27434</cdr:x>
      <cdr:y>0.64162</cdr:y>
    </cdr:to>
    <cdr:sp macro="" textlink="">
      <cdr:nvSpPr>
        <cdr:cNvPr id="10" name="TextBox 1"/>
        <cdr:cNvSpPr txBox="1"/>
      </cdr:nvSpPr>
      <cdr:spPr>
        <a:xfrm xmlns:a="http://schemas.openxmlformats.org/drawingml/2006/main">
          <a:off x="2133600" y="2514600"/>
          <a:ext cx="228600"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0.16788</cdr:x>
      <cdr:y>0.65732</cdr:y>
    </cdr:from>
    <cdr:to>
      <cdr:x>0.20328</cdr:x>
      <cdr:y>0.70935</cdr:y>
    </cdr:to>
    <cdr:sp macro="" textlink="">
      <cdr:nvSpPr>
        <cdr:cNvPr id="11" name="TextBox 1"/>
        <cdr:cNvSpPr txBox="1"/>
      </cdr:nvSpPr>
      <cdr:spPr>
        <a:xfrm xmlns:a="http://schemas.openxmlformats.org/drawingml/2006/main">
          <a:off x="1445559" y="2888415"/>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0.19469</cdr:x>
      <cdr:y>0.68436</cdr:y>
    </cdr:from>
    <cdr:to>
      <cdr:x>0.23009</cdr:x>
      <cdr:y>0.73638</cdr:y>
    </cdr:to>
    <cdr:sp macro="" textlink="">
      <cdr:nvSpPr>
        <cdr:cNvPr id="12" name="TextBox 1"/>
        <cdr:cNvSpPr txBox="1"/>
      </cdr:nvSpPr>
      <cdr:spPr>
        <a:xfrm xmlns:a="http://schemas.openxmlformats.org/drawingml/2006/main">
          <a:off x="1676400" y="3007197"/>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0.22124</cdr:x>
      <cdr:y>0.65834</cdr:y>
    </cdr:from>
    <cdr:to>
      <cdr:x>0.25664</cdr:x>
      <cdr:y>0.71037</cdr:y>
    </cdr:to>
    <cdr:sp macro="" textlink="">
      <cdr:nvSpPr>
        <cdr:cNvPr id="13" name="TextBox 1"/>
        <cdr:cNvSpPr txBox="1"/>
      </cdr:nvSpPr>
      <cdr:spPr>
        <a:xfrm xmlns:a="http://schemas.openxmlformats.org/drawingml/2006/main">
          <a:off x="1905000" y="2892897"/>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0.47631</cdr:x>
      <cdr:y>0.52023</cdr:y>
    </cdr:from>
    <cdr:to>
      <cdr:x>0.51171</cdr:x>
      <cdr:y>0.57225</cdr:y>
    </cdr:to>
    <cdr:sp macro="" textlink="">
      <cdr:nvSpPr>
        <cdr:cNvPr id="14" name="TextBox 1"/>
        <cdr:cNvSpPr txBox="1"/>
      </cdr:nvSpPr>
      <cdr:spPr>
        <a:xfrm xmlns:a="http://schemas.openxmlformats.org/drawingml/2006/main">
          <a:off x="4101353" y="22860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0.5</cdr:x>
      <cdr:y>0.55491</cdr:y>
    </cdr:from>
    <cdr:to>
      <cdr:x>0.53539</cdr:x>
      <cdr:y>0.60694</cdr:y>
    </cdr:to>
    <cdr:sp macro="" textlink="">
      <cdr:nvSpPr>
        <cdr:cNvPr id="15" name="TextBox 1"/>
        <cdr:cNvSpPr txBox="1"/>
      </cdr:nvSpPr>
      <cdr:spPr>
        <a:xfrm xmlns:a="http://schemas.openxmlformats.org/drawingml/2006/main">
          <a:off x="4305300" y="2438400"/>
          <a:ext cx="304729" cy="2286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0.52212</cdr:x>
      <cdr:y>0.50289</cdr:y>
    </cdr:from>
    <cdr:to>
      <cdr:x>0.55752</cdr:x>
      <cdr:y>0.55491</cdr:y>
    </cdr:to>
    <cdr:sp macro="" textlink="">
      <cdr:nvSpPr>
        <cdr:cNvPr id="16" name="TextBox 1"/>
        <cdr:cNvSpPr txBox="1"/>
      </cdr:nvSpPr>
      <cdr:spPr>
        <a:xfrm xmlns:a="http://schemas.openxmlformats.org/drawingml/2006/main">
          <a:off x="4495800" y="22098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0.44248</cdr:x>
      <cdr:y>0.62428</cdr:y>
    </cdr:from>
    <cdr:to>
      <cdr:x>0.47788</cdr:x>
      <cdr:y>0.6763</cdr:y>
    </cdr:to>
    <cdr:sp macro="" textlink="">
      <cdr:nvSpPr>
        <cdr:cNvPr id="17" name="TextBox 1"/>
        <cdr:cNvSpPr txBox="1"/>
      </cdr:nvSpPr>
      <cdr:spPr>
        <a:xfrm xmlns:a="http://schemas.openxmlformats.org/drawingml/2006/main">
          <a:off x="3810000" y="27432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0.54867</cdr:x>
      <cdr:y>0.62428</cdr:y>
    </cdr:from>
    <cdr:to>
      <cdr:x>0.58407</cdr:x>
      <cdr:y>0.6763</cdr:y>
    </cdr:to>
    <cdr:sp macro="" textlink="">
      <cdr:nvSpPr>
        <cdr:cNvPr id="18" name="TextBox 1"/>
        <cdr:cNvSpPr txBox="1"/>
      </cdr:nvSpPr>
      <cdr:spPr>
        <a:xfrm xmlns:a="http://schemas.openxmlformats.org/drawingml/2006/main">
          <a:off x="4724400" y="27432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0.60125</cdr:x>
      <cdr:y>0.37742</cdr:y>
    </cdr:from>
    <cdr:to>
      <cdr:x>0.63665</cdr:x>
      <cdr:y>0.42945</cdr:y>
    </cdr:to>
    <cdr:sp macro="" textlink="">
      <cdr:nvSpPr>
        <cdr:cNvPr id="19" name="TextBox 1"/>
        <cdr:cNvSpPr txBox="1"/>
      </cdr:nvSpPr>
      <cdr:spPr>
        <a:xfrm xmlns:a="http://schemas.openxmlformats.org/drawingml/2006/main">
          <a:off x="5177118" y="165847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b</a:t>
          </a:r>
        </a:p>
      </cdr:txBody>
    </cdr:sp>
  </cdr:relSizeAnchor>
  <cdr:relSizeAnchor xmlns:cdr="http://schemas.openxmlformats.org/drawingml/2006/chartDrawing">
    <cdr:from>
      <cdr:x>0.62467</cdr:x>
      <cdr:y>0.04386</cdr:y>
    </cdr:from>
    <cdr:to>
      <cdr:x>0.66007</cdr:x>
      <cdr:y>0.09589</cdr:y>
    </cdr:to>
    <cdr:sp macro="" textlink="">
      <cdr:nvSpPr>
        <cdr:cNvPr id="20" name="TextBox 1"/>
        <cdr:cNvSpPr txBox="1"/>
      </cdr:nvSpPr>
      <cdr:spPr>
        <a:xfrm xmlns:a="http://schemas.openxmlformats.org/drawingml/2006/main">
          <a:off x="5378823" y="192741"/>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0.65487</cdr:x>
      <cdr:y>0.12139</cdr:y>
    </cdr:from>
    <cdr:to>
      <cdr:x>0.69027</cdr:x>
      <cdr:y>0.17341</cdr:y>
    </cdr:to>
    <cdr:sp macro="" textlink="">
      <cdr:nvSpPr>
        <cdr:cNvPr id="21" name="TextBox 1"/>
        <cdr:cNvSpPr txBox="1"/>
      </cdr:nvSpPr>
      <cdr:spPr>
        <a:xfrm xmlns:a="http://schemas.openxmlformats.org/drawingml/2006/main">
          <a:off x="5638800" y="5334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0.67257</cdr:x>
      <cdr:y>0.05202</cdr:y>
    </cdr:from>
    <cdr:to>
      <cdr:x>0.70796</cdr:x>
      <cdr:y>0.10405</cdr:y>
    </cdr:to>
    <cdr:sp macro="" textlink="">
      <cdr:nvSpPr>
        <cdr:cNvPr id="22" name="TextBox 1"/>
        <cdr:cNvSpPr txBox="1"/>
      </cdr:nvSpPr>
      <cdr:spPr>
        <a:xfrm xmlns:a="http://schemas.openxmlformats.org/drawingml/2006/main">
          <a:off x="5791200" y="2286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0.69912</cdr:x>
      <cdr:y>0.08671</cdr:y>
    </cdr:from>
    <cdr:to>
      <cdr:x>0.73451</cdr:x>
      <cdr:y>0.13873</cdr:y>
    </cdr:to>
    <cdr:sp macro="" textlink="">
      <cdr:nvSpPr>
        <cdr:cNvPr id="23" name="TextBox 1"/>
        <cdr:cNvSpPr txBox="1"/>
      </cdr:nvSpPr>
      <cdr:spPr>
        <a:xfrm xmlns:a="http://schemas.openxmlformats.org/drawingml/2006/main">
          <a:off x="6019800" y="381000"/>
          <a:ext cx="304800"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a</a:t>
          </a:r>
        </a:p>
      </cdr:txBody>
    </cdr:sp>
  </cdr:relSizeAnchor>
  <cdr:relSizeAnchor xmlns:cdr="http://schemas.openxmlformats.org/drawingml/2006/chartDrawing">
    <cdr:from>
      <cdr:x>0.59292</cdr:x>
      <cdr:y>0.12139</cdr:y>
    </cdr:from>
    <cdr:to>
      <cdr:x>0.59587</cdr:x>
      <cdr:y>0.88439</cdr:y>
    </cdr:to>
    <cdr:cxnSp macro="">
      <cdr:nvCxnSpPr>
        <cdr:cNvPr id="25" name="Straight Connector 24">
          <a:extLst xmlns:a="http://schemas.openxmlformats.org/drawingml/2006/main">
            <a:ext uri="{FF2B5EF4-FFF2-40B4-BE49-F238E27FC236}">
              <a16:creationId xmlns:a16="http://schemas.microsoft.com/office/drawing/2014/main" id="{C53FE951-5959-45DC-A2B0-CB289E5D635A}"/>
            </a:ext>
          </a:extLst>
        </cdr:cNvPr>
        <cdr:cNvCxnSpPr/>
      </cdr:nvCxnSpPr>
      <cdr:spPr>
        <a:xfrm xmlns:a="http://schemas.openxmlformats.org/drawingml/2006/main" flipH="1">
          <a:off x="5105397" y="533400"/>
          <a:ext cx="25403" cy="3352800"/>
        </a:xfrm>
        <a:prstGeom xmlns:a="http://schemas.openxmlformats.org/drawingml/2006/main" prst="line">
          <a:avLst/>
        </a:prstGeom>
        <a:ln xmlns:a="http://schemas.openxmlformats.org/drawingml/2006/main" w="41275">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0.15044</cdr:x>
      <cdr:y>0.74566</cdr:y>
    </cdr:from>
    <cdr:to>
      <cdr:x>0.18584</cdr:x>
      <cdr:y>0.79769</cdr:y>
    </cdr:to>
    <cdr:sp macro="" textlink="">
      <cdr:nvSpPr>
        <cdr:cNvPr id="24" name="TextBox 1">
          <a:extLst xmlns:a="http://schemas.openxmlformats.org/drawingml/2006/main">
            <a:ext uri="{FF2B5EF4-FFF2-40B4-BE49-F238E27FC236}">
              <a16:creationId xmlns:a16="http://schemas.microsoft.com/office/drawing/2014/main" id="{D3BDD950-FE91-4F5D-A3C3-710AF161D55C}"/>
            </a:ext>
          </a:extLst>
        </cdr:cNvPr>
        <cdr:cNvSpPr txBox="1"/>
      </cdr:nvSpPr>
      <cdr:spPr>
        <a:xfrm xmlns:a="http://schemas.openxmlformats.org/drawingml/2006/main">
          <a:off x="1295400" y="3276600"/>
          <a:ext cx="304815" cy="2286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tx1"/>
              </a:solidFill>
            </a:rPr>
            <a:t>c</a:t>
          </a:r>
        </a:p>
      </cdr:txBody>
    </cdr:sp>
  </cdr:relSizeAnchor>
</c:userShapes>
</file>

<file path=ppt/drawings/drawing3.xml><?xml version="1.0" encoding="utf-8"?>
<c:userShapes xmlns:c="http://schemas.openxmlformats.org/drawingml/2006/chart">
  <cdr:relSizeAnchor xmlns:cdr="http://schemas.openxmlformats.org/drawingml/2006/chartDrawing">
    <cdr:from>
      <cdr:x>0.4524</cdr:x>
      <cdr:y>0.03422</cdr:y>
    </cdr:from>
    <cdr:to>
      <cdr:x>0.48615</cdr:x>
      <cdr:y>0.10687</cdr:y>
    </cdr:to>
    <cdr:sp macro="" textlink="">
      <cdr:nvSpPr>
        <cdr:cNvPr id="2" name="TextBox 1">
          <a:extLst xmlns:a="http://schemas.openxmlformats.org/drawingml/2006/main">
            <a:ext uri="{FF2B5EF4-FFF2-40B4-BE49-F238E27FC236}">
              <a16:creationId xmlns:a16="http://schemas.microsoft.com/office/drawing/2014/main" id="{9A8CBC47-D5BC-4AF0-BC3E-4C1DF414C85B}"/>
            </a:ext>
          </a:extLst>
        </cdr:cNvPr>
        <cdr:cNvSpPr txBox="1"/>
      </cdr:nvSpPr>
      <cdr:spPr>
        <a:xfrm xmlns:a="http://schemas.openxmlformats.org/drawingml/2006/main">
          <a:off x="2280384" y="89242"/>
          <a:ext cx="170121" cy="189467"/>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a</a:t>
          </a:r>
        </a:p>
      </cdr:txBody>
    </cdr:sp>
  </cdr:relSizeAnchor>
  <cdr:relSizeAnchor xmlns:cdr="http://schemas.openxmlformats.org/drawingml/2006/chartDrawing">
    <cdr:from>
      <cdr:x>0.67549</cdr:x>
      <cdr:y>0.43782</cdr:y>
    </cdr:from>
    <cdr:to>
      <cdr:x>0.70924</cdr:x>
      <cdr:y>0.51048</cdr:y>
    </cdr:to>
    <cdr:sp macro="" textlink="">
      <cdr:nvSpPr>
        <cdr:cNvPr id="3" name="TextBox 1">
          <a:extLst xmlns:a="http://schemas.openxmlformats.org/drawingml/2006/main">
            <a:ext uri="{FF2B5EF4-FFF2-40B4-BE49-F238E27FC236}">
              <a16:creationId xmlns:a16="http://schemas.microsoft.com/office/drawing/2014/main" id="{9A8CBC47-D5BC-4AF0-BC3E-4C1DF414C85B}"/>
            </a:ext>
          </a:extLst>
        </cdr:cNvPr>
        <cdr:cNvSpPr txBox="1"/>
      </cdr:nvSpPr>
      <cdr:spPr>
        <a:xfrm xmlns:a="http://schemas.openxmlformats.org/drawingml/2006/main">
          <a:off x="3403600" y="1470025"/>
          <a:ext cx="170075" cy="24393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b</a:t>
          </a:r>
        </a:p>
      </cdr:txBody>
    </cdr:sp>
  </cdr:relSizeAnchor>
  <cdr:relSizeAnchor xmlns:cdr="http://schemas.openxmlformats.org/drawingml/2006/chartDrawing">
    <cdr:from>
      <cdr:x>0.77001</cdr:x>
      <cdr:y>0.57967</cdr:y>
    </cdr:from>
    <cdr:to>
      <cdr:x>0.80376</cdr:x>
      <cdr:y>0.65232</cdr:y>
    </cdr:to>
    <cdr:sp macro="" textlink="">
      <cdr:nvSpPr>
        <cdr:cNvPr id="4" name="TextBox 1">
          <a:extLst xmlns:a="http://schemas.openxmlformats.org/drawingml/2006/main">
            <a:ext uri="{FF2B5EF4-FFF2-40B4-BE49-F238E27FC236}">
              <a16:creationId xmlns:a16="http://schemas.microsoft.com/office/drawing/2014/main" id="{9A8CBC47-D5BC-4AF0-BC3E-4C1DF414C85B}"/>
            </a:ext>
          </a:extLst>
        </cdr:cNvPr>
        <cdr:cNvSpPr txBox="1"/>
      </cdr:nvSpPr>
      <cdr:spPr>
        <a:xfrm xmlns:a="http://schemas.openxmlformats.org/drawingml/2006/main">
          <a:off x="3879850" y="1946275"/>
          <a:ext cx="170075" cy="24393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dr:relSizeAnchor xmlns:cdr="http://schemas.openxmlformats.org/drawingml/2006/chartDrawing">
    <cdr:from>
      <cdr:x>0.84184</cdr:x>
      <cdr:y>0.61087</cdr:y>
    </cdr:from>
    <cdr:to>
      <cdr:x>0.87559</cdr:x>
      <cdr:y>0.68353</cdr:y>
    </cdr:to>
    <cdr:sp macro="" textlink="">
      <cdr:nvSpPr>
        <cdr:cNvPr id="5" name="TextBox 1">
          <a:extLst xmlns:a="http://schemas.openxmlformats.org/drawingml/2006/main">
            <a:ext uri="{FF2B5EF4-FFF2-40B4-BE49-F238E27FC236}">
              <a16:creationId xmlns:a16="http://schemas.microsoft.com/office/drawing/2014/main" id="{9A8CBC47-D5BC-4AF0-BC3E-4C1DF414C85B}"/>
            </a:ext>
          </a:extLst>
        </cdr:cNvPr>
        <cdr:cNvSpPr txBox="1"/>
      </cdr:nvSpPr>
      <cdr:spPr>
        <a:xfrm xmlns:a="http://schemas.openxmlformats.org/drawingml/2006/main">
          <a:off x="4241800" y="2051050"/>
          <a:ext cx="170075" cy="24393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dr:relSizeAnchor xmlns:cdr="http://schemas.openxmlformats.org/drawingml/2006/chartDrawing">
    <cdr:from>
      <cdr:x>0.22558</cdr:x>
      <cdr:y>0.64775</cdr:y>
    </cdr:from>
    <cdr:to>
      <cdr:x>0.25934</cdr:x>
      <cdr:y>0.72041</cdr:y>
    </cdr:to>
    <cdr:sp macro="" textlink="">
      <cdr:nvSpPr>
        <cdr:cNvPr id="6" name="TextBox 1">
          <a:extLst xmlns:a="http://schemas.openxmlformats.org/drawingml/2006/main">
            <a:ext uri="{FF2B5EF4-FFF2-40B4-BE49-F238E27FC236}">
              <a16:creationId xmlns:a16="http://schemas.microsoft.com/office/drawing/2014/main" id="{9A8CBC47-D5BC-4AF0-BC3E-4C1DF414C85B}"/>
            </a:ext>
          </a:extLst>
        </cdr:cNvPr>
        <cdr:cNvSpPr txBox="1"/>
      </cdr:nvSpPr>
      <cdr:spPr>
        <a:xfrm xmlns:a="http://schemas.openxmlformats.org/drawingml/2006/main">
          <a:off x="1136650" y="2174875"/>
          <a:ext cx="170075" cy="24393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c</a:t>
          </a:r>
        </a:p>
      </cdr:txBody>
    </cdr:sp>
  </cdr:relSizeAnchor>
  <cdr:relSizeAnchor xmlns:cdr="http://schemas.openxmlformats.org/drawingml/2006/chartDrawing">
    <cdr:from>
      <cdr:x>0.30309</cdr:x>
      <cdr:y>0.61371</cdr:y>
    </cdr:from>
    <cdr:to>
      <cdr:x>0.33684</cdr:x>
      <cdr:y>0.68636</cdr:y>
    </cdr:to>
    <cdr:sp macro="" textlink="">
      <cdr:nvSpPr>
        <cdr:cNvPr id="7" name="TextBox 1">
          <a:extLst xmlns:a="http://schemas.openxmlformats.org/drawingml/2006/main">
            <a:ext uri="{FF2B5EF4-FFF2-40B4-BE49-F238E27FC236}">
              <a16:creationId xmlns:a16="http://schemas.microsoft.com/office/drawing/2014/main" id="{9A8CBC47-D5BC-4AF0-BC3E-4C1DF414C85B}"/>
            </a:ext>
          </a:extLst>
        </cdr:cNvPr>
        <cdr:cNvSpPr txBox="1"/>
      </cdr:nvSpPr>
      <cdr:spPr>
        <a:xfrm xmlns:a="http://schemas.openxmlformats.org/drawingml/2006/main">
          <a:off x="1527175" y="2060575"/>
          <a:ext cx="170075" cy="24393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dr:relSizeAnchor xmlns:cdr="http://schemas.openxmlformats.org/drawingml/2006/chartDrawing">
    <cdr:from>
      <cdr:x>0.37681</cdr:x>
      <cdr:y>0.63924</cdr:y>
    </cdr:from>
    <cdr:to>
      <cdr:x>0.41057</cdr:x>
      <cdr:y>0.71189</cdr:y>
    </cdr:to>
    <cdr:sp macro="" textlink="">
      <cdr:nvSpPr>
        <cdr:cNvPr id="8" name="TextBox 1">
          <a:extLst xmlns:a="http://schemas.openxmlformats.org/drawingml/2006/main">
            <a:ext uri="{FF2B5EF4-FFF2-40B4-BE49-F238E27FC236}">
              <a16:creationId xmlns:a16="http://schemas.microsoft.com/office/drawing/2014/main" id="{9A8CBC47-D5BC-4AF0-BC3E-4C1DF414C85B}"/>
            </a:ext>
          </a:extLst>
        </cdr:cNvPr>
        <cdr:cNvSpPr txBox="1"/>
      </cdr:nvSpPr>
      <cdr:spPr>
        <a:xfrm xmlns:a="http://schemas.openxmlformats.org/drawingml/2006/main">
          <a:off x="1898650" y="2146300"/>
          <a:ext cx="170075" cy="24393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dr:relSizeAnchor xmlns:cdr="http://schemas.openxmlformats.org/drawingml/2006/chartDrawing">
    <cdr:from>
      <cdr:x>0.53371</cdr:x>
      <cdr:y>0.62222</cdr:y>
    </cdr:from>
    <cdr:to>
      <cdr:x>0.56746</cdr:x>
      <cdr:y>0.69487</cdr:y>
    </cdr:to>
    <cdr:sp macro="" textlink="">
      <cdr:nvSpPr>
        <cdr:cNvPr id="9" name="TextBox 1">
          <a:extLst xmlns:a="http://schemas.openxmlformats.org/drawingml/2006/main">
            <a:ext uri="{FF2B5EF4-FFF2-40B4-BE49-F238E27FC236}">
              <a16:creationId xmlns:a16="http://schemas.microsoft.com/office/drawing/2014/main" id="{9A8CBC47-D5BC-4AF0-BC3E-4C1DF414C85B}"/>
            </a:ext>
          </a:extLst>
        </cdr:cNvPr>
        <cdr:cNvSpPr txBox="1"/>
      </cdr:nvSpPr>
      <cdr:spPr>
        <a:xfrm xmlns:a="http://schemas.openxmlformats.org/drawingml/2006/main">
          <a:off x="2689225" y="2089150"/>
          <a:ext cx="170075" cy="24393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dr:relSizeAnchor xmlns:cdr="http://schemas.openxmlformats.org/drawingml/2006/chartDrawing">
    <cdr:from>
      <cdr:x>0.60933</cdr:x>
      <cdr:y>0.63073</cdr:y>
    </cdr:from>
    <cdr:to>
      <cdr:x>0.64308</cdr:x>
      <cdr:y>0.70338</cdr:y>
    </cdr:to>
    <cdr:sp macro="" textlink="">
      <cdr:nvSpPr>
        <cdr:cNvPr id="10" name="TextBox 1">
          <a:extLst xmlns:a="http://schemas.openxmlformats.org/drawingml/2006/main">
            <a:ext uri="{FF2B5EF4-FFF2-40B4-BE49-F238E27FC236}">
              <a16:creationId xmlns:a16="http://schemas.microsoft.com/office/drawing/2014/main" id="{9A8CBC47-D5BC-4AF0-BC3E-4C1DF414C85B}"/>
            </a:ext>
          </a:extLst>
        </cdr:cNvPr>
        <cdr:cNvSpPr txBox="1"/>
      </cdr:nvSpPr>
      <cdr:spPr>
        <a:xfrm xmlns:a="http://schemas.openxmlformats.org/drawingml/2006/main">
          <a:off x="3070225" y="2117725"/>
          <a:ext cx="170075" cy="24393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userShapes>
</file>

<file path=ppt/drawings/drawing4.xml><?xml version="1.0" encoding="utf-8"?>
<c:userShapes xmlns:c="http://schemas.openxmlformats.org/drawingml/2006/chart">
  <cdr:relSizeAnchor xmlns:cdr="http://schemas.openxmlformats.org/drawingml/2006/chartDrawing">
    <cdr:from>
      <cdr:x>0.42908</cdr:x>
      <cdr:y>0.10212</cdr:y>
    </cdr:from>
    <cdr:to>
      <cdr:x>0.46277</cdr:x>
      <cdr:y>0.1746</cdr:y>
    </cdr:to>
    <cdr:sp macro="" textlink="">
      <cdr:nvSpPr>
        <cdr:cNvPr id="3" name="TextBox 1">
          <a:extLst xmlns:a="http://schemas.openxmlformats.org/drawingml/2006/main">
            <a:ext uri="{FF2B5EF4-FFF2-40B4-BE49-F238E27FC236}">
              <a16:creationId xmlns:a16="http://schemas.microsoft.com/office/drawing/2014/main" id="{9A8CBC47-D5BC-4AF0-BC3E-4C1DF414C85B}"/>
            </a:ext>
          </a:extLst>
        </cdr:cNvPr>
        <cdr:cNvSpPr txBox="1"/>
      </cdr:nvSpPr>
      <cdr:spPr>
        <a:xfrm xmlns:a="http://schemas.openxmlformats.org/drawingml/2006/main">
          <a:off x="2511063" y="250878"/>
          <a:ext cx="197159" cy="17807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a</a:t>
          </a:r>
        </a:p>
      </cdr:txBody>
    </cdr:sp>
  </cdr:relSizeAnchor>
  <cdr:relSizeAnchor xmlns:cdr="http://schemas.openxmlformats.org/drawingml/2006/chartDrawing">
    <cdr:from>
      <cdr:x>0.61607</cdr:x>
      <cdr:y>0.4902</cdr:y>
    </cdr:from>
    <cdr:to>
      <cdr:x>0.74133</cdr:x>
      <cdr:y>0.5923</cdr:y>
    </cdr:to>
    <cdr:sp macro="" textlink="">
      <cdr:nvSpPr>
        <cdr:cNvPr id="5" name="TextBox 1">
          <a:extLst xmlns:a="http://schemas.openxmlformats.org/drawingml/2006/main">
            <a:ext uri="{FF2B5EF4-FFF2-40B4-BE49-F238E27FC236}">
              <a16:creationId xmlns:a16="http://schemas.microsoft.com/office/drawing/2014/main" id="{C9ADBF36-C149-48AC-9592-EDA0DEBDC99C}"/>
            </a:ext>
          </a:extLst>
        </cdr:cNvPr>
        <cdr:cNvSpPr txBox="1"/>
      </cdr:nvSpPr>
      <cdr:spPr>
        <a:xfrm xmlns:a="http://schemas.openxmlformats.org/drawingml/2006/main">
          <a:off x="5257800" y="1905001"/>
          <a:ext cx="1069007" cy="396796"/>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b</a:t>
          </a:r>
        </a:p>
      </cdr:txBody>
    </cdr:sp>
  </cdr:relSizeAnchor>
  <cdr:relSizeAnchor xmlns:cdr="http://schemas.openxmlformats.org/drawingml/2006/chartDrawing">
    <cdr:from>
      <cdr:x>0.49502</cdr:x>
      <cdr:y>0.59178</cdr:y>
    </cdr:from>
    <cdr:to>
      <cdr:x>0.52871</cdr:x>
      <cdr:y>0.66426</cdr:y>
    </cdr:to>
    <cdr:sp macro="" textlink="">
      <cdr:nvSpPr>
        <cdr:cNvPr id="6" name="TextBox 1">
          <a:extLst xmlns:a="http://schemas.openxmlformats.org/drawingml/2006/main">
            <a:ext uri="{FF2B5EF4-FFF2-40B4-BE49-F238E27FC236}">
              <a16:creationId xmlns:a16="http://schemas.microsoft.com/office/drawing/2014/main" id="{416FA52B-9F41-4394-A75C-94C9617A5D22}"/>
            </a:ext>
          </a:extLst>
        </cdr:cNvPr>
        <cdr:cNvSpPr txBox="1"/>
      </cdr:nvSpPr>
      <cdr:spPr>
        <a:xfrm xmlns:a="http://schemas.openxmlformats.org/drawingml/2006/main">
          <a:off x="2896913" y="1453892"/>
          <a:ext cx="197160" cy="17807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dr:relSizeAnchor xmlns:cdr="http://schemas.openxmlformats.org/drawingml/2006/chartDrawing">
    <cdr:from>
      <cdr:x>0.77799</cdr:x>
      <cdr:y>0.56859</cdr:y>
    </cdr:from>
    <cdr:to>
      <cdr:x>0.81168</cdr:x>
      <cdr:y>0.64107</cdr:y>
    </cdr:to>
    <cdr:sp macro="" textlink="">
      <cdr:nvSpPr>
        <cdr:cNvPr id="21" name="TextBox 1">
          <a:extLst xmlns:a="http://schemas.openxmlformats.org/drawingml/2006/main">
            <a:ext uri="{FF2B5EF4-FFF2-40B4-BE49-F238E27FC236}">
              <a16:creationId xmlns:a16="http://schemas.microsoft.com/office/drawing/2014/main" id="{416FA52B-9F41-4394-A75C-94C9617A5D22}"/>
            </a:ext>
          </a:extLst>
        </cdr:cNvPr>
        <cdr:cNvSpPr txBox="1"/>
      </cdr:nvSpPr>
      <cdr:spPr>
        <a:xfrm xmlns:a="http://schemas.openxmlformats.org/drawingml/2006/main">
          <a:off x="3927475" y="1908175"/>
          <a:ext cx="170075" cy="24324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dr:relSizeAnchor xmlns:cdr="http://schemas.openxmlformats.org/drawingml/2006/chartDrawing">
    <cdr:from>
      <cdr:x>0.23836</cdr:x>
      <cdr:y>0.5913</cdr:y>
    </cdr:from>
    <cdr:to>
      <cdr:x>0.27205</cdr:x>
      <cdr:y>0.66378</cdr:y>
    </cdr:to>
    <cdr:sp macro="" textlink="">
      <cdr:nvSpPr>
        <cdr:cNvPr id="22" name="TextBox 1">
          <a:extLst xmlns:a="http://schemas.openxmlformats.org/drawingml/2006/main">
            <a:ext uri="{FF2B5EF4-FFF2-40B4-BE49-F238E27FC236}">
              <a16:creationId xmlns:a16="http://schemas.microsoft.com/office/drawing/2014/main" id="{416FA52B-9F41-4394-A75C-94C9617A5D22}"/>
            </a:ext>
          </a:extLst>
        </cdr:cNvPr>
        <cdr:cNvSpPr txBox="1"/>
      </cdr:nvSpPr>
      <cdr:spPr>
        <a:xfrm xmlns:a="http://schemas.openxmlformats.org/drawingml/2006/main">
          <a:off x="1203325" y="1984375"/>
          <a:ext cx="170075" cy="24324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dr:relSizeAnchor xmlns:cdr="http://schemas.openxmlformats.org/drawingml/2006/chartDrawing">
    <cdr:from>
      <cdr:x>0.31572</cdr:x>
      <cdr:y>0.60265</cdr:y>
    </cdr:from>
    <cdr:to>
      <cdr:x>0.34941</cdr:x>
      <cdr:y>0.67513</cdr:y>
    </cdr:to>
    <cdr:sp macro="" textlink="">
      <cdr:nvSpPr>
        <cdr:cNvPr id="23" name="TextBox 1">
          <a:extLst xmlns:a="http://schemas.openxmlformats.org/drawingml/2006/main">
            <a:ext uri="{FF2B5EF4-FFF2-40B4-BE49-F238E27FC236}">
              <a16:creationId xmlns:a16="http://schemas.microsoft.com/office/drawing/2014/main" id="{416FA52B-9F41-4394-A75C-94C9617A5D22}"/>
            </a:ext>
          </a:extLst>
        </cdr:cNvPr>
        <cdr:cNvSpPr txBox="1"/>
      </cdr:nvSpPr>
      <cdr:spPr>
        <a:xfrm xmlns:a="http://schemas.openxmlformats.org/drawingml/2006/main">
          <a:off x="1593850" y="2022475"/>
          <a:ext cx="170075" cy="24324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dr:relSizeAnchor xmlns:cdr="http://schemas.openxmlformats.org/drawingml/2006/chartDrawing">
    <cdr:from>
      <cdr:x>0.38931</cdr:x>
      <cdr:y>0.59413</cdr:y>
    </cdr:from>
    <cdr:to>
      <cdr:x>0.423</cdr:x>
      <cdr:y>0.66661</cdr:y>
    </cdr:to>
    <cdr:sp macro="" textlink="">
      <cdr:nvSpPr>
        <cdr:cNvPr id="24" name="TextBox 1">
          <a:extLst xmlns:a="http://schemas.openxmlformats.org/drawingml/2006/main">
            <a:ext uri="{FF2B5EF4-FFF2-40B4-BE49-F238E27FC236}">
              <a16:creationId xmlns:a16="http://schemas.microsoft.com/office/drawing/2014/main" id="{416FA52B-9F41-4394-A75C-94C9617A5D22}"/>
            </a:ext>
          </a:extLst>
        </cdr:cNvPr>
        <cdr:cNvSpPr txBox="1"/>
      </cdr:nvSpPr>
      <cdr:spPr>
        <a:xfrm xmlns:a="http://schemas.openxmlformats.org/drawingml/2006/main">
          <a:off x="1965325" y="1993900"/>
          <a:ext cx="170075" cy="24324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dr:relSizeAnchor xmlns:cdr="http://schemas.openxmlformats.org/drawingml/2006/chartDrawing">
    <cdr:from>
      <cdr:x>0.54403</cdr:x>
      <cdr:y>0.58846</cdr:y>
    </cdr:from>
    <cdr:to>
      <cdr:x>0.57772</cdr:x>
      <cdr:y>0.66094</cdr:y>
    </cdr:to>
    <cdr:sp macro="" textlink="">
      <cdr:nvSpPr>
        <cdr:cNvPr id="25" name="TextBox 1">
          <a:extLst xmlns:a="http://schemas.openxmlformats.org/drawingml/2006/main">
            <a:ext uri="{FF2B5EF4-FFF2-40B4-BE49-F238E27FC236}">
              <a16:creationId xmlns:a16="http://schemas.microsoft.com/office/drawing/2014/main" id="{416FA52B-9F41-4394-A75C-94C9617A5D22}"/>
            </a:ext>
          </a:extLst>
        </cdr:cNvPr>
        <cdr:cNvSpPr txBox="1"/>
      </cdr:nvSpPr>
      <cdr:spPr>
        <a:xfrm xmlns:a="http://schemas.openxmlformats.org/drawingml/2006/main">
          <a:off x="2746375" y="1974850"/>
          <a:ext cx="170075" cy="24324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dr:relSizeAnchor xmlns:cdr="http://schemas.openxmlformats.org/drawingml/2006/chartDrawing">
    <cdr:from>
      <cdr:x>0.62704</cdr:x>
      <cdr:y>0.59413</cdr:y>
    </cdr:from>
    <cdr:to>
      <cdr:x>0.66073</cdr:x>
      <cdr:y>0.66661</cdr:y>
    </cdr:to>
    <cdr:sp macro="" textlink="">
      <cdr:nvSpPr>
        <cdr:cNvPr id="26" name="TextBox 1">
          <a:extLst xmlns:a="http://schemas.openxmlformats.org/drawingml/2006/main">
            <a:ext uri="{FF2B5EF4-FFF2-40B4-BE49-F238E27FC236}">
              <a16:creationId xmlns:a16="http://schemas.microsoft.com/office/drawing/2014/main" id="{416FA52B-9F41-4394-A75C-94C9617A5D22}"/>
            </a:ext>
          </a:extLst>
        </cdr:cNvPr>
        <cdr:cNvSpPr txBox="1"/>
      </cdr:nvSpPr>
      <cdr:spPr>
        <a:xfrm xmlns:a="http://schemas.openxmlformats.org/drawingml/2006/main">
          <a:off x="3165475" y="1993900"/>
          <a:ext cx="170075" cy="24324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c</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29C77E-0636-4878-9135-27FFE9C6BED0}" type="datetimeFigureOut">
              <a:rPr lang="en-US" smtClean="0"/>
              <a:t>11/27/2018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AEB83E-42F0-4FE8-AFCC-1878898C5C07}" type="slidenum">
              <a:rPr lang="en-US" smtClean="0"/>
              <a:t>‹#›</a:t>
            </a:fld>
            <a:endParaRPr lang="en-US" dirty="0"/>
          </a:p>
        </p:txBody>
      </p:sp>
    </p:spTree>
    <p:extLst>
      <p:ext uri="{BB962C8B-B14F-4D97-AF65-F5344CB8AC3E}">
        <p14:creationId xmlns:p14="http://schemas.microsoft.com/office/powerpoint/2010/main" val="3777226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Arial" panose="020B0604020202020204" pitchFamily="34" charset="0"/>
              </a:defRPr>
            </a:lvl1pPr>
            <a:lvl2pPr marL="702693" indent="-270267">
              <a:spcBef>
                <a:spcPct val="30000"/>
              </a:spcBef>
              <a:defRPr sz="1100">
                <a:solidFill>
                  <a:schemeClr val="tx1"/>
                </a:solidFill>
                <a:latin typeface="Arial" panose="020B0604020202020204" pitchFamily="34" charset="0"/>
              </a:defRPr>
            </a:lvl2pPr>
            <a:lvl3pPr marL="1081067" indent="-216214">
              <a:spcBef>
                <a:spcPct val="30000"/>
              </a:spcBef>
              <a:defRPr sz="1100">
                <a:solidFill>
                  <a:schemeClr val="tx1"/>
                </a:solidFill>
                <a:latin typeface="Arial" panose="020B0604020202020204" pitchFamily="34" charset="0"/>
              </a:defRPr>
            </a:lvl3pPr>
            <a:lvl4pPr marL="1513494" indent="-216214">
              <a:spcBef>
                <a:spcPct val="30000"/>
              </a:spcBef>
              <a:defRPr sz="1100">
                <a:solidFill>
                  <a:schemeClr val="tx1"/>
                </a:solidFill>
                <a:latin typeface="Arial" panose="020B0604020202020204" pitchFamily="34" charset="0"/>
              </a:defRPr>
            </a:lvl4pPr>
            <a:lvl5pPr marL="1945922" indent="-216214">
              <a:spcBef>
                <a:spcPct val="30000"/>
              </a:spcBef>
              <a:defRPr sz="1100">
                <a:solidFill>
                  <a:schemeClr val="tx1"/>
                </a:solidFill>
                <a:latin typeface="Arial" panose="020B0604020202020204" pitchFamily="34" charset="0"/>
              </a:defRPr>
            </a:lvl5pPr>
            <a:lvl6pPr marL="2378348" indent="-216214" eaLnBrk="0" fontAlgn="base" hangingPunct="0">
              <a:spcBef>
                <a:spcPct val="30000"/>
              </a:spcBef>
              <a:spcAft>
                <a:spcPct val="0"/>
              </a:spcAft>
              <a:defRPr sz="1100">
                <a:solidFill>
                  <a:schemeClr val="tx1"/>
                </a:solidFill>
                <a:latin typeface="Arial" panose="020B0604020202020204" pitchFamily="34" charset="0"/>
              </a:defRPr>
            </a:lvl6pPr>
            <a:lvl7pPr marL="2810776" indent="-216214" eaLnBrk="0" fontAlgn="base" hangingPunct="0">
              <a:spcBef>
                <a:spcPct val="30000"/>
              </a:spcBef>
              <a:spcAft>
                <a:spcPct val="0"/>
              </a:spcAft>
              <a:defRPr sz="1100">
                <a:solidFill>
                  <a:schemeClr val="tx1"/>
                </a:solidFill>
                <a:latin typeface="Arial" panose="020B0604020202020204" pitchFamily="34" charset="0"/>
              </a:defRPr>
            </a:lvl7pPr>
            <a:lvl8pPr marL="3243202" indent="-216214" eaLnBrk="0" fontAlgn="base" hangingPunct="0">
              <a:spcBef>
                <a:spcPct val="30000"/>
              </a:spcBef>
              <a:spcAft>
                <a:spcPct val="0"/>
              </a:spcAft>
              <a:defRPr sz="1100">
                <a:solidFill>
                  <a:schemeClr val="tx1"/>
                </a:solidFill>
                <a:latin typeface="Arial" panose="020B0604020202020204" pitchFamily="34" charset="0"/>
              </a:defRPr>
            </a:lvl8pPr>
            <a:lvl9pPr marL="3675629" indent="-216214" eaLnBrk="0" fontAlgn="base" hangingPunct="0">
              <a:spcBef>
                <a:spcPct val="30000"/>
              </a:spcBef>
              <a:spcAft>
                <a:spcPct val="0"/>
              </a:spcAft>
              <a:defRPr sz="1100">
                <a:solidFill>
                  <a:schemeClr val="tx1"/>
                </a:solidFill>
                <a:latin typeface="Arial" panose="020B0604020202020204" pitchFamily="34" charset="0"/>
              </a:defRPr>
            </a:lvl9pPr>
          </a:lstStyle>
          <a:p>
            <a:pPr>
              <a:spcBef>
                <a:spcPct val="0"/>
              </a:spcBef>
            </a:pPr>
            <a:fld id="{420791D6-6C29-4D2B-B05A-A50546A16F47}" type="slidenum">
              <a:rPr lang="en-US" altLang="en-US" smtClean="0">
                <a:solidFill>
                  <a:prstClr val="black"/>
                </a:solidFill>
              </a:rPr>
              <a:pPr>
                <a:spcBef>
                  <a:spcPct val="0"/>
                </a:spcBef>
              </a:pPr>
              <a:t>1</a:t>
            </a:fld>
            <a:endParaRPr lang="en-US" altLang="en-US" dirty="0">
              <a:solidFill>
                <a:prstClr val="black"/>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604895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AEB83E-42F0-4FE8-AFCC-1878898C5C07}" type="slidenum">
              <a:rPr lang="en-US" smtClean="0"/>
              <a:t>23</a:t>
            </a:fld>
            <a:endParaRPr lang="en-US" dirty="0"/>
          </a:p>
        </p:txBody>
      </p:sp>
    </p:spTree>
    <p:extLst>
      <p:ext uri="{BB962C8B-B14F-4D97-AF65-F5344CB8AC3E}">
        <p14:creationId xmlns:p14="http://schemas.microsoft.com/office/powerpoint/2010/main" val="3390775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Al-WTR application level affected the WEP  concentrations in the A (0–8- and 8–15-cm depths) and E horizons, but no effect was observed in the Bh horizon (Table 3). At the level of 70 Mg ha–1, Al-WTR application reduced the WEP concentrations by 85, 72, and 69% in the A1 (0–8 cm), A2 (8–15 cm) and E horizons, respectively. The lack of an Al-WTR response in the B horizon was due to the relative higher P-holding capacity (i.e., greater Al and Fe oxides concentrations) and the lower initial WEP concentrations than in the A and E horizons.</a:t>
            </a:r>
          </a:p>
          <a:p>
            <a:r>
              <a:rPr lang="en-US" sz="1200" kern="1200" dirty="0">
                <a:solidFill>
                  <a:schemeClr val="tx1"/>
                </a:solidFill>
                <a:effectLst/>
                <a:latin typeface="+mn-lt"/>
                <a:ea typeface="+mn-ea"/>
                <a:cs typeface="+mn-cs"/>
              </a:rPr>
              <a:t>The SPSC factor is unique in that it takes into account not only how much P the soil contains from past loadings but also how much P retention capacity remains in the soil. Soil test P (STP) concentrations are often used to determine environmental risk due to P, but a low STP does not necessarily indicate that the soil has the capacity to retain added P (Nair and Harris, 2004). The SPSC values in the A1 and A2 horizons increased linearly as Al-WTR application levels increased. </a:t>
            </a:r>
          </a:p>
          <a:p>
            <a:endParaRPr lang="en-US" sz="1200" kern="1200" dirty="0">
              <a:solidFill>
                <a:srgbClr val="FF0000"/>
              </a:solidFill>
              <a:effectLst/>
              <a:latin typeface="+mn-lt"/>
              <a:ea typeface="+mn-ea"/>
              <a:cs typeface="+mn-cs"/>
            </a:endParaRPr>
          </a:p>
          <a:p>
            <a:r>
              <a:rPr lang="en-US" sz="1200" kern="1200" dirty="0">
                <a:solidFill>
                  <a:srgbClr val="FF0000"/>
                </a:solidFill>
                <a:effectLst/>
                <a:latin typeface="+mn-lt"/>
                <a:ea typeface="+mn-ea"/>
                <a:cs typeface="+mn-cs"/>
              </a:rPr>
              <a:t>Surface application of Al-WTR resulted in more positive SPSC values in the A2 horizon than incorporated treatments (5 mg kg–1 for surface vs. –17 mg kg–1 for incorporated Al-WTR treatments). Because Mehlich-1 Fe and Al were not affected by the Al-WTR application method, the decrease in SPSC</a:t>
            </a:r>
          </a:p>
          <a:p>
            <a:r>
              <a:rPr lang="en-US" sz="1200" kern="1200" dirty="0">
                <a:solidFill>
                  <a:srgbClr val="FF0000"/>
                </a:solidFill>
                <a:effectLst/>
                <a:latin typeface="+mn-lt"/>
                <a:ea typeface="+mn-ea"/>
                <a:cs typeface="+mn-cs"/>
              </a:rPr>
              <a:t>observed in the incorporated treatment was due to the increase in Mehlich-1 P concentrations in response to amendment incorporation. This result indicates that soil disturbance may promote downward movement in the soil profile.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FAEB83E-42F0-4FE8-AFCC-1878898C5C07}" type="slidenum">
              <a:rPr lang="en-US" smtClean="0"/>
              <a:t>24</a:t>
            </a:fld>
            <a:endParaRPr lang="en-US" dirty="0"/>
          </a:p>
        </p:txBody>
      </p:sp>
    </p:spTree>
    <p:extLst>
      <p:ext uri="{BB962C8B-B14F-4D97-AF65-F5344CB8AC3E}">
        <p14:creationId xmlns:p14="http://schemas.microsoft.com/office/powerpoint/2010/main" val="2454373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Leachate P concentrations were affected by ‘application method ´ level interaction. For both surface-applied and incorporated treatments, leachate P concentrations decreased linearly with increasing Al-WTR level (Table 4). At the 35 Mg ha–1 Al-WTR level, treatments subject to amendment</a:t>
            </a:r>
          </a:p>
          <a:p>
            <a:r>
              <a:rPr lang="en-US" sz="1200" kern="1200" dirty="0">
                <a:solidFill>
                  <a:schemeClr val="tx1"/>
                </a:solidFill>
                <a:effectLst/>
                <a:latin typeface="+mn-lt"/>
                <a:ea typeface="+mn-ea"/>
                <a:cs typeface="+mn-cs"/>
              </a:rPr>
              <a:t>incorporation resulted in greater leachate P concentrations than those with surface application. No differences in leachate P concentrations between surface-applied vs. incorporated treatments were observed when Al-WTR was applied at 70 Mg ha–1. This result indicates that the process of Al-WTR incorporation increased leachate P concentrations, and greater Al-WTR amounts will probably be required to reduce leachate P concentrations if the amendment is incorporated. Control treatments (no Al-WTR added) subjected to soil disturbance (to simulate Al-WTR incorporation) had three times greater leachate P concentrations than the control treatments not subjected to tillage. This response is consistent with the soil data and further demonstrates that incorporation of Al-WTR after application of heavy loads of soluble P fertilizer promotes P leaching in sandy soil.</a:t>
            </a:r>
            <a:endParaRPr lang="en-US" dirty="0"/>
          </a:p>
        </p:txBody>
      </p:sp>
      <p:sp>
        <p:nvSpPr>
          <p:cNvPr id="4" name="Slide Number Placeholder 3"/>
          <p:cNvSpPr>
            <a:spLocks noGrp="1"/>
          </p:cNvSpPr>
          <p:nvPr>
            <p:ph type="sldNum" sz="quarter" idx="5"/>
          </p:nvPr>
        </p:nvSpPr>
        <p:spPr/>
        <p:txBody>
          <a:bodyPr/>
          <a:lstStyle/>
          <a:p>
            <a:fld id="{8FAEB83E-42F0-4FE8-AFCC-1878898C5C07}" type="slidenum">
              <a:rPr lang="en-US" smtClean="0"/>
              <a:t>25</a:t>
            </a:fld>
            <a:endParaRPr lang="en-US" dirty="0"/>
          </a:p>
        </p:txBody>
      </p:sp>
    </p:spTree>
    <p:extLst>
      <p:ext uri="{BB962C8B-B14F-4D97-AF65-F5344CB8AC3E}">
        <p14:creationId xmlns:p14="http://schemas.microsoft.com/office/powerpoint/2010/main" val="4064333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AEB83E-42F0-4FE8-AFCC-1878898C5C07}" type="slidenum">
              <a:rPr lang="en-US" smtClean="0"/>
              <a:t>29</a:t>
            </a:fld>
            <a:endParaRPr lang="en-US" dirty="0"/>
          </a:p>
        </p:txBody>
      </p:sp>
    </p:spTree>
    <p:extLst>
      <p:ext uri="{BB962C8B-B14F-4D97-AF65-F5344CB8AC3E}">
        <p14:creationId xmlns:p14="http://schemas.microsoft.com/office/powerpoint/2010/main" val="1032641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AEB83E-42F0-4FE8-AFCC-1878898C5C07}" type="slidenum">
              <a:rPr lang="en-US" smtClean="0"/>
              <a:t>32</a:t>
            </a:fld>
            <a:endParaRPr lang="en-US" dirty="0"/>
          </a:p>
        </p:txBody>
      </p:sp>
    </p:spTree>
    <p:extLst>
      <p:ext uri="{BB962C8B-B14F-4D97-AF65-F5344CB8AC3E}">
        <p14:creationId xmlns:p14="http://schemas.microsoft.com/office/powerpoint/2010/main" val="34947150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AEB83E-42F0-4FE8-AFCC-1878898C5C07}" type="slidenum">
              <a:rPr lang="en-US" smtClean="0"/>
              <a:t>34</a:t>
            </a:fld>
            <a:endParaRPr lang="en-US" dirty="0"/>
          </a:p>
        </p:txBody>
      </p:sp>
    </p:spTree>
    <p:extLst>
      <p:ext uri="{BB962C8B-B14F-4D97-AF65-F5344CB8AC3E}">
        <p14:creationId xmlns:p14="http://schemas.microsoft.com/office/powerpoint/2010/main" val="4027027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883" indent="-285725">
              <a:spcBef>
                <a:spcPct val="30000"/>
              </a:spcBef>
              <a:defRPr sz="1200">
                <a:solidFill>
                  <a:schemeClr val="tx1"/>
                </a:solidFill>
                <a:latin typeface="Arial" panose="020B0604020202020204" pitchFamily="34" charset="0"/>
              </a:defRPr>
            </a:lvl2pPr>
            <a:lvl3pPr marL="1142898" indent="-228580">
              <a:spcBef>
                <a:spcPct val="30000"/>
              </a:spcBef>
              <a:defRPr sz="1200">
                <a:solidFill>
                  <a:schemeClr val="tx1"/>
                </a:solidFill>
                <a:latin typeface="Arial" panose="020B0604020202020204" pitchFamily="34" charset="0"/>
              </a:defRPr>
            </a:lvl3pPr>
            <a:lvl4pPr marL="1600057" indent="-228580">
              <a:spcBef>
                <a:spcPct val="30000"/>
              </a:spcBef>
              <a:defRPr sz="1200">
                <a:solidFill>
                  <a:schemeClr val="tx1"/>
                </a:solidFill>
                <a:latin typeface="Arial" panose="020B0604020202020204" pitchFamily="34" charset="0"/>
              </a:defRPr>
            </a:lvl4pPr>
            <a:lvl5pPr marL="2057217" indent="-228580">
              <a:spcBef>
                <a:spcPct val="30000"/>
              </a:spcBef>
              <a:defRPr sz="1200">
                <a:solidFill>
                  <a:schemeClr val="tx1"/>
                </a:solidFill>
                <a:latin typeface="Arial" panose="020B0604020202020204" pitchFamily="34" charset="0"/>
              </a:defRPr>
            </a:lvl5pPr>
            <a:lvl6pPr marL="2514376" indent="-228580" eaLnBrk="0" fontAlgn="base" hangingPunct="0">
              <a:spcBef>
                <a:spcPct val="30000"/>
              </a:spcBef>
              <a:spcAft>
                <a:spcPct val="0"/>
              </a:spcAft>
              <a:defRPr sz="1200">
                <a:solidFill>
                  <a:schemeClr val="tx1"/>
                </a:solidFill>
                <a:latin typeface="Arial" panose="020B0604020202020204" pitchFamily="34" charset="0"/>
              </a:defRPr>
            </a:lvl6pPr>
            <a:lvl7pPr marL="2971536" indent="-228580" eaLnBrk="0" fontAlgn="base" hangingPunct="0">
              <a:spcBef>
                <a:spcPct val="30000"/>
              </a:spcBef>
              <a:spcAft>
                <a:spcPct val="0"/>
              </a:spcAft>
              <a:defRPr sz="1200">
                <a:solidFill>
                  <a:schemeClr val="tx1"/>
                </a:solidFill>
                <a:latin typeface="Arial" panose="020B0604020202020204" pitchFamily="34" charset="0"/>
              </a:defRPr>
            </a:lvl7pPr>
            <a:lvl8pPr marL="3428694" indent="-228580" eaLnBrk="0" fontAlgn="base" hangingPunct="0">
              <a:spcBef>
                <a:spcPct val="30000"/>
              </a:spcBef>
              <a:spcAft>
                <a:spcPct val="0"/>
              </a:spcAft>
              <a:defRPr sz="1200">
                <a:solidFill>
                  <a:schemeClr val="tx1"/>
                </a:solidFill>
                <a:latin typeface="Arial" panose="020B0604020202020204" pitchFamily="34" charset="0"/>
              </a:defRPr>
            </a:lvl8pPr>
            <a:lvl9pPr marL="3885854" indent="-22858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420791D6-6C29-4D2B-B05A-A50546A16F47}"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604895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Biochars are formed by heating biomass or wastes containing C through a process called </a:t>
            </a:r>
            <a:r>
              <a:rPr lang="en-US" sz="1200" b="0" i="1" kern="1200" dirty="0">
                <a:solidFill>
                  <a:schemeClr val="tx1"/>
                </a:solidFill>
                <a:effectLst/>
                <a:latin typeface="+mn-lt"/>
                <a:ea typeface="+mn-ea"/>
                <a:cs typeface="+mn-cs"/>
              </a:rPr>
              <a:t>pyrolysis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Pyrolysis</a:t>
            </a:r>
            <a:r>
              <a:rPr lang="en-US" sz="1200" b="0" i="0" kern="1200" dirty="0">
                <a:solidFill>
                  <a:schemeClr val="tx1"/>
                </a:solidFill>
                <a:effectLst/>
                <a:latin typeface="+mn-lt"/>
                <a:ea typeface="+mn-ea"/>
                <a:cs typeface="+mn-cs"/>
              </a:rPr>
              <a:t> involves thermal and chemical decomposition of biomass, in limited or zero supply of oxygen. Biochar is typically produced at temperatures between 300</a:t>
            </a:r>
            <a:r>
              <a:rPr lang="en-US" sz="1200" b="0" i="0" kern="1200" baseline="30000" dirty="0">
                <a:solidFill>
                  <a:schemeClr val="tx1"/>
                </a:solidFill>
                <a:effectLst/>
                <a:latin typeface="+mn-lt"/>
                <a:ea typeface="+mn-ea"/>
                <a:cs typeface="+mn-cs"/>
              </a:rPr>
              <a:t>o</a:t>
            </a:r>
            <a:r>
              <a:rPr lang="en-US" sz="1200" b="0" i="0" kern="1200" dirty="0">
                <a:solidFill>
                  <a:schemeClr val="tx1"/>
                </a:solidFill>
                <a:effectLst/>
                <a:latin typeface="+mn-lt"/>
                <a:ea typeface="+mn-ea"/>
                <a:cs typeface="+mn-cs"/>
              </a:rPr>
              <a:t>C–1000ºC (Glaser et al. 2001). The absence of oxygen prevents complete combustion of the material and the amount of biochar and other by-products obtained depends on the temperature. Lower temperatures (300</a:t>
            </a:r>
            <a:r>
              <a:rPr lang="en-US" sz="1200" b="0" i="0" kern="1200" baseline="30000" dirty="0">
                <a:solidFill>
                  <a:schemeClr val="tx1"/>
                </a:solidFill>
                <a:effectLst/>
                <a:latin typeface="+mn-lt"/>
                <a:ea typeface="+mn-ea"/>
                <a:cs typeface="+mn-cs"/>
              </a:rPr>
              <a:t> o</a:t>
            </a:r>
            <a:r>
              <a:rPr lang="en-US" sz="1200" b="0" i="0" kern="1200" dirty="0">
                <a:solidFill>
                  <a:schemeClr val="tx1"/>
                </a:solidFill>
                <a:effectLst/>
                <a:latin typeface="+mn-lt"/>
                <a:ea typeface="+mn-ea"/>
                <a:cs typeface="+mn-cs"/>
              </a:rPr>
              <a:t>C–600</a:t>
            </a:r>
            <a:r>
              <a:rPr lang="en-US" sz="1200" b="0" i="0" kern="1200" baseline="30000" dirty="0">
                <a:solidFill>
                  <a:schemeClr val="tx1"/>
                </a:solidFill>
                <a:effectLst/>
                <a:latin typeface="+mn-lt"/>
                <a:ea typeface="+mn-ea"/>
                <a:cs typeface="+mn-cs"/>
              </a:rPr>
              <a:t>o</a:t>
            </a:r>
            <a:r>
              <a:rPr lang="en-US" sz="1200" b="0" i="0" kern="1200" dirty="0">
                <a:solidFill>
                  <a:schemeClr val="tx1"/>
                </a:solidFill>
                <a:effectLst/>
                <a:latin typeface="+mn-lt"/>
                <a:ea typeface="+mn-ea"/>
                <a:cs typeface="+mn-cs"/>
              </a:rPr>
              <a:t>C) yield more solid </a:t>
            </a:r>
            <a:r>
              <a:rPr lang="en-US" sz="1200" b="0" i="1" kern="1200" dirty="0">
                <a:solidFill>
                  <a:schemeClr val="tx1"/>
                </a:solidFill>
                <a:effectLst/>
                <a:latin typeface="+mn-lt"/>
                <a:ea typeface="+mn-ea"/>
                <a:cs typeface="+mn-cs"/>
              </a:rPr>
              <a:t>char</a:t>
            </a:r>
            <a:r>
              <a:rPr lang="en-US" sz="1200" b="0" i="0" kern="1200" dirty="0">
                <a:solidFill>
                  <a:schemeClr val="tx1"/>
                </a:solidFill>
                <a:effectLst/>
                <a:latin typeface="+mn-lt"/>
                <a:ea typeface="+mn-ea"/>
                <a:cs typeface="+mn-cs"/>
              </a:rPr>
              <a:t> material and temperatures above 700</a:t>
            </a:r>
            <a:r>
              <a:rPr lang="en-US" sz="1200" b="0" i="0" kern="1200" baseline="30000" dirty="0">
                <a:solidFill>
                  <a:schemeClr val="tx1"/>
                </a:solidFill>
                <a:effectLst/>
                <a:latin typeface="+mn-lt"/>
                <a:ea typeface="+mn-ea"/>
                <a:cs typeface="+mn-cs"/>
              </a:rPr>
              <a:t>º</a:t>
            </a:r>
            <a:r>
              <a:rPr lang="en-US" sz="1200" b="0" i="0" kern="1200" dirty="0">
                <a:solidFill>
                  <a:schemeClr val="tx1"/>
                </a:solidFill>
                <a:effectLst/>
                <a:latin typeface="+mn-lt"/>
                <a:ea typeface="+mn-ea"/>
                <a:cs typeface="+mn-cs"/>
              </a:rPr>
              <a:t>C result in more liquid/gas components.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768A53-DABC-4E5F-BC4C-6B3D082171BE}"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5228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E28B2A0-0C08-450A-ADA0-C30CEF7A7491}" type="slidenum">
              <a:rPr kumimoji="0" lang="en-US" altLang="en-US" sz="1800" b="0" i="0" u="none" strike="noStrike" kern="0" cap="none" spc="0" normalizeH="0" baseline="0" noProof="0" smtClean="0">
                <a:ln>
                  <a:noFill/>
                </a:ln>
                <a:solidFill>
                  <a:prstClr val="black"/>
                </a:solidFill>
                <a:effectLst/>
                <a:uLnTx/>
                <a:uFillTx/>
                <a:latin typeface="Arial" panose="020B0604020202020204" pitchFamily="34" charset="0"/>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altLang="en-US" sz="1800" b="0" i="0" u="none" strike="noStrike" kern="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extLst>
      <p:ext uri="{BB962C8B-B14F-4D97-AF65-F5344CB8AC3E}">
        <p14:creationId xmlns:p14="http://schemas.microsoft.com/office/powerpoint/2010/main" val="3348343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AEB83E-42F0-4FE8-AFCC-1878898C5C07}" type="slidenum">
              <a:rPr lang="en-US" smtClean="0"/>
              <a:t>15</a:t>
            </a:fld>
            <a:endParaRPr lang="en-US" dirty="0"/>
          </a:p>
        </p:txBody>
      </p:sp>
    </p:spTree>
    <p:extLst>
      <p:ext uri="{BB962C8B-B14F-4D97-AF65-F5344CB8AC3E}">
        <p14:creationId xmlns:p14="http://schemas.microsoft.com/office/powerpoint/2010/main" val="3746267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AEB83E-42F0-4FE8-AFCC-1878898C5C07}" type="slidenum">
              <a:rPr lang="en-US" smtClean="0"/>
              <a:t>16</a:t>
            </a:fld>
            <a:endParaRPr lang="en-US" dirty="0"/>
          </a:p>
        </p:txBody>
      </p:sp>
    </p:spTree>
    <p:extLst>
      <p:ext uri="{BB962C8B-B14F-4D97-AF65-F5344CB8AC3E}">
        <p14:creationId xmlns:p14="http://schemas.microsoft.com/office/powerpoint/2010/main" val="171453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883" indent="-285725">
              <a:spcBef>
                <a:spcPct val="30000"/>
              </a:spcBef>
              <a:defRPr sz="1200">
                <a:solidFill>
                  <a:schemeClr val="tx1"/>
                </a:solidFill>
                <a:latin typeface="Arial" panose="020B0604020202020204" pitchFamily="34" charset="0"/>
              </a:defRPr>
            </a:lvl2pPr>
            <a:lvl3pPr marL="1142898" indent="-228580">
              <a:spcBef>
                <a:spcPct val="30000"/>
              </a:spcBef>
              <a:defRPr sz="1200">
                <a:solidFill>
                  <a:schemeClr val="tx1"/>
                </a:solidFill>
                <a:latin typeface="Arial" panose="020B0604020202020204" pitchFamily="34" charset="0"/>
              </a:defRPr>
            </a:lvl3pPr>
            <a:lvl4pPr marL="1600057" indent="-228580">
              <a:spcBef>
                <a:spcPct val="30000"/>
              </a:spcBef>
              <a:defRPr sz="1200">
                <a:solidFill>
                  <a:schemeClr val="tx1"/>
                </a:solidFill>
                <a:latin typeface="Arial" panose="020B0604020202020204" pitchFamily="34" charset="0"/>
              </a:defRPr>
            </a:lvl4pPr>
            <a:lvl5pPr marL="2057217" indent="-228580">
              <a:spcBef>
                <a:spcPct val="30000"/>
              </a:spcBef>
              <a:defRPr sz="1200">
                <a:solidFill>
                  <a:schemeClr val="tx1"/>
                </a:solidFill>
                <a:latin typeface="Arial" panose="020B0604020202020204" pitchFamily="34" charset="0"/>
              </a:defRPr>
            </a:lvl5pPr>
            <a:lvl6pPr marL="2514376" indent="-228580" eaLnBrk="0" fontAlgn="base" hangingPunct="0">
              <a:spcBef>
                <a:spcPct val="30000"/>
              </a:spcBef>
              <a:spcAft>
                <a:spcPct val="0"/>
              </a:spcAft>
              <a:defRPr sz="1200">
                <a:solidFill>
                  <a:schemeClr val="tx1"/>
                </a:solidFill>
                <a:latin typeface="Arial" panose="020B0604020202020204" pitchFamily="34" charset="0"/>
              </a:defRPr>
            </a:lvl6pPr>
            <a:lvl7pPr marL="2971536" indent="-228580" eaLnBrk="0" fontAlgn="base" hangingPunct="0">
              <a:spcBef>
                <a:spcPct val="30000"/>
              </a:spcBef>
              <a:spcAft>
                <a:spcPct val="0"/>
              </a:spcAft>
              <a:defRPr sz="1200">
                <a:solidFill>
                  <a:schemeClr val="tx1"/>
                </a:solidFill>
                <a:latin typeface="Arial" panose="020B0604020202020204" pitchFamily="34" charset="0"/>
              </a:defRPr>
            </a:lvl7pPr>
            <a:lvl8pPr marL="3428694" indent="-228580" eaLnBrk="0" fontAlgn="base" hangingPunct="0">
              <a:spcBef>
                <a:spcPct val="30000"/>
              </a:spcBef>
              <a:spcAft>
                <a:spcPct val="0"/>
              </a:spcAft>
              <a:defRPr sz="1200">
                <a:solidFill>
                  <a:schemeClr val="tx1"/>
                </a:solidFill>
                <a:latin typeface="Arial" panose="020B0604020202020204" pitchFamily="34" charset="0"/>
              </a:defRPr>
            </a:lvl8pPr>
            <a:lvl9pPr marL="3885854" indent="-22858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420791D6-6C29-4D2B-B05A-A50546A16F47}"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17</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229529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AEB83E-42F0-4FE8-AFCC-1878898C5C07}" type="slidenum">
              <a:rPr lang="en-US" smtClean="0"/>
              <a:t>18</a:t>
            </a:fld>
            <a:endParaRPr lang="en-US" dirty="0"/>
          </a:p>
        </p:txBody>
      </p:sp>
    </p:spTree>
    <p:extLst>
      <p:ext uri="{BB962C8B-B14F-4D97-AF65-F5344CB8AC3E}">
        <p14:creationId xmlns:p14="http://schemas.microsoft.com/office/powerpoint/2010/main" val="2760784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study site had very low initial P concentrations (Mehlich-1 P = 2.1 mg kg–1 for the A1 horizon) (Table 1) according to the University of Florida soil test interpretation (Mylavarapu et al., 2009). Additional P was surface applied in April 2007 as triple superphosphate (TSP) with a hand- held fertilizer spreader to all plots at 224 kg P ha–1. Applying TSP at high levels allowed evaluation of the movement of P throughout the soil profile. It also helped to simulate circumstances when P would be applied at high levels to the soil surface, such as in the application of manures or biosolids at N-based agronomic rates. Mehlich-1 soil P levels after P fertilizer application were 32 mg kg–1 for the A1 (0–8 cm), 35 mg kg–1 for the A2 (8–15 cm), 10 mg kg–1 for the E (15–30 cm), and 40 mg kg–1 for the Bh (30–60 cm) horizons. Water-extractable P concentrations after P addition were 18 mg kg–1 in the A1, 25 mg kg–1 in the A2, 6 mg kg–1 in the E, and 2 mg kg–1 in the Bh horizons.</a:t>
            </a:r>
          </a:p>
        </p:txBody>
      </p:sp>
      <p:sp>
        <p:nvSpPr>
          <p:cNvPr id="4" name="Slide Number Placeholder 3"/>
          <p:cNvSpPr>
            <a:spLocks noGrp="1"/>
          </p:cNvSpPr>
          <p:nvPr>
            <p:ph type="sldNum" sz="quarter" idx="5"/>
          </p:nvPr>
        </p:nvSpPr>
        <p:spPr/>
        <p:txBody>
          <a:bodyPr/>
          <a:lstStyle/>
          <a:p>
            <a:fld id="{8FAEB83E-42F0-4FE8-AFCC-1878898C5C07}" type="slidenum">
              <a:rPr lang="en-US" smtClean="0"/>
              <a:t>20</a:t>
            </a:fld>
            <a:endParaRPr lang="en-US" dirty="0"/>
          </a:p>
        </p:txBody>
      </p:sp>
    </p:spTree>
    <p:extLst>
      <p:ext uri="{BB962C8B-B14F-4D97-AF65-F5344CB8AC3E}">
        <p14:creationId xmlns:p14="http://schemas.microsoft.com/office/powerpoint/2010/main" val="35832882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4DEE26-D402-4320-BFE7-EB0DAC90636B}" type="datetimeFigureOut">
              <a:rPr lang="en-US" smtClean="0"/>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93B3C2-DC67-4DDE-BFA5-EDC8BDBE595A}" type="slidenum">
              <a:rPr lang="en-US" smtClean="0"/>
              <a:t>‹#›</a:t>
            </a:fld>
            <a:endParaRPr lang="en-US" dirty="0"/>
          </a:p>
        </p:txBody>
      </p:sp>
      <p:sp>
        <p:nvSpPr>
          <p:cNvPr id="7" name="Rectangle 6"/>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8"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9" name="Picture 4"/>
          <p:cNvPicPr>
            <a:picLocks noChangeAspect="1" noChangeArrowheads="1"/>
          </p:cNvPicPr>
          <p:nvPr userDrawn="1"/>
        </p:nvPicPr>
        <p:blipFill>
          <a:blip r:embed="rId2"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48885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DEE26-D402-4320-BFE7-EB0DAC90636B}" type="datetimeFigureOut">
              <a:rPr lang="en-US" smtClean="0"/>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93B3C2-DC67-4DDE-BFA5-EDC8BDBE595A}" type="slidenum">
              <a:rPr lang="en-US" smtClean="0"/>
              <a:t>‹#›</a:t>
            </a:fld>
            <a:endParaRPr lang="en-US" dirty="0"/>
          </a:p>
        </p:txBody>
      </p:sp>
      <p:sp>
        <p:nvSpPr>
          <p:cNvPr id="7" name="Rectangle 6"/>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8"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rPr>
              <a:t>Overview</a:t>
            </a:r>
          </a:p>
        </p:txBody>
      </p:sp>
      <p:pic>
        <p:nvPicPr>
          <p:cNvPr id="9" name="Picture 4"/>
          <p:cNvPicPr>
            <a:picLocks noChangeAspect="1" noChangeArrowheads="1"/>
          </p:cNvPicPr>
          <p:nvPr userDrawn="1"/>
        </p:nvPicPr>
        <p:blipFill>
          <a:blip r:embed="rId2"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35804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DEE26-D402-4320-BFE7-EB0DAC90636B}" type="datetimeFigureOut">
              <a:rPr lang="en-US" smtClean="0"/>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93B3C2-DC67-4DDE-BFA5-EDC8BDBE595A}" type="slidenum">
              <a:rPr lang="en-US" smtClean="0"/>
              <a:t>‹#›</a:t>
            </a:fld>
            <a:endParaRPr lang="en-US" dirty="0"/>
          </a:p>
        </p:txBody>
      </p:sp>
      <p:sp>
        <p:nvSpPr>
          <p:cNvPr id="7" name="Rectangle 6"/>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8"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9" name="Picture 4"/>
          <p:cNvPicPr>
            <a:picLocks noChangeAspect="1" noChangeArrowheads="1"/>
          </p:cNvPicPr>
          <p:nvPr userDrawn="1"/>
        </p:nvPicPr>
        <p:blipFill>
          <a:blip r:embed="rId2"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21020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4DEE26-D402-4320-BFE7-EB0DAC90636B}" type="datetimeFigureOut">
              <a:rPr lang="en-US" smtClean="0"/>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93B3C2-DC67-4DDE-BFA5-EDC8BDBE595A}" type="slidenum">
              <a:rPr lang="en-US" smtClean="0"/>
              <a:t>‹#›</a:t>
            </a:fld>
            <a:endParaRPr lang="en-US" dirty="0"/>
          </a:p>
        </p:txBody>
      </p:sp>
      <p:sp>
        <p:nvSpPr>
          <p:cNvPr id="7" name="Rectangle 6"/>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8"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9" name="Picture 4"/>
          <p:cNvPicPr>
            <a:picLocks noChangeAspect="1" noChangeArrowheads="1"/>
          </p:cNvPicPr>
          <p:nvPr userDrawn="1"/>
        </p:nvPicPr>
        <p:blipFill>
          <a:blip r:embed="rId2"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
        <p:nvSpPr>
          <p:cNvPr id="2" name="Title 1"/>
          <p:cNvSpPr>
            <a:spLocks noGrp="1"/>
          </p:cNvSpPr>
          <p:nvPr>
            <p:ph type="title"/>
          </p:nvPr>
        </p:nvSpPr>
        <p:spPr>
          <a:xfrm>
            <a:off x="0" y="-28575"/>
            <a:ext cx="7886700" cy="1325563"/>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11235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4DEE26-D402-4320-BFE7-EB0DAC90636B}" type="datetimeFigureOut">
              <a:rPr lang="en-US" smtClean="0"/>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93B3C2-DC67-4DDE-BFA5-EDC8BDBE595A}" type="slidenum">
              <a:rPr lang="en-US" smtClean="0"/>
              <a:t>‹#›</a:t>
            </a:fld>
            <a:endParaRPr lang="en-US" dirty="0"/>
          </a:p>
        </p:txBody>
      </p:sp>
      <p:sp>
        <p:nvSpPr>
          <p:cNvPr id="7" name="Rectangle 6"/>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8"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9" name="Picture 4"/>
          <p:cNvPicPr>
            <a:picLocks noChangeAspect="1" noChangeArrowheads="1"/>
          </p:cNvPicPr>
          <p:nvPr userDrawn="1"/>
        </p:nvPicPr>
        <p:blipFill>
          <a:blip r:embed="rId2"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29476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4DEE26-D402-4320-BFE7-EB0DAC90636B}" type="datetimeFigureOut">
              <a:rPr lang="en-US" smtClean="0"/>
              <a:t>11/27/2018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93B3C2-DC67-4DDE-BFA5-EDC8BDBE595A}" type="slidenum">
              <a:rPr lang="en-US" smtClean="0"/>
              <a:t>‹#›</a:t>
            </a:fld>
            <a:endParaRPr lang="en-US" dirty="0"/>
          </a:p>
        </p:txBody>
      </p:sp>
      <p:sp>
        <p:nvSpPr>
          <p:cNvPr id="8" name="Rectangle 7"/>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9"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10" name="Picture 4"/>
          <p:cNvPicPr>
            <a:picLocks noChangeAspect="1" noChangeArrowheads="1"/>
          </p:cNvPicPr>
          <p:nvPr userDrawn="1"/>
        </p:nvPicPr>
        <p:blipFill>
          <a:blip r:embed="rId2"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
        <p:nvSpPr>
          <p:cNvPr id="2" name="Title 1"/>
          <p:cNvSpPr>
            <a:spLocks noGrp="1"/>
          </p:cNvSpPr>
          <p:nvPr>
            <p:ph type="title"/>
          </p:nvPr>
        </p:nvSpPr>
        <p:spPr>
          <a:xfrm>
            <a:off x="0" y="-84833"/>
            <a:ext cx="7886700" cy="1325563"/>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05705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4DEE26-D402-4320-BFE7-EB0DAC90636B}" type="datetimeFigureOut">
              <a:rPr lang="en-US" smtClean="0"/>
              <a:t>11/27/2018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93B3C2-DC67-4DDE-BFA5-EDC8BDBE595A}" type="slidenum">
              <a:rPr lang="en-US" smtClean="0"/>
              <a:t>‹#›</a:t>
            </a:fld>
            <a:endParaRPr lang="en-US" dirty="0"/>
          </a:p>
        </p:txBody>
      </p:sp>
      <p:sp>
        <p:nvSpPr>
          <p:cNvPr id="10" name="Rectangle 9"/>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11"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12" name="Picture 4"/>
          <p:cNvPicPr>
            <a:picLocks noChangeAspect="1" noChangeArrowheads="1"/>
          </p:cNvPicPr>
          <p:nvPr userDrawn="1"/>
        </p:nvPicPr>
        <p:blipFill>
          <a:blip r:embed="rId2"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
        <p:nvSpPr>
          <p:cNvPr id="2" name="Title 1"/>
          <p:cNvSpPr>
            <a:spLocks noGrp="1"/>
          </p:cNvSpPr>
          <p:nvPr>
            <p:ph type="title"/>
          </p:nvPr>
        </p:nvSpPr>
        <p:spPr>
          <a:xfrm>
            <a:off x="-1600" y="0"/>
            <a:ext cx="7886700" cy="1325563"/>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489766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34DEE26-D402-4320-BFE7-EB0DAC90636B}" type="datetimeFigureOut">
              <a:rPr lang="en-US" smtClean="0"/>
              <a:t>11/27/2018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93B3C2-DC67-4DDE-BFA5-EDC8BDBE595A}" type="slidenum">
              <a:rPr lang="en-US" smtClean="0"/>
              <a:t>‹#›</a:t>
            </a:fld>
            <a:endParaRPr lang="en-US" dirty="0"/>
          </a:p>
        </p:txBody>
      </p:sp>
      <p:sp>
        <p:nvSpPr>
          <p:cNvPr id="6" name="Rectangle 5"/>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7"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8" name="Picture 4"/>
          <p:cNvPicPr>
            <a:picLocks noChangeAspect="1" noChangeArrowheads="1"/>
          </p:cNvPicPr>
          <p:nvPr userDrawn="1"/>
        </p:nvPicPr>
        <p:blipFill>
          <a:blip r:embed="rId2"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
        <p:nvSpPr>
          <p:cNvPr id="2" name="Title 1"/>
          <p:cNvSpPr>
            <a:spLocks noGrp="1"/>
          </p:cNvSpPr>
          <p:nvPr>
            <p:ph type="title"/>
          </p:nvPr>
        </p:nvSpPr>
        <p:spPr>
          <a:xfrm>
            <a:off x="6350" y="-15874"/>
            <a:ext cx="7886700" cy="1325563"/>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936370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4DEE26-D402-4320-BFE7-EB0DAC90636B}" type="datetimeFigureOut">
              <a:rPr lang="en-US" smtClean="0"/>
              <a:t>11/27/2018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93B3C2-DC67-4DDE-BFA5-EDC8BDBE595A}" type="slidenum">
              <a:rPr lang="en-US" smtClean="0"/>
              <a:t>‹#›</a:t>
            </a:fld>
            <a:endParaRPr lang="en-US" dirty="0"/>
          </a:p>
        </p:txBody>
      </p:sp>
      <p:sp>
        <p:nvSpPr>
          <p:cNvPr id="5" name="Rectangle 4"/>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6"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7" name="Picture 4"/>
          <p:cNvPicPr>
            <a:picLocks noChangeAspect="1" noChangeArrowheads="1"/>
          </p:cNvPicPr>
          <p:nvPr userDrawn="1"/>
        </p:nvPicPr>
        <p:blipFill>
          <a:blip r:embed="rId2"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3583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10" name="Picture 4"/>
          <p:cNvPicPr>
            <a:picLocks noChangeAspect="1" noChangeArrowheads="1"/>
          </p:cNvPicPr>
          <p:nvPr userDrawn="1"/>
        </p:nvPicPr>
        <p:blipFill>
          <a:blip r:embed="rId2"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
        <p:nvSpPr>
          <p:cNvPr id="2" name="Title 1"/>
          <p:cNvSpPr>
            <a:spLocks noGrp="1"/>
          </p:cNvSpPr>
          <p:nvPr>
            <p:ph type="title"/>
          </p:nvPr>
        </p:nvSpPr>
        <p:spPr>
          <a:xfrm>
            <a:off x="628650" y="1450526"/>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330700" y="1634221"/>
            <a:ext cx="4184650" cy="43592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8650" y="3092449"/>
            <a:ext cx="2950369" cy="308927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4DEE26-D402-4320-BFE7-EB0DAC90636B}" type="datetimeFigureOut">
              <a:rPr lang="en-US" smtClean="0"/>
              <a:t>11/27/2018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93B3C2-DC67-4DDE-BFA5-EDC8BDBE595A}" type="slidenum">
              <a:rPr lang="en-US" smtClean="0"/>
              <a:t>‹#›</a:t>
            </a:fld>
            <a:endParaRPr lang="en-US" dirty="0"/>
          </a:p>
        </p:txBody>
      </p:sp>
      <p:sp>
        <p:nvSpPr>
          <p:cNvPr id="8" name="Rectangle 7"/>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Tree>
    <p:extLst>
      <p:ext uri="{BB962C8B-B14F-4D97-AF65-F5344CB8AC3E}">
        <p14:creationId xmlns:p14="http://schemas.microsoft.com/office/powerpoint/2010/main" val="2428581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4DEE26-D402-4320-BFE7-EB0DAC90636B}" type="datetimeFigureOut">
              <a:rPr lang="en-US" smtClean="0"/>
              <a:t>11/27/2018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93B3C2-DC67-4DDE-BFA5-EDC8BDBE595A}" type="slidenum">
              <a:rPr lang="en-US" smtClean="0"/>
              <a:t>‹#›</a:t>
            </a:fld>
            <a:endParaRPr lang="en-US" dirty="0"/>
          </a:p>
        </p:txBody>
      </p:sp>
      <p:sp>
        <p:nvSpPr>
          <p:cNvPr id="8" name="Rectangle 7"/>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9"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10" name="Picture 4"/>
          <p:cNvPicPr>
            <a:picLocks noChangeAspect="1" noChangeArrowheads="1"/>
          </p:cNvPicPr>
          <p:nvPr userDrawn="1"/>
        </p:nvPicPr>
        <p:blipFill>
          <a:blip r:embed="rId2"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15254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4DEE26-D402-4320-BFE7-EB0DAC90636B}" type="datetimeFigureOut">
              <a:rPr lang="en-US" smtClean="0"/>
              <a:t>11/27/2018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93B3C2-DC67-4DDE-BFA5-EDC8BDBE595A}" type="slidenum">
              <a:rPr lang="en-US" smtClean="0"/>
              <a:t>‹#›</a:t>
            </a:fld>
            <a:endParaRPr lang="en-US" dirty="0"/>
          </a:p>
        </p:txBody>
      </p:sp>
      <p:sp>
        <p:nvSpPr>
          <p:cNvPr id="7" name="Rectangle 6"/>
          <p:cNvSpPr/>
          <p:nvPr userDrawn="1"/>
        </p:nvSpPr>
        <p:spPr>
          <a:xfrm>
            <a:off x="0" y="6705600"/>
            <a:ext cx="9144000" cy="152400"/>
          </a:xfrm>
          <a:prstGeom prst="rect">
            <a:avLst/>
          </a:prstGeom>
          <a:solidFill>
            <a:srgbClr val="FF6600"/>
          </a:solidFill>
          <a:ln w="0">
            <a:solidFill>
              <a:schemeClr val="tx2">
                <a:lumMod val="7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8" name="Title 3"/>
          <p:cNvSpPr txBox="1">
            <a:spLocks/>
          </p:cNvSpPr>
          <p:nvPr userDrawn="1"/>
        </p:nvSpPr>
        <p:spPr>
          <a:xfrm>
            <a:off x="-1600" y="-10425"/>
            <a:ext cx="9144000" cy="1066800"/>
          </a:xfrm>
          <a:prstGeom prst="rect">
            <a:avLst/>
          </a:prstGeom>
          <a:solidFill>
            <a:schemeClr val="accent1">
              <a:lumMod val="75000"/>
            </a:schemeClr>
          </a:solidFill>
          <a:effectLst>
            <a:innerShdw blurRad="114300">
              <a:prstClr val="black"/>
            </a:inn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9" name="Picture 4"/>
          <p:cNvPicPr>
            <a:picLocks noChangeAspect="1" noChangeArrowheads="1"/>
          </p:cNvPicPr>
          <p:nvPr userDrawn="1"/>
        </p:nvPicPr>
        <p:blipFill>
          <a:blip r:embed="rId13" cstate="print"/>
          <a:srcRect/>
          <a:stretch>
            <a:fillRect/>
          </a:stretch>
        </p:blipFill>
        <p:spPr bwMode="auto">
          <a:xfrm>
            <a:off x="-1600" y="1056375"/>
            <a:ext cx="9144000" cy="368710"/>
          </a:xfrm>
          <a:prstGeom prst="rect">
            <a:avLst/>
          </a:prstGeom>
          <a:ln>
            <a:noFill/>
          </a:ln>
          <a:effectLst>
            <a:outerShdw blurRad="190500" algn="tl" rotWithShape="0">
              <a:srgbClr val="000000">
                <a:alpha val="70000"/>
              </a:srgbClr>
            </a:outerShdw>
          </a:effectLst>
        </p:spPr>
      </p:pic>
      <p:sp>
        <p:nvSpPr>
          <p:cNvPr id="2" name="Title Placeholder 1"/>
          <p:cNvSpPr>
            <a:spLocks noGrp="1"/>
          </p:cNvSpPr>
          <p:nvPr>
            <p:ph type="title"/>
          </p:nvPr>
        </p:nvSpPr>
        <p:spPr>
          <a:xfrm>
            <a:off x="-1600" y="-84833"/>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44876981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mailto:mlas@ufl.edu"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9.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9.xml"/><Relationship Id="rId6" Type="http://schemas.openxmlformats.org/officeDocument/2006/relationships/image" Target="../media/image21.JP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image" Target="../media/image24.pn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531267" y="3509963"/>
            <a:ext cx="5319162"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531266" y="3879749"/>
            <a:ext cx="5374507" cy="1516014"/>
          </a:xfrm>
        </p:spPr>
        <p:txBody>
          <a:bodyPr>
            <a:normAutofit fontScale="90000"/>
          </a:bodyPr>
          <a:lstStyle/>
          <a:p>
            <a:pPr algn="l"/>
            <a:br>
              <a:rPr lang="en-US" sz="4200" b="1" dirty="0">
                <a:solidFill>
                  <a:srgbClr val="FFFFFF"/>
                </a:solidFill>
              </a:rPr>
            </a:br>
            <a:br>
              <a:rPr lang="en-US" sz="3600" b="1" dirty="0">
                <a:solidFill>
                  <a:srgbClr val="FFFFFF"/>
                </a:solidFill>
              </a:rPr>
            </a:br>
            <a:r>
              <a:rPr lang="en-US" sz="3600" b="1" dirty="0">
                <a:solidFill>
                  <a:srgbClr val="FFFFFF"/>
                </a:solidFill>
              </a:rPr>
              <a:t>Overview of current biosolids studies and summary results of past projects</a:t>
            </a:r>
            <a:br>
              <a:rPr lang="en-US" sz="4200" b="1" dirty="0">
                <a:solidFill>
                  <a:srgbClr val="FFFFFF"/>
                </a:solidFill>
              </a:rPr>
            </a:br>
            <a:r>
              <a:rPr lang="en-US" sz="2700" b="1" dirty="0">
                <a:solidFill>
                  <a:srgbClr val="FFFFFF"/>
                </a:solidFill>
              </a:rPr>
              <a:t>DEP Biosolids TAC Meeting, Nov. 28 2018</a:t>
            </a:r>
            <a:endParaRPr lang="en-US" altLang="en-US" sz="2700" b="1" dirty="0">
              <a:solidFill>
                <a:srgbClr val="FFFFFF"/>
              </a:solidFill>
            </a:endParaRPr>
          </a:p>
        </p:txBody>
      </p:sp>
      <p:sp>
        <p:nvSpPr>
          <p:cNvPr id="6147" name="Rectangle 3"/>
          <p:cNvSpPr>
            <a:spLocks noGrp="1" noChangeArrowheads="1"/>
          </p:cNvSpPr>
          <p:nvPr>
            <p:ph type="subTitle" idx="1"/>
          </p:nvPr>
        </p:nvSpPr>
        <p:spPr>
          <a:xfrm>
            <a:off x="3766365" y="5423133"/>
            <a:ext cx="4848965" cy="269292"/>
          </a:xfrm>
        </p:spPr>
        <p:txBody>
          <a:bodyPr>
            <a:noAutofit/>
          </a:bodyPr>
          <a:lstStyle/>
          <a:p>
            <a:pPr algn="l"/>
            <a:r>
              <a:rPr lang="en-US" sz="3200" b="1" dirty="0">
                <a:solidFill>
                  <a:srgbClr val="E7E6E6"/>
                </a:solidFill>
              </a:rPr>
              <a:t>Maria L. Silveira</a:t>
            </a:r>
          </a:p>
          <a:p>
            <a:pPr algn="l"/>
            <a:r>
              <a:rPr lang="en-US" sz="1600" b="1" dirty="0">
                <a:solidFill>
                  <a:srgbClr val="E7E6E6"/>
                </a:solidFill>
              </a:rPr>
              <a:t>Associate Professor, Soil &amp; Water Science, UF/IFAS Range Cattle REC</a:t>
            </a:r>
            <a:endParaRPr lang="en-US" altLang="en-US" sz="1600" dirty="0">
              <a:solidFill>
                <a:srgbClr val="E7E6E6"/>
              </a:solidFill>
            </a:endParaRPr>
          </a:p>
        </p:txBody>
      </p:sp>
      <p:pic>
        <p:nvPicPr>
          <p:cNvPr id="12" name="Picture 4" descr="T:\Silveira\SOIL HEALTH PROJECT\Photos\Okeechobee\IMG_2333.JPG.jpe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340" r="8502" b="-4"/>
          <a:stretch/>
        </p:blipFill>
        <p:spPr bwMode="auto">
          <a:xfrm>
            <a:off x="3531266" y="67538"/>
            <a:ext cx="3113761" cy="3026834"/>
          </a:xfrm>
          <a:prstGeom prst="rect">
            <a:avLst/>
          </a:prstGeom>
          <a:noFill/>
          <a:extLst>
            <a:ext uri="{909E8E84-426E-40DD-AFC4-6F175D3DCCD1}">
              <a14:hiddenFill xmlns:a14="http://schemas.microsoft.com/office/drawing/2010/main">
                <a:solidFill>
                  <a:srgbClr val="FFFFFF"/>
                </a:solidFill>
              </a14:hiddenFill>
            </a:ext>
          </a:extLst>
        </p:spPr>
      </p:pic>
      <p:cxnSp>
        <p:nvCxnSpPr>
          <p:cNvPr id="138" name="Straight Connector 137">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53715" y="5443086"/>
            <a:ext cx="48006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l="509" r="22171" b="-4"/>
          <a:stretch/>
        </p:blipFill>
        <p:spPr>
          <a:xfrm>
            <a:off x="238226" y="3509433"/>
            <a:ext cx="3120339" cy="3026833"/>
          </a:xfrm>
          <a:prstGeom prst="rect">
            <a:avLst/>
          </a:prstGeom>
        </p:spPr>
      </p:pic>
      <p:pic>
        <p:nvPicPr>
          <p:cNvPr id="5" name="Picture 4">
            <a:extLst>
              <a:ext uri="{FF2B5EF4-FFF2-40B4-BE49-F238E27FC236}">
                <a16:creationId xmlns:a16="http://schemas.microsoft.com/office/drawing/2014/main" id="{041A41F3-2A6E-465F-81D6-86F8895F5E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2139" y="261541"/>
            <a:ext cx="2714098" cy="3618208"/>
          </a:xfrm>
          <a:prstGeom prst="rect">
            <a:avLst/>
          </a:prstGeom>
        </p:spPr>
      </p:pic>
    </p:spTree>
    <p:custDataLst>
      <p:tags r:id="rId1"/>
    </p:custDataLst>
    <p:extLst>
      <p:ext uri="{BB962C8B-B14F-4D97-AF65-F5344CB8AC3E}">
        <p14:creationId xmlns:p14="http://schemas.microsoft.com/office/powerpoint/2010/main" val="478740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829" y="291192"/>
            <a:ext cx="5921829" cy="685800"/>
          </a:xfrm>
        </p:spPr>
        <p:txBody>
          <a:bodyPr>
            <a:normAutofit/>
          </a:bodyPr>
          <a:lstStyle/>
          <a:p>
            <a:r>
              <a:rPr lang="en-US" b="1" dirty="0"/>
              <a:t>Biosolids and biochar application</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0166" y="1568669"/>
            <a:ext cx="7543800" cy="4243388"/>
          </a:xfrm>
          <a:prstGeom prst="rect">
            <a:avLst/>
          </a:prstGeom>
        </p:spPr>
      </p:pic>
    </p:spTree>
    <p:extLst>
      <p:ext uri="{BB962C8B-B14F-4D97-AF65-F5344CB8AC3E}">
        <p14:creationId xmlns:p14="http://schemas.microsoft.com/office/powerpoint/2010/main" val="963062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5600" y="1447800"/>
            <a:ext cx="3855743" cy="5143500"/>
          </a:xfrm>
          <a:prstGeom prst="rect">
            <a:avLst/>
          </a:prstGeom>
        </p:spPr>
      </p:pic>
    </p:spTree>
    <p:extLst>
      <p:ext uri="{BB962C8B-B14F-4D97-AF65-F5344CB8AC3E}">
        <p14:creationId xmlns:p14="http://schemas.microsoft.com/office/powerpoint/2010/main" val="66047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901416698"/>
              </p:ext>
            </p:extLst>
          </p:nvPr>
        </p:nvGraphicFramePr>
        <p:xfrm>
          <a:off x="381000" y="1066800"/>
          <a:ext cx="8610600" cy="4394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Box 17">
            <a:extLst>
              <a:ext uri="{FF2B5EF4-FFF2-40B4-BE49-F238E27FC236}">
                <a16:creationId xmlns:a16="http://schemas.microsoft.com/office/drawing/2014/main" id="{EB7DA1C0-3CD5-47F4-93BA-4553A3A3EEE0}"/>
              </a:ext>
            </a:extLst>
          </p:cNvPr>
          <p:cNvSpPr txBox="1">
            <a:spLocks noChangeArrowheads="1"/>
          </p:cNvSpPr>
          <p:nvPr/>
        </p:nvSpPr>
        <p:spPr bwMode="auto">
          <a:xfrm>
            <a:off x="228600" y="76200"/>
            <a:ext cx="8534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14288">
              <a:defRPr>
                <a:solidFill>
                  <a:schemeClr val="tx1"/>
                </a:solidFill>
                <a:latin typeface="Arial" panose="020B0604020202020204" pitchFamily="34" charset="0"/>
              </a:defRPr>
            </a:lvl1pPr>
            <a:lvl2pPr marL="977900">
              <a:defRPr>
                <a:solidFill>
                  <a:schemeClr val="tx1"/>
                </a:solidFill>
                <a:latin typeface="Arial" panose="020B0604020202020204" pitchFamily="34" charset="0"/>
              </a:defRPr>
            </a:lvl2pPr>
            <a:lvl3pPr marL="1092200">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ctr" eaLnBrk="1" hangingPunct="1">
              <a:spcBef>
                <a:spcPct val="50000"/>
              </a:spcBef>
              <a:defRPr/>
            </a:pPr>
            <a:r>
              <a:rPr lang="en-US" altLang="en-US" sz="3600" dirty="0">
                <a:solidFill>
                  <a:schemeClr val="bg1"/>
                </a:solidFill>
                <a:latin typeface="+mj-lt"/>
              </a:rPr>
              <a:t>Bahiagrass Herbage Accumulation (2017)</a:t>
            </a:r>
            <a:endParaRPr lang="en-US" altLang="en-US" sz="3600" dirty="0">
              <a:latin typeface="+mj-lt"/>
            </a:endParaRPr>
          </a:p>
        </p:txBody>
      </p:sp>
      <p:sp>
        <p:nvSpPr>
          <p:cNvPr id="5" name="TextBox 4"/>
          <p:cNvSpPr txBox="1"/>
          <p:nvPr/>
        </p:nvSpPr>
        <p:spPr>
          <a:xfrm>
            <a:off x="838200" y="5791200"/>
            <a:ext cx="4267200" cy="369332"/>
          </a:xfrm>
          <a:prstGeom prst="rect">
            <a:avLst/>
          </a:prstGeom>
          <a:solidFill>
            <a:schemeClr val="bg1"/>
          </a:solidFill>
        </p:spPr>
        <p:txBody>
          <a:bodyPr wrap="square" rtlCol="0">
            <a:spAutoFit/>
          </a:bodyPr>
          <a:lstStyle/>
          <a:p>
            <a:r>
              <a:rPr lang="en-US" dirty="0"/>
              <a:t>Source: Silveira et al. (unpublished data)</a:t>
            </a:r>
          </a:p>
        </p:txBody>
      </p:sp>
      <p:sp>
        <p:nvSpPr>
          <p:cNvPr id="6" name="Text Box 5"/>
          <p:cNvSpPr txBox="1">
            <a:spLocks noChangeArrowheads="1"/>
          </p:cNvSpPr>
          <p:nvPr/>
        </p:nvSpPr>
        <p:spPr bwMode="auto">
          <a:xfrm>
            <a:off x="3810000" y="6465332"/>
            <a:ext cx="53340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200" b="1" i="1" dirty="0"/>
              <a:t>M. Silveira, Soil &amp; Water Science, UF/IFAS Range Cattle REC</a:t>
            </a:r>
          </a:p>
        </p:txBody>
      </p:sp>
      <p:sp>
        <p:nvSpPr>
          <p:cNvPr id="7" name="Rectangle 6">
            <a:extLst>
              <a:ext uri="{FF2B5EF4-FFF2-40B4-BE49-F238E27FC236}">
                <a16:creationId xmlns:a16="http://schemas.microsoft.com/office/drawing/2014/main" id="{C5F3599E-CF12-4515-9399-3C202B51CC5C}"/>
              </a:ext>
            </a:extLst>
          </p:cNvPr>
          <p:cNvSpPr/>
          <p:nvPr/>
        </p:nvSpPr>
        <p:spPr>
          <a:xfrm>
            <a:off x="5410200" y="1126067"/>
            <a:ext cx="1219200" cy="434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72677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2104394140"/>
              </p:ext>
            </p:extLst>
          </p:nvPr>
        </p:nvGraphicFramePr>
        <p:xfrm>
          <a:off x="266700" y="1066800"/>
          <a:ext cx="8610600" cy="4394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Box 17">
            <a:extLst>
              <a:ext uri="{FF2B5EF4-FFF2-40B4-BE49-F238E27FC236}">
                <a16:creationId xmlns:a16="http://schemas.microsoft.com/office/drawing/2014/main" id="{EB7DA1C0-3CD5-47F4-93BA-4553A3A3EEE0}"/>
              </a:ext>
            </a:extLst>
          </p:cNvPr>
          <p:cNvSpPr txBox="1">
            <a:spLocks noChangeArrowheads="1"/>
          </p:cNvSpPr>
          <p:nvPr/>
        </p:nvSpPr>
        <p:spPr bwMode="auto">
          <a:xfrm>
            <a:off x="228600" y="76200"/>
            <a:ext cx="8534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14288">
              <a:defRPr>
                <a:solidFill>
                  <a:schemeClr val="tx1"/>
                </a:solidFill>
                <a:latin typeface="Arial" panose="020B0604020202020204" pitchFamily="34" charset="0"/>
              </a:defRPr>
            </a:lvl1pPr>
            <a:lvl2pPr marL="977900">
              <a:defRPr>
                <a:solidFill>
                  <a:schemeClr val="tx1"/>
                </a:solidFill>
                <a:latin typeface="Arial" panose="020B0604020202020204" pitchFamily="34" charset="0"/>
              </a:defRPr>
            </a:lvl2pPr>
            <a:lvl3pPr marL="1092200">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lgn="ctr" eaLnBrk="1" hangingPunct="1">
              <a:spcBef>
                <a:spcPct val="50000"/>
              </a:spcBef>
              <a:defRPr/>
            </a:pPr>
            <a:r>
              <a:rPr lang="en-US" altLang="en-US" sz="3600" dirty="0">
                <a:solidFill>
                  <a:schemeClr val="bg1"/>
                </a:solidFill>
                <a:latin typeface="+mj-lt"/>
              </a:rPr>
              <a:t>Bahiagrass Herbage Accumulation (2017)</a:t>
            </a:r>
            <a:endParaRPr lang="en-US" altLang="en-US" sz="3600" dirty="0">
              <a:latin typeface="+mj-lt"/>
            </a:endParaRPr>
          </a:p>
        </p:txBody>
      </p:sp>
      <p:sp>
        <p:nvSpPr>
          <p:cNvPr id="5" name="TextBox 4"/>
          <p:cNvSpPr txBox="1"/>
          <p:nvPr/>
        </p:nvSpPr>
        <p:spPr>
          <a:xfrm>
            <a:off x="838200" y="5791200"/>
            <a:ext cx="4267200" cy="369332"/>
          </a:xfrm>
          <a:prstGeom prst="rect">
            <a:avLst/>
          </a:prstGeom>
          <a:solidFill>
            <a:schemeClr val="bg1"/>
          </a:solidFill>
        </p:spPr>
        <p:txBody>
          <a:bodyPr wrap="square" rtlCol="0">
            <a:spAutoFit/>
          </a:bodyPr>
          <a:lstStyle/>
          <a:p>
            <a:r>
              <a:rPr lang="en-US" dirty="0"/>
              <a:t>Source: Silveira et al. (unpublished data)</a:t>
            </a:r>
          </a:p>
        </p:txBody>
      </p:sp>
      <p:sp>
        <p:nvSpPr>
          <p:cNvPr id="6" name="Text Box 5"/>
          <p:cNvSpPr txBox="1">
            <a:spLocks noChangeArrowheads="1"/>
          </p:cNvSpPr>
          <p:nvPr/>
        </p:nvSpPr>
        <p:spPr bwMode="auto">
          <a:xfrm>
            <a:off x="3810000" y="6465332"/>
            <a:ext cx="53340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200" b="1" i="1" dirty="0"/>
              <a:t>M. Silveira, Soil &amp; Water Science, UF/IFAS Range Cattle REC</a:t>
            </a:r>
          </a:p>
        </p:txBody>
      </p:sp>
    </p:spTree>
    <p:extLst>
      <p:ext uri="{BB962C8B-B14F-4D97-AF65-F5344CB8AC3E}">
        <p14:creationId xmlns:p14="http://schemas.microsoft.com/office/powerpoint/2010/main" val="1919704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3776" y="6135452"/>
            <a:ext cx="4267200" cy="369332"/>
          </a:xfrm>
          <a:prstGeom prst="rect">
            <a:avLst/>
          </a:prstGeom>
          <a:solidFill>
            <a:schemeClr val="bg1"/>
          </a:solidFill>
        </p:spPr>
        <p:txBody>
          <a:bodyPr wrap="square" rtlCol="0">
            <a:spAutoFit/>
          </a:bodyPr>
          <a:lstStyle/>
          <a:p>
            <a:r>
              <a:rPr lang="en-US" dirty="0"/>
              <a:t>Source: Silveira et al. (unpublished data)</a:t>
            </a:r>
          </a:p>
        </p:txBody>
      </p:sp>
      <p:sp>
        <p:nvSpPr>
          <p:cNvPr id="8" name="Text Box 17">
            <a:extLst>
              <a:ext uri="{FF2B5EF4-FFF2-40B4-BE49-F238E27FC236}">
                <a16:creationId xmlns:a16="http://schemas.microsoft.com/office/drawing/2014/main" id="{EB7DA1C0-3CD5-47F4-93BA-4553A3A3EEE0}"/>
              </a:ext>
            </a:extLst>
          </p:cNvPr>
          <p:cNvSpPr txBox="1">
            <a:spLocks noChangeArrowheads="1"/>
          </p:cNvSpPr>
          <p:nvPr/>
        </p:nvSpPr>
        <p:spPr bwMode="auto">
          <a:xfrm>
            <a:off x="228600" y="76200"/>
            <a:ext cx="8534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14288">
              <a:defRPr>
                <a:solidFill>
                  <a:schemeClr val="tx1"/>
                </a:solidFill>
                <a:latin typeface="Arial" panose="020B0604020202020204" pitchFamily="34" charset="0"/>
              </a:defRPr>
            </a:lvl1pPr>
            <a:lvl2pPr marL="977900">
              <a:defRPr>
                <a:solidFill>
                  <a:schemeClr val="tx1"/>
                </a:solidFill>
                <a:latin typeface="Arial" panose="020B0604020202020204" pitchFamily="34" charset="0"/>
              </a:defRPr>
            </a:lvl2pPr>
            <a:lvl3pPr marL="1092200">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r>
              <a:rPr lang="en-US" altLang="en-US" sz="3600" b="1" dirty="0">
                <a:solidFill>
                  <a:schemeClr val="bg1"/>
                </a:solidFill>
                <a:latin typeface="+mj-lt"/>
              </a:rPr>
              <a:t>Leachate N</a:t>
            </a:r>
          </a:p>
        </p:txBody>
      </p:sp>
      <p:graphicFrame>
        <p:nvGraphicFramePr>
          <p:cNvPr id="12" name="Chart 11">
            <a:extLst>
              <a:ext uri="{FF2B5EF4-FFF2-40B4-BE49-F238E27FC236}">
                <a16:creationId xmlns:a16="http://schemas.microsoft.com/office/drawing/2014/main" id="{A93C423F-6A86-483E-AC98-13A83722887D}"/>
              </a:ext>
            </a:extLst>
          </p:cNvPr>
          <p:cNvGraphicFramePr>
            <a:graphicFrameLocks/>
          </p:cNvGraphicFramePr>
          <p:nvPr>
            <p:extLst>
              <p:ext uri="{D42A27DB-BD31-4B8C-83A1-F6EECF244321}">
                <p14:modId xmlns:p14="http://schemas.microsoft.com/office/powerpoint/2010/main" val="3841386362"/>
              </p:ext>
            </p:extLst>
          </p:nvPr>
        </p:nvGraphicFramePr>
        <p:xfrm>
          <a:off x="446932" y="1143001"/>
          <a:ext cx="8250135"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Box 5">
            <a:extLst>
              <a:ext uri="{FF2B5EF4-FFF2-40B4-BE49-F238E27FC236}">
                <a16:creationId xmlns:a16="http://schemas.microsoft.com/office/drawing/2014/main" id="{8E54930F-3403-4EA0-83BF-398E106692D9}"/>
              </a:ext>
            </a:extLst>
          </p:cNvPr>
          <p:cNvSpPr txBox="1">
            <a:spLocks noChangeArrowheads="1"/>
          </p:cNvSpPr>
          <p:nvPr/>
        </p:nvSpPr>
        <p:spPr bwMode="auto">
          <a:xfrm>
            <a:off x="3810000" y="6465332"/>
            <a:ext cx="53340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200" b="1" i="1" dirty="0"/>
              <a:t>M. Silveira, Soil &amp; Water Science, UF/IFAS Range Cattle REC</a:t>
            </a:r>
          </a:p>
        </p:txBody>
      </p:sp>
    </p:spTree>
    <p:extLst>
      <p:ext uri="{BB962C8B-B14F-4D97-AF65-F5344CB8AC3E}">
        <p14:creationId xmlns:p14="http://schemas.microsoft.com/office/powerpoint/2010/main" val="2193026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400" y="6222831"/>
            <a:ext cx="4267200" cy="369332"/>
          </a:xfrm>
          <a:prstGeom prst="rect">
            <a:avLst/>
          </a:prstGeom>
          <a:solidFill>
            <a:schemeClr val="bg1"/>
          </a:solidFill>
        </p:spPr>
        <p:txBody>
          <a:bodyPr wrap="square" rtlCol="0">
            <a:spAutoFit/>
          </a:bodyPr>
          <a:lstStyle/>
          <a:p>
            <a:r>
              <a:rPr lang="en-US" dirty="0"/>
              <a:t>Source: Silveira et al. (unpublished data)</a:t>
            </a:r>
          </a:p>
        </p:txBody>
      </p:sp>
      <p:sp>
        <p:nvSpPr>
          <p:cNvPr id="8" name="Text Box 17">
            <a:extLst>
              <a:ext uri="{FF2B5EF4-FFF2-40B4-BE49-F238E27FC236}">
                <a16:creationId xmlns:a16="http://schemas.microsoft.com/office/drawing/2014/main" id="{EB7DA1C0-3CD5-47F4-93BA-4553A3A3EEE0}"/>
              </a:ext>
            </a:extLst>
          </p:cNvPr>
          <p:cNvSpPr txBox="1">
            <a:spLocks noChangeArrowheads="1"/>
          </p:cNvSpPr>
          <p:nvPr/>
        </p:nvSpPr>
        <p:spPr bwMode="auto">
          <a:xfrm>
            <a:off x="228600" y="76200"/>
            <a:ext cx="8534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14288">
              <a:defRPr>
                <a:solidFill>
                  <a:schemeClr val="tx1"/>
                </a:solidFill>
                <a:latin typeface="Arial" panose="020B0604020202020204" pitchFamily="34" charset="0"/>
              </a:defRPr>
            </a:lvl1pPr>
            <a:lvl2pPr marL="977900">
              <a:defRPr>
                <a:solidFill>
                  <a:schemeClr val="tx1"/>
                </a:solidFill>
                <a:latin typeface="Arial" panose="020B0604020202020204" pitchFamily="34" charset="0"/>
              </a:defRPr>
            </a:lvl2pPr>
            <a:lvl3pPr marL="1092200">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r>
              <a:rPr lang="en-US" altLang="en-US" sz="3600" b="1" dirty="0">
                <a:solidFill>
                  <a:schemeClr val="bg1"/>
                </a:solidFill>
                <a:latin typeface="+mj-lt"/>
              </a:rPr>
              <a:t>Nitrous Oxide (N</a:t>
            </a:r>
            <a:r>
              <a:rPr lang="en-US" altLang="en-US" sz="3600" b="1" baseline="-25000" dirty="0">
                <a:solidFill>
                  <a:schemeClr val="bg1"/>
                </a:solidFill>
                <a:latin typeface="+mj-lt"/>
              </a:rPr>
              <a:t>2</a:t>
            </a:r>
            <a:r>
              <a:rPr lang="en-US" altLang="en-US" sz="3600" b="1" dirty="0">
                <a:solidFill>
                  <a:schemeClr val="bg1"/>
                </a:solidFill>
                <a:latin typeface="+mj-lt"/>
              </a:rPr>
              <a:t>O) Emissions</a:t>
            </a:r>
          </a:p>
        </p:txBody>
      </p:sp>
      <p:graphicFrame>
        <p:nvGraphicFramePr>
          <p:cNvPr id="11" name="Chart 10">
            <a:extLst>
              <a:ext uri="{FF2B5EF4-FFF2-40B4-BE49-F238E27FC236}">
                <a16:creationId xmlns:a16="http://schemas.microsoft.com/office/drawing/2014/main" id="{875DBD9B-8604-4BFB-84D6-02F37FD6B176}"/>
              </a:ext>
            </a:extLst>
          </p:cNvPr>
          <p:cNvGraphicFramePr>
            <a:graphicFrameLocks/>
          </p:cNvGraphicFramePr>
          <p:nvPr>
            <p:extLst>
              <p:ext uri="{D42A27DB-BD31-4B8C-83A1-F6EECF244321}">
                <p14:modId xmlns:p14="http://schemas.microsoft.com/office/powerpoint/2010/main" val="1262479345"/>
              </p:ext>
            </p:extLst>
          </p:nvPr>
        </p:nvGraphicFramePr>
        <p:xfrm>
          <a:off x="533400" y="1600200"/>
          <a:ext cx="8382000" cy="453525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Box 5">
            <a:extLst>
              <a:ext uri="{FF2B5EF4-FFF2-40B4-BE49-F238E27FC236}">
                <a16:creationId xmlns:a16="http://schemas.microsoft.com/office/drawing/2014/main" id="{5839FEFC-C015-4E7B-AE3D-6E2BD1580244}"/>
              </a:ext>
            </a:extLst>
          </p:cNvPr>
          <p:cNvSpPr txBox="1">
            <a:spLocks noChangeArrowheads="1"/>
          </p:cNvSpPr>
          <p:nvPr/>
        </p:nvSpPr>
        <p:spPr bwMode="auto">
          <a:xfrm>
            <a:off x="3810000" y="6465332"/>
            <a:ext cx="53340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200" b="1" i="1" dirty="0"/>
              <a:t>M. Silveira, Soil &amp; Water Science, UF/IFAS Range Cattle REC</a:t>
            </a:r>
          </a:p>
        </p:txBody>
      </p:sp>
    </p:spTree>
    <p:extLst>
      <p:ext uri="{BB962C8B-B14F-4D97-AF65-F5344CB8AC3E}">
        <p14:creationId xmlns:p14="http://schemas.microsoft.com/office/powerpoint/2010/main" val="2637842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7F852B-828D-4B00-BB76-27C57B804478}"/>
              </a:ext>
            </a:extLst>
          </p:cNvPr>
          <p:cNvSpPr>
            <a:spLocks noGrp="1"/>
          </p:cNvSpPr>
          <p:nvPr>
            <p:ph idx="1"/>
          </p:nvPr>
        </p:nvSpPr>
        <p:spPr>
          <a:xfrm>
            <a:off x="304800" y="1825625"/>
            <a:ext cx="8210550" cy="4351338"/>
          </a:xfrm>
        </p:spPr>
        <p:txBody>
          <a:bodyPr>
            <a:normAutofit lnSpcReduction="10000"/>
          </a:bodyPr>
          <a:lstStyle/>
          <a:p>
            <a:r>
              <a:rPr lang="en-US" dirty="0"/>
              <a:t>Data (2017 and 2018) suggested no significant effect of N source (Class AA, Class B biosolids, and commercial inorganic fertilizer) on bahiagrass herbage accumulation and nutritive value</a:t>
            </a:r>
          </a:p>
          <a:p>
            <a:r>
              <a:rPr lang="en-US" dirty="0"/>
              <a:t>Biosolids (either alone or in combination with biochar) had no significant impact on leachate N and P concentrations. Large N and P pulses following commercial fertilizer application were observed in 2017 and 2018. </a:t>
            </a:r>
          </a:p>
          <a:p>
            <a:r>
              <a:rPr lang="en-US" dirty="0"/>
              <a:t>No agronomic/environmental benefits of biochar were observed</a:t>
            </a:r>
          </a:p>
        </p:txBody>
      </p:sp>
      <p:sp>
        <p:nvSpPr>
          <p:cNvPr id="3" name="Title 2">
            <a:extLst>
              <a:ext uri="{FF2B5EF4-FFF2-40B4-BE49-F238E27FC236}">
                <a16:creationId xmlns:a16="http://schemas.microsoft.com/office/drawing/2014/main" id="{613036ED-FD1E-48A6-B58E-A744B753500B}"/>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2826393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6933" y="2176759"/>
            <a:ext cx="9246394" cy="1470025"/>
          </a:xfrm>
        </p:spPr>
        <p:txBody>
          <a:bodyPr>
            <a:normAutofit fontScale="90000"/>
          </a:bodyPr>
          <a:lstStyle/>
          <a:p>
            <a:r>
              <a:rPr lang="en-US" sz="3600" b="1" dirty="0">
                <a:solidFill>
                  <a:schemeClr val="tx1"/>
                </a:solidFill>
              </a:rPr>
              <a:t>Assessing Potential Phytotoxicity of Water Treatment Residual Use in Bahiagrass Pastures</a:t>
            </a:r>
            <a:br>
              <a:rPr lang="en-US" b="1" dirty="0"/>
            </a:br>
            <a:br>
              <a:rPr lang="en-US" sz="3100" b="1" dirty="0">
                <a:solidFill>
                  <a:schemeClr val="tx1"/>
                </a:solidFill>
              </a:rPr>
            </a:br>
            <a:br>
              <a:rPr lang="en-US" sz="3200" b="1" dirty="0"/>
            </a:br>
            <a:r>
              <a:rPr lang="en-US" sz="3200" b="1" dirty="0"/>
              <a:t>F</a:t>
            </a:r>
            <a:endParaRPr lang="en-US" altLang="en-US" sz="3600" dirty="0">
              <a:solidFill>
                <a:schemeClr val="tx1"/>
              </a:solidFill>
            </a:endParaRPr>
          </a:p>
        </p:txBody>
      </p:sp>
      <p:sp>
        <p:nvSpPr>
          <p:cNvPr id="6147" name="Rectangle 3"/>
          <p:cNvSpPr>
            <a:spLocks noGrp="1" noChangeArrowheads="1"/>
          </p:cNvSpPr>
          <p:nvPr>
            <p:ph type="subTitle" idx="1"/>
          </p:nvPr>
        </p:nvSpPr>
        <p:spPr>
          <a:xfrm>
            <a:off x="-16933" y="2596760"/>
            <a:ext cx="9144000" cy="609600"/>
          </a:xfrm>
        </p:spPr>
        <p:txBody>
          <a:bodyPr>
            <a:normAutofit/>
          </a:bodyPr>
          <a:lstStyle/>
          <a:p>
            <a:pPr>
              <a:lnSpc>
                <a:spcPct val="100000"/>
              </a:lnSpc>
            </a:pPr>
            <a:r>
              <a:rPr lang="en-US" dirty="0"/>
              <a:t>Maria L. Silveira, Don Graetz, Lynn Sollenberger, Joao Vendramini</a:t>
            </a:r>
            <a:endParaRPr lang="en-US" sz="1800" baseline="30000" dirty="0"/>
          </a:p>
        </p:txBody>
      </p:sp>
      <p:sp>
        <p:nvSpPr>
          <p:cNvPr id="3" name="TextBox 2">
            <a:extLst>
              <a:ext uri="{FF2B5EF4-FFF2-40B4-BE49-F238E27FC236}">
                <a16:creationId xmlns:a16="http://schemas.microsoft.com/office/drawing/2014/main" id="{816C1CB7-7867-4EE1-9B06-4129DE4B7643}"/>
              </a:ext>
            </a:extLst>
          </p:cNvPr>
          <p:cNvSpPr txBox="1"/>
          <p:nvPr/>
        </p:nvSpPr>
        <p:spPr>
          <a:xfrm>
            <a:off x="1828800" y="3220787"/>
            <a:ext cx="7239000" cy="369332"/>
          </a:xfrm>
          <a:prstGeom prst="rect">
            <a:avLst/>
          </a:prstGeom>
          <a:noFill/>
        </p:spPr>
        <p:txBody>
          <a:bodyPr wrap="square" rtlCol="0">
            <a:spAutoFit/>
          </a:bodyPr>
          <a:lstStyle/>
          <a:p>
            <a:r>
              <a:rPr lang="en-US" dirty="0"/>
              <a:t>Funding source:  FDCAS (2006-2007); IFAS (2007-2009)</a:t>
            </a:r>
          </a:p>
        </p:txBody>
      </p:sp>
      <p:pic>
        <p:nvPicPr>
          <p:cNvPr id="8" name="Picture 7">
            <a:extLst>
              <a:ext uri="{FF2B5EF4-FFF2-40B4-BE49-F238E27FC236}">
                <a16:creationId xmlns:a16="http://schemas.microsoft.com/office/drawing/2014/main" id="{2C4E965B-0E2B-45E2-9086-7AF17C5D51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4419600"/>
            <a:ext cx="2905760" cy="2174240"/>
          </a:xfrm>
          <a:prstGeom prst="rect">
            <a:avLst/>
          </a:prstGeom>
        </p:spPr>
      </p:pic>
      <p:pic>
        <p:nvPicPr>
          <p:cNvPr id="10" name="Picture 9">
            <a:extLst>
              <a:ext uri="{FF2B5EF4-FFF2-40B4-BE49-F238E27FC236}">
                <a16:creationId xmlns:a16="http://schemas.microsoft.com/office/drawing/2014/main" id="{E6EB45D9-A438-4878-B7D8-5DC5754DB8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6282" y="4419600"/>
            <a:ext cx="2905760" cy="2174240"/>
          </a:xfrm>
          <a:prstGeom prst="rect">
            <a:avLst/>
          </a:prstGeom>
        </p:spPr>
      </p:pic>
      <p:pic>
        <p:nvPicPr>
          <p:cNvPr id="12" name="Picture 11">
            <a:extLst>
              <a:ext uri="{FF2B5EF4-FFF2-40B4-BE49-F238E27FC236}">
                <a16:creationId xmlns:a16="http://schemas.microsoft.com/office/drawing/2014/main" id="{824F8C9A-79B3-4C1A-88BD-22CBE21D7BA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57567" y="4419600"/>
            <a:ext cx="2905760" cy="2174240"/>
          </a:xfrm>
          <a:prstGeom prst="rect">
            <a:avLst/>
          </a:prstGeom>
        </p:spPr>
      </p:pic>
    </p:spTree>
    <p:custDataLst>
      <p:tags r:id="rId1"/>
    </p:custDataLst>
    <p:extLst>
      <p:ext uri="{BB962C8B-B14F-4D97-AF65-F5344CB8AC3E}">
        <p14:creationId xmlns:p14="http://schemas.microsoft.com/office/powerpoint/2010/main" val="486767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665082-1DC3-4BDF-9B80-474E00D0A364}"/>
              </a:ext>
            </a:extLst>
          </p:cNvPr>
          <p:cNvPicPr>
            <a:picLocks noChangeAspect="1"/>
          </p:cNvPicPr>
          <p:nvPr/>
        </p:nvPicPr>
        <p:blipFill>
          <a:blip r:embed="rId3"/>
          <a:stretch>
            <a:fillRect/>
          </a:stretch>
        </p:blipFill>
        <p:spPr>
          <a:xfrm>
            <a:off x="-25400" y="199889"/>
            <a:ext cx="9144000" cy="5331417"/>
          </a:xfrm>
          <a:prstGeom prst="rect">
            <a:avLst/>
          </a:prstGeom>
        </p:spPr>
      </p:pic>
      <p:sp>
        <p:nvSpPr>
          <p:cNvPr id="5" name="TextBox 4">
            <a:extLst>
              <a:ext uri="{FF2B5EF4-FFF2-40B4-BE49-F238E27FC236}">
                <a16:creationId xmlns:a16="http://schemas.microsoft.com/office/drawing/2014/main" id="{29833B9D-25C3-4877-87B2-72287777AD97}"/>
              </a:ext>
            </a:extLst>
          </p:cNvPr>
          <p:cNvSpPr txBox="1"/>
          <p:nvPr/>
        </p:nvSpPr>
        <p:spPr>
          <a:xfrm>
            <a:off x="4648200" y="5791200"/>
            <a:ext cx="4343400" cy="381000"/>
          </a:xfrm>
          <a:prstGeom prst="rect">
            <a:avLst/>
          </a:prstGeom>
          <a:noFill/>
        </p:spPr>
        <p:txBody>
          <a:bodyPr wrap="square" rtlCol="0">
            <a:spAutoFit/>
          </a:bodyPr>
          <a:lstStyle/>
          <a:p>
            <a:r>
              <a:rPr lang="en-US" b="1" dirty="0"/>
              <a:t>Published in Agron. J. 105:796-802 (2013)</a:t>
            </a:r>
          </a:p>
        </p:txBody>
      </p:sp>
    </p:spTree>
    <p:extLst>
      <p:ext uri="{BB962C8B-B14F-4D97-AF65-F5344CB8AC3E}">
        <p14:creationId xmlns:p14="http://schemas.microsoft.com/office/powerpoint/2010/main" val="3950314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7B499-7F6F-44F7-9F47-1880FAEB3932}"/>
              </a:ext>
            </a:extLst>
          </p:cNvPr>
          <p:cNvSpPr/>
          <p:nvPr/>
        </p:nvSpPr>
        <p:spPr>
          <a:xfrm>
            <a:off x="266700" y="1600200"/>
            <a:ext cx="8458200" cy="5174173"/>
          </a:xfrm>
          <a:prstGeom prst="rect">
            <a:avLst/>
          </a:prstGeom>
        </p:spPr>
        <p:txBody>
          <a:bodyPr wrap="square">
            <a:spAutoFit/>
          </a:bodyPr>
          <a:lstStyle/>
          <a:p>
            <a:pPr marL="361950" marR="241300" indent="-285750">
              <a:lnSpc>
                <a:spcPct val="106000"/>
              </a:lnSpc>
              <a:spcBef>
                <a:spcPts val="75"/>
              </a:spcBef>
              <a:spcAft>
                <a:spcPts val="0"/>
              </a:spcAft>
              <a:buFont typeface="Arial" panose="020B0604020202020204" pitchFamily="34" charset="0"/>
              <a:buChar char="•"/>
            </a:pPr>
            <a:r>
              <a:rPr lang="en-US" spc="-35" dirty="0">
                <a:solidFill>
                  <a:srgbClr val="231F20"/>
                </a:solidFill>
                <a:ea typeface="Garamond" panose="02020404030301010803" pitchFamily="18" charset="0"/>
                <a:cs typeface="Times New Roman" panose="02020603050405020304" pitchFamily="18" charset="0"/>
              </a:rPr>
              <a:t>W</a:t>
            </a:r>
            <a:r>
              <a:rPr lang="en-US" spc="-40" dirty="0">
                <a:solidFill>
                  <a:srgbClr val="231F20"/>
                </a:solidFill>
                <a:ea typeface="Garamond" panose="02020404030301010803" pitchFamily="18" charset="0"/>
                <a:cs typeface="Times New Roman" panose="02020603050405020304" pitchFamily="18" charset="0"/>
              </a:rPr>
              <a:t>a</a:t>
            </a:r>
            <a:r>
              <a:rPr lang="en-US" spc="-35" dirty="0">
                <a:solidFill>
                  <a:srgbClr val="231F20"/>
                </a:solidFill>
                <a:ea typeface="Garamond" panose="02020404030301010803" pitchFamily="18" charset="0"/>
                <a:cs typeface="Times New Roman" panose="02020603050405020304" pitchFamily="18" charset="0"/>
              </a:rPr>
              <a:t>t</a:t>
            </a:r>
            <a:r>
              <a:rPr lang="en-US" spc="-40" dirty="0">
                <a:solidFill>
                  <a:srgbClr val="231F20"/>
                </a:solidFill>
                <a:ea typeface="Garamond" panose="02020404030301010803" pitchFamily="18" charset="0"/>
                <a:cs typeface="Times New Roman" panose="02020603050405020304" pitchFamily="18" charset="0"/>
              </a:rPr>
              <a:t>e</a:t>
            </a:r>
            <a:r>
              <a:rPr lang="en-US" spc="-35" dirty="0">
                <a:solidFill>
                  <a:srgbClr val="231F20"/>
                </a:solidFill>
                <a:ea typeface="Garamond" panose="02020404030301010803" pitchFamily="18" charset="0"/>
                <a:cs typeface="Times New Roman" panose="02020603050405020304" pitchFamily="18" charset="0"/>
              </a:rPr>
              <a:t>r</a:t>
            </a:r>
            <a:r>
              <a:rPr lang="en-US" spc="-90"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tr</a:t>
            </a:r>
            <a:r>
              <a:rPr lang="en-US" spc="-30" dirty="0">
                <a:solidFill>
                  <a:srgbClr val="231F20"/>
                </a:solidFill>
                <a:ea typeface="Garamond" panose="02020404030301010803" pitchFamily="18" charset="0"/>
                <a:cs typeface="Times New Roman" panose="02020603050405020304" pitchFamily="18" charset="0"/>
              </a:rPr>
              <a:t>ea</a:t>
            </a:r>
            <a:r>
              <a:rPr lang="en-US" spc="-25" dirty="0">
                <a:solidFill>
                  <a:srgbClr val="231F20"/>
                </a:solidFill>
                <a:ea typeface="Garamond" panose="02020404030301010803" pitchFamily="18" charset="0"/>
                <a:cs typeface="Times New Roman" panose="02020603050405020304" pitchFamily="18" charset="0"/>
              </a:rPr>
              <a:t>t</a:t>
            </a:r>
            <a:r>
              <a:rPr lang="en-US" spc="-30" dirty="0">
                <a:solidFill>
                  <a:srgbClr val="231F20"/>
                </a:solidFill>
                <a:ea typeface="Garamond" panose="02020404030301010803" pitchFamily="18" charset="0"/>
                <a:cs typeface="Times New Roman" panose="02020603050405020304" pitchFamily="18" charset="0"/>
              </a:rPr>
              <a:t>me</a:t>
            </a:r>
            <a:r>
              <a:rPr lang="en-US" spc="-25" dirty="0">
                <a:solidFill>
                  <a:srgbClr val="231F20"/>
                </a:solidFill>
                <a:ea typeface="Garamond" panose="02020404030301010803" pitchFamily="18" charset="0"/>
                <a:cs typeface="Times New Roman" panose="02020603050405020304" pitchFamily="18" charset="0"/>
              </a:rPr>
              <a:t>nt</a:t>
            </a:r>
            <a:r>
              <a:rPr lang="en-US" spc="-85" dirty="0">
                <a:solidFill>
                  <a:srgbClr val="231F20"/>
                </a:solidFill>
                <a:ea typeface="Garamond" panose="02020404030301010803" pitchFamily="18" charset="0"/>
                <a:cs typeface="Times New Roman" panose="02020603050405020304" pitchFamily="18" charset="0"/>
              </a:rPr>
              <a:t> </a:t>
            </a:r>
            <a:r>
              <a:rPr lang="en-US" spc="-15" dirty="0">
                <a:solidFill>
                  <a:srgbClr val="231F20"/>
                </a:solidFill>
                <a:ea typeface="Garamond" panose="02020404030301010803" pitchFamily="18" charset="0"/>
                <a:cs typeface="Times New Roman" panose="02020603050405020304" pitchFamily="18" charset="0"/>
              </a:rPr>
              <a:t>r</a:t>
            </a:r>
            <a:r>
              <a:rPr lang="en-US" spc="-20" dirty="0">
                <a:solidFill>
                  <a:srgbClr val="231F20"/>
                </a:solidFill>
                <a:ea typeface="Garamond" panose="02020404030301010803" pitchFamily="18" charset="0"/>
                <a:cs typeface="Times New Roman" panose="02020603050405020304" pitchFamily="18" charset="0"/>
              </a:rPr>
              <a:t>es</a:t>
            </a:r>
            <a:r>
              <a:rPr lang="en-US" spc="-15" dirty="0">
                <a:solidFill>
                  <a:srgbClr val="231F20"/>
                </a:solidFill>
                <a:ea typeface="Garamond" panose="02020404030301010803" pitchFamily="18" charset="0"/>
                <a:cs typeface="Times New Roman" panose="02020603050405020304" pitchFamily="18" charset="0"/>
              </a:rPr>
              <a:t>idu</a:t>
            </a:r>
            <a:r>
              <a:rPr lang="en-US" spc="-20" dirty="0">
                <a:solidFill>
                  <a:srgbClr val="231F20"/>
                </a:solidFill>
                <a:ea typeface="Garamond" panose="02020404030301010803" pitchFamily="18" charset="0"/>
                <a:cs typeface="Times New Roman" panose="02020603050405020304" pitchFamily="18" charset="0"/>
              </a:rPr>
              <a:t>a</a:t>
            </a:r>
            <a:r>
              <a:rPr lang="en-US" spc="-15" dirty="0">
                <a:solidFill>
                  <a:srgbClr val="231F20"/>
                </a:solidFill>
                <a:ea typeface="Garamond" panose="02020404030301010803" pitchFamily="18" charset="0"/>
                <a:cs typeface="Times New Roman" panose="02020603050405020304" pitchFamily="18" charset="0"/>
              </a:rPr>
              <a:t>l</a:t>
            </a:r>
            <a:r>
              <a:rPr lang="en-US" spc="-20" dirty="0">
                <a:solidFill>
                  <a:srgbClr val="231F20"/>
                </a:solidFill>
                <a:ea typeface="Garamond" panose="02020404030301010803" pitchFamily="18" charset="0"/>
                <a:cs typeface="Times New Roman" panose="02020603050405020304" pitchFamily="18" charset="0"/>
              </a:rPr>
              <a:t>s (WTR),</a:t>
            </a:r>
            <a:r>
              <a:rPr lang="en-US" spc="-90" dirty="0">
                <a:solidFill>
                  <a:srgbClr val="231F20"/>
                </a:solidFill>
                <a:ea typeface="Garamond" panose="02020404030301010803" pitchFamily="18" charset="0"/>
                <a:cs typeface="Times New Roman" panose="02020603050405020304" pitchFamily="18" charset="0"/>
              </a:rPr>
              <a:t> </a:t>
            </a:r>
            <a:r>
              <a:rPr lang="en-US" spc="-15" dirty="0">
                <a:solidFill>
                  <a:srgbClr val="231F20"/>
                </a:solidFill>
                <a:ea typeface="Garamond" panose="02020404030301010803" pitchFamily="18" charset="0"/>
                <a:cs typeface="Times New Roman" panose="02020603050405020304" pitchFamily="18" charset="0"/>
              </a:rPr>
              <a:t>th</a:t>
            </a:r>
            <a:r>
              <a:rPr lang="en-US" spc="-20" dirty="0">
                <a:solidFill>
                  <a:srgbClr val="231F20"/>
                </a:solidFill>
                <a:ea typeface="Garamond" panose="02020404030301010803" pitchFamily="18" charset="0"/>
                <a:cs typeface="Times New Roman" panose="02020603050405020304" pitchFamily="18" charset="0"/>
              </a:rPr>
              <a:t>e</a:t>
            </a:r>
            <a:r>
              <a:rPr lang="en-US" spc="-85"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byp</a:t>
            </a:r>
            <a:r>
              <a:rPr lang="en-US" spc="-20" dirty="0">
                <a:solidFill>
                  <a:srgbClr val="231F20"/>
                </a:solidFill>
                <a:ea typeface="Garamond" panose="02020404030301010803" pitchFamily="18" charset="0"/>
                <a:cs typeface="Times New Roman" panose="02020603050405020304" pitchFamily="18" charset="0"/>
              </a:rPr>
              <a:t>r</a:t>
            </a:r>
            <a:r>
              <a:rPr lang="en-US" spc="-25" dirty="0">
                <a:solidFill>
                  <a:srgbClr val="231F20"/>
                </a:solidFill>
                <a:ea typeface="Garamond" panose="02020404030301010803" pitchFamily="18" charset="0"/>
                <a:cs typeface="Times New Roman" panose="02020603050405020304" pitchFamily="18" charset="0"/>
              </a:rPr>
              <a:t>od</a:t>
            </a:r>
            <a:r>
              <a:rPr lang="en-US" spc="-20" dirty="0">
                <a:solidFill>
                  <a:srgbClr val="231F20"/>
                </a:solidFill>
                <a:ea typeface="Garamond" panose="02020404030301010803" pitchFamily="18" charset="0"/>
                <a:cs typeface="Times New Roman" panose="02020603050405020304" pitchFamily="18" charset="0"/>
              </a:rPr>
              <a:t>u</a:t>
            </a:r>
            <a:r>
              <a:rPr lang="en-US" spc="-25" dirty="0">
                <a:solidFill>
                  <a:srgbClr val="231F20"/>
                </a:solidFill>
                <a:ea typeface="Garamond" panose="02020404030301010803" pitchFamily="18" charset="0"/>
                <a:cs typeface="Times New Roman" panose="02020603050405020304" pitchFamily="18" charset="0"/>
              </a:rPr>
              <a:t>c</a:t>
            </a:r>
            <a:r>
              <a:rPr lang="en-US" spc="-20" dirty="0">
                <a:solidFill>
                  <a:srgbClr val="231F20"/>
                </a:solidFill>
                <a:ea typeface="Garamond" panose="02020404030301010803" pitchFamily="18" charset="0"/>
                <a:cs typeface="Times New Roman" panose="02020603050405020304" pitchFamily="18" charset="0"/>
              </a:rPr>
              <a:t>t</a:t>
            </a:r>
            <a:r>
              <a:rPr lang="en-US" spc="-90" dirty="0">
                <a:solidFill>
                  <a:srgbClr val="231F20"/>
                </a:solidFill>
                <a:ea typeface="Garamond" panose="02020404030301010803" pitchFamily="18" charset="0"/>
                <a:cs typeface="Times New Roman" panose="02020603050405020304" pitchFamily="18" charset="0"/>
              </a:rPr>
              <a:t> </a:t>
            </a:r>
            <a:r>
              <a:rPr lang="en-US" spc="-20" dirty="0">
                <a:solidFill>
                  <a:srgbClr val="231F20"/>
                </a:solidFill>
                <a:ea typeface="Garamond" panose="02020404030301010803" pitchFamily="18" charset="0"/>
                <a:cs typeface="Times New Roman" panose="02020603050405020304" pitchFamily="18" charset="0"/>
              </a:rPr>
              <a:t>of</a:t>
            </a:r>
            <a:r>
              <a:rPr lang="en-US" spc="-85" dirty="0">
                <a:solidFill>
                  <a:srgbClr val="231F20"/>
                </a:solidFill>
                <a:ea typeface="Garamond" panose="02020404030301010803" pitchFamily="18" charset="0"/>
                <a:cs typeface="Times New Roman" panose="02020603050405020304" pitchFamily="18" charset="0"/>
              </a:rPr>
              <a:t> </a:t>
            </a:r>
            <a:r>
              <a:rPr lang="en-US" spc="-15" dirty="0">
                <a:solidFill>
                  <a:srgbClr val="231F20"/>
                </a:solidFill>
                <a:ea typeface="Garamond" panose="02020404030301010803" pitchFamily="18" charset="0"/>
                <a:cs typeface="Times New Roman" panose="02020603050405020304" pitchFamily="18" charset="0"/>
              </a:rPr>
              <a:t>th</a:t>
            </a:r>
            <a:r>
              <a:rPr lang="en-US" spc="-20" dirty="0">
                <a:solidFill>
                  <a:srgbClr val="231F20"/>
                </a:solidFill>
                <a:ea typeface="Garamond" panose="02020404030301010803" pitchFamily="18" charset="0"/>
                <a:cs typeface="Times New Roman" panose="02020603050405020304" pitchFamily="18" charset="0"/>
              </a:rPr>
              <a:t>e</a:t>
            </a:r>
            <a:r>
              <a:rPr lang="en-US" spc="-90" dirty="0">
                <a:solidFill>
                  <a:srgbClr val="231F20"/>
                </a:solidFill>
                <a:ea typeface="Garamond" panose="02020404030301010803" pitchFamily="18" charset="0"/>
                <a:cs typeface="Times New Roman" panose="02020603050405020304" pitchFamily="18" charset="0"/>
              </a:rPr>
              <a:t> </a:t>
            </a:r>
            <a:r>
              <a:rPr lang="en-US" spc="-5" dirty="0">
                <a:solidFill>
                  <a:srgbClr val="231F20"/>
                </a:solidFill>
                <a:ea typeface="Garamond" panose="02020404030301010803" pitchFamily="18" charset="0"/>
                <a:cs typeface="Times New Roman" panose="02020603050405020304" pitchFamily="18" charset="0"/>
              </a:rPr>
              <a:t>drinkin</a:t>
            </a:r>
            <a:r>
              <a:rPr lang="en-US" spc="-10" dirty="0">
                <a:solidFill>
                  <a:srgbClr val="231F20"/>
                </a:solidFill>
                <a:ea typeface="Garamond" panose="02020404030301010803" pitchFamily="18" charset="0"/>
                <a:cs typeface="Times New Roman" panose="02020603050405020304" pitchFamily="18" charset="0"/>
              </a:rPr>
              <a:t>g</a:t>
            </a:r>
            <a:r>
              <a:rPr lang="en-US" spc="155"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wa</a:t>
            </a:r>
            <a:r>
              <a:rPr lang="en-US" spc="-20" dirty="0">
                <a:solidFill>
                  <a:srgbClr val="231F20"/>
                </a:solidFill>
                <a:ea typeface="Garamond" panose="02020404030301010803" pitchFamily="18" charset="0"/>
                <a:cs typeface="Times New Roman" panose="02020603050405020304" pitchFamily="18" charset="0"/>
              </a:rPr>
              <a:t>t</a:t>
            </a:r>
            <a:r>
              <a:rPr lang="en-US" spc="-25" dirty="0">
                <a:solidFill>
                  <a:srgbClr val="231F20"/>
                </a:solidFill>
                <a:ea typeface="Garamond" panose="02020404030301010803" pitchFamily="18" charset="0"/>
                <a:cs typeface="Times New Roman" panose="02020603050405020304" pitchFamily="18" charset="0"/>
              </a:rPr>
              <a:t>e</a:t>
            </a:r>
            <a:r>
              <a:rPr lang="en-US" spc="-20" dirty="0">
                <a:solidFill>
                  <a:srgbClr val="231F20"/>
                </a:solidFill>
                <a:ea typeface="Garamond" panose="02020404030301010803" pitchFamily="18" charset="0"/>
                <a:cs typeface="Times New Roman" panose="02020603050405020304" pitchFamily="18" charset="0"/>
              </a:rPr>
              <a:t>r</a:t>
            </a:r>
            <a:r>
              <a:rPr lang="en-US" spc="-145" dirty="0">
                <a:solidFill>
                  <a:srgbClr val="231F20"/>
                </a:solidFill>
                <a:ea typeface="Garamond" panose="02020404030301010803" pitchFamily="18" charset="0"/>
                <a:cs typeface="Times New Roman" panose="02020603050405020304" pitchFamily="18" charset="0"/>
              </a:rPr>
              <a:t> </a:t>
            </a:r>
            <a:r>
              <a:rPr lang="en-US" spc="-20" dirty="0">
                <a:solidFill>
                  <a:srgbClr val="231F20"/>
                </a:solidFill>
                <a:ea typeface="Garamond" panose="02020404030301010803" pitchFamily="18" charset="0"/>
                <a:cs typeface="Times New Roman" panose="02020603050405020304" pitchFamily="18" charset="0"/>
              </a:rPr>
              <a:t>p</a:t>
            </a:r>
            <a:r>
              <a:rPr lang="en-US" spc="-15" dirty="0">
                <a:solidFill>
                  <a:srgbClr val="231F20"/>
                </a:solidFill>
                <a:ea typeface="Garamond" panose="02020404030301010803" pitchFamily="18" charset="0"/>
                <a:cs typeface="Times New Roman" panose="02020603050405020304" pitchFamily="18" charset="0"/>
              </a:rPr>
              <a:t>uri</a:t>
            </a:r>
            <a:r>
              <a:rPr lang="en-US" spc="-20" dirty="0">
                <a:solidFill>
                  <a:srgbClr val="231F20"/>
                </a:solidFill>
                <a:ea typeface="Garamond" panose="02020404030301010803" pitchFamily="18" charset="0"/>
                <a:cs typeface="Times New Roman" panose="02020603050405020304" pitchFamily="18" charset="0"/>
              </a:rPr>
              <a:t>fica</a:t>
            </a:r>
            <a:r>
              <a:rPr lang="en-US" spc="-15" dirty="0">
                <a:solidFill>
                  <a:srgbClr val="231F20"/>
                </a:solidFill>
                <a:ea typeface="Garamond" panose="02020404030301010803" pitchFamily="18" charset="0"/>
                <a:cs typeface="Times New Roman" panose="02020603050405020304" pitchFamily="18" charset="0"/>
              </a:rPr>
              <a:t>ti</a:t>
            </a:r>
            <a:r>
              <a:rPr lang="en-US" spc="-20" dirty="0">
                <a:solidFill>
                  <a:srgbClr val="231F20"/>
                </a:solidFill>
                <a:ea typeface="Garamond" panose="02020404030301010803" pitchFamily="18" charset="0"/>
                <a:cs typeface="Times New Roman" panose="02020603050405020304" pitchFamily="18" charset="0"/>
              </a:rPr>
              <a:t>o</a:t>
            </a:r>
            <a:r>
              <a:rPr lang="en-US" spc="-15" dirty="0">
                <a:solidFill>
                  <a:srgbClr val="231F20"/>
                </a:solidFill>
                <a:ea typeface="Garamond" panose="02020404030301010803" pitchFamily="18" charset="0"/>
                <a:cs typeface="Times New Roman" panose="02020603050405020304" pitchFamily="18" charset="0"/>
              </a:rPr>
              <a:t>n</a:t>
            </a:r>
            <a:r>
              <a:rPr lang="en-US" spc="-150"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p</a:t>
            </a:r>
            <a:r>
              <a:rPr lang="en-US" spc="-20" dirty="0">
                <a:solidFill>
                  <a:srgbClr val="231F20"/>
                </a:solidFill>
                <a:ea typeface="Garamond" panose="02020404030301010803" pitchFamily="18" charset="0"/>
                <a:cs typeface="Times New Roman" panose="02020603050405020304" pitchFamily="18" charset="0"/>
              </a:rPr>
              <a:t>r</a:t>
            </a:r>
            <a:r>
              <a:rPr lang="en-US" spc="-25" dirty="0">
                <a:solidFill>
                  <a:srgbClr val="231F20"/>
                </a:solidFill>
                <a:ea typeface="Garamond" panose="02020404030301010803" pitchFamily="18" charset="0"/>
                <a:cs typeface="Times New Roman" panose="02020603050405020304" pitchFamily="18" charset="0"/>
              </a:rPr>
              <a:t>ocess,</a:t>
            </a:r>
            <a:r>
              <a:rPr lang="en-US" spc="-145"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co</a:t>
            </a:r>
            <a:r>
              <a:rPr lang="en-US" spc="-20" dirty="0">
                <a:solidFill>
                  <a:srgbClr val="231F20"/>
                </a:solidFill>
                <a:ea typeface="Garamond" panose="02020404030301010803" pitchFamily="18" charset="0"/>
                <a:cs typeface="Times New Roman" panose="02020603050405020304" pitchFamily="18" charset="0"/>
              </a:rPr>
              <a:t>nt</a:t>
            </a:r>
            <a:r>
              <a:rPr lang="en-US" spc="-25" dirty="0">
                <a:solidFill>
                  <a:srgbClr val="231F20"/>
                </a:solidFill>
                <a:ea typeface="Garamond" panose="02020404030301010803" pitchFamily="18" charset="0"/>
                <a:cs typeface="Times New Roman" panose="02020603050405020304" pitchFamily="18" charset="0"/>
              </a:rPr>
              <a:t>a</a:t>
            </a:r>
            <a:r>
              <a:rPr lang="en-US" spc="-20" dirty="0">
                <a:solidFill>
                  <a:srgbClr val="231F20"/>
                </a:solidFill>
                <a:ea typeface="Garamond" panose="02020404030301010803" pitchFamily="18" charset="0"/>
                <a:cs typeface="Times New Roman" panose="02020603050405020304" pitchFamily="18" charset="0"/>
              </a:rPr>
              <a:t>in</a:t>
            </a:r>
            <a:r>
              <a:rPr lang="en-US" spc="-145"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amo</a:t>
            </a:r>
            <a:r>
              <a:rPr lang="en-US" spc="-20" dirty="0">
                <a:solidFill>
                  <a:srgbClr val="231F20"/>
                </a:solidFill>
                <a:ea typeface="Garamond" panose="02020404030301010803" pitchFamily="18" charset="0"/>
                <a:cs typeface="Times New Roman" panose="02020603050405020304" pitchFamily="18" charset="0"/>
              </a:rPr>
              <a:t>r</a:t>
            </a:r>
            <a:r>
              <a:rPr lang="en-US" spc="-25" dirty="0">
                <a:solidFill>
                  <a:srgbClr val="231F20"/>
                </a:solidFill>
                <a:ea typeface="Garamond" panose="02020404030301010803" pitchFamily="18" charset="0"/>
                <a:cs typeface="Times New Roman" panose="02020603050405020304" pitchFamily="18" charset="0"/>
              </a:rPr>
              <a:t>p</a:t>
            </a:r>
            <a:r>
              <a:rPr lang="en-US" spc="-20" dirty="0">
                <a:solidFill>
                  <a:srgbClr val="231F20"/>
                </a:solidFill>
                <a:ea typeface="Garamond" panose="02020404030301010803" pitchFamily="18" charset="0"/>
                <a:cs typeface="Times New Roman" panose="02020603050405020304" pitchFamily="18" charset="0"/>
              </a:rPr>
              <a:t>h</a:t>
            </a:r>
            <a:r>
              <a:rPr lang="en-US" spc="-25" dirty="0">
                <a:solidFill>
                  <a:srgbClr val="231F20"/>
                </a:solidFill>
                <a:ea typeface="Garamond" panose="02020404030301010803" pitchFamily="18" charset="0"/>
                <a:cs typeface="Times New Roman" panose="02020603050405020304" pitchFamily="18" charset="0"/>
              </a:rPr>
              <a:t>o</a:t>
            </a:r>
            <a:r>
              <a:rPr lang="en-US" spc="-20" dirty="0">
                <a:solidFill>
                  <a:srgbClr val="231F20"/>
                </a:solidFill>
                <a:ea typeface="Garamond" panose="02020404030301010803" pitchFamily="18" charset="0"/>
                <a:cs typeface="Times New Roman" panose="02020603050405020304" pitchFamily="18" charset="0"/>
              </a:rPr>
              <a:t>u</a:t>
            </a:r>
            <a:r>
              <a:rPr lang="en-US" spc="-25" dirty="0">
                <a:solidFill>
                  <a:srgbClr val="231F20"/>
                </a:solidFill>
                <a:ea typeface="Garamond" panose="02020404030301010803" pitchFamily="18" charset="0"/>
                <a:cs typeface="Times New Roman" panose="02020603050405020304" pitchFamily="18" charset="0"/>
              </a:rPr>
              <a:t>s</a:t>
            </a:r>
            <a:r>
              <a:rPr lang="en-US" spc="-145"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Fe</a:t>
            </a:r>
            <a:r>
              <a:rPr lang="en-US" spc="-145" dirty="0">
                <a:solidFill>
                  <a:srgbClr val="231F20"/>
                </a:solidFill>
                <a:ea typeface="Garamond" panose="02020404030301010803" pitchFamily="18" charset="0"/>
                <a:cs typeface="Times New Roman" panose="02020603050405020304" pitchFamily="18" charset="0"/>
              </a:rPr>
              <a:t> </a:t>
            </a:r>
            <a:r>
              <a:rPr lang="en-US" spc="-20" dirty="0">
                <a:solidFill>
                  <a:srgbClr val="231F20"/>
                </a:solidFill>
                <a:ea typeface="Garamond" panose="02020404030301010803" pitchFamily="18" charset="0"/>
                <a:cs typeface="Times New Roman" panose="02020603050405020304" pitchFamily="18" charset="0"/>
              </a:rPr>
              <a:t>o</a:t>
            </a:r>
            <a:r>
              <a:rPr lang="en-US" spc="-15" dirty="0">
                <a:solidFill>
                  <a:srgbClr val="231F20"/>
                </a:solidFill>
                <a:ea typeface="Garamond" panose="02020404030301010803" pitchFamily="18" charset="0"/>
                <a:cs typeface="Times New Roman" panose="02020603050405020304" pitchFamily="18" charset="0"/>
              </a:rPr>
              <a:t>r</a:t>
            </a:r>
            <a:r>
              <a:rPr lang="en-US" spc="-145" dirty="0">
                <a:solidFill>
                  <a:srgbClr val="231F20"/>
                </a:solidFill>
                <a:ea typeface="Garamond" panose="02020404030301010803" pitchFamily="18" charset="0"/>
                <a:cs typeface="Times New Roman" panose="02020603050405020304" pitchFamily="18" charset="0"/>
              </a:rPr>
              <a:t> </a:t>
            </a:r>
            <a:r>
              <a:rPr lang="en-US" spc="10" dirty="0">
                <a:solidFill>
                  <a:srgbClr val="231F20"/>
                </a:solidFill>
                <a:ea typeface="Garamond" panose="02020404030301010803" pitchFamily="18" charset="0"/>
                <a:cs typeface="Times New Roman" panose="02020603050405020304" pitchFamily="18" charset="0"/>
              </a:rPr>
              <a:t>A</a:t>
            </a:r>
            <a:r>
              <a:rPr lang="en-US" spc="5" dirty="0">
                <a:solidFill>
                  <a:srgbClr val="231F20"/>
                </a:solidFill>
                <a:ea typeface="Garamond" panose="02020404030301010803" pitchFamily="18" charset="0"/>
                <a:cs typeface="Times New Roman" panose="02020603050405020304" pitchFamily="18" charset="0"/>
              </a:rPr>
              <a:t>l</a:t>
            </a:r>
            <a:r>
              <a:rPr lang="en-US" spc="-145" dirty="0">
                <a:solidFill>
                  <a:srgbClr val="231F20"/>
                </a:solidFill>
                <a:ea typeface="Garamond" panose="02020404030301010803" pitchFamily="18" charset="0"/>
                <a:cs typeface="Times New Roman" panose="02020603050405020304" pitchFamily="18" charset="0"/>
              </a:rPr>
              <a:t> </a:t>
            </a:r>
            <a:r>
              <a:rPr lang="en-US" spc="-20" dirty="0">
                <a:solidFill>
                  <a:srgbClr val="231F20"/>
                </a:solidFill>
                <a:ea typeface="Garamond" panose="02020404030301010803" pitchFamily="18" charset="0"/>
                <a:cs typeface="Times New Roman" panose="02020603050405020304" pitchFamily="18" charset="0"/>
              </a:rPr>
              <a:t>ox</a:t>
            </a:r>
            <a:r>
              <a:rPr lang="en-US" spc="-15" dirty="0">
                <a:solidFill>
                  <a:srgbClr val="231F20"/>
                </a:solidFill>
                <a:ea typeface="Garamond" panose="02020404030301010803" pitchFamily="18" charset="0"/>
                <a:cs typeface="Times New Roman" panose="02020603050405020304" pitchFamily="18" charset="0"/>
              </a:rPr>
              <a:t>i</a:t>
            </a:r>
            <a:r>
              <a:rPr lang="en-US" spc="-20" dirty="0">
                <a:solidFill>
                  <a:srgbClr val="231F20"/>
                </a:solidFill>
                <a:ea typeface="Garamond" panose="02020404030301010803" pitchFamily="18" charset="0"/>
                <a:cs typeface="Times New Roman" panose="02020603050405020304" pitchFamily="18" charset="0"/>
              </a:rPr>
              <a:t>des</a:t>
            </a:r>
            <a:r>
              <a:rPr lang="en-US" spc="165" dirty="0">
                <a:solidFill>
                  <a:srgbClr val="231F20"/>
                </a:solidFill>
                <a:ea typeface="Garamond" panose="02020404030301010803" pitchFamily="18" charset="0"/>
                <a:cs typeface="Times New Roman" panose="02020603050405020304" pitchFamily="18" charset="0"/>
              </a:rPr>
              <a:t> </a:t>
            </a:r>
            <a:r>
              <a:rPr lang="en-US" spc="-20" dirty="0">
                <a:solidFill>
                  <a:srgbClr val="231F20"/>
                </a:solidFill>
                <a:ea typeface="Garamond" panose="02020404030301010803" pitchFamily="18" charset="0"/>
                <a:cs typeface="Times New Roman" panose="02020603050405020304" pitchFamily="18" charset="0"/>
              </a:rPr>
              <a:t>o</a:t>
            </a:r>
            <a:r>
              <a:rPr lang="en-US" spc="-15" dirty="0">
                <a:solidFill>
                  <a:srgbClr val="231F20"/>
                </a:solidFill>
                <a:ea typeface="Garamond" panose="02020404030301010803" pitchFamily="18" charset="0"/>
                <a:cs typeface="Times New Roman" panose="02020603050405020304" pitchFamily="18" charset="0"/>
              </a:rPr>
              <a:t>r</a:t>
            </a:r>
            <a:r>
              <a:rPr lang="en-US" spc="-125"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CaCO</a:t>
            </a:r>
            <a:r>
              <a:rPr lang="en-US" sz="1400" spc="-25" dirty="0">
                <a:solidFill>
                  <a:srgbClr val="231F20"/>
                </a:solidFill>
                <a:ea typeface="Garamond" panose="02020404030301010803" pitchFamily="18" charset="0"/>
                <a:cs typeface="Times New Roman" panose="02020603050405020304" pitchFamily="18" charset="0"/>
              </a:rPr>
              <a:t>3</a:t>
            </a:r>
            <a:r>
              <a:rPr lang="en-US" sz="1400" spc="-65" dirty="0">
                <a:solidFill>
                  <a:srgbClr val="231F20"/>
                </a:solidFill>
                <a:ea typeface="Garamond" panose="02020404030301010803" pitchFamily="18" charset="0"/>
                <a:cs typeface="Times New Roman" panose="02020603050405020304" pitchFamily="18" charset="0"/>
              </a:rPr>
              <a:t> </a:t>
            </a:r>
            <a:r>
              <a:rPr lang="en-US" dirty="0">
                <a:solidFill>
                  <a:srgbClr val="231F20"/>
                </a:solidFill>
                <a:ea typeface="Garamond" panose="02020404030301010803" pitchFamily="18" charset="0"/>
                <a:cs typeface="Times New Roman" panose="02020603050405020304" pitchFamily="18" charset="0"/>
              </a:rPr>
              <a:t>as</a:t>
            </a:r>
            <a:r>
              <a:rPr lang="en-US" spc="-120" dirty="0">
                <a:solidFill>
                  <a:srgbClr val="231F20"/>
                </a:solidFill>
                <a:ea typeface="Garamond" panose="02020404030301010803" pitchFamily="18" charset="0"/>
                <a:cs typeface="Times New Roman" panose="02020603050405020304" pitchFamily="18" charset="0"/>
              </a:rPr>
              <a:t> </a:t>
            </a:r>
            <a:r>
              <a:rPr lang="en-US" spc="-20" dirty="0">
                <a:solidFill>
                  <a:srgbClr val="231F20"/>
                </a:solidFill>
                <a:ea typeface="Garamond" panose="02020404030301010803" pitchFamily="18" charset="0"/>
                <a:cs typeface="Times New Roman" panose="02020603050405020304" pitchFamily="18" charset="0"/>
              </a:rPr>
              <a:t>we</a:t>
            </a:r>
            <a:r>
              <a:rPr lang="en-US" spc="-15" dirty="0">
                <a:solidFill>
                  <a:srgbClr val="231F20"/>
                </a:solidFill>
                <a:ea typeface="Garamond" panose="02020404030301010803" pitchFamily="18" charset="0"/>
                <a:cs typeface="Times New Roman" panose="02020603050405020304" pitchFamily="18" charset="0"/>
              </a:rPr>
              <a:t>ll</a:t>
            </a:r>
            <a:r>
              <a:rPr lang="en-US" spc="-120" dirty="0">
                <a:solidFill>
                  <a:srgbClr val="231F20"/>
                </a:solidFill>
                <a:ea typeface="Garamond" panose="02020404030301010803" pitchFamily="18" charset="0"/>
                <a:cs typeface="Times New Roman" panose="02020603050405020304" pitchFamily="18" charset="0"/>
              </a:rPr>
              <a:t> </a:t>
            </a:r>
            <a:r>
              <a:rPr lang="en-US" dirty="0">
                <a:solidFill>
                  <a:srgbClr val="231F20"/>
                </a:solidFill>
                <a:ea typeface="Garamond" panose="02020404030301010803" pitchFamily="18" charset="0"/>
                <a:cs typeface="Times New Roman" panose="02020603050405020304" pitchFamily="18" charset="0"/>
              </a:rPr>
              <a:t>as</a:t>
            </a:r>
            <a:r>
              <a:rPr lang="en-US" spc="-120" dirty="0">
                <a:solidFill>
                  <a:srgbClr val="231F20"/>
                </a:solidFill>
                <a:ea typeface="Garamond" panose="02020404030301010803" pitchFamily="18" charset="0"/>
                <a:cs typeface="Times New Roman" panose="02020603050405020304" pitchFamily="18" charset="0"/>
              </a:rPr>
              <a:t> </a:t>
            </a:r>
            <a:r>
              <a:rPr lang="en-US" spc="-20" dirty="0">
                <a:solidFill>
                  <a:srgbClr val="231F20"/>
                </a:solidFill>
                <a:ea typeface="Garamond" panose="02020404030301010803" pitchFamily="18" charset="0"/>
                <a:cs typeface="Times New Roman" panose="02020603050405020304" pitchFamily="18" charset="0"/>
              </a:rPr>
              <a:t>se</a:t>
            </a:r>
            <a:r>
              <a:rPr lang="en-US" spc="-15" dirty="0">
                <a:solidFill>
                  <a:srgbClr val="231F20"/>
                </a:solidFill>
                <a:ea typeface="Garamond" panose="02020404030301010803" pitchFamily="18" charset="0"/>
                <a:cs typeface="Times New Roman" panose="02020603050405020304" pitchFamily="18" charset="0"/>
              </a:rPr>
              <a:t>di</a:t>
            </a:r>
            <a:r>
              <a:rPr lang="en-US" spc="-20" dirty="0">
                <a:solidFill>
                  <a:srgbClr val="231F20"/>
                </a:solidFill>
                <a:ea typeface="Garamond" panose="02020404030301010803" pitchFamily="18" charset="0"/>
                <a:cs typeface="Times New Roman" panose="02020603050405020304" pitchFamily="18" charset="0"/>
              </a:rPr>
              <a:t>me</a:t>
            </a:r>
            <a:r>
              <a:rPr lang="en-US" spc="-15" dirty="0">
                <a:solidFill>
                  <a:srgbClr val="231F20"/>
                </a:solidFill>
                <a:ea typeface="Garamond" panose="02020404030301010803" pitchFamily="18" charset="0"/>
                <a:cs typeface="Times New Roman" panose="02020603050405020304" pitchFamily="18" charset="0"/>
              </a:rPr>
              <a:t>nt</a:t>
            </a:r>
            <a:r>
              <a:rPr lang="en-US" spc="-20" dirty="0">
                <a:solidFill>
                  <a:srgbClr val="231F20"/>
                </a:solidFill>
                <a:ea typeface="Garamond" panose="02020404030301010803" pitchFamily="18" charset="0"/>
                <a:cs typeface="Times New Roman" panose="02020603050405020304" pitchFamily="18" charset="0"/>
              </a:rPr>
              <a:t>s</a:t>
            </a:r>
            <a:r>
              <a:rPr lang="en-US" spc="-120" dirty="0">
                <a:solidFill>
                  <a:srgbClr val="231F20"/>
                </a:solidFill>
                <a:ea typeface="Garamond" panose="02020404030301010803" pitchFamily="18" charset="0"/>
                <a:cs typeface="Times New Roman" panose="02020603050405020304" pitchFamily="18" charset="0"/>
              </a:rPr>
              <a:t> </a:t>
            </a:r>
            <a:r>
              <a:rPr lang="en-US" spc="-15" dirty="0">
                <a:solidFill>
                  <a:srgbClr val="231F20"/>
                </a:solidFill>
                <a:ea typeface="Garamond" panose="02020404030301010803" pitchFamily="18" charset="0"/>
                <a:cs typeface="Times New Roman" panose="02020603050405020304" pitchFamily="18" charset="0"/>
              </a:rPr>
              <a:t>a</a:t>
            </a:r>
            <a:r>
              <a:rPr lang="en-US" spc="-10" dirty="0">
                <a:solidFill>
                  <a:srgbClr val="231F20"/>
                </a:solidFill>
                <a:ea typeface="Garamond" panose="02020404030301010803" pitchFamily="18" charset="0"/>
                <a:cs typeface="Times New Roman" panose="02020603050405020304" pitchFamily="18" charset="0"/>
              </a:rPr>
              <a:t>nd</a:t>
            </a:r>
            <a:r>
              <a:rPr lang="en-US" spc="-120" dirty="0">
                <a:solidFill>
                  <a:srgbClr val="231F20"/>
                </a:solidFill>
                <a:ea typeface="Garamond" panose="02020404030301010803" pitchFamily="18" charset="0"/>
                <a:cs typeface="Times New Roman" panose="02020603050405020304" pitchFamily="18" charset="0"/>
              </a:rPr>
              <a:t> </a:t>
            </a:r>
            <a:r>
              <a:rPr lang="en-US" spc="-15" dirty="0">
                <a:solidFill>
                  <a:srgbClr val="231F20"/>
                </a:solidFill>
                <a:ea typeface="Garamond" panose="02020404030301010803" pitchFamily="18" charset="0"/>
                <a:cs typeface="Times New Roman" panose="02020603050405020304" pitchFamily="18" charset="0"/>
              </a:rPr>
              <a:t>hu</a:t>
            </a:r>
            <a:r>
              <a:rPr lang="en-US" spc="-20" dirty="0">
                <a:solidFill>
                  <a:srgbClr val="231F20"/>
                </a:solidFill>
                <a:ea typeface="Garamond" panose="02020404030301010803" pitchFamily="18" charset="0"/>
                <a:cs typeface="Times New Roman" panose="02020603050405020304" pitchFamily="18" charset="0"/>
              </a:rPr>
              <a:t>m</a:t>
            </a:r>
            <a:r>
              <a:rPr lang="en-US" spc="-15" dirty="0">
                <a:solidFill>
                  <a:srgbClr val="231F20"/>
                </a:solidFill>
                <a:ea typeface="Garamond" panose="02020404030301010803" pitchFamily="18" charset="0"/>
                <a:cs typeface="Times New Roman" panose="02020603050405020304" pitchFamily="18" charset="0"/>
              </a:rPr>
              <a:t>i</a:t>
            </a:r>
            <a:r>
              <a:rPr lang="en-US" spc="-20" dirty="0">
                <a:solidFill>
                  <a:srgbClr val="231F20"/>
                </a:solidFill>
                <a:ea typeface="Garamond" panose="02020404030301010803" pitchFamily="18" charset="0"/>
                <a:cs typeface="Times New Roman" panose="02020603050405020304" pitchFamily="18" charset="0"/>
              </a:rPr>
              <a:t>c</a:t>
            </a:r>
            <a:r>
              <a:rPr lang="en-US" spc="-120"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s</a:t>
            </a:r>
            <a:r>
              <a:rPr lang="en-US" spc="-20" dirty="0">
                <a:solidFill>
                  <a:srgbClr val="231F20"/>
                </a:solidFill>
                <a:ea typeface="Garamond" panose="02020404030301010803" pitchFamily="18" charset="0"/>
                <a:cs typeface="Times New Roman" panose="02020603050405020304" pitchFamily="18" charset="0"/>
              </a:rPr>
              <a:t>u</a:t>
            </a:r>
            <a:r>
              <a:rPr lang="en-US" spc="-25" dirty="0">
                <a:solidFill>
                  <a:srgbClr val="231F20"/>
                </a:solidFill>
                <a:ea typeface="Garamond" panose="02020404030301010803" pitchFamily="18" charset="0"/>
                <a:cs typeface="Times New Roman" panose="02020603050405020304" pitchFamily="18" charset="0"/>
              </a:rPr>
              <a:t>bsta</a:t>
            </a:r>
            <a:r>
              <a:rPr lang="en-US" spc="-20" dirty="0">
                <a:solidFill>
                  <a:srgbClr val="231F20"/>
                </a:solidFill>
                <a:ea typeface="Garamond" panose="02020404030301010803" pitchFamily="18" charset="0"/>
                <a:cs typeface="Times New Roman" panose="02020603050405020304" pitchFamily="18" charset="0"/>
              </a:rPr>
              <a:t>n</a:t>
            </a:r>
            <a:r>
              <a:rPr lang="en-US" spc="-25" dirty="0">
                <a:solidFill>
                  <a:srgbClr val="231F20"/>
                </a:solidFill>
                <a:ea typeface="Garamond" panose="02020404030301010803" pitchFamily="18" charset="0"/>
                <a:cs typeface="Times New Roman" panose="02020603050405020304" pitchFamily="18" charset="0"/>
              </a:rPr>
              <a:t>ces</a:t>
            </a:r>
            <a:r>
              <a:rPr lang="en-US" spc="-120"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 Extensive research demonstrated WTRs r</a:t>
            </a:r>
            <a:r>
              <a:rPr lang="en-US" spc="-30" dirty="0">
                <a:solidFill>
                  <a:srgbClr val="231F20"/>
                </a:solidFill>
                <a:ea typeface="Garamond" panose="02020404030301010803" pitchFamily="18" charset="0"/>
                <a:cs typeface="Times New Roman" panose="02020603050405020304" pitchFamily="18" charset="0"/>
              </a:rPr>
              <a:t>ep</a:t>
            </a:r>
            <a:r>
              <a:rPr lang="en-US" spc="-25" dirty="0">
                <a:solidFill>
                  <a:srgbClr val="231F20"/>
                </a:solidFill>
                <a:ea typeface="Garamond" panose="02020404030301010803" pitchFamily="18" charset="0"/>
                <a:cs typeface="Times New Roman" panose="02020603050405020304" pitchFamily="18" charset="0"/>
              </a:rPr>
              <a:t>r</a:t>
            </a:r>
            <a:r>
              <a:rPr lang="en-US" spc="-30" dirty="0">
                <a:solidFill>
                  <a:srgbClr val="231F20"/>
                </a:solidFill>
                <a:ea typeface="Garamond" panose="02020404030301010803" pitchFamily="18" charset="0"/>
                <a:cs typeface="Times New Roman" panose="02020603050405020304" pitchFamily="18" charset="0"/>
              </a:rPr>
              <a:t>ese</a:t>
            </a:r>
            <a:r>
              <a:rPr lang="en-US" spc="-25" dirty="0">
                <a:solidFill>
                  <a:srgbClr val="231F20"/>
                </a:solidFill>
                <a:ea typeface="Garamond" panose="02020404030301010803" pitchFamily="18" charset="0"/>
                <a:cs typeface="Times New Roman" panose="02020603050405020304" pitchFamily="18" charset="0"/>
              </a:rPr>
              <a:t>nt</a:t>
            </a:r>
            <a:r>
              <a:rPr lang="en-US" spc="-130" dirty="0">
                <a:solidFill>
                  <a:srgbClr val="231F20"/>
                </a:solidFill>
                <a:ea typeface="Garamond" panose="02020404030301010803" pitchFamily="18" charset="0"/>
                <a:cs typeface="Times New Roman" panose="02020603050405020304" pitchFamily="18" charset="0"/>
              </a:rPr>
              <a:t> </a:t>
            </a:r>
            <a:r>
              <a:rPr lang="en-US" dirty="0">
                <a:solidFill>
                  <a:srgbClr val="231F20"/>
                </a:solidFill>
                <a:ea typeface="Garamond" panose="02020404030301010803" pitchFamily="18" charset="0"/>
                <a:cs typeface="Times New Roman" panose="02020603050405020304" pitchFamily="18" charset="0"/>
              </a:rPr>
              <a:t>a</a:t>
            </a:r>
            <a:r>
              <a:rPr lang="en-US" spc="-135"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r</a:t>
            </a:r>
            <a:r>
              <a:rPr lang="en-US" spc="-30" dirty="0">
                <a:solidFill>
                  <a:srgbClr val="231F20"/>
                </a:solidFill>
                <a:ea typeface="Garamond" panose="02020404030301010803" pitchFamily="18" charset="0"/>
                <a:cs typeface="Times New Roman" panose="02020603050405020304" pitchFamily="18" charset="0"/>
              </a:rPr>
              <a:t>e</a:t>
            </a:r>
            <a:r>
              <a:rPr lang="en-US" spc="-25" dirty="0">
                <a:solidFill>
                  <a:srgbClr val="231F20"/>
                </a:solidFill>
                <a:ea typeface="Garamond" panose="02020404030301010803" pitchFamily="18" charset="0"/>
                <a:cs typeface="Times New Roman" panose="02020603050405020304" pitchFamily="18" charset="0"/>
              </a:rPr>
              <a:t>l</a:t>
            </a:r>
            <a:r>
              <a:rPr lang="en-US" spc="-30" dirty="0">
                <a:solidFill>
                  <a:srgbClr val="231F20"/>
                </a:solidFill>
                <a:ea typeface="Garamond" panose="02020404030301010803" pitchFamily="18" charset="0"/>
                <a:cs typeface="Times New Roman" panose="02020603050405020304" pitchFamily="18" charset="0"/>
              </a:rPr>
              <a:t>a</a:t>
            </a:r>
            <a:r>
              <a:rPr lang="en-US" spc="-25" dirty="0">
                <a:solidFill>
                  <a:srgbClr val="231F20"/>
                </a:solidFill>
                <a:ea typeface="Garamond" panose="02020404030301010803" pitchFamily="18" charset="0"/>
                <a:cs typeface="Times New Roman" panose="02020603050405020304" pitchFamily="18" charset="0"/>
              </a:rPr>
              <a:t>ti</a:t>
            </a:r>
            <a:r>
              <a:rPr lang="en-US" spc="-30" dirty="0">
                <a:solidFill>
                  <a:srgbClr val="231F20"/>
                </a:solidFill>
                <a:ea typeface="Garamond" panose="02020404030301010803" pitchFamily="18" charset="0"/>
                <a:cs typeface="Times New Roman" panose="02020603050405020304" pitchFamily="18" charset="0"/>
              </a:rPr>
              <a:t>ve</a:t>
            </a:r>
            <a:r>
              <a:rPr lang="en-US" spc="-25" dirty="0">
                <a:solidFill>
                  <a:srgbClr val="231F20"/>
                </a:solidFill>
                <a:ea typeface="Garamond" panose="02020404030301010803" pitchFamily="18" charset="0"/>
                <a:cs typeface="Times New Roman" panose="02020603050405020304" pitchFamily="18" charset="0"/>
              </a:rPr>
              <a:t>l</a:t>
            </a:r>
            <a:r>
              <a:rPr lang="en-US" spc="-30" dirty="0">
                <a:solidFill>
                  <a:srgbClr val="231F20"/>
                </a:solidFill>
                <a:ea typeface="Garamond" panose="02020404030301010803" pitchFamily="18" charset="0"/>
                <a:cs typeface="Times New Roman" panose="02020603050405020304" pitchFamily="18" charset="0"/>
              </a:rPr>
              <a:t>y</a:t>
            </a:r>
            <a:r>
              <a:rPr lang="en-US" spc="-130" dirty="0">
                <a:solidFill>
                  <a:srgbClr val="231F20"/>
                </a:solidFill>
                <a:ea typeface="Garamond" panose="02020404030301010803" pitchFamily="18" charset="0"/>
                <a:cs typeface="Times New Roman" panose="02020603050405020304" pitchFamily="18" charset="0"/>
              </a:rPr>
              <a:t> </a:t>
            </a:r>
            <a:r>
              <a:rPr lang="en-US" spc="-20" dirty="0">
                <a:solidFill>
                  <a:srgbClr val="231F20"/>
                </a:solidFill>
                <a:ea typeface="Garamond" panose="02020404030301010803" pitchFamily="18" charset="0"/>
                <a:cs typeface="Times New Roman" panose="02020603050405020304" pitchFamily="18" charset="0"/>
              </a:rPr>
              <a:t>in</a:t>
            </a:r>
            <a:r>
              <a:rPr lang="en-US" spc="-25" dirty="0">
                <a:solidFill>
                  <a:srgbClr val="231F20"/>
                </a:solidFill>
                <a:ea typeface="Garamond" panose="02020404030301010803" pitchFamily="18" charset="0"/>
                <a:cs typeface="Times New Roman" panose="02020603050405020304" pitchFamily="18" charset="0"/>
              </a:rPr>
              <a:t>expe</a:t>
            </a:r>
            <a:r>
              <a:rPr lang="en-US" spc="-20" dirty="0">
                <a:solidFill>
                  <a:srgbClr val="231F20"/>
                </a:solidFill>
                <a:ea typeface="Garamond" panose="02020404030301010803" pitchFamily="18" charset="0"/>
                <a:cs typeface="Times New Roman" panose="02020603050405020304" pitchFamily="18" charset="0"/>
              </a:rPr>
              <a:t>n</a:t>
            </a:r>
            <a:r>
              <a:rPr lang="en-US" spc="-25" dirty="0">
                <a:solidFill>
                  <a:srgbClr val="231F20"/>
                </a:solidFill>
                <a:ea typeface="Garamond" panose="02020404030301010803" pitchFamily="18" charset="0"/>
                <a:cs typeface="Times New Roman" panose="02020603050405020304" pitchFamily="18" charset="0"/>
              </a:rPr>
              <a:t>s</a:t>
            </a:r>
            <a:r>
              <a:rPr lang="en-US" spc="-20" dirty="0">
                <a:solidFill>
                  <a:srgbClr val="231F20"/>
                </a:solidFill>
                <a:ea typeface="Garamond" panose="02020404030301010803" pitchFamily="18" charset="0"/>
                <a:cs typeface="Times New Roman" panose="02020603050405020304" pitchFamily="18" charset="0"/>
              </a:rPr>
              <a:t>i</a:t>
            </a:r>
            <a:r>
              <a:rPr lang="en-US" spc="-25" dirty="0">
                <a:solidFill>
                  <a:srgbClr val="231F20"/>
                </a:solidFill>
                <a:ea typeface="Garamond" panose="02020404030301010803" pitchFamily="18" charset="0"/>
                <a:cs typeface="Times New Roman" panose="02020603050405020304" pitchFamily="18" charset="0"/>
              </a:rPr>
              <a:t>ve</a:t>
            </a:r>
            <a:r>
              <a:rPr lang="en-US" spc="-130"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a</a:t>
            </a:r>
            <a:r>
              <a:rPr lang="en-US" spc="-20" dirty="0">
                <a:solidFill>
                  <a:srgbClr val="231F20"/>
                </a:solidFill>
                <a:ea typeface="Garamond" panose="02020404030301010803" pitchFamily="18" charset="0"/>
                <a:cs typeface="Times New Roman" panose="02020603050405020304" pitchFamily="18" charset="0"/>
              </a:rPr>
              <a:t>lt</a:t>
            </a:r>
            <a:r>
              <a:rPr lang="en-US" spc="-25" dirty="0">
                <a:solidFill>
                  <a:srgbClr val="231F20"/>
                </a:solidFill>
                <a:ea typeface="Garamond" panose="02020404030301010803" pitchFamily="18" charset="0"/>
                <a:cs typeface="Times New Roman" panose="02020603050405020304" pitchFamily="18" charset="0"/>
              </a:rPr>
              <a:t>e</a:t>
            </a:r>
            <a:r>
              <a:rPr lang="en-US" spc="-20" dirty="0">
                <a:solidFill>
                  <a:srgbClr val="231F20"/>
                </a:solidFill>
                <a:ea typeface="Garamond" panose="02020404030301010803" pitchFamily="18" charset="0"/>
                <a:cs typeface="Times New Roman" panose="02020603050405020304" pitchFamily="18" charset="0"/>
              </a:rPr>
              <a:t>rn</a:t>
            </a:r>
            <a:r>
              <a:rPr lang="en-US" spc="-25" dirty="0">
                <a:solidFill>
                  <a:srgbClr val="231F20"/>
                </a:solidFill>
                <a:ea typeface="Garamond" panose="02020404030301010803" pitchFamily="18" charset="0"/>
                <a:cs typeface="Times New Roman" panose="02020603050405020304" pitchFamily="18" charset="0"/>
              </a:rPr>
              <a:t>a</a:t>
            </a:r>
            <a:r>
              <a:rPr lang="en-US" spc="-20" dirty="0">
                <a:solidFill>
                  <a:srgbClr val="231F20"/>
                </a:solidFill>
                <a:ea typeface="Garamond" panose="02020404030301010803" pitchFamily="18" charset="0"/>
                <a:cs typeface="Times New Roman" panose="02020603050405020304" pitchFamily="18" charset="0"/>
              </a:rPr>
              <a:t>ti</a:t>
            </a:r>
            <a:r>
              <a:rPr lang="en-US" spc="-25" dirty="0">
                <a:solidFill>
                  <a:srgbClr val="231F20"/>
                </a:solidFill>
                <a:ea typeface="Garamond" panose="02020404030301010803" pitchFamily="18" charset="0"/>
                <a:cs typeface="Times New Roman" panose="02020603050405020304" pitchFamily="18" charset="0"/>
              </a:rPr>
              <a:t>ve</a:t>
            </a:r>
            <a:r>
              <a:rPr lang="en-US" dirty="0">
                <a:ea typeface="Garamond" panose="02020404030301010803" pitchFamily="18" charset="0"/>
                <a:cs typeface="Times New Roman" panose="02020603050405020304" pitchFamily="18" charset="0"/>
              </a:rPr>
              <a:t> </a:t>
            </a:r>
            <a:r>
              <a:rPr lang="en-US" spc="-15" dirty="0">
                <a:solidFill>
                  <a:srgbClr val="231F20"/>
                </a:solidFill>
                <a:ea typeface="Garamond" panose="02020404030301010803" pitchFamily="18" charset="0"/>
                <a:cs typeface="Times New Roman" panose="02020603050405020304" pitchFamily="18" charset="0"/>
              </a:rPr>
              <a:t>t</a:t>
            </a:r>
            <a:r>
              <a:rPr lang="en-US" spc="-20" dirty="0">
                <a:solidFill>
                  <a:srgbClr val="231F20"/>
                </a:solidFill>
                <a:ea typeface="Garamond" panose="02020404030301010803" pitchFamily="18" charset="0"/>
                <a:cs typeface="Times New Roman" panose="02020603050405020304" pitchFamily="18" charset="0"/>
              </a:rPr>
              <a:t>o</a:t>
            </a:r>
            <a:r>
              <a:rPr lang="en-US" spc="-95" dirty="0">
                <a:solidFill>
                  <a:srgbClr val="231F20"/>
                </a:solidFill>
                <a:ea typeface="Garamond" panose="02020404030301010803" pitchFamily="18" charset="0"/>
                <a:cs typeface="Times New Roman" panose="02020603050405020304" pitchFamily="18" charset="0"/>
              </a:rPr>
              <a:t> </a:t>
            </a:r>
            <a:r>
              <a:rPr lang="en-US" spc="-25" dirty="0">
                <a:solidFill>
                  <a:srgbClr val="231F20"/>
                </a:solidFill>
                <a:ea typeface="Garamond" panose="02020404030301010803" pitchFamily="18" charset="0"/>
                <a:cs typeface="Times New Roman" panose="02020603050405020304" pitchFamily="18" charset="0"/>
              </a:rPr>
              <a:t>r</a:t>
            </a:r>
            <a:r>
              <a:rPr lang="en-US" spc="-30" dirty="0">
                <a:solidFill>
                  <a:srgbClr val="231F20"/>
                </a:solidFill>
                <a:ea typeface="Garamond" panose="02020404030301010803" pitchFamily="18" charset="0"/>
                <a:cs typeface="Times New Roman" panose="02020603050405020304" pitchFamily="18" charset="0"/>
              </a:rPr>
              <a:t>ed</a:t>
            </a:r>
            <a:r>
              <a:rPr lang="en-US" spc="-25" dirty="0">
                <a:solidFill>
                  <a:srgbClr val="231F20"/>
                </a:solidFill>
                <a:ea typeface="Garamond" panose="02020404030301010803" pitchFamily="18" charset="0"/>
                <a:cs typeface="Times New Roman" panose="02020603050405020304" pitchFamily="18" charset="0"/>
              </a:rPr>
              <a:t>u</a:t>
            </a:r>
            <a:r>
              <a:rPr lang="en-US" spc="-30" dirty="0">
                <a:solidFill>
                  <a:srgbClr val="231F20"/>
                </a:solidFill>
                <a:ea typeface="Garamond" panose="02020404030301010803" pitchFamily="18" charset="0"/>
                <a:cs typeface="Times New Roman" panose="02020603050405020304" pitchFamily="18" charset="0"/>
              </a:rPr>
              <a:t>ce</a:t>
            </a:r>
            <a:r>
              <a:rPr lang="en-US" spc="-90" dirty="0">
                <a:solidFill>
                  <a:srgbClr val="231F20"/>
                </a:solidFill>
                <a:ea typeface="Garamond" panose="02020404030301010803" pitchFamily="18" charset="0"/>
                <a:cs typeface="Times New Roman" panose="02020603050405020304" pitchFamily="18" charset="0"/>
              </a:rPr>
              <a:t> </a:t>
            </a:r>
            <a:r>
              <a:rPr lang="en-US" dirty="0">
                <a:solidFill>
                  <a:srgbClr val="231F20"/>
                </a:solidFill>
                <a:ea typeface="Garamond" panose="02020404030301010803" pitchFamily="18" charset="0"/>
                <a:cs typeface="Times New Roman" panose="02020603050405020304" pitchFamily="18" charset="0"/>
              </a:rPr>
              <a:t>P</a:t>
            </a:r>
            <a:r>
              <a:rPr lang="en-US" spc="-95" dirty="0">
                <a:solidFill>
                  <a:srgbClr val="231F20"/>
                </a:solidFill>
                <a:ea typeface="Garamond" panose="02020404030301010803" pitchFamily="18" charset="0"/>
                <a:cs typeface="Times New Roman" panose="02020603050405020304" pitchFamily="18" charset="0"/>
              </a:rPr>
              <a:t> </a:t>
            </a:r>
            <a:r>
              <a:rPr lang="en-US" spc="-20" dirty="0">
                <a:solidFill>
                  <a:srgbClr val="231F20"/>
                </a:solidFill>
                <a:ea typeface="Garamond" panose="02020404030301010803" pitchFamily="18" charset="0"/>
                <a:cs typeface="Times New Roman" panose="02020603050405020304" pitchFamily="18" charset="0"/>
              </a:rPr>
              <a:t>mob</a:t>
            </a:r>
            <a:r>
              <a:rPr lang="en-US" spc="-15" dirty="0">
                <a:solidFill>
                  <a:srgbClr val="231F20"/>
                </a:solidFill>
                <a:ea typeface="Garamond" panose="02020404030301010803" pitchFamily="18" charset="0"/>
                <a:cs typeface="Times New Roman" panose="02020603050405020304" pitchFamily="18" charset="0"/>
              </a:rPr>
              <a:t>ility</a:t>
            </a:r>
            <a:r>
              <a:rPr lang="en-US" spc="-90" dirty="0">
                <a:solidFill>
                  <a:srgbClr val="231F20"/>
                </a:solidFill>
                <a:ea typeface="Garamond" panose="02020404030301010803" pitchFamily="18" charset="0"/>
                <a:cs typeface="Times New Roman" panose="02020603050405020304" pitchFamily="18" charset="0"/>
              </a:rPr>
              <a:t> </a:t>
            </a:r>
            <a:r>
              <a:rPr lang="en-US" spc="-5" dirty="0">
                <a:solidFill>
                  <a:srgbClr val="231F20"/>
                </a:solidFill>
                <a:ea typeface="Garamond" panose="02020404030301010803" pitchFamily="18" charset="0"/>
                <a:cs typeface="Times New Roman" panose="02020603050405020304" pitchFamily="18" charset="0"/>
              </a:rPr>
              <a:t>in</a:t>
            </a:r>
            <a:r>
              <a:rPr lang="en-US" spc="-90" dirty="0">
                <a:solidFill>
                  <a:srgbClr val="231F20"/>
                </a:solidFill>
                <a:ea typeface="Garamond" panose="02020404030301010803" pitchFamily="18" charset="0"/>
                <a:cs typeface="Times New Roman" panose="02020603050405020304" pitchFamily="18" charset="0"/>
              </a:rPr>
              <a:t> </a:t>
            </a:r>
            <a:r>
              <a:rPr lang="en-US" spc="-30" dirty="0">
                <a:solidFill>
                  <a:srgbClr val="231F20"/>
                </a:solidFill>
                <a:ea typeface="Garamond" panose="02020404030301010803" pitchFamily="18" charset="0"/>
                <a:cs typeface="Times New Roman" panose="02020603050405020304" pitchFamily="18" charset="0"/>
              </a:rPr>
              <a:t>P-</a:t>
            </a:r>
            <a:r>
              <a:rPr lang="en-US" spc="-25" dirty="0">
                <a:solidFill>
                  <a:srgbClr val="231F20"/>
                </a:solidFill>
                <a:ea typeface="Garamond" panose="02020404030301010803" pitchFamily="18" charset="0"/>
                <a:cs typeface="Times New Roman" panose="02020603050405020304" pitchFamily="18" charset="0"/>
              </a:rPr>
              <a:t>i</a:t>
            </a:r>
            <a:r>
              <a:rPr lang="en-US" spc="-30" dirty="0">
                <a:solidFill>
                  <a:srgbClr val="231F20"/>
                </a:solidFill>
                <a:ea typeface="Garamond" panose="02020404030301010803" pitchFamily="18" charset="0"/>
                <a:cs typeface="Times New Roman" panose="02020603050405020304" pitchFamily="18" charset="0"/>
              </a:rPr>
              <a:t>mpac</a:t>
            </a:r>
            <a:r>
              <a:rPr lang="en-US" spc="-25" dirty="0">
                <a:solidFill>
                  <a:srgbClr val="231F20"/>
                </a:solidFill>
                <a:ea typeface="Garamond" panose="02020404030301010803" pitchFamily="18" charset="0"/>
                <a:cs typeface="Times New Roman" panose="02020603050405020304" pitchFamily="18" charset="0"/>
              </a:rPr>
              <a:t>t</a:t>
            </a:r>
            <a:r>
              <a:rPr lang="en-US" spc="-30" dirty="0">
                <a:solidFill>
                  <a:srgbClr val="231F20"/>
                </a:solidFill>
                <a:ea typeface="Garamond" panose="02020404030301010803" pitchFamily="18" charset="0"/>
                <a:cs typeface="Times New Roman" panose="02020603050405020304" pitchFamily="18" charset="0"/>
              </a:rPr>
              <a:t>ed</a:t>
            </a:r>
            <a:r>
              <a:rPr lang="en-US" spc="-95" dirty="0">
                <a:solidFill>
                  <a:srgbClr val="231F20"/>
                </a:solidFill>
                <a:ea typeface="Garamond" panose="02020404030301010803" pitchFamily="18" charset="0"/>
                <a:cs typeface="Times New Roman" panose="02020603050405020304" pitchFamily="18" charset="0"/>
              </a:rPr>
              <a:t> </a:t>
            </a:r>
            <a:r>
              <a:rPr lang="en-US" spc="-20" dirty="0">
                <a:solidFill>
                  <a:srgbClr val="231F20"/>
                </a:solidFill>
                <a:ea typeface="Garamond" panose="02020404030301010803" pitchFamily="18" charset="0"/>
                <a:cs typeface="Times New Roman" panose="02020603050405020304" pitchFamily="18" charset="0"/>
              </a:rPr>
              <a:t>so</a:t>
            </a:r>
            <a:r>
              <a:rPr lang="en-US" spc="-15" dirty="0">
                <a:solidFill>
                  <a:srgbClr val="231F20"/>
                </a:solidFill>
                <a:ea typeface="Garamond" panose="02020404030301010803" pitchFamily="18" charset="0"/>
                <a:cs typeface="Times New Roman" panose="02020603050405020304" pitchFamily="18" charset="0"/>
              </a:rPr>
              <a:t>il</a:t>
            </a:r>
            <a:r>
              <a:rPr lang="en-US" spc="-20" dirty="0">
                <a:solidFill>
                  <a:srgbClr val="231F20"/>
                </a:solidFill>
                <a:ea typeface="Garamond" panose="02020404030301010803" pitchFamily="18" charset="0"/>
                <a:cs typeface="Times New Roman" panose="02020603050405020304" pitchFamily="18" charset="0"/>
              </a:rPr>
              <a:t>s</a:t>
            </a:r>
            <a:r>
              <a:rPr lang="en-US" spc="-90" dirty="0">
                <a:solidFill>
                  <a:srgbClr val="231F20"/>
                </a:solidFill>
                <a:ea typeface="Garamond" panose="02020404030301010803" pitchFamily="18" charset="0"/>
                <a:cs typeface="Times New Roman" panose="02020603050405020304" pitchFamily="18" charset="0"/>
              </a:rPr>
              <a:t> </a:t>
            </a:r>
            <a:r>
              <a:rPr lang="en-US" spc="-10" dirty="0">
                <a:solidFill>
                  <a:srgbClr val="231F20"/>
                </a:solidFill>
                <a:ea typeface="Garamond" panose="02020404030301010803" pitchFamily="18" charset="0"/>
                <a:cs typeface="Times New Roman" panose="02020603050405020304" pitchFamily="18" charset="0"/>
              </a:rPr>
              <a:t>(M</a:t>
            </a:r>
            <a:r>
              <a:rPr lang="en-US" spc="-15" dirty="0">
                <a:solidFill>
                  <a:srgbClr val="231F20"/>
                </a:solidFill>
                <a:ea typeface="Garamond" panose="02020404030301010803" pitchFamily="18" charset="0"/>
                <a:cs typeface="Times New Roman" panose="02020603050405020304" pitchFamily="18" charset="0"/>
              </a:rPr>
              <a:t>a</a:t>
            </a:r>
            <a:r>
              <a:rPr lang="en-US" spc="-10" dirty="0">
                <a:solidFill>
                  <a:srgbClr val="231F20"/>
                </a:solidFill>
                <a:ea typeface="Garamond" panose="02020404030301010803" pitchFamily="18" charset="0"/>
                <a:cs typeface="Times New Roman" panose="02020603050405020304" pitchFamily="18" charset="0"/>
              </a:rPr>
              <a:t>kri</a:t>
            </a:r>
            <a:r>
              <a:rPr lang="en-US" spc="-15" dirty="0">
                <a:solidFill>
                  <a:srgbClr val="231F20"/>
                </a:solidFill>
                <a:ea typeface="Garamond" panose="02020404030301010803" pitchFamily="18" charset="0"/>
                <a:cs typeface="Times New Roman" panose="02020603050405020304" pitchFamily="18" charset="0"/>
              </a:rPr>
              <a:t>s</a:t>
            </a:r>
            <a:r>
              <a:rPr lang="en-US" spc="-90" dirty="0">
                <a:solidFill>
                  <a:srgbClr val="231F20"/>
                </a:solidFill>
                <a:ea typeface="Garamond" panose="02020404030301010803" pitchFamily="18" charset="0"/>
                <a:cs typeface="Times New Roman" panose="02020603050405020304" pitchFamily="18" charset="0"/>
              </a:rPr>
              <a:t> </a:t>
            </a:r>
            <a:r>
              <a:rPr lang="en-US" spc="-15" dirty="0">
                <a:solidFill>
                  <a:srgbClr val="231F20"/>
                </a:solidFill>
                <a:ea typeface="Garamond" panose="02020404030301010803" pitchFamily="18" charset="0"/>
                <a:cs typeface="Times New Roman" panose="02020603050405020304" pitchFamily="18" charset="0"/>
              </a:rPr>
              <a:t>e</a:t>
            </a:r>
            <a:r>
              <a:rPr lang="en-US" spc="-10" dirty="0">
                <a:solidFill>
                  <a:srgbClr val="231F20"/>
                </a:solidFill>
                <a:ea typeface="Garamond" panose="02020404030301010803" pitchFamily="18" charset="0"/>
                <a:cs typeface="Times New Roman" panose="02020603050405020304" pitchFamily="18" charset="0"/>
              </a:rPr>
              <a:t>t</a:t>
            </a:r>
            <a:r>
              <a:rPr lang="en-US" spc="-95" dirty="0">
                <a:solidFill>
                  <a:srgbClr val="231F20"/>
                </a:solidFill>
                <a:ea typeface="Garamond" panose="02020404030301010803" pitchFamily="18" charset="0"/>
                <a:cs typeface="Times New Roman" panose="02020603050405020304" pitchFamily="18" charset="0"/>
              </a:rPr>
              <a:t> </a:t>
            </a:r>
            <a:r>
              <a:rPr lang="en-US" spc="-10" dirty="0">
                <a:solidFill>
                  <a:srgbClr val="231F20"/>
                </a:solidFill>
                <a:ea typeface="Garamond" panose="02020404030301010803" pitchFamily="18" charset="0"/>
                <a:cs typeface="Times New Roman" panose="02020603050405020304" pitchFamily="18" charset="0"/>
              </a:rPr>
              <a:t>a</a:t>
            </a:r>
            <a:r>
              <a:rPr lang="en-US" spc="-5" dirty="0">
                <a:solidFill>
                  <a:srgbClr val="231F20"/>
                </a:solidFill>
                <a:ea typeface="Garamond" panose="02020404030301010803" pitchFamily="18" charset="0"/>
                <a:cs typeface="Times New Roman" panose="02020603050405020304" pitchFamily="18" charset="0"/>
              </a:rPr>
              <a:t>l</a:t>
            </a:r>
            <a:r>
              <a:rPr lang="en-US" spc="-10" dirty="0">
                <a:solidFill>
                  <a:srgbClr val="231F20"/>
                </a:solidFill>
                <a:ea typeface="Garamond" panose="02020404030301010803" pitchFamily="18" charset="0"/>
                <a:cs typeface="Times New Roman" panose="02020603050405020304" pitchFamily="18" charset="0"/>
              </a:rPr>
              <a:t>.,</a:t>
            </a:r>
            <a:r>
              <a:rPr lang="en-US" spc="-90" dirty="0">
                <a:solidFill>
                  <a:srgbClr val="231F20"/>
                </a:solidFill>
                <a:ea typeface="Garamond" panose="02020404030301010803" pitchFamily="18" charset="0"/>
                <a:cs typeface="Times New Roman" panose="02020603050405020304" pitchFamily="18" charset="0"/>
              </a:rPr>
              <a:t> </a:t>
            </a:r>
            <a:r>
              <a:rPr lang="en-US" spc="-10" dirty="0">
                <a:solidFill>
                  <a:srgbClr val="231F20"/>
                </a:solidFill>
                <a:ea typeface="Garamond" panose="02020404030301010803" pitchFamily="18" charset="0"/>
                <a:cs typeface="Times New Roman" panose="02020603050405020304" pitchFamily="18" charset="0"/>
              </a:rPr>
              <a:t>2004)</a:t>
            </a:r>
            <a:r>
              <a:rPr lang="en-US" spc="-90" dirty="0">
                <a:solidFill>
                  <a:srgbClr val="231F20"/>
                </a:solidFill>
                <a:ea typeface="Garamond" panose="02020404030301010803" pitchFamily="18" charset="0"/>
                <a:cs typeface="Times New Roman" panose="02020603050405020304" pitchFamily="18" charset="0"/>
              </a:rPr>
              <a:t> </a:t>
            </a:r>
          </a:p>
          <a:p>
            <a:pPr marL="361950" marR="241300" indent="-285750">
              <a:lnSpc>
                <a:spcPct val="106000"/>
              </a:lnSpc>
              <a:spcBef>
                <a:spcPts val="75"/>
              </a:spcBef>
              <a:spcAft>
                <a:spcPts val="0"/>
              </a:spcAft>
              <a:buFont typeface="Arial" panose="020B0604020202020204" pitchFamily="34" charset="0"/>
              <a:buChar char="•"/>
            </a:pPr>
            <a:endParaRPr lang="en-US" spc="-15" dirty="0">
              <a:solidFill>
                <a:srgbClr val="231F20"/>
              </a:solidFill>
              <a:ea typeface="Garamond" panose="02020404030301010803" pitchFamily="18" charset="0"/>
              <a:cs typeface="Times New Roman" panose="02020603050405020304" pitchFamily="18" charset="0"/>
            </a:endParaRPr>
          </a:p>
          <a:p>
            <a:pPr marL="285750" indent="-285750">
              <a:buFont typeface="Arial" panose="020B0604020202020204" pitchFamily="34" charset="0"/>
              <a:buChar char="•"/>
            </a:pPr>
            <a:r>
              <a:rPr lang="en-US" dirty="0"/>
              <a:t>There is concern in the agricultural sector of using an amendment containing Al and the potential effects that may have on crop growth and production (Al toxicity or P deficiency)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Because of its chemical makeup and high concentration of Al, Al-WTR may compete with plants for available P</a:t>
            </a:r>
          </a:p>
          <a:p>
            <a:pPr marL="285750" indent="-285750">
              <a:buFont typeface="Arial" panose="020B0604020202020204" pitchFamily="34" charset="0"/>
              <a:buChar char="•"/>
            </a:pPr>
            <a:endParaRPr lang="en-US" dirty="0">
              <a:ea typeface="Garamond" panose="02020404030301010803" pitchFamily="18" charset="0"/>
              <a:cs typeface="Times New Roman" panose="02020603050405020304" pitchFamily="18" charset="0"/>
            </a:endParaRPr>
          </a:p>
          <a:p>
            <a:pPr marL="285750" indent="-285750">
              <a:buFont typeface="Arial" panose="020B0604020202020204" pitchFamily="34" charset="0"/>
              <a:buChar char="•"/>
            </a:pPr>
            <a:r>
              <a:rPr lang="en-US" dirty="0">
                <a:ea typeface="Garamond" panose="02020404030301010803" pitchFamily="18" charset="0"/>
                <a:cs typeface="Times New Roman" panose="02020603050405020304" pitchFamily="18" charset="0"/>
              </a:rPr>
              <a:t>The </a:t>
            </a:r>
            <a:r>
              <a:rPr lang="en-US" b="1" u="sng" dirty="0">
                <a:ea typeface="Garamond" panose="02020404030301010803" pitchFamily="18" charset="0"/>
                <a:cs typeface="Times New Roman" panose="02020603050405020304" pitchFamily="18" charset="0"/>
              </a:rPr>
              <a:t>objectives </a:t>
            </a:r>
            <a:r>
              <a:rPr lang="en-US" dirty="0">
                <a:ea typeface="Garamond" panose="02020404030301010803" pitchFamily="18" charset="0"/>
                <a:cs typeface="Times New Roman" panose="02020603050405020304" pitchFamily="18" charset="0"/>
              </a:rPr>
              <a:t>of t</a:t>
            </a:r>
            <a:r>
              <a:rPr lang="en-US" dirty="0"/>
              <a:t>his 2-yr field study were to: (i) examine the impacts of Al-WTR application level (0, 35, and 70 Mg ha</a:t>
            </a:r>
            <a:r>
              <a:rPr lang="en-US" baseline="30000" dirty="0"/>
              <a:t>-1</a:t>
            </a:r>
            <a:r>
              <a:rPr lang="en-US" dirty="0"/>
              <a:t>) and method of application (surface vs. incorporated) on soil P concentration, P sorption capacity, and leachate P concentrations in a Florida Spodosol; and (ii) evaluate bahiagrass yield, nutritive value, and tissue P, Al, Ca, and Mg concentration responses to Al-WTR application</a:t>
            </a:r>
          </a:p>
          <a:p>
            <a:pPr marL="285750" indent="-285750">
              <a:buFont typeface="Arial" panose="020B0604020202020204" pitchFamily="34" charset="0"/>
              <a:buChar char="•"/>
            </a:pPr>
            <a:endParaRPr lang="en-US" dirty="0">
              <a:ea typeface="Garamond" panose="02020404030301010803" pitchFamily="18" charset="0"/>
              <a:cs typeface="Times New Roman" panose="02020603050405020304" pitchFamily="18" charset="0"/>
            </a:endParaRPr>
          </a:p>
        </p:txBody>
      </p:sp>
      <p:sp>
        <p:nvSpPr>
          <p:cNvPr id="4" name="Text Box 17">
            <a:extLst>
              <a:ext uri="{FF2B5EF4-FFF2-40B4-BE49-F238E27FC236}">
                <a16:creationId xmlns:a16="http://schemas.microsoft.com/office/drawing/2014/main" id="{7D2E3183-F5FB-4400-9139-E8D85E97BBF0}"/>
              </a:ext>
            </a:extLst>
          </p:cNvPr>
          <p:cNvSpPr txBox="1">
            <a:spLocks noChangeArrowheads="1"/>
          </p:cNvSpPr>
          <p:nvPr/>
        </p:nvSpPr>
        <p:spPr bwMode="auto">
          <a:xfrm>
            <a:off x="228600" y="76200"/>
            <a:ext cx="8534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14288">
              <a:defRPr>
                <a:solidFill>
                  <a:schemeClr val="tx1"/>
                </a:solidFill>
                <a:latin typeface="Arial" panose="020B0604020202020204" pitchFamily="34" charset="0"/>
              </a:defRPr>
            </a:lvl1pPr>
            <a:lvl2pPr marL="977900">
              <a:defRPr>
                <a:solidFill>
                  <a:schemeClr val="tx1"/>
                </a:solidFill>
                <a:latin typeface="Arial" panose="020B0604020202020204" pitchFamily="34" charset="0"/>
              </a:defRPr>
            </a:lvl2pPr>
            <a:lvl3pPr marL="1092200">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r>
              <a:rPr lang="en-US" altLang="en-US" sz="3600" b="1" dirty="0">
                <a:solidFill>
                  <a:schemeClr val="bg1"/>
                </a:solidFill>
                <a:latin typeface="+mj-lt"/>
              </a:rPr>
              <a:t>Rationale</a:t>
            </a:r>
          </a:p>
        </p:txBody>
      </p:sp>
    </p:spTree>
    <p:extLst>
      <p:ext uri="{BB962C8B-B14F-4D97-AF65-F5344CB8AC3E}">
        <p14:creationId xmlns:p14="http://schemas.microsoft.com/office/powerpoint/2010/main" val="2036817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458200" cy="4525963"/>
          </a:xfrm>
        </p:spPr>
        <p:txBody>
          <a:bodyPr>
            <a:normAutofit/>
          </a:bodyPr>
          <a:lstStyle/>
          <a:p>
            <a:pPr marL="0" indent="0">
              <a:buNone/>
            </a:pPr>
            <a:r>
              <a:rPr lang="en-US" dirty="0"/>
              <a:t>Overview of current biosolids studies and summary result of past projects:</a:t>
            </a:r>
          </a:p>
          <a:p>
            <a:pPr marL="1370013" indent="-514350">
              <a:buFont typeface="+mj-lt"/>
              <a:buAutoNum type="arabicPeriod"/>
            </a:pPr>
            <a:r>
              <a:rPr lang="en-US" dirty="0"/>
              <a:t>Biosolids field study at Ona</a:t>
            </a:r>
          </a:p>
          <a:p>
            <a:pPr marL="1370013" indent="-514350">
              <a:buFont typeface="+mj-lt"/>
              <a:buAutoNum type="arabicPeriod"/>
            </a:pPr>
            <a:r>
              <a:rPr lang="en-US" dirty="0"/>
              <a:t>Land application of aluminum water treatment residual to bahiagrass</a:t>
            </a:r>
          </a:p>
          <a:p>
            <a:pPr marL="1370013" indent="-514350">
              <a:buFont typeface="+mj-lt"/>
              <a:buAutoNum type="arabicPeriod"/>
            </a:pPr>
            <a:r>
              <a:rPr lang="en-US" dirty="0"/>
              <a:t> Rainfall simulation</a:t>
            </a:r>
          </a:p>
        </p:txBody>
      </p:sp>
      <p:sp>
        <p:nvSpPr>
          <p:cNvPr id="2" name="Title 1"/>
          <p:cNvSpPr>
            <a:spLocks noGrp="1"/>
          </p:cNvSpPr>
          <p:nvPr>
            <p:ph type="title"/>
          </p:nvPr>
        </p:nvSpPr>
        <p:spPr/>
        <p:txBody>
          <a:bodyPr/>
          <a:lstStyle/>
          <a:p>
            <a:r>
              <a:rPr lang="en-US" dirty="0"/>
              <a:t>Outline</a:t>
            </a:r>
          </a:p>
        </p:txBody>
      </p:sp>
      <p:sp>
        <p:nvSpPr>
          <p:cNvPr id="4" name="Text Box 5"/>
          <p:cNvSpPr txBox="1">
            <a:spLocks noChangeArrowheads="1"/>
          </p:cNvSpPr>
          <p:nvPr/>
        </p:nvSpPr>
        <p:spPr bwMode="auto">
          <a:xfrm>
            <a:off x="3810000" y="6429375"/>
            <a:ext cx="5334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400" b="1" i="1" dirty="0"/>
              <a:t>M. Silveira, Soil &amp; Water Science, UF/IFAS Range Cattle REC</a:t>
            </a:r>
          </a:p>
        </p:txBody>
      </p:sp>
    </p:spTree>
    <p:extLst>
      <p:ext uri="{BB962C8B-B14F-4D97-AF65-F5344CB8AC3E}">
        <p14:creationId xmlns:p14="http://schemas.microsoft.com/office/powerpoint/2010/main" val="1267513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24FE8C-BBDF-4B22-9059-F873AAB7CC3E}"/>
              </a:ext>
            </a:extLst>
          </p:cNvPr>
          <p:cNvSpPr/>
          <p:nvPr/>
        </p:nvSpPr>
        <p:spPr>
          <a:xfrm>
            <a:off x="190500" y="1305341"/>
            <a:ext cx="8763000" cy="5539978"/>
          </a:xfrm>
          <a:prstGeom prst="rect">
            <a:avLst/>
          </a:prstGeom>
        </p:spPr>
        <p:txBody>
          <a:bodyPr wrap="square">
            <a:spAutoFit/>
          </a:bodyPr>
          <a:lstStyle/>
          <a:p>
            <a:endParaRPr lang="en-US" dirty="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US" sz="2400" dirty="0"/>
              <a:t>Initial soil P concentrations were low (Mehlich-1 P = 2.1 mg kg–1). Additional P was surface applied in April 2007 as triple superphosphate (TSP) with a hand- held fertilizer spreader to all plots at 224 kg P ha–1. Applying TSP at high levels allowed evaluation of the movement of P throughout the soil profile. It also helped to simulate circumstances when P would be applied at high levels to the soil surface, such as in the repeated application of manures or biosolids at N-based agronomic rates. Mehlich-1 soil P level (A horizon) after P fertilizer application was 32 mg kg–1</a:t>
            </a:r>
            <a:r>
              <a:rPr lang="en-US" sz="2400" dirty="0">
                <a:ea typeface="Times New Roman" panose="02020603050405020304" pitchFamily="18" charset="0"/>
              </a:rPr>
              <a:t>. </a:t>
            </a:r>
          </a:p>
          <a:p>
            <a:pPr marL="285750" indent="-285750">
              <a:buFont typeface="Arial" panose="020B0604020202020204" pitchFamily="34" charset="0"/>
              <a:buChar char="•"/>
            </a:pPr>
            <a:r>
              <a:rPr lang="en-US" sz="2400" dirty="0">
                <a:ea typeface="Times New Roman" panose="02020603050405020304" pitchFamily="18" charset="0"/>
              </a:rPr>
              <a:t>Shallow groundwater P was monitored using piezometer installed in the center of each plot at 60-cm depth just above the spodic horizon. </a:t>
            </a:r>
          </a:p>
          <a:p>
            <a:pPr marL="285750" indent="-285750">
              <a:buFont typeface="Arial" panose="020B0604020202020204" pitchFamily="34" charset="0"/>
              <a:buChar char="•"/>
            </a:pPr>
            <a:r>
              <a:rPr lang="en-US" sz="2400" dirty="0"/>
              <a:t>Bahiagrass was harvested at 28-d intervals from May to November in 2007 and 2008 (for a total of five harvests per year).</a:t>
            </a:r>
          </a:p>
        </p:txBody>
      </p:sp>
      <p:sp>
        <p:nvSpPr>
          <p:cNvPr id="3" name="Text Box 17">
            <a:extLst>
              <a:ext uri="{FF2B5EF4-FFF2-40B4-BE49-F238E27FC236}">
                <a16:creationId xmlns:a16="http://schemas.microsoft.com/office/drawing/2014/main" id="{F5AB0B1D-86AE-4E3B-976D-2DCF562057F9}"/>
              </a:ext>
            </a:extLst>
          </p:cNvPr>
          <p:cNvSpPr txBox="1">
            <a:spLocks noChangeArrowheads="1"/>
          </p:cNvSpPr>
          <p:nvPr/>
        </p:nvSpPr>
        <p:spPr bwMode="auto">
          <a:xfrm>
            <a:off x="228600" y="76200"/>
            <a:ext cx="8534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14288">
              <a:defRPr>
                <a:solidFill>
                  <a:schemeClr val="tx1"/>
                </a:solidFill>
                <a:latin typeface="Arial" panose="020B0604020202020204" pitchFamily="34" charset="0"/>
              </a:defRPr>
            </a:lvl1pPr>
            <a:lvl2pPr marL="977900">
              <a:defRPr>
                <a:solidFill>
                  <a:schemeClr val="tx1"/>
                </a:solidFill>
                <a:latin typeface="Arial" panose="020B0604020202020204" pitchFamily="34" charset="0"/>
              </a:defRPr>
            </a:lvl2pPr>
            <a:lvl3pPr marL="1092200">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r>
              <a:rPr lang="en-US" altLang="en-US" sz="3600" b="1" dirty="0">
                <a:solidFill>
                  <a:schemeClr val="bg1"/>
                </a:solidFill>
                <a:latin typeface="+mj-lt"/>
              </a:rPr>
              <a:t>Experimental Setup</a:t>
            </a:r>
          </a:p>
        </p:txBody>
      </p:sp>
    </p:spTree>
    <p:extLst>
      <p:ext uri="{BB962C8B-B14F-4D97-AF65-F5344CB8AC3E}">
        <p14:creationId xmlns:p14="http://schemas.microsoft.com/office/powerpoint/2010/main" val="3527848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F7E0C4-AE66-41EF-9D28-C2EBBFA45D4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99" b="-2"/>
          <a:stretch/>
        </p:blipFill>
        <p:spPr>
          <a:xfrm>
            <a:off x="4216674" y="10"/>
            <a:ext cx="4927327" cy="3750724"/>
          </a:xfrm>
          <a:custGeom>
            <a:avLst/>
            <a:gdLst>
              <a:gd name="connsiteX0" fmla="*/ 1738471 w 6569769"/>
              <a:gd name="connsiteY0" fmla="*/ 0 h 3750734"/>
              <a:gd name="connsiteX1" fmla="*/ 6569769 w 6569769"/>
              <a:gd name="connsiteY1" fmla="*/ 0 h 3750734"/>
              <a:gd name="connsiteX2" fmla="*/ 6569769 w 6569769"/>
              <a:gd name="connsiteY2" fmla="*/ 3750734 h 3750734"/>
              <a:gd name="connsiteX3" fmla="*/ 0 w 6569769"/>
              <a:gd name="connsiteY3" fmla="*/ 3750734 h 3750734"/>
            </a:gdLst>
            <a:ahLst/>
            <a:cxnLst>
              <a:cxn ang="0">
                <a:pos x="connsiteX0" y="connsiteY0"/>
              </a:cxn>
              <a:cxn ang="0">
                <a:pos x="connsiteX1" y="connsiteY1"/>
              </a:cxn>
              <a:cxn ang="0">
                <a:pos x="connsiteX2" y="connsiteY2"/>
              </a:cxn>
              <a:cxn ang="0">
                <a:pos x="connsiteX3" y="connsiteY3"/>
              </a:cxn>
            </a:cxnLst>
            <a:rect l="l" t="t" r="r" b="b"/>
            <a:pathLst>
              <a:path w="6569769" h="3750734">
                <a:moveTo>
                  <a:pt x="1738471" y="0"/>
                </a:moveTo>
                <a:lnTo>
                  <a:pt x="6569769" y="0"/>
                </a:lnTo>
                <a:lnTo>
                  <a:pt x="6569769" y="3750734"/>
                </a:lnTo>
                <a:lnTo>
                  <a:pt x="0" y="3750734"/>
                </a:lnTo>
                <a:close/>
              </a:path>
            </a:pathLst>
          </a:custGeom>
        </p:spPr>
      </p:pic>
      <p:pic>
        <p:nvPicPr>
          <p:cNvPr id="3" name="Picture 2">
            <a:extLst>
              <a:ext uri="{FF2B5EF4-FFF2-40B4-BE49-F238E27FC236}">
                <a16:creationId xmlns:a16="http://schemas.microsoft.com/office/drawing/2014/main" id="{5413FB3B-A582-4ED6-BCCD-6D563E55FF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 b="33861"/>
          <a:stretch/>
        </p:blipFill>
        <p:spPr>
          <a:xfrm>
            <a:off x="3136508" y="3887894"/>
            <a:ext cx="6007493" cy="2970106"/>
          </a:xfrm>
          <a:custGeom>
            <a:avLst/>
            <a:gdLst>
              <a:gd name="connsiteX0" fmla="*/ 1376648 w 8009991"/>
              <a:gd name="connsiteY0" fmla="*/ 0 h 2970106"/>
              <a:gd name="connsiteX1" fmla="*/ 8009991 w 8009991"/>
              <a:gd name="connsiteY1" fmla="*/ 0 h 2970106"/>
              <a:gd name="connsiteX2" fmla="*/ 8009991 w 8009991"/>
              <a:gd name="connsiteY2" fmla="*/ 2970106 h 2970106"/>
              <a:gd name="connsiteX3" fmla="*/ 0 w 8009991"/>
              <a:gd name="connsiteY3" fmla="*/ 2970106 h 2970106"/>
            </a:gdLst>
            <a:ahLst/>
            <a:cxnLst>
              <a:cxn ang="0">
                <a:pos x="connsiteX0" y="connsiteY0"/>
              </a:cxn>
              <a:cxn ang="0">
                <a:pos x="connsiteX1" y="connsiteY1"/>
              </a:cxn>
              <a:cxn ang="0">
                <a:pos x="connsiteX2" y="connsiteY2"/>
              </a:cxn>
              <a:cxn ang="0">
                <a:pos x="connsiteX3" y="connsiteY3"/>
              </a:cxn>
            </a:cxnLst>
            <a:rect l="l" t="t" r="r" b="b"/>
            <a:pathLst>
              <a:path w="8009991" h="2970106">
                <a:moveTo>
                  <a:pt x="1376648" y="0"/>
                </a:moveTo>
                <a:lnTo>
                  <a:pt x="8009991" y="0"/>
                </a:lnTo>
                <a:lnTo>
                  <a:pt x="8009991" y="2970106"/>
                </a:lnTo>
                <a:lnTo>
                  <a:pt x="0" y="2970106"/>
                </a:lnTo>
                <a:close/>
              </a:path>
            </a:pathLst>
          </a:custGeom>
        </p:spPr>
      </p:pic>
      <p:pic>
        <p:nvPicPr>
          <p:cNvPr id="5" name="Picture 4">
            <a:extLst>
              <a:ext uri="{FF2B5EF4-FFF2-40B4-BE49-F238E27FC236}">
                <a16:creationId xmlns:a16="http://schemas.microsoft.com/office/drawing/2014/main" id="{99B5E2E2-B984-43AC-9425-482055F0C5A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314" r="14349" b="-2"/>
          <a:stretch/>
        </p:blipFill>
        <p:spPr>
          <a:xfrm>
            <a:off x="20" y="10"/>
            <a:ext cx="5627313" cy="6857990"/>
          </a:xfrm>
          <a:custGeom>
            <a:avLst/>
            <a:gdLst>
              <a:gd name="connsiteX0" fmla="*/ 0 w 7503111"/>
              <a:gd name="connsiteY0" fmla="*/ 0 h 6858000"/>
              <a:gd name="connsiteX1" fmla="*/ 677334 w 7503111"/>
              <a:gd name="connsiteY1" fmla="*/ 0 h 6858000"/>
              <a:gd name="connsiteX2" fmla="*/ 1168036 w 7503111"/>
              <a:gd name="connsiteY2" fmla="*/ 0 h 6858000"/>
              <a:gd name="connsiteX3" fmla="*/ 1205499 w 7503111"/>
              <a:gd name="connsiteY3" fmla="*/ 0 h 6858000"/>
              <a:gd name="connsiteX4" fmla="*/ 1647632 w 7503111"/>
              <a:gd name="connsiteY4" fmla="*/ 0 h 6858000"/>
              <a:gd name="connsiteX5" fmla="*/ 7215401 w 7503111"/>
              <a:gd name="connsiteY5" fmla="*/ 0 h 6858000"/>
              <a:gd name="connsiteX6" fmla="*/ 4041567 w 7503111"/>
              <a:gd name="connsiteY6" fmla="*/ 6852993 h 6858000"/>
              <a:gd name="connsiteX7" fmla="*/ 7503111 w 7503111"/>
              <a:gd name="connsiteY7" fmla="*/ 6852993 h 6858000"/>
              <a:gd name="connsiteX8" fmla="*/ 7503111 w 7503111"/>
              <a:gd name="connsiteY8" fmla="*/ 6852994 h 6858000"/>
              <a:gd name="connsiteX9" fmla="*/ 1647632 w 7503111"/>
              <a:gd name="connsiteY9" fmla="*/ 6852994 h 6858000"/>
              <a:gd name="connsiteX10" fmla="*/ 1647632 w 7503111"/>
              <a:gd name="connsiteY10" fmla="*/ 6858000 h 6858000"/>
              <a:gd name="connsiteX11" fmla="*/ 0 w 750311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p:spPr>
      </p:pic>
    </p:spTree>
    <p:extLst>
      <p:ext uri="{BB962C8B-B14F-4D97-AF65-F5344CB8AC3E}">
        <p14:creationId xmlns:p14="http://schemas.microsoft.com/office/powerpoint/2010/main" val="1800282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95F716F-B7F1-4B0E-B922-C078A2C335DC}"/>
              </a:ext>
            </a:extLst>
          </p:cNvPr>
          <p:cNvGraphicFramePr>
            <a:graphicFrameLocks noGrp="1"/>
          </p:cNvGraphicFramePr>
          <p:nvPr>
            <p:ph idx="1"/>
            <p:extLst>
              <p:ext uri="{D42A27DB-BD31-4B8C-83A1-F6EECF244321}">
                <p14:modId xmlns:p14="http://schemas.microsoft.com/office/powerpoint/2010/main" val="4261123636"/>
              </p:ext>
            </p:extLst>
          </p:nvPr>
        </p:nvGraphicFramePr>
        <p:xfrm>
          <a:off x="628650" y="1981200"/>
          <a:ext cx="7886700" cy="175260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1518588828"/>
                    </a:ext>
                  </a:extLst>
                </a:gridCol>
                <a:gridCol w="2628900">
                  <a:extLst>
                    <a:ext uri="{9D8B030D-6E8A-4147-A177-3AD203B41FA5}">
                      <a16:colId xmlns:a16="http://schemas.microsoft.com/office/drawing/2014/main" val="924397773"/>
                    </a:ext>
                  </a:extLst>
                </a:gridCol>
                <a:gridCol w="2628900">
                  <a:extLst>
                    <a:ext uri="{9D8B030D-6E8A-4147-A177-3AD203B41FA5}">
                      <a16:colId xmlns:a16="http://schemas.microsoft.com/office/drawing/2014/main" val="2051211988"/>
                    </a:ext>
                  </a:extLst>
                </a:gridCol>
              </a:tblGrid>
              <a:tr h="370840">
                <a:tc>
                  <a:txBody>
                    <a:bodyPr/>
                    <a:lstStyle/>
                    <a:p>
                      <a:r>
                        <a:rPr lang="en-US" dirty="0"/>
                        <a:t>Method of WTR application</a:t>
                      </a:r>
                    </a:p>
                  </a:txBody>
                  <a:tcPr/>
                </a:tc>
                <a:tc gridSpan="2">
                  <a:txBody>
                    <a:bodyPr/>
                    <a:lstStyle/>
                    <a:p>
                      <a:pPr algn="ctr"/>
                      <a:r>
                        <a:rPr lang="en-US" dirty="0"/>
                        <a:t>Bahiagrass Herbage Accumulation (Mg ha</a:t>
                      </a:r>
                      <a:r>
                        <a:rPr lang="en-US" baseline="30000" dirty="0"/>
                        <a:t>-1</a:t>
                      </a:r>
                      <a:r>
                        <a:rPr lang="en-US" dirty="0"/>
                        <a:t>)</a:t>
                      </a:r>
                    </a:p>
                  </a:txBody>
                  <a:tcPr/>
                </a:tc>
                <a:tc hMerge="1">
                  <a:txBody>
                    <a:bodyPr/>
                    <a:lstStyle/>
                    <a:p>
                      <a:endParaRPr lang="en-US" dirty="0"/>
                    </a:p>
                  </a:txBody>
                  <a:tcPr/>
                </a:tc>
                <a:extLst>
                  <a:ext uri="{0D108BD9-81ED-4DB2-BD59-A6C34878D82A}">
                    <a16:rowId xmlns:a16="http://schemas.microsoft.com/office/drawing/2014/main" val="3442183432"/>
                  </a:ext>
                </a:extLst>
              </a:tr>
              <a:tr h="370840">
                <a:tc>
                  <a:txBody>
                    <a:bodyPr/>
                    <a:lstStyle/>
                    <a:p>
                      <a:endParaRPr lang="en-US" dirty="0"/>
                    </a:p>
                  </a:txBody>
                  <a:tcPr/>
                </a:tc>
                <a:tc>
                  <a:txBody>
                    <a:bodyPr/>
                    <a:lstStyle/>
                    <a:p>
                      <a:pPr algn="ctr"/>
                      <a:r>
                        <a:rPr lang="en-US" b="1" dirty="0"/>
                        <a:t>2007</a:t>
                      </a:r>
                    </a:p>
                  </a:txBody>
                  <a:tcPr/>
                </a:tc>
                <a:tc>
                  <a:txBody>
                    <a:bodyPr/>
                    <a:lstStyle/>
                    <a:p>
                      <a:pPr algn="ctr"/>
                      <a:r>
                        <a:rPr lang="en-US" b="1" dirty="0"/>
                        <a:t>2008</a:t>
                      </a:r>
                    </a:p>
                  </a:txBody>
                  <a:tcPr/>
                </a:tc>
                <a:extLst>
                  <a:ext uri="{0D108BD9-81ED-4DB2-BD59-A6C34878D82A}">
                    <a16:rowId xmlns:a16="http://schemas.microsoft.com/office/drawing/2014/main" val="3243754388"/>
                  </a:ext>
                </a:extLst>
              </a:tr>
              <a:tr h="370840">
                <a:tc>
                  <a:txBody>
                    <a:bodyPr/>
                    <a:lstStyle/>
                    <a:p>
                      <a:r>
                        <a:rPr lang="en-US" dirty="0"/>
                        <a:t>Surface applied</a:t>
                      </a:r>
                    </a:p>
                  </a:txBody>
                  <a:tcPr/>
                </a:tc>
                <a:tc>
                  <a:txBody>
                    <a:bodyPr/>
                    <a:lstStyle/>
                    <a:p>
                      <a:pPr algn="ctr"/>
                      <a:r>
                        <a:rPr lang="en-US" dirty="0"/>
                        <a:t>10.6 a</a:t>
                      </a:r>
                    </a:p>
                  </a:txBody>
                  <a:tcPr/>
                </a:tc>
                <a:tc>
                  <a:txBody>
                    <a:bodyPr/>
                    <a:lstStyle/>
                    <a:p>
                      <a:pPr algn="ctr"/>
                      <a:r>
                        <a:rPr lang="en-US" dirty="0"/>
                        <a:t>11.5 a</a:t>
                      </a:r>
                    </a:p>
                  </a:txBody>
                  <a:tcPr/>
                </a:tc>
                <a:extLst>
                  <a:ext uri="{0D108BD9-81ED-4DB2-BD59-A6C34878D82A}">
                    <a16:rowId xmlns:a16="http://schemas.microsoft.com/office/drawing/2014/main" val="2162312722"/>
                  </a:ext>
                </a:extLst>
              </a:tr>
              <a:tr h="370840">
                <a:tc>
                  <a:txBody>
                    <a:bodyPr/>
                    <a:lstStyle/>
                    <a:p>
                      <a:r>
                        <a:rPr lang="en-US" dirty="0"/>
                        <a:t>Incorporated</a:t>
                      </a:r>
                    </a:p>
                  </a:txBody>
                  <a:tcPr/>
                </a:tc>
                <a:tc>
                  <a:txBody>
                    <a:bodyPr/>
                    <a:lstStyle/>
                    <a:p>
                      <a:pPr algn="ctr"/>
                      <a:r>
                        <a:rPr lang="en-US" dirty="0"/>
                        <a:t>9.4 b</a:t>
                      </a:r>
                    </a:p>
                  </a:txBody>
                  <a:tcPr/>
                </a:tc>
                <a:tc>
                  <a:txBody>
                    <a:bodyPr/>
                    <a:lstStyle/>
                    <a:p>
                      <a:pPr algn="ctr"/>
                      <a:r>
                        <a:rPr lang="en-US" dirty="0"/>
                        <a:t>11.6 a</a:t>
                      </a:r>
                    </a:p>
                  </a:txBody>
                  <a:tcPr/>
                </a:tc>
                <a:extLst>
                  <a:ext uri="{0D108BD9-81ED-4DB2-BD59-A6C34878D82A}">
                    <a16:rowId xmlns:a16="http://schemas.microsoft.com/office/drawing/2014/main" val="1386842943"/>
                  </a:ext>
                </a:extLst>
              </a:tr>
            </a:tbl>
          </a:graphicData>
        </a:graphic>
      </p:graphicFrame>
      <p:sp>
        <p:nvSpPr>
          <p:cNvPr id="3" name="Title 2">
            <a:extLst>
              <a:ext uri="{FF2B5EF4-FFF2-40B4-BE49-F238E27FC236}">
                <a16:creationId xmlns:a16="http://schemas.microsoft.com/office/drawing/2014/main" id="{33F84D3E-E1F3-4EB3-A2DA-241471527DB0}"/>
              </a:ext>
            </a:extLst>
          </p:cNvPr>
          <p:cNvSpPr>
            <a:spLocks noGrp="1"/>
          </p:cNvSpPr>
          <p:nvPr>
            <p:ph type="title"/>
          </p:nvPr>
        </p:nvSpPr>
        <p:spPr/>
        <p:txBody>
          <a:bodyPr>
            <a:normAutofit/>
          </a:bodyPr>
          <a:lstStyle/>
          <a:p>
            <a:r>
              <a:rPr lang="en-US" sz="3200" dirty="0"/>
              <a:t>Bahiagrass herbage accumulation as affected by Al-WTR application method and year</a:t>
            </a:r>
          </a:p>
        </p:txBody>
      </p:sp>
      <p:pic>
        <p:nvPicPr>
          <p:cNvPr id="5" name="Picture 4">
            <a:extLst>
              <a:ext uri="{FF2B5EF4-FFF2-40B4-BE49-F238E27FC236}">
                <a16:creationId xmlns:a16="http://schemas.microsoft.com/office/drawing/2014/main" id="{8A23A9AE-90E2-4DCA-ADE7-D0668CFB36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3733800"/>
            <a:ext cx="3810000" cy="2850839"/>
          </a:xfrm>
          <a:prstGeom prst="rect">
            <a:avLst/>
          </a:prstGeom>
        </p:spPr>
      </p:pic>
      <p:sp>
        <p:nvSpPr>
          <p:cNvPr id="6" name="Text Box 5">
            <a:extLst>
              <a:ext uri="{FF2B5EF4-FFF2-40B4-BE49-F238E27FC236}">
                <a16:creationId xmlns:a16="http://schemas.microsoft.com/office/drawing/2014/main" id="{486254E6-52B7-4F0A-8612-E72652F4455E}"/>
              </a:ext>
            </a:extLst>
          </p:cNvPr>
          <p:cNvSpPr txBox="1">
            <a:spLocks noChangeArrowheads="1"/>
          </p:cNvSpPr>
          <p:nvPr/>
        </p:nvSpPr>
        <p:spPr bwMode="auto">
          <a:xfrm>
            <a:off x="3810000" y="6429375"/>
            <a:ext cx="5334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400" b="1" i="1" dirty="0"/>
              <a:t>M. Silveira, Soil &amp; Water Science, UF/IFAS Range Cattle REC</a:t>
            </a:r>
          </a:p>
        </p:txBody>
      </p:sp>
    </p:spTree>
    <p:extLst>
      <p:ext uri="{BB962C8B-B14F-4D97-AF65-F5344CB8AC3E}">
        <p14:creationId xmlns:p14="http://schemas.microsoft.com/office/powerpoint/2010/main" val="336829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F84D3E-E1F3-4EB3-A2DA-241471527DB0}"/>
              </a:ext>
            </a:extLst>
          </p:cNvPr>
          <p:cNvSpPr>
            <a:spLocks noGrp="1"/>
          </p:cNvSpPr>
          <p:nvPr>
            <p:ph type="title"/>
          </p:nvPr>
        </p:nvSpPr>
        <p:spPr>
          <a:xfrm>
            <a:off x="0" y="-43089"/>
            <a:ext cx="7886700" cy="1325563"/>
          </a:xfrm>
        </p:spPr>
        <p:txBody>
          <a:bodyPr>
            <a:normAutofit/>
          </a:bodyPr>
          <a:lstStyle/>
          <a:p>
            <a:r>
              <a:rPr lang="en-US" sz="3200" dirty="0"/>
              <a:t>Bahiagrass tissue P concentration as affected by Al-WTR application level</a:t>
            </a:r>
          </a:p>
        </p:txBody>
      </p:sp>
      <p:sp>
        <p:nvSpPr>
          <p:cNvPr id="5" name="Content Placeholder 4">
            <a:extLst>
              <a:ext uri="{FF2B5EF4-FFF2-40B4-BE49-F238E27FC236}">
                <a16:creationId xmlns:a16="http://schemas.microsoft.com/office/drawing/2014/main" id="{F0B34C79-98A9-4CD9-B36F-356B40D4F970}"/>
              </a:ext>
            </a:extLst>
          </p:cNvPr>
          <p:cNvSpPr>
            <a:spLocks noGrp="1"/>
          </p:cNvSpPr>
          <p:nvPr>
            <p:ph idx="1"/>
          </p:nvPr>
        </p:nvSpPr>
        <p:spPr/>
        <p:txBody>
          <a:bodyPr/>
          <a:lstStyle/>
          <a:p>
            <a:endParaRPr lang="en-US" dirty="0"/>
          </a:p>
        </p:txBody>
      </p:sp>
      <p:pic>
        <p:nvPicPr>
          <p:cNvPr id="6" name="Picture 5">
            <a:extLst>
              <a:ext uri="{FF2B5EF4-FFF2-40B4-BE49-F238E27FC236}">
                <a16:creationId xmlns:a16="http://schemas.microsoft.com/office/drawing/2014/main" id="{E0DA8552-AD2B-4B42-88F1-F5FBA0C3874C}"/>
              </a:ext>
            </a:extLst>
          </p:cNvPr>
          <p:cNvPicPr>
            <a:picLocks noChangeAspect="1"/>
          </p:cNvPicPr>
          <p:nvPr/>
        </p:nvPicPr>
        <p:blipFill>
          <a:blip r:embed="rId3"/>
          <a:stretch>
            <a:fillRect/>
          </a:stretch>
        </p:blipFill>
        <p:spPr>
          <a:xfrm>
            <a:off x="628650" y="1905000"/>
            <a:ext cx="7378003" cy="3814763"/>
          </a:xfrm>
          <a:prstGeom prst="rect">
            <a:avLst/>
          </a:prstGeom>
        </p:spPr>
      </p:pic>
      <p:sp>
        <p:nvSpPr>
          <p:cNvPr id="7" name="Text Box 5">
            <a:extLst>
              <a:ext uri="{FF2B5EF4-FFF2-40B4-BE49-F238E27FC236}">
                <a16:creationId xmlns:a16="http://schemas.microsoft.com/office/drawing/2014/main" id="{BB968A20-A35D-49C4-8CD1-68CBC03326B9}"/>
              </a:ext>
            </a:extLst>
          </p:cNvPr>
          <p:cNvSpPr txBox="1">
            <a:spLocks noChangeArrowheads="1"/>
          </p:cNvSpPr>
          <p:nvPr/>
        </p:nvSpPr>
        <p:spPr bwMode="auto">
          <a:xfrm>
            <a:off x="3810000" y="6429375"/>
            <a:ext cx="5334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400" b="1" i="1" dirty="0"/>
              <a:t>M. Silveira, Soil &amp; Water Science, UF/IFAS Range Cattle REC</a:t>
            </a:r>
          </a:p>
        </p:txBody>
      </p:sp>
    </p:spTree>
    <p:extLst>
      <p:ext uri="{BB962C8B-B14F-4D97-AF65-F5344CB8AC3E}">
        <p14:creationId xmlns:p14="http://schemas.microsoft.com/office/powerpoint/2010/main" val="604512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2">
            <a:extLst>
              <a:ext uri="{FF2B5EF4-FFF2-40B4-BE49-F238E27FC236}">
                <a16:creationId xmlns:a16="http://schemas.microsoft.com/office/drawing/2014/main" id="{2A1463E5-183B-4788-A6AB-ECC78A847AFE}"/>
              </a:ext>
            </a:extLst>
          </p:cNvPr>
          <p:cNvSpPr txBox="1">
            <a:spLocks/>
          </p:cNvSpPr>
          <p:nvPr/>
        </p:nvSpPr>
        <p:spPr>
          <a:xfrm>
            <a:off x="72570" y="0"/>
            <a:ext cx="8919029" cy="1325563"/>
          </a:xfrm>
          <a:prstGeom prst="rect">
            <a:avLst/>
          </a:prstGeom>
        </p:spPr>
        <p:txBody>
          <a:bodyPr>
            <a:normAutofit fontScale="62500" lnSpcReduction="200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sz="3800" b="1" dirty="0">
                <a:latin typeface="+mn-lt"/>
              </a:rPr>
              <a:t>Soil water-extractable P (WEP) and P storage capacity (SPSC) in the A</a:t>
            </a:r>
            <a:r>
              <a:rPr lang="en-US" sz="3800" b="1" baseline="-25000" dirty="0">
                <a:latin typeface="+mn-lt"/>
              </a:rPr>
              <a:t>1</a:t>
            </a:r>
            <a:r>
              <a:rPr lang="en-US" sz="3800" b="1" dirty="0">
                <a:latin typeface="+mn-lt"/>
              </a:rPr>
              <a:t> (0–8 cm), A</a:t>
            </a:r>
            <a:r>
              <a:rPr lang="en-US" sz="3800" b="1" baseline="-25000" dirty="0">
                <a:latin typeface="+mn-lt"/>
              </a:rPr>
              <a:t>2</a:t>
            </a:r>
            <a:r>
              <a:rPr lang="en-US" sz="3800" b="1" baseline="-25000" dirty="0"/>
              <a:t> </a:t>
            </a:r>
            <a:r>
              <a:rPr lang="en-US" sz="3800" b="1" dirty="0">
                <a:latin typeface="+mn-lt"/>
              </a:rPr>
              <a:t>( 8–15 cm), E (15–30 cm), and Bh (30–60 cm) horizons as affected by the Al water treatment residual (Al-WTR) application level at the end of the 2-yr study.</a:t>
            </a:r>
            <a:endParaRPr lang="en-US" sz="3800" dirty="0">
              <a:latin typeface="+mn-lt"/>
            </a:endParaRPr>
          </a:p>
          <a:p>
            <a:endParaRPr lang="en-US" sz="3200" dirty="0"/>
          </a:p>
        </p:txBody>
      </p:sp>
      <p:graphicFrame>
        <p:nvGraphicFramePr>
          <p:cNvPr id="49" name="Table 48">
            <a:extLst>
              <a:ext uri="{FF2B5EF4-FFF2-40B4-BE49-F238E27FC236}">
                <a16:creationId xmlns:a16="http://schemas.microsoft.com/office/drawing/2014/main" id="{86C18815-68BC-4091-8BC9-2482F5C83065}"/>
              </a:ext>
            </a:extLst>
          </p:cNvPr>
          <p:cNvGraphicFramePr>
            <a:graphicFrameLocks noGrp="1"/>
          </p:cNvGraphicFramePr>
          <p:nvPr>
            <p:extLst>
              <p:ext uri="{D42A27DB-BD31-4B8C-83A1-F6EECF244321}">
                <p14:modId xmlns:p14="http://schemas.microsoft.com/office/powerpoint/2010/main" val="3434271457"/>
              </p:ext>
            </p:extLst>
          </p:nvPr>
        </p:nvGraphicFramePr>
        <p:xfrm>
          <a:off x="525915" y="1676400"/>
          <a:ext cx="8092169" cy="4770120"/>
        </p:xfrm>
        <a:graphic>
          <a:graphicData uri="http://schemas.openxmlformats.org/drawingml/2006/table">
            <a:tbl>
              <a:tblPr firstRow="1" bandRow="1">
                <a:tableStyleId>{5C22544A-7EE6-4342-B048-85BDC9FD1C3A}</a:tableStyleId>
              </a:tblPr>
              <a:tblGrid>
                <a:gridCol w="1299029">
                  <a:extLst>
                    <a:ext uri="{9D8B030D-6E8A-4147-A177-3AD203B41FA5}">
                      <a16:colId xmlns:a16="http://schemas.microsoft.com/office/drawing/2014/main" val="3271183222"/>
                    </a:ext>
                  </a:extLst>
                </a:gridCol>
                <a:gridCol w="683061">
                  <a:extLst>
                    <a:ext uri="{9D8B030D-6E8A-4147-A177-3AD203B41FA5}">
                      <a16:colId xmlns:a16="http://schemas.microsoft.com/office/drawing/2014/main" val="192678672"/>
                    </a:ext>
                  </a:extLst>
                </a:gridCol>
                <a:gridCol w="715299">
                  <a:extLst>
                    <a:ext uri="{9D8B030D-6E8A-4147-A177-3AD203B41FA5}">
                      <a16:colId xmlns:a16="http://schemas.microsoft.com/office/drawing/2014/main" val="2924721810"/>
                    </a:ext>
                  </a:extLst>
                </a:gridCol>
                <a:gridCol w="899130">
                  <a:extLst>
                    <a:ext uri="{9D8B030D-6E8A-4147-A177-3AD203B41FA5}">
                      <a16:colId xmlns:a16="http://schemas.microsoft.com/office/drawing/2014/main" val="3310289878"/>
                    </a:ext>
                  </a:extLst>
                </a:gridCol>
                <a:gridCol w="899130">
                  <a:extLst>
                    <a:ext uri="{9D8B030D-6E8A-4147-A177-3AD203B41FA5}">
                      <a16:colId xmlns:a16="http://schemas.microsoft.com/office/drawing/2014/main" val="1370588125"/>
                    </a:ext>
                  </a:extLst>
                </a:gridCol>
                <a:gridCol w="899130">
                  <a:extLst>
                    <a:ext uri="{9D8B030D-6E8A-4147-A177-3AD203B41FA5}">
                      <a16:colId xmlns:a16="http://schemas.microsoft.com/office/drawing/2014/main" val="3147518743"/>
                    </a:ext>
                  </a:extLst>
                </a:gridCol>
                <a:gridCol w="899130">
                  <a:extLst>
                    <a:ext uri="{9D8B030D-6E8A-4147-A177-3AD203B41FA5}">
                      <a16:colId xmlns:a16="http://schemas.microsoft.com/office/drawing/2014/main" val="777802933"/>
                    </a:ext>
                  </a:extLst>
                </a:gridCol>
                <a:gridCol w="899130">
                  <a:extLst>
                    <a:ext uri="{9D8B030D-6E8A-4147-A177-3AD203B41FA5}">
                      <a16:colId xmlns:a16="http://schemas.microsoft.com/office/drawing/2014/main" val="3398461548"/>
                    </a:ext>
                  </a:extLst>
                </a:gridCol>
                <a:gridCol w="899130">
                  <a:extLst>
                    <a:ext uri="{9D8B030D-6E8A-4147-A177-3AD203B41FA5}">
                      <a16:colId xmlns:a16="http://schemas.microsoft.com/office/drawing/2014/main" val="4147832804"/>
                    </a:ext>
                  </a:extLst>
                </a:gridCol>
              </a:tblGrid>
              <a:tr h="518160">
                <a:tc>
                  <a:txBody>
                    <a:bodyPr/>
                    <a:lstStyle/>
                    <a:p>
                      <a:r>
                        <a:rPr lang="en-US" dirty="0"/>
                        <a:t>Al-WTR application level</a:t>
                      </a:r>
                    </a:p>
                  </a:txBody>
                  <a:tcPr/>
                </a:tc>
                <a:tc gridSpan="4">
                  <a:txBody>
                    <a:bodyPr/>
                    <a:lstStyle/>
                    <a:p>
                      <a:pPr algn="ctr"/>
                      <a:r>
                        <a:rPr lang="en-US" dirty="0"/>
                        <a:t>__________ WEP ___________</a:t>
                      </a:r>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__________ SPSC ___________</a:t>
                      </a:r>
                    </a:p>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530180078"/>
                  </a:ext>
                </a:extLst>
              </a:tr>
              <a:tr h="518160">
                <a:tc>
                  <a:txBody>
                    <a:bodyPr/>
                    <a:lstStyle/>
                    <a:p>
                      <a:r>
                        <a:rPr lang="en-US" dirty="0"/>
                        <a:t>Mg ha</a:t>
                      </a:r>
                      <a:r>
                        <a:rPr lang="en-US" baseline="30000" dirty="0"/>
                        <a:t>-1</a:t>
                      </a:r>
                    </a:p>
                  </a:txBody>
                  <a:tcPr/>
                </a:tc>
                <a:tc>
                  <a:txBody>
                    <a:bodyPr/>
                    <a:lstStyle/>
                    <a:p>
                      <a:r>
                        <a:rPr lang="en-US" dirty="0"/>
                        <a:t>A</a:t>
                      </a:r>
                      <a:r>
                        <a:rPr lang="en-US" baseline="-25000" dirty="0"/>
                        <a:t>1</a:t>
                      </a:r>
                    </a:p>
                  </a:txBody>
                  <a:tcPr/>
                </a:tc>
                <a:tc>
                  <a:txBody>
                    <a:bodyPr/>
                    <a:lstStyle/>
                    <a:p>
                      <a:r>
                        <a:rPr lang="en-US" dirty="0"/>
                        <a:t>A</a:t>
                      </a:r>
                      <a:r>
                        <a:rPr lang="en-US" baseline="-25000" dirty="0"/>
                        <a:t>2</a:t>
                      </a:r>
                    </a:p>
                  </a:txBody>
                  <a:tcPr/>
                </a:tc>
                <a:tc>
                  <a:txBody>
                    <a:bodyPr/>
                    <a:lstStyle/>
                    <a:p>
                      <a:r>
                        <a:rPr lang="en-US" dirty="0"/>
                        <a:t>E</a:t>
                      </a:r>
                    </a:p>
                  </a:txBody>
                  <a:tcPr/>
                </a:tc>
                <a:tc>
                  <a:txBody>
                    <a:bodyPr/>
                    <a:lstStyle/>
                    <a:p>
                      <a:r>
                        <a:rPr lang="en-US" dirty="0"/>
                        <a:t>Bh</a:t>
                      </a:r>
                    </a:p>
                  </a:txBody>
                  <a:tcPr/>
                </a:tc>
                <a:tc>
                  <a:txBody>
                    <a:bodyPr/>
                    <a:lstStyle/>
                    <a:p>
                      <a:r>
                        <a:rPr lang="en-US" dirty="0"/>
                        <a:t>A</a:t>
                      </a:r>
                      <a:r>
                        <a:rPr lang="en-US" baseline="-25000" dirty="0"/>
                        <a:t>1</a:t>
                      </a:r>
                    </a:p>
                  </a:txBody>
                  <a:tcPr/>
                </a:tc>
                <a:tc>
                  <a:txBody>
                    <a:bodyPr/>
                    <a:lstStyle/>
                    <a:p>
                      <a:r>
                        <a:rPr lang="en-US" dirty="0"/>
                        <a:t>A</a:t>
                      </a:r>
                      <a:r>
                        <a:rPr lang="en-US" baseline="-25000" dirty="0"/>
                        <a:t>2</a:t>
                      </a:r>
                    </a:p>
                  </a:txBody>
                  <a:tcPr/>
                </a:tc>
                <a:tc>
                  <a:txBody>
                    <a:bodyPr/>
                    <a:lstStyle/>
                    <a:p>
                      <a:r>
                        <a:rPr lang="en-US" dirty="0"/>
                        <a:t>E</a:t>
                      </a:r>
                    </a:p>
                  </a:txBody>
                  <a:tcPr/>
                </a:tc>
                <a:tc>
                  <a:txBody>
                    <a:bodyPr/>
                    <a:lstStyle/>
                    <a:p>
                      <a:r>
                        <a:rPr lang="en-US" dirty="0"/>
                        <a:t>Bh</a:t>
                      </a:r>
                    </a:p>
                  </a:txBody>
                  <a:tcPr/>
                </a:tc>
                <a:extLst>
                  <a:ext uri="{0D108BD9-81ED-4DB2-BD59-A6C34878D82A}">
                    <a16:rowId xmlns:a16="http://schemas.microsoft.com/office/drawing/2014/main" val="2943658626"/>
                  </a:ext>
                </a:extLst>
              </a:tr>
              <a:tr h="624840">
                <a:tc>
                  <a:txBody>
                    <a:bodyPr/>
                    <a:lstStyle/>
                    <a:p>
                      <a:endParaRPr lang="en-US" dirty="0"/>
                    </a:p>
                  </a:txBody>
                  <a:tcPr/>
                </a:tc>
                <a:tc gridSpan="8">
                  <a:txBody>
                    <a:bodyPr/>
                    <a:lstStyle/>
                    <a:p>
                      <a:pPr algn="ctr"/>
                      <a:r>
                        <a:rPr lang="en-US" dirty="0"/>
                        <a:t>_______________________ mg kg-1________________________ </a:t>
                      </a:r>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124163630"/>
                  </a:ext>
                </a:extLst>
              </a:tr>
              <a:tr h="518160">
                <a:tc>
                  <a:txBody>
                    <a:bodyPr/>
                    <a:lstStyle/>
                    <a:p>
                      <a:r>
                        <a:rPr lang="en-US" dirty="0"/>
                        <a:t>0</a:t>
                      </a:r>
                    </a:p>
                  </a:txBody>
                  <a:tcPr/>
                </a:tc>
                <a:tc>
                  <a:txBody>
                    <a:bodyPr/>
                    <a:lstStyle/>
                    <a:p>
                      <a:r>
                        <a:rPr lang="en-US" dirty="0"/>
                        <a:t>18</a:t>
                      </a:r>
                    </a:p>
                  </a:txBody>
                  <a:tcPr/>
                </a:tc>
                <a:tc>
                  <a:txBody>
                    <a:bodyPr/>
                    <a:lstStyle/>
                    <a:p>
                      <a:r>
                        <a:rPr lang="en-US" dirty="0"/>
                        <a:t>17</a:t>
                      </a:r>
                    </a:p>
                  </a:txBody>
                  <a:tcPr/>
                </a:tc>
                <a:tc>
                  <a:txBody>
                    <a:bodyPr/>
                    <a:lstStyle/>
                    <a:p>
                      <a:r>
                        <a:rPr lang="en-US" dirty="0"/>
                        <a:t>4.5</a:t>
                      </a:r>
                    </a:p>
                  </a:txBody>
                  <a:tcPr/>
                </a:tc>
                <a:tc>
                  <a:txBody>
                    <a:bodyPr/>
                    <a:lstStyle/>
                    <a:p>
                      <a:r>
                        <a:rPr lang="en-US" dirty="0"/>
                        <a:t>1.7</a:t>
                      </a:r>
                    </a:p>
                  </a:txBody>
                  <a:tcPr/>
                </a:tc>
                <a:tc>
                  <a:txBody>
                    <a:bodyPr/>
                    <a:lstStyle/>
                    <a:p>
                      <a:r>
                        <a:rPr lang="en-US" dirty="0"/>
                        <a:t>-32</a:t>
                      </a:r>
                    </a:p>
                  </a:txBody>
                  <a:tcPr/>
                </a:tc>
                <a:tc>
                  <a:txBody>
                    <a:bodyPr/>
                    <a:lstStyle/>
                    <a:p>
                      <a:r>
                        <a:rPr lang="en-US" dirty="0"/>
                        <a:t>-12</a:t>
                      </a:r>
                    </a:p>
                  </a:txBody>
                  <a:tcPr/>
                </a:tc>
                <a:tc>
                  <a:txBody>
                    <a:bodyPr/>
                    <a:lstStyle/>
                    <a:p>
                      <a:r>
                        <a:rPr lang="en-US" dirty="0"/>
                        <a:t>0.5</a:t>
                      </a:r>
                    </a:p>
                  </a:txBody>
                  <a:tcPr/>
                </a:tc>
                <a:tc>
                  <a:txBody>
                    <a:bodyPr/>
                    <a:lstStyle/>
                    <a:p>
                      <a:r>
                        <a:rPr lang="en-US" dirty="0"/>
                        <a:t>16</a:t>
                      </a:r>
                    </a:p>
                  </a:txBody>
                  <a:tcPr/>
                </a:tc>
                <a:extLst>
                  <a:ext uri="{0D108BD9-81ED-4DB2-BD59-A6C34878D82A}">
                    <a16:rowId xmlns:a16="http://schemas.microsoft.com/office/drawing/2014/main" val="1541536773"/>
                  </a:ext>
                </a:extLst>
              </a:tr>
              <a:tr h="518160">
                <a:tc>
                  <a:txBody>
                    <a:bodyPr/>
                    <a:lstStyle/>
                    <a:p>
                      <a:r>
                        <a:rPr lang="en-US" dirty="0"/>
                        <a:t>35</a:t>
                      </a:r>
                    </a:p>
                  </a:txBody>
                  <a:tcPr/>
                </a:tc>
                <a:tc>
                  <a:txBody>
                    <a:bodyPr/>
                    <a:lstStyle/>
                    <a:p>
                      <a:r>
                        <a:rPr lang="en-US" dirty="0"/>
                        <a:t>7.3</a:t>
                      </a:r>
                    </a:p>
                  </a:txBody>
                  <a:tcPr/>
                </a:tc>
                <a:tc>
                  <a:txBody>
                    <a:bodyPr/>
                    <a:lstStyle/>
                    <a:p>
                      <a:r>
                        <a:rPr lang="en-US" dirty="0"/>
                        <a:t>7.3</a:t>
                      </a:r>
                    </a:p>
                  </a:txBody>
                  <a:tcPr/>
                </a:tc>
                <a:tc>
                  <a:txBody>
                    <a:bodyPr/>
                    <a:lstStyle/>
                    <a:p>
                      <a:r>
                        <a:rPr lang="en-US" dirty="0"/>
                        <a:t>1.8</a:t>
                      </a:r>
                    </a:p>
                  </a:txBody>
                  <a:tcPr/>
                </a:tc>
                <a:tc>
                  <a:txBody>
                    <a:bodyPr/>
                    <a:lstStyle/>
                    <a:p>
                      <a:r>
                        <a:rPr lang="en-US" dirty="0"/>
                        <a:t>2.5</a:t>
                      </a:r>
                    </a:p>
                  </a:txBody>
                  <a:tcPr/>
                </a:tc>
                <a:tc>
                  <a:txBody>
                    <a:bodyPr/>
                    <a:lstStyle/>
                    <a:p>
                      <a:r>
                        <a:rPr lang="en-US" dirty="0"/>
                        <a:t>-4</a:t>
                      </a:r>
                    </a:p>
                  </a:txBody>
                  <a:tcPr/>
                </a:tc>
                <a:tc>
                  <a:txBody>
                    <a:bodyPr/>
                    <a:lstStyle/>
                    <a:p>
                      <a:r>
                        <a:rPr lang="en-US" dirty="0"/>
                        <a:t>-0.04</a:t>
                      </a:r>
                    </a:p>
                  </a:txBody>
                  <a:tcPr/>
                </a:tc>
                <a:tc>
                  <a:txBody>
                    <a:bodyPr/>
                    <a:lstStyle/>
                    <a:p>
                      <a:r>
                        <a:rPr lang="en-US" dirty="0"/>
                        <a:t>9</a:t>
                      </a:r>
                    </a:p>
                  </a:txBody>
                  <a:tcPr/>
                </a:tc>
                <a:tc>
                  <a:txBody>
                    <a:bodyPr/>
                    <a:lstStyle/>
                    <a:p>
                      <a:r>
                        <a:rPr lang="en-US" dirty="0"/>
                        <a:t>25</a:t>
                      </a:r>
                    </a:p>
                  </a:txBody>
                  <a:tcPr/>
                </a:tc>
                <a:extLst>
                  <a:ext uri="{0D108BD9-81ED-4DB2-BD59-A6C34878D82A}">
                    <a16:rowId xmlns:a16="http://schemas.microsoft.com/office/drawing/2014/main" val="42981414"/>
                  </a:ext>
                </a:extLst>
              </a:tr>
              <a:tr h="518160">
                <a:tc>
                  <a:txBody>
                    <a:bodyPr/>
                    <a:lstStyle/>
                    <a:p>
                      <a:r>
                        <a:rPr lang="en-US" dirty="0"/>
                        <a:t>70</a:t>
                      </a:r>
                    </a:p>
                  </a:txBody>
                  <a:tcPr/>
                </a:tc>
                <a:tc>
                  <a:txBody>
                    <a:bodyPr/>
                    <a:lstStyle/>
                    <a:p>
                      <a:r>
                        <a:rPr lang="en-US" dirty="0"/>
                        <a:t>2.8</a:t>
                      </a:r>
                    </a:p>
                  </a:txBody>
                  <a:tcPr/>
                </a:tc>
                <a:tc>
                  <a:txBody>
                    <a:bodyPr/>
                    <a:lstStyle/>
                    <a:p>
                      <a:r>
                        <a:rPr lang="en-US" dirty="0"/>
                        <a:t>4.6</a:t>
                      </a:r>
                    </a:p>
                  </a:txBody>
                  <a:tcPr/>
                </a:tc>
                <a:tc>
                  <a:txBody>
                    <a:bodyPr/>
                    <a:lstStyle/>
                    <a:p>
                      <a:r>
                        <a:rPr lang="en-US" dirty="0"/>
                        <a:t>1.4</a:t>
                      </a:r>
                    </a:p>
                  </a:txBody>
                  <a:tcPr/>
                </a:tc>
                <a:tc>
                  <a:txBody>
                    <a:bodyPr/>
                    <a:lstStyle/>
                    <a:p>
                      <a:r>
                        <a:rPr lang="en-US" dirty="0"/>
                        <a:t>1.0</a:t>
                      </a:r>
                    </a:p>
                  </a:txBody>
                  <a:tcPr/>
                </a:tc>
                <a:tc>
                  <a:txBody>
                    <a:bodyPr/>
                    <a:lstStyle/>
                    <a:p>
                      <a:r>
                        <a:rPr lang="en-US" dirty="0"/>
                        <a:t>33</a:t>
                      </a:r>
                    </a:p>
                  </a:txBody>
                  <a:tcPr/>
                </a:tc>
                <a:tc>
                  <a:txBody>
                    <a:bodyPr/>
                    <a:lstStyle/>
                    <a:p>
                      <a:r>
                        <a:rPr lang="en-US" dirty="0"/>
                        <a:t>10</a:t>
                      </a:r>
                    </a:p>
                  </a:txBody>
                  <a:tcPr/>
                </a:tc>
                <a:tc>
                  <a:txBody>
                    <a:bodyPr/>
                    <a:lstStyle/>
                    <a:p>
                      <a:r>
                        <a:rPr lang="en-US" dirty="0"/>
                        <a:t>22</a:t>
                      </a:r>
                    </a:p>
                  </a:txBody>
                  <a:tcPr/>
                </a:tc>
                <a:tc>
                  <a:txBody>
                    <a:bodyPr/>
                    <a:lstStyle/>
                    <a:p>
                      <a:r>
                        <a:rPr lang="en-US" dirty="0"/>
                        <a:t>47</a:t>
                      </a:r>
                    </a:p>
                  </a:txBody>
                  <a:tcPr/>
                </a:tc>
                <a:extLst>
                  <a:ext uri="{0D108BD9-81ED-4DB2-BD59-A6C34878D82A}">
                    <a16:rowId xmlns:a16="http://schemas.microsoft.com/office/drawing/2014/main" val="4200904047"/>
                  </a:ext>
                </a:extLst>
              </a:tr>
              <a:tr h="518160">
                <a:tc>
                  <a:txBody>
                    <a:bodyPr/>
                    <a:lstStyle/>
                    <a:p>
                      <a:r>
                        <a:rPr lang="en-US" dirty="0"/>
                        <a:t>SE</a:t>
                      </a:r>
                    </a:p>
                  </a:txBody>
                  <a:tcPr/>
                </a:tc>
                <a:tc>
                  <a:txBody>
                    <a:bodyPr/>
                    <a:lstStyle/>
                    <a:p>
                      <a:r>
                        <a:rPr lang="en-US" dirty="0"/>
                        <a:t>0.9</a:t>
                      </a:r>
                    </a:p>
                  </a:txBody>
                  <a:tcPr/>
                </a:tc>
                <a:tc>
                  <a:txBody>
                    <a:bodyPr/>
                    <a:lstStyle/>
                    <a:p>
                      <a:r>
                        <a:rPr lang="en-US" dirty="0"/>
                        <a:t>0.7</a:t>
                      </a:r>
                    </a:p>
                  </a:txBody>
                  <a:tcPr/>
                </a:tc>
                <a:tc>
                  <a:txBody>
                    <a:bodyPr/>
                    <a:lstStyle/>
                    <a:p>
                      <a:r>
                        <a:rPr lang="en-US" dirty="0"/>
                        <a:t>0.4</a:t>
                      </a:r>
                    </a:p>
                  </a:txBody>
                  <a:tcPr/>
                </a:tc>
                <a:tc>
                  <a:txBody>
                    <a:bodyPr/>
                    <a:lstStyle/>
                    <a:p>
                      <a:r>
                        <a:rPr lang="en-US" dirty="0"/>
                        <a:t>0.6</a:t>
                      </a:r>
                    </a:p>
                  </a:txBody>
                  <a:tcPr/>
                </a:tc>
                <a:tc>
                  <a:txBody>
                    <a:bodyPr/>
                    <a:lstStyle/>
                    <a:p>
                      <a:r>
                        <a:rPr lang="en-US" dirty="0"/>
                        <a:t>9</a:t>
                      </a:r>
                    </a:p>
                  </a:txBody>
                  <a:tcPr/>
                </a:tc>
                <a:tc>
                  <a:txBody>
                    <a:bodyPr/>
                    <a:lstStyle/>
                    <a:p>
                      <a:r>
                        <a:rPr lang="en-US" dirty="0"/>
                        <a:t>8</a:t>
                      </a:r>
                    </a:p>
                  </a:txBody>
                  <a:tcPr/>
                </a:tc>
                <a:tc>
                  <a:txBody>
                    <a:bodyPr/>
                    <a:lstStyle/>
                    <a:p>
                      <a:r>
                        <a:rPr lang="en-US" dirty="0"/>
                        <a:t>11</a:t>
                      </a:r>
                    </a:p>
                  </a:txBody>
                  <a:tcPr/>
                </a:tc>
                <a:tc>
                  <a:txBody>
                    <a:bodyPr/>
                    <a:lstStyle/>
                    <a:p>
                      <a:r>
                        <a:rPr lang="en-US" dirty="0"/>
                        <a:t>20</a:t>
                      </a:r>
                    </a:p>
                  </a:txBody>
                  <a:tcPr/>
                </a:tc>
                <a:extLst>
                  <a:ext uri="{0D108BD9-81ED-4DB2-BD59-A6C34878D82A}">
                    <a16:rowId xmlns:a16="http://schemas.microsoft.com/office/drawing/2014/main" val="3560276325"/>
                  </a:ext>
                </a:extLst>
              </a:tr>
              <a:tr h="518160">
                <a:tc>
                  <a:txBody>
                    <a:bodyPr/>
                    <a:lstStyle/>
                    <a:p>
                      <a:r>
                        <a:rPr lang="en-US" dirty="0"/>
                        <a:t>Polynomial contrast</a:t>
                      </a:r>
                    </a:p>
                  </a:txBody>
                  <a:tcPr/>
                </a:tc>
                <a:tc>
                  <a:txBody>
                    <a:bodyPr/>
                    <a:lstStyle/>
                    <a:p>
                      <a:r>
                        <a:rPr lang="en-US" dirty="0"/>
                        <a:t>L**</a:t>
                      </a:r>
                    </a:p>
                  </a:txBody>
                  <a:tcPr/>
                </a:tc>
                <a:tc>
                  <a:txBody>
                    <a:bodyPr/>
                    <a:lstStyle/>
                    <a:p>
                      <a:r>
                        <a:rPr lang="en-US" dirty="0"/>
                        <a:t>L*</a:t>
                      </a:r>
                    </a:p>
                  </a:txBody>
                  <a:tcPr/>
                </a:tc>
                <a:tc>
                  <a:txBody>
                    <a:bodyPr/>
                    <a:lstStyle/>
                    <a:p>
                      <a:r>
                        <a:rPr lang="en-US" dirty="0"/>
                        <a:t>L*</a:t>
                      </a:r>
                    </a:p>
                  </a:txBody>
                  <a:tcPr/>
                </a:tc>
                <a:tc>
                  <a:txBody>
                    <a:bodyPr/>
                    <a:lstStyle/>
                    <a:p>
                      <a:r>
                        <a:rPr lang="en-US" dirty="0"/>
                        <a:t>ns</a:t>
                      </a:r>
                    </a:p>
                  </a:txBody>
                  <a:tcPr/>
                </a:tc>
                <a:tc>
                  <a:txBody>
                    <a:bodyPr/>
                    <a:lstStyle/>
                    <a:p>
                      <a:r>
                        <a:rPr lang="en-US" dirty="0"/>
                        <a:t>L**</a:t>
                      </a:r>
                    </a:p>
                  </a:txBody>
                  <a:tcPr/>
                </a:tc>
                <a:tc>
                  <a:txBody>
                    <a:bodyPr/>
                    <a:lstStyle/>
                    <a:p>
                      <a:r>
                        <a:rPr lang="en-US" dirty="0"/>
                        <a:t>L**</a:t>
                      </a:r>
                    </a:p>
                  </a:txBody>
                  <a:tcPr/>
                </a:tc>
                <a:tc>
                  <a:txBody>
                    <a:bodyPr/>
                    <a:lstStyle/>
                    <a:p>
                      <a:r>
                        <a:rPr lang="en-US" dirty="0"/>
                        <a:t>ns</a:t>
                      </a:r>
                    </a:p>
                  </a:txBody>
                  <a:tcPr/>
                </a:tc>
                <a:tc>
                  <a:txBody>
                    <a:bodyPr/>
                    <a:lstStyle/>
                    <a:p>
                      <a:r>
                        <a:rPr lang="en-US" dirty="0"/>
                        <a:t>ns</a:t>
                      </a:r>
                    </a:p>
                  </a:txBody>
                  <a:tcPr/>
                </a:tc>
                <a:extLst>
                  <a:ext uri="{0D108BD9-81ED-4DB2-BD59-A6C34878D82A}">
                    <a16:rowId xmlns:a16="http://schemas.microsoft.com/office/drawing/2014/main" val="3054683977"/>
                  </a:ext>
                </a:extLst>
              </a:tr>
            </a:tbl>
          </a:graphicData>
        </a:graphic>
      </p:graphicFrame>
      <p:sp>
        <p:nvSpPr>
          <p:cNvPr id="4" name="Text Box 5">
            <a:extLst>
              <a:ext uri="{FF2B5EF4-FFF2-40B4-BE49-F238E27FC236}">
                <a16:creationId xmlns:a16="http://schemas.microsoft.com/office/drawing/2014/main" id="{54272DA2-D540-47C3-AF63-CFDFAC1E153E}"/>
              </a:ext>
            </a:extLst>
          </p:cNvPr>
          <p:cNvSpPr txBox="1">
            <a:spLocks noChangeArrowheads="1"/>
          </p:cNvSpPr>
          <p:nvPr/>
        </p:nvSpPr>
        <p:spPr bwMode="auto">
          <a:xfrm>
            <a:off x="3810000" y="6429375"/>
            <a:ext cx="5334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400" b="1" i="1" dirty="0"/>
              <a:t>M. Silveira, Soil &amp; Water Science, UF/IFAS Range Cattle REC</a:t>
            </a:r>
          </a:p>
        </p:txBody>
      </p:sp>
    </p:spTree>
    <p:extLst>
      <p:ext uri="{BB962C8B-B14F-4D97-AF65-F5344CB8AC3E}">
        <p14:creationId xmlns:p14="http://schemas.microsoft.com/office/powerpoint/2010/main" val="3665482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1A0F4-A1F3-4AD1-A79A-4C812A1AAFE8}"/>
              </a:ext>
            </a:extLst>
          </p:cNvPr>
          <p:cNvSpPr>
            <a:spLocks noGrp="1"/>
          </p:cNvSpPr>
          <p:nvPr>
            <p:ph type="title"/>
          </p:nvPr>
        </p:nvSpPr>
        <p:spPr/>
        <p:txBody>
          <a:bodyPr/>
          <a:lstStyle/>
          <a:p>
            <a:r>
              <a:rPr lang="en-US" dirty="0"/>
              <a:t>Leachate P</a:t>
            </a:r>
          </a:p>
        </p:txBody>
      </p:sp>
      <p:graphicFrame>
        <p:nvGraphicFramePr>
          <p:cNvPr id="3" name="Table 2">
            <a:extLst>
              <a:ext uri="{FF2B5EF4-FFF2-40B4-BE49-F238E27FC236}">
                <a16:creationId xmlns:a16="http://schemas.microsoft.com/office/drawing/2014/main" id="{C479F097-A246-4D2E-920A-1F77D6E60A5D}"/>
              </a:ext>
            </a:extLst>
          </p:cNvPr>
          <p:cNvGraphicFramePr>
            <a:graphicFrameLocks noGrp="1"/>
          </p:cNvGraphicFramePr>
          <p:nvPr>
            <p:extLst>
              <p:ext uri="{D42A27DB-BD31-4B8C-83A1-F6EECF244321}">
                <p14:modId xmlns:p14="http://schemas.microsoft.com/office/powerpoint/2010/main" val="1272513758"/>
              </p:ext>
            </p:extLst>
          </p:nvPr>
        </p:nvGraphicFramePr>
        <p:xfrm>
          <a:off x="1113971" y="1530041"/>
          <a:ext cx="7010400" cy="4088431"/>
        </p:xfrm>
        <a:graphic>
          <a:graphicData uri="http://schemas.openxmlformats.org/drawingml/2006/table">
            <a:tbl>
              <a:tblPr firstRow="1" bandRow="1">
                <a:tableStyleId>{5C22544A-7EE6-4342-B048-85BDC9FD1C3A}</a:tableStyleId>
              </a:tblPr>
              <a:tblGrid>
                <a:gridCol w="2336800">
                  <a:extLst>
                    <a:ext uri="{9D8B030D-6E8A-4147-A177-3AD203B41FA5}">
                      <a16:colId xmlns:a16="http://schemas.microsoft.com/office/drawing/2014/main" val="3245533125"/>
                    </a:ext>
                  </a:extLst>
                </a:gridCol>
                <a:gridCol w="2336800">
                  <a:extLst>
                    <a:ext uri="{9D8B030D-6E8A-4147-A177-3AD203B41FA5}">
                      <a16:colId xmlns:a16="http://schemas.microsoft.com/office/drawing/2014/main" val="826250924"/>
                    </a:ext>
                  </a:extLst>
                </a:gridCol>
                <a:gridCol w="2336800">
                  <a:extLst>
                    <a:ext uri="{9D8B030D-6E8A-4147-A177-3AD203B41FA5}">
                      <a16:colId xmlns:a16="http://schemas.microsoft.com/office/drawing/2014/main" val="4198310909"/>
                    </a:ext>
                  </a:extLst>
                </a:gridCol>
              </a:tblGrid>
              <a:tr h="461913">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Al-WTR application level</a:t>
                      </a:r>
                    </a:p>
                  </a:txBody>
                  <a:tcPr/>
                </a:tc>
                <a:tc gridSpan="2">
                  <a:txBody>
                    <a:bodyPr/>
                    <a:lstStyle/>
                    <a:p>
                      <a:pPr algn="ctr"/>
                      <a:r>
                        <a:rPr lang="en-US" sz="2400" dirty="0"/>
                        <a:t>Leachate P concentration</a:t>
                      </a:r>
                    </a:p>
                  </a:txBody>
                  <a:tcPr/>
                </a:tc>
                <a:tc hMerge="1">
                  <a:txBody>
                    <a:bodyPr/>
                    <a:lstStyle/>
                    <a:p>
                      <a:endParaRPr lang="en-US" dirty="0"/>
                    </a:p>
                  </a:txBody>
                  <a:tcPr/>
                </a:tc>
                <a:extLst>
                  <a:ext uri="{0D108BD9-81ED-4DB2-BD59-A6C34878D82A}">
                    <a16:rowId xmlns:a16="http://schemas.microsoft.com/office/drawing/2014/main" val="824696096"/>
                  </a:ext>
                </a:extLst>
              </a:tr>
              <a:tr h="461913">
                <a:tc vMerge="1">
                  <a:txBody>
                    <a:bodyPr/>
                    <a:lstStyle/>
                    <a:p>
                      <a:endParaRPr lang="en-US"/>
                    </a:p>
                  </a:txBody>
                  <a:tcPr/>
                </a:tc>
                <a:tc gridSpan="2">
                  <a:txBody>
                    <a:bodyPr/>
                    <a:lstStyle/>
                    <a:p>
                      <a:pPr algn="l"/>
                      <a:r>
                        <a:rPr lang="en-US" sz="2400" dirty="0"/>
                        <a:t>Surface                            Incorporated             </a:t>
                      </a:r>
                    </a:p>
                  </a:txBody>
                  <a:tcPr/>
                </a:tc>
                <a:tc hMerge="1">
                  <a:txBody>
                    <a:bodyPr/>
                    <a:lstStyle/>
                    <a:p>
                      <a:endParaRPr lang="en-US"/>
                    </a:p>
                  </a:txBody>
                  <a:tcPr/>
                </a:tc>
                <a:extLst>
                  <a:ext uri="{0D108BD9-81ED-4DB2-BD59-A6C34878D82A}">
                    <a16:rowId xmlns:a16="http://schemas.microsoft.com/office/drawing/2014/main" val="4274446879"/>
                  </a:ext>
                </a:extLst>
              </a:tr>
              <a:tr h="468329">
                <a:tc>
                  <a:txBody>
                    <a:bodyPr/>
                    <a:lstStyle/>
                    <a:p>
                      <a:r>
                        <a:rPr lang="en-US" sz="2400" dirty="0"/>
                        <a:t>Mg ha</a:t>
                      </a:r>
                      <a:r>
                        <a:rPr lang="en-US" sz="2400" baseline="30000" dirty="0"/>
                        <a:t>-1</a:t>
                      </a: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t>____________ mg L</a:t>
                      </a:r>
                      <a:r>
                        <a:rPr lang="en-US" sz="2400" baseline="30000" dirty="0"/>
                        <a:t>-1</a:t>
                      </a:r>
                      <a:r>
                        <a:rPr lang="en-US" sz="2400" dirty="0"/>
                        <a:t>____________ </a:t>
                      </a:r>
                      <a:endParaRPr lang="en-US" sz="2400" baseline="30000" dirty="0"/>
                    </a:p>
                  </a:txBody>
                  <a:tcPr/>
                </a:tc>
                <a:tc hMerge="1">
                  <a:txBody>
                    <a:bodyPr/>
                    <a:lstStyle/>
                    <a:p>
                      <a:endParaRPr lang="en-US" dirty="0"/>
                    </a:p>
                  </a:txBody>
                  <a:tcPr/>
                </a:tc>
                <a:extLst>
                  <a:ext uri="{0D108BD9-81ED-4DB2-BD59-A6C34878D82A}">
                    <a16:rowId xmlns:a16="http://schemas.microsoft.com/office/drawing/2014/main" val="3736922487"/>
                  </a:ext>
                </a:extLst>
              </a:tr>
              <a:tr h="468329">
                <a:tc>
                  <a:txBody>
                    <a:bodyPr/>
                    <a:lstStyle/>
                    <a:p>
                      <a:r>
                        <a:rPr lang="en-US" sz="2400" dirty="0"/>
                        <a:t>0</a:t>
                      </a:r>
                    </a:p>
                  </a:txBody>
                  <a:tcPr/>
                </a:tc>
                <a:tc>
                  <a:txBody>
                    <a:bodyPr/>
                    <a:lstStyle/>
                    <a:p>
                      <a:r>
                        <a:rPr lang="en-US" sz="2400" dirty="0"/>
                        <a:t>1.0b†</a:t>
                      </a:r>
                    </a:p>
                  </a:txBody>
                  <a:tcPr/>
                </a:tc>
                <a:tc>
                  <a:txBody>
                    <a:bodyPr/>
                    <a:lstStyle/>
                    <a:p>
                      <a:r>
                        <a:rPr lang="en-US" sz="2400" dirty="0"/>
                        <a:t>3.4a</a:t>
                      </a:r>
                    </a:p>
                  </a:txBody>
                  <a:tcPr/>
                </a:tc>
                <a:extLst>
                  <a:ext uri="{0D108BD9-81ED-4DB2-BD59-A6C34878D82A}">
                    <a16:rowId xmlns:a16="http://schemas.microsoft.com/office/drawing/2014/main" val="224413096"/>
                  </a:ext>
                </a:extLst>
              </a:tr>
              <a:tr h="468329">
                <a:tc>
                  <a:txBody>
                    <a:bodyPr/>
                    <a:lstStyle/>
                    <a:p>
                      <a:r>
                        <a:rPr lang="en-US" sz="2400" dirty="0"/>
                        <a:t>35</a:t>
                      </a:r>
                    </a:p>
                  </a:txBody>
                  <a:tcPr/>
                </a:tc>
                <a:tc>
                  <a:txBody>
                    <a:bodyPr/>
                    <a:lstStyle/>
                    <a:p>
                      <a:r>
                        <a:rPr lang="en-US" sz="2400" dirty="0"/>
                        <a:t>0.4b</a:t>
                      </a:r>
                    </a:p>
                  </a:txBody>
                  <a:tcPr/>
                </a:tc>
                <a:tc>
                  <a:txBody>
                    <a:bodyPr/>
                    <a:lstStyle/>
                    <a:p>
                      <a:r>
                        <a:rPr lang="en-US" sz="2400" dirty="0"/>
                        <a:t>1.4a</a:t>
                      </a:r>
                    </a:p>
                  </a:txBody>
                  <a:tcPr/>
                </a:tc>
                <a:extLst>
                  <a:ext uri="{0D108BD9-81ED-4DB2-BD59-A6C34878D82A}">
                    <a16:rowId xmlns:a16="http://schemas.microsoft.com/office/drawing/2014/main" val="1994595083"/>
                  </a:ext>
                </a:extLst>
              </a:tr>
              <a:tr h="468329">
                <a:tc>
                  <a:txBody>
                    <a:bodyPr/>
                    <a:lstStyle/>
                    <a:p>
                      <a:r>
                        <a:rPr lang="en-US" sz="2400" dirty="0"/>
                        <a:t>70</a:t>
                      </a:r>
                    </a:p>
                  </a:txBody>
                  <a:tcPr/>
                </a:tc>
                <a:tc>
                  <a:txBody>
                    <a:bodyPr/>
                    <a:lstStyle/>
                    <a:p>
                      <a:r>
                        <a:rPr lang="en-US" sz="2400" dirty="0"/>
                        <a:t>0.2a</a:t>
                      </a:r>
                    </a:p>
                  </a:txBody>
                  <a:tcPr/>
                </a:tc>
                <a:tc>
                  <a:txBody>
                    <a:bodyPr/>
                    <a:lstStyle/>
                    <a:p>
                      <a:r>
                        <a:rPr lang="en-US" sz="2400" dirty="0"/>
                        <a:t>0.5a</a:t>
                      </a:r>
                    </a:p>
                  </a:txBody>
                  <a:tcPr/>
                </a:tc>
                <a:extLst>
                  <a:ext uri="{0D108BD9-81ED-4DB2-BD59-A6C34878D82A}">
                    <a16:rowId xmlns:a16="http://schemas.microsoft.com/office/drawing/2014/main" val="858107847"/>
                  </a:ext>
                </a:extLst>
              </a:tr>
              <a:tr h="468329">
                <a:tc>
                  <a:txBody>
                    <a:bodyPr/>
                    <a:lstStyle/>
                    <a:p>
                      <a:r>
                        <a:rPr lang="en-US" sz="2400" dirty="0"/>
                        <a:t>SE</a:t>
                      </a:r>
                    </a:p>
                  </a:txBody>
                  <a:tcPr/>
                </a:tc>
                <a:tc>
                  <a:txBody>
                    <a:bodyPr/>
                    <a:lstStyle/>
                    <a:p>
                      <a:r>
                        <a:rPr lang="en-US" sz="2400" dirty="0"/>
                        <a:t>0.4</a:t>
                      </a:r>
                    </a:p>
                  </a:txBody>
                  <a:tcPr/>
                </a:tc>
                <a:tc>
                  <a:txBody>
                    <a:bodyPr/>
                    <a:lstStyle/>
                    <a:p>
                      <a:r>
                        <a:rPr lang="en-US" sz="2400" dirty="0"/>
                        <a:t>0.4</a:t>
                      </a:r>
                    </a:p>
                  </a:txBody>
                  <a:tcPr/>
                </a:tc>
                <a:extLst>
                  <a:ext uri="{0D108BD9-81ED-4DB2-BD59-A6C34878D82A}">
                    <a16:rowId xmlns:a16="http://schemas.microsoft.com/office/drawing/2014/main" val="49671114"/>
                  </a:ext>
                </a:extLst>
              </a:tr>
              <a:tr h="468329">
                <a:tc>
                  <a:txBody>
                    <a:bodyPr/>
                    <a:lstStyle/>
                    <a:p>
                      <a:r>
                        <a:rPr lang="en-US" sz="2400" dirty="0"/>
                        <a:t>Polynomial contrast</a:t>
                      </a:r>
                    </a:p>
                  </a:txBody>
                  <a:tcPr/>
                </a:tc>
                <a:tc>
                  <a:txBody>
                    <a:bodyPr/>
                    <a:lstStyle/>
                    <a:p>
                      <a:r>
                        <a:rPr lang="en-US" sz="2400" dirty="0"/>
                        <a:t>L*</a:t>
                      </a:r>
                    </a:p>
                  </a:txBody>
                  <a:tcPr/>
                </a:tc>
                <a:tc>
                  <a:txBody>
                    <a:bodyPr/>
                    <a:lstStyle/>
                    <a:p>
                      <a:r>
                        <a:rPr lang="en-US" sz="2400" dirty="0"/>
                        <a:t>L**</a:t>
                      </a:r>
                    </a:p>
                  </a:txBody>
                  <a:tcPr/>
                </a:tc>
                <a:extLst>
                  <a:ext uri="{0D108BD9-81ED-4DB2-BD59-A6C34878D82A}">
                    <a16:rowId xmlns:a16="http://schemas.microsoft.com/office/drawing/2014/main" val="3866723224"/>
                  </a:ext>
                </a:extLst>
              </a:tr>
            </a:tbl>
          </a:graphicData>
        </a:graphic>
      </p:graphicFrame>
      <p:sp>
        <p:nvSpPr>
          <p:cNvPr id="6" name="TextBox 5">
            <a:extLst>
              <a:ext uri="{FF2B5EF4-FFF2-40B4-BE49-F238E27FC236}">
                <a16:creationId xmlns:a16="http://schemas.microsoft.com/office/drawing/2014/main" id="{FCFBBE3D-4DBA-4D97-BA58-4B0A84A335A1}"/>
              </a:ext>
            </a:extLst>
          </p:cNvPr>
          <p:cNvSpPr txBox="1"/>
          <p:nvPr/>
        </p:nvSpPr>
        <p:spPr>
          <a:xfrm>
            <a:off x="1081314" y="5618472"/>
            <a:ext cx="7518400" cy="1015663"/>
          </a:xfrm>
          <a:prstGeom prst="rect">
            <a:avLst/>
          </a:prstGeom>
          <a:noFill/>
        </p:spPr>
        <p:txBody>
          <a:bodyPr wrap="square" rtlCol="0">
            <a:spAutoFit/>
          </a:bodyPr>
          <a:lstStyle/>
          <a:p>
            <a:r>
              <a:rPr lang="en-US" dirty="0"/>
              <a:t>*</a:t>
            </a:r>
            <a:r>
              <a:rPr lang="en-US" sz="1400" dirty="0"/>
              <a:t>Significant at P ≤ 0.05; ns, not significant</a:t>
            </a:r>
          </a:p>
          <a:p>
            <a:r>
              <a:rPr lang="en-US" sz="1400" dirty="0"/>
              <a:t>** Significant at P≤ 0.01</a:t>
            </a:r>
          </a:p>
          <a:p>
            <a:r>
              <a:rPr lang="en-US" sz="1400" dirty="0"/>
              <a:t>†Means followed by the same letter within row are not significantly different (P &gt; 0.05)</a:t>
            </a:r>
          </a:p>
          <a:p>
            <a:r>
              <a:rPr lang="en-US" sz="1400" dirty="0"/>
              <a:t>L = linear</a:t>
            </a:r>
          </a:p>
        </p:txBody>
      </p:sp>
      <p:sp>
        <p:nvSpPr>
          <p:cNvPr id="7" name="Text Box 5">
            <a:extLst>
              <a:ext uri="{FF2B5EF4-FFF2-40B4-BE49-F238E27FC236}">
                <a16:creationId xmlns:a16="http://schemas.microsoft.com/office/drawing/2014/main" id="{1C7AB070-0196-4C65-B880-B7CC05878BF2}"/>
              </a:ext>
            </a:extLst>
          </p:cNvPr>
          <p:cNvSpPr txBox="1">
            <a:spLocks noChangeArrowheads="1"/>
          </p:cNvSpPr>
          <p:nvPr/>
        </p:nvSpPr>
        <p:spPr bwMode="auto">
          <a:xfrm>
            <a:off x="3810000" y="6429375"/>
            <a:ext cx="5334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400" b="1" i="1" dirty="0"/>
              <a:t>M. Silveira, Soil &amp; Water Science, UF/IFAS Range Cattle REC</a:t>
            </a:r>
          </a:p>
        </p:txBody>
      </p:sp>
    </p:spTree>
    <p:extLst>
      <p:ext uri="{BB962C8B-B14F-4D97-AF65-F5344CB8AC3E}">
        <p14:creationId xmlns:p14="http://schemas.microsoft.com/office/powerpoint/2010/main" val="3299188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C6CB1A-D008-49D8-9376-AE3740A84061}"/>
              </a:ext>
            </a:extLst>
          </p:cNvPr>
          <p:cNvSpPr>
            <a:spLocks noGrp="1"/>
          </p:cNvSpPr>
          <p:nvPr>
            <p:ph idx="1"/>
          </p:nvPr>
        </p:nvSpPr>
        <p:spPr>
          <a:xfrm>
            <a:off x="200025" y="1444172"/>
            <a:ext cx="8743950" cy="5871028"/>
          </a:xfrm>
        </p:spPr>
        <p:txBody>
          <a:bodyPr>
            <a:normAutofit fontScale="55000" lnSpcReduction="20000"/>
          </a:bodyPr>
          <a:lstStyle/>
          <a:p>
            <a:r>
              <a:rPr lang="en-US" sz="4400" dirty="0"/>
              <a:t>Al-WTR reduced soil WEP and Melich-1 P, and the SPSC, particularly in the surface horizon (&lt;15-cm depth). A linear increase in Mehlich-1 Al concentrations in the surface horizons was observed as Al-WTR application increased. </a:t>
            </a:r>
          </a:p>
          <a:p>
            <a:r>
              <a:rPr lang="en-US" sz="4400" dirty="0"/>
              <a:t>Leachate P concentrations decreased with application of Al-WTR. Soil disturbance due to incorporation of Al-WTR resulted in horizontal P transport in the soil.</a:t>
            </a:r>
          </a:p>
          <a:p>
            <a:r>
              <a:rPr lang="en-US" sz="4400" dirty="0"/>
              <a:t>Forage yield was affected by Al-WTR only during the first year after application when the amendment was incorporated into the soil. This result was due to disturbance of the bahiagrass stand by disking for the amendment incorporation and not to the effects of the Al-WTR. </a:t>
            </a:r>
          </a:p>
          <a:p>
            <a:r>
              <a:rPr lang="en-US" sz="4400" dirty="0"/>
              <a:t>Tissue NDF and CP concentrations were not affected by Al-WTR application for the duration of the study. Tissue analysis did not show enhanced accumulation of Al, and accumulation of Ca and Mg was not restricted. This suggests that the application of Al-WTR has no impact on cation accumulation by the plant roots. Tissue P declined with added Al-WTR,  but concentrations did not drop below the critical level</a:t>
            </a:r>
          </a:p>
          <a:p>
            <a:endParaRPr lang="en-US" dirty="0"/>
          </a:p>
        </p:txBody>
      </p:sp>
      <p:sp>
        <p:nvSpPr>
          <p:cNvPr id="3" name="Title 2">
            <a:extLst>
              <a:ext uri="{FF2B5EF4-FFF2-40B4-BE49-F238E27FC236}">
                <a16:creationId xmlns:a16="http://schemas.microsoft.com/office/drawing/2014/main" id="{5FFB2A11-1280-4332-B958-3AA5D93FDDD8}"/>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3718622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EE5C6BA-FE2A-4C38-8D88-E70C06E54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0906" y="2795"/>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5" name="Picture 24">
            <a:extLst>
              <a:ext uri="{FF2B5EF4-FFF2-40B4-BE49-F238E27FC236}">
                <a16:creationId xmlns:a16="http://schemas.microsoft.com/office/drawing/2014/main" id="{53E66F28-0926-4CFB-BDAB-646CAB184C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25120"/>
          <a:stretch/>
        </p:blipFill>
        <p:spPr>
          <a:xfrm flipH="1">
            <a:off x="14636" y="0"/>
            <a:ext cx="9129364" cy="6858000"/>
          </a:xfrm>
          <a:prstGeom prst="rect">
            <a:avLst/>
          </a:prstGeom>
        </p:spPr>
      </p:pic>
      <p:sp>
        <p:nvSpPr>
          <p:cNvPr id="27" name="Freeform 60">
            <a:extLst>
              <a:ext uri="{FF2B5EF4-FFF2-40B4-BE49-F238E27FC236}">
                <a16:creationId xmlns:a16="http://schemas.microsoft.com/office/drawing/2014/main" id="{DE9FA85F-F0FB-4952-A05F-04CC67B18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7816" y="-1017"/>
            <a:ext cx="3960192" cy="2251543"/>
          </a:xfrm>
          <a:custGeom>
            <a:avLst/>
            <a:gdLst>
              <a:gd name="connsiteX0" fmla="*/ 20753 w 3960192"/>
              <a:gd name="connsiteY0" fmla="*/ 0 h 2251543"/>
              <a:gd name="connsiteX1" fmla="*/ 3939439 w 3960192"/>
              <a:gd name="connsiteY1" fmla="*/ 0 h 2251543"/>
              <a:gd name="connsiteX2" fmla="*/ 3949969 w 3960192"/>
              <a:gd name="connsiteY2" fmla="*/ 68994 h 2251543"/>
              <a:gd name="connsiteX3" fmla="*/ 3960192 w 3960192"/>
              <a:gd name="connsiteY3" fmla="*/ 271447 h 2251543"/>
              <a:gd name="connsiteX4" fmla="*/ 1980096 w 3960192"/>
              <a:gd name="connsiteY4" fmla="*/ 2251543 h 2251543"/>
              <a:gd name="connsiteX5" fmla="*/ 0 w 3960192"/>
              <a:gd name="connsiteY5" fmla="*/ 271447 h 2251543"/>
              <a:gd name="connsiteX6" fmla="*/ 10223 w 3960192"/>
              <a:gd name="connsiteY6" fmla="*/ 68994 h 22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0192" h="2251543">
                <a:moveTo>
                  <a:pt x="20753" y="0"/>
                </a:moveTo>
                <a:lnTo>
                  <a:pt x="3939439" y="0"/>
                </a:lnTo>
                <a:lnTo>
                  <a:pt x="3949969" y="68994"/>
                </a:lnTo>
                <a:cubicBezTo>
                  <a:pt x="3956729" y="135559"/>
                  <a:pt x="3960192" y="203099"/>
                  <a:pt x="3960192" y="271447"/>
                </a:cubicBezTo>
                <a:cubicBezTo>
                  <a:pt x="3960192" y="1365024"/>
                  <a:pt x="3073673" y="2251543"/>
                  <a:pt x="1980096" y="2251543"/>
                </a:cubicBezTo>
                <a:cubicBezTo>
                  <a:pt x="886519" y="2251543"/>
                  <a:pt x="0" y="1365024"/>
                  <a:pt x="0" y="271447"/>
                </a:cubicBezTo>
                <a:cubicBezTo>
                  <a:pt x="0" y="203099"/>
                  <a:pt x="3463" y="135559"/>
                  <a:pt x="10223" y="68994"/>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dirty="0"/>
          </a:p>
        </p:txBody>
      </p:sp>
      <p:pic>
        <p:nvPicPr>
          <p:cNvPr id="11" name="Picture 10">
            <a:extLst>
              <a:ext uri="{FF2B5EF4-FFF2-40B4-BE49-F238E27FC236}">
                <a16:creationId xmlns:a16="http://schemas.microsoft.com/office/drawing/2014/main" id="{764ABA95-A2F6-4631-95FC-F317D91CFFEB}"/>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3333" r="1" b="20221"/>
          <a:stretch/>
        </p:blipFill>
        <p:spPr>
          <a:xfrm>
            <a:off x="3580534" y="-6733"/>
            <a:ext cx="3674756" cy="2106933"/>
          </a:xfrm>
          <a:custGeom>
            <a:avLst/>
            <a:gdLst>
              <a:gd name="connsiteX0" fmla="*/ 21954 w 3674754"/>
              <a:gd name="connsiteY0" fmla="*/ 0 h 2106932"/>
              <a:gd name="connsiteX1" fmla="*/ 3652800 w 3674754"/>
              <a:gd name="connsiteY1" fmla="*/ 0 h 2106932"/>
              <a:gd name="connsiteX2" fmla="*/ 3665268 w 3674754"/>
              <a:gd name="connsiteY2" fmla="*/ 81694 h 2106932"/>
              <a:gd name="connsiteX3" fmla="*/ 3674754 w 3674754"/>
              <a:gd name="connsiteY3" fmla="*/ 269555 h 2106932"/>
              <a:gd name="connsiteX4" fmla="*/ 1837377 w 3674754"/>
              <a:gd name="connsiteY4" fmla="*/ 2106932 h 2106932"/>
              <a:gd name="connsiteX5" fmla="*/ 0 w 3674754"/>
              <a:gd name="connsiteY5" fmla="*/ 269555 h 2106932"/>
              <a:gd name="connsiteX6" fmla="*/ 9486 w 3674754"/>
              <a:gd name="connsiteY6" fmla="*/ 81694 h 210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4754" h="2106932">
                <a:moveTo>
                  <a:pt x="21954" y="0"/>
                </a:moveTo>
                <a:lnTo>
                  <a:pt x="3652800" y="0"/>
                </a:lnTo>
                <a:lnTo>
                  <a:pt x="3665268" y="81694"/>
                </a:lnTo>
                <a:cubicBezTo>
                  <a:pt x="3671541" y="143461"/>
                  <a:pt x="3674754" y="206133"/>
                  <a:pt x="3674754" y="269555"/>
                </a:cubicBezTo>
                <a:cubicBezTo>
                  <a:pt x="3674754" y="1284311"/>
                  <a:pt x="2852132" y="2106932"/>
                  <a:pt x="1837377" y="2106932"/>
                </a:cubicBezTo>
                <a:cubicBezTo>
                  <a:pt x="822622" y="2106932"/>
                  <a:pt x="0" y="1284311"/>
                  <a:pt x="0" y="269555"/>
                </a:cubicBezTo>
                <a:cubicBezTo>
                  <a:pt x="0" y="206133"/>
                  <a:pt x="3214" y="143461"/>
                  <a:pt x="9486" y="81694"/>
                </a:cubicBezTo>
                <a:close/>
              </a:path>
            </a:pathLst>
          </a:custGeom>
          <a:effectLst>
            <a:softEdge rad="0"/>
          </a:effectLst>
        </p:spPr>
      </p:pic>
      <p:sp>
        <p:nvSpPr>
          <p:cNvPr id="3" name="Title 2">
            <a:extLst>
              <a:ext uri="{FF2B5EF4-FFF2-40B4-BE49-F238E27FC236}">
                <a16:creationId xmlns:a16="http://schemas.microsoft.com/office/drawing/2014/main" id="{9F960E61-D62B-4A04-9354-48F8DDC37DB0}"/>
              </a:ext>
            </a:extLst>
          </p:cNvPr>
          <p:cNvSpPr>
            <a:spLocks noGrp="1"/>
          </p:cNvSpPr>
          <p:nvPr>
            <p:ph type="title"/>
          </p:nvPr>
        </p:nvSpPr>
        <p:spPr>
          <a:xfrm>
            <a:off x="176979" y="168511"/>
            <a:ext cx="3733482" cy="1090538"/>
          </a:xfrm>
        </p:spPr>
        <p:txBody>
          <a:bodyPr>
            <a:normAutofit/>
          </a:bodyPr>
          <a:lstStyle/>
          <a:p>
            <a:r>
              <a:rPr lang="en-US" sz="3500" dirty="0">
                <a:solidFill>
                  <a:srgbClr val="000000"/>
                </a:solidFill>
              </a:rPr>
              <a:t>Rainfall Simulation</a:t>
            </a:r>
          </a:p>
        </p:txBody>
      </p:sp>
      <p:sp>
        <p:nvSpPr>
          <p:cNvPr id="2" name="Content Placeholder 1">
            <a:extLst>
              <a:ext uri="{FF2B5EF4-FFF2-40B4-BE49-F238E27FC236}">
                <a16:creationId xmlns:a16="http://schemas.microsoft.com/office/drawing/2014/main" id="{DD57442A-B0B9-458F-8D22-AA8A9AF07A60}"/>
              </a:ext>
            </a:extLst>
          </p:cNvPr>
          <p:cNvSpPr>
            <a:spLocks noGrp="1"/>
          </p:cNvSpPr>
          <p:nvPr>
            <p:ph idx="1"/>
          </p:nvPr>
        </p:nvSpPr>
        <p:spPr>
          <a:xfrm>
            <a:off x="137635" y="1709180"/>
            <a:ext cx="4792676" cy="3450766"/>
          </a:xfrm>
        </p:spPr>
        <p:txBody>
          <a:bodyPr anchor="ctr">
            <a:normAutofit lnSpcReduction="10000"/>
          </a:bodyPr>
          <a:lstStyle/>
          <a:p>
            <a:pPr marL="0" indent="0">
              <a:buNone/>
            </a:pPr>
            <a:r>
              <a:rPr lang="en-US" sz="2400" b="1" dirty="0">
                <a:solidFill>
                  <a:srgbClr val="000000"/>
                </a:solidFill>
              </a:rPr>
              <a:t>Runoff and Leachate N and P losses from Bahiagrass Pastures Fertilized with Various Biosolids Sources</a:t>
            </a:r>
            <a:endParaRPr lang="en-US" sz="2400" dirty="0">
              <a:solidFill>
                <a:srgbClr val="000000"/>
              </a:solidFill>
            </a:endParaRPr>
          </a:p>
          <a:p>
            <a:pPr marL="0" indent="0">
              <a:buNone/>
            </a:pPr>
            <a:r>
              <a:rPr lang="en-US" sz="1800" dirty="0">
                <a:solidFill>
                  <a:srgbClr val="000000"/>
                </a:solidFill>
              </a:rPr>
              <a:t>Maria L. Silveira</a:t>
            </a:r>
            <a:r>
              <a:rPr lang="en-US" sz="1800" baseline="30000" dirty="0">
                <a:solidFill>
                  <a:srgbClr val="000000"/>
                </a:solidFill>
              </a:rPr>
              <a:t>1</a:t>
            </a:r>
            <a:r>
              <a:rPr lang="en-US" sz="1800" dirty="0">
                <a:solidFill>
                  <a:srgbClr val="000000"/>
                </a:solidFill>
              </a:rPr>
              <a:t>, George A. O’Connor</a:t>
            </a:r>
            <a:r>
              <a:rPr lang="en-US" sz="1800" baseline="30000" dirty="0">
                <a:solidFill>
                  <a:srgbClr val="000000"/>
                </a:solidFill>
              </a:rPr>
              <a:t>2</a:t>
            </a:r>
            <a:r>
              <a:rPr lang="en-US" sz="1800" dirty="0">
                <a:solidFill>
                  <a:srgbClr val="000000"/>
                </a:solidFill>
              </a:rPr>
              <a:t>, Vickie Hoge</a:t>
            </a:r>
            <a:r>
              <a:rPr lang="en-US" sz="1800" baseline="30000" dirty="0">
                <a:solidFill>
                  <a:srgbClr val="000000"/>
                </a:solidFill>
              </a:rPr>
              <a:t>3</a:t>
            </a:r>
            <a:r>
              <a:rPr lang="en-US" sz="1800" dirty="0">
                <a:solidFill>
                  <a:srgbClr val="000000"/>
                </a:solidFill>
              </a:rPr>
              <a:t>, and John Hendrickson</a:t>
            </a:r>
            <a:r>
              <a:rPr lang="en-US" sz="1800" baseline="30000" dirty="0">
                <a:solidFill>
                  <a:srgbClr val="000000"/>
                </a:solidFill>
              </a:rPr>
              <a:t>3</a:t>
            </a:r>
            <a:endParaRPr lang="en-US" sz="1800" dirty="0">
              <a:solidFill>
                <a:srgbClr val="000000"/>
              </a:solidFill>
            </a:endParaRPr>
          </a:p>
          <a:p>
            <a:pPr marL="0" indent="0">
              <a:buNone/>
            </a:pPr>
            <a:r>
              <a:rPr lang="en-US" sz="1800" baseline="30000" dirty="0">
                <a:solidFill>
                  <a:srgbClr val="000000"/>
                </a:solidFill>
              </a:rPr>
              <a:t>1</a:t>
            </a:r>
            <a:r>
              <a:rPr lang="en-US" sz="1800" dirty="0">
                <a:solidFill>
                  <a:srgbClr val="000000"/>
                </a:solidFill>
              </a:rPr>
              <a:t>UF/IFAS Range Cattle REC, Ona, FL. </a:t>
            </a:r>
            <a:r>
              <a:rPr lang="en-US" sz="1800" baseline="30000" dirty="0">
                <a:solidFill>
                  <a:srgbClr val="000000"/>
                </a:solidFill>
              </a:rPr>
              <a:t>2</a:t>
            </a:r>
            <a:r>
              <a:rPr lang="en-US" sz="1800" dirty="0">
                <a:solidFill>
                  <a:srgbClr val="000000"/>
                </a:solidFill>
              </a:rPr>
              <a:t>UF/IFAS Soil &amp; Water Sciences Dept., Gainesville, FL. </a:t>
            </a:r>
            <a:r>
              <a:rPr lang="en-US" sz="1800" baseline="30000" dirty="0">
                <a:solidFill>
                  <a:srgbClr val="000000"/>
                </a:solidFill>
              </a:rPr>
              <a:t>3</a:t>
            </a:r>
            <a:r>
              <a:rPr lang="en-US" sz="1800" dirty="0">
                <a:solidFill>
                  <a:srgbClr val="000000"/>
                </a:solidFill>
              </a:rPr>
              <a:t>St Johns River Water Management District, Palatka, FL.</a:t>
            </a:r>
          </a:p>
          <a:p>
            <a:pPr marL="0" indent="0">
              <a:buNone/>
            </a:pPr>
            <a:endParaRPr lang="en-US" sz="1500" dirty="0">
              <a:solidFill>
                <a:srgbClr val="000000"/>
              </a:solidFill>
            </a:endParaRPr>
          </a:p>
          <a:p>
            <a:pPr marL="0" indent="0">
              <a:buNone/>
            </a:pPr>
            <a:r>
              <a:rPr lang="en-US" sz="1600" dirty="0"/>
              <a:t>Funding source: St. Johns River Water Management District</a:t>
            </a:r>
            <a:endParaRPr lang="en-US" sz="1500" dirty="0">
              <a:solidFill>
                <a:srgbClr val="000000"/>
              </a:solidFill>
            </a:endParaRPr>
          </a:p>
        </p:txBody>
      </p:sp>
      <p:sp>
        <p:nvSpPr>
          <p:cNvPr id="29" name="Freeform 68">
            <a:extLst>
              <a:ext uri="{FF2B5EF4-FFF2-40B4-BE49-F238E27FC236}">
                <a16:creationId xmlns:a16="http://schemas.microsoft.com/office/drawing/2014/main" id="{FEBD362A-CC27-47D9-8FC3-A5E91BA0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72659" y="2912215"/>
            <a:ext cx="4956705" cy="3945298"/>
          </a:xfrm>
          <a:custGeom>
            <a:avLst/>
            <a:gdLst>
              <a:gd name="connsiteX0" fmla="*/ 2718646 w 4956705"/>
              <a:gd name="connsiteY0" fmla="*/ 0 h 3945299"/>
              <a:gd name="connsiteX1" fmla="*/ 4816486 w 4956705"/>
              <a:gd name="connsiteY1" fmla="*/ 989335 h 3945299"/>
              <a:gd name="connsiteX2" fmla="*/ 4956705 w 4956705"/>
              <a:gd name="connsiteY2" fmla="*/ 1176848 h 3945299"/>
              <a:gd name="connsiteX3" fmla="*/ 4956705 w 4956705"/>
              <a:gd name="connsiteY3" fmla="*/ 3945299 h 3945299"/>
              <a:gd name="connsiteX4" fmla="*/ 294783 w 4956705"/>
              <a:gd name="connsiteY4" fmla="*/ 3945299 h 3945299"/>
              <a:gd name="connsiteX5" fmla="*/ 213645 w 4956705"/>
              <a:gd name="connsiteY5" fmla="*/ 3776866 h 3945299"/>
              <a:gd name="connsiteX6" fmla="*/ 0 w 4956705"/>
              <a:gd name="connsiteY6" fmla="*/ 2718646 h 3945299"/>
              <a:gd name="connsiteX7" fmla="*/ 2718646 w 4956705"/>
              <a:gd name="connsiteY7" fmla="*/ 0 h 394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6705" h="3945299">
                <a:moveTo>
                  <a:pt x="2718646" y="0"/>
                </a:moveTo>
                <a:cubicBezTo>
                  <a:pt x="3563221" y="0"/>
                  <a:pt x="4317846" y="385123"/>
                  <a:pt x="4816486" y="989335"/>
                </a:cubicBezTo>
                <a:lnTo>
                  <a:pt x="4956705" y="1176848"/>
                </a:lnTo>
                <a:lnTo>
                  <a:pt x="4956705" y="3945299"/>
                </a:lnTo>
                <a:lnTo>
                  <a:pt x="294783" y="3945299"/>
                </a:lnTo>
                <a:lnTo>
                  <a:pt x="213645" y="3776866"/>
                </a:lnTo>
                <a:cubicBezTo>
                  <a:pt x="76074" y="3451612"/>
                  <a:pt x="0" y="3094013"/>
                  <a:pt x="0" y="2718646"/>
                </a:cubicBezTo>
                <a:cubicBezTo>
                  <a:pt x="0" y="1217179"/>
                  <a:pt x="1217179" y="0"/>
                  <a:pt x="271864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dirty="0"/>
          </a:p>
        </p:txBody>
      </p:sp>
      <p:pic>
        <p:nvPicPr>
          <p:cNvPr id="13" name="Picture 12">
            <a:extLst>
              <a:ext uri="{FF2B5EF4-FFF2-40B4-BE49-F238E27FC236}">
                <a16:creationId xmlns:a16="http://schemas.microsoft.com/office/drawing/2014/main" id="{513F157F-CAED-4C40-A038-4413CB552ED1}"/>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t="12005" r="3" b="28824"/>
          <a:stretch/>
        </p:blipFill>
        <p:spPr>
          <a:xfrm>
            <a:off x="4336688" y="3055740"/>
            <a:ext cx="4792676" cy="3781269"/>
          </a:xfrm>
          <a:custGeom>
            <a:avLst/>
            <a:gdLst>
              <a:gd name="connsiteX0" fmla="*/ 2554615 w 4792674"/>
              <a:gd name="connsiteY0" fmla="*/ 0 h 3781268"/>
              <a:gd name="connsiteX1" fmla="*/ 4672942 w 4792674"/>
              <a:gd name="connsiteY1" fmla="*/ 1126306 h 3781268"/>
              <a:gd name="connsiteX2" fmla="*/ 4792674 w 4792674"/>
              <a:gd name="connsiteY2" fmla="*/ 1323391 h 3781268"/>
              <a:gd name="connsiteX3" fmla="*/ 4792674 w 4792674"/>
              <a:gd name="connsiteY3" fmla="*/ 3781268 h 3781268"/>
              <a:gd name="connsiteX4" fmla="*/ 313779 w 4792674"/>
              <a:gd name="connsiteY4" fmla="*/ 3781268 h 3781268"/>
              <a:gd name="connsiteX5" fmla="*/ 308328 w 4792674"/>
              <a:gd name="connsiteY5" fmla="*/ 3772297 h 3781268"/>
              <a:gd name="connsiteX6" fmla="*/ 0 w 4792674"/>
              <a:gd name="connsiteY6" fmla="*/ 2554615 h 3781268"/>
              <a:gd name="connsiteX7" fmla="*/ 2554615 w 4792674"/>
              <a:gd name="connsiteY7" fmla="*/ 0 h 378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2674" h="3781268">
                <a:moveTo>
                  <a:pt x="2554615" y="0"/>
                </a:moveTo>
                <a:cubicBezTo>
                  <a:pt x="3436412" y="0"/>
                  <a:pt x="4213859" y="446774"/>
                  <a:pt x="4672942" y="1126306"/>
                </a:cubicBezTo>
                <a:lnTo>
                  <a:pt x="4792674" y="1323391"/>
                </a:lnTo>
                <a:lnTo>
                  <a:pt x="4792674" y="3781268"/>
                </a:lnTo>
                <a:lnTo>
                  <a:pt x="313779" y="3781268"/>
                </a:lnTo>
                <a:lnTo>
                  <a:pt x="308328" y="3772297"/>
                </a:lnTo>
                <a:cubicBezTo>
                  <a:pt x="111694" y="3410325"/>
                  <a:pt x="0" y="2995514"/>
                  <a:pt x="0" y="2554615"/>
                </a:cubicBezTo>
                <a:cubicBezTo>
                  <a:pt x="0" y="1143740"/>
                  <a:pt x="1143740" y="0"/>
                  <a:pt x="2554615" y="0"/>
                </a:cubicBezTo>
                <a:close/>
              </a:path>
            </a:pathLst>
          </a:custGeom>
          <a:effectLst>
            <a:softEdge rad="0"/>
          </a:effectLst>
        </p:spPr>
      </p:pic>
    </p:spTree>
    <p:extLst>
      <p:ext uri="{BB962C8B-B14F-4D97-AF65-F5344CB8AC3E}">
        <p14:creationId xmlns:p14="http://schemas.microsoft.com/office/powerpoint/2010/main" val="2632620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78F156-8F92-42D0-874F-D195250A1407}"/>
              </a:ext>
            </a:extLst>
          </p:cNvPr>
          <p:cNvSpPr>
            <a:spLocks noGrp="1"/>
          </p:cNvSpPr>
          <p:nvPr>
            <p:ph idx="1"/>
          </p:nvPr>
        </p:nvSpPr>
        <p:spPr>
          <a:xfrm>
            <a:off x="152400" y="1825625"/>
            <a:ext cx="8763000" cy="4351338"/>
          </a:xfrm>
        </p:spPr>
        <p:txBody>
          <a:bodyPr>
            <a:normAutofit fontScale="85000" lnSpcReduction="20000"/>
          </a:bodyPr>
          <a:lstStyle/>
          <a:p>
            <a:pPr marL="0" indent="0">
              <a:buNone/>
            </a:pPr>
            <a:r>
              <a:rPr lang="en-US" dirty="0"/>
              <a:t>The St. Johns River (SJR) basin in Florida has recently experienced a dramatic increase in biosolids-P application loads (29 tons of biosolids-P in 2000 vs. 1,508 tons in 2015). Concurrently, P levels in runoff have also increased significantly, particularly in the upper basin where the majority of biosolids are applied mainly to bahiagrass pastures and citrus. Although it nearly impossible to determine whether the increases in runoff P are solely due to biosolids application, historical data suggested that soil test P in the basin is gradually increasing</a:t>
            </a:r>
          </a:p>
          <a:p>
            <a:pPr marL="0" indent="0">
              <a:buNone/>
            </a:pPr>
            <a:r>
              <a:rPr lang="en-US" dirty="0"/>
              <a:t>Objectives: 1. Identify and thoroughly characterize the main biosolids materials routinely applied in the SJR basin, 2. determine N and P losses via leaching and surface runoff associated with selected biosolids materials, and 3. evaluate the relationship between biosolids properties (e.g.  water extractable P, PSR) and nutrient levels in runoff and leachate to predict potential risks of nutrient transport</a:t>
            </a:r>
          </a:p>
          <a:p>
            <a:endParaRPr lang="en-US" dirty="0"/>
          </a:p>
        </p:txBody>
      </p:sp>
      <p:sp>
        <p:nvSpPr>
          <p:cNvPr id="3" name="Title 2">
            <a:extLst>
              <a:ext uri="{FF2B5EF4-FFF2-40B4-BE49-F238E27FC236}">
                <a16:creationId xmlns:a16="http://schemas.microsoft.com/office/drawing/2014/main" id="{CFAA8552-37A9-42C9-8547-94219EB04DF7}"/>
              </a:ext>
            </a:extLst>
          </p:cNvPr>
          <p:cNvSpPr>
            <a:spLocks noGrp="1"/>
          </p:cNvSpPr>
          <p:nvPr>
            <p:ph type="title"/>
          </p:nvPr>
        </p:nvSpPr>
        <p:spPr/>
        <p:txBody>
          <a:bodyPr/>
          <a:lstStyle/>
          <a:p>
            <a:r>
              <a:rPr lang="en-US" dirty="0"/>
              <a:t>Rationale</a:t>
            </a:r>
          </a:p>
        </p:txBody>
      </p:sp>
      <p:sp>
        <p:nvSpPr>
          <p:cNvPr id="4" name="Text Box 5">
            <a:extLst>
              <a:ext uri="{FF2B5EF4-FFF2-40B4-BE49-F238E27FC236}">
                <a16:creationId xmlns:a16="http://schemas.microsoft.com/office/drawing/2014/main" id="{2A337AA1-97B0-4EC6-A504-4188A1B8D12B}"/>
              </a:ext>
            </a:extLst>
          </p:cNvPr>
          <p:cNvSpPr txBox="1">
            <a:spLocks noChangeArrowheads="1"/>
          </p:cNvSpPr>
          <p:nvPr/>
        </p:nvSpPr>
        <p:spPr bwMode="auto">
          <a:xfrm>
            <a:off x="3810000" y="6429375"/>
            <a:ext cx="5334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400" b="1" i="1" dirty="0"/>
              <a:t>M. Silveira, Soil &amp; Water Science, UF/IFAS Range Cattle REC</a:t>
            </a:r>
          </a:p>
        </p:txBody>
      </p:sp>
    </p:spTree>
    <p:extLst>
      <p:ext uri="{BB962C8B-B14F-4D97-AF65-F5344CB8AC3E}">
        <p14:creationId xmlns:p14="http://schemas.microsoft.com/office/powerpoint/2010/main" val="451863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3EFBAF5-6C79-4910-A170-D08CB0B29D97}"/>
              </a:ext>
            </a:extLst>
          </p:cNvPr>
          <p:cNvGraphicFramePr>
            <a:graphicFrameLocks noGrp="1"/>
          </p:cNvGraphicFramePr>
          <p:nvPr>
            <p:ph idx="1"/>
            <p:extLst>
              <p:ext uri="{D42A27DB-BD31-4B8C-83A1-F6EECF244321}">
                <p14:modId xmlns:p14="http://schemas.microsoft.com/office/powerpoint/2010/main" val="2295833791"/>
              </p:ext>
            </p:extLst>
          </p:nvPr>
        </p:nvGraphicFramePr>
        <p:xfrm>
          <a:off x="228604" y="1825625"/>
          <a:ext cx="8610597" cy="4351339"/>
        </p:xfrm>
        <a:graphic>
          <a:graphicData uri="http://schemas.openxmlformats.org/drawingml/2006/table">
            <a:tbl>
              <a:tblPr firstRow="1" firstCol="1" bandRow="1">
                <a:tableStyleId>{5C22544A-7EE6-4342-B048-85BDC9FD1C3A}</a:tableStyleId>
              </a:tblPr>
              <a:tblGrid>
                <a:gridCol w="1000668">
                  <a:extLst>
                    <a:ext uri="{9D8B030D-6E8A-4147-A177-3AD203B41FA5}">
                      <a16:colId xmlns:a16="http://schemas.microsoft.com/office/drawing/2014/main" val="1991403434"/>
                    </a:ext>
                  </a:extLst>
                </a:gridCol>
                <a:gridCol w="344145">
                  <a:extLst>
                    <a:ext uri="{9D8B030D-6E8A-4147-A177-3AD203B41FA5}">
                      <a16:colId xmlns:a16="http://schemas.microsoft.com/office/drawing/2014/main" val="1718600904"/>
                    </a:ext>
                  </a:extLst>
                </a:gridCol>
                <a:gridCol w="561883">
                  <a:extLst>
                    <a:ext uri="{9D8B030D-6E8A-4147-A177-3AD203B41FA5}">
                      <a16:colId xmlns:a16="http://schemas.microsoft.com/office/drawing/2014/main" val="581515233"/>
                    </a:ext>
                  </a:extLst>
                </a:gridCol>
                <a:gridCol w="469891">
                  <a:extLst>
                    <a:ext uri="{9D8B030D-6E8A-4147-A177-3AD203B41FA5}">
                      <a16:colId xmlns:a16="http://schemas.microsoft.com/office/drawing/2014/main" val="1983171102"/>
                    </a:ext>
                  </a:extLst>
                </a:gridCol>
                <a:gridCol w="469891">
                  <a:extLst>
                    <a:ext uri="{9D8B030D-6E8A-4147-A177-3AD203B41FA5}">
                      <a16:colId xmlns:a16="http://schemas.microsoft.com/office/drawing/2014/main" val="2285284241"/>
                    </a:ext>
                  </a:extLst>
                </a:gridCol>
                <a:gridCol w="444079">
                  <a:extLst>
                    <a:ext uri="{9D8B030D-6E8A-4147-A177-3AD203B41FA5}">
                      <a16:colId xmlns:a16="http://schemas.microsoft.com/office/drawing/2014/main" val="3915036410"/>
                    </a:ext>
                  </a:extLst>
                </a:gridCol>
                <a:gridCol w="447390">
                  <a:extLst>
                    <a:ext uri="{9D8B030D-6E8A-4147-A177-3AD203B41FA5}">
                      <a16:colId xmlns:a16="http://schemas.microsoft.com/office/drawing/2014/main" val="1896202999"/>
                    </a:ext>
                  </a:extLst>
                </a:gridCol>
                <a:gridCol w="491071">
                  <a:extLst>
                    <a:ext uri="{9D8B030D-6E8A-4147-A177-3AD203B41FA5}">
                      <a16:colId xmlns:a16="http://schemas.microsoft.com/office/drawing/2014/main" val="1112458360"/>
                    </a:ext>
                  </a:extLst>
                </a:gridCol>
                <a:gridCol w="476508">
                  <a:extLst>
                    <a:ext uri="{9D8B030D-6E8A-4147-A177-3AD203B41FA5}">
                      <a16:colId xmlns:a16="http://schemas.microsoft.com/office/drawing/2014/main" val="27587499"/>
                    </a:ext>
                  </a:extLst>
                </a:gridCol>
                <a:gridCol w="416946">
                  <a:extLst>
                    <a:ext uri="{9D8B030D-6E8A-4147-A177-3AD203B41FA5}">
                      <a16:colId xmlns:a16="http://schemas.microsoft.com/office/drawing/2014/main" val="498472691"/>
                    </a:ext>
                  </a:extLst>
                </a:gridCol>
                <a:gridCol w="416946">
                  <a:extLst>
                    <a:ext uri="{9D8B030D-6E8A-4147-A177-3AD203B41FA5}">
                      <a16:colId xmlns:a16="http://schemas.microsoft.com/office/drawing/2014/main" val="1772169929"/>
                    </a:ext>
                  </a:extLst>
                </a:gridCol>
                <a:gridCol w="152562">
                  <a:extLst>
                    <a:ext uri="{9D8B030D-6E8A-4147-A177-3AD203B41FA5}">
                      <a16:colId xmlns:a16="http://schemas.microsoft.com/office/drawing/2014/main" val="105177901"/>
                    </a:ext>
                  </a:extLst>
                </a:gridCol>
                <a:gridCol w="476508">
                  <a:extLst>
                    <a:ext uri="{9D8B030D-6E8A-4147-A177-3AD203B41FA5}">
                      <a16:colId xmlns:a16="http://schemas.microsoft.com/office/drawing/2014/main" val="2258003657"/>
                    </a:ext>
                  </a:extLst>
                </a:gridCol>
                <a:gridCol w="357383">
                  <a:extLst>
                    <a:ext uri="{9D8B030D-6E8A-4147-A177-3AD203B41FA5}">
                      <a16:colId xmlns:a16="http://schemas.microsoft.com/office/drawing/2014/main" val="4256706804"/>
                    </a:ext>
                  </a:extLst>
                </a:gridCol>
                <a:gridCol w="476508">
                  <a:extLst>
                    <a:ext uri="{9D8B030D-6E8A-4147-A177-3AD203B41FA5}">
                      <a16:colId xmlns:a16="http://schemas.microsoft.com/office/drawing/2014/main" val="4238198194"/>
                    </a:ext>
                  </a:extLst>
                </a:gridCol>
                <a:gridCol w="476508">
                  <a:extLst>
                    <a:ext uri="{9D8B030D-6E8A-4147-A177-3AD203B41FA5}">
                      <a16:colId xmlns:a16="http://schemas.microsoft.com/office/drawing/2014/main" val="300156086"/>
                    </a:ext>
                  </a:extLst>
                </a:gridCol>
                <a:gridCol w="536073">
                  <a:extLst>
                    <a:ext uri="{9D8B030D-6E8A-4147-A177-3AD203B41FA5}">
                      <a16:colId xmlns:a16="http://schemas.microsoft.com/office/drawing/2014/main" val="4084428461"/>
                    </a:ext>
                  </a:extLst>
                </a:gridCol>
                <a:gridCol w="595637">
                  <a:extLst>
                    <a:ext uri="{9D8B030D-6E8A-4147-A177-3AD203B41FA5}">
                      <a16:colId xmlns:a16="http://schemas.microsoft.com/office/drawing/2014/main" val="2807857709"/>
                    </a:ext>
                  </a:extLst>
                </a:gridCol>
              </a:tblGrid>
              <a:tr h="502366">
                <a:tc>
                  <a:txBody>
                    <a:bodyPr/>
                    <a:lstStyle/>
                    <a:p>
                      <a:pPr marL="0" marR="0" algn="ctr">
                        <a:lnSpc>
                          <a:spcPct val="107000"/>
                        </a:lnSpc>
                        <a:spcBef>
                          <a:spcPts val="0"/>
                        </a:spcBef>
                        <a:spcAft>
                          <a:spcPts val="0"/>
                        </a:spcAft>
                      </a:pPr>
                      <a:r>
                        <a:rPr lang="en-US" sz="1400" dirty="0">
                          <a:effectLst/>
                        </a:rPr>
                        <a:t>Biosolids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pH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Solids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Total 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Total 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WEP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tc>
                <a:tc>
                  <a:txBody>
                    <a:bodyPr/>
                    <a:lstStyle/>
                    <a:p>
                      <a:pPr marL="0" marR="0" algn="ctr">
                        <a:lnSpc>
                          <a:spcPct val="107000"/>
                        </a:lnSpc>
                        <a:spcBef>
                          <a:spcPts val="0"/>
                        </a:spcBef>
                        <a:spcAft>
                          <a:spcPts val="0"/>
                        </a:spcAft>
                      </a:pPr>
                      <a:r>
                        <a:rPr lang="en-US" sz="1200" dirty="0">
                          <a:effectLst/>
                        </a:rPr>
                        <a:t>NH</a:t>
                      </a:r>
                      <a:r>
                        <a:rPr lang="en-US" sz="1200" baseline="-25000" dirty="0">
                          <a:effectLst/>
                        </a:rPr>
                        <a:t>4</a:t>
                      </a:r>
                      <a:r>
                        <a:rPr lang="en-US" sz="1200" dirty="0">
                          <a:effectLst/>
                        </a:rPr>
                        <a:t>-N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NO</a:t>
                      </a:r>
                      <a:r>
                        <a:rPr lang="en-US" sz="1200" baseline="-25000" dirty="0">
                          <a:effectLst/>
                        </a:rPr>
                        <a:t>3</a:t>
                      </a:r>
                      <a:r>
                        <a:rPr lang="en-US" sz="1200" dirty="0">
                          <a:effectLst/>
                        </a:rPr>
                        <a:t>-N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Cd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Cr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gridSpan="2">
                  <a:txBody>
                    <a:bodyPr/>
                    <a:lstStyle/>
                    <a:p>
                      <a:pPr marL="0" marR="0" algn="ctr">
                        <a:lnSpc>
                          <a:spcPct val="107000"/>
                        </a:lnSpc>
                        <a:spcBef>
                          <a:spcPts val="0"/>
                        </a:spcBef>
                        <a:spcAft>
                          <a:spcPts val="0"/>
                        </a:spcAft>
                      </a:pPr>
                      <a:r>
                        <a:rPr lang="en-US" sz="1200" dirty="0">
                          <a:effectLst/>
                        </a:rPr>
                        <a:t>Pb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dirty="0">
                          <a:effectLst/>
                        </a:rPr>
                        <a:t>Hg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Mo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Ni</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Zn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extLst>
                  <a:ext uri="{0D108BD9-81ED-4DB2-BD59-A6C34878D82A}">
                    <a16:rowId xmlns:a16="http://schemas.microsoft.com/office/drawing/2014/main" val="3511461349"/>
                  </a:ext>
                </a:extLst>
              </a:tr>
              <a:tr h="332411">
                <a:tc>
                  <a:txBody>
                    <a:bodyPr/>
                    <a:lstStyle/>
                    <a:p>
                      <a:pPr>
                        <a:lnSpc>
                          <a:spcPct val="115000"/>
                        </a:lnSpc>
                      </a:pPr>
                      <a:endParaRPr lang="en-US" sz="1400" dirty="0">
                        <a:effectLst/>
                        <a:latin typeface="Calibri" panose="020F0502020204030204" pitchFamily="34" charset="0"/>
                      </a:endParaRPr>
                    </a:p>
                  </a:txBody>
                  <a:tcPr marL="59556" marR="59556" marT="0" marB="0" anchor="b"/>
                </a:tc>
                <a:tc>
                  <a:txBody>
                    <a:bodyPr/>
                    <a:lstStyle/>
                    <a:p>
                      <a:pPr>
                        <a:lnSpc>
                          <a:spcPct val="115000"/>
                        </a:lnSpc>
                      </a:pPr>
                      <a:endParaRPr lang="en-US" sz="1200" dirty="0">
                        <a:effectLst/>
                        <a:latin typeface="Calibri" panose="020F0502020204030204" pitchFamily="34" charset="0"/>
                      </a:endParaRPr>
                    </a:p>
                  </a:txBody>
                  <a:tcPr marL="59556" marR="59556" marT="0" marB="0" anchor="b"/>
                </a:tc>
                <a:tc gridSpan="6">
                  <a:txBody>
                    <a:bodyPr/>
                    <a:lstStyle/>
                    <a:p>
                      <a:pPr marL="0" marR="0" algn="ctr">
                        <a:lnSpc>
                          <a:spcPct val="107000"/>
                        </a:lnSpc>
                        <a:spcBef>
                          <a:spcPts val="0"/>
                        </a:spcBef>
                        <a:spcAft>
                          <a:spcPts val="0"/>
                        </a:spcAft>
                      </a:pPr>
                      <a:r>
                        <a:rPr lang="en-US" sz="1200" dirty="0">
                          <a:effectLst/>
                        </a:rPr>
                        <a:t>_______________ g kg</a:t>
                      </a:r>
                      <a:r>
                        <a:rPr lang="en-US" sz="1200" baseline="30000" dirty="0">
                          <a:effectLst/>
                        </a:rPr>
                        <a:t>-1</a:t>
                      </a:r>
                      <a:r>
                        <a:rPr lang="en-US" sz="1200" dirty="0">
                          <a:effectLst/>
                        </a:rPr>
                        <a:t>______________</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0">
                  <a:txBody>
                    <a:bodyPr/>
                    <a:lstStyle/>
                    <a:p>
                      <a:pPr marL="0" marR="0" algn="ctr">
                        <a:lnSpc>
                          <a:spcPct val="107000"/>
                        </a:lnSpc>
                        <a:spcBef>
                          <a:spcPts val="0"/>
                        </a:spcBef>
                        <a:spcAft>
                          <a:spcPts val="0"/>
                        </a:spcAft>
                      </a:pPr>
                      <a:r>
                        <a:rPr lang="en-US" sz="1200" dirty="0">
                          <a:effectLst/>
                        </a:rPr>
                        <a:t>_______________ mg kg</a:t>
                      </a:r>
                      <a:r>
                        <a:rPr lang="en-US" sz="1200" baseline="30000" dirty="0">
                          <a:effectLst/>
                        </a:rPr>
                        <a:t>-1</a:t>
                      </a:r>
                      <a:r>
                        <a:rPr lang="en-US" sz="1200" dirty="0">
                          <a:effectLst/>
                        </a:rPr>
                        <a:t>______________</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71228197"/>
                  </a:ext>
                </a:extLst>
              </a:tr>
              <a:tr h="502366">
                <a:tc>
                  <a:txBody>
                    <a:bodyPr/>
                    <a:lstStyle/>
                    <a:p>
                      <a:pPr marL="0" marR="0">
                        <a:lnSpc>
                          <a:spcPct val="107000"/>
                        </a:lnSpc>
                        <a:spcBef>
                          <a:spcPts val="0"/>
                        </a:spcBef>
                        <a:spcAft>
                          <a:spcPts val="0"/>
                        </a:spcAft>
                      </a:pPr>
                      <a:r>
                        <a:rPr lang="en-US" sz="1400" dirty="0">
                          <a:effectLst/>
                        </a:rPr>
                        <a:t>Broward</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7.6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170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72</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23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0.6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6.6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gridSpan="2">
                  <a:txBody>
                    <a:bodyPr/>
                    <a:lstStyle/>
                    <a:p>
                      <a:pPr marL="0" marR="0" algn="ctr">
                        <a:lnSpc>
                          <a:spcPct val="107000"/>
                        </a:lnSpc>
                        <a:spcBef>
                          <a:spcPts val="0"/>
                        </a:spcBef>
                        <a:spcAft>
                          <a:spcPts val="0"/>
                        </a:spcAft>
                      </a:pPr>
                      <a:r>
                        <a:rPr lang="en-US" sz="1200" dirty="0">
                          <a:effectLst/>
                        </a:rPr>
                        <a:t>28.9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dirty="0">
                          <a:effectLst/>
                        </a:rPr>
                        <a:t>22.4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0.6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9.4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18.7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5.4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885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extLst>
                  <a:ext uri="{0D108BD9-81ED-4DB2-BD59-A6C34878D82A}">
                    <a16:rowId xmlns:a16="http://schemas.microsoft.com/office/drawing/2014/main" val="3692315980"/>
                  </a:ext>
                </a:extLst>
              </a:tr>
              <a:tr h="502366">
                <a:tc>
                  <a:txBody>
                    <a:bodyPr/>
                    <a:lstStyle/>
                    <a:p>
                      <a:pPr marL="0" marR="0">
                        <a:lnSpc>
                          <a:spcPct val="107000"/>
                        </a:lnSpc>
                        <a:spcBef>
                          <a:spcPts val="0"/>
                        </a:spcBef>
                        <a:spcAft>
                          <a:spcPts val="0"/>
                        </a:spcAft>
                      </a:pPr>
                      <a:r>
                        <a:rPr lang="en-US" sz="1400" dirty="0">
                          <a:effectLst/>
                        </a:rPr>
                        <a:t>Miami-Dade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8.1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230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84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28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0.9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6.4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6.7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gridSpan="2">
                  <a:txBody>
                    <a:bodyPr/>
                    <a:lstStyle/>
                    <a:p>
                      <a:pPr marL="0" marR="0" algn="ctr">
                        <a:lnSpc>
                          <a:spcPct val="107000"/>
                        </a:lnSpc>
                        <a:spcBef>
                          <a:spcPts val="0"/>
                        </a:spcBef>
                        <a:spcAft>
                          <a:spcPts val="0"/>
                        </a:spcAft>
                      </a:pPr>
                      <a:r>
                        <a:rPr lang="en-US" sz="1200" dirty="0">
                          <a:effectLst/>
                        </a:rPr>
                        <a:t>62.7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dirty="0">
                          <a:effectLst/>
                        </a:rPr>
                        <a:t>44.8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0.9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23.1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43.7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11.1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1266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extLst>
                  <a:ext uri="{0D108BD9-81ED-4DB2-BD59-A6C34878D82A}">
                    <a16:rowId xmlns:a16="http://schemas.microsoft.com/office/drawing/2014/main" val="1597084197"/>
                  </a:ext>
                </a:extLst>
              </a:tr>
              <a:tr h="502366">
                <a:tc>
                  <a:txBody>
                    <a:bodyPr/>
                    <a:lstStyle/>
                    <a:p>
                      <a:pPr marL="0" marR="0">
                        <a:lnSpc>
                          <a:spcPct val="107000"/>
                        </a:lnSpc>
                        <a:spcBef>
                          <a:spcPts val="0"/>
                        </a:spcBef>
                        <a:spcAft>
                          <a:spcPts val="0"/>
                        </a:spcAft>
                      </a:pPr>
                      <a:r>
                        <a:rPr lang="en-US" sz="1400" dirty="0">
                          <a:effectLst/>
                        </a:rPr>
                        <a:t>Tampa</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7.6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190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61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4.8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gridSpan="2">
                  <a:txBody>
                    <a:bodyPr/>
                    <a:lstStyle/>
                    <a:p>
                      <a:pPr marL="0" marR="0" algn="ctr">
                        <a:lnSpc>
                          <a:spcPct val="107000"/>
                        </a:lnSpc>
                        <a:spcBef>
                          <a:spcPts val="0"/>
                        </a:spcBef>
                        <a:spcAft>
                          <a:spcPts val="0"/>
                        </a:spcAft>
                      </a:pPr>
                      <a:r>
                        <a:rPr lang="en-US" sz="1200" dirty="0">
                          <a:effectLst/>
                        </a:rPr>
                        <a:t>26.6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dirty="0">
                          <a:effectLst/>
                        </a:rPr>
                        <a:t>43.8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0.6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16.2</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26.3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42.4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1163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extLst>
                  <a:ext uri="{0D108BD9-81ED-4DB2-BD59-A6C34878D82A}">
                    <a16:rowId xmlns:a16="http://schemas.microsoft.com/office/drawing/2014/main" val="1466877453"/>
                  </a:ext>
                </a:extLst>
              </a:tr>
              <a:tr h="502366">
                <a:tc>
                  <a:txBody>
                    <a:bodyPr/>
                    <a:lstStyle/>
                    <a:p>
                      <a:pPr marL="0" marR="0">
                        <a:lnSpc>
                          <a:spcPct val="107000"/>
                        </a:lnSpc>
                        <a:spcBef>
                          <a:spcPts val="0"/>
                        </a:spcBef>
                        <a:spcAft>
                          <a:spcPts val="0"/>
                        </a:spcAft>
                      </a:pPr>
                      <a:r>
                        <a:rPr lang="en-US" sz="1400" dirty="0">
                          <a:effectLst/>
                        </a:rPr>
                        <a:t>Orlando</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5.9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170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 76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6.6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0.8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gridSpan="2">
                  <a:txBody>
                    <a:bodyPr/>
                    <a:lstStyle/>
                    <a:p>
                      <a:pPr marL="0" marR="0" algn="ctr">
                        <a:lnSpc>
                          <a:spcPct val="107000"/>
                        </a:lnSpc>
                        <a:spcBef>
                          <a:spcPts val="0"/>
                        </a:spcBef>
                        <a:spcAft>
                          <a:spcPts val="0"/>
                        </a:spcAft>
                      </a:pPr>
                      <a:r>
                        <a:rPr lang="en-US" sz="1200" dirty="0">
                          <a:effectLst/>
                        </a:rPr>
                        <a:t>15.6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dirty="0">
                          <a:effectLst/>
                        </a:rPr>
                        <a:t>10.4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0.5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8.6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9.4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9.9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496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extLst>
                  <a:ext uri="{0D108BD9-81ED-4DB2-BD59-A6C34878D82A}">
                    <a16:rowId xmlns:a16="http://schemas.microsoft.com/office/drawing/2014/main" val="3255856429"/>
                  </a:ext>
                </a:extLst>
              </a:tr>
              <a:tr h="502366">
                <a:tc>
                  <a:txBody>
                    <a:bodyPr/>
                    <a:lstStyle/>
                    <a:p>
                      <a:pPr marL="0" marR="0">
                        <a:lnSpc>
                          <a:spcPct val="107000"/>
                        </a:lnSpc>
                        <a:spcBef>
                          <a:spcPts val="0"/>
                        </a:spcBef>
                        <a:spcAft>
                          <a:spcPts val="0"/>
                        </a:spcAft>
                      </a:pPr>
                      <a:r>
                        <a:rPr lang="en-US" sz="1400" dirty="0">
                          <a:effectLst/>
                        </a:rPr>
                        <a:t>GreenEdge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6.5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920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66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gridSpan="2">
                  <a:txBody>
                    <a:bodyPr/>
                    <a:lstStyle/>
                    <a:p>
                      <a:pPr marL="0" marR="0" algn="ctr">
                        <a:lnSpc>
                          <a:spcPct val="107000"/>
                        </a:lnSpc>
                        <a:spcBef>
                          <a:spcPts val="0"/>
                        </a:spcBef>
                        <a:spcAft>
                          <a:spcPts val="0"/>
                        </a:spcAft>
                      </a:pPr>
                      <a:r>
                        <a:rPr lang="en-US" sz="1200" dirty="0">
                          <a:effectLst/>
                        </a:rPr>
                        <a:t>22.3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dirty="0">
                          <a:effectLst/>
                        </a:rPr>
                        <a:t>29.1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0.5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45.1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31.7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4.9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891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extLst>
                  <a:ext uri="{0D108BD9-81ED-4DB2-BD59-A6C34878D82A}">
                    <a16:rowId xmlns:a16="http://schemas.microsoft.com/office/drawing/2014/main" val="128752014"/>
                  </a:ext>
                </a:extLst>
              </a:tr>
              <a:tr h="502366">
                <a:tc>
                  <a:txBody>
                    <a:bodyPr/>
                    <a:lstStyle/>
                    <a:p>
                      <a:pPr marL="0" marR="0">
                        <a:lnSpc>
                          <a:spcPct val="107000"/>
                        </a:lnSpc>
                        <a:spcBef>
                          <a:spcPts val="0"/>
                        </a:spcBef>
                        <a:spcAft>
                          <a:spcPts val="0"/>
                        </a:spcAft>
                      </a:pPr>
                      <a:r>
                        <a:rPr lang="en-US" sz="1400" dirty="0">
                          <a:effectLst/>
                        </a:rPr>
                        <a:t>Bradenton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6.8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150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48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4.8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gridSpan="2">
                  <a:txBody>
                    <a:bodyPr/>
                    <a:lstStyle/>
                    <a:p>
                      <a:pPr marL="0" marR="0" algn="ctr">
                        <a:lnSpc>
                          <a:spcPct val="107000"/>
                        </a:lnSpc>
                        <a:spcBef>
                          <a:spcPts val="0"/>
                        </a:spcBef>
                        <a:spcAft>
                          <a:spcPts val="0"/>
                        </a:spcAft>
                      </a:pPr>
                      <a:r>
                        <a:rPr lang="en-US" sz="1200" dirty="0">
                          <a:effectLst/>
                        </a:rPr>
                        <a:t>22.4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dirty="0">
                          <a:effectLst/>
                        </a:rPr>
                        <a:t>20.6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0.8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8.0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30.9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2.9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1805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extLst>
                  <a:ext uri="{0D108BD9-81ED-4DB2-BD59-A6C34878D82A}">
                    <a16:rowId xmlns:a16="http://schemas.microsoft.com/office/drawing/2014/main" val="502080002"/>
                  </a:ext>
                </a:extLst>
              </a:tr>
              <a:tr h="502366">
                <a:tc>
                  <a:txBody>
                    <a:bodyPr/>
                    <a:lstStyle/>
                    <a:p>
                      <a:pPr marL="0" marR="0">
                        <a:lnSpc>
                          <a:spcPct val="107000"/>
                        </a:lnSpc>
                        <a:spcBef>
                          <a:spcPts val="0"/>
                        </a:spcBef>
                        <a:spcAft>
                          <a:spcPts val="0"/>
                        </a:spcAft>
                      </a:pPr>
                      <a:r>
                        <a:rPr lang="en-US" sz="1400" dirty="0">
                          <a:effectLst/>
                        </a:rPr>
                        <a:t>St. Pete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7.8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160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76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4.7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3</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2.7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0.8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gridSpan="2">
                  <a:txBody>
                    <a:bodyPr/>
                    <a:lstStyle/>
                    <a:p>
                      <a:pPr marL="0" marR="0" algn="ctr">
                        <a:lnSpc>
                          <a:spcPct val="107000"/>
                        </a:lnSpc>
                        <a:spcBef>
                          <a:spcPts val="0"/>
                        </a:spcBef>
                        <a:spcAft>
                          <a:spcPts val="0"/>
                        </a:spcAft>
                      </a:pPr>
                      <a:r>
                        <a:rPr lang="en-US" sz="1200" dirty="0">
                          <a:effectLst/>
                        </a:rPr>
                        <a:t>17.0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hMerge="1">
                  <a:txBody>
                    <a:bodyPr/>
                    <a:lstStyle/>
                    <a:p>
                      <a:endParaRPr lang="en-US"/>
                    </a:p>
                  </a:txBody>
                  <a:tcPr/>
                </a:tc>
                <a:tc>
                  <a:txBody>
                    <a:bodyPr/>
                    <a:lstStyle/>
                    <a:p>
                      <a:pPr marL="0" marR="0" algn="ctr">
                        <a:lnSpc>
                          <a:spcPct val="107000"/>
                        </a:lnSpc>
                        <a:spcBef>
                          <a:spcPts val="0"/>
                        </a:spcBef>
                        <a:spcAft>
                          <a:spcPts val="0"/>
                        </a:spcAft>
                      </a:pPr>
                      <a:r>
                        <a:rPr lang="en-US" sz="1200" dirty="0">
                          <a:effectLst/>
                        </a:rPr>
                        <a:t>27.7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0.7</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13.9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13.4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6.6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tc>
                  <a:txBody>
                    <a:bodyPr/>
                    <a:lstStyle/>
                    <a:p>
                      <a:pPr marL="0" marR="0" algn="ctr">
                        <a:lnSpc>
                          <a:spcPct val="107000"/>
                        </a:lnSpc>
                        <a:spcBef>
                          <a:spcPts val="0"/>
                        </a:spcBef>
                        <a:spcAft>
                          <a:spcPts val="0"/>
                        </a:spcAft>
                      </a:pPr>
                      <a:r>
                        <a:rPr lang="en-US" sz="1200" dirty="0">
                          <a:effectLst/>
                        </a:rPr>
                        <a:t>770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556" marR="59556" marT="0" marB="0" anchor="b"/>
                </a:tc>
                <a:extLst>
                  <a:ext uri="{0D108BD9-81ED-4DB2-BD59-A6C34878D82A}">
                    <a16:rowId xmlns:a16="http://schemas.microsoft.com/office/drawing/2014/main" val="2500355759"/>
                  </a:ext>
                </a:extLst>
              </a:tr>
            </a:tbl>
          </a:graphicData>
        </a:graphic>
      </p:graphicFrame>
      <p:sp>
        <p:nvSpPr>
          <p:cNvPr id="3" name="Title 2">
            <a:extLst>
              <a:ext uri="{FF2B5EF4-FFF2-40B4-BE49-F238E27FC236}">
                <a16:creationId xmlns:a16="http://schemas.microsoft.com/office/drawing/2014/main" id="{8F57609F-94D4-45E4-8CE9-971635A1E777}"/>
              </a:ext>
            </a:extLst>
          </p:cNvPr>
          <p:cNvSpPr>
            <a:spLocks noGrp="1"/>
          </p:cNvSpPr>
          <p:nvPr>
            <p:ph type="title"/>
          </p:nvPr>
        </p:nvSpPr>
        <p:spPr>
          <a:xfrm>
            <a:off x="0" y="-28575"/>
            <a:ext cx="8610600" cy="1325563"/>
          </a:xfrm>
        </p:spPr>
        <p:txBody>
          <a:bodyPr/>
          <a:lstStyle/>
          <a:p>
            <a:r>
              <a:rPr lang="en-US" dirty="0"/>
              <a:t>Biosolids chemical characterization</a:t>
            </a:r>
          </a:p>
        </p:txBody>
      </p:sp>
      <p:sp>
        <p:nvSpPr>
          <p:cNvPr id="2" name="TextBox 1">
            <a:extLst>
              <a:ext uri="{FF2B5EF4-FFF2-40B4-BE49-F238E27FC236}">
                <a16:creationId xmlns:a16="http://schemas.microsoft.com/office/drawing/2014/main" id="{E4B588E0-84F7-47BE-8D77-CA685B9F7C1C}"/>
              </a:ext>
            </a:extLst>
          </p:cNvPr>
          <p:cNvSpPr txBox="1"/>
          <p:nvPr/>
        </p:nvSpPr>
        <p:spPr>
          <a:xfrm>
            <a:off x="5627914" y="5181600"/>
            <a:ext cx="3505200" cy="646331"/>
          </a:xfrm>
          <a:prstGeom prst="rect">
            <a:avLst/>
          </a:prstGeom>
          <a:solidFill>
            <a:schemeClr val="accent1">
              <a:lumMod val="60000"/>
              <a:lumOff val="40000"/>
            </a:schemeClr>
          </a:solidFill>
        </p:spPr>
        <p:txBody>
          <a:bodyPr wrap="square" rtlCol="0">
            <a:spAutoFit/>
          </a:bodyPr>
          <a:lstStyle/>
          <a:p>
            <a:r>
              <a:rPr lang="en-US" dirty="0">
                <a:solidFill>
                  <a:srgbClr val="FF0000"/>
                </a:solidFill>
              </a:rPr>
              <a:t>N:P ratio of 1.5 to 3.4</a:t>
            </a:r>
          </a:p>
          <a:p>
            <a:r>
              <a:rPr lang="en-US" dirty="0">
                <a:solidFill>
                  <a:srgbClr val="FF0000"/>
                </a:solidFill>
              </a:rPr>
              <a:t>% WEP: ~3 to 44% total P</a:t>
            </a:r>
          </a:p>
        </p:txBody>
      </p:sp>
      <p:sp>
        <p:nvSpPr>
          <p:cNvPr id="5" name="Text Box 5">
            <a:extLst>
              <a:ext uri="{FF2B5EF4-FFF2-40B4-BE49-F238E27FC236}">
                <a16:creationId xmlns:a16="http://schemas.microsoft.com/office/drawing/2014/main" id="{9E2FC582-DAEB-40B7-906D-F87E2F1888E9}"/>
              </a:ext>
            </a:extLst>
          </p:cNvPr>
          <p:cNvSpPr txBox="1">
            <a:spLocks noChangeArrowheads="1"/>
          </p:cNvSpPr>
          <p:nvPr/>
        </p:nvSpPr>
        <p:spPr bwMode="auto">
          <a:xfrm>
            <a:off x="3810000" y="6429375"/>
            <a:ext cx="5334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400" b="1" i="1" dirty="0"/>
              <a:t>M. Silveira, Soil &amp; Water Science, UF/IFAS Range Cattle REC</a:t>
            </a:r>
          </a:p>
        </p:txBody>
      </p:sp>
    </p:spTree>
    <p:extLst>
      <p:ext uri="{BB962C8B-B14F-4D97-AF65-F5344CB8AC3E}">
        <p14:creationId xmlns:p14="http://schemas.microsoft.com/office/powerpoint/2010/main" val="114937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8860" y="1736335"/>
            <a:ext cx="9246394" cy="1470025"/>
          </a:xfrm>
        </p:spPr>
        <p:txBody>
          <a:bodyPr>
            <a:normAutofit fontScale="90000"/>
          </a:bodyPr>
          <a:lstStyle/>
          <a:p>
            <a:r>
              <a:rPr lang="en-US" sz="3100" b="1" dirty="0">
                <a:solidFill>
                  <a:schemeClr val="tx1"/>
                </a:solidFill>
                <a:latin typeface="+mn-lt"/>
              </a:rPr>
              <a:t>Agronomic and Environmental Impacts of Biosolids Application to Bahiagrass Pastures in Florida</a:t>
            </a:r>
            <a:br>
              <a:rPr lang="en-US" sz="3100" b="1" dirty="0">
                <a:solidFill>
                  <a:schemeClr val="tx1"/>
                </a:solidFill>
              </a:rPr>
            </a:br>
            <a:br>
              <a:rPr lang="en-US" sz="3200" b="1" dirty="0"/>
            </a:br>
            <a:r>
              <a:rPr lang="en-US" sz="3200" b="1" dirty="0"/>
              <a:t>F</a:t>
            </a:r>
            <a:endParaRPr lang="en-US" altLang="en-US" sz="3600" dirty="0">
              <a:solidFill>
                <a:schemeClr val="tx1"/>
              </a:solidFill>
            </a:endParaRPr>
          </a:p>
        </p:txBody>
      </p:sp>
      <p:sp>
        <p:nvSpPr>
          <p:cNvPr id="6147" name="Rectangle 3"/>
          <p:cNvSpPr>
            <a:spLocks noGrp="1" noChangeArrowheads="1"/>
          </p:cNvSpPr>
          <p:nvPr>
            <p:ph type="subTitle" idx="1"/>
          </p:nvPr>
        </p:nvSpPr>
        <p:spPr>
          <a:xfrm>
            <a:off x="0" y="2438401"/>
            <a:ext cx="9144000" cy="609600"/>
          </a:xfrm>
        </p:spPr>
        <p:txBody>
          <a:bodyPr>
            <a:normAutofit/>
          </a:bodyPr>
          <a:lstStyle/>
          <a:p>
            <a:pPr>
              <a:lnSpc>
                <a:spcPct val="100000"/>
              </a:lnSpc>
            </a:pPr>
            <a:r>
              <a:rPr lang="en-US" dirty="0"/>
              <a:t>Maria L. Silveira, George O’Connor, and Joao Vendramini</a:t>
            </a:r>
            <a:endParaRPr lang="en-US" sz="1800" baseline="300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083" y="4695666"/>
            <a:ext cx="2945331" cy="2042961"/>
          </a:xfrm>
          <a:prstGeom prst="rect">
            <a:avLst/>
          </a:prstGeom>
          <a:ln>
            <a:solidFill>
              <a:schemeClr val="tx1"/>
            </a:solidFill>
          </a:ln>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7520" y="4695668"/>
            <a:ext cx="2909478" cy="2042961"/>
          </a:xfrm>
          <a:prstGeom prst="rect">
            <a:avLst/>
          </a:prstGeom>
          <a:ln>
            <a:solidFill>
              <a:schemeClr val="tx1"/>
            </a:solidFill>
          </a:ln>
        </p:spPr>
      </p:pic>
      <p:sp>
        <p:nvSpPr>
          <p:cNvPr id="3" name="TextBox 2">
            <a:extLst>
              <a:ext uri="{FF2B5EF4-FFF2-40B4-BE49-F238E27FC236}">
                <a16:creationId xmlns:a16="http://schemas.microsoft.com/office/drawing/2014/main" id="{816C1CB7-7867-4EE1-9B06-4129DE4B7643}"/>
              </a:ext>
            </a:extLst>
          </p:cNvPr>
          <p:cNvSpPr txBox="1"/>
          <p:nvPr/>
        </p:nvSpPr>
        <p:spPr>
          <a:xfrm>
            <a:off x="1066800" y="3206360"/>
            <a:ext cx="7239000" cy="369332"/>
          </a:xfrm>
          <a:prstGeom prst="rect">
            <a:avLst/>
          </a:prstGeom>
          <a:noFill/>
        </p:spPr>
        <p:txBody>
          <a:bodyPr wrap="square" rtlCol="0">
            <a:spAutoFit/>
          </a:bodyPr>
          <a:lstStyle/>
          <a:p>
            <a:r>
              <a:rPr lang="en-US" dirty="0"/>
              <a:t>Funding source: FCA Beef Enhancement Funds (2016 to current)</a:t>
            </a:r>
          </a:p>
        </p:txBody>
      </p:sp>
      <p:pic>
        <p:nvPicPr>
          <p:cNvPr id="4" name="Picture 3">
            <a:extLst>
              <a:ext uri="{FF2B5EF4-FFF2-40B4-BE49-F238E27FC236}">
                <a16:creationId xmlns:a16="http://schemas.microsoft.com/office/drawing/2014/main" id="{20B16ED3-4D00-46C2-83FE-57455DF6774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73407" y="4038018"/>
            <a:ext cx="2025786" cy="2700609"/>
          </a:xfrm>
          <a:prstGeom prst="rect">
            <a:avLst/>
          </a:prstGeom>
        </p:spPr>
      </p:pic>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967D679-E904-46C1-863F-694783EBDBB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1600" y="276999"/>
            <a:ext cx="4978400" cy="3733800"/>
          </a:xfrm>
        </p:spPr>
      </p:pic>
      <p:pic>
        <p:nvPicPr>
          <p:cNvPr id="11" name="Picture 10">
            <a:extLst>
              <a:ext uri="{FF2B5EF4-FFF2-40B4-BE49-F238E27FC236}">
                <a16:creationId xmlns:a16="http://schemas.microsoft.com/office/drawing/2014/main" id="{3FD30884-CBBB-414F-8948-AE09DF76DB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508500" y="1688425"/>
            <a:ext cx="5181600" cy="3886200"/>
          </a:xfrm>
          <a:prstGeom prst="rect">
            <a:avLst/>
          </a:prstGeom>
        </p:spPr>
      </p:pic>
      <p:sp>
        <p:nvSpPr>
          <p:cNvPr id="2" name="Rectangle 1">
            <a:extLst>
              <a:ext uri="{FF2B5EF4-FFF2-40B4-BE49-F238E27FC236}">
                <a16:creationId xmlns:a16="http://schemas.microsoft.com/office/drawing/2014/main" id="{6E02300D-B6CC-47AB-A49A-C615171DD743}"/>
              </a:ext>
            </a:extLst>
          </p:cNvPr>
          <p:cNvSpPr/>
          <p:nvPr/>
        </p:nvSpPr>
        <p:spPr>
          <a:xfrm>
            <a:off x="134256" y="4191000"/>
            <a:ext cx="4818743" cy="2031325"/>
          </a:xfrm>
          <a:prstGeom prst="rect">
            <a:avLst/>
          </a:prstGeom>
        </p:spPr>
        <p:txBody>
          <a:bodyPr wrap="square">
            <a:spAutoFit/>
          </a:bodyPr>
          <a:lstStyle/>
          <a:p>
            <a:r>
              <a:rPr lang="en-US" dirty="0"/>
              <a:t>N and P losses in surface runoff and leaching were evaluated using a modified packed box protocol from the U.S. National Phosphorus Research Project (National Phosphorus Research, 2005). The modified design of the runoff boxes allowed simultaneously recovery of leachate and runoff samples </a:t>
            </a:r>
          </a:p>
        </p:txBody>
      </p:sp>
    </p:spTree>
    <p:extLst>
      <p:ext uri="{BB962C8B-B14F-4D97-AF65-F5344CB8AC3E}">
        <p14:creationId xmlns:p14="http://schemas.microsoft.com/office/powerpoint/2010/main" val="1419707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8CD4BB1-5F17-4879-BD55-ADC9551D18B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71108" y="1600200"/>
            <a:ext cx="5801784" cy="4351338"/>
          </a:xfrm>
        </p:spPr>
      </p:pic>
      <p:sp>
        <p:nvSpPr>
          <p:cNvPr id="3" name="Title 2">
            <a:extLst>
              <a:ext uri="{FF2B5EF4-FFF2-40B4-BE49-F238E27FC236}">
                <a16:creationId xmlns:a16="http://schemas.microsoft.com/office/drawing/2014/main" id="{8596ADFF-9C0A-4394-82F2-605DCFDBB663}"/>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400550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AC027D-7103-4CED-81C9-722F7857C6B3}"/>
              </a:ext>
            </a:extLst>
          </p:cNvPr>
          <p:cNvSpPr>
            <a:spLocks noGrp="1"/>
          </p:cNvSpPr>
          <p:nvPr>
            <p:ph type="title"/>
          </p:nvPr>
        </p:nvSpPr>
        <p:spPr/>
        <p:txBody>
          <a:bodyPr/>
          <a:lstStyle/>
          <a:p>
            <a:r>
              <a:rPr lang="en-US" dirty="0"/>
              <a:t> Flow-weighted runoff total P concentration</a:t>
            </a:r>
          </a:p>
        </p:txBody>
      </p:sp>
      <p:graphicFrame>
        <p:nvGraphicFramePr>
          <p:cNvPr id="4" name="Chart 3">
            <a:extLst>
              <a:ext uri="{FF2B5EF4-FFF2-40B4-BE49-F238E27FC236}">
                <a16:creationId xmlns:a16="http://schemas.microsoft.com/office/drawing/2014/main" id="{3A941D97-9557-4DD1-9483-E8CFF79AA084}"/>
              </a:ext>
            </a:extLst>
          </p:cNvPr>
          <p:cNvGraphicFramePr>
            <a:graphicFrameLocks noChangeAspect="1"/>
          </p:cNvGraphicFramePr>
          <p:nvPr>
            <p:extLst>
              <p:ext uri="{D42A27DB-BD31-4B8C-83A1-F6EECF244321}">
                <p14:modId xmlns:p14="http://schemas.microsoft.com/office/powerpoint/2010/main" val="1074749747"/>
              </p:ext>
            </p:extLst>
          </p:nvPr>
        </p:nvGraphicFramePr>
        <p:xfrm>
          <a:off x="431930" y="2133600"/>
          <a:ext cx="8280140" cy="3962400"/>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5EE94F47-2FF3-466E-A223-3ECB44FEFE98}"/>
              </a:ext>
            </a:extLst>
          </p:cNvPr>
          <p:cNvPicPr>
            <a:picLocks noChangeAspect="1"/>
          </p:cNvPicPr>
          <p:nvPr/>
        </p:nvPicPr>
        <p:blipFill>
          <a:blip r:embed="rId4"/>
          <a:stretch>
            <a:fillRect/>
          </a:stretch>
        </p:blipFill>
        <p:spPr>
          <a:xfrm>
            <a:off x="7772400" y="2286000"/>
            <a:ext cx="1190625" cy="3028950"/>
          </a:xfrm>
          <a:prstGeom prst="rect">
            <a:avLst/>
          </a:prstGeom>
        </p:spPr>
      </p:pic>
      <p:sp>
        <p:nvSpPr>
          <p:cNvPr id="5" name="TextBox 4">
            <a:extLst>
              <a:ext uri="{FF2B5EF4-FFF2-40B4-BE49-F238E27FC236}">
                <a16:creationId xmlns:a16="http://schemas.microsoft.com/office/drawing/2014/main" id="{F5B1EABB-0C68-49F0-A33F-88600B508E7A}"/>
              </a:ext>
            </a:extLst>
          </p:cNvPr>
          <p:cNvSpPr txBox="1"/>
          <p:nvPr/>
        </p:nvSpPr>
        <p:spPr>
          <a:xfrm>
            <a:off x="188232" y="6066971"/>
            <a:ext cx="4267200" cy="369332"/>
          </a:xfrm>
          <a:prstGeom prst="rect">
            <a:avLst/>
          </a:prstGeom>
          <a:solidFill>
            <a:schemeClr val="bg1"/>
          </a:solidFill>
        </p:spPr>
        <p:txBody>
          <a:bodyPr wrap="square" rtlCol="0">
            <a:spAutoFit/>
          </a:bodyPr>
          <a:lstStyle/>
          <a:p>
            <a:r>
              <a:rPr lang="en-US" dirty="0"/>
              <a:t>Source: Silveira et al. (unpublished data)</a:t>
            </a:r>
          </a:p>
        </p:txBody>
      </p:sp>
      <p:sp>
        <p:nvSpPr>
          <p:cNvPr id="7" name="Text Box 5">
            <a:extLst>
              <a:ext uri="{FF2B5EF4-FFF2-40B4-BE49-F238E27FC236}">
                <a16:creationId xmlns:a16="http://schemas.microsoft.com/office/drawing/2014/main" id="{EF2283DE-AC39-41FA-8404-3B401CA0733A}"/>
              </a:ext>
            </a:extLst>
          </p:cNvPr>
          <p:cNvSpPr txBox="1">
            <a:spLocks noChangeArrowheads="1"/>
          </p:cNvSpPr>
          <p:nvPr/>
        </p:nvSpPr>
        <p:spPr bwMode="auto">
          <a:xfrm>
            <a:off x="3810000" y="6429375"/>
            <a:ext cx="5334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400" b="1" i="1" dirty="0"/>
              <a:t>M. Silveira, Soil &amp; Water Science, UF/IFAS Range Cattle REC</a:t>
            </a:r>
          </a:p>
        </p:txBody>
      </p:sp>
    </p:spTree>
    <p:extLst>
      <p:ext uri="{BB962C8B-B14F-4D97-AF65-F5344CB8AC3E}">
        <p14:creationId xmlns:p14="http://schemas.microsoft.com/office/powerpoint/2010/main" val="2397807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A4DB84-BD66-4317-8921-F6370FCC4372}"/>
              </a:ext>
            </a:extLst>
          </p:cNvPr>
          <p:cNvSpPr>
            <a:spLocks noGrp="1"/>
          </p:cNvSpPr>
          <p:nvPr>
            <p:ph type="title"/>
          </p:nvPr>
        </p:nvSpPr>
        <p:spPr/>
        <p:txBody>
          <a:bodyPr/>
          <a:lstStyle/>
          <a:p>
            <a:r>
              <a:rPr lang="en-US" dirty="0"/>
              <a:t>Flow-weighted leachate soluble reactive P concentrations</a:t>
            </a:r>
          </a:p>
        </p:txBody>
      </p:sp>
      <p:graphicFrame>
        <p:nvGraphicFramePr>
          <p:cNvPr id="5" name="Chart 4">
            <a:extLst>
              <a:ext uri="{FF2B5EF4-FFF2-40B4-BE49-F238E27FC236}">
                <a16:creationId xmlns:a16="http://schemas.microsoft.com/office/drawing/2014/main" id="{2DBD5CFC-31D6-4525-8D60-F60725CB8FDE}"/>
              </a:ext>
            </a:extLst>
          </p:cNvPr>
          <p:cNvGraphicFramePr>
            <a:graphicFrameLocks noChangeAspect="1"/>
          </p:cNvGraphicFramePr>
          <p:nvPr>
            <p:extLst>
              <p:ext uri="{D42A27DB-BD31-4B8C-83A1-F6EECF244321}">
                <p14:modId xmlns:p14="http://schemas.microsoft.com/office/powerpoint/2010/main" val="3695900648"/>
              </p:ext>
            </p:extLst>
          </p:nvPr>
        </p:nvGraphicFramePr>
        <p:xfrm>
          <a:off x="381000" y="2286000"/>
          <a:ext cx="85344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948A5124-E645-46EF-8028-075684071A2B}"/>
              </a:ext>
            </a:extLst>
          </p:cNvPr>
          <p:cNvSpPr txBox="1"/>
          <p:nvPr/>
        </p:nvSpPr>
        <p:spPr>
          <a:xfrm>
            <a:off x="838200" y="5791200"/>
            <a:ext cx="4267200" cy="369332"/>
          </a:xfrm>
          <a:prstGeom prst="rect">
            <a:avLst/>
          </a:prstGeom>
          <a:solidFill>
            <a:schemeClr val="bg1"/>
          </a:solidFill>
        </p:spPr>
        <p:txBody>
          <a:bodyPr wrap="square" rtlCol="0">
            <a:spAutoFit/>
          </a:bodyPr>
          <a:lstStyle/>
          <a:p>
            <a:r>
              <a:rPr lang="en-US" dirty="0"/>
              <a:t>Source: Silveira et al. (unpublished data)</a:t>
            </a:r>
          </a:p>
        </p:txBody>
      </p:sp>
      <p:sp>
        <p:nvSpPr>
          <p:cNvPr id="6" name="Text Box 5">
            <a:extLst>
              <a:ext uri="{FF2B5EF4-FFF2-40B4-BE49-F238E27FC236}">
                <a16:creationId xmlns:a16="http://schemas.microsoft.com/office/drawing/2014/main" id="{452B9E1E-2DA8-4A2C-B529-AF8560CE7745}"/>
              </a:ext>
            </a:extLst>
          </p:cNvPr>
          <p:cNvSpPr txBox="1">
            <a:spLocks noChangeArrowheads="1"/>
          </p:cNvSpPr>
          <p:nvPr/>
        </p:nvSpPr>
        <p:spPr bwMode="auto">
          <a:xfrm>
            <a:off x="3810000" y="6429375"/>
            <a:ext cx="5334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50000"/>
              </a:spcBef>
              <a:buFontTx/>
              <a:buNone/>
            </a:pPr>
            <a:r>
              <a:rPr lang="en-US" altLang="en-US" sz="1400" b="1" i="1" dirty="0"/>
              <a:t>M. Silveira, Soil &amp; Water Science, UF/IFAS Range Cattle REC</a:t>
            </a:r>
          </a:p>
        </p:txBody>
      </p:sp>
    </p:spTree>
    <p:extLst>
      <p:ext uri="{BB962C8B-B14F-4D97-AF65-F5344CB8AC3E}">
        <p14:creationId xmlns:p14="http://schemas.microsoft.com/office/powerpoint/2010/main" val="3994931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E9FE335-B891-4EE0-830C-6F7A3BAF38CB}"/>
              </a:ext>
            </a:extLst>
          </p:cNvPr>
          <p:cNvGraphicFramePr>
            <a:graphicFrameLocks noGrp="1"/>
          </p:cNvGraphicFramePr>
          <p:nvPr>
            <p:ph idx="1"/>
            <p:extLst>
              <p:ext uri="{D42A27DB-BD31-4B8C-83A1-F6EECF244321}">
                <p14:modId xmlns:p14="http://schemas.microsoft.com/office/powerpoint/2010/main" val="355428387"/>
              </p:ext>
            </p:extLst>
          </p:nvPr>
        </p:nvGraphicFramePr>
        <p:xfrm>
          <a:off x="533400" y="1752600"/>
          <a:ext cx="8229602" cy="4766599"/>
        </p:xfrm>
        <a:graphic>
          <a:graphicData uri="http://schemas.openxmlformats.org/drawingml/2006/table">
            <a:tbl>
              <a:tblPr firstRow="1" firstCol="1" bandRow="1">
                <a:tableStyleId>{5C22544A-7EE6-4342-B048-85BDC9FD1C3A}</a:tableStyleId>
              </a:tblPr>
              <a:tblGrid>
                <a:gridCol w="1222677">
                  <a:extLst>
                    <a:ext uri="{9D8B030D-6E8A-4147-A177-3AD203B41FA5}">
                      <a16:colId xmlns:a16="http://schemas.microsoft.com/office/drawing/2014/main" val="1042874155"/>
                    </a:ext>
                  </a:extLst>
                </a:gridCol>
                <a:gridCol w="975159">
                  <a:extLst>
                    <a:ext uri="{9D8B030D-6E8A-4147-A177-3AD203B41FA5}">
                      <a16:colId xmlns:a16="http://schemas.microsoft.com/office/drawing/2014/main" val="1339770854"/>
                    </a:ext>
                  </a:extLst>
                </a:gridCol>
                <a:gridCol w="975159">
                  <a:extLst>
                    <a:ext uri="{9D8B030D-6E8A-4147-A177-3AD203B41FA5}">
                      <a16:colId xmlns:a16="http://schemas.microsoft.com/office/drawing/2014/main" val="2603995340"/>
                    </a:ext>
                  </a:extLst>
                </a:gridCol>
                <a:gridCol w="975159">
                  <a:extLst>
                    <a:ext uri="{9D8B030D-6E8A-4147-A177-3AD203B41FA5}">
                      <a16:colId xmlns:a16="http://schemas.microsoft.com/office/drawing/2014/main" val="4114498857"/>
                    </a:ext>
                  </a:extLst>
                </a:gridCol>
                <a:gridCol w="1037478">
                  <a:extLst>
                    <a:ext uri="{9D8B030D-6E8A-4147-A177-3AD203B41FA5}">
                      <a16:colId xmlns:a16="http://schemas.microsoft.com/office/drawing/2014/main" val="3775539106"/>
                    </a:ext>
                  </a:extLst>
                </a:gridCol>
                <a:gridCol w="975159">
                  <a:extLst>
                    <a:ext uri="{9D8B030D-6E8A-4147-A177-3AD203B41FA5}">
                      <a16:colId xmlns:a16="http://schemas.microsoft.com/office/drawing/2014/main" val="547936086"/>
                    </a:ext>
                  </a:extLst>
                </a:gridCol>
                <a:gridCol w="992714">
                  <a:extLst>
                    <a:ext uri="{9D8B030D-6E8A-4147-A177-3AD203B41FA5}">
                      <a16:colId xmlns:a16="http://schemas.microsoft.com/office/drawing/2014/main" val="3715599144"/>
                    </a:ext>
                  </a:extLst>
                </a:gridCol>
                <a:gridCol w="1076097">
                  <a:extLst>
                    <a:ext uri="{9D8B030D-6E8A-4147-A177-3AD203B41FA5}">
                      <a16:colId xmlns:a16="http://schemas.microsoft.com/office/drawing/2014/main" val="4143809693"/>
                    </a:ext>
                  </a:extLst>
                </a:gridCol>
              </a:tblGrid>
              <a:tr h="302912">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gridSpan="3">
                  <a:txBody>
                    <a:bodyPr/>
                    <a:lstStyle/>
                    <a:p>
                      <a:pPr marL="0" marR="0" algn="ctr">
                        <a:lnSpc>
                          <a:spcPct val="107000"/>
                        </a:lnSpc>
                        <a:spcBef>
                          <a:spcPts val="0"/>
                        </a:spcBef>
                        <a:spcAft>
                          <a:spcPts val="0"/>
                        </a:spcAft>
                      </a:pPr>
                      <a:r>
                        <a:rPr lang="en-US" sz="1800" dirty="0">
                          <a:effectLst/>
                        </a:rPr>
                        <a:t>Runoff</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gridSpan="2">
                  <a:txBody>
                    <a:bodyPr/>
                    <a:lstStyle/>
                    <a:p>
                      <a:pPr marL="0" marR="0">
                        <a:lnSpc>
                          <a:spcPct val="107000"/>
                        </a:lnSpc>
                        <a:spcBef>
                          <a:spcPts val="0"/>
                        </a:spcBef>
                        <a:spcAft>
                          <a:spcPts val="0"/>
                        </a:spcAft>
                      </a:pPr>
                      <a:r>
                        <a:rPr lang="en-US" sz="1800" dirty="0">
                          <a:effectLst/>
                        </a:rPr>
                        <a:t>Leachate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hMerge="1">
                  <a:txBody>
                    <a:bodyPr/>
                    <a:lstStyle/>
                    <a:p>
                      <a:endParaRPr lang="en-US"/>
                    </a:p>
                  </a:txBody>
                  <a:tcPr/>
                </a:tc>
                <a:tc gridSpan="2">
                  <a:txBody>
                    <a:bodyPr/>
                    <a:lstStyle/>
                    <a:p>
                      <a:pPr marL="0" marR="0" algn="ctr">
                        <a:lnSpc>
                          <a:spcPct val="107000"/>
                        </a:lnSpc>
                        <a:spcBef>
                          <a:spcPts val="0"/>
                        </a:spcBef>
                        <a:spcAft>
                          <a:spcPts val="0"/>
                        </a:spcAft>
                      </a:pPr>
                      <a:r>
                        <a:rPr lang="en-US" sz="1800" dirty="0">
                          <a:effectLst/>
                        </a:rPr>
                        <a:t>Total P loss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3346450100"/>
                  </a:ext>
                </a:extLst>
              </a:tr>
              <a:tr h="890170">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Total P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TDP</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SRP</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TDP</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SRP</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P mass in runoff + leachate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Percentage of added P</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898934355"/>
                  </a:ext>
                </a:extLst>
              </a:tr>
              <a:tr h="302912">
                <a:tc>
                  <a:txBody>
                    <a:bodyPr/>
                    <a:lstStyle/>
                    <a:p>
                      <a:pPr marL="0" marR="0">
                        <a:lnSpc>
                          <a:spcPct val="107000"/>
                        </a:lnSpc>
                        <a:spcBef>
                          <a:spcPts val="0"/>
                        </a:spcBef>
                        <a:spcAft>
                          <a:spcPts val="0"/>
                        </a:spcAft>
                      </a:pPr>
                      <a:r>
                        <a:rPr lang="en-US" sz="1800" dirty="0">
                          <a:effectLst/>
                        </a:rPr>
                        <a:t>Treatment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gridSpan="6">
                  <a:txBody>
                    <a:bodyPr/>
                    <a:lstStyle/>
                    <a:p>
                      <a:pPr marL="0" marR="0" algn="ctr">
                        <a:lnSpc>
                          <a:spcPct val="107000"/>
                        </a:lnSpc>
                        <a:spcBef>
                          <a:spcPts val="0"/>
                        </a:spcBef>
                        <a:spcAft>
                          <a:spcPts val="0"/>
                        </a:spcAft>
                      </a:pPr>
                      <a:r>
                        <a:rPr lang="en-US" sz="1800" dirty="0">
                          <a:effectLst/>
                        </a:rPr>
                        <a:t>_______________________ mg _______________________</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984495476"/>
                  </a:ext>
                </a:extLst>
              </a:tr>
              <a:tr h="302912">
                <a:tc>
                  <a:txBody>
                    <a:bodyPr/>
                    <a:lstStyle/>
                    <a:p>
                      <a:pPr marL="0" marR="0">
                        <a:lnSpc>
                          <a:spcPct val="107000"/>
                        </a:lnSpc>
                        <a:spcBef>
                          <a:spcPts val="0"/>
                        </a:spcBef>
                        <a:spcAft>
                          <a:spcPts val="0"/>
                        </a:spcAft>
                      </a:pPr>
                      <a:r>
                        <a:rPr lang="en-US" sz="1800" dirty="0">
                          <a:effectLst/>
                        </a:rPr>
                        <a:t>Control</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13.4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10.9</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9.8</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7.2</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6.6</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20.6</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_</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801736442"/>
                  </a:ext>
                </a:extLst>
              </a:tr>
              <a:tr h="302912">
                <a:tc>
                  <a:txBody>
                    <a:bodyPr/>
                    <a:lstStyle/>
                    <a:p>
                      <a:pPr marL="0" marR="0">
                        <a:lnSpc>
                          <a:spcPct val="107000"/>
                        </a:lnSpc>
                        <a:spcBef>
                          <a:spcPts val="0"/>
                        </a:spcBef>
                        <a:spcAft>
                          <a:spcPts val="0"/>
                        </a:spcAft>
                      </a:pPr>
                      <a:r>
                        <a:rPr lang="en-US" sz="1800" dirty="0">
                          <a:effectLst/>
                        </a:rPr>
                        <a:t>Bradenton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25.4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21.1</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15.4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30.0</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24.8</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55.4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931068580"/>
                  </a:ext>
                </a:extLst>
              </a:tr>
              <a:tr h="302912">
                <a:tc>
                  <a:txBody>
                    <a:bodyPr/>
                    <a:lstStyle/>
                    <a:p>
                      <a:pPr marL="0" marR="0">
                        <a:lnSpc>
                          <a:spcPct val="107000"/>
                        </a:lnSpc>
                        <a:spcBef>
                          <a:spcPts val="0"/>
                        </a:spcBef>
                        <a:spcAft>
                          <a:spcPts val="0"/>
                        </a:spcAft>
                      </a:pPr>
                      <a:r>
                        <a:rPr lang="en-US" sz="1800" dirty="0">
                          <a:effectLst/>
                        </a:rPr>
                        <a:t>Broward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11.1</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10.8</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5.8</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14.7</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12.5</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25.8</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1.1</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198159139"/>
                  </a:ext>
                </a:extLst>
              </a:tr>
              <a:tr h="302912">
                <a:tc>
                  <a:txBody>
                    <a:bodyPr/>
                    <a:lstStyle/>
                    <a:p>
                      <a:pPr marL="0" marR="0">
                        <a:lnSpc>
                          <a:spcPct val="107000"/>
                        </a:lnSpc>
                        <a:spcBef>
                          <a:spcPts val="0"/>
                        </a:spcBef>
                        <a:spcAft>
                          <a:spcPts val="0"/>
                        </a:spcAft>
                      </a:pPr>
                      <a:r>
                        <a:rPr lang="en-US" sz="1800" dirty="0">
                          <a:effectLst/>
                        </a:rPr>
                        <a:t>Fertilizer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531.4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499.8</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441.2</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330.2</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303.5</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861.6</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37.9</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60346819"/>
                  </a:ext>
                </a:extLst>
              </a:tr>
              <a:tr h="302912">
                <a:tc>
                  <a:txBody>
                    <a:bodyPr/>
                    <a:lstStyle/>
                    <a:p>
                      <a:pPr marL="0" marR="0">
                        <a:lnSpc>
                          <a:spcPct val="107000"/>
                        </a:lnSpc>
                        <a:spcBef>
                          <a:spcPts val="0"/>
                        </a:spcBef>
                        <a:spcAft>
                          <a:spcPts val="0"/>
                        </a:spcAft>
                      </a:pPr>
                      <a:r>
                        <a:rPr lang="en-US" sz="1800" dirty="0">
                          <a:effectLst/>
                        </a:rPr>
                        <a:t>GreenEdge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29.3</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24.6</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22.7</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24.6</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17.5</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53.9</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137769126"/>
                  </a:ext>
                </a:extLst>
              </a:tr>
              <a:tr h="302912">
                <a:tc>
                  <a:txBody>
                    <a:bodyPr/>
                    <a:lstStyle/>
                    <a:p>
                      <a:pPr marL="0" marR="0">
                        <a:lnSpc>
                          <a:spcPct val="107000"/>
                        </a:lnSpc>
                        <a:spcBef>
                          <a:spcPts val="0"/>
                        </a:spcBef>
                        <a:spcAft>
                          <a:spcPts val="0"/>
                        </a:spcAft>
                      </a:pPr>
                      <a:r>
                        <a:rPr lang="en-US" sz="1800" dirty="0">
                          <a:effectLst/>
                        </a:rPr>
                        <a:t>Miami</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15.4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10.5</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10.4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18.1</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17.2</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33.6</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1.5</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197292995"/>
                  </a:ext>
                </a:extLst>
              </a:tr>
              <a:tr h="302912">
                <a:tc>
                  <a:txBody>
                    <a:bodyPr/>
                    <a:lstStyle/>
                    <a:p>
                      <a:pPr marL="0" marR="0">
                        <a:lnSpc>
                          <a:spcPct val="107000"/>
                        </a:lnSpc>
                        <a:spcBef>
                          <a:spcPts val="0"/>
                        </a:spcBef>
                        <a:spcAft>
                          <a:spcPts val="0"/>
                        </a:spcAft>
                      </a:pPr>
                      <a:r>
                        <a:rPr lang="en-US" sz="1800" dirty="0">
                          <a:effectLst/>
                        </a:rPr>
                        <a:t>Orlando</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156.7</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145.1</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139.1</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52.8</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50.8</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209.5</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9.2</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788867040"/>
                  </a:ext>
                </a:extLst>
              </a:tr>
              <a:tr h="302912">
                <a:tc>
                  <a:txBody>
                    <a:bodyPr/>
                    <a:lstStyle/>
                    <a:p>
                      <a:pPr marL="0" marR="0">
                        <a:lnSpc>
                          <a:spcPct val="107000"/>
                        </a:lnSpc>
                        <a:spcBef>
                          <a:spcPts val="0"/>
                        </a:spcBef>
                        <a:spcAft>
                          <a:spcPts val="0"/>
                        </a:spcAft>
                      </a:pPr>
                      <a:r>
                        <a:rPr lang="en-US" sz="1800" dirty="0">
                          <a:effectLst/>
                        </a:rPr>
                        <a:t>St Pete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77.7</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60.9</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52.9</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26.4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25.6</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104.1</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4.6</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238070674"/>
                  </a:ext>
                </a:extLst>
              </a:tr>
              <a:tr h="288254">
                <a:tc>
                  <a:txBody>
                    <a:bodyPr/>
                    <a:lstStyle/>
                    <a:p>
                      <a:pPr marL="0" marR="0">
                        <a:lnSpc>
                          <a:spcPct val="107000"/>
                        </a:lnSpc>
                        <a:spcBef>
                          <a:spcPts val="0"/>
                        </a:spcBef>
                        <a:spcAft>
                          <a:spcPts val="0"/>
                        </a:spcAft>
                      </a:pPr>
                      <a:r>
                        <a:rPr lang="en-US" sz="1800" dirty="0">
                          <a:effectLst/>
                        </a:rPr>
                        <a:t>Tampa</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23.4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21.5</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18.8</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19.6</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14.5</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42.9</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1.9</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29030618"/>
                  </a:ext>
                </a:extLst>
              </a:tr>
              <a:tr h="288254">
                <a:tc>
                  <a:txBody>
                    <a:bodyPr/>
                    <a:lstStyle/>
                    <a:p>
                      <a:pPr marL="0" marR="0">
                        <a:lnSpc>
                          <a:spcPct val="107000"/>
                        </a:lnSpc>
                        <a:spcBef>
                          <a:spcPts val="0"/>
                        </a:spcBef>
                        <a:spcAft>
                          <a:spcPts val="0"/>
                        </a:spcAft>
                      </a:pPr>
                      <a:r>
                        <a:rPr lang="en-US" sz="1800" dirty="0">
                          <a:effectLst/>
                        </a:rPr>
                        <a:t>SE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12.4</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18.7</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800" dirty="0">
                          <a:effectLst/>
                        </a:rPr>
                        <a:t>18.3</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17.9</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091660488"/>
                  </a:ext>
                </a:extLst>
              </a:tr>
            </a:tbl>
          </a:graphicData>
        </a:graphic>
      </p:graphicFrame>
      <p:sp>
        <p:nvSpPr>
          <p:cNvPr id="3" name="Title 2">
            <a:extLst>
              <a:ext uri="{FF2B5EF4-FFF2-40B4-BE49-F238E27FC236}">
                <a16:creationId xmlns:a16="http://schemas.microsoft.com/office/drawing/2014/main" id="{00888845-66E9-47B5-B4D0-4329E61E70C1}"/>
              </a:ext>
            </a:extLst>
          </p:cNvPr>
          <p:cNvSpPr>
            <a:spLocks noGrp="1"/>
          </p:cNvSpPr>
          <p:nvPr>
            <p:ph type="title"/>
          </p:nvPr>
        </p:nvSpPr>
        <p:spPr/>
        <p:txBody>
          <a:bodyPr/>
          <a:lstStyle/>
          <a:p>
            <a:r>
              <a:rPr lang="en-US" dirty="0"/>
              <a:t>Cumulative P mass loss in runoff and leachate</a:t>
            </a:r>
          </a:p>
        </p:txBody>
      </p:sp>
      <p:sp>
        <p:nvSpPr>
          <p:cNvPr id="7" name="TextBox 6">
            <a:extLst>
              <a:ext uri="{FF2B5EF4-FFF2-40B4-BE49-F238E27FC236}">
                <a16:creationId xmlns:a16="http://schemas.microsoft.com/office/drawing/2014/main" id="{42BB43C9-C6EC-4118-9B65-21EAF2E05C4F}"/>
              </a:ext>
            </a:extLst>
          </p:cNvPr>
          <p:cNvSpPr txBox="1"/>
          <p:nvPr/>
        </p:nvSpPr>
        <p:spPr>
          <a:xfrm>
            <a:off x="0" y="6488668"/>
            <a:ext cx="4267200" cy="369332"/>
          </a:xfrm>
          <a:prstGeom prst="rect">
            <a:avLst/>
          </a:prstGeom>
          <a:solidFill>
            <a:schemeClr val="bg1"/>
          </a:solidFill>
        </p:spPr>
        <p:txBody>
          <a:bodyPr wrap="square" rtlCol="0">
            <a:spAutoFit/>
          </a:bodyPr>
          <a:lstStyle/>
          <a:p>
            <a:r>
              <a:rPr lang="en-US" sz="1400" dirty="0"/>
              <a:t>Source: Silveira et al. (unpublished data</a:t>
            </a:r>
            <a:r>
              <a:rPr lang="en-US" dirty="0"/>
              <a:t>)</a:t>
            </a:r>
          </a:p>
        </p:txBody>
      </p:sp>
    </p:spTree>
    <p:extLst>
      <p:ext uri="{BB962C8B-B14F-4D97-AF65-F5344CB8AC3E}">
        <p14:creationId xmlns:p14="http://schemas.microsoft.com/office/powerpoint/2010/main" val="3716190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0" y="2240213"/>
            <a:ext cx="4694182" cy="2377574"/>
          </a:xfrm>
          <a:prstGeom prst="rect">
            <a:avLst/>
          </a:prstGeom>
          <a:noFill/>
        </p:spPr>
        <p:txBody>
          <a:bodyPr wrap="square" rtlCol="0">
            <a:spAutoFit/>
          </a:bodyPr>
          <a:lstStyle/>
          <a:p>
            <a:pPr algn="ctr"/>
            <a:r>
              <a:rPr lang="en-US" sz="4050" dirty="0"/>
              <a:t>THANK YOU!</a:t>
            </a:r>
          </a:p>
          <a:p>
            <a:pPr algn="ctr"/>
            <a:endParaRPr lang="en-US" sz="2700" dirty="0"/>
          </a:p>
          <a:p>
            <a:pPr algn="ctr"/>
            <a:r>
              <a:rPr lang="en-US" sz="2700" dirty="0"/>
              <a:t>Maria Silveira</a:t>
            </a:r>
          </a:p>
          <a:p>
            <a:pPr algn="ctr"/>
            <a:r>
              <a:rPr lang="en-US" sz="2700" dirty="0"/>
              <a:t>Email: </a:t>
            </a:r>
            <a:r>
              <a:rPr lang="en-US" sz="2700" dirty="0">
                <a:hlinkClick r:id="rId2">
                  <a:extLst>
                    <a:ext uri="{A12FA001-AC4F-418D-AE19-62706E023703}">
                      <ahyp:hlinkClr xmlns:ahyp="http://schemas.microsoft.com/office/drawing/2018/hyperlinkcolor" val="tx"/>
                    </a:ext>
                  </a:extLst>
                </a:hlinkClick>
              </a:rPr>
              <a:t>mlas@ufl.edu</a:t>
            </a:r>
            <a:endParaRPr lang="en-US" sz="2700" dirty="0"/>
          </a:p>
          <a:p>
            <a:pPr algn="ctr"/>
            <a:r>
              <a:rPr lang="en-US" sz="2700" dirty="0"/>
              <a:t>Phone: (863) 735-1314</a:t>
            </a:r>
          </a:p>
        </p:txBody>
      </p:sp>
      <p:pic>
        <p:nvPicPr>
          <p:cNvPr id="3" name="Picture 2">
            <a:extLst>
              <a:ext uri="{FF2B5EF4-FFF2-40B4-BE49-F238E27FC236}">
                <a16:creationId xmlns:a16="http://schemas.microsoft.com/office/drawing/2014/main" id="{D003CCDB-9E41-413C-9685-C4DF7C6995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685800"/>
            <a:ext cx="3266237" cy="5791200"/>
          </a:xfrm>
          <a:prstGeom prst="rect">
            <a:avLst/>
          </a:prstGeom>
        </p:spPr>
      </p:pic>
    </p:spTree>
    <p:extLst>
      <p:ext uri="{BB962C8B-B14F-4D97-AF65-F5344CB8AC3E}">
        <p14:creationId xmlns:p14="http://schemas.microsoft.com/office/powerpoint/2010/main" val="2480277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3">
            <a:extLst>
              <a:ext uri="{28A0092B-C50C-407E-A947-70E740481C1C}">
                <a14:useLocalDpi xmlns:a14="http://schemas.microsoft.com/office/drawing/2010/main" val="0"/>
              </a:ext>
            </a:extLst>
          </a:blip>
          <a:srcRect t="20390" b="20390"/>
          <a:stretch>
            <a:fillRect/>
          </a:stretch>
        </p:blipFill>
        <p:spPr>
          <a:xfrm>
            <a:off x="6066235" y="1743174"/>
            <a:ext cx="3077765" cy="2430231"/>
          </a:xfrm>
        </p:spPr>
      </p:pic>
      <p:sp>
        <p:nvSpPr>
          <p:cNvPr id="4" name="Text Placeholder 3"/>
          <p:cNvSpPr>
            <a:spLocks noGrp="1"/>
          </p:cNvSpPr>
          <p:nvPr>
            <p:ph type="body" sz="half" idx="2"/>
          </p:nvPr>
        </p:nvSpPr>
        <p:spPr>
          <a:xfrm>
            <a:off x="147801" y="1291419"/>
            <a:ext cx="4571095" cy="3128181"/>
          </a:xfrm>
        </p:spPr>
        <p:txBody>
          <a:bodyPr>
            <a:noAutofit/>
          </a:bodyPr>
          <a:lstStyle/>
          <a:p>
            <a:pPr marL="257175" indent="-257175">
              <a:lnSpc>
                <a:spcPct val="120000"/>
              </a:lnSpc>
              <a:spcBef>
                <a:spcPts val="0"/>
              </a:spcBef>
              <a:buAutoNum type="arabicPeriod"/>
            </a:pPr>
            <a:r>
              <a:rPr lang="en-US" sz="2000" dirty="0"/>
              <a:t>To establish a </a:t>
            </a:r>
            <a:r>
              <a:rPr lang="en-US" sz="2000" b="1" u="sng" dirty="0"/>
              <a:t>long-term, instrumented field trial </a:t>
            </a:r>
            <a:r>
              <a:rPr lang="en-US" sz="2000" dirty="0"/>
              <a:t>designed to evaluate the agronomic benefits and potential environmental impacts of biosolids application to pastures</a:t>
            </a:r>
          </a:p>
          <a:p>
            <a:pPr marL="257175" indent="-257175">
              <a:lnSpc>
                <a:spcPct val="120000"/>
              </a:lnSpc>
              <a:spcBef>
                <a:spcPts val="0"/>
              </a:spcBef>
              <a:buAutoNum type="arabicPeriod"/>
            </a:pPr>
            <a:r>
              <a:rPr lang="en-US" sz="2000" dirty="0"/>
              <a:t>To evaluate the effects of co-application of biosolids and biochar (</a:t>
            </a:r>
            <a:r>
              <a:rPr lang="en-US" altLang="en-US" sz="2000" dirty="0"/>
              <a:t>C-rich material that can act as a strong sorbent</a:t>
            </a:r>
            <a:r>
              <a:rPr lang="en-US" sz="2000" dirty="0"/>
              <a:t>) on soil chemical (C, N, and P dynamics), physical (water holding capacity, aggregate stability), and biological properties (microbial diversity)</a:t>
            </a:r>
          </a:p>
          <a:p>
            <a:pPr marL="257175" indent="-257175">
              <a:lnSpc>
                <a:spcPct val="120000"/>
              </a:lnSpc>
              <a:spcBef>
                <a:spcPts val="0"/>
              </a:spcBef>
              <a:buAutoNum type="arabicPeriod"/>
            </a:pPr>
            <a:r>
              <a:rPr lang="en-US" sz="2000" dirty="0"/>
              <a:t>To monitor N and P losses via leaching and gas emissions</a:t>
            </a:r>
            <a:endParaRPr lang="en-US" sz="3150" dirty="0"/>
          </a:p>
          <a:p>
            <a:pPr>
              <a:lnSpc>
                <a:spcPct val="120000"/>
              </a:lnSpc>
              <a:spcBef>
                <a:spcPts val="0"/>
              </a:spcBef>
            </a:pPr>
            <a:endParaRPr lang="en-US" sz="3150" dirty="0"/>
          </a:p>
          <a:p>
            <a:pPr marL="257175" indent="-257175">
              <a:lnSpc>
                <a:spcPct val="170000"/>
              </a:lnSpc>
              <a:spcBef>
                <a:spcPts val="0"/>
              </a:spcBef>
              <a:buAutoNum type="arabicPeriod"/>
            </a:pPr>
            <a:endParaRPr lang="en-US" sz="1950" dirty="0"/>
          </a:p>
          <a:p>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8473" y="4175177"/>
            <a:ext cx="3373821" cy="2530366"/>
          </a:xfrm>
          <a:prstGeom prst="rect">
            <a:avLst/>
          </a:prstGeom>
        </p:spPr>
      </p:pic>
      <p:sp>
        <p:nvSpPr>
          <p:cNvPr id="7" name="TextBox 6"/>
          <p:cNvSpPr txBox="1"/>
          <p:nvPr/>
        </p:nvSpPr>
        <p:spPr>
          <a:xfrm>
            <a:off x="8001000" y="3581400"/>
            <a:ext cx="1186707" cy="1015663"/>
          </a:xfrm>
          <a:prstGeom prst="rect">
            <a:avLst/>
          </a:prstGeom>
          <a:solidFill>
            <a:schemeClr val="bg1"/>
          </a:solid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Soil type: Smyrna (sandy, siliceous, hyperthermic Aeric Alaquods)</a:t>
            </a:r>
          </a:p>
        </p:txBody>
      </p:sp>
      <p:sp>
        <p:nvSpPr>
          <p:cNvPr id="10" name="Rectangle 9">
            <a:extLst>
              <a:ext uri="{FF2B5EF4-FFF2-40B4-BE49-F238E27FC236}">
                <a16:creationId xmlns:a16="http://schemas.microsoft.com/office/drawing/2014/main" id="{D23A52ED-E6DB-4BB0-B7AE-9D97014BFF6D}"/>
              </a:ext>
            </a:extLst>
          </p:cNvPr>
          <p:cNvSpPr/>
          <p:nvPr/>
        </p:nvSpPr>
        <p:spPr>
          <a:xfrm>
            <a:off x="197112" y="277623"/>
            <a:ext cx="8870687" cy="1200329"/>
          </a:xfrm>
          <a:prstGeom prst="rect">
            <a:avLst/>
          </a:prstGeom>
        </p:spPr>
        <p:txBody>
          <a:bodyPr wrap="square">
            <a:spAutoFit/>
          </a:bodyPr>
          <a:lstStyle/>
          <a:p>
            <a:pPr algn="ctr"/>
            <a:r>
              <a:rPr lang="en-US" sz="2400" b="1" dirty="0">
                <a:solidFill>
                  <a:schemeClr val="bg1"/>
                </a:solidFill>
              </a:rPr>
              <a:t>Agronomic and Environmental Impacts of Biosolids Application to Bahiagrass Pastures in Florida</a:t>
            </a:r>
          </a:p>
          <a:p>
            <a:pPr algn="ctr"/>
            <a:endParaRPr lang="en-US" sz="2400" dirty="0">
              <a:solidFill>
                <a:schemeClr val="bg1"/>
              </a:solidFill>
            </a:endParaRPr>
          </a:p>
        </p:txBody>
      </p:sp>
    </p:spTree>
    <p:extLst>
      <p:ext uri="{BB962C8B-B14F-4D97-AF65-F5344CB8AC3E}">
        <p14:creationId xmlns:p14="http://schemas.microsoft.com/office/powerpoint/2010/main" val="1816036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rs.usda.gov/SP2UserFiles/person/31831/outsidestaticchamb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5901" y="2671402"/>
            <a:ext cx="2198099" cy="146467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69566" y="453286"/>
            <a:ext cx="4973933" cy="484790"/>
          </a:xfrm>
        </p:spPr>
        <p:txBody>
          <a:bodyPr>
            <a:noAutofit/>
          </a:bodyPr>
          <a:lstStyle/>
          <a:p>
            <a:r>
              <a:rPr lang="en-US" sz="3600" dirty="0"/>
              <a:t>Treatments</a:t>
            </a:r>
          </a:p>
        </p:txBody>
      </p:sp>
      <p:sp>
        <p:nvSpPr>
          <p:cNvPr id="4" name="Text Placeholder 3"/>
          <p:cNvSpPr>
            <a:spLocks noGrp="1"/>
          </p:cNvSpPr>
          <p:nvPr>
            <p:ph type="body" sz="half" idx="2"/>
          </p:nvPr>
        </p:nvSpPr>
        <p:spPr>
          <a:xfrm>
            <a:off x="188928" y="1586384"/>
            <a:ext cx="3872253" cy="3057525"/>
          </a:xfrm>
        </p:spPr>
        <p:txBody>
          <a:bodyPr>
            <a:noAutofit/>
          </a:bodyPr>
          <a:lstStyle/>
          <a:p>
            <a:pPr marL="257175" indent="-257175">
              <a:lnSpc>
                <a:spcPct val="120000"/>
              </a:lnSpc>
              <a:spcBef>
                <a:spcPts val="0"/>
              </a:spcBef>
              <a:buFont typeface="Wingdings" panose="05000000000000000000" pitchFamily="2" charset="2"/>
              <a:buChar char="v"/>
            </a:pPr>
            <a:r>
              <a:rPr lang="en-US" sz="1800" dirty="0"/>
              <a:t>3 biosolids (Class AA and Class B) + commercial fertilizer (N and P)</a:t>
            </a:r>
          </a:p>
          <a:p>
            <a:pPr marL="257175" indent="-257175">
              <a:lnSpc>
                <a:spcPct val="120000"/>
              </a:lnSpc>
              <a:spcBef>
                <a:spcPts val="0"/>
              </a:spcBef>
              <a:buFont typeface="Wingdings" panose="05000000000000000000" pitchFamily="2" charset="2"/>
              <a:buChar char="v"/>
            </a:pPr>
            <a:r>
              <a:rPr lang="en-US" sz="1800" dirty="0"/>
              <a:t>Surface applied at a rate of 160 lb plant available N/A</a:t>
            </a:r>
          </a:p>
          <a:p>
            <a:pPr marL="285750" indent="-285750">
              <a:lnSpc>
                <a:spcPct val="100000"/>
              </a:lnSpc>
              <a:spcBef>
                <a:spcPts val="0"/>
              </a:spcBef>
              <a:buFont typeface="Wingdings" panose="05000000000000000000" pitchFamily="2" charset="2"/>
              <a:buChar char="v"/>
            </a:pPr>
            <a:r>
              <a:rPr lang="en-US" altLang="en-US" sz="1800" dirty="0"/>
              <a:t>Treatments alone or in combination with biochar (1% basis)</a:t>
            </a:r>
          </a:p>
          <a:p>
            <a:pPr>
              <a:lnSpc>
                <a:spcPct val="100000"/>
              </a:lnSpc>
              <a:spcBef>
                <a:spcPts val="0"/>
              </a:spcBef>
            </a:pPr>
            <a:endParaRPr lang="en-US" altLang="en-US" sz="1800" dirty="0"/>
          </a:p>
          <a:p>
            <a:pPr>
              <a:lnSpc>
                <a:spcPct val="100000"/>
              </a:lnSpc>
              <a:spcBef>
                <a:spcPts val="0"/>
              </a:spcBef>
            </a:pPr>
            <a:r>
              <a:rPr lang="en-US" altLang="en-US" sz="1800" dirty="0"/>
              <a:t>Why biochar? </a:t>
            </a:r>
          </a:p>
          <a:p>
            <a:pPr indent="342900">
              <a:lnSpc>
                <a:spcPct val="100000"/>
              </a:lnSpc>
              <a:spcBef>
                <a:spcPts val="0"/>
              </a:spcBef>
              <a:buFontTx/>
              <a:buChar char="•"/>
            </a:pPr>
            <a:r>
              <a:rPr lang="en-US" altLang="en-US" sz="1800" dirty="0"/>
              <a:t>Strong sorbent that can control excess N and P in soil and water</a:t>
            </a:r>
            <a:br>
              <a:rPr lang="en-US" altLang="en-US" sz="1800" dirty="0"/>
            </a:br>
            <a:endParaRPr lang="en-US" altLang="en-US" sz="1000" dirty="0"/>
          </a:p>
          <a:p>
            <a:pPr indent="342900">
              <a:lnSpc>
                <a:spcPct val="100000"/>
              </a:lnSpc>
              <a:spcBef>
                <a:spcPts val="0"/>
              </a:spcBef>
              <a:buFontTx/>
              <a:buChar char="•"/>
            </a:pPr>
            <a:r>
              <a:rPr lang="en-US" altLang="en-US" sz="1800" dirty="0"/>
              <a:t> Non-hazardous residuals</a:t>
            </a:r>
          </a:p>
          <a:p>
            <a:pPr indent="342900">
              <a:lnSpc>
                <a:spcPct val="100000"/>
              </a:lnSpc>
              <a:spcBef>
                <a:spcPts val="0"/>
              </a:spcBef>
            </a:pPr>
            <a:endParaRPr lang="en-US" altLang="en-US" sz="1050" dirty="0"/>
          </a:p>
          <a:p>
            <a:pPr indent="342900">
              <a:lnSpc>
                <a:spcPct val="100000"/>
              </a:lnSpc>
              <a:spcBef>
                <a:spcPts val="0"/>
              </a:spcBef>
              <a:buFontTx/>
              <a:buChar char="•"/>
            </a:pPr>
            <a:r>
              <a:rPr lang="en-US" altLang="en-US" sz="1800" dirty="0"/>
              <a:t> Low cost</a:t>
            </a:r>
            <a:br>
              <a:rPr lang="en-US" altLang="en-US" sz="1800" dirty="0"/>
            </a:br>
            <a:endParaRPr lang="en-US" altLang="en-US" sz="1050" dirty="0">
              <a:solidFill>
                <a:schemeClr val="accent2"/>
              </a:solidFill>
            </a:endParaRPr>
          </a:p>
          <a:p>
            <a:pPr indent="342900">
              <a:lnSpc>
                <a:spcPct val="100000"/>
              </a:lnSpc>
              <a:spcBef>
                <a:spcPts val="0"/>
              </a:spcBef>
              <a:buFontTx/>
              <a:buChar char="•"/>
            </a:pPr>
            <a:r>
              <a:rPr lang="en-US" altLang="en-US" sz="1800" dirty="0"/>
              <a:t>Improve soil chemical, physical, and biological properties</a:t>
            </a:r>
          </a:p>
          <a:p>
            <a:pPr indent="342900">
              <a:lnSpc>
                <a:spcPct val="100000"/>
              </a:lnSpc>
              <a:spcBef>
                <a:spcPts val="0"/>
              </a:spcBef>
            </a:pPr>
            <a:endParaRPr lang="en-US" altLang="en-US" sz="1050" dirty="0">
              <a:solidFill>
                <a:schemeClr val="accent2"/>
              </a:solidFill>
            </a:endParaRPr>
          </a:p>
          <a:p>
            <a:pPr>
              <a:lnSpc>
                <a:spcPct val="120000"/>
              </a:lnSpc>
              <a:spcBef>
                <a:spcPts val="0"/>
              </a:spcBef>
            </a:pPr>
            <a:endParaRPr lang="en-US" sz="1800" dirty="0"/>
          </a:p>
          <a:p>
            <a:pPr marL="257175" indent="-257175">
              <a:lnSpc>
                <a:spcPct val="170000"/>
              </a:lnSpc>
              <a:spcBef>
                <a:spcPts val="0"/>
              </a:spcBef>
              <a:buAutoNum type="arabicPeriod"/>
            </a:pPr>
            <a:endParaRPr lang="en-US" sz="1950" dirty="0"/>
          </a:p>
          <a:p>
            <a:endParaRPr lang="en-US" dirty="0"/>
          </a:p>
        </p:txBody>
      </p:sp>
      <p:sp>
        <p:nvSpPr>
          <p:cNvPr id="7" name="TextBox 6"/>
          <p:cNvSpPr txBox="1"/>
          <p:nvPr/>
        </p:nvSpPr>
        <p:spPr>
          <a:xfrm>
            <a:off x="4164130" y="2671813"/>
            <a:ext cx="1868213" cy="300082"/>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drain gauge lysimeters</a:t>
            </a:r>
          </a:p>
        </p:txBody>
      </p:sp>
      <p:sp>
        <p:nvSpPr>
          <p:cNvPr id="8" name="TextBox 7"/>
          <p:cNvSpPr txBox="1"/>
          <p:nvPr/>
        </p:nvSpPr>
        <p:spPr>
          <a:xfrm>
            <a:off x="5689317" y="5440525"/>
            <a:ext cx="1602207" cy="507831"/>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Initial soil characterization</a:t>
            </a:r>
          </a:p>
        </p:txBody>
      </p:sp>
      <p:pic>
        <p:nvPicPr>
          <p:cNvPr id="9" name="Picture Placeholder 8"/>
          <p:cNvPicPr>
            <a:picLocks noGrp="1" noChangeAspect="1"/>
          </p:cNvPicPr>
          <p:nvPr>
            <p:ph type="pic" idx="1"/>
          </p:nvPr>
        </p:nvPicPr>
        <p:blipFill>
          <a:blip r:embed="rId3">
            <a:extLst>
              <a:ext uri="{28A0092B-C50C-407E-A947-70E740481C1C}">
                <a14:useLocalDpi xmlns:a14="http://schemas.microsoft.com/office/drawing/2010/main" val="0"/>
              </a:ext>
            </a:extLst>
          </a:blip>
          <a:srcRect t="20390" b="20390"/>
          <a:stretch>
            <a:fillRect/>
          </a:stretch>
        </p:blipFill>
        <p:spPr>
          <a:xfrm>
            <a:off x="4061181" y="935763"/>
            <a:ext cx="2198099" cy="1735639"/>
          </a:xfr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5103" y="3851692"/>
            <a:ext cx="1534214" cy="2045618"/>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2962" y="3823729"/>
            <a:ext cx="2118444" cy="1588833"/>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802626" y="1159963"/>
            <a:ext cx="2165135" cy="1623851"/>
          </a:xfrm>
          <a:prstGeom prst="rect">
            <a:avLst/>
          </a:prstGeom>
        </p:spPr>
      </p:pic>
      <p:sp>
        <p:nvSpPr>
          <p:cNvPr id="15" name="TextBox 14"/>
          <p:cNvSpPr txBox="1"/>
          <p:nvPr/>
        </p:nvSpPr>
        <p:spPr>
          <a:xfrm>
            <a:off x="7874875" y="4136078"/>
            <a:ext cx="1123116" cy="507831"/>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rPr>
              <a:t>Gas chambers</a:t>
            </a:r>
          </a:p>
        </p:txBody>
      </p:sp>
    </p:spTree>
    <p:extLst>
      <p:ext uri="{BB962C8B-B14F-4D97-AF65-F5344CB8AC3E}">
        <p14:creationId xmlns:p14="http://schemas.microsoft.com/office/powerpoint/2010/main" val="1596671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stretch>
            <a:fillRect/>
          </a:stretch>
        </p:blipFill>
        <p:spPr>
          <a:xfrm>
            <a:off x="1349922" y="1097216"/>
            <a:ext cx="6588016" cy="4986303"/>
          </a:xfrm>
          <a:prstGeom prst="rect">
            <a:avLst/>
          </a:prstGeom>
        </p:spPr>
      </p:pic>
      <p:pic>
        <p:nvPicPr>
          <p:cNvPr id="4" name="Picture 3"/>
          <p:cNvPicPr>
            <a:picLocks noChangeAspect="1"/>
          </p:cNvPicPr>
          <p:nvPr/>
        </p:nvPicPr>
        <p:blipFill>
          <a:blip r:embed="rId3"/>
          <a:stretch>
            <a:fillRect/>
          </a:stretch>
        </p:blipFill>
        <p:spPr>
          <a:xfrm>
            <a:off x="80789" y="1077509"/>
            <a:ext cx="1795308" cy="1194384"/>
          </a:xfrm>
          <a:prstGeom prst="rect">
            <a:avLst/>
          </a:prstGeom>
        </p:spPr>
      </p:pic>
      <p:cxnSp>
        <p:nvCxnSpPr>
          <p:cNvPr id="7" name="Straight Arrow Connector 6"/>
          <p:cNvCxnSpPr/>
          <p:nvPr/>
        </p:nvCxnSpPr>
        <p:spPr>
          <a:xfrm>
            <a:off x="1836683" y="1905657"/>
            <a:ext cx="268014" cy="31531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44537" y="323664"/>
            <a:ext cx="4772910"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Monitoring Instruments</a:t>
            </a:r>
          </a:p>
        </p:txBody>
      </p:sp>
    </p:spTree>
    <p:extLst>
      <p:ext uri="{BB962C8B-B14F-4D97-AF65-F5344CB8AC3E}">
        <p14:creationId xmlns:p14="http://schemas.microsoft.com/office/powerpoint/2010/main" val="668226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641" y="285962"/>
            <a:ext cx="6694714" cy="484790"/>
          </a:xfrm>
        </p:spPr>
        <p:txBody>
          <a:bodyPr>
            <a:normAutofit fontScale="90000"/>
          </a:bodyPr>
          <a:lstStyle/>
          <a:p>
            <a:r>
              <a:rPr lang="en-US" b="1" dirty="0"/>
              <a:t>Drain gauge lysimeters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963" y="1342040"/>
            <a:ext cx="2280755" cy="304162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3572" y="1700705"/>
            <a:ext cx="2855796" cy="3808496"/>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2756" y="936078"/>
            <a:ext cx="2247924" cy="2997837"/>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600000">
            <a:off x="3207617" y="4240318"/>
            <a:ext cx="3108960" cy="2331720"/>
          </a:xfrm>
          <a:prstGeom prst="rect">
            <a:avLst/>
          </a:prstGeom>
        </p:spPr>
      </p:pic>
      <p:pic>
        <p:nvPicPr>
          <p:cNvPr id="8" name="Picture 7">
            <a:extLst>
              <a:ext uri="{FF2B5EF4-FFF2-40B4-BE49-F238E27FC236}">
                <a16:creationId xmlns:a16="http://schemas.microsoft.com/office/drawing/2014/main" id="{DBE531B8-5E69-4EE8-B5A3-6094851AF2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340" y="4393591"/>
            <a:ext cx="2992984" cy="2244738"/>
          </a:xfrm>
          <a:prstGeom prst="rect">
            <a:avLst/>
          </a:prstGeom>
        </p:spPr>
      </p:pic>
    </p:spTree>
    <p:extLst>
      <p:ext uri="{BB962C8B-B14F-4D97-AF65-F5344CB8AC3E}">
        <p14:creationId xmlns:p14="http://schemas.microsoft.com/office/powerpoint/2010/main" val="843678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990600"/>
            <a:ext cx="3962400"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62600" y="1017588"/>
            <a:ext cx="3467100" cy="331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4398963"/>
            <a:ext cx="4633913" cy="224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258763" y="603250"/>
            <a:ext cx="4116387" cy="387350"/>
          </a:xfrm>
          <a:prstGeom prst="rect">
            <a:avLst/>
          </a:prstGeom>
        </p:spPr>
        <p:txBody>
          <a:bodyPr wrap="non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FF"/>
                </a:solidFill>
                <a:effectLst/>
                <a:uLnTx/>
                <a:uFillTx/>
                <a:latin typeface="Calibri Light" panose="020F0302020204030204"/>
                <a:ea typeface="+mn-ea"/>
                <a:cs typeface="+mn-cs"/>
              </a:rPr>
              <a:t>Greenhouse gas collection</a:t>
            </a:r>
          </a:p>
        </p:txBody>
      </p:sp>
      <p:sp>
        <p:nvSpPr>
          <p:cNvPr id="3" name="Action Button: Sound 2">
            <a:hlinkClick r:id="rId6" action="ppaction://hlinksldjump" highlightClick="1"/>
          </p:cNvPr>
          <p:cNvSpPr/>
          <p:nvPr/>
        </p:nvSpPr>
        <p:spPr>
          <a:xfrm>
            <a:off x="8869363" y="6519863"/>
            <a:ext cx="266700" cy="304800"/>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598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1450"/>
            <a:ext cx="5288257" cy="685800"/>
          </a:xfrm>
        </p:spPr>
        <p:txBody>
          <a:bodyPr>
            <a:normAutofit fontScale="90000"/>
          </a:bodyPr>
          <a:lstStyle/>
          <a:p>
            <a:r>
              <a:rPr lang="en-US" b="1" dirty="0"/>
              <a:t>Biosolids and biochar application</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9058" y="1802770"/>
            <a:ext cx="6865883" cy="3862059"/>
          </a:xfrm>
          <a:prstGeom prst="rect">
            <a:avLst/>
          </a:prstGeom>
        </p:spPr>
      </p:pic>
    </p:spTree>
    <p:extLst>
      <p:ext uri="{BB962C8B-B14F-4D97-AF65-F5344CB8AC3E}">
        <p14:creationId xmlns:p14="http://schemas.microsoft.com/office/powerpoint/2010/main" val="16173109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LAPSEDTIME" val="8.703"/>
  <p:tag name="AUDIO_ID" val="256"/>
</p:tagLst>
</file>

<file path=ppt/tags/tag2.xml><?xml version="1.0" encoding="utf-8"?>
<p:tagLst xmlns:a="http://schemas.openxmlformats.org/drawingml/2006/main" xmlns:r="http://schemas.openxmlformats.org/officeDocument/2006/relationships" xmlns:p="http://schemas.openxmlformats.org/presentationml/2006/main">
  <p:tag name="ELAPSEDTIME" val="8.703"/>
  <p:tag name="AUDIO_ID" val="256"/>
</p:tagLst>
</file>

<file path=ppt/tags/tag3.xml><?xml version="1.0" encoding="utf-8"?>
<p:tagLst xmlns:a="http://schemas.openxmlformats.org/drawingml/2006/main" xmlns:r="http://schemas.openxmlformats.org/officeDocument/2006/relationships" xmlns:p="http://schemas.openxmlformats.org/presentationml/2006/main">
  <p:tag name="ELAPSEDTIME" val="8.703"/>
  <p:tag name="AUDIO_ID" val="256"/>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template.potx" id="{BC1985DA-23F5-4C5A-8000-F7CE5C34278B}" vid="{317FE328-90CE-4A51-A080-F6AA4E7A2F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299</TotalTime>
  <Words>2933</Words>
  <Application>Microsoft Office PowerPoint</Application>
  <PresentationFormat>On-screen Show (4:3)</PresentationFormat>
  <Paragraphs>526</Paragraphs>
  <Slides>35</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SimSun</vt:lpstr>
      <vt:lpstr>Arial</vt:lpstr>
      <vt:lpstr>Calibri</vt:lpstr>
      <vt:lpstr>Calibri Light</vt:lpstr>
      <vt:lpstr>Garamond</vt:lpstr>
      <vt:lpstr>Times New Roman</vt:lpstr>
      <vt:lpstr>Wingdings</vt:lpstr>
      <vt:lpstr>Office Theme</vt:lpstr>
      <vt:lpstr>  Overview of current biosolids studies and summary results of past projects DEP Biosolids TAC Meeting, Nov. 28 2018</vt:lpstr>
      <vt:lpstr>Outline</vt:lpstr>
      <vt:lpstr>Agronomic and Environmental Impacts of Biosolids Application to Bahiagrass Pastures in Florida  F</vt:lpstr>
      <vt:lpstr>PowerPoint Presentation</vt:lpstr>
      <vt:lpstr>Treatments</vt:lpstr>
      <vt:lpstr>PowerPoint Presentation</vt:lpstr>
      <vt:lpstr>Drain gauge lysimeters</vt:lpstr>
      <vt:lpstr>PowerPoint Presentation</vt:lpstr>
      <vt:lpstr>Biosolids and biochar application</vt:lpstr>
      <vt:lpstr>Biosolids and biochar application</vt:lpstr>
      <vt:lpstr>PowerPoint Presentation</vt:lpstr>
      <vt:lpstr>PowerPoint Presentation</vt:lpstr>
      <vt:lpstr>PowerPoint Presentation</vt:lpstr>
      <vt:lpstr>PowerPoint Presentation</vt:lpstr>
      <vt:lpstr>PowerPoint Presentation</vt:lpstr>
      <vt:lpstr>Summary</vt:lpstr>
      <vt:lpstr>Assessing Potential Phytotoxicity of Water Treatment Residual Use in Bahiagrass Pastures   F</vt:lpstr>
      <vt:lpstr>PowerPoint Presentation</vt:lpstr>
      <vt:lpstr>PowerPoint Presentation</vt:lpstr>
      <vt:lpstr>PowerPoint Presentation</vt:lpstr>
      <vt:lpstr>PowerPoint Presentation</vt:lpstr>
      <vt:lpstr>Bahiagrass herbage accumulation as affected by Al-WTR application method and year</vt:lpstr>
      <vt:lpstr>Bahiagrass tissue P concentration as affected by Al-WTR application level</vt:lpstr>
      <vt:lpstr>PowerPoint Presentation</vt:lpstr>
      <vt:lpstr>Leachate P</vt:lpstr>
      <vt:lpstr>Summary</vt:lpstr>
      <vt:lpstr>Rainfall Simulation</vt:lpstr>
      <vt:lpstr>Rationale</vt:lpstr>
      <vt:lpstr>Biosolids chemical characterization</vt:lpstr>
      <vt:lpstr>PowerPoint Presentation</vt:lpstr>
      <vt:lpstr>PowerPoint Presentation</vt:lpstr>
      <vt:lpstr> Flow-weighted runoff total P concentration</vt:lpstr>
      <vt:lpstr>Flow-weighted leachate soluble reactive P concentrations</vt:lpstr>
      <vt:lpstr>Cumulative P mass loss in runoff and leachate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 TAC Meeting November 28, 2018</dc:title>
  <dc:creator>Silveira,Maria Lucia</dc:creator>
  <cp:lastModifiedBy>Silveira,Maria Lucia</cp:lastModifiedBy>
  <cp:revision>24</cp:revision>
  <dcterms:created xsi:type="dcterms:W3CDTF">2018-11-26T22:03:04Z</dcterms:created>
  <dcterms:modified xsi:type="dcterms:W3CDTF">2018-11-27T19:32:33Z</dcterms:modified>
</cp:coreProperties>
</file>