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8"/>
  </p:notesMasterIdLst>
  <p:sldIdLst>
    <p:sldId id="418" r:id="rId2"/>
    <p:sldId id="383" r:id="rId3"/>
    <p:sldId id="312" r:id="rId4"/>
    <p:sldId id="419" r:id="rId5"/>
    <p:sldId id="316" r:id="rId6"/>
    <p:sldId id="287" r:id="rId7"/>
    <p:sldId id="289" r:id="rId8"/>
    <p:sldId id="314" r:id="rId9"/>
    <p:sldId id="301" r:id="rId10"/>
    <p:sldId id="277" r:id="rId11"/>
    <p:sldId id="278" r:id="rId12"/>
    <p:sldId id="396" r:id="rId13"/>
    <p:sldId id="397" r:id="rId14"/>
    <p:sldId id="398" r:id="rId15"/>
    <p:sldId id="354" r:id="rId16"/>
    <p:sldId id="327" r:id="rId17"/>
    <p:sldId id="357" r:id="rId18"/>
    <p:sldId id="379" r:id="rId19"/>
    <p:sldId id="294" r:id="rId20"/>
    <p:sldId id="304" r:id="rId21"/>
    <p:sldId id="334" r:id="rId22"/>
    <p:sldId id="394" r:id="rId23"/>
    <p:sldId id="302" r:id="rId24"/>
    <p:sldId id="370" r:id="rId25"/>
    <p:sldId id="420" r:id="rId26"/>
    <p:sldId id="421" r:id="rId27"/>
  </p:sldIdLst>
  <p:sldSz cx="9144000" cy="6858000" type="screen4x3"/>
  <p:notesSz cx="9296400" cy="7010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8">
          <p15:clr>
            <a:srgbClr val="A4A3A4"/>
          </p15:clr>
        </p15:guide>
        <p15:guide id="2" pos="292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410" autoAdjust="0"/>
  </p:normalViewPr>
  <p:slideViewPr>
    <p:cSldViewPr>
      <p:cViewPr varScale="1">
        <p:scale>
          <a:sx n="66" d="100"/>
          <a:sy n="66" d="100"/>
        </p:scale>
        <p:origin x="105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9" d="100"/>
          <a:sy n="99" d="100"/>
        </p:scale>
        <p:origin x="-1684" y="-56"/>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29A4958-907A-4CDD-B139-80AEB5192D8E}" type="datetimeFigureOut">
              <a:rPr lang="en-US"/>
              <a:pPr>
                <a:defRPr/>
              </a:pPr>
              <a:t>10/5/2018</a:t>
            </a:fld>
            <a:endParaRPr lang="en-US" dirty="0"/>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29641" y="3329940"/>
            <a:ext cx="7437120" cy="315468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8663"/>
            <a:ext cx="4028440" cy="35052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5265809" y="6658663"/>
            <a:ext cx="4028440" cy="35052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8B26DD0-E98E-4248-96D3-7C80126143B6}" type="slidenum">
              <a:rPr lang="en-US"/>
              <a:pPr>
                <a:defRPr/>
              </a:pPr>
              <a:t>‹#›</a:t>
            </a:fld>
            <a:endParaRPr lang="en-US" dirty="0"/>
          </a:p>
        </p:txBody>
      </p:sp>
    </p:spTree>
    <p:extLst>
      <p:ext uri="{BB962C8B-B14F-4D97-AF65-F5344CB8AC3E}">
        <p14:creationId xmlns:p14="http://schemas.microsoft.com/office/powerpoint/2010/main" val="6338769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a:t>
            </a:fld>
            <a:endParaRPr lang="en-US" dirty="0"/>
          </a:p>
        </p:txBody>
      </p:sp>
    </p:spTree>
    <p:extLst>
      <p:ext uri="{BB962C8B-B14F-4D97-AF65-F5344CB8AC3E}">
        <p14:creationId xmlns:p14="http://schemas.microsoft.com/office/powerpoint/2010/main" val="2201495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70073" y="3354236"/>
            <a:ext cx="7437120" cy="2641873"/>
          </a:xfrm>
        </p:spPr>
        <p:txBody>
          <a:bodyPr>
            <a:normAutofit/>
          </a:bodyPr>
          <a:lstStyle/>
          <a:p>
            <a:r>
              <a:rPr lang="en-US" dirty="0"/>
              <a:t>This is a basic label and how we would review it.</a:t>
            </a:r>
          </a:p>
          <a:p>
            <a:r>
              <a:rPr lang="en-US" dirty="0"/>
              <a:t>Here</a:t>
            </a:r>
            <a:r>
              <a:rPr lang="en-US" baseline="0" dirty="0"/>
              <a:t> we have a label example. The brand name is </a:t>
            </a:r>
            <a:r>
              <a:rPr lang="en-US" baseline="0" dirty="0" err="1"/>
              <a:t>Hayslip’s</a:t>
            </a:r>
            <a:r>
              <a:rPr lang="en-US" baseline="0" dirty="0"/>
              <a:t> Best Bloom Fertilizer, the grade is a triple zero, then you have the nitrogen break down which includes: </a:t>
            </a:r>
            <a:r>
              <a:rPr lang="en-US" baseline="0" dirty="0" err="1"/>
              <a:t>Ammonaical</a:t>
            </a:r>
            <a:r>
              <a:rPr lang="en-US" baseline="0" dirty="0"/>
              <a:t> Nitrogen, Nitrate Nitrogen, Water Soluble Nitrogen, Urea Nitrogen and Water Insoluble Nitrogen</a:t>
            </a:r>
            <a:r>
              <a:rPr lang="en-US" dirty="0"/>
              <a:t> which must always be in that particular format.</a:t>
            </a:r>
            <a:r>
              <a:rPr lang="en-US" baseline="0" dirty="0"/>
              <a:t> </a:t>
            </a:r>
          </a:p>
          <a:p>
            <a:r>
              <a:rPr lang="en-US" baseline="0" dirty="0"/>
              <a:t>Then we move onto the secondary’s and micro nutrients</a:t>
            </a:r>
            <a:r>
              <a:rPr lang="en-US" dirty="0"/>
              <a:t> which we will go over the formatting in the next few slides.</a:t>
            </a:r>
            <a:endParaRPr lang="en-US" baseline="0" dirty="0"/>
          </a:p>
          <a:p>
            <a:r>
              <a:rPr lang="en-US" baseline="0" dirty="0"/>
              <a:t>Onto derivation statement which must contain all of the source materials for guarantees</a:t>
            </a:r>
            <a:r>
              <a:rPr lang="en-US" dirty="0"/>
              <a:t> </a:t>
            </a:r>
            <a:r>
              <a:rPr lang="en-US" baseline="0" dirty="0"/>
              <a:t>in the analysis. Adjectives and trade names are not permitted in the derivation.</a:t>
            </a:r>
          </a:p>
          <a:p>
            <a:r>
              <a:rPr lang="en-US" baseline="0" dirty="0"/>
              <a:t>Then we look for the Florida License Number. This number begins with an “F” followed by six numbers. Florida is the only state which requires this number.</a:t>
            </a:r>
          </a:p>
          <a:p>
            <a:r>
              <a:rPr lang="en-US" baseline="0" dirty="0"/>
              <a:t>After that you have the name and address of the licensee along with the net weight.</a:t>
            </a:r>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11</a:t>
            </a:fld>
            <a:endParaRPr lang="en-US" dirty="0"/>
          </a:p>
        </p:txBody>
      </p:sp>
    </p:spTree>
    <p:extLst>
      <p:ext uri="{BB962C8B-B14F-4D97-AF65-F5344CB8AC3E}">
        <p14:creationId xmlns:p14="http://schemas.microsoft.com/office/powerpoint/2010/main" val="2820872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a:p>
            <a:r>
              <a:rPr lang="en-US" dirty="0"/>
              <a:t>These next few slides are breaking down the format for Labeling Micronutrients and Secondary’s:</a:t>
            </a:r>
          </a:p>
          <a:p>
            <a:endParaRPr lang="en-US" dirty="0"/>
          </a:p>
          <a:p>
            <a:r>
              <a:rPr lang="en-US" dirty="0"/>
              <a:t>What we have are source materials for micronutrients that are either going to insoluble, water soluble or </a:t>
            </a:r>
            <a:r>
              <a:rPr lang="en-US" dirty="0" err="1"/>
              <a:t>chelated</a:t>
            </a:r>
            <a:r>
              <a:rPr lang="en-US" dirty="0"/>
              <a:t>. You may also have materials that could be both water soluble and insoluble like a </a:t>
            </a:r>
            <a:r>
              <a:rPr lang="en-US" dirty="0" err="1"/>
              <a:t>sucrate</a:t>
            </a:r>
            <a:r>
              <a:rPr lang="en-US" dirty="0"/>
              <a:t> material. </a:t>
            </a:r>
          </a:p>
          <a:p>
            <a:endParaRPr lang="en-US" dirty="0"/>
          </a:p>
          <a:p>
            <a:r>
              <a:rPr lang="en-US" dirty="0"/>
              <a:t>For micronutrients and</a:t>
            </a:r>
            <a:r>
              <a:rPr lang="en-US" baseline="0" dirty="0"/>
              <a:t> secondary's with a soluble source material, the guarantee must be as to water soluble. We look for the source material in the derivation to be water soluble.</a:t>
            </a:r>
          </a:p>
          <a:p>
            <a:endParaRPr lang="en-US" baseline="0" dirty="0"/>
          </a:p>
          <a:p>
            <a:r>
              <a:rPr lang="en-US" baseline="0" dirty="0"/>
              <a:t>For insoluble source materials the guarantee will be “Total”. Again, we look in the derivation statement to make sure that the source is insoluble.</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12</a:t>
            </a:fld>
            <a:endParaRPr lang="en-US" dirty="0"/>
          </a:p>
        </p:txBody>
      </p:sp>
    </p:spTree>
    <p:extLst>
      <p:ext uri="{BB962C8B-B14F-4D97-AF65-F5344CB8AC3E}">
        <p14:creationId xmlns:p14="http://schemas.microsoft.com/office/powerpoint/2010/main" val="2323386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a:t>
            </a:r>
            <a:r>
              <a:rPr lang="en-US" baseline="0" dirty="0"/>
              <a:t> micro</a:t>
            </a:r>
            <a:r>
              <a:rPr lang="en-US" dirty="0"/>
              <a:t>nutrients </a:t>
            </a:r>
            <a:r>
              <a:rPr lang="en-US" baseline="0" dirty="0"/>
              <a:t>guaranteed with water soluble and insoluble sources the “Total” guarantee will always be higher than the water soluble guarantee. Again checking the derivation source materials.</a:t>
            </a:r>
          </a:p>
          <a:p>
            <a:endParaRPr lang="en-US" baseline="0" dirty="0"/>
          </a:p>
          <a:p>
            <a:r>
              <a:rPr lang="en-US" baseline="0" dirty="0"/>
              <a:t>For </a:t>
            </a:r>
            <a:r>
              <a:rPr lang="en-US" baseline="0" dirty="0" err="1"/>
              <a:t>chelated</a:t>
            </a:r>
            <a:r>
              <a:rPr lang="en-US" baseline="0" dirty="0"/>
              <a:t> agents</a:t>
            </a:r>
            <a:r>
              <a:rPr lang="en-US" dirty="0"/>
              <a:t> </a:t>
            </a:r>
            <a:r>
              <a:rPr lang="en-US" baseline="0" dirty="0"/>
              <a:t> the guarantee is to </a:t>
            </a:r>
            <a:r>
              <a:rPr lang="en-US" baseline="0" dirty="0" err="1"/>
              <a:t>chelated</a:t>
            </a:r>
            <a:r>
              <a:rPr lang="en-US" baseline="0" dirty="0"/>
              <a:t>.</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13</a:t>
            </a:fld>
            <a:endParaRPr lang="en-US" dirty="0"/>
          </a:p>
        </p:txBody>
      </p:sp>
    </p:spTree>
    <p:extLst>
      <p:ext uri="{BB962C8B-B14F-4D97-AF65-F5344CB8AC3E}">
        <p14:creationId xmlns:p14="http://schemas.microsoft.com/office/powerpoint/2010/main" val="3075051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Guarantees</a:t>
            </a:r>
            <a:r>
              <a:rPr lang="en-US" baseline="0" dirty="0"/>
              <a:t> with chelating agents, soluble and insoluble sources: </a:t>
            </a:r>
          </a:p>
          <a:p>
            <a:endParaRPr lang="en-US" baseline="0" dirty="0"/>
          </a:p>
          <a:p>
            <a:r>
              <a:rPr lang="en-US" b="1" dirty="0"/>
              <a:t>With a Soluble Source and Chelating Agent </a:t>
            </a:r>
            <a:r>
              <a:rPr lang="en-US" b="0" dirty="0"/>
              <a:t>the</a:t>
            </a:r>
            <a:r>
              <a:rPr lang="en-US" b="0" baseline="0" dirty="0"/>
              <a:t> </a:t>
            </a:r>
            <a:r>
              <a:rPr lang="en-US" b="0" baseline="0" dirty="0" err="1"/>
              <a:t>chelated</a:t>
            </a:r>
            <a:r>
              <a:rPr lang="en-US" b="0" baseline="0" dirty="0"/>
              <a:t> portion cannot be higher than the soluble portion of the nutrient guarantee. Both sources are water soluble so they can equal. Always checking the derivation source materials against the guarantee.</a:t>
            </a:r>
          </a:p>
          <a:p>
            <a:endParaRPr lang="en-US" b="1" dirty="0"/>
          </a:p>
          <a:p>
            <a:r>
              <a:rPr lang="en-US" b="1" dirty="0"/>
              <a:t>With a Soluble Source, Insoluble Source and Chelating Agent: </a:t>
            </a:r>
            <a:r>
              <a:rPr lang="en-US" b="0" dirty="0"/>
              <a:t>the “Total” guarantee shall</a:t>
            </a:r>
            <a:r>
              <a:rPr lang="en-US" b="0" baseline="0" dirty="0"/>
              <a:t> be greater than the water soluble and </a:t>
            </a:r>
            <a:r>
              <a:rPr lang="en-US" b="0" baseline="0" dirty="0" err="1"/>
              <a:t>chelated</a:t>
            </a:r>
            <a:r>
              <a:rPr lang="en-US" b="0" baseline="0" dirty="0"/>
              <a:t> portion. The </a:t>
            </a:r>
            <a:r>
              <a:rPr lang="en-US" b="0" baseline="0" dirty="0" err="1"/>
              <a:t>chelated</a:t>
            </a:r>
            <a:r>
              <a:rPr lang="en-US" b="0" baseline="0" dirty="0"/>
              <a:t> portion</a:t>
            </a:r>
            <a:r>
              <a:rPr lang="en-US" b="0" dirty="0"/>
              <a:t> could equal the water soluble portion but it cannot be higher.</a:t>
            </a:r>
            <a:endParaRPr lang="en-US" b="1" dirty="0"/>
          </a:p>
          <a:p>
            <a:endParaRPr lang="en-US" b="1"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14</a:t>
            </a:fld>
            <a:endParaRPr lang="en-US" dirty="0"/>
          </a:p>
        </p:txBody>
      </p:sp>
    </p:spTree>
    <p:extLst>
      <p:ext uri="{BB962C8B-B14F-4D97-AF65-F5344CB8AC3E}">
        <p14:creationId xmlns:p14="http://schemas.microsoft.com/office/powerpoint/2010/main" val="3871222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aseline="0" dirty="0"/>
              <a:t>This is a label example for </a:t>
            </a:r>
            <a:r>
              <a:rPr lang="en-US" baseline="0" dirty="0" err="1"/>
              <a:t>Biosoilds</a:t>
            </a:r>
            <a:r>
              <a:rPr lang="en-US" baseline="0" dirty="0"/>
              <a:t>. </a:t>
            </a:r>
          </a:p>
          <a:p>
            <a:endParaRPr lang="en-US" baseline="0" dirty="0"/>
          </a:p>
          <a:p>
            <a:r>
              <a:rPr lang="en-US" baseline="0" dirty="0"/>
              <a:t>What are </a:t>
            </a:r>
            <a:r>
              <a:rPr lang="en-US" baseline="0" dirty="0" err="1"/>
              <a:t>Biosolids</a:t>
            </a:r>
            <a:r>
              <a:rPr lang="en-US" baseline="0" dirty="0"/>
              <a:t>? </a:t>
            </a:r>
            <a:r>
              <a:rPr lang="en-US" baseline="0" dirty="0" err="1"/>
              <a:t>Biosolids</a:t>
            </a:r>
            <a:r>
              <a:rPr lang="en-US" dirty="0"/>
              <a:t> </a:t>
            </a:r>
            <a:r>
              <a:rPr lang="en-US" baseline="0" dirty="0"/>
              <a:t>is sewerage sludge that is processed by a waste water treatment facilities and used for fertilizer. </a:t>
            </a:r>
          </a:p>
          <a:p>
            <a:endParaRPr lang="en-US" baseline="0" dirty="0"/>
          </a:p>
          <a:p>
            <a:r>
              <a:rPr lang="en-US" baseline="0" dirty="0"/>
              <a:t>This is what we would expect to see listed on a label.</a:t>
            </a:r>
          </a:p>
          <a:p>
            <a:endParaRPr lang="en-US" baseline="0" dirty="0"/>
          </a:p>
          <a:p>
            <a:pPr marL="548640" indent="-411480" fontAlgn="auto">
              <a:spcAft>
                <a:spcPts val="0"/>
              </a:spcAft>
              <a:buClr>
                <a:schemeClr val="tx1">
                  <a:shade val="95000"/>
                </a:schemeClr>
              </a:buClr>
              <a:buFont typeface="Wingdings 2"/>
              <a:buNone/>
              <a:defRPr/>
            </a:pPr>
            <a:r>
              <a:rPr lang="en-US" b="1" dirty="0"/>
              <a:t>Brand Name</a:t>
            </a:r>
          </a:p>
          <a:p>
            <a:pPr marL="548640" indent="-411480" fontAlgn="auto">
              <a:spcAft>
                <a:spcPts val="0"/>
              </a:spcAft>
              <a:buClr>
                <a:schemeClr val="tx1">
                  <a:shade val="95000"/>
                </a:schemeClr>
              </a:buClr>
              <a:buFont typeface="Wingdings 2"/>
              <a:buNone/>
              <a:defRPr/>
            </a:pPr>
            <a:r>
              <a:rPr lang="en-US" b="1" dirty="0"/>
              <a:t>     X-X-X</a:t>
            </a:r>
          </a:p>
          <a:p>
            <a:pPr marL="548640" indent="-411480" fontAlgn="auto">
              <a:spcAft>
                <a:spcPts val="0"/>
              </a:spcAft>
              <a:buClr>
                <a:schemeClr val="tx1">
                  <a:shade val="95000"/>
                </a:schemeClr>
              </a:buClr>
              <a:buFont typeface="Wingdings 2"/>
              <a:buNone/>
              <a:defRPr/>
            </a:pPr>
            <a:r>
              <a:rPr lang="en-US" b="1" dirty="0"/>
              <a:t> Guaranteed Analysis:</a:t>
            </a:r>
          </a:p>
          <a:p>
            <a:pPr marL="548640" indent="-411480" fontAlgn="auto">
              <a:spcAft>
                <a:spcPts val="0"/>
              </a:spcAft>
              <a:buClr>
                <a:schemeClr val="tx1">
                  <a:shade val="95000"/>
                </a:schemeClr>
              </a:buClr>
              <a:buFont typeface="Wingdings 2"/>
              <a:buNone/>
              <a:defRPr/>
            </a:pPr>
            <a:r>
              <a:rPr lang="en-US" b="1" dirty="0"/>
              <a:t>Total Nitrogen (N)............................................</a:t>
            </a:r>
            <a:r>
              <a:rPr lang="en-US" b="1" u="sng" dirty="0"/>
              <a:t>0.00</a:t>
            </a:r>
            <a:r>
              <a:rPr lang="en-US" b="1" dirty="0"/>
              <a:t>%</a:t>
            </a:r>
          </a:p>
          <a:p>
            <a:pPr marL="548640" indent="-411480" fontAlgn="auto">
              <a:spcAft>
                <a:spcPts val="0"/>
              </a:spcAft>
              <a:buClr>
                <a:schemeClr val="tx1">
                  <a:shade val="95000"/>
                </a:schemeClr>
              </a:buClr>
              <a:buFont typeface="Wingdings 2"/>
              <a:buNone/>
              <a:defRPr/>
            </a:pPr>
            <a:r>
              <a:rPr lang="en-US" b="1" dirty="0"/>
              <a:t>   </a:t>
            </a:r>
            <a:r>
              <a:rPr lang="en-US" b="1" u="sng" dirty="0"/>
              <a:t>0.00</a:t>
            </a:r>
            <a:r>
              <a:rPr lang="en-US" b="1" dirty="0"/>
              <a:t>% Water Soluble Nitrogen</a:t>
            </a:r>
          </a:p>
          <a:p>
            <a:pPr marL="548640" indent="-411480" fontAlgn="auto">
              <a:spcAft>
                <a:spcPts val="0"/>
              </a:spcAft>
              <a:buClr>
                <a:schemeClr val="tx1">
                  <a:shade val="95000"/>
                </a:schemeClr>
              </a:buClr>
              <a:buFont typeface="Wingdings 2"/>
              <a:buNone/>
              <a:defRPr/>
            </a:pPr>
            <a:r>
              <a:rPr lang="en-US" b="1" dirty="0"/>
              <a:t>   </a:t>
            </a:r>
            <a:r>
              <a:rPr lang="en-US" b="1" u="sng" dirty="0"/>
              <a:t>0.00</a:t>
            </a:r>
            <a:r>
              <a:rPr lang="en-US" b="1" dirty="0"/>
              <a:t> % Water Insoluble Nitrogen**</a:t>
            </a:r>
          </a:p>
          <a:p>
            <a:pPr marL="548640" indent="-411480" fontAlgn="auto">
              <a:spcAft>
                <a:spcPts val="0"/>
              </a:spcAft>
              <a:buClr>
                <a:schemeClr val="tx1">
                  <a:shade val="95000"/>
                </a:schemeClr>
              </a:buClr>
              <a:buFont typeface="Wingdings 2"/>
              <a:buNone/>
              <a:defRPr/>
            </a:pPr>
            <a:r>
              <a:rPr lang="en-US" b="1" dirty="0"/>
              <a:t>Available Phosphate (P</a:t>
            </a:r>
            <a:r>
              <a:rPr lang="en-US" b="1" baseline="-25000" dirty="0"/>
              <a:t>2</a:t>
            </a:r>
            <a:r>
              <a:rPr lang="en-US" b="1" dirty="0"/>
              <a:t>0</a:t>
            </a:r>
            <a:r>
              <a:rPr lang="en-US" b="1" baseline="-25000" dirty="0"/>
              <a:t>5</a:t>
            </a:r>
            <a:r>
              <a:rPr lang="en-US" b="1" dirty="0"/>
              <a:t>).............</a:t>
            </a:r>
            <a:r>
              <a:rPr lang="en-US" b="1" u="sng" dirty="0"/>
              <a:t>0.00</a:t>
            </a:r>
            <a:r>
              <a:rPr lang="en-US" b="1" dirty="0"/>
              <a:t>%</a:t>
            </a:r>
          </a:p>
          <a:p>
            <a:pPr marL="548640" indent="-411480" fontAlgn="auto">
              <a:spcAft>
                <a:spcPts val="0"/>
              </a:spcAft>
              <a:buClr>
                <a:schemeClr val="tx1">
                  <a:shade val="95000"/>
                </a:schemeClr>
              </a:buClr>
              <a:buFont typeface="Wingdings 2"/>
              <a:buNone/>
              <a:defRPr/>
            </a:pPr>
            <a:r>
              <a:rPr lang="en-US" b="1" dirty="0"/>
              <a:t>Iron (Fe)……………………..……</a:t>
            </a:r>
            <a:r>
              <a:rPr lang="en-US" b="1" u="sng" dirty="0"/>
              <a:t>0.00</a:t>
            </a:r>
            <a:r>
              <a:rPr lang="en-US" b="1" dirty="0"/>
              <a:t>%</a:t>
            </a:r>
          </a:p>
          <a:p>
            <a:pPr marL="548640" indent="-411480" fontAlgn="auto">
              <a:spcAft>
                <a:spcPts val="0"/>
              </a:spcAft>
              <a:buClr>
                <a:schemeClr val="tx1">
                  <a:shade val="95000"/>
                </a:schemeClr>
              </a:buClr>
              <a:buFont typeface="Wingdings 2"/>
              <a:buNone/>
              <a:defRPr/>
            </a:pPr>
            <a:r>
              <a:rPr lang="en-US" b="1" dirty="0"/>
              <a:t>Derived From: </a:t>
            </a:r>
            <a:r>
              <a:rPr lang="en-US" b="1" dirty="0" err="1"/>
              <a:t>Biosoilds</a:t>
            </a:r>
            <a:endParaRPr lang="en-US" b="1" dirty="0"/>
          </a:p>
          <a:p>
            <a:pPr marL="548640" indent="-411480" fontAlgn="auto">
              <a:spcAft>
                <a:spcPts val="0"/>
              </a:spcAft>
              <a:buClr>
                <a:schemeClr val="tx1">
                  <a:shade val="95000"/>
                </a:schemeClr>
              </a:buClr>
              <a:buFont typeface="Wingdings 2"/>
              <a:buNone/>
              <a:defRPr/>
            </a:pPr>
            <a:r>
              <a:rPr lang="en-US" b="1" dirty="0"/>
              <a:t>** Slowly Available Nitrogen from </a:t>
            </a:r>
            <a:r>
              <a:rPr lang="en-US" b="1" dirty="0" err="1"/>
              <a:t>Biosolids</a:t>
            </a:r>
            <a:endParaRPr lang="en-US" b="1" dirty="0"/>
          </a:p>
          <a:p>
            <a:pPr marL="548640" indent="-411480" fontAlgn="auto">
              <a:spcAft>
                <a:spcPts val="0"/>
              </a:spcAft>
              <a:buClr>
                <a:schemeClr val="tx1">
                  <a:shade val="95000"/>
                </a:schemeClr>
              </a:buClr>
              <a:buFont typeface="Wingdings 2"/>
              <a:buNone/>
              <a:defRPr/>
            </a:pPr>
            <a:endParaRPr lang="en-US" b="1" dirty="0"/>
          </a:p>
          <a:p>
            <a:pPr marL="548640" indent="-411480" fontAlgn="auto">
              <a:spcAft>
                <a:spcPts val="0"/>
              </a:spcAft>
              <a:buClr>
                <a:schemeClr val="tx1">
                  <a:shade val="95000"/>
                </a:schemeClr>
              </a:buClr>
              <a:buFont typeface="Wingdings 2"/>
              <a:buNone/>
              <a:defRPr/>
            </a:pPr>
            <a:r>
              <a:rPr lang="en-US" b="0" dirty="0"/>
              <a:t>Note</a:t>
            </a:r>
            <a:r>
              <a:rPr lang="en-US" b="0" baseline="0" dirty="0"/>
              <a:t> the slow release nitrogen asterisks denoting slow release nitrogen coming from the % of water insoluble nitrogen. If slow release is claimed, 15% of the nutrient must be guaranteed as to slow release. It cannot be guaranteed if it is less than 15% of the total.</a:t>
            </a:r>
          </a:p>
          <a:p>
            <a:pPr marL="548640" indent="-411480" fontAlgn="auto">
              <a:spcAft>
                <a:spcPts val="0"/>
              </a:spcAft>
              <a:buClr>
                <a:schemeClr val="tx1">
                  <a:shade val="95000"/>
                </a:schemeClr>
              </a:buClr>
              <a:buFont typeface="Wingdings 2"/>
              <a:buNone/>
              <a:defRPr/>
            </a:pPr>
            <a:endParaRPr lang="en-US" b="0" baseline="0" dirty="0">
              <a:solidFill>
                <a:schemeClr val="bg1"/>
              </a:solidFill>
            </a:endParaRPr>
          </a:p>
          <a:p>
            <a:pPr marL="548640" indent="-411480" fontAlgn="auto">
              <a:spcAft>
                <a:spcPts val="0"/>
              </a:spcAft>
              <a:buClr>
                <a:schemeClr val="tx1">
                  <a:shade val="95000"/>
                </a:schemeClr>
              </a:buClr>
              <a:buFont typeface="Wingdings 2"/>
              <a:buNone/>
              <a:defRPr/>
            </a:pPr>
            <a:endParaRPr lang="en-US" b="0" baseline="0" dirty="0">
              <a:solidFill>
                <a:schemeClr val="bg1"/>
              </a:solidFill>
            </a:endParaRPr>
          </a:p>
          <a:p>
            <a:pPr marL="548640" indent="-411480" fontAlgn="auto">
              <a:spcAft>
                <a:spcPts val="0"/>
              </a:spcAft>
              <a:buClr>
                <a:schemeClr val="tx1">
                  <a:shade val="95000"/>
                </a:schemeClr>
              </a:buClr>
              <a:buFont typeface="Wingdings 2"/>
              <a:buNone/>
              <a:defRPr/>
            </a:pPr>
            <a:r>
              <a:rPr lang="en-US" b="0" baseline="0" dirty="0">
                <a:solidFill>
                  <a:schemeClr val="bg1"/>
                </a:solidFill>
              </a:rPr>
              <a:t> </a:t>
            </a:r>
            <a:endParaRPr lang="en-US" b="0" dirty="0">
              <a:solidFill>
                <a:schemeClr val="bg1"/>
              </a:solidFill>
            </a:endParaRPr>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15</a:t>
            </a:fld>
            <a:endParaRPr lang="en-US" dirty="0"/>
          </a:p>
        </p:txBody>
      </p:sp>
    </p:spTree>
    <p:extLst>
      <p:ext uri="{BB962C8B-B14F-4D97-AF65-F5344CB8AC3E}">
        <p14:creationId xmlns:p14="http://schemas.microsoft.com/office/powerpoint/2010/main" val="1327688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258763"/>
            <a:ext cx="2463800" cy="1847850"/>
          </a:xfrm>
        </p:spPr>
      </p:sp>
      <p:sp>
        <p:nvSpPr>
          <p:cNvPr id="3" name="Notes Placeholder 2"/>
          <p:cNvSpPr>
            <a:spLocks noGrp="1"/>
          </p:cNvSpPr>
          <p:nvPr>
            <p:ph type="body" idx="1"/>
          </p:nvPr>
        </p:nvSpPr>
        <p:spPr>
          <a:xfrm>
            <a:off x="929641" y="2297486"/>
            <a:ext cx="7437120" cy="4187135"/>
          </a:xfrm>
        </p:spPr>
        <p:txBody>
          <a:bodyPr>
            <a:normAutofit fontScale="92500" lnSpcReduction="10000"/>
          </a:bodyPr>
          <a:lstStyle/>
          <a:p>
            <a:r>
              <a:rPr lang="en-US" sz="1200" kern="1200" baseline="0" dirty="0">
                <a:latin typeface="+mn-lt"/>
                <a:ea typeface="+mn-ea"/>
                <a:cs typeface="+mn-cs"/>
              </a:rPr>
              <a:t>Soil conditioners, soil amendments and soil additives come within the definition of fertilizer. Potting soils, muck, and peat or compost, when no plant nutrients are claimed, or are exempt from the provisions of this chapter much like unmaipulated manures.</a:t>
            </a:r>
          </a:p>
          <a:p>
            <a:endParaRPr lang="en-US" sz="1200" kern="1200" baseline="0" dirty="0">
              <a:latin typeface="+mn-lt"/>
              <a:ea typeface="+mn-ea"/>
              <a:cs typeface="+mn-cs"/>
            </a:endParaRPr>
          </a:p>
          <a:p>
            <a:r>
              <a:rPr lang="en-US" sz="1200" kern="1200" baseline="0" dirty="0">
                <a:latin typeface="+mn-lt"/>
                <a:ea typeface="+mn-ea"/>
                <a:cs typeface="+mn-cs"/>
              </a:rPr>
              <a:t>What is a soil amendment? By definition: “Soil amendment,” “soil conditioner,” or “soil additive” means any substance or mixture of substances sold or offered for sale for soil enriching or corrective purposes, intended or claimed to be effective in promoting or stimulating plant growth, increasing soil or plant productivity, improving the quality of crops, or producing any chemical or physical change in the soil, except amendments, conditioners, additives, and related products that are derived solely from inorganic sources and that contain no recognized plant nutrients. </a:t>
            </a:r>
          </a:p>
          <a:p>
            <a:endParaRPr lang="en-US" sz="1200" kern="1200" baseline="0" dirty="0">
              <a:latin typeface="+mn-lt"/>
              <a:ea typeface="+mn-ea"/>
              <a:cs typeface="+mn-cs"/>
            </a:endParaRPr>
          </a:p>
          <a:p>
            <a:r>
              <a:rPr lang="en-US" sz="1200" kern="1200" baseline="0" dirty="0">
                <a:latin typeface="+mn-lt"/>
                <a:ea typeface="+mn-ea"/>
                <a:cs typeface="+mn-cs"/>
              </a:rPr>
              <a:t>This is a typical soil amendment label example. </a:t>
            </a:r>
          </a:p>
          <a:p>
            <a:endParaRPr lang="en-US" sz="1200" kern="1200" baseline="0" dirty="0">
              <a:latin typeface="+mn-lt"/>
              <a:ea typeface="+mn-ea"/>
              <a:cs typeface="+mn-cs"/>
            </a:endParaRPr>
          </a:p>
          <a:p>
            <a:pPr marL="548640" indent="-411480" fontAlgn="auto">
              <a:spcAft>
                <a:spcPts val="0"/>
              </a:spcAft>
              <a:buClr>
                <a:schemeClr val="tx1">
                  <a:shade val="95000"/>
                </a:schemeClr>
              </a:buClr>
              <a:buFont typeface="Wingdings 2"/>
              <a:buNone/>
              <a:defRPr/>
            </a:pPr>
            <a:r>
              <a:rPr lang="en-US" sz="1200" b="1" dirty="0"/>
              <a:t>BRAND NAME </a:t>
            </a:r>
          </a:p>
          <a:p>
            <a:pPr marL="548640" indent="-411480" fontAlgn="auto">
              <a:spcAft>
                <a:spcPts val="0"/>
              </a:spcAft>
              <a:buClr>
                <a:schemeClr val="tx1">
                  <a:shade val="95000"/>
                </a:schemeClr>
              </a:buClr>
              <a:buFont typeface="Wingdings 2"/>
              <a:buNone/>
              <a:defRPr/>
            </a:pPr>
            <a:r>
              <a:rPr lang="en-US" sz="1200" b="1" dirty="0"/>
              <a:t>Guaranteed Analysis: </a:t>
            </a:r>
          </a:p>
          <a:p>
            <a:pPr marL="548640" indent="-411480" fontAlgn="auto">
              <a:spcAft>
                <a:spcPts val="0"/>
              </a:spcAft>
              <a:buClr>
                <a:schemeClr val="tx1">
                  <a:shade val="95000"/>
                </a:schemeClr>
              </a:buClr>
              <a:buFont typeface="Wingdings 2"/>
              <a:buNone/>
              <a:defRPr/>
            </a:pPr>
            <a:r>
              <a:rPr lang="en-US" sz="1200" b="1" dirty="0"/>
              <a:t>Soil Amending Ingredients: </a:t>
            </a:r>
          </a:p>
          <a:p>
            <a:pPr marL="548640" indent="-411480" fontAlgn="auto">
              <a:spcAft>
                <a:spcPts val="0"/>
              </a:spcAft>
              <a:buClr>
                <a:schemeClr val="tx1">
                  <a:shade val="95000"/>
                </a:schemeClr>
              </a:buClr>
              <a:buFont typeface="Wingdings 2"/>
              <a:buNone/>
              <a:defRPr/>
            </a:pPr>
            <a:r>
              <a:rPr lang="en-US" sz="1200" b="1" dirty="0"/>
              <a:t>Name of Ingredient.................................................... ___% </a:t>
            </a:r>
          </a:p>
          <a:p>
            <a:pPr marL="548640" indent="-411480" fontAlgn="auto">
              <a:spcAft>
                <a:spcPts val="0"/>
              </a:spcAft>
              <a:buClr>
                <a:schemeClr val="tx1">
                  <a:shade val="95000"/>
                </a:schemeClr>
              </a:buClr>
              <a:buFont typeface="Wingdings 2"/>
              <a:buNone/>
              <a:defRPr/>
            </a:pPr>
            <a:r>
              <a:rPr lang="en-US" sz="1200" b="1" dirty="0"/>
              <a:t>Derived From: (Identify and list all soil amending ingredients) </a:t>
            </a:r>
          </a:p>
          <a:p>
            <a:pPr marL="548640" indent="-411480" fontAlgn="auto">
              <a:spcAft>
                <a:spcPts val="0"/>
              </a:spcAft>
              <a:buClr>
                <a:schemeClr val="tx1">
                  <a:shade val="95000"/>
                </a:schemeClr>
              </a:buClr>
              <a:buFont typeface="Wingdings 2"/>
              <a:buNone/>
              <a:defRPr/>
            </a:pPr>
            <a:r>
              <a:rPr lang="en-US" sz="1200" b="1" dirty="0"/>
              <a:t>Total Other Ingredients............................................. ___% </a:t>
            </a:r>
          </a:p>
          <a:p>
            <a:pPr marL="548640" indent="-411480" fontAlgn="auto">
              <a:spcAft>
                <a:spcPts val="0"/>
              </a:spcAft>
              <a:buClr>
                <a:schemeClr val="tx1">
                  <a:shade val="95000"/>
                </a:schemeClr>
              </a:buClr>
              <a:buFont typeface="Wingdings 2"/>
              <a:buNone/>
              <a:defRPr/>
            </a:pPr>
            <a:r>
              <a:rPr lang="en-US" sz="1200" b="1" dirty="0"/>
              <a:t>Purpose of the Product: </a:t>
            </a:r>
          </a:p>
          <a:p>
            <a:pPr marL="548640" indent="-411480" fontAlgn="auto">
              <a:spcAft>
                <a:spcPts val="0"/>
              </a:spcAft>
              <a:buClr>
                <a:schemeClr val="tx1">
                  <a:shade val="95000"/>
                </a:schemeClr>
              </a:buClr>
              <a:buFont typeface="Wingdings 2"/>
              <a:buNone/>
              <a:defRPr/>
            </a:pPr>
            <a:r>
              <a:rPr lang="en-US" sz="1200" b="1" dirty="0"/>
              <a:t>Directions for application:</a:t>
            </a:r>
          </a:p>
          <a:p>
            <a:endParaRPr lang="en-US" sz="1200" kern="1200" baseline="0" dirty="0">
              <a:latin typeface="+mn-lt"/>
              <a:ea typeface="+mn-ea"/>
              <a:cs typeface="+mn-cs"/>
            </a:endParaRPr>
          </a:p>
          <a:p>
            <a:r>
              <a:rPr lang="en-US" sz="1200" b="0" kern="1200" baseline="0" dirty="0">
                <a:latin typeface="+mn-lt"/>
                <a:ea typeface="+mn-ea"/>
                <a:cs typeface="+mn-cs"/>
              </a:rPr>
              <a:t>Some common soil amending ingredients are: gypsum, peat, </a:t>
            </a:r>
          </a:p>
          <a:p>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16</a:t>
            </a:fld>
            <a:endParaRPr lang="en-US" dirty="0"/>
          </a:p>
        </p:txBody>
      </p:sp>
    </p:spTree>
    <p:extLst>
      <p:ext uri="{BB962C8B-B14F-4D97-AF65-F5344CB8AC3E}">
        <p14:creationId xmlns:p14="http://schemas.microsoft.com/office/powerpoint/2010/main" val="2902264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33688" y="184150"/>
            <a:ext cx="3505200" cy="2628900"/>
          </a:xfrm>
        </p:spPr>
      </p:sp>
      <p:sp>
        <p:nvSpPr>
          <p:cNvPr id="3" name="Notes Placeholder 2"/>
          <p:cNvSpPr>
            <a:spLocks noGrp="1"/>
          </p:cNvSpPr>
          <p:nvPr>
            <p:ph type="body" idx="1"/>
          </p:nvPr>
        </p:nvSpPr>
        <p:spPr>
          <a:xfrm>
            <a:off x="970073" y="3052307"/>
            <a:ext cx="7437120" cy="3154680"/>
          </a:xfrm>
        </p:spPr>
        <p:txBody>
          <a:bodyPr>
            <a:normAutofit/>
          </a:bodyPr>
          <a:lstStyle/>
          <a:p>
            <a:r>
              <a:rPr lang="en-US" dirty="0"/>
              <a:t>Florida's Urban Turf Rule:</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Florida’s Urban Turf Rule was adopted in 2007. It regulates the labeling of application rates for home use fertilizer lawn and turf products. It’s purpose is to reduce the amount of (N) and (P) applied by homeowners due to the environmental concerns related to water pollution and water quality. This rule mainly applies to “Specialty Fertilizer”</a:t>
            </a:r>
          </a:p>
          <a:p>
            <a:pPr>
              <a:buFont typeface="Wingdings 2" pitchFamily="18" charset="2"/>
              <a:buNone/>
            </a:pPr>
            <a:endParaRPr lang="en-US" dirty="0"/>
          </a:p>
          <a:p>
            <a:pPr>
              <a:buFont typeface="Wingdings 2" pitchFamily="18" charset="2"/>
              <a:buNone/>
            </a:pPr>
            <a:r>
              <a:rPr lang="en-US" dirty="0"/>
              <a:t>In 2015 the Department adopted changes to the rule after 8 years of research by the University of Florida and funding provided by </a:t>
            </a:r>
            <a:r>
              <a:rPr lang="en-US" dirty="0" err="1"/>
              <a:t>FDEP</a:t>
            </a:r>
            <a:r>
              <a:rPr lang="en-US" dirty="0"/>
              <a:t>.</a:t>
            </a:r>
          </a:p>
          <a:p>
            <a:pPr>
              <a:buFont typeface="Wingdings 2" pitchFamily="18" charset="2"/>
              <a:buNone/>
            </a:pPr>
            <a:endParaRPr lang="en-US" dirty="0"/>
          </a:p>
          <a:p>
            <a:pPr>
              <a:buFont typeface="Wingdings 2" pitchFamily="18" charset="2"/>
              <a:buNone/>
            </a:pPr>
            <a:r>
              <a:rPr lang="en-US" dirty="0"/>
              <a:t>The research showed that the timing</a:t>
            </a:r>
            <a:r>
              <a:rPr lang="en-US" baseline="0" dirty="0"/>
              <a:t> of the fertilizer applications is a key factor when looking at nutrient loss to the environment. Therefore fertilizer should only be applied to actively growing turf</a:t>
            </a:r>
            <a:r>
              <a:rPr lang="en-US" dirty="0"/>
              <a:t> and changes were made the rule. The rule changes were: Increased the (N) application Rate to 2 pounds per 1000 sq ft in the Spring and Summer. Limited the (N) application to 1 pound of total nitrogen per 1000 sq ft in the fall and winter and changes to the Annual Fertilization Guideline Chart were made.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17</a:t>
            </a:fld>
            <a:endParaRPr lang="en-US" dirty="0"/>
          </a:p>
        </p:txBody>
      </p:sp>
    </p:spTree>
    <p:extLst>
      <p:ext uri="{BB962C8B-B14F-4D97-AF65-F5344CB8AC3E}">
        <p14:creationId xmlns:p14="http://schemas.microsoft.com/office/powerpoint/2010/main" val="1457086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sports turf,</a:t>
            </a:r>
            <a:r>
              <a:rPr lang="en-US" baseline="0" dirty="0"/>
              <a:t> licensees follow the guideline of two publications put out by </a:t>
            </a:r>
            <a:r>
              <a:rPr lang="en-US" baseline="0" dirty="0" err="1"/>
              <a:t>FDEP</a:t>
            </a:r>
            <a:r>
              <a:rPr lang="en-US" baseline="0" dirty="0"/>
              <a:t> and the University of Florida: </a:t>
            </a:r>
          </a:p>
          <a:p>
            <a:endParaRPr lang="en-US" baseline="0" dirty="0"/>
          </a:p>
          <a:p>
            <a:r>
              <a:rPr lang="en-US" baseline="0" dirty="0"/>
              <a:t>The one from </a:t>
            </a:r>
            <a:r>
              <a:rPr lang="en-US" baseline="0" dirty="0" err="1"/>
              <a:t>UF</a:t>
            </a:r>
            <a:r>
              <a:rPr lang="en-US" baseline="0" dirty="0"/>
              <a:t> is called </a:t>
            </a:r>
            <a:r>
              <a:rPr lang="en-US" b="1" dirty="0"/>
              <a:t>“Recommendations for N, P, K and Mg for Golf Course and Athletic Field</a:t>
            </a:r>
            <a:r>
              <a:rPr lang="en-US" b="1" baseline="0" dirty="0"/>
              <a:t> Fertilization”</a:t>
            </a:r>
          </a:p>
          <a:p>
            <a:endParaRPr lang="en-US" b="1" baseline="0" dirty="0"/>
          </a:p>
          <a:p>
            <a:r>
              <a:rPr lang="en-US" b="0" dirty="0"/>
              <a:t>The</a:t>
            </a:r>
            <a:r>
              <a:rPr lang="en-US" b="0" baseline="0" dirty="0"/>
              <a:t> publication provided by </a:t>
            </a:r>
            <a:r>
              <a:rPr lang="en-US" b="0" baseline="0" dirty="0" err="1"/>
              <a:t>FDEP</a:t>
            </a:r>
            <a:r>
              <a:rPr lang="en-US" b="0" baseline="0" dirty="0"/>
              <a:t> is called </a:t>
            </a:r>
            <a:r>
              <a:rPr lang="en-US" b="1" dirty="0"/>
              <a:t>“Best Management Practices for the Enhancement of Environmental Quality on Florida Golf Courses”</a:t>
            </a:r>
            <a:endParaRPr lang="en-US" b="1" baseline="0" dirty="0"/>
          </a:p>
          <a:p>
            <a:endParaRPr lang="en-US" b="1" baseline="0" dirty="0"/>
          </a:p>
          <a:p>
            <a:r>
              <a:rPr lang="en-US" baseline="0" dirty="0"/>
              <a:t>This is the end of labeling</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18</a:t>
            </a:fld>
            <a:endParaRPr lang="en-US" dirty="0"/>
          </a:p>
        </p:txBody>
      </p:sp>
    </p:spTree>
    <p:extLst>
      <p:ext uri="{BB962C8B-B14F-4D97-AF65-F5344CB8AC3E}">
        <p14:creationId xmlns:p14="http://schemas.microsoft.com/office/powerpoint/2010/main" val="30850683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70073" y="3278753"/>
            <a:ext cx="7437120" cy="3456609"/>
          </a:xfrm>
        </p:spPr>
        <p:txBody>
          <a:bodyPr>
            <a:normAutofit lnSpcReduction="10000"/>
          </a:bodyPr>
          <a:lstStyle/>
          <a:p>
            <a:r>
              <a:rPr lang="en-US" baseline="0" dirty="0"/>
              <a:t>Monthly Tonnage Reporting:</a:t>
            </a:r>
          </a:p>
          <a:p>
            <a:endParaRPr lang="en-US" dirty="0"/>
          </a:p>
          <a:p>
            <a:r>
              <a:rPr lang="en-US" baseline="0" dirty="0"/>
              <a:t>Licensees are required to report their monthly fertilizer sales that</a:t>
            </a:r>
            <a:r>
              <a:rPr lang="en-US" dirty="0"/>
              <a:t> are made within the state.</a:t>
            </a:r>
            <a:r>
              <a:rPr lang="en-US" baseline="0" dirty="0"/>
              <a:t> They</a:t>
            </a:r>
            <a:r>
              <a:rPr lang="en-US" dirty="0"/>
              <a:t> use the same regulatory website site where they submitted their license application. </a:t>
            </a:r>
            <a:endParaRPr lang="en-US" baseline="0" dirty="0"/>
          </a:p>
          <a:p>
            <a:endParaRPr lang="en-US" baseline="0" dirty="0"/>
          </a:p>
          <a:p>
            <a:r>
              <a:rPr lang="en-US" baseline="0" dirty="0"/>
              <a:t>The report is made on or before the 15</a:t>
            </a:r>
            <a:r>
              <a:rPr lang="en-US" baseline="30000" dirty="0"/>
              <a:t>th</a:t>
            </a:r>
            <a:r>
              <a:rPr lang="en-US" baseline="0" dirty="0"/>
              <a:t> of each month for the previous months sales. </a:t>
            </a:r>
          </a:p>
          <a:p>
            <a:endParaRPr lang="en-US" dirty="0"/>
          </a:p>
          <a:p>
            <a:r>
              <a:rPr lang="en-US" baseline="0" dirty="0"/>
              <a:t>The payment must be processed by Finance and Accounting on or before the 15</a:t>
            </a:r>
            <a:r>
              <a:rPr lang="en-US" baseline="30000" dirty="0"/>
              <a:t>th</a:t>
            </a:r>
            <a:r>
              <a:rPr lang="en-US" baseline="0" dirty="0"/>
              <a:t> or they will receive a late fee.</a:t>
            </a:r>
          </a:p>
          <a:p>
            <a:endParaRPr lang="en-US" baseline="0" dirty="0"/>
          </a:p>
          <a:p>
            <a:r>
              <a:rPr lang="en-US" baseline="0" dirty="0"/>
              <a:t>A late fee </a:t>
            </a:r>
            <a:r>
              <a:rPr lang="en-US" dirty="0"/>
              <a:t>is</a:t>
            </a:r>
            <a:r>
              <a:rPr lang="en-US" baseline="0" dirty="0"/>
              <a:t> $25 or 10% of the tonnage sales amount whichever is greater.</a:t>
            </a:r>
          </a:p>
          <a:p>
            <a:endParaRPr lang="en-US" baseline="0" dirty="0"/>
          </a:p>
          <a:p>
            <a:r>
              <a:rPr lang="en-US" baseline="0" dirty="0"/>
              <a:t>Last but not least, if a tonnage report is made but the payment is not received for that month, it rolls over to the next month</a:t>
            </a:r>
            <a:r>
              <a:rPr lang="en-US" dirty="0"/>
              <a:t> and </a:t>
            </a:r>
            <a:r>
              <a:rPr lang="en-US" baseline="0" dirty="0"/>
              <a:t>they receive an additional penalty fee of 1.5% applied to the next month.</a:t>
            </a:r>
          </a:p>
          <a:p>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a:solidFill>
                  <a:schemeClr val="bg1"/>
                </a:solidFill>
                <a:latin typeface="+mn-lt"/>
                <a:cs typeface="+mn-cs"/>
              </a:rPr>
              <a:t>1,700,000 Tons of fertilizer reported sold in Florida (FY 2013-2014 est.) </a:t>
            </a:r>
          </a:p>
          <a:p>
            <a:endParaRPr lang="en-US" baseline="0"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19</a:t>
            </a:fld>
            <a:endParaRPr lang="en-US" dirty="0"/>
          </a:p>
        </p:txBody>
      </p:sp>
    </p:spTree>
    <p:extLst>
      <p:ext uri="{BB962C8B-B14F-4D97-AF65-F5344CB8AC3E}">
        <p14:creationId xmlns:p14="http://schemas.microsoft.com/office/powerpoint/2010/main" val="4182320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Fertilizer</a:t>
            </a:r>
            <a:r>
              <a:rPr lang="en-US" baseline="0" dirty="0"/>
              <a:t> Tonnage Inspection Fees:  </a:t>
            </a:r>
          </a:p>
          <a:p>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If no sales are made within the state, a zero report must be filed. If you don’t fil</a:t>
            </a:r>
            <a:r>
              <a:rPr lang="en-US" dirty="0"/>
              <a:t>e a report you will receive a penalty fee.</a:t>
            </a:r>
            <a:endParaRPr lang="en-US" baseline="0" dirty="0"/>
          </a:p>
          <a:p>
            <a:endParaRPr lang="en-US" baseline="0" dirty="0"/>
          </a:p>
          <a:p>
            <a:r>
              <a:rPr lang="en-US" sz="1200" kern="1200" baseline="0" dirty="0">
                <a:solidFill>
                  <a:schemeClr val="tx1"/>
                </a:solidFill>
                <a:latin typeface="+mn-lt"/>
                <a:ea typeface="+mn-ea"/>
                <a:cs typeface="+mn-cs"/>
              </a:rPr>
              <a:t>The reporting fees are:</a:t>
            </a:r>
            <a:r>
              <a:rPr lang="en-US" sz="1200" kern="1200" dirty="0">
                <a:solidFill>
                  <a:schemeClr val="tx1"/>
                </a:solidFill>
                <a:latin typeface="+mn-lt"/>
                <a:ea typeface="+mn-ea"/>
                <a:cs typeface="+mn-cs"/>
              </a:rPr>
              <a:t> </a:t>
            </a:r>
            <a:r>
              <a:rPr lang="en-US" sz="1200" kern="1200" baseline="0" dirty="0">
                <a:solidFill>
                  <a:schemeClr val="tx1"/>
                </a:solidFill>
                <a:latin typeface="+mn-lt"/>
                <a:ea typeface="+mn-ea"/>
                <a:cs typeface="+mn-cs"/>
              </a:rPr>
              <a:t>$1 per ton for mixed fertilizer or fertilizer materials. </a:t>
            </a:r>
          </a:p>
          <a:p>
            <a:endParaRPr lang="en-US" dirty="0"/>
          </a:p>
          <a:p>
            <a:r>
              <a:rPr lang="en-US" sz="1200" kern="1200" baseline="0" dirty="0">
                <a:solidFill>
                  <a:schemeClr val="tx1"/>
                </a:solidFill>
                <a:latin typeface="+mn-lt"/>
                <a:ea typeface="+mn-ea"/>
                <a:cs typeface="+mn-cs"/>
              </a:rPr>
              <a:t>If the fertilizer contains Nitrogen or Phosphorous, the licensee pays an additional $0.50 cents per ton. </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phosphate rock, soft phosphate, colloidal phosphate, </a:t>
            </a:r>
            <a:r>
              <a:rPr lang="en-US" sz="1200" kern="1200" baseline="0" dirty="0" err="1">
                <a:solidFill>
                  <a:schemeClr val="tx1"/>
                </a:solidFill>
                <a:latin typeface="+mn-lt"/>
                <a:ea typeface="+mn-ea"/>
                <a:cs typeface="+mn-cs"/>
              </a:rPr>
              <a:t>phosphatic</a:t>
            </a:r>
            <a:r>
              <a:rPr lang="en-US" sz="1200" kern="1200" baseline="0" dirty="0">
                <a:solidFill>
                  <a:schemeClr val="tx1"/>
                </a:solidFill>
                <a:latin typeface="+mn-lt"/>
                <a:ea typeface="+mn-ea"/>
                <a:cs typeface="+mn-cs"/>
              </a:rPr>
              <a:t> clays</a:t>
            </a:r>
            <a:r>
              <a:rPr lang="en-US" dirty="0"/>
              <a:t>, untreated </a:t>
            </a:r>
            <a:r>
              <a:rPr lang="en-US" dirty="0" err="1"/>
              <a:t>phosphatic</a:t>
            </a:r>
            <a:r>
              <a:rPr lang="en-US" dirty="0"/>
              <a:t> materials, </a:t>
            </a:r>
            <a:r>
              <a:rPr lang="en-US" sz="1200" kern="1200" baseline="0" dirty="0">
                <a:solidFill>
                  <a:schemeClr val="tx1"/>
                </a:solidFill>
                <a:latin typeface="+mn-lt"/>
                <a:ea typeface="+mn-ea"/>
                <a:cs typeface="+mn-cs"/>
              </a:rPr>
              <a:t>gypsum, hydrated lime, limestone, and dolomite are 30 cents per ton. </a:t>
            </a:r>
          </a:p>
          <a:p>
            <a:endParaRPr lang="en-US" sz="1200"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20</a:t>
            </a:fld>
            <a:endParaRPr lang="en-US" dirty="0"/>
          </a:p>
        </p:txBody>
      </p:sp>
    </p:spTree>
    <p:extLst>
      <p:ext uri="{BB962C8B-B14F-4D97-AF65-F5344CB8AC3E}">
        <p14:creationId xmlns:p14="http://schemas.microsoft.com/office/powerpoint/2010/main" val="114801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548640" indent="-411480" fontAlgn="auto">
              <a:spcAft>
                <a:spcPts val="0"/>
              </a:spcAft>
              <a:buClr>
                <a:schemeClr val="tx1">
                  <a:shade val="95000"/>
                </a:schemeClr>
              </a:buClr>
              <a:buFont typeface="Arial" pitchFamily="34" charset="0"/>
              <a:buChar char="•"/>
              <a:defRPr/>
            </a:pPr>
            <a:r>
              <a:rPr lang="en-US" b="1" dirty="0"/>
              <a:t>Law and Rule</a:t>
            </a:r>
          </a:p>
          <a:p>
            <a:pPr marL="548640" indent="-411480" fontAlgn="auto">
              <a:spcAft>
                <a:spcPts val="0"/>
              </a:spcAft>
              <a:buClr>
                <a:schemeClr val="tx1">
                  <a:shade val="95000"/>
                </a:schemeClr>
              </a:buClr>
              <a:buFont typeface="Arial" pitchFamily="34" charset="0"/>
              <a:buChar char="•"/>
              <a:defRPr/>
            </a:pPr>
            <a:r>
              <a:rPr lang="en-US" b="1" dirty="0"/>
              <a:t>Licensing</a:t>
            </a:r>
          </a:p>
          <a:p>
            <a:pPr marL="548640" indent="-411480" fontAlgn="auto">
              <a:spcAft>
                <a:spcPts val="0"/>
              </a:spcAft>
              <a:buClr>
                <a:schemeClr val="tx1">
                  <a:shade val="95000"/>
                </a:schemeClr>
              </a:buClr>
              <a:buFont typeface="Arial" pitchFamily="34" charset="0"/>
              <a:buChar char="•"/>
              <a:defRPr/>
            </a:pPr>
            <a:r>
              <a:rPr lang="en-US" b="1" dirty="0"/>
              <a:t>Tonnage Reporting</a:t>
            </a:r>
          </a:p>
          <a:p>
            <a:pPr marL="548640" indent="-411480" fontAlgn="auto">
              <a:spcAft>
                <a:spcPts val="0"/>
              </a:spcAft>
              <a:buClr>
                <a:schemeClr val="tx1">
                  <a:shade val="95000"/>
                </a:schemeClr>
              </a:buClr>
              <a:buFont typeface="Arial" pitchFamily="34" charset="0"/>
              <a:buChar char="•"/>
              <a:defRPr/>
            </a:pPr>
            <a:r>
              <a:rPr lang="en-US" b="1" dirty="0"/>
              <a:t>What is Fertilizer?</a:t>
            </a:r>
          </a:p>
          <a:p>
            <a:pPr marL="548640" indent="-411480" fontAlgn="auto">
              <a:spcAft>
                <a:spcPts val="0"/>
              </a:spcAft>
              <a:buClr>
                <a:schemeClr val="tx1">
                  <a:shade val="95000"/>
                </a:schemeClr>
              </a:buClr>
              <a:buFont typeface="Arial" pitchFamily="34" charset="0"/>
              <a:buChar char="•"/>
              <a:defRPr/>
            </a:pPr>
            <a:r>
              <a:rPr lang="en-US" b="1" dirty="0"/>
              <a:t>N-P-K, Secondary's and Micronutrients</a:t>
            </a:r>
          </a:p>
          <a:p>
            <a:pPr marL="548640" indent="-411480" fontAlgn="auto">
              <a:spcAft>
                <a:spcPts val="0"/>
              </a:spcAft>
              <a:buClr>
                <a:schemeClr val="tx1">
                  <a:shade val="95000"/>
                </a:schemeClr>
              </a:buClr>
              <a:buFont typeface="Arial" pitchFamily="34" charset="0"/>
              <a:buChar char="•"/>
              <a:defRPr/>
            </a:pPr>
            <a:r>
              <a:rPr lang="en-US" b="1" dirty="0"/>
              <a:t>Fertilizer Labeling</a:t>
            </a:r>
          </a:p>
          <a:p>
            <a:pPr marL="548640" indent="-411480" fontAlgn="auto">
              <a:spcAft>
                <a:spcPts val="0"/>
              </a:spcAft>
              <a:buClr>
                <a:schemeClr val="tx1">
                  <a:shade val="95000"/>
                </a:schemeClr>
              </a:buClr>
              <a:buFont typeface="Arial" pitchFamily="34" charset="0"/>
              <a:buChar char="•"/>
              <a:defRPr/>
            </a:pPr>
            <a:r>
              <a:rPr lang="en-US" b="1" dirty="0"/>
              <a:t>Fertilizer Sampling and Reporting</a:t>
            </a: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a:t>
            </a:fld>
            <a:endParaRPr lang="en-US" dirty="0"/>
          </a:p>
        </p:txBody>
      </p:sp>
    </p:spTree>
    <p:extLst>
      <p:ext uri="{BB962C8B-B14F-4D97-AF65-F5344CB8AC3E}">
        <p14:creationId xmlns:p14="http://schemas.microsoft.com/office/powerpoint/2010/main" val="424927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is a screen</a:t>
            </a:r>
            <a:r>
              <a:rPr lang="en-US" baseline="0" dirty="0"/>
              <a:t> shot of the sales report page</a:t>
            </a:r>
            <a:r>
              <a:rPr lang="en-US" dirty="0"/>
              <a:t>.</a:t>
            </a:r>
          </a:p>
          <a:p>
            <a:endParaRPr lang="en-US" dirty="0"/>
          </a:p>
          <a:p>
            <a:r>
              <a:rPr lang="en-US" dirty="0"/>
              <a:t>The licensee selects the reporting month along with the fiscal year then enters the data into the field categories as previously explained. </a:t>
            </a: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21</a:t>
            </a:fld>
            <a:endParaRPr lang="en-US" dirty="0"/>
          </a:p>
        </p:txBody>
      </p:sp>
    </p:spTree>
    <p:extLst>
      <p:ext uri="{BB962C8B-B14F-4D97-AF65-F5344CB8AC3E}">
        <p14:creationId xmlns:p14="http://schemas.microsoft.com/office/powerpoint/2010/main" val="692621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After</a:t>
            </a:r>
            <a:r>
              <a:rPr lang="en-US" baseline="0" dirty="0"/>
              <a:t> </a:t>
            </a:r>
            <a:r>
              <a:rPr lang="en-US" dirty="0"/>
              <a:t>the</a:t>
            </a:r>
            <a:r>
              <a:rPr lang="en-US" baseline="0" dirty="0"/>
              <a:t> tonnage sales report is submitted an invoice is generated . The payment and invoice</a:t>
            </a:r>
            <a:r>
              <a:rPr lang="en-US" dirty="0"/>
              <a:t> are sent by the licensee </a:t>
            </a:r>
            <a:r>
              <a:rPr lang="en-US" baseline="0" dirty="0"/>
              <a:t>to Finance &amp; Accounting or paid on line using the ROC online Revenue Collection process. </a:t>
            </a:r>
          </a:p>
          <a:p>
            <a:endParaRPr lang="en-US" dirty="0"/>
          </a:p>
          <a:p>
            <a:r>
              <a:rPr lang="en-US" dirty="0"/>
              <a:t>If the payment is not processed by Finance and Accounting the 15</a:t>
            </a:r>
            <a:r>
              <a:rPr lang="en-US" baseline="30000" dirty="0"/>
              <a:t>th</a:t>
            </a:r>
            <a:r>
              <a:rPr lang="en-US" dirty="0"/>
              <a:t> of the month they will get a late fee.</a:t>
            </a:r>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22</a:t>
            </a:fld>
            <a:endParaRPr lang="en-US" dirty="0"/>
          </a:p>
        </p:txBody>
      </p:sp>
    </p:spTree>
    <p:extLst>
      <p:ext uri="{BB962C8B-B14F-4D97-AF65-F5344CB8AC3E}">
        <p14:creationId xmlns:p14="http://schemas.microsoft.com/office/powerpoint/2010/main" val="112649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Monthly</a:t>
            </a:r>
            <a:r>
              <a:rPr lang="en-US" baseline="0" dirty="0"/>
              <a:t> Tonnage Detail Report: </a:t>
            </a:r>
          </a:p>
          <a:p>
            <a:r>
              <a:rPr lang="en-US" baseline="0" dirty="0"/>
              <a:t>The licensee selects the reporting month </a:t>
            </a:r>
            <a:r>
              <a:rPr lang="en-US" dirty="0"/>
              <a:t>along with the fiscal </a:t>
            </a:r>
            <a:r>
              <a:rPr lang="en-US" baseline="0" dirty="0"/>
              <a:t>year then populates the category</a:t>
            </a:r>
            <a:r>
              <a:rPr lang="en-US" dirty="0"/>
              <a:t> fields.</a:t>
            </a:r>
            <a:endParaRPr lang="en-US" baseline="0" dirty="0"/>
          </a:p>
          <a:p>
            <a:r>
              <a:rPr lang="en-US" baseline="0" dirty="0"/>
              <a:t>The category fields are </a:t>
            </a:r>
            <a:r>
              <a:rPr lang="en-US" dirty="0"/>
              <a:t>listed by </a:t>
            </a:r>
            <a:r>
              <a:rPr lang="en-US" baseline="0" dirty="0"/>
              <a:t>county, tons, material type, the grade of fertilizer, and the use type. </a:t>
            </a:r>
          </a:p>
          <a:p>
            <a:r>
              <a:rPr lang="en-US" baseline="0" dirty="0"/>
              <a:t>Use type </a:t>
            </a:r>
            <a:r>
              <a:rPr lang="en-US" dirty="0"/>
              <a:t>selections are</a:t>
            </a:r>
            <a:r>
              <a:rPr lang="en-US" baseline="0" dirty="0"/>
              <a:t>: Farm, Residential Lawn and Turf, Golf and Athletic Field, Garden and Landscaping, Potting Soil, Nursery and Greenhouse. </a:t>
            </a:r>
          </a:p>
          <a:p>
            <a:r>
              <a:rPr lang="en-US" baseline="0" dirty="0"/>
              <a:t>For large amounts of data, spreadsheets may be saved </a:t>
            </a:r>
            <a:r>
              <a:rPr lang="en-US" dirty="0"/>
              <a:t>as</a:t>
            </a:r>
            <a:r>
              <a:rPr lang="en-US" baseline="0" dirty="0"/>
              <a:t> UFTRS format and uploaded. UFTRS stands for Uniform Fertilizer Tonnage Reporting System</a:t>
            </a:r>
            <a:r>
              <a:rPr lang="en-US" dirty="0"/>
              <a:t> and has been used for many years throughout the country for tracking and reporting national trends.</a:t>
            </a:r>
            <a:endParaRPr lang="en-US" baseline="0" dirty="0"/>
          </a:p>
          <a:p>
            <a:r>
              <a:rPr lang="en-US" baseline="0" dirty="0"/>
              <a:t>The tonnage information is saved and may be accessed on the AES website.</a:t>
            </a:r>
          </a:p>
          <a:p>
            <a:r>
              <a:rPr lang="en-US" baseline="0" dirty="0"/>
              <a:t>That concludes fertilizer tonnage reporting. </a:t>
            </a:r>
            <a:r>
              <a:rPr lang="en-US" dirty="0"/>
              <a:t> </a:t>
            </a:r>
            <a:r>
              <a:rPr lang="en-US" baseline="0" dirty="0"/>
              <a:t>Any questions?</a:t>
            </a:r>
          </a:p>
          <a:p>
            <a:endParaRPr lang="en-US" baseline="0"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23</a:t>
            </a:fld>
            <a:endParaRPr lang="en-US" dirty="0"/>
          </a:p>
        </p:txBody>
      </p:sp>
    </p:spTree>
    <p:extLst>
      <p:ext uri="{BB962C8B-B14F-4D97-AF65-F5344CB8AC3E}">
        <p14:creationId xmlns:p14="http://schemas.microsoft.com/office/powerpoint/2010/main" val="3278731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onto the</a:t>
            </a:r>
            <a:r>
              <a:rPr lang="en-US" baseline="0" dirty="0"/>
              <a:t> Field Staff side. What is role does the Bureau of Inspection and Incident Response. </a:t>
            </a:r>
            <a:r>
              <a:rPr lang="en-US" dirty="0"/>
              <a:t>They play a huge role. Without their efforts we wouldn’t have anything to do so we want to thank them for their services.</a:t>
            </a:r>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24</a:t>
            </a:fld>
            <a:endParaRPr lang="en-US" dirty="0"/>
          </a:p>
        </p:txBody>
      </p:sp>
    </p:spTree>
    <p:extLst>
      <p:ext uri="{BB962C8B-B14F-4D97-AF65-F5344CB8AC3E}">
        <p14:creationId xmlns:p14="http://schemas.microsoft.com/office/powerpoint/2010/main" val="388388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2" pitchFamily="18" charset="2"/>
              <a:buNone/>
            </a:pPr>
            <a:r>
              <a:rPr lang="en-US" sz="1200" kern="1200" baseline="0" dirty="0">
                <a:solidFill>
                  <a:schemeClr val="tx1"/>
                </a:solidFill>
                <a:latin typeface="+mn-lt"/>
                <a:ea typeface="+mn-ea"/>
                <a:cs typeface="+mn-cs"/>
              </a:rPr>
              <a:t>The Department of Agriculture and Consumer Services</a:t>
            </a:r>
            <a:r>
              <a:rPr lang="en-US" sz="1200" kern="1200" dirty="0">
                <a:solidFill>
                  <a:schemeClr val="tx1"/>
                </a:solidFill>
                <a:latin typeface="+mn-lt"/>
                <a:ea typeface="+mn-ea"/>
                <a:cs typeface="+mn-cs"/>
              </a:rPr>
              <a:t> </a:t>
            </a:r>
            <a:r>
              <a:rPr lang="en-US" sz="1200" kern="1200" baseline="0" dirty="0">
                <a:solidFill>
                  <a:schemeClr val="tx1"/>
                </a:solidFill>
                <a:latin typeface="+mn-lt"/>
                <a:ea typeface="+mn-ea"/>
                <a:cs typeface="+mn-cs"/>
              </a:rPr>
              <a:t>is responsible for enforcing Florida’s Commercial Fertilizer Law, Chapter 576 Florida Statues and Chapter 5E-1 Florida Administrative Code. </a:t>
            </a:r>
          </a:p>
          <a:p>
            <a:pPr>
              <a:buFont typeface="Wingdings 2" pitchFamily="18" charset="2"/>
              <a:buNone/>
            </a:pPr>
            <a:endParaRPr lang="en-US" b="1" dirty="0"/>
          </a:p>
          <a:p>
            <a:pPr>
              <a:buFont typeface="Wingdings 2" pitchFamily="18" charset="2"/>
              <a:buNone/>
            </a:pPr>
            <a:r>
              <a:rPr lang="en-US" dirty="0"/>
              <a:t>The Bureau of Licensing and Enforcement is tasked with enforcing the law but the Bureau of Agricultural Environmental Laboratories, the Bureau of Inspection and Incident response and The Bureau of Scientific Evaluation and Technical assistance play  key roles.</a:t>
            </a:r>
            <a:endParaRPr lang="en-US" sz="1200" dirty="0">
              <a:solidFill>
                <a:schemeClr val="bg1"/>
              </a:solidFill>
            </a:endParaRPr>
          </a:p>
          <a:p>
            <a:pPr>
              <a:buFont typeface="Wingdings 2" pitchFamily="18" charset="2"/>
              <a:buNone/>
            </a:pPr>
            <a:endParaRPr lang="en-US" sz="1200" b="1" dirty="0">
              <a:solidFill>
                <a:schemeClr val="bg1"/>
              </a:solidFill>
            </a:endParaRPr>
          </a:p>
          <a:p>
            <a:pPr>
              <a:buFont typeface="Wingdings 2" pitchFamily="18" charset="2"/>
              <a:buNone/>
            </a:pPr>
            <a:r>
              <a:rPr lang="en-US" sz="1200" b="1">
                <a:solidFill>
                  <a:schemeClr val="bg1"/>
                </a:solidFill>
              </a:rPr>
              <a:t>This</a:t>
            </a:r>
            <a:r>
              <a:rPr lang="en-US" sz="1200" b="1" baseline="0">
                <a:solidFill>
                  <a:schemeClr val="bg1"/>
                </a:solidFill>
              </a:rPr>
              <a:t> statute </a:t>
            </a:r>
            <a:r>
              <a:rPr lang="en-US" sz="1200" b="1" dirty="0">
                <a:solidFill>
                  <a:schemeClr val="bg1"/>
                </a:solidFill>
              </a:rPr>
              <a:t>gives the department</a:t>
            </a:r>
            <a:r>
              <a:rPr lang="en-US" sz="1200" b="1" baseline="0" dirty="0">
                <a:solidFill>
                  <a:schemeClr val="bg1"/>
                </a:solidFill>
              </a:rPr>
              <a:t> the</a:t>
            </a:r>
            <a:r>
              <a:rPr lang="en-US" sz="1200" b="1" dirty="0">
                <a:solidFill>
                  <a:schemeClr val="bg1"/>
                </a:solidFill>
              </a:rPr>
              <a:t> authority to regulate the sale, distribution and labeling of fertilizer. </a:t>
            </a:r>
          </a:p>
          <a:p>
            <a:pPr>
              <a:buFont typeface="Wingdings 2" pitchFamily="18" charset="2"/>
              <a:buNone/>
            </a:pPr>
            <a:endParaRPr lang="en-US" sz="1200" b="1" dirty="0">
              <a:solidFill>
                <a:schemeClr val="bg1"/>
              </a:solidFill>
            </a:endParaRPr>
          </a:p>
          <a:p>
            <a:pPr>
              <a:buFont typeface="Wingdings 2" pitchFamily="18" charset="2"/>
              <a:buNone/>
            </a:pPr>
            <a:r>
              <a:rPr lang="en-US" sz="1200" b="1" dirty="0">
                <a:solidFill>
                  <a:schemeClr val="bg1"/>
                </a:solidFill>
              </a:rPr>
              <a:t>This</a:t>
            </a:r>
            <a:r>
              <a:rPr lang="en-US" sz="1200" b="1" baseline="0" dirty="0">
                <a:solidFill>
                  <a:schemeClr val="bg1"/>
                </a:solidFill>
              </a:rPr>
              <a:t> law </a:t>
            </a:r>
            <a:r>
              <a:rPr lang="en-US" sz="1200" b="1" dirty="0">
                <a:solidFill>
                  <a:schemeClr val="bg1"/>
                </a:solidFill>
              </a:rPr>
              <a:t>does not regulate the application of fertilizer</a:t>
            </a:r>
            <a:r>
              <a:rPr lang="en-US" sz="1200" b="1" baseline="0" dirty="0">
                <a:solidFill>
                  <a:schemeClr val="bg1"/>
                </a:solidFill>
              </a:rPr>
              <a:t> or the import and exportation.</a:t>
            </a:r>
            <a:endParaRPr lang="en-US" b="1"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3</a:t>
            </a:fld>
            <a:endParaRPr lang="en-US" dirty="0"/>
          </a:p>
        </p:txBody>
      </p:sp>
    </p:spTree>
    <p:extLst>
      <p:ext uri="{BB962C8B-B14F-4D97-AF65-F5344CB8AC3E}">
        <p14:creationId xmlns:p14="http://schemas.microsoft.com/office/powerpoint/2010/main" val="3269220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a:latin typeface="Times New Roman" pitchFamily="18" charset="0"/>
              </a:rPr>
              <a:t>Specialty fertilizer- means any fertilizer packaged, marketed, and distributed for home and garden use and packaged in containers or bags such that the net weight is 49 pounds or less.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dirty="0">
              <a:latin typeface="Times New Roman" pitchFamily="1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dirty="0">
                <a:latin typeface="Times New Roman" pitchFamily="18" charset="0"/>
              </a:rPr>
              <a:t>These products are the ones that you see on retail shelves in box stores like </a:t>
            </a:r>
            <a:r>
              <a:rPr lang="en-US" sz="1200" b="1" dirty="0" err="1">
                <a:latin typeface="Times New Roman" pitchFamily="18" charset="0"/>
              </a:rPr>
              <a:t>Walmart</a:t>
            </a:r>
            <a:r>
              <a:rPr lang="en-US" sz="1200" b="1" dirty="0">
                <a:latin typeface="Times New Roman" pitchFamily="18" charset="0"/>
              </a:rPr>
              <a:t>, Lowes and Home Depot. Specialty products must be registered with us.</a:t>
            </a:r>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5</a:t>
            </a:fld>
            <a:endParaRPr lang="en-US" dirty="0"/>
          </a:p>
        </p:txBody>
      </p:sp>
    </p:spTree>
    <p:extLst>
      <p:ext uri="{BB962C8B-B14F-4D97-AF65-F5344CB8AC3E}">
        <p14:creationId xmlns:p14="http://schemas.microsoft.com/office/powerpoint/2010/main" val="1988370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Who needs a license?</a:t>
            </a:r>
          </a:p>
          <a:p>
            <a:endParaRPr lang="en-US" dirty="0"/>
          </a:p>
          <a:p>
            <a:r>
              <a:rPr lang="en-US" dirty="0"/>
              <a:t>If you wish to distribute fertilizer in Florida with your name on the label as the guarantor of the product you must obtain</a:t>
            </a:r>
            <a:r>
              <a:rPr lang="en-US" baseline="0" dirty="0"/>
              <a:t> a fertilizer license. </a:t>
            </a:r>
          </a:p>
          <a:p>
            <a:endParaRPr lang="en-US" dirty="0"/>
          </a:p>
          <a:p>
            <a:r>
              <a:rPr lang="en-US" dirty="0"/>
              <a:t>If fertilizer is not being sold to an end user or to a consumer we do not regulate it. </a:t>
            </a:r>
          </a:p>
          <a:p>
            <a:endParaRPr lang="en-US" dirty="0"/>
          </a:p>
          <a:p>
            <a:r>
              <a:rPr lang="en-US" dirty="0"/>
              <a:t>Transactions between licensees are not regulated by the Commercial Fertilizer Law. Fertilizer materials that are distributed for further blending or mixing are not regulated by this law.</a:t>
            </a:r>
          </a:p>
          <a:p>
            <a:endParaRPr lang="en-US" baseline="0" dirty="0"/>
          </a:p>
          <a:p>
            <a:r>
              <a:rPr lang="en-US" baseline="0" dirty="0"/>
              <a:t>Products regulated under this law are:</a:t>
            </a:r>
            <a:r>
              <a:rPr lang="en-US" dirty="0"/>
              <a:t> </a:t>
            </a:r>
            <a:r>
              <a:rPr lang="en-US" sz="1200" kern="1200" baseline="0" dirty="0">
                <a:solidFill>
                  <a:schemeClr val="tx1"/>
                </a:solidFill>
                <a:latin typeface="+mn-lt"/>
                <a:ea typeface="+mn-ea"/>
                <a:cs typeface="+mn-cs"/>
              </a:rPr>
              <a:t>Commercial Fertilizer, Specialty Fertilizer, Limestone, Soil Amendments, Soil Conditioners, Soil Additives, Manures,</a:t>
            </a:r>
            <a:r>
              <a:rPr lang="en-US" sz="1200" kern="1200" dirty="0">
                <a:solidFill>
                  <a:schemeClr val="tx1"/>
                </a:solidFill>
                <a:latin typeface="+mn-lt"/>
                <a:ea typeface="+mn-ea"/>
                <a:cs typeface="+mn-cs"/>
              </a:rPr>
              <a:t> and </a:t>
            </a:r>
            <a:r>
              <a:rPr lang="en-US" sz="1200" kern="1200" baseline="0" dirty="0">
                <a:solidFill>
                  <a:schemeClr val="tx1"/>
                </a:solidFill>
                <a:latin typeface="+mn-lt"/>
                <a:ea typeface="+mn-ea"/>
                <a:cs typeface="+mn-cs"/>
              </a:rPr>
              <a:t>Fertilizer-Pesticide Mixtures </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6</a:t>
            </a:fld>
            <a:endParaRPr lang="en-US" dirty="0"/>
          </a:p>
        </p:txBody>
      </p:sp>
    </p:spTree>
    <p:extLst>
      <p:ext uri="{BB962C8B-B14F-4D97-AF65-F5344CB8AC3E}">
        <p14:creationId xmlns:p14="http://schemas.microsoft.com/office/powerpoint/2010/main" val="252520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89663" y="107950"/>
            <a:ext cx="2819400" cy="2114550"/>
          </a:xfrm>
        </p:spPr>
      </p:sp>
      <p:sp>
        <p:nvSpPr>
          <p:cNvPr id="3" name="Notes Placeholder 2"/>
          <p:cNvSpPr>
            <a:spLocks noGrp="1"/>
          </p:cNvSpPr>
          <p:nvPr>
            <p:ph type="body" idx="1"/>
          </p:nvPr>
        </p:nvSpPr>
        <p:spPr>
          <a:xfrm>
            <a:off x="929640" y="2372968"/>
            <a:ext cx="7787976" cy="4403752"/>
          </a:xfrm>
        </p:spPr>
        <p:txBody>
          <a:bodyPr>
            <a:normAutofit fontScale="92500" lnSpcReduction="10000"/>
          </a:bodyPr>
          <a:lstStyle/>
          <a:p>
            <a:r>
              <a:rPr lang="en-US" sz="1400" dirty="0"/>
              <a:t>The cost of a fertilizer license is $200. The license</a:t>
            </a:r>
            <a:r>
              <a:rPr lang="en-US" sz="1400" baseline="0" dirty="0"/>
              <a:t> renewal fee is $200.</a:t>
            </a:r>
          </a:p>
          <a:p>
            <a:r>
              <a:rPr lang="en-US" sz="1400" baseline="0" dirty="0"/>
              <a:t>Licensees that distribute Specialty fertilizer products pay a fee of $200 for each product brand and grade. the renewal fee for Specialty product is $200 per product.</a:t>
            </a:r>
          </a:p>
          <a:p>
            <a:r>
              <a:rPr lang="en-US" sz="1400" baseline="0" dirty="0"/>
              <a:t>Fertilizer Licenses and Specialty products are renewed annually at the same time on July 1. </a:t>
            </a:r>
          </a:p>
          <a:p>
            <a:r>
              <a:rPr lang="en-US" sz="1400" baseline="0" dirty="0"/>
              <a:t>Fertilizer License Applications and Specialty fertilizer products are submitted online at the URL listed- </a:t>
            </a:r>
            <a:r>
              <a:rPr lang="en-US" sz="1400" b="0" dirty="0">
                <a:latin typeface="Times New Roman" pitchFamily="18" charset="0"/>
              </a:rPr>
              <a:t>http://lims.flaes.org. Everything in fertilizer is set up to be paperless.</a:t>
            </a:r>
            <a:r>
              <a:rPr lang="en-US" sz="1400" b="0" baseline="0" dirty="0">
                <a:latin typeface="Times New Roman" pitchFamily="18" charset="0"/>
              </a:rPr>
              <a:t> </a:t>
            </a:r>
            <a:endParaRPr lang="en-US" sz="1400" b="0" dirty="0">
              <a:latin typeface="Times New Roman" pitchFamily="18" charset="0"/>
            </a:endParaRPr>
          </a:p>
          <a:p>
            <a:r>
              <a:rPr lang="en-US" sz="1400" dirty="0">
                <a:latin typeface="Times New Roman" pitchFamily="18" charset="0"/>
              </a:rPr>
              <a:t>Ap</a:t>
            </a:r>
            <a:r>
              <a:rPr lang="en-US" sz="1400" b="0" baseline="0" dirty="0">
                <a:latin typeface="Times New Roman" pitchFamily="18" charset="0"/>
              </a:rPr>
              <a:t>plications are approved after the fertilizer labels are reviewed to ensure that they comply with Florida’s labeling guidelines. At this time the labels are reviewed by Bill Cox and myself. </a:t>
            </a:r>
          </a:p>
          <a:p>
            <a:r>
              <a:rPr lang="en-US" sz="1400" b="0" baseline="0" dirty="0">
                <a:latin typeface="Times New Roman" pitchFamily="18" charset="0"/>
              </a:rPr>
              <a:t>Once the license application is approved, the Authorized Representative receives a system generated email with their payment invoice attached. After the payment is processed by Finance and Accounting, the payment shows up in LIMS as “a payment received” </a:t>
            </a:r>
            <a:r>
              <a:rPr lang="en-US" sz="1400" dirty="0">
                <a:latin typeface="Times New Roman" pitchFamily="18" charset="0"/>
              </a:rPr>
              <a:t>then the payment is approved.</a:t>
            </a:r>
            <a:endParaRPr lang="en-US" sz="1400" b="0" baseline="0" dirty="0">
              <a:latin typeface="Times New Roman" pitchFamily="18" charset="0"/>
            </a:endParaRPr>
          </a:p>
          <a:p>
            <a:r>
              <a:rPr lang="en-US" sz="1400" b="0" baseline="0" dirty="0">
                <a:latin typeface="Times New Roman" pitchFamily="18" charset="0"/>
              </a:rPr>
              <a:t>The applicant may pay by check through the mail with the invoice accompanying the check or with a credit card online at the the ROC ecommerce site. Payments usually take 3 to 5 days to be processed</a:t>
            </a:r>
            <a:r>
              <a:rPr lang="en-US" sz="1400" b="0" dirty="0">
                <a:latin typeface="Times New Roman" pitchFamily="18" charset="0"/>
              </a:rPr>
              <a:t> </a:t>
            </a:r>
            <a:r>
              <a:rPr lang="en-US" sz="1400" b="0" baseline="0" dirty="0">
                <a:latin typeface="Times New Roman" pitchFamily="18" charset="0"/>
              </a:rPr>
              <a:t>by Finance and accounting.</a:t>
            </a:r>
          </a:p>
          <a:p>
            <a:r>
              <a:rPr lang="en-US" sz="1400" b="0" baseline="0" dirty="0">
                <a:latin typeface="Times New Roman" pitchFamily="18" charset="0"/>
              </a:rPr>
              <a:t>When the payment is approved the applicant is now issued a Florida Fertilizer License Number. This number begins with the letter “F” followed by six digits. The licensee receives a system generated email with their new </a:t>
            </a:r>
            <a:r>
              <a:rPr lang="en-US" sz="1400" b="1" baseline="0" dirty="0">
                <a:latin typeface="Times New Roman" pitchFamily="18" charset="0"/>
              </a:rPr>
              <a:t>suitable for framing </a:t>
            </a:r>
            <a:r>
              <a:rPr lang="en-US" sz="1400" b="0" baseline="0" dirty="0">
                <a:latin typeface="Times New Roman" pitchFamily="18" charset="0"/>
              </a:rPr>
              <a:t>“Florida Fertilizer License Certificate”.</a:t>
            </a:r>
            <a:r>
              <a:rPr lang="en-US" sz="1400" b="0" dirty="0">
                <a:latin typeface="Times New Roman" pitchFamily="18" charset="0"/>
              </a:rPr>
              <a:t> </a:t>
            </a:r>
            <a:r>
              <a:rPr lang="en-US" sz="1400" b="0" baseline="0" dirty="0">
                <a:latin typeface="Times New Roman" pitchFamily="18" charset="0"/>
              </a:rPr>
              <a:t>Login credentials for the regulatory website access are sent at the</a:t>
            </a:r>
            <a:r>
              <a:rPr lang="en-US" sz="1400" b="0" dirty="0">
                <a:latin typeface="Times New Roman" pitchFamily="18" charset="0"/>
              </a:rPr>
              <a:t> same time</a:t>
            </a:r>
            <a:r>
              <a:rPr lang="en-US" sz="1400" b="0" baseline="0" dirty="0">
                <a:latin typeface="Times New Roman" pitchFamily="18" charset="0"/>
              </a:rPr>
              <a:t>.  From the regulatory site the licensee will report their fertilizer tonnage sales and update their company information. </a:t>
            </a:r>
          </a:p>
          <a:p>
            <a:r>
              <a:rPr lang="en-US" sz="1400" b="0" baseline="0" dirty="0">
                <a:latin typeface="Times New Roman" pitchFamily="18" charset="0"/>
              </a:rPr>
              <a:t>The fertilizer licensing process usually takes about 2 to 3 weeks from start to finish depending on their need for label revisions.</a:t>
            </a:r>
          </a:p>
          <a:p>
            <a:endParaRPr lang="en-US" sz="1200" b="0" baseline="0" dirty="0">
              <a:latin typeface="Times New Roman" pitchFamily="18" charset="0"/>
            </a:endParaRPr>
          </a:p>
          <a:p>
            <a:endParaRPr lang="en-US" sz="1200" b="0" baseline="0" dirty="0">
              <a:latin typeface="Times New Roman" pitchFamily="18" charset="0"/>
            </a:endParaRPr>
          </a:p>
          <a:p>
            <a:endParaRPr lang="en-US" b="0" baseline="0" dirty="0"/>
          </a:p>
          <a:p>
            <a:endParaRPr lang="en-US" baseline="0" dirty="0"/>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7</a:t>
            </a:fld>
            <a:endParaRPr lang="en-US" dirty="0"/>
          </a:p>
        </p:txBody>
      </p:sp>
    </p:spTree>
    <p:extLst>
      <p:ext uri="{BB962C8B-B14F-4D97-AF65-F5344CB8AC3E}">
        <p14:creationId xmlns:p14="http://schemas.microsoft.com/office/powerpoint/2010/main" val="81051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Fertilizers</a:t>
            </a:r>
            <a:r>
              <a:rPr lang="en-US" baseline="0" dirty="0"/>
              <a:t> come packaged in three main types of containers: bagged, bulk and liquid.</a:t>
            </a:r>
          </a:p>
          <a:p>
            <a:endParaRPr lang="en-US" baseline="0" dirty="0"/>
          </a:p>
          <a:p>
            <a:r>
              <a:rPr lang="en-US" baseline="0" dirty="0"/>
              <a:t>1. Bagged fertilizer can range from very small bags found on the shelves at retail outlets to 50 pound bags.</a:t>
            </a:r>
          </a:p>
          <a:p>
            <a:endParaRPr lang="en-US" baseline="0" dirty="0"/>
          </a:p>
          <a:p>
            <a:r>
              <a:rPr lang="en-US" baseline="0" dirty="0"/>
              <a:t>2. Bulk fertilizer or</a:t>
            </a:r>
            <a:r>
              <a:rPr lang="en-US" dirty="0"/>
              <a:t> sometimes referred to as </a:t>
            </a:r>
            <a:r>
              <a:rPr lang="en-US" baseline="0" dirty="0"/>
              <a:t> commercial fertilizer is in a non-packaged form</a:t>
            </a:r>
            <a:r>
              <a:rPr lang="en-US" dirty="0"/>
              <a:t> and </a:t>
            </a:r>
            <a:r>
              <a:rPr lang="en-US" baseline="0" dirty="0"/>
              <a:t>put into transports like the one seen in the picture</a:t>
            </a:r>
            <a:r>
              <a:rPr lang="en-US" dirty="0"/>
              <a:t>.</a:t>
            </a:r>
            <a:endParaRPr lang="en-US" baseline="0" dirty="0"/>
          </a:p>
          <a:p>
            <a:endParaRPr lang="en-US" baseline="0" dirty="0"/>
          </a:p>
          <a:p>
            <a:r>
              <a:rPr lang="en-US" baseline="0" dirty="0"/>
              <a:t>3. Liquid fertilizer is defined as: </a:t>
            </a:r>
            <a:r>
              <a:rPr lang="en-US" sz="1200" kern="1200" baseline="0" dirty="0">
                <a:solidFill>
                  <a:schemeClr val="tx1"/>
                </a:solidFill>
                <a:latin typeface="+mn-lt"/>
                <a:ea typeface="+mn-ea"/>
                <a:cs typeface="+mn-cs"/>
              </a:rPr>
              <a:t>A fluid containing plant nutrients, for example, solutions, slurry, decants, or suspensions.</a:t>
            </a:r>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8</a:t>
            </a:fld>
            <a:endParaRPr lang="en-US" dirty="0"/>
          </a:p>
        </p:txBody>
      </p:sp>
    </p:spTree>
    <p:extLst>
      <p:ext uri="{BB962C8B-B14F-4D97-AF65-F5344CB8AC3E}">
        <p14:creationId xmlns:p14="http://schemas.microsoft.com/office/powerpoint/2010/main" val="412774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How many licensees?</a:t>
            </a:r>
          </a:p>
          <a:p>
            <a:endParaRPr lang="en-US" dirty="0"/>
          </a:p>
          <a:p>
            <a:r>
              <a:rPr lang="en-US" dirty="0"/>
              <a:t>Currently we have 728 Fertilizer Licensees registered. Our</a:t>
            </a:r>
            <a:r>
              <a:rPr lang="en-US" baseline="0" dirty="0"/>
              <a:t> licensees are located across the United States, Canada and Australia. </a:t>
            </a:r>
            <a:endParaRPr lang="en-US" dirty="0"/>
          </a:p>
          <a:p>
            <a:endParaRPr lang="en-US" dirty="0"/>
          </a:p>
          <a:p>
            <a:r>
              <a:rPr lang="en-US" dirty="0"/>
              <a:t>52 of those licensees are Bulk Fertilizer Plants located in the state. Bulk</a:t>
            </a:r>
            <a:r>
              <a:rPr lang="en-US" baseline="0" dirty="0"/>
              <a:t> fertilizer plants are regional or local business that distribute fertilizer materials to farmers or growers. These business sometimes sell pesticides, feed and seed too. The larger bulk plants are situated near railroad</a:t>
            </a:r>
            <a:r>
              <a:rPr lang="en-US" dirty="0"/>
              <a:t> lines</a:t>
            </a:r>
            <a:r>
              <a:rPr lang="en-US" baseline="0" dirty="0"/>
              <a:t> for delivery of bulk </a:t>
            </a:r>
            <a:r>
              <a:rPr lang="en-US" dirty="0"/>
              <a:t>fertilizer</a:t>
            </a:r>
            <a:r>
              <a:rPr lang="en-US" baseline="0" dirty="0"/>
              <a:t> materials from the manufacturers originating overseas</a:t>
            </a:r>
            <a:r>
              <a:rPr lang="en-US" dirty="0"/>
              <a:t> and throughout the U.S.</a:t>
            </a:r>
            <a:r>
              <a:rPr lang="en-US" baseline="0" dirty="0"/>
              <a:t> </a:t>
            </a:r>
          </a:p>
          <a:p>
            <a:r>
              <a:rPr lang="en-US" baseline="0" dirty="0"/>
              <a:t>Straight</a:t>
            </a:r>
            <a:r>
              <a:rPr lang="en-US" dirty="0"/>
              <a:t> fertilizer materials may be purchased and or</a:t>
            </a:r>
            <a:r>
              <a:rPr lang="en-US" baseline="0" dirty="0"/>
              <a:t> fertilizer </a:t>
            </a:r>
            <a:r>
              <a:rPr lang="en-US" dirty="0"/>
              <a:t>can be</a:t>
            </a:r>
            <a:r>
              <a:rPr lang="en-US" baseline="0" dirty="0"/>
              <a:t> blended by request from the consumer almost like a recipe</a:t>
            </a:r>
            <a:r>
              <a:rPr lang="en-US" dirty="0"/>
              <a:t> depending on the needs of the grower</a:t>
            </a:r>
            <a:r>
              <a:rPr lang="en-US" baseline="0" dirty="0"/>
              <a:t>.</a:t>
            </a:r>
            <a:endParaRPr lang="en-US" dirty="0"/>
          </a:p>
          <a:p>
            <a:endParaRPr lang="en-US" baseline="0" dirty="0"/>
          </a:p>
          <a:p>
            <a:r>
              <a:rPr lang="en-US" baseline="0" dirty="0"/>
              <a:t>We currently have 2076 Specialty fertilizer brands on file. Retail Names you may recognize: Scotts, Miracle Grow, Pennington, Harrell's, Black Cow.</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9</a:t>
            </a:fld>
            <a:endParaRPr lang="en-US" dirty="0"/>
          </a:p>
        </p:txBody>
      </p:sp>
    </p:spTree>
    <p:extLst>
      <p:ext uri="{BB962C8B-B14F-4D97-AF65-F5344CB8AC3E}">
        <p14:creationId xmlns:p14="http://schemas.microsoft.com/office/powerpoint/2010/main" val="3181549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Now onto labeling.</a:t>
            </a:r>
          </a:p>
          <a:p>
            <a:endParaRPr lang="en-US" dirty="0"/>
          </a:p>
          <a:p>
            <a:r>
              <a:rPr lang="en-US" dirty="0"/>
              <a:t>All fertilizer products must have</a:t>
            </a:r>
            <a:r>
              <a:rPr lang="en-US" baseline="0" dirty="0"/>
              <a:t> a label. The label is defined as: </a:t>
            </a:r>
            <a:r>
              <a:rPr lang="en-US" sz="1200" kern="1200" baseline="0" dirty="0">
                <a:solidFill>
                  <a:schemeClr val="tx1"/>
                </a:solidFill>
                <a:latin typeface="+mn-lt"/>
                <a:ea typeface="+mn-ea"/>
                <a:cs typeface="+mn-cs"/>
              </a:rPr>
              <a:t>A display of written, printed, or graphic matter upon the immediate container of any fertilizer.</a:t>
            </a:r>
            <a:r>
              <a:rPr lang="en-US" sz="1200" kern="1200" dirty="0">
                <a:solidFill>
                  <a:schemeClr val="tx1"/>
                </a:solidFill>
                <a:latin typeface="+mn-lt"/>
                <a:ea typeface="+mn-ea"/>
                <a:cs typeface="+mn-cs"/>
              </a:rPr>
              <a:t> A label </a:t>
            </a:r>
            <a:r>
              <a:rPr lang="en-US" sz="1200" kern="1200" baseline="0" dirty="0">
                <a:solidFill>
                  <a:schemeClr val="tx1"/>
                </a:solidFill>
                <a:latin typeface="+mn-lt"/>
                <a:ea typeface="+mn-ea"/>
                <a:cs typeface="+mn-cs"/>
              </a:rPr>
              <a:t>must</a:t>
            </a:r>
            <a:r>
              <a:rPr lang="en-US" sz="1200" kern="1200" dirty="0">
                <a:solidFill>
                  <a:schemeClr val="tx1"/>
                </a:solidFill>
                <a:latin typeface="+mn-lt"/>
                <a:ea typeface="+mn-ea"/>
                <a:cs typeface="+mn-cs"/>
              </a:rPr>
              <a:t> </a:t>
            </a:r>
            <a:r>
              <a:rPr lang="en-US" sz="1200" kern="1200" baseline="0" dirty="0">
                <a:solidFill>
                  <a:schemeClr val="tx1"/>
                </a:solidFill>
                <a:latin typeface="+mn-lt"/>
                <a:ea typeface="+mn-ea"/>
                <a:cs typeface="+mn-cs"/>
              </a:rPr>
              <a:t>accompany any fertilizer when moved in bulk</a:t>
            </a:r>
            <a:r>
              <a:rPr lang="en-US" sz="1200" kern="1200" dirty="0">
                <a:solidFill>
                  <a:schemeClr val="tx1"/>
                </a:solidFill>
                <a:latin typeface="+mn-lt"/>
                <a:ea typeface="+mn-ea"/>
                <a:cs typeface="+mn-cs"/>
              </a:rPr>
              <a:t> also.</a:t>
            </a:r>
            <a:endParaRPr lang="en-US" sz="1200" kern="1200" baseline="0" dirty="0">
              <a:solidFill>
                <a:schemeClr val="tx1"/>
              </a:solidFill>
              <a:latin typeface="+mn-lt"/>
              <a:ea typeface="+mn-ea"/>
              <a:cs typeface="+mn-cs"/>
            </a:endParaRP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As required by law, listed on the label will be</a:t>
            </a:r>
            <a:r>
              <a:rPr lang="en-US" sz="1200" kern="1200" dirty="0">
                <a:solidFill>
                  <a:schemeClr val="tx1"/>
                </a:solidFill>
                <a:latin typeface="+mn-lt"/>
                <a:ea typeface="+mn-ea"/>
                <a:cs typeface="+mn-cs"/>
              </a:rPr>
              <a:t> </a:t>
            </a:r>
            <a:r>
              <a:rPr lang="en-US" sz="1200" kern="1200" baseline="0" dirty="0">
                <a:solidFill>
                  <a:schemeClr val="tx1"/>
                </a:solidFill>
                <a:latin typeface="+mn-lt"/>
                <a:ea typeface="+mn-ea"/>
                <a:cs typeface="+mn-cs"/>
              </a:rPr>
              <a:t>the brand name, grade, guaranteed analysis, Florida License Number, Net Weight, all primary, secondary and micronutrients claimed,  the derivation statement and name and address of the licensee.</a:t>
            </a:r>
          </a:p>
          <a:p>
            <a:endParaRPr lang="en-US" sz="1200" kern="1200" baseline="0" dirty="0">
              <a:solidFill>
                <a:schemeClr val="tx1"/>
              </a:solidFill>
              <a:latin typeface="+mn-lt"/>
              <a:ea typeface="+mn-ea"/>
              <a:cs typeface="+mn-cs"/>
            </a:endParaRPr>
          </a:p>
          <a:p>
            <a:r>
              <a:rPr lang="en-US" sz="1200" kern="1200" baseline="0" dirty="0">
                <a:solidFill>
                  <a:schemeClr val="tx1"/>
                </a:solidFill>
                <a:latin typeface="+mn-lt"/>
                <a:ea typeface="+mn-ea"/>
                <a:cs typeface="+mn-cs"/>
              </a:rPr>
              <a:t>Every new fertilizer label is reviewed and If any of these requirements are missing the label is considered  to be misbranded in accordance with our law.</a:t>
            </a:r>
          </a:p>
          <a:p>
            <a:endParaRPr lang="en-US" sz="1200" kern="1200" baseline="0" dirty="0">
              <a:solidFill>
                <a:schemeClr val="tx1"/>
              </a:solidFill>
              <a:latin typeface="+mn-lt"/>
              <a:ea typeface="+mn-ea"/>
              <a:cs typeface="+mn-cs"/>
            </a:endParaRP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38B26DD0-E98E-4248-96D3-7C80126143B6}" type="slidenum">
              <a:rPr lang="en-US" smtClean="0"/>
              <a:pPr>
                <a:defRPr/>
              </a:pPr>
              <a:t>10</a:t>
            </a:fld>
            <a:endParaRPr lang="en-US" dirty="0"/>
          </a:p>
        </p:txBody>
      </p:sp>
    </p:spTree>
    <p:extLst>
      <p:ext uri="{BB962C8B-B14F-4D97-AF65-F5344CB8AC3E}">
        <p14:creationId xmlns:p14="http://schemas.microsoft.com/office/powerpoint/2010/main" val="4194228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1"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fld id="{34FE45B3-8EE0-45C2-A2E8-00F6A27EA4BB}" type="datetimeFigureOut">
              <a:rPr lang="en-US"/>
              <a:pPr>
                <a:defRPr/>
              </a:pPr>
              <a:t>10/5/2018</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4A24C55-008B-4393-8DA7-ACE4C157504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0AC36C0-7E87-44BC-8418-86F857C602AA}" type="datetimeFigureOut">
              <a:rPr lang="en-US"/>
              <a:pPr>
                <a:defRPr/>
              </a:pPr>
              <a:t>10/5/2018</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8C1168A-D666-497C-949B-B5F378563F50}"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14D7894B-42C4-454D-AA03-5F0F409F213D}" type="datetimeFigureOut">
              <a:rPr lang="en-US"/>
              <a:pPr>
                <a:defRPr/>
              </a:pPr>
              <a:t>10/5/2018</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08D6B6D-6532-4741-8FD7-51410C5E42F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8F3936F1-084B-46BB-ABFC-7E515026C3E0}" type="datetimeFigureOut">
              <a:rPr lang="en-US"/>
              <a:pPr>
                <a:defRPr/>
              </a:pPr>
              <a:t>10/5/2018</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DDDB8E1-3721-4F77-95D3-BA40C315993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7"/>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CD70E8E-D770-4C91-924A-2190EDE404EE}" type="datetimeFigureOut">
              <a:rPr lang="en-US"/>
              <a:pPr>
                <a:defRPr/>
              </a:pPr>
              <a:t>10/5/2018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5343F0-9F3B-4F8E-9CB5-FE805EB61098}"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5C3E4973-6B85-4496-8941-675AAC7BC494}" type="datetimeFigureOut">
              <a:rPr lang="en-US"/>
              <a:pPr>
                <a:defRPr/>
              </a:pPr>
              <a:t>10/5/2018</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B94695C0-9A34-4056-B7F0-E0CE1FC211B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6" y="1535113"/>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1" y="2362201"/>
            <a:ext cx="4040188"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6" y="2362201"/>
            <a:ext cx="4041775"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fld id="{A185B000-EE24-4A3A-9707-04D3D62CDD8D}" type="datetimeFigureOut">
              <a:rPr lang="en-US"/>
              <a:pPr>
                <a:defRPr/>
              </a:pPr>
              <a:t>10/5/2018</a:t>
            </a:fld>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40EA381F-00AC-4DD1-9890-AD09E07F256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fld id="{7B5A6857-29D8-472B-8109-543435C0E4EF}" type="datetimeFigureOut">
              <a:rPr lang="en-US"/>
              <a:pPr>
                <a:defRPr/>
              </a:pPr>
              <a:t>10/5/2018</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7BD825CA-8637-4D80-B154-CC770E07699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DDA8FDF2-A2A7-4564-A645-53057F46626B}" type="datetimeFigureOut">
              <a:rPr lang="en-US"/>
              <a:pPr>
                <a:defRPr/>
              </a:pPr>
              <a:t>10/5/2018</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57D45210-D8C9-43B1-96E5-19074348E1F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1" y="1524001"/>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3575050" y="273051"/>
            <a:ext cx="5111751"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FF7617CF-35F2-472B-844F-41D7C38725C8}" type="datetimeFigureOut">
              <a:rPr lang="en-US"/>
              <a:pPr>
                <a:defRPr/>
              </a:pPr>
              <a:t>10/5/2018</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7261989-EF37-4CB1-8629-4CEC9B78F05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dirty="0"/>
              <a:t>Click icon to add picture</a:t>
            </a:r>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fld id="{30D5C809-9056-4C75-8516-680B308419D8}" type="datetimeFigureOut">
              <a:rPr lang="en-US"/>
              <a:pPr>
                <a:defRPr/>
              </a:pPr>
              <a:t>10/5/2018</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81152340-B940-4A92-925D-3E191B331EA7}"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2051"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57E9E0E7-FB50-477E-850D-567C264E2989}" type="datetimeFigureOut">
              <a:rPr lang="en-US"/>
              <a:pPr>
                <a:defRPr/>
              </a:pPr>
              <a:t>10/5/2018</a:t>
            </a:fld>
            <a:endParaRPr lang="en-US" dirty="0"/>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dirty="0">
                <a:solidFill>
                  <a:schemeClr val="tx1">
                    <a:shade val="50000"/>
                  </a:schemeClr>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smtClean="0">
                <a:solidFill>
                  <a:schemeClr val="tx1">
                    <a:shade val="50000"/>
                  </a:schemeClr>
                </a:solidFill>
                <a:latin typeface="+mn-lt"/>
                <a:cs typeface="+mn-cs"/>
              </a:defRPr>
            </a:lvl1pPr>
          </a:lstStyle>
          <a:p>
            <a:pPr>
              <a:defRPr/>
            </a:pPr>
            <a:fld id="{67D4314C-2F85-48A7-AC04-F47E168B058B}"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9"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Arial" charset="0"/>
        </a:defRPr>
      </a:lvl2pPr>
      <a:lvl3pPr algn="ctr" rtl="0" fontAlgn="base">
        <a:spcBef>
          <a:spcPct val="0"/>
        </a:spcBef>
        <a:spcAft>
          <a:spcPct val="0"/>
        </a:spcAft>
        <a:defRPr sz="4100" b="1">
          <a:solidFill>
            <a:schemeClr val="tx1"/>
          </a:solidFill>
          <a:latin typeface="Arial" charset="0"/>
        </a:defRPr>
      </a:lvl3pPr>
      <a:lvl4pPr algn="ctr" rtl="0" fontAlgn="base">
        <a:spcBef>
          <a:spcPct val="0"/>
        </a:spcBef>
        <a:spcAft>
          <a:spcPct val="0"/>
        </a:spcAft>
        <a:defRPr sz="4100" b="1">
          <a:solidFill>
            <a:schemeClr val="tx1"/>
          </a:solidFill>
          <a:latin typeface="Arial" charset="0"/>
        </a:defRPr>
      </a:lvl4pPr>
      <a:lvl5pPr algn="ctr" rtl="0" fontAlgn="base">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William.Cox@FreshFromFlorida.com"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om/url?url=http://en.wikipedia.org/wiki/University_of_Florida&amp;rct=j&amp;frm=1&amp;q=&amp;esrc=s&amp;sa=U&amp;ei=HPFQVbmgIsiMNuDLgNAH&amp;ved=0CBYQ9QEwAA&amp;usg=AFQjCNEnqoy8JFoQgAJdUUdN-CyUdE1O_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7.png"/><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http://myfdacs/marketing/standardization/images/seal/Seal_Color.png">
            <a:extLst>
              <a:ext uri="{FF2B5EF4-FFF2-40B4-BE49-F238E27FC236}">
                <a16:creationId xmlns:a16="http://schemas.microsoft.com/office/drawing/2014/main" id="{2529D6A3-7A38-400F-9EF3-627E072EA5F7}"/>
              </a:ext>
            </a:extLst>
          </p:cNvPr>
          <p:cNvPicPr>
            <a:picLocks noChangeAspect="1" noChangeArrowheads="1"/>
          </p:cNvPicPr>
          <p:nvPr/>
        </p:nvPicPr>
        <p:blipFill>
          <a:blip r:embed="rId3" cstate="print">
            <a:lum bright="70000" contrast="-70000"/>
          </a:blip>
          <a:srcRect/>
          <a:stretch>
            <a:fillRect/>
          </a:stretch>
        </p:blipFill>
        <p:spPr bwMode="auto">
          <a:xfrm>
            <a:off x="2187505" y="0"/>
            <a:ext cx="4768990" cy="5410200"/>
          </a:xfrm>
          <a:prstGeom prst="rect">
            <a:avLst/>
          </a:prstGeom>
          <a:ln>
            <a:noFill/>
          </a:ln>
          <a:effectLst>
            <a:softEdge rad="112500"/>
          </a:effectLst>
        </p:spPr>
      </p:pic>
      <p:sp>
        <p:nvSpPr>
          <p:cNvPr id="2051" name="Title 1">
            <a:extLst>
              <a:ext uri="{FF2B5EF4-FFF2-40B4-BE49-F238E27FC236}">
                <a16:creationId xmlns:a16="http://schemas.microsoft.com/office/drawing/2014/main" id="{2C96FC2E-EF00-4A65-9460-B986E04B0FD2}"/>
              </a:ext>
            </a:extLst>
          </p:cNvPr>
          <p:cNvSpPr>
            <a:spLocks noGrp="1"/>
          </p:cNvSpPr>
          <p:nvPr>
            <p:ph type="ctrTitle"/>
          </p:nvPr>
        </p:nvSpPr>
        <p:spPr>
          <a:xfrm>
            <a:off x="685800" y="1524000"/>
            <a:ext cx="7772400" cy="2076450"/>
          </a:xfrm>
        </p:spPr>
        <p:txBody>
          <a:bodyPr/>
          <a:lstStyle/>
          <a:p>
            <a:pPr algn="ctr" eaLnBrk="1" hangingPunct="1"/>
            <a:r>
              <a:rPr lang="en-US" altLang="en-US" sz="4800" b="1" dirty="0">
                <a:solidFill>
                  <a:schemeClr val="tx2">
                    <a:lumMod val="10000"/>
                  </a:schemeClr>
                </a:solidFill>
                <a:effectLst/>
                <a:latin typeface="Times New Roman" panose="02020603050405020304" pitchFamily="18" charset="0"/>
                <a:cs typeface="Times New Roman" panose="02020603050405020304" pitchFamily="18" charset="0"/>
              </a:rPr>
              <a:t>Bureau of Licensing and Enforcement</a:t>
            </a:r>
            <a:endParaRPr lang="en-US" altLang="en-US" sz="4800" dirty="0">
              <a:solidFill>
                <a:schemeClr val="tx2">
                  <a:lumMod val="10000"/>
                </a:schemeClr>
              </a:solidFill>
              <a:effectLst/>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16DC405-5E94-4AF7-AE7C-35AC38E4490C}"/>
              </a:ext>
            </a:extLst>
          </p:cNvPr>
          <p:cNvSpPr>
            <a:spLocks noGrp="1"/>
          </p:cNvSpPr>
          <p:nvPr>
            <p:ph type="subTitle" idx="1"/>
          </p:nvPr>
        </p:nvSpPr>
        <p:spPr>
          <a:xfrm>
            <a:off x="533400" y="5334000"/>
            <a:ext cx="7924800" cy="1447800"/>
          </a:xfrm>
        </p:spPr>
        <p:txBody>
          <a:bodyPr rtlCol="0">
            <a:normAutofit fontScale="25000" lnSpcReduction="20000"/>
          </a:bodyPr>
          <a:lstStyle/>
          <a:p>
            <a:pPr algn="ctr" eaLnBrk="1" hangingPunct="1">
              <a:buFont typeface="Arial" charset="0"/>
              <a:buNone/>
              <a:defRPr/>
            </a:pPr>
            <a:r>
              <a:rPr lang="en-US" sz="7200" b="1" dirty="0">
                <a:solidFill>
                  <a:schemeClr val="tx1">
                    <a:lumMod val="65000"/>
                    <a:lumOff val="35000"/>
                  </a:schemeClr>
                </a:solidFill>
                <a:latin typeface="Arial Black" panose="020B0A04020102020204" pitchFamily="34" charset="0"/>
              </a:rPr>
              <a:t>Rashmi Singh, Ph.D.</a:t>
            </a:r>
          </a:p>
          <a:p>
            <a:pPr algn="ctr" eaLnBrk="1" hangingPunct="1">
              <a:buFont typeface="Arial" charset="0"/>
              <a:buNone/>
              <a:defRPr/>
            </a:pPr>
            <a:r>
              <a:rPr lang="en-US" sz="7200" b="1" dirty="0">
                <a:solidFill>
                  <a:schemeClr val="tx1">
                    <a:lumMod val="65000"/>
                    <a:lumOff val="35000"/>
                  </a:schemeClr>
                </a:solidFill>
                <a:latin typeface="Arial Black" panose="020B0A04020102020204" pitchFamily="34" charset="0"/>
              </a:rPr>
              <a:t>Division of Agricultural Environmental Services</a:t>
            </a:r>
          </a:p>
          <a:p>
            <a:pPr algn="ctr" eaLnBrk="1" hangingPunct="1">
              <a:buFont typeface="Arial" charset="0"/>
              <a:buNone/>
              <a:defRPr/>
            </a:pPr>
            <a:r>
              <a:rPr lang="en-US" sz="7200" b="1" dirty="0">
                <a:solidFill>
                  <a:schemeClr val="tx1">
                    <a:lumMod val="65000"/>
                    <a:lumOff val="35000"/>
                  </a:schemeClr>
                </a:solidFill>
                <a:latin typeface="Arial Black" panose="020B0A04020102020204" pitchFamily="34" charset="0"/>
              </a:rPr>
              <a:t>Tallahassee, Florida</a:t>
            </a:r>
          </a:p>
          <a:p>
            <a:pPr algn="ctr" eaLnBrk="1" hangingPunct="1">
              <a:buFont typeface="Arial" charset="0"/>
              <a:buNone/>
              <a:defRPr/>
            </a:pPr>
            <a:r>
              <a:rPr lang="en-US" sz="7200" b="1" dirty="0">
                <a:solidFill>
                  <a:schemeClr val="tx1">
                    <a:lumMod val="65000"/>
                    <a:lumOff val="35000"/>
                  </a:schemeClr>
                </a:solidFill>
                <a:latin typeface="Arial Black" panose="020B0A04020102020204" pitchFamily="34" charset="0"/>
              </a:rPr>
              <a:t>(850) 617-7861</a:t>
            </a:r>
          </a:p>
          <a:p>
            <a:pPr algn="ctr" eaLnBrk="1" hangingPunct="1">
              <a:buFont typeface="Arial" charset="0"/>
              <a:buNone/>
              <a:defRPr/>
            </a:pPr>
            <a:r>
              <a:rPr lang="en-US" sz="6400" b="1" dirty="0">
                <a:solidFill>
                  <a:schemeClr val="accent1">
                    <a:lumMod val="50000"/>
                  </a:schemeClr>
                </a:solidFill>
                <a:latin typeface="Arial Black" panose="020B0A04020102020204" pitchFamily="34" charset="0"/>
                <a:hlinkClick r:id="rId4"/>
              </a:rPr>
              <a:t>Rashmi.singh@FreshFromFlorida.com</a:t>
            </a:r>
            <a:endParaRPr lang="en-US" sz="6400" b="1" dirty="0">
              <a:solidFill>
                <a:schemeClr val="accent1">
                  <a:lumMod val="50000"/>
                </a:schemeClr>
              </a:solidFill>
              <a:latin typeface="Arial Black" panose="020B0A04020102020204" pitchFamily="34" charset="0"/>
            </a:endParaRPr>
          </a:p>
          <a:p>
            <a:pPr algn="ctr" eaLnBrk="1" fontAlgn="auto" hangingPunct="1">
              <a:spcAft>
                <a:spcPts val="0"/>
              </a:spcAft>
              <a:defRPr/>
            </a:pPr>
            <a:endParaRPr lang="en-US" dirty="0"/>
          </a:p>
        </p:txBody>
      </p:sp>
    </p:spTree>
    <p:extLst>
      <p:ext uri="{BB962C8B-B14F-4D97-AF65-F5344CB8AC3E}">
        <p14:creationId xmlns:p14="http://schemas.microsoft.com/office/powerpoint/2010/main" val="1233040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057400"/>
            <a:ext cx="8991600" cy="4648200"/>
          </a:xfrm>
        </p:spPr>
        <p:txBody>
          <a:bodyPr>
            <a:normAutofit lnSpcReduction="10000"/>
          </a:bodyPr>
          <a:lstStyle/>
          <a:p>
            <a:pPr marL="548640" indent="-411480" fontAlgn="auto">
              <a:spcAft>
                <a:spcPts val="0"/>
              </a:spcAft>
              <a:buClr>
                <a:schemeClr val="tx1">
                  <a:shade val="95000"/>
                </a:schemeClr>
              </a:buClr>
              <a:buFont typeface="Wingdings 2"/>
              <a:buNone/>
              <a:defRPr/>
            </a:pPr>
            <a:r>
              <a:rPr lang="en-US" b="1" u="sng" dirty="0">
                <a:solidFill>
                  <a:schemeClr val="bg1"/>
                </a:solidFill>
              </a:rPr>
              <a:t>Brand Name</a:t>
            </a:r>
            <a:r>
              <a:rPr lang="en-US" dirty="0">
                <a:solidFill>
                  <a:schemeClr val="bg1"/>
                </a:solidFill>
              </a:rPr>
              <a:t>- means a term, design, or trademark used in connection with one or several grades of fertilizer</a:t>
            </a:r>
          </a:p>
          <a:p>
            <a:pPr marL="548640" indent="-411480" fontAlgn="auto">
              <a:spcAft>
                <a:spcPts val="0"/>
              </a:spcAft>
              <a:buClr>
                <a:schemeClr val="tx1">
                  <a:shade val="95000"/>
                </a:schemeClr>
              </a:buClr>
              <a:buFont typeface="Wingdings 2"/>
              <a:buNone/>
              <a:defRPr/>
            </a:pPr>
            <a:r>
              <a:rPr lang="en-US" b="1" u="sng" dirty="0">
                <a:solidFill>
                  <a:schemeClr val="bg1"/>
                </a:solidFill>
              </a:rPr>
              <a:t>Grade</a:t>
            </a:r>
            <a:r>
              <a:rPr lang="en-US" dirty="0">
                <a:solidFill>
                  <a:schemeClr val="bg1"/>
                </a:solidFill>
              </a:rPr>
              <a:t>-  N-P-K expressed in that order. Example: 10-10-10</a:t>
            </a:r>
          </a:p>
          <a:p>
            <a:pPr marL="548640" indent="-411480" fontAlgn="auto">
              <a:spcAft>
                <a:spcPts val="0"/>
              </a:spcAft>
              <a:buClr>
                <a:schemeClr val="tx1">
                  <a:shade val="95000"/>
                </a:schemeClr>
              </a:buClr>
              <a:buFont typeface="Wingdings 2"/>
              <a:buNone/>
              <a:defRPr/>
            </a:pPr>
            <a:r>
              <a:rPr lang="en-US" b="1" u="sng" dirty="0">
                <a:solidFill>
                  <a:schemeClr val="bg1"/>
                </a:solidFill>
              </a:rPr>
              <a:t>Guaranteed Analysis</a:t>
            </a:r>
            <a:r>
              <a:rPr lang="en-US" b="1" dirty="0">
                <a:solidFill>
                  <a:schemeClr val="bg1"/>
                </a:solidFill>
              </a:rPr>
              <a:t>-</a:t>
            </a:r>
            <a:r>
              <a:rPr lang="en-US" dirty="0">
                <a:solidFill>
                  <a:schemeClr val="bg1"/>
                </a:solidFill>
              </a:rPr>
              <a:t> % of plant nutrients</a:t>
            </a:r>
          </a:p>
          <a:p>
            <a:pPr marL="548640" indent="-411480" fontAlgn="auto">
              <a:spcAft>
                <a:spcPts val="0"/>
              </a:spcAft>
              <a:buClr>
                <a:schemeClr val="tx1">
                  <a:shade val="95000"/>
                </a:schemeClr>
              </a:buClr>
              <a:buFont typeface="Wingdings 2"/>
              <a:buNone/>
              <a:defRPr/>
            </a:pPr>
            <a:r>
              <a:rPr lang="en-US" b="1" u="sng" dirty="0">
                <a:solidFill>
                  <a:schemeClr val="bg1"/>
                </a:solidFill>
              </a:rPr>
              <a:t>Florida License Number</a:t>
            </a:r>
            <a:r>
              <a:rPr lang="en-US" b="1" dirty="0">
                <a:solidFill>
                  <a:schemeClr val="bg1"/>
                </a:solidFill>
              </a:rPr>
              <a:t>- </a:t>
            </a:r>
            <a:r>
              <a:rPr lang="en-US" dirty="0">
                <a:solidFill>
                  <a:schemeClr val="bg1"/>
                </a:solidFill>
              </a:rPr>
              <a:t>F00XXXX</a:t>
            </a:r>
          </a:p>
          <a:p>
            <a:pPr marL="548640" indent="-411480" fontAlgn="auto">
              <a:spcAft>
                <a:spcPts val="0"/>
              </a:spcAft>
              <a:buClr>
                <a:schemeClr val="tx1">
                  <a:shade val="95000"/>
                </a:schemeClr>
              </a:buClr>
              <a:buFont typeface="Wingdings 2"/>
              <a:buNone/>
              <a:defRPr/>
            </a:pPr>
            <a:r>
              <a:rPr lang="en-US" b="1" u="sng" dirty="0">
                <a:solidFill>
                  <a:schemeClr val="bg1"/>
                </a:solidFill>
              </a:rPr>
              <a:t>Net Weight</a:t>
            </a:r>
            <a:r>
              <a:rPr lang="en-US" b="1" dirty="0">
                <a:solidFill>
                  <a:schemeClr val="bg1"/>
                </a:solidFill>
              </a:rPr>
              <a:t>- </a:t>
            </a:r>
            <a:r>
              <a:rPr lang="en-US" dirty="0">
                <a:solidFill>
                  <a:schemeClr val="bg1"/>
                </a:solidFill>
              </a:rPr>
              <a:t>Net Weight: 50 lbs </a:t>
            </a:r>
          </a:p>
          <a:p>
            <a:pPr marL="548640" indent="-411480" fontAlgn="auto">
              <a:spcAft>
                <a:spcPts val="0"/>
              </a:spcAft>
              <a:buClr>
                <a:schemeClr val="tx1">
                  <a:shade val="95000"/>
                </a:schemeClr>
              </a:buClr>
              <a:buFont typeface="Wingdings 2"/>
              <a:buNone/>
              <a:defRPr/>
            </a:pPr>
            <a:r>
              <a:rPr lang="en-US" dirty="0">
                <a:solidFill>
                  <a:schemeClr val="bg1"/>
                </a:solidFill>
              </a:rPr>
              <a:t>other than primary plant nutrients.</a:t>
            </a:r>
          </a:p>
          <a:p>
            <a:pPr marL="548640" indent="-411480" fontAlgn="auto">
              <a:spcAft>
                <a:spcPts val="0"/>
              </a:spcAft>
              <a:buClr>
                <a:schemeClr val="tx1">
                  <a:shade val="95000"/>
                </a:schemeClr>
              </a:buClr>
              <a:buFont typeface="Wingdings 2"/>
              <a:buNone/>
              <a:defRPr/>
            </a:pPr>
            <a:r>
              <a:rPr lang="en-US" b="1" u="sng" dirty="0">
                <a:solidFill>
                  <a:schemeClr val="bg1"/>
                </a:solidFill>
              </a:rPr>
              <a:t>Derivation Statement</a:t>
            </a:r>
            <a:r>
              <a:rPr lang="en-US" b="1" dirty="0">
                <a:solidFill>
                  <a:schemeClr val="bg1"/>
                </a:solidFill>
              </a:rPr>
              <a:t>- </a:t>
            </a:r>
            <a:r>
              <a:rPr lang="en-US" dirty="0">
                <a:solidFill>
                  <a:schemeClr val="bg1"/>
                </a:solidFill>
              </a:rPr>
              <a:t>Only recognized source materials may appear in the section. </a:t>
            </a:r>
          </a:p>
          <a:p>
            <a:pPr marL="548640" indent="-411480" fontAlgn="auto">
              <a:spcAft>
                <a:spcPts val="0"/>
              </a:spcAft>
              <a:buClr>
                <a:schemeClr val="tx1">
                  <a:shade val="95000"/>
                </a:schemeClr>
              </a:buClr>
              <a:buFont typeface="Wingdings 2"/>
              <a:buNone/>
              <a:defRPr/>
            </a:pPr>
            <a:r>
              <a:rPr lang="en-US" b="1" u="sng" dirty="0">
                <a:solidFill>
                  <a:schemeClr val="bg1"/>
                </a:solidFill>
              </a:rPr>
              <a:t>Name and Address of the licensee</a:t>
            </a:r>
          </a:p>
          <a:p>
            <a:pPr marL="548640" indent="-411480" fontAlgn="auto">
              <a:spcAft>
                <a:spcPts val="0"/>
              </a:spcAft>
              <a:buClr>
                <a:schemeClr val="tx1">
                  <a:shade val="95000"/>
                </a:schemeClr>
              </a:buClr>
              <a:buFont typeface="Wingdings 2"/>
              <a:buNone/>
              <a:defRPr/>
            </a:pPr>
            <a:endParaRPr lang="en-US" u="sng" dirty="0">
              <a:solidFill>
                <a:schemeClr val="bg1"/>
              </a:solidFill>
            </a:endParaRPr>
          </a:p>
        </p:txBody>
      </p:sp>
      <p:sp>
        <p:nvSpPr>
          <p:cNvPr id="14" name="Curved Up Ribbon 13"/>
          <p:cNvSpPr/>
          <p:nvPr/>
        </p:nvSpPr>
        <p:spPr>
          <a:xfrm>
            <a:off x="4419600" y="0"/>
            <a:ext cx="4191000" cy="685800"/>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Anderson’s BEST Blooms</a:t>
            </a:r>
          </a:p>
        </p:txBody>
      </p:sp>
      <p:sp>
        <p:nvSpPr>
          <p:cNvPr id="16" name="Curved Down Ribbon 15"/>
          <p:cNvSpPr/>
          <p:nvPr/>
        </p:nvSpPr>
        <p:spPr>
          <a:xfrm>
            <a:off x="4648200" y="1371600"/>
            <a:ext cx="3962400" cy="685800"/>
          </a:xfrm>
          <a:prstGeom prst="ellipse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Only The Finest!</a:t>
            </a:r>
          </a:p>
        </p:txBody>
      </p:sp>
      <p:sp>
        <p:nvSpPr>
          <p:cNvPr id="9" name="TextBox 8">
            <a:extLst>
              <a:ext uri="{FF2B5EF4-FFF2-40B4-BE49-F238E27FC236}">
                <a16:creationId xmlns:a16="http://schemas.microsoft.com/office/drawing/2014/main" id="{8C7D8ACA-8CE9-4748-BAAF-6A4985E8544E}"/>
              </a:ext>
            </a:extLst>
          </p:cNvPr>
          <p:cNvSpPr txBox="1"/>
          <p:nvPr/>
        </p:nvSpPr>
        <p:spPr>
          <a:xfrm>
            <a:off x="-1828800" y="360886"/>
            <a:ext cx="7924800" cy="707886"/>
          </a:xfrm>
          <a:prstGeom prst="rect">
            <a:avLst/>
          </a:prstGeom>
          <a:noFill/>
        </p:spPr>
        <p:txBody>
          <a:bodyPr wrap="square" rtlCol="0">
            <a:spAutoFit/>
          </a:bodyPr>
          <a:lstStyle/>
          <a:p>
            <a:pPr algn="ctr"/>
            <a:r>
              <a:rPr lang="en-US" sz="4000" b="1" dirty="0">
                <a:latin typeface="+mn-lt"/>
              </a:rPr>
              <a:t>The Label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ChangeArrowheads="1"/>
          </p:cNvSpPr>
          <p:nvPr/>
        </p:nvSpPr>
        <p:spPr bwMode="auto">
          <a:xfrm>
            <a:off x="228600" y="304800"/>
            <a:ext cx="4495800" cy="5970588"/>
          </a:xfrm>
          <a:prstGeom prst="rect">
            <a:avLst/>
          </a:prstGeom>
          <a:noFill/>
          <a:ln w="9525">
            <a:noFill/>
            <a:miter lim="800000"/>
            <a:headEnd/>
            <a:tailEnd/>
          </a:ln>
        </p:spPr>
        <p:txBody>
          <a:bodyPr>
            <a:spAutoFit/>
          </a:bodyPr>
          <a:lstStyle/>
          <a:p>
            <a:r>
              <a:rPr lang="en-US" b="1" dirty="0">
                <a:latin typeface="Times New Roman" pitchFamily="18" charset="0"/>
              </a:rPr>
              <a:t>       </a:t>
            </a:r>
            <a:r>
              <a:rPr lang="en-US" sz="2000" b="1" dirty="0" err="1">
                <a:solidFill>
                  <a:schemeClr val="bg1"/>
                </a:solidFill>
                <a:latin typeface="Times New Roman" pitchFamily="18" charset="0"/>
              </a:rPr>
              <a:t>Hayslip’s</a:t>
            </a:r>
            <a:r>
              <a:rPr lang="en-US" sz="2000" b="1" dirty="0">
                <a:solidFill>
                  <a:schemeClr val="bg1"/>
                </a:solidFill>
                <a:latin typeface="Times New Roman" pitchFamily="18" charset="0"/>
              </a:rPr>
              <a:t> Best Bloom Fertilizer</a:t>
            </a:r>
          </a:p>
          <a:p>
            <a:r>
              <a:rPr lang="en-US" sz="2000" dirty="0">
                <a:solidFill>
                  <a:schemeClr val="bg1"/>
                </a:solidFill>
                <a:latin typeface="Times New Roman" pitchFamily="18" charset="0"/>
              </a:rPr>
              <a:t>	           	 </a:t>
            </a:r>
            <a:r>
              <a:rPr lang="en-US" sz="1600" dirty="0">
                <a:solidFill>
                  <a:schemeClr val="bg1"/>
                </a:solidFill>
                <a:latin typeface="Times New Roman" pitchFamily="18" charset="0"/>
              </a:rPr>
              <a:t>0-0-0</a:t>
            </a:r>
          </a:p>
          <a:p>
            <a:r>
              <a:rPr lang="en-US" sz="1000" b="1" dirty="0">
                <a:solidFill>
                  <a:schemeClr val="bg1"/>
                </a:solidFill>
                <a:latin typeface="Times New Roman" pitchFamily="18" charset="0"/>
              </a:rPr>
              <a:t>GUARANTEED ANALYSIS: </a:t>
            </a:r>
          </a:p>
          <a:p>
            <a:r>
              <a:rPr lang="en-US" sz="1600" b="1" dirty="0">
                <a:solidFill>
                  <a:schemeClr val="bg1"/>
                </a:solidFill>
                <a:latin typeface="Times New Roman" pitchFamily="18" charset="0"/>
              </a:rPr>
              <a:t>Total Nitrogen (N)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___% Ammoniacal Nitrogen </a:t>
            </a:r>
          </a:p>
          <a:p>
            <a:r>
              <a:rPr lang="en-US" sz="1600" b="1" dirty="0">
                <a:solidFill>
                  <a:schemeClr val="bg1"/>
                </a:solidFill>
                <a:latin typeface="Times New Roman" pitchFamily="18" charset="0"/>
              </a:rPr>
              <a:t>___% Nitrate Nitrogen </a:t>
            </a:r>
          </a:p>
          <a:p>
            <a:r>
              <a:rPr lang="en-US" sz="1600" b="1" dirty="0">
                <a:solidFill>
                  <a:schemeClr val="bg1"/>
                </a:solidFill>
                <a:latin typeface="Times New Roman" pitchFamily="18" charset="0"/>
              </a:rPr>
              <a:t>___% Other/Water Soluble Nitrogen </a:t>
            </a:r>
          </a:p>
          <a:p>
            <a:r>
              <a:rPr lang="en-US" sz="1600" b="1" dirty="0">
                <a:solidFill>
                  <a:schemeClr val="bg1"/>
                </a:solidFill>
                <a:latin typeface="Times New Roman" pitchFamily="18" charset="0"/>
              </a:rPr>
              <a:t>___% Urea Nitrogen </a:t>
            </a:r>
          </a:p>
          <a:p>
            <a:r>
              <a:rPr lang="en-US" sz="1600" b="1" dirty="0">
                <a:solidFill>
                  <a:schemeClr val="bg1"/>
                </a:solidFill>
                <a:latin typeface="Times New Roman" pitchFamily="18" charset="0"/>
              </a:rPr>
              <a:t>___% Water Insoluble Nitrogen </a:t>
            </a:r>
          </a:p>
          <a:p>
            <a:r>
              <a:rPr lang="en-US" sz="1600" b="1" dirty="0">
                <a:solidFill>
                  <a:schemeClr val="bg1"/>
                </a:solidFill>
                <a:latin typeface="Times New Roman" pitchFamily="18" charset="0"/>
              </a:rPr>
              <a:t>Available Phosphate (P2O5)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Soluble Potash (K2O)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Calcium (Ca)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Magnesium (Mg).............................................</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Sulfur (S)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Boron (B).........................................................</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Chlorine (Cl)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Cobalt (Co)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Copper (Cu)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Iron (Fe)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Sodium..............................................................</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Nickel (Ni)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r>
              <a:rPr lang="en-US" sz="1600" b="1" dirty="0">
                <a:solidFill>
                  <a:schemeClr val="bg1"/>
                </a:solidFill>
                <a:latin typeface="Times New Roman" pitchFamily="18" charset="0"/>
              </a:rPr>
              <a:t>Zinc (Zn) ..........................................................</a:t>
            </a:r>
            <a:r>
              <a:rPr lang="en-US" sz="1600" b="1" u="sng" dirty="0">
                <a:solidFill>
                  <a:schemeClr val="bg1"/>
                </a:solidFill>
                <a:latin typeface="Times New Roman" pitchFamily="18" charset="0"/>
              </a:rPr>
              <a:t>x</a:t>
            </a:r>
            <a:r>
              <a:rPr lang="en-US" sz="1600" b="1" dirty="0">
                <a:solidFill>
                  <a:schemeClr val="bg1"/>
                </a:solidFill>
                <a:latin typeface="Times New Roman" pitchFamily="18" charset="0"/>
              </a:rPr>
              <a:t>% </a:t>
            </a:r>
          </a:p>
          <a:p>
            <a:endParaRPr lang="en-US" sz="1400" b="1" dirty="0">
              <a:solidFill>
                <a:schemeClr val="bg1"/>
              </a:solidFill>
              <a:latin typeface="Times New Roman" pitchFamily="18" charset="0"/>
            </a:endParaRPr>
          </a:p>
          <a:p>
            <a:r>
              <a:rPr lang="en-US" sz="1400" b="1" dirty="0">
                <a:solidFill>
                  <a:schemeClr val="bg1"/>
                </a:solidFill>
                <a:latin typeface="Times New Roman" pitchFamily="18" charset="0"/>
              </a:rPr>
              <a:t>Derived From:  (list source materials)</a:t>
            </a:r>
          </a:p>
        </p:txBody>
      </p:sp>
      <p:sp>
        <p:nvSpPr>
          <p:cNvPr id="32771" name="TextBox 4"/>
          <p:cNvSpPr txBox="1">
            <a:spLocks noChangeArrowheads="1"/>
          </p:cNvSpPr>
          <p:nvPr/>
        </p:nvSpPr>
        <p:spPr bwMode="auto">
          <a:xfrm>
            <a:off x="5867400" y="3352800"/>
            <a:ext cx="2514600" cy="1169988"/>
          </a:xfrm>
          <a:prstGeom prst="rect">
            <a:avLst/>
          </a:prstGeom>
          <a:noFill/>
          <a:ln w="9525">
            <a:noFill/>
            <a:miter lim="800000"/>
            <a:headEnd/>
            <a:tailEnd/>
          </a:ln>
        </p:spPr>
        <p:txBody>
          <a:bodyPr>
            <a:spAutoFit/>
          </a:bodyPr>
          <a:lstStyle/>
          <a:p>
            <a:r>
              <a:rPr lang="en-US" sz="1400" b="1">
                <a:solidFill>
                  <a:schemeClr val="bg1"/>
                </a:solidFill>
                <a:latin typeface="Times New Roman" pitchFamily="18" charset="0"/>
              </a:rPr>
              <a:t>F005555</a:t>
            </a:r>
          </a:p>
          <a:p>
            <a:endParaRPr lang="en-US" sz="1400" b="1">
              <a:solidFill>
                <a:schemeClr val="bg1"/>
              </a:solidFill>
              <a:latin typeface="Times New Roman" pitchFamily="18" charset="0"/>
            </a:endParaRPr>
          </a:p>
          <a:p>
            <a:r>
              <a:rPr lang="en-US" sz="1400" b="1">
                <a:solidFill>
                  <a:schemeClr val="bg1"/>
                </a:solidFill>
                <a:latin typeface="Times New Roman" pitchFamily="18" charset="0"/>
              </a:rPr>
              <a:t>Hayslip’s Hydroponics, LLC</a:t>
            </a:r>
          </a:p>
          <a:p>
            <a:r>
              <a:rPr lang="en-US" sz="1400" b="1">
                <a:solidFill>
                  <a:schemeClr val="bg1"/>
                </a:solidFill>
                <a:latin typeface="Times New Roman" pitchFamily="18" charset="0"/>
              </a:rPr>
              <a:t>223 Wild Man Lane </a:t>
            </a:r>
          </a:p>
          <a:p>
            <a:r>
              <a:rPr lang="en-US" sz="1400" b="1">
                <a:solidFill>
                  <a:schemeClr val="bg1"/>
                </a:solidFill>
                <a:latin typeface="Times New Roman" pitchFamily="18" charset="0"/>
              </a:rPr>
              <a:t>Tallahassee, FL 32301 </a:t>
            </a:r>
          </a:p>
        </p:txBody>
      </p:sp>
      <p:sp>
        <p:nvSpPr>
          <p:cNvPr id="32773" name="TextBox 9"/>
          <p:cNvSpPr txBox="1">
            <a:spLocks noChangeArrowheads="1"/>
          </p:cNvSpPr>
          <p:nvPr/>
        </p:nvSpPr>
        <p:spPr bwMode="auto">
          <a:xfrm>
            <a:off x="6172200" y="5105400"/>
            <a:ext cx="2133600" cy="369888"/>
          </a:xfrm>
          <a:prstGeom prst="rect">
            <a:avLst/>
          </a:prstGeom>
          <a:noFill/>
          <a:ln w="9525">
            <a:noFill/>
            <a:miter lim="800000"/>
            <a:headEnd/>
            <a:tailEnd/>
          </a:ln>
        </p:spPr>
        <p:txBody>
          <a:bodyPr>
            <a:spAutoFit/>
          </a:bodyPr>
          <a:lstStyle/>
          <a:p>
            <a:r>
              <a:rPr lang="en-US" b="1">
                <a:solidFill>
                  <a:schemeClr val="bg1"/>
                </a:solidFill>
                <a:latin typeface="Times New Roman" pitchFamily="18" charset="0"/>
              </a:rPr>
              <a:t>Net Weight – 25 lbs. </a:t>
            </a:r>
          </a:p>
        </p:txBody>
      </p:sp>
      <p:sp>
        <p:nvSpPr>
          <p:cNvPr id="12" name="4-Point Star 11"/>
          <p:cNvSpPr/>
          <p:nvPr/>
        </p:nvSpPr>
        <p:spPr>
          <a:xfrm>
            <a:off x="0" y="5867400"/>
            <a:ext cx="381000" cy="4572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3" name="4-Point Star 12"/>
          <p:cNvSpPr/>
          <p:nvPr/>
        </p:nvSpPr>
        <p:spPr>
          <a:xfrm>
            <a:off x="5486400" y="3276600"/>
            <a:ext cx="381000" cy="3810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xplosion 2 15"/>
          <p:cNvSpPr/>
          <p:nvPr/>
        </p:nvSpPr>
        <p:spPr>
          <a:xfrm>
            <a:off x="5638800" y="5105400"/>
            <a:ext cx="533400" cy="3810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4-Point Star 16"/>
          <p:cNvSpPr/>
          <p:nvPr/>
        </p:nvSpPr>
        <p:spPr>
          <a:xfrm>
            <a:off x="381000" y="152400"/>
            <a:ext cx="304800" cy="6096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4-Point Star 18"/>
          <p:cNvSpPr/>
          <p:nvPr/>
        </p:nvSpPr>
        <p:spPr>
          <a:xfrm>
            <a:off x="0" y="1143000"/>
            <a:ext cx="228600" cy="228600"/>
          </a:xfrm>
          <a:prstGeom prst="star4">
            <a:avLst>
              <a:gd name="adj" fmla="val 2334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4-Point Star 20"/>
          <p:cNvSpPr/>
          <p:nvPr/>
        </p:nvSpPr>
        <p:spPr>
          <a:xfrm>
            <a:off x="1905000" y="609600"/>
            <a:ext cx="304800" cy="3810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4-Point Star 17"/>
          <p:cNvSpPr/>
          <p:nvPr/>
        </p:nvSpPr>
        <p:spPr>
          <a:xfrm>
            <a:off x="5410200" y="3733800"/>
            <a:ext cx="457200" cy="381000"/>
          </a:xfrm>
          <a:prstGeom prst="star4">
            <a:avLst>
              <a:gd name="adj" fmla="val 185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7" grpId="0" animBg="1"/>
      <p:bldP spid="19" grpId="0" animBg="1"/>
      <p:bldP spid="21"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447800"/>
            <a:ext cx="9144000" cy="8956298"/>
          </a:xfrm>
          <a:prstGeom prst="rect">
            <a:avLst/>
          </a:prstGeom>
        </p:spPr>
        <p:txBody>
          <a:bodyPr wrap="square">
            <a:spAutoFit/>
          </a:bodyPr>
          <a:lstStyle/>
          <a:p>
            <a:pPr>
              <a:buFont typeface="Arial" pitchFamily="34" charset="0"/>
              <a:buChar char="•"/>
            </a:pPr>
            <a:r>
              <a:rPr lang="en-US" b="1" u="sng" dirty="0">
                <a:solidFill>
                  <a:schemeClr val="bg1"/>
                </a:solidFill>
                <a:latin typeface="Times New Roman" pitchFamily="18" charset="0"/>
              </a:rPr>
              <a:t> SOLUBLE SOURCE MATERIAL</a:t>
            </a:r>
            <a:r>
              <a:rPr lang="en-US" b="1" dirty="0">
                <a:solidFill>
                  <a:schemeClr val="bg1"/>
                </a:solidFill>
                <a:latin typeface="Times New Roman" pitchFamily="18" charset="0"/>
              </a:rPr>
              <a:t>: Guaranteed as to “Water Soluble”</a:t>
            </a:r>
          </a:p>
          <a:p>
            <a:pPr>
              <a:buFont typeface="Arial" pitchFamily="34" charset="0"/>
              <a:buChar char="•"/>
            </a:pPr>
            <a:endParaRPr lang="en-US" b="1" dirty="0">
              <a:solidFill>
                <a:schemeClr val="bg1"/>
              </a:solidFill>
              <a:latin typeface="Times New Roman" pitchFamily="18" charset="0"/>
            </a:endParaRPr>
          </a:p>
          <a:p>
            <a:r>
              <a:rPr lang="en-US" b="1" dirty="0">
                <a:solidFill>
                  <a:schemeClr val="bg1"/>
                </a:solidFill>
                <a:latin typeface="Times New Roman" pitchFamily="18" charset="0"/>
              </a:rPr>
              <a:t> Source materials: copper sulfate,  magnesium hydroxide, ferrous sulfate, zinc nitrate</a:t>
            </a:r>
          </a:p>
          <a:p>
            <a:endParaRPr lang="en-US" b="1" dirty="0">
              <a:solidFill>
                <a:schemeClr val="bg1"/>
              </a:solidFill>
              <a:latin typeface="Times New Roman" pitchFamily="18" charset="0"/>
            </a:endParaRPr>
          </a:p>
          <a:p>
            <a:r>
              <a:rPr lang="en-US" b="1" dirty="0">
                <a:solidFill>
                  <a:schemeClr val="bg1"/>
                </a:solidFill>
                <a:latin typeface="Times New Roman" pitchFamily="18" charset="0"/>
              </a:rPr>
              <a:t> Water Soluble Magnesium (Mg)………………………….........................</a:t>
            </a:r>
            <a:r>
              <a:rPr lang="en-US" b="1" u="sng" dirty="0">
                <a:solidFill>
                  <a:schemeClr val="bg1"/>
                </a:solidFill>
                <a:latin typeface="Times New Roman" pitchFamily="18" charset="0"/>
              </a:rPr>
              <a:t>2.00</a:t>
            </a:r>
            <a:r>
              <a:rPr lang="en-US" b="1" dirty="0">
                <a:solidFill>
                  <a:schemeClr val="bg1"/>
                </a:solidFill>
                <a:latin typeface="Times New Roman" pitchFamily="18" charset="0"/>
              </a:rPr>
              <a:t>%</a:t>
            </a:r>
          </a:p>
          <a:p>
            <a:r>
              <a:rPr lang="en-US" b="1" dirty="0">
                <a:solidFill>
                  <a:schemeClr val="bg1"/>
                </a:solidFill>
                <a:latin typeface="Times New Roman" pitchFamily="18" charset="0"/>
              </a:rPr>
              <a:t> Derived from: Magnesium Sulfate</a:t>
            </a: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pPr>
              <a:buFont typeface="Arial" pitchFamily="34" charset="0"/>
              <a:buChar char="•"/>
            </a:pPr>
            <a:r>
              <a:rPr lang="en-US" b="1" dirty="0">
                <a:solidFill>
                  <a:schemeClr val="bg1"/>
                </a:solidFill>
                <a:latin typeface="Times New Roman" pitchFamily="18" charset="0"/>
              </a:rPr>
              <a:t> </a:t>
            </a:r>
            <a:r>
              <a:rPr lang="en-US" b="1" u="sng" dirty="0">
                <a:solidFill>
                  <a:schemeClr val="bg1"/>
                </a:solidFill>
                <a:latin typeface="Times New Roman" pitchFamily="18" charset="0"/>
              </a:rPr>
              <a:t>INSOLUBLE SOURCE MATERIAL</a:t>
            </a:r>
            <a:r>
              <a:rPr lang="en-US" b="1" dirty="0">
                <a:solidFill>
                  <a:schemeClr val="bg1"/>
                </a:solidFill>
                <a:latin typeface="Times New Roman" pitchFamily="18" charset="0"/>
              </a:rPr>
              <a:t>: Guaranteed as to “Total”</a:t>
            </a:r>
          </a:p>
          <a:p>
            <a:pPr>
              <a:buFont typeface="Arial" pitchFamily="34" charset="0"/>
              <a:buChar char="•"/>
            </a:pPr>
            <a:endParaRPr lang="en-US" b="1" dirty="0">
              <a:solidFill>
                <a:schemeClr val="bg1"/>
              </a:solidFill>
              <a:latin typeface="Times New Roman" pitchFamily="18" charset="0"/>
            </a:endParaRPr>
          </a:p>
          <a:p>
            <a:r>
              <a:rPr lang="en-US" b="1" dirty="0">
                <a:solidFill>
                  <a:schemeClr val="bg1"/>
                </a:solidFill>
                <a:latin typeface="Times New Roman" pitchFamily="18" charset="0"/>
              </a:rPr>
              <a:t> Source materials: iron oxide, iron </a:t>
            </a:r>
            <a:r>
              <a:rPr lang="en-US" b="1" dirty="0" err="1">
                <a:solidFill>
                  <a:schemeClr val="bg1"/>
                </a:solidFill>
                <a:latin typeface="Times New Roman" pitchFamily="18" charset="0"/>
              </a:rPr>
              <a:t>humate</a:t>
            </a:r>
            <a:r>
              <a:rPr lang="en-US" b="1" dirty="0">
                <a:solidFill>
                  <a:schemeClr val="bg1"/>
                </a:solidFill>
                <a:latin typeface="Times New Roman" pitchFamily="18" charset="0"/>
              </a:rPr>
              <a:t>, copper oxide,  zinc oxide, manganese oxide</a:t>
            </a:r>
          </a:p>
          <a:p>
            <a:endParaRPr lang="en-US" b="1" dirty="0">
              <a:solidFill>
                <a:schemeClr val="bg1"/>
              </a:solidFill>
              <a:latin typeface="Times New Roman" pitchFamily="18" charset="0"/>
            </a:endParaRPr>
          </a:p>
          <a:p>
            <a:r>
              <a:rPr lang="en-US" b="1" dirty="0">
                <a:solidFill>
                  <a:schemeClr val="bg1"/>
                </a:solidFill>
                <a:latin typeface="Times New Roman" pitchFamily="18" charset="0"/>
              </a:rPr>
              <a:t> Manganese (</a:t>
            </a:r>
            <a:r>
              <a:rPr lang="en-US" b="1" dirty="0" err="1">
                <a:solidFill>
                  <a:schemeClr val="bg1"/>
                </a:solidFill>
                <a:latin typeface="Times New Roman" pitchFamily="18" charset="0"/>
              </a:rPr>
              <a:t>Mn</a:t>
            </a:r>
            <a:r>
              <a:rPr lang="en-US" b="1" dirty="0">
                <a:solidFill>
                  <a:schemeClr val="bg1"/>
                </a:solidFill>
                <a:latin typeface="Times New Roman" pitchFamily="18" charset="0"/>
              </a:rPr>
              <a:t>)…………………………………………………………..</a:t>
            </a:r>
            <a:r>
              <a:rPr lang="en-US" b="1" u="sng" dirty="0">
                <a:solidFill>
                  <a:schemeClr val="bg1"/>
                </a:solidFill>
                <a:latin typeface="Times New Roman" pitchFamily="18" charset="0"/>
              </a:rPr>
              <a:t>2.00</a:t>
            </a:r>
            <a:r>
              <a:rPr lang="en-US" b="1" dirty="0">
                <a:solidFill>
                  <a:schemeClr val="bg1"/>
                </a:solidFill>
                <a:latin typeface="Times New Roman" pitchFamily="18" charset="0"/>
              </a:rPr>
              <a:t>%</a:t>
            </a:r>
          </a:p>
          <a:p>
            <a:r>
              <a:rPr lang="en-US" b="1" dirty="0">
                <a:solidFill>
                  <a:schemeClr val="bg1"/>
                </a:solidFill>
                <a:latin typeface="Times New Roman" pitchFamily="18" charset="0"/>
              </a:rPr>
              <a:t> Derived from: Manganese Oxide</a:t>
            </a: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pPr>
              <a:buFont typeface="Arial" pitchFamily="34" charset="0"/>
              <a:buChar char="•"/>
            </a:pPr>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p:txBody>
      </p:sp>
      <p:sp>
        <p:nvSpPr>
          <p:cNvPr id="8" name="TextBox 7">
            <a:extLst>
              <a:ext uri="{FF2B5EF4-FFF2-40B4-BE49-F238E27FC236}">
                <a16:creationId xmlns:a16="http://schemas.microsoft.com/office/drawing/2014/main" id="{B9503460-693D-4766-9D53-C40D64FCFFE0}"/>
              </a:ext>
            </a:extLst>
          </p:cNvPr>
          <p:cNvSpPr txBox="1"/>
          <p:nvPr/>
        </p:nvSpPr>
        <p:spPr>
          <a:xfrm>
            <a:off x="304800" y="29029"/>
            <a:ext cx="7924800" cy="1323439"/>
          </a:xfrm>
          <a:prstGeom prst="rect">
            <a:avLst/>
          </a:prstGeom>
          <a:noFill/>
        </p:spPr>
        <p:txBody>
          <a:bodyPr wrap="square" rtlCol="0">
            <a:spAutoFit/>
          </a:bodyPr>
          <a:lstStyle/>
          <a:p>
            <a:pPr algn="ctr"/>
            <a:r>
              <a:rPr lang="en-US" sz="4000" b="1" dirty="0">
                <a:latin typeface="+mn-lt"/>
              </a:rPr>
              <a:t>Labeling Micronutrients &amp; Secondary Nutrients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587" y="1676400"/>
            <a:ext cx="8340745" cy="5078313"/>
          </a:xfrm>
          <a:prstGeom prst="rect">
            <a:avLst/>
          </a:prstGeom>
        </p:spPr>
        <p:txBody>
          <a:bodyPr wrap="none">
            <a:spAutoFit/>
          </a:bodyPr>
          <a:lstStyle/>
          <a:p>
            <a:pPr>
              <a:buFont typeface="Arial" pitchFamily="34" charset="0"/>
              <a:buChar char="•"/>
            </a:pPr>
            <a:r>
              <a:rPr lang="en-US" b="1" dirty="0">
                <a:solidFill>
                  <a:schemeClr val="bg1"/>
                </a:solidFill>
                <a:latin typeface="Times New Roman" pitchFamily="18" charset="0"/>
              </a:rPr>
              <a:t> </a:t>
            </a:r>
            <a:r>
              <a:rPr lang="en-US" b="1" u="sng" dirty="0">
                <a:solidFill>
                  <a:schemeClr val="bg1"/>
                </a:solidFill>
                <a:latin typeface="Times New Roman" pitchFamily="18" charset="0"/>
              </a:rPr>
              <a:t>INSOLUBLE AND SOLUBLE SOURCE </a:t>
            </a:r>
            <a:r>
              <a:rPr lang="en-US" b="1" dirty="0">
                <a:solidFill>
                  <a:schemeClr val="bg1"/>
                </a:solidFill>
                <a:latin typeface="Times New Roman" pitchFamily="18" charset="0"/>
              </a:rPr>
              <a:t>: “Total” guarantee will always be </a:t>
            </a:r>
          </a:p>
          <a:p>
            <a:r>
              <a:rPr lang="en-US" b="1" dirty="0">
                <a:solidFill>
                  <a:schemeClr val="bg1"/>
                </a:solidFill>
                <a:latin typeface="Times New Roman" pitchFamily="18" charset="0"/>
              </a:rPr>
              <a:t>  higher than the “Water Soluble” guarantee</a:t>
            </a:r>
          </a:p>
          <a:p>
            <a:endParaRPr lang="en-US" b="1" dirty="0">
              <a:solidFill>
                <a:schemeClr val="bg1"/>
              </a:solidFill>
              <a:latin typeface="Times New Roman" pitchFamily="18" charset="0"/>
            </a:endParaRPr>
          </a:p>
          <a:p>
            <a:r>
              <a:rPr lang="en-US" b="1" dirty="0">
                <a:solidFill>
                  <a:schemeClr val="bg1"/>
                </a:solidFill>
                <a:latin typeface="Times New Roman" pitchFamily="18" charset="0"/>
              </a:rPr>
              <a:t> Manganese (</a:t>
            </a:r>
            <a:r>
              <a:rPr lang="en-US" b="1" dirty="0" err="1">
                <a:solidFill>
                  <a:schemeClr val="bg1"/>
                </a:solidFill>
                <a:latin typeface="Times New Roman" pitchFamily="18" charset="0"/>
              </a:rPr>
              <a:t>Mn</a:t>
            </a:r>
            <a:r>
              <a:rPr lang="en-US" b="1" dirty="0">
                <a:solidFill>
                  <a:schemeClr val="bg1"/>
                </a:solidFill>
                <a:latin typeface="Times New Roman" pitchFamily="18" charset="0"/>
              </a:rPr>
              <a:t>)…………………………....</a:t>
            </a:r>
            <a:r>
              <a:rPr lang="en-US" b="1" u="sng" dirty="0">
                <a:solidFill>
                  <a:schemeClr val="bg1"/>
                </a:solidFill>
                <a:latin typeface="Times New Roman" pitchFamily="18" charset="0"/>
              </a:rPr>
              <a:t>2.50</a:t>
            </a:r>
            <a:r>
              <a:rPr lang="en-US" b="1" dirty="0">
                <a:solidFill>
                  <a:schemeClr val="bg1"/>
                </a:solidFill>
                <a:latin typeface="Times New Roman" pitchFamily="18" charset="0"/>
              </a:rPr>
              <a:t>%</a:t>
            </a:r>
          </a:p>
          <a:p>
            <a:r>
              <a:rPr lang="en-US" b="1" dirty="0">
                <a:solidFill>
                  <a:schemeClr val="bg1"/>
                </a:solidFill>
                <a:latin typeface="Times New Roman" pitchFamily="18" charset="0"/>
              </a:rPr>
              <a:t> </a:t>
            </a:r>
            <a:r>
              <a:rPr lang="en-US" b="1" u="sng" dirty="0">
                <a:solidFill>
                  <a:schemeClr val="bg1"/>
                </a:solidFill>
                <a:latin typeface="Times New Roman" pitchFamily="18" charset="0"/>
              </a:rPr>
              <a:t> 2.00</a:t>
            </a:r>
            <a:r>
              <a:rPr lang="en-US" b="1" dirty="0">
                <a:solidFill>
                  <a:schemeClr val="bg1"/>
                </a:solidFill>
                <a:latin typeface="Times New Roman" pitchFamily="18" charset="0"/>
              </a:rPr>
              <a:t>% Water Soluble Manganese (</a:t>
            </a:r>
            <a:r>
              <a:rPr lang="en-US" b="1" dirty="0" err="1">
                <a:solidFill>
                  <a:schemeClr val="bg1"/>
                </a:solidFill>
                <a:latin typeface="Times New Roman" pitchFamily="18" charset="0"/>
              </a:rPr>
              <a:t>Mn</a:t>
            </a:r>
            <a:r>
              <a:rPr lang="en-US" b="1" dirty="0">
                <a:solidFill>
                  <a:schemeClr val="bg1"/>
                </a:solidFill>
                <a:latin typeface="Times New Roman" pitchFamily="18" charset="0"/>
              </a:rPr>
              <a:t>)</a:t>
            </a:r>
          </a:p>
          <a:p>
            <a:r>
              <a:rPr lang="en-US" b="1" dirty="0">
                <a:solidFill>
                  <a:schemeClr val="bg1"/>
                </a:solidFill>
                <a:latin typeface="Times New Roman" pitchFamily="18" charset="0"/>
              </a:rPr>
              <a:t>Derived from: Manganese Oxide, Manganese Sulfate</a:t>
            </a: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pPr>
              <a:buFont typeface="Arial" pitchFamily="34" charset="0"/>
              <a:buChar char="•"/>
            </a:pPr>
            <a:r>
              <a:rPr lang="en-US" b="1" dirty="0">
                <a:solidFill>
                  <a:schemeClr val="bg1"/>
                </a:solidFill>
                <a:latin typeface="Times New Roman" pitchFamily="18" charset="0"/>
              </a:rPr>
              <a:t> </a:t>
            </a:r>
            <a:r>
              <a:rPr lang="en-US" b="1" u="sng" dirty="0">
                <a:solidFill>
                  <a:schemeClr val="bg1"/>
                </a:solidFill>
                <a:latin typeface="Times New Roman" pitchFamily="18" charset="0"/>
              </a:rPr>
              <a:t>CHELATING AGENT SOURCE: </a:t>
            </a:r>
            <a:r>
              <a:rPr lang="en-US" b="1" dirty="0">
                <a:solidFill>
                  <a:schemeClr val="bg1"/>
                </a:solidFill>
                <a:latin typeface="Times New Roman" pitchFamily="18" charset="0"/>
              </a:rPr>
              <a:t> Guaranteed as to “</a:t>
            </a:r>
            <a:r>
              <a:rPr lang="en-US" b="1" dirty="0" err="1">
                <a:solidFill>
                  <a:schemeClr val="bg1"/>
                </a:solidFill>
                <a:latin typeface="Times New Roman" pitchFamily="18" charset="0"/>
              </a:rPr>
              <a:t>Chelated</a:t>
            </a:r>
            <a:r>
              <a:rPr lang="en-US" b="1" dirty="0">
                <a:solidFill>
                  <a:schemeClr val="bg1"/>
                </a:solidFill>
                <a:latin typeface="Times New Roman" pitchFamily="18" charset="0"/>
              </a:rPr>
              <a:t>”</a:t>
            </a:r>
          </a:p>
          <a:p>
            <a:pPr>
              <a:buFont typeface="Arial" pitchFamily="34" charset="0"/>
              <a:buChar char="•"/>
            </a:pPr>
            <a:endParaRPr lang="en-US" b="1" u="sng" dirty="0">
              <a:solidFill>
                <a:schemeClr val="bg1"/>
              </a:solidFill>
              <a:latin typeface="Times New Roman" pitchFamily="18" charset="0"/>
            </a:endParaRPr>
          </a:p>
          <a:p>
            <a:r>
              <a:rPr lang="en-US" b="1" dirty="0">
                <a:solidFill>
                  <a:schemeClr val="bg1"/>
                </a:solidFill>
                <a:latin typeface="Times New Roman" pitchFamily="18" charset="0"/>
              </a:rPr>
              <a:t>Source materials: Zinc </a:t>
            </a:r>
            <a:r>
              <a:rPr lang="en-US" b="1" dirty="0" err="1">
                <a:solidFill>
                  <a:schemeClr val="bg1"/>
                </a:solidFill>
                <a:latin typeface="Times New Roman" pitchFamily="18" charset="0"/>
              </a:rPr>
              <a:t>EDTA</a:t>
            </a:r>
            <a:r>
              <a:rPr lang="en-US" b="1" dirty="0">
                <a:solidFill>
                  <a:schemeClr val="bg1"/>
                </a:solidFill>
                <a:latin typeface="Times New Roman" pitchFamily="18" charset="0"/>
              </a:rPr>
              <a:t>, Zinc Citrate, Iron </a:t>
            </a:r>
            <a:r>
              <a:rPr lang="en-US" b="1" dirty="0" err="1">
                <a:solidFill>
                  <a:schemeClr val="bg1"/>
                </a:solidFill>
                <a:latin typeface="Times New Roman" pitchFamily="18" charset="0"/>
              </a:rPr>
              <a:t>Glucoheptonate</a:t>
            </a:r>
            <a:r>
              <a:rPr lang="en-US" b="1" dirty="0">
                <a:solidFill>
                  <a:schemeClr val="bg1"/>
                </a:solidFill>
                <a:latin typeface="Times New Roman" pitchFamily="18" charset="0"/>
              </a:rPr>
              <a:t>, Copper MEA</a:t>
            </a:r>
          </a:p>
          <a:p>
            <a:endParaRPr lang="en-US" b="1" u="sng" dirty="0">
              <a:solidFill>
                <a:schemeClr val="bg1"/>
              </a:solidFill>
              <a:latin typeface="Times New Roman" pitchFamily="18" charset="0"/>
            </a:endParaRPr>
          </a:p>
          <a:p>
            <a:r>
              <a:rPr lang="en-US" b="1" dirty="0" err="1">
                <a:solidFill>
                  <a:schemeClr val="bg1"/>
                </a:solidFill>
                <a:latin typeface="Times New Roman" pitchFamily="18" charset="0"/>
              </a:rPr>
              <a:t>Chelated</a:t>
            </a:r>
            <a:r>
              <a:rPr lang="en-US" b="1" dirty="0">
                <a:solidFill>
                  <a:schemeClr val="bg1"/>
                </a:solidFill>
                <a:latin typeface="Times New Roman" pitchFamily="18" charset="0"/>
              </a:rPr>
              <a:t> Manganese (</a:t>
            </a:r>
            <a:r>
              <a:rPr lang="en-US" b="1" dirty="0" err="1">
                <a:solidFill>
                  <a:schemeClr val="bg1"/>
                </a:solidFill>
                <a:latin typeface="Times New Roman" pitchFamily="18" charset="0"/>
              </a:rPr>
              <a:t>Mn</a:t>
            </a:r>
            <a:r>
              <a:rPr lang="en-US" b="1" dirty="0">
                <a:solidFill>
                  <a:schemeClr val="bg1"/>
                </a:solidFill>
                <a:latin typeface="Times New Roman" pitchFamily="18" charset="0"/>
              </a:rPr>
              <a:t>) …………………1.00%</a:t>
            </a:r>
          </a:p>
          <a:p>
            <a:r>
              <a:rPr lang="en-US" b="1" dirty="0">
                <a:solidFill>
                  <a:schemeClr val="bg1"/>
                </a:solidFill>
                <a:latin typeface="Times New Roman" pitchFamily="18" charset="0"/>
              </a:rPr>
              <a:t>Derived from: Manganese </a:t>
            </a:r>
            <a:r>
              <a:rPr lang="en-US" b="1" dirty="0" err="1">
                <a:solidFill>
                  <a:schemeClr val="bg1"/>
                </a:solidFill>
                <a:latin typeface="Times New Roman" pitchFamily="18" charset="0"/>
              </a:rPr>
              <a:t>EDTA</a:t>
            </a:r>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a:p>
            <a:endParaRPr lang="en-US" b="1" dirty="0">
              <a:solidFill>
                <a:schemeClr val="bg1"/>
              </a:solidFill>
              <a:latin typeface="Times New Roman" pitchFamily="18" charset="0"/>
            </a:endParaRPr>
          </a:p>
        </p:txBody>
      </p:sp>
      <p:sp>
        <p:nvSpPr>
          <p:cNvPr id="6" name="TextBox 5">
            <a:extLst>
              <a:ext uri="{FF2B5EF4-FFF2-40B4-BE49-F238E27FC236}">
                <a16:creationId xmlns:a16="http://schemas.microsoft.com/office/drawing/2014/main" id="{7C5FA475-E321-467C-98EF-B4B1C3DD33F0}"/>
              </a:ext>
            </a:extLst>
          </p:cNvPr>
          <p:cNvSpPr txBox="1"/>
          <p:nvPr/>
        </p:nvSpPr>
        <p:spPr>
          <a:xfrm>
            <a:off x="304800" y="29029"/>
            <a:ext cx="7924800" cy="1323439"/>
          </a:xfrm>
          <a:prstGeom prst="rect">
            <a:avLst/>
          </a:prstGeom>
          <a:noFill/>
        </p:spPr>
        <p:txBody>
          <a:bodyPr wrap="square" rtlCol="0">
            <a:spAutoFit/>
          </a:bodyPr>
          <a:lstStyle/>
          <a:p>
            <a:pPr algn="ctr"/>
            <a:r>
              <a:rPr lang="en-US" sz="4000" b="1" dirty="0">
                <a:latin typeface="+mn-lt"/>
              </a:rPr>
              <a:t>Labeling Micronutrients &amp; Secondary Nutrients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1295400"/>
            <a:ext cx="8521871" cy="6463308"/>
          </a:xfrm>
          <a:prstGeom prst="rect">
            <a:avLst/>
          </a:prstGeom>
          <a:noFill/>
        </p:spPr>
        <p:txBody>
          <a:bodyPr wrap="square" rtlCol="0">
            <a:spAutoFit/>
          </a:bodyPr>
          <a:lstStyle/>
          <a:p>
            <a:pPr>
              <a:buFont typeface="Arial" pitchFamily="34" charset="0"/>
              <a:buChar char="•"/>
            </a:pPr>
            <a:r>
              <a:rPr lang="en-US" b="1" dirty="0">
                <a:solidFill>
                  <a:schemeClr val="bg1"/>
                </a:solidFill>
              </a:rPr>
              <a:t> </a:t>
            </a:r>
            <a:r>
              <a:rPr lang="en-US" b="1" u="sng" dirty="0">
                <a:solidFill>
                  <a:schemeClr val="bg1"/>
                </a:solidFill>
              </a:rPr>
              <a:t>CHELATING AGENTS, SOLUBLE AND INSOLUBLE SOURCE</a:t>
            </a:r>
            <a:r>
              <a:rPr lang="en-US" b="1" dirty="0">
                <a:solidFill>
                  <a:schemeClr val="bg1"/>
                </a:solidFill>
              </a:rPr>
              <a:t>:</a:t>
            </a:r>
          </a:p>
          <a:p>
            <a:pPr>
              <a:buFont typeface="Arial" pitchFamily="34" charset="0"/>
              <a:buChar char="•"/>
            </a:pPr>
            <a:endParaRPr lang="en-US" b="1" dirty="0">
              <a:solidFill>
                <a:schemeClr val="bg1"/>
              </a:solidFill>
            </a:endParaRPr>
          </a:p>
          <a:p>
            <a:r>
              <a:rPr lang="en-US" b="1" dirty="0">
                <a:solidFill>
                  <a:schemeClr val="bg1"/>
                </a:solidFill>
              </a:rPr>
              <a:t>Example Soluble Source and Chelating Agent:</a:t>
            </a:r>
          </a:p>
          <a:p>
            <a:endParaRPr lang="en-US" b="1" dirty="0">
              <a:solidFill>
                <a:schemeClr val="bg1"/>
              </a:solidFill>
            </a:endParaRPr>
          </a:p>
          <a:p>
            <a:r>
              <a:rPr lang="en-US" b="1" dirty="0">
                <a:solidFill>
                  <a:schemeClr val="bg1"/>
                </a:solidFill>
              </a:rPr>
              <a:t>Manganese (</a:t>
            </a:r>
            <a:r>
              <a:rPr lang="en-US" b="1" dirty="0" err="1">
                <a:solidFill>
                  <a:schemeClr val="bg1"/>
                </a:solidFill>
              </a:rPr>
              <a:t>Mn</a:t>
            </a:r>
            <a:r>
              <a:rPr lang="en-US" b="1" dirty="0">
                <a:solidFill>
                  <a:schemeClr val="bg1"/>
                </a:solidFill>
              </a:rPr>
              <a:t>)……………………………………</a:t>
            </a:r>
            <a:r>
              <a:rPr lang="en-US" b="1" u="sng" dirty="0">
                <a:solidFill>
                  <a:schemeClr val="bg1"/>
                </a:solidFill>
              </a:rPr>
              <a:t>1.00</a:t>
            </a:r>
            <a:r>
              <a:rPr lang="en-US" b="1" dirty="0">
                <a:solidFill>
                  <a:schemeClr val="bg1"/>
                </a:solidFill>
              </a:rPr>
              <a:t>%</a:t>
            </a:r>
          </a:p>
          <a:p>
            <a:r>
              <a:rPr lang="en-US" b="1" u="sng" dirty="0">
                <a:solidFill>
                  <a:schemeClr val="bg1"/>
                </a:solidFill>
              </a:rPr>
              <a:t>1.00</a:t>
            </a:r>
            <a:r>
              <a:rPr lang="en-US" b="1" dirty="0">
                <a:solidFill>
                  <a:schemeClr val="bg1"/>
                </a:solidFill>
              </a:rPr>
              <a:t>% </a:t>
            </a:r>
            <a:r>
              <a:rPr lang="en-US" b="1" dirty="0" err="1">
                <a:solidFill>
                  <a:schemeClr val="bg1"/>
                </a:solidFill>
              </a:rPr>
              <a:t>Chelated</a:t>
            </a:r>
            <a:r>
              <a:rPr lang="en-US" b="1" dirty="0">
                <a:solidFill>
                  <a:schemeClr val="bg1"/>
                </a:solidFill>
              </a:rPr>
              <a:t> Manganese (</a:t>
            </a:r>
            <a:r>
              <a:rPr lang="en-US" b="1" dirty="0" err="1">
                <a:solidFill>
                  <a:schemeClr val="bg1"/>
                </a:solidFill>
              </a:rPr>
              <a:t>Mn</a:t>
            </a:r>
            <a:r>
              <a:rPr lang="en-US" b="1" dirty="0">
                <a:solidFill>
                  <a:schemeClr val="bg1"/>
                </a:solidFill>
              </a:rPr>
              <a:t>)</a:t>
            </a:r>
          </a:p>
          <a:p>
            <a:r>
              <a:rPr lang="en-US" b="1" u="sng" dirty="0">
                <a:solidFill>
                  <a:schemeClr val="bg1"/>
                </a:solidFill>
              </a:rPr>
              <a:t>1.00</a:t>
            </a:r>
            <a:r>
              <a:rPr lang="en-US" b="1" dirty="0">
                <a:solidFill>
                  <a:schemeClr val="bg1"/>
                </a:solidFill>
              </a:rPr>
              <a:t>% Water Soluble Manganese (</a:t>
            </a:r>
            <a:r>
              <a:rPr lang="en-US" b="1" dirty="0" err="1">
                <a:solidFill>
                  <a:schemeClr val="bg1"/>
                </a:solidFill>
              </a:rPr>
              <a:t>Mn</a:t>
            </a:r>
            <a:r>
              <a:rPr lang="en-US" b="1" dirty="0">
                <a:solidFill>
                  <a:schemeClr val="bg1"/>
                </a:solidFill>
              </a:rPr>
              <a:t>)</a:t>
            </a:r>
          </a:p>
          <a:p>
            <a:r>
              <a:rPr lang="en-US" b="1" dirty="0">
                <a:solidFill>
                  <a:schemeClr val="bg1"/>
                </a:solidFill>
              </a:rPr>
              <a:t>Derived from: Manganese Sulfate, Manganese </a:t>
            </a:r>
            <a:r>
              <a:rPr lang="en-US" b="1" dirty="0" err="1">
                <a:solidFill>
                  <a:schemeClr val="bg1"/>
                </a:solidFill>
              </a:rPr>
              <a:t>EDTA</a:t>
            </a:r>
            <a:endParaRPr lang="en-US" b="1" dirty="0">
              <a:solidFill>
                <a:schemeClr val="bg1"/>
              </a:solidFill>
            </a:endParaRPr>
          </a:p>
          <a:p>
            <a:endParaRPr lang="en-US" b="1" dirty="0">
              <a:solidFill>
                <a:schemeClr val="bg1"/>
              </a:solidFill>
            </a:endParaRPr>
          </a:p>
          <a:p>
            <a:endParaRPr lang="en-US" b="1" dirty="0">
              <a:solidFill>
                <a:schemeClr val="bg1"/>
              </a:solidFill>
            </a:endParaRPr>
          </a:p>
          <a:p>
            <a:endParaRPr lang="en-US" b="1" dirty="0">
              <a:solidFill>
                <a:schemeClr val="bg1"/>
              </a:solidFill>
            </a:endParaRPr>
          </a:p>
          <a:p>
            <a:r>
              <a:rPr lang="en-US" b="1" dirty="0">
                <a:solidFill>
                  <a:schemeClr val="bg1"/>
                </a:solidFill>
              </a:rPr>
              <a:t>Example Soluble Source, Insoluble Source and Chelating Agent:</a:t>
            </a:r>
          </a:p>
          <a:p>
            <a:endParaRPr lang="en-US" b="1" dirty="0">
              <a:solidFill>
                <a:schemeClr val="bg1"/>
              </a:solidFill>
            </a:endParaRPr>
          </a:p>
          <a:p>
            <a:r>
              <a:rPr lang="en-US" b="1" dirty="0">
                <a:solidFill>
                  <a:schemeClr val="bg1"/>
                </a:solidFill>
              </a:rPr>
              <a:t>Manganese (</a:t>
            </a:r>
            <a:r>
              <a:rPr lang="en-US" b="1" dirty="0" err="1">
                <a:solidFill>
                  <a:schemeClr val="bg1"/>
                </a:solidFill>
              </a:rPr>
              <a:t>Mn</a:t>
            </a:r>
            <a:r>
              <a:rPr lang="en-US" b="1" dirty="0">
                <a:solidFill>
                  <a:schemeClr val="bg1"/>
                </a:solidFill>
              </a:rPr>
              <a:t>)…………………………………….</a:t>
            </a:r>
            <a:r>
              <a:rPr lang="en-US" b="1" u="sng" dirty="0">
                <a:solidFill>
                  <a:schemeClr val="bg1"/>
                </a:solidFill>
              </a:rPr>
              <a:t>2.50</a:t>
            </a:r>
            <a:r>
              <a:rPr lang="en-US" b="1" dirty="0">
                <a:solidFill>
                  <a:schemeClr val="bg1"/>
                </a:solidFill>
              </a:rPr>
              <a:t>%</a:t>
            </a:r>
          </a:p>
          <a:p>
            <a:r>
              <a:rPr lang="en-US" b="1" u="sng" dirty="0">
                <a:solidFill>
                  <a:schemeClr val="bg1"/>
                </a:solidFill>
              </a:rPr>
              <a:t>1.50</a:t>
            </a:r>
            <a:r>
              <a:rPr lang="en-US" b="1" dirty="0">
                <a:solidFill>
                  <a:schemeClr val="bg1"/>
                </a:solidFill>
              </a:rPr>
              <a:t>% Water Soluble Manganese (</a:t>
            </a:r>
            <a:r>
              <a:rPr lang="en-US" b="1" dirty="0" err="1">
                <a:solidFill>
                  <a:schemeClr val="bg1"/>
                </a:solidFill>
              </a:rPr>
              <a:t>Mn</a:t>
            </a:r>
            <a:r>
              <a:rPr lang="en-US" b="1" dirty="0">
                <a:solidFill>
                  <a:schemeClr val="bg1"/>
                </a:solidFill>
              </a:rPr>
              <a:t>)</a:t>
            </a:r>
          </a:p>
          <a:p>
            <a:r>
              <a:rPr lang="en-US" b="1" u="sng" dirty="0">
                <a:solidFill>
                  <a:schemeClr val="bg1"/>
                </a:solidFill>
              </a:rPr>
              <a:t>1.00</a:t>
            </a:r>
            <a:r>
              <a:rPr lang="en-US" b="1" dirty="0">
                <a:solidFill>
                  <a:schemeClr val="bg1"/>
                </a:solidFill>
              </a:rPr>
              <a:t>% </a:t>
            </a:r>
            <a:r>
              <a:rPr lang="en-US" b="1" dirty="0" err="1">
                <a:solidFill>
                  <a:schemeClr val="bg1"/>
                </a:solidFill>
              </a:rPr>
              <a:t>Chelated</a:t>
            </a:r>
            <a:r>
              <a:rPr lang="en-US" b="1" dirty="0">
                <a:solidFill>
                  <a:schemeClr val="bg1"/>
                </a:solidFill>
              </a:rPr>
              <a:t> Manganese (</a:t>
            </a:r>
            <a:r>
              <a:rPr lang="en-US" b="1" dirty="0" err="1">
                <a:solidFill>
                  <a:schemeClr val="bg1"/>
                </a:solidFill>
              </a:rPr>
              <a:t>Mn</a:t>
            </a:r>
            <a:r>
              <a:rPr lang="en-US" b="1" dirty="0">
                <a:solidFill>
                  <a:schemeClr val="bg1"/>
                </a:solidFill>
              </a:rPr>
              <a:t>)</a:t>
            </a:r>
          </a:p>
          <a:p>
            <a:r>
              <a:rPr lang="en-US" b="1" dirty="0">
                <a:solidFill>
                  <a:schemeClr val="bg1"/>
                </a:solidFill>
              </a:rPr>
              <a:t>Derived from: Manganese Sulfate, Manganese </a:t>
            </a:r>
            <a:r>
              <a:rPr lang="en-US" b="1" dirty="0" err="1">
                <a:solidFill>
                  <a:schemeClr val="bg1"/>
                </a:solidFill>
              </a:rPr>
              <a:t>EDTA</a:t>
            </a:r>
            <a:r>
              <a:rPr lang="en-US" b="1" dirty="0">
                <a:solidFill>
                  <a:schemeClr val="bg1"/>
                </a:solidFill>
              </a:rPr>
              <a:t>, Manganese Oxide</a:t>
            </a:r>
          </a:p>
          <a:p>
            <a:pPr>
              <a:buFont typeface="Arial" pitchFamily="34" charset="0"/>
              <a:buChar char="•"/>
            </a:pPr>
            <a:endParaRPr lang="en-US" b="1" dirty="0">
              <a:solidFill>
                <a:schemeClr val="bg1"/>
              </a:solidFill>
            </a:endParaRPr>
          </a:p>
          <a:p>
            <a:pPr>
              <a:buFont typeface="Arial" pitchFamily="34" charset="0"/>
              <a:buChar char="•"/>
            </a:pPr>
            <a:endParaRPr lang="en-US" b="1" dirty="0">
              <a:solidFill>
                <a:schemeClr val="bg1"/>
              </a:solidFill>
            </a:endParaRPr>
          </a:p>
          <a:p>
            <a:pPr>
              <a:buFont typeface="Arial" pitchFamily="34" charset="0"/>
              <a:buChar char="•"/>
            </a:pPr>
            <a:endParaRPr lang="en-US" b="1" dirty="0">
              <a:solidFill>
                <a:schemeClr val="bg1"/>
              </a:solidFill>
            </a:endParaRPr>
          </a:p>
          <a:p>
            <a:pPr>
              <a:buFont typeface="Arial" pitchFamily="34" charset="0"/>
              <a:buChar char="•"/>
            </a:pPr>
            <a:endParaRPr lang="en-US" b="1" dirty="0">
              <a:solidFill>
                <a:schemeClr val="bg1"/>
              </a:solidFill>
            </a:endParaRPr>
          </a:p>
          <a:p>
            <a:pPr>
              <a:buFont typeface="Arial" pitchFamily="34" charset="0"/>
              <a:buChar char="•"/>
            </a:pPr>
            <a:endParaRPr lang="en-US" b="1" dirty="0">
              <a:solidFill>
                <a:schemeClr val="bg1"/>
              </a:solidFill>
            </a:endParaRPr>
          </a:p>
          <a:p>
            <a:r>
              <a:rPr lang="en-US" b="1" dirty="0">
                <a:solidFill>
                  <a:schemeClr val="bg1"/>
                </a:solidFill>
              </a:rPr>
              <a:t> </a:t>
            </a:r>
            <a:endParaRPr lang="en-US" dirty="0">
              <a:solidFill>
                <a:schemeClr val="bg1"/>
              </a:solidFill>
            </a:endParaRPr>
          </a:p>
        </p:txBody>
      </p:sp>
      <p:sp>
        <p:nvSpPr>
          <p:cNvPr id="6" name="TextBox 5">
            <a:extLst>
              <a:ext uri="{FF2B5EF4-FFF2-40B4-BE49-F238E27FC236}">
                <a16:creationId xmlns:a16="http://schemas.microsoft.com/office/drawing/2014/main" id="{7783BC73-431D-4C1B-9D3E-20CC055689CD}"/>
              </a:ext>
            </a:extLst>
          </p:cNvPr>
          <p:cNvSpPr txBox="1"/>
          <p:nvPr/>
        </p:nvSpPr>
        <p:spPr>
          <a:xfrm>
            <a:off x="304800" y="29029"/>
            <a:ext cx="7924800" cy="1323439"/>
          </a:xfrm>
          <a:prstGeom prst="rect">
            <a:avLst/>
          </a:prstGeom>
          <a:noFill/>
        </p:spPr>
        <p:txBody>
          <a:bodyPr wrap="square" rtlCol="0">
            <a:spAutoFit/>
          </a:bodyPr>
          <a:lstStyle/>
          <a:p>
            <a:pPr algn="ctr"/>
            <a:r>
              <a:rPr lang="en-US" sz="4000" b="1" dirty="0">
                <a:latin typeface="+mn-lt"/>
              </a:rPr>
              <a:t>Labeling Micronutrients &amp; Secondary Nutrients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8077200" cy="4648200"/>
          </a:xfrm>
        </p:spPr>
        <p:txBody>
          <a:bodyPr>
            <a:normAutofit fontScale="77500" lnSpcReduction="20000"/>
          </a:bodyPr>
          <a:lstStyle/>
          <a:p>
            <a:pPr marL="548640" indent="-411480" fontAlgn="auto">
              <a:spcAft>
                <a:spcPts val="0"/>
              </a:spcAft>
              <a:buClr>
                <a:schemeClr val="tx1">
                  <a:shade val="95000"/>
                </a:schemeClr>
              </a:buClr>
              <a:buFont typeface="Wingdings 2"/>
              <a:buNone/>
              <a:defRPr/>
            </a:pPr>
            <a:r>
              <a:rPr lang="en-US" dirty="0"/>
              <a:t>					</a:t>
            </a:r>
            <a:r>
              <a:rPr lang="en-US" b="1" dirty="0">
                <a:solidFill>
                  <a:schemeClr val="bg1"/>
                </a:solidFill>
              </a:rPr>
              <a:t>Brand Name</a:t>
            </a:r>
          </a:p>
          <a:p>
            <a:pPr marL="548640" indent="-411480" fontAlgn="auto">
              <a:spcAft>
                <a:spcPts val="0"/>
              </a:spcAft>
              <a:buClr>
                <a:schemeClr val="tx1">
                  <a:shade val="95000"/>
                </a:schemeClr>
              </a:buClr>
              <a:buFont typeface="Wingdings 2"/>
              <a:buNone/>
              <a:defRPr/>
            </a:pPr>
            <a:r>
              <a:rPr lang="en-US" b="1" dirty="0">
                <a:solidFill>
                  <a:schemeClr val="bg1"/>
                </a:solidFill>
              </a:rPr>
              <a:t>     			   		    X-X-X</a:t>
            </a:r>
          </a:p>
          <a:p>
            <a:pPr marL="548640" indent="-411480" fontAlgn="auto">
              <a:spcAft>
                <a:spcPts val="0"/>
              </a:spcAft>
              <a:buClr>
                <a:schemeClr val="tx1">
                  <a:shade val="95000"/>
                </a:schemeClr>
              </a:buClr>
              <a:buFont typeface="Wingdings 2"/>
              <a:buNone/>
              <a:defRPr/>
            </a:pPr>
            <a:r>
              <a:rPr lang="en-US" b="1" dirty="0">
                <a:solidFill>
                  <a:schemeClr val="bg1"/>
                </a:solidFill>
              </a:rPr>
              <a:t> Guaranteed Analysis:</a:t>
            </a:r>
          </a:p>
          <a:p>
            <a:pPr marL="548640" indent="-411480" fontAlgn="auto">
              <a:spcAft>
                <a:spcPts val="0"/>
              </a:spcAft>
              <a:buClr>
                <a:schemeClr val="tx1">
                  <a:shade val="95000"/>
                </a:schemeClr>
              </a:buClr>
              <a:buFont typeface="Wingdings 2"/>
              <a:buNone/>
              <a:defRPr/>
            </a:pPr>
            <a:r>
              <a:rPr lang="en-US" b="1" dirty="0">
                <a:solidFill>
                  <a:schemeClr val="bg1"/>
                </a:solidFill>
              </a:rPr>
              <a:t>Total Nitrogen (N)............................................</a:t>
            </a:r>
            <a:r>
              <a:rPr lang="en-US" b="1" u="sng" dirty="0">
                <a:solidFill>
                  <a:schemeClr val="bg1"/>
                </a:solidFill>
              </a:rPr>
              <a:t>0.00</a:t>
            </a:r>
            <a:r>
              <a:rPr lang="en-US" b="1" dirty="0">
                <a:solidFill>
                  <a:schemeClr val="bg1"/>
                </a:solidFill>
              </a:rPr>
              <a:t>%</a:t>
            </a:r>
          </a:p>
          <a:p>
            <a:pPr marL="548640" indent="-411480" fontAlgn="auto">
              <a:spcAft>
                <a:spcPts val="0"/>
              </a:spcAft>
              <a:buClr>
                <a:schemeClr val="tx1">
                  <a:shade val="95000"/>
                </a:schemeClr>
              </a:buClr>
              <a:buFont typeface="Wingdings 2"/>
              <a:buNone/>
              <a:defRPr/>
            </a:pPr>
            <a:r>
              <a:rPr lang="en-US" b="1" dirty="0">
                <a:solidFill>
                  <a:schemeClr val="bg1"/>
                </a:solidFill>
              </a:rPr>
              <a:t>   </a:t>
            </a:r>
            <a:r>
              <a:rPr lang="en-US" b="1" u="sng" dirty="0">
                <a:solidFill>
                  <a:schemeClr val="bg1"/>
                </a:solidFill>
              </a:rPr>
              <a:t>0.00</a:t>
            </a:r>
            <a:r>
              <a:rPr lang="en-US" b="1" dirty="0">
                <a:solidFill>
                  <a:schemeClr val="bg1"/>
                </a:solidFill>
              </a:rPr>
              <a:t>% Water Soluble Nitrogen</a:t>
            </a:r>
          </a:p>
          <a:p>
            <a:pPr marL="548640" indent="-411480" fontAlgn="auto">
              <a:spcAft>
                <a:spcPts val="0"/>
              </a:spcAft>
              <a:buClr>
                <a:schemeClr val="tx1">
                  <a:shade val="95000"/>
                </a:schemeClr>
              </a:buClr>
              <a:buFont typeface="Wingdings 2"/>
              <a:buNone/>
              <a:defRPr/>
            </a:pPr>
            <a:r>
              <a:rPr lang="en-US" b="1" dirty="0">
                <a:solidFill>
                  <a:schemeClr val="bg1"/>
                </a:solidFill>
              </a:rPr>
              <a:t>   </a:t>
            </a:r>
            <a:r>
              <a:rPr lang="en-US" b="1" u="sng" dirty="0">
                <a:solidFill>
                  <a:schemeClr val="bg1"/>
                </a:solidFill>
              </a:rPr>
              <a:t>0.00</a:t>
            </a:r>
            <a:r>
              <a:rPr lang="en-US" b="1" dirty="0">
                <a:solidFill>
                  <a:schemeClr val="bg1"/>
                </a:solidFill>
              </a:rPr>
              <a:t> % Water Insoluble Nitrogen**</a:t>
            </a:r>
          </a:p>
          <a:p>
            <a:pPr marL="548640" indent="-411480" fontAlgn="auto">
              <a:spcAft>
                <a:spcPts val="0"/>
              </a:spcAft>
              <a:buClr>
                <a:schemeClr val="tx1">
                  <a:shade val="95000"/>
                </a:schemeClr>
              </a:buClr>
              <a:buFont typeface="Wingdings 2"/>
              <a:buNone/>
              <a:defRPr/>
            </a:pPr>
            <a:r>
              <a:rPr lang="en-US" b="1" dirty="0">
                <a:solidFill>
                  <a:schemeClr val="bg1"/>
                </a:solidFill>
              </a:rPr>
              <a:t>Available Phosphate (P</a:t>
            </a:r>
            <a:r>
              <a:rPr lang="en-US" b="1" baseline="-25000" dirty="0">
                <a:solidFill>
                  <a:schemeClr val="bg1"/>
                </a:solidFill>
              </a:rPr>
              <a:t>2</a:t>
            </a:r>
            <a:r>
              <a:rPr lang="en-US" b="1" dirty="0">
                <a:solidFill>
                  <a:schemeClr val="bg1"/>
                </a:solidFill>
              </a:rPr>
              <a:t>0</a:t>
            </a:r>
            <a:r>
              <a:rPr lang="en-US" b="1" baseline="-25000" dirty="0">
                <a:solidFill>
                  <a:schemeClr val="bg1"/>
                </a:solidFill>
              </a:rPr>
              <a:t>5</a:t>
            </a:r>
            <a:r>
              <a:rPr lang="en-US" b="1" dirty="0">
                <a:solidFill>
                  <a:schemeClr val="bg1"/>
                </a:solidFill>
              </a:rPr>
              <a:t>).............</a:t>
            </a:r>
            <a:r>
              <a:rPr lang="en-US" b="1" u="sng" dirty="0">
                <a:solidFill>
                  <a:schemeClr val="bg1"/>
                </a:solidFill>
              </a:rPr>
              <a:t>0.00</a:t>
            </a:r>
            <a:r>
              <a:rPr lang="en-US" b="1" dirty="0">
                <a:solidFill>
                  <a:schemeClr val="bg1"/>
                </a:solidFill>
              </a:rPr>
              <a:t>%</a:t>
            </a:r>
          </a:p>
          <a:p>
            <a:pPr marL="548640" indent="-411480" fontAlgn="auto">
              <a:spcAft>
                <a:spcPts val="0"/>
              </a:spcAft>
              <a:buClr>
                <a:schemeClr val="tx1">
                  <a:shade val="95000"/>
                </a:schemeClr>
              </a:buClr>
              <a:buFont typeface="Wingdings 2"/>
              <a:buNone/>
              <a:defRPr/>
            </a:pPr>
            <a:r>
              <a:rPr lang="en-US" b="1" dirty="0">
                <a:solidFill>
                  <a:schemeClr val="bg1"/>
                </a:solidFill>
              </a:rPr>
              <a:t>Iron (Fe)……………………..……</a:t>
            </a:r>
            <a:r>
              <a:rPr lang="en-US" b="1" u="sng" dirty="0">
                <a:solidFill>
                  <a:schemeClr val="bg1"/>
                </a:solidFill>
              </a:rPr>
              <a:t>0.00</a:t>
            </a:r>
            <a:r>
              <a:rPr lang="en-US" b="1" dirty="0">
                <a:solidFill>
                  <a:schemeClr val="bg1"/>
                </a:solidFill>
              </a:rPr>
              <a:t>%</a:t>
            </a:r>
          </a:p>
          <a:p>
            <a:pPr marL="548640" indent="-411480" fontAlgn="auto">
              <a:spcAft>
                <a:spcPts val="0"/>
              </a:spcAft>
              <a:buClr>
                <a:schemeClr val="tx1">
                  <a:shade val="95000"/>
                </a:schemeClr>
              </a:buClr>
              <a:buFont typeface="Wingdings 2"/>
              <a:buNone/>
              <a:defRPr/>
            </a:pPr>
            <a:r>
              <a:rPr lang="en-US" b="1" dirty="0">
                <a:solidFill>
                  <a:schemeClr val="bg1"/>
                </a:solidFill>
              </a:rPr>
              <a:t>Derived From: Class AA </a:t>
            </a:r>
            <a:r>
              <a:rPr lang="en-US" b="1" dirty="0" err="1">
                <a:solidFill>
                  <a:schemeClr val="bg1"/>
                </a:solidFill>
              </a:rPr>
              <a:t>Biosoilds</a:t>
            </a:r>
            <a:endParaRPr lang="en-US" b="1" dirty="0">
              <a:solidFill>
                <a:schemeClr val="bg1"/>
              </a:solidFill>
            </a:endParaRPr>
          </a:p>
          <a:p>
            <a:pPr marL="548640" indent="-411480" fontAlgn="auto">
              <a:spcAft>
                <a:spcPts val="0"/>
              </a:spcAft>
              <a:buClr>
                <a:schemeClr val="tx1">
                  <a:shade val="95000"/>
                </a:schemeClr>
              </a:buClr>
              <a:buFont typeface="Wingdings 2"/>
              <a:buNone/>
              <a:defRPr/>
            </a:pPr>
            <a:r>
              <a:rPr lang="en-US" b="1" dirty="0">
                <a:solidFill>
                  <a:schemeClr val="bg1"/>
                </a:solidFill>
              </a:rPr>
              <a:t>** Slowly Available Nitrogen from </a:t>
            </a:r>
            <a:r>
              <a:rPr lang="en-US" b="1" dirty="0" err="1">
                <a:solidFill>
                  <a:schemeClr val="bg1"/>
                </a:solidFill>
              </a:rPr>
              <a:t>Biosolids</a:t>
            </a:r>
            <a:endParaRPr lang="en-US" b="1" dirty="0">
              <a:solidFill>
                <a:schemeClr val="bg1"/>
              </a:solidFill>
            </a:endParaRPr>
          </a:p>
          <a:p>
            <a:pPr marL="548640" indent="-411480" fontAlgn="auto">
              <a:spcAft>
                <a:spcPts val="0"/>
              </a:spcAft>
              <a:buClr>
                <a:schemeClr val="tx1">
                  <a:shade val="95000"/>
                </a:schemeClr>
              </a:buClr>
              <a:buFont typeface="Wingdings 2"/>
              <a:buNone/>
              <a:defRPr/>
            </a:pPr>
            <a:r>
              <a:rPr lang="en-US" b="1" dirty="0">
                <a:solidFill>
                  <a:schemeClr val="bg1"/>
                </a:solidFill>
              </a:rPr>
              <a:t>F00XXXX</a:t>
            </a:r>
          </a:p>
          <a:p>
            <a:pPr marL="548640" indent="-411480" fontAlgn="auto">
              <a:spcAft>
                <a:spcPts val="0"/>
              </a:spcAft>
              <a:buClr>
                <a:schemeClr val="tx1">
                  <a:shade val="95000"/>
                </a:schemeClr>
              </a:buClr>
              <a:buFont typeface="Wingdings 2"/>
              <a:buNone/>
              <a:defRPr/>
            </a:pPr>
            <a:r>
              <a:rPr lang="en-US" b="1" dirty="0">
                <a:solidFill>
                  <a:schemeClr val="bg1"/>
                </a:solidFill>
              </a:rPr>
              <a:t>Name and Address</a:t>
            </a:r>
          </a:p>
          <a:p>
            <a:pPr marL="548640" indent="-411480" fontAlgn="auto">
              <a:spcAft>
                <a:spcPts val="0"/>
              </a:spcAft>
              <a:buClr>
                <a:schemeClr val="tx1">
                  <a:shade val="95000"/>
                </a:schemeClr>
              </a:buClr>
              <a:buFont typeface="Wingdings 2"/>
              <a:buNone/>
              <a:defRPr/>
            </a:pPr>
            <a:r>
              <a:rPr lang="en-US" b="1" dirty="0">
                <a:solidFill>
                  <a:schemeClr val="bg1"/>
                </a:solidFill>
              </a:rPr>
              <a:t>Net Weight</a:t>
            </a:r>
          </a:p>
          <a:p>
            <a:pPr marL="548640" indent="-411480" fontAlgn="auto">
              <a:spcAft>
                <a:spcPts val="0"/>
              </a:spcAft>
              <a:buClr>
                <a:schemeClr val="tx1">
                  <a:shade val="95000"/>
                </a:schemeClr>
              </a:buClr>
              <a:buFont typeface="Wingdings 2"/>
              <a:buNone/>
              <a:defRPr/>
            </a:pPr>
            <a:endParaRPr lang="en-US" dirty="0"/>
          </a:p>
        </p:txBody>
      </p:sp>
      <p:pic>
        <p:nvPicPr>
          <p:cNvPr id="45060" name="Picture 4" descr="IMAG0181.jpg"/>
          <p:cNvPicPr>
            <a:picLocks noChangeAspect="1"/>
          </p:cNvPicPr>
          <p:nvPr/>
        </p:nvPicPr>
        <p:blipFill>
          <a:blip r:embed="rId3" cstate="print"/>
          <a:srcRect/>
          <a:stretch>
            <a:fillRect/>
          </a:stretch>
        </p:blipFill>
        <p:spPr bwMode="auto">
          <a:xfrm>
            <a:off x="4800600" y="4410075"/>
            <a:ext cx="4343400" cy="2447925"/>
          </a:xfrm>
          <a:prstGeom prst="rect">
            <a:avLst/>
          </a:prstGeom>
          <a:noFill/>
          <a:ln w="9525">
            <a:noFill/>
            <a:miter lim="800000"/>
            <a:headEnd/>
            <a:tailEnd/>
          </a:ln>
        </p:spPr>
      </p:pic>
      <p:sp>
        <p:nvSpPr>
          <p:cNvPr id="7" name="TextBox 6">
            <a:extLst>
              <a:ext uri="{FF2B5EF4-FFF2-40B4-BE49-F238E27FC236}">
                <a16:creationId xmlns:a16="http://schemas.microsoft.com/office/drawing/2014/main" id="{6F419FFA-2547-4986-8541-51CE67E29701}"/>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Biosolids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610600" cy="5394325"/>
          </a:xfrm>
        </p:spPr>
        <p:txBody>
          <a:bodyPr>
            <a:normAutofit/>
          </a:bodyPr>
          <a:lstStyle/>
          <a:p>
            <a:pPr marL="548640" indent="-411480" fontAlgn="auto">
              <a:spcAft>
                <a:spcPts val="0"/>
              </a:spcAft>
              <a:buClr>
                <a:schemeClr val="tx1">
                  <a:shade val="95000"/>
                </a:schemeClr>
              </a:buClr>
              <a:buFont typeface="Wingdings 2"/>
              <a:buNone/>
              <a:defRPr/>
            </a:pPr>
            <a:r>
              <a:rPr lang="en-US" sz="2400" dirty="0"/>
              <a:t>					</a:t>
            </a:r>
            <a:r>
              <a:rPr lang="en-US" sz="2400" b="1" dirty="0">
                <a:solidFill>
                  <a:schemeClr val="bg1"/>
                </a:solidFill>
              </a:rPr>
              <a:t>BRAND NAME </a:t>
            </a:r>
          </a:p>
          <a:p>
            <a:pPr marL="548640" indent="-411480" fontAlgn="auto">
              <a:spcAft>
                <a:spcPts val="0"/>
              </a:spcAft>
              <a:buClr>
                <a:schemeClr val="tx1">
                  <a:shade val="95000"/>
                </a:schemeClr>
              </a:buClr>
              <a:buFont typeface="Wingdings 2"/>
              <a:buNone/>
              <a:defRPr/>
            </a:pPr>
            <a:r>
              <a:rPr lang="en-US" sz="2400" b="1" dirty="0">
                <a:solidFill>
                  <a:schemeClr val="bg1"/>
                </a:solidFill>
              </a:rPr>
              <a:t>Guaranteed Analysis: </a:t>
            </a:r>
          </a:p>
          <a:p>
            <a:pPr marL="548640" indent="-411480" fontAlgn="auto">
              <a:spcAft>
                <a:spcPts val="0"/>
              </a:spcAft>
              <a:buClr>
                <a:schemeClr val="tx1">
                  <a:shade val="95000"/>
                </a:schemeClr>
              </a:buClr>
              <a:buFont typeface="Wingdings 2"/>
              <a:buNone/>
              <a:defRPr/>
            </a:pPr>
            <a:r>
              <a:rPr lang="en-US" sz="2400" b="1" dirty="0">
                <a:solidFill>
                  <a:schemeClr val="bg1"/>
                </a:solidFill>
              </a:rPr>
              <a:t>Soil Amending Ingredients: </a:t>
            </a:r>
          </a:p>
          <a:p>
            <a:pPr marL="548640" indent="-411480" fontAlgn="auto">
              <a:spcAft>
                <a:spcPts val="0"/>
              </a:spcAft>
              <a:buClr>
                <a:schemeClr val="tx1">
                  <a:shade val="95000"/>
                </a:schemeClr>
              </a:buClr>
              <a:buFont typeface="Wingdings 2"/>
              <a:buNone/>
              <a:defRPr/>
            </a:pPr>
            <a:r>
              <a:rPr lang="en-US" sz="2400" b="1" dirty="0">
                <a:solidFill>
                  <a:schemeClr val="bg1"/>
                </a:solidFill>
              </a:rPr>
              <a:t>Name of Ingredient................... ___% </a:t>
            </a:r>
          </a:p>
          <a:p>
            <a:pPr marL="548640" indent="-411480" fontAlgn="auto">
              <a:spcAft>
                <a:spcPts val="0"/>
              </a:spcAft>
              <a:buClr>
                <a:schemeClr val="tx1">
                  <a:shade val="95000"/>
                </a:schemeClr>
              </a:buClr>
              <a:buFont typeface="Wingdings 2"/>
              <a:buNone/>
              <a:defRPr/>
            </a:pPr>
            <a:r>
              <a:rPr lang="en-US" sz="2400" b="1" dirty="0">
                <a:solidFill>
                  <a:schemeClr val="bg1"/>
                </a:solidFill>
              </a:rPr>
              <a:t>Derived From: (Identify and list all soil amending ingredients) </a:t>
            </a:r>
          </a:p>
          <a:p>
            <a:pPr marL="548640" indent="-411480" fontAlgn="auto">
              <a:spcAft>
                <a:spcPts val="0"/>
              </a:spcAft>
              <a:buClr>
                <a:schemeClr val="tx1">
                  <a:shade val="95000"/>
                </a:schemeClr>
              </a:buClr>
              <a:buFont typeface="Wingdings 2"/>
              <a:buNone/>
              <a:defRPr/>
            </a:pPr>
            <a:r>
              <a:rPr lang="en-US" sz="2400" b="1" dirty="0">
                <a:solidFill>
                  <a:schemeClr val="bg1"/>
                </a:solidFill>
              </a:rPr>
              <a:t>Total Other Ingredients..........   ___% </a:t>
            </a:r>
          </a:p>
          <a:p>
            <a:pPr marL="548640" indent="-411480" fontAlgn="auto">
              <a:spcAft>
                <a:spcPts val="0"/>
              </a:spcAft>
              <a:buClr>
                <a:schemeClr val="tx1">
                  <a:shade val="95000"/>
                </a:schemeClr>
              </a:buClr>
              <a:buFont typeface="Wingdings 2"/>
              <a:buNone/>
              <a:defRPr/>
            </a:pPr>
            <a:r>
              <a:rPr lang="en-US" sz="2400" b="1" dirty="0">
                <a:solidFill>
                  <a:schemeClr val="bg1"/>
                </a:solidFill>
              </a:rPr>
              <a:t>Purpose of the Product: </a:t>
            </a:r>
          </a:p>
          <a:p>
            <a:pPr marL="548640" indent="-411480" fontAlgn="auto">
              <a:spcAft>
                <a:spcPts val="0"/>
              </a:spcAft>
              <a:buClr>
                <a:schemeClr val="tx1">
                  <a:shade val="95000"/>
                </a:schemeClr>
              </a:buClr>
              <a:buFont typeface="Wingdings 2"/>
              <a:buNone/>
              <a:defRPr/>
            </a:pPr>
            <a:r>
              <a:rPr lang="en-US" sz="2400" b="1" dirty="0">
                <a:solidFill>
                  <a:schemeClr val="bg1"/>
                </a:solidFill>
              </a:rPr>
              <a:t>Directions for application:</a:t>
            </a:r>
          </a:p>
          <a:p>
            <a:pPr marL="548640" indent="-411480" fontAlgn="auto">
              <a:spcAft>
                <a:spcPts val="0"/>
              </a:spcAft>
              <a:buClr>
                <a:schemeClr val="tx1">
                  <a:shade val="95000"/>
                </a:schemeClr>
              </a:buClr>
              <a:buFont typeface="Wingdings 2"/>
              <a:buNone/>
              <a:defRPr/>
            </a:pPr>
            <a:r>
              <a:rPr lang="en-US" sz="2400" b="1" dirty="0">
                <a:solidFill>
                  <a:schemeClr val="bg1"/>
                </a:solidFill>
              </a:rPr>
              <a:t>FXXXXXX</a:t>
            </a:r>
          </a:p>
          <a:p>
            <a:pPr marL="548640" indent="-411480" fontAlgn="auto">
              <a:spcAft>
                <a:spcPts val="0"/>
              </a:spcAft>
              <a:buClr>
                <a:schemeClr val="tx1">
                  <a:shade val="95000"/>
                </a:schemeClr>
              </a:buClr>
              <a:buFont typeface="Wingdings 2"/>
              <a:buNone/>
              <a:defRPr/>
            </a:pPr>
            <a:r>
              <a:rPr lang="en-US" sz="2400" b="1" dirty="0">
                <a:solidFill>
                  <a:schemeClr val="bg1"/>
                </a:solidFill>
              </a:rPr>
              <a:t>Name and Address</a:t>
            </a:r>
          </a:p>
          <a:p>
            <a:pPr marL="548640" indent="-411480" fontAlgn="auto">
              <a:spcAft>
                <a:spcPts val="0"/>
              </a:spcAft>
              <a:buClr>
                <a:schemeClr val="tx1">
                  <a:shade val="95000"/>
                </a:schemeClr>
              </a:buClr>
              <a:buFont typeface="Wingdings 2"/>
              <a:buNone/>
              <a:defRPr/>
            </a:pPr>
            <a:endParaRPr lang="en-US" sz="2400" dirty="0"/>
          </a:p>
        </p:txBody>
      </p:sp>
      <p:pic>
        <p:nvPicPr>
          <p:cNvPr id="46084" name="Picture 5" descr="124.JPG"/>
          <p:cNvPicPr>
            <a:picLocks noChangeAspect="1"/>
          </p:cNvPicPr>
          <p:nvPr/>
        </p:nvPicPr>
        <p:blipFill>
          <a:blip r:embed="rId3" cstate="print"/>
          <a:srcRect/>
          <a:stretch>
            <a:fillRect/>
          </a:stretch>
        </p:blipFill>
        <p:spPr bwMode="auto">
          <a:xfrm>
            <a:off x="5181600" y="3886200"/>
            <a:ext cx="3962400" cy="2971800"/>
          </a:xfrm>
          <a:prstGeom prst="rect">
            <a:avLst/>
          </a:prstGeom>
          <a:noFill/>
          <a:ln w="9525">
            <a:noFill/>
            <a:miter lim="800000"/>
            <a:headEnd/>
            <a:tailEnd/>
          </a:ln>
        </p:spPr>
      </p:pic>
      <p:sp>
        <p:nvSpPr>
          <p:cNvPr id="7" name="TextBox 6">
            <a:extLst>
              <a:ext uri="{FF2B5EF4-FFF2-40B4-BE49-F238E27FC236}">
                <a16:creationId xmlns:a16="http://schemas.microsoft.com/office/drawing/2014/main" id="{2684FF8C-F60D-45B1-8121-09F85A080B85}"/>
              </a:ext>
            </a:extLst>
          </p:cNvPr>
          <p:cNvSpPr txBox="1"/>
          <p:nvPr/>
        </p:nvSpPr>
        <p:spPr>
          <a:xfrm>
            <a:off x="304800" y="-29029"/>
            <a:ext cx="8610600" cy="1323439"/>
          </a:xfrm>
          <a:prstGeom prst="rect">
            <a:avLst/>
          </a:prstGeom>
          <a:noFill/>
        </p:spPr>
        <p:txBody>
          <a:bodyPr wrap="square" rtlCol="0">
            <a:spAutoFit/>
          </a:bodyPr>
          <a:lstStyle/>
          <a:p>
            <a:pPr algn="ctr"/>
            <a:r>
              <a:rPr lang="en-US" sz="4000" b="1" dirty="0">
                <a:latin typeface="+mn-lt"/>
              </a:rPr>
              <a:t>Soil Amendments/Additives/Conditioners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381000" y="838200"/>
            <a:ext cx="8229600" cy="4708525"/>
          </a:xfrm>
        </p:spPr>
        <p:txBody>
          <a:bodyPr/>
          <a:lstStyle/>
          <a:p>
            <a:pPr>
              <a:buFont typeface="Wingdings 2" pitchFamily="18" charset="2"/>
              <a:buNone/>
            </a:pPr>
            <a:r>
              <a:rPr lang="en-US" dirty="0">
                <a:solidFill>
                  <a:schemeClr val="bg1"/>
                </a:solidFill>
              </a:rPr>
              <a:t>Florida’s Urban Turf Rule was adopted in 2007. It regulates the labeling of application rates for home use fertilizer lawn and turf products. It’s purpose is to reduce the amount of (N) and (P) applied by homeowners due to the environmental concerns related to water pollution. This rule mainly applies to “Specialty Fertilizer”</a:t>
            </a:r>
          </a:p>
          <a:p>
            <a:pPr>
              <a:buFont typeface="Wingdings 2" pitchFamily="18" charset="2"/>
              <a:buNone/>
            </a:pPr>
            <a:endParaRPr lang="en-US" dirty="0">
              <a:solidFill>
                <a:schemeClr val="bg1"/>
              </a:solidFill>
            </a:endParaRPr>
          </a:p>
          <a:p>
            <a:pPr>
              <a:buFont typeface="Wingdings 2" pitchFamily="18" charset="2"/>
              <a:buNone/>
            </a:pPr>
            <a:r>
              <a:rPr lang="en-US" dirty="0">
                <a:solidFill>
                  <a:schemeClr val="bg1"/>
                </a:solidFill>
              </a:rPr>
              <a:t>In 2015 the Department adopted changes to the rule after 8 years of research by the University of Florida and funding provided by </a:t>
            </a:r>
            <a:r>
              <a:rPr lang="en-US" dirty="0" err="1">
                <a:solidFill>
                  <a:schemeClr val="bg1"/>
                </a:solidFill>
              </a:rPr>
              <a:t>FDEP</a:t>
            </a:r>
            <a:endParaRPr lang="en-US" dirty="0">
              <a:solidFill>
                <a:schemeClr val="bg1"/>
              </a:solidFill>
            </a:endParaRPr>
          </a:p>
        </p:txBody>
      </p:sp>
      <p:pic>
        <p:nvPicPr>
          <p:cNvPr id="48132" name="Picture 2" descr="https://encrypted-tbn3.gstatic.com/images?q=tbn:ANd9GcQL8IBP3q6v1uQrvQJ49qoGoqcn9URkb_NuX1cQFHGZwaww1T0O3hIpO0xs">
            <a:hlinkClick r:id="rId3"/>
          </p:cNvPr>
          <p:cNvPicPr>
            <a:picLocks noChangeAspect="1" noChangeArrowheads="1"/>
          </p:cNvPicPr>
          <p:nvPr/>
        </p:nvPicPr>
        <p:blipFill>
          <a:blip r:embed="rId4" cstate="print"/>
          <a:srcRect/>
          <a:stretch>
            <a:fillRect/>
          </a:stretch>
        </p:blipFill>
        <p:spPr bwMode="auto">
          <a:xfrm>
            <a:off x="3962400" y="5867400"/>
            <a:ext cx="1531938" cy="990600"/>
          </a:xfrm>
          <a:prstGeom prst="rect">
            <a:avLst/>
          </a:prstGeom>
          <a:noFill/>
          <a:ln w="9525">
            <a:noFill/>
            <a:miter lim="800000"/>
            <a:headEnd/>
            <a:tailEnd/>
          </a:ln>
        </p:spPr>
      </p:pic>
      <p:pic>
        <p:nvPicPr>
          <p:cNvPr id="48133" name="Picture 4" descr="http://www.gulfbase.org/organization/photo/fdep.gif"/>
          <p:cNvPicPr>
            <a:picLocks noChangeAspect="1" noChangeArrowheads="1"/>
          </p:cNvPicPr>
          <p:nvPr/>
        </p:nvPicPr>
        <p:blipFill>
          <a:blip r:embed="rId5" cstate="print"/>
          <a:srcRect/>
          <a:stretch>
            <a:fillRect/>
          </a:stretch>
        </p:blipFill>
        <p:spPr bwMode="auto">
          <a:xfrm>
            <a:off x="152400" y="5826125"/>
            <a:ext cx="1524000" cy="1031875"/>
          </a:xfrm>
          <a:prstGeom prst="rect">
            <a:avLst/>
          </a:prstGeom>
          <a:noFill/>
          <a:ln w="9525">
            <a:noFill/>
            <a:miter lim="800000"/>
            <a:headEnd/>
            <a:tailEnd/>
          </a:ln>
        </p:spPr>
      </p:pic>
      <p:pic>
        <p:nvPicPr>
          <p:cNvPr id="48134" name="Picture 5" descr="image002.gif"/>
          <p:cNvPicPr>
            <a:picLocks noChangeAspect="1"/>
          </p:cNvPicPr>
          <p:nvPr/>
        </p:nvPicPr>
        <p:blipFill>
          <a:blip r:embed="rId6" cstate="print"/>
          <a:srcRect/>
          <a:stretch>
            <a:fillRect/>
          </a:stretch>
        </p:blipFill>
        <p:spPr bwMode="auto">
          <a:xfrm>
            <a:off x="7848600" y="5791200"/>
            <a:ext cx="1066800" cy="1066800"/>
          </a:xfrm>
          <a:prstGeom prst="rect">
            <a:avLst/>
          </a:prstGeom>
          <a:noFill/>
          <a:ln w="9525">
            <a:noFill/>
            <a:miter lim="800000"/>
            <a:headEnd/>
            <a:tailEnd/>
          </a:ln>
        </p:spPr>
      </p:pic>
      <p:sp>
        <p:nvSpPr>
          <p:cNvPr id="9" name="TextBox 8">
            <a:extLst>
              <a:ext uri="{FF2B5EF4-FFF2-40B4-BE49-F238E27FC236}">
                <a16:creationId xmlns:a16="http://schemas.microsoft.com/office/drawing/2014/main" id="{D739326B-9B74-4094-92FB-90E0B3F18077}"/>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Urban Turf Rule: 5E-1.003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43000"/>
            <a:ext cx="8534400" cy="4648200"/>
          </a:xfrm>
        </p:spPr>
        <p:txBody>
          <a:bodyPr>
            <a:normAutofit fontScale="92500"/>
          </a:bodyPr>
          <a:lstStyle/>
          <a:p>
            <a:pPr marL="548640" indent="-411480" fontAlgn="auto">
              <a:spcAft>
                <a:spcPts val="0"/>
              </a:spcAft>
              <a:buClr>
                <a:schemeClr val="tx1">
                  <a:shade val="95000"/>
                </a:schemeClr>
              </a:buClr>
              <a:buFont typeface="Wingdings 2"/>
              <a:buChar char=""/>
              <a:defRPr/>
            </a:pPr>
            <a:r>
              <a:rPr lang="en-US" dirty="0">
                <a:solidFill>
                  <a:schemeClr val="bg1"/>
                </a:solidFill>
              </a:rPr>
              <a:t>Have directions for use not to exceed rates recommended in the document entitled </a:t>
            </a:r>
            <a:r>
              <a:rPr lang="en-US" b="1" dirty="0">
                <a:solidFill>
                  <a:schemeClr val="bg1"/>
                </a:solidFill>
              </a:rPr>
              <a:t>University of Florida, Institute of Food and Agricultural Sciences SL191 “Recommendations for N, P, K and Mg for Golf Course and Athletic Field Fertilization Based on </a:t>
            </a:r>
            <a:r>
              <a:rPr lang="en-US" b="1" dirty="0" err="1">
                <a:solidFill>
                  <a:schemeClr val="bg1"/>
                </a:solidFill>
              </a:rPr>
              <a:t>Mehlich</a:t>
            </a:r>
            <a:r>
              <a:rPr lang="en-US" b="1" dirty="0">
                <a:solidFill>
                  <a:schemeClr val="bg1"/>
                </a:solidFill>
              </a:rPr>
              <a:t> III </a:t>
            </a:r>
            <a:r>
              <a:rPr lang="en-US" b="1" dirty="0" err="1">
                <a:solidFill>
                  <a:schemeClr val="bg1"/>
                </a:solidFill>
              </a:rPr>
              <a:t>Extractant</a:t>
            </a:r>
            <a:r>
              <a:rPr lang="en-US" dirty="0">
                <a:solidFill>
                  <a:schemeClr val="bg1"/>
                </a:solidFill>
              </a:rPr>
              <a:t>”, revision: October 2013</a:t>
            </a:r>
          </a:p>
          <a:p>
            <a:pPr marL="548640" indent="-411480" fontAlgn="auto">
              <a:spcAft>
                <a:spcPts val="0"/>
              </a:spcAft>
              <a:buClr>
                <a:schemeClr val="tx1">
                  <a:shade val="95000"/>
                </a:schemeClr>
              </a:buClr>
              <a:buFont typeface="Wingdings 2"/>
              <a:buChar char=""/>
              <a:defRPr/>
            </a:pPr>
            <a:r>
              <a:rPr lang="en-US" dirty="0">
                <a:solidFill>
                  <a:schemeClr val="bg1"/>
                </a:solidFill>
              </a:rPr>
              <a:t>Have directions for use in accordance with the recommendations in </a:t>
            </a:r>
            <a:r>
              <a:rPr lang="en-US" b="1" dirty="0">
                <a:solidFill>
                  <a:schemeClr val="bg1"/>
                </a:solidFill>
              </a:rPr>
              <a:t>“Best Management Practices for the Enhancement of Environmental Quality on Florida Golf Courses”</a:t>
            </a:r>
            <a:r>
              <a:rPr lang="en-US" dirty="0">
                <a:solidFill>
                  <a:schemeClr val="bg1"/>
                </a:solidFill>
              </a:rPr>
              <a:t>, published by the Florida Department of Environmental Protection, dated September 2012</a:t>
            </a:r>
          </a:p>
        </p:txBody>
      </p:sp>
      <p:pic>
        <p:nvPicPr>
          <p:cNvPr id="55300" name="Picture 4" descr="DEP Logo"/>
          <p:cNvPicPr>
            <a:picLocks noChangeAspect="1" noChangeArrowheads="1"/>
          </p:cNvPicPr>
          <p:nvPr/>
        </p:nvPicPr>
        <p:blipFill>
          <a:blip r:embed="rId3" cstate="print"/>
          <a:srcRect/>
          <a:stretch>
            <a:fillRect/>
          </a:stretch>
        </p:blipFill>
        <p:spPr bwMode="auto">
          <a:xfrm>
            <a:off x="7391400" y="5710238"/>
            <a:ext cx="1752600" cy="1147762"/>
          </a:xfrm>
          <a:prstGeom prst="rect">
            <a:avLst/>
          </a:prstGeom>
          <a:noFill/>
          <a:ln w="9525">
            <a:noFill/>
            <a:miter lim="800000"/>
            <a:headEnd/>
            <a:tailEnd/>
          </a:ln>
        </p:spPr>
      </p:pic>
      <p:pic>
        <p:nvPicPr>
          <p:cNvPr id="55301" name="Picture 5" descr="UF-Signature-Themeline.gif"/>
          <p:cNvPicPr>
            <a:picLocks noChangeAspect="1"/>
          </p:cNvPicPr>
          <p:nvPr/>
        </p:nvPicPr>
        <p:blipFill>
          <a:blip r:embed="rId4" cstate="print"/>
          <a:srcRect/>
          <a:stretch>
            <a:fillRect/>
          </a:stretch>
        </p:blipFill>
        <p:spPr bwMode="auto">
          <a:xfrm>
            <a:off x="0" y="5972175"/>
            <a:ext cx="3200400" cy="885825"/>
          </a:xfrm>
          <a:prstGeom prst="rect">
            <a:avLst/>
          </a:prstGeom>
          <a:noFill/>
          <a:ln w="9525">
            <a:noFill/>
            <a:miter lim="800000"/>
            <a:headEnd/>
            <a:tailEnd/>
          </a:ln>
        </p:spPr>
      </p:pic>
      <p:sp>
        <p:nvSpPr>
          <p:cNvPr id="8" name="TextBox 7">
            <a:extLst>
              <a:ext uri="{FF2B5EF4-FFF2-40B4-BE49-F238E27FC236}">
                <a16:creationId xmlns:a16="http://schemas.microsoft.com/office/drawing/2014/main" id="{93B89637-9149-4684-BB13-80BADE39AAC4}"/>
              </a:ext>
            </a:extLst>
          </p:cNvPr>
          <p:cNvSpPr txBox="1"/>
          <p:nvPr/>
        </p:nvSpPr>
        <p:spPr>
          <a:xfrm>
            <a:off x="304800" y="0"/>
            <a:ext cx="8839200" cy="1323439"/>
          </a:xfrm>
          <a:prstGeom prst="rect">
            <a:avLst/>
          </a:prstGeom>
          <a:noFill/>
        </p:spPr>
        <p:txBody>
          <a:bodyPr wrap="square" rtlCol="0">
            <a:spAutoFit/>
          </a:bodyPr>
          <a:lstStyle/>
          <a:p>
            <a:pPr algn="ctr"/>
            <a:r>
              <a:rPr lang="en-US" sz="4000" b="1" dirty="0">
                <a:latin typeface="+mn-lt"/>
              </a:rPr>
              <a:t>Urban Turf Rule: 5E-1.003 (3), Labeling Requirements for Sports Turf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idx="1"/>
          </p:nvPr>
        </p:nvSpPr>
        <p:spPr>
          <a:xfrm>
            <a:off x="0" y="1219200"/>
            <a:ext cx="9144000" cy="1981200"/>
          </a:xfrm>
        </p:spPr>
        <p:txBody>
          <a:bodyPr anchor="ctr"/>
          <a:lstStyle/>
          <a:p>
            <a:pPr algn="ctr">
              <a:buFont typeface="Wingdings" pitchFamily="2" charset="2"/>
              <a:buChar char="§"/>
            </a:pPr>
            <a:endParaRPr lang="en-US" sz="8000" dirty="0"/>
          </a:p>
          <a:p>
            <a:pPr algn="ctr">
              <a:buFont typeface="Wingdings" pitchFamily="2" charset="2"/>
              <a:buChar char="§"/>
            </a:pPr>
            <a:endParaRPr lang="en-US" sz="7200" baseline="30000" dirty="0"/>
          </a:p>
          <a:p>
            <a:pPr algn="ctr">
              <a:buFont typeface="Wingdings 2" pitchFamily="18" charset="2"/>
              <a:buNone/>
            </a:pPr>
            <a:endParaRPr lang="en-US" baseline="30000" dirty="0"/>
          </a:p>
          <a:p>
            <a:pPr algn="ctr">
              <a:buFont typeface="Wingdings 2" pitchFamily="18" charset="2"/>
              <a:buNone/>
            </a:pPr>
            <a:endParaRPr lang="en-US" dirty="0"/>
          </a:p>
        </p:txBody>
      </p:sp>
      <p:cxnSp>
        <p:nvCxnSpPr>
          <p:cNvPr id="6" name="Straight Connector 5"/>
          <p:cNvCxnSpPr/>
          <p:nvPr/>
        </p:nvCxnSpPr>
        <p:spPr>
          <a:xfrm>
            <a:off x="0" y="99060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5365" name="TextBox 6"/>
          <p:cNvSpPr txBox="1">
            <a:spLocks noChangeArrowheads="1"/>
          </p:cNvSpPr>
          <p:nvPr/>
        </p:nvSpPr>
        <p:spPr bwMode="auto">
          <a:xfrm>
            <a:off x="0" y="3352800"/>
            <a:ext cx="8077200" cy="2062163"/>
          </a:xfrm>
          <a:prstGeom prst="rect">
            <a:avLst/>
          </a:prstGeom>
          <a:noFill/>
          <a:ln w="9525">
            <a:noFill/>
            <a:miter lim="800000"/>
            <a:headEnd/>
            <a:tailEnd/>
          </a:ln>
        </p:spPr>
        <p:txBody>
          <a:bodyPr>
            <a:spAutoFit/>
          </a:bodyPr>
          <a:lstStyle/>
          <a:p>
            <a:endParaRPr lang="en-US">
              <a:latin typeface="Times New Roman" pitchFamily="18" charset="0"/>
            </a:endParaRPr>
          </a:p>
          <a:p>
            <a:endParaRPr lang="en-US">
              <a:latin typeface="Times New Roman" pitchFamily="18" charset="0"/>
            </a:endParaRPr>
          </a:p>
          <a:p>
            <a:endParaRPr lang="en-US">
              <a:latin typeface="Times New Roman" pitchFamily="18" charset="0"/>
            </a:endParaRPr>
          </a:p>
          <a:p>
            <a:endParaRPr lang="en-US">
              <a:latin typeface="Times New Roman" pitchFamily="18" charset="0"/>
            </a:endParaRPr>
          </a:p>
          <a:p>
            <a:endParaRPr lang="en-US" sz="2000">
              <a:latin typeface="Times New Roman" pitchFamily="18" charset="0"/>
            </a:endParaRPr>
          </a:p>
          <a:p>
            <a:endParaRPr lang="en-US">
              <a:latin typeface="Times New Roman" pitchFamily="18" charset="0"/>
            </a:endParaRPr>
          </a:p>
          <a:p>
            <a:endParaRPr lang="en-US">
              <a:latin typeface="Times New Roman" pitchFamily="18" charset="0"/>
            </a:endParaRPr>
          </a:p>
        </p:txBody>
      </p:sp>
      <p:sp>
        <p:nvSpPr>
          <p:cNvPr id="15367" name="Rectangle 8"/>
          <p:cNvSpPr>
            <a:spLocks noChangeArrowheads="1"/>
          </p:cNvSpPr>
          <p:nvPr/>
        </p:nvSpPr>
        <p:spPr bwMode="auto">
          <a:xfrm>
            <a:off x="0" y="990600"/>
            <a:ext cx="8991600" cy="6083300"/>
          </a:xfrm>
          <a:prstGeom prst="rect">
            <a:avLst/>
          </a:prstGeom>
          <a:noFill/>
          <a:ln w="9525">
            <a:noFill/>
            <a:miter lim="800000"/>
            <a:headEnd/>
            <a:tailEnd/>
          </a:ln>
        </p:spPr>
        <p:txBody>
          <a:bodyPr>
            <a:spAutoFit/>
          </a:bodyPr>
          <a:lstStyle/>
          <a:p>
            <a:r>
              <a:rPr lang="en-US" sz="2800" b="1" dirty="0">
                <a:solidFill>
                  <a:schemeClr val="bg1"/>
                </a:solidFill>
                <a:latin typeface="Times New Roman" pitchFamily="18" charset="0"/>
              </a:rPr>
              <a:t>All reports are made online: http://lims.flaes.org </a:t>
            </a:r>
          </a:p>
          <a:p>
            <a:endParaRPr lang="en-US" sz="2800" b="1" dirty="0">
              <a:solidFill>
                <a:schemeClr val="bg1"/>
              </a:solidFill>
              <a:latin typeface="Times New Roman" pitchFamily="18" charset="0"/>
            </a:endParaRPr>
          </a:p>
          <a:p>
            <a:r>
              <a:rPr lang="en-US" sz="2800" b="1" dirty="0">
                <a:solidFill>
                  <a:schemeClr val="bg1"/>
                </a:solidFill>
                <a:latin typeface="Times New Roman" pitchFamily="18" charset="0"/>
              </a:rPr>
              <a:t>Reports and payments are made on or before the 15</a:t>
            </a:r>
            <a:r>
              <a:rPr lang="en-US" sz="2800" b="1" baseline="30000" dirty="0">
                <a:solidFill>
                  <a:schemeClr val="bg1"/>
                </a:solidFill>
                <a:latin typeface="Times New Roman" pitchFamily="18" charset="0"/>
              </a:rPr>
              <a:t>th</a:t>
            </a:r>
            <a:r>
              <a:rPr lang="en-US" sz="2800" b="1" dirty="0">
                <a:solidFill>
                  <a:schemeClr val="bg1"/>
                </a:solidFill>
                <a:latin typeface="Times New Roman" pitchFamily="18" charset="0"/>
              </a:rPr>
              <a:t> of the month or the licensee will receive a late penalty</a:t>
            </a:r>
          </a:p>
          <a:p>
            <a:endParaRPr lang="en-US" sz="2800" b="1" baseline="30000" dirty="0">
              <a:solidFill>
                <a:schemeClr val="bg1"/>
              </a:solidFill>
              <a:latin typeface="Times New Roman" pitchFamily="18" charset="0"/>
            </a:endParaRPr>
          </a:p>
          <a:p>
            <a:pPr algn="ctr">
              <a:buFont typeface="Wingdings" pitchFamily="2" charset="2"/>
              <a:buChar char="§"/>
            </a:pPr>
            <a:endParaRPr lang="en-US" sz="2800" b="1" baseline="30000" dirty="0">
              <a:solidFill>
                <a:schemeClr val="bg1"/>
              </a:solidFill>
              <a:latin typeface="Times New Roman" pitchFamily="18" charset="0"/>
            </a:endParaRPr>
          </a:p>
          <a:p>
            <a:r>
              <a:rPr lang="en-US" sz="2800" b="1" dirty="0">
                <a:solidFill>
                  <a:schemeClr val="bg1"/>
                </a:solidFill>
                <a:latin typeface="Times New Roman" pitchFamily="18" charset="0"/>
              </a:rPr>
              <a:t>Late penalty is a $25 fee or 10% of the tonnage amount whichever is greater</a:t>
            </a:r>
          </a:p>
          <a:p>
            <a:endParaRPr lang="en-US" sz="2800" b="1" dirty="0">
              <a:solidFill>
                <a:schemeClr val="bg1"/>
              </a:solidFill>
              <a:latin typeface="Times New Roman" pitchFamily="18" charset="0"/>
            </a:endParaRPr>
          </a:p>
          <a:p>
            <a:r>
              <a:rPr lang="en-US" sz="2800" b="1" dirty="0">
                <a:solidFill>
                  <a:schemeClr val="bg1"/>
                </a:solidFill>
                <a:latin typeface="Times New Roman" pitchFamily="18" charset="0"/>
              </a:rPr>
              <a:t>If a payment is not made for that month, an additional  fee of 1.5% will be applied to the next reporting month’s invoice</a:t>
            </a:r>
          </a:p>
          <a:p>
            <a:endParaRPr lang="en-US" dirty="0">
              <a:latin typeface="Times New Roman" pitchFamily="18" charset="0"/>
            </a:endParaRPr>
          </a:p>
          <a:p>
            <a:endParaRPr lang="en-US" dirty="0">
              <a:latin typeface="Times New Roman" pitchFamily="18" charset="0"/>
            </a:endParaRPr>
          </a:p>
          <a:p>
            <a:endParaRPr lang="en-US" dirty="0">
              <a:latin typeface="Times New Roman" pitchFamily="18" charset="0"/>
            </a:endParaRPr>
          </a:p>
          <a:p>
            <a:endParaRPr lang="en-US" dirty="0">
              <a:latin typeface="Times New Roman" pitchFamily="18" charset="0"/>
            </a:endParaRPr>
          </a:p>
        </p:txBody>
      </p:sp>
      <p:sp>
        <p:nvSpPr>
          <p:cNvPr id="9" name="TextBox 8">
            <a:extLst>
              <a:ext uri="{FF2B5EF4-FFF2-40B4-BE49-F238E27FC236}">
                <a16:creationId xmlns:a16="http://schemas.microsoft.com/office/drawing/2014/main" id="{222EA244-4BFF-4787-A4D2-95AF7FB2DB26}"/>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Tonnage Reporting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0"/>
            <a:ext cx="8839200" cy="5105400"/>
          </a:xfrm>
        </p:spPr>
        <p:txBody>
          <a:bodyPr>
            <a:normAutofit/>
          </a:bodyPr>
          <a:lstStyle/>
          <a:p>
            <a:pPr marL="548640" indent="-411480" fontAlgn="auto">
              <a:spcAft>
                <a:spcPts val="0"/>
              </a:spcAft>
              <a:buClr>
                <a:schemeClr val="tx1">
                  <a:shade val="95000"/>
                </a:schemeClr>
              </a:buClr>
              <a:buFont typeface="Arial" pitchFamily="34" charset="0"/>
              <a:buChar char="•"/>
              <a:defRPr/>
            </a:pPr>
            <a:r>
              <a:rPr lang="en-US" sz="3600" b="1" dirty="0">
                <a:solidFill>
                  <a:srgbClr val="FFC000"/>
                </a:solidFill>
              </a:rPr>
              <a:t>Definitions</a:t>
            </a:r>
          </a:p>
          <a:p>
            <a:pPr marL="548640" indent="-411480" fontAlgn="auto">
              <a:spcAft>
                <a:spcPts val="0"/>
              </a:spcAft>
              <a:buClr>
                <a:schemeClr val="tx1">
                  <a:shade val="95000"/>
                </a:schemeClr>
              </a:buClr>
              <a:buFont typeface="Arial" pitchFamily="34" charset="0"/>
              <a:buChar char="•"/>
              <a:defRPr/>
            </a:pPr>
            <a:r>
              <a:rPr lang="en-US" sz="3600" b="1" dirty="0"/>
              <a:t>Overview of Licensing</a:t>
            </a:r>
          </a:p>
          <a:p>
            <a:pPr marL="548640" indent="-411480" fontAlgn="auto">
              <a:spcAft>
                <a:spcPts val="0"/>
              </a:spcAft>
              <a:buClr>
                <a:schemeClr val="tx1">
                  <a:shade val="95000"/>
                </a:schemeClr>
              </a:buClr>
              <a:buFont typeface="Arial" pitchFamily="34" charset="0"/>
              <a:buChar char="•"/>
              <a:defRPr/>
            </a:pPr>
            <a:r>
              <a:rPr lang="en-US" sz="3600" b="1" dirty="0">
                <a:solidFill>
                  <a:srgbClr val="FFC000"/>
                </a:solidFill>
              </a:rPr>
              <a:t>Tonnage Reporting</a:t>
            </a:r>
          </a:p>
          <a:p>
            <a:pPr marL="548640" indent="-411480" fontAlgn="auto">
              <a:spcAft>
                <a:spcPts val="0"/>
              </a:spcAft>
              <a:buClr>
                <a:schemeClr val="tx1">
                  <a:shade val="95000"/>
                </a:schemeClr>
              </a:buClr>
              <a:buFont typeface="Arial" pitchFamily="34" charset="0"/>
              <a:buChar char="•"/>
              <a:defRPr/>
            </a:pPr>
            <a:r>
              <a:rPr lang="en-US" sz="3600" b="1" dirty="0"/>
              <a:t>Fertilizer Sampling and Reporting</a:t>
            </a:r>
          </a:p>
          <a:p>
            <a:pPr marL="548640" indent="-411480" fontAlgn="auto">
              <a:spcAft>
                <a:spcPts val="0"/>
              </a:spcAft>
              <a:buClr>
                <a:schemeClr val="tx1">
                  <a:shade val="95000"/>
                </a:schemeClr>
              </a:buClr>
              <a:buFont typeface="Arial" pitchFamily="34" charset="0"/>
              <a:buChar char="•"/>
              <a:defRPr/>
            </a:pPr>
            <a:endParaRPr lang="en-US" b="1" dirty="0"/>
          </a:p>
          <a:p>
            <a:pPr marL="548640" indent="-411480" fontAlgn="auto">
              <a:spcAft>
                <a:spcPts val="0"/>
              </a:spcAft>
              <a:buClr>
                <a:schemeClr val="tx1">
                  <a:shade val="95000"/>
                </a:schemeClr>
              </a:buClr>
              <a:buFont typeface="Wingdings 2"/>
              <a:buChar char=""/>
              <a:defRPr/>
            </a:pPr>
            <a:endParaRPr lang="en-US" dirty="0"/>
          </a:p>
          <a:p>
            <a:pPr marL="548640" indent="-411480" fontAlgn="auto">
              <a:spcAft>
                <a:spcPts val="0"/>
              </a:spcAft>
              <a:buClr>
                <a:schemeClr val="tx1">
                  <a:shade val="95000"/>
                </a:schemeClr>
              </a:buClr>
              <a:buFont typeface="Wingdings 2"/>
              <a:buChar char=""/>
              <a:defRPr/>
            </a:pPr>
            <a:endParaRPr lang="en-US" dirty="0"/>
          </a:p>
        </p:txBody>
      </p:sp>
      <p:sp>
        <p:nvSpPr>
          <p:cNvPr id="6" name="TextBox 5">
            <a:extLst>
              <a:ext uri="{FF2B5EF4-FFF2-40B4-BE49-F238E27FC236}">
                <a16:creationId xmlns:a16="http://schemas.microsoft.com/office/drawing/2014/main" id="{5657D3C4-1E88-42F5-A55C-0960CB4AD76D}"/>
              </a:ext>
            </a:extLst>
          </p:cNvPr>
          <p:cNvSpPr txBox="1"/>
          <p:nvPr/>
        </p:nvSpPr>
        <p:spPr>
          <a:xfrm>
            <a:off x="228600" y="304800"/>
            <a:ext cx="7924800" cy="769441"/>
          </a:xfrm>
          <a:prstGeom prst="rect">
            <a:avLst/>
          </a:prstGeom>
          <a:noFill/>
        </p:spPr>
        <p:txBody>
          <a:bodyPr wrap="square" rtlCol="0">
            <a:spAutoFit/>
          </a:bodyPr>
          <a:lstStyle/>
          <a:p>
            <a:pPr algn="ctr"/>
            <a:r>
              <a:rPr lang="en-US" sz="4400" b="1" dirty="0">
                <a:latin typeface="+mn-lt"/>
              </a:rPr>
              <a:t>What we  will cover:</a:t>
            </a:r>
          </a:p>
        </p:txBody>
      </p:sp>
    </p:spTree>
    <p:extLst>
      <p:ext uri="{BB962C8B-B14F-4D97-AF65-F5344CB8AC3E}">
        <p14:creationId xmlns:p14="http://schemas.microsoft.com/office/powerpoint/2010/main" val="189778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0" y="972772"/>
            <a:ext cx="8763000" cy="7325082"/>
          </a:xfrm>
          <a:prstGeom prst="rect">
            <a:avLst/>
          </a:prstGeom>
          <a:noFill/>
          <a:ln w="9525">
            <a:noFill/>
            <a:miter lim="800000"/>
            <a:headEnd/>
            <a:tailEnd/>
          </a:ln>
        </p:spPr>
        <p:txBody>
          <a:bodyPr wrap="square">
            <a:spAutoFit/>
          </a:bodyPr>
          <a:lstStyle/>
          <a:p>
            <a:r>
              <a:rPr lang="en-US" sz="2800" b="1" dirty="0">
                <a:latin typeface="Times New Roman" pitchFamily="18" charset="0"/>
              </a:rPr>
              <a:t>A Zero report must be filed even when there are no sales made within the state</a:t>
            </a:r>
          </a:p>
          <a:p>
            <a:endParaRPr lang="en-US" sz="2400" b="1" dirty="0">
              <a:solidFill>
                <a:srgbClr val="00FF00"/>
              </a:solidFill>
              <a:latin typeface="Times New Roman" pitchFamily="18" charset="0"/>
            </a:endParaRPr>
          </a:p>
          <a:p>
            <a:endParaRPr lang="en-US" sz="24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endParaRPr lang="en-US" sz="2800" b="1" dirty="0">
              <a:solidFill>
                <a:srgbClr val="00FF00"/>
              </a:solidFill>
              <a:latin typeface="Times New Roman" pitchFamily="18" charset="0"/>
            </a:endParaRPr>
          </a:p>
          <a:p>
            <a:r>
              <a:rPr lang="en-US" sz="2800" b="1" dirty="0">
                <a:latin typeface="Times New Roman" pitchFamily="18" charset="0"/>
              </a:rPr>
              <a:t>$1.00 per ton for fertilizer</a:t>
            </a:r>
          </a:p>
          <a:p>
            <a:r>
              <a:rPr lang="en-US" sz="2800" b="1" dirty="0">
                <a:latin typeface="Times New Roman" pitchFamily="18" charset="0"/>
              </a:rPr>
              <a:t>0.50 cents per ton if contains (N) or (P)</a:t>
            </a:r>
          </a:p>
          <a:p>
            <a:r>
              <a:rPr lang="en-US" sz="2800" b="1" dirty="0">
                <a:latin typeface="Times New Roman" pitchFamily="18" charset="0"/>
              </a:rPr>
              <a:t>0.30 cents per to for liming materials</a:t>
            </a:r>
          </a:p>
          <a:p>
            <a:endParaRPr lang="en-US" sz="2400" b="1" dirty="0">
              <a:solidFill>
                <a:srgbClr val="00FF00"/>
              </a:solidFill>
              <a:latin typeface="Times New Roman" pitchFamily="18" charset="0"/>
            </a:endParaRPr>
          </a:p>
          <a:p>
            <a:endParaRPr lang="en-US" sz="2400" b="1" dirty="0">
              <a:solidFill>
                <a:srgbClr val="00FF00"/>
              </a:solidFill>
              <a:latin typeface="Times New Roman" pitchFamily="18" charset="0"/>
            </a:endParaRPr>
          </a:p>
          <a:p>
            <a:endParaRPr lang="en-US" sz="2000" b="1" dirty="0">
              <a:solidFill>
                <a:srgbClr val="00FF00"/>
              </a:solidFill>
              <a:latin typeface="Times New Roman" pitchFamily="18" charset="0"/>
            </a:endParaRPr>
          </a:p>
          <a:p>
            <a:endParaRPr lang="en-US" dirty="0">
              <a:solidFill>
                <a:schemeClr val="bg1"/>
              </a:solidFill>
              <a:latin typeface="Times New Roman" pitchFamily="18" charset="0"/>
            </a:endParaRPr>
          </a:p>
        </p:txBody>
      </p:sp>
      <p:pic>
        <p:nvPicPr>
          <p:cNvPr id="6" name="Picture 1"/>
          <p:cNvPicPr>
            <a:picLocks noChangeAspect="1" noChangeArrowheads="1"/>
          </p:cNvPicPr>
          <p:nvPr/>
        </p:nvPicPr>
        <p:blipFill>
          <a:blip r:embed="rId3" cstate="print"/>
          <a:srcRect/>
          <a:stretch>
            <a:fillRect/>
          </a:stretch>
        </p:blipFill>
        <p:spPr bwMode="auto">
          <a:xfrm>
            <a:off x="2590800" y="1901182"/>
            <a:ext cx="5105400" cy="3381354"/>
          </a:xfrm>
          <a:prstGeom prst="rect">
            <a:avLst/>
          </a:prstGeom>
          <a:noFill/>
          <a:ln w="9525">
            <a:noFill/>
            <a:miter lim="800000"/>
            <a:headEnd/>
            <a:tailEnd/>
          </a:ln>
        </p:spPr>
      </p:pic>
      <p:sp>
        <p:nvSpPr>
          <p:cNvPr id="8" name="TextBox 7">
            <a:extLst>
              <a:ext uri="{FF2B5EF4-FFF2-40B4-BE49-F238E27FC236}">
                <a16:creationId xmlns:a16="http://schemas.microsoft.com/office/drawing/2014/main" id="{1AC69DEA-635F-46EF-A619-8D5683E43724}"/>
              </a:ext>
            </a:extLst>
          </p:cNvPr>
          <p:cNvSpPr txBox="1"/>
          <p:nvPr/>
        </p:nvSpPr>
        <p:spPr>
          <a:xfrm>
            <a:off x="228600" y="228600"/>
            <a:ext cx="7924800" cy="707886"/>
          </a:xfrm>
          <a:prstGeom prst="rect">
            <a:avLst/>
          </a:prstGeom>
          <a:noFill/>
        </p:spPr>
        <p:txBody>
          <a:bodyPr wrap="square" rtlCol="0">
            <a:spAutoFit/>
          </a:bodyPr>
          <a:lstStyle/>
          <a:p>
            <a:pPr algn="ctr"/>
            <a:r>
              <a:rPr lang="en-US" sz="4000" b="1" dirty="0">
                <a:latin typeface="+mn-lt"/>
              </a:rPr>
              <a:t>Tonnage Reporting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a:stretch>
            <a:fillRect/>
          </a:stretch>
        </p:blipFill>
        <p:spPr bwMode="auto">
          <a:xfrm>
            <a:off x="304800" y="152400"/>
            <a:ext cx="8382000" cy="6705600"/>
          </a:xfrm>
          <a:prstGeom prst="rect">
            <a:avLst/>
          </a:prstGeom>
          <a:noFill/>
          <a:ln w="9525">
            <a:noFill/>
            <a:miter lim="800000"/>
            <a:headEnd/>
            <a:tailEnd/>
          </a:ln>
        </p:spPr>
      </p:pic>
      <p:sp>
        <p:nvSpPr>
          <p:cNvPr id="2" name="Title 1"/>
          <p:cNvSpPr>
            <a:spLocks noGrp="1"/>
          </p:cNvSpPr>
          <p:nvPr>
            <p:ph type="title"/>
          </p:nvPr>
        </p:nvSpPr>
        <p:spPr>
          <a:xfrm>
            <a:off x="152400" y="-152400"/>
            <a:ext cx="8686800" cy="838200"/>
          </a:xfrm>
        </p:spPr>
        <p:txBody>
          <a:bodyPr/>
          <a:lstStyle/>
          <a:p>
            <a:pPr fontAlgn="auto">
              <a:spcAft>
                <a:spcPts val="0"/>
              </a:spcAft>
              <a:defRPr/>
            </a:pPr>
            <a:r>
              <a:rPr lang="en-US" dirty="0">
                <a:solidFill>
                  <a:schemeClr val="bg1"/>
                </a:solidFill>
              </a:rPr>
              <a:t>Fertilizer Sales Report</a:t>
            </a:r>
          </a:p>
        </p:txBody>
      </p:sp>
      <p:sp>
        <p:nvSpPr>
          <p:cNvPr id="4" name="Rectangle 3"/>
          <p:cNvSpPr/>
          <p:nvPr/>
        </p:nvSpPr>
        <p:spPr>
          <a:xfrm>
            <a:off x="0" y="5334000"/>
            <a:ext cx="6858000" cy="923330"/>
          </a:xfrm>
          <a:prstGeom prst="rect">
            <a:avLst/>
          </a:prstGeom>
        </p:spPr>
        <p:txBody>
          <a:bodyPr wrap="square">
            <a:spAutoFit/>
          </a:bodyPr>
          <a:lstStyle/>
          <a:p>
            <a:r>
              <a:rPr lang="en-US" b="1" dirty="0">
                <a:solidFill>
                  <a:schemeClr val="bg1"/>
                </a:solidFill>
                <a:latin typeface="Times New Roman" pitchFamily="18" charset="0"/>
              </a:rPr>
              <a:t>After this report is submitted an invoice is generated for payment</a:t>
            </a:r>
          </a:p>
          <a:p>
            <a:endParaRPr lang="en-US" b="1" dirty="0">
              <a:solidFill>
                <a:schemeClr val="bg1"/>
              </a:solidFill>
              <a:latin typeface="Times New Roman" pitchFamily="18" charset="0"/>
            </a:endParaRPr>
          </a:p>
          <a:p>
            <a:r>
              <a:rPr lang="en-US" b="1" dirty="0">
                <a:solidFill>
                  <a:schemeClr val="bg1"/>
                </a:solidFill>
                <a:latin typeface="Times New Roman" pitchFamily="18" charset="0"/>
              </a:rPr>
              <a:t>Send the invoice along with a check or pay online using a credit card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3314700" y="2933700"/>
            <a:ext cx="8229600" cy="1143000"/>
          </a:xfrm>
        </p:spPr>
        <p:txBody>
          <a:bodyPr>
            <a:normAutofit fontScale="90000"/>
          </a:bodyPr>
          <a:lstStyle/>
          <a:p>
            <a:pPr fontAlgn="auto">
              <a:spcAft>
                <a:spcPts val="0"/>
              </a:spcAft>
              <a:defRPr/>
            </a:pPr>
            <a:r>
              <a:rPr lang="en-US" dirty="0"/>
              <a:t> </a:t>
            </a:r>
            <a:r>
              <a:rPr lang="en-US" sz="12800" b="0" dirty="0">
                <a:solidFill>
                  <a:srgbClr val="00FF00"/>
                </a:solidFill>
              </a:rPr>
              <a:t>Payment</a:t>
            </a:r>
            <a:endParaRPr lang="en-US" b="0" dirty="0">
              <a:solidFill>
                <a:srgbClr val="00FF00"/>
              </a:solidFill>
            </a:endParaRPr>
          </a:p>
        </p:txBody>
      </p:sp>
      <p:graphicFrame>
        <p:nvGraphicFramePr>
          <p:cNvPr id="1026" name="Content Placeholder 3"/>
          <p:cNvGraphicFramePr>
            <a:graphicFrameLocks noGrp="1" noChangeAspect="1"/>
          </p:cNvGraphicFramePr>
          <p:nvPr>
            <p:ph idx="1"/>
          </p:nvPr>
        </p:nvGraphicFramePr>
        <p:xfrm>
          <a:off x="1524000" y="0"/>
          <a:ext cx="5629275" cy="7283450"/>
        </p:xfrm>
        <a:graphic>
          <a:graphicData uri="http://schemas.openxmlformats.org/presentationml/2006/ole">
            <mc:AlternateContent xmlns:mc="http://schemas.openxmlformats.org/markup-compatibility/2006">
              <mc:Choice xmlns:v="urn:schemas-microsoft-com:vml" Requires="v">
                <p:oleObj spid="_x0000_s30753" name="Acrobat Document" r:id="rId4" imgW="4663844" imgH="6035563" progId="AcroExch.Document.11">
                  <p:embed/>
                </p:oleObj>
              </mc:Choice>
              <mc:Fallback>
                <p:oleObj name="Acrobat Document" r:id="rId4" imgW="4663844" imgH="6035563" progId="AcroExch.Document.11">
                  <p:embed/>
                  <p:pic>
                    <p:nvPicPr>
                      <p:cNvPr id="0" name="Picture 1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0"/>
                        <a:ext cx="5629275" cy="7283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rot="16200000">
            <a:off x="5553869" y="2523331"/>
            <a:ext cx="5245100" cy="1570038"/>
          </a:xfrm>
          <a:prstGeom prst="rect">
            <a:avLst/>
          </a:prstGeom>
          <a:noFill/>
        </p:spPr>
        <p:txBody>
          <a:bodyPr wrap="none">
            <a:spAutoFit/>
          </a:bodyPr>
          <a:lstStyle/>
          <a:p>
            <a:pPr fontAlgn="auto">
              <a:spcBef>
                <a:spcPts val="0"/>
              </a:spcBef>
              <a:spcAft>
                <a:spcPts val="0"/>
              </a:spcAft>
              <a:defRPr/>
            </a:pPr>
            <a:r>
              <a:rPr lang="en-US" sz="9600" dirty="0">
                <a:solidFill>
                  <a:srgbClr val="00FF00"/>
                </a:solidFill>
                <a:effectLst>
                  <a:outerShdw blurRad="38100" dist="38100" dir="2700000" algn="tl">
                    <a:srgbClr val="000000">
                      <a:alpha val="43137"/>
                    </a:srgbClr>
                  </a:outerShdw>
                </a:effectLst>
                <a:latin typeface="+mj-lt"/>
                <a:cs typeface="+mn-cs"/>
              </a:rPr>
              <a:t>INVOICE</a:t>
            </a:r>
            <a:endParaRPr lang="en-US" sz="11500" dirty="0">
              <a:solidFill>
                <a:srgbClr val="00FF00"/>
              </a:solidFill>
              <a:effectLst>
                <a:outerShdw blurRad="38100" dist="38100" dir="2700000" algn="tl">
                  <a:srgbClr val="000000">
                    <a:alpha val="43137"/>
                  </a:srgbClr>
                </a:outerShdw>
              </a:effectLst>
              <a:latin typeface="+mj-lt"/>
              <a:cs typeface="+mn-cs"/>
            </a:endParaRPr>
          </a:p>
        </p:txBody>
      </p:sp>
      <p:sp>
        <p:nvSpPr>
          <p:cNvPr id="15" name="Left Arrow 14"/>
          <p:cNvSpPr/>
          <p:nvPr/>
        </p:nvSpPr>
        <p:spPr>
          <a:xfrm>
            <a:off x="5562600" y="5791200"/>
            <a:ext cx="3886200" cy="1066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Send this portion in to F and A or pay online</a:t>
            </a:r>
          </a:p>
        </p:txBody>
      </p:sp>
      <p:sp>
        <p:nvSpPr>
          <p:cNvPr id="6" name="Down Arrow 5"/>
          <p:cNvSpPr/>
          <p:nvPr/>
        </p:nvSpPr>
        <p:spPr>
          <a:xfrm>
            <a:off x="2286000" y="2286000"/>
            <a:ext cx="3810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2895600" y="2286000"/>
            <a:ext cx="3810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3429000" y="22860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3962400" y="2286000"/>
            <a:ext cx="3810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4953000" y="22098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6477000" y="3124200"/>
            <a:ext cx="7620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p:cNvPicPr>
            <a:picLocks noChangeAspect="1" noChangeArrowheads="1"/>
          </p:cNvPicPr>
          <p:nvPr/>
        </p:nvPicPr>
        <p:blipFill>
          <a:blip r:embed="rId3" cstate="print"/>
          <a:srcRect/>
          <a:stretch>
            <a:fillRect/>
          </a:stretch>
        </p:blipFill>
        <p:spPr bwMode="auto">
          <a:xfrm>
            <a:off x="0" y="684213"/>
            <a:ext cx="9144000" cy="6173787"/>
          </a:xfrm>
          <a:prstGeom prst="rect">
            <a:avLst/>
          </a:prstGeom>
          <a:noFill/>
          <a:ln w="9525">
            <a:noFill/>
            <a:miter lim="800000"/>
            <a:headEnd/>
            <a:tailEnd/>
          </a:ln>
        </p:spPr>
      </p:pic>
      <p:sp>
        <p:nvSpPr>
          <p:cNvPr id="18436" name="Content Placeholder 2"/>
          <p:cNvSpPr>
            <a:spLocks noGrp="1"/>
          </p:cNvSpPr>
          <p:nvPr>
            <p:ph idx="1"/>
          </p:nvPr>
        </p:nvSpPr>
        <p:spPr>
          <a:xfrm>
            <a:off x="0" y="1066800"/>
            <a:ext cx="9144000" cy="5638800"/>
          </a:xfrm>
        </p:spPr>
        <p:txBody>
          <a:bodyPr/>
          <a:lstStyle/>
          <a:p>
            <a:pPr>
              <a:buFont typeface="Wingdings 2" pitchFamily="18" charset="2"/>
              <a:buNone/>
            </a:pPr>
            <a:endParaRPr lang="en-US" dirty="0"/>
          </a:p>
          <a:p>
            <a:pPr>
              <a:buFont typeface="Wingdings 2" pitchFamily="18" charset="2"/>
              <a:buNone/>
            </a:pPr>
            <a:endParaRPr lang="en-US" dirty="0"/>
          </a:p>
          <a:p>
            <a:pPr>
              <a:buFont typeface="Wingdings 2" pitchFamily="18" charset="2"/>
              <a:buNone/>
            </a:pPr>
            <a:endParaRPr lang="en-US" dirty="0"/>
          </a:p>
          <a:p>
            <a:pPr>
              <a:buFont typeface="Wingdings 2" pitchFamily="18" charset="2"/>
              <a:buNone/>
            </a:pPr>
            <a:endParaRPr lang="en-US" dirty="0"/>
          </a:p>
          <a:p>
            <a:pPr>
              <a:buFont typeface="Wingdings 2" pitchFamily="18" charset="2"/>
              <a:buNone/>
            </a:pPr>
            <a:endParaRPr lang="en-US" dirty="0"/>
          </a:p>
        </p:txBody>
      </p:sp>
      <p:sp>
        <p:nvSpPr>
          <p:cNvPr id="7" name="TextBox 6">
            <a:extLst>
              <a:ext uri="{FF2B5EF4-FFF2-40B4-BE49-F238E27FC236}">
                <a16:creationId xmlns:a16="http://schemas.microsoft.com/office/drawing/2014/main" id="{465131CA-AEA9-4273-92FA-A82633BE7634}"/>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Tonnage Reporting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Content Placeholder 3" descr="rc22966.jpg"/>
          <p:cNvPicPr>
            <a:picLocks noGrp="1" noChangeAspect="1"/>
          </p:cNvPicPr>
          <p:nvPr>
            <p:ph idx="1"/>
          </p:nvPr>
        </p:nvPicPr>
        <p:blipFill>
          <a:blip r:embed="rId3" cstate="print"/>
          <a:srcRect/>
          <a:stretch>
            <a:fillRect/>
          </a:stretch>
        </p:blipFill>
        <p:spPr>
          <a:xfrm>
            <a:off x="1676400" y="0"/>
            <a:ext cx="5419725" cy="6838950"/>
          </a:xfrm>
        </p:spPr>
      </p:pic>
      <p:sp>
        <p:nvSpPr>
          <p:cNvPr id="2" name="Title 1"/>
          <p:cNvSpPr>
            <a:spLocks noGrp="1"/>
          </p:cNvSpPr>
          <p:nvPr>
            <p:ph type="title"/>
          </p:nvPr>
        </p:nvSpPr>
        <p:spPr>
          <a:xfrm>
            <a:off x="0" y="152400"/>
            <a:ext cx="8839200" cy="1143000"/>
          </a:xfrm>
        </p:spPr>
        <p:txBody>
          <a:bodyPr>
            <a:normAutofit fontScale="90000"/>
          </a:bodyPr>
          <a:lstStyle/>
          <a:p>
            <a:pPr fontAlgn="auto">
              <a:spcAft>
                <a:spcPts val="0"/>
              </a:spcAft>
              <a:defRPr/>
            </a:pPr>
            <a:r>
              <a:rPr lang="en-US" dirty="0"/>
              <a:t>The Bureau of Inspection and Incident Response</a:t>
            </a:r>
          </a:p>
        </p:txBody>
      </p:sp>
      <p:pic>
        <p:nvPicPr>
          <p:cNvPr id="4" name="Picture 4" descr="fmp-logo.png"/>
          <p:cNvPicPr>
            <a:picLocks noChangeAspect="1"/>
          </p:cNvPicPr>
          <p:nvPr/>
        </p:nvPicPr>
        <p:blipFill>
          <a:blip r:embed="rId4" cstate="print"/>
          <a:srcRect/>
          <a:stretch>
            <a:fillRect/>
          </a:stretch>
        </p:blipFill>
        <p:spPr bwMode="auto">
          <a:xfrm>
            <a:off x="5445368" y="6477000"/>
            <a:ext cx="1641231" cy="381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02CF4C-0FC3-4EC7-B864-BB8F8BA0DDF9}"/>
              </a:ext>
            </a:extLst>
          </p:cNvPr>
          <p:cNvSpPr>
            <a:spLocks noGrp="1"/>
          </p:cNvSpPr>
          <p:nvPr>
            <p:ph idx="1"/>
          </p:nvPr>
        </p:nvSpPr>
        <p:spPr/>
        <p:txBody>
          <a:bodyPr/>
          <a:lstStyle/>
          <a:p>
            <a:r>
              <a:rPr lang="en-US" dirty="0"/>
              <a:t>Bureau of Inspection and Incident Response</a:t>
            </a:r>
          </a:p>
          <a:p>
            <a:pPr lvl="1"/>
            <a:r>
              <a:rPr lang="en-US" dirty="0"/>
              <a:t>Sample collection</a:t>
            </a:r>
          </a:p>
          <a:p>
            <a:pPr lvl="1"/>
            <a:r>
              <a:rPr lang="en-US" dirty="0"/>
              <a:t>Sample Entry</a:t>
            </a:r>
          </a:p>
          <a:p>
            <a:pPr lvl="1"/>
            <a:r>
              <a:rPr lang="en-US" dirty="0"/>
              <a:t>Co-ordinate with BLE and BAEL</a:t>
            </a:r>
          </a:p>
          <a:p>
            <a:pPr marL="585788" lvl="1" indent="0">
              <a:buNone/>
            </a:pPr>
            <a:endParaRPr lang="en-US" dirty="0"/>
          </a:p>
          <a:p>
            <a:r>
              <a:rPr lang="en-US" dirty="0"/>
              <a:t>Bureau of Agricultural Environmental Laboratories</a:t>
            </a:r>
          </a:p>
          <a:p>
            <a:pPr lvl="1"/>
            <a:r>
              <a:rPr lang="en-US" dirty="0"/>
              <a:t>Sample analysis</a:t>
            </a:r>
          </a:p>
          <a:p>
            <a:pPr lvl="1"/>
            <a:r>
              <a:rPr lang="en-US" dirty="0"/>
              <a:t>Penalty</a:t>
            </a:r>
          </a:p>
          <a:p>
            <a:pPr lvl="1"/>
            <a:r>
              <a:rPr lang="en-US" dirty="0"/>
              <a:t>Share label issues with BLE</a:t>
            </a:r>
          </a:p>
          <a:p>
            <a:endParaRPr lang="en-US" dirty="0"/>
          </a:p>
        </p:txBody>
      </p:sp>
      <p:sp>
        <p:nvSpPr>
          <p:cNvPr id="7" name="TextBox 6">
            <a:extLst>
              <a:ext uri="{FF2B5EF4-FFF2-40B4-BE49-F238E27FC236}">
                <a16:creationId xmlns:a16="http://schemas.microsoft.com/office/drawing/2014/main" id="{E8E7046B-01B1-4AFD-8031-6CA7B04038A4}"/>
              </a:ext>
            </a:extLst>
          </p:cNvPr>
          <p:cNvSpPr txBox="1"/>
          <p:nvPr/>
        </p:nvSpPr>
        <p:spPr>
          <a:xfrm>
            <a:off x="304800" y="195332"/>
            <a:ext cx="7924800" cy="707886"/>
          </a:xfrm>
          <a:prstGeom prst="rect">
            <a:avLst/>
          </a:prstGeom>
          <a:noFill/>
        </p:spPr>
        <p:txBody>
          <a:bodyPr wrap="square" rtlCol="0">
            <a:spAutoFit/>
          </a:bodyPr>
          <a:lstStyle/>
          <a:p>
            <a:pPr algn="ctr"/>
            <a:r>
              <a:rPr lang="en-US" sz="4000" b="1" dirty="0">
                <a:latin typeface="+mn-lt"/>
              </a:rPr>
              <a:t>Fertilizer Sampling &amp; Reporting</a:t>
            </a:r>
          </a:p>
        </p:txBody>
      </p:sp>
    </p:spTree>
    <p:extLst>
      <p:ext uri="{BB962C8B-B14F-4D97-AF65-F5344CB8AC3E}">
        <p14:creationId xmlns:p14="http://schemas.microsoft.com/office/powerpoint/2010/main" val="346273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F7E006-96C4-4A87-83E9-0F445ABB4126}"/>
              </a:ext>
            </a:extLst>
          </p:cNvPr>
          <p:cNvSpPr>
            <a:spLocks noGrp="1"/>
          </p:cNvSpPr>
          <p:nvPr>
            <p:ph idx="1"/>
          </p:nvPr>
        </p:nvSpPr>
        <p:spPr>
          <a:xfrm>
            <a:off x="533400" y="4800600"/>
            <a:ext cx="8229600" cy="707887"/>
          </a:xfrm>
        </p:spPr>
        <p:txBody>
          <a:bodyPr/>
          <a:lstStyle/>
          <a:p>
            <a:pPr marL="136525" indent="0" algn="ctr">
              <a:buNone/>
            </a:pPr>
            <a:r>
              <a:rPr lang="en-US" dirty="0" err="1"/>
              <a:t>Email:Rashmi.singh@freshfromflorida.com</a:t>
            </a:r>
            <a:endParaRPr lang="en-US" dirty="0"/>
          </a:p>
        </p:txBody>
      </p:sp>
      <p:sp>
        <p:nvSpPr>
          <p:cNvPr id="4" name="TextBox 3">
            <a:extLst>
              <a:ext uri="{FF2B5EF4-FFF2-40B4-BE49-F238E27FC236}">
                <a16:creationId xmlns:a16="http://schemas.microsoft.com/office/drawing/2014/main" id="{EDC7024F-4566-4C32-A8A1-12503422A103}"/>
              </a:ext>
            </a:extLst>
          </p:cNvPr>
          <p:cNvSpPr txBox="1"/>
          <p:nvPr/>
        </p:nvSpPr>
        <p:spPr>
          <a:xfrm>
            <a:off x="14514" y="2209800"/>
            <a:ext cx="7924800" cy="1015663"/>
          </a:xfrm>
          <a:prstGeom prst="rect">
            <a:avLst/>
          </a:prstGeom>
          <a:noFill/>
        </p:spPr>
        <p:txBody>
          <a:bodyPr wrap="square" rtlCol="0">
            <a:spAutoFit/>
          </a:bodyPr>
          <a:lstStyle/>
          <a:p>
            <a:pPr algn="ctr"/>
            <a:r>
              <a:rPr lang="en-US" sz="6000" b="1" dirty="0">
                <a:solidFill>
                  <a:schemeClr val="accent4">
                    <a:lumMod val="60000"/>
                    <a:lumOff val="40000"/>
                  </a:schemeClr>
                </a:solidFill>
                <a:latin typeface="+mn-lt"/>
              </a:rPr>
              <a:t>Thank-You</a:t>
            </a:r>
          </a:p>
        </p:txBody>
      </p:sp>
    </p:spTree>
    <p:extLst>
      <p:ext uri="{BB962C8B-B14F-4D97-AF65-F5344CB8AC3E}">
        <p14:creationId xmlns:p14="http://schemas.microsoft.com/office/powerpoint/2010/main" val="3225672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a:xfrm>
            <a:off x="457200" y="1600200"/>
            <a:ext cx="8229600" cy="4953000"/>
          </a:xfrm>
        </p:spPr>
        <p:txBody>
          <a:bodyPr/>
          <a:lstStyle/>
          <a:p>
            <a:pPr>
              <a:buFont typeface="Arial" charset="0"/>
              <a:buChar char="•"/>
            </a:pPr>
            <a:endParaRPr lang="en-US" sz="3200" b="1" dirty="0">
              <a:solidFill>
                <a:schemeClr val="bg1"/>
              </a:solidFill>
            </a:endParaRPr>
          </a:p>
          <a:p>
            <a:pPr>
              <a:buFont typeface="Arial" charset="0"/>
              <a:buChar char="•"/>
            </a:pPr>
            <a:r>
              <a:rPr lang="en-US" sz="3200" b="1" dirty="0">
                <a:solidFill>
                  <a:schemeClr val="bg1"/>
                </a:solidFill>
              </a:rPr>
              <a:t>Chapter 576, Florida Statues (Agricultural Fertilizers)</a:t>
            </a:r>
          </a:p>
          <a:p>
            <a:pPr>
              <a:buNone/>
            </a:pPr>
            <a:endParaRPr lang="en-US" sz="3200" b="1" dirty="0">
              <a:solidFill>
                <a:schemeClr val="bg1"/>
              </a:solidFill>
            </a:endParaRPr>
          </a:p>
          <a:p>
            <a:pPr>
              <a:buFont typeface="Wingdings 2" pitchFamily="18" charset="2"/>
              <a:buNone/>
            </a:pPr>
            <a:endParaRPr lang="en-US" sz="3200" b="1" dirty="0">
              <a:solidFill>
                <a:schemeClr val="bg1"/>
              </a:solidFill>
            </a:endParaRPr>
          </a:p>
          <a:p>
            <a:pPr>
              <a:buFont typeface="Arial" charset="0"/>
              <a:buChar char="•"/>
            </a:pPr>
            <a:r>
              <a:rPr lang="en-US" sz="3200" b="1" dirty="0">
                <a:solidFill>
                  <a:schemeClr val="bg1"/>
                </a:solidFill>
              </a:rPr>
              <a:t>Rule 5E-1, Florida Administrative Code </a:t>
            </a:r>
          </a:p>
          <a:p>
            <a:pPr>
              <a:buFont typeface="Wingdings 2" pitchFamily="18" charset="2"/>
              <a:buNone/>
            </a:pPr>
            <a:endParaRPr lang="en-US" dirty="0"/>
          </a:p>
          <a:p>
            <a:pPr>
              <a:buFont typeface="Wingdings 2" pitchFamily="18" charset="2"/>
              <a:buNone/>
            </a:pPr>
            <a:r>
              <a:rPr lang="en-US" dirty="0"/>
              <a:t>	</a:t>
            </a:r>
            <a:endParaRPr lang="en-US" b="1" dirty="0">
              <a:solidFill>
                <a:schemeClr val="bg1"/>
              </a:solidFill>
            </a:endParaRPr>
          </a:p>
        </p:txBody>
      </p:sp>
      <p:pic>
        <p:nvPicPr>
          <p:cNvPr id="11268" name="Picture 2" descr="C:\Users\harleys1\Pictures\State Logos\seal for presentations_files\image001.png"/>
          <p:cNvPicPr>
            <a:picLocks noChangeAspect="1" noChangeArrowheads="1"/>
          </p:cNvPicPr>
          <p:nvPr/>
        </p:nvPicPr>
        <p:blipFill>
          <a:blip r:embed="rId3" cstate="print"/>
          <a:srcRect/>
          <a:stretch>
            <a:fillRect/>
          </a:stretch>
        </p:blipFill>
        <p:spPr bwMode="auto">
          <a:xfrm>
            <a:off x="6477000" y="152400"/>
            <a:ext cx="1447800" cy="1447800"/>
          </a:xfrm>
          <a:prstGeom prst="rect">
            <a:avLst/>
          </a:prstGeom>
          <a:noFill/>
          <a:ln w="9525">
            <a:noFill/>
            <a:miter lim="800000"/>
            <a:headEnd/>
            <a:tailEnd/>
          </a:ln>
        </p:spPr>
      </p:pic>
      <p:pic>
        <p:nvPicPr>
          <p:cNvPr id="11269" name="Picture 4" descr="current.jpg"/>
          <p:cNvPicPr>
            <a:picLocks noChangeAspect="1"/>
          </p:cNvPicPr>
          <p:nvPr/>
        </p:nvPicPr>
        <p:blipFill>
          <a:blip r:embed="rId4" cstate="print"/>
          <a:srcRect/>
          <a:stretch>
            <a:fillRect/>
          </a:stretch>
        </p:blipFill>
        <p:spPr bwMode="auto">
          <a:xfrm>
            <a:off x="990600" y="152400"/>
            <a:ext cx="1371600" cy="1371600"/>
          </a:xfrm>
          <a:prstGeom prst="rect">
            <a:avLst/>
          </a:prstGeom>
          <a:noFill/>
          <a:ln w="9525">
            <a:noFill/>
            <a:miter lim="800000"/>
            <a:headEnd/>
            <a:tailEnd/>
          </a:ln>
        </p:spPr>
      </p:pic>
      <p:sp>
        <p:nvSpPr>
          <p:cNvPr id="8" name="TextBox 7">
            <a:extLst>
              <a:ext uri="{FF2B5EF4-FFF2-40B4-BE49-F238E27FC236}">
                <a16:creationId xmlns:a16="http://schemas.microsoft.com/office/drawing/2014/main" id="{A1A5C2A9-42B4-4144-B1BD-8938F9A3CDA0}"/>
              </a:ext>
            </a:extLst>
          </p:cNvPr>
          <p:cNvSpPr txBox="1"/>
          <p:nvPr/>
        </p:nvSpPr>
        <p:spPr>
          <a:xfrm>
            <a:off x="609600" y="515100"/>
            <a:ext cx="7924800" cy="707886"/>
          </a:xfrm>
          <a:prstGeom prst="rect">
            <a:avLst/>
          </a:prstGeom>
          <a:noFill/>
        </p:spPr>
        <p:txBody>
          <a:bodyPr wrap="square" rtlCol="0">
            <a:spAutoFit/>
          </a:bodyPr>
          <a:lstStyle/>
          <a:p>
            <a:pPr algn="ctr"/>
            <a:r>
              <a:rPr lang="en-US" sz="4000" b="1" dirty="0">
                <a:latin typeface="+mn-lt"/>
              </a:rPr>
              <a:t>Law and Rule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E30178-0C1E-46E0-A489-78AB0D7D24A1}"/>
              </a:ext>
            </a:extLst>
          </p:cNvPr>
          <p:cNvSpPr txBox="1"/>
          <p:nvPr/>
        </p:nvSpPr>
        <p:spPr>
          <a:xfrm>
            <a:off x="152400" y="381000"/>
            <a:ext cx="8610600" cy="1754326"/>
          </a:xfrm>
          <a:prstGeom prst="rect">
            <a:avLst/>
          </a:prstGeom>
          <a:noFill/>
        </p:spPr>
        <p:txBody>
          <a:bodyPr wrap="square" rtlCol="0">
            <a:spAutoFit/>
          </a:bodyPr>
          <a:lstStyle/>
          <a:p>
            <a:r>
              <a:rPr lang="en-US" sz="3600" b="1" dirty="0">
                <a:solidFill>
                  <a:schemeClr val="accent4">
                    <a:lumMod val="60000"/>
                    <a:lumOff val="40000"/>
                  </a:schemeClr>
                </a:solidFill>
                <a:latin typeface="+mn-lt"/>
              </a:rPr>
              <a:t>Fertilizer</a:t>
            </a:r>
            <a:r>
              <a:rPr lang="en-US" dirty="0"/>
              <a:t>: </a:t>
            </a:r>
            <a:r>
              <a:rPr lang="en-US" sz="2400" b="1" dirty="0">
                <a:latin typeface="+mn-lt"/>
              </a:rPr>
              <a:t>Any substance which contains one or more recognized plant nutrients and promotes plant growth or controls soil acidity or alkalinity or provides soil enrichment or other corrective measures to the soil.</a:t>
            </a:r>
          </a:p>
        </p:txBody>
      </p:sp>
      <p:sp>
        <p:nvSpPr>
          <p:cNvPr id="3" name="TextBox 2">
            <a:extLst>
              <a:ext uri="{FF2B5EF4-FFF2-40B4-BE49-F238E27FC236}">
                <a16:creationId xmlns:a16="http://schemas.microsoft.com/office/drawing/2014/main" id="{BF2C7C9E-B97F-495C-AF26-4437DA0F6C7F}"/>
              </a:ext>
            </a:extLst>
          </p:cNvPr>
          <p:cNvSpPr txBox="1"/>
          <p:nvPr/>
        </p:nvSpPr>
        <p:spPr>
          <a:xfrm>
            <a:off x="-3629" y="2590800"/>
            <a:ext cx="8839200" cy="3600986"/>
          </a:xfrm>
          <a:prstGeom prst="rect">
            <a:avLst/>
          </a:prstGeom>
          <a:noFill/>
        </p:spPr>
        <p:txBody>
          <a:bodyPr wrap="square" rtlCol="0">
            <a:spAutoFit/>
          </a:bodyPr>
          <a:lstStyle/>
          <a:p>
            <a:r>
              <a:rPr lang="en-US" sz="3600" b="1" dirty="0">
                <a:solidFill>
                  <a:schemeClr val="accent4">
                    <a:lumMod val="60000"/>
                    <a:lumOff val="40000"/>
                  </a:schemeClr>
                </a:solidFill>
                <a:latin typeface="+mn-lt"/>
              </a:rPr>
              <a:t>Soil amendment/ conditioner/ additive</a:t>
            </a:r>
            <a:r>
              <a:rPr lang="en-US" sz="2400" b="1" dirty="0">
                <a:latin typeface="+mn-lt"/>
              </a:rPr>
              <a:t>:  means any substance or mixture of substances sold or offered for sale for soil enriching or corrective purposes, intended or claimed to be effective in promoting or stimulating plant growth, increasing soil or plant productivity, improving the quality of crops, or producing any chemical or physical change in the soil, except amendments, conditioners, additives, and related products that are derived solely from inorganic sources and that contain no recognized plant nutrients. </a:t>
            </a:r>
          </a:p>
        </p:txBody>
      </p:sp>
    </p:spTree>
    <p:extLst>
      <p:ext uri="{BB962C8B-B14F-4D97-AF65-F5344CB8AC3E}">
        <p14:creationId xmlns:p14="http://schemas.microsoft.com/office/powerpoint/2010/main" val="1241330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1"/>
          <p:cNvSpPr txBox="1">
            <a:spLocks noChangeArrowheads="1"/>
          </p:cNvSpPr>
          <p:nvPr/>
        </p:nvSpPr>
        <p:spPr bwMode="auto">
          <a:xfrm>
            <a:off x="228600" y="914400"/>
            <a:ext cx="8458200" cy="1200150"/>
          </a:xfrm>
          <a:prstGeom prst="rect">
            <a:avLst/>
          </a:prstGeom>
          <a:noFill/>
          <a:ln w="9525">
            <a:noFill/>
            <a:miter lim="800000"/>
            <a:headEnd/>
            <a:tailEnd/>
          </a:ln>
        </p:spPr>
        <p:txBody>
          <a:bodyPr>
            <a:spAutoFit/>
          </a:bodyPr>
          <a:lstStyle/>
          <a:p>
            <a:r>
              <a:rPr lang="en-US" sz="2400" b="1" dirty="0">
                <a:latin typeface="Times New Roman" pitchFamily="18" charset="0"/>
              </a:rPr>
              <a:t>Any fertilizer packaged, marketed, and distributed for home and garden use and packaged in containers or bags such that the net weight is 49 pounds or less. </a:t>
            </a:r>
          </a:p>
        </p:txBody>
      </p:sp>
      <p:sp>
        <p:nvSpPr>
          <p:cNvPr id="3" name="TextBox 2"/>
          <p:cNvSpPr txBox="1"/>
          <p:nvPr/>
        </p:nvSpPr>
        <p:spPr>
          <a:xfrm>
            <a:off x="-152400" y="152400"/>
            <a:ext cx="8610600" cy="708025"/>
          </a:xfrm>
          <a:prstGeom prst="rect">
            <a:avLst/>
          </a:prstGeom>
          <a:noFill/>
        </p:spPr>
        <p:txBody>
          <a:bodyPr>
            <a:spAutoFit/>
          </a:bodyPr>
          <a:lstStyle/>
          <a:p>
            <a:pPr fontAlgn="auto">
              <a:spcBef>
                <a:spcPts val="0"/>
              </a:spcBef>
              <a:spcAft>
                <a:spcPts val="0"/>
              </a:spcAft>
              <a:defRPr/>
            </a:pPr>
            <a:r>
              <a:rPr lang="en-US" dirty="0">
                <a:solidFill>
                  <a:srgbClr val="92D050"/>
                </a:solidFill>
                <a:latin typeface="+mj-lt"/>
                <a:cs typeface="+mn-cs"/>
              </a:rPr>
              <a:t>			</a:t>
            </a:r>
            <a:r>
              <a:rPr lang="en-US" sz="4000" b="1" dirty="0">
                <a:solidFill>
                  <a:srgbClr val="00FF00"/>
                </a:solidFill>
                <a:latin typeface="+mn-lt"/>
                <a:cs typeface="+mn-cs"/>
              </a:rPr>
              <a:t>Specialty Fertilizer</a:t>
            </a:r>
          </a:p>
        </p:txBody>
      </p:sp>
      <p:pic>
        <p:nvPicPr>
          <p:cNvPr id="4" name="Picture 3" descr="IMAG0080.jpg"/>
          <p:cNvPicPr>
            <a:picLocks noChangeAspect="1"/>
          </p:cNvPicPr>
          <p:nvPr/>
        </p:nvPicPr>
        <p:blipFill>
          <a:blip r:embed="rId3" cstate="print"/>
          <a:srcRect/>
          <a:stretch>
            <a:fillRect/>
          </a:stretch>
        </p:blipFill>
        <p:spPr bwMode="auto">
          <a:xfrm>
            <a:off x="762000" y="2971800"/>
            <a:ext cx="2190750" cy="3886200"/>
          </a:xfrm>
          <a:prstGeom prst="rect">
            <a:avLst/>
          </a:prstGeom>
          <a:noFill/>
          <a:ln w="9525">
            <a:noFill/>
            <a:miter lim="800000"/>
            <a:headEnd/>
            <a:tailEnd/>
          </a:ln>
        </p:spPr>
      </p:pic>
      <p:pic>
        <p:nvPicPr>
          <p:cNvPr id="5" name="Picture 4" descr="IMAG0126.jpg"/>
          <p:cNvPicPr>
            <a:picLocks noChangeAspect="1"/>
          </p:cNvPicPr>
          <p:nvPr/>
        </p:nvPicPr>
        <p:blipFill>
          <a:blip r:embed="rId4" cstate="print"/>
          <a:srcRect/>
          <a:stretch>
            <a:fillRect/>
          </a:stretch>
        </p:blipFill>
        <p:spPr bwMode="auto">
          <a:xfrm>
            <a:off x="3429000" y="2971800"/>
            <a:ext cx="2190750" cy="3886200"/>
          </a:xfrm>
          <a:prstGeom prst="rect">
            <a:avLst/>
          </a:prstGeom>
          <a:noFill/>
          <a:ln w="9525">
            <a:noFill/>
            <a:miter lim="800000"/>
            <a:headEnd/>
            <a:tailEnd/>
          </a:ln>
        </p:spPr>
      </p:pic>
      <p:pic>
        <p:nvPicPr>
          <p:cNvPr id="6" name="Picture 5" descr="IMAG0114.jpg"/>
          <p:cNvPicPr>
            <a:picLocks noChangeAspect="1"/>
          </p:cNvPicPr>
          <p:nvPr/>
        </p:nvPicPr>
        <p:blipFill>
          <a:blip r:embed="rId5" cstate="print"/>
          <a:srcRect/>
          <a:stretch>
            <a:fillRect/>
          </a:stretch>
        </p:blipFill>
        <p:spPr bwMode="auto">
          <a:xfrm>
            <a:off x="6324600" y="2954338"/>
            <a:ext cx="2200275" cy="3903662"/>
          </a:xfrm>
          <a:prstGeom prst="rect">
            <a:avLst/>
          </a:prstGeom>
          <a:noFill/>
          <a:ln w="9525">
            <a:noFill/>
            <a:miter lim="800000"/>
            <a:headEnd/>
            <a:tailEnd/>
          </a:ln>
        </p:spPr>
      </p:pic>
      <p:sp>
        <p:nvSpPr>
          <p:cNvPr id="8" name="TextBox 7"/>
          <p:cNvSpPr txBox="1">
            <a:spLocks noChangeArrowheads="1"/>
          </p:cNvSpPr>
          <p:nvPr/>
        </p:nvSpPr>
        <p:spPr bwMode="auto">
          <a:xfrm>
            <a:off x="762000" y="2438400"/>
            <a:ext cx="4114800" cy="369888"/>
          </a:xfrm>
          <a:prstGeom prst="rect">
            <a:avLst/>
          </a:prstGeom>
          <a:noFill/>
          <a:ln w="9525">
            <a:noFill/>
            <a:miter lim="800000"/>
            <a:headEnd/>
            <a:tailEnd/>
          </a:ln>
        </p:spPr>
        <p:txBody>
          <a:bodyPr>
            <a:spAutoFit/>
          </a:bodyPr>
          <a:lstStyle/>
          <a:p>
            <a:r>
              <a:rPr lang="en-US" b="1" dirty="0">
                <a:solidFill>
                  <a:schemeClr val="bg1"/>
                </a:solidFill>
                <a:latin typeface="Times New Roman" pitchFamily="18" charset="0"/>
              </a:rPr>
              <a:t>$200 per product, each brand and grade</a:t>
            </a:r>
          </a:p>
        </p:txBody>
      </p:sp>
      <p:sp>
        <p:nvSpPr>
          <p:cNvPr id="9" name="Explosion 1 8"/>
          <p:cNvSpPr/>
          <p:nvPr/>
        </p:nvSpPr>
        <p:spPr>
          <a:xfrm>
            <a:off x="0" y="2286000"/>
            <a:ext cx="762000" cy="8382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harleys1\Pictures\Mayo Fertilizer\IMAG0226.jpg"/>
          <p:cNvPicPr>
            <a:picLocks noChangeAspect="1" noChangeArrowheads="1"/>
          </p:cNvPicPr>
          <p:nvPr/>
        </p:nvPicPr>
        <p:blipFill>
          <a:blip r:embed="rId3" cstate="print"/>
          <a:srcRect/>
          <a:stretch>
            <a:fillRect/>
          </a:stretch>
        </p:blipFill>
        <p:spPr bwMode="auto">
          <a:xfrm>
            <a:off x="0" y="838200"/>
            <a:ext cx="9144000" cy="5154613"/>
          </a:xfrm>
          <a:prstGeom prst="rect">
            <a:avLst/>
          </a:prstGeom>
          <a:noFill/>
          <a:ln w="9525">
            <a:noFill/>
            <a:miter lim="800000"/>
            <a:headEnd/>
            <a:tailEnd/>
          </a:ln>
        </p:spPr>
      </p:pic>
      <p:sp>
        <p:nvSpPr>
          <p:cNvPr id="3" name="Content Placeholder 2"/>
          <p:cNvSpPr>
            <a:spLocks noGrp="1"/>
          </p:cNvSpPr>
          <p:nvPr>
            <p:ph idx="1"/>
          </p:nvPr>
        </p:nvSpPr>
        <p:spPr>
          <a:xfrm>
            <a:off x="228600" y="3962400"/>
            <a:ext cx="8382000" cy="2590800"/>
          </a:xfrm>
        </p:spPr>
        <p:txBody>
          <a:bodyPr>
            <a:normAutofit/>
          </a:bodyPr>
          <a:lstStyle/>
          <a:p>
            <a:pPr marL="651510" indent="-514350" fontAlgn="auto">
              <a:spcAft>
                <a:spcPts val="0"/>
              </a:spcAft>
              <a:buClr>
                <a:schemeClr val="tx1">
                  <a:shade val="95000"/>
                </a:schemeClr>
              </a:buClr>
              <a:buFont typeface="+mj-lt"/>
              <a:buAutoNum type="arabicPeriod"/>
              <a:defRPr/>
            </a:pPr>
            <a:r>
              <a:rPr lang="en-US" b="1" dirty="0">
                <a:ln w="18415" cmpd="sng">
                  <a:solidFill>
                    <a:srgbClr val="FFFFFF"/>
                  </a:solidFill>
                  <a:prstDash val="solid"/>
                </a:ln>
              </a:rPr>
              <a:t>A company that distributes fertilizer with their name on the fertilizer label must have a license</a:t>
            </a:r>
          </a:p>
          <a:p>
            <a:pPr marL="651510" indent="-514350" fontAlgn="auto">
              <a:spcAft>
                <a:spcPts val="0"/>
              </a:spcAft>
              <a:buClr>
                <a:schemeClr val="tx1">
                  <a:shade val="95000"/>
                </a:schemeClr>
              </a:buClr>
              <a:buFont typeface="+mj-lt"/>
              <a:buAutoNum type="arabicPeriod"/>
              <a:defRPr/>
            </a:pPr>
            <a:r>
              <a:rPr lang="en-US" b="1" dirty="0">
                <a:ln w="18415" cmpd="sng">
                  <a:solidFill>
                    <a:srgbClr val="FFFFFF"/>
                  </a:solidFill>
                  <a:prstDash val="solid"/>
                </a:ln>
              </a:rPr>
              <a:t>A specialty fertilizer cannot be distributed without being registered</a:t>
            </a:r>
          </a:p>
        </p:txBody>
      </p:sp>
      <p:pic>
        <p:nvPicPr>
          <p:cNvPr id="12293" name="Picture 2" descr="C:\Users\harleys1\Pictures\State Logos\seal for presentations_files\image001.png"/>
          <p:cNvPicPr>
            <a:picLocks noChangeAspect="1" noChangeArrowheads="1"/>
          </p:cNvPicPr>
          <p:nvPr/>
        </p:nvPicPr>
        <p:blipFill>
          <a:blip r:embed="rId4" cstate="print"/>
          <a:srcRect/>
          <a:stretch>
            <a:fillRect/>
          </a:stretch>
        </p:blipFill>
        <p:spPr bwMode="auto">
          <a:xfrm>
            <a:off x="8077200" y="914400"/>
            <a:ext cx="1066800" cy="1066800"/>
          </a:xfrm>
          <a:prstGeom prst="rect">
            <a:avLst/>
          </a:prstGeom>
          <a:noFill/>
          <a:ln w="9525">
            <a:noFill/>
            <a:miter lim="800000"/>
            <a:headEnd/>
            <a:tailEnd/>
          </a:ln>
        </p:spPr>
      </p:pic>
      <p:sp>
        <p:nvSpPr>
          <p:cNvPr id="8" name="TextBox 7">
            <a:extLst>
              <a:ext uri="{FF2B5EF4-FFF2-40B4-BE49-F238E27FC236}">
                <a16:creationId xmlns:a16="http://schemas.microsoft.com/office/drawing/2014/main" id="{4EA7174C-7F6E-449B-B96F-C21F683EC0B3}"/>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Who Needs a License?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p:cNvPicPr>
            <a:picLocks noChangeAspect="1" noChangeArrowheads="1"/>
          </p:cNvPicPr>
          <p:nvPr/>
        </p:nvPicPr>
        <p:blipFill>
          <a:blip r:embed="rId3" cstate="print"/>
          <a:srcRect/>
          <a:stretch>
            <a:fillRect/>
          </a:stretch>
        </p:blipFill>
        <p:spPr bwMode="auto">
          <a:xfrm>
            <a:off x="1295400" y="914400"/>
            <a:ext cx="2667000" cy="2068513"/>
          </a:xfrm>
          <a:prstGeom prst="rect">
            <a:avLst/>
          </a:prstGeom>
          <a:noFill/>
          <a:ln w="9525">
            <a:noFill/>
            <a:miter lim="800000"/>
            <a:headEnd/>
            <a:tailEnd/>
          </a:ln>
        </p:spPr>
      </p:pic>
      <p:sp>
        <p:nvSpPr>
          <p:cNvPr id="13316" name="Content Placeholder 2"/>
          <p:cNvSpPr>
            <a:spLocks noGrp="1"/>
          </p:cNvSpPr>
          <p:nvPr>
            <p:ph idx="1"/>
          </p:nvPr>
        </p:nvSpPr>
        <p:spPr>
          <a:xfrm>
            <a:off x="1981200" y="5715000"/>
            <a:ext cx="4953000" cy="762000"/>
          </a:xfrm>
        </p:spPr>
        <p:txBody>
          <a:bodyPr/>
          <a:lstStyle/>
          <a:p>
            <a:pPr>
              <a:buFont typeface="Wingdings 2" pitchFamily="18" charset="2"/>
              <a:buNone/>
              <a:tabLst>
                <a:tab pos="1427163" algn="l"/>
              </a:tabLst>
            </a:pPr>
            <a:endParaRPr lang="en-US" sz="3600" b="1" dirty="0">
              <a:solidFill>
                <a:schemeClr val="bg1"/>
              </a:solidFill>
            </a:endParaRPr>
          </a:p>
          <a:p>
            <a:pPr>
              <a:buFont typeface="Wingdings 2" pitchFamily="18" charset="2"/>
              <a:buNone/>
              <a:tabLst>
                <a:tab pos="1427163" algn="l"/>
              </a:tabLst>
            </a:pPr>
            <a:endParaRPr lang="en-US" sz="3600" b="1" dirty="0">
              <a:solidFill>
                <a:schemeClr val="bg1"/>
              </a:solidFill>
            </a:endParaRPr>
          </a:p>
          <a:p>
            <a:pPr>
              <a:buFont typeface="Wingdings 2" pitchFamily="18" charset="2"/>
              <a:buNone/>
              <a:tabLst>
                <a:tab pos="1427163" algn="l"/>
              </a:tabLst>
            </a:pPr>
            <a:r>
              <a:rPr lang="en-US" sz="3600" b="1" dirty="0">
                <a:solidFill>
                  <a:schemeClr val="bg1"/>
                </a:solidFill>
              </a:rPr>
              <a:t>		</a:t>
            </a:r>
          </a:p>
          <a:p>
            <a:pPr>
              <a:buFont typeface="Wingdings 2" pitchFamily="18" charset="2"/>
              <a:buNone/>
              <a:tabLst>
                <a:tab pos="1427163" algn="l"/>
              </a:tabLst>
            </a:pPr>
            <a:r>
              <a:rPr lang="en-US" sz="3600" b="1" dirty="0">
                <a:solidFill>
                  <a:schemeClr val="bg1"/>
                </a:solidFill>
              </a:rPr>
              <a:t>					</a:t>
            </a:r>
          </a:p>
        </p:txBody>
      </p:sp>
      <p:sp>
        <p:nvSpPr>
          <p:cNvPr id="13317" name="TextBox 4"/>
          <p:cNvSpPr txBox="1">
            <a:spLocks noChangeArrowheads="1"/>
          </p:cNvSpPr>
          <p:nvPr/>
        </p:nvSpPr>
        <p:spPr bwMode="auto">
          <a:xfrm>
            <a:off x="0" y="4648200"/>
            <a:ext cx="9144000" cy="369888"/>
          </a:xfrm>
          <a:prstGeom prst="rect">
            <a:avLst/>
          </a:prstGeom>
          <a:noFill/>
          <a:ln w="9525">
            <a:noFill/>
            <a:miter lim="800000"/>
            <a:headEnd/>
            <a:tailEnd/>
          </a:ln>
        </p:spPr>
        <p:txBody>
          <a:bodyPr>
            <a:spAutoFit/>
          </a:bodyPr>
          <a:lstStyle/>
          <a:p>
            <a:r>
              <a:rPr lang="en-US">
                <a:latin typeface="Times New Roman" pitchFamily="18" charset="0"/>
              </a:rPr>
              <a:t> </a:t>
            </a:r>
          </a:p>
        </p:txBody>
      </p:sp>
      <p:sp>
        <p:nvSpPr>
          <p:cNvPr id="13318" name="Rectangle 10"/>
          <p:cNvSpPr>
            <a:spLocks noChangeArrowheads="1"/>
          </p:cNvSpPr>
          <p:nvPr/>
        </p:nvSpPr>
        <p:spPr bwMode="auto">
          <a:xfrm>
            <a:off x="3962400" y="3352800"/>
            <a:ext cx="5029200" cy="584200"/>
          </a:xfrm>
          <a:prstGeom prst="rect">
            <a:avLst/>
          </a:prstGeom>
          <a:noFill/>
          <a:ln w="9525">
            <a:noFill/>
            <a:miter lim="800000"/>
            <a:headEnd/>
            <a:tailEnd/>
          </a:ln>
        </p:spPr>
        <p:txBody>
          <a:bodyPr>
            <a:spAutoFit/>
          </a:bodyPr>
          <a:lstStyle/>
          <a:p>
            <a:r>
              <a:rPr lang="en-US" sz="3200" b="1" dirty="0">
                <a:solidFill>
                  <a:schemeClr val="bg1"/>
                </a:solidFill>
                <a:latin typeface="Times New Roman" pitchFamily="18" charset="0"/>
              </a:rPr>
              <a:t>$200 per Specialty product</a:t>
            </a:r>
            <a:endParaRPr lang="en-US" sz="3200" dirty="0">
              <a:latin typeface="Times New Roman" pitchFamily="18" charset="0"/>
            </a:endParaRPr>
          </a:p>
        </p:txBody>
      </p:sp>
      <p:sp>
        <p:nvSpPr>
          <p:cNvPr id="13319" name="TextBox 12"/>
          <p:cNvSpPr txBox="1">
            <a:spLocks noChangeArrowheads="1"/>
          </p:cNvSpPr>
          <p:nvPr/>
        </p:nvSpPr>
        <p:spPr bwMode="auto">
          <a:xfrm>
            <a:off x="4038600" y="1676400"/>
            <a:ext cx="4953000" cy="584200"/>
          </a:xfrm>
          <a:prstGeom prst="rect">
            <a:avLst/>
          </a:prstGeom>
          <a:noFill/>
          <a:ln w="9525">
            <a:noFill/>
            <a:miter lim="800000"/>
            <a:headEnd/>
            <a:tailEnd/>
          </a:ln>
        </p:spPr>
        <p:txBody>
          <a:bodyPr>
            <a:spAutoFit/>
          </a:bodyPr>
          <a:lstStyle/>
          <a:p>
            <a:r>
              <a:rPr lang="en-US" sz="3200" b="1" dirty="0">
                <a:solidFill>
                  <a:schemeClr val="bg1"/>
                </a:solidFill>
                <a:latin typeface="Times New Roman" pitchFamily="18" charset="0"/>
              </a:rPr>
              <a:t>$200 for a Fertilizer </a:t>
            </a:r>
            <a:r>
              <a:rPr lang="en-US" sz="2800" b="1" dirty="0">
                <a:solidFill>
                  <a:schemeClr val="bg1"/>
                </a:solidFill>
                <a:latin typeface="Times New Roman" pitchFamily="18" charset="0"/>
              </a:rPr>
              <a:t>License</a:t>
            </a:r>
            <a:endParaRPr lang="en-US" sz="3200" dirty="0">
              <a:latin typeface="Times New Roman" pitchFamily="18" charset="0"/>
            </a:endParaRPr>
          </a:p>
        </p:txBody>
      </p:sp>
      <p:pic>
        <p:nvPicPr>
          <p:cNvPr id="2055" name="Picture 7"/>
          <p:cNvPicPr>
            <a:picLocks noChangeAspect="1" noChangeArrowheads="1"/>
          </p:cNvPicPr>
          <p:nvPr/>
        </p:nvPicPr>
        <p:blipFill>
          <a:blip r:embed="rId4" cstate="print"/>
          <a:srcRect/>
          <a:stretch>
            <a:fillRect/>
          </a:stretch>
        </p:blipFill>
        <p:spPr bwMode="auto">
          <a:xfrm>
            <a:off x="1524000" y="3048000"/>
            <a:ext cx="1219200" cy="1771650"/>
          </a:xfrm>
          <a:prstGeom prst="rect">
            <a:avLst/>
          </a:prstGeom>
          <a:noFill/>
          <a:ln w="9525">
            <a:noFill/>
            <a:miter lim="800000"/>
            <a:headEnd/>
            <a:tailEnd/>
          </a:ln>
        </p:spPr>
      </p:pic>
      <p:pic>
        <p:nvPicPr>
          <p:cNvPr id="2056" name="Picture 8"/>
          <p:cNvPicPr>
            <a:picLocks noChangeAspect="1" noChangeArrowheads="1"/>
          </p:cNvPicPr>
          <p:nvPr/>
        </p:nvPicPr>
        <p:blipFill>
          <a:blip r:embed="rId5" cstate="print"/>
          <a:srcRect/>
          <a:stretch>
            <a:fillRect/>
          </a:stretch>
        </p:blipFill>
        <p:spPr bwMode="auto">
          <a:xfrm>
            <a:off x="152400" y="3048000"/>
            <a:ext cx="1258888" cy="1752600"/>
          </a:xfrm>
          <a:prstGeom prst="rect">
            <a:avLst/>
          </a:prstGeom>
          <a:noFill/>
          <a:ln w="9525">
            <a:noFill/>
            <a:miter lim="800000"/>
            <a:headEnd/>
            <a:tailEnd/>
          </a:ln>
        </p:spPr>
      </p:pic>
      <p:pic>
        <p:nvPicPr>
          <p:cNvPr id="2058" name="Picture 10"/>
          <p:cNvPicPr>
            <a:picLocks noChangeAspect="1" noChangeArrowheads="1"/>
          </p:cNvPicPr>
          <p:nvPr/>
        </p:nvPicPr>
        <p:blipFill>
          <a:blip r:embed="rId6" cstate="print"/>
          <a:srcRect/>
          <a:stretch>
            <a:fillRect/>
          </a:stretch>
        </p:blipFill>
        <p:spPr bwMode="auto">
          <a:xfrm>
            <a:off x="2895600" y="3048000"/>
            <a:ext cx="1066800" cy="1768475"/>
          </a:xfrm>
          <a:prstGeom prst="rect">
            <a:avLst/>
          </a:prstGeom>
          <a:noFill/>
          <a:ln w="9525">
            <a:noFill/>
            <a:miter lim="800000"/>
            <a:headEnd/>
            <a:tailEnd/>
          </a:ln>
        </p:spPr>
      </p:pic>
      <p:cxnSp>
        <p:nvCxnSpPr>
          <p:cNvPr id="23" name="Straight Connector 22"/>
          <p:cNvCxnSpPr/>
          <p:nvPr/>
        </p:nvCxnSpPr>
        <p:spPr>
          <a:xfrm flipV="1">
            <a:off x="0" y="838200"/>
            <a:ext cx="91440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13325" name="TextBox 23"/>
          <p:cNvSpPr txBox="1">
            <a:spLocks noChangeArrowheads="1"/>
          </p:cNvSpPr>
          <p:nvPr/>
        </p:nvSpPr>
        <p:spPr bwMode="auto">
          <a:xfrm>
            <a:off x="0" y="5511800"/>
            <a:ext cx="5105400" cy="400110"/>
          </a:xfrm>
          <a:prstGeom prst="rect">
            <a:avLst/>
          </a:prstGeom>
          <a:noFill/>
          <a:ln w="9525">
            <a:noFill/>
            <a:miter lim="800000"/>
            <a:headEnd/>
            <a:tailEnd/>
          </a:ln>
        </p:spPr>
        <p:txBody>
          <a:bodyPr wrap="square">
            <a:spAutoFit/>
          </a:bodyPr>
          <a:lstStyle/>
          <a:p>
            <a:r>
              <a:rPr lang="en-US" sz="2000" b="1" dirty="0">
                <a:latin typeface="Times New Roman" pitchFamily="18" charset="0"/>
              </a:rPr>
              <a:t>Everything is done here: http://lims.flaes.org</a:t>
            </a:r>
          </a:p>
        </p:txBody>
      </p:sp>
      <p:pic>
        <p:nvPicPr>
          <p:cNvPr id="35841" name="Picture 1"/>
          <p:cNvPicPr>
            <a:picLocks noChangeAspect="1" noChangeArrowheads="1"/>
          </p:cNvPicPr>
          <p:nvPr/>
        </p:nvPicPr>
        <p:blipFill>
          <a:blip r:embed="rId7" cstate="print"/>
          <a:srcRect/>
          <a:stretch>
            <a:fillRect/>
          </a:stretch>
        </p:blipFill>
        <p:spPr bwMode="auto">
          <a:xfrm>
            <a:off x="5105400" y="4049457"/>
            <a:ext cx="4038600" cy="2808543"/>
          </a:xfrm>
          <a:prstGeom prst="rect">
            <a:avLst/>
          </a:prstGeom>
          <a:noFill/>
          <a:ln w="9525">
            <a:noFill/>
            <a:miter lim="800000"/>
            <a:headEnd/>
            <a:tailEnd/>
          </a:ln>
        </p:spPr>
      </p:pic>
      <p:sp>
        <p:nvSpPr>
          <p:cNvPr id="16" name="TextBox 15">
            <a:extLst>
              <a:ext uri="{FF2B5EF4-FFF2-40B4-BE49-F238E27FC236}">
                <a16:creationId xmlns:a16="http://schemas.microsoft.com/office/drawing/2014/main" id="{96E4B65E-D805-434C-AAEF-64AD29CCE490}"/>
              </a:ext>
            </a:extLst>
          </p:cNvPr>
          <p:cNvSpPr txBox="1"/>
          <p:nvPr/>
        </p:nvSpPr>
        <p:spPr>
          <a:xfrm>
            <a:off x="304800" y="29029"/>
            <a:ext cx="7924800" cy="707886"/>
          </a:xfrm>
          <a:prstGeom prst="rect">
            <a:avLst/>
          </a:prstGeom>
          <a:noFill/>
        </p:spPr>
        <p:txBody>
          <a:bodyPr wrap="square" rtlCol="0">
            <a:spAutoFit/>
          </a:bodyPr>
          <a:lstStyle/>
          <a:p>
            <a:pPr algn="ctr"/>
            <a:r>
              <a:rPr lang="en-US" sz="4000" b="1" dirty="0">
                <a:latin typeface="+mn-lt"/>
              </a:rPr>
              <a:t>How Much Does it Cost?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458200" cy="830997"/>
          </a:xfrm>
          <a:prstGeom prst="rect">
            <a:avLst/>
          </a:prstGeom>
          <a:noFill/>
        </p:spPr>
        <p:txBody>
          <a:bodyPr>
            <a:spAutoFit/>
          </a:bodyPr>
          <a:lstStyle/>
          <a:p>
            <a:pPr algn="ctr" fontAlgn="auto">
              <a:spcBef>
                <a:spcPts val="0"/>
              </a:spcBef>
              <a:spcAft>
                <a:spcPts val="0"/>
              </a:spcAft>
              <a:defRPr/>
            </a:pPr>
            <a:r>
              <a:rPr lang="en-US" sz="3200" b="1" dirty="0">
                <a:solidFill>
                  <a:schemeClr val="accent1"/>
                </a:solidFill>
                <a:latin typeface="+mj-lt"/>
                <a:cs typeface="+mn-cs"/>
              </a:rPr>
              <a:t> </a:t>
            </a:r>
            <a:r>
              <a:rPr lang="en-US" sz="4800" b="1" dirty="0">
                <a:solidFill>
                  <a:schemeClr val="accent4">
                    <a:lumMod val="60000"/>
                    <a:lumOff val="40000"/>
                  </a:schemeClr>
                </a:solidFill>
                <a:latin typeface="+mn-lt"/>
                <a:cs typeface="+mn-cs"/>
              </a:rPr>
              <a:t>Types of Fertilizers</a:t>
            </a:r>
          </a:p>
        </p:txBody>
      </p:sp>
      <p:sp>
        <p:nvSpPr>
          <p:cNvPr id="29699" name="TextBox 2"/>
          <p:cNvSpPr txBox="1">
            <a:spLocks noChangeArrowheads="1"/>
          </p:cNvSpPr>
          <p:nvPr/>
        </p:nvSpPr>
        <p:spPr bwMode="auto">
          <a:xfrm>
            <a:off x="228600" y="1219200"/>
            <a:ext cx="2895600" cy="769938"/>
          </a:xfrm>
          <a:prstGeom prst="rect">
            <a:avLst/>
          </a:prstGeom>
          <a:noFill/>
          <a:ln w="9525">
            <a:noFill/>
            <a:miter lim="800000"/>
            <a:headEnd/>
            <a:tailEnd/>
          </a:ln>
        </p:spPr>
        <p:txBody>
          <a:bodyPr>
            <a:spAutoFit/>
          </a:bodyPr>
          <a:lstStyle/>
          <a:p>
            <a:pPr algn="ctr"/>
            <a:r>
              <a:rPr lang="en-US" sz="4400" b="1">
                <a:latin typeface="Times New Roman" pitchFamily="18" charset="0"/>
              </a:rPr>
              <a:t>Bagged</a:t>
            </a:r>
          </a:p>
        </p:txBody>
      </p:sp>
      <p:sp>
        <p:nvSpPr>
          <p:cNvPr id="29700" name="TextBox 3"/>
          <p:cNvSpPr txBox="1">
            <a:spLocks noChangeArrowheads="1"/>
          </p:cNvSpPr>
          <p:nvPr/>
        </p:nvSpPr>
        <p:spPr bwMode="auto">
          <a:xfrm>
            <a:off x="3276600" y="1219200"/>
            <a:ext cx="2590800" cy="769938"/>
          </a:xfrm>
          <a:prstGeom prst="rect">
            <a:avLst/>
          </a:prstGeom>
          <a:noFill/>
          <a:ln w="9525">
            <a:noFill/>
            <a:miter lim="800000"/>
            <a:headEnd/>
            <a:tailEnd/>
          </a:ln>
        </p:spPr>
        <p:txBody>
          <a:bodyPr>
            <a:spAutoFit/>
          </a:bodyPr>
          <a:lstStyle/>
          <a:p>
            <a:pPr algn="ctr"/>
            <a:r>
              <a:rPr lang="en-US" sz="4400" b="1">
                <a:latin typeface="Times New Roman" pitchFamily="18" charset="0"/>
              </a:rPr>
              <a:t>Bulk</a:t>
            </a:r>
          </a:p>
        </p:txBody>
      </p:sp>
      <p:sp>
        <p:nvSpPr>
          <p:cNvPr id="29701" name="TextBox 4"/>
          <p:cNvSpPr txBox="1">
            <a:spLocks noChangeArrowheads="1"/>
          </p:cNvSpPr>
          <p:nvPr/>
        </p:nvSpPr>
        <p:spPr bwMode="auto">
          <a:xfrm>
            <a:off x="6324600" y="1219200"/>
            <a:ext cx="2514600" cy="769938"/>
          </a:xfrm>
          <a:prstGeom prst="rect">
            <a:avLst/>
          </a:prstGeom>
          <a:noFill/>
          <a:ln w="9525">
            <a:noFill/>
            <a:miter lim="800000"/>
            <a:headEnd/>
            <a:tailEnd/>
          </a:ln>
        </p:spPr>
        <p:txBody>
          <a:bodyPr>
            <a:spAutoFit/>
          </a:bodyPr>
          <a:lstStyle/>
          <a:p>
            <a:pPr algn="ctr"/>
            <a:r>
              <a:rPr lang="en-US" sz="4400" b="1">
                <a:latin typeface="Times New Roman" pitchFamily="18" charset="0"/>
              </a:rPr>
              <a:t>Liquid</a:t>
            </a:r>
          </a:p>
        </p:txBody>
      </p:sp>
      <p:pic>
        <p:nvPicPr>
          <p:cNvPr id="6" name="Picture 5" descr="IMAG0139.jpg"/>
          <p:cNvPicPr>
            <a:picLocks noChangeAspect="1"/>
          </p:cNvPicPr>
          <p:nvPr/>
        </p:nvPicPr>
        <p:blipFill>
          <a:blip r:embed="rId3" cstate="print"/>
          <a:srcRect/>
          <a:stretch>
            <a:fillRect/>
          </a:stretch>
        </p:blipFill>
        <p:spPr bwMode="auto">
          <a:xfrm>
            <a:off x="228600" y="2057400"/>
            <a:ext cx="2514600" cy="4460875"/>
          </a:xfrm>
          <a:prstGeom prst="rect">
            <a:avLst/>
          </a:prstGeom>
          <a:noFill/>
          <a:ln w="9525">
            <a:noFill/>
            <a:miter lim="800000"/>
            <a:headEnd/>
            <a:tailEnd/>
          </a:ln>
        </p:spPr>
      </p:pic>
      <p:pic>
        <p:nvPicPr>
          <p:cNvPr id="31746" name="Picture 2" descr="C:\Users\harleys1\Pictures\Fertilizer Plants\Ben Hill Liquid\20150310_131910.jpg"/>
          <p:cNvPicPr>
            <a:picLocks noChangeAspect="1" noChangeArrowheads="1"/>
          </p:cNvPicPr>
          <p:nvPr/>
        </p:nvPicPr>
        <p:blipFill>
          <a:blip r:embed="rId4" cstate="print"/>
          <a:srcRect/>
          <a:stretch>
            <a:fillRect/>
          </a:stretch>
        </p:blipFill>
        <p:spPr bwMode="auto">
          <a:xfrm>
            <a:off x="6248400" y="1981200"/>
            <a:ext cx="2657475" cy="4724400"/>
          </a:xfrm>
          <a:prstGeom prst="rect">
            <a:avLst/>
          </a:prstGeom>
          <a:noFill/>
          <a:ln w="9525">
            <a:noFill/>
            <a:miter lim="800000"/>
            <a:headEnd/>
            <a:tailEnd/>
          </a:ln>
        </p:spPr>
      </p:pic>
      <p:pic>
        <p:nvPicPr>
          <p:cNvPr id="31747" name="Picture 3" descr="C:\Users\harleys1\Pictures\Fertilizer Plants\Mayo Fertilizer\IMAG0235.jpg"/>
          <p:cNvPicPr>
            <a:picLocks noChangeAspect="1" noChangeArrowheads="1"/>
          </p:cNvPicPr>
          <p:nvPr/>
        </p:nvPicPr>
        <p:blipFill>
          <a:blip r:embed="rId5" cstate="print"/>
          <a:srcRect/>
          <a:stretch>
            <a:fillRect/>
          </a:stretch>
        </p:blipFill>
        <p:spPr bwMode="auto">
          <a:xfrm>
            <a:off x="3124200" y="1981200"/>
            <a:ext cx="2590800" cy="4595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nodeType="clickEffect">
                                  <p:stCondLst>
                                    <p:cond delay="0"/>
                                  </p:stCondLst>
                                  <p:childTnLst>
                                    <p:set>
                                      <p:cBhvr>
                                        <p:cTn id="12" dur="1" fill="hold">
                                          <p:stCondLst>
                                            <p:cond delay="0"/>
                                          </p:stCondLst>
                                        </p:cTn>
                                        <p:tgtEl>
                                          <p:spTgt spid="31747"/>
                                        </p:tgtEl>
                                        <p:attrNameLst>
                                          <p:attrName>style.visibility</p:attrName>
                                        </p:attrNameLst>
                                      </p:cBhvr>
                                      <p:to>
                                        <p:strVal val="visible"/>
                                      </p:to>
                                    </p:set>
                                    <p:animEffect transition="in" filter="fade">
                                      <p:cBhvr>
                                        <p:cTn id="13" dur="2000"/>
                                        <p:tgtEl>
                                          <p:spTgt spid="31747"/>
                                        </p:tgtEl>
                                      </p:cBhvr>
                                    </p:animEffect>
                                    <p:anim calcmode="lin" valueType="num">
                                      <p:cBhvr>
                                        <p:cTn id="14" dur="2000" fill="hold"/>
                                        <p:tgtEl>
                                          <p:spTgt spid="31747"/>
                                        </p:tgtEl>
                                        <p:attrNameLst>
                                          <p:attrName>ppt_x</p:attrName>
                                        </p:attrNameLst>
                                      </p:cBhvr>
                                      <p:tavLst>
                                        <p:tav tm="0">
                                          <p:val>
                                            <p:strVal val="#ppt_x"/>
                                          </p:val>
                                        </p:tav>
                                        <p:tav tm="100000">
                                          <p:val>
                                            <p:strVal val="#ppt_x"/>
                                          </p:val>
                                        </p:tav>
                                      </p:tavLst>
                                    </p:anim>
                                    <p:anim calcmode="lin" valueType="num">
                                      <p:cBhvr>
                                        <p:cTn id="15" dur="1800" decel="100000" fill="hold"/>
                                        <p:tgtEl>
                                          <p:spTgt spid="31747"/>
                                        </p:tgtEl>
                                        <p:attrNameLst>
                                          <p:attrName>ppt_y</p:attrName>
                                        </p:attrNameLst>
                                      </p:cBhvr>
                                      <p:tavLst>
                                        <p:tav tm="0">
                                          <p:val>
                                            <p:strVal val="#ppt_y+1"/>
                                          </p:val>
                                        </p:tav>
                                        <p:tav tm="100000">
                                          <p:val>
                                            <p:strVal val="#ppt_y-.03"/>
                                          </p:val>
                                        </p:tav>
                                      </p:tavLst>
                                    </p:anim>
                                    <p:anim calcmode="lin" valueType="num">
                                      <p:cBhvr>
                                        <p:cTn id="16" dur="200" accel="100000" fill="hold">
                                          <p:stCondLst>
                                            <p:cond delay="1800"/>
                                          </p:stCondLst>
                                        </p:cTn>
                                        <p:tgtEl>
                                          <p:spTgt spid="31747"/>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31746"/>
                                        </p:tgtEl>
                                        <p:attrNameLst>
                                          <p:attrName>style.visibility</p:attrName>
                                        </p:attrNameLst>
                                      </p:cBhvr>
                                      <p:to>
                                        <p:strVal val="visible"/>
                                      </p:to>
                                    </p:set>
                                    <p:animEffect transition="in" filter="fade">
                                      <p:cBhvr>
                                        <p:cTn id="21" dur="2000"/>
                                        <p:tgtEl>
                                          <p:spTgt spid="31746"/>
                                        </p:tgtEl>
                                      </p:cBhvr>
                                    </p:animEffect>
                                    <p:anim calcmode="lin" valueType="num">
                                      <p:cBhvr>
                                        <p:cTn id="22" dur="2000" fill="hold"/>
                                        <p:tgtEl>
                                          <p:spTgt spid="31746"/>
                                        </p:tgtEl>
                                        <p:attrNameLst>
                                          <p:attrName>ppt_x</p:attrName>
                                        </p:attrNameLst>
                                      </p:cBhvr>
                                      <p:tavLst>
                                        <p:tav tm="0">
                                          <p:val>
                                            <p:strVal val="#ppt_x"/>
                                          </p:val>
                                        </p:tav>
                                        <p:tav tm="100000">
                                          <p:val>
                                            <p:strVal val="#ppt_x"/>
                                          </p:val>
                                        </p:tav>
                                      </p:tavLst>
                                    </p:anim>
                                    <p:anim calcmode="lin" valueType="num">
                                      <p:cBhvr>
                                        <p:cTn id="23" dur="1800" decel="100000" fill="hold"/>
                                        <p:tgtEl>
                                          <p:spTgt spid="31746"/>
                                        </p:tgtEl>
                                        <p:attrNameLst>
                                          <p:attrName>ppt_y</p:attrName>
                                        </p:attrNameLst>
                                      </p:cBhvr>
                                      <p:tavLst>
                                        <p:tav tm="0">
                                          <p:val>
                                            <p:strVal val="#ppt_y+1"/>
                                          </p:val>
                                        </p:tav>
                                        <p:tav tm="100000">
                                          <p:val>
                                            <p:strVal val="#ppt_y-.03"/>
                                          </p:val>
                                        </p:tav>
                                      </p:tavLst>
                                    </p:anim>
                                    <p:anim calcmode="lin" valueType="num">
                                      <p:cBhvr>
                                        <p:cTn id="24" dur="200" accel="100000" fill="hold">
                                          <p:stCondLst>
                                            <p:cond delay="1800"/>
                                          </p:stCondLst>
                                        </p:cTn>
                                        <p:tgtEl>
                                          <p:spTgt spid="3174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752600"/>
            <a:ext cx="8686800" cy="3962400"/>
          </a:xfrm>
        </p:spPr>
        <p:txBody>
          <a:bodyPr>
            <a:normAutofit/>
          </a:bodyPr>
          <a:lstStyle/>
          <a:p>
            <a:pPr algn="l" fontAlgn="auto">
              <a:spcAft>
                <a:spcPts val="0"/>
              </a:spcAft>
              <a:buClr>
                <a:schemeClr val="tx1">
                  <a:shade val="95000"/>
                </a:schemeClr>
              </a:buClr>
              <a:buFont typeface="Wingdings 2"/>
              <a:buNone/>
              <a:defRPr/>
            </a:pPr>
            <a:r>
              <a:rPr lang="en-US" sz="3800" b="1" dirty="0">
                <a:solidFill>
                  <a:schemeClr val="bg1"/>
                </a:solidFill>
              </a:rPr>
              <a:t>710 Fertilizer Licensees </a:t>
            </a:r>
          </a:p>
          <a:p>
            <a:pPr algn="l" fontAlgn="auto">
              <a:spcAft>
                <a:spcPts val="0"/>
              </a:spcAft>
              <a:buClr>
                <a:schemeClr val="tx1">
                  <a:shade val="95000"/>
                </a:schemeClr>
              </a:buClr>
              <a:buFont typeface="Wingdings 2"/>
              <a:buNone/>
              <a:defRPr/>
            </a:pPr>
            <a:endParaRPr lang="en-US" sz="3800" b="1" dirty="0">
              <a:solidFill>
                <a:schemeClr val="bg1"/>
              </a:solidFill>
            </a:endParaRPr>
          </a:p>
          <a:p>
            <a:pPr algn="l" fontAlgn="auto">
              <a:spcAft>
                <a:spcPts val="0"/>
              </a:spcAft>
              <a:buClr>
                <a:schemeClr val="tx1">
                  <a:shade val="95000"/>
                </a:schemeClr>
              </a:buClr>
              <a:buFont typeface="Wingdings 2"/>
              <a:buNone/>
              <a:defRPr/>
            </a:pPr>
            <a:r>
              <a:rPr lang="en-US" sz="3800" b="1" dirty="0">
                <a:solidFill>
                  <a:schemeClr val="bg1"/>
                </a:solidFill>
              </a:rPr>
              <a:t>45 Fertilizer Bulk Plants in Florida</a:t>
            </a:r>
          </a:p>
          <a:p>
            <a:pPr algn="l" fontAlgn="auto">
              <a:spcAft>
                <a:spcPts val="0"/>
              </a:spcAft>
              <a:buClr>
                <a:schemeClr val="tx1">
                  <a:shade val="95000"/>
                </a:schemeClr>
              </a:buClr>
              <a:buFont typeface="Wingdings 2"/>
              <a:buNone/>
              <a:defRPr/>
            </a:pPr>
            <a:endParaRPr lang="en-US" sz="3800" b="1" dirty="0">
              <a:solidFill>
                <a:schemeClr val="bg1"/>
              </a:solidFill>
            </a:endParaRPr>
          </a:p>
          <a:p>
            <a:pPr algn="l" fontAlgn="auto">
              <a:spcAft>
                <a:spcPts val="0"/>
              </a:spcAft>
              <a:buClr>
                <a:schemeClr val="tx1">
                  <a:shade val="95000"/>
                </a:schemeClr>
              </a:buClr>
              <a:buFont typeface="Wingdings 2"/>
              <a:buNone/>
              <a:defRPr/>
            </a:pPr>
            <a:r>
              <a:rPr lang="en-US" sz="3800" b="1" dirty="0">
                <a:solidFill>
                  <a:schemeClr val="bg1"/>
                </a:solidFill>
              </a:rPr>
              <a:t>2148 Specialty Fertilizer Brands </a:t>
            </a:r>
          </a:p>
          <a:p>
            <a:pPr algn="l" fontAlgn="auto">
              <a:spcAft>
                <a:spcPts val="0"/>
              </a:spcAft>
              <a:buClr>
                <a:schemeClr val="tx1">
                  <a:shade val="95000"/>
                </a:schemeClr>
              </a:buClr>
              <a:buFont typeface="Wingdings 2"/>
              <a:buNone/>
              <a:defRPr/>
            </a:pPr>
            <a:endParaRPr lang="en-US" dirty="0"/>
          </a:p>
          <a:p>
            <a:pPr algn="l" fontAlgn="auto">
              <a:spcAft>
                <a:spcPts val="0"/>
              </a:spcAft>
              <a:buClr>
                <a:schemeClr val="tx1">
                  <a:shade val="95000"/>
                </a:schemeClr>
              </a:buClr>
              <a:buFont typeface="Wingdings 2"/>
              <a:buNone/>
              <a:defRPr/>
            </a:pPr>
            <a:endParaRPr lang="en-US" dirty="0"/>
          </a:p>
        </p:txBody>
      </p:sp>
      <p:pic>
        <p:nvPicPr>
          <p:cNvPr id="4" name="Picture 6"/>
          <p:cNvPicPr>
            <a:picLocks noChangeAspect="1" noChangeArrowheads="1"/>
          </p:cNvPicPr>
          <p:nvPr/>
        </p:nvPicPr>
        <p:blipFill>
          <a:blip r:embed="rId3" cstate="print"/>
          <a:srcRect/>
          <a:stretch>
            <a:fillRect/>
          </a:stretch>
        </p:blipFill>
        <p:spPr bwMode="auto">
          <a:xfrm>
            <a:off x="5334000" y="1371600"/>
            <a:ext cx="1676400" cy="1300208"/>
          </a:xfrm>
          <a:prstGeom prst="rect">
            <a:avLst/>
          </a:prstGeom>
          <a:noFill/>
          <a:ln w="9525">
            <a:noFill/>
            <a:miter lim="800000"/>
            <a:headEnd/>
            <a:tailEnd/>
          </a:ln>
        </p:spPr>
      </p:pic>
      <p:pic>
        <p:nvPicPr>
          <p:cNvPr id="5" name="Picture 7"/>
          <p:cNvPicPr>
            <a:picLocks noChangeAspect="1" noChangeArrowheads="1"/>
          </p:cNvPicPr>
          <p:nvPr/>
        </p:nvPicPr>
        <p:blipFill>
          <a:blip r:embed="rId4" cstate="print"/>
          <a:srcRect/>
          <a:stretch>
            <a:fillRect/>
          </a:stretch>
        </p:blipFill>
        <p:spPr bwMode="auto">
          <a:xfrm>
            <a:off x="7010400" y="4419600"/>
            <a:ext cx="762000" cy="1107282"/>
          </a:xfrm>
          <a:prstGeom prst="rect">
            <a:avLst/>
          </a:prstGeom>
          <a:noFill/>
          <a:ln w="9525">
            <a:noFill/>
            <a:miter lim="800000"/>
            <a:headEnd/>
            <a:tailEnd/>
          </a:ln>
        </p:spPr>
      </p:pic>
      <p:pic>
        <p:nvPicPr>
          <p:cNvPr id="6" name="Picture 5" descr="20150312_100715.jpg"/>
          <p:cNvPicPr>
            <a:picLocks noChangeAspect="1"/>
          </p:cNvPicPr>
          <p:nvPr/>
        </p:nvPicPr>
        <p:blipFill>
          <a:blip r:embed="rId5" cstate="print"/>
          <a:stretch>
            <a:fillRect/>
          </a:stretch>
        </p:blipFill>
        <p:spPr>
          <a:xfrm>
            <a:off x="7391400" y="2971800"/>
            <a:ext cx="1625600" cy="914400"/>
          </a:xfrm>
          <a:prstGeom prst="rect">
            <a:avLst/>
          </a:prstGeom>
        </p:spPr>
      </p:pic>
      <p:sp>
        <p:nvSpPr>
          <p:cNvPr id="7" name="TextBox 6">
            <a:extLst>
              <a:ext uri="{FF2B5EF4-FFF2-40B4-BE49-F238E27FC236}">
                <a16:creationId xmlns:a16="http://schemas.microsoft.com/office/drawing/2014/main" id="{9B59BA99-0A63-4146-AE65-5AF983BC7C15}"/>
              </a:ext>
            </a:extLst>
          </p:cNvPr>
          <p:cNvSpPr txBox="1"/>
          <p:nvPr/>
        </p:nvSpPr>
        <p:spPr>
          <a:xfrm>
            <a:off x="1084943" y="239405"/>
            <a:ext cx="5943600" cy="830997"/>
          </a:xfrm>
          <a:prstGeom prst="rect">
            <a:avLst/>
          </a:prstGeom>
          <a:noFill/>
        </p:spPr>
        <p:txBody>
          <a:bodyPr wrap="square" rtlCol="0">
            <a:spAutoFit/>
          </a:bodyPr>
          <a:lstStyle/>
          <a:p>
            <a:pPr algn="ctr"/>
            <a:r>
              <a:rPr lang="en-US" sz="4800" b="1" dirty="0">
                <a:solidFill>
                  <a:schemeClr val="accent4">
                    <a:lumMod val="60000"/>
                    <a:lumOff val="40000"/>
                  </a:schemeClr>
                </a:solidFill>
                <a:latin typeface="+mn-lt"/>
              </a:rPr>
              <a:t>Current Numbers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4150</TotalTime>
  <Words>3562</Words>
  <Application>Microsoft Office PowerPoint</Application>
  <PresentationFormat>On-screen Show (4:3)</PresentationFormat>
  <Paragraphs>455</Paragraphs>
  <Slides>26</Slides>
  <Notes>23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5" baseType="lpstr">
      <vt:lpstr>Arial</vt:lpstr>
      <vt:lpstr>Arial Black</vt:lpstr>
      <vt:lpstr>Calibri</vt:lpstr>
      <vt:lpstr>Times New Roman</vt:lpstr>
      <vt:lpstr>Wingdings</vt:lpstr>
      <vt:lpstr>Wingdings 2</vt:lpstr>
      <vt:lpstr>Wingdings 3</vt:lpstr>
      <vt:lpstr>Apex</vt:lpstr>
      <vt:lpstr>Acrobat Document</vt:lpstr>
      <vt:lpstr>Bureau of Licensing and Enforcement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Fertilizer Sales Report</vt:lpstr>
      <vt:lpstr> Payment</vt:lpstr>
      <vt:lpstr>PowerPoint Presentation</vt:lpstr>
      <vt:lpstr>The Bureau of Inspection and Incident Response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FDACS Fertilizer Regulatory Overview</dc:title>
  <dc:creator>Harley, Steven</dc:creator>
  <cp:lastModifiedBy>Singh, Rashmi</cp:lastModifiedBy>
  <cp:revision>678</cp:revision>
  <dcterms:created xsi:type="dcterms:W3CDTF">2006-08-16T00:00:00Z</dcterms:created>
  <dcterms:modified xsi:type="dcterms:W3CDTF">2018-10-05T19:24:02Z</dcterms:modified>
</cp:coreProperties>
</file>