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30"/>
  </p:notesMasterIdLst>
  <p:sldIdLst>
    <p:sldId id="256" r:id="rId2"/>
    <p:sldId id="257" r:id="rId3"/>
    <p:sldId id="287" r:id="rId4"/>
    <p:sldId id="285" r:id="rId5"/>
    <p:sldId id="286" r:id="rId6"/>
    <p:sldId id="288" r:id="rId7"/>
    <p:sldId id="258" r:id="rId8"/>
    <p:sldId id="259" r:id="rId9"/>
    <p:sldId id="260" r:id="rId10"/>
    <p:sldId id="290" r:id="rId11"/>
    <p:sldId id="261" r:id="rId12"/>
    <p:sldId id="263" r:id="rId13"/>
    <p:sldId id="264" r:id="rId14"/>
    <p:sldId id="265" r:id="rId15"/>
    <p:sldId id="267" r:id="rId16"/>
    <p:sldId id="268" r:id="rId17"/>
    <p:sldId id="269" r:id="rId18"/>
    <p:sldId id="270" r:id="rId19"/>
    <p:sldId id="272" r:id="rId20"/>
    <p:sldId id="274" r:id="rId21"/>
    <p:sldId id="276" r:id="rId22"/>
    <p:sldId id="278" r:id="rId23"/>
    <p:sldId id="277" r:id="rId24"/>
    <p:sldId id="280" r:id="rId25"/>
    <p:sldId id="279" r:id="rId26"/>
    <p:sldId id="281" r:id="rId27"/>
    <p:sldId id="282" r:id="rId28"/>
    <p:sldId id="284" r:id="rId29"/>
  </p:sldIdLst>
  <p:sldSz cx="9144000" cy="6858000" type="screen4x3"/>
  <p:notesSz cx="6954838" cy="93091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E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54" autoAdjust="0"/>
  </p:normalViewPr>
  <p:slideViewPr>
    <p:cSldViewPr>
      <p:cViewPr>
        <p:scale>
          <a:sx n="110" d="100"/>
          <a:sy n="110" d="100"/>
        </p:scale>
        <p:origin x="990" y="7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B8986D0C-5E9F-49A6-9D40-44EA7E73263C}" type="datetimeFigureOut">
              <a:rPr lang="en-US" smtClean="0"/>
              <a:t>11/20/2018</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11E36A97-1ABD-4375-83E0-E08D34EC47F6}" type="slidenum">
              <a:rPr lang="en-US" smtClean="0"/>
              <a:t>‹#›</a:t>
            </a:fld>
            <a:endParaRPr lang="en-US"/>
          </a:p>
        </p:txBody>
      </p:sp>
    </p:spTree>
    <p:extLst>
      <p:ext uri="{BB962C8B-B14F-4D97-AF65-F5344CB8AC3E}">
        <p14:creationId xmlns:p14="http://schemas.microsoft.com/office/powerpoint/2010/main" val="1007445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305"/>
            <a:r>
              <a:rPr lang="en-US" dirty="0"/>
              <a:t>Dr. Herschel (Chip) Elliott, Penn State Univ.,</a:t>
            </a:r>
            <a:r>
              <a:rPr lang="en-US" baseline="0" dirty="0"/>
              <a:t> contributed enormously to the conducting and interpretation of research presented herein, and is a leader in biosolids-P management guidance. Chip frequently addresses NMP and P-Index issues throughout the USA. Some slides used in this presentation came from Chip’s August 2012 Maine presentation (footnoted as “Elliott, 2012”). Chip’s contact information is: email – hae1@psu.edu; telephone – (814) 863-2062.  </a:t>
            </a:r>
            <a:endParaRPr lang="en-US" dirty="0"/>
          </a:p>
          <a:p>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1</a:t>
            </a:fld>
            <a:endParaRPr lang="en-US"/>
          </a:p>
        </p:txBody>
      </p:sp>
    </p:spTree>
    <p:extLst>
      <p:ext uri="{BB962C8B-B14F-4D97-AF65-F5344CB8AC3E}">
        <p14:creationId xmlns:p14="http://schemas.microsoft.com/office/powerpoint/2010/main" val="3671650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F62C64F-DC6E-4E8F-B1C1-882CE3034C64}" type="slidenum">
              <a:rPr lang="en-US" altLang="en-US"/>
              <a:pPr/>
              <a:t>10</a:t>
            </a:fld>
            <a:endParaRPr lang="en-US" altLang="en-US"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r>
              <a:rPr lang="en-US" altLang="en-US" b="1" dirty="0">
                <a:latin typeface="Arial" charset="0"/>
              </a:rPr>
              <a:t>RDP = Runoff Dissolved P</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Leaching, sub-surface or lateral runoff (</a:t>
            </a:r>
            <a:r>
              <a:rPr lang="en-US" b="1" dirty="0"/>
              <a:t>through</a:t>
            </a:r>
            <a:r>
              <a:rPr lang="en-US" dirty="0"/>
              <a:t> the soil), is often a major mechanism for fugitive</a:t>
            </a:r>
            <a:r>
              <a:rPr lang="en-US" baseline="0" dirty="0"/>
              <a:t> P losses to the environment in FL, NOT surface runoff and erosion (</a:t>
            </a:r>
            <a:r>
              <a:rPr lang="en-US" b="1" baseline="0" dirty="0"/>
              <a:t>off</a:t>
            </a:r>
            <a:r>
              <a:rPr lang="en-US" baseline="0" dirty="0"/>
              <a:t> the soil). Thus, soil retention/storage capacity of P is a major factor in determining P leaching. While many FL soils are sandy, some have appreciable P-retention capacity, especially deeper in the soil profile where horizons with greater clay content and solids capable of retaining P accumulate. </a:t>
            </a:r>
            <a:r>
              <a:rPr lang="en-US" b="1" baseline="0" dirty="0"/>
              <a:t>Not all soils (even FL “sands”) are equal!</a:t>
            </a:r>
            <a:endParaRPr lang="en-US" b="1" dirty="0"/>
          </a:p>
        </p:txBody>
      </p:sp>
      <p:sp>
        <p:nvSpPr>
          <p:cNvPr id="4" name="Slide Number Placeholder 3"/>
          <p:cNvSpPr>
            <a:spLocks noGrp="1"/>
          </p:cNvSpPr>
          <p:nvPr>
            <p:ph type="sldNum" sz="quarter" idx="10"/>
          </p:nvPr>
        </p:nvSpPr>
        <p:spPr/>
        <p:txBody>
          <a:bodyPr/>
          <a:lstStyle/>
          <a:p>
            <a:fld id="{11E36A97-1ABD-4375-83E0-E08D34EC47F6}" type="slidenum">
              <a:rPr lang="en-US" smtClean="0"/>
              <a:t>11</a:t>
            </a:fld>
            <a:endParaRPr lang="en-US"/>
          </a:p>
        </p:txBody>
      </p:sp>
    </p:spTree>
    <p:extLst>
      <p:ext uri="{BB962C8B-B14F-4D97-AF65-F5344CB8AC3E}">
        <p14:creationId xmlns:p14="http://schemas.microsoft.com/office/powerpoint/2010/main" val="4252750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509" eaLnBrk="0" hangingPunct="0">
              <a:defRPr sz="2400">
                <a:solidFill>
                  <a:schemeClr val="tx1"/>
                </a:solidFill>
                <a:latin typeface="Times New Roman" pitchFamily="18" charset="0"/>
              </a:defRPr>
            </a:lvl1pPr>
            <a:lvl2pPr marL="740941" indent="-284977" defTabSz="932509" eaLnBrk="0" hangingPunct="0">
              <a:defRPr sz="2400">
                <a:solidFill>
                  <a:schemeClr val="tx1"/>
                </a:solidFill>
                <a:latin typeface="Times New Roman" pitchFamily="18" charset="0"/>
              </a:defRPr>
            </a:lvl2pPr>
            <a:lvl3pPr marL="1139909" indent="-227981" defTabSz="932509" eaLnBrk="0" hangingPunct="0">
              <a:defRPr sz="2400">
                <a:solidFill>
                  <a:schemeClr val="tx1"/>
                </a:solidFill>
                <a:latin typeface="Times New Roman" pitchFamily="18" charset="0"/>
              </a:defRPr>
            </a:lvl3pPr>
            <a:lvl4pPr marL="1595871" indent="-227981" defTabSz="932509" eaLnBrk="0" hangingPunct="0">
              <a:defRPr sz="2400">
                <a:solidFill>
                  <a:schemeClr val="tx1"/>
                </a:solidFill>
                <a:latin typeface="Times New Roman" pitchFamily="18" charset="0"/>
              </a:defRPr>
            </a:lvl4pPr>
            <a:lvl5pPr marL="2051836" indent="-227981" defTabSz="932509" eaLnBrk="0" hangingPunct="0">
              <a:defRPr sz="2400">
                <a:solidFill>
                  <a:schemeClr val="tx1"/>
                </a:solidFill>
                <a:latin typeface="Times New Roman" pitchFamily="18" charset="0"/>
              </a:defRPr>
            </a:lvl5pPr>
            <a:lvl6pPr marL="2507799" indent="-227981" defTabSz="932509" eaLnBrk="0" fontAlgn="base" hangingPunct="0">
              <a:spcBef>
                <a:spcPct val="0"/>
              </a:spcBef>
              <a:spcAft>
                <a:spcPct val="0"/>
              </a:spcAft>
              <a:defRPr sz="2400">
                <a:solidFill>
                  <a:schemeClr val="tx1"/>
                </a:solidFill>
                <a:latin typeface="Times New Roman" pitchFamily="18" charset="0"/>
              </a:defRPr>
            </a:lvl6pPr>
            <a:lvl7pPr marL="2963762" indent="-227981" defTabSz="932509" eaLnBrk="0" fontAlgn="base" hangingPunct="0">
              <a:spcBef>
                <a:spcPct val="0"/>
              </a:spcBef>
              <a:spcAft>
                <a:spcPct val="0"/>
              </a:spcAft>
              <a:defRPr sz="2400">
                <a:solidFill>
                  <a:schemeClr val="tx1"/>
                </a:solidFill>
                <a:latin typeface="Times New Roman" pitchFamily="18" charset="0"/>
              </a:defRPr>
            </a:lvl7pPr>
            <a:lvl8pPr marL="3419726" indent="-227981" defTabSz="932509" eaLnBrk="0" fontAlgn="base" hangingPunct="0">
              <a:spcBef>
                <a:spcPct val="0"/>
              </a:spcBef>
              <a:spcAft>
                <a:spcPct val="0"/>
              </a:spcAft>
              <a:defRPr sz="2400">
                <a:solidFill>
                  <a:schemeClr val="tx1"/>
                </a:solidFill>
                <a:latin typeface="Times New Roman" pitchFamily="18" charset="0"/>
              </a:defRPr>
            </a:lvl8pPr>
            <a:lvl9pPr marL="3875689" indent="-227981" defTabSz="932509" eaLnBrk="0" fontAlgn="base" hangingPunct="0">
              <a:spcBef>
                <a:spcPct val="0"/>
              </a:spcBef>
              <a:spcAft>
                <a:spcPct val="0"/>
              </a:spcAft>
              <a:defRPr sz="2400">
                <a:solidFill>
                  <a:schemeClr val="tx1"/>
                </a:solidFill>
                <a:latin typeface="Times New Roman" pitchFamily="18" charset="0"/>
              </a:defRPr>
            </a:lvl9pPr>
          </a:lstStyle>
          <a:p>
            <a:pPr eaLnBrk="1" hangingPunct="1"/>
            <a:fld id="{64D148E6-1686-4F64-AF4F-A1B2970DFAE7}" type="slidenum">
              <a:rPr lang="en-US" sz="1200">
                <a:solidFill>
                  <a:prstClr val="black"/>
                </a:solidFill>
              </a:rPr>
              <a:pPr eaLnBrk="1" hangingPunct="1"/>
              <a:t>12</a:t>
            </a:fld>
            <a:endParaRPr lang="en-US" sz="1200">
              <a:solidFill>
                <a:prstClr val="black"/>
              </a:solidFill>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a:t>P-source solubility varies widely, so environmental hazard</a:t>
            </a:r>
            <a:r>
              <a:rPr lang="en-US" b="1" baseline="0" dirty="0"/>
              <a:t> can be expected to vary. </a:t>
            </a:r>
            <a:r>
              <a:rPr lang="en-US" b="0" baseline="0" dirty="0"/>
              <a:t>Various P-sources applied at the same total P rate represent different environmental hazards.</a:t>
            </a:r>
            <a:endParaRPr lang="en-US"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Biosolids type (treatment</a:t>
            </a:r>
            <a:r>
              <a:rPr lang="en-US" baseline="0" dirty="0"/>
              <a:t> and processing) affects P solubility (PWEP = percent of total P that is water extractable). Different biosolids applied at the same rate to the same soil would be expected to represent different environmental hazards.</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13</a:t>
            </a:fld>
            <a:endParaRPr lang="en-US"/>
          </a:p>
        </p:txBody>
      </p:sp>
    </p:spTree>
    <p:extLst>
      <p:ext uri="{BB962C8B-B14F-4D97-AF65-F5344CB8AC3E}">
        <p14:creationId xmlns:p14="http://schemas.microsoft.com/office/powerpoint/2010/main" val="3525434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509" eaLnBrk="0" hangingPunct="0">
              <a:defRPr sz="2400">
                <a:solidFill>
                  <a:schemeClr val="tx1"/>
                </a:solidFill>
                <a:latin typeface="Times New Roman" pitchFamily="18" charset="0"/>
              </a:defRPr>
            </a:lvl1pPr>
            <a:lvl2pPr marL="740941" indent="-284977" defTabSz="932509" eaLnBrk="0" hangingPunct="0">
              <a:defRPr sz="2400">
                <a:solidFill>
                  <a:schemeClr val="tx1"/>
                </a:solidFill>
                <a:latin typeface="Times New Roman" pitchFamily="18" charset="0"/>
              </a:defRPr>
            </a:lvl2pPr>
            <a:lvl3pPr marL="1139909" indent="-227981" defTabSz="932509" eaLnBrk="0" hangingPunct="0">
              <a:defRPr sz="2400">
                <a:solidFill>
                  <a:schemeClr val="tx1"/>
                </a:solidFill>
                <a:latin typeface="Times New Roman" pitchFamily="18" charset="0"/>
              </a:defRPr>
            </a:lvl3pPr>
            <a:lvl4pPr marL="1595871" indent="-227981" defTabSz="932509" eaLnBrk="0" hangingPunct="0">
              <a:defRPr sz="2400">
                <a:solidFill>
                  <a:schemeClr val="tx1"/>
                </a:solidFill>
                <a:latin typeface="Times New Roman" pitchFamily="18" charset="0"/>
              </a:defRPr>
            </a:lvl4pPr>
            <a:lvl5pPr marL="2051836" indent="-227981" defTabSz="932509" eaLnBrk="0" hangingPunct="0">
              <a:defRPr sz="2400">
                <a:solidFill>
                  <a:schemeClr val="tx1"/>
                </a:solidFill>
                <a:latin typeface="Times New Roman" pitchFamily="18" charset="0"/>
              </a:defRPr>
            </a:lvl5pPr>
            <a:lvl6pPr marL="2507799" indent="-227981" defTabSz="932509" eaLnBrk="0" fontAlgn="base" hangingPunct="0">
              <a:spcBef>
                <a:spcPct val="0"/>
              </a:spcBef>
              <a:spcAft>
                <a:spcPct val="0"/>
              </a:spcAft>
              <a:defRPr sz="2400">
                <a:solidFill>
                  <a:schemeClr val="tx1"/>
                </a:solidFill>
                <a:latin typeface="Times New Roman" pitchFamily="18" charset="0"/>
              </a:defRPr>
            </a:lvl6pPr>
            <a:lvl7pPr marL="2963762" indent="-227981" defTabSz="932509" eaLnBrk="0" fontAlgn="base" hangingPunct="0">
              <a:spcBef>
                <a:spcPct val="0"/>
              </a:spcBef>
              <a:spcAft>
                <a:spcPct val="0"/>
              </a:spcAft>
              <a:defRPr sz="2400">
                <a:solidFill>
                  <a:schemeClr val="tx1"/>
                </a:solidFill>
                <a:latin typeface="Times New Roman" pitchFamily="18" charset="0"/>
              </a:defRPr>
            </a:lvl7pPr>
            <a:lvl8pPr marL="3419726" indent="-227981" defTabSz="932509" eaLnBrk="0" fontAlgn="base" hangingPunct="0">
              <a:spcBef>
                <a:spcPct val="0"/>
              </a:spcBef>
              <a:spcAft>
                <a:spcPct val="0"/>
              </a:spcAft>
              <a:defRPr sz="2400">
                <a:solidFill>
                  <a:schemeClr val="tx1"/>
                </a:solidFill>
                <a:latin typeface="Times New Roman" pitchFamily="18" charset="0"/>
              </a:defRPr>
            </a:lvl8pPr>
            <a:lvl9pPr marL="3875689" indent="-227981" defTabSz="932509" eaLnBrk="0" fontAlgn="base" hangingPunct="0">
              <a:spcBef>
                <a:spcPct val="0"/>
              </a:spcBef>
              <a:spcAft>
                <a:spcPct val="0"/>
              </a:spcAft>
              <a:defRPr sz="2400">
                <a:solidFill>
                  <a:schemeClr val="tx1"/>
                </a:solidFill>
                <a:latin typeface="Times New Roman" pitchFamily="18" charset="0"/>
              </a:defRPr>
            </a:lvl9pPr>
          </a:lstStyle>
          <a:p>
            <a:pPr eaLnBrk="1" hangingPunct="1"/>
            <a:fld id="{BBB183A7-6F87-436A-BC1B-73600DD5BD88}" type="slidenum">
              <a:rPr lang="en-US" sz="1200"/>
              <a:pPr eaLnBrk="1" hangingPunct="1"/>
              <a:t>14</a:t>
            </a:fld>
            <a:endParaRPr lang="en-US" sz="120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dirty="0"/>
              <a:t>Study soils were typical, non-sandy, soils from Pennsylvania (low and high</a:t>
            </a:r>
            <a:r>
              <a:rPr lang="en-US" b="0" baseline="0" dirty="0"/>
              <a:t> STP) amended with different P-sources and subjected to intense, artificially generated rainfall. Dissolved P in runoff represents potential environmental hazard. Leached P was not quantified, but was expected to be low for the P-retentive soil. Note the trend for less P to be lost as runoff as the Fe + Al content of P-source increased; this gave way to the concept of a P source coefficient [PSC = mole P/moles (</a:t>
            </a:r>
            <a:r>
              <a:rPr lang="en-US" b="0" baseline="0" dirty="0" err="1"/>
              <a:t>Fe+Al</a:t>
            </a:r>
            <a:r>
              <a:rPr lang="en-US" b="0" baseline="0" dirty="0"/>
              <a:t>)], an improvement over simply measuring PWEP of the P-source.</a:t>
            </a:r>
            <a:endParaRPr lang="en-US" b="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similar surface runoff  and leached</a:t>
            </a:r>
            <a:r>
              <a:rPr lang="en-US" baseline="0" dirty="0"/>
              <a:t> P </a:t>
            </a:r>
            <a:r>
              <a:rPr lang="en-US" dirty="0"/>
              <a:t>data (expressed as “Biologically Available P” – BAP) for a FL sand with minimal P-retention capacity and amended with different P-sources at the same high rate (224 kg P/ha). P</a:t>
            </a:r>
            <a:r>
              <a:rPr lang="en-US" baseline="0" dirty="0"/>
              <a:t> losses from studies with lower P-loadings  were less, but the trends were similar. </a:t>
            </a:r>
            <a:r>
              <a:rPr lang="en-US" dirty="0"/>
              <a:t>The P loss trends shown here are similar to those found with the Pennsylvania soil, but the majority of P loss in the FL soil was in leachate, rather</a:t>
            </a:r>
            <a:r>
              <a:rPr lang="en-US" baseline="0" dirty="0"/>
              <a:t> than in</a:t>
            </a:r>
            <a:r>
              <a:rPr lang="en-US" dirty="0"/>
              <a:t> surface runoff,</a:t>
            </a:r>
            <a:r>
              <a:rPr lang="en-US" baseline="0" dirty="0"/>
              <a:t> except for low % solids manures and biosolids that “sealed” the soil surfaces and promoted surface runoff. Details of the work are given in </a:t>
            </a:r>
            <a:r>
              <a:rPr lang="en-US" baseline="0" dirty="0" err="1"/>
              <a:t>Agyin-Birikorang</a:t>
            </a:r>
            <a:r>
              <a:rPr lang="en-US" baseline="0" dirty="0"/>
              <a:t> et al., 2008. J. Environ. Qual. 37:1180-1189. The same authors showed that management practices intended to reduce runoff (e.g., incorporation rather than surface application) were effective, but </a:t>
            </a:r>
            <a:r>
              <a:rPr lang="en-US" b="1" baseline="0" dirty="0"/>
              <a:t>increased leaching losses</a:t>
            </a:r>
            <a:r>
              <a:rPr lang="en-US" baseline="0" dirty="0"/>
              <a:t>, so the total P loss to the environment was for each source was essentially the same!  </a:t>
            </a:r>
            <a:r>
              <a:rPr lang="en-US" b="1" baseline="0" dirty="0"/>
              <a:t>Clearly, not all P-sources (or biosolids) are the same.</a:t>
            </a:r>
            <a:endParaRPr lang="en-US" b="1" dirty="0"/>
          </a:p>
        </p:txBody>
      </p:sp>
      <p:sp>
        <p:nvSpPr>
          <p:cNvPr id="4" name="Slide Number Placeholder 3"/>
          <p:cNvSpPr>
            <a:spLocks noGrp="1"/>
          </p:cNvSpPr>
          <p:nvPr>
            <p:ph type="sldNum" sz="quarter" idx="10"/>
          </p:nvPr>
        </p:nvSpPr>
        <p:spPr/>
        <p:txBody>
          <a:bodyPr/>
          <a:lstStyle/>
          <a:p>
            <a:fld id="{11E36A97-1ABD-4375-83E0-E08D34EC47F6}" type="slidenum">
              <a:rPr lang="en-US" smtClean="0"/>
              <a:t>15</a:t>
            </a:fld>
            <a:endParaRPr lang="en-US"/>
          </a:p>
        </p:txBody>
      </p:sp>
    </p:spTree>
    <p:extLst>
      <p:ext uri="{BB962C8B-B14F-4D97-AF65-F5344CB8AC3E}">
        <p14:creationId xmlns:p14="http://schemas.microsoft.com/office/powerpoint/2010/main" val="521978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36A97-1ABD-4375-83E0-E08D34EC47F6}" type="slidenum">
              <a:rPr lang="en-US" smtClean="0"/>
              <a:t>16</a:t>
            </a:fld>
            <a:endParaRPr lang="en-US"/>
          </a:p>
        </p:txBody>
      </p:sp>
    </p:spTree>
    <p:extLst>
      <p:ext uri="{BB962C8B-B14F-4D97-AF65-F5344CB8AC3E}">
        <p14:creationId xmlns:p14="http://schemas.microsoft.com/office/powerpoint/2010/main" val="130796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P-Index tool meant to account for several of the complications enumerated previously, although the sophistication of various states’ Indices vary widely. Indeed, some states use only a STP value to guide P management. Maurice Barker  described the FL</a:t>
            </a:r>
            <a:r>
              <a:rPr lang="en-US" baseline="0" dirty="0"/>
              <a:t> P-Index and its use in nutrient management planning with special attention to biosolids.</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17</a:t>
            </a:fld>
            <a:endParaRPr lang="en-US"/>
          </a:p>
        </p:txBody>
      </p:sp>
    </p:spTree>
    <p:extLst>
      <p:ext uri="{BB962C8B-B14F-4D97-AF65-F5344CB8AC3E}">
        <p14:creationId xmlns:p14="http://schemas.microsoft.com/office/powerpoint/2010/main" val="280136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509" eaLnBrk="0" hangingPunct="0">
              <a:defRPr sz="2400">
                <a:solidFill>
                  <a:schemeClr val="tx1"/>
                </a:solidFill>
                <a:latin typeface="Times New Roman" pitchFamily="18" charset="0"/>
              </a:defRPr>
            </a:lvl1pPr>
            <a:lvl2pPr marL="740941" indent="-284977" defTabSz="932509" eaLnBrk="0" hangingPunct="0">
              <a:defRPr sz="2400">
                <a:solidFill>
                  <a:schemeClr val="tx1"/>
                </a:solidFill>
                <a:latin typeface="Times New Roman" pitchFamily="18" charset="0"/>
              </a:defRPr>
            </a:lvl2pPr>
            <a:lvl3pPr marL="1139909" indent="-227981" defTabSz="932509" eaLnBrk="0" hangingPunct="0">
              <a:defRPr sz="2400">
                <a:solidFill>
                  <a:schemeClr val="tx1"/>
                </a:solidFill>
                <a:latin typeface="Times New Roman" pitchFamily="18" charset="0"/>
              </a:defRPr>
            </a:lvl3pPr>
            <a:lvl4pPr marL="1595871" indent="-227981" defTabSz="932509" eaLnBrk="0" hangingPunct="0">
              <a:defRPr sz="2400">
                <a:solidFill>
                  <a:schemeClr val="tx1"/>
                </a:solidFill>
                <a:latin typeface="Times New Roman" pitchFamily="18" charset="0"/>
              </a:defRPr>
            </a:lvl4pPr>
            <a:lvl5pPr marL="2051836" indent="-227981" defTabSz="932509" eaLnBrk="0" hangingPunct="0">
              <a:defRPr sz="2400">
                <a:solidFill>
                  <a:schemeClr val="tx1"/>
                </a:solidFill>
                <a:latin typeface="Times New Roman" pitchFamily="18" charset="0"/>
              </a:defRPr>
            </a:lvl5pPr>
            <a:lvl6pPr marL="2507799" indent="-227981" defTabSz="932509" eaLnBrk="0" fontAlgn="base" hangingPunct="0">
              <a:spcBef>
                <a:spcPct val="0"/>
              </a:spcBef>
              <a:spcAft>
                <a:spcPct val="0"/>
              </a:spcAft>
              <a:defRPr sz="2400">
                <a:solidFill>
                  <a:schemeClr val="tx1"/>
                </a:solidFill>
                <a:latin typeface="Times New Roman" pitchFamily="18" charset="0"/>
              </a:defRPr>
            </a:lvl6pPr>
            <a:lvl7pPr marL="2963762" indent="-227981" defTabSz="932509" eaLnBrk="0" fontAlgn="base" hangingPunct="0">
              <a:spcBef>
                <a:spcPct val="0"/>
              </a:spcBef>
              <a:spcAft>
                <a:spcPct val="0"/>
              </a:spcAft>
              <a:defRPr sz="2400">
                <a:solidFill>
                  <a:schemeClr val="tx1"/>
                </a:solidFill>
                <a:latin typeface="Times New Roman" pitchFamily="18" charset="0"/>
              </a:defRPr>
            </a:lvl7pPr>
            <a:lvl8pPr marL="3419726" indent="-227981" defTabSz="932509" eaLnBrk="0" fontAlgn="base" hangingPunct="0">
              <a:spcBef>
                <a:spcPct val="0"/>
              </a:spcBef>
              <a:spcAft>
                <a:spcPct val="0"/>
              </a:spcAft>
              <a:defRPr sz="2400">
                <a:solidFill>
                  <a:schemeClr val="tx1"/>
                </a:solidFill>
                <a:latin typeface="Times New Roman" pitchFamily="18" charset="0"/>
              </a:defRPr>
            </a:lvl8pPr>
            <a:lvl9pPr marL="3875689" indent="-227981" defTabSz="932509" eaLnBrk="0" fontAlgn="base" hangingPunct="0">
              <a:spcBef>
                <a:spcPct val="0"/>
              </a:spcBef>
              <a:spcAft>
                <a:spcPct val="0"/>
              </a:spcAft>
              <a:defRPr sz="2400">
                <a:solidFill>
                  <a:schemeClr val="tx1"/>
                </a:solidFill>
                <a:latin typeface="Times New Roman" pitchFamily="18" charset="0"/>
              </a:defRPr>
            </a:lvl9pPr>
          </a:lstStyle>
          <a:p>
            <a:pPr eaLnBrk="1" hangingPunct="1"/>
            <a:fld id="{7CB2523A-303A-4E14-B08E-2EB69AACD02A}" type="slidenum">
              <a:rPr lang="en-US" sz="1200"/>
              <a:pPr eaLnBrk="1" hangingPunct="1"/>
              <a:t>18</a:t>
            </a:fld>
            <a:endParaRPr lang="en-US" sz="120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Table shows the P-Index Parts A and B that address transport and source management factors, respectively. This is the official, published FL P-Index, and addresses</a:t>
            </a:r>
            <a:r>
              <a:rPr lang="en-US" baseline="0" dirty="0"/>
              <a:t> the factors involved in biosolids-P dynamics we mentioned. Details in Part B distinguish the FL P-Index (primarily by acknowledging differences in the </a:t>
            </a:r>
            <a:r>
              <a:rPr lang="en-US" baseline="0" dirty="0" err="1"/>
              <a:t>lability</a:t>
            </a:r>
            <a:r>
              <a:rPr lang="en-US" baseline="0" dirty="0"/>
              <a:t> of different P sources – highlighted in red), and continues to attract attention.</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2500" b="0" i="0" u="none" strike="noStrike" kern="1200" cap="none" spc="0" normalizeH="0" baseline="0" noProof="0" dirty="0">
                <a:ln>
                  <a:noFill/>
                </a:ln>
                <a:solidFill>
                  <a:prstClr val="white"/>
                </a:solidFill>
                <a:effectLst/>
                <a:uLnTx/>
                <a:uFillTx/>
                <a:latin typeface="Rockwell"/>
                <a:ea typeface="+mn-ea"/>
                <a:cs typeface="+mn-cs"/>
              </a:rPr>
              <a:t>O’Connor and Elliott. 2006. The agronomic and environmental availability of biosolids-P (Phase II). WERF Report 99-PUM-2Ta is a major reference for biosolids-P issues nationally and regionally. </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2</a:t>
            </a:fld>
            <a:endParaRPr lang="en-US"/>
          </a:p>
        </p:txBody>
      </p:sp>
    </p:spTree>
    <p:extLst>
      <p:ext uri="{BB962C8B-B14F-4D97-AF65-F5344CB8AC3E}">
        <p14:creationId xmlns:p14="http://schemas.microsoft.com/office/powerpoint/2010/main" val="2945792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slide from Maurice’s presentation. The </a:t>
            </a:r>
            <a:r>
              <a:rPr lang="en-US" dirty="0">
                <a:solidFill>
                  <a:srgbClr val="FF0000"/>
                </a:solidFill>
              </a:rPr>
              <a:t>red highlighted words are mine, not Maurice’s, and are added to show how the revisions address points made earlier in my talk. Similarly, the bolding of the last sentence is my editorial emphasis to Maurice's slide. Let’s look at the scientific basis for the published and unpublished revisions</a:t>
            </a:r>
            <a:r>
              <a:rPr lang="en-US" baseline="0" dirty="0">
                <a:solidFill>
                  <a:srgbClr val="FF0000"/>
                </a:solidFill>
              </a:rPr>
              <a:t> to the index.</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11E36A97-1ABD-4375-83E0-E08D34EC47F6}" type="slidenum">
              <a:rPr lang="en-US" smtClean="0"/>
              <a:t>20</a:t>
            </a:fld>
            <a:endParaRPr lang="en-US"/>
          </a:p>
        </p:txBody>
      </p:sp>
    </p:spTree>
    <p:extLst>
      <p:ext uri="{BB962C8B-B14F-4D97-AF65-F5344CB8AC3E}">
        <p14:creationId xmlns:p14="http://schemas.microsoft.com/office/powerpoint/2010/main" val="38508341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address the P source coefficients. The FL P-Index PSC values are shown and acknowledge the differences expected in the </a:t>
            </a:r>
            <a:r>
              <a:rPr lang="en-US" dirty="0" err="1"/>
              <a:t>lability</a:t>
            </a:r>
            <a:r>
              <a:rPr lang="en-US" dirty="0"/>
              <a:t> of P in several P-sources. The actual coefficient is not as important</a:t>
            </a:r>
            <a:r>
              <a:rPr lang="en-US" baseline="0" dirty="0"/>
              <a:t> as the relative value for a source to say fertilizer-P – assumed to be completely labile. In the published P-Index, animal manure-P is estimated to as labile as fertilizer-P, so both sources have the same coefficient (0.05). P in all biosolids is estimated to be equally labile, but only 30% (0.015/0.05) as fertilizer (and manure)-P. [We’ll leave the assumption that wastewater (recycled water) is twice (0.10/0.05) as labile as fertilizer-P to another day.]. It is important to realize that the initial PSC values were developed before much of the research I’ve shared with you was conducted, and that professional judgment was heavily utilized. We wondered if 3 coefficients were sufficient.</a:t>
            </a:r>
            <a:endParaRPr lang="en-US" dirty="0"/>
          </a:p>
        </p:txBody>
      </p:sp>
      <p:sp>
        <p:nvSpPr>
          <p:cNvPr id="4" name="Slide Number Placeholder 3"/>
          <p:cNvSpPr>
            <a:spLocks noGrp="1"/>
          </p:cNvSpPr>
          <p:nvPr>
            <p:ph type="sldNum" sz="quarter" idx="10"/>
          </p:nvPr>
        </p:nvSpPr>
        <p:spPr/>
        <p:txBody>
          <a:bodyPr/>
          <a:lstStyle/>
          <a:p>
            <a:fld id="{D7A85AD7-5485-4DB1-BB47-B6F89FA6B2CC}" type="slidenum">
              <a:rPr lang="en-US">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749541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these surface runoff  and leached</a:t>
            </a:r>
            <a:r>
              <a:rPr lang="en-US" baseline="0" dirty="0"/>
              <a:t> P </a:t>
            </a:r>
            <a:r>
              <a:rPr lang="en-US" dirty="0"/>
              <a:t>data for a FL sand with minimal P-retention capacity and amended with different P-sources that I showed earlier.</a:t>
            </a:r>
            <a:r>
              <a:rPr lang="en-US" baseline="0" dirty="0"/>
              <a:t>  </a:t>
            </a:r>
            <a:r>
              <a:rPr lang="en-US" b="1" baseline="0" dirty="0"/>
              <a:t>Clearly, not all P-sources (or biosolids) are the same, nor is fertilizer-P and manure-P the same.</a:t>
            </a:r>
            <a:endParaRPr lang="en-US" b="1" dirty="0"/>
          </a:p>
        </p:txBody>
      </p:sp>
      <p:sp>
        <p:nvSpPr>
          <p:cNvPr id="4" name="Slide Number Placeholder 3"/>
          <p:cNvSpPr>
            <a:spLocks noGrp="1"/>
          </p:cNvSpPr>
          <p:nvPr>
            <p:ph type="sldNum" sz="quarter" idx="10"/>
          </p:nvPr>
        </p:nvSpPr>
        <p:spPr/>
        <p:txBody>
          <a:bodyPr/>
          <a:lstStyle/>
          <a:p>
            <a:fld id="{11E36A97-1ABD-4375-83E0-E08D34EC47F6}"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521978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Biologically Available P loss to the environment</a:t>
            </a:r>
            <a:r>
              <a:rPr lang="en-US" baseline="0" dirty="0"/>
              <a:t> via surface runoff + leaching for the various sources was poorly correlated to total P (rate) applied. Using the original FL P-Index PSC x the total P rate slightly improved the correlation. Using PSC coefficients from Pennsylvania (where surface runoff is the dominate loss mechanism) improved the correlation, but using the PWEP of each source x P rate – the “environmentally effective P load” as a variable resulted in the best correlation. We have similar data for other soils and P-sources; all show that the simplified 3 coefficients in the published FL P-Index are insufficient to accurately estimate environmental hazard of applied P from biosolids (and animal manures). </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23</a:t>
            </a:fld>
            <a:endParaRPr lang="en-US"/>
          </a:p>
        </p:txBody>
      </p:sp>
    </p:spTree>
    <p:extLst>
      <p:ext uri="{BB962C8B-B14F-4D97-AF65-F5344CB8AC3E}">
        <p14:creationId xmlns:p14="http://schemas.microsoft.com/office/powerpoint/2010/main" val="27925680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50" fontAlgn="base">
              <a:spcBef>
                <a:spcPct val="30000"/>
              </a:spcBef>
              <a:spcAft>
                <a:spcPct val="0"/>
              </a:spcAft>
            </a:pPr>
            <a:r>
              <a:rPr lang="en-US" baseline="0" dirty="0"/>
              <a:t>The PWEP for a particular source is easily measured, and the data here show how variable the PSC values can be for various sources. Nevertheless, a compromise was reached between an almost infinite number of PSC values and the required measurement, and resulted in a simplified table of more general coefficients that still reflected important differences – next slide.</a:t>
            </a:r>
            <a:endParaRPr lang="en-US" dirty="0"/>
          </a:p>
          <a:p>
            <a:endParaRPr lang="en-US" dirty="0"/>
          </a:p>
        </p:txBody>
      </p:sp>
      <p:sp>
        <p:nvSpPr>
          <p:cNvPr id="4" name="Slide Number Placeholder 3"/>
          <p:cNvSpPr>
            <a:spLocks noGrp="1"/>
          </p:cNvSpPr>
          <p:nvPr>
            <p:ph type="sldNum" sz="quarter" idx="10"/>
          </p:nvPr>
        </p:nvSpPr>
        <p:spPr/>
        <p:txBody>
          <a:bodyPr/>
          <a:lstStyle/>
          <a:p>
            <a:fld id="{D7A85AD7-5485-4DB1-BB47-B6F89FA6B2CC}" type="slidenum">
              <a:rPr lang="en-US">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26984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1. Impact of alum addition on manures (reduced </a:t>
            </a:r>
            <a:r>
              <a:rPr lang="en-US" dirty="0" err="1"/>
              <a:t>lability</a:t>
            </a:r>
            <a:r>
              <a:rPr lang="en-US" dirty="0"/>
              <a:t>); not discussed here, but widely documented.</a:t>
            </a:r>
          </a:p>
          <a:p>
            <a:r>
              <a:rPr lang="en-US" dirty="0"/>
              <a:t>         2. Biosolids sub-categories recognized: a). Uniquely high </a:t>
            </a:r>
            <a:r>
              <a:rPr lang="en-US" dirty="0" err="1"/>
              <a:t>lability</a:t>
            </a:r>
            <a:r>
              <a:rPr lang="en-US" dirty="0"/>
              <a:t> of BNR materials, unless otherwise treated (e.g., with Fe/Al, heat-dried, etc.); b). Uniquely low </a:t>
            </a:r>
            <a:r>
              <a:rPr lang="en-US" dirty="0" err="1"/>
              <a:t>lability</a:t>
            </a:r>
            <a:r>
              <a:rPr lang="en-US" dirty="0"/>
              <a:t> of heat-dried, Fe/Al-treated, or alkaline-stabilized</a:t>
            </a:r>
            <a:r>
              <a:rPr lang="en-US" baseline="0" dirty="0"/>
              <a:t> materials. Actually, the PSC values could/should be ~0.05); c). “conventionally stabilized” materials lumped with a </a:t>
            </a:r>
            <a:r>
              <a:rPr lang="en-US" baseline="0" dirty="0" err="1"/>
              <a:t>lability</a:t>
            </a:r>
            <a:r>
              <a:rPr lang="en-US" baseline="0" dirty="0"/>
              <a:t> of ~50%. Note that this value </a:t>
            </a:r>
            <a:r>
              <a:rPr lang="en-US" u="sng" baseline="0" dirty="0"/>
              <a:t>exceeds</a:t>
            </a:r>
            <a:r>
              <a:rPr lang="en-US" baseline="0" dirty="0"/>
              <a:t> the 30% value in the published Index. The values are science-based, but almost all are conservative (</a:t>
            </a:r>
            <a:r>
              <a:rPr lang="en-US" b="1" u="sng" baseline="0" dirty="0"/>
              <a:t>over-estimate</a:t>
            </a:r>
            <a:r>
              <a:rPr lang="en-US" baseline="0" dirty="0"/>
              <a:t> </a:t>
            </a:r>
            <a:r>
              <a:rPr lang="en-US" baseline="0" dirty="0" err="1"/>
              <a:t>lability</a:t>
            </a:r>
            <a:r>
              <a:rPr lang="en-US" baseline="0" dirty="0"/>
              <a:t>) and are meant to be protective of water quality. Ideally, one would measure the PWEP of the material being applied to better estimate </a:t>
            </a:r>
            <a:r>
              <a:rPr lang="en-US" baseline="0" dirty="0" err="1"/>
              <a:t>lability</a:t>
            </a:r>
            <a:r>
              <a:rPr lang="en-US" baseline="0" dirty="0"/>
              <a:t>, but this refinement is not being recommended now because field validation of the approach for FL conditions is incomplete.</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25</a:t>
            </a:fld>
            <a:endParaRPr lang="en-US"/>
          </a:p>
        </p:txBody>
      </p:sp>
    </p:spTree>
    <p:extLst>
      <p:ext uri="{BB962C8B-B14F-4D97-AF65-F5344CB8AC3E}">
        <p14:creationId xmlns:p14="http://schemas.microsoft.com/office/powerpoint/2010/main" val="587955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that the ultimate goal of a NMP is environmental protection and agricultural efficiency (account for all nutrient additions and add only that necessary or environmentally benign). STPs are designed to identify</a:t>
            </a:r>
            <a:r>
              <a:rPr lang="en-US" b="1" u="sng" dirty="0"/>
              <a:t> fertility </a:t>
            </a:r>
            <a:r>
              <a:rPr lang="en-US" dirty="0"/>
              <a:t>issues (primarily, deficiencies). They were not designed,</a:t>
            </a:r>
            <a:r>
              <a:rPr lang="en-US" baseline="0" dirty="0"/>
              <a:t> nor do they function well, as </a:t>
            </a:r>
            <a:r>
              <a:rPr lang="en-US" b="1" u="sng" baseline="0" dirty="0"/>
              <a:t>environmental</a:t>
            </a:r>
            <a:r>
              <a:rPr lang="en-US" baseline="0" dirty="0"/>
              <a:t> guides. A STP measures what is in the soil, not the capacity of a soil profile to accept/store additional nutrient before a “tipping point” ((change point, slide # 9) is reached and unacceptable amounts of nutrient are released to degrade water quality. The “capacity index” was designed to access the remaining capacity. The capacity index increases as the amount of the soil’s inherent capacity to retain P (represented by the extractable Fe and Al content) is satisfied by P already in the soil. The </a:t>
            </a:r>
            <a:r>
              <a:rPr lang="en-US" b="1" baseline="0" dirty="0"/>
              <a:t>greater the capacity index</a:t>
            </a:r>
            <a:r>
              <a:rPr lang="en-US" baseline="0" dirty="0"/>
              <a:t>, the</a:t>
            </a:r>
            <a:r>
              <a:rPr lang="en-US" b="1" baseline="0" dirty="0"/>
              <a:t> less </a:t>
            </a:r>
            <a:r>
              <a:rPr lang="en-US" baseline="0" dirty="0"/>
              <a:t>the ability of the soil to maintain soluble P concentrations in the soil solution/drainage water below critical concentrations that promote eutrophication, so the </a:t>
            </a:r>
            <a:r>
              <a:rPr lang="en-US" b="1" baseline="0" dirty="0"/>
              <a:t>greater the hazard</a:t>
            </a:r>
            <a:r>
              <a:rPr lang="en-US" baseline="0" dirty="0"/>
              <a:t>. Numerous laboratory studies and some field tests have confirmed the Capacity Index, especially on manure-amended soils. There are far fewer biosolids-amended studies. Some contend that the concept is purely academic and unproven under field conditions in FL with biosolids, and that the “unproven” nature of the concept does not justify the major change recommended to the Index. Objections are particularly focused on surface soils with low STP values. “Logically”, such low STP values signal the need for additional P for agronomic purposes and an apparent “safe” (large) capacity of the soil to retain/store P not immediately taken up by plants, either in the surface few inches or certainly in deeper soil horizons. A soil with limited storage capacity for P, however, would be expected to lose added P readily and might actually explain the low STP value: evidence of P loss. It might take many years for the P to reach ground water, but time only delays the inevitable. Repeated loading of a soil profile beyond its P storage capacity (increasing capacity index) promises eventual risk of pollution of </a:t>
            </a:r>
            <a:r>
              <a:rPr lang="en-US" baseline="0" dirty="0" err="1"/>
              <a:t>groundwaters</a:t>
            </a:r>
            <a:r>
              <a:rPr lang="en-US" baseline="0" dirty="0"/>
              <a:t> and “legacy” P that will continue to “leak” from the profile long after additions of P cease. Ironically, soils with high STP values may actually have significant P storage capacity – low capacity index  (that’s why the P is there), and would be penalized with a STP-based appraisal when the environmental risk is minimal! Scientists experienced with P chemistry and dynamics in both manure and biosolids-amended soils endorse the capacity index approach. Additional field research is welcomed to confirm our expectations, but funding for such work is extremely scarce. In the meantime, the proposed revision to the FL P-Index is strongly recommended while additional validation comes from field operations utilizing the revisions. Some work currently underway in a field project led by Dr. Maria Silveira through special funding by the Legislature to the Cattlemen’s Association.</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26</a:t>
            </a:fld>
            <a:endParaRPr lang="en-US"/>
          </a:p>
        </p:txBody>
      </p:sp>
    </p:spTree>
    <p:extLst>
      <p:ext uri="{BB962C8B-B14F-4D97-AF65-F5344CB8AC3E}">
        <p14:creationId xmlns:p14="http://schemas.microsoft.com/office/powerpoint/2010/main" val="712647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36A97-1ABD-4375-83E0-E08D34EC47F6}" type="slidenum">
              <a:rPr lang="en-US" smtClean="0"/>
              <a:t>27</a:t>
            </a:fld>
            <a:endParaRPr lang="en-US"/>
          </a:p>
        </p:txBody>
      </p:sp>
    </p:spTree>
    <p:extLst>
      <p:ext uri="{BB962C8B-B14F-4D97-AF65-F5344CB8AC3E}">
        <p14:creationId xmlns:p14="http://schemas.microsoft.com/office/powerpoint/2010/main" val="3977062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28</a:t>
            </a:fld>
            <a:endParaRPr lang="en-US"/>
          </a:p>
        </p:txBody>
      </p:sp>
    </p:spTree>
    <p:extLst>
      <p:ext uri="{BB962C8B-B14F-4D97-AF65-F5344CB8AC3E}">
        <p14:creationId xmlns:p14="http://schemas.microsoft.com/office/powerpoint/2010/main" val="3925893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Total P </a:t>
            </a:r>
            <a:r>
              <a:rPr lang="en-US" dirty="0"/>
              <a:t>concentrations in biosolids can vary, but a reasonable value is ~2% by (dry) weight. Lability of total P differs widely.</a:t>
            </a:r>
          </a:p>
        </p:txBody>
      </p:sp>
      <p:sp>
        <p:nvSpPr>
          <p:cNvPr id="4" name="Slide Number Placeholder 3"/>
          <p:cNvSpPr>
            <a:spLocks noGrp="1"/>
          </p:cNvSpPr>
          <p:nvPr>
            <p:ph type="sldNum" sz="quarter" idx="5"/>
          </p:nvPr>
        </p:nvSpPr>
        <p:spPr/>
        <p:txBody>
          <a:bodyPr/>
          <a:lstStyle/>
          <a:p>
            <a:fld id="{11E36A97-1ABD-4375-83E0-E08D34EC47F6}" type="slidenum">
              <a:rPr lang="en-US" smtClean="0"/>
              <a:t>3</a:t>
            </a:fld>
            <a:endParaRPr lang="en-US"/>
          </a:p>
        </p:txBody>
      </p:sp>
    </p:spTree>
    <p:extLst>
      <p:ext uri="{BB962C8B-B14F-4D97-AF65-F5344CB8AC3E}">
        <p14:creationId xmlns:p14="http://schemas.microsoft.com/office/powerpoint/2010/main" val="1554739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Reddy, K.R., E. Lowe, and T. Fontaine. 1999. Phosphorus in Florida’s Ecosystems: Analysis of Current Issues, in “Phosphorus Biogeochemistry in Subtropical Ecosystems”, Lewis Publishers. </a:t>
            </a:r>
          </a:p>
          <a:p>
            <a:r>
              <a:rPr lang="en-US" dirty="0"/>
              <a:t>Of the total of ~61,300 mt P imported to FL in 1996, nearly 70% (~43,000 mt) was as fertilizer; about 5% (~3000 mt) was in the form of biosolids</a:t>
            </a:r>
          </a:p>
        </p:txBody>
      </p:sp>
      <p:sp>
        <p:nvSpPr>
          <p:cNvPr id="4" name="Slide Number Placeholder 3"/>
          <p:cNvSpPr>
            <a:spLocks noGrp="1"/>
          </p:cNvSpPr>
          <p:nvPr>
            <p:ph type="sldNum" sz="quarter" idx="5"/>
          </p:nvPr>
        </p:nvSpPr>
        <p:spPr/>
        <p:txBody>
          <a:bodyPr/>
          <a:lstStyle/>
          <a:p>
            <a:fld id="{11E36A97-1ABD-4375-83E0-E08D34EC47F6}" type="slidenum">
              <a:rPr lang="en-US" smtClean="0"/>
              <a:t>4</a:t>
            </a:fld>
            <a:endParaRPr lang="en-US"/>
          </a:p>
        </p:txBody>
      </p:sp>
    </p:spTree>
    <p:extLst>
      <p:ext uri="{BB962C8B-B14F-4D97-AF65-F5344CB8AC3E}">
        <p14:creationId xmlns:p14="http://schemas.microsoft.com/office/powerpoint/2010/main" val="872454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50% (~21,500 mt P/y) of the total P fertilizer inputs to FL went to the SFWMD. Using the ratio of  biosolids input to fertilizer input percentages shown on the previous figure (5/70), the estimated input of biosolids-P to the entire SFWMD is ~1500 mt P/y. The exact values are expected to vary with time and product amounts and P content, but the gross values are expected to be representative. Biosolids-P is a relatively small contributor to the overall P load in the state and the District.</a:t>
            </a:r>
          </a:p>
        </p:txBody>
      </p:sp>
      <p:sp>
        <p:nvSpPr>
          <p:cNvPr id="4" name="Slide Number Placeholder 3"/>
          <p:cNvSpPr>
            <a:spLocks noGrp="1"/>
          </p:cNvSpPr>
          <p:nvPr>
            <p:ph type="sldNum" sz="quarter" idx="5"/>
          </p:nvPr>
        </p:nvSpPr>
        <p:spPr/>
        <p:txBody>
          <a:bodyPr/>
          <a:lstStyle/>
          <a:p>
            <a:fld id="{11E36A97-1ABD-4375-83E0-E08D34EC47F6}" type="slidenum">
              <a:rPr lang="en-US" smtClean="0"/>
              <a:t>5</a:t>
            </a:fld>
            <a:endParaRPr lang="en-US"/>
          </a:p>
        </p:txBody>
      </p:sp>
    </p:spTree>
    <p:extLst>
      <p:ext uri="{BB962C8B-B14F-4D97-AF65-F5344CB8AC3E}">
        <p14:creationId xmlns:p14="http://schemas.microsoft.com/office/powerpoint/2010/main" val="4184810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E36A97-1ABD-4375-83E0-E08D34EC47F6}" type="slidenum">
              <a:rPr lang="en-US" smtClean="0"/>
              <a:t>6</a:t>
            </a:fld>
            <a:endParaRPr lang="en-US"/>
          </a:p>
        </p:txBody>
      </p:sp>
    </p:spTree>
    <p:extLst>
      <p:ext uri="{BB962C8B-B14F-4D97-AF65-F5344CB8AC3E}">
        <p14:creationId xmlns:p14="http://schemas.microsoft.com/office/powerpoint/2010/main" val="3412783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 – valuable to farmers/ranchers as cheap fertilizer and OM source</a:t>
            </a:r>
          </a:p>
          <a:p>
            <a:r>
              <a:rPr lang="en-US" dirty="0"/>
              <a:t>Hazard – sometimes includes</a:t>
            </a:r>
            <a:r>
              <a:rPr lang="en-US" baseline="0" dirty="0"/>
              <a:t> the “yuk” factor – draws special attention, especially in some regions of FL</a:t>
            </a:r>
            <a:endParaRPr lang="en-US" dirty="0"/>
          </a:p>
        </p:txBody>
      </p:sp>
      <p:sp>
        <p:nvSpPr>
          <p:cNvPr id="4" name="Slide Number Placeholder 3"/>
          <p:cNvSpPr>
            <a:spLocks noGrp="1"/>
          </p:cNvSpPr>
          <p:nvPr>
            <p:ph type="sldNum" sz="quarter" idx="10"/>
          </p:nvPr>
        </p:nvSpPr>
        <p:spPr/>
        <p:txBody>
          <a:bodyPr/>
          <a:lstStyle/>
          <a:p>
            <a:fld id="{11E36A97-1ABD-4375-83E0-E08D34EC47F6}" type="slidenum">
              <a:rPr lang="en-US" smtClean="0"/>
              <a:t>7</a:t>
            </a:fld>
            <a:endParaRPr lang="en-US"/>
          </a:p>
        </p:txBody>
      </p:sp>
    </p:spTree>
    <p:extLst>
      <p:ext uri="{BB962C8B-B14F-4D97-AF65-F5344CB8AC3E}">
        <p14:creationId xmlns:p14="http://schemas.microsoft.com/office/powerpoint/2010/main" val="2768273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509" eaLnBrk="0" hangingPunct="0">
              <a:defRPr sz="2400">
                <a:solidFill>
                  <a:schemeClr val="tx1"/>
                </a:solidFill>
                <a:latin typeface="Times New Roman" pitchFamily="18" charset="0"/>
              </a:defRPr>
            </a:lvl1pPr>
            <a:lvl2pPr marL="740941" indent="-284977" defTabSz="932509" eaLnBrk="0" hangingPunct="0">
              <a:defRPr sz="2400">
                <a:solidFill>
                  <a:schemeClr val="tx1"/>
                </a:solidFill>
                <a:latin typeface="Times New Roman" pitchFamily="18" charset="0"/>
              </a:defRPr>
            </a:lvl2pPr>
            <a:lvl3pPr marL="1139909" indent="-227981" defTabSz="932509" eaLnBrk="0" hangingPunct="0">
              <a:defRPr sz="2400">
                <a:solidFill>
                  <a:schemeClr val="tx1"/>
                </a:solidFill>
                <a:latin typeface="Times New Roman" pitchFamily="18" charset="0"/>
              </a:defRPr>
            </a:lvl3pPr>
            <a:lvl4pPr marL="1595871" indent="-227981" defTabSz="932509" eaLnBrk="0" hangingPunct="0">
              <a:defRPr sz="2400">
                <a:solidFill>
                  <a:schemeClr val="tx1"/>
                </a:solidFill>
                <a:latin typeface="Times New Roman" pitchFamily="18" charset="0"/>
              </a:defRPr>
            </a:lvl4pPr>
            <a:lvl5pPr marL="2051836" indent="-227981" defTabSz="932509" eaLnBrk="0" hangingPunct="0">
              <a:defRPr sz="2400">
                <a:solidFill>
                  <a:schemeClr val="tx1"/>
                </a:solidFill>
                <a:latin typeface="Times New Roman" pitchFamily="18" charset="0"/>
              </a:defRPr>
            </a:lvl5pPr>
            <a:lvl6pPr marL="2507799" indent="-227981" defTabSz="932509" eaLnBrk="0" fontAlgn="base" hangingPunct="0">
              <a:spcBef>
                <a:spcPct val="0"/>
              </a:spcBef>
              <a:spcAft>
                <a:spcPct val="0"/>
              </a:spcAft>
              <a:defRPr sz="2400">
                <a:solidFill>
                  <a:schemeClr val="tx1"/>
                </a:solidFill>
                <a:latin typeface="Times New Roman" pitchFamily="18" charset="0"/>
              </a:defRPr>
            </a:lvl6pPr>
            <a:lvl7pPr marL="2963762" indent="-227981" defTabSz="932509" eaLnBrk="0" fontAlgn="base" hangingPunct="0">
              <a:spcBef>
                <a:spcPct val="0"/>
              </a:spcBef>
              <a:spcAft>
                <a:spcPct val="0"/>
              </a:spcAft>
              <a:defRPr sz="2400">
                <a:solidFill>
                  <a:schemeClr val="tx1"/>
                </a:solidFill>
                <a:latin typeface="Times New Roman" pitchFamily="18" charset="0"/>
              </a:defRPr>
            </a:lvl7pPr>
            <a:lvl8pPr marL="3419726" indent="-227981" defTabSz="932509" eaLnBrk="0" fontAlgn="base" hangingPunct="0">
              <a:spcBef>
                <a:spcPct val="0"/>
              </a:spcBef>
              <a:spcAft>
                <a:spcPct val="0"/>
              </a:spcAft>
              <a:defRPr sz="2400">
                <a:solidFill>
                  <a:schemeClr val="tx1"/>
                </a:solidFill>
                <a:latin typeface="Times New Roman" pitchFamily="18" charset="0"/>
              </a:defRPr>
            </a:lvl8pPr>
            <a:lvl9pPr marL="3875689" indent="-227981" defTabSz="932509" eaLnBrk="0" fontAlgn="base" hangingPunct="0">
              <a:spcBef>
                <a:spcPct val="0"/>
              </a:spcBef>
              <a:spcAft>
                <a:spcPct val="0"/>
              </a:spcAft>
              <a:defRPr sz="2400">
                <a:solidFill>
                  <a:schemeClr val="tx1"/>
                </a:solidFill>
                <a:latin typeface="Times New Roman" pitchFamily="18" charset="0"/>
              </a:defRPr>
            </a:lvl9pPr>
          </a:lstStyle>
          <a:p>
            <a:pPr eaLnBrk="1" hangingPunct="1"/>
            <a:fld id="{2522D1A9-167B-4AF7-B39A-A4D62C3ACF03}" type="slidenum">
              <a:rPr lang="en-US" sz="1200"/>
              <a:pPr eaLnBrk="1" hangingPunct="1"/>
              <a:t>8</a:t>
            </a:fld>
            <a:endParaRPr lang="en-US" sz="12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Note: to convert from </a:t>
            </a:r>
            <a:r>
              <a:rPr lang="en-US" b="1" dirty="0"/>
              <a:t>P</a:t>
            </a:r>
            <a:r>
              <a:rPr lang="en-US" b="1" baseline="-25000" dirty="0"/>
              <a:t>2</a:t>
            </a:r>
            <a:r>
              <a:rPr lang="en-US" b="1" dirty="0"/>
              <a:t>O</a:t>
            </a:r>
            <a:r>
              <a:rPr lang="en-US" b="1" baseline="-25000" dirty="0"/>
              <a:t>5</a:t>
            </a:r>
            <a:r>
              <a:rPr lang="en-US" b="1" dirty="0"/>
              <a:t> to P, multiply by 0.43</a:t>
            </a:r>
            <a:r>
              <a:rPr lang="en-US" dirty="0"/>
              <a:t>. Applying residuals at plant-N required rates (N-based) results in excessive P applications, which are magnified when the N:P of the residual becomes increasingly mismatched with plant needs (~ 10:1). The narrow N:P ratio of most biosolids means much more P is applied than can be taken up by plants. P accumulates in the soil and/or is subject</a:t>
            </a:r>
            <a:r>
              <a:rPr lang="en-US" baseline="0" dirty="0"/>
              <a:t> to erosional and leaching losses, both of which can impact surface and ground water quality. </a:t>
            </a:r>
            <a:endParaRPr lang="en-US" b="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0" lang="en-US" sz="1200" b="1" i="0" u="none" strike="noStrike" kern="1200" cap="none" spc="0" normalizeH="0" baseline="0" noProof="0" dirty="0">
                <a:ln>
                  <a:noFill/>
                </a:ln>
                <a:solidFill>
                  <a:prstClr val="black"/>
                </a:solidFill>
                <a:effectLst/>
                <a:uLnTx/>
                <a:uFillTx/>
                <a:latin typeface="+mn-lt"/>
                <a:ea typeface="+mn-ea"/>
                <a:cs typeface="+mn-cs"/>
              </a:rPr>
              <a:t>Soil test P (STP) levels  exceed levels needed to maximize crop yields – no further P addition needed for plant productivity. If/when STP levels dictate residuals application rates, additional biosolids application rates become impractically and uneconomically low, threatening land application programs. But, is there an environmental hazard? </a:t>
            </a:r>
            <a:r>
              <a:rPr lang="en-US" b="1" dirty="0"/>
              <a:t>STP</a:t>
            </a:r>
            <a:r>
              <a:rPr lang="en-US" b="1" baseline="0" dirty="0"/>
              <a:t> (high or low values) developed for agronomic purposes are often NOT a good indication of environmental hazard</a:t>
            </a:r>
            <a:r>
              <a:rPr lang="en-US" baseline="0" dirty="0"/>
              <a:t>. Especially true for many soil in US that have appreciable P-retention capacity and where erosional control measures instituted. Thus, the focus of biosolids land application – beneficial reuse as P-fertilizer source – vs. environmental protection is critical, but often forgotten. </a:t>
            </a:r>
            <a:r>
              <a:rPr lang="en-US" b="1" baseline="0" dirty="0"/>
              <a:t>Guidance for land application often based on STP (agronomic considerations) rather than some estimate of environmental hazard, not the intended (or correct/meaningful) use of STPs.</a:t>
            </a:r>
            <a:endParaRPr lang="en-US" b="1" dirty="0"/>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509" eaLnBrk="0" hangingPunct="0">
              <a:defRPr sz="2400">
                <a:solidFill>
                  <a:schemeClr val="tx1"/>
                </a:solidFill>
                <a:latin typeface="Times New Roman" pitchFamily="18" charset="0"/>
              </a:defRPr>
            </a:lvl1pPr>
            <a:lvl2pPr marL="740941" indent="-284977" defTabSz="932509" eaLnBrk="0" hangingPunct="0">
              <a:defRPr sz="2400">
                <a:solidFill>
                  <a:schemeClr val="tx1"/>
                </a:solidFill>
                <a:latin typeface="Times New Roman" pitchFamily="18" charset="0"/>
              </a:defRPr>
            </a:lvl2pPr>
            <a:lvl3pPr marL="1139909" indent="-227981" defTabSz="932509" eaLnBrk="0" hangingPunct="0">
              <a:defRPr sz="2400">
                <a:solidFill>
                  <a:schemeClr val="tx1"/>
                </a:solidFill>
                <a:latin typeface="Times New Roman" pitchFamily="18" charset="0"/>
              </a:defRPr>
            </a:lvl3pPr>
            <a:lvl4pPr marL="1595871" indent="-227981" defTabSz="932509" eaLnBrk="0" hangingPunct="0">
              <a:defRPr sz="2400">
                <a:solidFill>
                  <a:schemeClr val="tx1"/>
                </a:solidFill>
                <a:latin typeface="Times New Roman" pitchFamily="18" charset="0"/>
              </a:defRPr>
            </a:lvl4pPr>
            <a:lvl5pPr marL="2051836" indent="-227981" defTabSz="932509" eaLnBrk="0" hangingPunct="0">
              <a:defRPr sz="2400">
                <a:solidFill>
                  <a:schemeClr val="tx1"/>
                </a:solidFill>
                <a:latin typeface="Times New Roman" pitchFamily="18" charset="0"/>
              </a:defRPr>
            </a:lvl5pPr>
            <a:lvl6pPr marL="2507799" indent="-227981" defTabSz="932509" eaLnBrk="0" fontAlgn="base" hangingPunct="0">
              <a:spcBef>
                <a:spcPct val="0"/>
              </a:spcBef>
              <a:spcAft>
                <a:spcPct val="0"/>
              </a:spcAft>
              <a:defRPr sz="2400">
                <a:solidFill>
                  <a:schemeClr val="tx1"/>
                </a:solidFill>
                <a:latin typeface="Times New Roman" pitchFamily="18" charset="0"/>
              </a:defRPr>
            </a:lvl6pPr>
            <a:lvl7pPr marL="2963762" indent="-227981" defTabSz="932509" eaLnBrk="0" fontAlgn="base" hangingPunct="0">
              <a:spcBef>
                <a:spcPct val="0"/>
              </a:spcBef>
              <a:spcAft>
                <a:spcPct val="0"/>
              </a:spcAft>
              <a:defRPr sz="2400">
                <a:solidFill>
                  <a:schemeClr val="tx1"/>
                </a:solidFill>
                <a:latin typeface="Times New Roman" pitchFamily="18" charset="0"/>
              </a:defRPr>
            </a:lvl7pPr>
            <a:lvl8pPr marL="3419726" indent="-227981" defTabSz="932509" eaLnBrk="0" fontAlgn="base" hangingPunct="0">
              <a:spcBef>
                <a:spcPct val="0"/>
              </a:spcBef>
              <a:spcAft>
                <a:spcPct val="0"/>
              </a:spcAft>
              <a:defRPr sz="2400">
                <a:solidFill>
                  <a:schemeClr val="tx1"/>
                </a:solidFill>
                <a:latin typeface="Times New Roman" pitchFamily="18" charset="0"/>
              </a:defRPr>
            </a:lvl8pPr>
            <a:lvl9pPr marL="3875689" indent="-227981" defTabSz="932509" eaLnBrk="0" fontAlgn="base" hangingPunct="0">
              <a:spcBef>
                <a:spcPct val="0"/>
              </a:spcBef>
              <a:spcAft>
                <a:spcPct val="0"/>
              </a:spcAft>
              <a:defRPr sz="2400">
                <a:solidFill>
                  <a:schemeClr val="tx1"/>
                </a:solidFill>
                <a:latin typeface="Times New Roman" pitchFamily="18" charset="0"/>
              </a:defRPr>
            </a:lvl9pPr>
          </a:lstStyle>
          <a:p>
            <a:pPr eaLnBrk="1" hangingPunct="1"/>
            <a:fld id="{E4128B8D-03F9-49DF-A589-DB1453B810F7}" type="slidenum">
              <a:rPr lang="en-US" sz="1200">
                <a:solidFill>
                  <a:prstClr val="black"/>
                </a:solidFill>
              </a:rPr>
              <a:pPr eaLnBrk="1" hangingPunct="1"/>
              <a:t>9</a:t>
            </a:fld>
            <a:endParaRPr lang="en-US" sz="120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endParaRPr lang="en-US">
              <a:solidFill>
                <a:srgbClr val="FFFFFF"/>
              </a:solidFill>
            </a:endParaRPr>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B8060D9-ADA1-4F2B-B732-AC5ADE759934}" type="slidenum">
              <a:rPr lang="en-US" smtClean="0">
                <a:solidFill>
                  <a:srgbClr val="FFFFFF"/>
                </a:solidFill>
              </a:rPr>
              <a:pPr/>
              <a:t>‹#›</a:t>
            </a:fld>
            <a:endParaRPr lang="en-US">
              <a:solidFill>
                <a:srgbClr val="FFFFFF"/>
              </a:solidFill>
            </a:endParaRPr>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en-US">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67BEABF2-0ECE-48BD-A249-84E0AA03B02C}" type="slidenum">
              <a:rPr lang="en-US" smtClean="0">
                <a:solidFill>
                  <a:srgbClr val="FFFFFF"/>
                </a:solidFill>
              </a:rPr>
              <a:pPr/>
              <a:t>‹#›</a:t>
            </a:fld>
            <a:endParaRPr lang="en-US">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9935FC92-973B-418E-87E6-F008BB6FE7FF}" type="slidenum">
              <a:rPr lang="en-US" smtClean="0">
                <a:solidFill>
                  <a:srgbClr val="FFFFFF"/>
                </a:solidFill>
              </a:rPr>
              <a:pPr/>
              <a:t>‹#›</a:t>
            </a:fld>
            <a:endParaRPr lang="en-US">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17600" y="609600"/>
            <a:ext cx="6908800" cy="1143000"/>
          </a:xfrm>
        </p:spPr>
        <p:txBody>
          <a:bodyPr/>
          <a:lstStyle/>
          <a:p>
            <a:r>
              <a:rPr lang="en-US"/>
              <a:t>Click to edit Master title style</a:t>
            </a:r>
          </a:p>
        </p:txBody>
      </p:sp>
      <p:sp>
        <p:nvSpPr>
          <p:cNvPr id="3" name="Text Placeholder 2"/>
          <p:cNvSpPr>
            <a:spLocks noGrp="1"/>
          </p:cNvSpPr>
          <p:nvPr>
            <p:ph type="body" sz="half" idx="1"/>
          </p:nvPr>
        </p:nvSpPr>
        <p:spPr>
          <a:xfrm>
            <a:off x="1117600" y="1981200"/>
            <a:ext cx="3378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378200" cy="4114800"/>
          </a:xfrm>
        </p:spPr>
        <p:txBody>
          <a:bodyPr/>
          <a:lstStyle/>
          <a:p>
            <a:endParaRPr lang="en-US"/>
          </a:p>
        </p:txBody>
      </p:sp>
    </p:spTree>
    <p:extLst>
      <p:ext uri="{BB962C8B-B14F-4D97-AF65-F5344CB8AC3E}">
        <p14:creationId xmlns:p14="http://schemas.microsoft.com/office/powerpoint/2010/main" val="2433202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17600" y="609600"/>
            <a:ext cx="6908800" cy="1143000"/>
          </a:xfrm>
        </p:spPr>
        <p:txBody>
          <a:bodyPr/>
          <a:lstStyle/>
          <a:p>
            <a:r>
              <a:rPr lang="en-US"/>
              <a:t>Click to edit Master title style</a:t>
            </a:r>
          </a:p>
        </p:txBody>
      </p:sp>
      <p:sp>
        <p:nvSpPr>
          <p:cNvPr id="3" name="Text Placeholder 2"/>
          <p:cNvSpPr>
            <a:spLocks noGrp="1"/>
          </p:cNvSpPr>
          <p:nvPr>
            <p:ph type="body" sz="half" idx="1"/>
          </p:nvPr>
        </p:nvSpPr>
        <p:spPr>
          <a:xfrm>
            <a:off x="1117600" y="1981200"/>
            <a:ext cx="3378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378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378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870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17600" y="609600"/>
            <a:ext cx="69088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32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32AA302C-AD67-4014-8BFB-77379DBC1B88}" type="slidenum">
              <a:rPr lang="en-US" smtClean="0">
                <a:solidFill>
                  <a:srgbClr val="FFFFFF"/>
                </a:solidFill>
              </a:rPr>
              <a:pPr/>
              <a:t>‹#›</a:t>
            </a:fld>
            <a:endParaRPr lang="en-US">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endParaRPr lang="en-US">
              <a:solidFill>
                <a:srgbClr val="FFFFFF"/>
              </a:solidFill>
            </a:endParaRPr>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400299-07B6-419A-9355-0D047B5E8670}" type="slidenum">
              <a:rPr lang="en-US" smtClean="0">
                <a:solidFill>
                  <a:srgbClr val="FFFFFF"/>
                </a:solidFill>
              </a:rPr>
              <a:pPr/>
              <a:t>‹#›</a:t>
            </a:fld>
            <a:endParaRPr lang="en-US">
              <a:solidFill>
                <a:srgbClr val="FFFFFF"/>
              </a:solidFill>
            </a:endParaRPr>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en-US">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8641080" y="6514568"/>
            <a:ext cx="464288" cy="274320"/>
          </a:xfrm>
        </p:spPr>
        <p:txBody>
          <a:bodyPr/>
          <a:lstStyle/>
          <a:p>
            <a:fld id="{D2A30335-D493-44CB-8EB9-EB3018C83C34}" type="slidenum">
              <a:rPr lang="en-US" smtClean="0">
                <a:solidFill>
                  <a:srgbClr val="FFFFFF"/>
                </a:solidFill>
              </a:rPr>
              <a:pPr/>
              <a:t>‹#›</a:t>
            </a:fld>
            <a:endParaRPr lang="en-US">
              <a:solidFill>
                <a:srgbClr val="FFFFFF"/>
              </a:solidFill>
            </a:endParaRPr>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endParaRPr lang="en-US">
              <a:solidFill>
                <a:srgbClr val="FFFFFF"/>
              </a:solidFill>
            </a:endParaRPr>
          </a:p>
        </p:txBody>
      </p:sp>
      <p:sp>
        <p:nvSpPr>
          <p:cNvPr id="8" name="Footer Placeholder 7"/>
          <p:cNvSpPr>
            <a:spLocks noGrp="1"/>
          </p:cNvSpPr>
          <p:nvPr>
            <p:ph type="ftr" sz="quarter" idx="11"/>
          </p:nvPr>
        </p:nvSpPr>
        <p:spPr/>
        <p:txBody>
          <a:bodyPr/>
          <a:lstStyle/>
          <a:p>
            <a:endParaRPr lang="en-US">
              <a:solidFill>
                <a:srgbClr val="FFFFFF"/>
              </a:solidFill>
            </a:endParaRPr>
          </a:p>
        </p:txBody>
      </p:sp>
      <p:sp>
        <p:nvSpPr>
          <p:cNvPr id="9" name="Slide Number Placeholder 8"/>
          <p:cNvSpPr>
            <a:spLocks noGrp="1"/>
          </p:cNvSpPr>
          <p:nvPr>
            <p:ph type="sldNum" sz="quarter" idx="12"/>
          </p:nvPr>
        </p:nvSpPr>
        <p:spPr>
          <a:xfrm>
            <a:off x="8641080" y="6514568"/>
            <a:ext cx="464288" cy="274320"/>
          </a:xfrm>
        </p:spPr>
        <p:txBody>
          <a:bodyPr/>
          <a:lstStyle/>
          <a:p>
            <a:fld id="{E5EDF108-E260-4648-A8F0-2D6FF90ACBCD}" type="slidenum">
              <a:rPr lang="en-US" smtClean="0">
                <a:solidFill>
                  <a:srgbClr val="FFFFFF"/>
                </a:solidFill>
              </a:rPr>
              <a:pPr/>
              <a:t>‹#›</a:t>
            </a:fld>
            <a:endParaRPr lang="en-US">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dirty="0"/>
              <a:t>Click to edit Master title style</a:t>
            </a:r>
          </a:p>
        </p:txBody>
      </p:sp>
      <p:sp>
        <p:nvSpPr>
          <p:cNvPr id="3" name="Date Placeholder 2"/>
          <p:cNvSpPr>
            <a:spLocks noGrp="1"/>
          </p:cNvSpPr>
          <p:nvPr>
            <p:ph type="dt" sz="half" idx="10"/>
          </p:nvPr>
        </p:nvSpPr>
        <p:spPr/>
        <p:txBody>
          <a:bodyPr/>
          <a:lstStyle/>
          <a:p>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85CB3D4A-ECCC-46CD-B324-C6EAC3B4C9B2}" type="slidenum">
              <a:rPr lang="en-US" smtClean="0">
                <a:solidFill>
                  <a:srgbClr val="FFFFFF"/>
                </a:solidFill>
              </a:rPr>
              <a:pPr/>
              <a:t>‹#›</a:t>
            </a:fld>
            <a:endParaRPr lang="en-US">
              <a:solidFill>
                <a:srgbClr val="FFFFFF"/>
              </a:solidFill>
            </a:endParaRPr>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srgbClr val="FFFFFF"/>
              </a:solidFill>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57BFBE99-840A-4B88-80D2-84364801A02D}" type="slidenum">
              <a:rPr lang="en-US" smtClean="0">
                <a:solidFill>
                  <a:srgbClr val="FFFFFF"/>
                </a:solidFill>
              </a:rPr>
              <a:pPr/>
              <a:t>‹#›</a:t>
            </a:fld>
            <a:endParaRPr lang="en-US">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endParaRPr lang="en-US">
              <a:solidFill>
                <a:srgbClr val="FFFFFF"/>
              </a:solidFill>
            </a:endParaRPr>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8039462-62C9-4879-8309-0269F2D00B40}" type="slidenum">
              <a:rPr lang="en-US" smtClean="0">
                <a:solidFill>
                  <a:srgbClr val="FFFFFF"/>
                </a:solidFill>
              </a:rPr>
              <a:pPr/>
              <a:t>‹#›</a:t>
            </a:fld>
            <a:endParaRPr lang="en-US">
              <a:solidFill>
                <a:srgbClr val="FFFFFF"/>
              </a:solidFill>
            </a:endParaRPr>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en-US">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endParaRPr lang="en-US">
              <a:solidFill>
                <a:srgbClr val="FFFFFF"/>
              </a:solidFill>
            </a:endParaRPr>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9ACB2D9-4401-4F4C-A0A4-23F4AECC8886}" type="slidenum">
              <a:rPr lang="en-US" smtClean="0">
                <a:solidFill>
                  <a:srgbClr val="FFFFFF"/>
                </a:solidFill>
              </a:rPr>
              <a:pPr/>
              <a:t>‹#›</a:t>
            </a:fld>
            <a:endParaRPr lang="en-US">
              <a:solidFill>
                <a:srgbClr val="FFFFFF"/>
              </a:solidFill>
            </a:endParaRPr>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en-US">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fontAlgn="base">
              <a:spcBef>
                <a:spcPct val="0"/>
              </a:spcBef>
              <a:spcAft>
                <a:spcPct val="0"/>
              </a:spcAft>
            </a:pPr>
            <a:endParaRPr lang="en-US">
              <a:solidFill>
                <a:srgbClr val="FFFFFF"/>
              </a:solidFill>
            </a:endParaRPr>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fontAlgn="base">
              <a:spcBef>
                <a:spcPct val="0"/>
              </a:spcBef>
              <a:spcAft>
                <a:spcPct val="0"/>
              </a:spcAft>
            </a:pPr>
            <a:endParaRPr lang="en-US">
              <a:solidFill>
                <a:srgbClr val="FFFFFF"/>
              </a:solidFill>
            </a:endParaRPr>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fontAlgn="base">
              <a:spcBef>
                <a:spcPct val="0"/>
              </a:spcBef>
              <a:spcAft>
                <a:spcPct val="0"/>
              </a:spcAft>
            </a:pPr>
            <a:fld id="{8C8007FE-8BF4-4456-9537-B4E82620E3C6}" type="slidenum">
              <a:rPr lang="en-US" smtClean="0">
                <a:solidFill>
                  <a:srgbClr val="FFFFFF"/>
                </a:solidFill>
              </a:rPr>
              <a:pPr fontAlgn="base">
                <a:spcBef>
                  <a:spcPct val="0"/>
                </a:spcBef>
                <a:spcAft>
                  <a:spcPct val="0"/>
                </a:spcAft>
              </a:pPr>
              <a:t>‹#›</a:t>
            </a:fld>
            <a:endParaRPr lang="en-US">
              <a:solidFill>
                <a:srgbClr val="FFFFFF"/>
              </a:solidFill>
            </a:endParaRPr>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mlDrawing" Target="../drawings/vmlDrawing3.vml"/><Relationship Id="rId1" Type="http://schemas.openxmlformats.org/officeDocument/2006/relationships/themeOverride" Target="../theme/themeOverride1.xml"/><Relationship Id="rId6" Type="http://schemas.openxmlformats.org/officeDocument/2006/relationships/image" Target="../media/image8.emf"/><Relationship Id="rId5" Type="http://schemas.openxmlformats.org/officeDocument/2006/relationships/oleObject" Target="../embeddings/oleObject3.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3.emf"/><Relationship Id="rId4" Type="http://schemas.openxmlformats.org/officeDocument/2006/relationships/oleObject" Target="../embeddings/oleObject6.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gao@ufl.edu"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381000"/>
            <a:ext cx="8229600" cy="1447800"/>
          </a:xfrm>
        </p:spPr>
        <p:txBody>
          <a:bodyPr>
            <a:normAutofit fontScale="90000"/>
          </a:bodyPr>
          <a:lstStyle/>
          <a:p>
            <a:pPr algn="ctr"/>
            <a:br>
              <a:rPr lang="en-US" dirty="0"/>
            </a:br>
            <a:r>
              <a:rPr lang="en-US" b="1" dirty="0"/>
              <a:t>“Dynamics of Biosolids-Borne</a:t>
            </a:r>
            <a:br>
              <a:rPr lang="en-US" b="1" dirty="0"/>
            </a:br>
            <a:r>
              <a:rPr lang="en-US" b="1" dirty="0"/>
              <a:t>Phosphorus in Soils”</a:t>
            </a:r>
            <a:endParaRPr lang="en-US" dirty="0"/>
          </a:p>
        </p:txBody>
      </p:sp>
      <p:sp>
        <p:nvSpPr>
          <p:cNvPr id="5" name="Content Placeholder 4"/>
          <p:cNvSpPr>
            <a:spLocks noGrp="1"/>
          </p:cNvSpPr>
          <p:nvPr>
            <p:ph idx="4294967295"/>
          </p:nvPr>
        </p:nvSpPr>
        <p:spPr>
          <a:xfrm>
            <a:off x="0" y="2514600"/>
            <a:ext cx="8229600" cy="3611563"/>
          </a:xfrm>
        </p:spPr>
        <p:txBody>
          <a:bodyPr>
            <a:normAutofit/>
          </a:bodyPr>
          <a:lstStyle/>
          <a:p>
            <a:pPr marL="0" indent="0" algn="ctr">
              <a:buNone/>
            </a:pPr>
            <a:r>
              <a:rPr lang="en-US" dirty="0"/>
              <a:t>George A. O’Connor</a:t>
            </a:r>
          </a:p>
          <a:p>
            <a:pPr marL="0" indent="0" algn="ctr">
              <a:buNone/>
            </a:pPr>
            <a:r>
              <a:rPr lang="en-US" dirty="0"/>
              <a:t>Soil and Water Sciences Department</a:t>
            </a:r>
          </a:p>
          <a:p>
            <a:pPr marL="0" indent="0" algn="ctr">
              <a:buNone/>
            </a:pPr>
            <a:r>
              <a:rPr lang="en-US" dirty="0"/>
              <a:t>University of Florida</a:t>
            </a:r>
          </a:p>
          <a:p>
            <a:pPr marL="0" indent="0" algn="ctr">
              <a:buNone/>
            </a:pPr>
            <a:endParaRPr lang="en-US" dirty="0"/>
          </a:p>
          <a:p>
            <a:pPr marL="0" indent="0" algn="ctr">
              <a:buNone/>
            </a:pPr>
            <a:r>
              <a:rPr lang="en-US" b="1" dirty="0"/>
              <a:t>Biosolids Technical Advisory Committee Meeting 2</a:t>
            </a:r>
          </a:p>
          <a:p>
            <a:pPr marL="0" lvl="0" indent="0" algn="ctr">
              <a:buClr>
                <a:srgbClr val="6076B4"/>
              </a:buClr>
              <a:buNone/>
            </a:pPr>
            <a:r>
              <a:rPr lang="en-US" dirty="0">
                <a:solidFill>
                  <a:prstClr val="white"/>
                </a:solidFill>
              </a:rPr>
              <a:t>October 9, 2018</a:t>
            </a:r>
          </a:p>
          <a:p>
            <a:pPr marL="0" indent="0" algn="ctr">
              <a:buNone/>
            </a:pPr>
            <a:endParaRPr lang="en-US" b="1" dirty="0"/>
          </a:p>
          <a:p>
            <a:pPr marL="0" indent="0" algn="ctr">
              <a:buNone/>
            </a:pPr>
            <a:endParaRPr lang="en-US" dirty="0"/>
          </a:p>
        </p:txBody>
      </p:sp>
    </p:spTree>
    <p:extLst>
      <p:ext uri="{BB962C8B-B14F-4D97-AF65-F5344CB8AC3E}">
        <p14:creationId xmlns:p14="http://schemas.microsoft.com/office/powerpoint/2010/main" val="2030936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723900" y="1600200"/>
            <a:ext cx="7696200" cy="5040313"/>
            <a:chOff x="336" y="672"/>
            <a:chExt cx="4848" cy="3175"/>
          </a:xfrm>
        </p:grpSpPr>
        <p:sp>
          <p:nvSpPr>
            <p:cNvPr id="3076" name="Line 3"/>
            <p:cNvSpPr>
              <a:spLocks noChangeShapeType="1"/>
            </p:cNvSpPr>
            <p:nvPr/>
          </p:nvSpPr>
          <p:spPr bwMode="auto">
            <a:xfrm>
              <a:off x="788" y="672"/>
              <a:ext cx="0" cy="2440"/>
            </a:xfrm>
            <a:prstGeom prst="line">
              <a:avLst/>
            </a:prstGeom>
            <a:noFill/>
            <a:ln w="571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3077" name="Line 4"/>
            <p:cNvSpPr>
              <a:spLocks noChangeShapeType="1"/>
            </p:cNvSpPr>
            <p:nvPr/>
          </p:nvSpPr>
          <p:spPr bwMode="auto">
            <a:xfrm flipH="1">
              <a:off x="3408" y="2733"/>
              <a:ext cx="3" cy="771"/>
            </a:xfrm>
            <a:prstGeom prst="line">
              <a:avLst/>
            </a:prstGeom>
            <a:noFill/>
            <a:ln w="38100">
              <a:solidFill>
                <a:srgbClr val="FF3300"/>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3078" name="Line 5"/>
            <p:cNvSpPr>
              <a:spLocks noChangeShapeType="1"/>
            </p:cNvSpPr>
            <p:nvPr/>
          </p:nvSpPr>
          <p:spPr bwMode="auto">
            <a:xfrm flipH="1">
              <a:off x="1248" y="2976"/>
              <a:ext cx="0" cy="576"/>
            </a:xfrm>
            <a:prstGeom prst="line">
              <a:avLst/>
            </a:prstGeom>
            <a:noFill/>
            <a:ln w="38100">
              <a:solidFill>
                <a:srgbClr val="008000"/>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3079" name="Line 6"/>
            <p:cNvSpPr>
              <a:spLocks noChangeShapeType="1"/>
            </p:cNvSpPr>
            <p:nvPr/>
          </p:nvSpPr>
          <p:spPr bwMode="auto">
            <a:xfrm>
              <a:off x="788" y="3112"/>
              <a:ext cx="43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3080" name="Freeform 7"/>
            <p:cNvSpPr>
              <a:spLocks/>
            </p:cNvSpPr>
            <p:nvPr/>
          </p:nvSpPr>
          <p:spPr bwMode="auto">
            <a:xfrm>
              <a:off x="788" y="672"/>
              <a:ext cx="3823" cy="2323"/>
            </a:xfrm>
            <a:custGeom>
              <a:avLst/>
              <a:gdLst>
                <a:gd name="T0" fmla="*/ 0 w 7200"/>
                <a:gd name="T1" fmla="*/ 2323 h 3600"/>
                <a:gd name="T2" fmla="*/ 2485 w 7200"/>
                <a:gd name="T3" fmla="*/ 1871 h 3600"/>
                <a:gd name="T4" fmla="*/ 3823 w 7200"/>
                <a:gd name="T5" fmla="*/ 0 h 3600"/>
                <a:gd name="T6" fmla="*/ 0 60000 65536"/>
                <a:gd name="T7" fmla="*/ 0 60000 65536"/>
                <a:gd name="T8" fmla="*/ 0 60000 65536"/>
              </a:gdLst>
              <a:ahLst/>
              <a:cxnLst>
                <a:cxn ang="T6">
                  <a:pos x="T0" y="T1"/>
                </a:cxn>
                <a:cxn ang="T7">
                  <a:pos x="T2" y="T3"/>
                </a:cxn>
                <a:cxn ang="T8">
                  <a:pos x="T4" y="T5"/>
                </a:cxn>
              </a:cxnLst>
              <a:rect l="0" t="0" r="r" b="b"/>
              <a:pathLst>
                <a:path w="7200" h="3600">
                  <a:moveTo>
                    <a:pt x="0" y="3600"/>
                  </a:moveTo>
                  <a:cubicBezTo>
                    <a:pt x="780" y="3483"/>
                    <a:pt x="3480" y="3500"/>
                    <a:pt x="4680" y="2900"/>
                  </a:cubicBezTo>
                  <a:cubicBezTo>
                    <a:pt x="5880" y="2300"/>
                    <a:pt x="6675" y="604"/>
                    <a:pt x="7200"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081" name="Line 8"/>
            <p:cNvSpPr>
              <a:spLocks noChangeShapeType="1"/>
            </p:cNvSpPr>
            <p:nvPr/>
          </p:nvSpPr>
          <p:spPr bwMode="auto">
            <a:xfrm flipV="1">
              <a:off x="788" y="2531"/>
              <a:ext cx="4396" cy="464"/>
            </a:xfrm>
            <a:prstGeom prst="line">
              <a:avLst/>
            </a:prstGeom>
            <a:noFill/>
            <a:ln w="57150">
              <a:solidFill>
                <a:srgbClr val="0000FF"/>
              </a:solidFill>
              <a:prstDash val="dash"/>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3082" name="Line 9"/>
            <p:cNvSpPr>
              <a:spLocks noChangeShapeType="1"/>
            </p:cNvSpPr>
            <p:nvPr/>
          </p:nvSpPr>
          <p:spPr bwMode="auto">
            <a:xfrm flipH="1">
              <a:off x="3177" y="672"/>
              <a:ext cx="1434" cy="2440"/>
            </a:xfrm>
            <a:prstGeom prst="line">
              <a:avLst/>
            </a:prstGeom>
            <a:noFill/>
            <a:ln w="57150">
              <a:solidFill>
                <a:srgbClr val="0000FF"/>
              </a:solidFill>
              <a:prstDash val="dash"/>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3083" name="Text Box 10"/>
            <p:cNvSpPr txBox="1">
              <a:spLocks noChangeArrowheads="1"/>
            </p:cNvSpPr>
            <p:nvPr/>
          </p:nvSpPr>
          <p:spPr bwMode="auto">
            <a:xfrm>
              <a:off x="336" y="3327"/>
              <a:ext cx="1104"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b="1" dirty="0">
                  <a:solidFill>
                    <a:schemeClr val="bg1"/>
                  </a:solidFill>
                </a:rPr>
                <a:t>Agronomic optimum</a:t>
              </a:r>
            </a:p>
          </p:txBody>
        </p:sp>
        <p:sp>
          <p:nvSpPr>
            <p:cNvPr id="3084" name="Text Box 11"/>
            <p:cNvSpPr txBox="1">
              <a:spLocks noChangeArrowheads="1"/>
            </p:cNvSpPr>
            <p:nvPr/>
          </p:nvSpPr>
          <p:spPr bwMode="auto">
            <a:xfrm>
              <a:off x="3448" y="3273"/>
              <a:ext cx="1480"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b="1" dirty="0">
                  <a:solidFill>
                    <a:srgbClr val="FF3300"/>
                  </a:solidFill>
                </a:rPr>
                <a:t>~3-4 x agronomic optimum</a:t>
              </a:r>
            </a:p>
          </p:txBody>
        </p:sp>
        <p:sp>
          <p:nvSpPr>
            <p:cNvPr id="3085" name="Text Box 12"/>
            <p:cNvSpPr txBox="1">
              <a:spLocks noChangeArrowheads="1"/>
            </p:cNvSpPr>
            <p:nvPr/>
          </p:nvSpPr>
          <p:spPr bwMode="auto">
            <a:xfrm>
              <a:off x="1776" y="3120"/>
              <a:ext cx="1720"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2000" b="1" dirty="0"/>
                <a:t>Soil Test P (STP)</a:t>
              </a:r>
            </a:p>
          </p:txBody>
        </p:sp>
        <p:sp>
          <p:nvSpPr>
            <p:cNvPr id="3086" name="Text Box 13"/>
            <p:cNvSpPr txBox="1">
              <a:spLocks noChangeArrowheads="1"/>
            </p:cNvSpPr>
            <p:nvPr/>
          </p:nvSpPr>
          <p:spPr bwMode="auto">
            <a:xfrm rot="10795410">
              <a:off x="336" y="672"/>
              <a:ext cx="382" cy="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2400" b="1" dirty="0"/>
                <a:t>RDP (mg L</a:t>
              </a:r>
              <a:r>
                <a:rPr lang="en-US" altLang="en-US" sz="2400" b="1" baseline="30000" dirty="0"/>
                <a:t>-1</a:t>
              </a:r>
              <a:r>
                <a:rPr lang="en-US" altLang="en-US" sz="2400" b="1" dirty="0"/>
                <a:t>)</a:t>
              </a:r>
            </a:p>
          </p:txBody>
        </p:sp>
        <p:sp>
          <p:nvSpPr>
            <p:cNvPr id="3087" name="AutoShape 14"/>
            <p:cNvSpPr>
              <a:spLocks/>
            </p:cNvSpPr>
            <p:nvPr/>
          </p:nvSpPr>
          <p:spPr bwMode="auto">
            <a:xfrm>
              <a:off x="1329" y="1834"/>
              <a:ext cx="1887" cy="470"/>
            </a:xfrm>
            <a:prstGeom prst="borderCallout1">
              <a:avLst>
                <a:gd name="adj1" fmla="val 15319"/>
                <a:gd name="adj2" fmla="val -2542"/>
                <a:gd name="adj3" fmla="val 219787"/>
                <a:gd name="adj4" fmla="val -3394"/>
              </a:avLst>
            </a:prstGeom>
            <a:solidFill>
              <a:srgbClr val="008000"/>
            </a:solidFill>
            <a:ln w="38100">
              <a:solidFill>
                <a:srgbClr val="000000"/>
              </a:solidFill>
              <a:miter lim="800000"/>
              <a:headEnd/>
              <a:tailEnd type="triangle" w="med" len="me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b="1" u="sng" dirty="0">
                  <a:solidFill>
                    <a:srgbClr val="FFFF00"/>
                  </a:solidFill>
                </a:rPr>
                <a:t>Agronomic optimum</a:t>
              </a:r>
            </a:p>
            <a:p>
              <a:r>
                <a:rPr lang="en-US" altLang="en-US" b="1" dirty="0">
                  <a:solidFill>
                    <a:srgbClr val="FFFF00"/>
                  </a:solidFill>
                </a:rPr>
                <a:t>(26 ppm M3-P)</a:t>
              </a:r>
            </a:p>
          </p:txBody>
        </p:sp>
        <p:sp>
          <p:nvSpPr>
            <p:cNvPr id="3088" name="AutoShape 15"/>
            <p:cNvSpPr>
              <a:spLocks/>
            </p:cNvSpPr>
            <p:nvPr/>
          </p:nvSpPr>
          <p:spPr bwMode="auto">
            <a:xfrm>
              <a:off x="1344" y="801"/>
              <a:ext cx="1920" cy="447"/>
            </a:xfrm>
            <a:prstGeom prst="borderCallout1">
              <a:avLst>
                <a:gd name="adj1" fmla="val 16106"/>
                <a:gd name="adj2" fmla="val 102500"/>
                <a:gd name="adj3" fmla="val 398435"/>
                <a:gd name="adj4" fmla="val 106565"/>
              </a:avLst>
            </a:prstGeom>
            <a:solidFill>
              <a:srgbClr val="FF3300"/>
            </a:solidFill>
            <a:ln w="38100">
              <a:solidFill>
                <a:srgbClr val="000000"/>
              </a:solidFill>
              <a:miter lim="800000"/>
              <a:headEnd/>
              <a:tailEnd type="triangle" w="med" len="me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b="1" u="sng" dirty="0">
                  <a:solidFill>
                    <a:srgbClr val="FFFF00"/>
                  </a:solidFill>
                </a:rPr>
                <a:t>Environmental threshold</a:t>
              </a:r>
            </a:p>
            <a:p>
              <a:r>
                <a:rPr lang="en-US" altLang="en-US" b="1" dirty="0">
                  <a:solidFill>
                    <a:srgbClr val="FFFF00"/>
                  </a:solidFill>
                </a:rPr>
                <a:t>(Soil P sorbing sites full)</a:t>
              </a:r>
            </a:p>
          </p:txBody>
        </p:sp>
        <p:sp>
          <p:nvSpPr>
            <p:cNvPr id="2" name="AutoShape 16"/>
            <p:cNvSpPr>
              <a:spLocks/>
            </p:cNvSpPr>
            <p:nvPr/>
          </p:nvSpPr>
          <p:spPr bwMode="auto">
            <a:xfrm>
              <a:off x="4228" y="1920"/>
              <a:ext cx="716" cy="432"/>
            </a:xfrm>
            <a:prstGeom prst="borderCallout1">
              <a:avLst>
                <a:gd name="adj1" fmla="val 16667"/>
                <a:gd name="adj2" fmla="val -6704"/>
                <a:gd name="adj3" fmla="val 168287"/>
                <a:gd name="adj4" fmla="val -96370"/>
              </a:avLst>
            </a:prstGeom>
            <a:solidFill>
              <a:srgbClr val="FFFF00"/>
            </a:solidFill>
            <a:ln w="38100">
              <a:solidFill>
                <a:srgbClr val="000000"/>
              </a:solidFill>
              <a:miter lim="800000"/>
              <a:headEnd/>
              <a:tailEnd type="triangle" w="med" len="me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b="1" dirty="0">
                  <a:solidFill>
                    <a:schemeClr val="bg1"/>
                  </a:solidFill>
                </a:rPr>
                <a:t>Change point</a:t>
              </a:r>
            </a:p>
          </p:txBody>
        </p:sp>
      </p:grpSp>
      <p:sp>
        <p:nvSpPr>
          <p:cNvPr id="3089" name="Text Box 17">
            <a:extLst>
              <a:ext uri="{FF2B5EF4-FFF2-40B4-BE49-F238E27FC236}">
                <a16:creationId xmlns:a16="http://schemas.microsoft.com/office/drawing/2014/main" id="{EB7DA1C0-3CD5-47F4-93BA-4553A3A3EEE0}"/>
              </a:ext>
            </a:extLst>
          </p:cNvPr>
          <p:cNvSpPr txBox="1">
            <a:spLocks noChangeArrowheads="1"/>
          </p:cNvSpPr>
          <p:nvPr/>
        </p:nvSpPr>
        <p:spPr bwMode="auto">
          <a:xfrm>
            <a:off x="228600" y="76200"/>
            <a:ext cx="8534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ctr" eaLnBrk="1" hangingPunct="1">
              <a:spcBef>
                <a:spcPct val="50000"/>
              </a:spcBef>
              <a:defRPr/>
            </a:pPr>
            <a:r>
              <a:rPr lang="en-US" altLang="en-US" sz="3600" dirty="0">
                <a:latin typeface="+mj-lt"/>
              </a:rPr>
              <a:t>Soil test P: Agronomic vs. environmental interpretations</a:t>
            </a:r>
          </a:p>
        </p:txBody>
      </p:sp>
      <p:sp>
        <p:nvSpPr>
          <p:cNvPr id="18" name="TextBox 17"/>
          <p:cNvSpPr txBox="1"/>
          <p:nvPr/>
        </p:nvSpPr>
        <p:spPr>
          <a:xfrm flipH="1">
            <a:off x="8991598" y="7543800"/>
            <a:ext cx="152401" cy="5632311"/>
          </a:xfrm>
          <a:prstGeom prst="rect">
            <a:avLst/>
          </a:prstGeom>
          <a:solidFill>
            <a:schemeClr val="bg1"/>
          </a:solidFill>
        </p:spPr>
        <p:txBody>
          <a:bodyPr wrap="square" rtlCol="0">
            <a:spAutoFit/>
          </a:bodyPr>
          <a:lstStyle/>
          <a:p>
            <a:r>
              <a:rPr lang="en-US" dirty="0"/>
              <a:t>Source: O’Connor, 2013</a:t>
            </a:r>
          </a:p>
        </p:txBody>
      </p:sp>
    </p:spTree>
    <p:extLst>
      <p:ext uri="{BB962C8B-B14F-4D97-AF65-F5344CB8AC3E}">
        <p14:creationId xmlns:p14="http://schemas.microsoft.com/office/powerpoint/2010/main" val="2366527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algn="ctr"/>
            <a:r>
              <a:rPr lang="en-US" sz="4100" b="1" dirty="0">
                <a:solidFill>
                  <a:srgbClr val="D2DEEC"/>
                </a:solidFill>
              </a:rPr>
              <a:t>Mechanisms of P Loss</a:t>
            </a:r>
          </a:p>
        </p:txBody>
      </p:sp>
      <p:pic>
        <p:nvPicPr>
          <p:cNvPr id="10247" name="Picture 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981200"/>
            <a:ext cx="3886200" cy="2895600"/>
          </a:xfrm>
          <a:noFill/>
          <a:ln/>
        </p:spPr>
      </p:pic>
      <p:pic>
        <p:nvPicPr>
          <p:cNvPr id="10248" name="Picture 8" descr="finishhous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2819400"/>
            <a:ext cx="40386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0251" name="Rectangle 11"/>
          <p:cNvSpPr>
            <a:spLocks noChangeArrowheads="1"/>
          </p:cNvSpPr>
          <p:nvPr/>
        </p:nvSpPr>
        <p:spPr bwMode="auto">
          <a:xfrm>
            <a:off x="381000" y="5791201"/>
            <a:ext cx="8077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r>
              <a:rPr lang="en-US" sz="2400" b="1" dirty="0">
                <a:solidFill>
                  <a:srgbClr val="FFCC66"/>
                </a:solidFill>
                <a:latin typeface="Arial" charset="0"/>
              </a:rPr>
              <a:t>Sandy soils of Florida retain P poorly and often surround P sensitive water bodies</a:t>
            </a:r>
          </a:p>
        </p:txBody>
      </p:sp>
    </p:spTree>
    <p:extLst>
      <p:ext uri="{BB962C8B-B14F-4D97-AF65-F5344CB8AC3E}">
        <p14:creationId xmlns:p14="http://schemas.microsoft.com/office/powerpoint/2010/main" val="427454104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Ref idx="1003">
        <a:schemeClr val="bg2"/>
      </p:bgRef>
    </p:bg>
    <p:spTree>
      <p:nvGrpSpPr>
        <p:cNvPr id="1" name=""/>
        <p:cNvGrpSpPr/>
        <p:nvPr/>
      </p:nvGrpSpPr>
      <p:grpSpPr>
        <a:xfrm>
          <a:off x="0" y="0"/>
          <a:ext cx="0" cy="0"/>
          <a:chOff x="0" y="0"/>
          <a:chExt cx="0" cy="0"/>
        </a:xfrm>
      </p:grpSpPr>
      <p:sp>
        <p:nvSpPr>
          <p:cNvPr id="410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8F97543-A395-4BCA-88CE-0556532DE8F4}" type="slidenum">
              <a:rPr lang="en-US" sz="1400" smtClean="0">
                <a:solidFill>
                  <a:srgbClr val="000000"/>
                </a:solidFill>
              </a:rPr>
              <a:pPr eaLnBrk="1" hangingPunct="1"/>
              <a:t>12</a:t>
            </a:fld>
            <a:endParaRPr lang="en-US" sz="1400">
              <a:solidFill>
                <a:srgbClr val="000000"/>
              </a:solidFill>
            </a:endParaRPr>
          </a:p>
        </p:txBody>
      </p:sp>
      <p:graphicFrame>
        <p:nvGraphicFramePr>
          <p:cNvPr id="4098" name="Object 2"/>
          <p:cNvGraphicFramePr>
            <a:graphicFrameLocks noChangeAspect="1"/>
          </p:cNvGraphicFramePr>
          <p:nvPr>
            <p:extLst>
              <p:ext uri="{D42A27DB-BD31-4B8C-83A1-F6EECF244321}">
                <p14:modId xmlns:p14="http://schemas.microsoft.com/office/powerpoint/2010/main" val="1267867734"/>
              </p:ext>
            </p:extLst>
          </p:nvPr>
        </p:nvGraphicFramePr>
        <p:xfrm>
          <a:off x="0" y="762000"/>
          <a:ext cx="9753600" cy="5870575"/>
        </p:xfrm>
        <a:graphic>
          <a:graphicData uri="http://schemas.openxmlformats.org/presentationml/2006/ole">
            <mc:AlternateContent xmlns:mc="http://schemas.openxmlformats.org/markup-compatibility/2006">
              <mc:Choice xmlns:v="urn:schemas-microsoft-com:vml" Requires="v">
                <p:oleObj spid="_x0000_s4188" name="Chart" r:id="rId5" imgW="6372149" imgH="3838651" progId="Excel.Chart.8">
                  <p:embed/>
                </p:oleObj>
              </mc:Choice>
              <mc:Fallback>
                <p:oleObj name="Chart" r:id="rId5" imgW="6372149" imgH="3838651"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62000"/>
                        <a:ext cx="9753600" cy="5870575"/>
                      </a:xfrm>
                      <a:prstGeom prst="rect">
                        <a:avLst/>
                      </a:prstGeom>
                      <a:noFill/>
                      <a:ln>
                        <a:noFill/>
                      </a:ln>
                      <a:effectLst/>
                      <a:extLst/>
                    </p:spPr>
                  </p:pic>
                </p:oleObj>
              </mc:Fallback>
            </mc:AlternateContent>
          </a:graphicData>
        </a:graphic>
      </p:graphicFrame>
      <p:sp>
        <p:nvSpPr>
          <p:cNvPr id="440323" name="Text Box 3"/>
          <p:cNvSpPr txBox="1">
            <a:spLocks noChangeArrowheads="1"/>
          </p:cNvSpPr>
          <p:nvPr/>
        </p:nvSpPr>
        <p:spPr bwMode="auto">
          <a:xfrm>
            <a:off x="1219200" y="381000"/>
            <a:ext cx="6858000" cy="723275"/>
          </a:xfrm>
          <a:prstGeom prst="rect">
            <a:avLst/>
          </a:prstGeom>
          <a:noFill/>
          <a:ln w="9525">
            <a:noFill/>
            <a:miter lim="800000"/>
            <a:headEnd/>
            <a:tailEnd/>
          </a:ln>
          <a:effectLst/>
        </p:spPr>
        <p:txBody>
          <a:bodyPr>
            <a:spAutoFit/>
          </a:bodyPr>
          <a:lstStyle/>
          <a:p>
            <a:pPr marL="54864" algn="ctr" fontAlgn="base">
              <a:spcBef>
                <a:spcPct val="0"/>
              </a:spcBef>
              <a:spcAft>
                <a:spcPct val="0"/>
              </a:spcAft>
              <a:defRPr/>
            </a:pP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Source P Solubility</a:t>
            </a:r>
          </a:p>
        </p:txBody>
      </p:sp>
      <p:sp>
        <p:nvSpPr>
          <p:cNvPr id="4102" name="Text Box 4"/>
          <p:cNvSpPr txBox="1">
            <a:spLocks noChangeArrowheads="1"/>
          </p:cNvSpPr>
          <p:nvPr/>
        </p:nvSpPr>
        <p:spPr bwMode="auto">
          <a:xfrm>
            <a:off x="5791200" y="3200400"/>
            <a:ext cx="2133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50000"/>
              </a:spcBef>
              <a:spcAft>
                <a:spcPct val="0"/>
              </a:spcAft>
            </a:pPr>
            <a:r>
              <a:rPr lang="en-US" sz="1600" b="1">
                <a:solidFill>
                  <a:srgbClr val="000000"/>
                </a:solidFill>
                <a:latin typeface="Arial" charset="0"/>
              </a:rPr>
              <a:t>Brandt et al., 2004</a:t>
            </a:r>
          </a:p>
        </p:txBody>
      </p:sp>
      <p:sp>
        <p:nvSpPr>
          <p:cNvPr id="2" name="TextBox 1"/>
          <p:cNvSpPr txBox="1"/>
          <p:nvPr/>
        </p:nvSpPr>
        <p:spPr>
          <a:xfrm>
            <a:off x="593434" y="6248400"/>
            <a:ext cx="1435008" cy="369332"/>
          </a:xfrm>
          <a:prstGeom prst="rect">
            <a:avLst/>
          </a:prstGeom>
          <a:noFill/>
        </p:spPr>
        <p:txBody>
          <a:bodyPr wrap="none" rtlCol="0">
            <a:spAutoFit/>
          </a:bodyPr>
          <a:lstStyle/>
          <a:p>
            <a:r>
              <a:rPr lang="en-US" dirty="0"/>
              <a:t>Elliott, 2012</a:t>
            </a:r>
          </a:p>
        </p:txBody>
      </p:sp>
    </p:spTree>
    <p:extLst>
      <p:ext uri="{BB962C8B-B14F-4D97-AF65-F5344CB8AC3E}">
        <p14:creationId xmlns:p14="http://schemas.microsoft.com/office/powerpoint/2010/main" val="117940422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a:bodyPr>
          <a:lstStyle/>
          <a:p>
            <a:pPr algn="ctr"/>
            <a:r>
              <a:rPr lang="en-US" sz="4100" b="1" dirty="0">
                <a:solidFill>
                  <a:srgbClr val="D2DEEC"/>
                </a:solidFill>
              </a:rPr>
              <a:t>Biosolids P Solubility</a:t>
            </a:r>
          </a:p>
        </p:txBody>
      </p:sp>
      <p:pic>
        <p:nvPicPr>
          <p:cNvPr id="5122"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bwMode="auto">
          <a:xfrm>
            <a:off x="692604" y="1646238"/>
            <a:ext cx="7758791" cy="4525962"/>
          </a:xfrm>
          <a:prstGeom prst="rect">
            <a:avLst/>
          </a:prstGeom>
          <a:noFill/>
          <a:ln>
            <a:noFill/>
          </a:ln>
          <a:effectLst/>
          <a:extLst/>
        </p:spPr>
      </p:pic>
    </p:spTree>
    <p:extLst>
      <p:ext uri="{BB962C8B-B14F-4D97-AF65-F5344CB8AC3E}">
        <p14:creationId xmlns:p14="http://schemas.microsoft.com/office/powerpoint/2010/main" val="424001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A3AF3A6-22E4-4AE5-9B6E-A71FC0BB7B5E}" type="slidenum">
              <a:rPr lang="en-US" sz="1400" smtClean="0"/>
              <a:pPr eaLnBrk="1" hangingPunct="1"/>
              <a:t>14</a:t>
            </a:fld>
            <a:endParaRPr lang="en-US" sz="1400"/>
          </a:p>
        </p:txBody>
      </p:sp>
      <p:graphicFrame>
        <p:nvGraphicFramePr>
          <p:cNvPr id="5122" name="Object 2"/>
          <p:cNvGraphicFramePr>
            <a:graphicFrameLocks noChangeAspect="1"/>
          </p:cNvGraphicFramePr>
          <p:nvPr>
            <p:extLst>
              <p:ext uri="{D42A27DB-BD31-4B8C-83A1-F6EECF244321}">
                <p14:modId xmlns:p14="http://schemas.microsoft.com/office/powerpoint/2010/main" val="1950164266"/>
              </p:ext>
            </p:extLst>
          </p:nvPr>
        </p:nvGraphicFramePr>
        <p:xfrm>
          <a:off x="119063" y="1338263"/>
          <a:ext cx="8958262" cy="5367337"/>
        </p:xfrm>
        <a:graphic>
          <a:graphicData uri="http://schemas.openxmlformats.org/presentationml/2006/ole">
            <mc:AlternateContent xmlns:mc="http://schemas.openxmlformats.org/markup-compatibility/2006">
              <mc:Choice xmlns:v="urn:schemas-microsoft-com:vml" Requires="v">
                <p:oleObj spid="_x0000_s6237" name="Chart" r:id="rId4" imgW="5505579" imgH="3210030" progId="Excel.Chart.8">
                  <p:embed/>
                </p:oleObj>
              </mc:Choice>
              <mc:Fallback>
                <p:oleObj name="Chart" r:id="rId4" imgW="5505579" imgH="3210030" progId="Excel.Chart.8">
                  <p:embed/>
                  <p:pic>
                    <p:nvPicPr>
                      <p:cNvPr id="0" name=""/>
                      <p:cNvPicPr>
                        <a:picLocks noChangeAspect="1" noChangeArrowheads="1"/>
                      </p:cNvPicPr>
                      <p:nvPr/>
                    </p:nvPicPr>
                    <p:blipFill>
                      <a:blip r:embed="rId5"/>
                      <a:srcRect/>
                      <a:stretch>
                        <a:fillRect/>
                      </a:stretch>
                    </p:blipFill>
                    <p:spPr bwMode="auto">
                      <a:xfrm>
                        <a:off x="119063" y="1338263"/>
                        <a:ext cx="8958262" cy="536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2851" name="Text Box 3"/>
          <p:cNvSpPr txBox="1">
            <a:spLocks noChangeArrowheads="1"/>
          </p:cNvSpPr>
          <p:nvPr/>
        </p:nvSpPr>
        <p:spPr bwMode="auto">
          <a:xfrm>
            <a:off x="914400" y="304800"/>
            <a:ext cx="7467600" cy="1354217"/>
          </a:xfrm>
          <a:prstGeom prst="rect">
            <a:avLst/>
          </a:prstGeom>
          <a:noFill/>
          <a:ln w="9525">
            <a:noFill/>
            <a:miter lim="800000"/>
            <a:headEnd/>
            <a:tailEnd/>
          </a:ln>
          <a:effectLst/>
        </p:spPr>
        <p:txBody>
          <a:bodyPr>
            <a:spAutoFit/>
          </a:bodyPr>
          <a:lstStyle/>
          <a:p>
            <a:pPr marL="54864" algn="ctr">
              <a:spcBef>
                <a:spcPct val="0"/>
              </a:spcBef>
              <a:defRPr/>
            </a:pP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P Runoff Comparison: </a:t>
            </a:r>
          </a:p>
          <a:p>
            <a:pPr marL="54864" algn="ctr">
              <a:spcBef>
                <a:spcPct val="0"/>
              </a:spcBef>
              <a:defRPr/>
            </a:pP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Manure </a:t>
            </a:r>
            <a:r>
              <a:rPr lang="en-US" sz="4100" b="1" dirty="0" err="1">
                <a:solidFill>
                  <a:srgbClr val="D2DEEC"/>
                </a:solidFill>
                <a:effectLst>
                  <a:outerShdw blurRad="38100" dist="25500" dir="5400000" algn="tl" rotWithShape="0">
                    <a:srgbClr val="000000">
                      <a:satMod val="180000"/>
                      <a:alpha val="75000"/>
                    </a:srgbClr>
                  </a:outerShdw>
                </a:effectLst>
                <a:latin typeface="+mj-lt"/>
                <a:ea typeface="+mj-ea"/>
                <a:cs typeface="+mj-cs"/>
              </a:rPr>
              <a:t>vs</a:t>
            </a: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 </a:t>
            </a:r>
            <a:r>
              <a:rPr lang="en-US" sz="4100" b="1" dirty="0" err="1">
                <a:solidFill>
                  <a:srgbClr val="D2DEEC"/>
                </a:solidFill>
                <a:effectLst>
                  <a:outerShdw blurRad="38100" dist="25500" dir="5400000" algn="tl" rotWithShape="0">
                    <a:srgbClr val="000000">
                      <a:satMod val="180000"/>
                      <a:alpha val="75000"/>
                    </a:srgbClr>
                  </a:outerShdw>
                </a:effectLst>
                <a:latin typeface="+mj-lt"/>
                <a:ea typeface="+mj-ea"/>
                <a:cs typeface="+mj-cs"/>
              </a:rPr>
              <a:t>Biosolids</a:t>
            </a:r>
            <a:endPar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endParaRPr>
          </a:p>
        </p:txBody>
      </p:sp>
      <p:sp>
        <p:nvSpPr>
          <p:cNvPr id="2" name="TextBox 1"/>
          <p:cNvSpPr txBox="1"/>
          <p:nvPr/>
        </p:nvSpPr>
        <p:spPr>
          <a:xfrm>
            <a:off x="590803" y="6470739"/>
            <a:ext cx="1435008" cy="369332"/>
          </a:xfrm>
          <a:prstGeom prst="rect">
            <a:avLst/>
          </a:prstGeom>
          <a:noFill/>
        </p:spPr>
        <p:txBody>
          <a:bodyPr wrap="none" rtlCol="0">
            <a:spAutoFit/>
          </a:bodyPr>
          <a:lstStyle/>
          <a:p>
            <a:r>
              <a:rPr lang="en-US" dirty="0"/>
              <a:t>Elliott, 2012</a:t>
            </a:r>
          </a:p>
        </p:txBody>
      </p:sp>
    </p:spTree>
    <p:extLst>
      <p:ext uri="{BB962C8B-B14F-4D97-AF65-F5344CB8AC3E}">
        <p14:creationId xmlns:p14="http://schemas.microsoft.com/office/powerpoint/2010/main" val="1457099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1117600" y="304800"/>
            <a:ext cx="6908800" cy="914400"/>
          </a:xfrm>
          <a:noFill/>
        </p:spPr>
        <p:txBody>
          <a:bodyPr>
            <a:normAutofit/>
          </a:bodyPr>
          <a:lstStyle/>
          <a:p>
            <a:pPr algn="ctr">
              <a:defRPr/>
            </a:pPr>
            <a:r>
              <a:rPr lang="en-US" sz="4100" b="1" dirty="0">
                <a:solidFill>
                  <a:srgbClr val="D2DEEC"/>
                </a:solidFill>
              </a:rPr>
              <a:t>Total BAP loss (mg)</a:t>
            </a:r>
          </a:p>
        </p:txBody>
      </p:sp>
      <p:graphicFrame>
        <p:nvGraphicFramePr>
          <p:cNvPr id="243715" name="Object 3"/>
          <p:cNvGraphicFramePr>
            <a:graphicFrameLocks noGrp="1" noChangeAspect="1"/>
          </p:cNvGraphicFramePr>
          <p:nvPr>
            <p:ph type="chart" sz="half" idx="2"/>
          </p:nvPr>
        </p:nvGraphicFramePr>
        <p:xfrm>
          <a:off x="304800" y="1371600"/>
          <a:ext cx="8580438" cy="4818063"/>
        </p:xfrm>
        <a:graphic>
          <a:graphicData uri="http://schemas.openxmlformats.org/presentationml/2006/ole">
            <mc:AlternateContent xmlns:mc="http://schemas.openxmlformats.org/markup-compatibility/2006">
              <mc:Choice xmlns:v="urn:schemas-microsoft-com:vml" Requires="v">
                <p:oleObj spid="_x0000_s8284" name="Chart" r:id="rId4" imgW="6819776" imgH="3829140" progId="MSGraph.Chart.8">
                  <p:embed followColorScheme="full"/>
                </p:oleObj>
              </mc:Choice>
              <mc:Fallback>
                <p:oleObj name="Chart" r:id="rId4" imgW="6819776" imgH="3829140" progId="MSGraph.Chart.8">
                  <p:embed followColorScheme="full"/>
                  <p:pic>
                    <p:nvPicPr>
                      <p:cNvPr id="0" name=""/>
                      <p:cNvPicPr>
                        <a:picLocks noChangeAspect="1" noChangeArrowheads="1"/>
                      </p:cNvPicPr>
                      <p:nvPr/>
                    </p:nvPicPr>
                    <p:blipFill>
                      <a:blip r:embed="rId5"/>
                      <a:srcRect/>
                      <a:stretch>
                        <a:fillRect/>
                      </a:stretch>
                    </p:blipFill>
                    <p:spPr bwMode="auto">
                      <a:xfrm>
                        <a:off x="304800" y="1371600"/>
                        <a:ext cx="8580438" cy="4818063"/>
                      </a:xfrm>
                      <a:prstGeom prst="rect">
                        <a:avLst/>
                      </a:prstGeom>
                      <a:ln>
                        <a:noFill/>
                      </a:ln>
                      <a:extLst>
                        <a:ext uri="{91240B29-F687-4F45-9708-019B960494DF}">
                          <a14:hiddenLine xmlns:a14="http://schemas.microsoft.com/office/drawing/2010/main" w="38100" cmpd="sng">
                            <a:solidFill>
                              <a:schemeClr val="tx1"/>
                            </a:solidFill>
                            <a:miter lim="800000"/>
                            <a:headEnd/>
                            <a:tailEnd/>
                          </a14:hiddenLine>
                        </a:ext>
                      </a:extLst>
                    </p:spPr>
                  </p:pic>
                </p:oleObj>
              </mc:Fallback>
            </mc:AlternateContent>
          </a:graphicData>
        </a:graphic>
      </p:graphicFrame>
      <p:sp>
        <p:nvSpPr>
          <p:cNvPr id="243716" name="Text Box 4"/>
          <p:cNvSpPr txBox="1">
            <a:spLocks noChangeArrowheads="1"/>
          </p:cNvSpPr>
          <p:nvPr/>
        </p:nvSpPr>
        <p:spPr bwMode="auto">
          <a:xfrm>
            <a:off x="1706563" y="1371600"/>
            <a:ext cx="6556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a</a:t>
            </a:r>
          </a:p>
        </p:txBody>
      </p:sp>
      <p:sp>
        <p:nvSpPr>
          <p:cNvPr id="243717" name="Text Box 5"/>
          <p:cNvSpPr txBox="1">
            <a:spLocks noChangeArrowheads="1"/>
          </p:cNvSpPr>
          <p:nvPr/>
        </p:nvSpPr>
        <p:spPr bwMode="auto">
          <a:xfrm>
            <a:off x="3216275" y="3379788"/>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b</a:t>
            </a:r>
          </a:p>
        </p:txBody>
      </p:sp>
      <p:sp>
        <p:nvSpPr>
          <p:cNvPr id="243718" name="Text Box 6"/>
          <p:cNvSpPr txBox="1">
            <a:spLocks noChangeArrowheads="1"/>
          </p:cNvSpPr>
          <p:nvPr/>
        </p:nvSpPr>
        <p:spPr bwMode="auto">
          <a:xfrm>
            <a:off x="6172200" y="4144963"/>
            <a:ext cx="655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c</a:t>
            </a:r>
          </a:p>
        </p:txBody>
      </p:sp>
      <p:sp>
        <p:nvSpPr>
          <p:cNvPr id="243721" name="Text Box 9"/>
          <p:cNvSpPr txBox="1">
            <a:spLocks noChangeArrowheads="1"/>
          </p:cNvSpPr>
          <p:nvPr/>
        </p:nvSpPr>
        <p:spPr bwMode="auto">
          <a:xfrm>
            <a:off x="7827963" y="4281488"/>
            <a:ext cx="396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d</a:t>
            </a:r>
          </a:p>
        </p:txBody>
      </p:sp>
      <p:sp>
        <p:nvSpPr>
          <p:cNvPr id="243722" name="Text Box 10"/>
          <p:cNvSpPr txBox="1">
            <a:spLocks noChangeArrowheads="1"/>
          </p:cNvSpPr>
          <p:nvPr/>
        </p:nvSpPr>
        <p:spPr bwMode="auto">
          <a:xfrm>
            <a:off x="4675188" y="3379788"/>
            <a:ext cx="715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b</a:t>
            </a:r>
          </a:p>
        </p:txBody>
      </p:sp>
      <p:sp>
        <p:nvSpPr>
          <p:cNvPr id="243725" name="Text Box 13"/>
          <p:cNvSpPr txBox="1">
            <a:spLocks noChangeArrowheads="1"/>
          </p:cNvSpPr>
          <p:nvPr/>
        </p:nvSpPr>
        <p:spPr bwMode="auto">
          <a:xfrm>
            <a:off x="304800" y="6113463"/>
            <a:ext cx="83169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fontAlgn="base" hangingPunct="0">
              <a:lnSpc>
                <a:spcPct val="40000"/>
              </a:lnSpc>
              <a:spcBef>
                <a:spcPct val="50000"/>
              </a:spcBef>
              <a:spcAft>
                <a:spcPct val="0"/>
              </a:spcAft>
              <a:buFontTx/>
              <a:buChar char="•"/>
            </a:pPr>
            <a:endParaRPr lang="en-US" sz="2000" b="1">
              <a:solidFill>
                <a:srgbClr val="FFFFFF"/>
              </a:solidFill>
            </a:endParaRPr>
          </a:p>
          <a:p>
            <a:pPr eaLnBrk="0" fontAlgn="base" hangingPunct="0">
              <a:lnSpc>
                <a:spcPct val="40000"/>
              </a:lnSpc>
              <a:spcBef>
                <a:spcPct val="50000"/>
              </a:spcBef>
              <a:spcAft>
                <a:spcPct val="0"/>
              </a:spcAft>
            </a:pPr>
            <a:r>
              <a:rPr lang="en-US" sz="2000" b="1">
                <a:solidFill>
                  <a:srgbClr val="FFFFFF"/>
                </a:solidFill>
              </a:rPr>
              <a:t>Treatments with the same letters are not different  at p&lt;0.05</a:t>
            </a:r>
          </a:p>
        </p:txBody>
      </p:sp>
    </p:spTree>
    <p:extLst>
      <p:ext uri="{BB962C8B-B14F-4D97-AF65-F5344CB8AC3E}">
        <p14:creationId xmlns:p14="http://schemas.microsoft.com/office/powerpoint/2010/main" val="401617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381000"/>
            <a:ext cx="8763000" cy="1066800"/>
          </a:xfrm>
        </p:spPr>
        <p:txBody>
          <a:bodyPr>
            <a:noAutofit/>
          </a:bodyPr>
          <a:lstStyle/>
          <a:p>
            <a:pPr algn="ctr"/>
            <a:r>
              <a:rPr lang="en-US" sz="4100" b="1" dirty="0">
                <a:solidFill>
                  <a:srgbClr val="D2DEEC"/>
                </a:solidFill>
              </a:rPr>
              <a:t>Summary: Biosolids-P Dynamics</a:t>
            </a:r>
          </a:p>
        </p:txBody>
      </p:sp>
      <p:sp>
        <p:nvSpPr>
          <p:cNvPr id="6" name="Content Placeholder 5"/>
          <p:cNvSpPr>
            <a:spLocks noGrp="1"/>
          </p:cNvSpPr>
          <p:nvPr>
            <p:ph idx="1"/>
          </p:nvPr>
        </p:nvSpPr>
        <p:spPr>
          <a:xfrm>
            <a:off x="457200" y="1752600"/>
            <a:ext cx="8229600" cy="4821936"/>
          </a:xfrm>
        </p:spPr>
        <p:txBody>
          <a:bodyPr>
            <a:normAutofit fontScale="85000" lnSpcReduction="20000"/>
          </a:bodyPr>
          <a:lstStyle/>
          <a:p>
            <a:r>
              <a:rPr lang="en-US" dirty="0"/>
              <a:t>Complicated and affected by many factors</a:t>
            </a:r>
          </a:p>
          <a:p>
            <a:pPr lvl="1"/>
            <a:r>
              <a:rPr lang="en-US" dirty="0"/>
              <a:t>Focus of biosolids concern</a:t>
            </a:r>
          </a:p>
          <a:p>
            <a:pPr lvl="2"/>
            <a:r>
              <a:rPr lang="en-US" dirty="0"/>
              <a:t>Agronomic vs. </a:t>
            </a:r>
            <a:r>
              <a:rPr lang="en-US" u="sng" dirty="0"/>
              <a:t>environmental</a:t>
            </a:r>
          </a:p>
          <a:p>
            <a:pPr lvl="1"/>
            <a:r>
              <a:rPr lang="en-US" dirty="0"/>
              <a:t>Nature and rate of biosolids</a:t>
            </a:r>
          </a:p>
          <a:p>
            <a:pPr lvl="2"/>
            <a:r>
              <a:rPr lang="en-US" dirty="0"/>
              <a:t>Soluble P content - PWEP or PSC</a:t>
            </a:r>
          </a:p>
          <a:p>
            <a:pPr lvl="2"/>
            <a:r>
              <a:rPr lang="en-US" dirty="0"/>
              <a:t>Environmentally effective P load = Total P x PWEP</a:t>
            </a:r>
          </a:p>
          <a:p>
            <a:pPr lvl="1"/>
            <a:r>
              <a:rPr lang="en-US" dirty="0"/>
              <a:t>Soil being amended (P retention/storage capacity)</a:t>
            </a:r>
          </a:p>
          <a:p>
            <a:pPr lvl="2"/>
            <a:r>
              <a:rPr lang="en-US" dirty="0"/>
              <a:t>Soils with appreciable P-retention capacity</a:t>
            </a:r>
          </a:p>
          <a:p>
            <a:pPr lvl="3"/>
            <a:r>
              <a:rPr lang="en-US" dirty="0"/>
              <a:t>Surface runoff dominates, PWEP of source important, </a:t>
            </a:r>
          </a:p>
          <a:p>
            <a:pPr lvl="2"/>
            <a:r>
              <a:rPr lang="en-US" dirty="0"/>
              <a:t>Soils with minimal P-retention and/or shallow</a:t>
            </a:r>
          </a:p>
          <a:p>
            <a:pPr lvl="3"/>
            <a:r>
              <a:rPr lang="en-US" dirty="0"/>
              <a:t>Leaching dominates (erosion control can exacerbate), PWEP important</a:t>
            </a:r>
          </a:p>
          <a:p>
            <a:endParaRPr lang="en-US" dirty="0"/>
          </a:p>
          <a:p>
            <a:r>
              <a:rPr lang="en-US" dirty="0"/>
              <a:t>Regulations/management necessarily sophisticated</a:t>
            </a:r>
          </a:p>
        </p:txBody>
      </p:sp>
    </p:spTree>
    <p:extLst>
      <p:ext uri="{BB962C8B-B14F-4D97-AF65-F5344CB8AC3E}">
        <p14:creationId xmlns:p14="http://schemas.microsoft.com/office/powerpoint/2010/main" val="37329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381000"/>
            <a:ext cx="8229600" cy="1069848"/>
          </a:xfrm>
        </p:spPr>
        <p:txBody>
          <a:bodyPr/>
          <a:lstStyle/>
          <a:p>
            <a:pPr algn="ctr"/>
            <a:r>
              <a:rPr lang="en-US" b="1" dirty="0">
                <a:solidFill>
                  <a:srgbClr val="D2DEEC"/>
                </a:solidFill>
              </a:rPr>
              <a:t>P Index Tool</a:t>
            </a:r>
          </a:p>
        </p:txBody>
      </p:sp>
      <p:sp>
        <p:nvSpPr>
          <p:cNvPr id="20484" name="Rectangle 4"/>
          <p:cNvSpPr>
            <a:spLocks noGrp="1" noChangeArrowheads="1"/>
          </p:cNvSpPr>
          <p:nvPr>
            <p:ph type="body" sz="half" idx="4294967295"/>
          </p:nvPr>
        </p:nvSpPr>
        <p:spPr>
          <a:xfrm>
            <a:off x="5334000" y="2057400"/>
            <a:ext cx="3810000" cy="1295400"/>
          </a:xfrm>
        </p:spPr>
        <p:txBody>
          <a:bodyPr>
            <a:normAutofit fontScale="92500" lnSpcReduction="20000"/>
          </a:bodyPr>
          <a:lstStyle/>
          <a:p>
            <a:pPr marL="533400" indent="-533400">
              <a:spcBef>
                <a:spcPct val="0"/>
              </a:spcBef>
              <a:buClrTx/>
              <a:buSzTx/>
              <a:buFont typeface="Wingdings" pitchFamily="2" charset="2"/>
              <a:buChar char="ü"/>
            </a:pPr>
            <a:r>
              <a:rPr lang="en-US" b="1" dirty="0">
                <a:latin typeface="Tahoma" pitchFamily="34" charset="0"/>
              </a:rPr>
              <a:t>Field based</a:t>
            </a:r>
          </a:p>
          <a:p>
            <a:pPr marL="533400" indent="-533400">
              <a:spcBef>
                <a:spcPct val="0"/>
              </a:spcBef>
              <a:buClrTx/>
              <a:buSzTx/>
              <a:buFont typeface="Wingdings" pitchFamily="2" charset="2"/>
              <a:buChar char="ü"/>
            </a:pPr>
            <a:r>
              <a:rPr lang="en-US" b="1" dirty="0">
                <a:latin typeface="Tahoma" pitchFamily="34" charset="0"/>
              </a:rPr>
              <a:t>Risk based</a:t>
            </a:r>
          </a:p>
          <a:p>
            <a:pPr marL="533400" indent="-533400">
              <a:spcBef>
                <a:spcPct val="0"/>
              </a:spcBef>
              <a:buClrTx/>
              <a:buSzTx/>
              <a:buFont typeface="Wingdings" pitchFamily="2" charset="2"/>
              <a:buChar char="ü"/>
            </a:pPr>
            <a:r>
              <a:rPr lang="en-US" b="1" dirty="0">
                <a:latin typeface="Tahoma" pitchFamily="34" charset="0"/>
              </a:rPr>
              <a:t>Annual rating</a:t>
            </a:r>
          </a:p>
          <a:p>
            <a:pPr marL="533400" indent="-533400">
              <a:spcBef>
                <a:spcPct val="0"/>
              </a:spcBef>
              <a:buClrTx/>
              <a:buSzTx/>
              <a:buFont typeface="Wingdings" pitchFamily="2" charset="2"/>
              <a:buNone/>
            </a:pPr>
            <a:endParaRPr lang="en-US" sz="2800" dirty="0"/>
          </a:p>
        </p:txBody>
      </p:sp>
      <p:grpSp>
        <p:nvGrpSpPr>
          <p:cNvPr id="20496" name="Group 16"/>
          <p:cNvGrpSpPr>
            <a:grpSpLocks/>
          </p:cNvGrpSpPr>
          <p:nvPr/>
        </p:nvGrpSpPr>
        <p:grpSpPr bwMode="auto">
          <a:xfrm>
            <a:off x="1066800" y="2514600"/>
            <a:ext cx="7140575" cy="3689350"/>
            <a:chOff x="302" y="1612"/>
            <a:chExt cx="4498" cy="2324"/>
          </a:xfrm>
        </p:grpSpPr>
        <p:sp>
          <p:nvSpPr>
            <p:cNvPr id="20497" name="Oval 17"/>
            <p:cNvSpPr>
              <a:spLocks noChangeArrowheads="1"/>
            </p:cNvSpPr>
            <p:nvPr/>
          </p:nvSpPr>
          <p:spPr bwMode="auto">
            <a:xfrm>
              <a:off x="586" y="2217"/>
              <a:ext cx="2448" cy="1632"/>
            </a:xfrm>
            <a:prstGeom prst="ellipse">
              <a:avLst/>
            </a:prstGeom>
            <a:gradFill rotWithShape="0">
              <a:gsLst>
                <a:gs pos="0">
                  <a:srgbClr val="FFFFFF"/>
                </a:gs>
                <a:gs pos="100000">
                  <a:srgbClr val="00FFFF"/>
                </a:gs>
              </a:gsLst>
              <a:path path="shape">
                <a:fillToRect l="50000" t="50000" r="50000" b="50000"/>
              </a:path>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8" name="Oval 18"/>
            <p:cNvSpPr>
              <a:spLocks noChangeArrowheads="1"/>
            </p:cNvSpPr>
            <p:nvPr/>
          </p:nvSpPr>
          <p:spPr bwMode="auto">
            <a:xfrm>
              <a:off x="2112" y="2256"/>
              <a:ext cx="2688" cy="1680"/>
            </a:xfrm>
            <a:prstGeom prst="ellipse">
              <a:avLst/>
            </a:prstGeom>
            <a:gradFill rotWithShape="0">
              <a:gsLst>
                <a:gs pos="0">
                  <a:srgbClr val="FFFFFF"/>
                </a:gs>
                <a:gs pos="100000">
                  <a:srgbClr val="993300"/>
                </a:gs>
              </a:gsLst>
              <a:path path="shape">
                <a:fillToRect l="50000" t="50000" r="50000" b="50000"/>
              </a:path>
            </a:gra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9" name="Text Box 19"/>
            <p:cNvSpPr txBox="1">
              <a:spLocks noChangeArrowheads="1"/>
            </p:cNvSpPr>
            <p:nvPr/>
          </p:nvSpPr>
          <p:spPr bwMode="auto">
            <a:xfrm>
              <a:off x="302" y="1612"/>
              <a:ext cx="220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3600" b="1" u="sng" dirty="0">
                  <a:latin typeface="Tahoma" pitchFamily="34" charset="0"/>
                </a:rPr>
                <a:t>Critical Area</a:t>
              </a:r>
              <a:endParaRPr lang="en-US" sz="3600" dirty="0">
                <a:latin typeface="Tahoma" pitchFamily="34" charset="0"/>
              </a:endParaRPr>
            </a:p>
          </p:txBody>
        </p:sp>
        <p:sp>
          <p:nvSpPr>
            <p:cNvPr id="20500" name="Text Box 20"/>
            <p:cNvSpPr txBox="1">
              <a:spLocks noChangeArrowheads="1"/>
            </p:cNvSpPr>
            <p:nvPr/>
          </p:nvSpPr>
          <p:spPr bwMode="auto">
            <a:xfrm>
              <a:off x="3170" y="3069"/>
              <a:ext cx="129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3000" b="1" i="1" u="sng">
                  <a:effectLst>
                    <a:outerShdw blurRad="38100" dist="38100" dir="2700000" algn="tl">
                      <a:srgbClr val="000000"/>
                    </a:outerShdw>
                  </a:effectLst>
                  <a:latin typeface="Tahoma" pitchFamily="34" charset="0"/>
                </a:rPr>
                <a:t>P Source</a:t>
              </a:r>
            </a:p>
          </p:txBody>
        </p:sp>
        <p:sp>
          <p:nvSpPr>
            <p:cNvPr id="20501" name="Text Box 21"/>
            <p:cNvSpPr txBox="1">
              <a:spLocks noChangeArrowheads="1"/>
            </p:cNvSpPr>
            <p:nvPr/>
          </p:nvSpPr>
          <p:spPr bwMode="auto">
            <a:xfrm>
              <a:off x="517" y="2732"/>
              <a:ext cx="1665"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sz="3000" b="1" i="1" u="sng">
                  <a:solidFill>
                    <a:schemeClr val="accent2"/>
                  </a:solidFill>
                  <a:effectLst>
                    <a:outerShdw blurRad="38100" dist="38100" dir="2700000" algn="tl">
                      <a:srgbClr val="000000"/>
                    </a:outerShdw>
                  </a:effectLst>
                  <a:latin typeface="Tahoma" pitchFamily="34" charset="0"/>
                </a:rPr>
                <a:t>P Transport</a:t>
              </a:r>
            </a:p>
          </p:txBody>
        </p:sp>
        <p:sp>
          <p:nvSpPr>
            <p:cNvPr id="20502" name="Oval 22"/>
            <p:cNvSpPr>
              <a:spLocks noChangeArrowheads="1"/>
            </p:cNvSpPr>
            <p:nvPr/>
          </p:nvSpPr>
          <p:spPr bwMode="auto">
            <a:xfrm>
              <a:off x="581" y="2212"/>
              <a:ext cx="2448" cy="1632"/>
            </a:xfrm>
            <a:prstGeom prst="ellipse">
              <a:avLst/>
            </a:prstGeom>
            <a:noFill/>
            <a:ln w="38100">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3" name="Oval 23"/>
            <p:cNvSpPr>
              <a:spLocks noChangeArrowheads="1"/>
            </p:cNvSpPr>
            <p:nvPr/>
          </p:nvSpPr>
          <p:spPr bwMode="auto">
            <a:xfrm rot="5321747">
              <a:off x="2166" y="2642"/>
              <a:ext cx="830" cy="81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4" name="Oval 24"/>
            <p:cNvSpPr>
              <a:spLocks noChangeArrowheads="1"/>
            </p:cNvSpPr>
            <p:nvPr/>
          </p:nvSpPr>
          <p:spPr bwMode="auto">
            <a:xfrm>
              <a:off x="2340" y="2806"/>
              <a:ext cx="485" cy="503"/>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5" name="Oval 25"/>
            <p:cNvSpPr>
              <a:spLocks noChangeArrowheads="1"/>
            </p:cNvSpPr>
            <p:nvPr/>
          </p:nvSpPr>
          <p:spPr bwMode="auto">
            <a:xfrm>
              <a:off x="2451" y="2926"/>
              <a:ext cx="256" cy="25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6" name="AutoShape 26"/>
            <p:cNvSpPr>
              <a:spLocks noChangeArrowheads="1"/>
            </p:cNvSpPr>
            <p:nvPr/>
          </p:nvSpPr>
          <p:spPr bwMode="auto">
            <a:xfrm rot="4065059">
              <a:off x="1772" y="2429"/>
              <a:ext cx="1152" cy="144"/>
            </a:xfrm>
            <a:prstGeom prst="rightArrow">
              <a:avLst>
                <a:gd name="adj1" fmla="val 50000"/>
                <a:gd name="adj2" fmla="val 200000"/>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837337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title"/>
          </p:nvPr>
        </p:nvSpPr>
        <p:spPr>
          <a:xfrm>
            <a:off x="533400" y="381000"/>
            <a:ext cx="7924800" cy="990600"/>
          </a:xfrm>
        </p:spPr>
        <p:txBody>
          <a:bodyPr>
            <a:normAutofit/>
          </a:bodyPr>
          <a:lstStyle/>
          <a:p>
            <a:pPr algn="l" eaLnBrk="1" hangingPunct="1"/>
            <a:r>
              <a:rPr lang="en-US" sz="4100" b="1" dirty="0">
                <a:solidFill>
                  <a:srgbClr val="D2DEEC"/>
                </a:solidFill>
              </a:rPr>
              <a:t>Typical P Index Components</a:t>
            </a:r>
          </a:p>
        </p:txBody>
      </p:sp>
      <p:sp>
        <p:nvSpPr>
          <p:cNvPr id="52228" name="Rectangle 5"/>
          <p:cNvSpPr>
            <a:spLocks noGrp="1" noChangeArrowheads="1"/>
          </p:cNvSpPr>
          <p:nvPr>
            <p:ph sz="half" idx="1"/>
          </p:nvPr>
        </p:nvSpPr>
        <p:spPr>
          <a:xfrm>
            <a:off x="304800" y="1828800"/>
            <a:ext cx="4191000" cy="4038600"/>
          </a:xfrm>
        </p:spPr>
        <p:txBody>
          <a:bodyPr>
            <a:normAutofit/>
          </a:bodyPr>
          <a:lstStyle/>
          <a:p>
            <a:pPr eaLnBrk="1" hangingPunct="1">
              <a:buFontTx/>
              <a:buNone/>
            </a:pPr>
            <a:r>
              <a:rPr lang="en-US" sz="3200" b="1" u="sng" dirty="0">
                <a:latin typeface="Tahoma" pitchFamily="34" charset="0"/>
              </a:rPr>
              <a:t>Transport Factors</a:t>
            </a:r>
          </a:p>
          <a:p>
            <a:pPr eaLnBrk="1" hangingPunct="1"/>
            <a:r>
              <a:rPr lang="en-US" b="1" dirty="0">
                <a:solidFill>
                  <a:schemeClr val="accent1">
                    <a:lumMod val="60000"/>
                    <a:lumOff val="40000"/>
                  </a:schemeClr>
                </a:solidFill>
                <a:latin typeface="Tahoma" pitchFamily="34" charset="0"/>
              </a:rPr>
              <a:t>Soil erosion</a:t>
            </a:r>
          </a:p>
          <a:p>
            <a:pPr eaLnBrk="1" hangingPunct="1"/>
            <a:r>
              <a:rPr lang="en-US" b="1" dirty="0">
                <a:solidFill>
                  <a:schemeClr val="accent1">
                    <a:lumMod val="60000"/>
                    <a:lumOff val="40000"/>
                  </a:schemeClr>
                </a:solidFill>
                <a:latin typeface="Tahoma" pitchFamily="34" charset="0"/>
              </a:rPr>
              <a:t>Leaching potential</a:t>
            </a:r>
          </a:p>
          <a:p>
            <a:pPr eaLnBrk="1" hangingPunct="1"/>
            <a:r>
              <a:rPr lang="en-US" b="1" dirty="0">
                <a:solidFill>
                  <a:schemeClr val="accent1">
                    <a:lumMod val="60000"/>
                    <a:lumOff val="40000"/>
                  </a:schemeClr>
                </a:solidFill>
                <a:latin typeface="Tahoma" pitchFamily="34" charset="0"/>
              </a:rPr>
              <a:t>Runoff potential</a:t>
            </a:r>
          </a:p>
          <a:p>
            <a:pPr eaLnBrk="1" hangingPunct="1"/>
            <a:r>
              <a:rPr lang="en-US" b="1" dirty="0">
                <a:solidFill>
                  <a:schemeClr val="accent1">
                    <a:lumMod val="60000"/>
                    <a:lumOff val="40000"/>
                  </a:schemeClr>
                </a:solidFill>
                <a:latin typeface="Tahoma" pitchFamily="34" charset="0"/>
              </a:rPr>
              <a:t>Distance to water body</a:t>
            </a:r>
          </a:p>
        </p:txBody>
      </p:sp>
      <p:sp>
        <p:nvSpPr>
          <p:cNvPr id="52229" name="Rectangle 6"/>
          <p:cNvSpPr>
            <a:spLocks noGrp="1" noChangeArrowheads="1"/>
          </p:cNvSpPr>
          <p:nvPr>
            <p:ph sz="half" idx="2"/>
          </p:nvPr>
        </p:nvSpPr>
        <p:spPr>
          <a:xfrm>
            <a:off x="4572000" y="1828800"/>
            <a:ext cx="4191000" cy="3733800"/>
          </a:xfrm>
        </p:spPr>
        <p:txBody>
          <a:bodyPr>
            <a:normAutofit lnSpcReduction="10000"/>
          </a:bodyPr>
          <a:lstStyle/>
          <a:p>
            <a:pPr eaLnBrk="1" hangingPunct="1">
              <a:buFontTx/>
              <a:buNone/>
            </a:pPr>
            <a:r>
              <a:rPr lang="en-US" sz="3200" b="1" u="sng" dirty="0">
                <a:latin typeface="Tahoma" pitchFamily="34" charset="0"/>
              </a:rPr>
              <a:t>Source Factors</a:t>
            </a:r>
          </a:p>
          <a:p>
            <a:pPr eaLnBrk="1" hangingPunct="1"/>
            <a:r>
              <a:rPr lang="en-US" b="1" dirty="0">
                <a:solidFill>
                  <a:schemeClr val="accent1">
                    <a:lumMod val="60000"/>
                    <a:lumOff val="40000"/>
                  </a:schemeClr>
                </a:solidFill>
                <a:latin typeface="Tahoma" pitchFamily="34" charset="0"/>
              </a:rPr>
              <a:t>Soil test P</a:t>
            </a:r>
          </a:p>
          <a:p>
            <a:pPr eaLnBrk="1" hangingPunct="1"/>
            <a:r>
              <a:rPr lang="en-US" b="1" dirty="0">
                <a:solidFill>
                  <a:schemeClr val="accent1">
                    <a:lumMod val="60000"/>
                    <a:lumOff val="40000"/>
                  </a:schemeClr>
                </a:solidFill>
                <a:latin typeface="Tahoma" pitchFamily="34" charset="0"/>
              </a:rPr>
              <a:t>P</a:t>
            </a:r>
            <a:r>
              <a:rPr lang="en-US" b="1" baseline="-25000" dirty="0">
                <a:solidFill>
                  <a:schemeClr val="accent1">
                    <a:lumMod val="60000"/>
                    <a:lumOff val="40000"/>
                  </a:schemeClr>
                </a:solidFill>
                <a:latin typeface="Tahoma" pitchFamily="34" charset="0"/>
              </a:rPr>
              <a:t>2</a:t>
            </a:r>
            <a:r>
              <a:rPr lang="en-US" b="1" dirty="0">
                <a:solidFill>
                  <a:schemeClr val="accent1">
                    <a:lumMod val="60000"/>
                    <a:lumOff val="40000"/>
                  </a:schemeClr>
                </a:solidFill>
                <a:latin typeface="Tahoma" pitchFamily="34" charset="0"/>
              </a:rPr>
              <a:t>O</a:t>
            </a:r>
            <a:r>
              <a:rPr lang="en-US" b="1" baseline="-25000" dirty="0">
                <a:solidFill>
                  <a:schemeClr val="accent1">
                    <a:lumMod val="60000"/>
                    <a:lumOff val="40000"/>
                  </a:schemeClr>
                </a:solidFill>
                <a:latin typeface="Tahoma" pitchFamily="34" charset="0"/>
              </a:rPr>
              <a:t>5</a:t>
            </a:r>
            <a:r>
              <a:rPr lang="en-US" b="1" dirty="0">
                <a:solidFill>
                  <a:schemeClr val="accent1">
                    <a:lumMod val="60000"/>
                    <a:lumOff val="40000"/>
                  </a:schemeClr>
                </a:solidFill>
                <a:latin typeface="Tahoma" pitchFamily="34" charset="0"/>
              </a:rPr>
              <a:t> application rate</a:t>
            </a:r>
          </a:p>
          <a:p>
            <a:pPr eaLnBrk="1" hangingPunct="1"/>
            <a:r>
              <a:rPr lang="en-US" b="1" dirty="0">
                <a:solidFill>
                  <a:schemeClr val="accent1">
                    <a:lumMod val="60000"/>
                    <a:lumOff val="40000"/>
                  </a:schemeClr>
                </a:solidFill>
                <a:latin typeface="Tahoma" pitchFamily="34" charset="0"/>
              </a:rPr>
              <a:t>Source characteristics</a:t>
            </a:r>
          </a:p>
          <a:p>
            <a:pPr eaLnBrk="1" hangingPunct="1"/>
            <a:r>
              <a:rPr lang="en-US" b="1" dirty="0">
                <a:solidFill>
                  <a:schemeClr val="accent1">
                    <a:lumMod val="60000"/>
                    <a:lumOff val="40000"/>
                  </a:schemeClr>
                </a:solidFill>
                <a:latin typeface="Tahoma" pitchFamily="34" charset="0"/>
              </a:rPr>
              <a:t>Application method</a:t>
            </a:r>
          </a:p>
          <a:p>
            <a:pPr eaLnBrk="1" hangingPunct="1"/>
            <a:r>
              <a:rPr lang="en-US" b="1" dirty="0">
                <a:solidFill>
                  <a:schemeClr val="accent1">
                    <a:lumMod val="60000"/>
                    <a:lumOff val="40000"/>
                  </a:schemeClr>
                </a:solidFill>
                <a:latin typeface="Tahoma" pitchFamily="34" charset="0"/>
              </a:rPr>
              <a:t>Application timing and management</a:t>
            </a:r>
          </a:p>
        </p:txBody>
      </p:sp>
      <p:sp>
        <p:nvSpPr>
          <p:cNvPr id="52226"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F3A767-AD1E-42AA-855D-74CBC8C8F6C6}" type="slidenum">
              <a:rPr lang="en-US" sz="1400" smtClean="0"/>
              <a:pPr eaLnBrk="1" hangingPunct="1"/>
              <a:t>18</a:t>
            </a:fld>
            <a:endParaRPr lang="en-US" sz="1400"/>
          </a:p>
        </p:txBody>
      </p:sp>
    </p:spTree>
    <p:extLst>
      <p:ext uri="{BB962C8B-B14F-4D97-AF65-F5344CB8AC3E}">
        <p14:creationId xmlns:p14="http://schemas.microsoft.com/office/powerpoint/2010/main" val="4045389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23"/>
          <p:cNvGraphicFramePr>
            <a:graphicFrameLocks noGrp="1"/>
          </p:cNvGraphicFramePr>
          <p:nvPr>
            <p:extLst>
              <p:ext uri="{D42A27DB-BD31-4B8C-83A1-F6EECF244321}">
                <p14:modId xmlns:p14="http://schemas.microsoft.com/office/powerpoint/2010/main" val="3900837304"/>
              </p:ext>
            </p:extLst>
          </p:nvPr>
        </p:nvGraphicFramePr>
        <p:xfrm>
          <a:off x="1295400" y="0"/>
          <a:ext cx="6789738" cy="2840038"/>
        </p:xfrm>
        <a:graphic>
          <a:graphicData uri="http://schemas.openxmlformats.org/drawingml/2006/table">
            <a:tbl>
              <a:tblPr>
                <a:tableStyleId>{22838BEF-8BB2-4498-84A7-C5851F593DF1}</a:tableStyleId>
              </a:tblPr>
              <a:tblGrid>
                <a:gridCol w="1436688">
                  <a:extLst>
                    <a:ext uri="{9D8B030D-6E8A-4147-A177-3AD203B41FA5}">
                      <a16:colId xmlns:a16="http://schemas.microsoft.com/office/drawing/2014/main" val="20000"/>
                    </a:ext>
                  </a:extLst>
                </a:gridCol>
                <a:gridCol w="890587">
                  <a:extLst>
                    <a:ext uri="{9D8B030D-6E8A-4147-A177-3AD203B41FA5}">
                      <a16:colId xmlns:a16="http://schemas.microsoft.com/office/drawing/2014/main" val="20001"/>
                    </a:ext>
                  </a:extLst>
                </a:gridCol>
                <a:gridCol w="735013">
                  <a:extLst>
                    <a:ext uri="{9D8B030D-6E8A-4147-A177-3AD203B41FA5}">
                      <a16:colId xmlns:a16="http://schemas.microsoft.com/office/drawing/2014/main" val="20002"/>
                    </a:ext>
                  </a:extLst>
                </a:gridCol>
                <a:gridCol w="941387">
                  <a:extLst>
                    <a:ext uri="{9D8B030D-6E8A-4147-A177-3AD203B41FA5}">
                      <a16:colId xmlns:a16="http://schemas.microsoft.com/office/drawing/2014/main" val="20003"/>
                    </a:ext>
                  </a:extLst>
                </a:gridCol>
                <a:gridCol w="941388">
                  <a:extLst>
                    <a:ext uri="{9D8B030D-6E8A-4147-A177-3AD203B41FA5}">
                      <a16:colId xmlns:a16="http://schemas.microsoft.com/office/drawing/2014/main" val="20004"/>
                    </a:ext>
                  </a:extLst>
                </a:gridCol>
                <a:gridCol w="919162">
                  <a:extLst>
                    <a:ext uri="{9D8B030D-6E8A-4147-A177-3AD203B41FA5}">
                      <a16:colId xmlns:a16="http://schemas.microsoft.com/office/drawing/2014/main" val="20005"/>
                    </a:ext>
                  </a:extLst>
                </a:gridCol>
                <a:gridCol w="925513">
                  <a:extLst>
                    <a:ext uri="{9D8B030D-6E8A-4147-A177-3AD203B41FA5}">
                      <a16:colId xmlns:a16="http://schemas.microsoft.com/office/drawing/2014/main" val="20006"/>
                    </a:ext>
                  </a:extLst>
                </a:gridCol>
              </a:tblGrid>
              <a:tr h="228626">
                <a:tc gridSpan="7">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Part A:  Transport Potential Due to Site and Transport Characteristics</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58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Site and Transport Characteristics</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anchor="ctr" horzOverflow="overflow"/>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Phosphorus Transport Rating</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Value</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anchor="ctr" horzOverflow="overflow"/>
                </a:tc>
                <a:extLst>
                  <a:ext uri="{0D108BD9-81ED-4DB2-BD59-A6C34878D82A}">
                    <a16:rowId xmlns:a16="http://schemas.microsoft.com/office/drawing/2014/main" val="10001"/>
                  </a:ext>
                </a:extLst>
              </a:tr>
              <a:tr h="5029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Soil Erosion</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No Surface Outlet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0</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&lt;5T/</a:t>
                      </a:r>
                      <a:r>
                        <a:rPr kumimoji="0" lang="en-US" sz="900" b="1" u="none" strike="noStrike" cap="none" normalizeH="0" baseline="0" dirty="0" err="1">
                          <a:ln>
                            <a:noFill/>
                          </a:ln>
                          <a:effectLst/>
                        </a:rPr>
                        <a:t>A</a:t>
                      </a:r>
                      <a:r>
                        <a:rPr kumimoji="0" lang="en-US" sz="900" b="1" u="none" strike="noStrike" cap="none" normalizeH="0" baseline="30000" dirty="0" err="1">
                          <a:ln>
                            <a:noFill/>
                          </a:ln>
                          <a:effectLst/>
                        </a:rPr>
                        <a:t>a</a:t>
                      </a:r>
                      <a:endParaRPr kumimoji="0" lang="en-US" sz="900" b="1"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1</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5-10 T/A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2</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10-15 T/A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4</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&gt;15 T/A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8</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900" b="1" i="0" u="none" strike="noStrike" cap="none" normalizeH="0" baseline="0">
                        <a:ln>
                          <a:noFill/>
                        </a:ln>
                        <a:solidFill>
                          <a:schemeClr val="tx1"/>
                        </a:solidFill>
                        <a:effectLst>
                          <a:outerShdw blurRad="38100" dist="38100" dir="2700000" algn="tl">
                            <a:srgbClr val="C0C0C0"/>
                          </a:outerShdw>
                        </a:effectLst>
                        <a:latin typeface="Arial" charset="0"/>
                      </a:endParaRPr>
                    </a:p>
                  </a:txBody>
                  <a:tcPr marT="45725" marB="45725" horzOverflow="overflow"/>
                </a:tc>
                <a:extLst>
                  <a:ext uri="{0D108BD9-81ED-4DB2-BD59-A6C34878D82A}">
                    <a16:rowId xmlns:a16="http://schemas.microsoft.com/office/drawing/2014/main" val="10002"/>
                  </a:ext>
                </a:extLst>
              </a:tr>
              <a:tr h="3658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Runoff Potential</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Very Low</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0</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Low</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1</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Medium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2</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High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4</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Very High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8</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900" b="1" i="0" u="none" strike="noStrike" cap="none" normalizeH="0" baseline="0" dirty="0">
                        <a:ln>
                          <a:noFill/>
                        </a:ln>
                        <a:solidFill>
                          <a:schemeClr val="tx1"/>
                        </a:solidFill>
                        <a:effectLst>
                          <a:outerShdw blurRad="38100" dist="38100" dir="2700000" algn="tl">
                            <a:srgbClr val="C0C0C0"/>
                          </a:outerShdw>
                        </a:effectLst>
                        <a:latin typeface="Arial" charset="0"/>
                      </a:endParaRPr>
                    </a:p>
                  </a:txBody>
                  <a:tcPr marT="45725" marB="45725" horzOverflow="overflow"/>
                </a:tc>
                <a:extLst>
                  <a:ext uri="{0D108BD9-81ED-4DB2-BD59-A6C34878D82A}">
                    <a16:rowId xmlns:a16="http://schemas.microsoft.com/office/drawing/2014/main" val="10003"/>
                  </a:ext>
                </a:extLst>
              </a:tr>
              <a:tr h="3658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Leaching Potential</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Very Low</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0</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Low</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1</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Medium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2</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High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4</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Very High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8</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900" b="1" i="0" u="none" strike="noStrike" cap="none" normalizeH="0" baseline="0" dirty="0">
                        <a:ln>
                          <a:noFill/>
                        </a:ln>
                        <a:solidFill>
                          <a:schemeClr val="tx1"/>
                        </a:solidFill>
                        <a:effectLst>
                          <a:outerShdw blurRad="38100" dist="38100" dir="2700000" algn="tl">
                            <a:srgbClr val="C0C0C0"/>
                          </a:outerShdw>
                        </a:effectLst>
                        <a:latin typeface="Arial" charset="0"/>
                      </a:endParaRPr>
                    </a:p>
                  </a:txBody>
                  <a:tcPr marT="45725" marB="45725" horzOverflow="overflow"/>
                </a:tc>
                <a:extLst>
                  <a:ext uri="{0D108BD9-81ED-4DB2-BD59-A6C34878D82A}">
                    <a16:rowId xmlns:a16="http://schemas.microsoft.com/office/drawing/2014/main" val="10004"/>
                  </a:ext>
                </a:extLst>
              </a:tr>
              <a:tr h="3658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Potential To Reach Water Body</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Very Low</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0</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Low</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1</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marT="45725" marB="45725"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Medium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2</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High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4</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900" b="1" i="0" u="none" strike="noStrike" cap="none" normalizeH="0" baseline="0" dirty="0">
                        <a:ln>
                          <a:noFill/>
                        </a:ln>
                        <a:solidFill>
                          <a:schemeClr val="tx1"/>
                        </a:solidFill>
                        <a:effectLst>
                          <a:outerShdw blurRad="38100" dist="38100" dir="2700000" algn="tl">
                            <a:srgbClr val="C0C0C0"/>
                          </a:outerShdw>
                        </a:effectLst>
                        <a:latin typeface="Arial" charset="0"/>
                      </a:endParaRPr>
                    </a:p>
                  </a:txBody>
                  <a:tcPr marT="45725" marB="45725" horzOverflow="overflow"/>
                </a:tc>
                <a:extLst>
                  <a:ext uri="{0D108BD9-81ED-4DB2-BD59-A6C34878D82A}">
                    <a16:rowId xmlns:a16="http://schemas.microsoft.com/office/drawing/2014/main" val="10005"/>
                  </a:ext>
                </a:extLst>
              </a:tr>
              <a:tr h="279431">
                <a:tc gridSpan="6">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Total for Part A: Site and </a:t>
                      </a:r>
                      <a:r>
                        <a:rPr kumimoji="0" lang="en-US" sz="900" b="1" u="none" strike="noStrike" cap="none" normalizeH="0" baseline="0" dirty="0" err="1">
                          <a:ln>
                            <a:noFill/>
                          </a:ln>
                          <a:effectLst/>
                        </a:rPr>
                        <a:t>Transport</a:t>
                      </a:r>
                      <a:r>
                        <a:rPr kumimoji="0" lang="en-US" sz="900" b="1" u="none" strike="noStrike" cap="none" normalizeH="0" baseline="30000" dirty="0" err="1">
                          <a:ln>
                            <a:noFill/>
                          </a:ln>
                          <a:effectLst/>
                        </a:rPr>
                        <a:t>b</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200" b="1" i="0" u="none" strike="noStrike" cap="none" normalizeH="0" baseline="0" dirty="0">
                        <a:ln>
                          <a:noFill/>
                        </a:ln>
                        <a:solidFill>
                          <a:schemeClr val="tx1"/>
                        </a:solidFill>
                        <a:effectLst>
                          <a:outerShdw blurRad="38100" dist="38100" dir="2700000" algn="tl">
                            <a:srgbClr val="FFFFFF"/>
                          </a:outerShdw>
                        </a:effectLst>
                        <a:latin typeface="Arial" charset="0"/>
                      </a:endParaRPr>
                    </a:p>
                  </a:txBody>
                  <a:tcPr marT="45725" marB="45725" horzOverflow="overflow"/>
                </a:tc>
                <a:extLst>
                  <a:ext uri="{0D108BD9-81ED-4DB2-BD59-A6C34878D82A}">
                    <a16:rowId xmlns:a16="http://schemas.microsoft.com/office/drawing/2014/main" val="10006"/>
                  </a:ext>
                </a:extLst>
              </a:tr>
              <a:tr h="365801">
                <a:tc gridSpan="7">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30000" dirty="0">
                          <a:ln>
                            <a:noFill/>
                          </a:ln>
                          <a:effectLst/>
                        </a:rPr>
                        <a:t>a</a:t>
                      </a:r>
                      <a:r>
                        <a:rPr kumimoji="0" lang="en-US" sz="900" b="1" u="none" strike="noStrike" cap="none" normalizeH="0" baseline="0" dirty="0">
                          <a:ln>
                            <a:noFill/>
                          </a:ln>
                          <a:effectLst/>
                        </a:rPr>
                        <a:t> T/A = tons per acre.</a:t>
                      </a:r>
                      <a:endParaRPr kumimoji="0" lang="en-US" sz="1200" b="1"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30000" dirty="0">
                          <a:ln>
                            <a:noFill/>
                          </a:ln>
                          <a:effectLst/>
                        </a:rPr>
                        <a:t>b </a:t>
                      </a:r>
                      <a:r>
                        <a:rPr kumimoji="0" lang="en-US" sz="900" b="1" u="none" strike="noStrike" cap="none" normalizeH="0" baseline="0" dirty="0">
                          <a:ln>
                            <a:noFill/>
                          </a:ln>
                          <a:effectLst/>
                        </a:rPr>
                        <a:t>If the sum for Part A is 0 (zero), then change the sum to 1 (one).</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marT="45725" marB="45725"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graphicFrame>
        <p:nvGraphicFramePr>
          <p:cNvPr id="8" name="Group 624"/>
          <p:cNvGraphicFramePr>
            <a:graphicFrameLocks noGrp="1"/>
          </p:cNvGraphicFramePr>
          <p:nvPr>
            <p:extLst>
              <p:ext uri="{D42A27DB-BD31-4B8C-83A1-F6EECF244321}">
                <p14:modId xmlns:p14="http://schemas.microsoft.com/office/powerpoint/2010/main" val="3548669729"/>
              </p:ext>
            </p:extLst>
          </p:nvPr>
        </p:nvGraphicFramePr>
        <p:xfrm>
          <a:off x="1295400" y="2865438"/>
          <a:ext cx="6789738" cy="3851276"/>
        </p:xfrm>
        <a:graphic>
          <a:graphicData uri="http://schemas.openxmlformats.org/drawingml/2006/table">
            <a:tbl>
              <a:tblPr>
                <a:tableStyleId>{22838BEF-8BB2-4498-84A7-C5851F593DF1}</a:tableStyleId>
              </a:tblPr>
              <a:tblGrid>
                <a:gridCol w="1436688">
                  <a:extLst>
                    <a:ext uri="{9D8B030D-6E8A-4147-A177-3AD203B41FA5}">
                      <a16:colId xmlns:a16="http://schemas.microsoft.com/office/drawing/2014/main" val="20000"/>
                    </a:ext>
                  </a:extLst>
                </a:gridCol>
                <a:gridCol w="942975">
                  <a:extLst>
                    <a:ext uri="{9D8B030D-6E8A-4147-A177-3AD203B41FA5}">
                      <a16:colId xmlns:a16="http://schemas.microsoft.com/office/drawing/2014/main" val="20001"/>
                    </a:ext>
                  </a:extLst>
                </a:gridCol>
                <a:gridCol w="935037">
                  <a:extLst>
                    <a:ext uri="{9D8B030D-6E8A-4147-A177-3AD203B41FA5}">
                      <a16:colId xmlns:a16="http://schemas.microsoft.com/office/drawing/2014/main" val="20002"/>
                    </a:ext>
                  </a:extLst>
                </a:gridCol>
                <a:gridCol w="1165225">
                  <a:extLst>
                    <a:ext uri="{9D8B030D-6E8A-4147-A177-3AD203B41FA5}">
                      <a16:colId xmlns:a16="http://schemas.microsoft.com/office/drawing/2014/main" val="20003"/>
                    </a:ext>
                  </a:extLst>
                </a:gridCol>
                <a:gridCol w="1384300">
                  <a:extLst>
                    <a:ext uri="{9D8B030D-6E8A-4147-A177-3AD203B41FA5}">
                      <a16:colId xmlns:a16="http://schemas.microsoft.com/office/drawing/2014/main" val="20004"/>
                    </a:ext>
                  </a:extLst>
                </a:gridCol>
                <a:gridCol w="925513">
                  <a:extLst>
                    <a:ext uri="{9D8B030D-6E8A-4147-A177-3AD203B41FA5}">
                      <a16:colId xmlns:a16="http://schemas.microsoft.com/office/drawing/2014/main" val="20005"/>
                    </a:ext>
                  </a:extLst>
                </a:gridCol>
              </a:tblGrid>
              <a:tr h="228600">
                <a:tc gridSpan="6">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Part B:  Transport Potential Due to Phosphorus Source Management</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576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Phosphorus Source Management</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Phosphorus Loss Rating</a:t>
                      </a:r>
                      <a:endParaRPr kumimoji="0" lang="en-US" sz="900" b="1" i="0" u="none" strike="noStrike" cap="none" normalizeH="0" baseline="0" dirty="0">
                        <a:ln>
                          <a:noFill/>
                        </a:ln>
                        <a:solidFill>
                          <a:schemeClr val="tx1"/>
                        </a:solidFill>
                        <a:effectLst/>
                        <a:latin typeface="Arial" charset="0"/>
                        <a:cs typeface="Arial" charset="0"/>
                      </a:endParaRPr>
                    </a:p>
                  </a:txBody>
                  <a:tcPr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Value</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extLst>
                  <a:ext uri="{0D108BD9-81ED-4DB2-BD59-A6C34878D82A}">
                    <a16:rowId xmlns:a16="http://schemas.microsoft.com/office/drawing/2014/main" val="10001"/>
                  </a:ext>
                </a:extLst>
              </a:tr>
              <a:tr h="36576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Fertility Index Value</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Soil Fertility Index x 0.025</a:t>
                      </a:r>
                      <a:endParaRPr kumimoji="0" lang="en-US" sz="1200" b="1" u="none" strike="noStrike" cap="none" normalizeH="0" baseline="0" dirty="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effectLst/>
                        </a:rPr>
                        <a:t>( _____ </a:t>
                      </a:r>
                      <a:r>
                        <a:rPr kumimoji="0" lang="en-US" sz="900" b="1" u="none" strike="noStrike" cap="none" normalizeH="0" baseline="0" dirty="0" err="1">
                          <a:ln>
                            <a:noFill/>
                          </a:ln>
                          <a:effectLst/>
                        </a:rPr>
                        <a:t>ppm</a:t>
                      </a:r>
                      <a:r>
                        <a:rPr kumimoji="0" lang="en-US" sz="900" b="1" u="none" strike="noStrike" cap="none" normalizeH="0" baseline="0" dirty="0">
                          <a:ln>
                            <a:noFill/>
                          </a:ln>
                          <a:effectLst/>
                        </a:rPr>
                        <a:t> P x 2 x 0.025)</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800" b="1" i="0" u="none" strike="noStrike" cap="none" normalizeH="0" baseline="0">
                        <a:ln>
                          <a:noFill/>
                        </a:ln>
                        <a:solidFill>
                          <a:schemeClr val="tx1"/>
                        </a:solidFill>
                        <a:effectLst>
                          <a:outerShdw blurRad="38100" dist="38100" dir="2700000" algn="tl">
                            <a:srgbClr val="C0C0C0"/>
                          </a:outerShdw>
                        </a:effectLst>
                        <a:latin typeface="Arial" charset="0"/>
                      </a:endParaRPr>
                    </a:p>
                  </a:txBody>
                  <a:tcPr anchor="ctr" horzOverflow="overflow"/>
                </a:tc>
                <a:extLst>
                  <a:ext uri="{0D108BD9-81ED-4DB2-BD59-A6C34878D82A}">
                    <a16:rowId xmlns:a16="http://schemas.microsoft.com/office/drawing/2014/main" val="10002"/>
                  </a:ext>
                </a:extLst>
              </a:tr>
              <a:tr h="5029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P Application Source and Rate </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solidFill>
                            <a:srgbClr val="FF0000"/>
                          </a:solidFill>
                          <a:effectLst/>
                        </a:rPr>
                        <a:t>0.05 x ( _____ lbs P</a:t>
                      </a:r>
                      <a:r>
                        <a:rPr kumimoji="0" lang="en-US" sz="900" b="1" u="none" strike="noStrike" cap="none" normalizeH="0" baseline="-30000" dirty="0">
                          <a:ln>
                            <a:noFill/>
                          </a:ln>
                          <a:solidFill>
                            <a:srgbClr val="FF0000"/>
                          </a:solidFill>
                          <a:effectLst/>
                        </a:rPr>
                        <a:t>2</a:t>
                      </a:r>
                      <a:r>
                        <a:rPr kumimoji="0" lang="en-US" sz="900" b="1" u="none" strike="noStrike" cap="none" normalizeH="0" baseline="0" dirty="0">
                          <a:ln>
                            <a:noFill/>
                          </a:ln>
                          <a:solidFill>
                            <a:srgbClr val="FF0000"/>
                          </a:solidFill>
                          <a:effectLst/>
                        </a:rPr>
                        <a:t>O</a:t>
                      </a:r>
                      <a:r>
                        <a:rPr kumimoji="0" lang="en-US" sz="900" b="1" u="none" strike="noStrike" cap="none" normalizeH="0" baseline="-30000" dirty="0">
                          <a:ln>
                            <a:noFill/>
                          </a:ln>
                          <a:solidFill>
                            <a:srgbClr val="FF0000"/>
                          </a:solidFill>
                          <a:effectLst/>
                        </a:rPr>
                        <a:t>5</a:t>
                      </a:r>
                      <a:r>
                        <a:rPr kumimoji="0" lang="en-US" sz="900" b="1" u="none" strike="noStrike" cap="none" normalizeH="0" baseline="0" dirty="0">
                          <a:ln>
                            <a:noFill/>
                          </a:ln>
                          <a:solidFill>
                            <a:srgbClr val="FF0000"/>
                          </a:solidFill>
                          <a:effectLst/>
                        </a:rPr>
                        <a:t>) for fertilizer, manure or compost</a:t>
                      </a:r>
                      <a:endParaRPr kumimoji="0" lang="en-US" sz="1200" b="1"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solidFill>
                            <a:srgbClr val="FF0000"/>
                          </a:solidFill>
                          <a:effectLst/>
                        </a:rPr>
                        <a:t>0.015 x ( _____ lbs P</a:t>
                      </a:r>
                      <a:r>
                        <a:rPr kumimoji="0" lang="en-US" sz="900" b="1" u="none" strike="noStrike" cap="none" normalizeH="0" baseline="-30000" dirty="0">
                          <a:ln>
                            <a:noFill/>
                          </a:ln>
                          <a:solidFill>
                            <a:srgbClr val="FF0000"/>
                          </a:solidFill>
                          <a:effectLst/>
                        </a:rPr>
                        <a:t>2</a:t>
                      </a:r>
                      <a:r>
                        <a:rPr kumimoji="0" lang="en-US" sz="900" b="1" u="none" strike="noStrike" cap="none" normalizeH="0" baseline="0" dirty="0">
                          <a:ln>
                            <a:noFill/>
                          </a:ln>
                          <a:solidFill>
                            <a:srgbClr val="FF0000"/>
                          </a:solidFill>
                          <a:effectLst/>
                        </a:rPr>
                        <a:t>O</a:t>
                      </a:r>
                      <a:r>
                        <a:rPr kumimoji="0" lang="en-US" sz="900" b="1" u="none" strike="noStrike" cap="none" normalizeH="0" baseline="-30000" dirty="0">
                          <a:ln>
                            <a:noFill/>
                          </a:ln>
                          <a:solidFill>
                            <a:srgbClr val="FF0000"/>
                          </a:solidFill>
                          <a:effectLst/>
                        </a:rPr>
                        <a:t>5</a:t>
                      </a:r>
                      <a:r>
                        <a:rPr kumimoji="0" lang="en-US" sz="900" b="1" u="none" strike="noStrike" cap="none" normalizeH="0" baseline="0" dirty="0">
                          <a:ln>
                            <a:noFill/>
                          </a:ln>
                          <a:solidFill>
                            <a:srgbClr val="FF0000"/>
                          </a:solidFill>
                          <a:effectLst/>
                        </a:rPr>
                        <a:t>) for </a:t>
                      </a:r>
                      <a:r>
                        <a:rPr kumimoji="0" lang="en-US" sz="900" b="1" u="none" strike="noStrike" cap="none" normalizeH="0" baseline="0" dirty="0" err="1">
                          <a:ln>
                            <a:noFill/>
                          </a:ln>
                          <a:solidFill>
                            <a:srgbClr val="FF0000"/>
                          </a:solidFill>
                          <a:effectLst/>
                        </a:rPr>
                        <a:t>biosolids</a:t>
                      </a:r>
                      <a:endParaRPr kumimoji="0" lang="en-US" sz="1200" b="1"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dirty="0">
                          <a:ln>
                            <a:noFill/>
                          </a:ln>
                          <a:solidFill>
                            <a:srgbClr val="FF0000"/>
                          </a:solidFill>
                          <a:effectLst/>
                        </a:rPr>
                        <a:t>0.10 x ( _____ lbs P</a:t>
                      </a:r>
                      <a:r>
                        <a:rPr kumimoji="0" lang="en-US" sz="900" b="1" u="none" strike="noStrike" cap="none" normalizeH="0" baseline="-30000" dirty="0">
                          <a:ln>
                            <a:noFill/>
                          </a:ln>
                          <a:solidFill>
                            <a:srgbClr val="FF0000"/>
                          </a:solidFill>
                          <a:effectLst/>
                        </a:rPr>
                        <a:t>2</a:t>
                      </a:r>
                      <a:r>
                        <a:rPr kumimoji="0" lang="en-US" sz="900" b="1" u="none" strike="noStrike" cap="none" normalizeH="0" baseline="0" dirty="0">
                          <a:ln>
                            <a:noFill/>
                          </a:ln>
                          <a:solidFill>
                            <a:srgbClr val="FF0000"/>
                          </a:solidFill>
                          <a:effectLst/>
                        </a:rPr>
                        <a:t>O</a:t>
                      </a:r>
                      <a:r>
                        <a:rPr kumimoji="0" lang="en-US" sz="900" b="1" u="none" strike="noStrike" cap="none" normalizeH="0" baseline="-30000" dirty="0">
                          <a:ln>
                            <a:noFill/>
                          </a:ln>
                          <a:solidFill>
                            <a:srgbClr val="FF0000"/>
                          </a:solidFill>
                          <a:effectLst/>
                        </a:rPr>
                        <a:t>5</a:t>
                      </a:r>
                      <a:r>
                        <a:rPr kumimoji="0" lang="en-US" sz="900" b="1" u="none" strike="noStrike" cap="none" normalizeH="0" baseline="0" dirty="0">
                          <a:ln>
                            <a:noFill/>
                          </a:ln>
                          <a:solidFill>
                            <a:srgbClr val="FF0000"/>
                          </a:solidFill>
                          <a:effectLst/>
                        </a:rPr>
                        <a:t>) for waste water</a:t>
                      </a:r>
                      <a:endParaRPr kumimoji="0" lang="en-US" sz="1200" b="1" i="0" u="none" strike="noStrike" cap="none" normalizeH="0" baseline="0" dirty="0">
                        <a:ln>
                          <a:noFill/>
                        </a:ln>
                        <a:solidFill>
                          <a:srgbClr val="FF0000"/>
                        </a:solidFill>
                        <a:effectLst/>
                        <a:latin typeface="Times New Roman" pitchFamily="18" charset="0"/>
                        <a:ea typeface="Times New Roman" pitchFamily="18" charset="0"/>
                        <a:cs typeface="Arial" charset="0"/>
                      </a:endParaRPr>
                    </a:p>
                  </a:txBody>
                  <a:tcPr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1" i="0" u="none" strike="noStrike" cap="none" normalizeH="0" baseline="0">
                        <a:ln>
                          <a:noFill/>
                        </a:ln>
                        <a:solidFill>
                          <a:schemeClr val="tx1"/>
                        </a:solidFill>
                        <a:effectLst>
                          <a:outerShdw blurRad="38100" dist="38100" dir="2700000" algn="tl">
                            <a:srgbClr val="C0C0C0"/>
                          </a:outerShdw>
                        </a:effectLst>
                        <a:latin typeface="Arial" charset="0"/>
                      </a:endParaRPr>
                    </a:p>
                  </a:txBody>
                  <a:tcPr anchor="ctr" horzOverflow="overflow"/>
                </a:tc>
                <a:extLst>
                  <a:ext uri="{0D108BD9-81ED-4DB2-BD59-A6C34878D82A}">
                    <a16:rowId xmlns:a16="http://schemas.microsoft.com/office/drawing/2014/main" val="10003"/>
                  </a:ext>
                </a:extLst>
              </a:tr>
              <a:tr h="1182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Application Method</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No</a:t>
                      </a:r>
                      <a:endParaRPr kumimoji="0" lang="en-US" sz="1200" b="1" u="none" strike="noStrike" cap="none" normalizeH="0" baseline="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Surface Outlet</a:t>
                      </a:r>
                      <a:endParaRPr kumimoji="0" lang="en-US" sz="1200" b="1" u="none" strike="noStrike" cap="none" normalizeH="0" baseline="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Or Solids incorporated immediately or injected</a:t>
                      </a:r>
                      <a:endParaRPr kumimoji="0" lang="en-US" sz="28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Applied via irrigation</a:t>
                      </a:r>
                      <a:endParaRPr kumimoji="0" lang="en-US" sz="1200" b="1" u="none" strike="noStrike" cap="none" normalizeH="0" baseline="0">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u="none" strike="noStrike" cap="none" normalizeH="0" baseline="0">
                          <a:ln>
                            <a:noFill/>
                          </a:ln>
                          <a:effectLst/>
                        </a:rPr>
                        <a:t>Or Solids incorporated within 1 day of application</a:t>
                      </a:r>
                      <a:endParaRPr kumimoji="0" lang="en-US" sz="28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Solids incorporated within 5 days of application </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Solids not incorporated within 5 days of application</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1" i="0" u="none" strike="noStrike" cap="none" normalizeH="0" baseline="0" dirty="0">
                        <a:ln>
                          <a:noFill/>
                        </a:ln>
                        <a:solidFill>
                          <a:schemeClr val="tx1"/>
                        </a:solidFill>
                        <a:effectLst>
                          <a:outerShdw blurRad="38100" dist="38100" dir="2700000" algn="tl">
                            <a:srgbClr val="C0C0C0"/>
                          </a:outerShdw>
                        </a:effectLst>
                        <a:latin typeface="Arial" charset="0"/>
                      </a:endParaRPr>
                    </a:p>
                  </a:txBody>
                  <a:tcPr anchor="ctr" horzOverflow="overflow"/>
                </a:tc>
                <a:extLst>
                  <a:ext uri="{0D108BD9-81ED-4DB2-BD59-A6C34878D82A}">
                    <a16:rowId xmlns:a16="http://schemas.microsoft.com/office/drawing/2014/main" val="10004"/>
                  </a:ext>
                </a:extLst>
              </a:tr>
              <a:tr h="2301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900" b="1" i="0" u="none" strike="noStrike" cap="none" normalizeH="0" baseline="0">
                        <a:ln>
                          <a:noFill/>
                        </a:ln>
                        <a:solidFill>
                          <a:schemeClr val="tx1"/>
                        </a:solidFill>
                        <a:effectLst>
                          <a:outerShdw blurRad="38100" dist="38100" dir="2700000" algn="tl">
                            <a:srgbClr val="C0C0C0"/>
                          </a:outerShdw>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0</a:t>
                      </a:r>
                      <a:endParaRPr kumimoji="0" lang="en-US" sz="9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2</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4</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6</a:t>
                      </a:r>
                      <a:endParaRPr kumimoji="0" lang="en-US" sz="9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900" b="1" i="0" u="none" strike="noStrike" cap="none" normalizeH="0" baseline="0" dirty="0">
                        <a:ln>
                          <a:noFill/>
                        </a:ln>
                        <a:solidFill>
                          <a:schemeClr val="tx1"/>
                        </a:solidFill>
                        <a:effectLst>
                          <a:outerShdw blurRad="38100" dist="38100" dir="2700000" algn="tl">
                            <a:srgbClr val="C0C0C0"/>
                          </a:outerShdw>
                        </a:effectLst>
                        <a:latin typeface="Arial" charset="0"/>
                      </a:endParaRPr>
                    </a:p>
                  </a:txBody>
                  <a:tcPr anchor="ctr" horzOverflow="overflow"/>
                </a:tc>
                <a:extLst>
                  <a:ext uri="{0D108BD9-81ED-4DB2-BD59-A6C34878D82A}">
                    <a16:rowId xmlns:a16="http://schemas.microsoft.com/office/drawing/2014/main" val="10005"/>
                  </a:ext>
                </a:extLst>
              </a:tr>
              <a:tr h="3962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a:ln>
                            <a:noFill/>
                          </a:ln>
                          <a:effectLst/>
                        </a:rPr>
                        <a:t>Waste Water Application</a:t>
                      </a:r>
                      <a:endParaRPr kumimoji="0" lang="en-US" sz="2800" b="1" i="0" u="none" strike="noStrike" cap="none" normalizeH="0" baseline="0">
                        <a:ln>
                          <a:noFill/>
                        </a:ln>
                        <a:solidFill>
                          <a:schemeClr val="tx1"/>
                        </a:solidFill>
                        <a:effectLst/>
                        <a:latin typeface="Times New Roman" pitchFamily="18" charset="0"/>
                        <a:ea typeface="Times New Roman" pitchFamily="18" charset="0"/>
                        <a:cs typeface="Arial" charset="0"/>
                      </a:endParaRPr>
                    </a:p>
                  </a:txBody>
                  <a:tcPr horzOverflow="overflow"/>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0.20 x _____ acre inches/year</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1" i="0" u="none" strike="noStrike" cap="none" normalizeH="0" baseline="0" dirty="0">
                        <a:ln>
                          <a:noFill/>
                        </a:ln>
                        <a:solidFill>
                          <a:schemeClr val="tx1"/>
                        </a:solidFill>
                        <a:effectLst>
                          <a:outerShdw blurRad="38100" dist="38100" dir="2700000" algn="tl">
                            <a:srgbClr val="C0C0C0"/>
                          </a:outerShdw>
                        </a:effectLst>
                        <a:latin typeface="Arial" charset="0"/>
                      </a:endParaRPr>
                    </a:p>
                  </a:txBody>
                  <a:tcPr horzOverflow="overflow"/>
                </a:tc>
                <a:extLst>
                  <a:ext uri="{0D108BD9-81ED-4DB2-BD59-A6C34878D82A}">
                    <a16:rowId xmlns:a16="http://schemas.microsoft.com/office/drawing/2014/main" val="10006"/>
                  </a:ext>
                </a:extLst>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a:ln>
                          <a:noFill/>
                        </a:ln>
                        <a:solidFill>
                          <a:schemeClr val="tx1"/>
                        </a:solidFill>
                        <a:effectLst>
                          <a:outerShdw blurRad="38100" dist="38100" dir="2700000" algn="tl">
                            <a:srgbClr val="FFFFFF"/>
                          </a:outerShdw>
                        </a:effectLst>
                        <a:latin typeface="Arial" charset="0"/>
                      </a:endParaRPr>
                    </a:p>
                  </a:txBody>
                  <a:tcPr horzOverflow="overflow"/>
                </a:tc>
                <a:tc gridSpan="4">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900" b="1" u="none" strike="noStrike" cap="none" normalizeH="0" baseline="0" dirty="0">
                          <a:ln>
                            <a:noFill/>
                          </a:ln>
                          <a:effectLst/>
                        </a:rPr>
                        <a:t>Total for Part B: Phosphorus Source</a:t>
                      </a:r>
                      <a:endParaRPr kumimoji="0" lang="en-US" sz="28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txBody>
                  <a:tcPr anchor="ct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a:ln>
                          <a:noFill/>
                        </a:ln>
                        <a:solidFill>
                          <a:schemeClr val="tx1"/>
                        </a:solidFill>
                        <a:effectLst>
                          <a:outerShdw blurRad="38100" dist="38100" dir="2700000" algn="tl">
                            <a:srgbClr val="FFFFFF"/>
                          </a:outerShdw>
                        </a:effectLst>
                        <a:latin typeface="Arial" charset="0"/>
                      </a:endParaRPr>
                    </a:p>
                  </a:txBody>
                  <a:tcPr horzOverflow="overflow"/>
                </a:tc>
                <a:extLst>
                  <a:ext uri="{0D108BD9-81ED-4DB2-BD59-A6C34878D82A}">
                    <a16:rowId xmlns:a16="http://schemas.microsoft.com/office/drawing/2014/main" val="10007"/>
                  </a:ext>
                </a:extLst>
              </a:tr>
              <a:tr h="274320">
                <a:tc gridSpan="5">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1" u="none" strike="noStrike" cap="none" normalizeH="0" baseline="0" dirty="0">
                          <a:ln>
                            <a:noFill/>
                          </a:ln>
                          <a:effectLst/>
                        </a:rPr>
                        <a:t>P Index Value:  Multiply Part A x Part B</a:t>
                      </a:r>
                      <a:endParaRPr kumimoji="0" lang="en-US" sz="1200" b="1" i="0" u="none" strike="noStrike" cap="none" normalizeH="0" baseline="0" dirty="0">
                        <a:ln>
                          <a:noFill/>
                        </a:ln>
                        <a:solidFill>
                          <a:schemeClr val="tx1"/>
                        </a:solidFill>
                        <a:effectLst/>
                        <a:latin typeface="Arial" charset="0"/>
                      </a:endParaRPr>
                    </a:p>
                  </a:txBody>
                  <a:tcP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87977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lstStyle/>
          <a:p>
            <a:pPr algn="ctr"/>
            <a:r>
              <a:rPr lang="en-US" dirty="0">
                <a:solidFill>
                  <a:srgbClr val="D2DEEC"/>
                </a:solidFill>
              </a:rPr>
              <a:t>Purpose</a:t>
            </a:r>
          </a:p>
        </p:txBody>
      </p:sp>
      <p:sp>
        <p:nvSpPr>
          <p:cNvPr id="3" name="Content Placeholder 2"/>
          <p:cNvSpPr>
            <a:spLocks noGrp="1"/>
          </p:cNvSpPr>
          <p:nvPr>
            <p:ph idx="1"/>
          </p:nvPr>
        </p:nvSpPr>
        <p:spPr>
          <a:xfrm>
            <a:off x="457200" y="1828800"/>
            <a:ext cx="8229600" cy="4745736"/>
          </a:xfrm>
        </p:spPr>
        <p:txBody>
          <a:bodyPr>
            <a:normAutofit fontScale="77500" lnSpcReduction="20000"/>
          </a:bodyPr>
          <a:lstStyle/>
          <a:p>
            <a:r>
              <a:rPr lang="en-US" dirty="0"/>
              <a:t>Address biosolids-P loads</a:t>
            </a:r>
          </a:p>
          <a:p>
            <a:endParaRPr lang="en-US" dirty="0"/>
          </a:p>
          <a:p>
            <a:endParaRPr lang="en-US" dirty="0"/>
          </a:p>
          <a:p>
            <a:r>
              <a:rPr lang="en-US" dirty="0"/>
              <a:t>Offer some pertinent references</a:t>
            </a:r>
          </a:p>
          <a:p>
            <a:pPr lvl="1"/>
            <a:r>
              <a:rPr lang="en-US" dirty="0"/>
              <a:t>O’Connor and Elliott. 2006 WERF Report 99-PUM-2T. “The agronomic and environmental availability of biosolids-P”</a:t>
            </a:r>
          </a:p>
          <a:p>
            <a:endParaRPr lang="en-US" dirty="0"/>
          </a:p>
          <a:p>
            <a:endParaRPr lang="en-US" dirty="0"/>
          </a:p>
          <a:p>
            <a:r>
              <a:rPr lang="en-US" dirty="0"/>
              <a:t>Describe the dynamics of biosolids-borne P in soils</a:t>
            </a:r>
          </a:p>
          <a:p>
            <a:endParaRPr lang="en-US" dirty="0"/>
          </a:p>
          <a:p>
            <a:pPr lvl="1"/>
            <a:endParaRPr lang="en-US" dirty="0"/>
          </a:p>
          <a:p>
            <a:r>
              <a:rPr lang="en-US" dirty="0"/>
              <a:t>Describe proposed approaches necessary to characterize the systems and promote sustainable land application</a:t>
            </a:r>
          </a:p>
        </p:txBody>
      </p:sp>
    </p:spTree>
    <p:extLst>
      <p:ext uri="{BB962C8B-B14F-4D97-AF65-F5344CB8AC3E}">
        <p14:creationId xmlns:p14="http://schemas.microsoft.com/office/powerpoint/2010/main" val="14414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28600" y="457200"/>
            <a:ext cx="8534400" cy="1066800"/>
          </a:xfrm>
        </p:spPr>
        <p:txBody>
          <a:bodyPr>
            <a:noAutofit/>
          </a:bodyPr>
          <a:lstStyle/>
          <a:p>
            <a:pPr algn="ctr" eaLnBrk="1" hangingPunct="1"/>
            <a:r>
              <a:rPr lang="en-US" sz="4100" b="1" dirty="0">
                <a:solidFill>
                  <a:srgbClr val="D2DEEC"/>
                </a:solidFill>
              </a:rPr>
              <a:t>Unpublished Revisions to </a:t>
            </a:r>
            <a:br>
              <a:rPr lang="en-US" sz="4100" b="1" dirty="0">
                <a:solidFill>
                  <a:srgbClr val="D2DEEC"/>
                </a:solidFill>
              </a:rPr>
            </a:br>
            <a:r>
              <a:rPr lang="en-US" sz="4100" b="1" dirty="0">
                <a:solidFill>
                  <a:srgbClr val="D2DEEC"/>
                </a:solidFill>
              </a:rPr>
              <a:t>P-Index</a:t>
            </a:r>
          </a:p>
        </p:txBody>
      </p:sp>
      <p:sp>
        <p:nvSpPr>
          <p:cNvPr id="45059" name="Rectangle 3"/>
          <p:cNvSpPr>
            <a:spLocks noGrp="1" noChangeArrowheads="1"/>
          </p:cNvSpPr>
          <p:nvPr>
            <p:ph idx="1"/>
          </p:nvPr>
        </p:nvSpPr>
        <p:spPr>
          <a:xfrm>
            <a:off x="228600" y="1676400"/>
            <a:ext cx="8686800" cy="5181600"/>
          </a:xfrm>
          <a:ln>
            <a:solidFill>
              <a:schemeClr val="tx1"/>
            </a:solidFill>
          </a:ln>
        </p:spPr>
        <p:txBody>
          <a:bodyPr>
            <a:normAutofit/>
          </a:bodyPr>
          <a:lstStyle/>
          <a:p>
            <a:r>
              <a:rPr lang="en-US" sz="1800" dirty="0"/>
              <a:t>Approved by the NRCS-sponsored Florida P-Index committee, but not published yet</a:t>
            </a:r>
          </a:p>
          <a:p>
            <a:pPr eaLnBrk="1" hangingPunct="1"/>
            <a:endParaRPr lang="en-US" sz="2000" dirty="0"/>
          </a:p>
          <a:p>
            <a:pPr eaLnBrk="1" hangingPunct="1"/>
            <a:endParaRPr lang="en-US" sz="2000" dirty="0"/>
          </a:p>
          <a:p>
            <a:pPr eaLnBrk="1" hangingPunct="1"/>
            <a:endParaRPr lang="en-US" sz="2000" dirty="0"/>
          </a:p>
          <a:p>
            <a:pPr eaLnBrk="1" hangingPunct="1"/>
            <a:endParaRPr lang="en-US" sz="2000" dirty="0"/>
          </a:p>
          <a:p>
            <a:pPr eaLnBrk="1" hangingPunct="1"/>
            <a:endParaRPr lang="en-US" sz="2000" dirty="0"/>
          </a:p>
          <a:p>
            <a:pPr eaLnBrk="1" hangingPunct="1"/>
            <a:endParaRPr lang="en-US" sz="2000" dirty="0"/>
          </a:p>
          <a:p>
            <a:pPr eaLnBrk="1" hangingPunct="1"/>
            <a:endParaRPr lang="en-US" sz="2000" dirty="0"/>
          </a:p>
          <a:p>
            <a:pPr eaLnBrk="1" hangingPunct="1"/>
            <a:r>
              <a:rPr lang="en-US" sz="1800" dirty="0"/>
              <a:t>Uses  “Capacity Index” instead of “Fertility Index” to give a relative measure of the soil to hold </a:t>
            </a:r>
            <a:r>
              <a:rPr lang="en-US" sz="1800" dirty="0">
                <a:solidFill>
                  <a:srgbClr val="FF0000"/>
                </a:solidFill>
              </a:rPr>
              <a:t>additional</a:t>
            </a:r>
            <a:r>
              <a:rPr lang="en-US" sz="1800" dirty="0"/>
              <a:t> phosphorus (</a:t>
            </a:r>
            <a:r>
              <a:rPr lang="en-US" sz="1800" dirty="0">
                <a:solidFill>
                  <a:srgbClr val="FF0000"/>
                </a:solidFill>
              </a:rPr>
              <a:t>rather than current fertility measure</a:t>
            </a:r>
            <a:r>
              <a:rPr lang="en-US" sz="1800" dirty="0"/>
              <a:t>)</a:t>
            </a:r>
          </a:p>
          <a:p>
            <a:pPr eaLnBrk="1" hangingPunct="1"/>
            <a:r>
              <a:rPr lang="en-US" sz="1800" dirty="0"/>
              <a:t>There are also some revisions to the “P Application Source and Rate” factor including different coefficients for biosolids  (</a:t>
            </a:r>
            <a:r>
              <a:rPr lang="en-US" sz="1800" dirty="0">
                <a:solidFill>
                  <a:srgbClr val="FF0000"/>
                </a:solidFill>
              </a:rPr>
              <a:t>to account for different  biosolids-P </a:t>
            </a:r>
            <a:r>
              <a:rPr lang="en-US" sz="1800" dirty="0" err="1">
                <a:solidFill>
                  <a:srgbClr val="FF0000"/>
                </a:solidFill>
              </a:rPr>
              <a:t>labilities</a:t>
            </a:r>
            <a:r>
              <a:rPr lang="en-US" sz="1800" dirty="0"/>
              <a:t>)</a:t>
            </a:r>
          </a:p>
          <a:p>
            <a:pPr eaLnBrk="1" hangingPunct="1"/>
            <a:r>
              <a:rPr lang="en-US" sz="1800" dirty="0"/>
              <a:t>IFAS lab offers a different soil fertility test for the “Capacity Index”</a:t>
            </a:r>
          </a:p>
          <a:p>
            <a:pPr eaLnBrk="1" hangingPunct="1"/>
            <a:r>
              <a:rPr lang="en-US" sz="1800" b="1" dirty="0"/>
              <a:t>A permittee may choose to use this unpublished version</a:t>
            </a:r>
          </a:p>
        </p:txBody>
      </p:sp>
      <p:pic>
        <p:nvPicPr>
          <p:cNvPr id="45060" name="Picture 3" descr="Picture of the formula and description of the &quot;Capacity Index&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362200"/>
            <a:ext cx="8895708" cy="19812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168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bg>
      <p:bgRef idx="1003">
        <a:schemeClr val="bg2"/>
      </p:bgRef>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063625" y="533401"/>
            <a:ext cx="6908800" cy="838200"/>
          </a:xfrm>
        </p:spPr>
        <p:txBody>
          <a:bodyPr>
            <a:noAutofit/>
          </a:bodyPr>
          <a:lstStyle/>
          <a:p>
            <a:pPr algn="ctr"/>
            <a:r>
              <a:rPr lang="en-US" sz="4100" b="1" dirty="0">
                <a:solidFill>
                  <a:srgbClr val="D2DEEC"/>
                </a:solidFill>
              </a:rPr>
              <a:t>P Source Coefficients </a:t>
            </a:r>
          </a:p>
        </p:txBody>
      </p:sp>
      <p:sp>
        <p:nvSpPr>
          <p:cNvPr id="58371" name="Rectangle 3"/>
          <p:cNvSpPr>
            <a:spLocks noGrp="1" noChangeArrowheads="1"/>
          </p:cNvSpPr>
          <p:nvPr>
            <p:ph type="body" sz="half" idx="1"/>
          </p:nvPr>
        </p:nvSpPr>
        <p:spPr>
          <a:xfrm>
            <a:off x="495300" y="2035175"/>
            <a:ext cx="8115300" cy="1327150"/>
          </a:xfrm>
        </p:spPr>
        <p:txBody>
          <a:bodyPr/>
          <a:lstStyle/>
          <a:p>
            <a:pPr>
              <a:lnSpc>
                <a:spcPct val="90000"/>
              </a:lnSpc>
              <a:buClr>
                <a:srgbClr val="FF00FF"/>
              </a:buClr>
              <a:buSzTx/>
              <a:buFont typeface="Monotype Sorts" pitchFamily="2" charset="2"/>
              <a:buChar char="u"/>
            </a:pPr>
            <a:endParaRPr lang="en-US" sz="2800" b="0" dirty="0">
              <a:solidFill>
                <a:schemeClr val="bg2"/>
              </a:solidFill>
            </a:endParaRPr>
          </a:p>
          <a:p>
            <a:pPr>
              <a:lnSpc>
                <a:spcPct val="90000"/>
              </a:lnSpc>
              <a:buClr>
                <a:srgbClr val="FF00FF"/>
              </a:buClr>
              <a:buSzTx/>
              <a:buFont typeface="Monotype Sorts" pitchFamily="2" charset="2"/>
              <a:buChar char="u"/>
            </a:pPr>
            <a:endParaRPr lang="en-US" sz="2800" b="0" dirty="0">
              <a:solidFill>
                <a:schemeClr val="bg2"/>
              </a:solidFill>
            </a:endParaRPr>
          </a:p>
          <a:p>
            <a:pPr>
              <a:lnSpc>
                <a:spcPct val="90000"/>
              </a:lnSpc>
              <a:buClr>
                <a:srgbClr val="FF00FF"/>
              </a:buClr>
              <a:buSzTx/>
              <a:buFont typeface="Monotype Sorts" pitchFamily="2" charset="2"/>
              <a:buChar char="u"/>
            </a:pPr>
            <a:endParaRPr lang="en-US" sz="2800" b="0" dirty="0">
              <a:solidFill>
                <a:schemeClr val="bg2"/>
              </a:solidFill>
            </a:endParaRPr>
          </a:p>
          <a:p>
            <a:pPr>
              <a:lnSpc>
                <a:spcPct val="90000"/>
              </a:lnSpc>
              <a:buClr>
                <a:srgbClr val="FF00FF"/>
              </a:buClr>
              <a:buSzTx/>
              <a:buFont typeface="Monotype Sorts" pitchFamily="2" charset="2"/>
              <a:buChar char="u"/>
            </a:pPr>
            <a:endParaRPr lang="en-US" sz="2800" b="0" dirty="0">
              <a:solidFill>
                <a:schemeClr val="bg2"/>
              </a:solidFill>
            </a:endParaRPr>
          </a:p>
          <a:p>
            <a:pPr>
              <a:lnSpc>
                <a:spcPct val="90000"/>
              </a:lnSpc>
              <a:buClr>
                <a:srgbClr val="FF00FF"/>
              </a:buClr>
              <a:buSzTx/>
              <a:buFont typeface="Monotype Sorts" pitchFamily="2" charset="2"/>
              <a:buChar char="u"/>
            </a:pPr>
            <a:endParaRPr lang="en-US" sz="2800" b="0" dirty="0">
              <a:solidFill>
                <a:schemeClr val="bg2"/>
              </a:solidFill>
            </a:endParaRPr>
          </a:p>
        </p:txBody>
      </p:sp>
      <p:sp>
        <p:nvSpPr>
          <p:cNvPr id="5" name="Rectangle 3"/>
          <p:cNvSpPr>
            <a:spLocks noGrp="1" noChangeArrowheads="1"/>
          </p:cNvSpPr>
          <p:nvPr>
            <p:ph sz="quarter" idx="2"/>
          </p:nvPr>
        </p:nvSpPr>
        <p:spPr>
          <a:xfrm>
            <a:off x="228600" y="1524000"/>
            <a:ext cx="8686800" cy="5181600"/>
          </a:xfrm>
          <a:ln>
            <a:solidFill>
              <a:schemeClr val="tx1"/>
            </a:solidFill>
          </a:ln>
        </p:spPr>
        <p:txBody>
          <a:bodyPr>
            <a:normAutofit/>
          </a:bodyPr>
          <a:lstStyle/>
          <a:p>
            <a:r>
              <a:rPr lang="en-US" sz="2400" dirty="0"/>
              <a:t>P sources vary in solubility</a:t>
            </a:r>
          </a:p>
          <a:p>
            <a:endParaRPr lang="en-US" sz="2400" dirty="0"/>
          </a:p>
          <a:p>
            <a:r>
              <a:rPr lang="en-US" sz="2400" dirty="0"/>
              <a:t>Source coefficients in Florida P index (FPSC) accounts for P source solubility</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t>Three (3) coefficients accounts for P sources ?</a:t>
            </a:r>
          </a:p>
          <a:p>
            <a:endParaRPr lang="en-US" sz="1800" dirty="0"/>
          </a:p>
          <a:p>
            <a:endParaRPr lang="en-US" sz="1800" dirty="0"/>
          </a:p>
          <a:p>
            <a:endParaRPr lang="en-US" sz="1800" b="1" dirty="0"/>
          </a:p>
        </p:txBody>
      </p:sp>
      <p:graphicFrame>
        <p:nvGraphicFramePr>
          <p:cNvPr id="58909" name="Group 541"/>
          <p:cNvGraphicFramePr>
            <a:graphicFrameLocks noGrp="1"/>
          </p:cNvGraphicFramePr>
          <p:nvPr>
            <p:ph sz="quarter" idx="3"/>
            <p:extLst>
              <p:ext uri="{D42A27DB-BD31-4B8C-83A1-F6EECF244321}">
                <p14:modId xmlns:p14="http://schemas.microsoft.com/office/powerpoint/2010/main" val="2171339923"/>
              </p:ext>
            </p:extLst>
          </p:nvPr>
        </p:nvGraphicFramePr>
        <p:xfrm>
          <a:off x="1600200" y="3505200"/>
          <a:ext cx="5413375" cy="1685040"/>
        </p:xfrm>
        <a:graphic>
          <a:graphicData uri="http://schemas.openxmlformats.org/drawingml/2006/table">
            <a:tbl>
              <a:tblPr/>
              <a:tblGrid>
                <a:gridCol w="3621088">
                  <a:extLst>
                    <a:ext uri="{9D8B030D-6E8A-4147-A177-3AD203B41FA5}">
                      <a16:colId xmlns:a16="http://schemas.microsoft.com/office/drawing/2014/main" val="20000"/>
                    </a:ext>
                  </a:extLst>
                </a:gridCol>
                <a:gridCol w="1792287">
                  <a:extLst>
                    <a:ext uri="{9D8B030D-6E8A-4147-A177-3AD203B41FA5}">
                      <a16:colId xmlns:a16="http://schemas.microsoft.com/office/drawing/2014/main" val="20001"/>
                    </a:ext>
                  </a:extLst>
                </a:gridCol>
              </a:tblGrid>
              <a:tr h="296863">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dirty="0">
                          <a:ln>
                            <a:noFill/>
                          </a:ln>
                          <a:solidFill>
                            <a:srgbClr val="CCFFFF"/>
                          </a:solidFill>
                          <a:effectLst/>
                          <a:latin typeface="Arial" charset="0"/>
                        </a:rPr>
                        <a:t>P Source</a:t>
                      </a:r>
                    </a:p>
                  </a:txBody>
                  <a:tcPr marL="92075" marR="92075" marT="46038" marB="4603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a:ln>
                            <a:noFill/>
                          </a:ln>
                          <a:solidFill>
                            <a:srgbClr val="CCFFFF"/>
                          </a:solidFill>
                          <a:effectLst/>
                          <a:latin typeface="Arial" charset="0"/>
                        </a:rPr>
                        <a:t>FPSC</a:t>
                      </a:r>
                    </a:p>
                  </a:txBody>
                  <a:tcPr marL="92075" marR="92075" marT="46038" marB="4603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4963">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a:ln>
                            <a:noFill/>
                          </a:ln>
                          <a:solidFill>
                            <a:schemeClr val="tx1"/>
                          </a:solidFill>
                          <a:effectLst/>
                          <a:latin typeface="Arial" charset="0"/>
                        </a:rPr>
                        <a:t>Waste waters</a:t>
                      </a:r>
                    </a:p>
                  </a:txBody>
                  <a:tcPr marL="92075" marR="92075" marT="46038" marB="46038"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a:ln>
                            <a:noFill/>
                          </a:ln>
                          <a:solidFill>
                            <a:schemeClr val="tx1"/>
                          </a:solidFill>
                          <a:effectLst/>
                          <a:latin typeface="Arial" charset="0"/>
                        </a:rPr>
                        <a:t>0.10</a:t>
                      </a:r>
                    </a:p>
                  </a:txBody>
                  <a:tcPr marL="92075" marR="92075" marT="46038" marB="46038"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34963">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a:ln>
                            <a:noFill/>
                          </a:ln>
                          <a:solidFill>
                            <a:schemeClr val="tx1"/>
                          </a:solidFill>
                          <a:effectLst/>
                          <a:latin typeface="Arial" charset="0"/>
                        </a:rPr>
                        <a:t>Fertilizer and Manure</a:t>
                      </a:r>
                    </a:p>
                  </a:txBody>
                  <a:tcPr marL="92075" marR="92075" marT="46038" marB="46038"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a:ln>
                            <a:noFill/>
                          </a:ln>
                          <a:solidFill>
                            <a:schemeClr val="tx1"/>
                          </a:solidFill>
                          <a:effectLst/>
                          <a:latin typeface="Arial" charset="0"/>
                        </a:rPr>
                        <a:t>0.05</a:t>
                      </a:r>
                    </a:p>
                  </a:txBody>
                  <a:tcPr marL="92075" marR="92075" marT="46038" marB="46038"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63538">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a:ln>
                            <a:noFill/>
                          </a:ln>
                          <a:solidFill>
                            <a:schemeClr val="tx1"/>
                          </a:solidFill>
                          <a:effectLst/>
                          <a:latin typeface="Arial" charset="0"/>
                        </a:rPr>
                        <a:t>Biosolids</a:t>
                      </a:r>
                    </a:p>
                  </a:txBody>
                  <a:tcPr marL="92075" marR="92075" marT="46038" marB="46038"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hlink"/>
                        </a:buClr>
                        <a:buSzPct val="80000"/>
                        <a:buFont typeface="Monotype Sorts" pitchFamily="2" charset="2"/>
                        <a:buNone/>
                        <a:tabLst/>
                      </a:pPr>
                      <a:r>
                        <a:rPr kumimoji="0" lang="en-US" sz="2400" b="0" i="0" u="none" strike="noStrike" cap="none" normalizeH="0" baseline="0" dirty="0">
                          <a:ln>
                            <a:noFill/>
                          </a:ln>
                          <a:solidFill>
                            <a:schemeClr val="tx1"/>
                          </a:solidFill>
                          <a:effectLst/>
                          <a:latin typeface="Arial" charset="0"/>
                        </a:rPr>
                        <a:t>0.015</a:t>
                      </a:r>
                    </a:p>
                  </a:txBody>
                  <a:tcPr marL="92075" marR="92075" marT="46038" marB="46038"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1333154960"/>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8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1117600" y="304800"/>
            <a:ext cx="6908800" cy="1066800"/>
          </a:xfrm>
          <a:noFill/>
        </p:spPr>
        <p:txBody>
          <a:bodyPr>
            <a:normAutofit/>
          </a:bodyPr>
          <a:lstStyle/>
          <a:p>
            <a:pPr algn="ctr"/>
            <a:r>
              <a:rPr lang="en-US" sz="4100" b="1" dirty="0">
                <a:solidFill>
                  <a:srgbClr val="D2DEEC"/>
                </a:solidFill>
              </a:rPr>
              <a:t>Total BAP loss (mg)</a:t>
            </a:r>
          </a:p>
        </p:txBody>
      </p:sp>
      <p:graphicFrame>
        <p:nvGraphicFramePr>
          <p:cNvPr id="243715" name="Object 3"/>
          <p:cNvGraphicFramePr>
            <a:graphicFrameLocks noGrp="1" noChangeAspect="1"/>
          </p:cNvGraphicFramePr>
          <p:nvPr>
            <p:ph type="chart" sz="half" idx="2"/>
          </p:nvPr>
        </p:nvGraphicFramePr>
        <p:xfrm>
          <a:off x="304800" y="1371600"/>
          <a:ext cx="8580438" cy="4818063"/>
        </p:xfrm>
        <a:graphic>
          <a:graphicData uri="http://schemas.openxmlformats.org/presentationml/2006/ole">
            <mc:AlternateContent xmlns:mc="http://schemas.openxmlformats.org/markup-compatibility/2006">
              <mc:Choice xmlns:v="urn:schemas-microsoft-com:vml" Requires="v">
                <p:oleObj spid="_x0000_s9296" name="Chart" r:id="rId4" imgW="6819776" imgH="3829140" progId="MSGraph.Chart.8">
                  <p:embed followColorScheme="full"/>
                </p:oleObj>
              </mc:Choice>
              <mc:Fallback>
                <p:oleObj name="Chart" r:id="rId4" imgW="6819776" imgH="3829140" progId="MSGraph.Chart.8">
                  <p:embed followColorScheme="full"/>
                  <p:pic>
                    <p:nvPicPr>
                      <p:cNvPr id="0" name=""/>
                      <p:cNvPicPr>
                        <a:picLocks noChangeAspect="1" noChangeArrowheads="1"/>
                      </p:cNvPicPr>
                      <p:nvPr/>
                    </p:nvPicPr>
                    <p:blipFill>
                      <a:blip r:embed="rId5"/>
                      <a:srcRect/>
                      <a:stretch>
                        <a:fillRect/>
                      </a:stretch>
                    </p:blipFill>
                    <p:spPr bwMode="auto">
                      <a:xfrm>
                        <a:off x="304800" y="1371600"/>
                        <a:ext cx="8580438" cy="4818063"/>
                      </a:xfrm>
                      <a:prstGeom prst="rect">
                        <a:avLst/>
                      </a:prstGeom>
                      <a:ln>
                        <a:noFill/>
                      </a:ln>
                      <a:extLst>
                        <a:ext uri="{91240B29-F687-4F45-9708-019B960494DF}">
                          <a14:hiddenLine xmlns:a14="http://schemas.microsoft.com/office/drawing/2010/main" w="38100" cmpd="sng">
                            <a:solidFill>
                              <a:schemeClr val="tx1"/>
                            </a:solidFill>
                            <a:miter lim="800000"/>
                            <a:headEnd/>
                            <a:tailEnd/>
                          </a14:hiddenLine>
                        </a:ext>
                      </a:extLst>
                    </p:spPr>
                  </p:pic>
                </p:oleObj>
              </mc:Fallback>
            </mc:AlternateContent>
          </a:graphicData>
        </a:graphic>
      </p:graphicFrame>
      <p:sp>
        <p:nvSpPr>
          <p:cNvPr id="243716" name="Text Box 4"/>
          <p:cNvSpPr txBox="1">
            <a:spLocks noChangeArrowheads="1"/>
          </p:cNvSpPr>
          <p:nvPr/>
        </p:nvSpPr>
        <p:spPr bwMode="auto">
          <a:xfrm>
            <a:off x="1706563" y="1371600"/>
            <a:ext cx="6556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a</a:t>
            </a:r>
          </a:p>
        </p:txBody>
      </p:sp>
      <p:sp>
        <p:nvSpPr>
          <p:cNvPr id="243717" name="Text Box 5"/>
          <p:cNvSpPr txBox="1">
            <a:spLocks noChangeArrowheads="1"/>
          </p:cNvSpPr>
          <p:nvPr/>
        </p:nvSpPr>
        <p:spPr bwMode="auto">
          <a:xfrm>
            <a:off x="3216275" y="3379788"/>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b</a:t>
            </a:r>
          </a:p>
        </p:txBody>
      </p:sp>
      <p:sp>
        <p:nvSpPr>
          <p:cNvPr id="243718" name="Text Box 6"/>
          <p:cNvSpPr txBox="1">
            <a:spLocks noChangeArrowheads="1"/>
          </p:cNvSpPr>
          <p:nvPr/>
        </p:nvSpPr>
        <p:spPr bwMode="auto">
          <a:xfrm>
            <a:off x="6172200" y="4144963"/>
            <a:ext cx="655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c</a:t>
            </a:r>
          </a:p>
        </p:txBody>
      </p:sp>
      <p:sp>
        <p:nvSpPr>
          <p:cNvPr id="243721" name="Text Box 9"/>
          <p:cNvSpPr txBox="1">
            <a:spLocks noChangeArrowheads="1"/>
          </p:cNvSpPr>
          <p:nvPr/>
        </p:nvSpPr>
        <p:spPr bwMode="auto">
          <a:xfrm>
            <a:off x="7827963" y="4281488"/>
            <a:ext cx="396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d</a:t>
            </a:r>
          </a:p>
        </p:txBody>
      </p:sp>
      <p:sp>
        <p:nvSpPr>
          <p:cNvPr id="243722" name="Text Box 10"/>
          <p:cNvSpPr txBox="1">
            <a:spLocks noChangeArrowheads="1"/>
          </p:cNvSpPr>
          <p:nvPr/>
        </p:nvSpPr>
        <p:spPr bwMode="auto">
          <a:xfrm>
            <a:off x="4675188" y="3379788"/>
            <a:ext cx="715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fontAlgn="base" hangingPunct="0">
              <a:spcBef>
                <a:spcPct val="50000"/>
              </a:spcBef>
              <a:spcAft>
                <a:spcPct val="0"/>
              </a:spcAft>
            </a:pPr>
            <a:r>
              <a:rPr lang="en-US" sz="2000" b="1">
                <a:solidFill>
                  <a:srgbClr val="FFFFFF"/>
                </a:solidFill>
              </a:rPr>
              <a:t>b</a:t>
            </a:r>
          </a:p>
        </p:txBody>
      </p:sp>
      <p:sp>
        <p:nvSpPr>
          <p:cNvPr id="243725" name="Text Box 13"/>
          <p:cNvSpPr txBox="1">
            <a:spLocks noChangeArrowheads="1"/>
          </p:cNvSpPr>
          <p:nvPr/>
        </p:nvSpPr>
        <p:spPr bwMode="auto">
          <a:xfrm>
            <a:off x="304800" y="6113463"/>
            <a:ext cx="83169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fontAlgn="base" hangingPunct="0">
              <a:lnSpc>
                <a:spcPct val="40000"/>
              </a:lnSpc>
              <a:spcBef>
                <a:spcPct val="50000"/>
              </a:spcBef>
              <a:spcAft>
                <a:spcPct val="0"/>
              </a:spcAft>
              <a:buFontTx/>
              <a:buChar char="•"/>
            </a:pPr>
            <a:endParaRPr lang="en-US" sz="2000" b="1">
              <a:solidFill>
                <a:srgbClr val="FFFFFF"/>
              </a:solidFill>
            </a:endParaRPr>
          </a:p>
          <a:p>
            <a:pPr eaLnBrk="0" fontAlgn="base" hangingPunct="0">
              <a:lnSpc>
                <a:spcPct val="40000"/>
              </a:lnSpc>
              <a:spcBef>
                <a:spcPct val="50000"/>
              </a:spcBef>
              <a:spcAft>
                <a:spcPct val="0"/>
              </a:spcAft>
            </a:pPr>
            <a:r>
              <a:rPr lang="en-US" sz="2000" b="1">
                <a:solidFill>
                  <a:srgbClr val="FFFFFF"/>
                </a:solidFill>
              </a:rPr>
              <a:t>Treatments with the same letters are not different  at p&lt;0.05</a:t>
            </a:r>
          </a:p>
        </p:txBody>
      </p:sp>
    </p:spTree>
    <p:extLst>
      <p:ext uri="{BB962C8B-B14F-4D97-AF65-F5344CB8AC3E}">
        <p14:creationId xmlns:p14="http://schemas.microsoft.com/office/powerpoint/2010/main" val="309765589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bg>
      <p:bgRef idx="1003">
        <a:schemeClr val="bg2"/>
      </p:bgRef>
    </p:bg>
    <p:spTree>
      <p:nvGrpSpPr>
        <p:cNvPr id="1" name=""/>
        <p:cNvGrpSpPr/>
        <p:nvPr/>
      </p:nvGrpSpPr>
      <p:grpSpPr>
        <a:xfrm>
          <a:off x="0" y="0"/>
          <a:ext cx="0" cy="0"/>
          <a:chOff x="0" y="0"/>
          <a:chExt cx="0" cy="0"/>
        </a:xfrm>
      </p:grpSpPr>
      <p:sp>
        <p:nvSpPr>
          <p:cNvPr id="174082" name="Rectangle 2"/>
          <p:cNvSpPr>
            <a:spLocks noChangeArrowheads="1"/>
          </p:cNvSpPr>
          <p:nvPr/>
        </p:nvSpPr>
        <p:spPr bwMode="auto">
          <a:xfrm>
            <a:off x="0" y="889000"/>
            <a:ext cx="8885238"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pPr algn="ctr" fontAlgn="base">
              <a:spcBef>
                <a:spcPct val="0"/>
              </a:spcBef>
              <a:spcAft>
                <a:spcPct val="0"/>
              </a:spcAft>
            </a:pP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Total BAP loss (mg) </a:t>
            </a:r>
            <a:r>
              <a:rPr lang="en-US" sz="4100" b="1" dirty="0" err="1">
                <a:solidFill>
                  <a:srgbClr val="D2DEEC"/>
                </a:solidFill>
                <a:effectLst>
                  <a:outerShdw blurRad="38100" dist="25500" dir="5400000" algn="tl" rotWithShape="0">
                    <a:srgbClr val="000000">
                      <a:satMod val="180000"/>
                      <a:alpha val="75000"/>
                    </a:srgbClr>
                  </a:outerShdw>
                </a:effectLst>
                <a:latin typeface="+mj-lt"/>
                <a:ea typeface="+mj-ea"/>
                <a:cs typeface="+mj-cs"/>
              </a:rPr>
              <a:t>vs</a:t>
            </a: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 P applied  </a:t>
            </a:r>
            <a:b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b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(rainfall simulation study)</a:t>
            </a:r>
          </a:p>
        </p:txBody>
      </p:sp>
      <p:graphicFrame>
        <p:nvGraphicFramePr>
          <p:cNvPr id="200838" name="Group 1158"/>
          <p:cNvGraphicFramePr>
            <a:graphicFrameLocks noGrp="1"/>
          </p:cNvGraphicFramePr>
          <p:nvPr>
            <p:extLst>
              <p:ext uri="{D42A27DB-BD31-4B8C-83A1-F6EECF244321}">
                <p14:modId xmlns:p14="http://schemas.microsoft.com/office/powerpoint/2010/main" val="1957851738"/>
              </p:ext>
            </p:extLst>
          </p:nvPr>
        </p:nvGraphicFramePr>
        <p:xfrm>
          <a:off x="427038" y="2740025"/>
          <a:ext cx="8183562" cy="1450975"/>
        </p:xfrm>
        <a:graphic>
          <a:graphicData uri="http://schemas.openxmlformats.org/drawingml/2006/table">
            <a:tbl>
              <a:tblPr/>
              <a:tblGrid>
                <a:gridCol w="1881187">
                  <a:extLst>
                    <a:ext uri="{9D8B030D-6E8A-4147-A177-3AD203B41FA5}">
                      <a16:colId xmlns:a16="http://schemas.microsoft.com/office/drawing/2014/main" val="20000"/>
                    </a:ext>
                  </a:extLst>
                </a:gridCol>
                <a:gridCol w="1512888">
                  <a:extLst>
                    <a:ext uri="{9D8B030D-6E8A-4147-A177-3AD203B41FA5}">
                      <a16:colId xmlns:a16="http://schemas.microsoft.com/office/drawing/2014/main" val="20001"/>
                    </a:ext>
                  </a:extLst>
                </a:gridCol>
                <a:gridCol w="10922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209675">
                  <a:extLst>
                    <a:ext uri="{9D8B030D-6E8A-4147-A177-3AD203B41FA5}">
                      <a16:colId xmlns:a16="http://schemas.microsoft.com/office/drawing/2014/main" val="20004"/>
                    </a:ext>
                  </a:extLst>
                </a:gridCol>
                <a:gridCol w="1344612">
                  <a:extLst>
                    <a:ext uri="{9D8B030D-6E8A-4147-A177-3AD203B41FA5}">
                      <a16:colId xmlns:a16="http://schemas.microsoft.com/office/drawing/2014/main" val="20005"/>
                    </a:ext>
                  </a:extLst>
                </a:gridCol>
              </a:tblGrid>
              <a:tr h="914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dirty="0">
                          <a:ln>
                            <a:noFill/>
                          </a:ln>
                          <a:solidFill>
                            <a:srgbClr val="CCFFFF"/>
                          </a:solidFill>
                          <a:effectLst/>
                          <a:latin typeface="Arial" charset="0"/>
                        </a:rPr>
                        <a:t>Independent variable</a:t>
                      </a:r>
                    </a:p>
                  </a:txBody>
                  <a:tcPr marL="92075" marR="92075" marT="46038" marB="46038" anchor="ctr" horzOverflow="overflow">
                    <a:lnL cap="flat">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CCFFFF"/>
                          </a:solidFill>
                          <a:effectLst/>
                          <a:latin typeface="Arial" charset="0"/>
                          <a:cs typeface="Arial" charset="0"/>
                        </a:rPr>
                        <a:t>Intercept</a:t>
                      </a:r>
                    </a:p>
                  </a:txBody>
                  <a:tcPr marL="92075" marR="92075" marT="46038" marB="46038" anchor="ctr" horzOverflow="overflow">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CCFFFF"/>
                          </a:solidFill>
                          <a:effectLst/>
                          <a:latin typeface="Arial" charset="0"/>
                          <a:cs typeface="Arial" charset="0"/>
                        </a:rPr>
                        <a:t>Slope</a:t>
                      </a:r>
                    </a:p>
                  </a:txBody>
                  <a:tcPr marL="92075" marR="92075" marT="46038" marB="46038" anchor="ctr" horzOverflow="overflow">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dirty="0">
                          <a:ln>
                            <a:noFill/>
                          </a:ln>
                          <a:solidFill>
                            <a:srgbClr val="CCFFFF"/>
                          </a:solidFill>
                          <a:effectLst/>
                          <a:latin typeface="Arial" charset="0"/>
                          <a:cs typeface="Arial" charset="0"/>
                        </a:rPr>
                        <a:t>r</a:t>
                      </a:r>
                      <a:r>
                        <a:rPr kumimoji="0" lang="en-US" sz="2000" b="1" i="0" u="none" strike="noStrike" cap="none" normalizeH="0" baseline="30000" dirty="0">
                          <a:ln>
                            <a:noFill/>
                          </a:ln>
                          <a:solidFill>
                            <a:srgbClr val="CCFFFF"/>
                          </a:solidFill>
                          <a:effectLst/>
                          <a:latin typeface="Arial" charset="0"/>
                          <a:cs typeface="Arial" charset="0"/>
                        </a:rPr>
                        <a:t>2</a:t>
                      </a:r>
                    </a:p>
                  </a:txBody>
                  <a:tcPr marL="92075" marR="92075" marT="46038" marB="46038" anchor="ctr" horzOverflow="overflow">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CCFFFF"/>
                          </a:solidFill>
                          <a:effectLst/>
                          <a:latin typeface="Arial" charset="0"/>
                          <a:cs typeface="Arial" charset="0"/>
                        </a:rPr>
                        <a:t>CV (%)</a:t>
                      </a:r>
                    </a:p>
                  </a:txBody>
                  <a:tcPr marL="92075" marR="92075" marT="46038" marB="46038" anchor="ctr" horzOverflow="overflow">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CCFFFF"/>
                          </a:solidFill>
                          <a:effectLst/>
                          <a:latin typeface="Arial" charset="0"/>
                          <a:cs typeface="Arial" charset="0"/>
                        </a:rPr>
                        <a:t>P-value</a:t>
                      </a:r>
                    </a:p>
                  </a:txBody>
                  <a:tcPr marL="92075" marR="92075" marT="46038" marB="46038" anchor="ctr" horzOverflow="overflow">
                    <a:lnL>
                      <a:noFill/>
                    </a:lnL>
                    <a:lnR cap="flat">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6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dirty="0">
                          <a:ln>
                            <a:noFill/>
                          </a:ln>
                          <a:solidFill>
                            <a:schemeClr val="tx1"/>
                          </a:solidFill>
                          <a:effectLst/>
                          <a:latin typeface="Arial" charset="0"/>
                        </a:rPr>
                        <a:t>P Rate</a:t>
                      </a:r>
                    </a:p>
                  </a:txBody>
                  <a:tcPr marL="92075" marR="92075" marT="46038" marB="46038" anchor="ct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36.6</a:t>
                      </a:r>
                    </a:p>
                  </a:txBody>
                  <a:tcPr marL="92075" marR="92075" marT="46038" marB="46038"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0.94</a:t>
                      </a:r>
                    </a:p>
                  </a:txBody>
                  <a:tcPr marL="92075" marR="92075" marT="46038" marB="46038"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0.27</a:t>
                      </a:r>
                    </a:p>
                  </a:txBody>
                  <a:tcPr marL="92075" marR="92075" marT="46038" marB="46038"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95</a:t>
                      </a:r>
                    </a:p>
                  </a:txBody>
                  <a:tcPr marL="92075" marR="92075" marT="46038" marB="46038"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dirty="0">
                          <a:ln>
                            <a:noFill/>
                          </a:ln>
                          <a:solidFill>
                            <a:schemeClr val="tx1"/>
                          </a:solidFill>
                          <a:effectLst/>
                          <a:latin typeface="Arial" charset="0"/>
                        </a:rPr>
                        <a:t>0.0001</a:t>
                      </a:r>
                    </a:p>
                  </a:txBody>
                  <a:tcPr marL="92075" marR="92075" marT="46038" marB="46038" anchor="ct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00873" name="Group 1193"/>
          <p:cNvGraphicFramePr>
            <a:graphicFrameLocks noGrp="1"/>
          </p:cNvGraphicFramePr>
          <p:nvPr>
            <p:extLst>
              <p:ext uri="{D42A27DB-BD31-4B8C-83A1-F6EECF244321}">
                <p14:modId xmlns:p14="http://schemas.microsoft.com/office/powerpoint/2010/main" val="3140997711"/>
              </p:ext>
            </p:extLst>
          </p:nvPr>
        </p:nvGraphicFramePr>
        <p:xfrm>
          <a:off x="427038" y="5078413"/>
          <a:ext cx="8183562" cy="484188"/>
        </p:xfrm>
        <a:graphic>
          <a:graphicData uri="http://schemas.openxmlformats.org/drawingml/2006/table">
            <a:tbl>
              <a:tblPr/>
              <a:tblGrid>
                <a:gridCol w="1881187">
                  <a:extLst>
                    <a:ext uri="{9D8B030D-6E8A-4147-A177-3AD203B41FA5}">
                      <a16:colId xmlns:a16="http://schemas.microsoft.com/office/drawing/2014/main" val="20000"/>
                    </a:ext>
                  </a:extLst>
                </a:gridCol>
                <a:gridCol w="1512888">
                  <a:extLst>
                    <a:ext uri="{9D8B030D-6E8A-4147-A177-3AD203B41FA5}">
                      <a16:colId xmlns:a16="http://schemas.microsoft.com/office/drawing/2014/main" val="20001"/>
                    </a:ext>
                  </a:extLst>
                </a:gridCol>
                <a:gridCol w="1058862">
                  <a:extLst>
                    <a:ext uri="{9D8B030D-6E8A-4147-A177-3AD203B41FA5}">
                      <a16:colId xmlns:a16="http://schemas.microsoft.com/office/drawing/2014/main" val="20002"/>
                    </a:ext>
                  </a:extLst>
                </a:gridCol>
                <a:gridCol w="1176338">
                  <a:extLst>
                    <a:ext uri="{9D8B030D-6E8A-4147-A177-3AD203B41FA5}">
                      <a16:colId xmlns:a16="http://schemas.microsoft.com/office/drawing/2014/main" val="20003"/>
                    </a:ext>
                  </a:extLst>
                </a:gridCol>
                <a:gridCol w="1209675">
                  <a:extLst>
                    <a:ext uri="{9D8B030D-6E8A-4147-A177-3AD203B41FA5}">
                      <a16:colId xmlns:a16="http://schemas.microsoft.com/office/drawing/2014/main" val="20004"/>
                    </a:ext>
                  </a:extLst>
                </a:gridCol>
                <a:gridCol w="1344612">
                  <a:extLst>
                    <a:ext uri="{9D8B030D-6E8A-4147-A177-3AD203B41FA5}">
                      <a16:colId xmlns:a16="http://schemas.microsoft.com/office/drawing/2014/main" val="20005"/>
                    </a:ext>
                  </a:extLst>
                </a:gridCol>
              </a:tblGrid>
              <a:tr h="484188">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0" i="0" u="none" strike="noStrike" cap="none" normalizeH="0" baseline="0" dirty="0">
                          <a:ln>
                            <a:noFill/>
                          </a:ln>
                          <a:solidFill>
                            <a:schemeClr val="tx1"/>
                          </a:solidFill>
                          <a:effectLst/>
                          <a:latin typeface="Arial" charset="0"/>
                        </a:rPr>
                        <a:t>Rate*PWEP</a:t>
                      </a:r>
                    </a:p>
                  </a:txBody>
                  <a:tcPr marL="92075" marR="92075" marT="46038" marB="46038" anchor="ctr" horzOverflow="overflow">
                    <a:lnL cap="flat">
                      <a:noFill/>
                    </a:lnL>
                    <a:lnR>
                      <a:noFill/>
                    </a:lnR>
                    <a:lnT w="38100" cap="flat" cmpd="sng" algn="ctr">
                      <a:solidFill>
                        <a:srgbClr val="FF00FF"/>
                      </a:solidFill>
                      <a:prstDash val="solid"/>
                      <a:round/>
                      <a:headEnd type="none" w="med" len="med"/>
                      <a:tailEnd type="none" w="med" len="med"/>
                    </a:lnT>
                    <a:lnB w="38100" cap="flat" cmpd="sng" algn="ctr">
                      <a:solidFill>
                        <a:srgbClr val="FF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0" i="0" u="none" strike="noStrike" cap="none" normalizeH="0" baseline="0">
                          <a:ln>
                            <a:noFill/>
                          </a:ln>
                          <a:solidFill>
                            <a:schemeClr val="tx1"/>
                          </a:solidFill>
                          <a:effectLst/>
                          <a:latin typeface="Arial" charset="0"/>
                        </a:rPr>
                        <a:t>57.2</a:t>
                      </a:r>
                    </a:p>
                  </a:txBody>
                  <a:tcPr marL="92075" marR="92075" marT="46038" marB="46038" anchor="ctr" horzOverflow="overflow">
                    <a:lnL>
                      <a:noFill/>
                    </a:lnL>
                    <a:lnR>
                      <a:noFill/>
                    </a:lnR>
                    <a:lnT w="38100" cap="flat" cmpd="sng" algn="ctr">
                      <a:solidFill>
                        <a:srgbClr val="FF00FF"/>
                      </a:solidFill>
                      <a:prstDash val="solid"/>
                      <a:round/>
                      <a:headEnd type="none" w="med" len="med"/>
                      <a:tailEnd type="none" w="med" len="med"/>
                    </a:lnT>
                    <a:lnB w="38100" cap="flat" cmpd="sng" algn="ctr">
                      <a:solidFill>
                        <a:srgbClr val="FF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0" i="0" u="none" strike="noStrike" cap="none" normalizeH="0" baseline="0">
                          <a:ln>
                            <a:noFill/>
                          </a:ln>
                          <a:solidFill>
                            <a:schemeClr val="tx1"/>
                          </a:solidFill>
                          <a:effectLst/>
                          <a:latin typeface="Arial" charset="0"/>
                        </a:rPr>
                        <a:t>0.03</a:t>
                      </a:r>
                    </a:p>
                  </a:txBody>
                  <a:tcPr marL="92075" marR="92075" marT="46038" marB="46038" anchor="ctr" horzOverflow="overflow">
                    <a:lnL>
                      <a:noFill/>
                    </a:lnL>
                    <a:lnR>
                      <a:noFill/>
                    </a:lnR>
                    <a:lnT w="38100" cap="flat" cmpd="sng" algn="ctr">
                      <a:solidFill>
                        <a:srgbClr val="FF00FF"/>
                      </a:solidFill>
                      <a:prstDash val="solid"/>
                      <a:round/>
                      <a:headEnd type="none" w="med" len="med"/>
                      <a:tailEnd type="none" w="med" len="med"/>
                    </a:lnT>
                    <a:lnB w="38100" cap="flat" cmpd="sng" algn="ctr">
                      <a:solidFill>
                        <a:srgbClr val="FF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0" i="0" u="none" strike="noStrike" cap="none" normalizeH="0" baseline="0">
                          <a:ln>
                            <a:noFill/>
                          </a:ln>
                          <a:solidFill>
                            <a:schemeClr val="tx2"/>
                          </a:solidFill>
                          <a:effectLst/>
                          <a:latin typeface="Arial" charset="0"/>
                        </a:rPr>
                        <a:t>0.81</a:t>
                      </a:r>
                    </a:p>
                  </a:txBody>
                  <a:tcPr marL="92075" marR="92075" marT="46038" marB="46038" anchor="ctr" horzOverflow="overflow">
                    <a:lnL>
                      <a:noFill/>
                    </a:lnL>
                    <a:lnR>
                      <a:noFill/>
                    </a:lnR>
                    <a:lnT w="38100" cap="flat" cmpd="sng" algn="ctr">
                      <a:solidFill>
                        <a:srgbClr val="FF00FF"/>
                      </a:solidFill>
                      <a:prstDash val="solid"/>
                      <a:round/>
                      <a:headEnd type="none" w="med" len="med"/>
                      <a:tailEnd type="none" w="med" len="med"/>
                    </a:lnT>
                    <a:lnB w="38100" cap="flat" cmpd="sng" algn="ctr">
                      <a:solidFill>
                        <a:srgbClr val="FF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0" i="0" u="none" strike="noStrike" cap="none" normalizeH="0" baseline="0">
                          <a:ln>
                            <a:noFill/>
                          </a:ln>
                          <a:solidFill>
                            <a:schemeClr val="tx2"/>
                          </a:solidFill>
                          <a:effectLst/>
                          <a:latin typeface="Arial" charset="0"/>
                        </a:rPr>
                        <a:t>49</a:t>
                      </a:r>
                    </a:p>
                  </a:txBody>
                  <a:tcPr marL="92075" marR="92075" marT="46038" marB="46038" anchor="ctr" horzOverflow="overflow">
                    <a:lnL>
                      <a:noFill/>
                    </a:lnL>
                    <a:lnR>
                      <a:noFill/>
                    </a:lnR>
                    <a:lnT w="38100" cap="flat" cmpd="sng" algn="ctr">
                      <a:solidFill>
                        <a:srgbClr val="FF00FF"/>
                      </a:solidFill>
                      <a:prstDash val="solid"/>
                      <a:round/>
                      <a:headEnd type="none" w="med" len="med"/>
                      <a:tailEnd type="none" w="med" len="med"/>
                    </a:lnT>
                    <a:lnB w="38100" cap="flat" cmpd="sng" algn="ctr">
                      <a:solidFill>
                        <a:srgbClr val="FF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0" i="0" u="none" strike="noStrike" cap="none" normalizeH="0" baseline="0" dirty="0">
                          <a:ln>
                            <a:noFill/>
                          </a:ln>
                          <a:solidFill>
                            <a:schemeClr val="tx1"/>
                          </a:solidFill>
                          <a:effectLst/>
                          <a:latin typeface="Arial" charset="0"/>
                        </a:rPr>
                        <a:t>&lt;0.0001</a:t>
                      </a:r>
                    </a:p>
                  </a:txBody>
                  <a:tcPr marL="92075" marR="92075" marT="46038" marB="46038" anchor="ctr" horzOverflow="overflow">
                    <a:lnL>
                      <a:noFill/>
                    </a:lnL>
                    <a:lnR cap="flat">
                      <a:noFill/>
                    </a:lnR>
                    <a:lnT w="38100" cap="flat" cmpd="sng" algn="ctr">
                      <a:solidFill>
                        <a:srgbClr val="FF00FF"/>
                      </a:solidFill>
                      <a:prstDash val="solid"/>
                      <a:round/>
                      <a:headEnd type="none" w="med" len="med"/>
                      <a:tailEnd type="none" w="med" len="med"/>
                    </a:lnT>
                    <a:lnB w="38100" cap="flat" cmpd="sng" algn="ctr">
                      <a:solidFill>
                        <a:srgbClr val="FF00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00861" name="Group 1181"/>
          <p:cNvGraphicFramePr>
            <a:graphicFrameLocks noGrp="1"/>
          </p:cNvGraphicFramePr>
          <p:nvPr/>
        </p:nvGraphicFramePr>
        <p:xfrm>
          <a:off x="427038" y="4648200"/>
          <a:ext cx="8183562" cy="457200"/>
        </p:xfrm>
        <a:graphic>
          <a:graphicData uri="http://schemas.openxmlformats.org/drawingml/2006/table">
            <a:tbl>
              <a:tblPr/>
              <a:tblGrid>
                <a:gridCol w="1881187">
                  <a:extLst>
                    <a:ext uri="{9D8B030D-6E8A-4147-A177-3AD203B41FA5}">
                      <a16:colId xmlns:a16="http://schemas.microsoft.com/office/drawing/2014/main" val="20000"/>
                    </a:ext>
                  </a:extLst>
                </a:gridCol>
                <a:gridCol w="1512888">
                  <a:extLst>
                    <a:ext uri="{9D8B030D-6E8A-4147-A177-3AD203B41FA5}">
                      <a16:colId xmlns:a16="http://schemas.microsoft.com/office/drawing/2014/main" val="20001"/>
                    </a:ext>
                  </a:extLst>
                </a:gridCol>
                <a:gridCol w="1077912">
                  <a:extLst>
                    <a:ext uri="{9D8B030D-6E8A-4147-A177-3AD203B41FA5}">
                      <a16:colId xmlns:a16="http://schemas.microsoft.com/office/drawing/2014/main" val="20002"/>
                    </a:ext>
                  </a:extLst>
                </a:gridCol>
                <a:gridCol w="1171575">
                  <a:extLst>
                    <a:ext uri="{9D8B030D-6E8A-4147-A177-3AD203B41FA5}">
                      <a16:colId xmlns:a16="http://schemas.microsoft.com/office/drawing/2014/main" val="20003"/>
                    </a:ext>
                  </a:extLst>
                </a:gridCol>
                <a:gridCol w="1203325">
                  <a:extLst>
                    <a:ext uri="{9D8B030D-6E8A-4147-A177-3AD203B41FA5}">
                      <a16:colId xmlns:a16="http://schemas.microsoft.com/office/drawing/2014/main" val="20004"/>
                    </a:ext>
                  </a:extLst>
                </a:gridCol>
                <a:gridCol w="1336675">
                  <a:extLst>
                    <a:ext uri="{9D8B030D-6E8A-4147-A177-3AD203B41FA5}">
                      <a16:colId xmlns:a16="http://schemas.microsoft.com/office/drawing/2014/main" val="20005"/>
                    </a:ext>
                  </a:extLst>
                </a:gridCol>
              </a:tblGrid>
              <a:tr h="457200">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dirty="0">
                          <a:ln>
                            <a:noFill/>
                          </a:ln>
                          <a:solidFill>
                            <a:schemeClr val="tx1"/>
                          </a:solidFill>
                          <a:effectLst/>
                          <a:latin typeface="Arial" charset="0"/>
                        </a:rPr>
                        <a:t>Rate*PSC</a:t>
                      </a:r>
                    </a:p>
                  </a:txBody>
                  <a:tcPr marL="92075" marR="92075" marT="46038" marB="46038"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13.5</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2.11</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FFFF00"/>
                          </a:solidFill>
                          <a:effectLst/>
                          <a:latin typeface="Arial" charset="0"/>
                        </a:rPr>
                        <a:t>0.77</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FFFF00"/>
                          </a:solidFill>
                          <a:effectLst/>
                          <a:latin typeface="Arial" charset="0"/>
                        </a:rPr>
                        <a:t>54</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dirty="0">
                          <a:ln>
                            <a:noFill/>
                          </a:ln>
                          <a:solidFill>
                            <a:schemeClr val="tx1"/>
                          </a:solidFill>
                          <a:effectLst/>
                          <a:latin typeface="Arial" charset="0"/>
                        </a:rPr>
                        <a:t>&lt;0.0001</a:t>
                      </a:r>
                    </a:p>
                  </a:txBody>
                  <a:tcPr marL="92075" marR="92075" marT="46038" marB="46038"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00849" name="Group 1169"/>
          <p:cNvGraphicFramePr>
            <a:graphicFrameLocks noGrp="1"/>
          </p:cNvGraphicFramePr>
          <p:nvPr>
            <p:ph/>
          </p:nvPr>
        </p:nvGraphicFramePr>
        <p:xfrm>
          <a:off x="427038" y="4138613"/>
          <a:ext cx="8183562" cy="433388"/>
        </p:xfrm>
        <a:graphic>
          <a:graphicData uri="http://schemas.openxmlformats.org/drawingml/2006/table">
            <a:tbl>
              <a:tblPr/>
              <a:tblGrid>
                <a:gridCol w="1881187">
                  <a:extLst>
                    <a:ext uri="{9D8B030D-6E8A-4147-A177-3AD203B41FA5}">
                      <a16:colId xmlns:a16="http://schemas.microsoft.com/office/drawing/2014/main" val="20000"/>
                    </a:ext>
                  </a:extLst>
                </a:gridCol>
                <a:gridCol w="1514475">
                  <a:extLst>
                    <a:ext uri="{9D8B030D-6E8A-4147-A177-3AD203B41FA5}">
                      <a16:colId xmlns:a16="http://schemas.microsoft.com/office/drawing/2014/main" val="20001"/>
                    </a:ext>
                  </a:extLst>
                </a:gridCol>
                <a:gridCol w="1077913">
                  <a:extLst>
                    <a:ext uri="{9D8B030D-6E8A-4147-A177-3AD203B41FA5}">
                      <a16:colId xmlns:a16="http://schemas.microsoft.com/office/drawing/2014/main" val="20002"/>
                    </a:ext>
                  </a:extLst>
                </a:gridCol>
                <a:gridCol w="1168400">
                  <a:extLst>
                    <a:ext uri="{9D8B030D-6E8A-4147-A177-3AD203B41FA5}">
                      <a16:colId xmlns:a16="http://schemas.microsoft.com/office/drawing/2014/main" val="20003"/>
                    </a:ext>
                  </a:extLst>
                </a:gridCol>
                <a:gridCol w="1204912">
                  <a:extLst>
                    <a:ext uri="{9D8B030D-6E8A-4147-A177-3AD203B41FA5}">
                      <a16:colId xmlns:a16="http://schemas.microsoft.com/office/drawing/2014/main" val="20004"/>
                    </a:ext>
                  </a:extLst>
                </a:gridCol>
                <a:gridCol w="1336675">
                  <a:extLst>
                    <a:ext uri="{9D8B030D-6E8A-4147-A177-3AD203B41FA5}">
                      <a16:colId xmlns:a16="http://schemas.microsoft.com/office/drawing/2014/main" val="20005"/>
                    </a:ext>
                  </a:extLst>
                </a:gridCol>
              </a:tblGrid>
              <a:tr h="433388">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Rate*FPSC</a:t>
                      </a:r>
                    </a:p>
                  </a:txBody>
                  <a:tcPr marL="92075" marR="92075" marT="46038" marB="46038"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30.9</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30.3</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FFFF00"/>
                          </a:solidFill>
                          <a:effectLst/>
                          <a:latin typeface="Arial" charset="0"/>
                        </a:rPr>
                        <a:t>0.54</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rgbClr val="FFFF00"/>
                          </a:solidFill>
                          <a:effectLst/>
                          <a:latin typeface="Arial" charset="0"/>
                        </a:rPr>
                        <a:t>76</a:t>
                      </a:r>
                    </a:p>
                  </a:txBody>
                  <a:tcPr marL="92075" marR="92075" marT="46038" marB="46038" anchor="ct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Pct val="80000"/>
                        <a:buFont typeface="Monotype Sorts" pitchFamily="2" charset="2"/>
                        <a:buNone/>
                        <a:tabLst/>
                      </a:pPr>
                      <a:r>
                        <a:rPr kumimoji="0" lang="en-US" sz="2000" b="1" i="0" u="none" strike="noStrike" cap="none" normalizeH="0" baseline="0">
                          <a:ln>
                            <a:noFill/>
                          </a:ln>
                          <a:solidFill>
                            <a:schemeClr val="tx1"/>
                          </a:solidFill>
                          <a:effectLst/>
                          <a:latin typeface="Arial" charset="0"/>
                        </a:rPr>
                        <a:t>&lt;0.0001</a:t>
                      </a:r>
                    </a:p>
                  </a:txBody>
                  <a:tcPr marL="92075" marR="92075" marT="46038" marB="46038"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19554294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74082"/>
                                        </p:tgtEl>
                                        <p:attrNameLst>
                                          <p:attrName>style.visibility</p:attrName>
                                        </p:attrNameLst>
                                      </p:cBhvr>
                                      <p:to>
                                        <p:strVal val="visible"/>
                                      </p:to>
                                    </p:set>
                                    <p:animEffect transition="in" filter="blinds(horizontal)">
                                      <p:cBhvr>
                                        <p:cTn id="7" dur="500"/>
                                        <p:tgtEl>
                                          <p:spTgt spid="174082"/>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200838"/>
                                        </p:tgtEl>
                                        <p:attrNameLst>
                                          <p:attrName>style.visibility</p:attrName>
                                        </p:attrNameLst>
                                      </p:cBhvr>
                                      <p:to>
                                        <p:strVal val="visible"/>
                                      </p:to>
                                    </p:set>
                                    <p:anim calcmode="lin" valueType="num">
                                      <p:cBhvr additive="base">
                                        <p:cTn id="11" dur="500" fill="hold"/>
                                        <p:tgtEl>
                                          <p:spTgt spid="200838"/>
                                        </p:tgtEl>
                                        <p:attrNameLst>
                                          <p:attrName>ppt_x</p:attrName>
                                        </p:attrNameLst>
                                      </p:cBhvr>
                                      <p:tavLst>
                                        <p:tav tm="0">
                                          <p:val>
                                            <p:strVal val="#ppt_x"/>
                                          </p:val>
                                        </p:tav>
                                        <p:tav tm="100000">
                                          <p:val>
                                            <p:strVal val="#ppt_x"/>
                                          </p:val>
                                        </p:tav>
                                      </p:tavLst>
                                    </p:anim>
                                    <p:anim calcmode="lin" valueType="num">
                                      <p:cBhvr additive="base">
                                        <p:cTn id="12" dur="500" fill="hold"/>
                                        <p:tgtEl>
                                          <p:spTgt spid="20083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00849"/>
                                        </p:tgtEl>
                                        <p:attrNameLst>
                                          <p:attrName>style.visibility</p:attrName>
                                        </p:attrNameLst>
                                      </p:cBhvr>
                                      <p:to>
                                        <p:strVal val="visible"/>
                                      </p:to>
                                    </p:set>
                                    <p:anim calcmode="lin" valueType="num">
                                      <p:cBhvr additive="base">
                                        <p:cTn id="17" dur="500" fill="hold"/>
                                        <p:tgtEl>
                                          <p:spTgt spid="200849"/>
                                        </p:tgtEl>
                                        <p:attrNameLst>
                                          <p:attrName>ppt_x</p:attrName>
                                        </p:attrNameLst>
                                      </p:cBhvr>
                                      <p:tavLst>
                                        <p:tav tm="0">
                                          <p:val>
                                            <p:strVal val="#ppt_x"/>
                                          </p:val>
                                        </p:tav>
                                        <p:tav tm="100000">
                                          <p:val>
                                            <p:strVal val="#ppt_x"/>
                                          </p:val>
                                        </p:tav>
                                      </p:tavLst>
                                    </p:anim>
                                    <p:anim calcmode="lin" valueType="num">
                                      <p:cBhvr additive="base">
                                        <p:cTn id="18" dur="500" fill="hold"/>
                                        <p:tgtEl>
                                          <p:spTgt spid="200849"/>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200861"/>
                                        </p:tgtEl>
                                        <p:attrNameLst>
                                          <p:attrName>style.visibility</p:attrName>
                                        </p:attrNameLst>
                                      </p:cBhvr>
                                      <p:to>
                                        <p:strVal val="visible"/>
                                      </p:to>
                                    </p:set>
                                    <p:anim calcmode="lin" valueType="num">
                                      <p:cBhvr additive="base">
                                        <p:cTn id="23" dur="500" fill="hold"/>
                                        <p:tgtEl>
                                          <p:spTgt spid="200861"/>
                                        </p:tgtEl>
                                        <p:attrNameLst>
                                          <p:attrName>ppt_x</p:attrName>
                                        </p:attrNameLst>
                                      </p:cBhvr>
                                      <p:tavLst>
                                        <p:tav tm="0">
                                          <p:val>
                                            <p:strVal val="#ppt_x"/>
                                          </p:val>
                                        </p:tav>
                                        <p:tav tm="100000">
                                          <p:val>
                                            <p:strVal val="#ppt_x"/>
                                          </p:val>
                                        </p:tav>
                                      </p:tavLst>
                                    </p:anim>
                                    <p:anim calcmode="lin" valueType="num">
                                      <p:cBhvr additive="base">
                                        <p:cTn id="24" dur="500" fill="hold"/>
                                        <p:tgtEl>
                                          <p:spTgt spid="200861"/>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200873"/>
                                        </p:tgtEl>
                                        <p:attrNameLst>
                                          <p:attrName>style.visibility</p:attrName>
                                        </p:attrNameLst>
                                      </p:cBhvr>
                                      <p:to>
                                        <p:strVal val="visible"/>
                                      </p:to>
                                    </p:set>
                                    <p:anim calcmode="lin" valueType="num">
                                      <p:cBhvr additive="base">
                                        <p:cTn id="29" dur="500" fill="hold"/>
                                        <p:tgtEl>
                                          <p:spTgt spid="200873"/>
                                        </p:tgtEl>
                                        <p:attrNameLst>
                                          <p:attrName>ppt_x</p:attrName>
                                        </p:attrNameLst>
                                      </p:cBhvr>
                                      <p:tavLst>
                                        <p:tav tm="0">
                                          <p:val>
                                            <p:strVal val="#ppt_x"/>
                                          </p:val>
                                        </p:tav>
                                        <p:tav tm="100000">
                                          <p:val>
                                            <p:strVal val="#ppt_x"/>
                                          </p:val>
                                        </p:tav>
                                      </p:tavLst>
                                    </p:anim>
                                    <p:anim calcmode="lin" valueType="num">
                                      <p:cBhvr additive="base">
                                        <p:cTn id="30" dur="500" fill="hold"/>
                                        <p:tgtEl>
                                          <p:spTgt spid="2008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19745" name="Rectangle 609"/>
          <p:cNvSpPr>
            <a:spLocks noChangeArrowheads="1"/>
          </p:cNvSpPr>
          <p:nvPr/>
        </p:nvSpPr>
        <p:spPr bwMode="auto">
          <a:xfrm>
            <a:off x="609600" y="355600"/>
            <a:ext cx="79248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pPr algn="ctr" fontAlgn="base">
              <a:spcBef>
                <a:spcPct val="0"/>
              </a:spcBef>
              <a:spcAft>
                <a:spcPct val="0"/>
              </a:spcAft>
            </a:pPr>
            <a:r>
              <a:rPr lang="en-US" sz="4100" b="1" dirty="0">
                <a:solidFill>
                  <a:srgbClr val="D2DEEC"/>
                </a:solidFill>
                <a:effectLst>
                  <a:outerShdw blurRad="38100" dist="25500" dir="5400000" algn="tl" rotWithShape="0">
                    <a:srgbClr val="000000">
                      <a:satMod val="180000"/>
                      <a:alpha val="75000"/>
                    </a:srgbClr>
                  </a:outerShdw>
                </a:effectLst>
                <a:latin typeface="+mj-lt"/>
                <a:ea typeface="+mj-ea"/>
                <a:cs typeface="+mj-cs"/>
              </a:rPr>
              <a:t>P Sources Coefficients</a:t>
            </a:r>
          </a:p>
        </p:txBody>
      </p:sp>
      <p:graphicFrame>
        <p:nvGraphicFramePr>
          <p:cNvPr id="219943" name="Group 807"/>
          <p:cNvGraphicFramePr>
            <a:graphicFrameLocks noGrp="1"/>
          </p:cNvGraphicFramePr>
          <p:nvPr/>
        </p:nvGraphicFramePr>
        <p:xfrm>
          <a:off x="381000" y="900113"/>
          <a:ext cx="4953000" cy="5495940"/>
        </p:xfrm>
        <a:graphic>
          <a:graphicData uri="http://schemas.openxmlformats.org/drawingml/2006/table">
            <a:tbl>
              <a:tblPr/>
              <a:tblGrid>
                <a:gridCol w="11430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CCFFFF"/>
                          </a:solidFill>
                          <a:effectLst/>
                          <a:latin typeface="Times New Roman" pitchFamily="18" charset="0"/>
                          <a:ea typeface="Arial Unicode MS" pitchFamily="34" charset="-128"/>
                          <a:cs typeface="Times New Roman" pitchFamily="18" charset="0"/>
                        </a:rPr>
                        <a:t>P source</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CCFFFF"/>
                          </a:solidFill>
                          <a:effectLst/>
                          <a:latin typeface="Times New Roman" pitchFamily="18" charset="0"/>
                          <a:ea typeface="Arial Unicode MS" pitchFamily="34" charset="-128"/>
                          <a:cs typeface="Times New Roman" pitchFamily="18" charset="0"/>
                        </a:rPr>
                        <a:t>Type of P source</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CCFFFF"/>
                          </a:solidFill>
                          <a:effectLst/>
                          <a:latin typeface="Times New Roman" pitchFamily="18" charset="0"/>
                          <a:cs typeface="Times New Roman" pitchFamily="18" charset="0"/>
                        </a:rPr>
                        <a:t>FPSC</a:t>
                      </a:r>
                      <a:endParaRPr kumimoji="0" lang="en-US" sz="1800" b="1" i="0" u="none" strike="noStrike" cap="none" normalizeH="0" baseline="0">
                        <a:ln>
                          <a:noFill/>
                        </a:ln>
                        <a:solidFill>
                          <a:srgbClr val="CCFFFF"/>
                        </a:solidFill>
                        <a:effectLst/>
                        <a:latin typeface="Times New Roman" pitchFamily="18" charset="0"/>
                      </a:endParaRP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9088">
                <a:tc rowSpan="9">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Biosolids</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Aerobically digested cake</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31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Anaerobically digested cake</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Biological P removal</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Alkaline stabilized cake</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Composted</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908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Heat dried</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226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BPR heat dried</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BPR N-vitro</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Unstabilized</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0.015</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0675">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Manures</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Dairy manure</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0.050</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Poultry manure (Layer)</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0.050</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06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Poultry manure (Broiler)</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0.050</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Fertilizer</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TSP</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0.050</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Solution</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Waste water</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0.100</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graphicFrame>
        <p:nvGraphicFramePr>
          <p:cNvPr id="220026" name="Group 890"/>
          <p:cNvGraphicFramePr>
            <a:graphicFrameLocks noGrp="1"/>
          </p:cNvGraphicFramePr>
          <p:nvPr/>
        </p:nvGraphicFramePr>
        <p:xfrm>
          <a:off x="6705600" y="900113"/>
          <a:ext cx="2057400" cy="5495940"/>
        </p:xfrm>
        <a:graphic>
          <a:graphicData uri="http://schemas.openxmlformats.org/drawingml/2006/table">
            <a:tbl>
              <a:tblPr/>
              <a:tblGrid>
                <a:gridCol w="2057400">
                  <a:extLst>
                    <a:ext uri="{9D8B030D-6E8A-4147-A177-3AD203B41FA5}">
                      <a16:colId xmlns:a16="http://schemas.microsoft.com/office/drawing/2014/main" val="20000"/>
                    </a:ext>
                  </a:extLst>
                </a:gridCol>
              </a:tblGrid>
              <a:tr h="184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CCFFFF"/>
                          </a:solidFill>
                          <a:effectLst/>
                          <a:latin typeface="Times New Roman" pitchFamily="18" charset="0"/>
                          <a:ea typeface="Arial Unicode MS" pitchFamily="34" charset="-128"/>
                          <a:cs typeface="Times New Roman" pitchFamily="18" charset="0"/>
                        </a:rPr>
                        <a:t>PWEP-based PSC</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90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0.003</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0.002</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0.013</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0.007</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0.003</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90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0.0005</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22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0.011</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0.0002</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0.010</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0.052</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0.020</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0.021</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0.085</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0.100</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graphicFrame>
        <p:nvGraphicFramePr>
          <p:cNvPr id="220038" name="Group 902"/>
          <p:cNvGraphicFramePr>
            <a:graphicFrameLocks noGrp="1"/>
          </p:cNvGraphicFramePr>
          <p:nvPr/>
        </p:nvGraphicFramePr>
        <p:xfrm>
          <a:off x="5334000" y="900113"/>
          <a:ext cx="1371600" cy="5495940"/>
        </p:xfrm>
        <a:graphic>
          <a:graphicData uri="http://schemas.openxmlformats.org/drawingml/2006/table">
            <a:tbl>
              <a:tblPr/>
              <a:tblGrid>
                <a:gridCol w="1371600">
                  <a:extLst>
                    <a:ext uri="{9D8B030D-6E8A-4147-A177-3AD203B41FA5}">
                      <a16:colId xmlns:a16="http://schemas.microsoft.com/office/drawing/2014/main" val="20000"/>
                    </a:ext>
                  </a:extLst>
                </a:gridCol>
              </a:tblGrid>
              <a:tr h="184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30000">
                          <a:ln>
                            <a:noFill/>
                          </a:ln>
                          <a:solidFill>
                            <a:srgbClr val="CCFFFF"/>
                          </a:solidFill>
                          <a:effectLst/>
                          <a:latin typeface="Arial" charset="0"/>
                        </a:rPr>
                        <a:t>†</a:t>
                      </a:r>
                      <a:r>
                        <a:rPr kumimoji="0" lang="en-US" sz="1800" b="1" i="0" u="none" strike="noStrike" cap="none" normalizeH="0" baseline="0">
                          <a:ln>
                            <a:noFill/>
                          </a:ln>
                          <a:solidFill>
                            <a:srgbClr val="CCFFFF"/>
                          </a:solidFill>
                          <a:effectLst/>
                          <a:latin typeface="Times New Roman" pitchFamily="18" charset="0"/>
                          <a:ea typeface="Arial Unicode MS" pitchFamily="34" charset="-128"/>
                          <a:cs typeface="Times New Roman" pitchFamily="18" charset="0"/>
                        </a:rPr>
                        <a:t>PWEP (%)</a:t>
                      </a:r>
                      <a:endParaRPr kumimoji="0" lang="en-US" sz="1000" b="1" i="0" u="none" strike="noStrike" cap="none" normalizeH="0" baseline="30000">
                        <a:ln>
                          <a:noFill/>
                        </a:ln>
                        <a:solidFill>
                          <a:srgbClr val="CCFFFF"/>
                        </a:solidFill>
                        <a:effectLst/>
                        <a:latin typeface="Arial" charset="0"/>
                      </a:endParaRP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90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2.75</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2.21</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13.9</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7.39</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3.04</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90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0.48</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22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11.3</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0.21</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10.4</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51.8</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20.4</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20.9</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85.2</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t>
                      </a:r>
                    </a:p>
                  </a:txBody>
                  <a:tcPr marL="92075" marR="92075" marT="46038" marB="46038"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220027" name="Rectangle 891"/>
          <p:cNvSpPr>
            <a:spLocks noChangeArrowheads="1"/>
          </p:cNvSpPr>
          <p:nvPr/>
        </p:nvSpPr>
        <p:spPr bwMode="auto">
          <a:xfrm>
            <a:off x="7239000" y="6400800"/>
            <a:ext cx="1581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fontAlgn="base" hangingPunct="0">
              <a:spcBef>
                <a:spcPct val="0"/>
              </a:spcBef>
              <a:spcAft>
                <a:spcPct val="0"/>
              </a:spcAft>
            </a:pPr>
            <a:r>
              <a:rPr lang="en-US" sz="1200" b="1">
                <a:solidFill>
                  <a:srgbClr val="CCFFFF"/>
                </a:solidFill>
              </a:rPr>
              <a:t>(</a:t>
            </a:r>
            <a:r>
              <a:rPr lang="en-US" sz="1200" b="1" baseline="30000">
                <a:solidFill>
                  <a:srgbClr val="CCFFFF"/>
                </a:solidFill>
                <a:cs typeface="Arial" charset="0"/>
              </a:rPr>
              <a:t>†</a:t>
            </a:r>
            <a:r>
              <a:rPr lang="en-US" sz="1200" b="1">
                <a:solidFill>
                  <a:srgbClr val="CCFFFF"/>
                </a:solidFill>
              </a:rPr>
              <a:t>Elliott et al., 2002)</a:t>
            </a:r>
          </a:p>
        </p:txBody>
      </p:sp>
    </p:spTree>
    <p:extLst>
      <p:ext uri="{BB962C8B-B14F-4D97-AF65-F5344CB8AC3E}">
        <p14:creationId xmlns:p14="http://schemas.microsoft.com/office/powerpoint/2010/main" val="39133428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199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00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002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0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0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ctr"/>
            <a:r>
              <a:rPr lang="en-US" sz="4100" b="1" dirty="0">
                <a:solidFill>
                  <a:srgbClr val="D2DEEC"/>
                </a:solidFill>
              </a:rPr>
              <a:t>Proposed Modifications to </a:t>
            </a:r>
            <a:br>
              <a:rPr lang="en-US" sz="4100" b="1" dirty="0">
                <a:solidFill>
                  <a:srgbClr val="D2DEEC"/>
                </a:solidFill>
              </a:rPr>
            </a:br>
            <a:r>
              <a:rPr lang="en-US" sz="4100" b="1" dirty="0">
                <a:solidFill>
                  <a:srgbClr val="D2DEEC"/>
                </a:solidFill>
              </a:rPr>
              <a:t>FL P-Index</a:t>
            </a:r>
          </a:p>
        </p:txBody>
      </p:sp>
      <p:sp>
        <p:nvSpPr>
          <p:cNvPr id="3" name="Content Placeholder 2"/>
          <p:cNvSpPr>
            <a:spLocks noGrp="1"/>
          </p:cNvSpPr>
          <p:nvPr>
            <p:ph idx="1"/>
          </p:nvPr>
        </p:nvSpPr>
        <p:spPr>
          <a:xfrm>
            <a:off x="0" y="1752600"/>
            <a:ext cx="9144000" cy="5105400"/>
          </a:xfrm>
        </p:spPr>
        <p:txBody>
          <a:bodyPr>
            <a:normAutofit/>
          </a:bodyPr>
          <a:lstStyle/>
          <a:p>
            <a:r>
              <a:rPr lang="en-US" dirty="0"/>
              <a:t>Part B of Index:</a:t>
            </a:r>
          </a:p>
          <a:p>
            <a:pPr lvl="1"/>
            <a:r>
              <a:rPr lang="en-US" dirty="0"/>
              <a:t>P Loss Potential Due to Source and Management</a:t>
            </a:r>
          </a:p>
          <a:p>
            <a:pPr lvl="2"/>
            <a:r>
              <a:rPr lang="en-US" dirty="0"/>
              <a:t>P Application Source and Rate</a:t>
            </a:r>
          </a:p>
          <a:p>
            <a:pPr lvl="3"/>
            <a:r>
              <a:rPr lang="en-US" dirty="0"/>
              <a:t>0.05 x PSC x (____ </a:t>
            </a:r>
            <a:r>
              <a:rPr lang="en-US" dirty="0" err="1"/>
              <a:t>lbs</a:t>
            </a:r>
            <a:r>
              <a:rPr lang="en-US" dirty="0"/>
              <a:t> P</a:t>
            </a:r>
            <a:r>
              <a:rPr lang="en-US" baseline="-25000" dirty="0"/>
              <a:t>2</a:t>
            </a:r>
            <a:r>
              <a:rPr lang="en-US" dirty="0"/>
              <a:t>O</a:t>
            </a:r>
            <a:r>
              <a:rPr lang="en-US" baseline="-25000" dirty="0"/>
              <a:t>5</a:t>
            </a:r>
            <a:r>
              <a:rPr lang="en-US" dirty="0"/>
              <a:t>/acre)</a:t>
            </a:r>
          </a:p>
          <a:p>
            <a:pPr lvl="3"/>
            <a:r>
              <a:rPr lang="en-US" dirty="0"/>
              <a:t>Insert the following PSC values 				%</a:t>
            </a:r>
          </a:p>
          <a:p>
            <a:pPr marL="978408" lvl="3" indent="0">
              <a:buNone/>
            </a:pPr>
            <a:r>
              <a:rPr lang="en-US" u="sng" dirty="0"/>
              <a:t>		P Source			</a:t>
            </a:r>
            <a:r>
              <a:rPr lang="en-US" dirty="0"/>
              <a:t>            </a:t>
            </a:r>
            <a:r>
              <a:rPr lang="en-US" u="sng" dirty="0"/>
              <a:t>PSC</a:t>
            </a:r>
            <a:r>
              <a:rPr lang="en-US" dirty="0"/>
              <a:t>     Labile</a:t>
            </a:r>
          </a:p>
          <a:p>
            <a:pPr marL="978408" lvl="3" indent="0">
              <a:buNone/>
            </a:pPr>
            <a:r>
              <a:rPr lang="en-US" dirty="0"/>
              <a:t>Municipal wastewater, commercial fertilizer		1.0	100</a:t>
            </a:r>
          </a:p>
          <a:p>
            <a:pPr marL="978408" lvl="3" indent="0">
              <a:buNone/>
            </a:pPr>
            <a:r>
              <a:rPr lang="en-US" dirty="0"/>
              <a:t>All animal manures </a:t>
            </a:r>
            <a:r>
              <a:rPr lang="en-US" u="sng" dirty="0"/>
              <a:t>not treated </a:t>
            </a:r>
            <a:r>
              <a:rPr lang="en-US" dirty="0"/>
              <a:t>with alum		0.8	80</a:t>
            </a:r>
          </a:p>
          <a:p>
            <a:pPr marL="978408" lvl="3" indent="0">
              <a:buNone/>
            </a:pPr>
            <a:r>
              <a:rPr lang="en-US" dirty="0"/>
              <a:t>Alum-treated animal manures				0.5	50</a:t>
            </a:r>
          </a:p>
          <a:p>
            <a:pPr marL="978408" lvl="3" indent="0">
              <a:buNone/>
            </a:pPr>
            <a:r>
              <a:rPr lang="en-US" dirty="0"/>
              <a:t>Biosolids – Biological nutrient removal			0.9	90</a:t>
            </a:r>
          </a:p>
          <a:p>
            <a:pPr marL="978408" lvl="3" indent="0">
              <a:buNone/>
            </a:pPr>
            <a:r>
              <a:rPr lang="en-US" dirty="0"/>
              <a:t>	         </a:t>
            </a:r>
            <a:r>
              <a:rPr lang="en-US" u="sng" dirty="0"/>
              <a:t>Conventionally stabilized</a:t>
            </a:r>
            <a:r>
              <a:rPr lang="en-US" dirty="0"/>
              <a:t>			0.5	50</a:t>
            </a:r>
          </a:p>
          <a:p>
            <a:pPr marL="978408" lvl="3" indent="0">
              <a:buNone/>
            </a:pPr>
            <a:r>
              <a:rPr lang="en-US" dirty="0"/>
              <a:t>	         Heat-dried, with total </a:t>
            </a:r>
            <a:r>
              <a:rPr lang="en-US" dirty="0" err="1"/>
              <a:t>Fe+Al</a:t>
            </a:r>
            <a:r>
              <a:rPr lang="en-US" dirty="0"/>
              <a:t> &gt;5%</a:t>
            </a:r>
          </a:p>
          <a:p>
            <a:pPr marL="978408" lvl="3" indent="0">
              <a:buNone/>
            </a:pPr>
            <a:r>
              <a:rPr lang="en-US" dirty="0"/>
              <a:t>	         and advanced-alkaline stabilized		0.25	25</a:t>
            </a:r>
          </a:p>
        </p:txBody>
      </p:sp>
    </p:spTree>
    <p:extLst>
      <p:ext uri="{BB962C8B-B14F-4D97-AF65-F5344CB8AC3E}">
        <p14:creationId xmlns:p14="http://schemas.microsoft.com/office/powerpoint/2010/main" val="99553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ctr"/>
            <a:r>
              <a:rPr lang="en-US" sz="4100" b="1" dirty="0">
                <a:solidFill>
                  <a:srgbClr val="D2DEEC"/>
                </a:solidFill>
              </a:rPr>
              <a:t>Proposed Modifications to </a:t>
            </a:r>
            <a:br>
              <a:rPr lang="en-US" sz="4100" b="1" dirty="0">
                <a:solidFill>
                  <a:srgbClr val="D2DEEC"/>
                </a:solidFill>
              </a:rPr>
            </a:br>
            <a:r>
              <a:rPr lang="en-US" sz="4100" b="1" dirty="0">
                <a:solidFill>
                  <a:srgbClr val="D2DEEC"/>
                </a:solidFill>
              </a:rPr>
              <a:t>FL P-Index</a:t>
            </a:r>
          </a:p>
        </p:txBody>
      </p:sp>
      <p:sp>
        <p:nvSpPr>
          <p:cNvPr id="3" name="Content Placeholder 2"/>
          <p:cNvSpPr>
            <a:spLocks noGrp="1"/>
          </p:cNvSpPr>
          <p:nvPr>
            <p:ph idx="1"/>
          </p:nvPr>
        </p:nvSpPr>
        <p:spPr>
          <a:xfrm>
            <a:off x="457200" y="1828800"/>
            <a:ext cx="8229600" cy="5029200"/>
          </a:xfrm>
        </p:spPr>
        <p:txBody>
          <a:bodyPr>
            <a:normAutofit fontScale="92500" lnSpcReduction="10000"/>
          </a:bodyPr>
          <a:lstStyle/>
          <a:p>
            <a:r>
              <a:rPr lang="en-US" dirty="0"/>
              <a:t>Part B of Index</a:t>
            </a:r>
          </a:p>
          <a:p>
            <a:pPr lvl="1"/>
            <a:r>
              <a:rPr lang="en-US" dirty="0"/>
              <a:t>P Loss Potential Due to Source and Management</a:t>
            </a:r>
          </a:p>
          <a:p>
            <a:pPr lvl="2"/>
            <a:r>
              <a:rPr lang="en-US" dirty="0"/>
              <a:t>Fertility Index </a:t>
            </a:r>
            <a:r>
              <a:rPr lang="en-US" b="1" dirty="0"/>
              <a:t>replaced</a:t>
            </a:r>
            <a:r>
              <a:rPr lang="en-US" dirty="0"/>
              <a:t> with “Capacity Index”</a:t>
            </a:r>
          </a:p>
          <a:p>
            <a:pPr lvl="1"/>
            <a:endParaRPr lang="en-US" dirty="0"/>
          </a:p>
          <a:p>
            <a:pPr lvl="1"/>
            <a:endParaRPr lang="en-US" dirty="0"/>
          </a:p>
          <a:p>
            <a:pPr lvl="1"/>
            <a:endParaRPr lang="en-US" dirty="0"/>
          </a:p>
          <a:p>
            <a:pPr marL="411480" lvl="1" indent="0">
              <a:buNone/>
            </a:pPr>
            <a:endParaRPr lang="en-US" dirty="0"/>
          </a:p>
          <a:p>
            <a:pPr marL="411480" lvl="1" indent="0">
              <a:buNone/>
            </a:pPr>
            <a:endParaRPr lang="en-US" dirty="0"/>
          </a:p>
          <a:p>
            <a:pPr lvl="1"/>
            <a:r>
              <a:rPr lang="en-US" dirty="0"/>
              <a:t>Major/contentious change</a:t>
            </a:r>
          </a:p>
          <a:p>
            <a:pPr lvl="2"/>
            <a:r>
              <a:rPr lang="en-US" dirty="0"/>
              <a:t>Agronomic to environmental focus</a:t>
            </a:r>
          </a:p>
          <a:p>
            <a:pPr lvl="2"/>
            <a:r>
              <a:rPr lang="en-US" dirty="0"/>
              <a:t>Addresses weaknesses of STP to access hazard</a:t>
            </a:r>
          </a:p>
          <a:p>
            <a:pPr lvl="2"/>
            <a:r>
              <a:rPr lang="en-US" dirty="0"/>
              <a:t>Is scientifically and conceptually sound, but would profit from additional field validation, especially for biosolids</a:t>
            </a:r>
          </a:p>
          <a:p>
            <a:pPr lvl="1"/>
            <a:endParaRPr lang="en-US" dirty="0"/>
          </a:p>
          <a:p>
            <a:pPr lvl="1"/>
            <a:endParaRPr lang="en-US" dirty="0"/>
          </a:p>
          <a:p>
            <a:pPr lvl="1"/>
            <a:endParaRPr lang="en-US" dirty="0"/>
          </a:p>
          <a:p>
            <a:pPr lvl="1"/>
            <a:endParaRPr lang="en-US" dirty="0"/>
          </a:p>
          <a:p>
            <a:pPr marL="704088" lvl="2" indent="0">
              <a:buNone/>
            </a:pPr>
            <a:endParaRPr lang="en-US" dirty="0"/>
          </a:p>
          <a:p>
            <a:pPr lvl="2"/>
            <a:endParaRPr lang="en-US" dirty="0"/>
          </a:p>
          <a:p>
            <a:pPr marL="704088" lvl="2" indent="0">
              <a:buNone/>
            </a:pPr>
            <a:endParaRPr lang="en-US" dirty="0"/>
          </a:p>
          <a:p>
            <a:pPr lvl="1"/>
            <a:endParaRPr lang="en-US" dirty="0"/>
          </a:p>
          <a:p>
            <a:pPr lvl="1"/>
            <a:endParaRPr lang="en-US" dirty="0"/>
          </a:p>
        </p:txBody>
      </p:sp>
      <p:pic>
        <p:nvPicPr>
          <p:cNvPr id="4" name="Picture 3" descr="Picture of the formula and description of the &quot;Capacity Index&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147" y="3124200"/>
            <a:ext cx="8686800" cy="18288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717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Autofit/>
          </a:bodyPr>
          <a:lstStyle/>
          <a:p>
            <a:pPr algn="ctr"/>
            <a:r>
              <a:rPr lang="en-US" sz="4100" b="1" dirty="0">
                <a:solidFill>
                  <a:srgbClr val="D2DEEC"/>
                </a:solidFill>
              </a:rPr>
              <a:t>Dynamics of </a:t>
            </a:r>
            <a:r>
              <a:rPr lang="en-US" sz="4100" b="1" dirty="0" err="1">
                <a:solidFill>
                  <a:srgbClr val="D2DEEC"/>
                </a:solidFill>
              </a:rPr>
              <a:t>Biosolids</a:t>
            </a:r>
            <a:r>
              <a:rPr lang="en-US" sz="4100" b="1" dirty="0">
                <a:solidFill>
                  <a:srgbClr val="D2DEEC"/>
                </a:solidFill>
              </a:rPr>
              <a:t>-Borne </a:t>
            </a:r>
            <a:br>
              <a:rPr lang="en-US" sz="4100" b="1" dirty="0">
                <a:solidFill>
                  <a:srgbClr val="D2DEEC"/>
                </a:solidFill>
              </a:rPr>
            </a:br>
            <a:r>
              <a:rPr lang="en-US" sz="4100" b="1" dirty="0">
                <a:solidFill>
                  <a:srgbClr val="D2DEEC"/>
                </a:solidFill>
              </a:rPr>
              <a:t>P in Soils</a:t>
            </a:r>
          </a:p>
        </p:txBody>
      </p:sp>
      <p:sp>
        <p:nvSpPr>
          <p:cNvPr id="3" name="Content Placeholder 2"/>
          <p:cNvSpPr>
            <a:spLocks noGrp="1"/>
          </p:cNvSpPr>
          <p:nvPr>
            <p:ph idx="1"/>
          </p:nvPr>
        </p:nvSpPr>
        <p:spPr>
          <a:xfrm>
            <a:off x="457200" y="1676400"/>
            <a:ext cx="8229600" cy="5181600"/>
          </a:xfrm>
        </p:spPr>
        <p:txBody>
          <a:bodyPr/>
          <a:lstStyle/>
          <a:p>
            <a:r>
              <a:rPr lang="en-US" sz="2800" dirty="0"/>
              <a:t>Dynamics of soil-P reactions studied for decades, and reasonably well understood</a:t>
            </a:r>
          </a:p>
          <a:p>
            <a:r>
              <a:rPr lang="en-US" sz="2800" dirty="0"/>
              <a:t>Biosolids-borne P reactions fundamentally the same, but resist generalizations because</a:t>
            </a:r>
          </a:p>
          <a:p>
            <a:pPr lvl="1"/>
            <a:r>
              <a:rPr lang="en-US" sz="2400" dirty="0"/>
              <a:t>Not all biosolids, and not all soils, are the same</a:t>
            </a:r>
          </a:p>
          <a:p>
            <a:pPr lvl="1"/>
            <a:r>
              <a:rPr lang="en-US" sz="2400" dirty="0"/>
              <a:t>Agronomic interests different from environmental interests, which affects biosolids loading rates </a:t>
            </a:r>
          </a:p>
          <a:p>
            <a:r>
              <a:rPr lang="en-US" sz="2800" dirty="0"/>
              <a:t>Tools like the P-Index are useful to guide sustainable land application when appropriately parameterized</a:t>
            </a:r>
          </a:p>
          <a:p>
            <a:pPr lvl="1"/>
            <a:r>
              <a:rPr lang="en-US" sz="2400" dirty="0"/>
              <a:t>Revisions to published FL P-Index are needed</a:t>
            </a:r>
          </a:p>
        </p:txBody>
      </p:sp>
    </p:spTree>
    <p:extLst>
      <p:ext uri="{BB962C8B-B14F-4D97-AF65-F5344CB8AC3E}">
        <p14:creationId xmlns:p14="http://schemas.microsoft.com/office/powerpoint/2010/main" val="206708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gn="ctr" eaLnBrk="1" fontAlgn="auto" hangingPunct="1">
              <a:spcAft>
                <a:spcPts val="0"/>
              </a:spcAft>
              <a:defRPr/>
            </a:pPr>
            <a:r>
              <a:rPr lang="en-US" dirty="0">
                <a:solidFill>
                  <a:schemeClr val="tx1"/>
                </a:solidFill>
              </a:rPr>
              <a:t>George A. O’Connor</a:t>
            </a:r>
          </a:p>
        </p:txBody>
      </p:sp>
      <p:sp>
        <p:nvSpPr>
          <p:cNvPr id="11" name="Content Placeholder 10"/>
          <p:cNvSpPr>
            <a:spLocks noGrp="1"/>
          </p:cNvSpPr>
          <p:nvPr>
            <p:ph sz="half" idx="1"/>
          </p:nvPr>
        </p:nvSpPr>
        <p:spPr>
          <a:xfrm>
            <a:off x="457200" y="2020888"/>
            <a:ext cx="4648200" cy="4005262"/>
          </a:xfrm>
          <a:prstGeom prst="rect">
            <a:avLst/>
          </a:prstGeom>
        </p:spPr>
        <p:txBody>
          <a:bodyPr/>
          <a:lstStyle/>
          <a:p>
            <a:pPr marL="0" indent="0" eaLnBrk="1" fontAlgn="auto" hangingPunct="1">
              <a:spcAft>
                <a:spcPts val="0"/>
              </a:spcAft>
              <a:defRPr/>
            </a:pPr>
            <a:r>
              <a:rPr lang="en-US" sz="2400" dirty="0"/>
              <a:t>Professor, Soil Environmental 	Chemistry</a:t>
            </a:r>
          </a:p>
          <a:p>
            <a:pPr marL="0" indent="0" eaLnBrk="1" fontAlgn="auto" hangingPunct="1">
              <a:spcAft>
                <a:spcPts val="0"/>
              </a:spcAft>
              <a:defRPr/>
            </a:pPr>
            <a:r>
              <a:rPr lang="en-US" sz="2400" dirty="0"/>
              <a:t>Soil and Water Sciences 	Department</a:t>
            </a:r>
          </a:p>
          <a:p>
            <a:pPr marL="0" indent="0" eaLnBrk="1" fontAlgn="auto" hangingPunct="1">
              <a:spcAft>
                <a:spcPts val="0"/>
              </a:spcAft>
              <a:defRPr/>
            </a:pPr>
            <a:r>
              <a:rPr lang="en-US" sz="2400" dirty="0"/>
              <a:t>University of Florida</a:t>
            </a:r>
          </a:p>
          <a:p>
            <a:pPr marL="0" indent="0" eaLnBrk="1" fontAlgn="auto" hangingPunct="1">
              <a:spcAft>
                <a:spcPts val="0"/>
              </a:spcAft>
              <a:defRPr/>
            </a:pPr>
            <a:r>
              <a:rPr lang="en-US" sz="2400" dirty="0"/>
              <a:t>P.O. Box 110290</a:t>
            </a:r>
          </a:p>
          <a:p>
            <a:pPr marL="0" indent="0" eaLnBrk="1" fontAlgn="auto" hangingPunct="1">
              <a:spcAft>
                <a:spcPts val="0"/>
              </a:spcAft>
              <a:defRPr/>
            </a:pPr>
            <a:r>
              <a:rPr lang="en-US" sz="2400" dirty="0"/>
              <a:t>Gainesville, FL</a:t>
            </a:r>
          </a:p>
          <a:p>
            <a:pPr marL="0" indent="0" eaLnBrk="1" fontAlgn="auto" hangingPunct="1">
              <a:spcAft>
                <a:spcPts val="0"/>
              </a:spcAft>
              <a:defRPr/>
            </a:pPr>
            <a:r>
              <a:rPr lang="en-US" sz="2400" dirty="0">
                <a:hlinkClick r:id="rId3"/>
              </a:rPr>
              <a:t>gao@ufl.edu</a:t>
            </a:r>
            <a:endParaRPr lang="en-US" sz="2400" dirty="0"/>
          </a:p>
          <a:p>
            <a:pPr marL="0" indent="0" eaLnBrk="1" fontAlgn="auto" hangingPunct="1">
              <a:spcAft>
                <a:spcPts val="0"/>
              </a:spcAft>
              <a:defRPr/>
            </a:pPr>
            <a:r>
              <a:rPr lang="en-US" sz="2400" dirty="0"/>
              <a:t>352-294-3167</a:t>
            </a:r>
          </a:p>
        </p:txBody>
      </p:sp>
      <p:pic>
        <p:nvPicPr>
          <p:cNvPr id="79875" name="Content Placeholder 12"/>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5146274" y="1646238"/>
            <a:ext cx="3042452" cy="4525962"/>
          </a:xfrm>
          <a:prstGeom prst="rect">
            <a:avLst/>
          </a:prstGeom>
        </p:spPr>
      </p:pic>
    </p:spTree>
    <p:extLst>
      <p:ext uri="{BB962C8B-B14F-4D97-AF65-F5344CB8AC3E}">
        <p14:creationId xmlns:p14="http://schemas.microsoft.com/office/powerpoint/2010/main" val="961105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8EEE-61A2-4343-8233-0C3C48F06942}"/>
              </a:ext>
            </a:extLst>
          </p:cNvPr>
          <p:cNvSpPr>
            <a:spLocks noGrp="1"/>
          </p:cNvSpPr>
          <p:nvPr>
            <p:ph type="title"/>
          </p:nvPr>
        </p:nvSpPr>
        <p:spPr/>
        <p:txBody>
          <a:bodyPr/>
          <a:lstStyle/>
          <a:p>
            <a:pPr algn="ctr"/>
            <a:r>
              <a:rPr lang="en-US" dirty="0"/>
              <a:t>Setting the Stage</a:t>
            </a:r>
          </a:p>
        </p:txBody>
      </p:sp>
      <p:sp>
        <p:nvSpPr>
          <p:cNvPr id="3" name="Content Placeholder 2">
            <a:extLst>
              <a:ext uri="{FF2B5EF4-FFF2-40B4-BE49-F238E27FC236}">
                <a16:creationId xmlns:a16="http://schemas.microsoft.com/office/drawing/2014/main" id="{395C6E77-C914-4BD0-90BE-DFB026A3AE75}"/>
              </a:ext>
            </a:extLst>
          </p:cNvPr>
          <p:cNvSpPr>
            <a:spLocks noGrp="1"/>
          </p:cNvSpPr>
          <p:nvPr>
            <p:ph idx="1"/>
          </p:nvPr>
        </p:nvSpPr>
        <p:spPr/>
        <p:txBody>
          <a:bodyPr>
            <a:normAutofit fontScale="92500" lnSpcReduction="20000"/>
          </a:bodyPr>
          <a:lstStyle/>
          <a:p>
            <a:r>
              <a:rPr lang="en-US" dirty="0"/>
              <a:t>Representative total P concentrations in biosolids:</a:t>
            </a:r>
          </a:p>
          <a:p>
            <a:pPr lvl="1"/>
            <a:r>
              <a:rPr lang="en-US" dirty="0"/>
              <a:t>USEPA 1995</a:t>
            </a:r>
          </a:p>
          <a:p>
            <a:pPr lvl="2"/>
            <a:r>
              <a:rPr lang="en-US" dirty="0"/>
              <a:t> – median = 2.30; mean = 2.50%</a:t>
            </a:r>
          </a:p>
          <a:p>
            <a:pPr lvl="1"/>
            <a:r>
              <a:rPr lang="en-US" dirty="0"/>
              <a:t>TNSSS 2009/2015 </a:t>
            </a:r>
          </a:p>
          <a:p>
            <a:pPr lvl="2"/>
            <a:r>
              <a:rPr lang="en-US" sz="2000" dirty="0"/>
              <a:t>– mean = 2.07; median 1.76%</a:t>
            </a:r>
          </a:p>
          <a:p>
            <a:pPr lvl="1"/>
            <a:r>
              <a:rPr lang="en-US" dirty="0"/>
              <a:t>FWEA project 2008 (23 FL materials)</a:t>
            </a:r>
          </a:p>
          <a:p>
            <a:pPr lvl="2"/>
            <a:r>
              <a:rPr lang="en-US" dirty="0"/>
              <a:t>- range 1.1 to 3.3%; mean = 2.09%</a:t>
            </a:r>
          </a:p>
          <a:p>
            <a:endParaRPr lang="en-US" dirty="0"/>
          </a:p>
          <a:p>
            <a:r>
              <a:rPr lang="en-US" dirty="0"/>
              <a:t>Lability more important </a:t>
            </a:r>
          </a:p>
          <a:p>
            <a:pPr lvl="1"/>
            <a:r>
              <a:rPr lang="en-US" dirty="0"/>
              <a:t>Phytoavailable and environmental reactivity vary widely for materials with the same total P concentration</a:t>
            </a:r>
          </a:p>
          <a:p>
            <a:pPr lvl="1"/>
            <a:endParaRPr lang="en-US" dirty="0"/>
          </a:p>
        </p:txBody>
      </p:sp>
    </p:spTree>
    <p:extLst>
      <p:ext uri="{BB962C8B-B14F-4D97-AF65-F5344CB8AC3E}">
        <p14:creationId xmlns:p14="http://schemas.microsoft.com/office/powerpoint/2010/main" val="199329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19DAD-27ED-467B-B1CC-F2AEA7159B52}"/>
              </a:ext>
            </a:extLst>
          </p:cNvPr>
          <p:cNvSpPr>
            <a:spLocks noGrp="1"/>
          </p:cNvSpPr>
          <p:nvPr>
            <p:ph type="title"/>
          </p:nvPr>
        </p:nvSpPr>
        <p:spPr/>
        <p:txBody>
          <a:bodyPr/>
          <a:lstStyle/>
          <a:p>
            <a:pPr algn="ctr"/>
            <a:r>
              <a:rPr lang="en-US" dirty="0"/>
              <a:t>Setting the Stage</a:t>
            </a:r>
          </a:p>
        </p:txBody>
      </p:sp>
      <p:pic>
        <p:nvPicPr>
          <p:cNvPr id="4" name="Content Placeholder 3" descr="Pie chart showing Phosphorus imports from various sources: Florida&#10;&#10;Fertilizers: 69%; Biolsolids 5%; Wastewaters 8%; Animal Manures: 8%; Atmospheric Depostiion: 10% for total of 61,300 mt P per year">
            <a:extLst>
              <a:ext uri="{FF2B5EF4-FFF2-40B4-BE49-F238E27FC236}">
                <a16:creationId xmlns:a16="http://schemas.microsoft.com/office/drawing/2014/main" id="{73016176-7C7A-4D0D-8182-BE5544DE821E}"/>
              </a:ext>
            </a:extLst>
          </p:cNvPr>
          <p:cNvPicPr>
            <a:picLocks noGrp="1" noChangeAspect="1"/>
          </p:cNvPicPr>
          <p:nvPr>
            <p:ph idx="1"/>
          </p:nvPr>
        </p:nvPicPr>
        <p:blipFill>
          <a:blip r:embed="rId3"/>
          <a:stretch>
            <a:fillRect/>
          </a:stretch>
        </p:blipFill>
        <p:spPr>
          <a:xfrm>
            <a:off x="533400" y="1396536"/>
            <a:ext cx="8254733" cy="4643288"/>
          </a:xfrm>
          <a:prstGeom prst="rect">
            <a:avLst/>
          </a:prstGeom>
        </p:spPr>
      </p:pic>
      <p:sp>
        <p:nvSpPr>
          <p:cNvPr id="5" name="TextBox 4">
            <a:extLst>
              <a:ext uri="{FF2B5EF4-FFF2-40B4-BE49-F238E27FC236}">
                <a16:creationId xmlns:a16="http://schemas.microsoft.com/office/drawing/2014/main" id="{B0FCE609-F35F-4B8E-8C0D-9300A5C34767}"/>
              </a:ext>
            </a:extLst>
          </p:cNvPr>
          <p:cNvSpPr txBox="1"/>
          <p:nvPr/>
        </p:nvSpPr>
        <p:spPr>
          <a:xfrm>
            <a:off x="5486400" y="6172200"/>
            <a:ext cx="2057400" cy="369332"/>
          </a:xfrm>
          <a:prstGeom prst="rect">
            <a:avLst/>
          </a:prstGeom>
          <a:noFill/>
        </p:spPr>
        <p:txBody>
          <a:bodyPr wrap="square" rtlCol="0">
            <a:spAutoFit/>
          </a:bodyPr>
          <a:lstStyle/>
          <a:p>
            <a:r>
              <a:rPr lang="en-US" dirty="0"/>
              <a:t>Reddy, et al., 1999</a:t>
            </a:r>
          </a:p>
        </p:txBody>
      </p:sp>
    </p:spTree>
    <p:extLst>
      <p:ext uri="{BB962C8B-B14F-4D97-AF65-F5344CB8AC3E}">
        <p14:creationId xmlns:p14="http://schemas.microsoft.com/office/powerpoint/2010/main" val="1930402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78677-18D2-4AE4-BE90-19AA2975B71F}"/>
              </a:ext>
            </a:extLst>
          </p:cNvPr>
          <p:cNvSpPr>
            <a:spLocks noGrp="1"/>
          </p:cNvSpPr>
          <p:nvPr>
            <p:ph type="title"/>
          </p:nvPr>
        </p:nvSpPr>
        <p:spPr/>
        <p:txBody>
          <a:bodyPr/>
          <a:lstStyle/>
          <a:p>
            <a:pPr algn="ctr"/>
            <a:r>
              <a:rPr lang="en-US" dirty="0"/>
              <a:t>Setting the Stage</a:t>
            </a:r>
          </a:p>
        </p:txBody>
      </p:sp>
      <p:pic>
        <p:nvPicPr>
          <p:cNvPr id="4" name="Content Placeholder 3" descr="Map showing fertilizer phosphorus inputs for Florida. 50% in SFWMD, 17% in SWFWMD, 20% in SJRWMD, 5% SRWMD, and 8% in NWFWMD of Florida's 42,660metric tons per year">
            <a:extLst>
              <a:ext uri="{FF2B5EF4-FFF2-40B4-BE49-F238E27FC236}">
                <a16:creationId xmlns:a16="http://schemas.microsoft.com/office/drawing/2014/main" id="{8C43374D-9E6F-4D7A-AB8E-08733F4C30BF}"/>
              </a:ext>
            </a:extLst>
          </p:cNvPr>
          <p:cNvPicPr>
            <a:picLocks noGrp="1" noChangeAspect="1"/>
          </p:cNvPicPr>
          <p:nvPr>
            <p:ph idx="1"/>
          </p:nvPr>
        </p:nvPicPr>
        <p:blipFill>
          <a:blip r:embed="rId3"/>
          <a:stretch>
            <a:fillRect/>
          </a:stretch>
        </p:blipFill>
        <p:spPr>
          <a:xfrm>
            <a:off x="711200" y="1524000"/>
            <a:ext cx="7721600" cy="4572000"/>
          </a:xfrm>
          <a:prstGeom prst="rect">
            <a:avLst/>
          </a:prstGeom>
        </p:spPr>
      </p:pic>
      <p:sp>
        <p:nvSpPr>
          <p:cNvPr id="5" name="TextBox 4">
            <a:extLst>
              <a:ext uri="{FF2B5EF4-FFF2-40B4-BE49-F238E27FC236}">
                <a16:creationId xmlns:a16="http://schemas.microsoft.com/office/drawing/2014/main" id="{F07985CE-BD78-492C-BAE4-2E37FD2E44A4}"/>
              </a:ext>
            </a:extLst>
          </p:cNvPr>
          <p:cNvSpPr txBox="1"/>
          <p:nvPr/>
        </p:nvSpPr>
        <p:spPr>
          <a:xfrm>
            <a:off x="6400800" y="6477000"/>
            <a:ext cx="184731" cy="369332"/>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AC1EAEF3-43E9-47C1-A583-2C6F4E016947}"/>
              </a:ext>
            </a:extLst>
          </p:cNvPr>
          <p:cNvSpPr txBox="1"/>
          <p:nvPr/>
        </p:nvSpPr>
        <p:spPr>
          <a:xfrm>
            <a:off x="5334000" y="6223464"/>
            <a:ext cx="2286000" cy="369332"/>
          </a:xfrm>
          <a:prstGeom prst="rect">
            <a:avLst/>
          </a:prstGeom>
          <a:noFill/>
        </p:spPr>
        <p:txBody>
          <a:bodyPr wrap="square" rtlCol="0">
            <a:spAutoFit/>
          </a:bodyPr>
          <a:lstStyle/>
          <a:p>
            <a:r>
              <a:rPr lang="en-US" dirty="0"/>
              <a:t>Reddy et al., 1999</a:t>
            </a:r>
          </a:p>
        </p:txBody>
      </p:sp>
    </p:spTree>
    <p:extLst>
      <p:ext uri="{BB962C8B-B14F-4D97-AF65-F5344CB8AC3E}">
        <p14:creationId xmlns:p14="http://schemas.microsoft.com/office/powerpoint/2010/main" val="697131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29F4-DA72-4848-87A8-0DCEFA95B357}"/>
              </a:ext>
            </a:extLst>
          </p:cNvPr>
          <p:cNvSpPr>
            <a:spLocks noGrp="1"/>
          </p:cNvSpPr>
          <p:nvPr>
            <p:ph type="title"/>
          </p:nvPr>
        </p:nvSpPr>
        <p:spPr/>
        <p:txBody>
          <a:bodyPr/>
          <a:lstStyle/>
          <a:p>
            <a:pPr algn="ctr"/>
            <a:r>
              <a:rPr lang="en-US" dirty="0"/>
              <a:t>Setting the Stage</a:t>
            </a:r>
          </a:p>
        </p:txBody>
      </p:sp>
      <p:sp>
        <p:nvSpPr>
          <p:cNvPr id="3" name="Content Placeholder 2">
            <a:extLst>
              <a:ext uri="{FF2B5EF4-FFF2-40B4-BE49-F238E27FC236}">
                <a16:creationId xmlns:a16="http://schemas.microsoft.com/office/drawing/2014/main" id="{374B8866-5194-495C-924A-295737B2F0FB}"/>
              </a:ext>
            </a:extLst>
          </p:cNvPr>
          <p:cNvSpPr>
            <a:spLocks noGrp="1"/>
          </p:cNvSpPr>
          <p:nvPr>
            <p:ph idx="1"/>
          </p:nvPr>
        </p:nvSpPr>
        <p:spPr/>
        <p:txBody>
          <a:bodyPr/>
          <a:lstStyle/>
          <a:p>
            <a:r>
              <a:rPr lang="en-US" dirty="0"/>
              <a:t>Typical biosolids P loads</a:t>
            </a:r>
          </a:p>
          <a:p>
            <a:pPr lvl="1"/>
            <a:r>
              <a:rPr lang="en-US" dirty="0"/>
              <a:t>Land application rate ~3 T/A</a:t>
            </a:r>
          </a:p>
          <a:p>
            <a:pPr lvl="1"/>
            <a:r>
              <a:rPr lang="en-US" dirty="0"/>
              <a:t>Total P concentration ~2%</a:t>
            </a:r>
          </a:p>
          <a:p>
            <a:pPr lvl="1"/>
            <a:r>
              <a:rPr lang="en-US" dirty="0"/>
              <a:t>Typical P load</a:t>
            </a:r>
          </a:p>
          <a:p>
            <a:pPr lvl="2"/>
            <a:r>
              <a:rPr lang="en-US" dirty="0"/>
              <a:t>3 T biosolids/A x 0.02 T P/T biosolids = </a:t>
            </a:r>
            <a:r>
              <a:rPr lang="en-US" b="1" dirty="0"/>
              <a:t>0.06 T P/A</a:t>
            </a:r>
          </a:p>
          <a:p>
            <a:pPr lvl="2"/>
            <a:r>
              <a:rPr lang="en-US" dirty="0"/>
              <a:t>1,700 A/property x 0.06 T/A = 102 T P/</a:t>
            </a:r>
            <a:r>
              <a:rPr lang="en-US" b="1" dirty="0"/>
              <a:t>property</a:t>
            </a:r>
          </a:p>
          <a:p>
            <a:pPr marL="822960" lvl="3" indent="0">
              <a:buNone/>
            </a:pPr>
            <a:endParaRPr lang="en-US" dirty="0"/>
          </a:p>
          <a:p>
            <a:pPr marL="822960" lvl="3" indent="0">
              <a:buNone/>
            </a:pPr>
            <a:r>
              <a:rPr lang="en-US" dirty="0"/>
              <a:t>      </a:t>
            </a:r>
            <a:r>
              <a:rPr lang="en-US" sz="3200" dirty="0"/>
              <a:t>What’s the risk to water quality?</a:t>
            </a:r>
          </a:p>
        </p:txBody>
      </p:sp>
    </p:spTree>
    <p:extLst>
      <p:ext uri="{BB962C8B-B14F-4D97-AF65-F5344CB8AC3E}">
        <p14:creationId xmlns:p14="http://schemas.microsoft.com/office/powerpoint/2010/main" val="90325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D2DEEC"/>
                </a:solidFill>
              </a:rPr>
              <a:t>Biosolids-Borne P Dynamics</a:t>
            </a:r>
          </a:p>
        </p:txBody>
      </p:sp>
      <p:sp>
        <p:nvSpPr>
          <p:cNvPr id="3" name="Content Placeholder 2"/>
          <p:cNvSpPr>
            <a:spLocks noGrp="1"/>
          </p:cNvSpPr>
          <p:nvPr>
            <p:ph idx="1"/>
          </p:nvPr>
        </p:nvSpPr>
        <p:spPr/>
        <p:txBody>
          <a:bodyPr>
            <a:normAutofit/>
          </a:bodyPr>
          <a:lstStyle/>
          <a:p>
            <a:r>
              <a:rPr lang="en-US" dirty="0"/>
              <a:t>Fundamentally the same as for other P-sources, but regarded as “special”</a:t>
            </a:r>
          </a:p>
          <a:p>
            <a:pPr lvl="1"/>
            <a:r>
              <a:rPr lang="en-US" dirty="0"/>
              <a:t>Value – source of plant-available P (and N)</a:t>
            </a:r>
          </a:p>
          <a:p>
            <a:pPr lvl="2"/>
            <a:r>
              <a:rPr lang="en-US" dirty="0"/>
              <a:t>Fertilizer – 20% P; N:P = variable</a:t>
            </a:r>
          </a:p>
          <a:p>
            <a:pPr lvl="2"/>
            <a:r>
              <a:rPr lang="en-US" dirty="0"/>
              <a:t>Animal (dairy) Manure – 5-7% P; N:P = 15-20</a:t>
            </a:r>
          </a:p>
          <a:p>
            <a:pPr lvl="2"/>
            <a:r>
              <a:rPr lang="en-US" dirty="0"/>
              <a:t>Biosolids – 2-3% P; N:P = ~2-3; “slow-release”</a:t>
            </a:r>
          </a:p>
          <a:p>
            <a:pPr lvl="1"/>
            <a:r>
              <a:rPr lang="en-US" dirty="0"/>
              <a:t>Hazard – water quality (P) impacts</a:t>
            </a:r>
          </a:p>
          <a:p>
            <a:pPr lvl="2"/>
            <a:r>
              <a:rPr lang="en-US" dirty="0"/>
              <a:t>Accelerated eutrophication</a:t>
            </a:r>
          </a:p>
          <a:p>
            <a:pPr lvl="2"/>
            <a:r>
              <a:rPr lang="en-US" dirty="0"/>
              <a:t>Exceedance of MDLs</a:t>
            </a:r>
          </a:p>
          <a:p>
            <a:pPr lvl="2"/>
            <a:r>
              <a:rPr lang="en-US" dirty="0"/>
              <a:t>“Yuk” factor</a:t>
            </a:r>
          </a:p>
          <a:p>
            <a:pPr lvl="2"/>
            <a:endParaRPr lang="en-US" dirty="0"/>
          </a:p>
        </p:txBody>
      </p:sp>
    </p:spTree>
    <p:extLst>
      <p:ext uri="{BB962C8B-B14F-4D97-AF65-F5344CB8AC3E}">
        <p14:creationId xmlns:p14="http://schemas.microsoft.com/office/powerpoint/2010/main" val="3861614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
        <p:nvSpPr>
          <p:cNvPr id="102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ABC35D-019B-435F-938D-449C21EEF2D1}" type="slidenum">
              <a:rPr lang="en-US" sz="1400" smtClean="0"/>
              <a:pPr eaLnBrk="1" hangingPunct="1"/>
              <a:t>8</a:t>
            </a:fld>
            <a:endParaRPr lang="en-US" sz="1400"/>
          </a:p>
        </p:txBody>
      </p:sp>
      <p:graphicFrame>
        <p:nvGraphicFramePr>
          <p:cNvPr id="1026" name="Object 2"/>
          <p:cNvGraphicFramePr>
            <a:graphicFrameLocks noChangeAspect="1"/>
          </p:cNvGraphicFramePr>
          <p:nvPr>
            <p:extLst>
              <p:ext uri="{D42A27DB-BD31-4B8C-83A1-F6EECF244321}">
                <p14:modId xmlns:p14="http://schemas.microsoft.com/office/powerpoint/2010/main" val="1483364465"/>
              </p:ext>
            </p:extLst>
          </p:nvPr>
        </p:nvGraphicFramePr>
        <p:xfrm>
          <a:off x="-152400" y="-76200"/>
          <a:ext cx="9586913" cy="7058025"/>
        </p:xfrm>
        <a:graphic>
          <a:graphicData uri="http://schemas.openxmlformats.org/presentationml/2006/ole">
            <mc:AlternateContent xmlns:mc="http://schemas.openxmlformats.org/markup-compatibility/2006">
              <mc:Choice xmlns:v="urn:schemas-microsoft-com:vml" Requires="v">
                <p:oleObj spid="_x0000_s2143" name="Chart" r:id="rId4" imgW="4724400" imgH="3333902" progId="Excel.Chart.8">
                  <p:embed/>
                </p:oleObj>
              </mc:Choice>
              <mc:Fallback>
                <p:oleObj name="Chart" r:id="rId4" imgW="4724400" imgH="3333902"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9586913" cy="7058025"/>
                      </a:xfrm>
                      <a:prstGeom prst="rect">
                        <a:avLst/>
                      </a:prstGeom>
                      <a:noFill/>
                      <a:ln>
                        <a:noFill/>
                      </a:ln>
                      <a:effectLst/>
                      <a:extLst/>
                    </p:spPr>
                  </p:pic>
                </p:oleObj>
              </mc:Fallback>
            </mc:AlternateContent>
          </a:graphicData>
        </a:graphic>
      </p:graphicFrame>
      <p:sp>
        <p:nvSpPr>
          <p:cNvPr id="1028" name="Line 3"/>
          <p:cNvSpPr>
            <a:spLocks noChangeShapeType="1"/>
          </p:cNvSpPr>
          <p:nvPr/>
        </p:nvSpPr>
        <p:spPr bwMode="auto">
          <a:xfrm>
            <a:off x="1092200" y="4406900"/>
            <a:ext cx="80010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29" name="AutoShape 4"/>
          <p:cNvSpPr>
            <a:spLocks/>
          </p:cNvSpPr>
          <p:nvPr/>
        </p:nvSpPr>
        <p:spPr bwMode="auto">
          <a:xfrm>
            <a:off x="1524000" y="2057400"/>
            <a:ext cx="3468688" cy="801688"/>
          </a:xfrm>
          <a:prstGeom prst="borderCallout1">
            <a:avLst>
              <a:gd name="adj1" fmla="val 102972"/>
              <a:gd name="adj2" fmla="val 98171"/>
              <a:gd name="adj3" fmla="val 288713"/>
              <a:gd name="adj4" fmla="val 102199"/>
            </a:avLst>
          </a:prstGeom>
          <a:gradFill rotWithShape="0">
            <a:gsLst>
              <a:gs pos="0">
                <a:schemeClr val="bg1"/>
              </a:gs>
              <a:gs pos="100000">
                <a:schemeClr val="accent1"/>
              </a:gs>
            </a:gsLst>
            <a:path path="shape">
              <a:fillToRect l="50000" t="50000" r="50000" b="50000"/>
            </a:path>
          </a:gradFill>
          <a:ln w="38100">
            <a:solidFill>
              <a:srgbClr val="FF0000"/>
            </a:solidFill>
            <a:miter lim="800000"/>
            <a:headEnd type="triangle" w="med" len="med"/>
            <a:tailEnd/>
          </a:ln>
        </p:spPr>
        <p:txBody>
          <a:bodyPr anchor="b"/>
          <a:lstStyle/>
          <a:p>
            <a:pPr algn="ctr"/>
            <a:r>
              <a:rPr lang="en-US" b="1" dirty="0">
                <a:latin typeface="Tahoma" pitchFamily="34" charset="0"/>
              </a:rPr>
              <a:t>P</a:t>
            </a:r>
            <a:r>
              <a:rPr lang="en-US" b="1" baseline="-25000" dirty="0">
                <a:latin typeface="Tahoma" pitchFamily="34" charset="0"/>
              </a:rPr>
              <a:t>2</a:t>
            </a:r>
            <a:r>
              <a:rPr lang="en-US" b="1" dirty="0">
                <a:latin typeface="Tahoma" pitchFamily="34" charset="0"/>
              </a:rPr>
              <a:t>O</a:t>
            </a:r>
            <a:r>
              <a:rPr lang="en-US" b="1" baseline="-25000" dirty="0">
                <a:latin typeface="Tahoma" pitchFamily="34" charset="0"/>
              </a:rPr>
              <a:t>5</a:t>
            </a:r>
            <a:r>
              <a:rPr lang="en-US" b="1" dirty="0">
                <a:latin typeface="Tahoma" pitchFamily="34" charset="0"/>
              </a:rPr>
              <a:t> removal by corn ~45 </a:t>
            </a:r>
            <a:r>
              <a:rPr lang="en-US" b="1" dirty="0" err="1">
                <a:latin typeface="Tahoma" pitchFamily="34" charset="0"/>
              </a:rPr>
              <a:t>lb</a:t>
            </a:r>
            <a:r>
              <a:rPr lang="en-US" b="1" dirty="0">
                <a:latin typeface="Tahoma" pitchFamily="34" charset="0"/>
              </a:rPr>
              <a:t>/ac</a:t>
            </a:r>
          </a:p>
        </p:txBody>
      </p:sp>
      <p:sp>
        <p:nvSpPr>
          <p:cNvPr id="1030" name="Text Box 5"/>
          <p:cNvSpPr txBox="1">
            <a:spLocks noChangeArrowheads="1"/>
          </p:cNvSpPr>
          <p:nvPr/>
        </p:nvSpPr>
        <p:spPr bwMode="auto">
          <a:xfrm>
            <a:off x="228600" y="365125"/>
            <a:ext cx="8915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200" b="1" dirty="0">
                <a:solidFill>
                  <a:schemeClr val="bg1">
                    <a:lumMod val="50000"/>
                  </a:schemeClr>
                </a:solidFill>
                <a:latin typeface="Tahoma" pitchFamily="34" charset="0"/>
              </a:rPr>
              <a:t>P</a:t>
            </a:r>
            <a:r>
              <a:rPr lang="en-US" sz="3200" b="1" baseline="-25000" dirty="0">
                <a:solidFill>
                  <a:schemeClr val="bg1">
                    <a:lumMod val="50000"/>
                  </a:schemeClr>
                </a:solidFill>
                <a:latin typeface="Tahoma" pitchFamily="34" charset="0"/>
              </a:rPr>
              <a:t>2</a:t>
            </a:r>
            <a:r>
              <a:rPr lang="en-US" sz="3200" b="1" dirty="0">
                <a:solidFill>
                  <a:schemeClr val="bg1">
                    <a:lumMod val="50000"/>
                  </a:schemeClr>
                </a:solidFill>
                <a:latin typeface="Tahoma" pitchFamily="34" charset="0"/>
              </a:rPr>
              <a:t>O</a:t>
            </a:r>
            <a:r>
              <a:rPr lang="en-US" sz="3200" b="1" baseline="-25000" dirty="0">
                <a:solidFill>
                  <a:schemeClr val="bg1">
                    <a:lumMod val="50000"/>
                  </a:schemeClr>
                </a:solidFill>
                <a:latin typeface="Tahoma" pitchFamily="34" charset="0"/>
              </a:rPr>
              <a:t>5</a:t>
            </a:r>
            <a:r>
              <a:rPr lang="en-US" sz="3200" b="1" dirty="0">
                <a:solidFill>
                  <a:schemeClr val="bg1">
                    <a:lumMod val="50000"/>
                  </a:schemeClr>
                </a:solidFill>
                <a:latin typeface="Tahoma" pitchFamily="34" charset="0"/>
              </a:rPr>
              <a:t> Loadings When Materials Used to Satisfy Corn* Nitrogen Needs</a:t>
            </a:r>
          </a:p>
        </p:txBody>
      </p:sp>
      <p:sp>
        <p:nvSpPr>
          <p:cNvPr id="1031" name="Text Box 6"/>
          <p:cNvSpPr txBox="1">
            <a:spLocks noChangeArrowheads="1"/>
          </p:cNvSpPr>
          <p:nvPr/>
        </p:nvSpPr>
        <p:spPr bwMode="auto">
          <a:xfrm>
            <a:off x="152400" y="6400800"/>
            <a:ext cx="8153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1600" b="1" dirty="0">
                <a:solidFill>
                  <a:schemeClr val="bg1">
                    <a:lumMod val="50000"/>
                  </a:schemeClr>
                </a:solidFill>
                <a:latin typeface="Tahoma" pitchFamily="34" charset="0"/>
              </a:rPr>
              <a:t>*125 bushels per acre corn grain with net PAN need of 84 </a:t>
            </a:r>
            <a:r>
              <a:rPr lang="en-US" sz="1600" b="1" dirty="0" err="1">
                <a:solidFill>
                  <a:schemeClr val="bg1">
                    <a:lumMod val="50000"/>
                  </a:schemeClr>
                </a:solidFill>
                <a:latin typeface="Tahoma" pitchFamily="34" charset="0"/>
              </a:rPr>
              <a:t>lb</a:t>
            </a:r>
            <a:r>
              <a:rPr lang="en-US" sz="1600" b="1" dirty="0">
                <a:solidFill>
                  <a:schemeClr val="bg1">
                    <a:lumMod val="50000"/>
                  </a:schemeClr>
                </a:solidFill>
                <a:latin typeface="Tahoma" pitchFamily="34" charset="0"/>
              </a:rPr>
              <a:t> N per acre</a:t>
            </a:r>
          </a:p>
        </p:txBody>
      </p:sp>
      <p:sp>
        <p:nvSpPr>
          <p:cNvPr id="2" name="TextBox 1"/>
          <p:cNvSpPr txBox="1"/>
          <p:nvPr/>
        </p:nvSpPr>
        <p:spPr>
          <a:xfrm>
            <a:off x="7772400" y="6429375"/>
            <a:ext cx="1524001" cy="369332"/>
          </a:xfrm>
          <a:prstGeom prst="rect">
            <a:avLst/>
          </a:prstGeom>
          <a:noFill/>
        </p:spPr>
        <p:txBody>
          <a:bodyPr wrap="square" rtlCol="0">
            <a:spAutoFit/>
          </a:bodyPr>
          <a:lstStyle/>
          <a:p>
            <a:r>
              <a:rPr lang="en-US" dirty="0">
                <a:solidFill>
                  <a:schemeClr val="bg1">
                    <a:lumMod val="50000"/>
                  </a:schemeClr>
                </a:solidFill>
              </a:rPr>
              <a:t>Elliott, 2012</a:t>
            </a:r>
          </a:p>
        </p:txBody>
      </p:sp>
    </p:spTree>
    <p:extLst>
      <p:ext uri="{BB962C8B-B14F-4D97-AF65-F5344CB8AC3E}">
        <p14:creationId xmlns:p14="http://schemas.microsoft.com/office/powerpoint/2010/main" val="255816988"/>
      </p:ext>
    </p:extLst>
  </p:cSld>
  <p:clrMapOvr>
    <a:overrideClrMapping bg1="dk2" tx1="lt1" bg2="dk1"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itle 4"/>
          <p:cNvSpPr>
            <a:spLocks noGrp="1"/>
          </p:cNvSpPr>
          <p:nvPr>
            <p:ph type="title"/>
          </p:nvPr>
        </p:nvSpPr>
        <p:spPr>
          <a:xfrm>
            <a:off x="442855" y="381000"/>
            <a:ext cx="8229600" cy="990600"/>
          </a:xfrm>
        </p:spPr>
        <p:txBody>
          <a:bodyPr>
            <a:normAutofit/>
          </a:bodyPr>
          <a:lstStyle/>
          <a:p>
            <a:pPr algn="ctr"/>
            <a:r>
              <a:rPr lang="en-US" sz="4100" b="1" dirty="0">
                <a:solidFill>
                  <a:srgbClr val="D2DEEC"/>
                </a:solidFill>
              </a:rPr>
              <a:t>Phosphorus Behavior in Soils</a:t>
            </a:r>
          </a:p>
        </p:txBody>
      </p:sp>
      <p:sp>
        <p:nvSpPr>
          <p:cNvPr id="2" name="Slide Number Placeholder 1"/>
          <p:cNvSpPr>
            <a:spLocks noGrp="1"/>
          </p:cNvSpPr>
          <p:nvPr>
            <p:ph type="sldNum" sz="quarter" idx="12"/>
          </p:nvPr>
        </p:nvSpPr>
        <p:spPr/>
        <p:txBody>
          <a:bodyPr/>
          <a:lstStyle/>
          <a:p>
            <a:pPr>
              <a:defRPr/>
            </a:pPr>
            <a:fld id="{6F378622-8E53-42B8-9100-4DAA73E53B8B}" type="slidenum">
              <a:rPr lang="en-US" smtClean="0">
                <a:solidFill>
                  <a:srgbClr val="000000"/>
                </a:solidFill>
              </a:rPr>
              <a:pPr>
                <a:defRPr/>
              </a:pPr>
              <a:t>9</a:t>
            </a:fld>
            <a:endParaRPr lang="en-US">
              <a:solidFill>
                <a:srgbClr val="000000"/>
              </a:solidFill>
            </a:endParaRPr>
          </a:p>
        </p:txBody>
      </p:sp>
      <p:sp>
        <p:nvSpPr>
          <p:cNvPr id="3078"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pPr>
            <a:endParaRPr lang="en-US" sz="2400">
              <a:solidFill>
                <a:srgbClr val="000000"/>
              </a:solidFill>
              <a:latin typeface="Times New Roman" pitchFamily="18" charset="0"/>
            </a:endParaRPr>
          </a:p>
        </p:txBody>
      </p:sp>
      <p:sp>
        <p:nvSpPr>
          <p:cNvPr id="3079"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pPr>
            <a:endParaRPr lang="en-US" sz="2400">
              <a:solidFill>
                <a:srgbClr val="000000"/>
              </a:solidFill>
              <a:latin typeface="Times New Roman" pitchFamily="18" charset="0"/>
            </a:endParaRPr>
          </a:p>
        </p:txBody>
      </p:sp>
      <p:sp>
        <p:nvSpPr>
          <p:cNvPr id="3" name="TextBox 2"/>
          <p:cNvSpPr txBox="1"/>
          <p:nvPr/>
        </p:nvSpPr>
        <p:spPr>
          <a:xfrm>
            <a:off x="442855" y="6412468"/>
            <a:ext cx="1390124" cy="369332"/>
          </a:xfrm>
          <a:prstGeom prst="rect">
            <a:avLst/>
          </a:prstGeom>
          <a:noFill/>
        </p:spPr>
        <p:txBody>
          <a:bodyPr wrap="none" rtlCol="0">
            <a:spAutoFit/>
          </a:bodyPr>
          <a:lstStyle/>
          <a:p>
            <a:r>
              <a:rPr lang="en-US" dirty="0"/>
              <a:t>Elliott, 2012</a:t>
            </a:r>
          </a:p>
        </p:txBody>
      </p:sp>
      <p:graphicFrame>
        <p:nvGraphicFramePr>
          <p:cNvPr id="5" name="Object 4"/>
          <p:cNvGraphicFramePr>
            <a:graphicFrameLocks noChangeAspect="1"/>
          </p:cNvGraphicFramePr>
          <p:nvPr>
            <p:extLst>
              <p:ext uri="{D42A27DB-BD31-4B8C-83A1-F6EECF244321}">
                <p14:modId xmlns:p14="http://schemas.microsoft.com/office/powerpoint/2010/main" val="1295484493"/>
              </p:ext>
            </p:extLst>
          </p:nvPr>
        </p:nvGraphicFramePr>
        <p:xfrm>
          <a:off x="1001655" y="1600200"/>
          <a:ext cx="7140690" cy="4662432"/>
        </p:xfrm>
        <a:graphic>
          <a:graphicData uri="http://schemas.openxmlformats.org/presentationml/2006/ole">
            <mc:AlternateContent xmlns:mc="http://schemas.openxmlformats.org/markup-compatibility/2006">
              <mc:Choice xmlns:v="urn:schemas-microsoft-com:vml" Requires="v">
                <p:oleObj spid="_x0000_s3168" name="Slide" r:id="rId4" imgW="4544568" imgH="3407664" progId="PowerPoint.Slide.8">
                  <p:embed/>
                </p:oleObj>
              </mc:Choice>
              <mc:Fallback>
                <p:oleObj name="Slide" r:id="rId4" imgW="4544568" imgH="3407664"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655" y="1600200"/>
                        <a:ext cx="7140690" cy="466243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2948108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mp;#x0D;&amp;#x0A;“Dynamics of Biosolids-Borne&amp;#x0D;&amp;#x0A;Phosphorus in Soils”&amp;quot;&quot;/&gt;&lt;property id=&quot;20307&quot; value=&quot;256&quot;/&gt;&lt;/object&gt;&lt;object type=&quot;3&quot; unique_id=&quot;10005&quot;&gt;&lt;property id=&quot;20148&quot; value=&quot;5&quot;/&gt;&lt;property id=&quot;20300&quot; value=&quot;Slide 2 - &amp;quot;Purpose&amp;quot;&quot;/&gt;&lt;property id=&quot;20307&quot; value=&quot;257&quot;/&gt;&lt;/object&gt;&lt;object type=&quot;3&quot; unique_id=&quot;10006&quot;&gt;&lt;property id=&quot;20148&quot; value=&quot;5&quot;/&gt;&lt;property id=&quot;20300&quot; value=&quot;Slide 3 - &amp;quot;Biosolids-Borne P Dynamics&amp;quot;&quot;/&gt;&lt;property id=&quot;20307&quot; value=&quot;258&quot;/&gt;&lt;/object&gt;&lt;object type=&quot;3&quot; unique_id=&quot;10007&quot;&gt;&lt;property id=&quot;20148&quot; value=&quot;5&quot;/&gt;&lt;property id=&quot;20300&quot; value=&quot;Slide 4&quot;/&gt;&lt;property id=&quot;20307&quot; value=&quot;259&quot;/&gt;&lt;/object&gt;&lt;object type=&quot;3&quot; unique_id=&quot;10008&quot;&gt;&lt;property id=&quot;20148&quot; value=&quot;5&quot;/&gt;&lt;property id=&quot;20300&quot; value=&quot;Slide 5 - &amp;quot;Phosphorus Behavior in Soils&amp;quot;&quot;/&gt;&lt;property id=&quot;20307&quot; value=&quot;260&quot;/&gt;&lt;/object&gt;&lt;object type=&quot;3&quot; unique_id=&quot;10009&quot;&gt;&lt;property id=&quot;20148&quot; value=&quot;5&quot;/&gt;&lt;property id=&quot;20300&quot; value=&quot;Slide 6 - &amp;quot;Mechanisms of P Loss&amp;quot;&quot;/&gt;&lt;property id=&quot;20307&quot; value=&quot;261&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 - &amp;quot;Biosolids P Solubility&amp;quot;&quot;/&gt;&lt;property id=&quot;20307&quot; value=&quot;264&quot;/&gt;&lt;/object&gt;&lt;object type=&quot;3&quot; unique_id=&quot;10012&quot;&gt;&lt;property id=&quot;20148&quot; value=&quot;5&quot;/&gt;&lt;property id=&quot;20300&quot; value=&quot;Slide 9&quot;/&gt;&lt;property id=&quot;20307&quot; value=&quot;265&quot;/&gt;&lt;/object&gt;&lt;object type=&quot;3&quot; unique_id=&quot;10013&quot;&gt;&lt;property id=&quot;20148&quot; value=&quot;5&quot;/&gt;&lt;property id=&quot;20300&quot; value=&quot;Slide 10 - &amp;quot;Total BAP loss (mg)&amp;quot;&quot;/&gt;&lt;property id=&quot;20307&quot; value=&quot;267&quot;/&gt;&lt;/object&gt;&lt;object type=&quot;3&quot; unique_id=&quot;10014&quot;&gt;&lt;property id=&quot;20148&quot; value=&quot;5&quot;/&gt;&lt;property id=&quot;20300&quot; value=&quot;Slide 11 - &amp;quot;Summary: Biosolids-P Dynamics&amp;quot;&quot;/&gt;&lt;property id=&quot;20307&quot; value=&quot;268&quot;/&gt;&lt;/object&gt;&lt;object type=&quot;3&quot; unique_id=&quot;10015&quot;&gt;&lt;property id=&quot;20148&quot; value=&quot;5&quot;/&gt;&lt;property id=&quot;20300&quot; value=&quot;Slide 12 - &amp;quot;P Index Tool&amp;quot;&quot;/&gt;&lt;property id=&quot;20307&quot; value=&quot;269&quot;/&gt;&lt;/object&gt;&lt;object type=&quot;3&quot; unique_id=&quot;10016&quot;&gt;&lt;property id=&quot;20148&quot; value=&quot;5&quot;/&gt;&lt;property id=&quot;20300&quot; value=&quot;Slide 13 - &amp;quot;Typical P Index Components&amp;quot;&quot;/&gt;&lt;property id=&quot;20307&quot; value=&quot;270&quot;/&gt;&lt;/object&gt;&lt;object type=&quot;3&quot; unique_id=&quot;10017&quot;&gt;&lt;property id=&quot;20148&quot; value=&quot;5&quot;/&gt;&lt;property id=&quot;20300&quot; value=&quot;Slide 14&quot;/&gt;&lt;property id=&quot;20307&quot; value=&quot;272&quot;/&gt;&lt;/object&gt;&lt;object type=&quot;3&quot; unique_id=&quot;10018&quot;&gt;&lt;property id=&quot;20148&quot; value=&quot;5&quot;/&gt;&lt;property id=&quot;20300&quot; value=&quot;Slide 15 - &amp;quot;Unpublished Revisions to &amp;#x0D;&amp;#x0A;P-Index&amp;quot;&quot;/&gt;&lt;property id=&quot;20307&quot; value=&quot;274&quot;/&gt;&lt;/object&gt;&lt;object type=&quot;3&quot; unique_id=&quot;10019&quot;&gt;&lt;property id=&quot;20148&quot; value=&quot;5&quot;/&gt;&lt;property id=&quot;20300&quot; value=&quot;Slide 16 - &amp;quot;P Source Coefficients &amp;quot;&quot;/&gt;&lt;property id=&quot;20307&quot; value=&quot;276&quot;/&gt;&lt;/object&gt;&lt;object type=&quot;3&quot; unique_id=&quot;10020&quot;&gt;&lt;property id=&quot;20148&quot; value=&quot;5&quot;/&gt;&lt;property id=&quot;20300&quot; value=&quot;Slide 17 - &amp;quot;Total BAP loss (mg)&amp;quot;&quot;/&gt;&lt;property id=&quot;20307&quot; value=&quot;278&quot;/&gt;&lt;/object&gt;&lt;object type=&quot;3&quot; unique_id=&quot;10021&quot;&gt;&lt;property id=&quot;20148&quot; value=&quot;5&quot;/&gt;&lt;property id=&quot;20300&quot; value=&quot;Slide 18&quot;/&gt;&lt;property id=&quot;20307&quot; value=&quot;277&quot;/&gt;&lt;/object&gt;&lt;object type=&quot;3&quot; unique_id=&quot;10022&quot;&gt;&lt;property id=&quot;20148&quot; value=&quot;5&quot;/&gt;&lt;property id=&quot;20300&quot; value=&quot;Slide 19&quot;/&gt;&lt;property id=&quot;20307&quot; value=&quot;280&quot;/&gt;&lt;/object&gt;&lt;object type=&quot;3&quot; unique_id=&quot;10023&quot;&gt;&lt;property id=&quot;20148&quot; value=&quot;5&quot;/&gt;&lt;property id=&quot;20300&quot; value=&quot;Slide 20 - &amp;quot;Proposed Modifications to &amp;#x0D;&amp;#x0A;FL P-Index&amp;quot;&quot;/&gt;&lt;property id=&quot;20307&quot; value=&quot;279&quot;/&gt;&lt;/object&gt;&lt;object type=&quot;3&quot; unique_id=&quot;10024&quot;&gt;&lt;property id=&quot;20148&quot; value=&quot;5&quot;/&gt;&lt;property id=&quot;20300&quot; value=&quot;Slide 21 - &amp;quot;Proposed Modifications to &amp;#x0D;&amp;#x0A;FL P-Index&amp;quot;&quot;/&gt;&lt;property id=&quot;20307&quot; value=&quot;281&quot;/&gt;&lt;/object&gt;&lt;object type=&quot;3&quot; unique_id=&quot;10025&quot;&gt;&lt;property id=&quot;20148&quot; value=&quot;5&quot;/&gt;&lt;property id=&quot;20300&quot; value=&quot;Slide 22 - &amp;quot;Dynamics of Biosolids-Borne &amp;#x0D;&amp;#x0A;P in Soils&amp;quot;&quot;/&gt;&lt;property id=&quot;20307&quot; value=&quot;282&quot;/&gt;&lt;/object&gt;&lt;object type=&quot;3&quot; unique_id=&quot;10026&quot;&gt;&lt;property id=&quot;20148&quot; value=&quot;5&quot;/&gt;&lt;property id=&quot;20300&quot; value=&quot;Slide 23 - &amp;quot;George A. O’Connor&amp;quot;&quot;/&gt;&lt;property id=&quot;20307&quot; value=&quot;284&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58.7"/>
</p:tagLst>
</file>

<file path=ppt/tags/tag3.xml><?xml version="1.0" encoding="utf-8"?>
<p:tagLst xmlns:a="http://schemas.openxmlformats.org/drawingml/2006/main" xmlns:r="http://schemas.openxmlformats.org/officeDocument/2006/relationships" xmlns:p="http://schemas.openxmlformats.org/presentationml/2006/main">
  <p:tag name="TIMING" val="|43.7|16.3|7.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1735</TotalTime>
  <Words>3798</Words>
  <Application>Microsoft Office PowerPoint</Application>
  <PresentationFormat>On-screen Show (4:3)</PresentationFormat>
  <Paragraphs>446</Paragraphs>
  <Slides>28</Slides>
  <Notes>28</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28</vt:i4>
      </vt:variant>
    </vt:vector>
  </HeadingPairs>
  <TitlesOfParts>
    <vt:vector size="40" baseType="lpstr">
      <vt:lpstr>Arial</vt:lpstr>
      <vt:lpstr>Arial Unicode MS</vt:lpstr>
      <vt:lpstr>Calibri</vt:lpstr>
      <vt:lpstr>Monotype Sorts</vt:lpstr>
      <vt:lpstr>Rockwell</vt:lpstr>
      <vt:lpstr>Tahoma</vt:lpstr>
      <vt:lpstr>Times New Roman</vt:lpstr>
      <vt:lpstr>Wingdings</vt:lpstr>
      <vt:lpstr>Wingdings 2</vt:lpstr>
      <vt:lpstr>Foundry</vt:lpstr>
      <vt:lpstr>Chart</vt:lpstr>
      <vt:lpstr>Slide</vt:lpstr>
      <vt:lpstr> “Dynamics of Biosolids-Borne Phosphorus in Soils”</vt:lpstr>
      <vt:lpstr>Purpose</vt:lpstr>
      <vt:lpstr>Setting the Stage</vt:lpstr>
      <vt:lpstr>Setting the Stage</vt:lpstr>
      <vt:lpstr>Setting the Stage</vt:lpstr>
      <vt:lpstr>Setting the Stage</vt:lpstr>
      <vt:lpstr>Biosolids-Borne P Dynamics</vt:lpstr>
      <vt:lpstr>PowerPoint Presentation</vt:lpstr>
      <vt:lpstr>Phosphorus Behavior in Soils</vt:lpstr>
      <vt:lpstr>PowerPoint Presentation</vt:lpstr>
      <vt:lpstr>Mechanisms of P Loss</vt:lpstr>
      <vt:lpstr>PowerPoint Presentation</vt:lpstr>
      <vt:lpstr>Biosolids P Solubility</vt:lpstr>
      <vt:lpstr>PowerPoint Presentation</vt:lpstr>
      <vt:lpstr>Total BAP loss (mg)</vt:lpstr>
      <vt:lpstr>Summary: Biosolids-P Dynamics</vt:lpstr>
      <vt:lpstr>P Index Tool</vt:lpstr>
      <vt:lpstr>Typical P Index Components</vt:lpstr>
      <vt:lpstr>PowerPoint Presentation</vt:lpstr>
      <vt:lpstr>Unpublished Revisions to  P-Index</vt:lpstr>
      <vt:lpstr>P Source Coefficients </vt:lpstr>
      <vt:lpstr>Total BAP loss (mg)</vt:lpstr>
      <vt:lpstr>PowerPoint Presentation</vt:lpstr>
      <vt:lpstr>PowerPoint Presentation</vt:lpstr>
      <vt:lpstr>Proposed Modifications to  FL P-Index</vt:lpstr>
      <vt:lpstr>Proposed Modifications to  FL P-Index</vt:lpstr>
      <vt:lpstr>Dynamics of Biosolids-Borne  P in Soils</vt:lpstr>
      <vt:lpstr>George A. O’Connor</vt:lpstr>
    </vt:vector>
  </TitlesOfParts>
  <Company>University of Florida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“Dynamics of Biosolids-Borne Phosphorus in Soils”</dc:title>
  <dc:creator>O'Connor,George A</dc:creator>
  <cp:lastModifiedBy>Ouellette, David</cp:lastModifiedBy>
  <cp:revision>118</cp:revision>
  <cp:lastPrinted>2018-10-05T10:41:29Z</cp:lastPrinted>
  <dcterms:created xsi:type="dcterms:W3CDTF">2012-08-07T18:23:05Z</dcterms:created>
  <dcterms:modified xsi:type="dcterms:W3CDTF">2018-11-20T13:42:07Z</dcterms:modified>
</cp:coreProperties>
</file>