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  <p:sldMasterId id="2147483672" r:id="rId6"/>
  </p:sldMasterIdLst>
  <p:notesMasterIdLst>
    <p:notesMasterId r:id="rId17"/>
  </p:notesMasterIdLst>
  <p:sldIdLst>
    <p:sldId id="262" r:id="rId7"/>
    <p:sldId id="331" r:id="rId8"/>
    <p:sldId id="332" r:id="rId9"/>
    <p:sldId id="333" r:id="rId10"/>
    <p:sldId id="334" r:id="rId11"/>
    <p:sldId id="356" r:id="rId12"/>
    <p:sldId id="344" r:id="rId13"/>
    <p:sldId id="366" r:id="rId14"/>
    <p:sldId id="337" r:id="rId15"/>
    <p:sldId id="34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wicki, Sharon" initials="SS" lastIdx="10" clrIdx="0">
    <p:extLst>
      <p:ext uri="{19B8F6BF-5375-455C-9EA6-DF929625EA0E}">
        <p15:presenceInfo xmlns:p15="http://schemas.microsoft.com/office/powerpoint/2012/main" userId="S-1-5-21-1004336348-1214440339-1801674531-4843" providerId="AD"/>
      </p:ext>
    </p:extLst>
  </p:cmAuthor>
  <p:cmAuthor id="2" name="Miller, Dee Ann" initials="MDA" lastIdx="3" clrIdx="1">
    <p:extLst>
      <p:ext uri="{19B8F6BF-5375-455C-9EA6-DF929625EA0E}">
        <p15:presenceInfo xmlns:p15="http://schemas.microsoft.com/office/powerpoint/2012/main" userId="S-1-5-21-1004336348-1214440339-1801674531-40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40" autoAdjust="0"/>
    <p:restoredTop sz="68150" autoAdjust="0"/>
  </p:normalViewPr>
  <p:slideViewPr>
    <p:cSldViewPr snapToGrid="0">
      <p:cViewPr varScale="1">
        <p:scale>
          <a:sx n="85" d="100"/>
          <a:sy n="85" d="100"/>
        </p:scale>
        <p:origin x="13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3425C-C401-4E6B-AFC2-0EB0FDB85D12}" type="datetimeFigureOut">
              <a:rPr lang="en-US" smtClean="0"/>
              <a:t>11/27/2018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CF350-82AE-4204-B09B-A7DFAED01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119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884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028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324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489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219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968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34890"/>
            <a:ext cx="7772400" cy="547006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473779"/>
            <a:ext cx="6858000" cy="202474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97732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864859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2090057"/>
            <a:ext cx="4629150" cy="377099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465059"/>
            <a:ext cx="2949178" cy="24039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542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090057"/>
            <a:ext cx="7886700" cy="35677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905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139043"/>
            <a:ext cx="1971675" cy="34943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39043"/>
            <a:ext cx="5800725" cy="34943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507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B291-4125-411A-9AEF-085E4C75639C}" type="datetime1">
              <a:rPr lang="en-US" smtClean="0"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529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120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5CC56-A85C-40D5-A084-9A7922382A7F}" type="datetime1">
              <a:rPr lang="en-US" smtClean="0"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456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D8C0C-8B99-4EEE-8CA6-E0A3A5935080}" type="datetime1">
              <a:rPr lang="en-US" smtClean="0"/>
              <a:t>11/27/2018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386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55121"/>
            <a:ext cx="7659688" cy="10293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18232-338F-42E0-9C31-FCB890EDDD82}" type="datetime1">
              <a:rPr lang="en-US" smtClean="0"/>
              <a:t>11/27/2018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19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71531-73F8-45F4-89D3-D3785184EFB8}" type="datetime1">
              <a:rPr lang="en-US" smtClean="0"/>
              <a:t>11/27/2018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48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AB85A-2C90-451B-91B5-C20DAED8BE53}" type="datetime1">
              <a:rPr lang="en-US" smtClean="0"/>
              <a:t>11/27/2018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446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14551"/>
            <a:ext cx="7772400" cy="914400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42866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969221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44473"/>
            <a:ext cx="7885112" cy="6862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51675-112E-45A9-819E-40E74AF886DC}" type="datetime1">
              <a:rPr lang="en-US" smtClean="0"/>
              <a:t>11/27/2018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264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-32659"/>
            <a:ext cx="7885112" cy="95522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94E7-7CCC-4D51-8EEC-D75FA6FBD04A}" type="datetime1">
              <a:rPr lang="en-US" smtClean="0"/>
              <a:t>11/27/2018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658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179615"/>
            <a:ext cx="7609114" cy="1012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F38B5-9B39-490D-9EF2-A7E7390DA0F9}" type="datetime1">
              <a:rPr lang="en-US" smtClean="0"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9906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8507"/>
            <a:ext cx="1971675" cy="5058456"/>
          </a:xfrm>
        </p:spPr>
        <p:txBody>
          <a:bodyPr vert="eaVert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8507"/>
            <a:ext cx="5762625" cy="50584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D6A91-C69E-46E7-9614-D1CE06AB6BD2}" type="datetime1">
              <a:rPr lang="en-US" smtClean="0"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639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211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688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0"/>
            <a:ext cx="7886700" cy="8268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96165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90157"/>
            <a:ext cx="3868340" cy="3299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96165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90157"/>
            <a:ext cx="3887391" cy="3299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500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634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770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951264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2081893"/>
            <a:ext cx="4629150" cy="377915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33106"/>
            <a:ext cx="2949178" cy="223588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4355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0820"/>
            <a:ext cx="7886700" cy="72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090057"/>
            <a:ext cx="7886700" cy="4086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178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FD55483B-5A0B-4A27-9C94-18B93AEFE92B}" type="datetime1">
              <a:rPr lang="en-US" smtClean="0"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951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7BC0C64-94FA-44B3-9573-88BE3BEAC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72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Phil.Kane@dep.state.fl.u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justintarte.blogspot.com/2011/12/top-10-questions-to-ask-yourself-in.html?m=0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67819" y="4694298"/>
            <a:ext cx="36280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itchFamily="34" charset="0"/>
                <a:cs typeface="Arial" pitchFamily="34" charset="0"/>
              </a:rPr>
              <a:t>November 28, 2018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1216" y="2488132"/>
            <a:ext cx="7801246" cy="154281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000" dirty="0">
                <a:solidFill>
                  <a:schemeClr val="tx1"/>
                </a:solidFill>
              </a:rPr>
              <a:t>Biosolids Land Application </a:t>
            </a:r>
            <a:br>
              <a:rPr lang="en-US" sz="4000" dirty="0">
                <a:solidFill>
                  <a:schemeClr val="tx1"/>
                </a:solidFill>
              </a:rPr>
            </a:br>
            <a:r>
              <a:rPr lang="en-US" sz="4000" dirty="0">
                <a:solidFill>
                  <a:schemeClr val="tx1"/>
                </a:solidFill>
              </a:rPr>
              <a:t>Site Inspections</a:t>
            </a:r>
          </a:p>
        </p:txBody>
      </p:sp>
    </p:spTree>
    <p:extLst>
      <p:ext uri="{BB962C8B-B14F-4D97-AF65-F5344CB8AC3E}">
        <p14:creationId xmlns:p14="http://schemas.microsoft.com/office/powerpoint/2010/main" val="3321798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3310" y="15384"/>
            <a:ext cx="7609114" cy="1325563"/>
          </a:xfrm>
        </p:spPr>
        <p:txBody>
          <a:bodyPr/>
          <a:lstStyle/>
          <a:p>
            <a:r>
              <a:rPr lang="en-US" dirty="0"/>
              <a:t>Contact Information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862" y="2457979"/>
            <a:ext cx="8228276" cy="3154148"/>
          </a:xfrm>
        </p:spPr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Department of Environmental Protection</a:t>
            </a:r>
          </a:p>
          <a:p>
            <a:pPr algn="ctr">
              <a:spcBef>
                <a:spcPct val="0"/>
              </a:spcBef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Central District</a:t>
            </a:r>
          </a:p>
          <a:p>
            <a:pPr algn="ctr">
              <a:spcBef>
                <a:spcPct val="0"/>
              </a:spcBef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Dr. Phil Kane</a:t>
            </a:r>
          </a:p>
          <a:p>
            <a:pPr algn="ctr">
              <a:spcBef>
                <a:spcPct val="0"/>
              </a:spcBef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407-897-4156</a:t>
            </a:r>
          </a:p>
          <a:p>
            <a:pPr algn="ctr">
              <a:spcBef>
                <a:spcPct val="0"/>
              </a:spcBef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Phil.Kane@dep.state.fl.us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11/27/2018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40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9722" y="0"/>
            <a:ext cx="7877262" cy="1325563"/>
          </a:xfrm>
        </p:spPr>
        <p:txBody>
          <a:bodyPr>
            <a:normAutofit/>
          </a:bodyPr>
          <a:lstStyle/>
          <a:p>
            <a:r>
              <a:rPr lang="en-US" dirty="0"/>
              <a:t>Biosolids Site Inspections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25563"/>
            <a:ext cx="7886700" cy="485140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endParaRPr lang="en-US" sz="2600" dirty="0"/>
          </a:p>
          <a:p>
            <a:pPr>
              <a:spcAft>
                <a:spcPts val="120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Pre-Inspection</a:t>
            </a:r>
          </a:p>
          <a:p>
            <a:pPr>
              <a:spcAft>
                <a:spcPts val="120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</a:p>
          <a:p>
            <a:pPr>
              <a:spcAft>
                <a:spcPts val="120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Post Inspection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11/27/2018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7D2415-1B8A-40DA-9808-6B4247161B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5386" y="1519051"/>
            <a:ext cx="3904318" cy="446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237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4358"/>
            <a:ext cx="8112154" cy="1216403"/>
          </a:xfrm>
        </p:spPr>
        <p:txBody>
          <a:bodyPr>
            <a:noAutofit/>
          </a:bodyPr>
          <a:lstStyle/>
          <a:p>
            <a:r>
              <a:rPr lang="en-US" dirty="0"/>
              <a:t>Checklist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11/27/2018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3</a:t>
            </a:fld>
            <a:endParaRPr lang="en-US"/>
          </a:p>
        </p:txBody>
      </p:sp>
      <p:pic>
        <p:nvPicPr>
          <p:cNvPr id="29" name="Content Placeholder 28">
            <a:extLst>
              <a:ext uri="{FF2B5EF4-FFF2-40B4-BE49-F238E27FC236}">
                <a16:creationId xmlns:a16="http://schemas.microsoft.com/office/drawing/2014/main" id="{1F0F7B7B-9098-4962-B83B-63A05AF967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1861" y="1854759"/>
            <a:ext cx="4605730" cy="482294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1276DC9-B480-4B69-ADE2-420BA83B02EC}"/>
              </a:ext>
            </a:extLst>
          </p:cNvPr>
          <p:cNvSpPr txBox="1"/>
          <p:nvPr/>
        </p:nvSpPr>
        <p:spPr>
          <a:xfrm>
            <a:off x="2256305" y="1485427"/>
            <a:ext cx="4856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Biosolids Land Applications Site Checklist</a:t>
            </a:r>
          </a:p>
        </p:txBody>
      </p:sp>
    </p:spTree>
    <p:extLst>
      <p:ext uri="{BB962C8B-B14F-4D97-AF65-F5344CB8AC3E}">
        <p14:creationId xmlns:p14="http://schemas.microsoft.com/office/powerpoint/2010/main" val="220883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849" y="16779"/>
            <a:ext cx="8155700" cy="998482"/>
          </a:xfrm>
        </p:spPr>
        <p:txBody>
          <a:bodyPr>
            <a:noAutofit/>
          </a:bodyPr>
          <a:lstStyle/>
          <a:p>
            <a:r>
              <a:rPr lang="en-US" dirty="0"/>
              <a:t>Pre-inspection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079" y="1140903"/>
            <a:ext cx="8784351" cy="579679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en-US" sz="1400" dirty="0"/>
          </a:p>
          <a:p>
            <a:pPr marL="338138" lvl="0" indent="-338138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Checklist</a:t>
            </a:r>
          </a:p>
          <a:p>
            <a:pPr marL="338138" lvl="0" indent="-338138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Site permit</a:t>
            </a:r>
          </a:p>
          <a:p>
            <a:pPr marL="338138" lvl="0" indent="-338138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Nutrient Management Plan (NMP)</a:t>
            </a:r>
          </a:p>
          <a:p>
            <a:pPr marL="338138" lvl="0" indent="-338138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Biosolids Annual Summaries (facility BAS and site BAS)</a:t>
            </a:r>
          </a:p>
          <a:p>
            <a:pPr marL="338138" lvl="0" indent="-338138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Previous inspections activity</a:t>
            </a:r>
          </a:p>
          <a:p>
            <a:pPr marL="338138" lvl="0" indent="-338138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Compliance history</a:t>
            </a:r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11/27/2018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2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658" y="-1544"/>
            <a:ext cx="7609114" cy="1325563"/>
          </a:xfrm>
        </p:spPr>
        <p:txBody>
          <a:bodyPr/>
          <a:lstStyle/>
          <a:p>
            <a:r>
              <a:rPr lang="en-US" dirty="0"/>
              <a:t>Site Inspection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120" y="1161212"/>
            <a:ext cx="8690379" cy="5902317"/>
          </a:xfrm>
        </p:spPr>
        <p:txBody>
          <a:bodyPr>
            <a:normAutofit/>
          </a:bodyPr>
          <a:lstStyle/>
          <a:p>
            <a:pPr lvl="0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Site access and signage</a:t>
            </a:r>
          </a:p>
          <a:p>
            <a:pPr lvl="0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People (biosolids, ranchers, farmers, owners or lessees)</a:t>
            </a:r>
          </a:p>
          <a:p>
            <a:pPr lvl="0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Onsite records (manifests, zones (fields), and Biosolids Application Site Log)</a:t>
            </a:r>
          </a:p>
          <a:p>
            <a:pPr lvl="0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Site operations and activities (observe and review site)</a:t>
            </a:r>
          </a:p>
          <a:p>
            <a:pPr lvl="0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Monitoring wells (water table)</a:t>
            </a:r>
          </a:p>
          <a:p>
            <a:pPr lvl="0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Setbacks (wells, conduits, buildings, property lines, and waters of the state)</a:t>
            </a:r>
          </a:p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11/27/2018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890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0975" y="86837"/>
            <a:ext cx="7564375" cy="1124125"/>
          </a:xfrm>
        </p:spPr>
        <p:txBody>
          <a:bodyPr>
            <a:noAutofit/>
          </a:bodyPr>
          <a:lstStyle/>
          <a:p>
            <a:r>
              <a:rPr lang="en-US" dirty="0"/>
              <a:t>Site Inspection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210962"/>
            <a:ext cx="7886701" cy="5284176"/>
          </a:xfrm>
        </p:spPr>
        <p:txBody>
          <a:bodyPr>
            <a:normAutofit/>
          </a:bodyPr>
          <a:lstStyle/>
          <a:p>
            <a:pPr marL="338138" lvl="0" indent="-338138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Animals</a:t>
            </a:r>
          </a:p>
          <a:p>
            <a:pPr marL="338138" lvl="0" indent="-338138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Crops and growth conditions</a:t>
            </a:r>
          </a:p>
          <a:p>
            <a:pPr marL="338138" lvl="0" indent="-338138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Application methods and uniformity</a:t>
            </a:r>
          </a:p>
          <a:p>
            <a:pPr marL="338138" lvl="0" indent="-338138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Vectors present</a:t>
            </a:r>
          </a:p>
          <a:p>
            <a:pPr marL="338138" lvl="0" indent="-338138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Odors</a:t>
            </a:r>
          </a:p>
          <a:p>
            <a:pPr marL="338138" lvl="0" indent="-338138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Road conditions (tracking)</a:t>
            </a:r>
          </a:p>
          <a:p>
            <a:pPr marL="338138" lvl="0" indent="-338138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Neighbors</a:t>
            </a:r>
          </a:p>
          <a:p>
            <a:pPr marL="338138" lvl="0" indent="-338138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Miscellaneous field notes</a:t>
            </a:r>
          </a:p>
          <a:p>
            <a:pPr marL="338138" lvl="0" indent="-338138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Onsite compliance assistance offers</a:t>
            </a:r>
          </a:p>
          <a:p>
            <a:pPr marL="228600" lvl="1">
              <a:spcBef>
                <a:spcPts val="1000"/>
              </a:spcBef>
            </a:pPr>
            <a:endParaRPr lang="en-US" sz="2900" dirty="0"/>
          </a:p>
          <a:p>
            <a:pPr marL="685800" lvl="2">
              <a:spcBef>
                <a:spcPts val="1000"/>
              </a:spcBef>
            </a:pPr>
            <a:endParaRPr lang="en-US" sz="2800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11/27/2018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348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-80719"/>
            <a:ext cx="7609114" cy="1325563"/>
          </a:xfrm>
        </p:spPr>
        <p:txBody>
          <a:bodyPr/>
          <a:lstStyle/>
          <a:p>
            <a:r>
              <a:rPr lang="en-US" dirty="0"/>
              <a:t>Post Inspection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600" y="2057401"/>
            <a:ext cx="4260400" cy="5101994"/>
          </a:xfrm>
        </p:spPr>
        <p:txBody>
          <a:bodyPr/>
          <a:lstStyle/>
          <a:p>
            <a:pPr marL="338138" lvl="0" indent="-338138">
              <a:tabLst>
                <a:tab pos="463550" algn="l"/>
              </a:tabLs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</a:p>
          <a:p>
            <a:pPr marL="338138" lvl="0" indent="-338138">
              <a:tabLst>
                <a:tab pos="463550" algn="l"/>
              </a:tabLs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Compliance issues</a:t>
            </a:r>
          </a:p>
          <a:p>
            <a:pPr marL="338138" lvl="0" indent="-338138">
              <a:tabLst>
                <a:tab pos="463550" algn="l"/>
              </a:tabLs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Site inspection correspondence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11/27/2018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7</a:t>
            </a:fld>
            <a:endParaRPr lang="en-US"/>
          </a:p>
        </p:txBody>
      </p:sp>
      <p:pic>
        <p:nvPicPr>
          <p:cNvPr id="9" name="Picture 8" descr="A group of people standing in the grass&#10;&#10;Description generated with very high confidence">
            <a:extLst>
              <a:ext uri="{FF2B5EF4-FFF2-40B4-BE49-F238E27FC236}">
                <a16:creationId xmlns:a16="http://schemas.microsoft.com/office/drawing/2014/main" id="{1731AB2D-2383-4821-9859-4101727555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736" y="1258207"/>
            <a:ext cx="3763298" cy="501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110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0942C8-A1CC-4169-B986-D2BF6A4451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388" y="1206648"/>
            <a:ext cx="8328212" cy="52130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64324" y="291483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/>
                <a:cs typeface="Arial"/>
              </a:rPr>
              <a:t>Site Example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D9515C9C-B0D4-49C7-83C7-4BF66E55645D}" type="slidenum">
              <a: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/>
              <a:t>8</a:t>
            </a:fld>
            <a:endPara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631F76-4517-4623-8D63-362DCFD7EC49}"/>
              </a:ext>
            </a:extLst>
          </p:cNvPr>
          <p:cNvSpPr txBox="1"/>
          <p:nvPr/>
        </p:nvSpPr>
        <p:spPr>
          <a:xfrm>
            <a:off x="6305577" y="1654909"/>
            <a:ext cx="61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75 </a:t>
            </a:r>
            <a:r>
              <a:rPr lang="en-US" dirty="0" err="1">
                <a:solidFill>
                  <a:srgbClr val="FFFF00"/>
                </a:solidFill>
              </a:rPr>
              <a:t>ft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A7207D-230B-4CCE-8563-09C1AC5AE8B8}"/>
              </a:ext>
            </a:extLst>
          </p:cNvPr>
          <p:cNvSpPr txBox="1"/>
          <p:nvPr/>
        </p:nvSpPr>
        <p:spPr>
          <a:xfrm>
            <a:off x="3833799" y="3635541"/>
            <a:ext cx="790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5FF76"/>
                </a:solidFill>
              </a:rPr>
              <a:t>¼ mile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AA6D575-620C-4555-902D-97B3434A4240}"/>
              </a:ext>
            </a:extLst>
          </p:cNvPr>
          <p:cNvSpPr txBox="1"/>
          <p:nvPr/>
        </p:nvSpPr>
        <p:spPr>
          <a:xfrm>
            <a:off x="6930083" y="4577374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300 </a:t>
            </a:r>
            <a:r>
              <a:rPr lang="en-US" dirty="0" err="1">
                <a:solidFill>
                  <a:srgbClr val="00B0F0"/>
                </a:solidFill>
              </a:rPr>
              <a:t>ft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77DFF9-953F-4EBA-BE31-22715FCACCAC}"/>
              </a:ext>
            </a:extLst>
          </p:cNvPr>
          <p:cNvSpPr txBox="1"/>
          <p:nvPr/>
        </p:nvSpPr>
        <p:spPr>
          <a:xfrm>
            <a:off x="2680961" y="5791938"/>
            <a:ext cx="1691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Property border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88CD3A-0AD0-4143-A05D-1FEA0E053B91}"/>
              </a:ext>
            </a:extLst>
          </p:cNvPr>
          <p:cNvSpPr txBox="1"/>
          <p:nvPr/>
        </p:nvSpPr>
        <p:spPr>
          <a:xfrm>
            <a:off x="7684470" y="3716910"/>
            <a:ext cx="6026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Well</a:t>
            </a:r>
          </a:p>
          <a:p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2DC5761-CCFA-4656-9562-479EB8C5FC50}"/>
              </a:ext>
            </a:extLst>
          </p:cNvPr>
          <p:cNvSpPr/>
          <p:nvPr/>
        </p:nvSpPr>
        <p:spPr>
          <a:xfrm>
            <a:off x="1984248" y="137160"/>
            <a:ext cx="292608" cy="310896"/>
          </a:xfrm>
          <a:custGeom>
            <a:avLst/>
            <a:gdLst>
              <a:gd name="connsiteX0" fmla="*/ 292608 w 292608"/>
              <a:gd name="connsiteY0" fmla="*/ 0 h 310896"/>
              <a:gd name="connsiteX1" fmla="*/ 0 w 292608"/>
              <a:gd name="connsiteY1" fmla="*/ 310896 h 310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92608" h="310896">
                <a:moveTo>
                  <a:pt x="292608" y="0"/>
                </a:moveTo>
                <a:lnTo>
                  <a:pt x="0" y="31089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69F0BCF-8B01-4016-A569-C26D60CE88F0}"/>
              </a:ext>
            </a:extLst>
          </p:cNvPr>
          <p:cNvSpPr/>
          <p:nvPr/>
        </p:nvSpPr>
        <p:spPr>
          <a:xfrm>
            <a:off x="594360" y="1399032"/>
            <a:ext cx="7708392" cy="4901184"/>
          </a:xfrm>
          <a:custGeom>
            <a:avLst/>
            <a:gdLst>
              <a:gd name="connsiteX0" fmla="*/ 502920 w 7708392"/>
              <a:gd name="connsiteY0" fmla="*/ 0 h 4901184"/>
              <a:gd name="connsiteX1" fmla="*/ 6437376 w 7708392"/>
              <a:gd name="connsiteY1" fmla="*/ 91440 h 4901184"/>
              <a:gd name="connsiteX2" fmla="*/ 7708392 w 7708392"/>
              <a:gd name="connsiteY2" fmla="*/ 4901184 h 4901184"/>
              <a:gd name="connsiteX3" fmla="*/ 0 w 7708392"/>
              <a:gd name="connsiteY3" fmla="*/ 4873752 h 4901184"/>
              <a:gd name="connsiteX4" fmla="*/ 502920 w 7708392"/>
              <a:gd name="connsiteY4" fmla="*/ 0 h 4901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08392" h="4901184">
                <a:moveTo>
                  <a:pt x="502920" y="0"/>
                </a:moveTo>
                <a:lnTo>
                  <a:pt x="6437376" y="91440"/>
                </a:lnTo>
                <a:lnTo>
                  <a:pt x="7708392" y="4901184"/>
                </a:lnTo>
                <a:lnTo>
                  <a:pt x="0" y="4873752"/>
                </a:lnTo>
                <a:lnTo>
                  <a:pt x="502920" y="0"/>
                </a:lnTo>
                <a:close/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4F4AEDA-A8A5-4B36-80F3-4DB006ECCC4D}"/>
              </a:ext>
            </a:extLst>
          </p:cNvPr>
          <p:cNvSpPr/>
          <p:nvPr/>
        </p:nvSpPr>
        <p:spPr>
          <a:xfrm>
            <a:off x="685800" y="1444752"/>
            <a:ext cx="7479792" cy="4764024"/>
          </a:xfrm>
          <a:custGeom>
            <a:avLst/>
            <a:gdLst>
              <a:gd name="connsiteX0" fmla="*/ 502920 w 7479792"/>
              <a:gd name="connsiteY0" fmla="*/ 0 h 4764024"/>
              <a:gd name="connsiteX1" fmla="*/ 0 w 7479792"/>
              <a:gd name="connsiteY1" fmla="*/ 4745736 h 4764024"/>
              <a:gd name="connsiteX2" fmla="*/ 7479792 w 7479792"/>
              <a:gd name="connsiteY2" fmla="*/ 4764024 h 4764024"/>
              <a:gd name="connsiteX3" fmla="*/ 6254496 w 7479792"/>
              <a:gd name="connsiteY3" fmla="*/ 109728 h 4764024"/>
              <a:gd name="connsiteX4" fmla="*/ 502920 w 7479792"/>
              <a:gd name="connsiteY4" fmla="*/ 0 h 476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9792" h="4764024">
                <a:moveTo>
                  <a:pt x="502920" y="0"/>
                </a:moveTo>
                <a:lnTo>
                  <a:pt x="0" y="4745736"/>
                </a:lnTo>
                <a:lnTo>
                  <a:pt x="7479792" y="4764024"/>
                </a:lnTo>
                <a:lnTo>
                  <a:pt x="6254496" y="109728"/>
                </a:lnTo>
                <a:lnTo>
                  <a:pt x="502920" y="0"/>
                </a:lnTo>
                <a:close/>
              </a:path>
            </a:pathLst>
          </a:cu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ylinder 11">
            <a:extLst>
              <a:ext uri="{FF2B5EF4-FFF2-40B4-BE49-F238E27FC236}">
                <a16:creationId xmlns:a16="http://schemas.microsoft.com/office/drawing/2014/main" id="{61F7B265-5C33-4770-AB0A-9989ECFA88B0}"/>
              </a:ext>
            </a:extLst>
          </p:cNvPr>
          <p:cNvSpPr/>
          <p:nvPr/>
        </p:nvSpPr>
        <p:spPr>
          <a:xfrm>
            <a:off x="7924800" y="4040076"/>
            <a:ext cx="76368" cy="152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AB085D3-DC37-4570-A6FD-7CF3BCED8F65}"/>
              </a:ext>
            </a:extLst>
          </p:cNvPr>
          <p:cNvSpPr/>
          <p:nvPr/>
        </p:nvSpPr>
        <p:spPr>
          <a:xfrm>
            <a:off x="7379970" y="3545514"/>
            <a:ext cx="1135380" cy="1141524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972D35D-8158-4051-8BEB-8250675AB13A}"/>
              </a:ext>
            </a:extLst>
          </p:cNvPr>
          <p:cNvSpPr/>
          <p:nvPr/>
        </p:nvSpPr>
        <p:spPr>
          <a:xfrm>
            <a:off x="3884383" y="3635541"/>
            <a:ext cx="662001" cy="326859"/>
          </a:xfrm>
          <a:prstGeom prst="rect">
            <a:avLst/>
          </a:prstGeom>
          <a:noFill/>
          <a:ln w="28575">
            <a:solidFill>
              <a:srgbClr val="05FF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A480C87-1758-44BF-8559-8DCA8970D8E4}"/>
              </a:ext>
            </a:extLst>
          </p:cNvPr>
          <p:cNvSpPr/>
          <p:nvPr/>
        </p:nvSpPr>
        <p:spPr>
          <a:xfrm>
            <a:off x="5074286" y="2454840"/>
            <a:ext cx="2615817" cy="1862866"/>
          </a:xfrm>
          <a:custGeom>
            <a:avLst/>
            <a:gdLst>
              <a:gd name="connsiteX0" fmla="*/ 2432304 w 3072384"/>
              <a:gd name="connsiteY0" fmla="*/ 0 h 2450592"/>
              <a:gd name="connsiteX1" fmla="*/ 0 w 3072384"/>
              <a:gd name="connsiteY1" fmla="*/ 18288 h 2450592"/>
              <a:gd name="connsiteX2" fmla="*/ 393192 w 3072384"/>
              <a:gd name="connsiteY2" fmla="*/ 2450592 h 2450592"/>
              <a:gd name="connsiteX3" fmla="*/ 3072384 w 3072384"/>
              <a:gd name="connsiteY3" fmla="*/ 2350008 h 2450592"/>
              <a:gd name="connsiteX4" fmla="*/ 3072384 w 3072384"/>
              <a:gd name="connsiteY4" fmla="*/ 2359152 h 2450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72384" h="2450592">
                <a:moveTo>
                  <a:pt x="2432304" y="0"/>
                </a:moveTo>
                <a:lnTo>
                  <a:pt x="0" y="18288"/>
                </a:lnTo>
                <a:lnTo>
                  <a:pt x="393192" y="2450592"/>
                </a:lnTo>
                <a:lnTo>
                  <a:pt x="3072384" y="2350008"/>
                </a:lnTo>
                <a:lnTo>
                  <a:pt x="3072384" y="2359152"/>
                </a:lnTo>
              </a:path>
            </a:pathLst>
          </a:cu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42D6880-062D-4D38-9B92-AC2BC9420461}"/>
              </a:ext>
            </a:extLst>
          </p:cNvPr>
          <p:cNvSpPr/>
          <p:nvPr/>
        </p:nvSpPr>
        <p:spPr>
          <a:xfrm>
            <a:off x="1133856" y="1536192"/>
            <a:ext cx="768096" cy="658368"/>
          </a:xfrm>
          <a:custGeom>
            <a:avLst/>
            <a:gdLst>
              <a:gd name="connsiteX0" fmla="*/ 27432 w 768096"/>
              <a:gd name="connsiteY0" fmla="*/ 301752 h 658368"/>
              <a:gd name="connsiteX1" fmla="*/ 0 w 768096"/>
              <a:gd name="connsiteY1" fmla="*/ 649224 h 658368"/>
              <a:gd name="connsiteX2" fmla="*/ 731520 w 768096"/>
              <a:gd name="connsiteY2" fmla="*/ 658368 h 658368"/>
              <a:gd name="connsiteX3" fmla="*/ 768096 w 768096"/>
              <a:gd name="connsiteY3" fmla="*/ 0 h 658368"/>
              <a:gd name="connsiteX4" fmla="*/ 768096 w 768096"/>
              <a:gd name="connsiteY4" fmla="*/ 0 h 658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096" h="658368">
                <a:moveTo>
                  <a:pt x="27432" y="301752"/>
                </a:moveTo>
                <a:lnTo>
                  <a:pt x="0" y="649224"/>
                </a:lnTo>
                <a:lnTo>
                  <a:pt x="731520" y="658368"/>
                </a:lnTo>
                <a:lnTo>
                  <a:pt x="768096" y="0"/>
                </a:lnTo>
                <a:lnTo>
                  <a:pt x="768096" y="0"/>
                </a:lnTo>
              </a:path>
            </a:pathLst>
          </a:cu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81AAC5B-2691-4197-9BC1-030B148B2203}"/>
              </a:ext>
            </a:extLst>
          </p:cNvPr>
          <p:cNvSpPr txBox="1"/>
          <p:nvPr/>
        </p:nvSpPr>
        <p:spPr>
          <a:xfrm>
            <a:off x="5451499" y="2408102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300 </a:t>
            </a:r>
            <a:r>
              <a:rPr lang="en-US" dirty="0" err="1"/>
              <a:t>ft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8C29674-F9BE-42B1-8C12-43276169D68D}"/>
              </a:ext>
            </a:extLst>
          </p:cNvPr>
          <p:cNvSpPr txBox="1"/>
          <p:nvPr/>
        </p:nvSpPr>
        <p:spPr>
          <a:xfrm>
            <a:off x="1984248" y="1839575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200 </a:t>
            </a:r>
            <a:r>
              <a:rPr lang="en-US" dirty="0" err="1">
                <a:solidFill>
                  <a:srgbClr val="7030A0"/>
                </a:solidFill>
              </a:rPr>
              <a:t>ft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8F945AB-D18D-445E-B932-A5DBDDB5A823}"/>
              </a:ext>
            </a:extLst>
          </p:cNvPr>
          <p:cNvSpPr/>
          <p:nvPr/>
        </p:nvSpPr>
        <p:spPr>
          <a:xfrm>
            <a:off x="987552" y="3273552"/>
            <a:ext cx="713232" cy="2505456"/>
          </a:xfrm>
          <a:custGeom>
            <a:avLst/>
            <a:gdLst>
              <a:gd name="connsiteX0" fmla="*/ 118872 w 713232"/>
              <a:gd name="connsiteY0" fmla="*/ 0 h 2505456"/>
              <a:gd name="connsiteX1" fmla="*/ 713232 w 713232"/>
              <a:gd name="connsiteY1" fmla="*/ 9144 h 2505456"/>
              <a:gd name="connsiteX2" fmla="*/ 630936 w 713232"/>
              <a:gd name="connsiteY2" fmla="*/ 2505456 h 2505456"/>
              <a:gd name="connsiteX3" fmla="*/ 0 w 713232"/>
              <a:gd name="connsiteY3" fmla="*/ 2487168 h 2505456"/>
              <a:gd name="connsiteX4" fmla="*/ 118872 w 713232"/>
              <a:gd name="connsiteY4" fmla="*/ 0 h 25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3232" h="2505456">
                <a:moveTo>
                  <a:pt x="118872" y="0"/>
                </a:moveTo>
                <a:lnTo>
                  <a:pt x="713232" y="9144"/>
                </a:lnTo>
                <a:lnTo>
                  <a:pt x="630936" y="2505456"/>
                </a:lnTo>
                <a:lnTo>
                  <a:pt x="0" y="2487168"/>
                </a:lnTo>
                <a:lnTo>
                  <a:pt x="118872" y="0"/>
                </a:lnTo>
                <a:close/>
              </a:path>
            </a:pathLst>
          </a:custGeom>
          <a:noFill/>
          <a:ln w="28575">
            <a:solidFill>
              <a:srgbClr val="D608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1A9DBE5-3A5D-4AFB-8254-4B552363957F}"/>
              </a:ext>
            </a:extLst>
          </p:cNvPr>
          <p:cNvSpPr txBox="1"/>
          <p:nvPr/>
        </p:nvSpPr>
        <p:spPr>
          <a:xfrm>
            <a:off x="1792224" y="4363241"/>
            <a:ext cx="12237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Ponds </a:t>
            </a:r>
          </a:p>
          <a:p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No</a:t>
            </a:r>
            <a:r>
              <a:rPr lang="en-US" dirty="0">
                <a:solidFill>
                  <a:srgbClr val="D608B9"/>
                </a:solidFill>
              </a:rPr>
              <a:t> 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setback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121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5" grpId="0"/>
      <p:bldP spid="2" grpId="0"/>
      <p:bldP spid="3" grpId="0"/>
      <p:bldP spid="10" grpId="0" animBg="1"/>
      <p:bldP spid="11" grpId="0" animBg="1"/>
      <p:bldP spid="12" grpId="0" animBg="1"/>
      <p:bldP spid="22" grpId="0" animBg="1"/>
      <p:bldP spid="23" grpId="0" animBg="1"/>
      <p:bldP spid="24" grpId="0" animBg="1"/>
      <p:bldP spid="27" grpId="0" animBg="1"/>
      <p:bldP spid="28" grpId="0"/>
      <p:bldP spid="29" grpId="0"/>
      <p:bldP spid="30" grpId="0" animBg="1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325563"/>
          </a:xfrm>
        </p:spPr>
        <p:txBody>
          <a:bodyPr/>
          <a:lstStyle/>
          <a:p>
            <a:r>
              <a:rPr lang="en-US" dirty="0"/>
              <a:t>Questions</a:t>
            </a:r>
          </a:p>
        </p:txBody>
      </p:sp>
      <p:pic>
        <p:nvPicPr>
          <p:cNvPr id="7" name="Content Placeholder 6" descr="A close up of a logo&#10;&#10;Description generated with high confidence">
            <a:extLst>
              <a:ext uri="{FF2B5EF4-FFF2-40B4-BE49-F238E27FC236}">
                <a16:creationId xmlns:a16="http://schemas.microsoft.com/office/drawing/2014/main" id="{D9F8DA29-A6EB-4F2F-9FAA-53A2CD0632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282031" y="1325563"/>
            <a:ext cx="4579937" cy="4579937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11/27/2018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9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2C1218-1F6D-429D-BEB1-7A8E9BFA8781}"/>
              </a:ext>
            </a:extLst>
          </p:cNvPr>
          <p:cNvSpPr txBox="1"/>
          <p:nvPr/>
        </p:nvSpPr>
        <p:spPr>
          <a:xfrm>
            <a:off x="3400122" y="5905500"/>
            <a:ext cx="2343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9667245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ed83551b-1c74-4eb0-a689-e3b00317a30f">NPVFY6KNS3ZM-175223218-26</_dlc_DocId>
    <_dlc_DocIdUrl xmlns="ed83551b-1c74-4eb0-a689-e3b00317a30f">
      <Url>https://floridadep.sharepoint.com/wrm/dw/_layouts/15/DocIdRedir.aspx?ID=NPVFY6KNS3ZM-175223218-26</Url>
      <Description>NPVFY6KNS3ZM-175223218-26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52DC53F9E1954AB676165CC0F77E9A" ma:contentTypeVersion="0" ma:contentTypeDescription="Create a new document." ma:contentTypeScope="" ma:versionID="7fa2c2e99343331f786f8e76fda06174">
  <xsd:schema xmlns:xsd="http://www.w3.org/2001/XMLSchema" xmlns:xs="http://www.w3.org/2001/XMLSchema" xmlns:p="http://schemas.microsoft.com/office/2006/metadata/properties" xmlns:ns2="ed83551b-1c74-4eb0-a689-e3b00317a30f" targetNamespace="http://schemas.microsoft.com/office/2006/metadata/properties" ma:root="true" ma:fieldsID="9f772a3519e792ba58b4048bd648d29d" ns2:_="">
    <xsd:import namespace="ed83551b-1c74-4eb0-a689-e3b00317a30f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83551b-1c74-4eb0-a689-e3b00317a30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0BD3F0-4E32-4141-9D08-C9DBB3E9B789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5372CF68-57CE-4060-9890-4AE712DAEB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B82B83-51E0-4F99-8572-A61A19FBEAD4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ed83551b-1c74-4eb0-a689-e3b00317a30f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C808DBE5-C9C5-474B-B43B-B7A87CD252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83551b-1c74-4eb0-a689-e3b00317a3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21865</TotalTime>
  <Words>215</Words>
  <Application>Microsoft Office PowerPoint</Application>
  <PresentationFormat>On-screen Show (4:3)</PresentationFormat>
  <Paragraphs>82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Office Theme</vt:lpstr>
      <vt:lpstr>Custom Design</vt:lpstr>
      <vt:lpstr>Biosolids Land Application  Site Inspections</vt:lpstr>
      <vt:lpstr>Biosolids Site Inspections</vt:lpstr>
      <vt:lpstr>Checklist</vt:lpstr>
      <vt:lpstr>Pre-inspection </vt:lpstr>
      <vt:lpstr>Site Inspection</vt:lpstr>
      <vt:lpstr>Site Inspection</vt:lpstr>
      <vt:lpstr>Post Inspection</vt:lpstr>
      <vt:lpstr>PowerPoint Presentation</vt:lpstr>
      <vt:lpstr>Questions</vt:lpstr>
      <vt:lpstr>Contact Information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Rakestraw, Charlotte</dc:creator>
  <cp:lastModifiedBy>Gardner, Ashley</cp:lastModifiedBy>
  <cp:revision>196</cp:revision>
  <dcterms:created xsi:type="dcterms:W3CDTF">2015-05-19T17:22:51Z</dcterms:created>
  <dcterms:modified xsi:type="dcterms:W3CDTF">2018-11-27T13:10:14Z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0x0101000452DC53F9E1954AB676165CC0F77E9A</vt:lpwstr>
  </property>
  <property fmtid="{D5CDD505-2E9C-101B-9397-08002B2CF9AE}" pid="3" name="_dlc_DocIdItemGuid">
    <vt:lpwstr>666f6dd5-0572-4474-96b3-b7d8bed559c9</vt:lpwstr>
  </property>
</Properties>
</file>