
<file path=[Content_Types].xml><?xml version="1.0" encoding="utf-8"?>
<Types xmlns="http://schemas.openxmlformats.org/package/2006/content-types">
  <Default Extension="png" ContentType="image/png"/>
  <Default Extension="jpeg" ContentType="image/jpeg"/>
  <Default Extension="emf" ContentType="image/x-emf"/>
  <Default Extension="wmf" ContentType="image/x-wmf"/>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21.xml" ContentType="application/vnd.openxmlformats-officedocument.presentationml.notesSlide+xml"/>
  <Override PartName="/ppt/charts/chart2.xml" ContentType="application/vnd.openxmlformats-officedocument.drawingml.chart+xml"/>
  <Override PartName="/ppt/drawings/drawing2.xml" ContentType="application/vnd.openxmlformats-officedocument.drawingml.chartshapes+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60" r:id="rId1"/>
  </p:sldMasterIdLst>
  <p:notesMasterIdLst>
    <p:notesMasterId r:id="rId182"/>
  </p:notesMasterIdLst>
  <p:handoutMasterIdLst>
    <p:handoutMasterId r:id="rId183"/>
  </p:handoutMasterIdLst>
  <p:sldIdLst>
    <p:sldId id="330" r:id="rId2"/>
    <p:sldId id="498" r:id="rId3"/>
    <p:sldId id="643" r:id="rId4"/>
    <p:sldId id="644" r:id="rId5"/>
    <p:sldId id="645" r:id="rId6"/>
    <p:sldId id="646" r:id="rId7"/>
    <p:sldId id="647" r:id="rId8"/>
    <p:sldId id="648" r:id="rId9"/>
    <p:sldId id="649" r:id="rId10"/>
    <p:sldId id="650" r:id="rId11"/>
    <p:sldId id="651" r:id="rId12"/>
    <p:sldId id="652" r:id="rId13"/>
    <p:sldId id="653" r:id="rId14"/>
    <p:sldId id="654" r:id="rId15"/>
    <p:sldId id="658" r:id="rId16"/>
    <p:sldId id="662" r:id="rId17"/>
    <p:sldId id="655" r:id="rId18"/>
    <p:sldId id="656" r:id="rId19"/>
    <p:sldId id="657" r:id="rId20"/>
    <p:sldId id="663" r:id="rId21"/>
    <p:sldId id="665" r:id="rId22"/>
    <p:sldId id="667" r:id="rId23"/>
    <p:sldId id="668" r:id="rId24"/>
    <p:sldId id="399" r:id="rId25"/>
    <p:sldId id="405" r:id="rId26"/>
    <p:sldId id="406" r:id="rId27"/>
    <p:sldId id="573" r:id="rId28"/>
    <p:sldId id="636" r:id="rId29"/>
    <p:sldId id="669" r:id="rId30"/>
    <p:sldId id="670" r:id="rId31"/>
    <p:sldId id="586" r:id="rId32"/>
    <p:sldId id="606" r:id="rId33"/>
    <p:sldId id="622" r:id="rId34"/>
    <p:sldId id="576" r:id="rId35"/>
    <p:sldId id="577" r:id="rId36"/>
    <p:sldId id="587" r:id="rId37"/>
    <p:sldId id="578" r:id="rId38"/>
    <p:sldId id="627" r:id="rId39"/>
    <p:sldId id="579" r:id="rId40"/>
    <p:sldId id="607" r:id="rId41"/>
    <p:sldId id="608" r:id="rId42"/>
    <p:sldId id="610" r:id="rId43"/>
    <p:sldId id="611" r:id="rId44"/>
    <p:sldId id="612" r:id="rId45"/>
    <p:sldId id="613" r:id="rId46"/>
    <p:sldId id="614" r:id="rId47"/>
    <p:sldId id="616" r:id="rId48"/>
    <p:sldId id="615" r:id="rId49"/>
    <p:sldId id="618" r:id="rId50"/>
    <p:sldId id="619" r:id="rId51"/>
    <p:sldId id="620" r:id="rId52"/>
    <p:sldId id="621" r:id="rId53"/>
    <p:sldId id="429" r:id="rId54"/>
    <p:sldId id="572" r:id="rId55"/>
    <p:sldId id="593" r:id="rId56"/>
    <p:sldId id="594" r:id="rId57"/>
    <p:sldId id="595" r:id="rId58"/>
    <p:sldId id="596" r:id="rId59"/>
    <p:sldId id="597" r:id="rId60"/>
    <p:sldId id="598" r:id="rId61"/>
    <p:sldId id="599" r:id="rId62"/>
    <p:sldId id="600" r:id="rId63"/>
    <p:sldId id="601" r:id="rId64"/>
    <p:sldId id="604" r:id="rId65"/>
    <p:sldId id="605" r:id="rId66"/>
    <p:sldId id="588" r:id="rId67"/>
    <p:sldId id="581" r:id="rId68"/>
    <p:sldId id="580" r:id="rId69"/>
    <p:sldId id="589" r:id="rId70"/>
    <p:sldId id="492" r:id="rId71"/>
    <p:sldId id="628" r:id="rId72"/>
    <p:sldId id="625" r:id="rId73"/>
    <p:sldId id="583" r:id="rId74"/>
    <p:sldId id="590" r:id="rId75"/>
    <p:sldId id="591" r:id="rId76"/>
    <p:sldId id="584" r:id="rId77"/>
    <p:sldId id="632" r:id="rId78"/>
    <p:sldId id="630" r:id="rId79"/>
    <p:sldId id="637" r:id="rId80"/>
    <p:sldId id="671" r:id="rId81"/>
    <p:sldId id="638" r:id="rId82"/>
    <p:sldId id="543" r:id="rId83"/>
    <p:sldId id="592" r:id="rId84"/>
    <p:sldId id="585" r:id="rId85"/>
    <p:sldId id="473" r:id="rId86"/>
    <p:sldId id="474" r:id="rId87"/>
    <p:sldId id="475" r:id="rId88"/>
    <p:sldId id="482" r:id="rId89"/>
    <p:sldId id="483" r:id="rId90"/>
    <p:sldId id="476" r:id="rId91"/>
    <p:sldId id="477" r:id="rId92"/>
    <p:sldId id="478" r:id="rId93"/>
    <p:sldId id="479" r:id="rId94"/>
    <p:sldId id="480" r:id="rId95"/>
    <p:sldId id="453" r:id="rId96"/>
    <p:sldId id="425" r:id="rId97"/>
    <p:sldId id="623" r:id="rId98"/>
    <p:sldId id="454" r:id="rId99"/>
    <p:sldId id="531" r:id="rId100"/>
    <p:sldId id="484" r:id="rId101"/>
    <p:sldId id="455" r:id="rId102"/>
    <p:sldId id="456" r:id="rId103"/>
    <p:sldId id="457" r:id="rId104"/>
    <p:sldId id="458" r:id="rId105"/>
    <p:sldId id="459" r:id="rId106"/>
    <p:sldId id="538" r:id="rId107"/>
    <p:sldId id="460" r:id="rId108"/>
    <p:sldId id="461" r:id="rId109"/>
    <p:sldId id="462" r:id="rId110"/>
    <p:sldId id="463" r:id="rId111"/>
    <p:sldId id="464" r:id="rId112"/>
    <p:sldId id="465" r:id="rId113"/>
    <p:sldId id="466" r:id="rId114"/>
    <p:sldId id="467" r:id="rId115"/>
    <p:sldId id="468" r:id="rId116"/>
    <p:sldId id="469" r:id="rId117"/>
    <p:sldId id="499" r:id="rId118"/>
    <p:sldId id="500" r:id="rId119"/>
    <p:sldId id="501" r:id="rId120"/>
    <p:sldId id="661" r:id="rId121"/>
    <p:sldId id="423" r:id="rId122"/>
    <p:sldId id="424" r:id="rId123"/>
    <p:sldId id="633" r:id="rId124"/>
    <p:sldId id="568" r:id="rId125"/>
    <p:sldId id="569" r:id="rId126"/>
    <p:sldId id="634" r:id="rId127"/>
    <p:sldId id="502" r:id="rId128"/>
    <p:sldId id="533" r:id="rId129"/>
    <p:sldId id="544" r:id="rId130"/>
    <p:sldId id="494" r:id="rId131"/>
    <p:sldId id="534" r:id="rId132"/>
    <p:sldId id="503" r:id="rId133"/>
    <p:sldId id="506" r:id="rId134"/>
    <p:sldId id="507" r:id="rId135"/>
    <p:sldId id="504" r:id="rId136"/>
    <p:sldId id="545" r:id="rId137"/>
    <p:sldId id="440" r:id="rId138"/>
    <p:sldId id="451" r:id="rId139"/>
    <p:sldId id="430" r:id="rId140"/>
    <p:sldId id="445" r:id="rId141"/>
    <p:sldId id="452" r:id="rId142"/>
    <p:sldId id="434" r:id="rId143"/>
    <p:sldId id="435" r:id="rId144"/>
    <p:sldId id="511" r:id="rId145"/>
    <p:sldId id="525" r:id="rId146"/>
    <p:sldId id="530" r:id="rId147"/>
    <p:sldId id="526" r:id="rId148"/>
    <p:sldId id="527" r:id="rId149"/>
    <p:sldId id="528" r:id="rId150"/>
    <p:sldId id="529" r:id="rId151"/>
    <p:sldId id="559" r:id="rId152"/>
    <p:sldId id="516" r:id="rId153"/>
    <p:sldId id="515" r:id="rId154"/>
    <p:sldId id="513" r:id="rId155"/>
    <p:sldId id="514" r:id="rId156"/>
    <p:sldId id="517" r:id="rId157"/>
    <p:sldId id="522" r:id="rId158"/>
    <p:sldId id="519" r:id="rId159"/>
    <p:sldId id="520" r:id="rId160"/>
    <p:sldId id="524" r:id="rId161"/>
    <p:sldId id="439" r:id="rId162"/>
    <p:sldId id="444" r:id="rId163"/>
    <p:sldId id="436" r:id="rId164"/>
    <p:sldId id="505" r:id="rId165"/>
    <p:sldId id="508" r:id="rId166"/>
    <p:sldId id="509" r:id="rId167"/>
    <p:sldId id="510" r:id="rId168"/>
    <p:sldId id="446" r:id="rId169"/>
    <p:sldId id="546" r:id="rId170"/>
    <p:sldId id="431" r:id="rId171"/>
    <p:sldId id="447" r:id="rId172"/>
    <p:sldId id="437" r:id="rId173"/>
    <p:sldId id="448" r:id="rId174"/>
    <p:sldId id="438" r:id="rId175"/>
    <p:sldId id="449" r:id="rId176"/>
    <p:sldId id="535" r:id="rId177"/>
    <p:sldId id="560" r:id="rId178"/>
    <p:sldId id="561" r:id="rId179"/>
    <p:sldId id="672" r:id="rId180"/>
    <p:sldId id="673" r:id="rId18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352">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58" autoAdjust="0"/>
    <p:restoredTop sz="94660"/>
  </p:normalViewPr>
  <p:slideViewPr>
    <p:cSldViewPr>
      <p:cViewPr varScale="1">
        <p:scale>
          <a:sx n="117" d="100"/>
          <a:sy n="117" d="100"/>
        </p:scale>
        <p:origin x="1356" y="114"/>
      </p:cViewPr>
      <p:guideLst>
        <p:guide orient="horz" pos="2160"/>
        <p:guide pos="2352"/>
      </p:guideLst>
    </p:cSldViewPr>
  </p:slideViewPr>
  <p:notesTextViewPr>
    <p:cViewPr>
      <p:scale>
        <a:sx n="3" d="2"/>
        <a:sy n="3" d="2"/>
      </p:scale>
      <p:origin x="0" y="0"/>
    </p:cViewPr>
  </p:notesTextViewPr>
  <p:sorterViewPr>
    <p:cViewPr>
      <p:scale>
        <a:sx n="66" d="100"/>
        <a:sy n="66" d="100"/>
      </p:scale>
      <p:origin x="0" y="0"/>
    </p:cViewPr>
  </p:sorterViewPr>
  <p:notesViewPr>
    <p:cSldViewPr showGuides="1">
      <p:cViewPr varScale="1">
        <p:scale>
          <a:sx n="84" d="100"/>
          <a:sy n="84" d="100"/>
        </p:scale>
        <p:origin x="-3084" y="-78"/>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5" Type="http://schemas.openxmlformats.org/officeDocument/2006/relationships/slide" Target="slides/slide174.xml"/><Relationship Id="rId170" Type="http://schemas.openxmlformats.org/officeDocument/2006/relationships/slide" Target="slides/slide169.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181" Type="http://schemas.openxmlformats.org/officeDocument/2006/relationships/slide" Target="slides/slide180.xml"/><Relationship Id="rId186" Type="http://schemas.openxmlformats.org/officeDocument/2006/relationships/theme" Target="theme/theme1.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slide" Target="slides/slide170.xml"/><Relationship Id="rId176" Type="http://schemas.openxmlformats.org/officeDocument/2006/relationships/slide" Target="slides/slide175.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slide" Target="slides/slide165.xml"/><Relationship Id="rId182" Type="http://schemas.openxmlformats.org/officeDocument/2006/relationships/notesMaster" Target="notesMasters/notesMaster1.xml"/><Relationship Id="rId187"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72" Type="http://schemas.openxmlformats.org/officeDocument/2006/relationships/slide" Target="slides/slide17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handoutMaster" Target="handoutMasters/handoutMaster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esp_office_share\PCS%20DATA\111%2012%2001\GeoMeans_Study_Data.xlsx" TargetMode="External"/></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2.xml"/><Relationship Id="rId1" Type="http://schemas.openxmlformats.org/officeDocument/2006/relationships/oleObject" Target="file:///C:\esp_office_share\PCS%20DATA\111%2012%2001\GeoMeans_Study_Data.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1"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r>
              <a:rPr lang="en-US" dirty="0">
                <a:solidFill>
                  <a:schemeClr val="bg1"/>
                </a:solidFill>
              </a:rPr>
              <a:t>GEOMEAN (Total Phosphorus)</a:t>
            </a:r>
          </a:p>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r>
              <a:rPr lang="en-US" sz="1800" b="1" i="0" baseline="0" dirty="0">
                <a:solidFill>
                  <a:schemeClr val="bg1"/>
                </a:solidFill>
              </a:rPr>
              <a:t>Monthly Study Sampling May 2012 - May 2013</a:t>
            </a:r>
            <a:endParaRPr lang="en-US" dirty="0">
              <a:solidFill>
                <a:schemeClr val="bg1"/>
              </a:solidFill>
            </a:endParaRPr>
          </a:p>
        </c:rich>
      </c:tx>
      <c:overlay val="0"/>
    </c:title>
    <c:autoTitleDeleted val="0"/>
    <c:plotArea>
      <c:layout/>
      <c:barChart>
        <c:barDir val="col"/>
        <c:grouping val="clustered"/>
        <c:varyColors val="0"/>
        <c:ser>
          <c:idx val="0"/>
          <c:order val="0"/>
          <c:tx>
            <c:strRef>
              <c:f>'Geomean Data'!$D$1</c:f>
              <c:strCache>
                <c:ptCount val="1"/>
                <c:pt idx="0">
                  <c:v>GEOMEAN (TP)</c:v>
                </c:pt>
              </c:strCache>
            </c:strRef>
          </c:tx>
          <c:invertIfNegative val="0"/>
          <c:dLbls>
            <c:spPr>
              <a:noFill/>
              <a:ln>
                <a:noFill/>
              </a:ln>
              <a:effectLst/>
            </c:spPr>
            <c:txPr>
              <a:bodyPr/>
              <a:lstStyle/>
              <a:p>
                <a:pPr>
                  <a:defRPr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'Geomean Data'!$A$2:$A$15</c:f>
              <c:strCache>
                <c:ptCount val="14"/>
                <c:pt idx="0">
                  <c:v>SR AB SR6</c:v>
                </c:pt>
                <c:pt idx="1">
                  <c:v>HC CW</c:v>
                </c:pt>
                <c:pt idx="2">
                  <c:v>HC WP</c:v>
                </c:pt>
                <c:pt idx="3">
                  <c:v>RO 003A</c:v>
                </c:pt>
                <c:pt idx="4">
                  <c:v>RO 182</c:v>
                </c:pt>
                <c:pt idx="5">
                  <c:v>SR US SC</c:v>
                </c:pt>
                <c:pt idx="6">
                  <c:v>SC WB</c:v>
                </c:pt>
                <c:pt idx="7">
                  <c:v>SC 001</c:v>
                </c:pt>
                <c:pt idx="8">
                  <c:v>SC CR 25A</c:v>
                </c:pt>
                <c:pt idx="9">
                  <c:v>SR DS SC</c:v>
                </c:pt>
                <c:pt idx="10">
                  <c:v>CB 132</c:v>
                </c:pt>
                <c:pt idx="11">
                  <c:v>CB 004</c:v>
                </c:pt>
                <c:pt idx="12">
                  <c:v>CB BI</c:v>
                </c:pt>
                <c:pt idx="13">
                  <c:v>SR 129</c:v>
                </c:pt>
              </c:strCache>
            </c:strRef>
          </c:cat>
          <c:val>
            <c:numRef>
              <c:f>'Geomean Data'!$D$2:$D$15</c:f>
              <c:numCache>
                <c:formatCode>0.00</c:formatCode>
                <c:ptCount val="14"/>
                <c:pt idx="0">
                  <c:v>0.13316038213325679</c:v>
                </c:pt>
                <c:pt idx="1">
                  <c:v>0.98609144663190285</c:v>
                </c:pt>
                <c:pt idx="2">
                  <c:v>0.93295096649619402</c:v>
                </c:pt>
                <c:pt idx="3">
                  <c:v>0.46805427755373202</c:v>
                </c:pt>
                <c:pt idx="4">
                  <c:v>0.68817578657711809</c:v>
                </c:pt>
                <c:pt idx="5">
                  <c:v>0.21549983797304431</c:v>
                </c:pt>
                <c:pt idx="6">
                  <c:v>1.8259633563187658</c:v>
                </c:pt>
                <c:pt idx="7">
                  <c:v>1.8995652922114215</c:v>
                </c:pt>
                <c:pt idx="8">
                  <c:v>1.991120268926809</c:v>
                </c:pt>
                <c:pt idx="9">
                  <c:v>0.33250459189671616</c:v>
                </c:pt>
                <c:pt idx="10">
                  <c:v>0.87612756409957881</c:v>
                </c:pt>
                <c:pt idx="11">
                  <c:v>1.068027231470436</c:v>
                </c:pt>
                <c:pt idx="12">
                  <c:v>1.0063230378365946</c:v>
                </c:pt>
                <c:pt idx="13">
                  <c:v>0.33991862744470347</c:v>
                </c:pt>
              </c:numCache>
            </c:numRef>
          </c:val>
        </c:ser>
        <c:dLbls>
          <c:showLegendKey val="0"/>
          <c:showVal val="0"/>
          <c:showCatName val="0"/>
          <c:showSerName val="0"/>
          <c:showPercent val="0"/>
          <c:showBubbleSize val="0"/>
        </c:dLbls>
        <c:gapWidth val="75"/>
        <c:overlap val="40"/>
        <c:axId val="55466384"/>
        <c:axId val="55466776"/>
      </c:barChart>
      <c:catAx>
        <c:axId val="55466384"/>
        <c:scaling>
          <c:orientation val="minMax"/>
        </c:scaling>
        <c:delete val="0"/>
        <c:axPos val="b"/>
        <c:numFmt formatCode="General" sourceLinked="0"/>
        <c:majorTickMark val="none"/>
        <c:minorTickMark val="cross"/>
        <c:tickLblPos val="nextTo"/>
        <c:txPr>
          <a:bodyPr rot="-5400000" vert="horz"/>
          <a:lstStyle/>
          <a:p>
            <a:pPr>
              <a:defRPr b="1"/>
            </a:pPr>
            <a:endParaRPr lang="en-US"/>
          </a:p>
        </c:txPr>
        <c:crossAx val="55466776"/>
        <c:crosses val="autoZero"/>
        <c:auto val="1"/>
        <c:lblAlgn val="ctr"/>
        <c:lblOffset val="100"/>
        <c:noMultiLvlLbl val="0"/>
      </c:catAx>
      <c:valAx>
        <c:axId val="55466776"/>
        <c:scaling>
          <c:orientation val="minMax"/>
          <c:max val="2"/>
        </c:scaling>
        <c:delete val="0"/>
        <c:axPos val="l"/>
        <c:majorGridlines/>
        <c:title>
          <c:tx>
            <c:rich>
              <a:bodyPr rot="-5400000" vert="horz"/>
              <a:lstStyle/>
              <a:p>
                <a:pPr>
                  <a:defRPr/>
                </a:pPr>
                <a:r>
                  <a:rPr lang="en-US"/>
                  <a:t>Total Phosphorus</a:t>
                </a:r>
              </a:p>
            </c:rich>
          </c:tx>
          <c:overlay val="0"/>
        </c:title>
        <c:numFmt formatCode="0.00" sourceLinked="1"/>
        <c:majorTickMark val="cross"/>
        <c:minorTickMark val="in"/>
        <c:tickLblPos val="nextTo"/>
        <c:crossAx val="55466384"/>
        <c:crosses val="autoZero"/>
        <c:crossBetween val="between"/>
      </c:valAx>
    </c:plotArea>
    <c:plotVisOnly val="1"/>
    <c:dispBlanksAs val="gap"/>
    <c:showDLblsOverMax val="0"/>
  </c:chart>
  <c:externalData r:id="rId1">
    <c:autoUpdate val="0"/>
  </c:externalData>
  <c:userShapes r:id="rId2"/>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8"/>
    </mc:Choice>
    <mc:Fallback>
      <c:style val="8"/>
    </mc:Fallback>
  </mc:AlternateContent>
  <c:chart>
    <c:title>
      <c:tx>
        <c:rich>
          <a:bodyPr/>
          <a:lstStyle/>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r>
              <a:rPr lang="en-US" dirty="0">
                <a:solidFill>
                  <a:schemeClr val="bg1"/>
                </a:solidFill>
              </a:rPr>
              <a:t>GEOMEAN (Total Nitrogen)</a:t>
            </a:r>
          </a:p>
          <a:p>
            <a:pPr marL="0" marR="0" indent="0" algn="ctr" defTabSz="914400" rtl="0" eaLnBrk="1" fontAlgn="auto" latinLnBrk="0" hangingPunct="1">
              <a:lnSpc>
                <a:spcPct val="100000"/>
              </a:lnSpc>
              <a:spcBef>
                <a:spcPts val="0"/>
              </a:spcBef>
              <a:spcAft>
                <a:spcPts val="0"/>
              </a:spcAft>
              <a:buClrTx/>
              <a:buSzTx/>
              <a:buFontTx/>
              <a:buNone/>
              <a:tabLst/>
              <a:defRPr sz="1800" b="1" i="0" u="none" strike="noStrike" kern="1200" baseline="0">
                <a:solidFill>
                  <a:sysClr val="windowText" lastClr="000000"/>
                </a:solidFill>
                <a:latin typeface="+mn-lt"/>
                <a:ea typeface="+mn-ea"/>
                <a:cs typeface="+mn-cs"/>
              </a:defRPr>
            </a:pPr>
            <a:r>
              <a:rPr lang="en-US" sz="1800" b="1" i="0" baseline="0" dirty="0">
                <a:solidFill>
                  <a:schemeClr val="bg1"/>
                </a:solidFill>
              </a:rPr>
              <a:t>Monthly Study Sampling May 2012 - May 2013</a:t>
            </a:r>
            <a:endParaRPr lang="en-US" dirty="0">
              <a:solidFill>
                <a:schemeClr val="bg1"/>
              </a:solidFill>
            </a:endParaRPr>
          </a:p>
        </c:rich>
      </c:tx>
      <c:overlay val="0"/>
    </c:title>
    <c:autoTitleDeleted val="0"/>
    <c:plotArea>
      <c:layout/>
      <c:barChart>
        <c:barDir val="col"/>
        <c:grouping val="clustered"/>
        <c:varyColors val="0"/>
        <c:ser>
          <c:idx val="0"/>
          <c:order val="0"/>
          <c:tx>
            <c:strRef>
              <c:f>'Geomean Data'!$G$1</c:f>
              <c:strCache>
                <c:ptCount val="1"/>
                <c:pt idx="0">
                  <c:v>GEOMEAN (TN)</c:v>
                </c:pt>
              </c:strCache>
            </c:strRef>
          </c:tx>
          <c:invertIfNegative val="0"/>
          <c:dLbls>
            <c:dLbl>
              <c:idx val="4"/>
              <c:layout>
                <c:manualLayout>
                  <c:x val="1.4644227712436741E-3"/>
                  <c:y val="3.0657316722735892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7"/>
              <c:layout>
                <c:manualLayout>
                  <c:x val="-1.4644227712436741E-3"/>
                  <c:y val="3.4689837254456811E-2"/>
                </c:manualLayout>
              </c:layout>
              <c:dLblPos val="outEnd"/>
              <c:showLegendKey val="0"/>
              <c:showVal val="1"/>
              <c:showCatName val="0"/>
              <c:showSerName val="0"/>
              <c:showPercent val="0"/>
              <c:showBubbleSize val="0"/>
              <c:extLst>
                <c:ext xmlns:c15="http://schemas.microsoft.com/office/drawing/2012/chart" uri="{CE6537A1-D6FC-4f65-9D91-7224C49458BB}"/>
              </c:extLst>
            </c:dLbl>
            <c:dLbl>
              <c:idx val="13"/>
              <c:layout>
                <c:manualLayout>
                  <c:x val="0"/>
                  <c:y val="3.4689837254456811E-2"/>
                </c:manualLayout>
              </c:layout>
              <c:dLblPos val="outEnd"/>
              <c:showLegendKey val="0"/>
              <c:showVal val="1"/>
              <c:showCatName val="0"/>
              <c:showSerName val="0"/>
              <c:showPercent val="0"/>
              <c:showBubbleSize val="0"/>
              <c:extLst>
                <c:ext xmlns:c15="http://schemas.microsoft.com/office/drawing/2012/chart" uri="{CE6537A1-D6FC-4f65-9D91-7224C49458BB}"/>
              </c:extLst>
            </c:dLbl>
            <c:spPr>
              <a:noFill/>
              <a:ln>
                <a:noFill/>
              </a:ln>
              <a:effectLst/>
            </c:spPr>
            <c:txPr>
              <a:bodyPr/>
              <a:lstStyle/>
              <a:p>
                <a:pPr>
                  <a:defRPr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'Geomean Data'!$A$2:$A$15</c:f>
              <c:strCache>
                <c:ptCount val="14"/>
                <c:pt idx="0">
                  <c:v>SR AB SR6</c:v>
                </c:pt>
                <c:pt idx="1">
                  <c:v>HC CW</c:v>
                </c:pt>
                <c:pt idx="2">
                  <c:v>HC WP</c:v>
                </c:pt>
                <c:pt idx="3">
                  <c:v>RO 003A</c:v>
                </c:pt>
                <c:pt idx="4">
                  <c:v>RO 182</c:v>
                </c:pt>
                <c:pt idx="5">
                  <c:v>SR US SC</c:v>
                </c:pt>
                <c:pt idx="6">
                  <c:v>SC WB</c:v>
                </c:pt>
                <c:pt idx="7">
                  <c:v>SC 001</c:v>
                </c:pt>
                <c:pt idx="8">
                  <c:v>SC CR 25A</c:v>
                </c:pt>
                <c:pt idx="9">
                  <c:v>SR DS SC</c:v>
                </c:pt>
                <c:pt idx="10">
                  <c:v>CB 132</c:v>
                </c:pt>
                <c:pt idx="11">
                  <c:v>CB 004</c:v>
                </c:pt>
                <c:pt idx="12">
                  <c:v>CB BI</c:v>
                </c:pt>
                <c:pt idx="13">
                  <c:v>SR 129</c:v>
                </c:pt>
              </c:strCache>
            </c:strRef>
          </c:cat>
          <c:val>
            <c:numRef>
              <c:f>'Geomean Data'!$G$2:$G$15</c:f>
              <c:numCache>
                <c:formatCode>0.00</c:formatCode>
                <c:ptCount val="14"/>
                <c:pt idx="0">
                  <c:v>2.0614073414597192</c:v>
                </c:pt>
                <c:pt idx="1">
                  <c:v>2.1044061685598048</c:v>
                </c:pt>
                <c:pt idx="2">
                  <c:v>1.9821527546494109</c:v>
                </c:pt>
                <c:pt idx="3">
                  <c:v>1.2371273179798237</c:v>
                </c:pt>
                <c:pt idx="4">
                  <c:v>1.0413290223495058</c:v>
                </c:pt>
                <c:pt idx="5">
                  <c:v>2.0484203014166655</c:v>
                </c:pt>
                <c:pt idx="6">
                  <c:v>1.6682477520294938</c:v>
                </c:pt>
                <c:pt idx="7">
                  <c:v>1.6566176417272682</c:v>
                </c:pt>
                <c:pt idx="8">
                  <c:v>1.7329388184106138</c:v>
                </c:pt>
                <c:pt idx="9">
                  <c:v>2.0048914319236637</c:v>
                </c:pt>
                <c:pt idx="10">
                  <c:v>1.0220735818130557</c:v>
                </c:pt>
                <c:pt idx="11">
                  <c:v>1.3153240655328478</c:v>
                </c:pt>
                <c:pt idx="12">
                  <c:v>1.0848959662171735</c:v>
                </c:pt>
                <c:pt idx="13">
                  <c:v>2.1744439322746567</c:v>
                </c:pt>
              </c:numCache>
            </c:numRef>
          </c:val>
        </c:ser>
        <c:dLbls>
          <c:showLegendKey val="0"/>
          <c:showVal val="0"/>
          <c:showCatName val="0"/>
          <c:showSerName val="0"/>
          <c:showPercent val="0"/>
          <c:showBubbleSize val="0"/>
        </c:dLbls>
        <c:gapWidth val="75"/>
        <c:overlap val="40"/>
        <c:axId val="56280912"/>
        <c:axId val="56281304"/>
      </c:barChart>
      <c:catAx>
        <c:axId val="56280912"/>
        <c:scaling>
          <c:orientation val="minMax"/>
        </c:scaling>
        <c:delete val="0"/>
        <c:axPos val="b"/>
        <c:numFmt formatCode="General" sourceLinked="0"/>
        <c:majorTickMark val="none"/>
        <c:minorTickMark val="cross"/>
        <c:tickLblPos val="nextTo"/>
        <c:txPr>
          <a:bodyPr rot="-5400000" vert="horz"/>
          <a:lstStyle/>
          <a:p>
            <a:pPr>
              <a:defRPr b="1"/>
            </a:pPr>
            <a:endParaRPr lang="en-US"/>
          </a:p>
        </c:txPr>
        <c:crossAx val="56281304"/>
        <c:crosses val="autoZero"/>
        <c:auto val="1"/>
        <c:lblAlgn val="ctr"/>
        <c:lblOffset val="100"/>
        <c:noMultiLvlLbl val="0"/>
      </c:catAx>
      <c:valAx>
        <c:axId val="56281304"/>
        <c:scaling>
          <c:orientation val="minMax"/>
        </c:scaling>
        <c:delete val="0"/>
        <c:axPos val="l"/>
        <c:majorGridlines/>
        <c:title>
          <c:tx>
            <c:rich>
              <a:bodyPr rot="-5400000" vert="horz"/>
              <a:lstStyle/>
              <a:p>
                <a:pPr>
                  <a:defRPr/>
                </a:pPr>
                <a:r>
                  <a:rPr lang="en-US"/>
                  <a:t>Total Nitrogen</a:t>
                </a:r>
              </a:p>
            </c:rich>
          </c:tx>
          <c:overlay val="0"/>
        </c:title>
        <c:numFmt formatCode="0.00" sourceLinked="1"/>
        <c:majorTickMark val="cross"/>
        <c:minorTickMark val="out"/>
        <c:tickLblPos val="nextTo"/>
        <c:crossAx val="56280912"/>
        <c:crosses val="autoZero"/>
        <c:crossBetween val="between"/>
      </c:valAx>
    </c:plotArea>
    <c:plotVisOnly val="1"/>
    <c:dispBlanksAs val="gap"/>
    <c:showDLblsOverMax val="0"/>
  </c:chart>
  <c:externalData r:id="rId1">
    <c:autoUpdate val="0"/>
  </c:externalData>
  <c:userShapes r:id="rId2"/>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390142101735583E-2"/>
          <c:y val="1.853568960911282E-2"/>
          <c:w val="0.75891466245841399"/>
          <c:h val="0.82577810219048353"/>
        </c:manualLayout>
      </c:layout>
      <c:barChart>
        <c:barDir val="col"/>
        <c:grouping val="clustered"/>
        <c:varyColors val="0"/>
        <c:ser>
          <c:idx val="0"/>
          <c:order val="0"/>
          <c:tx>
            <c:strRef>
              <c:f>Sheet1!$B$1</c:f>
              <c:strCache>
                <c:ptCount val="1"/>
                <c:pt idx="0">
                  <c:v>SCI</c:v>
                </c:pt>
              </c:strCache>
            </c:strRef>
          </c:tx>
          <c:invertIfNegative val="0"/>
          <c:cat>
            <c:strRef>
              <c:f>Sheet1!$A$2:$A$7</c:f>
              <c:strCache>
                <c:ptCount val="6"/>
                <c:pt idx="0">
                  <c:v>1621C</c:v>
                </c:pt>
                <c:pt idx="1">
                  <c:v>1621B</c:v>
                </c:pt>
                <c:pt idx="2">
                  <c:v>1621A</c:v>
                </c:pt>
                <c:pt idx="3">
                  <c:v>1621D</c:v>
                </c:pt>
                <c:pt idx="4">
                  <c:v>1621E</c:v>
                </c:pt>
                <c:pt idx="5">
                  <c:v>1653</c:v>
                </c:pt>
              </c:strCache>
            </c:strRef>
          </c:cat>
          <c:val>
            <c:numRef>
              <c:f>Sheet1!$B$2:$B$7</c:f>
              <c:numCache>
                <c:formatCode>General</c:formatCode>
                <c:ptCount val="6"/>
                <c:pt idx="0">
                  <c:v>50.5</c:v>
                </c:pt>
                <c:pt idx="1">
                  <c:v>50</c:v>
                </c:pt>
                <c:pt idx="2">
                  <c:v>40.5</c:v>
                </c:pt>
                <c:pt idx="3">
                  <c:v>56</c:v>
                </c:pt>
                <c:pt idx="4">
                  <c:v>47.75</c:v>
                </c:pt>
                <c:pt idx="5">
                  <c:v>53</c:v>
                </c:pt>
              </c:numCache>
            </c:numRef>
          </c:val>
        </c:ser>
        <c:dLbls>
          <c:showLegendKey val="0"/>
          <c:showVal val="0"/>
          <c:showCatName val="0"/>
          <c:showSerName val="0"/>
          <c:showPercent val="0"/>
          <c:showBubbleSize val="0"/>
        </c:dLbls>
        <c:gapWidth val="150"/>
        <c:axId val="56282480"/>
        <c:axId val="56282872"/>
      </c:barChart>
      <c:catAx>
        <c:axId val="56282480"/>
        <c:scaling>
          <c:orientation val="minMax"/>
        </c:scaling>
        <c:delete val="0"/>
        <c:axPos val="b"/>
        <c:title>
          <c:tx>
            <c:rich>
              <a:bodyPr/>
              <a:lstStyle/>
              <a:p>
                <a:pPr>
                  <a:defRPr/>
                </a:pPr>
                <a:r>
                  <a:rPr lang="en-US"/>
                  <a:t>Waterbody ID (WBID)</a:t>
                </a:r>
              </a:p>
            </c:rich>
          </c:tx>
          <c:overlay val="0"/>
        </c:title>
        <c:numFmt formatCode="General" sourceLinked="0"/>
        <c:majorTickMark val="out"/>
        <c:minorTickMark val="none"/>
        <c:tickLblPos val="nextTo"/>
        <c:crossAx val="56282872"/>
        <c:crosses val="autoZero"/>
        <c:auto val="1"/>
        <c:lblAlgn val="ctr"/>
        <c:lblOffset val="100"/>
        <c:noMultiLvlLbl val="0"/>
      </c:catAx>
      <c:valAx>
        <c:axId val="56282872"/>
        <c:scaling>
          <c:orientation val="minMax"/>
        </c:scaling>
        <c:delete val="0"/>
        <c:axPos val="l"/>
        <c:majorGridlines/>
        <c:title>
          <c:tx>
            <c:rich>
              <a:bodyPr rot="-5400000" vert="horz"/>
              <a:lstStyle/>
              <a:p>
                <a:pPr>
                  <a:defRPr/>
                </a:pPr>
                <a:r>
                  <a:rPr lang="en-US"/>
                  <a:t>Stream Condition Index</a:t>
                </a:r>
              </a:p>
            </c:rich>
          </c:tx>
          <c:overlay val="0"/>
        </c:title>
        <c:numFmt formatCode="General" sourceLinked="1"/>
        <c:majorTickMark val="out"/>
        <c:minorTickMark val="none"/>
        <c:tickLblPos val="nextTo"/>
        <c:crossAx val="56282480"/>
        <c:crosses val="autoZero"/>
        <c:crossBetween val="between"/>
      </c:valAx>
    </c:plotArea>
    <c:legend>
      <c:legendPos val="r"/>
      <c:overlay val="0"/>
    </c:legend>
    <c:plotVisOnly val="1"/>
    <c:dispBlanksAs val="gap"/>
    <c:showDLblsOverMax val="0"/>
  </c:chart>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0.07972</cdr:x>
      <cdr:y>0.76951</cdr:y>
    </cdr:from>
    <cdr:to>
      <cdr:x>0.98317</cdr:x>
      <cdr:y>0.77439</cdr:y>
    </cdr:to>
    <cdr:sp macro="" textlink="">
      <cdr:nvSpPr>
        <cdr:cNvPr id="3" name="Straight Connector 2"/>
        <cdr:cNvSpPr/>
      </cdr:nvSpPr>
      <cdr:spPr>
        <a:xfrm xmlns:a="http://schemas.openxmlformats.org/drawingml/2006/main" flipV="1">
          <a:off x="691360" y="4847012"/>
          <a:ext cx="7835043" cy="30738"/>
        </a:xfrm>
        <a:prstGeom xmlns:a="http://schemas.openxmlformats.org/drawingml/2006/main" prst="line">
          <a:avLst/>
        </a:prstGeom>
      </cdr:spPr>
      <cdr:style>
        <a:lnRef xmlns:a="http://schemas.openxmlformats.org/drawingml/2006/main" idx="3">
          <a:schemeClr val="dk1"/>
        </a:lnRef>
        <a:fillRef xmlns:a="http://schemas.openxmlformats.org/drawingml/2006/main" idx="0">
          <a:schemeClr val="dk1"/>
        </a:fillRef>
        <a:effectRef xmlns:a="http://schemas.openxmlformats.org/drawingml/2006/main" idx="2">
          <a:schemeClr val="dk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0.06377</cdr:x>
      <cdr:y>0.70366</cdr:y>
    </cdr:from>
    <cdr:to>
      <cdr:x>0.17714</cdr:x>
      <cdr:y>0.77561</cdr:y>
    </cdr:to>
    <cdr:sp macro="" textlink="">
      <cdr:nvSpPr>
        <cdr:cNvPr id="4" name="TextBox 1"/>
        <cdr:cNvSpPr txBox="1"/>
      </cdr:nvSpPr>
      <cdr:spPr>
        <a:xfrm xmlns:a="http://schemas.openxmlformats.org/drawingml/2006/main">
          <a:off x="553078" y="4432191"/>
          <a:ext cx="983186" cy="45319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Calibri"/>
            </a:defRPr>
          </a:lvl1pPr>
          <a:lvl2pPr marL="457200" indent="0">
            <a:defRPr sz="1100">
              <a:latin typeface="Calibri"/>
            </a:defRPr>
          </a:lvl2pPr>
          <a:lvl3pPr marL="914400" indent="0">
            <a:defRPr sz="1100">
              <a:latin typeface="Calibri"/>
            </a:defRPr>
          </a:lvl3pPr>
          <a:lvl4pPr marL="1371600" indent="0">
            <a:defRPr sz="1100">
              <a:latin typeface="Calibri"/>
            </a:defRPr>
          </a:lvl4pPr>
          <a:lvl5pPr marL="1828800" indent="0">
            <a:defRPr sz="1100">
              <a:latin typeface="Calibri"/>
            </a:defRPr>
          </a:lvl5pPr>
          <a:lvl6pPr marL="2286000" indent="0">
            <a:defRPr sz="1100">
              <a:latin typeface="Calibri"/>
            </a:defRPr>
          </a:lvl6pPr>
          <a:lvl7pPr marL="2743200" indent="0">
            <a:defRPr sz="1100">
              <a:latin typeface="Calibri"/>
            </a:defRPr>
          </a:lvl7pPr>
          <a:lvl8pPr marL="3200400" indent="0">
            <a:defRPr sz="1100">
              <a:latin typeface="Calibri"/>
            </a:defRPr>
          </a:lvl8pPr>
          <a:lvl9pPr marL="3657600" indent="0">
            <a:defRPr sz="1100">
              <a:latin typeface="Calibri"/>
            </a:defRPr>
          </a:lvl9pPr>
        </a:lstStyle>
        <a:p xmlns:a="http://schemas.openxmlformats.org/drawingml/2006/main">
          <a:pPr algn="ctr"/>
          <a:r>
            <a:rPr lang="en-US" sz="1100" b="1"/>
            <a:t>TP RULE</a:t>
          </a:r>
          <a:r>
            <a:rPr lang="en-US" sz="1100" b="1" baseline="0"/>
            <a:t> LIMIT 0.30</a:t>
          </a:r>
          <a:endParaRPr lang="en-US" sz="1100" b="1"/>
        </a:p>
      </cdr:txBody>
    </cdr:sp>
  </cdr:relSizeAnchor>
</c:userShapes>
</file>

<file path=ppt/drawings/drawing2.xml><?xml version="1.0" encoding="utf-8"?>
<c:userShapes xmlns:c="http://schemas.openxmlformats.org/drawingml/2006/chart">
  <cdr:relSizeAnchor xmlns:cdr="http://schemas.openxmlformats.org/drawingml/2006/chartDrawing">
    <cdr:from>
      <cdr:x>0.0806</cdr:x>
      <cdr:y>0.32073</cdr:y>
    </cdr:from>
    <cdr:to>
      <cdr:x>0.98317</cdr:x>
      <cdr:y>0.32439</cdr:y>
    </cdr:to>
    <cdr:sp macro="" textlink="">
      <cdr:nvSpPr>
        <cdr:cNvPr id="3" name="Straight Connector 2"/>
        <cdr:cNvSpPr/>
      </cdr:nvSpPr>
      <cdr:spPr>
        <a:xfrm xmlns:a="http://schemas.openxmlformats.org/drawingml/2006/main" flipV="1">
          <a:off x="699029" y="2020192"/>
          <a:ext cx="7827411" cy="23053"/>
        </a:xfrm>
        <a:prstGeom xmlns:a="http://schemas.openxmlformats.org/drawingml/2006/main" prst="line">
          <a:avLst/>
        </a:prstGeom>
      </cdr:spPr>
      <cdr:style>
        <a:lnRef xmlns:a="http://schemas.openxmlformats.org/drawingml/2006/main" idx="3">
          <a:schemeClr val="dk1"/>
        </a:lnRef>
        <a:fillRef xmlns:a="http://schemas.openxmlformats.org/drawingml/2006/main" idx="0">
          <a:schemeClr val="dk1"/>
        </a:fillRef>
        <a:effectRef xmlns:a="http://schemas.openxmlformats.org/drawingml/2006/main" idx="2">
          <a:schemeClr val="dk1"/>
        </a:effectRef>
        <a:fontRef xmlns:a="http://schemas.openxmlformats.org/drawingml/2006/main" idx="minor">
          <a:schemeClr val="tx1"/>
        </a:fontRef>
      </cdr:style>
      <cdr:txBody>
        <a:bodyPr xmlns:a="http://schemas.openxmlformats.org/drawingml/2006/main" vertOverflow="clip"/>
        <a:lstStyle xmlns:a="http://schemas.openxmlformats.org/drawingml/2006/main"/>
        <a:p xmlns:a="http://schemas.openxmlformats.org/drawingml/2006/main">
          <a:endParaRPr lang="en-US"/>
        </a:p>
      </cdr:txBody>
    </cdr:sp>
  </cdr:relSizeAnchor>
  <cdr:relSizeAnchor xmlns:cdr="http://schemas.openxmlformats.org/drawingml/2006/chartDrawing">
    <cdr:from>
      <cdr:x>0.7759</cdr:x>
      <cdr:y>0.25244</cdr:y>
    </cdr:from>
    <cdr:to>
      <cdr:x>0.88928</cdr:x>
      <cdr:y>0.32439</cdr:y>
    </cdr:to>
    <cdr:sp macro="" textlink="">
      <cdr:nvSpPr>
        <cdr:cNvPr id="4" name="TextBox 3"/>
        <cdr:cNvSpPr txBox="1"/>
      </cdr:nvSpPr>
      <cdr:spPr>
        <a:xfrm xmlns:a="http://schemas.openxmlformats.org/drawingml/2006/main">
          <a:off x="6728926" y="1590061"/>
          <a:ext cx="983272" cy="453197"/>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pPr algn="ctr"/>
          <a:r>
            <a:rPr lang="en-US" sz="1100" b="1"/>
            <a:t>TN RULE</a:t>
          </a:r>
          <a:r>
            <a:rPr lang="en-US" sz="1100" b="1" baseline="0"/>
            <a:t> LIMIT 1.87</a:t>
          </a:r>
          <a:endParaRPr lang="en-US" sz="1100" b="1"/>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A7F2B1AB-B5F6-44F1-9763-D08910FFD5FE}" type="datetimeFigureOut">
              <a:rPr lang="en-US" smtClean="0"/>
              <a:pPr/>
              <a:t>10/1/2014</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F1D94E6D-913F-4E76-AC51-2AD4B11F20BC}" type="slidenum">
              <a:rPr lang="en-US" smtClean="0"/>
              <a:pPr/>
              <a:t>‹#›</a:t>
            </a:fld>
            <a:endParaRPr lang="en-US"/>
          </a:p>
        </p:txBody>
      </p:sp>
    </p:spTree>
    <p:extLst>
      <p:ext uri="{BB962C8B-B14F-4D97-AF65-F5344CB8AC3E}">
        <p14:creationId xmlns:p14="http://schemas.microsoft.com/office/powerpoint/2010/main" val="26269411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96276910-1786-439F-A427-C2389471970D}" type="datetimeFigureOut">
              <a:rPr lang="en-US" smtClean="0"/>
              <a:pPr/>
              <a:t>10/1/2014</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331B0246-348F-4278-9715-9D9338937F46}" type="slidenum">
              <a:rPr lang="en-US" smtClean="0"/>
              <a:pPr/>
              <a:t>‹#›</a:t>
            </a:fld>
            <a:endParaRPr lang="en-US"/>
          </a:p>
        </p:txBody>
      </p:sp>
    </p:spTree>
    <p:extLst>
      <p:ext uri="{BB962C8B-B14F-4D97-AF65-F5344CB8AC3E}">
        <p14:creationId xmlns:p14="http://schemas.microsoft.com/office/powerpoint/2010/main" val="33750954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r>
              <a:rPr lang="en-US"/>
              <a:t>10-13-06</a:t>
            </a:r>
          </a:p>
        </p:txBody>
      </p:sp>
      <p:sp>
        <p:nvSpPr>
          <p:cNvPr id="6" name="Rectangle 6"/>
          <p:cNvSpPr>
            <a:spLocks noGrp="1" noChangeArrowheads="1"/>
          </p:cNvSpPr>
          <p:nvPr>
            <p:ph type="ftr" sz="quarter" idx="4"/>
          </p:nvPr>
        </p:nvSpPr>
        <p:spPr>
          <a:ln/>
        </p:spPr>
        <p:txBody>
          <a:bodyPr/>
          <a:lstStyle/>
          <a:p>
            <a:r>
              <a:rPr lang="en-US"/>
              <a:t>WQSA Module 8: Human Health Criteria</a:t>
            </a:r>
          </a:p>
        </p:txBody>
      </p:sp>
      <p:sp>
        <p:nvSpPr>
          <p:cNvPr id="7" name="Rectangle 7"/>
          <p:cNvSpPr>
            <a:spLocks noGrp="1" noChangeArrowheads="1"/>
          </p:cNvSpPr>
          <p:nvPr>
            <p:ph type="sldNum" sz="quarter" idx="5"/>
          </p:nvPr>
        </p:nvSpPr>
        <p:spPr>
          <a:ln/>
        </p:spPr>
        <p:txBody>
          <a:bodyPr/>
          <a:lstStyle/>
          <a:p>
            <a:fld id="{44DF7D2A-61D6-42F1-A01D-5EB865F6CD08}" type="slidenum">
              <a:rPr lang="en-US"/>
              <a:pPr/>
              <a:t>2</a:t>
            </a:fld>
            <a:endParaRPr lang="en-US"/>
          </a:p>
        </p:txBody>
      </p:sp>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xfrm>
            <a:off x="533400" y="4416425"/>
            <a:ext cx="5867400" cy="4183063"/>
          </a:xfrm>
        </p:spPr>
        <p:txBody>
          <a:bodyPr/>
          <a:lstStyle/>
          <a:p>
            <a:endParaRPr lang="en-US"/>
          </a:p>
        </p:txBody>
      </p:sp>
    </p:spTree>
    <p:extLst>
      <p:ext uri="{BB962C8B-B14F-4D97-AF65-F5344CB8AC3E}">
        <p14:creationId xmlns:p14="http://schemas.microsoft.com/office/powerpoint/2010/main" val="23691368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r>
              <a:rPr lang="en-US">
                <a:solidFill>
                  <a:srgbClr val="000000"/>
                </a:solidFill>
              </a:rPr>
              <a:t>10-13-06</a:t>
            </a:r>
          </a:p>
        </p:txBody>
      </p:sp>
      <p:sp>
        <p:nvSpPr>
          <p:cNvPr id="6" name="Rectangle 6"/>
          <p:cNvSpPr>
            <a:spLocks noGrp="1" noChangeArrowheads="1"/>
          </p:cNvSpPr>
          <p:nvPr>
            <p:ph type="ftr" sz="quarter" idx="4"/>
          </p:nvPr>
        </p:nvSpPr>
        <p:spPr>
          <a:ln/>
        </p:spPr>
        <p:txBody>
          <a:bodyPr/>
          <a:lstStyle/>
          <a:p>
            <a:r>
              <a:rPr lang="en-US">
                <a:solidFill>
                  <a:srgbClr val="000000"/>
                </a:solidFill>
              </a:rPr>
              <a:t>WQSA Module 8: Human Health Criteria</a:t>
            </a:r>
          </a:p>
        </p:txBody>
      </p:sp>
      <p:sp>
        <p:nvSpPr>
          <p:cNvPr id="7" name="Rectangle 7"/>
          <p:cNvSpPr>
            <a:spLocks noGrp="1" noChangeArrowheads="1"/>
          </p:cNvSpPr>
          <p:nvPr>
            <p:ph type="sldNum" sz="quarter" idx="5"/>
          </p:nvPr>
        </p:nvSpPr>
        <p:spPr>
          <a:ln/>
        </p:spPr>
        <p:txBody>
          <a:bodyPr/>
          <a:lstStyle/>
          <a:p>
            <a:fld id="{C6D582C8-F701-490A-9992-A23EDAF5E3F0}" type="slidenum">
              <a:rPr lang="en-US">
                <a:solidFill>
                  <a:srgbClr val="000000"/>
                </a:solidFill>
              </a:rPr>
              <a:pPr/>
              <a:t>26</a:t>
            </a:fld>
            <a:endParaRPr lang="en-US">
              <a:solidFill>
                <a:srgbClr val="000000"/>
              </a:solidFill>
            </a:endParaRPr>
          </a:p>
        </p:txBody>
      </p:sp>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xfrm>
            <a:off x="381000" y="4416425"/>
            <a:ext cx="6172200" cy="4422775"/>
          </a:xfrm>
        </p:spPr>
        <p:txBody>
          <a:bodyPr/>
          <a:lstStyle/>
          <a:p>
            <a:pPr>
              <a:lnSpc>
                <a:spcPct val="90000"/>
              </a:lnSpc>
            </a:pPr>
            <a:endParaRPr lang="en-US" sz="1000" dirty="0"/>
          </a:p>
        </p:txBody>
      </p:sp>
    </p:spTree>
    <p:extLst>
      <p:ext uri="{BB962C8B-B14F-4D97-AF65-F5344CB8AC3E}">
        <p14:creationId xmlns:p14="http://schemas.microsoft.com/office/powerpoint/2010/main" val="15545661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34</a:t>
            </a:fld>
            <a:endParaRPr lang="en-US"/>
          </a:p>
        </p:txBody>
      </p:sp>
    </p:spTree>
    <p:extLst>
      <p:ext uri="{BB962C8B-B14F-4D97-AF65-F5344CB8AC3E}">
        <p14:creationId xmlns:p14="http://schemas.microsoft.com/office/powerpoint/2010/main" val="2501846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FB9E85E-98E6-4864-B5AD-A2B8521909A7}" type="slidenum">
              <a:rPr lang="en-US"/>
              <a:pPr/>
              <a:t>74</a:t>
            </a:fld>
            <a:endParaRPr lang="en-US"/>
          </a:p>
        </p:txBody>
      </p:sp>
      <p:sp>
        <p:nvSpPr>
          <p:cNvPr id="16386" name="Rectangle 2"/>
          <p:cNvSpPr>
            <a:spLocks noGrp="1" noRot="1" noChangeAspect="1" noChangeArrowheads="1" noTextEdit="1"/>
          </p:cNvSpPr>
          <p:nvPr>
            <p:ph type="sldImg"/>
          </p:nvPr>
        </p:nvSpPr>
        <p:spPr>
          <a:ln/>
        </p:spPr>
      </p:sp>
      <p:sp>
        <p:nvSpPr>
          <p:cNvPr id="16387" name="Rectangle 3"/>
          <p:cNvSpPr>
            <a:spLocks noGrp="1" noChangeArrowheads="1"/>
          </p:cNvSpPr>
          <p:nvPr>
            <p:ph type="body" idx="1"/>
          </p:nvPr>
        </p:nvSpPr>
        <p:spPr/>
        <p:txBody>
          <a:bodyPr/>
          <a:lstStyle/>
          <a:p>
            <a:r>
              <a:rPr lang="en-US" dirty="0"/>
              <a:t>windows(height=6,width=11.5)</a:t>
            </a:r>
          </a:p>
          <a:p>
            <a:r>
              <a:rPr lang="en-US" dirty="0"/>
              <a:t>par(</a:t>
            </a:r>
            <a:r>
              <a:rPr lang="en-US" dirty="0" err="1"/>
              <a:t>mfrow</a:t>
            </a:r>
            <a:r>
              <a:rPr lang="en-US" dirty="0"/>
              <a:t>=c(1,2))</a:t>
            </a:r>
          </a:p>
          <a:p>
            <a:r>
              <a:rPr lang="en-US" dirty="0"/>
              <a:t>par(mar=c(5, 4, 2, 0) + 0.1)</a:t>
            </a:r>
          </a:p>
          <a:p>
            <a:r>
              <a:rPr lang="en-US" dirty="0"/>
              <a:t>x &lt;- TOTALN</a:t>
            </a:r>
          </a:p>
          <a:p>
            <a:r>
              <a:rPr lang="en-US" dirty="0"/>
              <a:t>y &lt;- </a:t>
            </a:r>
            <a:r>
              <a:rPr lang="en-US" dirty="0" err="1"/>
              <a:t>AvgVPCCOVER</a:t>
            </a:r>
            <a:endParaRPr lang="en-US" dirty="0"/>
          </a:p>
          <a:p>
            <a:r>
              <a:rPr lang="en-US" dirty="0"/>
              <a:t> plot(</a:t>
            </a:r>
            <a:r>
              <a:rPr lang="en-US" dirty="0" err="1"/>
              <a:t>x,y</a:t>
            </a:r>
            <a:r>
              <a:rPr lang="en-US" dirty="0"/>
              <a:t>, log="x", </a:t>
            </a:r>
            <a:r>
              <a:rPr lang="en-US" dirty="0" err="1"/>
              <a:t>cex</a:t>
            </a:r>
            <a:r>
              <a:rPr lang="en-US" dirty="0"/>
              <a:t>=0.25, </a:t>
            </a:r>
            <a:r>
              <a:rPr lang="en-US" dirty="0" err="1"/>
              <a:t>typ</a:t>
            </a:r>
            <a:r>
              <a:rPr lang="en-US" dirty="0"/>
              <a:t>="n", </a:t>
            </a:r>
            <a:r>
              <a:rPr lang="en-US" dirty="0" err="1"/>
              <a:t>ylab</a:t>
            </a:r>
            <a:r>
              <a:rPr lang="en-US" dirty="0"/>
              <a:t>="</a:t>
            </a:r>
            <a:r>
              <a:rPr lang="en-US" dirty="0" err="1"/>
              <a:t>Avg</a:t>
            </a:r>
            <a:r>
              <a:rPr lang="en-US" dirty="0"/>
              <a:t> </a:t>
            </a:r>
            <a:r>
              <a:rPr lang="en-US" dirty="0" err="1"/>
              <a:t>Vaucheria</a:t>
            </a:r>
            <a:r>
              <a:rPr lang="en-US" dirty="0"/>
              <a:t> % cover",  </a:t>
            </a:r>
            <a:r>
              <a:rPr lang="en-US" dirty="0" err="1"/>
              <a:t>xlab</a:t>
            </a:r>
            <a:r>
              <a:rPr lang="en-US" dirty="0"/>
              <a:t>="TN (mg/L)")</a:t>
            </a:r>
          </a:p>
          <a:p>
            <a:r>
              <a:rPr lang="en-US" dirty="0"/>
              <a:t> points(x, y, </a:t>
            </a:r>
            <a:r>
              <a:rPr lang="en-US" dirty="0" err="1"/>
              <a:t>xlog</a:t>
            </a:r>
            <a:r>
              <a:rPr lang="en-US" dirty="0"/>
              <a:t>=T, </a:t>
            </a:r>
            <a:r>
              <a:rPr lang="en-US" dirty="0" err="1"/>
              <a:t>cex</a:t>
            </a:r>
            <a:r>
              <a:rPr lang="en-US" dirty="0"/>
              <a:t>=1, </a:t>
            </a:r>
            <a:r>
              <a:rPr lang="en-US" dirty="0" err="1"/>
              <a:t>pch</a:t>
            </a:r>
            <a:r>
              <a:rPr lang="en-US" dirty="0"/>
              <a:t>=19, col="black")</a:t>
            </a:r>
          </a:p>
          <a:p>
            <a:r>
              <a:rPr lang="en-US" dirty="0"/>
              <a:t> lines(</a:t>
            </a:r>
            <a:r>
              <a:rPr lang="en-US" dirty="0" err="1"/>
              <a:t>lowess</a:t>
            </a:r>
            <a:r>
              <a:rPr lang="en-US" dirty="0"/>
              <a:t>(</a:t>
            </a:r>
            <a:r>
              <a:rPr lang="en-US" dirty="0" err="1"/>
              <a:t>x,y,f</a:t>
            </a:r>
            <a:r>
              <a:rPr lang="en-US" dirty="0"/>
              <a:t>=1, </a:t>
            </a:r>
            <a:r>
              <a:rPr lang="en-US" dirty="0" err="1"/>
              <a:t>iter</a:t>
            </a:r>
            <a:r>
              <a:rPr lang="en-US" dirty="0"/>
              <a:t>=3), col="black", </a:t>
            </a:r>
            <a:r>
              <a:rPr lang="en-US" dirty="0" err="1"/>
              <a:t>lwd</a:t>
            </a:r>
            <a:r>
              <a:rPr lang="en-US" dirty="0"/>
              <a:t>=1.5)</a:t>
            </a:r>
          </a:p>
          <a:p>
            <a:r>
              <a:rPr lang="en-US" dirty="0"/>
              <a:t>par(mar=c(5, 3, 2, 1) + 0.1)</a:t>
            </a:r>
          </a:p>
          <a:p>
            <a:r>
              <a:rPr lang="en-US" dirty="0"/>
              <a:t>x &lt;- TOTALP</a:t>
            </a:r>
          </a:p>
          <a:p>
            <a:r>
              <a:rPr lang="en-US" dirty="0"/>
              <a:t>y &lt;- </a:t>
            </a:r>
            <a:r>
              <a:rPr lang="en-US" dirty="0" err="1"/>
              <a:t>AvgVPCCOVER</a:t>
            </a:r>
            <a:endParaRPr lang="en-US" dirty="0"/>
          </a:p>
          <a:p>
            <a:r>
              <a:rPr lang="en-US" dirty="0"/>
              <a:t> plot(</a:t>
            </a:r>
            <a:r>
              <a:rPr lang="en-US" dirty="0" err="1"/>
              <a:t>x,y</a:t>
            </a:r>
            <a:r>
              <a:rPr lang="en-US" dirty="0"/>
              <a:t>, log="x", </a:t>
            </a:r>
            <a:r>
              <a:rPr lang="en-US" dirty="0" err="1"/>
              <a:t>cex</a:t>
            </a:r>
            <a:r>
              <a:rPr lang="en-US" dirty="0"/>
              <a:t>=0.25, </a:t>
            </a:r>
            <a:r>
              <a:rPr lang="en-US" dirty="0" err="1"/>
              <a:t>typ</a:t>
            </a:r>
            <a:r>
              <a:rPr lang="en-US" dirty="0"/>
              <a:t>="n",</a:t>
            </a:r>
            <a:r>
              <a:rPr lang="en-US" dirty="0" err="1"/>
              <a:t>ylab</a:t>
            </a:r>
            <a:r>
              <a:rPr lang="en-US" dirty="0"/>
              <a:t>="", </a:t>
            </a:r>
            <a:r>
              <a:rPr lang="en-US" dirty="0" err="1"/>
              <a:t>xlab</a:t>
            </a:r>
            <a:r>
              <a:rPr lang="en-US" dirty="0"/>
              <a:t>="TP (mg/L)")</a:t>
            </a:r>
          </a:p>
          <a:p>
            <a:r>
              <a:rPr lang="en-US" dirty="0"/>
              <a:t> points(x, y, </a:t>
            </a:r>
            <a:r>
              <a:rPr lang="en-US" dirty="0" err="1"/>
              <a:t>xlog</a:t>
            </a:r>
            <a:r>
              <a:rPr lang="en-US" dirty="0"/>
              <a:t>=T, </a:t>
            </a:r>
            <a:r>
              <a:rPr lang="en-US" dirty="0" err="1"/>
              <a:t>cex</a:t>
            </a:r>
            <a:r>
              <a:rPr lang="en-US" dirty="0"/>
              <a:t>=1, </a:t>
            </a:r>
            <a:r>
              <a:rPr lang="en-US" dirty="0" err="1"/>
              <a:t>pch</a:t>
            </a:r>
            <a:r>
              <a:rPr lang="en-US" dirty="0"/>
              <a:t>=19, col="black")</a:t>
            </a:r>
          </a:p>
          <a:p>
            <a:r>
              <a:rPr lang="en-US" dirty="0"/>
              <a:t> lines(</a:t>
            </a:r>
            <a:r>
              <a:rPr lang="en-US" dirty="0" err="1"/>
              <a:t>lowess</a:t>
            </a:r>
            <a:r>
              <a:rPr lang="en-US" dirty="0"/>
              <a:t>(</a:t>
            </a:r>
            <a:r>
              <a:rPr lang="en-US" dirty="0" err="1"/>
              <a:t>x,y,f</a:t>
            </a:r>
            <a:r>
              <a:rPr lang="en-US" dirty="0"/>
              <a:t>=1, </a:t>
            </a:r>
            <a:r>
              <a:rPr lang="en-US" dirty="0" err="1"/>
              <a:t>iter</a:t>
            </a:r>
            <a:r>
              <a:rPr lang="en-US" dirty="0"/>
              <a:t>=3), col="black", </a:t>
            </a:r>
            <a:r>
              <a:rPr lang="en-US" dirty="0" err="1"/>
              <a:t>lwd</a:t>
            </a:r>
            <a:r>
              <a:rPr lang="en-US" dirty="0"/>
              <a:t>=1.5)</a:t>
            </a:r>
          </a:p>
          <a:p>
            <a:endParaRPr lang="en-US" dirty="0"/>
          </a:p>
        </p:txBody>
      </p:sp>
    </p:spTree>
    <p:extLst>
      <p:ext uri="{BB962C8B-B14F-4D97-AF65-F5344CB8AC3E}">
        <p14:creationId xmlns:p14="http://schemas.microsoft.com/office/powerpoint/2010/main" val="15215647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r>
              <a:rPr lang="en-US"/>
              <a:t>10-13-06</a:t>
            </a:r>
          </a:p>
        </p:txBody>
      </p:sp>
      <p:sp>
        <p:nvSpPr>
          <p:cNvPr id="6" name="Rectangle 6"/>
          <p:cNvSpPr>
            <a:spLocks noGrp="1" noChangeArrowheads="1"/>
          </p:cNvSpPr>
          <p:nvPr>
            <p:ph type="ftr" sz="quarter" idx="4"/>
          </p:nvPr>
        </p:nvSpPr>
        <p:spPr>
          <a:ln/>
        </p:spPr>
        <p:txBody>
          <a:bodyPr/>
          <a:lstStyle/>
          <a:p>
            <a:r>
              <a:rPr lang="en-US"/>
              <a:t>WQSA Module 8: Human Health Criteria</a:t>
            </a:r>
          </a:p>
        </p:txBody>
      </p:sp>
      <p:sp>
        <p:nvSpPr>
          <p:cNvPr id="7" name="Rectangle 7"/>
          <p:cNvSpPr>
            <a:spLocks noGrp="1" noChangeArrowheads="1"/>
          </p:cNvSpPr>
          <p:nvPr>
            <p:ph type="sldNum" sz="quarter" idx="5"/>
          </p:nvPr>
        </p:nvSpPr>
        <p:spPr>
          <a:ln/>
        </p:spPr>
        <p:txBody>
          <a:bodyPr/>
          <a:lstStyle/>
          <a:p>
            <a:fld id="{44DF7D2A-61D6-42F1-A01D-5EB865F6CD08}" type="slidenum">
              <a:rPr lang="en-US"/>
              <a:pPr/>
              <a:t>85</a:t>
            </a:fld>
            <a:endParaRPr lang="en-US"/>
          </a:p>
        </p:txBody>
      </p:sp>
      <p:sp>
        <p:nvSpPr>
          <p:cNvPr id="58370" name="Rectangle 2"/>
          <p:cNvSpPr>
            <a:spLocks noGrp="1" noRot="1" noChangeAspect="1" noChangeArrowheads="1" noTextEdit="1"/>
          </p:cNvSpPr>
          <p:nvPr>
            <p:ph type="sldImg"/>
          </p:nvPr>
        </p:nvSpPr>
        <p:spPr>
          <a:ln/>
        </p:spPr>
      </p:sp>
      <p:sp>
        <p:nvSpPr>
          <p:cNvPr id="58371" name="Rectangle 3"/>
          <p:cNvSpPr>
            <a:spLocks noGrp="1" noChangeArrowheads="1"/>
          </p:cNvSpPr>
          <p:nvPr>
            <p:ph type="body" idx="1"/>
          </p:nvPr>
        </p:nvSpPr>
        <p:spPr>
          <a:xfrm>
            <a:off x="533400" y="4416425"/>
            <a:ext cx="5867400" cy="4183063"/>
          </a:xfrm>
        </p:spPr>
        <p:txBody>
          <a:bodyPr/>
          <a:lstStyle/>
          <a:p>
            <a:endParaRPr lang="en-US"/>
          </a:p>
        </p:txBody>
      </p:sp>
    </p:spTree>
    <p:extLst>
      <p:ext uri="{BB962C8B-B14F-4D97-AF65-F5344CB8AC3E}">
        <p14:creationId xmlns:p14="http://schemas.microsoft.com/office/powerpoint/2010/main" val="396792416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r>
              <a:rPr lang="en-US">
                <a:solidFill>
                  <a:srgbClr val="000000"/>
                </a:solidFill>
              </a:rPr>
              <a:t>10-13-06</a:t>
            </a:r>
          </a:p>
        </p:txBody>
      </p:sp>
      <p:sp>
        <p:nvSpPr>
          <p:cNvPr id="6" name="Rectangle 6"/>
          <p:cNvSpPr>
            <a:spLocks noGrp="1" noChangeArrowheads="1"/>
          </p:cNvSpPr>
          <p:nvPr>
            <p:ph type="ftr" sz="quarter" idx="4"/>
          </p:nvPr>
        </p:nvSpPr>
        <p:spPr>
          <a:ln/>
        </p:spPr>
        <p:txBody>
          <a:bodyPr/>
          <a:lstStyle/>
          <a:p>
            <a:r>
              <a:rPr lang="en-US">
                <a:solidFill>
                  <a:srgbClr val="000000"/>
                </a:solidFill>
              </a:rPr>
              <a:t>WQSA Module 8: Human Health Criteria</a:t>
            </a:r>
          </a:p>
        </p:txBody>
      </p:sp>
      <p:sp>
        <p:nvSpPr>
          <p:cNvPr id="7" name="Rectangle 7"/>
          <p:cNvSpPr>
            <a:spLocks noGrp="1" noChangeArrowheads="1"/>
          </p:cNvSpPr>
          <p:nvPr>
            <p:ph type="sldNum" sz="quarter" idx="5"/>
          </p:nvPr>
        </p:nvSpPr>
        <p:spPr>
          <a:ln/>
        </p:spPr>
        <p:txBody>
          <a:bodyPr/>
          <a:lstStyle/>
          <a:p>
            <a:fld id="{C6D582C8-F701-490A-9992-A23EDAF5E3F0}" type="slidenum">
              <a:rPr lang="en-US">
                <a:solidFill>
                  <a:srgbClr val="000000"/>
                </a:solidFill>
              </a:rPr>
              <a:pPr/>
              <a:t>86</a:t>
            </a:fld>
            <a:endParaRPr lang="en-US">
              <a:solidFill>
                <a:srgbClr val="000000"/>
              </a:solidFill>
            </a:endParaRPr>
          </a:p>
        </p:txBody>
      </p:sp>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xfrm>
            <a:off x="381000" y="4416425"/>
            <a:ext cx="6172200" cy="4422775"/>
          </a:xfrm>
        </p:spPr>
        <p:txBody>
          <a:bodyPr/>
          <a:lstStyle/>
          <a:p>
            <a:pPr>
              <a:lnSpc>
                <a:spcPct val="90000"/>
              </a:lnSpc>
            </a:pPr>
            <a:endParaRPr lang="en-US" sz="1000" dirty="0"/>
          </a:p>
        </p:txBody>
      </p:sp>
    </p:spTree>
    <p:extLst>
      <p:ext uri="{BB962C8B-B14F-4D97-AF65-F5344CB8AC3E}">
        <p14:creationId xmlns:p14="http://schemas.microsoft.com/office/powerpoint/2010/main" val="25842760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88</a:t>
            </a:fld>
            <a:endParaRPr lang="en-US"/>
          </a:p>
        </p:txBody>
      </p:sp>
    </p:spTree>
    <p:extLst>
      <p:ext uri="{BB962C8B-B14F-4D97-AF65-F5344CB8AC3E}">
        <p14:creationId xmlns:p14="http://schemas.microsoft.com/office/powerpoint/2010/main" val="327445445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89</a:t>
            </a:fld>
            <a:endParaRPr lang="en-US"/>
          </a:p>
        </p:txBody>
      </p:sp>
    </p:spTree>
    <p:extLst>
      <p:ext uri="{BB962C8B-B14F-4D97-AF65-F5344CB8AC3E}">
        <p14:creationId xmlns:p14="http://schemas.microsoft.com/office/powerpoint/2010/main" val="29399569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Bottom right box, Should</a:t>
            </a:r>
            <a:r>
              <a:rPr lang="en-US" baseline="0" dirty="0" smtClean="0"/>
              <a:t> this say “If more stringent, apply these guidelines to the discharger”</a:t>
            </a:r>
          </a:p>
          <a:p>
            <a:r>
              <a:rPr lang="en-US" baseline="0" dirty="0" smtClean="0"/>
              <a:t>Question: </a:t>
            </a:r>
          </a:p>
          <a:p>
            <a:r>
              <a:rPr lang="en-US" baseline="0" dirty="0" smtClean="0"/>
              <a:t>If you have this scenario do you also need to have data on the biology? </a:t>
            </a:r>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131</a:t>
            </a:fld>
            <a:endParaRPr lang="en-US"/>
          </a:p>
        </p:txBody>
      </p:sp>
    </p:spTree>
    <p:extLst>
      <p:ext uri="{BB962C8B-B14F-4D97-AF65-F5344CB8AC3E}">
        <p14:creationId xmlns:p14="http://schemas.microsoft.com/office/powerpoint/2010/main" val="17417619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a:ln/>
        </p:spPr>
        <p:txBody>
          <a:bodyPr/>
          <a:lstStyle/>
          <a:p>
            <a:endParaRPr lang="en-US" smtClean="0"/>
          </a:p>
        </p:txBody>
      </p:sp>
      <p:sp>
        <p:nvSpPr>
          <p:cNvPr id="15364" name="Slide Number Placeholder 3"/>
          <p:cNvSpPr>
            <a:spLocks noGrp="1"/>
          </p:cNvSpPr>
          <p:nvPr>
            <p:ph type="sldNum" sz="quarter" idx="5"/>
          </p:nvPr>
        </p:nvSpPr>
        <p:spPr>
          <a:noFill/>
        </p:spPr>
        <p:txBody>
          <a:bodyPr/>
          <a:lstStyle/>
          <a:p>
            <a:fld id="{6049B3BE-0607-47D4-AE19-EC1F401441C7}" type="slidenum">
              <a:rPr lang="en-US" smtClean="0"/>
              <a:pPr/>
              <a:t>137</a:t>
            </a:fld>
            <a:endParaRPr lang="en-US" smtClean="0"/>
          </a:p>
        </p:txBody>
      </p:sp>
    </p:spTree>
    <p:extLst>
      <p:ext uri="{BB962C8B-B14F-4D97-AF65-F5344CB8AC3E}">
        <p14:creationId xmlns:p14="http://schemas.microsoft.com/office/powerpoint/2010/main" val="85256806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a:ln/>
        </p:spPr>
        <p:txBody>
          <a:bodyPr/>
          <a:lstStyle/>
          <a:p>
            <a:endParaRPr lang="en-US" smtClean="0"/>
          </a:p>
        </p:txBody>
      </p:sp>
      <p:sp>
        <p:nvSpPr>
          <p:cNvPr id="15364" name="Slide Number Placeholder 3"/>
          <p:cNvSpPr>
            <a:spLocks noGrp="1"/>
          </p:cNvSpPr>
          <p:nvPr>
            <p:ph type="sldNum" sz="quarter" idx="5"/>
          </p:nvPr>
        </p:nvSpPr>
        <p:spPr>
          <a:noFill/>
        </p:spPr>
        <p:txBody>
          <a:bodyPr/>
          <a:lstStyle/>
          <a:p>
            <a:fld id="{6049B3BE-0607-47D4-AE19-EC1F401441C7}" type="slidenum">
              <a:rPr lang="en-US" smtClean="0"/>
              <a:pPr/>
              <a:t>138</a:t>
            </a:fld>
            <a:endParaRPr lang="en-US" smtClean="0"/>
          </a:p>
        </p:txBody>
      </p:sp>
    </p:spTree>
    <p:extLst>
      <p:ext uri="{BB962C8B-B14F-4D97-AF65-F5344CB8AC3E}">
        <p14:creationId xmlns:p14="http://schemas.microsoft.com/office/powerpoint/2010/main" val="576972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3</a:t>
            </a:fld>
            <a:endParaRPr lang="en-US"/>
          </a:p>
        </p:txBody>
      </p:sp>
    </p:spTree>
    <p:extLst>
      <p:ext uri="{BB962C8B-B14F-4D97-AF65-F5344CB8AC3E}">
        <p14:creationId xmlns:p14="http://schemas.microsoft.com/office/powerpoint/2010/main" val="7168551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a:ln/>
        </p:spPr>
      </p:sp>
      <p:sp>
        <p:nvSpPr>
          <p:cNvPr id="15363" name="Notes Placeholder 2"/>
          <p:cNvSpPr>
            <a:spLocks noGrp="1"/>
          </p:cNvSpPr>
          <p:nvPr>
            <p:ph type="body" idx="1"/>
          </p:nvPr>
        </p:nvSpPr>
        <p:spPr>
          <a:noFill/>
          <a:ln/>
        </p:spPr>
        <p:txBody>
          <a:bodyPr/>
          <a:lstStyle/>
          <a:p>
            <a:endParaRPr lang="en-US" smtClean="0"/>
          </a:p>
        </p:txBody>
      </p:sp>
      <p:sp>
        <p:nvSpPr>
          <p:cNvPr id="15364" name="Slide Number Placeholder 3"/>
          <p:cNvSpPr>
            <a:spLocks noGrp="1"/>
          </p:cNvSpPr>
          <p:nvPr>
            <p:ph type="sldNum" sz="quarter" idx="5"/>
          </p:nvPr>
        </p:nvSpPr>
        <p:spPr>
          <a:noFill/>
        </p:spPr>
        <p:txBody>
          <a:bodyPr/>
          <a:lstStyle/>
          <a:p>
            <a:fld id="{6049B3BE-0607-47D4-AE19-EC1F401441C7}" type="slidenum">
              <a:rPr lang="en-US" smtClean="0"/>
              <a:pPr/>
              <a:t>141</a:t>
            </a:fld>
            <a:endParaRPr lang="en-US" smtClean="0"/>
          </a:p>
        </p:txBody>
      </p:sp>
    </p:spTree>
    <p:extLst>
      <p:ext uri="{BB962C8B-B14F-4D97-AF65-F5344CB8AC3E}">
        <p14:creationId xmlns:p14="http://schemas.microsoft.com/office/powerpoint/2010/main" val="39633161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TP ALL STREAMS</a:t>
            </a:r>
            <a:r>
              <a:rPr lang="en-US" baseline="0" dirty="0" smtClean="0"/>
              <a:t> STUDY PLOT</a:t>
            </a:r>
            <a:endParaRPr lang="en-US" dirty="0"/>
          </a:p>
        </p:txBody>
      </p:sp>
      <p:sp>
        <p:nvSpPr>
          <p:cNvPr id="4" name="Slide Number Placeholder 3"/>
          <p:cNvSpPr>
            <a:spLocks noGrp="1"/>
          </p:cNvSpPr>
          <p:nvPr>
            <p:ph type="sldNum" sz="quarter" idx="10"/>
          </p:nvPr>
        </p:nvSpPr>
        <p:spPr/>
        <p:txBody>
          <a:bodyPr/>
          <a:lstStyle/>
          <a:p>
            <a:fld id="{7F435A5B-6AA9-42E6-8B63-72D57D794970}" type="slidenum">
              <a:rPr lang="en-US" smtClean="0"/>
              <a:pPr/>
              <a:t>159</a:t>
            </a:fld>
            <a:endParaRPr lang="en-US"/>
          </a:p>
        </p:txBody>
      </p:sp>
    </p:spTree>
    <p:extLst>
      <p:ext uri="{BB962C8B-B14F-4D97-AF65-F5344CB8AC3E}">
        <p14:creationId xmlns:p14="http://schemas.microsoft.com/office/powerpoint/2010/main" val="19936431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4</a:t>
            </a:fld>
            <a:endParaRPr lang="en-US"/>
          </a:p>
        </p:txBody>
      </p:sp>
    </p:spTree>
    <p:extLst>
      <p:ext uri="{BB962C8B-B14F-4D97-AF65-F5344CB8AC3E}">
        <p14:creationId xmlns:p14="http://schemas.microsoft.com/office/powerpoint/2010/main" val="1157867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5</a:t>
            </a:fld>
            <a:endParaRPr lang="en-US"/>
          </a:p>
        </p:txBody>
      </p:sp>
    </p:spTree>
    <p:extLst>
      <p:ext uri="{BB962C8B-B14F-4D97-AF65-F5344CB8AC3E}">
        <p14:creationId xmlns:p14="http://schemas.microsoft.com/office/powerpoint/2010/main" val="14794480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6</a:t>
            </a:fld>
            <a:endParaRPr lang="en-US"/>
          </a:p>
        </p:txBody>
      </p:sp>
    </p:spTree>
    <p:extLst>
      <p:ext uri="{BB962C8B-B14F-4D97-AF65-F5344CB8AC3E}">
        <p14:creationId xmlns:p14="http://schemas.microsoft.com/office/powerpoint/2010/main" val="35093042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7</a:t>
            </a:fld>
            <a:endParaRPr lang="en-US"/>
          </a:p>
        </p:txBody>
      </p:sp>
    </p:spTree>
    <p:extLst>
      <p:ext uri="{BB962C8B-B14F-4D97-AF65-F5344CB8AC3E}">
        <p14:creationId xmlns:p14="http://schemas.microsoft.com/office/powerpoint/2010/main" val="22710879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8</a:t>
            </a:fld>
            <a:endParaRPr lang="en-US"/>
          </a:p>
        </p:txBody>
      </p:sp>
    </p:spTree>
    <p:extLst>
      <p:ext uri="{BB962C8B-B14F-4D97-AF65-F5344CB8AC3E}">
        <p14:creationId xmlns:p14="http://schemas.microsoft.com/office/powerpoint/2010/main" val="38448784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331B0246-348F-4278-9715-9D9338937F46}" type="slidenum">
              <a:rPr lang="en-US" smtClean="0"/>
              <a:pPr/>
              <a:t>15</a:t>
            </a:fld>
            <a:endParaRPr lang="en-US"/>
          </a:p>
        </p:txBody>
      </p:sp>
    </p:spTree>
    <p:extLst>
      <p:ext uri="{BB962C8B-B14F-4D97-AF65-F5344CB8AC3E}">
        <p14:creationId xmlns:p14="http://schemas.microsoft.com/office/powerpoint/2010/main" val="397918078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Grp="1" noChangeArrowheads="1"/>
          </p:cNvSpPr>
          <p:nvPr>
            <p:ph type="dt" idx="1"/>
          </p:nvPr>
        </p:nvSpPr>
        <p:spPr>
          <a:ln/>
        </p:spPr>
        <p:txBody>
          <a:bodyPr/>
          <a:lstStyle/>
          <a:p>
            <a:r>
              <a:rPr lang="en-US">
                <a:solidFill>
                  <a:srgbClr val="000000"/>
                </a:solidFill>
              </a:rPr>
              <a:t>10-13-06</a:t>
            </a:r>
          </a:p>
        </p:txBody>
      </p:sp>
      <p:sp>
        <p:nvSpPr>
          <p:cNvPr id="6" name="Rectangle 6"/>
          <p:cNvSpPr>
            <a:spLocks noGrp="1" noChangeArrowheads="1"/>
          </p:cNvSpPr>
          <p:nvPr>
            <p:ph type="ftr" sz="quarter" idx="4"/>
          </p:nvPr>
        </p:nvSpPr>
        <p:spPr>
          <a:ln/>
        </p:spPr>
        <p:txBody>
          <a:bodyPr/>
          <a:lstStyle/>
          <a:p>
            <a:r>
              <a:rPr lang="en-US">
                <a:solidFill>
                  <a:srgbClr val="000000"/>
                </a:solidFill>
              </a:rPr>
              <a:t>WQSA Module 8: Human Health Criteria</a:t>
            </a:r>
          </a:p>
        </p:txBody>
      </p:sp>
      <p:sp>
        <p:nvSpPr>
          <p:cNvPr id="7" name="Rectangle 7"/>
          <p:cNvSpPr>
            <a:spLocks noGrp="1" noChangeArrowheads="1"/>
          </p:cNvSpPr>
          <p:nvPr>
            <p:ph type="sldNum" sz="quarter" idx="5"/>
          </p:nvPr>
        </p:nvSpPr>
        <p:spPr>
          <a:ln/>
        </p:spPr>
        <p:txBody>
          <a:bodyPr/>
          <a:lstStyle/>
          <a:p>
            <a:fld id="{C6D582C8-F701-490A-9992-A23EDAF5E3F0}" type="slidenum">
              <a:rPr lang="en-US">
                <a:solidFill>
                  <a:srgbClr val="000000"/>
                </a:solidFill>
              </a:rPr>
              <a:pPr/>
              <a:t>24</a:t>
            </a:fld>
            <a:endParaRPr lang="en-US">
              <a:solidFill>
                <a:srgbClr val="000000"/>
              </a:solidFill>
            </a:endParaRPr>
          </a:p>
        </p:txBody>
      </p:sp>
      <p:sp>
        <p:nvSpPr>
          <p:cNvPr id="136194" name="Rectangle 2"/>
          <p:cNvSpPr>
            <a:spLocks noGrp="1" noRot="1" noChangeAspect="1" noChangeArrowheads="1" noTextEdit="1"/>
          </p:cNvSpPr>
          <p:nvPr>
            <p:ph type="sldImg"/>
          </p:nvPr>
        </p:nvSpPr>
        <p:spPr>
          <a:ln/>
        </p:spPr>
      </p:sp>
      <p:sp>
        <p:nvSpPr>
          <p:cNvPr id="136195" name="Rectangle 3"/>
          <p:cNvSpPr>
            <a:spLocks noGrp="1" noChangeArrowheads="1"/>
          </p:cNvSpPr>
          <p:nvPr>
            <p:ph type="body" idx="1"/>
          </p:nvPr>
        </p:nvSpPr>
        <p:spPr>
          <a:xfrm>
            <a:off x="381000" y="4416425"/>
            <a:ext cx="6172200" cy="4422775"/>
          </a:xfrm>
        </p:spPr>
        <p:txBody>
          <a:bodyPr/>
          <a:lstStyle/>
          <a:p>
            <a:pPr>
              <a:lnSpc>
                <a:spcPct val="90000"/>
              </a:lnSpc>
            </a:pPr>
            <a:endParaRPr lang="en-US" sz="1000" dirty="0"/>
          </a:p>
        </p:txBody>
      </p:sp>
    </p:spTree>
    <p:extLst>
      <p:ext uri="{BB962C8B-B14F-4D97-AF65-F5344CB8AC3E}">
        <p14:creationId xmlns:p14="http://schemas.microsoft.com/office/powerpoint/2010/main" val="16905266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8644BE4-2852-4088-BF78-D8FBED141D66}" type="datetime1">
              <a:rPr lang="en-US" smtClean="0"/>
              <a:pPr/>
              <a:t>10/1/2014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3DF65E-2D7B-4BD8-BF6B-64D69B096E3B}" type="datetime1">
              <a:rPr lang="en-US" smtClean="0"/>
              <a:pPr/>
              <a:t>10/1/2014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4E75F6E-097E-4C43-84B8-533486FD4AFA}" type="datetime1">
              <a:rPr lang="en-US" smtClean="0"/>
              <a:pPr/>
              <a:t>10/1/2014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C8C52E0-527C-4272-8FF9-BA0FF3BB3CB6}" type="datetime1">
              <a:rPr lang="en-US" smtClean="0"/>
              <a:pPr/>
              <a:t>10/1/2014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6553200" y="6416675"/>
            <a:ext cx="2133600" cy="365125"/>
          </a:xfrm>
        </p:spPr>
        <p:txBody>
          <a:bodyPr/>
          <a:lstStyle/>
          <a:p>
            <a:fld id="{D9515C9C-B0D4-49C7-83C7-4BF66E55645D}"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003FA7C-E791-45DA-A134-097B33068C08}" type="datetime1">
              <a:rPr lang="en-US" smtClean="0"/>
              <a:pPr/>
              <a:t>10/1/2014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9B3AB2F-9DA2-400B-9FB3-E389F4034DC7}" type="datetime1">
              <a:rPr lang="en-US" smtClean="0"/>
              <a:pPr/>
              <a:t>10/1/2014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660EAB6E-6B00-4704-AFAE-804264AFC5D1}" type="datetime1">
              <a:rPr lang="en-US" smtClean="0"/>
              <a:pPr/>
              <a:t>10/1/2014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32A0458-DDB0-40BB-BB1F-8F8A3A500919}" type="datetime1">
              <a:rPr lang="en-US" smtClean="0"/>
              <a:pPr/>
              <a:t>10/1/2014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89F5BD2-94DA-43B7-9A78-CD68724BBF67}" type="datetime1">
              <a:rPr lang="en-US" smtClean="0"/>
              <a:pPr/>
              <a:t>10/1/2014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CACFAE9-727F-4BF3-83C7-DAB6EFAFF4D1}" type="datetime1">
              <a:rPr lang="en-US" smtClean="0"/>
              <a:pPr/>
              <a:t>10/1/2014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F56748-5ECA-4922-A2D9-8B2EFE47883D}" type="datetime1">
              <a:rPr lang="en-US" smtClean="0"/>
              <a:pPr/>
              <a:t>10/1/2014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9515C9C-B0D4-49C7-83C7-4BF66E55645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BC39043-0D4D-4CF4-BDE0-7B1882D59C5B}" type="datetime1">
              <a:rPr lang="en-US" smtClean="0"/>
              <a:pPr/>
              <a:t>10/1/2014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9515C9C-B0D4-49C7-83C7-4BF66E55645D}"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WAV"/><Relationship Id="rId1" Type="http://schemas.microsoft.com/office/2007/relationships/media" Target="../media/media10.WAV"/><Relationship Id="rId4" Type="http://schemas.openxmlformats.org/officeDocument/2006/relationships/image" Target="../media/image3.png"/></Relationships>
</file>

<file path=ppt/slides/_rels/slide10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0.WAV"/><Relationship Id="rId1" Type="http://schemas.microsoft.com/office/2007/relationships/media" Target="../media/media100.WAV"/><Relationship Id="rId4" Type="http://schemas.openxmlformats.org/officeDocument/2006/relationships/image" Target="../media/image3.png"/></Relationships>
</file>

<file path=ppt/slides/_rels/slide10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1.WAV"/><Relationship Id="rId1" Type="http://schemas.microsoft.com/office/2007/relationships/media" Target="../media/media101.WAV"/><Relationship Id="rId5" Type="http://schemas.openxmlformats.org/officeDocument/2006/relationships/image" Target="../media/image3.png"/><Relationship Id="rId4" Type="http://schemas.openxmlformats.org/officeDocument/2006/relationships/image" Target="../media/image18.jpeg"/></Relationships>
</file>

<file path=ppt/slides/_rels/slide10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2.WAV"/><Relationship Id="rId1" Type="http://schemas.microsoft.com/office/2007/relationships/media" Target="../media/media102.WAV"/><Relationship Id="rId5" Type="http://schemas.openxmlformats.org/officeDocument/2006/relationships/image" Target="../media/image3.png"/><Relationship Id="rId4" Type="http://schemas.openxmlformats.org/officeDocument/2006/relationships/image" Target="../media/image42.jpeg"/></Relationships>
</file>

<file path=ppt/slides/_rels/slide10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3.WAV"/><Relationship Id="rId1" Type="http://schemas.microsoft.com/office/2007/relationships/media" Target="../media/media103.WAV"/><Relationship Id="rId5" Type="http://schemas.openxmlformats.org/officeDocument/2006/relationships/image" Target="../media/image3.png"/><Relationship Id="rId4" Type="http://schemas.openxmlformats.org/officeDocument/2006/relationships/image" Target="../media/image38.jpeg"/></Relationships>
</file>

<file path=ppt/slides/_rels/slide10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4.WAV"/><Relationship Id="rId1" Type="http://schemas.microsoft.com/office/2007/relationships/media" Target="../media/media104.WAV"/><Relationship Id="rId4" Type="http://schemas.openxmlformats.org/officeDocument/2006/relationships/image" Target="../media/image3.png"/></Relationships>
</file>

<file path=ppt/slides/_rels/slide10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5.WAV"/><Relationship Id="rId1" Type="http://schemas.microsoft.com/office/2007/relationships/media" Target="../media/media105.WAV"/><Relationship Id="rId4" Type="http://schemas.openxmlformats.org/officeDocument/2006/relationships/image" Target="../media/image3.png"/></Relationships>
</file>

<file path=ppt/slides/_rels/slide10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6.WAV"/><Relationship Id="rId1" Type="http://schemas.microsoft.com/office/2007/relationships/media" Target="../media/media106.WAV"/><Relationship Id="rId4" Type="http://schemas.openxmlformats.org/officeDocument/2006/relationships/image" Target="../media/image3.png"/></Relationships>
</file>

<file path=ppt/slides/_rels/slide10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7.WAV"/><Relationship Id="rId1" Type="http://schemas.microsoft.com/office/2007/relationships/media" Target="../media/media107.WAV"/><Relationship Id="rId5" Type="http://schemas.openxmlformats.org/officeDocument/2006/relationships/image" Target="../media/image3.png"/><Relationship Id="rId4" Type="http://schemas.openxmlformats.org/officeDocument/2006/relationships/image" Target="../media/image43.png"/></Relationships>
</file>

<file path=ppt/slides/_rels/slide10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8.WAV"/><Relationship Id="rId1" Type="http://schemas.microsoft.com/office/2007/relationships/media" Target="../media/media108.WAV"/><Relationship Id="rId5" Type="http://schemas.openxmlformats.org/officeDocument/2006/relationships/image" Target="../media/image3.png"/><Relationship Id="rId4" Type="http://schemas.openxmlformats.org/officeDocument/2006/relationships/image" Target="../media/image37.jpeg"/></Relationships>
</file>

<file path=ppt/slides/_rels/slide10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9.WAV"/><Relationship Id="rId1" Type="http://schemas.microsoft.com/office/2007/relationships/media" Target="../media/media109.WAV"/><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WAV"/><Relationship Id="rId1" Type="http://schemas.microsoft.com/office/2007/relationships/media" Target="../media/media11.WAV"/><Relationship Id="rId4" Type="http://schemas.openxmlformats.org/officeDocument/2006/relationships/image" Target="../media/image3.png"/></Relationships>
</file>

<file path=ppt/slides/_rels/slide1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0.WAV"/><Relationship Id="rId1" Type="http://schemas.microsoft.com/office/2007/relationships/media" Target="../media/media110.WAV"/><Relationship Id="rId5" Type="http://schemas.openxmlformats.org/officeDocument/2006/relationships/image" Target="../media/image3.png"/><Relationship Id="rId4" Type="http://schemas.openxmlformats.org/officeDocument/2006/relationships/image" Target="../media/image39.jpeg"/></Relationships>
</file>

<file path=ppt/slides/_rels/slide1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1.WAV"/><Relationship Id="rId1" Type="http://schemas.microsoft.com/office/2007/relationships/media" Target="../media/media111.WAV"/><Relationship Id="rId4" Type="http://schemas.openxmlformats.org/officeDocument/2006/relationships/image" Target="../media/image3.png"/></Relationships>
</file>

<file path=ppt/slides/_rels/slide1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2.WAV"/><Relationship Id="rId1" Type="http://schemas.microsoft.com/office/2007/relationships/media" Target="../media/media112.WAV"/><Relationship Id="rId5" Type="http://schemas.openxmlformats.org/officeDocument/2006/relationships/image" Target="../media/image3.png"/><Relationship Id="rId4" Type="http://schemas.openxmlformats.org/officeDocument/2006/relationships/hyperlink" Target="http://www.dep.state.fl.us/water/sas/sop/sops.htm" TargetMode="External"/></Relationships>
</file>

<file path=ppt/slides/_rels/slide1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3.WAV"/><Relationship Id="rId1" Type="http://schemas.microsoft.com/office/2007/relationships/media" Target="../media/media113.WAV"/><Relationship Id="rId4" Type="http://schemas.openxmlformats.org/officeDocument/2006/relationships/image" Target="../media/image3.png"/></Relationships>
</file>

<file path=ppt/slides/_rels/slide1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4.WAV"/><Relationship Id="rId1" Type="http://schemas.microsoft.com/office/2007/relationships/media" Target="../media/media114.WAV"/><Relationship Id="rId5" Type="http://schemas.openxmlformats.org/officeDocument/2006/relationships/image" Target="../media/image3.png"/><Relationship Id="rId4" Type="http://schemas.openxmlformats.org/officeDocument/2006/relationships/image" Target="../media/image36.jpeg"/></Relationships>
</file>

<file path=ppt/slides/_rels/slide1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5.WAV"/><Relationship Id="rId1" Type="http://schemas.microsoft.com/office/2007/relationships/media" Target="../media/media115.WAV"/><Relationship Id="rId5" Type="http://schemas.openxmlformats.org/officeDocument/2006/relationships/image" Target="../media/image3.png"/><Relationship Id="rId4" Type="http://schemas.openxmlformats.org/officeDocument/2006/relationships/image" Target="../media/image44.jpeg"/></Relationships>
</file>

<file path=ppt/slides/_rels/slide1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6.WAV"/><Relationship Id="rId1" Type="http://schemas.microsoft.com/office/2007/relationships/media" Target="../media/media116.WAV"/><Relationship Id="rId5" Type="http://schemas.openxmlformats.org/officeDocument/2006/relationships/image" Target="../media/image3.png"/><Relationship Id="rId4" Type="http://schemas.openxmlformats.org/officeDocument/2006/relationships/image" Target="../media/image45.jpeg"/></Relationships>
</file>

<file path=ppt/slides/_rels/slide1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7.WAV"/><Relationship Id="rId1" Type="http://schemas.microsoft.com/office/2007/relationships/media" Target="../media/media117.WAV"/><Relationship Id="rId4" Type="http://schemas.openxmlformats.org/officeDocument/2006/relationships/image" Target="../media/image3.png"/></Relationships>
</file>

<file path=ppt/slides/_rels/slide1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8.WAV"/><Relationship Id="rId1" Type="http://schemas.microsoft.com/office/2007/relationships/media" Target="../media/media118.WAV"/><Relationship Id="rId4" Type="http://schemas.openxmlformats.org/officeDocument/2006/relationships/image" Target="../media/image3.png"/></Relationships>
</file>

<file path=ppt/slides/_rels/slide1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9.WAV"/><Relationship Id="rId1" Type="http://schemas.microsoft.com/office/2007/relationships/media" Target="../media/media119.WAV"/><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WAV"/><Relationship Id="rId1" Type="http://schemas.microsoft.com/office/2007/relationships/media" Target="../media/media12.WAV"/><Relationship Id="rId4" Type="http://schemas.openxmlformats.org/officeDocument/2006/relationships/image" Target="../media/image3.png"/></Relationships>
</file>

<file path=ppt/slides/_rels/slide1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0.WAV"/><Relationship Id="rId1" Type="http://schemas.microsoft.com/office/2007/relationships/media" Target="../media/media120.WAV"/><Relationship Id="rId4" Type="http://schemas.openxmlformats.org/officeDocument/2006/relationships/image" Target="../media/image3.png"/></Relationships>
</file>

<file path=ppt/slides/_rels/slide1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1.WAV"/><Relationship Id="rId1" Type="http://schemas.microsoft.com/office/2007/relationships/media" Target="../media/media121.WAV"/><Relationship Id="rId4" Type="http://schemas.openxmlformats.org/officeDocument/2006/relationships/image" Target="../media/image3.png"/></Relationships>
</file>

<file path=ppt/slides/_rels/slide1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2.WAV"/><Relationship Id="rId1" Type="http://schemas.microsoft.com/office/2007/relationships/media" Target="../media/media122.WAV"/><Relationship Id="rId4" Type="http://schemas.openxmlformats.org/officeDocument/2006/relationships/image" Target="../media/image3.png"/></Relationships>
</file>

<file path=ppt/slides/_rels/slide1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3.WAV"/><Relationship Id="rId1" Type="http://schemas.microsoft.com/office/2007/relationships/media" Target="../media/media123.WAV"/><Relationship Id="rId4" Type="http://schemas.openxmlformats.org/officeDocument/2006/relationships/image" Target="../media/image3.png"/></Relationships>
</file>

<file path=ppt/slides/_rels/slide1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4.WAV"/><Relationship Id="rId1" Type="http://schemas.microsoft.com/office/2007/relationships/media" Target="../media/media124.WAV"/><Relationship Id="rId4" Type="http://schemas.openxmlformats.org/officeDocument/2006/relationships/image" Target="../media/image3.png"/></Relationships>
</file>

<file path=ppt/slides/_rels/slide1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5.WAV"/><Relationship Id="rId1" Type="http://schemas.microsoft.com/office/2007/relationships/media" Target="../media/media125.WAV"/><Relationship Id="rId4" Type="http://schemas.openxmlformats.org/officeDocument/2006/relationships/image" Target="../media/image3.png"/></Relationships>
</file>

<file path=ppt/slides/_rels/slide1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6.WAV"/><Relationship Id="rId1" Type="http://schemas.microsoft.com/office/2007/relationships/media" Target="../media/media126.WAV"/><Relationship Id="rId4" Type="http://schemas.openxmlformats.org/officeDocument/2006/relationships/image" Target="../media/image3.png"/></Relationships>
</file>

<file path=ppt/slides/_rels/slide12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hyperlink" Target="http://www.dep.state.fl.us/water/wqssp/index.htm" TargetMode="External"/><Relationship Id="rId2" Type="http://schemas.openxmlformats.org/officeDocument/2006/relationships/audio" Target="../media/media127.WAV"/><Relationship Id="rId1" Type="http://schemas.microsoft.com/office/2007/relationships/media" Target="../media/media127.WAV"/><Relationship Id="rId6" Type="http://schemas.openxmlformats.org/officeDocument/2006/relationships/hyperlink" Target="https://www.flrules.org/gateway/ChapterHome.asp?Chapter=62-302" TargetMode="External"/><Relationship Id="rId5" Type="http://schemas.openxmlformats.org/officeDocument/2006/relationships/hyperlink" Target="http://www.dep.state.fl.us/water/tmdl/final_tmdl.htm" TargetMode="External"/><Relationship Id="rId4" Type="http://schemas.openxmlformats.org/officeDocument/2006/relationships/hyperlink" Target="http://www.dep.state.fl.us/water/watersheds/assessment/tmdl-tracker.htm" TargetMode="External"/></Relationships>
</file>

<file path=ppt/slides/_rels/slide128.xml.rels><?xml version="1.0" encoding="UTF-8" standalone="yes"?>
<Relationships xmlns="http://schemas.openxmlformats.org/package/2006/relationships"><Relationship Id="rId8" Type="http://schemas.openxmlformats.org/officeDocument/2006/relationships/hyperlink" Target="http://publicfiles.dep.state.fl.us/dear/IWR/" TargetMode="External"/><Relationship Id="rId3" Type="http://schemas.openxmlformats.org/officeDocument/2006/relationships/slideLayout" Target="../slideLayouts/slideLayout2.xml"/><Relationship Id="rId7" Type="http://schemas.openxmlformats.org/officeDocument/2006/relationships/hyperlink" Target="http://www.dep.state.fl.us/gis/" TargetMode="External"/><Relationship Id="rId2" Type="http://schemas.openxmlformats.org/officeDocument/2006/relationships/audio" Target="../media/media128.WAV"/><Relationship Id="rId1" Type="http://schemas.microsoft.com/office/2007/relationships/media" Target="../media/media128.WAV"/><Relationship Id="rId6" Type="http://schemas.openxmlformats.org/officeDocument/2006/relationships/hyperlink" Target="https://www.flrules.org/gateway/ChapterHome.asp?Chapter=62-304" TargetMode="External"/><Relationship Id="rId5" Type="http://schemas.openxmlformats.org/officeDocument/2006/relationships/hyperlink" Target="http://waterdata.usgs.gov/fl/nwis/rt" TargetMode="External"/><Relationship Id="rId4" Type="http://schemas.openxmlformats.org/officeDocument/2006/relationships/hyperlink" Target="http://www.dep.state.fl.us/water/tmdl/final_tmdl.htm" TargetMode="External"/><Relationship Id="rId9" Type="http://schemas.openxmlformats.org/officeDocument/2006/relationships/image" Target="../media/image3.png"/></Relationships>
</file>

<file path=ppt/slides/_rels/slide129.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29.WAV"/><Relationship Id="rId1" Type="http://schemas.microsoft.com/office/2007/relationships/media" Target="../media/media129.WAV"/><Relationship Id="rId6" Type="http://schemas.openxmlformats.org/officeDocument/2006/relationships/hyperlink" Target="http://www.dep.state.fl.us/water/watersheds/rap.htm" TargetMode="External"/><Relationship Id="rId5" Type="http://schemas.openxmlformats.org/officeDocument/2006/relationships/hyperlink" Target="http://www.dep.state.fl.us/water/watersheds/assessment/a-lists.htm" TargetMode="External"/><Relationship Id="rId4" Type="http://schemas.openxmlformats.org/officeDocument/2006/relationships/hyperlink" Target="http://www.dep.state.fl.us/water/sas/sop/index.htm" TargetMode="Externa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WAV"/><Relationship Id="rId1" Type="http://schemas.microsoft.com/office/2007/relationships/media" Target="../media/media13.WAV"/><Relationship Id="rId4" Type="http://schemas.openxmlformats.org/officeDocument/2006/relationships/image" Target="../media/image3.png"/></Relationships>
</file>

<file path=ppt/slides/_rels/slide1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0.WAV"/><Relationship Id="rId1" Type="http://schemas.microsoft.com/office/2007/relationships/media" Target="../media/media130.WAV"/><Relationship Id="rId4" Type="http://schemas.openxmlformats.org/officeDocument/2006/relationships/image" Target="../media/image3.png"/></Relationships>
</file>

<file path=ppt/slides/_rels/slide1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1.WAV"/><Relationship Id="rId1" Type="http://schemas.microsoft.com/office/2007/relationships/media" Target="../media/media131.WAV"/><Relationship Id="rId5" Type="http://schemas.openxmlformats.org/officeDocument/2006/relationships/image" Target="../media/image3.png"/><Relationship Id="rId4" Type="http://schemas.openxmlformats.org/officeDocument/2006/relationships/notesSlide" Target="../notesSlides/notesSlide17.xml"/></Relationships>
</file>

<file path=ppt/slides/_rels/slide13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2.WAV"/><Relationship Id="rId1" Type="http://schemas.microsoft.com/office/2007/relationships/media" Target="../media/media132.WAV"/><Relationship Id="rId4" Type="http://schemas.openxmlformats.org/officeDocument/2006/relationships/image" Target="../media/image3.png"/></Relationships>
</file>

<file path=ppt/slides/_rels/slide1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3.WAV"/><Relationship Id="rId1" Type="http://schemas.microsoft.com/office/2007/relationships/media" Target="../media/media133.WAV"/><Relationship Id="rId6" Type="http://schemas.openxmlformats.org/officeDocument/2006/relationships/image" Target="../media/image3.png"/><Relationship Id="rId5" Type="http://schemas.openxmlformats.org/officeDocument/2006/relationships/image" Target="../media/image47.jpeg"/><Relationship Id="rId4" Type="http://schemas.openxmlformats.org/officeDocument/2006/relationships/image" Target="../media/image46.jpeg"/></Relationships>
</file>

<file path=ppt/slides/_rels/slide13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4.WAV"/><Relationship Id="rId1" Type="http://schemas.microsoft.com/office/2007/relationships/media" Target="../media/media134.WAV"/><Relationship Id="rId5" Type="http://schemas.openxmlformats.org/officeDocument/2006/relationships/image" Target="../media/image3.png"/><Relationship Id="rId4" Type="http://schemas.openxmlformats.org/officeDocument/2006/relationships/image" Target="../media/image48.jpeg"/></Relationships>
</file>

<file path=ppt/slides/_rels/slide1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5.WAV"/><Relationship Id="rId1" Type="http://schemas.microsoft.com/office/2007/relationships/media" Target="../media/media135.WAV"/><Relationship Id="rId4" Type="http://schemas.openxmlformats.org/officeDocument/2006/relationships/image" Target="../media/image3.png"/></Relationships>
</file>

<file path=ppt/slides/_rels/slide1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6.WAV"/><Relationship Id="rId1" Type="http://schemas.microsoft.com/office/2007/relationships/media" Target="../media/media136.WAV"/><Relationship Id="rId4" Type="http://schemas.openxmlformats.org/officeDocument/2006/relationships/image" Target="../media/image3.png"/></Relationships>
</file>

<file path=ppt/slides/_rels/slide1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7.WAV"/><Relationship Id="rId1" Type="http://schemas.microsoft.com/office/2007/relationships/media" Target="../media/media137.WAV"/><Relationship Id="rId6" Type="http://schemas.openxmlformats.org/officeDocument/2006/relationships/image" Target="../media/image3.png"/><Relationship Id="rId5" Type="http://schemas.openxmlformats.org/officeDocument/2006/relationships/image" Target="../media/image49.png"/><Relationship Id="rId4" Type="http://schemas.openxmlformats.org/officeDocument/2006/relationships/notesSlide" Target="../notesSlides/notesSlide18.xml"/></Relationships>
</file>

<file path=ppt/slides/_rels/slide1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8.WAV"/><Relationship Id="rId1" Type="http://schemas.microsoft.com/office/2007/relationships/media" Target="../media/media138.WAV"/><Relationship Id="rId5" Type="http://schemas.openxmlformats.org/officeDocument/2006/relationships/image" Target="../media/image3.png"/><Relationship Id="rId4" Type="http://schemas.openxmlformats.org/officeDocument/2006/relationships/notesSlide" Target="../notesSlides/notesSlide19.xml"/></Relationships>
</file>

<file path=ppt/slides/_rels/slide1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9.WAV"/><Relationship Id="rId1" Type="http://schemas.microsoft.com/office/2007/relationships/media" Target="../media/media139.WAV"/><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WAV"/><Relationship Id="rId1" Type="http://schemas.microsoft.com/office/2007/relationships/media" Target="../media/media14.WAV"/><Relationship Id="rId4" Type="http://schemas.openxmlformats.org/officeDocument/2006/relationships/image" Target="../media/image3.png"/></Relationships>
</file>

<file path=ppt/slides/_rels/slide14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0.WAV"/><Relationship Id="rId1" Type="http://schemas.microsoft.com/office/2007/relationships/media" Target="../media/media140.WAV"/><Relationship Id="rId6" Type="http://schemas.openxmlformats.org/officeDocument/2006/relationships/image" Target="../media/image3.png"/><Relationship Id="rId5" Type="http://schemas.openxmlformats.org/officeDocument/2006/relationships/image" Target="../media/image51.jpeg"/><Relationship Id="rId4" Type="http://schemas.openxmlformats.org/officeDocument/2006/relationships/image" Target="../media/image50.jpeg"/></Relationships>
</file>

<file path=ppt/slides/_rels/slide1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1.WAV"/><Relationship Id="rId1" Type="http://schemas.microsoft.com/office/2007/relationships/media" Target="../media/media141.WAV"/><Relationship Id="rId5" Type="http://schemas.openxmlformats.org/officeDocument/2006/relationships/image" Target="../media/image3.png"/><Relationship Id="rId4" Type="http://schemas.openxmlformats.org/officeDocument/2006/relationships/notesSlide" Target="../notesSlides/notesSlide20.xml"/></Relationships>
</file>

<file path=ppt/slides/_rels/slide1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2.WAV"/><Relationship Id="rId1" Type="http://schemas.microsoft.com/office/2007/relationships/media" Target="../media/media142.WAV"/><Relationship Id="rId4" Type="http://schemas.openxmlformats.org/officeDocument/2006/relationships/image" Target="../media/image3.png"/></Relationships>
</file>

<file path=ppt/slides/_rels/slide1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3.WAV"/><Relationship Id="rId1" Type="http://schemas.microsoft.com/office/2007/relationships/media" Target="../media/media143.WAV"/><Relationship Id="rId4" Type="http://schemas.openxmlformats.org/officeDocument/2006/relationships/image" Target="../media/image3.png"/></Relationships>
</file>

<file path=ppt/slides/_rels/slide1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4.WAV"/><Relationship Id="rId1" Type="http://schemas.microsoft.com/office/2007/relationships/media" Target="../media/media144.WAV"/><Relationship Id="rId6" Type="http://schemas.openxmlformats.org/officeDocument/2006/relationships/image" Target="../media/image3.png"/><Relationship Id="rId5" Type="http://schemas.openxmlformats.org/officeDocument/2006/relationships/image" Target="../media/image53.png"/><Relationship Id="rId4" Type="http://schemas.openxmlformats.org/officeDocument/2006/relationships/image" Target="../media/image52.png"/></Relationships>
</file>

<file path=ppt/slides/_rels/slide1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5.WAV"/><Relationship Id="rId1" Type="http://schemas.microsoft.com/office/2007/relationships/media" Target="../media/media145.WAV"/><Relationship Id="rId5" Type="http://schemas.openxmlformats.org/officeDocument/2006/relationships/image" Target="../media/image3.png"/><Relationship Id="rId4" Type="http://schemas.openxmlformats.org/officeDocument/2006/relationships/image" Target="../media/image54.png"/></Relationships>
</file>

<file path=ppt/slides/_rels/slide1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6.WAV"/><Relationship Id="rId1" Type="http://schemas.microsoft.com/office/2007/relationships/media" Target="../media/media146.WAV"/><Relationship Id="rId5" Type="http://schemas.openxmlformats.org/officeDocument/2006/relationships/image" Target="../media/image3.png"/><Relationship Id="rId4" Type="http://schemas.openxmlformats.org/officeDocument/2006/relationships/image" Target="../media/image55.jpeg"/></Relationships>
</file>

<file path=ppt/slides/_rels/slide1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7.WAV"/><Relationship Id="rId1" Type="http://schemas.microsoft.com/office/2007/relationships/media" Target="../media/media147.WAV"/><Relationship Id="rId5" Type="http://schemas.openxmlformats.org/officeDocument/2006/relationships/image" Target="../media/image3.png"/><Relationship Id="rId4" Type="http://schemas.openxmlformats.org/officeDocument/2006/relationships/image" Target="../media/image56.png"/></Relationships>
</file>

<file path=ppt/slides/_rels/slide1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8.WAV"/><Relationship Id="rId1" Type="http://schemas.microsoft.com/office/2007/relationships/media" Target="../media/media148.WAV"/><Relationship Id="rId5" Type="http://schemas.openxmlformats.org/officeDocument/2006/relationships/image" Target="../media/image3.png"/><Relationship Id="rId4" Type="http://schemas.openxmlformats.org/officeDocument/2006/relationships/image" Target="../media/image57.png"/></Relationships>
</file>

<file path=ppt/slides/_rels/slide1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9.WAV"/><Relationship Id="rId1" Type="http://schemas.microsoft.com/office/2007/relationships/media" Target="../media/media149.WAV"/><Relationship Id="rId5" Type="http://schemas.openxmlformats.org/officeDocument/2006/relationships/image" Target="../media/image3.png"/><Relationship Id="rId4" Type="http://schemas.openxmlformats.org/officeDocument/2006/relationships/image" Target="../media/image58.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WAV"/><Relationship Id="rId1" Type="http://schemas.microsoft.com/office/2007/relationships/media" Target="../media/media15.WAV"/><Relationship Id="rId5" Type="http://schemas.openxmlformats.org/officeDocument/2006/relationships/image" Target="../media/image3.png"/><Relationship Id="rId4" Type="http://schemas.openxmlformats.org/officeDocument/2006/relationships/notesSlide" Target="../notesSlides/notesSlide8.xml"/></Relationships>
</file>

<file path=ppt/slides/_rels/slide1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0.WAV"/><Relationship Id="rId1" Type="http://schemas.microsoft.com/office/2007/relationships/media" Target="../media/media150.WAV"/><Relationship Id="rId4" Type="http://schemas.openxmlformats.org/officeDocument/2006/relationships/image" Target="../media/image3.png"/></Relationships>
</file>

<file path=ppt/slides/_rels/slide1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1.WAV"/><Relationship Id="rId1" Type="http://schemas.microsoft.com/office/2007/relationships/media" Target="../media/media151.WAV"/><Relationship Id="rId4" Type="http://schemas.openxmlformats.org/officeDocument/2006/relationships/image" Target="../media/image3.png"/></Relationships>
</file>

<file path=ppt/slides/_rels/slide1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2.WAV"/><Relationship Id="rId1" Type="http://schemas.microsoft.com/office/2007/relationships/media" Target="../media/media152.WAV"/><Relationship Id="rId4" Type="http://schemas.openxmlformats.org/officeDocument/2006/relationships/image" Target="../media/image3.png"/></Relationships>
</file>

<file path=ppt/slides/_rels/slide1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3.WAV"/><Relationship Id="rId1" Type="http://schemas.microsoft.com/office/2007/relationships/media" Target="../media/media153.WAV"/><Relationship Id="rId5" Type="http://schemas.openxmlformats.org/officeDocument/2006/relationships/image" Target="../media/image3.png"/><Relationship Id="rId4" Type="http://schemas.openxmlformats.org/officeDocument/2006/relationships/image" Target="../media/image59.jpeg"/></Relationships>
</file>

<file path=ppt/slides/_rels/slide1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4.WAV"/><Relationship Id="rId1" Type="http://schemas.microsoft.com/office/2007/relationships/media" Target="../media/media154.WAV"/><Relationship Id="rId5" Type="http://schemas.openxmlformats.org/officeDocument/2006/relationships/image" Target="../media/image3.png"/><Relationship Id="rId4" Type="http://schemas.openxmlformats.org/officeDocument/2006/relationships/image" Target="../media/image60.jpeg"/></Relationships>
</file>

<file path=ppt/slides/_rels/slide15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5.WAV"/><Relationship Id="rId1" Type="http://schemas.microsoft.com/office/2007/relationships/media" Target="../media/media155.WAV"/><Relationship Id="rId4" Type="http://schemas.openxmlformats.org/officeDocument/2006/relationships/image" Target="../media/image3.png"/></Relationships>
</file>

<file path=ppt/slides/_rels/slide1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6.WAV"/><Relationship Id="rId1" Type="http://schemas.microsoft.com/office/2007/relationships/media" Target="../media/media156.WAV"/><Relationship Id="rId4" Type="http://schemas.openxmlformats.org/officeDocument/2006/relationships/image" Target="../media/image3.png"/></Relationships>
</file>

<file path=ppt/slides/_rels/slide1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7.WAV"/><Relationship Id="rId1" Type="http://schemas.microsoft.com/office/2007/relationships/media" Target="../media/media157.WAV"/><Relationship Id="rId4" Type="http://schemas.openxmlformats.org/officeDocument/2006/relationships/image" Target="../media/image3.png"/></Relationships>
</file>

<file path=ppt/slides/_rels/slide15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8.WAV"/><Relationship Id="rId1" Type="http://schemas.microsoft.com/office/2007/relationships/media" Target="../media/media158.WAV"/><Relationship Id="rId5" Type="http://schemas.openxmlformats.org/officeDocument/2006/relationships/image" Target="../media/image3.png"/><Relationship Id="rId4" Type="http://schemas.openxmlformats.org/officeDocument/2006/relationships/chart" Target="../charts/chart1.xml"/></Relationships>
</file>

<file path=ppt/slides/_rels/slide15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9.WAV"/><Relationship Id="rId1" Type="http://schemas.microsoft.com/office/2007/relationships/media" Target="../media/media159.WAV"/><Relationship Id="rId6" Type="http://schemas.openxmlformats.org/officeDocument/2006/relationships/image" Target="../media/image3.png"/><Relationship Id="rId5" Type="http://schemas.openxmlformats.org/officeDocument/2006/relationships/chart" Target="../charts/chart2.xml"/><Relationship Id="rId4" Type="http://schemas.openxmlformats.org/officeDocument/2006/relationships/notesSlide" Target="../notesSlides/notesSlide21.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WAV"/><Relationship Id="rId1" Type="http://schemas.microsoft.com/office/2007/relationships/media" Target="../media/media16.WAV"/><Relationship Id="rId4" Type="http://schemas.openxmlformats.org/officeDocument/2006/relationships/image" Target="../media/image3.png"/></Relationships>
</file>

<file path=ppt/slides/_rels/slide1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0.WAV"/><Relationship Id="rId1" Type="http://schemas.microsoft.com/office/2007/relationships/media" Target="../media/media160.WAV"/><Relationship Id="rId4" Type="http://schemas.openxmlformats.org/officeDocument/2006/relationships/image" Target="../media/image3.png"/></Relationships>
</file>

<file path=ppt/slides/_rels/slide1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1.WAV"/><Relationship Id="rId1" Type="http://schemas.microsoft.com/office/2007/relationships/media" Target="../media/media161.WAV"/><Relationship Id="rId4" Type="http://schemas.openxmlformats.org/officeDocument/2006/relationships/image" Target="../media/image3.png"/></Relationships>
</file>

<file path=ppt/slides/_rels/slide1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2.WAV"/><Relationship Id="rId1" Type="http://schemas.microsoft.com/office/2007/relationships/media" Target="../media/media162.WAV"/><Relationship Id="rId6" Type="http://schemas.openxmlformats.org/officeDocument/2006/relationships/image" Target="../media/image3.png"/><Relationship Id="rId5" Type="http://schemas.openxmlformats.org/officeDocument/2006/relationships/image" Target="../media/image62.jpeg"/><Relationship Id="rId4" Type="http://schemas.openxmlformats.org/officeDocument/2006/relationships/image" Target="../media/image61.jpeg"/></Relationships>
</file>

<file path=ppt/slides/_rels/slide1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3.WAV"/><Relationship Id="rId1" Type="http://schemas.microsoft.com/office/2007/relationships/media" Target="../media/media163.WAV"/><Relationship Id="rId4" Type="http://schemas.openxmlformats.org/officeDocument/2006/relationships/image" Target="../media/image3.png"/></Relationships>
</file>

<file path=ppt/slides/_rels/slide1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4.WAV"/><Relationship Id="rId1" Type="http://schemas.microsoft.com/office/2007/relationships/media" Target="../media/media164.WAV"/><Relationship Id="rId5" Type="http://schemas.openxmlformats.org/officeDocument/2006/relationships/image" Target="../media/image3.png"/><Relationship Id="rId4" Type="http://schemas.openxmlformats.org/officeDocument/2006/relationships/image" Target="../media/image63.png"/></Relationships>
</file>

<file path=ppt/slides/_rels/slide1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5.WAV"/><Relationship Id="rId1" Type="http://schemas.microsoft.com/office/2007/relationships/media" Target="../media/media165.WAV"/><Relationship Id="rId5" Type="http://schemas.openxmlformats.org/officeDocument/2006/relationships/image" Target="../media/image3.png"/><Relationship Id="rId4" Type="http://schemas.openxmlformats.org/officeDocument/2006/relationships/image" Target="../media/image64.jpeg"/></Relationships>
</file>

<file path=ppt/slides/_rels/slide16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6.WAV"/><Relationship Id="rId1" Type="http://schemas.microsoft.com/office/2007/relationships/media" Target="../media/media166.WAV"/><Relationship Id="rId5" Type="http://schemas.openxmlformats.org/officeDocument/2006/relationships/image" Target="../media/image3.png"/><Relationship Id="rId4" Type="http://schemas.openxmlformats.org/officeDocument/2006/relationships/chart" Target="../charts/chart3.xml"/></Relationships>
</file>

<file path=ppt/slides/_rels/slide16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7.WAV"/><Relationship Id="rId1" Type="http://schemas.microsoft.com/office/2007/relationships/media" Target="../media/media167.WAV"/><Relationship Id="rId4" Type="http://schemas.openxmlformats.org/officeDocument/2006/relationships/image" Target="../media/image3.png"/></Relationships>
</file>

<file path=ppt/slides/_rels/slide1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8.WAV"/><Relationship Id="rId1" Type="http://schemas.microsoft.com/office/2007/relationships/media" Target="../media/media168.WAV"/><Relationship Id="rId6" Type="http://schemas.openxmlformats.org/officeDocument/2006/relationships/image" Target="../media/image3.png"/><Relationship Id="rId5" Type="http://schemas.openxmlformats.org/officeDocument/2006/relationships/image" Target="../media/image66.jpeg"/><Relationship Id="rId4" Type="http://schemas.openxmlformats.org/officeDocument/2006/relationships/image" Target="../media/image65.jpeg"/></Relationships>
</file>

<file path=ppt/slides/_rels/slide16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9.WAV"/><Relationship Id="rId1" Type="http://schemas.microsoft.com/office/2007/relationships/media" Target="../media/media169.WAV"/><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WAV"/><Relationship Id="rId1" Type="http://schemas.microsoft.com/office/2007/relationships/media" Target="../media/media17.WAV"/><Relationship Id="rId4" Type="http://schemas.openxmlformats.org/officeDocument/2006/relationships/image" Target="../media/image3.png"/></Relationships>
</file>

<file path=ppt/slides/_rels/slide1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0.WAV"/><Relationship Id="rId1" Type="http://schemas.microsoft.com/office/2007/relationships/media" Target="../media/media170.WAV"/><Relationship Id="rId4" Type="http://schemas.openxmlformats.org/officeDocument/2006/relationships/image" Target="../media/image3.png"/></Relationships>
</file>

<file path=ppt/slides/_rels/slide1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1.WAV"/><Relationship Id="rId1" Type="http://schemas.microsoft.com/office/2007/relationships/media" Target="../media/media171.WAV"/><Relationship Id="rId6" Type="http://schemas.openxmlformats.org/officeDocument/2006/relationships/image" Target="../media/image3.png"/><Relationship Id="rId5" Type="http://schemas.openxmlformats.org/officeDocument/2006/relationships/image" Target="../media/image68.jpeg"/><Relationship Id="rId4" Type="http://schemas.openxmlformats.org/officeDocument/2006/relationships/image" Target="../media/image67.jpeg"/></Relationships>
</file>

<file path=ppt/slides/_rels/slide17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2.WAV"/><Relationship Id="rId1" Type="http://schemas.microsoft.com/office/2007/relationships/media" Target="../media/media172.WAV"/><Relationship Id="rId4" Type="http://schemas.openxmlformats.org/officeDocument/2006/relationships/image" Target="../media/image3.png"/></Relationships>
</file>

<file path=ppt/slides/_rels/slide17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3.WAV"/><Relationship Id="rId1" Type="http://schemas.microsoft.com/office/2007/relationships/media" Target="../media/media173.WAV"/><Relationship Id="rId6" Type="http://schemas.openxmlformats.org/officeDocument/2006/relationships/image" Target="../media/image3.png"/><Relationship Id="rId5" Type="http://schemas.openxmlformats.org/officeDocument/2006/relationships/image" Target="../media/image70.jpeg"/><Relationship Id="rId4" Type="http://schemas.openxmlformats.org/officeDocument/2006/relationships/image" Target="../media/image69.jpeg"/></Relationships>
</file>

<file path=ppt/slides/_rels/slide17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4.WAV"/><Relationship Id="rId1" Type="http://schemas.microsoft.com/office/2007/relationships/media" Target="../media/media174.WAV"/><Relationship Id="rId4" Type="http://schemas.openxmlformats.org/officeDocument/2006/relationships/image" Target="../media/image3.png"/></Relationships>
</file>

<file path=ppt/slides/_rels/slide175.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3.png"/><Relationship Id="rId2" Type="http://schemas.openxmlformats.org/officeDocument/2006/relationships/audio" Target="../media/media175.WAV"/><Relationship Id="rId1" Type="http://schemas.microsoft.com/office/2007/relationships/media" Target="../media/media175.WAV"/><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s>
</file>

<file path=ppt/slides/_rels/slide17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6.WAV"/><Relationship Id="rId1" Type="http://schemas.microsoft.com/office/2007/relationships/media" Target="../media/media176.WAV"/><Relationship Id="rId5" Type="http://schemas.openxmlformats.org/officeDocument/2006/relationships/image" Target="../media/image3.png"/><Relationship Id="rId4" Type="http://schemas.openxmlformats.org/officeDocument/2006/relationships/image" Target="../media/image74.png"/></Relationships>
</file>

<file path=ppt/slides/_rels/slide17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7.WAV"/><Relationship Id="rId1" Type="http://schemas.microsoft.com/office/2007/relationships/media" Target="../media/media177.WAV"/><Relationship Id="rId4" Type="http://schemas.openxmlformats.org/officeDocument/2006/relationships/image" Target="../media/image3.png"/></Relationships>
</file>

<file path=ppt/slides/_rels/slide17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8.WAV"/><Relationship Id="rId1" Type="http://schemas.microsoft.com/office/2007/relationships/media" Target="../media/media178.WAV"/><Relationship Id="rId4" Type="http://schemas.openxmlformats.org/officeDocument/2006/relationships/image" Target="../media/image3.png"/></Relationships>
</file>

<file path=ppt/slides/_rels/slide17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9.WAV"/><Relationship Id="rId1" Type="http://schemas.microsoft.com/office/2007/relationships/media" Target="../media/media179.WAV"/><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WAV"/><Relationship Id="rId1" Type="http://schemas.microsoft.com/office/2007/relationships/media" Target="../media/media18.WAV"/><Relationship Id="rId5" Type="http://schemas.openxmlformats.org/officeDocument/2006/relationships/image" Target="../media/image3.png"/><Relationship Id="rId4" Type="http://schemas.openxmlformats.org/officeDocument/2006/relationships/image" Target="../media/image5.jpeg"/></Relationships>
</file>

<file path=ppt/slides/_rels/slide18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0.WAV"/><Relationship Id="rId1" Type="http://schemas.microsoft.com/office/2007/relationships/media" Target="../media/media180.WAV"/><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WAV"/><Relationship Id="rId1" Type="http://schemas.microsoft.com/office/2007/relationships/media" Target="../media/media19.WAV"/><Relationship Id="rId5" Type="http://schemas.openxmlformats.org/officeDocument/2006/relationships/image" Target="../media/image3.png"/><Relationship Id="rId4" Type="http://schemas.openxmlformats.org/officeDocument/2006/relationships/image" Target="../media/image6.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WAV"/><Relationship Id="rId1" Type="http://schemas.microsoft.com/office/2007/relationships/media" Target="../media/media2.WAV"/><Relationship Id="rId5" Type="http://schemas.openxmlformats.org/officeDocument/2006/relationships/image" Target="../media/image4.png"/><Relationship Id="rId4"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0.WAV"/><Relationship Id="rId1" Type="http://schemas.microsoft.com/office/2007/relationships/media" Target="../media/media20.WAV"/><Relationship Id="rId4" Type="http://schemas.openxmlformats.org/officeDocument/2006/relationships/image" Target="../media/image3.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1.WAV"/><Relationship Id="rId1" Type="http://schemas.microsoft.com/office/2007/relationships/media" Target="../media/media21.WAV"/><Relationship Id="rId4" Type="http://schemas.openxmlformats.org/officeDocument/2006/relationships/image" Target="../media/image3.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2.WAV"/><Relationship Id="rId1" Type="http://schemas.microsoft.com/office/2007/relationships/media" Target="../media/media22.WAV"/><Relationship Id="rId4" Type="http://schemas.openxmlformats.org/officeDocument/2006/relationships/image" Target="../media/image3.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3.WAV"/><Relationship Id="rId1" Type="http://schemas.microsoft.com/office/2007/relationships/media" Target="../media/media23.WAV"/><Relationship Id="rId4"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4.WAV"/><Relationship Id="rId1" Type="http://schemas.microsoft.com/office/2007/relationships/media" Target="../media/media24.WAV"/><Relationship Id="rId5" Type="http://schemas.openxmlformats.org/officeDocument/2006/relationships/image" Target="../media/image3.png"/><Relationship Id="rId4" Type="http://schemas.openxmlformats.org/officeDocument/2006/relationships/notesSlide" Target="../notesSlides/notesSlide9.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5.WAV"/><Relationship Id="rId1" Type="http://schemas.microsoft.com/office/2007/relationships/media" Target="../media/media25.WAV"/><Relationship Id="rId4" Type="http://schemas.openxmlformats.org/officeDocument/2006/relationships/image" Target="../media/image3.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6.WAV"/><Relationship Id="rId1" Type="http://schemas.microsoft.com/office/2007/relationships/media" Target="../media/media26.WAV"/><Relationship Id="rId5" Type="http://schemas.openxmlformats.org/officeDocument/2006/relationships/image" Target="../media/image3.png"/><Relationship Id="rId4" Type="http://schemas.openxmlformats.org/officeDocument/2006/relationships/notesSlide" Target="../notesSlides/notesSlide10.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27.WAV"/><Relationship Id="rId1" Type="http://schemas.microsoft.com/office/2007/relationships/media" Target="../media/media27.WAV"/><Relationship Id="rId4" Type="http://schemas.openxmlformats.org/officeDocument/2006/relationships/image" Target="../media/image3.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8.WAV"/><Relationship Id="rId1" Type="http://schemas.microsoft.com/office/2007/relationships/media" Target="../media/media28.WAV"/><Relationship Id="rId4" Type="http://schemas.openxmlformats.org/officeDocument/2006/relationships/image" Target="../media/image3.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9.WAV"/><Relationship Id="rId1" Type="http://schemas.microsoft.com/office/2007/relationships/media" Target="../media/media29.WAV"/><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WAV"/><Relationship Id="rId1" Type="http://schemas.microsoft.com/office/2007/relationships/media" Target="../media/media3.WAV"/><Relationship Id="rId5" Type="http://schemas.openxmlformats.org/officeDocument/2006/relationships/image" Target="../media/image3.png"/><Relationship Id="rId4" Type="http://schemas.openxmlformats.org/officeDocument/2006/relationships/notesSlide" Target="../notesSlides/notesSlide2.xml"/></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0.WAV"/><Relationship Id="rId1" Type="http://schemas.microsoft.com/office/2007/relationships/media" Target="../media/media30.WAV"/><Relationship Id="rId4" Type="http://schemas.openxmlformats.org/officeDocument/2006/relationships/image" Target="../media/image3.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1.WAV"/><Relationship Id="rId1" Type="http://schemas.microsoft.com/office/2007/relationships/media" Target="../media/media31.WAV"/><Relationship Id="rId5" Type="http://schemas.openxmlformats.org/officeDocument/2006/relationships/image" Target="../media/image3.png"/><Relationship Id="rId4" Type="http://schemas.openxmlformats.org/officeDocument/2006/relationships/image" Target="../media/image7.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2.WAV"/><Relationship Id="rId1" Type="http://schemas.microsoft.com/office/2007/relationships/media" Target="../media/media32.WAV"/><Relationship Id="rId6" Type="http://schemas.openxmlformats.org/officeDocument/2006/relationships/image" Target="../media/image3.png"/><Relationship Id="rId5" Type="http://schemas.openxmlformats.org/officeDocument/2006/relationships/image" Target="../media/image9.png"/><Relationship Id="rId4" Type="http://schemas.openxmlformats.org/officeDocument/2006/relationships/image" Target="../media/image8.png"/></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3.WAV"/><Relationship Id="rId1" Type="http://schemas.microsoft.com/office/2007/relationships/media" Target="../media/media33.WAV"/><Relationship Id="rId4" Type="http://schemas.openxmlformats.org/officeDocument/2006/relationships/image" Target="../media/image3.png"/></Relationships>
</file>

<file path=ppt/slides/_rels/slide3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4.WAV"/><Relationship Id="rId1" Type="http://schemas.microsoft.com/office/2007/relationships/media" Target="../media/media34.WAV"/><Relationship Id="rId6" Type="http://schemas.openxmlformats.org/officeDocument/2006/relationships/image" Target="../media/image3.png"/><Relationship Id="rId5" Type="http://schemas.openxmlformats.org/officeDocument/2006/relationships/image" Target="../media/image10.jpeg"/><Relationship Id="rId4" Type="http://schemas.openxmlformats.org/officeDocument/2006/relationships/notesSlide" Target="../notesSlides/notesSlide11.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5.WAV"/><Relationship Id="rId1" Type="http://schemas.microsoft.com/office/2007/relationships/media" Target="../media/media35.WAV"/><Relationship Id="rId4" Type="http://schemas.openxmlformats.org/officeDocument/2006/relationships/image" Target="../media/image3.png"/></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6.WAV"/><Relationship Id="rId1" Type="http://schemas.microsoft.com/office/2007/relationships/media" Target="../media/media36.WAV"/><Relationship Id="rId4" Type="http://schemas.openxmlformats.org/officeDocument/2006/relationships/image" Target="../media/image3.png"/></Relationships>
</file>

<file path=ppt/slides/_rels/slide3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7.WAV"/><Relationship Id="rId1" Type="http://schemas.microsoft.com/office/2007/relationships/media" Target="../media/media37.WAV"/><Relationship Id="rId4" Type="http://schemas.openxmlformats.org/officeDocument/2006/relationships/image" Target="../media/image3.png"/></Relationships>
</file>

<file path=ppt/slides/_rels/slide3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8.WAV"/><Relationship Id="rId1" Type="http://schemas.microsoft.com/office/2007/relationships/media" Target="../media/media38.WAV"/><Relationship Id="rId4" Type="http://schemas.openxmlformats.org/officeDocument/2006/relationships/image" Target="../media/image3.png"/></Relationships>
</file>

<file path=ppt/slides/_rels/slide3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9.WAV"/><Relationship Id="rId1" Type="http://schemas.microsoft.com/office/2007/relationships/media" Target="../media/media39.WAV"/><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WAV"/><Relationship Id="rId1" Type="http://schemas.microsoft.com/office/2007/relationships/media" Target="../media/media4.WAV"/><Relationship Id="rId5" Type="http://schemas.openxmlformats.org/officeDocument/2006/relationships/image" Target="../media/image3.png"/><Relationship Id="rId4" Type="http://schemas.openxmlformats.org/officeDocument/2006/relationships/notesSlide" Target="../notesSlides/notesSlide3.xml"/></Relationships>
</file>

<file path=ppt/slides/_rels/slide4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40.WAV"/><Relationship Id="rId1" Type="http://schemas.microsoft.com/office/2007/relationships/media" Target="../media/media40.WAV"/><Relationship Id="rId4" Type="http://schemas.openxmlformats.org/officeDocument/2006/relationships/image" Target="../media/image3.png"/></Relationships>
</file>

<file path=ppt/slides/_rels/slide4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1.WAV"/><Relationship Id="rId1" Type="http://schemas.microsoft.com/office/2007/relationships/media" Target="../media/media41.WAV"/><Relationship Id="rId4" Type="http://schemas.openxmlformats.org/officeDocument/2006/relationships/image" Target="../media/image3.png"/></Relationships>
</file>

<file path=ppt/slides/_rels/slide4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2.WAV"/><Relationship Id="rId1" Type="http://schemas.microsoft.com/office/2007/relationships/media" Target="../media/media42.WAV"/><Relationship Id="rId4" Type="http://schemas.openxmlformats.org/officeDocument/2006/relationships/image" Target="../media/image3.png"/></Relationships>
</file>

<file path=ppt/slides/_rels/slide4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3.WAV"/><Relationship Id="rId1" Type="http://schemas.microsoft.com/office/2007/relationships/media" Target="../media/media43.WAV"/><Relationship Id="rId4" Type="http://schemas.openxmlformats.org/officeDocument/2006/relationships/image" Target="../media/image3.png"/></Relationships>
</file>

<file path=ppt/slides/_rels/slide4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4.WAV"/><Relationship Id="rId1" Type="http://schemas.microsoft.com/office/2007/relationships/media" Target="../media/media44.WAV"/><Relationship Id="rId4" Type="http://schemas.openxmlformats.org/officeDocument/2006/relationships/image" Target="../media/image3.png"/></Relationships>
</file>

<file path=ppt/slides/_rels/slide4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5.WAV"/><Relationship Id="rId1" Type="http://schemas.microsoft.com/office/2007/relationships/media" Target="../media/media45.WAV"/><Relationship Id="rId4" Type="http://schemas.openxmlformats.org/officeDocument/2006/relationships/image" Target="../media/image3.png"/></Relationships>
</file>

<file path=ppt/slides/_rels/slide4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6.WAV"/><Relationship Id="rId1" Type="http://schemas.microsoft.com/office/2007/relationships/media" Target="../media/media46.WAV"/><Relationship Id="rId4" Type="http://schemas.openxmlformats.org/officeDocument/2006/relationships/image" Target="../media/image3.png"/></Relationships>
</file>

<file path=ppt/slides/_rels/slide4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7.WAV"/><Relationship Id="rId1" Type="http://schemas.microsoft.com/office/2007/relationships/media" Target="../media/media47.WAV"/><Relationship Id="rId4" Type="http://schemas.openxmlformats.org/officeDocument/2006/relationships/image" Target="../media/image3.png"/></Relationships>
</file>

<file path=ppt/slides/_rels/slide4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8.WAV"/><Relationship Id="rId1" Type="http://schemas.microsoft.com/office/2007/relationships/media" Target="../media/media48.WAV"/><Relationship Id="rId4" Type="http://schemas.openxmlformats.org/officeDocument/2006/relationships/image" Target="../media/image3.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9.WAV"/><Relationship Id="rId1" Type="http://schemas.microsoft.com/office/2007/relationships/media" Target="../media/media49.WAV"/><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WAV"/><Relationship Id="rId1" Type="http://schemas.microsoft.com/office/2007/relationships/media" Target="../media/media5.WAV"/><Relationship Id="rId5" Type="http://schemas.openxmlformats.org/officeDocument/2006/relationships/image" Target="../media/image3.png"/><Relationship Id="rId4" Type="http://schemas.openxmlformats.org/officeDocument/2006/relationships/notesSlide" Target="../notesSlides/notesSlide4.xml"/></Relationships>
</file>

<file path=ppt/slides/_rels/slide5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0.WAV"/><Relationship Id="rId1" Type="http://schemas.microsoft.com/office/2007/relationships/media" Target="../media/media50.WAV"/><Relationship Id="rId4" Type="http://schemas.openxmlformats.org/officeDocument/2006/relationships/image" Target="../media/image3.pn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1.WAV"/><Relationship Id="rId1" Type="http://schemas.microsoft.com/office/2007/relationships/media" Target="../media/media51.WAV"/><Relationship Id="rId4" Type="http://schemas.openxmlformats.org/officeDocument/2006/relationships/image" Target="../media/image3.png"/></Relationships>
</file>

<file path=ppt/slides/_rels/slide5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2.WAV"/><Relationship Id="rId1" Type="http://schemas.microsoft.com/office/2007/relationships/media" Target="../media/media52.WAV"/><Relationship Id="rId4" Type="http://schemas.openxmlformats.org/officeDocument/2006/relationships/image" Target="../media/image3.png"/></Relationships>
</file>

<file path=ppt/slides/_rels/slide5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3.WAV"/><Relationship Id="rId1" Type="http://schemas.microsoft.com/office/2007/relationships/media" Target="../media/media53.WAV"/><Relationship Id="rId4" Type="http://schemas.openxmlformats.org/officeDocument/2006/relationships/image" Target="../media/image3.pn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4.WAV"/><Relationship Id="rId1" Type="http://schemas.microsoft.com/office/2007/relationships/media" Target="../media/media54.WAV"/><Relationship Id="rId4" Type="http://schemas.openxmlformats.org/officeDocument/2006/relationships/image" Target="../media/image3.png"/></Relationships>
</file>

<file path=ppt/slides/_rels/slide55.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55.WAV"/><Relationship Id="rId1" Type="http://schemas.microsoft.com/office/2007/relationships/media" Target="../media/media55.WAV"/><Relationship Id="rId6" Type="http://schemas.openxmlformats.org/officeDocument/2006/relationships/image" Target="../media/image3.png"/><Relationship Id="rId5" Type="http://schemas.openxmlformats.org/officeDocument/2006/relationships/image" Target="../media/image12.jpeg"/><Relationship Id="rId4" Type="http://schemas.openxmlformats.org/officeDocument/2006/relationships/image" Target="../media/image11.jpeg"/></Relationships>
</file>

<file path=ppt/slides/_rels/slide5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6.WAV"/><Relationship Id="rId1" Type="http://schemas.microsoft.com/office/2007/relationships/media" Target="../media/media56.WAV"/><Relationship Id="rId4" Type="http://schemas.openxmlformats.org/officeDocument/2006/relationships/image" Target="../media/image3.png"/></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7.WAV"/><Relationship Id="rId1" Type="http://schemas.microsoft.com/office/2007/relationships/media" Target="../media/media57.WAV"/><Relationship Id="rId4" Type="http://schemas.openxmlformats.org/officeDocument/2006/relationships/image" Target="../media/image3.png"/></Relationships>
</file>

<file path=ppt/slides/_rels/slide5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8.WAV"/><Relationship Id="rId1" Type="http://schemas.microsoft.com/office/2007/relationships/media" Target="../media/media58.WAV"/><Relationship Id="rId4" Type="http://schemas.openxmlformats.org/officeDocument/2006/relationships/image" Target="../media/image3.png"/></Relationships>
</file>

<file path=ppt/slides/_rels/slide5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9.WAV"/><Relationship Id="rId1" Type="http://schemas.microsoft.com/office/2007/relationships/media" Target="../media/media59.WAV"/><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WAV"/><Relationship Id="rId1" Type="http://schemas.microsoft.com/office/2007/relationships/media" Target="../media/media6.WAV"/><Relationship Id="rId5" Type="http://schemas.openxmlformats.org/officeDocument/2006/relationships/image" Target="../media/image3.png"/><Relationship Id="rId4" Type="http://schemas.openxmlformats.org/officeDocument/2006/relationships/notesSlide" Target="../notesSlides/notesSlide5.xml"/></Relationships>
</file>

<file path=ppt/slides/_rels/slide6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0.WAV"/><Relationship Id="rId1" Type="http://schemas.microsoft.com/office/2007/relationships/media" Target="../media/media60.WAV"/><Relationship Id="rId6" Type="http://schemas.openxmlformats.org/officeDocument/2006/relationships/image" Target="../media/image3.png"/><Relationship Id="rId5" Type="http://schemas.openxmlformats.org/officeDocument/2006/relationships/image" Target="../media/image14.jpeg"/><Relationship Id="rId4" Type="http://schemas.openxmlformats.org/officeDocument/2006/relationships/image" Target="../media/image13.jpeg"/></Relationships>
</file>

<file path=ppt/slides/_rels/slide6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1.WAV"/><Relationship Id="rId1" Type="http://schemas.microsoft.com/office/2007/relationships/media" Target="../media/media61.WAV"/><Relationship Id="rId4" Type="http://schemas.openxmlformats.org/officeDocument/2006/relationships/image" Target="../media/image3.png"/></Relationships>
</file>

<file path=ppt/slides/_rels/slide6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2.WAV"/><Relationship Id="rId1" Type="http://schemas.microsoft.com/office/2007/relationships/media" Target="../media/media62.WAV"/><Relationship Id="rId5" Type="http://schemas.openxmlformats.org/officeDocument/2006/relationships/image" Target="../media/image3.png"/><Relationship Id="rId4" Type="http://schemas.openxmlformats.org/officeDocument/2006/relationships/image" Target="../media/image15.png"/></Relationships>
</file>

<file path=ppt/slides/_rels/slide6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3.WAV"/><Relationship Id="rId1" Type="http://schemas.microsoft.com/office/2007/relationships/media" Target="../media/media63.WAV"/><Relationship Id="rId4" Type="http://schemas.openxmlformats.org/officeDocument/2006/relationships/image" Target="../media/image3.png"/></Relationships>
</file>

<file path=ppt/slides/_rels/slide6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4.WAV"/><Relationship Id="rId1" Type="http://schemas.microsoft.com/office/2007/relationships/media" Target="../media/media64.WAV"/><Relationship Id="rId5" Type="http://schemas.openxmlformats.org/officeDocument/2006/relationships/image" Target="../media/image3.png"/><Relationship Id="rId4" Type="http://schemas.openxmlformats.org/officeDocument/2006/relationships/hyperlink" Target="http://www.flrules.org/Gateway/reference.asp?No=Ref-01212" TargetMode="External"/></Relationships>
</file>

<file path=ppt/slides/_rels/slide6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5.WAV"/><Relationship Id="rId1" Type="http://schemas.microsoft.com/office/2007/relationships/media" Target="../media/media65.WAV"/><Relationship Id="rId4" Type="http://schemas.openxmlformats.org/officeDocument/2006/relationships/image" Target="../media/image3.png"/></Relationships>
</file>

<file path=ppt/slides/_rels/slide66.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66.WAV"/><Relationship Id="rId1" Type="http://schemas.microsoft.com/office/2007/relationships/media" Target="../media/media66.WAV"/><Relationship Id="rId5" Type="http://schemas.openxmlformats.org/officeDocument/2006/relationships/image" Target="../media/image3.png"/><Relationship Id="rId4" Type="http://schemas.openxmlformats.org/officeDocument/2006/relationships/image" Target="../media/image16.jpeg"/></Relationships>
</file>

<file path=ppt/slides/_rels/slide6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7.WAV"/><Relationship Id="rId1" Type="http://schemas.microsoft.com/office/2007/relationships/media" Target="../media/media67.WAV"/><Relationship Id="rId5" Type="http://schemas.openxmlformats.org/officeDocument/2006/relationships/image" Target="../media/image3.png"/><Relationship Id="rId4" Type="http://schemas.openxmlformats.org/officeDocument/2006/relationships/image" Target="../media/image17.emf"/></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8.WAV"/><Relationship Id="rId1" Type="http://schemas.microsoft.com/office/2007/relationships/media" Target="../media/media68.WAV"/><Relationship Id="rId5" Type="http://schemas.openxmlformats.org/officeDocument/2006/relationships/image" Target="../media/image3.png"/><Relationship Id="rId4" Type="http://schemas.openxmlformats.org/officeDocument/2006/relationships/image" Target="../media/image18.jpeg"/></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69.WAV"/><Relationship Id="rId1" Type="http://schemas.microsoft.com/office/2007/relationships/media" Target="../media/media69.WAV"/><Relationship Id="rId5" Type="http://schemas.openxmlformats.org/officeDocument/2006/relationships/image" Target="../media/image3.png"/><Relationship Id="rId4" Type="http://schemas.openxmlformats.org/officeDocument/2006/relationships/image" Target="../media/image19.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WAV"/><Relationship Id="rId1" Type="http://schemas.microsoft.com/office/2007/relationships/media" Target="../media/media7.WAV"/><Relationship Id="rId5" Type="http://schemas.openxmlformats.org/officeDocument/2006/relationships/image" Target="../media/image3.png"/><Relationship Id="rId4" Type="http://schemas.openxmlformats.org/officeDocument/2006/relationships/notesSlide" Target="../notesSlides/notesSlide6.xml"/></Relationships>
</file>

<file path=ppt/slides/_rels/slide7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0.WAV"/><Relationship Id="rId1" Type="http://schemas.microsoft.com/office/2007/relationships/media" Target="../media/media70.WAV"/><Relationship Id="rId4" Type="http://schemas.openxmlformats.org/officeDocument/2006/relationships/image" Target="../media/image3.png"/></Relationships>
</file>

<file path=ppt/slides/_rels/slide7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1.WAV"/><Relationship Id="rId1" Type="http://schemas.microsoft.com/office/2007/relationships/media" Target="../media/media71.WAV"/><Relationship Id="rId4" Type="http://schemas.openxmlformats.org/officeDocument/2006/relationships/image" Target="../media/image3.png"/></Relationships>
</file>

<file path=ppt/slides/_rels/slide7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72.WAV"/><Relationship Id="rId1" Type="http://schemas.microsoft.com/office/2007/relationships/media" Target="../media/media72.WAV"/><Relationship Id="rId5" Type="http://schemas.openxmlformats.org/officeDocument/2006/relationships/image" Target="../media/image3.png"/><Relationship Id="rId4" Type="http://schemas.openxmlformats.org/officeDocument/2006/relationships/image" Target="../media/image20.jpeg"/></Relationships>
</file>

<file path=ppt/slides/_rels/slide7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3.WAV"/><Relationship Id="rId1" Type="http://schemas.microsoft.com/office/2007/relationships/media" Target="../media/media73.WAV"/><Relationship Id="rId6" Type="http://schemas.openxmlformats.org/officeDocument/2006/relationships/image" Target="../media/image3.png"/><Relationship Id="rId5" Type="http://schemas.openxmlformats.org/officeDocument/2006/relationships/image" Target="../media/image22.wmf"/><Relationship Id="rId4" Type="http://schemas.openxmlformats.org/officeDocument/2006/relationships/image" Target="../media/image21.png"/></Relationships>
</file>

<file path=ppt/slides/_rels/slide74.xml.rels><?xml version="1.0" encoding="UTF-8" standalone="yes"?>
<Relationships xmlns="http://schemas.openxmlformats.org/package/2006/relationships"><Relationship Id="rId3" Type="http://schemas.openxmlformats.org/officeDocument/2006/relationships/slideLayout" Target="../slideLayouts/slideLayout6.xml"/><Relationship Id="rId2" Type="http://schemas.openxmlformats.org/officeDocument/2006/relationships/audio" Target="../media/media74.WAV"/><Relationship Id="rId1" Type="http://schemas.microsoft.com/office/2007/relationships/media" Target="../media/media74.WAV"/><Relationship Id="rId6" Type="http://schemas.openxmlformats.org/officeDocument/2006/relationships/image" Target="../media/image3.png"/><Relationship Id="rId5" Type="http://schemas.openxmlformats.org/officeDocument/2006/relationships/image" Target="../media/image23.png"/><Relationship Id="rId4" Type="http://schemas.openxmlformats.org/officeDocument/2006/relationships/notesSlide" Target="../notesSlides/notesSlide12.xml"/></Relationships>
</file>

<file path=ppt/slides/_rels/slide75.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3.png"/><Relationship Id="rId2" Type="http://schemas.openxmlformats.org/officeDocument/2006/relationships/audio" Target="../media/media75.WAV"/><Relationship Id="rId1" Type="http://schemas.microsoft.com/office/2007/relationships/media" Target="../media/media75.WAV"/><Relationship Id="rId6" Type="http://schemas.openxmlformats.org/officeDocument/2006/relationships/image" Target="../media/image26.jpeg"/><Relationship Id="rId5" Type="http://schemas.openxmlformats.org/officeDocument/2006/relationships/image" Target="../media/image25.png"/><Relationship Id="rId4" Type="http://schemas.openxmlformats.org/officeDocument/2006/relationships/image" Target="../media/image24.emf"/></Relationships>
</file>

<file path=ppt/slides/_rels/slide76.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76.WAV"/><Relationship Id="rId1" Type="http://schemas.microsoft.com/office/2007/relationships/media" Target="../media/media76.WAV"/><Relationship Id="rId5" Type="http://schemas.openxmlformats.org/officeDocument/2006/relationships/image" Target="../media/image3.png"/><Relationship Id="rId4" Type="http://schemas.openxmlformats.org/officeDocument/2006/relationships/image" Target="../media/image19.png"/></Relationships>
</file>

<file path=ppt/slides/_rels/slide7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7.WAV"/><Relationship Id="rId1" Type="http://schemas.microsoft.com/office/2007/relationships/media" Target="../media/media77.WAV"/><Relationship Id="rId4" Type="http://schemas.openxmlformats.org/officeDocument/2006/relationships/image" Target="../media/image3.png"/></Relationships>
</file>

<file path=ppt/slides/_rels/slide7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8.WAV"/><Relationship Id="rId1" Type="http://schemas.microsoft.com/office/2007/relationships/media" Target="../media/media78.WAV"/><Relationship Id="rId5" Type="http://schemas.openxmlformats.org/officeDocument/2006/relationships/image" Target="../media/image3.png"/><Relationship Id="rId4" Type="http://schemas.openxmlformats.org/officeDocument/2006/relationships/image" Target="../media/image27.png"/></Relationships>
</file>

<file path=ppt/slides/_rels/slide7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9.WAV"/><Relationship Id="rId1" Type="http://schemas.microsoft.com/office/2007/relationships/media" Target="../media/media79.WAV"/><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WAV"/><Relationship Id="rId1" Type="http://schemas.microsoft.com/office/2007/relationships/media" Target="../media/media8.WAV"/><Relationship Id="rId5" Type="http://schemas.openxmlformats.org/officeDocument/2006/relationships/image" Target="../media/image3.png"/><Relationship Id="rId4" Type="http://schemas.openxmlformats.org/officeDocument/2006/relationships/notesSlide" Target="../notesSlides/notesSlide7.xml"/></Relationships>
</file>

<file path=ppt/slides/_rels/slide8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0.WAV"/><Relationship Id="rId1" Type="http://schemas.microsoft.com/office/2007/relationships/media" Target="../media/media80.WAV"/><Relationship Id="rId4" Type="http://schemas.openxmlformats.org/officeDocument/2006/relationships/image" Target="../media/image3.png"/></Relationships>
</file>

<file path=ppt/slides/_rels/slide8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1.WAV"/><Relationship Id="rId1" Type="http://schemas.microsoft.com/office/2007/relationships/media" Target="../media/media81.WAV"/><Relationship Id="rId4" Type="http://schemas.openxmlformats.org/officeDocument/2006/relationships/image" Target="../media/image3.png"/></Relationships>
</file>

<file path=ppt/slides/_rels/slide8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2.WAV"/><Relationship Id="rId1" Type="http://schemas.microsoft.com/office/2007/relationships/media" Target="../media/media82.WAV"/><Relationship Id="rId6" Type="http://schemas.openxmlformats.org/officeDocument/2006/relationships/image" Target="../media/image3.png"/><Relationship Id="rId5" Type="http://schemas.openxmlformats.org/officeDocument/2006/relationships/hyperlink" Target="http://www.dep.state.fl.us/water/watersheds/bmap.htm" TargetMode="External"/><Relationship Id="rId4" Type="http://schemas.openxmlformats.org/officeDocument/2006/relationships/hyperlink" Target="mailto:Richard.W.Hicks@dep.state.fl.us" TargetMode="External"/></Relationships>
</file>

<file path=ppt/slides/_rels/slide8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audio" Target="../media/media83.WAV"/><Relationship Id="rId1" Type="http://schemas.microsoft.com/office/2007/relationships/media" Target="../media/media83.WAV"/><Relationship Id="rId5" Type="http://schemas.openxmlformats.org/officeDocument/2006/relationships/image" Target="../media/image3.png"/><Relationship Id="rId4" Type="http://schemas.openxmlformats.org/officeDocument/2006/relationships/image" Target="../media/image28.jpeg"/></Relationships>
</file>

<file path=ppt/slides/_rels/slide84.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84.WAV"/><Relationship Id="rId1" Type="http://schemas.microsoft.com/office/2007/relationships/media" Target="../media/media84.WAV"/><Relationship Id="rId6" Type="http://schemas.openxmlformats.org/officeDocument/2006/relationships/image" Target="../media/image3.png"/><Relationship Id="rId5" Type="http://schemas.openxmlformats.org/officeDocument/2006/relationships/image" Target="../media/image29.png"/><Relationship Id="rId4" Type="http://schemas.openxmlformats.org/officeDocument/2006/relationships/image" Target="../media/image19.png"/></Relationships>
</file>

<file path=ppt/slides/_rels/slide8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5.WAV"/><Relationship Id="rId1" Type="http://schemas.microsoft.com/office/2007/relationships/media" Target="../media/media85.WAV"/><Relationship Id="rId5" Type="http://schemas.openxmlformats.org/officeDocument/2006/relationships/image" Target="../media/image3.png"/><Relationship Id="rId4" Type="http://schemas.openxmlformats.org/officeDocument/2006/relationships/notesSlide" Target="../notesSlides/notesSlide13.xml"/></Relationships>
</file>

<file path=ppt/slides/_rels/slide8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6.WAV"/><Relationship Id="rId1" Type="http://schemas.microsoft.com/office/2007/relationships/media" Target="../media/media86.WAV"/><Relationship Id="rId6" Type="http://schemas.openxmlformats.org/officeDocument/2006/relationships/image" Target="../media/image3.png"/><Relationship Id="rId5" Type="http://schemas.openxmlformats.org/officeDocument/2006/relationships/image" Target="../media/image30.jpeg"/><Relationship Id="rId4" Type="http://schemas.openxmlformats.org/officeDocument/2006/relationships/notesSlide" Target="../notesSlides/notesSlide14.xml"/></Relationships>
</file>

<file path=ppt/slides/_rels/slide8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7.WAV"/><Relationship Id="rId1" Type="http://schemas.microsoft.com/office/2007/relationships/media" Target="../media/media87.WAV"/><Relationship Id="rId4" Type="http://schemas.openxmlformats.org/officeDocument/2006/relationships/image" Target="../media/image3.png"/></Relationships>
</file>

<file path=ppt/slides/_rels/slide8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8.WAV"/><Relationship Id="rId1" Type="http://schemas.microsoft.com/office/2007/relationships/media" Target="../media/media88.WAV"/><Relationship Id="rId6" Type="http://schemas.openxmlformats.org/officeDocument/2006/relationships/image" Target="../media/image3.png"/><Relationship Id="rId5" Type="http://schemas.openxmlformats.org/officeDocument/2006/relationships/hyperlink" Target="http://www.dep.state.fl.us/water/sas/sop/sops.htm" TargetMode="External"/><Relationship Id="rId4" Type="http://schemas.openxmlformats.org/officeDocument/2006/relationships/notesSlide" Target="../notesSlides/notesSlide15.xml"/></Relationships>
</file>

<file path=ppt/slides/_rels/slide8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9.WAV"/><Relationship Id="rId1" Type="http://schemas.microsoft.com/office/2007/relationships/media" Target="../media/media89.WAV"/><Relationship Id="rId5" Type="http://schemas.openxmlformats.org/officeDocument/2006/relationships/image" Target="../media/image3.png"/><Relationship Id="rId4" Type="http://schemas.openxmlformats.org/officeDocument/2006/relationships/notesSlide" Target="../notesSlides/notesSlide16.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WAV"/><Relationship Id="rId1" Type="http://schemas.microsoft.com/office/2007/relationships/media" Target="../media/media9.WAV"/><Relationship Id="rId4" Type="http://schemas.openxmlformats.org/officeDocument/2006/relationships/image" Target="../media/image3.png"/></Relationships>
</file>

<file path=ppt/slides/_rels/slide9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0.WAV"/><Relationship Id="rId1" Type="http://schemas.microsoft.com/office/2007/relationships/media" Target="../media/media90.WAV"/><Relationship Id="rId4" Type="http://schemas.openxmlformats.org/officeDocument/2006/relationships/image" Target="../media/image3.png"/></Relationships>
</file>

<file path=ppt/slides/_rels/slide9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1.WAV"/><Relationship Id="rId1" Type="http://schemas.microsoft.com/office/2007/relationships/media" Target="../media/media91.WAV"/><Relationship Id="rId5" Type="http://schemas.openxmlformats.org/officeDocument/2006/relationships/image" Target="../media/image3.png"/><Relationship Id="rId4" Type="http://schemas.openxmlformats.org/officeDocument/2006/relationships/image" Target="../media/image31.jpeg"/></Relationships>
</file>

<file path=ppt/slides/_rels/slide9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2.WAV"/><Relationship Id="rId1" Type="http://schemas.microsoft.com/office/2007/relationships/media" Target="../media/media92.WAV"/><Relationship Id="rId6" Type="http://schemas.openxmlformats.org/officeDocument/2006/relationships/image" Target="../media/image3.png"/><Relationship Id="rId5" Type="http://schemas.openxmlformats.org/officeDocument/2006/relationships/image" Target="../media/image33.png"/><Relationship Id="rId4" Type="http://schemas.openxmlformats.org/officeDocument/2006/relationships/image" Target="../media/image32.jpeg"/></Relationships>
</file>

<file path=ppt/slides/_rels/slide9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3.WAV"/><Relationship Id="rId1" Type="http://schemas.microsoft.com/office/2007/relationships/media" Target="../media/media93.WAV"/><Relationship Id="rId4" Type="http://schemas.openxmlformats.org/officeDocument/2006/relationships/image" Target="../media/image3.png"/></Relationships>
</file>

<file path=ppt/slides/_rels/slide9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4.WAV"/><Relationship Id="rId1" Type="http://schemas.microsoft.com/office/2007/relationships/media" Target="../media/media94.WAV"/><Relationship Id="rId6" Type="http://schemas.openxmlformats.org/officeDocument/2006/relationships/image" Target="../media/image3.png"/><Relationship Id="rId5" Type="http://schemas.openxmlformats.org/officeDocument/2006/relationships/image" Target="../media/image35.jpeg"/><Relationship Id="rId4" Type="http://schemas.openxmlformats.org/officeDocument/2006/relationships/image" Target="../media/image34.jpeg"/></Relationships>
</file>

<file path=ppt/slides/_rels/slide9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5.WAV"/><Relationship Id="rId1" Type="http://schemas.microsoft.com/office/2007/relationships/media" Target="../media/media95.WAV"/><Relationship Id="rId4" Type="http://schemas.openxmlformats.org/officeDocument/2006/relationships/image" Target="../media/image3.png"/></Relationships>
</file>

<file path=ppt/slides/_rels/slide9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6.WAV"/><Relationship Id="rId1" Type="http://schemas.microsoft.com/office/2007/relationships/media" Target="../media/media96.WAV"/><Relationship Id="rId4" Type="http://schemas.openxmlformats.org/officeDocument/2006/relationships/image" Target="../media/image3.png"/></Relationships>
</file>

<file path=ppt/slides/_rels/slide97.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2.xml"/><Relationship Id="rId7" Type="http://schemas.openxmlformats.org/officeDocument/2006/relationships/image" Target="../media/image39.jpeg"/><Relationship Id="rId2" Type="http://schemas.openxmlformats.org/officeDocument/2006/relationships/audio" Target="../media/media97.WAV"/><Relationship Id="rId1" Type="http://schemas.microsoft.com/office/2007/relationships/media" Target="../media/media97.WAV"/><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9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8.WAV"/><Relationship Id="rId1" Type="http://schemas.microsoft.com/office/2007/relationships/media" Target="../media/media98.WAV"/><Relationship Id="rId4" Type="http://schemas.openxmlformats.org/officeDocument/2006/relationships/image" Target="../media/image3.png"/></Relationships>
</file>

<file path=ppt/slides/_rels/slide9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9.WAV"/><Relationship Id="rId1" Type="http://schemas.microsoft.com/office/2007/relationships/media" Target="../media/media99.WAV"/><Relationship Id="rId6" Type="http://schemas.openxmlformats.org/officeDocument/2006/relationships/image" Target="../media/image3.png"/><Relationship Id="rId5" Type="http://schemas.openxmlformats.org/officeDocument/2006/relationships/image" Target="../media/image41.jpeg"/><Relationship Id="rId4" Type="http://schemas.openxmlformats.org/officeDocument/2006/relationships/image" Target="../media/image4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4" cstate="print"/>
          <a:stretch>
            <a:fillRect/>
          </a:stretch>
        </p:blipFill>
        <p:spPr>
          <a:xfrm>
            <a:off x="0" y="0"/>
            <a:ext cx="9144000" cy="6858000"/>
          </a:xfrm>
          <a:prstGeom prst="rect">
            <a:avLst/>
          </a:prstGeom>
        </p:spPr>
      </p:pic>
      <p:sp>
        <p:nvSpPr>
          <p:cNvPr id="4" name="TextBox 3"/>
          <p:cNvSpPr txBox="1"/>
          <p:nvPr/>
        </p:nvSpPr>
        <p:spPr>
          <a:xfrm>
            <a:off x="1981200" y="1519535"/>
            <a:ext cx="5181600" cy="523220"/>
          </a:xfrm>
          <a:prstGeom prst="rect">
            <a:avLst/>
          </a:prstGeom>
          <a:noFill/>
        </p:spPr>
        <p:txBody>
          <a:bodyPr wrap="square" rtlCol="0">
            <a:spAutoFit/>
          </a:bodyPr>
          <a:lstStyle/>
          <a:p>
            <a:pPr algn="ctr"/>
            <a:r>
              <a:rPr lang="en-US" sz="2800" b="1" dirty="0" smtClean="0">
                <a:solidFill>
                  <a:schemeClr val="bg1"/>
                </a:solidFill>
                <a:latin typeface="Arial" pitchFamily="34" charset="0"/>
                <a:cs typeface="Arial" pitchFamily="34" charset="0"/>
              </a:rPr>
              <a:t>Standards and Assessment</a:t>
            </a:r>
            <a:endParaRPr lang="en-US" sz="2800" b="1" dirty="0">
              <a:solidFill>
                <a:schemeClr val="bg1"/>
              </a:solidFill>
              <a:latin typeface="Arial" pitchFamily="34" charset="0"/>
              <a:cs typeface="Arial" pitchFamily="34" charset="0"/>
            </a:endParaRPr>
          </a:p>
        </p:txBody>
      </p:sp>
      <p:sp>
        <p:nvSpPr>
          <p:cNvPr id="5" name="TextBox 4"/>
          <p:cNvSpPr txBox="1"/>
          <p:nvPr/>
        </p:nvSpPr>
        <p:spPr>
          <a:xfrm>
            <a:off x="457200" y="2762071"/>
            <a:ext cx="8229600" cy="1200329"/>
          </a:xfrm>
          <a:prstGeom prst="rect">
            <a:avLst/>
          </a:prstGeom>
          <a:noFill/>
        </p:spPr>
        <p:txBody>
          <a:bodyPr wrap="square" rtlCol="0">
            <a:spAutoFit/>
          </a:bodyPr>
          <a:lstStyle/>
          <a:p>
            <a:pPr algn="ctr"/>
            <a:r>
              <a:rPr lang="en-US" sz="3600" b="1" dirty="0" smtClean="0"/>
              <a:t>Implementation of Numeric Nutrient Criteria in NPDES Permitting</a:t>
            </a:r>
          </a:p>
        </p:txBody>
      </p:sp>
      <p:sp>
        <p:nvSpPr>
          <p:cNvPr id="6" name="TextBox 5"/>
          <p:cNvSpPr txBox="1"/>
          <p:nvPr/>
        </p:nvSpPr>
        <p:spPr>
          <a:xfrm>
            <a:off x="1600200" y="4075093"/>
            <a:ext cx="5943600" cy="954107"/>
          </a:xfrm>
          <a:prstGeom prst="rect">
            <a:avLst/>
          </a:prstGeom>
          <a:noFill/>
        </p:spPr>
        <p:txBody>
          <a:bodyPr wrap="square" rtlCol="0">
            <a:spAutoFit/>
          </a:bodyPr>
          <a:lstStyle/>
          <a:p>
            <a:pPr algn="ctr"/>
            <a:r>
              <a:rPr lang="en-US" sz="2800" b="1" dirty="0" smtClean="0">
                <a:solidFill>
                  <a:schemeClr val="tx2">
                    <a:lumMod val="75000"/>
                  </a:schemeClr>
                </a:solidFill>
                <a:latin typeface="Arial" pitchFamily="34" charset="0"/>
                <a:cs typeface="Arial" pitchFamily="34" charset="0"/>
              </a:rPr>
              <a:t>Environmental Assessment and Restoration</a:t>
            </a:r>
          </a:p>
        </p:txBody>
      </p:sp>
      <p:pic>
        <p:nvPicPr>
          <p:cNvPr id="7" name="~PP301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301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0"/>
            <a:ext cx="8610600" cy="1143000"/>
          </a:xfrm>
        </p:spPr>
        <p:txBody>
          <a:bodyPr>
            <a:normAutofit/>
          </a:bodyPr>
          <a:lstStyle/>
          <a:p>
            <a:r>
              <a:rPr lang="en-US" sz="3600" dirty="0" smtClean="0">
                <a:solidFill>
                  <a:schemeClr val="bg1"/>
                </a:solidFill>
              </a:rPr>
              <a:t>EPA Approval (Rule 62-302.531 (9)) </a:t>
            </a:r>
            <a:br>
              <a:rPr lang="en-US" sz="3600" dirty="0" smtClean="0">
                <a:solidFill>
                  <a:schemeClr val="bg1"/>
                </a:solidFill>
              </a:rPr>
            </a:br>
            <a:r>
              <a:rPr lang="en-US" sz="1600" dirty="0" smtClean="0">
                <a:solidFill>
                  <a:schemeClr val="bg1"/>
                </a:solidFill>
              </a:rPr>
              <a:t>(continued)</a:t>
            </a:r>
            <a:endParaRPr lang="en-US" sz="1600" dirty="0">
              <a:solidFill>
                <a:schemeClr val="bg1"/>
              </a:solidFill>
            </a:endParaRPr>
          </a:p>
        </p:txBody>
      </p:sp>
      <p:sp>
        <p:nvSpPr>
          <p:cNvPr id="3" name="Content Placeholder 2"/>
          <p:cNvSpPr>
            <a:spLocks noGrp="1"/>
          </p:cNvSpPr>
          <p:nvPr>
            <p:ph idx="1"/>
          </p:nvPr>
        </p:nvSpPr>
        <p:spPr>
          <a:xfrm>
            <a:off x="533400" y="1676400"/>
            <a:ext cx="8153400" cy="4876800"/>
          </a:xfrm>
        </p:spPr>
        <p:txBody>
          <a:bodyPr>
            <a:normAutofit/>
          </a:bodyPr>
          <a:lstStyle/>
          <a:p>
            <a:r>
              <a:rPr lang="en-US" sz="2800" b="1" dirty="0" smtClean="0"/>
              <a:t>The “poison pill” was very important to stakeholders, who wanted to make sure that all elements of nutrient standards were kept together, including the definition of stream and hierarchy</a:t>
            </a:r>
          </a:p>
          <a:p>
            <a:r>
              <a:rPr lang="en-US" sz="2800" b="1" dirty="0" smtClean="0"/>
              <a:t>But, created a “Catch 22” of sorts, in that EPA felt they could not fully approve criteria given the provision, and criteria can’t go into effect until EPA fully approves</a:t>
            </a:r>
            <a:endParaRPr lang="en-US" b="1" dirty="0" smtClean="0">
              <a:solidFill>
                <a:srgbClr val="C00000"/>
              </a:solidFill>
            </a:endParaRPr>
          </a:p>
          <a:p>
            <a:pPr>
              <a:buNone/>
            </a:pPr>
            <a:endParaRPr lang="en-US" sz="3000" b="1" dirty="0" smtClean="0">
              <a:ea typeface="+mn-ea"/>
              <a:cs typeface="+mn-cs"/>
            </a:endParaRPr>
          </a:p>
        </p:txBody>
      </p:sp>
      <p:pic>
        <p:nvPicPr>
          <p:cNvPr id="4" name="~PP357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extLst>
      <p:ext uri="{BB962C8B-B14F-4D97-AF65-F5344CB8AC3E}">
        <p14:creationId xmlns:p14="http://schemas.microsoft.com/office/powerpoint/2010/main" val="3340364381"/>
      </p:ext>
    </p:extLst>
  </p:cSld>
  <p:clrMapOvr>
    <a:masterClrMapping/>
  </p:clrMapOvr>
  <p:transition advTm="2947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chemeClr val="bg1"/>
                </a:solidFill>
              </a:rPr>
              <a:t>Wetlands</a:t>
            </a:r>
            <a:endParaRPr lang="en-US" dirty="0">
              <a:solidFill>
                <a:schemeClr val="bg1"/>
              </a:solidFill>
            </a:endParaRPr>
          </a:p>
        </p:txBody>
      </p:sp>
      <p:sp>
        <p:nvSpPr>
          <p:cNvPr id="3" name="Content Placeholder 2"/>
          <p:cNvSpPr>
            <a:spLocks noGrp="1"/>
          </p:cNvSpPr>
          <p:nvPr>
            <p:ph idx="1"/>
          </p:nvPr>
        </p:nvSpPr>
        <p:spPr/>
        <p:txBody>
          <a:bodyPr>
            <a:normAutofit lnSpcReduction="10000"/>
          </a:bodyPr>
          <a:lstStyle/>
          <a:p>
            <a:r>
              <a:rPr lang="en-US" b="1" dirty="0" smtClean="0"/>
              <a:t>Lakes typically have an open water area free from emergent vegetation (submersed or floating vegetation may be present)</a:t>
            </a:r>
          </a:p>
          <a:p>
            <a:pPr lvl="1"/>
            <a:r>
              <a:rPr lang="en-US" b="1" dirty="0" smtClean="0"/>
              <a:t>Lakes NNC apply in lakes</a:t>
            </a:r>
          </a:p>
          <a:p>
            <a:r>
              <a:rPr lang="en-US" b="1" dirty="0" smtClean="0"/>
              <a:t>Wetlands are characterized as </a:t>
            </a:r>
            <a:r>
              <a:rPr lang="en-US" b="1" i="1" dirty="0" smtClean="0"/>
              <a:t>not having this open water area</a:t>
            </a:r>
          </a:p>
          <a:p>
            <a:pPr lvl="1"/>
            <a:r>
              <a:rPr lang="en-US" b="1" dirty="0" smtClean="0"/>
              <a:t>Most wetlands go dry routinely, therefore desiccation is dominant stressor</a:t>
            </a:r>
          </a:p>
          <a:p>
            <a:pPr lvl="1"/>
            <a:r>
              <a:rPr lang="en-US" b="1" dirty="0" smtClean="0"/>
              <a:t>Wetland </a:t>
            </a:r>
            <a:r>
              <a:rPr lang="en-US" b="1" dirty="0" err="1" smtClean="0"/>
              <a:t>taxa</a:t>
            </a:r>
            <a:r>
              <a:rPr lang="en-US" b="1" dirty="0" smtClean="0"/>
              <a:t> prevail</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100</a:t>
            </a:fld>
            <a:endParaRPr lang="en-US"/>
          </a:p>
        </p:txBody>
      </p:sp>
      <p:pic>
        <p:nvPicPr>
          <p:cNvPr id="5" name="~PP52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4623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 name="Content Placeholder 9" descr="P7130009.JPG"/>
          <p:cNvPicPr>
            <a:picLocks noGrp="1" noChangeAspect="1"/>
          </p:cNvPicPr>
          <p:nvPr>
            <p:ph idx="1"/>
          </p:nvPr>
        </p:nvPicPr>
        <p:blipFill>
          <a:blip r:embed="rId4" cstate="print"/>
          <a:stretch>
            <a:fillRect/>
          </a:stretch>
        </p:blipFill>
        <p:spPr>
          <a:xfrm>
            <a:off x="0" y="0"/>
            <a:ext cx="9144000" cy="6858000"/>
          </a:xfrm>
        </p:spPr>
      </p:pic>
      <p:sp>
        <p:nvSpPr>
          <p:cNvPr id="11" name="TextBox 10"/>
          <p:cNvSpPr txBox="1"/>
          <p:nvPr/>
        </p:nvSpPr>
        <p:spPr>
          <a:xfrm>
            <a:off x="2895600" y="533401"/>
            <a:ext cx="1752600" cy="1015663"/>
          </a:xfrm>
          <a:prstGeom prst="rect">
            <a:avLst/>
          </a:prstGeom>
          <a:solidFill>
            <a:schemeClr val="accent1">
              <a:lumMod val="20000"/>
              <a:lumOff val="80000"/>
            </a:schemeClr>
          </a:solidFill>
        </p:spPr>
        <p:txBody>
          <a:bodyPr wrap="square" rtlCol="0">
            <a:spAutoFit/>
          </a:bodyPr>
          <a:lstStyle/>
          <a:p>
            <a:r>
              <a:rPr lang="en-US" sz="6000" b="1" dirty="0" smtClean="0"/>
              <a:t>Lake</a:t>
            </a:r>
            <a:endParaRPr lang="en-US" sz="6000" b="1"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101</a:t>
            </a:fld>
            <a:endParaRPr lang="en-US"/>
          </a:p>
        </p:txBody>
      </p:sp>
      <p:pic>
        <p:nvPicPr>
          <p:cNvPr id="6" name="~PP4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1179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6" name="Content Placeholder 15" descr="DSCN0178.JPG"/>
          <p:cNvPicPr>
            <a:picLocks noGrp="1" noChangeAspect="1"/>
          </p:cNvPicPr>
          <p:nvPr>
            <p:ph idx="1"/>
          </p:nvPr>
        </p:nvPicPr>
        <p:blipFill>
          <a:blip r:embed="rId4" cstate="print"/>
          <a:stretch>
            <a:fillRect/>
          </a:stretch>
        </p:blipFill>
        <p:spPr>
          <a:xfrm>
            <a:off x="0" y="0"/>
            <a:ext cx="9144000" cy="6858000"/>
          </a:xfrm>
        </p:spPr>
      </p:pic>
      <p:sp>
        <p:nvSpPr>
          <p:cNvPr id="17" name="TextBox 16"/>
          <p:cNvSpPr txBox="1"/>
          <p:nvPr/>
        </p:nvSpPr>
        <p:spPr>
          <a:xfrm>
            <a:off x="914400" y="76200"/>
            <a:ext cx="6705600" cy="707886"/>
          </a:xfrm>
          <a:prstGeom prst="rect">
            <a:avLst/>
          </a:prstGeom>
          <a:solidFill>
            <a:schemeClr val="accent1">
              <a:lumMod val="20000"/>
              <a:lumOff val="80000"/>
            </a:schemeClr>
          </a:solidFill>
        </p:spPr>
        <p:txBody>
          <a:bodyPr wrap="square" rtlCol="0">
            <a:spAutoFit/>
          </a:bodyPr>
          <a:lstStyle/>
          <a:p>
            <a:r>
              <a:rPr lang="en-US" sz="4000" b="1" dirty="0" smtClean="0"/>
              <a:t>Wetland- narrative applies</a:t>
            </a:r>
            <a:endParaRPr lang="en-US" sz="4000" b="1"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102</a:t>
            </a:fld>
            <a:endParaRPr lang="en-US"/>
          </a:p>
        </p:txBody>
      </p:sp>
      <p:pic>
        <p:nvPicPr>
          <p:cNvPr id="6" name="~PP1981.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2972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2" name="Content Placeholder 11" descr="20120419_017_outfall pond.JPG"/>
          <p:cNvPicPr>
            <a:picLocks noGrp="1" noChangeAspect="1"/>
          </p:cNvPicPr>
          <p:nvPr>
            <p:ph idx="1"/>
          </p:nvPr>
        </p:nvPicPr>
        <p:blipFill>
          <a:blip r:embed="rId4" cstate="print"/>
          <a:stretch>
            <a:fillRect/>
          </a:stretch>
        </p:blipFill>
        <p:spPr>
          <a:xfrm>
            <a:off x="0" y="0"/>
            <a:ext cx="9143999" cy="6858000"/>
          </a:xfrm>
        </p:spPr>
      </p:pic>
      <p:sp>
        <p:nvSpPr>
          <p:cNvPr id="5" name="TextBox 4"/>
          <p:cNvSpPr txBox="1"/>
          <p:nvPr/>
        </p:nvSpPr>
        <p:spPr>
          <a:xfrm>
            <a:off x="914400" y="130314"/>
            <a:ext cx="6705600" cy="707886"/>
          </a:xfrm>
          <a:prstGeom prst="rect">
            <a:avLst/>
          </a:prstGeom>
          <a:solidFill>
            <a:schemeClr val="accent1">
              <a:lumMod val="20000"/>
              <a:lumOff val="80000"/>
            </a:schemeClr>
          </a:solidFill>
        </p:spPr>
        <p:txBody>
          <a:bodyPr wrap="square" rtlCol="0">
            <a:spAutoFit/>
          </a:bodyPr>
          <a:lstStyle/>
          <a:p>
            <a:r>
              <a:rPr lang="en-US" sz="4000" b="1" dirty="0" smtClean="0"/>
              <a:t>Wetland- narrative applies</a:t>
            </a:r>
            <a:endParaRPr lang="en-US" sz="4000" b="1"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103</a:t>
            </a:fld>
            <a:endParaRPr lang="en-US"/>
          </a:p>
        </p:txBody>
      </p:sp>
      <p:pic>
        <p:nvPicPr>
          <p:cNvPr id="7" name="~PP3773.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951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p:nvPr>
        </p:nvSpPr>
        <p:spPr>
          <a:xfrm>
            <a:off x="762000" y="0"/>
            <a:ext cx="8229600" cy="1143000"/>
          </a:xfrm>
        </p:spPr>
        <p:txBody>
          <a:bodyPr/>
          <a:lstStyle/>
          <a:p>
            <a:r>
              <a:rPr lang="en-US" smtClean="0">
                <a:solidFill>
                  <a:schemeClr val="bg1"/>
                </a:solidFill>
              </a:rPr>
              <a:t>Non-Perennial Water Segments</a:t>
            </a:r>
          </a:p>
        </p:txBody>
      </p:sp>
      <p:sp>
        <p:nvSpPr>
          <p:cNvPr id="67586" name="Content Placeholder 2"/>
          <p:cNvSpPr>
            <a:spLocks noGrp="1"/>
          </p:cNvSpPr>
          <p:nvPr>
            <p:ph idx="1"/>
          </p:nvPr>
        </p:nvSpPr>
        <p:spPr>
          <a:xfrm>
            <a:off x="457200" y="1600200"/>
            <a:ext cx="7696200" cy="4572000"/>
          </a:xfrm>
        </p:spPr>
        <p:txBody>
          <a:bodyPr>
            <a:normAutofit lnSpcReduction="10000"/>
          </a:bodyPr>
          <a:lstStyle/>
          <a:p>
            <a:r>
              <a:rPr lang="en-US" b="1" dirty="0" smtClean="0"/>
              <a:t>To qualify, must use biological indicators, such as vascular plants and benthic </a:t>
            </a:r>
            <a:r>
              <a:rPr lang="en-US" b="1" dirty="0" err="1" smtClean="0"/>
              <a:t>macroinverterbates</a:t>
            </a:r>
            <a:r>
              <a:rPr lang="en-US" b="1" dirty="0" smtClean="0"/>
              <a:t>, to show that desiccation results in dominance of </a:t>
            </a:r>
            <a:r>
              <a:rPr lang="en-US" b="1" dirty="0" err="1" smtClean="0"/>
              <a:t>taxa</a:t>
            </a:r>
            <a:r>
              <a:rPr lang="en-US" b="1" dirty="0" smtClean="0"/>
              <a:t> more typically found in wetland or terrestrial conditions</a:t>
            </a:r>
          </a:p>
          <a:p>
            <a:pPr lvl="1"/>
            <a:r>
              <a:rPr lang="en-US" b="1" dirty="0" smtClean="0"/>
              <a:t>e.g., worms (</a:t>
            </a:r>
            <a:r>
              <a:rPr lang="en-US" b="1" i="1" dirty="0" err="1" smtClean="0"/>
              <a:t>Dero</a:t>
            </a:r>
            <a:r>
              <a:rPr lang="en-US" b="1" i="1" dirty="0" smtClean="0"/>
              <a:t>, Bratislava</a:t>
            </a:r>
            <a:r>
              <a:rPr lang="en-US" b="1" dirty="0" smtClean="0"/>
              <a:t>), midges (</a:t>
            </a:r>
            <a:r>
              <a:rPr lang="en-US" b="1" i="1" dirty="0" err="1" smtClean="0"/>
              <a:t>Kiefferulus</a:t>
            </a:r>
            <a:r>
              <a:rPr lang="en-US" b="1" i="1" dirty="0" smtClean="0"/>
              <a:t>, </a:t>
            </a:r>
            <a:r>
              <a:rPr lang="en-US" b="1" i="1" dirty="0" err="1" smtClean="0"/>
              <a:t>Monopelopia</a:t>
            </a:r>
            <a:r>
              <a:rPr lang="en-US" b="1" dirty="0" smtClean="0"/>
              <a:t>), </a:t>
            </a:r>
            <a:r>
              <a:rPr lang="en-US" b="1" dirty="0" err="1" smtClean="0"/>
              <a:t>mosquitos</a:t>
            </a:r>
            <a:r>
              <a:rPr lang="en-US" b="1" dirty="0" smtClean="0"/>
              <a:t> (</a:t>
            </a:r>
            <a:r>
              <a:rPr lang="en-US" b="1" dirty="0" err="1" smtClean="0"/>
              <a:t>Culicidae</a:t>
            </a:r>
            <a:r>
              <a:rPr lang="en-US" b="1" dirty="0" smtClean="0"/>
              <a:t>), grasses (</a:t>
            </a:r>
            <a:r>
              <a:rPr lang="en-US" b="1" i="1" dirty="0" err="1" smtClean="0"/>
              <a:t>Chasmanthium</a:t>
            </a:r>
            <a:r>
              <a:rPr lang="en-US" b="1" dirty="0" smtClean="0"/>
              <a:t>, etc.)</a:t>
            </a:r>
          </a:p>
          <a:p>
            <a:pPr lvl="1"/>
            <a:r>
              <a:rPr lang="en-US" b="1" dirty="0" smtClean="0"/>
              <a:t>See page 50 in Implementation Document</a:t>
            </a:r>
          </a:p>
        </p:txBody>
      </p:sp>
      <p:sp>
        <p:nvSpPr>
          <p:cNvPr id="4" name="Slide Number Placeholder 3"/>
          <p:cNvSpPr>
            <a:spLocks noGrp="1"/>
          </p:cNvSpPr>
          <p:nvPr>
            <p:ph type="sldNum" sz="quarter" idx="12"/>
          </p:nvPr>
        </p:nvSpPr>
        <p:spPr/>
        <p:txBody>
          <a:bodyPr/>
          <a:lstStyle/>
          <a:p>
            <a:fld id="{D9515C9C-B0D4-49C7-83C7-4BF66E55645D}" type="slidenum">
              <a:rPr lang="en-US" smtClean="0"/>
              <a:pPr/>
              <a:t>104</a:t>
            </a:fld>
            <a:endParaRPr lang="en-US"/>
          </a:p>
        </p:txBody>
      </p:sp>
      <p:pic>
        <p:nvPicPr>
          <p:cNvPr id="5" name="~PP2927.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4376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p:nvPr>
        </p:nvSpPr>
        <p:spPr>
          <a:xfrm>
            <a:off x="762000" y="0"/>
            <a:ext cx="8229600" cy="1143000"/>
          </a:xfrm>
        </p:spPr>
        <p:txBody>
          <a:bodyPr/>
          <a:lstStyle/>
          <a:p>
            <a:r>
              <a:rPr lang="en-US" smtClean="0">
                <a:solidFill>
                  <a:schemeClr val="bg1"/>
                </a:solidFill>
              </a:rPr>
              <a:t>Non-Perennial Water Segments</a:t>
            </a:r>
          </a:p>
        </p:txBody>
      </p:sp>
      <p:sp>
        <p:nvSpPr>
          <p:cNvPr id="67586" name="Content Placeholder 2"/>
          <p:cNvSpPr>
            <a:spLocks noGrp="1"/>
          </p:cNvSpPr>
          <p:nvPr>
            <p:ph idx="1"/>
          </p:nvPr>
        </p:nvSpPr>
        <p:spPr>
          <a:xfrm>
            <a:off x="457200" y="1219200"/>
            <a:ext cx="7696200" cy="5181600"/>
          </a:xfrm>
        </p:spPr>
        <p:txBody>
          <a:bodyPr>
            <a:normAutofit fontScale="92500"/>
          </a:bodyPr>
          <a:lstStyle/>
          <a:p>
            <a:r>
              <a:rPr lang="en-US" b="1" dirty="0" smtClean="0"/>
              <a:t>Vascular plants</a:t>
            </a:r>
          </a:p>
          <a:p>
            <a:pPr lvl="1"/>
            <a:r>
              <a:rPr lang="en-US" b="1" dirty="0" smtClean="0"/>
              <a:t>Presence of terrestrial, “facultative”, and “facultative wet” herbaceous vascular plant </a:t>
            </a:r>
            <a:r>
              <a:rPr lang="en-US" b="1" dirty="0" err="1" smtClean="0"/>
              <a:t>taxa</a:t>
            </a:r>
            <a:r>
              <a:rPr lang="en-US" b="1" dirty="0" smtClean="0"/>
              <a:t> (defined in Chapter 62-340, F.A.C.) in the channel bed would be an indicator that the system is non-perennial</a:t>
            </a:r>
          </a:p>
          <a:p>
            <a:pPr lvl="1"/>
            <a:r>
              <a:rPr lang="en-US" b="1" dirty="0" smtClean="0"/>
              <a:t>“Facultative plants” means those plant species listed in subsection 62-340.450(3), F.A.C. “Facultative Wet plants” means those plant species listed in subsection 62-340.450(2), F.A.C.  </a:t>
            </a:r>
          </a:p>
          <a:p>
            <a:pPr lvl="1"/>
            <a:r>
              <a:rPr lang="en-US" b="1" dirty="0" smtClean="0"/>
              <a:t>These plants can live in more than one specific set of environmental conditions</a:t>
            </a:r>
          </a:p>
        </p:txBody>
      </p:sp>
      <p:sp>
        <p:nvSpPr>
          <p:cNvPr id="4" name="Slide Number Placeholder 3"/>
          <p:cNvSpPr>
            <a:spLocks noGrp="1"/>
          </p:cNvSpPr>
          <p:nvPr>
            <p:ph type="sldNum" sz="quarter" idx="12"/>
          </p:nvPr>
        </p:nvSpPr>
        <p:spPr/>
        <p:txBody>
          <a:bodyPr/>
          <a:lstStyle/>
          <a:p>
            <a:fld id="{D9515C9C-B0D4-49C7-83C7-4BF66E55645D}" type="slidenum">
              <a:rPr lang="en-US" smtClean="0"/>
              <a:pPr/>
              <a:t>105</a:t>
            </a:fld>
            <a:endParaRPr lang="en-US"/>
          </a:p>
        </p:txBody>
      </p:sp>
      <p:pic>
        <p:nvPicPr>
          <p:cNvPr id="5" name="~PP2756.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6493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Title 1"/>
          <p:cNvSpPr>
            <a:spLocks noGrp="1"/>
          </p:cNvSpPr>
          <p:nvPr>
            <p:ph type="title"/>
          </p:nvPr>
        </p:nvSpPr>
        <p:spPr>
          <a:xfrm>
            <a:off x="762000" y="0"/>
            <a:ext cx="8229600" cy="1143000"/>
          </a:xfrm>
        </p:spPr>
        <p:txBody>
          <a:bodyPr/>
          <a:lstStyle/>
          <a:p>
            <a:r>
              <a:rPr lang="en-US" smtClean="0">
                <a:solidFill>
                  <a:schemeClr val="bg1"/>
                </a:solidFill>
              </a:rPr>
              <a:t>Non-Perennial Water Segments</a:t>
            </a:r>
          </a:p>
        </p:txBody>
      </p:sp>
      <p:sp>
        <p:nvSpPr>
          <p:cNvPr id="67586" name="Content Placeholder 2"/>
          <p:cNvSpPr>
            <a:spLocks noGrp="1"/>
          </p:cNvSpPr>
          <p:nvPr>
            <p:ph idx="1"/>
          </p:nvPr>
        </p:nvSpPr>
        <p:spPr>
          <a:xfrm>
            <a:off x="457200" y="1219200"/>
            <a:ext cx="7696200" cy="5105400"/>
          </a:xfrm>
        </p:spPr>
        <p:txBody>
          <a:bodyPr>
            <a:normAutofit/>
          </a:bodyPr>
          <a:lstStyle/>
          <a:p>
            <a:r>
              <a:rPr lang="en-US" b="1" dirty="0" smtClean="0"/>
              <a:t>Invertebrates</a:t>
            </a:r>
          </a:p>
          <a:p>
            <a:pPr lvl="1"/>
            <a:r>
              <a:rPr lang="en-US" b="1" dirty="0" smtClean="0"/>
              <a:t>Shift from stream to wetland </a:t>
            </a:r>
            <a:r>
              <a:rPr lang="en-US" b="1" dirty="0" err="1" smtClean="0"/>
              <a:t>taxa</a:t>
            </a:r>
            <a:r>
              <a:rPr lang="en-US" b="1" dirty="0" smtClean="0"/>
              <a:t> (Tables 8 and 9), and reduction in long-lived </a:t>
            </a:r>
            <a:r>
              <a:rPr lang="en-US" b="1" dirty="0" err="1" smtClean="0"/>
              <a:t>taxa</a:t>
            </a:r>
            <a:endParaRPr lang="en-US" b="1" dirty="0" smtClean="0"/>
          </a:p>
          <a:p>
            <a:r>
              <a:rPr lang="en-US" b="1" dirty="0" smtClean="0"/>
              <a:t>Not sufficient to use NHD coverage alone, </a:t>
            </a:r>
            <a:r>
              <a:rPr lang="en-US" b="1" i="1" dirty="0" smtClean="0"/>
              <a:t>must use the biological indicators</a:t>
            </a:r>
          </a:p>
          <a:p>
            <a:pPr lvl="1"/>
            <a:r>
              <a:rPr lang="en-US" b="1" dirty="0" smtClean="0"/>
              <a:t>Some “intermittent” systems on map may qualify as a “stream” and NNC would apply</a:t>
            </a:r>
          </a:p>
        </p:txBody>
      </p:sp>
      <p:sp>
        <p:nvSpPr>
          <p:cNvPr id="4" name="Slide Number Placeholder 3"/>
          <p:cNvSpPr>
            <a:spLocks noGrp="1"/>
          </p:cNvSpPr>
          <p:nvPr>
            <p:ph type="sldNum" sz="quarter" idx="12"/>
          </p:nvPr>
        </p:nvSpPr>
        <p:spPr/>
        <p:txBody>
          <a:bodyPr/>
          <a:lstStyle/>
          <a:p>
            <a:fld id="{D9515C9C-B0D4-49C7-83C7-4BF66E55645D}" type="slidenum">
              <a:rPr lang="en-US" smtClean="0"/>
              <a:pPr/>
              <a:t>106</a:t>
            </a:fld>
            <a:endParaRPr lang="en-US"/>
          </a:p>
        </p:txBody>
      </p:sp>
      <p:pic>
        <p:nvPicPr>
          <p:cNvPr id="5" name="~PP1909.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5195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4" cstate="print"/>
          <a:srcRect/>
          <a:stretch>
            <a:fillRect/>
          </a:stretch>
        </p:blipFill>
        <p:spPr bwMode="auto">
          <a:xfrm>
            <a:off x="1371600" y="821834"/>
            <a:ext cx="6477000" cy="5731366"/>
          </a:xfrm>
          <a:prstGeom prst="rect">
            <a:avLst/>
          </a:prstGeom>
          <a:noFill/>
          <a:ln w="9525">
            <a:noFill/>
            <a:miter lim="800000"/>
            <a:headEnd/>
            <a:tailEnd/>
          </a:ln>
        </p:spPr>
      </p:pic>
      <p:sp>
        <p:nvSpPr>
          <p:cNvPr id="9" name="TextBox 8"/>
          <p:cNvSpPr txBox="1"/>
          <p:nvPr/>
        </p:nvSpPr>
        <p:spPr>
          <a:xfrm>
            <a:off x="1447800" y="76200"/>
            <a:ext cx="7467600" cy="1569660"/>
          </a:xfrm>
          <a:prstGeom prst="rect">
            <a:avLst/>
          </a:prstGeom>
          <a:solidFill>
            <a:schemeClr val="accent1">
              <a:lumMod val="20000"/>
              <a:lumOff val="80000"/>
            </a:schemeClr>
          </a:solidFill>
        </p:spPr>
        <p:txBody>
          <a:bodyPr wrap="square" rtlCol="0">
            <a:spAutoFit/>
          </a:bodyPr>
          <a:lstStyle/>
          <a:p>
            <a:r>
              <a:rPr lang="en-US" sz="3200" b="1" dirty="0" smtClean="0"/>
              <a:t>Example of non-perennial system (</a:t>
            </a:r>
            <a:r>
              <a:rPr lang="en-US" sz="3200" b="1" dirty="0" err="1" smtClean="0"/>
              <a:t>Alapaha</a:t>
            </a:r>
            <a:r>
              <a:rPr lang="en-US" sz="3200" b="1" dirty="0" smtClean="0"/>
              <a:t> River below sinkhole), only flows during floods (terrestrial </a:t>
            </a:r>
            <a:r>
              <a:rPr lang="en-US" sz="3200" b="1" dirty="0" err="1" smtClean="0"/>
              <a:t>taxa</a:t>
            </a:r>
            <a:r>
              <a:rPr lang="en-US" sz="3200" b="1" dirty="0" smtClean="0"/>
              <a:t> prevail)</a:t>
            </a:r>
            <a:endParaRPr lang="en-US" sz="3200"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107</a:t>
            </a:fld>
            <a:endParaRPr lang="en-US"/>
          </a:p>
        </p:txBody>
      </p:sp>
      <p:pic>
        <p:nvPicPr>
          <p:cNvPr id="5" name="~PP78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3529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Avon Park Bomb Range_10-03-12.JPG"/>
          <p:cNvPicPr>
            <a:picLocks noGrp="1" noChangeAspect="1"/>
          </p:cNvPicPr>
          <p:nvPr>
            <p:ph idx="1"/>
          </p:nvPr>
        </p:nvPicPr>
        <p:blipFill>
          <a:blip r:embed="rId4" cstate="print"/>
          <a:stretch>
            <a:fillRect/>
          </a:stretch>
        </p:blipFill>
        <p:spPr>
          <a:xfrm>
            <a:off x="0" y="0"/>
            <a:ext cx="9144000" cy="6858000"/>
          </a:xfrm>
        </p:spPr>
      </p:pic>
      <p:sp>
        <p:nvSpPr>
          <p:cNvPr id="7" name="TextBox 6"/>
          <p:cNvSpPr txBox="1"/>
          <p:nvPr/>
        </p:nvSpPr>
        <p:spPr>
          <a:xfrm>
            <a:off x="762000" y="5461337"/>
            <a:ext cx="7467600" cy="1323439"/>
          </a:xfrm>
          <a:prstGeom prst="rect">
            <a:avLst/>
          </a:prstGeom>
          <a:solidFill>
            <a:schemeClr val="accent1">
              <a:lumMod val="20000"/>
              <a:lumOff val="80000"/>
            </a:schemeClr>
          </a:solidFill>
        </p:spPr>
        <p:txBody>
          <a:bodyPr wrap="square" rtlCol="0">
            <a:spAutoFit/>
          </a:bodyPr>
          <a:lstStyle/>
          <a:p>
            <a:r>
              <a:rPr lang="en-US" sz="4000" b="1" dirty="0" smtClean="0"/>
              <a:t>Non-perennial system:  channel has non-obligate plants</a:t>
            </a:r>
            <a:endParaRPr lang="en-US" sz="4000" b="1"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108</a:t>
            </a:fld>
            <a:endParaRPr lang="en-US"/>
          </a:p>
        </p:txBody>
      </p:sp>
      <p:pic>
        <p:nvPicPr>
          <p:cNvPr id="8" name="~PP186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2109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1"/>
          <p:cNvSpPr>
            <a:spLocks noGrp="1"/>
          </p:cNvSpPr>
          <p:nvPr>
            <p:ph type="title"/>
          </p:nvPr>
        </p:nvSpPr>
        <p:spPr>
          <a:xfrm>
            <a:off x="685800" y="-76200"/>
            <a:ext cx="8229600" cy="1143000"/>
          </a:xfrm>
        </p:spPr>
        <p:txBody>
          <a:bodyPr/>
          <a:lstStyle/>
          <a:p>
            <a:r>
              <a:rPr lang="en-US" smtClean="0">
                <a:solidFill>
                  <a:schemeClr val="bg1"/>
                </a:solidFill>
              </a:rPr>
              <a:t>Tidally Influenced Segments </a:t>
            </a:r>
          </a:p>
        </p:txBody>
      </p:sp>
      <p:sp>
        <p:nvSpPr>
          <p:cNvPr id="68610" name="Content Placeholder 2"/>
          <p:cNvSpPr>
            <a:spLocks noGrp="1"/>
          </p:cNvSpPr>
          <p:nvPr>
            <p:ph idx="1"/>
          </p:nvPr>
        </p:nvSpPr>
        <p:spPr>
          <a:xfrm>
            <a:off x="457200" y="1143000"/>
            <a:ext cx="8229600" cy="5257800"/>
          </a:xfrm>
        </p:spPr>
        <p:txBody>
          <a:bodyPr>
            <a:normAutofit fontScale="92500" lnSpcReduction="10000"/>
          </a:bodyPr>
          <a:lstStyle/>
          <a:p>
            <a:r>
              <a:rPr lang="en-US" b="1" dirty="0" smtClean="0"/>
              <a:t>Requires permit applicant to collect chloride or specific conductance data during typical hydrologic conditions</a:t>
            </a:r>
          </a:p>
          <a:p>
            <a:pPr lvl="1"/>
            <a:r>
              <a:rPr lang="en-US" b="1" dirty="0" smtClean="0"/>
              <a:t>Threshold is 1,500 mg/L chloride or 4,580 µmhos/cm</a:t>
            </a:r>
          </a:p>
          <a:p>
            <a:pPr lvl="1"/>
            <a:r>
              <a:rPr lang="en-US" b="1" dirty="0" smtClean="0"/>
              <a:t>Tide and flow data must be temporally coupled with the water quality sampling events and show changing salinity conditions  during typical tidal cycle </a:t>
            </a:r>
          </a:p>
          <a:p>
            <a:r>
              <a:rPr lang="en-US" b="1" dirty="0" smtClean="0"/>
              <a:t>WQBELs for NPDES permitted discharges into such tidal segments will be based on the applicable NNC in waters both downstream (estuaries) and upstream (streams), while narrative applies in tidal area</a:t>
            </a:r>
          </a:p>
        </p:txBody>
      </p:sp>
      <p:sp>
        <p:nvSpPr>
          <p:cNvPr id="4" name="Slide Number Placeholder 3"/>
          <p:cNvSpPr>
            <a:spLocks noGrp="1"/>
          </p:cNvSpPr>
          <p:nvPr>
            <p:ph type="sldNum" sz="quarter" idx="12"/>
          </p:nvPr>
        </p:nvSpPr>
        <p:spPr/>
        <p:txBody>
          <a:bodyPr/>
          <a:lstStyle/>
          <a:p>
            <a:fld id="{D9515C9C-B0D4-49C7-83C7-4BF66E55645D}" type="slidenum">
              <a:rPr lang="en-US" smtClean="0"/>
              <a:pPr/>
              <a:t>109</a:t>
            </a:fld>
            <a:endParaRPr lang="en-US"/>
          </a:p>
        </p:txBody>
      </p:sp>
      <p:pic>
        <p:nvPicPr>
          <p:cNvPr id="5" name="~PP3983.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754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001000" cy="1143001"/>
          </a:xfrm>
        </p:spPr>
        <p:txBody>
          <a:bodyPr>
            <a:normAutofit/>
          </a:bodyPr>
          <a:lstStyle/>
          <a:p>
            <a:pPr eaLnBrk="1" hangingPunct="1">
              <a:defRPr/>
            </a:pPr>
            <a:r>
              <a:rPr lang="en-US" sz="3600" dirty="0" smtClean="0">
                <a:solidFill>
                  <a:schemeClr val="bg1"/>
                </a:solidFill>
                <a:cs typeface="Arial" pitchFamily="34" charset="0"/>
              </a:rPr>
              <a:t>Path Forward </a:t>
            </a:r>
            <a:endParaRPr lang="en-US" sz="1400" dirty="0" smtClean="0">
              <a:solidFill>
                <a:schemeClr val="bg1"/>
              </a:solidFill>
              <a:cs typeface="Arial" pitchFamily="34" charset="0"/>
            </a:endParaRPr>
          </a:p>
        </p:txBody>
      </p:sp>
      <p:sp>
        <p:nvSpPr>
          <p:cNvPr id="3" name="Content Placeholder 2"/>
          <p:cNvSpPr>
            <a:spLocks noGrp="1"/>
          </p:cNvSpPr>
          <p:nvPr>
            <p:ph idx="1"/>
          </p:nvPr>
        </p:nvSpPr>
        <p:spPr>
          <a:xfrm>
            <a:off x="228600" y="1143000"/>
            <a:ext cx="8839200" cy="5181600"/>
          </a:xfrm>
        </p:spPr>
        <p:txBody>
          <a:bodyPr>
            <a:noAutofit/>
          </a:bodyPr>
          <a:lstStyle/>
          <a:p>
            <a:r>
              <a:rPr lang="en-US" sz="2800" b="1" dirty="0" smtClean="0">
                <a:latin typeface="Arial" pitchFamily="34" charset="0"/>
                <a:cs typeface="Arial" pitchFamily="34" charset="0"/>
              </a:rPr>
              <a:t>EPA and DEP reached agreement on March 15, 2013 on a “Path Forward” for NNC development</a:t>
            </a:r>
          </a:p>
          <a:p>
            <a:pPr lvl="1"/>
            <a:r>
              <a:rPr lang="en-US" sz="2400" b="1" dirty="0" smtClean="0">
                <a:latin typeface="Arial" pitchFamily="34" charset="0"/>
                <a:cs typeface="Arial" pitchFamily="34" charset="0"/>
              </a:rPr>
              <a:t>If “executed,” EPA said would not finalize their NNC</a:t>
            </a:r>
          </a:p>
          <a:p>
            <a:r>
              <a:rPr lang="en-US" sz="2800" b="1" dirty="0" smtClean="0">
                <a:latin typeface="Arial" pitchFamily="34" charset="0"/>
                <a:cs typeface="Arial" pitchFamily="34" charset="0"/>
              </a:rPr>
              <a:t>As part of Path Forward, DEP agreed to </a:t>
            </a:r>
          </a:p>
          <a:p>
            <a:pPr lvl="1"/>
            <a:r>
              <a:rPr lang="en-US" sz="2400" b="1" dirty="0" smtClean="0">
                <a:latin typeface="Arial" pitchFamily="34" charset="0"/>
                <a:cs typeface="Arial" pitchFamily="34" charset="0"/>
              </a:rPr>
              <a:t>Adopt NNC for additional estuaries and satellite-based chlorophyll a criteria for coastal waters by 7/1/2013 </a:t>
            </a:r>
          </a:p>
          <a:p>
            <a:pPr lvl="1"/>
            <a:r>
              <a:rPr lang="en-US" sz="2400" b="1" dirty="0" smtClean="0">
                <a:latin typeface="Arial" pitchFamily="34" charset="0"/>
                <a:cs typeface="Arial" pitchFamily="34" charset="0"/>
              </a:rPr>
              <a:t>Calculate interim numeric values representing current unimpaired conditions of remaining estuaries and submit them to Governor and Legislature by 8/1/2013</a:t>
            </a:r>
          </a:p>
          <a:p>
            <a:pPr lvl="2"/>
            <a:r>
              <a:rPr lang="en-US" b="1" dirty="0" smtClean="0">
                <a:latin typeface="Arial" pitchFamily="34" charset="0"/>
                <a:cs typeface="Arial" pitchFamily="34" charset="0"/>
              </a:rPr>
              <a:t>St. </a:t>
            </a:r>
            <a:r>
              <a:rPr lang="en-US" b="1" dirty="0" err="1" smtClean="0">
                <a:latin typeface="Arial" pitchFamily="34" charset="0"/>
                <a:cs typeface="Arial" pitchFamily="34" charset="0"/>
              </a:rPr>
              <a:t>Marys</a:t>
            </a:r>
            <a:r>
              <a:rPr lang="en-US" b="1" dirty="0" smtClean="0">
                <a:latin typeface="Arial" pitchFamily="34" charset="0"/>
                <a:cs typeface="Arial" pitchFamily="34" charset="0"/>
              </a:rPr>
              <a:t>, Big Bend, and “gaps” (ICWW)</a:t>
            </a:r>
          </a:p>
          <a:p>
            <a:pPr lvl="1"/>
            <a:r>
              <a:rPr lang="en-US" sz="2400" b="1" dirty="0" smtClean="0">
                <a:latin typeface="Arial" pitchFamily="34" charset="0"/>
                <a:cs typeface="Arial" pitchFamily="34" charset="0"/>
              </a:rPr>
              <a:t>Submit New Estuarine NNC, Implementation Document, and interim values to EPA by 8/1/2013</a:t>
            </a:r>
          </a:p>
          <a:p>
            <a:pPr lvl="1"/>
            <a:endParaRPr lang="en-US" sz="2400" b="1" dirty="0" smtClean="0">
              <a:latin typeface="Arial" pitchFamily="34" charset="0"/>
              <a:cs typeface="Arial" pitchFamily="34" charset="0"/>
            </a:endParaRPr>
          </a:p>
        </p:txBody>
      </p:sp>
      <p:pic>
        <p:nvPicPr>
          <p:cNvPr id="4" name="~PP2495.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extLst>
      <p:ext uri="{BB962C8B-B14F-4D97-AF65-F5344CB8AC3E}">
        <p14:creationId xmlns:p14="http://schemas.microsoft.com/office/powerpoint/2010/main" val="2054744465"/>
      </p:ext>
    </p:extLst>
  </p:cSld>
  <p:clrMapOvr>
    <a:masterClrMapping/>
  </p:clrMapOvr>
  <p:transition advTm="8862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Pinhook1.JPG"/>
          <p:cNvPicPr>
            <a:picLocks noGrp="1" noChangeAspect="1"/>
          </p:cNvPicPr>
          <p:nvPr>
            <p:ph idx="1"/>
          </p:nvPr>
        </p:nvPicPr>
        <p:blipFill>
          <a:blip r:embed="rId4" cstate="print"/>
          <a:stretch>
            <a:fillRect/>
          </a:stretch>
        </p:blipFill>
        <p:spPr>
          <a:xfrm>
            <a:off x="-304800" y="0"/>
            <a:ext cx="9143999" cy="6858000"/>
          </a:xfrm>
        </p:spPr>
      </p:pic>
      <p:sp>
        <p:nvSpPr>
          <p:cNvPr id="5" name="TextBox 4"/>
          <p:cNvSpPr txBox="1"/>
          <p:nvPr/>
        </p:nvSpPr>
        <p:spPr>
          <a:xfrm>
            <a:off x="1143000" y="5461337"/>
            <a:ext cx="6248400" cy="1015663"/>
          </a:xfrm>
          <a:prstGeom prst="rect">
            <a:avLst/>
          </a:prstGeom>
          <a:solidFill>
            <a:schemeClr val="accent1">
              <a:lumMod val="20000"/>
              <a:lumOff val="80000"/>
            </a:schemeClr>
          </a:solidFill>
        </p:spPr>
        <p:txBody>
          <a:bodyPr wrap="square" rtlCol="0">
            <a:spAutoFit/>
          </a:bodyPr>
          <a:lstStyle/>
          <a:p>
            <a:r>
              <a:rPr lang="en-US" sz="6000" b="1" dirty="0" smtClean="0"/>
              <a:t>Fluctuating Salinity</a:t>
            </a:r>
            <a:endParaRPr lang="en-US" sz="6000" b="1"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110</a:t>
            </a:fld>
            <a:endParaRPr lang="en-US"/>
          </a:p>
        </p:txBody>
      </p:sp>
      <p:pic>
        <p:nvPicPr>
          <p:cNvPr id="7" name="~PP5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3658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p:nvPr>
        </p:nvSpPr>
        <p:spPr>
          <a:xfrm>
            <a:off x="609600" y="-76200"/>
            <a:ext cx="8229600" cy="1143000"/>
          </a:xfrm>
        </p:spPr>
        <p:txBody>
          <a:bodyPr>
            <a:normAutofit/>
          </a:bodyPr>
          <a:lstStyle/>
          <a:p>
            <a:r>
              <a:rPr lang="en-US" sz="3200" dirty="0" smtClean="0">
                <a:solidFill>
                  <a:schemeClr val="bg1"/>
                </a:solidFill>
              </a:rPr>
              <a:t>Ditches/Canals used as Water Conveyance</a:t>
            </a:r>
          </a:p>
        </p:txBody>
      </p:sp>
      <p:sp>
        <p:nvSpPr>
          <p:cNvPr id="65538" name="Content Placeholder 2"/>
          <p:cNvSpPr>
            <a:spLocks noGrp="1"/>
          </p:cNvSpPr>
          <p:nvPr>
            <p:ph idx="1"/>
          </p:nvPr>
        </p:nvSpPr>
        <p:spPr/>
        <p:txBody>
          <a:bodyPr>
            <a:normAutofit lnSpcReduction="10000"/>
          </a:bodyPr>
          <a:lstStyle/>
          <a:p>
            <a:r>
              <a:rPr lang="en-US" b="1" dirty="0" smtClean="0"/>
              <a:t>The narrative applies in channelized or physically altered ditches, canals and other conveyances that:</a:t>
            </a:r>
          </a:p>
          <a:p>
            <a:pPr lvl="1"/>
            <a:r>
              <a:rPr lang="en-US" b="1" dirty="0" smtClean="0"/>
              <a:t>Are primarily used for water management purposes, such as flood protection, </a:t>
            </a:r>
            <a:r>
              <a:rPr lang="en-US" b="1" dirty="0" err="1" smtClean="0"/>
              <a:t>stormwater</a:t>
            </a:r>
            <a:r>
              <a:rPr lang="en-US" b="1" dirty="0" smtClean="0"/>
              <a:t> management, irrigation, or water supply; AND</a:t>
            </a:r>
          </a:p>
          <a:p>
            <a:pPr lvl="1"/>
            <a:r>
              <a:rPr lang="en-US" b="1" dirty="0" smtClean="0"/>
              <a:t>Have marginal or poor stream habitat or habitat components due to channelization and maintenance for water conveyance purposes</a:t>
            </a:r>
          </a:p>
          <a:p>
            <a:pPr lvl="1"/>
            <a:r>
              <a:rPr lang="en-US" b="1" dirty="0" smtClean="0"/>
              <a:t>Page 55 on Implementation Document</a:t>
            </a:r>
          </a:p>
        </p:txBody>
      </p:sp>
      <p:sp>
        <p:nvSpPr>
          <p:cNvPr id="4" name="Slide Number Placeholder 3"/>
          <p:cNvSpPr>
            <a:spLocks noGrp="1"/>
          </p:cNvSpPr>
          <p:nvPr>
            <p:ph type="sldNum" sz="quarter" idx="12"/>
          </p:nvPr>
        </p:nvSpPr>
        <p:spPr/>
        <p:txBody>
          <a:bodyPr/>
          <a:lstStyle/>
          <a:p>
            <a:fld id="{D9515C9C-B0D4-49C7-83C7-4BF66E55645D}" type="slidenum">
              <a:rPr lang="en-US" smtClean="0"/>
              <a:pPr/>
              <a:t>111</a:t>
            </a:fld>
            <a:endParaRPr lang="en-US"/>
          </a:p>
        </p:txBody>
      </p:sp>
      <p:pic>
        <p:nvPicPr>
          <p:cNvPr id="5" name="~PP539.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4509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74638"/>
            <a:ext cx="7924800" cy="1143000"/>
          </a:xfrm>
        </p:spPr>
        <p:txBody>
          <a:bodyPr rtlCol="0">
            <a:normAutofit fontScale="90000"/>
          </a:bodyPr>
          <a:lstStyle/>
          <a:p>
            <a:pPr fontAlgn="auto">
              <a:spcAft>
                <a:spcPts val="0"/>
              </a:spcAft>
              <a:defRPr/>
            </a:pPr>
            <a:r>
              <a:rPr lang="en-US" sz="4000" dirty="0" smtClean="0">
                <a:solidFill>
                  <a:schemeClr val="bg1"/>
                </a:solidFill>
              </a:rPr>
              <a:t>Ditches, Canals, and other Conveyances</a:t>
            </a:r>
            <a:r>
              <a:rPr lang="en-US" dirty="0" smtClean="0">
                <a:solidFill>
                  <a:schemeClr val="bg1"/>
                </a:solidFill>
              </a:rPr>
              <a:t/>
            </a:r>
            <a:br>
              <a:rPr lang="en-US" dirty="0" smtClean="0">
                <a:solidFill>
                  <a:schemeClr val="bg1"/>
                </a:solidFill>
              </a:rPr>
            </a:br>
            <a:endParaRPr lang="en-US" dirty="0">
              <a:solidFill>
                <a:schemeClr val="bg1"/>
              </a:solidFill>
            </a:endParaRPr>
          </a:p>
        </p:txBody>
      </p:sp>
      <p:sp>
        <p:nvSpPr>
          <p:cNvPr id="3" name="Content Placeholder 2"/>
          <p:cNvSpPr>
            <a:spLocks noGrp="1"/>
          </p:cNvSpPr>
          <p:nvPr>
            <p:ph idx="1"/>
          </p:nvPr>
        </p:nvSpPr>
        <p:spPr>
          <a:xfrm>
            <a:off x="457200" y="1295400"/>
            <a:ext cx="8229600" cy="4830763"/>
          </a:xfrm>
        </p:spPr>
        <p:txBody>
          <a:bodyPr rtlCol="0">
            <a:normAutofit fontScale="92500" lnSpcReduction="10000"/>
          </a:bodyPr>
          <a:lstStyle/>
          <a:p>
            <a:pPr fontAlgn="auto">
              <a:spcAft>
                <a:spcPts val="0"/>
              </a:spcAft>
              <a:buFont typeface="Arial" pitchFamily="34" charset="0"/>
              <a:buChar char="•"/>
              <a:defRPr/>
            </a:pPr>
            <a:r>
              <a:rPr lang="en-US" b="1" dirty="0" smtClean="0"/>
              <a:t>Information must be provided that the conveyance is primarily used for water management purposes such as flood protection, </a:t>
            </a:r>
            <a:r>
              <a:rPr lang="en-US" b="1" dirty="0" err="1" smtClean="0"/>
              <a:t>stormwater</a:t>
            </a:r>
            <a:r>
              <a:rPr lang="en-US" b="1" dirty="0" smtClean="0"/>
              <a:t> management, irrigation, or water supply (</a:t>
            </a:r>
            <a:r>
              <a:rPr lang="en-US" b="1" i="1" dirty="0" smtClean="0"/>
              <a:t>e.</a:t>
            </a:r>
            <a:r>
              <a:rPr lang="en-US" b="1" dirty="0" smtClean="0"/>
              <a:t>g., maintenance records)</a:t>
            </a:r>
          </a:p>
          <a:p>
            <a:pPr>
              <a:defRPr/>
            </a:pPr>
            <a:r>
              <a:rPr lang="en-US" b="1" dirty="0" smtClean="0"/>
              <a:t>Habitat Assessment (DEP SOP FT 3000, see </a:t>
            </a:r>
            <a:r>
              <a:rPr lang="en-US" b="1" u="sng" dirty="0" smtClean="0">
                <a:hlinkClick r:id="rId4"/>
              </a:rPr>
              <a:t>http://www.dep.state.fl.us/water/sas/sop/sops.htm</a:t>
            </a:r>
            <a:r>
              <a:rPr lang="en-US" b="1" dirty="0" smtClean="0"/>
              <a:t>) used to establish:</a:t>
            </a:r>
          </a:p>
          <a:p>
            <a:pPr lvl="1">
              <a:buFont typeface="Arial" pitchFamily="34" charset="0"/>
              <a:buChar char="•"/>
              <a:defRPr/>
            </a:pPr>
            <a:r>
              <a:rPr lang="en-US" b="1" dirty="0" smtClean="0"/>
              <a:t>Degree of Artificial Channelization</a:t>
            </a:r>
          </a:p>
          <a:p>
            <a:pPr lvl="1">
              <a:buFont typeface="Arial" pitchFamily="34" charset="0"/>
              <a:buChar char="•"/>
              <a:defRPr/>
            </a:pPr>
            <a:r>
              <a:rPr lang="en-US" b="1" dirty="0" smtClean="0"/>
              <a:t>Substrate Diversity and Availability</a:t>
            </a:r>
          </a:p>
          <a:p>
            <a:pPr lvl="1">
              <a:buFont typeface="Arial" pitchFamily="34" charset="0"/>
              <a:buChar char="•"/>
              <a:defRPr/>
            </a:pPr>
            <a:r>
              <a:rPr lang="en-US" b="1" dirty="0" smtClean="0"/>
              <a:t>Overall score</a:t>
            </a:r>
          </a:p>
        </p:txBody>
      </p:sp>
      <p:sp>
        <p:nvSpPr>
          <p:cNvPr id="4" name="Slide Number Placeholder 3"/>
          <p:cNvSpPr>
            <a:spLocks noGrp="1"/>
          </p:cNvSpPr>
          <p:nvPr>
            <p:ph type="sldNum" sz="quarter" idx="12"/>
          </p:nvPr>
        </p:nvSpPr>
        <p:spPr/>
        <p:txBody>
          <a:bodyPr/>
          <a:lstStyle/>
          <a:p>
            <a:fld id="{D9515C9C-B0D4-49C7-83C7-4BF66E55645D}" type="slidenum">
              <a:rPr lang="en-US" smtClean="0"/>
              <a:pPr/>
              <a:t>112</a:t>
            </a:fld>
            <a:endParaRPr lang="en-US"/>
          </a:p>
        </p:txBody>
      </p:sp>
      <p:pic>
        <p:nvPicPr>
          <p:cNvPr id="5" name="~PP79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10635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algn="r" fontAlgn="auto">
              <a:spcAft>
                <a:spcPts val="0"/>
              </a:spcAft>
              <a:defRPr/>
            </a:pPr>
            <a:r>
              <a:rPr lang="en-US" sz="4000" dirty="0" smtClean="0">
                <a:solidFill>
                  <a:schemeClr val="bg1"/>
                </a:solidFill>
              </a:rPr>
              <a:t>Ditches, Canals, and other Conveyances</a:t>
            </a:r>
            <a:r>
              <a:rPr lang="en-US" dirty="0" smtClean="0">
                <a:solidFill>
                  <a:schemeClr val="bg1"/>
                </a:solidFill>
              </a:rPr>
              <a:t/>
            </a:r>
            <a:br>
              <a:rPr lang="en-US" dirty="0" smtClean="0">
                <a:solidFill>
                  <a:schemeClr val="bg1"/>
                </a:solidFill>
              </a:rPr>
            </a:br>
            <a:endParaRPr lang="en-US" dirty="0">
              <a:solidFill>
                <a:schemeClr val="bg1"/>
              </a:solidFill>
            </a:endParaRPr>
          </a:p>
        </p:txBody>
      </p:sp>
      <p:sp>
        <p:nvSpPr>
          <p:cNvPr id="3" name="Content Placeholder 2"/>
          <p:cNvSpPr>
            <a:spLocks noGrp="1"/>
          </p:cNvSpPr>
          <p:nvPr>
            <p:ph idx="1"/>
          </p:nvPr>
        </p:nvSpPr>
        <p:spPr>
          <a:xfrm>
            <a:off x="457200" y="1295400"/>
            <a:ext cx="8229600" cy="5181600"/>
          </a:xfrm>
        </p:spPr>
        <p:txBody>
          <a:bodyPr rtlCol="0">
            <a:normAutofit/>
          </a:bodyPr>
          <a:lstStyle/>
          <a:p>
            <a:pPr>
              <a:defRPr/>
            </a:pPr>
            <a:r>
              <a:rPr lang="en-US" b="1" dirty="0" smtClean="0"/>
              <a:t>If Degree of Artificial Channelization and Substrate Diversity /Availability score in Poor category, and overall score is Poor or Marginal:</a:t>
            </a:r>
          </a:p>
          <a:p>
            <a:pPr lvl="1">
              <a:defRPr/>
            </a:pPr>
            <a:r>
              <a:rPr lang="en-US" b="1" dirty="0" smtClean="0"/>
              <a:t>One can conclude that the conveyance is predominantly altered and is being maintained in a manner to serve the primary purpose for water management</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113</a:t>
            </a:fld>
            <a:endParaRPr lang="en-US"/>
          </a:p>
        </p:txBody>
      </p:sp>
      <p:pic>
        <p:nvPicPr>
          <p:cNvPr id="5" name="~PP1009.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1615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6" name="Content Placeholder 15" descr="Shingle Cr N of Oak Ridge looking S.jpg"/>
          <p:cNvPicPr>
            <a:picLocks noGrp="1" noChangeAspect="1"/>
          </p:cNvPicPr>
          <p:nvPr>
            <p:ph idx="1"/>
          </p:nvPr>
        </p:nvPicPr>
        <p:blipFill>
          <a:blip r:embed="rId4" cstate="print"/>
          <a:stretch>
            <a:fillRect/>
          </a:stretch>
        </p:blipFill>
        <p:spPr>
          <a:xfrm>
            <a:off x="0" y="0"/>
            <a:ext cx="9144000" cy="6858000"/>
          </a:xfrm>
        </p:spPr>
      </p:pic>
      <p:sp>
        <p:nvSpPr>
          <p:cNvPr id="17" name="TextBox 16"/>
          <p:cNvSpPr txBox="1"/>
          <p:nvPr/>
        </p:nvSpPr>
        <p:spPr>
          <a:xfrm>
            <a:off x="457200" y="457200"/>
            <a:ext cx="8153400" cy="1015663"/>
          </a:xfrm>
          <a:prstGeom prst="rect">
            <a:avLst/>
          </a:prstGeom>
          <a:solidFill>
            <a:schemeClr val="accent1">
              <a:lumMod val="20000"/>
              <a:lumOff val="80000"/>
            </a:schemeClr>
          </a:solidFill>
        </p:spPr>
        <p:txBody>
          <a:bodyPr wrap="square" rtlCol="0">
            <a:spAutoFit/>
          </a:bodyPr>
          <a:lstStyle/>
          <a:p>
            <a:r>
              <a:rPr lang="en-US" sz="6000" b="1" dirty="0" smtClean="0"/>
              <a:t>Maintained Conveyance</a:t>
            </a:r>
            <a:endParaRPr lang="en-US" sz="6000" b="1"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114</a:t>
            </a:fld>
            <a:endParaRPr lang="en-US"/>
          </a:p>
        </p:txBody>
      </p:sp>
      <p:pic>
        <p:nvPicPr>
          <p:cNvPr id="6" name="~PP206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9075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E Orlando Outfall Canal at Goldenrod looking W.jpg"/>
          <p:cNvPicPr>
            <a:picLocks noGrp="1" noChangeAspect="1"/>
          </p:cNvPicPr>
          <p:nvPr>
            <p:ph idx="1"/>
          </p:nvPr>
        </p:nvPicPr>
        <p:blipFill>
          <a:blip r:embed="rId4" cstate="print"/>
          <a:stretch>
            <a:fillRect/>
          </a:stretch>
        </p:blipFill>
        <p:spPr>
          <a:xfrm>
            <a:off x="0" y="0"/>
            <a:ext cx="9144000" cy="6858000"/>
          </a:xfrm>
        </p:spPr>
      </p:pic>
      <p:sp>
        <p:nvSpPr>
          <p:cNvPr id="5" name="TextBox 4"/>
          <p:cNvSpPr txBox="1"/>
          <p:nvPr/>
        </p:nvSpPr>
        <p:spPr>
          <a:xfrm>
            <a:off x="457200" y="457200"/>
            <a:ext cx="8153400" cy="1015663"/>
          </a:xfrm>
          <a:prstGeom prst="rect">
            <a:avLst/>
          </a:prstGeom>
          <a:solidFill>
            <a:schemeClr val="accent1">
              <a:lumMod val="20000"/>
              <a:lumOff val="80000"/>
            </a:schemeClr>
          </a:solidFill>
        </p:spPr>
        <p:txBody>
          <a:bodyPr wrap="square" rtlCol="0">
            <a:spAutoFit/>
          </a:bodyPr>
          <a:lstStyle/>
          <a:p>
            <a:r>
              <a:rPr lang="en-US" sz="6000" b="1" dirty="0" smtClean="0"/>
              <a:t>Maintained Conveyance</a:t>
            </a:r>
            <a:endParaRPr lang="en-US" sz="6000" b="1"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115</a:t>
            </a:fld>
            <a:endParaRPr lang="en-US"/>
          </a:p>
        </p:txBody>
      </p:sp>
      <p:pic>
        <p:nvPicPr>
          <p:cNvPr id="7" name="~PP2727.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3298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6" name="Content Placeholder 5" descr="L Econ at Curry Ford looking S.jpg"/>
          <p:cNvPicPr>
            <a:picLocks noGrp="1" noChangeAspect="1"/>
          </p:cNvPicPr>
          <p:nvPr>
            <p:ph idx="1"/>
          </p:nvPr>
        </p:nvPicPr>
        <p:blipFill>
          <a:blip r:embed="rId4" cstate="print"/>
          <a:stretch>
            <a:fillRect/>
          </a:stretch>
        </p:blipFill>
        <p:spPr>
          <a:xfrm>
            <a:off x="0" y="0"/>
            <a:ext cx="9143999" cy="6858000"/>
          </a:xfrm>
        </p:spPr>
      </p:pic>
      <p:sp>
        <p:nvSpPr>
          <p:cNvPr id="7" name="TextBox 6"/>
          <p:cNvSpPr txBox="1"/>
          <p:nvPr/>
        </p:nvSpPr>
        <p:spPr>
          <a:xfrm>
            <a:off x="457200" y="5232737"/>
            <a:ext cx="8153400" cy="1015663"/>
          </a:xfrm>
          <a:prstGeom prst="rect">
            <a:avLst/>
          </a:prstGeom>
          <a:solidFill>
            <a:schemeClr val="accent1">
              <a:lumMod val="20000"/>
              <a:lumOff val="80000"/>
            </a:schemeClr>
          </a:solidFill>
        </p:spPr>
        <p:txBody>
          <a:bodyPr wrap="square" rtlCol="0">
            <a:spAutoFit/>
          </a:bodyPr>
          <a:lstStyle/>
          <a:p>
            <a:r>
              <a:rPr lang="en-US" sz="6000" b="1" dirty="0" smtClean="0"/>
              <a:t>Maintained Conveyance</a:t>
            </a:r>
            <a:endParaRPr lang="en-US" sz="6000" b="1"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116</a:t>
            </a:fld>
            <a:endParaRPr lang="en-US"/>
          </a:p>
        </p:txBody>
      </p:sp>
      <p:pic>
        <p:nvPicPr>
          <p:cNvPr id="8" name="~PP3153.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1225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Downstream Waters Protection</a:t>
            </a:r>
            <a:endParaRPr lang="en-US" dirty="0">
              <a:solidFill>
                <a:schemeClr val="bg1"/>
              </a:solidFill>
            </a:endParaRPr>
          </a:p>
        </p:txBody>
      </p:sp>
      <p:sp>
        <p:nvSpPr>
          <p:cNvPr id="3" name="Content Placeholder 2"/>
          <p:cNvSpPr>
            <a:spLocks noGrp="1"/>
          </p:cNvSpPr>
          <p:nvPr>
            <p:ph idx="1"/>
          </p:nvPr>
        </p:nvSpPr>
        <p:spPr>
          <a:xfrm>
            <a:off x="457200" y="1143000"/>
            <a:ext cx="8229600" cy="5486400"/>
          </a:xfrm>
        </p:spPr>
        <p:txBody>
          <a:bodyPr>
            <a:normAutofit fontScale="85000" lnSpcReduction="10000"/>
          </a:bodyPr>
          <a:lstStyle/>
          <a:p>
            <a:r>
              <a:rPr lang="en-US" b="1" dirty="0" smtClean="0"/>
              <a:t>When issuing permit, must ensure that both initial receiving water and downstream waters protected</a:t>
            </a:r>
          </a:p>
          <a:p>
            <a:pPr lvl="1"/>
            <a:r>
              <a:rPr lang="en-US" b="1" dirty="0" smtClean="0"/>
              <a:t>Rule 62-302.531(4), F.A.C., states “The loading of nutrients from a </a:t>
            </a:r>
            <a:r>
              <a:rPr lang="en-US" b="1" dirty="0" err="1" smtClean="0"/>
              <a:t>waterbody</a:t>
            </a:r>
            <a:r>
              <a:rPr lang="en-US" b="1" dirty="0" smtClean="0"/>
              <a:t> shall be limited as necessary to provide for the attainment and maintenance of water quality standards in downstream waters.”</a:t>
            </a:r>
          </a:p>
          <a:p>
            <a:r>
              <a:rPr lang="en-US" b="1" dirty="0" smtClean="0"/>
              <a:t>Implementation Document notes can address by:</a:t>
            </a:r>
          </a:p>
          <a:p>
            <a:pPr lvl="1"/>
            <a:r>
              <a:rPr lang="en-US" b="1" dirty="0" smtClean="0"/>
              <a:t>Using models to allocate to upstream watersheds when establishing the TMDL for the downstream </a:t>
            </a:r>
            <a:r>
              <a:rPr lang="en-US" b="1" dirty="0" err="1" smtClean="0"/>
              <a:t>waterbody</a:t>
            </a:r>
            <a:r>
              <a:rPr lang="en-US" b="1" dirty="0" smtClean="0"/>
              <a:t>;</a:t>
            </a:r>
          </a:p>
          <a:p>
            <a:pPr lvl="1"/>
            <a:r>
              <a:rPr lang="en-US" b="1" dirty="0" smtClean="0"/>
              <a:t>Requiring dischargers to protect downstream waters (if there is </a:t>
            </a:r>
            <a:r>
              <a:rPr lang="en-US" b="1" u="sng" dirty="0" smtClean="0"/>
              <a:t>reasonable potential </a:t>
            </a:r>
            <a:r>
              <a:rPr lang="en-US" b="1" dirty="0" smtClean="0"/>
              <a:t>that will impact); and </a:t>
            </a:r>
          </a:p>
          <a:p>
            <a:pPr lvl="1"/>
            <a:r>
              <a:rPr lang="en-US" b="1" dirty="0" smtClean="0"/>
              <a:t>Identifying trends in nutrient concentrations in all waters, including downstream waters, </a:t>
            </a:r>
            <a:r>
              <a:rPr lang="en-US" b="1" u="sng" dirty="0" smtClean="0"/>
              <a:t>as part of the </a:t>
            </a:r>
            <a:r>
              <a:rPr lang="en-US" b="1" u="sng" dirty="0" err="1" smtClean="0"/>
              <a:t>the</a:t>
            </a:r>
            <a:r>
              <a:rPr lang="en-US" b="1" u="sng" dirty="0" smtClean="0"/>
              <a:t> IWR assessment cycle </a:t>
            </a:r>
            <a:endParaRPr lang="en-US" b="1" u="sng"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117</a:t>
            </a:fld>
            <a:endParaRPr lang="en-US"/>
          </a:p>
        </p:txBody>
      </p:sp>
      <p:pic>
        <p:nvPicPr>
          <p:cNvPr id="6" name="~PP793.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12797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5181600"/>
          </a:xfrm>
        </p:spPr>
        <p:txBody>
          <a:bodyPr>
            <a:normAutofit/>
          </a:bodyPr>
          <a:lstStyle/>
          <a:p>
            <a:r>
              <a:rPr lang="en-US" b="1" dirty="0" smtClean="0"/>
              <a:t>If downstream waters currently attain nutrient standards, then current discharge  provides for downstream protection </a:t>
            </a:r>
          </a:p>
          <a:p>
            <a:pPr lvl="1"/>
            <a:r>
              <a:rPr lang="en-US" b="1" dirty="0" smtClean="0"/>
              <a:t>However, if the facility requests an increase in their permitted load, a Level II WQBEL is needed to evaluate the impacts on downstream waters</a:t>
            </a:r>
          </a:p>
          <a:p>
            <a:pPr lvl="1"/>
            <a:r>
              <a:rPr lang="en-US" b="1" dirty="0" smtClean="0"/>
              <a:t>Modeling can be used to determine the acceptable loading of nutrients from the discharger (and other upstream sources) that protects downstream waters</a:t>
            </a:r>
            <a:endParaRPr lang="en-US" b="1" dirty="0"/>
          </a:p>
        </p:txBody>
      </p:sp>
      <p:sp>
        <p:nvSpPr>
          <p:cNvPr id="4" name="Title 1"/>
          <p:cNvSpPr>
            <a:spLocks noGrp="1"/>
          </p:cNvSpPr>
          <p:nvPr>
            <p:ph type="title"/>
          </p:nvPr>
        </p:nvSpPr>
        <p:spPr>
          <a:xfrm>
            <a:off x="457200" y="0"/>
            <a:ext cx="8229600" cy="1143000"/>
          </a:xfrm>
        </p:spPr>
        <p:txBody>
          <a:bodyPr>
            <a:normAutofit/>
          </a:bodyPr>
          <a:lstStyle/>
          <a:p>
            <a:r>
              <a:rPr lang="en-US" dirty="0" smtClean="0">
                <a:solidFill>
                  <a:schemeClr val="bg1"/>
                </a:solidFill>
              </a:rPr>
              <a:t>Downstream Waters Protection </a:t>
            </a:r>
            <a:r>
              <a:rPr lang="en-US" sz="2200" dirty="0" smtClean="0">
                <a:solidFill>
                  <a:schemeClr val="bg1"/>
                </a:solidFill>
              </a:rPr>
              <a:t>(cont.)</a:t>
            </a:r>
            <a:endParaRPr lang="en-US" sz="2200" dirty="0">
              <a:solidFill>
                <a:schemeClr val="bg1"/>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pPr/>
              <a:t>118</a:t>
            </a:fld>
            <a:endParaRPr lang="en-US"/>
          </a:p>
        </p:txBody>
      </p:sp>
      <p:pic>
        <p:nvPicPr>
          <p:cNvPr id="7" name="~PP96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6522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95400"/>
            <a:ext cx="8229600" cy="5181600"/>
          </a:xfrm>
        </p:spPr>
        <p:txBody>
          <a:bodyPr>
            <a:normAutofit fontScale="92500" lnSpcReduction="10000"/>
          </a:bodyPr>
          <a:lstStyle/>
          <a:p>
            <a:r>
              <a:rPr lang="en-US" sz="2800" b="1" dirty="0" smtClean="0"/>
              <a:t>If downstream waters </a:t>
            </a:r>
            <a:r>
              <a:rPr lang="en-US" sz="2800" b="1" u="sng" dirty="0" smtClean="0"/>
              <a:t>do not </a:t>
            </a:r>
            <a:r>
              <a:rPr lang="en-US" sz="2800" b="1" dirty="0" smtClean="0"/>
              <a:t>currently attain nutrient standards, then need to see if any downstream TMDLs address the discharge, or alternatively whether the discharge has reasonable potential to cause or contribute to the downstream nutrient impairment</a:t>
            </a:r>
          </a:p>
          <a:p>
            <a:pPr lvl="1"/>
            <a:r>
              <a:rPr lang="en-US" sz="2600" b="1" dirty="0" smtClean="0"/>
              <a:t>If TMDL provides allocation, can presume downstream protection</a:t>
            </a:r>
          </a:p>
          <a:p>
            <a:r>
              <a:rPr lang="en-US" sz="2800" b="1" dirty="0" smtClean="0"/>
              <a:t>Reasonable potential analysis is site-specific, and should take into account nutrient load, flow, and frequency of the discharge</a:t>
            </a:r>
          </a:p>
          <a:p>
            <a:pPr lvl="1"/>
            <a:r>
              <a:rPr lang="en-US" sz="2600" b="1" dirty="0" smtClean="0"/>
              <a:t>For example, no RP if facility nutrient load is 1% of downstream water nutrient load or if facility flow is 1% or less of the receiving water flow</a:t>
            </a:r>
            <a:endParaRPr lang="en-US" sz="2600" b="1" dirty="0"/>
          </a:p>
        </p:txBody>
      </p:sp>
      <p:sp>
        <p:nvSpPr>
          <p:cNvPr id="4" name="Title 1"/>
          <p:cNvSpPr>
            <a:spLocks noGrp="1"/>
          </p:cNvSpPr>
          <p:nvPr>
            <p:ph type="title"/>
          </p:nvPr>
        </p:nvSpPr>
        <p:spPr>
          <a:xfrm>
            <a:off x="457200" y="0"/>
            <a:ext cx="8229600" cy="1143000"/>
          </a:xfrm>
        </p:spPr>
        <p:txBody>
          <a:bodyPr>
            <a:normAutofit/>
          </a:bodyPr>
          <a:lstStyle/>
          <a:p>
            <a:r>
              <a:rPr lang="en-US" dirty="0" smtClean="0">
                <a:solidFill>
                  <a:schemeClr val="bg1"/>
                </a:solidFill>
              </a:rPr>
              <a:t>Downstream Waters Protection </a:t>
            </a:r>
            <a:r>
              <a:rPr lang="en-US" sz="2200" dirty="0" smtClean="0">
                <a:solidFill>
                  <a:schemeClr val="bg1"/>
                </a:solidFill>
              </a:rPr>
              <a:t>(cont.)</a:t>
            </a:r>
            <a:endParaRPr lang="en-US" sz="2200" dirty="0">
              <a:solidFill>
                <a:schemeClr val="bg1"/>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pPr/>
              <a:t>119</a:t>
            </a:fld>
            <a:endParaRPr lang="en-US"/>
          </a:p>
        </p:txBody>
      </p:sp>
      <p:pic>
        <p:nvPicPr>
          <p:cNvPr id="6" name="~PP103.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8058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001000" cy="1143001"/>
          </a:xfrm>
        </p:spPr>
        <p:txBody>
          <a:bodyPr>
            <a:normAutofit/>
          </a:bodyPr>
          <a:lstStyle/>
          <a:p>
            <a:pPr eaLnBrk="1" hangingPunct="1">
              <a:defRPr/>
            </a:pPr>
            <a:r>
              <a:rPr lang="en-US" sz="3600" dirty="0" smtClean="0">
                <a:solidFill>
                  <a:schemeClr val="bg1"/>
                </a:solidFill>
                <a:cs typeface="Arial" pitchFamily="34" charset="0"/>
              </a:rPr>
              <a:t>Path Forward </a:t>
            </a:r>
            <a:br>
              <a:rPr lang="en-US" sz="3600" dirty="0" smtClean="0">
                <a:solidFill>
                  <a:schemeClr val="bg1"/>
                </a:solidFill>
                <a:cs typeface="Arial" pitchFamily="34" charset="0"/>
              </a:rPr>
            </a:br>
            <a:r>
              <a:rPr lang="en-US" sz="1400" dirty="0" smtClean="0">
                <a:solidFill>
                  <a:schemeClr val="bg1"/>
                </a:solidFill>
                <a:cs typeface="Arial" pitchFamily="34" charset="0"/>
              </a:rPr>
              <a:t>(continued)</a:t>
            </a:r>
          </a:p>
        </p:txBody>
      </p:sp>
      <p:sp>
        <p:nvSpPr>
          <p:cNvPr id="3" name="Content Placeholder 2"/>
          <p:cNvSpPr>
            <a:spLocks noGrp="1"/>
          </p:cNvSpPr>
          <p:nvPr>
            <p:ph idx="1"/>
          </p:nvPr>
        </p:nvSpPr>
        <p:spPr>
          <a:xfrm>
            <a:off x="304800" y="1143000"/>
            <a:ext cx="8763000" cy="5181600"/>
          </a:xfrm>
        </p:spPr>
        <p:txBody>
          <a:bodyPr>
            <a:noAutofit/>
          </a:bodyPr>
          <a:lstStyle/>
          <a:p>
            <a:r>
              <a:rPr lang="en-US" sz="2800" b="1" dirty="0" smtClean="0">
                <a:latin typeface="Arial" pitchFamily="34" charset="0"/>
                <a:cs typeface="Arial" pitchFamily="34" charset="0"/>
              </a:rPr>
              <a:t>Path Forward anticipated state legislation that:</a:t>
            </a:r>
          </a:p>
          <a:p>
            <a:pPr lvl="1"/>
            <a:r>
              <a:rPr lang="en-US" sz="2200" b="1" dirty="0" smtClean="0">
                <a:latin typeface="Arial" pitchFamily="34" charset="0"/>
                <a:cs typeface="Arial" pitchFamily="34" charset="0"/>
              </a:rPr>
              <a:t>Establishes that DEP will implement the narrative nutrient criterion and protect downstream waters from nutrients</a:t>
            </a:r>
          </a:p>
          <a:p>
            <a:pPr lvl="1"/>
            <a:r>
              <a:rPr lang="en-US" sz="2200" b="1" dirty="0" smtClean="0">
                <a:latin typeface="Arial" pitchFamily="34" charset="0"/>
                <a:cs typeface="Arial" pitchFamily="34" charset="0"/>
              </a:rPr>
              <a:t>Authorizes DEP to implement the adopted NNC consistent with the document “</a:t>
            </a:r>
            <a:r>
              <a:rPr lang="en-US" sz="2200" b="1" u="sng" dirty="0" smtClean="0">
                <a:latin typeface="Arial" pitchFamily="34" charset="0"/>
                <a:cs typeface="Arial" pitchFamily="34" charset="0"/>
              </a:rPr>
              <a:t>Implementation of Florida’s Numeric Nutrient Standards</a:t>
            </a:r>
            <a:r>
              <a:rPr lang="en-US" sz="2200" b="1" dirty="0" smtClean="0">
                <a:latin typeface="Arial" pitchFamily="34" charset="0"/>
                <a:cs typeface="Arial" pitchFamily="34" charset="0"/>
              </a:rPr>
              <a:t>,” which was incorporated by reference in Chapter 62-302 on April 23, 2013</a:t>
            </a:r>
          </a:p>
          <a:p>
            <a:pPr lvl="1"/>
            <a:r>
              <a:rPr lang="en-US" sz="2200" b="1" dirty="0" smtClean="0">
                <a:latin typeface="Arial" pitchFamily="34" charset="0"/>
                <a:cs typeface="Arial" pitchFamily="34" charset="0"/>
              </a:rPr>
              <a:t>Repeals “poison pill” language in Rule 62-302.531(9) if EPA withdraws federal NNC and ceases NNC rulemaking</a:t>
            </a:r>
          </a:p>
          <a:p>
            <a:pPr lvl="1"/>
            <a:r>
              <a:rPr lang="en-US" sz="2200" b="1" dirty="0" smtClean="0">
                <a:latin typeface="Arial" pitchFamily="34" charset="0"/>
                <a:cs typeface="Arial" pitchFamily="34" charset="0"/>
              </a:rPr>
              <a:t>Waives ratification for any estuarine NNC adopted in 2013</a:t>
            </a:r>
            <a:endParaRPr lang="en-US" b="1" dirty="0" smtClean="0">
              <a:latin typeface="Arial" pitchFamily="34" charset="0"/>
              <a:cs typeface="Arial" pitchFamily="34" charset="0"/>
            </a:endParaRPr>
          </a:p>
          <a:p>
            <a:pPr lvl="1"/>
            <a:r>
              <a:rPr lang="en-US" sz="2200" b="1" dirty="0" smtClean="0">
                <a:latin typeface="Arial" pitchFamily="34" charset="0"/>
                <a:cs typeface="Arial" pitchFamily="34" charset="0"/>
              </a:rPr>
              <a:t>Requires NNC for all remaining estuaries by Dec. 1, 2014, and establishes that current conditions of unimpaired waters will be the nutrient standards until NNC adopted</a:t>
            </a:r>
          </a:p>
        </p:txBody>
      </p:sp>
      <p:pic>
        <p:nvPicPr>
          <p:cNvPr id="4" name="~PP285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extLst>
      <p:ext uri="{BB962C8B-B14F-4D97-AF65-F5344CB8AC3E}">
        <p14:creationId xmlns:p14="http://schemas.microsoft.com/office/powerpoint/2010/main" val="1704390226"/>
      </p:ext>
    </p:extLst>
  </p:cSld>
  <p:clrMapOvr>
    <a:masterClrMapping/>
  </p:clrMapOvr>
  <p:transition advTm="4907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620000" cy="990601"/>
          </a:xfrm>
        </p:spPr>
        <p:txBody>
          <a:bodyPr>
            <a:noAutofit/>
          </a:bodyPr>
          <a:lstStyle/>
          <a:p>
            <a:pPr algn="ctr"/>
            <a:r>
              <a:rPr lang="en-US" sz="3400" dirty="0" smtClean="0">
                <a:solidFill>
                  <a:schemeClr val="bg1"/>
                </a:solidFill>
              </a:rPr>
              <a:t>Lessons Learned – </a:t>
            </a:r>
            <a:br>
              <a:rPr lang="en-US" sz="3400" dirty="0" smtClean="0">
                <a:solidFill>
                  <a:schemeClr val="bg1"/>
                </a:solidFill>
              </a:rPr>
            </a:br>
            <a:r>
              <a:rPr lang="en-US" sz="3400" dirty="0" smtClean="0">
                <a:solidFill>
                  <a:schemeClr val="bg1"/>
                </a:solidFill>
              </a:rPr>
              <a:t>Implementation in Permits is Still Hard </a:t>
            </a:r>
          </a:p>
        </p:txBody>
      </p:sp>
      <p:sp>
        <p:nvSpPr>
          <p:cNvPr id="3" name="Content Placeholder 2"/>
          <p:cNvSpPr>
            <a:spLocks noGrp="1"/>
          </p:cNvSpPr>
          <p:nvPr>
            <p:ph idx="1"/>
          </p:nvPr>
        </p:nvSpPr>
        <p:spPr>
          <a:xfrm>
            <a:off x="457200" y="1143000"/>
            <a:ext cx="8382000" cy="4876800"/>
          </a:xfrm>
        </p:spPr>
        <p:txBody>
          <a:bodyPr>
            <a:noAutofit/>
          </a:bodyPr>
          <a:lstStyle/>
          <a:p>
            <a:r>
              <a:rPr lang="en-US" sz="2800" b="1" dirty="0" smtClean="0"/>
              <a:t>One of EPA’s assumptions is that NNC will help with permits by providing clear targets for permit limits</a:t>
            </a:r>
          </a:p>
          <a:p>
            <a:r>
              <a:rPr lang="en-US" sz="2800" b="1" dirty="0" smtClean="0"/>
              <a:t>However, we established NNC as </a:t>
            </a:r>
            <a:r>
              <a:rPr lang="en-US" sz="2800" b="1" dirty="0" err="1" smtClean="0"/>
              <a:t>waterbody</a:t>
            </a:r>
            <a:r>
              <a:rPr lang="en-US" sz="2800" b="1" dirty="0" smtClean="0"/>
              <a:t> averages, and expressed as Annual Geometric Means not to be exceeded more than once in a 3 years</a:t>
            </a:r>
          </a:p>
          <a:p>
            <a:r>
              <a:rPr lang="en-US" sz="2800" b="1" dirty="0" smtClean="0"/>
              <a:t>This facilitates </a:t>
            </a:r>
            <a:r>
              <a:rPr lang="en-US" sz="2800" b="1" dirty="0"/>
              <a:t>303(d) assessments </a:t>
            </a:r>
            <a:r>
              <a:rPr lang="en-US" sz="2800" b="1" dirty="0" smtClean="0"/>
              <a:t>and makes NNC attainable by point sources, but still need to determine permit limit that achieves in-stream NNC</a:t>
            </a:r>
          </a:p>
          <a:p>
            <a:pPr lvl="1"/>
            <a:r>
              <a:rPr lang="en-US" sz="2400" b="1" dirty="0" smtClean="0"/>
              <a:t>Some facilities have requested permit limits be written same as NNC, and we currently plan to have 2 sets of permit limits, with one</a:t>
            </a:r>
            <a:r>
              <a:rPr lang="en-US" sz="2000" b="1" dirty="0" smtClean="0"/>
              <a:t> </a:t>
            </a:r>
            <a:r>
              <a:rPr lang="en-US" sz="2400" b="1" dirty="0"/>
              <a:t>expressed same as NNC and one expressed as never to be exceeded</a:t>
            </a:r>
          </a:p>
          <a:p>
            <a:pPr>
              <a:spcBef>
                <a:spcPts val="600"/>
              </a:spcBef>
              <a:buNone/>
            </a:pPr>
            <a:endParaRPr lang="en-US" sz="2600" b="1" dirty="0" smtClean="0"/>
          </a:p>
          <a:p>
            <a:pPr>
              <a:spcBef>
                <a:spcPts val="600"/>
              </a:spcBef>
              <a:buNone/>
            </a:pPr>
            <a:endParaRPr lang="en-US" sz="2200" b="1" dirty="0" smtClean="0"/>
          </a:p>
          <a:p>
            <a:pPr lvl="1">
              <a:spcBef>
                <a:spcPts val="600"/>
              </a:spcBef>
            </a:pPr>
            <a:endParaRPr lang="en-US" sz="1800" b="1" dirty="0" smtClean="0"/>
          </a:p>
          <a:p>
            <a:pPr lvl="1">
              <a:buNone/>
            </a:pPr>
            <a:endParaRPr lang="en-US" sz="2200" b="1" dirty="0" smtClean="0"/>
          </a:p>
          <a:p>
            <a:pPr lvl="1"/>
            <a:endParaRPr lang="en-US" sz="2200" b="1" dirty="0" smtClean="0"/>
          </a:p>
          <a:p>
            <a:pPr lvl="1"/>
            <a:endParaRPr lang="en-US" sz="2400" b="1" dirty="0" smtClean="0"/>
          </a:p>
        </p:txBody>
      </p:sp>
      <p:pic>
        <p:nvPicPr>
          <p:cNvPr id="4" name="~PP1992.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extLst>
      <p:ext uri="{BB962C8B-B14F-4D97-AF65-F5344CB8AC3E}">
        <p14:creationId xmlns:p14="http://schemas.microsoft.com/office/powerpoint/2010/main" val="2534868193"/>
      </p:ext>
    </p:extLst>
  </p:cSld>
  <p:clrMapOvr>
    <a:masterClrMapping/>
  </p:clrMapOvr>
  <p:transition advTm="12428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chemeClr val="bg1"/>
                </a:solidFill>
              </a:rPr>
              <a:t>DEP’s Permitting Process</a:t>
            </a:r>
            <a:endParaRPr lang="en-US" dirty="0">
              <a:solidFill>
                <a:schemeClr val="bg1"/>
              </a:solidFill>
            </a:endParaRPr>
          </a:p>
        </p:txBody>
      </p:sp>
      <p:sp>
        <p:nvSpPr>
          <p:cNvPr id="3" name="Content Placeholder 2"/>
          <p:cNvSpPr>
            <a:spLocks noGrp="1"/>
          </p:cNvSpPr>
          <p:nvPr>
            <p:ph idx="1"/>
          </p:nvPr>
        </p:nvSpPr>
        <p:spPr/>
        <p:txBody>
          <a:bodyPr>
            <a:normAutofit lnSpcReduction="10000"/>
          </a:bodyPr>
          <a:lstStyle/>
          <a:p>
            <a:r>
              <a:rPr lang="en-US" b="1" dirty="0" smtClean="0"/>
              <a:t>Require dischargers, at the time of permit issuance, to provide </a:t>
            </a:r>
            <a:r>
              <a:rPr lang="en-US" b="1" i="1" dirty="0" smtClean="0"/>
              <a:t>reasonable assurance </a:t>
            </a:r>
            <a:r>
              <a:rPr lang="en-US" b="1" dirty="0" smtClean="0"/>
              <a:t>that their effluent does not cause or contribute to nutrient impairments in:</a:t>
            </a:r>
          </a:p>
          <a:p>
            <a:pPr lvl="1"/>
            <a:r>
              <a:rPr lang="en-US" b="1" dirty="0" smtClean="0"/>
              <a:t>the receiving </a:t>
            </a:r>
            <a:r>
              <a:rPr lang="en-US" b="1" dirty="0" err="1" smtClean="0"/>
              <a:t>waterbody</a:t>
            </a:r>
            <a:r>
              <a:rPr lang="en-US" b="1" dirty="0" smtClean="0"/>
              <a:t> </a:t>
            </a:r>
            <a:r>
              <a:rPr lang="en-US" b="1" u="sng" dirty="0" smtClean="0"/>
              <a:t>and</a:t>
            </a:r>
            <a:r>
              <a:rPr lang="en-US" b="1" dirty="0" smtClean="0"/>
              <a:t> </a:t>
            </a:r>
          </a:p>
          <a:p>
            <a:pPr lvl="1"/>
            <a:r>
              <a:rPr lang="en-US" b="1" dirty="0" smtClean="0"/>
              <a:t>downstream </a:t>
            </a:r>
            <a:r>
              <a:rPr lang="en-US" b="1" dirty="0" err="1" smtClean="0"/>
              <a:t>waterbodies</a:t>
            </a:r>
            <a:endParaRPr lang="en-US" b="1" dirty="0" smtClean="0"/>
          </a:p>
          <a:p>
            <a:r>
              <a:rPr lang="en-US" b="1" dirty="0" smtClean="0"/>
              <a:t>Process described in NNC Implementation Document, which was adopted by reference in Chapter 62-302, F.A.C.</a:t>
            </a:r>
          </a:p>
        </p:txBody>
      </p:sp>
      <p:sp>
        <p:nvSpPr>
          <p:cNvPr id="4" name="Slide Number Placeholder 3"/>
          <p:cNvSpPr>
            <a:spLocks noGrp="1"/>
          </p:cNvSpPr>
          <p:nvPr>
            <p:ph type="sldNum" sz="quarter" idx="12"/>
          </p:nvPr>
        </p:nvSpPr>
        <p:spPr/>
        <p:txBody>
          <a:bodyPr/>
          <a:lstStyle/>
          <a:p>
            <a:fld id="{D9515C9C-B0D4-49C7-83C7-4BF66E55645D}" type="slidenum">
              <a:rPr lang="en-US" smtClean="0"/>
              <a:pPr/>
              <a:t>121</a:t>
            </a:fld>
            <a:endParaRPr lang="en-US"/>
          </a:p>
        </p:txBody>
      </p:sp>
      <p:pic>
        <p:nvPicPr>
          <p:cNvPr id="5" name="~PP225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2846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229600" cy="1066800"/>
          </a:xfrm>
        </p:spPr>
        <p:txBody>
          <a:bodyPr>
            <a:normAutofit fontScale="90000"/>
          </a:bodyPr>
          <a:lstStyle/>
          <a:p>
            <a:r>
              <a:rPr lang="en-US" dirty="0" smtClean="0">
                <a:solidFill>
                  <a:schemeClr val="bg1"/>
                </a:solidFill>
              </a:rPr>
              <a:t>Reasonable Assurance for Nutrients</a:t>
            </a:r>
            <a:endParaRPr lang="en-US" dirty="0">
              <a:solidFill>
                <a:schemeClr val="bg1"/>
              </a:solidFill>
            </a:endParaRPr>
          </a:p>
        </p:txBody>
      </p:sp>
      <p:sp>
        <p:nvSpPr>
          <p:cNvPr id="3" name="Content Placeholder 2"/>
          <p:cNvSpPr>
            <a:spLocks noGrp="1"/>
          </p:cNvSpPr>
          <p:nvPr>
            <p:ph idx="1"/>
          </p:nvPr>
        </p:nvSpPr>
        <p:spPr>
          <a:xfrm>
            <a:off x="152400" y="990600"/>
            <a:ext cx="8839200" cy="1524001"/>
          </a:xfrm>
        </p:spPr>
        <p:txBody>
          <a:bodyPr>
            <a:normAutofit fontScale="92500"/>
          </a:bodyPr>
          <a:lstStyle/>
          <a:p>
            <a:r>
              <a:rPr lang="en-US" b="1" dirty="0" smtClean="0"/>
              <a:t>Discharge location (both direct </a:t>
            </a:r>
            <a:r>
              <a:rPr lang="en-US" b="1" i="1" dirty="0" smtClean="0"/>
              <a:t>and</a:t>
            </a:r>
            <a:r>
              <a:rPr lang="en-US" b="1" dirty="0" smtClean="0"/>
              <a:t> downstream receiving waters) affects the method and complexity of the reasonable assurance demonstration</a:t>
            </a:r>
            <a:endParaRPr lang="en-US" b="1" dirty="0">
              <a:solidFill>
                <a:srgbClr val="0070C0"/>
              </a:solidFill>
            </a:endParaRPr>
          </a:p>
        </p:txBody>
      </p:sp>
      <p:sp>
        <p:nvSpPr>
          <p:cNvPr id="10" name="TextBox 9"/>
          <p:cNvSpPr txBox="1"/>
          <p:nvPr/>
        </p:nvSpPr>
        <p:spPr>
          <a:xfrm>
            <a:off x="228600" y="2638961"/>
            <a:ext cx="1905000" cy="1323439"/>
          </a:xfrm>
          <a:prstGeom prst="rect">
            <a:avLst/>
          </a:prstGeom>
          <a:noFill/>
        </p:spPr>
        <p:txBody>
          <a:bodyPr wrap="square" rtlCol="0">
            <a:spAutoFit/>
          </a:bodyPr>
          <a:lstStyle/>
          <a:p>
            <a:r>
              <a:rPr lang="en-US" sz="2000" dirty="0" smtClean="0"/>
              <a:t>Direct receiving water has </a:t>
            </a:r>
            <a:r>
              <a:rPr lang="en-US" sz="2000" b="1" dirty="0" smtClean="0"/>
              <a:t>Hierarchy 1 </a:t>
            </a:r>
            <a:r>
              <a:rPr lang="en-US" sz="2000" dirty="0" smtClean="0"/>
              <a:t>interpretation</a:t>
            </a:r>
            <a:endParaRPr lang="en-US" sz="2000" dirty="0"/>
          </a:p>
        </p:txBody>
      </p:sp>
      <p:sp>
        <p:nvSpPr>
          <p:cNvPr id="11" name="Rectangle 10"/>
          <p:cNvSpPr/>
          <p:nvPr/>
        </p:nvSpPr>
        <p:spPr>
          <a:xfrm>
            <a:off x="2438400" y="2667000"/>
            <a:ext cx="1524000" cy="1323439"/>
          </a:xfrm>
          <a:prstGeom prst="rect">
            <a:avLst/>
          </a:prstGeom>
        </p:spPr>
        <p:txBody>
          <a:bodyPr wrap="square">
            <a:spAutoFit/>
          </a:bodyPr>
          <a:lstStyle/>
          <a:p>
            <a:r>
              <a:rPr lang="en-US" sz="2000" dirty="0" smtClean="0"/>
              <a:t>Direct receiving water is a </a:t>
            </a:r>
            <a:r>
              <a:rPr lang="en-US" sz="2000" b="1" dirty="0" smtClean="0"/>
              <a:t>lake/spring</a:t>
            </a:r>
            <a:endParaRPr lang="en-US" sz="2000" b="1" dirty="0"/>
          </a:p>
        </p:txBody>
      </p:sp>
      <p:sp>
        <p:nvSpPr>
          <p:cNvPr id="12" name="Rectangle 11"/>
          <p:cNvSpPr/>
          <p:nvPr/>
        </p:nvSpPr>
        <p:spPr>
          <a:xfrm>
            <a:off x="4419600" y="2638961"/>
            <a:ext cx="1219200" cy="1323439"/>
          </a:xfrm>
          <a:prstGeom prst="rect">
            <a:avLst/>
          </a:prstGeom>
        </p:spPr>
        <p:txBody>
          <a:bodyPr wrap="square">
            <a:spAutoFit/>
          </a:bodyPr>
          <a:lstStyle/>
          <a:p>
            <a:r>
              <a:rPr lang="en-US" sz="2000" dirty="0" smtClean="0"/>
              <a:t>Direct receiving water is a </a:t>
            </a:r>
            <a:r>
              <a:rPr lang="en-US" sz="2000" b="1" dirty="0" smtClean="0"/>
              <a:t>stream</a:t>
            </a:r>
            <a:endParaRPr lang="en-US" sz="2000" b="1" dirty="0"/>
          </a:p>
        </p:txBody>
      </p:sp>
      <p:sp>
        <p:nvSpPr>
          <p:cNvPr id="13" name="Rectangle 12"/>
          <p:cNvSpPr/>
          <p:nvPr/>
        </p:nvSpPr>
        <p:spPr>
          <a:xfrm>
            <a:off x="6196320" y="2935069"/>
            <a:ext cx="2109480" cy="1027331"/>
          </a:xfrm>
          <a:prstGeom prst="rect">
            <a:avLst/>
          </a:prstGeom>
        </p:spPr>
        <p:txBody>
          <a:bodyPr wrap="square">
            <a:spAutoFit/>
          </a:bodyPr>
          <a:lstStyle/>
          <a:p>
            <a:r>
              <a:rPr lang="en-US" sz="2000" b="1" dirty="0" smtClean="0"/>
              <a:t>Narrative applies </a:t>
            </a:r>
            <a:r>
              <a:rPr lang="en-US" sz="2000" dirty="0" smtClean="0"/>
              <a:t>to direct receiving water</a:t>
            </a:r>
            <a:endParaRPr lang="en-US" sz="2000" dirty="0"/>
          </a:p>
        </p:txBody>
      </p:sp>
      <p:sp>
        <p:nvSpPr>
          <p:cNvPr id="15" name="TextBox 14"/>
          <p:cNvSpPr txBox="1"/>
          <p:nvPr/>
        </p:nvSpPr>
        <p:spPr>
          <a:xfrm>
            <a:off x="381000" y="4724400"/>
            <a:ext cx="8229600" cy="9144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b="1" dirty="0" smtClean="0"/>
              <a:t>Downstream waters  protection.  </a:t>
            </a:r>
            <a:r>
              <a:rPr lang="en-US" dirty="0" smtClean="0"/>
              <a:t>Could range from Hierarchy 1 waters (including estuaries), to lakes/springs, to streams, or potentially to systems where the  narrative would continue to apply</a:t>
            </a:r>
            <a:endParaRPr lang="en-US" dirty="0"/>
          </a:p>
        </p:txBody>
      </p:sp>
      <p:sp>
        <p:nvSpPr>
          <p:cNvPr id="16" name="Striped Right Arrow 15"/>
          <p:cNvSpPr/>
          <p:nvPr/>
        </p:nvSpPr>
        <p:spPr>
          <a:xfrm rot="5400000">
            <a:off x="571500" y="4152900"/>
            <a:ext cx="457200" cy="38100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Striped Right Arrow 16"/>
          <p:cNvSpPr/>
          <p:nvPr/>
        </p:nvSpPr>
        <p:spPr>
          <a:xfrm rot="5400000">
            <a:off x="2781300" y="4152900"/>
            <a:ext cx="457200" cy="38100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triped Right Arrow 17"/>
          <p:cNvSpPr/>
          <p:nvPr/>
        </p:nvSpPr>
        <p:spPr>
          <a:xfrm rot="5400000">
            <a:off x="4686300" y="4152900"/>
            <a:ext cx="457200" cy="38100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Striped Right Arrow 18"/>
          <p:cNvSpPr/>
          <p:nvPr/>
        </p:nvSpPr>
        <p:spPr>
          <a:xfrm rot="5400000">
            <a:off x="6896100" y="4152900"/>
            <a:ext cx="457200" cy="38100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Striped Right Arrow 19"/>
          <p:cNvSpPr/>
          <p:nvPr/>
        </p:nvSpPr>
        <p:spPr>
          <a:xfrm rot="5400000">
            <a:off x="4000500" y="5676900"/>
            <a:ext cx="457200" cy="381000"/>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2819400" y="6096000"/>
            <a:ext cx="2968633" cy="461665"/>
          </a:xfrm>
          <a:prstGeom prst="rect">
            <a:avLst/>
          </a:prstGeom>
          <a:noFill/>
        </p:spPr>
        <p:txBody>
          <a:bodyPr wrap="none" rtlCol="0">
            <a:spAutoFit/>
          </a:bodyPr>
          <a:lstStyle/>
          <a:p>
            <a:r>
              <a:rPr lang="en-US" sz="2400" dirty="0" smtClean="0"/>
              <a:t>Reasonable Assurance</a:t>
            </a:r>
            <a:endParaRPr lang="en-US" sz="2400" dirty="0"/>
          </a:p>
        </p:txBody>
      </p:sp>
      <p:sp>
        <p:nvSpPr>
          <p:cNvPr id="22" name="Slide Number Placeholder 21"/>
          <p:cNvSpPr>
            <a:spLocks noGrp="1"/>
          </p:cNvSpPr>
          <p:nvPr>
            <p:ph type="sldNum" sz="quarter" idx="12"/>
          </p:nvPr>
        </p:nvSpPr>
        <p:spPr/>
        <p:txBody>
          <a:bodyPr/>
          <a:lstStyle/>
          <a:p>
            <a:fld id="{D9515C9C-B0D4-49C7-83C7-4BF66E55645D}" type="slidenum">
              <a:rPr lang="en-US" smtClean="0"/>
              <a:pPr/>
              <a:t>122</a:t>
            </a:fld>
            <a:endParaRPr lang="en-US"/>
          </a:p>
        </p:txBody>
      </p:sp>
      <p:pic>
        <p:nvPicPr>
          <p:cNvPr id="23" name="~PP59.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6285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23"/>
                </p:tgtEl>
              </p:cMediaNode>
            </p:audio>
          </p:childTnLst>
        </p:cTn>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Reasonable Assurance Provided</a:t>
            </a:r>
            <a:endParaRPr lang="en-US" dirty="0">
              <a:solidFill>
                <a:schemeClr val="bg1"/>
              </a:solidFill>
            </a:endParaRPr>
          </a:p>
        </p:txBody>
      </p:sp>
      <p:sp>
        <p:nvSpPr>
          <p:cNvPr id="3" name="Content Placeholder 2"/>
          <p:cNvSpPr>
            <a:spLocks noGrp="1"/>
          </p:cNvSpPr>
          <p:nvPr>
            <p:ph idx="1"/>
          </p:nvPr>
        </p:nvSpPr>
        <p:spPr>
          <a:xfrm>
            <a:off x="457200" y="1295400"/>
            <a:ext cx="8229600" cy="5105400"/>
          </a:xfrm>
        </p:spPr>
        <p:txBody>
          <a:bodyPr>
            <a:normAutofit fontScale="92500" lnSpcReduction="10000"/>
          </a:bodyPr>
          <a:lstStyle/>
          <a:p>
            <a:r>
              <a:rPr lang="en-US" b="1" dirty="0" smtClean="0"/>
              <a:t>NNC currently attained in receiving water and downstream water</a:t>
            </a:r>
          </a:p>
          <a:p>
            <a:pPr lvl="1"/>
            <a:r>
              <a:rPr lang="en-US" b="1" dirty="0" smtClean="0"/>
              <a:t>There is RA that the facility does not cause or contribute to nutrient impairment</a:t>
            </a:r>
          </a:p>
          <a:p>
            <a:r>
              <a:rPr lang="en-US" b="1" dirty="0" smtClean="0"/>
              <a:t>Site-specific RA demonstration may be:</a:t>
            </a:r>
          </a:p>
          <a:p>
            <a:pPr lvl="1"/>
            <a:r>
              <a:rPr lang="en-US" b="1" dirty="0" smtClean="0"/>
              <a:t>Compliance with Hierarchy 1</a:t>
            </a:r>
          </a:p>
          <a:p>
            <a:pPr lvl="1"/>
            <a:r>
              <a:rPr lang="en-US" b="1" dirty="0" smtClean="0"/>
              <a:t>Compliance with lakes or springs criteria</a:t>
            </a:r>
          </a:p>
          <a:p>
            <a:pPr lvl="1"/>
            <a:r>
              <a:rPr lang="en-US" b="1" dirty="0" smtClean="0"/>
              <a:t>Compliance with streams flora</a:t>
            </a:r>
            <a:r>
              <a:rPr lang="en-US" b="1" dirty="0" smtClean="0">
                <a:solidFill>
                  <a:srgbClr val="0070C0"/>
                </a:solidFill>
              </a:rPr>
              <a:t>,</a:t>
            </a:r>
            <a:r>
              <a:rPr lang="en-US" b="1" dirty="0" smtClean="0"/>
              <a:t> and nutrient thresholds or fauna</a:t>
            </a:r>
          </a:p>
          <a:p>
            <a:pPr lvl="1"/>
            <a:r>
              <a:rPr lang="en-US" b="1" dirty="0" smtClean="0"/>
              <a:t>Compliance with narrative criterion, where applicable</a:t>
            </a:r>
          </a:p>
          <a:p>
            <a:pPr lvl="1"/>
            <a:r>
              <a:rPr lang="en-US" b="1" dirty="0" smtClean="0"/>
              <a:t>No reasonable potential for nutrient issues</a:t>
            </a:r>
          </a:p>
          <a:p>
            <a:pPr lvl="1"/>
            <a:endParaRPr lang="en-US" b="1" dirty="0" smtClean="0"/>
          </a:p>
        </p:txBody>
      </p:sp>
      <p:sp>
        <p:nvSpPr>
          <p:cNvPr id="4" name="Slide Number Placeholder 3"/>
          <p:cNvSpPr>
            <a:spLocks noGrp="1"/>
          </p:cNvSpPr>
          <p:nvPr>
            <p:ph type="sldNum" sz="quarter" idx="12"/>
          </p:nvPr>
        </p:nvSpPr>
        <p:spPr/>
        <p:txBody>
          <a:bodyPr/>
          <a:lstStyle/>
          <a:p>
            <a:fld id="{D9515C9C-B0D4-49C7-83C7-4BF66E55645D}" type="slidenum">
              <a:rPr lang="en-US" smtClean="0"/>
              <a:pPr/>
              <a:t>123</a:t>
            </a:fld>
            <a:endParaRPr lang="en-US"/>
          </a:p>
        </p:txBody>
      </p:sp>
      <p:pic>
        <p:nvPicPr>
          <p:cNvPr id="5" name="~PP347.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3257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a:xfrm>
            <a:off x="457200" y="0"/>
            <a:ext cx="8229600" cy="990600"/>
          </a:xfrm>
        </p:spPr>
        <p:txBody>
          <a:bodyPr>
            <a:normAutofit fontScale="90000"/>
          </a:bodyPr>
          <a:lstStyle/>
          <a:p>
            <a:r>
              <a:rPr lang="en-US" dirty="0" smtClean="0">
                <a:solidFill>
                  <a:schemeClr val="bg1"/>
                </a:solidFill>
              </a:rPr>
              <a:t>Permit Issuance when Reasonable Assurance Provided</a:t>
            </a:r>
          </a:p>
        </p:txBody>
      </p:sp>
      <p:sp>
        <p:nvSpPr>
          <p:cNvPr id="66562" name="Content Placeholder 2"/>
          <p:cNvSpPr>
            <a:spLocks noGrp="1"/>
          </p:cNvSpPr>
          <p:nvPr>
            <p:ph idx="1"/>
          </p:nvPr>
        </p:nvSpPr>
        <p:spPr>
          <a:xfrm>
            <a:off x="457200" y="1600200"/>
            <a:ext cx="8305800" cy="4800600"/>
          </a:xfrm>
        </p:spPr>
        <p:txBody>
          <a:bodyPr>
            <a:normAutofit fontScale="85000" lnSpcReduction="20000"/>
          </a:bodyPr>
          <a:lstStyle/>
          <a:p>
            <a:r>
              <a:rPr lang="en-US" b="1" dirty="0" smtClean="0"/>
              <a:t>Final limits based on site-specific demonstration</a:t>
            </a:r>
          </a:p>
          <a:p>
            <a:r>
              <a:rPr lang="en-US" b="1" dirty="0" smtClean="0"/>
              <a:t>Additional monitoring considerations for facilities without </a:t>
            </a:r>
            <a:r>
              <a:rPr lang="en-US" b="1" dirty="0" err="1" smtClean="0"/>
              <a:t>wasteload</a:t>
            </a:r>
            <a:r>
              <a:rPr lang="en-US" b="1" dirty="0" smtClean="0"/>
              <a:t> allocation</a:t>
            </a:r>
          </a:p>
          <a:p>
            <a:pPr lvl="1"/>
            <a:r>
              <a:rPr lang="en-US" b="1" dirty="0" smtClean="0"/>
              <a:t>Need quarterly nutrients and chlorophyll in receiving waters</a:t>
            </a:r>
          </a:p>
          <a:p>
            <a:pPr lvl="1"/>
            <a:r>
              <a:rPr lang="en-US" b="1" dirty="0" smtClean="0"/>
              <a:t>Flora, if a stream, and fauna if regional thresholds are exceeded in stream (at least two temporally independent samples during the permit period)</a:t>
            </a:r>
          </a:p>
          <a:p>
            <a:pPr lvl="1"/>
            <a:r>
              <a:rPr lang="en-US" b="1" dirty="0" smtClean="0"/>
              <a:t>If another entity (DEP, county, etc.) is sampling nutrients and chlorophyll (minimum of quarterly), and/or flora and fauna in receiving waters, additional monitoring not needed</a:t>
            </a:r>
          </a:p>
          <a:p>
            <a:r>
              <a:rPr lang="en-US" b="1" dirty="0" smtClean="0"/>
              <a:t>Standard re-opener</a:t>
            </a:r>
          </a:p>
        </p:txBody>
      </p:sp>
      <p:sp>
        <p:nvSpPr>
          <p:cNvPr id="4" name="Slide Number Placeholder 3"/>
          <p:cNvSpPr>
            <a:spLocks noGrp="1"/>
          </p:cNvSpPr>
          <p:nvPr>
            <p:ph type="sldNum" sz="quarter" idx="12"/>
          </p:nvPr>
        </p:nvSpPr>
        <p:spPr/>
        <p:txBody>
          <a:bodyPr/>
          <a:lstStyle/>
          <a:p>
            <a:fld id="{D9515C9C-B0D4-49C7-83C7-4BF66E55645D}" type="slidenum">
              <a:rPr lang="en-US" smtClean="0"/>
              <a:pPr/>
              <a:t>124</a:t>
            </a:fld>
            <a:endParaRPr lang="en-US"/>
          </a:p>
        </p:txBody>
      </p:sp>
      <p:pic>
        <p:nvPicPr>
          <p:cNvPr id="5" name="~PP16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11403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a:xfrm>
            <a:off x="457200" y="0"/>
            <a:ext cx="8229600" cy="990600"/>
          </a:xfrm>
        </p:spPr>
        <p:txBody>
          <a:bodyPr>
            <a:normAutofit fontScale="90000"/>
          </a:bodyPr>
          <a:lstStyle/>
          <a:p>
            <a:r>
              <a:rPr lang="en-US" dirty="0" smtClean="0">
                <a:solidFill>
                  <a:schemeClr val="bg1"/>
                </a:solidFill>
              </a:rPr>
              <a:t>If Additional Time Needed to Demonstrate Compliance with NNC</a:t>
            </a:r>
          </a:p>
        </p:txBody>
      </p:sp>
      <p:sp>
        <p:nvSpPr>
          <p:cNvPr id="66562" name="Content Placeholder 2"/>
          <p:cNvSpPr>
            <a:spLocks noGrp="1"/>
          </p:cNvSpPr>
          <p:nvPr>
            <p:ph idx="1"/>
          </p:nvPr>
        </p:nvSpPr>
        <p:spPr>
          <a:xfrm>
            <a:off x="381000" y="1447800"/>
            <a:ext cx="8534400" cy="5105400"/>
          </a:xfrm>
        </p:spPr>
        <p:txBody>
          <a:bodyPr>
            <a:normAutofit lnSpcReduction="10000"/>
          </a:bodyPr>
          <a:lstStyle/>
          <a:p>
            <a:r>
              <a:rPr lang="en-US" b="1" dirty="0" smtClean="0"/>
              <a:t>403.088(2), F.S., provides time to comply with new requirements by issuing permit with Administrative Order (AO)</a:t>
            </a:r>
          </a:p>
          <a:p>
            <a:r>
              <a:rPr lang="en-US" b="1" dirty="0" smtClean="0"/>
              <a:t>Permit includes:</a:t>
            </a:r>
          </a:p>
          <a:p>
            <a:pPr lvl="1"/>
            <a:r>
              <a:rPr lang="en-US" b="1" dirty="0" smtClean="0"/>
              <a:t>Reference to AO</a:t>
            </a:r>
          </a:p>
          <a:p>
            <a:pPr lvl="1"/>
            <a:r>
              <a:rPr lang="en-US" b="1" dirty="0" smtClean="0"/>
              <a:t>Final limits [</a:t>
            </a:r>
            <a:r>
              <a:rPr lang="en-US" b="1" u="sng" dirty="0" smtClean="0"/>
              <a:t>narrative</a:t>
            </a:r>
            <a:r>
              <a:rPr lang="en-US" b="1" dirty="0" smtClean="0"/>
              <a:t> referencing appropriate NNC Rules 62-302.531, 62-302.532, and 62-302.300(19) FAC] </a:t>
            </a:r>
          </a:p>
          <a:p>
            <a:pPr lvl="1"/>
            <a:r>
              <a:rPr lang="en-US" b="1" dirty="0" smtClean="0"/>
              <a:t>Specific re-opener associated with completion of the demonstration</a:t>
            </a:r>
          </a:p>
          <a:p>
            <a:pPr lvl="1"/>
            <a:r>
              <a:rPr lang="en-US" b="1" dirty="0" smtClean="0"/>
              <a:t>Standard re-opener</a:t>
            </a:r>
          </a:p>
          <a:p>
            <a:pPr lvl="1"/>
            <a:endParaRPr lang="en-US" b="1" dirty="0" smtClean="0"/>
          </a:p>
        </p:txBody>
      </p:sp>
      <p:sp>
        <p:nvSpPr>
          <p:cNvPr id="4" name="Slide Number Placeholder 3"/>
          <p:cNvSpPr>
            <a:spLocks noGrp="1"/>
          </p:cNvSpPr>
          <p:nvPr>
            <p:ph type="sldNum" sz="quarter" idx="12"/>
          </p:nvPr>
        </p:nvSpPr>
        <p:spPr/>
        <p:txBody>
          <a:bodyPr/>
          <a:lstStyle/>
          <a:p>
            <a:fld id="{D9515C9C-B0D4-49C7-83C7-4BF66E55645D}" type="slidenum">
              <a:rPr lang="en-US" smtClean="0"/>
              <a:pPr/>
              <a:t>125</a:t>
            </a:fld>
            <a:endParaRPr lang="en-US"/>
          </a:p>
        </p:txBody>
      </p:sp>
      <p:pic>
        <p:nvPicPr>
          <p:cNvPr id="5" name="~PP387.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7756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a:xfrm>
            <a:off x="609600" y="0"/>
            <a:ext cx="8229600" cy="990600"/>
          </a:xfrm>
        </p:spPr>
        <p:txBody>
          <a:bodyPr>
            <a:normAutofit fontScale="90000"/>
          </a:bodyPr>
          <a:lstStyle/>
          <a:p>
            <a:r>
              <a:rPr lang="en-US" dirty="0" smtClean="0">
                <a:solidFill>
                  <a:schemeClr val="bg1"/>
                </a:solidFill>
              </a:rPr>
              <a:t>If Additional Time Needed to Demonstrate Compliance with NNC </a:t>
            </a:r>
            <a:r>
              <a:rPr lang="en-US" sz="1800" dirty="0" smtClean="0">
                <a:solidFill>
                  <a:schemeClr val="bg1"/>
                </a:solidFill>
              </a:rPr>
              <a:t>(cont.)</a:t>
            </a:r>
          </a:p>
        </p:txBody>
      </p:sp>
      <p:sp>
        <p:nvSpPr>
          <p:cNvPr id="66562" name="Content Placeholder 2"/>
          <p:cNvSpPr>
            <a:spLocks noGrp="1"/>
          </p:cNvSpPr>
          <p:nvPr>
            <p:ph idx="1"/>
          </p:nvPr>
        </p:nvSpPr>
        <p:spPr>
          <a:xfrm>
            <a:off x="381000" y="1447800"/>
            <a:ext cx="8534400" cy="5105400"/>
          </a:xfrm>
        </p:spPr>
        <p:txBody>
          <a:bodyPr>
            <a:normAutofit/>
          </a:bodyPr>
          <a:lstStyle/>
          <a:p>
            <a:r>
              <a:rPr lang="en-US" b="1" dirty="0" smtClean="0"/>
              <a:t>AO includes:</a:t>
            </a:r>
          </a:p>
          <a:p>
            <a:pPr lvl="1"/>
            <a:r>
              <a:rPr lang="en-US" b="1" dirty="0" smtClean="0"/>
              <a:t>Interim limits – hold the line</a:t>
            </a:r>
          </a:p>
          <a:p>
            <a:pPr lvl="1"/>
            <a:r>
              <a:rPr lang="en-US" b="1" dirty="0" smtClean="0"/>
              <a:t>Description of the steps leading to compliance with NNC</a:t>
            </a:r>
          </a:p>
          <a:p>
            <a:pPr lvl="1"/>
            <a:r>
              <a:rPr lang="en-US" b="1" dirty="0" smtClean="0"/>
              <a:t>Schedule to demonstrate compliance with NNC, including </a:t>
            </a:r>
          </a:p>
          <a:p>
            <a:pPr lvl="2"/>
            <a:r>
              <a:rPr lang="en-US" b="1" dirty="0" smtClean="0"/>
              <a:t>Necessary monitoring and analyses</a:t>
            </a:r>
          </a:p>
          <a:p>
            <a:pPr lvl="2"/>
            <a:r>
              <a:rPr lang="en-US" b="1" dirty="0" smtClean="0"/>
              <a:t>Specific date when compliance with NNC must be attained</a:t>
            </a:r>
          </a:p>
          <a:p>
            <a:pPr lvl="1"/>
            <a:endParaRPr lang="en-US" b="1" dirty="0" smtClean="0"/>
          </a:p>
        </p:txBody>
      </p:sp>
      <p:sp>
        <p:nvSpPr>
          <p:cNvPr id="4" name="Slide Number Placeholder 3"/>
          <p:cNvSpPr>
            <a:spLocks noGrp="1"/>
          </p:cNvSpPr>
          <p:nvPr>
            <p:ph type="sldNum" sz="quarter" idx="12"/>
          </p:nvPr>
        </p:nvSpPr>
        <p:spPr/>
        <p:txBody>
          <a:bodyPr/>
          <a:lstStyle/>
          <a:p>
            <a:fld id="{D9515C9C-B0D4-49C7-83C7-4BF66E55645D}" type="slidenum">
              <a:rPr lang="en-US" smtClean="0"/>
              <a:pPr/>
              <a:t>126</a:t>
            </a:fld>
            <a:endParaRPr lang="en-US"/>
          </a:p>
        </p:txBody>
      </p:sp>
      <p:pic>
        <p:nvPicPr>
          <p:cNvPr id="5" name="~PP3856.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11142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066800"/>
            <a:ext cx="8229600" cy="5562600"/>
          </a:xfrm>
        </p:spPr>
        <p:txBody>
          <a:bodyPr>
            <a:normAutofit fontScale="92500" lnSpcReduction="20000"/>
          </a:bodyPr>
          <a:lstStyle/>
          <a:p>
            <a:r>
              <a:rPr lang="en-US" sz="2800" b="1" dirty="0" smtClean="0"/>
              <a:t>Can get information about adopted nutrient TMDLs from TMDL Tracker</a:t>
            </a:r>
          </a:p>
          <a:p>
            <a:pPr lvl="1"/>
            <a:r>
              <a:rPr lang="en-US" sz="2400" b="1" dirty="0" smtClean="0">
                <a:hlinkClick r:id="rId4"/>
              </a:rPr>
              <a:t>http://www.dep.state.fl.us/water/watersheds/assessment/tmdl-tracker.htm</a:t>
            </a:r>
            <a:endParaRPr lang="en-US" sz="2400" b="1" dirty="0" smtClean="0"/>
          </a:p>
          <a:p>
            <a:r>
              <a:rPr lang="en-US" b="1" dirty="0" smtClean="0"/>
              <a:t>List of Nutrient TMDLs on Water Quality Standards Program website</a:t>
            </a:r>
          </a:p>
          <a:p>
            <a:pPr lvl="1"/>
            <a:r>
              <a:rPr lang="en-US" b="1" dirty="0" smtClean="0">
                <a:hlinkClick r:id="rId5"/>
              </a:rPr>
              <a:t>http://www.dep.state.fl.us/water/tmdl/final_tmdl.htm</a:t>
            </a:r>
            <a:endParaRPr lang="en-US" b="1" dirty="0" smtClean="0"/>
          </a:p>
          <a:p>
            <a:r>
              <a:rPr lang="en-US" b="1" dirty="0" smtClean="0"/>
              <a:t>Can get adopted NNC from Chapter 62-302.532</a:t>
            </a:r>
          </a:p>
          <a:p>
            <a:pPr lvl="1"/>
            <a:r>
              <a:rPr lang="en-US" b="1" dirty="0" smtClean="0">
                <a:hlinkClick r:id="rId6"/>
              </a:rPr>
              <a:t>https://www.flrules.org/gateway/ChapterHome.asp?Chapter=62-302</a:t>
            </a:r>
            <a:r>
              <a:rPr lang="en-US" b="1" dirty="0" smtClean="0"/>
              <a:t> </a:t>
            </a:r>
          </a:p>
          <a:p>
            <a:r>
              <a:rPr lang="en-US" b="1" dirty="0" smtClean="0"/>
              <a:t>If estuary not addressed in Chapter 62-302, look at August 1 Report to Governor</a:t>
            </a:r>
          </a:p>
          <a:p>
            <a:pPr lvl="1"/>
            <a:r>
              <a:rPr lang="en-US" b="1" dirty="0" smtClean="0">
                <a:hlinkClick r:id="rId7"/>
              </a:rPr>
              <a:t>http://www.dep.state.fl.us/water/wqssp/index.htm</a:t>
            </a:r>
            <a:endParaRPr lang="en-US" b="1" dirty="0" smtClean="0"/>
          </a:p>
          <a:p>
            <a:pPr lvl="1"/>
            <a:endParaRPr lang="en-US" b="1" dirty="0" smtClean="0"/>
          </a:p>
        </p:txBody>
      </p:sp>
      <p:sp>
        <p:nvSpPr>
          <p:cNvPr id="4" name="Title 1"/>
          <p:cNvSpPr>
            <a:spLocks noGrp="1"/>
          </p:cNvSpPr>
          <p:nvPr>
            <p:ph type="title"/>
          </p:nvPr>
        </p:nvSpPr>
        <p:spPr>
          <a:xfrm>
            <a:off x="457200" y="0"/>
            <a:ext cx="8229600" cy="1143000"/>
          </a:xfrm>
        </p:spPr>
        <p:txBody>
          <a:bodyPr>
            <a:normAutofit/>
          </a:bodyPr>
          <a:lstStyle/>
          <a:p>
            <a:r>
              <a:rPr lang="en-US" dirty="0" smtClean="0">
                <a:solidFill>
                  <a:schemeClr val="bg1"/>
                </a:solidFill>
              </a:rPr>
              <a:t>Sources of Information</a:t>
            </a:r>
            <a:endParaRPr lang="en-US" sz="2200" dirty="0">
              <a:solidFill>
                <a:schemeClr val="bg1"/>
              </a:solidFill>
            </a:endParaRPr>
          </a:p>
        </p:txBody>
      </p:sp>
      <p:sp>
        <p:nvSpPr>
          <p:cNvPr id="5" name="Slide Number Placeholder 4"/>
          <p:cNvSpPr>
            <a:spLocks noGrp="1"/>
          </p:cNvSpPr>
          <p:nvPr>
            <p:ph type="sldNum" sz="quarter" idx="12"/>
          </p:nvPr>
        </p:nvSpPr>
        <p:spPr/>
        <p:txBody>
          <a:bodyPr/>
          <a:lstStyle/>
          <a:p>
            <a:fld id="{D9515C9C-B0D4-49C7-83C7-4BF66E55645D}" type="slidenum">
              <a:rPr lang="en-US" smtClean="0"/>
              <a:pPr/>
              <a:t>127</a:t>
            </a:fld>
            <a:endParaRPr lang="en-US"/>
          </a:p>
        </p:txBody>
      </p:sp>
      <p:pic>
        <p:nvPicPr>
          <p:cNvPr id="6" name="~PP1715.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cstate="print"/>
          <a:stretch>
            <a:fillRect/>
          </a:stretch>
        </p:blipFill>
        <p:spPr>
          <a:xfrm>
            <a:off x="8696325" y="6410325"/>
            <a:ext cx="304800" cy="304800"/>
          </a:xfrm>
          <a:prstGeom prst="rect">
            <a:avLst/>
          </a:prstGeom>
        </p:spPr>
      </p:pic>
    </p:spTree>
  </p:cSld>
  <p:clrMapOvr>
    <a:masterClrMapping/>
  </p:clrMapOvr>
  <p:transition advTm="4244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chemeClr val="bg1"/>
                </a:solidFill>
              </a:rPr>
              <a:t>Additional Information Sources</a:t>
            </a:r>
            <a:br>
              <a:rPr lang="en-US" dirty="0" smtClean="0">
                <a:solidFill>
                  <a:schemeClr val="bg1"/>
                </a:solidFill>
              </a:rPr>
            </a:br>
            <a:endParaRPr lang="en-US" dirty="0">
              <a:solidFill>
                <a:schemeClr val="bg1"/>
              </a:solidFill>
            </a:endParaRPr>
          </a:p>
        </p:txBody>
      </p:sp>
      <p:sp>
        <p:nvSpPr>
          <p:cNvPr id="3" name="Content Placeholder 2"/>
          <p:cNvSpPr>
            <a:spLocks noGrp="1"/>
          </p:cNvSpPr>
          <p:nvPr>
            <p:ph idx="1"/>
          </p:nvPr>
        </p:nvSpPr>
        <p:spPr>
          <a:xfrm>
            <a:off x="457200" y="1143000"/>
            <a:ext cx="8229600" cy="5334000"/>
          </a:xfrm>
        </p:spPr>
        <p:txBody>
          <a:bodyPr>
            <a:normAutofit fontScale="85000" lnSpcReduction="20000"/>
          </a:bodyPr>
          <a:lstStyle/>
          <a:p>
            <a:r>
              <a:rPr lang="en-US" b="1" dirty="0" smtClean="0"/>
              <a:t>TMDL webpage </a:t>
            </a:r>
          </a:p>
          <a:p>
            <a:pPr lvl="1"/>
            <a:r>
              <a:rPr lang="en-US" b="1" dirty="0" smtClean="0">
                <a:hlinkClick r:id="rId4"/>
              </a:rPr>
              <a:t>http://www.dep.state.fl.us/water/tmdl/final_tmdl.htm</a:t>
            </a:r>
            <a:endParaRPr lang="en-US" b="1" dirty="0" smtClean="0"/>
          </a:p>
          <a:p>
            <a:r>
              <a:rPr lang="en-US" b="1" dirty="0" smtClean="0"/>
              <a:t>FDEP Biological Data Base</a:t>
            </a:r>
          </a:p>
          <a:p>
            <a:pPr lvl="1"/>
            <a:r>
              <a:rPr lang="en-US" dirty="0" smtClean="0"/>
              <a:t>Biologists (access to S-Bio); Tallahassee (WQAP, AEQA, Biology Section</a:t>
            </a:r>
            <a:endParaRPr lang="en-US" b="1" dirty="0" smtClean="0"/>
          </a:p>
          <a:p>
            <a:r>
              <a:rPr lang="en-US" b="1" dirty="0" smtClean="0"/>
              <a:t>USGS for flow information</a:t>
            </a:r>
          </a:p>
          <a:p>
            <a:pPr lvl="1"/>
            <a:r>
              <a:rPr lang="en-US" b="1" dirty="0" smtClean="0">
                <a:hlinkClick r:id="rId5"/>
              </a:rPr>
              <a:t>http://waterdata.usgs.gov/fl/nwis/rt</a:t>
            </a:r>
            <a:endParaRPr lang="en-US" b="1" dirty="0" smtClean="0"/>
          </a:p>
          <a:p>
            <a:r>
              <a:rPr lang="en-US" b="1" dirty="0" smtClean="0"/>
              <a:t>62-304 for looking up TMDLs</a:t>
            </a:r>
          </a:p>
          <a:p>
            <a:pPr lvl="1"/>
            <a:r>
              <a:rPr lang="en-US" b="1" dirty="0" smtClean="0">
                <a:hlinkClick r:id="rId6"/>
              </a:rPr>
              <a:t>https://www.flrules.org/gateway/ChapterHome.asp?Chapter=62-304</a:t>
            </a:r>
            <a:endParaRPr lang="en-US" b="1" dirty="0" smtClean="0"/>
          </a:p>
          <a:p>
            <a:r>
              <a:rPr lang="en-US" b="1" dirty="0" smtClean="0"/>
              <a:t>FDEP Map Direct</a:t>
            </a:r>
          </a:p>
          <a:p>
            <a:pPr lvl="1"/>
            <a:r>
              <a:rPr lang="en-US" b="1" dirty="0" smtClean="0">
                <a:hlinkClick r:id="rId7"/>
              </a:rPr>
              <a:t>http://www.dep.state.fl.us/gis/</a:t>
            </a:r>
            <a:endParaRPr lang="en-US" b="1" dirty="0" smtClean="0"/>
          </a:p>
          <a:p>
            <a:r>
              <a:rPr lang="en-US" b="1" dirty="0" smtClean="0"/>
              <a:t>IWR Runs</a:t>
            </a:r>
          </a:p>
          <a:p>
            <a:pPr lvl="1"/>
            <a:r>
              <a:rPr lang="en-US" b="1" dirty="0" smtClean="0">
                <a:hlinkClick r:id="rId8"/>
              </a:rPr>
              <a:t>http://publicfiles.dep.state.fl.us/dear/IWR/</a:t>
            </a:r>
            <a:endParaRPr lang="en-US" b="1" dirty="0" smtClean="0"/>
          </a:p>
          <a:p>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128</a:t>
            </a:fld>
            <a:endParaRPr lang="en-US"/>
          </a:p>
        </p:txBody>
      </p:sp>
      <p:pic>
        <p:nvPicPr>
          <p:cNvPr id="5" name="~PP3809.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9" cstate="print"/>
          <a:stretch>
            <a:fillRect/>
          </a:stretch>
        </p:blipFill>
        <p:spPr>
          <a:xfrm>
            <a:off x="8696325" y="6410325"/>
            <a:ext cx="304800" cy="304800"/>
          </a:xfrm>
          <a:prstGeom prst="rect">
            <a:avLst/>
          </a:prstGeom>
        </p:spPr>
      </p:pic>
    </p:spTree>
  </p:cSld>
  <p:clrMapOvr>
    <a:masterClrMapping/>
  </p:clrMapOvr>
  <p:transition advTm="2211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dirty="0" smtClean="0">
                <a:solidFill>
                  <a:schemeClr val="bg1"/>
                </a:solidFill>
              </a:rPr>
              <a:t>Additional Information Sources</a:t>
            </a:r>
            <a:endParaRPr lang="en-US" dirty="0"/>
          </a:p>
        </p:txBody>
      </p:sp>
      <p:sp>
        <p:nvSpPr>
          <p:cNvPr id="3" name="Content Placeholder 2"/>
          <p:cNvSpPr>
            <a:spLocks noGrp="1"/>
          </p:cNvSpPr>
          <p:nvPr>
            <p:ph idx="1"/>
          </p:nvPr>
        </p:nvSpPr>
        <p:spPr/>
        <p:txBody>
          <a:bodyPr>
            <a:normAutofit fontScale="85000" lnSpcReduction="10000"/>
          </a:bodyPr>
          <a:lstStyle/>
          <a:p>
            <a:r>
              <a:rPr lang="en-US" b="1" dirty="0" smtClean="0"/>
              <a:t>DEP SOPs for collecting Biology and Water Quality data</a:t>
            </a:r>
          </a:p>
          <a:p>
            <a:pPr lvl="1"/>
            <a:r>
              <a:rPr lang="en-US" b="1" dirty="0" smtClean="0">
                <a:hlinkClick r:id="rId4"/>
              </a:rPr>
              <a:t>http://www.dep.state.fl.us/water/sas/sop/index.htm</a:t>
            </a:r>
            <a:endParaRPr lang="en-US" b="1" dirty="0" smtClean="0"/>
          </a:p>
          <a:p>
            <a:r>
              <a:rPr lang="en-US" b="1" dirty="0" smtClean="0"/>
              <a:t>Level II WQBELS for multiple and single discharges</a:t>
            </a:r>
          </a:p>
          <a:p>
            <a:pPr lvl="1"/>
            <a:r>
              <a:rPr lang="en-US" b="1" dirty="0" smtClean="0"/>
              <a:t>See TMDL Section</a:t>
            </a:r>
          </a:p>
          <a:p>
            <a:r>
              <a:rPr lang="en-US" b="1" dirty="0" smtClean="0"/>
              <a:t>Watershed Assessment Complete List of Verified Waters</a:t>
            </a:r>
          </a:p>
          <a:p>
            <a:pPr lvl="1"/>
            <a:r>
              <a:rPr lang="en-US" b="1" dirty="0" smtClean="0">
                <a:hlinkClick r:id="rId5"/>
              </a:rPr>
              <a:t>http://www.dep.state.fl.us/water/watersheds/assessment/a-lists.htm#vl</a:t>
            </a:r>
            <a:endParaRPr lang="en-US" b="1" dirty="0" smtClean="0"/>
          </a:p>
          <a:p>
            <a:r>
              <a:rPr lang="en-US" b="1" dirty="0" smtClean="0"/>
              <a:t>Reasonable Assurance Plans</a:t>
            </a:r>
          </a:p>
          <a:p>
            <a:pPr lvl="1"/>
            <a:r>
              <a:rPr lang="en-US" b="1" dirty="0" smtClean="0">
                <a:hlinkClick r:id="rId6"/>
              </a:rPr>
              <a:t>http://www.dep.state.fl.us/water/watersheds/rap.htm</a:t>
            </a:r>
            <a:endParaRPr lang="en-US" b="1" dirty="0" smtClean="0"/>
          </a:p>
          <a:p>
            <a:pPr lvl="1">
              <a:buNone/>
            </a:pPr>
            <a:endParaRPr lang="en-US" b="1" dirty="0" smtClean="0"/>
          </a:p>
          <a:p>
            <a:pPr lvl="1">
              <a:buNone/>
            </a:pPr>
            <a:endParaRPr lang="en-US" b="1" dirty="0" smtClean="0"/>
          </a:p>
        </p:txBody>
      </p:sp>
      <p:sp>
        <p:nvSpPr>
          <p:cNvPr id="4" name="Slide Number Placeholder 3"/>
          <p:cNvSpPr>
            <a:spLocks noGrp="1"/>
          </p:cNvSpPr>
          <p:nvPr>
            <p:ph type="sldNum" sz="quarter" idx="12"/>
          </p:nvPr>
        </p:nvSpPr>
        <p:spPr/>
        <p:txBody>
          <a:bodyPr/>
          <a:lstStyle/>
          <a:p>
            <a:fld id="{D9515C9C-B0D4-49C7-83C7-4BF66E55645D}" type="slidenum">
              <a:rPr lang="en-US" smtClean="0"/>
              <a:pPr/>
              <a:t>129</a:t>
            </a:fld>
            <a:endParaRPr lang="en-US"/>
          </a:p>
        </p:txBody>
      </p:sp>
      <p:pic>
        <p:nvPicPr>
          <p:cNvPr id="5" name="~PP2051.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cstate="print"/>
          <a:stretch>
            <a:fillRect/>
          </a:stretch>
        </p:blipFill>
        <p:spPr>
          <a:xfrm>
            <a:off x="8696325" y="6410325"/>
            <a:ext cx="304800" cy="304800"/>
          </a:xfrm>
          <a:prstGeom prst="rect">
            <a:avLst/>
          </a:prstGeom>
        </p:spPr>
      </p:pic>
    </p:spTree>
  </p:cSld>
  <p:clrMapOvr>
    <a:masterClrMapping/>
  </p:clrMapOvr>
  <p:transition advTm="1004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001000" cy="1143001"/>
          </a:xfrm>
        </p:spPr>
        <p:txBody>
          <a:bodyPr>
            <a:normAutofit/>
          </a:bodyPr>
          <a:lstStyle/>
          <a:p>
            <a:pPr eaLnBrk="1" hangingPunct="1">
              <a:defRPr/>
            </a:pPr>
            <a:r>
              <a:rPr lang="en-US" sz="3600" dirty="0" smtClean="0">
                <a:solidFill>
                  <a:schemeClr val="bg1"/>
                </a:solidFill>
                <a:cs typeface="Arial" pitchFamily="34" charset="0"/>
              </a:rPr>
              <a:t>Path Forward </a:t>
            </a:r>
            <a:br>
              <a:rPr lang="en-US" sz="3600" dirty="0" smtClean="0">
                <a:solidFill>
                  <a:schemeClr val="bg1"/>
                </a:solidFill>
                <a:cs typeface="Arial" pitchFamily="34" charset="0"/>
              </a:rPr>
            </a:br>
            <a:r>
              <a:rPr lang="en-US" sz="1400" dirty="0" smtClean="0">
                <a:solidFill>
                  <a:schemeClr val="bg1"/>
                </a:solidFill>
                <a:cs typeface="Arial" pitchFamily="34" charset="0"/>
              </a:rPr>
              <a:t>(continued)</a:t>
            </a:r>
          </a:p>
        </p:txBody>
      </p:sp>
      <p:sp>
        <p:nvSpPr>
          <p:cNvPr id="3" name="Content Placeholder 2"/>
          <p:cNvSpPr>
            <a:spLocks noGrp="1"/>
          </p:cNvSpPr>
          <p:nvPr>
            <p:ph idx="1"/>
          </p:nvPr>
        </p:nvSpPr>
        <p:spPr>
          <a:xfrm>
            <a:off x="457200" y="1371600"/>
            <a:ext cx="8382000" cy="4648200"/>
          </a:xfrm>
        </p:spPr>
        <p:txBody>
          <a:bodyPr>
            <a:noAutofit/>
          </a:bodyPr>
          <a:lstStyle/>
          <a:p>
            <a:r>
              <a:rPr lang="en-US" sz="2800" b="1" dirty="0" smtClean="0">
                <a:latin typeface="Arial" pitchFamily="34" charset="0"/>
                <a:cs typeface="Arial" pitchFamily="34" charset="0"/>
              </a:rPr>
              <a:t>EPA agreed to review the NNC and the legislatively established narrative standard, and make final decisions before the deadline in the Consent Decree (CD) for NNC development</a:t>
            </a:r>
          </a:p>
          <a:p>
            <a:pPr lvl="1"/>
            <a:r>
              <a:rPr lang="en-US" sz="2600" b="1" dirty="0" smtClean="0">
                <a:latin typeface="Arial" pitchFamily="34" charset="0"/>
                <a:cs typeface="Arial" pitchFamily="34" charset="0"/>
              </a:rPr>
              <a:t>Sept. 30, 2013</a:t>
            </a:r>
          </a:p>
          <a:p>
            <a:r>
              <a:rPr lang="en-US" sz="3000" b="1" dirty="0" smtClean="0">
                <a:latin typeface="Arial" pitchFamily="34" charset="0"/>
                <a:cs typeface="Arial" pitchFamily="34" charset="0"/>
              </a:rPr>
              <a:t>EPA revised their “Determination” to exclude SF flowing waters, marine lakes, tidal creeks, and conveyances, and filed Motion to Federal Court to revise CD</a:t>
            </a:r>
          </a:p>
          <a:p>
            <a:pPr>
              <a:buNone/>
            </a:pPr>
            <a:endParaRPr lang="en-US" sz="2800" b="1" dirty="0" smtClean="0">
              <a:latin typeface="Arial" pitchFamily="34" charset="0"/>
              <a:cs typeface="Arial" pitchFamily="34" charset="0"/>
            </a:endParaRPr>
          </a:p>
          <a:p>
            <a:pPr>
              <a:buNone/>
            </a:pPr>
            <a:endParaRPr lang="en-US" sz="3000" b="1" dirty="0" smtClean="0">
              <a:latin typeface="Arial" pitchFamily="34" charset="0"/>
              <a:cs typeface="Arial" pitchFamily="34" charset="0"/>
            </a:endParaRPr>
          </a:p>
        </p:txBody>
      </p:sp>
      <p:pic>
        <p:nvPicPr>
          <p:cNvPr id="4" name="~PP58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extLst>
      <p:ext uri="{BB962C8B-B14F-4D97-AF65-F5344CB8AC3E}">
        <p14:creationId xmlns:p14="http://schemas.microsoft.com/office/powerpoint/2010/main" val="2957782154"/>
      </p:ext>
    </p:extLst>
  </p:cSld>
  <p:clrMapOvr>
    <a:masterClrMapping/>
  </p:clrMapOvr>
  <p:transition advTm="4646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467600" cy="1143000"/>
          </a:xfrm>
        </p:spPr>
        <p:txBody>
          <a:bodyPr>
            <a:normAutofit/>
          </a:bodyPr>
          <a:lstStyle/>
          <a:p>
            <a:r>
              <a:rPr lang="en-US" sz="3600" dirty="0" smtClean="0">
                <a:solidFill>
                  <a:schemeClr val="bg1"/>
                </a:solidFill>
              </a:rPr>
              <a:t>Example - Discharge to Hierarchy 1</a:t>
            </a:r>
            <a:endParaRPr lang="en-US" sz="3600" dirty="0">
              <a:solidFill>
                <a:schemeClr val="bg1"/>
              </a:solidFill>
            </a:endParaRPr>
          </a:p>
        </p:txBody>
      </p:sp>
      <p:grpSp>
        <p:nvGrpSpPr>
          <p:cNvPr id="3" name="Group 14"/>
          <p:cNvGrpSpPr/>
          <p:nvPr/>
        </p:nvGrpSpPr>
        <p:grpSpPr>
          <a:xfrm>
            <a:off x="0" y="1600200"/>
            <a:ext cx="1676400" cy="990600"/>
            <a:chOff x="304800" y="1143000"/>
            <a:chExt cx="1522038" cy="838200"/>
          </a:xfrm>
        </p:grpSpPr>
        <p:cxnSp>
          <p:nvCxnSpPr>
            <p:cNvPr id="5" name="Straight Connector 4"/>
            <p:cNvCxnSpPr/>
            <p:nvPr/>
          </p:nvCxnSpPr>
          <p:spPr>
            <a:xfrm>
              <a:off x="457200" y="14478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57200" y="16002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838200" y="1447800"/>
              <a:ext cx="762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Freeform 8"/>
            <p:cNvSpPr/>
            <p:nvPr/>
          </p:nvSpPr>
          <p:spPr>
            <a:xfrm>
              <a:off x="1008993" y="1481959"/>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0" name="Freeform 9"/>
            <p:cNvSpPr/>
            <p:nvPr/>
          </p:nvSpPr>
          <p:spPr>
            <a:xfrm>
              <a:off x="1066800" y="16002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1" name="Freeform 10"/>
            <p:cNvSpPr/>
            <p:nvPr/>
          </p:nvSpPr>
          <p:spPr>
            <a:xfrm>
              <a:off x="10668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2" name="Freeform 11"/>
            <p:cNvSpPr/>
            <p:nvPr/>
          </p:nvSpPr>
          <p:spPr>
            <a:xfrm>
              <a:off x="9906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3" name="TextBox 12"/>
            <p:cNvSpPr txBox="1"/>
            <p:nvPr/>
          </p:nvSpPr>
          <p:spPr>
            <a:xfrm>
              <a:off x="424275" y="1143000"/>
              <a:ext cx="1402563" cy="461665"/>
            </a:xfrm>
            <a:prstGeom prst="rect">
              <a:avLst/>
            </a:prstGeom>
            <a:noFill/>
          </p:spPr>
          <p:txBody>
            <a:bodyPr wrap="none" rtlCol="0">
              <a:spAutoFit/>
            </a:bodyPr>
            <a:lstStyle/>
            <a:p>
              <a:r>
                <a:rPr lang="en-US" sz="2400" dirty="0" smtClean="0"/>
                <a:t>Discharge</a:t>
              </a:r>
              <a:endParaRPr lang="en-US" sz="2400" dirty="0"/>
            </a:p>
          </p:txBody>
        </p:sp>
        <p:sp>
          <p:nvSpPr>
            <p:cNvPr id="14" name="Rectangle 13"/>
            <p:cNvSpPr/>
            <p:nvPr/>
          </p:nvSpPr>
          <p:spPr>
            <a:xfrm>
              <a:off x="304800" y="1143000"/>
              <a:ext cx="1371600" cy="838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6" name="TextBox 15"/>
          <p:cNvSpPr txBox="1"/>
          <p:nvPr/>
        </p:nvSpPr>
        <p:spPr>
          <a:xfrm>
            <a:off x="2057400" y="1120676"/>
            <a:ext cx="2514600" cy="23083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Direct Receiving </a:t>
            </a:r>
          </a:p>
          <a:p>
            <a:r>
              <a:rPr lang="en-US" sz="2400" b="1" dirty="0" smtClean="0"/>
              <a:t>Water</a:t>
            </a:r>
            <a:r>
              <a:rPr lang="en-US" sz="2400" dirty="0" smtClean="0"/>
              <a:t>:</a:t>
            </a:r>
          </a:p>
          <a:p>
            <a:r>
              <a:rPr lang="en-US" sz="2400" dirty="0" smtClean="0"/>
              <a:t>Has Nutrient TMDL, SSAC  or Estuary Specific,</a:t>
            </a:r>
          </a:p>
          <a:p>
            <a:r>
              <a:rPr lang="en-US" sz="2400" dirty="0" smtClean="0"/>
              <a:t>or RA</a:t>
            </a:r>
            <a:endParaRPr lang="en-US" sz="2400" dirty="0"/>
          </a:p>
        </p:txBody>
      </p:sp>
      <p:sp>
        <p:nvSpPr>
          <p:cNvPr id="17" name="TextBox 16"/>
          <p:cNvSpPr txBox="1"/>
          <p:nvPr/>
        </p:nvSpPr>
        <p:spPr>
          <a:xfrm>
            <a:off x="1981200" y="4038600"/>
            <a:ext cx="2743200" cy="267765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Downstream Waters</a:t>
            </a:r>
            <a:r>
              <a:rPr lang="en-US" sz="2400" dirty="0" smtClean="0"/>
              <a:t>: Hierarchy 1 Interpretations usually also protect downstream, but should  check (next slide)</a:t>
            </a:r>
            <a:endParaRPr lang="en-US" sz="2400" dirty="0"/>
          </a:p>
        </p:txBody>
      </p:sp>
      <p:sp>
        <p:nvSpPr>
          <p:cNvPr id="18" name="Right Arrow 17"/>
          <p:cNvSpPr/>
          <p:nvPr/>
        </p:nvSpPr>
        <p:spPr>
          <a:xfrm>
            <a:off x="1600200" y="2133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4648200" y="2133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eft-Right Arrow 19"/>
          <p:cNvSpPr/>
          <p:nvPr/>
        </p:nvSpPr>
        <p:spPr>
          <a:xfrm rot="5400000">
            <a:off x="3048000" y="3581401"/>
            <a:ext cx="4572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5105400" y="1066800"/>
            <a:ext cx="4038600" cy="563231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Nutrient TMDL:  </a:t>
            </a:r>
            <a:r>
              <a:rPr lang="en-US" sz="2400" dirty="0" smtClean="0"/>
              <a:t>WQBEL expressed as the load to achieve the nutrient </a:t>
            </a:r>
            <a:r>
              <a:rPr lang="en-US" sz="2400" dirty="0" err="1" smtClean="0"/>
              <a:t>Wasteload</a:t>
            </a:r>
            <a:r>
              <a:rPr lang="en-US" sz="2400" dirty="0" smtClean="0"/>
              <a:t> Allocation.</a:t>
            </a:r>
          </a:p>
          <a:p>
            <a:r>
              <a:rPr lang="en-US" sz="2400" b="1" dirty="0" smtClean="0"/>
              <a:t>SSAC or Estuary Specific:  </a:t>
            </a:r>
            <a:r>
              <a:rPr lang="en-US" sz="2400" dirty="0" smtClean="0"/>
              <a:t>WQBEL ensures that the discharge does not cause or contribute to an </a:t>
            </a:r>
            <a:r>
              <a:rPr lang="en-US" sz="2400" dirty="0" err="1" smtClean="0"/>
              <a:t>exceedance</a:t>
            </a:r>
            <a:r>
              <a:rPr lang="en-US" sz="2400" dirty="0" smtClean="0"/>
              <a:t> of the SSAC within the spatial area of the SSAC.</a:t>
            </a:r>
          </a:p>
          <a:p>
            <a:r>
              <a:rPr lang="en-US" sz="2400" b="1" dirty="0" smtClean="0"/>
              <a:t>Reasonable Assurance Plan: </a:t>
            </a:r>
            <a:r>
              <a:rPr lang="en-US" sz="2400" dirty="0" smtClean="0"/>
              <a:t>Nutrient-related target in the RA demonstration can serve as the applicable numeric interpretation.</a:t>
            </a:r>
            <a:endParaRPr lang="en-US" sz="2400" dirty="0"/>
          </a:p>
        </p:txBody>
      </p:sp>
      <p:sp>
        <p:nvSpPr>
          <p:cNvPr id="22" name="Slide Number Placeholder 21"/>
          <p:cNvSpPr>
            <a:spLocks noGrp="1"/>
          </p:cNvSpPr>
          <p:nvPr>
            <p:ph type="sldNum" sz="quarter" idx="12"/>
          </p:nvPr>
        </p:nvSpPr>
        <p:spPr/>
        <p:txBody>
          <a:bodyPr/>
          <a:lstStyle/>
          <a:p>
            <a:fld id="{D9515C9C-B0D4-49C7-83C7-4BF66E55645D}" type="slidenum">
              <a:rPr lang="en-US" smtClean="0"/>
              <a:pPr/>
              <a:t>130</a:t>
            </a:fld>
            <a:endParaRPr lang="en-US"/>
          </a:p>
        </p:txBody>
      </p:sp>
      <p:pic>
        <p:nvPicPr>
          <p:cNvPr id="23" name="~PP2419.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9001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23"/>
                </p:tgtEl>
              </p:cMediaNode>
            </p:audio>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solidFill>
                  <a:schemeClr val="bg1"/>
                </a:solidFill>
              </a:rPr>
              <a:t>Discharge to Hierarchy 1 to Downstream Hierarchy 1</a:t>
            </a:r>
            <a:endParaRPr lang="en-US" dirty="0">
              <a:solidFill>
                <a:schemeClr val="bg1"/>
              </a:solidFill>
            </a:endParaRPr>
          </a:p>
        </p:txBody>
      </p:sp>
      <p:grpSp>
        <p:nvGrpSpPr>
          <p:cNvPr id="3" name="Group 14"/>
          <p:cNvGrpSpPr/>
          <p:nvPr/>
        </p:nvGrpSpPr>
        <p:grpSpPr>
          <a:xfrm>
            <a:off x="0" y="1600200"/>
            <a:ext cx="1676400" cy="990600"/>
            <a:chOff x="304800" y="1143000"/>
            <a:chExt cx="1522038" cy="838200"/>
          </a:xfrm>
        </p:grpSpPr>
        <p:cxnSp>
          <p:nvCxnSpPr>
            <p:cNvPr id="5" name="Straight Connector 4"/>
            <p:cNvCxnSpPr/>
            <p:nvPr/>
          </p:nvCxnSpPr>
          <p:spPr>
            <a:xfrm>
              <a:off x="457200" y="14478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57200" y="16002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838200" y="1447800"/>
              <a:ext cx="762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Freeform 8"/>
            <p:cNvSpPr/>
            <p:nvPr/>
          </p:nvSpPr>
          <p:spPr>
            <a:xfrm>
              <a:off x="1008993" y="1481959"/>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0" name="Freeform 9"/>
            <p:cNvSpPr/>
            <p:nvPr/>
          </p:nvSpPr>
          <p:spPr>
            <a:xfrm>
              <a:off x="1066800" y="16002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1" name="Freeform 10"/>
            <p:cNvSpPr/>
            <p:nvPr/>
          </p:nvSpPr>
          <p:spPr>
            <a:xfrm>
              <a:off x="10668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2" name="Freeform 11"/>
            <p:cNvSpPr/>
            <p:nvPr/>
          </p:nvSpPr>
          <p:spPr>
            <a:xfrm>
              <a:off x="9906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3" name="TextBox 12"/>
            <p:cNvSpPr txBox="1"/>
            <p:nvPr/>
          </p:nvSpPr>
          <p:spPr>
            <a:xfrm>
              <a:off x="424275" y="1143000"/>
              <a:ext cx="1402563" cy="461665"/>
            </a:xfrm>
            <a:prstGeom prst="rect">
              <a:avLst/>
            </a:prstGeom>
            <a:noFill/>
          </p:spPr>
          <p:txBody>
            <a:bodyPr wrap="none" rtlCol="0">
              <a:spAutoFit/>
            </a:bodyPr>
            <a:lstStyle/>
            <a:p>
              <a:r>
                <a:rPr lang="en-US" sz="2400" dirty="0" smtClean="0"/>
                <a:t>Discharge</a:t>
              </a:r>
              <a:endParaRPr lang="en-US" sz="2400" dirty="0"/>
            </a:p>
          </p:txBody>
        </p:sp>
        <p:sp>
          <p:nvSpPr>
            <p:cNvPr id="14" name="Rectangle 13"/>
            <p:cNvSpPr/>
            <p:nvPr/>
          </p:nvSpPr>
          <p:spPr>
            <a:xfrm>
              <a:off x="304800" y="1143000"/>
              <a:ext cx="1371600" cy="838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6" name="TextBox 15"/>
          <p:cNvSpPr txBox="1"/>
          <p:nvPr/>
        </p:nvSpPr>
        <p:spPr>
          <a:xfrm>
            <a:off x="2057400" y="1120676"/>
            <a:ext cx="2514600" cy="23083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Direct Receiving </a:t>
            </a:r>
          </a:p>
          <a:p>
            <a:r>
              <a:rPr lang="en-US" sz="2400" b="1" dirty="0" smtClean="0"/>
              <a:t>Water</a:t>
            </a:r>
            <a:r>
              <a:rPr lang="en-US" sz="2400" dirty="0" smtClean="0"/>
              <a:t>:</a:t>
            </a:r>
          </a:p>
          <a:p>
            <a:r>
              <a:rPr lang="en-US" sz="2400" dirty="0" smtClean="0"/>
              <a:t>Has Nutrient TMDL, SSAC  or Estuary Specific,</a:t>
            </a:r>
          </a:p>
          <a:p>
            <a:r>
              <a:rPr lang="en-US" sz="2400" dirty="0" smtClean="0"/>
              <a:t>or RA</a:t>
            </a:r>
            <a:endParaRPr lang="en-US" sz="2400" dirty="0"/>
          </a:p>
        </p:txBody>
      </p:sp>
      <p:sp>
        <p:nvSpPr>
          <p:cNvPr id="17" name="TextBox 16"/>
          <p:cNvSpPr txBox="1"/>
          <p:nvPr/>
        </p:nvSpPr>
        <p:spPr>
          <a:xfrm>
            <a:off x="1981200" y="4038600"/>
            <a:ext cx="2743200"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Downstream Waters</a:t>
            </a:r>
            <a:r>
              <a:rPr lang="en-US" sz="2400" dirty="0" smtClean="0"/>
              <a:t>:  Additional Hierarchy 1 Interpretations * farther downstream</a:t>
            </a:r>
            <a:endParaRPr lang="en-US" sz="2400" dirty="0"/>
          </a:p>
        </p:txBody>
      </p:sp>
      <p:sp>
        <p:nvSpPr>
          <p:cNvPr id="18" name="Right Arrow 17"/>
          <p:cNvSpPr/>
          <p:nvPr/>
        </p:nvSpPr>
        <p:spPr>
          <a:xfrm>
            <a:off x="1600200" y="2133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4800600" y="4800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eft-Right Arrow 19"/>
          <p:cNvSpPr/>
          <p:nvPr/>
        </p:nvSpPr>
        <p:spPr>
          <a:xfrm rot="5400000">
            <a:off x="3048000" y="3581401"/>
            <a:ext cx="4572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5257800" y="1683603"/>
            <a:ext cx="3505200"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Effluent Limits must achieve Hierarchy 1 interpretation in direct receiving waters*</a:t>
            </a:r>
            <a:endParaRPr lang="en-US" sz="2400" dirty="0"/>
          </a:p>
        </p:txBody>
      </p:sp>
      <p:sp>
        <p:nvSpPr>
          <p:cNvPr id="22" name="Right Arrow 21"/>
          <p:cNvSpPr/>
          <p:nvPr/>
        </p:nvSpPr>
        <p:spPr>
          <a:xfrm>
            <a:off x="4724400" y="20574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5410200" y="4286071"/>
            <a:ext cx="35052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If more stringent, apply these guidelines to the discharger</a:t>
            </a:r>
            <a:endParaRPr lang="en-US" sz="2400" dirty="0"/>
          </a:p>
        </p:txBody>
      </p:sp>
      <p:sp>
        <p:nvSpPr>
          <p:cNvPr id="24" name="TextBox 23"/>
          <p:cNvSpPr txBox="1"/>
          <p:nvPr/>
        </p:nvSpPr>
        <p:spPr>
          <a:xfrm>
            <a:off x="762000" y="6027003"/>
            <a:ext cx="7620000" cy="830997"/>
          </a:xfrm>
          <a:prstGeom prst="rect">
            <a:avLst/>
          </a:prstGeom>
          <a:solidFill>
            <a:schemeClr val="bg1"/>
          </a:solidFill>
        </p:spPr>
        <p:txBody>
          <a:bodyPr wrap="square" rtlCol="0">
            <a:spAutoFit/>
          </a:bodyPr>
          <a:lstStyle/>
          <a:p>
            <a:r>
              <a:rPr lang="en-US" sz="2400" dirty="0" smtClean="0"/>
              <a:t>*Hierarchy 1 Interpretations in streams take precedence over generic stream criteria (flora and fauna)</a:t>
            </a:r>
            <a:endParaRPr lang="en-US" sz="2400" dirty="0"/>
          </a:p>
        </p:txBody>
      </p:sp>
      <p:sp>
        <p:nvSpPr>
          <p:cNvPr id="25" name="Slide Number Placeholder 24"/>
          <p:cNvSpPr>
            <a:spLocks noGrp="1"/>
          </p:cNvSpPr>
          <p:nvPr>
            <p:ph type="sldNum" sz="quarter" idx="12"/>
          </p:nvPr>
        </p:nvSpPr>
        <p:spPr/>
        <p:txBody>
          <a:bodyPr/>
          <a:lstStyle/>
          <a:p>
            <a:fld id="{D9515C9C-B0D4-49C7-83C7-4BF66E55645D}" type="slidenum">
              <a:rPr lang="en-US" smtClean="0"/>
              <a:pPr/>
              <a:t>131</a:t>
            </a:fld>
            <a:endParaRPr lang="en-US"/>
          </a:p>
        </p:txBody>
      </p:sp>
      <p:pic>
        <p:nvPicPr>
          <p:cNvPr id="26" name="~PP3332.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332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26"/>
                </p:tgtEl>
              </p:cMediaNode>
            </p:audio>
          </p:childTnLst>
        </p:cTn>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Example:  Pace WWTP</a:t>
            </a:r>
            <a:endParaRPr lang="en-US" dirty="0">
              <a:solidFill>
                <a:schemeClr val="bg1"/>
              </a:solidFill>
            </a:endParaRPr>
          </a:p>
        </p:txBody>
      </p:sp>
      <p:sp>
        <p:nvSpPr>
          <p:cNvPr id="3" name="Content Placeholder 2"/>
          <p:cNvSpPr>
            <a:spLocks noGrp="1"/>
          </p:cNvSpPr>
          <p:nvPr>
            <p:ph idx="1"/>
          </p:nvPr>
        </p:nvSpPr>
        <p:spPr/>
        <p:txBody>
          <a:bodyPr/>
          <a:lstStyle/>
          <a:p>
            <a:r>
              <a:rPr lang="en-US" b="1" dirty="0" smtClean="0"/>
              <a:t>Discharges to wetland (covered by narrative)</a:t>
            </a:r>
          </a:p>
          <a:p>
            <a:r>
              <a:rPr lang="en-US" b="1" dirty="0" smtClean="0"/>
              <a:t>Wetland sheet flows to Escambia River/Upper Escambia Bay</a:t>
            </a:r>
          </a:p>
          <a:p>
            <a:r>
              <a:rPr lang="en-US" b="1" dirty="0" smtClean="0"/>
              <a:t>Upper Escambia Bay has Nutrient TMDL  (35% reduction in TP, maintain TN)</a:t>
            </a:r>
          </a:p>
          <a:p>
            <a:r>
              <a:rPr lang="en-US" b="1" dirty="0" smtClean="0"/>
              <a:t>Remainder of Pensacola Bay has Site Specific Criteria</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132</a:t>
            </a:fld>
            <a:endParaRPr lang="en-US"/>
          </a:p>
        </p:txBody>
      </p:sp>
      <p:pic>
        <p:nvPicPr>
          <p:cNvPr id="5" name="~PP1591.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3875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Groundcover in hardwood forest in Pace wetland photo two.JPG"/>
          <p:cNvPicPr>
            <a:picLocks noChangeAspect="1"/>
          </p:cNvPicPr>
          <p:nvPr/>
        </p:nvPicPr>
        <p:blipFill>
          <a:blip r:embed="rId4" cstate="print"/>
          <a:stretch>
            <a:fillRect/>
          </a:stretch>
        </p:blipFill>
        <p:spPr>
          <a:xfrm>
            <a:off x="5181600" y="2971800"/>
            <a:ext cx="3962400" cy="2971800"/>
          </a:xfrm>
          <a:prstGeom prst="rect">
            <a:avLst/>
          </a:prstGeom>
        </p:spPr>
      </p:pic>
      <p:sp>
        <p:nvSpPr>
          <p:cNvPr id="2" name="Title 1"/>
          <p:cNvSpPr>
            <a:spLocks noGrp="1"/>
          </p:cNvSpPr>
          <p:nvPr>
            <p:ph type="title"/>
          </p:nvPr>
        </p:nvSpPr>
        <p:spPr>
          <a:xfrm>
            <a:off x="457200" y="-76200"/>
            <a:ext cx="8229600" cy="1143000"/>
          </a:xfrm>
        </p:spPr>
        <p:txBody>
          <a:bodyPr/>
          <a:lstStyle/>
          <a:p>
            <a:r>
              <a:rPr lang="en-US" dirty="0" smtClean="0">
                <a:solidFill>
                  <a:schemeClr val="bg1"/>
                </a:solidFill>
              </a:rPr>
              <a:t>Example:  Pace WWTP (cont.)</a:t>
            </a:r>
            <a:endParaRPr lang="en-US" dirty="0"/>
          </a:p>
        </p:txBody>
      </p:sp>
      <p:sp>
        <p:nvSpPr>
          <p:cNvPr id="3" name="Content Placeholder 2"/>
          <p:cNvSpPr>
            <a:spLocks noGrp="1"/>
          </p:cNvSpPr>
          <p:nvPr>
            <p:ph idx="1"/>
          </p:nvPr>
        </p:nvSpPr>
        <p:spPr>
          <a:xfrm>
            <a:off x="457200" y="1143000"/>
            <a:ext cx="8229600" cy="914400"/>
          </a:xfrm>
        </p:spPr>
        <p:txBody>
          <a:bodyPr>
            <a:normAutofit fontScale="92500" lnSpcReduction="20000"/>
          </a:bodyPr>
          <a:lstStyle/>
          <a:p>
            <a:r>
              <a:rPr lang="en-US" b="1" dirty="0" smtClean="0"/>
              <a:t>Receiving wetland has no imbalances</a:t>
            </a:r>
          </a:p>
          <a:p>
            <a:r>
              <a:rPr lang="en-US" b="1" dirty="0" smtClean="0"/>
              <a:t>Healthy wetland plants</a:t>
            </a:r>
            <a:endParaRPr lang="en-US" b="1" dirty="0"/>
          </a:p>
        </p:txBody>
      </p:sp>
      <p:pic>
        <p:nvPicPr>
          <p:cNvPr id="5" name="Picture 4" descr="Hardwood forest in Pace wetland photo three.JPG"/>
          <p:cNvPicPr>
            <a:picLocks noChangeAspect="1"/>
          </p:cNvPicPr>
          <p:nvPr/>
        </p:nvPicPr>
        <p:blipFill>
          <a:blip r:embed="rId5" cstate="print"/>
          <a:stretch>
            <a:fillRect/>
          </a:stretch>
        </p:blipFill>
        <p:spPr>
          <a:xfrm>
            <a:off x="228600" y="2324100"/>
            <a:ext cx="5638800" cy="4229100"/>
          </a:xfrm>
          <a:prstGeom prst="rect">
            <a:avLst/>
          </a:prstGeom>
        </p:spPr>
      </p:pic>
      <p:sp>
        <p:nvSpPr>
          <p:cNvPr id="7" name="Slide Number Placeholder 6"/>
          <p:cNvSpPr>
            <a:spLocks noGrp="1"/>
          </p:cNvSpPr>
          <p:nvPr>
            <p:ph type="sldNum" sz="quarter" idx="12"/>
          </p:nvPr>
        </p:nvSpPr>
        <p:spPr/>
        <p:txBody>
          <a:bodyPr/>
          <a:lstStyle/>
          <a:p>
            <a:fld id="{D9515C9C-B0D4-49C7-83C7-4BF66E55645D}" type="slidenum">
              <a:rPr lang="en-US" smtClean="0"/>
              <a:pPr/>
              <a:t>133</a:t>
            </a:fld>
            <a:endParaRPr lang="en-US"/>
          </a:p>
        </p:txBody>
      </p:sp>
      <p:pic>
        <p:nvPicPr>
          <p:cNvPr id="8" name="~PP2890.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8696325" y="6410325"/>
            <a:ext cx="304800" cy="304800"/>
          </a:xfrm>
          <a:prstGeom prst="rect">
            <a:avLst/>
          </a:prstGeom>
        </p:spPr>
      </p:pic>
    </p:spTree>
  </p:cSld>
  <p:clrMapOvr>
    <a:masterClrMapping/>
  </p:clrMapOvr>
  <p:transition advTm="1312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Example:  Pace WWTP (cont.)</a:t>
            </a:r>
            <a:endParaRPr lang="en-US" dirty="0"/>
          </a:p>
        </p:txBody>
      </p:sp>
      <p:pic>
        <p:nvPicPr>
          <p:cNvPr id="7" name="Picture 6" descr="Seine 4 P5230019.JPG"/>
          <p:cNvPicPr>
            <a:picLocks noChangeAspect="1"/>
          </p:cNvPicPr>
          <p:nvPr/>
        </p:nvPicPr>
        <p:blipFill>
          <a:blip r:embed="rId4" cstate="print"/>
          <a:stretch>
            <a:fillRect/>
          </a:stretch>
        </p:blipFill>
        <p:spPr>
          <a:xfrm>
            <a:off x="1676400" y="2080211"/>
            <a:ext cx="5963985" cy="4472989"/>
          </a:xfrm>
          <a:prstGeom prst="rect">
            <a:avLst/>
          </a:prstGeom>
        </p:spPr>
      </p:pic>
      <p:sp>
        <p:nvSpPr>
          <p:cNvPr id="9" name="TextBox 8"/>
          <p:cNvSpPr txBox="1"/>
          <p:nvPr/>
        </p:nvSpPr>
        <p:spPr>
          <a:xfrm>
            <a:off x="838200" y="1219200"/>
            <a:ext cx="7620000" cy="769441"/>
          </a:xfrm>
          <a:prstGeom prst="rect">
            <a:avLst/>
          </a:prstGeom>
          <a:noFill/>
        </p:spPr>
        <p:txBody>
          <a:bodyPr wrap="square" rtlCol="0">
            <a:spAutoFit/>
          </a:bodyPr>
          <a:lstStyle/>
          <a:p>
            <a:r>
              <a:rPr lang="en-US" sz="4400" dirty="0" smtClean="0"/>
              <a:t>Upper Escambia Bay has TMDL</a:t>
            </a:r>
            <a:endParaRPr lang="en-US" sz="4400"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134</a:t>
            </a:fld>
            <a:endParaRPr lang="en-US"/>
          </a:p>
        </p:txBody>
      </p:sp>
      <p:pic>
        <p:nvPicPr>
          <p:cNvPr id="6" name="~PP1961.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270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Example:  Pace WWTP (cont.)</a:t>
            </a:r>
            <a:endParaRPr lang="en-US" dirty="0">
              <a:solidFill>
                <a:schemeClr val="bg1"/>
              </a:solidFill>
            </a:endParaRPr>
          </a:p>
        </p:txBody>
      </p:sp>
      <p:sp>
        <p:nvSpPr>
          <p:cNvPr id="3" name="Content Placeholder 2"/>
          <p:cNvSpPr>
            <a:spLocks noGrp="1"/>
          </p:cNvSpPr>
          <p:nvPr>
            <p:ph idx="1"/>
          </p:nvPr>
        </p:nvSpPr>
        <p:spPr>
          <a:xfrm>
            <a:off x="457200" y="1219200"/>
            <a:ext cx="8229600" cy="5638800"/>
          </a:xfrm>
        </p:spPr>
        <p:txBody>
          <a:bodyPr>
            <a:normAutofit fontScale="92500" lnSpcReduction="20000"/>
          </a:bodyPr>
          <a:lstStyle/>
          <a:p>
            <a:r>
              <a:rPr lang="en-US" b="1" dirty="0" err="1" smtClean="0"/>
              <a:t>Wasteload</a:t>
            </a:r>
            <a:r>
              <a:rPr lang="en-US" b="1" dirty="0" smtClean="0"/>
              <a:t> Allocation is divided between Gulf Power Company (NPDES permit FL0002275), Pace Water System, Inc. (NPDES permit FL0102202), and Ascend Performance Materials LLC (NPDES permit FL0002488). </a:t>
            </a:r>
          </a:p>
          <a:p>
            <a:pPr lvl="1"/>
            <a:r>
              <a:rPr lang="en-US" b="1" dirty="0" smtClean="0"/>
              <a:t>Gulf Power :  2,852 lbs/year for TP and 21,392 lbs/year for TN </a:t>
            </a:r>
          </a:p>
          <a:p>
            <a:pPr lvl="1"/>
            <a:r>
              <a:rPr lang="en-US" b="1" dirty="0" smtClean="0"/>
              <a:t>Pace Water System: 3,852 lbs/year for TP and 32,052 lbs/year for TN </a:t>
            </a:r>
          </a:p>
          <a:p>
            <a:pPr lvl="1"/>
            <a:r>
              <a:rPr lang="en-US" b="1" dirty="0" smtClean="0"/>
              <a:t>Ascend Performance Materials:  5,147 lbs/year for TP and 73,171 lbs/yr for TN  </a:t>
            </a:r>
          </a:p>
          <a:p>
            <a:r>
              <a:rPr lang="en-US" b="1" dirty="0" smtClean="0"/>
              <a:t>Pace </a:t>
            </a:r>
            <a:r>
              <a:rPr lang="en-US" b="1" dirty="0" err="1" smtClean="0"/>
              <a:t>nearfield</a:t>
            </a:r>
            <a:r>
              <a:rPr lang="en-US" b="1" dirty="0" smtClean="0"/>
              <a:t> wetland has no imbalances so existing levels OK</a:t>
            </a:r>
          </a:p>
          <a:p>
            <a:r>
              <a:rPr lang="en-US" b="1" dirty="0" smtClean="0"/>
              <a:t>Permit must ensure allocation is not exceeded</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135</a:t>
            </a:fld>
            <a:endParaRPr lang="en-US"/>
          </a:p>
        </p:txBody>
      </p:sp>
      <p:pic>
        <p:nvPicPr>
          <p:cNvPr id="5" name="~PP2495.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2056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chemeClr val="bg1"/>
                </a:solidFill>
              </a:rPr>
              <a:t>Discussion</a:t>
            </a:r>
            <a:endParaRPr lang="en-US" dirty="0">
              <a:solidFill>
                <a:schemeClr val="bg1"/>
              </a:solidFill>
            </a:endParaRPr>
          </a:p>
        </p:txBody>
      </p:sp>
      <p:sp>
        <p:nvSpPr>
          <p:cNvPr id="3" name="Content Placeholder 2"/>
          <p:cNvSpPr>
            <a:spLocks noGrp="1"/>
          </p:cNvSpPr>
          <p:nvPr>
            <p:ph idx="1"/>
          </p:nvPr>
        </p:nvSpPr>
        <p:spPr/>
        <p:txBody>
          <a:bodyPr/>
          <a:lstStyle/>
          <a:p>
            <a:r>
              <a:rPr lang="en-US" b="1" dirty="0" smtClean="0"/>
              <a:t>How would this be translated to Pace permit limits?</a:t>
            </a:r>
          </a:p>
          <a:p>
            <a:r>
              <a:rPr lang="en-US" b="1" dirty="0" smtClean="0"/>
              <a:t>Answer:  Express 3,852 lbs/year for TP and 32,052 lbs/year for TN as rolling annual maximum</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136</a:t>
            </a:fld>
            <a:endParaRPr lang="en-US"/>
          </a:p>
        </p:txBody>
      </p:sp>
      <p:pic>
        <p:nvPicPr>
          <p:cNvPr id="5" name="~PP3955.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6963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1066800" y="76200"/>
            <a:ext cx="7772400" cy="762000"/>
          </a:xfrm>
        </p:spPr>
        <p:txBody>
          <a:bodyPr>
            <a:normAutofit/>
          </a:bodyPr>
          <a:lstStyle/>
          <a:p>
            <a:r>
              <a:rPr lang="en-US" sz="4000" dirty="0" smtClean="0">
                <a:solidFill>
                  <a:schemeClr val="bg1"/>
                </a:solidFill>
              </a:rPr>
              <a:t>For Facilities not in TMDL Segment</a:t>
            </a:r>
            <a:endParaRPr lang="en-US" sz="1400" b="0" dirty="0" smtClean="0">
              <a:solidFill>
                <a:schemeClr val="bg1"/>
              </a:solidFill>
            </a:endParaRPr>
          </a:p>
        </p:txBody>
      </p:sp>
      <p:sp>
        <p:nvSpPr>
          <p:cNvPr id="364547" name="Rectangle 3"/>
          <p:cNvSpPr>
            <a:spLocks noGrp="1" noChangeArrowheads="1"/>
          </p:cNvSpPr>
          <p:nvPr>
            <p:ph type="body" idx="1"/>
          </p:nvPr>
        </p:nvSpPr>
        <p:spPr>
          <a:xfrm>
            <a:off x="381000" y="1600200"/>
            <a:ext cx="8382000" cy="2819400"/>
          </a:xfrm>
        </p:spPr>
        <p:txBody>
          <a:bodyPr>
            <a:noAutofit/>
          </a:bodyPr>
          <a:lstStyle/>
          <a:p>
            <a:pPr lvl="1">
              <a:buClr>
                <a:schemeClr val="tx1"/>
              </a:buClr>
              <a:defRPr/>
            </a:pPr>
            <a:endParaRPr lang="en-US" sz="1800" dirty="0" smtClean="0">
              <a:latin typeface="Arial" pitchFamily="34" charset="0"/>
              <a:cs typeface="Arial" pitchFamily="34" charset="0"/>
            </a:endParaRPr>
          </a:p>
          <a:p>
            <a:pPr>
              <a:buClr>
                <a:schemeClr val="tx1"/>
              </a:buClr>
              <a:buNone/>
              <a:defRPr/>
            </a:pPr>
            <a:endParaRPr lang="en-US" sz="2400" dirty="0" smtClean="0">
              <a:latin typeface="+mj-lt"/>
              <a:cs typeface="Arial" charset="0"/>
            </a:endParaRPr>
          </a:p>
        </p:txBody>
      </p:sp>
      <p:graphicFrame>
        <p:nvGraphicFramePr>
          <p:cNvPr id="6" name="Table 5"/>
          <p:cNvGraphicFramePr>
            <a:graphicFrameLocks noGrp="1"/>
          </p:cNvGraphicFramePr>
          <p:nvPr/>
        </p:nvGraphicFramePr>
        <p:xfrm>
          <a:off x="4038601" y="1142998"/>
          <a:ext cx="5105400" cy="5416823"/>
        </p:xfrm>
        <a:graphic>
          <a:graphicData uri="http://schemas.openxmlformats.org/drawingml/2006/table">
            <a:tbl>
              <a:tblPr/>
              <a:tblGrid>
                <a:gridCol w="1565156"/>
                <a:gridCol w="1101843"/>
                <a:gridCol w="1143000"/>
                <a:gridCol w="1295401"/>
              </a:tblGrid>
              <a:tr h="762002">
                <a:tc>
                  <a:txBody>
                    <a:bodyPr/>
                    <a:lstStyle/>
                    <a:p>
                      <a:pPr marL="0" marR="0">
                        <a:spcAft>
                          <a:spcPts val="0"/>
                        </a:spcAft>
                        <a:tabLst>
                          <a:tab pos="6350" algn="l"/>
                        </a:tabLst>
                      </a:pPr>
                      <a:endParaRPr lang="en-US" sz="1100" b="1"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Aft>
                          <a:spcPts val="0"/>
                        </a:spcAft>
                        <a:tabLst>
                          <a:tab pos="6350" algn="l"/>
                        </a:tabLst>
                      </a:pPr>
                      <a:r>
                        <a:rPr lang="en-US" sz="2400" b="1" u="none" dirty="0" smtClean="0">
                          <a:latin typeface="Calibri"/>
                          <a:ea typeface="Times New Roman"/>
                          <a:cs typeface="Times New Roman"/>
                        </a:rPr>
                        <a:t>TP</a:t>
                      </a:r>
                      <a:r>
                        <a:rPr lang="en-US" sz="2400" b="1" u="none" baseline="0" dirty="0" smtClean="0">
                          <a:latin typeface="Calibri"/>
                          <a:ea typeface="Times New Roman"/>
                          <a:cs typeface="Times New Roman"/>
                        </a:rPr>
                        <a:t> </a:t>
                      </a:r>
                      <a:r>
                        <a:rPr lang="en-US" sz="2400" b="1" u="none" dirty="0" smtClean="0">
                          <a:latin typeface="Calibri"/>
                          <a:ea typeface="Times New Roman"/>
                          <a:cs typeface="Times New Roman"/>
                        </a:rPr>
                        <a:t>(mg/L)</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Aft>
                          <a:spcPts val="0"/>
                        </a:spcAft>
                        <a:tabLst>
                          <a:tab pos="6350" algn="l"/>
                        </a:tabLst>
                      </a:pPr>
                      <a:r>
                        <a:rPr lang="en-US" sz="2400" b="1" u="none" dirty="0" smtClean="0">
                          <a:latin typeface="Calibri"/>
                          <a:ea typeface="Times New Roman"/>
                          <a:cs typeface="Times New Roman"/>
                        </a:rPr>
                        <a:t>TN (mg/L)</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spcAft>
                          <a:spcPts val="0"/>
                        </a:spcAft>
                        <a:tabLst>
                          <a:tab pos="6350" algn="l"/>
                        </a:tabLst>
                      </a:pPr>
                      <a:r>
                        <a:rPr lang="en-US" sz="2400" b="1" u="none" dirty="0" err="1" smtClean="0">
                          <a:latin typeface="Calibri"/>
                          <a:ea typeface="Times New Roman"/>
                          <a:cs typeface="Times New Roman"/>
                        </a:rPr>
                        <a:t>Chloro</a:t>
                      </a:r>
                      <a:r>
                        <a:rPr lang="en-US" sz="2400" b="1" u="none" dirty="0" smtClean="0">
                          <a:latin typeface="Calibri"/>
                          <a:ea typeface="Times New Roman"/>
                          <a:cs typeface="Times New Roman"/>
                        </a:rPr>
                        <a:t> (</a:t>
                      </a:r>
                      <a:r>
                        <a:rPr lang="en-US" sz="2400" b="1" u="none" dirty="0" err="1" smtClean="0">
                          <a:latin typeface="Calibri"/>
                          <a:ea typeface="Times New Roman"/>
                          <a:cs typeface="Times New Roman"/>
                        </a:rPr>
                        <a:t>ug</a:t>
                      </a:r>
                      <a:r>
                        <a:rPr lang="en-US" sz="2400" b="1" u="none" dirty="0" smtClean="0">
                          <a:latin typeface="Calibri"/>
                          <a:ea typeface="Times New Roman"/>
                          <a:cs typeface="Times New Roman"/>
                        </a:rPr>
                        <a:t>/L)</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2000">
                <a:tc>
                  <a:txBody>
                    <a:bodyPr/>
                    <a:lstStyle/>
                    <a:p>
                      <a:pPr marL="0" marR="0">
                        <a:spcAft>
                          <a:spcPts val="0"/>
                        </a:spcAft>
                        <a:tabLst>
                          <a:tab pos="6350" algn="l"/>
                        </a:tabLst>
                      </a:pPr>
                      <a:r>
                        <a:rPr lang="en-US" sz="2400" b="0" u="none" dirty="0" smtClean="0">
                          <a:solidFill>
                            <a:srgbClr val="000000"/>
                          </a:solidFill>
                          <a:latin typeface="Calibri"/>
                          <a:ea typeface="Times New Roman"/>
                          <a:cs typeface="Times New Roman"/>
                        </a:rPr>
                        <a:t> </a:t>
                      </a:r>
                      <a:r>
                        <a:rPr lang="en-US" sz="2400" b="0" u="none" dirty="0">
                          <a:solidFill>
                            <a:srgbClr val="000000"/>
                          </a:solidFill>
                          <a:latin typeface="Calibri"/>
                          <a:ea typeface="Times New Roman"/>
                          <a:cs typeface="Times New Roman"/>
                        </a:rPr>
                        <a:t>Lower Escambia </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0.076 </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0.56 </a:t>
                      </a:r>
                      <a:r>
                        <a:rPr lang="en-US" sz="2400" b="0" u="none" dirty="0" smtClean="0">
                          <a:solidFill>
                            <a:srgbClr val="000000"/>
                          </a:solidFill>
                          <a:latin typeface="Calibri"/>
                          <a:ea typeface="Times New Roman"/>
                          <a:cs typeface="Times New Roman"/>
                        </a:rPr>
                        <a:t> </a:t>
                      </a:r>
                      <a:r>
                        <a:rPr lang="en-US" sz="2400" b="0" u="none" dirty="0">
                          <a:solidFill>
                            <a:srgbClr val="000000"/>
                          </a:solidFill>
                          <a:latin typeface="Calibri"/>
                          <a:ea typeface="Times New Roman"/>
                          <a:cs typeface="Times New Roman"/>
                        </a:rPr>
                        <a:t>as AGM</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6.8 </a:t>
                      </a:r>
                      <a:r>
                        <a:rPr lang="en-US" sz="2400" b="0" u="none" dirty="0" smtClean="0">
                          <a:solidFill>
                            <a:srgbClr val="000000"/>
                          </a:solidFill>
                          <a:latin typeface="Calibri"/>
                          <a:ea typeface="Times New Roman"/>
                          <a:cs typeface="Times New Roman"/>
                        </a:rPr>
                        <a:t> </a:t>
                      </a:r>
                      <a:r>
                        <a:rPr lang="en-US" sz="2400" b="0" u="none" dirty="0">
                          <a:solidFill>
                            <a:srgbClr val="000000"/>
                          </a:solidFill>
                          <a:latin typeface="Calibri"/>
                          <a:ea typeface="Times New Roman"/>
                          <a:cs typeface="Times New Roman"/>
                        </a:rPr>
                        <a:t>as AGM</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685800">
                <a:tc>
                  <a:txBody>
                    <a:bodyPr/>
                    <a:lstStyle/>
                    <a:p>
                      <a:pPr marL="0" marR="0">
                        <a:spcAft>
                          <a:spcPts val="0"/>
                        </a:spcAft>
                        <a:tabLst>
                          <a:tab pos="6350" algn="l"/>
                        </a:tabLst>
                      </a:pPr>
                      <a:r>
                        <a:rPr lang="en-US" sz="2400" b="0" u="none" dirty="0" smtClean="0">
                          <a:solidFill>
                            <a:srgbClr val="000000"/>
                          </a:solidFill>
                          <a:latin typeface="Calibri"/>
                          <a:ea typeface="Times New Roman"/>
                          <a:cs typeface="Times New Roman"/>
                        </a:rPr>
                        <a:t>East </a:t>
                      </a:r>
                      <a:r>
                        <a:rPr lang="en-US" sz="2400" b="0" u="none" dirty="0">
                          <a:solidFill>
                            <a:srgbClr val="000000"/>
                          </a:solidFill>
                          <a:latin typeface="Calibri"/>
                          <a:ea typeface="Times New Roman"/>
                          <a:cs typeface="Times New Roman"/>
                        </a:rPr>
                        <a:t>Bay</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0.084 </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0.83 </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4.0 </a:t>
                      </a:r>
                      <a:r>
                        <a:rPr lang="en-US" sz="2400" b="0" u="none" dirty="0" smtClean="0">
                          <a:solidFill>
                            <a:srgbClr val="000000"/>
                          </a:solidFill>
                          <a:latin typeface="Calibri"/>
                          <a:ea typeface="Times New Roman"/>
                          <a:cs typeface="Times New Roman"/>
                        </a:rPr>
                        <a:t> </a:t>
                      </a:r>
                      <a:r>
                        <a:rPr lang="en-US" sz="2400" b="0" u="none" dirty="0">
                          <a:solidFill>
                            <a:srgbClr val="000000"/>
                          </a:solidFill>
                          <a:latin typeface="Calibri"/>
                          <a:ea typeface="Times New Roman"/>
                          <a:cs typeface="Times New Roman"/>
                        </a:rPr>
                        <a:t>as AGM</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92480">
                <a:tc>
                  <a:txBody>
                    <a:bodyPr/>
                    <a:lstStyle/>
                    <a:p>
                      <a:pPr marL="0" marR="0">
                        <a:spcAft>
                          <a:spcPts val="0"/>
                        </a:spcAft>
                        <a:tabLst>
                          <a:tab pos="6350" algn="l"/>
                        </a:tabLst>
                      </a:pPr>
                      <a:r>
                        <a:rPr lang="en-US" sz="2400" b="0" u="none" dirty="0" smtClean="0">
                          <a:solidFill>
                            <a:srgbClr val="000000"/>
                          </a:solidFill>
                          <a:latin typeface="Calibri"/>
                          <a:ea typeface="Times New Roman"/>
                          <a:cs typeface="Times New Roman"/>
                        </a:rPr>
                        <a:t>Upper </a:t>
                      </a:r>
                      <a:r>
                        <a:rPr lang="en-US" sz="2400" b="0" u="none" dirty="0">
                          <a:solidFill>
                            <a:srgbClr val="000000"/>
                          </a:solidFill>
                          <a:latin typeface="Calibri"/>
                          <a:ea typeface="Times New Roman"/>
                          <a:cs typeface="Times New Roman"/>
                        </a:rPr>
                        <a:t>Pensacola </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0.084 </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0.77 </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6.0 </a:t>
                      </a:r>
                      <a:r>
                        <a:rPr lang="en-US" sz="2400" b="0" u="none" dirty="0" smtClean="0">
                          <a:solidFill>
                            <a:srgbClr val="000000"/>
                          </a:solidFill>
                          <a:latin typeface="Calibri"/>
                          <a:ea typeface="Times New Roman"/>
                          <a:cs typeface="Times New Roman"/>
                        </a:rPr>
                        <a:t> </a:t>
                      </a:r>
                      <a:r>
                        <a:rPr lang="en-US" sz="2400" b="0" u="none" dirty="0">
                          <a:solidFill>
                            <a:srgbClr val="000000"/>
                          </a:solidFill>
                          <a:latin typeface="Calibri"/>
                          <a:ea typeface="Times New Roman"/>
                          <a:cs typeface="Times New Roman"/>
                        </a:rPr>
                        <a:t>as AGM</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838200">
                <a:tc>
                  <a:txBody>
                    <a:bodyPr/>
                    <a:lstStyle/>
                    <a:p>
                      <a:pPr marL="0" marR="0">
                        <a:spcAft>
                          <a:spcPts val="0"/>
                        </a:spcAft>
                        <a:tabLst>
                          <a:tab pos="6350" algn="l"/>
                        </a:tabLst>
                      </a:pPr>
                      <a:r>
                        <a:rPr lang="en-US" sz="2400" b="0" u="none" dirty="0" smtClean="0">
                          <a:solidFill>
                            <a:srgbClr val="000000"/>
                          </a:solidFill>
                          <a:latin typeface="Calibri"/>
                          <a:ea typeface="Times New Roman"/>
                          <a:cs typeface="Times New Roman"/>
                        </a:rPr>
                        <a:t> </a:t>
                      </a:r>
                      <a:r>
                        <a:rPr lang="en-US" sz="2400" b="0" u="none" dirty="0">
                          <a:solidFill>
                            <a:srgbClr val="000000"/>
                          </a:solidFill>
                          <a:latin typeface="Calibri"/>
                          <a:ea typeface="Times New Roman"/>
                          <a:cs typeface="Times New Roman"/>
                        </a:rPr>
                        <a:t>Lower Pensacola </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0.024 </a:t>
                      </a:r>
                      <a:r>
                        <a:rPr lang="en-US" sz="2400" b="0" u="none" dirty="0" smtClean="0">
                          <a:solidFill>
                            <a:srgbClr val="000000"/>
                          </a:solidFill>
                          <a:latin typeface="Calibri"/>
                          <a:ea typeface="Times New Roman"/>
                          <a:cs typeface="Times New Roman"/>
                        </a:rPr>
                        <a:t>as </a:t>
                      </a:r>
                      <a:r>
                        <a:rPr lang="en-US" sz="2400" b="0" u="none" dirty="0">
                          <a:solidFill>
                            <a:srgbClr val="000000"/>
                          </a:solidFill>
                          <a:latin typeface="Calibri"/>
                          <a:ea typeface="Times New Roman"/>
                          <a:cs typeface="Times New Roman"/>
                        </a:rPr>
                        <a:t>AGM</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0.48 </a:t>
                      </a:r>
                      <a:r>
                        <a:rPr lang="en-US" sz="2400" b="0" u="none" dirty="0" smtClean="0">
                          <a:solidFill>
                            <a:srgbClr val="000000"/>
                          </a:solidFill>
                          <a:latin typeface="Calibri"/>
                          <a:ea typeface="Times New Roman"/>
                          <a:cs typeface="Times New Roman"/>
                        </a:rPr>
                        <a:t> </a:t>
                      </a:r>
                      <a:r>
                        <a:rPr lang="en-US" sz="2400" b="0" u="none" dirty="0">
                          <a:solidFill>
                            <a:srgbClr val="000000"/>
                          </a:solidFill>
                          <a:latin typeface="Calibri"/>
                          <a:ea typeface="Times New Roman"/>
                          <a:cs typeface="Times New Roman"/>
                        </a:rPr>
                        <a:t>as AGM</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3.9 </a:t>
                      </a:r>
                      <a:r>
                        <a:rPr lang="en-US" sz="2400" b="0" u="none" dirty="0" smtClean="0">
                          <a:solidFill>
                            <a:srgbClr val="000000"/>
                          </a:solidFill>
                          <a:latin typeface="Calibri"/>
                          <a:ea typeface="Times New Roman"/>
                          <a:cs typeface="Times New Roman"/>
                        </a:rPr>
                        <a:t> </a:t>
                      </a:r>
                      <a:r>
                        <a:rPr lang="en-US" sz="2400" b="0" u="none" dirty="0">
                          <a:solidFill>
                            <a:srgbClr val="000000"/>
                          </a:solidFill>
                          <a:latin typeface="Calibri"/>
                          <a:ea typeface="Times New Roman"/>
                          <a:cs typeface="Times New Roman"/>
                        </a:rPr>
                        <a:t>as AGM </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2000">
                <a:tc>
                  <a:txBody>
                    <a:bodyPr/>
                    <a:lstStyle/>
                    <a:p>
                      <a:pPr marL="0" marR="0">
                        <a:spcAft>
                          <a:spcPts val="0"/>
                        </a:spcAft>
                        <a:tabLst>
                          <a:tab pos="6350" algn="l"/>
                        </a:tabLst>
                      </a:pPr>
                      <a:r>
                        <a:rPr lang="en-US" sz="2400" b="0" u="none" dirty="0" smtClean="0">
                          <a:solidFill>
                            <a:srgbClr val="000000"/>
                          </a:solidFill>
                          <a:latin typeface="Calibri"/>
                          <a:ea typeface="Times New Roman"/>
                          <a:cs typeface="Times New Roman"/>
                        </a:rPr>
                        <a:t>Santa </a:t>
                      </a:r>
                      <a:r>
                        <a:rPr lang="en-US" sz="2400" b="0" u="none" dirty="0">
                          <a:solidFill>
                            <a:srgbClr val="000000"/>
                          </a:solidFill>
                          <a:latin typeface="Calibri"/>
                          <a:ea typeface="Times New Roman"/>
                          <a:cs typeface="Times New Roman"/>
                        </a:rPr>
                        <a:t>Rosa Sound</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0.022 </a:t>
                      </a:r>
                      <a:r>
                        <a:rPr lang="en-US" sz="2400" b="0" u="none" dirty="0" smtClean="0">
                          <a:solidFill>
                            <a:srgbClr val="000000"/>
                          </a:solidFill>
                          <a:latin typeface="Calibri"/>
                          <a:ea typeface="Times New Roman"/>
                          <a:cs typeface="Times New Roman"/>
                        </a:rPr>
                        <a:t>as </a:t>
                      </a:r>
                      <a:r>
                        <a:rPr lang="en-US" sz="2400" b="0" u="none" dirty="0">
                          <a:solidFill>
                            <a:srgbClr val="000000"/>
                          </a:solidFill>
                          <a:latin typeface="Calibri"/>
                          <a:ea typeface="Times New Roman"/>
                          <a:cs typeface="Times New Roman"/>
                        </a:rPr>
                        <a:t>AGM</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smtClean="0">
                          <a:solidFill>
                            <a:srgbClr val="000000"/>
                          </a:solidFill>
                          <a:latin typeface="Calibri"/>
                          <a:ea typeface="Times New Roman"/>
                          <a:cs typeface="Times New Roman"/>
                        </a:rPr>
                        <a:t>0.41 </a:t>
                      </a:r>
                      <a:r>
                        <a:rPr lang="en-US" sz="2400" b="0" u="none" dirty="0">
                          <a:solidFill>
                            <a:srgbClr val="000000"/>
                          </a:solidFill>
                          <a:latin typeface="Calibri"/>
                          <a:ea typeface="Times New Roman"/>
                          <a:cs typeface="Times New Roman"/>
                        </a:rPr>
                        <a:t>as AGM</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smtClean="0">
                          <a:solidFill>
                            <a:srgbClr val="000000"/>
                          </a:solidFill>
                          <a:latin typeface="Calibri"/>
                          <a:ea typeface="Times New Roman"/>
                          <a:cs typeface="Times New Roman"/>
                        </a:rPr>
                        <a:t>3.4 </a:t>
                      </a:r>
                      <a:r>
                        <a:rPr lang="en-US" sz="2400" b="0" u="none" dirty="0">
                          <a:solidFill>
                            <a:srgbClr val="000000"/>
                          </a:solidFill>
                          <a:latin typeface="Calibri"/>
                          <a:ea typeface="Times New Roman"/>
                          <a:cs typeface="Times New Roman"/>
                        </a:rPr>
                        <a:t>as AGM</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768621">
                <a:tc>
                  <a:txBody>
                    <a:bodyPr/>
                    <a:lstStyle/>
                    <a:p>
                      <a:pPr marL="0" marR="0">
                        <a:spcAft>
                          <a:spcPts val="0"/>
                        </a:spcAft>
                        <a:tabLst>
                          <a:tab pos="6350" algn="l"/>
                        </a:tabLst>
                      </a:pPr>
                      <a:r>
                        <a:rPr lang="en-US" sz="2400" b="0" u="none" dirty="0" err="1" smtClean="0">
                          <a:solidFill>
                            <a:srgbClr val="000000"/>
                          </a:solidFill>
                          <a:latin typeface="Calibri"/>
                          <a:ea typeface="Times New Roman"/>
                          <a:cs typeface="Times New Roman"/>
                        </a:rPr>
                        <a:t>Blackwater</a:t>
                      </a:r>
                      <a:r>
                        <a:rPr lang="en-US" sz="2400" b="0" u="none" dirty="0" smtClean="0">
                          <a:solidFill>
                            <a:srgbClr val="000000"/>
                          </a:solidFill>
                          <a:latin typeface="Calibri"/>
                          <a:ea typeface="Times New Roman"/>
                          <a:cs typeface="Times New Roman"/>
                        </a:rPr>
                        <a:t> </a:t>
                      </a:r>
                      <a:r>
                        <a:rPr lang="en-US" sz="2400" b="0" u="none" dirty="0">
                          <a:solidFill>
                            <a:srgbClr val="000000"/>
                          </a:solidFill>
                          <a:latin typeface="Calibri"/>
                          <a:ea typeface="Times New Roman"/>
                          <a:cs typeface="Times New Roman"/>
                        </a:rPr>
                        <a:t>Bay</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0.082 </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0.61 </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spcAft>
                          <a:spcPts val="0"/>
                        </a:spcAft>
                        <a:tabLst>
                          <a:tab pos="6350" algn="l"/>
                        </a:tabLst>
                      </a:pPr>
                      <a:r>
                        <a:rPr lang="en-US" sz="2400" b="0" u="none" dirty="0">
                          <a:solidFill>
                            <a:srgbClr val="000000"/>
                          </a:solidFill>
                          <a:latin typeface="Calibri"/>
                          <a:ea typeface="Times New Roman"/>
                          <a:cs typeface="Times New Roman"/>
                        </a:rPr>
                        <a:t>11.3 </a:t>
                      </a:r>
                      <a:endParaRPr lang="en-US" sz="2400" b="1" u="none" dirty="0">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pic>
        <p:nvPicPr>
          <p:cNvPr id="53249" name="Picture 1"/>
          <p:cNvPicPr>
            <a:picLocks noChangeAspect="1" noChangeArrowheads="1"/>
          </p:cNvPicPr>
          <p:nvPr/>
        </p:nvPicPr>
        <p:blipFill>
          <a:blip r:embed="rId5" cstate="print"/>
          <a:srcRect/>
          <a:stretch>
            <a:fillRect/>
          </a:stretch>
        </p:blipFill>
        <p:spPr bwMode="auto">
          <a:xfrm>
            <a:off x="76200" y="1371600"/>
            <a:ext cx="3824287" cy="2236286"/>
          </a:xfrm>
          <a:prstGeom prst="rect">
            <a:avLst/>
          </a:prstGeom>
          <a:noFill/>
          <a:ln w="9525">
            <a:noFill/>
            <a:miter lim="800000"/>
            <a:headEnd/>
            <a:tailEnd/>
          </a:ln>
        </p:spPr>
      </p:pic>
      <p:cxnSp>
        <p:nvCxnSpPr>
          <p:cNvPr id="8" name="Straight Arrow Connector 7"/>
          <p:cNvCxnSpPr/>
          <p:nvPr/>
        </p:nvCxnSpPr>
        <p:spPr>
          <a:xfrm flipH="1">
            <a:off x="1066800" y="1295400"/>
            <a:ext cx="533400" cy="685800"/>
          </a:xfrm>
          <a:prstGeom prst="straightConnector1">
            <a:avLst/>
          </a:prstGeom>
          <a:ln w="28575">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1371600" y="990600"/>
            <a:ext cx="734496" cy="369332"/>
          </a:xfrm>
          <a:prstGeom prst="rect">
            <a:avLst/>
          </a:prstGeom>
          <a:noFill/>
        </p:spPr>
        <p:txBody>
          <a:bodyPr wrap="none" rtlCol="0">
            <a:spAutoFit/>
          </a:bodyPr>
          <a:lstStyle/>
          <a:p>
            <a:r>
              <a:rPr lang="en-US" dirty="0" smtClean="0"/>
              <a:t>TMDL</a:t>
            </a:r>
            <a:endParaRPr lang="en-US" dirty="0"/>
          </a:p>
        </p:txBody>
      </p:sp>
      <p:sp>
        <p:nvSpPr>
          <p:cNvPr id="11" name="Rectangle 10"/>
          <p:cNvSpPr/>
          <p:nvPr/>
        </p:nvSpPr>
        <p:spPr>
          <a:xfrm>
            <a:off x="304800" y="3505200"/>
            <a:ext cx="3581400" cy="2246769"/>
          </a:xfrm>
          <a:prstGeom prst="rect">
            <a:avLst/>
          </a:prstGeom>
        </p:spPr>
        <p:txBody>
          <a:bodyPr wrap="square">
            <a:spAutoFit/>
          </a:bodyPr>
          <a:lstStyle/>
          <a:p>
            <a:pPr marL="228600" indent="-228600">
              <a:buFont typeface="Arial" pitchFamily="34" charset="0"/>
              <a:buChar char="•"/>
            </a:pPr>
            <a:r>
              <a:rPr lang="en-US" sz="2000" b="1" dirty="0" smtClean="0"/>
              <a:t>Upper Escambia :  WQBEL must meet WLA from TMDL</a:t>
            </a:r>
          </a:p>
          <a:p>
            <a:pPr marL="228600" indent="-228600">
              <a:buFont typeface="Arial" pitchFamily="34" charset="0"/>
              <a:buChar char="•"/>
            </a:pPr>
            <a:r>
              <a:rPr lang="en-US" sz="2000" b="1" dirty="0" smtClean="0"/>
              <a:t>Other facilities must ensure loading from discharge achieves estuary-specific NNC (the NNC are NOT end of pipe values)</a:t>
            </a:r>
          </a:p>
        </p:txBody>
      </p:sp>
      <p:sp>
        <p:nvSpPr>
          <p:cNvPr id="10" name="Slide Number Placeholder 9"/>
          <p:cNvSpPr>
            <a:spLocks noGrp="1"/>
          </p:cNvSpPr>
          <p:nvPr>
            <p:ph type="sldNum" sz="quarter" idx="12"/>
          </p:nvPr>
        </p:nvSpPr>
        <p:spPr/>
        <p:txBody>
          <a:bodyPr/>
          <a:lstStyle/>
          <a:p>
            <a:fld id="{D9515C9C-B0D4-49C7-83C7-4BF66E55645D}" type="slidenum">
              <a:rPr lang="en-US" smtClean="0"/>
              <a:pPr/>
              <a:t>137</a:t>
            </a:fld>
            <a:endParaRPr lang="en-US"/>
          </a:p>
        </p:txBody>
      </p:sp>
      <p:pic>
        <p:nvPicPr>
          <p:cNvPr id="12" name="~PP2501.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8696325" y="6410325"/>
            <a:ext cx="304800" cy="304800"/>
          </a:xfrm>
          <a:prstGeom prst="rect">
            <a:avLst/>
          </a:prstGeom>
        </p:spPr>
      </p:pic>
    </p:spTree>
  </p:cSld>
  <p:clrMapOvr>
    <a:masterClrMapping/>
  </p:clrMapOvr>
  <p:transition advTm="3102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12"/>
                </p:tgtEl>
              </p:cMediaNode>
            </p:audio>
          </p:childTnLst>
        </p:cTn>
      </p:par>
    </p:tnLst>
  </p:timing>
</p:sld>
</file>

<file path=ppt/slides/slide1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762000" y="152400"/>
            <a:ext cx="7772400" cy="762000"/>
          </a:xfrm>
        </p:spPr>
        <p:txBody>
          <a:bodyPr>
            <a:normAutofit fontScale="90000"/>
          </a:bodyPr>
          <a:lstStyle/>
          <a:p>
            <a:r>
              <a:rPr lang="en-US" sz="4000" dirty="0" smtClean="0">
                <a:solidFill>
                  <a:schemeClr val="bg1"/>
                </a:solidFill>
              </a:rPr>
              <a:t>Hierarchy 1 (Estuary-specific):</a:t>
            </a:r>
            <a:br>
              <a:rPr lang="en-US" sz="4000" dirty="0" smtClean="0">
                <a:solidFill>
                  <a:schemeClr val="bg1"/>
                </a:solidFill>
              </a:rPr>
            </a:br>
            <a:r>
              <a:rPr lang="en-US" sz="4000" dirty="0" smtClean="0">
                <a:solidFill>
                  <a:schemeClr val="bg1"/>
                </a:solidFill>
              </a:rPr>
              <a:t> Pensacola Bay</a:t>
            </a:r>
            <a:endParaRPr lang="en-US" sz="1400" b="0" dirty="0" smtClean="0">
              <a:solidFill>
                <a:schemeClr val="bg1"/>
              </a:solidFill>
            </a:endParaRPr>
          </a:p>
        </p:txBody>
      </p:sp>
      <p:sp>
        <p:nvSpPr>
          <p:cNvPr id="364547" name="Rectangle 3"/>
          <p:cNvSpPr>
            <a:spLocks noGrp="1" noChangeArrowheads="1"/>
          </p:cNvSpPr>
          <p:nvPr>
            <p:ph type="body" idx="1"/>
          </p:nvPr>
        </p:nvSpPr>
        <p:spPr>
          <a:xfrm>
            <a:off x="381000" y="1600200"/>
            <a:ext cx="8382000" cy="2819400"/>
          </a:xfrm>
        </p:spPr>
        <p:txBody>
          <a:bodyPr>
            <a:noAutofit/>
          </a:bodyPr>
          <a:lstStyle/>
          <a:p>
            <a:pPr lvl="1">
              <a:buClr>
                <a:schemeClr val="tx1"/>
              </a:buClr>
              <a:defRPr/>
            </a:pPr>
            <a:endParaRPr lang="en-US" sz="1800" dirty="0" smtClean="0">
              <a:latin typeface="Arial" pitchFamily="34" charset="0"/>
              <a:cs typeface="Arial" pitchFamily="34" charset="0"/>
            </a:endParaRPr>
          </a:p>
          <a:p>
            <a:pPr>
              <a:buClr>
                <a:schemeClr val="tx1"/>
              </a:buClr>
              <a:buNone/>
              <a:defRPr/>
            </a:pPr>
            <a:endParaRPr lang="en-US" sz="2400" dirty="0" smtClean="0">
              <a:latin typeface="+mj-lt"/>
              <a:cs typeface="Arial" charset="0"/>
            </a:endParaRPr>
          </a:p>
        </p:txBody>
      </p:sp>
      <p:sp>
        <p:nvSpPr>
          <p:cNvPr id="11" name="Rectangle 10"/>
          <p:cNvSpPr/>
          <p:nvPr/>
        </p:nvSpPr>
        <p:spPr>
          <a:xfrm>
            <a:off x="304800" y="990600"/>
            <a:ext cx="8534400" cy="5693866"/>
          </a:xfrm>
          <a:prstGeom prst="rect">
            <a:avLst/>
          </a:prstGeom>
        </p:spPr>
        <p:txBody>
          <a:bodyPr wrap="square">
            <a:spAutoFit/>
          </a:bodyPr>
          <a:lstStyle/>
          <a:p>
            <a:pPr marL="228600" indent="-228600">
              <a:buFont typeface="Arial" pitchFamily="34" charset="0"/>
              <a:buChar char="•"/>
            </a:pPr>
            <a:r>
              <a:rPr lang="en-US" sz="2800" b="1" dirty="0" smtClean="0"/>
              <a:t>Permit renewals (outside of TMDL segment) at previous discharge levels (including load) should be </a:t>
            </a:r>
            <a:r>
              <a:rPr lang="en-US" sz="2800" b="1" dirty="0" err="1" smtClean="0"/>
              <a:t>permittable</a:t>
            </a:r>
            <a:r>
              <a:rPr lang="en-US" sz="2800" b="1" dirty="0" smtClean="0"/>
              <a:t> because site-specific estuary criteria designed to maintain existing conditions</a:t>
            </a:r>
          </a:p>
          <a:p>
            <a:pPr marL="685800" lvl="1" indent="-228600">
              <a:buFont typeface="Arial" pitchFamily="34" charset="0"/>
              <a:buChar char="•"/>
            </a:pPr>
            <a:r>
              <a:rPr lang="en-US" sz="2800" b="1" dirty="0" smtClean="0"/>
              <a:t>Nutrients are not interfering with healthy, well balanced communities</a:t>
            </a:r>
          </a:p>
          <a:p>
            <a:pPr marL="228600" indent="-228600">
              <a:buFont typeface="Arial" pitchFamily="34" charset="0"/>
              <a:buChar char="•"/>
            </a:pPr>
            <a:r>
              <a:rPr lang="en-US" sz="2800" b="1" dirty="0" smtClean="0"/>
              <a:t>However, may need additional analysis if discharge has been significantly below permitted load, and will need additional analysis if facility wants to increase permitted load</a:t>
            </a:r>
          </a:p>
          <a:p>
            <a:pPr marL="685800" lvl="1" indent="-228600">
              <a:buFont typeface="Arial" pitchFamily="34" charset="0"/>
              <a:buChar char="•"/>
            </a:pPr>
            <a:r>
              <a:rPr lang="en-US" sz="2800" b="1" dirty="0" smtClean="0"/>
              <a:t>Start with simple mass balance approach and see if discharge has reasonable potential to increase TN or TP in receiving estuarine segment above NNC</a:t>
            </a:r>
          </a:p>
        </p:txBody>
      </p:sp>
      <p:sp>
        <p:nvSpPr>
          <p:cNvPr id="5" name="Slide Number Placeholder 4"/>
          <p:cNvSpPr>
            <a:spLocks noGrp="1"/>
          </p:cNvSpPr>
          <p:nvPr>
            <p:ph type="sldNum" sz="quarter" idx="12"/>
          </p:nvPr>
        </p:nvSpPr>
        <p:spPr/>
        <p:txBody>
          <a:bodyPr/>
          <a:lstStyle/>
          <a:p>
            <a:fld id="{D9515C9C-B0D4-49C7-83C7-4BF66E55645D}" type="slidenum">
              <a:rPr lang="en-US" smtClean="0"/>
              <a:pPr/>
              <a:t>138</a:t>
            </a:fld>
            <a:endParaRPr lang="en-US"/>
          </a:p>
        </p:txBody>
      </p:sp>
      <p:pic>
        <p:nvPicPr>
          <p:cNvPr id="6" name="~PP3272.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436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0"/>
            <a:ext cx="8229600" cy="1143000"/>
          </a:xfrm>
        </p:spPr>
        <p:txBody>
          <a:bodyPr/>
          <a:lstStyle/>
          <a:p>
            <a:r>
              <a:rPr lang="en-US" dirty="0" smtClean="0">
                <a:solidFill>
                  <a:schemeClr val="bg1"/>
                </a:solidFill>
              </a:rPr>
              <a:t>Discharge to Lake to Stream</a:t>
            </a:r>
            <a:endParaRPr lang="en-US" dirty="0">
              <a:solidFill>
                <a:schemeClr val="bg1"/>
              </a:solidFill>
            </a:endParaRPr>
          </a:p>
        </p:txBody>
      </p:sp>
      <p:grpSp>
        <p:nvGrpSpPr>
          <p:cNvPr id="3" name="Group 14"/>
          <p:cNvGrpSpPr/>
          <p:nvPr/>
        </p:nvGrpSpPr>
        <p:grpSpPr>
          <a:xfrm>
            <a:off x="152400" y="1752600"/>
            <a:ext cx="1676400" cy="990600"/>
            <a:chOff x="304800" y="1143000"/>
            <a:chExt cx="1522038" cy="838200"/>
          </a:xfrm>
        </p:grpSpPr>
        <p:cxnSp>
          <p:nvCxnSpPr>
            <p:cNvPr id="5" name="Straight Connector 4"/>
            <p:cNvCxnSpPr/>
            <p:nvPr/>
          </p:nvCxnSpPr>
          <p:spPr>
            <a:xfrm>
              <a:off x="457200" y="14478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57200" y="16002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838200" y="1447800"/>
              <a:ext cx="762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Freeform 8"/>
            <p:cNvSpPr/>
            <p:nvPr/>
          </p:nvSpPr>
          <p:spPr>
            <a:xfrm>
              <a:off x="1008993" y="1481959"/>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0" name="Freeform 9"/>
            <p:cNvSpPr/>
            <p:nvPr/>
          </p:nvSpPr>
          <p:spPr>
            <a:xfrm>
              <a:off x="1066800" y="16002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1" name="Freeform 10"/>
            <p:cNvSpPr/>
            <p:nvPr/>
          </p:nvSpPr>
          <p:spPr>
            <a:xfrm>
              <a:off x="10668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2" name="Freeform 11"/>
            <p:cNvSpPr/>
            <p:nvPr/>
          </p:nvSpPr>
          <p:spPr>
            <a:xfrm>
              <a:off x="9906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3" name="TextBox 12"/>
            <p:cNvSpPr txBox="1"/>
            <p:nvPr/>
          </p:nvSpPr>
          <p:spPr>
            <a:xfrm>
              <a:off x="424275" y="1143000"/>
              <a:ext cx="1402563" cy="461665"/>
            </a:xfrm>
            <a:prstGeom prst="rect">
              <a:avLst/>
            </a:prstGeom>
            <a:noFill/>
          </p:spPr>
          <p:txBody>
            <a:bodyPr wrap="none" rtlCol="0">
              <a:spAutoFit/>
            </a:bodyPr>
            <a:lstStyle/>
            <a:p>
              <a:r>
                <a:rPr lang="en-US" sz="2400" dirty="0" smtClean="0"/>
                <a:t>Discharge</a:t>
              </a:r>
              <a:endParaRPr lang="en-US" sz="2400" dirty="0"/>
            </a:p>
          </p:txBody>
        </p:sp>
        <p:sp>
          <p:nvSpPr>
            <p:cNvPr id="14" name="Rectangle 13"/>
            <p:cNvSpPr/>
            <p:nvPr/>
          </p:nvSpPr>
          <p:spPr>
            <a:xfrm>
              <a:off x="304800" y="1143000"/>
              <a:ext cx="1371600" cy="838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6" name="TextBox 15"/>
          <p:cNvSpPr txBox="1"/>
          <p:nvPr/>
        </p:nvSpPr>
        <p:spPr>
          <a:xfrm>
            <a:off x="2133600" y="1695271"/>
            <a:ext cx="2057399"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Direct Receiving </a:t>
            </a:r>
          </a:p>
          <a:p>
            <a:r>
              <a:rPr lang="en-US" sz="2400" b="1" dirty="0" smtClean="0"/>
              <a:t>Water</a:t>
            </a:r>
            <a:r>
              <a:rPr lang="en-US" sz="2400" dirty="0" smtClean="0"/>
              <a:t>:</a:t>
            </a:r>
          </a:p>
          <a:p>
            <a:r>
              <a:rPr lang="en-US" sz="2400" dirty="0" smtClean="0"/>
              <a:t>Lake</a:t>
            </a:r>
            <a:endParaRPr lang="en-US" sz="2400" dirty="0"/>
          </a:p>
        </p:txBody>
      </p:sp>
      <p:sp>
        <p:nvSpPr>
          <p:cNvPr id="17" name="TextBox 16"/>
          <p:cNvSpPr txBox="1"/>
          <p:nvPr/>
        </p:nvSpPr>
        <p:spPr>
          <a:xfrm>
            <a:off x="1371600" y="3962400"/>
            <a:ext cx="3048000" cy="23083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Downstream Waters</a:t>
            </a:r>
            <a:r>
              <a:rPr lang="en-US" sz="2400" dirty="0" smtClean="0"/>
              <a:t>:  Stream, if lake criteria are met, stream thresholds would generally be achieved, but need to check</a:t>
            </a:r>
            <a:endParaRPr lang="en-US" sz="2400" dirty="0"/>
          </a:p>
        </p:txBody>
      </p:sp>
      <p:sp>
        <p:nvSpPr>
          <p:cNvPr id="18" name="Right Arrow 17"/>
          <p:cNvSpPr/>
          <p:nvPr/>
        </p:nvSpPr>
        <p:spPr>
          <a:xfrm>
            <a:off x="1676400" y="2133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4191000" y="2133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eft-Right Arrow 19"/>
          <p:cNvSpPr/>
          <p:nvPr/>
        </p:nvSpPr>
        <p:spPr>
          <a:xfrm rot="5400000">
            <a:off x="2743200" y="3429000"/>
            <a:ext cx="4572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5029200" y="1066801"/>
            <a:ext cx="3886200" cy="5632311"/>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WQBEL analysis would determine the specific TN and TP levels (subject to the upper nutrient values) that would maintain the appropriate chlorophyll </a:t>
            </a:r>
            <a:r>
              <a:rPr lang="en-US" sz="2400" b="1" i="1" dirty="0" smtClean="0"/>
              <a:t>a</a:t>
            </a:r>
            <a:r>
              <a:rPr lang="en-US" sz="2400" b="1" dirty="0" smtClean="0"/>
              <a:t> target for the lake type (6 or 20 µg/L) during all years, including years representing critical conditions.  This evaluation would involve water quality modeling set to achieve a “never to exceed” chlorophyll target scenario.</a:t>
            </a:r>
            <a:endParaRPr lang="en-US" sz="2400" b="1" dirty="0"/>
          </a:p>
        </p:txBody>
      </p:sp>
      <p:sp>
        <p:nvSpPr>
          <p:cNvPr id="22" name="Slide Number Placeholder 21"/>
          <p:cNvSpPr>
            <a:spLocks noGrp="1"/>
          </p:cNvSpPr>
          <p:nvPr>
            <p:ph type="sldNum" sz="quarter" idx="12"/>
          </p:nvPr>
        </p:nvSpPr>
        <p:spPr/>
        <p:txBody>
          <a:bodyPr/>
          <a:lstStyle/>
          <a:p>
            <a:fld id="{D9515C9C-B0D4-49C7-83C7-4BF66E55645D}" type="slidenum">
              <a:rPr lang="en-US" smtClean="0"/>
              <a:pPr/>
              <a:t>139</a:t>
            </a:fld>
            <a:endParaRPr lang="en-US"/>
          </a:p>
        </p:txBody>
      </p:sp>
      <p:pic>
        <p:nvPicPr>
          <p:cNvPr id="23" name="~PP1460.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33359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23"/>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001000" cy="1143001"/>
          </a:xfrm>
        </p:spPr>
        <p:txBody>
          <a:bodyPr>
            <a:normAutofit/>
          </a:bodyPr>
          <a:lstStyle/>
          <a:p>
            <a:pPr eaLnBrk="1" hangingPunct="1">
              <a:defRPr/>
            </a:pPr>
            <a:r>
              <a:rPr lang="en-US" sz="3600" dirty="0" smtClean="0">
                <a:solidFill>
                  <a:schemeClr val="bg1"/>
                </a:solidFill>
                <a:cs typeface="Arial" pitchFamily="34" charset="0"/>
              </a:rPr>
              <a:t>Path Forward </a:t>
            </a:r>
            <a:br>
              <a:rPr lang="en-US" sz="3600" dirty="0" smtClean="0">
                <a:solidFill>
                  <a:schemeClr val="bg1"/>
                </a:solidFill>
                <a:cs typeface="Arial" pitchFamily="34" charset="0"/>
              </a:rPr>
            </a:br>
            <a:r>
              <a:rPr lang="en-US" sz="1400" dirty="0" smtClean="0">
                <a:solidFill>
                  <a:schemeClr val="bg1"/>
                </a:solidFill>
                <a:cs typeface="Arial" pitchFamily="34" charset="0"/>
              </a:rPr>
              <a:t>(continued)</a:t>
            </a:r>
          </a:p>
        </p:txBody>
      </p:sp>
      <p:sp>
        <p:nvSpPr>
          <p:cNvPr id="3" name="Content Placeholder 2"/>
          <p:cNvSpPr>
            <a:spLocks noGrp="1"/>
          </p:cNvSpPr>
          <p:nvPr>
            <p:ph idx="1"/>
          </p:nvPr>
        </p:nvSpPr>
        <p:spPr>
          <a:xfrm>
            <a:off x="228600" y="1371600"/>
            <a:ext cx="8610600" cy="4648200"/>
          </a:xfrm>
        </p:spPr>
        <p:txBody>
          <a:bodyPr>
            <a:noAutofit/>
          </a:bodyPr>
          <a:lstStyle/>
          <a:p>
            <a:r>
              <a:rPr lang="en-US" sz="2800" b="1" dirty="0" smtClean="0">
                <a:latin typeface="Arial" pitchFamily="34" charset="0"/>
                <a:cs typeface="Arial" pitchFamily="34" charset="0"/>
              </a:rPr>
              <a:t>Federal Judge stayed CD deadlines and held oral arguments on proposed change to CD on September 24, 2013</a:t>
            </a:r>
          </a:p>
          <a:p>
            <a:r>
              <a:rPr lang="en-US" sz="2800" b="1" dirty="0" smtClean="0">
                <a:latin typeface="Arial" pitchFamily="34" charset="0"/>
                <a:cs typeface="Arial" pitchFamily="34" charset="0"/>
              </a:rPr>
              <a:t>EPA approved all of our NNC on September 26</a:t>
            </a:r>
          </a:p>
          <a:p>
            <a:r>
              <a:rPr lang="en-US" sz="2800" b="1" dirty="0" smtClean="0">
                <a:latin typeface="Arial" pitchFamily="34" charset="0"/>
                <a:cs typeface="Arial" pitchFamily="34" charset="0"/>
              </a:rPr>
              <a:t>On January 7, 2014,  Federal Judge ruled in EPA’s favor, approving changes to CD</a:t>
            </a:r>
          </a:p>
          <a:p>
            <a:pPr lvl="1"/>
            <a:r>
              <a:rPr lang="en-US" sz="2400" b="1" dirty="0" smtClean="0">
                <a:latin typeface="Arial" pitchFamily="34" charset="0"/>
                <a:cs typeface="Arial" pitchFamily="34" charset="0"/>
              </a:rPr>
              <a:t>Clears way for EPA to rescind their NNC, in which case all State adopted NNC would go into effect</a:t>
            </a:r>
          </a:p>
          <a:p>
            <a:pPr lvl="1"/>
            <a:r>
              <a:rPr lang="en-US" sz="2400" b="1" dirty="0" smtClean="0">
                <a:latin typeface="Arial" pitchFamily="34" charset="0"/>
                <a:cs typeface="Arial" pitchFamily="34" charset="0"/>
              </a:rPr>
              <a:t>EPA proposed withdrawal of their criteria on April 2, with a 60-day comment period (thru June 2)</a:t>
            </a:r>
          </a:p>
          <a:p>
            <a:pPr lvl="2"/>
            <a:r>
              <a:rPr lang="en-US" b="1" dirty="0" smtClean="0">
                <a:latin typeface="Arial" pitchFamily="34" charset="0"/>
                <a:cs typeface="Arial" pitchFamily="34" charset="0"/>
              </a:rPr>
              <a:t>Don’t know how long EPA will review comments</a:t>
            </a:r>
          </a:p>
          <a:p>
            <a:pPr lvl="1">
              <a:buNone/>
            </a:pPr>
            <a:endParaRPr lang="en-US" sz="2400" b="1" dirty="0" smtClean="0">
              <a:latin typeface="Arial" pitchFamily="34" charset="0"/>
              <a:cs typeface="Arial" pitchFamily="34" charset="0"/>
            </a:endParaRPr>
          </a:p>
          <a:p>
            <a:pPr>
              <a:buNone/>
            </a:pPr>
            <a:endParaRPr lang="en-US" sz="2800" b="1" dirty="0" smtClean="0">
              <a:latin typeface="Arial" pitchFamily="34" charset="0"/>
              <a:cs typeface="Arial" pitchFamily="34" charset="0"/>
            </a:endParaRPr>
          </a:p>
          <a:p>
            <a:pPr>
              <a:buNone/>
            </a:pPr>
            <a:endParaRPr lang="en-US" sz="3000" b="1" dirty="0" smtClean="0">
              <a:latin typeface="Arial" pitchFamily="34" charset="0"/>
              <a:cs typeface="Arial" pitchFamily="34" charset="0"/>
            </a:endParaRPr>
          </a:p>
        </p:txBody>
      </p:sp>
      <p:pic>
        <p:nvPicPr>
          <p:cNvPr id="4" name="~PP2497.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extLst>
      <p:ext uri="{BB962C8B-B14F-4D97-AF65-F5344CB8AC3E}">
        <p14:creationId xmlns:p14="http://schemas.microsoft.com/office/powerpoint/2010/main" val="4267479083"/>
      </p:ext>
    </p:extLst>
  </p:cSld>
  <p:clrMapOvr>
    <a:masterClrMapping/>
  </p:clrMapOvr>
  <p:transition advTm="9161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G:\Photos\Lake_Ambient_IWRM\IWRM lakes 2013\Lake Jackson 7-19-13\Section 9_DSCN0182.JPG"/>
          <p:cNvPicPr>
            <a:picLocks noChangeAspect="1" noChangeArrowheads="1"/>
          </p:cNvPicPr>
          <p:nvPr/>
        </p:nvPicPr>
        <p:blipFill>
          <a:blip r:embed="rId4" cstate="print"/>
          <a:srcRect/>
          <a:stretch>
            <a:fillRect/>
          </a:stretch>
        </p:blipFill>
        <p:spPr bwMode="auto">
          <a:xfrm>
            <a:off x="0" y="0"/>
            <a:ext cx="5080000" cy="3810000"/>
          </a:xfrm>
          <a:prstGeom prst="rect">
            <a:avLst/>
          </a:prstGeom>
          <a:noFill/>
        </p:spPr>
      </p:pic>
      <p:pic>
        <p:nvPicPr>
          <p:cNvPr id="2052" name="Picture 4" descr="G:\Photos\Georgia Pacific 2011\Rice Creek Up2.JPG"/>
          <p:cNvPicPr>
            <a:picLocks noChangeAspect="1" noChangeArrowheads="1"/>
          </p:cNvPicPr>
          <p:nvPr/>
        </p:nvPicPr>
        <p:blipFill>
          <a:blip r:embed="rId5" cstate="print"/>
          <a:srcRect/>
          <a:stretch>
            <a:fillRect/>
          </a:stretch>
        </p:blipFill>
        <p:spPr bwMode="auto">
          <a:xfrm>
            <a:off x="3962400" y="2971800"/>
            <a:ext cx="5181600" cy="3886200"/>
          </a:xfrm>
          <a:prstGeom prst="rect">
            <a:avLst/>
          </a:prstGeom>
          <a:noFill/>
        </p:spPr>
      </p:pic>
      <p:sp>
        <p:nvSpPr>
          <p:cNvPr id="7" name="TextBox 6"/>
          <p:cNvSpPr txBox="1"/>
          <p:nvPr/>
        </p:nvSpPr>
        <p:spPr>
          <a:xfrm>
            <a:off x="533400" y="3886200"/>
            <a:ext cx="3048000" cy="1200329"/>
          </a:xfrm>
          <a:prstGeom prst="rect">
            <a:avLst/>
          </a:prstGeom>
          <a:noFill/>
        </p:spPr>
        <p:txBody>
          <a:bodyPr wrap="square" rtlCol="0">
            <a:spAutoFit/>
          </a:bodyPr>
          <a:lstStyle/>
          <a:p>
            <a:r>
              <a:rPr lang="en-US" sz="2400" dirty="0" smtClean="0"/>
              <a:t>Lake Must Achieve Chlorophyll and TN/TP upper range</a:t>
            </a:r>
            <a:endParaRPr lang="en-US" sz="2400" dirty="0"/>
          </a:p>
        </p:txBody>
      </p:sp>
      <p:sp>
        <p:nvSpPr>
          <p:cNvPr id="8" name="TextBox 7"/>
          <p:cNvSpPr txBox="1"/>
          <p:nvPr/>
        </p:nvSpPr>
        <p:spPr>
          <a:xfrm>
            <a:off x="5562600" y="1109008"/>
            <a:ext cx="3581400" cy="1938992"/>
          </a:xfrm>
          <a:prstGeom prst="rect">
            <a:avLst/>
          </a:prstGeom>
          <a:noFill/>
        </p:spPr>
        <p:txBody>
          <a:bodyPr wrap="square" rtlCol="0">
            <a:spAutoFit/>
          </a:bodyPr>
          <a:lstStyle/>
          <a:p>
            <a:r>
              <a:rPr lang="en-US" sz="2400" dirty="0" smtClean="0"/>
              <a:t>Must ensure that Downstream Stream Has Healthy Flora and Achieves Thresholds or Has Healthy Flora AND Fauna</a:t>
            </a:r>
            <a:endParaRPr lang="en-US" sz="2400" dirty="0"/>
          </a:p>
        </p:txBody>
      </p:sp>
      <p:sp>
        <p:nvSpPr>
          <p:cNvPr id="6" name="TextBox 5"/>
          <p:cNvSpPr txBox="1"/>
          <p:nvPr/>
        </p:nvSpPr>
        <p:spPr>
          <a:xfrm>
            <a:off x="5181600" y="1"/>
            <a:ext cx="3962400" cy="954107"/>
          </a:xfrm>
          <a:prstGeom prst="rect">
            <a:avLst/>
          </a:prstGeom>
          <a:noFill/>
        </p:spPr>
        <p:txBody>
          <a:bodyPr wrap="square" rtlCol="0">
            <a:spAutoFit/>
          </a:bodyPr>
          <a:lstStyle/>
          <a:p>
            <a:r>
              <a:rPr lang="en-US" sz="2800" dirty="0" smtClean="0">
                <a:solidFill>
                  <a:schemeClr val="bg1"/>
                </a:solidFill>
              </a:rPr>
              <a:t>Discharge to Lake with Downstream Stream</a:t>
            </a:r>
            <a:endParaRPr lang="en-US" sz="2800" dirty="0">
              <a:solidFill>
                <a:schemeClr val="bg1"/>
              </a:solidFill>
            </a:endParaRPr>
          </a:p>
        </p:txBody>
      </p:sp>
      <p:sp>
        <p:nvSpPr>
          <p:cNvPr id="9" name="Slide Number Placeholder 8"/>
          <p:cNvSpPr>
            <a:spLocks noGrp="1"/>
          </p:cNvSpPr>
          <p:nvPr>
            <p:ph type="sldNum" sz="quarter" idx="12"/>
          </p:nvPr>
        </p:nvSpPr>
        <p:spPr/>
        <p:txBody>
          <a:bodyPr/>
          <a:lstStyle/>
          <a:p>
            <a:fld id="{D9515C9C-B0D4-49C7-83C7-4BF66E55645D}" type="slidenum">
              <a:rPr lang="en-US" smtClean="0"/>
              <a:pPr/>
              <a:t>140</a:t>
            </a:fld>
            <a:endParaRPr lang="en-US"/>
          </a:p>
        </p:txBody>
      </p:sp>
      <p:pic>
        <p:nvPicPr>
          <p:cNvPr id="10" name="~PP950.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8696325" y="6410325"/>
            <a:ext cx="304800" cy="304800"/>
          </a:xfrm>
          <a:prstGeom prst="rect">
            <a:avLst/>
          </a:prstGeom>
        </p:spPr>
      </p:pic>
    </p:spTree>
  </p:cSld>
  <p:clrMapOvr>
    <a:masterClrMapping/>
  </p:clrMapOvr>
  <p:transition advTm="1129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10"/>
                </p:tgtEl>
              </p:cMediaNode>
            </p:audio>
          </p:childTnLst>
        </p:cTn>
      </p:par>
    </p:tnLst>
  </p:timing>
</p:sld>
</file>

<file path=ppt/slides/slide1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762000" y="152400"/>
            <a:ext cx="7772400" cy="762000"/>
          </a:xfrm>
        </p:spPr>
        <p:txBody>
          <a:bodyPr>
            <a:normAutofit/>
          </a:bodyPr>
          <a:lstStyle/>
          <a:p>
            <a:r>
              <a:rPr lang="en-US" sz="4000" dirty="0" smtClean="0">
                <a:solidFill>
                  <a:schemeClr val="bg1"/>
                </a:solidFill>
              </a:rPr>
              <a:t>Discharge to Lake to Stream </a:t>
            </a:r>
            <a:r>
              <a:rPr lang="en-US" sz="1400" dirty="0" smtClean="0">
                <a:solidFill>
                  <a:schemeClr val="bg1"/>
                </a:solidFill>
              </a:rPr>
              <a:t>(cont.)</a:t>
            </a:r>
            <a:endParaRPr lang="en-US" sz="1400" b="0" dirty="0" smtClean="0">
              <a:solidFill>
                <a:schemeClr val="bg1"/>
              </a:solidFill>
            </a:endParaRPr>
          </a:p>
        </p:txBody>
      </p:sp>
      <p:sp>
        <p:nvSpPr>
          <p:cNvPr id="364547" name="Rectangle 3"/>
          <p:cNvSpPr>
            <a:spLocks noGrp="1" noChangeArrowheads="1"/>
          </p:cNvSpPr>
          <p:nvPr>
            <p:ph type="body" idx="1"/>
          </p:nvPr>
        </p:nvSpPr>
        <p:spPr>
          <a:xfrm>
            <a:off x="381000" y="1600200"/>
            <a:ext cx="8382000" cy="2819400"/>
          </a:xfrm>
        </p:spPr>
        <p:txBody>
          <a:bodyPr>
            <a:noAutofit/>
          </a:bodyPr>
          <a:lstStyle/>
          <a:p>
            <a:pPr lvl="1">
              <a:buClr>
                <a:schemeClr val="tx1"/>
              </a:buClr>
              <a:defRPr/>
            </a:pPr>
            <a:endParaRPr lang="en-US" sz="1800" dirty="0" smtClean="0">
              <a:latin typeface="Arial" pitchFamily="34" charset="0"/>
              <a:cs typeface="Arial" pitchFamily="34" charset="0"/>
            </a:endParaRPr>
          </a:p>
          <a:p>
            <a:pPr>
              <a:buClr>
                <a:schemeClr val="tx1"/>
              </a:buClr>
              <a:buNone/>
              <a:defRPr/>
            </a:pPr>
            <a:endParaRPr lang="en-US" sz="2400" dirty="0" smtClean="0">
              <a:latin typeface="+mj-lt"/>
              <a:cs typeface="Arial" charset="0"/>
            </a:endParaRPr>
          </a:p>
        </p:txBody>
      </p:sp>
      <p:sp>
        <p:nvSpPr>
          <p:cNvPr id="11" name="Rectangle 10"/>
          <p:cNvSpPr/>
          <p:nvPr/>
        </p:nvSpPr>
        <p:spPr>
          <a:xfrm>
            <a:off x="457200" y="1447800"/>
            <a:ext cx="8153400" cy="2677656"/>
          </a:xfrm>
          <a:prstGeom prst="rect">
            <a:avLst/>
          </a:prstGeom>
        </p:spPr>
        <p:txBody>
          <a:bodyPr wrap="square">
            <a:spAutoFit/>
          </a:bodyPr>
          <a:lstStyle/>
          <a:p>
            <a:pPr marL="228600" indent="-228600">
              <a:buFont typeface="Arial" pitchFamily="34" charset="0"/>
              <a:buChar char="•"/>
            </a:pPr>
            <a:r>
              <a:rPr lang="en-US" sz="2800" b="1" dirty="0" err="1" smtClean="0"/>
              <a:t>Permittee</a:t>
            </a:r>
            <a:r>
              <a:rPr lang="en-US" sz="2800" b="1" dirty="0" smtClean="0"/>
              <a:t> needs to provide data to characterize color and alkalinity of the lake </a:t>
            </a:r>
          </a:p>
          <a:p>
            <a:pPr marL="685800" lvl="1" indent="-228600">
              <a:buFont typeface="Arial" pitchFamily="34" charset="0"/>
              <a:buChar char="•"/>
            </a:pPr>
            <a:r>
              <a:rPr lang="en-US" sz="2800" b="1" dirty="0" smtClean="0"/>
              <a:t>Needed to determine applicable NNC</a:t>
            </a:r>
          </a:p>
          <a:p>
            <a:pPr marL="228600" indent="-228600">
              <a:buFont typeface="Arial" pitchFamily="34" charset="0"/>
              <a:buChar char="•"/>
            </a:pPr>
            <a:r>
              <a:rPr lang="en-US" sz="2800" b="1" dirty="0" smtClean="0"/>
              <a:t>Can use simplified “Bathtub” models to determine nutrient levels that will attain the chlorophyll a criteria, but need to look at all sources</a:t>
            </a:r>
          </a:p>
        </p:txBody>
      </p:sp>
      <p:sp>
        <p:nvSpPr>
          <p:cNvPr id="5" name="Slide Number Placeholder 4"/>
          <p:cNvSpPr>
            <a:spLocks noGrp="1"/>
          </p:cNvSpPr>
          <p:nvPr>
            <p:ph type="sldNum" sz="quarter" idx="12"/>
          </p:nvPr>
        </p:nvSpPr>
        <p:spPr/>
        <p:txBody>
          <a:bodyPr/>
          <a:lstStyle/>
          <a:p>
            <a:fld id="{D9515C9C-B0D4-49C7-83C7-4BF66E55645D}" type="slidenum">
              <a:rPr lang="en-US" smtClean="0"/>
              <a:pPr/>
              <a:t>141</a:t>
            </a:fld>
            <a:endParaRPr lang="en-US"/>
          </a:p>
        </p:txBody>
      </p:sp>
      <p:pic>
        <p:nvPicPr>
          <p:cNvPr id="6" name="~PP313.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5621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315200" cy="1143000"/>
          </a:xfrm>
        </p:spPr>
        <p:txBody>
          <a:bodyPr/>
          <a:lstStyle/>
          <a:p>
            <a:r>
              <a:rPr lang="en-US" dirty="0" smtClean="0">
                <a:solidFill>
                  <a:schemeClr val="bg1"/>
                </a:solidFill>
              </a:rPr>
              <a:t>Discharge to Lake to Stream </a:t>
            </a:r>
            <a:r>
              <a:rPr lang="en-US" sz="1400" dirty="0" smtClean="0">
                <a:solidFill>
                  <a:schemeClr val="bg1"/>
                </a:solidFill>
              </a:rPr>
              <a:t>(cont.)</a:t>
            </a:r>
            <a:endParaRPr lang="en-US" sz="1400" dirty="0">
              <a:solidFill>
                <a:schemeClr val="bg1"/>
              </a:solidFill>
            </a:endParaRPr>
          </a:p>
        </p:txBody>
      </p:sp>
      <p:grpSp>
        <p:nvGrpSpPr>
          <p:cNvPr id="3" name="Group 14"/>
          <p:cNvGrpSpPr/>
          <p:nvPr/>
        </p:nvGrpSpPr>
        <p:grpSpPr>
          <a:xfrm>
            <a:off x="76200" y="1752600"/>
            <a:ext cx="1534155" cy="990600"/>
            <a:chOff x="304800" y="1143000"/>
            <a:chExt cx="1392891" cy="838200"/>
          </a:xfrm>
        </p:grpSpPr>
        <p:cxnSp>
          <p:nvCxnSpPr>
            <p:cNvPr id="5" name="Straight Connector 4"/>
            <p:cNvCxnSpPr/>
            <p:nvPr/>
          </p:nvCxnSpPr>
          <p:spPr>
            <a:xfrm>
              <a:off x="457200" y="14478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57200" y="16002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838200" y="1447800"/>
              <a:ext cx="762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Freeform 8"/>
            <p:cNvSpPr/>
            <p:nvPr/>
          </p:nvSpPr>
          <p:spPr>
            <a:xfrm>
              <a:off x="1008993" y="1481959"/>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0" name="Freeform 9"/>
            <p:cNvSpPr/>
            <p:nvPr/>
          </p:nvSpPr>
          <p:spPr>
            <a:xfrm>
              <a:off x="1066800" y="16002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1" name="Freeform 10"/>
            <p:cNvSpPr/>
            <p:nvPr/>
          </p:nvSpPr>
          <p:spPr>
            <a:xfrm>
              <a:off x="10668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2" name="Freeform 11"/>
            <p:cNvSpPr/>
            <p:nvPr/>
          </p:nvSpPr>
          <p:spPr>
            <a:xfrm>
              <a:off x="9906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3" name="TextBox 12"/>
            <p:cNvSpPr txBox="1"/>
            <p:nvPr/>
          </p:nvSpPr>
          <p:spPr>
            <a:xfrm>
              <a:off x="424275" y="1143000"/>
              <a:ext cx="1273416" cy="390640"/>
            </a:xfrm>
            <a:prstGeom prst="rect">
              <a:avLst/>
            </a:prstGeom>
            <a:noFill/>
          </p:spPr>
          <p:txBody>
            <a:bodyPr wrap="none" rtlCol="0">
              <a:spAutoFit/>
            </a:bodyPr>
            <a:lstStyle/>
            <a:p>
              <a:r>
                <a:rPr lang="en-US" sz="2400" dirty="0" smtClean="0"/>
                <a:t>Discharge</a:t>
              </a:r>
              <a:endParaRPr lang="en-US" sz="2400" dirty="0"/>
            </a:p>
          </p:txBody>
        </p:sp>
        <p:sp>
          <p:nvSpPr>
            <p:cNvPr id="14" name="Rectangle 13"/>
            <p:cNvSpPr/>
            <p:nvPr/>
          </p:nvSpPr>
          <p:spPr>
            <a:xfrm>
              <a:off x="304800" y="1143000"/>
              <a:ext cx="1371600" cy="838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6" name="TextBox 15"/>
          <p:cNvSpPr txBox="1"/>
          <p:nvPr/>
        </p:nvSpPr>
        <p:spPr>
          <a:xfrm>
            <a:off x="2133600" y="1219200"/>
            <a:ext cx="2057399"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Direct Receiving </a:t>
            </a:r>
          </a:p>
          <a:p>
            <a:r>
              <a:rPr lang="en-US" sz="2400" b="1" dirty="0" smtClean="0"/>
              <a:t>Water</a:t>
            </a:r>
            <a:r>
              <a:rPr lang="en-US" sz="2400" dirty="0" smtClean="0"/>
              <a:t>:</a:t>
            </a:r>
          </a:p>
          <a:p>
            <a:r>
              <a:rPr lang="en-US" sz="2400" dirty="0" smtClean="0"/>
              <a:t>Lake</a:t>
            </a:r>
            <a:endParaRPr lang="en-US" sz="2400" dirty="0"/>
          </a:p>
        </p:txBody>
      </p:sp>
      <p:sp>
        <p:nvSpPr>
          <p:cNvPr id="17" name="TextBox 16"/>
          <p:cNvSpPr txBox="1"/>
          <p:nvPr/>
        </p:nvSpPr>
        <p:spPr>
          <a:xfrm>
            <a:off x="1295400" y="3352800"/>
            <a:ext cx="2895600"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Downstream Waters</a:t>
            </a:r>
            <a:r>
              <a:rPr lang="en-US" sz="2400" dirty="0" smtClean="0"/>
              <a:t>: Stream thresholds exceeded in segment downstream from lake</a:t>
            </a:r>
            <a:endParaRPr lang="en-US" sz="2400" dirty="0"/>
          </a:p>
        </p:txBody>
      </p:sp>
      <p:sp>
        <p:nvSpPr>
          <p:cNvPr id="18" name="Right Arrow 17"/>
          <p:cNvSpPr/>
          <p:nvPr/>
        </p:nvSpPr>
        <p:spPr>
          <a:xfrm>
            <a:off x="1676400" y="2133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4267200" y="19812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eft-Right Arrow 19"/>
          <p:cNvSpPr/>
          <p:nvPr/>
        </p:nvSpPr>
        <p:spPr>
          <a:xfrm rot="5400000">
            <a:off x="2743200" y="2895600"/>
            <a:ext cx="4572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5029200" y="1824335"/>
            <a:ext cx="38862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WQBEL achieves lake criteria*</a:t>
            </a:r>
            <a:endParaRPr lang="en-US" sz="2400" dirty="0"/>
          </a:p>
        </p:txBody>
      </p:sp>
      <p:sp>
        <p:nvSpPr>
          <p:cNvPr id="22" name="Right Arrow 21"/>
          <p:cNvSpPr/>
          <p:nvPr/>
        </p:nvSpPr>
        <p:spPr>
          <a:xfrm>
            <a:off x="4343400" y="33528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5105400" y="3195935"/>
            <a:ext cx="38862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Healthy flora AND fauna?</a:t>
            </a:r>
            <a:endParaRPr lang="en-US" sz="2400" dirty="0"/>
          </a:p>
        </p:txBody>
      </p:sp>
      <p:sp>
        <p:nvSpPr>
          <p:cNvPr id="24" name="TextBox 23"/>
          <p:cNvSpPr txBox="1"/>
          <p:nvPr/>
        </p:nvSpPr>
        <p:spPr>
          <a:xfrm>
            <a:off x="5791200" y="3886200"/>
            <a:ext cx="6858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Yes</a:t>
            </a:r>
            <a:endParaRPr lang="en-US" sz="2400" b="1" dirty="0"/>
          </a:p>
        </p:txBody>
      </p:sp>
      <p:sp>
        <p:nvSpPr>
          <p:cNvPr id="25" name="TextBox 24"/>
          <p:cNvSpPr txBox="1"/>
          <p:nvPr/>
        </p:nvSpPr>
        <p:spPr>
          <a:xfrm>
            <a:off x="8077200" y="3886200"/>
            <a:ext cx="685800" cy="4572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No</a:t>
            </a:r>
            <a:endParaRPr lang="en-US" sz="2400" b="1" dirty="0"/>
          </a:p>
        </p:txBody>
      </p:sp>
      <p:sp>
        <p:nvSpPr>
          <p:cNvPr id="26" name="Right Arrow 25"/>
          <p:cNvSpPr/>
          <p:nvPr/>
        </p:nvSpPr>
        <p:spPr>
          <a:xfrm rot="5400000">
            <a:off x="5257800" y="39624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Arrow 26"/>
          <p:cNvSpPr/>
          <p:nvPr/>
        </p:nvSpPr>
        <p:spPr>
          <a:xfrm rot="5400000">
            <a:off x="7620000" y="39624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4648200" y="4648200"/>
            <a:ext cx="16764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Reasonable Assurance*</a:t>
            </a:r>
            <a:endParaRPr lang="en-US" sz="2400" dirty="0"/>
          </a:p>
        </p:txBody>
      </p:sp>
      <p:sp>
        <p:nvSpPr>
          <p:cNvPr id="31" name="TextBox 30"/>
          <p:cNvSpPr txBox="1"/>
          <p:nvPr/>
        </p:nvSpPr>
        <p:spPr>
          <a:xfrm>
            <a:off x="6934200" y="4648200"/>
            <a:ext cx="2133600"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Level II WQBEL for downstream protection</a:t>
            </a:r>
            <a:endParaRPr lang="en-US" sz="2400" dirty="0"/>
          </a:p>
        </p:txBody>
      </p:sp>
      <p:sp>
        <p:nvSpPr>
          <p:cNvPr id="28" name="TextBox 27"/>
          <p:cNvSpPr txBox="1"/>
          <p:nvPr/>
        </p:nvSpPr>
        <p:spPr>
          <a:xfrm>
            <a:off x="228601" y="5486400"/>
            <a:ext cx="6553200" cy="1200329"/>
          </a:xfrm>
          <a:prstGeom prst="rect">
            <a:avLst/>
          </a:prstGeom>
          <a:noFill/>
        </p:spPr>
        <p:txBody>
          <a:bodyPr wrap="square" rtlCol="0">
            <a:spAutoFit/>
          </a:bodyPr>
          <a:lstStyle/>
          <a:p>
            <a:r>
              <a:rPr lang="en-US" sz="2400" dirty="0" smtClean="0"/>
              <a:t>*If multiple dischargers, existing loads OK unless </a:t>
            </a:r>
            <a:r>
              <a:rPr lang="en-US" sz="2400" dirty="0" err="1" smtClean="0"/>
              <a:t>nearfield</a:t>
            </a:r>
            <a:r>
              <a:rPr lang="en-US" sz="2400" dirty="0" smtClean="0"/>
              <a:t> or downstream criteria not achieved, then Level II WQBEL needed</a:t>
            </a:r>
            <a:endParaRPr lang="en-US" sz="2400" dirty="0"/>
          </a:p>
        </p:txBody>
      </p:sp>
      <p:sp>
        <p:nvSpPr>
          <p:cNvPr id="29" name="Slide Number Placeholder 28"/>
          <p:cNvSpPr>
            <a:spLocks noGrp="1"/>
          </p:cNvSpPr>
          <p:nvPr>
            <p:ph type="sldNum" sz="quarter" idx="12"/>
          </p:nvPr>
        </p:nvSpPr>
        <p:spPr/>
        <p:txBody>
          <a:bodyPr/>
          <a:lstStyle/>
          <a:p>
            <a:fld id="{D9515C9C-B0D4-49C7-83C7-4BF66E55645D}" type="slidenum">
              <a:rPr lang="en-US" smtClean="0"/>
              <a:pPr/>
              <a:t>142</a:t>
            </a:fld>
            <a:endParaRPr lang="en-US"/>
          </a:p>
        </p:txBody>
      </p:sp>
      <p:pic>
        <p:nvPicPr>
          <p:cNvPr id="32" name="~PP2286.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3427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32"/>
                </p:tgtEl>
              </p:cMediaNode>
            </p:audio>
          </p:childTnLst>
        </p:cTn>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8229600" cy="1143000"/>
          </a:xfrm>
        </p:spPr>
        <p:txBody>
          <a:bodyPr/>
          <a:lstStyle/>
          <a:p>
            <a:r>
              <a:rPr lang="en-US" dirty="0" smtClean="0">
                <a:solidFill>
                  <a:schemeClr val="bg1"/>
                </a:solidFill>
              </a:rPr>
              <a:t>Discharge to Stream to Stream</a:t>
            </a:r>
            <a:endParaRPr lang="en-US" dirty="0">
              <a:solidFill>
                <a:schemeClr val="bg1"/>
              </a:solidFill>
            </a:endParaRPr>
          </a:p>
        </p:txBody>
      </p:sp>
      <p:grpSp>
        <p:nvGrpSpPr>
          <p:cNvPr id="3" name="Group 14"/>
          <p:cNvGrpSpPr/>
          <p:nvPr/>
        </p:nvGrpSpPr>
        <p:grpSpPr>
          <a:xfrm>
            <a:off x="76200" y="1600200"/>
            <a:ext cx="1676400" cy="990600"/>
            <a:chOff x="304800" y="1143000"/>
            <a:chExt cx="1522038" cy="838200"/>
          </a:xfrm>
        </p:grpSpPr>
        <p:cxnSp>
          <p:nvCxnSpPr>
            <p:cNvPr id="5" name="Straight Connector 4"/>
            <p:cNvCxnSpPr/>
            <p:nvPr/>
          </p:nvCxnSpPr>
          <p:spPr>
            <a:xfrm>
              <a:off x="457200" y="14478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57200" y="16002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838200" y="1447800"/>
              <a:ext cx="762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Freeform 8"/>
            <p:cNvSpPr/>
            <p:nvPr/>
          </p:nvSpPr>
          <p:spPr>
            <a:xfrm>
              <a:off x="1008993" y="1481959"/>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0" name="Freeform 9"/>
            <p:cNvSpPr/>
            <p:nvPr/>
          </p:nvSpPr>
          <p:spPr>
            <a:xfrm>
              <a:off x="1066800" y="16002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1" name="Freeform 10"/>
            <p:cNvSpPr/>
            <p:nvPr/>
          </p:nvSpPr>
          <p:spPr>
            <a:xfrm>
              <a:off x="10668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2" name="Freeform 11"/>
            <p:cNvSpPr/>
            <p:nvPr/>
          </p:nvSpPr>
          <p:spPr>
            <a:xfrm>
              <a:off x="9906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3" name="TextBox 12"/>
            <p:cNvSpPr txBox="1"/>
            <p:nvPr/>
          </p:nvSpPr>
          <p:spPr>
            <a:xfrm>
              <a:off x="424275" y="1143000"/>
              <a:ext cx="1402563" cy="461665"/>
            </a:xfrm>
            <a:prstGeom prst="rect">
              <a:avLst/>
            </a:prstGeom>
            <a:noFill/>
          </p:spPr>
          <p:txBody>
            <a:bodyPr wrap="none" rtlCol="0">
              <a:spAutoFit/>
            </a:bodyPr>
            <a:lstStyle/>
            <a:p>
              <a:r>
                <a:rPr lang="en-US" sz="2400" dirty="0" smtClean="0"/>
                <a:t>Discharge</a:t>
              </a:r>
              <a:endParaRPr lang="en-US" sz="2400" dirty="0"/>
            </a:p>
          </p:txBody>
        </p:sp>
        <p:sp>
          <p:nvSpPr>
            <p:cNvPr id="14" name="Rectangle 13"/>
            <p:cNvSpPr/>
            <p:nvPr/>
          </p:nvSpPr>
          <p:spPr>
            <a:xfrm>
              <a:off x="304800" y="1143000"/>
              <a:ext cx="1371600" cy="838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6" name="TextBox 15"/>
          <p:cNvSpPr txBox="1"/>
          <p:nvPr/>
        </p:nvSpPr>
        <p:spPr>
          <a:xfrm>
            <a:off x="2133600" y="1219200"/>
            <a:ext cx="2057399"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Direct Receiving </a:t>
            </a:r>
          </a:p>
          <a:p>
            <a:r>
              <a:rPr lang="en-US" sz="2400" b="1" dirty="0" smtClean="0"/>
              <a:t>Water</a:t>
            </a:r>
            <a:r>
              <a:rPr lang="en-US" sz="2400" dirty="0" smtClean="0"/>
              <a:t>:</a:t>
            </a:r>
          </a:p>
          <a:p>
            <a:r>
              <a:rPr lang="en-US" sz="2400" dirty="0" smtClean="0"/>
              <a:t>Stream</a:t>
            </a:r>
            <a:endParaRPr lang="en-US" sz="2400" dirty="0"/>
          </a:p>
        </p:txBody>
      </p:sp>
      <p:sp>
        <p:nvSpPr>
          <p:cNvPr id="17" name="TextBox 16"/>
          <p:cNvSpPr txBox="1"/>
          <p:nvPr/>
        </p:nvSpPr>
        <p:spPr>
          <a:xfrm>
            <a:off x="1752600" y="3962400"/>
            <a:ext cx="2667000"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Downstream Waters:  </a:t>
            </a:r>
            <a:r>
              <a:rPr lang="en-US" sz="2400" dirty="0" smtClean="0"/>
              <a:t>Stream </a:t>
            </a:r>
            <a:r>
              <a:rPr lang="en-US" sz="2400" i="1" dirty="0" smtClean="0"/>
              <a:t>until</a:t>
            </a:r>
            <a:r>
              <a:rPr lang="en-US" sz="2400" dirty="0" smtClean="0"/>
              <a:t> where discharge is &lt;1 % of </a:t>
            </a:r>
            <a:r>
              <a:rPr lang="en-US" sz="2400" smtClean="0"/>
              <a:t>flow or load</a:t>
            </a:r>
            <a:endParaRPr lang="en-US" sz="2400" dirty="0"/>
          </a:p>
        </p:txBody>
      </p:sp>
      <p:sp>
        <p:nvSpPr>
          <p:cNvPr id="18" name="Right Arrow 17"/>
          <p:cNvSpPr/>
          <p:nvPr/>
        </p:nvSpPr>
        <p:spPr>
          <a:xfrm>
            <a:off x="1676400" y="18288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4267200" y="1752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eft-Right Arrow 19"/>
          <p:cNvSpPr/>
          <p:nvPr/>
        </p:nvSpPr>
        <p:spPr>
          <a:xfrm rot="5400000">
            <a:off x="2819400" y="3200400"/>
            <a:ext cx="4572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4953000" y="1066800"/>
            <a:ext cx="38862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Healthy flora AND thresholds achieved  OR healthy flora AND healthy fauna (SCI &gt;40)?</a:t>
            </a:r>
            <a:endParaRPr lang="en-US" sz="2400" dirty="0"/>
          </a:p>
        </p:txBody>
      </p:sp>
      <p:sp>
        <p:nvSpPr>
          <p:cNvPr id="24" name="TextBox 23"/>
          <p:cNvSpPr txBox="1"/>
          <p:nvPr/>
        </p:nvSpPr>
        <p:spPr>
          <a:xfrm>
            <a:off x="5791200" y="2366665"/>
            <a:ext cx="6858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Yes</a:t>
            </a:r>
            <a:endParaRPr lang="en-US" sz="2400" b="1" dirty="0"/>
          </a:p>
        </p:txBody>
      </p:sp>
      <p:sp>
        <p:nvSpPr>
          <p:cNvPr id="25" name="TextBox 24"/>
          <p:cNvSpPr txBox="1"/>
          <p:nvPr/>
        </p:nvSpPr>
        <p:spPr>
          <a:xfrm>
            <a:off x="8077200" y="2366665"/>
            <a:ext cx="685800" cy="4572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No</a:t>
            </a:r>
            <a:endParaRPr lang="en-US" sz="2400" b="1" dirty="0"/>
          </a:p>
        </p:txBody>
      </p:sp>
      <p:sp>
        <p:nvSpPr>
          <p:cNvPr id="26" name="Right Arrow 25"/>
          <p:cNvSpPr/>
          <p:nvPr/>
        </p:nvSpPr>
        <p:spPr>
          <a:xfrm rot="5400000">
            <a:off x="5257800" y="2442865"/>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Arrow 26"/>
          <p:cNvSpPr/>
          <p:nvPr/>
        </p:nvSpPr>
        <p:spPr>
          <a:xfrm rot="5400000">
            <a:off x="7620000" y="2442865"/>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4648200" y="2895600"/>
            <a:ext cx="16764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Reasonable Assurance</a:t>
            </a:r>
            <a:endParaRPr lang="en-US" sz="2400" dirty="0"/>
          </a:p>
        </p:txBody>
      </p:sp>
      <p:sp>
        <p:nvSpPr>
          <p:cNvPr id="29" name="TextBox 28"/>
          <p:cNvSpPr txBox="1"/>
          <p:nvPr/>
        </p:nvSpPr>
        <p:spPr>
          <a:xfrm>
            <a:off x="6934200" y="2971800"/>
            <a:ext cx="21336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Level II WQBEL</a:t>
            </a:r>
            <a:endParaRPr lang="en-US" sz="2400" dirty="0"/>
          </a:p>
        </p:txBody>
      </p:sp>
      <p:sp>
        <p:nvSpPr>
          <p:cNvPr id="30" name="TextBox 29"/>
          <p:cNvSpPr txBox="1"/>
          <p:nvPr/>
        </p:nvSpPr>
        <p:spPr>
          <a:xfrm>
            <a:off x="5029200" y="3893403"/>
            <a:ext cx="38862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Healthy flora AND thresholds achieved  OR healthy flora AND healthy fauna (SCI &gt;40)?</a:t>
            </a:r>
            <a:endParaRPr lang="en-US" sz="2400" dirty="0"/>
          </a:p>
        </p:txBody>
      </p:sp>
      <p:sp>
        <p:nvSpPr>
          <p:cNvPr id="31" name="TextBox 30"/>
          <p:cNvSpPr txBox="1"/>
          <p:nvPr/>
        </p:nvSpPr>
        <p:spPr>
          <a:xfrm>
            <a:off x="5867400" y="5193268"/>
            <a:ext cx="6858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Yes</a:t>
            </a:r>
            <a:endParaRPr lang="en-US" sz="2400" b="1" dirty="0"/>
          </a:p>
        </p:txBody>
      </p:sp>
      <p:sp>
        <p:nvSpPr>
          <p:cNvPr id="32" name="TextBox 31"/>
          <p:cNvSpPr txBox="1"/>
          <p:nvPr/>
        </p:nvSpPr>
        <p:spPr>
          <a:xfrm>
            <a:off x="8153400" y="5193268"/>
            <a:ext cx="685800" cy="4572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No</a:t>
            </a:r>
            <a:endParaRPr lang="en-US" sz="2400" b="1" dirty="0"/>
          </a:p>
        </p:txBody>
      </p:sp>
      <p:sp>
        <p:nvSpPr>
          <p:cNvPr id="33" name="Right Arrow 32"/>
          <p:cNvSpPr/>
          <p:nvPr/>
        </p:nvSpPr>
        <p:spPr>
          <a:xfrm rot="5400000">
            <a:off x="5334000" y="5269468"/>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ight Arrow 33"/>
          <p:cNvSpPr/>
          <p:nvPr/>
        </p:nvSpPr>
        <p:spPr>
          <a:xfrm rot="5400000">
            <a:off x="7696200" y="5269468"/>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Box 34"/>
          <p:cNvSpPr txBox="1"/>
          <p:nvPr/>
        </p:nvSpPr>
        <p:spPr>
          <a:xfrm>
            <a:off x="4724400" y="5722203"/>
            <a:ext cx="16764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Reasonable Assurance</a:t>
            </a:r>
            <a:endParaRPr lang="en-US" sz="2400" dirty="0"/>
          </a:p>
        </p:txBody>
      </p:sp>
      <p:sp>
        <p:nvSpPr>
          <p:cNvPr id="36" name="Right Arrow 35"/>
          <p:cNvSpPr/>
          <p:nvPr/>
        </p:nvSpPr>
        <p:spPr>
          <a:xfrm>
            <a:off x="4495800" y="43434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TextBox 36"/>
          <p:cNvSpPr txBox="1"/>
          <p:nvPr/>
        </p:nvSpPr>
        <p:spPr>
          <a:xfrm>
            <a:off x="6934200" y="5786735"/>
            <a:ext cx="21336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Level II WQBEL</a:t>
            </a:r>
            <a:endParaRPr lang="en-US" sz="2400" dirty="0"/>
          </a:p>
        </p:txBody>
      </p:sp>
      <p:sp>
        <p:nvSpPr>
          <p:cNvPr id="38" name="Slide Number Placeholder 37"/>
          <p:cNvSpPr>
            <a:spLocks noGrp="1"/>
          </p:cNvSpPr>
          <p:nvPr>
            <p:ph type="sldNum" sz="quarter" idx="12"/>
          </p:nvPr>
        </p:nvSpPr>
        <p:spPr/>
        <p:txBody>
          <a:bodyPr/>
          <a:lstStyle/>
          <a:p>
            <a:fld id="{D9515C9C-B0D4-49C7-83C7-4BF66E55645D}" type="slidenum">
              <a:rPr lang="en-US" smtClean="0"/>
              <a:pPr/>
              <a:t>143</a:t>
            </a:fld>
            <a:endParaRPr lang="en-US"/>
          </a:p>
        </p:txBody>
      </p:sp>
      <p:pic>
        <p:nvPicPr>
          <p:cNvPr id="39" name="~PP2019.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3302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39"/>
                </p:tgtEl>
              </p:cMediaNode>
            </p:audio>
          </p:childTnLst>
        </p:cTn>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smtClean="0">
                <a:solidFill>
                  <a:schemeClr val="bg1"/>
                </a:solidFill>
              </a:rPr>
              <a:t>Example Clay </a:t>
            </a:r>
            <a:r>
              <a:rPr lang="en-US" dirty="0" smtClean="0">
                <a:solidFill>
                  <a:schemeClr val="bg1"/>
                </a:solidFill>
              </a:rPr>
              <a:t>County</a:t>
            </a:r>
            <a:endParaRPr lang="en-US" dirty="0">
              <a:solidFill>
                <a:schemeClr val="bg1"/>
              </a:solidFill>
            </a:endParaRPr>
          </a:p>
        </p:txBody>
      </p:sp>
      <p:pic>
        <p:nvPicPr>
          <p:cNvPr id="1026" name="Picture 2"/>
          <p:cNvPicPr>
            <a:picLocks noChangeAspect="1" noChangeArrowheads="1"/>
          </p:cNvPicPr>
          <p:nvPr/>
        </p:nvPicPr>
        <p:blipFill>
          <a:blip r:embed="rId4" cstate="print"/>
          <a:srcRect/>
          <a:stretch>
            <a:fillRect/>
          </a:stretch>
        </p:blipFill>
        <p:spPr bwMode="auto">
          <a:xfrm>
            <a:off x="2166937" y="1143000"/>
            <a:ext cx="6977063" cy="4811216"/>
          </a:xfrm>
          <a:prstGeom prst="rect">
            <a:avLst/>
          </a:prstGeom>
          <a:noFill/>
          <a:ln w="9525">
            <a:noFill/>
            <a:miter lim="800000"/>
            <a:headEnd/>
            <a:tailEnd/>
          </a:ln>
        </p:spPr>
      </p:pic>
      <p:pic>
        <p:nvPicPr>
          <p:cNvPr id="108546" name="Picture 2"/>
          <p:cNvPicPr>
            <a:picLocks noChangeAspect="1" noChangeArrowheads="1"/>
          </p:cNvPicPr>
          <p:nvPr/>
        </p:nvPicPr>
        <p:blipFill>
          <a:blip r:embed="rId5" cstate="print"/>
          <a:srcRect/>
          <a:stretch>
            <a:fillRect/>
          </a:stretch>
        </p:blipFill>
        <p:spPr bwMode="auto">
          <a:xfrm>
            <a:off x="0" y="914400"/>
            <a:ext cx="4372069" cy="5791200"/>
          </a:xfrm>
          <a:prstGeom prst="rect">
            <a:avLst/>
          </a:prstGeom>
          <a:noFill/>
          <a:ln w="9525">
            <a:noFill/>
            <a:miter lim="800000"/>
            <a:headEnd/>
            <a:tailEnd/>
          </a:ln>
        </p:spPr>
      </p:pic>
      <p:cxnSp>
        <p:nvCxnSpPr>
          <p:cNvPr id="7" name="Straight Arrow Connector 6"/>
          <p:cNvCxnSpPr/>
          <p:nvPr/>
        </p:nvCxnSpPr>
        <p:spPr>
          <a:xfrm flipH="1" flipV="1">
            <a:off x="3429000" y="2438400"/>
            <a:ext cx="1905000" cy="2362200"/>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
        <p:nvSpPr>
          <p:cNvPr id="6" name="Slide Number Placeholder 5"/>
          <p:cNvSpPr>
            <a:spLocks noGrp="1"/>
          </p:cNvSpPr>
          <p:nvPr>
            <p:ph type="sldNum" sz="quarter" idx="12"/>
          </p:nvPr>
        </p:nvSpPr>
        <p:spPr/>
        <p:txBody>
          <a:bodyPr/>
          <a:lstStyle/>
          <a:p>
            <a:fld id="{D9515C9C-B0D4-49C7-83C7-4BF66E55645D}" type="slidenum">
              <a:rPr lang="en-US" smtClean="0"/>
              <a:pPr/>
              <a:t>144</a:t>
            </a:fld>
            <a:endParaRPr lang="en-US"/>
          </a:p>
        </p:txBody>
      </p:sp>
      <p:pic>
        <p:nvPicPr>
          <p:cNvPr id="8" name="~PP2632.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8696325" y="6410325"/>
            <a:ext cx="304800" cy="304800"/>
          </a:xfrm>
          <a:prstGeom prst="rect">
            <a:avLst/>
          </a:prstGeom>
        </p:spPr>
      </p:pic>
    </p:spTree>
  </p:cSld>
  <p:clrMapOvr>
    <a:masterClrMapping/>
  </p:clrMapOvr>
  <p:transition advTm="1239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Nutrient Mass Balance Equation</a:t>
            </a:r>
            <a:endParaRPr lang="en-US" dirty="0">
              <a:solidFill>
                <a:schemeClr val="bg1"/>
              </a:solidFill>
            </a:endParaRPr>
          </a:p>
        </p:txBody>
      </p:sp>
      <p:pic>
        <p:nvPicPr>
          <p:cNvPr id="1026" name="Picture 2"/>
          <p:cNvPicPr>
            <a:picLocks noChangeAspect="1" noChangeArrowheads="1"/>
          </p:cNvPicPr>
          <p:nvPr/>
        </p:nvPicPr>
        <p:blipFill>
          <a:blip r:embed="rId4" cstate="print"/>
          <a:srcRect/>
          <a:stretch>
            <a:fillRect/>
          </a:stretch>
        </p:blipFill>
        <p:spPr bwMode="auto">
          <a:xfrm>
            <a:off x="381000" y="1643063"/>
            <a:ext cx="8382000" cy="3571875"/>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D9515C9C-B0D4-49C7-83C7-4BF66E55645D}" type="slidenum">
              <a:rPr lang="en-US" smtClean="0"/>
              <a:pPr/>
              <a:t>145</a:t>
            </a:fld>
            <a:endParaRPr lang="en-US"/>
          </a:p>
        </p:txBody>
      </p:sp>
      <p:pic>
        <p:nvPicPr>
          <p:cNvPr id="5" name="~PP2629.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338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Autofit/>
          </a:bodyPr>
          <a:lstStyle/>
          <a:p>
            <a:r>
              <a:rPr lang="en-US" sz="3600" dirty="0" smtClean="0">
                <a:solidFill>
                  <a:schemeClr val="bg1"/>
                </a:solidFill>
              </a:rPr>
              <a:t>Downstream Waters (Black Ck.) Listed for DO (TP as Causative)</a:t>
            </a:r>
            <a:endParaRPr lang="en-US" sz="3600" dirty="0">
              <a:solidFill>
                <a:schemeClr val="bg1"/>
              </a:solidFill>
            </a:endParaRPr>
          </a:p>
        </p:txBody>
      </p:sp>
      <p:pic>
        <p:nvPicPr>
          <p:cNvPr id="1026" name="Picture 1" descr="Map - Black Creek WBID.JPG"/>
          <p:cNvPicPr>
            <a:picLocks noChangeAspect="1" noChangeArrowheads="1"/>
          </p:cNvPicPr>
          <p:nvPr/>
        </p:nvPicPr>
        <p:blipFill>
          <a:blip r:embed="rId4" cstate="print"/>
          <a:srcRect/>
          <a:stretch>
            <a:fillRect/>
          </a:stretch>
        </p:blipFill>
        <p:spPr bwMode="auto">
          <a:xfrm>
            <a:off x="1125313" y="1981200"/>
            <a:ext cx="7085237" cy="4461714"/>
          </a:xfrm>
          <a:prstGeom prst="rect">
            <a:avLst/>
          </a:prstGeom>
          <a:noFill/>
          <a:ln w="9525">
            <a:noFill/>
            <a:miter lim="800000"/>
            <a:headEnd/>
            <a:tailEnd/>
          </a:ln>
        </p:spPr>
      </p:pic>
      <p:cxnSp>
        <p:nvCxnSpPr>
          <p:cNvPr id="5" name="Straight Arrow Connector 4"/>
          <p:cNvCxnSpPr/>
          <p:nvPr/>
        </p:nvCxnSpPr>
        <p:spPr>
          <a:xfrm flipH="1">
            <a:off x="2209800" y="1752600"/>
            <a:ext cx="304800" cy="106680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2286000" y="1295400"/>
            <a:ext cx="2505301" cy="369332"/>
          </a:xfrm>
          <a:prstGeom prst="rect">
            <a:avLst/>
          </a:prstGeom>
          <a:noFill/>
        </p:spPr>
        <p:txBody>
          <a:bodyPr wrap="none" rtlCol="0">
            <a:spAutoFit/>
          </a:bodyPr>
          <a:lstStyle/>
          <a:p>
            <a:r>
              <a:rPr lang="en-US" dirty="0" err="1" smtClean="0"/>
              <a:t>Ridaught</a:t>
            </a:r>
            <a:r>
              <a:rPr lang="en-US" dirty="0" smtClean="0"/>
              <a:t> Landing WWTP</a:t>
            </a:r>
            <a:endParaRPr lang="en-US" dirty="0"/>
          </a:p>
        </p:txBody>
      </p:sp>
      <p:cxnSp>
        <p:nvCxnSpPr>
          <p:cNvPr id="8" name="Straight Arrow Connector 7"/>
          <p:cNvCxnSpPr/>
          <p:nvPr/>
        </p:nvCxnSpPr>
        <p:spPr>
          <a:xfrm>
            <a:off x="1981200" y="3886200"/>
            <a:ext cx="838200" cy="76200"/>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266197" y="3974068"/>
            <a:ext cx="629403" cy="369332"/>
          </a:xfrm>
          <a:prstGeom prst="rect">
            <a:avLst/>
          </a:prstGeom>
          <a:noFill/>
        </p:spPr>
        <p:txBody>
          <a:bodyPr wrap="none" rtlCol="0">
            <a:spAutoFit/>
          </a:bodyPr>
          <a:lstStyle/>
          <a:p>
            <a:r>
              <a:rPr lang="en-US" dirty="0" smtClean="0"/>
              <a:t>Flow</a:t>
            </a:r>
            <a:endParaRPr lang="en-US" dirty="0"/>
          </a:p>
        </p:txBody>
      </p:sp>
      <p:sp>
        <p:nvSpPr>
          <p:cNvPr id="10" name="Slide Number Placeholder 9"/>
          <p:cNvSpPr>
            <a:spLocks noGrp="1"/>
          </p:cNvSpPr>
          <p:nvPr>
            <p:ph type="sldNum" sz="quarter" idx="12"/>
          </p:nvPr>
        </p:nvSpPr>
        <p:spPr/>
        <p:txBody>
          <a:bodyPr/>
          <a:lstStyle/>
          <a:p>
            <a:fld id="{D9515C9C-B0D4-49C7-83C7-4BF66E55645D}" type="slidenum">
              <a:rPr lang="en-US" smtClean="0"/>
              <a:pPr/>
              <a:t>146</a:t>
            </a:fld>
            <a:endParaRPr lang="en-US"/>
          </a:p>
        </p:txBody>
      </p:sp>
      <p:pic>
        <p:nvPicPr>
          <p:cNvPr id="11" name="~PP376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70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11"/>
                </p:tgtEl>
              </p:cMediaNode>
            </p:audio>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76200"/>
            <a:ext cx="8229600" cy="1143000"/>
          </a:xfrm>
        </p:spPr>
        <p:txBody>
          <a:bodyPr/>
          <a:lstStyle/>
          <a:p>
            <a:r>
              <a:rPr lang="en-US" dirty="0" smtClean="0">
                <a:solidFill>
                  <a:schemeClr val="bg1"/>
                </a:solidFill>
              </a:rPr>
              <a:t>Existing and Permitted Nutrients</a:t>
            </a:r>
            <a:endParaRPr lang="en-US" dirty="0">
              <a:solidFill>
                <a:schemeClr val="bg1"/>
              </a:solidFill>
            </a:endParaRPr>
          </a:p>
        </p:txBody>
      </p:sp>
      <p:pic>
        <p:nvPicPr>
          <p:cNvPr id="2050" name="Picture 2"/>
          <p:cNvPicPr>
            <a:picLocks noChangeAspect="1" noChangeArrowheads="1"/>
          </p:cNvPicPr>
          <p:nvPr/>
        </p:nvPicPr>
        <p:blipFill>
          <a:blip r:embed="rId4" cstate="print"/>
          <a:srcRect/>
          <a:stretch>
            <a:fillRect/>
          </a:stretch>
        </p:blipFill>
        <p:spPr bwMode="auto">
          <a:xfrm>
            <a:off x="176084" y="2133600"/>
            <a:ext cx="8739316" cy="1752600"/>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D9515C9C-B0D4-49C7-83C7-4BF66E55645D}" type="slidenum">
              <a:rPr lang="en-US" smtClean="0"/>
              <a:pPr/>
              <a:t>147</a:t>
            </a:fld>
            <a:endParaRPr lang="en-US"/>
          </a:p>
        </p:txBody>
      </p:sp>
      <p:pic>
        <p:nvPicPr>
          <p:cNvPr id="5" name="~PP1029.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96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err="1" smtClean="0">
                <a:solidFill>
                  <a:schemeClr val="bg1"/>
                </a:solidFill>
              </a:rPr>
              <a:t>Instream</a:t>
            </a:r>
            <a:r>
              <a:rPr lang="en-US" dirty="0" smtClean="0">
                <a:solidFill>
                  <a:schemeClr val="bg1"/>
                </a:solidFill>
              </a:rPr>
              <a:t> Concentrations: Existing</a:t>
            </a:r>
            <a:endParaRPr lang="en-US" dirty="0">
              <a:solidFill>
                <a:schemeClr val="bg1"/>
              </a:solidFill>
            </a:endParaRPr>
          </a:p>
        </p:txBody>
      </p:sp>
      <p:pic>
        <p:nvPicPr>
          <p:cNvPr id="3074" name="Picture 2"/>
          <p:cNvPicPr>
            <a:picLocks noChangeAspect="1" noChangeArrowheads="1"/>
          </p:cNvPicPr>
          <p:nvPr/>
        </p:nvPicPr>
        <p:blipFill>
          <a:blip r:embed="rId4" cstate="print"/>
          <a:srcRect/>
          <a:stretch>
            <a:fillRect/>
          </a:stretch>
        </p:blipFill>
        <p:spPr bwMode="auto">
          <a:xfrm>
            <a:off x="0" y="1856247"/>
            <a:ext cx="8915400" cy="3782553"/>
          </a:xfrm>
          <a:prstGeom prst="rect">
            <a:avLst/>
          </a:prstGeom>
          <a:noFill/>
          <a:ln w="9525">
            <a:noFill/>
            <a:miter lim="800000"/>
            <a:headEnd/>
            <a:tailEnd/>
          </a:ln>
        </p:spPr>
      </p:pic>
      <p:graphicFrame>
        <p:nvGraphicFramePr>
          <p:cNvPr id="5" name="Table 4"/>
          <p:cNvGraphicFramePr>
            <a:graphicFrameLocks noGrp="1"/>
          </p:cNvGraphicFramePr>
          <p:nvPr/>
        </p:nvGraphicFramePr>
        <p:xfrm>
          <a:off x="1676400" y="5500941"/>
          <a:ext cx="5410200" cy="701040"/>
        </p:xfrm>
        <a:graphic>
          <a:graphicData uri="http://schemas.openxmlformats.org/drawingml/2006/table">
            <a:tbl>
              <a:tblPr/>
              <a:tblGrid>
                <a:gridCol w="1730165"/>
                <a:gridCol w="1922406"/>
                <a:gridCol w="1757629"/>
              </a:tblGrid>
              <a:tr h="541020">
                <a:tc>
                  <a:txBody>
                    <a:bodyPr/>
                    <a:lstStyle/>
                    <a:p>
                      <a:pPr marL="0" marR="0">
                        <a:lnSpc>
                          <a:spcPct val="115000"/>
                        </a:lnSpc>
                        <a:spcBef>
                          <a:spcPts val="0"/>
                        </a:spcBef>
                        <a:spcAft>
                          <a:spcPts val="0"/>
                        </a:spcAft>
                      </a:pPr>
                      <a:r>
                        <a:rPr lang="en-US" sz="2000" dirty="0" smtClean="0">
                          <a:solidFill>
                            <a:srgbClr val="000000"/>
                          </a:solidFill>
                          <a:latin typeface="Arial"/>
                          <a:ea typeface="Calibri"/>
                          <a:cs typeface="Times New Roman"/>
                        </a:rPr>
                        <a:t>Peninsula</a:t>
                      </a:r>
                    </a:p>
                    <a:p>
                      <a:pPr marL="0" marR="0">
                        <a:lnSpc>
                          <a:spcPct val="115000"/>
                        </a:lnSpc>
                        <a:spcBef>
                          <a:spcPts val="0"/>
                        </a:spcBef>
                        <a:spcAft>
                          <a:spcPts val="0"/>
                        </a:spcAft>
                      </a:pPr>
                      <a:r>
                        <a:rPr lang="en-US" sz="2000" dirty="0" smtClean="0">
                          <a:solidFill>
                            <a:srgbClr val="000000"/>
                          </a:solidFill>
                          <a:latin typeface="Arial"/>
                          <a:ea typeface="Calibri"/>
                          <a:cs typeface="Times New Roman"/>
                        </a:rPr>
                        <a:t>Thresholds </a:t>
                      </a:r>
                      <a:endParaRPr lang="en-US" sz="2000" dirty="0">
                        <a:solidFill>
                          <a:srgbClr val="000000"/>
                        </a:solidFill>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000000"/>
                          </a:solidFill>
                          <a:latin typeface="Arial"/>
                          <a:ea typeface="Calibri"/>
                          <a:cs typeface="Times New Roman"/>
                        </a:rPr>
                        <a:t>0.12 mg/L </a:t>
                      </a:r>
                      <a:r>
                        <a:rPr lang="en-US" sz="2000" dirty="0" smtClean="0">
                          <a:solidFill>
                            <a:srgbClr val="000000"/>
                          </a:solidFill>
                          <a:latin typeface="Arial"/>
                          <a:ea typeface="Calibri"/>
                          <a:cs typeface="Times New Roman"/>
                        </a:rPr>
                        <a:t>TP</a:t>
                      </a:r>
                      <a:endParaRPr lang="en-US" sz="2000" dirty="0">
                        <a:solidFill>
                          <a:srgbClr val="000000"/>
                        </a:solidFill>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000000"/>
                          </a:solidFill>
                          <a:latin typeface="Arial"/>
                          <a:ea typeface="Calibri"/>
                          <a:cs typeface="Times New Roman"/>
                        </a:rPr>
                        <a:t>1.54 mg/L </a:t>
                      </a:r>
                      <a:r>
                        <a:rPr lang="en-US" sz="2000" dirty="0" smtClean="0">
                          <a:solidFill>
                            <a:srgbClr val="000000"/>
                          </a:solidFill>
                          <a:latin typeface="Arial"/>
                          <a:ea typeface="Calibri"/>
                          <a:cs typeface="Times New Roman"/>
                        </a:rPr>
                        <a:t>TN</a:t>
                      </a:r>
                      <a:endParaRPr lang="en-US" sz="2000" dirty="0">
                        <a:solidFill>
                          <a:srgbClr val="000000"/>
                        </a:solidFill>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Slide Number Placeholder 5"/>
          <p:cNvSpPr>
            <a:spLocks noGrp="1"/>
          </p:cNvSpPr>
          <p:nvPr>
            <p:ph type="sldNum" sz="quarter" idx="12"/>
          </p:nvPr>
        </p:nvSpPr>
        <p:spPr/>
        <p:txBody>
          <a:bodyPr/>
          <a:lstStyle/>
          <a:p>
            <a:fld id="{D9515C9C-B0D4-49C7-83C7-4BF66E55645D}" type="slidenum">
              <a:rPr lang="en-US" smtClean="0"/>
              <a:pPr/>
              <a:t>148</a:t>
            </a:fld>
            <a:endParaRPr lang="en-US"/>
          </a:p>
        </p:txBody>
      </p:sp>
      <p:pic>
        <p:nvPicPr>
          <p:cNvPr id="7" name="~PP459.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305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
            <a:ext cx="8229600" cy="1143000"/>
          </a:xfrm>
        </p:spPr>
        <p:txBody>
          <a:bodyPr>
            <a:normAutofit fontScale="90000"/>
          </a:bodyPr>
          <a:lstStyle/>
          <a:p>
            <a:r>
              <a:rPr lang="en-US" dirty="0" err="1" smtClean="0">
                <a:solidFill>
                  <a:schemeClr val="bg1"/>
                </a:solidFill>
              </a:rPr>
              <a:t>Instream</a:t>
            </a:r>
            <a:r>
              <a:rPr lang="en-US" dirty="0" smtClean="0">
                <a:solidFill>
                  <a:schemeClr val="bg1"/>
                </a:solidFill>
              </a:rPr>
              <a:t> Concentrations: Permitted</a:t>
            </a:r>
            <a:endParaRPr lang="en-US" dirty="0"/>
          </a:p>
        </p:txBody>
      </p:sp>
      <p:pic>
        <p:nvPicPr>
          <p:cNvPr id="4098" name="Picture 2"/>
          <p:cNvPicPr>
            <a:picLocks noChangeAspect="1" noChangeArrowheads="1"/>
          </p:cNvPicPr>
          <p:nvPr/>
        </p:nvPicPr>
        <p:blipFill>
          <a:blip r:embed="rId4" cstate="print"/>
          <a:srcRect/>
          <a:stretch>
            <a:fillRect/>
          </a:stretch>
        </p:blipFill>
        <p:spPr bwMode="auto">
          <a:xfrm>
            <a:off x="25332" y="1676400"/>
            <a:ext cx="9042468" cy="3795713"/>
          </a:xfrm>
          <a:prstGeom prst="rect">
            <a:avLst/>
          </a:prstGeom>
          <a:noFill/>
          <a:ln w="9525">
            <a:noFill/>
            <a:miter lim="800000"/>
            <a:headEnd/>
            <a:tailEnd/>
          </a:ln>
        </p:spPr>
      </p:pic>
      <p:graphicFrame>
        <p:nvGraphicFramePr>
          <p:cNvPr id="5" name="Table 4"/>
          <p:cNvGraphicFramePr>
            <a:graphicFrameLocks noGrp="1"/>
          </p:cNvGraphicFramePr>
          <p:nvPr/>
        </p:nvGraphicFramePr>
        <p:xfrm>
          <a:off x="1905000" y="5500941"/>
          <a:ext cx="5410200" cy="701040"/>
        </p:xfrm>
        <a:graphic>
          <a:graphicData uri="http://schemas.openxmlformats.org/drawingml/2006/table">
            <a:tbl>
              <a:tblPr/>
              <a:tblGrid>
                <a:gridCol w="1730165"/>
                <a:gridCol w="1922406"/>
                <a:gridCol w="1757629"/>
              </a:tblGrid>
              <a:tr h="541020">
                <a:tc>
                  <a:txBody>
                    <a:bodyPr/>
                    <a:lstStyle/>
                    <a:p>
                      <a:pPr marL="0" marR="0">
                        <a:lnSpc>
                          <a:spcPct val="115000"/>
                        </a:lnSpc>
                        <a:spcBef>
                          <a:spcPts val="0"/>
                        </a:spcBef>
                        <a:spcAft>
                          <a:spcPts val="0"/>
                        </a:spcAft>
                      </a:pPr>
                      <a:r>
                        <a:rPr lang="en-US" sz="2000" dirty="0" smtClean="0">
                          <a:solidFill>
                            <a:srgbClr val="000000"/>
                          </a:solidFill>
                          <a:latin typeface="Arial"/>
                          <a:ea typeface="Calibri"/>
                          <a:cs typeface="Times New Roman"/>
                        </a:rPr>
                        <a:t>Peninsula</a:t>
                      </a:r>
                    </a:p>
                    <a:p>
                      <a:pPr marL="0" marR="0">
                        <a:lnSpc>
                          <a:spcPct val="115000"/>
                        </a:lnSpc>
                        <a:spcBef>
                          <a:spcPts val="0"/>
                        </a:spcBef>
                        <a:spcAft>
                          <a:spcPts val="0"/>
                        </a:spcAft>
                      </a:pPr>
                      <a:r>
                        <a:rPr lang="en-US" sz="2000" dirty="0" smtClean="0">
                          <a:solidFill>
                            <a:srgbClr val="000000"/>
                          </a:solidFill>
                          <a:latin typeface="Arial"/>
                          <a:ea typeface="Calibri"/>
                          <a:cs typeface="Times New Roman"/>
                        </a:rPr>
                        <a:t>Thresholds </a:t>
                      </a:r>
                      <a:endParaRPr lang="en-US" sz="2000" dirty="0">
                        <a:solidFill>
                          <a:srgbClr val="000000"/>
                        </a:solidFill>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000000"/>
                          </a:solidFill>
                          <a:latin typeface="Arial"/>
                          <a:ea typeface="Calibri"/>
                          <a:cs typeface="Times New Roman"/>
                        </a:rPr>
                        <a:t>0.12 mg/L </a:t>
                      </a:r>
                      <a:r>
                        <a:rPr lang="en-US" sz="2000" dirty="0" smtClean="0">
                          <a:solidFill>
                            <a:srgbClr val="000000"/>
                          </a:solidFill>
                          <a:latin typeface="Arial"/>
                          <a:ea typeface="Calibri"/>
                          <a:cs typeface="Times New Roman"/>
                        </a:rPr>
                        <a:t>TP</a:t>
                      </a:r>
                      <a:endParaRPr lang="en-US" sz="2000" dirty="0">
                        <a:solidFill>
                          <a:srgbClr val="000000"/>
                        </a:solidFill>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000000"/>
                          </a:solidFill>
                          <a:latin typeface="Arial"/>
                          <a:ea typeface="Calibri"/>
                          <a:cs typeface="Times New Roman"/>
                        </a:rPr>
                        <a:t>1.54 mg/L </a:t>
                      </a:r>
                      <a:r>
                        <a:rPr lang="en-US" sz="2000" dirty="0" smtClean="0">
                          <a:solidFill>
                            <a:srgbClr val="000000"/>
                          </a:solidFill>
                          <a:latin typeface="Arial"/>
                          <a:ea typeface="Calibri"/>
                          <a:cs typeface="Times New Roman"/>
                        </a:rPr>
                        <a:t>TN</a:t>
                      </a:r>
                      <a:endParaRPr lang="en-US" sz="2000" dirty="0">
                        <a:solidFill>
                          <a:srgbClr val="000000"/>
                        </a:solidFill>
                        <a:latin typeface="Arial"/>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6" name="Slide Number Placeholder 5"/>
          <p:cNvSpPr>
            <a:spLocks noGrp="1"/>
          </p:cNvSpPr>
          <p:nvPr>
            <p:ph type="sldNum" sz="quarter" idx="12"/>
          </p:nvPr>
        </p:nvSpPr>
        <p:spPr/>
        <p:txBody>
          <a:bodyPr/>
          <a:lstStyle/>
          <a:p>
            <a:fld id="{D9515C9C-B0D4-49C7-83C7-4BF66E55645D}" type="slidenum">
              <a:rPr lang="en-US" smtClean="0"/>
              <a:pPr/>
              <a:t>149</a:t>
            </a:fld>
            <a:endParaRPr lang="en-US"/>
          </a:p>
        </p:txBody>
      </p:sp>
      <p:pic>
        <p:nvPicPr>
          <p:cNvPr id="7" name="~PP34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2399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8001000" cy="1143000"/>
          </a:xfrm>
        </p:spPr>
        <p:txBody>
          <a:bodyPr>
            <a:normAutofit/>
          </a:bodyPr>
          <a:lstStyle/>
          <a:p>
            <a:r>
              <a:rPr lang="en-US" sz="3400" dirty="0">
                <a:solidFill>
                  <a:schemeClr val="bg1"/>
                </a:solidFill>
              </a:rPr>
              <a:t>Lessons Learned – Implementation is Key </a:t>
            </a:r>
          </a:p>
        </p:txBody>
      </p:sp>
      <p:sp>
        <p:nvSpPr>
          <p:cNvPr id="3" name="Content Placeholder 2"/>
          <p:cNvSpPr>
            <a:spLocks noGrp="1"/>
          </p:cNvSpPr>
          <p:nvPr>
            <p:ph idx="1"/>
          </p:nvPr>
        </p:nvSpPr>
        <p:spPr>
          <a:xfrm>
            <a:off x="457200" y="1219200"/>
            <a:ext cx="8229600" cy="5486400"/>
          </a:xfrm>
        </p:spPr>
        <p:txBody>
          <a:bodyPr>
            <a:normAutofit lnSpcReduction="10000"/>
          </a:bodyPr>
          <a:lstStyle/>
          <a:p>
            <a:r>
              <a:rPr lang="en-US" sz="3000" b="1" dirty="0" smtClean="0"/>
              <a:t>To assist EPA’s understanding of Florida’s rules during the EPA review process, DEP wrote a document titled, </a:t>
            </a:r>
            <a:r>
              <a:rPr lang="en-US" sz="3000" b="1" i="1" dirty="0" smtClean="0"/>
              <a:t>Implementation of Florida’s Numeric Nutrient Standards</a:t>
            </a:r>
          </a:p>
          <a:p>
            <a:pPr lvl="1"/>
            <a:r>
              <a:rPr lang="en-US" b="1" dirty="0" smtClean="0"/>
              <a:t>Describes how the adopted provisions for nutrients in Chapters 62-302, 62-303, and the SCI Primer work in conjunction with each other</a:t>
            </a:r>
          </a:p>
          <a:p>
            <a:pPr lvl="1"/>
            <a:r>
              <a:rPr lang="en-US" b="1" dirty="0" smtClean="0"/>
              <a:t>Environmental Community challenged as non-rule policy</a:t>
            </a:r>
            <a:endParaRPr lang="en-US" b="1" dirty="0" smtClean="0">
              <a:solidFill>
                <a:srgbClr val="C00000"/>
              </a:solidFill>
            </a:endParaRPr>
          </a:p>
          <a:p>
            <a:r>
              <a:rPr lang="en-US" sz="3000" b="1" dirty="0" smtClean="0"/>
              <a:t>Adopted by reference into Chapter 62-302, including floral evidentiary thresholds for stream nutrient standards attainment</a:t>
            </a:r>
          </a:p>
        </p:txBody>
      </p:sp>
      <p:pic>
        <p:nvPicPr>
          <p:cNvPr id="4" name="~PP2262.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extLst>
      <p:ext uri="{BB962C8B-B14F-4D97-AF65-F5344CB8AC3E}">
        <p14:creationId xmlns:p14="http://schemas.microsoft.com/office/powerpoint/2010/main" val="2782839589"/>
      </p:ext>
    </p:extLst>
  </p:cSld>
  <p:clrMapOvr>
    <a:masterClrMapping/>
  </p:clrMapOvr>
  <p:transition advTm="10176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Conclusion</a:t>
            </a:r>
            <a:endParaRPr lang="en-US" dirty="0">
              <a:solidFill>
                <a:schemeClr val="bg1"/>
              </a:solidFill>
            </a:endParaRPr>
          </a:p>
        </p:txBody>
      </p:sp>
      <p:sp>
        <p:nvSpPr>
          <p:cNvPr id="3" name="Content Placeholder 2"/>
          <p:cNvSpPr>
            <a:spLocks noGrp="1"/>
          </p:cNvSpPr>
          <p:nvPr>
            <p:ph idx="1"/>
          </p:nvPr>
        </p:nvSpPr>
        <p:spPr/>
        <p:txBody>
          <a:bodyPr/>
          <a:lstStyle/>
          <a:p>
            <a:r>
              <a:rPr lang="en-US" b="1" dirty="0" smtClean="0"/>
              <a:t>Facility has demonstrated that nutrient thresholds will be achieved (existing and at full permitted discharge)</a:t>
            </a:r>
          </a:p>
          <a:p>
            <a:r>
              <a:rPr lang="en-US" b="1" dirty="0" smtClean="0"/>
              <a:t>Still need to demonstrate healthy flora</a:t>
            </a:r>
          </a:p>
          <a:p>
            <a:r>
              <a:rPr lang="en-US" b="1" dirty="0" smtClean="0"/>
              <a:t>Load is &lt;1% to Little Black Creek (</a:t>
            </a:r>
            <a:r>
              <a:rPr lang="en-US" b="1" i="1" dirty="0" smtClean="0"/>
              <a:t>de </a:t>
            </a:r>
            <a:r>
              <a:rPr lang="en-US" b="1" i="1" dirty="0" err="1" smtClean="0"/>
              <a:t>minimus</a:t>
            </a:r>
            <a:r>
              <a:rPr lang="en-US" b="1" dirty="0" smtClean="0"/>
              <a:t>) and would not cause or contribute to DO impairment in Black Creek</a:t>
            </a:r>
          </a:p>
          <a:p>
            <a:pPr lvl="1"/>
            <a:r>
              <a:rPr lang="en-US" b="1" dirty="0" smtClean="0"/>
              <a:t>Complies with St. Johns TMDL </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150</a:t>
            </a:fld>
            <a:endParaRPr lang="en-US"/>
          </a:p>
        </p:txBody>
      </p:sp>
      <p:pic>
        <p:nvPicPr>
          <p:cNvPr id="5" name="~PP1287.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3319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chemeClr val="bg1"/>
                </a:solidFill>
              </a:rPr>
              <a:t>Discussion</a:t>
            </a:r>
            <a:endParaRPr lang="en-US" dirty="0">
              <a:solidFill>
                <a:schemeClr val="bg1"/>
              </a:solidFill>
            </a:endParaRPr>
          </a:p>
        </p:txBody>
      </p:sp>
      <p:sp>
        <p:nvSpPr>
          <p:cNvPr id="3" name="Content Placeholder 2"/>
          <p:cNvSpPr>
            <a:spLocks noGrp="1"/>
          </p:cNvSpPr>
          <p:nvPr>
            <p:ph idx="1"/>
          </p:nvPr>
        </p:nvSpPr>
        <p:spPr/>
        <p:txBody>
          <a:bodyPr>
            <a:normAutofit/>
          </a:bodyPr>
          <a:lstStyle/>
          <a:p>
            <a:r>
              <a:rPr lang="en-US" b="1" dirty="0" smtClean="0"/>
              <a:t>How this would be translated to permit limits?</a:t>
            </a:r>
          </a:p>
          <a:p>
            <a:r>
              <a:rPr lang="en-US" b="1" dirty="0" smtClean="0"/>
              <a:t>Answer:</a:t>
            </a:r>
          </a:p>
          <a:p>
            <a:pPr lvl="1"/>
            <a:r>
              <a:rPr lang="en-US" b="1" dirty="0" smtClean="0"/>
              <a:t>Existing permitted load acceptable</a:t>
            </a:r>
          </a:p>
          <a:p>
            <a:pPr lvl="1"/>
            <a:r>
              <a:rPr lang="en-US" b="1" dirty="0" smtClean="0"/>
              <a:t>Require floral monitoring and, if thresholds exceeded, require faunal monitoring as discharge approaches permitted load</a:t>
            </a:r>
          </a:p>
          <a:p>
            <a:pPr lvl="1"/>
            <a:r>
              <a:rPr lang="en-US" b="1" dirty="0" smtClean="0"/>
              <a:t>Minimum of 2 temporally independent samplings, but may need more if failure occurs</a:t>
            </a:r>
          </a:p>
          <a:p>
            <a:pPr>
              <a:buNone/>
            </a:pP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151</a:t>
            </a:fld>
            <a:endParaRPr lang="en-US"/>
          </a:p>
        </p:txBody>
      </p:sp>
      <p:pic>
        <p:nvPicPr>
          <p:cNvPr id="5" name="~PP115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638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fontScale="90000"/>
          </a:bodyPr>
          <a:lstStyle/>
          <a:p>
            <a:r>
              <a:rPr lang="en-US" dirty="0" smtClean="0">
                <a:solidFill>
                  <a:schemeClr val="bg1"/>
                </a:solidFill>
              </a:rPr>
              <a:t>Example: Potash Corp. Saskatchewan</a:t>
            </a:r>
            <a:endParaRPr lang="en-US" dirty="0"/>
          </a:p>
        </p:txBody>
      </p:sp>
      <p:sp>
        <p:nvSpPr>
          <p:cNvPr id="3" name="Content Placeholder 2"/>
          <p:cNvSpPr>
            <a:spLocks noGrp="1"/>
          </p:cNvSpPr>
          <p:nvPr>
            <p:ph idx="1"/>
          </p:nvPr>
        </p:nvSpPr>
        <p:spPr/>
        <p:txBody>
          <a:bodyPr/>
          <a:lstStyle/>
          <a:p>
            <a:r>
              <a:rPr lang="en-US" b="1" dirty="0" smtClean="0"/>
              <a:t>PCS, in conjunction with DEP, is conducting a study to potentially develop Site Specific Alternative Criteria for nutrients in 4 creeks and the Suwannee River</a:t>
            </a:r>
          </a:p>
          <a:p>
            <a:pPr lvl="1"/>
            <a:r>
              <a:rPr lang="en-US" b="1" dirty="0" smtClean="0"/>
              <a:t>Study can serve as a template for other SSAC investigations</a:t>
            </a:r>
          </a:p>
          <a:p>
            <a:r>
              <a:rPr lang="en-US" b="1" dirty="0" smtClean="0"/>
              <a:t>SSAC can serve as Hierarchy 1 Interpretation for permit</a:t>
            </a:r>
          </a:p>
          <a:p>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152</a:t>
            </a:fld>
            <a:endParaRPr lang="en-US"/>
          </a:p>
        </p:txBody>
      </p:sp>
      <p:pic>
        <p:nvPicPr>
          <p:cNvPr id="5" name="~PP375.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4381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solidFill>
                  <a:schemeClr val="bg1"/>
                </a:solidFill>
              </a:rPr>
              <a:t>PCS Watersheds</a:t>
            </a:r>
            <a:endParaRPr lang="en-US" dirty="0">
              <a:solidFill>
                <a:schemeClr val="bg1"/>
              </a:solidFill>
            </a:endParaRPr>
          </a:p>
        </p:txBody>
      </p:sp>
      <p:pic>
        <p:nvPicPr>
          <p:cNvPr id="4" name="Picture 5" descr="C:\esp_office_share\PCS DATA\111 12 01\NNC RULE\iwr station map.jpg"/>
          <p:cNvPicPr>
            <a:picLocks noChangeAspect="1" noChangeArrowheads="1"/>
          </p:cNvPicPr>
          <p:nvPr/>
        </p:nvPicPr>
        <p:blipFill>
          <a:blip r:embed="rId4" cstate="print"/>
          <a:srcRect/>
          <a:stretch>
            <a:fillRect/>
          </a:stretch>
        </p:blipFill>
        <p:spPr bwMode="auto">
          <a:xfrm>
            <a:off x="990600" y="1129145"/>
            <a:ext cx="7315200" cy="5652655"/>
          </a:xfrm>
          <a:prstGeom prst="rect">
            <a:avLst/>
          </a:prstGeom>
          <a:noFill/>
        </p:spPr>
      </p:pic>
      <p:sp>
        <p:nvSpPr>
          <p:cNvPr id="5" name="Slide Number Placeholder 4"/>
          <p:cNvSpPr>
            <a:spLocks noGrp="1"/>
          </p:cNvSpPr>
          <p:nvPr>
            <p:ph type="sldNum" sz="quarter" idx="12"/>
          </p:nvPr>
        </p:nvSpPr>
        <p:spPr/>
        <p:txBody>
          <a:bodyPr/>
          <a:lstStyle/>
          <a:p>
            <a:fld id="{D9515C9C-B0D4-49C7-83C7-4BF66E55645D}" type="slidenum">
              <a:rPr lang="en-US" smtClean="0"/>
              <a:pPr/>
              <a:t>153</a:t>
            </a:fld>
            <a:endParaRPr lang="en-US"/>
          </a:p>
        </p:txBody>
      </p:sp>
      <p:pic>
        <p:nvPicPr>
          <p:cNvPr id="6" name="~PP2680.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1823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Content Placeholder 3" descr="rps_stations.jpg"/>
          <p:cNvPicPr>
            <a:picLocks noChangeAspect="1"/>
          </p:cNvPicPr>
          <p:nvPr/>
        </p:nvPicPr>
        <p:blipFill>
          <a:blip r:embed="rId4" cstate="print"/>
          <a:stretch>
            <a:fillRect/>
          </a:stretch>
        </p:blipFill>
        <p:spPr>
          <a:xfrm>
            <a:off x="76200" y="0"/>
            <a:ext cx="8875058" cy="6858000"/>
          </a:xfrm>
          <a:prstGeom prst="rect">
            <a:avLst/>
          </a:prstGeom>
        </p:spPr>
      </p:pic>
      <p:sp>
        <p:nvSpPr>
          <p:cNvPr id="5" name="Slide Number Placeholder 4"/>
          <p:cNvSpPr>
            <a:spLocks noGrp="1"/>
          </p:cNvSpPr>
          <p:nvPr>
            <p:ph type="sldNum" sz="quarter" idx="12"/>
          </p:nvPr>
        </p:nvSpPr>
        <p:spPr/>
        <p:txBody>
          <a:bodyPr/>
          <a:lstStyle/>
          <a:p>
            <a:fld id="{D9515C9C-B0D4-49C7-83C7-4BF66E55645D}" type="slidenum">
              <a:rPr lang="en-US" smtClean="0"/>
              <a:pPr/>
              <a:t>154</a:t>
            </a:fld>
            <a:endParaRPr lang="en-US"/>
          </a:p>
        </p:txBody>
      </p:sp>
      <p:pic>
        <p:nvPicPr>
          <p:cNvPr id="6" name="~PP2076.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1121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chemeClr val="bg1"/>
                </a:solidFill>
              </a:rPr>
              <a:t>Creek Stations</a:t>
            </a:r>
            <a:endParaRPr lang="en-US" dirty="0">
              <a:solidFill>
                <a:schemeClr val="bg1"/>
              </a:solidFill>
            </a:endParaRPr>
          </a:p>
        </p:txBody>
      </p:sp>
      <p:graphicFrame>
        <p:nvGraphicFramePr>
          <p:cNvPr id="4" name="Content Placeholder 3"/>
          <p:cNvGraphicFramePr>
            <a:graphicFrameLocks/>
          </p:cNvGraphicFramePr>
          <p:nvPr>
            <p:extLst>
              <p:ext uri="{D42A27DB-BD31-4B8C-83A1-F6EECF244321}">
                <p14:modId xmlns:p14="http://schemas.microsoft.com/office/powerpoint/2010/main" val="1173635793"/>
              </p:ext>
            </p:extLst>
          </p:nvPr>
        </p:nvGraphicFramePr>
        <p:xfrm>
          <a:off x="1752600" y="1143000"/>
          <a:ext cx="6019800" cy="5105405"/>
        </p:xfrm>
        <a:graphic>
          <a:graphicData uri="http://schemas.openxmlformats.org/drawingml/2006/table">
            <a:tbl>
              <a:tblPr>
                <a:tableStyleId>{5C22544A-7EE6-4342-B048-85BDC9FD1C3A}</a:tableStyleId>
              </a:tblPr>
              <a:tblGrid>
                <a:gridCol w="3590284"/>
                <a:gridCol w="2429516"/>
              </a:tblGrid>
              <a:tr h="626877">
                <a:tc>
                  <a:txBody>
                    <a:bodyPr/>
                    <a:lstStyle/>
                    <a:p>
                      <a:pPr algn="ctr" fontAlgn="ctr"/>
                      <a:r>
                        <a:rPr lang="en-US" sz="1600" b="1" u="none" strike="noStrike" dirty="0">
                          <a:effectLst/>
                        </a:rPr>
                        <a:t>CREEK/STATION NAME</a:t>
                      </a:r>
                      <a:endParaRPr lang="en-US" sz="1600" b="1" i="0" u="none" strike="noStrike" dirty="0">
                        <a:solidFill>
                          <a:srgbClr val="000000"/>
                        </a:solidFill>
                        <a:effectLst/>
                        <a:latin typeface="Calibri"/>
                      </a:endParaRPr>
                    </a:p>
                  </a:txBody>
                  <a:tcPr marL="0" marR="0" marT="0" marB="0" anchor="ctr"/>
                </a:tc>
                <a:tc>
                  <a:txBody>
                    <a:bodyPr/>
                    <a:lstStyle/>
                    <a:p>
                      <a:pPr algn="ctr" fontAlgn="ctr"/>
                      <a:r>
                        <a:rPr lang="en-US" sz="1600" b="1" u="none" strike="noStrike" dirty="0">
                          <a:effectLst/>
                        </a:rPr>
                        <a:t>DISTANCE TO MOUTH (miles)</a:t>
                      </a:r>
                      <a:endParaRPr lang="en-US" sz="1600" b="1" i="0" u="none" strike="noStrike" dirty="0">
                        <a:solidFill>
                          <a:srgbClr val="000000"/>
                        </a:solidFill>
                        <a:effectLst/>
                        <a:latin typeface="Calibri"/>
                      </a:endParaRPr>
                    </a:p>
                  </a:txBody>
                  <a:tcPr marL="0" marR="0" marT="0" marB="0" anchor="ctr"/>
                </a:tc>
              </a:tr>
              <a:tr h="279908">
                <a:tc>
                  <a:txBody>
                    <a:bodyPr/>
                    <a:lstStyle/>
                    <a:p>
                      <a:pPr algn="ctr" fontAlgn="b"/>
                      <a:r>
                        <a:rPr lang="en-US" sz="1600" b="1" u="none" strike="noStrike" dirty="0">
                          <a:effectLst/>
                        </a:rPr>
                        <a:t>Hunter</a:t>
                      </a:r>
                      <a:endParaRPr lang="en-US" sz="1600" b="1" i="0" u="none" strike="noStrike" dirty="0">
                        <a:solidFill>
                          <a:srgbClr val="000000"/>
                        </a:solidFill>
                        <a:effectLst/>
                        <a:latin typeface="Calibri"/>
                      </a:endParaRPr>
                    </a:p>
                  </a:txBody>
                  <a:tcPr marL="0" marR="0" marT="0" marB="0" anchor="b"/>
                </a:tc>
                <a:tc>
                  <a:txBody>
                    <a:bodyPr/>
                    <a:lstStyle/>
                    <a:p>
                      <a:pPr algn="l" fontAlgn="b"/>
                      <a:r>
                        <a:rPr lang="en-US" sz="1600" b="1" u="none" strike="noStrike" dirty="0">
                          <a:effectLst/>
                        </a:rPr>
                        <a:t> </a:t>
                      </a:r>
                      <a:endParaRPr lang="en-US" sz="1600" b="1" i="0" u="none" strike="noStrike" dirty="0">
                        <a:solidFill>
                          <a:srgbClr val="000000"/>
                        </a:solidFill>
                        <a:effectLst/>
                        <a:latin typeface="Calibri"/>
                      </a:endParaRPr>
                    </a:p>
                  </a:txBody>
                  <a:tcPr marL="0" marR="0" marT="0" marB="0" anchor="b"/>
                </a:tc>
              </a:tr>
              <a:tr h="279908">
                <a:tc>
                  <a:txBody>
                    <a:bodyPr/>
                    <a:lstStyle/>
                    <a:p>
                      <a:pPr algn="l" fontAlgn="b"/>
                      <a:r>
                        <a:rPr lang="en-US" sz="1600" b="1" u="none" strike="noStrike" dirty="0">
                          <a:effectLst/>
                        </a:rPr>
                        <a:t>HC CW (WQ)</a:t>
                      </a:r>
                      <a:endParaRPr lang="en-US" sz="1600" b="1" i="0" u="none" strike="noStrike" dirty="0">
                        <a:solidFill>
                          <a:srgbClr val="000000"/>
                        </a:solidFill>
                        <a:effectLst/>
                        <a:latin typeface="Calibri"/>
                      </a:endParaRPr>
                    </a:p>
                  </a:txBody>
                  <a:tcPr marL="0" marR="0" marT="0" marB="0" anchor="b"/>
                </a:tc>
                <a:tc>
                  <a:txBody>
                    <a:bodyPr/>
                    <a:lstStyle/>
                    <a:p>
                      <a:pPr algn="ctr" fontAlgn="b"/>
                      <a:r>
                        <a:rPr lang="en-US" sz="1600" b="1" u="none" strike="noStrike" dirty="0">
                          <a:effectLst/>
                        </a:rPr>
                        <a:t>1.6</a:t>
                      </a:r>
                      <a:endParaRPr lang="en-US" sz="1600" b="1" i="0" u="none" strike="noStrike" dirty="0">
                        <a:solidFill>
                          <a:srgbClr val="000000"/>
                        </a:solidFill>
                        <a:effectLst/>
                        <a:latin typeface="Calibri"/>
                      </a:endParaRPr>
                    </a:p>
                  </a:txBody>
                  <a:tcPr marL="0" marR="0" marT="0" marB="0" anchor="b"/>
                </a:tc>
              </a:tr>
              <a:tr h="279908">
                <a:tc>
                  <a:txBody>
                    <a:bodyPr/>
                    <a:lstStyle/>
                    <a:p>
                      <a:pPr algn="l" fontAlgn="b"/>
                      <a:r>
                        <a:rPr lang="en-US" sz="1600" b="1" u="none" strike="noStrike" dirty="0">
                          <a:effectLst/>
                        </a:rPr>
                        <a:t>HC WP (WQ)</a:t>
                      </a:r>
                      <a:endParaRPr lang="en-US" sz="1600" b="1" i="0" u="none" strike="noStrike" dirty="0">
                        <a:solidFill>
                          <a:srgbClr val="000000"/>
                        </a:solidFill>
                        <a:effectLst/>
                        <a:latin typeface="Calibri"/>
                      </a:endParaRPr>
                    </a:p>
                  </a:txBody>
                  <a:tcPr marL="0" marR="0" marT="0" marB="0" anchor="b"/>
                </a:tc>
                <a:tc>
                  <a:txBody>
                    <a:bodyPr/>
                    <a:lstStyle/>
                    <a:p>
                      <a:pPr algn="ctr" fontAlgn="b"/>
                      <a:r>
                        <a:rPr lang="en-US" sz="1600" b="1" u="none" strike="noStrike" dirty="0">
                          <a:effectLst/>
                        </a:rPr>
                        <a:t>0.9</a:t>
                      </a:r>
                      <a:endParaRPr lang="en-US" sz="1600" b="1" i="0" u="none" strike="noStrike" dirty="0">
                        <a:solidFill>
                          <a:srgbClr val="000000"/>
                        </a:solidFill>
                        <a:effectLst/>
                        <a:latin typeface="Calibri"/>
                      </a:endParaRPr>
                    </a:p>
                  </a:txBody>
                  <a:tcPr marL="0" marR="0" marT="0" marB="0" anchor="b"/>
                </a:tc>
              </a:tr>
              <a:tr h="279908">
                <a:tc>
                  <a:txBody>
                    <a:bodyPr/>
                    <a:lstStyle/>
                    <a:p>
                      <a:pPr algn="l" fontAlgn="b"/>
                      <a:r>
                        <a:rPr lang="en-US" sz="1600" b="1" u="none" strike="noStrike" dirty="0">
                          <a:effectLst/>
                        </a:rPr>
                        <a:t>HC DN 135 (SCI)</a:t>
                      </a:r>
                      <a:endParaRPr lang="en-US" sz="1600" b="1" i="0" u="none" strike="noStrike" dirty="0">
                        <a:solidFill>
                          <a:srgbClr val="000000"/>
                        </a:solidFill>
                        <a:effectLst/>
                        <a:latin typeface="Calibri"/>
                      </a:endParaRPr>
                    </a:p>
                  </a:txBody>
                  <a:tcPr marL="0" marR="0" marT="0" marB="0" anchor="b"/>
                </a:tc>
                <a:tc>
                  <a:txBody>
                    <a:bodyPr/>
                    <a:lstStyle/>
                    <a:p>
                      <a:pPr algn="ctr" fontAlgn="b"/>
                      <a:r>
                        <a:rPr lang="en-US" sz="1600" b="1" u="none" strike="noStrike" dirty="0">
                          <a:effectLst/>
                        </a:rPr>
                        <a:t>0.6</a:t>
                      </a:r>
                      <a:endParaRPr lang="en-US" sz="1600" b="1" i="0" u="none" strike="noStrike" dirty="0">
                        <a:solidFill>
                          <a:srgbClr val="000000"/>
                        </a:solidFill>
                        <a:effectLst/>
                        <a:latin typeface="Calibri"/>
                      </a:endParaRPr>
                    </a:p>
                  </a:txBody>
                  <a:tcPr marL="0" marR="0" marT="0" marB="0" anchor="b"/>
                </a:tc>
              </a:tr>
              <a:tr h="279908">
                <a:tc>
                  <a:txBody>
                    <a:bodyPr/>
                    <a:lstStyle/>
                    <a:p>
                      <a:pPr algn="ctr" fontAlgn="b"/>
                      <a:r>
                        <a:rPr lang="en-US" sz="1600" b="1" u="none" strike="noStrike" dirty="0">
                          <a:effectLst/>
                        </a:rPr>
                        <a:t>Roaring</a:t>
                      </a:r>
                      <a:endParaRPr lang="en-US" sz="1600" b="1" i="0" u="none" strike="noStrike" dirty="0">
                        <a:solidFill>
                          <a:srgbClr val="000000"/>
                        </a:solidFill>
                        <a:effectLst/>
                        <a:latin typeface="Calibri"/>
                      </a:endParaRPr>
                    </a:p>
                  </a:txBody>
                  <a:tcPr marL="0" marR="0" marT="0" marB="0" anchor="b"/>
                </a:tc>
                <a:tc>
                  <a:txBody>
                    <a:bodyPr/>
                    <a:lstStyle/>
                    <a:p>
                      <a:pPr algn="ctr" fontAlgn="b"/>
                      <a:r>
                        <a:rPr lang="en-US" sz="1600" b="1" u="none" strike="noStrike" dirty="0">
                          <a:effectLst/>
                        </a:rPr>
                        <a:t> </a:t>
                      </a:r>
                      <a:endParaRPr lang="en-US" sz="1600" b="1" i="0" u="none" strike="noStrike" dirty="0">
                        <a:solidFill>
                          <a:srgbClr val="000000"/>
                        </a:solidFill>
                        <a:effectLst/>
                        <a:latin typeface="Calibri"/>
                      </a:endParaRPr>
                    </a:p>
                  </a:txBody>
                  <a:tcPr marL="0" marR="0" marT="0" marB="0" anchor="b"/>
                </a:tc>
              </a:tr>
              <a:tr h="279908">
                <a:tc>
                  <a:txBody>
                    <a:bodyPr/>
                    <a:lstStyle/>
                    <a:p>
                      <a:pPr algn="l" fontAlgn="b"/>
                      <a:r>
                        <a:rPr lang="en-US" sz="1600" b="1" u="none" strike="noStrike" dirty="0">
                          <a:effectLst/>
                        </a:rPr>
                        <a:t>RO 003A (WQ)</a:t>
                      </a:r>
                      <a:endParaRPr lang="en-US" sz="1600" b="1" i="0" u="none" strike="noStrike" dirty="0">
                        <a:solidFill>
                          <a:srgbClr val="000000"/>
                        </a:solidFill>
                        <a:effectLst/>
                        <a:latin typeface="Calibri"/>
                      </a:endParaRPr>
                    </a:p>
                  </a:txBody>
                  <a:tcPr marL="0" marR="0" marT="0" marB="0" anchor="b"/>
                </a:tc>
                <a:tc>
                  <a:txBody>
                    <a:bodyPr/>
                    <a:lstStyle/>
                    <a:p>
                      <a:pPr algn="ctr" fontAlgn="b"/>
                      <a:r>
                        <a:rPr lang="en-US" sz="1600" b="1" u="none" strike="noStrike" dirty="0">
                          <a:effectLst/>
                        </a:rPr>
                        <a:t>1.7</a:t>
                      </a:r>
                      <a:endParaRPr lang="en-US" sz="1600" b="1" i="0" u="none" strike="noStrike" dirty="0">
                        <a:solidFill>
                          <a:srgbClr val="000000"/>
                        </a:solidFill>
                        <a:effectLst/>
                        <a:latin typeface="Calibri"/>
                      </a:endParaRPr>
                    </a:p>
                  </a:txBody>
                  <a:tcPr marL="0" marR="0" marT="0" marB="0" anchor="b"/>
                </a:tc>
              </a:tr>
              <a:tr h="279908">
                <a:tc>
                  <a:txBody>
                    <a:bodyPr/>
                    <a:lstStyle/>
                    <a:p>
                      <a:pPr algn="l" fontAlgn="b"/>
                      <a:r>
                        <a:rPr lang="en-US" sz="1600" b="1" u="none" strike="noStrike" dirty="0">
                          <a:effectLst/>
                        </a:rPr>
                        <a:t>RO 182 (WQ)</a:t>
                      </a:r>
                      <a:endParaRPr lang="en-US" sz="1600" b="1" i="0" u="none" strike="noStrike" dirty="0">
                        <a:solidFill>
                          <a:srgbClr val="000000"/>
                        </a:solidFill>
                        <a:effectLst/>
                        <a:latin typeface="Calibri"/>
                      </a:endParaRPr>
                    </a:p>
                  </a:txBody>
                  <a:tcPr marL="0" marR="0" marT="0" marB="0" anchor="b"/>
                </a:tc>
                <a:tc>
                  <a:txBody>
                    <a:bodyPr/>
                    <a:lstStyle/>
                    <a:p>
                      <a:pPr algn="ctr" fontAlgn="b"/>
                      <a:r>
                        <a:rPr lang="en-US" sz="1600" b="1" u="none" strike="noStrike" dirty="0">
                          <a:effectLst/>
                        </a:rPr>
                        <a:t>0.2</a:t>
                      </a:r>
                      <a:endParaRPr lang="en-US" sz="1600" b="1" i="0" u="none" strike="noStrike" dirty="0">
                        <a:solidFill>
                          <a:srgbClr val="000000"/>
                        </a:solidFill>
                        <a:effectLst/>
                        <a:latin typeface="Calibri"/>
                      </a:endParaRPr>
                    </a:p>
                  </a:txBody>
                  <a:tcPr marL="0" marR="0" marT="0" marB="0" anchor="b"/>
                </a:tc>
              </a:tr>
              <a:tr h="279908">
                <a:tc>
                  <a:txBody>
                    <a:bodyPr/>
                    <a:lstStyle/>
                    <a:p>
                      <a:pPr algn="l" fontAlgn="b"/>
                      <a:r>
                        <a:rPr lang="en-US" sz="1600" b="1" u="none" strike="noStrike" dirty="0">
                          <a:effectLst/>
                        </a:rPr>
                        <a:t>RO 182 (SCI)</a:t>
                      </a:r>
                      <a:endParaRPr lang="en-US" sz="1600" b="1" i="0" u="none" strike="noStrike" dirty="0">
                        <a:solidFill>
                          <a:srgbClr val="000000"/>
                        </a:solidFill>
                        <a:effectLst/>
                        <a:latin typeface="Calibri"/>
                      </a:endParaRPr>
                    </a:p>
                  </a:txBody>
                  <a:tcPr marL="0" marR="0" marT="0" marB="0" anchor="b"/>
                </a:tc>
                <a:tc>
                  <a:txBody>
                    <a:bodyPr/>
                    <a:lstStyle/>
                    <a:p>
                      <a:pPr algn="ctr" fontAlgn="b"/>
                      <a:r>
                        <a:rPr lang="en-US" sz="1600" b="1" u="none" strike="noStrike" dirty="0">
                          <a:effectLst/>
                        </a:rPr>
                        <a:t>0.1</a:t>
                      </a:r>
                      <a:endParaRPr lang="en-US" sz="1600" b="1" i="0" u="none" strike="noStrike" dirty="0">
                        <a:solidFill>
                          <a:srgbClr val="000000"/>
                        </a:solidFill>
                        <a:effectLst/>
                        <a:latin typeface="Calibri"/>
                      </a:endParaRPr>
                    </a:p>
                  </a:txBody>
                  <a:tcPr marL="0" marR="0" marT="0" marB="0" anchor="b"/>
                </a:tc>
              </a:tr>
              <a:tr h="279908">
                <a:tc>
                  <a:txBody>
                    <a:bodyPr/>
                    <a:lstStyle/>
                    <a:p>
                      <a:pPr algn="ctr" fontAlgn="b"/>
                      <a:r>
                        <a:rPr lang="en-US" sz="1600" b="1" u="none" strike="noStrike" dirty="0">
                          <a:effectLst/>
                        </a:rPr>
                        <a:t>Swift</a:t>
                      </a:r>
                      <a:endParaRPr lang="en-US" sz="1600" b="1" i="0" u="none" strike="noStrike" dirty="0">
                        <a:solidFill>
                          <a:srgbClr val="000000"/>
                        </a:solidFill>
                        <a:effectLst/>
                        <a:latin typeface="Calibri"/>
                      </a:endParaRPr>
                    </a:p>
                  </a:txBody>
                  <a:tcPr marL="0" marR="0" marT="0" marB="0" anchor="b"/>
                </a:tc>
                <a:tc>
                  <a:txBody>
                    <a:bodyPr/>
                    <a:lstStyle/>
                    <a:p>
                      <a:pPr algn="ctr" fontAlgn="b"/>
                      <a:r>
                        <a:rPr lang="en-US" sz="1600" b="1" u="none" strike="noStrike" dirty="0">
                          <a:effectLst/>
                        </a:rPr>
                        <a:t> </a:t>
                      </a:r>
                      <a:endParaRPr lang="en-US" sz="1600" b="1" i="0" u="none" strike="noStrike" dirty="0">
                        <a:solidFill>
                          <a:srgbClr val="000000"/>
                        </a:solidFill>
                        <a:effectLst/>
                        <a:latin typeface="Calibri"/>
                      </a:endParaRPr>
                    </a:p>
                  </a:txBody>
                  <a:tcPr marL="0" marR="0" marT="0" marB="0" anchor="b"/>
                </a:tc>
              </a:tr>
              <a:tr h="279908">
                <a:tc>
                  <a:txBody>
                    <a:bodyPr/>
                    <a:lstStyle/>
                    <a:p>
                      <a:pPr algn="l" fontAlgn="b"/>
                      <a:r>
                        <a:rPr lang="en-US" sz="1600" b="1" u="none" strike="noStrike" dirty="0">
                          <a:effectLst/>
                        </a:rPr>
                        <a:t>SC WB (WQ)</a:t>
                      </a:r>
                      <a:endParaRPr lang="en-US" sz="1600" b="1" i="0" u="none" strike="noStrike" dirty="0">
                        <a:solidFill>
                          <a:srgbClr val="000000"/>
                        </a:solidFill>
                        <a:effectLst/>
                        <a:latin typeface="Calibri"/>
                      </a:endParaRPr>
                    </a:p>
                  </a:txBody>
                  <a:tcPr marL="0" marR="0" marT="0" marB="0" anchor="b"/>
                </a:tc>
                <a:tc>
                  <a:txBody>
                    <a:bodyPr/>
                    <a:lstStyle/>
                    <a:p>
                      <a:pPr algn="ctr" fontAlgn="b"/>
                      <a:r>
                        <a:rPr lang="en-US" sz="1600" b="1" u="none" strike="noStrike" dirty="0">
                          <a:effectLst/>
                        </a:rPr>
                        <a:t>5.9</a:t>
                      </a:r>
                      <a:endParaRPr lang="en-US" sz="1600" b="1" i="0" u="none" strike="noStrike" dirty="0">
                        <a:solidFill>
                          <a:srgbClr val="000000"/>
                        </a:solidFill>
                        <a:effectLst/>
                        <a:latin typeface="Calibri"/>
                      </a:endParaRPr>
                    </a:p>
                  </a:txBody>
                  <a:tcPr marL="0" marR="0" marT="0" marB="0" anchor="b"/>
                </a:tc>
              </a:tr>
              <a:tr h="279908">
                <a:tc>
                  <a:txBody>
                    <a:bodyPr/>
                    <a:lstStyle/>
                    <a:p>
                      <a:pPr algn="l" fontAlgn="b"/>
                      <a:r>
                        <a:rPr lang="en-US" sz="1600" b="1" u="none" strike="noStrike" dirty="0">
                          <a:effectLst/>
                        </a:rPr>
                        <a:t>SC 001 (WQ and SCI)</a:t>
                      </a:r>
                      <a:endParaRPr lang="en-US" sz="1600" b="1" i="0" u="none" strike="noStrike" dirty="0">
                        <a:solidFill>
                          <a:srgbClr val="000000"/>
                        </a:solidFill>
                        <a:effectLst/>
                        <a:latin typeface="Calibri"/>
                      </a:endParaRPr>
                    </a:p>
                  </a:txBody>
                  <a:tcPr marL="0" marR="0" marT="0" marB="0" anchor="b"/>
                </a:tc>
                <a:tc>
                  <a:txBody>
                    <a:bodyPr/>
                    <a:lstStyle/>
                    <a:p>
                      <a:pPr algn="ctr" fontAlgn="b"/>
                      <a:r>
                        <a:rPr lang="en-US" sz="1600" b="1" u="none" strike="noStrike" dirty="0">
                          <a:effectLst/>
                        </a:rPr>
                        <a:t>3.2</a:t>
                      </a:r>
                      <a:endParaRPr lang="en-US" sz="1600" b="1" i="0" u="none" strike="noStrike" dirty="0">
                        <a:solidFill>
                          <a:srgbClr val="000000"/>
                        </a:solidFill>
                        <a:effectLst/>
                        <a:latin typeface="Calibri"/>
                      </a:endParaRPr>
                    </a:p>
                  </a:txBody>
                  <a:tcPr marL="0" marR="0" marT="0" marB="0" anchor="b"/>
                </a:tc>
              </a:tr>
              <a:tr h="279908">
                <a:tc>
                  <a:txBody>
                    <a:bodyPr/>
                    <a:lstStyle/>
                    <a:p>
                      <a:pPr algn="l" fontAlgn="b"/>
                      <a:r>
                        <a:rPr lang="en-US" sz="1600" b="1" u="none" strike="noStrike" dirty="0">
                          <a:effectLst/>
                        </a:rPr>
                        <a:t>SC CR 25A (WQ)</a:t>
                      </a:r>
                      <a:endParaRPr lang="en-US" sz="1600" b="1" i="0" u="none" strike="noStrike" dirty="0">
                        <a:solidFill>
                          <a:srgbClr val="000000"/>
                        </a:solidFill>
                        <a:effectLst/>
                        <a:latin typeface="Calibri"/>
                      </a:endParaRPr>
                    </a:p>
                  </a:txBody>
                  <a:tcPr marL="0" marR="0" marT="0" marB="0" anchor="b"/>
                </a:tc>
                <a:tc>
                  <a:txBody>
                    <a:bodyPr/>
                    <a:lstStyle/>
                    <a:p>
                      <a:pPr algn="ctr" fontAlgn="b"/>
                      <a:r>
                        <a:rPr lang="en-US" sz="1600" b="1" u="none" strike="noStrike" dirty="0">
                          <a:effectLst/>
                        </a:rPr>
                        <a:t>0.9</a:t>
                      </a:r>
                      <a:endParaRPr lang="en-US" sz="1600" b="1" i="0" u="none" strike="noStrike" dirty="0">
                        <a:solidFill>
                          <a:srgbClr val="000000"/>
                        </a:solidFill>
                        <a:effectLst/>
                        <a:latin typeface="Calibri"/>
                      </a:endParaRPr>
                    </a:p>
                  </a:txBody>
                  <a:tcPr marL="0" marR="0" marT="0" marB="0" anchor="b"/>
                </a:tc>
              </a:tr>
              <a:tr h="279908">
                <a:tc>
                  <a:txBody>
                    <a:bodyPr/>
                    <a:lstStyle/>
                    <a:p>
                      <a:pPr algn="ctr" fontAlgn="b"/>
                      <a:r>
                        <a:rPr lang="en-US" sz="1600" b="1" u="none" strike="noStrike" dirty="0">
                          <a:effectLst/>
                        </a:rPr>
                        <a:t>Camps Branch</a:t>
                      </a:r>
                      <a:endParaRPr lang="en-US" sz="1600" b="1" i="0" u="none" strike="noStrike" dirty="0">
                        <a:solidFill>
                          <a:srgbClr val="000000"/>
                        </a:solidFill>
                        <a:effectLst/>
                        <a:latin typeface="Calibri"/>
                      </a:endParaRPr>
                    </a:p>
                  </a:txBody>
                  <a:tcPr marL="0" marR="0" marT="0" marB="0" anchor="b"/>
                </a:tc>
                <a:tc>
                  <a:txBody>
                    <a:bodyPr/>
                    <a:lstStyle/>
                    <a:p>
                      <a:pPr algn="ctr" fontAlgn="b"/>
                      <a:r>
                        <a:rPr lang="en-US" sz="1600" b="1" u="none" strike="noStrike" dirty="0">
                          <a:effectLst/>
                        </a:rPr>
                        <a:t> </a:t>
                      </a:r>
                      <a:endParaRPr lang="en-US" sz="1600" b="1" i="0" u="none" strike="noStrike" dirty="0">
                        <a:solidFill>
                          <a:srgbClr val="000000"/>
                        </a:solidFill>
                        <a:effectLst/>
                        <a:latin typeface="Calibri"/>
                      </a:endParaRPr>
                    </a:p>
                  </a:txBody>
                  <a:tcPr marL="0" marR="0" marT="0" marB="0" anchor="b"/>
                </a:tc>
              </a:tr>
              <a:tr h="279908">
                <a:tc>
                  <a:txBody>
                    <a:bodyPr/>
                    <a:lstStyle/>
                    <a:p>
                      <a:pPr algn="l" fontAlgn="b"/>
                      <a:r>
                        <a:rPr lang="en-US" sz="1600" b="1" u="none" strike="noStrike" dirty="0">
                          <a:effectLst/>
                        </a:rPr>
                        <a:t>CB 132 (WQ)</a:t>
                      </a:r>
                      <a:endParaRPr lang="en-US" sz="1600" b="1" i="0" u="none" strike="noStrike" dirty="0">
                        <a:solidFill>
                          <a:srgbClr val="000000"/>
                        </a:solidFill>
                        <a:effectLst/>
                        <a:latin typeface="Calibri"/>
                      </a:endParaRPr>
                    </a:p>
                  </a:txBody>
                  <a:tcPr marL="0" marR="0" marT="0" marB="0" anchor="b"/>
                </a:tc>
                <a:tc>
                  <a:txBody>
                    <a:bodyPr/>
                    <a:lstStyle/>
                    <a:p>
                      <a:pPr algn="ctr" fontAlgn="b"/>
                      <a:r>
                        <a:rPr lang="en-US" sz="1600" b="1" u="none" strike="noStrike" dirty="0">
                          <a:effectLst/>
                        </a:rPr>
                        <a:t>3.3</a:t>
                      </a:r>
                      <a:endParaRPr lang="en-US" sz="1600" b="1" i="0" u="none" strike="noStrike" dirty="0">
                        <a:solidFill>
                          <a:srgbClr val="000000"/>
                        </a:solidFill>
                        <a:effectLst/>
                        <a:latin typeface="Calibri"/>
                      </a:endParaRPr>
                    </a:p>
                  </a:txBody>
                  <a:tcPr marL="0" marR="0" marT="0" marB="0" anchor="b"/>
                </a:tc>
              </a:tr>
              <a:tr h="279908">
                <a:tc>
                  <a:txBody>
                    <a:bodyPr/>
                    <a:lstStyle/>
                    <a:p>
                      <a:pPr algn="l" fontAlgn="b"/>
                      <a:r>
                        <a:rPr lang="en-US" sz="1600" b="1" u="none" strike="noStrike" dirty="0">
                          <a:effectLst/>
                        </a:rPr>
                        <a:t>CB 004 (WQ)</a:t>
                      </a:r>
                      <a:endParaRPr lang="en-US" sz="1600" b="1" i="0" u="none" strike="noStrike" dirty="0">
                        <a:solidFill>
                          <a:srgbClr val="000000"/>
                        </a:solidFill>
                        <a:effectLst/>
                        <a:latin typeface="Calibri"/>
                      </a:endParaRPr>
                    </a:p>
                  </a:txBody>
                  <a:tcPr marL="0" marR="0" marT="0" marB="0" anchor="b"/>
                </a:tc>
                <a:tc>
                  <a:txBody>
                    <a:bodyPr/>
                    <a:lstStyle/>
                    <a:p>
                      <a:pPr algn="ctr" fontAlgn="b"/>
                      <a:r>
                        <a:rPr lang="en-US" sz="1600" b="1" u="none" strike="noStrike" dirty="0">
                          <a:effectLst/>
                        </a:rPr>
                        <a:t>1.4</a:t>
                      </a:r>
                      <a:endParaRPr lang="en-US" sz="1600" b="1" i="0" u="none" strike="noStrike" dirty="0">
                        <a:solidFill>
                          <a:srgbClr val="000000"/>
                        </a:solidFill>
                        <a:effectLst/>
                        <a:latin typeface="Calibri"/>
                      </a:endParaRPr>
                    </a:p>
                  </a:txBody>
                  <a:tcPr marL="0" marR="0" marT="0" marB="0" anchor="b"/>
                </a:tc>
              </a:tr>
              <a:tr h="279908">
                <a:tc>
                  <a:txBody>
                    <a:bodyPr/>
                    <a:lstStyle/>
                    <a:p>
                      <a:pPr algn="l" fontAlgn="b"/>
                      <a:r>
                        <a:rPr lang="en-US" sz="1600" b="1" u="none" strike="noStrike" dirty="0">
                          <a:effectLst/>
                        </a:rPr>
                        <a:t>CB BI (WQ and SCI)</a:t>
                      </a:r>
                      <a:endParaRPr lang="en-US" sz="1600" b="1" i="0" u="none" strike="noStrike" dirty="0">
                        <a:solidFill>
                          <a:srgbClr val="000000"/>
                        </a:solidFill>
                        <a:effectLst/>
                        <a:latin typeface="Calibri"/>
                      </a:endParaRPr>
                    </a:p>
                  </a:txBody>
                  <a:tcPr marL="0" marR="0" marT="0" marB="0" anchor="b"/>
                </a:tc>
                <a:tc>
                  <a:txBody>
                    <a:bodyPr/>
                    <a:lstStyle/>
                    <a:p>
                      <a:pPr algn="ctr" fontAlgn="b"/>
                      <a:r>
                        <a:rPr lang="en-US" sz="1600" b="1" u="none" strike="noStrike" dirty="0">
                          <a:effectLst/>
                        </a:rPr>
                        <a:t>0.1</a:t>
                      </a:r>
                      <a:endParaRPr lang="en-US" sz="1600" b="1" i="0" u="none" strike="noStrike" dirty="0">
                        <a:solidFill>
                          <a:srgbClr val="000000"/>
                        </a:solidFill>
                        <a:effectLst/>
                        <a:latin typeface="Calibri"/>
                      </a:endParaRPr>
                    </a:p>
                  </a:txBody>
                  <a:tcPr marL="0" marR="0" marT="0" marB="0" anchor="b"/>
                </a:tc>
              </a:tr>
            </a:tbl>
          </a:graphicData>
        </a:graphic>
      </p:graphicFrame>
      <p:sp>
        <p:nvSpPr>
          <p:cNvPr id="5" name="Slide Number Placeholder 4"/>
          <p:cNvSpPr>
            <a:spLocks noGrp="1"/>
          </p:cNvSpPr>
          <p:nvPr>
            <p:ph type="sldNum" sz="quarter" idx="12"/>
          </p:nvPr>
        </p:nvSpPr>
        <p:spPr/>
        <p:txBody>
          <a:bodyPr/>
          <a:lstStyle/>
          <a:p>
            <a:fld id="{D9515C9C-B0D4-49C7-83C7-4BF66E55645D}" type="slidenum">
              <a:rPr lang="en-US" smtClean="0"/>
              <a:pPr/>
              <a:t>155</a:t>
            </a:fld>
            <a:endParaRPr lang="en-US"/>
          </a:p>
        </p:txBody>
      </p:sp>
      <p:pic>
        <p:nvPicPr>
          <p:cNvPr id="6" name="~PP2183.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783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lstStyle/>
          <a:p>
            <a:r>
              <a:rPr lang="en-US" dirty="0" smtClean="0">
                <a:solidFill>
                  <a:schemeClr val="bg1"/>
                </a:solidFill>
              </a:rPr>
              <a:t>SCI Scores:  All above 40</a:t>
            </a:r>
            <a:endParaRPr lang="en-US" dirty="0">
              <a:solidFill>
                <a:schemeClr val="bg1"/>
              </a:solidFill>
            </a:endParaRPr>
          </a:p>
        </p:txBody>
      </p:sp>
      <p:sp>
        <p:nvSpPr>
          <p:cNvPr id="3" name="Content Placeholder 2"/>
          <p:cNvSpPr>
            <a:spLocks noGrp="1"/>
          </p:cNvSpPr>
          <p:nvPr>
            <p:ph idx="1"/>
          </p:nvPr>
        </p:nvSpPr>
        <p:spPr/>
        <p:txBody>
          <a:bodyPr/>
          <a:lstStyle/>
          <a:p>
            <a:endParaRPr lang="en-US"/>
          </a:p>
        </p:txBody>
      </p:sp>
      <p:graphicFrame>
        <p:nvGraphicFramePr>
          <p:cNvPr id="4" name="Content Placeholder 5"/>
          <p:cNvGraphicFramePr>
            <a:graphicFrameLocks/>
          </p:cNvGraphicFramePr>
          <p:nvPr>
            <p:extLst>
              <p:ext uri="{D42A27DB-BD31-4B8C-83A1-F6EECF244321}">
                <p14:modId xmlns:p14="http://schemas.microsoft.com/office/powerpoint/2010/main" val="1586766048"/>
              </p:ext>
            </p:extLst>
          </p:nvPr>
        </p:nvGraphicFramePr>
        <p:xfrm>
          <a:off x="381000" y="1066800"/>
          <a:ext cx="8458200" cy="5549454"/>
        </p:xfrm>
        <a:graphic>
          <a:graphicData uri="http://schemas.openxmlformats.org/drawingml/2006/table">
            <a:tbl>
              <a:tblPr>
                <a:tableStyleId>{D7AC3CCA-C797-4891-BE02-D94E43425B78}</a:tableStyleId>
              </a:tblPr>
              <a:tblGrid>
                <a:gridCol w="1087252"/>
                <a:gridCol w="3267464"/>
                <a:gridCol w="837445"/>
                <a:gridCol w="919932"/>
                <a:gridCol w="838703"/>
                <a:gridCol w="702696"/>
                <a:gridCol w="804708"/>
              </a:tblGrid>
              <a:tr h="777767">
                <a:tc rowSpan="2">
                  <a:txBody>
                    <a:bodyPr/>
                    <a:lstStyle/>
                    <a:p>
                      <a:pPr algn="ctr" fontAlgn="ctr"/>
                      <a:r>
                        <a:rPr lang="en-US" sz="1100" b="1" u="none" strike="noStrike" dirty="0"/>
                        <a:t>STUDY STATION</a:t>
                      </a:r>
                      <a:endParaRPr lang="en-US" sz="1100" b="1" i="0" u="none" strike="noStrike" dirty="0">
                        <a:solidFill>
                          <a:srgbClr val="000000"/>
                        </a:solidFill>
                        <a:latin typeface="Calibri"/>
                      </a:endParaRPr>
                    </a:p>
                  </a:txBody>
                  <a:tcPr marL="9525" marR="9525" marT="9525" marB="0" anchor="ctr"/>
                </a:tc>
                <a:tc rowSpan="2">
                  <a:txBody>
                    <a:bodyPr/>
                    <a:lstStyle/>
                    <a:p>
                      <a:pPr algn="ctr" fontAlgn="ctr"/>
                      <a:r>
                        <a:rPr lang="en-US" sz="1100" b="1" u="none" strike="noStrike" dirty="0"/>
                        <a:t>STATION DESCRIPTION</a:t>
                      </a:r>
                      <a:endParaRPr lang="en-US" sz="1100" b="1" i="0" u="none" strike="noStrike" dirty="0">
                        <a:solidFill>
                          <a:srgbClr val="000000"/>
                        </a:solidFill>
                        <a:latin typeface="Calibri"/>
                      </a:endParaRPr>
                    </a:p>
                  </a:txBody>
                  <a:tcPr marL="9525" marR="9525" marT="9525" marB="0" anchor="ctr"/>
                </a:tc>
                <a:tc rowSpan="2">
                  <a:txBody>
                    <a:bodyPr/>
                    <a:lstStyle/>
                    <a:p>
                      <a:pPr algn="ctr" fontAlgn="ctr"/>
                      <a:r>
                        <a:rPr lang="en-US" sz="1100" b="1" u="none" strike="noStrike" dirty="0"/>
                        <a:t>2012 SCI BIOREGION</a:t>
                      </a:r>
                      <a:endParaRPr lang="en-US" sz="1100" b="1" i="0" u="none" strike="noStrike" dirty="0">
                        <a:solidFill>
                          <a:srgbClr val="000000"/>
                        </a:solidFill>
                        <a:latin typeface="Calibri"/>
                      </a:endParaRPr>
                    </a:p>
                  </a:txBody>
                  <a:tcPr marL="9525" marR="9525" marT="9525" marB="0" anchor="ctr"/>
                </a:tc>
                <a:tc gridSpan="2">
                  <a:txBody>
                    <a:bodyPr/>
                    <a:lstStyle/>
                    <a:p>
                      <a:pPr algn="ctr" fontAlgn="ctr"/>
                      <a:r>
                        <a:rPr lang="en-US" sz="1100" b="1" u="none" strike="noStrike" dirty="0"/>
                        <a:t>OCT/NOV 2012 </a:t>
                      </a:r>
                      <a:endParaRPr lang="en-US" sz="1100" b="1" i="0" u="none" strike="noStrike" dirty="0">
                        <a:solidFill>
                          <a:srgbClr val="000000"/>
                        </a:solidFill>
                        <a:latin typeface="Calibri"/>
                      </a:endParaRPr>
                    </a:p>
                  </a:txBody>
                  <a:tcPr marL="9525" marR="9525" marT="9525" marB="0" anchor="ctr"/>
                </a:tc>
                <a:tc hMerge="1">
                  <a:txBody>
                    <a:bodyPr/>
                    <a:lstStyle/>
                    <a:p>
                      <a:endParaRPr lang="en-US"/>
                    </a:p>
                  </a:txBody>
                  <a:tcPr/>
                </a:tc>
                <a:tc gridSpan="2">
                  <a:txBody>
                    <a:bodyPr/>
                    <a:lstStyle/>
                    <a:p>
                      <a:pPr algn="ctr" fontAlgn="ctr"/>
                      <a:r>
                        <a:rPr lang="en-US" sz="1100" b="1" u="none" strike="noStrike" dirty="0"/>
                        <a:t>FEB 2013</a:t>
                      </a:r>
                      <a:endParaRPr lang="en-US" sz="1100" b="1" i="0" u="none" strike="noStrike" dirty="0">
                        <a:solidFill>
                          <a:srgbClr val="000000"/>
                        </a:solidFill>
                        <a:latin typeface="Calibri"/>
                      </a:endParaRPr>
                    </a:p>
                  </a:txBody>
                  <a:tcPr marL="9525" marR="9525" marT="9525" marB="0" anchor="ctr"/>
                </a:tc>
                <a:tc hMerge="1">
                  <a:txBody>
                    <a:bodyPr/>
                    <a:lstStyle/>
                    <a:p>
                      <a:endParaRPr lang="en-US"/>
                    </a:p>
                  </a:txBody>
                  <a:tcPr/>
                </a:tc>
              </a:tr>
              <a:tr h="396760">
                <a:tc vMerge="1">
                  <a:txBody>
                    <a:bodyPr/>
                    <a:lstStyle/>
                    <a:p>
                      <a:endParaRPr lang="en-US"/>
                    </a:p>
                  </a:txBody>
                  <a:tcPr/>
                </a:tc>
                <a:tc vMerge="1">
                  <a:txBody>
                    <a:bodyPr/>
                    <a:lstStyle/>
                    <a:p>
                      <a:endParaRPr lang="en-US"/>
                    </a:p>
                  </a:txBody>
                  <a:tcPr/>
                </a:tc>
                <a:tc vMerge="1">
                  <a:txBody>
                    <a:bodyPr/>
                    <a:lstStyle/>
                    <a:p>
                      <a:endParaRPr lang="en-US"/>
                    </a:p>
                  </a:txBody>
                  <a:tcPr/>
                </a:tc>
                <a:tc>
                  <a:txBody>
                    <a:bodyPr/>
                    <a:lstStyle/>
                    <a:p>
                      <a:pPr algn="ctr" fontAlgn="ctr"/>
                      <a:r>
                        <a:rPr lang="en-US" sz="1100" b="1" u="none" strike="noStrike" dirty="0"/>
                        <a:t>SCI SCORE</a:t>
                      </a:r>
                      <a:endParaRPr lang="en-US" sz="1100" b="1" i="0" u="none" strike="noStrike" dirty="0">
                        <a:solidFill>
                          <a:srgbClr val="000000"/>
                        </a:solidFill>
                        <a:latin typeface="Calibri"/>
                      </a:endParaRPr>
                    </a:p>
                  </a:txBody>
                  <a:tcPr marL="9525" marR="9525" marT="9525" marB="0" anchor="ctr"/>
                </a:tc>
                <a:tc>
                  <a:txBody>
                    <a:bodyPr/>
                    <a:lstStyle/>
                    <a:p>
                      <a:pPr algn="ctr" fontAlgn="ctr"/>
                      <a:r>
                        <a:rPr lang="en-US" sz="900" b="1" u="none" strike="noStrike" dirty="0"/>
                        <a:t>WATER LEVEL</a:t>
                      </a:r>
                      <a:endParaRPr lang="en-US" sz="900" b="1" i="0" u="none" strike="noStrike" dirty="0">
                        <a:solidFill>
                          <a:srgbClr val="000000"/>
                        </a:solidFill>
                        <a:latin typeface="Calibri"/>
                      </a:endParaRPr>
                    </a:p>
                  </a:txBody>
                  <a:tcPr marL="9525" marR="9525" marT="9525" marB="0" anchor="ctr"/>
                </a:tc>
                <a:tc>
                  <a:txBody>
                    <a:bodyPr/>
                    <a:lstStyle/>
                    <a:p>
                      <a:pPr algn="ctr" fontAlgn="ctr"/>
                      <a:r>
                        <a:rPr lang="en-US" sz="1100" b="1" u="none" strike="noStrike" dirty="0"/>
                        <a:t>SCI SCORE</a:t>
                      </a:r>
                      <a:endParaRPr lang="en-US" sz="1100" b="1" i="0" u="none" strike="noStrike" dirty="0">
                        <a:solidFill>
                          <a:srgbClr val="000000"/>
                        </a:solidFill>
                        <a:latin typeface="Calibri"/>
                      </a:endParaRPr>
                    </a:p>
                  </a:txBody>
                  <a:tcPr marL="9525" marR="9525" marT="9525" marB="0" anchor="ctr"/>
                </a:tc>
                <a:tc>
                  <a:txBody>
                    <a:bodyPr/>
                    <a:lstStyle/>
                    <a:p>
                      <a:pPr algn="ctr" fontAlgn="ctr"/>
                      <a:r>
                        <a:rPr lang="en-US" sz="900" b="1" u="none" strike="noStrike" dirty="0"/>
                        <a:t>WATER LEVEL</a:t>
                      </a:r>
                      <a:endParaRPr lang="en-US" sz="900" b="1" i="0" u="none" strike="noStrike" dirty="0">
                        <a:solidFill>
                          <a:srgbClr val="000000"/>
                        </a:solidFill>
                        <a:latin typeface="Calibri"/>
                      </a:endParaRPr>
                    </a:p>
                  </a:txBody>
                  <a:tcPr marL="9525" marR="9525" marT="9525" marB="0" anchor="ctr"/>
                </a:tc>
              </a:tr>
              <a:tr h="486103">
                <a:tc>
                  <a:txBody>
                    <a:bodyPr/>
                    <a:lstStyle/>
                    <a:p>
                      <a:pPr algn="ctr" fontAlgn="b"/>
                      <a:r>
                        <a:rPr lang="en-US" sz="1100" b="1" u="none" strike="noStrike" dirty="0"/>
                        <a:t>SR AB SR6</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Suwannee at Turner Boat Ramp, 2.5 miles upstream of SR 6</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Big Bend</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85</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75.69 ft</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smtClean="0"/>
                        <a:t>81</a:t>
                      </a:r>
                      <a:r>
                        <a:rPr lang="en-US" sz="1100" b="1" u="none" strike="noStrike" dirty="0"/>
                        <a:t> </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74.82 ft</a:t>
                      </a:r>
                      <a:endParaRPr lang="en-US" sz="1100" b="1" i="0" u="none" strike="noStrike" dirty="0">
                        <a:solidFill>
                          <a:srgbClr val="000000"/>
                        </a:solidFill>
                        <a:latin typeface="Calibri"/>
                      </a:endParaRPr>
                    </a:p>
                  </a:txBody>
                  <a:tcPr marL="9525" marR="9525" marT="9525" marB="0" anchor="ctr"/>
                </a:tc>
              </a:tr>
              <a:tr h="486103">
                <a:tc>
                  <a:txBody>
                    <a:bodyPr/>
                    <a:lstStyle/>
                    <a:p>
                      <a:pPr algn="ctr" fontAlgn="b"/>
                      <a:r>
                        <a:rPr lang="en-US" sz="1100" b="1" u="none" strike="noStrike" dirty="0"/>
                        <a:t>SUW 010</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smtClean="0"/>
                        <a:t>SUW010 </a:t>
                      </a:r>
                      <a:r>
                        <a:rPr lang="en-US" sz="1100" b="1" u="none" strike="noStrike" dirty="0"/>
                        <a:t>Suwannee River at SR 6 </a:t>
                      </a:r>
                      <a:r>
                        <a:rPr lang="en-US" sz="1100" b="1" u="none" strike="noStrike" dirty="0" smtClean="0"/>
                        <a:t>(FDEP SCI Station)</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Big Bend</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76</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75.69 ft</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N/A</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N/A</a:t>
                      </a:r>
                      <a:endParaRPr lang="en-US" sz="1100" b="1" i="0" u="none" strike="noStrike" dirty="0">
                        <a:solidFill>
                          <a:srgbClr val="000000"/>
                        </a:solidFill>
                        <a:latin typeface="Calibri"/>
                      </a:endParaRPr>
                    </a:p>
                  </a:txBody>
                  <a:tcPr marL="9525" marR="9525" marT="9525" marB="0" anchor="ctr"/>
                </a:tc>
              </a:tr>
              <a:tr h="486103">
                <a:tc>
                  <a:txBody>
                    <a:bodyPr/>
                    <a:lstStyle/>
                    <a:p>
                      <a:pPr algn="ctr" fontAlgn="b"/>
                      <a:r>
                        <a:rPr lang="en-US" sz="1100" b="1" u="none" strike="noStrike" dirty="0"/>
                        <a:t>SR US SC</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Suwannee </a:t>
                      </a:r>
                      <a:r>
                        <a:rPr lang="en-US" sz="1100" b="1" u="none" strike="noStrike" dirty="0" smtClean="0"/>
                        <a:t>River</a:t>
                      </a:r>
                      <a:r>
                        <a:rPr lang="en-US" sz="1100" b="1" u="none" strike="noStrike" baseline="0" dirty="0" smtClean="0"/>
                        <a:t> </a:t>
                      </a:r>
                      <a:r>
                        <a:rPr lang="en-US" sz="1100" b="1" u="none" strike="noStrike" dirty="0" smtClean="0"/>
                        <a:t>upstream </a:t>
                      </a:r>
                      <a:r>
                        <a:rPr lang="en-US" sz="1100" b="1" u="none" strike="noStrike" dirty="0"/>
                        <a:t>of Swift Creek</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Big Bend</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88</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52.16 ft</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80</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50.59 ft</a:t>
                      </a:r>
                      <a:endParaRPr lang="en-US" sz="1100" b="1" i="0" u="none" strike="noStrike" dirty="0">
                        <a:solidFill>
                          <a:srgbClr val="000000"/>
                        </a:solidFill>
                        <a:latin typeface="Calibri"/>
                      </a:endParaRPr>
                    </a:p>
                  </a:txBody>
                  <a:tcPr marL="9525" marR="9525" marT="9525" marB="0" anchor="ctr"/>
                </a:tc>
              </a:tr>
              <a:tr h="486103">
                <a:tc>
                  <a:txBody>
                    <a:bodyPr/>
                    <a:lstStyle/>
                    <a:p>
                      <a:pPr algn="ctr" fontAlgn="b"/>
                      <a:r>
                        <a:rPr lang="en-US" sz="1100" b="1" u="none" strike="noStrike" dirty="0"/>
                        <a:t>SR DS SC</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Suwannee </a:t>
                      </a:r>
                      <a:r>
                        <a:rPr lang="en-US" sz="1100" b="1" u="none" strike="noStrike" dirty="0" smtClean="0"/>
                        <a:t>River downstream </a:t>
                      </a:r>
                      <a:r>
                        <a:rPr lang="en-US" sz="1100" b="1" u="none" strike="noStrike" dirty="0"/>
                        <a:t>of Swift Creek</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Big Bend</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85</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52.16 ft</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71</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50.59 ft</a:t>
                      </a:r>
                      <a:endParaRPr lang="en-US" sz="1100" b="1" i="0" u="none" strike="noStrike" dirty="0">
                        <a:solidFill>
                          <a:srgbClr val="000000"/>
                        </a:solidFill>
                        <a:latin typeface="Calibri"/>
                      </a:endParaRPr>
                    </a:p>
                  </a:txBody>
                  <a:tcPr marL="9525" marR="9525" marT="9525" marB="0" anchor="ctr"/>
                </a:tc>
              </a:tr>
              <a:tr h="486103">
                <a:tc>
                  <a:txBody>
                    <a:bodyPr/>
                    <a:lstStyle/>
                    <a:p>
                      <a:pPr algn="ctr" fontAlgn="b"/>
                      <a:r>
                        <a:rPr lang="en-US" sz="1100" b="1" u="none" strike="noStrike" dirty="0"/>
                        <a:t>SR DS 129</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Suwannee </a:t>
                      </a:r>
                      <a:r>
                        <a:rPr lang="en-US" sz="1100" b="1" u="none" strike="noStrike" dirty="0" smtClean="0"/>
                        <a:t>River downstream </a:t>
                      </a:r>
                      <a:r>
                        <a:rPr lang="en-US" sz="1100" b="1" u="none" strike="noStrike" dirty="0"/>
                        <a:t>of </a:t>
                      </a:r>
                      <a:r>
                        <a:rPr lang="en-US" sz="1100" b="1" u="none" strike="noStrike" dirty="0" smtClean="0"/>
                        <a:t>US 129 </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Big Bend</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76</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39.73 ft</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N/A</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N/A</a:t>
                      </a:r>
                      <a:endParaRPr lang="en-US" sz="1100" b="1" i="0" u="none" strike="noStrike" dirty="0">
                        <a:solidFill>
                          <a:srgbClr val="000000"/>
                        </a:solidFill>
                        <a:latin typeface="Calibri"/>
                      </a:endParaRPr>
                    </a:p>
                  </a:txBody>
                  <a:tcPr marL="9525" marR="9525" marT="9525" marB="0" anchor="ctr"/>
                </a:tc>
              </a:tr>
              <a:tr h="486103">
                <a:tc>
                  <a:txBody>
                    <a:bodyPr/>
                    <a:lstStyle/>
                    <a:p>
                      <a:pPr algn="ctr" fontAlgn="b"/>
                      <a:r>
                        <a:rPr lang="en-US" sz="1100" b="1" u="none" strike="noStrike" dirty="0"/>
                        <a:t>SC 001</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Swift Creek at Methodist Church road</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Big Bend</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55</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86.67 ft</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57</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86.50 ft</a:t>
                      </a:r>
                      <a:endParaRPr lang="en-US" sz="1100" b="1" i="0" u="none" strike="noStrike" dirty="0">
                        <a:solidFill>
                          <a:srgbClr val="000000"/>
                        </a:solidFill>
                        <a:latin typeface="Calibri"/>
                      </a:endParaRPr>
                    </a:p>
                  </a:txBody>
                  <a:tcPr marL="9525" marR="9525" marT="9525" marB="0" anchor="ctr"/>
                </a:tc>
              </a:tr>
              <a:tr h="486103">
                <a:tc>
                  <a:txBody>
                    <a:bodyPr/>
                    <a:lstStyle/>
                    <a:p>
                      <a:pPr algn="ctr" fontAlgn="b"/>
                      <a:r>
                        <a:rPr lang="en-US" sz="1100" b="1" u="none" strike="noStrike" dirty="0"/>
                        <a:t>HC WP</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Hunter Creek at CR 135 (Woodpecker road)</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Big Bend</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52</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91.08 ft</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53</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90.73 ft</a:t>
                      </a:r>
                      <a:endParaRPr lang="en-US" sz="1100" b="1" i="0" u="none" strike="noStrike" dirty="0">
                        <a:solidFill>
                          <a:srgbClr val="000000"/>
                        </a:solidFill>
                        <a:latin typeface="Calibri"/>
                      </a:endParaRPr>
                    </a:p>
                  </a:txBody>
                  <a:tcPr marL="9525" marR="9525" marT="9525" marB="0" anchor="ctr"/>
                </a:tc>
              </a:tr>
              <a:tr h="486103">
                <a:tc>
                  <a:txBody>
                    <a:bodyPr/>
                    <a:lstStyle/>
                    <a:p>
                      <a:pPr algn="ctr" fontAlgn="b"/>
                      <a:r>
                        <a:rPr lang="en-US" sz="1100" b="1" u="none" strike="noStrike" dirty="0"/>
                        <a:t>CB BI</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Camp Branch upstream of sink</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Big Bend</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65</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N/A</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83</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N/A</a:t>
                      </a:r>
                      <a:endParaRPr lang="en-US" sz="1100" b="1" i="0" u="none" strike="noStrike" dirty="0">
                        <a:solidFill>
                          <a:srgbClr val="000000"/>
                        </a:solidFill>
                        <a:latin typeface="Calibri"/>
                      </a:endParaRPr>
                    </a:p>
                  </a:txBody>
                  <a:tcPr marL="9525" marR="9525" marT="9525" marB="0" anchor="ctr"/>
                </a:tc>
              </a:tr>
              <a:tr h="486103">
                <a:tc>
                  <a:txBody>
                    <a:bodyPr/>
                    <a:lstStyle/>
                    <a:p>
                      <a:pPr algn="ctr" fontAlgn="b"/>
                      <a:r>
                        <a:rPr lang="en-US" sz="1100" b="1" u="none" strike="noStrike" dirty="0"/>
                        <a:t>RO 182</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Roaring Creek at CR 182</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Big Bend</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82</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93.56 ft</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smtClean="0"/>
                        <a:t>70</a:t>
                      </a:r>
                      <a:r>
                        <a:rPr lang="en-US" sz="1100" b="1" u="none" strike="noStrike" dirty="0"/>
                        <a:t> </a:t>
                      </a:r>
                      <a:endParaRPr lang="en-US" sz="1100" b="1" i="0" u="none" strike="noStrike" dirty="0">
                        <a:solidFill>
                          <a:srgbClr val="000000"/>
                        </a:solidFill>
                        <a:latin typeface="Calibri"/>
                      </a:endParaRPr>
                    </a:p>
                  </a:txBody>
                  <a:tcPr marL="9525" marR="9525" marT="9525" marB="0" anchor="ctr"/>
                </a:tc>
                <a:tc>
                  <a:txBody>
                    <a:bodyPr/>
                    <a:lstStyle/>
                    <a:p>
                      <a:pPr algn="ctr" fontAlgn="b"/>
                      <a:r>
                        <a:rPr lang="en-US" sz="1100" b="1" u="none" strike="noStrike" dirty="0"/>
                        <a:t>93.56 ft</a:t>
                      </a:r>
                      <a:endParaRPr lang="en-US" sz="1100" b="1" i="0" u="none" strike="noStrike" dirty="0">
                        <a:solidFill>
                          <a:srgbClr val="000000"/>
                        </a:solidFill>
                        <a:latin typeface="Calibri"/>
                      </a:endParaRPr>
                    </a:p>
                  </a:txBody>
                  <a:tcPr marL="9525" marR="9525" marT="9525" marB="0" anchor="ctr"/>
                </a:tc>
              </a:tr>
            </a:tbl>
          </a:graphicData>
        </a:graphic>
      </p:graphicFrame>
      <p:sp>
        <p:nvSpPr>
          <p:cNvPr id="5" name="Slide Number Placeholder 4"/>
          <p:cNvSpPr>
            <a:spLocks noGrp="1"/>
          </p:cNvSpPr>
          <p:nvPr>
            <p:ph type="sldNum" sz="quarter" idx="12"/>
          </p:nvPr>
        </p:nvSpPr>
        <p:spPr/>
        <p:txBody>
          <a:bodyPr/>
          <a:lstStyle/>
          <a:p>
            <a:fld id="{D9515C9C-B0D4-49C7-83C7-4BF66E55645D}" type="slidenum">
              <a:rPr lang="en-US" smtClean="0"/>
              <a:pPr/>
              <a:t>156</a:t>
            </a:fld>
            <a:endParaRPr lang="en-US"/>
          </a:p>
        </p:txBody>
      </p:sp>
      <p:pic>
        <p:nvPicPr>
          <p:cNvPr id="6" name="~PP151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2753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Flora</a:t>
            </a:r>
            <a:endParaRPr lang="en-US" dirty="0">
              <a:solidFill>
                <a:schemeClr val="bg1"/>
              </a:solidFill>
            </a:endParaRPr>
          </a:p>
        </p:txBody>
      </p:sp>
      <p:sp>
        <p:nvSpPr>
          <p:cNvPr id="3" name="Content Placeholder 2"/>
          <p:cNvSpPr>
            <a:spLocks noGrp="1"/>
          </p:cNvSpPr>
          <p:nvPr>
            <p:ph idx="1"/>
          </p:nvPr>
        </p:nvSpPr>
        <p:spPr>
          <a:xfrm>
            <a:off x="457200" y="1524000"/>
            <a:ext cx="8229600" cy="4602163"/>
          </a:xfrm>
        </p:spPr>
        <p:txBody>
          <a:bodyPr/>
          <a:lstStyle/>
          <a:p>
            <a:r>
              <a:rPr lang="en-US" b="1" dirty="0" smtClean="0"/>
              <a:t>Preliminary data indicate acceptable RPS and LVS</a:t>
            </a:r>
          </a:p>
          <a:p>
            <a:r>
              <a:rPr lang="en-US" b="1" dirty="0" smtClean="0"/>
              <a:t>Chlorophyll in Swift Creek is between 3.2 and 20 </a:t>
            </a:r>
            <a:r>
              <a:rPr lang="en-US" b="1" dirty="0" err="1" smtClean="0"/>
              <a:t>ug</a:t>
            </a:r>
            <a:r>
              <a:rPr lang="en-US" b="1" dirty="0" smtClean="0"/>
              <a:t>/L, meaning site specific evaluation needed</a:t>
            </a:r>
          </a:p>
          <a:p>
            <a:pPr lvl="1"/>
            <a:r>
              <a:rPr lang="en-US" b="1" dirty="0" smtClean="0"/>
              <a:t>Assess functionally similar reference sites for similarity</a:t>
            </a:r>
          </a:p>
          <a:p>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157</a:t>
            </a:fld>
            <a:endParaRPr lang="en-US"/>
          </a:p>
        </p:txBody>
      </p:sp>
      <p:pic>
        <p:nvPicPr>
          <p:cNvPr id="5" name="~PP2250.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8629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p:cNvGraphicFramePr>
            <a:graphicFrameLocks noGrp="1"/>
          </p:cNvGraphicFramePr>
          <p:nvPr/>
        </p:nvGraphicFramePr>
        <p:xfrm>
          <a:off x="235820" y="279605"/>
          <a:ext cx="8672359" cy="6298790"/>
        </p:xfrm>
        <a:graphic>
          <a:graphicData uri="http://schemas.openxmlformats.org/drawingml/2006/chart">
            <c:chart xmlns:c="http://schemas.openxmlformats.org/drawingml/2006/chart" xmlns:r="http://schemas.openxmlformats.org/officeDocument/2006/relationships" r:id="rId4"/>
          </a:graphicData>
        </a:graphic>
      </p:graphicFrame>
      <p:sp>
        <p:nvSpPr>
          <p:cNvPr id="3" name="Slide Number Placeholder 2"/>
          <p:cNvSpPr>
            <a:spLocks noGrp="1"/>
          </p:cNvSpPr>
          <p:nvPr>
            <p:ph type="sldNum" sz="quarter" idx="12"/>
          </p:nvPr>
        </p:nvSpPr>
        <p:spPr/>
        <p:txBody>
          <a:bodyPr/>
          <a:lstStyle/>
          <a:p>
            <a:fld id="{D9515C9C-B0D4-49C7-83C7-4BF66E55645D}" type="slidenum">
              <a:rPr lang="en-US" smtClean="0"/>
              <a:pPr/>
              <a:t>158</a:t>
            </a:fld>
            <a:endParaRPr lang="en-US"/>
          </a:p>
        </p:txBody>
      </p:sp>
      <p:pic>
        <p:nvPicPr>
          <p:cNvPr id="4" name="~PP2300.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9345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p:cNvGraphicFramePr>
            <a:graphicFrameLocks noGrp="1"/>
          </p:cNvGraphicFramePr>
          <p:nvPr/>
        </p:nvGraphicFramePr>
        <p:xfrm>
          <a:off x="235820" y="279605"/>
          <a:ext cx="8672359" cy="6298790"/>
        </p:xfrm>
        <a:graphic>
          <a:graphicData uri="http://schemas.openxmlformats.org/drawingml/2006/chart">
            <c:chart xmlns:c="http://schemas.openxmlformats.org/drawingml/2006/chart" xmlns:r="http://schemas.openxmlformats.org/officeDocument/2006/relationships" r:id="rId5"/>
          </a:graphicData>
        </a:graphic>
      </p:graphicFrame>
      <p:sp>
        <p:nvSpPr>
          <p:cNvPr id="4" name="Slide Number Placeholder 3"/>
          <p:cNvSpPr>
            <a:spLocks noGrp="1"/>
          </p:cNvSpPr>
          <p:nvPr>
            <p:ph type="sldNum" sz="quarter" idx="12"/>
          </p:nvPr>
        </p:nvSpPr>
        <p:spPr/>
        <p:txBody>
          <a:bodyPr/>
          <a:lstStyle/>
          <a:p>
            <a:fld id="{D9515C9C-B0D4-49C7-83C7-4BF66E55645D}" type="slidenum">
              <a:rPr lang="en-US" smtClean="0"/>
              <a:pPr/>
              <a:t>159</a:t>
            </a:fld>
            <a:endParaRPr lang="en-US"/>
          </a:p>
        </p:txBody>
      </p:sp>
      <p:pic>
        <p:nvPicPr>
          <p:cNvPr id="5" name="~PP3329.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8696325" y="6410325"/>
            <a:ext cx="304800" cy="304800"/>
          </a:xfrm>
          <a:prstGeom prst="rect">
            <a:avLst/>
          </a:prstGeom>
        </p:spPr>
      </p:pic>
    </p:spTree>
  </p:cSld>
  <p:clrMapOvr>
    <a:masterClrMapping/>
  </p:clrMapOvr>
  <p:transition advTm="6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0"/>
            <a:ext cx="7620000" cy="990601"/>
          </a:xfrm>
        </p:spPr>
        <p:txBody>
          <a:bodyPr>
            <a:normAutofit/>
          </a:bodyPr>
          <a:lstStyle/>
          <a:p>
            <a:r>
              <a:rPr lang="en-US" sz="3400" dirty="0" smtClean="0">
                <a:solidFill>
                  <a:schemeClr val="bg1"/>
                </a:solidFill>
              </a:rPr>
              <a:t>Lesson Learned - Everything’s Relative</a:t>
            </a:r>
          </a:p>
        </p:txBody>
      </p:sp>
      <p:sp>
        <p:nvSpPr>
          <p:cNvPr id="3" name="Content Placeholder 2"/>
          <p:cNvSpPr>
            <a:spLocks noGrp="1"/>
          </p:cNvSpPr>
          <p:nvPr>
            <p:ph idx="1"/>
          </p:nvPr>
        </p:nvSpPr>
        <p:spPr>
          <a:xfrm>
            <a:off x="457200" y="1524000"/>
            <a:ext cx="8305800" cy="4495800"/>
          </a:xfrm>
        </p:spPr>
        <p:txBody>
          <a:bodyPr/>
          <a:lstStyle/>
          <a:p>
            <a:pPr>
              <a:spcBef>
                <a:spcPts val="600"/>
              </a:spcBef>
            </a:pPr>
            <a:r>
              <a:rPr lang="en-US" b="1" dirty="0" smtClean="0"/>
              <a:t>Federal and State numeric nutrient numbers are almost identical </a:t>
            </a:r>
          </a:p>
          <a:p>
            <a:pPr lvl="1">
              <a:spcBef>
                <a:spcPts val="600"/>
              </a:spcBef>
            </a:pPr>
            <a:r>
              <a:rPr lang="en-US" sz="2600" b="1" dirty="0" smtClean="0"/>
              <a:t>Same magnitude, frequency and duration </a:t>
            </a:r>
          </a:p>
          <a:p>
            <a:pPr lvl="1">
              <a:spcBef>
                <a:spcPts val="600"/>
              </a:spcBef>
            </a:pPr>
            <a:r>
              <a:rPr lang="en-US" sz="2600" b="1" dirty="0" smtClean="0"/>
              <a:t>Some differences in application of “modified criteria” for lakes</a:t>
            </a:r>
          </a:p>
          <a:p>
            <a:pPr>
              <a:spcBef>
                <a:spcPts val="600"/>
              </a:spcBef>
            </a:pPr>
            <a:r>
              <a:rPr lang="en-US" b="1" dirty="0" smtClean="0"/>
              <a:t>So why have State nutrient rules been so much better received by regulated parties?   </a:t>
            </a:r>
          </a:p>
          <a:p>
            <a:pPr lvl="1">
              <a:spcBef>
                <a:spcPts val="600"/>
              </a:spcBef>
            </a:pPr>
            <a:r>
              <a:rPr lang="en-US" sz="2600" b="1" dirty="0" smtClean="0"/>
              <a:t>Key differences in implementation provisions</a:t>
            </a:r>
          </a:p>
          <a:p>
            <a:pPr>
              <a:spcBef>
                <a:spcPts val="600"/>
              </a:spcBef>
              <a:buNone/>
            </a:pPr>
            <a:endParaRPr lang="en-US" sz="2600" b="1" dirty="0" smtClean="0"/>
          </a:p>
          <a:p>
            <a:pPr>
              <a:spcBef>
                <a:spcPts val="600"/>
              </a:spcBef>
              <a:buNone/>
            </a:pPr>
            <a:endParaRPr lang="en-US" sz="2200" b="1" dirty="0" smtClean="0"/>
          </a:p>
          <a:p>
            <a:pPr lvl="1">
              <a:spcBef>
                <a:spcPts val="600"/>
              </a:spcBef>
            </a:pPr>
            <a:endParaRPr lang="en-US" sz="1800" b="1" dirty="0" smtClean="0"/>
          </a:p>
          <a:p>
            <a:pPr lvl="1">
              <a:buNone/>
            </a:pPr>
            <a:endParaRPr lang="en-US" sz="2200" b="1" dirty="0" smtClean="0"/>
          </a:p>
          <a:p>
            <a:pPr lvl="1"/>
            <a:endParaRPr lang="en-US" sz="2200" b="1" dirty="0" smtClean="0"/>
          </a:p>
          <a:p>
            <a:pPr lvl="1"/>
            <a:endParaRPr lang="en-US" sz="2400" b="1" dirty="0" smtClean="0"/>
          </a:p>
        </p:txBody>
      </p:sp>
      <p:pic>
        <p:nvPicPr>
          <p:cNvPr id="4" name="~PP2061.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extLst>
      <p:ext uri="{BB962C8B-B14F-4D97-AF65-F5344CB8AC3E}">
        <p14:creationId xmlns:p14="http://schemas.microsoft.com/office/powerpoint/2010/main" val="1570129458"/>
      </p:ext>
    </p:extLst>
  </p:cSld>
  <p:clrMapOvr>
    <a:masterClrMapping/>
  </p:clrMapOvr>
  <p:transition advTm="2802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chemeClr val="bg1"/>
                </a:solidFill>
              </a:rPr>
              <a:t>PCS Example</a:t>
            </a:r>
            <a:endParaRPr lang="en-US" dirty="0">
              <a:solidFill>
                <a:schemeClr val="bg1"/>
              </a:solidFill>
            </a:endParaRPr>
          </a:p>
        </p:txBody>
      </p:sp>
      <p:sp>
        <p:nvSpPr>
          <p:cNvPr id="3" name="Content Placeholder 2"/>
          <p:cNvSpPr>
            <a:spLocks noGrp="1"/>
          </p:cNvSpPr>
          <p:nvPr>
            <p:ph idx="1"/>
          </p:nvPr>
        </p:nvSpPr>
        <p:spPr>
          <a:xfrm>
            <a:off x="457200" y="1371600"/>
            <a:ext cx="8229600" cy="5029200"/>
          </a:xfrm>
        </p:spPr>
        <p:txBody>
          <a:bodyPr>
            <a:normAutofit fontScale="92500" lnSpcReduction="20000"/>
          </a:bodyPr>
          <a:lstStyle/>
          <a:p>
            <a:r>
              <a:rPr lang="en-US" b="1" dirty="0" smtClean="0"/>
              <a:t>If final results show healthy flora and fauna in near-field and downstream waters, existing TN and TP levels would be acceptable</a:t>
            </a:r>
          </a:p>
          <a:p>
            <a:pPr lvl="1"/>
            <a:r>
              <a:rPr lang="en-US" b="1" dirty="0" smtClean="0"/>
              <a:t>Permit would ensure that the levels associated with the healthy conditions are maintained</a:t>
            </a:r>
          </a:p>
          <a:p>
            <a:pPr lvl="1"/>
            <a:r>
              <a:rPr lang="en-US" b="1" u="sng" dirty="0" smtClean="0"/>
              <a:t>Develop permit limit expressed as never to be exceeded that will attain criteria expresses as not to be exceeded more than once in three years</a:t>
            </a:r>
          </a:p>
          <a:p>
            <a:r>
              <a:rPr lang="en-US" b="1" dirty="0" smtClean="0"/>
              <a:t>If results show imbalance, Level II WQBEL needed</a:t>
            </a:r>
          </a:p>
          <a:p>
            <a:r>
              <a:rPr lang="en-US" b="1" dirty="0" smtClean="0"/>
              <a:t>Although Lower Suwannee impaired for nitrate, no RP for PCS discharge that far downstream</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160</a:t>
            </a:fld>
            <a:endParaRPr lang="en-US"/>
          </a:p>
        </p:txBody>
      </p:sp>
      <p:pic>
        <p:nvPicPr>
          <p:cNvPr id="5" name="~PP341.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70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8229600" cy="1143000"/>
          </a:xfrm>
        </p:spPr>
        <p:txBody>
          <a:bodyPr/>
          <a:lstStyle/>
          <a:p>
            <a:r>
              <a:rPr lang="en-US" dirty="0" smtClean="0">
                <a:solidFill>
                  <a:schemeClr val="bg1"/>
                </a:solidFill>
              </a:rPr>
              <a:t>Discharge to Stream to Lake</a:t>
            </a:r>
            <a:endParaRPr lang="en-US" dirty="0">
              <a:solidFill>
                <a:schemeClr val="bg1"/>
              </a:solidFill>
            </a:endParaRPr>
          </a:p>
        </p:txBody>
      </p:sp>
      <p:grpSp>
        <p:nvGrpSpPr>
          <p:cNvPr id="3" name="Group 14"/>
          <p:cNvGrpSpPr/>
          <p:nvPr/>
        </p:nvGrpSpPr>
        <p:grpSpPr>
          <a:xfrm>
            <a:off x="76200" y="1600200"/>
            <a:ext cx="1676400" cy="990600"/>
            <a:chOff x="304800" y="1143000"/>
            <a:chExt cx="1522038" cy="838200"/>
          </a:xfrm>
        </p:grpSpPr>
        <p:cxnSp>
          <p:nvCxnSpPr>
            <p:cNvPr id="5" name="Straight Connector 4"/>
            <p:cNvCxnSpPr/>
            <p:nvPr/>
          </p:nvCxnSpPr>
          <p:spPr>
            <a:xfrm>
              <a:off x="457200" y="14478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57200" y="16002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838200" y="1447800"/>
              <a:ext cx="762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Freeform 8"/>
            <p:cNvSpPr/>
            <p:nvPr/>
          </p:nvSpPr>
          <p:spPr>
            <a:xfrm>
              <a:off x="1008993" y="1481959"/>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0" name="Freeform 9"/>
            <p:cNvSpPr/>
            <p:nvPr/>
          </p:nvSpPr>
          <p:spPr>
            <a:xfrm>
              <a:off x="1066800" y="16002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1" name="Freeform 10"/>
            <p:cNvSpPr/>
            <p:nvPr/>
          </p:nvSpPr>
          <p:spPr>
            <a:xfrm>
              <a:off x="10668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2" name="Freeform 11"/>
            <p:cNvSpPr/>
            <p:nvPr/>
          </p:nvSpPr>
          <p:spPr>
            <a:xfrm>
              <a:off x="9906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3" name="TextBox 12"/>
            <p:cNvSpPr txBox="1"/>
            <p:nvPr/>
          </p:nvSpPr>
          <p:spPr>
            <a:xfrm>
              <a:off x="424275" y="1143000"/>
              <a:ext cx="1402563" cy="461665"/>
            </a:xfrm>
            <a:prstGeom prst="rect">
              <a:avLst/>
            </a:prstGeom>
            <a:noFill/>
          </p:spPr>
          <p:txBody>
            <a:bodyPr wrap="none" rtlCol="0">
              <a:spAutoFit/>
            </a:bodyPr>
            <a:lstStyle/>
            <a:p>
              <a:r>
                <a:rPr lang="en-US" sz="2400" dirty="0" smtClean="0"/>
                <a:t>Discharge</a:t>
              </a:r>
              <a:endParaRPr lang="en-US" sz="2400" dirty="0"/>
            </a:p>
          </p:txBody>
        </p:sp>
        <p:sp>
          <p:nvSpPr>
            <p:cNvPr id="14" name="Rectangle 13"/>
            <p:cNvSpPr/>
            <p:nvPr/>
          </p:nvSpPr>
          <p:spPr>
            <a:xfrm>
              <a:off x="304800" y="1143000"/>
              <a:ext cx="1371600" cy="838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6" name="TextBox 15"/>
          <p:cNvSpPr txBox="1"/>
          <p:nvPr/>
        </p:nvSpPr>
        <p:spPr>
          <a:xfrm>
            <a:off x="2133600" y="1219200"/>
            <a:ext cx="2057399"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Direct Receiving </a:t>
            </a:r>
          </a:p>
          <a:p>
            <a:r>
              <a:rPr lang="en-US" sz="2400" b="1" dirty="0" smtClean="0"/>
              <a:t>Water</a:t>
            </a:r>
            <a:r>
              <a:rPr lang="en-US" sz="2400" dirty="0" smtClean="0"/>
              <a:t>:</a:t>
            </a:r>
          </a:p>
          <a:p>
            <a:r>
              <a:rPr lang="en-US" sz="2400" dirty="0" smtClean="0"/>
              <a:t>Stream</a:t>
            </a:r>
            <a:endParaRPr lang="en-US" sz="2400" dirty="0"/>
          </a:p>
        </p:txBody>
      </p:sp>
      <p:sp>
        <p:nvSpPr>
          <p:cNvPr id="17" name="TextBox 16"/>
          <p:cNvSpPr txBox="1"/>
          <p:nvPr/>
        </p:nvSpPr>
        <p:spPr>
          <a:xfrm>
            <a:off x="1752600" y="3962400"/>
            <a:ext cx="26670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Downstream Waters:  </a:t>
            </a:r>
            <a:r>
              <a:rPr lang="en-US" sz="2400" dirty="0" smtClean="0"/>
              <a:t>Lake</a:t>
            </a:r>
            <a:endParaRPr lang="en-US" sz="2400" dirty="0"/>
          </a:p>
        </p:txBody>
      </p:sp>
      <p:sp>
        <p:nvSpPr>
          <p:cNvPr id="18" name="Right Arrow 17"/>
          <p:cNvSpPr/>
          <p:nvPr/>
        </p:nvSpPr>
        <p:spPr>
          <a:xfrm>
            <a:off x="1676400" y="18288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4267200" y="1752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eft-Right Arrow 19"/>
          <p:cNvSpPr/>
          <p:nvPr/>
        </p:nvSpPr>
        <p:spPr>
          <a:xfrm rot="5400000">
            <a:off x="2819400" y="3200400"/>
            <a:ext cx="4572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4953000" y="1066800"/>
            <a:ext cx="38862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Healthy flora AND thresholds achieved  OR healthy flora AND healthy fauna (SCI &gt;40)?</a:t>
            </a:r>
            <a:endParaRPr lang="en-US" sz="2400" dirty="0"/>
          </a:p>
        </p:txBody>
      </p:sp>
      <p:sp>
        <p:nvSpPr>
          <p:cNvPr id="24" name="TextBox 23"/>
          <p:cNvSpPr txBox="1"/>
          <p:nvPr/>
        </p:nvSpPr>
        <p:spPr>
          <a:xfrm>
            <a:off x="5791200" y="2366665"/>
            <a:ext cx="6858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Yes</a:t>
            </a:r>
            <a:endParaRPr lang="en-US" sz="2400" b="1" dirty="0"/>
          </a:p>
        </p:txBody>
      </p:sp>
      <p:sp>
        <p:nvSpPr>
          <p:cNvPr id="25" name="TextBox 24"/>
          <p:cNvSpPr txBox="1"/>
          <p:nvPr/>
        </p:nvSpPr>
        <p:spPr>
          <a:xfrm>
            <a:off x="8077200" y="2366665"/>
            <a:ext cx="685800" cy="4572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No</a:t>
            </a:r>
            <a:endParaRPr lang="en-US" sz="2400" b="1" dirty="0"/>
          </a:p>
        </p:txBody>
      </p:sp>
      <p:sp>
        <p:nvSpPr>
          <p:cNvPr id="26" name="Right Arrow 25"/>
          <p:cNvSpPr/>
          <p:nvPr/>
        </p:nvSpPr>
        <p:spPr>
          <a:xfrm rot="5400000">
            <a:off x="5257800" y="2442865"/>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Arrow 26"/>
          <p:cNvSpPr/>
          <p:nvPr/>
        </p:nvSpPr>
        <p:spPr>
          <a:xfrm rot="5400000">
            <a:off x="7620000" y="2442865"/>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4648200" y="2895600"/>
            <a:ext cx="16764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Reasonable Assurance</a:t>
            </a:r>
            <a:endParaRPr lang="en-US" sz="2400" dirty="0"/>
          </a:p>
        </p:txBody>
      </p:sp>
      <p:sp>
        <p:nvSpPr>
          <p:cNvPr id="29" name="TextBox 28"/>
          <p:cNvSpPr txBox="1"/>
          <p:nvPr/>
        </p:nvSpPr>
        <p:spPr>
          <a:xfrm>
            <a:off x="6934200" y="2971800"/>
            <a:ext cx="21336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Level II WQBEL</a:t>
            </a:r>
            <a:endParaRPr lang="en-US" sz="2400" dirty="0"/>
          </a:p>
        </p:txBody>
      </p:sp>
      <p:sp>
        <p:nvSpPr>
          <p:cNvPr id="36" name="Right Arrow 35"/>
          <p:cNvSpPr/>
          <p:nvPr/>
        </p:nvSpPr>
        <p:spPr>
          <a:xfrm>
            <a:off x="4495800" y="43434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p:cNvSpPr/>
          <p:nvPr/>
        </p:nvSpPr>
        <p:spPr>
          <a:xfrm>
            <a:off x="5181600" y="4038600"/>
            <a:ext cx="3657600" cy="2308324"/>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sz="2400" dirty="0" smtClean="0"/>
              <a:t>WQBEL analysis to determine TN and TP levels that would maintain the appropriate chlorophyll </a:t>
            </a:r>
            <a:r>
              <a:rPr lang="en-US" sz="2400" i="1" dirty="0" smtClean="0"/>
              <a:t>a</a:t>
            </a:r>
            <a:r>
              <a:rPr lang="en-US" sz="2400" dirty="0" smtClean="0"/>
              <a:t> target for the lake type (6 or 20 µg/L) during </a:t>
            </a:r>
            <a:r>
              <a:rPr lang="en-US" sz="2400" b="1" dirty="0" smtClean="0"/>
              <a:t>all</a:t>
            </a:r>
            <a:r>
              <a:rPr lang="en-US" sz="2400" dirty="0" smtClean="0"/>
              <a:t> years</a:t>
            </a:r>
            <a:endParaRPr lang="en-US" sz="2400" dirty="0"/>
          </a:p>
        </p:txBody>
      </p:sp>
      <p:sp>
        <p:nvSpPr>
          <p:cNvPr id="30" name="Slide Number Placeholder 29"/>
          <p:cNvSpPr>
            <a:spLocks noGrp="1"/>
          </p:cNvSpPr>
          <p:nvPr>
            <p:ph type="sldNum" sz="quarter" idx="12"/>
          </p:nvPr>
        </p:nvSpPr>
        <p:spPr/>
        <p:txBody>
          <a:bodyPr/>
          <a:lstStyle/>
          <a:p>
            <a:fld id="{D9515C9C-B0D4-49C7-83C7-4BF66E55645D}" type="slidenum">
              <a:rPr lang="en-US" smtClean="0"/>
              <a:pPr/>
              <a:t>161</a:t>
            </a:fld>
            <a:endParaRPr lang="en-US"/>
          </a:p>
        </p:txBody>
      </p:sp>
      <p:pic>
        <p:nvPicPr>
          <p:cNvPr id="31" name="~PP317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7607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31"/>
                </p:tgtEl>
              </p:cMediaNode>
            </p:audio>
          </p:childTnLst>
        </p:cTn>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G:\Photos\Lake_Sampling\2010-07-13 Compass Lake\P7130009.JPG"/>
          <p:cNvPicPr>
            <a:picLocks noChangeAspect="1" noChangeArrowheads="1"/>
          </p:cNvPicPr>
          <p:nvPr/>
        </p:nvPicPr>
        <p:blipFill>
          <a:blip r:embed="rId4" cstate="print"/>
          <a:srcRect/>
          <a:stretch>
            <a:fillRect/>
          </a:stretch>
        </p:blipFill>
        <p:spPr bwMode="auto">
          <a:xfrm>
            <a:off x="4191000" y="3143250"/>
            <a:ext cx="4953000" cy="3714750"/>
          </a:xfrm>
          <a:prstGeom prst="rect">
            <a:avLst/>
          </a:prstGeom>
          <a:noFill/>
        </p:spPr>
      </p:pic>
      <p:pic>
        <p:nvPicPr>
          <p:cNvPr id="1027" name="Picture 3" descr="G:\Photos\Hunter Creek\P3080018.JPG"/>
          <p:cNvPicPr>
            <a:picLocks noChangeAspect="1" noChangeArrowheads="1"/>
          </p:cNvPicPr>
          <p:nvPr/>
        </p:nvPicPr>
        <p:blipFill>
          <a:blip r:embed="rId5" cstate="print"/>
          <a:srcRect/>
          <a:stretch>
            <a:fillRect/>
          </a:stretch>
        </p:blipFill>
        <p:spPr bwMode="auto">
          <a:xfrm>
            <a:off x="0" y="0"/>
            <a:ext cx="5825067" cy="3276600"/>
          </a:xfrm>
          <a:prstGeom prst="rect">
            <a:avLst/>
          </a:prstGeom>
          <a:noFill/>
        </p:spPr>
      </p:pic>
      <p:sp>
        <p:nvSpPr>
          <p:cNvPr id="6" name="TextBox 5"/>
          <p:cNvSpPr txBox="1"/>
          <p:nvPr/>
        </p:nvSpPr>
        <p:spPr>
          <a:xfrm>
            <a:off x="6096000" y="1752600"/>
            <a:ext cx="3048000" cy="1569660"/>
          </a:xfrm>
          <a:prstGeom prst="rect">
            <a:avLst/>
          </a:prstGeom>
          <a:noFill/>
        </p:spPr>
        <p:txBody>
          <a:bodyPr wrap="square" rtlCol="0">
            <a:spAutoFit/>
          </a:bodyPr>
          <a:lstStyle/>
          <a:p>
            <a:r>
              <a:rPr lang="en-US" sz="2400" dirty="0" smtClean="0"/>
              <a:t>Downstream Lake Achieves Chlorophyll and TN/TP upper range in all years</a:t>
            </a:r>
            <a:endParaRPr lang="en-US" sz="2400" dirty="0"/>
          </a:p>
        </p:txBody>
      </p:sp>
      <p:sp>
        <p:nvSpPr>
          <p:cNvPr id="7" name="TextBox 6"/>
          <p:cNvSpPr txBox="1"/>
          <p:nvPr/>
        </p:nvSpPr>
        <p:spPr>
          <a:xfrm>
            <a:off x="685800" y="3429000"/>
            <a:ext cx="3048000" cy="1569660"/>
          </a:xfrm>
          <a:prstGeom prst="rect">
            <a:avLst/>
          </a:prstGeom>
          <a:noFill/>
        </p:spPr>
        <p:txBody>
          <a:bodyPr wrap="square" rtlCol="0">
            <a:spAutoFit/>
          </a:bodyPr>
          <a:lstStyle/>
          <a:p>
            <a:r>
              <a:rPr lang="en-US" sz="2400" dirty="0" smtClean="0"/>
              <a:t>Stream Segment with Healthy Flora and Fauna (exceeds TN threshold)</a:t>
            </a:r>
            <a:endParaRPr lang="en-US" sz="2400" dirty="0"/>
          </a:p>
        </p:txBody>
      </p:sp>
      <p:sp>
        <p:nvSpPr>
          <p:cNvPr id="8" name="Slide Number Placeholder 7"/>
          <p:cNvSpPr>
            <a:spLocks noGrp="1"/>
          </p:cNvSpPr>
          <p:nvPr>
            <p:ph type="sldNum" sz="quarter" idx="12"/>
          </p:nvPr>
        </p:nvSpPr>
        <p:spPr/>
        <p:txBody>
          <a:bodyPr/>
          <a:lstStyle/>
          <a:p>
            <a:fld id="{D9515C9C-B0D4-49C7-83C7-4BF66E55645D}" type="slidenum">
              <a:rPr lang="en-US" smtClean="0"/>
              <a:pPr/>
              <a:t>162</a:t>
            </a:fld>
            <a:endParaRPr lang="en-US"/>
          </a:p>
        </p:txBody>
      </p:sp>
      <p:pic>
        <p:nvPicPr>
          <p:cNvPr id="9" name="~PP3165.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8696325" y="6410325"/>
            <a:ext cx="304800" cy="304800"/>
          </a:xfrm>
          <a:prstGeom prst="rect">
            <a:avLst/>
          </a:prstGeom>
        </p:spPr>
      </p:pic>
    </p:spTree>
  </p:cSld>
  <p:clrMapOvr>
    <a:masterClrMapping/>
  </p:clrMapOvr>
  <p:transition advTm="2001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9"/>
                </p:tgtEl>
              </p:cMediaNode>
            </p:audio>
          </p:childTnLst>
        </p:cTn>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8229600" cy="1143000"/>
          </a:xfrm>
        </p:spPr>
        <p:txBody>
          <a:bodyPr/>
          <a:lstStyle/>
          <a:p>
            <a:r>
              <a:rPr lang="en-US" dirty="0" smtClean="0">
                <a:solidFill>
                  <a:schemeClr val="bg1"/>
                </a:solidFill>
              </a:rPr>
              <a:t>Discharge to Stream to Hierarchy 1</a:t>
            </a:r>
            <a:endParaRPr lang="en-US" dirty="0">
              <a:solidFill>
                <a:schemeClr val="bg1"/>
              </a:solidFill>
            </a:endParaRPr>
          </a:p>
        </p:txBody>
      </p:sp>
      <p:grpSp>
        <p:nvGrpSpPr>
          <p:cNvPr id="3" name="Group 14"/>
          <p:cNvGrpSpPr/>
          <p:nvPr/>
        </p:nvGrpSpPr>
        <p:grpSpPr>
          <a:xfrm>
            <a:off x="152400" y="1752600"/>
            <a:ext cx="1676400" cy="990600"/>
            <a:chOff x="304800" y="1143000"/>
            <a:chExt cx="1522038" cy="838200"/>
          </a:xfrm>
        </p:grpSpPr>
        <p:cxnSp>
          <p:nvCxnSpPr>
            <p:cNvPr id="5" name="Straight Connector 4"/>
            <p:cNvCxnSpPr/>
            <p:nvPr/>
          </p:nvCxnSpPr>
          <p:spPr>
            <a:xfrm>
              <a:off x="457200" y="14478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57200" y="16002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838200" y="1447800"/>
              <a:ext cx="762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Freeform 8"/>
            <p:cNvSpPr/>
            <p:nvPr/>
          </p:nvSpPr>
          <p:spPr>
            <a:xfrm>
              <a:off x="1008993" y="1481959"/>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0" name="Freeform 9"/>
            <p:cNvSpPr/>
            <p:nvPr/>
          </p:nvSpPr>
          <p:spPr>
            <a:xfrm>
              <a:off x="1066800" y="16002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1" name="Freeform 10"/>
            <p:cNvSpPr/>
            <p:nvPr/>
          </p:nvSpPr>
          <p:spPr>
            <a:xfrm>
              <a:off x="10668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2" name="Freeform 11"/>
            <p:cNvSpPr/>
            <p:nvPr/>
          </p:nvSpPr>
          <p:spPr>
            <a:xfrm>
              <a:off x="9906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3" name="TextBox 12"/>
            <p:cNvSpPr txBox="1"/>
            <p:nvPr/>
          </p:nvSpPr>
          <p:spPr>
            <a:xfrm>
              <a:off x="424275" y="1143000"/>
              <a:ext cx="1402563" cy="461665"/>
            </a:xfrm>
            <a:prstGeom prst="rect">
              <a:avLst/>
            </a:prstGeom>
            <a:noFill/>
          </p:spPr>
          <p:txBody>
            <a:bodyPr wrap="none" rtlCol="0">
              <a:spAutoFit/>
            </a:bodyPr>
            <a:lstStyle/>
            <a:p>
              <a:r>
                <a:rPr lang="en-US" sz="2400" dirty="0" smtClean="0"/>
                <a:t>Discharge</a:t>
              </a:r>
              <a:endParaRPr lang="en-US" sz="2400" dirty="0"/>
            </a:p>
          </p:txBody>
        </p:sp>
        <p:sp>
          <p:nvSpPr>
            <p:cNvPr id="14" name="Rectangle 13"/>
            <p:cNvSpPr/>
            <p:nvPr/>
          </p:nvSpPr>
          <p:spPr>
            <a:xfrm>
              <a:off x="304800" y="1143000"/>
              <a:ext cx="1371600" cy="838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6" name="TextBox 15"/>
          <p:cNvSpPr txBox="1"/>
          <p:nvPr/>
        </p:nvSpPr>
        <p:spPr>
          <a:xfrm>
            <a:off x="2133600" y="1219200"/>
            <a:ext cx="2057399"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Direct Receiving </a:t>
            </a:r>
          </a:p>
          <a:p>
            <a:r>
              <a:rPr lang="en-US" sz="2400" b="1" dirty="0" smtClean="0"/>
              <a:t>Water</a:t>
            </a:r>
            <a:r>
              <a:rPr lang="en-US" sz="2400" dirty="0" smtClean="0"/>
              <a:t>:</a:t>
            </a:r>
          </a:p>
          <a:p>
            <a:r>
              <a:rPr lang="en-US" sz="2400" dirty="0" smtClean="0"/>
              <a:t>Stream</a:t>
            </a:r>
            <a:endParaRPr lang="en-US" sz="2400" dirty="0"/>
          </a:p>
        </p:txBody>
      </p:sp>
      <p:sp>
        <p:nvSpPr>
          <p:cNvPr id="17" name="TextBox 16"/>
          <p:cNvSpPr txBox="1"/>
          <p:nvPr/>
        </p:nvSpPr>
        <p:spPr>
          <a:xfrm>
            <a:off x="1752600" y="4133671"/>
            <a:ext cx="26670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Downstream Waters:  </a:t>
            </a:r>
            <a:r>
              <a:rPr lang="en-US" sz="2400" dirty="0" smtClean="0"/>
              <a:t>Hierarchy 1 interpretation</a:t>
            </a:r>
            <a:endParaRPr lang="en-US" sz="2400" dirty="0"/>
          </a:p>
        </p:txBody>
      </p:sp>
      <p:sp>
        <p:nvSpPr>
          <p:cNvPr id="18" name="Right Arrow 17"/>
          <p:cNvSpPr/>
          <p:nvPr/>
        </p:nvSpPr>
        <p:spPr>
          <a:xfrm>
            <a:off x="1676400" y="2133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4191000" y="1752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eft-Right Arrow 19"/>
          <p:cNvSpPr/>
          <p:nvPr/>
        </p:nvSpPr>
        <p:spPr>
          <a:xfrm rot="5400000">
            <a:off x="2819400" y="3200400"/>
            <a:ext cx="4572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4953000" y="1066800"/>
            <a:ext cx="38862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Healthy flora AND thresholds achieved  OR healthy flora AND healthy fauna (SCI &gt;40)?</a:t>
            </a:r>
            <a:endParaRPr lang="en-US" sz="2400" dirty="0"/>
          </a:p>
        </p:txBody>
      </p:sp>
      <p:sp>
        <p:nvSpPr>
          <p:cNvPr id="24" name="TextBox 23"/>
          <p:cNvSpPr txBox="1"/>
          <p:nvPr/>
        </p:nvSpPr>
        <p:spPr>
          <a:xfrm>
            <a:off x="5791200" y="2366665"/>
            <a:ext cx="6858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Yes</a:t>
            </a:r>
            <a:endParaRPr lang="en-US" sz="2400" b="1" dirty="0"/>
          </a:p>
        </p:txBody>
      </p:sp>
      <p:sp>
        <p:nvSpPr>
          <p:cNvPr id="25" name="TextBox 24"/>
          <p:cNvSpPr txBox="1"/>
          <p:nvPr/>
        </p:nvSpPr>
        <p:spPr>
          <a:xfrm>
            <a:off x="8077200" y="2366665"/>
            <a:ext cx="685800" cy="4572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No</a:t>
            </a:r>
            <a:endParaRPr lang="en-US" sz="2400" b="1" dirty="0"/>
          </a:p>
        </p:txBody>
      </p:sp>
      <p:sp>
        <p:nvSpPr>
          <p:cNvPr id="26" name="Right Arrow 25"/>
          <p:cNvSpPr/>
          <p:nvPr/>
        </p:nvSpPr>
        <p:spPr>
          <a:xfrm rot="5400000">
            <a:off x="5257800" y="2442865"/>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Arrow 26"/>
          <p:cNvSpPr/>
          <p:nvPr/>
        </p:nvSpPr>
        <p:spPr>
          <a:xfrm rot="5400000">
            <a:off x="7620000" y="2442865"/>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4648200" y="2895600"/>
            <a:ext cx="16764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Reasonable Assurance</a:t>
            </a:r>
            <a:endParaRPr lang="en-US" sz="2400" dirty="0"/>
          </a:p>
        </p:txBody>
      </p:sp>
      <p:sp>
        <p:nvSpPr>
          <p:cNvPr id="29" name="TextBox 28"/>
          <p:cNvSpPr txBox="1"/>
          <p:nvPr/>
        </p:nvSpPr>
        <p:spPr>
          <a:xfrm>
            <a:off x="6934200" y="2971800"/>
            <a:ext cx="21336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Level II WQBEL for </a:t>
            </a:r>
            <a:r>
              <a:rPr lang="en-US" sz="2400" dirty="0" err="1" smtClean="0"/>
              <a:t>nearfield</a:t>
            </a:r>
            <a:r>
              <a:rPr lang="en-US" sz="2400" dirty="0" smtClean="0"/>
              <a:t> protection</a:t>
            </a:r>
            <a:endParaRPr lang="en-US" sz="2400" dirty="0"/>
          </a:p>
        </p:txBody>
      </p:sp>
      <p:sp>
        <p:nvSpPr>
          <p:cNvPr id="30" name="TextBox 29"/>
          <p:cNvSpPr txBox="1"/>
          <p:nvPr/>
        </p:nvSpPr>
        <p:spPr>
          <a:xfrm>
            <a:off x="5029200" y="4350603"/>
            <a:ext cx="3886200"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Analysis to ensure achievement of Hierarchy 1, may need Level II WQBEL if discharge has reasonable potential (not </a:t>
            </a:r>
            <a:r>
              <a:rPr lang="en-US" sz="2400" i="1" dirty="0" smtClean="0"/>
              <a:t>de </a:t>
            </a:r>
            <a:r>
              <a:rPr lang="en-US" sz="2400" i="1" dirty="0" err="1" smtClean="0"/>
              <a:t>minimus</a:t>
            </a:r>
            <a:r>
              <a:rPr lang="en-US" sz="2400" dirty="0" smtClean="0"/>
              <a:t>)</a:t>
            </a:r>
            <a:endParaRPr lang="en-US" sz="2400" dirty="0"/>
          </a:p>
        </p:txBody>
      </p:sp>
      <p:sp>
        <p:nvSpPr>
          <p:cNvPr id="36" name="Right Arrow 35"/>
          <p:cNvSpPr/>
          <p:nvPr/>
        </p:nvSpPr>
        <p:spPr>
          <a:xfrm>
            <a:off x="4419600" y="45720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Slide Number Placeholder 30"/>
          <p:cNvSpPr>
            <a:spLocks noGrp="1"/>
          </p:cNvSpPr>
          <p:nvPr>
            <p:ph type="sldNum" sz="quarter" idx="12"/>
          </p:nvPr>
        </p:nvSpPr>
        <p:spPr/>
        <p:txBody>
          <a:bodyPr/>
          <a:lstStyle/>
          <a:p>
            <a:fld id="{D9515C9C-B0D4-49C7-83C7-4BF66E55645D}" type="slidenum">
              <a:rPr lang="en-US" smtClean="0"/>
              <a:pPr/>
              <a:t>163</a:t>
            </a:fld>
            <a:endParaRPr lang="en-US"/>
          </a:p>
        </p:txBody>
      </p:sp>
      <p:pic>
        <p:nvPicPr>
          <p:cNvPr id="32" name="~PP660.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3798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32"/>
                </p:tgtEl>
              </p:cMediaNode>
            </p:audio>
          </p:childTnLst>
        </p:cTn>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Mosaic Discharges to Alafia River</a:t>
            </a:r>
            <a:endParaRPr lang="en-US" dirty="0">
              <a:solidFill>
                <a:schemeClr val="bg1"/>
              </a:solidFill>
            </a:endParaRPr>
          </a:p>
        </p:txBody>
      </p:sp>
      <p:sp>
        <p:nvSpPr>
          <p:cNvPr id="3" name="Content Placeholder 2"/>
          <p:cNvSpPr>
            <a:spLocks noGrp="1"/>
          </p:cNvSpPr>
          <p:nvPr>
            <p:ph idx="1"/>
          </p:nvPr>
        </p:nvSpPr>
        <p:spPr>
          <a:xfrm>
            <a:off x="457200" y="1219200"/>
            <a:ext cx="8229600" cy="2743200"/>
          </a:xfrm>
        </p:spPr>
        <p:txBody>
          <a:bodyPr>
            <a:normAutofit fontScale="70000" lnSpcReduction="20000"/>
          </a:bodyPr>
          <a:lstStyle/>
          <a:p>
            <a:r>
              <a:rPr lang="en-US" b="1" dirty="0" smtClean="0"/>
              <a:t>Various NPDES outfalls to ditches/intermittent wetlands (narrative would apply)</a:t>
            </a:r>
          </a:p>
          <a:p>
            <a:r>
              <a:rPr lang="en-US" b="1" dirty="0" smtClean="0"/>
              <a:t>Eventually flow to Alafia River</a:t>
            </a:r>
          </a:p>
          <a:p>
            <a:r>
              <a:rPr lang="en-US" b="1" dirty="0" smtClean="0"/>
              <a:t>Tidal Alafia has TMDL </a:t>
            </a:r>
          </a:p>
          <a:p>
            <a:pPr lvl="1"/>
            <a:r>
              <a:rPr lang="en-US" b="1" dirty="0" smtClean="0"/>
              <a:t>Mosaic’s existing load was deemed </a:t>
            </a:r>
            <a:r>
              <a:rPr lang="en-US" b="1" i="1" dirty="0" smtClean="0"/>
              <a:t>de </a:t>
            </a:r>
            <a:r>
              <a:rPr lang="en-US" b="1" i="1" dirty="0" err="1" smtClean="0"/>
              <a:t>minimus</a:t>
            </a:r>
            <a:r>
              <a:rPr lang="en-US" b="1" i="1" dirty="0" smtClean="0"/>
              <a:t> </a:t>
            </a:r>
            <a:r>
              <a:rPr lang="en-US" b="1" dirty="0" smtClean="0"/>
              <a:t>and WLA was set at their 2001-2007 loads</a:t>
            </a:r>
          </a:p>
          <a:p>
            <a:r>
              <a:rPr lang="en-US" b="1" dirty="0" smtClean="0"/>
              <a:t>Hillsborough Bay has RA Plan, and Mosaic has WLA for their facilities</a:t>
            </a:r>
          </a:p>
          <a:p>
            <a:endParaRPr lang="en-US" b="1" dirty="0"/>
          </a:p>
        </p:txBody>
      </p:sp>
      <p:pic>
        <p:nvPicPr>
          <p:cNvPr id="1027" name="Picture 3"/>
          <p:cNvPicPr>
            <a:picLocks noChangeAspect="1" noChangeArrowheads="1"/>
          </p:cNvPicPr>
          <p:nvPr/>
        </p:nvPicPr>
        <p:blipFill>
          <a:blip r:embed="rId4" cstate="print"/>
          <a:srcRect/>
          <a:stretch>
            <a:fillRect/>
          </a:stretch>
        </p:blipFill>
        <p:spPr bwMode="auto">
          <a:xfrm>
            <a:off x="238125" y="3733801"/>
            <a:ext cx="8667750" cy="28194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D9515C9C-B0D4-49C7-83C7-4BF66E55645D}" type="slidenum">
              <a:rPr lang="en-US" smtClean="0"/>
              <a:pPr/>
              <a:t>164</a:t>
            </a:fld>
            <a:endParaRPr lang="en-US"/>
          </a:p>
        </p:txBody>
      </p:sp>
      <p:pic>
        <p:nvPicPr>
          <p:cNvPr id="6" name="~PP3435.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7603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dirty="0" err="1" smtClean="0"/>
              <a:t>Mosacia</a:t>
            </a:r>
            <a:r>
              <a:rPr lang="en-US" dirty="0" smtClean="0"/>
              <a:t> </a:t>
            </a:r>
            <a:r>
              <a:rPr lang="en-US" dirty="0" err="1" smtClean="0"/>
              <a:t>Outlf</a:t>
            </a:r>
            <a:endParaRPr lang="en-US" dirty="0"/>
          </a:p>
        </p:txBody>
      </p:sp>
      <p:pic>
        <p:nvPicPr>
          <p:cNvPr id="4" name="Picture 3" descr="C:\Users\frydenborg_r\AppData\Local\Microsoft\Windows\Temporary Internet Files\Content.Outlook\VIWUGITS\Alafia Point Sources.jpg"/>
          <p:cNvPicPr/>
          <p:nvPr/>
        </p:nvPicPr>
        <p:blipFill>
          <a:blip r:embed="rId4" cstate="print"/>
          <a:srcRect/>
          <a:stretch>
            <a:fillRect/>
          </a:stretch>
        </p:blipFill>
        <p:spPr bwMode="auto">
          <a:xfrm>
            <a:off x="0" y="-76200"/>
            <a:ext cx="5715000" cy="6858000"/>
          </a:xfrm>
          <a:prstGeom prst="rect">
            <a:avLst/>
          </a:prstGeom>
          <a:noFill/>
          <a:ln w="9525">
            <a:noFill/>
            <a:miter lim="800000"/>
            <a:headEnd/>
            <a:tailEnd/>
          </a:ln>
        </p:spPr>
      </p:pic>
      <p:sp>
        <p:nvSpPr>
          <p:cNvPr id="5" name="Oval 4"/>
          <p:cNvSpPr/>
          <p:nvPr/>
        </p:nvSpPr>
        <p:spPr>
          <a:xfrm>
            <a:off x="3733800" y="2286000"/>
            <a:ext cx="1676400" cy="1905000"/>
          </a:xfrm>
          <a:prstGeom prst="ellipse">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Arrow Connector 6"/>
          <p:cNvCxnSpPr/>
          <p:nvPr/>
        </p:nvCxnSpPr>
        <p:spPr>
          <a:xfrm>
            <a:off x="5410200" y="3200400"/>
            <a:ext cx="685800" cy="0"/>
          </a:xfrm>
          <a:prstGeom prst="straightConnector1">
            <a:avLst/>
          </a:prstGeom>
          <a:ln w="57150">
            <a:tailEnd type="arrow"/>
          </a:ln>
        </p:spPr>
        <p:style>
          <a:lnRef idx="1">
            <a:schemeClr val="accent1"/>
          </a:lnRef>
          <a:fillRef idx="0">
            <a:schemeClr val="accent1"/>
          </a:fillRef>
          <a:effectRef idx="0">
            <a:schemeClr val="accent1"/>
          </a:effectRef>
          <a:fontRef idx="minor">
            <a:schemeClr val="tx1"/>
          </a:fontRef>
        </p:style>
      </p:cxnSp>
      <p:sp>
        <p:nvSpPr>
          <p:cNvPr id="8" name="Title 7"/>
          <p:cNvSpPr>
            <a:spLocks noGrp="1"/>
          </p:cNvSpPr>
          <p:nvPr>
            <p:ph type="title"/>
          </p:nvPr>
        </p:nvSpPr>
        <p:spPr/>
        <p:txBody>
          <a:bodyPr/>
          <a:lstStyle/>
          <a:p>
            <a:endParaRPr lang="en-US"/>
          </a:p>
        </p:txBody>
      </p:sp>
      <p:sp>
        <p:nvSpPr>
          <p:cNvPr id="9" name="TextBox 8"/>
          <p:cNvSpPr txBox="1"/>
          <p:nvPr/>
        </p:nvSpPr>
        <p:spPr>
          <a:xfrm>
            <a:off x="6400800" y="2438400"/>
            <a:ext cx="2438400" cy="3416320"/>
          </a:xfrm>
          <a:prstGeom prst="rect">
            <a:avLst/>
          </a:prstGeom>
          <a:noFill/>
        </p:spPr>
        <p:txBody>
          <a:bodyPr wrap="square" rtlCol="0">
            <a:spAutoFit/>
          </a:bodyPr>
          <a:lstStyle/>
          <a:p>
            <a:r>
              <a:rPr lang="en-US" sz="2400" dirty="0" smtClean="0"/>
              <a:t>Mosaic Outfalls discharge to wetlands or ditches (narrative applies) and then  to North and South Prongs of the Alafia (NNC applies)</a:t>
            </a:r>
            <a:endParaRPr lang="en-US" sz="2400" dirty="0"/>
          </a:p>
        </p:txBody>
      </p:sp>
      <p:sp>
        <p:nvSpPr>
          <p:cNvPr id="10" name="Slide Number Placeholder 9"/>
          <p:cNvSpPr>
            <a:spLocks noGrp="1"/>
          </p:cNvSpPr>
          <p:nvPr>
            <p:ph type="sldNum" sz="quarter" idx="12"/>
          </p:nvPr>
        </p:nvSpPr>
        <p:spPr/>
        <p:txBody>
          <a:bodyPr/>
          <a:lstStyle/>
          <a:p>
            <a:fld id="{D9515C9C-B0D4-49C7-83C7-4BF66E55645D}" type="slidenum">
              <a:rPr lang="en-US" smtClean="0"/>
              <a:pPr/>
              <a:t>165</a:t>
            </a:fld>
            <a:endParaRPr lang="en-US"/>
          </a:p>
        </p:txBody>
      </p:sp>
      <p:pic>
        <p:nvPicPr>
          <p:cNvPr id="11" name="~PP264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1103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11"/>
                </p:tgtEl>
              </p:cMediaNode>
            </p:audio>
          </p:childTnLst>
        </p:cTn>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SCI Results: All Exceed 40</a:t>
            </a:r>
            <a:endParaRPr lang="en-US" dirty="0">
              <a:solidFill>
                <a:schemeClr val="bg1"/>
              </a:solidFill>
            </a:endParaRPr>
          </a:p>
        </p:txBody>
      </p:sp>
      <p:graphicFrame>
        <p:nvGraphicFramePr>
          <p:cNvPr id="4" name="Chart 3"/>
          <p:cNvGraphicFramePr/>
          <p:nvPr/>
        </p:nvGraphicFramePr>
        <p:xfrm>
          <a:off x="1600201" y="1338384"/>
          <a:ext cx="6172200" cy="4833816"/>
        </p:xfrm>
        <a:graphic>
          <a:graphicData uri="http://schemas.openxmlformats.org/drawingml/2006/chart">
            <c:chart xmlns:c="http://schemas.openxmlformats.org/drawingml/2006/chart" xmlns:r="http://schemas.openxmlformats.org/officeDocument/2006/relationships" r:id="rId4"/>
          </a:graphicData>
        </a:graphic>
      </p:graphicFrame>
      <p:sp>
        <p:nvSpPr>
          <p:cNvPr id="5" name="Slide Number Placeholder 4"/>
          <p:cNvSpPr>
            <a:spLocks noGrp="1"/>
          </p:cNvSpPr>
          <p:nvPr>
            <p:ph type="sldNum" sz="quarter" idx="12"/>
          </p:nvPr>
        </p:nvSpPr>
        <p:spPr/>
        <p:txBody>
          <a:bodyPr/>
          <a:lstStyle/>
          <a:p>
            <a:fld id="{D9515C9C-B0D4-49C7-83C7-4BF66E55645D}" type="slidenum">
              <a:rPr lang="en-US" smtClean="0"/>
              <a:pPr/>
              <a:t>166</a:t>
            </a:fld>
            <a:endParaRPr lang="en-US"/>
          </a:p>
        </p:txBody>
      </p:sp>
      <p:pic>
        <p:nvPicPr>
          <p:cNvPr id="6" name="~PP956.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4290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76200"/>
            <a:ext cx="7543800" cy="1143000"/>
          </a:xfrm>
        </p:spPr>
        <p:txBody>
          <a:bodyPr>
            <a:normAutofit/>
          </a:bodyPr>
          <a:lstStyle/>
          <a:p>
            <a:r>
              <a:rPr lang="en-US" sz="4000" dirty="0" smtClean="0">
                <a:solidFill>
                  <a:schemeClr val="bg1"/>
                </a:solidFill>
              </a:rPr>
              <a:t>Flora: RPS and LVS Indicate Healthy</a:t>
            </a:r>
            <a:endParaRPr lang="en-US" sz="4000" dirty="0">
              <a:solidFill>
                <a:schemeClr val="bg1"/>
              </a:solidFill>
            </a:endParaRPr>
          </a:p>
        </p:txBody>
      </p:sp>
      <p:graphicFrame>
        <p:nvGraphicFramePr>
          <p:cNvPr id="4" name="Content Placeholder 3"/>
          <p:cNvGraphicFramePr>
            <a:graphicFrameLocks noGrp="1"/>
          </p:cNvGraphicFramePr>
          <p:nvPr>
            <p:ph idx="1"/>
          </p:nvPr>
        </p:nvGraphicFramePr>
        <p:xfrm>
          <a:off x="990600" y="2241479"/>
          <a:ext cx="6705599" cy="3778321"/>
        </p:xfrm>
        <a:graphic>
          <a:graphicData uri="http://schemas.openxmlformats.org/drawingml/2006/table">
            <a:tbl>
              <a:tblPr/>
              <a:tblGrid>
                <a:gridCol w="2190440"/>
                <a:gridCol w="668642"/>
                <a:gridCol w="752679"/>
                <a:gridCol w="668642"/>
                <a:gridCol w="585518"/>
                <a:gridCol w="585518"/>
                <a:gridCol w="668642"/>
                <a:gridCol w="585518"/>
              </a:tblGrid>
              <a:tr h="257447">
                <a:tc>
                  <a:txBody>
                    <a:bodyPr/>
                    <a:lstStyle/>
                    <a:p>
                      <a:pPr algn="l"/>
                      <a:endParaRPr lang="en-US" sz="1600" dirty="0">
                        <a:latin typeface="Calibri"/>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gridSpan="7">
                  <a:txBody>
                    <a:bodyPr/>
                    <a:lstStyle/>
                    <a:p>
                      <a:pPr marL="0" marR="0" algn="ctr">
                        <a:spcBef>
                          <a:spcPts val="0"/>
                        </a:spcBef>
                        <a:spcAft>
                          <a:spcPts val="0"/>
                        </a:spcAft>
                      </a:pPr>
                      <a:r>
                        <a:rPr lang="en-US" sz="1600" b="1" dirty="0">
                          <a:latin typeface="Calibri"/>
                          <a:ea typeface="Times New Roman"/>
                          <a:cs typeface="Times New Roman"/>
                        </a:rPr>
                        <a:t>Algal Thickness </a:t>
                      </a:r>
                      <a:r>
                        <a:rPr lang="en-US" sz="1600" b="1" dirty="0" smtClean="0">
                          <a:latin typeface="Calibri"/>
                          <a:ea typeface="Times New Roman"/>
                          <a:cs typeface="Times New Roman"/>
                        </a:rPr>
                        <a:t>Rank (RPS)</a:t>
                      </a:r>
                      <a:endParaRPr lang="en-US" sz="16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r h="257447">
                <a:tc>
                  <a:txBody>
                    <a:bodyPr/>
                    <a:lstStyle/>
                    <a:p>
                      <a:pPr algn="l"/>
                      <a:endParaRPr lang="en-US" sz="1600" dirty="0">
                        <a:latin typeface="Calibri"/>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ctr">
                        <a:spcBef>
                          <a:spcPts val="0"/>
                        </a:spcBef>
                        <a:spcAft>
                          <a:spcPts val="0"/>
                        </a:spcAft>
                      </a:pPr>
                      <a:r>
                        <a:rPr lang="en-US" sz="1600" b="1" dirty="0">
                          <a:latin typeface="Arial"/>
                          <a:ea typeface="Times New Roman"/>
                          <a:cs typeface="Times New Roman"/>
                        </a:rPr>
                        <a:t>0</a:t>
                      </a:r>
                      <a:endParaRPr lang="en-US" sz="16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600" b="1">
                          <a:latin typeface="Arial"/>
                          <a:ea typeface="Times New Roman"/>
                          <a:cs typeface="Times New Roman"/>
                        </a:rPr>
                        <a:t>1</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600" b="1">
                          <a:latin typeface="Arial"/>
                          <a:ea typeface="Times New Roman"/>
                          <a:cs typeface="Times New Roman"/>
                        </a:rPr>
                        <a:t>2</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600" b="1">
                          <a:latin typeface="Arial"/>
                          <a:ea typeface="Times New Roman"/>
                          <a:cs typeface="Times New Roman"/>
                        </a:rPr>
                        <a:t>3</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ctr">
                        <a:spcBef>
                          <a:spcPts val="0"/>
                        </a:spcBef>
                        <a:spcAft>
                          <a:spcPts val="0"/>
                        </a:spcAft>
                      </a:pPr>
                      <a:r>
                        <a:rPr lang="en-US" sz="1600" b="1" dirty="0">
                          <a:latin typeface="Arial"/>
                          <a:ea typeface="Times New Roman"/>
                          <a:cs typeface="Times New Roman"/>
                        </a:rPr>
                        <a:t>4</a:t>
                      </a:r>
                      <a:endParaRPr lang="en-US" sz="16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spcBef>
                          <a:spcPts val="0"/>
                        </a:spcBef>
                        <a:spcAft>
                          <a:spcPts val="0"/>
                        </a:spcAft>
                      </a:pPr>
                      <a:r>
                        <a:rPr lang="en-US" sz="1600" b="1">
                          <a:latin typeface="Arial"/>
                          <a:ea typeface="Times New Roman"/>
                          <a:cs typeface="Times New Roman"/>
                        </a:rPr>
                        <a:t>5</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spcBef>
                          <a:spcPts val="0"/>
                        </a:spcBef>
                        <a:spcAft>
                          <a:spcPts val="0"/>
                        </a:spcAft>
                      </a:pPr>
                      <a:r>
                        <a:rPr lang="en-US" sz="1600" b="1">
                          <a:latin typeface="Arial"/>
                          <a:ea typeface="Times New Roman"/>
                          <a:cs typeface="Times New Roman"/>
                        </a:rPr>
                        <a:t>6</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257447">
                <a:tc>
                  <a:txBody>
                    <a:bodyPr/>
                    <a:lstStyle/>
                    <a:p>
                      <a:pPr algn="l"/>
                      <a:endParaRPr lang="en-US" sz="1600">
                        <a:latin typeface="Calibri"/>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rowSpan="2">
                  <a:txBody>
                    <a:bodyPr/>
                    <a:lstStyle/>
                    <a:p>
                      <a:pPr marL="0" marR="0" algn="ctr">
                        <a:spcBef>
                          <a:spcPts val="0"/>
                        </a:spcBef>
                        <a:spcAft>
                          <a:spcPts val="0"/>
                        </a:spcAft>
                      </a:pPr>
                      <a:r>
                        <a:rPr lang="en-US" sz="1600">
                          <a:latin typeface="Calibri"/>
                          <a:ea typeface="Times New Roman"/>
                          <a:cs typeface="Times New Roman"/>
                        </a:rPr>
                        <a:t>0 mm rough</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marL="0" marR="0" algn="ctr">
                        <a:spcBef>
                          <a:spcPts val="0"/>
                        </a:spcBef>
                        <a:spcAft>
                          <a:spcPts val="0"/>
                        </a:spcAft>
                      </a:pPr>
                      <a:r>
                        <a:rPr lang="en-US" sz="1600">
                          <a:latin typeface="Calibri"/>
                          <a:ea typeface="Times New Roman"/>
                          <a:cs typeface="Times New Roman"/>
                        </a:rPr>
                        <a:t>&lt;0.5 mm or slimy</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marL="0" marR="0" algn="ctr">
                        <a:spcBef>
                          <a:spcPts val="0"/>
                        </a:spcBef>
                        <a:spcAft>
                          <a:spcPts val="0"/>
                        </a:spcAft>
                      </a:pPr>
                      <a:r>
                        <a:rPr lang="en-US" sz="1600" dirty="0">
                          <a:latin typeface="Calibri"/>
                          <a:ea typeface="Times New Roman"/>
                          <a:cs typeface="Times New Roman"/>
                        </a:rPr>
                        <a:t>0.5 - 1 mm</a:t>
                      </a:r>
                      <a:endParaRPr lang="en-US" sz="16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marL="0" marR="0" algn="ctr">
                        <a:spcBef>
                          <a:spcPts val="0"/>
                        </a:spcBef>
                        <a:spcAft>
                          <a:spcPts val="0"/>
                        </a:spcAft>
                      </a:pPr>
                      <a:r>
                        <a:rPr lang="en-US" sz="1600">
                          <a:latin typeface="Calibri"/>
                          <a:ea typeface="Times New Roman"/>
                          <a:cs typeface="Times New Roman"/>
                        </a:rPr>
                        <a:t>&gt;1 to &lt;6 mm</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rowSpan="2">
                  <a:txBody>
                    <a:bodyPr/>
                    <a:lstStyle/>
                    <a:p>
                      <a:pPr marL="0" marR="0" algn="ctr">
                        <a:spcBef>
                          <a:spcPts val="0"/>
                        </a:spcBef>
                        <a:spcAft>
                          <a:spcPts val="0"/>
                        </a:spcAft>
                      </a:pPr>
                      <a:r>
                        <a:rPr lang="en-US" sz="1600" dirty="0">
                          <a:latin typeface="Calibri"/>
                          <a:ea typeface="Times New Roman"/>
                          <a:cs typeface="Times New Roman"/>
                        </a:rPr>
                        <a:t>6 - 20 mm</a:t>
                      </a:r>
                      <a:endParaRPr lang="en-US" sz="16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rowSpan="2">
                  <a:txBody>
                    <a:bodyPr/>
                    <a:lstStyle/>
                    <a:p>
                      <a:pPr marL="0" marR="0" algn="ctr">
                        <a:spcBef>
                          <a:spcPts val="0"/>
                        </a:spcBef>
                        <a:spcAft>
                          <a:spcPts val="0"/>
                        </a:spcAft>
                      </a:pPr>
                      <a:r>
                        <a:rPr lang="en-US" sz="1600" dirty="0">
                          <a:latin typeface="Calibri"/>
                          <a:ea typeface="Times New Roman"/>
                          <a:cs typeface="Times New Roman"/>
                        </a:rPr>
                        <a:t>2-10 cm</a:t>
                      </a:r>
                      <a:endParaRPr lang="en-US" sz="1600" dirty="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rowSpan="2">
                  <a:txBody>
                    <a:bodyPr/>
                    <a:lstStyle/>
                    <a:p>
                      <a:pPr marL="0" marR="0" algn="ctr">
                        <a:spcBef>
                          <a:spcPts val="0"/>
                        </a:spcBef>
                        <a:spcAft>
                          <a:spcPts val="0"/>
                        </a:spcAft>
                      </a:pPr>
                      <a:r>
                        <a:rPr lang="en-US" sz="1600">
                          <a:latin typeface="Calibri"/>
                          <a:ea typeface="Times New Roman"/>
                          <a:cs typeface="Times New Roman"/>
                        </a:rPr>
                        <a:t>&gt;10 cm</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830147">
                <a:tc>
                  <a:txBody>
                    <a:bodyPr/>
                    <a:lstStyle/>
                    <a:p>
                      <a:pPr marL="0" marR="0" algn="l">
                        <a:spcBef>
                          <a:spcPts val="0"/>
                        </a:spcBef>
                        <a:spcAft>
                          <a:spcPts val="0"/>
                        </a:spcAft>
                      </a:pPr>
                      <a:r>
                        <a:rPr lang="en-US" sz="1600" b="1" dirty="0">
                          <a:solidFill>
                            <a:srgbClr val="000000"/>
                          </a:solidFill>
                          <a:latin typeface="Calibri"/>
                          <a:ea typeface="Times New Roman"/>
                          <a:cs typeface="Times New Roman"/>
                        </a:rPr>
                        <a:t>Site </a:t>
                      </a:r>
                      <a:endParaRPr lang="en-US" sz="1600" dirty="0">
                        <a:latin typeface="Times New Roman"/>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c vMerge="1">
                  <a:txBody>
                    <a:bodyPr/>
                    <a:lstStyle/>
                    <a:p>
                      <a:endParaRPr lang="en-US"/>
                    </a:p>
                  </a:txBody>
                  <a:tcPr/>
                </a:tc>
              </a:tr>
              <a:tr h="435038">
                <a:tc>
                  <a:txBody>
                    <a:bodyPr/>
                    <a:lstStyle/>
                    <a:p>
                      <a:pPr marL="0" marR="0" algn="l">
                        <a:spcBef>
                          <a:spcPts val="0"/>
                        </a:spcBef>
                        <a:spcAft>
                          <a:spcPts val="0"/>
                        </a:spcAft>
                      </a:pPr>
                      <a:r>
                        <a:rPr lang="en-US" sz="1600" b="1">
                          <a:solidFill>
                            <a:srgbClr val="000000"/>
                          </a:solidFill>
                          <a:latin typeface="Calibri"/>
                          <a:ea typeface="Times New Roman"/>
                          <a:cs typeface="Times New Roman"/>
                        </a:rPr>
                        <a:t>Alafia 601 South Prong</a:t>
                      </a:r>
                      <a:endParaRPr lang="en-US" sz="1600">
                        <a:latin typeface="Times New Roman"/>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a:latin typeface="Calibri"/>
                          <a:ea typeface="Times New Roman"/>
                          <a:cs typeface="Times New Roman"/>
                        </a:rPr>
                        <a:t>42</a:t>
                      </a:r>
                      <a:endParaRPr lang="en-US" sz="1600">
                        <a:latin typeface="Times New Roman"/>
                        <a:ea typeface="Times New Roman"/>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marR="0" algn="r">
                        <a:spcBef>
                          <a:spcPts val="0"/>
                        </a:spcBef>
                        <a:spcAft>
                          <a:spcPts val="0"/>
                        </a:spcAft>
                      </a:pPr>
                      <a:r>
                        <a:rPr lang="en-US" sz="1600">
                          <a:latin typeface="Calibri"/>
                          <a:ea typeface="Times New Roman"/>
                          <a:cs typeface="Times New Roman"/>
                        </a:rPr>
                        <a:t>0</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latin typeface="Calibri"/>
                          <a:ea typeface="Times New Roman"/>
                          <a:cs typeface="Times New Roman"/>
                        </a:rPr>
                        <a:t>0</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latin typeface="Calibri"/>
                          <a:ea typeface="Times New Roman"/>
                          <a:cs typeface="Times New Roman"/>
                        </a:rPr>
                        <a:t>1</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latin typeface="Calibri"/>
                          <a:ea typeface="Times New Roman"/>
                          <a:cs typeface="Times New Roman"/>
                        </a:rPr>
                        <a:t>4</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r">
                        <a:spcBef>
                          <a:spcPts val="0"/>
                        </a:spcBef>
                        <a:spcAft>
                          <a:spcPts val="0"/>
                        </a:spcAft>
                      </a:pPr>
                      <a:r>
                        <a:rPr lang="en-US" sz="1600" dirty="0">
                          <a:latin typeface="Calibri"/>
                          <a:ea typeface="Times New Roman"/>
                          <a:cs typeface="Times New Roman"/>
                        </a:rPr>
                        <a:t>7</a:t>
                      </a:r>
                      <a:endParaRPr lang="en-US" sz="16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r">
                        <a:spcBef>
                          <a:spcPts val="0"/>
                        </a:spcBef>
                        <a:spcAft>
                          <a:spcPts val="0"/>
                        </a:spcAft>
                      </a:pPr>
                      <a:r>
                        <a:rPr lang="en-US" sz="1600" dirty="0">
                          <a:latin typeface="Calibri"/>
                          <a:ea typeface="Times New Roman"/>
                          <a:cs typeface="Times New Roman"/>
                        </a:rPr>
                        <a:t>0</a:t>
                      </a:r>
                      <a:endParaRPr lang="en-US" sz="16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435038">
                <a:tc>
                  <a:txBody>
                    <a:bodyPr/>
                    <a:lstStyle/>
                    <a:p>
                      <a:pPr marL="0" marR="0" algn="l">
                        <a:spcBef>
                          <a:spcPts val="0"/>
                        </a:spcBef>
                        <a:spcAft>
                          <a:spcPts val="0"/>
                        </a:spcAft>
                      </a:pPr>
                      <a:r>
                        <a:rPr lang="en-US" sz="1600" b="1">
                          <a:solidFill>
                            <a:srgbClr val="000000"/>
                          </a:solidFill>
                          <a:latin typeface="Calibri"/>
                          <a:ea typeface="Times New Roman"/>
                          <a:cs typeface="Times New Roman"/>
                        </a:rPr>
                        <a:t>Alafia 495 North Prong</a:t>
                      </a:r>
                      <a:endParaRPr lang="en-US" sz="1600">
                        <a:latin typeface="Times New Roman"/>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a:latin typeface="Calibri"/>
                          <a:ea typeface="Times New Roman"/>
                          <a:cs typeface="Times New Roman"/>
                        </a:rPr>
                        <a:t>39</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latin typeface="Calibri"/>
                          <a:ea typeface="Times New Roman"/>
                          <a:cs typeface="Times New Roman"/>
                        </a:rPr>
                        <a:t>5</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latin typeface="Calibri"/>
                          <a:ea typeface="Times New Roman"/>
                          <a:cs typeface="Times New Roman"/>
                        </a:rPr>
                        <a:t>0</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latin typeface="Calibri"/>
                          <a:ea typeface="Times New Roman"/>
                          <a:cs typeface="Times New Roman"/>
                        </a:rPr>
                        <a:t>0</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latin typeface="Calibri"/>
                          <a:ea typeface="Times New Roman"/>
                          <a:cs typeface="Times New Roman"/>
                        </a:rPr>
                        <a:t>0</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r">
                        <a:spcBef>
                          <a:spcPts val="0"/>
                        </a:spcBef>
                        <a:spcAft>
                          <a:spcPts val="0"/>
                        </a:spcAft>
                      </a:pPr>
                      <a:r>
                        <a:rPr lang="en-US" sz="1600">
                          <a:latin typeface="Calibri"/>
                          <a:ea typeface="Times New Roman"/>
                          <a:cs typeface="Times New Roman"/>
                        </a:rPr>
                        <a:t>5</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r">
                        <a:spcBef>
                          <a:spcPts val="0"/>
                        </a:spcBef>
                        <a:spcAft>
                          <a:spcPts val="0"/>
                        </a:spcAft>
                      </a:pPr>
                      <a:r>
                        <a:rPr lang="en-US" sz="1600" dirty="0">
                          <a:latin typeface="Calibri"/>
                          <a:ea typeface="Times New Roman"/>
                          <a:cs typeface="Times New Roman"/>
                        </a:rPr>
                        <a:t>0</a:t>
                      </a:r>
                      <a:endParaRPr lang="en-US" sz="16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435681">
                <a:tc>
                  <a:txBody>
                    <a:bodyPr/>
                    <a:lstStyle/>
                    <a:p>
                      <a:pPr marL="0" marR="0" algn="l">
                        <a:spcBef>
                          <a:spcPts val="0"/>
                        </a:spcBef>
                        <a:spcAft>
                          <a:spcPts val="0"/>
                        </a:spcAft>
                      </a:pPr>
                      <a:r>
                        <a:rPr lang="en-US" sz="1600" b="1">
                          <a:solidFill>
                            <a:srgbClr val="000000"/>
                          </a:solidFill>
                          <a:latin typeface="Calibri"/>
                          <a:ea typeface="Times New Roman"/>
                          <a:cs typeface="Times New Roman"/>
                        </a:rPr>
                        <a:t>Alafia 602 North Prong*</a:t>
                      </a:r>
                      <a:endParaRPr lang="en-US" sz="1600">
                        <a:latin typeface="Times New Roman"/>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a:latin typeface="Calibri"/>
                          <a:ea typeface="Times New Roman"/>
                          <a:cs typeface="Times New Roman"/>
                        </a:rPr>
                        <a:t>57</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latin typeface="Calibri"/>
                          <a:ea typeface="Times New Roman"/>
                          <a:cs typeface="Times New Roman"/>
                        </a:rPr>
                        <a:t>0</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latin typeface="Calibri"/>
                          <a:ea typeface="Times New Roman"/>
                          <a:cs typeface="Times New Roman"/>
                        </a:rPr>
                        <a:t>0</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latin typeface="Calibri"/>
                          <a:ea typeface="Times New Roman"/>
                          <a:cs typeface="Times New Roman"/>
                        </a:rPr>
                        <a:t>0</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latin typeface="Calibri"/>
                          <a:ea typeface="Times New Roman"/>
                          <a:cs typeface="Times New Roman"/>
                        </a:rPr>
                        <a:t>0</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r">
                        <a:spcBef>
                          <a:spcPts val="0"/>
                        </a:spcBef>
                        <a:spcAft>
                          <a:spcPts val="0"/>
                        </a:spcAft>
                      </a:pPr>
                      <a:r>
                        <a:rPr lang="en-US" sz="1600">
                          <a:latin typeface="Calibri"/>
                          <a:ea typeface="Times New Roman"/>
                          <a:cs typeface="Times New Roman"/>
                        </a:rPr>
                        <a:t>1</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r">
                        <a:spcBef>
                          <a:spcPts val="0"/>
                        </a:spcBef>
                        <a:spcAft>
                          <a:spcPts val="0"/>
                        </a:spcAft>
                      </a:pPr>
                      <a:r>
                        <a:rPr lang="en-US" sz="1600" dirty="0">
                          <a:latin typeface="Calibri"/>
                          <a:ea typeface="Times New Roman"/>
                          <a:cs typeface="Times New Roman"/>
                        </a:rPr>
                        <a:t>0</a:t>
                      </a:r>
                      <a:endParaRPr lang="en-US" sz="16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435038">
                <a:tc>
                  <a:txBody>
                    <a:bodyPr/>
                    <a:lstStyle/>
                    <a:p>
                      <a:pPr marL="0" marR="0" algn="l">
                        <a:spcBef>
                          <a:spcPts val="0"/>
                        </a:spcBef>
                        <a:spcAft>
                          <a:spcPts val="0"/>
                        </a:spcAft>
                      </a:pPr>
                      <a:r>
                        <a:rPr lang="en-US" sz="1600" b="1">
                          <a:solidFill>
                            <a:srgbClr val="000000"/>
                          </a:solidFill>
                          <a:latin typeface="Calibri"/>
                          <a:ea typeface="Times New Roman"/>
                          <a:cs typeface="Times New Roman"/>
                        </a:rPr>
                        <a:t>Alafia 603 Main stem </a:t>
                      </a:r>
                      <a:endParaRPr lang="en-US" sz="1600">
                        <a:latin typeface="Times New Roman"/>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a:solidFill>
                            <a:srgbClr val="000000"/>
                          </a:solidFill>
                          <a:latin typeface="Calibri"/>
                          <a:ea typeface="Times New Roman"/>
                          <a:cs typeface="Times New Roman"/>
                        </a:rPr>
                        <a:t>31</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solidFill>
                            <a:srgbClr val="000000"/>
                          </a:solidFill>
                          <a:latin typeface="Calibri"/>
                          <a:ea typeface="Times New Roman"/>
                          <a:cs typeface="Times New Roman"/>
                        </a:rPr>
                        <a:t>27</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solidFill>
                            <a:srgbClr val="000000"/>
                          </a:solidFill>
                          <a:latin typeface="Calibri"/>
                          <a:ea typeface="Times New Roman"/>
                          <a:cs typeface="Times New Roman"/>
                        </a:rPr>
                        <a:t>2</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solidFill>
                            <a:srgbClr val="000000"/>
                          </a:solidFill>
                          <a:latin typeface="Calibri"/>
                          <a:ea typeface="Times New Roman"/>
                          <a:cs typeface="Times New Roman"/>
                        </a:rPr>
                        <a:t>0</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solidFill>
                            <a:srgbClr val="000000"/>
                          </a:solidFill>
                          <a:latin typeface="Calibri"/>
                          <a:ea typeface="Times New Roman"/>
                          <a:cs typeface="Times New Roman"/>
                        </a:rPr>
                        <a:t>1</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r">
                        <a:spcBef>
                          <a:spcPts val="0"/>
                        </a:spcBef>
                        <a:spcAft>
                          <a:spcPts val="0"/>
                        </a:spcAft>
                      </a:pPr>
                      <a:r>
                        <a:rPr lang="en-US" sz="1600">
                          <a:solidFill>
                            <a:srgbClr val="000000"/>
                          </a:solidFill>
                          <a:latin typeface="Calibri"/>
                          <a:ea typeface="Times New Roman"/>
                          <a:cs typeface="Times New Roman"/>
                        </a:rPr>
                        <a:t>14</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r">
                        <a:spcBef>
                          <a:spcPts val="0"/>
                        </a:spcBef>
                        <a:spcAft>
                          <a:spcPts val="0"/>
                        </a:spcAft>
                      </a:pPr>
                      <a:r>
                        <a:rPr lang="en-US" sz="1600" dirty="0">
                          <a:solidFill>
                            <a:srgbClr val="000000"/>
                          </a:solidFill>
                          <a:latin typeface="Calibri"/>
                          <a:ea typeface="Times New Roman"/>
                          <a:cs typeface="Times New Roman"/>
                        </a:rPr>
                        <a:t>0</a:t>
                      </a:r>
                      <a:endParaRPr lang="en-US" sz="16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435038">
                <a:tc>
                  <a:txBody>
                    <a:bodyPr/>
                    <a:lstStyle/>
                    <a:p>
                      <a:pPr marL="0" marR="0" algn="l">
                        <a:spcBef>
                          <a:spcPts val="0"/>
                        </a:spcBef>
                        <a:spcAft>
                          <a:spcPts val="0"/>
                        </a:spcAft>
                      </a:pPr>
                      <a:r>
                        <a:rPr lang="en-US" sz="1600" b="1">
                          <a:solidFill>
                            <a:srgbClr val="000000"/>
                          </a:solidFill>
                          <a:latin typeface="Calibri"/>
                          <a:ea typeface="Times New Roman"/>
                          <a:cs typeface="Times New Roman"/>
                        </a:rPr>
                        <a:t>Alafia 600 Main stem</a:t>
                      </a:r>
                      <a:endParaRPr lang="en-US" sz="1600">
                        <a:latin typeface="Times New Roman"/>
                        <a:ea typeface="Times New Roman"/>
                        <a:cs typeface="Times New Roman"/>
                      </a:endParaRPr>
                    </a:p>
                  </a:txBody>
                  <a:tcPr marL="68580" marR="68580" marT="0" marB="0" anchor="b">
                    <a:lnL>
                      <a:noFill/>
                    </a:lnL>
                    <a:lnR w="12700" cap="flat" cmpd="sng" algn="ctr">
                      <a:solidFill>
                        <a:srgbClr val="000000"/>
                      </a:solidFill>
                      <a:prstDash val="solid"/>
                      <a:round/>
                      <a:headEnd type="none" w="med" len="med"/>
                      <a:tailEnd type="none" w="med" len="med"/>
                    </a:lnR>
                    <a:lnT>
                      <a:noFill/>
                    </a:lnT>
                    <a:lnB>
                      <a:noFill/>
                    </a:lnB>
                  </a:tcPr>
                </a:tc>
                <a:tc>
                  <a:txBody>
                    <a:bodyPr/>
                    <a:lstStyle/>
                    <a:p>
                      <a:pPr marL="0" marR="0" algn="r">
                        <a:spcBef>
                          <a:spcPts val="0"/>
                        </a:spcBef>
                        <a:spcAft>
                          <a:spcPts val="0"/>
                        </a:spcAft>
                      </a:pPr>
                      <a:r>
                        <a:rPr lang="en-US" sz="1600">
                          <a:solidFill>
                            <a:srgbClr val="000000"/>
                          </a:solidFill>
                          <a:latin typeface="Calibri"/>
                          <a:ea typeface="Times New Roman"/>
                          <a:cs typeface="Times New Roman"/>
                        </a:rPr>
                        <a:t>22</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solidFill>
                            <a:srgbClr val="000000"/>
                          </a:solidFill>
                          <a:latin typeface="Calibri"/>
                          <a:ea typeface="Times New Roman"/>
                          <a:cs typeface="Times New Roman"/>
                        </a:rPr>
                        <a:t>1</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solidFill>
                            <a:srgbClr val="000000"/>
                          </a:solidFill>
                          <a:latin typeface="Calibri"/>
                          <a:ea typeface="Times New Roman"/>
                          <a:cs typeface="Times New Roman"/>
                        </a:rPr>
                        <a:t>0</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solidFill>
                            <a:srgbClr val="000000"/>
                          </a:solidFill>
                          <a:latin typeface="Calibri"/>
                          <a:ea typeface="Times New Roman"/>
                          <a:cs typeface="Times New Roman"/>
                        </a:rPr>
                        <a:t>0</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r">
                        <a:spcBef>
                          <a:spcPts val="0"/>
                        </a:spcBef>
                        <a:spcAft>
                          <a:spcPts val="0"/>
                        </a:spcAft>
                      </a:pPr>
                      <a:r>
                        <a:rPr lang="en-US" sz="1600">
                          <a:solidFill>
                            <a:srgbClr val="000000"/>
                          </a:solidFill>
                          <a:latin typeface="Calibri"/>
                          <a:ea typeface="Times New Roman"/>
                          <a:cs typeface="Times New Roman"/>
                        </a:rPr>
                        <a:t>0</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r">
                        <a:spcBef>
                          <a:spcPts val="0"/>
                        </a:spcBef>
                        <a:spcAft>
                          <a:spcPts val="0"/>
                        </a:spcAft>
                      </a:pPr>
                      <a:r>
                        <a:rPr lang="en-US" sz="1600">
                          <a:solidFill>
                            <a:srgbClr val="000000"/>
                          </a:solidFill>
                          <a:latin typeface="Calibri"/>
                          <a:ea typeface="Times New Roman"/>
                          <a:cs typeface="Times New Roman"/>
                        </a:rPr>
                        <a:t>12</a:t>
                      </a:r>
                      <a:endParaRPr lang="en-US" sz="160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r">
                        <a:spcBef>
                          <a:spcPts val="0"/>
                        </a:spcBef>
                        <a:spcAft>
                          <a:spcPts val="0"/>
                        </a:spcAft>
                      </a:pPr>
                      <a:r>
                        <a:rPr lang="en-US" sz="1600" dirty="0">
                          <a:solidFill>
                            <a:srgbClr val="000000"/>
                          </a:solidFill>
                          <a:latin typeface="Calibri"/>
                          <a:ea typeface="Times New Roman"/>
                          <a:cs typeface="Times New Roman"/>
                        </a:rPr>
                        <a:t>0</a:t>
                      </a:r>
                      <a:endParaRPr lang="en-US" sz="1600" dirty="0">
                        <a:latin typeface="Times New Roman"/>
                        <a:ea typeface="Times New Roman"/>
                        <a:cs typeface="Times New Roman"/>
                      </a:endParaRPr>
                    </a:p>
                  </a:txBody>
                  <a:tcPr marL="68580" marR="68580"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bl>
          </a:graphicData>
        </a:graphic>
      </p:graphicFrame>
      <p:sp>
        <p:nvSpPr>
          <p:cNvPr id="5" name="TextBox 4"/>
          <p:cNvSpPr txBox="1"/>
          <p:nvPr/>
        </p:nvSpPr>
        <p:spPr>
          <a:xfrm>
            <a:off x="5715000" y="6172200"/>
            <a:ext cx="1905000" cy="36933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smtClean="0"/>
              <a:t>&lt;  25% Rank 4-6</a:t>
            </a:r>
            <a:endParaRPr lang="en-US" dirty="0"/>
          </a:p>
        </p:txBody>
      </p:sp>
      <p:sp>
        <p:nvSpPr>
          <p:cNvPr id="6" name="TextBox 5"/>
          <p:cNvSpPr txBox="1"/>
          <p:nvPr/>
        </p:nvSpPr>
        <p:spPr>
          <a:xfrm>
            <a:off x="685800" y="1143000"/>
            <a:ext cx="6934200" cy="830997"/>
          </a:xfrm>
          <a:prstGeom prst="rect">
            <a:avLst/>
          </a:prstGeom>
          <a:noFill/>
        </p:spPr>
        <p:txBody>
          <a:bodyPr wrap="square" rtlCol="0">
            <a:spAutoFit/>
          </a:bodyPr>
          <a:lstStyle/>
          <a:p>
            <a:r>
              <a:rPr lang="en-US" sz="2400" dirty="0" smtClean="0"/>
              <a:t>LVS: 26 native </a:t>
            </a:r>
            <a:r>
              <a:rPr lang="en-US" sz="2400" dirty="0" err="1" smtClean="0"/>
              <a:t>taxa</a:t>
            </a:r>
            <a:r>
              <a:rPr lang="en-US" sz="2400" dirty="0" smtClean="0"/>
              <a:t> comprising expected in-stream plant community. Low FLEPPCC occurrences.</a:t>
            </a:r>
            <a:endParaRPr lang="en-US" sz="2400" dirty="0"/>
          </a:p>
        </p:txBody>
      </p:sp>
      <p:sp>
        <p:nvSpPr>
          <p:cNvPr id="7" name="Slide Number Placeholder 6"/>
          <p:cNvSpPr>
            <a:spLocks noGrp="1"/>
          </p:cNvSpPr>
          <p:nvPr>
            <p:ph type="sldNum" sz="quarter" idx="12"/>
          </p:nvPr>
        </p:nvSpPr>
        <p:spPr/>
        <p:txBody>
          <a:bodyPr/>
          <a:lstStyle/>
          <a:p>
            <a:fld id="{D9515C9C-B0D4-49C7-83C7-4BF66E55645D}" type="slidenum">
              <a:rPr lang="en-US" smtClean="0"/>
              <a:pPr/>
              <a:t>167</a:t>
            </a:fld>
            <a:endParaRPr lang="en-US"/>
          </a:p>
        </p:txBody>
      </p:sp>
      <p:pic>
        <p:nvPicPr>
          <p:cNvPr id="8" name="~PP106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3650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Documents and Settings\donner_b\My Documents\My Documents\SSACS\Alafia\Photos\TP495_2.JPG"/>
          <p:cNvPicPr/>
          <p:nvPr/>
        </p:nvPicPr>
        <p:blipFill>
          <a:blip r:embed="rId4" cstate="print"/>
          <a:srcRect/>
          <a:stretch>
            <a:fillRect/>
          </a:stretch>
        </p:blipFill>
        <p:spPr bwMode="auto">
          <a:xfrm>
            <a:off x="0" y="0"/>
            <a:ext cx="4819650" cy="3612322"/>
          </a:xfrm>
          <a:prstGeom prst="rect">
            <a:avLst/>
          </a:prstGeom>
          <a:noFill/>
          <a:ln w="9525">
            <a:noFill/>
            <a:miter lim="800000"/>
            <a:headEnd/>
            <a:tailEnd/>
          </a:ln>
        </p:spPr>
      </p:pic>
      <p:pic>
        <p:nvPicPr>
          <p:cNvPr id="5" name="Picture 4" descr="PA130010.JPG"/>
          <p:cNvPicPr/>
          <p:nvPr/>
        </p:nvPicPr>
        <p:blipFill>
          <a:blip r:embed="rId5" cstate="print"/>
          <a:stretch>
            <a:fillRect/>
          </a:stretch>
        </p:blipFill>
        <p:spPr>
          <a:xfrm>
            <a:off x="4191001" y="3124201"/>
            <a:ext cx="4953000" cy="3733800"/>
          </a:xfrm>
          <a:prstGeom prst="rect">
            <a:avLst/>
          </a:prstGeom>
        </p:spPr>
      </p:pic>
      <p:sp>
        <p:nvSpPr>
          <p:cNvPr id="6" name="TextBox 5"/>
          <p:cNvSpPr txBox="1"/>
          <p:nvPr/>
        </p:nvSpPr>
        <p:spPr>
          <a:xfrm>
            <a:off x="533400" y="3547408"/>
            <a:ext cx="3048000" cy="2308324"/>
          </a:xfrm>
          <a:prstGeom prst="rect">
            <a:avLst/>
          </a:prstGeom>
          <a:noFill/>
        </p:spPr>
        <p:txBody>
          <a:bodyPr wrap="square" rtlCol="0">
            <a:spAutoFit/>
          </a:bodyPr>
          <a:lstStyle/>
          <a:p>
            <a:r>
              <a:rPr lang="en-US" sz="2400" dirty="0" smtClean="0"/>
              <a:t>Healthy Flora and Fauna confirm existing levels of TP and TN are OK (even if they exceed regional thresholds)</a:t>
            </a:r>
            <a:endParaRPr lang="en-US" sz="2400" dirty="0"/>
          </a:p>
        </p:txBody>
      </p:sp>
      <p:sp>
        <p:nvSpPr>
          <p:cNvPr id="7" name="TextBox 6"/>
          <p:cNvSpPr txBox="1"/>
          <p:nvPr/>
        </p:nvSpPr>
        <p:spPr>
          <a:xfrm>
            <a:off x="5486400" y="1066800"/>
            <a:ext cx="3048000" cy="1938992"/>
          </a:xfrm>
          <a:prstGeom prst="rect">
            <a:avLst/>
          </a:prstGeom>
          <a:noFill/>
        </p:spPr>
        <p:txBody>
          <a:bodyPr wrap="square" rtlCol="0">
            <a:spAutoFit/>
          </a:bodyPr>
          <a:lstStyle/>
          <a:p>
            <a:r>
              <a:rPr lang="en-US" sz="2400" dirty="0" smtClean="0"/>
              <a:t>Combined outfalls must achieve Downstream Segment TN TMDL (5,140 pounds per year)</a:t>
            </a:r>
            <a:endParaRPr lang="en-US" sz="2400" dirty="0"/>
          </a:p>
        </p:txBody>
      </p:sp>
      <p:sp>
        <p:nvSpPr>
          <p:cNvPr id="8" name="Slide Number Placeholder 7"/>
          <p:cNvSpPr>
            <a:spLocks noGrp="1"/>
          </p:cNvSpPr>
          <p:nvPr>
            <p:ph type="sldNum" sz="quarter" idx="12"/>
          </p:nvPr>
        </p:nvSpPr>
        <p:spPr/>
        <p:txBody>
          <a:bodyPr/>
          <a:lstStyle/>
          <a:p>
            <a:fld id="{D9515C9C-B0D4-49C7-83C7-4BF66E55645D}" type="slidenum">
              <a:rPr lang="en-US" smtClean="0"/>
              <a:pPr/>
              <a:t>168</a:t>
            </a:fld>
            <a:endParaRPr lang="en-US"/>
          </a:p>
        </p:txBody>
      </p:sp>
      <p:pic>
        <p:nvPicPr>
          <p:cNvPr id="9" name="~PP3031.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8696325" y="6410325"/>
            <a:ext cx="304800" cy="304800"/>
          </a:xfrm>
          <a:prstGeom prst="rect">
            <a:avLst/>
          </a:prstGeom>
        </p:spPr>
      </p:pic>
    </p:spTree>
  </p:cSld>
  <p:clrMapOvr>
    <a:masterClrMapping/>
  </p:clrMapOvr>
  <p:transition advTm="3019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9"/>
                </p:tgtEl>
              </p:cMediaNode>
            </p:audio>
          </p:childTnLst>
        </p:cTn>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chemeClr val="bg1"/>
                </a:solidFill>
              </a:rPr>
              <a:t>Discussion</a:t>
            </a:r>
            <a:endParaRPr lang="en-US" dirty="0">
              <a:solidFill>
                <a:schemeClr val="bg1"/>
              </a:solidFill>
            </a:endParaRPr>
          </a:p>
        </p:txBody>
      </p:sp>
      <p:sp>
        <p:nvSpPr>
          <p:cNvPr id="3" name="Content Placeholder 2"/>
          <p:cNvSpPr>
            <a:spLocks noGrp="1"/>
          </p:cNvSpPr>
          <p:nvPr>
            <p:ph idx="1"/>
          </p:nvPr>
        </p:nvSpPr>
        <p:spPr/>
        <p:txBody>
          <a:bodyPr/>
          <a:lstStyle/>
          <a:p>
            <a:r>
              <a:rPr lang="en-US" b="1" dirty="0" smtClean="0"/>
              <a:t>How this would be translated to permit limits?</a:t>
            </a:r>
          </a:p>
          <a:p>
            <a:r>
              <a:rPr lang="en-US" b="1" dirty="0" smtClean="0"/>
              <a:t>Answer</a:t>
            </a:r>
          </a:p>
          <a:p>
            <a:pPr lvl="1"/>
            <a:r>
              <a:rPr lang="en-US" b="1" dirty="0" smtClean="0"/>
              <a:t>Existing TN and TP levels are approvable because flora and fauna are healthy and downstream waters attain TMDL and RA allocations </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169</a:t>
            </a:fld>
            <a:endParaRPr lang="en-US"/>
          </a:p>
        </p:txBody>
      </p:sp>
      <p:pic>
        <p:nvPicPr>
          <p:cNvPr id="5" name="~PP3266.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2842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74638"/>
            <a:ext cx="8305800" cy="715962"/>
          </a:xfrm>
        </p:spPr>
        <p:txBody>
          <a:bodyPr>
            <a:normAutofit/>
          </a:bodyPr>
          <a:lstStyle/>
          <a:p>
            <a:endParaRPr lang="en-US" sz="3400" dirty="0">
              <a:solidFill>
                <a:schemeClr val="bg1"/>
              </a:solidFill>
            </a:endParaRPr>
          </a:p>
        </p:txBody>
      </p:sp>
      <p:sp>
        <p:nvSpPr>
          <p:cNvPr id="3" name="Content Placeholder 2"/>
          <p:cNvSpPr>
            <a:spLocks noGrp="1"/>
          </p:cNvSpPr>
          <p:nvPr>
            <p:ph idx="1"/>
          </p:nvPr>
        </p:nvSpPr>
        <p:spPr>
          <a:xfrm>
            <a:off x="838200" y="1905000"/>
            <a:ext cx="7845425" cy="4114800"/>
          </a:xfrm>
        </p:spPr>
        <p:txBody>
          <a:bodyPr/>
          <a:lstStyle/>
          <a:p>
            <a:pPr algn="ctr">
              <a:buNone/>
            </a:pPr>
            <a:r>
              <a:rPr lang="en-US" sz="4000" b="1" dirty="0" smtClean="0"/>
              <a:t>Comparison between Federal and State NNC Rules </a:t>
            </a:r>
          </a:p>
          <a:p>
            <a:pPr algn="ctr">
              <a:buNone/>
            </a:pPr>
            <a:r>
              <a:rPr lang="en-US" sz="4000" b="1" dirty="0" smtClean="0"/>
              <a:t>(short version)</a:t>
            </a:r>
            <a:endParaRPr lang="en-US" sz="4000" b="1" dirty="0"/>
          </a:p>
        </p:txBody>
      </p:sp>
      <p:pic>
        <p:nvPicPr>
          <p:cNvPr id="4" name="~PP1131.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extLst>
      <p:ext uri="{BB962C8B-B14F-4D97-AF65-F5344CB8AC3E}">
        <p14:creationId xmlns:p14="http://schemas.microsoft.com/office/powerpoint/2010/main" val="449751990"/>
      </p:ext>
    </p:extLst>
  </p:cSld>
  <p:clrMapOvr>
    <a:masterClrMapping/>
  </p:clrMapOvr>
  <p:transition advTm="270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
            <a:ext cx="8229600" cy="1143000"/>
          </a:xfrm>
        </p:spPr>
        <p:txBody>
          <a:bodyPr>
            <a:normAutofit fontScale="90000"/>
          </a:bodyPr>
          <a:lstStyle/>
          <a:p>
            <a:r>
              <a:rPr lang="en-US" dirty="0" smtClean="0">
                <a:solidFill>
                  <a:schemeClr val="bg1"/>
                </a:solidFill>
              </a:rPr>
              <a:t>Discharge to Excluded Water to Estuary (or Site Specific Criteria)</a:t>
            </a:r>
            <a:endParaRPr lang="en-US" dirty="0">
              <a:solidFill>
                <a:schemeClr val="bg1"/>
              </a:solidFill>
            </a:endParaRPr>
          </a:p>
        </p:txBody>
      </p:sp>
      <p:grpSp>
        <p:nvGrpSpPr>
          <p:cNvPr id="3" name="Group 14"/>
          <p:cNvGrpSpPr/>
          <p:nvPr/>
        </p:nvGrpSpPr>
        <p:grpSpPr>
          <a:xfrm>
            <a:off x="0" y="1524000"/>
            <a:ext cx="1676400" cy="990600"/>
            <a:chOff x="304800" y="1143000"/>
            <a:chExt cx="1522038" cy="838200"/>
          </a:xfrm>
        </p:grpSpPr>
        <p:cxnSp>
          <p:nvCxnSpPr>
            <p:cNvPr id="5" name="Straight Connector 4"/>
            <p:cNvCxnSpPr/>
            <p:nvPr/>
          </p:nvCxnSpPr>
          <p:spPr>
            <a:xfrm>
              <a:off x="457200" y="14478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57200" y="16002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838200" y="1447800"/>
              <a:ext cx="762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Freeform 8"/>
            <p:cNvSpPr/>
            <p:nvPr/>
          </p:nvSpPr>
          <p:spPr>
            <a:xfrm>
              <a:off x="1008993" y="1481959"/>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0" name="Freeform 9"/>
            <p:cNvSpPr/>
            <p:nvPr/>
          </p:nvSpPr>
          <p:spPr>
            <a:xfrm>
              <a:off x="1066800" y="16002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1" name="Freeform 10"/>
            <p:cNvSpPr/>
            <p:nvPr/>
          </p:nvSpPr>
          <p:spPr>
            <a:xfrm>
              <a:off x="10668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2" name="Freeform 11"/>
            <p:cNvSpPr/>
            <p:nvPr/>
          </p:nvSpPr>
          <p:spPr>
            <a:xfrm>
              <a:off x="9906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3" name="TextBox 12"/>
            <p:cNvSpPr txBox="1"/>
            <p:nvPr/>
          </p:nvSpPr>
          <p:spPr>
            <a:xfrm>
              <a:off x="424275" y="1143000"/>
              <a:ext cx="1402563" cy="461665"/>
            </a:xfrm>
            <a:prstGeom prst="rect">
              <a:avLst/>
            </a:prstGeom>
            <a:noFill/>
          </p:spPr>
          <p:txBody>
            <a:bodyPr wrap="none" rtlCol="0">
              <a:spAutoFit/>
            </a:bodyPr>
            <a:lstStyle/>
            <a:p>
              <a:r>
                <a:rPr lang="en-US" sz="2400" dirty="0" smtClean="0"/>
                <a:t>Discharge</a:t>
              </a:r>
              <a:endParaRPr lang="en-US" sz="2400" dirty="0"/>
            </a:p>
          </p:txBody>
        </p:sp>
        <p:sp>
          <p:nvSpPr>
            <p:cNvPr id="14" name="Rectangle 13"/>
            <p:cNvSpPr/>
            <p:nvPr/>
          </p:nvSpPr>
          <p:spPr>
            <a:xfrm>
              <a:off x="304800" y="1143000"/>
              <a:ext cx="1371600" cy="838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6" name="TextBox 15"/>
          <p:cNvSpPr txBox="1"/>
          <p:nvPr/>
        </p:nvSpPr>
        <p:spPr>
          <a:xfrm>
            <a:off x="2133600" y="1208544"/>
            <a:ext cx="2286000" cy="2677656"/>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Direct Receiving </a:t>
            </a:r>
          </a:p>
          <a:p>
            <a:r>
              <a:rPr lang="en-US" sz="2400" b="1" dirty="0" smtClean="0"/>
              <a:t>Water</a:t>
            </a:r>
            <a:r>
              <a:rPr lang="en-US" sz="2400" dirty="0" smtClean="0"/>
              <a:t>:</a:t>
            </a:r>
          </a:p>
          <a:p>
            <a:r>
              <a:rPr lang="en-US" sz="2400" dirty="0" smtClean="0"/>
              <a:t>Ditch/canal, wetland, tidally fluctuating, intermittent stream</a:t>
            </a:r>
            <a:endParaRPr lang="en-US" sz="2400" dirty="0"/>
          </a:p>
        </p:txBody>
      </p:sp>
      <p:sp>
        <p:nvSpPr>
          <p:cNvPr id="17" name="TextBox 16"/>
          <p:cNvSpPr txBox="1"/>
          <p:nvPr/>
        </p:nvSpPr>
        <p:spPr>
          <a:xfrm>
            <a:off x="1905000" y="4514671"/>
            <a:ext cx="26670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Downstream Waters</a:t>
            </a:r>
            <a:r>
              <a:rPr lang="en-US" sz="2400" dirty="0" smtClean="0"/>
              <a:t>: Estuary/SSAC</a:t>
            </a:r>
            <a:endParaRPr lang="en-US" sz="2400" dirty="0"/>
          </a:p>
        </p:txBody>
      </p:sp>
      <p:sp>
        <p:nvSpPr>
          <p:cNvPr id="18" name="Right Arrow 17"/>
          <p:cNvSpPr/>
          <p:nvPr/>
        </p:nvSpPr>
        <p:spPr>
          <a:xfrm>
            <a:off x="1600200" y="19050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4495800" y="15240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eft-Right Arrow 19"/>
          <p:cNvSpPr/>
          <p:nvPr/>
        </p:nvSpPr>
        <p:spPr>
          <a:xfrm rot="5400000">
            <a:off x="2895600" y="4038600"/>
            <a:ext cx="4572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5334000" y="1143000"/>
            <a:ext cx="35814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Narrative applies to excluded </a:t>
            </a:r>
            <a:r>
              <a:rPr lang="en-US" sz="2400" dirty="0" err="1" smtClean="0"/>
              <a:t>waterbody</a:t>
            </a:r>
            <a:endParaRPr lang="en-US" sz="2400" dirty="0"/>
          </a:p>
        </p:txBody>
      </p:sp>
      <p:sp>
        <p:nvSpPr>
          <p:cNvPr id="22" name="Right Arrow 21"/>
          <p:cNvSpPr/>
          <p:nvPr/>
        </p:nvSpPr>
        <p:spPr>
          <a:xfrm>
            <a:off x="4648200" y="48006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p:cNvSpPr txBox="1"/>
          <p:nvPr/>
        </p:nvSpPr>
        <p:spPr>
          <a:xfrm>
            <a:off x="5334000" y="2245816"/>
            <a:ext cx="3657600" cy="415498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Analysis to ensure achievement of the specific TN and TP levels/loads and chlorophyll </a:t>
            </a:r>
            <a:r>
              <a:rPr lang="en-US" sz="2400" i="1" dirty="0" smtClean="0"/>
              <a:t>a</a:t>
            </a:r>
            <a:r>
              <a:rPr lang="en-US" sz="2400" dirty="0" smtClean="0"/>
              <a:t> target for the estuarine segment during </a:t>
            </a:r>
            <a:r>
              <a:rPr lang="en-US" sz="2400" b="1" dirty="0" smtClean="0"/>
              <a:t>all</a:t>
            </a:r>
            <a:r>
              <a:rPr lang="en-US" sz="2400" dirty="0" smtClean="0"/>
              <a:t> years, including years representing critical conditions.  This evaluation would involve water quality modeling set to achieve a “never to exceed” scenario.</a:t>
            </a:r>
            <a:endParaRPr lang="en-US" sz="2400" dirty="0"/>
          </a:p>
        </p:txBody>
      </p:sp>
      <p:sp>
        <p:nvSpPr>
          <p:cNvPr id="23" name="Slide Number Placeholder 22"/>
          <p:cNvSpPr>
            <a:spLocks noGrp="1"/>
          </p:cNvSpPr>
          <p:nvPr>
            <p:ph type="sldNum" sz="quarter" idx="12"/>
          </p:nvPr>
        </p:nvSpPr>
        <p:spPr/>
        <p:txBody>
          <a:bodyPr/>
          <a:lstStyle/>
          <a:p>
            <a:fld id="{D9515C9C-B0D4-49C7-83C7-4BF66E55645D}" type="slidenum">
              <a:rPr lang="en-US" smtClean="0"/>
              <a:pPr/>
              <a:t>170</a:t>
            </a:fld>
            <a:endParaRPr lang="en-US"/>
          </a:p>
        </p:txBody>
      </p:sp>
      <p:pic>
        <p:nvPicPr>
          <p:cNvPr id="24" name="~PP2616.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7669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24"/>
                </p:tgtEl>
              </p:cMediaNode>
            </p:audio>
          </p:childTnLst>
        </p:cTn>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G:\Photos\Fyke Net pictures\Clam Bayou Fyke Nets 11-02-11\CLB3_10.jpg"/>
          <p:cNvPicPr>
            <a:picLocks noChangeAspect="1" noChangeArrowheads="1"/>
          </p:cNvPicPr>
          <p:nvPr/>
        </p:nvPicPr>
        <p:blipFill>
          <a:blip r:embed="rId4" cstate="print"/>
          <a:srcRect/>
          <a:stretch>
            <a:fillRect/>
          </a:stretch>
        </p:blipFill>
        <p:spPr bwMode="auto">
          <a:xfrm>
            <a:off x="0" y="0"/>
            <a:ext cx="5283200" cy="3962400"/>
          </a:xfrm>
          <a:prstGeom prst="rect">
            <a:avLst/>
          </a:prstGeom>
          <a:noFill/>
        </p:spPr>
      </p:pic>
      <p:pic>
        <p:nvPicPr>
          <p:cNvPr id="3075" name="Picture 3" descr="G:\Photos\Fyke Net pictures\Clam Bayou Fyke Nets 11-02-11\IMG_1770.jpg"/>
          <p:cNvPicPr>
            <a:picLocks noChangeAspect="1" noChangeArrowheads="1"/>
          </p:cNvPicPr>
          <p:nvPr/>
        </p:nvPicPr>
        <p:blipFill>
          <a:blip r:embed="rId5" cstate="print"/>
          <a:srcRect/>
          <a:stretch>
            <a:fillRect/>
          </a:stretch>
        </p:blipFill>
        <p:spPr bwMode="auto">
          <a:xfrm>
            <a:off x="3733800" y="2800350"/>
            <a:ext cx="5410200" cy="4057650"/>
          </a:xfrm>
          <a:prstGeom prst="rect">
            <a:avLst/>
          </a:prstGeom>
          <a:noFill/>
        </p:spPr>
      </p:pic>
      <p:sp>
        <p:nvSpPr>
          <p:cNvPr id="8" name="TextBox 7"/>
          <p:cNvSpPr txBox="1"/>
          <p:nvPr/>
        </p:nvSpPr>
        <p:spPr>
          <a:xfrm>
            <a:off x="533400" y="3916740"/>
            <a:ext cx="3048000" cy="830997"/>
          </a:xfrm>
          <a:prstGeom prst="rect">
            <a:avLst/>
          </a:prstGeom>
          <a:noFill/>
        </p:spPr>
        <p:txBody>
          <a:bodyPr wrap="square" rtlCol="0">
            <a:spAutoFit/>
          </a:bodyPr>
          <a:lstStyle/>
          <a:p>
            <a:r>
              <a:rPr lang="en-US" sz="2400" dirty="0" smtClean="0"/>
              <a:t>Narrative Applies in Ditch</a:t>
            </a:r>
            <a:endParaRPr lang="en-US" sz="2400" dirty="0"/>
          </a:p>
        </p:txBody>
      </p:sp>
      <p:sp>
        <p:nvSpPr>
          <p:cNvPr id="9" name="TextBox 8"/>
          <p:cNvSpPr txBox="1"/>
          <p:nvPr/>
        </p:nvSpPr>
        <p:spPr>
          <a:xfrm>
            <a:off x="5791200" y="990600"/>
            <a:ext cx="3048000" cy="1569660"/>
          </a:xfrm>
          <a:prstGeom prst="rect">
            <a:avLst/>
          </a:prstGeom>
          <a:noFill/>
        </p:spPr>
        <p:txBody>
          <a:bodyPr wrap="square" rtlCol="0">
            <a:spAutoFit/>
          </a:bodyPr>
          <a:lstStyle/>
          <a:p>
            <a:r>
              <a:rPr lang="en-US" sz="2400" dirty="0" smtClean="0"/>
              <a:t>Downstream Estuary must comply with TN, TP, and Chlorophyll Criteria</a:t>
            </a:r>
            <a:endParaRPr lang="en-US" sz="2400"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171</a:t>
            </a:fld>
            <a:endParaRPr lang="en-US"/>
          </a:p>
        </p:txBody>
      </p:sp>
      <p:pic>
        <p:nvPicPr>
          <p:cNvPr id="7" name="~PP2277.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8696325" y="6410325"/>
            <a:ext cx="304800" cy="304800"/>
          </a:xfrm>
          <a:prstGeom prst="rect">
            <a:avLst/>
          </a:prstGeom>
        </p:spPr>
      </p:pic>
    </p:spTree>
  </p:cSld>
  <p:clrMapOvr>
    <a:masterClrMapping/>
  </p:clrMapOvr>
  <p:transition advTm="1147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
            <a:ext cx="8229600" cy="1143000"/>
          </a:xfrm>
        </p:spPr>
        <p:txBody>
          <a:bodyPr>
            <a:normAutofit fontScale="90000"/>
          </a:bodyPr>
          <a:lstStyle/>
          <a:p>
            <a:r>
              <a:rPr lang="en-US" dirty="0" smtClean="0">
                <a:solidFill>
                  <a:schemeClr val="bg1"/>
                </a:solidFill>
              </a:rPr>
              <a:t>Discharge to Excluded Water to Stream</a:t>
            </a:r>
            <a:endParaRPr lang="en-US" dirty="0">
              <a:solidFill>
                <a:schemeClr val="bg1"/>
              </a:solidFill>
            </a:endParaRPr>
          </a:p>
        </p:txBody>
      </p:sp>
      <p:grpSp>
        <p:nvGrpSpPr>
          <p:cNvPr id="3" name="Group 14"/>
          <p:cNvGrpSpPr/>
          <p:nvPr/>
        </p:nvGrpSpPr>
        <p:grpSpPr>
          <a:xfrm>
            <a:off x="0" y="1524000"/>
            <a:ext cx="1676400" cy="990600"/>
            <a:chOff x="304800" y="1143000"/>
            <a:chExt cx="1522038" cy="838200"/>
          </a:xfrm>
        </p:grpSpPr>
        <p:cxnSp>
          <p:nvCxnSpPr>
            <p:cNvPr id="5" name="Straight Connector 4"/>
            <p:cNvCxnSpPr/>
            <p:nvPr/>
          </p:nvCxnSpPr>
          <p:spPr>
            <a:xfrm>
              <a:off x="457200" y="14478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57200" y="16002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838200" y="1447800"/>
              <a:ext cx="762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Freeform 8"/>
            <p:cNvSpPr/>
            <p:nvPr/>
          </p:nvSpPr>
          <p:spPr>
            <a:xfrm>
              <a:off x="1008993" y="1481959"/>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0" name="Freeform 9"/>
            <p:cNvSpPr/>
            <p:nvPr/>
          </p:nvSpPr>
          <p:spPr>
            <a:xfrm>
              <a:off x="1066800" y="16002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1" name="Freeform 10"/>
            <p:cNvSpPr/>
            <p:nvPr/>
          </p:nvSpPr>
          <p:spPr>
            <a:xfrm>
              <a:off x="10668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2" name="Freeform 11"/>
            <p:cNvSpPr/>
            <p:nvPr/>
          </p:nvSpPr>
          <p:spPr>
            <a:xfrm>
              <a:off x="9906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3" name="TextBox 12"/>
            <p:cNvSpPr txBox="1"/>
            <p:nvPr/>
          </p:nvSpPr>
          <p:spPr>
            <a:xfrm>
              <a:off x="424275" y="1143000"/>
              <a:ext cx="1402563" cy="461665"/>
            </a:xfrm>
            <a:prstGeom prst="rect">
              <a:avLst/>
            </a:prstGeom>
            <a:noFill/>
          </p:spPr>
          <p:txBody>
            <a:bodyPr wrap="none" rtlCol="0">
              <a:spAutoFit/>
            </a:bodyPr>
            <a:lstStyle/>
            <a:p>
              <a:r>
                <a:rPr lang="en-US" sz="2400" dirty="0" smtClean="0"/>
                <a:t>Discharge</a:t>
              </a:r>
              <a:endParaRPr lang="en-US" sz="2400" dirty="0"/>
            </a:p>
          </p:txBody>
        </p:sp>
        <p:sp>
          <p:nvSpPr>
            <p:cNvPr id="14" name="Rectangle 13"/>
            <p:cNvSpPr/>
            <p:nvPr/>
          </p:nvSpPr>
          <p:spPr>
            <a:xfrm>
              <a:off x="304800" y="1143000"/>
              <a:ext cx="1371600" cy="838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6" name="TextBox 15"/>
          <p:cNvSpPr txBox="1"/>
          <p:nvPr/>
        </p:nvSpPr>
        <p:spPr>
          <a:xfrm>
            <a:off x="2133600" y="1208544"/>
            <a:ext cx="2286000" cy="23083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Direct Receiving </a:t>
            </a:r>
          </a:p>
          <a:p>
            <a:r>
              <a:rPr lang="en-US" sz="2400" b="1" dirty="0" smtClean="0"/>
              <a:t>Water</a:t>
            </a:r>
            <a:r>
              <a:rPr lang="en-US" sz="2400" dirty="0" smtClean="0"/>
              <a:t>:</a:t>
            </a:r>
          </a:p>
          <a:p>
            <a:r>
              <a:rPr lang="en-US" sz="2400" dirty="0" smtClean="0"/>
              <a:t>Ditch/canal, wetland, intermittent stream</a:t>
            </a:r>
            <a:endParaRPr lang="en-US" sz="2400" dirty="0"/>
          </a:p>
        </p:txBody>
      </p:sp>
      <p:sp>
        <p:nvSpPr>
          <p:cNvPr id="17" name="TextBox 16"/>
          <p:cNvSpPr txBox="1"/>
          <p:nvPr/>
        </p:nvSpPr>
        <p:spPr>
          <a:xfrm>
            <a:off x="1676400" y="4038600"/>
            <a:ext cx="2667000" cy="2308324"/>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Downstream Waters</a:t>
            </a:r>
            <a:r>
              <a:rPr lang="en-US" sz="2400" dirty="0" smtClean="0"/>
              <a:t>: </a:t>
            </a:r>
            <a:r>
              <a:rPr lang="en-US" sz="2400" dirty="0" err="1" smtClean="0"/>
              <a:t>Nearfield</a:t>
            </a:r>
            <a:r>
              <a:rPr lang="en-US" sz="2400" dirty="0" smtClean="0"/>
              <a:t> stream and segment </a:t>
            </a:r>
            <a:r>
              <a:rPr lang="en-US" sz="2400" i="1" dirty="0" smtClean="0"/>
              <a:t>until</a:t>
            </a:r>
            <a:r>
              <a:rPr lang="en-US" sz="2400" dirty="0" smtClean="0"/>
              <a:t> where discharge is &lt;1% of load</a:t>
            </a:r>
            <a:endParaRPr lang="en-US" sz="2400" dirty="0"/>
          </a:p>
        </p:txBody>
      </p:sp>
      <p:sp>
        <p:nvSpPr>
          <p:cNvPr id="18" name="Right Arrow 17"/>
          <p:cNvSpPr/>
          <p:nvPr/>
        </p:nvSpPr>
        <p:spPr>
          <a:xfrm>
            <a:off x="1600200" y="19050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4495800" y="15240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eft-Right Arrow 19"/>
          <p:cNvSpPr/>
          <p:nvPr/>
        </p:nvSpPr>
        <p:spPr>
          <a:xfrm rot="5400000">
            <a:off x="2895600" y="3581401"/>
            <a:ext cx="4572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5334000" y="1226403"/>
            <a:ext cx="35814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Narrative applies to excluded </a:t>
            </a:r>
            <a:r>
              <a:rPr lang="en-US" sz="2400" dirty="0" err="1" smtClean="0"/>
              <a:t>waterbody</a:t>
            </a:r>
            <a:endParaRPr lang="en-US" sz="2400" dirty="0"/>
          </a:p>
        </p:txBody>
      </p:sp>
      <p:sp>
        <p:nvSpPr>
          <p:cNvPr id="23" name="TextBox 22"/>
          <p:cNvSpPr txBox="1"/>
          <p:nvPr/>
        </p:nvSpPr>
        <p:spPr>
          <a:xfrm>
            <a:off x="5029200" y="2895600"/>
            <a:ext cx="3886200"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Healthy flora AND thresholds achieved  OR healthy flora AND healthy fauna (SCI &gt;40) both </a:t>
            </a:r>
            <a:r>
              <a:rPr lang="en-US" sz="2400" dirty="0" err="1" smtClean="0"/>
              <a:t>nearfield</a:t>
            </a:r>
            <a:r>
              <a:rPr lang="en-US" sz="2400" dirty="0" smtClean="0"/>
              <a:t> and downstream?</a:t>
            </a:r>
            <a:endParaRPr lang="en-US" sz="2400" dirty="0"/>
          </a:p>
        </p:txBody>
      </p:sp>
      <p:sp>
        <p:nvSpPr>
          <p:cNvPr id="24" name="TextBox 23"/>
          <p:cNvSpPr txBox="1"/>
          <p:nvPr/>
        </p:nvSpPr>
        <p:spPr>
          <a:xfrm>
            <a:off x="5867400" y="4957465"/>
            <a:ext cx="6858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Yes</a:t>
            </a:r>
            <a:endParaRPr lang="en-US" sz="2400" b="1" dirty="0"/>
          </a:p>
        </p:txBody>
      </p:sp>
      <p:sp>
        <p:nvSpPr>
          <p:cNvPr id="25" name="TextBox 24"/>
          <p:cNvSpPr txBox="1"/>
          <p:nvPr/>
        </p:nvSpPr>
        <p:spPr>
          <a:xfrm>
            <a:off x="8153400" y="4957465"/>
            <a:ext cx="685800" cy="4572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No</a:t>
            </a:r>
            <a:endParaRPr lang="en-US" sz="2400" b="1" dirty="0"/>
          </a:p>
        </p:txBody>
      </p:sp>
      <p:sp>
        <p:nvSpPr>
          <p:cNvPr id="26" name="Right Arrow 25"/>
          <p:cNvSpPr/>
          <p:nvPr/>
        </p:nvSpPr>
        <p:spPr>
          <a:xfrm rot="5400000">
            <a:off x="5334000" y="5033665"/>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Arrow 26"/>
          <p:cNvSpPr/>
          <p:nvPr/>
        </p:nvSpPr>
        <p:spPr>
          <a:xfrm rot="5400000">
            <a:off x="7696200" y="5033665"/>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4724400" y="5486400"/>
            <a:ext cx="16764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Reasonable Assurance</a:t>
            </a:r>
            <a:endParaRPr lang="en-US" sz="2400" dirty="0"/>
          </a:p>
        </p:txBody>
      </p:sp>
      <p:sp>
        <p:nvSpPr>
          <p:cNvPr id="29" name="Right Arrow 28"/>
          <p:cNvSpPr/>
          <p:nvPr/>
        </p:nvSpPr>
        <p:spPr>
          <a:xfrm>
            <a:off x="4495800" y="4107597"/>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6934200" y="5550932"/>
            <a:ext cx="21336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Level II WQBEL</a:t>
            </a:r>
            <a:endParaRPr lang="en-US" sz="2400" dirty="0"/>
          </a:p>
        </p:txBody>
      </p:sp>
      <p:sp>
        <p:nvSpPr>
          <p:cNvPr id="30" name="Slide Number Placeholder 29"/>
          <p:cNvSpPr>
            <a:spLocks noGrp="1"/>
          </p:cNvSpPr>
          <p:nvPr>
            <p:ph type="sldNum" sz="quarter" idx="12"/>
          </p:nvPr>
        </p:nvSpPr>
        <p:spPr/>
        <p:txBody>
          <a:bodyPr/>
          <a:lstStyle/>
          <a:p>
            <a:fld id="{D9515C9C-B0D4-49C7-83C7-4BF66E55645D}" type="slidenum">
              <a:rPr lang="en-US" smtClean="0"/>
              <a:pPr/>
              <a:t>172</a:t>
            </a:fld>
            <a:endParaRPr lang="en-US"/>
          </a:p>
        </p:txBody>
      </p:sp>
      <p:pic>
        <p:nvPicPr>
          <p:cNvPr id="32" name="~PP2980.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2891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32"/>
                </p:tgtEl>
              </p:cMediaNode>
            </p:audio>
          </p:childTnLst>
        </p:cTn>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5"/>
          <p:cNvPicPr>
            <a:picLocks noGrp="1" noChangeAspect="1" noChangeArrowheads="1"/>
          </p:cNvPicPr>
          <p:nvPr>
            <p:ph idx="1"/>
          </p:nvPr>
        </p:nvPicPr>
        <p:blipFill>
          <a:blip r:embed="rId4" cstate="print"/>
          <a:srcRect/>
          <a:stretch>
            <a:fillRect/>
          </a:stretch>
        </p:blipFill>
        <p:spPr bwMode="auto">
          <a:xfrm>
            <a:off x="1" y="1"/>
            <a:ext cx="5082753" cy="3809999"/>
          </a:xfrm>
          <a:prstGeom prst="rect">
            <a:avLst/>
          </a:prstGeom>
          <a:noFill/>
          <a:ln w="9525">
            <a:noFill/>
            <a:miter lim="800000"/>
            <a:headEnd/>
            <a:tailEnd/>
          </a:ln>
        </p:spPr>
      </p:pic>
      <p:sp>
        <p:nvSpPr>
          <p:cNvPr id="5" name="TextBox 4"/>
          <p:cNvSpPr txBox="1"/>
          <p:nvPr/>
        </p:nvSpPr>
        <p:spPr>
          <a:xfrm>
            <a:off x="533400" y="4122003"/>
            <a:ext cx="3048000" cy="830997"/>
          </a:xfrm>
          <a:prstGeom prst="rect">
            <a:avLst/>
          </a:prstGeom>
          <a:noFill/>
        </p:spPr>
        <p:txBody>
          <a:bodyPr wrap="square" rtlCol="0">
            <a:spAutoFit/>
          </a:bodyPr>
          <a:lstStyle/>
          <a:p>
            <a:r>
              <a:rPr lang="en-US" sz="2400" dirty="0" smtClean="0"/>
              <a:t>Narrative Applies in Ditch</a:t>
            </a:r>
            <a:endParaRPr lang="en-US" sz="2400" dirty="0"/>
          </a:p>
        </p:txBody>
      </p:sp>
      <p:sp>
        <p:nvSpPr>
          <p:cNvPr id="6" name="TextBox 5"/>
          <p:cNvSpPr txBox="1"/>
          <p:nvPr/>
        </p:nvSpPr>
        <p:spPr>
          <a:xfrm>
            <a:off x="5181600" y="990600"/>
            <a:ext cx="3962400" cy="1938992"/>
          </a:xfrm>
          <a:prstGeom prst="rect">
            <a:avLst/>
          </a:prstGeom>
          <a:noFill/>
        </p:spPr>
        <p:txBody>
          <a:bodyPr wrap="square" rtlCol="0">
            <a:spAutoFit/>
          </a:bodyPr>
          <a:lstStyle/>
          <a:p>
            <a:r>
              <a:rPr lang="en-US" sz="2400" dirty="0" smtClean="0"/>
              <a:t>Must ensure that Downstream Stream Has healthy Flora and Achieves Thresholds or Has Healthy Flora AND Fauna</a:t>
            </a:r>
            <a:endParaRPr lang="en-US" sz="2400" dirty="0"/>
          </a:p>
        </p:txBody>
      </p:sp>
      <p:pic>
        <p:nvPicPr>
          <p:cNvPr id="7" name="Picture 2" descr="J:\Peace River Basin Biocriteria mtng Nov2011\New HA Benchmark Sites\Manatee River @64\PB160046.JPG"/>
          <p:cNvPicPr>
            <a:picLocks noChangeAspect="1" noChangeArrowheads="1"/>
          </p:cNvPicPr>
          <p:nvPr/>
        </p:nvPicPr>
        <p:blipFill>
          <a:blip r:embed="rId5" cstate="print"/>
          <a:srcRect/>
          <a:stretch>
            <a:fillRect/>
          </a:stretch>
        </p:blipFill>
        <p:spPr bwMode="auto">
          <a:xfrm>
            <a:off x="4064000" y="3048000"/>
            <a:ext cx="5080000" cy="3810000"/>
          </a:xfrm>
          <a:prstGeom prst="rect">
            <a:avLst/>
          </a:prstGeom>
          <a:noFill/>
          <a:ln w="9525">
            <a:noFill/>
            <a:miter lim="800000"/>
            <a:headEnd/>
            <a:tailEnd/>
          </a:ln>
        </p:spPr>
      </p:pic>
      <p:sp>
        <p:nvSpPr>
          <p:cNvPr id="8" name="Slide Number Placeholder 7"/>
          <p:cNvSpPr>
            <a:spLocks noGrp="1"/>
          </p:cNvSpPr>
          <p:nvPr>
            <p:ph type="sldNum" sz="quarter" idx="12"/>
          </p:nvPr>
        </p:nvSpPr>
        <p:spPr/>
        <p:txBody>
          <a:bodyPr/>
          <a:lstStyle/>
          <a:p>
            <a:fld id="{D9515C9C-B0D4-49C7-83C7-4BF66E55645D}" type="slidenum">
              <a:rPr lang="en-US" smtClean="0"/>
              <a:pPr/>
              <a:t>173</a:t>
            </a:fld>
            <a:endParaRPr lang="en-US"/>
          </a:p>
        </p:txBody>
      </p:sp>
      <p:pic>
        <p:nvPicPr>
          <p:cNvPr id="9" name="~PP275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8696325" y="6410325"/>
            <a:ext cx="304800" cy="304800"/>
          </a:xfrm>
          <a:prstGeom prst="rect">
            <a:avLst/>
          </a:prstGeom>
        </p:spPr>
      </p:pic>
    </p:spTree>
  </p:cSld>
  <p:clrMapOvr>
    <a:masterClrMapping/>
  </p:clrMapOvr>
  <p:transition advTm="3209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9"/>
                </p:tgtEl>
              </p:cMediaNode>
            </p:audio>
          </p:childTnLst>
        </p:cTn>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
            <a:ext cx="8229600" cy="1143000"/>
          </a:xfrm>
        </p:spPr>
        <p:txBody>
          <a:bodyPr>
            <a:normAutofit fontScale="90000"/>
          </a:bodyPr>
          <a:lstStyle/>
          <a:p>
            <a:r>
              <a:rPr lang="en-US" dirty="0" smtClean="0">
                <a:solidFill>
                  <a:schemeClr val="bg1"/>
                </a:solidFill>
              </a:rPr>
              <a:t>Discharge to Excluded Water to Stream to Estuary</a:t>
            </a:r>
            <a:endParaRPr lang="en-US" dirty="0">
              <a:solidFill>
                <a:schemeClr val="bg1"/>
              </a:solidFill>
            </a:endParaRPr>
          </a:p>
        </p:txBody>
      </p:sp>
      <p:grpSp>
        <p:nvGrpSpPr>
          <p:cNvPr id="3" name="Group 14"/>
          <p:cNvGrpSpPr/>
          <p:nvPr/>
        </p:nvGrpSpPr>
        <p:grpSpPr>
          <a:xfrm>
            <a:off x="0" y="1371600"/>
            <a:ext cx="1676400" cy="990600"/>
            <a:chOff x="304800" y="1143000"/>
            <a:chExt cx="1522038" cy="838200"/>
          </a:xfrm>
        </p:grpSpPr>
        <p:cxnSp>
          <p:nvCxnSpPr>
            <p:cNvPr id="5" name="Straight Connector 4"/>
            <p:cNvCxnSpPr/>
            <p:nvPr/>
          </p:nvCxnSpPr>
          <p:spPr>
            <a:xfrm>
              <a:off x="457200" y="14478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457200" y="1600200"/>
              <a:ext cx="381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838200" y="1447800"/>
              <a:ext cx="76200" cy="15240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9" name="Freeform 8"/>
            <p:cNvSpPr/>
            <p:nvPr/>
          </p:nvSpPr>
          <p:spPr>
            <a:xfrm>
              <a:off x="1008993" y="1481959"/>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0" name="Freeform 9"/>
            <p:cNvSpPr/>
            <p:nvPr/>
          </p:nvSpPr>
          <p:spPr>
            <a:xfrm>
              <a:off x="1066800" y="16002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1" name="Freeform 10"/>
            <p:cNvSpPr/>
            <p:nvPr/>
          </p:nvSpPr>
          <p:spPr>
            <a:xfrm>
              <a:off x="10668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2" name="Freeform 11"/>
            <p:cNvSpPr/>
            <p:nvPr/>
          </p:nvSpPr>
          <p:spPr>
            <a:xfrm>
              <a:off x="990600" y="1524000"/>
              <a:ext cx="394138" cy="252248"/>
            </a:xfrm>
            <a:custGeom>
              <a:avLst/>
              <a:gdLst>
                <a:gd name="connsiteX0" fmla="*/ 0 w 394138"/>
                <a:gd name="connsiteY0" fmla="*/ 0 h 252248"/>
                <a:gd name="connsiteX1" fmla="*/ 157655 w 394138"/>
                <a:gd name="connsiteY1" fmla="*/ 47296 h 252248"/>
                <a:gd name="connsiteX2" fmla="*/ 204952 w 394138"/>
                <a:gd name="connsiteY2" fmla="*/ 78827 h 252248"/>
                <a:gd name="connsiteX3" fmla="*/ 252248 w 394138"/>
                <a:gd name="connsiteY3" fmla="*/ 94593 h 252248"/>
                <a:gd name="connsiteX4" fmla="*/ 283779 w 394138"/>
                <a:gd name="connsiteY4" fmla="*/ 141889 h 252248"/>
                <a:gd name="connsiteX5" fmla="*/ 331076 w 394138"/>
                <a:gd name="connsiteY5" fmla="*/ 157655 h 252248"/>
                <a:gd name="connsiteX6" fmla="*/ 378373 w 394138"/>
                <a:gd name="connsiteY6" fmla="*/ 189186 h 252248"/>
                <a:gd name="connsiteX7" fmla="*/ 394138 w 394138"/>
                <a:gd name="connsiteY7" fmla="*/ 252248 h 2522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4138" h="252248">
                  <a:moveTo>
                    <a:pt x="0" y="0"/>
                  </a:moveTo>
                  <a:cubicBezTo>
                    <a:pt x="115149" y="38383"/>
                    <a:pt x="62349" y="23470"/>
                    <a:pt x="157655" y="47296"/>
                  </a:cubicBezTo>
                  <a:cubicBezTo>
                    <a:pt x="173421" y="57806"/>
                    <a:pt x="188005" y="70353"/>
                    <a:pt x="204952" y="78827"/>
                  </a:cubicBezTo>
                  <a:cubicBezTo>
                    <a:pt x="219816" y="86259"/>
                    <a:pt x="239271" y="84212"/>
                    <a:pt x="252248" y="94593"/>
                  </a:cubicBezTo>
                  <a:cubicBezTo>
                    <a:pt x="267044" y="106430"/>
                    <a:pt x="268983" y="130053"/>
                    <a:pt x="283779" y="141889"/>
                  </a:cubicBezTo>
                  <a:cubicBezTo>
                    <a:pt x="296756" y="152270"/>
                    <a:pt x="316212" y="150223"/>
                    <a:pt x="331076" y="157655"/>
                  </a:cubicBezTo>
                  <a:cubicBezTo>
                    <a:pt x="348024" y="166129"/>
                    <a:pt x="362607" y="178676"/>
                    <a:pt x="378373" y="189186"/>
                  </a:cubicBezTo>
                  <a:lnTo>
                    <a:pt x="394138" y="252248"/>
                  </a:lnTo>
                </a:path>
              </a:pathLst>
            </a:cu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400"/>
            </a:p>
          </p:txBody>
        </p:sp>
        <p:sp>
          <p:nvSpPr>
            <p:cNvPr id="13" name="TextBox 12"/>
            <p:cNvSpPr txBox="1"/>
            <p:nvPr/>
          </p:nvSpPr>
          <p:spPr>
            <a:xfrm>
              <a:off x="424275" y="1143000"/>
              <a:ext cx="1402563" cy="461665"/>
            </a:xfrm>
            <a:prstGeom prst="rect">
              <a:avLst/>
            </a:prstGeom>
            <a:noFill/>
          </p:spPr>
          <p:txBody>
            <a:bodyPr wrap="none" rtlCol="0">
              <a:spAutoFit/>
            </a:bodyPr>
            <a:lstStyle/>
            <a:p>
              <a:r>
                <a:rPr lang="en-US" sz="2400" dirty="0" smtClean="0"/>
                <a:t>Discharge</a:t>
              </a:r>
              <a:endParaRPr lang="en-US" sz="2400" dirty="0"/>
            </a:p>
          </p:txBody>
        </p:sp>
        <p:sp>
          <p:nvSpPr>
            <p:cNvPr id="14" name="Rectangle 13"/>
            <p:cNvSpPr/>
            <p:nvPr/>
          </p:nvSpPr>
          <p:spPr>
            <a:xfrm>
              <a:off x="304800" y="1143000"/>
              <a:ext cx="1371600" cy="8382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grpSp>
      <p:sp>
        <p:nvSpPr>
          <p:cNvPr id="16" name="TextBox 15"/>
          <p:cNvSpPr txBox="1"/>
          <p:nvPr/>
        </p:nvSpPr>
        <p:spPr>
          <a:xfrm>
            <a:off x="2133600" y="1143000"/>
            <a:ext cx="2667000" cy="1938992"/>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Direct Receiving </a:t>
            </a:r>
          </a:p>
          <a:p>
            <a:r>
              <a:rPr lang="en-US" sz="2400" b="1" dirty="0" smtClean="0"/>
              <a:t>Water</a:t>
            </a:r>
            <a:r>
              <a:rPr lang="en-US" sz="2400" dirty="0" smtClean="0"/>
              <a:t>:</a:t>
            </a:r>
          </a:p>
          <a:p>
            <a:r>
              <a:rPr lang="en-US" sz="2400" dirty="0" smtClean="0"/>
              <a:t>Ditch/canal, wetland, intermittent stream</a:t>
            </a:r>
            <a:endParaRPr lang="en-US" sz="2400" dirty="0"/>
          </a:p>
        </p:txBody>
      </p:sp>
      <p:sp>
        <p:nvSpPr>
          <p:cNvPr id="17" name="TextBox 16"/>
          <p:cNvSpPr txBox="1"/>
          <p:nvPr/>
        </p:nvSpPr>
        <p:spPr>
          <a:xfrm>
            <a:off x="1676400" y="3810000"/>
            <a:ext cx="2667000" cy="156966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Downstream Waters</a:t>
            </a:r>
            <a:r>
              <a:rPr lang="en-US" sz="2400" dirty="0" smtClean="0"/>
              <a:t>: </a:t>
            </a:r>
            <a:r>
              <a:rPr lang="en-US" sz="2400" dirty="0" err="1" smtClean="0"/>
              <a:t>Nearfield</a:t>
            </a:r>
            <a:r>
              <a:rPr lang="en-US" sz="2400" dirty="0" smtClean="0"/>
              <a:t> stream and then </a:t>
            </a:r>
            <a:r>
              <a:rPr lang="en-US" sz="2400" b="1" dirty="0" smtClean="0"/>
              <a:t>estuary</a:t>
            </a:r>
            <a:endParaRPr lang="en-US" sz="2400" b="1" dirty="0"/>
          </a:p>
        </p:txBody>
      </p:sp>
      <p:sp>
        <p:nvSpPr>
          <p:cNvPr id="18" name="Right Arrow 17"/>
          <p:cNvSpPr/>
          <p:nvPr/>
        </p:nvSpPr>
        <p:spPr>
          <a:xfrm>
            <a:off x="1600200" y="19050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ight Arrow 18"/>
          <p:cNvSpPr/>
          <p:nvPr/>
        </p:nvSpPr>
        <p:spPr>
          <a:xfrm>
            <a:off x="5105400" y="15240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Left-Right Arrow 19"/>
          <p:cNvSpPr/>
          <p:nvPr/>
        </p:nvSpPr>
        <p:spPr>
          <a:xfrm rot="5400000">
            <a:off x="2895600" y="3200400"/>
            <a:ext cx="457200" cy="304800"/>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5867400" y="1226403"/>
            <a:ext cx="30480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Narrative applies to excluded </a:t>
            </a:r>
            <a:r>
              <a:rPr lang="en-US" sz="2400" dirty="0" err="1" smtClean="0"/>
              <a:t>waterbody</a:t>
            </a:r>
            <a:endParaRPr lang="en-US" sz="2400" dirty="0"/>
          </a:p>
        </p:txBody>
      </p:sp>
      <p:sp>
        <p:nvSpPr>
          <p:cNvPr id="23" name="TextBox 22"/>
          <p:cNvSpPr txBox="1"/>
          <p:nvPr/>
        </p:nvSpPr>
        <p:spPr>
          <a:xfrm>
            <a:off x="5029200" y="2819400"/>
            <a:ext cx="38862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Healthy flora AND thresholds achieved  OR healthy flora AND healthy fauna (SCI &gt;40)?</a:t>
            </a:r>
            <a:endParaRPr lang="en-US" sz="2400" dirty="0"/>
          </a:p>
        </p:txBody>
      </p:sp>
      <p:sp>
        <p:nvSpPr>
          <p:cNvPr id="24" name="TextBox 23"/>
          <p:cNvSpPr txBox="1"/>
          <p:nvPr/>
        </p:nvSpPr>
        <p:spPr>
          <a:xfrm>
            <a:off x="5867400" y="4114800"/>
            <a:ext cx="6858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Yes</a:t>
            </a:r>
            <a:endParaRPr lang="en-US" sz="2400" b="1" dirty="0"/>
          </a:p>
        </p:txBody>
      </p:sp>
      <p:sp>
        <p:nvSpPr>
          <p:cNvPr id="25" name="TextBox 24"/>
          <p:cNvSpPr txBox="1"/>
          <p:nvPr/>
        </p:nvSpPr>
        <p:spPr>
          <a:xfrm>
            <a:off x="8153400" y="4114800"/>
            <a:ext cx="685800" cy="457200"/>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b="1" dirty="0" smtClean="0"/>
              <a:t>No</a:t>
            </a:r>
            <a:endParaRPr lang="en-US" sz="2400" b="1" dirty="0"/>
          </a:p>
        </p:txBody>
      </p:sp>
      <p:sp>
        <p:nvSpPr>
          <p:cNvPr id="26" name="Right Arrow 25"/>
          <p:cNvSpPr/>
          <p:nvPr/>
        </p:nvSpPr>
        <p:spPr>
          <a:xfrm rot="5400000">
            <a:off x="5334000" y="41910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ight Arrow 26"/>
          <p:cNvSpPr/>
          <p:nvPr/>
        </p:nvSpPr>
        <p:spPr>
          <a:xfrm rot="5400000">
            <a:off x="7696200" y="41910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Box 27"/>
          <p:cNvSpPr txBox="1"/>
          <p:nvPr/>
        </p:nvSpPr>
        <p:spPr>
          <a:xfrm>
            <a:off x="4724400" y="4643735"/>
            <a:ext cx="1676400" cy="830997"/>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Reasonable Assurance</a:t>
            </a:r>
            <a:endParaRPr lang="en-US" sz="2400" dirty="0"/>
          </a:p>
        </p:txBody>
      </p:sp>
      <p:sp>
        <p:nvSpPr>
          <p:cNvPr id="29" name="Right Arrow 28"/>
          <p:cNvSpPr/>
          <p:nvPr/>
        </p:nvSpPr>
        <p:spPr>
          <a:xfrm>
            <a:off x="4495800" y="3810000"/>
            <a:ext cx="457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6934200" y="4708267"/>
            <a:ext cx="2133600" cy="461665"/>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Level II WQBEL</a:t>
            </a:r>
            <a:endParaRPr lang="en-US" sz="2400" dirty="0"/>
          </a:p>
        </p:txBody>
      </p:sp>
      <p:sp>
        <p:nvSpPr>
          <p:cNvPr id="32" name="Bent-Up Arrow 31"/>
          <p:cNvSpPr/>
          <p:nvPr/>
        </p:nvSpPr>
        <p:spPr>
          <a:xfrm rot="5400000">
            <a:off x="1981200" y="5486400"/>
            <a:ext cx="533400" cy="533400"/>
          </a:xfrm>
          <a:prstGeom prst="ben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TextBox 32"/>
          <p:cNvSpPr txBox="1"/>
          <p:nvPr/>
        </p:nvSpPr>
        <p:spPr>
          <a:xfrm>
            <a:off x="2743200" y="5562601"/>
            <a:ext cx="5867400" cy="1200329"/>
          </a:xfrm>
          <a:prstGeom prst="rect">
            <a:avLst/>
          </a:prstGeom>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sz="2400" dirty="0" smtClean="0"/>
              <a:t>Analysis to ensure specific TN and TP levels/loads and chlorophyll </a:t>
            </a:r>
            <a:r>
              <a:rPr lang="en-US" sz="2400" i="1" dirty="0" smtClean="0"/>
              <a:t>a</a:t>
            </a:r>
            <a:r>
              <a:rPr lang="en-US" sz="2400" dirty="0" smtClean="0"/>
              <a:t> target for the estuarine segment during </a:t>
            </a:r>
            <a:r>
              <a:rPr lang="en-US" sz="2400" b="1" dirty="0" smtClean="0"/>
              <a:t>all</a:t>
            </a:r>
            <a:r>
              <a:rPr lang="en-US" sz="2400" dirty="0" smtClean="0"/>
              <a:t> years</a:t>
            </a:r>
            <a:endParaRPr lang="en-US" sz="2400" dirty="0"/>
          </a:p>
        </p:txBody>
      </p:sp>
      <p:sp>
        <p:nvSpPr>
          <p:cNvPr id="30" name="Slide Number Placeholder 29"/>
          <p:cNvSpPr>
            <a:spLocks noGrp="1"/>
          </p:cNvSpPr>
          <p:nvPr>
            <p:ph type="sldNum" sz="quarter" idx="12"/>
          </p:nvPr>
        </p:nvSpPr>
        <p:spPr/>
        <p:txBody>
          <a:bodyPr/>
          <a:lstStyle/>
          <a:p>
            <a:fld id="{D9515C9C-B0D4-49C7-83C7-4BF66E55645D}" type="slidenum">
              <a:rPr lang="en-US" smtClean="0"/>
              <a:pPr/>
              <a:t>174</a:t>
            </a:fld>
            <a:endParaRPr lang="en-US"/>
          </a:p>
        </p:txBody>
      </p:sp>
      <p:pic>
        <p:nvPicPr>
          <p:cNvPr id="34" name="~PP2932.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38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34"/>
                </p:tgtEl>
              </p:cMediaNode>
            </p:audio>
          </p:childTnLst>
        </p:cTn>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Picture showing artificially channelized system at Mizner's Branch @ SR 40.  "/>
          <p:cNvPicPr>
            <a:picLocks noChangeAspect="1" noChangeArrowheads="1"/>
          </p:cNvPicPr>
          <p:nvPr/>
        </p:nvPicPr>
        <p:blipFill>
          <a:blip r:embed="rId4" cstate="print"/>
          <a:srcRect/>
          <a:stretch>
            <a:fillRect/>
          </a:stretch>
        </p:blipFill>
        <p:spPr bwMode="auto">
          <a:xfrm>
            <a:off x="0" y="0"/>
            <a:ext cx="3886200" cy="2914650"/>
          </a:xfrm>
          <a:prstGeom prst="rect">
            <a:avLst/>
          </a:prstGeom>
          <a:noFill/>
        </p:spPr>
      </p:pic>
      <p:pic>
        <p:nvPicPr>
          <p:cNvPr id="5" name="Picture 2"/>
          <p:cNvPicPr>
            <a:picLocks noChangeAspect="1" noChangeArrowheads="1"/>
          </p:cNvPicPr>
          <p:nvPr/>
        </p:nvPicPr>
        <p:blipFill>
          <a:blip r:embed="rId5" cstate="print"/>
          <a:srcRect/>
          <a:stretch>
            <a:fillRect/>
          </a:stretch>
        </p:blipFill>
        <p:spPr bwMode="auto">
          <a:xfrm>
            <a:off x="1981200" y="1676400"/>
            <a:ext cx="3456273" cy="2590800"/>
          </a:xfrm>
          <a:prstGeom prst="rect">
            <a:avLst/>
          </a:prstGeom>
          <a:noFill/>
          <a:ln w="9525">
            <a:noFill/>
            <a:miter lim="800000"/>
            <a:headEnd/>
            <a:tailEnd/>
          </a:ln>
        </p:spPr>
      </p:pic>
      <p:pic>
        <p:nvPicPr>
          <p:cNvPr id="5122" name="Picture 2" descr="G:\Photos\Fyke Net pictures\OCB Fyke Nets 10-12-2011\Ochlockonee_Deployment2_10_12_11.JPG"/>
          <p:cNvPicPr>
            <a:picLocks noChangeAspect="1" noChangeArrowheads="1"/>
          </p:cNvPicPr>
          <p:nvPr/>
        </p:nvPicPr>
        <p:blipFill>
          <a:blip r:embed="rId6" cstate="print"/>
          <a:srcRect/>
          <a:stretch>
            <a:fillRect/>
          </a:stretch>
        </p:blipFill>
        <p:spPr bwMode="auto">
          <a:xfrm>
            <a:off x="5283200" y="3962400"/>
            <a:ext cx="3860800" cy="2895600"/>
          </a:xfrm>
          <a:prstGeom prst="rect">
            <a:avLst/>
          </a:prstGeom>
          <a:noFill/>
        </p:spPr>
      </p:pic>
      <p:sp>
        <p:nvSpPr>
          <p:cNvPr id="7" name="TextBox 6"/>
          <p:cNvSpPr txBox="1"/>
          <p:nvPr/>
        </p:nvSpPr>
        <p:spPr>
          <a:xfrm>
            <a:off x="304800" y="2819400"/>
            <a:ext cx="1600200" cy="1200329"/>
          </a:xfrm>
          <a:prstGeom prst="rect">
            <a:avLst/>
          </a:prstGeom>
          <a:noFill/>
        </p:spPr>
        <p:txBody>
          <a:bodyPr wrap="square" rtlCol="0">
            <a:spAutoFit/>
          </a:bodyPr>
          <a:lstStyle/>
          <a:p>
            <a:r>
              <a:rPr lang="en-US" sz="2400" dirty="0" smtClean="0"/>
              <a:t>Narrative Applies in Ditch</a:t>
            </a:r>
            <a:endParaRPr lang="en-US" sz="2400" dirty="0"/>
          </a:p>
        </p:txBody>
      </p:sp>
      <p:sp>
        <p:nvSpPr>
          <p:cNvPr id="8" name="Rectangle 7"/>
          <p:cNvSpPr/>
          <p:nvPr/>
        </p:nvSpPr>
        <p:spPr>
          <a:xfrm>
            <a:off x="2438400" y="4267200"/>
            <a:ext cx="2667000" cy="2308324"/>
          </a:xfrm>
          <a:prstGeom prst="rect">
            <a:avLst/>
          </a:prstGeom>
        </p:spPr>
        <p:txBody>
          <a:bodyPr wrap="square">
            <a:spAutoFit/>
          </a:bodyPr>
          <a:lstStyle/>
          <a:p>
            <a:r>
              <a:rPr lang="en-US" sz="2400" dirty="0" smtClean="0"/>
              <a:t>Stream Segment must have Healthy Flora and Achieve Thresholds Or Healthy Flora and Fauna</a:t>
            </a:r>
            <a:endParaRPr lang="en-US" sz="2400" dirty="0"/>
          </a:p>
        </p:txBody>
      </p:sp>
      <p:sp>
        <p:nvSpPr>
          <p:cNvPr id="9" name="TextBox 8"/>
          <p:cNvSpPr txBox="1"/>
          <p:nvPr/>
        </p:nvSpPr>
        <p:spPr>
          <a:xfrm>
            <a:off x="6019800" y="2392740"/>
            <a:ext cx="3048000" cy="1569660"/>
          </a:xfrm>
          <a:prstGeom prst="rect">
            <a:avLst/>
          </a:prstGeom>
          <a:noFill/>
        </p:spPr>
        <p:txBody>
          <a:bodyPr wrap="square" rtlCol="0">
            <a:spAutoFit/>
          </a:bodyPr>
          <a:lstStyle/>
          <a:p>
            <a:r>
              <a:rPr lang="en-US" sz="2400" dirty="0" smtClean="0"/>
              <a:t>Downstream Estuary must comply with TN, TP, and Chlorophyll Criteria</a:t>
            </a:r>
            <a:endParaRPr lang="en-US" sz="2400" dirty="0"/>
          </a:p>
        </p:txBody>
      </p:sp>
      <p:sp>
        <p:nvSpPr>
          <p:cNvPr id="10" name="Slide Number Placeholder 9"/>
          <p:cNvSpPr>
            <a:spLocks noGrp="1"/>
          </p:cNvSpPr>
          <p:nvPr>
            <p:ph type="sldNum" sz="quarter" idx="12"/>
          </p:nvPr>
        </p:nvSpPr>
        <p:spPr/>
        <p:txBody>
          <a:bodyPr/>
          <a:lstStyle/>
          <a:p>
            <a:fld id="{D9515C9C-B0D4-49C7-83C7-4BF66E55645D}" type="slidenum">
              <a:rPr lang="en-US" smtClean="0"/>
              <a:pPr/>
              <a:t>175</a:t>
            </a:fld>
            <a:endParaRPr lang="en-US"/>
          </a:p>
        </p:txBody>
      </p:sp>
      <p:pic>
        <p:nvPicPr>
          <p:cNvPr id="11" name="~PP240.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cstate="print"/>
          <a:stretch>
            <a:fillRect/>
          </a:stretch>
        </p:blipFill>
        <p:spPr>
          <a:xfrm>
            <a:off x="8696325" y="6410325"/>
            <a:ext cx="304800" cy="304800"/>
          </a:xfrm>
          <a:prstGeom prst="rect">
            <a:avLst/>
          </a:prstGeom>
        </p:spPr>
      </p:pic>
    </p:spTree>
  </p:cSld>
  <p:clrMapOvr>
    <a:masterClrMapping/>
  </p:clrMapOvr>
  <p:transition advTm="97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11"/>
                </p:tgtEl>
              </p:cMediaNode>
            </p:audio>
          </p:childTnLst>
        </p:cTn>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Inlet Beach WWTP</a:t>
            </a:r>
            <a:endParaRPr lang="en-US" dirty="0">
              <a:solidFill>
                <a:schemeClr val="bg1"/>
              </a:solidFill>
            </a:endParaRPr>
          </a:p>
        </p:txBody>
      </p:sp>
      <p:pic>
        <p:nvPicPr>
          <p:cNvPr id="3074" name="Picture 2" descr="C:\Users\frydenborg_r\AppData\Local\Microsoft\Windows\Temporary Internet Files\Content.Outlook\VIWUGITS\NPDES golf course dschrg (FL0044237 Inlet Beach) (2).bmp"/>
          <p:cNvPicPr>
            <a:picLocks noGrp="1" noChangeAspect="1" noChangeArrowheads="1"/>
          </p:cNvPicPr>
          <p:nvPr>
            <p:ph idx="1"/>
          </p:nvPr>
        </p:nvPicPr>
        <p:blipFill>
          <a:blip r:embed="rId4" cstate="print"/>
          <a:srcRect/>
          <a:stretch>
            <a:fillRect/>
          </a:stretch>
        </p:blipFill>
        <p:spPr bwMode="auto">
          <a:xfrm>
            <a:off x="1140225" y="2027237"/>
            <a:ext cx="6863549" cy="4525963"/>
          </a:xfrm>
          <a:prstGeom prst="rect">
            <a:avLst/>
          </a:prstGeom>
          <a:noFill/>
        </p:spPr>
      </p:pic>
      <p:sp>
        <p:nvSpPr>
          <p:cNvPr id="5" name="TextBox 4"/>
          <p:cNvSpPr txBox="1"/>
          <p:nvPr/>
        </p:nvSpPr>
        <p:spPr>
          <a:xfrm>
            <a:off x="381000" y="1066800"/>
            <a:ext cx="8458200" cy="954107"/>
          </a:xfrm>
          <a:prstGeom prst="rect">
            <a:avLst/>
          </a:prstGeom>
          <a:noFill/>
        </p:spPr>
        <p:txBody>
          <a:bodyPr wrap="square" rtlCol="0">
            <a:spAutoFit/>
          </a:bodyPr>
          <a:lstStyle/>
          <a:p>
            <a:r>
              <a:rPr lang="en-US" sz="2800" dirty="0" smtClean="0"/>
              <a:t>Discharges to golf course ponds and ultimately, to the ICW near Pablo Creek and mouth of St. Johns River</a:t>
            </a:r>
            <a:endParaRPr lang="en-US" sz="2800"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176</a:t>
            </a:fld>
            <a:endParaRPr lang="en-US"/>
          </a:p>
        </p:txBody>
      </p:sp>
      <p:pic>
        <p:nvPicPr>
          <p:cNvPr id="7" name="~PP3285.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2304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Inlet Beach WWTP</a:t>
            </a:r>
            <a:endParaRPr lang="en-US" dirty="0"/>
          </a:p>
        </p:txBody>
      </p:sp>
      <p:sp>
        <p:nvSpPr>
          <p:cNvPr id="3" name="Content Placeholder 2"/>
          <p:cNvSpPr>
            <a:spLocks noGrp="1"/>
          </p:cNvSpPr>
          <p:nvPr>
            <p:ph idx="1"/>
          </p:nvPr>
        </p:nvSpPr>
        <p:spPr>
          <a:xfrm>
            <a:off x="457200" y="1066800"/>
            <a:ext cx="8229600" cy="1676400"/>
          </a:xfrm>
        </p:spPr>
        <p:txBody>
          <a:bodyPr>
            <a:normAutofit/>
          </a:bodyPr>
          <a:lstStyle/>
          <a:p>
            <a:r>
              <a:rPr lang="en-US" b="1" dirty="0" smtClean="0"/>
              <a:t>NNC would not apply to golf course ponds (not waters of the State)</a:t>
            </a:r>
          </a:p>
          <a:p>
            <a:r>
              <a:rPr lang="en-US" b="1" dirty="0" smtClean="0"/>
              <a:t>NNC for ICW from Report to Governor:</a:t>
            </a:r>
          </a:p>
          <a:p>
            <a:endParaRPr lang="en-US" b="1" dirty="0"/>
          </a:p>
        </p:txBody>
      </p:sp>
      <p:graphicFrame>
        <p:nvGraphicFramePr>
          <p:cNvPr id="4" name="Table 3"/>
          <p:cNvGraphicFramePr>
            <a:graphicFrameLocks noGrp="1"/>
          </p:cNvGraphicFramePr>
          <p:nvPr/>
        </p:nvGraphicFramePr>
        <p:xfrm>
          <a:off x="609600" y="2904744"/>
          <a:ext cx="8000999" cy="3577883"/>
        </p:xfrm>
        <a:graphic>
          <a:graphicData uri="http://schemas.openxmlformats.org/drawingml/2006/table">
            <a:tbl>
              <a:tblPr/>
              <a:tblGrid>
                <a:gridCol w="1039231"/>
                <a:gridCol w="1170569"/>
                <a:gridCol w="1219200"/>
                <a:gridCol w="838200"/>
                <a:gridCol w="1600200"/>
                <a:gridCol w="948689"/>
                <a:gridCol w="1184910"/>
              </a:tblGrid>
              <a:tr h="1648734">
                <a:tc>
                  <a:txBody>
                    <a:bodyPr/>
                    <a:lstStyle/>
                    <a:p>
                      <a:pPr marL="0" marR="0" algn="ctr">
                        <a:lnSpc>
                          <a:spcPct val="115000"/>
                        </a:lnSpc>
                        <a:spcBef>
                          <a:spcPts val="0"/>
                        </a:spcBef>
                        <a:spcAft>
                          <a:spcPts val="0"/>
                        </a:spcAft>
                      </a:pPr>
                      <a:r>
                        <a:rPr lang="en-US" sz="1600" dirty="0">
                          <a:solidFill>
                            <a:srgbClr val="000000"/>
                          </a:solidFill>
                          <a:latin typeface="Times New Roman"/>
                          <a:ea typeface="Times New Roman"/>
                          <a:cs typeface="Times New Roman"/>
                        </a:rPr>
                        <a:t>Segment</a:t>
                      </a:r>
                      <a:endParaRPr lang="en-US" sz="1600" dirty="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0" marR="0" algn="ctr">
                        <a:lnSpc>
                          <a:spcPct val="115000"/>
                        </a:lnSpc>
                        <a:spcBef>
                          <a:spcPts val="0"/>
                        </a:spcBef>
                        <a:spcAft>
                          <a:spcPts val="0"/>
                        </a:spcAft>
                      </a:pPr>
                      <a:r>
                        <a:rPr lang="en-US" sz="1600">
                          <a:solidFill>
                            <a:srgbClr val="000000"/>
                          </a:solidFill>
                          <a:latin typeface="Times New Roman"/>
                          <a:ea typeface="Times New Roman"/>
                          <a:cs typeface="Times New Roman"/>
                        </a:rPr>
                        <a:t>Parameter</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0" marR="0" algn="ctr">
                        <a:lnSpc>
                          <a:spcPct val="115000"/>
                        </a:lnSpc>
                        <a:spcBef>
                          <a:spcPts val="0"/>
                        </a:spcBef>
                        <a:spcAft>
                          <a:spcPts val="0"/>
                        </a:spcAft>
                      </a:pPr>
                      <a:r>
                        <a:rPr lang="en-US" sz="1600">
                          <a:solidFill>
                            <a:srgbClr val="000000"/>
                          </a:solidFill>
                          <a:latin typeface="Times New Roman"/>
                          <a:ea typeface="Times New Roman"/>
                          <a:cs typeface="Times New Roman"/>
                        </a:rPr>
                        <a:t>Number of Observations</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0" marR="0" algn="ctr">
                        <a:lnSpc>
                          <a:spcPct val="115000"/>
                        </a:lnSpc>
                        <a:spcBef>
                          <a:spcPts val="0"/>
                        </a:spcBef>
                        <a:spcAft>
                          <a:spcPts val="0"/>
                        </a:spcAft>
                      </a:pPr>
                      <a:r>
                        <a:rPr lang="en-US" sz="1600" dirty="0">
                          <a:solidFill>
                            <a:srgbClr val="000000"/>
                          </a:solidFill>
                          <a:latin typeface="Times New Roman"/>
                          <a:ea typeface="Times New Roman"/>
                          <a:cs typeface="Times New Roman"/>
                        </a:rPr>
                        <a:t>Mean</a:t>
                      </a:r>
                      <a:endParaRPr lang="en-US" sz="1600" dirty="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0" marR="0" algn="ctr">
                        <a:lnSpc>
                          <a:spcPct val="115000"/>
                        </a:lnSpc>
                        <a:spcBef>
                          <a:spcPts val="0"/>
                        </a:spcBef>
                        <a:spcAft>
                          <a:spcPts val="0"/>
                        </a:spcAft>
                      </a:pPr>
                      <a:r>
                        <a:rPr lang="en-US" sz="1600" b="1">
                          <a:solidFill>
                            <a:srgbClr val="000000"/>
                          </a:solidFill>
                          <a:latin typeface="Times New Roman"/>
                          <a:ea typeface="Times New Roman"/>
                          <a:cs typeface="Times New Roman"/>
                        </a:rPr>
                        <a:t>90 Percent Prediction Interval (Numeric Interpretations)</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0" marR="0" algn="ctr">
                        <a:lnSpc>
                          <a:spcPct val="115000"/>
                        </a:lnSpc>
                        <a:spcBef>
                          <a:spcPts val="0"/>
                        </a:spcBef>
                        <a:spcAft>
                          <a:spcPts val="0"/>
                        </a:spcAft>
                      </a:pPr>
                      <a:r>
                        <a:rPr lang="en-US" sz="1600">
                          <a:solidFill>
                            <a:srgbClr val="000000"/>
                          </a:solidFill>
                          <a:latin typeface="Times New Roman"/>
                          <a:ea typeface="Times New Roman"/>
                          <a:cs typeface="Times New Roman"/>
                        </a:rPr>
                        <a:t>AGM Years</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c>
                  <a:txBody>
                    <a:bodyPr/>
                    <a:lstStyle/>
                    <a:p>
                      <a:pPr marL="0" marR="0" algn="ctr">
                        <a:lnSpc>
                          <a:spcPct val="115000"/>
                        </a:lnSpc>
                        <a:spcBef>
                          <a:spcPts val="0"/>
                        </a:spcBef>
                        <a:spcAft>
                          <a:spcPts val="0"/>
                        </a:spcAft>
                      </a:pPr>
                      <a:r>
                        <a:rPr lang="en-US" sz="1600" b="1">
                          <a:solidFill>
                            <a:srgbClr val="000000"/>
                          </a:solidFill>
                          <a:latin typeface="Times New Roman"/>
                          <a:ea typeface="Times New Roman"/>
                          <a:cs typeface="Times New Roman"/>
                        </a:rPr>
                        <a:t>AGM (Numeric Interpretation)</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BE5F1"/>
                    </a:solidFill>
                  </a:tcPr>
                </a:tc>
              </a:tr>
              <a:tr h="274789">
                <a:tc rowSpan="3">
                  <a:txBody>
                    <a:bodyPr/>
                    <a:lstStyle/>
                    <a:p>
                      <a:pPr marL="0" marR="0" algn="ctr">
                        <a:lnSpc>
                          <a:spcPct val="115000"/>
                        </a:lnSpc>
                        <a:spcBef>
                          <a:spcPts val="0"/>
                        </a:spcBef>
                        <a:spcAft>
                          <a:spcPts val="0"/>
                        </a:spcAft>
                      </a:pPr>
                      <a:r>
                        <a:rPr lang="en-US" sz="1600">
                          <a:solidFill>
                            <a:srgbClr val="000000"/>
                          </a:solidFill>
                          <a:latin typeface="Times New Roman"/>
                          <a:ea typeface="Times New Roman"/>
                          <a:cs typeface="Times New Roman"/>
                        </a:rPr>
                        <a:t>ICWW from north Tolomato to St. Johns River</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1600">
                          <a:latin typeface="Times New Roman"/>
                          <a:ea typeface="Calibri"/>
                          <a:cs typeface="Times New Roman"/>
                        </a:rPr>
                        <a:t>TP (mg/L)</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solidFill>
                            <a:srgbClr val="000000"/>
                          </a:solidFill>
                          <a:latin typeface="Times New Roman"/>
                          <a:ea typeface="Times New Roman"/>
                          <a:cs typeface="Times New Roman"/>
                        </a:rPr>
                        <a:t>58</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solidFill>
                            <a:srgbClr val="000000"/>
                          </a:solidFill>
                          <a:latin typeface="Times New Roman"/>
                          <a:ea typeface="Times New Roman"/>
                          <a:cs typeface="Times New Roman"/>
                        </a:rPr>
                        <a:t>-</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solidFill>
                            <a:srgbClr val="000000"/>
                          </a:solidFill>
                          <a:latin typeface="Times New Roman"/>
                          <a:ea typeface="Times New Roman"/>
                          <a:cs typeface="Times New Roman"/>
                        </a:rPr>
                        <a:t>-</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solidFill>
                            <a:srgbClr val="000000"/>
                          </a:solidFill>
                          <a:latin typeface="Times New Roman"/>
                          <a:ea typeface="Times New Roman"/>
                          <a:cs typeface="Times New Roman"/>
                        </a:rPr>
                        <a:t>7</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solidFill>
                            <a:srgbClr val="000000"/>
                          </a:solidFill>
                          <a:latin typeface="Times New Roman"/>
                          <a:ea typeface="Times New Roman"/>
                          <a:cs typeface="Times New Roman"/>
                        </a:rPr>
                        <a:t>0.191</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9578">
                <a:tc vMerge="1">
                  <a:txBody>
                    <a:bodyPr/>
                    <a:lstStyle/>
                    <a:p>
                      <a:endParaRPr lang="en-US"/>
                    </a:p>
                  </a:txBody>
                  <a:tcPr/>
                </a:tc>
                <a:tc>
                  <a:txBody>
                    <a:bodyPr/>
                    <a:lstStyle/>
                    <a:p>
                      <a:pPr marL="0" marR="0">
                        <a:lnSpc>
                          <a:spcPct val="115000"/>
                        </a:lnSpc>
                        <a:spcBef>
                          <a:spcPts val="0"/>
                        </a:spcBef>
                        <a:spcAft>
                          <a:spcPts val="0"/>
                        </a:spcAft>
                      </a:pPr>
                      <a:r>
                        <a:rPr lang="en-US" sz="1600">
                          <a:latin typeface="Times New Roman"/>
                          <a:ea typeface="Calibri"/>
                          <a:cs typeface="Times New Roman"/>
                        </a:rPr>
                        <a:t>TN (mg/L)</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solidFill>
                            <a:srgbClr val="000000"/>
                          </a:solidFill>
                          <a:latin typeface="Times New Roman"/>
                          <a:ea typeface="Times New Roman"/>
                          <a:cs typeface="Times New Roman"/>
                        </a:rPr>
                        <a:t>41</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solidFill>
                            <a:srgbClr val="000000"/>
                          </a:solidFill>
                          <a:latin typeface="Times New Roman"/>
                          <a:ea typeface="Times New Roman"/>
                          <a:cs typeface="Times New Roman"/>
                        </a:rPr>
                        <a:t>0.66</a:t>
                      </a:r>
                      <a:endParaRPr lang="en-US" sz="1600" dirty="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solidFill>
                            <a:srgbClr val="000000"/>
                          </a:solidFill>
                          <a:latin typeface="Times New Roman"/>
                          <a:ea typeface="Times New Roman"/>
                          <a:cs typeface="Times New Roman"/>
                        </a:rPr>
                        <a:t>1.28</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solidFill>
                            <a:srgbClr val="000000"/>
                          </a:solidFill>
                          <a:latin typeface="Times New Roman"/>
                          <a:ea typeface="Times New Roman"/>
                          <a:cs typeface="Times New Roman"/>
                        </a:rPr>
                        <a:t>13</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solidFill>
                            <a:srgbClr val="000000"/>
                          </a:solidFill>
                          <a:latin typeface="Times New Roman"/>
                          <a:ea typeface="Times New Roman"/>
                          <a:cs typeface="Times New Roman"/>
                        </a:rPr>
                        <a:t>-</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099155">
                <a:tc vMerge="1">
                  <a:txBody>
                    <a:bodyPr/>
                    <a:lstStyle/>
                    <a:p>
                      <a:endParaRPr lang="en-US"/>
                    </a:p>
                  </a:txBody>
                  <a:tcPr/>
                </a:tc>
                <a:tc>
                  <a:txBody>
                    <a:bodyPr/>
                    <a:lstStyle/>
                    <a:p>
                      <a:pPr marL="0" marR="0">
                        <a:lnSpc>
                          <a:spcPct val="115000"/>
                        </a:lnSpc>
                        <a:spcBef>
                          <a:spcPts val="0"/>
                        </a:spcBef>
                        <a:spcAft>
                          <a:spcPts val="0"/>
                        </a:spcAft>
                      </a:pPr>
                      <a:r>
                        <a:rPr lang="en-US" sz="1600">
                          <a:latin typeface="Times New Roman"/>
                          <a:ea typeface="Calibri"/>
                          <a:cs typeface="Times New Roman"/>
                        </a:rPr>
                        <a:t>Chlorophyll </a:t>
                      </a:r>
                      <a:r>
                        <a:rPr lang="en-US" sz="1600" i="1">
                          <a:latin typeface="Times New Roman"/>
                          <a:ea typeface="Calibri"/>
                          <a:cs typeface="Times New Roman"/>
                        </a:rPr>
                        <a:t>a</a:t>
                      </a:r>
                      <a:r>
                        <a:rPr lang="en-US" sz="1600">
                          <a:latin typeface="Times New Roman"/>
                          <a:ea typeface="Calibri"/>
                          <a:cs typeface="Times New Roman"/>
                        </a:rPr>
                        <a:t> (µg/L)</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solidFill>
                            <a:srgbClr val="000000"/>
                          </a:solidFill>
                          <a:latin typeface="Times New Roman"/>
                          <a:ea typeface="Times New Roman"/>
                          <a:cs typeface="Times New Roman"/>
                        </a:rPr>
                        <a:t>39</a:t>
                      </a:r>
                      <a:endParaRPr lang="en-US" sz="1600" dirty="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solidFill>
                            <a:srgbClr val="000000"/>
                          </a:solidFill>
                          <a:latin typeface="Times New Roman"/>
                          <a:ea typeface="Times New Roman"/>
                          <a:cs typeface="Times New Roman"/>
                        </a:rPr>
                        <a:t>4.0</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b="1">
                          <a:solidFill>
                            <a:srgbClr val="000000"/>
                          </a:solidFill>
                          <a:latin typeface="Times New Roman"/>
                          <a:ea typeface="Times New Roman"/>
                          <a:cs typeface="Times New Roman"/>
                        </a:rPr>
                        <a:t>10.3</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a:solidFill>
                            <a:srgbClr val="000000"/>
                          </a:solidFill>
                          <a:latin typeface="Times New Roman"/>
                          <a:ea typeface="Times New Roman"/>
                          <a:cs typeface="Times New Roman"/>
                        </a:rPr>
                        <a:t>5</a:t>
                      </a:r>
                      <a:endParaRPr lang="en-US" sz="160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115000"/>
                        </a:lnSpc>
                        <a:spcBef>
                          <a:spcPts val="0"/>
                        </a:spcBef>
                        <a:spcAft>
                          <a:spcPts val="0"/>
                        </a:spcAft>
                      </a:pPr>
                      <a:r>
                        <a:rPr lang="en-US" sz="1600" dirty="0">
                          <a:solidFill>
                            <a:srgbClr val="000000"/>
                          </a:solidFill>
                          <a:latin typeface="Times New Roman"/>
                          <a:ea typeface="Times New Roman"/>
                          <a:cs typeface="Times New Roman"/>
                        </a:rPr>
                        <a:t>-</a:t>
                      </a:r>
                      <a:endParaRPr lang="en-US" sz="1600" dirty="0">
                        <a:latin typeface="Calibri"/>
                        <a:ea typeface="Calibri"/>
                        <a:cs typeface="Times New Roman"/>
                      </a:endParaRPr>
                    </a:p>
                  </a:txBody>
                  <a:tcPr marL="68260" marR="6826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5" name="Slide Number Placeholder 4"/>
          <p:cNvSpPr>
            <a:spLocks noGrp="1"/>
          </p:cNvSpPr>
          <p:nvPr>
            <p:ph type="sldNum" sz="quarter" idx="12"/>
          </p:nvPr>
        </p:nvSpPr>
        <p:spPr/>
        <p:txBody>
          <a:bodyPr/>
          <a:lstStyle/>
          <a:p>
            <a:fld id="{D9515C9C-B0D4-49C7-83C7-4BF66E55645D}" type="slidenum">
              <a:rPr lang="en-US" smtClean="0"/>
              <a:pPr/>
              <a:t>177</a:t>
            </a:fld>
            <a:endParaRPr lang="en-US"/>
          </a:p>
        </p:txBody>
      </p:sp>
      <p:pic>
        <p:nvPicPr>
          <p:cNvPr id="6" name="~PP419.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4582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chemeClr val="bg1"/>
                </a:solidFill>
              </a:rPr>
              <a:t>Discussion</a:t>
            </a:r>
            <a:endParaRPr lang="en-US" dirty="0">
              <a:solidFill>
                <a:schemeClr val="bg1"/>
              </a:solidFill>
            </a:endParaRPr>
          </a:p>
        </p:txBody>
      </p:sp>
      <p:sp>
        <p:nvSpPr>
          <p:cNvPr id="3" name="Content Placeholder 2"/>
          <p:cNvSpPr>
            <a:spLocks noGrp="1"/>
          </p:cNvSpPr>
          <p:nvPr>
            <p:ph idx="1"/>
          </p:nvPr>
        </p:nvSpPr>
        <p:spPr/>
        <p:txBody>
          <a:bodyPr/>
          <a:lstStyle/>
          <a:p>
            <a:r>
              <a:rPr lang="en-US" b="1" dirty="0" smtClean="0"/>
              <a:t>How this would be translated to permit limits?</a:t>
            </a:r>
          </a:p>
          <a:p>
            <a:r>
              <a:rPr lang="en-US" b="1" dirty="0" smtClean="0"/>
              <a:t>Answer</a:t>
            </a:r>
          </a:p>
          <a:p>
            <a:pPr lvl="1"/>
            <a:r>
              <a:rPr lang="en-US" b="1" dirty="0" smtClean="0"/>
              <a:t>Golf Course ponds are not waters of the State, so NNC do not apply</a:t>
            </a:r>
          </a:p>
          <a:p>
            <a:pPr lvl="1"/>
            <a:r>
              <a:rPr lang="en-US" b="1" dirty="0" smtClean="0"/>
              <a:t>Because the discharge from the ponds to the (marine) ICW occurred during the healthy time period for NNC establishment, existing loads are </a:t>
            </a:r>
            <a:r>
              <a:rPr lang="en-US" b="1" dirty="0" err="1" smtClean="0"/>
              <a:t>permittable</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178</a:t>
            </a:fld>
            <a:endParaRPr lang="en-US"/>
          </a:p>
        </p:txBody>
      </p:sp>
      <p:pic>
        <p:nvPicPr>
          <p:cNvPr id="5" name="~PP2566.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2625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002710-F92E-4BB7-AAC7-AEC0FED14E57}" type="datetime1">
              <a:rPr lang="en-US" smtClean="0"/>
              <a:pPr/>
              <a:t>10/1/2014</a:t>
            </a:fld>
            <a:endParaRPr lang="en-US"/>
          </a:p>
        </p:txBody>
      </p:sp>
      <p:sp>
        <p:nvSpPr>
          <p:cNvPr id="3" name="Slide Number Placeholder 2"/>
          <p:cNvSpPr>
            <a:spLocks noGrp="1"/>
          </p:cNvSpPr>
          <p:nvPr>
            <p:ph type="sldNum" sz="quarter" idx="12"/>
          </p:nvPr>
        </p:nvSpPr>
        <p:spPr/>
        <p:txBody>
          <a:bodyPr/>
          <a:lstStyle/>
          <a:p>
            <a:fld id="{D9515C9C-B0D4-49C7-83C7-4BF66E55645D}" type="slidenum">
              <a:rPr lang="en-US" smtClean="0"/>
              <a:pPr/>
              <a:t>179</a:t>
            </a:fld>
            <a:endParaRPr lang="en-US"/>
          </a:p>
        </p:txBody>
      </p:sp>
      <p:graphicFrame>
        <p:nvGraphicFramePr>
          <p:cNvPr id="4" name="Table 3"/>
          <p:cNvGraphicFramePr>
            <a:graphicFrameLocks noGrp="1"/>
          </p:cNvGraphicFramePr>
          <p:nvPr/>
        </p:nvGraphicFramePr>
        <p:xfrm>
          <a:off x="-5" y="2"/>
          <a:ext cx="9144004" cy="6848479"/>
        </p:xfrm>
        <a:graphic>
          <a:graphicData uri="http://schemas.openxmlformats.org/drawingml/2006/table">
            <a:tbl>
              <a:tblPr/>
              <a:tblGrid>
                <a:gridCol w="1828805"/>
                <a:gridCol w="914400"/>
                <a:gridCol w="1066800"/>
                <a:gridCol w="533400"/>
                <a:gridCol w="762000"/>
                <a:gridCol w="762000"/>
                <a:gridCol w="3276599"/>
              </a:tblGrid>
              <a:tr h="280158">
                <a:tc>
                  <a:txBody>
                    <a:bodyPr/>
                    <a:lstStyle/>
                    <a:p>
                      <a:pPr marL="0" marR="0">
                        <a:lnSpc>
                          <a:spcPct val="107000"/>
                        </a:lnSpc>
                        <a:spcBef>
                          <a:spcPts val="0"/>
                        </a:spcBef>
                        <a:spcAft>
                          <a:spcPts val="0"/>
                        </a:spcAft>
                      </a:pPr>
                      <a:r>
                        <a:rPr lang="en-US" sz="1400" b="1" dirty="0">
                          <a:latin typeface="Calibri"/>
                          <a:ea typeface="Calibri"/>
                          <a:cs typeface="Times New Roman"/>
                        </a:rPr>
                        <a:t>Rule/Water Body</a:t>
                      </a:r>
                    </a:p>
                  </a:txBody>
                  <a:tcPr marL="46024" marR="4602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ERC Adoption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Legislative Ratification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EPA Approval</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a:lnSpc>
                          <a:spcPct val="107000"/>
                        </a:lnSpc>
                        <a:spcBef>
                          <a:spcPts val="0"/>
                        </a:spcBef>
                        <a:spcAft>
                          <a:spcPts val="0"/>
                        </a:spcAft>
                      </a:pPr>
                      <a:r>
                        <a:rPr lang="en-US" sz="1400" b="1" dirty="0" smtClean="0">
                          <a:latin typeface="Calibri"/>
                          <a:ea typeface="Calibri"/>
                          <a:cs typeface="Times New Roman"/>
                        </a:rPr>
                        <a:t>Federal Court </a:t>
                      </a:r>
                      <a:r>
                        <a:rPr lang="en-US" sz="1400" b="1" dirty="0">
                          <a:latin typeface="Calibri"/>
                          <a:ea typeface="Calibri"/>
                          <a:cs typeface="Times New Roman"/>
                        </a:rPr>
                        <a:t>Action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In Effect</a:t>
                      </a:r>
                    </a:p>
                    <a:p>
                      <a:pPr marL="0" marR="0" algn="ctr">
                        <a:lnSpc>
                          <a:spcPct val="107000"/>
                        </a:lnSpc>
                        <a:spcBef>
                          <a:spcPts val="0"/>
                        </a:spcBef>
                        <a:spcAft>
                          <a:spcPts val="0"/>
                        </a:spcAft>
                      </a:pPr>
                      <a:r>
                        <a:rPr lang="en-US" sz="1400" b="1" dirty="0">
                          <a:latin typeface="Calibri"/>
                          <a:ea typeface="Calibri"/>
                          <a:cs typeface="Times New Roman"/>
                        </a:rPr>
                        <a:t>Y / 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nSpc>
                          <a:spcPct val="107000"/>
                        </a:lnSpc>
                        <a:spcBef>
                          <a:spcPts val="0"/>
                        </a:spcBef>
                        <a:spcAft>
                          <a:spcPts val="0"/>
                        </a:spcAft>
                      </a:pPr>
                      <a:r>
                        <a:rPr lang="en-US" sz="1400" b="1" dirty="0">
                          <a:latin typeface="Calibri"/>
                          <a:ea typeface="Calibri"/>
                          <a:cs typeface="Times New Roman"/>
                        </a:rPr>
                        <a:t>Notes</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r>
              <a:tr h="182717">
                <a:tc>
                  <a:txBody>
                    <a:bodyPr/>
                    <a:lstStyle/>
                    <a:p>
                      <a:pPr marL="0" marR="0">
                        <a:lnSpc>
                          <a:spcPct val="107000"/>
                        </a:lnSpc>
                        <a:spcBef>
                          <a:spcPts val="0"/>
                        </a:spcBef>
                        <a:spcAft>
                          <a:spcPts val="0"/>
                        </a:spcAft>
                      </a:pPr>
                      <a:r>
                        <a:rPr lang="en-US" sz="1400" b="1">
                          <a:latin typeface="Calibri"/>
                          <a:ea typeface="Calibri"/>
                          <a:cs typeface="Times New Roman"/>
                        </a:rPr>
                        <a:t>EPA’s standards for flowing waters</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NA</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NA</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NA</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Vacated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b="1">
                          <a:latin typeface="Calibri"/>
                          <a:ea typeface="Calibri"/>
                          <a:cs typeface="Times New Roman"/>
                        </a:rPr>
                        <a:t>Standards were determined to be arbitrary and capricious</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65436">
                <a:tc>
                  <a:txBody>
                    <a:bodyPr/>
                    <a:lstStyle/>
                    <a:p>
                      <a:pPr marL="0" marR="0">
                        <a:lnSpc>
                          <a:spcPct val="107000"/>
                        </a:lnSpc>
                        <a:spcBef>
                          <a:spcPts val="0"/>
                        </a:spcBef>
                        <a:spcAft>
                          <a:spcPts val="0"/>
                        </a:spcAft>
                      </a:pPr>
                      <a:r>
                        <a:rPr lang="en-US" sz="1400" b="1">
                          <a:latin typeface="Calibri"/>
                          <a:ea typeface="Calibri"/>
                          <a:cs typeface="Times New Roman"/>
                        </a:rPr>
                        <a:t>EPA’s standards for lakes</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NA</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NA</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NA</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Found to be valid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Y</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b="1">
                          <a:latin typeface="Calibri"/>
                          <a:ea typeface="Calibri"/>
                          <a:cs typeface="Times New Roman"/>
                        </a:rPr>
                        <a:t>The effective date was delayed multiple times by the court, but criteria went into effect on January 6, 2013.</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65436">
                <a:tc>
                  <a:txBody>
                    <a:bodyPr/>
                    <a:lstStyle/>
                    <a:p>
                      <a:pPr marL="0" marR="0">
                        <a:lnSpc>
                          <a:spcPct val="107000"/>
                        </a:lnSpc>
                        <a:spcBef>
                          <a:spcPts val="0"/>
                        </a:spcBef>
                        <a:spcAft>
                          <a:spcPts val="0"/>
                        </a:spcAft>
                      </a:pPr>
                      <a:r>
                        <a:rPr lang="en-US" sz="1400" b="1">
                          <a:latin typeface="Calibri"/>
                          <a:ea typeface="Calibri"/>
                          <a:cs typeface="Times New Roman"/>
                        </a:rPr>
                        <a:t>EPA’s standards for springs</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NA</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NA</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NA</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Found to be valid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Y</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b="1">
                          <a:latin typeface="Calibri"/>
                          <a:ea typeface="Calibri"/>
                          <a:cs typeface="Times New Roman"/>
                        </a:rPr>
                        <a:t>The effective date was delayed multiple times by the court, but criteria went into effect on January 6, 2013.</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48153">
                <a:tc>
                  <a:txBody>
                    <a:bodyPr/>
                    <a:lstStyle/>
                    <a:p>
                      <a:pPr marL="0" marR="0">
                        <a:lnSpc>
                          <a:spcPct val="107000"/>
                        </a:lnSpc>
                        <a:spcBef>
                          <a:spcPts val="0"/>
                        </a:spcBef>
                        <a:spcAft>
                          <a:spcPts val="0"/>
                        </a:spcAft>
                      </a:pPr>
                      <a:r>
                        <a:rPr lang="en-US" sz="1400" b="1">
                          <a:latin typeface="Calibri"/>
                          <a:ea typeface="Calibri"/>
                          <a:cs typeface="Times New Roman"/>
                        </a:rPr>
                        <a:t>FDEP standards for flowing waters</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12-8-2011</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Waived by 2012 legislation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11-30-2012</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b="1">
                          <a:latin typeface="Calibri"/>
                          <a:ea typeface="Calibri"/>
                          <a:cs typeface="Times New Roman"/>
                        </a:rPr>
                        <a:t>In effect if EPA withdraws federal NNC and ceases NNC rulemaking, assuming court approval of changes to Consent Decree </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48153">
                <a:tc>
                  <a:txBody>
                    <a:bodyPr/>
                    <a:lstStyle/>
                    <a:p>
                      <a:pPr marL="0" marR="0">
                        <a:lnSpc>
                          <a:spcPct val="107000"/>
                        </a:lnSpc>
                        <a:spcBef>
                          <a:spcPts val="0"/>
                        </a:spcBef>
                        <a:spcAft>
                          <a:spcPts val="0"/>
                        </a:spcAft>
                      </a:pPr>
                      <a:r>
                        <a:rPr lang="en-US" sz="1400" b="1">
                          <a:latin typeface="Calibri"/>
                          <a:ea typeface="Calibri"/>
                          <a:cs typeface="Times New Roman"/>
                        </a:rPr>
                        <a:t>FDEP’s Standards for lakes</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12-8-2011</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Waived by 2012 legislation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11-30-2012</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b="1">
                          <a:latin typeface="Calibri"/>
                          <a:ea typeface="Calibri"/>
                          <a:cs typeface="Times New Roman"/>
                        </a:rPr>
                        <a:t>In effect if EPA withdraws federal NNC and ceases NNC rulemaking, assuming court approval of changes to Consent Decree  </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48153">
                <a:tc>
                  <a:txBody>
                    <a:bodyPr/>
                    <a:lstStyle/>
                    <a:p>
                      <a:pPr marL="0" marR="0">
                        <a:lnSpc>
                          <a:spcPct val="107000"/>
                        </a:lnSpc>
                        <a:spcBef>
                          <a:spcPts val="0"/>
                        </a:spcBef>
                        <a:spcAft>
                          <a:spcPts val="0"/>
                        </a:spcAft>
                      </a:pPr>
                      <a:r>
                        <a:rPr lang="en-US" sz="1400" b="1">
                          <a:latin typeface="Calibri"/>
                          <a:ea typeface="Calibri"/>
                          <a:cs typeface="Times New Roman"/>
                        </a:rPr>
                        <a:t>FDEP’s standards for springs</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12-8-2011</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Waived by 2012 legislation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11-30-2012</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b="1">
                          <a:latin typeface="Calibri"/>
                          <a:ea typeface="Calibri"/>
                          <a:cs typeface="Times New Roman"/>
                        </a:rPr>
                        <a:t>In effect if EPA withdraws federal NNC and ceases NNC rulemaking, assuming court approval of changes to Consent Decree</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365436">
                <a:tc>
                  <a:txBody>
                    <a:bodyPr/>
                    <a:lstStyle/>
                    <a:p>
                      <a:pPr marL="0" marR="0">
                        <a:lnSpc>
                          <a:spcPct val="107000"/>
                        </a:lnSpc>
                        <a:spcBef>
                          <a:spcPts val="0"/>
                        </a:spcBef>
                        <a:spcAft>
                          <a:spcPts val="0"/>
                        </a:spcAft>
                      </a:pPr>
                      <a:r>
                        <a:rPr lang="en-US" sz="1400" b="1" dirty="0">
                          <a:latin typeface="Calibri"/>
                          <a:ea typeface="Calibri"/>
                          <a:cs typeface="Times New Roman"/>
                        </a:rPr>
                        <a:t>FDEP’s standards for estuaries, Part 1</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12-8-2011</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Not 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11-30-2012</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1400" b="1" dirty="0" smtClean="0">
                          <a:latin typeface="+mn-lt"/>
                          <a:ea typeface="Calibri"/>
                          <a:cs typeface="Times New Roman"/>
                        </a:rPr>
                        <a:t>Not Required </a:t>
                      </a:r>
                    </a:p>
                    <a:p>
                      <a:pPr marL="0" marR="0" algn="ctr">
                        <a:lnSpc>
                          <a:spcPct val="107000"/>
                        </a:lnSpc>
                        <a:spcBef>
                          <a:spcPts val="0"/>
                        </a:spcBef>
                        <a:spcAft>
                          <a:spcPts val="0"/>
                        </a:spcAft>
                      </a:pPr>
                      <a:endParaRPr lang="en-US" sz="1400" b="1" dirty="0">
                        <a:latin typeface="Calibri"/>
                        <a:ea typeface="Calibri"/>
                        <a:cs typeface="Times New Roman"/>
                      </a:endParaRP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Y</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nSpc>
                          <a:spcPct val="107000"/>
                        </a:lnSpc>
                        <a:spcBef>
                          <a:spcPts val="0"/>
                        </a:spcBef>
                        <a:spcAft>
                          <a:spcPts val="0"/>
                        </a:spcAft>
                      </a:pPr>
                      <a:r>
                        <a:rPr lang="en-US" sz="1400" b="1" dirty="0">
                          <a:latin typeface="Calibri"/>
                          <a:ea typeface="Calibri"/>
                          <a:cs typeface="Times New Roman"/>
                        </a:rPr>
                        <a:t>Criteria are in effect and listed in 62-303.532</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365436">
                <a:tc>
                  <a:txBody>
                    <a:bodyPr/>
                    <a:lstStyle/>
                    <a:p>
                      <a:pPr marL="0" marR="0">
                        <a:lnSpc>
                          <a:spcPct val="107000"/>
                        </a:lnSpc>
                        <a:spcBef>
                          <a:spcPts val="0"/>
                        </a:spcBef>
                        <a:spcAft>
                          <a:spcPts val="0"/>
                        </a:spcAft>
                      </a:pPr>
                      <a:r>
                        <a:rPr lang="en-US" sz="1400" b="1" dirty="0">
                          <a:latin typeface="Calibri"/>
                          <a:ea typeface="Calibri"/>
                          <a:cs typeface="Times New Roman"/>
                        </a:rPr>
                        <a:t>FDEP’s standards for estuaries, Part 2</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11-13-2012</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Not 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smtClean="0">
                          <a:solidFill>
                            <a:schemeClr val="tx1"/>
                          </a:solidFill>
                          <a:latin typeface="Calibri"/>
                          <a:ea typeface="Calibri"/>
                          <a:cs typeface="Times New Roman"/>
                        </a:rPr>
                        <a:t>9-26-2013</a:t>
                      </a:r>
                      <a:endParaRPr lang="en-US" sz="1400" b="1" dirty="0">
                        <a:solidFill>
                          <a:schemeClr val="tx1"/>
                        </a:solidFill>
                        <a:latin typeface="Calibri"/>
                        <a:ea typeface="Calibri"/>
                        <a:cs typeface="Times New Roman"/>
                      </a:endParaRP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Not Required </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smtClean="0">
                          <a:latin typeface="Calibri"/>
                          <a:ea typeface="Calibri"/>
                          <a:cs typeface="Times New Roman"/>
                        </a:rPr>
                        <a:t>Y</a:t>
                      </a:r>
                      <a:endParaRPr lang="en-US" sz="1400" b="1" dirty="0">
                        <a:latin typeface="Calibri"/>
                        <a:ea typeface="Calibri"/>
                        <a:cs typeface="Times New Roman"/>
                      </a:endParaRP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nSpc>
                          <a:spcPct val="107000"/>
                        </a:lnSpc>
                        <a:spcBef>
                          <a:spcPts val="0"/>
                        </a:spcBef>
                        <a:spcAft>
                          <a:spcPts val="0"/>
                        </a:spcAft>
                      </a:pPr>
                      <a:r>
                        <a:rPr lang="en-US" sz="1400" b="1" dirty="0" smtClean="0">
                          <a:latin typeface="+mn-lt"/>
                          <a:ea typeface="Calibri"/>
                          <a:cs typeface="Times New Roman"/>
                        </a:rPr>
                        <a:t>Criteria are in effect and listed in 62-303.532</a:t>
                      </a:r>
                      <a:endParaRPr lang="en-US" sz="1400" b="1" dirty="0">
                        <a:latin typeface="+mn-lt"/>
                        <a:ea typeface="Calibri"/>
                        <a:cs typeface="Times New Roman"/>
                      </a:endParaRP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730872">
                <a:tc>
                  <a:txBody>
                    <a:bodyPr/>
                    <a:lstStyle/>
                    <a:p>
                      <a:pPr marL="0" marR="0">
                        <a:lnSpc>
                          <a:spcPct val="107000"/>
                        </a:lnSpc>
                        <a:spcBef>
                          <a:spcPts val="0"/>
                        </a:spcBef>
                        <a:spcAft>
                          <a:spcPts val="0"/>
                        </a:spcAft>
                      </a:pPr>
                      <a:r>
                        <a:rPr lang="en-US" sz="1400" b="1">
                          <a:latin typeface="Calibri"/>
                          <a:ea typeface="Calibri"/>
                          <a:cs typeface="Times New Roman"/>
                        </a:rPr>
                        <a:t>FDEP’s standards for estuaries, Part 3</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6-20-2013</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Not 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1400" b="1" dirty="0" smtClean="0">
                          <a:solidFill>
                            <a:schemeClr val="tx1"/>
                          </a:solidFill>
                          <a:latin typeface="+mn-lt"/>
                          <a:ea typeface="Calibri"/>
                          <a:cs typeface="Times New Roman"/>
                        </a:rPr>
                        <a:t>9-26-2013</a:t>
                      </a:r>
                    </a:p>
                    <a:p>
                      <a:pPr marL="0" marR="0" algn="ctr">
                        <a:lnSpc>
                          <a:spcPct val="107000"/>
                        </a:lnSpc>
                        <a:spcBef>
                          <a:spcPts val="0"/>
                        </a:spcBef>
                        <a:spcAft>
                          <a:spcPts val="0"/>
                        </a:spcAft>
                      </a:pPr>
                      <a:endParaRPr lang="en-US" sz="1400" b="1" dirty="0">
                        <a:latin typeface="Calibri"/>
                        <a:ea typeface="Calibri"/>
                        <a:cs typeface="Times New Roman"/>
                      </a:endParaRP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a:latin typeface="Calibri"/>
                          <a:ea typeface="Calibri"/>
                          <a:cs typeface="Times New Roman"/>
                        </a:rPr>
                        <a:t>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b="1" dirty="0">
                          <a:latin typeface="Calibri"/>
                          <a:ea typeface="Calibri"/>
                          <a:cs typeface="Times New Roman"/>
                        </a:rPr>
                        <a:t>In effect if EPA approves the criteria, withdraws its federal NNC and ceases NNC rulemaking, assuming court approval of changes to Consent Decree [See Chapter 2013-71, Laws of Florida]</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pic>
        <p:nvPicPr>
          <p:cNvPr id="5" name="~PP3812.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extLst>
      <p:ext uri="{BB962C8B-B14F-4D97-AF65-F5344CB8AC3E}">
        <p14:creationId xmlns:p14="http://schemas.microsoft.com/office/powerpoint/2010/main" val="3620756101"/>
      </p:ext>
    </p:extLst>
  </p:cSld>
  <p:clrMapOvr>
    <a:masterClrMapping/>
  </p:clrMapOvr>
  <p:transition advTm="7451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15962"/>
          </a:xfrm>
        </p:spPr>
        <p:txBody>
          <a:bodyPr>
            <a:normAutofit fontScale="90000"/>
          </a:bodyPr>
          <a:lstStyle/>
          <a:p>
            <a:r>
              <a:rPr lang="en-US" b="1" dirty="0" smtClean="0">
                <a:solidFill>
                  <a:schemeClr val="bg1"/>
                </a:solidFill>
              </a:rPr>
              <a:t>EPA’s NNC Rule</a:t>
            </a:r>
            <a:endParaRPr lang="en-US" b="1" dirty="0">
              <a:solidFill>
                <a:schemeClr val="bg1"/>
              </a:solidFill>
            </a:endParaRPr>
          </a:p>
        </p:txBody>
      </p:sp>
      <p:pic>
        <p:nvPicPr>
          <p:cNvPr id="4" name="Content Placeholder 3" descr="godzillabioinfomin2011.jpg"/>
          <p:cNvPicPr>
            <a:picLocks noGrp="1" noChangeAspect="1"/>
          </p:cNvPicPr>
          <p:nvPr>
            <p:ph idx="1"/>
          </p:nvPr>
        </p:nvPicPr>
        <p:blipFill>
          <a:blip r:embed="rId4" cstate="print"/>
          <a:stretch>
            <a:fillRect/>
          </a:stretch>
        </p:blipFill>
        <p:spPr>
          <a:xfrm>
            <a:off x="1828800" y="2057400"/>
            <a:ext cx="5334000" cy="3467100"/>
          </a:xfrm>
        </p:spPr>
      </p:pic>
      <p:sp>
        <p:nvSpPr>
          <p:cNvPr id="5" name="TextBox 4"/>
          <p:cNvSpPr txBox="1"/>
          <p:nvPr/>
        </p:nvSpPr>
        <p:spPr>
          <a:xfrm>
            <a:off x="1524000" y="5867400"/>
            <a:ext cx="6629400" cy="369332"/>
          </a:xfrm>
          <a:prstGeom prst="rect">
            <a:avLst/>
          </a:prstGeom>
          <a:noFill/>
        </p:spPr>
        <p:txBody>
          <a:bodyPr wrap="square" rtlCol="0">
            <a:spAutoFit/>
          </a:bodyPr>
          <a:lstStyle/>
          <a:p>
            <a:r>
              <a:rPr lang="en-US" dirty="0" smtClean="0"/>
              <a:t>Slides courtesy of David Childs, Hopping Green &amp; </a:t>
            </a:r>
            <a:r>
              <a:rPr lang="en-US" dirty="0" err="1" smtClean="0"/>
              <a:t>Sams</a:t>
            </a:r>
            <a:endParaRPr lang="en-US" dirty="0"/>
          </a:p>
        </p:txBody>
      </p:sp>
      <p:pic>
        <p:nvPicPr>
          <p:cNvPr id="6" name="~PP2231.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extLst>
      <p:ext uri="{BB962C8B-B14F-4D97-AF65-F5344CB8AC3E}">
        <p14:creationId xmlns:p14="http://schemas.microsoft.com/office/powerpoint/2010/main" val="3533180486"/>
      </p:ext>
    </p:extLst>
  </p:cSld>
  <p:clrMapOvr>
    <a:masterClrMapping/>
  </p:clrMapOvr>
  <p:transition advTm="3341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002710-F92E-4BB7-AAC7-AEC0FED14E57}" type="datetime1">
              <a:rPr lang="en-US" smtClean="0"/>
              <a:pPr/>
              <a:t>10/1/2014</a:t>
            </a:fld>
            <a:endParaRPr lang="en-US"/>
          </a:p>
        </p:txBody>
      </p:sp>
      <p:sp>
        <p:nvSpPr>
          <p:cNvPr id="3" name="Slide Number Placeholder 2"/>
          <p:cNvSpPr>
            <a:spLocks noGrp="1"/>
          </p:cNvSpPr>
          <p:nvPr>
            <p:ph type="sldNum" sz="quarter" idx="12"/>
          </p:nvPr>
        </p:nvSpPr>
        <p:spPr/>
        <p:txBody>
          <a:bodyPr/>
          <a:lstStyle/>
          <a:p>
            <a:fld id="{D9515C9C-B0D4-49C7-83C7-4BF66E55645D}" type="slidenum">
              <a:rPr lang="en-US" smtClean="0"/>
              <a:pPr/>
              <a:t>180</a:t>
            </a:fld>
            <a:endParaRPr lang="en-US"/>
          </a:p>
        </p:txBody>
      </p:sp>
      <p:graphicFrame>
        <p:nvGraphicFramePr>
          <p:cNvPr id="4" name="Table 3"/>
          <p:cNvGraphicFramePr>
            <a:graphicFrameLocks noGrp="1"/>
          </p:cNvGraphicFramePr>
          <p:nvPr/>
        </p:nvGraphicFramePr>
        <p:xfrm>
          <a:off x="-4" y="0"/>
          <a:ext cx="9144004" cy="7459619"/>
        </p:xfrm>
        <a:graphic>
          <a:graphicData uri="http://schemas.openxmlformats.org/drawingml/2006/table">
            <a:tbl>
              <a:tblPr/>
              <a:tblGrid>
                <a:gridCol w="1828805"/>
                <a:gridCol w="914400"/>
                <a:gridCol w="1066800"/>
                <a:gridCol w="533400"/>
                <a:gridCol w="762000"/>
                <a:gridCol w="762000"/>
                <a:gridCol w="3276599"/>
              </a:tblGrid>
              <a:tr h="734786">
                <a:tc>
                  <a:txBody>
                    <a:bodyPr/>
                    <a:lstStyle/>
                    <a:p>
                      <a:pPr marL="0" marR="0">
                        <a:lnSpc>
                          <a:spcPct val="107000"/>
                        </a:lnSpc>
                        <a:spcBef>
                          <a:spcPts val="0"/>
                        </a:spcBef>
                        <a:spcAft>
                          <a:spcPts val="0"/>
                        </a:spcAft>
                      </a:pPr>
                      <a:r>
                        <a:rPr lang="en-US" sz="1400" b="1" dirty="0">
                          <a:latin typeface="Calibri"/>
                          <a:ea typeface="Calibri"/>
                          <a:cs typeface="Times New Roman"/>
                        </a:rPr>
                        <a:t>Rule/Water Body</a:t>
                      </a:r>
                    </a:p>
                  </a:txBody>
                  <a:tcPr marL="46024" marR="46024"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ERC Adoption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Legislative Ratification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EPA Approval</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a:lnSpc>
                          <a:spcPct val="107000"/>
                        </a:lnSpc>
                        <a:spcBef>
                          <a:spcPts val="0"/>
                        </a:spcBef>
                        <a:spcAft>
                          <a:spcPts val="0"/>
                        </a:spcAft>
                      </a:pPr>
                      <a:r>
                        <a:rPr lang="en-US" sz="1400" b="1" dirty="0" smtClean="0">
                          <a:latin typeface="Calibri"/>
                          <a:ea typeface="Calibri"/>
                          <a:cs typeface="Times New Roman"/>
                        </a:rPr>
                        <a:t>Federal Court </a:t>
                      </a:r>
                      <a:r>
                        <a:rPr lang="en-US" sz="1400" b="1" dirty="0">
                          <a:latin typeface="Calibri"/>
                          <a:ea typeface="Calibri"/>
                          <a:cs typeface="Times New Roman"/>
                        </a:rPr>
                        <a:t>Action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In Effect</a:t>
                      </a:r>
                    </a:p>
                    <a:p>
                      <a:pPr marL="0" marR="0" algn="ctr">
                        <a:lnSpc>
                          <a:spcPct val="107000"/>
                        </a:lnSpc>
                        <a:spcBef>
                          <a:spcPts val="0"/>
                        </a:spcBef>
                        <a:spcAft>
                          <a:spcPts val="0"/>
                        </a:spcAft>
                      </a:pPr>
                      <a:r>
                        <a:rPr lang="en-US" sz="1400" b="1" dirty="0">
                          <a:latin typeface="Calibri"/>
                          <a:ea typeface="Calibri"/>
                          <a:cs typeface="Times New Roman"/>
                        </a:rPr>
                        <a:t>Y / 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marL="0" marR="0">
                        <a:lnSpc>
                          <a:spcPct val="107000"/>
                        </a:lnSpc>
                        <a:spcBef>
                          <a:spcPts val="0"/>
                        </a:spcBef>
                        <a:spcAft>
                          <a:spcPts val="0"/>
                        </a:spcAft>
                      </a:pPr>
                      <a:r>
                        <a:rPr lang="en-US" sz="1400" b="1" dirty="0">
                          <a:latin typeface="Calibri"/>
                          <a:ea typeface="Calibri"/>
                          <a:cs typeface="Times New Roman"/>
                        </a:rPr>
                        <a:t>Notes</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r>
              <a:tr h="979714">
                <a:tc>
                  <a:txBody>
                    <a:bodyPr/>
                    <a:lstStyle/>
                    <a:p>
                      <a:pPr marL="0" marR="0">
                        <a:lnSpc>
                          <a:spcPct val="107000"/>
                        </a:lnSpc>
                        <a:spcBef>
                          <a:spcPts val="0"/>
                        </a:spcBef>
                        <a:spcAft>
                          <a:spcPts val="0"/>
                        </a:spcAft>
                      </a:pPr>
                      <a:r>
                        <a:rPr lang="en-US" sz="1400" b="1" dirty="0">
                          <a:latin typeface="Calibri"/>
                          <a:ea typeface="Calibri"/>
                          <a:cs typeface="Times New Roman"/>
                        </a:rPr>
                        <a:t>FDEP’s standards for estuaries, Part 4</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dirty="0" smtClean="0">
                          <a:latin typeface="Calibri"/>
                          <a:ea typeface="Calibri"/>
                          <a:cs typeface="Times New Roman"/>
                        </a:rPr>
                        <a:t>NA</a:t>
                      </a:r>
                      <a:endParaRPr lang="en-US" sz="1400" b="1" dirty="0">
                        <a:latin typeface="Calibri"/>
                        <a:ea typeface="Calibri"/>
                        <a:cs typeface="Times New Roman"/>
                      </a:endParaRP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Not 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dirty="0" smtClean="0">
                          <a:solidFill>
                            <a:schemeClr val="tx1"/>
                          </a:solidFill>
                          <a:latin typeface="+mn-lt"/>
                          <a:ea typeface="Calibri"/>
                          <a:cs typeface="Times New Roman"/>
                        </a:rPr>
                        <a:t>9-26-2013</a:t>
                      </a:r>
                      <a:endParaRPr lang="en-US" sz="1400" b="1" dirty="0">
                        <a:solidFill>
                          <a:schemeClr val="tx1"/>
                        </a:solidFill>
                        <a:latin typeface="Calibri"/>
                        <a:ea typeface="Calibri"/>
                        <a:cs typeface="Times New Roman"/>
                      </a:endParaRP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dirty="0" smtClean="0">
                          <a:latin typeface="Calibri"/>
                          <a:ea typeface="Calibri"/>
                          <a:cs typeface="Times New Roman"/>
                        </a:rPr>
                        <a:t>Required</a:t>
                      </a:r>
                      <a:endParaRPr lang="en-US" sz="1400" b="1" dirty="0">
                        <a:latin typeface="Calibri"/>
                        <a:ea typeface="Calibri"/>
                        <a:cs typeface="Times New Roman"/>
                      </a:endParaRP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b="1" dirty="0" smtClean="0">
                          <a:solidFill>
                            <a:schemeClr val="tx1"/>
                          </a:solidFill>
                          <a:latin typeface="Calibri"/>
                          <a:ea typeface="Calibri"/>
                          <a:cs typeface="Times New Roman"/>
                        </a:rPr>
                        <a:t>Narrative standards </a:t>
                      </a:r>
                      <a:r>
                        <a:rPr lang="en-US" sz="1400" b="1" dirty="0">
                          <a:solidFill>
                            <a:schemeClr val="tx1"/>
                          </a:solidFill>
                          <a:latin typeface="Calibri"/>
                          <a:ea typeface="Calibri"/>
                          <a:cs typeface="Times New Roman"/>
                        </a:rPr>
                        <a:t>set forth in Chapter 2013-71, Laws of Florida, </a:t>
                      </a:r>
                      <a:r>
                        <a:rPr lang="en-US" sz="1400" b="1" dirty="0" smtClean="0">
                          <a:solidFill>
                            <a:schemeClr val="tx1"/>
                          </a:solidFill>
                          <a:latin typeface="Calibri"/>
                          <a:ea typeface="Calibri"/>
                          <a:cs typeface="Times New Roman"/>
                        </a:rPr>
                        <a:t>approved</a:t>
                      </a:r>
                      <a:r>
                        <a:rPr lang="en-US" sz="1400" b="1" baseline="0" dirty="0" smtClean="0">
                          <a:solidFill>
                            <a:schemeClr val="tx1"/>
                          </a:solidFill>
                          <a:latin typeface="Calibri"/>
                          <a:ea typeface="Calibri"/>
                          <a:cs typeface="Times New Roman"/>
                        </a:rPr>
                        <a:t> by </a:t>
                      </a:r>
                      <a:r>
                        <a:rPr lang="en-US" sz="1400" b="1" dirty="0" smtClean="0">
                          <a:solidFill>
                            <a:schemeClr val="tx1"/>
                          </a:solidFill>
                          <a:latin typeface="Calibri"/>
                          <a:ea typeface="Calibri"/>
                          <a:cs typeface="Times New Roman"/>
                        </a:rPr>
                        <a:t>EPA.  Values in August 1 Report will serve as NNC until final</a:t>
                      </a:r>
                      <a:r>
                        <a:rPr lang="en-US" sz="1400" b="1" baseline="0" dirty="0" smtClean="0">
                          <a:solidFill>
                            <a:schemeClr val="tx1"/>
                          </a:solidFill>
                          <a:latin typeface="Calibri"/>
                          <a:ea typeface="Calibri"/>
                          <a:cs typeface="Times New Roman"/>
                        </a:rPr>
                        <a:t> s</a:t>
                      </a:r>
                      <a:r>
                        <a:rPr lang="en-US" sz="1400" b="1" dirty="0" smtClean="0">
                          <a:solidFill>
                            <a:schemeClr val="tx1"/>
                          </a:solidFill>
                          <a:latin typeface="Calibri"/>
                          <a:ea typeface="Calibri"/>
                          <a:cs typeface="Times New Roman"/>
                        </a:rPr>
                        <a:t>tandards adopted </a:t>
                      </a:r>
                      <a:r>
                        <a:rPr lang="en-US" sz="1400" b="1" dirty="0">
                          <a:solidFill>
                            <a:schemeClr val="tx1"/>
                          </a:solidFill>
                          <a:latin typeface="Calibri"/>
                          <a:ea typeface="Calibri"/>
                          <a:cs typeface="Times New Roman"/>
                        </a:rPr>
                        <a:t>by December 2014</a:t>
                      </a:r>
                      <a:r>
                        <a:rPr lang="en-US" sz="1400" b="1" dirty="0">
                          <a:latin typeface="Calibri"/>
                          <a:ea typeface="Calibri"/>
                          <a:cs typeface="Times New Roman"/>
                        </a:rPr>
                        <a:t>.</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734786">
                <a:tc>
                  <a:txBody>
                    <a:bodyPr/>
                    <a:lstStyle/>
                    <a:p>
                      <a:pPr marL="0" marR="0">
                        <a:lnSpc>
                          <a:spcPct val="107000"/>
                        </a:lnSpc>
                        <a:spcBef>
                          <a:spcPts val="0"/>
                        </a:spcBef>
                        <a:spcAft>
                          <a:spcPts val="0"/>
                        </a:spcAft>
                      </a:pPr>
                      <a:r>
                        <a:rPr lang="en-US" sz="1400" b="1" dirty="0">
                          <a:latin typeface="Calibri"/>
                          <a:ea typeface="Calibri"/>
                          <a:cs typeface="Times New Roman"/>
                        </a:rPr>
                        <a:t>South Florida Canals</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12-8-2011</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endParaRPr lang="en-US" sz="1400" b="1" dirty="0">
                        <a:latin typeface="Calibri"/>
                        <a:ea typeface="Calibri"/>
                        <a:cs typeface="Times New Roman"/>
                      </a:endParaRP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11-30-2012</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smtClean="0">
                          <a:latin typeface="Calibri"/>
                          <a:ea typeface="Calibri"/>
                          <a:cs typeface="Times New Roman"/>
                        </a:rPr>
                        <a:t>N</a:t>
                      </a:r>
                      <a:endParaRPr lang="en-US" sz="1400" b="1" dirty="0">
                        <a:latin typeface="Calibri"/>
                        <a:ea typeface="Calibri"/>
                        <a:cs typeface="Times New Roman"/>
                      </a:endParaRP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1400" b="1" dirty="0">
                          <a:latin typeface="Calibri"/>
                          <a:ea typeface="Calibri"/>
                          <a:cs typeface="Times New Roman"/>
                        </a:rPr>
                        <a:t>Covered by narrative criteria</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244929">
                <a:tc>
                  <a:txBody>
                    <a:bodyPr/>
                    <a:lstStyle/>
                    <a:p>
                      <a:pPr marL="0" marR="0">
                        <a:lnSpc>
                          <a:spcPct val="107000"/>
                        </a:lnSpc>
                        <a:spcBef>
                          <a:spcPts val="0"/>
                        </a:spcBef>
                        <a:spcAft>
                          <a:spcPts val="0"/>
                        </a:spcAft>
                      </a:pPr>
                      <a:r>
                        <a:rPr lang="en-US" sz="1400" b="1" dirty="0">
                          <a:latin typeface="Calibri"/>
                          <a:ea typeface="Calibri"/>
                          <a:cs typeface="Times New Roman"/>
                        </a:rPr>
                        <a:t>Coastal Areas</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a:latin typeface="Calibri"/>
                          <a:ea typeface="Calibri"/>
                          <a:cs typeface="Times New Roman"/>
                        </a:rPr>
                        <a:t>6-20-2013</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Not 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indent="0" algn="ctr" defTabSz="914400" rtl="0" eaLnBrk="1" fontAlgn="auto" latinLnBrk="0" hangingPunct="1">
                        <a:lnSpc>
                          <a:spcPct val="107000"/>
                        </a:lnSpc>
                        <a:spcBef>
                          <a:spcPts val="0"/>
                        </a:spcBef>
                        <a:spcAft>
                          <a:spcPts val="0"/>
                        </a:spcAft>
                        <a:buClrTx/>
                        <a:buSzTx/>
                        <a:buFontTx/>
                        <a:buNone/>
                        <a:tabLst/>
                        <a:defRPr/>
                      </a:pPr>
                      <a:r>
                        <a:rPr lang="en-US" sz="1400" b="1" dirty="0" smtClean="0">
                          <a:solidFill>
                            <a:schemeClr val="tx1"/>
                          </a:solidFill>
                          <a:latin typeface="+mn-lt"/>
                          <a:ea typeface="Calibri"/>
                          <a:cs typeface="Times New Roman"/>
                        </a:rPr>
                        <a:t>9/26/2013</a:t>
                      </a:r>
                    </a:p>
                    <a:p>
                      <a:pPr marL="0" marR="0" algn="ctr">
                        <a:lnSpc>
                          <a:spcPct val="107000"/>
                        </a:lnSpc>
                        <a:spcBef>
                          <a:spcPts val="0"/>
                        </a:spcBef>
                        <a:spcAft>
                          <a:spcPts val="0"/>
                        </a:spcAft>
                      </a:pPr>
                      <a:endParaRPr lang="en-US" sz="1400" b="1" dirty="0">
                        <a:latin typeface="Calibri"/>
                        <a:ea typeface="Calibri"/>
                        <a:cs typeface="Times New Roman"/>
                      </a:endParaRP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1400" b="1">
                          <a:latin typeface="Calibri"/>
                          <a:ea typeface="Calibri"/>
                          <a:cs typeface="Times New Roman"/>
                        </a:rPr>
                        <a:t>Waiting on EPA Approval</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979714">
                <a:tc>
                  <a:txBody>
                    <a:bodyPr/>
                    <a:lstStyle/>
                    <a:p>
                      <a:pPr marL="0" marR="0">
                        <a:lnSpc>
                          <a:spcPct val="107000"/>
                        </a:lnSpc>
                        <a:spcBef>
                          <a:spcPts val="0"/>
                        </a:spcBef>
                        <a:spcAft>
                          <a:spcPts val="0"/>
                        </a:spcAft>
                      </a:pPr>
                      <a:r>
                        <a:rPr lang="en-US" sz="1400" b="1" dirty="0">
                          <a:latin typeface="Calibri"/>
                          <a:ea typeface="Calibri"/>
                          <a:cs typeface="Times New Roman"/>
                        </a:rPr>
                        <a:t>Non perennial streams</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12-8-2011</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Not 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11-30-2012</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smtClean="0">
                          <a:latin typeface="Calibri"/>
                          <a:ea typeface="Calibri"/>
                          <a:cs typeface="Times New Roman"/>
                        </a:rPr>
                        <a:t>N</a:t>
                      </a:r>
                      <a:endParaRPr lang="en-US" sz="1400" b="1" dirty="0">
                        <a:latin typeface="Calibri"/>
                        <a:ea typeface="Calibri"/>
                        <a:cs typeface="Times New Roman"/>
                      </a:endParaRP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1400" b="1" dirty="0">
                          <a:latin typeface="Calibri"/>
                          <a:ea typeface="Calibri"/>
                          <a:cs typeface="Times New Roman"/>
                        </a:rPr>
                        <a:t>Covered by narrative criteria once demonstration made that biology representative of wetland or terrestrial conditions</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734786">
                <a:tc>
                  <a:txBody>
                    <a:bodyPr/>
                    <a:lstStyle/>
                    <a:p>
                      <a:pPr marL="0" marR="0">
                        <a:lnSpc>
                          <a:spcPct val="107000"/>
                        </a:lnSpc>
                        <a:spcBef>
                          <a:spcPts val="0"/>
                        </a:spcBef>
                        <a:spcAft>
                          <a:spcPts val="0"/>
                        </a:spcAft>
                      </a:pPr>
                      <a:r>
                        <a:rPr lang="en-US" sz="1400" b="1" dirty="0">
                          <a:latin typeface="Calibri"/>
                          <a:ea typeface="Calibri"/>
                          <a:cs typeface="Times New Roman"/>
                        </a:rPr>
                        <a:t>Wetlands</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12-8-2011</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Not 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11-30-2012</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07000"/>
                        </a:lnSpc>
                        <a:spcBef>
                          <a:spcPts val="0"/>
                        </a:spcBef>
                        <a:spcAft>
                          <a:spcPts val="0"/>
                        </a:spcAft>
                      </a:pPr>
                      <a:r>
                        <a:rPr lang="en-US" sz="1400" b="1" dirty="0" smtClean="0">
                          <a:latin typeface="Calibri"/>
                          <a:ea typeface="Calibri"/>
                          <a:cs typeface="Times New Roman"/>
                        </a:rPr>
                        <a:t>N</a:t>
                      </a:r>
                      <a:endParaRPr lang="en-US" sz="1400" b="1" dirty="0">
                        <a:latin typeface="Calibri"/>
                        <a:ea typeface="Calibri"/>
                        <a:cs typeface="Times New Roman"/>
                      </a:endParaRP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07000"/>
                        </a:lnSpc>
                        <a:spcBef>
                          <a:spcPts val="0"/>
                        </a:spcBef>
                        <a:spcAft>
                          <a:spcPts val="0"/>
                        </a:spcAft>
                      </a:pPr>
                      <a:r>
                        <a:rPr lang="en-US" sz="1400" b="1" dirty="0">
                          <a:latin typeface="Calibri"/>
                          <a:ea typeface="Calibri"/>
                          <a:cs typeface="Times New Roman"/>
                        </a:rPr>
                        <a:t>Covered by narrative criteria</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r>
              <a:tr h="1714500">
                <a:tc>
                  <a:txBody>
                    <a:bodyPr/>
                    <a:lstStyle/>
                    <a:p>
                      <a:pPr marL="0" marR="0">
                        <a:lnSpc>
                          <a:spcPct val="107000"/>
                        </a:lnSpc>
                        <a:spcBef>
                          <a:spcPts val="0"/>
                        </a:spcBef>
                        <a:spcAft>
                          <a:spcPts val="0"/>
                        </a:spcAft>
                      </a:pPr>
                      <a:r>
                        <a:rPr lang="en-US" sz="1400" b="1" dirty="0">
                          <a:latin typeface="Calibri"/>
                          <a:ea typeface="Calibri"/>
                          <a:cs typeface="Times New Roman"/>
                        </a:rPr>
                        <a:t>Man-made or physically altered ditches primarily used as water conveyance</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12-8-2011</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Not 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11-30-2012</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N</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ct val="107000"/>
                        </a:lnSpc>
                        <a:spcBef>
                          <a:spcPts val="0"/>
                        </a:spcBef>
                        <a:spcAft>
                          <a:spcPts val="0"/>
                        </a:spcAft>
                      </a:pPr>
                      <a:r>
                        <a:rPr lang="en-US" sz="1400" b="1" dirty="0">
                          <a:latin typeface="Calibri"/>
                          <a:ea typeface="Calibri"/>
                          <a:cs typeface="Times New Roman"/>
                        </a:rPr>
                        <a:t>In effect if EPA withdraws federal NNC and ceases NNC rulemaking, assuming court approval of changes to Consent Decree. Covered by narrative criteria once demonstration made that used and managed primarily for water management purposes and habitat is poor.</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734786">
                <a:tc>
                  <a:txBody>
                    <a:bodyPr/>
                    <a:lstStyle/>
                    <a:p>
                      <a:pPr marL="0" marR="0">
                        <a:lnSpc>
                          <a:spcPct val="107000"/>
                        </a:lnSpc>
                        <a:spcBef>
                          <a:spcPts val="0"/>
                        </a:spcBef>
                        <a:spcAft>
                          <a:spcPts val="0"/>
                        </a:spcAft>
                      </a:pPr>
                      <a:r>
                        <a:rPr lang="en-US" sz="1400" b="1" dirty="0">
                          <a:latin typeface="Calibri"/>
                          <a:ea typeface="Calibri"/>
                          <a:cs typeface="Times New Roman"/>
                        </a:rPr>
                        <a:t>Everglades</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2003, 2005</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Not 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2005 – 2006</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a:latin typeface="Calibri"/>
                          <a:ea typeface="Calibri"/>
                          <a:cs typeface="Times New Roman"/>
                        </a:rPr>
                        <a:t>Not Required</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gn="ctr">
                        <a:lnSpc>
                          <a:spcPct val="107000"/>
                        </a:lnSpc>
                        <a:spcBef>
                          <a:spcPts val="0"/>
                        </a:spcBef>
                        <a:spcAft>
                          <a:spcPts val="0"/>
                        </a:spcAft>
                      </a:pPr>
                      <a:r>
                        <a:rPr lang="en-US" sz="1400" b="1" dirty="0" smtClean="0">
                          <a:latin typeface="Calibri"/>
                          <a:ea typeface="Calibri"/>
                          <a:cs typeface="Times New Roman"/>
                        </a:rPr>
                        <a:t>Y</a:t>
                      </a:r>
                      <a:endParaRPr lang="en-US" sz="1400" b="1" dirty="0">
                        <a:latin typeface="Calibri"/>
                        <a:ea typeface="Calibri"/>
                        <a:cs typeface="Times New Roman"/>
                      </a:endParaRP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nSpc>
                          <a:spcPct val="107000"/>
                        </a:lnSpc>
                        <a:spcBef>
                          <a:spcPts val="0"/>
                        </a:spcBef>
                        <a:spcAft>
                          <a:spcPts val="0"/>
                        </a:spcAft>
                      </a:pPr>
                      <a:r>
                        <a:rPr lang="en-US" sz="1400" b="1" dirty="0">
                          <a:latin typeface="Calibri"/>
                          <a:ea typeface="Calibri"/>
                          <a:cs typeface="Times New Roman"/>
                        </a:rPr>
                        <a:t>Previously approved by ERC and EPA.</a:t>
                      </a:r>
                    </a:p>
                  </a:txBody>
                  <a:tcPr marL="46024" marR="46024"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bl>
          </a:graphicData>
        </a:graphic>
      </p:graphicFrame>
      <p:pic>
        <p:nvPicPr>
          <p:cNvPr id="5" name="~PP2633.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extLst>
      <p:ext uri="{BB962C8B-B14F-4D97-AF65-F5344CB8AC3E}">
        <p14:creationId xmlns:p14="http://schemas.microsoft.com/office/powerpoint/2010/main" val="1202586539"/>
      </p:ext>
    </p:extLst>
  </p:cSld>
  <p:clrMapOvr>
    <a:masterClrMapping/>
  </p:clrMapOvr>
  <p:transition advTm="283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b="1" dirty="0" smtClean="0">
                <a:solidFill>
                  <a:schemeClr val="bg1"/>
                </a:solidFill>
              </a:rPr>
              <a:t>DEP’s NNC Rule</a:t>
            </a:r>
            <a:endParaRPr lang="en-US" b="1" dirty="0">
              <a:solidFill>
                <a:schemeClr val="bg1"/>
              </a:solidFill>
            </a:endParaRPr>
          </a:p>
        </p:txBody>
      </p:sp>
      <p:pic>
        <p:nvPicPr>
          <p:cNvPr id="4" name="Content Placeholder 3" descr="300px-Frankenstein's_monster_(Boris_Karloff).jpg"/>
          <p:cNvPicPr>
            <a:picLocks noGrp="1" noChangeAspect="1"/>
          </p:cNvPicPr>
          <p:nvPr>
            <p:ph idx="1"/>
          </p:nvPr>
        </p:nvPicPr>
        <p:blipFill>
          <a:blip r:embed="rId4" cstate="print"/>
          <a:stretch>
            <a:fillRect/>
          </a:stretch>
        </p:blipFill>
        <p:spPr>
          <a:xfrm>
            <a:off x="2895600" y="1828800"/>
            <a:ext cx="3601562" cy="4525963"/>
          </a:xfrm>
        </p:spPr>
      </p:pic>
      <p:pic>
        <p:nvPicPr>
          <p:cNvPr id="5" name="~PP1849.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extLst>
      <p:ext uri="{BB962C8B-B14F-4D97-AF65-F5344CB8AC3E}">
        <p14:creationId xmlns:p14="http://schemas.microsoft.com/office/powerpoint/2010/main" val="967753112"/>
      </p:ext>
    </p:extLst>
  </p:cSld>
  <p:clrMapOvr>
    <a:masterClrMapping/>
  </p:clrMapOvr>
  <p:transition advTm="3194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idx="1"/>
          </p:nvPr>
        </p:nvSpPr>
        <p:spPr>
          <a:xfrm>
            <a:off x="685800" y="1143000"/>
            <a:ext cx="8305800" cy="4876800"/>
          </a:xfrm>
        </p:spPr>
        <p:txBody>
          <a:bodyPr>
            <a:noAutofit/>
          </a:bodyPr>
          <a:lstStyle/>
          <a:p>
            <a:pPr>
              <a:lnSpc>
                <a:spcPct val="90000"/>
              </a:lnSpc>
              <a:spcAft>
                <a:spcPts val="1200"/>
              </a:spcAft>
            </a:pPr>
            <a:r>
              <a:rPr lang="en-US" sz="2400" b="1" dirty="0">
                <a:latin typeface="Arial" pitchFamily="34" charset="0"/>
                <a:cs typeface="Arial" pitchFamily="34" charset="0"/>
              </a:rPr>
              <a:t>Current Status of </a:t>
            </a:r>
            <a:r>
              <a:rPr lang="en-US" sz="2400" b="1" dirty="0" smtClean="0">
                <a:latin typeface="Arial" pitchFamily="34" charset="0"/>
                <a:cs typeface="Arial" pitchFamily="34" charset="0"/>
              </a:rPr>
              <a:t>NNC Rulemaking </a:t>
            </a:r>
            <a:r>
              <a:rPr lang="en-US" sz="2400" b="1" dirty="0">
                <a:latin typeface="Arial" pitchFamily="34" charset="0"/>
                <a:cs typeface="Arial" pitchFamily="34" charset="0"/>
              </a:rPr>
              <a:t>and Litigation</a:t>
            </a:r>
            <a:endParaRPr lang="en-US" sz="2000" b="1" dirty="0">
              <a:latin typeface="Arial" pitchFamily="34" charset="0"/>
              <a:cs typeface="Arial" pitchFamily="34" charset="0"/>
            </a:endParaRPr>
          </a:p>
          <a:p>
            <a:pPr>
              <a:lnSpc>
                <a:spcPct val="90000"/>
              </a:lnSpc>
              <a:spcAft>
                <a:spcPts val="1200"/>
              </a:spcAft>
            </a:pPr>
            <a:r>
              <a:rPr lang="en-US" sz="2400" b="1" dirty="0" smtClean="0">
                <a:latin typeface="Arial" pitchFamily="34" charset="0"/>
                <a:cs typeface="Arial" pitchFamily="34" charset="0"/>
              </a:rPr>
              <a:t>Lessons Learned and Comparisons with EPA’s NNC</a:t>
            </a:r>
          </a:p>
          <a:p>
            <a:pPr>
              <a:lnSpc>
                <a:spcPct val="90000"/>
              </a:lnSpc>
              <a:spcAft>
                <a:spcPts val="1200"/>
              </a:spcAft>
            </a:pPr>
            <a:r>
              <a:rPr lang="en-US" sz="2400" b="1" dirty="0" smtClean="0">
                <a:latin typeface="Arial" pitchFamily="34" charset="0"/>
                <a:cs typeface="Arial" pitchFamily="34" charset="0"/>
              </a:rPr>
              <a:t>Basic Concept and Hierarchical Approach</a:t>
            </a:r>
          </a:p>
          <a:p>
            <a:pPr>
              <a:lnSpc>
                <a:spcPct val="90000"/>
              </a:lnSpc>
              <a:spcAft>
                <a:spcPts val="1200"/>
              </a:spcAft>
            </a:pPr>
            <a:r>
              <a:rPr lang="en-US" sz="2400" b="1" dirty="0" smtClean="0">
                <a:latin typeface="Arial" pitchFamily="34" charset="0"/>
                <a:cs typeface="Arial" pitchFamily="34" charset="0"/>
              </a:rPr>
              <a:t>Florida’s Adopted NNC</a:t>
            </a:r>
          </a:p>
          <a:p>
            <a:pPr>
              <a:lnSpc>
                <a:spcPct val="90000"/>
              </a:lnSpc>
              <a:spcAft>
                <a:spcPts val="1200"/>
              </a:spcAft>
            </a:pPr>
            <a:r>
              <a:rPr lang="en-US" sz="2400" b="1" dirty="0" smtClean="0">
                <a:latin typeface="Arial" pitchFamily="34" charset="0"/>
                <a:cs typeface="Arial" pitchFamily="34" charset="0"/>
              </a:rPr>
              <a:t>Which NNC Apply?</a:t>
            </a:r>
          </a:p>
          <a:p>
            <a:pPr lvl="1">
              <a:lnSpc>
                <a:spcPct val="90000"/>
              </a:lnSpc>
              <a:spcAft>
                <a:spcPts val="1200"/>
              </a:spcAft>
            </a:pPr>
            <a:r>
              <a:rPr lang="en-US" sz="2400" b="1" dirty="0" smtClean="0">
                <a:latin typeface="Arial" pitchFamily="34" charset="0"/>
                <a:cs typeface="Arial" pitchFamily="34" charset="0"/>
              </a:rPr>
              <a:t>Exceptions to Streams Definition</a:t>
            </a:r>
          </a:p>
          <a:p>
            <a:pPr>
              <a:lnSpc>
                <a:spcPct val="90000"/>
              </a:lnSpc>
              <a:spcAft>
                <a:spcPts val="1200"/>
              </a:spcAft>
            </a:pPr>
            <a:r>
              <a:rPr lang="en-US" sz="2400" b="1" dirty="0" smtClean="0">
                <a:latin typeface="Arial" pitchFamily="34" charset="0"/>
                <a:cs typeface="Arial" pitchFamily="34" charset="0"/>
              </a:rPr>
              <a:t>Downstream Waters Protection</a:t>
            </a:r>
          </a:p>
          <a:p>
            <a:pPr>
              <a:lnSpc>
                <a:spcPct val="90000"/>
              </a:lnSpc>
              <a:spcAft>
                <a:spcPts val="1200"/>
              </a:spcAft>
            </a:pPr>
            <a:r>
              <a:rPr lang="en-US" sz="2400" b="1" dirty="0" smtClean="0">
                <a:latin typeface="Arial" pitchFamily="34" charset="0"/>
                <a:cs typeface="Arial" pitchFamily="34" charset="0"/>
              </a:rPr>
              <a:t>Reasonable Assurance</a:t>
            </a:r>
          </a:p>
          <a:p>
            <a:pPr>
              <a:lnSpc>
                <a:spcPct val="90000"/>
              </a:lnSpc>
              <a:spcAft>
                <a:spcPts val="1200"/>
              </a:spcAft>
            </a:pPr>
            <a:r>
              <a:rPr lang="en-US" sz="2400" b="1" dirty="0" smtClean="0">
                <a:latin typeface="Arial" pitchFamily="34" charset="0"/>
                <a:cs typeface="Arial" pitchFamily="34" charset="0"/>
              </a:rPr>
              <a:t>Sources of Information</a:t>
            </a:r>
          </a:p>
          <a:p>
            <a:pPr>
              <a:lnSpc>
                <a:spcPct val="90000"/>
              </a:lnSpc>
              <a:spcAft>
                <a:spcPts val="1200"/>
              </a:spcAft>
            </a:pPr>
            <a:r>
              <a:rPr lang="en-US" sz="2400" b="1" dirty="0" smtClean="0">
                <a:latin typeface="Arial" pitchFamily="34" charset="0"/>
                <a:cs typeface="Arial" pitchFamily="34" charset="0"/>
              </a:rPr>
              <a:t>Specific Example Scenarios</a:t>
            </a:r>
          </a:p>
          <a:p>
            <a:pPr>
              <a:lnSpc>
                <a:spcPct val="90000"/>
              </a:lnSpc>
              <a:spcAft>
                <a:spcPts val="1200"/>
              </a:spcAft>
            </a:pPr>
            <a:endParaRPr lang="en-US" sz="2400" b="1" dirty="0" smtClean="0">
              <a:latin typeface="Arial" pitchFamily="34" charset="0"/>
              <a:cs typeface="Arial" pitchFamily="34" charset="0"/>
            </a:endParaRPr>
          </a:p>
        </p:txBody>
      </p:sp>
      <p:sp>
        <p:nvSpPr>
          <p:cNvPr id="35842" name="Rectangle 2"/>
          <p:cNvSpPr>
            <a:spLocks noGrp="1" noChangeArrowheads="1"/>
          </p:cNvSpPr>
          <p:nvPr>
            <p:ph type="title"/>
          </p:nvPr>
        </p:nvSpPr>
        <p:spPr>
          <a:xfrm>
            <a:off x="685800" y="152400"/>
            <a:ext cx="7772400" cy="838200"/>
          </a:xfrm>
        </p:spPr>
        <p:txBody>
          <a:bodyPr/>
          <a:lstStyle/>
          <a:p>
            <a:r>
              <a:rPr lang="en-US" dirty="0" smtClean="0">
                <a:solidFill>
                  <a:schemeClr val="bg1"/>
                </a:solidFill>
              </a:rPr>
              <a:t>Summary of Presentation</a:t>
            </a:r>
            <a:endParaRPr lang="en-US" dirty="0">
              <a:solidFill>
                <a:schemeClr val="bg1"/>
              </a:solidFill>
            </a:endParaRPr>
          </a:p>
        </p:txBody>
      </p:sp>
      <p:sp>
        <p:nvSpPr>
          <p:cNvPr id="4" name="Slide Number Placeholder 3"/>
          <p:cNvSpPr>
            <a:spLocks noGrp="1"/>
          </p:cNvSpPr>
          <p:nvPr>
            <p:ph type="sldNum" sz="quarter" idx="12"/>
          </p:nvPr>
        </p:nvSpPr>
        <p:spPr/>
        <p:txBody>
          <a:bodyPr/>
          <a:lstStyle/>
          <a:p>
            <a:fld id="{D9515C9C-B0D4-49C7-83C7-4BF66E55645D}" type="slidenum">
              <a:rPr lang="en-US" smtClean="0"/>
              <a:pPr/>
              <a:t>2</a:t>
            </a:fld>
            <a:endParaRPr lang="en-US"/>
          </a:p>
        </p:txBody>
      </p:sp>
      <p:pic>
        <p:nvPicPr>
          <p:cNvPr id="5" name="~PP3893.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10699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152401"/>
            <a:ext cx="7543800" cy="838200"/>
          </a:xfrm>
        </p:spPr>
        <p:txBody>
          <a:bodyPr>
            <a:normAutofit fontScale="90000"/>
          </a:bodyPr>
          <a:lstStyle/>
          <a:p>
            <a:pPr algn="ctr"/>
            <a:r>
              <a:rPr lang="en-US" sz="3200" dirty="0" smtClean="0">
                <a:solidFill>
                  <a:schemeClr val="bg1"/>
                </a:solidFill>
              </a:rPr>
              <a:t>Comparison between Federal and State Rules</a:t>
            </a:r>
          </a:p>
        </p:txBody>
      </p:sp>
      <p:sp>
        <p:nvSpPr>
          <p:cNvPr id="3" name="Content Placeholder 2"/>
          <p:cNvSpPr>
            <a:spLocks noGrp="1"/>
          </p:cNvSpPr>
          <p:nvPr>
            <p:ph idx="1"/>
          </p:nvPr>
        </p:nvSpPr>
        <p:spPr>
          <a:xfrm>
            <a:off x="457200" y="1447800"/>
            <a:ext cx="8305800" cy="4572000"/>
          </a:xfrm>
        </p:spPr>
        <p:txBody>
          <a:bodyPr/>
          <a:lstStyle/>
          <a:p>
            <a:pPr>
              <a:spcBef>
                <a:spcPts val="600"/>
              </a:spcBef>
            </a:pPr>
            <a:r>
              <a:rPr lang="en-US" b="1" dirty="0" smtClean="0"/>
              <a:t>Acknowledgment of previous site-specific interpretations</a:t>
            </a:r>
          </a:p>
          <a:p>
            <a:pPr lvl="1">
              <a:spcBef>
                <a:spcPts val="600"/>
              </a:spcBef>
            </a:pPr>
            <a:r>
              <a:rPr lang="en-US" sz="2600" b="1" dirty="0" smtClean="0"/>
              <a:t>Our rule “hierarchy” recognizes nutrient TMDLs (and others), while EPA would require TMDLs to be adopted as Site Specific Alternative Criteria (SSACs)</a:t>
            </a:r>
          </a:p>
          <a:p>
            <a:pPr lvl="1">
              <a:spcBef>
                <a:spcPts val="600"/>
              </a:spcBef>
            </a:pPr>
            <a:r>
              <a:rPr lang="en-US" sz="2600" b="1" dirty="0" smtClean="0"/>
              <a:t>EPA rule creates uncertainty about which nutrient standards apply (NNC or TMDL) after stakeholders may have invested billions to attain TMDL</a:t>
            </a:r>
          </a:p>
          <a:p>
            <a:pPr>
              <a:spcBef>
                <a:spcPts val="600"/>
              </a:spcBef>
              <a:buNone/>
            </a:pPr>
            <a:endParaRPr lang="en-US" sz="2200" b="1" dirty="0" smtClean="0"/>
          </a:p>
          <a:p>
            <a:pPr lvl="1">
              <a:spcBef>
                <a:spcPts val="600"/>
              </a:spcBef>
            </a:pPr>
            <a:endParaRPr lang="en-US" sz="1800" b="1" dirty="0" smtClean="0"/>
          </a:p>
          <a:p>
            <a:pPr lvl="1">
              <a:buNone/>
            </a:pPr>
            <a:endParaRPr lang="en-US" sz="2200" b="1" dirty="0" smtClean="0"/>
          </a:p>
          <a:p>
            <a:pPr lvl="1"/>
            <a:endParaRPr lang="en-US" sz="2200" b="1" dirty="0" smtClean="0"/>
          </a:p>
          <a:p>
            <a:pPr lvl="1"/>
            <a:endParaRPr lang="en-US" sz="2400" b="1" dirty="0" smtClean="0"/>
          </a:p>
        </p:txBody>
      </p:sp>
      <p:pic>
        <p:nvPicPr>
          <p:cNvPr id="4" name="~PP184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extLst>
      <p:ext uri="{BB962C8B-B14F-4D97-AF65-F5344CB8AC3E}">
        <p14:creationId xmlns:p14="http://schemas.microsoft.com/office/powerpoint/2010/main" val="3336719913"/>
      </p:ext>
    </p:extLst>
  </p:cSld>
  <p:clrMapOvr>
    <a:masterClrMapping/>
  </p:clrMapOvr>
  <p:transition advTm="5282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90600" y="0"/>
            <a:ext cx="7848600" cy="1066800"/>
          </a:xfrm>
        </p:spPr>
        <p:txBody>
          <a:bodyPr>
            <a:normAutofit fontScale="90000"/>
          </a:bodyPr>
          <a:lstStyle/>
          <a:p>
            <a:pPr algn="ctr"/>
            <a:r>
              <a:rPr lang="en-US" sz="3400" dirty="0" smtClean="0">
                <a:solidFill>
                  <a:schemeClr val="bg1"/>
                </a:solidFill>
              </a:rPr>
              <a:t>Comparison between Federal and State Rules </a:t>
            </a:r>
            <a:br>
              <a:rPr lang="en-US" sz="3400" dirty="0" smtClean="0">
                <a:solidFill>
                  <a:schemeClr val="bg1"/>
                </a:solidFill>
              </a:rPr>
            </a:br>
            <a:r>
              <a:rPr lang="en-US" sz="1400" dirty="0" smtClean="0">
                <a:solidFill>
                  <a:schemeClr val="bg1"/>
                </a:solidFill>
              </a:rPr>
              <a:t>(continued)</a:t>
            </a:r>
          </a:p>
        </p:txBody>
      </p:sp>
      <p:sp>
        <p:nvSpPr>
          <p:cNvPr id="3" name="Content Placeholder 2"/>
          <p:cNvSpPr>
            <a:spLocks noGrp="1"/>
          </p:cNvSpPr>
          <p:nvPr>
            <p:ph idx="1"/>
          </p:nvPr>
        </p:nvSpPr>
        <p:spPr>
          <a:xfrm>
            <a:off x="457200" y="1219200"/>
            <a:ext cx="8305800" cy="4800600"/>
          </a:xfrm>
        </p:spPr>
        <p:txBody>
          <a:bodyPr>
            <a:noAutofit/>
          </a:bodyPr>
          <a:lstStyle/>
          <a:p>
            <a:pPr>
              <a:spcBef>
                <a:spcPts val="600"/>
              </a:spcBef>
            </a:pPr>
            <a:r>
              <a:rPr lang="en-US" sz="3200" b="1" dirty="0" smtClean="0"/>
              <a:t>Use of Biological Information</a:t>
            </a:r>
          </a:p>
          <a:p>
            <a:pPr lvl="1">
              <a:spcBef>
                <a:spcPts val="600"/>
              </a:spcBef>
            </a:pPr>
            <a:r>
              <a:rPr lang="en-US" b="1" dirty="0" smtClean="0"/>
              <a:t>Our rule allows bioassessment data to </a:t>
            </a:r>
            <a:r>
              <a:rPr lang="en-US" b="1" u="sng" dirty="0" smtClean="0"/>
              <a:t>supersede </a:t>
            </a:r>
            <a:r>
              <a:rPr lang="en-US" b="1" dirty="0" smtClean="0"/>
              <a:t>stream nutrient thresholds, while EPA’s did not</a:t>
            </a:r>
          </a:p>
          <a:p>
            <a:pPr lvl="2">
              <a:spcBef>
                <a:spcPts val="600"/>
              </a:spcBef>
            </a:pPr>
            <a:r>
              <a:rPr lang="en-US" sz="2600" b="1" dirty="0" smtClean="0"/>
              <a:t>Acknowledges that “reference method’ is not linked to impairment</a:t>
            </a:r>
          </a:p>
          <a:p>
            <a:pPr lvl="1">
              <a:spcBef>
                <a:spcPts val="600"/>
              </a:spcBef>
            </a:pPr>
            <a:r>
              <a:rPr lang="en-US" sz="2800" b="1" dirty="0" smtClean="0"/>
              <a:t>Is not “biological confirmation” because </a:t>
            </a:r>
            <a:r>
              <a:rPr lang="en-US" b="1" dirty="0" smtClean="0"/>
              <a:t>biology not required and because biology alone can list</a:t>
            </a:r>
          </a:p>
          <a:p>
            <a:pPr lvl="2">
              <a:spcBef>
                <a:spcPts val="600"/>
              </a:spcBef>
            </a:pPr>
            <a:r>
              <a:rPr lang="en-US" sz="2600" b="1" dirty="0"/>
              <a:t>If stream exceeds the thresholds and biological data are not available, it is placed on 303(d) List</a:t>
            </a:r>
          </a:p>
          <a:p>
            <a:pPr lvl="2">
              <a:spcBef>
                <a:spcPts val="600"/>
              </a:spcBef>
            </a:pPr>
            <a:r>
              <a:rPr lang="en-US" sz="2600" b="1" dirty="0" smtClean="0"/>
              <a:t>Standard not attained if biology fails even if stream nutrient thresholds met</a:t>
            </a:r>
          </a:p>
          <a:p>
            <a:pPr>
              <a:spcBef>
                <a:spcPts val="600"/>
              </a:spcBef>
              <a:buNone/>
            </a:pPr>
            <a:endParaRPr lang="en-US" sz="2200" b="1" dirty="0" smtClean="0"/>
          </a:p>
          <a:p>
            <a:pPr lvl="1">
              <a:buNone/>
            </a:pPr>
            <a:endParaRPr lang="en-US" sz="2200" b="1" dirty="0" smtClean="0"/>
          </a:p>
          <a:p>
            <a:pPr lvl="1"/>
            <a:endParaRPr lang="en-US" sz="2200" b="1" dirty="0" smtClean="0"/>
          </a:p>
          <a:p>
            <a:pPr lvl="1"/>
            <a:endParaRPr lang="en-US" sz="2400" b="1" dirty="0" smtClean="0"/>
          </a:p>
        </p:txBody>
      </p:sp>
      <p:pic>
        <p:nvPicPr>
          <p:cNvPr id="4" name="~PP1659.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extLst>
      <p:ext uri="{BB962C8B-B14F-4D97-AF65-F5344CB8AC3E}">
        <p14:creationId xmlns:p14="http://schemas.microsoft.com/office/powerpoint/2010/main" val="2418216297"/>
      </p:ext>
    </p:extLst>
  </p:cSld>
  <p:clrMapOvr>
    <a:masterClrMapping/>
  </p:clrMapOvr>
  <p:transition advTm="17132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228600"/>
            <a:ext cx="7620000" cy="838200"/>
          </a:xfrm>
        </p:spPr>
        <p:txBody>
          <a:bodyPr>
            <a:normAutofit fontScale="90000"/>
          </a:bodyPr>
          <a:lstStyle/>
          <a:p>
            <a:pPr algn="ctr"/>
            <a:r>
              <a:rPr lang="en-US" sz="3400" dirty="0" smtClean="0">
                <a:solidFill>
                  <a:schemeClr val="bg1"/>
                </a:solidFill>
              </a:rPr>
              <a:t>Comparison between Federal and State Rules </a:t>
            </a:r>
            <a:br>
              <a:rPr lang="en-US" sz="3400" dirty="0" smtClean="0">
                <a:solidFill>
                  <a:schemeClr val="bg1"/>
                </a:solidFill>
              </a:rPr>
            </a:br>
            <a:r>
              <a:rPr lang="en-US" sz="1400" dirty="0" smtClean="0">
                <a:solidFill>
                  <a:schemeClr val="bg1"/>
                </a:solidFill>
              </a:rPr>
              <a:t>(continued)</a:t>
            </a:r>
          </a:p>
        </p:txBody>
      </p:sp>
      <p:sp>
        <p:nvSpPr>
          <p:cNvPr id="3" name="Content Placeholder 2"/>
          <p:cNvSpPr>
            <a:spLocks noGrp="1"/>
          </p:cNvSpPr>
          <p:nvPr>
            <p:ph idx="1"/>
          </p:nvPr>
        </p:nvSpPr>
        <p:spPr>
          <a:xfrm>
            <a:off x="457200" y="1371600"/>
            <a:ext cx="8305800" cy="4648200"/>
          </a:xfrm>
        </p:spPr>
        <p:txBody>
          <a:bodyPr>
            <a:noAutofit/>
          </a:bodyPr>
          <a:lstStyle/>
          <a:p>
            <a:pPr>
              <a:spcBef>
                <a:spcPts val="600"/>
              </a:spcBef>
            </a:pPr>
            <a:r>
              <a:rPr lang="en-US" b="1" dirty="0" smtClean="0"/>
              <a:t>Applicability of Stream Standards</a:t>
            </a:r>
          </a:p>
          <a:p>
            <a:pPr lvl="1">
              <a:spcBef>
                <a:spcPts val="600"/>
              </a:spcBef>
            </a:pPr>
            <a:r>
              <a:rPr lang="en-US" sz="2600" b="1" dirty="0" smtClean="0"/>
              <a:t>Florida definition of “streams” </a:t>
            </a:r>
            <a:r>
              <a:rPr lang="en-US" sz="2600" b="1" u="sng" dirty="0" smtClean="0"/>
              <a:t>excludes</a:t>
            </a:r>
            <a:r>
              <a:rPr lang="en-US" sz="2600" b="1" dirty="0" smtClean="0"/>
              <a:t> non-</a:t>
            </a:r>
            <a:r>
              <a:rPr lang="en-US" sz="2600" b="1" dirty="0" err="1" smtClean="0"/>
              <a:t>perrenial</a:t>
            </a:r>
            <a:r>
              <a:rPr lang="en-US" sz="2600" b="1" dirty="0" smtClean="0"/>
              <a:t> (intermittent) streams, tidal creeks, and manmade/altered canals, ditches, and other  conveyances used for water management purposes and having poor habitat</a:t>
            </a:r>
          </a:p>
          <a:p>
            <a:pPr lvl="2">
              <a:spcBef>
                <a:spcPts val="600"/>
              </a:spcBef>
            </a:pPr>
            <a:r>
              <a:rPr lang="en-US" b="1" dirty="0" smtClean="0"/>
              <a:t>Narrative nutrient criterion would continue to apply in these systems under state rule, while stream standards would apply under federal rule</a:t>
            </a:r>
          </a:p>
          <a:p>
            <a:pPr lvl="2">
              <a:spcBef>
                <a:spcPts val="600"/>
              </a:spcBef>
            </a:pPr>
            <a:r>
              <a:rPr lang="en-US" b="1" dirty="0" smtClean="0"/>
              <a:t>All “stream-like” waters presumed to be stream until provide site-specific information</a:t>
            </a:r>
            <a:endParaRPr lang="en-US" sz="2200" b="1" dirty="0" smtClean="0"/>
          </a:p>
          <a:p>
            <a:pPr lvl="1">
              <a:spcBef>
                <a:spcPts val="600"/>
              </a:spcBef>
            </a:pPr>
            <a:endParaRPr lang="en-US" sz="1800" b="1" dirty="0" smtClean="0"/>
          </a:p>
          <a:p>
            <a:pPr lvl="1">
              <a:buNone/>
            </a:pPr>
            <a:endParaRPr lang="en-US" sz="2200" b="1" dirty="0" smtClean="0"/>
          </a:p>
          <a:p>
            <a:pPr lvl="1"/>
            <a:endParaRPr lang="en-US" sz="2200" b="1" dirty="0" smtClean="0"/>
          </a:p>
          <a:p>
            <a:pPr lvl="1"/>
            <a:endParaRPr lang="en-US" sz="2400" b="1" dirty="0" smtClean="0"/>
          </a:p>
        </p:txBody>
      </p:sp>
      <p:pic>
        <p:nvPicPr>
          <p:cNvPr id="4" name="~PP53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extLst>
      <p:ext uri="{BB962C8B-B14F-4D97-AF65-F5344CB8AC3E}">
        <p14:creationId xmlns:p14="http://schemas.microsoft.com/office/powerpoint/2010/main" val="1741179845"/>
      </p:ext>
    </p:extLst>
  </p:cSld>
  <p:clrMapOvr>
    <a:masterClrMapping/>
  </p:clrMapOvr>
  <p:transition advTm="659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66800" y="0"/>
            <a:ext cx="8077200" cy="1219200"/>
          </a:xfrm>
        </p:spPr>
        <p:txBody>
          <a:bodyPr>
            <a:normAutofit fontScale="90000"/>
          </a:bodyPr>
          <a:lstStyle/>
          <a:p>
            <a:pPr algn="ctr"/>
            <a:r>
              <a:rPr lang="en-US" sz="3400" dirty="0" smtClean="0">
                <a:solidFill>
                  <a:schemeClr val="bg1"/>
                </a:solidFill>
              </a:rPr>
              <a:t>Comparison between Federal and State Rules </a:t>
            </a:r>
            <a:br>
              <a:rPr lang="en-US" sz="3400" dirty="0" smtClean="0">
                <a:solidFill>
                  <a:schemeClr val="bg1"/>
                </a:solidFill>
              </a:rPr>
            </a:br>
            <a:r>
              <a:rPr lang="en-US" sz="1400" dirty="0" smtClean="0">
                <a:solidFill>
                  <a:schemeClr val="bg1"/>
                </a:solidFill>
              </a:rPr>
              <a:t>(continued)</a:t>
            </a:r>
          </a:p>
        </p:txBody>
      </p:sp>
      <p:sp>
        <p:nvSpPr>
          <p:cNvPr id="3" name="Content Placeholder 2"/>
          <p:cNvSpPr>
            <a:spLocks noGrp="1"/>
          </p:cNvSpPr>
          <p:nvPr>
            <p:ph idx="1"/>
          </p:nvPr>
        </p:nvSpPr>
        <p:spPr>
          <a:xfrm>
            <a:off x="457200" y="1219200"/>
            <a:ext cx="8305800" cy="4800600"/>
          </a:xfrm>
        </p:spPr>
        <p:txBody>
          <a:bodyPr>
            <a:noAutofit/>
          </a:bodyPr>
          <a:lstStyle/>
          <a:p>
            <a:pPr>
              <a:spcBef>
                <a:spcPts val="600"/>
              </a:spcBef>
            </a:pPr>
            <a:r>
              <a:rPr lang="en-US" b="1" dirty="0" smtClean="0"/>
              <a:t>Spatial Component</a:t>
            </a:r>
          </a:p>
          <a:p>
            <a:pPr lvl="1">
              <a:spcBef>
                <a:spcPts val="600"/>
              </a:spcBef>
            </a:pPr>
            <a:r>
              <a:rPr lang="en-US" sz="2400" b="1" dirty="0" smtClean="0"/>
              <a:t>Florida rule clearly states that standards are applied as a spatial average in </a:t>
            </a:r>
            <a:r>
              <a:rPr lang="en-US" sz="2400" b="1" dirty="0" err="1" smtClean="0"/>
              <a:t>waterbody</a:t>
            </a:r>
            <a:r>
              <a:rPr lang="en-US" sz="2400" b="1" dirty="0" smtClean="0"/>
              <a:t>, consistent with derivation</a:t>
            </a:r>
          </a:p>
          <a:p>
            <a:pPr lvl="1">
              <a:spcBef>
                <a:spcPts val="600"/>
              </a:spcBef>
            </a:pPr>
            <a:r>
              <a:rPr lang="en-US" sz="2400" b="1" dirty="0" smtClean="0"/>
              <a:t>Federal rule is silent on spatial component, and as such, NNC would be applied like other criteria, which are applied as “end of pipe”</a:t>
            </a:r>
          </a:p>
          <a:p>
            <a:pPr lvl="1">
              <a:spcBef>
                <a:spcPts val="600"/>
              </a:spcBef>
            </a:pPr>
            <a:r>
              <a:rPr lang="en-US" sz="2400" b="1" dirty="0" smtClean="0"/>
              <a:t>Huge ramifications on required treatment level and cost needed to comply</a:t>
            </a:r>
          </a:p>
          <a:p>
            <a:pPr lvl="1">
              <a:spcBef>
                <a:spcPts val="600"/>
              </a:spcBef>
            </a:pPr>
            <a:r>
              <a:rPr lang="en-US" sz="2400" b="1" dirty="0" smtClean="0"/>
              <a:t>Also big ramifications on Water Quality Credit Trading because “end of pipe” concentration-based limits could effectively kill trading</a:t>
            </a:r>
          </a:p>
          <a:p>
            <a:pPr lvl="2">
              <a:spcBef>
                <a:spcPts val="600"/>
              </a:spcBef>
            </a:pPr>
            <a:r>
              <a:rPr lang="en-US" b="1" dirty="0" smtClean="0"/>
              <a:t>Trading works much better with load-based TMDLs</a:t>
            </a:r>
          </a:p>
          <a:p>
            <a:pPr>
              <a:spcBef>
                <a:spcPts val="600"/>
              </a:spcBef>
            </a:pPr>
            <a:endParaRPr lang="en-US" b="1" dirty="0" smtClean="0"/>
          </a:p>
          <a:p>
            <a:pPr>
              <a:spcBef>
                <a:spcPts val="600"/>
              </a:spcBef>
              <a:buNone/>
            </a:pPr>
            <a:endParaRPr lang="en-US" sz="2200" b="1" dirty="0" smtClean="0"/>
          </a:p>
          <a:p>
            <a:pPr lvl="1">
              <a:spcBef>
                <a:spcPts val="600"/>
              </a:spcBef>
            </a:pPr>
            <a:endParaRPr lang="en-US" sz="1800" b="1" dirty="0" smtClean="0"/>
          </a:p>
          <a:p>
            <a:pPr lvl="1">
              <a:buNone/>
            </a:pPr>
            <a:endParaRPr lang="en-US" sz="2200" b="1" dirty="0" smtClean="0"/>
          </a:p>
          <a:p>
            <a:pPr lvl="1"/>
            <a:endParaRPr lang="en-US" sz="2200" b="1" dirty="0" smtClean="0"/>
          </a:p>
          <a:p>
            <a:pPr lvl="1"/>
            <a:endParaRPr lang="en-US" sz="2400" b="1" dirty="0" smtClean="0"/>
          </a:p>
        </p:txBody>
      </p:sp>
      <p:pic>
        <p:nvPicPr>
          <p:cNvPr id="4" name="~PP1096.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extLst>
      <p:ext uri="{BB962C8B-B14F-4D97-AF65-F5344CB8AC3E}">
        <p14:creationId xmlns:p14="http://schemas.microsoft.com/office/powerpoint/2010/main" val="2073415068"/>
      </p:ext>
    </p:extLst>
  </p:cSld>
  <p:clrMapOvr>
    <a:masterClrMapping/>
  </p:clrMapOvr>
  <p:transition advTm="14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1026"/>
          <p:cNvSpPr>
            <a:spLocks noGrp="1" noChangeArrowheads="1"/>
          </p:cNvSpPr>
          <p:nvPr>
            <p:ph type="title"/>
          </p:nvPr>
        </p:nvSpPr>
        <p:spPr>
          <a:xfrm>
            <a:off x="457200" y="0"/>
            <a:ext cx="8229600" cy="1143000"/>
          </a:xfrm>
        </p:spPr>
        <p:txBody>
          <a:bodyPr>
            <a:normAutofit/>
          </a:bodyPr>
          <a:lstStyle/>
          <a:p>
            <a:r>
              <a:rPr lang="en-US" dirty="0" smtClean="0">
                <a:solidFill>
                  <a:schemeClr val="bg1"/>
                </a:solidFill>
              </a:rPr>
              <a:t>Nutrients</a:t>
            </a:r>
            <a:endParaRPr lang="en-US" dirty="0">
              <a:solidFill>
                <a:schemeClr val="bg1"/>
              </a:solidFill>
            </a:endParaRPr>
          </a:p>
        </p:txBody>
      </p:sp>
      <p:sp>
        <p:nvSpPr>
          <p:cNvPr id="98307" name="Rectangle 1027"/>
          <p:cNvSpPr>
            <a:spLocks noGrp="1" noChangeArrowheads="1"/>
          </p:cNvSpPr>
          <p:nvPr>
            <p:ph type="body" idx="1"/>
          </p:nvPr>
        </p:nvSpPr>
        <p:spPr>
          <a:xfrm>
            <a:off x="609600" y="1447800"/>
            <a:ext cx="8001000" cy="4648200"/>
          </a:xfrm>
        </p:spPr>
        <p:txBody>
          <a:bodyPr>
            <a:normAutofit fontScale="92500" lnSpcReduction="10000"/>
          </a:bodyPr>
          <a:lstStyle/>
          <a:p>
            <a:pPr>
              <a:lnSpc>
                <a:spcPct val="90000"/>
              </a:lnSpc>
              <a:spcAft>
                <a:spcPts val="600"/>
              </a:spcAft>
            </a:pPr>
            <a:r>
              <a:rPr lang="en-US" sz="3500" b="1" dirty="0" smtClean="0"/>
              <a:t>Naturally present in aquatic systems </a:t>
            </a:r>
          </a:p>
          <a:p>
            <a:pPr lvl="1">
              <a:lnSpc>
                <a:spcPct val="90000"/>
              </a:lnSpc>
              <a:spcAft>
                <a:spcPts val="600"/>
              </a:spcAft>
            </a:pPr>
            <a:r>
              <a:rPr lang="en-US" sz="3000" b="1" dirty="0" smtClean="0"/>
              <a:t>Necessary for the proper functioning of biological communities</a:t>
            </a:r>
          </a:p>
          <a:p>
            <a:pPr>
              <a:lnSpc>
                <a:spcPct val="90000"/>
              </a:lnSpc>
              <a:spcAft>
                <a:spcPts val="600"/>
              </a:spcAft>
            </a:pPr>
            <a:r>
              <a:rPr lang="en-US" b="1" dirty="0" smtClean="0"/>
              <a:t>Moderated in how they are expressed by many natural factors </a:t>
            </a:r>
          </a:p>
          <a:p>
            <a:pPr lvl="1">
              <a:lnSpc>
                <a:spcPct val="90000"/>
              </a:lnSpc>
              <a:spcAft>
                <a:spcPts val="600"/>
              </a:spcAft>
            </a:pPr>
            <a:r>
              <a:rPr lang="en-US" b="1" i="1" dirty="0" smtClean="0"/>
              <a:t>e.g</a:t>
            </a:r>
            <a:r>
              <a:rPr lang="en-US" b="1" dirty="0" smtClean="0"/>
              <a:t>., light penetration, hydraulic residence time, presence of herbivore grazers and other food web interactions, and habitat considerations  </a:t>
            </a:r>
          </a:p>
          <a:p>
            <a:pPr>
              <a:lnSpc>
                <a:spcPct val="90000"/>
              </a:lnSpc>
              <a:spcAft>
                <a:spcPts val="600"/>
              </a:spcAft>
            </a:pPr>
            <a:r>
              <a:rPr lang="en-US" b="1" dirty="0" smtClean="0"/>
              <a:t>Determining appropriate nutrient regime is  site-specific, requiring information about ecologically relevant responses</a:t>
            </a:r>
          </a:p>
        </p:txBody>
      </p:sp>
      <p:sp>
        <p:nvSpPr>
          <p:cNvPr id="4" name="Slide Number Placeholder 3"/>
          <p:cNvSpPr>
            <a:spLocks noGrp="1"/>
          </p:cNvSpPr>
          <p:nvPr>
            <p:ph type="sldNum" sz="quarter" idx="12"/>
          </p:nvPr>
        </p:nvSpPr>
        <p:spPr/>
        <p:txBody>
          <a:bodyPr/>
          <a:lstStyle/>
          <a:p>
            <a:fld id="{D9515C9C-B0D4-49C7-83C7-4BF66E55645D}" type="slidenum">
              <a:rPr lang="en-US" smtClean="0"/>
              <a:pPr/>
              <a:t>24</a:t>
            </a:fld>
            <a:endParaRPr lang="en-US"/>
          </a:p>
        </p:txBody>
      </p:sp>
      <p:pic>
        <p:nvPicPr>
          <p:cNvPr id="5" name="~PP2389.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3774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7696200" cy="1143000"/>
          </a:xfrm>
        </p:spPr>
        <p:txBody>
          <a:bodyPr/>
          <a:lstStyle/>
          <a:p>
            <a:pPr algn="ctr"/>
            <a:r>
              <a:rPr lang="en-US" dirty="0" smtClean="0">
                <a:solidFill>
                  <a:schemeClr val="bg1"/>
                </a:solidFill>
              </a:rPr>
              <a:t>Basic Concept of NNC Rules</a:t>
            </a:r>
            <a:endParaRPr lang="en-US" dirty="0">
              <a:solidFill>
                <a:schemeClr val="bg1"/>
              </a:solidFill>
            </a:endParaRPr>
          </a:p>
        </p:txBody>
      </p:sp>
      <p:sp>
        <p:nvSpPr>
          <p:cNvPr id="3" name="Content Placeholder 2"/>
          <p:cNvSpPr>
            <a:spLocks noGrp="1"/>
          </p:cNvSpPr>
          <p:nvPr>
            <p:ph idx="1"/>
          </p:nvPr>
        </p:nvSpPr>
        <p:spPr>
          <a:xfrm>
            <a:off x="685800" y="1371600"/>
            <a:ext cx="7543800" cy="5105400"/>
          </a:xfrm>
        </p:spPr>
        <p:txBody>
          <a:bodyPr>
            <a:normAutofit lnSpcReduction="10000"/>
          </a:bodyPr>
          <a:lstStyle/>
          <a:p>
            <a:r>
              <a:rPr lang="en-US" b="1" dirty="0" smtClean="0"/>
              <a:t>The narrative nutrient criterion is maintained and numerically interpreted using best available information on a site-specific basis using a systematic, </a:t>
            </a:r>
            <a:r>
              <a:rPr lang="en-US" b="1" i="1" dirty="0" smtClean="0"/>
              <a:t>hierarchical approach</a:t>
            </a:r>
          </a:p>
          <a:p>
            <a:pPr lvl="1"/>
            <a:r>
              <a:rPr lang="en-US" sz="2800" b="1" dirty="0" smtClean="0">
                <a:ea typeface="+mn-ea"/>
                <a:cs typeface="+mn-cs"/>
              </a:rPr>
              <a:t>Narrative states that “in no case shall nutrient concentrations of a body of water be altered so as to cause an imbalance in natural populations of aquatic flora or fauna.” </a:t>
            </a:r>
          </a:p>
          <a:p>
            <a:pPr lvl="1"/>
            <a:r>
              <a:rPr lang="en-US" b="1" dirty="0" smtClean="0"/>
              <a:t>Only applies to waters of the state</a:t>
            </a:r>
            <a:endParaRPr lang="en-US" sz="2800" b="1" dirty="0" smtClean="0">
              <a:ea typeface="+mn-ea"/>
              <a:cs typeface="+mn-cs"/>
            </a:endParaRPr>
          </a:p>
          <a:p>
            <a:pPr lvl="1"/>
            <a:endParaRPr lang="en-US" dirty="0" smtClean="0">
              <a:latin typeface="Arial" pitchFamily="34" charset="0"/>
              <a:cs typeface="Arial" pitchFamily="34" charset="0"/>
            </a:endParaRPr>
          </a:p>
          <a:p>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25</a:t>
            </a:fld>
            <a:endParaRPr lang="en-US"/>
          </a:p>
        </p:txBody>
      </p:sp>
      <p:pic>
        <p:nvPicPr>
          <p:cNvPr id="5" name="~PP3247.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6596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1026"/>
          <p:cNvSpPr>
            <a:spLocks noGrp="1" noChangeArrowheads="1"/>
          </p:cNvSpPr>
          <p:nvPr>
            <p:ph type="title"/>
          </p:nvPr>
        </p:nvSpPr>
        <p:spPr>
          <a:xfrm>
            <a:off x="762000" y="0"/>
            <a:ext cx="7620000" cy="1143000"/>
          </a:xfrm>
        </p:spPr>
        <p:txBody>
          <a:bodyPr>
            <a:normAutofit/>
          </a:bodyPr>
          <a:lstStyle/>
          <a:p>
            <a:r>
              <a:rPr lang="en-US" dirty="0" smtClean="0">
                <a:solidFill>
                  <a:schemeClr val="bg1"/>
                </a:solidFill>
              </a:rPr>
              <a:t>Hierarchical Approach</a:t>
            </a:r>
            <a:endParaRPr lang="en-US" sz="1600" dirty="0">
              <a:solidFill>
                <a:schemeClr val="bg1"/>
              </a:solidFill>
            </a:endParaRPr>
          </a:p>
        </p:txBody>
      </p:sp>
      <p:sp>
        <p:nvSpPr>
          <p:cNvPr id="5" name="Subtitle 2"/>
          <p:cNvSpPr>
            <a:spLocks noGrp="1"/>
          </p:cNvSpPr>
          <p:nvPr/>
        </p:nvSpPr>
        <p:spPr>
          <a:xfrm>
            <a:off x="1333500" y="3313212"/>
            <a:ext cx="6400800" cy="17526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itchFamily="34" charset="0"/>
              <a:buNone/>
              <a:defRPr sz="3200" kern="1200">
                <a:solidFill>
                  <a:schemeClr val="tx1">
                    <a:tint val="75000"/>
                  </a:schemeClr>
                </a:solidFill>
                <a:latin typeface="+mn-lt"/>
                <a:ea typeface="+mn-ea"/>
                <a:cs typeface="+mn-cs"/>
              </a:defRPr>
            </a:lvl1pPr>
            <a:lvl2pPr marL="457200" indent="0" algn="ctr" defTabSz="914400" rtl="0" eaLnBrk="1" latinLnBrk="0" hangingPunct="1">
              <a:spcBef>
                <a:spcPct val="20000"/>
              </a:spcBef>
              <a:buFont typeface="Arial" pitchFamily="34" charset="0"/>
              <a:buNone/>
              <a:defRPr sz="2800" kern="1200">
                <a:solidFill>
                  <a:schemeClr val="tx1">
                    <a:tint val="75000"/>
                  </a:schemeClr>
                </a:solidFill>
                <a:latin typeface="+mn-lt"/>
                <a:ea typeface="+mn-ea"/>
                <a:cs typeface="+mn-cs"/>
              </a:defRPr>
            </a:lvl2pPr>
            <a:lvl3pPr marL="914400" indent="0" algn="ctr" defTabSz="914400" rtl="0" eaLnBrk="1" latinLnBrk="0" hangingPunct="1">
              <a:spcBef>
                <a:spcPct val="20000"/>
              </a:spcBef>
              <a:buFont typeface="Arial" pitchFamily="34" charset="0"/>
              <a:buNone/>
              <a:defRPr sz="2400" kern="1200">
                <a:solidFill>
                  <a:schemeClr val="tx1">
                    <a:tint val="75000"/>
                  </a:schemeClr>
                </a:solidFill>
                <a:latin typeface="+mn-lt"/>
                <a:ea typeface="+mn-ea"/>
                <a:cs typeface="+mn-cs"/>
              </a:defRPr>
            </a:lvl3pPr>
            <a:lvl4pPr marL="1371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4pPr>
            <a:lvl5pPr marL="18288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5pPr>
            <a:lvl6pPr marL="22860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endParaRPr lang="en-US"/>
          </a:p>
        </p:txBody>
      </p:sp>
      <p:grpSp>
        <p:nvGrpSpPr>
          <p:cNvPr id="2" name="Group 9"/>
          <p:cNvGrpSpPr/>
          <p:nvPr/>
        </p:nvGrpSpPr>
        <p:grpSpPr>
          <a:xfrm>
            <a:off x="838200" y="1066800"/>
            <a:ext cx="8305800" cy="5324535"/>
            <a:chOff x="838200" y="667405"/>
            <a:chExt cx="8305800" cy="5324535"/>
          </a:xfrm>
        </p:grpSpPr>
        <p:sp>
          <p:nvSpPr>
            <p:cNvPr id="6" name="Rectangle 5"/>
            <p:cNvSpPr/>
            <p:nvPr/>
          </p:nvSpPr>
          <p:spPr>
            <a:xfrm>
              <a:off x="838200" y="667405"/>
              <a:ext cx="8305800" cy="5324535"/>
            </a:xfrm>
            <a:prstGeom prst="rect">
              <a:avLst/>
            </a:prstGeom>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buNone/>
              </a:pPr>
              <a:r>
                <a:rPr lang="en-US" sz="2000" b="1" dirty="0" smtClean="0">
                  <a:cs typeface="Arial" pitchFamily="34" charset="0"/>
                </a:rPr>
                <a:t>Level II Water Quality-Based Effluent Limitations,</a:t>
              </a:r>
            </a:p>
            <a:p>
              <a:pPr algn="ctr">
                <a:buNone/>
              </a:pPr>
              <a:r>
                <a:rPr lang="en-US" sz="2000" b="1" dirty="0" smtClean="0">
                  <a:cs typeface="Arial" pitchFamily="34" charset="0"/>
                </a:rPr>
                <a:t>Nutrient </a:t>
              </a:r>
              <a:r>
                <a:rPr lang="en-US" sz="2000" b="1" dirty="0" smtClean="0">
                  <a:latin typeface="+mn-lt"/>
                  <a:cs typeface="Arial" pitchFamily="34" charset="0"/>
                </a:rPr>
                <a:t>Total Maximum Daily Loads, </a:t>
              </a:r>
            </a:p>
            <a:p>
              <a:pPr algn="ctr">
                <a:buNone/>
              </a:pPr>
              <a:r>
                <a:rPr lang="en-US" sz="2000" b="1" dirty="0" smtClean="0">
                  <a:latin typeface="+mn-lt"/>
                  <a:cs typeface="Arial" pitchFamily="34" charset="0"/>
                </a:rPr>
                <a:t>Site Specific Alternative Criteria, </a:t>
              </a:r>
            </a:p>
            <a:p>
              <a:pPr algn="ctr">
                <a:buNone/>
              </a:pPr>
              <a:r>
                <a:rPr lang="en-US" sz="2000" b="1" dirty="0" smtClean="0">
                  <a:cs typeface="Arial" pitchFamily="34" charset="0"/>
                </a:rPr>
                <a:t>R</a:t>
              </a:r>
              <a:r>
                <a:rPr lang="en-US" sz="2000" b="1" dirty="0" smtClean="0">
                  <a:latin typeface="+mn-lt"/>
                  <a:cs typeface="Arial" pitchFamily="34" charset="0"/>
                </a:rPr>
                <a:t>easonable Assurance Plans, and</a:t>
              </a:r>
            </a:p>
            <a:p>
              <a:pPr algn="ctr">
                <a:buNone/>
              </a:pPr>
              <a:r>
                <a:rPr lang="en-US" sz="2000" b="1" dirty="0" smtClean="0">
                  <a:latin typeface="+mn-lt"/>
                  <a:cs typeface="Arial" pitchFamily="34" charset="0"/>
                </a:rPr>
                <a:t> Estuary-specific Criteria </a:t>
              </a:r>
            </a:p>
            <a:p>
              <a:pPr algn="ctr">
                <a:buNone/>
              </a:pPr>
              <a:endParaRPr lang="en-US" sz="2000" b="1" dirty="0" smtClean="0">
                <a:latin typeface="+mn-lt"/>
                <a:cs typeface="Arial" pitchFamily="34" charset="0"/>
              </a:endParaRPr>
            </a:p>
            <a:p>
              <a:pPr marL="1028700" indent="-622300" algn="ctr">
                <a:buNone/>
              </a:pPr>
              <a:endParaRPr lang="en-US" sz="2000" b="1" dirty="0" smtClean="0">
                <a:latin typeface="+mn-lt"/>
                <a:cs typeface="Arial" pitchFamily="34" charset="0"/>
              </a:endParaRPr>
            </a:p>
            <a:p>
              <a:pPr marL="1028700" indent="-622300" algn="ctr">
                <a:buNone/>
              </a:pPr>
              <a:r>
                <a:rPr lang="en-US" sz="2000" b="1" dirty="0" smtClean="0">
                  <a:latin typeface="+mn-lt"/>
                  <a:cs typeface="Arial" pitchFamily="34" charset="0"/>
                </a:rPr>
                <a:t>Cause –Effect (</a:t>
              </a:r>
              <a:r>
                <a:rPr lang="en-US" sz="2000" b="1" dirty="0" smtClean="0">
                  <a:cs typeface="Arial" pitchFamily="34" charset="0"/>
                </a:rPr>
                <a:t>Statistical) </a:t>
              </a:r>
              <a:r>
                <a:rPr lang="en-US" sz="2000" b="1" dirty="0" smtClean="0">
                  <a:latin typeface="+mn-lt"/>
                  <a:cs typeface="Arial" pitchFamily="34" charset="0"/>
                </a:rPr>
                <a:t>Relationships (lakes &amp; springs)</a:t>
              </a:r>
            </a:p>
            <a:p>
              <a:pPr marL="1028700" indent="-622300" algn="ctr">
                <a:buNone/>
              </a:pPr>
              <a:endParaRPr lang="en-US" sz="2000" b="1" dirty="0" smtClean="0">
                <a:latin typeface="+mn-lt"/>
                <a:cs typeface="Arial" pitchFamily="34" charset="0"/>
              </a:endParaRPr>
            </a:p>
            <a:p>
              <a:pPr marL="1028700" indent="-622300" algn="ctr">
                <a:buNone/>
              </a:pPr>
              <a:endParaRPr lang="en-US" sz="2000" b="1" dirty="0" smtClean="0">
                <a:latin typeface="+mn-lt"/>
                <a:cs typeface="Arial" pitchFamily="34" charset="0"/>
              </a:endParaRPr>
            </a:p>
            <a:p>
              <a:pPr marL="744538" indent="-338138" algn="ctr">
                <a:buNone/>
              </a:pPr>
              <a:r>
                <a:rPr lang="en-US" sz="2000" b="1" dirty="0" smtClean="0">
                  <a:latin typeface="+mn-lt"/>
                  <a:cs typeface="Arial" pitchFamily="34" charset="0"/>
                </a:rPr>
                <a:t>Reference-based thresholds (streams)</a:t>
              </a:r>
            </a:p>
            <a:p>
              <a:pPr marL="744538" indent="-338138" algn="ctr">
                <a:buNone/>
              </a:pPr>
              <a:r>
                <a:rPr lang="en-US" sz="2000" b="1" dirty="0" smtClean="0">
                  <a:latin typeface="+mn-lt"/>
                  <a:cs typeface="Arial" pitchFamily="34" charset="0"/>
                </a:rPr>
                <a:t>combined with biological data (flora and fauna)</a:t>
              </a:r>
            </a:p>
            <a:p>
              <a:pPr marL="744538" indent="-338138" algn="ctr">
                <a:buNone/>
              </a:pPr>
              <a:endParaRPr lang="en-US" sz="2000" b="1" dirty="0" smtClean="0">
                <a:latin typeface="+mn-lt"/>
                <a:cs typeface="Arial" pitchFamily="34" charset="0"/>
              </a:endParaRPr>
            </a:p>
            <a:p>
              <a:pPr marL="744538" indent="-338138" algn="ctr">
                <a:buNone/>
              </a:pPr>
              <a:endParaRPr lang="en-US" sz="2000" b="1" dirty="0" smtClean="0">
                <a:latin typeface="+mn-lt"/>
                <a:cs typeface="Arial" pitchFamily="34" charset="0"/>
              </a:endParaRPr>
            </a:p>
            <a:p>
              <a:pPr algn="ctr">
                <a:buNone/>
              </a:pPr>
              <a:r>
                <a:rPr lang="en-US" sz="2000" b="1" dirty="0" smtClean="0">
                  <a:cs typeface="Arial" pitchFamily="34" charset="0"/>
                </a:rPr>
                <a:t>D</a:t>
              </a:r>
              <a:r>
                <a:rPr lang="en-US" sz="2000" b="1" dirty="0" smtClean="0">
                  <a:latin typeface="+mn-lt"/>
                  <a:cs typeface="Arial" pitchFamily="34" charset="0"/>
                </a:rPr>
                <a:t>itches/canals used for water conveyance, </a:t>
              </a:r>
            </a:p>
            <a:p>
              <a:pPr algn="ctr">
                <a:buNone/>
              </a:pPr>
              <a:r>
                <a:rPr lang="en-US" sz="2000" b="1" dirty="0" smtClean="0">
                  <a:latin typeface="+mn-lt"/>
                  <a:cs typeface="Arial" pitchFamily="34" charset="0"/>
                </a:rPr>
                <a:t>wetlands, non-perennial streams, tidally fluctuating areas, and</a:t>
              </a:r>
            </a:p>
            <a:p>
              <a:pPr algn="ctr">
                <a:buNone/>
              </a:pPr>
              <a:r>
                <a:rPr lang="en-US" sz="2000" b="1" dirty="0" smtClean="0">
                  <a:latin typeface="+mn-lt"/>
                  <a:cs typeface="Arial" pitchFamily="34" charset="0"/>
                </a:rPr>
                <a:t>South Florida flowing waters</a:t>
              </a:r>
            </a:p>
          </p:txBody>
        </p:sp>
        <p:sp>
          <p:nvSpPr>
            <p:cNvPr id="7" name="Down Arrow 6"/>
            <p:cNvSpPr/>
            <p:nvPr/>
          </p:nvSpPr>
          <p:spPr bwMode="auto">
            <a:xfrm>
              <a:off x="4648200" y="2343805"/>
              <a:ext cx="381000" cy="457200"/>
            </a:xfrm>
            <a:prstGeom prst="downArrow">
              <a:avLst/>
            </a:prstGeom>
            <a:solidFill>
              <a:schemeClr val="accent1"/>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sp>
          <p:nvSpPr>
            <p:cNvPr id="8" name="Down Arrow 7"/>
            <p:cNvSpPr/>
            <p:nvPr/>
          </p:nvSpPr>
          <p:spPr bwMode="auto">
            <a:xfrm>
              <a:off x="4648200" y="3334405"/>
              <a:ext cx="381000" cy="457200"/>
            </a:xfrm>
            <a:prstGeom prst="downArrow">
              <a:avLst/>
            </a:prstGeom>
            <a:solidFill>
              <a:schemeClr val="accent1"/>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sp>
          <p:nvSpPr>
            <p:cNvPr id="9" name="Down Arrow 8"/>
            <p:cNvSpPr/>
            <p:nvPr/>
          </p:nvSpPr>
          <p:spPr bwMode="auto">
            <a:xfrm>
              <a:off x="4648200" y="4553605"/>
              <a:ext cx="381000" cy="457200"/>
            </a:xfrm>
            <a:prstGeom prst="downArrow">
              <a:avLst/>
            </a:prstGeom>
            <a:solidFill>
              <a:schemeClr val="accent1"/>
            </a:solidFill>
            <a:ln w="12700" cap="sq" cmpd="sng" algn="ctr">
              <a:solidFill>
                <a:schemeClr val="tx1"/>
              </a:solidFill>
              <a:prstDash val="solid"/>
              <a:round/>
              <a:headEnd type="none" w="sm" len="sm"/>
              <a:tailEnd type="none" w="sm" len="sm"/>
            </a:ln>
            <a:effectLst/>
          </p:spPr>
          <p:txBody>
            <a:bodyPr vert="horz" wrap="none" lIns="91440" tIns="45720" rIns="91440" bIns="45720" numCol="1" rtlCol="0" anchor="t" anchorCtr="0" compatLnSpc="1">
              <a:prstTxWarp prst="textNoShape">
                <a:avLst/>
              </a:prstTxWarp>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Verdana" pitchFamily="34" charset="0"/>
              </a:endParaRPr>
            </a:p>
          </p:txBody>
        </p:sp>
      </p:grpSp>
      <p:sp>
        <p:nvSpPr>
          <p:cNvPr id="10" name="TextBox 9"/>
          <p:cNvSpPr txBox="1"/>
          <p:nvPr/>
        </p:nvSpPr>
        <p:spPr>
          <a:xfrm>
            <a:off x="261164" y="1371600"/>
            <a:ext cx="2187265" cy="954107"/>
          </a:xfrm>
          <a:prstGeom prst="rect">
            <a:avLst/>
          </a:prstGeom>
          <a:noFill/>
        </p:spPr>
        <p:txBody>
          <a:bodyPr wrap="none" rtlCol="0">
            <a:spAutoFit/>
          </a:bodyPr>
          <a:lstStyle/>
          <a:p>
            <a:r>
              <a:rPr lang="en-US" sz="2800" b="1" dirty="0" smtClean="0"/>
              <a:t>Hierarchy 1</a:t>
            </a:r>
          </a:p>
          <a:p>
            <a:r>
              <a:rPr lang="en-US" sz="2800" b="1" dirty="0" smtClean="0"/>
              <a:t>(Site-specific)</a:t>
            </a:r>
            <a:endParaRPr lang="en-US" sz="2800" b="1" dirty="0"/>
          </a:p>
        </p:txBody>
      </p:sp>
      <p:cxnSp>
        <p:nvCxnSpPr>
          <p:cNvPr id="12" name="Straight Connector 11"/>
          <p:cNvCxnSpPr/>
          <p:nvPr/>
        </p:nvCxnSpPr>
        <p:spPr>
          <a:xfrm>
            <a:off x="0" y="2590800"/>
            <a:ext cx="9144000" cy="7620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0" y="3505200"/>
            <a:ext cx="9144000" cy="7620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0" y="4876800"/>
            <a:ext cx="9144000" cy="7620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04800" y="2753380"/>
            <a:ext cx="2239524" cy="523220"/>
          </a:xfrm>
          <a:prstGeom prst="rect">
            <a:avLst/>
          </a:prstGeom>
          <a:noFill/>
        </p:spPr>
        <p:txBody>
          <a:bodyPr wrap="none" rtlCol="0">
            <a:spAutoFit/>
          </a:bodyPr>
          <a:lstStyle/>
          <a:p>
            <a:r>
              <a:rPr lang="en-US" sz="2800" b="1" dirty="0" smtClean="0"/>
              <a:t>Lakes/Springs</a:t>
            </a:r>
            <a:endParaRPr lang="en-US" sz="2800" b="1" dirty="0"/>
          </a:p>
        </p:txBody>
      </p:sp>
      <p:sp>
        <p:nvSpPr>
          <p:cNvPr id="16" name="TextBox 15"/>
          <p:cNvSpPr txBox="1"/>
          <p:nvPr/>
        </p:nvSpPr>
        <p:spPr>
          <a:xfrm>
            <a:off x="381000" y="3962400"/>
            <a:ext cx="1872436" cy="523220"/>
          </a:xfrm>
          <a:prstGeom prst="rect">
            <a:avLst/>
          </a:prstGeom>
          <a:noFill/>
        </p:spPr>
        <p:txBody>
          <a:bodyPr wrap="square" rtlCol="0">
            <a:spAutoFit/>
          </a:bodyPr>
          <a:lstStyle/>
          <a:p>
            <a:r>
              <a:rPr lang="en-US" sz="2800" b="1" dirty="0" smtClean="0"/>
              <a:t>Streams</a:t>
            </a:r>
            <a:endParaRPr lang="en-US" sz="2800" b="1" dirty="0"/>
          </a:p>
        </p:txBody>
      </p:sp>
      <p:sp>
        <p:nvSpPr>
          <p:cNvPr id="17" name="TextBox 16"/>
          <p:cNvSpPr txBox="1"/>
          <p:nvPr/>
        </p:nvSpPr>
        <p:spPr>
          <a:xfrm>
            <a:off x="304800" y="4886980"/>
            <a:ext cx="1872436" cy="523220"/>
          </a:xfrm>
          <a:prstGeom prst="rect">
            <a:avLst/>
          </a:prstGeom>
          <a:noFill/>
        </p:spPr>
        <p:txBody>
          <a:bodyPr wrap="square" rtlCol="0">
            <a:spAutoFit/>
          </a:bodyPr>
          <a:lstStyle/>
          <a:p>
            <a:r>
              <a:rPr lang="en-US" sz="2800" b="1" dirty="0" smtClean="0"/>
              <a:t>Narrative</a:t>
            </a:r>
            <a:endParaRPr lang="en-US" sz="2800" b="1" dirty="0"/>
          </a:p>
        </p:txBody>
      </p:sp>
      <p:sp>
        <p:nvSpPr>
          <p:cNvPr id="18" name="Slide Number Placeholder 17"/>
          <p:cNvSpPr>
            <a:spLocks noGrp="1"/>
          </p:cNvSpPr>
          <p:nvPr>
            <p:ph type="sldNum" sz="quarter" idx="12"/>
          </p:nvPr>
        </p:nvSpPr>
        <p:spPr/>
        <p:txBody>
          <a:bodyPr/>
          <a:lstStyle/>
          <a:p>
            <a:fld id="{D9515C9C-B0D4-49C7-83C7-4BF66E55645D}" type="slidenum">
              <a:rPr lang="en-US" smtClean="0"/>
              <a:pPr/>
              <a:t>26</a:t>
            </a:fld>
            <a:endParaRPr lang="en-US"/>
          </a:p>
        </p:txBody>
      </p:sp>
      <p:pic>
        <p:nvPicPr>
          <p:cNvPr id="19" name="~PP425.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9097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19"/>
                </p:tgtEl>
              </p:cMediaNode>
            </p:audi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2286000"/>
            <a:ext cx="7772400" cy="1362075"/>
          </a:xfrm>
        </p:spPr>
        <p:txBody>
          <a:bodyPr/>
          <a:lstStyle/>
          <a:p>
            <a:r>
              <a:rPr lang="en-US" dirty="0" smtClean="0"/>
              <a:t>Hierarchy 1</a:t>
            </a:r>
            <a:endParaRPr lang="en-US" dirty="0"/>
          </a:p>
        </p:txBody>
      </p:sp>
      <p:sp>
        <p:nvSpPr>
          <p:cNvPr id="3" name="Text Placeholder 2"/>
          <p:cNvSpPr>
            <a:spLocks noGrp="1"/>
          </p:cNvSpPr>
          <p:nvPr>
            <p:ph type="body" idx="1"/>
          </p:nvPr>
        </p:nvSpPr>
        <p:spPr/>
        <p:txBody>
          <a:bodyPr>
            <a:normAutofit/>
          </a:bodyPr>
          <a:lstStyle/>
          <a:p>
            <a:r>
              <a:rPr lang="en-US" sz="2600" b="1" dirty="0" smtClean="0">
                <a:solidFill>
                  <a:schemeClr val="tx1"/>
                </a:solidFill>
              </a:rPr>
              <a:t>DEP adopted TMDLs, Level 2 Water Quality Based Effluent Limits, Estuary Specific Criteria, Site specific Alternative Criteria, and Reasonable Assurance Plan</a:t>
            </a:r>
            <a:endParaRPr lang="en-US" sz="2600" b="1" dirty="0">
              <a:solidFill>
                <a:schemeClr val="tx1"/>
              </a:solidFill>
            </a:endParaRPr>
          </a:p>
        </p:txBody>
      </p:sp>
      <p:sp>
        <p:nvSpPr>
          <p:cNvPr id="4" name="Slide Number Placeholder 3"/>
          <p:cNvSpPr>
            <a:spLocks noGrp="1"/>
          </p:cNvSpPr>
          <p:nvPr>
            <p:ph type="sldNum" sz="quarter" idx="12"/>
          </p:nvPr>
        </p:nvSpPr>
        <p:spPr/>
        <p:txBody>
          <a:bodyPr/>
          <a:lstStyle/>
          <a:p>
            <a:fld id="{D9515C9C-B0D4-49C7-83C7-4BF66E55645D}" type="slidenum">
              <a:rPr lang="en-US" smtClean="0"/>
              <a:pPr/>
              <a:t>27</a:t>
            </a:fld>
            <a:endParaRPr lang="en-US"/>
          </a:p>
        </p:txBody>
      </p:sp>
      <p:pic>
        <p:nvPicPr>
          <p:cNvPr id="5" name="~PP851.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1222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chemeClr val="bg1"/>
                </a:solidFill>
              </a:rPr>
              <a:t>TMDL as NNC</a:t>
            </a:r>
            <a:endParaRPr lang="en-US" dirty="0">
              <a:solidFill>
                <a:schemeClr val="bg1"/>
              </a:solidFill>
            </a:endParaRPr>
          </a:p>
        </p:txBody>
      </p:sp>
      <p:sp>
        <p:nvSpPr>
          <p:cNvPr id="3" name="Content Placeholder 2"/>
          <p:cNvSpPr>
            <a:spLocks noGrp="1"/>
          </p:cNvSpPr>
          <p:nvPr>
            <p:ph idx="1"/>
          </p:nvPr>
        </p:nvSpPr>
        <p:spPr/>
        <p:txBody>
          <a:bodyPr/>
          <a:lstStyle/>
          <a:p>
            <a:r>
              <a:rPr lang="en-US" b="1" dirty="0" smtClean="0"/>
              <a:t>TMDL calculates the maximum allowable nutrient load that will maintain designated use (healthy, well balanced community)</a:t>
            </a:r>
          </a:p>
          <a:p>
            <a:pPr lvl="1"/>
            <a:r>
              <a:rPr lang="en-US" sz="2600" b="1" dirty="0"/>
              <a:t>TMDL can be expressed as load or concentration</a:t>
            </a:r>
          </a:p>
          <a:p>
            <a:r>
              <a:rPr lang="en-US" b="1" dirty="0" smtClean="0"/>
              <a:t>The </a:t>
            </a:r>
            <a:r>
              <a:rPr lang="en-US" b="1" dirty="0" err="1" smtClean="0"/>
              <a:t>wasteload</a:t>
            </a:r>
            <a:r>
              <a:rPr lang="en-US" b="1" dirty="0" smtClean="0"/>
              <a:t> allocation provides load-based values (usually pounds/year) that can be applied to point sources</a:t>
            </a:r>
          </a:p>
          <a:p>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28</a:t>
            </a:fld>
            <a:endParaRPr lang="en-US"/>
          </a:p>
        </p:txBody>
      </p:sp>
      <p:pic>
        <p:nvPicPr>
          <p:cNvPr id="5" name="~PP3897.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5178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dirty="0" smtClean="0">
                <a:solidFill>
                  <a:schemeClr val="bg1"/>
                </a:solidFill>
              </a:rPr>
              <a:t>TMDLs as NNC</a:t>
            </a:r>
            <a:br>
              <a:rPr lang="en-US" dirty="0" smtClean="0">
                <a:solidFill>
                  <a:schemeClr val="bg1"/>
                </a:solidFill>
              </a:rPr>
            </a:br>
            <a:endParaRPr lang="en-US" sz="1600" dirty="0">
              <a:solidFill>
                <a:schemeClr val="bg1"/>
              </a:solidFill>
            </a:endParaRPr>
          </a:p>
        </p:txBody>
      </p:sp>
      <p:sp>
        <p:nvSpPr>
          <p:cNvPr id="3" name="Content Placeholder 2"/>
          <p:cNvSpPr>
            <a:spLocks noGrp="1"/>
          </p:cNvSpPr>
          <p:nvPr>
            <p:ph idx="1"/>
          </p:nvPr>
        </p:nvSpPr>
        <p:spPr>
          <a:xfrm>
            <a:off x="304800" y="1371600"/>
            <a:ext cx="8458200" cy="5334000"/>
          </a:xfrm>
        </p:spPr>
        <p:txBody>
          <a:bodyPr>
            <a:normAutofit/>
          </a:bodyPr>
          <a:lstStyle/>
          <a:p>
            <a:r>
              <a:rPr lang="en-US" sz="2800" b="1" dirty="0" smtClean="0"/>
              <a:t>Only state-adopted nutrient TMDLs eligible as H-1</a:t>
            </a:r>
          </a:p>
          <a:p>
            <a:pPr lvl="1"/>
            <a:r>
              <a:rPr lang="en-US" sz="2600" b="1" dirty="0" smtClean="0"/>
              <a:t>Must be based on prevention of imbalances </a:t>
            </a:r>
          </a:p>
          <a:p>
            <a:pPr lvl="1"/>
            <a:r>
              <a:rPr lang="en-US" sz="2600" b="1" dirty="0" smtClean="0"/>
              <a:t>DO can be basis if linked to imbalance</a:t>
            </a:r>
          </a:p>
          <a:p>
            <a:r>
              <a:rPr lang="en-US" sz="2800" b="1" dirty="0" smtClean="0"/>
              <a:t>TMDL can be written to determine loads that achieve NNC (chl a, TN, and TP) or can establish site-specific biological target </a:t>
            </a:r>
          </a:p>
          <a:p>
            <a:pPr lvl="1"/>
            <a:r>
              <a:rPr lang="en-US" sz="2400" b="1" dirty="0" smtClean="0"/>
              <a:t>If site-specific, need to clearly identify and document in H-1 submittals</a:t>
            </a:r>
          </a:p>
          <a:p>
            <a:pPr lvl="1"/>
            <a:endParaRPr lang="en-US" b="1" dirty="0" smtClean="0"/>
          </a:p>
          <a:p>
            <a:pPr lvl="1"/>
            <a:endParaRPr lang="en-US" b="1" dirty="0" smtClean="0"/>
          </a:p>
        </p:txBody>
      </p:sp>
      <p:pic>
        <p:nvPicPr>
          <p:cNvPr id="4" name="~PP82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extLst>
      <p:ext uri="{BB962C8B-B14F-4D97-AF65-F5344CB8AC3E}">
        <p14:creationId xmlns:p14="http://schemas.microsoft.com/office/powerpoint/2010/main" val="1539899983"/>
      </p:ext>
    </p:extLst>
  </p:cSld>
  <p:clrMapOvr>
    <a:masterClrMapping/>
  </p:clrMapOvr>
  <p:transition advTm="19318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8915400" cy="609600"/>
          </a:xfrm>
        </p:spPr>
        <p:txBody>
          <a:bodyPr>
            <a:normAutofit fontScale="90000"/>
          </a:bodyPr>
          <a:lstStyle/>
          <a:p>
            <a:pPr algn="ctr"/>
            <a:r>
              <a:rPr lang="en-US" dirty="0" smtClean="0">
                <a:solidFill>
                  <a:schemeClr val="bg1"/>
                </a:solidFill>
              </a:rPr>
              <a:t>NNC Development Timeline</a:t>
            </a:r>
            <a:r>
              <a:rPr lang="en-US" dirty="0" smtClean="0"/>
              <a:t>	</a:t>
            </a:r>
            <a:endParaRPr lang="en-US" dirty="0"/>
          </a:p>
        </p:txBody>
      </p:sp>
      <p:sp>
        <p:nvSpPr>
          <p:cNvPr id="3" name="Content Placeholder 2"/>
          <p:cNvSpPr>
            <a:spLocks noGrp="1"/>
          </p:cNvSpPr>
          <p:nvPr>
            <p:ph idx="1"/>
          </p:nvPr>
        </p:nvSpPr>
        <p:spPr>
          <a:xfrm>
            <a:off x="381000" y="1295400"/>
            <a:ext cx="8458200" cy="5105400"/>
          </a:xfrm>
        </p:spPr>
        <p:txBody>
          <a:bodyPr>
            <a:normAutofit lnSpcReduction="10000"/>
          </a:bodyPr>
          <a:lstStyle/>
          <a:p>
            <a:r>
              <a:rPr lang="en-US" b="1" dirty="0" smtClean="0"/>
              <a:t>DEP started NNC development in 2001</a:t>
            </a:r>
          </a:p>
          <a:p>
            <a:r>
              <a:rPr lang="en-US" b="1" dirty="0" smtClean="0"/>
              <a:t>Litigation began in 2008</a:t>
            </a:r>
          </a:p>
          <a:p>
            <a:pPr lvl="1"/>
            <a:r>
              <a:rPr lang="en-US" b="1" u="sng" dirty="0" smtClean="0"/>
              <a:t>August 2008</a:t>
            </a:r>
            <a:r>
              <a:rPr lang="en-US" b="1" dirty="0" smtClean="0"/>
              <a:t> – </a:t>
            </a:r>
            <a:r>
              <a:rPr lang="en-US" b="1" dirty="0" err="1" smtClean="0"/>
              <a:t>Earthjustice</a:t>
            </a:r>
            <a:r>
              <a:rPr lang="en-US" b="1" dirty="0" smtClean="0"/>
              <a:t> filed suit to compel EPA to establish NNC, alleging that EPA’s 1999 Clean Water Action Plan (CWAP) was a determination that NNC required to implement Clean Water Act</a:t>
            </a:r>
          </a:p>
          <a:p>
            <a:pPr lvl="1"/>
            <a:r>
              <a:rPr lang="en-US" b="1" u="sng" dirty="0" smtClean="0"/>
              <a:t>January 2009</a:t>
            </a:r>
            <a:r>
              <a:rPr lang="en-US" b="1" dirty="0" smtClean="0"/>
              <a:t> – EPA filed “determination letter,” stating that NNC were required </a:t>
            </a:r>
            <a:r>
              <a:rPr lang="en-US" b="1" u="sng" dirty="0" smtClean="0"/>
              <a:t>in Florida</a:t>
            </a:r>
            <a:r>
              <a:rPr lang="en-US" b="1" dirty="0" smtClean="0"/>
              <a:t> to implement CWA</a:t>
            </a:r>
          </a:p>
          <a:p>
            <a:pPr lvl="1"/>
            <a:r>
              <a:rPr lang="en-US" b="1" u="sng" dirty="0" smtClean="0"/>
              <a:t>August 2009</a:t>
            </a:r>
            <a:r>
              <a:rPr lang="en-US" b="1" dirty="0" smtClean="0"/>
              <a:t> – EPA agreed to Consent Decree with </a:t>
            </a:r>
            <a:r>
              <a:rPr lang="en-US" b="1" dirty="0" err="1" smtClean="0"/>
              <a:t>Earthjustice</a:t>
            </a:r>
            <a:endParaRPr lang="en-US" b="1" dirty="0" smtClean="0"/>
          </a:p>
          <a:p>
            <a:pPr lvl="1">
              <a:buNone/>
            </a:pPr>
            <a:endParaRPr lang="en-US" b="1" dirty="0" smtClean="0"/>
          </a:p>
        </p:txBody>
      </p:sp>
      <p:pic>
        <p:nvPicPr>
          <p:cNvPr id="4" name="~PP2979.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extLst>
      <p:ext uri="{BB962C8B-B14F-4D97-AF65-F5344CB8AC3E}">
        <p14:creationId xmlns:p14="http://schemas.microsoft.com/office/powerpoint/2010/main" val="1565758243"/>
      </p:ext>
    </p:extLst>
  </p:cSld>
  <p:clrMapOvr>
    <a:masterClrMapping/>
  </p:clrMapOvr>
  <p:transition advTm="10516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mtClean="0">
                <a:solidFill>
                  <a:schemeClr val="bg1"/>
                </a:solidFill>
              </a:rPr>
              <a:t>TMDLs as NNC</a:t>
            </a:r>
            <a:r>
              <a:rPr lang="en-US" dirty="0" smtClean="0">
                <a:solidFill>
                  <a:schemeClr val="bg1"/>
                </a:solidFill>
              </a:rPr>
              <a:t/>
            </a:r>
            <a:br>
              <a:rPr lang="en-US" dirty="0" smtClean="0">
                <a:solidFill>
                  <a:schemeClr val="bg1"/>
                </a:solidFill>
              </a:rPr>
            </a:br>
            <a:r>
              <a:rPr lang="en-US" sz="1600" dirty="0" smtClean="0">
                <a:solidFill>
                  <a:schemeClr val="bg1"/>
                </a:solidFill>
              </a:rPr>
              <a:t>(continued)</a:t>
            </a:r>
            <a:endParaRPr lang="en-US" sz="1600" dirty="0">
              <a:solidFill>
                <a:schemeClr val="bg1"/>
              </a:solidFill>
            </a:endParaRPr>
          </a:p>
        </p:txBody>
      </p:sp>
      <p:sp>
        <p:nvSpPr>
          <p:cNvPr id="3" name="Content Placeholder 2"/>
          <p:cNvSpPr>
            <a:spLocks noGrp="1"/>
          </p:cNvSpPr>
          <p:nvPr>
            <p:ph idx="1"/>
          </p:nvPr>
        </p:nvSpPr>
        <p:spPr>
          <a:xfrm>
            <a:off x="304800" y="1524000"/>
            <a:ext cx="8458200" cy="5181600"/>
          </a:xfrm>
        </p:spPr>
        <p:txBody>
          <a:bodyPr>
            <a:normAutofit/>
          </a:bodyPr>
          <a:lstStyle/>
          <a:p>
            <a:r>
              <a:rPr lang="en-US" sz="2800" b="1" dirty="0" smtClean="0"/>
              <a:t>Currently, no such thing as an H-1 interpretation</a:t>
            </a:r>
          </a:p>
          <a:p>
            <a:pPr lvl="1"/>
            <a:r>
              <a:rPr lang="en-US" sz="2600" b="1" dirty="0" smtClean="0"/>
              <a:t>Rule is not in effect (there is no hierarchy)</a:t>
            </a:r>
          </a:p>
          <a:p>
            <a:r>
              <a:rPr lang="en-US" sz="2800" b="1" dirty="0" smtClean="0"/>
              <a:t>Any nutrient TMDLs must be publicly noticed as numeric interpretations of the narrative nutrient criterion and as changes to water quality standards</a:t>
            </a:r>
          </a:p>
          <a:p>
            <a:pPr lvl="1"/>
            <a:r>
              <a:rPr lang="en-US" sz="2600" b="1" dirty="0" smtClean="0"/>
              <a:t>Once rules go into effect, will add text to subsequent notices that the TMDL is a “hierarchy 1 interpretation of the narrative nutrient criterion”</a:t>
            </a:r>
          </a:p>
          <a:p>
            <a:endParaRPr lang="en-US" b="1" dirty="0" smtClean="0"/>
          </a:p>
          <a:p>
            <a:endParaRPr lang="en-US" b="1" dirty="0" smtClean="0"/>
          </a:p>
          <a:p>
            <a:pPr lvl="1"/>
            <a:endParaRPr lang="en-US" b="1" dirty="0" smtClean="0"/>
          </a:p>
        </p:txBody>
      </p:sp>
      <p:pic>
        <p:nvPicPr>
          <p:cNvPr id="4" name="~PP3513.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extLst>
      <p:ext uri="{BB962C8B-B14F-4D97-AF65-F5344CB8AC3E}">
        <p14:creationId xmlns:p14="http://schemas.microsoft.com/office/powerpoint/2010/main" val="3316567762"/>
      </p:ext>
    </p:extLst>
  </p:cSld>
  <p:clrMapOvr>
    <a:masterClrMapping/>
  </p:clrMapOvr>
  <p:transition advTm="4321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Halifax River TMDL as NNC</a:t>
            </a:r>
            <a:endParaRPr lang="en-US" dirty="0">
              <a:solidFill>
                <a:schemeClr val="bg1"/>
              </a:solidFill>
            </a:endParaRPr>
          </a:p>
        </p:txBody>
      </p:sp>
      <p:sp>
        <p:nvSpPr>
          <p:cNvPr id="3" name="Content Placeholder 2"/>
          <p:cNvSpPr>
            <a:spLocks noGrp="1"/>
          </p:cNvSpPr>
          <p:nvPr>
            <p:ph idx="1"/>
          </p:nvPr>
        </p:nvSpPr>
        <p:spPr>
          <a:xfrm>
            <a:off x="457200" y="1066800"/>
            <a:ext cx="8077200" cy="2590799"/>
          </a:xfrm>
        </p:spPr>
        <p:txBody>
          <a:bodyPr>
            <a:noAutofit/>
          </a:bodyPr>
          <a:lstStyle/>
          <a:p>
            <a:r>
              <a:rPr lang="en-US" sz="2400" b="1" dirty="0" smtClean="0"/>
              <a:t>Northern Halifax impaired for chlorophyll &gt; 20 </a:t>
            </a:r>
            <a:r>
              <a:rPr lang="en-US" sz="2400" b="1" dirty="0" err="1" smtClean="0"/>
              <a:t>ug</a:t>
            </a:r>
            <a:r>
              <a:rPr lang="en-US" sz="2400" b="1" dirty="0" smtClean="0"/>
              <a:t>/L</a:t>
            </a:r>
          </a:p>
          <a:p>
            <a:r>
              <a:rPr lang="en-US" sz="2400" b="1" dirty="0" smtClean="0"/>
              <a:t>Reductions in TN required to achieve 1.13 mg/L annual average</a:t>
            </a:r>
          </a:p>
          <a:p>
            <a:pPr lvl="1"/>
            <a:r>
              <a:rPr lang="en-US" sz="2000" b="1" dirty="0" smtClean="0"/>
              <a:t>TP and chlorophyll covered in “Report to Governor”</a:t>
            </a:r>
          </a:p>
          <a:p>
            <a:r>
              <a:rPr lang="en-US" sz="2400" b="1" dirty="0" smtClean="0"/>
              <a:t>TN </a:t>
            </a:r>
            <a:r>
              <a:rPr lang="en-US" sz="2400" b="1" dirty="0" err="1" smtClean="0"/>
              <a:t>wasteload</a:t>
            </a:r>
            <a:r>
              <a:rPr lang="en-US" sz="2400" b="1" dirty="0" smtClean="0"/>
              <a:t> allocation of 314,376 lbs/yr shared by 4 facilities</a:t>
            </a:r>
          </a:p>
          <a:p>
            <a:pPr lvl="1"/>
            <a:r>
              <a:rPr lang="en-US" sz="2400" b="1" dirty="0" smtClean="0"/>
              <a:t>Ormond 109,666 lbs/yr</a:t>
            </a:r>
          </a:p>
          <a:p>
            <a:pPr lvl="1"/>
            <a:r>
              <a:rPr lang="en-US" sz="2400" b="1" dirty="0" smtClean="0"/>
              <a:t>Holly Hill 21,933 lbs/yr</a:t>
            </a:r>
          </a:p>
          <a:p>
            <a:pPr lvl="1"/>
            <a:r>
              <a:rPr lang="en-US" sz="2400" b="1" dirty="0" smtClean="0"/>
              <a:t>Daytona Beach/Bethune Point 182,777 lbs/yr</a:t>
            </a:r>
          </a:p>
          <a:p>
            <a:r>
              <a:rPr lang="en-US" sz="2400" b="1" dirty="0" smtClean="0"/>
              <a:t>NPDES </a:t>
            </a:r>
            <a:r>
              <a:rPr lang="en-US" sz="2400" b="1" dirty="0" err="1" smtClean="0"/>
              <a:t>stormwater</a:t>
            </a:r>
            <a:r>
              <a:rPr lang="en-US" sz="2400" b="1" dirty="0" smtClean="0"/>
              <a:t> needs 9% reduction in TN</a:t>
            </a:r>
          </a:p>
          <a:p>
            <a:r>
              <a:rPr lang="en-US" sz="2400" b="1" dirty="0" smtClean="0"/>
              <a:t>Nonpoint source needs 9 % reduction in TN</a:t>
            </a:r>
          </a:p>
          <a:p>
            <a:pPr lvl="1"/>
            <a:endParaRPr lang="en-US" sz="2400" b="1" dirty="0"/>
          </a:p>
        </p:txBody>
      </p:sp>
      <p:pic>
        <p:nvPicPr>
          <p:cNvPr id="1026" name="Picture 2"/>
          <p:cNvPicPr>
            <a:picLocks noChangeAspect="1" noChangeArrowheads="1"/>
          </p:cNvPicPr>
          <p:nvPr/>
        </p:nvPicPr>
        <p:blipFill>
          <a:blip r:embed="rId4" cstate="print"/>
          <a:srcRect/>
          <a:stretch>
            <a:fillRect/>
          </a:stretch>
        </p:blipFill>
        <p:spPr bwMode="auto">
          <a:xfrm>
            <a:off x="235948" y="5257800"/>
            <a:ext cx="8831852" cy="16002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D9515C9C-B0D4-49C7-83C7-4BF66E55645D}" type="slidenum">
              <a:rPr lang="en-US" smtClean="0"/>
              <a:pPr/>
              <a:t>31</a:t>
            </a:fld>
            <a:endParaRPr lang="en-US"/>
          </a:p>
        </p:txBody>
      </p:sp>
      <p:pic>
        <p:nvPicPr>
          <p:cNvPr id="6" name="~PP2260.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10036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4" cstate="print"/>
          <a:srcRect/>
          <a:stretch>
            <a:fillRect/>
          </a:stretch>
        </p:blipFill>
        <p:spPr bwMode="auto">
          <a:xfrm>
            <a:off x="-1676400" y="0"/>
            <a:ext cx="5765132" cy="6858000"/>
          </a:xfrm>
          <a:prstGeom prst="rect">
            <a:avLst/>
          </a:prstGeom>
          <a:noFill/>
          <a:ln w="9525">
            <a:noFill/>
            <a:miter lim="800000"/>
            <a:headEnd/>
            <a:tailEnd/>
          </a:ln>
        </p:spPr>
      </p:pic>
      <p:pic>
        <p:nvPicPr>
          <p:cNvPr id="2051" name="Picture 3"/>
          <p:cNvPicPr>
            <a:picLocks noChangeAspect="1" noChangeArrowheads="1"/>
          </p:cNvPicPr>
          <p:nvPr/>
        </p:nvPicPr>
        <p:blipFill>
          <a:blip r:embed="rId5" cstate="print"/>
          <a:srcRect/>
          <a:stretch>
            <a:fillRect/>
          </a:stretch>
        </p:blipFill>
        <p:spPr bwMode="auto">
          <a:xfrm>
            <a:off x="3886200" y="0"/>
            <a:ext cx="5683480" cy="6858000"/>
          </a:xfrm>
          <a:prstGeom prst="rect">
            <a:avLst/>
          </a:prstGeom>
          <a:noFill/>
          <a:ln w="9525">
            <a:noFill/>
            <a:miter lim="800000"/>
            <a:headEnd/>
            <a:tailEnd/>
          </a:ln>
        </p:spPr>
      </p:pic>
      <p:sp>
        <p:nvSpPr>
          <p:cNvPr id="4" name="TextBox 3"/>
          <p:cNvSpPr txBox="1"/>
          <p:nvPr/>
        </p:nvSpPr>
        <p:spPr>
          <a:xfrm>
            <a:off x="990600" y="838200"/>
            <a:ext cx="2861553" cy="707886"/>
          </a:xfrm>
          <a:prstGeom prst="rect">
            <a:avLst/>
          </a:prstGeom>
          <a:noFill/>
        </p:spPr>
        <p:txBody>
          <a:bodyPr wrap="none" rtlCol="0">
            <a:spAutoFit/>
          </a:bodyPr>
          <a:lstStyle/>
          <a:p>
            <a:r>
              <a:rPr lang="en-US" sz="4000" b="1" dirty="0" smtClean="0"/>
              <a:t>Halifax River</a:t>
            </a:r>
            <a:endParaRPr lang="en-US" sz="4000" b="1" dirty="0"/>
          </a:p>
        </p:txBody>
      </p:sp>
      <p:sp>
        <p:nvSpPr>
          <p:cNvPr id="5" name="Slide Number Placeholder 4"/>
          <p:cNvSpPr>
            <a:spLocks noGrp="1"/>
          </p:cNvSpPr>
          <p:nvPr>
            <p:ph type="sldNum" sz="quarter" idx="12"/>
          </p:nvPr>
        </p:nvSpPr>
        <p:spPr/>
        <p:txBody>
          <a:bodyPr/>
          <a:lstStyle/>
          <a:p>
            <a:fld id="{D9515C9C-B0D4-49C7-83C7-4BF66E55645D}" type="slidenum">
              <a:rPr lang="en-US" smtClean="0"/>
              <a:pPr/>
              <a:t>32</a:t>
            </a:fld>
            <a:endParaRPr lang="en-US"/>
          </a:p>
        </p:txBody>
      </p:sp>
      <p:pic>
        <p:nvPicPr>
          <p:cNvPr id="6" name="~PP2953.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8696325" y="6410325"/>
            <a:ext cx="304800" cy="304800"/>
          </a:xfrm>
          <a:prstGeom prst="rect">
            <a:avLst/>
          </a:prstGeom>
        </p:spPr>
      </p:pic>
    </p:spTree>
  </p:cSld>
  <p:clrMapOvr>
    <a:masterClrMapping/>
  </p:clrMapOvr>
  <p:transition advTm="432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Permits with Direct Hierarchy 1</a:t>
            </a:r>
            <a:endParaRPr lang="en-US" dirty="0">
              <a:solidFill>
                <a:schemeClr val="bg1"/>
              </a:solidFill>
            </a:endParaRPr>
          </a:p>
        </p:txBody>
      </p:sp>
      <p:sp>
        <p:nvSpPr>
          <p:cNvPr id="3" name="Content Placeholder 2"/>
          <p:cNvSpPr>
            <a:spLocks noGrp="1"/>
          </p:cNvSpPr>
          <p:nvPr>
            <p:ph idx="1"/>
          </p:nvPr>
        </p:nvSpPr>
        <p:spPr>
          <a:xfrm>
            <a:off x="457200" y="1447800"/>
            <a:ext cx="8229600" cy="5029200"/>
          </a:xfrm>
        </p:spPr>
        <p:txBody>
          <a:bodyPr>
            <a:normAutofit fontScale="85000" lnSpcReduction="10000"/>
          </a:bodyPr>
          <a:lstStyle/>
          <a:p>
            <a:r>
              <a:rPr lang="en-US" b="1" dirty="0" smtClean="0"/>
              <a:t>Permit TN limit based on TMDL </a:t>
            </a:r>
            <a:r>
              <a:rPr lang="en-US" b="1" dirty="0" err="1" smtClean="0"/>
              <a:t>wasteload</a:t>
            </a:r>
            <a:r>
              <a:rPr lang="en-US" b="1" dirty="0" smtClean="0"/>
              <a:t> allocation, usually as maximum allowed pounds per year</a:t>
            </a:r>
          </a:p>
          <a:p>
            <a:pPr lvl="1"/>
            <a:r>
              <a:rPr lang="en-US" b="1" dirty="0" smtClean="0"/>
              <a:t>Permit limit typically expressed as rolling 12-month total</a:t>
            </a:r>
          </a:p>
          <a:p>
            <a:r>
              <a:rPr lang="en-US" b="1" dirty="0" smtClean="0"/>
              <a:t>Permit TP limit based on Report to Governor values</a:t>
            </a:r>
          </a:p>
          <a:p>
            <a:pPr lvl="1"/>
            <a:r>
              <a:rPr lang="en-US" b="1" dirty="0" smtClean="0"/>
              <a:t>Because report maintains current unimpaired conditions, can maintain current load limit (hold the line), or </a:t>
            </a:r>
          </a:p>
          <a:p>
            <a:pPr lvl="1"/>
            <a:r>
              <a:rPr lang="en-US" b="1" dirty="0" smtClean="0"/>
              <a:t>If no load limit, maintain actual current loading [load during basis for TMDL] or conduct Level II WQBEL</a:t>
            </a:r>
          </a:p>
          <a:p>
            <a:r>
              <a:rPr lang="en-US" b="1" dirty="0" smtClean="0"/>
              <a:t>Fact sheet will reference the TN TMDL and TP criteria and note that the limits are based on the numeric interpretations of the narrative nutrient criterion</a:t>
            </a:r>
          </a:p>
        </p:txBody>
      </p:sp>
      <p:sp>
        <p:nvSpPr>
          <p:cNvPr id="4" name="Slide Number Placeholder 3"/>
          <p:cNvSpPr>
            <a:spLocks noGrp="1"/>
          </p:cNvSpPr>
          <p:nvPr>
            <p:ph type="sldNum" sz="quarter" idx="12"/>
          </p:nvPr>
        </p:nvSpPr>
        <p:spPr/>
        <p:txBody>
          <a:bodyPr/>
          <a:lstStyle/>
          <a:p>
            <a:fld id="{D9515C9C-B0D4-49C7-83C7-4BF66E55645D}" type="slidenum">
              <a:rPr lang="en-US" smtClean="0"/>
              <a:pPr/>
              <a:t>33</a:t>
            </a:fld>
            <a:endParaRPr lang="en-US"/>
          </a:p>
        </p:txBody>
      </p:sp>
      <p:pic>
        <p:nvPicPr>
          <p:cNvPr id="5" name="~PP1983.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214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a:xfrm>
            <a:off x="5791200" y="6356350"/>
            <a:ext cx="2133600" cy="365125"/>
          </a:xfrm>
        </p:spPr>
        <p:txBody>
          <a:bodyPr/>
          <a:lstStyle/>
          <a:p>
            <a:fld id="{D9515C9C-B0D4-49C7-83C7-4BF66E55645D}" type="slidenum">
              <a:rPr lang="en-US" smtClean="0"/>
              <a:pPr/>
              <a:t>34</a:t>
            </a:fld>
            <a:endParaRPr lang="en-US"/>
          </a:p>
        </p:txBody>
      </p:sp>
      <p:sp>
        <p:nvSpPr>
          <p:cNvPr id="29" name="TextBox 28"/>
          <p:cNvSpPr txBox="1"/>
          <p:nvPr/>
        </p:nvSpPr>
        <p:spPr>
          <a:xfrm>
            <a:off x="5334000" y="1219200"/>
            <a:ext cx="3810000" cy="5016758"/>
          </a:xfrm>
          <a:prstGeom prst="rect">
            <a:avLst/>
          </a:prstGeom>
          <a:noFill/>
        </p:spPr>
        <p:txBody>
          <a:bodyPr wrap="square" rtlCol="0">
            <a:spAutoFit/>
          </a:bodyPr>
          <a:lstStyle/>
          <a:p>
            <a:r>
              <a:rPr lang="en-US" sz="4400" b="1" dirty="0" smtClean="0"/>
              <a:t>Estuary Numeric Nutrient Criteria: </a:t>
            </a:r>
            <a:r>
              <a:rPr lang="en-US" sz="3600" b="1" dirty="0" smtClean="0">
                <a:cs typeface="Arial" pitchFamily="34" charset="0"/>
              </a:rPr>
              <a:t>DEP and local scientists developed </a:t>
            </a:r>
            <a:r>
              <a:rPr lang="en-US" sz="3600" b="1" u="sng" dirty="0" smtClean="0">
                <a:cs typeface="Arial" pitchFamily="34" charset="0"/>
              </a:rPr>
              <a:t>estuary-specific</a:t>
            </a:r>
            <a:r>
              <a:rPr lang="en-US" sz="3600" b="1" dirty="0" smtClean="0">
                <a:cs typeface="Arial" pitchFamily="34" charset="0"/>
              </a:rPr>
              <a:t> nutrient standards</a:t>
            </a:r>
            <a:endParaRPr lang="en-US" sz="3600" b="1" dirty="0"/>
          </a:p>
        </p:txBody>
      </p:sp>
      <p:pic>
        <p:nvPicPr>
          <p:cNvPr id="23" name="Picture 22" descr="Figure 1. Statewide NNC coverage status."/>
          <p:cNvPicPr/>
          <p:nvPr/>
        </p:nvPicPr>
        <p:blipFill>
          <a:blip r:embed="rId5" cstate="print"/>
          <a:stretch>
            <a:fillRect/>
          </a:stretch>
        </p:blipFill>
        <p:spPr>
          <a:xfrm>
            <a:off x="0" y="-76200"/>
            <a:ext cx="5322887" cy="7038754"/>
          </a:xfrm>
          <a:prstGeom prst="rect">
            <a:avLst/>
          </a:prstGeom>
        </p:spPr>
      </p:pic>
      <p:pic>
        <p:nvPicPr>
          <p:cNvPr id="5" name="~PP981.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8696325" y="6410325"/>
            <a:ext cx="304800" cy="304800"/>
          </a:xfrm>
          <a:prstGeom prst="rect">
            <a:avLst/>
          </a:prstGeom>
        </p:spPr>
      </p:pic>
    </p:spTree>
  </p:cSld>
  <p:clrMapOvr>
    <a:masterClrMapping/>
  </p:clrMapOvr>
  <p:transition advTm="1492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219200"/>
            <a:ext cx="8382000" cy="5334000"/>
          </a:xfrm>
        </p:spPr>
        <p:txBody>
          <a:bodyPr>
            <a:normAutofit fontScale="62500" lnSpcReduction="20000"/>
          </a:bodyPr>
          <a:lstStyle/>
          <a:p>
            <a:r>
              <a:rPr lang="en-US" sz="2800" b="1" dirty="0" smtClean="0"/>
              <a:t>Estuaries, parts 1-3 below, have been adopted by ERC.  Report to Governor and Legislature on remaining estuaries (Part 4 below) was approved by EPA in October, 2013. Criteria expressed as segment averages.</a:t>
            </a:r>
          </a:p>
          <a:p>
            <a:pPr>
              <a:buNone/>
            </a:pPr>
            <a:r>
              <a:rPr lang="en-US" sz="2800" u="sng" dirty="0" smtClean="0"/>
              <a:t>Part 1 Estuaries</a:t>
            </a:r>
            <a:endParaRPr lang="en-US" sz="2800" dirty="0" smtClean="0"/>
          </a:p>
          <a:p>
            <a:r>
              <a:rPr lang="en-US" sz="2800" dirty="0" smtClean="0"/>
              <a:t>Clearwater Harbor, Tampa Bay, Sarasota Bay, Charlotte Harbor, Caloosahatchee Estuary, Southwest Coast, Florida Bay, Florida Keys, and Biscayne Bay: </a:t>
            </a:r>
            <a:r>
              <a:rPr lang="en-US" sz="2800" b="1" dirty="0" smtClean="0"/>
              <a:t>THESE ARE IN EFFECT!</a:t>
            </a:r>
          </a:p>
          <a:p>
            <a:pPr>
              <a:buNone/>
            </a:pPr>
            <a:r>
              <a:rPr lang="en-US" sz="2800" u="sng" dirty="0" smtClean="0"/>
              <a:t>Part 2 Estuaries</a:t>
            </a:r>
            <a:endParaRPr lang="en-US" sz="2800" dirty="0" smtClean="0"/>
          </a:p>
          <a:p>
            <a:r>
              <a:rPr lang="en-US" sz="2800" dirty="0" err="1" smtClean="0"/>
              <a:t>Perdido</a:t>
            </a:r>
            <a:r>
              <a:rPr lang="en-US" sz="2800" dirty="0" smtClean="0"/>
              <a:t> Bay, Pensacola Bay, Choctawhatchee Bay, St. Andrews Bay, St. Joseph Bay, and Apalachicola Bay: </a:t>
            </a:r>
            <a:r>
              <a:rPr lang="en-US" sz="2800" b="1" dirty="0" smtClean="0"/>
              <a:t>THESE ARE IN EFFECT!</a:t>
            </a:r>
            <a:endParaRPr lang="en-US" sz="2800" dirty="0" smtClean="0"/>
          </a:p>
          <a:p>
            <a:pPr>
              <a:buNone/>
            </a:pPr>
            <a:r>
              <a:rPr lang="en-US" sz="2800" u="sng" dirty="0" smtClean="0"/>
              <a:t>Part 3 Estuaries</a:t>
            </a:r>
            <a:endParaRPr lang="en-US" sz="2800" dirty="0" smtClean="0"/>
          </a:p>
          <a:p>
            <a:r>
              <a:rPr lang="en-US" sz="2800" dirty="0" smtClean="0"/>
              <a:t>Loxahatchee River, Lake Worth Lagoon, Halifax River, </a:t>
            </a:r>
            <a:r>
              <a:rPr lang="en-US" sz="2800" dirty="0" err="1" smtClean="0"/>
              <a:t>Guana</a:t>
            </a:r>
            <a:r>
              <a:rPr lang="en-US" sz="2800" dirty="0" smtClean="0"/>
              <a:t> River/</a:t>
            </a:r>
            <a:r>
              <a:rPr lang="en-US" sz="2800" dirty="0" err="1" smtClean="0"/>
              <a:t>Tolomato</a:t>
            </a:r>
            <a:r>
              <a:rPr lang="en-US" sz="2800" dirty="0" smtClean="0"/>
              <a:t> River/Matanzas River, Nassau River, Suwannee River, </a:t>
            </a:r>
            <a:r>
              <a:rPr lang="en-US" sz="2800" dirty="0" err="1" smtClean="0"/>
              <a:t>Waccasassa</a:t>
            </a:r>
            <a:r>
              <a:rPr lang="en-US" sz="2800" dirty="0" smtClean="0"/>
              <a:t> River, Withlacoochee River, and Springs Coast </a:t>
            </a:r>
          </a:p>
          <a:p>
            <a:pPr>
              <a:buNone/>
            </a:pPr>
            <a:r>
              <a:rPr lang="en-US" sz="2800" u="sng" dirty="0" smtClean="0"/>
              <a:t>Part 4 Estuaries- </a:t>
            </a:r>
            <a:r>
              <a:rPr lang="en-US" sz="2800" b="1" u="sng" dirty="0" smtClean="0"/>
              <a:t>Report to Governor</a:t>
            </a:r>
            <a:endParaRPr lang="en-US" sz="2800" b="1" dirty="0" smtClean="0"/>
          </a:p>
          <a:p>
            <a:r>
              <a:rPr lang="en-US" sz="2800" dirty="0" smtClean="0"/>
              <a:t>Big Bend from Alligator Harbor to the Suwannee Sound, Cedar Key, St. Mary’s, Southern Indian River Lagoon, several portions of the Intracoastal Waterway (ICWW) connecting estuarine systems, and a variety of small gaps</a:t>
            </a:r>
            <a:endParaRPr lang="en-US" sz="2800" b="1" dirty="0" smtClean="0"/>
          </a:p>
        </p:txBody>
      </p:sp>
      <p:sp>
        <p:nvSpPr>
          <p:cNvPr id="5" name="Title 4"/>
          <p:cNvSpPr>
            <a:spLocks noGrp="1"/>
          </p:cNvSpPr>
          <p:nvPr>
            <p:ph type="title"/>
          </p:nvPr>
        </p:nvSpPr>
        <p:spPr>
          <a:xfrm>
            <a:off x="457200" y="0"/>
            <a:ext cx="8229600" cy="1143000"/>
          </a:xfrm>
        </p:spPr>
        <p:txBody>
          <a:bodyPr>
            <a:normAutofit fontScale="90000"/>
          </a:bodyPr>
          <a:lstStyle/>
          <a:p>
            <a:r>
              <a:rPr lang="en-US" dirty="0" smtClean="0">
                <a:solidFill>
                  <a:schemeClr val="bg1"/>
                </a:solidFill>
                <a:cs typeface="Arial" pitchFamily="34" charset="0"/>
              </a:rPr>
              <a:t>Summary of Estuary Criteria </a:t>
            </a:r>
            <a:br>
              <a:rPr lang="en-US" dirty="0" smtClean="0">
                <a:solidFill>
                  <a:schemeClr val="bg1"/>
                </a:solidFill>
                <a:cs typeface="Arial" pitchFamily="34" charset="0"/>
              </a:rPr>
            </a:br>
            <a:endParaRPr lang="en-US" sz="3100" dirty="0"/>
          </a:p>
        </p:txBody>
      </p:sp>
      <p:sp>
        <p:nvSpPr>
          <p:cNvPr id="6" name="Slide Number Placeholder 5"/>
          <p:cNvSpPr>
            <a:spLocks noGrp="1"/>
          </p:cNvSpPr>
          <p:nvPr>
            <p:ph type="sldNum" sz="quarter" idx="12"/>
          </p:nvPr>
        </p:nvSpPr>
        <p:spPr/>
        <p:txBody>
          <a:bodyPr/>
          <a:lstStyle/>
          <a:p>
            <a:fld id="{D9515C9C-B0D4-49C7-83C7-4BF66E55645D}" type="slidenum">
              <a:rPr lang="en-US" smtClean="0"/>
              <a:pPr/>
              <a:t>35</a:t>
            </a:fld>
            <a:endParaRPr lang="en-US"/>
          </a:p>
        </p:txBody>
      </p:sp>
      <p:pic>
        <p:nvPicPr>
          <p:cNvPr id="7" name="~PP1337.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4497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graphicFrame>
        <p:nvGraphicFramePr>
          <p:cNvPr id="5" name="Table 4"/>
          <p:cNvGraphicFramePr>
            <a:graphicFrameLocks noGrp="1"/>
          </p:cNvGraphicFramePr>
          <p:nvPr/>
        </p:nvGraphicFramePr>
        <p:xfrm>
          <a:off x="-1" y="0"/>
          <a:ext cx="9144001" cy="6858004"/>
        </p:xfrm>
        <a:graphic>
          <a:graphicData uri="http://schemas.openxmlformats.org/drawingml/2006/table">
            <a:tbl>
              <a:tblPr/>
              <a:tblGrid>
                <a:gridCol w="1980399"/>
                <a:gridCol w="3524871"/>
                <a:gridCol w="1669632"/>
                <a:gridCol w="130036"/>
                <a:gridCol w="1839063"/>
              </a:tblGrid>
              <a:tr h="263770">
                <a:tc>
                  <a:txBody>
                    <a:bodyPr/>
                    <a:lstStyle/>
                    <a:p>
                      <a:pPr marL="0" marR="0">
                        <a:lnSpc>
                          <a:spcPts val="1300"/>
                        </a:lnSpc>
                        <a:spcBef>
                          <a:spcPts val="0"/>
                        </a:spcBef>
                        <a:spcAft>
                          <a:spcPts val="0"/>
                        </a:spcAft>
                        <a:tabLst>
                          <a:tab pos="6350" algn="l"/>
                        </a:tabLst>
                      </a:pPr>
                      <a:r>
                        <a:rPr lang="en-US" sz="1400" b="1" spc="-25" dirty="0">
                          <a:solidFill>
                            <a:srgbClr val="000000"/>
                          </a:solidFill>
                          <a:latin typeface="Times New Roman"/>
                          <a:ea typeface="Times New Roman"/>
                          <a:cs typeface="Times New Roman"/>
                        </a:rPr>
                        <a:t>Estuary</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marL="0" marR="0">
                        <a:lnSpc>
                          <a:spcPts val="1300"/>
                        </a:lnSpc>
                        <a:spcBef>
                          <a:spcPts val="0"/>
                        </a:spcBef>
                        <a:spcAft>
                          <a:spcPts val="0"/>
                        </a:spcAft>
                        <a:tabLst>
                          <a:tab pos="6350" algn="l"/>
                        </a:tabLst>
                      </a:pPr>
                      <a:r>
                        <a:rPr lang="en-US" sz="1400" b="1" spc="-25">
                          <a:solidFill>
                            <a:srgbClr val="000000"/>
                          </a:solidFill>
                          <a:latin typeface="Times New Roman"/>
                          <a:ea typeface="Times New Roman"/>
                          <a:cs typeface="Times New Roman"/>
                        </a:rPr>
                        <a:t>Total Phosphorus </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a:txBody>
                    <a:bodyPr/>
                    <a:lstStyle/>
                    <a:p>
                      <a:pPr marL="0" marR="0">
                        <a:lnSpc>
                          <a:spcPts val="1300"/>
                        </a:lnSpc>
                        <a:spcBef>
                          <a:spcPts val="0"/>
                        </a:spcBef>
                        <a:spcAft>
                          <a:spcPts val="0"/>
                        </a:spcAft>
                        <a:tabLst>
                          <a:tab pos="6350" algn="l"/>
                        </a:tabLst>
                      </a:pPr>
                      <a:r>
                        <a:rPr lang="en-US" sz="1400" b="1" spc="-25">
                          <a:solidFill>
                            <a:srgbClr val="000000"/>
                          </a:solidFill>
                          <a:latin typeface="Times New Roman"/>
                          <a:ea typeface="Times New Roman"/>
                          <a:cs typeface="Times New Roman"/>
                        </a:rPr>
                        <a:t>Total Nitrogen </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gridSpan="2">
                  <a:txBody>
                    <a:bodyPr/>
                    <a:lstStyle/>
                    <a:p>
                      <a:pPr marL="0" marR="0">
                        <a:lnSpc>
                          <a:spcPts val="1300"/>
                        </a:lnSpc>
                        <a:spcBef>
                          <a:spcPts val="0"/>
                        </a:spcBef>
                        <a:spcAft>
                          <a:spcPts val="0"/>
                        </a:spcAft>
                        <a:tabLst>
                          <a:tab pos="6350" algn="l"/>
                        </a:tabLst>
                      </a:pPr>
                      <a:r>
                        <a:rPr lang="en-US" sz="1400" b="1" spc="-25" dirty="0">
                          <a:solidFill>
                            <a:srgbClr val="000000"/>
                          </a:solidFill>
                          <a:latin typeface="Times New Roman"/>
                          <a:ea typeface="Times New Roman"/>
                          <a:cs typeface="Times New Roman"/>
                        </a:rPr>
                        <a:t>Chlorophyll a</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40000"/>
                        <a:lumOff val="60000"/>
                      </a:schemeClr>
                    </a:solidFill>
                  </a:tcPr>
                </a:tc>
                <a:tc hMerge="1">
                  <a:txBody>
                    <a:bodyPr/>
                    <a:lstStyle/>
                    <a:p>
                      <a:endParaRPr lang="en-US"/>
                    </a:p>
                  </a:txBody>
                  <a:tcPr/>
                </a:tc>
              </a:tr>
              <a:tr h="791308">
                <a:tc>
                  <a:txBody>
                    <a:bodyPr/>
                    <a:lstStyle/>
                    <a:p>
                      <a:pPr marL="0" marR="0">
                        <a:lnSpc>
                          <a:spcPts val="1300"/>
                        </a:lnSpc>
                        <a:spcBef>
                          <a:spcPts val="0"/>
                        </a:spcBef>
                        <a:spcAft>
                          <a:spcPts val="0"/>
                        </a:spcAft>
                        <a:tabLst>
                          <a:tab pos="6350" algn="l"/>
                        </a:tabLst>
                      </a:pPr>
                      <a:r>
                        <a:rPr lang="en-US" sz="1400" b="1" spc="-25" dirty="0">
                          <a:solidFill>
                            <a:srgbClr val="000000"/>
                          </a:solidFill>
                          <a:latin typeface="Times New Roman"/>
                          <a:ea typeface="Times New Roman"/>
                          <a:cs typeface="Times New Roman"/>
                        </a:rPr>
                        <a:t>(q) Loxahatchee River Estuary</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gridSpan="4">
                  <a:txBody>
                    <a:bodyPr/>
                    <a:lstStyle/>
                    <a:p>
                      <a:pPr marL="0" marR="0" algn="just">
                        <a:lnSpc>
                          <a:spcPts val="1300"/>
                        </a:lnSpc>
                        <a:spcBef>
                          <a:spcPts val="0"/>
                        </a:spcBef>
                        <a:spcAft>
                          <a:spcPts val="0"/>
                        </a:spcAft>
                        <a:tabLst>
                          <a:tab pos="6350" algn="l"/>
                        </a:tabLst>
                      </a:pPr>
                      <a:r>
                        <a:rPr lang="en-US" sz="1400" b="1" spc="-25">
                          <a:latin typeface="Times New Roman"/>
                          <a:ea typeface="Times New Roman"/>
                          <a:cs typeface="Times New Roman"/>
                        </a:rPr>
                        <a:t>For estuary segments with criteria expressed as annual geometric means (AGM), the values shall not be exceeded more than once in a three year period. For all other estuary segments, the criteria shall not be exceeded in more than 10 percent of the measurements.</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263770">
                <a:tc>
                  <a:txBody>
                    <a:bodyPr/>
                    <a:lstStyle/>
                    <a:p>
                      <a:pPr marL="0" marR="0">
                        <a:lnSpc>
                          <a:spcPts val="1300"/>
                        </a:lnSpc>
                        <a:spcBef>
                          <a:spcPts val="0"/>
                        </a:spcBef>
                        <a:spcAft>
                          <a:spcPts val="0"/>
                        </a:spcAft>
                        <a:tabLst>
                          <a:tab pos="6350" algn="l"/>
                          <a:tab pos="114935" algn="l"/>
                        </a:tabLst>
                      </a:pPr>
                      <a:r>
                        <a:rPr lang="en-US" sz="1400" b="1" spc="-25" dirty="0">
                          <a:solidFill>
                            <a:srgbClr val="000000"/>
                          </a:solidFill>
                          <a:latin typeface="Times New Roman"/>
                          <a:ea typeface="Times New Roman"/>
                          <a:cs typeface="Times New Roman"/>
                        </a:rPr>
                        <a:t>1. Lower Loxahatchee</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0.032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algn="just">
                        <a:spcBef>
                          <a:spcPts val="0"/>
                        </a:spcBef>
                        <a:spcAft>
                          <a:spcPts val="0"/>
                        </a:spcAft>
                        <a:tabLst>
                          <a:tab pos="6350" algn="l"/>
                        </a:tabLst>
                      </a:pPr>
                      <a:r>
                        <a:rPr lang="en-US" sz="1400" b="1" spc="-25">
                          <a:latin typeface="Times New Roman"/>
                          <a:ea typeface="Times New Roman"/>
                          <a:cs typeface="Times New Roman"/>
                        </a:rPr>
                        <a:t>0.63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gn="just">
                        <a:spcBef>
                          <a:spcPts val="0"/>
                        </a:spcBef>
                        <a:spcAft>
                          <a:spcPts val="0"/>
                        </a:spcAft>
                        <a:tabLst>
                          <a:tab pos="6350" algn="l"/>
                        </a:tabLst>
                      </a:pPr>
                      <a:r>
                        <a:rPr lang="en-US" sz="1400" b="1" spc="-25">
                          <a:latin typeface="Times New Roman"/>
                          <a:ea typeface="Times New Roman"/>
                          <a:cs typeface="Times New Roman"/>
                        </a:rPr>
                        <a:t>1.8 μg/L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63770">
                <a:tc>
                  <a:txBody>
                    <a:bodyPr/>
                    <a:lstStyle/>
                    <a:p>
                      <a:pPr marL="0" marR="0">
                        <a:lnSpc>
                          <a:spcPts val="1300"/>
                        </a:lnSpc>
                        <a:spcBef>
                          <a:spcPts val="0"/>
                        </a:spcBef>
                        <a:spcAft>
                          <a:spcPts val="0"/>
                        </a:spcAft>
                        <a:tabLst>
                          <a:tab pos="6350" algn="l"/>
                          <a:tab pos="114935" algn="l"/>
                        </a:tabLst>
                      </a:pPr>
                      <a:r>
                        <a:rPr lang="en-US" sz="1400" b="1" spc="-25">
                          <a:solidFill>
                            <a:srgbClr val="000000"/>
                          </a:solidFill>
                          <a:latin typeface="Times New Roman"/>
                          <a:ea typeface="Times New Roman"/>
                          <a:cs typeface="Times New Roman"/>
                        </a:rPr>
                        <a:t>2. Middle Loxahatchee</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0.030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algn="just">
                        <a:spcBef>
                          <a:spcPts val="0"/>
                        </a:spcBef>
                        <a:spcAft>
                          <a:spcPts val="0"/>
                        </a:spcAft>
                        <a:tabLst>
                          <a:tab pos="6350" algn="l"/>
                        </a:tabLst>
                      </a:pPr>
                      <a:r>
                        <a:rPr lang="en-US" sz="1400" b="1" spc="-25">
                          <a:latin typeface="Times New Roman"/>
                          <a:ea typeface="Times New Roman"/>
                          <a:cs typeface="Times New Roman"/>
                        </a:rPr>
                        <a:t>0.80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gn="just">
                        <a:spcBef>
                          <a:spcPts val="0"/>
                        </a:spcBef>
                        <a:spcAft>
                          <a:spcPts val="0"/>
                        </a:spcAft>
                        <a:tabLst>
                          <a:tab pos="6350" algn="l"/>
                        </a:tabLst>
                      </a:pPr>
                      <a:r>
                        <a:rPr lang="en-US" sz="1400" b="1" spc="-25">
                          <a:latin typeface="Times New Roman"/>
                          <a:ea typeface="Times New Roman"/>
                          <a:cs typeface="Times New Roman"/>
                        </a:rPr>
                        <a:t>4.0 μg/L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63770">
                <a:tc>
                  <a:txBody>
                    <a:bodyPr/>
                    <a:lstStyle/>
                    <a:p>
                      <a:pPr marL="0" marR="0">
                        <a:lnSpc>
                          <a:spcPts val="1300"/>
                        </a:lnSpc>
                        <a:spcBef>
                          <a:spcPts val="0"/>
                        </a:spcBef>
                        <a:spcAft>
                          <a:spcPts val="0"/>
                        </a:spcAft>
                        <a:tabLst>
                          <a:tab pos="6350" algn="l"/>
                          <a:tab pos="114935" algn="l"/>
                        </a:tabLst>
                      </a:pPr>
                      <a:r>
                        <a:rPr lang="en-US" sz="1400" b="1" spc="-25">
                          <a:solidFill>
                            <a:srgbClr val="000000"/>
                          </a:solidFill>
                          <a:latin typeface="Times New Roman"/>
                          <a:ea typeface="Times New Roman"/>
                          <a:cs typeface="Times New Roman"/>
                        </a:rPr>
                        <a:t>3. Upper Loxahatchee</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ts val="1300"/>
                        </a:lnSpc>
                        <a:spcBef>
                          <a:spcPts val="0"/>
                        </a:spcBef>
                        <a:spcAft>
                          <a:spcPts val="0"/>
                        </a:spcAft>
                        <a:tabLst>
                          <a:tab pos="6350" algn="l"/>
                        </a:tabLst>
                      </a:pPr>
                      <a:r>
                        <a:rPr lang="en-US" sz="1400" b="1" spc="-25" dirty="0">
                          <a:latin typeface="Times New Roman"/>
                          <a:ea typeface="Times New Roman"/>
                          <a:cs typeface="Times New Roman"/>
                        </a:rPr>
                        <a:t>0.075 mg/L as AGM</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algn="just">
                        <a:spcBef>
                          <a:spcPts val="0"/>
                        </a:spcBef>
                        <a:spcAft>
                          <a:spcPts val="0"/>
                        </a:spcAft>
                        <a:tabLst>
                          <a:tab pos="6350" algn="l"/>
                        </a:tabLst>
                      </a:pPr>
                      <a:r>
                        <a:rPr lang="en-US" sz="1400" b="1" spc="-25">
                          <a:latin typeface="Times New Roman"/>
                          <a:ea typeface="Times New Roman"/>
                          <a:cs typeface="Times New Roman"/>
                        </a:rPr>
                        <a:t>1.26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gn="just">
                        <a:spcBef>
                          <a:spcPts val="0"/>
                        </a:spcBef>
                        <a:spcAft>
                          <a:spcPts val="0"/>
                        </a:spcAft>
                        <a:tabLst>
                          <a:tab pos="6350" algn="l"/>
                        </a:tabLst>
                      </a:pPr>
                      <a:r>
                        <a:rPr lang="en-US" sz="1400" b="1" spc="-25">
                          <a:latin typeface="Times New Roman"/>
                          <a:ea typeface="Times New Roman"/>
                          <a:cs typeface="Times New Roman"/>
                        </a:rPr>
                        <a:t>5.5 μg/L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791308">
                <a:tc>
                  <a:txBody>
                    <a:bodyPr/>
                    <a:lstStyle/>
                    <a:p>
                      <a:pPr marL="0" marR="0">
                        <a:lnSpc>
                          <a:spcPts val="1300"/>
                        </a:lnSpc>
                        <a:spcBef>
                          <a:spcPts val="0"/>
                        </a:spcBef>
                        <a:spcAft>
                          <a:spcPts val="0"/>
                        </a:spcAft>
                        <a:tabLst>
                          <a:tab pos="6350" algn="l"/>
                        </a:tabLst>
                      </a:pPr>
                      <a:r>
                        <a:rPr lang="en-US" sz="1400" b="1" spc="-25" dirty="0">
                          <a:solidFill>
                            <a:srgbClr val="000000"/>
                          </a:solidFill>
                          <a:latin typeface="Times New Roman"/>
                          <a:ea typeface="Times New Roman"/>
                          <a:cs typeface="Times New Roman"/>
                        </a:rPr>
                        <a:t>(r) Lake Worth Lagoon</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gridSpan="4">
                  <a:txBody>
                    <a:bodyPr/>
                    <a:lstStyle/>
                    <a:p>
                      <a:pPr marL="0" marR="0" algn="just">
                        <a:lnSpc>
                          <a:spcPts val="1300"/>
                        </a:lnSpc>
                        <a:spcBef>
                          <a:spcPts val="0"/>
                        </a:spcBef>
                        <a:spcAft>
                          <a:spcPts val="0"/>
                        </a:spcAft>
                        <a:tabLst>
                          <a:tab pos="6350" algn="l"/>
                        </a:tabLst>
                      </a:pPr>
                      <a:r>
                        <a:rPr lang="en-US" sz="1400" b="1" spc="-25" dirty="0">
                          <a:latin typeface="Times New Roman"/>
                          <a:ea typeface="Times New Roman"/>
                          <a:cs typeface="Times New Roman"/>
                        </a:rPr>
                        <a:t>For estuary segments with criteria expressed as annual geometric means (AGM), the values shall not be exceeded more than once in a three year period. For all other estuary segments, the criteria shall not be exceeded in more than 10 percent of the measurements.</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527538">
                <a:tc>
                  <a:txBody>
                    <a:bodyPr/>
                    <a:lstStyle/>
                    <a:p>
                      <a:pPr marL="0" marR="0">
                        <a:lnSpc>
                          <a:spcPts val="1300"/>
                        </a:lnSpc>
                        <a:spcBef>
                          <a:spcPts val="0"/>
                        </a:spcBef>
                        <a:spcAft>
                          <a:spcPts val="0"/>
                        </a:spcAft>
                        <a:tabLst>
                          <a:tab pos="6350" algn="l"/>
                        </a:tabLst>
                      </a:pPr>
                      <a:r>
                        <a:rPr lang="en-US" sz="1400" b="1" spc="-25">
                          <a:solidFill>
                            <a:srgbClr val="000000"/>
                          </a:solidFill>
                          <a:latin typeface="Times New Roman"/>
                          <a:ea typeface="Times New Roman"/>
                          <a:cs typeface="Times New Roman"/>
                        </a:rPr>
                        <a:t>1. Northern Lake Worth Lagoon</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ts val="1300"/>
                        </a:lnSpc>
                        <a:spcBef>
                          <a:spcPts val="0"/>
                        </a:spcBef>
                        <a:spcAft>
                          <a:spcPts val="0"/>
                        </a:spcAft>
                        <a:tabLst>
                          <a:tab pos="6350" algn="l"/>
                        </a:tabLst>
                      </a:pPr>
                      <a:r>
                        <a:rPr lang="en-US" sz="1400" b="1" spc="-25" dirty="0">
                          <a:latin typeface="Times New Roman"/>
                          <a:ea typeface="Times New Roman"/>
                          <a:cs typeface="Times New Roman"/>
                        </a:rPr>
                        <a:t>0.044 mg/L as AGM</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0.54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2.9 μg/L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27538">
                <a:tc>
                  <a:txBody>
                    <a:bodyPr/>
                    <a:lstStyle/>
                    <a:p>
                      <a:pPr marL="0" marR="0">
                        <a:lnSpc>
                          <a:spcPts val="1300"/>
                        </a:lnSpc>
                        <a:spcBef>
                          <a:spcPts val="0"/>
                        </a:spcBef>
                        <a:spcAft>
                          <a:spcPts val="0"/>
                        </a:spcAft>
                        <a:tabLst>
                          <a:tab pos="6350" algn="l"/>
                        </a:tabLst>
                      </a:pPr>
                      <a:r>
                        <a:rPr lang="en-US" sz="1400" b="1" spc="-25">
                          <a:solidFill>
                            <a:srgbClr val="000000"/>
                          </a:solidFill>
                          <a:latin typeface="Times New Roman"/>
                          <a:ea typeface="Times New Roman"/>
                          <a:cs typeface="Times New Roman"/>
                        </a:rPr>
                        <a:t>2. Central Lake Worth Lagoon</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ts val="1300"/>
                        </a:lnSpc>
                        <a:spcBef>
                          <a:spcPts val="0"/>
                        </a:spcBef>
                        <a:spcAft>
                          <a:spcPts val="0"/>
                        </a:spcAft>
                        <a:tabLst>
                          <a:tab pos="6350" algn="l"/>
                        </a:tabLst>
                      </a:pPr>
                      <a:r>
                        <a:rPr lang="en-US" sz="1400" b="1" spc="-25" dirty="0">
                          <a:latin typeface="Times New Roman"/>
                          <a:ea typeface="Times New Roman"/>
                          <a:cs typeface="Times New Roman"/>
                        </a:rPr>
                        <a:t>0.049 mg/L as AGM </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0.66 mg/L as AGM </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10.2 μg/L</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27538">
                <a:tc>
                  <a:txBody>
                    <a:bodyPr/>
                    <a:lstStyle/>
                    <a:p>
                      <a:pPr marL="0" marR="0">
                        <a:lnSpc>
                          <a:spcPts val="1300"/>
                        </a:lnSpc>
                        <a:spcBef>
                          <a:spcPts val="0"/>
                        </a:spcBef>
                        <a:spcAft>
                          <a:spcPts val="0"/>
                        </a:spcAft>
                        <a:tabLst>
                          <a:tab pos="6350" algn="l"/>
                        </a:tabLst>
                      </a:pPr>
                      <a:r>
                        <a:rPr lang="en-US" sz="1400" b="1" spc="-25">
                          <a:solidFill>
                            <a:srgbClr val="000000"/>
                          </a:solidFill>
                          <a:latin typeface="Times New Roman"/>
                          <a:ea typeface="Times New Roman"/>
                          <a:cs typeface="Times New Roman"/>
                        </a:rPr>
                        <a:t>3. Southern Lake Worth Lagoon</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ts val="1300"/>
                        </a:lnSpc>
                        <a:spcBef>
                          <a:spcPts val="0"/>
                        </a:spcBef>
                        <a:spcAft>
                          <a:spcPts val="0"/>
                        </a:spcAft>
                        <a:tabLst>
                          <a:tab pos="6350" algn="l"/>
                        </a:tabLst>
                      </a:pPr>
                      <a:r>
                        <a:rPr lang="en-US" sz="1400" b="1" spc="-25" dirty="0">
                          <a:latin typeface="Times New Roman"/>
                          <a:ea typeface="Times New Roman"/>
                          <a:cs typeface="Times New Roman"/>
                        </a:rPr>
                        <a:t>0.050 mg/L as AGM</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0.59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5.7 μg/L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527538">
                <a:tc>
                  <a:txBody>
                    <a:bodyPr/>
                    <a:lstStyle/>
                    <a:p>
                      <a:pPr marL="0" marR="0">
                        <a:lnSpc>
                          <a:spcPts val="1300"/>
                        </a:lnSpc>
                        <a:spcBef>
                          <a:spcPts val="0"/>
                        </a:spcBef>
                        <a:spcAft>
                          <a:spcPts val="0"/>
                        </a:spcAft>
                        <a:tabLst>
                          <a:tab pos="6350" algn="l"/>
                        </a:tabLst>
                      </a:pPr>
                      <a:r>
                        <a:rPr lang="en-US" sz="1400" b="1" spc="-25" dirty="0">
                          <a:solidFill>
                            <a:srgbClr val="000000"/>
                          </a:solidFill>
                          <a:latin typeface="Times New Roman"/>
                          <a:ea typeface="Times New Roman"/>
                          <a:cs typeface="Times New Roman"/>
                        </a:rPr>
                        <a:t>(s) Halifax River Estuary</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gridSpan="4">
                  <a:txBody>
                    <a:bodyPr/>
                    <a:lstStyle/>
                    <a:p>
                      <a:pPr marL="0" marR="0" algn="just">
                        <a:lnSpc>
                          <a:spcPts val="1300"/>
                        </a:lnSpc>
                        <a:spcBef>
                          <a:spcPts val="0"/>
                        </a:spcBef>
                        <a:spcAft>
                          <a:spcPts val="0"/>
                        </a:spcAft>
                        <a:tabLst>
                          <a:tab pos="6350" algn="l"/>
                        </a:tabLst>
                      </a:pPr>
                      <a:r>
                        <a:rPr lang="en-US" sz="1400" b="1" spc="-25" dirty="0">
                          <a:latin typeface="Times New Roman"/>
                          <a:ea typeface="Times New Roman"/>
                          <a:cs typeface="Times New Roman"/>
                        </a:rPr>
                        <a:t>For estuary segments with criteria expressed as annual geometric means (AGM), the values shall not be exceeded more than once in a three year period.</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527538">
                <a:tc>
                  <a:txBody>
                    <a:bodyPr/>
                    <a:lstStyle/>
                    <a:p>
                      <a:pPr marL="0" marR="0">
                        <a:lnSpc>
                          <a:spcPts val="1300"/>
                        </a:lnSpc>
                        <a:spcBef>
                          <a:spcPts val="0"/>
                        </a:spcBef>
                        <a:spcAft>
                          <a:spcPts val="0"/>
                        </a:spcAft>
                        <a:tabLst>
                          <a:tab pos="6350" algn="l"/>
                        </a:tabLst>
                      </a:pPr>
                      <a:r>
                        <a:rPr lang="en-US" sz="1400" b="1" spc="-25" dirty="0">
                          <a:solidFill>
                            <a:srgbClr val="000000"/>
                          </a:solidFill>
                          <a:latin typeface="Times New Roman"/>
                          <a:ea typeface="Times New Roman"/>
                          <a:cs typeface="Times New Roman"/>
                        </a:rPr>
                        <a:t>Lower Halifax River Estuary</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ts val="1300"/>
                        </a:lnSpc>
                        <a:spcBef>
                          <a:spcPts val="0"/>
                        </a:spcBef>
                        <a:spcAft>
                          <a:spcPts val="0"/>
                        </a:spcAft>
                        <a:tabLst>
                          <a:tab pos="6350" algn="l"/>
                        </a:tabLst>
                      </a:pPr>
                      <a:r>
                        <a:rPr lang="en-US" sz="1400" b="1" spc="-25" dirty="0">
                          <a:latin typeface="Times New Roman"/>
                          <a:ea typeface="Times New Roman"/>
                          <a:cs typeface="Times New Roman"/>
                        </a:rPr>
                        <a:t>0.142 mg/L as AGM</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a:lnSpc>
                          <a:spcPts val="1300"/>
                        </a:lnSpc>
                        <a:spcBef>
                          <a:spcPts val="0"/>
                        </a:spcBef>
                        <a:spcAft>
                          <a:spcPts val="0"/>
                        </a:spcAft>
                        <a:tabLst>
                          <a:tab pos="6350" algn="l"/>
                        </a:tabLst>
                      </a:pPr>
                      <a:r>
                        <a:rPr lang="en-US" sz="1400" b="1" spc="-25" dirty="0">
                          <a:latin typeface="Times New Roman"/>
                          <a:ea typeface="Times New Roman"/>
                          <a:cs typeface="Times New Roman"/>
                        </a:rPr>
                        <a:t>0.72 mg/L as AGM</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nSpc>
                          <a:spcPts val="1300"/>
                        </a:lnSpc>
                        <a:spcBef>
                          <a:spcPts val="0"/>
                        </a:spcBef>
                        <a:spcAft>
                          <a:spcPts val="0"/>
                        </a:spcAft>
                        <a:tabLst>
                          <a:tab pos="6350" algn="l"/>
                        </a:tabLst>
                      </a:pPr>
                      <a:r>
                        <a:rPr lang="en-US" sz="1400" b="1" spc="-25" dirty="0">
                          <a:solidFill>
                            <a:srgbClr val="000000"/>
                          </a:solidFill>
                          <a:latin typeface="Times New Roman"/>
                          <a:ea typeface="Times New Roman"/>
                          <a:cs typeface="Times New Roman"/>
                        </a:rPr>
                        <a:t>6.2 µg/L as AGM</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791308">
                <a:tc>
                  <a:txBody>
                    <a:bodyPr/>
                    <a:lstStyle/>
                    <a:p>
                      <a:pPr marL="0" marR="0">
                        <a:lnSpc>
                          <a:spcPts val="1300"/>
                        </a:lnSpc>
                        <a:spcBef>
                          <a:spcPts val="0"/>
                        </a:spcBef>
                        <a:spcAft>
                          <a:spcPts val="0"/>
                        </a:spcAft>
                        <a:tabLst>
                          <a:tab pos="6350" algn="l"/>
                        </a:tabLst>
                      </a:pPr>
                      <a:r>
                        <a:rPr lang="en-US" sz="1400" b="1" spc="-25" dirty="0">
                          <a:solidFill>
                            <a:srgbClr val="000000"/>
                          </a:solidFill>
                          <a:latin typeface="Times New Roman"/>
                          <a:ea typeface="Times New Roman"/>
                          <a:cs typeface="Times New Roman"/>
                        </a:rPr>
                        <a:t>(t) </a:t>
                      </a:r>
                      <a:r>
                        <a:rPr lang="en-US" sz="1400" b="1" spc="-25" dirty="0" err="1">
                          <a:solidFill>
                            <a:srgbClr val="000000"/>
                          </a:solidFill>
                          <a:latin typeface="Times New Roman"/>
                          <a:ea typeface="Times New Roman"/>
                          <a:cs typeface="Times New Roman"/>
                        </a:rPr>
                        <a:t>Guana</a:t>
                      </a:r>
                      <a:r>
                        <a:rPr lang="en-US" sz="1400" b="1" spc="-25" dirty="0">
                          <a:solidFill>
                            <a:srgbClr val="000000"/>
                          </a:solidFill>
                          <a:latin typeface="Times New Roman"/>
                          <a:ea typeface="Times New Roman"/>
                          <a:cs typeface="Times New Roman"/>
                        </a:rPr>
                        <a:t> River/</a:t>
                      </a:r>
                      <a:r>
                        <a:rPr lang="en-US" sz="1400" b="1" spc="-25" dirty="0" err="1">
                          <a:solidFill>
                            <a:srgbClr val="000000"/>
                          </a:solidFill>
                          <a:latin typeface="Times New Roman"/>
                          <a:ea typeface="Times New Roman"/>
                          <a:cs typeface="Times New Roman"/>
                        </a:rPr>
                        <a:t>Tolomato</a:t>
                      </a:r>
                      <a:r>
                        <a:rPr lang="en-US" sz="1400" b="1" spc="-25" dirty="0">
                          <a:solidFill>
                            <a:srgbClr val="000000"/>
                          </a:solidFill>
                          <a:latin typeface="Times New Roman"/>
                          <a:ea typeface="Times New Roman"/>
                          <a:cs typeface="Times New Roman"/>
                        </a:rPr>
                        <a:t> River/Matanzas River (GTM) Estuary</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gridSpan="4">
                  <a:txBody>
                    <a:bodyPr/>
                    <a:lstStyle/>
                    <a:p>
                      <a:pPr marL="0" marR="0" algn="just">
                        <a:lnSpc>
                          <a:spcPts val="1300"/>
                        </a:lnSpc>
                        <a:spcBef>
                          <a:spcPts val="0"/>
                        </a:spcBef>
                        <a:spcAft>
                          <a:spcPts val="0"/>
                        </a:spcAft>
                        <a:tabLst>
                          <a:tab pos="6350" algn="l"/>
                        </a:tabLst>
                      </a:pPr>
                      <a:r>
                        <a:rPr lang="en-US" sz="1400" b="1" spc="-25" dirty="0">
                          <a:latin typeface="Times New Roman"/>
                          <a:ea typeface="Times New Roman"/>
                          <a:cs typeface="Times New Roman"/>
                        </a:rPr>
                        <a:t>Criteria for all estuary segments are expressed as annual geometric mean values not to be exceeded more than once in a three year period.</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hMerge="1">
                  <a:txBody>
                    <a:bodyPr/>
                    <a:lstStyle/>
                    <a:p>
                      <a:endParaRPr lang="en-US"/>
                    </a:p>
                  </a:txBody>
                  <a:tcPr/>
                </a:tc>
                <a:tc hMerge="1">
                  <a:txBody>
                    <a:bodyPr/>
                    <a:lstStyle/>
                    <a:p>
                      <a:endParaRPr lang="en-US"/>
                    </a:p>
                  </a:txBody>
                  <a:tcPr/>
                </a:tc>
              </a:tr>
              <a:tr h="263770">
                <a:tc>
                  <a:txBody>
                    <a:bodyPr/>
                    <a:lstStyle/>
                    <a:p>
                      <a:pPr marL="0" marR="0">
                        <a:lnSpc>
                          <a:spcPts val="1300"/>
                        </a:lnSpc>
                        <a:spcBef>
                          <a:spcPts val="0"/>
                        </a:spcBef>
                        <a:spcAft>
                          <a:spcPts val="0"/>
                        </a:spcAft>
                        <a:tabLst>
                          <a:tab pos="6350" algn="l"/>
                        </a:tabLst>
                      </a:pPr>
                      <a:r>
                        <a:rPr lang="en-US" sz="1400" b="1" spc="-25">
                          <a:solidFill>
                            <a:srgbClr val="000000"/>
                          </a:solidFill>
                          <a:latin typeface="Times New Roman"/>
                          <a:ea typeface="Times New Roman"/>
                          <a:cs typeface="Times New Roman"/>
                        </a:rPr>
                        <a:t>1. Tolomato</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0.105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a:lnSpc>
                          <a:spcPts val="1300"/>
                        </a:lnSpc>
                        <a:spcBef>
                          <a:spcPts val="0"/>
                        </a:spcBef>
                        <a:spcAft>
                          <a:spcPts val="0"/>
                        </a:spcAft>
                        <a:tabLst>
                          <a:tab pos="6350" algn="l"/>
                        </a:tabLst>
                      </a:pPr>
                      <a:r>
                        <a:rPr lang="en-US" sz="1400" b="1" spc="-25" dirty="0">
                          <a:latin typeface="Times New Roman"/>
                          <a:ea typeface="Times New Roman"/>
                          <a:cs typeface="Times New Roman"/>
                        </a:rPr>
                        <a:t>0.65 mg/L as AGM</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nSpc>
                          <a:spcPts val="1300"/>
                        </a:lnSpc>
                        <a:spcBef>
                          <a:spcPts val="0"/>
                        </a:spcBef>
                        <a:spcAft>
                          <a:spcPts val="0"/>
                        </a:spcAft>
                        <a:tabLst>
                          <a:tab pos="6350" algn="l"/>
                        </a:tabLst>
                      </a:pPr>
                      <a:r>
                        <a:rPr lang="en-US" sz="1400" b="1" spc="-25" dirty="0">
                          <a:latin typeface="Times New Roman"/>
                          <a:ea typeface="Times New Roman"/>
                          <a:cs typeface="Times New Roman"/>
                        </a:rPr>
                        <a:t>6.6 </a:t>
                      </a:r>
                      <a:r>
                        <a:rPr lang="en-US" sz="1400" b="1" spc="-25" dirty="0" err="1">
                          <a:latin typeface="Times New Roman"/>
                          <a:ea typeface="Times New Roman"/>
                          <a:cs typeface="Times New Roman"/>
                        </a:rPr>
                        <a:t>μg</a:t>
                      </a:r>
                      <a:r>
                        <a:rPr lang="en-US" sz="1400" b="1" spc="-25" dirty="0">
                          <a:latin typeface="Times New Roman"/>
                          <a:ea typeface="Times New Roman"/>
                          <a:cs typeface="Times New Roman"/>
                        </a:rPr>
                        <a:t>/L as AGM</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63770">
                <a:tc>
                  <a:txBody>
                    <a:bodyPr/>
                    <a:lstStyle/>
                    <a:p>
                      <a:pPr marL="0" marR="0">
                        <a:lnSpc>
                          <a:spcPts val="1300"/>
                        </a:lnSpc>
                        <a:spcBef>
                          <a:spcPts val="0"/>
                        </a:spcBef>
                        <a:spcAft>
                          <a:spcPts val="0"/>
                        </a:spcAft>
                        <a:tabLst>
                          <a:tab pos="6350" algn="l"/>
                        </a:tabLst>
                      </a:pPr>
                      <a:r>
                        <a:rPr lang="en-US" sz="1400" b="1" spc="-25">
                          <a:solidFill>
                            <a:srgbClr val="000000"/>
                          </a:solidFill>
                          <a:latin typeface="Times New Roman"/>
                          <a:ea typeface="Times New Roman"/>
                          <a:cs typeface="Times New Roman"/>
                        </a:rPr>
                        <a:t>2. </a:t>
                      </a:r>
                      <a:r>
                        <a:rPr lang="en-US" sz="1400" b="1" spc="-25">
                          <a:latin typeface="Times New Roman"/>
                          <a:ea typeface="Times New Roman"/>
                          <a:cs typeface="Times New Roman"/>
                        </a:rPr>
                        <a:t>North Matanzas</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0.110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0.55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nSpc>
                          <a:spcPts val="1300"/>
                        </a:lnSpc>
                        <a:spcBef>
                          <a:spcPts val="0"/>
                        </a:spcBef>
                        <a:spcAft>
                          <a:spcPts val="0"/>
                        </a:spcAft>
                        <a:tabLst>
                          <a:tab pos="6350" algn="l"/>
                        </a:tabLst>
                      </a:pPr>
                      <a:r>
                        <a:rPr lang="en-US" sz="1400" b="1" spc="-25" dirty="0">
                          <a:latin typeface="Times New Roman"/>
                          <a:ea typeface="Times New Roman"/>
                          <a:cs typeface="Times New Roman"/>
                        </a:rPr>
                        <a:t>4.0 </a:t>
                      </a:r>
                      <a:r>
                        <a:rPr lang="en-US" sz="1400" b="1" spc="-25" dirty="0" err="1">
                          <a:latin typeface="Times New Roman"/>
                          <a:ea typeface="Times New Roman"/>
                          <a:cs typeface="Times New Roman"/>
                        </a:rPr>
                        <a:t>μg</a:t>
                      </a:r>
                      <a:r>
                        <a:rPr lang="en-US" sz="1400" b="1" spc="-25" dirty="0">
                          <a:latin typeface="Times New Roman"/>
                          <a:ea typeface="Times New Roman"/>
                          <a:cs typeface="Times New Roman"/>
                        </a:rPr>
                        <a:t>/L as AGM</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r h="263770">
                <a:tc>
                  <a:txBody>
                    <a:bodyPr/>
                    <a:lstStyle/>
                    <a:p>
                      <a:pPr marL="0" marR="0">
                        <a:lnSpc>
                          <a:spcPts val="1300"/>
                        </a:lnSpc>
                        <a:spcBef>
                          <a:spcPts val="0"/>
                        </a:spcBef>
                        <a:spcAft>
                          <a:spcPts val="0"/>
                        </a:spcAft>
                        <a:tabLst>
                          <a:tab pos="6350" algn="l"/>
                        </a:tabLst>
                      </a:pPr>
                      <a:r>
                        <a:rPr lang="en-US" sz="1400" b="1" spc="-25">
                          <a:solidFill>
                            <a:srgbClr val="000000"/>
                          </a:solidFill>
                          <a:latin typeface="Times New Roman"/>
                          <a:ea typeface="Times New Roman"/>
                          <a:cs typeface="Times New Roman"/>
                        </a:rPr>
                        <a:t>3. </a:t>
                      </a:r>
                      <a:r>
                        <a:rPr lang="en-US" sz="1400" b="1" spc="-25">
                          <a:latin typeface="Times New Roman"/>
                          <a:ea typeface="Times New Roman"/>
                          <a:cs typeface="Times New Roman"/>
                        </a:rPr>
                        <a:t>South Matanzas</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0.111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gridSpan="2">
                  <a:txBody>
                    <a:bodyPr/>
                    <a:lstStyle/>
                    <a:p>
                      <a:pPr marL="0" marR="0">
                        <a:lnSpc>
                          <a:spcPts val="1300"/>
                        </a:lnSpc>
                        <a:spcBef>
                          <a:spcPts val="0"/>
                        </a:spcBef>
                        <a:spcAft>
                          <a:spcPts val="0"/>
                        </a:spcAft>
                        <a:tabLst>
                          <a:tab pos="6350" algn="l"/>
                        </a:tabLst>
                      </a:pPr>
                      <a:r>
                        <a:rPr lang="en-US" sz="1400" b="1" spc="-25">
                          <a:latin typeface="Times New Roman"/>
                          <a:ea typeface="Times New Roman"/>
                          <a:cs typeface="Times New Roman"/>
                        </a:rPr>
                        <a:t>0.53 mg/L as AGM</a:t>
                      </a:r>
                      <a:endParaRPr lang="en-US" sz="1400" b="1">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hMerge="1">
                  <a:txBody>
                    <a:bodyPr/>
                    <a:lstStyle/>
                    <a:p>
                      <a:endParaRPr lang="en-US"/>
                    </a:p>
                  </a:txBody>
                  <a:tcPr/>
                </a:tc>
                <a:tc>
                  <a:txBody>
                    <a:bodyPr/>
                    <a:lstStyle/>
                    <a:p>
                      <a:pPr marL="0" marR="0">
                        <a:lnSpc>
                          <a:spcPts val="1300"/>
                        </a:lnSpc>
                        <a:spcBef>
                          <a:spcPts val="0"/>
                        </a:spcBef>
                        <a:spcAft>
                          <a:spcPts val="0"/>
                        </a:spcAft>
                        <a:tabLst>
                          <a:tab pos="6350" algn="l"/>
                        </a:tabLst>
                      </a:pPr>
                      <a:r>
                        <a:rPr lang="en-US" sz="1400" b="1" spc="-25" dirty="0">
                          <a:latin typeface="Times New Roman"/>
                          <a:ea typeface="Times New Roman"/>
                          <a:cs typeface="Times New Roman"/>
                        </a:rPr>
                        <a:t>5.5 </a:t>
                      </a:r>
                      <a:r>
                        <a:rPr lang="en-US" sz="1400" b="1" spc="-25" dirty="0" err="1">
                          <a:latin typeface="Times New Roman"/>
                          <a:ea typeface="Times New Roman"/>
                          <a:cs typeface="Times New Roman"/>
                        </a:rPr>
                        <a:t>μg</a:t>
                      </a:r>
                      <a:r>
                        <a:rPr lang="en-US" sz="1400" b="1" spc="-25" dirty="0">
                          <a:latin typeface="Times New Roman"/>
                          <a:ea typeface="Times New Roman"/>
                          <a:cs typeface="Times New Roman"/>
                        </a:rPr>
                        <a:t>/L as AGM</a:t>
                      </a:r>
                      <a:endParaRPr lang="en-US" sz="1400" b="1" dirty="0">
                        <a:latin typeface="Times New Roman"/>
                        <a:ea typeface="Times New Roman"/>
                        <a:cs typeface="Times New Roman"/>
                      </a:endParaRPr>
                    </a:p>
                  </a:txBody>
                  <a:tcPr marL="61329" marR="61329"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r>
            </a:tbl>
          </a:graphicData>
        </a:graphic>
      </p:graphicFrame>
      <p:sp>
        <p:nvSpPr>
          <p:cNvPr id="4" name="Slide Number Placeholder 3"/>
          <p:cNvSpPr>
            <a:spLocks noGrp="1"/>
          </p:cNvSpPr>
          <p:nvPr>
            <p:ph type="sldNum" sz="quarter" idx="12"/>
          </p:nvPr>
        </p:nvSpPr>
        <p:spPr/>
        <p:txBody>
          <a:bodyPr/>
          <a:lstStyle/>
          <a:p>
            <a:fld id="{D9515C9C-B0D4-49C7-83C7-4BF66E55645D}" type="slidenum">
              <a:rPr lang="en-US" smtClean="0"/>
              <a:pPr/>
              <a:t>36</a:t>
            </a:fld>
            <a:endParaRPr lang="en-US"/>
          </a:p>
        </p:txBody>
      </p:sp>
      <p:pic>
        <p:nvPicPr>
          <p:cNvPr id="6" name="~PP301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3401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76200"/>
            <a:ext cx="8534400" cy="838199"/>
          </a:xfrm>
        </p:spPr>
        <p:txBody>
          <a:bodyPr>
            <a:noAutofit/>
          </a:bodyPr>
          <a:lstStyle/>
          <a:p>
            <a:r>
              <a:rPr lang="en-US" sz="4000" dirty="0" smtClean="0">
                <a:solidFill>
                  <a:schemeClr val="bg1"/>
                </a:solidFill>
              </a:rPr>
              <a:t>Expression of Estuarine </a:t>
            </a:r>
            <a:br>
              <a:rPr lang="en-US" sz="4000" dirty="0" smtClean="0">
                <a:solidFill>
                  <a:schemeClr val="bg1"/>
                </a:solidFill>
              </a:rPr>
            </a:br>
            <a:r>
              <a:rPr lang="en-US" sz="4000" dirty="0" smtClean="0">
                <a:solidFill>
                  <a:schemeClr val="bg1"/>
                </a:solidFill>
              </a:rPr>
              <a:t>Interpretations of Narrative</a:t>
            </a:r>
            <a:endParaRPr lang="en-US" sz="4000" dirty="0">
              <a:solidFill>
                <a:schemeClr val="bg1"/>
              </a:solidFill>
            </a:endParaRPr>
          </a:p>
        </p:txBody>
      </p:sp>
      <p:sp>
        <p:nvSpPr>
          <p:cNvPr id="3" name="Content Placeholder 2"/>
          <p:cNvSpPr>
            <a:spLocks noGrp="1"/>
          </p:cNvSpPr>
          <p:nvPr>
            <p:ph idx="1"/>
          </p:nvPr>
        </p:nvSpPr>
        <p:spPr>
          <a:xfrm>
            <a:off x="381000" y="1371600"/>
            <a:ext cx="8534400" cy="4648200"/>
          </a:xfrm>
        </p:spPr>
        <p:txBody>
          <a:bodyPr>
            <a:normAutofit fontScale="92500" lnSpcReduction="10000"/>
          </a:bodyPr>
          <a:lstStyle/>
          <a:p>
            <a:pPr>
              <a:buClr>
                <a:schemeClr val="tx1"/>
              </a:buClr>
            </a:pPr>
            <a:r>
              <a:rPr lang="en-US" sz="2800" b="1" dirty="0" smtClean="0"/>
              <a:t>Annual geometric means, not to be exceeded more than once in a three-year period, or </a:t>
            </a:r>
          </a:p>
          <a:p>
            <a:pPr>
              <a:buClr>
                <a:schemeClr val="tx1"/>
              </a:buClr>
            </a:pPr>
            <a:r>
              <a:rPr lang="en-US" sz="2800" b="1" dirty="0" smtClean="0"/>
              <a:t>A single sample value not to be exceeded more than 10% of the time</a:t>
            </a:r>
          </a:p>
          <a:p>
            <a:pPr>
              <a:buClr>
                <a:schemeClr val="tx1"/>
              </a:buClr>
            </a:pPr>
            <a:r>
              <a:rPr lang="en-US" sz="2800" b="1" dirty="0" smtClean="0"/>
              <a:t>However, permit limits expressed as the load (usually, current load) that ensures attainment of receiving water criteria during ALL years</a:t>
            </a:r>
          </a:p>
          <a:p>
            <a:pPr>
              <a:buClr>
                <a:schemeClr val="tx1"/>
              </a:buClr>
            </a:pPr>
            <a:r>
              <a:rPr lang="en-US" sz="2800" b="1" dirty="0" smtClean="0"/>
              <a:t>Criteria apply as average of open water segments</a:t>
            </a:r>
          </a:p>
          <a:p>
            <a:pPr>
              <a:buClr>
                <a:schemeClr val="tx1"/>
              </a:buClr>
            </a:pPr>
            <a:r>
              <a:rPr lang="en-US" sz="2800" b="1" dirty="0" smtClean="0"/>
              <a:t>Proposed standards do not apply to tidal creeks</a:t>
            </a:r>
          </a:p>
          <a:p>
            <a:pPr lvl="1">
              <a:buClr>
                <a:schemeClr val="tx1"/>
              </a:buClr>
            </a:pPr>
            <a:r>
              <a:rPr lang="en-US" b="1" dirty="0" smtClean="0"/>
              <a:t>Tidal creeks are important, but distinct, ecological resource that need separate criteria</a:t>
            </a:r>
          </a:p>
        </p:txBody>
      </p:sp>
      <p:sp>
        <p:nvSpPr>
          <p:cNvPr id="4" name="Slide Number Placeholder 3"/>
          <p:cNvSpPr>
            <a:spLocks noGrp="1"/>
          </p:cNvSpPr>
          <p:nvPr>
            <p:ph type="sldNum" sz="quarter" idx="12"/>
          </p:nvPr>
        </p:nvSpPr>
        <p:spPr/>
        <p:txBody>
          <a:bodyPr/>
          <a:lstStyle/>
          <a:p>
            <a:fld id="{D9515C9C-B0D4-49C7-83C7-4BF66E55645D}" type="slidenum">
              <a:rPr lang="en-US" smtClean="0"/>
              <a:pPr/>
              <a:t>37</a:t>
            </a:fld>
            <a:endParaRPr lang="en-US"/>
          </a:p>
        </p:txBody>
      </p:sp>
      <p:pic>
        <p:nvPicPr>
          <p:cNvPr id="5" name="~PP3722.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10681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Permits with Estuary Specific</a:t>
            </a:r>
            <a:endParaRPr lang="en-US" dirty="0">
              <a:solidFill>
                <a:schemeClr val="bg1"/>
              </a:solidFill>
            </a:endParaRPr>
          </a:p>
        </p:txBody>
      </p:sp>
      <p:sp>
        <p:nvSpPr>
          <p:cNvPr id="3" name="Content Placeholder 2"/>
          <p:cNvSpPr>
            <a:spLocks noGrp="1"/>
          </p:cNvSpPr>
          <p:nvPr>
            <p:ph idx="1"/>
          </p:nvPr>
        </p:nvSpPr>
        <p:spPr>
          <a:xfrm>
            <a:off x="457200" y="1524000"/>
            <a:ext cx="8229600" cy="4602163"/>
          </a:xfrm>
        </p:spPr>
        <p:txBody>
          <a:bodyPr>
            <a:normAutofit lnSpcReduction="10000"/>
          </a:bodyPr>
          <a:lstStyle/>
          <a:p>
            <a:r>
              <a:rPr lang="en-US" b="1" dirty="0" smtClean="0"/>
              <a:t>Permit TN and TP limit based on current loading that achieves the estuary specific values</a:t>
            </a:r>
          </a:p>
          <a:p>
            <a:pPr lvl="1"/>
            <a:r>
              <a:rPr lang="en-US" b="1" dirty="0" smtClean="0"/>
              <a:t>Maintain current load limit (hold the line) or </a:t>
            </a:r>
          </a:p>
          <a:p>
            <a:pPr lvl="1"/>
            <a:r>
              <a:rPr lang="en-US" b="1" dirty="0" smtClean="0"/>
              <a:t>If no load limit, maintain actual current loading or conduct </a:t>
            </a:r>
            <a:r>
              <a:rPr lang="en-US" b="1" dirty="0" smtClean="0">
                <a:solidFill>
                  <a:srgbClr val="FFC000"/>
                </a:solidFill>
              </a:rPr>
              <a:t>Level II WQBEL (may not be H 1) </a:t>
            </a:r>
          </a:p>
          <a:p>
            <a:r>
              <a:rPr lang="en-US" b="1" dirty="0" smtClean="0"/>
              <a:t>Fact sheet will reference the TN and TP criteria and note that the limits are based on the numeric interpretations of the narrative nutrient criteria</a:t>
            </a:r>
          </a:p>
          <a:p>
            <a:endParaRPr lang="en-US" b="1" dirty="0" smtClean="0"/>
          </a:p>
        </p:txBody>
      </p:sp>
      <p:sp>
        <p:nvSpPr>
          <p:cNvPr id="4" name="Slide Number Placeholder 3"/>
          <p:cNvSpPr>
            <a:spLocks noGrp="1"/>
          </p:cNvSpPr>
          <p:nvPr>
            <p:ph type="sldNum" sz="quarter" idx="12"/>
          </p:nvPr>
        </p:nvSpPr>
        <p:spPr/>
        <p:txBody>
          <a:bodyPr/>
          <a:lstStyle/>
          <a:p>
            <a:fld id="{D9515C9C-B0D4-49C7-83C7-4BF66E55645D}" type="slidenum">
              <a:rPr lang="en-US" smtClean="0"/>
              <a:pPr/>
              <a:t>38</a:t>
            </a:fld>
            <a:endParaRPr lang="en-US"/>
          </a:p>
        </p:txBody>
      </p:sp>
      <p:pic>
        <p:nvPicPr>
          <p:cNvPr id="5" name="~PP2085.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9215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Remotely Sensed Chlorophyll</a:t>
            </a:r>
            <a:endParaRPr lang="en-US" dirty="0"/>
          </a:p>
        </p:txBody>
      </p:sp>
      <p:sp>
        <p:nvSpPr>
          <p:cNvPr id="3" name="Content Placeholder 2"/>
          <p:cNvSpPr>
            <a:spLocks noGrp="1"/>
          </p:cNvSpPr>
          <p:nvPr>
            <p:ph idx="1"/>
          </p:nvPr>
        </p:nvSpPr>
        <p:spPr>
          <a:xfrm>
            <a:off x="457200" y="1447800"/>
            <a:ext cx="8229600" cy="4678363"/>
          </a:xfrm>
        </p:spPr>
        <p:txBody>
          <a:bodyPr>
            <a:normAutofit lnSpcReduction="10000"/>
          </a:bodyPr>
          <a:lstStyle/>
          <a:p>
            <a:r>
              <a:rPr lang="en-US" b="1" dirty="0" smtClean="0"/>
              <a:t>Directly applicable to Ocean Outfalls only</a:t>
            </a:r>
          </a:p>
          <a:p>
            <a:pPr lvl="1"/>
            <a:r>
              <a:rPr lang="en-US" b="1" dirty="0" smtClean="0"/>
              <a:t>Could be rare cases where need to make statement about downstream protection</a:t>
            </a:r>
          </a:p>
          <a:p>
            <a:r>
              <a:rPr lang="en-US" b="1" dirty="0" smtClean="0"/>
              <a:t>Criteria based on healthy reference period (2002-2009), which included existing discharges</a:t>
            </a:r>
          </a:p>
          <a:p>
            <a:pPr lvl="1"/>
            <a:r>
              <a:rPr lang="en-US" b="1" dirty="0" smtClean="0"/>
              <a:t>Unless loading has increased from 2002-2009, those discharges should generally be OK</a:t>
            </a:r>
          </a:p>
          <a:p>
            <a:r>
              <a:rPr lang="en-US" b="1" dirty="0" smtClean="0"/>
              <a:t>Offshore areas are assessed only from satellite data, not water samples</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39</a:t>
            </a:fld>
            <a:endParaRPr lang="en-US"/>
          </a:p>
        </p:txBody>
      </p:sp>
      <p:pic>
        <p:nvPicPr>
          <p:cNvPr id="5" name="~PP2451.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9826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8229600" cy="762000"/>
          </a:xfrm>
        </p:spPr>
        <p:txBody>
          <a:bodyPr>
            <a:normAutofit fontScale="90000"/>
          </a:bodyPr>
          <a:lstStyle/>
          <a:p>
            <a:r>
              <a:rPr lang="en-US" dirty="0" smtClean="0">
                <a:solidFill>
                  <a:schemeClr val="bg1"/>
                </a:solidFill>
              </a:rPr>
              <a:t>NNC Development Timeline </a:t>
            </a:r>
            <a:br>
              <a:rPr lang="en-US" dirty="0" smtClean="0">
                <a:solidFill>
                  <a:schemeClr val="bg1"/>
                </a:solidFill>
              </a:rPr>
            </a:br>
            <a:r>
              <a:rPr lang="en-US" sz="1600" dirty="0" smtClean="0">
                <a:solidFill>
                  <a:schemeClr val="bg1"/>
                </a:solidFill>
              </a:rPr>
              <a:t>(continued)</a:t>
            </a:r>
            <a:r>
              <a:rPr lang="en-US" sz="1600" dirty="0" smtClean="0"/>
              <a:t>	</a:t>
            </a:r>
            <a:endParaRPr lang="en-US" sz="1600" dirty="0"/>
          </a:p>
        </p:txBody>
      </p:sp>
      <p:sp>
        <p:nvSpPr>
          <p:cNvPr id="3" name="Content Placeholder 2"/>
          <p:cNvSpPr>
            <a:spLocks noGrp="1"/>
          </p:cNvSpPr>
          <p:nvPr>
            <p:ph idx="1"/>
          </p:nvPr>
        </p:nvSpPr>
        <p:spPr>
          <a:xfrm>
            <a:off x="381000" y="1295400"/>
            <a:ext cx="8458200" cy="5105400"/>
          </a:xfrm>
        </p:spPr>
        <p:txBody>
          <a:bodyPr>
            <a:normAutofit/>
          </a:bodyPr>
          <a:lstStyle/>
          <a:p>
            <a:r>
              <a:rPr lang="en-US" b="1" dirty="0" smtClean="0"/>
              <a:t>Determination letter and Consent Decree included tight schedule for NNC development</a:t>
            </a:r>
          </a:p>
          <a:p>
            <a:pPr lvl="1"/>
            <a:r>
              <a:rPr lang="en-US" b="1" dirty="0" smtClean="0"/>
              <a:t>Called for EPA to propose NNC for all lakes and streams by January 2010 and finalize them by October 2011, and propose NNC for all estuaries and coastal waters by January 2011 and finalize them by October 2012 </a:t>
            </a:r>
          </a:p>
          <a:p>
            <a:pPr lvl="1">
              <a:buFontTx/>
              <a:buChar char="-"/>
            </a:pPr>
            <a:r>
              <a:rPr lang="en-US" b="1" dirty="0" smtClean="0"/>
              <a:t>EPA met schedule for initial proposal, but Consent Decree schedule was modified several times </a:t>
            </a:r>
            <a:endParaRPr lang="en-US" b="1" dirty="0" smtClean="0">
              <a:solidFill>
                <a:srgbClr val="C00000"/>
              </a:solidFill>
            </a:endParaRPr>
          </a:p>
          <a:p>
            <a:pPr lvl="1">
              <a:buNone/>
            </a:pPr>
            <a:endParaRPr lang="en-US" b="1" dirty="0" smtClean="0"/>
          </a:p>
          <a:p>
            <a:pPr lvl="1">
              <a:buNone/>
            </a:pPr>
            <a:endParaRPr lang="en-US" b="1" dirty="0" smtClean="0"/>
          </a:p>
        </p:txBody>
      </p:sp>
      <p:pic>
        <p:nvPicPr>
          <p:cNvPr id="4" name="~PP1043.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extLst>
      <p:ext uri="{BB962C8B-B14F-4D97-AF65-F5344CB8AC3E}">
        <p14:creationId xmlns:p14="http://schemas.microsoft.com/office/powerpoint/2010/main" val="3323672175"/>
      </p:ext>
    </p:extLst>
  </p:cSld>
  <p:clrMapOvr>
    <a:masterClrMapping/>
  </p:clrMapOvr>
  <p:transition advTm="3448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1905000"/>
            <a:ext cx="7772400" cy="1362075"/>
          </a:xfrm>
        </p:spPr>
        <p:txBody>
          <a:bodyPr/>
          <a:lstStyle/>
          <a:p>
            <a:r>
              <a:rPr lang="en-US" dirty="0" smtClean="0"/>
              <a:t>Water quality based effluent limits</a:t>
            </a:r>
            <a:endParaRPr lang="en-US" dirty="0"/>
          </a:p>
        </p:txBody>
      </p:sp>
      <p:sp>
        <p:nvSpPr>
          <p:cNvPr id="3" name="Text Placeholder 2"/>
          <p:cNvSpPr>
            <a:spLocks noGrp="1"/>
          </p:cNvSpPr>
          <p:nvPr>
            <p:ph type="body" idx="1"/>
          </p:nvPr>
        </p:nvSpPr>
        <p:spPr/>
        <p:txBody>
          <a:bodyPr/>
          <a:lstStyle/>
          <a:p>
            <a:r>
              <a:rPr lang="en-US" b="1" dirty="0" smtClean="0">
                <a:solidFill>
                  <a:schemeClr val="tx1"/>
                </a:solidFill>
              </a:rPr>
              <a:t>CHAPTER 62-650</a:t>
            </a:r>
            <a:endParaRPr lang="en-US" b="1" dirty="0">
              <a:solidFill>
                <a:schemeClr val="tx1"/>
              </a:solidFill>
            </a:endParaRPr>
          </a:p>
        </p:txBody>
      </p:sp>
      <p:sp>
        <p:nvSpPr>
          <p:cNvPr id="4" name="Slide Number Placeholder 3"/>
          <p:cNvSpPr>
            <a:spLocks noGrp="1"/>
          </p:cNvSpPr>
          <p:nvPr>
            <p:ph type="sldNum" sz="quarter" idx="12"/>
          </p:nvPr>
        </p:nvSpPr>
        <p:spPr/>
        <p:txBody>
          <a:bodyPr/>
          <a:lstStyle/>
          <a:p>
            <a:fld id="{D9515C9C-B0D4-49C7-83C7-4BF66E55645D}" type="slidenum">
              <a:rPr lang="en-US" smtClean="0"/>
              <a:pPr/>
              <a:t>40</a:t>
            </a:fld>
            <a:endParaRPr lang="en-US"/>
          </a:p>
        </p:txBody>
      </p:sp>
      <p:pic>
        <p:nvPicPr>
          <p:cNvPr id="5" name="~PP3416.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868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chemeClr val="bg1"/>
                </a:solidFill>
              </a:rPr>
              <a:t>WQBEL Definition</a:t>
            </a:r>
            <a:endParaRPr lang="en-US" dirty="0">
              <a:solidFill>
                <a:schemeClr val="bg1"/>
              </a:solidFill>
            </a:endParaRPr>
          </a:p>
        </p:txBody>
      </p:sp>
      <p:sp>
        <p:nvSpPr>
          <p:cNvPr id="3" name="Content Placeholder 2"/>
          <p:cNvSpPr>
            <a:spLocks noGrp="1"/>
          </p:cNvSpPr>
          <p:nvPr>
            <p:ph idx="1"/>
          </p:nvPr>
        </p:nvSpPr>
        <p:spPr/>
        <p:txBody>
          <a:bodyPr>
            <a:normAutofit/>
          </a:bodyPr>
          <a:lstStyle/>
          <a:p>
            <a:r>
              <a:rPr lang="en-US" b="1" dirty="0" smtClean="0"/>
              <a:t>Water quality based effluent limitation (WQBEL) “means an effluent limitation, which may be more stringent than a technology based effluent limitation, that has been determined necessary by the Department to ensure that water quality standards in a receiving body of water will not be violated”</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41</a:t>
            </a:fld>
            <a:endParaRPr lang="en-US"/>
          </a:p>
        </p:txBody>
      </p:sp>
      <p:pic>
        <p:nvPicPr>
          <p:cNvPr id="5" name="~PP3025.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3603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DEP WQBEL Obligations</a:t>
            </a:r>
            <a:endParaRPr lang="en-US" dirty="0">
              <a:solidFill>
                <a:schemeClr val="bg1"/>
              </a:solidFill>
            </a:endParaRPr>
          </a:p>
        </p:txBody>
      </p:sp>
      <p:sp>
        <p:nvSpPr>
          <p:cNvPr id="3" name="Content Placeholder 2"/>
          <p:cNvSpPr>
            <a:spLocks noGrp="1"/>
          </p:cNvSpPr>
          <p:nvPr>
            <p:ph idx="1"/>
          </p:nvPr>
        </p:nvSpPr>
        <p:spPr>
          <a:xfrm>
            <a:off x="457200" y="1066800"/>
            <a:ext cx="8229600" cy="5486400"/>
          </a:xfrm>
        </p:spPr>
        <p:txBody>
          <a:bodyPr>
            <a:normAutofit fontScale="85000" lnSpcReduction="20000"/>
          </a:bodyPr>
          <a:lstStyle/>
          <a:p>
            <a:r>
              <a:rPr lang="en-US" b="1" dirty="0" smtClean="0"/>
              <a:t>An evaluation of the impact of a proposed or continued discharge on the water quality of the receiving water body shall be conducted by the Department for all permit applications </a:t>
            </a:r>
          </a:p>
          <a:p>
            <a:r>
              <a:rPr lang="en-US" b="1" dirty="0" smtClean="0"/>
              <a:t>If TBELs are sufficient, the permit limits will be based on the applicable TBEL, and a brief report will be prepared explaining the Department's rationale for its decision</a:t>
            </a:r>
          </a:p>
          <a:p>
            <a:r>
              <a:rPr lang="en-US" b="1" dirty="0" smtClean="0"/>
              <a:t>If TBELs are not sufficient, or if additional information or analysis is determined to be necessary to ensure that the effluent will not violate water quality standards in the receiving </a:t>
            </a:r>
            <a:r>
              <a:rPr lang="en-US" b="1" dirty="0" err="1" smtClean="0"/>
              <a:t>waterbody</a:t>
            </a:r>
            <a:r>
              <a:rPr lang="en-US" b="1" dirty="0" smtClean="0"/>
              <a:t>, WQBELs must be determined</a:t>
            </a:r>
          </a:p>
          <a:p>
            <a:r>
              <a:rPr lang="en-US" b="1" dirty="0" smtClean="0"/>
              <a:t>Level II WQBEL more complicated  (e.g., multiple dischargers) than Level I</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42</a:t>
            </a:fld>
            <a:endParaRPr lang="en-US"/>
          </a:p>
        </p:txBody>
      </p:sp>
      <p:pic>
        <p:nvPicPr>
          <p:cNvPr id="5" name="~PP3409.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614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6200"/>
            <a:ext cx="8229600" cy="1143000"/>
          </a:xfrm>
        </p:spPr>
        <p:txBody>
          <a:bodyPr>
            <a:normAutofit fontScale="90000"/>
          </a:bodyPr>
          <a:lstStyle/>
          <a:p>
            <a:r>
              <a:rPr lang="en-US" dirty="0" smtClean="0">
                <a:solidFill>
                  <a:schemeClr val="bg1"/>
                </a:solidFill>
              </a:rPr>
              <a:t>Applicant Obligations and DEP Cooperation</a:t>
            </a:r>
            <a:endParaRPr lang="en-US" dirty="0">
              <a:solidFill>
                <a:schemeClr val="bg1"/>
              </a:solidFill>
            </a:endParaRPr>
          </a:p>
        </p:txBody>
      </p:sp>
      <p:sp>
        <p:nvSpPr>
          <p:cNvPr id="3" name="Content Placeholder 2"/>
          <p:cNvSpPr>
            <a:spLocks noGrp="1"/>
          </p:cNvSpPr>
          <p:nvPr>
            <p:ph idx="1"/>
          </p:nvPr>
        </p:nvSpPr>
        <p:spPr>
          <a:xfrm>
            <a:off x="457200" y="1219200"/>
            <a:ext cx="8229600" cy="5181600"/>
          </a:xfrm>
        </p:spPr>
        <p:txBody>
          <a:bodyPr>
            <a:normAutofit fontScale="92500" lnSpcReduction="20000"/>
          </a:bodyPr>
          <a:lstStyle/>
          <a:p>
            <a:r>
              <a:rPr lang="en-US" b="1" dirty="0" smtClean="0"/>
              <a:t>The applicant for a permit has the ultimate burden of providing all information necessary for the Department to establish a WQBEL</a:t>
            </a:r>
          </a:p>
          <a:p>
            <a:pPr lvl="1"/>
            <a:r>
              <a:rPr lang="en-US" b="1" dirty="0" smtClean="0"/>
              <a:t> Any pertinent information already available to the Department shall be made available to the applicant </a:t>
            </a:r>
          </a:p>
          <a:p>
            <a:r>
              <a:rPr lang="en-US" b="1" dirty="0" smtClean="0"/>
              <a:t>However, as provided in Rule 62-650.500, F.A.C., the Department will conduct the required data collection and analysis for initial WQBEL when there are multiple dischargers whose zones of impact overlap</a:t>
            </a:r>
          </a:p>
          <a:p>
            <a:pPr lvl="1"/>
            <a:r>
              <a:rPr lang="en-US" b="1" dirty="0" smtClean="0"/>
              <a:t>For subsequent renewals, dischargers with design flow &gt; 1 MGD responsible even if multiple dischargers</a:t>
            </a:r>
            <a:endParaRPr lang="en-US" b="1" strike="sngStrike"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43</a:t>
            </a:fld>
            <a:endParaRPr lang="en-US"/>
          </a:p>
        </p:txBody>
      </p:sp>
      <p:pic>
        <p:nvPicPr>
          <p:cNvPr id="5" name="~PP1469.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5088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chemeClr val="bg1"/>
                </a:solidFill>
              </a:rPr>
              <a:t>WQBEL and Existing Permit</a:t>
            </a:r>
            <a:endParaRPr lang="en-US" dirty="0">
              <a:solidFill>
                <a:schemeClr val="bg1"/>
              </a:solidFill>
            </a:endParaRPr>
          </a:p>
        </p:txBody>
      </p:sp>
      <p:sp>
        <p:nvSpPr>
          <p:cNvPr id="3" name="Content Placeholder 2"/>
          <p:cNvSpPr>
            <a:spLocks noGrp="1"/>
          </p:cNvSpPr>
          <p:nvPr>
            <p:ph idx="1"/>
          </p:nvPr>
        </p:nvSpPr>
        <p:spPr>
          <a:xfrm>
            <a:off x="457200" y="1447800"/>
            <a:ext cx="8229600" cy="4876800"/>
          </a:xfrm>
        </p:spPr>
        <p:txBody>
          <a:bodyPr>
            <a:normAutofit fontScale="92500" lnSpcReduction="20000"/>
          </a:bodyPr>
          <a:lstStyle/>
          <a:p>
            <a:r>
              <a:rPr lang="en-US" b="1" dirty="0" smtClean="0"/>
              <a:t>When a Level II water quality study and analysis are required for the renewal of an existing operation permit, the existing permit shall remain in full force and effect if an otherwise sufficient application has been timely filed with the Department unless the discharge at existing permit limits is causing significant detrimental environmental or public health effects </a:t>
            </a:r>
          </a:p>
          <a:p>
            <a:r>
              <a:rPr lang="en-US" b="1" dirty="0" smtClean="0"/>
              <a:t>The existing permit limits shall remain in effect until a new permit has been issued or the existing permit has been modified pursuant to Rule 62-4.080, F.A.C.</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44</a:t>
            </a:fld>
            <a:endParaRPr lang="en-US"/>
          </a:p>
        </p:txBody>
      </p:sp>
      <p:pic>
        <p:nvPicPr>
          <p:cNvPr id="5" name="~PP1439.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2817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8229600" cy="1143000"/>
          </a:xfrm>
        </p:spPr>
        <p:txBody>
          <a:bodyPr/>
          <a:lstStyle/>
          <a:p>
            <a:r>
              <a:rPr lang="en-US" dirty="0" smtClean="0">
                <a:solidFill>
                  <a:schemeClr val="bg1"/>
                </a:solidFill>
              </a:rPr>
              <a:t>62-650.500 WQBEL Level II Process</a:t>
            </a:r>
            <a:endParaRPr lang="en-US" dirty="0">
              <a:solidFill>
                <a:schemeClr val="bg1"/>
              </a:solidFill>
            </a:endParaRPr>
          </a:p>
        </p:txBody>
      </p:sp>
      <p:sp>
        <p:nvSpPr>
          <p:cNvPr id="3" name="Content Placeholder 2"/>
          <p:cNvSpPr>
            <a:spLocks noGrp="1"/>
          </p:cNvSpPr>
          <p:nvPr>
            <p:ph idx="1"/>
          </p:nvPr>
        </p:nvSpPr>
        <p:spPr/>
        <p:txBody>
          <a:bodyPr>
            <a:normAutofit fontScale="92500" lnSpcReduction="10000"/>
          </a:bodyPr>
          <a:lstStyle/>
          <a:p>
            <a:r>
              <a:rPr lang="en-US" b="1" dirty="0" smtClean="0"/>
              <a:t>Determine the available assimilative capacity of a </a:t>
            </a:r>
            <a:r>
              <a:rPr lang="en-US" b="1" dirty="0" err="1" smtClean="0"/>
              <a:t>waterbody</a:t>
            </a:r>
            <a:r>
              <a:rPr lang="en-US" b="1" dirty="0" smtClean="0"/>
              <a:t> and set WQBEL using computer modeling and other scientific methodology</a:t>
            </a:r>
          </a:p>
          <a:p>
            <a:pPr lvl="1"/>
            <a:r>
              <a:rPr lang="en-US" b="1" dirty="0" smtClean="0"/>
              <a:t>Include appropriate margin of safety</a:t>
            </a:r>
          </a:p>
          <a:p>
            <a:r>
              <a:rPr lang="en-US" b="1" dirty="0" smtClean="0"/>
              <a:t>Determine new discharge permit limits and evaluate permit renewals when existing water quality data are insufficient to evaluate expected water quality impacts or when the available assimilative capacity of the water body is being completely utilized</a:t>
            </a:r>
          </a:p>
        </p:txBody>
      </p:sp>
      <p:sp>
        <p:nvSpPr>
          <p:cNvPr id="4" name="Slide Number Placeholder 3"/>
          <p:cNvSpPr>
            <a:spLocks noGrp="1"/>
          </p:cNvSpPr>
          <p:nvPr>
            <p:ph type="sldNum" sz="quarter" idx="12"/>
          </p:nvPr>
        </p:nvSpPr>
        <p:spPr/>
        <p:txBody>
          <a:bodyPr/>
          <a:lstStyle/>
          <a:p>
            <a:fld id="{D9515C9C-B0D4-49C7-83C7-4BF66E55645D}" type="slidenum">
              <a:rPr lang="en-US" smtClean="0"/>
              <a:pPr/>
              <a:t>45</a:t>
            </a:fld>
            <a:endParaRPr lang="en-US"/>
          </a:p>
        </p:txBody>
      </p:sp>
      <p:pic>
        <p:nvPicPr>
          <p:cNvPr id="5" name="~PP1676.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2026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8229600" cy="1143000"/>
          </a:xfrm>
        </p:spPr>
        <p:txBody>
          <a:bodyPr/>
          <a:lstStyle/>
          <a:p>
            <a:r>
              <a:rPr lang="en-US" dirty="0" smtClean="0">
                <a:solidFill>
                  <a:schemeClr val="bg1"/>
                </a:solidFill>
              </a:rPr>
              <a:t>62-650.500 WQBEL Level II Process</a:t>
            </a:r>
            <a:endParaRPr lang="en-US" dirty="0">
              <a:solidFill>
                <a:schemeClr val="bg1"/>
              </a:solidFill>
            </a:endParaRPr>
          </a:p>
        </p:txBody>
      </p:sp>
      <p:sp>
        <p:nvSpPr>
          <p:cNvPr id="3" name="Content Placeholder 2"/>
          <p:cNvSpPr>
            <a:spLocks noGrp="1"/>
          </p:cNvSpPr>
          <p:nvPr>
            <p:ph idx="1"/>
          </p:nvPr>
        </p:nvSpPr>
        <p:spPr>
          <a:xfrm>
            <a:off x="457200" y="1600200"/>
            <a:ext cx="8229600" cy="4419600"/>
          </a:xfrm>
        </p:spPr>
        <p:txBody>
          <a:bodyPr>
            <a:normAutofit/>
          </a:bodyPr>
          <a:lstStyle/>
          <a:p>
            <a:r>
              <a:rPr lang="en-US" b="1" dirty="0" smtClean="0"/>
              <a:t>Level II WQBELs considered valid for a period of five years, and may be entered by the Department in a permit or by separate final order</a:t>
            </a:r>
          </a:p>
          <a:p>
            <a:pPr lvl="1"/>
            <a:r>
              <a:rPr lang="en-US" b="1" dirty="0" smtClean="0"/>
              <a:t>WQBELs acting as Hierarchy 1 Interpretations will likely be separate Final Order</a:t>
            </a:r>
          </a:p>
          <a:p>
            <a:pPr lvl="1"/>
            <a:r>
              <a:rPr lang="en-US" b="1" dirty="0" smtClean="0">
                <a:solidFill>
                  <a:srgbClr val="FFC000"/>
                </a:solidFill>
              </a:rPr>
              <a:t>Renewal of Permits?</a:t>
            </a:r>
          </a:p>
        </p:txBody>
      </p:sp>
      <p:sp>
        <p:nvSpPr>
          <p:cNvPr id="4" name="Slide Number Placeholder 3"/>
          <p:cNvSpPr>
            <a:spLocks noGrp="1"/>
          </p:cNvSpPr>
          <p:nvPr>
            <p:ph type="sldNum" sz="quarter" idx="12"/>
          </p:nvPr>
        </p:nvSpPr>
        <p:spPr/>
        <p:txBody>
          <a:bodyPr/>
          <a:lstStyle/>
          <a:p>
            <a:fld id="{D9515C9C-B0D4-49C7-83C7-4BF66E55645D}" type="slidenum">
              <a:rPr lang="en-US" smtClean="0"/>
              <a:pPr/>
              <a:t>46</a:t>
            </a:fld>
            <a:endParaRPr lang="en-US"/>
          </a:p>
        </p:txBody>
      </p:sp>
      <p:pic>
        <p:nvPicPr>
          <p:cNvPr id="5" name="~PP3760.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6310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8229600" cy="1143000"/>
          </a:xfrm>
        </p:spPr>
        <p:txBody>
          <a:bodyPr/>
          <a:lstStyle/>
          <a:p>
            <a:r>
              <a:rPr lang="en-US" dirty="0" smtClean="0">
                <a:solidFill>
                  <a:schemeClr val="bg1"/>
                </a:solidFill>
              </a:rPr>
              <a:t>62-650.500 WQBEL Level II Process</a:t>
            </a:r>
            <a:endParaRPr lang="en-US" dirty="0">
              <a:solidFill>
                <a:schemeClr val="bg1"/>
              </a:solidFill>
            </a:endParaRPr>
          </a:p>
        </p:txBody>
      </p:sp>
      <p:sp>
        <p:nvSpPr>
          <p:cNvPr id="3" name="Content Placeholder 2"/>
          <p:cNvSpPr>
            <a:spLocks noGrp="1"/>
          </p:cNvSpPr>
          <p:nvPr>
            <p:ph idx="1"/>
          </p:nvPr>
        </p:nvSpPr>
        <p:spPr>
          <a:xfrm>
            <a:off x="457200" y="1143000"/>
            <a:ext cx="8229600" cy="5181600"/>
          </a:xfrm>
        </p:spPr>
        <p:txBody>
          <a:bodyPr>
            <a:normAutofit fontScale="92500" lnSpcReduction="10000"/>
          </a:bodyPr>
          <a:lstStyle/>
          <a:p>
            <a:r>
              <a:rPr lang="en-US" b="1" dirty="0" smtClean="0"/>
              <a:t>Study Plan (binding, approved in writing) needed to specify information required, accepted methods of data collection and analysis, and quality control/quality assurance requirements </a:t>
            </a:r>
          </a:p>
          <a:p>
            <a:pPr lvl="1"/>
            <a:r>
              <a:rPr lang="en-US" b="1" dirty="0" smtClean="0"/>
              <a:t>Must publish Plan of Study in newspaper and FAR</a:t>
            </a:r>
          </a:p>
          <a:p>
            <a:r>
              <a:rPr lang="en-US" b="1" dirty="0" smtClean="0"/>
              <a:t>The applicant shall coordinate with the Department during the study and shall present the study results to the Department </a:t>
            </a:r>
          </a:p>
          <a:p>
            <a:pPr lvl="1"/>
            <a:r>
              <a:rPr lang="en-US" b="1" dirty="0" smtClean="0"/>
              <a:t>Failure to comply with the plan of study may result in the Department's rejection of some or all of the data </a:t>
            </a:r>
          </a:p>
        </p:txBody>
      </p:sp>
      <p:sp>
        <p:nvSpPr>
          <p:cNvPr id="4" name="Slide Number Placeholder 3"/>
          <p:cNvSpPr>
            <a:spLocks noGrp="1"/>
          </p:cNvSpPr>
          <p:nvPr>
            <p:ph type="sldNum" sz="quarter" idx="12"/>
          </p:nvPr>
        </p:nvSpPr>
        <p:spPr/>
        <p:txBody>
          <a:bodyPr/>
          <a:lstStyle/>
          <a:p>
            <a:fld id="{D9515C9C-B0D4-49C7-83C7-4BF66E55645D}" type="slidenum">
              <a:rPr lang="en-US" smtClean="0"/>
              <a:pPr/>
              <a:t>47</a:t>
            </a:fld>
            <a:endParaRPr lang="en-US"/>
          </a:p>
        </p:txBody>
      </p:sp>
      <p:pic>
        <p:nvPicPr>
          <p:cNvPr id="5" name="~PP4067.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5313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8229600" cy="1143000"/>
          </a:xfrm>
        </p:spPr>
        <p:txBody>
          <a:bodyPr/>
          <a:lstStyle/>
          <a:p>
            <a:r>
              <a:rPr lang="en-US" dirty="0" smtClean="0">
                <a:solidFill>
                  <a:schemeClr val="bg1"/>
                </a:solidFill>
              </a:rPr>
              <a:t>62-650.500 WQBEL Level II Process</a:t>
            </a:r>
            <a:endParaRPr lang="en-US" dirty="0">
              <a:solidFill>
                <a:schemeClr val="bg1"/>
              </a:solidFill>
            </a:endParaRPr>
          </a:p>
        </p:txBody>
      </p:sp>
      <p:sp>
        <p:nvSpPr>
          <p:cNvPr id="3" name="Content Placeholder 2"/>
          <p:cNvSpPr>
            <a:spLocks noGrp="1"/>
          </p:cNvSpPr>
          <p:nvPr>
            <p:ph idx="1"/>
          </p:nvPr>
        </p:nvSpPr>
        <p:spPr>
          <a:xfrm>
            <a:off x="457200" y="1371601"/>
            <a:ext cx="8229600" cy="4572000"/>
          </a:xfrm>
        </p:spPr>
        <p:txBody>
          <a:bodyPr>
            <a:normAutofit/>
          </a:bodyPr>
          <a:lstStyle/>
          <a:p>
            <a:r>
              <a:rPr lang="en-US" b="1" dirty="0" smtClean="0"/>
              <a:t>Analyses  (pre-approved by DEP) may include mathematical water quality computer modeling or other evaluation procedures that are necessary for the Department to develop WQBELs</a:t>
            </a:r>
          </a:p>
        </p:txBody>
      </p:sp>
      <p:sp>
        <p:nvSpPr>
          <p:cNvPr id="4" name="Slide Number Placeholder 3"/>
          <p:cNvSpPr>
            <a:spLocks noGrp="1"/>
          </p:cNvSpPr>
          <p:nvPr>
            <p:ph type="sldNum" sz="quarter" idx="12"/>
          </p:nvPr>
        </p:nvSpPr>
        <p:spPr/>
        <p:txBody>
          <a:bodyPr/>
          <a:lstStyle/>
          <a:p>
            <a:fld id="{D9515C9C-B0D4-49C7-83C7-4BF66E55645D}" type="slidenum">
              <a:rPr lang="en-US" smtClean="0"/>
              <a:pPr/>
              <a:t>48</a:t>
            </a:fld>
            <a:endParaRPr lang="en-US"/>
          </a:p>
        </p:txBody>
      </p:sp>
      <p:pic>
        <p:nvPicPr>
          <p:cNvPr id="5" name="~PP1763.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951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8229600" cy="1143000"/>
          </a:xfrm>
        </p:spPr>
        <p:txBody>
          <a:bodyPr/>
          <a:lstStyle/>
          <a:p>
            <a:r>
              <a:rPr lang="en-US" dirty="0" smtClean="0">
                <a:solidFill>
                  <a:schemeClr val="bg1"/>
                </a:solidFill>
              </a:rPr>
              <a:t>62-650.500 WQBEL Level II Process</a:t>
            </a:r>
            <a:endParaRPr lang="en-US" dirty="0">
              <a:solidFill>
                <a:schemeClr val="bg1"/>
              </a:solidFill>
            </a:endParaRPr>
          </a:p>
        </p:txBody>
      </p:sp>
      <p:sp>
        <p:nvSpPr>
          <p:cNvPr id="3" name="Content Placeholder 2"/>
          <p:cNvSpPr>
            <a:spLocks noGrp="1"/>
          </p:cNvSpPr>
          <p:nvPr>
            <p:ph idx="1"/>
          </p:nvPr>
        </p:nvSpPr>
        <p:spPr>
          <a:xfrm>
            <a:off x="457200" y="1417637"/>
            <a:ext cx="8229600" cy="4983163"/>
          </a:xfrm>
        </p:spPr>
        <p:txBody>
          <a:bodyPr>
            <a:normAutofit/>
          </a:bodyPr>
          <a:lstStyle/>
          <a:p>
            <a:r>
              <a:rPr lang="en-US" b="1" dirty="0" smtClean="0"/>
              <a:t>Nothing shall prevent a permit applicant from conducting the required data collection or analysis in accordance with the procedures in this section</a:t>
            </a:r>
          </a:p>
          <a:p>
            <a:r>
              <a:rPr lang="en-US" b="1" dirty="0" smtClean="0"/>
              <a:t>Nothing in this paragraph shall preclude the Department from requiring water quality monitoring as a condition of an operation permit for any discharge</a:t>
            </a:r>
          </a:p>
        </p:txBody>
      </p:sp>
      <p:sp>
        <p:nvSpPr>
          <p:cNvPr id="4" name="Slide Number Placeholder 3"/>
          <p:cNvSpPr>
            <a:spLocks noGrp="1"/>
          </p:cNvSpPr>
          <p:nvPr>
            <p:ph type="sldNum" sz="quarter" idx="12"/>
          </p:nvPr>
        </p:nvSpPr>
        <p:spPr/>
        <p:txBody>
          <a:bodyPr/>
          <a:lstStyle/>
          <a:p>
            <a:fld id="{D9515C9C-B0D4-49C7-83C7-4BF66E55645D}" type="slidenum">
              <a:rPr lang="en-US" smtClean="0"/>
              <a:pPr/>
              <a:t>49</a:t>
            </a:fld>
            <a:endParaRPr lang="en-US"/>
          </a:p>
        </p:txBody>
      </p:sp>
      <p:pic>
        <p:nvPicPr>
          <p:cNvPr id="5" name="~PP1951.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2841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8458200" cy="762000"/>
          </a:xfrm>
        </p:spPr>
        <p:txBody>
          <a:bodyPr>
            <a:normAutofit fontScale="90000"/>
          </a:bodyPr>
          <a:lstStyle/>
          <a:p>
            <a:pPr algn="ctr"/>
            <a:r>
              <a:rPr lang="en-US" dirty="0" smtClean="0">
                <a:solidFill>
                  <a:schemeClr val="bg1"/>
                </a:solidFill>
              </a:rPr>
              <a:t>NNC Development Timeline </a:t>
            </a:r>
            <a:br>
              <a:rPr lang="en-US" dirty="0" smtClean="0">
                <a:solidFill>
                  <a:schemeClr val="bg1"/>
                </a:solidFill>
              </a:rPr>
            </a:br>
            <a:r>
              <a:rPr lang="en-US" sz="1600" dirty="0" smtClean="0">
                <a:solidFill>
                  <a:schemeClr val="bg1"/>
                </a:solidFill>
              </a:rPr>
              <a:t>(continued)</a:t>
            </a:r>
            <a:r>
              <a:rPr lang="en-US" sz="1600" dirty="0" smtClean="0"/>
              <a:t>	</a:t>
            </a:r>
            <a:endParaRPr lang="en-US" sz="1600" dirty="0"/>
          </a:p>
        </p:txBody>
      </p:sp>
      <p:sp>
        <p:nvSpPr>
          <p:cNvPr id="3" name="Content Placeholder 2"/>
          <p:cNvSpPr>
            <a:spLocks noGrp="1"/>
          </p:cNvSpPr>
          <p:nvPr>
            <p:ph idx="1"/>
          </p:nvPr>
        </p:nvSpPr>
        <p:spPr>
          <a:xfrm>
            <a:off x="381000" y="1295400"/>
            <a:ext cx="8458200" cy="5105400"/>
          </a:xfrm>
        </p:spPr>
        <p:txBody>
          <a:bodyPr>
            <a:normAutofit/>
          </a:bodyPr>
          <a:lstStyle/>
          <a:p>
            <a:r>
              <a:rPr lang="en-US" b="1" dirty="0" smtClean="0"/>
              <a:t>On November 14, 2010, EPA finalized NNC for streams, lakes and spring vents</a:t>
            </a:r>
          </a:p>
          <a:p>
            <a:pPr lvl="1"/>
            <a:r>
              <a:rPr lang="en-US" b="1" dirty="0" smtClean="0"/>
              <a:t>Based on technical work done by Florida</a:t>
            </a:r>
          </a:p>
          <a:p>
            <a:pPr lvl="1"/>
            <a:r>
              <a:rPr lang="en-US" b="1" dirty="0" smtClean="0"/>
              <a:t>Also included criteria for protection of downstream lakes (“downstream protection values” or “DPVs”) and a Site-Specific Alternative Criteria (SSAC) provision</a:t>
            </a:r>
          </a:p>
          <a:p>
            <a:pPr lvl="1"/>
            <a:r>
              <a:rPr lang="en-US" b="1" dirty="0" smtClean="0"/>
              <a:t>Included  delayed effective date (15 months) to allow time to address implementation issues and to allow parties to apply for SSACs</a:t>
            </a:r>
          </a:p>
        </p:txBody>
      </p:sp>
      <p:pic>
        <p:nvPicPr>
          <p:cNvPr id="4" name="~PP2707.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extLst>
      <p:ext uri="{BB962C8B-B14F-4D97-AF65-F5344CB8AC3E}">
        <p14:creationId xmlns:p14="http://schemas.microsoft.com/office/powerpoint/2010/main" val="1505497834"/>
      </p:ext>
    </p:extLst>
  </p:cSld>
  <p:clrMapOvr>
    <a:masterClrMapping/>
  </p:clrMapOvr>
  <p:transition advTm="9136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8229600" cy="1143000"/>
          </a:xfrm>
        </p:spPr>
        <p:txBody>
          <a:bodyPr/>
          <a:lstStyle/>
          <a:p>
            <a:r>
              <a:rPr lang="en-US" dirty="0" smtClean="0">
                <a:solidFill>
                  <a:schemeClr val="bg1"/>
                </a:solidFill>
              </a:rPr>
              <a:t>62-650.500 WQBEL Level II Process</a:t>
            </a:r>
            <a:endParaRPr lang="en-US" dirty="0">
              <a:solidFill>
                <a:schemeClr val="bg1"/>
              </a:solidFill>
            </a:endParaRPr>
          </a:p>
        </p:txBody>
      </p:sp>
      <p:sp>
        <p:nvSpPr>
          <p:cNvPr id="3" name="Content Placeholder 2"/>
          <p:cNvSpPr>
            <a:spLocks noGrp="1"/>
          </p:cNvSpPr>
          <p:nvPr>
            <p:ph idx="1"/>
          </p:nvPr>
        </p:nvSpPr>
        <p:spPr>
          <a:xfrm>
            <a:off x="457200" y="1417637"/>
            <a:ext cx="8229600" cy="4983163"/>
          </a:xfrm>
        </p:spPr>
        <p:txBody>
          <a:bodyPr>
            <a:normAutofit/>
          </a:bodyPr>
          <a:lstStyle/>
          <a:p>
            <a:r>
              <a:rPr lang="en-US" b="1" dirty="0" smtClean="0"/>
              <a:t>Upon completion of the Level II data collection and analysis process, a final technical report shall be prepared by the Department</a:t>
            </a:r>
          </a:p>
        </p:txBody>
      </p:sp>
      <p:sp>
        <p:nvSpPr>
          <p:cNvPr id="4" name="Slide Number Placeholder 3"/>
          <p:cNvSpPr>
            <a:spLocks noGrp="1"/>
          </p:cNvSpPr>
          <p:nvPr>
            <p:ph type="sldNum" sz="quarter" idx="12"/>
          </p:nvPr>
        </p:nvSpPr>
        <p:spPr/>
        <p:txBody>
          <a:bodyPr/>
          <a:lstStyle/>
          <a:p>
            <a:fld id="{D9515C9C-B0D4-49C7-83C7-4BF66E55645D}" type="slidenum">
              <a:rPr lang="en-US" smtClean="0"/>
              <a:pPr/>
              <a:t>50</a:t>
            </a:fld>
            <a:endParaRPr lang="en-US"/>
          </a:p>
        </p:txBody>
      </p:sp>
      <p:pic>
        <p:nvPicPr>
          <p:cNvPr id="5" name="~PP3445.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1742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8229600" cy="1143000"/>
          </a:xfrm>
        </p:spPr>
        <p:txBody>
          <a:bodyPr/>
          <a:lstStyle/>
          <a:p>
            <a:r>
              <a:rPr lang="en-US" dirty="0" smtClean="0">
                <a:solidFill>
                  <a:schemeClr val="bg1"/>
                </a:solidFill>
              </a:rPr>
              <a:t>62-650.500 WQBEL Level II Process</a:t>
            </a:r>
            <a:endParaRPr lang="en-US" dirty="0">
              <a:solidFill>
                <a:schemeClr val="bg1"/>
              </a:solidFill>
            </a:endParaRPr>
          </a:p>
        </p:txBody>
      </p:sp>
      <p:sp>
        <p:nvSpPr>
          <p:cNvPr id="3" name="Content Placeholder 2"/>
          <p:cNvSpPr>
            <a:spLocks noGrp="1"/>
          </p:cNvSpPr>
          <p:nvPr>
            <p:ph idx="1"/>
          </p:nvPr>
        </p:nvSpPr>
        <p:spPr>
          <a:xfrm>
            <a:off x="304800" y="1219201"/>
            <a:ext cx="8382000" cy="5257800"/>
          </a:xfrm>
        </p:spPr>
        <p:txBody>
          <a:bodyPr>
            <a:normAutofit fontScale="92500" lnSpcReduction="20000"/>
          </a:bodyPr>
          <a:lstStyle/>
          <a:p>
            <a:r>
              <a:rPr lang="en-US" b="1" dirty="0" smtClean="0"/>
              <a:t>After the Department has reviewed the WQBEL technical report, the district office shall issue a notice of proposed agency action pursuant to Rule 62-103.150, F.A.C., and provide notice to the affected dischargers, and any other substantially affected parties</a:t>
            </a:r>
          </a:p>
          <a:p>
            <a:r>
              <a:rPr lang="en-US" b="1" dirty="0" smtClean="0"/>
              <a:t>This notice shall set forth those WQBELs that have been established by the Level II process and may include any conditions or monitoring requirements to be imposed on the affected discharge(s)</a:t>
            </a:r>
          </a:p>
          <a:p>
            <a:pPr lvl="1"/>
            <a:r>
              <a:rPr lang="en-US" b="1" dirty="0" smtClean="0"/>
              <a:t> The notice shall include a statement indicating the date by which compliance with the requirements of the notice must be achieved</a:t>
            </a:r>
          </a:p>
        </p:txBody>
      </p:sp>
      <p:sp>
        <p:nvSpPr>
          <p:cNvPr id="4" name="Slide Number Placeholder 3"/>
          <p:cNvSpPr>
            <a:spLocks noGrp="1"/>
          </p:cNvSpPr>
          <p:nvPr>
            <p:ph type="sldNum" sz="quarter" idx="12"/>
          </p:nvPr>
        </p:nvSpPr>
        <p:spPr/>
        <p:txBody>
          <a:bodyPr/>
          <a:lstStyle/>
          <a:p>
            <a:fld id="{D9515C9C-B0D4-49C7-83C7-4BF66E55645D}" type="slidenum">
              <a:rPr lang="en-US" smtClean="0"/>
              <a:pPr/>
              <a:t>51</a:t>
            </a:fld>
            <a:endParaRPr lang="en-US"/>
          </a:p>
        </p:txBody>
      </p:sp>
      <p:pic>
        <p:nvPicPr>
          <p:cNvPr id="5" name="~PP3533.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2421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0"/>
            <a:ext cx="8229600" cy="1143000"/>
          </a:xfrm>
        </p:spPr>
        <p:txBody>
          <a:bodyPr/>
          <a:lstStyle/>
          <a:p>
            <a:r>
              <a:rPr lang="en-US" dirty="0" smtClean="0">
                <a:solidFill>
                  <a:schemeClr val="bg1"/>
                </a:solidFill>
              </a:rPr>
              <a:t>62-650.500 WQBEL Level II Process</a:t>
            </a:r>
            <a:endParaRPr lang="en-US" dirty="0">
              <a:solidFill>
                <a:schemeClr val="bg1"/>
              </a:solidFill>
            </a:endParaRPr>
          </a:p>
        </p:txBody>
      </p:sp>
      <p:sp>
        <p:nvSpPr>
          <p:cNvPr id="3" name="Content Placeholder 2"/>
          <p:cNvSpPr>
            <a:spLocks noGrp="1"/>
          </p:cNvSpPr>
          <p:nvPr>
            <p:ph idx="1"/>
          </p:nvPr>
        </p:nvSpPr>
        <p:spPr>
          <a:xfrm>
            <a:off x="457200" y="1219201"/>
            <a:ext cx="8229600" cy="5257800"/>
          </a:xfrm>
        </p:spPr>
        <p:txBody>
          <a:bodyPr>
            <a:normAutofit/>
          </a:bodyPr>
          <a:lstStyle/>
          <a:p>
            <a:r>
              <a:rPr lang="en-US" b="1" dirty="0" smtClean="0"/>
              <a:t>For Existing Dischargers, compliance with WQBELs as set forth in the notice required:</a:t>
            </a:r>
          </a:p>
          <a:p>
            <a:pPr lvl="1" indent="-400050">
              <a:buNone/>
            </a:pPr>
            <a:r>
              <a:rPr lang="en-US" b="1" dirty="0" smtClean="0"/>
              <a:t>1. Within 90 days when public health impacts or serious adverse environmental impacts are occurring;</a:t>
            </a:r>
          </a:p>
          <a:p>
            <a:pPr lvl="1" indent="-400050">
              <a:buNone/>
            </a:pPr>
            <a:r>
              <a:rPr lang="en-US" b="1" dirty="0" smtClean="0"/>
              <a:t>2. Within a period of time defined in a compliance schedule based on a consideration of the current or potential environmental effects; or</a:t>
            </a:r>
          </a:p>
          <a:p>
            <a:pPr lvl="1" indent="-400050">
              <a:buNone/>
            </a:pPr>
            <a:r>
              <a:rPr lang="en-US" b="1" dirty="0" smtClean="0"/>
              <a:t>3. At the time of the next operating permit renewal</a:t>
            </a:r>
          </a:p>
        </p:txBody>
      </p:sp>
      <p:sp>
        <p:nvSpPr>
          <p:cNvPr id="4" name="Slide Number Placeholder 3"/>
          <p:cNvSpPr>
            <a:spLocks noGrp="1"/>
          </p:cNvSpPr>
          <p:nvPr>
            <p:ph type="sldNum" sz="quarter" idx="12"/>
          </p:nvPr>
        </p:nvSpPr>
        <p:spPr/>
        <p:txBody>
          <a:bodyPr/>
          <a:lstStyle/>
          <a:p>
            <a:fld id="{D9515C9C-B0D4-49C7-83C7-4BF66E55645D}" type="slidenum">
              <a:rPr lang="en-US" smtClean="0"/>
              <a:pPr/>
              <a:t>52</a:t>
            </a:fld>
            <a:endParaRPr lang="en-US"/>
          </a:p>
        </p:txBody>
      </p:sp>
      <p:pic>
        <p:nvPicPr>
          <p:cNvPr id="5" name="~PP2076.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2268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89038"/>
          </a:xfrm>
        </p:spPr>
        <p:txBody>
          <a:bodyPr/>
          <a:lstStyle/>
          <a:p>
            <a:r>
              <a:rPr lang="en-US" dirty="0" smtClean="0">
                <a:solidFill>
                  <a:schemeClr val="bg1"/>
                </a:solidFill>
              </a:rPr>
              <a:t>Level II WQBEL as Hierarchy 1</a:t>
            </a:r>
            <a:endParaRPr lang="en-US" dirty="0">
              <a:solidFill>
                <a:schemeClr val="bg1"/>
              </a:solidFill>
            </a:endParaRPr>
          </a:p>
        </p:txBody>
      </p:sp>
      <p:sp>
        <p:nvSpPr>
          <p:cNvPr id="3" name="Content Placeholder 2"/>
          <p:cNvSpPr>
            <a:spLocks noGrp="1"/>
          </p:cNvSpPr>
          <p:nvPr>
            <p:ph idx="1"/>
          </p:nvPr>
        </p:nvSpPr>
        <p:spPr/>
        <p:txBody>
          <a:bodyPr>
            <a:normAutofit fontScale="85000" lnSpcReduction="10000"/>
          </a:bodyPr>
          <a:lstStyle/>
          <a:p>
            <a:pPr>
              <a:buNone/>
            </a:pPr>
            <a:r>
              <a:rPr lang="en-US" b="1" dirty="0" smtClean="0"/>
              <a:t>Level II WQBEL is a Hierarchy 1 interpretation if:</a:t>
            </a:r>
          </a:p>
          <a:p>
            <a:pPr lvl="0"/>
            <a:r>
              <a:rPr lang="en-US" b="1" dirty="0" smtClean="0"/>
              <a:t>The documentation for the WQBEL includes a site specific numeric interpretation of the narrative criterion at paragraph 62-302.530(47)(b), F.A.C., for the </a:t>
            </a:r>
            <a:r>
              <a:rPr lang="en-US" b="1" dirty="0" err="1" smtClean="0"/>
              <a:t>waterbody</a:t>
            </a:r>
            <a:r>
              <a:rPr lang="en-US" b="1" dirty="0" smtClean="0"/>
              <a:t>;</a:t>
            </a:r>
          </a:p>
          <a:p>
            <a:pPr lvl="0"/>
            <a:r>
              <a:rPr lang="en-US" b="1" dirty="0" smtClean="0"/>
              <a:t>The WQBEL is established pursuant to the Level II Process contained at Rule 62-650.500, F.A.C.; and  </a:t>
            </a:r>
          </a:p>
          <a:p>
            <a:r>
              <a:rPr lang="en-US" b="1" dirty="0" smtClean="0"/>
              <a:t>The public notice for the WQBEL specifically states that the Level II WQBEL includes a site specific interpretation of the narrative for the receiving </a:t>
            </a:r>
            <a:r>
              <a:rPr lang="en-US" b="1" dirty="0" err="1" smtClean="0"/>
              <a:t>waterbody</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53</a:t>
            </a:fld>
            <a:endParaRPr lang="en-US"/>
          </a:p>
        </p:txBody>
      </p:sp>
      <p:pic>
        <p:nvPicPr>
          <p:cNvPr id="5" name="~PP300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8239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WQBEL Summary</a:t>
            </a:r>
            <a:endParaRPr lang="en-US" dirty="0">
              <a:solidFill>
                <a:schemeClr val="bg1"/>
              </a:solidFill>
            </a:endParaRPr>
          </a:p>
        </p:txBody>
      </p:sp>
      <p:sp>
        <p:nvSpPr>
          <p:cNvPr id="3" name="Content Placeholder 2"/>
          <p:cNvSpPr>
            <a:spLocks noGrp="1"/>
          </p:cNvSpPr>
          <p:nvPr>
            <p:ph idx="1"/>
          </p:nvPr>
        </p:nvSpPr>
        <p:spPr>
          <a:xfrm>
            <a:off x="457200" y="1447800"/>
            <a:ext cx="8229600" cy="4678363"/>
          </a:xfrm>
        </p:spPr>
        <p:txBody>
          <a:bodyPr>
            <a:normAutofit fontScale="85000" lnSpcReduction="20000"/>
          </a:bodyPr>
          <a:lstStyle/>
          <a:p>
            <a:r>
              <a:rPr lang="en-US" b="1" dirty="0" smtClean="0"/>
              <a:t>Permit staff should review existing WQBELS to determine if current data are or are not adequate</a:t>
            </a:r>
            <a:endParaRPr lang="en-US" b="1" dirty="0" smtClean="0">
              <a:solidFill>
                <a:srgbClr val="0070C0"/>
              </a:solidFill>
            </a:endParaRPr>
          </a:p>
          <a:p>
            <a:r>
              <a:rPr lang="en-US" b="1" dirty="0" smtClean="0"/>
              <a:t>Coordinate with applicants in advance to attain needed data</a:t>
            </a:r>
          </a:p>
          <a:p>
            <a:r>
              <a:rPr lang="en-US" b="1" dirty="0" smtClean="0"/>
              <a:t>Must have public notice that Level II WQBEL is a site specific interpretation of narrative to be hierarchy 1 interpretation</a:t>
            </a:r>
          </a:p>
          <a:p>
            <a:pPr lvl="1"/>
            <a:r>
              <a:rPr lang="en-US" b="1" dirty="0" smtClean="0"/>
              <a:t>Not all Level II WQBELs are Hierarchy </a:t>
            </a:r>
            <a:r>
              <a:rPr lang="en-US" b="1" smtClean="0"/>
              <a:t>1 Interpretations</a:t>
            </a:r>
            <a:endParaRPr lang="en-US" b="1" dirty="0" smtClean="0"/>
          </a:p>
          <a:p>
            <a:r>
              <a:rPr lang="en-US" b="1" dirty="0" smtClean="0"/>
              <a:t>For streams, if straight renewal and biology is OK, WQBEL not needed, but WQBEL required for new/expanded discharges or if biology unhealthy</a:t>
            </a:r>
          </a:p>
          <a:p>
            <a:pPr lvl="1"/>
            <a:r>
              <a:rPr lang="en-US" b="1" dirty="0" smtClean="0"/>
              <a:t>Biological requirements discussed more below</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54</a:t>
            </a:fld>
            <a:endParaRPr lang="en-US"/>
          </a:p>
        </p:txBody>
      </p:sp>
      <p:pic>
        <p:nvPicPr>
          <p:cNvPr id="5" name="~PP139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5938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22313" y="5114925"/>
            <a:ext cx="7772400" cy="1362075"/>
          </a:xfrm>
        </p:spPr>
        <p:txBody>
          <a:bodyPr/>
          <a:lstStyle/>
          <a:p>
            <a:r>
              <a:rPr lang="en-US" dirty="0" smtClean="0"/>
              <a:t>Site specific alternative criteria</a:t>
            </a:r>
            <a:endParaRPr lang="en-US" dirty="0"/>
          </a:p>
        </p:txBody>
      </p:sp>
      <p:pic>
        <p:nvPicPr>
          <p:cNvPr id="4" name="Picture 3" descr="Probes13.JPG"/>
          <p:cNvPicPr>
            <a:picLocks noChangeAspect="1"/>
          </p:cNvPicPr>
          <p:nvPr/>
        </p:nvPicPr>
        <p:blipFill>
          <a:blip r:embed="rId4" cstate="print"/>
          <a:stretch>
            <a:fillRect/>
          </a:stretch>
        </p:blipFill>
        <p:spPr>
          <a:xfrm>
            <a:off x="76200" y="1192505"/>
            <a:ext cx="5039393" cy="3779545"/>
          </a:xfrm>
          <a:prstGeom prst="rect">
            <a:avLst/>
          </a:prstGeom>
        </p:spPr>
      </p:pic>
      <p:pic>
        <p:nvPicPr>
          <p:cNvPr id="5" name="Picture 4" descr="E06 team15.JPG"/>
          <p:cNvPicPr>
            <a:picLocks noChangeAspect="1"/>
          </p:cNvPicPr>
          <p:nvPr/>
        </p:nvPicPr>
        <p:blipFill>
          <a:blip r:embed="rId5" cstate="print"/>
          <a:stretch>
            <a:fillRect/>
          </a:stretch>
        </p:blipFill>
        <p:spPr>
          <a:xfrm>
            <a:off x="4038600" y="1192506"/>
            <a:ext cx="5029200" cy="3771900"/>
          </a:xfrm>
          <a:prstGeom prst="rect">
            <a:avLst/>
          </a:prstGeom>
        </p:spPr>
      </p:pic>
      <p:sp>
        <p:nvSpPr>
          <p:cNvPr id="6" name="Slide Number Placeholder 5"/>
          <p:cNvSpPr>
            <a:spLocks noGrp="1"/>
          </p:cNvSpPr>
          <p:nvPr>
            <p:ph type="sldNum" sz="quarter" idx="12"/>
          </p:nvPr>
        </p:nvSpPr>
        <p:spPr/>
        <p:txBody>
          <a:bodyPr/>
          <a:lstStyle/>
          <a:p>
            <a:fld id="{D9515C9C-B0D4-49C7-83C7-4BF66E55645D}" type="slidenum">
              <a:rPr lang="en-US" smtClean="0"/>
              <a:pPr/>
              <a:t>55</a:t>
            </a:fld>
            <a:endParaRPr lang="en-US"/>
          </a:p>
        </p:txBody>
      </p:sp>
      <p:pic>
        <p:nvPicPr>
          <p:cNvPr id="7" name="~PP29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8696325" y="6410325"/>
            <a:ext cx="304800" cy="304800"/>
          </a:xfrm>
          <a:prstGeom prst="rect">
            <a:avLst/>
          </a:prstGeom>
        </p:spPr>
      </p:pic>
    </p:spTree>
  </p:cSld>
  <p:clrMapOvr>
    <a:masterClrMapping/>
  </p:clrMapOvr>
  <p:transition advTm="4622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838200" y="228600"/>
            <a:ext cx="7770813" cy="685800"/>
          </a:xfrm>
        </p:spPr>
        <p:txBody>
          <a:bodyPr>
            <a:noAutofit/>
          </a:bodyPr>
          <a:lstStyle/>
          <a:p>
            <a:pPr algn="ctr"/>
            <a:r>
              <a:rPr lang="en-US" dirty="0" smtClean="0">
                <a:solidFill>
                  <a:schemeClr val="bg1"/>
                </a:solidFill>
              </a:rPr>
              <a:t> Site Specific Alternative Criteria</a:t>
            </a:r>
            <a:endParaRPr lang="en-US" dirty="0">
              <a:solidFill>
                <a:schemeClr val="bg1"/>
              </a:solidFill>
            </a:endParaRPr>
          </a:p>
        </p:txBody>
      </p:sp>
      <p:sp>
        <p:nvSpPr>
          <p:cNvPr id="54275" name="Rectangle 3"/>
          <p:cNvSpPr>
            <a:spLocks noGrp="1" noChangeArrowheads="1"/>
          </p:cNvSpPr>
          <p:nvPr>
            <p:ph idx="1"/>
          </p:nvPr>
        </p:nvSpPr>
        <p:spPr>
          <a:xfrm>
            <a:off x="685800" y="1371600"/>
            <a:ext cx="7772400" cy="4648200"/>
          </a:xfrm>
        </p:spPr>
        <p:txBody>
          <a:bodyPr>
            <a:noAutofit/>
          </a:bodyPr>
          <a:lstStyle/>
          <a:p>
            <a:r>
              <a:rPr lang="en-US" b="1" dirty="0" smtClean="0"/>
              <a:t>Rule 62-302.800, F.A.C., allows for establishing a SSAC when an affirmative demonstration is made that an alternative criterion is more appropriate for a specified portion of waters of the state</a:t>
            </a:r>
          </a:p>
          <a:p>
            <a:r>
              <a:rPr lang="en-US" b="1" dirty="0" smtClean="0"/>
              <a:t>SSACs usually developed/reviewed in Tallahassee, but District monitoring (now DEAR) staff provide sampling support</a:t>
            </a:r>
          </a:p>
          <a:p>
            <a:pPr>
              <a:buNone/>
            </a:pPr>
            <a:endParaRPr lang="en-US" b="1" dirty="0" smtClean="0"/>
          </a:p>
        </p:txBody>
      </p:sp>
      <p:sp>
        <p:nvSpPr>
          <p:cNvPr id="4" name="Slide Number Placeholder 3"/>
          <p:cNvSpPr>
            <a:spLocks noGrp="1"/>
          </p:cNvSpPr>
          <p:nvPr>
            <p:ph type="sldNum" sz="quarter" idx="12"/>
          </p:nvPr>
        </p:nvSpPr>
        <p:spPr/>
        <p:txBody>
          <a:bodyPr/>
          <a:lstStyle/>
          <a:p>
            <a:fld id="{D9515C9C-B0D4-49C7-83C7-4BF66E55645D}" type="slidenum">
              <a:rPr lang="en-US" smtClean="0"/>
              <a:pPr/>
              <a:t>56</a:t>
            </a:fld>
            <a:endParaRPr lang="en-US"/>
          </a:p>
        </p:txBody>
      </p:sp>
      <p:pic>
        <p:nvPicPr>
          <p:cNvPr id="5" name="~PP1312.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1372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a:xfrm>
            <a:off x="914400" y="152400"/>
            <a:ext cx="8077200" cy="685800"/>
          </a:xfrm>
        </p:spPr>
        <p:txBody>
          <a:bodyPr>
            <a:noAutofit/>
          </a:bodyPr>
          <a:lstStyle/>
          <a:p>
            <a:pPr algn="ctr"/>
            <a:r>
              <a:rPr lang="en-US" dirty="0" smtClean="0">
                <a:solidFill>
                  <a:schemeClr val="bg1"/>
                </a:solidFill>
              </a:rPr>
              <a:t> </a:t>
            </a:r>
            <a:r>
              <a:rPr lang="en-US" sz="3600" dirty="0" smtClean="0">
                <a:solidFill>
                  <a:schemeClr val="bg1"/>
                </a:solidFill>
              </a:rPr>
              <a:t>Types of Site Specific Alternative Criteria</a:t>
            </a:r>
            <a:endParaRPr lang="en-US" sz="3600" dirty="0">
              <a:solidFill>
                <a:schemeClr val="bg1"/>
              </a:solidFill>
            </a:endParaRPr>
          </a:p>
        </p:txBody>
      </p:sp>
      <p:sp>
        <p:nvSpPr>
          <p:cNvPr id="54275" name="Rectangle 3"/>
          <p:cNvSpPr>
            <a:spLocks noGrp="1" noChangeArrowheads="1"/>
          </p:cNvSpPr>
          <p:nvPr>
            <p:ph idx="1"/>
          </p:nvPr>
        </p:nvSpPr>
        <p:spPr>
          <a:xfrm>
            <a:off x="457200" y="1295400"/>
            <a:ext cx="8382000" cy="4724400"/>
          </a:xfrm>
        </p:spPr>
        <p:txBody>
          <a:bodyPr>
            <a:noAutofit/>
          </a:bodyPr>
          <a:lstStyle/>
          <a:p>
            <a:r>
              <a:rPr lang="en-US" b="1" dirty="0" smtClean="0"/>
              <a:t>Type I SSAC based on natural background conditions (reference-based approach)</a:t>
            </a:r>
          </a:p>
          <a:p>
            <a:r>
              <a:rPr lang="en-US" b="1" dirty="0" smtClean="0"/>
              <a:t>Type II SSAC  must demonstrate that the criterion would fully maintain and protect human health, existing uses, and the level of water quality necessary to protect designated uses</a:t>
            </a:r>
          </a:p>
          <a:p>
            <a:r>
              <a:rPr lang="en-US" b="1" dirty="0" smtClean="0"/>
              <a:t>Type III SSAC for nutrients, and requires a demonstration of healthy flora and fauna at given nutrient regime</a:t>
            </a:r>
          </a:p>
          <a:p>
            <a:endParaRPr lang="en-US" b="1" dirty="0" smtClean="0"/>
          </a:p>
          <a:p>
            <a:pPr>
              <a:buNone/>
            </a:pP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57</a:t>
            </a:fld>
            <a:endParaRPr lang="en-US"/>
          </a:p>
        </p:txBody>
      </p:sp>
      <p:pic>
        <p:nvPicPr>
          <p:cNvPr id="5" name="~PP3743.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14133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304800" y="0"/>
            <a:ext cx="8839200" cy="1143000"/>
          </a:xfrm>
        </p:spPr>
        <p:txBody>
          <a:bodyPr>
            <a:normAutofit/>
          </a:bodyPr>
          <a:lstStyle/>
          <a:p>
            <a:pPr eaLnBrk="1" hangingPunct="1"/>
            <a:r>
              <a:rPr lang="en-US" sz="4000" dirty="0" smtClean="0">
                <a:solidFill>
                  <a:schemeClr val="bg1"/>
                </a:solidFill>
                <a:cs typeface="Times New Roman" pitchFamily="18" charset="0"/>
              </a:rPr>
              <a:t>Type I SSAC-Reference Condition</a:t>
            </a:r>
          </a:p>
        </p:txBody>
      </p:sp>
      <p:sp>
        <p:nvSpPr>
          <p:cNvPr id="10243" name="Content Placeholder 2"/>
          <p:cNvSpPr>
            <a:spLocks noGrp="1"/>
          </p:cNvSpPr>
          <p:nvPr>
            <p:ph idx="1"/>
          </p:nvPr>
        </p:nvSpPr>
        <p:spPr>
          <a:xfrm>
            <a:off x="381000" y="1371600"/>
            <a:ext cx="8610600" cy="4724400"/>
          </a:xfrm>
        </p:spPr>
        <p:txBody>
          <a:bodyPr>
            <a:noAutofit/>
          </a:bodyPr>
          <a:lstStyle/>
          <a:p>
            <a:pPr eaLnBrk="1" hangingPunct="1"/>
            <a:r>
              <a:rPr lang="en-US" b="1" dirty="0" smtClean="0">
                <a:cs typeface="Times New Roman" pitchFamily="18" charset="0"/>
              </a:rPr>
              <a:t>Reference sites should be:</a:t>
            </a:r>
          </a:p>
          <a:p>
            <a:pPr lvl="1"/>
            <a:r>
              <a:rPr lang="en-US" b="1" dirty="0" smtClean="0">
                <a:cs typeface="Times New Roman" pitchFamily="18" charset="0"/>
              </a:rPr>
              <a:t>Minimally disturbed by anthropogenic activities,</a:t>
            </a:r>
          </a:p>
          <a:p>
            <a:pPr lvl="1"/>
            <a:r>
              <a:rPr lang="en-US" b="1" dirty="0" smtClean="0">
                <a:cs typeface="Times New Roman" pitchFamily="18" charset="0"/>
              </a:rPr>
              <a:t>Functionally comparable to the test site, and </a:t>
            </a:r>
          </a:p>
          <a:p>
            <a:pPr lvl="1"/>
            <a:r>
              <a:rPr lang="en-US" b="1" dirty="0" smtClean="0">
                <a:cs typeface="Times New Roman" pitchFamily="18" charset="0"/>
              </a:rPr>
              <a:t>Have a similar natural disturbance regime to that expected in the assessment watershed</a:t>
            </a:r>
          </a:p>
          <a:p>
            <a:pPr eaLnBrk="1" hangingPunct="1"/>
            <a:r>
              <a:rPr lang="en-US" b="1" dirty="0" smtClean="0">
                <a:cs typeface="Times New Roman" pitchFamily="18" charset="0"/>
              </a:rPr>
              <a:t>Data used in this approach are collected from rigorously vetted reference sites</a:t>
            </a:r>
          </a:p>
          <a:p>
            <a:pPr eaLnBrk="1" hangingPunct="1"/>
            <a:r>
              <a:rPr lang="en-US" b="1" dirty="0" smtClean="0">
                <a:cs typeface="Times New Roman" pitchFamily="18" charset="0"/>
              </a:rPr>
              <a:t>EPA approved NNC that were developed using this approach</a:t>
            </a:r>
          </a:p>
        </p:txBody>
      </p:sp>
      <p:sp>
        <p:nvSpPr>
          <p:cNvPr id="4" name="Slide Number Placeholder 3"/>
          <p:cNvSpPr>
            <a:spLocks noGrp="1"/>
          </p:cNvSpPr>
          <p:nvPr>
            <p:ph type="sldNum" sz="quarter" idx="12"/>
          </p:nvPr>
        </p:nvSpPr>
        <p:spPr/>
        <p:txBody>
          <a:bodyPr/>
          <a:lstStyle/>
          <a:p>
            <a:fld id="{D9515C9C-B0D4-49C7-83C7-4BF66E55645D}" type="slidenum">
              <a:rPr lang="en-US" smtClean="0"/>
              <a:pPr/>
              <a:t>58</a:t>
            </a:fld>
            <a:endParaRPr lang="en-US"/>
          </a:p>
        </p:txBody>
      </p:sp>
      <p:pic>
        <p:nvPicPr>
          <p:cNvPr id="5" name="~PP347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8121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Content Placeholder 4"/>
          <p:cNvSpPr>
            <a:spLocks noGrp="1"/>
          </p:cNvSpPr>
          <p:nvPr>
            <p:ph idx="1"/>
          </p:nvPr>
        </p:nvSpPr>
        <p:spPr>
          <a:xfrm>
            <a:off x="381000" y="1524000"/>
            <a:ext cx="8305800" cy="5334000"/>
          </a:xfrm>
        </p:spPr>
        <p:txBody>
          <a:bodyPr>
            <a:noAutofit/>
          </a:bodyPr>
          <a:lstStyle/>
          <a:p>
            <a:pPr eaLnBrk="1" hangingPunct="1">
              <a:buFont typeface="Calibri" pitchFamily="34" charset="0"/>
              <a:buAutoNum type="arabicPeriod"/>
            </a:pPr>
            <a:r>
              <a:rPr lang="en-US" sz="2800" b="1" dirty="0" smtClean="0">
                <a:cs typeface="Times New Roman" pitchFamily="18" charset="0"/>
              </a:rPr>
              <a:t>Landscape Development Intensity Index (LDI):  </a:t>
            </a:r>
          </a:p>
          <a:p>
            <a:pPr lvl="1"/>
            <a:r>
              <a:rPr lang="en-US" b="1" dirty="0" smtClean="0">
                <a:cs typeface="Times New Roman" pitchFamily="18" charset="0"/>
              </a:rPr>
              <a:t>Score &lt; 2 for land use within the 100 meter corridor 10 km upstream of site;</a:t>
            </a:r>
          </a:p>
          <a:p>
            <a:pPr lvl="1"/>
            <a:r>
              <a:rPr lang="en-US" b="1" dirty="0" smtClean="0">
                <a:cs typeface="Times New Roman" pitchFamily="18" charset="0"/>
              </a:rPr>
              <a:t>Watershed or near-field LDI scores &lt; 3;</a:t>
            </a:r>
          </a:p>
          <a:p>
            <a:pPr eaLnBrk="1" hangingPunct="1">
              <a:buFont typeface="Calibri" pitchFamily="34" charset="0"/>
              <a:buAutoNum type="arabicPeriod"/>
            </a:pPr>
            <a:r>
              <a:rPr lang="en-US" sz="2800" b="1" dirty="0" smtClean="0">
                <a:cs typeface="Times New Roman" pitchFamily="18" charset="0"/>
              </a:rPr>
              <a:t>No observed significant anthropogenic inputs (watershed visit); and</a:t>
            </a:r>
          </a:p>
          <a:p>
            <a:pPr>
              <a:buFont typeface="Calibri" pitchFamily="34" charset="0"/>
              <a:buAutoNum type="arabicPeriod"/>
            </a:pPr>
            <a:r>
              <a:rPr lang="en-US" sz="2800" b="1" dirty="0" smtClean="0">
                <a:cs typeface="Times New Roman" pitchFamily="18" charset="0"/>
              </a:rPr>
              <a:t>Biologically healthy (</a:t>
            </a:r>
            <a:r>
              <a:rPr lang="en-US" sz="2800" b="1" i="1" dirty="0" smtClean="0">
                <a:cs typeface="Times New Roman" pitchFamily="18" charset="0"/>
              </a:rPr>
              <a:t>e.g</a:t>
            </a:r>
            <a:r>
              <a:rPr lang="en-US" sz="2800" b="1" dirty="0" smtClean="0">
                <a:cs typeface="Times New Roman" pitchFamily="18" charset="0"/>
              </a:rPr>
              <a:t>., average SCI scores </a:t>
            </a:r>
            <a:r>
              <a:rPr lang="en-US" sz="2800" b="1" u="sng" dirty="0" smtClean="0">
                <a:cs typeface="Times New Roman" pitchFamily="18" charset="0"/>
              </a:rPr>
              <a:t>&gt;</a:t>
            </a:r>
            <a:r>
              <a:rPr lang="en-US" sz="2800" b="1" dirty="0" smtClean="0">
                <a:cs typeface="Times New Roman" pitchFamily="18" charset="0"/>
              </a:rPr>
              <a:t> 40 or LVI scores </a:t>
            </a:r>
            <a:r>
              <a:rPr lang="en-US" sz="2800" b="1" u="sng" dirty="0" smtClean="0">
                <a:cs typeface="Times New Roman" pitchFamily="18" charset="0"/>
              </a:rPr>
              <a:t>&gt;</a:t>
            </a:r>
            <a:r>
              <a:rPr lang="en-US" sz="2800" b="1" dirty="0" smtClean="0">
                <a:cs typeface="Times New Roman" pitchFamily="18" charset="0"/>
              </a:rPr>
              <a:t> 43)</a:t>
            </a:r>
          </a:p>
        </p:txBody>
      </p:sp>
      <p:sp>
        <p:nvSpPr>
          <p:cNvPr id="6" name="Title 1"/>
          <p:cNvSpPr txBox="1">
            <a:spLocks/>
          </p:cNvSpPr>
          <p:nvPr/>
        </p:nvSpPr>
        <p:spPr bwMode="auto">
          <a:xfrm>
            <a:off x="152400" y="152400"/>
            <a:ext cx="8839200" cy="715963"/>
          </a:xfrm>
          <a:prstGeom prst="rect">
            <a:avLst/>
          </a:prstGeom>
          <a:noFill/>
          <a:ln w="9525">
            <a:noFill/>
            <a:miter lim="800000"/>
            <a:headEnd/>
            <a:tailEnd/>
          </a:ln>
        </p:spPr>
        <p:txBody>
          <a:bodyPr anchor="ctr"/>
          <a:lstStyle/>
          <a:p>
            <a:pPr algn="ctr">
              <a:defRPr/>
            </a:pPr>
            <a:endParaRPr lang="en-US" sz="2400" b="1" dirty="0">
              <a:solidFill>
                <a:schemeClr val="bg1"/>
              </a:solidFill>
              <a:latin typeface="Times New Roman" pitchFamily="18" charset="0"/>
              <a:ea typeface="+mj-ea"/>
              <a:cs typeface="Times New Roman" pitchFamily="18" charset="0"/>
            </a:endParaRPr>
          </a:p>
        </p:txBody>
      </p:sp>
      <p:sp>
        <p:nvSpPr>
          <p:cNvPr id="4" name="Rectangle 3"/>
          <p:cNvSpPr/>
          <p:nvPr/>
        </p:nvSpPr>
        <p:spPr>
          <a:xfrm>
            <a:off x="886278" y="152400"/>
            <a:ext cx="8029122" cy="769441"/>
          </a:xfrm>
          <a:prstGeom prst="rect">
            <a:avLst/>
          </a:prstGeom>
        </p:spPr>
        <p:txBody>
          <a:bodyPr wrap="none">
            <a:spAutoFit/>
          </a:bodyPr>
          <a:lstStyle/>
          <a:p>
            <a:pPr algn="ctr"/>
            <a:r>
              <a:rPr lang="en-US" sz="4400" dirty="0" smtClean="0">
                <a:solidFill>
                  <a:schemeClr val="bg1"/>
                </a:solidFill>
                <a:latin typeface="+mj-lt"/>
                <a:cs typeface="Times New Roman" pitchFamily="18" charset="0"/>
              </a:rPr>
              <a:t>Type I SSAC Reference Site Criteria</a:t>
            </a:r>
          </a:p>
        </p:txBody>
      </p:sp>
      <p:sp>
        <p:nvSpPr>
          <p:cNvPr id="5" name="Slide Number Placeholder 4"/>
          <p:cNvSpPr>
            <a:spLocks noGrp="1"/>
          </p:cNvSpPr>
          <p:nvPr>
            <p:ph type="sldNum" sz="quarter" idx="12"/>
          </p:nvPr>
        </p:nvSpPr>
        <p:spPr/>
        <p:txBody>
          <a:bodyPr/>
          <a:lstStyle/>
          <a:p>
            <a:fld id="{D9515C9C-B0D4-49C7-83C7-4BF66E55645D}" type="slidenum">
              <a:rPr lang="en-US" smtClean="0"/>
              <a:pPr/>
              <a:t>59</a:t>
            </a:fld>
            <a:endParaRPr lang="en-US"/>
          </a:p>
        </p:txBody>
      </p:sp>
      <p:pic>
        <p:nvPicPr>
          <p:cNvPr id="7" name="~PP1716.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14123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228600"/>
            <a:ext cx="8915400" cy="762000"/>
          </a:xfrm>
        </p:spPr>
        <p:txBody>
          <a:bodyPr>
            <a:normAutofit fontScale="90000"/>
          </a:bodyPr>
          <a:lstStyle/>
          <a:p>
            <a:pPr algn="ctr"/>
            <a:r>
              <a:rPr lang="en-US" dirty="0" smtClean="0">
                <a:solidFill>
                  <a:schemeClr val="bg1"/>
                </a:solidFill>
              </a:rPr>
              <a:t>NNC Development Timeline </a:t>
            </a:r>
            <a:br>
              <a:rPr lang="en-US" dirty="0" smtClean="0">
                <a:solidFill>
                  <a:schemeClr val="bg1"/>
                </a:solidFill>
              </a:rPr>
            </a:br>
            <a:r>
              <a:rPr lang="en-US" sz="1600" dirty="0" smtClean="0">
                <a:solidFill>
                  <a:schemeClr val="bg1"/>
                </a:solidFill>
              </a:rPr>
              <a:t>(continued)</a:t>
            </a:r>
            <a:r>
              <a:rPr lang="en-US" sz="1600" dirty="0" smtClean="0"/>
              <a:t>	</a:t>
            </a:r>
            <a:endParaRPr lang="en-US" sz="1600" dirty="0"/>
          </a:p>
        </p:txBody>
      </p:sp>
      <p:sp>
        <p:nvSpPr>
          <p:cNvPr id="3" name="Content Placeholder 2"/>
          <p:cNvSpPr>
            <a:spLocks noGrp="1"/>
          </p:cNvSpPr>
          <p:nvPr>
            <p:ph idx="1"/>
          </p:nvPr>
        </p:nvSpPr>
        <p:spPr>
          <a:xfrm>
            <a:off x="381000" y="1371600"/>
            <a:ext cx="8458200" cy="5029200"/>
          </a:xfrm>
        </p:spPr>
        <p:txBody>
          <a:bodyPr>
            <a:normAutofit lnSpcReduction="10000"/>
          </a:bodyPr>
          <a:lstStyle/>
          <a:p>
            <a:r>
              <a:rPr lang="en-US" b="1" dirty="0" smtClean="0"/>
              <a:t>EPA’s NNC were challenged by many parties, and on Feb. 18, 2012, Federal Judge Hinkle upheld criteria for lakes and spring vents, but overturned NNC for streams and DPVs for unimpaired lakes</a:t>
            </a:r>
          </a:p>
          <a:p>
            <a:pPr lvl="1"/>
            <a:r>
              <a:rPr lang="en-US" b="1" dirty="0" smtClean="0"/>
              <a:t>EPA required to re-propose streams criteria and DPVs by June 4, 2012, but later changed to November 30, 2012</a:t>
            </a:r>
          </a:p>
          <a:p>
            <a:pPr lvl="1"/>
            <a:r>
              <a:rPr lang="en-US" b="1" dirty="0" smtClean="0"/>
              <a:t>Date for </a:t>
            </a:r>
            <a:r>
              <a:rPr lang="en-US" b="1" u="sng" dirty="0" smtClean="0"/>
              <a:t>proposal</a:t>
            </a:r>
            <a:r>
              <a:rPr lang="en-US" b="1" dirty="0" smtClean="0"/>
              <a:t> of estuary NNC and S Florida “flowing waters” also changed to Nov. 30, 2012, and date to finalize to Sept. 30, 2013</a:t>
            </a:r>
          </a:p>
        </p:txBody>
      </p:sp>
      <p:pic>
        <p:nvPicPr>
          <p:cNvPr id="4" name="~PP669.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extLst>
      <p:ext uri="{BB962C8B-B14F-4D97-AF65-F5344CB8AC3E}">
        <p14:creationId xmlns:p14="http://schemas.microsoft.com/office/powerpoint/2010/main" val="438578638"/>
      </p:ext>
    </p:extLst>
  </p:cSld>
  <p:clrMapOvr>
    <a:masterClrMapping/>
  </p:clrMapOvr>
  <p:transition advTm="3847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1143000"/>
          </a:xfrm>
        </p:spPr>
        <p:txBody>
          <a:bodyPr>
            <a:normAutofit/>
          </a:bodyPr>
          <a:lstStyle/>
          <a:p>
            <a:r>
              <a:rPr lang="en-US" dirty="0" smtClean="0">
                <a:solidFill>
                  <a:schemeClr val="bg1"/>
                </a:solidFill>
              </a:rPr>
              <a:t>Type I SSAC Example- Thomas Ck.</a:t>
            </a:r>
            <a:endParaRPr lang="en-US" dirty="0">
              <a:solidFill>
                <a:schemeClr val="bg1"/>
              </a:solidFill>
            </a:endParaRPr>
          </a:p>
        </p:txBody>
      </p:sp>
      <p:pic>
        <p:nvPicPr>
          <p:cNvPr id="5" name="Picture 4" descr="managed lands.jpg"/>
          <p:cNvPicPr/>
          <p:nvPr/>
        </p:nvPicPr>
        <p:blipFill>
          <a:blip r:embed="rId4" cstate="print"/>
          <a:srcRect t="5435"/>
          <a:stretch>
            <a:fillRect/>
          </a:stretch>
        </p:blipFill>
        <p:spPr>
          <a:xfrm>
            <a:off x="4724400" y="1371600"/>
            <a:ext cx="4038600" cy="5105400"/>
          </a:xfrm>
          <a:prstGeom prst="rect">
            <a:avLst/>
          </a:prstGeom>
        </p:spPr>
      </p:pic>
      <p:pic>
        <p:nvPicPr>
          <p:cNvPr id="6" name="Picture 5" descr="12-8-11.jpg"/>
          <p:cNvPicPr/>
          <p:nvPr/>
        </p:nvPicPr>
        <p:blipFill>
          <a:blip r:embed="rId5" cstate="print"/>
          <a:stretch>
            <a:fillRect/>
          </a:stretch>
        </p:blipFill>
        <p:spPr>
          <a:xfrm>
            <a:off x="152400" y="1066801"/>
            <a:ext cx="4191000" cy="5486400"/>
          </a:xfrm>
          <a:prstGeom prst="rect">
            <a:avLst/>
          </a:prstGeom>
        </p:spPr>
      </p:pic>
      <p:sp>
        <p:nvSpPr>
          <p:cNvPr id="7" name="Slide Number Placeholder 6"/>
          <p:cNvSpPr>
            <a:spLocks noGrp="1"/>
          </p:cNvSpPr>
          <p:nvPr>
            <p:ph type="sldNum" sz="quarter" idx="12"/>
          </p:nvPr>
        </p:nvSpPr>
        <p:spPr/>
        <p:txBody>
          <a:bodyPr/>
          <a:lstStyle/>
          <a:p>
            <a:fld id="{D9515C9C-B0D4-49C7-83C7-4BF66E55645D}" type="slidenum">
              <a:rPr lang="en-US" smtClean="0"/>
              <a:pPr/>
              <a:t>60</a:t>
            </a:fld>
            <a:endParaRPr lang="en-US"/>
          </a:p>
        </p:txBody>
      </p:sp>
      <p:pic>
        <p:nvPicPr>
          <p:cNvPr id="8" name="~PP3963.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8696325" y="6410325"/>
            <a:ext cx="304800" cy="304800"/>
          </a:xfrm>
          <a:prstGeom prst="rect">
            <a:avLst/>
          </a:prstGeom>
        </p:spPr>
      </p:pic>
    </p:spTree>
  </p:cSld>
  <p:clrMapOvr>
    <a:masterClrMapping/>
  </p:clrMapOvr>
  <p:transition advTm="6734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Thomas Creek Evaluation</a:t>
            </a:r>
            <a:endParaRPr lang="en-US" dirty="0">
              <a:solidFill>
                <a:schemeClr val="bg1"/>
              </a:solidFill>
            </a:endParaRPr>
          </a:p>
        </p:txBody>
      </p:sp>
      <p:sp>
        <p:nvSpPr>
          <p:cNvPr id="3" name="Content Placeholder 2"/>
          <p:cNvSpPr>
            <a:spLocks noGrp="1"/>
          </p:cNvSpPr>
          <p:nvPr>
            <p:ph idx="1"/>
          </p:nvPr>
        </p:nvSpPr>
        <p:spPr>
          <a:xfrm>
            <a:off x="457200" y="1524001"/>
            <a:ext cx="8229600" cy="4876800"/>
          </a:xfrm>
        </p:spPr>
        <p:txBody>
          <a:bodyPr/>
          <a:lstStyle/>
          <a:p>
            <a:r>
              <a:rPr lang="en-US" b="1" dirty="0" smtClean="0"/>
              <a:t>Anheuser-Busch Brewery submitted petition for DO SSAC based on natural conditions</a:t>
            </a:r>
          </a:p>
          <a:p>
            <a:pPr lvl="1"/>
            <a:r>
              <a:rPr lang="en-US" b="1" dirty="0" smtClean="0"/>
              <a:t>Buffer LDI score is 1.9</a:t>
            </a:r>
          </a:p>
          <a:p>
            <a:pPr lvl="1"/>
            <a:r>
              <a:rPr lang="en-US" b="1" dirty="0" smtClean="0"/>
              <a:t>Watershed LDI is 2.1</a:t>
            </a:r>
          </a:p>
          <a:p>
            <a:pPr lvl="1"/>
            <a:r>
              <a:rPr lang="en-US" b="1" dirty="0" smtClean="0"/>
              <a:t>Watershed field visit showed benign inputs</a:t>
            </a:r>
          </a:p>
          <a:p>
            <a:pPr lvl="1"/>
            <a:r>
              <a:rPr lang="en-US" b="1" dirty="0" smtClean="0"/>
              <a:t>Mean SCI score was 44 at US 1</a:t>
            </a:r>
          </a:p>
          <a:p>
            <a:r>
              <a:rPr lang="en-US" b="1" dirty="0" smtClean="0"/>
              <a:t>Concluded low DO is natural condition (swamp inputs)</a:t>
            </a:r>
          </a:p>
          <a:p>
            <a:endParaRPr lang="en-US" b="1" dirty="0" smtClean="0"/>
          </a:p>
          <a:p>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61</a:t>
            </a:fld>
            <a:endParaRPr lang="en-US"/>
          </a:p>
        </p:txBody>
      </p:sp>
      <p:pic>
        <p:nvPicPr>
          <p:cNvPr id="5" name="~PP3833.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5269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4" cstate="print"/>
          <a:srcRect/>
          <a:stretch>
            <a:fillRect/>
          </a:stretch>
        </p:blipFill>
        <p:spPr bwMode="auto">
          <a:xfrm>
            <a:off x="228600" y="1143000"/>
            <a:ext cx="4038600" cy="2676525"/>
          </a:xfrm>
          <a:prstGeom prst="rect">
            <a:avLst/>
          </a:prstGeom>
          <a:noFill/>
          <a:ln w="9525">
            <a:noFill/>
            <a:miter lim="800000"/>
            <a:headEnd/>
            <a:tailEnd/>
          </a:ln>
        </p:spPr>
      </p:pic>
      <p:graphicFrame>
        <p:nvGraphicFramePr>
          <p:cNvPr id="5" name="Table 4"/>
          <p:cNvGraphicFramePr>
            <a:graphicFrameLocks noGrp="1"/>
          </p:cNvGraphicFramePr>
          <p:nvPr/>
        </p:nvGraphicFramePr>
        <p:xfrm>
          <a:off x="4521200" y="1895475"/>
          <a:ext cx="4394200" cy="3438525"/>
        </p:xfrm>
        <a:graphic>
          <a:graphicData uri="http://schemas.openxmlformats.org/drawingml/2006/table">
            <a:tbl>
              <a:tblPr/>
              <a:tblGrid>
                <a:gridCol w="1314450"/>
                <a:gridCol w="614680"/>
                <a:gridCol w="1328420"/>
                <a:gridCol w="1136650"/>
              </a:tblGrid>
              <a:tr h="390525">
                <a:tc>
                  <a:txBody>
                    <a:bodyPr/>
                    <a:lstStyle/>
                    <a:p>
                      <a:pPr marL="0" marR="0" indent="0" algn="ctr">
                        <a:spcBef>
                          <a:spcPts val="0"/>
                        </a:spcBef>
                        <a:spcAft>
                          <a:spcPts val="0"/>
                        </a:spcAft>
                      </a:pPr>
                      <a:r>
                        <a:rPr lang="en-US" sz="1100" b="1">
                          <a:solidFill>
                            <a:srgbClr val="000000"/>
                          </a:solidFill>
                          <a:latin typeface="Calibri"/>
                          <a:ea typeface="Times New Roman"/>
                          <a:cs typeface="Calibri"/>
                        </a:rPr>
                        <a:t>Year</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marL="0" marR="0" indent="0" algn="ctr">
                        <a:spcBef>
                          <a:spcPts val="0"/>
                        </a:spcBef>
                        <a:spcAft>
                          <a:spcPts val="0"/>
                        </a:spcAft>
                      </a:pPr>
                      <a:r>
                        <a:rPr lang="en-US" sz="1100" b="1">
                          <a:solidFill>
                            <a:srgbClr val="000000"/>
                          </a:solidFill>
                          <a:latin typeface="Calibri"/>
                          <a:ea typeface="Times New Roman"/>
                          <a:cs typeface="Calibri"/>
                        </a:rPr>
                        <a:t>N</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marL="0" marR="0" indent="0" algn="ctr">
                        <a:spcBef>
                          <a:spcPts val="0"/>
                        </a:spcBef>
                        <a:spcAft>
                          <a:spcPts val="0"/>
                        </a:spcAft>
                      </a:pPr>
                      <a:r>
                        <a:rPr lang="en-US" sz="1100" b="1">
                          <a:solidFill>
                            <a:srgbClr val="000000"/>
                          </a:solidFill>
                          <a:latin typeface="Calibri"/>
                          <a:ea typeface="Times New Roman"/>
                          <a:cs typeface="Calibri"/>
                        </a:rPr>
                        <a:t>Mean</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marL="0" marR="0" indent="0" algn="ctr">
                        <a:spcBef>
                          <a:spcPts val="0"/>
                        </a:spcBef>
                        <a:spcAft>
                          <a:spcPts val="0"/>
                        </a:spcAft>
                      </a:pPr>
                      <a:r>
                        <a:rPr lang="en-US" sz="1100" b="1">
                          <a:solidFill>
                            <a:srgbClr val="000000"/>
                          </a:solidFill>
                          <a:latin typeface="Calibri"/>
                          <a:ea typeface="Times New Roman"/>
                          <a:cs typeface="Calibri"/>
                        </a:rPr>
                        <a:t>Standard Deviation</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r>
              <a:tr h="190500">
                <a:tc>
                  <a:txBody>
                    <a:bodyPr/>
                    <a:lstStyle/>
                    <a:p>
                      <a:pPr marL="0" marR="0" indent="0" algn="ctr">
                        <a:spcBef>
                          <a:spcPts val="0"/>
                        </a:spcBef>
                        <a:spcAft>
                          <a:spcPts val="0"/>
                        </a:spcAft>
                      </a:pPr>
                      <a:r>
                        <a:rPr lang="en-US" sz="1100" b="1">
                          <a:solidFill>
                            <a:srgbClr val="000000"/>
                          </a:solidFill>
                          <a:latin typeface="Calibri"/>
                          <a:ea typeface="Times New Roman"/>
                          <a:cs typeface="Calibri"/>
                        </a:rPr>
                        <a:t>1998</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8</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3.20</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1.19</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0500">
                <a:tc>
                  <a:txBody>
                    <a:bodyPr/>
                    <a:lstStyle/>
                    <a:p>
                      <a:pPr marL="0" marR="0" indent="0" algn="ctr">
                        <a:spcBef>
                          <a:spcPts val="0"/>
                        </a:spcBef>
                        <a:spcAft>
                          <a:spcPts val="0"/>
                        </a:spcAft>
                      </a:pPr>
                      <a:r>
                        <a:rPr lang="en-US" sz="1100" b="1">
                          <a:solidFill>
                            <a:srgbClr val="000000"/>
                          </a:solidFill>
                          <a:latin typeface="Calibri"/>
                          <a:ea typeface="Times New Roman"/>
                          <a:cs typeface="Calibri"/>
                        </a:rPr>
                        <a:t>1999</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7</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4.51</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2.32</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0500">
                <a:tc>
                  <a:txBody>
                    <a:bodyPr/>
                    <a:lstStyle/>
                    <a:p>
                      <a:pPr marL="0" marR="0" indent="0" algn="ctr">
                        <a:spcBef>
                          <a:spcPts val="0"/>
                        </a:spcBef>
                        <a:spcAft>
                          <a:spcPts val="0"/>
                        </a:spcAft>
                      </a:pPr>
                      <a:r>
                        <a:rPr lang="en-US" sz="1100" b="1">
                          <a:solidFill>
                            <a:srgbClr val="000000"/>
                          </a:solidFill>
                          <a:latin typeface="Calibri"/>
                          <a:ea typeface="Times New Roman"/>
                          <a:cs typeface="Calibri"/>
                        </a:rPr>
                        <a:t>2000</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7</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3.23</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2.18</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0500">
                <a:tc>
                  <a:txBody>
                    <a:bodyPr/>
                    <a:lstStyle/>
                    <a:p>
                      <a:pPr marL="0" marR="0" indent="0" algn="ctr">
                        <a:spcBef>
                          <a:spcPts val="0"/>
                        </a:spcBef>
                        <a:spcAft>
                          <a:spcPts val="0"/>
                        </a:spcAft>
                      </a:pPr>
                      <a:r>
                        <a:rPr lang="en-US" sz="1100" b="1">
                          <a:solidFill>
                            <a:srgbClr val="000000"/>
                          </a:solidFill>
                          <a:latin typeface="Calibri"/>
                          <a:ea typeface="Times New Roman"/>
                          <a:cs typeface="Calibri"/>
                        </a:rPr>
                        <a:t>2001</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5</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2.59</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1.17</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0500">
                <a:tc>
                  <a:txBody>
                    <a:bodyPr/>
                    <a:lstStyle/>
                    <a:p>
                      <a:pPr marL="0" marR="0" indent="0" algn="ctr">
                        <a:spcBef>
                          <a:spcPts val="0"/>
                        </a:spcBef>
                        <a:spcAft>
                          <a:spcPts val="0"/>
                        </a:spcAft>
                      </a:pPr>
                      <a:r>
                        <a:rPr lang="en-US" sz="1100" b="1">
                          <a:solidFill>
                            <a:srgbClr val="000000"/>
                          </a:solidFill>
                          <a:latin typeface="Calibri"/>
                          <a:ea typeface="Times New Roman"/>
                          <a:cs typeface="Calibri"/>
                        </a:rPr>
                        <a:t>2002</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4</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3.09</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1.61</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0500">
                <a:tc>
                  <a:txBody>
                    <a:bodyPr/>
                    <a:lstStyle/>
                    <a:p>
                      <a:pPr marL="0" marR="0" indent="0" algn="ctr">
                        <a:spcBef>
                          <a:spcPts val="0"/>
                        </a:spcBef>
                        <a:spcAft>
                          <a:spcPts val="0"/>
                        </a:spcAft>
                      </a:pPr>
                      <a:r>
                        <a:rPr lang="en-US" sz="1100" b="1">
                          <a:solidFill>
                            <a:srgbClr val="000000"/>
                          </a:solidFill>
                          <a:latin typeface="Calibri"/>
                          <a:ea typeface="Times New Roman"/>
                          <a:cs typeface="Calibri"/>
                        </a:rPr>
                        <a:t>2003</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3</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2.62</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1.01</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0500">
                <a:tc>
                  <a:txBody>
                    <a:bodyPr/>
                    <a:lstStyle/>
                    <a:p>
                      <a:pPr marL="0" marR="0" indent="0" algn="ctr">
                        <a:spcBef>
                          <a:spcPts val="0"/>
                        </a:spcBef>
                        <a:spcAft>
                          <a:spcPts val="0"/>
                        </a:spcAft>
                      </a:pPr>
                      <a:r>
                        <a:rPr lang="en-US" sz="1100" b="1">
                          <a:solidFill>
                            <a:srgbClr val="000000"/>
                          </a:solidFill>
                          <a:latin typeface="Calibri"/>
                          <a:ea typeface="Times New Roman"/>
                          <a:cs typeface="Calibri"/>
                        </a:rPr>
                        <a:t>2004</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3</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3.65</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2.47</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0500">
                <a:tc>
                  <a:txBody>
                    <a:bodyPr/>
                    <a:lstStyle/>
                    <a:p>
                      <a:pPr marL="0" marR="0" indent="0" algn="ctr">
                        <a:spcBef>
                          <a:spcPts val="0"/>
                        </a:spcBef>
                        <a:spcAft>
                          <a:spcPts val="0"/>
                        </a:spcAft>
                      </a:pPr>
                      <a:r>
                        <a:rPr lang="en-US" sz="1100" b="1">
                          <a:solidFill>
                            <a:srgbClr val="000000"/>
                          </a:solidFill>
                          <a:latin typeface="Calibri"/>
                          <a:ea typeface="Times New Roman"/>
                          <a:cs typeface="Calibri"/>
                        </a:rPr>
                        <a:t>2005</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10</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3.14</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1.20</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0500">
                <a:tc>
                  <a:txBody>
                    <a:bodyPr/>
                    <a:lstStyle/>
                    <a:p>
                      <a:pPr marL="0" marR="0" indent="0" algn="ctr">
                        <a:spcBef>
                          <a:spcPts val="0"/>
                        </a:spcBef>
                        <a:spcAft>
                          <a:spcPts val="0"/>
                        </a:spcAft>
                      </a:pPr>
                      <a:r>
                        <a:rPr lang="en-US" sz="1100" b="1">
                          <a:solidFill>
                            <a:srgbClr val="000000"/>
                          </a:solidFill>
                          <a:latin typeface="Calibri"/>
                          <a:ea typeface="Times New Roman"/>
                          <a:cs typeface="Calibri"/>
                        </a:rPr>
                        <a:t>2006</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6</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4.52</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2.65</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0500">
                <a:tc>
                  <a:txBody>
                    <a:bodyPr/>
                    <a:lstStyle/>
                    <a:p>
                      <a:pPr marL="0" marR="0" indent="0" algn="ctr">
                        <a:spcBef>
                          <a:spcPts val="0"/>
                        </a:spcBef>
                        <a:spcAft>
                          <a:spcPts val="0"/>
                        </a:spcAft>
                      </a:pPr>
                      <a:r>
                        <a:rPr lang="en-US" sz="1100" b="1">
                          <a:solidFill>
                            <a:srgbClr val="000000"/>
                          </a:solidFill>
                          <a:latin typeface="Calibri"/>
                          <a:ea typeface="Times New Roman"/>
                          <a:cs typeface="Calibri"/>
                        </a:rPr>
                        <a:t>2007</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6</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3.60</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1.29</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0500">
                <a:tc>
                  <a:txBody>
                    <a:bodyPr/>
                    <a:lstStyle/>
                    <a:p>
                      <a:pPr marL="0" marR="0" indent="0" algn="ctr">
                        <a:spcBef>
                          <a:spcPts val="0"/>
                        </a:spcBef>
                        <a:spcAft>
                          <a:spcPts val="0"/>
                        </a:spcAft>
                      </a:pPr>
                      <a:r>
                        <a:rPr lang="en-US" sz="1100" b="1">
                          <a:solidFill>
                            <a:srgbClr val="000000"/>
                          </a:solidFill>
                          <a:latin typeface="Calibri"/>
                          <a:ea typeface="Times New Roman"/>
                          <a:cs typeface="Calibri"/>
                        </a:rPr>
                        <a:t>2008</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16</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5.45</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2.31</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0500">
                <a:tc>
                  <a:txBody>
                    <a:bodyPr/>
                    <a:lstStyle/>
                    <a:p>
                      <a:pPr marL="0" marR="0" indent="0" algn="ctr">
                        <a:spcBef>
                          <a:spcPts val="0"/>
                        </a:spcBef>
                        <a:spcAft>
                          <a:spcPts val="0"/>
                        </a:spcAft>
                      </a:pPr>
                      <a:r>
                        <a:rPr lang="en-US" sz="1100" b="1">
                          <a:solidFill>
                            <a:srgbClr val="000000"/>
                          </a:solidFill>
                          <a:latin typeface="Calibri"/>
                          <a:ea typeface="Times New Roman"/>
                          <a:cs typeface="Calibri"/>
                        </a:rPr>
                        <a:t>2009</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12</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3.42</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2.06</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0500">
                <a:tc>
                  <a:txBody>
                    <a:bodyPr/>
                    <a:lstStyle/>
                    <a:p>
                      <a:pPr marL="0" marR="0" indent="0" algn="ctr">
                        <a:spcBef>
                          <a:spcPts val="0"/>
                        </a:spcBef>
                        <a:spcAft>
                          <a:spcPts val="0"/>
                        </a:spcAft>
                      </a:pPr>
                      <a:r>
                        <a:rPr lang="en-US" sz="1100" b="1">
                          <a:solidFill>
                            <a:srgbClr val="000000"/>
                          </a:solidFill>
                          <a:latin typeface="Calibri"/>
                          <a:ea typeface="Times New Roman"/>
                          <a:cs typeface="Calibri"/>
                        </a:rPr>
                        <a:t>2010</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17</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5.31</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2.19</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0500">
                <a:tc>
                  <a:txBody>
                    <a:bodyPr/>
                    <a:lstStyle/>
                    <a:p>
                      <a:pPr marL="0" marR="0" indent="0" algn="ctr">
                        <a:spcBef>
                          <a:spcPts val="0"/>
                        </a:spcBef>
                        <a:spcAft>
                          <a:spcPts val="0"/>
                        </a:spcAft>
                      </a:pPr>
                      <a:r>
                        <a:rPr lang="en-US" sz="1100" b="1">
                          <a:solidFill>
                            <a:srgbClr val="000000"/>
                          </a:solidFill>
                          <a:latin typeface="Calibri"/>
                          <a:ea typeface="Times New Roman"/>
                          <a:cs typeface="Calibri"/>
                        </a:rPr>
                        <a:t>2011</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35</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3.50</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c>
                  <a:txBody>
                    <a:bodyPr/>
                    <a:lstStyle/>
                    <a:p>
                      <a:pPr marL="0" marR="0" indent="0" algn="ctr">
                        <a:spcBef>
                          <a:spcPts val="0"/>
                        </a:spcBef>
                        <a:spcAft>
                          <a:spcPts val="0"/>
                        </a:spcAft>
                      </a:pPr>
                      <a:r>
                        <a:rPr lang="en-US" sz="1100">
                          <a:solidFill>
                            <a:srgbClr val="000000"/>
                          </a:solidFill>
                          <a:latin typeface="Calibri"/>
                          <a:ea typeface="Times New Roman"/>
                          <a:cs typeface="Calibri"/>
                        </a:rPr>
                        <a:t>2.06</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tcPr>
                </a:tc>
              </a:tr>
              <a:tr h="190500">
                <a:tc>
                  <a:txBody>
                    <a:bodyPr/>
                    <a:lstStyle/>
                    <a:p>
                      <a:pPr marL="0" marR="0" indent="0">
                        <a:spcBef>
                          <a:spcPts val="0"/>
                        </a:spcBef>
                        <a:spcAft>
                          <a:spcPts val="0"/>
                        </a:spcAft>
                      </a:pPr>
                      <a:r>
                        <a:rPr lang="en-US" sz="1100" b="1">
                          <a:solidFill>
                            <a:srgbClr val="000000"/>
                          </a:solidFill>
                          <a:latin typeface="Calibri"/>
                          <a:ea typeface="Times New Roman"/>
                          <a:cs typeface="Calibri"/>
                        </a:rPr>
                        <a:t>Period of Record</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marL="0" marR="0" indent="0" algn="ctr">
                        <a:spcBef>
                          <a:spcPts val="0"/>
                        </a:spcBef>
                        <a:spcAft>
                          <a:spcPts val="0"/>
                        </a:spcAft>
                      </a:pPr>
                      <a:r>
                        <a:rPr lang="en-US" sz="1100" b="1">
                          <a:solidFill>
                            <a:srgbClr val="000000"/>
                          </a:solidFill>
                          <a:latin typeface="Calibri"/>
                          <a:ea typeface="Times New Roman"/>
                          <a:cs typeface="Calibri"/>
                        </a:rPr>
                        <a:t>139</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marL="0" marR="0" indent="0" algn="ctr">
                        <a:spcBef>
                          <a:spcPts val="0"/>
                        </a:spcBef>
                        <a:spcAft>
                          <a:spcPts val="0"/>
                        </a:spcAft>
                      </a:pPr>
                      <a:r>
                        <a:rPr lang="en-US" sz="1100" b="1">
                          <a:solidFill>
                            <a:srgbClr val="000000"/>
                          </a:solidFill>
                          <a:latin typeface="Calibri"/>
                          <a:ea typeface="Times New Roman"/>
                          <a:cs typeface="Calibri"/>
                        </a:rPr>
                        <a:t>3.92</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marL="0" marR="0" indent="0" algn="ctr">
                        <a:spcBef>
                          <a:spcPts val="0"/>
                        </a:spcBef>
                        <a:spcAft>
                          <a:spcPts val="0"/>
                        </a:spcAft>
                      </a:pPr>
                      <a:r>
                        <a:rPr lang="en-US" sz="1100" b="1">
                          <a:solidFill>
                            <a:srgbClr val="000000"/>
                          </a:solidFill>
                          <a:latin typeface="Calibri"/>
                          <a:ea typeface="Times New Roman"/>
                          <a:cs typeface="Calibri"/>
                        </a:rPr>
                        <a:t>2.11</a:t>
                      </a:r>
                      <a:endParaRPr lang="en-US" sz="1200">
                        <a:latin typeface="Times New Roman"/>
                        <a:ea typeface="Calibri"/>
                        <a:cs typeface="Times New Roman"/>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r>
              <a:tr h="190500">
                <a:tc>
                  <a:txBody>
                    <a:bodyPr/>
                    <a:lstStyle/>
                    <a:p>
                      <a:pPr marL="0" marR="0" indent="0">
                        <a:spcBef>
                          <a:spcPts val="0"/>
                        </a:spcBef>
                        <a:spcAft>
                          <a:spcPts val="0"/>
                        </a:spcAft>
                      </a:pPr>
                      <a:r>
                        <a:rPr lang="en-US" sz="1100" b="1">
                          <a:solidFill>
                            <a:srgbClr val="000000"/>
                          </a:solidFill>
                          <a:latin typeface="Calibri"/>
                          <a:ea typeface="Times New Roman"/>
                          <a:cs typeface="Calibri"/>
                        </a:rPr>
                        <a:t>10th Percentile</a:t>
                      </a:r>
                      <a:endParaRPr lang="en-US" sz="1200">
                        <a:latin typeface="Times New Roman"/>
                        <a:ea typeface="Calibri"/>
                        <a:cs typeface="Times New Roman"/>
                      </a:endParaRPr>
                    </a:p>
                  </a:txBody>
                  <a:tcPr marL="68580" marR="68580" marT="0" marB="0">
                    <a:lnL w="12700" cap="flat" cmpd="sng" algn="ctr">
                      <a:solidFill>
                        <a:srgbClr val="4F81BD"/>
                      </a:solidFill>
                      <a:prstDash val="solid"/>
                      <a:round/>
                      <a:headEnd type="none" w="med" len="med"/>
                      <a:tailEnd type="none" w="med" len="med"/>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indent="457200"/>
                      <a:endParaRPr lang="en-US" sz="1100">
                        <a:latin typeface="Calibri"/>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marL="0" marR="0" indent="0" algn="ctr">
                        <a:spcBef>
                          <a:spcPts val="0"/>
                        </a:spcBef>
                        <a:spcAft>
                          <a:spcPts val="0"/>
                        </a:spcAft>
                      </a:pPr>
                      <a:r>
                        <a:rPr lang="en-US" sz="1100" b="1">
                          <a:solidFill>
                            <a:srgbClr val="000000"/>
                          </a:solidFill>
                          <a:latin typeface="Calibri"/>
                          <a:ea typeface="Times New Roman"/>
                          <a:cs typeface="Calibri"/>
                        </a:rPr>
                        <a:t>2.61</a:t>
                      </a:r>
                      <a:endParaRPr lang="en-US" sz="1200">
                        <a:latin typeface="Times New Roman"/>
                        <a:ea typeface="Calibri"/>
                        <a:cs typeface="Times New Roman"/>
                      </a:endParaRPr>
                    </a:p>
                  </a:txBody>
                  <a:tcPr marL="68580" marR="68580" marT="0" marB="0">
                    <a:lnL>
                      <a:noFill/>
                    </a:lnL>
                    <a:lnR>
                      <a:noFill/>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c>
                  <a:txBody>
                    <a:bodyPr/>
                    <a:lstStyle/>
                    <a:p>
                      <a:pPr indent="457200"/>
                      <a:endParaRPr lang="en-US" sz="1100" dirty="0">
                        <a:latin typeface="Calibri"/>
                      </a:endParaRPr>
                    </a:p>
                  </a:txBody>
                  <a:tcPr marL="68580" marR="68580" marT="0" marB="0">
                    <a:lnL>
                      <a:noFill/>
                    </a:lnL>
                    <a:lnR w="12700" cap="flat" cmpd="sng" algn="ctr">
                      <a:solidFill>
                        <a:srgbClr val="4F81BD"/>
                      </a:solidFill>
                      <a:prstDash val="solid"/>
                      <a:round/>
                      <a:headEnd type="none" w="med" len="med"/>
                      <a:tailEnd type="none" w="med" len="med"/>
                    </a:lnR>
                    <a:lnT w="12700" cap="flat" cmpd="sng" algn="ctr">
                      <a:solidFill>
                        <a:srgbClr val="4F81BD"/>
                      </a:solidFill>
                      <a:prstDash val="solid"/>
                      <a:round/>
                      <a:headEnd type="none" w="med" len="med"/>
                      <a:tailEnd type="none" w="med" len="med"/>
                    </a:lnT>
                    <a:lnB w="12700" cap="flat" cmpd="sng" algn="ctr">
                      <a:solidFill>
                        <a:srgbClr val="4F81BD"/>
                      </a:solidFill>
                      <a:prstDash val="solid"/>
                      <a:round/>
                      <a:headEnd type="none" w="med" len="med"/>
                      <a:tailEnd type="none" w="med" len="med"/>
                    </a:lnB>
                    <a:solidFill>
                      <a:srgbClr val="4F81BD"/>
                    </a:solidFill>
                  </a:tcPr>
                </a:tc>
              </a:tr>
            </a:tbl>
          </a:graphicData>
        </a:graphic>
      </p:graphicFrame>
      <p:sp>
        <p:nvSpPr>
          <p:cNvPr id="6" name="Title 5"/>
          <p:cNvSpPr>
            <a:spLocks noGrp="1"/>
          </p:cNvSpPr>
          <p:nvPr>
            <p:ph type="title"/>
          </p:nvPr>
        </p:nvSpPr>
        <p:spPr>
          <a:xfrm>
            <a:off x="457200" y="0"/>
            <a:ext cx="8229600" cy="1143000"/>
          </a:xfrm>
        </p:spPr>
        <p:txBody>
          <a:bodyPr/>
          <a:lstStyle/>
          <a:p>
            <a:r>
              <a:rPr lang="en-US" dirty="0" smtClean="0">
                <a:solidFill>
                  <a:schemeClr val="bg1"/>
                </a:solidFill>
              </a:rPr>
              <a:t>DO SSAC Derivation</a:t>
            </a:r>
            <a:endParaRPr lang="en-US" dirty="0">
              <a:solidFill>
                <a:schemeClr val="bg1"/>
              </a:solidFill>
            </a:endParaRPr>
          </a:p>
        </p:txBody>
      </p:sp>
      <p:sp>
        <p:nvSpPr>
          <p:cNvPr id="1025" name="Rectangle 1"/>
          <p:cNvSpPr>
            <a:spLocks noChangeArrowheads="1"/>
          </p:cNvSpPr>
          <p:nvPr/>
        </p:nvSpPr>
        <p:spPr bwMode="auto">
          <a:xfrm>
            <a:off x="304800" y="3962400"/>
            <a:ext cx="40386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000" b="0" i="1"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The annual average DO concentration shall not be less than</a:t>
            </a:r>
            <a:r>
              <a:rPr kumimoji="0" lang="en-US" sz="2000" b="0" i="1" u="none" strike="noStrike" cap="none" normalizeH="0" dirty="0" smtClean="0">
                <a:ln>
                  <a:noFill/>
                </a:ln>
                <a:solidFill>
                  <a:schemeClr val="tx1"/>
                </a:solidFill>
                <a:effectLst/>
                <a:latin typeface="Arial" pitchFamily="34" charset="0"/>
                <a:ea typeface="Calibri" pitchFamily="34" charset="0"/>
                <a:cs typeface="Times New Roman" pitchFamily="18" charset="0"/>
              </a:rPr>
              <a:t> </a:t>
            </a:r>
            <a:r>
              <a:rPr kumimoji="0" lang="en-US" sz="2000" b="0" i="1"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2.6 mg/L,</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1" i="1" u="sng" strike="noStrike" cap="none" normalizeH="0" baseline="0" dirty="0" smtClean="0">
                <a:ln>
                  <a:noFill/>
                </a:ln>
                <a:solidFill>
                  <a:schemeClr val="tx1"/>
                </a:solidFill>
                <a:effectLst/>
                <a:latin typeface="Arial" pitchFamily="34" charset="0"/>
                <a:ea typeface="Calibri" pitchFamily="34" charset="0"/>
                <a:cs typeface="Times New Roman" pitchFamily="18" charset="0"/>
              </a:rPr>
              <a:t>AND</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000" b="0" i="1" u="none" strike="noStrike" cap="none" normalizeH="0" baseline="0" dirty="0" smtClean="0">
                <a:ln>
                  <a:noFill/>
                </a:ln>
                <a:solidFill>
                  <a:schemeClr val="tx1"/>
                </a:solidFill>
                <a:effectLst/>
                <a:latin typeface="Arial" pitchFamily="34" charset="0"/>
                <a:ea typeface="Calibri" pitchFamily="34" charset="0"/>
                <a:cs typeface="Times New Roman" pitchFamily="18" charset="0"/>
              </a:rPr>
              <a:t>No more than 10 percent of the individual DO concentration measurements shall be less than 1.6 mg/L.</a:t>
            </a:r>
            <a:endParaRPr kumimoji="0" lang="en-US" sz="20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Slide Number Placeholder 6"/>
          <p:cNvSpPr>
            <a:spLocks noGrp="1"/>
          </p:cNvSpPr>
          <p:nvPr>
            <p:ph type="sldNum" sz="quarter" idx="12"/>
          </p:nvPr>
        </p:nvSpPr>
        <p:spPr/>
        <p:txBody>
          <a:bodyPr/>
          <a:lstStyle/>
          <a:p>
            <a:fld id="{D9515C9C-B0D4-49C7-83C7-4BF66E55645D}" type="slidenum">
              <a:rPr lang="en-US" smtClean="0"/>
              <a:pPr/>
              <a:t>62</a:t>
            </a:fld>
            <a:endParaRPr lang="en-US"/>
          </a:p>
        </p:txBody>
      </p:sp>
      <p:pic>
        <p:nvPicPr>
          <p:cNvPr id="8" name="~PP880.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4985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Type II SSAC</a:t>
            </a:r>
            <a:endParaRPr lang="en-US" dirty="0">
              <a:solidFill>
                <a:schemeClr val="bg1"/>
              </a:solidFill>
            </a:endParaRPr>
          </a:p>
        </p:txBody>
      </p:sp>
      <p:sp>
        <p:nvSpPr>
          <p:cNvPr id="3" name="Content Placeholder 2"/>
          <p:cNvSpPr>
            <a:spLocks noGrp="1"/>
          </p:cNvSpPr>
          <p:nvPr>
            <p:ph idx="1"/>
          </p:nvPr>
        </p:nvSpPr>
        <p:spPr/>
        <p:txBody>
          <a:bodyPr>
            <a:normAutofit lnSpcReduction="10000"/>
          </a:bodyPr>
          <a:lstStyle/>
          <a:p>
            <a:r>
              <a:rPr lang="en-US" b="1" dirty="0" smtClean="0"/>
              <a:t>Acknowledges that conditions are not natural background, but establishes criteria that are fully supportive of the designated use (e.g., healthy, well balanced aquatic communities)</a:t>
            </a:r>
          </a:p>
          <a:p>
            <a:r>
              <a:rPr lang="en-US" b="1" dirty="0" smtClean="0"/>
              <a:t>Requires demonstration of use support at proposed alternative criteria</a:t>
            </a:r>
          </a:p>
          <a:p>
            <a:pPr lvl="1"/>
            <a:r>
              <a:rPr lang="en-US" b="1" dirty="0" smtClean="0"/>
              <a:t>Biological tools</a:t>
            </a:r>
          </a:p>
          <a:p>
            <a:pPr lvl="2"/>
            <a:r>
              <a:rPr lang="en-US" b="1" dirty="0" smtClean="0"/>
              <a:t>May require site-specific control</a:t>
            </a:r>
          </a:p>
          <a:p>
            <a:pPr lvl="1"/>
            <a:r>
              <a:rPr lang="en-US" b="1" dirty="0" smtClean="0"/>
              <a:t>Modeling (mechanistic or empirical)</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63</a:t>
            </a:fld>
            <a:endParaRPr lang="en-US"/>
          </a:p>
        </p:txBody>
      </p:sp>
      <p:pic>
        <p:nvPicPr>
          <p:cNvPr id="5" name="~PP3426.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8815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Type III SSAC- Nutrients</a:t>
            </a:r>
            <a:endParaRPr lang="en-US" dirty="0">
              <a:solidFill>
                <a:schemeClr val="bg1"/>
              </a:solidFill>
            </a:endParaRPr>
          </a:p>
        </p:txBody>
      </p:sp>
      <p:sp>
        <p:nvSpPr>
          <p:cNvPr id="3" name="Content Placeholder 2"/>
          <p:cNvSpPr>
            <a:spLocks noGrp="1"/>
          </p:cNvSpPr>
          <p:nvPr>
            <p:ph idx="1"/>
          </p:nvPr>
        </p:nvSpPr>
        <p:spPr/>
        <p:txBody>
          <a:bodyPr>
            <a:normAutofit lnSpcReduction="10000"/>
          </a:bodyPr>
          <a:lstStyle/>
          <a:p>
            <a:r>
              <a:rPr lang="en-US" b="1" dirty="0" smtClean="0"/>
              <a:t>Rule 62-302.800(3), F.A.C.</a:t>
            </a:r>
          </a:p>
          <a:p>
            <a:r>
              <a:rPr lang="en-US" b="1" dirty="0" smtClean="0"/>
              <a:t>Must achieve the narrative nutrient criteria in paragraph 62-302.530(47)(b), F.A.C., and protect downstream waters</a:t>
            </a:r>
          </a:p>
          <a:p>
            <a:pPr lvl="1"/>
            <a:r>
              <a:rPr lang="en-US" b="1" dirty="0" smtClean="0"/>
              <a:t>For streams: Healthy flora and average SCI &gt; 40</a:t>
            </a:r>
          </a:p>
          <a:p>
            <a:pPr lvl="1"/>
            <a:r>
              <a:rPr lang="en-US" b="1" dirty="0" smtClean="0"/>
              <a:t>For lakes: Healthy flora including LVI &gt; 43</a:t>
            </a:r>
          </a:p>
          <a:p>
            <a:r>
              <a:rPr lang="en-US" b="1" dirty="0" smtClean="0"/>
              <a:t>Must follow </a:t>
            </a:r>
            <a:r>
              <a:rPr lang="en-US" b="1" i="1" dirty="0" smtClean="0">
                <a:hlinkClick r:id="rId4"/>
              </a:rPr>
              <a:t>Development of Type III Site Specific Alternative Criteria (SSAC) for Nutrients</a:t>
            </a:r>
            <a:r>
              <a:rPr lang="en-US" b="1" dirty="0" smtClean="0"/>
              <a:t>,</a:t>
            </a:r>
            <a:r>
              <a:rPr lang="en-US" b="1" i="1" dirty="0" smtClean="0"/>
              <a:t> </a:t>
            </a:r>
            <a:r>
              <a:rPr lang="en-US" b="1" dirty="0" smtClean="0"/>
              <a:t>(DEP-SAS-004/11)</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64</a:t>
            </a:fld>
            <a:endParaRPr lang="en-US"/>
          </a:p>
        </p:txBody>
      </p:sp>
      <p:pic>
        <p:nvPicPr>
          <p:cNvPr id="5" name="~PP281.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6606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Type III SSAC Continued</a:t>
            </a:r>
            <a:endParaRPr lang="en-US" dirty="0">
              <a:solidFill>
                <a:schemeClr val="bg1"/>
              </a:solidFill>
            </a:endParaRPr>
          </a:p>
        </p:txBody>
      </p:sp>
      <p:sp>
        <p:nvSpPr>
          <p:cNvPr id="3" name="Content Placeholder 2"/>
          <p:cNvSpPr>
            <a:spLocks noGrp="1"/>
          </p:cNvSpPr>
          <p:nvPr>
            <p:ph idx="1"/>
          </p:nvPr>
        </p:nvSpPr>
        <p:spPr/>
        <p:txBody>
          <a:bodyPr>
            <a:normAutofit/>
          </a:bodyPr>
          <a:lstStyle/>
          <a:p>
            <a:r>
              <a:rPr lang="en-US" b="1" dirty="0" smtClean="0"/>
              <a:t>Study design should include:</a:t>
            </a:r>
          </a:p>
          <a:p>
            <a:pPr lvl="1"/>
            <a:r>
              <a:rPr lang="en-US" b="1" dirty="0" smtClean="0"/>
              <a:t>Minimum of two assessments per station or lake (one conducted during the final year of study)</a:t>
            </a:r>
          </a:p>
          <a:p>
            <a:pPr lvl="1"/>
            <a:r>
              <a:rPr lang="en-US" b="1" dirty="0" smtClean="0"/>
              <a:t>Link nutrients to biology</a:t>
            </a:r>
          </a:p>
          <a:p>
            <a:pPr lvl="1"/>
            <a:r>
              <a:rPr lang="en-US" b="1" dirty="0" smtClean="0"/>
              <a:t>Representative stations and hydrology</a:t>
            </a:r>
          </a:p>
          <a:p>
            <a:pPr lvl="1"/>
            <a:r>
              <a:rPr lang="en-US" b="1" dirty="0" smtClean="0"/>
              <a:t>Proper Quality Assurance</a:t>
            </a:r>
          </a:p>
          <a:p>
            <a:r>
              <a:rPr lang="en-US" b="1" dirty="0" smtClean="0"/>
              <a:t>Study design concepts similar to NPDES Nutrient studies</a:t>
            </a:r>
          </a:p>
          <a:p>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65</a:t>
            </a:fld>
            <a:endParaRPr lang="en-US"/>
          </a:p>
        </p:txBody>
      </p:sp>
      <p:pic>
        <p:nvPicPr>
          <p:cNvPr id="5" name="~PP1696.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5422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438400"/>
            <a:ext cx="3657600" cy="3581400"/>
          </a:xfrm>
        </p:spPr>
        <p:txBody>
          <a:bodyPr/>
          <a:lstStyle/>
          <a:p>
            <a:r>
              <a:rPr lang="en-US" dirty="0" smtClean="0"/>
              <a:t>Hierarchy 2- lakes</a:t>
            </a:r>
            <a:endParaRPr lang="en-US" dirty="0"/>
          </a:p>
        </p:txBody>
      </p:sp>
      <p:pic>
        <p:nvPicPr>
          <p:cNvPr id="4" name="Picture 3" descr="P6250025.JPG"/>
          <p:cNvPicPr>
            <a:picLocks noChangeAspect="1"/>
          </p:cNvPicPr>
          <p:nvPr/>
        </p:nvPicPr>
        <p:blipFill>
          <a:blip r:embed="rId4" cstate="print"/>
          <a:stretch>
            <a:fillRect/>
          </a:stretch>
        </p:blipFill>
        <p:spPr>
          <a:xfrm>
            <a:off x="3454400" y="1066800"/>
            <a:ext cx="7213600" cy="5410200"/>
          </a:xfrm>
          <a:prstGeom prst="rect">
            <a:avLst/>
          </a:prstGeom>
        </p:spPr>
      </p:pic>
      <p:sp>
        <p:nvSpPr>
          <p:cNvPr id="5" name="Slide Number Placeholder 4"/>
          <p:cNvSpPr>
            <a:spLocks noGrp="1"/>
          </p:cNvSpPr>
          <p:nvPr>
            <p:ph type="sldNum" sz="quarter" idx="12"/>
          </p:nvPr>
        </p:nvSpPr>
        <p:spPr/>
        <p:txBody>
          <a:bodyPr/>
          <a:lstStyle/>
          <a:p>
            <a:fld id="{D9515C9C-B0D4-49C7-83C7-4BF66E55645D}" type="slidenum">
              <a:rPr lang="en-US" smtClean="0"/>
              <a:pPr/>
              <a:t>66</a:t>
            </a:fld>
            <a:endParaRPr lang="en-US"/>
          </a:p>
        </p:txBody>
      </p:sp>
      <p:pic>
        <p:nvPicPr>
          <p:cNvPr id="6" name="~PP1697.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938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4" cstate="print"/>
          <a:srcRect/>
          <a:stretch>
            <a:fillRect/>
          </a:stretch>
        </p:blipFill>
        <p:spPr bwMode="auto">
          <a:xfrm>
            <a:off x="609600" y="961366"/>
            <a:ext cx="7620000" cy="5567232"/>
          </a:xfrm>
          <a:prstGeom prst="rect">
            <a:avLst/>
          </a:prstGeom>
          <a:noFill/>
          <a:ln w="9525">
            <a:noFill/>
            <a:miter lim="800000"/>
            <a:headEnd/>
            <a:tailEnd/>
          </a:ln>
        </p:spPr>
      </p:pic>
      <p:sp>
        <p:nvSpPr>
          <p:cNvPr id="3" name="TextBox 2"/>
          <p:cNvSpPr txBox="1"/>
          <p:nvPr/>
        </p:nvSpPr>
        <p:spPr>
          <a:xfrm>
            <a:off x="1752600" y="-76200"/>
            <a:ext cx="6378477" cy="1077218"/>
          </a:xfrm>
          <a:prstGeom prst="rect">
            <a:avLst/>
          </a:prstGeom>
          <a:noFill/>
        </p:spPr>
        <p:txBody>
          <a:bodyPr wrap="none" rtlCol="0">
            <a:spAutoFit/>
          </a:bodyPr>
          <a:lstStyle/>
          <a:p>
            <a:r>
              <a:rPr lang="en-US" sz="3200" dirty="0" smtClean="0">
                <a:solidFill>
                  <a:schemeClr val="bg1"/>
                </a:solidFill>
              </a:rPr>
              <a:t>Derivation of Lakes Criteria based on </a:t>
            </a:r>
          </a:p>
          <a:p>
            <a:r>
              <a:rPr lang="en-US" sz="3200" dirty="0" smtClean="0">
                <a:solidFill>
                  <a:schemeClr val="bg1"/>
                </a:solidFill>
              </a:rPr>
              <a:t>Uncertainty Surrounding Regression</a:t>
            </a:r>
            <a:endParaRPr lang="en-US" sz="3200" dirty="0">
              <a:solidFill>
                <a:schemeClr val="bg1"/>
              </a:solidFill>
            </a:endParaRPr>
          </a:p>
        </p:txBody>
      </p:sp>
      <p:sp>
        <p:nvSpPr>
          <p:cNvPr id="4" name="Slide Number Placeholder 3"/>
          <p:cNvSpPr>
            <a:spLocks noGrp="1"/>
          </p:cNvSpPr>
          <p:nvPr>
            <p:ph type="sldNum" sz="quarter" idx="12"/>
          </p:nvPr>
        </p:nvSpPr>
        <p:spPr/>
        <p:txBody>
          <a:bodyPr/>
          <a:lstStyle/>
          <a:p>
            <a:fld id="{D9515C9C-B0D4-49C7-83C7-4BF66E55645D}" type="slidenum">
              <a:rPr lang="en-US" smtClean="0"/>
              <a:pPr/>
              <a:t>67</a:t>
            </a:fld>
            <a:endParaRPr lang="en-US"/>
          </a:p>
        </p:txBody>
      </p:sp>
      <p:pic>
        <p:nvPicPr>
          <p:cNvPr id="5" name="~PP3340.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13429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1524000"/>
          </a:xfrm>
        </p:spPr>
        <p:txBody>
          <a:bodyPr>
            <a:normAutofit/>
          </a:bodyPr>
          <a:lstStyle/>
          <a:p>
            <a:pPr algn="ctr"/>
            <a:r>
              <a:rPr lang="en-US" dirty="0" smtClean="0">
                <a:solidFill>
                  <a:schemeClr val="bg1"/>
                </a:solidFill>
              </a:rPr>
              <a:t>Numeric Interpretations for Lakes</a:t>
            </a:r>
            <a:r>
              <a:rPr lang="en-US" dirty="0" smtClean="0"/>
              <a:t>	</a:t>
            </a:r>
            <a:endParaRPr lang="en-US" dirty="0"/>
          </a:p>
        </p:txBody>
      </p:sp>
      <p:sp>
        <p:nvSpPr>
          <p:cNvPr id="3" name="Content Placeholder 2"/>
          <p:cNvSpPr>
            <a:spLocks noGrp="1"/>
          </p:cNvSpPr>
          <p:nvPr>
            <p:ph idx="1"/>
          </p:nvPr>
        </p:nvSpPr>
        <p:spPr>
          <a:xfrm>
            <a:off x="0" y="1143000"/>
            <a:ext cx="5257800" cy="5105400"/>
          </a:xfrm>
        </p:spPr>
        <p:txBody>
          <a:bodyPr>
            <a:normAutofit fontScale="92500" lnSpcReduction="10000"/>
          </a:bodyPr>
          <a:lstStyle/>
          <a:p>
            <a:r>
              <a:rPr lang="en-US" b="1" dirty="0" smtClean="0"/>
              <a:t>Established chlorophyll a, TN and TP criteria </a:t>
            </a:r>
          </a:p>
          <a:p>
            <a:pPr lvl="1"/>
            <a:r>
              <a:rPr lang="en-US" sz="2600" b="1" dirty="0" smtClean="0"/>
              <a:t>Started with target chlorophyll a, and then set TN and TP criteria based on statistical relationship between nutrients and </a:t>
            </a:r>
            <a:r>
              <a:rPr lang="en-US" sz="2600" b="1" dirty="0" err="1" smtClean="0"/>
              <a:t>chl</a:t>
            </a:r>
            <a:r>
              <a:rPr lang="en-US" sz="2600" b="1" dirty="0" smtClean="0"/>
              <a:t> a</a:t>
            </a:r>
          </a:p>
          <a:p>
            <a:pPr lvl="1"/>
            <a:r>
              <a:rPr lang="en-US" sz="2600" b="1" dirty="0" smtClean="0"/>
              <a:t>Criteria vary depending on color and alkalinity</a:t>
            </a:r>
          </a:p>
          <a:p>
            <a:pPr lvl="1"/>
            <a:r>
              <a:rPr lang="en-US" sz="2600" b="1" dirty="0" smtClean="0"/>
              <a:t>Expressed as </a:t>
            </a:r>
            <a:r>
              <a:rPr lang="en-US" sz="2600" b="1" u="sng" dirty="0" smtClean="0"/>
              <a:t>annual geometric mean calculated on lake-wide averages </a:t>
            </a:r>
            <a:r>
              <a:rPr lang="en-US" sz="2600" b="1" dirty="0" smtClean="0"/>
              <a:t>that cannot be exceeded more than once in a three-year period</a:t>
            </a:r>
          </a:p>
          <a:p>
            <a:pPr lvl="1"/>
            <a:endParaRPr lang="en-US" b="1" dirty="0" smtClean="0"/>
          </a:p>
          <a:p>
            <a:pPr marL="457200" lvl="1" indent="0">
              <a:buNone/>
            </a:pPr>
            <a:endParaRPr lang="en-US" sz="2200" dirty="0" smtClean="0"/>
          </a:p>
        </p:txBody>
      </p:sp>
      <p:pic>
        <p:nvPicPr>
          <p:cNvPr id="4" name="Content Placeholder 9" descr="P7130009.JPG"/>
          <p:cNvPicPr>
            <a:picLocks noChangeAspect="1"/>
          </p:cNvPicPr>
          <p:nvPr/>
        </p:nvPicPr>
        <p:blipFill>
          <a:blip r:embed="rId4" cstate="print"/>
          <a:stretch>
            <a:fillRect/>
          </a:stretch>
        </p:blipFill>
        <p:spPr>
          <a:xfrm>
            <a:off x="5105400" y="1219200"/>
            <a:ext cx="6502400" cy="4876800"/>
          </a:xfrm>
          <a:prstGeom prst="rect">
            <a:avLst/>
          </a:prstGeom>
        </p:spPr>
      </p:pic>
      <p:sp>
        <p:nvSpPr>
          <p:cNvPr id="5" name="Slide Number Placeholder 4"/>
          <p:cNvSpPr>
            <a:spLocks noGrp="1"/>
          </p:cNvSpPr>
          <p:nvPr>
            <p:ph type="sldNum" sz="quarter" idx="12"/>
          </p:nvPr>
        </p:nvSpPr>
        <p:spPr/>
        <p:txBody>
          <a:bodyPr/>
          <a:lstStyle/>
          <a:p>
            <a:fld id="{D9515C9C-B0D4-49C7-83C7-4BF66E55645D}" type="slidenum">
              <a:rPr lang="en-US" smtClean="0"/>
              <a:pPr/>
              <a:t>68</a:t>
            </a:fld>
            <a:endParaRPr lang="en-US"/>
          </a:p>
        </p:txBody>
      </p:sp>
      <p:pic>
        <p:nvPicPr>
          <p:cNvPr id="6" name="~PP180.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51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295400" y="206515"/>
            <a:ext cx="6781800" cy="646331"/>
          </a:xfrm>
          <a:prstGeom prst="rect">
            <a:avLst/>
          </a:prstGeom>
          <a:noFill/>
        </p:spPr>
        <p:txBody>
          <a:bodyPr wrap="square" rtlCol="0">
            <a:spAutoFit/>
          </a:bodyPr>
          <a:lstStyle/>
          <a:p>
            <a:pPr algn="ctr"/>
            <a:r>
              <a:rPr lang="en-US" sz="3600" dirty="0" smtClean="0">
                <a:solidFill>
                  <a:schemeClr val="bg1"/>
                </a:solidFill>
                <a:latin typeface="Arial"/>
                <a:cs typeface="Arial"/>
              </a:rPr>
              <a:t>NNC for Lakes</a:t>
            </a:r>
            <a:endParaRPr lang="en-US" sz="3600" dirty="0">
              <a:solidFill>
                <a:schemeClr val="bg1"/>
              </a:solidFill>
              <a:latin typeface="Arial"/>
              <a:cs typeface="Arial"/>
            </a:endParaRPr>
          </a:p>
        </p:txBody>
      </p:sp>
      <p:pic>
        <p:nvPicPr>
          <p:cNvPr id="10" name="Picture 9" descr="DEP_color_logo white text[Converted].png"/>
          <p:cNvPicPr>
            <a:picLocks noChangeAspect="1"/>
          </p:cNvPicPr>
          <p:nvPr/>
        </p:nvPicPr>
        <p:blipFill>
          <a:blip r:embed="rId4" cstate="print"/>
          <a:stretch>
            <a:fillRect/>
          </a:stretch>
        </p:blipFill>
        <p:spPr>
          <a:xfrm>
            <a:off x="228600" y="191379"/>
            <a:ext cx="990600" cy="646821"/>
          </a:xfrm>
          <a:prstGeom prst="rect">
            <a:avLst/>
          </a:prstGeom>
        </p:spPr>
      </p:pic>
      <p:sp>
        <p:nvSpPr>
          <p:cNvPr id="6" name="Rectangle 5"/>
          <p:cNvSpPr/>
          <p:nvPr/>
        </p:nvSpPr>
        <p:spPr>
          <a:xfrm>
            <a:off x="76200" y="6172200"/>
            <a:ext cx="9144000" cy="369332"/>
          </a:xfrm>
          <a:prstGeom prst="rect">
            <a:avLst/>
          </a:prstGeom>
        </p:spPr>
        <p:txBody>
          <a:bodyPr wrap="square">
            <a:spAutoFit/>
          </a:bodyPr>
          <a:lstStyle/>
          <a:p>
            <a:r>
              <a:rPr lang="en-US" baseline="30000" dirty="0" smtClean="0"/>
              <a:t>1</a:t>
            </a:r>
            <a:r>
              <a:rPr lang="en-US" dirty="0" smtClean="0"/>
              <a:t> For lakes with color &gt; 40 PCU in the West Central Region, the maximum TP limit is 0.49 mg/L</a:t>
            </a:r>
            <a:endParaRPr lang="en-US" dirty="0"/>
          </a:p>
        </p:txBody>
      </p:sp>
      <p:graphicFrame>
        <p:nvGraphicFramePr>
          <p:cNvPr id="7" name="Table 6"/>
          <p:cNvGraphicFramePr>
            <a:graphicFrameLocks noGrp="1"/>
          </p:cNvGraphicFramePr>
          <p:nvPr/>
        </p:nvGraphicFramePr>
        <p:xfrm>
          <a:off x="609601" y="1066800"/>
          <a:ext cx="7964114" cy="5014032"/>
        </p:xfrm>
        <a:graphic>
          <a:graphicData uri="http://schemas.openxmlformats.org/drawingml/2006/table">
            <a:tbl>
              <a:tblPr/>
              <a:tblGrid>
                <a:gridCol w="1539484"/>
                <a:gridCol w="1347156"/>
                <a:gridCol w="1279628"/>
                <a:gridCol w="1279628"/>
                <a:gridCol w="1318943"/>
                <a:gridCol w="1199275"/>
              </a:tblGrid>
              <a:tr h="479589">
                <a:tc rowSpan="2">
                  <a:txBody>
                    <a:bodyPr/>
                    <a:lstStyle/>
                    <a:p>
                      <a:pPr marL="0" marR="0">
                        <a:lnSpc>
                          <a:spcPct val="115000"/>
                        </a:lnSpc>
                        <a:spcBef>
                          <a:spcPts val="0"/>
                        </a:spcBef>
                        <a:spcAft>
                          <a:spcPts val="0"/>
                        </a:spcAft>
                      </a:pPr>
                      <a:r>
                        <a:rPr lang="en-US" sz="1800" b="0" dirty="0">
                          <a:latin typeface="Calibri"/>
                          <a:ea typeface="Calibri"/>
                          <a:cs typeface="Calibri"/>
                        </a:rPr>
                        <a:t>Long Term Geometric Mean Lake Color and Alkalinity</a:t>
                      </a:r>
                      <a:endParaRPr lang="en-US" sz="1800" b="0"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rowSpan="2">
                  <a:txBody>
                    <a:bodyPr/>
                    <a:lstStyle/>
                    <a:p>
                      <a:pPr marL="0" marR="0">
                        <a:lnSpc>
                          <a:spcPct val="115000"/>
                        </a:lnSpc>
                        <a:spcBef>
                          <a:spcPts val="0"/>
                        </a:spcBef>
                        <a:spcAft>
                          <a:spcPts val="0"/>
                        </a:spcAft>
                      </a:pPr>
                      <a:r>
                        <a:rPr lang="en-US" sz="1800" b="0" dirty="0">
                          <a:latin typeface="Calibri"/>
                          <a:ea typeface="Calibri"/>
                          <a:cs typeface="Calibri"/>
                        </a:rPr>
                        <a:t>Annual Geometric Mean Chlorophyll </a:t>
                      </a:r>
                      <a:r>
                        <a:rPr lang="en-US" sz="1800" b="0" i="1" dirty="0">
                          <a:latin typeface="Calibri"/>
                          <a:ea typeface="Calibri"/>
                          <a:cs typeface="Calibri"/>
                        </a:rPr>
                        <a:t>a</a:t>
                      </a:r>
                      <a:endParaRPr lang="en-US" sz="1800" b="0"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nSpc>
                          <a:spcPct val="115000"/>
                        </a:lnSpc>
                        <a:spcBef>
                          <a:spcPts val="0"/>
                        </a:spcBef>
                        <a:spcAft>
                          <a:spcPts val="0"/>
                        </a:spcAft>
                      </a:pPr>
                      <a:r>
                        <a:rPr lang="en-US" sz="1800" b="1" dirty="0" smtClean="0">
                          <a:latin typeface="+mn-lt"/>
                          <a:ea typeface="Calibri"/>
                          <a:cs typeface="Calibri"/>
                        </a:rPr>
                        <a:t>Minimum </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r>
                        <a:rPr lang="en-US" sz="1800" b="1" dirty="0" smtClean="0">
                          <a:latin typeface="+mn-lt"/>
                          <a:ea typeface="Calibri"/>
                          <a:cs typeface="Calibri"/>
                        </a:rPr>
                        <a:t>Maximum </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r>
                        <a:rPr lang="en-US" sz="1800" b="1" dirty="0" smtClean="0">
                          <a:latin typeface="+mn-lt"/>
                          <a:ea typeface="Calibri"/>
                          <a:cs typeface="Calibri"/>
                        </a:rPr>
                        <a:t>Minimum </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nSpc>
                          <a:spcPct val="115000"/>
                        </a:lnSpc>
                        <a:spcBef>
                          <a:spcPts val="0"/>
                        </a:spcBef>
                        <a:spcAft>
                          <a:spcPts val="0"/>
                        </a:spcAft>
                      </a:pPr>
                      <a:r>
                        <a:rPr lang="en-US" sz="1800" b="1" dirty="0" smtClean="0">
                          <a:latin typeface="+mn-lt"/>
                          <a:ea typeface="Calibri"/>
                          <a:cs typeface="Calibri"/>
                        </a:rPr>
                        <a:t>Maximum </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1340467">
                <a:tc vMerge="1">
                  <a:txBody>
                    <a:bodyPr/>
                    <a:lstStyle/>
                    <a:p>
                      <a:endParaRPr lang="en-US"/>
                    </a:p>
                  </a:txBody>
                  <a:tcPr/>
                </a:tc>
                <a:tc vMerge="1">
                  <a:txBody>
                    <a:bodyPr/>
                    <a:lstStyle/>
                    <a:p>
                      <a:endParaRPr lang="en-US"/>
                    </a:p>
                  </a:txBody>
                  <a:tcPr/>
                </a:tc>
                <a:tc>
                  <a:txBody>
                    <a:bodyPr/>
                    <a:lstStyle/>
                    <a:p>
                      <a:pPr marL="0" marR="0">
                        <a:lnSpc>
                          <a:spcPct val="115000"/>
                        </a:lnSpc>
                        <a:spcBef>
                          <a:spcPts val="0"/>
                        </a:spcBef>
                        <a:spcAft>
                          <a:spcPts val="0"/>
                        </a:spcAft>
                      </a:pPr>
                      <a:r>
                        <a:rPr lang="en-US" sz="1800" b="0" dirty="0" smtClean="0">
                          <a:latin typeface="Calibri"/>
                          <a:ea typeface="Calibri"/>
                          <a:cs typeface="Calibri"/>
                        </a:rPr>
                        <a:t>Annual </a:t>
                      </a:r>
                      <a:r>
                        <a:rPr lang="en-US" sz="1800" b="0" dirty="0">
                          <a:latin typeface="Calibri"/>
                          <a:ea typeface="Calibri"/>
                          <a:cs typeface="Calibri"/>
                        </a:rPr>
                        <a:t>Geometric Mean Total </a:t>
                      </a:r>
                      <a:endParaRPr lang="en-US" sz="1800" b="0" dirty="0">
                        <a:latin typeface="Calibri"/>
                        <a:ea typeface="Calibri"/>
                        <a:cs typeface="Times New Roman"/>
                      </a:endParaRPr>
                    </a:p>
                    <a:p>
                      <a:pPr marL="0" marR="0">
                        <a:lnSpc>
                          <a:spcPct val="115000"/>
                        </a:lnSpc>
                        <a:spcBef>
                          <a:spcPts val="0"/>
                        </a:spcBef>
                        <a:spcAft>
                          <a:spcPts val="0"/>
                        </a:spcAft>
                      </a:pPr>
                      <a:r>
                        <a:rPr lang="en-US" sz="1800" b="1" dirty="0">
                          <a:latin typeface="Calibri"/>
                          <a:ea typeface="Calibri"/>
                          <a:cs typeface="Calibri"/>
                        </a:rPr>
                        <a:t>Phosphorus</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r>
                        <a:rPr lang="en-US" sz="1800" b="0" dirty="0" smtClean="0">
                          <a:latin typeface="Calibri"/>
                          <a:ea typeface="Calibri"/>
                          <a:cs typeface="Calibri"/>
                        </a:rPr>
                        <a:t>Annual </a:t>
                      </a:r>
                      <a:r>
                        <a:rPr lang="en-US" sz="1800" b="0" dirty="0">
                          <a:latin typeface="Calibri"/>
                          <a:ea typeface="Calibri"/>
                          <a:cs typeface="Calibri"/>
                        </a:rPr>
                        <a:t>Geometric Mean Total </a:t>
                      </a:r>
                      <a:endParaRPr lang="en-US" sz="1800" b="0" dirty="0">
                        <a:latin typeface="Calibri"/>
                        <a:ea typeface="Calibri"/>
                        <a:cs typeface="Times New Roman"/>
                      </a:endParaRPr>
                    </a:p>
                    <a:p>
                      <a:pPr marL="0" marR="0">
                        <a:lnSpc>
                          <a:spcPct val="115000"/>
                        </a:lnSpc>
                        <a:spcBef>
                          <a:spcPts val="0"/>
                        </a:spcBef>
                        <a:spcAft>
                          <a:spcPts val="0"/>
                        </a:spcAft>
                      </a:pPr>
                      <a:r>
                        <a:rPr lang="en-US" sz="1800" b="1" dirty="0">
                          <a:latin typeface="Calibri"/>
                          <a:ea typeface="Calibri"/>
                          <a:cs typeface="Calibri"/>
                        </a:rPr>
                        <a:t>Phosphorus</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r>
                        <a:rPr lang="en-US" sz="1800" b="0" dirty="0" smtClean="0">
                          <a:latin typeface="Calibri"/>
                          <a:ea typeface="Calibri"/>
                          <a:cs typeface="Calibri"/>
                        </a:rPr>
                        <a:t>Annual </a:t>
                      </a:r>
                      <a:r>
                        <a:rPr lang="en-US" sz="1800" b="0" dirty="0">
                          <a:latin typeface="Calibri"/>
                          <a:ea typeface="Calibri"/>
                          <a:cs typeface="Calibri"/>
                        </a:rPr>
                        <a:t>Geometric Mean Total </a:t>
                      </a:r>
                      <a:endParaRPr lang="en-US" sz="1800" b="0" dirty="0">
                        <a:latin typeface="Calibri"/>
                        <a:ea typeface="Calibri"/>
                        <a:cs typeface="Times New Roman"/>
                      </a:endParaRPr>
                    </a:p>
                    <a:p>
                      <a:pPr marL="0" marR="0">
                        <a:lnSpc>
                          <a:spcPct val="115000"/>
                        </a:lnSpc>
                        <a:spcBef>
                          <a:spcPts val="0"/>
                        </a:spcBef>
                        <a:spcAft>
                          <a:spcPts val="0"/>
                        </a:spcAft>
                      </a:pPr>
                      <a:r>
                        <a:rPr lang="en-US" sz="1800" b="1" dirty="0">
                          <a:latin typeface="Calibri"/>
                          <a:ea typeface="Calibri"/>
                          <a:cs typeface="Calibri"/>
                        </a:rPr>
                        <a:t>Nitrogen</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nSpc>
                          <a:spcPct val="115000"/>
                        </a:lnSpc>
                        <a:spcBef>
                          <a:spcPts val="0"/>
                        </a:spcBef>
                        <a:spcAft>
                          <a:spcPts val="0"/>
                        </a:spcAft>
                      </a:pPr>
                      <a:r>
                        <a:rPr lang="en-US" sz="1800" b="0" dirty="0" smtClean="0">
                          <a:latin typeface="Calibri"/>
                          <a:ea typeface="Calibri"/>
                          <a:cs typeface="Calibri"/>
                        </a:rPr>
                        <a:t>Annual </a:t>
                      </a:r>
                      <a:r>
                        <a:rPr lang="en-US" sz="1800" b="0" dirty="0">
                          <a:latin typeface="Calibri"/>
                          <a:ea typeface="Calibri"/>
                          <a:cs typeface="Calibri"/>
                        </a:rPr>
                        <a:t>Geometric Mean Total </a:t>
                      </a:r>
                      <a:endParaRPr lang="en-US" sz="1800" b="0" dirty="0">
                        <a:latin typeface="Calibri"/>
                        <a:ea typeface="Calibri"/>
                        <a:cs typeface="Times New Roman"/>
                      </a:endParaRPr>
                    </a:p>
                    <a:p>
                      <a:pPr marL="0" marR="0">
                        <a:lnSpc>
                          <a:spcPct val="115000"/>
                        </a:lnSpc>
                        <a:spcBef>
                          <a:spcPts val="0"/>
                        </a:spcBef>
                        <a:spcAft>
                          <a:spcPts val="0"/>
                        </a:spcAft>
                      </a:pPr>
                      <a:r>
                        <a:rPr lang="en-US" sz="1800" b="1" dirty="0">
                          <a:latin typeface="Calibri"/>
                          <a:ea typeface="Calibri"/>
                          <a:cs typeface="Calibri"/>
                        </a:rPr>
                        <a:t>Nitrogen</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670232">
                <a:tc>
                  <a:txBody>
                    <a:bodyPr/>
                    <a:lstStyle/>
                    <a:p>
                      <a:pPr marL="0" marR="0">
                        <a:lnSpc>
                          <a:spcPct val="115000"/>
                        </a:lnSpc>
                        <a:spcBef>
                          <a:spcPts val="0"/>
                        </a:spcBef>
                        <a:spcAft>
                          <a:spcPts val="0"/>
                        </a:spcAft>
                      </a:pPr>
                      <a:r>
                        <a:rPr lang="en-US" sz="1800" b="0" dirty="0">
                          <a:latin typeface="Calibri"/>
                          <a:ea typeface="Calibri"/>
                          <a:cs typeface="Calibri"/>
                        </a:rPr>
                        <a:t>&gt; 40 Platinum Cobalt Units </a:t>
                      </a:r>
                      <a:endParaRPr lang="en-US" sz="1800" b="0"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20 µg/L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0.05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endParaRPr lang="en-US" sz="1800" b="1">
                        <a:latin typeface="Calibri"/>
                        <a:ea typeface="Calibri"/>
                        <a:cs typeface="Calibri"/>
                      </a:endParaRPr>
                    </a:p>
                    <a:p>
                      <a:pPr marL="0" marR="0">
                        <a:lnSpc>
                          <a:spcPct val="115000"/>
                        </a:lnSpc>
                        <a:spcBef>
                          <a:spcPts val="0"/>
                        </a:spcBef>
                        <a:spcAft>
                          <a:spcPts val="0"/>
                        </a:spcAft>
                      </a:pPr>
                      <a:r>
                        <a:rPr lang="en-US" sz="1800" b="1">
                          <a:latin typeface="Calibri"/>
                          <a:ea typeface="Calibri"/>
                          <a:cs typeface="Calibri"/>
                        </a:rPr>
                        <a:t>0.16 mg/L</a:t>
                      </a:r>
                      <a:r>
                        <a:rPr lang="en-US" sz="1800" b="1" baseline="30000">
                          <a:latin typeface="Calibri"/>
                          <a:ea typeface="Calibri"/>
                          <a:cs typeface="Calibri"/>
                        </a:rPr>
                        <a:t>1</a:t>
                      </a:r>
                      <a:endParaRPr lang="en-US" sz="1800" b="1">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1.27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2.23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1117056">
                <a:tc>
                  <a:txBody>
                    <a:bodyPr/>
                    <a:lstStyle/>
                    <a:p>
                      <a:pPr marL="0" marR="0">
                        <a:lnSpc>
                          <a:spcPct val="115000"/>
                        </a:lnSpc>
                        <a:spcBef>
                          <a:spcPts val="0"/>
                        </a:spcBef>
                        <a:spcAft>
                          <a:spcPts val="0"/>
                        </a:spcAft>
                      </a:pPr>
                      <a:r>
                        <a:rPr lang="en-US" sz="1800" b="0" dirty="0">
                          <a:latin typeface="Calibri"/>
                          <a:ea typeface="Calibri"/>
                          <a:cs typeface="Calibri"/>
                        </a:rPr>
                        <a:t>≤ 40 Platinum Cobalt Units and &gt; 20 mg/L CaCO</a:t>
                      </a:r>
                      <a:r>
                        <a:rPr lang="en-US" sz="1800" b="0" baseline="-25000" dirty="0">
                          <a:latin typeface="Calibri"/>
                          <a:ea typeface="Calibri"/>
                          <a:cs typeface="Calibri"/>
                        </a:rPr>
                        <a:t>3</a:t>
                      </a:r>
                      <a:endParaRPr lang="en-US" sz="1800" b="0"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20 µg/L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0.03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0.09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1.05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1.91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r h="1117056">
                <a:tc>
                  <a:txBody>
                    <a:bodyPr/>
                    <a:lstStyle/>
                    <a:p>
                      <a:pPr marL="0" marR="0">
                        <a:lnSpc>
                          <a:spcPct val="115000"/>
                        </a:lnSpc>
                        <a:spcBef>
                          <a:spcPts val="0"/>
                        </a:spcBef>
                        <a:spcAft>
                          <a:spcPts val="0"/>
                        </a:spcAft>
                      </a:pPr>
                      <a:r>
                        <a:rPr lang="en-US" sz="1800" b="0" dirty="0">
                          <a:latin typeface="Calibri"/>
                          <a:ea typeface="Calibri"/>
                          <a:cs typeface="Calibri"/>
                        </a:rPr>
                        <a:t>≤ 40 Platinum Cobalt Units and ≤ 20 mg/L CaCO</a:t>
                      </a:r>
                      <a:r>
                        <a:rPr lang="en-US" sz="1800" b="0" baseline="-25000" dirty="0">
                          <a:latin typeface="Calibri"/>
                          <a:ea typeface="Calibri"/>
                          <a:cs typeface="Calibri"/>
                        </a:rPr>
                        <a:t>3</a:t>
                      </a:r>
                      <a:r>
                        <a:rPr lang="en-US" sz="1800" b="0" dirty="0">
                          <a:latin typeface="Calibri"/>
                          <a:ea typeface="Calibri"/>
                          <a:cs typeface="Calibri"/>
                        </a:rPr>
                        <a:t> </a:t>
                      </a:r>
                      <a:endParaRPr lang="en-US" sz="1800" b="0"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noFill/>
                  </a:tcPr>
                </a:tc>
                <a:tc>
                  <a:txBody>
                    <a:bodyPr/>
                    <a:lstStyle/>
                    <a:p>
                      <a:pPr marL="0" marR="0" algn="ctr">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6 µg/L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0.01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0.03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3">
                        <a:lumMod val="20000"/>
                        <a:lumOff val="80000"/>
                      </a:schemeClr>
                    </a:solidFill>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0.51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c>
                  <a:txBody>
                    <a:bodyPr/>
                    <a:lstStyle/>
                    <a:p>
                      <a:pPr marL="0" marR="0">
                        <a:lnSpc>
                          <a:spcPct val="115000"/>
                        </a:lnSpc>
                        <a:spcBef>
                          <a:spcPts val="0"/>
                        </a:spcBef>
                        <a:spcAft>
                          <a:spcPts val="0"/>
                        </a:spcAft>
                      </a:pPr>
                      <a:endParaRPr lang="en-US" sz="1800" b="1" dirty="0">
                        <a:latin typeface="Calibri"/>
                        <a:ea typeface="Calibri"/>
                        <a:cs typeface="Calibri"/>
                      </a:endParaRPr>
                    </a:p>
                    <a:p>
                      <a:pPr marL="0" marR="0">
                        <a:lnSpc>
                          <a:spcPct val="115000"/>
                        </a:lnSpc>
                        <a:spcBef>
                          <a:spcPts val="0"/>
                        </a:spcBef>
                        <a:spcAft>
                          <a:spcPts val="0"/>
                        </a:spcAft>
                      </a:pPr>
                      <a:r>
                        <a:rPr lang="en-US" sz="1800" b="1" dirty="0">
                          <a:latin typeface="Calibri"/>
                          <a:ea typeface="Calibri"/>
                          <a:cs typeface="Calibri"/>
                        </a:rPr>
                        <a:t>0.93 mg/L</a:t>
                      </a:r>
                      <a:endParaRPr lang="en-US" sz="1800" b="1" dirty="0">
                        <a:latin typeface="Calibri"/>
                        <a:ea typeface="Calibri"/>
                        <a:cs typeface="Times New Roman"/>
                      </a:endParaRPr>
                    </a:p>
                  </a:txBody>
                  <a:tcPr marL="54091" marR="5409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20000"/>
                        <a:lumOff val="80000"/>
                      </a:schemeClr>
                    </a:solidFill>
                  </a:tcPr>
                </a:tc>
              </a:tr>
            </a:tbl>
          </a:graphicData>
        </a:graphic>
      </p:graphicFrame>
      <p:pic>
        <p:nvPicPr>
          <p:cNvPr id="9" name="~PP1679.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16090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9"/>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381000"/>
            <a:ext cx="8915400" cy="609600"/>
          </a:xfrm>
        </p:spPr>
        <p:txBody>
          <a:bodyPr>
            <a:normAutofit fontScale="90000"/>
          </a:bodyPr>
          <a:lstStyle/>
          <a:p>
            <a:pPr algn="ctr"/>
            <a:r>
              <a:rPr lang="en-US" dirty="0" smtClean="0">
                <a:solidFill>
                  <a:schemeClr val="bg1"/>
                </a:solidFill>
              </a:rPr>
              <a:t>Status of DEP’s NNC Rulemaking</a:t>
            </a:r>
            <a:r>
              <a:rPr lang="en-US" dirty="0" smtClean="0"/>
              <a:t>	</a:t>
            </a:r>
            <a:endParaRPr lang="en-US" dirty="0"/>
          </a:p>
        </p:txBody>
      </p:sp>
      <p:sp>
        <p:nvSpPr>
          <p:cNvPr id="3" name="Content Placeholder 2"/>
          <p:cNvSpPr>
            <a:spLocks noGrp="1"/>
          </p:cNvSpPr>
          <p:nvPr>
            <p:ph idx="1"/>
          </p:nvPr>
        </p:nvSpPr>
        <p:spPr>
          <a:xfrm>
            <a:off x="381000" y="1295400"/>
            <a:ext cx="8458200" cy="5105400"/>
          </a:xfrm>
        </p:spPr>
        <p:txBody>
          <a:bodyPr>
            <a:normAutofit/>
          </a:bodyPr>
          <a:lstStyle/>
          <a:p>
            <a:r>
              <a:rPr lang="en-US" b="1" dirty="0" smtClean="0"/>
              <a:t>Florida adopted first set of nutrient standards rules for lakes, streams, spring vents, and Southwest estuaries on Dec. 8, 2011</a:t>
            </a:r>
          </a:p>
          <a:p>
            <a:pPr lvl="1"/>
            <a:r>
              <a:rPr lang="en-US" b="1" dirty="0" smtClean="0"/>
              <a:t>Amendment excluded canals/ditches primarily used for water management purposes and with limited habitat from definition of stream</a:t>
            </a:r>
          </a:p>
          <a:p>
            <a:pPr lvl="1"/>
            <a:r>
              <a:rPr lang="en-US" b="1" dirty="0" smtClean="0"/>
              <a:t>Estuaries covered ranged from Clearwater to Miami and the Florida Keys</a:t>
            </a:r>
          </a:p>
          <a:p>
            <a:r>
              <a:rPr lang="en-US" b="1" dirty="0" smtClean="0"/>
              <a:t>NNC challenged, but </a:t>
            </a:r>
            <a:r>
              <a:rPr lang="en-US" b="1" u="sng" dirty="0" smtClean="0"/>
              <a:t>all</a:t>
            </a:r>
            <a:r>
              <a:rPr lang="en-US" b="1" dirty="0" smtClean="0"/>
              <a:t> upheld by State Administrative Judge, including streams NNC</a:t>
            </a:r>
          </a:p>
        </p:txBody>
      </p:sp>
      <p:pic>
        <p:nvPicPr>
          <p:cNvPr id="4" name="~PP3160.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extLst>
      <p:ext uri="{BB962C8B-B14F-4D97-AF65-F5344CB8AC3E}">
        <p14:creationId xmlns:p14="http://schemas.microsoft.com/office/powerpoint/2010/main" val="3299342937"/>
      </p:ext>
    </p:extLst>
  </p:cSld>
  <p:clrMapOvr>
    <a:masterClrMapping/>
  </p:clrMapOvr>
  <p:transition advTm="5531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228600"/>
            <a:ext cx="7391400" cy="1295400"/>
          </a:xfrm>
        </p:spPr>
        <p:txBody>
          <a:bodyPr>
            <a:normAutofit fontScale="90000"/>
          </a:bodyPr>
          <a:lstStyle/>
          <a:p>
            <a:pPr algn="ctr"/>
            <a:r>
              <a:rPr lang="en-US" dirty="0" smtClean="0">
                <a:solidFill>
                  <a:schemeClr val="bg1"/>
                </a:solidFill>
              </a:rPr>
              <a:t>Numeric Interpretations for Lakes</a:t>
            </a:r>
            <a:r>
              <a:rPr lang="en-US" dirty="0" smtClean="0"/>
              <a:t>	</a:t>
            </a:r>
            <a:endParaRPr lang="en-US" dirty="0"/>
          </a:p>
        </p:txBody>
      </p:sp>
      <p:sp>
        <p:nvSpPr>
          <p:cNvPr id="3" name="Content Placeholder 2"/>
          <p:cNvSpPr>
            <a:spLocks noGrp="1"/>
          </p:cNvSpPr>
          <p:nvPr>
            <p:ph idx="1"/>
          </p:nvPr>
        </p:nvSpPr>
        <p:spPr>
          <a:xfrm>
            <a:off x="304800" y="1524000"/>
            <a:ext cx="8534400" cy="4267200"/>
          </a:xfrm>
        </p:spPr>
        <p:txBody>
          <a:bodyPr>
            <a:normAutofit/>
          </a:bodyPr>
          <a:lstStyle/>
          <a:p>
            <a:r>
              <a:rPr lang="en-US" sz="2800" b="1" dirty="0" smtClean="0"/>
              <a:t>Rule allows TN and TP </a:t>
            </a:r>
            <a:r>
              <a:rPr lang="en-US" sz="2800" b="1" u="sng" dirty="0" smtClean="0"/>
              <a:t>criteria</a:t>
            </a:r>
            <a:r>
              <a:rPr lang="en-US" sz="2800" b="1" dirty="0" smtClean="0"/>
              <a:t> to vary annually depending on chlorophyll a </a:t>
            </a:r>
          </a:p>
          <a:p>
            <a:pPr lvl="1"/>
            <a:r>
              <a:rPr lang="en-US" sz="2600" b="1" dirty="0" smtClean="0"/>
              <a:t>If meet </a:t>
            </a:r>
            <a:r>
              <a:rPr lang="en-US" sz="2600" b="1" dirty="0" err="1" smtClean="0"/>
              <a:t>chl</a:t>
            </a:r>
            <a:r>
              <a:rPr lang="en-US" sz="2600" b="1" dirty="0" smtClean="0"/>
              <a:t> a value for lake type for a given year, then TN and TP set at annual geometric mean of ambient samples for that year, subject to range shown</a:t>
            </a:r>
          </a:p>
          <a:p>
            <a:pPr lvl="1"/>
            <a:r>
              <a:rPr lang="en-US" sz="2600" b="1" dirty="0" smtClean="0"/>
              <a:t>If do not meet chlorophyll a or if insufficient chlorophyll a data, then criteria set at </a:t>
            </a:r>
            <a:r>
              <a:rPr lang="en-US" sz="2600" b="1" u="sng" dirty="0" smtClean="0"/>
              <a:t>minimum</a:t>
            </a:r>
            <a:r>
              <a:rPr lang="en-US" sz="2600" b="1" dirty="0" smtClean="0"/>
              <a:t> value</a:t>
            </a:r>
          </a:p>
          <a:p>
            <a:pPr marL="457200" lvl="1" indent="0">
              <a:buNone/>
            </a:pPr>
            <a:endParaRPr lang="en-US" sz="2200" dirty="0" smtClean="0"/>
          </a:p>
        </p:txBody>
      </p:sp>
      <p:sp>
        <p:nvSpPr>
          <p:cNvPr id="4" name="Slide Number Placeholder 3"/>
          <p:cNvSpPr>
            <a:spLocks noGrp="1"/>
          </p:cNvSpPr>
          <p:nvPr>
            <p:ph type="sldNum" sz="quarter" idx="12"/>
          </p:nvPr>
        </p:nvSpPr>
        <p:spPr/>
        <p:txBody>
          <a:bodyPr/>
          <a:lstStyle/>
          <a:p>
            <a:fld id="{D9515C9C-B0D4-49C7-83C7-4BF66E55645D}" type="slidenum">
              <a:rPr lang="en-US" smtClean="0"/>
              <a:pPr/>
              <a:t>70</a:t>
            </a:fld>
            <a:endParaRPr lang="en-US"/>
          </a:p>
        </p:txBody>
      </p:sp>
      <p:pic>
        <p:nvPicPr>
          <p:cNvPr id="5" name="~PP3035.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10334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7772400" cy="1143000"/>
          </a:xfrm>
        </p:spPr>
        <p:txBody>
          <a:bodyPr/>
          <a:lstStyle/>
          <a:p>
            <a:r>
              <a:rPr lang="en-US" dirty="0" smtClean="0">
                <a:solidFill>
                  <a:schemeClr val="bg1"/>
                </a:solidFill>
              </a:rPr>
              <a:t>Permits </a:t>
            </a:r>
            <a:r>
              <a:rPr lang="en-US" u="sng" dirty="0" smtClean="0">
                <a:solidFill>
                  <a:schemeClr val="bg1"/>
                </a:solidFill>
              </a:rPr>
              <a:t>for Discharges to Lakes</a:t>
            </a:r>
            <a:endParaRPr lang="en-US" u="sng" dirty="0">
              <a:solidFill>
                <a:schemeClr val="bg1"/>
              </a:solidFill>
            </a:endParaRPr>
          </a:p>
        </p:txBody>
      </p:sp>
      <p:sp>
        <p:nvSpPr>
          <p:cNvPr id="3" name="Content Placeholder 2"/>
          <p:cNvSpPr>
            <a:spLocks noGrp="1"/>
          </p:cNvSpPr>
          <p:nvPr>
            <p:ph idx="1"/>
          </p:nvPr>
        </p:nvSpPr>
        <p:spPr>
          <a:xfrm>
            <a:off x="457200" y="1493837"/>
            <a:ext cx="8229600" cy="4754563"/>
          </a:xfrm>
        </p:spPr>
        <p:txBody>
          <a:bodyPr>
            <a:normAutofit fontScale="92500" lnSpcReduction="20000"/>
          </a:bodyPr>
          <a:lstStyle/>
          <a:p>
            <a:r>
              <a:rPr lang="en-US" b="1" dirty="0" smtClean="0"/>
              <a:t>If lake currently attains criteria, permit TN and TP limit based on current loading</a:t>
            </a:r>
          </a:p>
          <a:p>
            <a:pPr lvl="1"/>
            <a:r>
              <a:rPr lang="en-US" b="1" dirty="0" smtClean="0"/>
              <a:t>Maintain current load limit (hold the line) or </a:t>
            </a:r>
          </a:p>
          <a:p>
            <a:pPr lvl="1"/>
            <a:r>
              <a:rPr lang="en-US" b="1" dirty="0" smtClean="0"/>
              <a:t>If no load limit, maintain actual current loading or conduct Level II WQBEL</a:t>
            </a:r>
          </a:p>
          <a:p>
            <a:pPr lvl="1"/>
            <a:r>
              <a:rPr lang="en-US" b="1" dirty="0" smtClean="0"/>
              <a:t>Fact Sheet will reference the TN and TP criteria</a:t>
            </a:r>
          </a:p>
          <a:p>
            <a:r>
              <a:rPr lang="en-US" b="1" dirty="0" smtClean="0"/>
              <a:t>If lake does not attain criteria (including chlorophyll), Level II WQBEL needed to ensure lake attains criteria in ALL years</a:t>
            </a:r>
          </a:p>
          <a:p>
            <a:pPr lvl="1"/>
            <a:r>
              <a:rPr lang="en-US" b="1" dirty="0" smtClean="0"/>
              <a:t>Fact Sheet will note that the TN and TP limits are based on numeric interpretations of the narrative nutrient criteria</a:t>
            </a:r>
          </a:p>
          <a:p>
            <a:pPr>
              <a:buNone/>
            </a:pPr>
            <a:endParaRPr lang="en-US" b="1" dirty="0" smtClean="0"/>
          </a:p>
          <a:p>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71</a:t>
            </a:fld>
            <a:endParaRPr lang="en-US"/>
          </a:p>
        </p:txBody>
      </p:sp>
      <p:pic>
        <p:nvPicPr>
          <p:cNvPr id="5" name="~PP2039.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846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905000"/>
            <a:ext cx="4419600" cy="3429000"/>
          </a:xfrm>
        </p:spPr>
        <p:txBody>
          <a:bodyPr/>
          <a:lstStyle/>
          <a:p>
            <a:r>
              <a:rPr lang="en-US" dirty="0" smtClean="0"/>
              <a:t>Hierarchy 2- Springs</a:t>
            </a:r>
            <a:endParaRPr lang="en-US" dirty="0"/>
          </a:p>
        </p:txBody>
      </p:sp>
      <p:pic>
        <p:nvPicPr>
          <p:cNvPr id="4" name="Picture 3" descr="Itch_near Coffee.JPG"/>
          <p:cNvPicPr>
            <a:picLocks noChangeAspect="1"/>
          </p:cNvPicPr>
          <p:nvPr/>
        </p:nvPicPr>
        <p:blipFill>
          <a:blip r:embed="rId4" cstate="print"/>
          <a:stretch>
            <a:fillRect/>
          </a:stretch>
        </p:blipFill>
        <p:spPr>
          <a:xfrm>
            <a:off x="3274012" y="1066800"/>
            <a:ext cx="7317788" cy="5488341"/>
          </a:xfrm>
          <a:prstGeom prst="rect">
            <a:avLst/>
          </a:prstGeom>
        </p:spPr>
      </p:pic>
      <p:sp>
        <p:nvSpPr>
          <p:cNvPr id="5" name="Slide Number Placeholder 4"/>
          <p:cNvSpPr>
            <a:spLocks noGrp="1"/>
          </p:cNvSpPr>
          <p:nvPr>
            <p:ph type="sldNum" sz="quarter" idx="12"/>
          </p:nvPr>
        </p:nvSpPr>
        <p:spPr/>
        <p:txBody>
          <a:bodyPr/>
          <a:lstStyle/>
          <a:p>
            <a:fld id="{D9515C9C-B0D4-49C7-83C7-4BF66E55645D}" type="slidenum">
              <a:rPr lang="en-US" smtClean="0"/>
              <a:pPr/>
              <a:t>72</a:t>
            </a:fld>
            <a:endParaRPr lang="en-US"/>
          </a:p>
        </p:txBody>
      </p:sp>
      <p:pic>
        <p:nvPicPr>
          <p:cNvPr id="6" name="~PP93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25254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8" name="Picture 6"/>
          <p:cNvPicPr>
            <a:picLocks noChangeAspect="1" noChangeArrowheads="1"/>
          </p:cNvPicPr>
          <p:nvPr/>
        </p:nvPicPr>
        <p:blipFill>
          <a:blip r:embed="rId4" cstate="print"/>
          <a:srcRect/>
          <a:stretch>
            <a:fillRect/>
          </a:stretch>
        </p:blipFill>
        <p:spPr bwMode="auto">
          <a:xfrm>
            <a:off x="3886200" y="1066800"/>
            <a:ext cx="5486400" cy="4481848"/>
          </a:xfrm>
          <a:prstGeom prst="rect">
            <a:avLst/>
          </a:prstGeom>
          <a:noFill/>
          <a:ln w="9525">
            <a:noFill/>
            <a:miter lim="800000"/>
            <a:headEnd/>
            <a:tailEnd/>
          </a:ln>
        </p:spPr>
      </p:pic>
      <p:pic>
        <p:nvPicPr>
          <p:cNvPr id="8199" name="Picture 7"/>
          <p:cNvPicPr>
            <a:picLocks noChangeAspect="1" noChangeArrowheads="1"/>
          </p:cNvPicPr>
          <p:nvPr/>
        </p:nvPicPr>
        <p:blipFill>
          <a:blip r:embed="rId5" cstate="print"/>
          <a:srcRect l="1909"/>
          <a:stretch>
            <a:fillRect/>
          </a:stretch>
        </p:blipFill>
        <p:spPr bwMode="auto">
          <a:xfrm>
            <a:off x="-138113" y="1024261"/>
            <a:ext cx="4557713" cy="4538339"/>
          </a:xfrm>
          <a:prstGeom prst="rect">
            <a:avLst/>
          </a:prstGeom>
          <a:noFill/>
          <a:ln w="9525">
            <a:noFill/>
            <a:miter lim="800000"/>
            <a:headEnd/>
            <a:tailEnd/>
          </a:ln>
        </p:spPr>
      </p:pic>
      <p:sp>
        <p:nvSpPr>
          <p:cNvPr id="8201" name="Text Box 9"/>
          <p:cNvSpPr txBox="1">
            <a:spLocks noChangeArrowheads="1"/>
          </p:cNvSpPr>
          <p:nvPr/>
        </p:nvSpPr>
        <p:spPr bwMode="auto">
          <a:xfrm>
            <a:off x="0" y="1066800"/>
            <a:ext cx="4343400" cy="822325"/>
          </a:xfrm>
          <a:prstGeom prst="rect">
            <a:avLst/>
          </a:prstGeom>
          <a:gradFill>
            <a:gsLst>
              <a:gs pos="0">
                <a:schemeClr val="accent1">
                  <a:tint val="66000"/>
                  <a:satMod val="160000"/>
                  <a:alpha val="17000"/>
                </a:schemeClr>
              </a:gs>
              <a:gs pos="50000">
                <a:schemeClr val="accent1">
                  <a:tint val="44500"/>
                  <a:satMod val="160000"/>
                </a:schemeClr>
              </a:gs>
              <a:gs pos="100000">
                <a:schemeClr val="accent1">
                  <a:tint val="23500"/>
                  <a:satMod val="160000"/>
                </a:schemeClr>
              </a:gs>
            </a:gsLst>
            <a:lin ang="5400000" scaled="0"/>
          </a:gradFill>
          <a:ln w="9525">
            <a:noFill/>
            <a:miter lim="800000"/>
            <a:headEnd/>
            <a:tailEnd/>
          </a:ln>
          <a:effectLst/>
        </p:spPr>
        <p:txBody>
          <a:bodyPr>
            <a:spAutoFit/>
          </a:bodyPr>
          <a:lstStyle/>
          <a:p>
            <a:pPr eaLnBrk="1" hangingPunct="1"/>
            <a:r>
              <a:rPr lang="en-US" sz="2400" dirty="0" err="1">
                <a:latin typeface="Arial" charset="0"/>
              </a:rPr>
              <a:t>Weeki</a:t>
            </a:r>
            <a:r>
              <a:rPr lang="en-US" sz="2400" dirty="0">
                <a:latin typeface="Arial" charset="0"/>
              </a:rPr>
              <a:t> </a:t>
            </a:r>
            <a:r>
              <a:rPr lang="en-US" sz="2400" dirty="0" err="1">
                <a:latin typeface="Arial" charset="0"/>
              </a:rPr>
              <a:t>Wachee</a:t>
            </a:r>
            <a:r>
              <a:rPr lang="en-US" sz="2400" dirty="0">
                <a:latin typeface="Arial" charset="0"/>
              </a:rPr>
              <a:t>, 1950s;</a:t>
            </a:r>
          </a:p>
          <a:p>
            <a:pPr eaLnBrk="1" hangingPunct="1"/>
            <a:r>
              <a:rPr lang="en-US" sz="2400" dirty="0">
                <a:latin typeface="Arial" charset="0"/>
              </a:rPr>
              <a:t>Nitrate &lt; 0.1 mg/L, Eel grass</a:t>
            </a:r>
          </a:p>
        </p:txBody>
      </p:sp>
      <p:sp>
        <p:nvSpPr>
          <p:cNvPr id="8202" name="Text Box 10"/>
          <p:cNvSpPr txBox="1">
            <a:spLocks noChangeArrowheads="1"/>
          </p:cNvSpPr>
          <p:nvPr/>
        </p:nvSpPr>
        <p:spPr bwMode="auto">
          <a:xfrm>
            <a:off x="4419600" y="1006475"/>
            <a:ext cx="4724400" cy="822325"/>
          </a:xfrm>
          <a:prstGeom prst="rect">
            <a:avLst/>
          </a:prstGeom>
          <a:gradFill>
            <a:gsLst>
              <a:gs pos="0">
                <a:schemeClr val="accent1">
                  <a:tint val="66000"/>
                  <a:satMod val="160000"/>
                  <a:alpha val="17000"/>
                </a:schemeClr>
              </a:gs>
              <a:gs pos="50000">
                <a:schemeClr val="accent1">
                  <a:tint val="44500"/>
                  <a:satMod val="160000"/>
                </a:schemeClr>
              </a:gs>
              <a:gs pos="100000">
                <a:schemeClr val="accent1">
                  <a:tint val="23500"/>
                  <a:satMod val="160000"/>
                </a:schemeClr>
              </a:gs>
            </a:gsLst>
            <a:lin ang="5400000" scaled="0"/>
          </a:gradFill>
          <a:ln w="9525">
            <a:noFill/>
            <a:miter lim="800000"/>
            <a:headEnd/>
            <a:tailEnd/>
          </a:ln>
          <a:effectLst/>
        </p:spPr>
        <p:txBody>
          <a:bodyPr>
            <a:spAutoFit/>
          </a:bodyPr>
          <a:lstStyle/>
          <a:p>
            <a:pPr eaLnBrk="1" hangingPunct="1"/>
            <a:r>
              <a:rPr lang="en-US" sz="2400" dirty="0" err="1">
                <a:latin typeface="Arial" charset="0"/>
              </a:rPr>
              <a:t>Weeki</a:t>
            </a:r>
            <a:r>
              <a:rPr lang="en-US" sz="2400" dirty="0">
                <a:latin typeface="Arial" charset="0"/>
              </a:rPr>
              <a:t> </a:t>
            </a:r>
            <a:r>
              <a:rPr lang="en-US" sz="2400" dirty="0" err="1">
                <a:latin typeface="Arial" charset="0"/>
              </a:rPr>
              <a:t>Wachee</a:t>
            </a:r>
            <a:r>
              <a:rPr lang="en-US" sz="2400" dirty="0">
                <a:latin typeface="Arial" charset="0"/>
              </a:rPr>
              <a:t>, 2001:</a:t>
            </a:r>
          </a:p>
          <a:p>
            <a:pPr eaLnBrk="1" hangingPunct="1"/>
            <a:r>
              <a:rPr lang="en-US" sz="2400" dirty="0">
                <a:latin typeface="Arial" charset="0"/>
              </a:rPr>
              <a:t>Nitrate ~ 0.7 mg/L, </a:t>
            </a:r>
            <a:r>
              <a:rPr lang="en-US" sz="2400" dirty="0" err="1">
                <a:latin typeface="Arial" charset="0"/>
              </a:rPr>
              <a:t>Lyngbya</a:t>
            </a:r>
            <a:r>
              <a:rPr lang="en-US" sz="2400" dirty="0">
                <a:latin typeface="Arial" charset="0"/>
              </a:rPr>
              <a:t> mats</a:t>
            </a:r>
          </a:p>
        </p:txBody>
      </p:sp>
      <p:sp>
        <p:nvSpPr>
          <p:cNvPr id="8203" name="Text Box 11"/>
          <p:cNvSpPr txBox="1">
            <a:spLocks noChangeArrowheads="1"/>
          </p:cNvSpPr>
          <p:nvPr/>
        </p:nvSpPr>
        <p:spPr bwMode="auto">
          <a:xfrm>
            <a:off x="0" y="5739825"/>
            <a:ext cx="9031288" cy="584775"/>
          </a:xfrm>
          <a:prstGeom prst="rect">
            <a:avLst/>
          </a:prstGeom>
          <a:noFill/>
          <a:ln w="9525">
            <a:noFill/>
            <a:miter lim="800000"/>
            <a:headEnd/>
            <a:tailEnd/>
          </a:ln>
          <a:effectLst/>
        </p:spPr>
        <p:txBody>
          <a:bodyPr>
            <a:spAutoFit/>
          </a:bodyPr>
          <a:lstStyle/>
          <a:p>
            <a:pPr algn="ctr"/>
            <a:r>
              <a:rPr lang="en-US" sz="3200" dirty="0" smtClean="0"/>
              <a:t>Nuisance </a:t>
            </a:r>
            <a:r>
              <a:rPr lang="en-US" sz="3200" dirty="0"/>
              <a:t>Algal Mats </a:t>
            </a:r>
            <a:r>
              <a:rPr lang="en-US" sz="3200" dirty="0" smtClean="0"/>
              <a:t>in </a:t>
            </a:r>
            <a:r>
              <a:rPr lang="en-US" sz="3200" b="1" dirty="0" smtClean="0"/>
              <a:t>Springs</a:t>
            </a:r>
            <a:endParaRPr lang="en-US" sz="3600" b="1" dirty="0"/>
          </a:p>
        </p:txBody>
      </p:sp>
      <p:sp>
        <p:nvSpPr>
          <p:cNvPr id="7" name="Slide Number Placeholder 6"/>
          <p:cNvSpPr>
            <a:spLocks noGrp="1"/>
          </p:cNvSpPr>
          <p:nvPr>
            <p:ph type="sldNum" sz="quarter" idx="12"/>
          </p:nvPr>
        </p:nvSpPr>
        <p:spPr/>
        <p:txBody>
          <a:bodyPr/>
          <a:lstStyle/>
          <a:p>
            <a:fld id="{D9515C9C-B0D4-49C7-83C7-4BF66E55645D}" type="slidenum">
              <a:rPr lang="en-US" smtClean="0"/>
              <a:pPr/>
              <a:t>73</a:t>
            </a:fld>
            <a:endParaRPr lang="en-US"/>
          </a:p>
        </p:txBody>
      </p:sp>
      <p:pic>
        <p:nvPicPr>
          <p:cNvPr id="8" name="~PP2545.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8696325" y="6410325"/>
            <a:ext cx="304800" cy="304800"/>
          </a:xfrm>
          <a:prstGeom prst="rect">
            <a:avLst/>
          </a:prstGeom>
        </p:spPr>
      </p:pic>
    </p:spTree>
  </p:cSld>
  <p:clrMapOvr>
    <a:masterClrMapping/>
  </p:clrMapOvr>
  <p:transition advTm="503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Rot="1" noChangeArrowheads="1"/>
          </p:cNvSpPr>
          <p:nvPr>
            <p:ph type="title"/>
          </p:nvPr>
        </p:nvSpPr>
        <p:spPr>
          <a:xfrm>
            <a:off x="785812" y="-76200"/>
            <a:ext cx="8510588" cy="1095375"/>
          </a:xfrm>
        </p:spPr>
        <p:txBody>
          <a:bodyPr>
            <a:noAutofit/>
          </a:bodyPr>
          <a:lstStyle/>
          <a:p>
            <a:r>
              <a:rPr lang="en-US" dirty="0">
                <a:solidFill>
                  <a:schemeClr val="bg1"/>
                </a:solidFill>
              </a:rPr>
              <a:t>Field </a:t>
            </a:r>
            <a:r>
              <a:rPr lang="en-US" dirty="0" smtClean="0">
                <a:solidFill>
                  <a:schemeClr val="bg1"/>
                </a:solidFill>
              </a:rPr>
              <a:t>Studies: </a:t>
            </a:r>
            <a:r>
              <a:rPr lang="en-US" sz="2400" i="1" dirty="0" err="1" smtClean="0">
                <a:solidFill>
                  <a:schemeClr val="bg1"/>
                </a:solidFill>
              </a:rPr>
              <a:t>Vaucheria</a:t>
            </a:r>
            <a:r>
              <a:rPr lang="en-US" sz="2400" dirty="0" smtClean="0">
                <a:solidFill>
                  <a:schemeClr val="bg1"/>
                </a:solidFill>
              </a:rPr>
              <a:t> </a:t>
            </a:r>
            <a:r>
              <a:rPr lang="en-US" sz="2400" dirty="0">
                <a:solidFill>
                  <a:schemeClr val="bg1"/>
                </a:solidFill>
              </a:rPr>
              <a:t>% Cover was Significantly Related to Springs Nitrogen Concentration</a:t>
            </a:r>
          </a:p>
        </p:txBody>
      </p:sp>
      <p:sp>
        <p:nvSpPr>
          <p:cNvPr id="15378" name="Rectangle 18"/>
          <p:cNvSpPr>
            <a:spLocks noChangeArrowheads="1"/>
          </p:cNvSpPr>
          <p:nvPr/>
        </p:nvSpPr>
        <p:spPr bwMode="auto">
          <a:xfrm>
            <a:off x="2209800" y="6016625"/>
            <a:ext cx="2276475" cy="427038"/>
          </a:xfrm>
          <a:prstGeom prst="rect">
            <a:avLst/>
          </a:prstGeom>
          <a:noFill/>
          <a:ln w="9525">
            <a:noFill/>
            <a:miter lim="800000"/>
            <a:headEnd/>
            <a:tailEnd/>
          </a:ln>
        </p:spPr>
        <p:txBody>
          <a:bodyPr wrap="none" lIns="0" tIns="0" rIns="0" bIns="0">
            <a:spAutoFit/>
          </a:bodyPr>
          <a:lstStyle/>
          <a:p>
            <a:pPr eaLnBrk="1" hangingPunct="1"/>
            <a:r>
              <a:rPr lang="en-US" sz="2800" dirty="0">
                <a:cs typeface="Arial" charset="0"/>
              </a:rPr>
              <a:t>Total N (mg/L)</a:t>
            </a:r>
          </a:p>
        </p:txBody>
      </p:sp>
      <p:sp>
        <p:nvSpPr>
          <p:cNvPr id="15379" name="Rectangle 19"/>
          <p:cNvSpPr>
            <a:spLocks noChangeArrowheads="1"/>
          </p:cNvSpPr>
          <p:nvPr/>
        </p:nvSpPr>
        <p:spPr bwMode="auto">
          <a:xfrm rot="16200000">
            <a:off x="-900112" y="3562350"/>
            <a:ext cx="2989262" cy="427038"/>
          </a:xfrm>
          <a:prstGeom prst="rect">
            <a:avLst/>
          </a:prstGeom>
          <a:noFill/>
          <a:ln w="9525">
            <a:noFill/>
            <a:miter lim="800000"/>
            <a:headEnd/>
            <a:tailEnd/>
          </a:ln>
        </p:spPr>
        <p:txBody>
          <a:bodyPr wrap="none" lIns="0" tIns="0" rIns="0" bIns="0">
            <a:spAutoFit/>
          </a:bodyPr>
          <a:lstStyle/>
          <a:p>
            <a:pPr eaLnBrk="1" hangingPunct="1"/>
            <a:r>
              <a:rPr lang="en-US" sz="2800" i="1" dirty="0" err="1">
                <a:cs typeface="Arial" charset="0"/>
              </a:rPr>
              <a:t>Vaucheria</a:t>
            </a:r>
            <a:r>
              <a:rPr lang="en-US" sz="2800" dirty="0">
                <a:cs typeface="Arial" charset="0"/>
              </a:rPr>
              <a:t> % cover</a:t>
            </a:r>
          </a:p>
        </p:txBody>
      </p:sp>
      <p:sp>
        <p:nvSpPr>
          <p:cNvPr id="15537" name="Text Box 177"/>
          <p:cNvSpPr txBox="1">
            <a:spLocks noChangeArrowheads="1"/>
          </p:cNvSpPr>
          <p:nvPr/>
        </p:nvSpPr>
        <p:spPr bwMode="auto">
          <a:xfrm>
            <a:off x="5791200" y="2133600"/>
            <a:ext cx="2987675" cy="3046988"/>
          </a:xfrm>
          <a:prstGeom prst="rect">
            <a:avLst/>
          </a:prstGeom>
          <a:noFill/>
          <a:ln w="9525">
            <a:noFill/>
            <a:miter lim="800000"/>
            <a:headEnd/>
            <a:tailEnd/>
          </a:ln>
          <a:effectLst/>
        </p:spPr>
        <p:txBody>
          <a:bodyPr>
            <a:spAutoFit/>
          </a:bodyPr>
          <a:lstStyle/>
          <a:p>
            <a:r>
              <a:rPr lang="en-US" sz="2400" dirty="0">
                <a:latin typeface="Tahoma" pitchFamily="34" charset="0"/>
              </a:rPr>
              <a:t>Excessive growth and cover of </a:t>
            </a:r>
            <a:r>
              <a:rPr lang="en-US" sz="2400" i="1" dirty="0" err="1">
                <a:latin typeface="Tahoma" pitchFamily="34" charset="0"/>
              </a:rPr>
              <a:t>Vaucheria</a:t>
            </a:r>
            <a:r>
              <a:rPr lang="en-US" sz="2400" dirty="0">
                <a:latin typeface="Tahoma" pitchFamily="34" charset="0"/>
              </a:rPr>
              <a:t> was found at sites with </a:t>
            </a:r>
            <a:r>
              <a:rPr lang="en-US" sz="2400" b="1" dirty="0" smtClean="0">
                <a:latin typeface="Tahoma" pitchFamily="34" charset="0"/>
              </a:rPr>
              <a:t>nitrate-nitrite </a:t>
            </a:r>
            <a:r>
              <a:rPr lang="en-US" sz="2400" b="1" dirty="0">
                <a:latin typeface="Tahoma" pitchFamily="34" charset="0"/>
              </a:rPr>
              <a:t>concentrations at or above</a:t>
            </a:r>
            <a:r>
              <a:rPr lang="en-US" sz="2400" dirty="0">
                <a:latin typeface="Tahoma" pitchFamily="34" charset="0"/>
              </a:rPr>
              <a:t> </a:t>
            </a:r>
            <a:r>
              <a:rPr lang="en-US" sz="2400" b="1" dirty="0">
                <a:latin typeface="Tahoma" pitchFamily="34" charset="0"/>
              </a:rPr>
              <a:t>0.454 mg/L</a:t>
            </a:r>
            <a:r>
              <a:rPr lang="en-US" sz="2400" dirty="0">
                <a:latin typeface="Tahoma" pitchFamily="34" charset="0"/>
              </a:rPr>
              <a:t>. </a:t>
            </a:r>
          </a:p>
        </p:txBody>
      </p:sp>
      <p:pic>
        <p:nvPicPr>
          <p:cNvPr id="35842" name="Picture 2" descr="Scatterplot showing Vaucheria percent cover plotted against total nitrogen."/>
          <p:cNvPicPr>
            <a:picLocks noChangeAspect="1" noChangeArrowheads="1"/>
          </p:cNvPicPr>
          <p:nvPr/>
        </p:nvPicPr>
        <p:blipFill>
          <a:blip r:embed="rId5" cstate="print"/>
          <a:srcRect/>
          <a:stretch>
            <a:fillRect/>
          </a:stretch>
        </p:blipFill>
        <p:spPr bwMode="auto">
          <a:xfrm>
            <a:off x="914400" y="1676400"/>
            <a:ext cx="4352925" cy="4210050"/>
          </a:xfrm>
          <a:prstGeom prst="rect">
            <a:avLst/>
          </a:prstGeom>
          <a:noFill/>
        </p:spPr>
      </p:pic>
      <p:sp>
        <p:nvSpPr>
          <p:cNvPr id="7" name="Slide Number Placeholder 6"/>
          <p:cNvSpPr>
            <a:spLocks noGrp="1"/>
          </p:cNvSpPr>
          <p:nvPr>
            <p:ph type="sldNum" sz="quarter" idx="12"/>
          </p:nvPr>
        </p:nvSpPr>
        <p:spPr/>
        <p:txBody>
          <a:bodyPr/>
          <a:lstStyle/>
          <a:p>
            <a:fld id="{D9515C9C-B0D4-49C7-83C7-4BF66E55645D}" type="slidenum">
              <a:rPr lang="en-US" smtClean="0"/>
              <a:pPr/>
              <a:t>74</a:t>
            </a:fld>
            <a:endParaRPr lang="en-US"/>
          </a:p>
        </p:txBody>
      </p:sp>
      <p:pic>
        <p:nvPicPr>
          <p:cNvPr id="8" name="~PP3413.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8696325" y="6410325"/>
            <a:ext cx="304800" cy="304800"/>
          </a:xfrm>
          <a:prstGeom prst="rect">
            <a:avLst/>
          </a:prstGeom>
        </p:spPr>
      </p:pic>
    </p:spTree>
  </p:cSld>
  <p:clrMapOvr>
    <a:masterClrMapping/>
  </p:clrMapOvr>
  <p:transition advTm="5367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Scatterplot with regression analysis of nitrate-nitrite plotted against mean cell density."/>
          <p:cNvPicPr>
            <a:picLocks noChangeAspect="1" noChangeArrowheads="1"/>
          </p:cNvPicPr>
          <p:nvPr/>
        </p:nvPicPr>
        <p:blipFill>
          <a:blip r:embed="rId4" cstate="print"/>
          <a:srcRect/>
          <a:stretch>
            <a:fillRect/>
          </a:stretch>
        </p:blipFill>
        <p:spPr bwMode="auto">
          <a:xfrm>
            <a:off x="4648200" y="3276600"/>
            <a:ext cx="4495800" cy="3067447"/>
          </a:xfrm>
          <a:prstGeom prst="rect">
            <a:avLst/>
          </a:prstGeom>
          <a:noFill/>
          <a:ln w="9525">
            <a:noFill/>
            <a:miter lim="800000"/>
            <a:headEnd/>
            <a:tailEnd/>
          </a:ln>
          <a:effectLst/>
        </p:spPr>
      </p:pic>
      <p:sp>
        <p:nvSpPr>
          <p:cNvPr id="4" name="TextBox 3"/>
          <p:cNvSpPr txBox="1"/>
          <p:nvPr/>
        </p:nvSpPr>
        <p:spPr>
          <a:xfrm>
            <a:off x="5029200" y="1015425"/>
            <a:ext cx="2609625" cy="584775"/>
          </a:xfrm>
          <a:prstGeom prst="rect">
            <a:avLst/>
          </a:prstGeom>
          <a:noFill/>
        </p:spPr>
        <p:txBody>
          <a:bodyPr wrap="none" rtlCol="0">
            <a:spAutoFit/>
          </a:bodyPr>
          <a:lstStyle/>
          <a:p>
            <a:r>
              <a:rPr lang="en-US" sz="3200" b="1" dirty="0" smtClean="0"/>
              <a:t>Nitrate-Nitrite</a:t>
            </a:r>
            <a:endParaRPr lang="en-US" sz="3200" b="1" dirty="0"/>
          </a:p>
        </p:txBody>
      </p:sp>
      <p:sp>
        <p:nvSpPr>
          <p:cNvPr id="6" name="TextBox 5"/>
          <p:cNvSpPr txBox="1"/>
          <p:nvPr/>
        </p:nvSpPr>
        <p:spPr>
          <a:xfrm>
            <a:off x="5105400" y="1981200"/>
            <a:ext cx="3759362" cy="369332"/>
          </a:xfrm>
          <a:prstGeom prst="rect">
            <a:avLst/>
          </a:prstGeom>
          <a:noFill/>
        </p:spPr>
        <p:txBody>
          <a:bodyPr wrap="none" rtlCol="0">
            <a:spAutoFit/>
          </a:bodyPr>
          <a:lstStyle/>
          <a:p>
            <a:r>
              <a:rPr lang="en-US" dirty="0" smtClean="0"/>
              <a:t>Annual </a:t>
            </a:r>
            <a:r>
              <a:rPr lang="en-US" dirty="0" err="1" smtClean="0"/>
              <a:t>Geomean</a:t>
            </a:r>
            <a:r>
              <a:rPr lang="en-US" dirty="0" smtClean="0"/>
              <a:t> of 0.35 mg/L</a:t>
            </a:r>
            <a:endParaRPr lang="en-US" dirty="0"/>
          </a:p>
        </p:txBody>
      </p:sp>
      <p:pic>
        <p:nvPicPr>
          <p:cNvPr id="2051" name="Picture 3" descr="Scatterplot with Change Point analysis of mean nitrate-nitrite plotted against mean cell density."/>
          <p:cNvPicPr>
            <a:picLocks noChangeAspect="1" noChangeArrowheads="1"/>
          </p:cNvPicPr>
          <p:nvPr/>
        </p:nvPicPr>
        <p:blipFill>
          <a:blip r:embed="rId5" cstate="print"/>
          <a:srcRect/>
          <a:stretch>
            <a:fillRect/>
          </a:stretch>
        </p:blipFill>
        <p:spPr bwMode="auto">
          <a:xfrm>
            <a:off x="457200" y="381000"/>
            <a:ext cx="3724275" cy="2924175"/>
          </a:xfrm>
          <a:prstGeom prst="rect">
            <a:avLst/>
          </a:prstGeom>
          <a:noFill/>
          <a:ln w="9525">
            <a:noFill/>
            <a:miter lim="800000"/>
            <a:headEnd/>
            <a:tailEnd/>
          </a:ln>
        </p:spPr>
      </p:pic>
      <p:pic>
        <p:nvPicPr>
          <p:cNvPr id="2052" name="Picture 4" descr="Scatterplot with regression analysis of nitrate-nitrite plotted against mean cell density."/>
          <p:cNvPicPr>
            <a:picLocks noChangeAspect="1" noChangeArrowheads="1"/>
          </p:cNvPicPr>
          <p:nvPr/>
        </p:nvPicPr>
        <p:blipFill>
          <a:blip r:embed="rId6" cstate="print"/>
          <a:srcRect/>
          <a:stretch>
            <a:fillRect/>
          </a:stretch>
        </p:blipFill>
        <p:spPr bwMode="auto">
          <a:xfrm>
            <a:off x="228600" y="3276600"/>
            <a:ext cx="4352925" cy="3060700"/>
          </a:xfrm>
          <a:prstGeom prst="rect">
            <a:avLst/>
          </a:prstGeom>
          <a:noFill/>
        </p:spPr>
      </p:pic>
      <p:sp>
        <p:nvSpPr>
          <p:cNvPr id="7" name="Slide Number Placeholder 6"/>
          <p:cNvSpPr>
            <a:spLocks noGrp="1"/>
          </p:cNvSpPr>
          <p:nvPr>
            <p:ph type="sldNum" sz="quarter" idx="12"/>
          </p:nvPr>
        </p:nvSpPr>
        <p:spPr/>
        <p:txBody>
          <a:bodyPr/>
          <a:lstStyle/>
          <a:p>
            <a:fld id="{D9515C9C-B0D4-49C7-83C7-4BF66E55645D}" type="slidenum">
              <a:rPr lang="en-US" smtClean="0"/>
              <a:pPr/>
              <a:t>75</a:t>
            </a:fld>
            <a:endParaRPr lang="en-US"/>
          </a:p>
        </p:txBody>
      </p:sp>
      <p:pic>
        <p:nvPicPr>
          <p:cNvPr id="8" name="~PP390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cstate="print"/>
          <a:stretch>
            <a:fillRect/>
          </a:stretch>
        </p:blipFill>
        <p:spPr>
          <a:xfrm>
            <a:off x="8696325" y="6410325"/>
            <a:ext cx="304800" cy="304800"/>
          </a:xfrm>
          <a:prstGeom prst="rect">
            <a:avLst/>
          </a:prstGeom>
        </p:spPr>
      </p:pic>
    </p:spTree>
  </p:cSld>
  <p:clrMapOvr>
    <a:masterClrMapping/>
  </p:clrMapOvr>
  <p:transition advTm="5046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8"/>
                </p:tgtEl>
              </p:cMediaNode>
            </p:audio>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371600" y="206514"/>
            <a:ext cx="6858000" cy="646331"/>
          </a:xfrm>
          <a:prstGeom prst="rect">
            <a:avLst/>
          </a:prstGeom>
          <a:noFill/>
        </p:spPr>
        <p:txBody>
          <a:bodyPr wrap="square" rtlCol="0">
            <a:spAutoFit/>
          </a:bodyPr>
          <a:lstStyle/>
          <a:p>
            <a:pPr algn="ctr"/>
            <a:r>
              <a:rPr lang="en-US" sz="3600" dirty="0" smtClean="0">
                <a:solidFill>
                  <a:schemeClr val="bg1"/>
                </a:solidFill>
                <a:latin typeface="Arial"/>
                <a:cs typeface="Arial"/>
              </a:rPr>
              <a:t>Nitrate in Spring Vents</a:t>
            </a:r>
            <a:endParaRPr lang="en-US" sz="3600" dirty="0">
              <a:solidFill>
                <a:schemeClr val="bg1"/>
              </a:solidFill>
              <a:latin typeface="Arial"/>
              <a:cs typeface="Arial"/>
            </a:endParaRPr>
          </a:p>
        </p:txBody>
      </p:sp>
      <p:sp>
        <p:nvSpPr>
          <p:cNvPr id="9" name="TextBox 8"/>
          <p:cNvSpPr txBox="1"/>
          <p:nvPr/>
        </p:nvSpPr>
        <p:spPr>
          <a:xfrm>
            <a:off x="457200" y="1295401"/>
            <a:ext cx="8153400" cy="4859792"/>
          </a:xfrm>
          <a:prstGeom prst="rect">
            <a:avLst/>
          </a:prstGeom>
          <a:noFill/>
        </p:spPr>
        <p:txBody>
          <a:bodyPr wrap="square" rtlCol="0">
            <a:spAutoFit/>
          </a:bodyPr>
          <a:lstStyle/>
          <a:p>
            <a:pPr marL="225425" indent="-225425">
              <a:lnSpc>
                <a:spcPct val="90000"/>
              </a:lnSpc>
              <a:spcBef>
                <a:spcPts val="600"/>
              </a:spcBef>
              <a:spcAft>
                <a:spcPts val="600"/>
              </a:spcAft>
              <a:buFont typeface="Arial" pitchFamily="34" charset="0"/>
              <a:buChar char="•"/>
            </a:pPr>
            <a:r>
              <a:rPr lang="en-US" sz="2800" b="1" dirty="0" smtClean="0"/>
              <a:t>Based on a regression between nitrate-nitrite and nuisance algal mats</a:t>
            </a:r>
          </a:p>
          <a:p>
            <a:pPr marL="742950" lvl="1" indent="-285750">
              <a:spcBef>
                <a:spcPct val="20000"/>
              </a:spcBef>
              <a:buFont typeface="Arial" pitchFamily="34" charset="0"/>
              <a:buChar char="–"/>
            </a:pPr>
            <a:r>
              <a:rPr lang="en-US" sz="2400" b="1" dirty="0" smtClean="0"/>
              <a:t>Criterion established at a concentration that prevents nuisance mats from occurring (compared with natural background levels)</a:t>
            </a:r>
            <a:r>
              <a:rPr lang="en-US" sz="2800" b="1" dirty="0" smtClean="0"/>
              <a:t> </a:t>
            </a:r>
          </a:p>
          <a:p>
            <a:pPr marL="225425" indent="-225425">
              <a:buFont typeface="Arial" pitchFamily="34" charset="0"/>
              <a:buChar char="•"/>
            </a:pPr>
            <a:r>
              <a:rPr lang="en-US" sz="2800" b="1" dirty="0" smtClean="0"/>
              <a:t>Applicable numeric interpretation of the narrative nutrient criterion is 0.35 mg/L of nitrate-nitrite as an annual geometric mean</a:t>
            </a:r>
          </a:p>
          <a:p>
            <a:pPr marL="225425" indent="-225425">
              <a:buFont typeface="Arial" pitchFamily="34" charset="0"/>
              <a:buChar char="•"/>
            </a:pPr>
            <a:r>
              <a:rPr lang="en-US" sz="2800" b="1" dirty="0" smtClean="0"/>
              <a:t>Not to be exceeded more than once in any three consecutive calendar year period</a:t>
            </a:r>
          </a:p>
          <a:p>
            <a:pPr marL="742950" lvl="1" indent="-285750">
              <a:spcBef>
                <a:spcPct val="20000"/>
              </a:spcBef>
            </a:pPr>
            <a:endParaRPr lang="en-US" sz="2800" dirty="0" smtClean="0"/>
          </a:p>
        </p:txBody>
      </p:sp>
      <p:pic>
        <p:nvPicPr>
          <p:cNvPr id="10" name="Picture 9" descr="DEP_color_logo white text[Converted].png"/>
          <p:cNvPicPr>
            <a:picLocks noChangeAspect="1"/>
          </p:cNvPicPr>
          <p:nvPr/>
        </p:nvPicPr>
        <p:blipFill>
          <a:blip r:embed="rId4" cstate="print"/>
          <a:stretch>
            <a:fillRect/>
          </a:stretch>
        </p:blipFill>
        <p:spPr>
          <a:xfrm>
            <a:off x="228600" y="191379"/>
            <a:ext cx="990600" cy="646821"/>
          </a:xfrm>
          <a:prstGeom prst="rect">
            <a:avLst/>
          </a:prstGeom>
        </p:spPr>
      </p:pic>
      <p:pic>
        <p:nvPicPr>
          <p:cNvPr id="5" name="~PP2392.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2669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solidFill>
                  <a:schemeClr val="bg1"/>
                </a:solidFill>
              </a:rPr>
              <a:t>Groundwater Discharge and Springs</a:t>
            </a:r>
            <a:endParaRPr lang="en-US" dirty="0">
              <a:solidFill>
                <a:schemeClr val="bg1"/>
              </a:solidFill>
            </a:endParaRPr>
          </a:p>
        </p:txBody>
      </p:sp>
      <p:sp>
        <p:nvSpPr>
          <p:cNvPr id="3" name="Content Placeholder 2"/>
          <p:cNvSpPr>
            <a:spLocks noGrp="1"/>
          </p:cNvSpPr>
          <p:nvPr>
            <p:ph idx="1"/>
          </p:nvPr>
        </p:nvSpPr>
        <p:spPr/>
        <p:txBody>
          <a:bodyPr/>
          <a:lstStyle/>
          <a:p>
            <a:r>
              <a:rPr lang="en-US" b="1" dirty="0" smtClean="0"/>
              <a:t>Rule 62-520.310(2) F.A.C., states that, “Discharge to groundwater shall not impair the designated use of contiguous surface waters”</a:t>
            </a:r>
          </a:p>
          <a:p>
            <a:r>
              <a:rPr lang="en-US" b="1" dirty="0" smtClean="0"/>
              <a:t>However, any causal relationship between the discharge and nutrients at </a:t>
            </a:r>
            <a:r>
              <a:rPr lang="en-US" b="1" dirty="0" err="1" smtClean="0"/>
              <a:t>downgradient</a:t>
            </a:r>
            <a:r>
              <a:rPr lang="en-US" b="1" dirty="0" smtClean="0"/>
              <a:t> springs is challenging to demonstrate</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77</a:t>
            </a:fld>
            <a:endParaRPr lang="en-US"/>
          </a:p>
        </p:txBody>
      </p:sp>
      <p:pic>
        <p:nvPicPr>
          <p:cNvPr id="5" name="~PP1025.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3916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chemeClr val="bg1"/>
                </a:solidFill>
              </a:rPr>
              <a:t>Springs Protection Areas</a:t>
            </a:r>
            <a:endParaRPr lang="en-US" dirty="0">
              <a:solidFill>
                <a:schemeClr val="bg1"/>
              </a:solidFill>
            </a:endParaRPr>
          </a:p>
        </p:txBody>
      </p:sp>
      <p:pic>
        <p:nvPicPr>
          <p:cNvPr id="2050" name="Picture 2"/>
          <p:cNvPicPr>
            <a:picLocks noChangeAspect="1" noChangeArrowheads="1"/>
          </p:cNvPicPr>
          <p:nvPr/>
        </p:nvPicPr>
        <p:blipFill>
          <a:blip r:embed="rId4" cstate="print"/>
          <a:srcRect/>
          <a:stretch>
            <a:fillRect/>
          </a:stretch>
        </p:blipFill>
        <p:spPr bwMode="auto">
          <a:xfrm>
            <a:off x="2057400" y="979606"/>
            <a:ext cx="5529263" cy="5878394"/>
          </a:xfrm>
          <a:prstGeom prst="rect">
            <a:avLst/>
          </a:prstGeom>
          <a:noFill/>
          <a:ln w="9525">
            <a:noFill/>
            <a:miter lim="800000"/>
            <a:headEnd/>
            <a:tailEnd/>
          </a:ln>
        </p:spPr>
      </p:pic>
      <p:sp>
        <p:nvSpPr>
          <p:cNvPr id="4" name="Slide Number Placeholder 3"/>
          <p:cNvSpPr>
            <a:spLocks noGrp="1"/>
          </p:cNvSpPr>
          <p:nvPr>
            <p:ph type="sldNum" sz="quarter" idx="12"/>
          </p:nvPr>
        </p:nvSpPr>
        <p:spPr/>
        <p:txBody>
          <a:bodyPr/>
          <a:lstStyle/>
          <a:p>
            <a:fld id="{D9515C9C-B0D4-49C7-83C7-4BF66E55645D}" type="slidenum">
              <a:rPr lang="en-US" smtClean="0"/>
              <a:pPr/>
              <a:t>78</a:t>
            </a:fld>
            <a:endParaRPr lang="en-US"/>
          </a:p>
        </p:txBody>
      </p:sp>
      <p:pic>
        <p:nvPicPr>
          <p:cNvPr id="5" name="~PP3932.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4344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smtClean="0"/>
              <a:t>Factors to consider:</a:t>
            </a:r>
          </a:p>
          <a:p>
            <a:pPr lvl="1"/>
            <a:r>
              <a:rPr lang="en-US" b="1" dirty="0" smtClean="0"/>
              <a:t>TN and TP values in Zone of Discharge (ZOD) based on groundwater monitoring data</a:t>
            </a:r>
          </a:p>
          <a:p>
            <a:pPr lvl="1"/>
            <a:r>
              <a:rPr lang="en-US" b="1" dirty="0" smtClean="0"/>
              <a:t>Size of the discharge (small vs. large)</a:t>
            </a:r>
          </a:p>
          <a:p>
            <a:pPr lvl="1"/>
            <a:r>
              <a:rPr lang="en-US" b="1" dirty="0" smtClean="0"/>
              <a:t>Distance from springs vent</a:t>
            </a:r>
          </a:p>
          <a:p>
            <a:pPr lvl="1"/>
            <a:r>
              <a:rPr lang="en-US" b="1" dirty="0" smtClean="0"/>
              <a:t>Expected nutrient attenuation based on nature of the soil/aquifer matrix and nutrient concentrations in discharge</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79</a:t>
            </a:fld>
            <a:endParaRPr lang="en-US"/>
          </a:p>
        </p:txBody>
      </p:sp>
      <p:sp>
        <p:nvSpPr>
          <p:cNvPr id="5" name="Title 1"/>
          <p:cNvSpPr>
            <a:spLocks noGrp="1"/>
          </p:cNvSpPr>
          <p:nvPr>
            <p:ph type="title"/>
          </p:nvPr>
        </p:nvSpPr>
        <p:spPr>
          <a:xfrm>
            <a:off x="457200" y="76200"/>
            <a:ext cx="8229600" cy="1143000"/>
          </a:xfrm>
        </p:spPr>
        <p:txBody>
          <a:bodyPr>
            <a:normAutofit fontScale="90000"/>
          </a:bodyPr>
          <a:lstStyle/>
          <a:p>
            <a:r>
              <a:rPr lang="en-US" dirty="0" smtClean="0">
                <a:solidFill>
                  <a:schemeClr val="bg1"/>
                </a:solidFill>
              </a:rPr>
              <a:t>Groundwater Discharge and Springs </a:t>
            </a:r>
            <a:r>
              <a:rPr lang="en-US" sz="2000" dirty="0" smtClean="0">
                <a:solidFill>
                  <a:schemeClr val="bg1"/>
                </a:solidFill>
              </a:rPr>
              <a:t>(cont.)</a:t>
            </a:r>
            <a:endParaRPr lang="en-US" sz="2000" dirty="0">
              <a:solidFill>
                <a:schemeClr val="bg1"/>
              </a:solidFill>
            </a:endParaRPr>
          </a:p>
        </p:txBody>
      </p:sp>
      <p:pic>
        <p:nvPicPr>
          <p:cNvPr id="6" name="~PP151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4629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9200" y="533400"/>
            <a:ext cx="8305800" cy="228600"/>
          </a:xfrm>
        </p:spPr>
        <p:txBody>
          <a:bodyPr>
            <a:normAutofit fontScale="90000"/>
          </a:bodyPr>
          <a:lstStyle/>
          <a:p>
            <a:pPr>
              <a:spcBef>
                <a:spcPts val="0"/>
              </a:spcBef>
            </a:pPr>
            <a:r>
              <a:rPr lang="en-US" sz="4000" dirty="0" smtClean="0">
                <a:solidFill>
                  <a:schemeClr val="bg1"/>
                </a:solidFill>
              </a:rPr>
              <a:t>Status of DEP’s NNC Rulemaking </a:t>
            </a:r>
            <a:r>
              <a:rPr lang="en-US" sz="1600" dirty="0" smtClean="0">
                <a:solidFill>
                  <a:schemeClr val="bg1"/>
                </a:solidFill>
              </a:rPr>
              <a:t>(continued)</a:t>
            </a:r>
            <a:r>
              <a:rPr lang="en-US" dirty="0" smtClean="0"/>
              <a:t>	</a:t>
            </a:r>
            <a:endParaRPr lang="en-US" dirty="0"/>
          </a:p>
        </p:txBody>
      </p:sp>
      <p:sp>
        <p:nvSpPr>
          <p:cNvPr id="3" name="Content Placeholder 2"/>
          <p:cNvSpPr>
            <a:spLocks noGrp="1"/>
          </p:cNvSpPr>
          <p:nvPr>
            <p:ph idx="1"/>
          </p:nvPr>
        </p:nvSpPr>
        <p:spPr>
          <a:xfrm>
            <a:off x="381000" y="1447800"/>
            <a:ext cx="8458200" cy="4953000"/>
          </a:xfrm>
        </p:spPr>
        <p:txBody>
          <a:bodyPr>
            <a:normAutofit/>
          </a:bodyPr>
          <a:lstStyle/>
          <a:p>
            <a:r>
              <a:rPr lang="en-US" b="1" dirty="0" smtClean="0"/>
              <a:t>Florida submitted NNC to EPA on June 13, 2012</a:t>
            </a:r>
          </a:p>
          <a:p>
            <a:r>
              <a:rPr lang="en-US" b="1" dirty="0" smtClean="0"/>
              <a:t>EPA approved NNC on November 30, 2012	</a:t>
            </a:r>
          </a:p>
          <a:p>
            <a:pPr lvl="1"/>
            <a:r>
              <a:rPr lang="en-US" b="1" dirty="0" smtClean="0"/>
              <a:t>Approval had several contingencies, including interpretation of “poison pill” language</a:t>
            </a:r>
          </a:p>
          <a:p>
            <a:pPr lvl="1"/>
            <a:r>
              <a:rPr lang="en-US" b="1" dirty="0" smtClean="0"/>
              <a:t>First set of estuary NNC are now in effect, but remaining criteria are not yet in effect because of “poison pill” provision</a:t>
            </a:r>
          </a:p>
        </p:txBody>
      </p:sp>
      <p:pic>
        <p:nvPicPr>
          <p:cNvPr id="4" name="~PP2952.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extLst>
      <p:ext uri="{BB962C8B-B14F-4D97-AF65-F5344CB8AC3E}">
        <p14:creationId xmlns:p14="http://schemas.microsoft.com/office/powerpoint/2010/main" val="865442864"/>
      </p:ext>
    </p:extLst>
  </p:cSld>
  <p:clrMapOvr>
    <a:masterClrMapping/>
  </p:clrMapOvr>
  <p:transition advTm="2390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r>
              <a:rPr lang="en-US" b="1" dirty="0" smtClean="0"/>
              <a:t>Generally</a:t>
            </a:r>
            <a:r>
              <a:rPr lang="en-US" b="1" dirty="0"/>
              <a:t>, </a:t>
            </a:r>
            <a:r>
              <a:rPr lang="en-US" b="1" dirty="0" smtClean="0"/>
              <a:t>presume </a:t>
            </a:r>
            <a:r>
              <a:rPr lang="en-US" b="1" dirty="0"/>
              <a:t>that reuse requirements result in discharge that achieves the nitrate levels for the spring (assumes dilution and transformations</a:t>
            </a:r>
            <a:r>
              <a:rPr lang="en-US" b="1" dirty="0" smtClean="0"/>
              <a:t>)</a:t>
            </a:r>
          </a:p>
          <a:p>
            <a:pPr lvl="1"/>
            <a:r>
              <a:rPr lang="en-US" b="1" dirty="0" smtClean="0"/>
              <a:t>Would not require “WQBEL” to determine specific requirements</a:t>
            </a:r>
          </a:p>
          <a:p>
            <a:r>
              <a:rPr lang="en-US" b="1" dirty="0" smtClean="0"/>
              <a:t>If </a:t>
            </a:r>
            <a:r>
              <a:rPr lang="en-US" b="1" dirty="0" err="1" smtClean="0"/>
              <a:t>downgradient</a:t>
            </a:r>
            <a:r>
              <a:rPr lang="en-US" b="1" dirty="0" smtClean="0"/>
              <a:t> springs become impaired, will evaluate dischargers during TMDL/BMAP </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80</a:t>
            </a:fld>
            <a:endParaRPr lang="en-US"/>
          </a:p>
        </p:txBody>
      </p:sp>
      <p:sp>
        <p:nvSpPr>
          <p:cNvPr id="5" name="Title 1"/>
          <p:cNvSpPr>
            <a:spLocks noGrp="1"/>
          </p:cNvSpPr>
          <p:nvPr>
            <p:ph type="title"/>
          </p:nvPr>
        </p:nvSpPr>
        <p:spPr>
          <a:xfrm>
            <a:off x="457200" y="76200"/>
            <a:ext cx="8229600" cy="1143000"/>
          </a:xfrm>
        </p:spPr>
        <p:txBody>
          <a:bodyPr>
            <a:normAutofit fontScale="90000"/>
          </a:bodyPr>
          <a:lstStyle/>
          <a:p>
            <a:r>
              <a:rPr lang="en-US" dirty="0" smtClean="0">
                <a:solidFill>
                  <a:schemeClr val="bg1"/>
                </a:solidFill>
              </a:rPr>
              <a:t>Groundwater Discharge and Springs </a:t>
            </a:r>
            <a:r>
              <a:rPr lang="en-US" sz="2000" dirty="0" smtClean="0">
                <a:solidFill>
                  <a:schemeClr val="bg1"/>
                </a:solidFill>
              </a:rPr>
              <a:t>(cont.)</a:t>
            </a:r>
            <a:endParaRPr lang="en-US" sz="2000" dirty="0">
              <a:solidFill>
                <a:schemeClr val="bg1"/>
              </a:solidFill>
            </a:endParaRPr>
          </a:p>
        </p:txBody>
      </p:sp>
      <p:pic>
        <p:nvPicPr>
          <p:cNvPr id="6" name="~PP2513.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extLst>
      <p:ext uri="{BB962C8B-B14F-4D97-AF65-F5344CB8AC3E}">
        <p14:creationId xmlns:p14="http://schemas.microsoft.com/office/powerpoint/2010/main" val="2220562166"/>
      </p:ext>
    </p:extLst>
  </p:cSld>
  <p:clrMapOvr>
    <a:masterClrMapping/>
  </p:clrMapOvr>
  <p:transition advTm="4562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solidFill>
                  <a:schemeClr val="bg1"/>
                </a:solidFill>
              </a:rPr>
              <a:t>Groundwater Discharge and Springs </a:t>
            </a:r>
            <a:r>
              <a:rPr lang="en-US" sz="2000" dirty="0" smtClean="0">
                <a:solidFill>
                  <a:schemeClr val="bg1"/>
                </a:solidFill>
              </a:rPr>
              <a:t>(cont.)</a:t>
            </a:r>
            <a:endParaRPr lang="en-US" dirty="0"/>
          </a:p>
        </p:txBody>
      </p:sp>
      <p:sp>
        <p:nvSpPr>
          <p:cNvPr id="3" name="Content Placeholder 2"/>
          <p:cNvSpPr>
            <a:spLocks noGrp="1"/>
          </p:cNvSpPr>
          <p:nvPr>
            <p:ph idx="1"/>
          </p:nvPr>
        </p:nvSpPr>
        <p:spPr/>
        <p:txBody>
          <a:bodyPr/>
          <a:lstStyle/>
          <a:p>
            <a:r>
              <a:rPr lang="en-US" b="1" dirty="0" smtClean="0"/>
              <a:t>TMDLs and BMAPs for spring vents:</a:t>
            </a:r>
          </a:p>
          <a:p>
            <a:pPr lvl="1"/>
            <a:r>
              <a:rPr lang="en-US" b="1" dirty="0" smtClean="0"/>
              <a:t>May address potential nutrient contributions from nearby groundwater discharges</a:t>
            </a:r>
          </a:p>
          <a:p>
            <a:pPr lvl="2"/>
            <a:r>
              <a:rPr lang="en-US" b="1" dirty="0" smtClean="0"/>
              <a:t>Permit needs to be consistent with TMDL and BMAP</a:t>
            </a:r>
          </a:p>
          <a:p>
            <a:pPr lvl="1"/>
            <a:r>
              <a:rPr lang="en-US" b="1" dirty="0" smtClean="0"/>
              <a:t>DEP is developing tools for quantifying the relationship between effluent discharge and the concentration of nutrients at spring vents</a:t>
            </a:r>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81</a:t>
            </a:fld>
            <a:endParaRPr lang="en-US"/>
          </a:p>
        </p:txBody>
      </p:sp>
      <p:pic>
        <p:nvPicPr>
          <p:cNvPr id="5" name="~PP190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3581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DEP Groundwater Resources</a:t>
            </a:r>
            <a:endParaRPr lang="en-US" dirty="0">
              <a:solidFill>
                <a:schemeClr val="bg1"/>
              </a:solidFill>
            </a:endParaRPr>
          </a:p>
        </p:txBody>
      </p:sp>
      <p:sp>
        <p:nvSpPr>
          <p:cNvPr id="3" name="Content Placeholder 2"/>
          <p:cNvSpPr>
            <a:spLocks noGrp="1"/>
          </p:cNvSpPr>
          <p:nvPr>
            <p:ph idx="1"/>
          </p:nvPr>
        </p:nvSpPr>
        <p:spPr/>
        <p:txBody>
          <a:bodyPr/>
          <a:lstStyle/>
          <a:p>
            <a:r>
              <a:rPr lang="en-US" b="1" dirty="0" smtClean="0"/>
              <a:t>Contact Rick Hicks: 850-245-8229</a:t>
            </a:r>
          </a:p>
          <a:p>
            <a:pPr lvl="1"/>
            <a:r>
              <a:rPr lang="en-US" b="1" dirty="0" smtClean="0">
                <a:hlinkClick r:id="rId4"/>
              </a:rPr>
              <a:t>Richard.W.Hicks@dep.state.fl.us</a:t>
            </a:r>
            <a:endParaRPr lang="en-US" b="1" dirty="0" smtClean="0"/>
          </a:p>
          <a:p>
            <a:r>
              <a:rPr lang="en-US" b="1" dirty="0" smtClean="0"/>
              <a:t>Can assist with determining Reasonable Potential for land application facilities and if needed, WQBEL</a:t>
            </a:r>
          </a:p>
          <a:p>
            <a:r>
              <a:rPr lang="en-US" b="1" dirty="0" smtClean="0"/>
              <a:t>Springs BMAPs available at:</a:t>
            </a:r>
          </a:p>
          <a:p>
            <a:pPr lvl="1"/>
            <a:r>
              <a:rPr lang="en-US" b="1" dirty="0" smtClean="0">
                <a:hlinkClick r:id="rId5"/>
              </a:rPr>
              <a:t>http://www.dep.state.fl.us/water/watersheds/bmap.htm</a:t>
            </a:r>
            <a:endParaRPr lang="en-US" b="1" dirty="0" smtClean="0"/>
          </a:p>
          <a:p>
            <a:endParaRPr lang="en-US" b="1" dirty="0" smtClean="0"/>
          </a:p>
          <a:p>
            <a:endParaRPr lang="en-US" b="1"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82</a:t>
            </a:fld>
            <a:endParaRPr lang="en-US"/>
          </a:p>
        </p:txBody>
      </p:sp>
      <p:pic>
        <p:nvPicPr>
          <p:cNvPr id="5" name="~PP913.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8696325" y="6410325"/>
            <a:ext cx="304800" cy="304800"/>
          </a:xfrm>
          <a:prstGeom prst="rect">
            <a:avLst/>
          </a:prstGeom>
        </p:spPr>
      </p:pic>
    </p:spTree>
  </p:cSld>
  <p:clrMapOvr>
    <a:masterClrMapping/>
  </p:clrMapOvr>
  <p:transition advTm="29377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1676401"/>
            <a:ext cx="7772400" cy="1295400"/>
          </a:xfrm>
        </p:spPr>
        <p:txBody>
          <a:bodyPr>
            <a:normAutofit fontScale="90000"/>
          </a:bodyPr>
          <a:lstStyle/>
          <a:p>
            <a:r>
              <a:rPr lang="en-US" dirty="0" smtClean="0"/>
              <a:t>Hierarchy 3-</a:t>
            </a:r>
            <a:br>
              <a:rPr lang="en-US" dirty="0" smtClean="0"/>
            </a:br>
            <a:r>
              <a:rPr lang="en-US" dirty="0" smtClean="0"/>
              <a:t>streams</a:t>
            </a:r>
            <a:endParaRPr lang="en-US" dirty="0"/>
          </a:p>
        </p:txBody>
      </p:sp>
      <p:sp>
        <p:nvSpPr>
          <p:cNvPr id="3" name="Text Placeholder 2"/>
          <p:cNvSpPr>
            <a:spLocks noGrp="1"/>
          </p:cNvSpPr>
          <p:nvPr>
            <p:ph type="body" idx="1"/>
          </p:nvPr>
        </p:nvSpPr>
        <p:spPr>
          <a:xfrm>
            <a:off x="341313" y="2514600"/>
            <a:ext cx="2554287" cy="1447800"/>
          </a:xfrm>
        </p:spPr>
        <p:txBody>
          <a:bodyPr/>
          <a:lstStyle/>
          <a:p>
            <a:r>
              <a:rPr lang="en-US" b="1" dirty="0" smtClean="0">
                <a:solidFill>
                  <a:schemeClr val="tx1"/>
                </a:solidFill>
              </a:rPr>
              <a:t>Very complex, stream definition important</a:t>
            </a:r>
            <a:endParaRPr lang="en-US" b="1" dirty="0">
              <a:solidFill>
                <a:schemeClr val="tx1"/>
              </a:solidFill>
            </a:endParaRPr>
          </a:p>
        </p:txBody>
      </p:sp>
      <p:pic>
        <p:nvPicPr>
          <p:cNvPr id="4" name="Picture 3" descr="P3070006.JPG"/>
          <p:cNvPicPr>
            <a:picLocks noChangeAspect="1"/>
          </p:cNvPicPr>
          <p:nvPr/>
        </p:nvPicPr>
        <p:blipFill>
          <a:blip r:embed="rId4" cstate="print"/>
          <a:stretch>
            <a:fillRect/>
          </a:stretch>
        </p:blipFill>
        <p:spPr>
          <a:xfrm>
            <a:off x="3200400" y="1676400"/>
            <a:ext cx="6400800" cy="4800600"/>
          </a:xfrm>
          <a:prstGeom prst="rect">
            <a:avLst/>
          </a:prstGeom>
        </p:spPr>
      </p:pic>
      <p:sp>
        <p:nvSpPr>
          <p:cNvPr id="5" name="Slide Number Placeholder 4"/>
          <p:cNvSpPr>
            <a:spLocks noGrp="1"/>
          </p:cNvSpPr>
          <p:nvPr>
            <p:ph type="sldNum" sz="quarter" idx="12"/>
          </p:nvPr>
        </p:nvSpPr>
        <p:spPr/>
        <p:txBody>
          <a:bodyPr/>
          <a:lstStyle/>
          <a:p>
            <a:fld id="{D9515C9C-B0D4-49C7-83C7-4BF66E55645D}" type="slidenum">
              <a:rPr lang="en-US" smtClean="0"/>
              <a:pPr/>
              <a:t>83</a:t>
            </a:fld>
            <a:endParaRPr lang="en-US"/>
          </a:p>
        </p:txBody>
      </p:sp>
      <p:pic>
        <p:nvPicPr>
          <p:cNvPr id="6" name="~PP326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1827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p:cNvSpPr txBox="1"/>
          <p:nvPr/>
        </p:nvSpPr>
        <p:spPr>
          <a:xfrm>
            <a:off x="1219200" y="206514"/>
            <a:ext cx="6934200" cy="646331"/>
          </a:xfrm>
          <a:prstGeom prst="rect">
            <a:avLst/>
          </a:prstGeom>
          <a:noFill/>
        </p:spPr>
        <p:txBody>
          <a:bodyPr wrap="square" rtlCol="0">
            <a:spAutoFit/>
          </a:bodyPr>
          <a:lstStyle/>
          <a:p>
            <a:pPr algn="ctr"/>
            <a:r>
              <a:rPr lang="en-US" sz="3600" dirty="0" smtClean="0">
                <a:solidFill>
                  <a:schemeClr val="bg1"/>
                </a:solidFill>
                <a:latin typeface="Arial"/>
                <a:cs typeface="Arial"/>
              </a:rPr>
              <a:t>NNC for Streams</a:t>
            </a:r>
            <a:endParaRPr lang="en-US" sz="3600" dirty="0">
              <a:solidFill>
                <a:schemeClr val="bg1"/>
              </a:solidFill>
              <a:latin typeface="Arial"/>
              <a:cs typeface="Arial"/>
            </a:endParaRPr>
          </a:p>
        </p:txBody>
      </p:sp>
      <p:sp>
        <p:nvSpPr>
          <p:cNvPr id="9" name="TextBox 8"/>
          <p:cNvSpPr txBox="1"/>
          <p:nvPr/>
        </p:nvSpPr>
        <p:spPr>
          <a:xfrm>
            <a:off x="0" y="990600"/>
            <a:ext cx="5867400" cy="5693866"/>
          </a:xfrm>
          <a:prstGeom prst="rect">
            <a:avLst/>
          </a:prstGeom>
          <a:noFill/>
        </p:spPr>
        <p:txBody>
          <a:bodyPr wrap="square" rtlCol="0">
            <a:spAutoFit/>
          </a:bodyPr>
          <a:lstStyle/>
          <a:p>
            <a:pPr marL="225425" indent="-225425">
              <a:buFont typeface="Arial" pitchFamily="34" charset="0"/>
              <a:buChar char="•"/>
            </a:pPr>
            <a:r>
              <a:rPr lang="en-US" sz="2800" b="1" dirty="0" smtClean="0"/>
              <a:t>Looked extensively for cause-effect relationships between nutrients and biological responses, but they were insufficient to develop criteria </a:t>
            </a:r>
          </a:p>
          <a:p>
            <a:pPr marL="225425" indent="-225425">
              <a:buFont typeface="Arial" pitchFamily="34" charset="0"/>
              <a:buChar char="•"/>
            </a:pPr>
            <a:r>
              <a:rPr lang="en-US" sz="2800" b="1" dirty="0" smtClean="0">
                <a:cs typeface="Arial" pitchFamily="34" charset="0"/>
              </a:rPr>
              <a:t>Established </a:t>
            </a:r>
            <a:r>
              <a:rPr lang="en-US" sz="2800" b="1" u="sng" dirty="0" smtClean="0">
                <a:cs typeface="Arial" pitchFamily="34" charset="0"/>
              </a:rPr>
              <a:t>numeric thresholds </a:t>
            </a:r>
            <a:r>
              <a:rPr lang="en-US" sz="2800" b="1" dirty="0" smtClean="0">
                <a:cs typeface="Arial" pitchFamily="34" charset="0"/>
              </a:rPr>
              <a:t>based on “reference approach”, but because there is no link to impairment, Florida established broader </a:t>
            </a:r>
            <a:r>
              <a:rPr lang="en-US" sz="2800" b="1" dirty="0" smtClean="0"/>
              <a:t>evaluation of water chemistry and biological data (flora </a:t>
            </a:r>
            <a:r>
              <a:rPr lang="en-US" sz="2800" b="1" u="sng" dirty="0" smtClean="0"/>
              <a:t>and</a:t>
            </a:r>
            <a:r>
              <a:rPr lang="en-US" sz="2800" b="1" dirty="0" smtClean="0"/>
              <a:t> fauna) to determine if a stream’s nutrient concentrations are protective</a:t>
            </a:r>
          </a:p>
        </p:txBody>
      </p:sp>
      <p:pic>
        <p:nvPicPr>
          <p:cNvPr id="10" name="Picture 9" descr="DEP_color_logo white text[Converted].png"/>
          <p:cNvPicPr>
            <a:picLocks noChangeAspect="1"/>
          </p:cNvPicPr>
          <p:nvPr/>
        </p:nvPicPr>
        <p:blipFill>
          <a:blip r:embed="rId4" cstate="print"/>
          <a:stretch>
            <a:fillRect/>
          </a:stretch>
        </p:blipFill>
        <p:spPr>
          <a:xfrm>
            <a:off x="228600" y="191379"/>
            <a:ext cx="990600" cy="646821"/>
          </a:xfrm>
          <a:prstGeom prst="rect">
            <a:avLst/>
          </a:prstGeom>
        </p:spPr>
      </p:pic>
      <p:pic>
        <p:nvPicPr>
          <p:cNvPr id="5" name="Picture 2"/>
          <p:cNvPicPr>
            <a:picLocks noChangeAspect="1" noChangeArrowheads="1"/>
          </p:cNvPicPr>
          <p:nvPr/>
        </p:nvPicPr>
        <p:blipFill>
          <a:blip r:embed="rId5" cstate="print"/>
          <a:srcRect l="48837" t="59921" b="3073"/>
          <a:stretch>
            <a:fillRect/>
          </a:stretch>
        </p:blipFill>
        <p:spPr bwMode="auto">
          <a:xfrm>
            <a:off x="5562600" y="2819400"/>
            <a:ext cx="3897923" cy="2133600"/>
          </a:xfrm>
          <a:prstGeom prst="rect">
            <a:avLst/>
          </a:prstGeom>
          <a:noFill/>
          <a:ln w="9525">
            <a:noFill/>
            <a:miter lim="800000"/>
            <a:headEnd/>
            <a:tailEnd/>
          </a:ln>
        </p:spPr>
      </p:pic>
      <p:sp>
        <p:nvSpPr>
          <p:cNvPr id="6" name="TextBox 5"/>
          <p:cNvSpPr txBox="1"/>
          <p:nvPr/>
        </p:nvSpPr>
        <p:spPr>
          <a:xfrm>
            <a:off x="6290128" y="1238071"/>
            <a:ext cx="2396672" cy="1631216"/>
          </a:xfrm>
          <a:prstGeom prst="rect">
            <a:avLst/>
          </a:prstGeom>
          <a:noFill/>
          <a:ln>
            <a:solidFill>
              <a:schemeClr val="accent1"/>
            </a:solidFill>
          </a:ln>
          <a:effectLst>
            <a:glow rad="101600">
              <a:schemeClr val="accent1">
                <a:satMod val="175000"/>
                <a:alpha val="40000"/>
              </a:schemeClr>
            </a:glow>
          </a:effectLst>
        </p:spPr>
        <p:txBody>
          <a:bodyPr wrap="square" rtlCol="0">
            <a:spAutoFit/>
          </a:bodyPr>
          <a:lstStyle/>
          <a:p>
            <a:r>
              <a:rPr lang="en-US" sz="2000" b="1" i="1" dirty="0" smtClean="0"/>
              <a:t>This is why DEP criteria</a:t>
            </a:r>
          </a:p>
          <a:p>
            <a:r>
              <a:rPr lang="en-US" sz="2000" b="1" i="1" dirty="0" smtClean="0"/>
              <a:t>Include biology (EPA now supports DEP approach)</a:t>
            </a:r>
            <a:endParaRPr lang="en-US" sz="2000" b="1" i="1" dirty="0"/>
          </a:p>
        </p:txBody>
      </p:sp>
      <p:pic>
        <p:nvPicPr>
          <p:cNvPr id="7" name="~PP2771.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8696325" y="6410325"/>
            <a:ext cx="304800" cy="304800"/>
          </a:xfrm>
          <a:prstGeom prst="rect">
            <a:avLst/>
          </a:prstGeom>
        </p:spPr>
      </p:pic>
    </p:spTree>
  </p:cSld>
  <p:clrMapOvr>
    <a:masterClrMapping/>
  </p:clrMapOvr>
  <p:transition advTm="3759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3" name="Rectangle 3"/>
          <p:cNvSpPr>
            <a:spLocks noGrp="1" noChangeArrowheads="1"/>
          </p:cNvSpPr>
          <p:nvPr>
            <p:ph idx="1"/>
          </p:nvPr>
        </p:nvSpPr>
        <p:spPr>
          <a:xfrm>
            <a:off x="228600" y="1295400"/>
            <a:ext cx="8686800" cy="4953000"/>
          </a:xfrm>
        </p:spPr>
        <p:txBody>
          <a:bodyPr>
            <a:normAutofit fontScale="92500" lnSpcReduction="10000"/>
          </a:bodyPr>
          <a:lstStyle/>
          <a:p>
            <a:pPr lvl="0"/>
            <a:r>
              <a:rPr lang="en-US" b="1" dirty="0" smtClean="0"/>
              <a:t>Information on chlorophyll </a:t>
            </a:r>
            <a:r>
              <a:rPr lang="en-US" b="1" i="1" dirty="0" smtClean="0"/>
              <a:t>a </a:t>
            </a:r>
            <a:r>
              <a:rPr lang="en-US" b="1" dirty="0" smtClean="0"/>
              <a:t>levels, algal mats or blooms, nuisance </a:t>
            </a:r>
            <a:r>
              <a:rPr lang="en-US" b="1" dirty="0" err="1" smtClean="0"/>
              <a:t>macrophyte</a:t>
            </a:r>
            <a:r>
              <a:rPr lang="en-US" b="1" dirty="0" smtClean="0"/>
              <a:t> growth, and changes in algal species composition do not indicate an imbalance in flora or fauna; AND EITHER</a:t>
            </a:r>
          </a:p>
          <a:p>
            <a:pPr lvl="0"/>
            <a:r>
              <a:rPr lang="en-US" b="1" dirty="0" smtClean="0"/>
              <a:t>The average score of at least two temporally independent Stream Condition Indices (SCIs) is 40 or higher, with neither of the two most recent SCI scores less than 35, OR</a:t>
            </a:r>
          </a:p>
          <a:p>
            <a:pPr lvl="0"/>
            <a:r>
              <a:rPr lang="en-US" b="1" dirty="0" smtClean="0"/>
              <a:t>The Nutrient Thresholds (expressed as annual geometric means) are not exceeded more than once in a three year period</a:t>
            </a:r>
            <a:endParaRPr lang="en-US" b="1" dirty="0"/>
          </a:p>
        </p:txBody>
      </p:sp>
      <p:sp>
        <p:nvSpPr>
          <p:cNvPr id="35842" name="Rectangle 2"/>
          <p:cNvSpPr>
            <a:spLocks noGrp="1" noChangeArrowheads="1"/>
          </p:cNvSpPr>
          <p:nvPr>
            <p:ph type="title"/>
          </p:nvPr>
        </p:nvSpPr>
        <p:spPr>
          <a:xfrm>
            <a:off x="685800" y="152400"/>
            <a:ext cx="7772400" cy="838200"/>
          </a:xfrm>
        </p:spPr>
        <p:txBody>
          <a:bodyPr/>
          <a:lstStyle/>
          <a:p>
            <a:r>
              <a:rPr lang="en-US" dirty="0" smtClean="0">
                <a:solidFill>
                  <a:schemeClr val="bg1"/>
                </a:solidFill>
              </a:rPr>
              <a:t>NNC in Streams Achieved IF:</a:t>
            </a:r>
            <a:endParaRPr lang="en-US" dirty="0">
              <a:solidFill>
                <a:schemeClr val="bg1"/>
              </a:solidFill>
            </a:endParaRPr>
          </a:p>
        </p:txBody>
      </p:sp>
      <p:sp>
        <p:nvSpPr>
          <p:cNvPr id="4" name="Slide Number Placeholder 3"/>
          <p:cNvSpPr>
            <a:spLocks noGrp="1"/>
          </p:cNvSpPr>
          <p:nvPr>
            <p:ph type="sldNum" sz="quarter" idx="12"/>
          </p:nvPr>
        </p:nvSpPr>
        <p:spPr/>
        <p:txBody>
          <a:bodyPr/>
          <a:lstStyle/>
          <a:p>
            <a:fld id="{D9515C9C-B0D4-49C7-83C7-4BF66E55645D}" type="slidenum">
              <a:rPr lang="en-US" smtClean="0"/>
              <a:pPr/>
              <a:t>85</a:t>
            </a:fld>
            <a:endParaRPr lang="en-US"/>
          </a:p>
        </p:txBody>
      </p:sp>
      <p:pic>
        <p:nvPicPr>
          <p:cNvPr id="5" name="~PP324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6149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1026"/>
          <p:cNvSpPr>
            <a:spLocks noGrp="1" noChangeArrowheads="1"/>
          </p:cNvSpPr>
          <p:nvPr>
            <p:ph type="title"/>
          </p:nvPr>
        </p:nvSpPr>
        <p:spPr>
          <a:xfrm>
            <a:off x="914400" y="0"/>
            <a:ext cx="8229600" cy="1143000"/>
          </a:xfrm>
        </p:spPr>
        <p:txBody>
          <a:bodyPr/>
          <a:lstStyle/>
          <a:p>
            <a:r>
              <a:rPr lang="en-US" dirty="0" smtClean="0">
                <a:solidFill>
                  <a:schemeClr val="bg1"/>
                </a:solidFill>
              </a:rPr>
              <a:t>Streams Thresholds and Regions</a:t>
            </a:r>
            <a:endParaRPr lang="en-US" dirty="0">
              <a:solidFill>
                <a:schemeClr val="bg1"/>
              </a:solidFill>
            </a:endParaRPr>
          </a:p>
        </p:txBody>
      </p:sp>
      <p:pic>
        <p:nvPicPr>
          <p:cNvPr id="5" name="Picture 4" descr="NWR_101211.jpg"/>
          <p:cNvPicPr/>
          <p:nvPr/>
        </p:nvPicPr>
        <p:blipFill>
          <a:blip r:embed="rId5" cstate="print"/>
          <a:srcRect l="4487" t="7184" r="4647" b="30140"/>
          <a:stretch>
            <a:fillRect/>
          </a:stretch>
        </p:blipFill>
        <p:spPr>
          <a:xfrm>
            <a:off x="5410200" y="1739153"/>
            <a:ext cx="3810000" cy="3518647"/>
          </a:xfrm>
          <a:prstGeom prst="rect">
            <a:avLst/>
          </a:prstGeom>
        </p:spPr>
      </p:pic>
      <p:graphicFrame>
        <p:nvGraphicFramePr>
          <p:cNvPr id="7" name="Table 6"/>
          <p:cNvGraphicFramePr>
            <a:graphicFrameLocks noGrp="1"/>
          </p:cNvGraphicFramePr>
          <p:nvPr/>
        </p:nvGraphicFramePr>
        <p:xfrm>
          <a:off x="0" y="1111122"/>
          <a:ext cx="5410200" cy="5730240"/>
        </p:xfrm>
        <a:graphic>
          <a:graphicData uri="http://schemas.openxmlformats.org/drawingml/2006/table">
            <a:tbl>
              <a:tblPr/>
              <a:tblGrid>
                <a:gridCol w="1730165"/>
                <a:gridCol w="1922406"/>
                <a:gridCol w="1757629"/>
              </a:tblGrid>
              <a:tr h="1082040">
                <a:tc>
                  <a:txBody>
                    <a:bodyPr/>
                    <a:lstStyle/>
                    <a:p>
                      <a:pPr marL="0" marR="0">
                        <a:lnSpc>
                          <a:spcPct val="115000"/>
                        </a:lnSpc>
                        <a:spcBef>
                          <a:spcPts val="0"/>
                        </a:spcBef>
                        <a:spcAft>
                          <a:spcPts val="0"/>
                        </a:spcAft>
                      </a:pPr>
                      <a:r>
                        <a:rPr lang="en-US" sz="2000" dirty="0">
                          <a:solidFill>
                            <a:srgbClr val="000000"/>
                          </a:solidFill>
                          <a:latin typeface="Arial"/>
                          <a:ea typeface="Calibri"/>
                          <a:cs typeface="Times New Roman"/>
                        </a:rPr>
                        <a:t>Nutrient Region</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marL="0" marR="0">
                        <a:lnSpc>
                          <a:spcPct val="115000"/>
                        </a:lnSpc>
                        <a:spcBef>
                          <a:spcPts val="0"/>
                        </a:spcBef>
                        <a:spcAft>
                          <a:spcPts val="0"/>
                        </a:spcAft>
                      </a:pPr>
                      <a:r>
                        <a:rPr lang="en-US" sz="2000">
                          <a:solidFill>
                            <a:srgbClr val="000000"/>
                          </a:solidFill>
                          <a:latin typeface="Arial"/>
                          <a:ea typeface="Calibri"/>
                          <a:cs typeface="Times New Roman"/>
                        </a:rPr>
                        <a:t>Total Phosphorus Threshold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c>
                  <a:txBody>
                    <a:bodyPr/>
                    <a:lstStyle/>
                    <a:p>
                      <a:pPr marL="0" marR="0">
                        <a:lnSpc>
                          <a:spcPct val="115000"/>
                        </a:lnSpc>
                        <a:spcBef>
                          <a:spcPts val="0"/>
                        </a:spcBef>
                        <a:spcAft>
                          <a:spcPts val="0"/>
                        </a:spcAft>
                      </a:pPr>
                      <a:r>
                        <a:rPr lang="en-US" sz="2000">
                          <a:solidFill>
                            <a:srgbClr val="000000"/>
                          </a:solidFill>
                          <a:latin typeface="Arial"/>
                          <a:ea typeface="Calibri"/>
                          <a:cs typeface="Times New Roman"/>
                        </a:rPr>
                        <a:t>Total Nitrogen Threshold</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DDD9C3"/>
                    </a:solidFill>
                  </a:tcPr>
                </a:tc>
              </a:tr>
              <a:tr h="541020">
                <a:tc>
                  <a:txBody>
                    <a:bodyPr/>
                    <a:lstStyle/>
                    <a:p>
                      <a:pPr marL="0" marR="0">
                        <a:lnSpc>
                          <a:spcPct val="115000"/>
                        </a:lnSpc>
                        <a:spcBef>
                          <a:spcPts val="0"/>
                        </a:spcBef>
                        <a:spcAft>
                          <a:spcPts val="0"/>
                        </a:spcAft>
                      </a:pPr>
                      <a:r>
                        <a:rPr lang="en-US" sz="2000">
                          <a:solidFill>
                            <a:srgbClr val="000000"/>
                          </a:solidFill>
                          <a:latin typeface="Arial"/>
                          <a:ea typeface="Calibri"/>
                          <a:cs typeface="Times New Roman"/>
                        </a:rPr>
                        <a:t>Panhandle West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a:solidFill>
                            <a:srgbClr val="000000"/>
                          </a:solidFill>
                          <a:latin typeface="Arial"/>
                          <a:ea typeface="Calibri"/>
                          <a:cs typeface="Times New Roman"/>
                        </a:rPr>
                        <a:t>0.06 mg/L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000000"/>
                          </a:solidFill>
                          <a:latin typeface="Arial"/>
                          <a:ea typeface="Calibri"/>
                          <a:cs typeface="Times New Roman"/>
                        </a:rPr>
                        <a:t>0.67 mg/L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1020">
                <a:tc>
                  <a:txBody>
                    <a:bodyPr/>
                    <a:lstStyle/>
                    <a:p>
                      <a:pPr marL="0" marR="0">
                        <a:lnSpc>
                          <a:spcPct val="115000"/>
                        </a:lnSpc>
                        <a:spcBef>
                          <a:spcPts val="0"/>
                        </a:spcBef>
                        <a:spcAft>
                          <a:spcPts val="0"/>
                        </a:spcAft>
                      </a:pPr>
                      <a:r>
                        <a:rPr lang="en-US" sz="2000">
                          <a:solidFill>
                            <a:srgbClr val="000000"/>
                          </a:solidFill>
                          <a:latin typeface="Arial"/>
                          <a:ea typeface="Calibri"/>
                          <a:cs typeface="Times New Roman"/>
                        </a:rPr>
                        <a:t>Panhandle East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a:solidFill>
                            <a:srgbClr val="000000"/>
                          </a:solidFill>
                          <a:latin typeface="Arial"/>
                          <a:ea typeface="Calibri"/>
                          <a:cs typeface="Times New Roman"/>
                        </a:rPr>
                        <a:t>0.18 mg/L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a:solidFill>
                            <a:srgbClr val="000000"/>
                          </a:solidFill>
                          <a:latin typeface="Arial"/>
                          <a:ea typeface="Calibri"/>
                          <a:cs typeface="Times New Roman"/>
                        </a:rPr>
                        <a:t>1.03 mg/L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1020">
                <a:tc>
                  <a:txBody>
                    <a:bodyPr/>
                    <a:lstStyle/>
                    <a:p>
                      <a:pPr marL="0" marR="0">
                        <a:lnSpc>
                          <a:spcPct val="115000"/>
                        </a:lnSpc>
                        <a:spcBef>
                          <a:spcPts val="0"/>
                        </a:spcBef>
                        <a:spcAft>
                          <a:spcPts val="0"/>
                        </a:spcAft>
                      </a:pPr>
                      <a:r>
                        <a:rPr lang="en-US" sz="2000">
                          <a:solidFill>
                            <a:srgbClr val="000000"/>
                          </a:solidFill>
                          <a:latin typeface="Arial"/>
                          <a:ea typeface="Calibri"/>
                          <a:cs typeface="Times New Roman"/>
                        </a:rPr>
                        <a:t>North Central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a:solidFill>
                            <a:srgbClr val="000000"/>
                          </a:solidFill>
                          <a:latin typeface="Arial"/>
                          <a:ea typeface="Calibri"/>
                          <a:cs typeface="Times New Roman"/>
                        </a:rPr>
                        <a:t>0.30 mg/L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a:solidFill>
                            <a:srgbClr val="000000"/>
                          </a:solidFill>
                          <a:latin typeface="Arial"/>
                          <a:ea typeface="Calibri"/>
                          <a:cs typeface="Times New Roman"/>
                        </a:rPr>
                        <a:t>1.87 mg/L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1020">
                <a:tc>
                  <a:txBody>
                    <a:bodyPr/>
                    <a:lstStyle/>
                    <a:p>
                      <a:pPr marL="0" marR="0">
                        <a:lnSpc>
                          <a:spcPct val="115000"/>
                        </a:lnSpc>
                        <a:spcBef>
                          <a:spcPts val="0"/>
                        </a:spcBef>
                        <a:spcAft>
                          <a:spcPts val="0"/>
                        </a:spcAft>
                      </a:pPr>
                      <a:r>
                        <a:rPr lang="en-US" sz="2000" dirty="0">
                          <a:solidFill>
                            <a:srgbClr val="000000"/>
                          </a:solidFill>
                          <a:latin typeface="Arial"/>
                          <a:ea typeface="Calibri"/>
                          <a:cs typeface="Times New Roman"/>
                        </a:rPr>
                        <a:t>Peninsula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000000"/>
                          </a:solidFill>
                          <a:latin typeface="Arial"/>
                          <a:ea typeface="Calibri"/>
                          <a:cs typeface="Times New Roman"/>
                        </a:rPr>
                        <a:t>0.12 mg/L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dirty="0">
                          <a:solidFill>
                            <a:srgbClr val="000000"/>
                          </a:solidFill>
                          <a:latin typeface="Arial"/>
                          <a:ea typeface="Calibri"/>
                          <a:cs typeface="Times New Roman"/>
                        </a:rPr>
                        <a:t>1.54 mg/L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41020">
                <a:tc>
                  <a:txBody>
                    <a:bodyPr/>
                    <a:lstStyle/>
                    <a:p>
                      <a:pPr marL="0" marR="0">
                        <a:lnSpc>
                          <a:spcPct val="115000"/>
                        </a:lnSpc>
                        <a:spcBef>
                          <a:spcPts val="0"/>
                        </a:spcBef>
                        <a:spcAft>
                          <a:spcPts val="0"/>
                        </a:spcAft>
                      </a:pPr>
                      <a:r>
                        <a:rPr lang="en-US" sz="2000">
                          <a:solidFill>
                            <a:srgbClr val="000000"/>
                          </a:solidFill>
                          <a:latin typeface="Arial"/>
                          <a:ea typeface="Calibri"/>
                          <a:cs typeface="Times New Roman"/>
                        </a:rPr>
                        <a:t>West Central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a:solidFill>
                            <a:srgbClr val="000000"/>
                          </a:solidFill>
                          <a:latin typeface="Arial"/>
                          <a:ea typeface="Calibri"/>
                          <a:cs typeface="Times New Roman"/>
                        </a:rPr>
                        <a:t>0.49 mg/L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nSpc>
                          <a:spcPct val="115000"/>
                        </a:lnSpc>
                        <a:spcBef>
                          <a:spcPts val="0"/>
                        </a:spcBef>
                        <a:spcAft>
                          <a:spcPts val="0"/>
                        </a:spcAft>
                      </a:pPr>
                      <a:r>
                        <a:rPr lang="en-US" sz="2000">
                          <a:solidFill>
                            <a:srgbClr val="000000"/>
                          </a:solidFill>
                          <a:latin typeface="Arial"/>
                          <a:ea typeface="Calibri"/>
                          <a:cs typeface="Times New Roman"/>
                        </a:rPr>
                        <a:t>1.65 mg/L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623060">
                <a:tc>
                  <a:txBody>
                    <a:bodyPr/>
                    <a:lstStyle/>
                    <a:p>
                      <a:pPr marL="0" marR="0">
                        <a:lnSpc>
                          <a:spcPct val="115000"/>
                        </a:lnSpc>
                        <a:spcBef>
                          <a:spcPts val="0"/>
                        </a:spcBef>
                        <a:spcAft>
                          <a:spcPts val="0"/>
                        </a:spcAft>
                      </a:pPr>
                      <a:r>
                        <a:rPr lang="en-US" sz="2000">
                          <a:solidFill>
                            <a:srgbClr val="000000"/>
                          </a:solidFill>
                          <a:latin typeface="Arial"/>
                          <a:ea typeface="Calibri"/>
                          <a:cs typeface="Times New Roman"/>
                        </a:rPr>
                        <a:t>South Florida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2">
                  <a:txBody>
                    <a:bodyPr/>
                    <a:lstStyle/>
                    <a:p>
                      <a:pPr marL="0" marR="0">
                        <a:lnSpc>
                          <a:spcPct val="115000"/>
                        </a:lnSpc>
                        <a:spcBef>
                          <a:spcPts val="0"/>
                        </a:spcBef>
                        <a:spcAft>
                          <a:spcPts val="0"/>
                        </a:spcAft>
                      </a:pPr>
                      <a:r>
                        <a:rPr lang="en-US" sz="2000" dirty="0">
                          <a:solidFill>
                            <a:srgbClr val="000000"/>
                          </a:solidFill>
                          <a:latin typeface="Arial"/>
                          <a:ea typeface="Calibri"/>
                          <a:cs typeface="Times New Roman"/>
                        </a:rPr>
                        <a:t>No numeric nutrient threshold. The narrative criterion in paragraph 62-302.530(47)(b), F.A.C., applies.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en-US"/>
                    </a:p>
                  </a:txBody>
                  <a:tcPr/>
                </a:tc>
              </a:tr>
            </a:tbl>
          </a:graphicData>
        </a:graphic>
      </p:graphicFrame>
      <p:sp>
        <p:nvSpPr>
          <p:cNvPr id="7169" name="Rectangle 1"/>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smtClean="0">
                <a:ln>
                  <a:noFill/>
                </a:ln>
                <a:solidFill>
                  <a:schemeClr val="tx1"/>
                </a:solidFill>
                <a:effectLst/>
                <a:latin typeface="Arial" pitchFamily="34" charset="0"/>
                <a:cs typeface="Arial" pitchFamily="34" charset="0"/>
              </a:rPr>
              <a:t/>
            </a:r>
            <a:br>
              <a:rPr kumimoji="0" lang="en-US" sz="1800" b="0" i="0" u="none" strike="noStrike" cap="none" normalizeH="0" baseline="0" smtClean="0">
                <a:ln>
                  <a:noFill/>
                </a:ln>
                <a:solidFill>
                  <a:schemeClr val="tx1"/>
                </a:solidFill>
                <a:effectLst/>
                <a:latin typeface="Arial" pitchFamily="34" charset="0"/>
                <a:cs typeface="Arial" pitchFamily="34" charset="0"/>
              </a:rPr>
            </a:b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7170" name="Rectangle 2"/>
          <p:cNvSpPr>
            <a:spLocks noChangeArrowheads="1"/>
          </p:cNvSpPr>
          <p:nvPr/>
        </p:nvSpPr>
        <p:spPr bwMode="auto">
          <a:xfrm>
            <a:off x="0" y="0"/>
            <a:ext cx="3017838" cy="6350"/>
          </a:xfrm>
          <a:prstGeom prst="rect">
            <a:avLst/>
          </a:prstGeom>
          <a:solidFill>
            <a:srgbClr val="000000"/>
          </a:solidFill>
          <a:ln w="9525">
            <a:solidFill>
              <a:schemeClr val="tx1"/>
            </a:solidFill>
            <a:prstDash val="solid"/>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8" name="Slide Number Placeholder 7"/>
          <p:cNvSpPr>
            <a:spLocks noGrp="1"/>
          </p:cNvSpPr>
          <p:nvPr>
            <p:ph type="sldNum" sz="quarter" idx="12"/>
          </p:nvPr>
        </p:nvSpPr>
        <p:spPr/>
        <p:txBody>
          <a:bodyPr/>
          <a:lstStyle/>
          <a:p>
            <a:fld id="{D9515C9C-B0D4-49C7-83C7-4BF66E55645D}" type="slidenum">
              <a:rPr lang="en-US" smtClean="0"/>
              <a:pPr/>
              <a:t>86</a:t>
            </a:fld>
            <a:endParaRPr lang="en-US"/>
          </a:p>
        </p:txBody>
      </p:sp>
      <p:pic>
        <p:nvPicPr>
          <p:cNvPr id="9" name="~PP1233.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8696325" y="6410325"/>
            <a:ext cx="304800" cy="304800"/>
          </a:xfrm>
          <a:prstGeom prst="rect">
            <a:avLst/>
          </a:prstGeom>
        </p:spPr>
      </p:pic>
    </p:spTree>
  </p:cSld>
  <p:clrMapOvr>
    <a:masterClrMapping/>
  </p:clrMapOvr>
  <p:transition advTm="7128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9"/>
                </p:tgtEl>
              </p:cMediaNode>
            </p:audio>
          </p:childTnLst>
        </p:cTn>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8229600" cy="1143000"/>
          </a:xfrm>
        </p:spPr>
        <p:txBody>
          <a:bodyPr>
            <a:normAutofit/>
          </a:bodyPr>
          <a:lstStyle/>
          <a:p>
            <a:r>
              <a:rPr lang="en-US" dirty="0" smtClean="0">
                <a:solidFill>
                  <a:schemeClr val="bg1"/>
                </a:solidFill>
              </a:rPr>
              <a:t>Discharges to Streams</a:t>
            </a:r>
            <a:endParaRPr lang="en-US" dirty="0">
              <a:solidFill>
                <a:schemeClr val="bg1"/>
              </a:solidFill>
            </a:endParaRPr>
          </a:p>
        </p:txBody>
      </p:sp>
      <p:sp>
        <p:nvSpPr>
          <p:cNvPr id="3" name="Content Placeholder 2"/>
          <p:cNvSpPr>
            <a:spLocks noGrp="1"/>
          </p:cNvSpPr>
          <p:nvPr>
            <p:ph idx="1"/>
          </p:nvPr>
        </p:nvSpPr>
        <p:spPr>
          <a:xfrm>
            <a:off x="457200" y="1219200"/>
            <a:ext cx="8229600" cy="4906963"/>
          </a:xfrm>
        </p:spPr>
        <p:txBody>
          <a:bodyPr>
            <a:normAutofit fontScale="92500" lnSpcReduction="20000"/>
          </a:bodyPr>
          <a:lstStyle/>
          <a:p>
            <a:r>
              <a:rPr lang="en-US" b="1" dirty="0" smtClean="0"/>
              <a:t>Permit applicant responsible to provide information about receiving (and downstream) waters</a:t>
            </a:r>
          </a:p>
          <a:p>
            <a:pPr lvl="1"/>
            <a:r>
              <a:rPr lang="en-US" b="1" dirty="0" smtClean="0"/>
              <a:t>Whether meet floral measures, and either stream thresholds or SCI</a:t>
            </a:r>
          </a:p>
          <a:p>
            <a:r>
              <a:rPr lang="en-US" b="1" dirty="0" smtClean="0"/>
              <a:t>Plan to add floral metrics to 3</a:t>
            </a:r>
            <a:r>
              <a:rPr lang="en-US" b="1" baseline="30000" dirty="0" smtClean="0"/>
              <a:t>rd</a:t>
            </a:r>
            <a:r>
              <a:rPr lang="en-US" b="1" dirty="0" smtClean="0"/>
              <a:t> and 5</a:t>
            </a:r>
            <a:r>
              <a:rPr lang="en-US" b="1" baseline="30000" dirty="0" smtClean="0"/>
              <a:t>th</a:t>
            </a:r>
            <a:r>
              <a:rPr lang="en-US" b="1" dirty="0" smtClean="0"/>
              <a:t> Year Inspections, but </a:t>
            </a:r>
            <a:r>
              <a:rPr lang="en-US" b="1" dirty="0" err="1" smtClean="0"/>
              <a:t>bioassessment</a:t>
            </a:r>
            <a:r>
              <a:rPr lang="en-US" b="1" dirty="0" smtClean="0"/>
              <a:t> data will likely be limited for at least a while</a:t>
            </a:r>
          </a:p>
          <a:p>
            <a:r>
              <a:rPr lang="en-US" b="1" dirty="0" smtClean="0"/>
              <a:t>Can either request they collect data up front, or issue permit with AO to collect data</a:t>
            </a:r>
          </a:p>
          <a:p>
            <a:pPr lvl="1"/>
            <a:r>
              <a:rPr lang="en-US" b="1" dirty="0" smtClean="0"/>
              <a:t>Contact </a:t>
            </a:r>
            <a:r>
              <a:rPr lang="en-US" b="1" dirty="0" err="1" smtClean="0"/>
              <a:t>permittee</a:t>
            </a:r>
            <a:r>
              <a:rPr lang="en-US" b="1" dirty="0" smtClean="0"/>
              <a:t> before renewal application is due</a:t>
            </a:r>
          </a:p>
          <a:p>
            <a:r>
              <a:rPr lang="en-US" b="1" dirty="0" smtClean="0"/>
              <a:t>More explanation to follow</a:t>
            </a:r>
          </a:p>
          <a:p>
            <a:endParaRPr lang="en-US"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87</a:t>
            </a:fld>
            <a:endParaRPr lang="en-US"/>
          </a:p>
        </p:txBody>
      </p:sp>
      <p:pic>
        <p:nvPicPr>
          <p:cNvPr id="5" name="~PP3687.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11674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8229600" cy="1143000"/>
          </a:xfrm>
        </p:spPr>
        <p:txBody>
          <a:bodyPr>
            <a:normAutofit fontScale="90000"/>
          </a:bodyPr>
          <a:lstStyle/>
          <a:p>
            <a:pPr algn="r"/>
            <a:r>
              <a:rPr lang="en-US" dirty="0" smtClean="0">
                <a:solidFill>
                  <a:schemeClr val="bg1"/>
                </a:solidFill>
              </a:rPr>
              <a:t>Stream NNC Data Quality Objectives</a:t>
            </a:r>
            <a:endParaRPr lang="en-US" dirty="0">
              <a:solidFill>
                <a:schemeClr val="bg1"/>
              </a:solidFill>
            </a:endParaRPr>
          </a:p>
        </p:txBody>
      </p:sp>
      <p:sp>
        <p:nvSpPr>
          <p:cNvPr id="3" name="Content Placeholder 2"/>
          <p:cNvSpPr>
            <a:spLocks noGrp="1"/>
          </p:cNvSpPr>
          <p:nvPr>
            <p:ph idx="1"/>
          </p:nvPr>
        </p:nvSpPr>
        <p:spPr>
          <a:xfrm>
            <a:off x="457200" y="1295400"/>
            <a:ext cx="8229600" cy="5105400"/>
          </a:xfrm>
        </p:spPr>
        <p:txBody>
          <a:bodyPr>
            <a:normAutofit fontScale="92500" lnSpcReduction="20000"/>
          </a:bodyPr>
          <a:lstStyle/>
          <a:p>
            <a:r>
              <a:rPr lang="en-US" sz="2800" b="1" dirty="0" smtClean="0"/>
              <a:t>Data collection efforts must meet data quality and quantity objectives </a:t>
            </a:r>
          </a:p>
          <a:p>
            <a:pPr lvl="1"/>
            <a:r>
              <a:rPr lang="en-US" sz="2400" b="1" dirty="0" smtClean="0"/>
              <a:t>Study Plan recommended, coordinate between Programs</a:t>
            </a:r>
          </a:p>
          <a:p>
            <a:r>
              <a:rPr lang="en-US" sz="2800" b="1" dirty="0" smtClean="0"/>
              <a:t>Ensure representative samples and follow DEP SOPs</a:t>
            </a:r>
          </a:p>
          <a:p>
            <a:pPr lvl="1"/>
            <a:r>
              <a:rPr lang="en-US" sz="2400" b="1" u="sng" dirty="0" smtClean="0">
                <a:hlinkClick r:id="rId5"/>
              </a:rPr>
              <a:t>http://www.dep.state.fl.us/water/sas/sop/sops.htm</a:t>
            </a:r>
            <a:endParaRPr lang="en-US" sz="2400" b="1" dirty="0" smtClean="0"/>
          </a:p>
          <a:p>
            <a:r>
              <a:rPr lang="en-US" sz="2800" b="1" dirty="0" smtClean="0"/>
              <a:t>Select sites to avoid confounding factors (flow considerations, avoid non-representative areas, consider habitat)</a:t>
            </a:r>
          </a:p>
          <a:p>
            <a:r>
              <a:rPr lang="en-US" sz="2800" b="1" dirty="0" smtClean="0"/>
              <a:t>Establish clear relationship between the nutrient regime and the system’s biological health</a:t>
            </a:r>
          </a:p>
          <a:p>
            <a:r>
              <a:rPr lang="en-US" sz="2800" b="1" dirty="0" smtClean="0"/>
              <a:t>Unless large data set, avoid extreme hydrologic conditions (floods, droughts)</a:t>
            </a:r>
          </a:p>
          <a:p>
            <a:r>
              <a:rPr lang="en-US" sz="2800" b="1" dirty="0" smtClean="0"/>
              <a:t>Some facility studies may require sampling for non-NNC parameters (toxic substances, etc.) as well</a:t>
            </a:r>
          </a:p>
        </p:txBody>
      </p:sp>
      <p:sp>
        <p:nvSpPr>
          <p:cNvPr id="4" name="Slide Number Placeholder 3"/>
          <p:cNvSpPr>
            <a:spLocks noGrp="1"/>
          </p:cNvSpPr>
          <p:nvPr>
            <p:ph type="sldNum" sz="quarter" idx="12"/>
          </p:nvPr>
        </p:nvSpPr>
        <p:spPr/>
        <p:txBody>
          <a:bodyPr/>
          <a:lstStyle/>
          <a:p>
            <a:fld id="{D9515C9C-B0D4-49C7-83C7-4BF66E55645D}" type="slidenum">
              <a:rPr lang="en-US" smtClean="0"/>
              <a:pPr/>
              <a:t>88</a:t>
            </a:fld>
            <a:endParaRPr lang="en-US"/>
          </a:p>
        </p:txBody>
      </p:sp>
      <p:pic>
        <p:nvPicPr>
          <p:cNvPr id="5" name="~PP1335.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8696325" y="6410325"/>
            <a:ext cx="304800" cy="304800"/>
          </a:xfrm>
          <a:prstGeom prst="rect">
            <a:avLst/>
          </a:prstGeom>
        </p:spPr>
      </p:pic>
    </p:spTree>
  </p:cSld>
  <p:clrMapOvr>
    <a:masterClrMapping/>
  </p:clrMapOvr>
  <p:transition advTm="17752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0"/>
            <a:ext cx="8229600" cy="1143000"/>
          </a:xfrm>
        </p:spPr>
        <p:txBody>
          <a:bodyPr>
            <a:normAutofit fontScale="90000"/>
          </a:bodyPr>
          <a:lstStyle/>
          <a:p>
            <a:r>
              <a:rPr lang="en-US" dirty="0" smtClean="0">
                <a:solidFill>
                  <a:schemeClr val="bg1"/>
                </a:solidFill>
              </a:rPr>
              <a:t>Stream NNC Data Quantity Objectives</a:t>
            </a:r>
            <a:endParaRPr lang="en-US" dirty="0">
              <a:solidFill>
                <a:schemeClr val="bg1"/>
              </a:solidFill>
            </a:endParaRPr>
          </a:p>
        </p:txBody>
      </p:sp>
      <p:sp>
        <p:nvSpPr>
          <p:cNvPr id="3" name="Content Placeholder 2"/>
          <p:cNvSpPr>
            <a:spLocks noGrp="1"/>
          </p:cNvSpPr>
          <p:nvPr>
            <p:ph idx="1"/>
          </p:nvPr>
        </p:nvSpPr>
        <p:spPr>
          <a:xfrm>
            <a:off x="457200" y="1371600"/>
            <a:ext cx="8229600" cy="4754563"/>
          </a:xfrm>
        </p:spPr>
        <p:txBody>
          <a:bodyPr>
            <a:normAutofit lnSpcReduction="10000"/>
          </a:bodyPr>
          <a:lstStyle/>
          <a:p>
            <a:r>
              <a:rPr lang="en-US" sz="2800" b="1" dirty="0" smtClean="0"/>
              <a:t>Need at least two temporally independent (&gt; 3 months apart) sets of </a:t>
            </a:r>
            <a:r>
              <a:rPr lang="en-US" sz="2800" b="1" dirty="0" err="1" smtClean="0"/>
              <a:t>bioassessment</a:t>
            </a:r>
            <a:r>
              <a:rPr lang="en-US" sz="2800" b="1" dirty="0" smtClean="0"/>
              <a:t> information for the receiving waters</a:t>
            </a:r>
          </a:p>
          <a:p>
            <a:pPr lvl="1"/>
            <a:r>
              <a:rPr lang="en-US" sz="2400" b="1" dirty="0" smtClean="0"/>
              <a:t>If 2 consecutive samples “pass”, then reasonable assurance (RA) for biological health demonstrated</a:t>
            </a:r>
            <a:endParaRPr lang="en-US" sz="2400" b="1" dirty="0" smtClean="0">
              <a:solidFill>
                <a:srgbClr val="0070C0"/>
              </a:solidFill>
            </a:endParaRPr>
          </a:p>
          <a:p>
            <a:pPr lvl="1"/>
            <a:r>
              <a:rPr lang="en-US" sz="2400" b="1" dirty="0" smtClean="0"/>
              <a:t>If one “pass” and one “fail” must sample until 2 consecutive “pass” or “fail”</a:t>
            </a:r>
          </a:p>
          <a:p>
            <a:pPr lvl="1"/>
            <a:r>
              <a:rPr lang="en-US" sz="2400" b="1" dirty="0" smtClean="0"/>
              <a:t>2 “fail” indicates lack of RA for biological health</a:t>
            </a:r>
          </a:p>
          <a:p>
            <a:r>
              <a:rPr lang="en-US" sz="2800" b="1" dirty="0" smtClean="0"/>
              <a:t>For assistance with Study Design, contact Aquatic Ecology and Quality Assurance Section (in Water Quality Standards Program)</a:t>
            </a:r>
          </a:p>
        </p:txBody>
      </p:sp>
      <p:sp>
        <p:nvSpPr>
          <p:cNvPr id="4" name="Slide Number Placeholder 3"/>
          <p:cNvSpPr>
            <a:spLocks noGrp="1"/>
          </p:cNvSpPr>
          <p:nvPr>
            <p:ph type="sldNum" sz="quarter" idx="12"/>
          </p:nvPr>
        </p:nvSpPr>
        <p:spPr/>
        <p:txBody>
          <a:bodyPr/>
          <a:lstStyle/>
          <a:p>
            <a:fld id="{D9515C9C-B0D4-49C7-83C7-4BF66E55645D}" type="slidenum">
              <a:rPr lang="en-US" smtClean="0"/>
              <a:pPr/>
              <a:t>89</a:t>
            </a:fld>
            <a:endParaRPr lang="en-US"/>
          </a:p>
        </p:txBody>
      </p:sp>
      <p:pic>
        <p:nvPicPr>
          <p:cNvPr id="5" name="~PP120.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5570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458200" cy="685800"/>
          </a:xfrm>
        </p:spPr>
        <p:txBody>
          <a:bodyPr>
            <a:normAutofit/>
          </a:bodyPr>
          <a:lstStyle/>
          <a:p>
            <a:r>
              <a:rPr lang="en-US" sz="3600" dirty="0" smtClean="0">
                <a:solidFill>
                  <a:schemeClr val="bg1"/>
                </a:solidFill>
              </a:rPr>
              <a:t>EPA Approval (Rule 62-302.531 (9))</a:t>
            </a:r>
            <a:endParaRPr lang="en-US" sz="3600" dirty="0">
              <a:solidFill>
                <a:schemeClr val="bg1"/>
              </a:solidFill>
            </a:endParaRPr>
          </a:p>
        </p:txBody>
      </p:sp>
      <p:sp>
        <p:nvSpPr>
          <p:cNvPr id="3" name="Content Placeholder 2"/>
          <p:cNvSpPr>
            <a:spLocks noGrp="1"/>
          </p:cNvSpPr>
          <p:nvPr>
            <p:ph idx="1"/>
          </p:nvPr>
        </p:nvSpPr>
        <p:spPr>
          <a:xfrm>
            <a:off x="304800" y="1524000"/>
            <a:ext cx="8534400" cy="5029200"/>
          </a:xfrm>
        </p:spPr>
        <p:txBody>
          <a:bodyPr>
            <a:normAutofit/>
          </a:bodyPr>
          <a:lstStyle/>
          <a:p>
            <a:r>
              <a:rPr lang="en-US" sz="2800" b="1" dirty="0" smtClean="0"/>
              <a:t>Subsection (9) states that key definitions, NNC for streams/lakes/spring vent, and schedule for estuary criteria development shall be </a:t>
            </a:r>
            <a:r>
              <a:rPr lang="en-US" sz="2800" b="1" u="sng" dirty="0" smtClean="0"/>
              <a:t>effective</a:t>
            </a:r>
            <a:r>
              <a:rPr lang="en-US" sz="2800" b="1" dirty="0" smtClean="0"/>
              <a:t> only if EPA</a:t>
            </a:r>
          </a:p>
          <a:p>
            <a:pPr lvl="1"/>
            <a:r>
              <a:rPr lang="en-US" sz="2600" b="1" dirty="0" smtClean="0"/>
              <a:t>Approves these rules in their entirety, </a:t>
            </a:r>
          </a:p>
          <a:p>
            <a:pPr lvl="1"/>
            <a:r>
              <a:rPr lang="en-US" sz="2600" b="1" dirty="0" smtClean="0"/>
              <a:t>Concludes rulemaking that </a:t>
            </a:r>
            <a:r>
              <a:rPr lang="en-US" sz="2600" b="1" u="sng" dirty="0" smtClean="0"/>
              <a:t>removes federal numeric nutrient criteria</a:t>
            </a:r>
            <a:r>
              <a:rPr lang="en-US" sz="2600" b="1" dirty="0" smtClean="0"/>
              <a:t> in response to the approval, and </a:t>
            </a:r>
          </a:p>
          <a:p>
            <a:pPr lvl="1"/>
            <a:r>
              <a:rPr lang="en-US" sz="2600" b="1" dirty="0" smtClean="0"/>
              <a:t>Determines, in accordance with 33 U.S.C. § 1313(c)(3), that these rules sufficiently address EPA’s January 14, 2009 determination</a:t>
            </a:r>
          </a:p>
          <a:p>
            <a:pPr>
              <a:buNone/>
            </a:pPr>
            <a:endParaRPr lang="en-US" sz="3000" b="1" dirty="0" smtClean="0">
              <a:ea typeface="+mn-ea"/>
              <a:cs typeface="+mn-cs"/>
            </a:endParaRPr>
          </a:p>
        </p:txBody>
      </p:sp>
      <p:pic>
        <p:nvPicPr>
          <p:cNvPr id="4" name="~PP2344.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extLst>
      <p:ext uri="{BB962C8B-B14F-4D97-AF65-F5344CB8AC3E}">
        <p14:creationId xmlns:p14="http://schemas.microsoft.com/office/powerpoint/2010/main" val="2043845621"/>
      </p:ext>
    </p:extLst>
  </p:cSld>
  <p:clrMapOvr>
    <a:masterClrMapping/>
  </p:clrMapOvr>
  <p:transition advTm="2757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4"/>
                </p:tgtEl>
              </p:cMediaNode>
            </p:audio>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Floral Tools in Streams</a:t>
            </a:r>
            <a:endParaRPr lang="en-US" dirty="0">
              <a:solidFill>
                <a:schemeClr val="bg1"/>
              </a:solidFill>
            </a:endParaRPr>
          </a:p>
        </p:txBody>
      </p:sp>
      <p:sp>
        <p:nvSpPr>
          <p:cNvPr id="3" name="Content Placeholder 2"/>
          <p:cNvSpPr>
            <a:spLocks noGrp="1"/>
          </p:cNvSpPr>
          <p:nvPr>
            <p:ph idx="1"/>
          </p:nvPr>
        </p:nvSpPr>
        <p:spPr>
          <a:xfrm>
            <a:off x="228600" y="1219200"/>
            <a:ext cx="8610600" cy="4906963"/>
          </a:xfrm>
        </p:spPr>
        <p:txBody>
          <a:bodyPr>
            <a:normAutofit/>
          </a:bodyPr>
          <a:lstStyle/>
          <a:p>
            <a:r>
              <a:rPr lang="en-US" b="1" dirty="0" smtClean="0"/>
              <a:t>DEP floral information</a:t>
            </a:r>
          </a:p>
          <a:p>
            <a:pPr lvl="1"/>
            <a:r>
              <a:rPr lang="en-US" b="1" dirty="0" smtClean="0"/>
              <a:t>Linear Vegetation Survey</a:t>
            </a:r>
          </a:p>
          <a:p>
            <a:pPr lvl="2"/>
            <a:r>
              <a:rPr lang="en-US" sz="2800" b="1" dirty="0" smtClean="0"/>
              <a:t>Coefficient of Conservatism, invasive exotics</a:t>
            </a:r>
          </a:p>
          <a:p>
            <a:pPr lvl="1"/>
            <a:r>
              <a:rPr lang="en-US" b="1" dirty="0" smtClean="0"/>
              <a:t>Rapid </a:t>
            </a:r>
            <a:r>
              <a:rPr lang="en-US" b="1" dirty="0" err="1" smtClean="0"/>
              <a:t>Periphyton</a:t>
            </a:r>
            <a:r>
              <a:rPr lang="en-US" b="1" dirty="0" smtClean="0"/>
              <a:t> Survey</a:t>
            </a:r>
          </a:p>
          <a:p>
            <a:pPr lvl="2"/>
            <a:r>
              <a:rPr lang="en-US" sz="2800" b="1" dirty="0" smtClean="0"/>
              <a:t>Thickness and extent, </a:t>
            </a:r>
            <a:r>
              <a:rPr lang="en-US" sz="2800" b="1" dirty="0" err="1" smtClean="0"/>
              <a:t>autecology</a:t>
            </a:r>
            <a:r>
              <a:rPr lang="en-US" sz="2800" b="1" dirty="0" smtClean="0"/>
              <a:t> (interpreting species information)</a:t>
            </a:r>
          </a:p>
          <a:p>
            <a:pPr lvl="1"/>
            <a:r>
              <a:rPr lang="en-US" b="1" dirty="0" smtClean="0"/>
              <a:t>Phytoplankton chlorophyll a (current and trends)</a:t>
            </a:r>
          </a:p>
          <a:p>
            <a:pPr lvl="1"/>
            <a:r>
              <a:rPr lang="en-US" b="1" dirty="0" smtClean="0"/>
              <a:t>Habitat Assessment</a:t>
            </a:r>
          </a:p>
          <a:p>
            <a:pPr lvl="2"/>
            <a:r>
              <a:rPr lang="en-US" sz="2800" b="1" dirty="0" smtClean="0"/>
              <a:t>Substrate type, availability, mapping, etc.</a:t>
            </a:r>
          </a:p>
          <a:p>
            <a:pPr>
              <a:buNone/>
            </a:pPr>
            <a:endParaRPr lang="en-US" dirty="0"/>
          </a:p>
        </p:txBody>
      </p:sp>
      <p:sp>
        <p:nvSpPr>
          <p:cNvPr id="4" name="Slide Number Placeholder 3"/>
          <p:cNvSpPr>
            <a:spLocks noGrp="1"/>
          </p:cNvSpPr>
          <p:nvPr>
            <p:ph type="sldNum" sz="quarter" idx="12"/>
          </p:nvPr>
        </p:nvSpPr>
        <p:spPr/>
        <p:txBody>
          <a:bodyPr/>
          <a:lstStyle/>
          <a:p>
            <a:fld id="{D9515C9C-B0D4-49C7-83C7-4BF66E55645D}" type="slidenum">
              <a:rPr lang="en-US" smtClean="0"/>
              <a:pPr/>
              <a:t>90</a:t>
            </a:fld>
            <a:endParaRPr lang="en-US"/>
          </a:p>
        </p:txBody>
      </p:sp>
      <p:pic>
        <p:nvPicPr>
          <p:cNvPr id="5" name="~PP1727.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19787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0"/>
            <a:ext cx="8229600" cy="1143000"/>
          </a:xfrm>
        </p:spPr>
        <p:txBody>
          <a:bodyPr>
            <a:normAutofit/>
          </a:bodyPr>
          <a:lstStyle/>
          <a:p>
            <a:r>
              <a:rPr lang="en-US" sz="3600" dirty="0" smtClean="0">
                <a:solidFill>
                  <a:schemeClr val="bg1"/>
                </a:solidFill>
              </a:rPr>
              <a:t>Example of a Site that Would Fail the LVS</a:t>
            </a:r>
            <a:endParaRPr lang="en-US" sz="3600" dirty="0">
              <a:solidFill>
                <a:schemeClr val="bg1"/>
              </a:solidFill>
            </a:endParaRPr>
          </a:p>
        </p:txBody>
      </p:sp>
      <p:sp>
        <p:nvSpPr>
          <p:cNvPr id="7" name="TextBox 6"/>
          <p:cNvSpPr txBox="1"/>
          <p:nvPr/>
        </p:nvSpPr>
        <p:spPr>
          <a:xfrm>
            <a:off x="7010400" y="1818382"/>
            <a:ext cx="2133601" cy="1077218"/>
          </a:xfrm>
          <a:prstGeom prst="rect">
            <a:avLst/>
          </a:prstGeom>
          <a:noFill/>
        </p:spPr>
        <p:txBody>
          <a:bodyPr wrap="square" rtlCol="0">
            <a:spAutoFit/>
          </a:bodyPr>
          <a:lstStyle/>
          <a:p>
            <a:r>
              <a:rPr lang="en-US" sz="3200" dirty="0" smtClean="0"/>
              <a:t>Dominated by </a:t>
            </a:r>
            <a:r>
              <a:rPr lang="en-US" sz="3200" i="1" dirty="0" err="1" smtClean="0"/>
              <a:t>Hydrilla</a:t>
            </a:r>
            <a:endParaRPr lang="en-US" sz="3200" i="1" dirty="0"/>
          </a:p>
        </p:txBody>
      </p:sp>
      <p:pic>
        <p:nvPicPr>
          <p:cNvPr id="4098" name="Picture 2" descr="G:\Photos\Springs\Wacissa Study 10-30-07\Horsehead @ boil.jpg"/>
          <p:cNvPicPr>
            <a:picLocks noChangeAspect="1" noChangeArrowheads="1"/>
          </p:cNvPicPr>
          <p:nvPr/>
        </p:nvPicPr>
        <p:blipFill>
          <a:blip r:embed="rId4" cstate="print"/>
          <a:srcRect/>
          <a:stretch>
            <a:fillRect/>
          </a:stretch>
        </p:blipFill>
        <p:spPr bwMode="auto">
          <a:xfrm>
            <a:off x="152400" y="1219200"/>
            <a:ext cx="6705601" cy="5029200"/>
          </a:xfrm>
          <a:prstGeom prst="rect">
            <a:avLst/>
          </a:prstGeom>
          <a:noFill/>
        </p:spPr>
      </p:pic>
      <p:sp>
        <p:nvSpPr>
          <p:cNvPr id="5" name="Slide Number Placeholder 4"/>
          <p:cNvSpPr>
            <a:spLocks noGrp="1"/>
          </p:cNvSpPr>
          <p:nvPr>
            <p:ph type="sldNum" sz="quarter" idx="12"/>
          </p:nvPr>
        </p:nvSpPr>
        <p:spPr/>
        <p:txBody>
          <a:bodyPr/>
          <a:lstStyle/>
          <a:p>
            <a:fld id="{D9515C9C-B0D4-49C7-83C7-4BF66E55645D}" type="slidenum">
              <a:rPr lang="en-US" smtClean="0"/>
              <a:pPr/>
              <a:t>91</a:t>
            </a:fld>
            <a:endParaRPr lang="en-US"/>
          </a:p>
        </p:txBody>
      </p:sp>
      <p:pic>
        <p:nvPicPr>
          <p:cNvPr id="6" name="~PP199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cstate="print"/>
          <a:stretch>
            <a:fillRect/>
          </a:stretch>
        </p:blipFill>
        <p:spPr>
          <a:xfrm>
            <a:off x="8696325" y="6410325"/>
            <a:ext cx="304800" cy="304800"/>
          </a:xfrm>
          <a:prstGeom prst="rect">
            <a:avLst/>
          </a:prstGeom>
        </p:spPr>
      </p:pic>
    </p:spTree>
  </p:cSld>
  <p:clrMapOvr>
    <a:masterClrMapping/>
  </p:clrMapOvr>
  <p:transition advTm="4076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Rapid </a:t>
            </a:r>
            <a:r>
              <a:rPr lang="en-US" dirty="0" err="1" smtClean="0">
                <a:solidFill>
                  <a:schemeClr val="bg1"/>
                </a:solidFill>
              </a:rPr>
              <a:t>Periphyton</a:t>
            </a:r>
            <a:r>
              <a:rPr lang="en-US" dirty="0" smtClean="0">
                <a:solidFill>
                  <a:schemeClr val="bg1"/>
                </a:solidFill>
              </a:rPr>
              <a:t> Survey</a:t>
            </a:r>
            <a:endParaRPr lang="en-US" dirty="0">
              <a:solidFill>
                <a:schemeClr val="bg1"/>
              </a:solidFill>
            </a:endParaRPr>
          </a:p>
        </p:txBody>
      </p:sp>
      <p:sp>
        <p:nvSpPr>
          <p:cNvPr id="3" name="Content Placeholder 2"/>
          <p:cNvSpPr>
            <a:spLocks noGrp="1"/>
          </p:cNvSpPr>
          <p:nvPr>
            <p:ph idx="1"/>
          </p:nvPr>
        </p:nvSpPr>
        <p:spPr/>
        <p:txBody>
          <a:bodyPr/>
          <a:lstStyle/>
          <a:p>
            <a:endParaRPr lang="en-US"/>
          </a:p>
        </p:txBody>
      </p:sp>
      <p:pic>
        <p:nvPicPr>
          <p:cNvPr id="5" name="Picture 4" descr="P9210008"/>
          <p:cNvPicPr>
            <a:picLocks noChangeAspect="1" noChangeArrowheads="1"/>
          </p:cNvPicPr>
          <p:nvPr/>
        </p:nvPicPr>
        <p:blipFill>
          <a:blip r:embed="rId4" cstate="print"/>
          <a:srcRect/>
          <a:stretch>
            <a:fillRect/>
          </a:stretch>
        </p:blipFill>
        <p:spPr bwMode="auto">
          <a:xfrm>
            <a:off x="-541" y="0"/>
            <a:ext cx="9144541" cy="6858000"/>
          </a:xfrm>
          <a:prstGeom prst="rect">
            <a:avLst/>
          </a:prstGeom>
          <a:noFill/>
        </p:spPr>
      </p:pic>
      <p:cxnSp>
        <p:nvCxnSpPr>
          <p:cNvPr id="7" name="Straight Arrow Connector 6"/>
          <p:cNvCxnSpPr/>
          <p:nvPr/>
        </p:nvCxnSpPr>
        <p:spPr>
          <a:xfrm>
            <a:off x="7391400" y="1219200"/>
            <a:ext cx="76200" cy="914400"/>
          </a:xfrm>
          <a:prstGeom prst="straightConnector1">
            <a:avLst/>
          </a:prstGeom>
          <a:ln w="76200">
            <a:solidFill>
              <a:schemeClr val="bg1"/>
            </a:solidFill>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7543800" y="1219200"/>
            <a:ext cx="609600" cy="1219200"/>
          </a:xfrm>
          <a:prstGeom prst="straightConnector1">
            <a:avLst/>
          </a:prstGeom>
          <a:ln w="76200">
            <a:solidFill>
              <a:schemeClr val="bg1"/>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p:cNvSpPr txBox="1"/>
          <p:nvPr/>
        </p:nvSpPr>
        <p:spPr>
          <a:xfrm>
            <a:off x="6248400" y="649069"/>
            <a:ext cx="2807756" cy="646331"/>
          </a:xfrm>
          <a:prstGeom prst="rect">
            <a:avLst/>
          </a:prstGeom>
          <a:noFill/>
        </p:spPr>
        <p:txBody>
          <a:bodyPr wrap="square" rtlCol="0">
            <a:spAutoFit/>
          </a:bodyPr>
          <a:lstStyle/>
          <a:p>
            <a:r>
              <a:rPr lang="en-US" sz="3600" dirty="0" smtClean="0">
                <a:solidFill>
                  <a:schemeClr val="bg1"/>
                </a:solidFill>
              </a:rPr>
              <a:t>Transect Flags</a:t>
            </a:r>
            <a:endParaRPr lang="en-US" sz="3600" dirty="0">
              <a:solidFill>
                <a:schemeClr val="bg1"/>
              </a:solidFill>
            </a:endParaRPr>
          </a:p>
        </p:txBody>
      </p:sp>
      <p:sp>
        <p:nvSpPr>
          <p:cNvPr id="14" name="Rectangle 13"/>
          <p:cNvSpPr/>
          <p:nvPr/>
        </p:nvSpPr>
        <p:spPr>
          <a:xfrm>
            <a:off x="152400" y="228600"/>
            <a:ext cx="6553200" cy="707886"/>
          </a:xfrm>
          <a:prstGeom prst="rect">
            <a:avLst/>
          </a:prstGeom>
        </p:spPr>
        <p:txBody>
          <a:bodyPr wrap="square">
            <a:spAutoFit/>
          </a:bodyPr>
          <a:lstStyle/>
          <a:p>
            <a:pPr lvl="0"/>
            <a:r>
              <a:rPr lang="en-US" sz="4000" dirty="0" smtClean="0">
                <a:solidFill>
                  <a:prstClr val="white"/>
                </a:solidFill>
              </a:rPr>
              <a:t>Example of &gt;50% rank 4-6 RPS</a:t>
            </a:r>
            <a:endParaRPr lang="en-US" sz="4000" dirty="0">
              <a:solidFill>
                <a:prstClr val="white"/>
              </a:solidFill>
            </a:endParaRPr>
          </a:p>
        </p:txBody>
      </p:sp>
      <p:pic>
        <p:nvPicPr>
          <p:cNvPr id="1026" name="Picture 2"/>
          <p:cNvPicPr>
            <a:picLocks noChangeAspect="1" noChangeArrowheads="1"/>
          </p:cNvPicPr>
          <p:nvPr/>
        </p:nvPicPr>
        <p:blipFill>
          <a:blip r:embed="rId5" cstate="print"/>
          <a:srcRect/>
          <a:stretch>
            <a:fillRect/>
          </a:stretch>
        </p:blipFill>
        <p:spPr bwMode="auto">
          <a:xfrm>
            <a:off x="7543800" y="3810000"/>
            <a:ext cx="1428750" cy="1371600"/>
          </a:xfrm>
          <a:prstGeom prst="rect">
            <a:avLst/>
          </a:prstGeom>
          <a:noFill/>
          <a:ln w="9525">
            <a:noFill/>
            <a:miter lim="800000"/>
            <a:headEnd/>
            <a:tailEnd/>
          </a:ln>
        </p:spPr>
      </p:pic>
      <p:cxnSp>
        <p:nvCxnSpPr>
          <p:cNvPr id="11" name="Straight Arrow Connector 10"/>
          <p:cNvCxnSpPr/>
          <p:nvPr/>
        </p:nvCxnSpPr>
        <p:spPr>
          <a:xfrm>
            <a:off x="7086600" y="4343400"/>
            <a:ext cx="457200" cy="0"/>
          </a:xfrm>
          <a:prstGeom prst="straightConnector1">
            <a:avLst/>
          </a:prstGeom>
          <a:ln w="762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6" name="TextBox 15"/>
          <p:cNvSpPr txBox="1"/>
          <p:nvPr/>
        </p:nvSpPr>
        <p:spPr>
          <a:xfrm>
            <a:off x="7772400" y="3810000"/>
            <a:ext cx="1010213" cy="369332"/>
          </a:xfrm>
          <a:prstGeom prst="rect">
            <a:avLst/>
          </a:prstGeom>
          <a:noFill/>
        </p:spPr>
        <p:txBody>
          <a:bodyPr wrap="none" rtlCol="0">
            <a:spAutoFit/>
          </a:bodyPr>
          <a:lstStyle/>
          <a:p>
            <a:r>
              <a:rPr lang="en-US" dirty="0" smtClean="0">
                <a:solidFill>
                  <a:schemeClr val="bg1"/>
                </a:solidFill>
              </a:rPr>
              <a:t>Close Up</a:t>
            </a:r>
            <a:endParaRPr lang="en-US" dirty="0">
              <a:solidFill>
                <a:schemeClr val="bg1"/>
              </a:solidFill>
            </a:endParaRPr>
          </a:p>
        </p:txBody>
      </p:sp>
      <p:sp>
        <p:nvSpPr>
          <p:cNvPr id="12" name="Slide Number Placeholder 11"/>
          <p:cNvSpPr>
            <a:spLocks noGrp="1"/>
          </p:cNvSpPr>
          <p:nvPr>
            <p:ph type="sldNum" sz="quarter" idx="12"/>
          </p:nvPr>
        </p:nvSpPr>
        <p:spPr/>
        <p:txBody>
          <a:bodyPr/>
          <a:lstStyle/>
          <a:p>
            <a:fld id="{D9515C9C-B0D4-49C7-83C7-4BF66E55645D}" type="slidenum">
              <a:rPr lang="en-US" smtClean="0"/>
              <a:pPr/>
              <a:t>92</a:t>
            </a:fld>
            <a:endParaRPr lang="en-US"/>
          </a:p>
        </p:txBody>
      </p:sp>
      <p:pic>
        <p:nvPicPr>
          <p:cNvPr id="15" name="~PP1503.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8696325" y="6410325"/>
            <a:ext cx="304800" cy="304800"/>
          </a:xfrm>
          <a:prstGeom prst="rect">
            <a:avLst/>
          </a:prstGeom>
        </p:spPr>
      </p:pic>
    </p:spTree>
  </p:cSld>
  <p:clrMapOvr>
    <a:masterClrMapping/>
  </p:clrMapOvr>
  <p:transition advTm="4822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15"/>
                </p:tgtEl>
              </p:cMediaNode>
            </p:audio>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solidFill>
                  <a:schemeClr val="bg1"/>
                </a:solidFill>
              </a:rPr>
              <a:t>Floral Metric Summary</a:t>
            </a:r>
            <a:endParaRPr lang="en-US" dirty="0">
              <a:solidFill>
                <a:schemeClr val="bg1"/>
              </a:solidFill>
            </a:endParaRPr>
          </a:p>
        </p:txBody>
      </p:sp>
      <p:graphicFrame>
        <p:nvGraphicFramePr>
          <p:cNvPr id="5" name="Table 4"/>
          <p:cNvGraphicFramePr>
            <a:graphicFrameLocks noGrp="1"/>
          </p:cNvGraphicFramePr>
          <p:nvPr/>
        </p:nvGraphicFramePr>
        <p:xfrm>
          <a:off x="0" y="1066798"/>
          <a:ext cx="9144000" cy="6123867"/>
        </p:xfrm>
        <a:graphic>
          <a:graphicData uri="http://schemas.openxmlformats.org/drawingml/2006/table">
            <a:tbl>
              <a:tblPr/>
              <a:tblGrid>
                <a:gridCol w="4624702"/>
                <a:gridCol w="4519298"/>
              </a:tblGrid>
              <a:tr h="944447">
                <a:tc>
                  <a:txBody>
                    <a:bodyPr/>
                    <a:lstStyle/>
                    <a:p>
                      <a:pPr marL="0" marR="0" algn="ctr">
                        <a:lnSpc>
                          <a:spcPct val="115000"/>
                        </a:lnSpc>
                        <a:spcBef>
                          <a:spcPts val="0"/>
                        </a:spcBef>
                        <a:spcAft>
                          <a:spcPts val="0"/>
                        </a:spcAft>
                      </a:pPr>
                      <a:r>
                        <a:rPr lang="en-US" sz="2400" b="1" dirty="0">
                          <a:latin typeface="Arial"/>
                          <a:ea typeface="Times New Roman"/>
                          <a:cs typeface="Times New Roman"/>
                        </a:rPr>
                        <a:t>Floral Metric</a:t>
                      </a:r>
                      <a:endParaRPr lang="en-US" sz="2400" dirty="0">
                        <a:latin typeface="Arial"/>
                        <a:ea typeface="Times New Roman"/>
                        <a:cs typeface="Times New Roman"/>
                      </a:endParaRPr>
                    </a:p>
                  </a:txBody>
                  <a:tcPr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6D9F1"/>
                    </a:solidFill>
                  </a:tcPr>
                </a:tc>
                <a:tc>
                  <a:txBody>
                    <a:bodyPr/>
                    <a:lstStyle/>
                    <a:p>
                      <a:pPr marL="0" marR="0" algn="ctr">
                        <a:lnSpc>
                          <a:spcPct val="115000"/>
                        </a:lnSpc>
                        <a:spcBef>
                          <a:spcPts val="0"/>
                        </a:spcBef>
                        <a:spcAft>
                          <a:spcPts val="0"/>
                        </a:spcAft>
                      </a:pPr>
                      <a:r>
                        <a:rPr lang="en-US" sz="2400" b="1" dirty="0">
                          <a:latin typeface="Arial"/>
                          <a:ea typeface="Times New Roman"/>
                          <a:cs typeface="Times New Roman"/>
                        </a:rPr>
                        <a:t>Evidentiary Threshold of No </a:t>
                      </a:r>
                      <a:r>
                        <a:rPr lang="en-US" sz="2400" b="1" dirty="0" smtClean="0">
                          <a:latin typeface="Arial"/>
                          <a:ea typeface="Times New Roman"/>
                          <a:cs typeface="Times New Roman"/>
                        </a:rPr>
                        <a:t>Imbalances (All parameters required)</a:t>
                      </a:r>
                      <a:endParaRPr lang="en-US" sz="2400" dirty="0">
                        <a:latin typeface="Arial"/>
                        <a:ea typeface="Times New Roman"/>
                        <a:cs typeface="Times New Roman"/>
                      </a:endParaRPr>
                    </a:p>
                  </a:txBody>
                  <a:tcPr anchor="b">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C6D9F1"/>
                    </a:solidFill>
                  </a:tcPr>
                </a:tc>
              </a:tr>
              <a:tr h="542680">
                <a:tc>
                  <a:txBody>
                    <a:bodyPr/>
                    <a:lstStyle/>
                    <a:p>
                      <a:pPr marL="0" marR="0" algn="ctr">
                        <a:lnSpc>
                          <a:spcPct val="115000"/>
                        </a:lnSpc>
                        <a:spcBef>
                          <a:spcPts val="0"/>
                        </a:spcBef>
                        <a:spcAft>
                          <a:spcPts val="0"/>
                        </a:spcAft>
                      </a:pPr>
                      <a:r>
                        <a:rPr lang="en-US" sz="2400">
                          <a:latin typeface="Arial"/>
                          <a:ea typeface="Times New Roman"/>
                          <a:cs typeface="Times New Roman"/>
                        </a:rPr>
                        <a:t>LVS C of C</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lgn="ctr">
                        <a:lnSpc>
                          <a:spcPct val="115000"/>
                        </a:lnSpc>
                        <a:spcBef>
                          <a:spcPts val="0"/>
                        </a:spcBef>
                        <a:spcAft>
                          <a:spcPts val="0"/>
                        </a:spcAft>
                      </a:pPr>
                      <a:r>
                        <a:rPr lang="en-US" sz="2400">
                          <a:latin typeface="Arial"/>
                          <a:ea typeface="Times New Roman"/>
                          <a:cs typeface="Times New Roman"/>
                        </a:rPr>
                        <a:t>Site average </a:t>
                      </a:r>
                      <a:r>
                        <a:rPr lang="en-US" sz="2400" u="sng">
                          <a:latin typeface="Arial"/>
                          <a:ea typeface="Times New Roman"/>
                          <a:cs typeface="Times New Roman"/>
                        </a:rPr>
                        <a:t>&gt;</a:t>
                      </a:r>
                      <a:r>
                        <a:rPr lang="en-US" sz="2400">
                          <a:latin typeface="Arial"/>
                          <a:ea typeface="Times New Roman"/>
                          <a:cs typeface="Times New Roman"/>
                        </a:rPr>
                        <a:t> 2.5</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r>
              <a:tr h="542680">
                <a:tc>
                  <a:txBody>
                    <a:bodyPr/>
                    <a:lstStyle/>
                    <a:p>
                      <a:pPr marL="0" marR="0" algn="ctr">
                        <a:lnSpc>
                          <a:spcPct val="115000"/>
                        </a:lnSpc>
                        <a:spcBef>
                          <a:spcPts val="0"/>
                        </a:spcBef>
                        <a:spcAft>
                          <a:spcPts val="0"/>
                        </a:spcAft>
                      </a:pPr>
                      <a:r>
                        <a:rPr lang="en-US" sz="2400">
                          <a:latin typeface="Arial"/>
                          <a:ea typeface="Times New Roman"/>
                          <a:cs typeface="Times New Roman"/>
                        </a:rPr>
                        <a:t>LVS FLEPPC</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marR="0" algn="ctr">
                        <a:lnSpc>
                          <a:spcPct val="115000"/>
                        </a:lnSpc>
                        <a:spcBef>
                          <a:spcPts val="0"/>
                        </a:spcBef>
                        <a:spcAft>
                          <a:spcPts val="0"/>
                        </a:spcAft>
                      </a:pPr>
                      <a:r>
                        <a:rPr lang="en-US" sz="2400" dirty="0">
                          <a:latin typeface="Arial"/>
                          <a:ea typeface="Times New Roman"/>
                          <a:cs typeface="Times New Roman"/>
                        </a:rPr>
                        <a:t>Site average &lt; 25%</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r>
              <a:tr h="1796301">
                <a:tc>
                  <a:txBody>
                    <a:bodyPr/>
                    <a:lstStyle/>
                    <a:p>
                      <a:pPr marL="0" marR="0" algn="ctr">
                        <a:lnSpc>
                          <a:spcPct val="115000"/>
                        </a:lnSpc>
                        <a:spcBef>
                          <a:spcPts val="0"/>
                        </a:spcBef>
                        <a:spcAft>
                          <a:spcPts val="0"/>
                        </a:spcAft>
                      </a:pPr>
                      <a:r>
                        <a:rPr lang="en-US" sz="2400">
                          <a:latin typeface="Arial"/>
                          <a:ea typeface="Times New Roman"/>
                          <a:cs typeface="Times New Roman"/>
                        </a:rPr>
                        <a:t>RPS</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lgn="ctr">
                        <a:lnSpc>
                          <a:spcPct val="115000"/>
                        </a:lnSpc>
                        <a:spcBef>
                          <a:spcPts val="0"/>
                        </a:spcBef>
                        <a:spcAft>
                          <a:spcPts val="0"/>
                        </a:spcAft>
                      </a:pPr>
                      <a:r>
                        <a:rPr lang="en-US" sz="2400" dirty="0">
                          <a:latin typeface="Arial"/>
                          <a:ea typeface="Times New Roman"/>
                          <a:cs typeface="Times New Roman"/>
                        </a:rPr>
                        <a:t>&lt; 25% rank 4-6 coverage</a:t>
                      </a:r>
                    </a:p>
                    <a:p>
                      <a:pPr marL="0" marR="0" algn="ctr">
                        <a:lnSpc>
                          <a:spcPct val="115000"/>
                        </a:lnSpc>
                        <a:spcBef>
                          <a:spcPts val="0"/>
                        </a:spcBef>
                        <a:spcAft>
                          <a:spcPts val="0"/>
                        </a:spcAft>
                      </a:pPr>
                      <a:r>
                        <a:rPr lang="en-US" sz="2400" dirty="0">
                          <a:latin typeface="Arial"/>
                          <a:ea typeface="Times New Roman"/>
                          <a:cs typeface="Times New Roman"/>
                        </a:rPr>
                        <a:t>20 to  25 % rank 4-6 coverage, evaluate algal </a:t>
                      </a:r>
                      <a:r>
                        <a:rPr lang="en-US" sz="2400" dirty="0" err="1">
                          <a:latin typeface="Arial"/>
                          <a:ea typeface="Times New Roman"/>
                          <a:cs typeface="Times New Roman"/>
                        </a:rPr>
                        <a:t>autoecological</a:t>
                      </a:r>
                      <a:r>
                        <a:rPr lang="en-US" sz="2400" dirty="0">
                          <a:latin typeface="Arial"/>
                          <a:ea typeface="Times New Roman"/>
                          <a:cs typeface="Times New Roman"/>
                        </a:rPr>
                        <a:t> data</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r>
              <a:tr h="944447">
                <a:tc>
                  <a:txBody>
                    <a:bodyPr/>
                    <a:lstStyle/>
                    <a:p>
                      <a:pPr marL="0" marR="0" algn="ctr">
                        <a:lnSpc>
                          <a:spcPct val="115000"/>
                        </a:lnSpc>
                        <a:spcBef>
                          <a:spcPts val="0"/>
                        </a:spcBef>
                        <a:spcAft>
                          <a:spcPts val="0"/>
                        </a:spcAft>
                      </a:pPr>
                      <a:r>
                        <a:rPr lang="en-US" sz="2400">
                          <a:latin typeface="Arial"/>
                          <a:ea typeface="Times New Roman"/>
                          <a:cs typeface="Times New Roman"/>
                        </a:rPr>
                        <a:t>Chlorophyll</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c>
                  <a:txBody>
                    <a:bodyPr/>
                    <a:lstStyle/>
                    <a:p>
                      <a:pPr marL="0" marR="0" algn="ctr">
                        <a:lnSpc>
                          <a:spcPct val="115000"/>
                        </a:lnSpc>
                        <a:spcBef>
                          <a:spcPts val="0"/>
                        </a:spcBef>
                        <a:spcAft>
                          <a:spcPts val="0"/>
                        </a:spcAft>
                      </a:pPr>
                      <a:r>
                        <a:rPr lang="en-US" sz="2400">
                          <a:latin typeface="Arial"/>
                          <a:ea typeface="Times New Roman"/>
                          <a:cs typeface="Times New Roman"/>
                        </a:rPr>
                        <a:t>&lt; 20 ug/L; 3.2 to 20 ug/L = site specific</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9EDF4"/>
                    </a:solidFill>
                  </a:tcPr>
                </a:tc>
              </a:tr>
              <a:tr h="944447">
                <a:tc>
                  <a:txBody>
                    <a:bodyPr/>
                    <a:lstStyle/>
                    <a:p>
                      <a:pPr marL="0" marR="0" algn="ctr">
                        <a:lnSpc>
                          <a:spcPct val="115000"/>
                        </a:lnSpc>
                        <a:spcBef>
                          <a:spcPts val="0"/>
                        </a:spcBef>
                        <a:spcAft>
                          <a:spcPts val="0"/>
                        </a:spcAft>
                      </a:pPr>
                      <a:r>
                        <a:rPr lang="en-US" sz="2400">
                          <a:latin typeface="Arial"/>
                          <a:ea typeface="Times New Roman"/>
                          <a:cs typeface="Times New Roman"/>
                        </a:rPr>
                        <a:t>Algal Community Composition (Autecology)</a:t>
                      </a: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c>
                  <a:txBody>
                    <a:bodyPr/>
                    <a:lstStyle/>
                    <a:p>
                      <a:pPr marL="0" marR="0" algn="ctr">
                        <a:lnSpc>
                          <a:spcPct val="115000"/>
                        </a:lnSpc>
                        <a:spcBef>
                          <a:spcPts val="0"/>
                        </a:spcBef>
                        <a:spcAft>
                          <a:spcPts val="0"/>
                        </a:spcAft>
                      </a:pPr>
                      <a:r>
                        <a:rPr lang="en-US" sz="2400" dirty="0">
                          <a:latin typeface="Arial"/>
                          <a:ea typeface="Times New Roman"/>
                          <a:cs typeface="Times New Roman"/>
                        </a:rPr>
                        <a:t>No adverse shifts in dominant </a:t>
                      </a:r>
                      <a:r>
                        <a:rPr lang="en-US" sz="2400" dirty="0" err="1">
                          <a:latin typeface="Arial"/>
                          <a:ea typeface="Times New Roman"/>
                          <a:cs typeface="Times New Roman"/>
                        </a:rPr>
                        <a:t>taxa</a:t>
                      </a:r>
                      <a:endParaRPr lang="en-US" sz="2400" dirty="0">
                        <a:latin typeface="Arial"/>
                        <a:ea typeface="Times New Roman"/>
                        <a:cs typeface="Times New Roman"/>
                      </a:endParaRPr>
                    </a:p>
                  </a:txBody>
                  <a:tcPr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0D8E8"/>
                    </a:solidFill>
                  </a:tcPr>
                </a:tc>
              </a:tr>
            </a:tbl>
          </a:graphicData>
        </a:graphic>
      </p:graphicFrame>
      <p:sp>
        <p:nvSpPr>
          <p:cNvPr id="4" name="Slide Number Placeholder 3"/>
          <p:cNvSpPr>
            <a:spLocks noGrp="1"/>
          </p:cNvSpPr>
          <p:nvPr>
            <p:ph type="sldNum" sz="quarter" idx="12"/>
          </p:nvPr>
        </p:nvSpPr>
        <p:spPr/>
        <p:txBody>
          <a:bodyPr/>
          <a:lstStyle/>
          <a:p>
            <a:fld id="{D9515C9C-B0D4-49C7-83C7-4BF66E55645D}" type="slidenum">
              <a:rPr lang="en-US" smtClean="0"/>
              <a:pPr/>
              <a:t>93</a:t>
            </a:fld>
            <a:endParaRPr lang="en-US"/>
          </a:p>
        </p:txBody>
      </p:sp>
      <p:pic>
        <p:nvPicPr>
          <p:cNvPr id="6" name="~PP2249.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17652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6"/>
                </p:tgtEl>
              </p:cMediaNode>
            </p:audio>
          </p:childTnLst>
        </p:cTn>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ayneHobbsdown (2)"/>
          <p:cNvPicPr/>
          <p:nvPr/>
        </p:nvPicPr>
        <p:blipFill>
          <a:blip r:embed="rId4" cstate="print"/>
          <a:srcRect/>
          <a:stretch>
            <a:fillRect/>
          </a:stretch>
        </p:blipFill>
        <p:spPr bwMode="auto">
          <a:xfrm>
            <a:off x="0" y="1066800"/>
            <a:ext cx="4419600" cy="3810000"/>
          </a:xfrm>
          <a:prstGeom prst="rect">
            <a:avLst/>
          </a:prstGeom>
          <a:noFill/>
          <a:ln w="9525">
            <a:noFill/>
            <a:miter lim="800000"/>
            <a:headEnd/>
            <a:tailEnd/>
          </a:ln>
        </p:spPr>
      </p:pic>
      <p:pic>
        <p:nvPicPr>
          <p:cNvPr id="5" name="Picture 4" descr="TP5"/>
          <p:cNvPicPr/>
          <p:nvPr/>
        </p:nvPicPr>
        <p:blipFill>
          <a:blip r:embed="rId5" cstate="print"/>
          <a:srcRect/>
          <a:stretch>
            <a:fillRect/>
          </a:stretch>
        </p:blipFill>
        <p:spPr bwMode="auto">
          <a:xfrm>
            <a:off x="4572000" y="1066800"/>
            <a:ext cx="4572000" cy="3810000"/>
          </a:xfrm>
          <a:prstGeom prst="rect">
            <a:avLst/>
          </a:prstGeom>
          <a:noFill/>
          <a:ln w="9525">
            <a:noFill/>
            <a:miter lim="800000"/>
            <a:headEnd/>
            <a:tailEnd/>
          </a:ln>
        </p:spPr>
      </p:pic>
      <p:sp>
        <p:nvSpPr>
          <p:cNvPr id="6" name="TextBox 5"/>
          <p:cNvSpPr txBox="1"/>
          <p:nvPr/>
        </p:nvSpPr>
        <p:spPr>
          <a:xfrm>
            <a:off x="533400" y="5105400"/>
            <a:ext cx="3048000" cy="1200329"/>
          </a:xfrm>
          <a:prstGeom prst="rect">
            <a:avLst/>
          </a:prstGeom>
          <a:noFill/>
        </p:spPr>
        <p:txBody>
          <a:bodyPr wrap="square" rtlCol="0">
            <a:spAutoFit/>
          </a:bodyPr>
          <a:lstStyle/>
          <a:p>
            <a:r>
              <a:rPr lang="en-US" sz="2400" dirty="0" err="1" smtClean="0"/>
              <a:t>Nearfield</a:t>
            </a:r>
            <a:r>
              <a:rPr lang="en-US" sz="2400" dirty="0" smtClean="0"/>
              <a:t> Stream Segment with Healthy Flora and Fauna</a:t>
            </a:r>
            <a:endParaRPr lang="en-US" sz="2400" dirty="0"/>
          </a:p>
        </p:txBody>
      </p:sp>
      <p:sp>
        <p:nvSpPr>
          <p:cNvPr id="7" name="TextBox 6"/>
          <p:cNvSpPr txBox="1"/>
          <p:nvPr/>
        </p:nvSpPr>
        <p:spPr>
          <a:xfrm>
            <a:off x="5410200" y="5181600"/>
            <a:ext cx="3048000" cy="1200329"/>
          </a:xfrm>
          <a:prstGeom prst="rect">
            <a:avLst/>
          </a:prstGeom>
          <a:noFill/>
        </p:spPr>
        <p:txBody>
          <a:bodyPr wrap="square" rtlCol="0">
            <a:spAutoFit/>
          </a:bodyPr>
          <a:lstStyle/>
          <a:p>
            <a:r>
              <a:rPr lang="en-US" sz="2400" dirty="0" smtClean="0"/>
              <a:t>Downstream Segment with Healthy Flora and Fauna</a:t>
            </a:r>
            <a:endParaRPr lang="en-US" sz="2400" dirty="0"/>
          </a:p>
        </p:txBody>
      </p:sp>
      <p:sp>
        <p:nvSpPr>
          <p:cNvPr id="8" name="TextBox 7"/>
          <p:cNvSpPr txBox="1"/>
          <p:nvPr/>
        </p:nvSpPr>
        <p:spPr>
          <a:xfrm>
            <a:off x="2137259" y="152400"/>
            <a:ext cx="4644541" cy="769441"/>
          </a:xfrm>
          <a:prstGeom prst="rect">
            <a:avLst/>
          </a:prstGeom>
          <a:noFill/>
        </p:spPr>
        <p:txBody>
          <a:bodyPr wrap="none" rtlCol="0">
            <a:spAutoFit/>
          </a:bodyPr>
          <a:lstStyle/>
          <a:p>
            <a:r>
              <a:rPr lang="en-US" sz="4400" dirty="0" smtClean="0">
                <a:solidFill>
                  <a:schemeClr val="bg1"/>
                </a:solidFill>
              </a:rPr>
              <a:t>Expected Condition</a:t>
            </a:r>
            <a:endParaRPr lang="en-US" sz="4400" dirty="0">
              <a:solidFill>
                <a:schemeClr val="bg1"/>
              </a:solidFill>
            </a:endParaRPr>
          </a:p>
        </p:txBody>
      </p:sp>
      <p:sp>
        <p:nvSpPr>
          <p:cNvPr id="9" name="Slide Number Placeholder 8"/>
          <p:cNvSpPr>
            <a:spLocks noGrp="1"/>
          </p:cNvSpPr>
          <p:nvPr>
            <p:ph type="sldNum" sz="quarter" idx="12"/>
          </p:nvPr>
        </p:nvSpPr>
        <p:spPr/>
        <p:txBody>
          <a:bodyPr/>
          <a:lstStyle/>
          <a:p>
            <a:fld id="{D9515C9C-B0D4-49C7-83C7-4BF66E55645D}" type="slidenum">
              <a:rPr lang="en-US" smtClean="0"/>
              <a:pPr/>
              <a:t>94</a:t>
            </a:fld>
            <a:endParaRPr lang="en-US"/>
          </a:p>
        </p:txBody>
      </p:sp>
      <p:pic>
        <p:nvPicPr>
          <p:cNvPr id="10" name="~PP277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8696325" y="6410325"/>
            <a:ext cx="304800" cy="304800"/>
          </a:xfrm>
          <a:prstGeom prst="rect">
            <a:avLst/>
          </a:prstGeom>
        </p:spPr>
      </p:pic>
    </p:spTree>
  </p:cSld>
  <p:clrMapOvr>
    <a:masterClrMapping/>
  </p:clrMapOvr>
  <p:transition advTm="3694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10"/>
                </p:tgtEl>
              </p:cMediaNode>
            </p:audio>
          </p:childTnLst>
        </p:cTn>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p:cNvSpPr>
            <a:spLocks noGrp="1"/>
          </p:cNvSpPr>
          <p:nvPr>
            <p:ph type="title"/>
          </p:nvPr>
        </p:nvSpPr>
        <p:spPr>
          <a:xfrm>
            <a:off x="457200" y="-76200"/>
            <a:ext cx="8229600" cy="1143000"/>
          </a:xfrm>
        </p:spPr>
        <p:txBody>
          <a:bodyPr>
            <a:normAutofit fontScale="90000"/>
          </a:bodyPr>
          <a:lstStyle/>
          <a:p>
            <a:r>
              <a:rPr lang="en-US" dirty="0" smtClean="0">
                <a:solidFill>
                  <a:schemeClr val="bg1"/>
                </a:solidFill>
              </a:rPr>
              <a:t>Which NNC Applies?</a:t>
            </a:r>
            <a:br>
              <a:rPr lang="en-US" dirty="0" smtClean="0">
                <a:solidFill>
                  <a:schemeClr val="bg1"/>
                </a:solidFill>
              </a:rPr>
            </a:br>
            <a:r>
              <a:rPr lang="en-US" dirty="0" smtClean="0">
                <a:solidFill>
                  <a:schemeClr val="bg1"/>
                </a:solidFill>
              </a:rPr>
              <a:t>Default Status</a:t>
            </a:r>
          </a:p>
        </p:txBody>
      </p:sp>
      <p:sp>
        <p:nvSpPr>
          <p:cNvPr id="66562" name="Content Placeholder 2"/>
          <p:cNvSpPr>
            <a:spLocks noGrp="1"/>
          </p:cNvSpPr>
          <p:nvPr>
            <p:ph idx="1"/>
          </p:nvPr>
        </p:nvSpPr>
        <p:spPr>
          <a:xfrm>
            <a:off x="609600" y="1600200"/>
            <a:ext cx="8001000" cy="4648200"/>
          </a:xfrm>
        </p:spPr>
        <p:txBody>
          <a:bodyPr>
            <a:normAutofit/>
          </a:bodyPr>
          <a:lstStyle/>
          <a:p>
            <a:r>
              <a:rPr lang="en-US" b="1" dirty="0" smtClean="0"/>
              <a:t>Until a demonstration is made that a stream segment meets the provisions (exclusions) in Rule 62-302.200(36)(a) or (b), F.A.C., the generally applicable numeric standards for streams will be used as the Department implements its programs</a:t>
            </a:r>
          </a:p>
          <a:p>
            <a:r>
              <a:rPr lang="en-US" b="1" dirty="0" smtClean="0"/>
              <a:t>Permit applicant should provide the needed information (see </a:t>
            </a:r>
            <a:r>
              <a:rPr lang="en-US" b="1" i="1" dirty="0" smtClean="0"/>
              <a:t>Implementation Document </a:t>
            </a:r>
            <a:r>
              <a:rPr lang="en-US" b="1" dirty="0" smtClean="0"/>
              <a:t>page 49)</a:t>
            </a:r>
            <a:endParaRPr lang="en-US" b="1" dirty="0" smtClean="0">
              <a:solidFill>
                <a:srgbClr val="0070C0"/>
              </a:solidFill>
            </a:endParaRPr>
          </a:p>
        </p:txBody>
      </p:sp>
      <p:sp>
        <p:nvSpPr>
          <p:cNvPr id="4" name="Slide Number Placeholder 3"/>
          <p:cNvSpPr>
            <a:spLocks noGrp="1"/>
          </p:cNvSpPr>
          <p:nvPr>
            <p:ph type="sldNum" sz="quarter" idx="12"/>
          </p:nvPr>
        </p:nvSpPr>
        <p:spPr/>
        <p:txBody>
          <a:bodyPr/>
          <a:lstStyle/>
          <a:p>
            <a:fld id="{D9515C9C-B0D4-49C7-83C7-4BF66E55645D}" type="slidenum">
              <a:rPr lang="en-US" smtClean="0"/>
              <a:pPr/>
              <a:t>95</a:t>
            </a:fld>
            <a:endParaRPr lang="en-US"/>
          </a:p>
        </p:txBody>
      </p:sp>
      <p:pic>
        <p:nvPicPr>
          <p:cNvPr id="5" name="~PP3036.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3257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0"/>
            <a:ext cx="8077200" cy="1143000"/>
          </a:xfrm>
        </p:spPr>
        <p:txBody>
          <a:bodyPr>
            <a:normAutofit/>
          </a:bodyPr>
          <a:lstStyle/>
          <a:p>
            <a:r>
              <a:rPr lang="en-US" sz="4000" dirty="0" smtClean="0">
                <a:solidFill>
                  <a:schemeClr val="bg1"/>
                </a:solidFill>
              </a:rPr>
              <a:t>Definitions- Which NNC Applies?</a:t>
            </a:r>
            <a:endParaRPr lang="en-US" sz="4000" dirty="0">
              <a:solidFill>
                <a:schemeClr val="bg1"/>
              </a:solidFill>
            </a:endParaRPr>
          </a:p>
        </p:txBody>
      </p:sp>
      <p:sp>
        <p:nvSpPr>
          <p:cNvPr id="3" name="Content Placeholder 2"/>
          <p:cNvSpPr>
            <a:spLocks noGrp="1"/>
          </p:cNvSpPr>
          <p:nvPr>
            <p:ph idx="1"/>
          </p:nvPr>
        </p:nvSpPr>
        <p:spPr>
          <a:xfrm>
            <a:off x="457200" y="1295400"/>
            <a:ext cx="8229600" cy="4678363"/>
          </a:xfrm>
        </p:spPr>
        <p:txBody>
          <a:bodyPr>
            <a:noAutofit/>
          </a:bodyPr>
          <a:lstStyle/>
          <a:p>
            <a:r>
              <a:rPr lang="en-US" sz="2600" b="1" dirty="0" smtClean="0"/>
              <a:t>The stream definition excludes several types of waters, which affects applicable NNC or if only narrative applies</a:t>
            </a:r>
          </a:p>
          <a:p>
            <a:pPr lvl="1"/>
            <a:r>
              <a:rPr lang="en-US" sz="2600" b="1" dirty="0" smtClean="0"/>
              <a:t>Lake criteria apply to “lake-like” sections of streams</a:t>
            </a:r>
          </a:p>
          <a:p>
            <a:pPr lvl="1"/>
            <a:r>
              <a:rPr lang="en-US" sz="2600" b="1" dirty="0" smtClean="0"/>
              <a:t>And (after demonstration is made), only the narrative applies to:</a:t>
            </a:r>
          </a:p>
          <a:p>
            <a:pPr lvl="2"/>
            <a:r>
              <a:rPr lang="en-US" b="1" dirty="0" smtClean="0"/>
              <a:t>Wetlands</a:t>
            </a:r>
          </a:p>
          <a:p>
            <a:pPr lvl="2"/>
            <a:r>
              <a:rPr lang="en-US" b="1" dirty="0" smtClean="0"/>
              <a:t>Intermittent streams</a:t>
            </a:r>
          </a:p>
          <a:p>
            <a:pPr lvl="2"/>
            <a:r>
              <a:rPr lang="en-US" b="1" dirty="0" smtClean="0"/>
              <a:t>Ditches/canals used as water conveyances</a:t>
            </a:r>
          </a:p>
          <a:p>
            <a:pPr lvl="2"/>
            <a:r>
              <a:rPr lang="en-US" b="1" dirty="0" smtClean="0"/>
              <a:t>Tidal areas that fluctuate between salt and fresh (4,580 µmhos/cm)</a:t>
            </a:r>
          </a:p>
          <a:p>
            <a:r>
              <a:rPr lang="en-US" sz="2600" b="1" dirty="0" smtClean="0"/>
              <a:t>Discussed on p. 49 in Implementation Document</a:t>
            </a:r>
          </a:p>
        </p:txBody>
      </p:sp>
      <p:sp>
        <p:nvSpPr>
          <p:cNvPr id="4" name="Slide Number Placeholder 3"/>
          <p:cNvSpPr>
            <a:spLocks noGrp="1"/>
          </p:cNvSpPr>
          <p:nvPr>
            <p:ph type="sldNum" sz="quarter" idx="12"/>
          </p:nvPr>
        </p:nvSpPr>
        <p:spPr/>
        <p:txBody>
          <a:bodyPr/>
          <a:lstStyle/>
          <a:p>
            <a:fld id="{D9515C9C-B0D4-49C7-83C7-4BF66E55645D}" type="slidenum">
              <a:rPr lang="en-US" smtClean="0"/>
              <a:pPr/>
              <a:t>96</a:t>
            </a:fld>
            <a:endParaRPr lang="en-US"/>
          </a:p>
        </p:txBody>
      </p:sp>
      <p:pic>
        <p:nvPicPr>
          <p:cNvPr id="5" name="~PP1018.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5078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6" name="Content Placeholder 15" descr="Shingle Cr N of Oak Ridge looking S.jpg"/>
          <p:cNvPicPr>
            <a:picLocks noGrp="1" noChangeAspect="1"/>
          </p:cNvPicPr>
          <p:nvPr>
            <p:ph idx="1"/>
          </p:nvPr>
        </p:nvPicPr>
        <p:blipFill>
          <a:blip r:embed="rId4" cstate="print"/>
          <a:stretch>
            <a:fillRect/>
          </a:stretch>
        </p:blipFill>
        <p:spPr>
          <a:xfrm>
            <a:off x="0" y="0"/>
            <a:ext cx="4724400" cy="3543300"/>
          </a:xfrm>
        </p:spPr>
      </p:pic>
      <p:sp>
        <p:nvSpPr>
          <p:cNvPr id="17" name="TextBox 16"/>
          <p:cNvSpPr txBox="1"/>
          <p:nvPr/>
        </p:nvSpPr>
        <p:spPr>
          <a:xfrm>
            <a:off x="457200" y="457201"/>
            <a:ext cx="3276600" cy="457200"/>
          </a:xfrm>
          <a:prstGeom prst="rect">
            <a:avLst/>
          </a:prstGeom>
          <a:solidFill>
            <a:schemeClr val="accent1">
              <a:lumMod val="20000"/>
              <a:lumOff val="80000"/>
            </a:schemeClr>
          </a:solidFill>
        </p:spPr>
        <p:txBody>
          <a:bodyPr wrap="square" rtlCol="0">
            <a:spAutoFit/>
          </a:bodyPr>
          <a:lstStyle/>
          <a:p>
            <a:r>
              <a:rPr lang="en-US" sz="2400" b="1" dirty="0" smtClean="0"/>
              <a:t>Maintained Conveyance</a:t>
            </a:r>
            <a:endParaRPr lang="en-US" sz="2400" b="1" dirty="0"/>
          </a:p>
        </p:txBody>
      </p:sp>
      <p:pic>
        <p:nvPicPr>
          <p:cNvPr id="5" name="Content Placeholder 5" descr="Avon Park Bomb Range_10-03-12.JPG"/>
          <p:cNvPicPr>
            <a:picLocks noChangeAspect="1"/>
          </p:cNvPicPr>
          <p:nvPr/>
        </p:nvPicPr>
        <p:blipFill>
          <a:blip r:embed="rId5" cstate="print"/>
          <a:stretch>
            <a:fillRect/>
          </a:stretch>
        </p:blipFill>
        <p:spPr>
          <a:xfrm>
            <a:off x="4470400" y="0"/>
            <a:ext cx="4673600" cy="3505200"/>
          </a:xfrm>
          <a:prstGeom prst="rect">
            <a:avLst/>
          </a:prstGeom>
        </p:spPr>
      </p:pic>
      <p:sp>
        <p:nvSpPr>
          <p:cNvPr id="6" name="TextBox 5"/>
          <p:cNvSpPr txBox="1"/>
          <p:nvPr/>
        </p:nvSpPr>
        <p:spPr>
          <a:xfrm>
            <a:off x="4724400" y="2438400"/>
            <a:ext cx="4267200" cy="830997"/>
          </a:xfrm>
          <a:prstGeom prst="rect">
            <a:avLst/>
          </a:prstGeom>
          <a:solidFill>
            <a:schemeClr val="accent1">
              <a:lumMod val="20000"/>
              <a:lumOff val="80000"/>
            </a:schemeClr>
          </a:solidFill>
        </p:spPr>
        <p:txBody>
          <a:bodyPr wrap="square" rtlCol="0">
            <a:spAutoFit/>
          </a:bodyPr>
          <a:lstStyle/>
          <a:p>
            <a:r>
              <a:rPr lang="en-US" sz="2400" b="1" dirty="0" smtClean="0"/>
              <a:t>Non-perennial system:  channel has non-obligate plants</a:t>
            </a:r>
            <a:endParaRPr lang="en-US" sz="2400" b="1" dirty="0"/>
          </a:p>
        </p:txBody>
      </p:sp>
      <p:pic>
        <p:nvPicPr>
          <p:cNvPr id="7" name="Content Placeholder 11" descr="20120419_017_outfall pond.JPG"/>
          <p:cNvPicPr>
            <a:picLocks noChangeAspect="1"/>
          </p:cNvPicPr>
          <p:nvPr/>
        </p:nvPicPr>
        <p:blipFill>
          <a:blip r:embed="rId6" cstate="print"/>
          <a:stretch>
            <a:fillRect/>
          </a:stretch>
        </p:blipFill>
        <p:spPr>
          <a:xfrm>
            <a:off x="0" y="3314701"/>
            <a:ext cx="4724399" cy="3543299"/>
          </a:xfrm>
          <a:prstGeom prst="rect">
            <a:avLst/>
          </a:prstGeom>
        </p:spPr>
      </p:pic>
      <p:sp>
        <p:nvSpPr>
          <p:cNvPr id="8" name="TextBox 7"/>
          <p:cNvSpPr txBox="1"/>
          <p:nvPr/>
        </p:nvSpPr>
        <p:spPr>
          <a:xfrm>
            <a:off x="1676400" y="6096000"/>
            <a:ext cx="1524000" cy="533399"/>
          </a:xfrm>
          <a:prstGeom prst="rect">
            <a:avLst/>
          </a:prstGeom>
          <a:solidFill>
            <a:schemeClr val="accent1">
              <a:lumMod val="20000"/>
              <a:lumOff val="80000"/>
            </a:schemeClr>
          </a:solidFill>
        </p:spPr>
        <p:txBody>
          <a:bodyPr wrap="square" rtlCol="0">
            <a:spAutoFit/>
          </a:bodyPr>
          <a:lstStyle/>
          <a:p>
            <a:r>
              <a:rPr lang="en-US" sz="2800" b="1" dirty="0" smtClean="0"/>
              <a:t>Wetland</a:t>
            </a:r>
            <a:endParaRPr lang="en-US" sz="2800" b="1" dirty="0"/>
          </a:p>
        </p:txBody>
      </p:sp>
      <p:pic>
        <p:nvPicPr>
          <p:cNvPr id="9" name="Content Placeholder 3" descr="Pinhook1.JPG"/>
          <p:cNvPicPr>
            <a:picLocks noChangeAspect="1"/>
          </p:cNvPicPr>
          <p:nvPr/>
        </p:nvPicPr>
        <p:blipFill>
          <a:blip r:embed="rId7" cstate="print"/>
          <a:stretch>
            <a:fillRect/>
          </a:stretch>
        </p:blipFill>
        <p:spPr>
          <a:xfrm>
            <a:off x="4470400" y="3352800"/>
            <a:ext cx="4673599" cy="3505200"/>
          </a:xfrm>
          <a:prstGeom prst="rect">
            <a:avLst/>
          </a:prstGeom>
        </p:spPr>
      </p:pic>
      <p:sp>
        <p:nvSpPr>
          <p:cNvPr id="10" name="TextBox 9"/>
          <p:cNvSpPr txBox="1"/>
          <p:nvPr/>
        </p:nvSpPr>
        <p:spPr>
          <a:xfrm>
            <a:off x="5486400" y="6029980"/>
            <a:ext cx="3048000" cy="523220"/>
          </a:xfrm>
          <a:prstGeom prst="rect">
            <a:avLst/>
          </a:prstGeom>
          <a:solidFill>
            <a:schemeClr val="accent1">
              <a:lumMod val="20000"/>
              <a:lumOff val="80000"/>
            </a:schemeClr>
          </a:solidFill>
        </p:spPr>
        <p:txBody>
          <a:bodyPr wrap="square" rtlCol="0">
            <a:spAutoFit/>
          </a:bodyPr>
          <a:lstStyle/>
          <a:p>
            <a:r>
              <a:rPr lang="en-US" sz="2800" b="1" dirty="0" smtClean="0"/>
              <a:t>Fluctuating Salinity</a:t>
            </a:r>
            <a:endParaRPr lang="en-US" sz="2800" b="1" dirty="0"/>
          </a:p>
        </p:txBody>
      </p:sp>
      <p:sp>
        <p:nvSpPr>
          <p:cNvPr id="11" name="Slide Number Placeholder 10"/>
          <p:cNvSpPr>
            <a:spLocks noGrp="1"/>
          </p:cNvSpPr>
          <p:nvPr>
            <p:ph type="sldNum" sz="quarter" idx="12"/>
          </p:nvPr>
        </p:nvSpPr>
        <p:spPr/>
        <p:txBody>
          <a:bodyPr/>
          <a:lstStyle/>
          <a:p>
            <a:fld id="{D9515C9C-B0D4-49C7-83C7-4BF66E55645D}" type="slidenum">
              <a:rPr lang="en-US" smtClean="0"/>
              <a:pPr/>
              <a:t>97</a:t>
            </a:fld>
            <a:endParaRPr lang="en-US"/>
          </a:p>
        </p:txBody>
      </p:sp>
      <p:pic>
        <p:nvPicPr>
          <p:cNvPr id="12" name="~PP1536.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cstate="print"/>
          <a:stretch>
            <a:fillRect/>
          </a:stretch>
        </p:blipFill>
        <p:spPr>
          <a:xfrm>
            <a:off x="8696325" y="6410325"/>
            <a:ext cx="304800" cy="304800"/>
          </a:xfrm>
          <a:prstGeom prst="rect">
            <a:avLst/>
          </a:prstGeom>
        </p:spPr>
      </p:pic>
    </p:spTree>
  </p:cSld>
  <p:clrMapOvr>
    <a:masterClrMapping/>
  </p:clrMapOvr>
  <p:transition advTm="2054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12"/>
                </p:tgtEl>
              </p:cMediaNode>
            </p:audio>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lstStyle/>
          <a:p>
            <a:r>
              <a:rPr lang="en-US" dirty="0" smtClean="0">
                <a:solidFill>
                  <a:schemeClr val="bg1"/>
                </a:solidFill>
              </a:rPr>
              <a:t>Lake-like Portions of Rivers</a:t>
            </a:r>
            <a:endParaRPr lang="en-US" dirty="0">
              <a:solidFill>
                <a:schemeClr val="bg1"/>
              </a:solidFill>
            </a:endParaRPr>
          </a:p>
        </p:txBody>
      </p:sp>
      <p:sp>
        <p:nvSpPr>
          <p:cNvPr id="3" name="Content Placeholder 2"/>
          <p:cNvSpPr>
            <a:spLocks noGrp="1"/>
          </p:cNvSpPr>
          <p:nvPr>
            <p:ph idx="1"/>
          </p:nvPr>
        </p:nvSpPr>
        <p:spPr>
          <a:xfrm>
            <a:off x="457200" y="1524000"/>
            <a:ext cx="8229600" cy="4602163"/>
          </a:xfrm>
        </p:spPr>
        <p:txBody>
          <a:bodyPr>
            <a:normAutofit/>
          </a:bodyPr>
          <a:lstStyle/>
          <a:p>
            <a:r>
              <a:rPr lang="en-US" b="1" dirty="0" smtClean="0"/>
              <a:t>Some large rivers have portions that are more lake-like</a:t>
            </a:r>
            <a:r>
              <a:rPr lang="en-US" b="1" dirty="0"/>
              <a:t> </a:t>
            </a:r>
            <a:r>
              <a:rPr lang="en-US" b="1" dirty="0" smtClean="0"/>
              <a:t>due to long residence time, increased width, or preponderance of biological </a:t>
            </a:r>
            <a:r>
              <a:rPr lang="en-US" b="1" dirty="0" err="1" smtClean="0"/>
              <a:t>taxa</a:t>
            </a:r>
            <a:r>
              <a:rPr lang="en-US" b="1" dirty="0" smtClean="0"/>
              <a:t> typically found in lakes</a:t>
            </a:r>
          </a:p>
          <a:p>
            <a:pPr lvl="1"/>
            <a:r>
              <a:rPr lang="en-US" b="1" dirty="0" smtClean="0"/>
              <a:t>Portions of St. Johns (see next slide)</a:t>
            </a:r>
          </a:p>
          <a:p>
            <a:pPr lvl="1"/>
            <a:r>
              <a:rPr lang="en-US" b="1" dirty="0" smtClean="0"/>
              <a:t>Biological </a:t>
            </a:r>
            <a:r>
              <a:rPr lang="en-US" b="1" dirty="0" err="1" smtClean="0"/>
              <a:t>taxa</a:t>
            </a:r>
            <a:r>
              <a:rPr lang="en-US" b="1" dirty="0" smtClean="0"/>
              <a:t> (plants and invertebrates) more lake-like than stream-like</a:t>
            </a:r>
          </a:p>
          <a:p>
            <a:pPr lvl="1"/>
            <a:r>
              <a:rPr lang="en-US" b="1" dirty="0" smtClean="0"/>
              <a:t>For permitting purposes, stakeholder would need to provide this information</a:t>
            </a:r>
          </a:p>
          <a:p>
            <a:pPr lvl="1"/>
            <a:endParaRPr lang="en-US" b="1" dirty="0" smtClean="0"/>
          </a:p>
        </p:txBody>
      </p:sp>
      <p:sp>
        <p:nvSpPr>
          <p:cNvPr id="4" name="Slide Number Placeholder 3"/>
          <p:cNvSpPr>
            <a:spLocks noGrp="1"/>
          </p:cNvSpPr>
          <p:nvPr>
            <p:ph type="sldNum" sz="quarter" idx="12"/>
          </p:nvPr>
        </p:nvSpPr>
        <p:spPr/>
        <p:txBody>
          <a:bodyPr/>
          <a:lstStyle/>
          <a:p>
            <a:fld id="{D9515C9C-B0D4-49C7-83C7-4BF66E55645D}" type="slidenum">
              <a:rPr lang="en-US" smtClean="0"/>
              <a:pPr/>
              <a:t>98</a:t>
            </a:fld>
            <a:endParaRPr lang="en-US"/>
          </a:p>
        </p:txBody>
      </p:sp>
      <p:pic>
        <p:nvPicPr>
          <p:cNvPr id="5" name="~PP2802.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cstate="print"/>
          <a:stretch>
            <a:fillRect/>
          </a:stretch>
        </p:blipFill>
        <p:spPr>
          <a:xfrm>
            <a:off x="8696325" y="6410325"/>
            <a:ext cx="304800" cy="304800"/>
          </a:xfrm>
          <a:prstGeom prst="rect">
            <a:avLst/>
          </a:prstGeom>
        </p:spPr>
      </p:pic>
    </p:spTree>
  </p:cSld>
  <p:clrMapOvr>
    <a:masterClrMapping/>
  </p:clrMapOvr>
  <p:transition advTm="58151"/>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5"/>
                </p:tgtEl>
              </p:cMediaNode>
            </p:audio>
          </p:childTnLst>
        </p:cTn>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1554" name="Picture 2" descr="Picture 010"/>
          <p:cNvPicPr>
            <a:picLocks noChangeAspect="1" noChangeArrowheads="1"/>
          </p:cNvPicPr>
          <p:nvPr/>
        </p:nvPicPr>
        <p:blipFill>
          <a:blip r:embed="rId4" cstate="print"/>
          <a:srcRect/>
          <a:stretch>
            <a:fillRect/>
          </a:stretch>
        </p:blipFill>
        <p:spPr bwMode="auto">
          <a:xfrm>
            <a:off x="0" y="0"/>
            <a:ext cx="9144000" cy="3276600"/>
          </a:xfrm>
          <a:prstGeom prst="rect">
            <a:avLst/>
          </a:prstGeom>
          <a:noFill/>
        </p:spPr>
      </p:pic>
      <p:pic>
        <p:nvPicPr>
          <p:cNvPr id="151555" name="Picture 3" descr="Picture3"/>
          <p:cNvPicPr>
            <a:picLocks noChangeAspect="1" noChangeArrowheads="1"/>
          </p:cNvPicPr>
          <p:nvPr/>
        </p:nvPicPr>
        <p:blipFill>
          <a:blip r:embed="rId5" cstate="print"/>
          <a:srcRect/>
          <a:stretch>
            <a:fillRect/>
          </a:stretch>
        </p:blipFill>
        <p:spPr bwMode="auto">
          <a:xfrm>
            <a:off x="0" y="3203575"/>
            <a:ext cx="9144000" cy="3654425"/>
          </a:xfrm>
          <a:prstGeom prst="rect">
            <a:avLst/>
          </a:prstGeom>
          <a:noFill/>
        </p:spPr>
      </p:pic>
      <p:sp>
        <p:nvSpPr>
          <p:cNvPr id="4" name="TextBox 3"/>
          <p:cNvSpPr txBox="1"/>
          <p:nvPr/>
        </p:nvSpPr>
        <p:spPr>
          <a:xfrm>
            <a:off x="0" y="1"/>
            <a:ext cx="8915400" cy="954107"/>
          </a:xfrm>
          <a:prstGeom prst="rect">
            <a:avLst/>
          </a:prstGeom>
          <a:noFill/>
        </p:spPr>
        <p:txBody>
          <a:bodyPr wrap="square" rtlCol="0">
            <a:spAutoFit/>
          </a:bodyPr>
          <a:lstStyle/>
          <a:p>
            <a:r>
              <a:rPr lang="en-US" sz="2800" dirty="0" smtClean="0"/>
              <a:t>Middle St. Johns River:  </a:t>
            </a:r>
          </a:p>
          <a:p>
            <a:r>
              <a:rPr lang="en-US" sz="2800" dirty="0" smtClean="0"/>
              <a:t>Long Retention Time, </a:t>
            </a:r>
            <a:r>
              <a:rPr lang="en-US" sz="2800" dirty="0" err="1" smtClean="0"/>
              <a:t>Lentic</a:t>
            </a:r>
            <a:r>
              <a:rPr lang="en-US" sz="2800" dirty="0" smtClean="0"/>
              <a:t> </a:t>
            </a:r>
            <a:r>
              <a:rPr lang="en-US" sz="2800" dirty="0" err="1" smtClean="0"/>
              <a:t>taxa</a:t>
            </a:r>
            <a:r>
              <a:rPr lang="en-US" sz="2800" dirty="0" smtClean="0"/>
              <a:t> prevail, Lake Criteria Apply</a:t>
            </a:r>
            <a:endParaRPr lang="en-US" sz="2800" dirty="0"/>
          </a:p>
        </p:txBody>
      </p:sp>
      <p:sp>
        <p:nvSpPr>
          <p:cNvPr id="5" name="TextBox 4"/>
          <p:cNvSpPr txBox="1"/>
          <p:nvPr/>
        </p:nvSpPr>
        <p:spPr>
          <a:xfrm>
            <a:off x="704998" y="3236893"/>
            <a:ext cx="6669967" cy="523220"/>
          </a:xfrm>
          <a:prstGeom prst="rect">
            <a:avLst/>
          </a:prstGeom>
          <a:noFill/>
        </p:spPr>
        <p:txBody>
          <a:bodyPr wrap="none" rtlCol="0">
            <a:spAutoFit/>
          </a:bodyPr>
          <a:lstStyle/>
          <a:p>
            <a:pPr algn="ctr"/>
            <a:r>
              <a:rPr lang="en-US" sz="2800" dirty="0" smtClean="0"/>
              <a:t>Another View of the Middle St. Johns River  </a:t>
            </a:r>
          </a:p>
        </p:txBody>
      </p:sp>
      <p:sp>
        <p:nvSpPr>
          <p:cNvPr id="6" name="Slide Number Placeholder 5"/>
          <p:cNvSpPr>
            <a:spLocks noGrp="1"/>
          </p:cNvSpPr>
          <p:nvPr>
            <p:ph type="sldNum" sz="quarter" idx="12"/>
          </p:nvPr>
        </p:nvSpPr>
        <p:spPr/>
        <p:txBody>
          <a:bodyPr/>
          <a:lstStyle/>
          <a:p>
            <a:fld id="{D9515C9C-B0D4-49C7-83C7-4BF66E55645D}" type="slidenum">
              <a:rPr lang="en-US" smtClean="0"/>
              <a:pPr/>
              <a:t>99</a:t>
            </a:fld>
            <a:endParaRPr lang="en-US"/>
          </a:p>
        </p:txBody>
      </p:sp>
      <p:pic>
        <p:nvPicPr>
          <p:cNvPr id="7" name="~PP3000.WAV">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cstate="print"/>
          <a:stretch>
            <a:fillRect/>
          </a:stretch>
        </p:blipFill>
        <p:spPr>
          <a:xfrm>
            <a:off x="8696325" y="6410325"/>
            <a:ext cx="304800" cy="304800"/>
          </a:xfrm>
          <a:prstGeom prst="rect">
            <a:avLst/>
          </a:prstGeom>
        </p:spPr>
      </p:pic>
    </p:spTree>
  </p:cSld>
  <p:clrMapOvr>
    <a:masterClrMapping/>
  </p:clrMapOvr>
  <p:transition advTm="1613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showWhenStopped="0">
                <p:cTn id="7" fill="hold" display="0">
                  <p:stCondLst>
                    <p:cond delay="indefinite"/>
                  </p:stCondLst>
                  <p:endCondLst>
                    <p:cond evt="onPrev" delay="0">
                      <p:tgtEl>
                        <p:sldTgt/>
                      </p:tgtEl>
                    </p:cond>
                    <p:cond evt="onStopAudio" delay="0">
                      <p:tgtEl>
                        <p:sldTgt/>
                      </p:tgtEl>
                    </p:cond>
                  </p:endCondLst>
                </p:cTn>
                <p:tgtEl>
                  <p:spTgt spid="7"/>
                </p:tgtEl>
              </p:cMediaNode>
            </p:audio>
          </p:childTnLst>
        </p:cTn>
      </p:par>
    </p:tnLst>
  </p:timing>
</p:sld>
</file>

<file path=ppt/theme/theme1.xml><?xml version="1.0" encoding="utf-8"?>
<a:theme xmlns:a="http://schemas.openxmlformats.org/drawingml/2006/main" name="State Lands Powerpoint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powerpoint_blue</Template>
  <TotalTime>11167</TotalTime>
  <Words>10829</Words>
  <Application>Microsoft Office PowerPoint</Application>
  <PresentationFormat>On-screen Show (4:3)</PresentationFormat>
  <Paragraphs>1612</Paragraphs>
  <Slides>180</Slides>
  <Notes>21</Notes>
  <HiddenSlides>0</HiddenSlides>
  <MMClips>180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180</vt:i4>
      </vt:variant>
    </vt:vector>
  </HeadingPairs>
  <TitlesOfParts>
    <vt:vector size="186" baseType="lpstr">
      <vt:lpstr>Arial</vt:lpstr>
      <vt:lpstr>Calibri</vt:lpstr>
      <vt:lpstr>Tahoma</vt:lpstr>
      <vt:lpstr>Times New Roman</vt:lpstr>
      <vt:lpstr>Verdana</vt:lpstr>
      <vt:lpstr>State Lands Powerpoint Template</vt:lpstr>
      <vt:lpstr>PowerPoint Presentation</vt:lpstr>
      <vt:lpstr>Summary of Presentation</vt:lpstr>
      <vt:lpstr>NNC Development Timeline </vt:lpstr>
      <vt:lpstr>NNC Development Timeline  (continued) </vt:lpstr>
      <vt:lpstr>NNC Development Timeline  (continued) </vt:lpstr>
      <vt:lpstr>NNC Development Timeline  (continued) </vt:lpstr>
      <vt:lpstr>Status of DEP’s NNC Rulemaking </vt:lpstr>
      <vt:lpstr>Status of DEP’s NNC Rulemaking (continued) </vt:lpstr>
      <vt:lpstr>EPA Approval (Rule 62-302.531 (9))</vt:lpstr>
      <vt:lpstr>EPA Approval (Rule 62-302.531 (9))  (continued)</vt:lpstr>
      <vt:lpstr>Path Forward </vt:lpstr>
      <vt:lpstr>Path Forward  (continued)</vt:lpstr>
      <vt:lpstr>Path Forward  (continued)</vt:lpstr>
      <vt:lpstr>Path Forward  (continued)</vt:lpstr>
      <vt:lpstr>Lessons Learned – Implementation is Key </vt:lpstr>
      <vt:lpstr>Lesson Learned - Everything’s Relative</vt:lpstr>
      <vt:lpstr>PowerPoint Presentation</vt:lpstr>
      <vt:lpstr>EPA’s NNC Rule</vt:lpstr>
      <vt:lpstr>DEP’s NNC Rule</vt:lpstr>
      <vt:lpstr>Comparison between Federal and State Rules</vt:lpstr>
      <vt:lpstr>Comparison between Federal and State Rules  (continued)</vt:lpstr>
      <vt:lpstr>Comparison between Federal and State Rules  (continued)</vt:lpstr>
      <vt:lpstr>Comparison between Federal and State Rules  (continued)</vt:lpstr>
      <vt:lpstr>Nutrients</vt:lpstr>
      <vt:lpstr>Basic Concept of NNC Rules</vt:lpstr>
      <vt:lpstr>Hierarchical Approach</vt:lpstr>
      <vt:lpstr>Hierarchy 1</vt:lpstr>
      <vt:lpstr>TMDL as NNC</vt:lpstr>
      <vt:lpstr>TMDLs as NNC </vt:lpstr>
      <vt:lpstr>TMDLs as NNC (continued)</vt:lpstr>
      <vt:lpstr>Halifax River TMDL as NNC</vt:lpstr>
      <vt:lpstr>PowerPoint Presentation</vt:lpstr>
      <vt:lpstr>Permits with Direct Hierarchy 1</vt:lpstr>
      <vt:lpstr>PowerPoint Presentation</vt:lpstr>
      <vt:lpstr>Summary of Estuary Criteria  </vt:lpstr>
      <vt:lpstr>PowerPoint Presentation</vt:lpstr>
      <vt:lpstr>Expression of Estuarine  Interpretations of Narrative</vt:lpstr>
      <vt:lpstr>Permits with Estuary Specific</vt:lpstr>
      <vt:lpstr>Remotely Sensed Chlorophyll</vt:lpstr>
      <vt:lpstr>Water quality based effluent limits</vt:lpstr>
      <vt:lpstr>WQBEL Definition</vt:lpstr>
      <vt:lpstr>DEP WQBEL Obligations</vt:lpstr>
      <vt:lpstr>Applicant Obligations and DEP Cooperation</vt:lpstr>
      <vt:lpstr>WQBEL and Existing Permit</vt:lpstr>
      <vt:lpstr>62-650.500 WQBEL Level II Process</vt:lpstr>
      <vt:lpstr>62-650.500 WQBEL Level II Process</vt:lpstr>
      <vt:lpstr>62-650.500 WQBEL Level II Process</vt:lpstr>
      <vt:lpstr>62-650.500 WQBEL Level II Process</vt:lpstr>
      <vt:lpstr>62-650.500 WQBEL Level II Process</vt:lpstr>
      <vt:lpstr>62-650.500 WQBEL Level II Process</vt:lpstr>
      <vt:lpstr>62-650.500 WQBEL Level II Process</vt:lpstr>
      <vt:lpstr>62-650.500 WQBEL Level II Process</vt:lpstr>
      <vt:lpstr>Level II WQBEL as Hierarchy 1</vt:lpstr>
      <vt:lpstr>WQBEL Summary</vt:lpstr>
      <vt:lpstr>Site specific alternative criteria</vt:lpstr>
      <vt:lpstr> Site Specific Alternative Criteria</vt:lpstr>
      <vt:lpstr> Types of Site Specific Alternative Criteria</vt:lpstr>
      <vt:lpstr>Type I SSAC-Reference Condition</vt:lpstr>
      <vt:lpstr>PowerPoint Presentation</vt:lpstr>
      <vt:lpstr>Type I SSAC Example- Thomas Ck.</vt:lpstr>
      <vt:lpstr>Thomas Creek Evaluation</vt:lpstr>
      <vt:lpstr>DO SSAC Derivation</vt:lpstr>
      <vt:lpstr>Type II SSAC</vt:lpstr>
      <vt:lpstr>Type III SSAC- Nutrients</vt:lpstr>
      <vt:lpstr>Type III SSAC Continued</vt:lpstr>
      <vt:lpstr>Hierarchy 2- lakes</vt:lpstr>
      <vt:lpstr>PowerPoint Presentation</vt:lpstr>
      <vt:lpstr>Numeric Interpretations for Lakes </vt:lpstr>
      <vt:lpstr>PowerPoint Presentation</vt:lpstr>
      <vt:lpstr>Numeric Interpretations for Lakes </vt:lpstr>
      <vt:lpstr>Permits for Discharges to Lakes</vt:lpstr>
      <vt:lpstr>Hierarchy 2- Springs</vt:lpstr>
      <vt:lpstr>PowerPoint Presentation</vt:lpstr>
      <vt:lpstr>Field Studies: Vaucheria % Cover was Significantly Related to Springs Nitrogen Concentration</vt:lpstr>
      <vt:lpstr>PowerPoint Presentation</vt:lpstr>
      <vt:lpstr>PowerPoint Presentation</vt:lpstr>
      <vt:lpstr>Groundwater Discharge and Springs</vt:lpstr>
      <vt:lpstr>Springs Protection Areas</vt:lpstr>
      <vt:lpstr>Groundwater Discharge and Springs (cont.)</vt:lpstr>
      <vt:lpstr>Groundwater Discharge and Springs (cont.)</vt:lpstr>
      <vt:lpstr>Groundwater Discharge and Springs (cont.)</vt:lpstr>
      <vt:lpstr>DEP Groundwater Resources</vt:lpstr>
      <vt:lpstr>Hierarchy 3- streams</vt:lpstr>
      <vt:lpstr>PowerPoint Presentation</vt:lpstr>
      <vt:lpstr>NNC in Streams Achieved IF:</vt:lpstr>
      <vt:lpstr>Streams Thresholds and Regions</vt:lpstr>
      <vt:lpstr>Discharges to Streams</vt:lpstr>
      <vt:lpstr>Stream NNC Data Quality Objectives</vt:lpstr>
      <vt:lpstr>Stream NNC Data Quantity Objectives</vt:lpstr>
      <vt:lpstr>Floral Tools in Streams</vt:lpstr>
      <vt:lpstr>Example of a Site that Would Fail the LVS</vt:lpstr>
      <vt:lpstr>Rapid Periphyton Survey</vt:lpstr>
      <vt:lpstr>Floral Metric Summary</vt:lpstr>
      <vt:lpstr>PowerPoint Presentation</vt:lpstr>
      <vt:lpstr>Which NNC Applies? Default Status</vt:lpstr>
      <vt:lpstr>Definitions- Which NNC Applies?</vt:lpstr>
      <vt:lpstr>PowerPoint Presentation</vt:lpstr>
      <vt:lpstr>Lake-like Portions of Rivers</vt:lpstr>
      <vt:lpstr>PowerPoint Presentation</vt:lpstr>
      <vt:lpstr>Wetlands</vt:lpstr>
      <vt:lpstr>PowerPoint Presentation</vt:lpstr>
      <vt:lpstr>PowerPoint Presentation</vt:lpstr>
      <vt:lpstr>PowerPoint Presentation</vt:lpstr>
      <vt:lpstr>Non-Perennial Water Segments</vt:lpstr>
      <vt:lpstr>Non-Perennial Water Segments</vt:lpstr>
      <vt:lpstr>Non-Perennial Water Segments</vt:lpstr>
      <vt:lpstr>PowerPoint Presentation</vt:lpstr>
      <vt:lpstr>PowerPoint Presentation</vt:lpstr>
      <vt:lpstr>Tidally Influenced Segments </vt:lpstr>
      <vt:lpstr>PowerPoint Presentation</vt:lpstr>
      <vt:lpstr>Ditches/Canals used as Water Conveyance</vt:lpstr>
      <vt:lpstr>Ditches, Canals, and other Conveyances </vt:lpstr>
      <vt:lpstr>Ditches, Canals, and other Conveyances </vt:lpstr>
      <vt:lpstr>PowerPoint Presentation</vt:lpstr>
      <vt:lpstr>PowerPoint Presentation</vt:lpstr>
      <vt:lpstr>PowerPoint Presentation</vt:lpstr>
      <vt:lpstr>Downstream Waters Protection</vt:lpstr>
      <vt:lpstr>Downstream Waters Protection (cont.)</vt:lpstr>
      <vt:lpstr>Downstream Waters Protection (cont.)</vt:lpstr>
      <vt:lpstr>Lessons Learned –  Implementation in Permits is Still Hard </vt:lpstr>
      <vt:lpstr>DEP’s Permitting Process</vt:lpstr>
      <vt:lpstr>Reasonable Assurance for Nutrients</vt:lpstr>
      <vt:lpstr>Reasonable Assurance Provided</vt:lpstr>
      <vt:lpstr>Permit Issuance when Reasonable Assurance Provided</vt:lpstr>
      <vt:lpstr>If Additional Time Needed to Demonstrate Compliance with NNC</vt:lpstr>
      <vt:lpstr>If Additional Time Needed to Demonstrate Compliance with NNC (cont.)</vt:lpstr>
      <vt:lpstr>Sources of Information</vt:lpstr>
      <vt:lpstr>Additional Information Sources </vt:lpstr>
      <vt:lpstr>Additional Information Sources</vt:lpstr>
      <vt:lpstr>Example - Discharge to Hierarchy 1</vt:lpstr>
      <vt:lpstr>Discharge to Hierarchy 1 to Downstream Hierarchy 1</vt:lpstr>
      <vt:lpstr>Example:  Pace WWTP</vt:lpstr>
      <vt:lpstr>Example:  Pace WWTP (cont.)</vt:lpstr>
      <vt:lpstr>Example:  Pace WWTP (cont.)</vt:lpstr>
      <vt:lpstr>Example:  Pace WWTP (cont.)</vt:lpstr>
      <vt:lpstr>Discussion</vt:lpstr>
      <vt:lpstr>For Facilities not in TMDL Segment</vt:lpstr>
      <vt:lpstr>Hierarchy 1 (Estuary-specific):  Pensacola Bay</vt:lpstr>
      <vt:lpstr>Discharge to Lake to Stream</vt:lpstr>
      <vt:lpstr>PowerPoint Presentation</vt:lpstr>
      <vt:lpstr>Discharge to Lake to Stream (cont.)</vt:lpstr>
      <vt:lpstr>Discharge to Lake to Stream (cont.)</vt:lpstr>
      <vt:lpstr>Discharge to Stream to Stream</vt:lpstr>
      <vt:lpstr>Example Clay County</vt:lpstr>
      <vt:lpstr>Nutrient Mass Balance Equation</vt:lpstr>
      <vt:lpstr>Downstream Waters (Black Ck.) Listed for DO (TP as Causative)</vt:lpstr>
      <vt:lpstr>Existing and Permitted Nutrients</vt:lpstr>
      <vt:lpstr>Instream Concentrations: Existing</vt:lpstr>
      <vt:lpstr>Instream Concentrations: Permitted</vt:lpstr>
      <vt:lpstr>Conclusion</vt:lpstr>
      <vt:lpstr>Discussion</vt:lpstr>
      <vt:lpstr>Example: Potash Corp. Saskatchewan</vt:lpstr>
      <vt:lpstr>PCS Watersheds</vt:lpstr>
      <vt:lpstr>PowerPoint Presentation</vt:lpstr>
      <vt:lpstr>Creek Stations</vt:lpstr>
      <vt:lpstr>SCI Scores:  All above 40</vt:lpstr>
      <vt:lpstr>Flora</vt:lpstr>
      <vt:lpstr>PowerPoint Presentation</vt:lpstr>
      <vt:lpstr>PowerPoint Presentation</vt:lpstr>
      <vt:lpstr>PCS Example</vt:lpstr>
      <vt:lpstr>Discharge to Stream to Lake</vt:lpstr>
      <vt:lpstr>PowerPoint Presentation</vt:lpstr>
      <vt:lpstr>Discharge to Stream to Hierarchy 1</vt:lpstr>
      <vt:lpstr>Mosaic Discharges to Alafia River</vt:lpstr>
      <vt:lpstr>PowerPoint Presentation</vt:lpstr>
      <vt:lpstr>SCI Results: All Exceed 40</vt:lpstr>
      <vt:lpstr>Flora: RPS and LVS Indicate Healthy</vt:lpstr>
      <vt:lpstr>PowerPoint Presentation</vt:lpstr>
      <vt:lpstr>Discussion</vt:lpstr>
      <vt:lpstr>Discharge to Excluded Water to Estuary (or Site Specific Criteria)</vt:lpstr>
      <vt:lpstr>PowerPoint Presentation</vt:lpstr>
      <vt:lpstr>Discharge to Excluded Water to Stream</vt:lpstr>
      <vt:lpstr>PowerPoint Presentation</vt:lpstr>
      <vt:lpstr>Discharge to Excluded Water to Stream to Estuary</vt:lpstr>
      <vt:lpstr>PowerPoint Presentation</vt:lpstr>
      <vt:lpstr>Inlet Beach WWTP</vt:lpstr>
      <vt:lpstr>Inlet Beach WWTP</vt:lpstr>
      <vt:lpstr>Discussion</vt:lpstr>
      <vt:lpstr>PowerPoint Presentation</vt:lpstr>
      <vt:lpstr>PowerPoint Presentation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Mike Titus</dc:creator>
  <cp:lastModifiedBy>Hubbard, Allen</cp:lastModifiedBy>
  <cp:revision>545</cp:revision>
  <dcterms:created xsi:type="dcterms:W3CDTF">2011-08-01T18:44:53Z</dcterms:created>
  <dcterms:modified xsi:type="dcterms:W3CDTF">2014-10-01T17:50:25Z</dcterms:modified>
</cp:coreProperties>
</file>