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s/slide39.xml" ContentType="application/vnd.openxmlformats-officedocument.presentationml.slide+xml"/>
  <Override PartName="/ppt/slides/slide37.xml" ContentType="application/vnd.openxmlformats-officedocument.presentationml.slide+xml"/>
  <Override PartName="/ppt/slides/slide70.xml" ContentType="application/vnd.openxmlformats-officedocument.presentationml.slide+xml"/>
  <Override PartName="/ppt/slides/slide69.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5.xml" ContentType="application/vnd.openxmlformats-officedocument.presentationml.slide+xml"/>
  <Override PartName="/ppt/slides/slide64.xml" ContentType="application/vnd.openxmlformats-officedocument.presentationml.slide+xml"/>
  <Override PartName="/ppt/slides/slide63.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62.xml" ContentType="application/vnd.openxmlformats-officedocument.presentationml.slide+xml"/>
  <Override PartName="/ppt/slides/slide61.xml" ContentType="application/vnd.openxmlformats-officedocument.presentationml.slide+xml"/>
  <Override PartName="/ppt/slides/slide60.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54.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38.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slideLayouts/slideLayout10.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0.xml" ContentType="application/vnd.openxmlformats-officedocument.presentationml.notesSlide+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72"/>
  </p:notesMasterIdLst>
  <p:handoutMasterIdLst>
    <p:handoutMasterId r:id="rId73"/>
  </p:handoutMasterIdLst>
  <p:sldIdLst>
    <p:sldId id="330" r:id="rId2"/>
    <p:sldId id="498" r:id="rId3"/>
    <p:sldId id="676" r:id="rId4"/>
    <p:sldId id="682" r:id="rId5"/>
    <p:sldId id="683" r:id="rId6"/>
    <p:sldId id="677" r:id="rId7"/>
    <p:sldId id="716" r:id="rId8"/>
    <p:sldId id="405" r:id="rId9"/>
    <p:sldId id="663" r:id="rId10"/>
    <p:sldId id="667" r:id="rId11"/>
    <p:sldId id="703" r:id="rId12"/>
    <p:sldId id="717" r:id="rId13"/>
    <p:sldId id="680" r:id="rId14"/>
    <p:sldId id="733" r:id="rId15"/>
    <p:sldId id="718" r:id="rId16"/>
    <p:sldId id="576" r:id="rId17"/>
    <p:sldId id="587" r:id="rId18"/>
    <p:sldId id="594" r:id="rId19"/>
    <p:sldId id="686" r:id="rId20"/>
    <p:sldId id="688" r:id="rId21"/>
    <p:sldId id="580" r:id="rId22"/>
    <p:sldId id="589" r:id="rId23"/>
    <p:sldId id="690" r:id="rId24"/>
    <p:sldId id="711" r:id="rId25"/>
    <p:sldId id="738" r:id="rId26"/>
    <p:sldId id="625" r:id="rId27"/>
    <p:sldId id="583" r:id="rId28"/>
    <p:sldId id="632" r:id="rId29"/>
    <p:sldId id="630" r:id="rId30"/>
    <p:sldId id="700" r:id="rId31"/>
    <p:sldId id="701" r:id="rId32"/>
    <p:sldId id="693" r:id="rId33"/>
    <p:sldId id="742" r:id="rId34"/>
    <p:sldId id="474" r:id="rId35"/>
    <p:sldId id="743" r:id="rId36"/>
    <p:sldId id="702" r:id="rId37"/>
    <p:sldId id="706" r:id="rId38"/>
    <p:sldId id="696" r:id="rId39"/>
    <p:sldId id="697" r:id="rId40"/>
    <p:sldId id="707" r:id="rId41"/>
    <p:sldId id="719" r:id="rId42"/>
    <p:sldId id="705" r:id="rId43"/>
    <p:sldId id="424" r:id="rId44"/>
    <p:sldId id="500" r:id="rId45"/>
    <p:sldId id="501" r:id="rId46"/>
    <p:sldId id="732" r:id="rId47"/>
    <p:sldId id="714" r:id="rId48"/>
    <p:sldId id="715" r:id="rId49"/>
    <p:sldId id="726" r:id="rId50"/>
    <p:sldId id="730" r:id="rId51"/>
    <p:sldId id="722" r:id="rId52"/>
    <p:sldId id="739" r:id="rId53"/>
    <p:sldId id="740" r:id="rId54"/>
    <p:sldId id="745" r:id="rId55"/>
    <p:sldId id="746" r:id="rId56"/>
    <p:sldId id="747" r:id="rId57"/>
    <p:sldId id="744" r:id="rId58"/>
    <p:sldId id="748" r:id="rId59"/>
    <p:sldId id="708" r:id="rId60"/>
    <p:sldId id="569" r:id="rId61"/>
    <p:sldId id="709" r:id="rId62"/>
    <p:sldId id="723" r:id="rId63"/>
    <p:sldId id="724" r:id="rId64"/>
    <p:sldId id="725" r:id="rId65"/>
    <p:sldId id="731" r:id="rId66"/>
    <p:sldId id="502" r:id="rId67"/>
    <p:sldId id="533" r:id="rId68"/>
    <p:sldId id="544" r:id="rId69"/>
    <p:sldId id="721" r:id="rId70"/>
    <p:sldId id="712" r:id="rId7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352">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yner, Daryll" initials="JD" lastIdx="15" clrIdx="0">
    <p:extLst>
      <p:ext uri="{19B8F6BF-5375-455C-9EA6-DF929625EA0E}">
        <p15:presenceInfo xmlns:p15="http://schemas.microsoft.com/office/powerpoint/2012/main" userId="S-1-5-21-1004336348-1214440339-1801674531-349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82893" autoAdjust="0"/>
  </p:normalViewPr>
  <p:slideViewPr>
    <p:cSldViewPr>
      <p:cViewPr varScale="1">
        <p:scale>
          <a:sx n="124" d="100"/>
          <a:sy n="124" d="100"/>
        </p:scale>
        <p:origin x="1068" y="108"/>
      </p:cViewPr>
      <p:guideLst>
        <p:guide orient="horz" pos="2160"/>
        <p:guide pos="2352"/>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howGuides="1">
      <p:cViewPr varScale="1">
        <p:scale>
          <a:sx n="84" d="100"/>
          <a:sy n="84" d="100"/>
        </p:scale>
        <p:origin x="-308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commentAuthors" Target="commentAuthors.xml"/><Relationship Id="rId79" Type="http://schemas.openxmlformats.org/officeDocument/2006/relationships/customXml" Target="../customXml/item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80"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8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7F2B1AB-B5F6-44F1-9763-D08910FFD5FE}" type="datetimeFigureOut">
              <a:rPr lang="en-US" smtClean="0"/>
              <a:pPr/>
              <a:t>10/23/2014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1D94E6D-913F-4E76-AC51-2AD4B11F20BC}" type="slidenum">
              <a:rPr lang="en-US" smtClean="0"/>
              <a:pPr/>
              <a:t>‹#›</a:t>
            </a:fld>
            <a:endParaRPr lang="en-US"/>
          </a:p>
        </p:txBody>
      </p:sp>
    </p:spTree>
    <p:extLst>
      <p:ext uri="{BB962C8B-B14F-4D97-AF65-F5344CB8AC3E}">
        <p14:creationId xmlns:p14="http://schemas.microsoft.com/office/powerpoint/2010/main" val="2626941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10/23/2014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2</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2369136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Bottom right box, Should</a:t>
            </a:r>
            <a:r>
              <a:rPr lang="en-US" baseline="0" dirty="0" smtClean="0"/>
              <a:t> this say “If more stringent, apply these guidelines to the discharger”</a:t>
            </a:r>
          </a:p>
          <a:p>
            <a:r>
              <a:rPr lang="en-US" baseline="0" dirty="0" smtClean="0"/>
              <a:t>Question: </a:t>
            </a:r>
          </a:p>
          <a:p>
            <a:r>
              <a:rPr lang="en-US" baseline="0" dirty="0" smtClean="0"/>
              <a:t>If you have this scenario do you also need to have data on the biology?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49</a:t>
            </a:fld>
            <a:endParaRPr lang="en-US"/>
          </a:p>
        </p:txBody>
      </p:sp>
    </p:spTree>
    <p:extLst>
      <p:ext uri="{BB962C8B-B14F-4D97-AF65-F5344CB8AC3E}">
        <p14:creationId xmlns:p14="http://schemas.microsoft.com/office/powerpoint/2010/main" val="2447858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3</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472401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4</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421449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6</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4192189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7</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3838267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dirty="0">
                <a:solidFill>
                  <a:srgbClr val="000000"/>
                </a:solidFill>
              </a:rPr>
              <a:t>10-13-06</a:t>
            </a:r>
          </a:p>
        </p:txBody>
      </p:sp>
      <p:sp>
        <p:nvSpPr>
          <p:cNvPr id="6" name="Rectangle 6"/>
          <p:cNvSpPr>
            <a:spLocks noGrp="1" noChangeArrowheads="1"/>
          </p:cNvSpPr>
          <p:nvPr>
            <p:ph type="ftr" sz="quarter" idx="4"/>
          </p:nvPr>
        </p:nvSpPr>
        <p:spPr>
          <a:ln/>
        </p:spPr>
        <p:txBody>
          <a:bodyPr/>
          <a:lstStyle/>
          <a:p>
            <a:r>
              <a:rPr lang="en-US" dirty="0">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11</a:t>
            </a:fld>
            <a:endParaRPr lang="en-US" dirty="0">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2980363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16</a:t>
            </a:fld>
            <a:endParaRPr lang="en-US"/>
          </a:p>
        </p:txBody>
      </p:sp>
    </p:spTree>
    <p:extLst>
      <p:ext uri="{BB962C8B-B14F-4D97-AF65-F5344CB8AC3E}">
        <p14:creationId xmlns:p14="http://schemas.microsoft.com/office/powerpoint/2010/main" val="2501846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21</a:t>
            </a:fld>
            <a:endParaRPr lang="en-US"/>
          </a:p>
        </p:txBody>
      </p:sp>
    </p:spTree>
    <p:extLst>
      <p:ext uri="{BB962C8B-B14F-4D97-AF65-F5344CB8AC3E}">
        <p14:creationId xmlns:p14="http://schemas.microsoft.com/office/powerpoint/2010/main" val="4098248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34</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2584276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644BE4-2852-4088-BF78-D8FBED141D66}" type="datetime1">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3DF65E-2D7B-4BD8-BF6B-64D69B096E3B}" type="datetime1">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E75F6E-097E-4C43-84B8-533486FD4AFA}" type="datetime1">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8C52E0-527C-4272-8FF9-BA0FF3BB3CB6}" type="datetime1">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416675"/>
            <a:ext cx="2133600" cy="365125"/>
          </a:xfrm>
        </p:spPr>
        <p:txBody>
          <a:body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03FA7C-E791-45DA-A134-097B33068C08}" type="datetime1">
              <a:rPr lang="en-US" smtClean="0"/>
              <a:pPr/>
              <a:t>10/23/2014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B3AB2F-9DA2-400B-9FB3-E389F4034DC7}" type="datetime1">
              <a:rPr lang="en-US" smtClean="0"/>
              <a:pPr/>
              <a:t>10/23/2014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0EAB6E-6B00-4704-AFAE-804264AFC5D1}" type="datetime1">
              <a:rPr lang="en-US" smtClean="0"/>
              <a:pPr/>
              <a:t>10/23/2014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2A0458-DDB0-40BB-BB1F-8F8A3A500919}" type="datetime1">
              <a:rPr lang="en-US" smtClean="0"/>
              <a:pPr/>
              <a:t>10/23/2014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9F5BD2-94DA-43B7-9A78-CD68724BBF67}" type="datetime1">
              <a:rPr lang="en-US" smtClean="0"/>
              <a:pPr/>
              <a:t>10/23/2014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ACFAE9-727F-4BF3-83C7-DAB6EFAFF4D1}" type="datetime1">
              <a:rPr lang="en-US" smtClean="0"/>
              <a:pPr/>
              <a:t>10/23/2014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F56748-5ECA-4922-A2D9-8B2EFE47883D}" type="datetime1">
              <a:rPr lang="en-US" smtClean="0"/>
              <a:pPr/>
              <a:t>10/23/2014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C39043-0D4D-4CF4-BDE0-7B1882D59C5B}" type="datetime1">
              <a:rPr lang="en-US" smtClean="0"/>
              <a:pPr/>
              <a:t>10/23/2014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publicfiles.dep.state.fl.us/DWRM/Industrial_Wastewater/Outgoing/Presenta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8" Type="http://schemas.openxmlformats.org/officeDocument/2006/relationships/hyperlink" Target="mailto:kevin.odonnell@dep.state.fl.us" TargetMode="External"/><Relationship Id="rId3" Type="http://schemas.openxmlformats.org/officeDocument/2006/relationships/hyperlink" Target="mailto:allen.hubbard@dep.state.fl.us" TargetMode="External"/><Relationship Id="rId7" Type="http://schemas.openxmlformats.org/officeDocument/2006/relationships/hyperlink" Target="mailto:Julie.Espy@dep.state.fl.u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mailto:Nijole.Wellendorf@dep.state.fl.us" TargetMode="External"/><Relationship Id="rId5" Type="http://schemas.openxmlformats.org/officeDocument/2006/relationships/hyperlink" Target="mailto:Kenneth.Weaver@dep.state.fl.us" TargetMode="External"/><Relationship Id="rId4" Type="http://schemas.openxmlformats.org/officeDocument/2006/relationships/hyperlink" Target="mailto:daryll.joyner@dep.state.fl.us"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lrules.org/Gateway/reference.asp?No=Ref-02905"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hyperlink" Target="http://www.dep.state.fl.us/water/tmdl/final_tmdl.htm" TargetMode="External"/><Relationship Id="rId2" Type="http://schemas.openxmlformats.org/officeDocument/2006/relationships/hyperlink" Target="http://www.dep.state.fl.us/water/watersheds/assessment/tmdl-tracker.htm" TargetMode="External"/><Relationship Id="rId1" Type="http://schemas.openxmlformats.org/officeDocument/2006/relationships/slideLayout" Target="../slideLayouts/slideLayout2.xml"/><Relationship Id="rId5" Type="http://schemas.openxmlformats.org/officeDocument/2006/relationships/hyperlink" Target="http://www.dep.state.fl.us/water/wqssp/index.htm" TargetMode="External"/><Relationship Id="rId4" Type="http://schemas.openxmlformats.org/officeDocument/2006/relationships/hyperlink" Target="https://www.flrules.org/gateway/ChapterHome.asp?Chapter=62-302"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waterdata.usgs.gov/fl/nwis/rt" TargetMode="External"/><Relationship Id="rId2" Type="http://schemas.openxmlformats.org/officeDocument/2006/relationships/hyperlink" Target="http://www.dep.state.fl.us/water/tmdl/final_tmdl.htm" TargetMode="External"/><Relationship Id="rId1" Type="http://schemas.openxmlformats.org/officeDocument/2006/relationships/slideLayout" Target="../slideLayouts/slideLayout2.xml"/><Relationship Id="rId6" Type="http://schemas.openxmlformats.org/officeDocument/2006/relationships/hyperlink" Target="http://publicfiles.dep.state.fl.us/dear/IWR/" TargetMode="External"/><Relationship Id="rId5" Type="http://schemas.openxmlformats.org/officeDocument/2006/relationships/hyperlink" Target="http://www.dep.state.fl.us/gis/" TargetMode="External"/><Relationship Id="rId4" Type="http://schemas.openxmlformats.org/officeDocument/2006/relationships/hyperlink" Target="https://www.flrules.org/gateway/ChapterHome.asp?Chapter=62-304"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www.dep.state.fl.us/water/watersheds/assessment/a-lists.htm" TargetMode="External"/><Relationship Id="rId2" Type="http://schemas.openxmlformats.org/officeDocument/2006/relationships/hyperlink" Target="http://www.dep.state.fl.us/water/sas/sop/index.htm" TargetMode="External"/><Relationship Id="rId1" Type="http://schemas.openxmlformats.org/officeDocument/2006/relationships/slideLayout" Target="../slideLayouts/slideLayout2.xml"/><Relationship Id="rId4" Type="http://schemas.openxmlformats.org/officeDocument/2006/relationships/hyperlink" Target="http://www.dep.state.fl.us/water/watersheds/rap.htm" TargetMode="External"/></Relationships>
</file>

<file path=ppt/slides/_rels/slide69.xml.rels><?xml version="1.0" encoding="UTF-8" standalone="yes"?>
<Relationships xmlns="http://schemas.openxmlformats.org/package/2006/relationships"><Relationship Id="rId2" Type="http://schemas.openxmlformats.org/officeDocument/2006/relationships/hyperlink" Target="http://www.dep.state.fl.us/water/sas/sop/sops.ht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dep.state.fl.us/water/watersheds/bmap.htm" TargetMode="External"/><Relationship Id="rId2" Type="http://schemas.openxmlformats.org/officeDocument/2006/relationships/hyperlink" Target="mailto:Richard.W.Hicks@dep.state.fl.u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0"/>
            <a:ext cx="9144000" cy="6858000"/>
          </a:xfrm>
          <a:prstGeom prst="rect">
            <a:avLst/>
          </a:prstGeom>
        </p:spPr>
      </p:pic>
      <p:sp>
        <p:nvSpPr>
          <p:cNvPr id="5" name="TextBox 4"/>
          <p:cNvSpPr txBox="1"/>
          <p:nvPr/>
        </p:nvSpPr>
        <p:spPr>
          <a:xfrm>
            <a:off x="457200" y="2762071"/>
            <a:ext cx="8229600" cy="1200329"/>
          </a:xfrm>
          <a:prstGeom prst="rect">
            <a:avLst/>
          </a:prstGeom>
          <a:noFill/>
        </p:spPr>
        <p:txBody>
          <a:bodyPr wrap="square" rtlCol="0">
            <a:spAutoFit/>
          </a:bodyPr>
          <a:lstStyle/>
          <a:p>
            <a:pPr algn="ctr"/>
            <a:r>
              <a:rPr lang="en-US" sz="3600" b="1" dirty="0" smtClean="0"/>
              <a:t>Implementation of Numeric Nutrient Criteria in NPDES Permitting</a:t>
            </a:r>
          </a:p>
        </p:txBody>
      </p:sp>
      <p:sp>
        <p:nvSpPr>
          <p:cNvPr id="6" name="TextBox 5"/>
          <p:cNvSpPr txBox="1"/>
          <p:nvPr/>
        </p:nvSpPr>
        <p:spPr>
          <a:xfrm>
            <a:off x="1600200" y="4075093"/>
            <a:ext cx="5943600" cy="954107"/>
          </a:xfrm>
          <a:prstGeom prst="rect">
            <a:avLst/>
          </a:prstGeom>
          <a:noFill/>
        </p:spPr>
        <p:txBody>
          <a:bodyPr wrap="square" rtlCol="0">
            <a:spAutoFit/>
          </a:bodyPr>
          <a:lstStyle/>
          <a:p>
            <a:pPr algn="ctr"/>
            <a:r>
              <a:rPr lang="en-US" sz="2800" b="1" dirty="0" smtClean="0">
                <a:latin typeface="Arial" pitchFamily="34" charset="0"/>
                <a:cs typeface="Arial" pitchFamily="34" charset="0"/>
              </a:rPr>
              <a:t>Short Refresher </a:t>
            </a:r>
          </a:p>
          <a:p>
            <a:pPr algn="ctr"/>
            <a:r>
              <a:rPr lang="en-US" sz="2800" b="1" dirty="0" smtClean="0">
                <a:latin typeface="Arial" pitchFamily="34" charset="0"/>
                <a:cs typeface="Arial" pitchFamily="34" charset="0"/>
              </a:rPr>
              <a:t>October 2014</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52400"/>
            <a:ext cx="7620000" cy="838200"/>
          </a:xfrm>
        </p:spPr>
        <p:txBody>
          <a:bodyPr>
            <a:normAutofit/>
          </a:bodyPr>
          <a:lstStyle/>
          <a:p>
            <a:r>
              <a:rPr lang="en-US" sz="3600" dirty="0">
                <a:solidFill>
                  <a:schemeClr val="bg1"/>
                </a:solidFill>
              </a:rPr>
              <a:t>Basic Concepts of NNC</a:t>
            </a:r>
            <a:endParaRPr lang="en-US" sz="1400" dirty="0" smtClean="0">
              <a:solidFill>
                <a:schemeClr val="bg1"/>
              </a:solidFill>
            </a:endParaRPr>
          </a:p>
        </p:txBody>
      </p:sp>
      <p:sp>
        <p:nvSpPr>
          <p:cNvPr id="3" name="Content Placeholder 2"/>
          <p:cNvSpPr>
            <a:spLocks noGrp="1"/>
          </p:cNvSpPr>
          <p:nvPr>
            <p:ph idx="1"/>
          </p:nvPr>
        </p:nvSpPr>
        <p:spPr>
          <a:xfrm>
            <a:off x="457200" y="1447800"/>
            <a:ext cx="8305800" cy="4572000"/>
          </a:xfrm>
        </p:spPr>
        <p:txBody>
          <a:bodyPr>
            <a:noAutofit/>
          </a:bodyPr>
          <a:lstStyle/>
          <a:p>
            <a:pPr>
              <a:spcBef>
                <a:spcPts val="600"/>
              </a:spcBef>
            </a:pPr>
            <a:r>
              <a:rPr lang="en-US" sz="2800" dirty="0" smtClean="0"/>
              <a:t>Applicability of Stream Standards</a:t>
            </a:r>
          </a:p>
          <a:p>
            <a:pPr lvl="1">
              <a:spcBef>
                <a:spcPts val="600"/>
              </a:spcBef>
            </a:pPr>
            <a:r>
              <a:rPr lang="en-US" sz="2400" dirty="0" smtClean="0"/>
              <a:t>Definition of “streams” </a:t>
            </a:r>
            <a:r>
              <a:rPr lang="en-US" sz="2400" u="sng" dirty="0" smtClean="0"/>
              <a:t>excludes</a:t>
            </a:r>
            <a:r>
              <a:rPr lang="en-US" sz="2400" dirty="0" smtClean="0"/>
              <a:t> non-perennial (intermittent) streams, wetlands, tidal creeks, and manmade canals, ditches, other conveyances, and altered streams used for water management purposes and having poor habitat</a:t>
            </a:r>
          </a:p>
          <a:p>
            <a:pPr lvl="1">
              <a:spcBef>
                <a:spcPts val="600"/>
              </a:spcBef>
            </a:pPr>
            <a:r>
              <a:rPr lang="en-US" sz="2400" dirty="0" smtClean="0"/>
              <a:t>Narrative nutrient criterion continues to apply</a:t>
            </a:r>
          </a:p>
          <a:p>
            <a:pPr lvl="1">
              <a:spcBef>
                <a:spcPts val="600"/>
              </a:spcBef>
            </a:pPr>
            <a:r>
              <a:rPr lang="en-US" sz="2400" dirty="0" smtClean="0"/>
              <a:t>However, all “stream-like” waters presumed to be stream until provide site-specific information</a:t>
            </a:r>
          </a:p>
          <a:p>
            <a:pPr lvl="2">
              <a:spcBef>
                <a:spcPts val="600"/>
              </a:spcBef>
            </a:pPr>
            <a:r>
              <a:rPr lang="en-US" sz="2200" dirty="0" smtClean="0"/>
              <a:t>Permittee is responsible for providing information demonstrating that the stream NNC does not apply</a:t>
            </a:r>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174117984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762000" y="0"/>
            <a:ext cx="7620000" cy="1143000"/>
          </a:xfrm>
        </p:spPr>
        <p:txBody>
          <a:bodyPr>
            <a:normAutofit/>
          </a:bodyPr>
          <a:lstStyle/>
          <a:p>
            <a:r>
              <a:rPr lang="en-US" dirty="0" smtClean="0">
                <a:solidFill>
                  <a:schemeClr val="bg1"/>
                </a:solidFill>
              </a:rPr>
              <a:t>Hierarchical Approach</a:t>
            </a:r>
            <a:endParaRPr lang="en-US" sz="1600" dirty="0">
              <a:solidFill>
                <a:schemeClr val="bg1"/>
              </a:solidFill>
            </a:endParaRPr>
          </a:p>
        </p:txBody>
      </p:sp>
      <p:sp>
        <p:nvSpPr>
          <p:cNvPr id="5" name="Subtitle 2"/>
          <p:cNvSpPr>
            <a:spLocks noGrp="1"/>
          </p:cNvSpPr>
          <p:nvPr/>
        </p:nvSpPr>
        <p:spPr>
          <a:xfrm>
            <a:off x="1333500" y="331321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dirty="0"/>
          </a:p>
        </p:txBody>
      </p:sp>
      <p:grpSp>
        <p:nvGrpSpPr>
          <p:cNvPr id="2" name="Group 9"/>
          <p:cNvGrpSpPr/>
          <p:nvPr/>
        </p:nvGrpSpPr>
        <p:grpSpPr>
          <a:xfrm>
            <a:off x="838200" y="1066800"/>
            <a:ext cx="8305800" cy="5324535"/>
            <a:chOff x="838200" y="667405"/>
            <a:chExt cx="8305800" cy="5324535"/>
          </a:xfrm>
        </p:grpSpPr>
        <p:sp>
          <p:nvSpPr>
            <p:cNvPr id="6" name="Rectangle 5"/>
            <p:cNvSpPr/>
            <p:nvPr/>
          </p:nvSpPr>
          <p:spPr>
            <a:xfrm>
              <a:off x="838200" y="667405"/>
              <a:ext cx="8305800" cy="532453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None/>
              </a:pPr>
              <a:r>
                <a:rPr lang="en-US" sz="2000" dirty="0" smtClean="0">
                  <a:cs typeface="Arial" pitchFamily="34" charset="0"/>
                </a:rPr>
                <a:t>Level II Water Quality-Based Effluent Limitations,</a:t>
              </a:r>
            </a:p>
            <a:p>
              <a:pPr algn="ctr">
                <a:buNone/>
              </a:pPr>
              <a:r>
                <a:rPr lang="en-US" sz="2000" dirty="0" smtClean="0">
                  <a:cs typeface="Arial" pitchFamily="34" charset="0"/>
                </a:rPr>
                <a:t>Nutrient </a:t>
              </a:r>
              <a:r>
                <a:rPr lang="en-US" sz="2000" dirty="0" smtClean="0">
                  <a:latin typeface="+mn-lt"/>
                  <a:cs typeface="Arial" pitchFamily="34" charset="0"/>
                </a:rPr>
                <a:t>Total Maximum Daily Loads, </a:t>
              </a:r>
            </a:p>
            <a:p>
              <a:pPr algn="ctr">
                <a:buNone/>
              </a:pPr>
              <a:r>
                <a:rPr lang="en-US" sz="2000" dirty="0" smtClean="0">
                  <a:latin typeface="+mn-lt"/>
                  <a:cs typeface="Arial" pitchFamily="34" charset="0"/>
                </a:rPr>
                <a:t>Site Specific Alternative Criteria, </a:t>
              </a:r>
            </a:p>
            <a:p>
              <a:pPr algn="ctr">
                <a:buNone/>
              </a:pPr>
              <a:r>
                <a:rPr lang="en-US" sz="2000" dirty="0" smtClean="0">
                  <a:cs typeface="Arial" pitchFamily="34" charset="0"/>
                </a:rPr>
                <a:t>R</a:t>
              </a:r>
              <a:r>
                <a:rPr lang="en-US" sz="2000" dirty="0" smtClean="0">
                  <a:latin typeface="+mn-lt"/>
                  <a:cs typeface="Arial" pitchFamily="34" charset="0"/>
                </a:rPr>
                <a:t>easonable Assurance Plans, and</a:t>
              </a:r>
            </a:p>
            <a:p>
              <a:pPr algn="ctr">
                <a:buNone/>
              </a:pPr>
              <a:r>
                <a:rPr lang="en-US" sz="2000" dirty="0" smtClean="0">
                  <a:latin typeface="+mn-lt"/>
                  <a:cs typeface="Arial" pitchFamily="34" charset="0"/>
                </a:rPr>
                <a:t> Estuary-specific Criteria </a:t>
              </a:r>
            </a:p>
            <a:p>
              <a:pPr algn="ctr">
                <a:buNone/>
              </a:pPr>
              <a:endParaRPr lang="en-US" sz="2000" b="1" dirty="0" smtClean="0">
                <a:latin typeface="+mn-lt"/>
                <a:cs typeface="Arial" pitchFamily="34" charset="0"/>
              </a:endParaRPr>
            </a:p>
            <a:p>
              <a:pPr marL="1028700" indent="-622300" algn="ctr">
                <a:buNone/>
              </a:pPr>
              <a:endParaRPr lang="en-US" sz="2000" b="1" dirty="0" smtClean="0">
                <a:latin typeface="+mn-lt"/>
                <a:cs typeface="Arial" pitchFamily="34" charset="0"/>
              </a:endParaRPr>
            </a:p>
            <a:p>
              <a:pPr marL="1028700" indent="-622300" algn="ctr">
                <a:buNone/>
              </a:pPr>
              <a:r>
                <a:rPr lang="en-US" sz="2000" dirty="0" smtClean="0">
                  <a:latin typeface="+mn-lt"/>
                  <a:cs typeface="Arial" pitchFamily="34" charset="0"/>
                </a:rPr>
                <a:t>Stressor-Response Relationships (lakes &amp; springs)</a:t>
              </a:r>
            </a:p>
            <a:p>
              <a:pPr marL="1028700" indent="-622300" algn="ctr">
                <a:buNone/>
              </a:pPr>
              <a:endParaRPr lang="en-US" sz="2000" b="1" dirty="0" smtClean="0">
                <a:latin typeface="+mn-lt"/>
                <a:cs typeface="Arial" pitchFamily="34" charset="0"/>
              </a:endParaRPr>
            </a:p>
            <a:p>
              <a:pPr marL="1028700" indent="-622300" algn="ctr">
                <a:buNone/>
              </a:pPr>
              <a:endParaRPr lang="en-US" sz="2000" b="1" dirty="0" smtClean="0">
                <a:latin typeface="+mn-lt"/>
                <a:cs typeface="Arial" pitchFamily="34" charset="0"/>
              </a:endParaRPr>
            </a:p>
            <a:p>
              <a:pPr marL="744538" indent="-338138" algn="ctr">
                <a:buNone/>
              </a:pPr>
              <a:r>
                <a:rPr lang="en-US" sz="2000" dirty="0" smtClean="0">
                  <a:latin typeface="+mn-lt"/>
                  <a:cs typeface="Arial" pitchFamily="34" charset="0"/>
                </a:rPr>
                <a:t>Reference-based thresholds (streams)</a:t>
              </a:r>
            </a:p>
            <a:p>
              <a:pPr marL="744538" indent="-338138" algn="ctr">
                <a:buNone/>
              </a:pPr>
              <a:r>
                <a:rPr lang="en-US" sz="2000" dirty="0" smtClean="0">
                  <a:latin typeface="+mn-lt"/>
                  <a:cs typeface="Arial" pitchFamily="34" charset="0"/>
                </a:rPr>
                <a:t>combined with biological data (flora and fauna)</a:t>
              </a:r>
            </a:p>
            <a:p>
              <a:pPr marL="744538" indent="-338138" algn="ctr">
                <a:buNone/>
              </a:pPr>
              <a:endParaRPr lang="en-US" sz="2000" b="1" dirty="0" smtClean="0">
                <a:latin typeface="+mn-lt"/>
                <a:cs typeface="Arial" pitchFamily="34" charset="0"/>
              </a:endParaRPr>
            </a:p>
            <a:p>
              <a:pPr marL="744538" indent="-338138" algn="ctr">
                <a:buNone/>
              </a:pPr>
              <a:endParaRPr lang="en-US" sz="2000" b="1" dirty="0" smtClean="0">
                <a:latin typeface="+mn-lt"/>
                <a:cs typeface="Arial" pitchFamily="34" charset="0"/>
              </a:endParaRPr>
            </a:p>
            <a:p>
              <a:pPr algn="ctr">
                <a:buNone/>
              </a:pPr>
              <a:r>
                <a:rPr lang="en-US" sz="2000" dirty="0" smtClean="0">
                  <a:cs typeface="Arial" pitchFamily="34" charset="0"/>
                </a:rPr>
                <a:t>D</a:t>
              </a:r>
              <a:r>
                <a:rPr lang="en-US" sz="2000" dirty="0" smtClean="0">
                  <a:latin typeface="+mn-lt"/>
                  <a:cs typeface="Arial" pitchFamily="34" charset="0"/>
                </a:rPr>
                <a:t>itches/canals used for water conveyance, </a:t>
              </a:r>
            </a:p>
            <a:p>
              <a:pPr algn="ctr">
                <a:buNone/>
              </a:pPr>
              <a:r>
                <a:rPr lang="en-US" sz="2000" dirty="0" smtClean="0">
                  <a:latin typeface="+mn-lt"/>
                  <a:cs typeface="Arial" pitchFamily="34" charset="0"/>
                </a:rPr>
                <a:t>wetlands, non-perennial streams, tidally fluctuating areas, and</a:t>
              </a:r>
            </a:p>
            <a:p>
              <a:pPr algn="ctr">
                <a:buNone/>
              </a:pPr>
              <a:r>
                <a:rPr lang="en-US" sz="2000" dirty="0" smtClean="0">
                  <a:latin typeface="+mn-lt"/>
                  <a:cs typeface="Arial" pitchFamily="34" charset="0"/>
                </a:rPr>
                <a:t>South Florida flowing waters</a:t>
              </a:r>
            </a:p>
          </p:txBody>
        </p:sp>
        <p:sp>
          <p:nvSpPr>
            <p:cNvPr id="7" name="Down Arrow 6"/>
            <p:cNvSpPr/>
            <p:nvPr/>
          </p:nvSpPr>
          <p:spPr bwMode="auto">
            <a:xfrm>
              <a:off x="4648200" y="23438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Verdana" pitchFamily="34" charset="0"/>
              </a:endParaRPr>
            </a:p>
          </p:txBody>
        </p:sp>
        <p:sp>
          <p:nvSpPr>
            <p:cNvPr id="8" name="Down Arrow 7"/>
            <p:cNvSpPr/>
            <p:nvPr/>
          </p:nvSpPr>
          <p:spPr bwMode="auto">
            <a:xfrm>
              <a:off x="4648200" y="33344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Verdana" pitchFamily="34" charset="0"/>
              </a:endParaRPr>
            </a:p>
          </p:txBody>
        </p:sp>
        <p:sp>
          <p:nvSpPr>
            <p:cNvPr id="9" name="Down Arrow 8"/>
            <p:cNvSpPr/>
            <p:nvPr/>
          </p:nvSpPr>
          <p:spPr bwMode="auto">
            <a:xfrm>
              <a:off x="4648200" y="45536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Verdana" pitchFamily="34" charset="0"/>
              </a:endParaRPr>
            </a:p>
          </p:txBody>
        </p:sp>
      </p:grpSp>
      <p:sp>
        <p:nvSpPr>
          <p:cNvPr id="10" name="TextBox 9"/>
          <p:cNvSpPr txBox="1"/>
          <p:nvPr/>
        </p:nvSpPr>
        <p:spPr>
          <a:xfrm>
            <a:off x="261164" y="1371600"/>
            <a:ext cx="2000484" cy="892552"/>
          </a:xfrm>
          <a:prstGeom prst="rect">
            <a:avLst/>
          </a:prstGeom>
          <a:noFill/>
        </p:spPr>
        <p:txBody>
          <a:bodyPr wrap="none" rtlCol="0">
            <a:spAutoFit/>
          </a:bodyPr>
          <a:lstStyle/>
          <a:p>
            <a:r>
              <a:rPr lang="en-US" sz="2600" dirty="0" smtClean="0"/>
              <a:t>Hierarchy 1:</a:t>
            </a:r>
          </a:p>
          <a:p>
            <a:r>
              <a:rPr lang="en-US" sz="2600" dirty="0" smtClean="0"/>
              <a:t>(Site-specific)</a:t>
            </a:r>
            <a:endParaRPr lang="en-US" sz="2600" dirty="0"/>
          </a:p>
        </p:txBody>
      </p:sp>
      <p:cxnSp>
        <p:nvCxnSpPr>
          <p:cNvPr id="12" name="Straight Connector 11"/>
          <p:cNvCxnSpPr/>
          <p:nvPr/>
        </p:nvCxnSpPr>
        <p:spPr>
          <a:xfrm>
            <a:off x="0" y="25908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5052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48768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04800" y="2667000"/>
            <a:ext cx="2239524" cy="892552"/>
          </a:xfrm>
          <a:prstGeom prst="rect">
            <a:avLst/>
          </a:prstGeom>
          <a:noFill/>
        </p:spPr>
        <p:txBody>
          <a:bodyPr wrap="square" rtlCol="0">
            <a:spAutoFit/>
          </a:bodyPr>
          <a:lstStyle/>
          <a:p>
            <a:r>
              <a:rPr lang="en-US" sz="2600" dirty="0" smtClean="0"/>
              <a:t>Hierarchy 2:</a:t>
            </a:r>
          </a:p>
          <a:p>
            <a:r>
              <a:rPr lang="en-US" sz="2600" dirty="0" smtClean="0"/>
              <a:t>Lakes/Springs</a:t>
            </a:r>
            <a:endParaRPr lang="en-US" sz="2600" dirty="0"/>
          </a:p>
        </p:txBody>
      </p:sp>
      <p:sp>
        <p:nvSpPr>
          <p:cNvPr id="16" name="TextBox 15"/>
          <p:cNvSpPr txBox="1"/>
          <p:nvPr/>
        </p:nvSpPr>
        <p:spPr>
          <a:xfrm>
            <a:off x="381000" y="3962400"/>
            <a:ext cx="1905000" cy="892552"/>
          </a:xfrm>
          <a:prstGeom prst="rect">
            <a:avLst/>
          </a:prstGeom>
          <a:noFill/>
        </p:spPr>
        <p:txBody>
          <a:bodyPr wrap="square" rtlCol="0">
            <a:spAutoFit/>
          </a:bodyPr>
          <a:lstStyle/>
          <a:p>
            <a:r>
              <a:rPr lang="en-US" sz="2600" dirty="0" smtClean="0"/>
              <a:t>Hierarchy 3: Streams</a:t>
            </a:r>
            <a:endParaRPr lang="en-US" sz="2600" dirty="0"/>
          </a:p>
        </p:txBody>
      </p:sp>
      <p:sp>
        <p:nvSpPr>
          <p:cNvPr id="17" name="TextBox 16"/>
          <p:cNvSpPr txBox="1"/>
          <p:nvPr/>
        </p:nvSpPr>
        <p:spPr>
          <a:xfrm>
            <a:off x="304800" y="4886980"/>
            <a:ext cx="1872436" cy="892552"/>
          </a:xfrm>
          <a:prstGeom prst="rect">
            <a:avLst/>
          </a:prstGeom>
          <a:noFill/>
        </p:spPr>
        <p:txBody>
          <a:bodyPr wrap="square" rtlCol="0">
            <a:spAutoFit/>
          </a:bodyPr>
          <a:lstStyle/>
          <a:p>
            <a:r>
              <a:rPr lang="en-US" sz="2600" dirty="0" smtClean="0"/>
              <a:t>Hierarchy 4: Narrative</a:t>
            </a:r>
            <a:endParaRPr lang="en-US" sz="2600" dirty="0"/>
          </a:p>
        </p:txBody>
      </p:sp>
      <p:sp>
        <p:nvSpPr>
          <p:cNvPr id="18" name="Slide Number Placeholder 17"/>
          <p:cNvSpPr>
            <a:spLocks noGrp="1"/>
          </p:cNvSpPr>
          <p:nvPr>
            <p:ph type="sldNum" sz="quarter" idx="12"/>
          </p:nvPr>
        </p:nvSpPr>
        <p:spPr/>
        <p:txBody>
          <a:bodyPr/>
          <a:lstStyle/>
          <a:p>
            <a:fld id="{D9515C9C-B0D4-49C7-83C7-4BF66E55645D}" type="slidenum">
              <a:rPr lang="en-US" smtClean="0"/>
              <a:pPr/>
              <a:t>11</a:t>
            </a:fld>
            <a:endParaRPr lang="en-US" dirty="0"/>
          </a:p>
        </p:txBody>
      </p:sp>
    </p:spTree>
    <p:extLst>
      <p:ext uri="{BB962C8B-B14F-4D97-AF65-F5344CB8AC3E}">
        <p14:creationId xmlns:p14="http://schemas.microsoft.com/office/powerpoint/2010/main" val="4223705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0"/>
            <a:ext cx="8266113" cy="1981200"/>
          </a:xfrm>
        </p:spPr>
        <p:txBody>
          <a:bodyPr>
            <a:normAutofit/>
          </a:bodyPr>
          <a:lstStyle/>
          <a:p>
            <a:pPr algn="ctr"/>
            <a:r>
              <a:rPr lang="en-US" sz="3200" b="0" dirty="0" smtClean="0"/>
              <a:t>Hierarchy 1</a:t>
            </a:r>
            <a:br>
              <a:rPr lang="en-US" sz="3200" b="0" dirty="0" smtClean="0"/>
            </a:br>
            <a:r>
              <a:rPr lang="en-US" sz="1600" b="0" dirty="0" smtClean="0"/>
              <a:t>   </a:t>
            </a:r>
            <a:r>
              <a:rPr lang="en-US" sz="3200" b="0" dirty="0" smtClean="0"/>
              <a:t/>
            </a:r>
            <a:br>
              <a:rPr lang="en-US" sz="3200" b="0" dirty="0" smtClean="0"/>
            </a:br>
            <a:r>
              <a:rPr lang="en-US" sz="3200" b="0" dirty="0" smtClean="0"/>
              <a:t>Site-Specific Numeric Interpretations of the Narrative Criteria</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12</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128589823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5334000" y="1143000"/>
            <a:ext cx="3608673" cy="2590800"/>
          </a:xfrm>
          <a:prstGeom prst="rect">
            <a:avLst/>
          </a:prstGeom>
          <a:noFill/>
          <a:ln w="9525">
            <a:noFill/>
            <a:miter lim="800000"/>
            <a:headEnd/>
            <a:tailEnd/>
          </a:ln>
        </p:spPr>
      </p:pic>
      <p:pic>
        <p:nvPicPr>
          <p:cNvPr id="5122" name="Picture 2" descr="G:\Photos\Fyke Net pictures\OCB Fyke Nets 10-12-2011\Ochlockonee_Deployment2_10_12_11.JPG"/>
          <p:cNvPicPr>
            <a:picLocks noChangeAspect="1" noChangeArrowheads="1"/>
          </p:cNvPicPr>
          <p:nvPr/>
        </p:nvPicPr>
        <p:blipFill>
          <a:blip r:embed="rId3" cstate="print"/>
          <a:srcRect/>
          <a:stretch>
            <a:fillRect/>
          </a:stretch>
        </p:blipFill>
        <p:spPr bwMode="auto">
          <a:xfrm>
            <a:off x="5334000" y="3810000"/>
            <a:ext cx="3581400" cy="2686050"/>
          </a:xfrm>
          <a:prstGeom prst="rect">
            <a:avLst/>
          </a:prstGeom>
          <a:noFill/>
        </p:spPr>
      </p:pic>
      <p:sp>
        <p:nvSpPr>
          <p:cNvPr id="10" name="Slide Number Placeholder 9"/>
          <p:cNvSpPr>
            <a:spLocks noGrp="1"/>
          </p:cNvSpPr>
          <p:nvPr>
            <p:ph type="sldNum" sz="quarter" idx="12"/>
          </p:nvPr>
        </p:nvSpPr>
        <p:spPr/>
        <p:txBody>
          <a:bodyPr/>
          <a:lstStyle/>
          <a:p>
            <a:fld id="{D9515C9C-B0D4-49C7-83C7-4BF66E55645D}" type="slidenum">
              <a:rPr lang="en-US" smtClean="0"/>
              <a:pPr/>
              <a:t>13</a:t>
            </a:fld>
            <a:endParaRPr lang="en-US"/>
          </a:p>
        </p:txBody>
      </p:sp>
      <p:sp>
        <p:nvSpPr>
          <p:cNvPr id="11" name="TextBox 10"/>
          <p:cNvSpPr txBox="1"/>
          <p:nvPr/>
        </p:nvSpPr>
        <p:spPr>
          <a:xfrm>
            <a:off x="228600" y="1175189"/>
            <a:ext cx="5181600" cy="4739759"/>
          </a:xfrm>
          <a:prstGeom prst="rect">
            <a:avLst/>
          </a:prstGeom>
          <a:noFill/>
        </p:spPr>
        <p:txBody>
          <a:bodyPr wrap="square" rtlCol="0">
            <a:spAutoFit/>
          </a:bodyPr>
          <a:lstStyle/>
          <a:p>
            <a:pPr>
              <a:spcBef>
                <a:spcPts val="1200"/>
              </a:spcBef>
              <a:spcAft>
                <a:spcPts val="600"/>
              </a:spcAft>
            </a:pPr>
            <a:r>
              <a:rPr lang="en-US" sz="2400" dirty="0" smtClean="0"/>
              <a:t>Rule 62-302.531(2)(a):</a:t>
            </a:r>
            <a:r>
              <a:rPr lang="en-US" sz="2400" i="1" dirty="0" smtClean="0"/>
              <a:t>  </a:t>
            </a:r>
          </a:p>
          <a:p>
            <a:pPr marL="0" lvl="1"/>
            <a:r>
              <a:rPr lang="en-US" i="1" dirty="0" smtClean="0"/>
              <a:t>Where a site specific numeric interpretation of the criterion in paragraph 62-302.530(47)(b), F.A.C., has been established by the Department, this numeric interpretation shall be the primary interpretation</a:t>
            </a:r>
            <a:r>
              <a:rPr lang="en-US" sz="2000" i="1" dirty="0" smtClean="0"/>
              <a:t>.</a:t>
            </a:r>
          </a:p>
          <a:p>
            <a:pPr>
              <a:spcBef>
                <a:spcPts val="1200"/>
              </a:spcBef>
              <a:spcAft>
                <a:spcPts val="600"/>
              </a:spcAft>
            </a:pPr>
            <a:r>
              <a:rPr lang="en-US" sz="2400" dirty="0" smtClean="0"/>
              <a:t>Hierarchy I site specific interpretations: </a:t>
            </a:r>
          </a:p>
          <a:p>
            <a:pPr marL="182880" lvl="1" indent="-182880">
              <a:spcBef>
                <a:spcPts val="0"/>
              </a:spcBef>
              <a:buFont typeface="Arial" pitchFamily="34" charset="0"/>
              <a:buChar char="•"/>
            </a:pPr>
            <a:r>
              <a:rPr lang="en-US" sz="2000" dirty="0" smtClean="0"/>
              <a:t>DEP TMDLs adopted in Chapter 62-304</a:t>
            </a:r>
          </a:p>
          <a:p>
            <a:pPr marL="182880" lvl="1" indent="-182880">
              <a:spcBef>
                <a:spcPts val="0"/>
              </a:spcBef>
              <a:buFont typeface="Arial" pitchFamily="34" charset="0"/>
              <a:buChar char="•"/>
            </a:pPr>
            <a:r>
              <a:rPr lang="en-US" sz="2000" dirty="0" smtClean="0"/>
              <a:t>Level II Water Quality Based Effluent Limits (WQBELs) (Rule 62-650.500)</a:t>
            </a:r>
          </a:p>
          <a:p>
            <a:pPr marL="182880" lvl="1" indent="-182880">
              <a:spcBef>
                <a:spcPts val="0"/>
              </a:spcBef>
              <a:buFont typeface="Arial" pitchFamily="34" charset="0"/>
              <a:buChar char="•"/>
            </a:pPr>
            <a:r>
              <a:rPr lang="en-US" sz="2000" dirty="0" smtClean="0"/>
              <a:t>Estuary Specific Criteria (Rule 62-302.532)</a:t>
            </a:r>
          </a:p>
          <a:p>
            <a:pPr marL="182880" lvl="1" indent="-182880">
              <a:spcBef>
                <a:spcPts val="0"/>
              </a:spcBef>
              <a:buFont typeface="Arial" pitchFamily="34" charset="0"/>
              <a:buChar char="•"/>
            </a:pPr>
            <a:r>
              <a:rPr lang="en-US" sz="2000" dirty="0" smtClean="0"/>
              <a:t>Site Specific Alternative Criteria (SSAC) (Rule 62-302.800)</a:t>
            </a:r>
          </a:p>
          <a:p>
            <a:pPr marL="182880" lvl="1" indent="-182880">
              <a:spcBef>
                <a:spcPts val="0"/>
              </a:spcBef>
              <a:buFont typeface="Arial" pitchFamily="34" charset="0"/>
              <a:buChar char="•"/>
            </a:pPr>
            <a:r>
              <a:rPr lang="en-US" sz="2000" dirty="0" smtClean="0"/>
              <a:t>Reasonable Assurance (RA) Plans (Rule 62-303.600)</a:t>
            </a:r>
          </a:p>
        </p:txBody>
      </p:sp>
      <p:sp>
        <p:nvSpPr>
          <p:cNvPr id="12" name="Rectangle 11"/>
          <p:cNvSpPr/>
          <p:nvPr/>
        </p:nvSpPr>
        <p:spPr>
          <a:xfrm>
            <a:off x="1295400" y="0"/>
            <a:ext cx="6400800" cy="1077218"/>
          </a:xfrm>
          <a:prstGeom prst="rect">
            <a:avLst/>
          </a:prstGeom>
        </p:spPr>
        <p:txBody>
          <a:bodyPr wrap="square">
            <a:spAutoFit/>
          </a:bodyPr>
          <a:lstStyle/>
          <a:p>
            <a:pPr algn="ctr"/>
            <a:r>
              <a:rPr lang="en-US" sz="3200" dirty="0" smtClean="0">
                <a:solidFill>
                  <a:schemeClr val="bg1"/>
                </a:solidFill>
              </a:rPr>
              <a:t>Hierarchy 1: Existing Site Specific Numerical Interpretation</a:t>
            </a:r>
            <a:endParaRPr lang="en-US" sz="3200" dirty="0"/>
          </a:p>
        </p:txBody>
      </p:sp>
    </p:spTree>
    <p:extLst>
      <p:ext uri="{BB962C8B-B14F-4D97-AF65-F5344CB8AC3E}">
        <p14:creationId xmlns:p14="http://schemas.microsoft.com/office/powerpoint/2010/main" val="3057651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6553200" cy="1066800"/>
          </a:xfrm>
        </p:spPr>
        <p:txBody>
          <a:bodyPr>
            <a:normAutofit/>
          </a:bodyPr>
          <a:lstStyle/>
          <a:p>
            <a:r>
              <a:rPr lang="en-US" sz="3200" dirty="0">
                <a:solidFill>
                  <a:schemeClr val="bg1"/>
                </a:solidFill>
              </a:rPr>
              <a:t>Hierarchy 1: Existing Site Specific </a:t>
            </a:r>
            <a:r>
              <a:rPr lang="en-US" sz="3200" dirty="0" smtClean="0">
                <a:solidFill>
                  <a:schemeClr val="bg1"/>
                </a:solidFill>
              </a:rPr>
              <a:t>Numeric Interpretations - TMDLs</a:t>
            </a:r>
            <a:endParaRPr lang="en-US" sz="3200" dirty="0">
              <a:solidFill>
                <a:schemeClr val="bg1"/>
              </a:solidFill>
            </a:endParaRPr>
          </a:p>
        </p:txBody>
      </p:sp>
      <p:sp>
        <p:nvSpPr>
          <p:cNvPr id="3" name="Content Placeholder 2"/>
          <p:cNvSpPr>
            <a:spLocks noGrp="1"/>
          </p:cNvSpPr>
          <p:nvPr>
            <p:ph idx="1"/>
          </p:nvPr>
        </p:nvSpPr>
        <p:spPr>
          <a:xfrm>
            <a:off x="304800" y="1981200"/>
            <a:ext cx="8458200" cy="4724400"/>
          </a:xfrm>
        </p:spPr>
        <p:txBody>
          <a:bodyPr>
            <a:normAutofit/>
          </a:bodyPr>
          <a:lstStyle/>
          <a:p>
            <a:r>
              <a:rPr lang="en-US" sz="2800" dirty="0" smtClean="0"/>
              <a:t>Only state nutrient TMDLs adopted in Chapter 62-304, F.A.C.</a:t>
            </a:r>
          </a:p>
          <a:p>
            <a:pPr lvl="1"/>
            <a:r>
              <a:rPr lang="en-US" sz="2400" dirty="0" smtClean="0"/>
              <a:t>Based on prevention of imbalance (not just DO), </a:t>
            </a:r>
            <a:r>
              <a:rPr lang="en-US" sz="2400" dirty="0"/>
              <a:t>publicly </a:t>
            </a:r>
            <a:r>
              <a:rPr lang="en-US" sz="2400" dirty="0" smtClean="0"/>
              <a:t>noticed, and approved by ERC and EPA</a:t>
            </a:r>
          </a:p>
          <a:p>
            <a:pPr lvl="1"/>
            <a:r>
              <a:rPr lang="en-US" sz="2400" dirty="0" smtClean="0"/>
              <a:t>TMDLs available via TMDL Tracker and other Department websites</a:t>
            </a:r>
          </a:p>
          <a:p>
            <a:pPr lvl="1"/>
            <a:r>
              <a:rPr lang="en-US" sz="2400" dirty="0" smtClean="0"/>
              <a:t>Does not include TMDLs developed by EPA</a:t>
            </a:r>
          </a:p>
        </p:txBody>
      </p:sp>
    </p:spTree>
    <p:extLst>
      <p:ext uri="{BB962C8B-B14F-4D97-AF65-F5344CB8AC3E}">
        <p14:creationId xmlns:p14="http://schemas.microsoft.com/office/powerpoint/2010/main" val="308386393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6553200" cy="1066800"/>
          </a:xfrm>
        </p:spPr>
        <p:txBody>
          <a:bodyPr>
            <a:normAutofit/>
          </a:bodyPr>
          <a:lstStyle/>
          <a:p>
            <a:r>
              <a:rPr lang="en-US" sz="3200" dirty="0">
                <a:solidFill>
                  <a:schemeClr val="bg1"/>
                </a:solidFill>
              </a:rPr>
              <a:t>Hierarchy 1: Existing Site Specific </a:t>
            </a:r>
            <a:r>
              <a:rPr lang="en-US" sz="3200" dirty="0" smtClean="0">
                <a:solidFill>
                  <a:schemeClr val="bg1"/>
                </a:solidFill>
              </a:rPr>
              <a:t>Numeric Interpretations - WQBELs</a:t>
            </a:r>
            <a:endParaRPr lang="en-US" sz="3200" dirty="0">
              <a:solidFill>
                <a:schemeClr val="bg1"/>
              </a:solidFill>
            </a:endParaRPr>
          </a:p>
        </p:txBody>
      </p:sp>
      <p:sp>
        <p:nvSpPr>
          <p:cNvPr id="3" name="Content Placeholder 2"/>
          <p:cNvSpPr>
            <a:spLocks noGrp="1"/>
          </p:cNvSpPr>
          <p:nvPr>
            <p:ph idx="1"/>
          </p:nvPr>
        </p:nvSpPr>
        <p:spPr>
          <a:xfrm>
            <a:off x="304800" y="1371600"/>
            <a:ext cx="8458200" cy="5334000"/>
          </a:xfrm>
        </p:spPr>
        <p:txBody>
          <a:bodyPr>
            <a:normAutofit/>
          </a:bodyPr>
          <a:lstStyle/>
          <a:p>
            <a:r>
              <a:rPr lang="en-US" sz="2400" dirty="0" smtClean="0"/>
              <a:t>Level </a:t>
            </a:r>
            <a:r>
              <a:rPr lang="en-US" sz="2400" dirty="0"/>
              <a:t>II WQBEL is a Hierarchy 1 interpretation if:</a:t>
            </a:r>
          </a:p>
          <a:p>
            <a:pPr lvl="1"/>
            <a:r>
              <a:rPr lang="en-US" sz="2000" dirty="0"/>
              <a:t>The documentation for the WQBEL includes a site specific numeric interpretation of the narrative criterion at paragraph 62-302.530(47)(b), F.A.C., </a:t>
            </a:r>
            <a:r>
              <a:rPr lang="en-US" sz="2000" u="sng" dirty="0"/>
              <a:t>for the waterbody</a:t>
            </a:r>
            <a:r>
              <a:rPr lang="en-US" sz="2000" dirty="0"/>
              <a:t>;</a:t>
            </a:r>
          </a:p>
          <a:p>
            <a:pPr lvl="1"/>
            <a:r>
              <a:rPr lang="en-US" sz="2000" dirty="0"/>
              <a:t>The WQBEL is established pursuant to the Level II Process contained at Rule 62-650.500, F.A.C.; and  </a:t>
            </a:r>
          </a:p>
          <a:p>
            <a:pPr lvl="1"/>
            <a:r>
              <a:rPr lang="en-US" sz="2000" dirty="0"/>
              <a:t>The public notice for the WQBEL specifically states that the Level II WQBEL includes a site specific interpretation of the narrative for the receiving </a:t>
            </a:r>
            <a:r>
              <a:rPr lang="en-US" sz="2000" dirty="0" smtClean="0"/>
              <a:t>waterbody</a:t>
            </a:r>
          </a:p>
          <a:p>
            <a:r>
              <a:rPr lang="en-US" sz="2400" dirty="0" smtClean="0"/>
              <a:t>Permit is renewed with an AO that requires Permittee to conduct Level II WQBEL study </a:t>
            </a:r>
          </a:p>
          <a:p>
            <a:pPr lvl="1"/>
            <a:r>
              <a:rPr lang="en-US" sz="2000" dirty="0" smtClean="0"/>
              <a:t>When study is complete, WQBEL is issued as Final Order by District, but must be approved by EPA before permit is revised to implement WQBEL</a:t>
            </a:r>
            <a:endParaRPr lang="en-US" sz="2000" dirty="0"/>
          </a:p>
        </p:txBody>
      </p:sp>
    </p:spTree>
    <p:extLst>
      <p:ext uri="{BB962C8B-B14F-4D97-AF65-F5344CB8AC3E}">
        <p14:creationId xmlns:p14="http://schemas.microsoft.com/office/powerpoint/2010/main" val="420957233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5791200" y="6356350"/>
            <a:ext cx="2133600" cy="365125"/>
          </a:xfrm>
        </p:spPr>
        <p:txBody>
          <a:bodyPr/>
          <a:lstStyle/>
          <a:p>
            <a:fld id="{D9515C9C-B0D4-49C7-83C7-4BF66E55645D}" type="slidenum">
              <a:rPr lang="en-US" smtClean="0"/>
              <a:pPr/>
              <a:t>16</a:t>
            </a:fld>
            <a:endParaRPr lang="en-US"/>
          </a:p>
        </p:txBody>
      </p:sp>
      <p:sp>
        <p:nvSpPr>
          <p:cNvPr id="29" name="TextBox 28"/>
          <p:cNvSpPr txBox="1"/>
          <p:nvPr/>
        </p:nvSpPr>
        <p:spPr>
          <a:xfrm>
            <a:off x="5334000" y="1219200"/>
            <a:ext cx="3810000" cy="3785652"/>
          </a:xfrm>
          <a:prstGeom prst="rect">
            <a:avLst/>
          </a:prstGeom>
          <a:noFill/>
        </p:spPr>
        <p:txBody>
          <a:bodyPr wrap="square" rtlCol="0">
            <a:spAutoFit/>
          </a:bodyPr>
          <a:lstStyle/>
          <a:p>
            <a:r>
              <a:rPr lang="en-US" sz="4000" dirty="0" smtClean="0"/>
              <a:t>Estuary Numeric Nutrient Criteria: applied as average over estuary segment (not end-of-pipe)</a:t>
            </a:r>
            <a:endParaRPr lang="en-US" sz="4000" dirty="0"/>
          </a:p>
        </p:txBody>
      </p:sp>
      <p:pic>
        <p:nvPicPr>
          <p:cNvPr id="23" name="Picture 22" descr="Figure 1. Statewide NNC coverage status."/>
          <p:cNvPicPr/>
          <p:nvPr/>
        </p:nvPicPr>
        <p:blipFill>
          <a:blip r:embed="rId3" cstate="print"/>
          <a:stretch>
            <a:fillRect/>
          </a:stretch>
        </p:blipFill>
        <p:spPr>
          <a:xfrm>
            <a:off x="0" y="-76200"/>
            <a:ext cx="5322887" cy="70387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749586694"/>
              </p:ext>
            </p:extLst>
          </p:nvPr>
        </p:nvGraphicFramePr>
        <p:xfrm>
          <a:off x="-1" y="0"/>
          <a:ext cx="9144001" cy="6858004"/>
        </p:xfrm>
        <a:graphic>
          <a:graphicData uri="http://schemas.openxmlformats.org/drawingml/2006/table">
            <a:tbl>
              <a:tblPr/>
              <a:tblGrid>
                <a:gridCol w="1980399"/>
                <a:gridCol w="3524871"/>
                <a:gridCol w="1669632"/>
                <a:gridCol w="130036"/>
                <a:gridCol w="1839063"/>
              </a:tblGrid>
              <a:tr h="263770">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Total Phosphorus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Total Nitrogen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gridSpan="2">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Chlorophyll a</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(q) Loxahatchee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a:latin typeface="Times New Roman"/>
                          <a:ea typeface="Times New Roman"/>
                          <a:cs typeface="Times New Roman"/>
                        </a:rPr>
                        <a:t>For estuary segments with criteria expressed as annual geometric means (AGM), the values shall not be exceeded more than once in a three year period. For all other estuary segments, the criteria shall not be exceeded in more than 10 percent of the measurements.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70">
                <a:tc>
                  <a:txBody>
                    <a:bodyPr/>
                    <a:lstStyle/>
                    <a:p>
                      <a:pPr marL="0" marR="0">
                        <a:lnSpc>
                          <a:spcPts val="1300"/>
                        </a:lnSpc>
                        <a:spcBef>
                          <a:spcPts val="0"/>
                        </a:spcBef>
                        <a:spcAft>
                          <a:spcPts val="0"/>
                        </a:spcAft>
                        <a:tabLst>
                          <a:tab pos="6350" algn="l"/>
                          <a:tab pos="114935" algn="l"/>
                        </a:tabLst>
                      </a:pPr>
                      <a:r>
                        <a:rPr lang="en-US" sz="1400" b="1" spc="-25" dirty="0">
                          <a:solidFill>
                            <a:srgbClr val="000000"/>
                          </a:solidFill>
                          <a:latin typeface="Times New Roman"/>
                          <a:ea typeface="Times New Roman"/>
                          <a:cs typeface="Times New Roman"/>
                        </a:rPr>
                        <a:t>1. Lower Loxahatchee</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0.032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0.63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1.8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 pos="114935" algn="l"/>
                        </a:tabLst>
                      </a:pPr>
                      <a:r>
                        <a:rPr lang="en-US" sz="1400" b="1" spc="-25">
                          <a:solidFill>
                            <a:srgbClr val="000000"/>
                          </a:solidFill>
                          <a:latin typeface="Times New Roman"/>
                          <a:ea typeface="Times New Roman"/>
                          <a:cs typeface="Times New Roman"/>
                        </a:rPr>
                        <a:t>2. Middle Loxahatchee</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0.030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0.80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4.0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 pos="114935" algn="l"/>
                        </a:tabLst>
                      </a:pPr>
                      <a:r>
                        <a:rPr lang="en-US" sz="1400" b="1" spc="-25">
                          <a:solidFill>
                            <a:srgbClr val="000000"/>
                          </a:solidFill>
                          <a:latin typeface="Times New Roman"/>
                          <a:ea typeface="Times New Roman"/>
                          <a:cs typeface="Times New Roman"/>
                        </a:rPr>
                        <a:t>3. Upper Loxahatchee</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0.075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1.26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5.5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(r) Lake Worth Lagoon</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For estuary segments with criteria expressed as annual geometric means (AGM), the values shall not be exceeded more than once in a three year period. For all other estuary segments, the criteria shall not be exceeded in more than 10 percent of the measurements.</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1. Northern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0.044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0.54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2.9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2. Central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endParaRPr lang="en-US" sz="1400" b="1" spc="-25" dirty="0">
                        <a:latin typeface="Times New Roman"/>
                        <a:ea typeface="Times New Roman"/>
                        <a:cs typeface="Times New Roman"/>
                      </a:endParaRPr>
                    </a:p>
                    <a:p>
                      <a:pPr marL="0" marR="0">
                        <a:lnSpc>
                          <a:spcPts val="1300"/>
                        </a:lnSpc>
                        <a:spcBef>
                          <a:spcPts val="0"/>
                        </a:spcBef>
                        <a:spcAft>
                          <a:spcPts val="0"/>
                        </a:spcAft>
                        <a:tabLst>
                          <a:tab pos="6350" algn="l"/>
                        </a:tabLst>
                      </a:pPr>
                      <a:endParaRPr lang="en-US" sz="1400" b="1" spc="-25" dirty="0">
                        <a:latin typeface="Times New Roman"/>
                        <a:ea typeface="Times New Roman"/>
                        <a:cs typeface="Times New Roman"/>
                      </a:endParaRPr>
                    </a:p>
                    <a:p>
                      <a:pPr marL="0" marR="0">
                        <a:lnSpc>
                          <a:spcPts val="1300"/>
                        </a:lnSpc>
                        <a:spcBef>
                          <a:spcPts val="0"/>
                        </a:spcBef>
                        <a:spcAft>
                          <a:spcPts val="0"/>
                        </a:spcAft>
                        <a:tabLst>
                          <a:tab pos="6350" algn="l"/>
                        </a:tabLst>
                      </a:pPr>
                      <a:endParaRPr lang="en-US" sz="1400" b="1" spc="-25"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0.66 mg/L as AGM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10.2 μg/L</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3. Southern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0.050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0.59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5.7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(s) Halifax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For estuary segments with criteria expressed as annual geometric means (AGM), the values shall not be exceeded more than once in a three year period.</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753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Lower Halifax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0.142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0.72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6.2 µg/L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(t) </a:t>
                      </a:r>
                      <a:r>
                        <a:rPr lang="en-US" sz="1400" b="1" spc="-25" dirty="0" err="1">
                          <a:solidFill>
                            <a:srgbClr val="000000"/>
                          </a:solidFill>
                          <a:latin typeface="Times New Roman"/>
                          <a:ea typeface="Times New Roman"/>
                          <a:cs typeface="Times New Roman"/>
                        </a:rPr>
                        <a:t>Guana</a:t>
                      </a:r>
                      <a:r>
                        <a:rPr lang="en-US" sz="1400" b="1" spc="-25" dirty="0">
                          <a:solidFill>
                            <a:srgbClr val="000000"/>
                          </a:solidFill>
                          <a:latin typeface="Times New Roman"/>
                          <a:ea typeface="Times New Roman"/>
                          <a:cs typeface="Times New Roman"/>
                        </a:rPr>
                        <a:t> River/</a:t>
                      </a:r>
                      <a:r>
                        <a:rPr lang="en-US" sz="1400" b="1" spc="-25" dirty="0" err="1">
                          <a:solidFill>
                            <a:srgbClr val="000000"/>
                          </a:solidFill>
                          <a:latin typeface="Times New Roman"/>
                          <a:ea typeface="Times New Roman"/>
                          <a:cs typeface="Times New Roman"/>
                        </a:rPr>
                        <a:t>Tolomato</a:t>
                      </a:r>
                      <a:r>
                        <a:rPr lang="en-US" sz="1400" b="1" spc="-25" dirty="0">
                          <a:solidFill>
                            <a:srgbClr val="000000"/>
                          </a:solidFill>
                          <a:latin typeface="Times New Roman"/>
                          <a:ea typeface="Times New Roman"/>
                          <a:cs typeface="Times New Roman"/>
                        </a:rPr>
                        <a:t> River/Matanzas River (GTM)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Criteria for all estuary segments are expressed as annual geometric mean values not to be exceeded more than once in a three year period.</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1. Tolomato</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0.105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0.65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6.6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2. </a:t>
                      </a:r>
                      <a:r>
                        <a:rPr lang="en-US" sz="1400" b="1" spc="-25">
                          <a:latin typeface="Times New Roman"/>
                          <a:ea typeface="Times New Roman"/>
                          <a:cs typeface="Times New Roman"/>
                        </a:rPr>
                        <a:t>North Matanzas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0.110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0.55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4.0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3. </a:t>
                      </a:r>
                      <a:r>
                        <a:rPr lang="en-US" sz="1400" b="1" spc="-25">
                          <a:latin typeface="Times New Roman"/>
                          <a:ea typeface="Times New Roman"/>
                          <a:cs typeface="Times New Roman"/>
                        </a:rPr>
                        <a:t>South Matanzas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0.111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0.53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5.5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17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228600"/>
            <a:ext cx="7770813" cy="685800"/>
          </a:xfrm>
        </p:spPr>
        <p:txBody>
          <a:bodyPr>
            <a:noAutofit/>
          </a:bodyPr>
          <a:lstStyle/>
          <a:p>
            <a:pPr algn="ctr"/>
            <a:r>
              <a:rPr lang="en-US" dirty="0" smtClean="0">
                <a:solidFill>
                  <a:schemeClr val="bg1"/>
                </a:solidFill>
              </a:rPr>
              <a:t> Site Specific Alternative Criteria</a:t>
            </a:r>
            <a:endParaRPr lang="en-US" dirty="0">
              <a:solidFill>
                <a:schemeClr val="bg1"/>
              </a:solidFill>
            </a:endParaRPr>
          </a:p>
        </p:txBody>
      </p:sp>
      <p:sp>
        <p:nvSpPr>
          <p:cNvPr id="54275" name="Rectangle 3"/>
          <p:cNvSpPr>
            <a:spLocks noGrp="1" noChangeArrowheads="1"/>
          </p:cNvSpPr>
          <p:nvPr>
            <p:ph idx="1"/>
          </p:nvPr>
        </p:nvSpPr>
        <p:spPr>
          <a:xfrm>
            <a:off x="685800" y="1371600"/>
            <a:ext cx="7772400" cy="4648200"/>
          </a:xfrm>
        </p:spPr>
        <p:txBody>
          <a:bodyPr>
            <a:noAutofit/>
          </a:bodyPr>
          <a:lstStyle/>
          <a:p>
            <a:r>
              <a:rPr lang="en-US" sz="2200" dirty="0" smtClean="0"/>
              <a:t>Under Rule 62-302.800, F.A.C., an alternative water quality criterion may be established for a specific waterbody based on a demonstration that the SSAC is more appropriate </a:t>
            </a:r>
          </a:p>
          <a:p>
            <a:r>
              <a:rPr lang="en-US" sz="2200" dirty="0" smtClean="0"/>
              <a:t>SSACs usually developed and reviewed by DEAR in Tallahassee with sampling support from staff based in District offices</a:t>
            </a:r>
          </a:p>
          <a:p>
            <a:r>
              <a:rPr lang="en-US" sz="2200" dirty="0" smtClean="0"/>
              <a:t>Types of SSACs</a:t>
            </a:r>
          </a:p>
          <a:p>
            <a:pPr lvl="1"/>
            <a:r>
              <a:rPr lang="en-US" sz="2000" dirty="0" smtClean="0"/>
              <a:t>Type </a:t>
            </a:r>
            <a:r>
              <a:rPr lang="en-US" sz="2000" dirty="0"/>
              <a:t>I SSAC based on natural background conditions (reference-based approach)</a:t>
            </a:r>
          </a:p>
          <a:p>
            <a:pPr lvl="1"/>
            <a:r>
              <a:rPr lang="en-US" sz="2000" dirty="0"/>
              <a:t>Type II SSAC  must demonstrate that the criterion would fully maintain and protect human health, existing uses, and the level of water quality necessary to protect designated uses</a:t>
            </a:r>
          </a:p>
          <a:p>
            <a:pPr lvl="1"/>
            <a:r>
              <a:rPr lang="en-US" sz="2000" dirty="0"/>
              <a:t>Type III SSAC for nutrients, and requires a demonstration of healthy flora and fauna at given nutrient </a:t>
            </a:r>
            <a:r>
              <a:rPr lang="en-US" sz="2000" dirty="0" smtClean="0"/>
              <a:t>regime</a:t>
            </a:r>
            <a:endParaRPr lang="en-US" sz="20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467600" cy="1143000"/>
          </a:xfrm>
        </p:spPr>
        <p:txBody>
          <a:bodyPr>
            <a:normAutofit/>
          </a:bodyPr>
          <a:lstStyle/>
          <a:p>
            <a:r>
              <a:rPr lang="en-US" sz="3600" dirty="0" smtClean="0">
                <a:solidFill>
                  <a:schemeClr val="bg1"/>
                </a:solidFill>
              </a:rPr>
              <a:t>Example - Discharge to Hierarchy 1</a:t>
            </a:r>
            <a:endParaRPr lang="en-US" sz="3600" dirty="0">
              <a:solidFill>
                <a:schemeClr val="bg1"/>
              </a:solidFill>
            </a:endParaRPr>
          </a:p>
        </p:txBody>
      </p:sp>
      <p:grpSp>
        <p:nvGrpSpPr>
          <p:cNvPr id="3" name="Group 14"/>
          <p:cNvGrpSpPr/>
          <p:nvPr/>
        </p:nvGrpSpPr>
        <p:grpSpPr>
          <a:xfrm>
            <a:off x="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12671" y="1360253"/>
            <a:ext cx="25146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Direct Receiving </a:t>
            </a:r>
          </a:p>
          <a:p>
            <a:r>
              <a:rPr lang="en-US" b="1" dirty="0" smtClean="0"/>
              <a:t>Water</a:t>
            </a:r>
            <a:r>
              <a:rPr lang="en-US" dirty="0" smtClean="0"/>
              <a:t>: Has Nutrient TMDL, SSAC  or Estuary Specific, or RA</a:t>
            </a:r>
            <a:endParaRPr lang="en-US" dirty="0"/>
          </a:p>
        </p:txBody>
      </p:sp>
      <p:sp>
        <p:nvSpPr>
          <p:cNvPr id="17" name="TextBox 16"/>
          <p:cNvSpPr txBox="1"/>
          <p:nvPr/>
        </p:nvSpPr>
        <p:spPr>
          <a:xfrm>
            <a:off x="76200" y="3093304"/>
            <a:ext cx="3048000"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Downstream Waters</a:t>
            </a:r>
            <a:r>
              <a:rPr lang="en-US" dirty="0" smtClean="0"/>
              <a:t>: Hierarchy 1 Interpretations usually also protect downstream; verify in hierarchy 1 development documentation</a:t>
            </a:r>
            <a:endParaRPr lang="en-US" dirty="0"/>
          </a:p>
        </p:txBody>
      </p:sp>
      <p:sp>
        <p:nvSpPr>
          <p:cNvPr id="18" name="Right Arrow 17"/>
          <p:cNvSpPr/>
          <p:nvPr/>
        </p:nvSpPr>
        <p:spPr>
          <a:xfrm>
            <a:off x="1600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759466" y="1669518"/>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144925" y="2678328"/>
            <a:ext cx="434549"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3330716" y="3093304"/>
            <a:ext cx="2857500"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Nutrient TMDL:  </a:t>
            </a:r>
            <a:r>
              <a:rPr lang="en-US" dirty="0" smtClean="0"/>
              <a:t>WQBEL expressed as the load to achieve the nutrient WLA.</a:t>
            </a:r>
          </a:p>
          <a:p>
            <a:r>
              <a:rPr lang="en-US" b="1" dirty="0" smtClean="0"/>
              <a:t>SSAC or Estuary Specific:  </a:t>
            </a:r>
            <a:r>
              <a:rPr lang="en-US" dirty="0" smtClean="0"/>
              <a:t>WQBEL ensures discharge does not cause or contribute to an exceedence of SSAC.</a:t>
            </a:r>
          </a:p>
          <a:p>
            <a:r>
              <a:rPr lang="en-US" b="1" dirty="0" smtClean="0"/>
              <a:t>Reasonable Assurance Plan: </a:t>
            </a:r>
            <a:r>
              <a:rPr lang="en-US" dirty="0" smtClean="0"/>
              <a:t>Nutrient-related target in the RA Plan is the NNC</a:t>
            </a:r>
            <a:endParaRPr lang="en-US"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19</a:t>
            </a:fld>
            <a:endParaRPr lang="en-US"/>
          </a:p>
        </p:txBody>
      </p:sp>
      <p:sp>
        <p:nvSpPr>
          <p:cNvPr id="23" name="TextBox 22"/>
          <p:cNvSpPr txBox="1"/>
          <p:nvPr/>
        </p:nvSpPr>
        <p:spPr>
          <a:xfrm>
            <a:off x="5334000" y="1360253"/>
            <a:ext cx="35052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Are both TN and TP in this discharge covered by a H1 NNC?</a:t>
            </a:r>
          </a:p>
          <a:p>
            <a:r>
              <a:rPr lang="en-US" b="1" dirty="0" smtClean="0"/>
              <a:t>Yes</a:t>
            </a:r>
            <a:r>
              <a:rPr lang="en-US" dirty="0" smtClean="0"/>
              <a:t>		</a:t>
            </a:r>
            <a:r>
              <a:rPr lang="en-US" b="1" dirty="0" smtClean="0"/>
              <a:t>No</a:t>
            </a:r>
            <a:endParaRPr lang="en-US" b="1" dirty="0"/>
          </a:p>
        </p:txBody>
      </p:sp>
      <p:sp>
        <p:nvSpPr>
          <p:cNvPr id="25" name="TextBox 24"/>
          <p:cNvSpPr txBox="1"/>
          <p:nvPr/>
        </p:nvSpPr>
        <p:spPr>
          <a:xfrm>
            <a:off x="6400176" y="3093304"/>
            <a:ext cx="2305050"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Implement applicable  numeric interpretation for the waterbody type or conduct Level II WQBEL</a:t>
            </a:r>
            <a:endParaRPr lang="en-US" dirty="0"/>
          </a:p>
        </p:txBody>
      </p:sp>
      <p:sp>
        <p:nvSpPr>
          <p:cNvPr id="4" name="Down Arrow 3"/>
          <p:cNvSpPr/>
          <p:nvPr/>
        </p:nvSpPr>
        <p:spPr>
          <a:xfrm>
            <a:off x="5363936" y="2406295"/>
            <a:ext cx="484632" cy="5642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7135368" y="2364370"/>
            <a:ext cx="484632" cy="6062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394732" y="5309295"/>
            <a:ext cx="230505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Evaluate downstream protection</a:t>
            </a:r>
            <a:endParaRPr lang="en-US" dirty="0"/>
          </a:p>
        </p:txBody>
      </p:sp>
      <p:sp>
        <p:nvSpPr>
          <p:cNvPr id="27" name="Down Arrow 26"/>
          <p:cNvSpPr/>
          <p:nvPr/>
        </p:nvSpPr>
        <p:spPr>
          <a:xfrm>
            <a:off x="7135368" y="4668786"/>
            <a:ext cx="484632" cy="5423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0052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152400" y="1142999"/>
            <a:ext cx="8839200" cy="5273675"/>
          </a:xfrm>
        </p:spPr>
        <p:txBody>
          <a:bodyPr>
            <a:noAutofit/>
          </a:bodyPr>
          <a:lstStyle/>
          <a:p>
            <a:pPr>
              <a:lnSpc>
                <a:spcPct val="90000"/>
              </a:lnSpc>
              <a:spcBef>
                <a:spcPts val="0"/>
              </a:spcBef>
              <a:spcAft>
                <a:spcPts val="600"/>
              </a:spcAft>
            </a:pPr>
            <a:r>
              <a:rPr lang="en-US" sz="2400" dirty="0" smtClean="0">
                <a:latin typeface="Arial" pitchFamily="34" charset="0"/>
                <a:cs typeface="Arial" pitchFamily="34" charset="0"/>
              </a:rPr>
              <a:t>Introduction: Previous Training, Contacts, Current Status, and Basic Concepts</a:t>
            </a:r>
          </a:p>
          <a:p>
            <a:pPr>
              <a:lnSpc>
                <a:spcPct val="90000"/>
              </a:lnSpc>
              <a:spcBef>
                <a:spcPts val="0"/>
              </a:spcBef>
              <a:spcAft>
                <a:spcPts val="600"/>
              </a:spcAft>
            </a:pPr>
            <a:r>
              <a:rPr lang="en-US" sz="2400" dirty="0" smtClean="0">
                <a:latin typeface="Arial" pitchFamily="34" charset="0"/>
                <a:cs typeface="Arial" pitchFamily="34" charset="0"/>
              </a:rPr>
              <a:t>Summary of Rules and Key Concepts</a:t>
            </a:r>
          </a:p>
          <a:p>
            <a:pPr lvl="1">
              <a:lnSpc>
                <a:spcPct val="90000"/>
              </a:lnSpc>
              <a:spcBef>
                <a:spcPts val="0"/>
              </a:spcBef>
              <a:spcAft>
                <a:spcPts val="600"/>
              </a:spcAft>
            </a:pPr>
            <a:r>
              <a:rPr lang="en-US" sz="2000" dirty="0" smtClean="0">
                <a:latin typeface="Arial" pitchFamily="34" charset="0"/>
                <a:cs typeface="Arial" pitchFamily="34" charset="0"/>
              </a:rPr>
              <a:t>Hierarchical Approach</a:t>
            </a:r>
          </a:p>
          <a:p>
            <a:pPr>
              <a:lnSpc>
                <a:spcPct val="90000"/>
              </a:lnSpc>
              <a:spcBef>
                <a:spcPts val="0"/>
              </a:spcBef>
              <a:spcAft>
                <a:spcPts val="600"/>
              </a:spcAft>
            </a:pPr>
            <a:r>
              <a:rPr lang="en-US" sz="2400" dirty="0" smtClean="0">
                <a:latin typeface="Arial" pitchFamily="34" charset="0"/>
                <a:cs typeface="Arial" pitchFamily="34" charset="0"/>
              </a:rPr>
              <a:t>Downstream Waters Protection</a:t>
            </a:r>
          </a:p>
          <a:p>
            <a:pPr marL="342900" lvl="1" indent="-342900">
              <a:lnSpc>
                <a:spcPct val="90000"/>
              </a:lnSpc>
              <a:spcBef>
                <a:spcPts val="0"/>
              </a:spcBef>
              <a:spcAft>
                <a:spcPts val="600"/>
              </a:spcAft>
              <a:buFont typeface="Arial" pitchFamily="34" charset="0"/>
              <a:buChar char="•"/>
            </a:pPr>
            <a:r>
              <a:rPr lang="en-US" sz="2400" dirty="0" smtClean="0">
                <a:latin typeface="Arial" pitchFamily="34" charset="0"/>
                <a:cs typeface="Arial" pitchFamily="34" charset="0"/>
              </a:rPr>
              <a:t>Implementation in Permits</a:t>
            </a:r>
          </a:p>
          <a:p>
            <a:pPr marL="742950" lvl="2" indent="-342900">
              <a:lnSpc>
                <a:spcPct val="90000"/>
              </a:lnSpc>
              <a:spcBef>
                <a:spcPts val="0"/>
              </a:spcBef>
              <a:spcAft>
                <a:spcPts val="600"/>
              </a:spcAft>
              <a:buFont typeface="Arial" panose="020B0604020202020204" pitchFamily="34" charset="0"/>
              <a:buChar char="‒"/>
            </a:pPr>
            <a:r>
              <a:rPr lang="en-US" sz="2000" dirty="0" smtClean="0">
                <a:latin typeface="Arial" pitchFamily="34" charset="0"/>
                <a:cs typeface="Arial" pitchFamily="34" charset="0"/>
              </a:rPr>
              <a:t>Straight Renewal </a:t>
            </a:r>
          </a:p>
          <a:p>
            <a:pPr marL="742950" lvl="2" indent="-342900">
              <a:lnSpc>
                <a:spcPct val="90000"/>
              </a:lnSpc>
              <a:spcBef>
                <a:spcPts val="0"/>
              </a:spcBef>
              <a:spcAft>
                <a:spcPts val="600"/>
              </a:spcAft>
              <a:buFont typeface="Arial" panose="020B0604020202020204" pitchFamily="34" charset="0"/>
              <a:buChar char="‒"/>
            </a:pPr>
            <a:r>
              <a:rPr lang="en-US" sz="2000" dirty="0" smtClean="0">
                <a:latin typeface="Arial" pitchFamily="34" charset="0"/>
                <a:cs typeface="Arial" pitchFamily="34" charset="0"/>
              </a:rPr>
              <a:t>New or Expanded Discharge</a:t>
            </a:r>
          </a:p>
          <a:p>
            <a:pPr marL="742950" lvl="2" indent="-342900">
              <a:lnSpc>
                <a:spcPct val="90000"/>
              </a:lnSpc>
              <a:spcBef>
                <a:spcPts val="0"/>
              </a:spcBef>
              <a:spcAft>
                <a:spcPts val="600"/>
              </a:spcAft>
              <a:buFont typeface="Arial" panose="020B0604020202020204" pitchFamily="34" charset="0"/>
              <a:buChar char="‒"/>
            </a:pPr>
            <a:r>
              <a:rPr lang="en-US" sz="2000" dirty="0" smtClean="0">
                <a:latin typeface="Arial" pitchFamily="34" charset="0"/>
                <a:cs typeface="Arial" pitchFamily="34" charset="0"/>
              </a:rPr>
              <a:t>Administrative Orders</a:t>
            </a:r>
          </a:p>
          <a:p>
            <a:pPr>
              <a:lnSpc>
                <a:spcPct val="90000"/>
              </a:lnSpc>
              <a:spcBef>
                <a:spcPts val="0"/>
              </a:spcBef>
              <a:spcAft>
                <a:spcPts val="600"/>
              </a:spcAft>
            </a:pPr>
            <a:r>
              <a:rPr lang="en-US" sz="2400" dirty="0" smtClean="0">
                <a:latin typeface="Arial" pitchFamily="34" charset="0"/>
                <a:cs typeface="Arial" pitchFamily="34" charset="0"/>
              </a:rPr>
              <a:t>Other Permitting Considerations</a:t>
            </a:r>
          </a:p>
          <a:p>
            <a:pPr lvl="1">
              <a:lnSpc>
                <a:spcPct val="90000"/>
              </a:lnSpc>
              <a:spcBef>
                <a:spcPts val="0"/>
              </a:spcBef>
              <a:spcAft>
                <a:spcPts val="600"/>
              </a:spcAft>
            </a:pPr>
            <a:r>
              <a:rPr lang="en-US" sz="2000" dirty="0" smtClean="0">
                <a:latin typeface="Arial" pitchFamily="34" charset="0"/>
                <a:cs typeface="Arial" pitchFamily="34" charset="0"/>
              </a:rPr>
              <a:t>Applications in-house when rules become effective</a:t>
            </a:r>
          </a:p>
          <a:p>
            <a:pPr lvl="1">
              <a:lnSpc>
                <a:spcPct val="90000"/>
              </a:lnSpc>
              <a:spcBef>
                <a:spcPts val="0"/>
              </a:spcBef>
              <a:spcAft>
                <a:spcPts val="600"/>
              </a:spcAft>
            </a:pPr>
            <a:r>
              <a:rPr lang="en-US" sz="2000" dirty="0" smtClean="0">
                <a:latin typeface="Arial" pitchFamily="34" charset="0"/>
                <a:cs typeface="Arial" pitchFamily="34" charset="0"/>
              </a:rPr>
              <a:t>Continuous and non-continuous discharges</a:t>
            </a:r>
          </a:p>
          <a:p>
            <a:pPr>
              <a:lnSpc>
                <a:spcPct val="90000"/>
              </a:lnSpc>
              <a:spcBef>
                <a:spcPts val="0"/>
              </a:spcBef>
              <a:spcAft>
                <a:spcPts val="600"/>
              </a:spcAft>
            </a:pPr>
            <a:r>
              <a:rPr lang="en-US" sz="2400" dirty="0" smtClean="0">
                <a:latin typeface="Arial" pitchFamily="34" charset="0"/>
                <a:cs typeface="Arial" pitchFamily="34" charset="0"/>
              </a:rPr>
              <a:t>Where to Find Information on Nutrients and Nutrient Criteria</a:t>
            </a:r>
            <a:endParaRPr lang="en-US" sz="2400" dirty="0">
              <a:latin typeface="Arial" pitchFamily="34" charset="0"/>
              <a:cs typeface="Arial" pitchFamily="34" charset="0"/>
            </a:endParaRPr>
          </a:p>
        </p:txBody>
      </p:sp>
      <p:sp>
        <p:nvSpPr>
          <p:cNvPr id="35842" name="Rectangle 2"/>
          <p:cNvSpPr>
            <a:spLocks noGrp="1" noChangeArrowheads="1"/>
          </p:cNvSpPr>
          <p:nvPr>
            <p:ph type="title"/>
          </p:nvPr>
        </p:nvSpPr>
        <p:spPr>
          <a:xfrm>
            <a:off x="685800" y="152400"/>
            <a:ext cx="7772400" cy="838200"/>
          </a:xfrm>
        </p:spPr>
        <p:txBody>
          <a:bodyPr/>
          <a:lstStyle/>
          <a:p>
            <a:r>
              <a:rPr lang="en-US" dirty="0" smtClean="0">
                <a:solidFill>
                  <a:schemeClr val="bg1"/>
                </a:solidFill>
              </a:rPr>
              <a:t>Summary of Presentation</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2</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0"/>
            <a:ext cx="8266113" cy="1981200"/>
          </a:xfrm>
        </p:spPr>
        <p:txBody>
          <a:bodyPr>
            <a:normAutofit/>
          </a:bodyPr>
          <a:lstStyle/>
          <a:p>
            <a:pPr algn="ctr"/>
            <a:r>
              <a:rPr lang="en-US" sz="3200" b="0" dirty="0" smtClean="0"/>
              <a:t>Hierarchy 2</a:t>
            </a:r>
            <a:br>
              <a:rPr lang="en-US" sz="3200" b="0" dirty="0" smtClean="0"/>
            </a:br>
            <a:r>
              <a:rPr lang="en-US" sz="1600" b="0" dirty="0" smtClean="0"/>
              <a:t>   </a:t>
            </a:r>
            <a:r>
              <a:rPr lang="en-US" sz="3200" b="0" dirty="0" smtClean="0"/>
              <a:t/>
            </a:r>
            <a:br>
              <a:rPr lang="en-US" sz="3200" b="0" dirty="0" smtClean="0"/>
            </a:br>
            <a:r>
              <a:rPr lang="en-US" sz="3200" b="0" dirty="0" smtClean="0"/>
              <a:t>Numeric Interpretations of the Narrative Criteria FOR LAKES AND SPRING VENTS</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20</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29799000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524000"/>
          </a:xfrm>
        </p:spPr>
        <p:txBody>
          <a:bodyPr>
            <a:normAutofit/>
          </a:bodyPr>
          <a:lstStyle/>
          <a:p>
            <a:pPr algn="ctr"/>
            <a:r>
              <a:rPr lang="en-US" dirty="0" smtClean="0">
                <a:solidFill>
                  <a:schemeClr val="bg1"/>
                </a:solidFill>
              </a:rPr>
              <a:t>Hierarchy 2: Lakes</a:t>
            </a:r>
            <a:r>
              <a:rPr lang="en-US" dirty="0" smtClean="0"/>
              <a:t>	</a:t>
            </a:r>
            <a:endParaRPr lang="en-US" dirty="0"/>
          </a:p>
        </p:txBody>
      </p:sp>
      <p:sp>
        <p:nvSpPr>
          <p:cNvPr id="3" name="Content Placeholder 2"/>
          <p:cNvSpPr>
            <a:spLocks noGrp="1"/>
          </p:cNvSpPr>
          <p:nvPr>
            <p:ph idx="1"/>
          </p:nvPr>
        </p:nvSpPr>
        <p:spPr>
          <a:xfrm>
            <a:off x="0" y="1143000"/>
            <a:ext cx="5257800" cy="5105400"/>
          </a:xfrm>
        </p:spPr>
        <p:txBody>
          <a:bodyPr>
            <a:normAutofit fontScale="85000" lnSpcReduction="20000"/>
          </a:bodyPr>
          <a:lstStyle/>
          <a:p>
            <a:r>
              <a:rPr lang="en-US" dirty="0" smtClean="0"/>
              <a:t>Established chlorophyll a, TN and TP criteria </a:t>
            </a:r>
          </a:p>
          <a:p>
            <a:pPr lvl="1"/>
            <a:r>
              <a:rPr lang="en-US" sz="2600" dirty="0" smtClean="0"/>
              <a:t>Started with target chlorophyll a, and then set TN and TP criteria based on statistical relationship between nutrients and </a:t>
            </a:r>
            <a:r>
              <a:rPr lang="en-US" sz="2600" dirty="0" err="1" smtClean="0"/>
              <a:t>chl</a:t>
            </a:r>
            <a:r>
              <a:rPr lang="en-US" sz="2600" dirty="0" smtClean="0"/>
              <a:t> a</a:t>
            </a:r>
          </a:p>
          <a:p>
            <a:pPr lvl="1"/>
            <a:r>
              <a:rPr lang="en-US" sz="2600" dirty="0" smtClean="0"/>
              <a:t>Criteria vary annually depending on color and alkalinity</a:t>
            </a:r>
          </a:p>
          <a:p>
            <a:pPr lvl="1"/>
            <a:r>
              <a:rPr lang="en-US" sz="2600" dirty="0" smtClean="0"/>
              <a:t>Expressed as annual geometric mean (AGM) </a:t>
            </a:r>
            <a:r>
              <a:rPr lang="en-US" sz="2600" u="sng" dirty="0" smtClean="0"/>
              <a:t>calculated as lake-wide averages </a:t>
            </a:r>
            <a:r>
              <a:rPr lang="en-US" sz="2600" dirty="0" smtClean="0"/>
              <a:t>that cannot be exceeded more than once in a three-year period</a:t>
            </a:r>
          </a:p>
          <a:p>
            <a:pPr lvl="1"/>
            <a:r>
              <a:rPr lang="en-US" sz="2600" dirty="0" smtClean="0"/>
              <a:t>Effluent limitations should be expressed as annual averages not to be exceeded</a:t>
            </a:r>
          </a:p>
          <a:p>
            <a:pPr lvl="2"/>
            <a:r>
              <a:rPr lang="en-US" sz="2200" dirty="0" smtClean="0"/>
              <a:t>WQBEL would establish load that attains NNC (at critical conditions)</a:t>
            </a:r>
          </a:p>
        </p:txBody>
      </p:sp>
      <p:pic>
        <p:nvPicPr>
          <p:cNvPr id="4" name="Content Placeholder 9" descr="P7130009.JPG"/>
          <p:cNvPicPr>
            <a:picLocks noChangeAspect="1"/>
          </p:cNvPicPr>
          <p:nvPr/>
        </p:nvPicPr>
        <p:blipFill>
          <a:blip r:embed="rId3" cstate="print"/>
          <a:stretch>
            <a:fillRect/>
          </a:stretch>
        </p:blipFill>
        <p:spPr>
          <a:xfrm>
            <a:off x="5105400" y="1219200"/>
            <a:ext cx="6502400" cy="48768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21</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95400" y="206515"/>
            <a:ext cx="6781800" cy="646331"/>
          </a:xfrm>
          <a:prstGeom prst="rect">
            <a:avLst/>
          </a:prstGeom>
          <a:noFill/>
        </p:spPr>
        <p:txBody>
          <a:bodyPr wrap="square" rtlCol="0">
            <a:spAutoFit/>
          </a:bodyPr>
          <a:lstStyle/>
          <a:p>
            <a:pPr algn="ctr"/>
            <a:r>
              <a:rPr lang="en-US" sz="3600" dirty="0" smtClean="0">
                <a:solidFill>
                  <a:schemeClr val="bg1"/>
                </a:solidFill>
                <a:latin typeface="Arial"/>
                <a:cs typeface="Arial"/>
              </a:rPr>
              <a:t>NNC for Lakes</a:t>
            </a:r>
            <a:endParaRPr lang="en-US" sz="3600" dirty="0">
              <a:solidFill>
                <a:schemeClr val="bg1"/>
              </a:solidFill>
              <a:latin typeface="Arial"/>
              <a:cs typeface="Arial"/>
            </a:endParaRPr>
          </a:p>
        </p:txBody>
      </p:sp>
      <p:pic>
        <p:nvPicPr>
          <p:cNvPr id="10" name="Picture 9" descr="DEP_color_logo white text[Converted].png"/>
          <p:cNvPicPr>
            <a:picLocks noChangeAspect="1"/>
          </p:cNvPicPr>
          <p:nvPr/>
        </p:nvPicPr>
        <p:blipFill>
          <a:blip r:embed="rId2" cstate="print"/>
          <a:stretch>
            <a:fillRect/>
          </a:stretch>
        </p:blipFill>
        <p:spPr>
          <a:xfrm>
            <a:off x="228600" y="191379"/>
            <a:ext cx="990600" cy="646821"/>
          </a:xfrm>
          <a:prstGeom prst="rect">
            <a:avLst/>
          </a:prstGeom>
        </p:spPr>
      </p:pic>
      <p:sp>
        <p:nvSpPr>
          <p:cNvPr id="6" name="Rectangle 5"/>
          <p:cNvSpPr/>
          <p:nvPr/>
        </p:nvSpPr>
        <p:spPr>
          <a:xfrm>
            <a:off x="76200" y="6172200"/>
            <a:ext cx="9144000" cy="369332"/>
          </a:xfrm>
          <a:prstGeom prst="rect">
            <a:avLst/>
          </a:prstGeom>
        </p:spPr>
        <p:txBody>
          <a:bodyPr wrap="square">
            <a:spAutoFit/>
          </a:bodyPr>
          <a:lstStyle/>
          <a:p>
            <a:r>
              <a:rPr lang="en-US" baseline="30000" dirty="0" smtClean="0"/>
              <a:t>1</a:t>
            </a:r>
            <a:r>
              <a:rPr lang="en-US" dirty="0" smtClean="0"/>
              <a:t> For lakes with color &gt; 40 PCU in the West Central Region, the maximum TP limit is 0.49 mg/L</a:t>
            </a:r>
            <a:endParaRPr lang="en-US" dirty="0"/>
          </a:p>
        </p:txBody>
      </p:sp>
      <p:graphicFrame>
        <p:nvGraphicFramePr>
          <p:cNvPr id="7" name="Table 6"/>
          <p:cNvGraphicFramePr>
            <a:graphicFrameLocks noGrp="1"/>
          </p:cNvGraphicFramePr>
          <p:nvPr/>
        </p:nvGraphicFramePr>
        <p:xfrm>
          <a:off x="609601" y="1066800"/>
          <a:ext cx="7964114" cy="5014032"/>
        </p:xfrm>
        <a:graphic>
          <a:graphicData uri="http://schemas.openxmlformats.org/drawingml/2006/table">
            <a:tbl>
              <a:tblPr/>
              <a:tblGrid>
                <a:gridCol w="1539484"/>
                <a:gridCol w="1347156"/>
                <a:gridCol w="1279628"/>
                <a:gridCol w="1279628"/>
                <a:gridCol w="1318943"/>
                <a:gridCol w="1199275"/>
              </a:tblGrid>
              <a:tr h="479589">
                <a:tc rowSpan="2">
                  <a:txBody>
                    <a:bodyPr/>
                    <a:lstStyle/>
                    <a:p>
                      <a:pPr marL="0" marR="0">
                        <a:lnSpc>
                          <a:spcPct val="115000"/>
                        </a:lnSpc>
                        <a:spcBef>
                          <a:spcPts val="0"/>
                        </a:spcBef>
                        <a:spcAft>
                          <a:spcPts val="0"/>
                        </a:spcAft>
                      </a:pPr>
                      <a:r>
                        <a:rPr lang="en-US" sz="1800" b="0" dirty="0">
                          <a:latin typeface="Calibri"/>
                          <a:ea typeface="Calibri"/>
                          <a:cs typeface="Calibri"/>
                        </a:rPr>
                        <a:t>Long Term Geometric Mean Lake Color and Alkalinity</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nSpc>
                          <a:spcPct val="115000"/>
                        </a:lnSpc>
                        <a:spcBef>
                          <a:spcPts val="0"/>
                        </a:spcBef>
                        <a:spcAft>
                          <a:spcPts val="0"/>
                        </a:spcAft>
                      </a:pPr>
                      <a:r>
                        <a:rPr lang="en-US" sz="1800" b="0" dirty="0">
                          <a:latin typeface="Calibri"/>
                          <a:ea typeface="Calibri"/>
                          <a:cs typeface="Calibri"/>
                        </a:rPr>
                        <a:t>Annual Geometric Mean Chlorophyll </a:t>
                      </a:r>
                      <a:r>
                        <a:rPr lang="en-US" sz="1800" b="0" i="1" dirty="0">
                          <a:latin typeface="Calibri"/>
                          <a:ea typeface="Calibri"/>
                          <a:cs typeface="Calibri"/>
                        </a:rPr>
                        <a:t>a</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b="1" dirty="0" smtClean="0">
                          <a:latin typeface="+mn-lt"/>
                          <a:ea typeface="Calibri"/>
                          <a:cs typeface="Calibri"/>
                        </a:rPr>
                        <a:t>Minimum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Maximum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Minimum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Maximum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340467">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Phosphorus</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Phosphorus</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Nitrogen</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Nitrogen</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670232">
                <a:tc>
                  <a:txBody>
                    <a:bodyPr/>
                    <a:lstStyle/>
                    <a:p>
                      <a:pPr marL="0" marR="0">
                        <a:lnSpc>
                          <a:spcPct val="115000"/>
                        </a:lnSpc>
                        <a:spcBef>
                          <a:spcPts val="0"/>
                        </a:spcBef>
                        <a:spcAft>
                          <a:spcPts val="0"/>
                        </a:spcAft>
                      </a:pPr>
                      <a:r>
                        <a:rPr lang="en-US" sz="1800" b="0" dirty="0">
                          <a:latin typeface="Calibri"/>
                          <a:ea typeface="Calibri"/>
                          <a:cs typeface="Calibri"/>
                        </a:rPr>
                        <a:t>&gt; 40 Platinum Cobalt Units </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20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0.05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a:latin typeface="Calibri"/>
                        <a:ea typeface="Calibri"/>
                        <a:cs typeface="Calibri"/>
                      </a:endParaRPr>
                    </a:p>
                    <a:p>
                      <a:pPr marL="0" marR="0">
                        <a:lnSpc>
                          <a:spcPct val="115000"/>
                        </a:lnSpc>
                        <a:spcBef>
                          <a:spcPts val="0"/>
                        </a:spcBef>
                        <a:spcAft>
                          <a:spcPts val="0"/>
                        </a:spcAft>
                      </a:pPr>
                      <a:r>
                        <a:rPr lang="en-US" sz="1800" b="1">
                          <a:latin typeface="Calibri"/>
                          <a:ea typeface="Calibri"/>
                          <a:cs typeface="Calibri"/>
                        </a:rPr>
                        <a:t>0.16 mg/L</a:t>
                      </a:r>
                      <a:r>
                        <a:rPr lang="en-US" sz="1800" b="1" baseline="30000">
                          <a:latin typeface="Calibri"/>
                          <a:ea typeface="Calibri"/>
                          <a:cs typeface="Calibri"/>
                        </a:rPr>
                        <a:t>1</a:t>
                      </a:r>
                      <a:endParaRPr lang="en-US" sz="1800" b="1">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1.27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2.23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117056">
                <a:tc>
                  <a:txBody>
                    <a:bodyPr/>
                    <a:lstStyle/>
                    <a:p>
                      <a:pPr marL="0" marR="0">
                        <a:lnSpc>
                          <a:spcPct val="115000"/>
                        </a:lnSpc>
                        <a:spcBef>
                          <a:spcPts val="0"/>
                        </a:spcBef>
                        <a:spcAft>
                          <a:spcPts val="0"/>
                        </a:spcAft>
                      </a:pPr>
                      <a:r>
                        <a:rPr lang="en-US" sz="1800" b="0" dirty="0">
                          <a:latin typeface="Calibri"/>
                          <a:ea typeface="Calibri"/>
                          <a:cs typeface="Calibri"/>
                        </a:rPr>
                        <a:t>≤ 40 Platinum Cobalt Units and &gt; 20 mg/L CaCO</a:t>
                      </a:r>
                      <a:r>
                        <a:rPr lang="en-US" sz="1800" b="0" baseline="-25000" dirty="0">
                          <a:latin typeface="Calibri"/>
                          <a:ea typeface="Calibri"/>
                          <a:cs typeface="Calibri"/>
                        </a:rPr>
                        <a:t>3</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20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0.09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1.05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1.91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117056">
                <a:tc>
                  <a:txBody>
                    <a:bodyPr/>
                    <a:lstStyle/>
                    <a:p>
                      <a:pPr marL="0" marR="0">
                        <a:lnSpc>
                          <a:spcPct val="115000"/>
                        </a:lnSpc>
                        <a:spcBef>
                          <a:spcPts val="0"/>
                        </a:spcBef>
                        <a:spcAft>
                          <a:spcPts val="0"/>
                        </a:spcAft>
                      </a:pPr>
                      <a:r>
                        <a:rPr lang="en-US" sz="1800" b="0" dirty="0">
                          <a:latin typeface="Calibri"/>
                          <a:ea typeface="Calibri"/>
                          <a:cs typeface="Calibri"/>
                        </a:rPr>
                        <a:t>≤ 40 Platinum Cobalt Units and ≤ 20 mg/L CaCO</a:t>
                      </a:r>
                      <a:r>
                        <a:rPr lang="en-US" sz="1800" b="0" baseline="-25000" dirty="0">
                          <a:latin typeface="Calibri"/>
                          <a:ea typeface="Calibri"/>
                          <a:cs typeface="Calibri"/>
                        </a:rPr>
                        <a:t>3</a:t>
                      </a:r>
                      <a:r>
                        <a:rPr lang="en-US" sz="1800" b="0" dirty="0">
                          <a:latin typeface="Calibri"/>
                          <a:ea typeface="Calibri"/>
                          <a:cs typeface="Calibri"/>
                        </a:rPr>
                        <a:t> </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6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0.51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0.93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8600"/>
            <a:ext cx="7391400" cy="1295400"/>
          </a:xfrm>
        </p:spPr>
        <p:txBody>
          <a:bodyPr>
            <a:normAutofit fontScale="90000"/>
          </a:bodyPr>
          <a:lstStyle/>
          <a:p>
            <a:pPr algn="ctr"/>
            <a:r>
              <a:rPr lang="en-US" dirty="0" smtClean="0">
                <a:solidFill>
                  <a:schemeClr val="bg1"/>
                </a:solidFill>
              </a:rPr>
              <a:t>Numeric Interpretations for Lakes</a:t>
            </a:r>
            <a:r>
              <a:rPr lang="en-US" dirty="0" smtClean="0"/>
              <a:t>	</a:t>
            </a:r>
            <a:endParaRPr lang="en-US" dirty="0"/>
          </a:p>
        </p:txBody>
      </p:sp>
      <p:sp>
        <p:nvSpPr>
          <p:cNvPr id="3" name="Content Placeholder 2"/>
          <p:cNvSpPr>
            <a:spLocks noGrp="1"/>
          </p:cNvSpPr>
          <p:nvPr>
            <p:ph idx="1"/>
          </p:nvPr>
        </p:nvSpPr>
        <p:spPr>
          <a:xfrm>
            <a:off x="304800" y="1295399"/>
            <a:ext cx="8534400" cy="5121275"/>
          </a:xfrm>
        </p:spPr>
        <p:txBody>
          <a:bodyPr>
            <a:normAutofit fontScale="92500" lnSpcReduction="10000"/>
          </a:bodyPr>
          <a:lstStyle/>
          <a:p>
            <a:r>
              <a:rPr lang="en-US" sz="2800" dirty="0" smtClean="0"/>
              <a:t>Rule allows TN and TP </a:t>
            </a:r>
            <a:r>
              <a:rPr lang="en-US" sz="2800" u="sng" dirty="0" smtClean="0"/>
              <a:t>criteria</a:t>
            </a:r>
            <a:r>
              <a:rPr lang="en-US" sz="2800" dirty="0" smtClean="0"/>
              <a:t> to vary annually depending on chlorophyll a </a:t>
            </a:r>
          </a:p>
          <a:p>
            <a:pPr lvl="1"/>
            <a:r>
              <a:rPr lang="en-US" sz="2600" dirty="0" smtClean="0"/>
              <a:t>If meet </a:t>
            </a:r>
            <a:r>
              <a:rPr lang="en-US" sz="2600" dirty="0" err="1" smtClean="0"/>
              <a:t>chl</a:t>
            </a:r>
            <a:r>
              <a:rPr lang="en-US" sz="2600" dirty="0" smtClean="0"/>
              <a:t> a value for lake type for a given year, then TN and TP set at annual geometric mean of ambient samples for that year, subject to range shown</a:t>
            </a:r>
          </a:p>
          <a:p>
            <a:pPr lvl="1"/>
            <a:r>
              <a:rPr lang="en-US" sz="2600" dirty="0" smtClean="0"/>
              <a:t>If do not meet chlorophyll a or if insufficient chlorophyll a data, then criteria set at </a:t>
            </a:r>
            <a:r>
              <a:rPr lang="en-US" sz="2600" u="sng" dirty="0" smtClean="0"/>
              <a:t>minimum</a:t>
            </a:r>
            <a:r>
              <a:rPr lang="en-US" sz="2600" dirty="0" smtClean="0"/>
              <a:t> value</a:t>
            </a:r>
          </a:p>
          <a:p>
            <a:r>
              <a:rPr lang="en-US" sz="2800" u="sng" dirty="0" smtClean="0"/>
              <a:t>NOTE</a:t>
            </a:r>
            <a:r>
              <a:rPr lang="en-US" sz="2800" dirty="0" smtClean="0"/>
              <a:t>: Lake </a:t>
            </a:r>
            <a:r>
              <a:rPr lang="en-US" sz="2800" dirty="0"/>
              <a:t>criteria may apply to </a:t>
            </a:r>
            <a:r>
              <a:rPr lang="en-US" sz="2800" dirty="0" smtClean="0"/>
              <a:t>areas in large </a:t>
            </a:r>
            <a:r>
              <a:rPr lang="en-US" sz="2800" dirty="0"/>
              <a:t>rivers that are more lake-like than stream-like due to</a:t>
            </a:r>
          </a:p>
          <a:p>
            <a:pPr lvl="1"/>
            <a:r>
              <a:rPr lang="en-US" sz="2400" dirty="0" smtClean="0"/>
              <a:t>Due to long </a:t>
            </a:r>
            <a:r>
              <a:rPr lang="en-US" sz="2400" dirty="0"/>
              <a:t>residence time and increased width</a:t>
            </a:r>
            <a:r>
              <a:rPr lang="en-US" sz="2400" dirty="0" smtClean="0"/>
              <a:t>; and</a:t>
            </a:r>
            <a:endParaRPr lang="en-US" sz="2400" dirty="0"/>
          </a:p>
          <a:p>
            <a:pPr lvl="1"/>
            <a:r>
              <a:rPr lang="en-US" sz="2400" dirty="0"/>
              <a:t>preponderance of biological taxa (plants and invertebrates)  typically found in lakes rather than streams</a:t>
            </a:r>
          </a:p>
          <a:p>
            <a:pPr lvl="1"/>
            <a:r>
              <a:rPr lang="en-US" sz="2400" dirty="0"/>
              <a:t>Determination of the appropriate NNC would require a biological and hydrographic assessment of the river area in question</a:t>
            </a:r>
          </a:p>
          <a:p>
            <a:pPr lvl="1"/>
            <a:endParaRPr lang="en-US" sz="2600"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23</a:t>
            </a:fld>
            <a:endParaRPr lang="en-US"/>
          </a:p>
        </p:txBody>
      </p:sp>
    </p:spTree>
    <p:extLst>
      <p:ext uri="{BB962C8B-B14F-4D97-AF65-F5344CB8AC3E}">
        <p14:creationId xmlns:p14="http://schemas.microsoft.com/office/powerpoint/2010/main" val="164203364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Picture 010"/>
          <p:cNvPicPr>
            <a:picLocks noChangeAspect="1" noChangeArrowheads="1"/>
          </p:cNvPicPr>
          <p:nvPr/>
        </p:nvPicPr>
        <p:blipFill>
          <a:blip r:embed="rId4" cstate="print"/>
          <a:srcRect/>
          <a:stretch>
            <a:fillRect/>
          </a:stretch>
        </p:blipFill>
        <p:spPr bwMode="auto">
          <a:xfrm>
            <a:off x="0" y="0"/>
            <a:ext cx="9144000" cy="3276600"/>
          </a:xfrm>
          <a:prstGeom prst="rect">
            <a:avLst/>
          </a:prstGeom>
          <a:noFill/>
        </p:spPr>
      </p:pic>
      <p:pic>
        <p:nvPicPr>
          <p:cNvPr id="151555" name="Picture 3" descr="Picture3"/>
          <p:cNvPicPr>
            <a:picLocks noChangeAspect="1" noChangeArrowheads="1"/>
          </p:cNvPicPr>
          <p:nvPr/>
        </p:nvPicPr>
        <p:blipFill>
          <a:blip r:embed="rId5" cstate="print"/>
          <a:srcRect/>
          <a:stretch>
            <a:fillRect/>
          </a:stretch>
        </p:blipFill>
        <p:spPr bwMode="auto">
          <a:xfrm>
            <a:off x="0" y="3203575"/>
            <a:ext cx="9144000" cy="3654425"/>
          </a:xfrm>
          <a:prstGeom prst="rect">
            <a:avLst/>
          </a:prstGeom>
          <a:noFill/>
        </p:spPr>
      </p:pic>
      <p:sp>
        <p:nvSpPr>
          <p:cNvPr id="4" name="TextBox 3"/>
          <p:cNvSpPr txBox="1"/>
          <p:nvPr/>
        </p:nvSpPr>
        <p:spPr>
          <a:xfrm>
            <a:off x="0" y="1"/>
            <a:ext cx="8915400" cy="954107"/>
          </a:xfrm>
          <a:prstGeom prst="rect">
            <a:avLst/>
          </a:prstGeom>
          <a:noFill/>
        </p:spPr>
        <p:txBody>
          <a:bodyPr wrap="square" rtlCol="0">
            <a:spAutoFit/>
          </a:bodyPr>
          <a:lstStyle/>
          <a:p>
            <a:r>
              <a:rPr lang="en-US" sz="2800" dirty="0" smtClean="0"/>
              <a:t>Middle St. Johns River:  </a:t>
            </a:r>
          </a:p>
          <a:p>
            <a:r>
              <a:rPr lang="en-US" sz="2800" dirty="0" smtClean="0"/>
              <a:t>Long Retention Time, </a:t>
            </a:r>
            <a:r>
              <a:rPr lang="en-US" sz="2800" dirty="0" err="1" smtClean="0"/>
              <a:t>Lentic</a:t>
            </a:r>
            <a:r>
              <a:rPr lang="en-US" sz="2800" dirty="0" smtClean="0"/>
              <a:t> </a:t>
            </a:r>
            <a:r>
              <a:rPr lang="en-US" sz="2800" dirty="0" err="1" smtClean="0"/>
              <a:t>taxa</a:t>
            </a:r>
            <a:r>
              <a:rPr lang="en-US" sz="2800" dirty="0" smtClean="0"/>
              <a:t> prevail, Lake Criteria Apply</a:t>
            </a:r>
            <a:endParaRPr lang="en-US" sz="2800" dirty="0"/>
          </a:p>
        </p:txBody>
      </p:sp>
      <p:sp>
        <p:nvSpPr>
          <p:cNvPr id="5" name="TextBox 4"/>
          <p:cNvSpPr txBox="1"/>
          <p:nvPr/>
        </p:nvSpPr>
        <p:spPr>
          <a:xfrm>
            <a:off x="704998" y="3236893"/>
            <a:ext cx="6669967" cy="523220"/>
          </a:xfrm>
          <a:prstGeom prst="rect">
            <a:avLst/>
          </a:prstGeom>
          <a:noFill/>
        </p:spPr>
        <p:txBody>
          <a:bodyPr wrap="none" rtlCol="0">
            <a:spAutoFit/>
          </a:bodyPr>
          <a:lstStyle/>
          <a:p>
            <a:pPr algn="ctr"/>
            <a:r>
              <a:rPr lang="en-US" sz="2800" dirty="0" smtClean="0"/>
              <a:t>Another View of the Middle St. Johns River  </a:t>
            </a:r>
          </a:p>
        </p:txBody>
      </p:sp>
      <p:sp>
        <p:nvSpPr>
          <p:cNvPr id="6" name="Slide Number Placeholder 5"/>
          <p:cNvSpPr>
            <a:spLocks noGrp="1"/>
          </p:cNvSpPr>
          <p:nvPr>
            <p:ph type="sldNum" sz="quarter" idx="12"/>
          </p:nvPr>
        </p:nvSpPr>
        <p:spPr/>
        <p:txBody>
          <a:bodyPr/>
          <a:lstStyle/>
          <a:p>
            <a:fld id="{D9515C9C-B0D4-49C7-83C7-4BF66E55645D}" type="slidenum">
              <a:rPr lang="en-US" smtClean="0"/>
              <a:pPr/>
              <a:t>24</a:t>
            </a:fld>
            <a:endParaRPr lang="en-US"/>
          </a:p>
        </p:txBody>
      </p:sp>
      <p:pic>
        <p:nvPicPr>
          <p:cNvPr id="7" name="~PP300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4577844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315200" cy="1143000"/>
          </a:xfrm>
        </p:spPr>
        <p:txBody>
          <a:bodyPr/>
          <a:lstStyle/>
          <a:p>
            <a:r>
              <a:rPr lang="en-US" dirty="0" smtClean="0">
                <a:solidFill>
                  <a:schemeClr val="bg1"/>
                </a:solidFill>
              </a:rPr>
              <a:t>Discharge to Lake</a:t>
            </a:r>
            <a:endParaRPr lang="en-US" sz="1400" dirty="0">
              <a:solidFill>
                <a:schemeClr val="bg1"/>
              </a:solidFill>
            </a:endParaRPr>
          </a:p>
        </p:txBody>
      </p:sp>
      <p:grpSp>
        <p:nvGrpSpPr>
          <p:cNvPr id="3" name="Group 14"/>
          <p:cNvGrpSpPr/>
          <p:nvPr/>
        </p:nvGrpSpPr>
        <p:grpSpPr>
          <a:xfrm>
            <a:off x="76200" y="1752600"/>
            <a:ext cx="1534155" cy="990600"/>
            <a:chOff x="304800" y="1143000"/>
            <a:chExt cx="1392891"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273416" cy="390640"/>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Lake</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9812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029200" y="1824335"/>
            <a:ext cx="38862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WQBEL achieves lake criteria*</a:t>
            </a:r>
            <a:endParaRPr lang="en-US" sz="2400" dirty="0"/>
          </a:p>
        </p:txBody>
      </p:sp>
      <p:sp>
        <p:nvSpPr>
          <p:cNvPr id="24" name="TextBox 23"/>
          <p:cNvSpPr txBox="1"/>
          <p:nvPr/>
        </p:nvSpPr>
        <p:spPr>
          <a:xfrm>
            <a:off x="5715000" y="2771001"/>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3830" y="2775466"/>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133535" y="2874443"/>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391400" y="289554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724400" y="3584138"/>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31" name="TextBox 30"/>
          <p:cNvSpPr txBox="1"/>
          <p:nvPr/>
        </p:nvSpPr>
        <p:spPr>
          <a:xfrm>
            <a:off x="6629400" y="3611940"/>
            <a:ext cx="2371725"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 for lake or downstream water protection</a:t>
            </a:r>
            <a:endParaRPr lang="en-US" sz="2400" dirty="0"/>
          </a:p>
        </p:txBody>
      </p:sp>
      <p:sp>
        <p:nvSpPr>
          <p:cNvPr id="28" name="TextBox 27"/>
          <p:cNvSpPr txBox="1"/>
          <p:nvPr/>
        </p:nvSpPr>
        <p:spPr>
          <a:xfrm>
            <a:off x="99646" y="3703260"/>
            <a:ext cx="4497929" cy="2554545"/>
          </a:xfrm>
          <a:prstGeom prst="rect">
            <a:avLst/>
          </a:prstGeom>
          <a:noFill/>
        </p:spPr>
        <p:txBody>
          <a:bodyPr wrap="square" rtlCol="0">
            <a:spAutoFit/>
          </a:bodyPr>
          <a:lstStyle/>
          <a:p>
            <a:r>
              <a:rPr lang="en-US" sz="2000" dirty="0" smtClean="0"/>
              <a:t>*If there are multiple dischargers to the lake, existing loads are OK unless the direct receiving water (lake) or downstream water criteria are not achieved. If either criteria are not attained, then a Level II WQBEL is needed to establish effluent limits that do not cause or contribute to non-attainment</a:t>
            </a:r>
            <a:endParaRPr lang="en-US" sz="2000" dirty="0"/>
          </a:p>
        </p:txBody>
      </p:sp>
      <p:sp>
        <p:nvSpPr>
          <p:cNvPr id="29" name="Slide Number Placeholder 28"/>
          <p:cNvSpPr>
            <a:spLocks noGrp="1"/>
          </p:cNvSpPr>
          <p:nvPr>
            <p:ph type="sldNum" sz="quarter" idx="12"/>
          </p:nvPr>
        </p:nvSpPr>
        <p:spPr/>
        <p:txBody>
          <a:bodyPr/>
          <a:lstStyle/>
          <a:p>
            <a:fld id="{D9515C9C-B0D4-49C7-83C7-4BF66E55645D}" type="slidenum">
              <a:rPr lang="en-US" smtClean="0"/>
              <a:pPr/>
              <a:t>25</a:t>
            </a:fld>
            <a:endParaRPr lang="en-US"/>
          </a:p>
        </p:txBody>
      </p:sp>
    </p:spTree>
    <p:extLst>
      <p:ext uri="{BB962C8B-B14F-4D97-AF65-F5344CB8AC3E}">
        <p14:creationId xmlns:p14="http://schemas.microsoft.com/office/powerpoint/2010/main" val="109884272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905000"/>
            <a:ext cx="4419600" cy="3429000"/>
          </a:xfrm>
        </p:spPr>
        <p:txBody>
          <a:bodyPr/>
          <a:lstStyle/>
          <a:p>
            <a:r>
              <a:rPr lang="en-US" dirty="0" smtClean="0"/>
              <a:t>Hierarchy 2- Springs</a:t>
            </a:r>
            <a:endParaRPr lang="en-US" dirty="0"/>
          </a:p>
        </p:txBody>
      </p:sp>
      <p:pic>
        <p:nvPicPr>
          <p:cNvPr id="4" name="Picture 3" descr="Itch_near Coffee.JPG"/>
          <p:cNvPicPr>
            <a:picLocks noChangeAspect="1"/>
          </p:cNvPicPr>
          <p:nvPr/>
        </p:nvPicPr>
        <p:blipFill>
          <a:blip r:embed="rId2" cstate="print"/>
          <a:stretch>
            <a:fillRect/>
          </a:stretch>
        </p:blipFill>
        <p:spPr>
          <a:xfrm>
            <a:off x="3274012" y="1066800"/>
            <a:ext cx="7317788" cy="5488341"/>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p:cNvPicPr>
            <a:picLocks noChangeAspect="1" noChangeArrowheads="1"/>
          </p:cNvPicPr>
          <p:nvPr/>
        </p:nvPicPr>
        <p:blipFill>
          <a:blip r:embed="rId2" cstate="print"/>
          <a:srcRect/>
          <a:stretch>
            <a:fillRect/>
          </a:stretch>
        </p:blipFill>
        <p:spPr bwMode="auto">
          <a:xfrm>
            <a:off x="3886200" y="1066800"/>
            <a:ext cx="5486400" cy="4481848"/>
          </a:xfrm>
          <a:prstGeom prst="rect">
            <a:avLst/>
          </a:prstGeom>
          <a:noFill/>
          <a:ln w="9525">
            <a:noFill/>
            <a:miter lim="800000"/>
            <a:headEnd/>
            <a:tailEnd/>
          </a:ln>
        </p:spPr>
      </p:pic>
      <p:pic>
        <p:nvPicPr>
          <p:cNvPr id="8199" name="Picture 7"/>
          <p:cNvPicPr>
            <a:picLocks noChangeAspect="1" noChangeArrowheads="1"/>
          </p:cNvPicPr>
          <p:nvPr/>
        </p:nvPicPr>
        <p:blipFill>
          <a:blip r:embed="rId3" cstate="print"/>
          <a:srcRect l="1909"/>
          <a:stretch>
            <a:fillRect/>
          </a:stretch>
        </p:blipFill>
        <p:spPr bwMode="auto">
          <a:xfrm>
            <a:off x="-138113" y="1024261"/>
            <a:ext cx="4557713" cy="4538339"/>
          </a:xfrm>
          <a:prstGeom prst="rect">
            <a:avLst/>
          </a:prstGeom>
          <a:noFill/>
          <a:ln w="9525">
            <a:noFill/>
            <a:miter lim="800000"/>
            <a:headEnd/>
            <a:tailEnd/>
          </a:ln>
        </p:spPr>
      </p:pic>
      <p:sp>
        <p:nvSpPr>
          <p:cNvPr id="8201" name="Text Box 9"/>
          <p:cNvSpPr txBox="1">
            <a:spLocks noChangeArrowheads="1"/>
          </p:cNvSpPr>
          <p:nvPr/>
        </p:nvSpPr>
        <p:spPr bwMode="auto">
          <a:xfrm>
            <a:off x="0" y="1066800"/>
            <a:ext cx="4343400" cy="822325"/>
          </a:xfrm>
          <a:prstGeom prst="rect">
            <a:avLst/>
          </a:prstGeom>
          <a:gradFill>
            <a:gsLst>
              <a:gs pos="0">
                <a:schemeClr val="accent1">
                  <a:tint val="66000"/>
                  <a:satMod val="160000"/>
                  <a:alpha val="17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txBody>
          <a:bodyPr>
            <a:spAutoFit/>
          </a:bodyPr>
          <a:lstStyle/>
          <a:p>
            <a:pPr eaLnBrk="1" hangingPunct="1"/>
            <a:r>
              <a:rPr lang="en-US" sz="2400" dirty="0" err="1">
                <a:latin typeface="Arial" charset="0"/>
              </a:rPr>
              <a:t>Weeki</a:t>
            </a:r>
            <a:r>
              <a:rPr lang="en-US" sz="2400" dirty="0">
                <a:latin typeface="Arial" charset="0"/>
              </a:rPr>
              <a:t> </a:t>
            </a:r>
            <a:r>
              <a:rPr lang="en-US" sz="2400" dirty="0" err="1">
                <a:latin typeface="Arial" charset="0"/>
              </a:rPr>
              <a:t>Wachee</a:t>
            </a:r>
            <a:r>
              <a:rPr lang="en-US" sz="2400" dirty="0">
                <a:latin typeface="Arial" charset="0"/>
              </a:rPr>
              <a:t>, 1950s;</a:t>
            </a:r>
          </a:p>
          <a:p>
            <a:pPr eaLnBrk="1" hangingPunct="1"/>
            <a:r>
              <a:rPr lang="en-US" sz="2400" dirty="0">
                <a:latin typeface="Arial" charset="0"/>
              </a:rPr>
              <a:t>Nitrate &lt; 0.1 mg/L, Eel grass</a:t>
            </a:r>
          </a:p>
        </p:txBody>
      </p:sp>
      <p:sp>
        <p:nvSpPr>
          <p:cNvPr id="8202" name="Text Box 10"/>
          <p:cNvSpPr txBox="1">
            <a:spLocks noChangeArrowheads="1"/>
          </p:cNvSpPr>
          <p:nvPr/>
        </p:nvSpPr>
        <p:spPr bwMode="auto">
          <a:xfrm>
            <a:off x="4419600" y="1006475"/>
            <a:ext cx="4724400" cy="822325"/>
          </a:xfrm>
          <a:prstGeom prst="rect">
            <a:avLst/>
          </a:prstGeom>
          <a:gradFill>
            <a:gsLst>
              <a:gs pos="0">
                <a:schemeClr val="accent1">
                  <a:tint val="66000"/>
                  <a:satMod val="160000"/>
                  <a:alpha val="17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txBody>
          <a:bodyPr>
            <a:spAutoFit/>
          </a:bodyPr>
          <a:lstStyle/>
          <a:p>
            <a:pPr eaLnBrk="1" hangingPunct="1"/>
            <a:r>
              <a:rPr lang="en-US" sz="2400" dirty="0" err="1">
                <a:latin typeface="Arial" charset="0"/>
              </a:rPr>
              <a:t>Weeki</a:t>
            </a:r>
            <a:r>
              <a:rPr lang="en-US" sz="2400" dirty="0">
                <a:latin typeface="Arial" charset="0"/>
              </a:rPr>
              <a:t> </a:t>
            </a:r>
            <a:r>
              <a:rPr lang="en-US" sz="2400" dirty="0" err="1">
                <a:latin typeface="Arial" charset="0"/>
              </a:rPr>
              <a:t>Wachee</a:t>
            </a:r>
            <a:r>
              <a:rPr lang="en-US" sz="2400" dirty="0">
                <a:latin typeface="Arial" charset="0"/>
              </a:rPr>
              <a:t>, 2001:</a:t>
            </a:r>
          </a:p>
          <a:p>
            <a:pPr eaLnBrk="1" hangingPunct="1"/>
            <a:r>
              <a:rPr lang="en-US" sz="2400" dirty="0">
                <a:latin typeface="Arial" charset="0"/>
              </a:rPr>
              <a:t>Nitrate ~ 0.7 mg/L, </a:t>
            </a:r>
            <a:r>
              <a:rPr lang="en-US" sz="2400" dirty="0" err="1">
                <a:latin typeface="Arial" charset="0"/>
              </a:rPr>
              <a:t>Lyngbya</a:t>
            </a:r>
            <a:r>
              <a:rPr lang="en-US" sz="2400" dirty="0">
                <a:latin typeface="Arial" charset="0"/>
              </a:rPr>
              <a:t> mats</a:t>
            </a:r>
          </a:p>
        </p:txBody>
      </p:sp>
      <p:sp>
        <p:nvSpPr>
          <p:cNvPr id="7" name="Slide Number Placeholder 6"/>
          <p:cNvSpPr>
            <a:spLocks noGrp="1"/>
          </p:cNvSpPr>
          <p:nvPr>
            <p:ph type="sldNum" sz="quarter" idx="12"/>
          </p:nvPr>
        </p:nvSpPr>
        <p:spPr/>
        <p:txBody>
          <a:bodyPr/>
          <a:lstStyle/>
          <a:p>
            <a:fld id="{D9515C9C-B0D4-49C7-83C7-4BF66E55645D}" type="slidenum">
              <a:rPr lang="en-US" smtClean="0"/>
              <a:pPr/>
              <a:t>27</a:t>
            </a:fld>
            <a:endParaRPr lang="en-US"/>
          </a:p>
        </p:txBody>
      </p:sp>
      <p:sp>
        <p:nvSpPr>
          <p:cNvPr id="2" name="Rectangle 1"/>
          <p:cNvSpPr/>
          <p:nvPr/>
        </p:nvSpPr>
        <p:spPr>
          <a:xfrm>
            <a:off x="2336374" y="282549"/>
            <a:ext cx="5283626" cy="584775"/>
          </a:xfrm>
          <a:prstGeom prst="rect">
            <a:avLst/>
          </a:prstGeom>
        </p:spPr>
        <p:txBody>
          <a:bodyPr wrap="none">
            <a:spAutoFit/>
          </a:bodyPr>
          <a:lstStyle/>
          <a:p>
            <a:pPr algn="ctr"/>
            <a:r>
              <a:rPr lang="en-US" sz="3200" dirty="0">
                <a:solidFill>
                  <a:schemeClr val="bg1"/>
                </a:solidFill>
              </a:rPr>
              <a:t>Nuisance Algal Mats in </a:t>
            </a:r>
            <a:r>
              <a:rPr lang="en-US" sz="3200" b="1" dirty="0">
                <a:solidFill>
                  <a:schemeClr val="bg1"/>
                </a:solidFill>
              </a:rPr>
              <a:t>Springs</a:t>
            </a:r>
          </a:p>
        </p:txBody>
      </p:sp>
      <p:sp>
        <p:nvSpPr>
          <p:cNvPr id="4" name="Rectangle 3"/>
          <p:cNvSpPr/>
          <p:nvPr/>
        </p:nvSpPr>
        <p:spPr>
          <a:xfrm>
            <a:off x="381000" y="5622925"/>
            <a:ext cx="8534400" cy="769441"/>
          </a:xfrm>
          <a:prstGeom prst="rect">
            <a:avLst/>
          </a:prstGeom>
        </p:spPr>
        <p:txBody>
          <a:bodyPr wrap="square">
            <a:spAutoFit/>
          </a:bodyPr>
          <a:lstStyle/>
          <a:p>
            <a:pPr marL="225425" indent="-225425">
              <a:buFont typeface="Arial" pitchFamily="34" charset="0"/>
              <a:buChar char="•"/>
            </a:pPr>
            <a:r>
              <a:rPr lang="en-US" sz="2200" dirty="0"/>
              <a:t>Applicable numeric interpretation of the narrative nutrient criterion is 0.35 mg/L of nitrate-nitrite as an annual geometric mean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a:t>
            </a:r>
            <a:endParaRPr lang="en-US" dirty="0">
              <a:solidFill>
                <a:schemeClr val="bg1"/>
              </a:solidFill>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r>
              <a:rPr lang="en-US" dirty="0" smtClean="0"/>
              <a:t>As a permitting issue, the NNC for spring vents address land application more than NPDES permitting</a:t>
            </a:r>
          </a:p>
          <a:p>
            <a:r>
              <a:rPr lang="en-US" dirty="0" smtClean="0"/>
              <a:t>Rule 62-520.310(2) F.A.C., states that, “Discharge to groundwater shall not impair the designated use of contiguous surface waters”</a:t>
            </a:r>
          </a:p>
          <a:p>
            <a:r>
              <a:rPr lang="en-US" dirty="0" smtClean="0"/>
              <a:t>However, any causal relationship between the discharge and nutrients at </a:t>
            </a:r>
            <a:r>
              <a:rPr lang="en-US" dirty="0" err="1" smtClean="0"/>
              <a:t>downgradient</a:t>
            </a:r>
            <a:r>
              <a:rPr lang="en-US" dirty="0" smtClean="0"/>
              <a:t> springs is challenging to demonstrate</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Springs Protection Areas</a:t>
            </a:r>
            <a:endParaRPr lang="en-US"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a:off x="2819400" y="1066800"/>
            <a:ext cx="5280698" cy="5614134"/>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29</a:t>
            </a:fld>
            <a:endParaRPr lang="en-US"/>
          </a:p>
        </p:txBody>
      </p:sp>
      <p:sp>
        <p:nvSpPr>
          <p:cNvPr id="5" name="Content Placeholder 2"/>
          <p:cNvSpPr>
            <a:spLocks noGrp="1"/>
          </p:cNvSpPr>
          <p:nvPr>
            <p:ph idx="1"/>
          </p:nvPr>
        </p:nvSpPr>
        <p:spPr>
          <a:xfrm>
            <a:off x="457200" y="1968866"/>
            <a:ext cx="5486400" cy="4203333"/>
          </a:xfrm>
        </p:spPr>
        <p:txBody>
          <a:bodyPr>
            <a:normAutofit lnSpcReduction="10000"/>
          </a:bodyPr>
          <a:lstStyle/>
          <a:p>
            <a:pPr marL="0" indent="0">
              <a:buNone/>
            </a:pPr>
            <a:r>
              <a:rPr lang="en-US" sz="2200" dirty="0" smtClean="0"/>
              <a:t>Factors to consider:</a:t>
            </a:r>
          </a:p>
          <a:p>
            <a:r>
              <a:rPr lang="en-US" sz="2200" dirty="0" smtClean="0"/>
              <a:t>TN and TP values in Zone of Discharge (ZOD) based on groundwater monitoring data</a:t>
            </a:r>
          </a:p>
          <a:p>
            <a:r>
              <a:rPr lang="en-US" sz="2200" dirty="0" smtClean="0"/>
              <a:t>Size of the discharge (small vs. large)</a:t>
            </a:r>
          </a:p>
          <a:p>
            <a:r>
              <a:rPr lang="en-US" sz="2200" dirty="0" smtClean="0"/>
              <a:t>Distance from springs vent</a:t>
            </a:r>
          </a:p>
          <a:p>
            <a:r>
              <a:rPr lang="en-US" sz="2200" dirty="0" smtClean="0"/>
              <a:t>Expected nutrient attenuation based on nature of the soil/aquifer matrix and nutrient concentrations in discharge</a:t>
            </a:r>
          </a:p>
          <a:p>
            <a:pPr lvl="1"/>
            <a:r>
              <a:rPr lang="en-US" sz="2000" dirty="0" smtClean="0"/>
              <a:t>Nitrate – very soluble, very little attenuation</a:t>
            </a:r>
          </a:p>
          <a:p>
            <a:pPr lvl="1"/>
            <a:r>
              <a:rPr lang="en-US" sz="2000" dirty="0" smtClean="0"/>
              <a:t>Phosphorus - attenuation in certain soils</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609600" y="1371600"/>
            <a:ext cx="8382000" cy="4724400"/>
          </a:xfrm>
        </p:spPr>
        <p:txBody>
          <a:bodyPr>
            <a:noAutofit/>
          </a:bodyPr>
          <a:lstStyle/>
          <a:p>
            <a:pPr>
              <a:lnSpc>
                <a:spcPct val="90000"/>
              </a:lnSpc>
              <a:spcAft>
                <a:spcPts val="1200"/>
              </a:spcAft>
            </a:pPr>
            <a:r>
              <a:rPr lang="en-US" sz="2400" dirty="0" smtClean="0">
                <a:latin typeface="Arial" pitchFamily="34" charset="0"/>
                <a:cs typeface="Arial" pitchFamily="34" charset="0"/>
              </a:rPr>
              <a:t>Statewide training for permitting staff and sampling teams</a:t>
            </a:r>
          </a:p>
          <a:p>
            <a:pPr lvl="1">
              <a:spcBef>
                <a:spcPts val="0"/>
              </a:spcBef>
              <a:spcAft>
                <a:spcPts val="600"/>
              </a:spcAft>
            </a:pPr>
            <a:r>
              <a:rPr lang="en-US" sz="2000" dirty="0" smtClean="0">
                <a:latin typeface="Arial" pitchFamily="34" charset="0"/>
                <a:cs typeface="Arial" pitchFamily="34" charset="0"/>
              </a:rPr>
              <a:t>December 2013 in Jacksonville, Okeechobee, Tampa, and Pensacola</a:t>
            </a:r>
          </a:p>
          <a:p>
            <a:pPr lvl="1">
              <a:spcBef>
                <a:spcPts val="0"/>
              </a:spcBef>
              <a:spcAft>
                <a:spcPts val="600"/>
              </a:spcAft>
            </a:pPr>
            <a:r>
              <a:rPr lang="en-US" sz="2000" dirty="0" smtClean="0">
                <a:latin typeface="Arial" pitchFamily="34" charset="0"/>
                <a:cs typeface="Arial" pitchFamily="34" charset="0"/>
              </a:rPr>
              <a:t>April 2014 in Tallahassee</a:t>
            </a:r>
          </a:p>
          <a:p>
            <a:pPr>
              <a:lnSpc>
                <a:spcPct val="90000"/>
              </a:lnSpc>
              <a:spcAft>
                <a:spcPts val="1200"/>
              </a:spcAft>
            </a:pPr>
            <a:r>
              <a:rPr lang="en-US" sz="2400" dirty="0" smtClean="0">
                <a:latin typeface="Arial" pitchFamily="34" charset="0"/>
                <a:cs typeface="Arial" pitchFamily="34" charset="0"/>
              </a:rPr>
              <a:t>Additional materials provided to Staff, WFAs and Managers</a:t>
            </a:r>
          </a:p>
          <a:p>
            <a:pPr lvl="1">
              <a:spcBef>
                <a:spcPts val="0"/>
              </a:spcBef>
              <a:spcAft>
                <a:spcPts val="600"/>
              </a:spcAft>
            </a:pPr>
            <a:r>
              <a:rPr lang="en-US" sz="2000" dirty="0" smtClean="0">
                <a:latin typeface="Arial" pitchFamily="34" charset="0"/>
                <a:cs typeface="Arial" pitchFamily="34" charset="0"/>
              </a:rPr>
              <a:t>Administrative Order Template</a:t>
            </a:r>
          </a:p>
          <a:p>
            <a:pPr lvl="1">
              <a:spcBef>
                <a:spcPts val="0"/>
              </a:spcBef>
              <a:spcAft>
                <a:spcPts val="600"/>
              </a:spcAft>
            </a:pPr>
            <a:r>
              <a:rPr lang="en-US" sz="2000" dirty="0" smtClean="0">
                <a:latin typeface="Arial" pitchFamily="34" charset="0"/>
                <a:cs typeface="Arial" pitchFamily="34" charset="0"/>
              </a:rPr>
              <a:t>Comprehensive training presentation</a:t>
            </a:r>
          </a:p>
          <a:p>
            <a:pPr lvl="1">
              <a:spcBef>
                <a:spcPts val="0"/>
              </a:spcBef>
              <a:spcAft>
                <a:spcPts val="600"/>
              </a:spcAft>
            </a:pPr>
            <a:r>
              <a:rPr lang="en-US" sz="2000" dirty="0" smtClean="0">
                <a:latin typeface="Arial" pitchFamily="34" charset="0"/>
                <a:cs typeface="Arial" pitchFamily="34" charset="0"/>
              </a:rPr>
              <a:t>DRAFT Permit Writers Manual section on nutrient criteria</a:t>
            </a:r>
          </a:p>
          <a:p>
            <a:r>
              <a:rPr lang="en-US" sz="2000" dirty="0" smtClean="0">
                <a:latin typeface="Arial" pitchFamily="34" charset="0"/>
                <a:cs typeface="Arial" pitchFamily="34" charset="0"/>
              </a:rPr>
              <a:t>Available at </a:t>
            </a:r>
            <a:r>
              <a:rPr lang="en-US" sz="2200" u="sng" dirty="0">
                <a:hlinkClick r:id="rId3"/>
              </a:rPr>
              <a:t>http://publicfiles.dep.state.fl.us/DWRM/Industrial_Wastewater/Outgoing/Presentation/</a:t>
            </a:r>
            <a:endParaRPr lang="en-US" sz="2200" dirty="0"/>
          </a:p>
        </p:txBody>
      </p:sp>
      <p:sp>
        <p:nvSpPr>
          <p:cNvPr id="35842" name="Rectangle 2"/>
          <p:cNvSpPr>
            <a:spLocks noGrp="1" noChangeArrowheads="1"/>
          </p:cNvSpPr>
          <p:nvPr>
            <p:ph type="title"/>
          </p:nvPr>
        </p:nvSpPr>
        <p:spPr>
          <a:xfrm>
            <a:off x="609600" y="152400"/>
            <a:ext cx="8229600" cy="838200"/>
          </a:xfrm>
        </p:spPr>
        <p:txBody>
          <a:bodyPr>
            <a:normAutofit/>
          </a:bodyPr>
          <a:lstStyle/>
          <a:p>
            <a:r>
              <a:rPr lang="en-US" sz="3600" dirty="0" smtClean="0">
                <a:solidFill>
                  <a:schemeClr val="bg1"/>
                </a:solidFill>
              </a:rPr>
              <a:t>Previous Nutrient Criteria Training</a:t>
            </a:r>
            <a:endParaRPr lang="en-US" sz="3600"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3</a:t>
            </a:fld>
            <a:endParaRPr lang="en-US"/>
          </a:p>
        </p:txBody>
      </p:sp>
    </p:spTree>
    <p:extLst>
      <p:ext uri="{BB962C8B-B14F-4D97-AF65-F5344CB8AC3E}">
        <p14:creationId xmlns:p14="http://schemas.microsoft.com/office/powerpoint/2010/main" val="2010106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0"/>
            <a:ext cx="8266113" cy="1981200"/>
          </a:xfrm>
        </p:spPr>
        <p:txBody>
          <a:bodyPr>
            <a:normAutofit/>
          </a:bodyPr>
          <a:lstStyle/>
          <a:p>
            <a:pPr algn="ctr"/>
            <a:r>
              <a:rPr lang="en-US" sz="3200" b="0" dirty="0" smtClean="0"/>
              <a:t>Hierarchy 3</a:t>
            </a:r>
            <a:br>
              <a:rPr lang="en-US" sz="3200" b="0" dirty="0" smtClean="0"/>
            </a:br>
            <a:r>
              <a:rPr lang="en-US" sz="1600" b="0" dirty="0" smtClean="0"/>
              <a:t>   </a:t>
            </a:r>
            <a:r>
              <a:rPr lang="en-US" sz="3200" b="0" dirty="0" smtClean="0"/>
              <a:t/>
            </a:r>
            <a:br>
              <a:rPr lang="en-US" sz="3200" b="0" dirty="0" smtClean="0"/>
            </a:br>
            <a:r>
              <a:rPr lang="en-US" sz="3200" b="0" dirty="0" smtClean="0"/>
              <a:t>Numeric Interpretations of the Narrative Criteria FOR STREAMS</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30</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69216257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9200" y="206514"/>
            <a:ext cx="6934200" cy="646331"/>
          </a:xfrm>
          <a:prstGeom prst="rect">
            <a:avLst/>
          </a:prstGeom>
          <a:noFill/>
        </p:spPr>
        <p:txBody>
          <a:bodyPr wrap="square" rtlCol="0">
            <a:spAutoFit/>
          </a:bodyPr>
          <a:lstStyle/>
          <a:p>
            <a:pPr algn="ctr"/>
            <a:r>
              <a:rPr lang="en-US" sz="3600" dirty="0" smtClean="0">
                <a:solidFill>
                  <a:schemeClr val="bg1"/>
                </a:solidFill>
                <a:latin typeface="Arial"/>
                <a:cs typeface="Arial"/>
              </a:rPr>
              <a:t>NNC for Streams</a:t>
            </a:r>
            <a:endParaRPr lang="en-US" sz="3600" dirty="0">
              <a:solidFill>
                <a:schemeClr val="bg1"/>
              </a:solidFill>
              <a:latin typeface="Arial"/>
              <a:cs typeface="Arial"/>
            </a:endParaRPr>
          </a:p>
        </p:txBody>
      </p:sp>
      <p:sp>
        <p:nvSpPr>
          <p:cNvPr id="9" name="TextBox 8"/>
          <p:cNvSpPr txBox="1"/>
          <p:nvPr/>
        </p:nvSpPr>
        <p:spPr>
          <a:xfrm>
            <a:off x="190500" y="1524000"/>
            <a:ext cx="5867400" cy="4493538"/>
          </a:xfrm>
          <a:prstGeom prst="rect">
            <a:avLst/>
          </a:prstGeom>
          <a:noFill/>
        </p:spPr>
        <p:txBody>
          <a:bodyPr wrap="square" rtlCol="0">
            <a:spAutoFit/>
          </a:bodyPr>
          <a:lstStyle/>
          <a:p>
            <a:pPr marL="225425" indent="-225425">
              <a:buFont typeface="Arial" pitchFamily="34" charset="0"/>
              <a:buChar char="•"/>
            </a:pPr>
            <a:r>
              <a:rPr lang="en-US" sz="2600" dirty="0" smtClean="0"/>
              <a:t>Looked extensively for cause-effect relationships between nutrients and biological responses, but they were insufficient to develop criteria </a:t>
            </a:r>
          </a:p>
          <a:p>
            <a:pPr marL="225425" indent="-225425">
              <a:buFont typeface="Arial" pitchFamily="34" charset="0"/>
              <a:buChar char="•"/>
            </a:pPr>
            <a:r>
              <a:rPr lang="en-US" sz="2600" dirty="0" smtClean="0">
                <a:cs typeface="Arial" pitchFamily="34" charset="0"/>
              </a:rPr>
              <a:t>Established </a:t>
            </a:r>
            <a:r>
              <a:rPr lang="en-US" sz="2600" u="sng" dirty="0" smtClean="0">
                <a:cs typeface="Arial" pitchFamily="34" charset="0"/>
              </a:rPr>
              <a:t>numeric thresholds </a:t>
            </a:r>
            <a:r>
              <a:rPr lang="en-US" sz="2600" dirty="0" smtClean="0">
                <a:cs typeface="Arial" pitchFamily="34" charset="0"/>
              </a:rPr>
              <a:t>based on “reference approach”, but because there is no link to impairment, Florida established broader </a:t>
            </a:r>
            <a:r>
              <a:rPr lang="en-US" sz="2600" dirty="0" smtClean="0"/>
              <a:t>evaluation of water chemistry and biological data (flora </a:t>
            </a:r>
            <a:r>
              <a:rPr lang="en-US" sz="2600" u="sng" dirty="0" smtClean="0"/>
              <a:t>and</a:t>
            </a:r>
            <a:r>
              <a:rPr lang="en-US" sz="2600" dirty="0" smtClean="0"/>
              <a:t> fauna) to determine if a stream’s nutrient concentrations are protective</a:t>
            </a:r>
          </a:p>
        </p:txBody>
      </p:sp>
      <p:pic>
        <p:nvPicPr>
          <p:cNvPr id="10" name="Picture 9" descr="DEP_color_logo white text[Converted].png"/>
          <p:cNvPicPr>
            <a:picLocks noChangeAspect="1"/>
          </p:cNvPicPr>
          <p:nvPr/>
        </p:nvPicPr>
        <p:blipFill>
          <a:blip r:embed="rId2" cstate="print"/>
          <a:stretch>
            <a:fillRect/>
          </a:stretch>
        </p:blipFill>
        <p:spPr>
          <a:xfrm>
            <a:off x="228600" y="191379"/>
            <a:ext cx="990600" cy="646821"/>
          </a:xfrm>
          <a:prstGeom prst="rect">
            <a:avLst/>
          </a:prstGeom>
        </p:spPr>
      </p:pic>
      <p:pic>
        <p:nvPicPr>
          <p:cNvPr id="5" name="Picture 2"/>
          <p:cNvPicPr>
            <a:picLocks noChangeAspect="1" noChangeArrowheads="1"/>
          </p:cNvPicPr>
          <p:nvPr/>
        </p:nvPicPr>
        <p:blipFill>
          <a:blip r:embed="rId3" cstate="print"/>
          <a:srcRect l="48837" t="59921" b="3073"/>
          <a:stretch>
            <a:fillRect/>
          </a:stretch>
        </p:blipFill>
        <p:spPr bwMode="auto">
          <a:xfrm>
            <a:off x="5943600" y="2819400"/>
            <a:ext cx="3352800" cy="2133600"/>
          </a:xfrm>
          <a:prstGeom prst="rect">
            <a:avLst/>
          </a:prstGeom>
          <a:noFill/>
          <a:ln w="9525">
            <a:noFill/>
            <a:miter lim="800000"/>
            <a:headEnd/>
            <a:tailEnd/>
          </a:ln>
        </p:spPr>
      </p:pic>
      <p:sp>
        <p:nvSpPr>
          <p:cNvPr id="6" name="TextBox 5"/>
          <p:cNvSpPr txBox="1"/>
          <p:nvPr/>
        </p:nvSpPr>
        <p:spPr>
          <a:xfrm>
            <a:off x="6290128" y="1238071"/>
            <a:ext cx="2396672" cy="1631216"/>
          </a:xfrm>
          <a:prstGeom prst="rect">
            <a:avLst/>
          </a:prstGeom>
          <a:noFill/>
          <a:ln>
            <a:solidFill>
              <a:schemeClr val="accent1"/>
            </a:solidFill>
          </a:ln>
          <a:effectLst>
            <a:glow rad="101600">
              <a:schemeClr val="accent1">
                <a:satMod val="175000"/>
                <a:alpha val="40000"/>
              </a:schemeClr>
            </a:glow>
          </a:effectLst>
        </p:spPr>
        <p:txBody>
          <a:bodyPr wrap="square" rtlCol="0">
            <a:spAutoFit/>
          </a:bodyPr>
          <a:lstStyle/>
          <a:p>
            <a:r>
              <a:rPr lang="en-US" sz="2000" b="1" i="1" dirty="0" smtClean="0"/>
              <a:t>This is why DEP criteria</a:t>
            </a:r>
          </a:p>
          <a:p>
            <a:r>
              <a:rPr lang="en-US" sz="2000" b="1" i="1" dirty="0" smtClean="0"/>
              <a:t>Include biology (EPA now supports DEP approach)</a:t>
            </a:r>
            <a:endParaRPr lang="en-US" sz="2000" b="1" i="1" dirty="0"/>
          </a:p>
        </p:txBody>
      </p:sp>
    </p:spTree>
    <p:extLst>
      <p:ext uri="{BB962C8B-B14F-4D97-AF65-F5344CB8AC3E}">
        <p14:creationId xmlns:p14="http://schemas.microsoft.com/office/powerpoint/2010/main" val="122396430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a:bodyPr>
          <a:lstStyle/>
          <a:p>
            <a:r>
              <a:rPr lang="en-US" sz="3600" dirty="0" smtClean="0">
                <a:solidFill>
                  <a:schemeClr val="bg1"/>
                </a:solidFill>
              </a:rPr>
              <a:t>Hierarchy 3: Discharges to Streams</a:t>
            </a:r>
            <a:endParaRPr lang="en-US" sz="3600" dirty="0">
              <a:solidFill>
                <a:schemeClr val="bg1"/>
              </a:solidFill>
            </a:endParaRPr>
          </a:p>
        </p:txBody>
      </p:sp>
      <p:sp>
        <p:nvSpPr>
          <p:cNvPr id="3" name="Content Placeholder 2"/>
          <p:cNvSpPr>
            <a:spLocks noGrp="1"/>
          </p:cNvSpPr>
          <p:nvPr>
            <p:ph idx="1"/>
          </p:nvPr>
        </p:nvSpPr>
        <p:spPr>
          <a:xfrm>
            <a:off x="228600" y="1295400"/>
            <a:ext cx="8686800" cy="4953000"/>
          </a:xfrm>
        </p:spPr>
        <p:txBody>
          <a:bodyPr>
            <a:normAutofit/>
          </a:bodyPr>
          <a:lstStyle/>
          <a:p>
            <a:pPr marL="0" lvl="0" indent="0">
              <a:buNone/>
            </a:pPr>
            <a:r>
              <a:rPr lang="en-US" sz="2600" b="1" dirty="0" smtClean="0"/>
              <a:t>A stream is considered to be in compliance with its NNC if:</a:t>
            </a:r>
          </a:p>
          <a:p>
            <a:pPr lvl="0">
              <a:spcBef>
                <a:spcPts val="0"/>
              </a:spcBef>
            </a:pPr>
            <a:r>
              <a:rPr lang="en-US" sz="2000" dirty="0" smtClean="0"/>
              <a:t>There </a:t>
            </a:r>
            <a:r>
              <a:rPr lang="en-US" sz="2000" dirty="0"/>
              <a:t>are no imbalances in aquatic flora or fauna (based on chlorophyll a levels, algal mats or blooms, nuisance macrophyte growth, and changes in algal species </a:t>
            </a:r>
            <a:r>
              <a:rPr lang="en-US" sz="2000" dirty="0" smtClean="0"/>
              <a:t>composition</a:t>
            </a:r>
            <a:r>
              <a:rPr lang="en-US" sz="2000" dirty="0"/>
              <a:t> </a:t>
            </a:r>
            <a:r>
              <a:rPr lang="en-US" sz="2000" b="1" dirty="0" smtClean="0"/>
              <a:t>(i.e. stream passes the aquatic flora bioassessment)</a:t>
            </a:r>
            <a:endParaRPr lang="en-US" sz="2000" b="1" dirty="0"/>
          </a:p>
          <a:p>
            <a:pPr marL="0" indent="0" algn="ctr">
              <a:spcBef>
                <a:spcPts val="600"/>
              </a:spcBef>
              <a:spcAft>
                <a:spcPts val="600"/>
              </a:spcAft>
              <a:buNone/>
            </a:pPr>
            <a:r>
              <a:rPr lang="en-US" sz="2400" b="1" dirty="0" smtClean="0"/>
              <a:t>and either:</a:t>
            </a:r>
            <a:endParaRPr lang="en-US" sz="2400" b="1" dirty="0"/>
          </a:p>
          <a:p>
            <a:pPr lvl="0">
              <a:spcBef>
                <a:spcPts val="0"/>
              </a:spcBef>
            </a:pPr>
            <a:r>
              <a:rPr lang="en-US" sz="2000" dirty="0" smtClean="0"/>
              <a:t>The </a:t>
            </a:r>
            <a:r>
              <a:rPr lang="en-US" sz="2000" dirty="0"/>
              <a:t>average score of at least two temporally independent (</a:t>
            </a:r>
            <a:r>
              <a:rPr lang="en-US" sz="2000" u="sng" dirty="0"/>
              <a:t>&gt;</a:t>
            </a:r>
            <a:r>
              <a:rPr lang="en-US" sz="2000" dirty="0"/>
              <a:t>3 months apart) Stream Condition Index (SCI) monitoring events performed at representative locations and times is 40 or higher, with neither of the two most recent SCI scores less than </a:t>
            </a:r>
            <a:r>
              <a:rPr lang="en-US" sz="2000" dirty="0" smtClean="0"/>
              <a:t>35 </a:t>
            </a:r>
            <a:r>
              <a:rPr lang="en-US" sz="2000" b="1" dirty="0" smtClean="0"/>
              <a:t>(i.e. stream passes the aquatic fauna bioassessment)</a:t>
            </a:r>
            <a:endParaRPr lang="en-US" sz="2000" b="1" dirty="0"/>
          </a:p>
          <a:p>
            <a:pPr marL="0" indent="0" algn="ctr">
              <a:spcBef>
                <a:spcPts val="600"/>
              </a:spcBef>
              <a:spcAft>
                <a:spcPts val="600"/>
              </a:spcAft>
              <a:buNone/>
            </a:pPr>
            <a:r>
              <a:rPr lang="en-US" sz="2400" b="1" dirty="0"/>
              <a:t>o</a:t>
            </a:r>
            <a:r>
              <a:rPr lang="en-US" sz="2400" b="1" dirty="0" smtClean="0"/>
              <a:t>r:</a:t>
            </a:r>
            <a:endParaRPr lang="en-US" sz="2400" b="1" dirty="0"/>
          </a:p>
          <a:p>
            <a:pPr lvl="0">
              <a:spcBef>
                <a:spcPts val="0"/>
              </a:spcBef>
            </a:pPr>
            <a:r>
              <a:rPr lang="en-US" sz="2000" dirty="0"/>
              <a:t>TN and/or TP in the stream are less than or equal to the regional thresholds in subparagraph 62-302.531(2)(c)2., </a:t>
            </a:r>
            <a:r>
              <a:rPr lang="en-US" sz="2000" dirty="0" smtClean="0"/>
              <a:t>F.A.C. </a:t>
            </a:r>
            <a:r>
              <a:rPr lang="en-US" sz="2000" b="1" dirty="0" smtClean="0"/>
              <a:t>(i.e. stream TN and TP concentrations are sufficiently low) </a:t>
            </a:r>
            <a:endParaRPr lang="en-US" sz="20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32</a:t>
            </a:fld>
            <a:endParaRPr lang="en-US"/>
          </a:p>
        </p:txBody>
      </p:sp>
    </p:spTree>
    <p:extLst>
      <p:ext uri="{BB962C8B-B14F-4D97-AF65-F5344CB8AC3E}">
        <p14:creationId xmlns:p14="http://schemas.microsoft.com/office/powerpoint/2010/main" val="2131503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Floral Metric Summary</a:t>
            </a:r>
            <a:endParaRPr lang="en-US" dirty="0">
              <a:solidFill>
                <a:schemeClr val="bg1"/>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602521306"/>
              </p:ext>
            </p:extLst>
          </p:nvPr>
        </p:nvGraphicFramePr>
        <p:xfrm>
          <a:off x="0" y="1066798"/>
          <a:ext cx="9144000" cy="7745131"/>
        </p:xfrm>
        <a:graphic>
          <a:graphicData uri="http://schemas.openxmlformats.org/drawingml/2006/table">
            <a:tbl>
              <a:tblPr/>
              <a:tblGrid>
                <a:gridCol w="4624702"/>
                <a:gridCol w="4519298"/>
              </a:tblGrid>
              <a:tr h="944447">
                <a:tc>
                  <a:txBody>
                    <a:bodyPr/>
                    <a:lstStyle/>
                    <a:p>
                      <a:pPr marL="0" marR="0" algn="ctr">
                        <a:lnSpc>
                          <a:spcPct val="115000"/>
                        </a:lnSpc>
                        <a:spcBef>
                          <a:spcPts val="0"/>
                        </a:spcBef>
                        <a:spcAft>
                          <a:spcPts val="0"/>
                        </a:spcAft>
                      </a:pPr>
                      <a:r>
                        <a:rPr lang="en-US" sz="2400" b="1" dirty="0">
                          <a:latin typeface="Arial"/>
                          <a:ea typeface="Times New Roman"/>
                          <a:cs typeface="Times New Roman"/>
                        </a:rPr>
                        <a:t>Floral </a:t>
                      </a:r>
                      <a:r>
                        <a:rPr lang="en-US" sz="2400" b="1" dirty="0" smtClean="0">
                          <a:latin typeface="Arial"/>
                          <a:ea typeface="Times New Roman"/>
                          <a:cs typeface="Times New Roman"/>
                        </a:rPr>
                        <a:t>Metric</a:t>
                      </a:r>
                    </a:p>
                    <a:p>
                      <a:pPr marL="0" marR="0" algn="ctr">
                        <a:lnSpc>
                          <a:spcPct val="115000"/>
                        </a:lnSpc>
                        <a:spcBef>
                          <a:spcPts val="0"/>
                        </a:spcBef>
                        <a:spcAft>
                          <a:spcPts val="0"/>
                        </a:spcAft>
                      </a:pPr>
                      <a:endParaRPr lang="en-US" sz="1400" b="1" dirty="0" smtClean="0">
                        <a:latin typeface="Arial"/>
                        <a:ea typeface="Times New Roman"/>
                        <a:cs typeface="Times New Roman"/>
                      </a:endParaRPr>
                    </a:p>
                    <a:p>
                      <a:pPr marL="0" marR="0" algn="ctr">
                        <a:lnSpc>
                          <a:spcPct val="115000"/>
                        </a:lnSpc>
                        <a:spcBef>
                          <a:spcPts val="0"/>
                        </a:spcBef>
                        <a:spcAft>
                          <a:spcPts val="0"/>
                        </a:spcAft>
                      </a:pPr>
                      <a:endParaRPr lang="en-US" sz="2400" dirty="0">
                        <a:latin typeface="Arial"/>
                        <a:ea typeface="Times New Roman"/>
                        <a:cs typeface="Times New Roman"/>
                      </a:endParaRP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6D9F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400" b="1" dirty="0">
                          <a:latin typeface="Arial"/>
                          <a:ea typeface="Times New Roman"/>
                          <a:cs typeface="Times New Roman"/>
                        </a:rPr>
                        <a:t>Evidentiary Threshold of No </a:t>
                      </a:r>
                      <a:r>
                        <a:rPr lang="en-US" sz="2400" b="1" dirty="0" smtClean="0">
                          <a:latin typeface="Arial"/>
                          <a:ea typeface="Times New Roman"/>
                          <a:cs typeface="Times New Roman"/>
                        </a:rPr>
                        <a:t>Imbalances (All Metrics Needed to Demonstrate Attainment)</a:t>
                      </a:r>
                      <a:endParaRPr lang="en-US" sz="2400" dirty="0" smtClean="0">
                        <a:latin typeface="Arial"/>
                        <a:ea typeface="Times New Roman"/>
                        <a:cs typeface="Times New Roman"/>
                      </a:endParaRP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6D9F1"/>
                    </a:solidFill>
                  </a:tcPr>
                </a:tc>
              </a:tr>
              <a:tr h="542680">
                <a:tc>
                  <a:txBody>
                    <a:bodyPr/>
                    <a:lstStyle/>
                    <a:p>
                      <a:pPr marL="0" marR="0" algn="ctr">
                        <a:lnSpc>
                          <a:spcPct val="115000"/>
                        </a:lnSpc>
                        <a:spcBef>
                          <a:spcPts val="0"/>
                        </a:spcBef>
                        <a:spcAft>
                          <a:spcPts val="0"/>
                        </a:spcAft>
                      </a:pPr>
                      <a:r>
                        <a:rPr lang="en-US" sz="2400" dirty="0" smtClean="0">
                          <a:latin typeface="Arial"/>
                          <a:ea typeface="Times New Roman"/>
                          <a:cs typeface="Times New Roman"/>
                        </a:rPr>
                        <a:t>Linear Vegetation</a:t>
                      </a:r>
                      <a:r>
                        <a:rPr lang="en-US" sz="2400" baseline="0" dirty="0" smtClean="0">
                          <a:latin typeface="Arial"/>
                          <a:ea typeface="Times New Roman"/>
                          <a:cs typeface="Times New Roman"/>
                        </a:rPr>
                        <a:t> Survey (</a:t>
                      </a:r>
                      <a:r>
                        <a:rPr lang="en-US" sz="2400" dirty="0" smtClean="0">
                          <a:latin typeface="Arial"/>
                          <a:ea typeface="Times New Roman"/>
                          <a:cs typeface="Times New Roman"/>
                        </a:rPr>
                        <a:t>LVS) Coefficient of Conservatism </a:t>
                      </a:r>
                    </a:p>
                    <a:p>
                      <a:pPr marL="0" marR="0" algn="ctr">
                        <a:lnSpc>
                          <a:spcPct val="115000"/>
                        </a:lnSpc>
                        <a:spcBef>
                          <a:spcPts val="0"/>
                        </a:spcBef>
                        <a:spcAft>
                          <a:spcPts val="0"/>
                        </a:spcAft>
                      </a:pPr>
                      <a:r>
                        <a:rPr lang="en-US" sz="2400" dirty="0" smtClean="0">
                          <a:latin typeface="Arial"/>
                          <a:ea typeface="Times New Roman"/>
                          <a:cs typeface="Times New Roman"/>
                        </a:rPr>
                        <a:t>(C of C)</a:t>
                      </a:r>
                      <a:endParaRPr lang="en-US" sz="2400" dirty="0">
                        <a:latin typeface="Arial"/>
                        <a:ea typeface="Times New Roman"/>
                        <a:cs typeface="Times New Roman"/>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Site average </a:t>
                      </a:r>
                      <a:r>
                        <a:rPr lang="en-US" sz="2400" u="sng" dirty="0">
                          <a:latin typeface="Arial"/>
                          <a:ea typeface="Times New Roman"/>
                          <a:cs typeface="Times New Roman"/>
                        </a:rPr>
                        <a:t>&gt;</a:t>
                      </a:r>
                      <a:r>
                        <a:rPr lang="en-US" sz="2400" dirty="0">
                          <a:latin typeface="Arial"/>
                          <a:ea typeface="Times New Roman"/>
                          <a:cs typeface="Times New Roman"/>
                        </a:rPr>
                        <a:t> 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542680">
                <a:tc>
                  <a:txBody>
                    <a:bodyPr/>
                    <a:lstStyle/>
                    <a:p>
                      <a:pPr marL="0" marR="0" algn="ctr">
                        <a:lnSpc>
                          <a:spcPct val="115000"/>
                        </a:lnSpc>
                        <a:spcBef>
                          <a:spcPts val="0"/>
                        </a:spcBef>
                        <a:spcAft>
                          <a:spcPts val="0"/>
                        </a:spcAft>
                      </a:pPr>
                      <a:r>
                        <a:rPr lang="en-US" sz="2400" dirty="0">
                          <a:latin typeface="Arial"/>
                          <a:ea typeface="Times New Roman"/>
                          <a:cs typeface="Times New Roman"/>
                        </a:rPr>
                        <a:t>LVS </a:t>
                      </a:r>
                      <a:r>
                        <a:rPr lang="en-US" sz="2400" dirty="0" smtClean="0">
                          <a:latin typeface="Arial"/>
                          <a:ea typeface="Times New Roman"/>
                          <a:cs typeface="Times New Roman"/>
                        </a:rPr>
                        <a:t>Florida Exotic Plant Protection Council (FLEPPC)</a:t>
                      </a:r>
                      <a:endParaRPr lang="en-US" sz="2400" dirty="0">
                        <a:latin typeface="Arial"/>
                        <a:ea typeface="Times New Roman"/>
                        <a:cs typeface="Times New Roman"/>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Site average &lt; 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1796301">
                <a:tc>
                  <a:txBody>
                    <a:bodyPr/>
                    <a:lstStyle/>
                    <a:p>
                      <a:pPr marL="0" marR="0" algn="ctr">
                        <a:lnSpc>
                          <a:spcPct val="115000"/>
                        </a:lnSpc>
                        <a:spcBef>
                          <a:spcPts val="0"/>
                        </a:spcBef>
                        <a:spcAft>
                          <a:spcPts val="0"/>
                        </a:spcAft>
                      </a:pPr>
                      <a:r>
                        <a:rPr lang="en-US" sz="2400" dirty="0" smtClean="0">
                          <a:latin typeface="Arial"/>
                          <a:ea typeface="Times New Roman"/>
                          <a:cs typeface="Times New Roman"/>
                        </a:rPr>
                        <a:t>Rapid Periphyton</a:t>
                      </a:r>
                      <a:r>
                        <a:rPr lang="en-US" sz="2400" baseline="0" dirty="0" smtClean="0">
                          <a:latin typeface="Arial"/>
                          <a:ea typeface="Times New Roman"/>
                          <a:cs typeface="Times New Roman"/>
                        </a:rPr>
                        <a:t> Survey (</a:t>
                      </a:r>
                      <a:r>
                        <a:rPr lang="en-US" sz="2400" dirty="0" smtClean="0">
                          <a:latin typeface="Arial"/>
                          <a:ea typeface="Times New Roman"/>
                          <a:cs typeface="Times New Roman"/>
                        </a:rPr>
                        <a:t>RPS)</a:t>
                      </a:r>
                      <a:endParaRPr lang="en-US" sz="2400" dirty="0">
                        <a:latin typeface="Arial"/>
                        <a:ea typeface="Times New Roman"/>
                        <a:cs typeface="Times New Roman"/>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&lt; 25% rank 4-6 coverage</a:t>
                      </a:r>
                    </a:p>
                    <a:p>
                      <a:pPr marL="0" marR="0" algn="ctr">
                        <a:lnSpc>
                          <a:spcPct val="115000"/>
                        </a:lnSpc>
                        <a:spcBef>
                          <a:spcPts val="0"/>
                        </a:spcBef>
                        <a:spcAft>
                          <a:spcPts val="0"/>
                        </a:spcAft>
                      </a:pPr>
                      <a:r>
                        <a:rPr lang="en-US" sz="2400" dirty="0">
                          <a:latin typeface="Arial"/>
                          <a:ea typeface="Times New Roman"/>
                          <a:cs typeface="Times New Roman"/>
                        </a:rPr>
                        <a:t>20 to  25 % rank 4-6 coverage, evaluate algal </a:t>
                      </a:r>
                      <a:r>
                        <a:rPr lang="en-US" sz="2400" dirty="0" err="1">
                          <a:latin typeface="Arial"/>
                          <a:ea typeface="Times New Roman"/>
                          <a:cs typeface="Times New Roman"/>
                        </a:rPr>
                        <a:t>autoecological</a:t>
                      </a:r>
                      <a:r>
                        <a:rPr lang="en-US" sz="2400" dirty="0">
                          <a:latin typeface="Arial"/>
                          <a:ea typeface="Times New Roman"/>
                          <a:cs typeface="Times New Roman"/>
                        </a:rPr>
                        <a:t> data</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944447">
                <a:tc>
                  <a:txBody>
                    <a:bodyPr/>
                    <a:lstStyle/>
                    <a:p>
                      <a:pPr marL="0" marR="0" algn="ctr">
                        <a:lnSpc>
                          <a:spcPct val="115000"/>
                        </a:lnSpc>
                        <a:spcBef>
                          <a:spcPts val="0"/>
                        </a:spcBef>
                        <a:spcAft>
                          <a:spcPts val="0"/>
                        </a:spcAft>
                      </a:pPr>
                      <a:r>
                        <a:rPr lang="en-US" sz="2400" dirty="0">
                          <a:latin typeface="Arial"/>
                          <a:ea typeface="Times New Roman"/>
                          <a:cs typeface="Times New Roman"/>
                        </a:rPr>
                        <a:t>Chlorophyll</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15000"/>
                        </a:lnSpc>
                        <a:spcBef>
                          <a:spcPts val="0"/>
                        </a:spcBef>
                        <a:spcAft>
                          <a:spcPts val="0"/>
                        </a:spcAft>
                      </a:pPr>
                      <a:r>
                        <a:rPr lang="en-US" sz="2400">
                          <a:latin typeface="Arial"/>
                          <a:ea typeface="Times New Roman"/>
                          <a:cs typeface="Times New Roman"/>
                        </a:rPr>
                        <a:t>&lt; 20 ug/L; 3.2 to 20 ug/L = site specific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944447">
                <a:tc>
                  <a:txBody>
                    <a:bodyPr/>
                    <a:lstStyle/>
                    <a:p>
                      <a:pPr marL="0" marR="0" algn="ctr">
                        <a:lnSpc>
                          <a:spcPct val="115000"/>
                        </a:lnSpc>
                        <a:spcBef>
                          <a:spcPts val="0"/>
                        </a:spcBef>
                        <a:spcAft>
                          <a:spcPts val="0"/>
                        </a:spcAft>
                      </a:pPr>
                      <a:r>
                        <a:rPr lang="en-US" sz="2400" dirty="0">
                          <a:latin typeface="Arial"/>
                          <a:ea typeface="Times New Roman"/>
                          <a:cs typeface="Times New Roman"/>
                        </a:rPr>
                        <a:t>Algal Community Composition (Autecology)</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No adverse shifts in dominant </a:t>
                      </a:r>
                      <a:r>
                        <a:rPr lang="en-US" sz="2400" dirty="0" err="1">
                          <a:latin typeface="Arial"/>
                          <a:ea typeface="Times New Roman"/>
                          <a:cs typeface="Times New Roman"/>
                        </a:rPr>
                        <a:t>taxa</a:t>
                      </a:r>
                      <a:endParaRPr lang="en-US" sz="2400" dirty="0">
                        <a:latin typeface="Arial"/>
                        <a:ea typeface="Times New Roman"/>
                        <a:cs typeface="Times New Roman"/>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bl>
          </a:graphicData>
        </a:graphic>
      </p:graphicFrame>
    </p:spTree>
    <p:extLst>
      <p:ext uri="{BB962C8B-B14F-4D97-AF65-F5344CB8AC3E}">
        <p14:creationId xmlns:p14="http://schemas.microsoft.com/office/powerpoint/2010/main" val="2335925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914400" y="0"/>
            <a:ext cx="8229600" cy="1143000"/>
          </a:xfrm>
        </p:spPr>
        <p:txBody>
          <a:bodyPr/>
          <a:lstStyle/>
          <a:p>
            <a:r>
              <a:rPr lang="en-US" dirty="0" smtClean="0">
                <a:solidFill>
                  <a:schemeClr val="bg1"/>
                </a:solidFill>
              </a:rPr>
              <a:t>Streams Thresholds and Regions</a:t>
            </a:r>
            <a:endParaRPr lang="en-US" dirty="0">
              <a:solidFill>
                <a:schemeClr val="bg1"/>
              </a:solidFill>
            </a:endParaRPr>
          </a:p>
        </p:txBody>
      </p:sp>
      <p:pic>
        <p:nvPicPr>
          <p:cNvPr id="5" name="Picture 4" descr="NWR_101211.jpg"/>
          <p:cNvPicPr/>
          <p:nvPr/>
        </p:nvPicPr>
        <p:blipFill>
          <a:blip r:embed="rId3" cstate="print"/>
          <a:srcRect l="4487" t="7184" r="4647" b="30140"/>
          <a:stretch>
            <a:fillRect/>
          </a:stretch>
        </p:blipFill>
        <p:spPr>
          <a:xfrm>
            <a:off x="4724400" y="1600200"/>
            <a:ext cx="4424127" cy="3962399"/>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2665644170"/>
              </p:ext>
            </p:extLst>
          </p:nvPr>
        </p:nvGraphicFramePr>
        <p:xfrm>
          <a:off x="0" y="1085842"/>
          <a:ext cx="4724399" cy="5380418"/>
        </p:xfrm>
        <a:graphic>
          <a:graphicData uri="http://schemas.openxmlformats.org/drawingml/2006/table">
            <a:tbl>
              <a:tblPr/>
              <a:tblGrid>
                <a:gridCol w="1510846"/>
                <a:gridCol w="1678722"/>
                <a:gridCol w="1534831"/>
              </a:tblGrid>
              <a:tr h="925153">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Nutrient Region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Total Phosphorus Threshold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Total Nitrogen Threshold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616768">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Panhandle West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0.06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0.67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6768">
                <a:tc>
                  <a:txBody>
                    <a:bodyPr/>
                    <a:lstStyle/>
                    <a:p>
                      <a:pPr marL="0" marR="0">
                        <a:lnSpc>
                          <a:spcPct val="115000"/>
                        </a:lnSpc>
                        <a:spcBef>
                          <a:spcPts val="0"/>
                        </a:spcBef>
                        <a:spcAft>
                          <a:spcPts val="0"/>
                        </a:spcAft>
                      </a:pPr>
                      <a:r>
                        <a:rPr lang="en-US" sz="1800">
                          <a:solidFill>
                            <a:srgbClr val="000000"/>
                          </a:solidFill>
                          <a:latin typeface="Arial"/>
                          <a:ea typeface="Calibri"/>
                          <a:cs typeface="Times New Roman"/>
                        </a:rPr>
                        <a:t>Panhandle East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0.18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1.03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6768">
                <a:tc>
                  <a:txBody>
                    <a:bodyPr/>
                    <a:lstStyle/>
                    <a:p>
                      <a:pPr marL="0" marR="0">
                        <a:lnSpc>
                          <a:spcPct val="115000"/>
                        </a:lnSpc>
                        <a:spcBef>
                          <a:spcPts val="0"/>
                        </a:spcBef>
                        <a:spcAft>
                          <a:spcPts val="0"/>
                        </a:spcAft>
                      </a:pPr>
                      <a:r>
                        <a:rPr lang="en-US" sz="1800">
                          <a:solidFill>
                            <a:srgbClr val="000000"/>
                          </a:solidFill>
                          <a:latin typeface="Arial"/>
                          <a:ea typeface="Calibri"/>
                          <a:cs typeface="Times New Roman"/>
                        </a:rPr>
                        <a:t>North Central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0.30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1.87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3785">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Peninsula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0.12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1.54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9668">
                <a:tc>
                  <a:txBody>
                    <a:bodyPr/>
                    <a:lstStyle/>
                    <a:p>
                      <a:pPr marL="0" marR="0">
                        <a:lnSpc>
                          <a:spcPct val="115000"/>
                        </a:lnSpc>
                        <a:spcBef>
                          <a:spcPts val="0"/>
                        </a:spcBef>
                        <a:spcAft>
                          <a:spcPts val="0"/>
                        </a:spcAft>
                      </a:pPr>
                      <a:r>
                        <a:rPr lang="en-US" sz="1800">
                          <a:solidFill>
                            <a:srgbClr val="000000"/>
                          </a:solidFill>
                          <a:latin typeface="Arial"/>
                          <a:ea typeface="Calibri"/>
                          <a:cs typeface="Times New Roman"/>
                        </a:rPr>
                        <a:t>West Central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a:solidFill>
                            <a:srgbClr val="000000"/>
                          </a:solidFill>
                          <a:latin typeface="Arial"/>
                          <a:ea typeface="Calibri"/>
                          <a:cs typeface="Times New Roman"/>
                        </a:rPr>
                        <a:t>0.49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1.65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1921">
                <a:tc>
                  <a:txBody>
                    <a:bodyPr/>
                    <a:lstStyle/>
                    <a:p>
                      <a:pPr marL="0" marR="0">
                        <a:lnSpc>
                          <a:spcPct val="115000"/>
                        </a:lnSpc>
                        <a:spcBef>
                          <a:spcPts val="0"/>
                        </a:spcBef>
                        <a:spcAft>
                          <a:spcPts val="0"/>
                        </a:spcAft>
                      </a:pPr>
                      <a:r>
                        <a:rPr lang="en-US" sz="1800">
                          <a:solidFill>
                            <a:srgbClr val="000000"/>
                          </a:solidFill>
                          <a:latin typeface="Arial"/>
                          <a:ea typeface="Calibri"/>
                          <a:cs typeface="Times New Roman"/>
                        </a:rPr>
                        <a:t>South Florida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1800" dirty="0">
                          <a:solidFill>
                            <a:srgbClr val="000000"/>
                          </a:solidFill>
                          <a:latin typeface="Arial"/>
                          <a:ea typeface="Calibri"/>
                          <a:cs typeface="Times New Roman"/>
                        </a:rPr>
                        <a:t>No numeric nutrient threshold. The narrative criterion in paragraph 62-302.530(47)(b), F.A.C., applies.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716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170" name="Rectangle 2"/>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 name="Slide Number Placeholder 7"/>
          <p:cNvSpPr>
            <a:spLocks noGrp="1"/>
          </p:cNvSpPr>
          <p:nvPr>
            <p:ph type="sldNum" sz="quarter" idx="12"/>
          </p:nvPr>
        </p:nvSpPr>
        <p:spPr/>
        <p:txBody>
          <a:bodyPr/>
          <a:lstStyle/>
          <a:p>
            <a:fld id="{D9515C9C-B0D4-49C7-83C7-4BF66E55645D}" type="slidenum">
              <a:rPr lang="en-US" smtClean="0"/>
              <a:pPr/>
              <a:t>34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a:t>
            </a:r>
            <a:endParaRPr lang="en-US" dirty="0">
              <a:solidFill>
                <a:schemeClr val="bg1"/>
              </a:solidFill>
            </a:endParaRPr>
          </a:p>
        </p:txBody>
      </p:sp>
      <p:grpSp>
        <p:nvGrpSpPr>
          <p:cNvPr id="3" name="Group 14"/>
          <p:cNvGrpSpPr/>
          <p:nvPr/>
        </p:nvGrpSpPr>
        <p:grpSpPr>
          <a:xfrm>
            <a:off x="212322" y="2773269"/>
            <a:ext cx="1559010" cy="1069727"/>
            <a:chOff x="348268" y="1322309"/>
            <a:chExt cx="1415457" cy="905154"/>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361162" y="1765798"/>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48268" y="1322309"/>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289924" y="2458001"/>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8" name="Right Arrow 17"/>
          <p:cNvSpPr/>
          <p:nvPr/>
        </p:nvSpPr>
        <p:spPr>
          <a:xfrm>
            <a:off x="1832724" y="309142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43933" y="3090431"/>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62525" y="2642667"/>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4064782"/>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176132" y="4064782"/>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65804" y="4140982"/>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4141806"/>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46482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867525" y="4648200"/>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8" name="Slide Number Placeholder 37"/>
          <p:cNvSpPr>
            <a:spLocks noGrp="1"/>
          </p:cNvSpPr>
          <p:nvPr>
            <p:ph type="sldNum" sz="quarter" idx="12"/>
          </p:nvPr>
        </p:nvSpPr>
        <p:spPr/>
        <p:txBody>
          <a:bodyPr/>
          <a:lstStyle/>
          <a:p>
            <a:fld id="{D9515C9C-B0D4-49C7-83C7-4BF66E55645D}" type="slidenum">
              <a:rPr lang="en-US" smtClean="0"/>
              <a:pPr/>
              <a:t>35</a:t>
            </a:fld>
            <a:endParaRPr lang="en-US"/>
          </a:p>
        </p:txBody>
      </p:sp>
    </p:spTree>
    <p:extLst>
      <p:ext uri="{BB962C8B-B14F-4D97-AF65-F5344CB8AC3E}">
        <p14:creationId xmlns:p14="http://schemas.microsoft.com/office/powerpoint/2010/main" val="3348204048"/>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0"/>
            <a:ext cx="8848725" cy="1981200"/>
          </a:xfrm>
        </p:spPr>
        <p:txBody>
          <a:bodyPr>
            <a:normAutofit/>
          </a:bodyPr>
          <a:lstStyle/>
          <a:p>
            <a:pPr algn="ctr"/>
            <a:r>
              <a:rPr lang="en-US" sz="3200" b="0" dirty="0" smtClean="0"/>
              <a:t>Hierarchy 4</a:t>
            </a:r>
            <a:br>
              <a:rPr lang="en-US" sz="3200" b="0" dirty="0" smtClean="0"/>
            </a:br>
            <a:r>
              <a:rPr lang="en-US" sz="1600" b="0" dirty="0" smtClean="0"/>
              <a:t>   </a:t>
            </a:r>
            <a:r>
              <a:rPr lang="en-US" sz="3200" b="0" dirty="0" smtClean="0"/>
              <a:t/>
            </a:r>
            <a:br>
              <a:rPr lang="en-US" sz="3200" b="0" dirty="0" smtClean="0"/>
            </a:br>
            <a:r>
              <a:rPr lang="en-US" sz="2800" b="0" dirty="0" smtClean="0"/>
              <a:t>Waters in which Only the Narrative Criteria Apply</a:t>
            </a:r>
            <a:endParaRPr lang="en-US" sz="28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36</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178073607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990600"/>
          </a:xfrm>
        </p:spPr>
        <p:txBody>
          <a:bodyPr>
            <a:normAutofit/>
          </a:bodyPr>
          <a:lstStyle/>
          <a:p>
            <a:r>
              <a:rPr lang="en-US" sz="3600" dirty="0" smtClean="0">
                <a:solidFill>
                  <a:schemeClr val="bg1"/>
                </a:solidFill>
              </a:rPr>
              <a:t>Hierarchy 4: Narrative Criteria</a:t>
            </a:r>
            <a:endParaRPr lang="en-US" sz="3600" dirty="0">
              <a:solidFill>
                <a:schemeClr val="bg1"/>
              </a:solidFill>
            </a:endParaRPr>
          </a:p>
        </p:txBody>
      </p:sp>
      <p:sp>
        <p:nvSpPr>
          <p:cNvPr id="3" name="Content Placeholder 2"/>
          <p:cNvSpPr>
            <a:spLocks noGrp="1"/>
          </p:cNvSpPr>
          <p:nvPr>
            <p:ph idx="1"/>
          </p:nvPr>
        </p:nvSpPr>
        <p:spPr>
          <a:xfrm>
            <a:off x="304800" y="1295399"/>
            <a:ext cx="8610600" cy="5121275"/>
          </a:xfrm>
        </p:spPr>
        <p:txBody>
          <a:bodyPr>
            <a:noAutofit/>
          </a:bodyPr>
          <a:lstStyle/>
          <a:p>
            <a:pPr marL="0" indent="0">
              <a:buNone/>
            </a:pPr>
            <a:r>
              <a:rPr lang="en-US" sz="2800" dirty="0" smtClean="0"/>
              <a:t>Subsection 62-302.530(47) Narrative Nutrient Criteria</a:t>
            </a:r>
          </a:p>
          <a:p>
            <a:pPr marL="0" indent="0">
              <a:buNone/>
            </a:pPr>
            <a:endParaRPr lang="en-US" sz="2800" dirty="0" smtClean="0"/>
          </a:p>
          <a:p>
            <a:pPr marL="0" indent="0">
              <a:spcBef>
                <a:spcPts val="600"/>
              </a:spcBef>
              <a:spcAft>
                <a:spcPts val="1200"/>
              </a:spcAft>
              <a:buNone/>
            </a:pPr>
            <a:r>
              <a:rPr lang="en-US" sz="2400" dirty="0" smtClean="0"/>
              <a:t>	(47)(a)	</a:t>
            </a:r>
            <a:r>
              <a:rPr lang="en-US" sz="2400" i="1" dirty="0" smtClean="0"/>
              <a:t>The </a:t>
            </a:r>
            <a:r>
              <a:rPr lang="en-US" sz="2400" i="1" dirty="0"/>
              <a:t>discharge of nutrients shall continue to be limited as needed to </a:t>
            </a:r>
            <a:r>
              <a:rPr lang="en-US" sz="2400" i="1" u="sng" dirty="0"/>
              <a:t>prevent violations of other standards </a:t>
            </a:r>
            <a:r>
              <a:rPr lang="en-US" sz="2400" i="1" dirty="0"/>
              <a:t>contained in this chapter. Man-induced nutrient enrichment (total nitrogen or total phosphorus) shall be considered degradation in relation to the provisions of Rules 62-302.300, 62-302.700, and 62-4.242, F.A.C. </a:t>
            </a:r>
            <a:endParaRPr lang="en-US" sz="2400" i="1" dirty="0" smtClean="0"/>
          </a:p>
          <a:p>
            <a:pPr marL="0" indent="0">
              <a:spcBef>
                <a:spcPts val="600"/>
              </a:spcBef>
              <a:spcAft>
                <a:spcPts val="1200"/>
              </a:spcAft>
              <a:buNone/>
            </a:pPr>
            <a:r>
              <a:rPr lang="en-US" sz="2400" dirty="0" smtClean="0"/>
              <a:t>	(</a:t>
            </a:r>
            <a:r>
              <a:rPr lang="en-US" sz="2400" dirty="0"/>
              <a:t>47)(</a:t>
            </a:r>
            <a:r>
              <a:rPr lang="en-US" sz="2400" dirty="0" smtClean="0"/>
              <a:t>b)</a:t>
            </a:r>
            <a:r>
              <a:rPr lang="en-US" sz="2400" i="1" dirty="0" smtClean="0"/>
              <a:t>	In </a:t>
            </a:r>
            <a:r>
              <a:rPr lang="en-US" sz="2400" i="1" dirty="0"/>
              <a:t>no case shall nutrient concentrations of a body of water be altered so as to cause an imbalance in natural populations of aquatic flora or fauna. </a:t>
            </a:r>
            <a:r>
              <a:rPr lang="en-US" sz="2400" dirty="0"/>
              <a:t>	</a:t>
            </a:r>
          </a:p>
          <a:p>
            <a:pPr marL="0" indent="0">
              <a:buNone/>
            </a:pPr>
            <a:endParaRPr lang="en-US" sz="24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37</a:t>
            </a:fld>
            <a:endParaRPr lang="en-US"/>
          </a:p>
        </p:txBody>
      </p:sp>
    </p:spTree>
    <p:extLst>
      <p:ext uri="{BB962C8B-B14F-4D97-AF65-F5344CB8AC3E}">
        <p14:creationId xmlns:p14="http://schemas.microsoft.com/office/powerpoint/2010/main" val="1637775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990600"/>
          </a:xfrm>
        </p:spPr>
        <p:txBody>
          <a:bodyPr>
            <a:normAutofit/>
          </a:bodyPr>
          <a:lstStyle/>
          <a:p>
            <a:r>
              <a:rPr lang="en-US" sz="3600" dirty="0" smtClean="0">
                <a:solidFill>
                  <a:schemeClr val="bg1"/>
                </a:solidFill>
              </a:rPr>
              <a:t>Hierarchy 4: Narrative Criteria</a:t>
            </a:r>
            <a:endParaRPr lang="en-US" sz="3600" dirty="0">
              <a:solidFill>
                <a:schemeClr val="bg1"/>
              </a:solidFill>
            </a:endParaRPr>
          </a:p>
        </p:txBody>
      </p:sp>
      <p:sp>
        <p:nvSpPr>
          <p:cNvPr id="3" name="Content Placeholder 2"/>
          <p:cNvSpPr>
            <a:spLocks noGrp="1"/>
          </p:cNvSpPr>
          <p:nvPr>
            <p:ph idx="1"/>
          </p:nvPr>
        </p:nvSpPr>
        <p:spPr>
          <a:xfrm>
            <a:off x="342900" y="1371601"/>
            <a:ext cx="8610600" cy="5486399"/>
          </a:xfrm>
        </p:spPr>
        <p:txBody>
          <a:bodyPr>
            <a:noAutofit/>
          </a:bodyPr>
          <a:lstStyle/>
          <a:p>
            <a:pPr>
              <a:spcBef>
                <a:spcPts val="0"/>
              </a:spcBef>
            </a:pPr>
            <a:r>
              <a:rPr lang="en-US" sz="2600" dirty="0" smtClean="0"/>
              <a:t>Definitions of “lake” and “stream” exclude the following:</a:t>
            </a:r>
            <a:endParaRPr lang="en-US" sz="2600" dirty="0"/>
          </a:p>
          <a:p>
            <a:pPr lvl="1">
              <a:spcBef>
                <a:spcPts val="0"/>
              </a:spcBef>
            </a:pPr>
            <a:r>
              <a:rPr lang="en-US" sz="2000" dirty="0"/>
              <a:t>Wetlands (see definitions in Subsections 62-302.200(16) and (36), F.A.C., for “lake” and “stream,” respectively);</a:t>
            </a:r>
          </a:p>
          <a:p>
            <a:pPr lvl="1">
              <a:spcBef>
                <a:spcPts val="0"/>
              </a:spcBef>
            </a:pPr>
            <a:r>
              <a:rPr lang="en-US" sz="2000" dirty="0"/>
              <a:t>Non-perennial water segments (see Subsection 62-302.200(36), F.A.C.);</a:t>
            </a:r>
          </a:p>
          <a:p>
            <a:pPr lvl="1">
              <a:spcBef>
                <a:spcPts val="0"/>
              </a:spcBef>
            </a:pPr>
            <a:r>
              <a:rPr lang="en-US" sz="2000" dirty="0"/>
              <a:t>Ditches, canals and other conveyances or segments of conveyances that are primarily used for water management purposes and have marginal or poor stream habitat components (see Subsection 62-302.200(36), F.A.C</a:t>
            </a:r>
            <a:r>
              <a:rPr lang="en-US" sz="2000" dirty="0" smtClean="0"/>
              <a:t>.).</a:t>
            </a:r>
          </a:p>
          <a:p>
            <a:pPr>
              <a:spcBef>
                <a:spcPts val="0"/>
              </a:spcBef>
            </a:pPr>
            <a:r>
              <a:rPr lang="en-US" sz="2600" u="sng" dirty="0" smtClean="0"/>
              <a:t>However</a:t>
            </a:r>
            <a:r>
              <a:rPr lang="en-US" sz="2600" dirty="0" smtClean="0"/>
              <a:t>, Permittee or DEP must document that a water is excluded from categories covered by numeric criteria </a:t>
            </a:r>
          </a:p>
          <a:p>
            <a:pPr lvl="1">
              <a:spcBef>
                <a:spcPts val="0"/>
              </a:spcBef>
            </a:pPr>
            <a:r>
              <a:rPr lang="en-US" sz="2600" dirty="0" smtClean="0"/>
              <a:t>see p 49-57 Implementation Document</a:t>
            </a:r>
            <a:endParaRPr lang="en-US" sz="26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38</a:t>
            </a:fld>
            <a:endParaRPr lang="en-US"/>
          </a:p>
        </p:txBody>
      </p:sp>
    </p:spTree>
    <p:extLst>
      <p:ext uri="{BB962C8B-B14F-4D97-AF65-F5344CB8AC3E}">
        <p14:creationId xmlns:p14="http://schemas.microsoft.com/office/powerpoint/2010/main" val="392380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0"/>
            <a:ext cx="5181600" cy="1066800"/>
          </a:xfrm>
        </p:spPr>
        <p:txBody>
          <a:bodyPr>
            <a:normAutofit fontScale="90000"/>
          </a:bodyPr>
          <a:lstStyle/>
          <a:p>
            <a:r>
              <a:rPr lang="en-US" sz="3200" dirty="0" smtClean="0">
                <a:solidFill>
                  <a:schemeClr val="bg1"/>
                </a:solidFill>
              </a:rPr>
              <a:t>Hierarchy 4: Narrative Criterion Applies to these waters</a:t>
            </a:r>
            <a:endParaRPr lang="en-US" sz="3200" dirty="0">
              <a:solidFill>
                <a:schemeClr val="bg1"/>
              </a:solidFill>
            </a:endParaRPr>
          </a:p>
        </p:txBody>
      </p:sp>
      <p:pic>
        <p:nvPicPr>
          <p:cNvPr id="16" name="Content Placeholder 15" descr="Shingle Cr N of Oak Ridge looking S.jpg"/>
          <p:cNvPicPr>
            <a:picLocks noGrp="1" noChangeAspect="1"/>
          </p:cNvPicPr>
          <p:nvPr>
            <p:ph idx="1"/>
          </p:nvPr>
        </p:nvPicPr>
        <p:blipFill>
          <a:blip r:embed="rId2" cstate="print"/>
          <a:stretch>
            <a:fillRect/>
          </a:stretch>
        </p:blipFill>
        <p:spPr>
          <a:xfrm>
            <a:off x="5638800" y="1143000"/>
            <a:ext cx="3505200" cy="2628900"/>
          </a:xfrm>
        </p:spPr>
      </p:pic>
      <p:sp>
        <p:nvSpPr>
          <p:cNvPr id="17" name="TextBox 16"/>
          <p:cNvSpPr txBox="1"/>
          <p:nvPr/>
        </p:nvSpPr>
        <p:spPr>
          <a:xfrm>
            <a:off x="5943600" y="1371600"/>
            <a:ext cx="2667000" cy="400110"/>
          </a:xfrm>
          <a:prstGeom prst="rect">
            <a:avLst/>
          </a:prstGeom>
          <a:solidFill>
            <a:schemeClr val="accent1">
              <a:lumMod val="20000"/>
              <a:lumOff val="80000"/>
            </a:schemeClr>
          </a:solidFill>
        </p:spPr>
        <p:txBody>
          <a:bodyPr wrap="square" rtlCol="0">
            <a:spAutoFit/>
          </a:bodyPr>
          <a:lstStyle/>
          <a:p>
            <a:r>
              <a:rPr lang="en-US" sz="2000" dirty="0" smtClean="0"/>
              <a:t>Maintained Conveyance</a:t>
            </a:r>
            <a:endParaRPr lang="en-US" sz="2000" dirty="0"/>
          </a:p>
        </p:txBody>
      </p:sp>
      <p:pic>
        <p:nvPicPr>
          <p:cNvPr id="5" name="Content Placeholder 5" descr="Avon Park Bomb Range_10-03-12.JPG"/>
          <p:cNvPicPr>
            <a:picLocks noChangeAspect="1"/>
          </p:cNvPicPr>
          <p:nvPr/>
        </p:nvPicPr>
        <p:blipFill>
          <a:blip r:embed="rId3" cstate="print"/>
          <a:stretch>
            <a:fillRect/>
          </a:stretch>
        </p:blipFill>
        <p:spPr>
          <a:xfrm>
            <a:off x="0" y="1143000"/>
            <a:ext cx="3454400" cy="2590800"/>
          </a:xfrm>
          <a:prstGeom prst="rect">
            <a:avLst/>
          </a:prstGeom>
        </p:spPr>
      </p:pic>
      <p:sp>
        <p:nvSpPr>
          <p:cNvPr id="6" name="TextBox 5"/>
          <p:cNvSpPr txBox="1"/>
          <p:nvPr/>
        </p:nvSpPr>
        <p:spPr>
          <a:xfrm>
            <a:off x="457200" y="1295400"/>
            <a:ext cx="2514600" cy="400110"/>
          </a:xfrm>
          <a:prstGeom prst="rect">
            <a:avLst/>
          </a:prstGeom>
          <a:solidFill>
            <a:schemeClr val="accent1">
              <a:lumMod val="20000"/>
              <a:lumOff val="80000"/>
            </a:schemeClr>
          </a:solidFill>
        </p:spPr>
        <p:txBody>
          <a:bodyPr wrap="square" rtlCol="0">
            <a:spAutoFit/>
          </a:bodyPr>
          <a:lstStyle/>
          <a:p>
            <a:r>
              <a:rPr lang="en-US" sz="2000" dirty="0" smtClean="0"/>
              <a:t>Non-perennial system</a:t>
            </a:r>
            <a:endParaRPr lang="en-US" sz="2000" dirty="0"/>
          </a:p>
        </p:txBody>
      </p:sp>
      <p:pic>
        <p:nvPicPr>
          <p:cNvPr id="7" name="Content Placeholder 11" descr="20120419_017_outfall pond.JPG"/>
          <p:cNvPicPr>
            <a:picLocks noChangeAspect="1"/>
          </p:cNvPicPr>
          <p:nvPr/>
        </p:nvPicPr>
        <p:blipFill>
          <a:blip r:embed="rId4" cstate="print"/>
          <a:stretch>
            <a:fillRect/>
          </a:stretch>
        </p:blipFill>
        <p:spPr>
          <a:xfrm>
            <a:off x="0" y="3962400"/>
            <a:ext cx="3581400" cy="2686050"/>
          </a:xfrm>
          <a:prstGeom prst="rect">
            <a:avLst/>
          </a:prstGeom>
        </p:spPr>
      </p:pic>
      <p:sp>
        <p:nvSpPr>
          <p:cNvPr id="8" name="TextBox 7"/>
          <p:cNvSpPr txBox="1"/>
          <p:nvPr/>
        </p:nvSpPr>
        <p:spPr>
          <a:xfrm>
            <a:off x="1219200" y="5943600"/>
            <a:ext cx="1524000" cy="400110"/>
          </a:xfrm>
          <a:prstGeom prst="rect">
            <a:avLst/>
          </a:prstGeom>
          <a:solidFill>
            <a:schemeClr val="accent1">
              <a:lumMod val="20000"/>
              <a:lumOff val="80000"/>
            </a:schemeClr>
          </a:solidFill>
        </p:spPr>
        <p:txBody>
          <a:bodyPr wrap="square" rtlCol="0">
            <a:spAutoFit/>
          </a:bodyPr>
          <a:lstStyle/>
          <a:p>
            <a:r>
              <a:rPr lang="en-US" sz="2000" dirty="0" smtClean="0"/>
              <a:t>Wetland</a:t>
            </a:r>
            <a:endParaRPr lang="en-US" sz="2000" dirty="0"/>
          </a:p>
        </p:txBody>
      </p:sp>
      <p:pic>
        <p:nvPicPr>
          <p:cNvPr id="9" name="Content Placeholder 3" descr="Pinhook1.JPG"/>
          <p:cNvPicPr>
            <a:picLocks noChangeAspect="1"/>
          </p:cNvPicPr>
          <p:nvPr/>
        </p:nvPicPr>
        <p:blipFill>
          <a:blip r:embed="rId5" cstate="print"/>
          <a:stretch>
            <a:fillRect/>
          </a:stretch>
        </p:blipFill>
        <p:spPr>
          <a:xfrm>
            <a:off x="5791200" y="4076698"/>
            <a:ext cx="3352800" cy="2514601"/>
          </a:xfrm>
          <a:prstGeom prst="rect">
            <a:avLst/>
          </a:prstGeom>
        </p:spPr>
      </p:pic>
      <p:sp>
        <p:nvSpPr>
          <p:cNvPr id="10" name="TextBox 9"/>
          <p:cNvSpPr txBox="1"/>
          <p:nvPr/>
        </p:nvSpPr>
        <p:spPr>
          <a:xfrm>
            <a:off x="6324600" y="6019800"/>
            <a:ext cx="2286000" cy="400110"/>
          </a:xfrm>
          <a:prstGeom prst="rect">
            <a:avLst/>
          </a:prstGeom>
          <a:solidFill>
            <a:schemeClr val="accent1">
              <a:lumMod val="20000"/>
              <a:lumOff val="80000"/>
            </a:schemeClr>
          </a:solidFill>
        </p:spPr>
        <p:txBody>
          <a:bodyPr wrap="square" rtlCol="0">
            <a:spAutoFit/>
          </a:bodyPr>
          <a:lstStyle/>
          <a:p>
            <a:r>
              <a:rPr lang="en-US" sz="2000" dirty="0" smtClean="0"/>
              <a:t>Fluctuating Salinity</a:t>
            </a:r>
            <a:endParaRPr lang="en-US" sz="2000" dirty="0"/>
          </a:p>
        </p:txBody>
      </p:sp>
      <p:sp>
        <p:nvSpPr>
          <p:cNvPr id="11" name="Slide Number Placeholder 10"/>
          <p:cNvSpPr>
            <a:spLocks noGrp="1"/>
          </p:cNvSpPr>
          <p:nvPr>
            <p:ph type="sldNum" sz="quarter" idx="12"/>
          </p:nvPr>
        </p:nvSpPr>
        <p:spPr/>
        <p:txBody>
          <a:bodyPr/>
          <a:lstStyle/>
          <a:p>
            <a:fld id="{D9515C9C-B0D4-49C7-83C7-4BF66E55645D}" type="slidenum">
              <a:rPr lang="en-US" smtClean="0"/>
              <a:pPr/>
              <a:t>39</a:t>
            </a:fld>
            <a:endParaRPr lang="en-US"/>
          </a:p>
        </p:txBody>
      </p:sp>
      <p:pic>
        <p:nvPicPr>
          <p:cNvPr id="20" name="Picture 19" descr="SFWMD Canal 1.jpg"/>
          <p:cNvPicPr>
            <a:picLocks noChangeAspect="1"/>
          </p:cNvPicPr>
          <p:nvPr/>
        </p:nvPicPr>
        <p:blipFill>
          <a:blip r:embed="rId6" cstate="print"/>
          <a:stretch>
            <a:fillRect/>
          </a:stretch>
        </p:blipFill>
        <p:spPr>
          <a:xfrm>
            <a:off x="2819399" y="2438400"/>
            <a:ext cx="3659889" cy="2438400"/>
          </a:xfrm>
          <a:prstGeom prst="rect">
            <a:avLst/>
          </a:prstGeom>
        </p:spPr>
      </p:pic>
      <p:sp>
        <p:nvSpPr>
          <p:cNvPr id="21" name="TextBox 20"/>
          <p:cNvSpPr txBox="1"/>
          <p:nvPr/>
        </p:nvSpPr>
        <p:spPr>
          <a:xfrm>
            <a:off x="3429000" y="2667000"/>
            <a:ext cx="2438400" cy="400110"/>
          </a:xfrm>
          <a:prstGeom prst="rect">
            <a:avLst/>
          </a:prstGeom>
          <a:solidFill>
            <a:schemeClr val="accent1">
              <a:lumMod val="20000"/>
              <a:lumOff val="80000"/>
            </a:schemeClr>
          </a:solidFill>
        </p:spPr>
        <p:txBody>
          <a:bodyPr wrap="square" rtlCol="0">
            <a:spAutoFit/>
          </a:bodyPr>
          <a:lstStyle/>
          <a:p>
            <a:r>
              <a:rPr lang="en-US" sz="2000" dirty="0" smtClean="0"/>
              <a:t>South Florida Canals</a:t>
            </a:r>
          </a:p>
        </p:txBody>
      </p:sp>
    </p:spTree>
    <p:extLst>
      <p:ext uri="{BB962C8B-B14F-4D97-AF65-F5344CB8AC3E}">
        <p14:creationId xmlns:p14="http://schemas.microsoft.com/office/powerpoint/2010/main" val="1313695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304800" y="1219200"/>
            <a:ext cx="8610600" cy="5181600"/>
          </a:xfrm>
        </p:spPr>
        <p:txBody>
          <a:bodyPr>
            <a:noAutofit/>
          </a:bodyPr>
          <a:lstStyle/>
          <a:p>
            <a:pPr>
              <a:lnSpc>
                <a:spcPct val="90000"/>
              </a:lnSpc>
              <a:spcBef>
                <a:spcPts val="600"/>
              </a:spcBef>
              <a:spcAft>
                <a:spcPts val="300"/>
              </a:spcAft>
            </a:pPr>
            <a:r>
              <a:rPr lang="en-US" sz="2400" dirty="0" smtClean="0"/>
              <a:t>Division of Environmental Assessment and Restoration (DEAR) contacts for water quality standards development and surface water assessment information/data</a:t>
            </a:r>
          </a:p>
          <a:p>
            <a:pPr>
              <a:lnSpc>
                <a:spcPct val="90000"/>
              </a:lnSpc>
              <a:spcBef>
                <a:spcPts val="600"/>
              </a:spcBef>
              <a:spcAft>
                <a:spcPts val="300"/>
              </a:spcAft>
            </a:pPr>
            <a:endParaRPr lang="en-US" sz="2400" dirty="0" smtClean="0"/>
          </a:p>
          <a:p>
            <a:pPr>
              <a:lnSpc>
                <a:spcPct val="90000"/>
              </a:lnSpc>
              <a:spcBef>
                <a:spcPts val="600"/>
              </a:spcBef>
              <a:spcAft>
                <a:spcPts val="300"/>
              </a:spcAft>
            </a:pPr>
            <a:endParaRPr lang="en-US" sz="2400" dirty="0"/>
          </a:p>
          <a:p>
            <a:pPr>
              <a:lnSpc>
                <a:spcPct val="90000"/>
              </a:lnSpc>
              <a:spcBef>
                <a:spcPts val="600"/>
              </a:spcBef>
              <a:spcAft>
                <a:spcPts val="300"/>
              </a:spcAft>
            </a:pPr>
            <a:endParaRPr lang="en-US" sz="2400" dirty="0" smtClean="0"/>
          </a:p>
          <a:p>
            <a:pPr>
              <a:lnSpc>
                <a:spcPct val="90000"/>
              </a:lnSpc>
              <a:spcBef>
                <a:spcPts val="600"/>
              </a:spcBef>
              <a:spcAft>
                <a:spcPts val="300"/>
              </a:spcAft>
            </a:pPr>
            <a:endParaRPr lang="en-US" sz="2400" dirty="0"/>
          </a:p>
          <a:p>
            <a:pPr>
              <a:lnSpc>
                <a:spcPct val="90000"/>
              </a:lnSpc>
              <a:spcBef>
                <a:spcPts val="600"/>
              </a:spcBef>
              <a:spcAft>
                <a:spcPts val="300"/>
              </a:spcAft>
            </a:pPr>
            <a:r>
              <a:rPr lang="en-US" sz="2400" dirty="0" smtClean="0"/>
              <a:t>Water Resource Management Division (WRMD) wastewater programs contact for permitting information</a:t>
            </a:r>
          </a:p>
          <a:p>
            <a:pPr lvl="1">
              <a:lnSpc>
                <a:spcPct val="90000"/>
              </a:lnSpc>
              <a:spcBef>
                <a:spcPts val="600"/>
              </a:spcBef>
              <a:spcAft>
                <a:spcPts val="300"/>
              </a:spcAft>
            </a:pPr>
            <a:r>
              <a:rPr lang="en-US" sz="2000" dirty="0" smtClean="0"/>
              <a:t>Allen Hubbard, </a:t>
            </a:r>
            <a:r>
              <a:rPr lang="en-US" sz="2000" dirty="0" smtClean="0">
                <a:hlinkClick r:id="rId3"/>
              </a:rPr>
              <a:t>allen.hubbard@dep.state.fl.us</a:t>
            </a:r>
            <a:r>
              <a:rPr lang="en-US" sz="2000" dirty="0" smtClean="0"/>
              <a:t>, x57606</a:t>
            </a:r>
            <a:endParaRPr lang="en-US" sz="2400" dirty="0" smtClean="0"/>
          </a:p>
          <a:p>
            <a:pPr marL="0" indent="0">
              <a:lnSpc>
                <a:spcPct val="90000"/>
              </a:lnSpc>
              <a:spcBef>
                <a:spcPts val="600"/>
              </a:spcBef>
              <a:spcAft>
                <a:spcPts val="300"/>
              </a:spcAft>
              <a:buNone/>
            </a:pPr>
            <a:endParaRPr lang="en-US" sz="2400" dirty="0"/>
          </a:p>
        </p:txBody>
      </p:sp>
      <p:sp>
        <p:nvSpPr>
          <p:cNvPr id="35842" name="Rectangle 2"/>
          <p:cNvSpPr>
            <a:spLocks noGrp="1" noChangeArrowheads="1"/>
          </p:cNvSpPr>
          <p:nvPr>
            <p:ph type="title"/>
          </p:nvPr>
        </p:nvSpPr>
        <p:spPr>
          <a:xfrm>
            <a:off x="685800" y="152400"/>
            <a:ext cx="7772400" cy="838200"/>
          </a:xfrm>
        </p:spPr>
        <p:txBody>
          <a:bodyPr>
            <a:normAutofit/>
          </a:bodyPr>
          <a:lstStyle/>
          <a:p>
            <a:r>
              <a:rPr lang="en-US" sz="3600" dirty="0" smtClean="0">
                <a:solidFill>
                  <a:schemeClr val="bg1"/>
                </a:solidFill>
              </a:rPr>
              <a:t>Contacts</a:t>
            </a:r>
            <a:endParaRPr lang="en-US" sz="3600"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000250572"/>
              </p:ext>
            </p:extLst>
          </p:nvPr>
        </p:nvGraphicFramePr>
        <p:xfrm>
          <a:off x="462643" y="2286000"/>
          <a:ext cx="7995557" cy="1847088"/>
        </p:xfrm>
        <a:graphic>
          <a:graphicData uri="http://schemas.openxmlformats.org/drawingml/2006/table">
            <a:tbl>
              <a:tblPr firstRow="1" bandRow="1">
                <a:tableStyleId>{5C22544A-7EE6-4342-B048-85BDC9FD1C3A}</a:tableStyleId>
              </a:tblPr>
              <a:tblGrid>
                <a:gridCol w="3807409"/>
                <a:gridCol w="4188148"/>
              </a:tblGrid>
              <a:tr h="1770888">
                <a:tc>
                  <a:txBody>
                    <a:bodyPr/>
                    <a:lstStyle/>
                    <a:p>
                      <a:pPr marL="0" lvl="2" indent="0" algn="l" defTabSz="914400" rtl="0" eaLnBrk="1" latinLnBrk="0" hangingPunct="1">
                        <a:lnSpc>
                          <a:spcPct val="90000"/>
                        </a:lnSpc>
                        <a:spcBef>
                          <a:spcPts val="0"/>
                        </a:spcBef>
                        <a:spcAft>
                          <a:spcPts val="0"/>
                        </a:spcAft>
                      </a:pPr>
                      <a:r>
                        <a:rPr lang="en-US" sz="1600" b="0" u="sng" kern="1200" baseline="0" dirty="0" smtClean="0">
                          <a:solidFill>
                            <a:schemeClr val="tx1"/>
                          </a:solidFill>
                          <a:latin typeface="+mn-lt"/>
                          <a:ea typeface="+mn-ea"/>
                          <a:cs typeface="Arial" pitchFamily="34" charset="0"/>
                        </a:rPr>
                        <a:t>Water Quality Standards Program</a:t>
                      </a:r>
                    </a:p>
                    <a:p>
                      <a:pPr marL="0" lvl="2" indent="0" algn="l" defTabSz="914400" rtl="0" eaLnBrk="1" latinLnBrk="0" hangingPunct="1">
                        <a:lnSpc>
                          <a:spcPct val="90000"/>
                        </a:lnSpc>
                        <a:spcBef>
                          <a:spcPts val="0"/>
                        </a:spcBef>
                        <a:spcAft>
                          <a:spcPts val="0"/>
                        </a:spcAft>
                      </a:pPr>
                      <a:r>
                        <a:rPr lang="en-US" sz="1600" b="0" kern="1200" baseline="0" dirty="0" smtClean="0">
                          <a:solidFill>
                            <a:schemeClr val="tx1"/>
                          </a:solidFill>
                          <a:latin typeface="+mn-lt"/>
                          <a:ea typeface="+mn-ea"/>
                          <a:cs typeface="Arial" pitchFamily="34" charset="0"/>
                        </a:rPr>
                        <a:t>- Daryll Joyner, </a:t>
                      </a:r>
                      <a:r>
                        <a:rPr lang="en-US" sz="1600" b="0" kern="1200" baseline="0" dirty="0" smtClean="0">
                          <a:solidFill>
                            <a:schemeClr val="tx1"/>
                          </a:solidFill>
                          <a:latin typeface="+mn-lt"/>
                          <a:ea typeface="+mn-ea"/>
                          <a:cs typeface="Arial" pitchFamily="34" charset="0"/>
                          <a:hlinkClick r:id="rId4"/>
                        </a:rPr>
                        <a:t>daryll.joyner@dep.state.fl.us</a:t>
                      </a:r>
                      <a:r>
                        <a:rPr lang="en-US" sz="1600" b="0" kern="1200" baseline="0" dirty="0" smtClean="0">
                          <a:solidFill>
                            <a:schemeClr val="tx1"/>
                          </a:solidFill>
                          <a:latin typeface="+mn-lt"/>
                          <a:ea typeface="+mn-ea"/>
                          <a:cs typeface="Arial" pitchFamily="34" charset="0"/>
                        </a:rPr>
                        <a:t>, x58431</a:t>
                      </a:r>
                    </a:p>
                    <a:p>
                      <a:pPr marL="0" lvl="2" indent="0" algn="l" defTabSz="914400" rtl="0" eaLnBrk="1" latinLnBrk="0" hangingPunct="1">
                        <a:lnSpc>
                          <a:spcPct val="90000"/>
                        </a:lnSpc>
                        <a:spcBef>
                          <a:spcPts val="0"/>
                        </a:spcBef>
                        <a:spcAft>
                          <a:spcPts val="0"/>
                        </a:spcAft>
                      </a:pPr>
                      <a:r>
                        <a:rPr lang="en-US" sz="1600" b="0" kern="1200" baseline="0" dirty="0" smtClean="0">
                          <a:solidFill>
                            <a:schemeClr val="tx1"/>
                          </a:solidFill>
                          <a:latin typeface="+mn-lt"/>
                          <a:ea typeface="+mn-ea"/>
                          <a:cs typeface="Arial" pitchFamily="34" charset="0"/>
                        </a:rPr>
                        <a:t>- Ken Weaver, </a:t>
                      </a:r>
                      <a:r>
                        <a:rPr lang="en-US" sz="1600" b="0" kern="1200" baseline="0" dirty="0" smtClean="0">
                          <a:solidFill>
                            <a:schemeClr val="tx1"/>
                          </a:solidFill>
                          <a:latin typeface="+mn-lt"/>
                          <a:ea typeface="+mn-ea"/>
                          <a:cs typeface="Arial" pitchFamily="34" charset="0"/>
                          <a:hlinkClick r:id="rId5"/>
                        </a:rPr>
                        <a:t>Kenneth.Weaver@dep.state.fl.us</a:t>
                      </a:r>
                      <a:r>
                        <a:rPr lang="en-US" sz="1600" b="0" kern="1200" baseline="0" dirty="0" smtClean="0">
                          <a:solidFill>
                            <a:schemeClr val="tx1"/>
                          </a:solidFill>
                          <a:latin typeface="+mn-lt"/>
                          <a:ea typeface="+mn-ea"/>
                          <a:cs typeface="Arial" pitchFamily="34" charset="0"/>
                        </a:rPr>
                        <a:t>, x58414 </a:t>
                      </a:r>
                      <a:endParaRPr lang="en-US" sz="1600" b="0" u="sng" kern="1200" baseline="0" dirty="0" smtClean="0">
                        <a:solidFill>
                          <a:schemeClr val="tx1"/>
                        </a:solidFill>
                        <a:latin typeface="+mn-lt"/>
                        <a:ea typeface="+mn-ea"/>
                        <a:cs typeface="Arial" pitchFamily="34" charset="0"/>
                      </a:endParaRPr>
                    </a:p>
                    <a:p>
                      <a:pPr marL="0" marR="0" lvl="2" indent="0" algn="l" defTabSz="914400" rtl="0" eaLnBrk="1" fontAlgn="auto" latinLnBrk="0" hangingPunct="1">
                        <a:lnSpc>
                          <a:spcPct val="90000"/>
                        </a:lnSpc>
                        <a:spcBef>
                          <a:spcPts val="0"/>
                        </a:spcBef>
                        <a:spcAft>
                          <a:spcPts val="0"/>
                        </a:spcAft>
                        <a:buClrTx/>
                        <a:buSzTx/>
                        <a:buFontTx/>
                        <a:buNone/>
                        <a:tabLst/>
                        <a:defRPr/>
                      </a:pPr>
                      <a:r>
                        <a:rPr lang="en-US" sz="1600" b="0" kern="1200" baseline="0" dirty="0" smtClean="0">
                          <a:solidFill>
                            <a:schemeClr val="tx1"/>
                          </a:solidFill>
                          <a:latin typeface="+mn-lt"/>
                          <a:ea typeface="+mn-ea"/>
                          <a:cs typeface="Arial" pitchFamily="34" charset="0"/>
                        </a:rPr>
                        <a:t>- Nia Wellendorf,</a:t>
                      </a:r>
                      <a:r>
                        <a:rPr lang="en-US" sz="1600" b="0" kern="1200" baseline="0" dirty="0" smtClean="0">
                          <a:solidFill>
                            <a:srgbClr val="00B0F0"/>
                          </a:solidFill>
                          <a:latin typeface="+mn-lt"/>
                          <a:ea typeface="+mn-ea"/>
                          <a:cs typeface="Arial" pitchFamily="34" charset="0"/>
                        </a:rPr>
                        <a:t> </a:t>
                      </a:r>
                      <a:r>
                        <a:rPr lang="en-US" sz="1600" b="0" kern="1200" baseline="0" dirty="0" smtClean="0">
                          <a:solidFill>
                            <a:srgbClr val="00B0F0"/>
                          </a:solidFill>
                          <a:latin typeface="+mn-lt"/>
                          <a:ea typeface="+mn-ea"/>
                          <a:cs typeface="Arial" pitchFamily="34" charset="0"/>
                          <a:hlinkClick r:id="rId6"/>
                        </a:rPr>
                        <a:t>Nijole.Wellendorf@dep.state.fl.us</a:t>
                      </a:r>
                      <a:r>
                        <a:rPr lang="en-US" sz="1600" b="0" kern="1200" baseline="0" dirty="0" smtClean="0">
                          <a:solidFill>
                            <a:schemeClr val="tx1"/>
                          </a:solidFill>
                          <a:latin typeface="+mn-lt"/>
                          <a:ea typeface="+mn-ea"/>
                          <a:cs typeface="Arial" pitchFamily="34" charset="0"/>
                        </a:rPr>
                        <a:t>, x58190</a:t>
                      </a:r>
                      <a:endParaRPr lang="en-US" sz="1600" b="0" baseline="0" dirty="0" smtClean="0">
                        <a:solidFill>
                          <a:schemeClr val="tx1"/>
                        </a:solidFill>
                        <a:cs typeface="Arial" pitchFamily="34" charset="0"/>
                      </a:endParaRPr>
                    </a:p>
                    <a:p>
                      <a:pPr marL="0" marR="0" lvl="2" indent="0" algn="l" defTabSz="914400" rtl="0" eaLnBrk="1" fontAlgn="auto" latinLnBrk="0" hangingPunct="1">
                        <a:lnSpc>
                          <a:spcPct val="90000"/>
                        </a:lnSpc>
                        <a:spcBef>
                          <a:spcPts val="0"/>
                        </a:spcBef>
                        <a:spcAft>
                          <a:spcPts val="0"/>
                        </a:spcAft>
                        <a:buClrTx/>
                        <a:buSzTx/>
                        <a:buFontTx/>
                        <a:buNone/>
                        <a:tabLst/>
                        <a:defRPr/>
                      </a:pPr>
                      <a:endParaRPr lang="en-US" sz="1600" b="0" kern="1200" baseline="0" dirty="0" smtClean="0">
                        <a:solidFill>
                          <a:schemeClr val="tx1"/>
                        </a:solidFill>
                        <a:latin typeface="+mn-lt"/>
                        <a:ea typeface="+mn-ea"/>
                        <a:cs typeface="Arial" pitchFamily="34" charset="0"/>
                      </a:endParaRPr>
                    </a:p>
                  </a:txBody>
                  <a:tcPr>
                    <a:solidFill>
                      <a:schemeClr val="bg1"/>
                    </a:solidFill>
                  </a:tcPr>
                </a:tc>
                <a:tc>
                  <a:txBody>
                    <a:bodyPr/>
                    <a:lstStyle/>
                    <a:p>
                      <a:pPr marL="0" lvl="1">
                        <a:lnSpc>
                          <a:spcPct val="90000"/>
                        </a:lnSpc>
                        <a:spcBef>
                          <a:spcPts val="0"/>
                        </a:spcBef>
                        <a:spcAft>
                          <a:spcPts val="0"/>
                        </a:spcAft>
                      </a:pPr>
                      <a:r>
                        <a:rPr lang="en-US" sz="1600" b="0" u="sng" baseline="0" dirty="0" smtClean="0">
                          <a:solidFill>
                            <a:schemeClr val="tx1"/>
                          </a:solidFill>
                          <a:cs typeface="Arial" pitchFamily="34" charset="0"/>
                        </a:rPr>
                        <a:t>Water Quality Assessment Program</a:t>
                      </a:r>
                    </a:p>
                    <a:p>
                      <a:pPr marL="0" marR="0" lvl="1" indent="0" algn="l" defTabSz="914400" rtl="0" eaLnBrk="1" fontAlgn="auto" latinLnBrk="0" hangingPunct="1">
                        <a:lnSpc>
                          <a:spcPct val="90000"/>
                        </a:lnSpc>
                        <a:spcBef>
                          <a:spcPts val="0"/>
                        </a:spcBef>
                        <a:spcAft>
                          <a:spcPts val="0"/>
                        </a:spcAft>
                        <a:buClrTx/>
                        <a:buSzTx/>
                        <a:buFontTx/>
                        <a:buNone/>
                        <a:tabLst/>
                        <a:defRPr/>
                      </a:pPr>
                      <a:r>
                        <a:rPr lang="en-US" sz="1600" b="0" baseline="0" dirty="0" smtClean="0">
                          <a:solidFill>
                            <a:schemeClr val="tx1"/>
                          </a:solidFill>
                          <a:cs typeface="Arial" pitchFamily="34" charset="0"/>
                        </a:rPr>
                        <a:t>- Julie Espy, </a:t>
                      </a:r>
                      <a:r>
                        <a:rPr lang="en-US" sz="1600" b="0" baseline="0" dirty="0" smtClean="0">
                          <a:solidFill>
                            <a:schemeClr val="tx1"/>
                          </a:solidFill>
                          <a:cs typeface="Arial" pitchFamily="34" charset="0"/>
                          <a:hlinkClick r:id="rId7"/>
                        </a:rPr>
                        <a:t>Julie.Espy@dep.state.fl.us</a:t>
                      </a:r>
                      <a:r>
                        <a:rPr lang="en-US" sz="1600" b="0" baseline="0" dirty="0" smtClean="0">
                          <a:solidFill>
                            <a:schemeClr val="tx1"/>
                          </a:solidFill>
                          <a:cs typeface="Arial" pitchFamily="34" charset="0"/>
                        </a:rPr>
                        <a:t>, x58416</a:t>
                      </a:r>
                    </a:p>
                    <a:p>
                      <a:pPr marL="0" lvl="1" indent="0">
                        <a:lnSpc>
                          <a:spcPct val="90000"/>
                        </a:lnSpc>
                        <a:spcBef>
                          <a:spcPts val="0"/>
                        </a:spcBef>
                        <a:spcAft>
                          <a:spcPts val="0"/>
                        </a:spcAft>
                      </a:pPr>
                      <a:r>
                        <a:rPr lang="en-US" sz="1600" b="0" baseline="0" dirty="0" smtClean="0">
                          <a:solidFill>
                            <a:schemeClr val="tx1"/>
                          </a:solidFill>
                          <a:cs typeface="Arial" pitchFamily="34" charset="0"/>
                        </a:rPr>
                        <a:t>- Kevin ODonnell, </a:t>
                      </a:r>
                      <a:r>
                        <a:rPr lang="en-US" sz="1600" b="0" baseline="0" dirty="0" smtClean="0">
                          <a:solidFill>
                            <a:schemeClr val="tx1"/>
                          </a:solidFill>
                          <a:cs typeface="Arial" pitchFamily="34" charset="0"/>
                          <a:hlinkClick r:id="rId8"/>
                        </a:rPr>
                        <a:t>kevin.odonnell@dep.state.fl.us</a:t>
                      </a:r>
                      <a:r>
                        <a:rPr lang="en-US" sz="1600" b="0" baseline="0" dirty="0" smtClean="0">
                          <a:solidFill>
                            <a:schemeClr val="tx1"/>
                          </a:solidFill>
                          <a:cs typeface="Arial" pitchFamily="34" charset="0"/>
                        </a:rPr>
                        <a:t>, x58469</a:t>
                      </a:r>
                    </a:p>
                    <a:p>
                      <a:pPr marL="0" lvl="1" indent="0">
                        <a:lnSpc>
                          <a:spcPct val="90000"/>
                        </a:lnSpc>
                        <a:spcBef>
                          <a:spcPts val="0"/>
                        </a:spcBef>
                        <a:spcAft>
                          <a:spcPts val="0"/>
                        </a:spcAft>
                      </a:pPr>
                      <a:endParaRPr lang="en-US" sz="1600" b="0" baseline="0" dirty="0" smtClean="0">
                        <a:solidFill>
                          <a:schemeClr val="tx1"/>
                        </a:solidFill>
                        <a:cs typeface="Arial" pitchFamily="34" charset="0"/>
                      </a:endParaRPr>
                    </a:p>
                  </a:txBody>
                  <a:tcPr>
                    <a:solidFill>
                      <a:schemeClr val="bg1"/>
                    </a:solidFill>
                  </a:tcPr>
                </a:tc>
              </a:tr>
            </a:tbl>
          </a:graphicData>
        </a:graphic>
      </p:graphicFrame>
    </p:spTree>
    <p:extLst>
      <p:ext uri="{BB962C8B-B14F-4D97-AF65-F5344CB8AC3E}">
        <p14:creationId xmlns:p14="http://schemas.microsoft.com/office/powerpoint/2010/main" val="3717894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924800" cy="990600"/>
          </a:xfrm>
        </p:spPr>
        <p:txBody>
          <a:bodyPr>
            <a:normAutofit fontScale="90000"/>
          </a:bodyPr>
          <a:lstStyle/>
          <a:p>
            <a:r>
              <a:rPr lang="en-US" sz="3600" dirty="0" smtClean="0">
                <a:solidFill>
                  <a:schemeClr val="bg1"/>
                </a:solidFill>
              </a:rPr>
              <a:t>How to Identify Waters Subject Only to the Narrative Criterion (see pages 49-56)</a:t>
            </a:r>
            <a:endParaRPr lang="en-US" sz="3600" dirty="0">
              <a:solidFill>
                <a:schemeClr val="bg1"/>
              </a:solidFill>
            </a:endParaRPr>
          </a:p>
        </p:txBody>
      </p:sp>
      <p:sp>
        <p:nvSpPr>
          <p:cNvPr id="3" name="Content Placeholder 2"/>
          <p:cNvSpPr>
            <a:spLocks noGrp="1"/>
          </p:cNvSpPr>
          <p:nvPr>
            <p:ph idx="1"/>
          </p:nvPr>
        </p:nvSpPr>
        <p:spPr>
          <a:xfrm>
            <a:off x="304800" y="1295399"/>
            <a:ext cx="8610600" cy="5121275"/>
          </a:xfrm>
        </p:spPr>
        <p:txBody>
          <a:bodyPr>
            <a:noAutofit/>
          </a:bodyPr>
          <a:lstStyle/>
          <a:p>
            <a:r>
              <a:rPr lang="en-US" sz="2400" dirty="0" smtClean="0"/>
              <a:t>First, determine the boundaries of the waterbody segment</a:t>
            </a:r>
          </a:p>
          <a:p>
            <a:pPr lvl="1"/>
            <a:r>
              <a:rPr lang="en-US" sz="2000" dirty="0" smtClean="0"/>
              <a:t>Upstream and downstream extent of the segment</a:t>
            </a:r>
          </a:p>
          <a:p>
            <a:pPr lvl="1"/>
            <a:r>
              <a:rPr lang="en-US" sz="2000" dirty="0" smtClean="0"/>
              <a:t>Physical, chemical biological information</a:t>
            </a:r>
          </a:p>
          <a:p>
            <a:r>
              <a:rPr lang="en-US" sz="2400" dirty="0" smtClean="0"/>
              <a:t>Non-perennial streams – based on biological evidence</a:t>
            </a:r>
          </a:p>
          <a:p>
            <a:pPr lvl="1"/>
            <a:r>
              <a:rPr lang="en-US" sz="2000" dirty="0" smtClean="0"/>
              <a:t>vascular </a:t>
            </a:r>
            <a:r>
              <a:rPr lang="en-US" sz="2000" dirty="0"/>
              <a:t>plants and benthic </a:t>
            </a:r>
            <a:r>
              <a:rPr lang="en-US" sz="2000" dirty="0" err="1" smtClean="0"/>
              <a:t>macroinvertebrates</a:t>
            </a:r>
            <a:r>
              <a:rPr lang="en-US" sz="2000" dirty="0" smtClean="0"/>
              <a:t> show dominance </a:t>
            </a:r>
            <a:r>
              <a:rPr lang="en-US" sz="2000" dirty="0"/>
              <a:t>of </a:t>
            </a:r>
            <a:r>
              <a:rPr lang="en-US" sz="2000" u="sng" dirty="0"/>
              <a:t>taxa more typically found in wetland or terrestrial </a:t>
            </a:r>
            <a:r>
              <a:rPr lang="en-US" sz="2000" u="sng" dirty="0" smtClean="0"/>
              <a:t>conditions</a:t>
            </a:r>
          </a:p>
          <a:p>
            <a:r>
              <a:rPr lang="en-US" sz="2400" dirty="0" smtClean="0"/>
              <a:t>Tidally influenced streams – fluctuate between marine and fresh</a:t>
            </a:r>
          </a:p>
          <a:p>
            <a:pPr lvl="1"/>
            <a:r>
              <a:rPr lang="en-US" sz="2000" dirty="0"/>
              <a:t>chloride or specific conductance data </a:t>
            </a:r>
            <a:r>
              <a:rPr lang="en-US" sz="2000" dirty="0" smtClean="0"/>
              <a:t>collected </a:t>
            </a:r>
            <a:r>
              <a:rPr lang="en-US" sz="2000" dirty="0"/>
              <a:t>during typical hydrologic conditions, taking into account tidal cycles and seasonal and climatic </a:t>
            </a:r>
            <a:r>
              <a:rPr lang="en-US" sz="2000" dirty="0" smtClean="0"/>
              <a:t>variability</a:t>
            </a:r>
          </a:p>
          <a:p>
            <a:r>
              <a:rPr lang="en-US" sz="2400" dirty="0" smtClean="0"/>
              <a:t>Wetlands – typically minimal open water area</a:t>
            </a:r>
            <a:endParaRPr lang="en-US" i="1" dirty="0"/>
          </a:p>
          <a:p>
            <a:pPr lvl="1"/>
            <a:r>
              <a:rPr lang="en-US" sz="2000" dirty="0" smtClean="0"/>
              <a:t> </a:t>
            </a:r>
            <a:r>
              <a:rPr lang="en-US" sz="2000" dirty="0"/>
              <a:t>wetlands </a:t>
            </a:r>
            <a:r>
              <a:rPr lang="en-US" sz="2000" dirty="0" smtClean="0"/>
              <a:t>routinely go dry, </a:t>
            </a:r>
            <a:r>
              <a:rPr lang="en-US" sz="2000" dirty="0"/>
              <a:t>therefore desiccation is dominant stressor</a:t>
            </a:r>
          </a:p>
          <a:p>
            <a:pPr lvl="1"/>
            <a:r>
              <a:rPr lang="en-US" sz="2000" dirty="0"/>
              <a:t>Wetland taxa prevail</a:t>
            </a:r>
          </a:p>
          <a:p>
            <a:endParaRPr lang="en-US" sz="20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40</a:t>
            </a:fld>
            <a:endParaRPr lang="en-US"/>
          </a:p>
        </p:txBody>
      </p:sp>
    </p:spTree>
    <p:extLst>
      <p:ext uri="{BB962C8B-B14F-4D97-AF65-F5344CB8AC3E}">
        <p14:creationId xmlns:p14="http://schemas.microsoft.com/office/powerpoint/2010/main" val="573011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696200" cy="990600"/>
          </a:xfrm>
        </p:spPr>
        <p:txBody>
          <a:bodyPr>
            <a:normAutofit fontScale="90000"/>
          </a:bodyPr>
          <a:lstStyle/>
          <a:p>
            <a:r>
              <a:rPr lang="en-US" sz="3600" dirty="0">
                <a:solidFill>
                  <a:schemeClr val="bg1"/>
                </a:solidFill>
              </a:rPr>
              <a:t>How to Identify Waters Subject </a:t>
            </a:r>
            <a:r>
              <a:rPr lang="en-US" sz="3600" dirty="0" smtClean="0">
                <a:solidFill>
                  <a:schemeClr val="bg1"/>
                </a:solidFill>
              </a:rPr>
              <a:t>Only to </a:t>
            </a:r>
            <a:r>
              <a:rPr lang="en-US" sz="3600" dirty="0">
                <a:solidFill>
                  <a:schemeClr val="bg1"/>
                </a:solidFill>
              </a:rPr>
              <a:t>the Narrative Criterion</a:t>
            </a:r>
          </a:p>
        </p:txBody>
      </p:sp>
      <p:sp>
        <p:nvSpPr>
          <p:cNvPr id="3" name="Content Placeholder 2"/>
          <p:cNvSpPr>
            <a:spLocks noGrp="1"/>
          </p:cNvSpPr>
          <p:nvPr>
            <p:ph idx="1"/>
          </p:nvPr>
        </p:nvSpPr>
        <p:spPr>
          <a:xfrm>
            <a:off x="152400" y="1066801"/>
            <a:ext cx="8915400" cy="5349874"/>
          </a:xfrm>
        </p:spPr>
        <p:txBody>
          <a:bodyPr>
            <a:noAutofit/>
          </a:bodyPr>
          <a:lstStyle/>
          <a:p>
            <a:r>
              <a:rPr lang="en-US" sz="2400" dirty="0" smtClean="0"/>
              <a:t>Water management conveyances – artificial, or altered streams</a:t>
            </a:r>
          </a:p>
          <a:p>
            <a:pPr lvl="1"/>
            <a:r>
              <a:rPr lang="en-US" sz="2000" dirty="0"/>
              <a:t>the current purpose of the man-made or physically altered conveyance is primarily water management such as flood protection, stormwater management, irrigation, or water supply. </a:t>
            </a:r>
            <a:r>
              <a:rPr lang="en-US" sz="2000" dirty="0" smtClean="0"/>
              <a:t>Use photos, local </a:t>
            </a:r>
            <a:r>
              <a:rPr lang="en-US" sz="2000" dirty="0"/>
              <a:t>agreements, permits, memoranda of understanding, </a:t>
            </a:r>
            <a:r>
              <a:rPr lang="en-US" sz="2000" dirty="0" smtClean="0"/>
              <a:t>contracts, etc.</a:t>
            </a:r>
          </a:p>
          <a:p>
            <a:pPr lvl="1"/>
            <a:r>
              <a:rPr lang="en-US" sz="2000" dirty="0" smtClean="0"/>
              <a:t>Designed/maintained for </a:t>
            </a:r>
            <a:r>
              <a:rPr lang="en-US" sz="2000" dirty="0"/>
              <a:t>primary water management </a:t>
            </a:r>
            <a:r>
              <a:rPr lang="en-US" sz="2000" dirty="0" smtClean="0"/>
              <a:t>purpose</a:t>
            </a:r>
          </a:p>
          <a:p>
            <a:pPr lvl="1"/>
            <a:r>
              <a:rPr lang="en-US" sz="2000" dirty="0"/>
              <a:t>marginal or poor stream habitat </a:t>
            </a:r>
            <a:r>
              <a:rPr lang="en-US" sz="2000" dirty="0" smtClean="0"/>
              <a:t>limiting </a:t>
            </a:r>
            <a:r>
              <a:rPr lang="en-US" sz="2000" dirty="0"/>
              <a:t>biological </a:t>
            </a:r>
            <a:r>
              <a:rPr lang="en-US" sz="2000" dirty="0" smtClean="0"/>
              <a:t>function (evaluated using the DEP Habitat Assessment SOP); i.e. trapezoidal</a:t>
            </a:r>
            <a:r>
              <a:rPr lang="en-US" sz="2000" dirty="0"/>
              <a:t>, </a:t>
            </a:r>
            <a:r>
              <a:rPr lang="en-US" sz="2000" dirty="0" smtClean="0"/>
              <a:t>armored </a:t>
            </a:r>
            <a:r>
              <a:rPr lang="en-US" sz="2000" dirty="0"/>
              <a:t>banks, or </a:t>
            </a:r>
            <a:r>
              <a:rPr lang="en-US" sz="2000" dirty="0" smtClean="0"/>
              <a:t>maintained for </a:t>
            </a:r>
            <a:r>
              <a:rPr lang="en-US" sz="2000" dirty="0"/>
              <a:t>water conveyance</a:t>
            </a:r>
            <a:r>
              <a:rPr lang="en-US" sz="2000" dirty="0" smtClean="0"/>
              <a:t>.</a:t>
            </a:r>
          </a:p>
          <a:p>
            <a:r>
              <a:rPr lang="en-US" sz="2400" dirty="0" smtClean="0"/>
              <a:t>If used for navigation or </a:t>
            </a:r>
            <a:r>
              <a:rPr lang="en-US" sz="2400" dirty="0"/>
              <a:t>boat access to an adjacent waterbody, or </a:t>
            </a:r>
            <a:r>
              <a:rPr lang="en-US" sz="2400" dirty="0" smtClean="0"/>
              <a:t>other </a:t>
            </a:r>
            <a:r>
              <a:rPr lang="en-US" sz="2400" dirty="0"/>
              <a:t>frequent </a:t>
            </a:r>
            <a:r>
              <a:rPr lang="en-US" sz="2400" dirty="0" smtClean="0"/>
              <a:t>recreational </a:t>
            </a:r>
            <a:r>
              <a:rPr lang="en-US" sz="2400" dirty="0"/>
              <a:t>activities such as swimming or boating, then the primary purpose is not water management and </a:t>
            </a:r>
            <a:r>
              <a:rPr lang="en-US" sz="2400" dirty="0" smtClean="0"/>
              <a:t>nutrient stream standards apply</a:t>
            </a:r>
          </a:p>
          <a:p>
            <a:pPr lvl="1"/>
            <a:r>
              <a:rPr lang="en-US" sz="2000" dirty="0" smtClean="0"/>
              <a:t>Canals developed to provide boat </a:t>
            </a:r>
            <a:r>
              <a:rPr lang="en-US" sz="2000" dirty="0"/>
              <a:t>access to waterbodies are an example of a navigation or access as a primary </a:t>
            </a:r>
            <a:r>
              <a:rPr lang="en-US" sz="2000" dirty="0" smtClean="0"/>
              <a:t>purpose </a:t>
            </a:r>
            <a:endParaRPr lang="en-US" sz="20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41</a:t>
            </a:fld>
            <a:endParaRPr lang="en-US"/>
          </a:p>
        </p:txBody>
      </p:sp>
    </p:spTree>
    <p:extLst>
      <p:ext uri="{BB962C8B-B14F-4D97-AF65-F5344CB8AC3E}">
        <p14:creationId xmlns:p14="http://schemas.microsoft.com/office/powerpoint/2010/main" val="3656403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90800"/>
            <a:ext cx="8848725" cy="1676400"/>
          </a:xfrm>
        </p:spPr>
        <p:txBody>
          <a:bodyPr>
            <a:normAutofit/>
          </a:bodyPr>
          <a:lstStyle/>
          <a:p>
            <a:pPr algn="ctr"/>
            <a:r>
              <a:rPr lang="en-US" sz="3200" b="0" dirty="0" smtClean="0"/>
              <a:t>DOWNSTREAM PROTECTION</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42</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269931963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066800"/>
          </a:xfrm>
        </p:spPr>
        <p:txBody>
          <a:bodyPr>
            <a:normAutofit fontScale="90000"/>
          </a:bodyPr>
          <a:lstStyle/>
          <a:p>
            <a:r>
              <a:rPr lang="en-US" dirty="0" smtClean="0">
                <a:solidFill>
                  <a:schemeClr val="bg1"/>
                </a:solidFill>
              </a:rPr>
              <a:t>Reasonable Assurance for Nutrients</a:t>
            </a:r>
            <a:endParaRPr lang="en-US" dirty="0">
              <a:solidFill>
                <a:schemeClr val="bg1"/>
              </a:solidFill>
            </a:endParaRPr>
          </a:p>
        </p:txBody>
      </p:sp>
      <p:sp>
        <p:nvSpPr>
          <p:cNvPr id="3" name="Content Placeholder 2"/>
          <p:cNvSpPr>
            <a:spLocks noGrp="1"/>
          </p:cNvSpPr>
          <p:nvPr>
            <p:ph idx="1"/>
          </p:nvPr>
        </p:nvSpPr>
        <p:spPr>
          <a:xfrm>
            <a:off x="152400" y="990600"/>
            <a:ext cx="8839200" cy="1524001"/>
          </a:xfrm>
        </p:spPr>
        <p:txBody>
          <a:bodyPr>
            <a:normAutofit/>
          </a:bodyPr>
          <a:lstStyle/>
          <a:p>
            <a:r>
              <a:rPr lang="en-US" sz="2800" dirty="0" smtClean="0"/>
              <a:t>Permittee must demonstrate reasonable assurance that nutrient standards are attained in direct receiving waters and downstream waters</a:t>
            </a:r>
            <a:endParaRPr lang="en-US" sz="2800" dirty="0">
              <a:solidFill>
                <a:srgbClr val="0070C0"/>
              </a:solidFill>
            </a:endParaRPr>
          </a:p>
        </p:txBody>
      </p:sp>
      <p:sp>
        <p:nvSpPr>
          <p:cNvPr id="10" name="TextBox 9"/>
          <p:cNvSpPr txBox="1"/>
          <p:nvPr/>
        </p:nvSpPr>
        <p:spPr>
          <a:xfrm>
            <a:off x="228600" y="2638961"/>
            <a:ext cx="1905000" cy="1323439"/>
          </a:xfrm>
          <a:prstGeom prst="rect">
            <a:avLst/>
          </a:prstGeom>
          <a:noFill/>
        </p:spPr>
        <p:txBody>
          <a:bodyPr wrap="square" rtlCol="0">
            <a:spAutoFit/>
          </a:bodyPr>
          <a:lstStyle/>
          <a:p>
            <a:r>
              <a:rPr lang="en-US" sz="2000" dirty="0" smtClean="0"/>
              <a:t>Direct receiving water has </a:t>
            </a:r>
            <a:r>
              <a:rPr lang="en-US" sz="2000" b="1" dirty="0" smtClean="0"/>
              <a:t>Hierarchy 1 </a:t>
            </a:r>
            <a:r>
              <a:rPr lang="en-US" sz="2000" dirty="0" smtClean="0"/>
              <a:t>interpretation</a:t>
            </a:r>
            <a:endParaRPr lang="en-US" sz="2000" dirty="0"/>
          </a:p>
        </p:txBody>
      </p:sp>
      <p:sp>
        <p:nvSpPr>
          <p:cNvPr id="11" name="Rectangle 10"/>
          <p:cNvSpPr/>
          <p:nvPr/>
        </p:nvSpPr>
        <p:spPr>
          <a:xfrm>
            <a:off x="2438400" y="2667000"/>
            <a:ext cx="1524000" cy="1323439"/>
          </a:xfrm>
          <a:prstGeom prst="rect">
            <a:avLst/>
          </a:prstGeom>
        </p:spPr>
        <p:txBody>
          <a:bodyPr wrap="square">
            <a:spAutoFit/>
          </a:bodyPr>
          <a:lstStyle/>
          <a:p>
            <a:r>
              <a:rPr lang="en-US" sz="2000" dirty="0" smtClean="0"/>
              <a:t>Direct receiving water is a </a:t>
            </a:r>
            <a:r>
              <a:rPr lang="en-US" sz="2000" b="1" dirty="0" smtClean="0"/>
              <a:t>lake/spring</a:t>
            </a:r>
            <a:endParaRPr lang="en-US" sz="2000" b="1" dirty="0"/>
          </a:p>
        </p:txBody>
      </p:sp>
      <p:sp>
        <p:nvSpPr>
          <p:cNvPr id="12" name="Rectangle 11"/>
          <p:cNvSpPr/>
          <p:nvPr/>
        </p:nvSpPr>
        <p:spPr>
          <a:xfrm>
            <a:off x="4419600" y="2638961"/>
            <a:ext cx="1219200" cy="1323439"/>
          </a:xfrm>
          <a:prstGeom prst="rect">
            <a:avLst/>
          </a:prstGeom>
        </p:spPr>
        <p:txBody>
          <a:bodyPr wrap="square">
            <a:spAutoFit/>
          </a:bodyPr>
          <a:lstStyle/>
          <a:p>
            <a:r>
              <a:rPr lang="en-US" sz="2000" dirty="0" smtClean="0"/>
              <a:t>Direct receiving water is a </a:t>
            </a:r>
            <a:r>
              <a:rPr lang="en-US" sz="2000" b="1" dirty="0" smtClean="0"/>
              <a:t>stream</a:t>
            </a:r>
            <a:endParaRPr lang="en-US" sz="2000" b="1" dirty="0"/>
          </a:p>
        </p:txBody>
      </p:sp>
      <p:sp>
        <p:nvSpPr>
          <p:cNvPr id="13" name="Rectangle 12"/>
          <p:cNvSpPr/>
          <p:nvPr/>
        </p:nvSpPr>
        <p:spPr>
          <a:xfrm>
            <a:off x="6196320" y="2935069"/>
            <a:ext cx="2109480" cy="1027331"/>
          </a:xfrm>
          <a:prstGeom prst="rect">
            <a:avLst/>
          </a:prstGeom>
        </p:spPr>
        <p:txBody>
          <a:bodyPr wrap="square">
            <a:spAutoFit/>
          </a:bodyPr>
          <a:lstStyle/>
          <a:p>
            <a:r>
              <a:rPr lang="en-US" sz="2000" b="1" dirty="0" smtClean="0"/>
              <a:t>Narrative applies </a:t>
            </a:r>
            <a:r>
              <a:rPr lang="en-US" sz="2000" dirty="0" smtClean="0"/>
              <a:t>to direct receiving water</a:t>
            </a:r>
            <a:endParaRPr lang="en-US" sz="2000" dirty="0"/>
          </a:p>
        </p:txBody>
      </p:sp>
      <p:sp>
        <p:nvSpPr>
          <p:cNvPr id="15" name="TextBox 14"/>
          <p:cNvSpPr txBox="1"/>
          <p:nvPr/>
        </p:nvSpPr>
        <p:spPr>
          <a:xfrm>
            <a:off x="381000" y="4724400"/>
            <a:ext cx="8229600" cy="9144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Downstream waters  protection.  </a:t>
            </a:r>
            <a:r>
              <a:rPr lang="en-US" dirty="0" smtClean="0"/>
              <a:t>Could range from Hierarchy 1 waters (including estuaries), to lakes/springs, to streams, or potentially to systems where the  narrative would continue to apply</a:t>
            </a:r>
            <a:endParaRPr lang="en-US" dirty="0"/>
          </a:p>
        </p:txBody>
      </p:sp>
      <p:sp>
        <p:nvSpPr>
          <p:cNvPr id="16" name="Striped Right Arrow 15"/>
          <p:cNvSpPr/>
          <p:nvPr/>
        </p:nvSpPr>
        <p:spPr>
          <a:xfrm rot="5400000">
            <a:off x="5715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riped Right Arrow 16"/>
          <p:cNvSpPr/>
          <p:nvPr/>
        </p:nvSpPr>
        <p:spPr>
          <a:xfrm rot="5400000">
            <a:off x="27813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riped Right Arrow 17"/>
          <p:cNvSpPr/>
          <p:nvPr/>
        </p:nvSpPr>
        <p:spPr>
          <a:xfrm rot="5400000">
            <a:off x="46863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riped Right Arrow 18"/>
          <p:cNvSpPr/>
          <p:nvPr/>
        </p:nvSpPr>
        <p:spPr>
          <a:xfrm rot="5400000">
            <a:off x="68961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riped Right Arrow 19"/>
          <p:cNvSpPr/>
          <p:nvPr/>
        </p:nvSpPr>
        <p:spPr>
          <a:xfrm rot="5400000">
            <a:off x="4000500" y="5676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819400" y="6096000"/>
            <a:ext cx="2968633" cy="461665"/>
          </a:xfrm>
          <a:prstGeom prst="rect">
            <a:avLst/>
          </a:prstGeom>
          <a:noFill/>
        </p:spPr>
        <p:txBody>
          <a:bodyPr wrap="none" rtlCol="0">
            <a:spAutoFit/>
          </a:bodyPr>
          <a:lstStyle/>
          <a:p>
            <a:r>
              <a:rPr lang="en-US" sz="2400" dirty="0" smtClean="0"/>
              <a:t>Reasonable Assurance</a:t>
            </a:r>
            <a:endParaRPr lang="en-US" sz="2400"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43</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8686800" cy="5181600"/>
          </a:xfrm>
        </p:spPr>
        <p:txBody>
          <a:bodyPr>
            <a:normAutofit lnSpcReduction="10000"/>
          </a:bodyPr>
          <a:lstStyle/>
          <a:p>
            <a:r>
              <a:rPr lang="en-US" sz="3000" dirty="0" smtClean="0"/>
              <a:t>If downstream waters currently attain nutrient standards, then current discharge  provides for downstream protection </a:t>
            </a:r>
          </a:p>
          <a:p>
            <a:r>
              <a:rPr lang="en-US" sz="3000" dirty="0" smtClean="0"/>
              <a:t>However, if the facility requests an increase in their permitted load, a Level II WQBEL may be needed to evaluate the impacts on downstream waters</a:t>
            </a:r>
          </a:p>
          <a:p>
            <a:pPr lvl="1"/>
            <a:r>
              <a:rPr lang="en-US" dirty="0" smtClean="0"/>
              <a:t>Modeling can be used to determine the acceptable loading of nutrients from the discharger (and other upstream sources) that protects downstream waters</a:t>
            </a:r>
          </a:p>
          <a:p>
            <a:pPr lvl="1"/>
            <a:r>
              <a:rPr lang="en-US" dirty="0"/>
              <a:t>Level II WQBEL not needed if simple mass-balance approach </a:t>
            </a:r>
            <a:r>
              <a:rPr lang="en-US" dirty="0" smtClean="0"/>
              <a:t>demonstrates </a:t>
            </a:r>
            <a:r>
              <a:rPr lang="en-US" dirty="0"/>
              <a:t>there is no reasonable potential at higher load</a:t>
            </a:r>
          </a:p>
          <a:p>
            <a:pPr lvl="1"/>
            <a:endParaRPr lang="en-US" dirty="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Downstream Waters Protection </a:t>
            </a:r>
            <a:r>
              <a:rPr lang="en-US" sz="2200" dirty="0" smtClean="0">
                <a:solidFill>
                  <a:schemeClr val="bg1"/>
                </a:solidFill>
              </a:rPr>
              <a:t>(cont.)</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44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81600"/>
          </a:xfrm>
        </p:spPr>
        <p:txBody>
          <a:bodyPr>
            <a:normAutofit fontScale="92500"/>
          </a:bodyPr>
          <a:lstStyle/>
          <a:p>
            <a:r>
              <a:rPr lang="en-US" sz="2800" dirty="0" smtClean="0"/>
              <a:t>If any downstream water </a:t>
            </a:r>
            <a:r>
              <a:rPr lang="en-US" sz="2800" u="sng" dirty="0" smtClean="0"/>
              <a:t>does not </a:t>
            </a:r>
            <a:r>
              <a:rPr lang="en-US" sz="2800" dirty="0" smtClean="0"/>
              <a:t>currently attain nutrient standards, then need to determine if </a:t>
            </a:r>
          </a:p>
          <a:p>
            <a:pPr lvl="1"/>
            <a:r>
              <a:rPr lang="en-US" sz="2400" dirty="0" smtClean="0"/>
              <a:t>Any downstream TMDLs address the discharge</a:t>
            </a:r>
          </a:p>
          <a:p>
            <a:pPr lvl="2"/>
            <a:r>
              <a:rPr lang="en-US" sz="2000" dirty="0"/>
              <a:t>If a TMDL provides a waste load allocation (WLA), can presume downstream protection if the effluent limitation is set at the </a:t>
            </a:r>
            <a:r>
              <a:rPr lang="en-US" sz="2000" dirty="0" smtClean="0"/>
              <a:t>WLA</a:t>
            </a:r>
          </a:p>
          <a:p>
            <a:pPr lvl="1"/>
            <a:r>
              <a:rPr lang="en-US" sz="2400" dirty="0" smtClean="0"/>
              <a:t>Alternatively whether the discharge has </a:t>
            </a:r>
            <a:r>
              <a:rPr lang="en-US" sz="2400" u="sng" dirty="0" smtClean="0"/>
              <a:t>reasonable potential</a:t>
            </a:r>
            <a:r>
              <a:rPr lang="en-US" sz="2400" dirty="0" smtClean="0"/>
              <a:t> to cause or contribute to the downstream nutrient impairment</a:t>
            </a:r>
          </a:p>
          <a:p>
            <a:r>
              <a:rPr lang="en-US" sz="2800" dirty="0" smtClean="0"/>
              <a:t>Reasonable potential analysis is site-specific, and should take into account nutrient load, flow, and frequency of the discharge</a:t>
            </a:r>
          </a:p>
          <a:p>
            <a:pPr lvl="1"/>
            <a:r>
              <a:rPr lang="en-US" sz="2600" dirty="0" smtClean="0"/>
              <a:t>For example, there is no reasonable potential if the effluent nutrient load is not a significant contributor to the downstream water</a:t>
            </a:r>
            <a:endParaRPr lang="en-US" sz="2600" dirty="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Downstream Waters Protection </a:t>
            </a:r>
            <a:r>
              <a:rPr lang="en-US" sz="2200" dirty="0" smtClean="0">
                <a:solidFill>
                  <a:schemeClr val="bg1"/>
                </a:solidFill>
              </a:rPr>
              <a:t>(cont.)</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45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Nutrient Mass Balance Equation</a:t>
            </a:r>
            <a:endParaRPr lang="en-US"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457200" y="2264229"/>
            <a:ext cx="8305800" cy="3831771"/>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46</a:t>
            </a:fld>
            <a:endParaRPr lang="en-US"/>
          </a:p>
        </p:txBody>
      </p:sp>
      <p:sp>
        <p:nvSpPr>
          <p:cNvPr id="3" name="TextBox 2"/>
          <p:cNvSpPr txBox="1"/>
          <p:nvPr/>
        </p:nvSpPr>
        <p:spPr>
          <a:xfrm>
            <a:off x="609600" y="1121229"/>
            <a:ext cx="8449066"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Reasonable Potential Analysis could be as simple as mass balance calculation</a:t>
            </a:r>
            <a:endParaRPr lang="en-US" sz="2400" dirty="0"/>
          </a:p>
        </p:txBody>
      </p:sp>
    </p:spTree>
    <p:extLst>
      <p:ext uri="{BB962C8B-B14F-4D97-AF65-F5344CB8AC3E}">
        <p14:creationId xmlns:p14="http://schemas.microsoft.com/office/powerpoint/2010/main" val="506239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Stream</a:t>
            </a:r>
            <a:endParaRPr lang="en-US" dirty="0">
              <a:solidFill>
                <a:schemeClr val="bg1"/>
              </a:solidFill>
            </a:endParaRPr>
          </a:p>
        </p:txBody>
      </p:sp>
      <p:grpSp>
        <p:nvGrpSpPr>
          <p:cNvPr id="3" name="Group 14"/>
          <p:cNvGrpSpPr/>
          <p:nvPr/>
        </p:nvGrpSpPr>
        <p:grpSpPr>
          <a:xfrm>
            <a:off x="0" y="15240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08544"/>
            <a:ext cx="2286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intermittent stream</a:t>
            </a:r>
            <a:endParaRPr lang="en-US" sz="2400" dirty="0"/>
          </a:p>
        </p:txBody>
      </p:sp>
      <p:sp>
        <p:nvSpPr>
          <p:cNvPr id="17" name="TextBox 16"/>
          <p:cNvSpPr txBox="1"/>
          <p:nvPr/>
        </p:nvSpPr>
        <p:spPr>
          <a:xfrm>
            <a:off x="587496" y="4038600"/>
            <a:ext cx="3755904"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Nearfield stream and segment </a:t>
            </a:r>
            <a:r>
              <a:rPr lang="en-US" sz="2400" i="1" dirty="0" smtClean="0"/>
              <a:t>until</a:t>
            </a:r>
            <a:r>
              <a:rPr lang="en-US" sz="2400" dirty="0" smtClean="0"/>
              <a:t> where discharge is not a significant component of load</a:t>
            </a:r>
            <a:endParaRPr lang="en-US" sz="2400"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958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334000" y="1226403"/>
            <a:ext cx="3581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3" name="TextBox 22"/>
          <p:cNvSpPr txBox="1"/>
          <p:nvPr/>
        </p:nvSpPr>
        <p:spPr>
          <a:xfrm>
            <a:off x="5029200" y="2895600"/>
            <a:ext cx="3886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 both direct receiving water and downstream?</a:t>
            </a:r>
            <a:endParaRPr lang="en-US" sz="2400" dirty="0"/>
          </a:p>
        </p:txBody>
      </p:sp>
      <p:sp>
        <p:nvSpPr>
          <p:cNvPr id="24" name="TextBox 23"/>
          <p:cNvSpPr txBox="1"/>
          <p:nvPr/>
        </p:nvSpPr>
        <p:spPr>
          <a:xfrm>
            <a:off x="5867400" y="49574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153400" y="49574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334000" y="50336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96200" y="50336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24400" y="54864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Right Arrow 28"/>
          <p:cNvSpPr/>
          <p:nvPr/>
        </p:nvSpPr>
        <p:spPr>
          <a:xfrm>
            <a:off x="4495800" y="4107597"/>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934200" y="5550932"/>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47</a:t>
            </a:fld>
            <a:endParaRPr lang="en-US"/>
          </a:p>
        </p:txBody>
      </p:sp>
    </p:spTree>
    <p:extLst>
      <p:ext uri="{BB962C8B-B14F-4D97-AF65-F5344CB8AC3E}">
        <p14:creationId xmlns:p14="http://schemas.microsoft.com/office/powerpoint/2010/main" val="3856974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2" cstate="print"/>
          <a:srcRect/>
          <a:stretch>
            <a:fillRect/>
          </a:stretch>
        </p:blipFill>
        <p:spPr bwMode="auto">
          <a:xfrm>
            <a:off x="1" y="1"/>
            <a:ext cx="5082753" cy="3809999"/>
          </a:xfrm>
          <a:prstGeom prst="rect">
            <a:avLst/>
          </a:prstGeom>
          <a:noFill/>
          <a:ln w="9525">
            <a:noFill/>
            <a:miter lim="800000"/>
            <a:headEnd/>
            <a:tailEnd/>
          </a:ln>
        </p:spPr>
      </p:pic>
      <p:sp>
        <p:nvSpPr>
          <p:cNvPr id="5" name="TextBox 4"/>
          <p:cNvSpPr txBox="1"/>
          <p:nvPr/>
        </p:nvSpPr>
        <p:spPr>
          <a:xfrm>
            <a:off x="533400" y="4122003"/>
            <a:ext cx="3048000" cy="830997"/>
          </a:xfrm>
          <a:prstGeom prst="rect">
            <a:avLst/>
          </a:prstGeom>
          <a:noFill/>
        </p:spPr>
        <p:txBody>
          <a:bodyPr wrap="square" rtlCol="0">
            <a:spAutoFit/>
          </a:bodyPr>
          <a:lstStyle/>
          <a:p>
            <a:r>
              <a:rPr lang="en-US" sz="2400" dirty="0" smtClean="0"/>
              <a:t>Narrative Applies in Ditch</a:t>
            </a:r>
            <a:endParaRPr lang="en-US" sz="2400" dirty="0"/>
          </a:p>
        </p:txBody>
      </p:sp>
      <p:sp>
        <p:nvSpPr>
          <p:cNvPr id="6" name="TextBox 5"/>
          <p:cNvSpPr txBox="1"/>
          <p:nvPr/>
        </p:nvSpPr>
        <p:spPr>
          <a:xfrm>
            <a:off x="5181600" y="990600"/>
            <a:ext cx="3962400" cy="1938992"/>
          </a:xfrm>
          <a:prstGeom prst="rect">
            <a:avLst/>
          </a:prstGeom>
          <a:noFill/>
        </p:spPr>
        <p:txBody>
          <a:bodyPr wrap="square" rtlCol="0">
            <a:spAutoFit/>
          </a:bodyPr>
          <a:lstStyle/>
          <a:p>
            <a:r>
              <a:rPr lang="en-US" sz="2400" dirty="0" smtClean="0"/>
              <a:t>Must ensure that Downstream Stream Has healthy Flora and Achieves Thresholds or Has Healthy Flora AND Fauna</a:t>
            </a:r>
            <a:endParaRPr lang="en-US" sz="2400" dirty="0"/>
          </a:p>
        </p:txBody>
      </p:sp>
      <p:pic>
        <p:nvPicPr>
          <p:cNvPr id="7" name="Picture 2" descr="J:\Peace River Basin Biocriteria mtng Nov2011\New HA Benchmark Sites\Manatee River @64\PB160046.JPG"/>
          <p:cNvPicPr>
            <a:picLocks noChangeAspect="1" noChangeArrowheads="1"/>
          </p:cNvPicPr>
          <p:nvPr/>
        </p:nvPicPr>
        <p:blipFill>
          <a:blip r:embed="rId3" cstate="print"/>
          <a:srcRect/>
          <a:stretch>
            <a:fillRect/>
          </a:stretch>
        </p:blipFill>
        <p:spPr bwMode="auto">
          <a:xfrm>
            <a:off x="4064000" y="3048000"/>
            <a:ext cx="5080000" cy="38100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D9515C9C-B0D4-49C7-83C7-4BF66E55645D}" type="slidenum">
              <a:rPr lang="en-US" smtClean="0"/>
              <a:pPr/>
              <a:t>48</a:t>
            </a:fld>
            <a:endParaRPr lang="en-US"/>
          </a:p>
        </p:txBody>
      </p:sp>
    </p:spTree>
    <p:extLst>
      <p:ext uri="{BB962C8B-B14F-4D97-AF65-F5344CB8AC3E}">
        <p14:creationId xmlns:p14="http://schemas.microsoft.com/office/powerpoint/2010/main" val="2147898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Discharge to Hierarchy 1 to Downstream Hierarchy 1</a:t>
            </a:r>
            <a:endParaRPr lang="en-US" dirty="0">
              <a:solidFill>
                <a:schemeClr val="bg1"/>
              </a:solidFill>
            </a:endParaRPr>
          </a:p>
        </p:txBody>
      </p:sp>
      <p:grpSp>
        <p:nvGrpSpPr>
          <p:cNvPr id="3" name="Group 14"/>
          <p:cNvGrpSpPr/>
          <p:nvPr/>
        </p:nvGrpSpPr>
        <p:grpSpPr>
          <a:xfrm>
            <a:off x="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057400" y="1120676"/>
            <a:ext cx="2514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Has Nutrient TMDL, SSAC  or Estuary Specific,</a:t>
            </a:r>
          </a:p>
          <a:p>
            <a:r>
              <a:rPr lang="en-US" sz="2400" dirty="0" smtClean="0"/>
              <a:t>or RA</a:t>
            </a:r>
            <a:endParaRPr lang="en-US" sz="2400" dirty="0"/>
          </a:p>
        </p:txBody>
      </p:sp>
      <p:sp>
        <p:nvSpPr>
          <p:cNvPr id="17" name="TextBox 16"/>
          <p:cNvSpPr txBox="1"/>
          <p:nvPr/>
        </p:nvSpPr>
        <p:spPr>
          <a:xfrm>
            <a:off x="1981200" y="4038600"/>
            <a:ext cx="2743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Additional Hierarchy 1 Interpretations * farther downstream</a:t>
            </a:r>
            <a:endParaRPr lang="en-US" sz="2400" dirty="0"/>
          </a:p>
        </p:txBody>
      </p:sp>
      <p:sp>
        <p:nvSpPr>
          <p:cNvPr id="18" name="Right Arrow 17"/>
          <p:cNvSpPr/>
          <p:nvPr/>
        </p:nvSpPr>
        <p:spPr>
          <a:xfrm>
            <a:off x="1600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800600" y="4800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30480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257800" y="1683603"/>
            <a:ext cx="35052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Effluent Limits must achieve Hierarchy 1 interpretation in direct receiving waters*</a:t>
            </a:r>
            <a:endParaRPr lang="en-US" sz="2400" dirty="0"/>
          </a:p>
        </p:txBody>
      </p:sp>
      <p:sp>
        <p:nvSpPr>
          <p:cNvPr id="22" name="Right Arrow 21"/>
          <p:cNvSpPr/>
          <p:nvPr/>
        </p:nvSpPr>
        <p:spPr>
          <a:xfrm>
            <a:off x="4724400" y="2057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410200" y="4286071"/>
            <a:ext cx="3505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If more stringent, apply these guidelines to the discharger</a:t>
            </a:r>
            <a:endParaRPr lang="en-US" sz="2400" dirty="0"/>
          </a:p>
        </p:txBody>
      </p:sp>
      <p:sp>
        <p:nvSpPr>
          <p:cNvPr id="24" name="TextBox 23"/>
          <p:cNvSpPr txBox="1"/>
          <p:nvPr/>
        </p:nvSpPr>
        <p:spPr>
          <a:xfrm>
            <a:off x="762000" y="6027003"/>
            <a:ext cx="7620000" cy="830997"/>
          </a:xfrm>
          <a:prstGeom prst="rect">
            <a:avLst/>
          </a:prstGeom>
          <a:solidFill>
            <a:schemeClr val="bg1"/>
          </a:solidFill>
        </p:spPr>
        <p:txBody>
          <a:bodyPr wrap="square" rtlCol="0">
            <a:spAutoFit/>
          </a:bodyPr>
          <a:lstStyle/>
          <a:p>
            <a:r>
              <a:rPr lang="en-US" sz="2400" dirty="0" smtClean="0"/>
              <a:t>*Hierarchy 1 Interpretations in streams take precedence over generic stream criteria (flora and fauna)</a:t>
            </a:r>
            <a:endParaRPr lang="en-US" sz="2400" dirty="0"/>
          </a:p>
        </p:txBody>
      </p:sp>
      <p:sp>
        <p:nvSpPr>
          <p:cNvPr id="25" name="Slide Number Placeholder 24"/>
          <p:cNvSpPr>
            <a:spLocks noGrp="1"/>
          </p:cNvSpPr>
          <p:nvPr>
            <p:ph type="sldNum" sz="quarter" idx="12"/>
          </p:nvPr>
        </p:nvSpPr>
        <p:spPr/>
        <p:txBody>
          <a:bodyPr/>
          <a:lstStyle/>
          <a:p>
            <a:fld id="{D9515C9C-B0D4-49C7-83C7-4BF66E55645D}" type="slidenum">
              <a:rPr lang="en-US" smtClean="0"/>
              <a:pPr/>
              <a:t>49</a:t>
            </a:fld>
            <a:endParaRPr lang="en-US"/>
          </a:p>
        </p:txBody>
      </p:sp>
    </p:spTree>
    <p:extLst>
      <p:ext uri="{BB962C8B-B14F-4D97-AF65-F5344CB8AC3E}">
        <p14:creationId xmlns:p14="http://schemas.microsoft.com/office/powerpoint/2010/main" val="4167486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239000" cy="1143000"/>
          </a:xfrm>
        </p:spPr>
        <p:txBody>
          <a:bodyPr>
            <a:normAutofit/>
          </a:bodyPr>
          <a:lstStyle/>
          <a:p>
            <a:pPr algn="ctr"/>
            <a:r>
              <a:rPr lang="en-US" sz="3600" dirty="0" smtClean="0">
                <a:solidFill>
                  <a:schemeClr val="bg1"/>
                </a:solidFill>
              </a:rPr>
              <a:t>Current Status of DEP NNC Rules</a:t>
            </a:r>
            <a:endParaRPr lang="en-US" sz="3600" dirty="0">
              <a:solidFill>
                <a:schemeClr val="bg1"/>
              </a:solidFill>
            </a:endParaRPr>
          </a:p>
        </p:txBody>
      </p:sp>
      <p:sp>
        <p:nvSpPr>
          <p:cNvPr id="3" name="Content Placeholder 2"/>
          <p:cNvSpPr>
            <a:spLocks noGrp="1"/>
          </p:cNvSpPr>
          <p:nvPr>
            <p:ph idx="1"/>
          </p:nvPr>
        </p:nvSpPr>
        <p:spPr>
          <a:xfrm>
            <a:off x="228600" y="1219200"/>
            <a:ext cx="8686800" cy="5105400"/>
          </a:xfrm>
        </p:spPr>
        <p:txBody>
          <a:bodyPr>
            <a:normAutofit fontScale="77500" lnSpcReduction="20000"/>
          </a:bodyPr>
          <a:lstStyle/>
          <a:p>
            <a:pPr marL="0">
              <a:lnSpc>
                <a:spcPct val="107000"/>
              </a:lnSpc>
              <a:spcBef>
                <a:spcPts val="600"/>
              </a:spcBef>
            </a:pPr>
            <a:r>
              <a:rPr lang="en-US" sz="3100" dirty="0">
                <a:ea typeface="Calibri"/>
                <a:cs typeface="Times New Roman"/>
              </a:rPr>
              <a:t>NNC </a:t>
            </a:r>
            <a:r>
              <a:rPr lang="en-US" sz="3100" dirty="0" smtClean="0">
                <a:ea typeface="Calibri"/>
                <a:cs typeface="Times New Roman"/>
              </a:rPr>
              <a:t>previously in effect </a:t>
            </a:r>
            <a:endParaRPr lang="en-US" sz="3100" dirty="0">
              <a:ea typeface="Calibri"/>
              <a:cs typeface="Times New Roman"/>
            </a:endParaRPr>
          </a:p>
          <a:p>
            <a:pPr marL="687388" lvl="1" indent="-347663">
              <a:lnSpc>
                <a:spcPct val="107000"/>
              </a:lnSpc>
              <a:spcBef>
                <a:spcPts val="600"/>
              </a:spcBef>
            </a:pPr>
            <a:r>
              <a:rPr lang="en-US" sz="2600" dirty="0">
                <a:ea typeface="Calibri"/>
                <a:cs typeface="Times New Roman"/>
              </a:rPr>
              <a:t>Estuaries from Clearwater through the Keys to Biscayne </a:t>
            </a:r>
            <a:r>
              <a:rPr lang="en-US" sz="2600" dirty="0" smtClean="0">
                <a:ea typeface="Calibri"/>
                <a:cs typeface="Times New Roman"/>
              </a:rPr>
              <a:t>Bay (2012)</a:t>
            </a:r>
            <a:endParaRPr lang="en-US" sz="2600" dirty="0">
              <a:ea typeface="Calibri"/>
              <a:cs typeface="Times New Roman"/>
            </a:endParaRPr>
          </a:p>
          <a:p>
            <a:pPr marL="687388" lvl="1" indent="-347663">
              <a:lnSpc>
                <a:spcPct val="107000"/>
              </a:lnSpc>
              <a:spcBef>
                <a:spcPts val="600"/>
              </a:spcBef>
            </a:pPr>
            <a:r>
              <a:rPr lang="en-US" sz="2600" dirty="0" smtClean="0">
                <a:ea typeface="Calibri"/>
                <a:cs typeface="Times New Roman"/>
              </a:rPr>
              <a:t>Panhandle Estuaries (2013)</a:t>
            </a:r>
          </a:p>
          <a:p>
            <a:pPr marL="0">
              <a:lnSpc>
                <a:spcPct val="107000"/>
              </a:lnSpc>
              <a:spcBef>
                <a:spcPts val="600"/>
              </a:spcBef>
            </a:pPr>
            <a:r>
              <a:rPr lang="en-US" sz="3100" dirty="0" smtClean="0">
                <a:ea typeface="Calibri"/>
                <a:cs typeface="Times New Roman"/>
              </a:rPr>
              <a:t>NNC in effect as of Monday (October 27, 2014)</a:t>
            </a:r>
          </a:p>
          <a:p>
            <a:pPr marL="631825" lvl="1">
              <a:lnSpc>
                <a:spcPct val="107000"/>
              </a:lnSpc>
              <a:spcBef>
                <a:spcPts val="600"/>
              </a:spcBef>
            </a:pPr>
            <a:r>
              <a:rPr lang="en-US" sz="2600" dirty="0" smtClean="0">
                <a:ea typeface="Calibri"/>
                <a:cs typeface="Times New Roman"/>
              </a:rPr>
              <a:t>Streams, lakes, spring vents and miscellaneous estuaries on the east coast and Big Bend</a:t>
            </a:r>
            <a:endParaRPr lang="en-US" sz="2200" baseline="30000" dirty="0" smtClean="0">
              <a:ea typeface="Calibri"/>
              <a:cs typeface="Times New Roman"/>
            </a:endParaRPr>
          </a:p>
          <a:p>
            <a:pPr marL="347663" marR="0" indent="-293688">
              <a:lnSpc>
                <a:spcPct val="107000"/>
              </a:lnSpc>
              <a:spcBef>
                <a:spcPts val="600"/>
              </a:spcBef>
              <a:spcAft>
                <a:spcPts val="600"/>
              </a:spcAft>
            </a:pPr>
            <a:r>
              <a:rPr lang="en-US" sz="3100" dirty="0" smtClean="0">
                <a:ea typeface="Calibri"/>
                <a:cs typeface="Times New Roman"/>
              </a:rPr>
              <a:t>NNC to be adopted by ERC on Nov. 19 (in effect in early Jan 2015)</a:t>
            </a:r>
          </a:p>
          <a:p>
            <a:pPr marL="631825" lvl="1">
              <a:lnSpc>
                <a:spcPct val="107000"/>
              </a:lnSpc>
              <a:spcBef>
                <a:spcPts val="0"/>
              </a:spcBef>
            </a:pPr>
            <a:r>
              <a:rPr lang="en-US" sz="2600" dirty="0" smtClean="0">
                <a:ea typeface="Calibri"/>
                <a:cs typeface="Times New Roman"/>
              </a:rPr>
              <a:t>Estuaries addressed in the August 2013 Report to the Governor, including </a:t>
            </a:r>
            <a:r>
              <a:rPr lang="en-US" sz="2600" dirty="0" smtClean="0"/>
              <a:t>portions of the Big Bend from Alligator Harbor to the Suwannee Sound, Cedar Key, St. Mary’s River estuary, Southern Indian River Lagoon, Mosquito Lagoon, several portions of the Intracoastal Waterway (ICWW) </a:t>
            </a:r>
            <a:endParaRPr lang="en-US" sz="2600" dirty="0"/>
          </a:p>
          <a:p>
            <a:pPr marL="231775">
              <a:lnSpc>
                <a:spcPct val="107000"/>
              </a:lnSpc>
              <a:spcBef>
                <a:spcPts val="600"/>
              </a:spcBef>
              <a:spcAft>
                <a:spcPts val="600"/>
              </a:spcAft>
            </a:pPr>
            <a:r>
              <a:rPr lang="en-US" sz="3100" dirty="0" smtClean="0">
                <a:cs typeface="Times New Roman"/>
              </a:rPr>
              <a:t>Some waters still covered by the narrative only</a:t>
            </a:r>
          </a:p>
          <a:p>
            <a:pPr marL="400050" lvl="1">
              <a:lnSpc>
                <a:spcPct val="107000"/>
              </a:lnSpc>
              <a:spcBef>
                <a:spcPts val="0"/>
              </a:spcBef>
            </a:pPr>
            <a:r>
              <a:rPr lang="en-US" sz="2600" dirty="0">
                <a:ea typeface="Calibri"/>
                <a:cs typeface="Times New Roman"/>
              </a:rPr>
              <a:t>South Florida canals, </a:t>
            </a:r>
            <a:r>
              <a:rPr lang="en-US" sz="2600" dirty="0" smtClean="0">
                <a:ea typeface="Calibri"/>
                <a:cs typeface="Times New Roman"/>
              </a:rPr>
              <a:t>tidally affected streams in coastal </a:t>
            </a:r>
            <a:r>
              <a:rPr lang="en-US" sz="2600" dirty="0">
                <a:ea typeface="Calibri"/>
                <a:cs typeface="Times New Roman"/>
              </a:rPr>
              <a:t>areas, non-perennial streams, wetlands, man-made or altered water conveyance </a:t>
            </a:r>
            <a:r>
              <a:rPr lang="en-US" sz="2600" dirty="0" smtClean="0">
                <a:ea typeface="Calibri"/>
                <a:cs typeface="Times New Roman"/>
              </a:rPr>
              <a:t>ditches</a:t>
            </a:r>
            <a:endParaRPr lang="en-US" sz="2600" dirty="0">
              <a:ea typeface="Calibri"/>
              <a:cs typeface="Times New Roman"/>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5</a:t>
            </a:fld>
            <a:endParaRPr lang="en-US" dirty="0"/>
          </a:p>
        </p:txBody>
      </p:sp>
    </p:spTree>
    <p:extLst>
      <p:ext uri="{BB962C8B-B14F-4D97-AF65-F5344CB8AC3E}">
        <p14:creationId xmlns:p14="http://schemas.microsoft.com/office/powerpoint/2010/main" val="1599496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Estuary (or Site Specific Criteria)</a:t>
            </a:r>
            <a:endParaRPr lang="en-US" dirty="0">
              <a:solidFill>
                <a:schemeClr val="bg1"/>
              </a:solidFill>
            </a:endParaRPr>
          </a:p>
        </p:txBody>
      </p:sp>
      <p:grpSp>
        <p:nvGrpSpPr>
          <p:cNvPr id="3" name="Group 14"/>
          <p:cNvGrpSpPr/>
          <p:nvPr/>
        </p:nvGrpSpPr>
        <p:grpSpPr>
          <a:xfrm>
            <a:off x="0" y="15240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08544"/>
            <a:ext cx="2286000"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tidally fluctuating, intermittent stream</a:t>
            </a:r>
            <a:endParaRPr lang="en-US" sz="2400" dirty="0"/>
          </a:p>
        </p:txBody>
      </p:sp>
      <p:sp>
        <p:nvSpPr>
          <p:cNvPr id="17" name="TextBox 16"/>
          <p:cNvSpPr txBox="1"/>
          <p:nvPr/>
        </p:nvSpPr>
        <p:spPr>
          <a:xfrm>
            <a:off x="1905000" y="4514671"/>
            <a:ext cx="2667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Estuary/SSAC</a:t>
            </a:r>
            <a:endParaRPr lang="en-US" sz="2400"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958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40386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334000" y="1143000"/>
            <a:ext cx="3581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2" name="Right Arrow 21"/>
          <p:cNvSpPr/>
          <p:nvPr/>
        </p:nvSpPr>
        <p:spPr>
          <a:xfrm>
            <a:off x="4648200" y="4800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334000" y="2245816"/>
            <a:ext cx="3657600" cy="415498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achievement of the specific TN and TP levels/loads and chlorophyll </a:t>
            </a:r>
            <a:r>
              <a:rPr lang="en-US" sz="2400" i="1" dirty="0" smtClean="0"/>
              <a:t>a</a:t>
            </a:r>
            <a:r>
              <a:rPr lang="en-US" sz="2400" dirty="0" smtClean="0"/>
              <a:t> target for the estuarine segment during </a:t>
            </a:r>
            <a:r>
              <a:rPr lang="en-US" sz="2400" b="1" dirty="0" smtClean="0"/>
              <a:t>all</a:t>
            </a:r>
            <a:r>
              <a:rPr lang="en-US" sz="2400" dirty="0" smtClean="0"/>
              <a:t> years, including years representing critical conditions.  This evaluation would involve water quality modeling set to achieve a “never to exceed” scenario.</a:t>
            </a:r>
            <a:endParaRPr lang="en-US" sz="2400" dirty="0"/>
          </a:p>
        </p:txBody>
      </p:sp>
      <p:sp>
        <p:nvSpPr>
          <p:cNvPr id="23" name="Slide Number Placeholder 22"/>
          <p:cNvSpPr>
            <a:spLocks noGrp="1"/>
          </p:cNvSpPr>
          <p:nvPr>
            <p:ph type="sldNum" sz="quarter" idx="12"/>
          </p:nvPr>
        </p:nvSpPr>
        <p:spPr/>
        <p:txBody>
          <a:bodyPr/>
          <a:lstStyle/>
          <a:p>
            <a:fld id="{D9515C9C-B0D4-49C7-83C7-4BF66E55645D}" type="slidenum">
              <a:rPr lang="en-US" smtClean="0"/>
              <a:pPr/>
              <a:t>50</a:t>
            </a:fld>
            <a:endParaRPr lang="en-US"/>
          </a:p>
        </p:txBody>
      </p:sp>
    </p:spTree>
    <p:extLst>
      <p:ext uri="{BB962C8B-B14F-4D97-AF65-F5344CB8AC3E}">
        <p14:creationId xmlns:p14="http://schemas.microsoft.com/office/powerpoint/2010/main" val="4232564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90800"/>
            <a:ext cx="8848725" cy="1676400"/>
          </a:xfrm>
        </p:spPr>
        <p:txBody>
          <a:bodyPr>
            <a:normAutofit/>
          </a:bodyPr>
          <a:lstStyle/>
          <a:p>
            <a:pPr algn="ctr"/>
            <a:r>
              <a:rPr lang="en-US" sz="3200" b="0" dirty="0" smtClean="0"/>
              <a:t>Implementation in Permits</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51</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376894661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6934200" cy="1066800"/>
          </a:xfrm>
        </p:spPr>
        <p:txBody>
          <a:bodyPr>
            <a:normAutofit/>
          </a:bodyPr>
          <a:lstStyle/>
          <a:p>
            <a:r>
              <a:rPr lang="en-US" sz="3200" dirty="0">
                <a:solidFill>
                  <a:schemeClr val="bg1"/>
                </a:solidFill>
              </a:rPr>
              <a:t>Straight Renewal </a:t>
            </a:r>
            <a:r>
              <a:rPr lang="en-US" sz="3200" dirty="0" smtClean="0">
                <a:solidFill>
                  <a:schemeClr val="bg1"/>
                </a:solidFill>
              </a:rPr>
              <a:t/>
            </a:r>
            <a:br>
              <a:rPr lang="en-US" sz="3200" dirty="0" smtClean="0">
                <a:solidFill>
                  <a:schemeClr val="bg1"/>
                </a:solidFill>
              </a:rPr>
            </a:br>
            <a:r>
              <a:rPr lang="en-US" sz="3200" dirty="0" smtClean="0">
                <a:solidFill>
                  <a:schemeClr val="bg1"/>
                </a:solidFill>
              </a:rPr>
              <a:t>No </a:t>
            </a:r>
            <a:r>
              <a:rPr lang="en-US" sz="3200" dirty="0">
                <a:solidFill>
                  <a:schemeClr val="bg1"/>
                </a:solidFill>
              </a:rPr>
              <a:t>New or Expanded Discharge</a:t>
            </a:r>
          </a:p>
        </p:txBody>
      </p:sp>
      <p:sp>
        <p:nvSpPr>
          <p:cNvPr id="3" name="Content Placeholder 2"/>
          <p:cNvSpPr>
            <a:spLocks noGrp="1"/>
          </p:cNvSpPr>
          <p:nvPr>
            <p:ph idx="1"/>
          </p:nvPr>
        </p:nvSpPr>
        <p:spPr>
          <a:xfrm>
            <a:off x="228600" y="1219199"/>
            <a:ext cx="8610600" cy="5197475"/>
          </a:xfrm>
        </p:spPr>
        <p:txBody>
          <a:bodyPr>
            <a:normAutofit fontScale="85000" lnSpcReduction="10000"/>
          </a:bodyPr>
          <a:lstStyle/>
          <a:p>
            <a:pPr marL="0" indent="0">
              <a:buNone/>
            </a:pPr>
            <a:r>
              <a:rPr lang="en-US" sz="3300" u="sng" dirty="0" smtClean="0"/>
              <a:t>Hierarchy 1 – Site-Specific Numeric Interpretation</a:t>
            </a:r>
          </a:p>
          <a:p>
            <a:r>
              <a:rPr lang="en-US" sz="3300" dirty="0" smtClean="0"/>
              <a:t>The easiest (and most familiar) scenario is that the H1 includes a WLA for the facility </a:t>
            </a:r>
          </a:p>
          <a:p>
            <a:pPr lvl="1"/>
            <a:r>
              <a:rPr lang="en-US" sz="2900" dirty="0" smtClean="0"/>
              <a:t>Permit must implement WLA for </a:t>
            </a:r>
            <a:r>
              <a:rPr lang="en-US" dirty="0" smtClean="0"/>
              <a:t>TMDLs and Level II WQBELs, and can be expressed as load (typically rolling 12-month total) and/or concentration </a:t>
            </a:r>
          </a:p>
          <a:p>
            <a:r>
              <a:rPr lang="en-US" sz="3300" dirty="0" smtClean="0"/>
              <a:t>For discharge to a water with a H1 and water attains the NNC:</a:t>
            </a:r>
          </a:p>
          <a:p>
            <a:pPr lvl="1"/>
            <a:r>
              <a:rPr lang="en-US" dirty="0" smtClean="0"/>
              <a:t>Maintain current load limit (need to evaluate further if permitted load much greater than current load); or </a:t>
            </a:r>
          </a:p>
          <a:p>
            <a:pPr lvl="1"/>
            <a:r>
              <a:rPr lang="en-US" dirty="0" smtClean="0"/>
              <a:t>If there is </a:t>
            </a:r>
            <a:r>
              <a:rPr lang="en-US" dirty="0"/>
              <a:t>no </a:t>
            </a:r>
            <a:r>
              <a:rPr lang="en-US" dirty="0" smtClean="0"/>
              <a:t>established limit (report only), determine the current load (site-specific statistical analysis that takes into account effluent variability) and use as the limit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52</a:t>
            </a:fld>
            <a:endParaRPr lang="en-US" dirty="0"/>
          </a:p>
        </p:txBody>
      </p:sp>
    </p:spTree>
    <p:extLst>
      <p:ext uri="{BB962C8B-B14F-4D97-AF65-F5344CB8AC3E}">
        <p14:creationId xmlns:p14="http://schemas.microsoft.com/office/powerpoint/2010/main" val="2871886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5943600" cy="1066800"/>
          </a:xfrm>
        </p:spPr>
        <p:txBody>
          <a:bodyPr>
            <a:normAutofit fontScale="90000"/>
          </a:bodyPr>
          <a:lstStyle/>
          <a:p>
            <a:r>
              <a:rPr lang="en-US" sz="3600" dirty="0">
                <a:solidFill>
                  <a:schemeClr val="bg1"/>
                </a:solidFill>
              </a:rPr>
              <a:t>Straight Renewal – No New or Expanded Discharge</a:t>
            </a:r>
            <a:r>
              <a:rPr lang="en-US" sz="3200" dirty="0">
                <a:solidFill>
                  <a:schemeClr val="bg1"/>
                </a:solidFill>
              </a:rPr>
              <a:t> </a:t>
            </a:r>
            <a:r>
              <a:rPr lang="en-US" sz="3200" dirty="0" smtClean="0">
                <a:solidFill>
                  <a:schemeClr val="bg1"/>
                </a:solidFill>
              </a:rPr>
              <a:t> </a:t>
            </a:r>
            <a:r>
              <a:rPr lang="en-US" sz="1600" dirty="0" smtClean="0">
                <a:solidFill>
                  <a:schemeClr val="bg1"/>
                </a:solidFill>
              </a:rPr>
              <a:t>(continued)</a:t>
            </a:r>
            <a:endParaRPr lang="en-US" sz="1600" dirty="0">
              <a:solidFill>
                <a:schemeClr val="bg1"/>
              </a:solidFill>
            </a:endParaRPr>
          </a:p>
        </p:txBody>
      </p:sp>
      <p:sp>
        <p:nvSpPr>
          <p:cNvPr id="3" name="Content Placeholder 2"/>
          <p:cNvSpPr>
            <a:spLocks noGrp="1"/>
          </p:cNvSpPr>
          <p:nvPr>
            <p:ph idx="1"/>
          </p:nvPr>
        </p:nvSpPr>
        <p:spPr>
          <a:xfrm>
            <a:off x="228600" y="1219199"/>
            <a:ext cx="8610600" cy="5197475"/>
          </a:xfrm>
        </p:spPr>
        <p:txBody>
          <a:bodyPr>
            <a:normAutofit/>
          </a:bodyPr>
          <a:lstStyle/>
          <a:p>
            <a:r>
              <a:rPr lang="en-US" dirty="0" smtClean="0"/>
              <a:t>If receiving water does not attain the Hierarchy 1 interpretation (and a WLA is not available for the facility), TMDL or Level II WQBEL is needed </a:t>
            </a:r>
          </a:p>
          <a:p>
            <a:pPr lvl="1"/>
            <a:r>
              <a:rPr lang="en-US" dirty="0" smtClean="0"/>
              <a:t>Can renew permit with AO that provides time to determine appropriate effluent limit (discussed in more detail later)</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53</a:t>
            </a:fld>
            <a:endParaRPr lang="en-US" dirty="0"/>
          </a:p>
        </p:txBody>
      </p:sp>
    </p:spTree>
    <p:extLst>
      <p:ext uri="{BB962C8B-B14F-4D97-AF65-F5344CB8AC3E}">
        <p14:creationId xmlns:p14="http://schemas.microsoft.com/office/powerpoint/2010/main" val="506810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924800" cy="1143000"/>
          </a:xfrm>
        </p:spPr>
        <p:txBody>
          <a:bodyPr>
            <a:normAutofit fontScale="90000"/>
          </a:bodyPr>
          <a:lstStyle/>
          <a:p>
            <a:r>
              <a:rPr lang="en-US" sz="3600" dirty="0">
                <a:solidFill>
                  <a:schemeClr val="bg1"/>
                </a:solidFill>
              </a:rPr>
              <a:t>Straight Renewal – No New or Expanded Discharge</a:t>
            </a:r>
            <a:r>
              <a:rPr lang="en-US" sz="3200" dirty="0">
                <a:solidFill>
                  <a:schemeClr val="bg1"/>
                </a:solidFill>
              </a:rPr>
              <a:t>  </a:t>
            </a:r>
            <a:r>
              <a:rPr lang="en-US" sz="1600" dirty="0">
                <a:solidFill>
                  <a:schemeClr val="bg1"/>
                </a:solidFill>
              </a:rPr>
              <a:t>(continued)</a:t>
            </a:r>
            <a:endParaRPr lang="en-US" sz="3600" dirty="0">
              <a:solidFill>
                <a:schemeClr val="bg1"/>
              </a:solidFill>
            </a:endParaRPr>
          </a:p>
        </p:txBody>
      </p:sp>
      <p:sp>
        <p:nvSpPr>
          <p:cNvPr id="3" name="Content Placeholder 2"/>
          <p:cNvSpPr>
            <a:spLocks noGrp="1"/>
          </p:cNvSpPr>
          <p:nvPr>
            <p:ph idx="1"/>
          </p:nvPr>
        </p:nvSpPr>
        <p:spPr>
          <a:xfrm>
            <a:off x="152400" y="1143000"/>
            <a:ext cx="8839200" cy="5273675"/>
          </a:xfrm>
        </p:spPr>
        <p:txBody>
          <a:bodyPr>
            <a:normAutofit fontScale="77500" lnSpcReduction="20000"/>
          </a:bodyPr>
          <a:lstStyle/>
          <a:p>
            <a:pPr marL="0" indent="0">
              <a:buNone/>
            </a:pPr>
            <a:r>
              <a:rPr lang="en-US" u="sng" dirty="0" smtClean="0"/>
              <a:t>Hierarchy 2 -- Lakes</a:t>
            </a:r>
            <a:endParaRPr lang="en-US" dirty="0" smtClean="0"/>
          </a:p>
          <a:p>
            <a:r>
              <a:rPr lang="en-US" dirty="0" smtClean="0"/>
              <a:t>If lake currently attains criteria, the permit TN and TP effluent limit will be based on current loading</a:t>
            </a:r>
          </a:p>
          <a:p>
            <a:pPr lvl="1"/>
            <a:r>
              <a:rPr lang="en-US" sz="2900" dirty="0" smtClean="0"/>
              <a:t>Maintain current load limit (hold the line) or </a:t>
            </a:r>
          </a:p>
          <a:p>
            <a:pPr lvl="1"/>
            <a:r>
              <a:rPr lang="en-US" sz="2900" dirty="0" smtClean="0"/>
              <a:t>If no load limit, maintain actual current loading or conduct Level II WQBEL</a:t>
            </a:r>
          </a:p>
          <a:p>
            <a:r>
              <a:rPr lang="en-US" dirty="0" smtClean="0"/>
              <a:t>If lake does not attain criteria (including chlorophyll), a Level II WQBEL (Bathtub model) will be needed to develop effluent limits that do not cause or contribute to the non-attainment</a:t>
            </a:r>
          </a:p>
          <a:p>
            <a:pPr lvl="1"/>
            <a:r>
              <a:rPr lang="en-US" sz="2900" dirty="0" smtClean="0"/>
              <a:t>Issue permit with Administrative Order providing time to conduct the Level II WQBEL</a:t>
            </a:r>
          </a:p>
          <a:p>
            <a:pPr lvl="1"/>
            <a:r>
              <a:rPr lang="en-US" sz="2900" dirty="0" smtClean="0"/>
              <a:t>WQBEL will identify other nutrient inputs to lake</a:t>
            </a:r>
          </a:p>
          <a:p>
            <a:pPr lvl="1"/>
            <a:r>
              <a:rPr lang="en-US" sz="2900" dirty="0" smtClean="0"/>
              <a:t>Include final limits in the permit referencing </a:t>
            </a:r>
            <a:r>
              <a:rPr lang="en-US" sz="2900" dirty="0"/>
              <a:t>62-302.531(2)(b)1</a:t>
            </a:r>
            <a:r>
              <a:rPr lang="en-US" sz="2900" dirty="0" smtClean="0"/>
              <a: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54</a:t>
            </a:fld>
            <a:endParaRPr lang="en-US"/>
          </a:p>
        </p:txBody>
      </p:sp>
    </p:spTree>
    <p:extLst>
      <p:ext uri="{BB962C8B-B14F-4D97-AF65-F5344CB8AC3E}">
        <p14:creationId xmlns:p14="http://schemas.microsoft.com/office/powerpoint/2010/main" val="3932208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fontScale="90000"/>
          </a:bodyPr>
          <a:lstStyle/>
          <a:p>
            <a:r>
              <a:rPr lang="en-US" sz="3600" dirty="0">
                <a:solidFill>
                  <a:schemeClr val="bg1"/>
                </a:solidFill>
              </a:rPr>
              <a:t>Straight Renewal – No New or Expanded Discharge</a:t>
            </a:r>
            <a:r>
              <a:rPr lang="en-US" sz="3200" dirty="0">
                <a:solidFill>
                  <a:schemeClr val="bg1"/>
                </a:solidFill>
              </a:rPr>
              <a:t>  </a:t>
            </a:r>
            <a:r>
              <a:rPr lang="en-US" sz="1600" dirty="0">
                <a:solidFill>
                  <a:schemeClr val="bg1"/>
                </a:solidFill>
              </a:rPr>
              <a:t>(continued)</a:t>
            </a:r>
            <a:endParaRPr lang="en-US" sz="3600" dirty="0">
              <a:solidFill>
                <a:schemeClr val="bg1"/>
              </a:solidFill>
            </a:endParaRPr>
          </a:p>
        </p:txBody>
      </p:sp>
      <p:sp>
        <p:nvSpPr>
          <p:cNvPr id="3" name="Content Placeholder 2"/>
          <p:cNvSpPr>
            <a:spLocks noGrp="1"/>
          </p:cNvSpPr>
          <p:nvPr>
            <p:ph idx="1"/>
          </p:nvPr>
        </p:nvSpPr>
        <p:spPr>
          <a:xfrm>
            <a:off x="152400" y="1447800"/>
            <a:ext cx="8839200" cy="4968875"/>
          </a:xfrm>
        </p:spPr>
        <p:txBody>
          <a:bodyPr>
            <a:normAutofit/>
          </a:bodyPr>
          <a:lstStyle/>
          <a:p>
            <a:pPr marL="0" indent="0">
              <a:buNone/>
            </a:pPr>
            <a:r>
              <a:rPr lang="en-US" sz="2200" u="sng" dirty="0" smtClean="0"/>
              <a:t>Hierarchy 3 (Streams) – </a:t>
            </a:r>
            <a:r>
              <a:rPr lang="en-US" sz="2200" u="sng" dirty="0"/>
              <a:t>No New or Expanded Discharge</a:t>
            </a:r>
            <a:endParaRPr lang="en-US" sz="2200" dirty="0"/>
          </a:p>
          <a:p>
            <a:pPr>
              <a:spcBef>
                <a:spcPts val="0"/>
              </a:spcBef>
              <a:spcAft>
                <a:spcPts val="300"/>
              </a:spcAft>
            </a:pPr>
            <a:r>
              <a:rPr lang="en-US" sz="2200" dirty="0"/>
              <a:t>If </a:t>
            </a:r>
            <a:r>
              <a:rPr lang="en-US" sz="2200" dirty="0" smtClean="0"/>
              <a:t>stream </a:t>
            </a:r>
            <a:r>
              <a:rPr lang="en-US" sz="2200" dirty="0"/>
              <a:t>currently attains criteria, the permit TN and TP effluent limit will be based on current loading</a:t>
            </a:r>
          </a:p>
          <a:p>
            <a:pPr lvl="1">
              <a:spcBef>
                <a:spcPts val="0"/>
              </a:spcBef>
              <a:spcAft>
                <a:spcPts val="300"/>
              </a:spcAft>
            </a:pPr>
            <a:r>
              <a:rPr lang="en-US" sz="1800" dirty="0"/>
              <a:t>Maintain current load limit (hold the line) or </a:t>
            </a:r>
          </a:p>
          <a:p>
            <a:pPr lvl="1">
              <a:spcBef>
                <a:spcPts val="0"/>
              </a:spcBef>
              <a:spcAft>
                <a:spcPts val="300"/>
              </a:spcAft>
            </a:pPr>
            <a:r>
              <a:rPr lang="en-US" sz="1800" dirty="0"/>
              <a:t>If no load limit, maintain actual current loading or conduct Level II WQBEL</a:t>
            </a:r>
          </a:p>
          <a:p>
            <a:pPr>
              <a:spcBef>
                <a:spcPts val="0"/>
              </a:spcBef>
              <a:spcAft>
                <a:spcPts val="300"/>
              </a:spcAft>
            </a:pPr>
            <a:r>
              <a:rPr lang="en-US" sz="2200" dirty="0" smtClean="0"/>
              <a:t>Permit applicants responsible for providing data needed to </a:t>
            </a:r>
            <a:r>
              <a:rPr lang="en-US" sz="2200" dirty="0"/>
              <a:t>demonstrate attains </a:t>
            </a:r>
            <a:r>
              <a:rPr lang="en-US" sz="2200" dirty="0" smtClean="0"/>
              <a:t>criteria as part of general responsibility to provide reasonable assurance that discharge will comply with applicable WQS</a:t>
            </a:r>
          </a:p>
          <a:p>
            <a:pPr lvl="1">
              <a:spcBef>
                <a:spcPts val="0"/>
              </a:spcBef>
              <a:spcAft>
                <a:spcPts val="300"/>
              </a:spcAft>
            </a:pPr>
            <a:r>
              <a:rPr lang="en-US" sz="1800" dirty="0" smtClean="0"/>
              <a:t>Data showing stream meets floral measures, and either SCI or stream thresholds </a:t>
            </a:r>
          </a:p>
          <a:p>
            <a:pPr lvl="1">
              <a:spcBef>
                <a:spcPts val="0"/>
              </a:spcBef>
              <a:spcAft>
                <a:spcPts val="300"/>
              </a:spcAft>
            </a:pPr>
            <a:r>
              <a:rPr lang="en-US" sz="1800" dirty="0" smtClean="0"/>
              <a:t>DEAR staff are including bioassessment </a:t>
            </a:r>
            <a:r>
              <a:rPr lang="en-US" sz="1800" dirty="0"/>
              <a:t>(floral </a:t>
            </a:r>
            <a:r>
              <a:rPr lang="en-US" sz="1800" dirty="0" smtClean="0"/>
              <a:t>metrics and SCI) in </a:t>
            </a:r>
            <a:r>
              <a:rPr lang="en-US" sz="1800" dirty="0"/>
              <a:t>5</a:t>
            </a:r>
            <a:r>
              <a:rPr lang="en-US" sz="1800" baseline="30000" dirty="0"/>
              <a:t>th</a:t>
            </a:r>
            <a:r>
              <a:rPr lang="en-US" sz="1800" dirty="0"/>
              <a:t> Year </a:t>
            </a:r>
            <a:r>
              <a:rPr lang="en-US" sz="1800" dirty="0" smtClean="0"/>
              <a:t>Inspections and will </a:t>
            </a:r>
            <a:r>
              <a:rPr lang="en-US" sz="1800" dirty="0"/>
              <a:t>work with Permittees to identify data needs </a:t>
            </a:r>
            <a:r>
              <a:rPr lang="en-US" sz="1800" dirty="0" smtClean="0"/>
              <a:t>for </a:t>
            </a:r>
            <a:r>
              <a:rPr lang="en-US" sz="1800" dirty="0"/>
              <a:t>renewal </a:t>
            </a:r>
            <a:r>
              <a:rPr lang="en-US" sz="1800" dirty="0" smtClean="0"/>
              <a:t>and existing </a:t>
            </a:r>
            <a:r>
              <a:rPr lang="en-US" sz="1800" dirty="0"/>
              <a:t>data from other </a:t>
            </a:r>
            <a:r>
              <a:rPr lang="en-US" sz="1800" dirty="0" smtClean="0"/>
              <a:t>sources</a:t>
            </a:r>
          </a:p>
          <a:p>
            <a:pPr lvl="1">
              <a:spcBef>
                <a:spcPts val="0"/>
              </a:spcBef>
              <a:spcAft>
                <a:spcPts val="300"/>
              </a:spcAft>
            </a:pPr>
            <a:r>
              <a:rPr lang="en-US" sz="1800" dirty="0" smtClean="0"/>
              <a:t>If data are unavailable, inconclusive or negative, use AO to provide time to collect data</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55</a:t>
            </a:fld>
            <a:endParaRPr lang="en-US"/>
          </a:p>
        </p:txBody>
      </p:sp>
    </p:spTree>
    <p:extLst>
      <p:ext uri="{BB962C8B-B14F-4D97-AF65-F5344CB8AC3E}">
        <p14:creationId xmlns:p14="http://schemas.microsoft.com/office/powerpoint/2010/main" val="1444321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990600"/>
          </a:xfrm>
        </p:spPr>
        <p:txBody>
          <a:bodyPr>
            <a:normAutofit fontScale="90000"/>
          </a:bodyPr>
          <a:lstStyle/>
          <a:p>
            <a:r>
              <a:rPr lang="en-US" sz="3600" dirty="0">
                <a:solidFill>
                  <a:schemeClr val="bg1"/>
                </a:solidFill>
              </a:rPr>
              <a:t>Straight Renewal – No New or Expanded Discharge</a:t>
            </a:r>
            <a:r>
              <a:rPr lang="en-US" sz="3200" dirty="0">
                <a:solidFill>
                  <a:schemeClr val="bg1"/>
                </a:solidFill>
              </a:rPr>
              <a:t>  </a:t>
            </a:r>
            <a:r>
              <a:rPr lang="en-US" sz="1600" dirty="0">
                <a:solidFill>
                  <a:schemeClr val="bg1"/>
                </a:solidFill>
              </a:rPr>
              <a:t>(continued)</a:t>
            </a:r>
            <a:endParaRPr lang="en-US" sz="3600" dirty="0">
              <a:solidFill>
                <a:schemeClr val="bg1"/>
              </a:solidFill>
            </a:endParaRPr>
          </a:p>
        </p:txBody>
      </p:sp>
      <p:sp>
        <p:nvSpPr>
          <p:cNvPr id="3" name="Content Placeholder 2"/>
          <p:cNvSpPr>
            <a:spLocks noGrp="1"/>
          </p:cNvSpPr>
          <p:nvPr>
            <p:ph idx="1"/>
          </p:nvPr>
        </p:nvSpPr>
        <p:spPr>
          <a:xfrm>
            <a:off x="457200" y="1524000"/>
            <a:ext cx="8001000" cy="4892675"/>
          </a:xfrm>
        </p:spPr>
        <p:txBody>
          <a:bodyPr>
            <a:normAutofit/>
          </a:bodyPr>
          <a:lstStyle/>
          <a:p>
            <a:pPr marL="0" indent="0">
              <a:buNone/>
            </a:pPr>
            <a:r>
              <a:rPr lang="en-US" sz="2200" u="sng" dirty="0" smtClean="0"/>
              <a:t>Hierarchy 4 – Waters in which only the narrative criterion applies</a:t>
            </a:r>
            <a:endParaRPr lang="en-US" sz="2200" dirty="0"/>
          </a:p>
          <a:p>
            <a:pPr>
              <a:spcBef>
                <a:spcPts val="0"/>
              </a:spcBef>
              <a:spcAft>
                <a:spcPts val="300"/>
              </a:spcAft>
            </a:pPr>
            <a:r>
              <a:rPr lang="en-US" sz="2200" dirty="0" smtClean="0"/>
              <a:t>Narrative should have been addressed in previous permit review, and standard review practice for renewals should continue to apply</a:t>
            </a:r>
          </a:p>
          <a:p>
            <a:pPr>
              <a:spcBef>
                <a:spcPts val="0"/>
              </a:spcBef>
              <a:spcAft>
                <a:spcPts val="300"/>
              </a:spcAft>
            </a:pPr>
            <a:r>
              <a:rPr lang="en-US" sz="2200" dirty="0" smtClean="0"/>
              <a:t>TN </a:t>
            </a:r>
            <a:r>
              <a:rPr lang="en-US" sz="2200" dirty="0"/>
              <a:t>and TP effluent </a:t>
            </a:r>
            <a:r>
              <a:rPr lang="en-US" sz="2200" dirty="0" smtClean="0"/>
              <a:t>limits will </a:t>
            </a:r>
            <a:r>
              <a:rPr lang="en-US" sz="2200" dirty="0"/>
              <a:t>be based on current loading</a:t>
            </a:r>
          </a:p>
          <a:p>
            <a:pPr lvl="1">
              <a:spcBef>
                <a:spcPts val="0"/>
              </a:spcBef>
              <a:spcAft>
                <a:spcPts val="300"/>
              </a:spcAft>
            </a:pPr>
            <a:r>
              <a:rPr lang="en-US" sz="1800" dirty="0"/>
              <a:t>Maintain current load limit (hold the line) or </a:t>
            </a:r>
          </a:p>
          <a:p>
            <a:pPr lvl="1">
              <a:spcBef>
                <a:spcPts val="0"/>
              </a:spcBef>
              <a:spcAft>
                <a:spcPts val="300"/>
              </a:spcAft>
            </a:pPr>
            <a:r>
              <a:rPr lang="en-US" sz="1800" dirty="0"/>
              <a:t>If no load limit, maintain actual current loading or conduct Level II WQBEL</a:t>
            </a:r>
          </a:p>
          <a:p>
            <a:pPr>
              <a:spcBef>
                <a:spcPts val="0"/>
              </a:spcBef>
              <a:spcAft>
                <a:spcPts val="300"/>
              </a:spcAft>
            </a:pPr>
            <a:r>
              <a:rPr lang="en-US" sz="2200" dirty="0" smtClean="0"/>
              <a:t>However, in </a:t>
            </a:r>
            <a:r>
              <a:rPr lang="en-US" sz="2200" dirty="0"/>
              <a:t>many cases, a downstream waterbody will have an applicable NNC, and need to address protection of downstream </a:t>
            </a:r>
            <a:r>
              <a:rPr lang="en-US" sz="2200" dirty="0" smtClean="0"/>
              <a:t>waters</a:t>
            </a:r>
            <a:endParaRPr lang="en-US" sz="22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56</a:t>
            </a:fld>
            <a:endParaRPr lang="en-US"/>
          </a:p>
        </p:txBody>
      </p:sp>
    </p:spTree>
    <p:extLst>
      <p:ext uri="{BB962C8B-B14F-4D97-AF65-F5344CB8AC3E}">
        <p14:creationId xmlns:p14="http://schemas.microsoft.com/office/powerpoint/2010/main" val="35432184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5943600" cy="1066800"/>
          </a:xfrm>
        </p:spPr>
        <p:txBody>
          <a:bodyPr>
            <a:normAutofit fontScale="90000"/>
          </a:bodyPr>
          <a:lstStyle/>
          <a:p>
            <a:r>
              <a:rPr lang="en-US" sz="3600" dirty="0">
                <a:solidFill>
                  <a:schemeClr val="bg1"/>
                </a:solidFill>
              </a:rPr>
              <a:t>Straight Renewal – No New or Expanded Discharge</a:t>
            </a:r>
            <a:r>
              <a:rPr lang="en-US" sz="3200" dirty="0">
                <a:solidFill>
                  <a:schemeClr val="bg1"/>
                </a:solidFill>
              </a:rPr>
              <a:t> </a:t>
            </a:r>
            <a:r>
              <a:rPr lang="en-US" sz="3200" dirty="0" smtClean="0">
                <a:solidFill>
                  <a:schemeClr val="bg1"/>
                </a:solidFill>
              </a:rPr>
              <a:t> </a:t>
            </a:r>
            <a:r>
              <a:rPr lang="en-US" sz="1600" dirty="0" smtClean="0">
                <a:solidFill>
                  <a:schemeClr val="bg1"/>
                </a:solidFill>
              </a:rPr>
              <a:t>(continued)</a:t>
            </a:r>
            <a:endParaRPr lang="en-US" sz="1600" dirty="0">
              <a:solidFill>
                <a:schemeClr val="bg1"/>
              </a:solidFill>
            </a:endParaRPr>
          </a:p>
        </p:txBody>
      </p:sp>
      <p:sp>
        <p:nvSpPr>
          <p:cNvPr id="3" name="Content Placeholder 2"/>
          <p:cNvSpPr>
            <a:spLocks noGrp="1"/>
          </p:cNvSpPr>
          <p:nvPr>
            <p:ph idx="1"/>
          </p:nvPr>
        </p:nvSpPr>
        <p:spPr>
          <a:xfrm>
            <a:off x="152400" y="1219199"/>
            <a:ext cx="8915400" cy="5334001"/>
          </a:xfrm>
        </p:spPr>
        <p:txBody>
          <a:bodyPr>
            <a:normAutofit lnSpcReduction="10000"/>
          </a:bodyPr>
          <a:lstStyle/>
          <a:p>
            <a:pPr marL="0" indent="0">
              <a:buNone/>
            </a:pPr>
            <a:r>
              <a:rPr lang="en-US" sz="2400" u="sng" dirty="0" smtClean="0"/>
              <a:t>In the Fact Sheet </a:t>
            </a:r>
          </a:p>
          <a:p>
            <a:r>
              <a:rPr lang="en-US" sz="2400" dirty="0"/>
              <a:t>Under “Changes from the previous permit</a:t>
            </a:r>
            <a:r>
              <a:rPr lang="en-US" sz="2400" dirty="0" smtClean="0"/>
              <a:t>”</a:t>
            </a:r>
          </a:p>
          <a:p>
            <a:pPr lvl="1"/>
            <a:r>
              <a:rPr lang="en-US" sz="2200" dirty="0" smtClean="0"/>
              <a:t>Note </a:t>
            </a:r>
            <a:r>
              <a:rPr lang="en-US" sz="2200" dirty="0"/>
              <a:t>the changes to new nutrient criteria and cite the applicable nutrient standard for the permit from 62-302.530, .531, or .532</a:t>
            </a:r>
          </a:p>
          <a:p>
            <a:pPr lvl="1"/>
            <a:r>
              <a:rPr lang="en-US" sz="2200" dirty="0"/>
              <a:t>If applicable, also cite rule references from 62-304 (TMDL), 63-302.800 (SSAC), etc.</a:t>
            </a:r>
          </a:p>
          <a:p>
            <a:pPr lvl="1"/>
            <a:r>
              <a:rPr lang="en-US" sz="2200" dirty="0" smtClean="0"/>
              <a:t>If the existing discharge is already meeting a WLA or other Hierarchy 1 requirement, or if the current discharge is acceptable under Hierarchies 2-4, explain the situation and briefly explain why current discharge meets rule requirements</a:t>
            </a:r>
          </a:p>
          <a:p>
            <a:r>
              <a:rPr lang="en-US" sz="2400" dirty="0" smtClean="0"/>
              <a:t>Under “Administrative Orders and Consent Orders””</a:t>
            </a:r>
          </a:p>
          <a:p>
            <a:pPr lvl="1"/>
            <a:r>
              <a:rPr lang="en-US" sz="2200" dirty="0" smtClean="0"/>
              <a:t>If an AO is issued with the permit, briefly describe the reasons and work to be completed under the AO</a:t>
            </a:r>
          </a:p>
          <a:p>
            <a:pPr lvl="1"/>
            <a:r>
              <a:rPr lang="en-US" sz="2200" dirty="0" smtClean="0"/>
              <a:t>Fact Sheet language is already covered in Permit Builder and in Standard Permit Conditions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57</a:t>
            </a:fld>
            <a:endParaRPr lang="en-US" dirty="0"/>
          </a:p>
        </p:txBody>
      </p:sp>
    </p:spTree>
    <p:extLst>
      <p:ext uri="{BB962C8B-B14F-4D97-AF65-F5344CB8AC3E}">
        <p14:creationId xmlns:p14="http://schemas.microsoft.com/office/powerpoint/2010/main" val="1030991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0"/>
            <a:ext cx="5943600" cy="1066800"/>
          </a:xfrm>
        </p:spPr>
        <p:txBody>
          <a:bodyPr>
            <a:normAutofit/>
          </a:bodyPr>
          <a:lstStyle/>
          <a:p>
            <a:r>
              <a:rPr lang="en-US" sz="3600" dirty="0" smtClean="0">
                <a:solidFill>
                  <a:schemeClr val="bg1"/>
                </a:solidFill>
              </a:rPr>
              <a:t>New </a:t>
            </a:r>
            <a:r>
              <a:rPr lang="en-US" sz="3600" dirty="0">
                <a:solidFill>
                  <a:schemeClr val="bg1"/>
                </a:solidFill>
              </a:rPr>
              <a:t>or Expanded </a:t>
            </a:r>
            <a:r>
              <a:rPr lang="en-US" sz="3600" dirty="0" smtClean="0">
                <a:solidFill>
                  <a:schemeClr val="bg1"/>
                </a:solidFill>
              </a:rPr>
              <a:t>Discharge</a:t>
            </a:r>
            <a:endParaRPr lang="en-US" sz="1600" dirty="0">
              <a:solidFill>
                <a:schemeClr val="bg1"/>
              </a:solidFill>
            </a:endParaRPr>
          </a:p>
        </p:txBody>
      </p:sp>
      <p:sp>
        <p:nvSpPr>
          <p:cNvPr id="3" name="Content Placeholder 2"/>
          <p:cNvSpPr>
            <a:spLocks noGrp="1"/>
          </p:cNvSpPr>
          <p:nvPr>
            <p:ph idx="1"/>
          </p:nvPr>
        </p:nvSpPr>
        <p:spPr>
          <a:xfrm>
            <a:off x="152400" y="1219199"/>
            <a:ext cx="8915400" cy="5334001"/>
          </a:xfrm>
        </p:spPr>
        <p:txBody>
          <a:bodyPr>
            <a:normAutofit/>
          </a:bodyPr>
          <a:lstStyle/>
          <a:p>
            <a:r>
              <a:rPr lang="en-US" sz="2800" dirty="0" smtClean="0"/>
              <a:t>If a new or expanded discharge, </a:t>
            </a:r>
            <a:r>
              <a:rPr lang="en-US" sz="2800" dirty="0"/>
              <a:t>a Level II WQBEL may be needed to evaluate the impacts on </a:t>
            </a:r>
            <a:r>
              <a:rPr lang="en-US" sz="2800" dirty="0" smtClean="0"/>
              <a:t>direct receiving water and downstream </a:t>
            </a:r>
            <a:r>
              <a:rPr lang="en-US" sz="2800" dirty="0"/>
              <a:t>waters</a:t>
            </a:r>
          </a:p>
          <a:p>
            <a:pPr lvl="1"/>
            <a:r>
              <a:rPr lang="en-US" sz="2400" dirty="0"/>
              <a:t>Modeling can be used to determine the acceptable loading of nutrients from the discharger (and other upstream sources) that protects downstream waters</a:t>
            </a:r>
          </a:p>
          <a:p>
            <a:pPr lvl="1"/>
            <a:r>
              <a:rPr lang="en-US" sz="2400" dirty="0"/>
              <a:t>Level II WQBEL not needed if simple mass-balance approach demonstrates there is no reasonable </a:t>
            </a:r>
            <a:r>
              <a:rPr lang="en-US" sz="2400" dirty="0" smtClean="0"/>
              <a:t>potential</a:t>
            </a:r>
            <a:endParaRPr lang="en-US" sz="2400" dirty="0"/>
          </a:p>
          <a:p>
            <a:r>
              <a:rPr lang="en-US" sz="2800" dirty="0"/>
              <a:t>Rule 62-302.300(7), F.A.C., requires all new or expanded surface water discharges to meet antidegradation requirements</a:t>
            </a:r>
          </a:p>
          <a:p>
            <a:pPr marL="0" indent="0">
              <a:buNone/>
            </a:pPr>
            <a:endParaRPr lang="en-US" sz="2400"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58</a:t>
            </a:fld>
            <a:endParaRPr lang="en-US" dirty="0"/>
          </a:p>
        </p:txBody>
      </p:sp>
    </p:spTree>
    <p:extLst>
      <p:ext uri="{BB962C8B-B14F-4D97-AF65-F5344CB8AC3E}">
        <p14:creationId xmlns:p14="http://schemas.microsoft.com/office/powerpoint/2010/main" val="659885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95400"/>
            <a:ext cx="8382000" cy="5181600"/>
          </a:xfrm>
        </p:spPr>
        <p:txBody>
          <a:bodyPr>
            <a:normAutofit/>
          </a:bodyPr>
          <a:lstStyle/>
          <a:p>
            <a:pPr>
              <a:spcBef>
                <a:spcPts val="0"/>
              </a:spcBef>
              <a:spcAft>
                <a:spcPts val="600"/>
              </a:spcAft>
            </a:pPr>
            <a:r>
              <a:rPr lang="en-US" sz="2800" dirty="0" smtClean="0"/>
              <a:t>Statutory basis </a:t>
            </a:r>
            <a:r>
              <a:rPr lang="en-US" sz="2800" dirty="0"/>
              <a:t>for </a:t>
            </a:r>
            <a:r>
              <a:rPr lang="en-US" sz="2800" dirty="0" smtClean="0"/>
              <a:t>AO -- 403.088(2)(e)-(f), F.S.</a:t>
            </a:r>
          </a:p>
          <a:p>
            <a:pPr>
              <a:spcBef>
                <a:spcPts val="0"/>
              </a:spcBef>
              <a:spcAft>
                <a:spcPts val="600"/>
              </a:spcAft>
            </a:pPr>
            <a:r>
              <a:rPr lang="en-US" sz="2800" dirty="0" smtClean="0"/>
              <a:t>Reasonable </a:t>
            </a:r>
            <a:r>
              <a:rPr lang="en-US" sz="2800" dirty="0"/>
              <a:t>assurance </a:t>
            </a:r>
            <a:r>
              <a:rPr lang="en-US" sz="2800" dirty="0" smtClean="0"/>
              <a:t>may not be achieved </a:t>
            </a:r>
            <a:r>
              <a:rPr lang="en-US" sz="2800" dirty="0"/>
              <a:t>based on information provided with the renewal </a:t>
            </a:r>
            <a:r>
              <a:rPr lang="en-US" sz="2800" dirty="0" smtClean="0"/>
              <a:t>application </a:t>
            </a:r>
          </a:p>
          <a:p>
            <a:pPr>
              <a:spcBef>
                <a:spcPts val="0"/>
              </a:spcBef>
              <a:spcAft>
                <a:spcPts val="600"/>
              </a:spcAft>
            </a:pPr>
            <a:r>
              <a:rPr lang="en-US" sz="2800" dirty="0" smtClean="0"/>
              <a:t>The statute enables DEP to issue AO providing </a:t>
            </a:r>
            <a:r>
              <a:rPr lang="en-US" sz="2800" dirty="0"/>
              <a:t>the Permittee a reasonable amount of time to comply with new </a:t>
            </a:r>
            <a:r>
              <a:rPr lang="en-US" sz="2800" dirty="0" smtClean="0"/>
              <a:t> </a:t>
            </a:r>
            <a:r>
              <a:rPr lang="en-US" sz="2800" dirty="0"/>
              <a:t>permit </a:t>
            </a:r>
            <a:r>
              <a:rPr lang="en-US" sz="2800" dirty="0" smtClean="0"/>
              <a:t>requirements, </a:t>
            </a:r>
            <a:r>
              <a:rPr lang="en-US" sz="2800" dirty="0"/>
              <a:t>provided that </a:t>
            </a:r>
          </a:p>
          <a:p>
            <a:pPr lvl="1"/>
            <a:r>
              <a:rPr lang="en-US" sz="2400" dirty="0" smtClean="0"/>
              <a:t>The AO is issued with a permit renewal or revision; </a:t>
            </a:r>
            <a:r>
              <a:rPr lang="en-US" sz="2400" dirty="0"/>
              <a:t>and </a:t>
            </a:r>
          </a:p>
          <a:p>
            <a:pPr lvl="1"/>
            <a:r>
              <a:rPr lang="en-US" sz="2400" dirty="0"/>
              <a:t>The facility is in compliance with current permit requirements and applicable statutes and </a:t>
            </a:r>
            <a:r>
              <a:rPr lang="en-US" sz="2400" dirty="0" smtClean="0"/>
              <a:t>rules</a:t>
            </a:r>
          </a:p>
        </p:txBody>
      </p:sp>
      <p:sp>
        <p:nvSpPr>
          <p:cNvPr id="4" name="Title 1"/>
          <p:cNvSpPr>
            <a:spLocks noGrp="1"/>
          </p:cNvSpPr>
          <p:nvPr>
            <p:ph type="title"/>
          </p:nvPr>
        </p:nvSpPr>
        <p:spPr>
          <a:xfrm>
            <a:off x="1219200" y="0"/>
            <a:ext cx="7467600" cy="1143000"/>
          </a:xfrm>
        </p:spPr>
        <p:txBody>
          <a:bodyPr>
            <a:normAutofit/>
          </a:bodyPr>
          <a:lstStyle/>
          <a:p>
            <a:r>
              <a:rPr lang="en-US" sz="3600" dirty="0" smtClean="0">
                <a:solidFill>
                  <a:schemeClr val="bg1"/>
                </a:solidFill>
              </a:rPr>
              <a:t>NNC Administrative Order (AO)</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59</a:t>
            </a:fld>
            <a:endParaRPr lang="en-US"/>
          </a:p>
        </p:txBody>
      </p:sp>
    </p:spTree>
    <p:extLst>
      <p:ext uri="{BB962C8B-B14F-4D97-AF65-F5344CB8AC3E}">
        <p14:creationId xmlns:p14="http://schemas.microsoft.com/office/powerpoint/2010/main" val="2842635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76200" y="1295400"/>
            <a:ext cx="9044354" cy="4953000"/>
          </a:xfrm>
        </p:spPr>
        <p:txBody>
          <a:bodyPr>
            <a:noAutofit/>
          </a:bodyPr>
          <a:lstStyle/>
          <a:p>
            <a:pPr>
              <a:lnSpc>
                <a:spcPct val="90000"/>
              </a:lnSpc>
              <a:spcBef>
                <a:spcPts val="0"/>
              </a:spcBef>
              <a:spcAft>
                <a:spcPts val="300"/>
              </a:spcAft>
            </a:pPr>
            <a:r>
              <a:rPr lang="en-US" sz="2400" dirty="0"/>
              <a:t>Nutrients are defined in Subsection 62-302.200(22), F.A.C., </a:t>
            </a:r>
            <a:endParaRPr lang="en-US" sz="2400" dirty="0" smtClean="0"/>
          </a:p>
          <a:p>
            <a:pPr lvl="1">
              <a:lnSpc>
                <a:spcPct val="90000"/>
              </a:lnSpc>
              <a:spcBef>
                <a:spcPts val="0"/>
              </a:spcBef>
              <a:spcAft>
                <a:spcPts val="300"/>
              </a:spcAft>
            </a:pPr>
            <a:r>
              <a:rPr lang="en-US" sz="2000" i="1" dirty="0" smtClean="0"/>
              <a:t>“total </a:t>
            </a:r>
            <a:r>
              <a:rPr lang="en-US" sz="2000" i="1" dirty="0"/>
              <a:t>nitrogen (TN), total phosphorus (TP), or their organic or inorganic </a:t>
            </a:r>
            <a:r>
              <a:rPr lang="en-US" sz="2000" i="1" dirty="0" smtClean="0"/>
              <a:t>forms”</a:t>
            </a:r>
            <a:endParaRPr lang="en-US" sz="2000" i="1" dirty="0"/>
          </a:p>
          <a:p>
            <a:pPr>
              <a:lnSpc>
                <a:spcPct val="90000"/>
              </a:lnSpc>
              <a:spcBef>
                <a:spcPts val="0"/>
              </a:spcBef>
              <a:spcAft>
                <a:spcPts val="300"/>
              </a:spcAft>
            </a:pPr>
            <a:r>
              <a:rPr lang="en-US" sz="2400" dirty="0" smtClean="0">
                <a:cs typeface="Arial" pitchFamily="34" charset="0"/>
              </a:rPr>
              <a:t>Nutrient Criteria Rules</a:t>
            </a:r>
            <a:endParaRPr lang="en-US" sz="2400" dirty="0">
              <a:cs typeface="Arial" pitchFamily="34" charset="0"/>
            </a:endParaRPr>
          </a:p>
          <a:p>
            <a:pPr lvl="1">
              <a:spcBef>
                <a:spcPts val="0"/>
              </a:spcBef>
              <a:spcAft>
                <a:spcPts val="300"/>
              </a:spcAft>
            </a:pPr>
            <a:r>
              <a:rPr lang="en-US" sz="2000" dirty="0"/>
              <a:t>Narrative nutrient criteria in Rule </a:t>
            </a:r>
            <a:r>
              <a:rPr lang="en-US" sz="2000" dirty="0" smtClean="0"/>
              <a:t>62-302.530(47), </a:t>
            </a:r>
            <a:r>
              <a:rPr lang="en-US" sz="2000" dirty="0"/>
              <a:t>F.A.C</a:t>
            </a:r>
            <a:r>
              <a:rPr lang="en-US" sz="2000" dirty="0" smtClean="0"/>
              <a:t>.</a:t>
            </a:r>
            <a:endParaRPr lang="en-US" sz="2000" dirty="0"/>
          </a:p>
          <a:p>
            <a:pPr lvl="1">
              <a:spcBef>
                <a:spcPts val="0"/>
              </a:spcBef>
              <a:spcAft>
                <a:spcPts val="300"/>
              </a:spcAft>
            </a:pPr>
            <a:r>
              <a:rPr lang="en-US" sz="2000" dirty="0"/>
              <a:t>NNC for site-specific interpretations, lakes, </a:t>
            </a:r>
            <a:r>
              <a:rPr lang="en-US" sz="2000" dirty="0" smtClean="0"/>
              <a:t>spring vents </a:t>
            </a:r>
            <a:r>
              <a:rPr lang="en-US" sz="2000" dirty="0"/>
              <a:t>and streams in Rule 62-302.531, F.A.C.; and</a:t>
            </a:r>
          </a:p>
          <a:p>
            <a:pPr lvl="1">
              <a:spcBef>
                <a:spcPts val="0"/>
              </a:spcBef>
              <a:spcAft>
                <a:spcPts val="300"/>
              </a:spcAft>
            </a:pPr>
            <a:r>
              <a:rPr lang="en-US" sz="2000" dirty="0"/>
              <a:t>NNC for specific estuaries in Rule 62-302.532, F.A.C.</a:t>
            </a:r>
            <a:endParaRPr lang="en-US" sz="2000" dirty="0">
              <a:cs typeface="Arial" pitchFamily="34" charset="0"/>
            </a:endParaRPr>
          </a:p>
          <a:p>
            <a:pPr>
              <a:lnSpc>
                <a:spcPct val="90000"/>
              </a:lnSpc>
              <a:spcBef>
                <a:spcPts val="0"/>
              </a:spcBef>
              <a:spcAft>
                <a:spcPts val="300"/>
              </a:spcAft>
            </a:pPr>
            <a:r>
              <a:rPr lang="en-US" sz="2400" dirty="0" smtClean="0">
                <a:cs typeface="Arial" pitchFamily="34" charset="0"/>
              </a:rPr>
              <a:t>Implementation Document</a:t>
            </a:r>
          </a:p>
          <a:p>
            <a:pPr lvl="1">
              <a:lnSpc>
                <a:spcPct val="90000"/>
              </a:lnSpc>
              <a:spcBef>
                <a:spcPts val="0"/>
              </a:spcBef>
              <a:spcAft>
                <a:spcPts val="300"/>
              </a:spcAft>
            </a:pPr>
            <a:r>
              <a:rPr lang="en-US" sz="2000" dirty="0"/>
              <a:t>Subsection 62-302.300(19), F.A.C., establishes that </a:t>
            </a:r>
            <a:r>
              <a:rPr lang="en-US" sz="2000" dirty="0" smtClean="0"/>
              <a:t>NNC </a:t>
            </a:r>
            <a:r>
              <a:rPr lang="en-US" sz="2000" i="1" dirty="0" smtClean="0"/>
              <a:t>“under </a:t>
            </a:r>
            <a:r>
              <a:rPr lang="en-US" sz="2000" i="1" dirty="0"/>
              <a:t>Rules 62-302.531 and 62-302.532, F.A.C., shall be </a:t>
            </a:r>
            <a:r>
              <a:rPr lang="en-US" sz="2000" i="1" dirty="0" smtClean="0"/>
              <a:t>implemented consistent </a:t>
            </a:r>
            <a:r>
              <a:rPr lang="en-US" sz="2000" i="1" dirty="0"/>
              <a:t>with the </a:t>
            </a:r>
            <a:r>
              <a:rPr lang="en-US" sz="2000" i="1" dirty="0" smtClean="0"/>
              <a:t>document titled Implementation </a:t>
            </a:r>
            <a:r>
              <a:rPr lang="en-US" sz="2000" i="1" dirty="0"/>
              <a:t>of Florida’s Numeric Nutrient Standards</a:t>
            </a:r>
            <a:r>
              <a:rPr lang="en-US" sz="2000" i="1" dirty="0" smtClean="0"/>
              <a:t>, </a:t>
            </a:r>
            <a:r>
              <a:rPr lang="en-US" sz="2000" i="1" dirty="0"/>
              <a:t>April </a:t>
            </a:r>
            <a:r>
              <a:rPr lang="en-US" sz="2000" i="1" dirty="0" smtClean="0"/>
              <a:t>2013”</a:t>
            </a:r>
            <a:r>
              <a:rPr lang="en-US" sz="2000" dirty="0" smtClean="0"/>
              <a:t> </a:t>
            </a:r>
            <a:r>
              <a:rPr lang="en-US" sz="2000" dirty="0"/>
              <a:t>(Implementation Document) </a:t>
            </a:r>
            <a:endParaRPr lang="en-US" sz="2000" dirty="0" smtClean="0"/>
          </a:p>
          <a:p>
            <a:pPr lvl="1">
              <a:lnSpc>
                <a:spcPct val="90000"/>
              </a:lnSpc>
              <a:spcBef>
                <a:spcPts val="0"/>
              </a:spcBef>
              <a:spcAft>
                <a:spcPts val="300"/>
              </a:spcAft>
            </a:pPr>
            <a:r>
              <a:rPr lang="en-US" sz="2000" dirty="0" smtClean="0"/>
              <a:t>Incorporated by reference into the rule (makes it the same as part of the rule!)</a:t>
            </a:r>
          </a:p>
          <a:p>
            <a:pPr lvl="1">
              <a:lnSpc>
                <a:spcPct val="90000"/>
              </a:lnSpc>
              <a:spcBef>
                <a:spcPts val="0"/>
              </a:spcBef>
              <a:spcAft>
                <a:spcPts val="300"/>
              </a:spcAft>
            </a:pPr>
            <a:r>
              <a:rPr lang="en-US" sz="2000" dirty="0" smtClean="0"/>
              <a:t>Available </a:t>
            </a:r>
            <a:r>
              <a:rPr lang="en-US" sz="2000" dirty="0"/>
              <a:t>at </a:t>
            </a:r>
            <a:r>
              <a:rPr lang="en-US" sz="1800" u="sng" dirty="0">
                <a:hlinkClick r:id="rId3"/>
              </a:rPr>
              <a:t>http://</a:t>
            </a:r>
            <a:r>
              <a:rPr lang="en-US" sz="1800" u="sng" dirty="0" smtClean="0">
                <a:hlinkClick r:id="rId3"/>
              </a:rPr>
              <a:t>www.flrules.org/Gateway/reference.asp?No=Ref-02905</a:t>
            </a:r>
            <a:r>
              <a:rPr lang="en-US" sz="2000" dirty="0" smtClean="0"/>
              <a:t> </a:t>
            </a:r>
            <a:endParaRPr lang="en-US" sz="2000" dirty="0"/>
          </a:p>
        </p:txBody>
      </p:sp>
      <p:sp>
        <p:nvSpPr>
          <p:cNvPr id="35842" name="Rectangle 2"/>
          <p:cNvSpPr>
            <a:spLocks noGrp="1" noChangeArrowheads="1"/>
          </p:cNvSpPr>
          <p:nvPr>
            <p:ph type="title"/>
          </p:nvPr>
        </p:nvSpPr>
        <p:spPr>
          <a:xfrm>
            <a:off x="838200" y="152400"/>
            <a:ext cx="8153400" cy="838200"/>
          </a:xfrm>
        </p:spPr>
        <p:txBody>
          <a:bodyPr>
            <a:normAutofit fontScale="90000"/>
          </a:bodyPr>
          <a:lstStyle/>
          <a:p>
            <a:r>
              <a:rPr lang="en-US" sz="3600" dirty="0" smtClean="0">
                <a:solidFill>
                  <a:schemeClr val="bg1"/>
                </a:solidFill>
              </a:rPr>
              <a:t>Where to Find Nutrient Rules for Surface Waters</a:t>
            </a:r>
            <a:endParaRPr lang="en-US" sz="3600" dirty="0">
              <a:solidFill>
                <a:schemeClr val="bg1"/>
              </a:solidFill>
            </a:endParaRPr>
          </a:p>
        </p:txBody>
      </p:sp>
    </p:spTree>
    <p:extLst>
      <p:ext uri="{BB962C8B-B14F-4D97-AF65-F5344CB8AC3E}">
        <p14:creationId xmlns:p14="http://schemas.microsoft.com/office/powerpoint/2010/main" val="2048765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0"/>
            <a:ext cx="8229600" cy="990600"/>
          </a:xfrm>
        </p:spPr>
        <p:txBody>
          <a:bodyPr>
            <a:normAutofit/>
          </a:bodyPr>
          <a:lstStyle/>
          <a:p>
            <a:r>
              <a:rPr lang="en-US" dirty="0" smtClean="0">
                <a:solidFill>
                  <a:schemeClr val="bg1"/>
                </a:solidFill>
              </a:rPr>
              <a:t>Needed in the Permit and AO</a:t>
            </a:r>
          </a:p>
        </p:txBody>
      </p:sp>
      <p:sp>
        <p:nvSpPr>
          <p:cNvPr id="66562" name="Content Placeholder 2"/>
          <p:cNvSpPr>
            <a:spLocks noGrp="1"/>
          </p:cNvSpPr>
          <p:nvPr>
            <p:ph idx="1"/>
          </p:nvPr>
        </p:nvSpPr>
        <p:spPr>
          <a:xfrm>
            <a:off x="381000" y="1295400"/>
            <a:ext cx="8534400" cy="5257800"/>
          </a:xfrm>
        </p:spPr>
        <p:txBody>
          <a:bodyPr>
            <a:normAutofit fontScale="92500"/>
          </a:bodyPr>
          <a:lstStyle/>
          <a:p>
            <a:r>
              <a:rPr lang="en-US" sz="2800" dirty="0" smtClean="0"/>
              <a:t>Permit includes:</a:t>
            </a:r>
          </a:p>
          <a:p>
            <a:pPr lvl="1">
              <a:spcBef>
                <a:spcPts val="0"/>
              </a:spcBef>
            </a:pPr>
            <a:r>
              <a:rPr lang="en-US" sz="2400" dirty="0" smtClean="0"/>
              <a:t>Reference to AO</a:t>
            </a:r>
          </a:p>
          <a:p>
            <a:pPr lvl="1">
              <a:spcBef>
                <a:spcPts val="0"/>
              </a:spcBef>
            </a:pPr>
            <a:r>
              <a:rPr lang="en-US" sz="2400" dirty="0" smtClean="0"/>
              <a:t>Final limits  for hierarchy 1 use WLA, or applicable site-specific limitation, for hierarchies 2 or 3 reference applicable NNC Rules in 62-302.531, 62-302.532, and 62-302.300(19), F.A.C.</a:t>
            </a:r>
          </a:p>
          <a:p>
            <a:pPr lvl="1">
              <a:spcBef>
                <a:spcPts val="0"/>
              </a:spcBef>
            </a:pPr>
            <a:r>
              <a:rPr lang="en-US" sz="2400" dirty="0" smtClean="0"/>
              <a:t>Standard reopener</a:t>
            </a:r>
          </a:p>
          <a:p>
            <a:r>
              <a:rPr lang="en-US" sz="2800" dirty="0"/>
              <a:t>AO includes:</a:t>
            </a:r>
          </a:p>
          <a:p>
            <a:pPr lvl="1"/>
            <a:r>
              <a:rPr lang="en-US" sz="2400" dirty="0"/>
              <a:t>Interim limits – hold the line</a:t>
            </a:r>
          </a:p>
          <a:p>
            <a:pPr lvl="1"/>
            <a:r>
              <a:rPr lang="en-US" sz="2400" dirty="0"/>
              <a:t>Description of the steps leading to compliance with NNC</a:t>
            </a:r>
          </a:p>
          <a:p>
            <a:pPr lvl="1"/>
            <a:r>
              <a:rPr lang="en-US" sz="2400" dirty="0"/>
              <a:t>Schedule to demonstrate compliance with NNC, including </a:t>
            </a:r>
          </a:p>
          <a:p>
            <a:pPr lvl="2"/>
            <a:r>
              <a:rPr lang="en-US" dirty="0"/>
              <a:t>Necessary monitoring and analyses</a:t>
            </a:r>
          </a:p>
          <a:p>
            <a:pPr lvl="2"/>
            <a:r>
              <a:rPr lang="en-US" dirty="0"/>
              <a:t>Specific date when compliance with NNC must be attained</a:t>
            </a:r>
          </a:p>
          <a:p>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60</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334000"/>
          </a:xfrm>
        </p:spPr>
        <p:txBody>
          <a:bodyPr>
            <a:normAutofit fontScale="92500" lnSpcReduction="20000"/>
          </a:bodyPr>
          <a:lstStyle/>
          <a:p>
            <a:pPr marL="0" indent="0">
              <a:spcBef>
                <a:spcPts val="0"/>
              </a:spcBef>
              <a:spcAft>
                <a:spcPts val="600"/>
              </a:spcAft>
              <a:buNone/>
            </a:pPr>
            <a:r>
              <a:rPr lang="en-US" sz="2600" dirty="0" smtClean="0"/>
              <a:t>Example actions required under an AO (under “It Is Ordered”)</a:t>
            </a:r>
          </a:p>
          <a:p>
            <a:pPr marL="400050" lvl="1">
              <a:spcBef>
                <a:spcPts val="0"/>
              </a:spcBef>
              <a:buFont typeface="Arial" panose="020B0604020202020204" pitchFamily="34" charset="0"/>
              <a:buChar char="•"/>
            </a:pPr>
            <a:r>
              <a:rPr lang="en-US" sz="2400" dirty="0" smtClean="0"/>
              <a:t>Engineering modifications to the facility and treatment systems to reduce nutrients in the discharge</a:t>
            </a:r>
          </a:p>
          <a:p>
            <a:pPr marL="685800" lvl="2">
              <a:spcBef>
                <a:spcPts val="0"/>
              </a:spcBef>
              <a:spcAft>
                <a:spcPts val="600"/>
              </a:spcAft>
            </a:pPr>
            <a:r>
              <a:rPr lang="en-US" sz="2100" i="1" dirty="0" smtClean="0"/>
              <a:t>Engineering feasibility evaluation of </a:t>
            </a:r>
            <a:r>
              <a:rPr lang="en-US" sz="2100" i="1" dirty="0"/>
              <a:t>alternatives such as modifications to the treatment system, process or facilities to achieve compliance with the NNC</a:t>
            </a:r>
            <a:r>
              <a:rPr lang="en-US" sz="2100" i="1" dirty="0" smtClean="0"/>
              <a:t> </a:t>
            </a:r>
          </a:p>
          <a:p>
            <a:pPr marL="685800" lvl="2">
              <a:spcBef>
                <a:spcPts val="0"/>
              </a:spcBef>
              <a:spcAft>
                <a:spcPts val="600"/>
              </a:spcAft>
            </a:pPr>
            <a:r>
              <a:rPr lang="en-US" sz="2100" i="1" dirty="0" smtClean="0"/>
              <a:t>Schedule </a:t>
            </a:r>
            <a:r>
              <a:rPr lang="en-US" sz="2100" i="1" dirty="0"/>
              <a:t>for implementing one or more feasible </a:t>
            </a:r>
            <a:r>
              <a:rPr lang="en-US" sz="2100" i="1" dirty="0" smtClean="0"/>
              <a:t>options including, for example, start </a:t>
            </a:r>
            <a:r>
              <a:rPr lang="en-US" sz="2100" i="1" dirty="0"/>
              <a:t>and completion dates and appropriate milestones for testing, design, construction, </a:t>
            </a:r>
            <a:r>
              <a:rPr lang="en-US" sz="2100" i="1" dirty="0" smtClean="0"/>
              <a:t>operation, etc.</a:t>
            </a:r>
            <a:endParaRPr lang="en-US" sz="2100" i="1" dirty="0"/>
          </a:p>
          <a:p>
            <a:pPr marL="400050" lvl="1">
              <a:spcBef>
                <a:spcPts val="0"/>
              </a:spcBef>
              <a:buFont typeface="Arial" panose="020B0604020202020204" pitchFamily="34" charset="0"/>
              <a:buChar char="•"/>
            </a:pPr>
            <a:r>
              <a:rPr lang="en-US" sz="2400" dirty="0"/>
              <a:t>Level II WQBEL if receiving waterbody and/or downstream water do not attain NNC, or for expanded discharge</a:t>
            </a:r>
          </a:p>
          <a:p>
            <a:pPr marL="685800" lvl="2">
              <a:spcBef>
                <a:spcPts val="0"/>
              </a:spcBef>
              <a:spcAft>
                <a:spcPts val="600"/>
              </a:spcAft>
            </a:pPr>
            <a:r>
              <a:rPr lang="en-US" sz="2100" i="1" dirty="0"/>
              <a:t>Plan of Study (Plan) for a Level II WQBEL pursuant to Rule 62-650.500, F.A.C.</a:t>
            </a:r>
          </a:p>
          <a:p>
            <a:pPr marL="685800" lvl="2">
              <a:spcBef>
                <a:spcPts val="0"/>
              </a:spcBef>
              <a:spcAft>
                <a:spcPts val="600"/>
              </a:spcAft>
            </a:pPr>
            <a:r>
              <a:rPr lang="en-US" sz="2100" i="1" dirty="0"/>
              <a:t>Public notice of study plan</a:t>
            </a:r>
          </a:p>
          <a:p>
            <a:pPr marL="685800" lvl="2">
              <a:spcBef>
                <a:spcPts val="0"/>
              </a:spcBef>
              <a:spcAft>
                <a:spcPts val="600"/>
              </a:spcAft>
            </a:pPr>
            <a:r>
              <a:rPr lang="en-US" sz="2100" i="1" dirty="0"/>
              <a:t>Schedule for completion of all study activities, report and status reports</a:t>
            </a:r>
            <a:r>
              <a:rPr lang="en-US" sz="2100" dirty="0"/>
              <a:t> </a:t>
            </a:r>
          </a:p>
          <a:p>
            <a:pPr marL="400050" lvl="1">
              <a:lnSpc>
                <a:spcPct val="120000"/>
              </a:lnSpc>
              <a:spcBef>
                <a:spcPts val="0"/>
              </a:spcBef>
              <a:buFont typeface="Arial" panose="020B0604020202020204" pitchFamily="34" charset="0"/>
              <a:buChar char="•"/>
            </a:pPr>
            <a:r>
              <a:rPr lang="en-US" sz="2400" dirty="0" smtClean="0"/>
              <a:t>Water quality evaluation </a:t>
            </a:r>
            <a:r>
              <a:rPr lang="en-US" sz="2400" dirty="0"/>
              <a:t>other than a Level II </a:t>
            </a:r>
            <a:r>
              <a:rPr lang="en-US" sz="2400" dirty="0" smtClean="0"/>
              <a:t>WQBEL</a:t>
            </a:r>
          </a:p>
          <a:p>
            <a:pPr marL="685800" lvl="2">
              <a:spcBef>
                <a:spcPts val="0"/>
              </a:spcBef>
              <a:spcAft>
                <a:spcPts val="600"/>
              </a:spcAft>
            </a:pPr>
            <a:r>
              <a:rPr lang="en-US" sz="2100" i="1" dirty="0"/>
              <a:t>Plan of Study </a:t>
            </a:r>
            <a:r>
              <a:rPr lang="en-US" sz="2100" i="1" dirty="0" smtClean="0"/>
              <a:t>for bioassessment, nutrient monitoring, in-stream </a:t>
            </a:r>
            <a:r>
              <a:rPr lang="en-US" sz="2100" i="1" dirty="0"/>
              <a:t>water quality, </a:t>
            </a:r>
            <a:r>
              <a:rPr lang="en-US" sz="2100" i="1" dirty="0" smtClean="0"/>
              <a:t>calculation or modeling to evaluate reasonable potential to cause or contribute, etc. and final report with recommendations </a:t>
            </a:r>
            <a:r>
              <a:rPr lang="en-US" sz="2100" i="1" dirty="0"/>
              <a:t>regarding compliance with </a:t>
            </a:r>
            <a:r>
              <a:rPr lang="en-US" sz="2100" i="1" dirty="0" smtClean="0"/>
              <a:t>NNC</a:t>
            </a:r>
          </a:p>
          <a:p>
            <a:pPr marL="685800" lvl="2">
              <a:spcBef>
                <a:spcPts val="0"/>
              </a:spcBef>
              <a:spcAft>
                <a:spcPts val="600"/>
              </a:spcAft>
            </a:pPr>
            <a:r>
              <a:rPr lang="en-US" sz="2100" i="1" dirty="0" smtClean="0"/>
              <a:t>Schedule </a:t>
            </a:r>
            <a:r>
              <a:rPr lang="en-US" sz="2100" i="1" dirty="0"/>
              <a:t>for completion of all study </a:t>
            </a:r>
            <a:r>
              <a:rPr lang="en-US" sz="2100" i="1" dirty="0" smtClean="0"/>
              <a:t>activities, final report </a:t>
            </a:r>
            <a:r>
              <a:rPr lang="en-US" sz="2100" i="1" dirty="0"/>
              <a:t>and </a:t>
            </a:r>
            <a:r>
              <a:rPr lang="en-US" sz="2100" i="1" dirty="0" smtClean="0"/>
              <a:t>status reports</a:t>
            </a:r>
          </a:p>
        </p:txBody>
      </p:sp>
      <p:sp>
        <p:nvSpPr>
          <p:cNvPr id="4" name="Title 1"/>
          <p:cNvSpPr>
            <a:spLocks noGrp="1"/>
          </p:cNvSpPr>
          <p:nvPr>
            <p:ph type="title"/>
          </p:nvPr>
        </p:nvSpPr>
        <p:spPr>
          <a:xfrm>
            <a:off x="1219200" y="0"/>
            <a:ext cx="7467600" cy="1143000"/>
          </a:xfrm>
        </p:spPr>
        <p:txBody>
          <a:bodyPr>
            <a:normAutofit/>
          </a:bodyPr>
          <a:lstStyle/>
          <a:p>
            <a:r>
              <a:rPr lang="en-US" sz="3600" dirty="0" smtClean="0">
                <a:solidFill>
                  <a:schemeClr val="bg1"/>
                </a:solidFill>
              </a:rPr>
              <a:t>NNC Administrative Order (AO)</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61</a:t>
            </a:fld>
            <a:endParaRPr lang="en-US"/>
          </a:p>
        </p:txBody>
      </p:sp>
    </p:spTree>
    <p:extLst>
      <p:ext uri="{BB962C8B-B14F-4D97-AF65-F5344CB8AC3E}">
        <p14:creationId xmlns:p14="http://schemas.microsoft.com/office/powerpoint/2010/main" val="2690694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90800"/>
            <a:ext cx="8848725" cy="1676400"/>
          </a:xfrm>
        </p:spPr>
        <p:txBody>
          <a:bodyPr>
            <a:normAutofit/>
          </a:bodyPr>
          <a:lstStyle/>
          <a:p>
            <a:pPr algn="ctr"/>
            <a:r>
              <a:rPr lang="en-US" sz="3200" b="0" dirty="0" smtClean="0"/>
              <a:t>Other permitting considerations</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62</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513700721"/>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324708"/>
            <a:ext cx="8763000" cy="4968875"/>
          </a:xfrm>
        </p:spPr>
        <p:txBody>
          <a:bodyPr>
            <a:noAutofit/>
          </a:bodyPr>
          <a:lstStyle/>
          <a:p>
            <a:pPr>
              <a:spcBef>
                <a:spcPts val="0"/>
              </a:spcBef>
              <a:spcAft>
                <a:spcPts val="600"/>
              </a:spcAft>
            </a:pPr>
            <a:r>
              <a:rPr lang="en-US" sz="2400" dirty="0" smtClean="0"/>
              <a:t>Approximately 40 applications for renewal and substantial revisions for NPDES individual wastewater in-house October 24, 2014</a:t>
            </a:r>
          </a:p>
          <a:p>
            <a:pPr lvl="1">
              <a:spcBef>
                <a:spcPts val="0"/>
              </a:spcBef>
            </a:pPr>
            <a:r>
              <a:rPr lang="en-US" sz="2000" dirty="0" smtClean="0"/>
              <a:t>Stage of processing ranges from awaiting fee verification to NOI issued</a:t>
            </a:r>
          </a:p>
          <a:p>
            <a:pPr>
              <a:spcBef>
                <a:spcPts val="1200"/>
              </a:spcBef>
              <a:spcAft>
                <a:spcPts val="600"/>
              </a:spcAft>
            </a:pPr>
            <a:r>
              <a:rPr lang="en-US" sz="2400" dirty="0" smtClean="0"/>
              <a:t>Subsection 62-620.620(1),F.A.C., states:</a:t>
            </a:r>
          </a:p>
          <a:p>
            <a:pPr marL="457200" lvl="1" indent="0">
              <a:spcBef>
                <a:spcPts val="0"/>
              </a:spcBef>
              <a:spcAft>
                <a:spcPts val="600"/>
              </a:spcAft>
              <a:buNone/>
            </a:pPr>
            <a:r>
              <a:rPr lang="en-US" sz="2000" i="1" dirty="0" smtClean="0"/>
              <a:t>Permit conditions shall be based on relevant statutory or regulatory provisions in effect prior to the final administrative disposition of a permit.</a:t>
            </a:r>
          </a:p>
          <a:p>
            <a:pPr marL="400050">
              <a:spcBef>
                <a:spcPts val="0"/>
              </a:spcBef>
              <a:spcAft>
                <a:spcPts val="600"/>
              </a:spcAft>
            </a:pPr>
            <a:r>
              <a:rPr lang="en-US" sz="2400" dirty="0" smtClean="0"/>
              <a:t>Department and EPA Region 4 are discussing NNC implementation for these permit applications</a:t>
            </a:r>
          </a:p>
        </p:txBody>
      </p:sp>
      <p:sp>
        <p:nvSpPr>
          <p:cNvPr id="4" name="Title 1"/>
          <p:cNvSpPr>
            <a:spLocks noGrp="1"/>
          </p:cNvSpPr>
          <p:nvPr>
            <p:ph type="title"/>
          </p:nvPr>
        </p:nvSpPr>
        <p:spPr>
          <a:xfrm>
            <a:off x="1219200" y="0"/>
            <a:ext cx="7467600" cy="1143000"/>
          </a:xfrm>
        </p:spPr>
        <p:txBody>
          <a:bodyPr>
            <a:normAutofit fontScale="90000"/>
          </a:bodyPr>
          <a:lstStyle/>
          <a:p>
            <a:r>
              <a:rPr lang="en-US" sz="3600" dirty="0" smtClean="0">
                <a:solidFill>
                  <a:schemeClr val="bg1"/>
                </a:solidFill>
              </a:rPr>
              <a:t>Renewal Applications Currently Processing</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63</a:t>
            </a:fld>
            <a:endParaRPr lang="en-US"/>
          </a:p>
        </p:txBody>
      </p:sp>
    </p:spTree>
    <p:extLst>
      <p:ext uri="{BB962C8B-B14F-4D97-AF65-F5344CB8AC3E}">
        <p14:creationId xmlns:p14="http://schemas.microsoft.com/office/powerpoint/2010/main" val="4150224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76800"/>
          </a:xfrm>
        </p:spPr>
        <p:txBody>
          <a:bodyPr>
            <a:normAutofit fontScale="92500" lnSpcReduction="10000"/>
          </a:bodyPr>
          <a:lstStyle/>
          <a:p>
            <a:pPr>
              <a:spcBef>
                <a:spcPts val="0"/>
              </a:spcBef>
              <a:spcAft>
                <a:spcPts val="600"/>
              </a:spcAft>
            </a:pPr>
            <a:r>
              <a:rPr lang="en-US" sz="2400" dirty="0" smtClean="0"/>
              <a:t>Paragraph 62-620.620(2)(e),F.A.C., states: </a:t>
            </a:r>
          </a:p>
          <a:p>
            <a:pPr marL="346075" indent="0">
              <a:buNone/>
            </a:pPr>
            <a:r>
              <a:rPr lang="en-US" sz="2000" i="1" dirty="0" smtClean="0"/>
              <a:t>	(</a:t>
            </a:r>
            <a:r>
              <a:rPr lang="en-US" sz="2000" i="1" dirty="0"/>
              <a:t>e) Non-continuous discharges. Non-continuous discharges shall be particularly described and limited, considering the following factors, as appropriate: </a:t>
            </a:r>
          </a:p>
          <a:p>
            <a:pPr marL="346075" indent="0">
              <a:buNone/>
            </a:pPr>
            <a:r>
              <a:rPr lang="en-US" sz="2000" i="1" dirty="0" smtClean="0"/>
              <a:t>	1</a:t>
            </a:r>
            <a:r>
              <a:rPr lang="en-US" sz="2000" i="1" dirty="0"/>
              <a:t>. Frequency; </a:t>
            </a:r>
          </a:p>
          <a:p>
            <a:pPr marL="346075" indent="0">
              <a:buNone/>
            </a:pPr>
            <a:r>
              <a:rPr lang="en-US" sz="2000" i="1" dirty="0" smtClean="0"/>
              <a:t>	2</a:t>
            </a:r>
            <a:r>
              <a:rPr lang="en-US" sz="2000" i="1" dirty="0"/>
              <a:t>. Total mass; </a:t>
            </a:r>
          </a:p>
          <a:p>
            <a:pPr marL="346075" indent="0">
              <a:buNone/>
            </a:pPr>
            <a:r>
              <a:rPr lang="en-US" sz="2000" i="1" dirty="0" smtClean="0"/>
              <a:t>	3</a:t>
            </a:r>
            <a:r>
              <a:rPr lang="en-US" sz="2000" i="1" dirty="0"/>
              <a:t>. Maximum rate of discharge of pollutants during the discharge; and </a:t>
            </a:r>
          </a:p>
          <a:p>
            <a:pPr marL="346075" indent="0">
              <a:buNone/>
            </a:pPr>
            <a:r>
              <a:rPr lang="en-US" sz="2000" i="1" dirty="0" smtClean="0"/>
              <a:t>	4</a:t>
            </a:r>
            <a:r>
              <a:rPr lang="en-US" sz="2000" i="1" dirty="0"/>
              <a:t>. Prohibition or limitation of specified pollutants by mass, concentration, or other appropriate measure. </a:t>
            </a:r>
            <a:endParaRPr lang="en-US" sz="2000" dirty="0" smtClean="0"/>
          </a:p>
          <a:p>
            <a:pPr>
              <a:spcBef>
                <a:spcPts val="600"/>
              </a:spcBef>
              <a:spcAft>
                <a:spcPts val="600"/>
              </a:spcAft>
            </a:pPr>
            <a:r>
              <a:rPr lang="en-US" sz="2400" dirty="0" smtClean="0"/>
              <a:t>Should take these factors into account when evaluating non-continuous discharges </a:t>
            </a:r>
          </a:p>
          <a:p>
            <a:pPr lvl="1">
              <a:spcBef>
                <a:spcPts val="600"/>
              </a:spcBef>
              <a:spcAft>
                <a:spcPts val="600"/>
              </a:spcAft>
            </a:pPr>
            <a:r>
              <a:rPr lang="en-US" sz="2000" dirty="0" smtClean="0"/>
              <a:t>Whether there is </a:t>
            </a:r>
            <a:r>
              <a:rPr lang="en-US" sz="2000" u="sng" dirty="0" smtClean="0"/>
              <a:t>reasonable potential</a:t>
            </a:r>
            <a:r>
              <a:rPr lang="en-US" sz="2000" dirty="0" smtClean="0"/>
              <a:t> to exceed the NNC, especially those expressed as an annual geometric mean, and </a:t>
            </a:r>
          </a:p>
          <a:p>
            <a:pPr lvl="1">
              <a:spcBef>
                <a:spcPts val="600"/>
              </a:spcBef>
              <a:spcAft>
                <a:spcPts val="600"/>
              </a:spcAft>
            </a:pPr>
            <a:r>
              <a:rPr lang="en-US" sz="2000" dirty="0" smtClean="0"/>
              <a:t>Appropriate effluent limitations, which can be expressed as a load to provide operational flexibility, but may need a concentration limit too </a:t>
            </a:r>
          </a:p>
        </p:txBody>
      </p:sp>
      <p:sp>
        <p:nvSpPr>
          <p:cNvPr id="4" name="Title 1"/>
          <p:cNvSpPr>
            <a:spLocks noGrp="1"/>
          </p:cNvSpPr>
          <p:nvPr>
            <p:ph type="title"/>
          </p:nvPr>
        </p:nvSpPr>
        <p:spPr>
          <a:xfrm>
            <a:off x="1219200" y="0"/>
            <a:ext cx="7467600" cy="1143000"/>
          </a:xfrm>
        </p:spPr>
        <p:txBody>
          <a:bodyPr>
            <a:normAutofit fontScale="90000"/>
          </a:bodyPr>
          <a:lstStyle/>
          <a:p>
            <a:r>
              <a:rPr lang="en-US" sz="3600" dirty="0" smtClean="0">
                <a:solidFill>
                  <a:schemeClr val="bg1"/>
                </a:solidFill>
              </a:rPr>
              <a:t>Continuous and Non-Continuous Discharges</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64</a:t>
            </a:fld>
            <a:endParaRPr lang="en-US"/>
          </a:p>
        </p:txBody>
      </p:sp>
    </p:spTree>
    <p:extLst>
      <p:ext uri="{BB962C8B-B14F-4D97-AF65-F5344CB8AC3E}">
        <p14:creationId xmlns:p14="http://schemas.microsoft.com/office/powerpoint/2010/main" val="3945589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590800"/>
            <a:ext cx="8848725" cy="1676400"/>
          </a:xfrm>
        </p:spPr>
        <p:txBody>
          <a:bodyPr>
            <a:normAutofit/>
          </a:bodyPr>
          <a:lstStyle/>
          <a:p>
            <a:pPr algn="ctr"/>
            <a:r>
              <a:rPr lang="en-US" sz="3200" b="0" dirty="0" smtClean="0"/>
              <a:t>Where to find nutrient criteria information</a:t>
            </a:r>
            <a:endParaRPr lang="en-US" sz="3200" b="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65</a:t>
            </a:fld>
            <a:endParaRPr lang="en-US"/>
          </a:p>
        </p:txBody>
      </p:sp>
      <p:sp>
        <p:nvSpPr>
          <p:cNvPr id="6" name="Text Placeholder 5"/>
          <p:cNvSpPr>
            <a:spLocks noGrp="1"/>
          </p:cNvSpPr>
          <p:nvPr>
            <p:ph type="body" idx="1"/>
          </p:nvPr>
        </p:nvSpPr>
        <p:spPr>
          <a:xfrm>
            <a:off x="722313" y="4724400"/>
            <a:ext cx="7772400" cy="1500187"/>
          </a:xfrm>
        </p:spPr>
        <p:txBody>
          <a:bodyPr/>
          <a:lstStyle/>
          <a:p>
            <a:endParaRPr lang="en-US" dirty="0"/>
          </a:p>
        </p:txBody>
      </p:sp>
    </p:spTree>
    <p:extLst>
      <p:ext uri="{BB962C8B-B14F-4D97-AF65-F5344CB8AC3E}">
        <p14:creationId xmlns:p14="http://schemas.microsoft.com/office/powerpoint/2010/main" val="2791378848"/>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562600"/>
          </a:xfrm>
        </p:spPr>
        <p:txBody>
          <a:bodyPr>
            <a:normAutofit fontScale="92500" lnSpcReduction="20000"/>
          </a:bodyPr>
          <a:lstStyle/>
          <a:p>
            <a:r>
              <a:rPr lang="en-US" sz="2800" b="1" dirty="0" smtClean="0"/>
              <a:t>Can get information about adopted nutrient TMDLs from TMDL Tracker</a:t>
            </a:r>
          </a:p>
          <a:p>
            <a:pPr lvl="1"/>
            <a:r>
              <a:rPr lang="en-US" sz="2400" b="1" dirty="0" smtClean="0">
                <a:hlinkClick r:id="rId2"/>
              </a:rPr>
              <a:t>http://www.dep.state.fl.us/water/watersheds/assessment/tmdl-tracker.htm</a:t>
            </a:r>
            <a:endParaRPr lang="en-US" sz="2400" b="1" dirty="0" smtClean="0"/>
          </a:p>
          <a:p>
            <a:r>
              <a:rPr lang="en-US" b="1" dirty="0" smtClean="0"/>
              <a:t>List of Nutrient TMDLs on Water Quality Standards Program website</a:t>
            </a:r>
          </a:p>
          <a:p>
            <a:pPr lvl="1"/>
            <a:r>
              <a:rPr lang="en-US" b="1" dirty="0" smtClean="0">
                <a:hlinkClick r:id="rId3"/>
              </a:rPr>
              <a:t>http://www.dep.state.fl.us/water/tmdl/final_tmdl.htm</a:t>
            </a:r>
            <a:endParaRPr lang="en-US" b="1" dirty="0" smtClean="0"/>
          </a:p>
          <a:p>
            <a:r>
              <a:rPr lang="en-US" b="1" dirty="0" smtClean="0"/>
              <a:t>Can get adopted NNC from Chapter 62-302.532</a:t>
            </a:r>
          </a:p>
          <a:p>
            <a:pPr lvl="1"/>
            <a:r>
              <a:rPr lang="en-US" b="1" dirty="0" smtClean="0">
                <a:hlinkClick r:id="rId4"/>
              </a:rPr>
              <a:t>https://www.flrules.org/gateway/ChapterHome.asp?Chapter=62-302</a:t>
            </a:r>
            <a:r>
              <a:rPr lang="en-US" b="1" dirty="0" smtClean="0"/>
              <a:t> </a:t>
            </a:r>
          </a:p>
          <a:p>
            <a:r>
              <a:rPr lang="en-US" b="1" dirty="0" smtClean="0"/>
              <a:t>If estuary not addressed in Chapter 62-302, look at August 1 Report to Governor</a:t>
            </a:r>
          </a:p>
          <a:p>
            <a:pPr lvl="1"/>
            <a:r>
              <a:rPr lang="en-US" b="1" dirty="0" smtClean="0">
                <a:hlinkClick r:id="rId5"/>
              </a:rPr>
              <a:t>http://www.dep.state.fl.us/water/wqssp/index.htm</a:t>
            </a:r>
            <a:endParaRPr lang="en-US" b="1" dirty="0" smtClean="0"/>
          </a:p>
          <a:p>
            <a:pPr lvl="1"/>
            <a:endParaRPr lang="en-US" b="1" dirty="0" smtClean="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Sources of Information</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66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Additional Information Sources</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143000"/>
            <a:ext cx="8229600" cy="5334000"/>
          </a:xfrm>
        </p:spPr>
        <p:txBody>
          <a:bodyPr>
            <a:normAutofit fontScale="85000" lnSpcReduction="20000"/>
          </a:bodyPr>
          <a:lstStyle/>
          <a:p>
            <a:r>
              <a:rPr lang="en-US" b="1" dirty="0" smtClean="0"/>
              <a:t>TMDL webpage </a:t>
            </a:r>
          </a:p>
          <a:p>
            <a:pPr lvl="1"/>
            <a:r>
              <a:rPr lang="en-US" b="1" dirty="0" smtClean="0">
                <a:hlinkClick r:id="rId2"/>
              </a:rPr>
              <a:t>http://www.dep.state.fl.us/water/tmdl/final_tmdl.htm</a:t>
            </a:r>
            <a:endParaRPr lang="en-US" b="1" dirty="0" smtClean="0"/>
          </a:p>
          <a:p>
            <a:r>
              <a:rPr lang="en-US" b="1" dirty="0" smtClean="0"/>
              <a:t>FDEP Biological Data Base</a:t>
            </a:r>
          </a:p>
          <a:p>
            <a:pPr lvl="1"/>
            <a:r>
              <a:rPr lang="en-US" dirty="0" smtClean="0"/>
              <a:t>Biologists (access to S-Bio); Tallahassee (WQAP, AEQA, Biology Section</a:t>
            </a:r>
            <a:endParaRPr lang="en-US" b="1" dirty="0" smtClean="0"/>
          </a:p>
          <a:p>
            <a:r>
              <a:rPr lang="en-US" b="1" dirty="0" smtClean="0"/>
              <a:t>USGS for flow information</a:t>
            </a:r>
          </a:p>
          <a:p>
            <a:pPr lvl="1"/>
            <a:r>
              <a:rPr lang="en-US" b="1" dirty="0" smtClean="0">
                <a:hlinkClick r:id="rId3"/>
              </a:rPr>
              <a:t>http://waterdata.usgs.gov/fl/nwis/rt</a:t>
            </a:r>
            <a:endParaRPr lang="en-US" b="1" dirty="0" smtClean="0"/>
          </a:p>
          <a:p>
            <a:r>
              <a:rPr lang="en-US" b="1" dirty="0" smtClean="0"/>
              <a:t>62-304 for looking up TMDLs</a:t>
            </a:r>
          </a:p>
          <a:p>
            <a:pPr lvl="1"/>
            <a:r>
              <a:rPr lang="en-US" b="1" dirty="0" smtClean="0">
                <a:hlinkClick r:id="rId4"/>
              </a:rPr>
              <a:t>https://www.flrules.org/gateway/ChapterHome.asp?Chapter=62-304</a:t>
            </a:r>
            <a:endParaRPr lang="en-US" b="1" dirty="0" smtClean="0"/>
          </a:p>
          <a:p>
            <a:r>
              <a:rPr lang="en-US" b="1" dirty="0" smtClean="0"/>
              <a:t>FDEP Map Direct</a:t>
            </a:r>
          </a:p>
          <a:p>
            <a:pPr lvl="1"/>
            <a:r>
              <a:rPr lang="en-US" b="1" dirty="0" smtClean="0">
                <a:hlinkClick r:id="rId5"/>
              </a:rPr>
              <a:t>http://www.dep.state.fl.us/gis/</a:t>
            </a:r>
            <a:endParaRPr lang="en-US" b="1" dirty="0" smtClean="0"/>
          </a:p>
          <a:p>
            <a:r>
              <a:rPr lang="en-US" b="1" dirty="0" smtClean="0"/>
              <a:t>IWR Runs</a:t>
            </a:r>
          </a:p>
          <a:p>
            <a:pPr lvl="1"/>
            <a:r>
              <a:rPr lang="en-US" b="1" dirty="0" smtClean="0">
                <a:hlinkClick r:id="rId6"/>
              </a:rPr>
              <a:t>http://publicfiles.dep.state.fl.us/dear/IWR/</a:t>
            </a:r>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solidFill>
                  <a:schemeClr val="bg1"/>
                </a:solidFill>
              </a:rPr>
              <a:t>Additional Information Sources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DEP SOPs for collecting Biology and Water Quality data</a:t>
            </a:r>
          </a:p>
          <a:p>
            <a:pPr lvl="1"/>
            <a:r>
              <a:rPr lang="en-US" b="1" dirty="0" smtClean="0">
                <a:hlinkClick r:id="rId2"/>
              </a:rPr>
              <a:t>http://www.dep.state.fl.us/water/sas/sop/index.htm</a:t>
            </a:r>
            <a:endParaRPr lang="en-US" b="1" dirty="0" smtClean="0"/>
          </a:p>
          <a:p>
            <a:r>
              <a:rPr lang="en-US" b="1" dirty="0" smtClean="0"/>
              <a:t>Level II WQBELS for multiple and single discharges</a:t>
            </a:r>
          </a:p>
          <a:p>
            <a:pPr lvl="1"/>
            <a:r>
              <a:rPr lang="en-US" b="1" dirty="0" smtClean="0"/>
              <a:t>See TMDL Section</a:t>
            </a:r>
          </a:p>
          <a:p>
            <a:r>
              <a:rPr lang="en-US" b="1" dirty="0" smtClean="0"/>
              <a:t>Watershed Assessment Complete List of Verified Waters</a:t>
            </a:r>
          </a:p>
          <a:p>
            <a:pPr lvl="1"/>
            <a:r>
              <a:rPr lang="en-US" b="1" dirty="0" smtClean="0">
                <a:hlinkClick r:id="rId3"/>
              </a:rPr>
              <a:t>http://www.dep.state.fl.us/water/watersheds/assessment/a-lists.htm#vl</a:t>
            </a:r>
            <a:endParaRPr lang="en-US" b="1" dirty="0" smtClean="0"/>
          </a:p>
          <a:p>
            <a:r>
              <a:rPr lang="en-US" b="1" dirty="0" smtClean="0"/>
              <a:t>Reasonable Assurance Plans</a:t>
            </a:r>
          </a:p>
          <a:p>
            <a:pPr lvl="1"/>
            <a:r>
              <a:rPr lang="en-US" b="1" dirty="0" smtClean="0">
                <a:hlinkClick r:id="rId4"/>
              </a:rPr>
              <a:t>http://www.dep.state.fl.us/water/watersheds/rap.htm</a:t>
            </a:r>
            <a:endParaRPr lang="en-US" b="1" dirty="0" smtClean="0"/>
          </a:p>
          <a:p>
            <a:pPr lvl="1">
              <a:buNone/>
            </a:pPr>
            <a:endParaRPr lang="en-US" b="1" dirty="0" smtClean="0"/>
          </a:p>
          <a:p>
            <a:pPr lvl="1">
              <a:buNone/>
            </a:pPr>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68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1143000"/>
          </a:xfrm>
        </p:spPr>
        <p:txBody>
          <a:bodyPr rtlCol="0">
            <a:normAutofit fontScale="90000"/>
          </a:bodyPr>
          <a:lstStyle/>
          <a:p>
            <a:pPr fontAlgn="auto">
              <a:spcAft>
                <a:spcPts val="0"/>
              </a:spcAft>
              <a:defRPr/>
            </a:pPr>
            <a:r>
              <a:rPr lang="en-US" sz="4000" dirty="0" smtClean="0">
                <a:solidFill>
                  <a:schemeClr val="bg1"/>
                </a:solidFill>
              </a:rPr>
              <a:t>Ditches, Canals, and other Conveyances</a:t>
            </a:r>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295400"/>
            <a:ext cx="8229600" cy="4830763"/>
          </a:xfrm>
        </p:spPr>
        <p:txBody>
          <a:bodyPr rtlCol="0">
            <a:normAutofit/>
          </a:bodyPr>
          <a:lstStyle/>
          <a:p>
            <a:pPr>
              <a:defRPr/>
            </a:pPr>
            <a:r>
              <a:rPr lang="en-US" b="1" dirty="0" smtClean="0"/>
              <a:t>Habitat Assessment (DEP SOP FT 3000, see </a:t>
            </a:r>
            <a:r>
              <a:rPr lang="en-US" b="1" u="sng" dirty="0" smtClean="0">
                <a:hlinkClick r:id="rId2"/>
              </a:rPr>
              <a:t>http://www.dep.state.fl.us/water/sas/sop/sops.htm</a:t>
            </a:r>
            <a:r>
              <a:rPr lang="en-US" b="1" dirty="0" smtClean="0"/>
              <a:t>) used to establish:</a:t>
            </a:r>
          </a:p>
          <a:p>
            <a:pPr lvl="1">
              <a:buFont typeface="Arial" pitchFamily="34" charset="0"/>
              <a:buChar char="•"/>
              <a:defRPr/>
            </a:pPr>
            <a:r>
              <a:rPr lang="en-US" b="1" dirty="0" smtClean="0"/>
              <a:t>Degree of Artificial Channelization</a:t>
            </a:r>
          </a:p>
          <a:p>
            <a:pPr lvl="1">
              <a:buFont typeface="Arial" pitchFamily="34" charset="0"/>
              <a:buChar char="•"/>
              <a:defRPr/>
            </a:pPr>
            <a:r>
              <a:rPr lang="en-US" b="1" dirty="0" smtClean="0"/>
              <a:t>Substrate Diversity and Availability</a:t>
            </a:r>
          </a:p>
          <a:p>
            <a:pPr lvl="1">
              <a:buFont typeface="Arial" pitchFamily="34" charset="0"/>
              <a:buChar char="•"/>
              <a:defRPr/>
            </a:pPr>
            <a:r>
              <a:rPr lang="en-US" b="1" dirty="0" smtClean="0"/>
              <a:t>Overall score</a:t>
            </a:r>
          </a:p>
        </p:txBody>
      </p:sp>
      <p:sp>
        <p:nvSpPr>
          <p:cNvPr id="4" name="Slide Number Placeholder 3"/>
          <p:cNvSpPr>
            <a:spLocks noGrp="1"/>
          </p:cNvSpPr>
          <p:nvPr>
            <p:ph type="sldNum" sz="quarter" idx="12"/>
          </p:nvPr>
        </p:nvSpPr>
        <p:spPr/>
        <p:txBody>
          <a:bodyPr/>
          <a:lstStyle/>
          <a:p>
            <a:fld id="{D9515C9C-B0D4-49C7-83C7-4BF66E55645D}" type="slidenum">
              <a:rPr lang="en-US" smtClean="0"/>
              <a:pPr/>
              <a:t>69</a:t>
            </a:fld>
            <a:endParaRPr lang="en-US"/>
          </a:p>
        </p:txBody>
      </p:sp>
    </p:spTree>
    <p:extLst>
      <p:ext uri="{BB962C8B-B14F-4D97-AF65-F5344CB8AC3E}">
        <p14:creationId xmlns:p14="http://schemas.microsoft.com/office/powerpoint/2010/main" val="746514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457199" y="0"/>
            <a:ext cx="8543925" cy="1143000"/>
          </a:xfrm>
        </p:spPr>
        <p:txBody>
          <a:bodyPr>
            <a:normAutofit fontScale="90000"/>
          </a:bodyPr>
          <a:lstStyle/>
          <a:p>
            <a:r>
              <a:rPr lang="en-US" sz="3600" dirty="0">
                <a:solidFill>
                  <a:schemeClr val="bg1"/>
                </a:solidFill>
              </a:rPr>
              <a:t>Basic </a:t>
            </a:r>
            <a:r>
              <a:rPr lang="en-US" sz="3600" dirty="0" smtClean="0">
                <a:solidFill>
                  <a:schemeClr val="bg1"/>
                </a:solidFill>
              </a:rPr>
              <a:t>Concepts for Nutrients in Surface Water</a:t>
            </a:r>
            <a:endParaRPr lang="en-US" sz="3600" dirty="0">
              <a:solidFill>
                <a:schemeClr val="bg1"/>
              </a:solidFill>
            </a:endParaRPr>
          </a:p>
        </p:txBody>
      </p:sp>
      <p:sp>
        <p:nvSpPr>
          <p:cNvPr id="98307" name="Rectangle 1027"/>
          <p:cNvSpPr>
            <a:spLocks noGrp="1" noChangeArrowheads="1"/>
          </p:cNvSpPr>
          <p:nvPr>
            <p:ph type="body" idx="1"/>
          </p:nvPr>
        </p:nvSpPr>
        <p:spPr>
          <a:xfrm>
            <a:off x="609600" y="1447800"/>
            <a:ext cx="8001000" cy="4572000"/>
          </a:xfrm>
        </p:spPr>
        <p:txBody>
          <a:bodyPr>
            <a:normAutofit/>
          </a:bodyPr>
          <a:lstStyle/>
          <a:p>
            <a:pPr>
              <a:lnSpc>
                <a:spcPct val="90000"/>
              </a:lnSpc>
              <a:spcAft>
                <a:spcPts val="600"/>
              </a:spcAft>
            </a:pPr>
            <a:r>
              <a:rPr lang="en-US" sz="2600" dirty="0" smtClean="0"/>
              <a:t>Nutrients are naturally present in aquatic systems </a:t>
            </a:r>
          </a:p>
          <a:p>
            <a:pPr lvl="1">
              <a:lnSpc>
                <a:spcPct val="90000"/>
              </a:lnSpc>
              <a:spcAft>
                <a:spcPts val="600"/>
              </a:spcAft>
            </a:pPr>
            <a:r>
              <a:rPr lang="en-US" sz="2000" dirty="0" smtClean="0"/>
              <a:t>Necessary for the proper functioning of biological communities</a:t>
            </a:r>
          </a:p>
          <a:p>
            <a:pPr>
              <a:lnSpc>
                <a:spcPct val="90000"/>
              </a:lnSpc>
              <a:spcAft>
                <a:spcPts val="600"/>
              </a:spcAft>
            </a:pPr>
            <a:r>
              <a:rPr lang="en-US" sz="2600" dirty="0" smtClean="0"/>
              <a:t>Nutrient levels in surface water are a function of </a:t>
            </a:r>
            <a:r>
              <a:rPr lang="en-US" sz="2600" dirty="0"/>
              <a:t>many natural factors </a:t>
            </a:r>
          </a:p>
          <a:p>
            <a:pPr lvl="1">
              <a:lnSpc>
                <a:spcPct val="90000"/>
              </a:lnSpc>
              <a:spcAft>
                <a:spcPts val="600"/>
              </a:spcAft>
            </a:pPr>
            <a:r>
              <a:rPr lang="en-US" sz="2000" i="1" dirty="0" smtClean="0"/>
              <a:t>e.g</a:t>
            </a:r>
            <a:r>
              <a:rPr lang="en-US" sz="2000" dirty="0" smtClean="0"/>
              <a:t>., light penetration, hydraulic residence time, presence of herbivore grazers and other food web interactions, and habitat considerations  </a:t>
            </a:r>
          </a:p>
          <a:p>
            <a:pPr>
              <a:lnSpc>
                <a:spcPct val="90000"/>
              </a:lnSpc>
              <a:spcAft>
                <a:spcPts val="600"/>
              </a:spcAft>
            </a:pPr>
            <a:r>
              <a:rPr lang="en-US" sz="2600" dirty="0"/>
              <a:t>Determining appropriate nutrient </a:t>
            </a:r>
            <a:r>
              <a:rPr lang="en-US" sz="2600" dirty="0" smtClean="0"/>
              <a:t>regime in a surface water is </a:t>
            </a:r>
            <a:r>
              <a:rPr lang="en-US" sz="2600" dirty="0"/>
              <a:t>site-specific, requiring information about ecologically relevant </a:t>
            </a:r>
            <a:r>
              <a:rPr lang="en-US" sz="2600" dirty="0" smtClean="0"/>
              <a:t>responses</a:t>
            </a:r>
          </a:p>
          <a:p>
            <a:pPr lvl="1">
              <a:lnSpc>
                <a:spcPct val="90000"/>
              </a:lnSpc>
              <a:spcAft>
                <a:spcPts val="600"/>
              </a:spcAft>
            </a:pPr>
            <a:endParaRPr lang="en-US" sz="22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a:t>
            </a:fld>
            <a:endParaRPr lang="en-US"/>
          </a:p>
        </p:txBody>
      </p:sp>
    </p:spTree>
    <p:extLst>
      <p:ext uri="{BB962C8B-B14F-4D97-AF65-F5344CB8AC3E}">
        <p14:creationId xmlns:p14="http://schemas.microsoft.com/office/powerpoint/2010/main" val="1948573130"/>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solidFill>
                  <a:schemeClr val="bg1"/>
                </a:solidFill>
              </a:rPr>
              <a:t>Additional Information Sources</a:t>
            </a:r>
          </a:p>
        </p:txBody>
      </p:sp>
      <p:sp>
        <p:nvSpPr>
          <p:cNvPr id="3" name="Content Placeholder 2"/>
          <p:cNvSpPr>
            <a:spLocks noGrp="1"/>
          </p:cNvSpPr>
          <p:nvPr>
            <p:ph idx="1"/>
          </p:nvPr>
        </p:nvSpPr>
        <p:spPr>
          <a:xfrm>
            <a:off x="152400" y="1295400"/>
            <a:ext cx="8839200" cy="4525963"/>
          </a:xfrm>
        </p:spPr>
        <p:txBody>
          <a:bodyPr>
            <a:normAutofit lnSpcReduction="10000"/>
          </a:bodyPr>
          <a:lstStyle/>
          <a:p>
            <a:pPr marL="0" indent="0">
              <a:buNone/>
            </a:pPr>
            <a:r>
              <a:rPr lang="en-US" b="1" dirty="0"/>
              <a:t>DEP Groundwater Resources</a:t>
            </a:r>
            <a:endParaRPr lang="en-US" b="1" dirty="0" smtClean="0"/>
          </a:p>
          <a:p>
            <a:r>
              <a:rPr lang="en-US" b="1" dirty="0" smtClean="0"/>
              <a:t>Contact Rick Hicks: 850-245-8229</a:t>
            </a:r>
          </a:p>
          <a:p>
            <a:pPr lvl="1"/>
            <a:r>
              <a:rPr lang="en-US" b="1" dirty="0" smtClean="0">
                <a:hlinkClick r:id="rId2"/>
              </a:rPr>
              <a:t>Richard.W.Hicks@dep.state.fl.us</a:t>
            </a:r>
            <a:endParaRPr lang="en-US" b="1" dirty="0" smtClean="0"/>
          </a:p>
          <a:p>
            <a:r>
              <a:rPr lang="en-US" b="1" dirty="0" smtClean="0"/>
              <a:t>Can assist permitting staff with evaluations such as determining reasonable potential for land application discharges to affect spring vents</a:t>
            </a:r>
          </a:p>
          <a:p>
            <a:r>
              <a:rPr lang="en-US" b="1" dirty="0" smtClean="0"/>
              <a:t>Springs BMAPs available at:</a:t>
            </a:r>
          </a:p>
          <a:p>
            <a:pPr lvl="1"/>
            <a:r>
              <a:rPr lang="en-US" b="1" dirty="0" smtClean="0">
                <a:hlinkClick r:id="rId3"/>
              </a:rPr>
              <a:t>http://www.dep.state.fl.us/water/watersheds/bmap.htm</a:t>
            </a:r>
            <a:endParaRPr lang="en-US" b="1" dirty="0" smtClean="0"/>
          </a:p>
          <a:p>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70</a:t>
            </a:fld>
            <a:endParaRPr lang="en-US"/>
          </a:p>
        </p:txBody>
      </p:sp>
    </p:spTree>
    <p:extLst>
      <p:ext uri="{BB962C8B-B14F-4D97-AF65-F5344CB8AC3E}">
        <p14:creationId xmlns:p14="http://schemas.microsoft.com/office/powerpoint/2010/main" val="415676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696200" cy="1143000"/>
          </a:xfrm>
        </p:spPr>
        <p:txBody>
          <a:bodyPr>
            <a:normAutofit/>
          </a:bodyPr>
          <a:lstStyle/>
          <a:p>
            <a:r>
              <a:rPr lang="en-US" sz="3200" dirty="0" smtClean="0">
                <a:solidFill>
                  <a:schemeClr val="bg1"/>
                </a:solidFill>
              </a:rPr>
              <a:t>Basic Concepts of NNC</a:t>
            </a:r>
            <a:endParaRPr lang="en-US" sz="3200" dirty="0">
              <a:solidFill>
                <a:schemeClr val="bg1"/>
              </a:solidFill>
            </a:endParaRPr>
          </a:p>
        </p:txBody>
      </p:sp>
      <p:sp>
        <p:nvSpPr>
          <p:cNvPr id="3" name="Content Placeholder 2"/>
          <p:cNvSpPr>
            <a:spLocks noGrp="1"/>
          </p:cNvSpPr>
          <p:nvPr>
            <p:ph idx="1"/>
          </p:nvPr>
        </p:nvSpPr>
        <p:spPr>
          <a:xfrm>
            <a:off x="329418" y="1314792"/>
            <a:ext cx="8153400" cy="5105400"/>
          </a:xfrm>
        </p:spPr>
        <p:txBody>
          <a:bodyPr>
            <a:normAutofit/>
          </a:bodyPr>
          <a:lstStyle/>
          <a:p>
            <a:pPr>
              <a:spcBef>
                <a:spcPts val="600"/>
              </a:spcBef>
              <a:spcAft>
                <a:spcPts val="600"/>
              </a:spcAft>
            </a:pPr>
            <a:r>
              <a:rPr lang="en-US" sz="2400" dirty="0" smtClean="0"/>
              <a:t>The narrative nutrient criterion is maintained and numerically interpreted using best available information on a site-specific basis using a systematic, </a:t>
            </a:r>
            <a:r>
              <a:rPr lang="en-US" sz="2400" i="1" dirty="0" smtClean="0"/>
              <a:t>hierarchical approach</a:t>
            </a:r>
          </a:p>
          <a:p>
            <a:pPr lvl="1"/>
            <a:r>
              <a:rPr lang="en-US" sz="2200" dirty="0" smtClean="0"/>
              <a:t>Narrative is the foundation for the numeric nutrient criteria</a:t>
            </a:r>
          </a:p>
          <a:p>
            <a:pPr lvl="1"/>
            <a:r>
              <a:rPr lang="en-US" sz="2200" dirty="0" smtClean="0"/>
              <a:t>Narrative continues to apply even where NNC apply </a:t>
            </a:r>
          </a:p>
          <a:p>
            <a:pPr>
              <a:spcBef>
                <a:spcPts val="600"/>
              </a:spcBef>
              <a:spcAft>
                <a:spcPts val="600"/>
              </a:spcAft>
            </a:pPr>
            <a:r>
              <a:rPr lang="en-US" sz="2400" dirty="0" smtClean="0"/>
              <a:t>Narrative states that “in no case shall nutrient concentrations of a body of water be altered so as to cause an imbalance in natural populations of aquatic flora or fauna.” </a:t>
            </a:r>
          </a:p>
          <a:p>
            <a:r>
              <a:rPr lang="en-US" sz="2400" dirty="0" smtClean="0"/>
              <a:t>Only applies to surface waters of the state</a:t>
            </a:r>
            <a:endParaRPr lang="en-US" dirty="0"/>
          </a:p>
          <a:p>
            <a:pPr marL="457200" lvl="1" indent="0">
              <a:buNone/>
            </a:pPr>
            <a:endParaRPr lang="en-US" sz="2000"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543800" cy="838200"/>
          </a:xfrm>
        </p:spPr>
        <p:txBody>
          <a:bodyPr>
            <a:normAutofit/>
          </a:bodyPr>
          <a:lstStyle/>
          <a:p>
            <a:r>
              <a:rPr lang="en-US" sz="3200" dirty="0">
                <a:solidFill>
                  <a:schemeClr val="bg1"/>
                </a:solidFill>
              </a:rPr>
              <a:t>Basic Concepts of NNC</a:t>
            </a:r>
            <a:endParaRPr lang="en-US" sz="3200" dirty="0" smtClean="0">
              <a:solidFill>
                <a:schemeClr val="bg1"/>
              </a:solidFill>
            </a:endParaRPr>
          </a:p>
        </p:txBody>
      </p:sp>
      <p:sp>
        <p:nvSpPr>
          <p:cNvPr id="3" name="Content Placeholder 2"/>
          <p:cNvSpPr>
            <a:spLocks noGrp="1"/>
          </p:cNvSpPr>
          <p:nvPr>
            <p:ph idx="1"/>
          </p:nvPr>
        </p:nvSpPr>
        <p:spPr>
          <a:xfrm>
            <a:off x="457200" y="1295400"/>
            <a:ext cx="8305800" cy="4724400"/>
          </a:xfrm>
        </p:spPr>
        <p:txBody>
          <a:bodyPr>
            <a:normAutofit/>
          </a:bodyPr>
          <a:lstStyle/>
          <a:p>
            <a:pPr>
              <a:spcBef>
                <a:spcPts val="600"/>
              </a:spcBef>
            </a:pPr>
            <a:r>
              <a:rPr lang="en-US" sz="2400" dirty="0" smtClean="0"/>
              <a:t>Acknowledgment of previous site-specific interpretations</a:t>
            </a:r>
          </a:p>
          <a:p>
            <a:pPr lvl="1">
              <a:spcBef>
                <a:spcPts val="600"/>
              </a:spcBef>
            </a:pPr>
            <a:r>
              <a:rPr lang="en-US" sz="2000" dirty="0" smtClean="0"/>
              <a:t>“Hierarchy” recognizes existing nutrient TMDLs, SSACs, and WQBELs</a:t>
            </a:r>
          </a:p>
          <a:p>
            <a:pPr>
              <a:spcBef>
                <a:spcPts val="600"/>
              </a:spcBef>
            </a:pPr>
            <a:r>
              <a:rPr lang="en-US" sz="2400" dirty="0"/>
              <a:t>Spatial Component</a:t>
            </a:r>
          </a:p>
          <a:p>
            <a:pPr lvl="1">
              <a:spcBef>
                <a:spcPts val="600"/>
              </a:spcBef>
            </a:pPr>
            <a:r>
              <a:rPr lang="en-US" sz="2000" dirty="0" smtClean="0"/>
              <a:t>Rule </a:t>
            </a:r>
            <a:r>
              <a:rPr lang="en-US" sz="2000" dirty="0"/>
              <a:t>clearly states that standards are applied in ambient surface waters as a spatial average, consistent with their derivation</a:t>
            </a:r>
          </a:p>
          <a:p>
            <a:pPr lvl="1">
              <a:spcBef>
                <a:spcPts val="600"/>
              </a:spcBef>
            </a:pPr>
            <a:r>
              <a:rPr lang="en-US" sz="2000" dirty="0" smtClean="0"/>
              <a:t>NNC </a:t>
            </a:r>
            <a:r>
              <a:rPr lang="en-US" sz="2000" dirty="0"/>
              <a:t>are not applied in permits as end-of-pipe effluent limits</a:t>
            </a:r>
          </a:p>
          <a:p>
            <a:pPr>
              <a:spcBef>
                <a:spcPts val="600"/>
              </a:spcBef>
            </a:pPr>
            <a:r>
              <a:rPr lang="en-US" sz="2400" dirty="0" smtClean="0"/>
              <a:t>Use </a:t>
            </a:r>
            <a:r>
              <a:rPr lang="en-US" sz="2400" dirty="0"/>
              <a:t>of bioassessment </a:t>
            </a:r>
            <a:r>
              <a:rPr lang="en-US" sz="2400" dirty="0" smtClean="0"/>
              <a:t>information for </a:t>
            </a:r>
            <a:r>
              <a:rPr lang="en-US" sz="2400" dirty="0"/>
              <a:t>streams</a:t>
            </a:r>
          </a:p>
          <a:p>
            <a:pPr lvl="1">
              <a:spcBef>
                <a:spcPts val="600"/>
              </a:spcBef>
            </a:pPr>
            <a:r>
              <a:rPr lang="en-US" sz="2000" dirty="0" smtClean="0"/>
              <a:t>Rule </a:t>
            </a:r>
            <a:r>
              <a:rPr lang="en-US" sz="2000" dirty="0"/>
              <a:t>allows bioassessment data to </a:t>
            </a:r>
            <a:r>
              <a:rPr lang="en-US" sz="2000" u="sng" dirty="0"/>
              <a:t>supersede </a:t>
            </a:r>
            <a:r>
              <a:rPr lang="en-US" sz="2000" dirty="0"/>
              <a:t>stream nutrient thresholds</a:t>
            </a:r>
          </a:p>
          <a:p>
            <a:pPr lvl="2">
              <a:spcBef>
                <a:spcPts val="600"/>
              </a:spcBef>
            </a:pPr>
            <a:r>
              <a:rPr lang="en-US" sz="2000" dirty="0"/>
              <a:t>Standard not attained if biology fails even if stream nutrient thresholds </a:t>
            </a:r>
            <a:r>
              <a:rPr lang="en-US" sz="2000" dirty="0" smtClean="0"/>
              <a:t>met </a:t>
            </a:r>
            <a:endParaRPr lang="en-US" sz="1800" dirty="0" smtClean="0"/>
          </a:p>
          <a:p>
            <a:pPr lvl="1">
              <a:buNone/>
            </a:pPr>
            <a:endParaRPr lang="en-US" sz="2200" b="1" dirty="0" smtClean="0"/>
          </a:p>
          <a:p>
            <a:pPr lvl="1"/>
            <a:endParaRPr lang="en-US" sz="2200" b="1" dirty="0" smtClean="0"/>
          </a:p>
          <a:p>
            <a:pPr lvl="1"/>
            <a:endParaRPr lang="en-US" sz="2400" b="1" dirty="0" smtClean="0"/>
          </a:p>
        </p:txBody>
      </p:sp>
    </p:spTree>
    <p:extLst>
      <p:ext uri="{BB962C8B-B14F-4D97-AF65-F5344CB8AC3E}">
        <p14:creationId xmlns:p14="http://schemas.microsoft.com/office/powerpoint/2010/main" val="333671991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E9D06E4EF87E844A090AC2235378AF4" ma:contentTypeVersion="1" ma:contentTypeDescription="Create a new document." ma:contentTypeScope="" ma:versionID="6ba692c382a5bd70056dffe516fa66d6">
  <xsd:schema xmlns:xsd="http://www.w3.org/2001/XMLSchema" xmlns:xs="http://www.w3.org/2001/XMLSchema" xmlns:p="http://schemas.microsoft.com/office/2006/metadata/properties" xmlns:ns3="30d97826-7a28-4836-a666-cc53cc47cf01" targetNamespace="http://schemas.microsoft.com/office/2006/metadata/properties" ma:root="true" ma:fieldsID="a6a9280fc99516bb2f3133b3fe3365d7" ns3:_="">
    <xsd:import namespace="30d97826-7a28-4836-a666-cc53cc47cf01"/>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d97826-7a28-4836-a666-cc53cc47cf0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1B637D-DFC8-4965-9207-36F09FD22765}"/>
</file>

<file path=customXml/itemProps2.xml><?xml version="1.0" encoding="utf-8"?>
<ds:datastoreItem xmlns:ds="http://schemas.openxmlformats.org/officeDocument/2006/customXml" ds:itemID="{1418F822-FB77-46C7-ADD6-FC292DD774D9}"/>
</file>

<file path=customXml/itemProps3.xml><?xml version="1.0" encoding="utf-8"?>
<ds:datastoreItem xmlns:ds="http://schemas.openxmlformats.org/officeDocument/2006/customXml" ds:itemID="{42FF772F-092E-4F9A-9213-74232F279F21}"/>
</file>

<file path=docProps/app.xml><?xml version="1.0" encoding="utf-8"?>
<Properties xmlns="http://schemas.openxmlformats.org/officeDocument/2006/extended-properties" xmlns:vt="http://schemas.openxmlformats.org/officeDocument/2006/docPropsVTypes">
  <Template>powerpoint_blue</Template>
  <TotalTime>16327</TotalTime>
  <Words>5426</Words>
  <Application>Microsoft Office PowerPoint</Application>
  <PresentationFormat>On-screen Show (4:3)</PresentationFormat>
  <Paragraphs>685</Paragraphs>
  <Slides>70</Slides>
  <Notes>10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70</vt:i4>
      </vt:variant>
    </vt:vector>
  </HeadingPairs>
  <TitlesOfParts>
    <vt:vector size="75" baseType="lpstr">
      <vt:lpstr>Arial</vt:lpstr>
      <vt:lpstr>Calibri</vt:lpstr>
      <vt:lpstr>Times New Roman</vt:lpstr>
      <vt:lpstr>Verdana</vt:lpstr>
      <vt:lpstr>State Lands Powerpoint Template</vt:lpstr>
      <vt:lpstr>PowerPoint Presentation</vt:lpstr>
      <vt:lpstr>Summary of Presentation</vt:lpstr>
      <vt:lpstr>Previous Nutrient Criteria Training</vt:lpstr>
      <vt:lpstr>Contacts</vt:lpstr>
      <vt:lpstr>Current Status of DEP NNC Rules</vt:lpstr>
      <vt:lpstr>Where to Find Nutrient Rules for Surface Waters</vt:lpstr>
      <vt:lpstr>Basic Concepts for Nutrients in Surface Water</vt:lpstr>
      <vt:lpstr>Basic Concepts of NNC</vt:lpstr>
      <vt:lpstr>Basic Concepts of NNC</vt:lpstr>
      <vt:lpstr>Basic Concepts of NNC</vt:lpstr>
      <vt:lpstr>Hierarchical Approach</vt:lpstr>
      <vt:lpstr>Hierarchy 1     Site-Specific Numeric Interpretations of the Narrative Criteria</vt:lpstr>
      <vt:lpstr>PowerPoint Presentation</vt:lpstr>
      <vt:lpstr>Hierarchy 1: Existing Site Specific Numeric Interpretations - TMDLs</vt:lpstr>
      <vt:lpstr>Hierarchy 1: Existing Site Specific Numeric Interpretations - WQBELs</vt:lpstr>
      <vt:lpstr>PowerPoint Presentation</vt:lpstr>
      <vt:lpstr>PowerPoint Presentation</vt:lpstr>
      <vt:lpstr> Site Specific Alternative Criteria</vt:lpstr>
      <vt:lpstr>Example - Discharge to Hierarchy 1</vt:lpstr>
      <vt:lpstr>Hierarchy 2     Numeric Interpretations of the Narrative Criteria FOR LAKES AND SPRING VENTS</vt:lpstr>
      <vt:lpstr>Hierarchy 2: Lakes </vt:lpstr>
      <vt:lpstr>PowerPoint Presentation</vt:lpstr>
      <vt:lpstr>Numeric Interpretations for Lakes </vt:lpstr>
      <vt:lpstr>PowerPoint Presentation</vt:lpstr>
      <vt:lpstr>Discharge to Lake</vt:lpstr>
      <vt:lpstr>Hierarchy 2- Springs</vt:lpstr>
      <vt:lpstr>PowerPoint Presentation</vt:lpstr>
      <vt:lpstr>Groundwater Discharge and Springs</vt:lpstr>
      <vt:lpstr>Springs Protection Areas</vt:lpstr>
      <vt:lpstr>Hierarchy 3     Numeric Interpretations of the Narrative Criteria FOR STREAMS</vt:lpstr>
      <vt:lpstr>PowerPoint Presentation</vt:lpstr>
      <vt:lpstr>Hierarchy 3: Discharges to Streams</vt:lpstr>
      <vt:lpstr>Floral Metric Summary</vt:lpstr>
      <vt:lpstr>Streams Thresholds and Regions</vt:lpstr>
      <vt:lpstr>Discharge to Stream</vt:lpstr>
      <vt:lpstr>Hierarchy 4     Waters in which Only the Narrative Criteria Apply</vt:lpstr>
      <vt:lpstr>Hierarchy 4: Narrative Criteria</vt:lpstr>
      <vt:lpstr>Hierarchy 4: Narrative Criteria</vt:lpstr>
      <vt:lpstr>Hierarchy 4: Narrative Criterion Applies to these waters</vt:lpstr>
      <vt:lpstr>How to Identify Waters Subject Only to the Narrative Criterion (see pages 49-56)</vt:lpstr>
      <vt:lpstr>How to Identify Waters Subject Only to the Narrative Criterion</vt:lpstr>
      <vt:lpstr>DOWNSTREAM PROTECTION</vt:lpstr>
      <vt:lpstr>Reasonable Assurance for Nutrients</vt:lpstr>
      <vt:lpstr>Downstream Waters Protection (cont.)</vt:lpstr>
      <vt:lpstr>Downstream Waters Protection (cont.)</vt:lpstr>
      <vt:lpstr>Nutrient Mass Balance Equation</vt:lpstr>
      <vt:lpstr>Discharge to Excluded Water to Stream</vt:lpstr>
      <vt:lpstr>PowerPoint Presentation</vt:lpstr>
      <vt:lpstr>Discharge to Hierarchy 1 to Downstream Hierarchy 1</vt:lpstr>
      <vt:lpstr>Discharge to Excluded Water to Estuary (or Site Specific Criteria)</vt:lpstr>
      <vt:lpstr>Implementation in Permits</vt:lpstr>
      <vt:lpstr>Straight Renewal  No New or Expanded Discharge</vt:lpstr>
      <vt:lpstr>Straight Renewal – No New or Expanded Discharge  (continued)</vt:lpstr>
      <vt:lpstr>Straight Renewal – No New or Expanded Discharge  (continued)</vt:lpstr>
      <vt:lpstr>Straight Renewal – No New or Expanded Discharge  (continued)</vt:lpstr>
      <vt:lpstr>Straight Renewal – No New or Expanded Discharge  (continued)</vt:lpstr>
      <vt:lpstr>Straight Renewal – No New or Expanded Discharge  (continued)</vt:lpstr>
      <vt:lpstr>New or Expanded Discharge</vt:lpstr>
      <vt:lpstr>NNC Administrative Order (AO)</vt:lpstr>
      <vt:lpstr>Needed in the Permit and AO</vt:lpstr>
      <vt:lpstr>NNC Administrative Order (AO)</vt:lpstr>
      <vt:lpstr>Other permitting considerations</vt:lpstr>
      <vt:lpstr>Renewal Applications Currently Processing</vt:lpstr>
      <vt:lpstr>Continuous and Non-Continuous Discharges</vt:lpstr>
      <vt:lpstr>Where to find nutrient criteria information</vt:lpstr>
      <vt:lpstr>Sources of Information</vt:lpstr>
      <vt:lpstr>Additional Information Sources </vt:lpstr>
      <vt:lpstr>Additional Information Sources</vt:lpstr>
      <vt:lpstr>Ditches, Canals, and other Conveyances </vt:lpstr>
      <vt:lpstr>Additional Information Sources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Mike Titus</dc:creator>
  <cp:lastModifiedBy>Hubbard, Allen</cp:lastModifiedBy>
  <cp:revision>754</cp:revision>
  <dcterms:created xsi:type="dcterms:W3CDTF">2011-08-01T18:44:53Z</dcterms:created>
  <dcterms:modified xsi:type="dcterms:W3CDTF">2014-10-23T20:42:06Z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MyDocuments">
    <vt:bool>true</vt:bool>
  </property>
  <property fmtid="{D5CDD505-2E9C-101B-9397-08002B2CF9AE}" pid="3" name="ContentTypeId">
    <vt:lpwstr>0x0101004E9D06E4EF87E844A090AC2235378AF4</vt:lpwstr>
  </property>
</Properties>
</file>