
<file path=[Content_Types].xml><?xml version="1.0" encoding="utf-8"?>
<Types xmlns="http://schemas.openxmlformats.org/package/2006/content-types">
  <Default Extension="png" ContentType="image/png"/>
  <Default Extension="tmp"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5"/>
    <p:sldMasterId id="2147483661" r:id="rId6"/>
  </p:sldMasterIdLst>
  <p:notesMasterIdLst>
    <p:notesMasterId r:id="rId38"/>
  </p:notesMasterIdLst>
  <p:handoutMasterIdLst>
    <p:handoutMasterId r:id="rId39"/>
  </p:handoutMasterIdLst>
  <p:sldIdLst>
    <p:sldId id="407" r:id="rId7"/>
    <p:sldId id="436" r:id="rId8"/>
    <p:sldId id="437" r:id="rId9"/>
    <p:sldId id="438" r:id="rId10"/>
    <p:sldId id="439" r:id="rId11"/>
    <p:sldId id="456" r:id="rId12"/>
    <p:sldId id="440" r:id="rId13"/>
    <p:sldId id="441" r:id="rId14"/>
    <p:sldId id="458" r:id="rId15"/>
    <p:sldId id="442" r:id="rId16"/>
    <p:sldId id="444" r:id="rId17"/>
    <p:sldId id="443" r:id="rId18"/>
    <p:sldId id="457" r:id="rId19"/>
    <p:sldId id="446" r:id="rId20"/>
    <p:sldId id="447" r:id="rId21"/>
    <p:sldId id="448" r:id="rId22"/>
    <p:sldId id="449" r:id="rId23"/>
    <p:sldId id="450" r:id="rId24"/>
    <p:sldId id="434" r:id="rId25"/>
    <p:sldId id="452" r:id="rId26"/>
    <p:sldId id="414" r:id="rId27"/>
    <p:sldId id="425" r:id="rId28"/>
    <p:sldId id="453" r:id="rId29"/>
    <p:sldId id="426" r:id="rId30"/>
    <p:sldId id="462" r:id="rId31"/>
    <p:sldId id="451" r:id="rId32"/>
    <p:sldId id="463" r:id="rId33"/>
    <p:sldId id="415" r:id="rId34"/>
    <p:sldId id="454" r:id="rId35"/>
    <p:sldId id="455" r:id="rId36"/>
    <p:sldId id="433" r:id="rId37"/>
  </p:sldIdLst>
  <p:sldSz cx="12192000" cy="6858000"/>
  <p:notesSz cx="6858000" cy="9144000"/>
  <p:defaultTextStyle>
    <a:defPPr>
      <a:defRPr lang="en-US"/>
    </a:defPPr>
    <a:lvl1pPr algn="l" rtl="0" fontAlgn="base">
      <a:spcBef>
        <a:spcPct val="20000"/>
      </a:spcBef>
      <a:spcAft>
        <a:spcPct val="0"/>
      </a:spcAft>
      <a:defRPr sz="800" kern="1200">
        <a:solidFill>
          <a:schemeClr val="tx1"/>
        </a:solidFill>
        <a:latin typeface="Franklin Gothic Book" pitchFamily="34" charset="0"/>
        <a:ea typeface="+mn-ea"/>
        <a:cs typeface="+mn-cs"/>
      </a:defRPr>
    </a:lvl1pPr>
    <a:lvl2pPr marL="457200" algn="l" rtl="0" fontAlgn="base">
      <a:spcBef>
        <a:spcPct val="20000"/>
      </a:spcBef>
      <a:spcAft>
        <a:spcPct val="0"/>
      </a:spcAft>
      <a:defRPr sz="800" kern="1200">
        <a:solidFill>
          <a:schemeClr val="tx1"/>
        </a:solidFill>
        <a:latin typeface="Franklin Gothic Book" pitchFamily="34" charset="0"/>
        <a:ea typeface="+mn-ea"/>
        <a:cs typeface="+mn-cs"/>
      </a:defRPr>
    </a:lvl2pPr>
    <a:lvl3pPr marL="914400" algn="l" rtl="0" fontAlgn="base">
      <a:spcBef>
        <a:spcPct val="20000"/>
      </a:spcBef>
      <a:spcAft>
        <a:spcPct val="0"/>
      </a:spcAft>
      <a:defRPr sz="800" kern="1200">
        <a:solidFill>
          <a:schemeClr val="tx1"/>
        </a:solidFill>
        <a:latin typeface="Franklin Gothic Book" pitchFamily="34" charset="0"/>
        <a:ea typeface="+mn-ea"/>
        <a:cs typeface="+mn-cs"/>
      </a:defRPr>
    </a:lvl3pPr>
    <a:lvl4pPr marL="1371600" algn="l" rtl="0" fontAlgn="base">
      <a:spcBef>
        <a:spcPct val="20000"/>
      </a:spcBef>
      <a:spcAft>
        <a:spcPct val="0"/>
      </a:spcAft>
      <a:defRPr sz="800" kern="1200">
        <a:solidFill>
          <a:schemeClr val="tx1"/>
        </a:solidFill>
        <a:latin typeface="Franklin Gothic Book" pitchFamily="34" charset="0"/>
        <a:ea typeface="+mn-ea"/>
        <a:cs typeface="+mn-cs"/>
      </a:defRPr>
    </a:lvl4pPr>
    <a:lvl5pPr marL="1828800" algn="l" rtl="0" fontAlgn="base">
      <a:spcBef>
        <a:spcPct val="20000"/>
      </a:spcBef>
      <a:spcAft>
        <a:spcPct val="0"/>
      </a:spcAft>
      <a:defRPr sz="800" kern="1200">
        <a:solidFill>
          <a:schemeClr val="tx1"/>
        </a:solidFill>
        <a:latin typeface="Franklin Gothic Book" pitchFamily="34" charset="0"/>
        <a:ea typeface="+mn-ea"/>
        <a:cs typeface="+mn-cs"/>
      </a:defRPr>
    </a:lvl5pPr>
    <a:lvl6pPr marL="2286000" algn="l" defTabSz="914400" rtl="0" eaLnBrk="1" latinLnBrk="0" hangingPunct="1">
      <a:defRPr sz="800" kern="1200">
        <a:solidFill>
          <a:schemeClr val="tx1"/>
        </a:solidFill>
        <a:latin typeface="Franklin Gothic Book" pitchFamily="34" charset="0"/>
        <a:ea typeface="+mn-ea"/>
        <a:cs typeface="+mn-cs"/>
      </a:defRPr>
    </a:lvl6pPr>
    <a:lvl7pPr marL="2743200" algn="l" defTabSz="914400" rtl="0" eaLnBrk="1" latinLnBrk="0" hangingPunct="1">
      <a:defRPr sz="800" kern="1200">
        <a:solidFill>
          <a:schemeClr val="tx1"/>
        </a:solidFill>
        <a:latin typeface="Franklin Gothic Book" pitchFamily="34" charset="0"/>
        <a:ea typeface="+mn-ea"/>
        <a:cs typeface="+mn-cs"/>
      </a:defRPr>
    </a:lvl7pPr>
    <a:lvl8pPr marL="3200400" algn="l" defTabSz="914400" rtl="0" eaLnBrk="1" latinLnBrk="0" hangingPunct="1">
      <a:defRPr sz="800" kern="1200">
        <a:solidFill>
          <a:schemeClr val="tx1"/>
        </a:solidFill>
        <a:latin typeface="Franklin Gothic Book" pitchFamily="34" charset="0"/>
        <a:ea typeface="+mn-ea"/>
        <a:cs typeface="+mn-cs"/>
      </a:defRPr>
    </a:lvl8pPr>
    <a:lvl9pPr marL="3657600" algn="l" defTabSz="914400" rtl="0" eaLnBrk="1" latinLnBrk="0" hangingPunct="1">
      <a:defRPr sz="800" kern="1200">
        <a:solidFill>
          <a:schemeClr val="tx1"/>
        </a:solidFill>
        <a:latin typeface="Franklin Gothic Book" pitchFamily="34" charset="0"/>
        <a:ea typeface="+mn-ea"/>
        <a:cs typeface="+mn-cs"/>
      </a:defRPr>
    </a:lvl9pPr>
  </p:defaultTextStyle>
  <p:extLst>
    <p:ext uri="{EFAFB233-063F-42B5-8137-9DF3F51BA10A}">
      <p15:sldGuideLst xmlns:p15="http://schemas.microsoft.com/office/powerpoint/2012/main">
        <p15:guide id="1" orient="horz" pos="480" userDrawn="1">
          <p15:clr>
            <a:srgbClr val="A4A3A4"/>
          </p15:clr>
        </p15:guide>
        <p15:guide id="2" pos="512"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elissa.recks" initials="m" lastIdx="1" clrIdx="0"/>
  <p:cmAuthor id="1" name="krista.shipley" initials="kas" lastIdx="18" clrIdx="1"/>
  <p:cmAuthor id="2" name="Frohlich, Kipp" initials="FK" lastIdx="2" clrIdx="2">
    <p:extLst>
      <p:ext uri="{19B8F6BF-5375-455C-9EA6-DF929625EA0E}">
        <p15:presenceInfo xmlns:p15="http://schemas.microsoft.com/office/powerpoint/2012/main" userId="S-1-5-21-1369903581-979325955-1179000955-43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49E"/>
    <a:srgbClr val="E85412"/>
    <a:srgbClr val="FFFFFF"/>
    <a:srgbClr val="009AD0"/>
    <a:srgbClr val="E56415"/>
    <a:srgbClr val="84582C"/>
    <a:srgbClr val="663300"/>
    <a:srgbClr val="996633"/>
    <a:srgbClr val="5800DA"/>
    <a:srgbClr val="5F00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84830" autoAdjust="0"/>
  </p:normalViewPr>
  <p:slideViewPr>
    <p:cSldViewPr>
      <p:cViewPr varScale="1">
        <p:scale>
          <a:sx n="76" d="100"/>
          <a:sy n="76" d="100"/>
        </p:scale>
        <p:origin x="126" y="330"/>
      </p:cViewPr>
      <p:guideLst>
        <p:guide orient="horz" pos="480"/>
        <p:guide pos="512"/>
      </p:guideLst>
    </p:cSldViewPr>
  </p:slideViewPr>
  <p:outlineViewPr>
    <p:cViewPr>
      <p:scale>
        <a:sx n="33" d="100"/>
        <a:sy n="33" d="100"/>
      </p:scale>
      <p:origin x="0" y="-1008"/>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8" d="100"/>
          <a:sy n="88" d="100"/>
        </p:scale>
        <p:origin x="3060" y="90"/>
      </p:cViewPr>
      <p:guideLst>
        <p:guide orient="horz" pos="2880"/>
        <p:guide pos="216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1074" name="Rectangle 2"/>
          <p:cNvSpPr>
            <a:spLocks noGrp="1" noChangeArrowheads="1"/>
          </p:cNvSpPr>
          <p:nvPr>
            <p:ph type="hdr" sz="quarter"/>
          </p:nvPr>
        </p:nvSpPr>
        <p:spPr bwMode="auto">
          <a:xfrm>
            <a:off x="1" y="2"/>
            <a:ext cx="2971121" cy="457122"/>
          </a:xfrm>
          <a:prstGeom prst="rect">
            <a:avLst/>
          </a:prstGeom>
          <a:noFill/>
          <a:ln w="9525">
            <a:noFill/>
            <a:miter lim="800000"/>
            <a:headEnd/>
            <a:tailEnd/>
          </a:ln>
          <a:effectLst/>
        </p:spPr>
        <p:txBody>
          <a:bodyPr vert="horz" wrap="square" lIns="90339" tIns="45169" rIns="90339" bIns="45169" numCol="1" anchor="t" anchorCtr="0" compatLnSpc="1">
            <a:prstTxWarp prst="textNoShape">
              <a:avLst/>
            </a:prstTxWarp>
          </a:bodyPr>
          <a:lstStyle>
            <a:lvl1pPr>
              <a:spcBef>
                <a:spcPct val="0"/>
              </a:spcBef>
              <a:defRPr sz="1200">
                <a:latin typeface="Arial" charset="0"/>
              </a:defRPr>
            </a:lvl1pPr>
          </a:lstStyle>
          <a:p>
            <a:endParaRPr lang="en-US"/>
          </a:p>
        </p:txBody>
      </p:sp>
      <p:sp>
        <p:nvSpPr>
          <p:cNvPr id="131075" name="Rectangle 3"/>
          <p:cNvSpPr>
            <a:spLocks noGrp="1" noChangeArrowheads="1"/>
          </p:cNvSpPr>
          <p:nvPr>
            <p:ph type="dt" sz="quarter" idx="1"/>
          </p:nvPr>
        </p:nvSpPr>
        <p:spPr bwMode="auto">
          <a:xfrm>
            <a:off x="3885314" y="2"/>
            <a:ext cx="2971121" cy="457122"/>
          </a:xfrm>
          <a:prstGeom prst="rect">
            <a:avLst/>
          </a:prstGeom>
          <a:noFill/>
          <a:ln w="9525">
            <a:noFill/>
            <a:miter lim="800000"/>
            <a:headEnd/>
            <a:tailEnd/>
          </a:ln>
          <a:effectLst/>
        </p:spPr>
        <p:txBody>
          <a:bodyPr vert="horz" wrap="square" lIns="90339" tIns="45169" rIns="90339" bIns="45169" numCol="1" anchor="t" anchorCtr="0" compatLnSpc="1">
            <a:prstTxWarp prst="textNoShape">
              <a:avLst/>
            </a:prstTxWarp>
          </a:bodyPr>
          <a:lstStyle>
            <a:lvl1pPr algn="r">
              <a:spcBef>
                <a:spcPct val="0"/>
              </a:spcBef>
              <a:defRPr sz="1200">
                <a:latin typeface="Arial" charset="0"/>
              </a:defRPr>
            </a:lvl1pPr>
          </a:lstStyle>
          <a:p>
            <a:endParaRPr lang="en-US"/>
          </a:p>
        </p:txBody>
      </p:sp>
      <p:sp>
        <p:nvSpPr>
          <p:cNvPr id="131076" name="Rectangle 4"/>
          <p:cNvSpPr>
            <a:spLocks noGrp="1" noChangeArrowheads="1"/>
          </p:cNvSpPr>
          <p:nvPr>
            <p:ph type="ftr" sz="quarter" idx="2"/>
          </p:nvPr>
        </p:nvSpPr>
        <p:spPr bwMode="auto">
          <a:xfrm>
            <a:off x="1" y="8685308"/>
            <a:ext cx="2971121" cy="457121"/>
          </a:xfrm>
          <a:prstGeom prst="rect">
            <a:avLst/>
          </a:prstGeom>
          <a:noFill/>
          <a:ln w="9525">
            <a:noFill/>
            <a:miter lim="800000"/>
            <a:headEnd/>
            <a:tailEnd/>
          </a:ln>
          <a:effectLst/>
        </p:spPr>
        <p:txBody>
          <a:bodyPr vert="horz" wrap="square" lIns="90339" tIns="45169" rIns="90339" bIns="45169" numCol="1" anchor="b" anchorCtr="0" compatLnSpc="1">
            <a:prstTxWarp prst="textNoShape">
              <a:avLst/>
            </a:prstTxWarp>
          </a:bodyPr>
          <a:lstStyle>
            <a:lvl1pPr>
              <a:spcBef>
                <a:spcPct val="0"/>
              </a:spcBef>
              <a:defRPr sz="1200">
                <a:latin typeface="Arial" charset="0"/>
              </a:defRPr>
            </a:lvl1pPr>
          </a:lstStyle>
          <a:p>
            <a:endParaRPr lang="en-US"/>
          </a:p>
        </p:txBody>
      </p:sp>
      <p:sp>
        <p:nvSpPr>
          <p:cNvPr id="131077" name="Rectangle 5"/>
          <p:cNvSpPr>
            <a:spLocks noGrp="1" noChangeArrowheads="1"/>
          </p:cNvSpPr>
          <p:nvPr>
            <p:ph type="sldNum" sz="quarter" idx="3"/>
          </p:nvPr>
        </p:nvSpPr>
        <p:spPr bwMode="auto">
          <a:xfrm>
            <a:off x="3885314" y="8685308"/>
            <a:ext cx="2971121" cy="457121"/>
          </a:xfrm>
          <a:prstGeom prst="rect">
            <a:avLst/>
          </a:prstGeom>
          <a:noFill/>
          <a:ln w="9525">
            <a:noFill/>
            <a:miter lim="800000"/>
            <a:headEnd/>
            <a:tailEnd/>
          </a:ln>
          <a:effectLst/>
        </p:spPr>
        <p:txBody>
          <a:bodyPr vert="horz" wrap="square" lIns="90339" tIns="45169" rIns="90339" bIns="45169" numCol="1" anchor="b" anchorCtr="0" compatLnSpc="1">
            <a:prstTxWarp prst="textNoShape">
              <a:avLst/>
            </a:prstTxWarp>
          </a:bodyPr>
          <a:lstStyle>
            <a:lvl1pPr algn="r">
              <a:spcBef>
                <a:spcPct val="0"/>
              </a:spcBef>
              <a:defRPr sz="1200">
                <a:latin typeface="Arial" charset="0"/>
              </a:defRPr>
            </a:lvl1pPr>
          </a:lstStyle>
          <a:p>
            <a:fld id="{E478DB5D-D9D1-4E16-8C26-AC5F16B3D34A}" type="slidenum">
              <a:rPr lang="en-US"/>
              <a:pPr/>
              <a:t>‹#›</a:t>
            </a:fld>
            <a:endParaRPr lang="en-US"/>
          </a:p>
        </p:txBody>
      </p:sp>
    </p:spTree>
    <p:extLst>
      <p:ext uri="{BB962C8B-B14F-4D97-AF65-F5344CB8AC3E}">
        <p14:creationId xmlns:p14="http://schemas.microsoft.com/office/powerpoint/2010/main" val="1544193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3" y="2"/>
            <a:ext cx="2972687" cy="457122"/>
          </a:xfrm>
          <a:prstGeom prst="rect">
            <a:avLst/>
          </a:prstGeom>
          <a:noFill/>
          <a:ln w="9525">
            <a:noFill/>
            <a:miter lim="800000"/>
            <a:headEnd/>
            <a:tailEnd/>
          </a:ln>
          <a:effectLst/>
        </p:spPr>
        <p:txBody>
          <a:bodyPr vert="horz" wrap="square" lIns="91414" tIns="45707" rIns="91414" bIns="45707" numCol="1" anchor="t" anchorCtr="0" compatLnSpc="1">
            <a:prstTxWarp prst="textNoShape">
              <a:avLst/>
            </a:prstTxWarp>
          </a:bodyPr>
          <a:lstStyle>
            <a:lvl1pPr defTabSz="914392">
              <a:spcBef>
                <a:spcPct val="0"/>
              </a:spcBef>
              <a:defRPr sz="1100">
                <a:latin typeface="Arial" charset="0"/>
              </a:defRPr>
            </a:lvl1pPr>
          </a:lstStyle>
          <a:p>
            <a:endParaRPr lang="en-US"/>
          </a:p>
        </p:txBody>
      </p:sp>
      <p:sp>
        <p:nvSpPr>
          <p:cNvPr id="10243" name="Rectangle 3"/>
          <p:cNvSpPr>
            <a:spLocks noGrp="1" noChangeArrowheads="1"/>
          </p:cNvSpPr>
          <p:nvPr>
            <p:ph type="dt" idx="1"/>
          </p:nvPr>
        </p:nvSpPr>
        <p:spPr bwMode="auto">
          <a:xfrm>
            <a:off x="3883748" y="2"/>
            <a:ext cx="2972686" cy="457122"/>
          </a:xfrm>
          <a:prstGeom prst="rect">
            <a:avLst/>
          </a:prstGeom>
          <a:noFill/>
          <a:ln w="9525">
            <a:noFill/>
            <a:miter lim="800000"/>
            <a:headEnd/>
            <a:tailEnd/>
          </a:ln>
          <a:effectLst/>
        </p:spPr>
        <p:txBody>
          <a:bodyPr vert="horz" wrap="square" lIns="91414" tIns="45707" rIns="91414" bIns="45707" numCol="1" anchor="t" anchorCtr="0" compatLnSpc="1">
            <a:prstTxWarp prst="textNoShape">
              <a:avLst/>
            </a:prstTxWarp>
          </a:bodyPr>
          <a:lstStyle>
            <a:lvl1pPr algn="r" defTabSz="914392">
              <a:spcBef>
                <a:spcPct val="0"/>
              </a:spcBef>
              <a:defRPr sz="1100">
                <a:latin typeface="Arial" charset="0"/>
              </a:defRPr>
            </a:lvl1pPr>
          </a:lstStyle>
          <a:p>
            <a:endParaRPr lang="en-US"/>
          </a:p>
        </p:txBody>
      </p:sp>
      <p:sp>
        <p:nvSpPr>
          <p:cNvPr id="10244" name="Rectangle 4"/>
          <p:cNvSpPr>
            <a:spLocks noGrp="1" noRot="1" noChangeAspect="1" noChangeArrowheads="1" noTextEdit="1"/>
          </p:cNvSpPr>
          <p:nvPr>
            <p:ph type="sldImg" idx="2"/>
          </p:nvPr>
        </p:nvSpPr>
        <p:spPr bwMode="auto">
          <a:xfrm>
            <a:off x="381000" y="685800"/>
            <a:ext cx="6096000" cy="3430588"/>
          </a:xfrm>
          <a:prstGeom prst="rect">
            <a:avLst/>
          </a:prstGeom>
          <a:noFill/>
          <a:ln w="9525">
            <a:solidFill>
              <a:srgbClr val="000000"/>
            </a:solidFill>
            <a:miter lim="800000"/>
            <a:headEnd/>
            <a:tailEnd/>
          </a:ln>
          <a:effectLst/>
        </p:spPr>
      </p:sp>
      <p:sp>
        <p:nvSpPr>
          <p:cNvPr id="10245" name="Rectangle 5"/>
          <p:cNvSpPr>
            <a:spLocks noGrp="1" noChangeArrowheads="1"/>
          </p:cNvSpPr>
          <p:nvPr>
            <p:ph type="body" sz="quarter" idx="3"/>
          </p:nvPr>
        </p:nvSpPr>
        <p:spPr bwMode="auto">
          <a:xfrm>
            <a:off x="685645" y="4341868"/>
            <a:ext cx="5486713" cy="4115664"/>
          </a:xfrm>
          <a:prstGeom prst="rect">
            <a:avLst/>
          </a:prstGeom>
          <a:noFill/>
          <a:ln w="9525">
            <a:noFill/>
            <a:miter lim="800000"/>
            <a:headEnd/>
            <a:tailEnd/>
          </a:ln>
          <a:effectLst/>
        </p:spPr>
        <p:txBody>
          <a:bodyPr vert="horz" wrap="square" lIns="91414" tIns="45707" rIns="91414" bIns="4570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46" name="Rectangle 6"/>
          <p:cNvSpPr>
            <a:spLocks noGrp="1" noChangeArrowheads="1"/>
          </p:cNvSpPr>
          <p:nvPr>
            <p:ph type="ftr" sz="quarter" idx="4"/>
          </p:nvPr>
        </p:nvSpPr>
        <p:spPr bwMode="auto">
          <a:xfrm>
            <a:off x="3" y="8685308"/>
            <a:ext cx="2972687" cy="457121"/>
          </a:xfrm>
          <a:prstGeom prst="rect">
            <a:avLst/>
          </a:prstGeom>
          <a:noFill/>
          <a:ln w="9525">
            <a:noFill/>
            <a:miter lim="800000"/>
            <a:headEnd/>
            <a:tailEnd/>
          </a:ln>
          <a:effectLst/>
        </p:spPr>
        <p:txBody>
          <a:bodyPr vert="horz" wrap="square" lIns="91414" tIns="45707" rIns="91414" bIns="45707" numCol="1" anchor="b" anchorCtr="0" compatLnSpc="1">
            <a:prstTxWarp prst="textNoShape">
              <a:avLst/>
            </a:prstTxWarp>
          </a:bodyPr>
          <a:lstStyle>
            <a:lvl1pPr defTabSz="914392">
              <a:spcBef>
                <a:spcPct val="0"/>
              </a:spcBef>
              <a:defRPr sz="1100">
                <a:latin typeface="Arial" charset="0"/>
              </a:defRPr>
            </a:lvl1pPr>
          </a:lstStyle>
          <a:p>
            <a:endParaRPr lang="en-US"/>
          </a:p>
        </p:txBody>
      </p:sp>
      <p:sp>
        <p:nvSpPr>
          <p:cNvPr id="10247" name="Rectangle 7"/>
          <p:cNvSpPr>
            <a:spLocks noGrp="1" noChangeArrowheads="1"/>
          </p:cNvSpPr>
          <p:nvPr>
            <p:ph type="sldNum" sz="quarter" idx="5"/>
          </p:nvPr>
        </p:nvSpPr>
        <p:spPr bwMode="auto">
          <a:xfrm>
            <a:off x="3883748" y="8685308"/>
            <a:ext cx="2972686" cy="457121"/>
          </a:xfrm>
          <a:prstGeom prst="rect">
            <a:avLst/>
          </a:prstGeom>
          <a:noFill/>
          <a:ln w="9525">
            <a:noFill/>
            <a:miter lim="800000"/>
            <a:headEnd/>
            <a:tailEnd/>
          </a:ln>
          <a:effectLst/>
        </p:spPr>
        <p:txBody>
          <a:bodyPr vert="horz" wrap="square" lIns="91414" tIns="45707" rIns="91414" bIns="45707" numCol="1" anchor="b" anchorCtr="0" compatLnSpc="1">
            <a:prstTxWarp prst="textNoShape">
              <a:avLst/>
            </a:prstTxWarp>
          </a:bodyPr>
          <a:lstStyle>
            <a:lvl1pPr algn="r" defTabSz="914392">
              <a:spcBef>
                <a:spcPct val="0"/>
              </a:spcBef>
              <a:defRPr sz="1100">
                <a:latin typeface="Arial" charset="0"/>
              </a:defRPr>
            </a:lvl1pPr>
          </a:lstStyle>
          <a:p>
            <a:fld id="{D0E1A00E-38E3-41B7-9BD5-45003B384191}" type="slidenum">
              <a:rPr lang="en-US"/>
              <a:pPr/>
              <a:t>‹#›</a:t>
            </a:fld>
            <a:endParaRPr lang="en-US"/>
          </a:p>
        </p:txBody>
      </p:sp>
    </p:spTree>
    <p:extLst>
      <p:ext uri="{BB962C8B-B14F-4D97-AF65-F5344CB8AC3E}">
        <p14:creationId xmlns:p14="http://schemas.microsoft.com/office/powerpoint/2010/main" val="310245899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A92163-01DF-4BAA-BB13-9AC4532A90DE}" type="slidenum">
              <a:rPr lang="en-US"/>
              <a:pPr/>
              <a:t>1</a:t>
            </a:fld>
            <a:endParaRPr lang="en-US"/>
          </a:p>
        </p:txBody>
      </p:sp>
      <p:sp>
        <p:nvSpPr>
          <p:cNvPr id="11266" name="Rectangle 2"/>
          <p:cNvSpPr>
            <a:spLocks noGrp="1" noRot="1" noChangeAspect="1" noChangeArrowheads="1" noTextEdit="1"/>
          </p:cNvSpPr>
          <p:nvPr>
            <p:ph type="sldImg"/>
          </p:nvPr>
        </p:nvSpPr>
        <p:spPr>
          <a:xfrm>
            <a:off x="381000" y="685800"/>
            <a:ext cx="6096000" cy="3430588"/>
          </a:xfrm>
          <a:ln/>
        </p:spPr>
      </p:sp>
      <p:sp>
        <p:nvSpPr>
          <p:cNvPr id="11267" name="Rectangle 3"/>
          <p:cNvSpPr>
            <a:spLocks noGrp="1" noChangeArrowheads="1"/>
          </p:cNvSpPr>
          <p:nvPr>
            <p:ph type="body" idx="1"/>
          </p:nvPr>
        </p:nvSpPr>
        <p:spPr>
          <a:xfrm>
            <a:off x="745435" y="4341868"/>
            <a:ext cx="5367130" cy="4115664"/>
          </a:xfrm>
        </p:spPr>
        <p:txBody>
          <a:bodyPr/>
          <a:lstStyle/>
          <a:p>
            <a:pPr eaLnBrk="1" hangingPunct="1"/>
            <a:endParaRPr lang="en-US" dirty="0">
              <a:latin typeface="Franklin Gothic Book" pitchFamily="34" charset="0"/>
            </a:endParaRPr>
          </a:p>
          <a:p>
            <a:pPr eaLnBrk="1" hangingPunct="1"/>
            <a:r>
              <a:rPr lang="en-US" i="1" baseline="0" dirty="0">
                <a:latin typeface="Franklin Gothic Book" pitchFamily="34" charset="0"/>
              </a:rPr>
              <a:t>Photo cover:  Hickory Mound at Big Bend Wildlife Management Area (FWC)</a:t>
            </a:r>
          </a:p>
          <a:p>
            <a:pPr eaLnBrk="1" hangingPunct="1"/>
            <a:r>
              <a:rPr lang="en-US" i="1" baseline="0" dirty="0">
                <a:latin typeface="Franklin Gothic Book" pitchFamily="34" charset="0"/>
              </a:rPr>
              <a:t>Illustrations by AnnMarie Tavares (FWC)</a:t>
            </a:r>
            <a:endParaRPr lang="en-US" i="1" dirty="0">
              <a:latin typeface="Franklin Gothic Book" pitchFamily="34" charset="0"/>
            </a:endParaRPr>
          </a:p>
          <a:p>
            <a:pPr eaLnBrk="1" hangingPunct="1"/>
            <a:endParaRPr lang="en-US" i="1" dirty="0">
              <a:latin typeface="Franklin Gothic Book" pitchFamily="34" charset="0"/>
            </a:endParaRPr>
          </a:p>
          <a:p>
            <a:pPr eaLnBrk="1" hangingPunct="1"/>
            <a:endParaRPr lang="en-US" i="0" dirty="0">
              <a:latin typeface="Franklin Gothic Book" pitchFamily="34" charset="0"/>
            </a:endParaRPr>
          </a:p>
        </p:txBody>
      </p:sp>
    </p:spTree>
    <p:extLst>
      <p:ext uri="{BB962C8B-B14F-4D97-AF65-F5344CB8AC3E}">
        <p14:creationId xmlns:p14="http://schemas.microsoft.com/office/powerpoint/2010/main" val="953525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FWC also looks for wildlife conflict, public safety and recreational resource issues.</a:t>
            </a:r>
          </a:p>
        </p:txBody>
      </p:sp>
      <p:sp>
        <p:nvSpPr>
          <p:cNvPr id="4" name="Slide Number Placeholder 3"/>
          <p:cNvSpPr>
            <a:spLocks noGrp="1"/>
          </p:cNvSpPr>
          <p:nvPr>
            <p:ph type="sldNum" sz="quarter" idx="10"/>
          </p:nvPr>
        </p:nvSpPr>
        <p:spPr/>
        <p:txBody>
          <a:bodyPr/>
          <a:lstStyle/>
          <a:p>
            <a:fld id="{D0E1A00E-38E3-41B7-9BD5-45003B384191}" type="slidenum">
              <a:rPr lang="en-US" smtClean="0"/>
              <a:pPr/>
              <a:t>16</a:t>
            </a:fld>
            <a:endParaRPr lang="en-US"/>
          </a:p>
        </p:txBody>
      </p:sp>
    </p:spTree>
    <p:extLst>
      <p:ext uri="{BB962C8B-B14F-4D97-AF65-F5344CB8AC3E}">
        <p14:creationId xmlns:p14="http://schemas.microsoft.com/office/powerpoint/2010/main" val="850139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i="0" dirty="0"/>
          </a:p>
        </p:txBody>
      </p:sp>
      <p:sp>
        <p:nvSpPr>
          <p:cNvPr id="22532" name="Slide Number Placeholder 3"/>
          <p:cNvSpPr>
            <a:spLocks noGrp="1"/>
          </p:cNvSpPr>
          <p:nvPr>
            <p:ph type="sldNum" sz="quarter" idx="5"/>
          </p:nvPr>
        </p:nvSpPr>
        <p:spPr bwMode="auto">
          <a:noFill/>
          <a:ln>
            <a:miter lim="800000"/>
            <a:headEnd/>
            <a:tailEnd/>
          </a:ln>
        </p:spPr>
        <p:txBody>
          <a:bodyPr/>
          <a:lstStyle/>
          <a:p>
            <a:fld id="{F5D90266-FCD1-44A7-BF8E-60998658891F}" type="slidenum">
              <a:rPr lang="en-US" smtClean="0">
                <a:latin typeface="Franklin Gothic Book" pitchFamily="34" charset="0"/>
                <a:ea typeface="MS PGothic" pitchFamily="34" charset="-128"/>
              </a:rPr>
              <a:pPr/>
              <a:t>19</a:t>
            </a:fld>
            <a:endParaRPr lang="en-US" dirty="0">
              <a:latin typeface="Franklin Gothic Book" pitchFamily="34" charset="0"/>
              <a:ea typeface="MS PGothic" pitchFamily="34" charset="-128"/>
            </a:endParaRPr>
          </a:p>
        </p:txBody>
      </p:sp>
    </p:spTree>
    <p:extLst>
      <p:ext uri="{BB962C8B-B14F-4D97-AF65-F5344CB8AC3E}">
        <p14:creationId xmlns:p14="http://schemas.microsoft.com/office/powerpoint/2010/main" val="31456791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b="0" i="0" u="none" strike="noStrike" kern="1200" baseline="0" dirty="0">
                <a:solidFill>
                  <a:schemeClr val="tx1"/>
                </a:solidFill>
                <a:latin typeface="Arial" charset="0"/>
                <a:ea typeface="+mn-ea"/>
                <a:cs typeface="+mn-cs"/>
              </a:rPr>
              <a:t> </a:t>
            </a:r>
            <a:r>
              <a:rPr lang="en-US" sz="1200" b="0" i="0" u="none" strike="noStrike" kern="1200" baseline="0" dirty="0">
                <a:solidFill>
                  <a:schemeClr val="tx1"/>
                </a:solidFill>
                <a:latin typeface="Arial" charset="0"/>
                <a:ea typeface="+mn-ea"/>
                <a:cs typeface="+mn-cs"/>
              </a:rPr>
              <a:t>As part of the Imperiled Species Management Plan (ISMP) approval in 2016, staff was directed to create Species Conservation Measures and Permitting Guidelines (Guidelines) for all 57 species included in the ISMP. Eight Guidelines were approved in November 2016 and staff is now bringing an additional 8 Guidelines for Commission review. Guidelines contain information on species biology and habitat needs, identify what constitutes take through habitat modification, and provide guidance on survey methodology and voluntary conservation practices. The Guidelines outline activities not expected to cause take, methods for avoiding take and in some cases authorize take for certain activities such as emergency actions for human safety or certain forestry management activities. The Guidelines also provide options for achieving conservation benefit as required in Rule 68A-27.007 through a combination of minimization and mitigation when take cannot be avoided. </a:t>
            </a:r>
          </a:p>
          <a:p>
            <a:endParaRPr lang="en-US" sz="1200" b="0" i="0" u="none" strike="noStrike" kern="1200" baseline="0" dirty="0">
              <a:solidFill>
                <a:schemeClr val="tx1"/>
              </a:solidFill>
              <a:latin typeface="Arial" charset="0"/>
              <a:ea typeface="+mn-ea"/>
              <a:cs typeface="+mn-cs"/>
            </a:endParaRPr>
          </a:p>
          <a:p>
            <a:pPr>
              <a:defRPr/>
            </a:pPr>
            <a:r>
              <a:rPr lang="en-US" i="0" dirty="0"/>
              <a:t>The Barbour’s Map Turtle,</a:t>
            </a:r>
            <a:r>
              <a:rPr lang="en-US" i="0" baseline="0" dirty="0"/>
              <a:t> Florida Bog Frog, and Georgia Blind Salamander are proposed to change from SSC to Threatened. </a:t>
            </a:r>
          </a:p>
          <a:p>
            <a:pPr>
              <a:defRPr/>
            </a:pPr>
            <a:r>
              <a:rPr lang="en-US" i="0" baseline="0" dirty="0"/>
              <a:t>The Alligator Snapping Turtle will remain SSC until we can make a determination on the status of the two new species in this range. </a:t>
            </a:r>
          </a:p>
          <a:p>
            <a:pPr>
              <a:defRPr/>
            </a:pPr>
            <a:r>
              <a:rPr lang="en-US" i="0" baseline="0" dirty="0"/>
              <a:t>The Pine barrens treefrog is proposed to be removed from the list but is still protected from possession by our proposed rules. </a:t>
            </a:r>
            <a:endParaRPr lang="en-US" i="0" dirty="0"/>
          </a:p>
          <a:p>
            <a:endParaRPr lang="en-US" baseline="0" dirty="0"/>
          </a:p>
          <a:p>
            <a:pPr lvl="1"/>
            <a:endParaRPr lang="en-US" baseline="0" dirty="0"/>
          </a:p>
          <a:p>
            <a:pPr lvl="1"/>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23535D53-01F5-4B52-A825-BCEAB2981EEF}" type="slidenum">
              <a:rPr lang="en-US" smtClean="0"/>
              <a:pPr>
                <a:defRPr/>
              </a:pPr>
              <a:t>21</a:t>
            </a:fld>
            <a:endParaRPr lang="en-US" dirty="0"/>
          </a:p>
        </p:txBody>
      </p:sp>
    </p:spTree>
    <p:extLst>
      <p:ext uri="{BB962C8B-B14F-4D97-AF65-F5344CB8AC3E}">
        <p14:creationId xmlns:p14="http://schemas.microsoft.com/office/powerpoint/2010/main" val="2562626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r>
              <a:rPr lang="en-US" sz="1200" b="0" i="0" u="none" strike="noStrike" kern="1200" baseline="0" dirty="0">
                <a:solidFill>
                  <a:schemeClr val="tx1"/>
                </a:solidFill>
                <a:latin typeface="Arial" charset="0"/>
                <a:ea typeface="+mn-ea"/>
                <a:cs typeface="+mn-cs"/>
              </a:rPr>
              <a:t>All 8 species are state designated Threatened species, and in addition to their state listing status, most have some existing protections in place through cave protection statutes, Forestry and Wildlife Agricultural Best Management Practices, Florida Department of Environmental Protection requirements for Outstanding Florida Waters, and overlap with FDEP Environmental Resource Permitting. </a:t>
            </a:r>
            <a:endParaRPr lang="en-US" i="0" dirty="0"/>
          </a:p>
        </p:txBody>
      </p:sp>
      <p:sp>
        <p:nvSpPr>
          <p:cNvPr id="22532" name="Slide Number Placeholder 3"/>
          <p:cNvSpPr>
            <a:spLocks noGrp="1"/>
          </p:cNvSpPr>
          <p:nvPr>
            <p:ph type="sldNum" sz="quarter" idx="5"/>
          </p:nvPr>
        </p:nvSpPr>
        <p:spPr bwMode="auto">
          <a:noFill/>
          <a:ln>
            <a:miter lim="800000"/>
            <a:headEnd/>
            <a:tailEnd/>
          </a:ln>
        </p:spPr>
        <p:txBody>
          <a:bodyPr/>
          <a:lstStyle/>
          <a:p>
            <a:fld id="{F5D90266-FCD1-44A7-BF8E-60998658891F}" type="slidenum">
              <a:rPr lang="en-US" smtClean="0">
                <a:latin typeface="Franklin Gothic Book" pitchFamily="34" charset="0"/>
                <a:ea typeface="MS PGothic" pitchFamily="34" charset="-128"/>
              </a:rPr>
              <a:pPr/>
              <a:t>22</a:t>
            </a:fld>
            <a:endParaRPr lang="en-US" dirty="0">
              <a:latin typeface="Franklin Gothic Book" pitchFamily="34" charset="0"/>
              <a:ea typeface="MS PGothic" pitchFamily="34" charset="-128"/>
            </a:endParaRPr>
          </a:p>
        </p:txBody>
      </p:sp>
    </p:spTree>
    <p:extLst>
      <p:ext uri="{BB962C8B-B14F-4D97-AF65-F5344CB8AC3E}">
        <p14:creationId xmlns:p14="http://schemas.microsoft.com/office/powerpoint/2010/main" val="1562858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r>
              <a:rPr lang="en-US" sz="1200" b="0" i="0" u="none" strike="noStrike" kern="1200" baseline="0" dirty="0">
                <a:solidFill>
                  <a:schemeClr val="tx1"/>
                </a:solidFill>
                <a:latin typeface="Arial" charset="0"/>
                <a:ea typeface="+mn-ea"/>
                <a:cs typeface="+mn-cs"/>
              </a:rPr>
              <a:t>All 4 species are state designated Threatened species, and in addition to their state listing status, most have some existing protections in place through Forestry and Wildlife Agricultural Best Management Practices, Florida Department of Environmental Protection requirements for Outstanding Florida Waters, and overlap with FDEP Environmental Resource Permitting. </a:t>
            </a:r>
            <a:endParaRPr lang="en-US" i="0" dirty="0"/>
          </a:p>
        </p:txBody>
      </p:sp>
      <p:sp>
        <p:nvSpPr>
          <p:cNvPr id="22532" name="Slide Number Placeholder 3"/>
          <p:cNvSpPr>
            <a:spLocks noGrp="1"/>
          </p:cNvSpPr>
          <p:nvPr>
            <p:ph type="sldNum" sz="quarter" idx="5"/>
          </p:nvPr>
        </p:nvSpPr>
        <p:spPr bwMode="auto">
          <a:noFill/>
          <a:ln>
            <a:miter lim="800000"/>
            <a:headEnd/>
            <a:tailEnd/>
          </a:ln>
        </p:spPr>
        <p:txBody>
          <a:bodyPr/>
          <a:lstStyle/>
          <a:p>
            <a:fld id="{F5D90266-FCD1-44A7-BF8E-60998658891F}" type="slidenum">
              <a:rPr lang="en-US" smtClean="0">
                <a:latin typeface="Franklin Gothic Book" pitchFamily="34" charset="0"/>
                <a:ea typeface="MS PGothic" pitchFamily="34" charset="-128"/>
              </a:rPr>
              <a:pPr/>
              <a:t>23</a:t>
            </a:fld>
            <a:endParaRPr lang="en-US" dirty="0">
              <a:latin typeface="Franklin Gothic Book" pitchFamily="34" charset="0"/>
              <a:ea typeface="MS PGothic" pitchFamily="34" charset="-128"/>
            </a:endParaRPr>
          </a:p>
        </p:txBody>
      </p:sp>
    </p:spTree>
    <p:extLst>
      <p:ext uri="{BB962C8B-B14F-4D97-AF65-F5344CB8AC3E}">
        <p14:creationId xmlns:p14="http://schemas.microsoft.com/office/powerpoint/2010/main" val="3844135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i="0" dirty="0"/>
          </a:p>
        </p:txBody>
      </p:sp>
      <p:sp>
        <p:nvSpPr>
          <p:cNvPr id="22532" name="Slide Number Placeholder 3"/>
          <p:cNvSpPr>
            <a:spLocks noGrp="1"/>
          </p:cNvSpPr>
          <p:nvPr>
            <p:ph type="sldNum" sz="quarter" idx="5"/>
          </p:nvPr>
        </p:nvSpPr>
        <p:spPr bwMode="auto">
          <a:noFill/>
          <a:ln>
            <a:miter lim="800000"/>
            <a:headEnd/>
            <a:tailEnd/>
          </a:ln>
        </p:spPr>
        <p:txBody>
          <a:bodyPr/>
          <a:lstStyle/>
          <a:p>
            <a:fld id="{F5D90266-FCD1-44A7-BF8E-60998658891F}" type="slidenum">
              <a:rPr lang="en-US" smtClean="0">
                <a:latin typeface="Franklin Gothic Book" pitchFamily="34" charset="0"/>
                <a:ea typeface="MS PGothic" pitchFamily="34" charset="-128"/>
              </a:rPr>
              <a:pPr/>
              <a:t>24</a:t>
            </a:fld>
            <a:endParaRPr lang="en-US" dirty="0">
              <a:latin typeface="Franklin Gothic Book" pitchFamily="34" charset="0"/>
              <a:ea typeface="MS PGothic" pitchFamily="34" charset="-128"/>
            </a:endParaRPr>
          </a:p>
        </p:txBody>
      </p:sp>
    </p:spTree>
    <p:extLst>
      <p:ext uri="{BB962C8B-B14F-4D97-AF65-F5344CB8AC3E}">
        <p14:creationId xmlns:p14="http://schemas.microsoft.com/office/powerpoint/2010/main" val="5427625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E1A00E-38E3-41B7-9BD5-45003B384191}" type="slidenum">
              <a:rPr lang="en-US" smtClean="0"/>
              <a:pPr/>
              <a:t>27</a:t>
            </a:fld>
            <a:endParaRPr lang="en-US"/>
          </a:p>
        </p:txBody>
      </p:sp>
    </p:spTree>
    <p:extLst>
      <p:ext uri="{BB962C8B-B14F-4D97-AF65-F5344CB8AC3E}">
        <p14:creationId xmlns:p14="http://schemas.microsoft.com/office/powerpoint/2010/main" val="31873613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4E0E434-A490-46EE-80C7-E6059C6E3E52}" type="slidenum">
              <a:rPr lang="en-US" smtClean="0"/>
              <a:pPr>
                <a:defRPr/>
              </a:pPr>
              <a:t>28</a:t>
            </a:fld>
            <a:endParaRPr lang="en-US"/>
          </a:p>
        </p:txBody>
      </p:sp>
    </p:spTree>
    <p:extLst>
      <p:ext uri="{BB962C8B-B14F-4D97-AF65-F5344CB8AC3E}">
        <p14:creationId xmlns:p14="http://schemas.microsoft.com/office/powerpoint/2010/main" val="4290243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4E0E434-A490-46EE-80C7-E6059C6E3E52}" type="slidenum">
              <a:rPr lang="en-US" smtClean="0"/>
              <a:pPr>
                <a:defRPr/>
              </a:pPr>
              <a:t>29</a:t>
            </a:fld>
            <a:endParaRPr lang="en-US"/>
          </a:p>
        </p:txBody>
      </p:sp>
    </p:spTree>
    <p:extLst>
      <p:ext uri="{BB962C8B-B14F-4D97-AF65-F5344CB8AC3E}">
        <p14:creationId xmlns:p14="http://schemas.microsoft.com/office/powerpoint/2010/main" val="34577163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4E0E434-A490-46EE-80C7-E6059C6E3E52}" type="slidenum">
              <a:rPr lang="en-US" smtClean="0"/>
              <a:pPr>
                <a:defRPr/>
              </a:pPr>
              <a:t>30</a:t>
            </a:fld>
            <a:endParaRPr lang="en-US"/>
          </a:p>
        </p:txBody>
      </p:sp>
    </p:spTree>
    <p:extLst>
      <p:ext uri="{BB962C8B-B14F-4D97-AF65-F5344CB8AC3E}">
        <p14:creationId xmlns:p14="http://schemas.microsoft.com/office/powerpoint/2010/main" val="3087496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E1A00E-38E3-41B7-9BD5-45003B384191}" type="slidenum">
              <a:rPr lang="en-US" smtClean="0"/>
              <a:pPr/>
              <a:t>4</a:t>
            </a:fld>
            <a:endParaRPr lang="en-US"/>
          </a:p>
        </p:txBody>
      </p:sp>
    </p:spTree>
    <p:extLst>
      <p:ext uri="{BB962C8B-B14F-4D97-AF65-F5344CB8AC3E}">
        <p14:creationId xmlns:p14="http://schemas.microsoft.com/office/powerpoint/2010/main" val="3717462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Projects are received through a “general correspondence” inbox (FWCConservationPlanningServices@MyFWC.com)</a:t>
            </a:r>
          </a:p>
          <a:p>
            <a:endParaRPr lang="en-US" dirty="0"/>
          </a:p>
          <a:p>
            <a:r>
              <a:rPr lang="en-US" dirty="0"/>
              <a:t>Projects are screened for appropriateness and logged into the FWC log</a:t>
            </a:r>
          </a:p>
          <a:p>
            <a:endParaRPr lang="en-US" dirty="0"/>
          </a:p>
          <a:p>
            <a:r>
              <a:rPr lang="en-US" dirty="0"/>
              <a:t>GIS analysis run for each project logged</a:t>
            </a:r>
          </a:p>
          <a:p>
            <a:endParaRPr lang="en-US" dirty="0"/>
          </a:p>
          <a:p>
            <a:r>
              <a:rPr lang="en-US" dirty="0"/>
              <a:t>Lead reviewer assigned for each project</a:t>
            </a:r>
          </a:p>
          <a:p>
            <a:endParaRPr lang="en-US" dirty="0"/>
          </a:p>
        </p:txBody>
      </p:sp>
      <p:sp>
        <p:nvSpPr>
          <p:cNvPr id="4" name="Slide Number Placeholder 3"/>
          <p:cNvSpPr>
            <a:spLocks noGrp="1"/>
          </p:cNvSpPr>
          <p:nvPr>
            <p:ph type="sldNum" sz="quarter" idx="10"/>
          </p:nvPr>
        </p:nvSpPr>
        <p:spPr/>
        <p:txBody>
          <a:bodyPr/>
          <a:lstStyle/>
          <a:p>
            <a:pPr>
              <a:defRPr/>
            </a:pPr>
            <a:fld id="{24E0E434-A490-46EE-80C7-E6059C6E3E52}" type="slidenum">
              <a:rPr lang="en-US" smtClean="0"/>
              <a:pPr>
                <a:defRPr/>
              </a:pPr>
              <a:t>6</a:t>
            </a:fld>
            <a:endParaRPr lang="en-US"/>
          </a:p>
        </p:txBody>
      </p:sp>
    </p:spTree>
    <p:extLst>
      <p:ext uri="{BB962C8B-B14F-4D97-AF65-F5344CB8AC3E}">
        <p14:creationId xmlns:p14="http://schemas.microsoft.com/office/powerpoint/2010/main" val="2279590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E1A00E-38E3-41B7-9BD5-45003B384191}" type="slidenum">
              <a:rPr lang="en-US" smtClean="0"/>
              <a:pPr/>
              <a:t>8</a:t>
            </a:fld>
            <a:endParaRPr lang="en-US"/>
          </a:p>
        </p:txBody>
      </p:sp>
    </p:spTree>
    <p:extLst>
      <p:ext uri="{BB962C8B-B14F-4D97-AF65-F5344CB8AC3E}">
        <p14:creationId xmlns:p14="http://schemas.microsoft.com/office/powerpoint/2010/main" val="915339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E1A00E-38E3-41B7-9BD5-45003B384191}" type="slidenum">
              <a:rPr lang="en-US" smtClean="0"/>
              <a:pPr/>
              <a:t>9</a:t>
            </a:fld>
            <a:endParaRPr lang="en-US"/>
          </a:p>
        </p:txBody>
      </p:sp>
    </p:spTree>
    <p:extLst>
      <p:ext uri="{BB962C8B-B14F-4D97-AF65-F5344CB8AC3E}">
        <p14:creationId xmlns:p14="http://schemas.microsoft.com/office/powerpoint/2010/main" val="3308790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E1A00E-38E3-41B7-9BD5-45003B384191}" type="slidenum">
              <a:rPr lang="en-US" smtClean="0"/>
              <a:pPr/>
              <a:t>10</a:t>
            </a:fld>
            <a:endParaRPr lang="en-US"/>
          </a:p>
        </p:txBody>
      </p:sp>
    </p:spTree>
    <p:extLst>
      <p:ext uri="{BB962C8B-B14F-4D97-AF65-F5344CB8AC3E}">
        <p14:creationId xmlns:p14="http://schemas.microsoft.com/office/powerpoint/2010/main" val="14584740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E1A00E-38E3-41B7-9BD5-45003B384191}" type="slidenum">
              <a:rPr lang="en-US" smtClean="0"/>
              <a:pPr/>
              <a:t>11</a:t>
            </a:fld>
            <a:endParaRPr lang="en-US"/>
          </a:p>
        </p:txBody>
      </p:sp>
    </p:spTree>
    <p:extLst>
      <p:ext uri="{BB962C8B-B14F-4D97-AF65-F5344CB8AC3E}">
        <p14:creationId xmlns:p14="http://schemas.microsoft.com/office/powerpoint/2010/main" val="161392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E1A00E-38E3-41B7-9BD5-45003B384191}" type="slidenum">
              <a:rPr lang="en-US" smtClean="0"/>
              <a:pPr/>
              <a:t>12</a:t>
            </a:fld>
            <a:endParaRPr lang="en-US"/>
          </a:p>
        </p:txBody>
      </p:sp>
    </p:spTree>
    <p:extLst>
      <p:ext uri="{BB962C8B-B14F-4D97-AF65-F5344CB8AC3E}">
        <p14:creationId xmlns:p14="http://schemas.microsoft.com/office/powerpoint/2010/main" val="303804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FCMPmail@myfwc.com</a:t>
            </a:r>
            <a:r>
              <a:rPr lang="en-US" baseline="0" dirty="0"/>
              <a:t> mailbox is being phased out.</a:t>
            </a:r>
            <a:endParaRPr lang="en-US" dirty="0"/>
          </a:p>
          <a:p>
            <a:r>
              <a:rPr lang="en-US" dirty="0"/>
              <a:t>ISM staff serve as leads for many</a:t>
            </a:r>
            <a:r>
              <a:rPr lang="en-US" baseline="0" dirty="0"/>
              <a:t> in-water projects where sea turtles and manatees are primary affected resources: dredging, </a:t>
            </a:r>
            <a:r>
              <a:rPr lang="en-US" baseline="0" dirty="0" err="1"/>
              <a:t>powerplants</a:t>
            </a:r>
            <a:endParaRPr lang="en-US" dirty="0"/>
          </a:p>
          <a:p>
            <a:r>
              <a:rPr lang="en-US" dirty="0"/>
              <a:t>Work with the marine</a:t>
            </a:r>
            <a:r>
              <a:rPr lang="en-US" baseline="0" dirty="0"/>
              <a:t> and estuarine subsection of AHCR</a:t>
            </a:r>
          </a:p>
          <a:p>
            <a:endParaRPr lang="en-US" baseline="0" dirty="0"/>
          </a:p>
          <a:p>
            <a:r>
              <a:rPr lang="en-US" baseline="0" dirty="0"/>
              <a:t>Marine Fisheries staff also frequently serve as lead handling fisheries related issues.</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0E434-A490-46EE-80C7-E6059C6E3E52}" type="slidenum">
              <a:rPr lang="en-US" smtClean="0"/>
              <a:pPr>
                <a:defRPr/>
              </a:pPr>
              <a:t>13</a:t>
            </a:fld>
            <a:endParaRPr lang="en-US"/>
          </a:p>
        </p:txBody>
      </p:sp>
    </p:spTree>
    <p:extLst>
      <p:ext uri="{BB962C8B-B14F-4D97-AF65-F5344CB8AC3E}">
        <p14:creationId xmlns:p14="http://schemas.microsoft.com/office/powerpoint/2010/main" val="1560859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155" name="Picture 11"/>
          <p:cNvPicPr>
            <a:picLocks noChangeAspect="1" noChangeArrowheads="1"/>
          </p:cNvPicPr>
          <p:nvPr/>
        </p:nvPicPr>
        <p:blipFill>
          <a:blip r:embed="rId2" cstate="print"/>
          <a:srcRect/>
          <a:stretch>
            <a:fillRect/>
          </a:stretch>
        </p:blipFill>
        <p:spPr bwMode="auto">
          <a:xfrm>
            <a:off x="0" y="0"/>
            <a:ext cx="12192000" cy="6865938"/>
          </a:xfrm>
          <a:prstGeom prst="rect">
            <a:avLst/>
          </a:prstGeom>
          <a:noFill/>
          <a:ln w="9525" algn="ctr">
            <a:noFill/>
            <a:miter lim="800000"/>
            <a:headEnd/>
            <a:tailEnd/>
          </a:ln>
          <a:effectLst/>
        </p:spPr>
      </p:pic>
      <p:sp>
        <p:nvSpPr>
          <p:cNvPr id="6147" name="Rectangle 3"/>
          <p:cNvSpPr>
            <a:spLocks noChangeArrowheads="1"/>
          </p:cNvSpPr>
          <p:nvPr/>
        </p:nvSpPr>
        <p:spPr bwMode="auto">
          <a:xfrm>
            <a:off x="0" y="6553200"/>
            <a:ext cx="12192000" cy="304800"/>
          </a:xfrm>
          <a:prstGeom prst="rect">
            <a:avLst/>
          </a:prstGeom>
          <a:solidFill>
            <a:srgbClr val="2692B4"/>
          </a:solidFill>
          <a:ln w="9525">
            <a:noFill/>
            <a:miter lim="800000"/>
            <a:headEnd/>
            <a:tailEnd/>
          </a:ln>
          <a:effectLst/>
        </p:spPr>
        <p:txBody>
          <a:bodyPr wrap="none" anchor="ctr"/>
          <a:lstStyle/>
          <a:p>
            <a:pPr algn="ctr">
              <a:spcBef>
                <a:spcPct val="0"/>
              </a:spcBef>
            </a:pPr>
            <a:endParaRPr lang="en-US" sz="1400">
              <a:solidFill>
                <a:schemeClr val="bg1"/>
              </a:solidFill>
              <a:latin typeface="Franklin Gothic Demi" pitchFamily="34" charset="0"/>
              <a:cs typeface="Arial" charset="0"/>
            </a:endParaRPr>
          </a:p>
        </p:txBody>
      </p:sp>
      <p:sp>
        <p:nvSpPr>
          <p:cNvPr id="6148" name="Rectangle 4"/>
          <p:cNvSpPr>
            <a:spLocks noChangeArrowheads="1"/>
          </p:cNvSpPr>
          <p:nvPr/>
        </p:nvSpPr>
        <p:spPr bwMode="auto">
          <a:xfrm>
            <a:off x="0" y="0"/>
            <a:ext cx="12192000" cy="152400"/>
          </a:xfrm>
          <a:prstGeom prst="rect">
            <a:avLst/>
          </a:prstGeom>
          <a:solidFill>
            <a:srgbClr val="00AEC5"/>
          </a:solidFill>
          <a:ln w="9525">
            <a:noFill/>
            <a:miter lim="800000"/>
            <a:headEnd/>
            <a:tailEnd/>
          </a:ln>
          <a:effectLst/>
        </p:spPr>
        <p:txBody>
          <a:bodyPr wrap="none" anchor="ctr"/>
          <a:lstStyle/>
          <a:p>
            <a:endParaRPr lang="en-US" sz="800"/>
          </a:p>
        </p:txBody>
      </p:sp>
      <p:sp>
        <p:nvSpPr>
          <p:cNvPr id="6150" name="Rectangle 6"/>
          <p:cNvSpPr>
            <a:spLocks noGrp="1" noChangeArrowheads="1"/>
          </p:cNvSpPr>
          <p:nvPr>
            <p:ph type="ctrTitle"/>
          </p:nvPr>
        </p:nvSpPr>
        <p:spPr>
          <a:xfrm>
            <a:off x="2946400" y="4876800"/>
            <a:ext cx="8737600" cy="1066800"/>
          </a:xfrm>
        </p:spPr>
        <p:txBody>
          <a:bodyPr/>
          <a:lstStyle>
            <a:lvl1pPr>
              <a:defRPr sz="3200"/>
            </a:lvl1pPr>
          </a:lstStyle>
          <a:p>
            <a:r>
              <a:rPr lang="en-US"/>
              <a:t>Click to edit Master title style</a:t>
            </a:r>
          </a:p>
        </p:txBody>
      </p:sp>
      <p:sp>
        <p:nvSpPr>
          <p:cNvPr id="6151" name="Rectangle 7"/>
          <p:cNvSpPr>
            <a:spLocks noGrp="1" noChangeArrowheads="1"/>
          </p:cNvSpPr>
          <p:nvPr>
            <p:ph type="subTitle" idx="1"/>
          </p:nvPr>
        </p:nvSpPr>
        <p:spPr>
          <a:xfrm>
            <a:off x="3657600" y="5638800"/>
            <a:ext cx="8026400" cy="762000"/>
          </a:xfrm>
        </p:spPr>
        <p:txBody>
          <a:bodyPr/>
          <a:lstStyle>
            <a:lvl1pPr marL="0" indent="0">
              <a:buFontTx/>
              <a:buNone/>
              <a:defRPr sz="2000"/>
            </a:lvl1pPr>
          </a:lstStyle>
          <a:p>
            <a:r>
              <a:rPr lang="en-US"/>
              <a:t>Click to edit Master subtitle style</a:t>
            </a:r>
          </a:p>
        </p:txBody>
      </p:sp>
      <p:pic>
        <p:nvPicPr>
          <p:cNvPr id="8" name="Picture 12" descr="FWClogo2007"/>
          <p:cNvPicPr>
            <a:picLocks noChangeAspect="1" noChangeArrowheads="1"/>
          </p:cNvPicPr>
          <p:nvPr userDrawn="1"/>
        </p:nvPicPr>
        <p:blipFill>
          <a:blip r:embed="rId3" cstate="print"/>
          <a:srcRect/>
          <a:stretch>
            <a:fillRect/>
          </a:stretch>
        </p:blipFill>
        <p:spPr bwMode="auto">
          <a:xfrm>
            <a:off x="508000" y="4795287"/>
            <a:ext cx="1320800" cy="1605513"/>
          </a:xfrm>
          <a:prstGeom prst="rect">
            <a:avLst/>
          </a:prstGeom>
          <a:noFill/>
          <a:ln w="9525">
            <a:noFill/>
            <a:miter lim="800000"/>
            <a:headEnd/>
            <a:tailEnd/>
          </a:ln>
        </p:spPr>
      </p:pic>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5400" y="274639"/>
            <a:ext cx="2768600" cy="5394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102600" cy="5394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2" descr="FWClogo2007"/>
          <p:cNvPicPr>
            <a:picLocks noChangeAspect="1" noChangeArrowheads="1"/>
          </p:cNvPicPr>
          <p:nvPr/>
        </p:nvPicPr>
        <p:blipFill>
          <a:blip r:embed="rId2"/>
          <a:srcRect/>
          <a:stretch>
            <a:fillRect/>
          </a:stretch>
        </p:blipFill>
        <p:spPr bwMode="auto">
          <a:xfrm>
            <a:off x="935567" y="4830764"/>
            <a:ext cx="1524000" cy="1512887"/>
          </a:xfrm>
          <a:prstGeom prst="rect">
            <a:avLst/>
          </a:prstGeom>
          <a:noFill/>
          <a:ln w="9525">
            <a:noFill/>
            <a:miter lim="800000"/>
            <a:headEnd/>
            <a:tailEnd/>
          </a:ln>
        </p:spPr>
      </p:pic>
      <p:sp>
        <p:nvSpPr>
          <p:cNvPr id="6150" name="Rectangle 6"/>
          <p:cNvSpPr>
            <a:spLocks noGrp="1" noChangeArrowheads="1"/>
          </p:cNvSpPr>
          <p:nvPr>
            <p:ph type="ctrTitle"/>
          </p:nvPr>
        </p:nvSpPr>
        <p:spPr>
          <a:xfrm>
            <a:off x="2946400" y="4876800"/>
            <a:ext cx="8737600" cy="1066800"/>
          </a:xfrm>
        </p:spPr>
        <p:txBody>
          <a:bodyPr/>
          <a:lstStyle>
            <a:lvl1pPr>
              <a:defRPr sz="3200"/>
            </a:lvl1pPr>
          </a:lstStyle>
          <a:p>
            <a:r>
              <a:rPr lang="en-US"/>
              <a:t>Click to edit Master title style</a:t>
            </a:r>
          </a:p>
        </p:txBody>
      </p:sp>
      <p:sp>
        <p:nvSpPr>
          <p:cNvPr id="6151" name="Rectangle 7"/>
          <p:cNvSpPr>
            <a:spLocks noGrp="1" noChangeArrowheads="1"/>
          </p:cNvSpPr>
          <p:nvPr>
            <p:ph type="subTitle" idx="1"/>
          </p:nvPr>
        </p:nvSpPr>
        <p:spPr>
          <a:xfrm>
            <a:off x="3657600" y="5638800"/>
            <a:ext cx="8026400" cy="762000"/>
          </a:xfrm>
        </p:spPr>
        <p:txBody>
          <a:bodyPr/>
          <a:lstStyle>
            <a:lvl1pPr marL="0" indent="0">
              <a:buFont typeface="Wingdings" pitchFamily="-112" charset="2"/>
              <a:buNone/>
              <a:defRPr sz="2000"/>
            </a:lvl1pPr>
          </a:lstStyle>
          <a:p>
            <a:r>
              <a:rPr lang="en-US"/>
              <a:t>Click to edit Master subtitle style</a:t>
            </a:r>
          </a:p>
        </p:txBody>
      </p:sp>
      <p:sp>
        <p:nvSpPr>
          <p:cNvPr id="5" name="Slide Number Placeholder 7"/>
          <p:cNvSpPr>
            <a:spLocks noGrp="1"/>
          </p:cNvSpPr>
          <p:nvPr>
            <p:ph type="sldNum" sz="quarter" idx="10"/>
          </p:nvPr>
        </p:nvSpPr>
        <p:spPr/>
        <p:txBody>
          <a:bodyPr/>
          <a:lstStyle>
            <a:lvl1pPr>
              <a:defRPr/>
            </a:lvl1pPr>
          </a:lstStyle>
          <a:p>
            <a:pPr>
              <a:defRPr/>
            </a:pPr>
            <a:fld id="{DE3FA399-A002-4243-A096-A2C7637059F7}" type="slidenum">
              <a:rPr lang="en-US"/>
              <a:pPr>
                <a:defRPr/>
              </a:pPr>
              <a:t>‹#›</a:t>
            </a:fld>
            <a:endParaRPr lang="en-US" dirty="0"/>
          </a:p>
        </p:txBody>
      </p:sp>
    </p:spTree>
    <p:extLst>
      <p:ext uri="{BB962C8B-B14F-4D97-AF65-F5344CB8AC3E}">
        <p14:creationId xmlns:p14="http://schemas.microsoft.com/office/powerpoint/2010/main" val="1047597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7"/>
          <p:cNvSpPr>
            <a:spLocks noGrp="1"/>
          </p:cNvSpPr>
          <p:nvPr>
            <p:ph type="sldNum" sz="quarter" idx="10"/>
          </p:nvPr>
        </p:nvSpPr>
        <p:spPr/>
        <p:txBody>
          <a:bodyPr/>
          <a:lstStyle>
            <a:lvl1pPr>
              <a:defRPr/>
            </a:lvl1pPr>
          </a:lstStyle>
          <a:p>
            <a:pPr>
              <a:defRPr/>
            </a:pPr>
            <a:fld id="{4A6714C0-AD53-49EB-9BF5-EE72C9621CF6}" type="slidenum">
              <a:rPr lang="en-US"/>
              <a:pPr>
                <a:defRPr/>
              </a:pPr>
              <a:t>‹#›</a:t>
            </a:fld>
            <a:endParaRPr lang="en-US" dirty="0"/>
          </a:p>
        </p:txBody>
      </p:sp>
    </p:spTree>
    <p:extLst>
      <p:ext uri="{BB962C8B-B14F-4D97-AF65-F5344CB8AC3E}">
        <p14:creationId xmlns:p14="http://schemas.microsoft.com/office/powerpoint/2010/main" val="24363440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7"/>
          <p:cNvSpPr>
            <a:spLocks noGrp="1"/>
          </p:cNvSpPr>
          <p:nvPr>
            <p:ph type="sldNum" sz="quarter" idx="10"/>
          </p:nvPr>
        </p:nvSpPr>
        <p:spPr/>
        <p:txBody>
          <a:bodyPr/>
          <a:lstStyle>
            <a:lvl1pPr>
              <a:defRPr/>
            </a:lvl1pPr>
          </a:lstStyle>
          <a:p>
            <a:pPr>
              <a:defRPr/>
            </a:pPr>
            <a:fld id="{8AFC69A0-B28F-40BC-BE06-581502DBFC13}" type="slidenum">
              <a:rPr lang="en-US"/>
              <a:pPr>
                <a:defRPr/>
              </a:pPr>
              <a:t>‹#›</a:t>
            </a:fld>
            <a:endParaRPr lang="en-US" dirty="0"/>
          </a:p>
        </p:txBody>
      </p:sp>
    </p:spTree>
    <p:extLst>
      <p:ext uri="{BB962C8B-B14F-4D97-AF65-F5344CB8AC3E}">
        <p14:creationId xmlns:p14="http://schemas.microsoft.com/office/powerpoint/2010/main" val="8995650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727200" y="1676401"/>
            <a:ext cx="48768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807200" y="1676401"/>
            <a:ext cx="48768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7"/>
          <p:cNvSpPr>
            <a:spLocks noGrp="1"/>
          </p:cNvSpPr>
          <p:nvPr>
            <p:ph type="sldNum" sz="quarter" idx="10"/>
          </p:nvPr>
        </p:nvSpPr>
        <p:spPr/>
        <p:txBody>
          <a:bodyPr/>
          <a:lstStyle>
            <a:lvl1pPr>
              <a:defRPr/>
            </a:lvl1pPr>
          </a:lstStyle>
          <a:p>
            <a:pPr>
              <a:defRPr/>
            </a:pPr>
            <a:fld id="{DBE0F9E4-6B0F-4966-901A-FFB10A70AE5E}" type="slidenum">
              <a:rPr lang="en-US"/>
              <a:pPr>
                <a:defRPr/>
              </a:pPr>
              <a:t>‹#›</a:t>
            </a:fld>
            <a:endParaRPr lang="en-US" dirty="0"/>
          </a:p>
        </p:txBody>
      </p:sp>
    </p:spTree>
    <p:extLst>
      <p:ext uri="{BB962C8B-B14F-4D97-AF65-F5344CB8AC3E}">
        <p14:creationId xmlns:p14="http://schemas.microsoft.com/office/powerpoint/2010/main" val="2038811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7"/>
          <p:cNvSpPr>
            <a:spLocks noGrp="1"/>
          </p:cNvSpPr>
          <p:nvPr>
            <p:ph type="sldNum" sz="quarter" idx="10"/>
          </p:nvPr>
        </p:nvSpPr>
        <p:spPr/>
        <p:txBody>
          <a:bodyPr/>
          <a:lstStyle>
            <a:lvl1pPr>
              <a:defRPr/>
            </a:lvl1pPr>
          </a:lstStyle>
          <a:p>
            <a:pPr>
              <a:defRPr/>
            </a:pPr>
            <a:fld id="{6CBC08ED-086C-45CD-A7F2-5FA60FEF7EB2}" type="slidenum">
              <a:rPr lang="en-US"/>
              <a:pPr>
                <a:defRPr/>
              </a:pPr>
              <a:t>‹#›</a:t>
            </a:fld>
            <a:endParaRPr lang="en-US" dirty="0"/>
          </a:p>
        </p:txBody>
      </p:sp>
    </p:spTree>
    <p:extLst>
      <p:ext uri="{BB962C8B-B14F-4D97-AF65-F5344CB8AC3E}">
        <p14:creationId xmlns:p14="http://schemas.microsoft.com/office/powerpoint/2010/main" val="30817661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7"/>
          <p:cNvSpPr>
            <a:spLocks noGrp="1"/>
          </p:cNvSpPr>
          <p:nvPr>
            <p:ph type="sldNum" sz="quarter" idx="10"/>
          </p:nvPr>
        </p:nvSpPr>
        <p:spPr/>
        <p:txBody>
          <a:bodyPr/>
          <a:lstStyle>
            <a:lvl1pPr>
              <a:defRPr/>
            </a:lvl1pPr>
          </a:lstStyle>
          <a:p>
            <a:pPr>
              <a:defRPr/>
            </a:pPr>
            <a:fld id="{C27A68B5-661F-4865-AD47-CF92A471FFA0}" type="slidenum">
              <a:rPr lang="en-US"/>
              <a:pPr>
                <a:defRPr/>
              </a:pPr>
              <a:t>‹#›</a:t>
            </a:fld>
            <a:endParaRPr lang="en-US" dirty="0"/>
          </a:p>
        </p:txBody>
      </p:sp>
    </p:spTree>
    <p:extLst>
      <p:ext uri="{BB962C8B-B14F-4D97-AF65-F5344CB8AC3E}">
        <p14:creationId xmlns:p14="http://schemas.microsoft.com/office/powerpoint/2010/main" val="39751303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7"/>
          <p:cNvSpPr>
            <a:spLocks noGrp="1"/>
          </p:cNvSpPr>
          <p:nvPr>
            <p:ph type="sldNum" sz="quarter" idx="10"/>
          </p:nvPr>
        </p:nvSpPr>
        <p:spPr/>
        <p:txBody>
          <a:bodyPr/>
          <a:lstStyle>
            <a:lvl1pPr>
              <a:defRPr/>
            </a:lvl1pPr>
          </a:lstStyle>
          <a:p>
            <a:pPr>
              <a:defRPr/>
            </a:pPr>
            <a:fld id="{995620DC-B77B-4F37-8512-7766D4A73E84}" type="slidenum">
              <a:rPr lang="en-US"/>
              <a:pPr>
                <a:defRPr/>
              </a:pPr>
              <a:t>‹#›</a:t>
            </a:fld>
            <a:endParaRPr lang="en-US" dirty="0"/>
          </a:p>
        </p:txBody>
      </p:sp>
    </p:spTree>
    <p:extLst>
      <p:ext uri="{BB962C8B-B14F-4D97-AF65-F5344CB8AC3E}">
        <p14:creationId xmlns:p14="http://schemas.microsoft.com/office/powerpoint/2010/main" val="7305186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7"/>
          <p:cNvSpPr>
            <a:spLocks noGrp="1"/>
          </p:cNvSpPr>
          <p:nvPr>
            <p:ph type="sldNum" sz="quarter" idx="10"/>
          </p:nvPr>
        </p:nvSpPr>
        <p:spPr/>
        <p:txBody>
          <a:bodyPr/>
          <a:lstStyle>
            <a:lvl1pPr>
              <a:defRPr/>
            </a:lvl1pPr>
          </a:lstStyle>
          <a:p>
            <a:pPr>
              <a:defRPr/>
            </a:pPr>
            <a:fld id="{DC955205-90BF-4640-9729-8143CD13CF81}" type="slidenum">
              <a:rPr lang="en-US"/>
              <a:pPr>
                <a:defRPr/>
              </a:pPr>
              <a:t>‹#›</a:t>
            </a:fld>
            <a:endParaRPr lang="en-US" dirty="0"/>
          </a:p>
        </p:txBody>
      </p:sp>
    </p:spTree>
    <p:extLst>
      <p:ext uri="{BB962C8B-B14F-4D97-AF65-F5344CB8AC3E}">
        <p14:creationId xmlns:p14="http://schemas.microsoft.com/office/powerpoint/2010/main" val="1662566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7"/>
          <p:cNvSpPr>
            <a:spLocks noGrp="1"/>
          </p:cNvSpPr>
          <p:nvPr>
            <p:ph type="sldNum" sz="quarter" idx="10"/>
          </p:nvPr>
        </p:nvSpPr>
        <p:spPr/>
        <p:txBody>
          <a:bodyPr/>
          <a:lstStyle>
            <a:lvl1pPr>
              <a:defRPr/>
            </a:lvl1pPr>
          </a:lstStyle>
          <a:p>
            <a:pPr>
              <a:defRPr/>
            </a:pPr>
            <a:fld id="{78344C88-6216-45A1-8CD5-60C07A97CD81}" type="slidenum">
              <a:rPr lang="en-US"/>
              <a:pPr>
                <a:defRPr/>
              </a:pPr>
              <a:t>‹#›</a:t>
            </a:fld>
            <a:endParaRPr lang="en-US" dirty="0"/>
          </a:p>
        </p:txBody>
      </p:sp>
    </p:spTree>
    <p:extLst>
      <p:ext uri="{BB962C8B-B14F-4D97-AF65-F5344CB8AC3E}">
        <p14:creationId xmlns:p14="http://schemas.microsoft.com/office/powerpoint/2010/main" val="6409966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7"/>
          <p:cNvSpPr>
            <a:spLocks noGrp="1"/>
          </p:cNvSpPr>
          <p:nvPr>
            <p:ph type="sldNum" sz="quarter" idx="10"/>
          </p:nvPr>
        </p:nvSpPr>
        <p:spPr/>
        <p:txBody>
          <a:bodyPr/>
          <a:lstStyle>
            <a:lvl1pPr>
              <a:defRPr/>
            </a:lvl1pPr>
          </a:lstStyle>
          <a:p>
            <a:pPr>
              <a:defRPr/>
            </a:pPr>
            <a:fld id="{E06C175D-B12B-4A87-8177-C8A5B158C360}" type="slidenum">
              <a:rPr lang="en-US"/>
              <a:pPr>
                <a:defRPr/>
              </a:pPr>
              <a:t>‹#›</a:t>
            </a:fld>
            <a:endParaRPr lang="en-US" dirty="0"/>
          </a:p>
        </p:txBody>
      </p:sp>
    </p:spTree>
    <p:extLst>
      <p:ext uri="{BB962C8B-B14F-4D97-AF65-F5344CB8AC3E}">
        <p14:creationId xmlns:p14="http://schemas.microsoft.com/office/powerpoint/2010/main" val="38427854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5400" y="274639"/>
            <a:ext cx="2768600" cy="5394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102600" cy="5394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7"/>
          <p:cNvSpPr>
            <a:spLocks noGrp="1"/>
          </p:cNvSpPr>
          <p:nvPr>
            <p:ph type="sldNum" sz="quarter" idx="10"/>
          </p:nvPr>
        </p:nvSpPr>
        <p:spPr/>
        <p:txBody>
          <a:bodyPr/>
          <a:lstStyle>
            <a:lvl1pPr>
              <a:defRPr/>
            </a:lvl1pPr>
          </a:lstStyle>
          <a:p>
            <a:pPr>
              <a:defRPr/>
            </a:pPr>
            <a:fld id="{ACE9FAD1-98F9-4408-A3FF-9C3344303F10}" type="slidenum">
              <a:rPr lang="en-US"/>
              <a:pPr>
                <a:defRPr/>
              </a:pPr>
              <a:t>‹#›</a:t>
            </a:fld>
            <a:endParaRPr lang="en-US" dirty="0"/>
          </a:p>
        </p:txBody>
      </p:sp>
    </p:spTree>
    <p:extLst>
      <p:ext uri="{BB962C8B-B14F-4D97-AF65-F5344CB8AC3E}">
        <p14:creationId xmlns:p14="http://schemas.microsoft.com/office/powerpoint/2010/main" val="2595522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727200" y="1676401"/>
            <a:ext cx="48768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07200" y="1676401"/>
            <a:ext cx="48768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32" name="Picture 12"/>
          <p:cNvPicPr>
            <a:picLocks noChangeAspect="1" noChangeArrowheads="1"/>
          </p:cNvPicPr>
          <p:nvPr/>
        </p:nvPicPr>
        <p:blipFill>
          <a:blip r:embed="rId13" cstate="print"/>
          <a:srcRect/>
          <a:stretch>
            <a:fillRect/>
          </a:stretch>
        </p:blipFill>
        <p:spPr bwMode="auto">
          <a:xfrm>
            <a:off x="0" y="-7938"/>
            <a:ext cx="12192000" cy="6865938"/>
          </a:xfrm>
          <a:prstGeom prst="rect">
            <a:avLst/>
          </a:prstGeom>
          <a:noFill/>
          <a:ln w="9525" algn="ctr">
            <a:noFill/>
            <a:miter lim="800000"/>
            <a:headEnd/>
            <a:tailEnd/>
          </a:ln>
          <a:effectLst/>
        </p:spPr>
      </p:pic>
      <p:sp>
        <p:nvSpPr>
          <p:cNvPr id="5123" name="Rectangle 3"/>
          <p:cNvSpPr>
            <a:spLocks noChangeArrowheads="1"/>
          </p:cNvSpPr>
          <p:nvPr/>
        </p:nvSpPr>
        <p:spPr bwMode="auto">
          <a:xfrm>
            <a:off x="0" y="6553200"/>
            <a:ext cx="12192000" cy="304800"/>
          </a:xfrm>
          <a:prstGeom prst="rect">
            <a:avLst/>
          </a:prstGeom>
          <a:solidFill>
            <a:srgbClr val="2692B4"/>
          </a:solidFill>
          <a:ln w="9525">
            <a:noFill/>
            <a:miter lim="800000"/>
            <a:headEnd/>
            <a:tailEnd/>
          </a:ln>
          <a:effectLst/>
        </p:spPr>
        <p:txBody>
          <a:bodyPr wrap="none" anchor="ctr"/>
          <a:lstStyle/>
          <a:p>
            <a:pPr algn="ctr">
              <a:spcBef>
                <a:spcPct val="0"/>
              </a:spcBef>
            </a:pPr>
            <a:endParaRPr lang="en-US" sz="1400">
              <a:solidFill>
                <a:schemeClr val="bg1"/>
              </a:solidFill>
              <a:latin typeface="Franklin Gothic Demi" pitchFamily="34" charset="0"/>
              <a:cs typeface="Arial" charset="0"/>
            </a:endParaRPr>
          </a:p>
        </p:txBody>
      </p:sp>
      <p:sp>
        <p:nvSpPr>
          <p:cNvPr id="5124" name="Rectangle 4"/>
          <p:cNvSpPr>
            <a:spLocks noChangeArrowheads="1"/>
          </p:cNvSpPr>
          <p:nvPr/>
        </p:nvSpPr>
        <p:spPr bwMode="auto">
          <a:xfrm>
            <a:off x="0" y="0"/>
            <a:ext cx="12192000" cy="152400"/>
          </a:xfrm>
          <a:prstGeom prst="rect">
            <a:avLst/>
          </a:prstGeom>
          <a:solidFill>
            <a:srgbClr val="00AEC5"/>
          </a:solidFill>
          <a:ln w="9525">
            <a:noFill/>
            <a:miter lim="800000"/>
            <a:headEnd/>
            <a:tailEnd/>
          </a:ln>
          <a:effectLst/>
        </p:spPr>
        <p:txBody>
          <a:bodyPr wrap="none" anchor="ctr"/>
          <a:lstStyle/>
          <a:p>
            <a:endParaRPr lang="en-US" sz="800"/>
          </a:p>
        </p:txBody>
      </p:sp>
      <p:sp>
        <p:nvSpPr>
          <p:cNvPr id="5125" name="Rectangle 5"/>
          <p:cNvSpPr>
            <a:spLocks noGrp="1" noChangeArrowheads="1"/>
          </p:cNvSpPr>
          <p:nvPr>
            <p:ph type="title"/>
          </p:nvPr>
        </p:nvSpPr>
        <p:spPr bwMode="auto">
          <a:xfrm>
            <a:off x="609600" y="274638"/>
            <a:ext cx="11074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6" name="Rectangle 6"/>
          <p:cNvSpPr>
            <a:spLocks noGrp="1" noChangeArrowheads="1"/>
          </p:cNvSpPr>
          <p:nvPr>
            <p:ph type="body" idx="1"/>
          </p:nvPr>
        </p:nvSpPr>
        <p:spPr bwMode="auto">
          <a:xfrm>
            <a:off x="1727200" y="1676401"/>
            <a:ext cx="9956800" cy="39925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12" descr="FWClogo2007"/>
          <p:cNvPicPr>
            <a:picLocks noChangeAspect="1" noChangeArrowheads="1"/>
          </p:cNvPicPr>
          <p:nvPr userDrawn="1"/>
        </p:nvPicPr>
        <p:blipFill>
          <a:blip r:embed="rId14" cstate="print"/>
          <a:srcRect/>
          <a:stretch>
            <a:fillRect/>
          </a:stretch>
        </p:blipFill>
        <p:spPr bwMode="auto">
          <a:xfrm>
            <a:off x="327891" y="5668964"/>
            <a:ext cx="838200" cy="101888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Century Schoolbook" pitchFamily="18" charset="0"/>
        </a:defRPr>
      </a:lvl2pPr>
      <a:lvl3pPr algn="l" rtl="0" fontAlgn="base">
        <a:spcBef>
          <a:spcPct val="0"/>
        </a:spcBef>
        <a:spcAft>
          <a:spcPct val="0"/>
        </a:spcAft>
        <a:defRPr sz="4400">
          <a:solidFill>
            <a:schemeClr val="tx2"/>
          </a:solidFill>
          <a:latin typeface="Century Schoolbook" pitchFamily="18" charset="0"/>
        </a:defRPr>
      </a:lvl3pPr>
      <a:lvl4pPr algn="l" rtl="0" fontAlgn="base">
        <a:spcBef>
          <a:spcPct val="0"/>
        </a:spcBef>
        <a:spcAft>
          <a:spcPct val="0"/>
        </a:spcAft>
        <a:defRPr sz="4400">
          <a:solidFill>
            <a:schemeClr val="tx2"/>
          </a:solidFill>
          <a:latin typeface="Century Schoolbook" pitchFamily="18" charset="0"/>
        </a:defRPr>
      </a:lvl4pPr>
      <a:lvl5pPr algn="l" rtl="0" fontAlgn="base">
        <a:spcBef>
          <a:spcPct val="0"/>
        </a:spcBef>
        <a:spcAft>
          <a:spcPct val="0"/>
        </a:spcAft>
        <a:defRPr sz="4400">
          <a:solidFill>
            <a:schemeClr val="tx2"/>
          </a:solidFill>
          <a:latin typeface="Century Schoolbook" pitchFamily="18" charset="0"/>
        </a:defRPr>
      </a:lvl5pPr>
      <a:lvl6pPr marL="457200" algn="l" rtl="0" fontAlgn="base">
        <a:spcBef>
          <a:spcPct val="0"/>
        </a:spcBef>
        <a:spcAft>
          <a:spcPct val="0"/>
        </a:spcAft>
        <a:defRPr sz="4400">
          <a:solidFill>
            <a:schemeClr val="tx2"/>
          </a:solidFill>
          <a:latin typeface="Century Schoolbook" pitchFamily="18" charset="0"/>
        </a:defRPr>
      </a:lvl6pPr>
      <a:lvl7pPr marL="914400" algn="l" rtl="0" fontAlgn="base">
        <a:spcBef>
          <a:spcPct val="0"/>
        </a:spcBef>
        <a:spcAft>
          <a:spcPct val="0"/>
        </a:spcAft>
        <a:defRPr sz="4400">
          <a:solidFill>
            <a:schemeClr val="tx2"/>
          </a:solidFill>
          <a:latin typeface="Century Schoolbook" pitchFamily="18" charset="0"/>
        </a:defRPr>
      </a:lvl7pPr>
      <a:lvl8pPr marL="1371600" algn="l" rtl="0" fontAlgn="base">
        <a:spcBef>
          <a:spcPct val="0"/>
        </a:spcBef>
        <a:spcAft>
          <a:spcPct val="0"/>
        </a:spcAft>
        <a:defRPr sz="4400">
          <a:solidFill>
            <a:schemeClr val="tx2"/>
          </a:solidFill>
          <a:latin typeface="Century Schoolbook" pitchFamily="18" charset="0"/>
        </a:defRPr>
      </a:lvl8pPr>
      <a:lvl9pPr marL="1828800" algn="l" rtl="0" fontAlgn="base">
        <a:spcBef>
          <a:spcPct val="0"/>
        </a:spcBef>
        <a:spcAft>
          <a:spcPct val="0"/>
        </a:spcAft>
        <a:defRPr sz="4400">
          <a:solidFill>
            <a:schemeClr val="tx2"/>
          </a:solidFill>
          <a:latin typeface="Century Schoolbook"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5"/>
          <p:cNvSpPr>
            <a:spLocks noGrp="1" noChangeArrowheads="1"/>
          </p:cNvSpPr>
          <p:nvPr>
            <p:ph type="title"/>
          </p:nvPr>
        </p:nvSpPr>
        <p:spPr bwMode="auto">
          <a:xfrm>
            <a:off x="609600" y="274638"/>
            <a:ext cx="11074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6"/>
          <p:cNvSpPr>
            <a:spLocks noGrp="1" noChangeArrowheads="1"/>
          </p:cNvSpPr>
          <p:nvPr>
            <p:ph type="body" idx="1"/>
          </p:nvPr>
        </p:nvSpPr>
        <p:spPr bwMode="auto">
          <a:xfrm>
            <a:off x="1727200" y="1676401"/>
            <a:ext cx="99568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28" name="Picture 11" descr="FWClogo2007"/>
          <p:cNvPicPr>
            <a:picLocks noChangeAspect="1" noChangeArrowheads="1"/>
          </p:cNvPicPr>
          <p:nvPr/>
        </p:nvPicPr>
        <p:blipFill>
          <a:blip r:embed="rId14"/>
          <a:srcRect/>
          <a:stretch>
            <a:fillRect/>
          </a:stretch>
        </p:blipFill>
        <p:spPr bwMode="auto">
          <a:xfrm>
            <a:off x="402167" y="5861051"/>
            <a:ext cx="918633" cy="911225"/>
          </a:xfrm>
          <a:prstGeom prst="rect">
            <a:avLst/>
          </a:prstGeom>
          <a:noFill/>
          <a:ln w="9525">
            <a:noFill/>
            <a:miter lim="800000"/>
            <a:headEnd/>
            <a:tailEnd/>
          </a:ln>
        </p:spPr>
      </p:pic>
      <p:sp>
        <p:nvSpPr>
          <p:cNvPr id="8" name="Slide Number Placeholder 7"/>
          <p:cNvSpPr>
            <a:spLocks noGrp="1"/>
          </p:cNvSpPr>
          <p:nvPr>
            <p:ph type="sldNum" sz="quarter" idx="4"/>
          </p:nvPr>
        </p:nvSpPr>
        <p:spPr>
          <a:xfrm>
            <a:off x="9347200" y="6492876"/>
            <a:ext cx="2844800" cy="365125"/>
          </a:xfrm>
          <a:prstGeom prst="rect">
            <a:avLst/>
          </a:prstGeom>
        </p:spPr>
        <p:txBody>
          <a:bodyPr vert="horz" wrap="square" lIns="91440" tIns="45720" rIns="91440" bIns="45720" numCol="1" anchor="ctr" anchorCtr="0" compatLnSpc="1">
            <a:prstTxWarp prst="textNoShape">
              <a:avLst/>
            </a:prstTxWarp>
          </a:bodyPr>
          <a:lstStyle>
            <a:lvl1pPr algn="r">
              <a:spcBef>
                <a:spcPct val="20000"/>
              </a:spcBef>
              <a:defRPr sz="1100" b="1">
                <a:solidFill>
                  <a:srgbClr val="FFFFFF"/>
                </a:solidFill>
                <a:latin typeface="Franklin Gothic Book" pitchFamily="-112" charset="0"/>
                <a:ea typeface="ＭＳ Ｐゴシック" pitchFamily="-112" charset="-128"/>
              </a:defRPr>
            </a:lvl1pPr>
          </a:lstStyle>
          <a:p>
            <a:pPr>
              <a:defRPr/>
            </a:pPr>
            <a:fld id="{560E5C62-9B20-4831-95C7-2DD1232EC1E3}" type="slidenum">
              <a:rPr lang="en-US"/>
              <a:pPr>
                <a:defRPr/>
              </a:pPr>
              <a:t>‹#›</a:t>
            </a:fld>
            <a:endParaRPr lang="en-US" dirty="0"/>
          </a:p>
        </p:txBody>
      </p:sp>
    </p:spTree>
    <p:extLst>
      <p:ext uri="{BB962C8B-B14F-4D97-AF65-F5344CB8AC3E}">
        <p14:creationId xmlns:p14="http://schemas.microsoft.com/office/powerpoint/2010/main" val="88118483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0" fontAlgn="base" hangingPunct="0">
        <a:spcBef>
          <a:spcPct val="0"/>
        </a:spcBef>
        <a:spcAft>
          <a:spcPct val="0"/>
        </a:spcAft>
        <a:defRPr sz="4400">
          <a:solidFill>
            <a:schemeClr val="tx2"/>
          </a:solidFill>
          <a:latin typeface="+mj-lt"/>
          <a:ea typeface="MS PGothic" pitchFamily="34" charset="-128"/>
          <a:cs typeface="ＭＳ Ｐゴシック" pitchFamily="-112" charset="-128"/>
        </a:defRPr>
      </a:lvl1pPr>
      <a:lvl2pPr algn="l" rtl="0" eaLnBrk="0" fontAlgn="base" hangingPunct="0">
        <a:spcBef>
          <a:spcPct val="0"/>
        </a:spcBef>
        <a:spcAft>
          <a:spcPct val="0"/>
        </a:spcAft>
        <a:defRPr sz="4400">
          <a:solidFill>
            <a:schemeClr val="tx2"/>
          </a:solidFill>
          <a:latin typeface="Century Schoolbook" pitchFamily="-112" charset="0"/>
          <a:ea typeface="MS PGothic" pitchFamily="34" charset="-128"/>
          <a:cs typeface="ＭＳ Ｐゴシック" pitchFamily="-112" charset="-128"/>
        </a:defRPr>
      </a:lvl2pPr>
      <a:lvl3pPr algn="l" rtl="0" eaLnBrk="0" fontAlgn="base" hangingPunct="0">
        <a:spcBef>
          <a:spcPct val="0"/>
        </a:spcBef>
        <a:spcAft>
          <a:spcPct val="0"/>
        </a:spcAft>
        <a:defRPr sz="4400">
          <a:solidFill>
            <a:schemeClr val="tx2"/>
          </a:solidFill>
          <a:latin typeface="Century Schoolbook" pitchFamily="-112" charset="0"/>
          <a:ea typeface="MS PGothic" pitchFamily="34" charset="-128"/>
          <a:cs typeface="ＭＳ Ｐゴシック" pitchFamily="-112" charset="-128"/>
        </a:defRPr>
      </a:lvl3pPr>
      <a:lvl4pPr algn="l" rtl="0" eaLnBrk="0" fontAlgn="base" hangingPunct="0">
        <a:spcBef>
          <a:spcPct val="0"/>
        </a:spcBef>
        <a:spcAft>
          <a:spcPct val="0"/>
        </a:spcAft>
        <a:defRPr sz="4400">
          <a:solidFill>
            <a:schemeClr val="tx2"/>
          </a:solidFill>
          <a:latin typeface="Century Schoolbook" pitchFamily="-112" charset="0"/>
          <a:ea typeface="MS PGothic" pitchFamily="34" charset="-128"/>
          <a:cs typeface="ＭＳ Ｐゴシック" pitchFamily="-112" charset="-128"/>
        </a:defRPr>
      </a:lvl4pPr>
      <a:lvl5pPr algn="l" rtl="0" eaLnBrk="0" fontAlgn="base" hangingPunct="0">
        <a:spcBef>
          <a:spcPct val="0"/>
        </a:spcBef>
        <a:spcAft>
          <a:spcPct val="0"/>
        </a:spcAft>
        <a:defRPr sz="4400">
          <a:solidFill>
            <a:schemeClr val="tx2"/>
          </a:solidFill>
          <a:latin typeface="Century Schoolbook" pitchFamily="-112" charset="0"/>
          <a:ea typeface="MS PGothic" pitchFamily="34" charset="-128"/>
          <a:cs typeface="ＭＳ Ｐゴシック" pitchFamily="-112" charset="-128"/>
        </a:defRPr>
      </a:lvl5pPr>
      <a:lvl6pPr marL="457200" algn="l" rtl="0" fontAlgn="base">
        <a:spcBef>
          <a:spcPct val="0"/>
        </a:spcBef>
        <a:spcAft>
          <a:spcPct val="0"/>
        </a:spcAft>
        <a:defRPr sz="4400">
          <a:solidFill>
            <a:schemeClr val="tx2"/>
          </a:solidFill>
          <a:latin typeface="Century Schoolbook" pitchFamily="-112" charset="0"/>
        </a:defRPr>
      </a:lvl6pPr>
      <a:lvl7pPr marL="914400" algn="l" rtl="0" fontAlgn="base">
        <a:spcBef>
          <a:spcPct val="0"/>
        </a:spcBef>
        <a:spcAft>
          <a:spcPct val="0"/>
        </a:spcAft>
        <a:defRPr sz="4400">
          <a:solidFill>
            <a:schemeClr val="tx2"/>
          </a:solidFill>
          <a:latin typeface="Century Schoolbook" pitchFamily="-112" charset="0"/>
        </a:defRPr>
      </a:lvl7pPr>
      <a:lvl8pPr marL="1371600" algn="l" rtl="0" fontAlgn="base">
        <a:spcBef>
          <a:spcPct val="0"/>
        </a:spcBef>
        <a:spcAft>
          <a:spcPct val="0"/>
        </a:spcAft>
        <a:defRPr sz="4400">
          <a:solidFill>
            <a:schemeClr val="tx2"/>
          </a:solidFill>
          <a:latin typeface="Century Schoolbook" pitchFamily="-112" charset="0"/>
        </a:defRPr>
      </a:lvl8pPr>
      <a:lvl9pPr marL="1828800" algn="l" rtl="0" fontAlgn="base">
        <a:spcBef>
          <a:spcPct val="0"/>
        </a:spcBef>
        <a:spcAft>
          <a:spcPct val="0"/>
        </a:spcAft>
        <a:defRPr sz="4400">
          <a:solidFill>
            <a:schemeClr val="tx2"/>
          </a:solidFill>
          <a:latin typeface="Century Schoolbook" pitchFamily="-112" charset="0"/>
        </a:defRPr>
      </a:lvl9pPr>
    </p:titleStyle>
    <p:bodyStyle>
      <a:lvl1pPr marL="342900" indent="-342900" algn="l" rtl="0" eaLnBrk="0" fontAlgn="base" hangingPunct="0">
        <a:spcBef>
          <a:spcPct val="20000"/>
        </a:spcBef>
        <a:spcAft>
          <a:spcPct val="0"/>
        </a:spcAft>
        <a:buFont typeface="Wingdings" pitchFamily="2" charset="2"/>
        <a:buChar char="§"/>
        <a:defRPr sz="3200">
          <a:solidFill>
            <a:schemeClr val="tx1"/>
          </a:solidFill>
          <a:latin typeface="+mn-lt"/>
          <a:ea typeface="MS PGothic" pitchFamily="34" charset="-128"/>
          <a:cs typeface="ＭＳ Ｐゴシック" pitchFamily="-112" charset="-128"/>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Font typeface="Wingdings" pitchFamily="2" charset="2"/>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marineturtle@myfwc.com"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9.tmp"/><Relationship Id="rId4" Type="http://schemas.openxmlformats.org/officeDocument/2006/relationships/hyperlink" Target="mailto:Conservationplanningservices@myfwc.com"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myfwc.com/wildlifehabitats/imperiled/plan/" TargetMode="External"/><Relationship Id="rId2" Type="http://schemas.openxmlformats.org/officeDocument/2006/relationships/hyperlink" Target="https://www.flrules.org/Gateway/Department.asp?DeptID=68" TargetMode="Externa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hyperlink" Target="http://myfwc.com/wildlifehabitats/imperiled/species-action-plans/"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myfwc.com/license/wildlife/gopher-tortoise-permits/" TargetMode="External"/><Relationship Id="rId2" Type="http://schemas.openxmlformats.org/officeDocument/2006/relationships/hyperlink" Target="http://myfwc.com/wildlifehabitats/imperiled/species-guidelines/" TargetMode="Externa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hyperlink" Target="http://myfwc.com/wildlifehabitats/imperiled/management-plans/" TargetMode="External"/><Relationship Id="rId4" Type="http://schemas.openxmlformats.org/officeDocument/2006/relationships/hyperlink" Target="http://myfwc.com/conservation/value/fwcg/"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myfwc.com/wildlifehabitats/managed/manatee/permit-review/"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hyperlink" Target="https://public.myfwc.com/crossdoi/shorebirds/PDF-files/BreedingBirdProtocolForFloridasSeabirdsAndShorebirds.pdf" TargetMode="External"/><Relationship Id="rId4" Type="http://schemas.openxmlformats.org/officeDocument/2006/relationships/hyperlink" Target="http://myfwc.com/conservation/you-conserve/lighting/"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4.png"/><Relationship Id="rId5" Type="http://schemas.openxmlformats.org/officeDocument/2006/relationships/image" Target="../media/image39.png"/><Relationship Id="rId10" Type="http://schemas.openxmlformats.org/officeDocument/2006/relationships/image" Target="../media/image43.png"/><Relationship Id="rId4" Type="http://schemas.openxmlformats.org/officeDocument/2006/relationships/image" Target="../media/image38.png"/><Relationship Id="rId9" Type="http://schemas.openxmlformats.org/officeDocument/2006/relationships/image" Target="../media/image42.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6.png"/><Relationship Id="rId7" Type="http://schemas.openxmlformats.org/officeDocument/2006/relationships/image" Target="../media/image34.png"/><Relationship Id="rId12"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9.png"/><Relationship Id="rId11" Type="http://schemas.openxmlformats.org/officeDocument/2006/relationships/image" Target="../media/image52.png"/><Relationship Id="rId5" Type="http://schemas.openxmlformats.org/officeDocument/2006/relationships/image" Target="../media/image48.png"/><Relationship Id="rId10" Type="http://schemas.openxmlformats.org/officeDocument/2006/relationships/image" Target="../media/image23.png"/><Relationship Id="rId4" Type="http://schemas.openxmlformats.org/officeDocument/2006/relationships/image" Target="../media/image47.png"/><Relationship Id="rId9"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hyperlink" Target="http://myfwc.com/conservation/value/land-use-planning/" TargetMode="External"/><Relationship Id="rId2" Type="http://schemas.openxmlformats.org/officeDocument/2006/relationships/hyperlink" Target="mailto:Fritz.Wettstein@MyFWC.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mailto:FWCconservationplanningservices@myfwc.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FWCConservationPlanningServices@MyFWC.co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00" y="317500"/>
            <a:ext cx="9067800" cy="6083300"/>
          </a:xfrm>
          <a:prstGeom prst="rect">
            <a:avLst/>
          </a:prstGeom>
          <a:ln>
            <a:noFill/>
          </a:ln>
          <a:effectLst>
            <a:outerShdw blurRad="292100" dist="139700" dir="2700000" algn="tl" rotWithShape="0">
              <a:srgbClr val="333333">
                <a:alpha val="65000"/>
              </a:srgbClr>
            </a:outerShdw>
          </a:effectLst>
        </p:spPr>
      </p:pic>
      <p:sp>
        <p:nvSpPr>
          <p:cNvPr id="7" name="Text Box 4"/>
          <p:cNvSpPr txBox="1">
            <a:spLocks noChangeArrowheads="1"/>
          </p:cNvSpPr>
          <p:nvPr/>
        </p:nvSpPr>
        <p:spPr bwMode="auto">
          <a:xfrm>
            <a:off x="2988047" y="685800"/>
            <a:ext cx="7206506" cy="1938992"/>
          </a:xfrm>
          <a:prstGeom prst="rect">
            <a:avLst/>
          </a:prstGeom>
          <a:noFill/>
          <a:ln>
            <a:headEnd/>
            <a:tailEnd/>
          </a:ln>
          <a:effectLst>
            <a:outerShdw blurRad="40000" dist="20000" dir="5400000" rotWithShape="0">
              <a:srgbClr val="000000">
                <a:alpha val="38000"/>
              </a:srgbClr>
            </a:outerShdw>
            <a:softEdge rad="31750"/>
          </a:effectLst>
        </p:spPr>
        <p:style>
          <a:lnRef idx="1">
            <a:schemeClr val="accent6"/>
          </a:lnRef>
          <a:fillRef idx="2">
            <a:schemeClr val="accent6"/>
          </a:fillRef>
          <a:effectRef idx="1">
            <a:schemeClr val="accent6"/>
          </a:effectRef>
          <a:fontRef idx="minor">
            <a:schemeClr val="dk1"/>
          </a:fontRef>
        </p:style>
        <p:txBody>
          <a:bodyPr wrap="square">
            <a:spAutoFit/>
          </a:bodyPr>
          <a:lstStyle/>
          <a:p>
            <a:pPr>
              <a:spcBef>
                <a:spcPts val="0"/>
              </a:spcBef>
            </a:pPr>
            <a:r>
              <a:rPr lang="en-US" sz="3200" dirty="0">
                <a:latin typeface="Century Schoolbook" pitchFamily="18" charset="0"/>
              </a:rPr>
              <a:t>Environmental Resource Permit Reviews for Fish &amp; Wildlife</a:t>
            </a:r>
            <a:endParaRPr lang="en-US" sz="1400" dirty="0"/>
          </a:p>
          <a:p>
            <a:pPr>
              <a:spcBef>
                <a:spcPts val="0"/>
              </a:spcBef>
            </a:pPr>
            <a:r>
              <a:rPr lang="en-US" sz="2000" dirty="0">
                <a:latin typeface="Franklin Gothic Medium" pitchFamily="34" charset="0"/>
              </a:rPr>
              <a:t>Florida Fish and Wildlife Conservation Commission</a:t>
            </a:r>
          </a:p>
          <a:p>
            <a:pPr>
              <a:spcBef>
                <a:spcPts val="0"/>
              </a:spcBef>
            </a:pPr>
            <a:r>
              <a:rPr lang="en-US" sz="1800" dirty="0"/>
              <a:t>Division of Habitat and Species Conservation</a:t>
            </a:r>
          </a:p>
          <a:p>
            <a:pPr>
              <a:spcBef>
                <a:spcPts val="0"/>
              </a:spcBef>
            </a:pPr>
            <a:r>
              <a:rPr lang="en-US" sz="1800" dirty="0"/>
              <a:t>Office of Conservation Planning Services</a:t>
            </a:r>
          </a:p>
        </p:txBody>
      </p:sp>
      <p:sp>
        <p:nvSpPr>
          <p:cNvPr id="10" name="Rectangle 9"/>
          <p:cNvSpPr/>
          <p:nvPr/>
        </p:nvSpPr>
        <p:spPr bwMode="auto">
          <a:xfrm>
            <a:off x="3439512" y="4038600"/>
            <a:ext cx="7838088" cy="2375314"/>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a:ln>
                <a:noFill/>
              </a:ln>
              <a:solidFill>
                <a:schemeClr val="tx1"/>
              </a:solidFill>
              <a:effectLst/>
              <a:latin typeface="Franklin Gothic Book" pitchFamily="34" charset="0"/>
            </a:endParaRPr>
          </a:p>
        </p:txBody>
      </p:sp>
    </p:spTree>
    <p:extLst>
      <p:ext uri="{BB962C8B-B14F-4D97-AF65-F5344CB8AC3E}">
        <p14:creationId xmlns:p14="http://schemas.microsoft.com/office/powerpoint/2010/main" val="103663668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4BF63-5CA4-45AB-9DB9-514105B20795}"/>
              </a:ext>
            </a:extLst>
          </p:cNvPr>
          <p:cNvSpPr>
            <a:spLocks noGrp="1"/>
          </p:cNvSpPr>
          <p:nvPr>
            <p:ph type="title"/>
          </p:nvPr>
        </p:nvSpPr>
        <p:spPr/>
        <p:txBody>
          <a:bodyPr/>
          <a:lstStyle/>
          <a:p>
            <a:pPr marL="0" marR="0" lvl="0" indent="0" defTabSz="914400" eaLnBrk="1" latinLnBrk="0" hangingPunct="1">
              <a:lnSpc>
                <a:spcPct val="100000"/>
              </a:lnSpc>
              <a:buClrTx/>
              <a:buSzTx/>
              <a:buFontTx/>
              <a:buNone/>
              <a:tabLst/>
              <a:defRPr/>
            </a:pPr>
            <a:r>
              <a:rPr lang="en-US" sz="3600" b="1" dirty="0">
                <a:solidFill>
                  <a:srgbClr val="00549E"/>
                </a:solidFill>
                <a:latin typeface="Century Schoolbook" panose="02040604050505020304" pitchFamily="18" charset="0"/>
              </a:rPr>
              <a:t>What does FWC do with a request for comments on ERP applications? (continued)</a:t>
            </a:r>
          </a:p>
        </p:txBody>
      </p:sp>
      <p:sp>
        <p:nvSpPr>
          <p:cNvPr id="3" name="Content Placeholder 2">
            <a:extLst>
              <a:ext uri="{FF2B5EF4-FFF2-40B4-BE49-F238E27FC236}">
                <a16:creationId xmlns:a16="http://schemas.microsoft.com/office/drawing/2014/main" id="{EB86493A-21E8-48C1-BE26-88377D20F8C3}"/>
              </a:ext>
            </a:extLst>
          </p:cNvPr>
          <p:cNvSpPr>
            <a:spLocks noGrp="1"/>
          </p:cNvSpPr>
          <p:nvPr>
            <p:ph idx="1"/>
          </p:nvPr>
        </p:nvSpPr>
        <p:spPr/>
        <p:txBody>
          <a:bodyPr/>
          <a:lstStyle/>
          <a:p>
            <a:r>
              <a:rPr lang="en-US" dirty="0"/>
              <a:t>Subject matter experts (SMEs) coordinated within Sections by taxa coordinators or regional biologists</a:t>
            </a:r>
          </a:p>
          <a:p>
            <a:r>
              <a:rPr lang="en-US" dirty="0"/>
              <a:t>Lead continues application reviews</a:t>
            </a:r>
          </a:p>
          <a:p>
            <a:pPr lvl="1"/>
            <a:r>
              <a:rPr lang="en-US" dirty="0"/>
              <a:t>Calls/emails ERP staff, consultants for additional info. </a:t>
            </a:r>
          </a:p>
          <a:p>
            <a:pPr lvl="1"/>
            <a:r>
              <a:rPr lang="en-US" dirty="0"/>
              <a:t>Uploads additional information to SharePoint workspace</a:t>
            </a:r>
          </a:p>
          <a:p>
            <a:pPr lvl="1"/>
            <a:r>
              <a:rPr lang="en-US" dirty="0"/>
              <a:t>Prepares landscape buffer, Google Earth KMZs</a:t>
            </a:r>
          </a:p>
          <a:p>
            <a:pPr lvl="1"/>
            <a:r>
              <a:rPr lang="en-US" dirty="0"/>
              <a:t>Compiles SME input; drafts project description, assesses potentially affected resources, prepares comments/recs</a:t>
            </a:r>
          </a:p>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7646D4AE-0328-4614-A52B-B6BFB144D456}"/>
              </a:ext>
            </a:extLst>
          </p:cNvPr>
          <p:cNvPicPr>
            <a:picLocks noChangeAspect="1"/>
          </p:cNvPicPr>
          <p:nvPr/>
        </p:nvPicPr>
        <p:blipFill rotWithShape="1">
          <a:blip r:embed="rId3"/>
          <a:srcRect l="11115" t="3067" r="41358" b="24887"/>
          <a:stretch/>
        </p:blipFill>
        <p:spPr>
          <a:xfrm>
            <a:off x="381000" y="3429000"/>
            <a:ext cx="1676400" cy="1905000"/>
          </a:xfrm>
          <a:prstGeom prst="rect">
            <a:avLst/>
          </a:prstGeom>
        </p:spPr>
      </p:pic>
    </p:spTree>
    <p:extLst>
      <p:ext uri="{BB962C8B-B14F-4D97-AF65-F5344CB8AC3E}">
        <p14:creationId xmlns:p14="http://schemas.microsoft.com/office/powerpoint/2010/main" val="64332456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4BF63-5CA4-45AB-9DB9-514105B20795}"/>
              </a:ext>
            </a:extLst>
          </p:cNvPr>
          <p:cNvSpPr>
            <a:spLocks noGrp="1"/>
          </p:cNvSpPr>
          <p:nvPr>
            <p:ph type="title"/>
          </p:nvPr>
        </p:nvSpPr>
        <p:spPr/>
        <p:txBody>
          <a:bodyPr/>
          <a:lstStyle/>
          <a:p>
            <a:pPr>
              <a:defRPr/>
            </a:pPr>
            <a:r>
              <a:rPr lang="en-US" sz="3600" b="1" dirty="0">
                <a:solidFill>
                  <a:srgbClr val="00549E"/>
                </a:solidFill>
                <a:latin typeface="Century Schoolbook" panose="02040604050505020304" pitchFamily="18" charset="0"/>
              </a:rPr>
              <a:t>What does FWC do with a request for comments on ERP applications? (continued)</a:t>
            </a:r>
          </a:p>
        </p:txBody>
      </p:sp>
      <p:sp>
        <p:nvSpPr>
          <p:cNvPr id="3" name="Content Placeholder 2">
            <a:extLst>
              <a:ext uri="{FF2B5EF4-FFF2-40B4-BE49-F238E27FC236}">
                <a16:creationId xmlns:a16="http://schemas.microsoft.com/office/drawing/2014/main" id="{EB86493A-21E8-48C1-BE26-88377D20F8C3}"/>
              </a:ext>
            </a:extLst>
          </p:cNvPr>
          <p:cNvSpPr>
            <a:spLocks noGrp="1"/>
          </p:cNvSpPr>
          <p:nvPr>
            <p:ph idx="1"/>
          </p:nvPr>
        </p:nvSpPr>
        <p:spPr/>
        <p:txBody>
          <a:bodyPr/>
          <a:lstStyle/>
          <a:p>
            <a:r>
              <a:rPr lang="en-US" dirty="0"/>
              <a:t>Section finalizes, approves and distributes letter</a:t>
            </a:r>
          </a:p>
          <a:p>
            <a:pPr marL="0" indent="0" defTabSz="457200">
              <a:buNone/>
            </a:pPr>
            <a:r>
              <a:rPr lang="en-US" dirty="0"/>
              <a:t>	Note: if ERP issued, letter addressed to applicant</a:t>
            </a:r>
          </a:p>
          <a:p>
            <a:r>
              <a:rPr lang="en-US" dirty="0"/>
              <a:t>Lead closes project</a:t>
            </a:r>
          </a:p>
          <a:p>
            <a:pPr lvl="1"/>
            <a:r>
              <a:rPr lang="en-US" dirty="0"/>
              <a:t>Receives, uploads issued ERP permit </a:t>
            </a:r>
          </a:p>
          <a:p>
            <a:pPr lvl="1"/>
            <a:r>
              <a:rPr lang="en-US" dirty="0"/>
              <a:t>Completes in-house Conservation Survey locating and quantifying onsite preservation areas</a:t>
            </a:r>
          </a:p>
          <a:p>
            <a:pPr lvl="1"/>
            <a:r>
              <a:rPr lang="en-US" dirty="0"/>
              <a:t>Continues technical assistance to ERP staff, permittee</a:t>
            </a:r>
          </a:p>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31F1890F-BCF0-4115-A2FD-A13CFE4B787B}"/>
              </a:ext>
            </a:extLst>
          </p:cNvPr>
          <p:cNvPicPr>
            <a:picLocks noChangeAspect="1"/>
          </p:cNvPicPr>
          <p:nvPr/>
        </p:nvPicPr>
        <p:blipFill>
          <a:blip r:embed="rId3"/>
          <a:stretch>
            <a:fillRect/>
          </a:stretch>
        </p:blipFill>
        <p:spPr>
          <a:xfrm>
            <a:off x="10052183" y="2819400"/>
            <a:ext cx="1631817" cy="1155727"/>
          </a:xfrm>
          <a:prstGeom prst="rect">
            <a:avLst/>
          </a:prstGeom>
        </p:spPr>
      </p:pic>
    </p:spTree>
    <p:extLst>
      <p:ext uri="{BB962C8B-B14F-4D97-AF65-F5344CB8AC3E}">
        <p14:creationId xmlns:p14="http://schemas.microsoft.com/office/powerpoint/2010/main" val="220263661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2AE0F-3864-431D-875E-072A6DBC47D7}"/>
              </a:ext>
            </a:extLst>
          </p:cNvPr>
          <p:cNvSpPr>
            <a:spLocks noGrp="1"/>
          </p:cNvSpPr>
          <p:nvPr>
            <p:ph type="title"/>
          </p:nvPr>
        </p:nvSpPr>
        <p:spPr/>
        <p:txBody>
          <a:bodyPr/>
          <a:lstStyle/>
          <a:p>
            <a:pPr>
              <a:defRPr/>
            </a:pPr>
            <a:r>
              <a:rPr lang="en-US" sz="3600" b="1" dirty="0">
                <a:solidFill>
                  <a:srgbClr val="00549E"/>
                </a:solidFill>
                <a:latin typeface="Century Schoolbook" panose="02040604050505020304" pitchFamily="18" charset="0"/>
              </a:rPr>
              <a:t>Who in FWC processes ERPs?</a:t>
            </a:r>
          </a:p>
        </p:txBody>
      </p:sp>
      <p:sp>
        <p:nvSpPr>
          <p:cNvPr id="3" name="Content Placeholder 2">
            <a:extLst>
              <a:ext uri="{FF2B5EF4-FFF2-40B4-BE49-F238E27FC236}">
                <a16:creationId xmlns:a16="http://schemas.microsoft.com/office/drawing/2014/main" id="{210FAE4B-C033-4979-B6E1-BA10CE62D83D}"/>
              </a:ext>
            </a:extLst>
          </p:cNvPr>
          <p:cNvSpPr>
            <a:spLocks noGrp="1"/>
          </p:cNvSpPr>
          <p:nvPr>
            <p:ph idx="1"/>
          </p:nvPr>
        </p:nvSpPr>
        <p:spPr/>
        <p:txBody>
          <a:bodyPr/>
          <a:lstStyle/>
          <a:p>
            <a:r>
              <a:rPr lang="en-US" dirty="0"/>
              <a:t>Judy Taylor-Fischer and Alex Lovern, Chelsea Kendall (ESIIs) monitor CPS in-box and log projects in</a:t>
            </a:r>
          </a:p>
          <a:p>
            <a:r>
              <a:rPr lang="en-US" dirty="0"/>
              <a:t>Mary Duncan in the Imperiled Species Management Section receives and assigns most in-water dredging &amp; construction projects for manatee or sea turtle review by “</a:t>
            </a:r>
            <a:r>
              <a:rPr lang="en-US" dirty="0" err="1"/>
              <a:t>murtle</a:t>
            </a:r>
            <a:r>
              <a:rPr lang="en-US" dirty="0"/>
              <a:t>” ISM biologists. (see map)</a:t>
            </a:r>
          </a:p>
          <a:p>
            <a:r>
              <a:rPr lang="en-US" dirty="0"/>
              <a:t>Jason Hight in CPS receives and assigns the bulk of the remainder of ERPs (stormwater, interior wetlands, mitigation banks, mining, etc.)</a:t>
            </a:r>
          </a:p>
        </p:txBody>
      </p:sp>
      <p:pic>
        <p:nvPicPr>
          <p:cNvPr id="4" name="Picture 3">
            <a:extLst>
              <a:ext uri="{FF2B5EF4-FFF2-40B4-BE49-F238E27FC236}">
                <a16:creationId xmlns:a16="http://schemas.microsoft.com/office/drawing/2014/main" id="{DEEA9635-A0E3-4B1A-9073-7E6A05D20E17}"/>
              </a:ext>
            </a:extLst>
          </p:cNvPr>
          <p:cNvPicPr>
            <a:picLocks noChangeAspect="1"/>
          </p:cNvPicPr>
          <p:nvPr/>
        </p:nvPicPr>
        <p:blipFill>
          <a:blip r:embed="rId3"/>
          <a:stretch>
            <a:fillRect/>
          </a:stretch>
        </p:blipFill>
        <p:spPr>
          <a:xfrm>
            <a:off x="8839200" y="274638"/>
            <a:ext cx="3109229" cy="1371719"/>
          </a:xfrm>
          <a:prstGeom prst="rect">
            <a:avLst/>
          </a:prstGeom>
        </p:spPr>
      </p:pic>
    </p:spTree>
    <p:extLst>
      <p:ext uri="{BB962C8B-B14F-4D97-AF65-F5344CB8AC3E}">
        <p14:creationId xmlns:p14="http://schemas.microsoft.com/office/powerpoint/2010/main" val="313229076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24100" y="5562600"/>
            <a:ext cx="4343400" cy="1126462"/>
          </a:xfrm>
          <a:prstGeom prst="rect">
            <a:avLst/>
          </a:prstGeom>
          <a:noFill/>
        </p:spPr>
        <p:txBody>
          <a:bodyPr wrap="square" rtlCol="0">
            <a:spAutoFit/>
          </a:bodyPr>
          <a:lstStyle/>
          <a:p>
            <a:r>
              <a:rPr lang="en-US" sz="1600" dirty="0"/>
              <a:t>Note: the old manatee FCMPmail@myfwc.com mailbox has been phased out. Sea turtle permits still handled separately.</a:t>
            </a:r>
          </a:p>
          <a:p>
            <a:endParaRPr lang="en-US" sz="1600" dirty="0"/>
          </a:p>
        </p:txBody>
      </p:sp>
      <p:sp>
        <p:nvSpPr>
          <p:cNvPr id="11" name="Content Placeholder 10"/>
          <p:cNvSpPr>
            <a:spLocks noGrp="1"/>
          </p:cNvSpPr>
          <p:nvPr>
            <p:ph sz="half" idx="1"/>
          </p:nvPr>
        </p:nvSpPr>
        <p:spPr>
          <a:xfrm>
            <a:off x="803910" y="1524000"/>
            <a:ext cx="5863590" cy="4038600"/>
          </a:xfrm>
        </p:spPr>
        <p:txBody>
          <a:bodyPr/>
          <a:lstStyle/>
          <a:p>
            <a:pPr marL="0" indent="0">
              <a:buNone/>
            </a:pPr>
            <a:r>
              <a:rPr lang="en-US" sz="2400" dirty="0"/>
              <a:t>ISM Section Leader – Carol Knox</a:t>
            </a:r>
          </a:p>
          <a:p>
            <a:pPr marL="290513" indent="-290513">
              <a:buNone/>
            </a:pPr>
            <a:r>
              <a:rPr lang="en-US" sz="2400" dirty="0"/>
              <a:t>Marine Turtle Program Coordinator – Robbin </a:t>
            </a:r>
            <a:r>
              <a:rPr lang="en-US" sz="2400" dirty="0" err="1"/>
              <a:t>Trindell</a:t>
            </a:r>
            <a:endParaRPr lang="en-US" sz="2400" dirty="0"/>
          </a:p>
          <a:p>
            <a:pPr marL="290513" indent="-290513">
              <a:buNone/>
            </a:pPr>
            <a:r>
              <a:rPr lang="en-US" sz="2400" dirty="0"/>
              <a:t>Manatee Program Coordinator - Ron Mezich</a:t>
            </a:r>
          </a:p>
          <a:p>
            <a:pPr marL="290513" indent="-290513">
              <a:buNone/>
            </a:pPr>
            <a:r>
              <a:rPr lang="en-US" sz="2400" dirty="0"/>
              <a:t>Commenting Coordinator – Mary Duncan</a:t>
            </a:r>
          </a:p>
          <a:p>
            <a:pPr marL="290513" indent="-290513">
              <a:buNone/>
            </a:pPr>
            <a:r>
              <a:rPr lang="en-US" sz="2400" dirty="0"/>
              <a:t>Marine Turtles</a:t>
            </a:r>
          </a:p>
          <a:p>
            <a:pPr marL="290513" indent="-290513">
              <a:buNone/>
            </a:pPr>
            <a:r>
              <a:rPr lang="en-US" sz="2400" dirty="0">
                <a:hlinkClick r:id="rId3"/>
              </a:rPr>
              <a:t>marineturtle@myfwc.com</a:t>
            </a:r>
            <a:endParaRPr lang="en-US" sz="2400" dirty="0"/>
          </a:p>
          <a:p>
            <a:pPr marL="290513" indent="-290513">
              <a:buNone/>
            </a:pPr>
            <a:r>
              <a:rPr lang="en-US" sz="2400" dirty="0"/>
              <a:t>Manatees</a:t>
            </a:r>
          </a:p>
          <a:p>
            <a:pPr marL="290513" indent="-290513">
              <a:buNone/>
            </a:pPr>
            <a:r>
              <a:rPr lang="en-US" sz="2400" dirty="0">
                <a:hlinkClick r:id="rId4"/>
              </a:rPr>
              <a:t>Conservationplanningservices@myfwc.com</a:t>
            </a:r>
            <a:r>
              <a:rPr lang="en-US" sz="2400" dirty="0"/>
              <a:t> </a:t>
            </a:r>
          </a:p>
        </p:txBody>
      </p:sp>
      <p:pic>
        <p:nvPicPr>
          <p:cNvPr id="5" name="Picture 4" descr="ISMCommenting_Murtle_August2017.pdf - Adobe Acrobat Reader DC"/>
          <p:cNvPicPr>
            <a:picLocks noChangeAspect="1"/>
          </p:cNvPicPr>
          <p:nvPr/>
        </p:nvPicPr>
        <p:blipFill rotWithShape="1">
          <a:blip r:embed="rId5"/>
          <a:srcRect l="22500" t="12807" r="37500"/>
          <a:stretch/>
        </p:blipFill>
        <p:spPr>
          <a:xfrm>
            <a:off x="6858000" y="1272756"/>
            <a:ext cx="3657600" cy="4823244"/>
          </a:xfrm>
          <a:prstGeom prst="rect">
            <a:avLst/>
          </a:prstGeom>
          <a:ln w="38100">
            <a:solidFill>
              <a:schemeClr val="tx1"/>
            </a:solidFill>
          </a:ln>
        </p:spPr>
      </p:pic>
      <p:sp>
        <p:nvSpPr>
          <p:cNvPr id="6" name="Title 1">
            <a:extLst>
              <a:ext uri="{FF2B5EF4-FFF2-40B4-BE49-F238E27FC236}">
                <a16:creationId xmlns:a16="http://schemas.microsoft.com/office/drawing/2014/main" id="{21666558-E67F-433F-AAFD-B5AA29D1DA29}"/>
              </a:ext>
            </a:extLst>
          </p:cNvPr>
          <p:cNvSpPr>
            <a:spLocks noGrp="1"/>
          </p:cNvSpPr>
          <p:nvPr>
            <p:ph type="title"/>
          </p:nvPr>
        </p:nvSpPr>
        <p:spPr>
          <a:xfrm>
            <a:off x="609600" y="274638"/>
            <a:ext cx="11074400" cy="1143000"/>
          </a:xfrm>
        </p:spPr>
        <p:txBody>
          <a:bodyPr/>
          <a:lstStyle/>
          <a:p>
            <a:pPr>
              <a:defRPr/>
            </a:pPr>
            <a:r>
              <a:rPr lang="en-US" sz="3600" b="1" dirty="0">
                <a:solidFill>
                  <a:srgbClr val="00549E"/>
                </a:solidFill>
                <a:latin typeface="Century Schoolbook" panose="02040604050505020304" pitchFamily="18" charset="0"/>
              </a:rPr>
              <a:t>Imperiled Species Management Section</a:t>
            </a:r>
          </a:p>
        </p:txBody>
      </p:sp>
    </p:spTree>
    <p:extLst>
      <p:ext uri="{BB962C8B-B14F-4D97-AF65-F5344CB8AC3E}">
        <p14:creationId xmlns:p14="http://schemas.microsoft.com/office/powerpoint/2010/main" val="336598328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2AE0F-3864-431D-875E-072A6DBC47D7}"/>
              </a:ext>
            </a:extLst>
          </p:cNvPr>
          <p:cNvSpPr>
            <a:spLocks noGrp="1"/>
          </p:cNvSpPr>
          <p:nvPr>
            <p:ph type="title"/>
          </p:nvPr>
        </p:nvSpPr>
        <p:spPr/>
        <p:txBody>
          <a:bodyPr/>
          <a:lstStyle/>
          <a:p>
            <a:pPr>
              <a:defRPr/>
            </a:pPr>
            <a:r>
              <a:rPr lang="en-US" sz="3600" b="1" dirty="0">
                <a:solidFill>
                  <a:srgbClr val="00549E"/>
                </a:solidFill>
                <a:latin typeface="Century Schoolbook" panose="02040604050505020304" pitchFamily="18" charset="0"/>
              </a:rPr>
              <a:t>Who in FWC reviews ERPs? (continued)</a:t>
            </a:r>
          </a:p>
        </p:txBody>
      </p:sp>
      <p:sp>
        <p:nvSpPr>
          <p:cNvPr id="3" name="Content Placeholder 2">
            <a:extLst>
              <a:ext uri="{FF2B5EF4-FFF2-40B4-BE49-F238E27FC236}">
                <a16:creationId xmlns:a16="http://schemas.microsoft.com/office/drawing/2014/main" id="{210FAE4B-C033-4979-B6E1-BA10CE62D83D}"/>
              </a:ext>
            </a:extLst>
          </p:cNvPr>
          <p:cNvSpPr>
            <a:spLocks noGrp="1"/>
          </p:cNvSpPr>
          <p:nvPr>
            <p:ph idx="1"/>
          </p:nvPr>
        </p:nvSpPr>
        <p:spPr>
          <a:xfrm>
            <a:off x="1727200" y="1371600"/>
            <a:ext cx="9956800" cy="3992563"/>
          </a:xfrm>
        </p:spPr>
        <p:txBody>
          <a:bodyPr/>
          <a:lstStyle/>
          <a:p>
            <a:r>
              <a:rPr lang="en-US" dirty="0"/>
              <a:t>Maria Merrill in Aquatic Habitat, Conservation and Restoration Section manages a lot of the wetland restoration, Living Shorelines type work</a:t>
            </a:r>
          </a:p>
          <a:p>
            <a:r>
              <a:rPr lang="en-US" dirty="0"/>
              <a:t>Lisa Gregg in Marine Fisheries Management handles coral relocation and saltwater fisheries special permits</a:t>
            </a:r>
          </a:p>
          <a:p>
            <a:r>
              <a:rPr lang="en-US" dirty="0"/>
              <a:t>Freshwater Fisheries Management staff handles dead-head logging permits</a:t>
            </a:r>
          </a:p>
          <a:p>
            <a:r>
              <a:rPr lang="en-US" dirty="0"/>
              <a:t>KOEBCC team work on S. Fla. Ecosystem projects</a:t>
            </a:r>
          </a:p>
          <a:p>
            <a:pPr marL="0" indent="0">
              <a:buNone/>
            </a:pPr>
            <a:endParaRPr lang="en-US" dirty="0"/>
          </a:p>
        </p:txBody>
      </p:sp>
      <p:pic>
        <p:nvPicPr>
          <p:cNvPr id="4" name="Picture 3">
            <a:extLst>
              <a:ext uri="{FF2B5EF4-FFF2-40B4-BE49-F238E27FC236}">
                <a16:creationId xmlns:a16="http://schemas.microsoft.com/office/drawing/2014/main" id="{FFDB51DB-ADFD-4C83-9345-B01C81B88CC3}"/>
              </a:ext>
            </a:extLst>
          </p:cNvPr>
          <p:cNvPicPr>
            <a:picLocks noChangeAspect="1"/>
          </p:cNvPicPr>
          <p:nvPr/>
        </p:nvPicPr>
        <p:blipFill rotWithShape="1">
          <a:blip r:embed="rId2"/>
          <a:srcRect l="5756" t="13103" r="5756" b="13103"/>
          <a:stretch/>
        </p:blipFill>
        <p:spPr>
          <a:xfrm>
            <a:off x="1600200" y="5704369"/>
            <a:ext cx="2133600" cy="609600"/>
          </a:xfrm>
          <a:prstGeom prst="rect">
            <a:avLst/>
          </a:prstGeom>
        </p:spPr>
      </p:pic>
    </p:spTree>
    <p:extLst>
      <p:ext uri="{BB962C8B-B14F-4D97-AF65-F5344CB8AC3E}">
        <p14:creationId xmlns:p14="http://schemas.microsoft.com/office/powerpoint/2010/main" val="63745407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2AE0F-3864-431D-875E-072A6DBC47D7}"/>
              </a:ext>
            </a:extLst>
          </p:cNvPr>
          <p:cNvSpPr>
            <a:spLocks noGrp="1"/>
          </p:cNvSpPr>
          <p:nvPr>
            <p:ph type="title"/>
          </p:nvPr>
        </p:nvSpPr>
        <p:spPr/>
        <p:txBody>
          <a:bodyPr/>
          <a:lstStyle/>
          <a:p>
            <a:pPr>
              <a:defRPr/>
            </a:pPr>
            <a:r>
              <a:rPr lang="en-US" sz="3600" b="1" dirty="0">
                <a:solidFill>
                  <a:srgbClr val="00549E"/>
                </a:solidFill>
                <a:latin typeface="Century Schoolbook" panose="02040604050505020304" pitchFamily="18" charset="0"/>
              </a:rPr>
              <a:t>Who in FWC reviews ERPs? (continued)</a:t>
            </a:r>
          </a:p>
        </p:txBody>
      </p:sp>
      <p:sp>
        <p:nvSpPr>
          <p:cNvPr id="3" name="Content Placeholder 2">
            <a:extLst>
              <a:ext uri="{FF2B5EF4-FFF2-40B4-BE49-F238E27FC236}">
                <a16:creationId xmlns:a16="http://schemas.microsoft.com/office/drawing/2014/main" id="{210FAE4B-C033-4979-B6E1-BA10CE62D83D}"/>
              </a:ext>
            </a:extLst>
          </p:cNvPr>
          <p:cNvSpPr>
            <a:spLocks noGrp="1"/>
          </p:cNvSpPr>
          <p:nvPr>
            <p:ph idx="1"/>
          </p:nvPr>
        </p:nvSpPr>
        <p:spPr/>
        <p:txBody>
          <a:bodyPr/>
          <a:lstStyle/>
          <a:p>
            <a:r>
              <a:rPr lang="en-US" dirty="0"/>
              <a:t>CPS transportation biologists review FDOT ERPs</a:t>
            </a:r>
          </a:p>
          <a:p>
            <a:r>
              <a:rPr lang="en-US" dirty="0"/>
              <a:t>SMEs can be from any part of the agency, including the Florida Fish and Wildlife Research Institute</a:t>
            </a:r>
          </a:p>
          <a:p>
            <a:r>
              <a:rPr lang="en-US" dirty="0"/>
              <a:t>Species Conservation Planning SMEs look at the most projects for listed species coordination</a:t>
            </a:r>
          </a:p>
          <a:p>
            <a:r>
              <a:rPr lang="en-US" dirty="0"/>
              <a:t>Section Leaders and Directors approve and sign letters</a:t>
            </a:r>
          </a:p>
          <a:p>
            <a:r>
              <a:rPr lang="en-US" dirty="0"/>
              <a:t>Traci Wallace in CPS formats and distributes letters and produces bi-weekly ERP No Comment report</a:t>
            </a:r>
          </a:p>
          <a:p>
            <a:pPr marL="0" indent="0">
              <a:buNone/>
            </a:pPr>
            <a:endParaRPr lang="en-US" dirty="0"/>
          </a:p>
        </p:txBody>
      </p:sp>
      <p:pic>
        <p:nvPicPr>
          <p:cNvPr id="4" name="Picture 3">
            <a:extLst>
              <a:ext uri="{FF2B5EF4-FFF2-40B4-BE49-F238E27FC236}">
                <a16:creationId xmlns:a16="http://schemas.microsoft.com/office/drawing/2014/main" id="{196CE4C2-0FFD-4BCA-AA44-37C831C49E89}"/>
              </a:ext>
            </a:extLst>
          </p:cNvPr>
          <p:cNvPicPr>
            <a:picLocks noChangeAspect="1"/>
          </p:cNvPicPr>
          <p:nvPr/>
        </p:nvPicPr>
        <p:blipFill>
          <a:blip r:embed="rId2"/>
          <a:stretch>
            <a:fillRect/>
          </a:stretch>
        </p:blipFill>
        <p:spPr>
          <a:xfrm>
            <a:off x="228601" y="1219201"/>
            <a:ext cx="1498600" cy="1311716"/>
          </a:xfrm>
          <a:prstGeom prst="rect">
            <a:avLst/>
          </a:prstGeom>
        </p:spPr>
      </p:pic>
    </p:spTree>
    <p:extLst>
      <p:ext uri="{BB962C8B-B14F-4D97-AF65-F5344CB8AC3E}">
        <p14:creationId xmlns:p14="http://schemas.microsoft.com/office/powerpoint/2010/main" val="364091640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41B3D-9918-4A4B-BE85-CFA14B546888}"/>
              </a:ext>
            </a:extLst>
          </p:cNvPr>
          <p:cNvSpPr>
            <a:spLocks noGrp="1"/>
          </p:cNvSpPr>
          <p:nvPr>
            <p:ph type="title"/>
          </p:nvPr>
        </p:nvSpPr>
        <p:spPr/>
        <p:txBody>
          <a:bodyPr/>
          <a:lstStyle/>
          <a:p>
            <a:r>
              <a:rPr lang="en-US" sz="3600" b="1" dirty="0">
                <a:solidFill>
                  <a:srgbClr val="00549E"/>
                </a:solidFill>
                <a:latin typeface="Century Schoolbook" panose="02040604050505020304" pitchFamily="18" charset="0"/>
              </a:rPr>
              <a:t>What is FWC staff looking for in an ERP request for comment?</a:t>
            </a:r>
          </a:p>
        </p:txBody>
      </p:sp>
      <p:sp>
        <p:nvSpPr>
          <p:cNvPr id="3" name="Content Placeholder 2">
            <a:extLst>
              <a:ext uri="{FF2B5EF4-FFF2-40B4-BE49-F238E27FC236}">
                <a16:creationId xmlns:a16="http://schemas.microsoft.com/office/drawing/2014/main" id="{CBB77D8E-15C1-4BC8-AD84-8602C148AF64}"/>
              </a:ext>
            </a:extLst>
          </p:cNvPr>
          <p:cNvSpPr>
            <a:spLocks noGrp="1"/>
          </p:cNvSpPr>
          <p:nvPr>
            <p:ph idx="1"/>
          </p:nvPr>
        </p:nvSpPr>
        <p:spPr/>
        <p:txBody>
          <a:bodyPr/>
          <a:lstStyle/>
          <a:p>
            <a:r>
              <a:rPr lang="en-US" dirty="0"/>
              <a:t>“Potentially affected fish and wildlife resources” of listed and managed species, wildlife management areas and important habitats within project area</a:t>
            </a:r>
          </a:p>
          <a:p>
            <a:r>
              <a:rPr lang="en-US" dirty="0"/>
              <a:t>Types and timing of activities and impacts of land development or water conversion</a:t>
            </a:r>
          </a:p>
          <a:p>
            <a:r>
              <a:rPr lang="en-US" dirty="0"/>
              <a:t>History of development, agency reviews                       or wildlife permits within project area</a:t>
            </a:r>
          </a:p>
          <a:p>
            <a:r>
              <a:rPr lang="en-US" dirty="0"/>
              <a:t>Wildlife surveys and assessments, including methods</a:t>
            </a:r>
          </a:p>
          <a:p>
            <a:r>
              <a:rPr lang="en-US" dirty="0"/>
              <a:t>Proposed conservation measures</a:t>
            </a:r>
          </a:p>
          <a:p>
            <a:endParaRPr lang="en-US" dirty="0"/>
          </a:p>
        </p:txBody>
      </p:sp>
      <p:pic>
        <p:nvPicPr>
          <p:cNvPr id="4" name="Picture 3">
            <a:extLst>
              <a:ext uri="{FF2B5EF4-FFF2-40B4-BE49-F238E27FC236}">
                <a16:creationId xmlns:a16="http://schemas.microsoft.com/office/drawing/2014/main" id="{9525536F-A29F-4DE1-8A4A-F10582AA42D2}"/>
              </a:ext>
            </a:extLst>
          </p:cNvPr>
          <p:cNvPicPr>
            <a:picLocks noChangeAspect="1"/>
          </p:cNvPicPr>
          <p:nvPr/>
        </p:nvPicPr>
        <p:blipFill>
          <a:blip r:embed="rId3"/>
          <a:stretch>
            <a:fillRect/>
          </a:stretch>
        </p:blipFill>
        <p:spPr>
          <a:xfrm>
            <a:off x="9144000" y="3803073"/>
            <a:ext cx="2133600" cy="1454727"/>
          </a:xfrm>
          <a:prstGeom prst="rect">
            <a:avLst/>
          </a:prstGeom>
        </p:spPr>
      </p:pic>
    </p:spTree>
    <p:extLst>
      <p:ext uri="{BB962C8B-B14F-4D97-AF65-F5344CB8AC3E}">
        <p14:creationId xmlns:p14="http://schemas.microsoft.com/office/powerpoint/2010/main" val="319929769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BC6F7-31F2-493C-8342-CEA4AAE39B9C}"/>
              </a:ext>
            </a:extLst>
          </p:cNvPr>
          <p:cNvSpPr>
            <a:spLocks noGrp="1"/>
          </p:cNvSpPr>
          <p:nvPr>
            <p:ph type="title"/>
          </p:nvPr>
        </p:nvSpPr>
        <p:spPr/>
        <p:txBody>
          <a:bodyPr/>
          <a:lstStyle/>
          <a:p>
            <a:r>
              <a:rPr lang="en-US" sz="3600" b="1" dirty="0">
                <a:solidFill>
                  <a:srgbClr val="00549E"/>
                </a:solidFill>
                <a:latin typeface="Century Schoolbook" panose="02040604050505020304" pitchFamily="18" charset="0"/>
              </a:rPr>
              <a:t>How can applicants expedite FWC ERP review?</a:t>
            </a:r>
          </a:p>
        </p:txBody>
      </p:sp>
      <p:sp>
        <p:nvSpPr>
          <p:cNvPr id="3" name="Content Placeholder 2">
            <a:extLst>
              <a:ext uri="{FF2B5EF4-FFF2-40B4-BE49-F238E27FC236}">
                <a16:creationId xmlns:a16="http://schemas.microsoft.com/office/drawing/2014/main" id="{5EF9B108-B792-4651-A1A5-A2478D93C1DD}"/>
              </a:ext>
            </a:extLst>
          </p:cNvPr>
          <p:cNvSpPr>
            <a:spLocks noGrp="1"/>
          </p:cNvSpPr>
          <p:nvPr>
            <p:ph idx="1"/>
          </p:nvPr>
        </p:nvSpPr>
        <p:spPr/>
        <p:txBody>
          <a:bodyPr/>
          <a:lstStyle/>
          <a:p>
            <a:r>
              <a:rPr lang="en-US" dirty="0"/>
              <a:t>Avoidance – don’t mess with high quality habitat!</a:t>
            </a:r>
          </a:p>
          <a:p>
            <a:r>
              <a:rPr lang="en-US" dirty="0"/>
              <a:t>Pre-application conferences – CPS and other FWC staff available to meet onsite, in meetings or on the phone</a:t>
            </a:r>
          </a:p>
          <a:p>
            <a:r>
              <a:rPr lang="en-US" dirty="0"/>
              <a:t>Documentation of previous FWC reviews, wildlife permits such as gopher tortoise relocation permits</a:t>
            </a:r>
          </a:p>
          <a:p>
            <a:r>
              <a:rPr lang="en-US" dirty="0"/>
              <a:t>Wildlife surveys per USFWS/FWC survey guidelines</a:t>
            </a:r>
          </a:p>
          <a:p>
            <a:r>
              <a:rPr lang="en-US" dirty="0"/>
              <a:t>Wildlife assessments including land cover classification for entire project area</a:t>
            </a:r>
          </a:p>
          <a:p>
            <a:r>
              <a:rPr lang="en-US" dirty="0"/>
              <a:t>Final preservation options, conservation areas</a:t>
            </a:r>
          </a:p>
          <a:p>
            <a:endParaRPr lang="en-US" dirty="0"/>
          </a:p>
        </p:txBody>
      </p:sp>
      <p:pic>
        <p:nvPicPr>
          <p:cNvPr id="5" name="Picture 4">
            <a:extLst>
              <a:ext uri="{FF2B5EF4-FFF2-40B4-BE49-F238E27FC236}">
                <a16:creationId xmlns:a16="http://schemas.microsoft.com/office/drawing/2014/main" id="{FC500FC5-24EF-4EA9-8814-C2C0656EF952}"/>
              </a:ext>
            </a:extLst>
          </p:cNvPr>
          <p:cNvPicPr>
            <a:picLocks noChangeAspect="1"/>
          </p:cNvPicPr>
          <p:nvPr/>
        </p:nvPicPr>
        <p:blipFill>
          <a:blip r:embed="rId2"/>
          <a:stretch>
            <a:fillRect/>
          </a:stretch>
        </p:blipFill>
        <p:spPr>
          <a:xfrm>
            <a:off x="396129" y="1956509"/>
            <a:ext cx="1280271" cy="3432345"/>
          </a:xfrm>
          <a:prstGeom prst="rect">
            <a:avLst/>
          </a:prstGeom>
        </p:spPr>
      </p:pic>
    </p:spTree>
    <p:extLst>
      <p:ext uri="{BB962C8B-B14F-4D97-AF65-F5344CB8AC3E}">
        <p14:creationId xmlns:p14="http://schemas.microsoft.com/office/powerpoint/2010/main" val="96900727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29E92-A179-41D1-A2F9-3CCC0EF0DEAD}"/>
              </a:ext>
            </a:extLst>
          </p:cNvPr>
          <p:cNvSpPr>
            <a:spLocks noGrp="1"/>
          </p:cNvSpPr>
          <p:nvPr>
            <p:ph type="title"/>
          </p:nvPr>
        </p:nvSpPr>
        <p:spPr/>
        <p:txBody>
          <a:bodyPr/>
          <a:lstStyle/>
          <a:p>
            <a:r>
              <a:rPr lang="en-US" sz="3600" b="1" dirty="0">
                <a:solidFill>
                  <a:srgbClr val="00549E"/>
                </a:solidFill>
                <a:latin typeface="Century Schoolbook" panose="02040604050505020304" pitchFamily="18" charset="0"/>
              </a:rPr>
              <a:t>Why do FWC agency comment letters read that way?</a:t>
            </a:r>
          </a:p>
        </p:txBody>
      </p:sp>
      <p:sp>
        <p:nvSpPr>
          <p:cNvPr id="3" name="Content Placeholder 2">
            <a:extLst>
              <a:ext uri="{FF2B5EF4-FFF2-40B4-BE49-F238E27FC236}">
                <a16:creationId xmlns:a16="http://schemas.microsoft.com/office/drawing/2014/main" id="{F7C4905E-2540-4094-B8E6-983DED287E41}"/>
              </a:ext>
            </a:extLst>
          </p:cNvPr>
          <p:cNvSpPr>
            <a:spLocks noGrp="1"/>
          </p:cNvSpPr>
          <p:nvPr>
            <p:ph idx="1"/>
          </p:nvPr>
        </p:nvSpPr>
        <p:spPr/>
        <p:txBody>
          <a:bodyPr/>
          <a:lstStyle/>
          <a:p>
            <a:r>
              <a:rPr lang="en-US" dirty="0"/>
              <a:t>Letter provides technical assistance, not authorization; federal consistency applies only to coastal counties</a:t>
            </a:r>
          </a:p>
          <a:p>
            <a:r>
              <a:rPr lang="en-US" dirty="0"/>
              <a:t>Information is minimal required to identify and locate project and proposed activities, identify potentially affected resources and provide comments and recommendations based on habitat suitability</a:t>
            </a:r>
          </a:p>
          <a:p>
            <a:r>
              <a:rPr lang="en-US" dirty="0"/>
              <a:t>Agency review covers all listed species within project boundaries to notify landowner of potential presence</a:t>
            </a:r>
          </a:p>
          <a:p>
            <a:endParaRPr lang="en-US" dirty="0"/>
          </a:p>
        </p:txBody>
      </p:sp>
      <p:pic>
        <p:nvPicPr>
          <p:cNvPr id="4" name="Picture 3">
            <a:extLst>
              <a:ext uri="{FF2B5EF4-FFF2-40B4-BE49-F238E27FC236}">
                <a16:creationId xmlns:a16="http://schemas.microsoft.com/office/drawing/2014/main" id="{D0AA0962-BE68-4B97-ADEF-CB500103FD42}"/>
              </a:ext>
            </a:extLst>
          </p:cNvPr>
          <p:cNvPicPr>
            <a:picLocks noChangeAspect="1"/>
          </p:cNvPicPr>
          <p:nvPr/>
        </p:nvPicPr>
        <p:blipFill rotWithShape="1">
          <a:blip r:embed="rId2"/>
          <a:srcRect l="9278" t="7093" r="12408" b="7093"/>
          <a:stretch/>
        </p:blipFill>
        <p:spPr>
          <a:xfrm>
            <a:off x="304800" y="2133600"/>
            <a:ext cx="1524087" cy="2804318"/>
          </a:xfrm>
          <a:prstGeom prst="rect">
            <a:avLst/>
          </a:prstGeom>
        </p:spPr>
      </p:pic>
    </p:spTree>
    <p:extLst>
      <p:ext uri="{BB962C8B-B14F-4D97-AF65-F5344CB8AC3E}">
        <p14:creationId xmlns:p14="http://schemas.microsoft.com/office/powerpoint/2010/main" val="51818674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D3811E2-DFFD-4188-94C5-119CE573C270}"/>
              </a:ext>
            </a:extLst>
          </p:cNvPr>
          <p:cNvPicPr>
            <a:picLocks noChangeAspect="1"/>
          </p:cNvPicPr>
          <p:nvPr/>
        </p:nvPicPr>
        <p:blipFill rotWithShape="1">
          <a:blip r:embed="rId3">
            <a:extLst>
              <a:ext uri="{28A0092B-C50C-407E-A947-70E740481C1C}">
                <a14:useLocalDpi xmlns:a14="http://schemas.microsoft.com/office/drawing/2010/main" val="0"/>
              </a:ext>
            </a:extLst>
          </a:blip>
          <a:srcRect r="45139" b="12968"/>
          <a:stretch/>
        </p:blipFill>
        <p:spPr>
          <a:xfrm>
            <a:off x="126234" y="1533238"/>
            <a:ext cx="5754040" cy="5134693"/>
          </a:xfrm>
          <a:prstGeom prst="rect">
            <a:avLst/>
          </a:prstGeom>
        </p:spPr>
      </p:pic>
      <p:sp>
        <p:nvSpPr>
          <p:cNvPr id="6147" name="Rectangle 2"/>
          <p:cNvSpPr>
            <a:spLocks noGrp="1" noChangeArrowheads="1"/>
          </p:cNvSpPr>
          <p:nvPr>
            <p:ph type="title"/>
          </p:nvPr>
        </p:nvSpPr>
        <p:spPr/>
        <p:txBody>
          <a:bodyPr/>
          <a:lstStyle/>
          <a:p>
            <a:pPr eaLnBrk="1" hangingPunct="1"/>
            <a:r>
              <a:rPr lang="en-US" sz="4000" b="1" dirty="0">
                <a:solidFill>
                  <a:srgbClr val="00549E"/>
                </a:solidFill>
                <a:latin typeface="Century Schoolbook" panose="02040604050505020304" pitchFamily="18" charset="0"/>
              </a:rPr>
              <a:t>FWC Bear Comments</a:t>
            </a:r>
          </a:p>
        </p:txBody>
      </p:sp>
      <p:sp>
        <p:nvSpPr>
          <p:cNvPr id="29" name="Rounded Rectangle 28"/>
          <p:cNvSpPr/>
          <p:nvPr/>
        </p:nvSpPr>
        <p:spPr bwMode="auto">
          <a:xfrm>
            <a:off x="8686800" y="1981200"/>
            <a:ext cx="1371600" cy="762000"/>
          </a:xfrm>
          <a:prstGeom prst="roundRect">
            <a:avLst/>
          </a:prstGeom>
          <a:no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wrap="none" anchor="ctr"/>
          <a:lstStyle/>
          <a:p>
            <a:pPr algn="ctr">
              <a:spcBef>
                <a:spcPct val="20000"/>
              </a:spcBef>
              <a:defRPr/>
            </a:pPr>
            <a:endParaRPr lang="en-US" sz="1600" b="1" i="1" dirty="0">
              <a:solidFill>
                <a:schemeClr val="tx1"/>
              </a:solidFill>
              <a:latin typeface="Franklin Gothic Demi" pitchFamily="34" charset="0"/>
            </a:endParaRPr>
          </a:p>
        </p:txBody>
      </p:sp>
      <p:sp>
        <p:nvSpPr>
          <p:cNvPr id="2" name="TextBox 1">
            <a:extLst>
              <a:ext uri="{FF2B5EF4-FFF2-40B4-BE49-F238E27FC236}">
                <a16:creationId xmlns:a16="http://schemas.microsoft.com/office/drawing/2014/main" id="{1BCD9EF3-C5FB-4042-B14D-05BB3F236435}"/>
              </a:ext>
            </a:extLst>
          </p:cNvPr>
          <p:cNvSpPr txBox="1"/>
          <p:nvPr/>
        </p:nvSpPr>
        <p:spPr>
          <a:xfrm>
            <a:off x="6094092" y="1533238"/>
            <a:ext cx="6097908" cy="4721292"/>
          </a:xfrm>
          <a:prstGeom prst="rect">
            <a:avLst/>
          </a:prstGeom>
          <a:noFill/>
        </p:spPr>
        <p:txBody>
          <a:bodyPr wrap="square" rtlCol="0">
            <a:spAutoFit/>
          </a:bodyPr>
          <a:lstStyle/>
          <a:p>
            <a:pPr marL="571500" indent="-571500">
              <a:buFont typeface="Arial" panose="020B0604020202020204" pitchFamily="34" charset="0"/>
              <a:buChar char="•"/>
            </a:pPr>
            <a:r>
              <a:rPr lang="en-US" sz="3200" dirty="0"/>
              <a:t>Important for safety of the public and bears</a:t>
            </a:r>
          </a:p>
          <a:p>
            <a:pPr marL="571500" indent="-571500">
              <a:buFont typeface="Arial" panose="020B0604020202020204" pitchFamily="34" charset="0"/>
              <a:buChar char="•"/>
            </a:pPr>
            <a:r>
              <a:rPr lang="en-US" sz="3200" dirty="0"/>
              <a:t>Bear ERA based on number of “bear calls” and road kills within buffer.</a:t>
            </a:r>
          </a:p>
          <a:p>
            <a:pPr marL="571500" indent="-571500">
              <a:buFont typeface="Arial" panose="020B0604020202020204" pitchFamily="34" charset="0"/>
              <a:buChar char="•"/>
            </a:pPr>
            <a:r>
              <a:rPr lang="en-US" sz="3200" dirty="0"/>
              <a:t>Bear commenting and project review language, recommendations, and data are updated annually</a:t>
            </a:r>
          </a:p>
        </p:txBody>
      </p:sp>
    </p:spTree>
    <p:extLst>
      <p:ext uri="{BB962C8B-B14F-4D97-AF65-F5344CB8AC3E}">
        <p14:creationId xmlns:p14="http://schemas.microsoft.com/office/powerpoint/2010/main" val="136945728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9D58A-7362-4EBC-96C3-2FB3625BCB14}"/>
              </a:ext>
            </a:extLst>
          </p:cNvPr>
          <p:cNvSpPr>
            <a:spLocks noGrp="1"/>
          </p:cNvSpPr>
          <p:nvPr>
            <p:ph type="title"/>
          </p:nvPr>
        </p:nvSpPr>
        <p:spPr>
          <a:xfrm>
            <a:off x="609600" y="274638"/>
            <a:ext cx="11074400" cy="1143000"/>
          </a:xfrm>
        </p:spPr>
        <p:txBody>
          <a:bodyPr/>
          <a:lstStyle/>
          <a:p>
            <a:r>
              <a:rPr lang="en-US" sz="3600" b="1" dirty="0">
                <a:solidFill>
                  <a:srgbClr val="00549E"/>
                </a:solidFill>
                <a:latin typeface="Century Schoolbook" panose="02040604050505020304" pitchFamily="18" charset="0"/>
              </a:rPr>
              <a:t>Questions for ERP Processors</a:t>
            </a:r>
          </a:p>
        </p:txBody>
      </p:sp>
      <p:sp>
        <p:nvSpPr>
          <p:cNvPr id="3" name="Content Placeholder 2">
            <a:extLst>
              <a:ext uri="{FF2B5EF4-FFF2-40B4-BE49-F238E27FC236}">
                <a16:creationId xmlns:a16="http://schemas.microsoft.com/office/drawing/2014/main" id="{7BB26284-B89C-44DE-8418-FF9C8DB3117F}"/>
              </a:ext>
            </a:extLst>
          </p:cNvPr>
          <p:cNvSpPr>
            <a:spLocks noGrp="1"/>
          </p:cNvSpPr>
          <p:nvPr>
            <p:ph idx="1"/>
          </p:nvPr>
        </p:nvSpPr>
        <p:spPr>
          <a:xfrm>
            <a:off x="1727200" y="1295400"/>
            <a:ext cx="9956800" cy="3992563"/>
          </a:xfrm>
        </p:spPr>
        <p:txBody>
          <a:bodyPr/>
          <a:lstStyle/>
          <a:p>
            <a:r>
              <a:rPr lang="en-US" sz="2400" dirty="0"/>
              <a:t>Why request comments on ERP applications from FWC?</a:t>
            </a:r>
          </a:p>
          <a:p>
            <a:r>
              <a:rPr lang="en-US" sz="2400" dirty="0"/>
              <a:t>What ERP projects does FWC not review?</a:t>
            </a:r>
          </a:p>
          <a:p>
            <a:r>
              <a:rPr lang="en-US" sz="2400" dirty="0"/>
              <a:t>How are comments from FWC requested?</a:t>
            </a:r>
          </a:p>
          <a:p>
            <a:r>
              <a:rPr lang="en-US" sz="2400" dirty="0"/>
              <a:t>When will comments be received back from FWC?</a:t>
            </a:r>
          </a:p>
          <a:p>
            <a:r>
              <a:rPr lang="en-US" sz="2400" dirty="0"/>
              <a:t>What does FWC do with a request for comments on ERP applications?</a:t>
            </a:r>
          </a:p>
          <a:p>
            <a:r>
              <a:rPr lang="en-US" sz="2400" dirty="0"/>
              <a:t>Who in FWC reviews ERPs?</a:t>
            </a:r>
          </a:p>
          <a:p>
            <a:r>
              <a:rPr lang="en-US" sz="2400" dirty="0"/>
              <a:t>What is FWC staff looking for in an ERP request for comment?</a:t>
            </a:r>
          </a:p>
          <a:p>
            <a:r>
              <a:rPr lang="en-US" sz="2400" dirty="0"/>
              <a:t>How can applicants expedite FWC ERP review?</a:t>
            </a:r>
          </a:p>
          <a:p>
            <a:r>
              <a:rPr lang="en-US" sz="2400" dirty="0"/>
              <a:t>Why do FWC agency comment letters read that way?</a:t>
            </a:r>
          </a:p>
          <a:p>
            <a:r>
              <a:rPr lang="en-US" sz="2400" dirty="0"/>
              <a:t>What’s new with FWC fish and wildlife conservation?</a:t>
            </a:r>
          </a:p>
          <a:p>
            <a:r>
              <a:rPr lang="en-US" sz="2400" dirty="0"/>
              <a:t>How do I find out more about protecting Florida’s fish and wildlife?</a:t>
            </a:r>
          </a:p>
        </p:txBody>
      </p:sp>
      <p:pic>
        <p:nvPicPr>
          <p:cNvPr id="5" name="Picture 4">
            <a:extLst>
              <a:ext uri="{FF2B5EF4-FFF2-40B4-BE49-F238E27FC236}">
                <a16:creationId xmlns:a16="http://schemas.microsoft.com/office/drawing/2014/main" id="{7AF16644-2320-4A1B-885F-2CCC3FFBCF25}"/>
              </a:ext>
            </a:extLst>
          </p:cNvPr>
          <p:cNvPicPr>
            <a:picLocks noChangeAspect="1"/>
          </p:cNvPicPr>
          <p:nvPr/>
        </p:nvPicPr>
        <p:blipFill>
          <a:blip r:embed="rId2"/>
          <a:stretch>
            <a:fillRect/>
          </a:stretch>
        </p:blipFill>
        <p:spPr>
          <a:xfrm>
            <a:off x="9525000" y="1676400"/>
            <a:ext cx="1792379" cy="1194920"/>
          </a:xfrm>
          <a:prstGeom prst="rect">
            <a:avLst/>
          </a:prstGeom>
        </p:spPr>
      </p:pic>
    </p:spTree>
    <p:extLst>
      <p:ext uri="{BB962C8B-B14F-4D97-AF65-F5344CB8AC3E}">
        <p14:creationId xmlns:p14="http://schemas.microsoft.com/office/powerpoint/2010/main" val="408109007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ED5DD-5CAA-4BC6-A80B-B0DB657088B1}"/>
              </a:ext>
            </a:extLst>
          </p:cNvPr>
          <p:cNvSpPr>
            <a:spLocks noGrp="1"/>
          </p:cNvSpPr>
          <p:nvPr>
            <p:ph type="title"/>
          </p:nvPr>
        </p:nvSpPr>
        <p:spPr/>
        <p:txBody>
          <a:bodyPr/>
          <a:lstStyle/>
          <a:p>
            <a:r>
              <a:rPr lang="en-US" sz="4000" b="1" dirty="0">
                <a:solidFill>
                  <a:srgbClr val="00549E"/>
                </a:solidFill>
                <a:latin typeface="Century Schoolbook" pitchFamily="18" charset="0"/>
              </a:rPr>
              <a:t>What’s new with FWC fish and wildlife conservation?</a:t>
            </a:r>
          </a:p>
        </p:txBody>
      </p:sp>
      <p:sp>
        <p:nvSpPr>
          <p:cNvPr id="3" name="Content Placeholder 2">
            <a:extLst>
              <a:ext uri="{FF2B5EF4-FFF2-40B4-BE49-F238E27FC236}">
                <a16:creationId xmlns:a16="http://schemas.microsoft.com/office/drawing/2014/main" id="{D490732D-8D07-4F51-A425-2730909E74E0}"/>
              </a:ext>
            </a:extLst>
          </p:cNvPr>
          <p:cNvSpPr>
            <a:spLocks noGrp="1"/>
          </p:cNvSpPr>
          <p:nvPr>
            <p:ph idx="1"/>
          </p:nvPr>
        </p:nvSpPr>
        <p:spPr/>
        <p:txBody>
          <a:bodyPr/>
          <a:lstStyle/>
          <a:p>
            <a:r>
              <a:rPr lang="en-US" sz="2800" dirty="0"/>
              <a:t>ERP review streamlining</a:t>
            </a:r>
          </a:p>
          <a:p>
            <a:pPr lvl="1"/>
            <a:r>
              <a:rPr lang="en-US" dirty="0"/>
              <a:t>FWC no comment projects (ERP screening, NC reports)</a:t>
            </a:r>
          </a:p>
          <a:p>
            <a:pPr lvl="1"/>
            <a:r>
              <a:rPr lang="en-US" dirty="0"/>
              <a:t>Standard RAI language and permit conditions under development</a:t>
            </a:r>
          </a:p>
          <a:p>
            <a:pPr lvl="1"/>
            <a:r>
              <a:rPr lang="en-US" dirty="0"/>
              <a:t>CPS staff resources and training</a:t>
            </a:r>
          </a:p>
          <a:p>
            <a:pPr lvl="1"/>
            <a:r>
              <a:rPr lang="en-US" dirty="0"/>
              <a:t>Bear only comments</a:t>
            </a:r>
          </a:p>
          <a:p>
            <a:pPr defTabSz="457200"/>
            <a:r>
              <a:rPr lang="en-US" sz="2800" dirty="0"/>
              <a:t>Species Guidelines - 8 original, 8 new, 								4 wading birds under development</a:t>
            </a:r>
          </a:p>
          <a:p>
            <a:pPr defTabSz="457200"/>
            <a:r>
              <a:rPr lang="en-US" sz="2800" dirty="0"/>
              <a:t>Listed wildlife species that are aquatic or wetland dependent and that use upland habitats for nesting and denning</a:t>
            </a:r>
          </a:p>
          <a:p>
            <a:pPr lvl="1"/>
            <a:endParaRPr lang="en-US" dirty="0"/>
          </a:p>
        </p:txBody>
      </p:sp>
      <p:pic>
        <p:nvPicPr>
          <p:cNvPr id="6" name="Picture 5">
            <a:extLst>
              <a:ext uri="{FF2B5EF4-FFF2-40B4-BE49-F238E27FC236}">
                <a16:creationId xmlns:a16="http://schemas.microsoft.com/office/drawing/2014/main" id="{3F32E323-F354-4329-B8B4-B3AEC5D48A84}"/>
              </a:ext>
            </a:extLst>
          </p:cNvPr>
          <p:cNvPicPr>
            <a:picLocks noChangeAspect="1"/>
          </p:cNvPicPr>
          <p:nvPr/>
        </p:nvPicPr>
        <p:blipFill>
          <a:blip r:embed="rId2"/>
          <a:stretch>
            <a:fillRect/>
          </a:stretch>
        </p:blipFill>
        <p:spPr>
          <a:xfrm>
            <a:off x="8229600" y="3246079"/>
            <a:ext cx="3324675" cy="2422885"/>
          </a:xfrm>
          <a:prstGeom prst="rect">
            <a:avLst/>
          </a:prstGeom>
        </p:spPr>
      </p:pic>
    </p:spTree>
    <p:extLst>
      <p:ext uri="{BB962C8B-B14F-4D97-AF65-F5344CB8AC3E}">
        <p14:creationId xmlns:p14="http://schemas.microsoft.com/office/powerpoint/2010/main" val="396510658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12192000" cy="1143000"/>
          </a:xfrm>
        </p:spPr>
        <p:txBody>
          <a:bodyPr/>
          <a:lstStyle/>
          <a:p>
            <a:r>
              <a:rPr lang="en-US" sz="4000" b="1" dirty="0">
                <a:solidFill>
                  <a:srgbClr val="00549E"/>
                </a:solidFill>
                <a:latin typeface="Century Schoolbook" pitchFamily="18" charset="0"/>
              </a:rPr>
              <a:t>	Imperiled Species Management Plan</a:t>
            </a:r>
          </a:p>
        </p:txBody>
      </p:sp>
      <p:sp>
        <p:nvSpPr>
          <p:cNvPr id="3" name="Content Placeholder 2"/>
          <p:cNvSpPr>
            <a:spLocks noGrp="1"/>
          </p:cNvSpPr>
          <p:nvPr>
            <p:ph idx="1"/>
          </p:nvPr>
        </p:nvSpPr>
        <p:spPr>
          <a:xfrm>
            <a:off x="1600200" y="1588863"/>
            <a:ext cx="9525000" cy="4830763"/>
          </a:xfrm>
        </p:spPr>
        <p:txBody>
          <a:bodyPr/>
          <a:lstStyle/>
          <a:p>
            <a:r>
              <a:rPr lang="en-US" sz="2800" dirty="0">
                <a:latin typeface="Franklin Gothic Book" panose="020B0503020102020204" pitchFamily="34" charset="0"/>
              </a:rPr>
              <a:t>The Commission developed a new Imperiled Species Management System in 2010 for 64 species</a:t>
            </a:r>
          </a:p>
          <a:p>
            <a:r>
              <a:rPr lang="en-US" sz="2800" dirty="0">
                <a:latin typeface="Franklin Gothic Book" panose="020B0503020102020204" pitchFamily="34" charset="0"/>
              </a:rPr>
              <a:t>Federal and State Listed Species identified in Chapter 68A-27, F.A.C.</a:t>
            </a:r>
          </a:p>
          <a:p>
            <a:r>
              <a:rPr lang="en-US" sz="2800" dirty="0">
                <a:latin typeface="Franklin Gothic Book" panose="020B0503020102020204" pitchFamily="34" charset="0"/>
              </a:rPr>
              <a:t>2016 Commission approved the Imperiled Species Management Plan </a:t>
            </a:r>
          </a:p>
          <a:p>
            <a:r>
              <a:rPr lang="en-US" sz="2800" dirty="0">
                <a:latin typeface="Franklin Gothic Book" panose="020B0503020102020204" pitchFamily="34" charset="0"/>
              </a:rPr>
              <a:t>8 Species guidelines were approved at that time</a:t>
            </a:r>
          </a:p>
        </p:txBody>
      </p:sp>
      <p:pic>
        <p:nvPicPr>
          <p:cNvPr id="5" name="Picture 4" descr="Imperiled species ribbon.jpg"/>
          <p:cNvPicPr>
            <a:picLocks noChangeAspect="1"/>
          </p:cNvPicPr>
          <p:nvPr/>
        </p:nvPicPr>
        <p:blipFill>
          <a:blip r:embed="rId3"/>
          <a:stretch>
            <a:fillRect/>
          </a:stretch>
        </p:blipFill>
        <p:spPr>
          <a:xfrm>
            <a:off x="2667000" y="5257800"/>
            <a:ext cx="7677150" cy="11618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5271479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a:lstStyle/>
          <a:p>
            <a:pPr eaLnBrk="1" hangingPunct="1"/>
            <a:r>
              <a:rPr lang="en-US" sz="4000" b="1" dirty="0">
                <a:solidFill>
                  <a:srgbClr val="00549E"/>
                </a:solidFill>
                <a:latin typeface="Century Schoolbook" panose="02040604050505020304" pitchFamily="18" charset="0"/>
              </a:rPr>
              <a:t>New Species Guidelines</a:t>
            </a:r>
          </a:p>
        </p:txBody>
      </p:sp>
      <p:sp>
        <p:nvSpPr>
          <p:cNvPr id="29" name="Rounded Rectangle 28"/>
          <p:cNvSpPr/>
          <p:nvPr/>
        </p:nvSpPr>
        <p:spPr bwMode="auto">
          <a:xfrm>
            <a:off x="8686800" y="1981200"/>
            <a:ext cx="1371600" cy="762000"/>
          </a:xfrm>
          <a:prstGeom prst="roundRect">
            <a:avLst/>
          </a:prstGeom>
          <a:no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wrap="none" anchor="ctr"/>
          <a:lstStyle/>
          <a:p>
            <a:pPr algn="ctr">
              <a:spcBef>
                <a:spcPct val="20000"/>
              </a:spcBef>
              <a:defRPr/>
            </a:pPr>
            <a:endParaRPr lang="en-US" sz="1600" b="1" i="1" dirty="0">
              <a:solidFill>
                <a:schemeClr val="tx1"/>
              </a:solidFill>
              <a:latin typeface="Franklin Gothic Demi" pitchFamily="34" charset="0"/>
            </a:endParaRPr>
          </a:p>
        </p:txBody>
      </p:sp>
      <p:sp>
        <p:nvSpPr>
          <p:cNvPr id="9" name="TextBox 8"/>
          <p:cNvSpPr txBox="1"/>
          <p:nvPr/>
        </p:nvSpPr>
        <p:spPr>
          <a:xfrm>
            <a:off x="3356271" y="1374709"/>
            <a:ext cx="4495799" cy="4351961"/>
          </a:xfrm>
          <a:prstGeom prst="rect">
            <a:avLst/>
          </a:prstGeom>
          <a:noFill/>
        </p:spPr>
        <p:txBody>
          <a:bodyPr wrap="square" rtlCol="0">
            <a:spAutoFit/>
          </a:bodyPr>
          <a:lstStyle/>
          <a:p>
            <a:pPr marL="171450" indent="-171450">
              <a:buFont typeface="Arial" panose="020B0604020202020204" pitchFamily="34" charset="0"/>
              <a:buChar char="•"/>
            </a:pPr>
            <a:endParaRPr lang="en-US" dirty="0"/>
          </a:p>
          <a:p>
            <a:pPr marL="457200" indent="-457200">
              <a:buFont typeface="Arial" panose="020B0604020202020204" pitchFamily="34" charset="0"/>
              <a:buChar char="•"/>
            </a:pPr>
            <a:r>
              <a:rPr lang="en-US" sz="2800" dirty="0"/>
              <a:t>Florida burrowing owl</a:t>
            </a:r>
          </a:p>
          <a:p>
            <a:pPr marL="457200" indent="-457200">
              <a:buFont typeface="Arial" panose="020B0604020202020204" pitchFamily="34" charset="0"/>
              <a:buChar char="•"/>
            </a:pPr>
            <a:r>
              <a:rPr lang="en-US" sz="2800" dirty="0"/>
              <a:t>Florida pine snake</a:t>
            </a:r>
          </a:p>
          <a:p>
            <a:pPr marL="457200" indent="-457200">
              <a:buFont typeface="Arial" panose="020B0604020202020204" pitchFamily="34" charset="0"/>
              <a:buChar char="•"/>
            </a:pPr>
            <a:r>
              <a:rPr lang="en-US" sz="2800" dirty="0"/>
              <a:t>Big Cypress fox squirrel</a:t>
            </a:r>
          </a:p>
          <a:p>
            <a:pPr marL="457200" indent="-457200">
              <a:buFont typeface="Arial" panose="020B0604020202020204" pitchFamily="34" charset="0"/>
              <a:buChar char="•"/>
            </a:pPr>
            <a:r>
              <a:rPr lang="en-US" sz="2800" dirty="0"/>
              <a:t>Barbour’s map turtle</a:t>
            </a:r>
          </a:p>
          <a:p>
            <a:pPr marL="457200" indent="-457200">
              <a:buFont typeface="Arial" panose="020B0604020202020204" pitchFamily="34" charset="0"/>
              <a:buChar char="•"/>
            </a:pPr>
            <a:r>
              <a:rPr lang="en-US" sz="2800" dirty="0" err="1"/>
              <a:t>Blackmouth</a:t>
            </a:r>
            <a:r>
              <a:rPr lang="en-US" sz="2800" dirty="0"/>
              <a:t> shiner</a:t>
            </a:r>
          </a:p>
          <a:p>
            <a:pPr marL="457200" indent="-457200">
              <a:buFont typeface="Arial" panose="020B0604020202020204" pitchFamily="34" charset="0"/>
              <a:buChar char="•"/>
            </a:pPr>
            <a:r>
              <a:rPr lang="en-US" sz="2800" dirty="0"/>
              <a:t>Saltmarsh topminnow</a:t>
            </a:r>
          </a:p>
          <a:p>
            <a:pPr marL="457200" indent="-457200">
              <a:buFont typeface="Arial" panose="020B0604020202020204" pitchFamily="34" charset="0"/>
              <a:buChar char="•"/>
            </a:pPr>
            <a:r>
              <a:rPr lang="en-US" sz="2800" dirty="0"/>
              <a:t>Santa Fe Cave crayfish</a:t>
            </a:r>
          </a:p>
          <a:p>
            <a:pPr marL="457200" indent="-457200">
              <a:buFont typeface="Arial" panose="020B0604020202020204" pitchFamily="34" charset="0"/>
              <a:buChar char="•"/>
            </a:pPr>
            <a:r>
              <a:rPr lang="en-US" sz="2800" dirty="0"/>
              <a:t>Black Creek crayfish. </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417638"/>
            <a:ext cx="3031671" cy="4217977"/>
          </a:xfrm>
          <a:prstGeom prst="rect">
            <a:avLst/>
          </a:prstGeom>
          <a:ln>
            <a:noFill/>
          </a:ln>
          <a:effectLst>
            <a:softEdge rad="112500"/>
          </a:effectLst>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15975" y="1433680"/>
            <a:ext cx="4307846" cy="2867410"/>
          </a:xfrm>
          <a:prstGeom prst="rect">
            <a:avLst/>
          </a:prstGeom>
          <a:ln>
            <a:noFill/>
          </a:ln>
          <a:effectLst>
            <a:softEdge rad="112500"/>
          </a:effectLst>
        </p:spPr>
      </p:pic>
      <p:pic>
        <p:nvPicPr>
          <p:cNvPr id="8" name="Picture 7">
            <a:extLst>
              <a:ext uri="{FF2B5EF4-FFF2-40B4-BE49-F238E27FC236}">
                <a16:creationId xmlns:a16="http://schemas.microsoft.com/office/drawing/2014/main" id="{CC8C6BE9-3E5F-4376-B0B5-9E1056A3D51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00362" y="4899900"/>
            <a:ext cx="4823459" cy="1653540"/>
          </a:xfrm>
          <a:prstGeom prst="rect">
            <a:avLst/>
          </a:prstGeom>
          <a:ln>
            <a:noFill/>
          </a:ln>
          <a:effectLst>
            <a:softEdge rad="112500"/>
          </a:effectLst>
        </p:spPr>
      </p:pic>
    </p:spTree>
    <p:extLst>
      <p:ext uri="{BB962C8B-B14F-4D97-AF65-F5344CB8AC3E}">
        <p14:creationId xmlns:p14="http://schemas.microsoft.com/office/powerpoint/2010/main" val="179090523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a:lstStyle/>
          <a:p>
            <a:pPr eaLnBrk="1" hangingPunct="1"/>
            <a:r>
              <a:rPr lang="en-US" sz="4000" b="1" dirty="0">
                <a:solidFill>
                  <a:srgbClr val="00549E"/>
                </a:solidFill>
                <a:latin typeface="Century Schoolbook" panose="02040604050505020304" pitchFamily="18" charset="0"/>
              </a:rPr>
              <a:t>Proposed Species Guidelines - </a:t>
            </a:r>
            <a:br>
              <a:rPr lang="en-US" sz="4000" b="1" dirty="0">
                <a:solidFill>
                  <a:srgbClr val="00549E"/>
                </a:solidFill>
                <a:latin typeface="Century Schoolbook" panose="02040604050505020304" pitchFamily="18" charset="0"/>
              </a:rPr>
            </a:br>
            <a:r>
              <a:rPr lang="en-US" sz="4000" b="1" dirty="0">
                <a:solidFill>
                  <a:srgbClr val="00549E"/>
                </a:solidFill>
                <a:latin typeface="Century Schoolbook" panose="02040604050505020304" pitchFamily="18" charset="0"/>
              </a:rPr>
              <a:t>Wading Birds</a:t>
            </a:r>
          </a:p>
        </p:txBody>
      </p:sp>
      <p:sp>
        <p:nvSpPr>
          <p:cNvPr id="29" name="Rounded Rectangle 28"/>
          <p:cNvSpPr/>
          <p:nvPr/>
        </p:nvSpPr>
        <p:spPr bwMode="auto">
          <a:xfrm>
            <a:off x="8686800" y="1981200"/>
            <a:ext cx="1371600" cy="762000"/>
          </a:xfrm>
          <a:prstGeom prst="roundRect">
            <a:avLst/>
          </a:prstGeom>
          <a:no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wrap="none" anchor="ctr"/>
          <a:lstStyle/>
          <a:p>
            <a:pPr algn="ctr">
              <a:spcBef>
                <a:spcPct val="20000"/>
              </a:spcBef>
              <a:defRPr/>
            </a:pPr>
            <a:endParaRPr lang="en-US" sz="1600" b="1" i="1" dirty="0">
              <a:solidFill>
                <a:schemeClr val="tx1"/>
              </a:solidFill>
              <a:latin typeface="Franklin Gothic Demi" pitchFamily="34" charset="0"/>
            </a:endParaRPr>
          </a:p>
        </p:txBody>
      </p:sp>
      <p:sp>
        <p:nvSpPr>
          <p:cNvPr id="9" name="TextBox 8"/>
          <p:cNvSpPr txBox="1"/>
          <p:nvPr/>
        </p:nvSpPr>
        <p:spPr>
          <a:xfrm>
            <a:off x="5867400" y="1752600"/>
            <a:ext cx="4495799" cy="1397306"/>
          </a:xfrm>
          <a:prstGeom prst="rect">
            <a:avLst/>
          </a:prstGeom>
          <a:noFill/>
        </p:spPr>
        <p:txBody>
          <a:bodyPr wrap="square" rtlCol="0">
            <a:spAutoFit/>
          </a:bodyPr>
          <a:lstStyle/>
          <a:p>
            <a:pPr marL="171450" indent="-171450">
              <a:buFont typeface="Arial" panose="020B0604020202020204" pitchFamily="34" charset="0"/>
              <a:buChar char="•"/>
            </a:pPr>
            <a:endParaRPr lang="en-US" dirty="0"/>
          </a:p>
          <a:p>
            <a:pPr marL="457200" indent="-457200">
              <a:buFont typeface="Arial" panose="020B0604020202020204" pitchFamily="34" charset="0"/>
              <a:buChar char="•"/>
            </a:pPr>
            <a:r>
              <a:rPr lang="en-US" sz="3200" dirty="0"/>
              <a:t>Little Blue Heron</a:t>
            </a:r>
          </a:p>
          <a:p>
            <a:pPr marL="457200" indent="-457200">
              <a:buFont typeface="Arial" panose="020B0604020202020204" pitchFamily="34" charset="0"/>
              <a:buChar char="•"/>
            </a:pPr>
            <a:r>
              <a:rPr lang="en-US" sz="3200" dirty="0"/>
              <a:t>Reddish Egret</a:t>
            </a:r>
          </a:p>
        </p:txBody>
      </p:sp>
      <p:pic>
        <p:nvPicPr>
          <p:cNvPr id="3" name="Picture 2">
            <a:extLst>
              <a:ext uri="{FF2B5EF4-FFF2-40B4-BE49-F238E27FC236}">
                <a16:creationId xmlns:a16="http://schemas.microsoft.com/office/drawing/2014/main" id="{F6FFAA0B-DB60-4F8A-90EF-E006EB9B022B}"/>
              </a:ext>
            </a:extLst>
          </p:cNvPr>
          <p:cNvPicPr>
            <a:picLocks noChangeAspect="1"/>
          </p:cNvPicPr>
          <p:nvPr/>
        </p:nvPicPr>
        <p:blipFill>
          <a:blip r:embed="rId3"/>
          <a:stretch>
            <a:fillRect/>
          </a:stretch>
        </p:blipFill>
        <p:spPr>
          <a:xfrm>
            <a:off x="990600" y="1856730"/>
            <a:ext cx="4514176" cy="1772940"/>
          </a:xfrm>
          <a:prstGeom prst="rect">
            <a:avLst/>
          </a:prstGeom>
        </p:spPr>
      </p:pic>
      <p:pic>
        <p:nvPicPr>
          <p:cNvPr id="5" name="Picture 4">
            <a:extLst>
              <a:ext uri="{FF2B5EF4-FFF2-40B4-BE49-F238E27FC236}">
                <a16:creationId xmlns:a16="http://schemas.microsoft.com/office/drawing/2014/main" id="{AB5F4EC4-91B6-4DB0-A837-88C1B56D0C93}"/>
              </a:ext>
            </a:extLst>
          </p:cNvPr>
          <p:cNvPicPr>
            <a:picLocks noChangeAspect="1"/>
          </p:cNvPicPr>
          <p:nvPr/>
        </p:nvPicPr>
        <p:blipFill>
          <a:blip r:embed="rId4"/>
          <a:stretch>
            <a:fillRect/>
          </a:stretch>
        </p:blipFill>
        <p:spPr>
          <a:xfrm>
            <a:off x="7477721" y="3659796"/>
            <a:ext cx="1371600" cy="1660358"/>
          </a:xfrm>
          <a:prstGeom prst="rect">
            <a:avLst/>
          </a:prstGeom>
        </p:spPr>
      </p:pic>
      <p:pic>
        <p:nvPicPr>
          <p:cNvPr id="6" name="Picture 5">
            <a:extLst>
              <a:ext uri="{FF2B5EF4-FFF2-40B4-BE49-F238E27FC236}">
                <a16:creationId xmlns:a16="http://schemas.microsoft.com/office/drawing/2014/main" id="{3FC71692-53D9-4587-8D77-19C44FABFA3B}"/>
              </a:ext>
            </a:extLst>
          </p:cNvPr>
          <p:cNvPicPr>
            <a:picLocks noChangeAspect="1"/>
          </p:cNvPicPr>
          <p:nvPr/>
        </p:nvPicPr>
        <p:blipFill>
          <a:blip r:embed="rId5"/>
          <a:stretch>
            <a:fillRect/>
          </a:stretch>
        </p:blipFill>
        <p:spPr>
          <a:xfrm>
            <a:off x="9144000" y="3659873"/>
            <a:ext cx="2067521" cy="1660281"/>
          </a:xfrm>
          <a:prstGeom prst="rect">
            <a:avLst/>
          </a:prstGeom>
        </p:spPr>
      </p:pic>
      <p:sp>
        <p:nvSpPr>
          <p:cNvPr id="12" name="TextBox 11">
            <a:extLst>
              <a:ext uri="{FF2B5EF4-FFF2-40B4-BE49-F238E27FC236}">
                <a16:creationId xmlns:a16="http://schemas.microsoft.com/office/drawing/2014/main" id="{023EA8D4-B0EB-4033-8CF5-09E683E2C7C0}"/>
              </a:ext>
            </a:extLst>
          </p:cNvPr>
          <p:cNvSpPr txBox="1"/>
          <p:nvPr/>
        </p:nvSpPr>
        <p:spPr>
          <a:xfrm>
            <a:off x="3667722" y="3735996"/>
            <a:ext cx="4495799" cy="1397306"/>
          </a:xfrm>
          <a:prstGeom prst="rect">
            <a:avLst/>
          </a:prstGeom>
          <a:noFill/>
        </p:spPr>
        <p:txBody>
          <a:bodyPr wrap="square" rtlCol="0">
            <a:spAutoFit/>
          </a:bodyPr>
          <a:lstStyle/>
          <a:p>
            <a:pPr marL="171450" indent="-171450">
              <a:buFont typeface="Arial" panose="020B0604020202020204" pitchFamily="34" charset="0"/>
              <a:buChar char="•"/>
            </a:pPr>
            <a:endParaRPr lang="en-US" dirty="0"/>
          </a:p>
          <a:p>
            <a:pPr marL="457200" indent="-457200">
              <a:buFont typeface="Arial" panose="020B0604020202020204" pitchFamily="34" charset="0"/>
              <a:buChar char="•"/>
            </a:pPr>
            <a:r>
              <a:rPr lang="en-US" sz="3200" dirty="0"/>
              <a:t>Roseate Spoonbill</a:t>
            </a:r>
          </a:p>
          <a:p>
            <a:pPr marL="457200" indent="-457200">
              <a:buFont typeface="Arial" panose="020B0604020202020204" pitchFamily="34" charset="0"/>
              <a:buChar char="•"/>
            </a:pPr>
            <a:r>
              <a:rPr lang="en-US" sz="3200" dirty="0"/>
              <a:t>Tricolored Heron</a:t>
            </a:r>
          </a:p>
        </p:txBody>
      </p:sp>
    </p:spTree>
    <p:extLst>
      <p:ext uri="{BB962C8B-B14F-4D97-AF65-F5344CB8AC3E}">
        <p14:creationId xmlns:p14="http://schemas.microsoft.com/office/powerpoint/2010/main" val="50726299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a:lstStyle/>
          <a:p>
            <a:pPr eaLnBrk="1" hangingPunct="1"/>
            <a:r>
              <a:rPr lang="en-US" sz="4000" b="1" dirty="0">
                <a:solidFill>
                  <a:srgbClr val="00549E"/>
                </a:solidFill>
                <a:latin typeface="Century Schoolbook" panose="02040604050505020304" pitchFamily="18" charset="0"/>
              </a:rPr>
              <a:t>Helpful Information</a:t>
            </a:r>
          </a:p>
        </p:txBody>
      </p:sp>
      <p:sp>
        <p:nvSpPr>
          <p:cNvPr id="29" name="Rounded Rectangle 28"/>
          <p:cNvSpPr/>
          <p:nvPr/>
        </p:nvSpPr>
        <p:spPr bwMode="auto">
          <a:xfrm>
            <a:off x="8686800" y="1981200"/>
            <a:ext cx="1371600" cy="762000"/>
          </a:xfrm>
          <a:prstGeom prst="roundRect">
            <a:avLst/>
          </a:prstGeom>
          <a:noFill/>
          <a:ln>
            <a:no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wrap="none" anchor="ctr"/>
          <a:lstStyle/>
          <a:p>
            <a:pPr algn="ctr">
              <a:spcBef>
                <a:spcPct val="20000"/>
              </a:spcBef>
              <a:defRPr/>
            </a:pPr>
            <a:endParaRPr lang="en-US" sz="1600" b="1" i="1" dirty="0">
              <a:solidFill>
                <a:schemeClr val="tx1"/>
              </a:solidFill>
              <a:latin typeface="Franklin Gothic Demi" pitchFamily="34" charset="0"/>
            </a:endParaRPr>
          </a:p>
        </p:txBody>
      </p:sp>
      <p:sp>
        <p:nvSpPr>
          <p:cNvPr id="9" name="TextBox 8"/>
          <p:cNvSpPr txBox="1"/>
          <p:nvPr/>
        </p:nvSpPr>
        <p:spPr>
          <a:xfrm>
            <a:off x="304800" y="1665982"/>
            <a:ext cx="11734800" cy="3539430"/>
          </a:xfrm>
          <a:prstGeom prst="rect">
            <a:avLst/>
          </a:prstGeom>
          <a:noFill/>
        </p:spPr>
        <p:txBody>
          <a:bodyPr wrap="square" rtlCol="0">
            <a:spAutoFit/>
          </a:bodyPr>
          <a:lstStyle/>
          <a:p>
            <a:pPr marL="457200" indent="-457200">
              <a:buFont typeface="Arial" panose="020B0604020202020204" pitchFamily="34" charset="0"/>
              <a:buChar char="•"/>
            </a:pPr>
            <a:r>
              <a:rPr lang="en-US" sz="3200" dirty="0"/>
              <a:t>Biological info:</a:t>
            </a:r>
          </a:p>
          <a:p>
            <a:pPr marL="914400" lvl="1" indent="-457200">
              <a:buFont typeface="Arial" panose="020B0604020202020204" pitchFamily="34" charset="0"/>
              <a:buChar char="•"/>
            </a:pPr>
            <a:r>
              <a:rPr lang="en-US" sz="3200" dirty="0"/>
              <a:t>Essential behaviors/habitats/range</a:t>
            </a:r>
          </a:p>
          <a:p>
            <a:pPr marL="914400" lvl="1" indent="-457200">
              <a:buFont typeface="Arial" panose="020B0604020202020204" pitchFamily="34" charset="0"/>
              <a:buChar char="•"/>
            </a:pPr>
            <a:r>
              <a:rPr lang="en-US" sz="3200" dirty="0"/>
              <a:t>Threats</a:t>
            </a:r>
          </a:p>
          <a:p>
            <a:pPr marL="914400" lvl="1" indent="-457200">
              <a:buFont typeface="Arial" panose="020B0604020202020204" pitchFamily="34" charset="0"/>
              <a:buChar char="•"/>
            </a:pPr>
            <a:r>
              <a:rPr lang="en-US" sz="3200" dirty="0"/>
              <a:t>Specific “take” information</a:t>
            </a:r>
          </a:p>
          <a:p>
            <a:pPr marL="457200" indent="-457200">
              <a:buFont typeface="Arial" panose="020B0604020202020204" pitchFamily="34" charset="0"/>
              <a:buChar char="•"/>
            </a:pPr>
            <a:r>
              <a:rPr lang="en-US" sz="3200" dirty="0"/>
              <a:t>Conservation Measures and Avoidance</a:t>
            </a:r>
          </a:p>
          <a:p>
            <a:pPr marL="457200" indent="-457200">
              <a:buFont typeface="Arial" panose="020B0604020202020204" pitchFamily="34" charset="0"/>
              <a:buChar char="•"/>
            </a:pPr>
            <a:r>
              <a:rPr lang="en-US" sz="3200" dirty="0"/>
              <a:t>Survey methods and Mitigation options</a:t>
            </a:r>
          </a:p>
        </p:txBody>
      </p:sp>
      <p:pic>
        <p:nvPicPr>
          <p:cNvPr id="6" name="Picture 5">
            <a:extLst>
              <a:ext uri="{FF2B5EF4-FFF2-40B4-BE49-F238E27FC236}">
                <a16:creationId xmlns:a16="http://schemas.microsoft.com/office/drawing/2014/main" id="{A0944DC9-3F69-4ED2-ADDC-177990285F62}"/>
              </a:ext>
            </a:extLst>
          </p:cNvPr>
          <p:cNvPicPr>
            <a:picLocks noChangeAspect="1"/>
          </p:cNvPicPr>
          <p:nvPr/>
        </p:nvPicPr>
        <p:blipFill>
          <a:blip r:embed="rId3"/>
          <a:stretch>
            <a:fillRect/>
          </a:stretch>
        </p:blipFill>
        <p:spPr>
          <a:xfrm>
            <a:off x="7924800" y="2362200"/>
            <a:ext cx="3048000" cy="2191055"/>
          </a:xfrm>
          <a:prstGeom prst="rect">
            <a:avLst/>
          </a:prstGeom>
        </p:spPr>
      </p:pic>
    </p:spTree>
    <p:extLst>
      <p:ext uri="{BB962C8B-B14F-4D97-AF65-F5344CB8AC3E}">
        <p14:creationId xmlns:p14="http://schemas.microsoft.com/office/powerpoint/2010/main" val="116099903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B7217-CACE-452F-AC91-106C1E3558B4}"/>
              </a:ext>
            </a:extLst>
          </p:cNvPr>
          <p:cNvSpPr>
            <a:spLocks noGrp="1"/>
          </p:cNvSpPr>
          <p:nvPr>
            <p:ph type="title"/>
          </p:nvPr>
        </p:nvSpPr>
        <p:spPr/>
        <p:txBody>
          <a:bodyPr/>
          <a:lstStyle/>
          <a:p>
            <a:r>
              <a:rPr lang="en-US" sz="3600" b="1" dirty="0">
                <a:solidFill>
                  <a:srgbClr val="00549E"/>
                </a:solidFill>
                <a:latin typeface="Century Schoolbook" panose="02040604050505020304" pitchFamily="18" charset="0"/>
              </a:rPr>
              <a:t>How do I find out more about protecting Florida’s fish and wildlife?</a:t>
            </a:r>
          </a:p>
        </p:txBody>
      </p:sp>
      <p:sp>
        <p:nvSpPr>
          <p:cNvPr id="3" name="Content Placeholder 2">
            <a:extLst>
              <a:ext uri="{FF2B5EF4-FFF2-40B4-BE49-F238E27FC236}">
                <a16:creationId xmlns:a16="http://schemas.microsoft.com/office/drawing/2014/main" id="{A074BCC9-20D4-400B-8E55-D8D1764E10D3}"/>
              </a:ext>
            </a:extLst>
          </p:cNvPr>
          <p:cNvSpPr>
            <a:spLocks noGrp="1"/>
          </p:cNvSpPr>
          <p:nvPr>
            <p:ph idx="1"/>
          </p:nvPr>
        </p:nvSpPr>
        <p:spPr/>
        <p:txBody>
          <a:bodyPr/>
          <a:lstStyle/>
          <a:p>
            <a:pPr>
              <a:spcBef>
                <a:spcPts val="600"/>
              </a:spcBef>
            </a:pPr>
            <a:r>
              <a:rPr lang="en-US" sz="2800" dirty="0"/>
              <a:t>Florida Fish and Wildlife Conservation Commission Rules </a:t>
            </a:r>
            <a:r>
              <a:rPr lang="en-US" sz="2800" dirty="0">
                <a:hlinkClick r:id="rId2"/>
              </a:rPr>
              <a:t>https://www.flrules.org/Gateway/Department.asp?DeptID=68</a:t>
            </a:r>
            <a:r>
              <a:rPr lang="en-US" sz="2800" dirty="0"/>
              <a:t> </a:t>
            </a:r>
          </a:p>
          <a:p>
            <a:pPr>
              <a:spcBef>
                <a:spcPts val="600"/>
              </a:spcBef>
            </a:pPr>
            <a:r>
              <a:rPr lang="en-US" sz="2800" dirty="0"/>
              <a:t>Imperiled Species Management Plan </a:t>
            </a:r>
            <a:r>
              <a:rPr lang="en-US" sz="2800" dirty="0">
                <a:hlinkClick r:id="rId3"/>
              </a:rPr>
              <a:t>http://myfwc.com/wildlifehabitats/imperiled/plan/</a:t>
            </a:r>
            <a:r>
              <a:rPr lang="en-US" sz="2800" dirty="0"/>
              <a:t> </a:t>
            </a:r>
          </a:p>
          <a:p>
            <a:pPr>
              <a:spcBef>
                <a:spcPts val="600"/>
              </a:spcBef>
            </a:pPr>
            <a:r>
              <a:rPr lang="en-US" sz="2800" dirty="0"/>
              <a:t>Species Action Plans </a:t>
            </a:r>
            <a:r>
              <a:rPr lang="en-US" sz="2800" dirty="0">
                <a:hlinkClick r:id="rId4"/>
              </a:rPr>
              <a:t>http://myfwc.com/wildlifehabitats/imperiled/species-action-plans/</a:t>
            </a:r>
            <a:r>
              <a:rPr lang="en-US" sz="2800" dirty="0"/>
              <a:t> </a:t>
            </a:r>
          </a:p>
          <a:p>
            <a:endParaRPr lang="en-US" dirty="0"/>
          </a:p>
        </p:txBody>
      </p:sp>
      <p:pic>
        <p:nvPicPr>
          <p:cNvPr id="4" name="Picture 3">
            <a:extLst>
              <a:ext uri="{FF2B5EF4-FFF2-40B4-BE49-F238E27FC236}">
                <a16:creationId xmlns:a16="http://schemas.microsoft.com/office/drawing/2014/main" id="{FD3FE9AB-53AA-493A-9BB4-01BF8AB65B8F}"/>
              </a:ext>
            </a:extLst>
          </p:cNvPr>
          <p:cNvPicPr>
            <a:picLocks noChangeAspect="1"/>
          </p:cNvPicPr>
          <p:nvPr/>
        </p:nvPicPr>
        <p:blipFill rotWithShape="1">
          <a:blip r:embed="rId5"/>
          <a:srcRect l="7247" t="4780" r="7247" b="4780"/>
          <a:stretch/>
        </p:blipFill>
        <p:spPr>
          <a:xfrm>
            <a:off x="120903" y="1981200"/>
            <a:ext cx="1606297" cy="2362200"/>
          </a:xfrm>
          <a:prstGeom prst="rect">
            <a:avLst/>
          </a:prstGeom>
        </p:spPr>
      </p:pic>
    </p:spTree>
    <p:extLst>
      <p:ext uri="{BB962C8B-B14F-4D97-AF65-F5344CB8AC3E}">
        <p14:creationId xmlns:p14="http://schemas.microsoft.com/office/powerpoint/2010/main" val="214347397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B7217-CACE-452F-AC91-106C1E3558B4}"/>
              </a:ext>
            </a:extLst>
          </p:cNvPr>
          <p:cNvSpPr>
            <a:spLocks noGrp="1"/>
          </p:cNvSpPr>
          <p:nvPr>
            <p:ph type="title"/>
          </p:nvPr>
        </p:nvSpPr>
        <p:spPr/>
        <p:txBody>
          <a:bodyPr/>
          <a:lstStyle/>
          <a:p>
            <a:r>
              <a:rPr lang="en-US" sz="3600" b="1" dirty="0">
                <a:solidFill>
                  <a:srgbClr val="00549E"/>
                </a:solidFill>
                <a:latin typeface="Century Schoolbook" panose="02040604050505020304" pitchFamily="18" charset="0"/>
              </a:rPr>
              <a:t>How do I find out more about protecting Florida’s fish and wildlife? (continued)</a:t>
            </a:r>
          </a:p>
        </p:txBody>
      </p:sp>
      <p:sp>
        <p:nvSpPr>
          <p:cNvPr id="3" name="Content Placeholder 2">
            <a:extLst>
              <a:ext uri="{FF2B5EF4-FFF2-40B4-BE49-F238E27FC236}">
                <a16:creationId xmlns:a16="http://schemas.microsoft.com/office/drawing/2014/main" id="{A074BCC9-20D4-400B-8E55-D8D1764E10D3}"/>
              </a:ext>
            </a:extLst>
          </p:cNvPr>
          <p:cNvSpPr>
            <a:spLocks noGrp="1"/>
          </p:cNvSpPr>
          <p:nvPr>
            <p:ph idx="1"/>
          </p:nvPr>
        </p:nvSpPr>
        <p:spPr/>
        <p:txBody>
          <a:bodyPr/>
          <a:lstStyle/>
          <a:p>
            <a:pPr>
              <a:spcBef>
                <a:spcPts val="600"/>
              </a:spcBef>
            </a:pPr>
            <a:r>
              <a:rPr lang="en-US" sz="2800" dirty="0"/>
              <a:t>Species Conservation Measures and Permitting Guidelines </a:t>
            </a:r>
            <a:r>
              <a:rPr lang="en-US" sz="2800" dirty="0">
                <a:hlinkClick r:id="rId2"/>
              </a:rPr>
              <a:t>http://myfwc.com/wildlifehabitats/imperiled/species-guidelines/</a:t>
            </a:r>
            <a:r>
              <a:rPr lang="en-US" sz="2800" dirty="0"/>
              <a:t> </a:t>
            </a:r>
          </a:p>
          <a:p>
            <a:pPr>
              <a:spcBef>
                <a:spcPts val="600"/>
              </a:spcBef>
            </a:pPr>
            <a:r>
              <a:rPr lang="en-US" sz="2800" dirty="0"/>
              <a:t>Gopher Tortoise Permitting </a:t>
            </a:r>
            <a:r>
              <a:rPr lang="en-US" sz="2800" u="sng" dirty="0">
                <a:hlinkClick r:id="rId3"/>
              </a:rPr>
              <a:t>http://www.myfwc.com/license/wildlife/gopher-tortoise-permits/</a:t>
            </a:r>
            <a:endParaRPr lang="en-US" sz="2800" u="sng" dirty="0"/>
          </a:p>
          <a:p>
            <a:pPr>
              <a:spcBef>
                <a:spcPts val="600"/>
              </a:spcBef>
            </a:pPr>
            <a:r>
              <a:rPr lang="en-US" sz="2800" dirty="0"/>
              <a:t>Florida Wildlife Conservation Guide (</a:t>
            </a:r>
            <a:r>
              <a:rPr lang="en-US" sz="2800" u="sng" dirty="0">
                <a:hlinkClick r:id="rId4"/>
              </a:rPr>
              <a:t>http://myfwc.com/conservation/value/fwcg/</a:t>
            </a:r>
            <a:endParaRPr lang="en-US" sz="2800" u="sng" dirty="0"/>
          </a:p>
          <a:p>
            <a:pPr>
              <a:spcBef>
                <a:spcPts val="600"/>
              </a:spcBef>
            </a:pPr>
            <a:r>
              <a:rPr lang="en-US" sz="2800" dirty="0"/>
              <a:t>Florida Black Bear Management Plan </a:t>
            </a:r>
            <a:r>
              <a:rPr lang="en-US" sz="2800" dirty="0">
                <a:hlinkClick r:id="rId5"/>
              </a:rPr>
              <a:t>http://myfwc.com/wildlifehabitats/imperiled/management-plans/</a:t>
            </a:r>
            <a:r>
              <a:rPr lang="en-US" sz="2800" dirty="0"/>
              <a:t> </a:t>
            </a:r>
          </a:p>
          <a:p>
            <a:pPr>
              <a:spcBef>
                <a:spcPts val="600"/>
              </a:spcBef>
            </a:pPr>
            <a:endParaRPr lang="en-US" sz="2800" u="sng" dirty="0"/>
          </a:p>
        </p:txBody>
      </p:sp>
      <p:pic>
        <p:nvPicPr>
          <p:cNvPr id="4" name="Picture 3">
            <a:extLst>
              <a:ext uri="{FF2B5EF4-FFF2-40B4-BE49-F238E27FC236}">
                <a16:creationId xmlns:a16="http://schemas.microsoft.com/office/drawing/2014/main" id="{FD3FE9AB-53AA-493A-9BB4-01BF8AB65B8F}"/>
              </a:ext>
            </a:extLst>
          </p:cNvPr>
          <p:cNvPicPr>
            <a:picLocks noChangeAspect="1"/>
          </p:cNvPicPr>
          <p:nvPr/>
        </p:nvPicPr>
        <p:blipFill rotWithShape="1">
          <a:blip r:embed="rId6"/>
          <a:srcRect l="7247" t="4780" r="7247" b="4780"/>
          <a:stretch/>
        </p:blipFill>
        <p:spPr>
          <a:xfrm>
            <a:off x="120903" y="1981200"/>
            <a:ext cx="1606297" cy="2362200"/>
          </a:xfrm>
          <a:prstGeom prst="rect">
            <a:avLst/>
          </a:prstGeom>
        </p:spPr>
      </p:pic>
    </p:spTree>
    <p:extLst>
      <p:ext uri="{BB962C8B-B14F-4D97-AF65-F5344CB8AC3E}">
        <p14:creationId xmlns:p14="http://schemas.microsoft.com/office/powerpoint/2010/main" val="333822170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B7217-CACE-452F-AC91-106C1E3558B4}"/>
              </a:ext>
            </a:extLst>
          </p:cNvPr>
          <p:cNvSpPr>
            <a:spLocks noGrp="1"/>
          </p:cNvSpPr>
          <p:nvPr>
            <p:ph type="title"/>
          </p:nvPr>
        </p:nvSpPr>
        <p:spPr/>
        <p:txBody>
          <a:bodyPr/>
          <a:lstStyle/>
          <a:p>
            <a:r>
              <a:rPr lang="en-US" sz="3600" b="1" dirty="0">
                <a:solidFill>
                  <a:srgbClr val="00549E"/>
                </a:solidFill>
                <a:latin typeface="Century Schoolbook" panose="02040604050505020304" pitchFamily="18" charset="0"/>
              </a:rPr>
              <a:t>How do I find out more about protecting Florida’s fish and wildlife? (continued)</a:t>
            </a:r>
          </a:p>
        </p:txBody>
      </p:sp>
      <p:sp>
        <p:nvSpPr>
          <p:cNvPr id="3" name="Content Placeholder 2">
            <a:extLst>
              <a:ext uri="{FF2B5EF4-FFF2-40B4-BE49-F238E27FC236}">
                <a16:creationId xmlns:a16="http://schemas.microsoft.com/office/drawing/2014/main" id="{A074BCC9-20D4-400B-8E55-D8D1764E10D3}"/>
              </a:ext>
            </a:extLst>
          </p:cNvPr>
          <p:cNvSpPr>
            <a:spLocks noGrp="1"/>
          </p:cNvSpPr>
          <p:nvPr>
            <p:ph idx="1"/>
          </p:nvPr>
        </p:nvSpPr>
        <p:spPr/>
        <p:txBody>
          <a:bodyPr/>
          <a:lstStyle/>
          <a:p>
            <a:pPr>
              <a:spcBef>
                <a:spcPts val="600"/>
              </a:spcBef>
            </a:pPr>
            <a:r>
              <a:rPr lang="en-US" sz="2800" dirty="0"/>
              <a:t>Manatees </a:t>
            </a:r>
            <a:r>
              <a:rPr lang="en-US" sz="2800" dirty="0">
                <a:hlinkClick r:id="rId3"/>
              </a:rPr>
              <a:t>http://myfwc.com/wildlifehabitats/managed/manatee/permit-review/</a:t>
            </a:r>
            <a:r>
              <a:rPr lang="en-US" sz="2800" dirty="0"/>
              <a:t> </a:t>
            </a:r>
          </a:p>
          <a:p>
            <a:pPr>
              <a:spcBef>
                <a:spcPts val="600"/>
              </a:spcBef>
            </a:pPr>
            <a:r>
              <a:rPr lang="en-US" sz="2800" dirty="0"/>
              <a:t>Sea Turtle Lighting </a:t>
            </a:r>
            <a:r>
              <a:rPr lang="en-US" sz="2800" dirty="0">
                <a:hlinkClick r:id="rId4"/>
              </a:rPr>
              <a:t>http://myfwc.com/conservation/you-conserve/lighting/</a:t>
            </a:r>
            <a:r>
              <a:rPr lang="en-US" sz="2800" dirty="0"/>
              <a:t> </a:t>
            </a:r>
          </a:p>
          <a:p>
            <a:pPr>
              <a:spcBef>
                <a:spcPts val="600"/>
              </a:spcBef>
            </a:pPr>
            <a:r>
              <a:rPr lang="en-US" sz="2800" dirty="0"/>
              <a:t>Breeding Bird Protocol for Florida’s Seabirds and Shorebirds </a:t>
            </a:r>
            <a:r>
              <a:rPr lang="en-US" sz="2800" u="sng" dirty="0">
                <a:hlinkClick r:id="rId5"/>
              </a:rPr>
              <a:t>https://public.myfwc.com/crossdoi/shorebirds/PDF-files/BreedingBirdProtocolForFloridasSeabirdsAndShorebirds.pdf</a:t>
            </a:r>
            <a:r>
              <a:rPr lang="en-US" sz="2800" dirty="0"/>
              <a:t>. </a:t>
            </a:r>
          </a:p>
        </p:txBody>
      </p:sp>
      <p:pic>
        <p:nvPicPr>
          <p:cNvPr id="4" name="Picture 3">
            <a:extLst>
              <a:ext uri="{FF2B5EF4-FFF2-40B4-BE49-F238E27FC236}">
                <a16:creationId xmlns:a16="http://schemas.microsoft.com/office/drawing/2014/main" id="{FD3FE9AB-53AA-493A-9BB4-01BF8AB65B8F}"/>
              </a:ext>
            </a:extLst>
          </p:cNvPr>
          <p:cNvPicPr>
            <a:picLocks noChangeAspect="1"/>
          </p:cNvPicPr>
          <p:nvPr/>
        </p:nvPicPr>
        <p:blipFill rotWithShape="1">
          <a:blip r:embed="rId6"/>
          <a:srcRect l="7247" t="4780" r="7247" b="4780"/>
          <a:stretch/>
        </p:blipFill>
        <p:spPr>
          <a:xfrm>
            <a:off x="120903" y="1981200"/>
            <a:ext cx="1606297" cy="2362200"/>
          </a:xfrm>
          <a:prstGeom prst="rect">
            <a:avLst/>
          </a:prstGeom>
        </p:spPr>
      </p:pic>
    </p:spTree>
    <p:extLst>
      <p:ext uri="{BB962C8B-B14F-4D97-AF65-F5344CB8AC3E}">
        <p14:creationId xmlns:p14="http://schemas.microsoft.com/office/powerpoint/2010/main" val="412430304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549E"/>
                </a:solidFill>
                <a:latin typeface="Century Schoolbook" panose="02040604050505020304" pitchFamily="18" charset="0"/>
              </a:rPr>
              <a:t>Questions?</a:t>
            </a:r>
          </a:p>
        </p:txBody>
      </p:sp>
      <p:pic>
        <p:nvPicPr>
          <p:cNvPr id="3" name="Picture 2">
            <a:extLst>
              <a:ext uri="{FF2B5EF4-FFF2-40B4-BE49-F238E27FC236}">
                <a16:creationId xmlns:a16="http://schemas.microsoft.com/office/drawing/2014/main" id="{47F6F7DB-97C3-4A9C-9B99-90DC8C9B6EC5}"/>
              </a:ext>
            </a:extLst>
          </p:cNvPr>
          <p:cNvPicPr>
            <a:picLocks noChangeAspect="1"/>
          </p:cNvPicPr>
          <p:nvPr/>
        </p:nvPicPr>
        <p:blipFill>
          <a:blip r:embed="rId3"/>
          <a:stretch>
            <a:fillRect/>
          </a:stretch>
        </p:blipFill>
        <p:spPr>
          <a:xfrm>
            <a:off x="7655209" y="2971800"/>
            <a:ext cx="4054191" cy="3377477"/>
          </a:xfrm>
          <a:prstGeom prst="rect">
            <a:avLst/>
          </a:prstGeom>
        </p:spPr>
      </p:pic>
    </p:spTree>
    <p:extLst>
      <p:ext uri="{BB962C8B-B14F-4D97-AF65-F5344CB8AC3E}">
        <p14:creationId xmlns:p14="http://schemas.microsoft.com/office/powerpoint/2010/main" val="350003142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11074400" cy="1143000"/>
          </a:xfrm>
        </p:spPr>
        <p:txBody>
          <a:bodyPr/>
          <a:lstStyle/>
          <a:p>
            <a:r>
              <a:rPr lang="en-US" sz="3600" b="1" dirty="0">
                <a:solidFill>
                  <a:srgbClr val="00549E"/>
                </a:solidFill>
                <a:latin typeface="Century Schoolbook" panose="02040604050505020304" pitchFamily="18" charset="0"/>
              </a:rPr>
              <a:t>Listed wildlife species that are aquatic or wetland dependent and that use upland habitats for nesting and denning?</a:t>
            </a:r>
          </a:p>
        </p:txBody>
      </p:sp>
      <p:pic>
        <p:nvPicPr>
          <p:cNvPr id="4" name="Picture 3">
            <a:extLst>
              <a:ext uri="{FF2B5EF4-FFF2-40B4-BE49-F238E27FC236}">
                <a16:creationId xmlns:a16="http://schemas.microsoft.com/office/drawing/2014/main" id="{EEC5C2CF-ECCD-4968-9B1F-CF9524A6CC8B}"/>
              </a:ext>
            </a:extLst>
          </p:cNvPr>
          <p:cNvPicPr>
            <a:picLocks noChangeAspect="1"/>
          </p:cNvPicPr>
          <p:nvPr/>
        </p:nvPicPr>
        <p:blipFill>
          <a:blip r:embed="rId3"/>
          <a:stretch>
            <a:fillRect/>
          </a:stretch>
        </p:blipFill>
        <p:spPr>
          <a:xfrm>
            <a:off x="7669397" y="4302773"/>
            <a:ext cx="1493649" cy="1310754"/>
          </a:xfrm>
          <a:prstGeom prst="rect">
            <a:avLst/>
          </a:prstGeom>
          <a:ln w="28575">
            <a:solidFill>
              <a:schemeClr val="tx1"/>
            </a:solidFill>
          </a:ln>
        </p:spPr>
      </p:pic>
      <p:pic>
        <p:nvPicPr>
          <p:cNvPr id="5" name="Picture 4">
            <a:extLst>
              <a:ext uri="{FF2B5EF4-FFF2-40B4-BE49-F238E27FC236}">
                <a16:creationId xmlns:a16="http://schemas.microsoft.com/office/drawing/2014/main" id="{FD8E1621-2723-4924-94F0-E9834D21E4B9}"/>
              </a:ext>
            </a:extLst>
          </p:cNvPr>
          <p:cNvPicPr>
            <a:picLocks noChangeAspect="1"/>
          </p:cNvPicPr>
          <p:nvPr/>
        </p:nvPicPr>
        <p:blipFill>
          <a:blip r:embed="rId4"/>
          <a:stretch>
            <a:fillRect/>
          </a:stretch>
        </p:blipFill>
        <p:spPr>
          <a:xfrm>
            <a:off x="5213917" y="4501313"/>
            <a:ext cx="2133785" cy="609653"/>
          </a:xfrm>
          <a:prstGeom prst="rect">
            <a:avLst/>
          </a:prstGeom>
          <a:ln w="28575">
            <a:solidFill>
              <a:schemeClr val="tx1"/>
            </a:solidFill>
          </a:ln>
        </p:spPr>
      </p:pic>
      <p:pic>
        <p:nvPicPr>
          <p:cNvPr id="15" name="Picture 14">
            <a:extLst>
              <a:ext uri="{FF2B5EF4-FFF2-40B4-BE49-F238E27FC236}">
                <a16:creationId xmlns:a16="http://schemas.microsoft.com/office/drawing/2014/main" id="{12D782FF-882B-4FD8-BD24-3D203E5D1674}"/>
              </a:ext>
            </a:extLst>
          </p:cNvPr>
          <p:cNvPicPr>
            <a:picLocks noChangeAspect="1"/>
          </p:cNvPicPr>
          <p:nvPr/>
        </p:nvPicPr>
        <p:blipFill>
          <a:blip r:embed="rId5"/>
          <a:stretch>
            <a:fillRect/>
          </a:stretch>
        </p:blipFill>
        <p:spPr>
          <a:xfrm>
            <a:off x="3007905" y="4145035"/>
            <a:ext cx="1884317" cy="1328865"/>
          </a:xfrm>
          <a:prstGeom prst="rect">
            <a:avLst/>
          </a:prstGeom>
        </p:spPr>
      </p:pic>
      <p:pic>
        <p:nvPicPr>
          <p:cNvPr id="16" name="Picture 15">
            <a:extLst>
              <a:ext uri="{FF2B5EF4-FFF2-40B4-BE49-F238E27FC236}">
                <a16:creationId xmlns:a16="http://schemas.microsoft.com/office/drawing/2014/main" id="{38FEE82C-7AC7-4FFB-AA86-C52525A7FA3D}"/>
              </a:ext>
            </a:extLst>
          </p:cNvPr>
          <p:cNvPicPr>
            <a:picLocks noChangeAspect="1"/>
          </p:cNvPicPr>
          <p:nvPr/>
        </p:nvPicPr>
        <p:blipFill>
          <a:blip r:embed="rId6"/>
          <a:stretch>
            <a:fillRect/>
          </a:stretch>
        </p:blipFill>
        <p:spPr>
          <a:xfrm>
            <a:off x="1133473" y="3890878"/>
            <a:ext cx="1613442" cy="1830524"/>
          </a:xfrm>
          <a:prstGeom prst="rect">
            <a:avLst/>
          </a:prstGeom>
          <a:ln w="28575">
            <a:solidFill>
              <a:schemeClr val="tx1"/>
            </a:solidFill>
          </a:ln>
        </p:spPr>
      </p:pic>
      <p:pic>
        <p:nvPicPr>
          <p:cNvPr id="17" name="Picture 16">
            <a:extLst>
              <a:ext uri="{FF2B5EF4-FFF2-40B4-BE49-F238E27FC236}">
                <a16:creationId xmlns:a16="http://schemas.microsoft.com/office/drawing/2014/main" id="{A2EBB8D8-4597-42A8-8C2E-345CBF11E355}"/>
              </a:ext>
            </a:extLst>
          </p:cNvPr>
          <p:cNvPicPr>
            <a:picLocks noChangeAspect="1"/>
          </p:cNvPicPr>
          <p:nvPr/>
        </p:nvPicPr>
        <p:blipFill>
          <a:blip r:embed="rId7"/>
          <a:stretch>
            <a:fillRect/>
          </a:stretch>
        </p:blipFill>
        <p:spPr>
          <a:xfrm>
            <a:off x="9659334" y="2744731"/>
            <a:ext cx="2066723" cy="1146147"/>
          </a:xfrm>
          <a:prstGeom prst="rect">
            <a:avLst/>
          </a:prstGeom>
        </p:spPr>
      </p:pic>
      <p:pic>
        <p:nvPicPr>
          <p:cNvPr id="18" name="Picture 17">
            <a:extLst>
              <a:ext uri="{FF2B5EF4-FFF2-40B4-BE49-F238E27FC236}">
                <a16:creationId xmlns:a16="http://schemas.microsoft.com/office/drawing/2014/main" id="{E7637A71-43B4-4362-A0B4-707424855B4E}"/>
              </a:ext>
            </a:extLst>
          </p:cNvPr>
          <p:cNvPicPr>
            <a:picLocks noChangeAspect="1"/>
          </p:cNvPicPr>
          <p:nvPr/>
        </p:nvPicPr>
        <p:blipFill>
          <a:blip r:embed="rId8"/>
          <a:stretch>
            <a:fillRect/>
          </a:stretch>
        </p:blipFill>
        <p:spPr>
          <a:xfrm>
            <a:off x="8110816" y="2356003"/>
            <a:ext cx="1548518" cy="1877731"/>
          </a:xfrm>
          <a:prstGeom prst="rect">
            <a:avLst/>
          </a:prstGeom>
        </p:spPr>
      </p:pic>
      <p:pic>
        <p:nvPicPr>
          <p:cNvPr id="19" name="Picture 18">
            <a:extLst>
              <a:ext uri="{FF2B5EF4-FFF2-40B4-BE49-F238E27FC236}">
                <a16:creationId xmlns:a16="http://schemas.microsoft.com/office/drawing/2014/main" id="{3F4BCC61-FF35-41CA-A3D4-639DFF12E4E7}"/>
              </a:ext>
            </a:extLst>
          </p:cNvPr>
          <p:cNvPicPr>
            <a:picLocks noChangeAspect="1"/>
          </p:cNvPicPr>
          <p:nvPr/>
        </p:nvPicPr>
        <p:blipFill>
          <a:blip r:embed="rId9"/>
          <a:stretch>
            <a:fillRect/>
          </a:stretch>
        </p:blipFill>
        <p:spPr>
          <a:xfrm>
            <a:off x="5285031" y="2344800"/>
            <a:ext cx="2371666" cy="1594741"/>
          </a:xfrm>
          <a:prstGeom prst="rect">
            <a:avLst/>
          </a:prstGeom>
          <a:ln w="28575">
            <a:solidFill>
              <a:schemeClr val="tx1"/>
            </a:solidFill>
          </a:ln>
        </p:spPr>
      </p:pic>
      <p:pic>
        <p:nvPicPr>
          <p:cNvPr id="20" name="Picture 19">
            <a:extLst>
              <a:ext uri="{FF2B5EF4-FFF2-40B4-BE49-F238E27FC236}">
                <a16:creationId xmlns:a16="http://schemas.microsoft.com/office/drawing/2014/main" id="{41EE0AF3-CC25-4340-B533-346C54D557A4}"/>
              </a:ext>
            </a:extLst>
          </p:cNvPr>
          <p:cNvPicPr>
            <a:picLocks noChangeAspect="1"/>
          </p:cNvPicPr>
          <p:nvPr/>
        </p:nvPicPr>
        <p:blipFill>
          <a:blip r:embed="rId10"/>
          <a:stretch>
            <a:fillRect/>
          </a:stretch>
        </p:blipFill>
        <p:spPr>
          <a:xfrm>
            <a:off x="2209800" y="2339311"/>
            <a:ext cx="2316681" cy="1304657"/>
          </a:xfrm>
          <a:prstGeom prst="rect">
            <a:avLst/>
          </a:prstGeom>
        </p:spPr>
      </p:pic>
      <p:pic>
        <p:nvPicPr>
          <p:cNvPr id="21" name="Picture 20">
            <a:extLst>
              <a:ext uri="{FF2B5EF4-FFF2-40B4-BE49-F238E27FC236}">
                <a16:creationId xmlns:a16="http://schemas.microsoft.com/office/drawing/2014/main" id="{E871D9CA-3AD3-46CE-90C9-2BE8D923B659}"/>
              </a:ext>
            </a:extLst>
          </p:cNvPr>
          <p:cNvPicPr>
            <a:picLocks noChangeAspect="1"/>
          </p:cNvPicPr>
          <p:nvPr/>
        </p:nvPicPr>
        <p:blipFill>
          <a:blip r:embed="rId11"/>
          <a:stretch>
            <a:fillRect/>
          </a:stretch>
        </p:blipFill>
        <p:spPr>
          <a:xfrm>
            <a:off x="609600" y="2355967"/>
            <a:ext cx="1359526" cy="1304657"/>
          </a:xfrm>
          <a:prstGeom prst="rect">
            <a:avLst/>
          </a:prstGeom>
        </p:spPr>
      </p:pic>
      <p:pic>
        <p:nvPicPr>
          <p:cNvPr id="3" name="Picture 2">
            <a:extLst>
              <a:ext uri="{FF2B5EF4-FFF2-40B4-BE49-F238E27FC236}">
                <a16:creationId xmlns:a16="http://schemas.microsoft.com/office/drawing/2014/main" id="{31D5F199-7E01-421C-80A4-5146A9E73491}"/>
              </a:ext>
            </a:extLst>
          </p:cNvPr>
          <p:cNvPicPr>
            <a:picLocks noChangeAspect="1"/>
          </p:cNvPicPr>
          <p:nvPr/>
        </p:nvPicPr>
        <p:blipFill>
          <a:blip r:embed="rId12"/>
          <a:stretch>
            <a:fillRect/>
          </a:stretch>
        </p:blipFill>
        <p:spPr>
          <a:xfrm>
            <a:off x="9484741" y="4302773"/>
            <a:ext cx="1816765" cy="1261981"/>
          </a:xfrm>
          <a:prstGeom prst="rect">
            <a:avLst/>
          </a:prstGeom>
        </p:spPr>
      </p:pic>
    </p:spTree>
    <p:extLst>
      <p:ext uri="{BB962C8B-B14F-4D97-AF65-F5344CB8AC3E}">
        <p14:creationId xmlns:p14="http://schemas.microsoft.com/office/powerpoint/2010/main" val="66215891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A47B5-BF71-4814-9350-5F2EBAD711E0}"/>
              </a:ext>
            </a:extLst>
          </p:cNvPr>
          <p:cNvSpPr>
            <a:spLocks noGrp="1"/>
          </p:cNvSpPr>
          <p:nvPr>
            <p:ph type="title"/>
          </p:nvPr>
        </p:nvSpPr>
        <p:spPr/>
        <p:txBody>
          <a:bodyPr/>
          <a:lstStyle/>
          <a:p>
            <a:r>
              <a:rPr lang="en-US" sz="3600" b="1" dirty="0">
                <a:solidFill>
                  <a:srgbClr val="00549E"/>
                </a:solidFill>
                <a:latin typeface="Century Schoolbook" panose="02040604050505020304" pitchFamily="18" charset="0"/>
              </a:rPr>
              <a:t>Why request comments from FWC?</a:t>
            </a:r>
          </a:p>
        </p:txBody>
      </p:sp>
      <p:sp>
        <p:nvSpPr>
          <p:cNvPr id="3" name="Content Placeholder 2">
            <a:extLst>
              <a:ext uri="{FF2B5EF4-FFF2-40B4-BE49-F238E27FC236}">
                <a16:creationId xmlns:a16="http://schemas.microsoft.com/office/drawing/2014/main" id="{84A3BEF7-01D1-4D75-BF96-1336A69D8F64}"/>
              </a:ext>
            </a:extLst>
          </p:cNvPr>
          <p:cNvSpPr>
            <a:spLocks noGrp="1"/>
          </p:cNvSpPr>
          <p:nvPr>
            <p:ph idx="1"/>
          </p:nvPr>
        </p:nvSpPr>
        <p:spPr/>
        <p:txBody>
          <a:bodyPr/>
          <a:lstStyle/>
          <a:p>
            <a:r>
              <a:rPr lang="en-US" dirty="0"/>
              <a:t>For fish and wildlife species and habitat expertise per Chapter 373, Florida Statutes</a:t>
            </a:r>
          </a:p>
          <a:p>
            <a:r>
              <a:rPr lang="en-US" dirty="0"/>
              <a:t>For federal consistency review under the Florida Coastal Management Program and the federal Coastal Zone Management Act.</a:t>
            </a:r>
          </a:p>
          <a:p>
            <a:r>
              <a:rPr lang="en-US" dirty="0"/>
              <a:t>For federal and state listed fish and wildlife species coordination to avoid unauthorized “take.”</a:t>
            </a:r>
          </a:p>
        </p:txBody>
      </p:sp>
      <p:pic>
        <p:nvPicPr>
          <p:cNvPr id="4" name="Picture 3">
            <a:extLst>
              <a:ext uri="{FF2B5EF4-FFF2-40B4-BE49-F238E27FC236}">
                <a16:creationId xmlns:a16="http://schemas.microsoft.com/office/drawing/2014/main" id="{B9FCCE47-46C1-4145-AB15-22883F345A6A}"/>
              </a:ext>
            </a:extLst>
          </p:cNvPr>
          <p:cNvPicPr>
            <a:picLocks noChangeAspect="1"/>
          </p:cNvPicPr>
          <p:nvPr/>
        </p:nvPicPr>
        <p:blipFill>
          <a:blip r:embed="rId2"/>
          <a:stretch>
            <a:fillRect/>
          </a:stretch>
        </p:blipFill>
        <p:spPr>
          <a:xfrm>
            <a:off x="9525000" y="4800600"/>
            <a:ext cx="1359526" cy="1304657"/>
          </a:xfrm>
          <a:prstGeom prst="rect">
            <a:avLst/>
          </a:prstGeom>
        </p:spPr>
      </p:pic>
    </p:spTree>
    <p:extLst>
      <p:ext uri="{BB962C8B-B14F-4D97-AF65-F5344CB8AC3E}">
        <p14:creationId xmlns:p14="http://schemas.microsoft.com/office/powerpoint/2010/main" val="194352308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11074400" cy="1143000"/>
          </a:xfrm>
        </p:spPr>
        <p:txBody>
          <a:bodyPr/>
          <a:lstStyle/>
          <a:p>
            <a:r>
              <a:rPr lang="en-US" sz="3600" b="1" dirty="0">
                <a:solidFill>
                  <a:srgbClr val="00549E"/>
                </a:solidFill>
                <a:latin typeface="Century Schoolbook" panose="02040604050505020304" pitchFamily="18" charset="0"/>
              </a:rPr>
              <a:t>Listed wildlife species that are aquatic or wetland dependent and that use upland habitats for nesting and denning?</a:t>
            </a:r>
          </a:p>
        </p:txBody>
      </p:sp>
      <p:pic>
        <p:nvPicPr>
          <p:cNvPr id="3" name="Picture 2"/>
          <p:cNvPicPr>
            <a:picLocks noChangeAspect="1"/>
          </p:cNvPicPr>
          <p:nvPr/>
        </p:nvPicPr>
        <p:blipFill rotWithShape="1">
          <a:blip r:embed="rId3"/>
          <a:srcRect l="3704" t="13727" r="4937" b="5966"/>
          <a:stretch/>
        </p:blipFill>
        <p:spPr>
          <a:xfrm>
            <a:off x="10309936" y="4702595"/>
            <a:ext cx="1458084" cy="1123119"/>
          </a:xfrm>
          <a:prstGeom prst="rect">
            <a:avLst/>
          </a:prstGeom>
          <a:ln w="28575">
            <a:solidFill>
              <a:schemeClr val="tx1"/>
            </a:solidFill>
          </a:ln>
        </p:spPr>
      </p:pic>
      <p:pic>
        <p:nvPicPr>
          <p:cNvPr id="6" name="Picture 5">
            <a:extLst>
              <a:ext uri="{FF2B5EF4-FFF2-40B4-BE49-F238E27FC236}">
                <a16:creationId xmlns:a16="http://schemas.microsoft.com/office/drawing/2014/main" id="{75D6665F-7B28-44E6-846C-D2B1BDFF6C77}"/>
              </a:ext>
            </a:extLst>
          </p:cNvPr>
          <p:cNvPicPr>
            <a:picLocks noChangeAspect="1"/>
          </p:cNvPicPr>
          <p:nvPr/>
        </p:nvPicPr>
        <p:blipFill>
          <a:blip r:embed="rId4"/>
          <a:stretch>
            <a:fillRect/>
          </a:stretch>
        </p:blipFill>
        <p:spPr>
          <a:xfrm>
            <a:off x="3015600" y="4809974"/>
            <a:ext cx="2484316" cy="973583"/>
          </a:xfrm>
          <a:prstGeom prst="rect">
            <a:avLst/>
          </a:prstGeom>
          <a:ln w="28575">
            <a:solidFill>
              <a:schemeClr val="tx1"/>
            </a:solidFill>
          </a:ln>
        </p:spPr>
      </p:pic>
      <p:pic>
        <p:nvPicPr>
          <p:cNvPr id="7" name="Picture 6">
            <a:extLst>
              <a:ext uri="{FF2B5EF4-FFF2-40B4-BE49-F238E27FC236}">
                <a16:creationId xmlns:a16="http://schemas.microsoft.com/office/drawing/2014/main" id="{2CF47ABF-D56A-4AC8-A615-BE3940001FA8}"/>
              </a:ext>
            </a:extLst>
          </p:cNvPr>
          <p:cNvPicPr>
            <a:picLocks noChangeAspect="1"/>
          </p:cNvPicPr>
          <p:nvPr/>
        </p:nvPicPr>
        <p:blipFill>
          <a:blip r:embed="rId5"/>
          <a:stretch>
            <a:fillRect/>
          </a:stretch>
        </p:blipFill>
        <p:spPr>
          <a:xfrm>
            <a:off x="5853831" y="4793169"/>
            <a:ext cx="838260" cy="1017089"/>
          </a:xfrm>
          <a:prstGeom prst="rect">
            <a:avLst/>
          </a:prstGeom>
          <a:ln w="28575">
            <a:solidFill>
              <a:schemeClr val="tx1"/>
            </a:solidFill>
          </a:ln>
        </p:spPr>
      </p:pic>
      <p:pic>
        <p:nvPicPr>
          <p:cNvPr id="8" name="Picture 7">
            <a:extLst>
              <a:ext uri="{FF2B5EF4-FFF2-40B4-BE49-F238E27FC236}">
                <a16:creationId xmlns:a16="http://schemas.microsoft.com/office/drawing/2014/main" id="{A7B9D12D-4041-45F1-929B-D0E1956B5296}"/>
              </a:ext>
            </a:extLst>
          </p:cNvPr>
          <p:cNvPicPr>
            <a:picLocks noChangeAspect="1"/>
          </p:cNvPicPr>
          <p:nvPr/>
        </p:nvPicPr>
        <p:blipFill>
          <a:blip r:embed="rId6"/>
          <a:stretch>
            <a:fillRect/>
          </a:stretch>
        </p:blipFill>
        <p:spPr>
          <a:xfrm>
            <a:off x="7079855" y="4839564"/>
            <a:ext cx="1135465" cy="914401"/>
          </a:xfrm>
          <a:prstGeom prst="rect">
            <a:avLst/>
          </a:prstGeom>
          <a:ln w="28575">
            <a:solidFill>
              <a:schemeClr val="tx1"/>
            </a:solidFill>
          </a:ln>
        </p:spPr>
      </p:pic>
      <p:pic>
        <p:nvPicPr>
          <p:cNvPr id="9" name="Picture 8">
            <a:extLst>
              <a:ext uri="{FF2B5EF4-FFF2-40B4-BE49-F238E27FC236}">
                <a16:creationId xmlns:a16="http://schemas.microsoft.com/office/drawing/2014/main" id="{770496B6-544E-46F4-A611-53F1A55C57F6}"/>
              </a:ext>
            </a:extLst>
          </p:cNvPr>
          <p:cNvPicPr>
            <a:picLocks noChangeAspect="1"/>
          </p:cNvPicPr>
          <p:nvPr/>
        </p:nvPicPr>
        <p:blipFill>
          <a:blip r:embed="rId7"/>
          <a:stretch>
            <a:fillRect/>
          </a:stretch>
        </p:blipFill>
        <p:spPr>
          <a:xfrm>
            <a:off x="8550555" y="4736519"/>
            <a:ext cx="1449546" cy="1042006"/>
          </a:xfrm>
          <a:prstGeom prst="rect">
            <a:avLst/>
          </a:prstGeom>
          <a:ln w="28575">
            <a:solidFill>
              <a:schemeClr val="tx1"/>
            </a:solidFill>
          </a:ln>
        </p:spPr>
      </p:pic>
      <p:pic>
        <p:nvPicPr>
          <p:cNvPr id="10" name="Picture 9">
            <a:extLst>
              <a:ext uri="{FF2B5EF4-FFF2-40B4-BE49-F238E27FC236}">
                <a16:creationId xmlns:a16="http://schemas.microsoft.com/office/drawing/2014/main" id="{92BCC9F3-6343-4D68-A36B-20E91D9D29CA}"/>
              </a:ext>
            </a:extLst>
          </p:cNvPr>
          <p:cNvPicPr>
            <a:picLocks noChangeAspect="1"/>
          </p:cNvPicPr>
          <p:nvPr/>
        </p:nvPicPr>
        <p:blipFill>
          <a:blip r:embed="rId8"/>
          <a:stretch>
            <a:fillRect/>
          </a:stretch>
        </p:blipFill>
        <p:spPr>
          <a:xfrm>
            <a:off x="1685617" y="4648197"/>
            <a:ext cx="976068" cy="1434525"/>
          </a:xfrm>
          <a:prstGeom prst="rect">
            <a:avLst/>
          </a:prstGeom>
          <a:ln w="28575">
            <a:solidFill>
              <a:schemeClr val="tx1"/>
            </a:solidFill>
          </a:ln>
        </p:spPr>
      </p:pic>
      <p:pic>
        <p:nvPicPr>
          <p:cNvPr id="11" name="Picture 10">
            <a:extLst>
              <a:ext uri="{FF2B5EF4-FFF2-40B4-BE49-F238E27FC236}">
                <a16:creationId xmlns:a16="http://schemas.microsoft.com/office/drawing/2014/main" id="{F572E47C-1CF5-4C8F-A04B-1317983A57E7}"/>
              </a:ext>
            </a:extLst>
          </p:cNvPr>
          <p:cNvPicPr>
            <a:picLocks noChangeAspect="1"/>
          </p:cNvPicPr>
          <p:nvPr/>
        </p:nvPicPr>
        <p:blipFill>
          <a:blip r:embed="rId9"/>
          <a:stretch>
            <a:fillRect/>
          </a:stretch>
        </p:blipFill>
        <p:spPr>
          <a:xfrm>
            <a:off x="1739533" y="2732868"/>
            <a:ext cx="927718" cy="1707001"/>
          </a:xfrm>
          <a:prstGeom prst="rect">
            <a:avLst/>
          </a:prstGeom>
        </p:spPr>
      </p:pic>
      <p:pic>
        <p:nvPicPr>
          <p:cNvPr id="12" name="Picture 11">
            <a:extLst>
              <a:ext uri="{FF2B5EF4-FFF2-40B4-BE49-F238E27FC236}">
                <a16:creationId xmlns:a16="http://schemas.microsoft.com/office/drawing/2014/main" id="{3CCE0308-E349-4044-9C09-0E6027719245}"/>
              </a:ext>
            </a:extLst>
          </p:cNvPr>
          <p:cNvPicPr>
            <a:picLocks noChangeAspect="1"/>
          </p:cNvPicPr>
          <p:nvPr/>
        </p:nvPicPr>
        <p:blipFill>
          <a:blip r:embed="rId10"/>
          <a:stretch>
            <a:fillRect/>
          </a:stretch>
        </p:blipFill>
        <p:spPr>
          <a:xfrm>
            <a:off x="454049" y="2304525"/>
            <a:ext cx="956261" cy="2563688"/>
          </a:xfrm>
          <a:prstGeom prst="rect">
            <a:avLst/>
          </a:prstGeom>
          <a:ln w="28575">
            <a:solidFill>
              <a:schemeClr val="tx1"/>
            </a:solidFill>
          </a:ln>
        </p:spPr>
      </p:pic>
      <p:pic>
        <p:nvPicPr>
          <p:cNvPr id="14" name="Picture 13">
            <a:extLst>
              <a:ext uri="{FF2B5EF4-FFF2-40B4-BE49-F238E27FC236}">
                <a16:creationId xmlns:a16="http://schemas.microsoft.com/office/drawing/2014/main" id="{5E74D491-B60D-42CE-8291-9E36742151A9}"/>
              </a:ext>
            </a:extLst>
          </p:cNvPr>
          <p:cNvPicPr>
            <a:picLocks noChangeAspect="1"/>
          </p:cNvPicPr>
          <p:nvPr/>
        </p:nvPicPr>
        <p:blipFill>
          <a:blip r:embed="rId11"/>
          <a:stretch>
            <a:fillRect/>
          </a:stretch>
        </p:blipFill>
        <p:spPr>
          <a:xfrm>
            <a:off x="4695930" y="2981737"/>
            <a:ext cx="7112000" cy="1209261"/>
          </a:xfrm>
          <a:prstGeom prst="rect">
            <a:avLst/>
          </a:prstGeom>
        </p:spPr>
      </p:pic>
      <p:pic>
        <p:nvPicPr>
          <p:cNvPr id="4" name="Picture 3">
            <a:extLst>
              <a:ext uri="{FF2B5EF4-FFF2-40B4-BE49-F238E27FC236}">
                <a16:creationId xmlns:a16="http://schemas.microsoft.com/office/drawing/2014/main" id="{D66D5C1B-E72E-4FE2-A4B7-72E3F83E01BD}"/>
              </a:ext>
            </a:extLst>
          </p:cNvPr>
          <p:cNvPicPr>
            <a:picLocks noChangeAspect="1"/>
          </p:cNvPicPr>
          <p:nvPr/>
        </p:nvPicPr>
        <p:blipFill>
          <a:blip r:embed="rId12"/>
          <a:stretch>
            <a:fillRect/>
          </a:stretch>
        </p:blipFill>
        <p:spPr>
          <a:xfrm>
            <a:off x="3056121" y="3100659"/>
            <a:ext cx="1330208" cy="971418"/>
          </a:xfrm>
          <a:prstGeom prst="rect">
            <a:avLst/>
          </a:prstGeom>
          <a:ln w="28575">
            <a:solidFill>
              <a:schemeClr val="tx1"/>
            </a:solidFill>
          </a:ln>
        </p:spPr>
      </p:pic>
    </p:spTree>
    <p:extLst>
      <p:ext uri="{BB962C8B-B14F-4D97-AF65-F5344CB8AC3E}">
        <p14:creationId xmlns:p14="http://schemas.microsoft.com/office/powerpoint/2010/main" val="2565308096"/>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066800"/>
            <a:ext cx="10718800" cy="4724400"/>
          </a:xfrm>
        </p:spPr>
        <p:txBody>
          <a:bodyPr/>
          <a:lstStyle/>
          <a:p>
            <a:pPr marL="0" indent="0">
              <a:buNone/>
            </a:pPr>
            <a:r>
              <a:rPr lang="en-US" sz="4000" b="1" dirty="0">
                <a:solidFill>
                  <a:srgbClr val="00549E"/>
                </a:solidFill>
                <a:latin typeface="Century Schoolbook" panose="02040604050505020304" pitchFamily="18" charset="0"/>
                <a:ea typeface="+mj-ea"/>
                <a:cs typeface="+mj-cs"/>
              </a:rPr>
              <a:t>Contact Information:</a:t>
            </a:r>
          </a:p>
          <a:p>
            <a:pPr marL="0" indent="0">
              <a:buNone/>
            </a:pPr>
            <a:endParaRPr lang="en-US" dirty="0"/>
          </a:p>
          <a:p>
            <a:pPr marL="0" indent="0" algn="ctr">
              <a:buNone/>
            </a:pPr>
            <a:r>
              <a:rPr lang="en-US" dirty="0">
                <a:hlinkClick r:id="rId2"/>
              </a:rPr>
              <a:t>Fritz.Wettstein@MyFWC.com</a:t>
            </a:r>
            <a:endParaRPr lang="en-US" dirty="0"/>
          </a:p>
          <a:p>
            <a:pPr marL="0" indent="0" algn="ctr">
              <a:buNone/>
            </a:pPr>
            <a:r>
              <a:rPr lang="en-US" dirty="0"/>
              <a:t>850/617-9408</a:t>
            </a:r>
          </a:p>
          <a:p>
            <a:pPr marL="0" indent="0" algn="ctr">
              <a:buNone/>
            </a:pPr>
            <a:r>
              <a:rPr lang="en-US" dirty="0">
                <a:hlinkClick r:id="rId3"/>
              </a:rPr>
              <a:t>http://myfwc.com/conservation/value/land-use-planning/</a:t>
            </a:r>
            <a:r>
              <a:rPr lang="en-US" dirty="0"/>
              <a:t> </a:t>
            </a:r>
          </a:p>
          <a:p>
            <a:pPr marL="0" indent="0" algn="ctr">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39240808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59B43-FDAF-42D0-8DB1-ECB21933DCEE}"/>
              </a:ext>
            </a:extLst>
          </p:cNvPr>
          <p:cNvSpPr>
            <a:spLocks noGrp="1"/>
          </p:cNvSpPr>
          <p:nvPr>
            <p:ph type="title"/>
          </p:nvPr>
        </p:nvSpPr>
        <p:spPr/>
        <p:txBody>
          <a:bodyPr/>
          <a:lstStyle/>
          <a:p>
            <a:r>
              <a:rPr lang="en-US" sz="3600" b="1" dirty="0">
                <a:solidFill>
                  <a:srgbClr val="00549E"/>
                </a:solidFill>
                <a:latin typeface="Century Schoolbook" panose="02040604050505020304" pitchFamily="18" charset="0"/>
              </a:rPr>
              <a:t>What ERP projects does FWC not review?</a:t>
            </a:r>
          </a:p>
        </p:txBody>
      </p:sp>
      <p:sp>
        <p:nvSpPr>
          <p:cNvPr id="3" name="Content Placeholder 2">
            <a:extLst>
              <a:ext uri="{FF2B5EF4-FFF2-40B4-BE49-F238E27FC236}">
                <a16:creationId xmlns:a16="http://schemas.microsoft.com/office/drawing/2014/main" id="{EF4C6502-9E85-4AD0-AE30-18ACE300F25C}"/>
              </a:ext>
            </a:extLst>
          </p:cNvPr>
          <p:cNvSpPr>
            <a:spLocks noGrp="1"/>
          </p:cNvSpPr>
          <p:nvPr>
            <p:ph idx="1"/>
          </p:nvPr>
        </p:nvSpPr>
        <p:spPr/>
        <p:txBody>
          <a:bodyPr/>
          <a:lstStyle/>
          <a:p>
            <a:r>
              <a:rPr lang="en-US" dirty="0"/>
              <a:t>Wetland delineations – determinations of the landward extent of wetlands and other surface waters (formal, renewal, revocation, informal)</a:t>
            </a:r>
          </a:p>
          <a:p>
            <a:r>
              <a:rPr lang="en-US" dirty="0"/>
              <a:t>Permit transfers, partial releases of financial responsibility, final releases, transfers, removal and abandonment</a:t>
            </a:r>
          </a:p>
          <a:p>
            <a:r>
              <a:rPr lang="en-US" dirty="0"/>
              <a:t>Conversion to operation and maintenance</a:t>
            </a:r>
          </a:p>
          <a:p>
            <a:r>
              <a:rPr lang="en-US" dirty="0"/>
              <a:t>Exemptions (agriculture/forestry, single-family residential, arthropod control, swales, docks/piers…)</a:t>
            </a:r>
          </a:p>
        </p:txBody>
      </p:sp>
      <p:pic>
        <p:nvPicPr>
          <p:cNvPr id="4" name="Picture 3">
            <a:extLst>
              <a:ext uri="{FF2B5EF4-FFF2-40B4-BE49-F238E27FC236}">
                <a16:creationId xmlns:a16="http://schemas.microsoft.com/office/drawing/2014/main" id="{21A84D17-2CE0-4D2C-8801-59B7DF0EF6A3}"/>
              </a:ext>
            </a:extLst>
          </p:cNvPr>
          <p:cNvPicPr>
            <a:picLocks noChangeAspect="1"/>
          </p:cNvPicPr>
          <p:nvPr/>
        </p:nvPicPr>
        <p:blipFill>
          <a:blip r:embed="rId3"/>
          <a:stretch>
            <a:fillRect/>
          </a:stretch>
        </p:blipFill>
        <p:spPr>
          <a:xfrm>
            <a:off x="9144000" y="4191000"/>
            <a:ext cx="2316681" cy="1304657"/>
          </a:xfrm>
          <a:prstGeom prst="rect">
            <a:avLst/>
          </a:prstGeom>
        </p:spPr>
      </p:pic>
    </p:spTree>
    <p:extLst>
      <p:ext uri="{BB962C8B-B14F-4D97-AF65-F5344CB8AC3E}">
        <p14:creationId xmlns:p14="http://schemas.microsoft.com/office/powerpoint/2010/main" val="403306244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A0427-E55B-4745-BCBB-C55D0886CC19}"/>
              </a:ext>
            </a:extLst>
          </p:cNvPr>
          <p:cNvSpPr>
            <a:spLocks noGrp="1"/>
          </p:cNvSpPr>
          <p:nvPr>
            <p:ph type="title"/>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3600" b="1" dirty="0">
                <a:solidFill>
                  <a:srgbClr val="00549E"/>
                </a:solidFill>
                <a:latin typeface="Century Schoolbook" panose="02040604050505020304" pitchFamily="18" charset="0"/>
              </a:rPr>
              <a:t>How are comments from FWC requested?</a:t>
            </a:r>
          </a:p>
        </p:txBody>
      </p:sp>
      <p:sp>
        <p:nvSpPr>
          <p:cNvPr id="3" name="Content Placeholder 2">
            <a:extLst>
              <a:ext uri="{FF2B5EF4-FFF2-40B4-BE49-F238E27FC236}">
                <a16:creationId xmlns:a16="http://schemas.microsoft.com/office/drawing/2014/main" id="{8AA25C39-A987-4D73-BD6D-EE195D9E820D}"/>
              </a:ext>
            </a:extLst>
          </p:cNvPr>
          <p:cNvSpPr>
            <a:spLocks noGrp="1"/>
          </p:cNvSpPr>
          <p:nvPr>
            <p:ph idx="1"/>
          </p:nvPr>
        </p:nvSpPr>
        <p:spPr/>
        <p:txBody>
          <a:bodyPr/>
          <a:lstStyle/>
          <a:p>
            <a:r>
              <a:rPr lang="en-US" dirty="0"/>
              <a:t>Email </a:t>
            </a:r>
            <a:r>
              <a:rPr lang="en-US" dirty="0">
                <a:hlinkClick r:id="rId2"/>
              </a:rPr>
              <a:t>FWCconservationplanningservices@myfwc.com</a:t>
            </a:r>
            <a:endParaRPr lang="en-US" dirty="0"/>
          </a:p>
          <a:p>
            <a:r>
              <a:rPr lang="en-US" dirty="0"/>
              <a:t>Mail to</a:t>
            </a:r>
          </a:p>
          <a:p>
            <a:pPr marL="457200" lvl="1" indent="0">
              <a:buNone/>
            </a:pPr>
            <a:r>
              <a:rPr lang="en-US" dirty="0"/>
              <a:t>Office of Conservation Planning Services</a:t>
            </a:r>
          </a:p>
          <a:p>
            <a:pPr marL="457200" lvl="1" indent="0">
              <a:buNone/>
            </a:pPr>
            <a:r>
              <a:rPr lang="en-US" dirty="0"/>
              <a:t>Florida Fish and Wildlife Conservation Commission</a:t>
            </a:r>
          </a:p>
          <a:p>
            <a:pPr marL="457200" lvl="1" indent="0">
              <a:buNone/>
            </a:pPr>
            <a:r>
              <a:rPr lang="en-US" dirty="0"/>
              <a:t>620 S. Meridian St., Mail Station 5B5</a:t>
            </a:r>
          </a:p>
          <a:p>
            <a:pPr marL="457200" lvl="1" indent="0">
              <a:buNone/>
            </a:pPr>
            <a:r>
              <a:rPr lang="en-US" dirty="0"/>
              <a:t>Tallahassee, FL 32399-1600  </a:t>
            </a:r>
          </a:p>
          <a:p>
            <a:r>
              <a:rPr lang="en-US" dirty="0"/>
              <a:t>Call or email CPS wildlife biologist 				(see map that needs updating)</a:t>
            </a:r>
          </a:p>
        </p:txBody>
      </p:sp>
      <p:pic>
        <p:nvPicPr>
          <p:cNvPr id="5" name="Picture 4">
            <a:extLst>
              <a:ext uri="{FF2B5EF4-FFF2-40B4-BE49-F238E27FC236}">
                <a16:creationId xmlns:a16="http://schemas.microsoft.com/office/drawing/2014/main" id="{DF147473-1763-490E-B14A-6E1FC7289D4A}"/>
              </a:ext>
            </a:extLst>
          </p:cNvPr>
          <p:cNvPicPr>
            <a:picLocks noChangeAspect="1"/>
          </p:cNvPicPr>
          <p:nvPr/>
        </p:nvPicPr>
        <p:blipFill rotWithShape="1">
          <a:blip r:embed="rId3"/>
          <a:srcRect l="7571" t="7541" r="5802" b="4887"/>
          <a:stretch/>
        </p:blipFill>
        <p:spPr>
          <a:xfrm>
            <a:off x="8686800" y="4191000"/>
            <a:ext cx="2828636" cy="1905000"/>
          </a:xfrm>
          <a:prstGeom prst="rect">
            <a:avLst/>
          </a:prstGeom>
        </p:spPr>
      </p:pic>
    </p:spTree>
    <p:extLst>
      <p:ext uri="{BB962C8B-B14F-4D97-AF65-F5344CB8AC3E}">
        <p14:creationId xmlns:p14="http://schemas.microsoft.com/office/powerpoint/2010/main" val="224607684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81600" y="5830242"/>
            <a:ext cx="6502400" cy="461665"/>
          </a:xfrm>
          <a:prstGeom prst="rect">
            <a:avLst/>
          </a:prstGeom>
          <a:noFill/>
        </p:spPr>
        <p:txBody>
          <a:bodyPr wrap="square" rtlCol="0">
            <a:spAutoFit/>
          </a:bodyPr>
          <a:lstStyle/>
          <a:p>
            <a:r>
              <a:rPr lang="en-US" sz="2400" dirty="0">
                <a:hlinkClick r:id="rId3"/>
              </a:rPr>
              <a:t>FWCConservationPlanningServices@MyFWC.com</a:t>
            </a:r>
            <a:r>
              <a:rPr lang="en-US" sz="2400" dirty="0"/>
              <a:t> </a:t>
            </a:r>
          </a:p>
        </p:txBody>
      </p:sp>
      <p:pic>
        <p:nvPicPr>
          <p:cNvPr id="6" name="Picture 5">
            <a:extLst>
              <a:ext uri="{FF2B5EF4-FFF2-40B4-BE49-F238E27FC236}">
                <a16:creationId xmlns:a16="http://schemas.microsoft.com/office/drawing/2014/main" id="{C7D910A3-F8DE-46EA-8C91-5EC989E67B9E}"/>
              </a:ext>
            </a:extLst>
          </p:cNvPr>
          <p:cNvPicPr>
            <a:picLocks noChangeAspect="1"/>
          </p:cNvPicPr>
          <p:nvPr/>
        </p:nvPicPr>
        <p:blipFill>
          <a:blip r:embed="rId4"/>
          <a:stretch>
            <a:fillRect/>
          </a:stretch>
        </p:blipFill>
        <p:spPr>
          <a:xfrm>
            <a:off x="5562600" y="1219200"/>
            <a:ext cx="5989603" cy="4611042"/>
          </a:xfrm>
          <a:prstGeom prst="rect">
            <a:avLst/>
          </a:prstGeom>
          <a:ln w="28575">
            <a:solidFill>
              <a:srgbClr val="C00000"/>
            </a:solidFill>
          </a:ln>
        </p:spPr>
      </p:pic>
      <p:sp>
        <p:nvSpPr>
          <p:cNvPr id="5" name="Title 1">
            <a:extLst>
              <a:ext uri="{FF2B5EF4-FFF2-40B4-BE49-F238E27FC236}">
                <a16:creationId xmlns:a16="http://schemas.microsoft.com/office/drawing/2014/main" id="{D849BB17-38D6-41C8-9BC5-614192FBC561}"/>
              </a:ext>
            </a:extLst>
          </p:cNvPr>
          <p:cNvSpPr>
            <a:spLocks noGrp="1"/>
          </p:cNvSpPr>
          <p:nvPr>
            <p:ph type="title"/>
          </p:nvPr>
        </p:nvSpPr>
        <p:spPr>
          <a:xfrm>
            <a:off x="609600" y="274638"/>
            <a:ext cx="11074400" cy="1143000"/>
          </a:xfrm>
        </p:spPr>
        <p:txBody>
          <a:bodyPr/>
          <a:lstStyle/>
          <a:p>
            <a:r>
              <a:rPr lang="en-US" sz="3600" b="1" dirty="0">
                <a:solidFill>
                  <a:srgbClr val="00549E"/>
                </a:solidFill>
                <a:latin typeface="Century Schoolbook" panose="02040604050505020304" pitchFamily="18" charset="0"/>
              </a:rPr>
              <a:t>Office of Conservation Planning Services (CPS)</a:t>
            </a:r>
          </a:p>
        </p:txBody>
      </p:sp>
      <p:sp>
        <p:nvSpPr>
          <p:cNvPr id="7" name="Content Placeholder 10">
            <a:extLst>
              <a:ext uri="{FF2B5EF4-FFF2-40B4-BE49-F238E27FC236}">
                <a16:creationId xmlns:a16="http://schemas.microsoft.com/office/drawing/2014/main" id="{9B46E7AB-AA55-46EC-BD69-9B63AF24C725}"/>
              </a:ext>
            </a:extLst>
          </p:cNvPr>
          <p:cNvSpPr>
            <a:spLocks noGrp="1"/>
          </p:cNvSpPr>
          <p:nvPr>
            <p:ph sz="half" idx="1"/>
          </p:nvPr>
        </p:nvSpPr>
        <p:spPr>
          <a:xfrm>
            <a:off x="812799" y="1600201"/>
            <a:ext cx="4618003" cy="3995848"/>
          </a:xfrm>
        </p:spPr>
        <p:txBody>
          <a:bodyPr/>
          <a:lstStyle/>
          <a:p>
            <a:pPr marL="0" indent="0">
              <a:buNone/>
            </a:pPr>
            <a:r>
              <a:rPr lang="en-US" sz="2400" dirty="0"/>
              <a:t>CPS Office Director – Jennifer Goff</a:t>
            </a:r>
          </a:p>
          <a:p>
            <a:pPr marL="290513" indent="-290513">
              <a:buNone/>
            </a:pPr>
            <a:r>
              <a:rPr lang="en-US" sz="2400" dirty="0"/>
              <a:t>Land Use Planning Administrator– Fritz Wettstein</a:t>
            </a:r>
          </a:p>
          <a:p>
            <a:pPr marL="290513" indent="-290513">
              <a:buNone/>
            </a:pPr>
            <a:r>
              <a:rPr lang="en-US" sz="2400" dirty="0"/>
              <a:t>Biological Administrator II – Jason Hight</a:t>
            </a:r>
          </a:p>
          <a:p>
            <a:pPr marL="290513" indent="-290513">
              <a:buNone/>
            </a:pPr>
            <a:r>
              <a:rPr lang="en-US" sz="2400" dirty="0"/>
              <a:t>Fish &amp; Wildlife Biological Scientists</a:t>
            </a:r>
          </a:p>
          <a:p>
            <a:pPr marL="290513" indent="-290513">
              <a:buNone/>
            </a:pPr>
            <a:r>
              <a:rPr lang="en-US" sz="2400" dirty="0"/>
              <a:t>	- land use planning biologists</a:t>
            </a:r>
          </a:p>
          <a:p>
            <a:pPr marL="290513" indent="-290513">
              <a:buNone/>
            </a:pPr>
            <a:r>
              <a:rPr lang="en-US" sz="2400" dirty="0"/>
              <a:t>	- transportation biologists</a:t>
            </a:r>
          </a:p>
        </p:txBody>
      </p:sp>
    </p:spTree>
    <p:extLst>
      <p:ext uri="{BB962C8B-B14F-4D97-AF65-F5344CB8AC3E}">
        <p14:creationId xmlns:p14="http://schemas.microsoft.com/office/powerpoint/2010/main" val="117184895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C02E0-67CC-45CD-AB23-65A7B9AE5EA4}"/>
              </a:ext>
            </a:extLst>
          </p:cNvPr>
          <p:cNvSpPr>
            <a:spLocks noGrp="1"/>
          </p:cNvSpPr>
          <p:nvPr>
            <p:ph type="title"/>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3600" b="1" dirty="0">
                <a:solidFill>
                  <a:srgbClr val="00549E"/>
                </a:solidFill>
                <a:latin typeface="Century Schoolbook" panose="02040604050505020304" pitchFamily="18" charset="0"/>
              </a:rPr>
              <a:t>When will comments be received back from FWC?</a:t>
            </a:r>
          </a:p>
        </p:txBody>
      </p:sp>
      <p:sp>
        <p:nvSpPr>
          <p:cNvPr id="3" name="Content Placeholder 2">
            <a:extLst>
              <a:ext uri="{FF2B5EF4-FFF2-40B4-BE49-F238E27FC236}">
                <a16:creationId xmlns:a16="http://schemas.microsoft.com/office/drawing/2014/main" id="{D3C82CC1-B0CF-497F-86A4-D3CDBD209F80}"/>
              </a:ext>
            </a:extLst>
          </p:cNvPr>
          <p:cNvSpPr>
            <a:spLocks noGrp="1"/>
          </p:cNvSpPr>
          <p:nvPr>
            <p:ph idx="1"/>
          </p:nvPr>
        </p:nvSpPr>
        <p:spPr/>
        <p:txBody>
          <a:bodyPr/>
          <a:lstStyle/>
          <a:p>
            <a:r>
              <a:rPr lang="en-US" dirty="0"/>
              <a:t>FWC “no comment” projects reported to DEP bi-weekly</a:t>
            </a:r>
          </a:p>
          <a:p>
            <a:r>
              <a:rPr lang="en-US" dirty="0"/>
              <a:t>30-day target timeline to complete review, issue letter</a:t>
            </a:r>
          </a:p>
          <a:p>
            <a:r>
              <a:rPr lang="en-US" dirty="0"/>
              <a:t>30-day timeline deferred for some RAI</a:t>
            </a:r>
          </a:p>
          <a:p>
            <a:endParaRPr lang="en-US" dirty="0"/>
          </a:p>
          <a:p>
            <a:pPr marL="0" indent="0">
              <a:buNone/>
            </a:pPr>
            <a:r>
              <a:rPr lang="en-US" dirty="0"/>
              <a:t>Note: only one agency comment letter is typically sent, not both a formal RAI response plus a final letter</a:t>
            </a:r>
          </a:p>
        </p:txBody>
      </p:sp>
      <p:pic>
        <p:nvPicPr>
          <p:cNvPr id="4" name="Picture 3">
            <a:extLst>
              <a:ext uri="{FF2B5EF4-FFF2-40B4-BE49-F238E27FC236}">
                <a16:creationId xmlns:a16="http://schemas.microsoft.com/office/drawing/2014/main" id="{641DF881-29CF-400B-AB5E-9AD12759173C}"/>
              </a:ext>
            </a:extLst>
          </p:cNvPr>
          <p:cNvPicPr>
            <a:picLocks noChangeAspect="1"/>
          </p:cNvPicPr>
          <p:nvPr/>
        </p:nvPicPr>
        <p:blipFill>
          <a:blip r:embed="rId2"/>
          <a:stretch>
            <a:fillRect/>
          </a:stretch>
        </p:blipFill>
        <p:spPr>
          <a:xfrm>
            <a:off x="381000" y="2971800"/>
            <a:ext cx="1548518" cy="1877731"/>
          </a:xfrm>
          <a:prstGeom prst="rect">
            <a:avLst/>
          </a:prstGeom>
        </p:spPr>
      </p:pic>
    </p:spTree>
    <p:extLst>
      <p:ext uri="{BB962C8B-B14F-4D97-AF65-F5344CB8AC3E}">
        <p14:creationId xmlns:p14="http://schemas.microsoft.com/office/powerpoint/2010/main" val="274846900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4BF63-5CA4-45AB-9DB9-514105B20795}"/>
              </a:ext>
            </a:extLst>
          </p:cNvPr>
          <p:cNvSpPr>
            <a:spLocks noGrp="1"/>
          </p:cNvSpPr>
          <p:nvPr>
            <p:ph type="title"/>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3600" b="1" dirty="0">
                <a:solidFill>
                  <a:srgbClr val="00549E"/>
                </a:solidFill>
                <a:latin typeface="Century Schoolbook" panose="02040604050505020304" pitchFamily="18" charset="0"/>
              </a:rPr>
              <a:t>What does FWC do with a request for comments on ERP applications?</a:t>
            </a:r>
          </a:p>
        </p:txBody>
      </p:sp>
      <p:sp>
        <p:nvSpPr>
          <p:cNvPr id="3" name="Content Placeholder 2">
            <a:extLst>
              <a:ext uri="{FF2B5EF4-FFF2-40B4-BE49-F238E27FC236}">
                <a16:creationId xmlns:a16="http://schemas.microsoft.com/office/drawing/2014/main" id="{EB86493A-21E8-48C1-BE26-88377D20F8C3}"/>
              </a:ext>
            </a:extLst>
          </p:cNvPr>
          <p:cNvSpPr>
            <a:spLocks noGrp="1"/>
          </p:cNvSpPr>
          <p:nvPr>
            <p:ph idx="1"/>
          </p:nvPr>
        </p:nvSpPr>
        <p:spPr/>
        <p:txBody>
          <a:bodyPr/>
          <a:lstStyle/>
          <a:p>
            <a:r>
              <a:rPr lang="en-US" dirty="0"/>
              <a:t>Project screened, logged into Project Tracking System (Log), materials uploaded to SharePoint, assigned to FWC Section; Section assigns “Lead” project reviewer.</a:t>
            </a:r>
          </a:p>
          <a:p>
            <a:r>
              <a:rPr lang="en-US" dirty="0"/>
              <a:t>Lead reviews application and runs GIS “ERA” to screen for potentially affected resources</a:t>
            </a:r>
          </a:p>
          <a:p>
            <a:pPr lvl="1"/>
            <a:r>
              <a:rPr lang="en-US" dirty="0"/>
              <a:t>If minimal resources affected, recommends “no comment”</a:t>
            </a:r>
          </a:p>
          <a:p>
            <a:pPr lvl="1"/>
            <a:r>
              <a:rPr lang="en-US" dirty="0"/>
              <a:t>If potential impacts identified, requests review by subject matter experts</a:t>
            </a:r>
          </a:p>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8E94B18B-4D12-4B76-90DD-2E9CC6E5D7E1}"/>
              </a:ext>
            </a:extLst>
          </p:cNvPr>
          <p:cNvPicPr>
            <a:picLocks noChangeAspect="1"/>
          </p:cNvPicPr>
          <p:nvPr/>
        </p:nvPicPr>
        <p:blipFill>
          <a:blip r:embed="rId3"/>
          <a:stretch>
            <a:fillRect/>
          </a:stretch>
        </p:blipFill>
        <p:spPr>
          <a:xfrm>
            <a:off x="6324600" y="5181600"/>
            <a:ext cx="2066723" cy="1146147"/>
          </a:xfrm>
          <a:prstGeom prst="rect">
            <a:avLst/>
          </a:prstGeom>
        </p:spPr>
      </p:pic>
    </p:spTree>
    <p:extLst>
      <p:ext uri="{BB962C8B-B14F-4D97-AF65-F5344CB8AC3E}">
        <p14:creationId xmlns:p14="http://schemas.microsoft.com/office/powerpoint/2010/main" val="206512639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E0734-ABDA-46DE-AFAF-B640A93B08C6}"/>
              </a:ext>
            </a:extLst>
          </p:cNvPr>
          <p:cNvSpPr>
            <a:spLocks noGrp="1"/>
          </p:cNvSpPr>
          <p:nvPr>
            <p:ph type="title"/>
          </p:nvPr>
        </p:nvSpPr>
        <p:spPr>
          <a:xfrm>
            <a:off x="609600" y="274638"/>
            <a:ext cx="11074400" cy="1143000"/>
          </a:xfrm>
        </p:spPr>
        <p:txBody>
          <a:bodyPr/>
          <a:lstStyle/>
          <a:p>
            <a:r>
              <a:rPr lang="en-US" sz="3600" b="1" dirty="0">
                <a:solidFill>
                  <a:srgbClr val="00549E"/>
                </a:solidFill>
                <a:latin typeface="Century Schoolbook" panose="02040604050505020304" pitchFamily="18" charset="0"/>
              </a:rPr>
              <a:t>What does FWC do with a request for comments on ERP applications? (ERA)</a:t>
            </a:r>
          </a:p>
        </p:txBody>
      </p:sp>
      <p:pic>
        <p:nvPicPr>
          <p:cNvPr id="4" name="Picture 3">
            <a:extLst>
              <a:ext uri="{FF2B5EF4-FFF2-40B4-BE49-F238E27FC236}">
                <a16:creationId xmlns:a16="http://schemas.microsoft.com/office/drawing/2014/main" id="{63D342D5-4637-4312-BC16-F33A3107876D}"/>
              </a:ext>
            </a:extLst>
          </p:cNvPr>
          <p:cNvPicPr>
            <a:picLocks noChangeAspect="1"/>
          </p:cNvPicPr>
          <p:nvPr/>
        </p:nvPicPr>
        <p:blipFill rotWithShape="1">
          <a:blip r:embed="rId3"/>
          <a:srcRect b="62981"/>
          <a:stretch/>
        </p:blipFill>
        <p:spPr>
          <a:xfrm>
            <a:off x="0" y="2146184"/>
            <a:ext cx="12192000" cy="1495757"/>
          </a:xfrm>
          <a:prstGeom prst="rect">
            <a:avLst/>
          </a:prstGeom>
          <a:ln>
            <a:solidFill>
              <a:schemeClr val="tx1"/>
            </a:solidFill>
          </a:ln>
        </p:spPr>
      </p:pic>
      <p:pic>
        <p:nvPicPr>
          <p:cNvPr id="5" name="Picture 4">
            <a:extLst>
              <a:ext uri="{FF2B5EF4-FFF2-40B4-BE49-F238E27FC236}">
                <a16:creationId xmlns:a16="http://schemas.microsoft.com/office/drawing/2014/main" id="{30CEB789-7F20-4FD2-BADC-A58FDA796677}"/>
              </a:ext>
            </a:extLst>
          </p:cNvPr>
          <p:cNvPicPr>
            <a:picLocks noChangeAspect="1"/>
          </p:cNvPicPr>
          <p:nvPr/>
        </p:nvPicPr>
        <p:blipFill rotWithShape="1">
          <a:blip r:embed="rId4"/>
          <a:srcRect t="9014"/>
          <a:stretch/>
        </p:blipFill>
        <p:spPr>
          <a:xfrm>
            <a:off x="19050" y="3808462"/>
            <a:ext cx="12192000" cy="2897138"/>
          </a:xfrm>
          <a:prstGeom prst="rect">
            <a:avLst/>
          </a:prstGeom>
          <a:ln>
            <a:solidFill>
              <a:schemeClr val="tx1"/>
            </a:solidFill>
          </a:ln>
        </p:spPr>
      </p:pic>
    </p:spTree>
    <p:extLst>
      <p:ext uri="{BB962C8B-B14F-4D97-AF65-F5344CB8AC3E}">
        <p14:creationId xmlns:p14="http://schemas.microsoft.com/office/powerpoint/2010/main" val="3957496499"/>
      </p:ext>
    </p:extLst>
  </p:cSld>
  <p:clrMapOvr>
    <a:masterClrMapping/>
  </p:clrMapOvr>
  <p:transition/>
</p:sld>
</file>

<file path=ppt/theme/theme1.xml><?xml version="1.0" encoding="utf-8"?>
<a:theme xmlns:a="http://schemas.openxmlformats.org/drawingml/2006/main" name="FWC_Power_Point">
  <a:themeElements>
    <a:clrScheme name="FWC_Power_Point 3">
      <a:dk1>
        <a:srgbClr val="000000"/>
      </a:dk1>
      <a:lt1>
        <a:srgbClr val="CDE7FF"/>
      </a:lt1>
      <a:dk2>
        <a:srgbClr val="000000"/>
      </a:dk2>
      <a:lt2>
        <a:srgbClr val="5F5F5F"/>
      </a:lt2>
      <a:accent1>
        <a:srgbClr val="FFF453"/>
      </a:accent1>
      <a:accent2>
        <a:srgbClr val="998B7D"/>
      </a:accent2>
      <a:accent3>
        <a:srgbClr val="E3F1FF"/>
      </a:accent3>
      <a:accent4>
        <a:srgbClr val="000000"/>
      </a:accent4>
      <a:accent5>
        <a:srgbClr val="FFF8B3"/>
      </a:accent5>
      <a:accent6>
        <a:srgbClr val="8A7D71"/>
      </a:accent6>
      <a:hlink>
        <a:srgbClr val="00549E"/>
      </a:hlink>
      <a:folHlink>
        <a:srgbClr val="00AEC5"/>
      </a:folHlink>
    </a:clrScheme>
    <a:fontScheme name="FWC_Power_Point">
      <a:majorFont>
        <a:latin typeface="Century Schoolbook"/>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800" b="0" i="0" u="none" strike="noStrike" cap="none" normalizeH="0" baseline="0" smtClean="0">
            <a:ln>
              <a:noFill/>
            </a:ln>
            <a:solidFill>
              <a:schemeClr val="tx1"/>
            </a:solidFill>
            <a:effectLst/>
            <a:latin typeface="Franklin Gothic Book" pitchFamily="34" charset="0"/>
          </a:defRPr>
        </a:defPPr>
      </a:lstStyle>
    </a:spDef>
    <a:lnDef>
      <a:spPr bwMode="auto">
        <a:noFill/>
        <a:ln w="9525" cap="flat" cmpd="sng" algn="ctr">
          <a:solidFill>
            <a:schemeClr val="tx1"/>
          </a:solidFill>
          <a:prstDash val="solid"/>
          <a:round/>
          <a:headEnd type="none" w="med" len="med"/>
          <a:tailEnd type="none" w="med" len="med"/>
        </a:ln>
        <a:effectLst/>
      </a:spPr>
      <a:bodyPr/>
      <a:lstStyle/>
    </a:lnDef>
  </a:objectDefaults>
  <a:extraClrSchemeLst>
    <a:extraClrScheme>
      <a:clrScheme name="FWC_Power_Point 1">
        <a:dk1>
          <a:srgbClr val="000000"/>
        </a:dk1>
        <a:lt1>
          <a:srgbClr val="998B7D"/>
        </a:lt1>
        <a:dk2>
          <a:srgbClr val="000000"/>
        </a:dk2>
        <a:lt2>
          <a:srgbClr val="5F5F5F"/>
        </a:lt2>
        <a:accent1>
          <a:srgbClr val="FFF453"/>
        </a:accent1>
        <a:accent2>
          <a:srgbClr val="9FD1FF"/>
        </a:accent2>
        <a:accent3>
          <a:srgbClr val="CAC4BF"/>
        </a:accent3>
        <a:accent4>
          <a:srgbClr val="000000"/>
        </a:accent4>
        <a:accent5>
          <a:srgbClr val="FFF8B3"/>
        </a:accent5>
        <a:accent6>
          <a:srgbClr val="90BDE7"/>
        </a:accent6>
        <a:hlink>
          <a:srgbClr val="00549E"/>
        </a:hlink>
        <a:folHlink>
          <a:srgbClr val="00AEC5"/>
        </a:folHlink>
      </a:clrScheme>
      <a:clrMap bg1="lt1" tx1="dk1" bg2="lt2" tx2="dk2" accent1="accent1" accent2="accent2" accent3="accent3" accent4="accent4" accent5="accent5" accent6="accent6" hlink="hlink" folHlink="folHlink"/>
    </a:extraClrScheme>
    <a:extraClrScheme>
      <a:clrScheme name="FWC_Power_Point 2">
        <a:dk1>
          <a:srgbClr val="5F5F5F"/>
        </a:dk1>
        <a:lt1>
          <a:srgbClr val="FFFFFF"/>
        </a:lt1>
        <a:dk2>
          <a:srgbClr val="00549E"/>
        </a:dk2>
        <a:lt2>
          <a:srgbClr val="FFF453"/>
        </a:lt2>
        <a:accent1>
          <a:srgbClr val="FFF89B"/>
        </a:accent1>
        <a:accent2>
          <a:srgbClr val="9FD1FF"/>
        </a:accent2>
        <a:accent3>
          <a:srgbClr val="AAB3CC"/>
        </a:accent3>
        <a:accent4>
          <a:srgbClr val="DADADA"/>
        </a:accent4>
        <a:accent5>
          <a:srgbClr val="FFFBCB"/>
        </a:accent5>
        <a:accent6>
          <a:srgbClr val="90BDE7"/>
        </a:accent6>
        <a:hlink>
          <a:srgbClr val="BAB0A6"/>
        </a:hlink>
        <a:folHlink>
          <a:srgbClr val="00AEC5"/>
        </a:folHlink>
      </a:clrScheme>
      <a:clrMap bg1="dk2" tx1="lt1" bg2="dk1" tx2="lt2" accent1="accent1" accent2="accent2" accent3="accent3" accent4="accent4" accent5="accent5" accent6="accent6" hlink="hlink" folHlink="folHlink"/>
    </a:extraClrScheme>
    <a:extraClrScheme>
      <a:clrScheme name="FWC_Power_Point 3">
        <a:dk1>
          <a:srgbClr val="000000"/>
        </a:dk1>
        <a:lt1>
          <a:srgbClr val="CDE7FF"/>
        </a:lt1>
        <a:dk2>
          <a:srgbClr val="000000"/>
        </a:dk2>
        <a:lt2>
          <a:srgbClr val="5F5F5F"/>
        </a:lt2>
        <a:accent1>
          <a:srgbClr val="FFF453"/>
        </a:accent1>
        <a:accent2>
          <a:srgbClr val="998B7D"/>
        </a:accent2>
        <a:accent3>
          <a:srgbClr val="E3F1FF"/>
        </a:accent3>
        <a:accent4>
          <a:srgbClr val="000000"/>
        </a:accent4>
        <a:accent5>
          <a:srgbClr val="FFF8B3"/>
        </a:accent5>
        <a:accent6>
          <a:srgbClr val="8A7D71"/>
        </a:accent6>
        <a:hlink>
          <a:srgbClr val="00549E"/>
        </a:hlink>
        <a:folHlink>
          <a:srgbClr val="00AEC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FWC-powerpoint master">
  <a:themeElements>
    <a:clrScheme name="FWC-powerpoint master 3">
      <a:dk1>
        <a:srgbClr val="000000"/>
      </a:dk1>
      <a:lt1>
        <a:srgbClr val="CDE7FF"/>
      </a:lt1>
      <a:dk2>
        <a:srgbClr val="000000"/>
      </a:dk2>
      <a:lt2>
        <a:srgbClr val="5F5F5F"/>
      </a:lt2>
      <a:accent1>
        <a:srgbClr val="FFF453"/>
      </a:accent1>
      <a:accent2>
        <a:srgbClr val="998B7D"/>
      </a:accent2>
      <a:accent3>
        <a:srgbClr val="E3F1FF"/>
      </a:accent3>
      <a:accent4>
        <a:srgbClr val="000000"/>
      </a:accent4>
      <a:accent5>
        <a:srgbClr val="FFF8B3"/>
      </a:accent5>
      <a:accent6>
        <a:srgbClr val="8A7D71"/>
      </a:accent6>
      <a:hlink>
        <a:srgbClr val="00549E"/>
      </a:hlink>
      <a:folHlink>
        <a:srgbClr val="00AEC5"/>
      </a:folHlink>
    </a:clrScheme>
    <a:fontScheme name="FWC-powerpoint master">
      <a:majorFont>
        <a:latin typeface="Century Schoolbook"/>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800" b="0" i="0" u="none" strike="noStrike" cap="none" normalizeH="0" baseline="0">
            <a:ln>
              <a:noFill/>
            </a:ln>
            <a:solidFill>
              <a:schemeClr val="tx1"/>
            </a:solidFill>
            <a:effectLst/>
            <a:latin typeface="Franklin Gothic Book" pitchFamily="-11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800" b="0" i="0" u="none" strike="noStrike" cap="none" normalizeH="0" baseline="0">
            <a:ln>
              <a:noFill/>
            </a:ln>
            <a:solidFill>
              <a:schemeClr val="tx1"/>
            </a:solidFill>
            <a:effectLst/>
            <a:latin typeface="Franklin Gothic Book" pitchFamily="-112" charset="0"/>
          </a:defRPr>
        </a:defPPr>
      </a:lstStyle>
    </a:lnDef>
  </a:objectDefaults>
  <a:extraClrSchemeLst>
    <a:extraClrScheme>
      <a:clrScheme name="FWC-powerpoint master 1">
        <a:dk1>
          <a:srgbClr val="000000"/>
        </a:dk1>
        <a:lt1>
          <a:srgbClr val="998B7D"/>
        </a:lt1>
        <a:dk2>
          <a:srgbClr val="000000"/>
        </a:dk2>
        <a:lt2>
          <a:srgbClr val="5F5F5F"/>
        </a:lt2>
        <a:accent1>
          <a:srgbClr val="FFF453"/>
        </a:accent1>
        <a:accent2>
          <a:srgbClr val="9FD1FF"/>
        </a:accent2>
        <a:accent3>
          <a:srgbClr val="CAC4BF"/>
        </a:accent3>
        <a:accent4>
          <a:srgbClr val="000000"/>
        </a:accent4>
        <a:accent5>
          <a:srgbClr val="FFF8B3"/>
        </a:accent5>
        <a:accent6>
          <a:srgbClr val="90BDE7"/>
        </a:accent6>
        <a:hlink>
          <a:srgbClr val="00549E"/>
        </a:hlink>
        <a:folHlink>
          <a:srgbClr val="00AEC5"/>
        </a:folHlink>
      </a:clrScheme>
      <a:clrMap bg1="lt1" tx1="dk1" bg2="lt2" tx2="dk2" accent1="accent1" accent2="accent2" accent3="accent3" accent4="accent4" accent5="accent5" accent6="accent6" hlink="hlink" folHlink="folHlink"/>
    </a:extraClrScheme>
    <a:extraClrScheme>
      <a:clrScheme name="FWC-powerpoint master 2">
        <a:dk1>
          <a:srgbClr val="5F5F5F"/>
        </a:dk1>
        <a:lt1>
          <a:srgbClr val="FFFFFF"/>
        </a:lt1>
        <a:dk2>
          <a:srgbClr val="00549E"/>
        </a:dk2>
        <a:lt2>
          <a:srgbClr val="FFF453"/>
        </a:lt2>
        <a:accent1>
          <a:srgbClr val="FFF89B"/>
        </a:accent1>
        <a:accent2>
          <a:srgbClr val="9FD1FF"/>
        </a:accent2>
        <a:accent3>
          <a:srgbClr val="AAB3CC"/>
        </a:accent3>
        <a:accent4>
          <a:srgbClr val="DADADA"/>
        </a:accent4>
        <a:accent5>
          <a:srgbClr val="FFFBCB"/>
        </a:accent5>
        <a:accent6>
          <a:srgbClr val="90BDE7"/>
        </a:accent6>
        <a:hlink>
          <a:srgbClr val="BAB0A6"/>
        </a:hlink>
        <a:folHlink>
          <a:srgbClr val="00AEC5"/>
        </a:folHlink>
      </a:clrScheme>
      <a:clrMap bg1="dk2" tx1="lt1" bg2="dk1" tx2="lt2" accent1="accent1" accent2="accent2" accent3="accent3" accent4="accent4" accent5="accent5" accent6="accent6" hlink="hlink" folHlink="folHlink"/>
    </a:extraClrScheme>
    <a:extraClrScheme>
      <a:clrScheme name="FWC-powerpoint master 3">
        <a:dk1>
          <a:srgbClr val="000000"/>
        </a:dk1>
        <a:lt1>
          <a:srgbClr val="CDE7FF"/>
        </a:lt1>
        <a:dk2>
          <a:srgbClr val="000000"/>
        </a:dk2>
        <a:lt2>
          <a:srgbClr val="5F5F5F"/>
        </a:lt2>
        <a:accent1>
          <a:srgbClr val="FFF453"/>
        </a:accent1>
        <a:accent2>
          <a:srgbClr val="998B7D"/>
        </a:accent2>
        <a:accent3>
          <a:srgbClr val="E3F1FF"/>
        </a:accent3>
        <a:accent4>
          <a:srgbClr val="000000"/>
        </a:accent4>
        <a:accent5>
          <a:srgbClr val="FFF8B3"/>
        </a:accent5>
        <a:accent6>
          <a:srgbClr val="8A7D71"/>
        </a:accent6>
        <a:hlink>
          <a:srgbClr val="00549E"/>
        </a:hlink>
        <a:folHlink>
          <a:srgbClr val="00AEC5"/>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documentManagement>
    <WebUpdates_x0020_Complete xmlns="15612411-6687-4F27-AAF6-3CE68CE85C8D">false</WebUpdates_x0020_Complete>
    <Order0 xmlns="15612411-6687-4F27-AAF6-3CE68CE85C8D" xsi:nil="true"/>
    <Status xmlns="15612411-6687-4F27-AAF6-3CE68CE85C8D">Pending</Status>
    <_dlc_DocId xmlns="6f4725a4-513b-48a7-9b90-d4c4953a1969">COMMISSION-65-1</_dlc_DocId>
    <_dlc_DocIdUrl xmlns="6f4725a4-513b-48a7-9b90-d4c4953a1969">
      <Url>http://portal2.fwc.state.fl.us/sites/commission/_layouts/DocIdRedir.aspx?ID=COMMISSION-65-1</Url>
      <Description>COMMISSION-65-1</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CEBBA98D7352B49A770822927A4E297" ma:contentTypeVersion="21" ma:contentTypeDescription="Create a new document." ma:contentTypeScope="" ma:versionID="aa916884c717d2c118dce34b788af5f5">
  <xsd:schema xmlns:xsd="http://www.w3.org/2001/XMLSchema" xmlns:xs="http://www.w3.org/2001/XMLSchema" xmlns:p="http://schemas.microsoft.com/office/2006/metadata/properties" xmlns:ns2="6f4725a4-513b-48a7-9b90-d4c4953a1969" xmlns:ns3="15612411-6687-4F27-AAF6-3CE68CE85C8D" targetNamespace="http://schemas.microsoft.com/office/2006/metadata/properties" ma:root="true" ma:fieldsID="5097d6ef6bac36f814c9cc07a2695111" ns2:_="" ns3:_="">
    <xsd:import namespace="6f4725a4-513b-48a7-9b90-d4c4953a1969"/>
    <xsd:import namespace="15612411-6687-4F27-AAF6-3CE68CE85C8D"/>
    <xsd:element name="properties">
      <xsd:complexType>
        <xsd:sequence>
          <xsd:element name="documentManagement">
            <xsd:complexType>
              <xsd:all>
                <xsd:element ref="ns2:_dlc_DocId" minOccurs="0"/>
                <xsd:element ref="ns2:_dlc_DocIdUrl" minOccurs="0"/>
                <xsd:element ref="ns2:_dlc_DocIdPersistId" minOccurs="0"/>
                <xsd:element ref="ns3:Order0" minOccurs="0"/>
                <xsd:element ref="ns3:Status" minOccurs="0"/>
                <xsd:element ref="ns3:WebUpdates_x0020_Comple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4725a4-513b-48a7-9b90-d4c4953a196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5612411-6687-4F27-AAF6-3CE68CE85C8D" elementFormDefault="qualified">
    <xsd:import namespace="http://schemas.microsoft.com/office/2006/documentManagement/types"/>
    <xsd:import namespace="http://schemas.microsoft.com/office/infopath/2007/PartnerControls"/>
    <xsd:element name="Order0" ma:index="11" nillable="true" ma:displayName="Order" ma:decimals="-1" ma:internalName="Order0" ma:readOnly="false">
      <xsd:simpleType>
        <xsd:restriction base="dms:Number"/>
      </xsd:simpleType>
    </xsd:element>
    <xsd:element name="Status" ma:index="12" nillable="true" ma:displayName="Status" ma:default="Pending" ma:format="Dropdown" ma:internalName="Status" ma:readOnly="false">
      <xsd:simpleType>
        <xsd:restriction base="dms:Choice">
          <xsd:enumeration value="Pending"/>
          <xsd:enumeration value="Editing"/>
          <xsd:enumeration value="Regional Review"/>
          <xsd:enumeration value="Approved"/>
          <xsd:enumeration value="Approved For Web"/>
        </xsd:restriction>
      </xsd:simpleType>
    </xsd:element>
    <xsd:element name="WebUpdates_x0020_Complete" ma:index="13" nillable="true" ma:displayName="WebUpdates Complete" ma:default="FALSE" ma:internalName="WebUpdates_x0020_Complete" ma:readOnly="fals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A7B272-9855-45F7-A781-0845F7BEEEE4}">
  <ds:schemaRefs>
    <ds:schemaRef ds:uri="http://purl.org/dc/dcmityp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purl.org/dc/terms/"/>
    <ds:schemaRef ds:uri="http://schemas.openxmlformats.org/package/2006/metadata/core-properties"/>
    <ds:schemaRef ds:uri="15612411-6687-4F27-AAF6-3CE68CE85C8D"/>
    <ds:schemaRef ds:uri="6f4725a4-513b-48a7-9b90-d4c4953a1969"/>
    <ds:schemaRef ds:uri="http://www.w3.org/XML/1998/namespace"/>
  </ds:schemaRefs>
</ds:datastoreItem>
</file>

<file path=customXml/itemProps2.xml><?xml version="1.0" encoding="utf-8"?>
<ds:datastoreItem xmlns:ds="http://schemas.openxmlformats.org/officeDocument/2006/customXml" ds:itemID="{0CB9DB63-70DB-46FE-823A-32F00365D6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4725a4-513b-48a7-9b90-d4c4953a1969"/>
    <ds:schemaRef ds:uri="15612411-6687-4F27-AAF6-3CE68CE85C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39D81FB-D503-4203-BE31-BA45C1120094}">
  <ds:schemaRefs>
    <ds:schemaRef ds:uri="http://schemas.microsoft.com/sharepoint/events"/>
  </ds:schemaRefs>
</ds:datastoreItem>
</file>

<file path=customXml/itemProps4.xml><?xml version="1.0" encoding="utf-8"?>
<ds:datastoreItem xmlns:ds="http://schemas.openxmlformats.org/officeDocument/2006/customXml" ds:itemID="{75AA6041-F435-46E6-91B2-272C7DB7720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57824</TotalTime>
  <Words>2052</Words>
  <Application>Microsoft Office PowerPoint</Application>
  <PresentationFormat>Widescreen</PresentationFormat>
  <Paragraphs>216</Paragraphs>
  <Slides>31</Slides>
  <Notes>19</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31</vt:i4>
      </vt:variant>
    </vt:vector>
  </HeadingPairs>
  <TitlesOfParts>
    <vt:vector size="41" baseType="lpstr">
      <vt:lpstr>MS PGothic</vt:lpstr>
      <vt:lpstr>MS PGothic</vt:lpstr>
      <vt:lpstr>Arial</vt:lpstr>
      <vt:lpstr>Century Schoolbook</vt:lpstr>
      <vt:lpstr>Franklin Gothic Book</vt:lpstr>
      <vt:lpstr>Franklin Gothic Demi</vt:lpstr>
      <vt:lpstr>Franklin Gothic Medium</vt:lpstr>
      <vt:lpstr>Wingdings</vt:lpstr>
      <vt:lpstr>FWC_Power_Point</vt:lpstr>
      <vt:lpstr>FWC-powerpoint master</vt:lpstr>
      <vt:lpstr>PowerPoint Presentation</vt:lpstr>
      <vt:lpstr>Questions for ERP Processors</vt:lpstr>
      <vt:lpstr>Why request comments from FWC?</vt:lpstr>
      <vt:lpstr>What ERP projects does FWC not review?</vt:lpstr>
      <vt:lpstr>How are comments from FWC requested?</vt:lpstr>
      <vt:lpstr>Office of Conservation Planning Services (CPS)</vt:lpstr>
      <vt:lpstr>When will comments be received back from FWC?</vt:lpstr>
      <vt:lpstr>What does FWC do with a request for comments on ERP applications?</vt:lpstr>
      <vt:lpstr>What does FWC do with a request for comments on ERP applications? (ERA)</vt:lpstr>
      <vt:lpstr>What does FWC do with a request for comments on ERP applications? (continued)</vt:lpstr>
      <vt:lpstr>What does FWC do with a request for comments on ERP applications? (continued)</vt:lpstr>
      <vt:lpstr>Who in FWC processes ERPs?</vt:lpstr>
      <vt:lpstr>Imperiled Species Management Section</vt:lpstr>
      <vt:lpstr>Who in FWC reviews ERPs? (continued)</vt:lpstr>
      <vt:lpstr>Who in FWC reviews ERPs? (continued)</vt:lpstr>
      <vt:lpstr>What is FWC staff looking for in an ERP request for comment?</vt:lpstr>
      <vt:lpstr>How can applicants expedite FWC ERP review?</vt:lpstr>
      <vt:lpstr>Why do FWC agency comment letters read that way?</vt:lpstr>
      <vt:lpstr>FWC Bear Comments</vt:lpstr>
      <vt:lpstr>What’s new with FWC fish and wildlife conservation?</vt:lpstr>
      <vt:lpstr> Imperiled Species Management Plan</vt:lpstr>
      <vt:lpstr>New Species Guidelines</vt:lpstr>
      <vt:lpstr>Proposed Species Guidelines -  Wading Birds</vt:lpstr>
      <vt:lpstr>Helpful Information</vt:lpstr>
      <vt:lpstr>How do I find out more about protecting Florida’s fish and wildlife?</vt:lpstr>
      <vt:lpstr>How do I find out more about protecting Florida’s fish and wildlife? (continued)</vt:lpstr>
      <vt:lpstr>How do I find out more about protecting Florida’s fish and wildlife? (continued)</vt:lpstr>
      <vt:lpstr>Questions?</vt:lpstr>
      <vt:lpstr>Listed wildlife species that are aquatic or wetland dependent and that use upland habitats for nesting and denning?</vt:lpstr>
      <vt:lpstr>Listed wildlife species that are aquatic or wetland dependent and that use upland habitats for nesting and denning?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Faye Gibson</dc:creator>
  <cp:lastModifiedBy>John Wettstein</cp:lastModifiedBy>
  <cp:revision>2497</cp:revision>
  <cp:lastPrinted>2015-10-12T20:27:40Z</cp:lastPrinted>
  <dcterms:created xsi:type="dcterms:W3CDTF">2007-03-09T20:12:19Z</dcterms:created>
  <dcterms:modified xsi:type="dcterms:W3CDTF">2018-06-05T03:11:37Z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PSDescription">
    <vt:lpwstr/>
  </property>
  <property fmtid="{D5CDD505-2E9C-101B-9397-08002B2CF9AE}" pid="3" name="Owner">
    <vt:lpwstr/>
  </property>
  <property fmtid="{D5CDD505-2E9C-101B-9397-08002B2CF9AE}" pid="4" name="Status">
    <vt:lpwstr/>
  </property>
  <property fmtid="{D5CDD505-2E9C-101B-9397-08002B2CF9AE}" pid="5" name="ContentTypeId">
    <vt:lpwstr>0x0101004CEBBA98D7352B49A770822927A4E297</vt:lpwstr>
  </property>
  <property fmtid="{D5CDD505-2E9C-101B-9397-08002B2CF9AE}" pid="6" name="_dlc_DocIdItemGuid">
    <vt:lpwstr>e70dff5c-dc75-4b0c-ab61-e8995e6fa4b9</vt:lpwstr>
  </property>
</Properties>
</file>