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4"/>
    <p:sldMasterId id="2147483653" r:id="rId5"/>
    <p:sldMasterId id="2147483655" r:id="rId6"/>
  </p:sldMasterIdLst>
  <p:notesMasterIdLst>
    <p:notesMasterId r:id="rId16"/>
  </p:notesMasterIdLst>
  <p:handoutMasterIdLst>
    <p:handoutMasterId r:id="rId17"/>
  </p:handoutMasterIdLst>
  <p:sldIdLst>
    <p:sldId id="398" r:id="rId7"/>
    <p:sldId id="467" r:id="rId8"/>
    <p:sldId id="460" r:id="rId9"/>
    <p:sldId id="466" r:id="rId10"/>
    <p:sldId id="461" r:id="rId11"/>
    <p:sldId id="462" r:id="rId12"/>
    <p:sldId id="463" r:id="rId13"/>
    <p:sldId id="464" r:id="rId14"/>
    <p:sldId id="450" r:id="rId15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401"/>
    <a:srgbClr val="CC00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75" autoAdjust="0"/>
    <p:restoredTop sz="94767" autoAdjust="0"/>
  </p:normalViewPr>
  <p:slideViewPr>
    <p:cSldViewPr snapToGrid="0">
      <p:cViewPr varScale="1">
        <p:scale>
          <a:sx n="82" d="100"/>
          <a:sy n="82" d="100"/>
        </p:scale>
        <p:origin x="906" y="102"/>
      </p:cViewPr>
      <p:guideLst>
        <p:guide orient="horz" pos="2160"/>
        <p:guide pos="2880"/>
      </p:guideLst>
    </p:cSldViewPr>
  </p:slid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39" d="100"/>
        <a:sy n="39" d="100"/>
      </p:scale>
      <p:origin x="0" y="0"/>
    </p:cViewPr>
  </p:sorterViewPr>
  <p:notesViewPr>
    <p:cSldViewPr snapToGrid="0">
      <p:cViewPr varScale="1">
        <p:scale>
          <a:sx n="101" d="100"/>
          <a:sy n="101" d="100"/>
        </p:scale>
        <p:origin x="-3492" y="-108"/>
      </p:cViewPr>
      <p:guideLst>
        <p:guide orient="horz" pos="2928"/>
        <p:guide pos="22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4820"/>
          </a:xfrm>
          <a:prstGeom prst="rect">
            <a:avLst/>
          </a:prstGeom>
        </p:spPr>
        <p:txBody>
          <a:bodyPr vert="horz" lIns="93138" tIns="46569" rIns="93138" bIns="46569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40" y="1"/>
            <a:ext cx="3037840" cy="464820"/>
          </a:xfrm>
          <a:prstGeom prst="rect">
            <a:avLst/>
          </a:prstGeom>
        </p:spPr>
        <p:txBody>
          <a:bodyPr vert="horz" lIns="93138" tIns="46569" rIns="93138" bIns="46569" rtlCol="0"/>
          <a:lstStyle>
            <a:lvl1pPr algn="r">
              <a:defRPr sz="1200" smtClean="0"/>
            </a:lvl1pPr>
          </a:lstStyle>
          <a:p>
            <a:pPr>
              <a:defRPr/>
            </a:pPr>
            <a:fld id="{DF8B7FDC-CD0F-4520-9516-AFE280E0274A}" type="datetimeFigureOut">
              <a:rPr lang="en-US"/>
              <a:pPr>
                <a:defRPr/>
              </a:pPr>
              <a:t>7/20/2016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967"/>
            <a:ext cx="3037840" cy="464820"/>
          </a:xfrm>
          <a:prstGeom prst="rect">
            <a:avLst/>
          </a:prstGeom>
        </p:spPr>
        <p:txBody>
          <a:bodyPr vert="horz" lIns="93138" tIns="46569" rIns="93138" bIns="46569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40" y="8829967"/>
            <a:ext cx="3037840" cy="464820"/>
          </a:xfrm>
          <a:prstGeom prst="rect">
            <a:avLst/>
          </a:prstGeom>
        </p:spPr>
        <p:txBody>
          <a:bodyPr vert="horz" lIns="93138" tIns="46569" rIns="93138" bIns="46569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EB36645E-DA62-442A-89BA-48FD3D65A0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6619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4820"/>
          </a:xfrm>
          <a:prstGeom prst="rect">
            <a:avLst/>
          </a:prstGeom>
        </p:spPr>
        <p:txBody>
          <a:bodyPr vert="horz" lIns="93138" tIns="46569" rIns="93138" bIns="4656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40" y="1"/>
            <a:ext cx="3037840" cy="464820"/>
          </a:xfrm>
          <a:prstGeom prst="rect">
            <a:avLst/>
          </a:prstGeom>
        </p:spPr>
        <p:txBody>
          <a:bodyPr vert="horz" lIns="93138" tIns="46569" rIns="93138" bIns="46569" rtlCol="0"/>
          <a:lstStyle>
            <a:lvl1pPr algn="r">
              <a:defRPr sz="1200"/>
            </a:lvl1pPr>
          </a:lstStyle>
          <a:p>
            <a:fld id="{569E2CD8-E82C-4C17-AFD9-5EC67DAED8CB}" type="datetimeFigureOut">
              <a:rPr lang="en-US" smtClean="0"/>
              <a:pPr/>
              <a:t>7/20/2016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38" tIns="46569" rIns="93138" bIns="4656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38" tIns="46569" rIns="93138" bIns="4656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7"/>
            <a:ext cx="3037840" cy="464820"/>
          </a:xfrm>
          <a:prstGeom prst="rect">
            <a:avLst/>
          </a:prstGeom>
        </p:spPr>
        <p:txBody>
          <a:bodyPr vert="horz" lIns="93138" tIns="46569" rIns="93138" bIns="4656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40" y="8829967"/>
            <a:ext cx="3037840" cy="464820"/>
          </a:xfrm>
          <a:prstGeom prst="rect">
            <a:avLst/>
          </a:prstGeom>
        </p:spPr>
        <p:txBody>
          <a:bodyPr vert="horz" lIns="93138" tIns="46569" rIns="93138" bIns="46569" rtlCol="0" anchor="b"/>
          <a:lstStyle>
            <a:lvl1pPr algn="r">
              <a:defRPr sz="1200"/>
            </a:lvl1pPr>
          </a:lstStyle>
          <a:p>
            <a:fld id="{DB8DA12E-FD99-496E-BF34-E64AAEE64E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089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8DA12E-FD99-496E-BF34-E64AAEE64EDE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323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8DA12E-FD99-496E-BF34-E64AAEE64ED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890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711E73-F0E8-4BD3-898D-FB97D27E23A9}" type="slidenum">
              <a:rPr lang="en-US" smtClean="0"/>
              <a:pPr/>
              <a:t>9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93151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9397" y="1420421"/>
            <a:ext cx="8057477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19225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Rectangle 2"/>
          <p:cNvSpPr txBox="1">
            <a:spLocks noChangeArrowheads="1"/>
          </p:cNvSpPr>
          <p:nvPr userDrawn="1"/>
        </p:nvSpPr>
        <p:spPr bwMode="auto">
          <a:xfrm>
            <a:off x="1005142" y="274638"/>
            <a:ext cx="6995858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Click to edit Master title style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419606" y="6445612"/>
            <a:ext cx="380010" cy="287697"/>
          </a:xfrm>
          <a:prstGeom prst="rect">
            <a:avLst/>
          </a:prstGeom>
          <a:ln/>
        </p:spPr>
        <p:txBody>
          <a:bodyPr/>
          <a:lstStyle>
            <a:lvl1pPr algn="r">
              <a:defRPr sz="1200"/>
            </a:lvl1pPr>
          </a:lstStyle>
          <a:p>
            <a:pPr>
              <a:defRPr/>
            </a:pPr>
            <a:fld id="{DA7BB40E-9881-487A-A4A3-C77188D669C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076"/>
            <a:ext cx="8229600" cy="464999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419606" y="6445612"/>
            <a:ext cx="380010" cy="287697"/>
          </a:xfrm>
          <a:prstGeom prst="rect">
            <a:avLst/>
          </a:prstGeom>
          <a:ln/>
        </p:spPr>
        <p:txBody>
          <a:bodyPr/>
          <a:lstStyle>
            <a:lvl1pPr algn="r">
              <a:defRPr sz="1200"/>
            </a:lvl1pPr>
          </a:lstStyle>
          <a:p>
            <a:pPr>
              <a:defRPr/>
            </a:pPr>
            <a:fld id="{DA7BB40E-9881-487A-A4A3-C77188D669C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1"/>
            <a:ext cx="7772400" cy="12192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524000"/>
            <a:ext cx="5029200" cy="1143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314325" y="4704576"/>
            <a:ext cx="3439531" cy="410369"/>
          </a:xfrm>
          <a:prstGeom prst="rect">
            <a:avLst/>
          </a:prstGeom>
          <a:noFill/>
          <a:effectLst>
            <a:outerShdw blurRad="63500" dir="2700000" algn="tl" rotWithShape="0">
              <a:schemeClr val="bg1"/>
            </a:outerShdw>
          </a:effectLst>
        </p:spPr>
        <p:txBody>
          <a:bodyPr wrap="none" lIns="0" tIns="0" rIns="0" bIns="0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400" i="1" dirty="0" smtClean="0">
                <a:solidFill>
                  <a:srgbClr val="CC0000"/>
                </a:solidFill>
                <a:latin typeface="Arial Black" pitchFamily="34" charset="0"/>
              </a:rPr>
              <a:t>Trusted Partners Delivering Value, </a:t>
            </a:r>
            <a:br>
              <a:rPr lang="en-US" sz="1400" i="1" dirty="0" smtClean="0">
                <a:solidFill>
                  <a:srgbClr val="CC0000"/>
                </a:solidFill>
                <a:latin typeface="Arial Black" pitchFamily="34" charset="0"/>
              </a:rPr>
            </a:br>
            <a:r>
              <a:rPr lang="en-US" sz="1400" i="1" dirty="0" smtClean="0">
                <a:solidFill>
                  <a:srgbClr val="CC0000"/>
                </a:solidFill>
                <a:latin typeface="Arial Black" pitchFamily="34" charset="0"/>
              </a:rPr>
              <a:t>Today and Tomorrow</a:t>
            </a:r>
            <a:endParaRPr lang="en-US" sz="1400" i="1" dirty="0">
              <a:solidFill>
                <a:srgbClr val="CC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8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9397" y="1420421"/>
            <a:ext cx="8057477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19225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Rectangle 2"/>
          <p:cNvSpPr txBox="1">
            <a:spLocks noChangeArrowheads="1"/>
          </p:cNvSpPr>
          <p:nvPr userDrawn="1"/>
        </p:nvSpPr>
        <p:spPr bwMode="auto">
          <a:xfrm>
            <a:off x="1005142" y="274638"/>
            <a:ext cx="6995858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en-US" sz="4000" kern="0" dirty="0" smtClean="0">
                <a:solidFill>
                  <a:srgbClr val="000000"/>
                </a:solidFill>
                <a:latin typeface="Arial"/>
              </a:rPr>
              <a:t>Click to edit Master title style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419606" y="6445612"/>
            <a:ext cx="380010" cy="287697"/>
          </a:xfrm>
          <a:prstGeom prst="rect">
            <a:avLst/>
          </a:prstGeom>
          <a:ln/>
        </p:spPr>
        <p:txBody>
          <a:bodyPr/>
          <a:lstStyle>
            <a:lvl1pPr algn="r">
              <a:defRPr sz="1200"/>
            </a:lvl1pPr>
          </a:lstStyle>
          <a:p>
            <a:pPr>
              <a:defRPr/>
            </a:pPr>
            <a:fld id="{DA7BB40E-9881-487A-A4A3-C77188D669C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178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076"/>
            <a:ext cx="8229600" cy="464999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419606" y="6445612"/>
            <a:ext cx="380010" cy="287697"/>
          </a:xfrm>
          <a:prstGeom prst="rect">
            <a:avLst/>
          </a:prstGeom>
          <a:ln/>
        </p:spPr>
        <p:txBody>
          <a:bodyPr/>
          <a:lstStyle>
            <a:lvl1pPr algn="r">
              <a:defRPr sz="1200"/>
            </a:lvl1pPr>
          </a:lstStyle>
          <a:p>
            <a:pPr>
              <a:defRPr/>
            </a:pPr>
            <a:fld id="{DA7BB40E-9881-487A-A4A3-C77188D669C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273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Slide </a:t>
            </a:r>
            <a:fld id="{C88F30BC-EB85-4785-AA9E-CCA5FE5100F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199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249" y="1226489"/>
            <a:ext cx="4038600" cy="4762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249" y="1226489"/>
            <a:ext cx="4038600" cy="4762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0831" y="174929"/>
            <a:ext cx="8770289" cy="82693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Slide </a:t>
            </a:r>
            <a:fld id="{7BE076F6-4D33-4280-8E03-7C63E1397D1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225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90831" y="174929"/>
            <a:ext cx="8770289" cy="82693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047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05142" y="274638"/>
            <a:ext cx="6995858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17321"/>
            <a:ext cx="8229600" cy="4907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 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2053" name="Picture 8" descr="USACE_logo"/>
          <p:cNvPicPr>
            <a:picLocks noChangeAspect="1" noChangeArrowheads="1"/>
          </p:cNvPicPr>
          <p:nvPr userDrawn="1"/>
        </p:nvPicPr>
        <p:blipFill>
          <a:blip r:embed="rId5" cstate="print"/>
          <a:stretch>
            <a:fillRect/>
          </a:stretch>
        </p:blipFill>
        <p:spPr bwMode="auto">
          <a:xfrm>
            <a:off x="8083017" y="378941"/>
            <a:ext cx="832383" cy="62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1" name="Text Box 9"/>
          <p:cNvSpPr txBox="1">
            <a:spLocks noChangeArrowheads="1"/>
          </p:cNvSpPr>
          <p:nvPr userDrawn="1"/>
        </p:nvSpPr>
        <p:spPr bwMode="auto">
          <a:xfrm>
            <a:off x="7601386" y="1120721"/>
            <a:ext cx="1315859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>
              <a:defRPr/>
            </a:pPr>
            <a:r>
              <a:rPr lang="en-US" sz="1100" b="1" dirty="0" smtClean="0"/>
              <a:t>BUILDING STRONG</a:t>
            </a:r>
            <a:endParaRPr lang="en-US" sz="1100" b="1" baseline="-25000" dirty="0"/>
          </a:p>
        </p:txBody>
      </p:sp>
      <p:sp>
        <p:nvSpPr>
          <p:cNvPr id="3082" name="Line 10"/>
          <p:cNvSpPr>
            <a:spLocks noChangeShapeType="1"/>
          </p:cNvSpPr>
          <p:nvPr userDrawn="1"/>
        </p:nvSpPr>
        <p:spPr bwMode="auto">
          <a:xfrm flipH="1">
            <a:off x="990600" y="1066800"/>
            <a:ext cx="7924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2056" name="Picture 2" descr="X:\IM\VI\Logos\Branding\USARMY_3D_RGB_MD_PS.png"/>
          <p:cNvPicPr>
            <a:picLocks noChangeAspect="1" noChangeArrowheads="1"/>
          </p:cNvPicPr>
          <p:nvPr userDrawn="1"/>
        </p:nvPicPr>
        <p:blipFill>
          <a:blip r:embed="rId6" cstate="print"/>
          <a:stretch>
            <a:fillRect/>
          </a:stretch>
        </p:blipFill>
        <p:spPr bwMode="auto">
          <a:xfrm>
            <a:off x="228599" y="268308"/>
            <a:ext cx="734661" cy="914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 userDrawn="1"/>
        </p:nvSpPr>
        <p:spPr>
          <a:xfrm>
            <a:off x="0" y="6542901"/>
            <a:ext cx="9143999" cy="205184"/>
          </a:xfrm>
          <a:prstGeom prst="rect">
            <a:avLst/>
          </a:prstGeom>
          <a:noFill/>
          <a:effectLst>
            <a:outerShdw blurRad="63500" dir="2700000" algn="tl" rotWithShape="0">
              <a:schemeClr val="bg1"/>
            </a:outerShdw>
          </a:effectLst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1400" i="1" dirty="0" smtClean="0">
                <a:solidFill>
                  <a:srgbClr val="CC0000"/>
                </a:solidFill>
                <a:latin typeface="Arial Black" pitchFamily="34" charset="0"/>
              </a:rPr>
              <a:t>Trusted Partners Delivering Value,</a:t>
            </a:r>
            <a:r>
              <a:rPr lang="en-US" sz="1400" i="1" baseline="0" dirty="0" smtClean="0">
                <a:solidFill>
                  <a:srgbClr val="CC0000"/>
                </a:solidFill>
                <a:latin typeface="Arial Black" pitchFamily="34" charset="0"/>
              </a:rPr>
              <a:t> T</a:t>
            </a:r>
            <a:r>
              <a:rPr lang="en-US" sz="1400" i="1" dirty="0" smtClean="0">
                <a:solidFill>
                  <a:srgbClr val="CC0000"/>
                </a:solidFill>
                <a:latin typeface="Arial Black" pitchFamily="34" charset="0"/>
              </a:rPr>
              <a:t>oday and Tomorrow</a:t>
            </a:r>
            <a:endParaRPr lang="en-US" sz="1400" i="1" dirty="0">
              <a:solidFill>
                <a:srgbClr val="CC0000"/>
              </a:solidFill>
              <a:latin typeface="Arial Black" pitchFamily="34" charset="0"/>
            </a:endParaRPr>
          </a:p>
        </p:txBody>
      </p:sp>
      <p:sp>
        <p:nvSpPr>
          <p:cNvPr id="10" name="Line 10"/>
          <p:cNvSpPr>
            <a:spLocks noChangeShapeType="1"/>
          </p:cNvSpPr>
          <p:nvPr userDrawn="1"/>
        </p:nvSpPr>
        <p:spPr bwMode="auto">
          <a:xfrm flipH="1">
            <a:off x="460787" y="6419850"/>
            <a:ext cx="82355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419606" y="6445612"/>
            <a:ext cx="380010" cy="287697"/>
          </a:xfrm>
          <a:prstGeom prst="rect">
            <a:avLst/>
          </a:prstGeom>
          <a:ln/>
        </p:spPr>
        <p:txBody>
          <a:bodyPr/>
          <a:lstStyle>
            <a:lvl1pPr algn="r">
              <a:defRPr sz="1200"/>
            </a:lvl1pPr>
          </a:lstStyle>
          <a:p>
            <a:pPr>
              <a:defRPr/>
            </a:pPr>
            <a:fld id="{DA7BB40E-9881-487A-A4A3-C77188D669C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75000"/>
        <a:buFont typeface="Arial" charset="0"/>
        <a:buChar char="►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75000"/>
        <a:buFont typeface="Wingdings 3" pitchFamily="18" charset="2"/>
        <a:buChar char="w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50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50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50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50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50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Line 19"/>
          <p:cNvSpPr>
            <a:spLocks noChangeShapeType="1"/>
          </p:cNvSpPr>
          <p:nvPr userDrawn="1"/>
        </p:nvSpPr>
        <p:spPr bwMode="auto">
          <a:xfrm>
            <a:off x="5334000" y="3352800"/>
            <a:ext cx="3810000" cy="0"/>
          </a:xfrm>
          <a:prstGeom prst="line">
            <a:avLst/>
          </a:prstGeom>
          <a:noFill/>
          <a:ln w="635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3" name="Picture 16"/>
          <p:cNvPicPr>
            <a:picLocks noChangeAspect="1" noChangeArrowheads="1"/>
          </p:cNvPicPr>
          <p:nvPr userDrawn="1"/>
        </p:nvPicPr>
        <p:blipFill>
          <a:blip r:embed="rId3" cstate="print"/>
          <a:srcRect l="23154" t="3159" r="16125"/>
          <a:stretch>
            <a:fillRect/>
          </a:stretch>
        </p:blipFill>
        <p:spPr bwMode="auto">
          <a:xfrm>
            <a:off x="6400800" y="3429000"/>
            <a:ext cx="1246187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 descr="Container ship leaving Charleston Harbor towards Arthur Ravenel, Jr. Bridge"/>
          <p:cNvPicPr preferRelativeResize="0">
            <a:picLocks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3429000"/>
            <a:ext cx="1143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http://www.saw.usace.army.mil/nav/JPG/vessels/currituck1.jpg"/>
          <p:cNvPicPr preferRelativeResize="0">
            <a:picLocks noChangeArrowheads="1"/>
          </p:cNvPicPr>
          <p:nvPr userDrawn="1"/>
        </p:nvPicPr>
        <p:blipFill>
          <a:blip r:embed="rId5" cstate="print"/>
          <a:srcRect r="4357"/>
          <a:stretch>
            <a:fillRect/>
          </a:stretch>
        </p:blipFill>
        <p:spPr bwMode="auto">
          <a:xfrm>
            <a:off x="8310563" y="3416300"/>
            <a:ext cx="833563" cy="176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2" descr="C:\Users\K0DX9RMF\Desktop\CG OPLAN Update 13 Sep 11_Page_114.jpg"/>
          <p:cNvPicPr>
            <a:picLocks noChangeAspect="1" noChangeArrowheads="1"/>
          </p:cNvPicPr>
          <p:nvPr userDrawn="1"/>
        </p:nvPicPr>
        <p:blipFill>
          <a:blip r:embed="rId6" cstate="print"/>
          <a:srcRect l="83058" t="26111" b="32777"/>
          <a:stretch>
            <a:fillRect/>
          </a:stretch>
        </p:blipFill>
        <p:spPr bwMode="auto">
          <a:xfrm>
            <a:off x="7391400" y="3429000"/>
            <a:ext cx="9525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2" descr="Atlanta8"/>
          <p:cNvPicPr>
            <a:picLocks noChangeAspect="1" noChangeArrowheads="1"/>
          </p:cNvPicPr>
          <p:nvPr userDrawn="1"/>
        </p:nvPicPr>
        <p:blipFill>
          <a:blip r:embed="rId7" cstate="print"/>
          <a:srcRect l="15709" t="48447" r="26443"/>
          <a:stretch>
            <a:fillRect/>
          </a:stretch>
        </p:blipFill>
        <p:spPr bwMode="auto">
          <a:xfrm>
            <a:off x="5422900" y="3429000"/>
            <a:ext cx="9779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8" descr="C:\Users\K0DX9RMF\Desktop\Pics\SAS\Maneuver Center of Excellence.jpg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02063" y="5192713"/>
            <a:ext cx="5341937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5" descr="Image of The vast and wild Everglades is the largest and most important freshwater, subtropical peat wetland in North America."/>
          <p:cNvPicPr>
            <a:picLocks noChangeAspect="1" noChangeArrowheads="1"/>
          </p:cNvPicPr>
          <p:nvPr userDrawn="1"/>
        </p:nvPicPr>
        <p:blipFill>
          <a:blip r:embed="rId9" cstate="print"/>
          <a:srcRect r="12097"/>
          <a:stretch>
            <a:fillRect/>
          </a:stretch>
        </p:blipFill>
        <p:spPr bwMode="auto">
          <a:xfrm>
            <a:off x="4648200" y="1600200"/>
            <a:ext cx="449580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Line 19"/>
          <p:cNvSpPr>
            <a:spLocks noChangeShapeType="1"/>
          </p:cNvSpPr>
          <p:nvPr userDrawn="1"/>
        </p:nvSpPr>
        <p:spPr bwMode="auto">
          <a:xfrm>
            <a:off x="5257800" y="3429000"/>
            <a:ext cx="3886200" cy="0"/>
          </a:xfrm>
          <a:prstGeom prst="line">
            <a:avLst/>
          </a:prstGeom>
          <a:noFill/>
          <a:ln w="635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000000"/>
                </a:solidFill>
              </a:rPr>
              <a:t> 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6" name="Line 19"/>
          <p:cNvSpPr>
            <a:spLocks noChangeShapeType="1"/>
          </p:cNvSpPr>
          <p:nvPr userDrawn="1"/>
        </p:nvSpPr>
        <p:spPr bwMode="auto">
          <a:xfrm>
            <a:off x="4191000" y="5181600"/>
            <a:ext cx="4953000" cy="0"/>
          </a:xfrm>
          <a:prstGeom prst="line">
            <a:avLst/>
          </a:prstGeom>
          <a:noFill/>
          <a:ln w="635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036" name="Picture 21" descr="white_curve"/>
          <p:cNvPicPr>
            <a:picLocks noChangeAspect="1" noChangeArrowheads="1"/>
          </p:cNvPicPr>
          <p:nvPr userDrawn="1"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71925" y="1568450"/>
            <a:ext cx="5172075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23" descr="ppt_camo_bkgrnd-03"/>
          <p:cNvPicPr>
            <a:picLocks noChangeAspect="1" noChangeArrowheads="1"/>
          </p:cNvPicPr>
          <p:nvPr userDrawn="1"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-3175"/>
            <a:ext cx="91440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8" descr="USACE_logo"/>
          <p:cNvPicPr>
            <a:picLocks noChangeAspect="1" noChangeArrowheads="1"/>
          </p:cNvPicPr>
          <p:nvPr userDrawn="1"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600200" y="5207000"/>
            <a:ext cx="12954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Rectangle 2"/>
          <p:cNvSpPr>
            <a:spLocks noGrp="1" noChangeArrowheads="1"/>
          </p:cNvSpPr>
          <p:nvPr userDrawn="1">
            <p:ph type="title"/>
          </p:nvPr>
        </p:nvSpPr>
        <p:spPr bwMode="auto">
          <a:xfrm>
            <a:off x="76200" y="152400"/>
            <a:ext cx="6324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PRESENTATION TITLE</a:t>
            </a:r>
          </a:p>
        </p:txBody>
      </p:sp>
      <p:sp>
        <p:nvSpPr>
          <p:cNvPr id="1033" name="Text Box 9"/>
          <p:cNvSpPr txBox="1">
            <a:spLocks noChangeArrowheads="1"/>
          </p:cNvSpPr>
          <p:nvPr userDrawn="1"/>
        </p:nvSpPr>
        <p:spPr bwMode="auto">
          <a:xfrm>
            <a:off x="1508125" y="6121400"/>
            <a:ext cx="230187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100" b="1" dirty="0">
                <a:solidFill>
                  <a:srgbClr val="000000"/>
                </a:solidFill>
              </a:rPr>
              <a:t>US Army Corps of Engineers</a:t>
            </a:r>
          </a:p>
          <a:p>
            <a:pPr>
              <a:defRPr/>
            </a:pPr>
            <a:r>
              <a:rPr lang="en-US" sz="1600" b="1" dirty="0">
                <a:solidFill>
                  <a:srgbClr val="000000"/>
                </a:solidFill>
              </a:rPr>
              <a:t>BUILDING STRONG</a:t>
            </a:r>
            <a:r>
              <a:rPr lang="en-US" sz="1400" b="1" baseline="-25000" dirty="0">
                <a:solidFill>
                  <a:srgbClr val="000000"/>
                </a:solidFill>
              </a:rPr>
              <a:t>®</a:t>
            </a:r>
          </a:p>
        </p:txBody>
      </p:sp>
      <p:pic>
        <p:nvPicPr>
          <p:cNvPr id="1032" name="Picture 2" descr="X:\IM\VI\Logos\Branding\USARMY_3D_RGB_MD_PS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304800" y="5206314"/>
            <a:ext cx="1066800" cy="1328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21"/>
          <p:cNvSpPr txBox="1"/>
          <p:nvPr userDrawn="1"/>
        </p:nvSpPr>
        <p:spPr>
          <a:xfrm>
            <a:off x="5410200" y="4953000"/>
            <a:ext cx="99060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JACKSONVILLE</a:t>
            </a:r>
            <a:endParaRPr lang="en-US" sz="7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6400800" y="4953000"/>
            <a:ext cx="99060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MOBILE</a:t>
            </a:r>
            <a:endParaRPr lang="en-US" sz="7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7391400" y="4953000"/>
            <a:ext cx="99060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SAVANNAH</a:t>
            </a:r>
            <a:endParaRPr lang="en-US" sz="7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4343400" y="4953000"/>
            <a:ext cx="106680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CHARLESTON</a:t>
            </a:r>
            <a:endParaRPr lang="en-US" sz="7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8305799" y="4953000"/>
            <a:ext cx="914401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WILMINGTON</a:t>
            </a:r>
            <a:endParaRPr lang="en-US" sz="7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383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05142" y="274638"/>
            <a:ext cx="6995858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17321"/>
            <a:ext cx="8229600" cy="4907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 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2053" name="Picture 8" descr="USACE_logo"/>
          <p:cNvPicPr>
            <a:picLocks noChangeAspect="1" noChangeArrowheads="1"/>
          </p:cNvPicPr>
          <p:nvPr userDrawn="1"/>
        </p:nvPicPr>
        <p:blipFill>
          <a:blip r:embed="rId8" cstate="print"/>
          <a:stretch>
            <a:fillRect/>
          </a:stretch>
        </p:blipFill>
        <p:spPr bwMode="auto">
          <a:xfrm>
            <a:off x="8083017" y="378941"/>
            <a:ext cx="832383" cy="62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1" name="Text Box 9"/>
          <p:cNvSpPr txBox="1">
            <a:spLocks noChangeArrowheads="1"/>
          </p:cNvSpPr>
          <p:nvPr userDrawn="1"/>
        </p:nvSpPr>
        <p:spPr bwMode="auto">
          <a:xfrm>
            <a:off x="7601386" y="1120721"/>
            <a:ext cx="1315859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>
              <a:defRPr/>
            </a:pPr>
            <a:r>
              <a:rPr lang="en-US" sz="1100" b="1" dirty="0" smtClean="0">
                <a:solidFill>
                  <a:srgbClr val="000000"/>
                </a:solidFill>
              </a:rPr>
              <a:t>BUILDING STRONG</a:t>
            </a:r>
            <a:endParaRPr lang="en-US" sz="1100" b="1" baseline="-25000" dirty="0">
              <a:solidFill>
                <a:srgbClr val="000000"/>
              </a:solidFill>
            </a:endParaRPr>
          </a:p>
        </p:txBody>
      </p:sp>
      <p:sp>
        <p:nvSpPr>
          <p:cNvPr id="3082" name="Line 10"/>
          <p:cNvSpPr>
            <a:spLocks noChangeShapeType="1"/>
          </p:cNvSpPr>
          <p:nvPr userDrawn="1"/>
        </p:nvSpPr>
        <p:spPr bwMode="auto">
          <a:xfrm flipH="1">
            <a:off x="990600" y="1066800"/>
            <a:ext cx="7924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2056" name="Picture 2" descr="X:\IM\VI\Logos\Branding\USARMY_3D_RGB_MD_PS.png"/>
          <p:cNvPicPr>
            <a:picLocks noChangeAspect="1" noChangeArrowheads="1"/>
          </p:cNvPicPr>
          <p:nvPr userDrawn="1"/>
        </p:nvPicPr>
        <p:blipFill>
          <a:blip r:embed="rId9" cstate="print"/>
          <a:stretch>
            <a:fillRect/>
          </a:stretch>
        </p:blipFill>
        <p:spPr bwMode="auto">
          <a:xfrm>
            <a:off x="228599" y="268308"/>
            <a:ext cx="734661" cy="914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 userDrawn="1"/>
        </p:nvSpPr>
        <p:spPr>
          <a:xfrm>
            <a:off x="0" y="6542901"/>
            <a:ext cx="9143999" cy="205184"/>
          </a:xfrm>
          <a:prstGeom prst="rect">
            <a:avLst/>
          </a:prstGeom>
          <a:noFill/>
          <a:effectLst>
            <a:outerShdw blurRad="63500" dir="2700000" algn="tl" rotWithShape="0">
              <a:schemeClr val="bg1"/>
            </a:outerShdw>
          </a:effectLst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1400" i="1" dirty="0" smtClean="0">
                <a:solidFill>
                  <a:srgbClr val="CC0000"/>
                </a:solidFill>
                <a:latin typeface="Arial Black" pitchFamily="34" charset="0"/>
              </a:rPr>
              <a:t>Trusted Partners Delivering Value, Today and Tomorrow</a:t>
            </a:r>
            <a:endParaRPr lang="en-US" sz="1400" i="1" dirty="0">
              <a:solidFill>
                <a:srgbClr val="CC0000"/>
              </a:solidFill>
              <a:latin typeface="Arial Black" pitchFamily="34" charset="0"/>
            </a:endParaRPr>
          </a:p>
        </p:txBody>
      </p:sp>
      <p:sp>
        <p:nvSpPr>
          <p:cNvPr id="10" name="Line 10"/>
          <p:cNvSpPr>
            <a:spLocks noChangeShapeType="1"/>
          </p:cNvSpPr>
          <p:nvPr userDrawn="1"/>
        </p:nvSpPr>
        <p:spPr bwMode="auto">
          <a:xfrm flipH="1">
            <a:off x="460787" y="6419850"/>
            <a:ext cx="82355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000000"/>
                </a:solidFill>
              </a:rPr>
              <a:t>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419606" y="6445612"/>
            <a:ext cx="380010" cy="287697"/>
          </a:xfrm>
          <a:prstGeom prst="rect">
            <a:avLst/>
          </a:prstGeom>
          <a:ln/>
        </p:spPr>
        <p:txBody>
          <a:bodyPr/>
          <a:lstStyle>
            <a:lvl1pPr algn="r">
              <a:defRPr sz="1200"/>
            </a:lvl1pPr>
          </a:lstStyle>
          <a:p>
            <a:pPr>
              <a:defRPr/>
            </a:pPr>
            <a:fld id="{DA7BB40E-9881-487A-A4A3-C77188D669C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914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60" r:id="rId3"/>
    <p:sldLayoutId id="2147483661" r:id="rId4"/>
    <p:sldLayoutId id="2147483662" r:id="rId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75000"/>
        <a:buFont typeface="Arial" charset="0"/>
        <a:buChar char="►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75000"/>
        <a:buFont typeface="Wingdings 3" pitchFamily="18" charset="2"/>
        <a:buChar char="w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50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50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50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50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50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2.png"/><Relationship Id="rId4" Type="http://schemas.openxmlformats.org/officeDocument/2006/relationships/image" Target="../media/image16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SPGP@usace.army.mil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4"/>
          <p:cNvSpPr txBox="1">
            <a:spLocks noChangeArrowheads="1"/>
          </p:cNvSpPr>
          <p:nvPr/>
        </p:nvSpPr>
        <p:spPr bwMode="auto">
          <a:xfrm>
            <a:off x="89824" y="2151040"/>
            <a:ext cx="35052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 dirty="0" smtClean="0">
                <a:solidFill>
                  <a:srgbClr val="000000"/>
                </a:solidFill>
              </a:rPr>
              <a:t>Bob Barron</a:t>
            </a:r>
          </a:p>
          <a:p>
            <a:pPr>
              <a:spcBef>
                <a:spcPct val="50000"/>
              </a:spcBef>
            </a:pPr>
            <a:r>
              <a:rPr lang="en-US" sz="1400" dirty="0" smtClean="0">
                <a:solidFill>
                  <a:srgbClr val="000000"/>
                </a:solidFill>
              </a:rPr>
              <a:t>Regulatory Division</a:t>
            </a:r>
          </a:p>
          <a:p>
            <a:pPr>
              <a:spcBef>
                <a:spcPct val="50000"/>
              </a:spcBef>
            </a:pPr>
            <a:r>
              <a:rPr lang="en-US" sz="1400" dirty="0" smtClean="0">
                <a:solidFill>
                  <a:srgbClr val="000000"/>
                </a:solidFill>
              </a:rPr>
              <a:t>U.S. Army Corps of Engineers</a:t>
            </a:r>
          </a:p>
          <a:p>
            <a:pPr>
              <a:spcBef>
                <a:spcPct val="50000"/>
              </a:spcBef>
            </a:pPr>
            <a:r>
              <a:rPr lang="en-US" sz="1400" dirty="0" smtClean="0">
                <a:solidFill>
                  <a:srgbClr val="000000"/>
                </a:solidFill>
              </a:rPr>
              <a:t>Jacksonville District</a:t>
            </a:r>
          </a:p>
          <a:p>
            <a:pPr>
              <a:spcBef>
                <a:spcPct val="50000"/>
              </a:spcBef>
            </a:pPr>
            <a:r>
              <a:rPr lang="en-US" sz="1400" dirty="0" smtClean="0">
                <a:solidFill>
                  <a:srgbClr val="000000"/>
                </a:solidFill>
              </a:rPr>
              <a:t>July </a:t>
            </a:r>
            <a:r>
              <a:rPr lang="en-US" sz="1400" dirty="0" smtClean="0">
                <a:solidFill>
                  <a:srgbClr val="000000"/>
                </a:solidFill>
              </a:rPr>
              <a:t>20, </a:t>
            </a:r>
            <a:r>
              <a:rPr lang="en-US" sz="1400" dirty="0" smtClean="0">
                <a:solidFill>
                  <a:srgbClr val="000000"/>
                </a:solidFill>
              </a:rPr>
              <a:t>2016</a:t>
            </a: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976688" y="1371600"/>
            <a:ext cx="5167312" cy="548640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0" name="TextBox 21"/>
          <p:cNvSpPr txBox="1">
            <a:spLocks noChangeArrowheads="1"/>
          </p:cNvSpPr>
          <p:nvPr/>
        </p:nvSpPr>
        <p:spPr bwMode="auto">
          <a:xfrm>
            <a:off x="0" y="97549"/>
            <a:ext cx="9052560" cy="1532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SPGP V</a:t>
            </a:r>
          </a:p>
          <a:p>
            <a:pPr>
              <a:lnSpc>
                <a:spcPct val="90000"/>
              </a:lnSpc>
            </a:pPr>
            <a:endParaRPr lang="en-US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      Changes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2" t="1" r="9599" b="28819"/>
          <a:stretch/>
        </p:blipFill>
        <p:spPr>
          <a:xfrm>
            <a:off x="4000823" y="3403076"/>
            <a:ext cx="5143177" cy="34549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" t="15248" r="-659" b="30117"/>
          <a:stretch/>
        </p:blipFill>
        <p:spPr>
          <a:xfrm>
            <a:off x="4883904" y="1411916"/>
            <a:ext cx="4290610" cy="1880210"/>
          </a:xfrm>
          <a:prstGeom prst="rect">
            <a:avLst/>
          </a:prstGeom>
        </p:spPr>
      </p:pic>
      <p:pic>
        <p:nvPicPr>
          <p:cNvPr id="56" name="Picture 9" descr="ppt_camo_bkgrnd-03"/>
          <p:cNvPicPr>
            <a:picLocks noChangeAspect="1" noChangeArrowheads="1"/>
          </p:cNvPicPr>
          <p:nvPr/>
        </p:nvPicPr>
        <p:blipFill rotWithShape="1">
          <a:blip r:embed="rId5" cstate="print"/>
          <a:srcRect l="42066" t="20561"/>
          <a:stretch/>
        </p:blipFill>
        <p:spPr bwMode="auto">
          <a:xfrm>
            <a:off x="3839741" y="1252602"/>
            <a:ext cx="5300662" cy="5605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" name="Picture 10" descr="white_curve"/>
          <p:cNvPicPr>
            <a:picLocks noChangeAspect="1" noChangeArrowheads="1"/>
          </p:cNvPicPr>
          <p:nvPr/>
        </p:nvPicPr>
        <p:blipFill>
          <a:blip r:embed="rId6" cstate="print">
            <a:lum bright="14000"/>
          </a:blip>
          <a:srcRect/>
          <a:stretch>
            <a:fillRect/>
          </a:stretch>
        </p:blipFill>
        <p:spPr bwMode="auto">
          <a:xfrm>
            <a:off x="3959808" y="1409926"/>
            <a:ext cx="5201072" cy="544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2623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959" y="-224748"/>
            <a:ext cx="841034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headings"/>
              <a:cs typeface="Arial" panose="020B0604020202020204" pitchFamily="34" charset="0"/>
            </a:endParaRPr>
          </a:p>
          <a:p>
            <a:pPr algn="ctr"/>
            <a:r>
              <a:rPr lang="en-US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headings"/>
                <a:cs typeface="Arial" panose="020B0604020202020204" pitchFamily="34" charset="0"/>
              </a:rPr>
              <a:t>Acronyms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178907"/>
            <a:ext cx="899160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SPGP.  A type of Department of the Army Permit.</a:t>
            </a:r>
            <a:endParaRPr lang="en-US" sz="2800" dirty="0"/>
          </a:p>
          <a:p>
            <a:pPr marL="1371600" lvl="2" indent="-4572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b="1" u="sng" dirty="0" smtClean="0"/>
              <a:t>S</a:t>
            </a:r>
            <a:r>
              <a:rPr lang="en-US" sz="2200" dirty="0" smtClean="0"/>
              <a:t>tate.  Florida’s environmental resource permit program.</a:t>
            </a:r>
          </a:p>
          <a:p>
            <a:pPr marL="1371600" lvl="2" indent="-4572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b="1" u="sng" dirty="0" smtClean="0"/>
              <a:t>P</a:t>
            </a:r>
            <a:r>
              <a:rPr lang="en-US" sz="2200" dirty="0" smtClean="0"/>
              <a:t>rogrammatic.  Founded on an existing state . . . program and designed to avoid duplication with that program </a:t>
            </a:r>
          </a:p>
          <a:p>
            <a:pPr marL="1371600" lvl="2" indent="-4572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b="1" u="sng" dirty="0" smtClean="0"/>
              <a:t>G</a:t>
            </a:r>
            <a:r>
              <a:rPr lang="en-US" sz="2200" dirty="0" smtClean="0"/>
              <a:t>eneral Permit.  Authorizes a category or categories of activities on a regional basis provided environmental consequences are individually and cumulative minimal.</a:t>
            </a:r>
            <a:endParaRPr lang="en-US" sz="2800" dirty="0" smtClean="0"/>
          </a:p>
          <a:p>
            <a:pPr marL="914400" lvl="1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Red.  Activity not authorized by the SPGP.</a:t>
            </a:r>
          </a:p>
          <a:p>
            <a:pPr marL="914400" lvl="1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Yellow. Sent to Corps for reply Red or Green.</a:t>
            </a:r>
          </a:p>
          <a:p>
            <a:pPr marL="914400" lvl="1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Green.  State authorize on behalf of Corps.</a:t>
            </a:r>
          </a:p>
          <a:p>
            <a:pPr marL="914400" lvl="1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PDC.  Project Design Criteria.</a:t>
            </a:r>
          </a:p>
          <a:p>
            <a:pPr marL="1371600" lvl="2" indent="-4572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 smtClean="0"/>
              <a:t>Geographic, design &amp; construction conditions from National Marine Fisheries Service (NMFS) Biological Opinion (BO)</a:t>
            </a:r>
          </a:p>
          <a:p>
            <a:pPr marL="1371600" lvl="2" indent="-4572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 smtClean="0"/>
              <a:t>So not adversely affect or jeopardize Endangered Species.</a:t>
            </a:r>
          </a:p>
        </p:txBody>
      </p:sp>
      <p:sp>
        <p:nvSpPr>
          <p:cNvPr id="4" name="Rectangle 3"/>
          <p:cNvSpPr/>
          <p:nvPr/>
        </p:nvSpPr>
        <p:spPr>
          <a:xfrm>
            <a:off x="1302860" y="4918148"/>
            <a:ext cx="65685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75593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959" y="318089"/>
            <a:ext cx="841034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headings"/>
                <a:cs typeface="Arial" panose="020B0604020202020204" pitchFamily="34" charset="0"/>
              </a:rPr>
              <a:t>Format</a:t>
            </a:r>
          </a:p>
        </p:txBody>
      </p:sp>
      <p:sp>
        <p:nvSpPr>
          <p:cNvPr id="3" name="Rectangle 2"/>
          <p:cNvSpPr/>
          <p:nvPr/>
        </p:nvSpPr>
        <p:spPr>
          <a:xfrm>
            <a:off x="4702907" y="1907458"/>
            <a:ext cx="42276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Work Authorized. </a:t>
            </a:r>
          </a:p>
          <a:p>
            <a:pPr marL="914400" lvl="1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Special Conditions.</a:t>
            </a:r>
          </a:p>
          <a:p>
            <a:pPr marL="1371600" lvl="2" indent="-4572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 smtClean="0"/>
              <a:t>Procedure.</a:t>
            </a:r>
            <a:endParaRPr lang="en-US" sz="2200" dirty="0"/>
          </a:p>
          <a:p>
            <a:pPr marL="1371600" lvl="2" indent="-4572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 smtClean="0"/>
              <a:t>What is Red.</a:t>
            </a:r>
          </a:p>
          <a:p>
            <a:pPr marL="1371600" lvl="2" indent="-4572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 smtClean="0"/>
              <a:t>What is Yellow.</a:t>
            </a:r>
          </a:p>
          <a:p>
            <a:pPr marL="1371600" lvl="2" indent="-4572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 smtClean="0"/>
              <a:t>What is Green.</a:t>
            </a:r>
          </a:p>
          <a:p>
            <a:pPr marL="1371600" lvl="2" indent="-4572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 smtClean="0"/>
              <a:t>For All.</a:t>
            </a:r>
            <a:endParaRPr lang="en-US" sz="2800" dirty="0" smtClean="0"/>
          </a:p>
          <a:p>
            <a:pPr marL="914400" lvl="1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Attachments.</a:t>
            </a:r>
          </a:p>
          <a:p>
            <a:pPr marL="1371600" lvl="2" indent="-4572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 smtClean="0"/>
              <a:t>General Conditions.</a:t>
            </a:r>
            <a:endParaRPr lang="en-US" sz="2200" dirty="0"/>
          </a:p>
          <a:p>
            <a:pPr marL="1371600" lvl="2" indent="-4572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 smtClean="0"/>
              <a:t>Permit Transfer.</a:t>
            </a:r>
            <a:endParaRPr lang="en-US" sz="2200" dirty="0"/>
          </a:p>
          <a:p>
            <a:pPr marL="1371600" lvl="2" indent="-4572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 smtClean="0"/>
              <a:t>25 references.</a:t>
            </a:r>
            <a:endParaRPr lang="en-US" sz="2800" dirty="0" smtClean="0"/>
          </a:p>
          <a:p>
            <a:pPr marL="914400" lvl="1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1302860" y="4918148"/>
            <a:ext cx="65685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243732" y="1920157"/>
            <a:ext cx="42520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Types of Work. </a:t>
            </a:r>
          </a:p>
          <a:p>
            <a:pPr marL="914400" lvl="1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Green/Yellow/Red.</a:t>
            </a:r>
          </a:p>
          <a:p>
            <a:pPr marL="1371600" lvl="2" indent="-4572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 smtClean="0"/>
              <a:t>Shoreline.</a:t>
            </a:r>
          </a:p>
          <a:p>
            <a:pPr marL="1828800" lvl="3" indent="-4572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 smtClean="0"/>
              <a:t>Green.</a:t>
            </a:r>
          </a:p>
          <a:p>
            <a:pPr marL="1828800" lvl="3" indent="-4572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 smtClean="0"/>
              <a:t>Yellow.</a:t>
            </a:r>
          </a:p>
          <a:p>
            <a:pPr marL="1828800" lvl="3" indent="-4572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 smtClean="0"/>
              <a:t>Red.</a:t>
            </a:r>
          </a:p>
          <a:p>
            <a:pPr marL="1371600" lvl="2" indent="-4572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 smtClean="0"/>
              <a:t>Boat Ramps.</a:t>
            </a:r>
          </a:p>
          <a:p>
            <a:pPr lvl="2">
              <a:buClr>
                <a:srgbClr val="C00000"/>
              </a:buClr>
            </a:pPr>
            <a:r>
              <a:rPr lang="en-US" sz="2200" dirty="0"/>
              <a:t> </a:t>
            </a:r>
            <a:r>
              <a:rPr lang="en-US" sz="2200" dirty="0" smtClean="0"/>
              <a:t>  &lt;repeat&gt;</a:t>
            </a:r>
          </a:p>
          <a:p>
            <a:pPr marL="914400" lvl="1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Special Conditions.</a:t>
            </a:r>
          </a:p>
          <a:p>
            <a:pPr marL="914400" lvl="1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Attachments.</a:t>
            </a:r>
          </a:p>
          <a:p>
            <a:pPr marL="1371600" lvl="2" indent="-4572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/>
              <a:t>General Conditions.</a:t>
            </a:r>
          </a:p>
          <a:p>
            <a:pPr marL="1371600" lvl="2" indent="-4572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 smtClean="0"/>
              <a:t>14 references.</a:t>
            </a:r>
            <a:endParaRPr lang="en-US" sz="28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818812" y="1243049"/>
            <a:ext cx="292654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headings"/>
                <a:cs typeface="Arial" panose="020B0604020202020204" pitchFamily="34" charset="0"/>
              </a:rPr>
              <a:t>SPGP IV-R1</a:t>
            </a:r>
          </a:p>
        </p:txBody>
      </p:sp>
      <p:sp>
        <p:nvSpPr>
          <p:cNvPr id="8" name="Rectangle 7"/>
          <p:cNvSpPr/>
          <p:nvPr/>
        </p:nvSpPr>
        <p:spPr>
          <a:xfrm>
            <a:off x="5284336" y="1243049"/>
            <a:ext cx="292654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headings"/>
                <a:cs typeface="Arial" panose="020B0604020202020204" pitchFamily="34" charset="0"/>
              </a:rPr>
              <a:t>SPGP V</a:t>
            </a:r>
          </a:p>
        </p:txBody>
      </p:sp>
    </p:spTree>
    <p:extLst>
      <p:ext uri="{BB962C8B-B14F-4D97-AF65-F5344CB8AC3E}">
        <p14:creationId xmlns:p14="http://schemas.microsoft.com/office/powerpoint/2010/main" val="254831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81429" y="2565400"/>
            <a:ext cx="8576407" cy="3745545"/>
            <a:chOff x="281429" y="2565400"/>
            <a:chExt cx="8576407" cy="3745545"/>
          </a:xfrm>
        </p:grpSpPr>
        <p:cxnSp>
          <p:nvCxnSpPr>
            <p:cNvPr id="33" name="Straight Connector 32"/>
            <p:cNvCxnSpPr/>
            <p:nvPr/>
          </p:nvCxnSpPr>
          <p:spPr>
            <a:xfrm flipH="1">
              <a:off x="281429" y="2565400"/>
              <a:ext cx="8576407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281429" y="2827826"/>
              <a:ext cx="8576407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281429" y="3090252"/>
              <a:ext cx="8576407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281429" y="3352679"/>
              <a:ext cx="8576407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281429" y="3470275"/>
              <a:ext cx="8576407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281429" y="3732701"/>
              <a:ext cx="8576407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>
              <a:off x="281429" y="3995127"/>
              <a:ext cx="8576407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>
              <a:off x="281429" y="4257554"/>
              <a:ext cx="8576407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>
              <a:off x="281429" y="4365625"/>
              <a:ext cx="8576407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H="1">
              <a:off x="281429" y="4628051"/>
              <a:ext cx="8576407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H="1">
              <a:off x="281429" y="4890477"/>
              <a:ext cx="8576407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flipH="1">
              <a:off x="281429" y="4975235"/>
              <a:ext cx="8576407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flipH="1">
              <a:off x="281429" y="5237661"/>
              <a:ext cx="8576407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flipH="1">
              <a:off x="281429" y="5523666"/>
              <a:ext cx="8576407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flipH="1">
              <a:off x="281429" y="5786092"/>
              <a:ext cx="8576407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flipH="1">
              <a:off x="281429" y="6048518"/>
              <a:ext cx="8576407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flipH="1">
              <a:off x="281429" y="6310945"/>
              <a:ext cx="8576407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Rectangle 87"/>
          <p:cNvSpPr/>
          <p:nvPr/>
        </p:nvSpPr>
        <p:spPr>
          <a:xfrm>
            <a:off x="5882794" y="5528131"/>
            <a:ext cx="1372408" cy="26242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03510" y="279542"/>
            <a:ext cx="841034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headings"/>
                <a:cs typeface="Arial" panose="020B0604020202020204" pitchFamily="34" charset="0"/>
              </a:rPr>
              <a:t>The Big Picture</a:t>
            </a:r>
          </a:p>
        </p:txBody>
      </p:sp>
      <p:sp>
        <p:nvSpPr>
          <p:cNvPr id="4" name="Rectangle 3"/>
          <p:cNvSpPr/>
          <p:nvPr/>
        </p:nvSpPr>
        <p:spPr>
          <a:xfrm>
            <a:off x="1302860" y="4918148"/>
            <a:ext cx="65685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/>
          </a:p>
        </p:txBody>
      </p:sp>
      <p:sp>
        <p:nvSpPr>
          <p:cNvPr id="10" name="Rectangle 9"/>
          <p:cNvSpPr/>
          <p:nvPr/>
        </p:nvSpPr>
        <p:spPr>
          <a:xfrm>
            <a:off x="1447704" y="4981725"/>
            <a:ext cx="4344372" cy="25593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5886733" y="5259415"/>
            <a:ext cx="1372408" cy="26242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7383276" y="5530735"/>
            <a:ext cx="1372408" cy="81085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1447704" y="4367437"/>
            <a:ext cx="4333742" cy="27516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5886733" y="4371254"/>
            <a:ext cx="1372408" cy="26242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7383276" y="4380465"/>
            <a:ext cx="1372408" cy="52666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1447703" y="2593279"/>
            <a:ext cx="4344373" cy="22891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5886733" y="2574145"/>
            <a:ext cx="1372408" cy="49639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7383276" y="2565400"/>
            <a:ext cx="1372408" cy="79030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1447704" y="3490330"/>
            <a:ext cx="4344372" cy="22572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5886733" y="3482919"/>
            <a:ext cx="1372408" cy="49639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7383276" y="3462451"/>
            <a:ext cx="1372408" cy="79030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5886733" y="4990699"/>
            <a:ext cx="1372408" cy="26242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333372" y="3013085"/>
            <a:ext cx="1524463" cy="312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+Activities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sz="500" dirty="0" smtClean="0"/>
          </a:p>
          <a:p>
            <a:r>
              <a:rPr lang="en-US" dirty="0" smtClean="0"/>
              <a:t>+ Conditions</a:t>
            </a:r>
          </a:p>
          <a:p>
            <a:endParaRPr lang="en-US" sz="400" dirty="0" smtClean="0"/>
          </a:p>
          <a:p>
            <a:endParaRPr lang="en-US" sz="500" dirty="0" smtClean="0"/>
          </a:p>
          <a:p>
            <a:r>
              <a:rPr lang="en-US" dirty="0" smtClean="0"/>
              <a:t>‘Final’ PDCs</a:t>
            </a:r>
          </a:p>
          <a:p>
            <a:r>
              <a:rPr lang="en-US" dirty="0" smtClean="0"/>
              <a:t>+ Data</a:t>
            </a:r>
            <a:endParaRPr lang="en-US" sz="500" dirty="0" smtClean="0"/>
          </a:p>
          <a:p>
            <a:endParaRPr lang="en-US" dirty="0" smtClean="0"/>
          </a:p>
          <a:p>
            <a:endParaRPr lang="en-US" sz="500" dirty="0"/>
          </a:p>
          <a:p>
            <a:endParaRPr lang="en-US" dirty="0"/>
          </a:p>
          <a:p>
            <a:endParaRPr lang="en-US" sz="800" dirty="0" smtClean="0"/>
          </a:p>
          <a:p>
            <a:endParaRPr lang="en-US" sz="800" dirty="0" smtClean="0"/>
          </a:p>
          <a:p>
            <a:r>
              <a:rPr lang="en-US" dirty="0" smtClean="0"/>
              <a:t>JAXBO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857564" y="2508996"/>
            <a:ext cx="1496541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dirty="0" smtClean="0"/>
              <a:t>+ Activities</a:t>
            </a:r>
          </a:p>
          <a:p>
            <a:endParaRPr lang="en-US" i="1" dirty="0" smtClean="0">
              <a:solidFill>
                <a:schemeClr val="bg1">
                  <a:lumMod val="50000"/>
                </a:schemeClr>
              </a:solidFill>
            </a:endParaRPr>
          </a:p>
          <a:p>
            <a:endParaRPr lang="en-US" sz="500" dirty="0" smtClean="0"/>
          </a:p>
          <a:p>
            <a:r>
              <a:rPr lang="en-US" dirty="0" smtClean="0"/>
              <a:t>+ Exclusions</a:t>
            </a:r>
          </a:p>
          <a:p>
            <a:r>
              <a:rPr lang="en-US" dirty="0" smtClean="0"/>
              <a:t>+ Conditions</a:t>
            </a:r>
          </a:p>
          <a:p>
            <a:endParaRPr lang="en-US" i="1" dirty="0" smtClean="0">
              <a:solidFill>
                <a:schemeClr val="bg1">
                  <a:lumMod val="50000"/>
                </a:schemeClr>
              </a:solidFill>
            </a:endParaRPr>
          </a:p>
          <a:p>
            <a:endParaRPr lang="en-US" sz="500" dirty="0" smtClean="0"/>
          </a:p>
          <a:p>
            <a:r>
              <a:rPr lang="en-US" dirty="0" smtClean="0"/>
              <a:t>Amended</a:t>
            </a:r>
          </a:p>
          <a:p>
            <a:endParaRPr lang="en-US" sz="500" dirty="0"/>
          </a:p>
          <a:p>
            <a:endParaRPr lang="en-US" dirty="0" smtClean="0"/>
          </a:p>
          <a:p>
            <a:r>
              <a:rPr lang="en-US" dirty="0"/>
              <a:t>SPGP IV-R1</a:t>
            </a:r>
          </a:p>
          <a:p>
            <a:r>
              <a:rPr lang="en-US" dirty="0"/>
              <a:t>SAJ-82</a:t>
            </a:r>
          </a:p>
          <a:p>
            <a:r>
              <a:rPr lang="en-US" dirty="0" smtClean="0"/>
              <a:t>SWPBO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70" name="TextBox 69"/>
          <p:cNvSpPr txBox="1"/>
          <p:nvPr/>
        </p:nvSpPr>
        <p:spPr>
          <a:xfrm>
            <a:off x="1415550" y="2532442"/>
            <a:ext cx="1449982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Current</a:t>
            </a:r>
          </a:p>
          <a:p>
            <a:endParaRPr lang="en-US" sz="500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Current</a:t>
            </a:r>
          </a:p>
          <a:p>
            <a:endParaRPr lang="en-US" sz="500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Current</a:t>
            </a:r>
            <a:endParaRPr lang="en-US" dirty="0"/>
          </a:p>
          <a:p>
            <a:endParaRPr lang="en-US" sz="500" dirty="0" smtClean="0"/>
          </a:p>
          <a:p>
            <a:endParaRPr lang="en-US" sz="1600" dirty="0" smtClean="0"/>
          </a:p>
          <a:p>
            <a:r>
              <a:rPr lang="en-US" dirty="0" smtClean="0"/>
              <a:t>Current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1391397" y="1968341"/>
            <a:ext cx="144998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 smtClean="0"/>
              <a:t>SPGP IV-R1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834119" y="1968341"/>
            <a:ext cx="144998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 smtClean="0"/>
              <a:t>SPGP V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7334352" y="1968341"/>
            <a:ext cx="144998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 smtClean="0"/>
              <a:t>SPGP V-R1</a:t>
            </a:r>
          </a:p>
        </p:txBody>
      </p:sp>
      <p:cxnSp>
        <p:nvCxnSpPr>
          <p:cNvPr id="75" name="Straight Connector 74"/>
          <p:cNvCxnSpPr/>
          <p:nvPr/>
        </p:nvCxnSpPr>
        <p:spPr>
          <a:xfrm>
            <a:off x="2820027" y="1472040"/>
            <a:ext cx="58816" cy="4912979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5796016" y="1467572"/>
            <a:ext cx="58816" cy="4912979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7271597" y="1452875"/>
            <a:ext cx="58816" cy="4912979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8784450" y="1446093"/>
            <a:ext cx="58816" cy="4912979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tangle 79"/>
          <p:cNvSpPr/>
          <p:nvPr/>
        </p:nvSpPr>
        <p:spPr>
          <a:xfrm>
            <a:off x="300932" y="2573531"/>
            <a:ext cx="1039590" cy="167500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285472" y="4378456"/>
            <a:ext cx="1055050" cy="53340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/>
          <p:nvPr/>
        </p:nvSpPr>
        <p:spPr>
          <a:xfrm>
            <a:off x="285472" y="4992738"/>
            <a:ext cx="1047058" cy="131820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192505" y="2508998"/>
            <a:ext cx="122535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sz="1000" dirty="0" smtClean="0"/>
          </a:p>
          <a:p>
            <a:pPr algn="ctr"/>
            <a:r>
              <a:rPr lang="en-US" dirty="0" smtClean="0"/>
              <a:t>Permit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sz="1000" dirty="0" smtClean="0"/>
          </a:p>
          <a:p>
            <a:pPr algn="ctr"/>
            <a:r>
              <a:rPr lang="en-US" dirty="0" smtClean="0"/>
              <a:t>Checklist</a:t>
            </a:r>
          </a:p>
          <a:p>
            <a:pPr algn="ctr"/>
            <a:endParaRPr lang="en-US" dirty="0"/>
          </a:p>
          <a:p>
            <a:pPr algn="ctr"/>
            <a:endParaRPr lang="en-US" sz="1200" dirty="0" smtClean="0"/>
          </a:p>
          <a:p>
            <a:pPr algn="ctr"/>
            <a:r>
              <a:rPr lang="en-US" dirty="0" smtClean="0"/>
              <a:t>Biological</a:t>
            </a:r>
          </a:p>
          <a:p>
            <a:pPr algn="ctr"/>
            <a:r>
              <a:rPr lang="en-US" dirty="0" smtClean="0"/>
              <a:t>Opinions</a:t>
            </a:r>
          </a:p>
          <a:p>
            <a:pPr algn="ctr"/>
            <a:r>
              <a:rPr lang="en-US" dirty="0" smtClean="0"/>
              <a:t>(BOs)</a:t>
            </a:r>
          </a:p>
        </p:txBody>
      </p:sp>
      <p:sp>
        <p:nvSpPr>
          <p:cNvPr id="86" name="Right Arrow 85"/>
          <p:cNvSpPr/>
          <p:nvPr/>
        </p:nvSpPr>
        <p:spPr>
          <a:xfrm>
            <a:off x="7146758" y="1494653"/>
            <a:ext cx="381288" cy="312679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ight Arrow 89"/>
          <p:cNvSpPr/>
          <p:nvPr/>
        </p:nvSpPr>
        <p:spPr>
          <a:xfrm>
            <a:off x="5664188" y="1494653"/>
            <a:ext cx="381288" cy="312679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3" name="Straight Connector 62"/>
          <p:cNvCxnSpPr/>
          <p:nvPr/>
        </p:nvCxnSpPr>
        <p:spPr>
          <a:xfrm>
            <a:off x="1366367" y="1460318"/>
            <a:ext cx="58816" cy="4912979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2889860" y="2508996"/>
            <a:ext cx="2926610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 categories of activities</a:t>
            </a:r>
          </a:p>
          <a:p>
            <a:r>
              <a:rPr lang="en-US" dirty="0" smtClean="0"/>
              <a:t>+ 5</a:t>
            </a:r>
            <a:r>
              <a:rPr lang="en-US" baseline="30000" dirty="0" smtClean="0"/>
              <a:t>th</a:t>
            </a:r>
            <a:r>
              <a:rPr lang="en-US" dirty="0" smtClean="0"/>
              <a:t> + Living Shorelines</a:t>
            </a:r>
          </a:p>
          <a:p>
            <a:r>
              <a:rPr lang="en-US" dirty="0"/>
              <a:t>+ Mooring Fields + </a:t>
            </a:r>
            <a:r>
              <a:rPr lang="en-US" dirty="0" smtClean="0"/>
              <a:t>__</a:t>
            </a:r>
          </a:p>
          <a:p>
            <a:endParaRPr lang="en-US" sz="500" dirty="0" smtClean="0"/>
          </a:p>
          <a:p>
            <a:r>
              <a:rPr lang="en-US" dirty="0"/>
              <a:t>Exclusions &amp; Conditions</a:t>
            </a:r>
          </a:p>
          <a:p>
            <a:r>
              <a:rPr lang="en-US" dirty="0"/>
              <a:t>+ </a:t>
            </a:r>
            <a:r>
              <a:rPr lang="en-US" dirty="0" smtClean="0"/>
              <a:t>Exclusions, more PDCs</a:t>
            </a:r>
            <a:endParaRPr lang="en-US" dirty="0"/>
          </a:p>
          <a:p>
            <a:r>
              <a:rPr lang="en-US" dirty="0" smtClean="0"/>
              <a:t>+ ‘final’ suite of PDCs</a:t>
            </a:r>
          </a:p>
          <a:p>
            <a:endParaRPr lang="en-US" sz="500" dirty="0" smtClean="0"/>
          </a:p>
          <a:p>
            <a:r>
              <a:rPr lang="en-US" dirty="0"/>
              <a:t>PDCs</a:t>
            </a:r>
          </a:p>
          <a:p>
            <a:r>
              <a:rPr lang="en-US" dirty="0" smtClean="0"/>
              <a:t>+ ‘final’ PDCs, Data</a:t>
            </a:r>
            <a:endParaRPr lang="en-US" dirty="0"/>
          </a:p>
          <a:p>
            <a:endParaRPr lang="en-US" sz="500" dirty="0" smtClean="0"/>
          </a:p>
          <a:p>
            <a:r>
              <a:rPr lang="en-US" dirty="0"/>
              <a:t>SPGP </a:t>
            </a:r>
            <a:r>
              <a:rPr lang="en-US" dirty="0" smtClean="0"/>
              <a:t>activities &amp; PDCs</a:t>
            </a:r>
            <a:endParaRPr lang="en-US" dirty="0"/>
          </a:p>
          <a:p>
            <a:r>
              <a:rPr lang="en-US" dirty="0" smtClean="0"/>
              <a:t>Florida </a:t>
            </a:r>
            <a:r>
              <a:rPr lang="en-US" dirty="0"/>
              <a:t>Keys &amp; PDCs</a:t>
            </a:r>
          </a:p>
          <a:p>
            <a:r>
              <a:rPr lang="en-US" dirty="0" smtClean="0"/>
              <a:t>11 Activities, more PDCs</a:t>
            </a:r>
            <a:endParaRPr lang="en-US" dirty="0"/>
          </a:p>
          <a:p>
            <a:r>
              <a:rPr lang="en-US" dirty="0" smtClean="0"/>
              <a:t>+ SPGP Activities &amp; PDCs</a:t>
            </a:r>
          </a:p>
          <a:p>
            <a:r>
              <a:rPr lang="en-US" dirty="0" smtClean="0"/>
              <a:t>+ more Activities &amp; PDCs</a:t>
            </a:r>
            <a:endParaRPr lang="en-US" dirty="0"/>
          </a:p>
        </p:txBody>
      </p:sp>
      <p:sp>
        <p:nvSpPr>
          <p:cNvPr id="79" name="TextBox 78"/>
          <p:cNvSpPr txBox="1"/>
          <p:nvPr/>
        </p:nvSpPr>
        <p:spPr>
          <a:xfrm>
            <a:off x="596627" y="1466326"/>
            <a:ext cx="41710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 smtClean="0"/>
              <a:t>1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1928250" y="1466326"/>
            <a:ext cx="41710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/>
              <a:t>2</a:t>
            </a:r>
            <a:endParaRPr lang="en-US" b="1" dirty="0" smtClean="0"/>
          </a:p>
        </p:txBody>
      </p:sp>
      <p:sp>
        <p:nvSpPr>
          <p:cNvPr id="84" name="TextBox 83"/>
          <p:cNvSpPr txBox="1"/>
          <p:nvPr/>
        </p:nvSpPr>
        <p:spPr>
          <a:xfrm>
            <a:off x="6397281" y="1466326"/>
            <a:ext cx="41710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 smtClean="0"/>
              <a:t>3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7791127" y="1466326"/>
            <a:ext cx="41710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 smtClean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2939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959" y="-224748"/>
            <a:ext cx="841034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headings"/>
              <a:cs typeface="Arial" panose="020B0604020202020204" pitchFamily="34" charset="0"/>
            </a:endParaRPr>
          </a:p>
          <a:p>
            <a:pPr algn="ctr"/>
            <a:r>
              <a:rPr lang="en-US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headings"/>
                <a:cs typeface="Arial" panose="020B0604020202020204" pitchFamily="34" charset="0"/>
              </a:rPr>
              <a:t>Activities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319583"/>
            <a:ext cx="8886548" cy="5387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Replace seawall/riprap now 18” (match F.A.C.).</a:t>
            </a:r>
          </a:p>
          <a:p>
            <a:pPr marL="914400" lvl="1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New sub-activity: Living Shorelines.</a:t>
            </a:r>
            <a:endParaRPr lang="en-US" sz="2200" dirty="0" smtClean="0"/>
          </a:p>
          <a:p>
            <a:pPr marL="914400" lvl="1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Now authorized:  Boat Lifts in Monroe County.  </a:t>
            </a:r>
          </a:p>
          <a:p>
            <a:pPr marL="914400" lvl="1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New category:  Transient Activities.</a:t>
            </a:r>
          </a:p>
          <a:p>
            <a:pPr marL="1371600" lvl="2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 smtClean="0"/>
              <a:t>Removal of derelict vessels.</a:t>
            </a:r>
          </a:p>
          <a:p>
            <a:pPr marL="1828800" lvl="3" indent="-45720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 smtClean="0"/>
              <a:t>“Yellow” to Corps if in Federal channel. </a:t>
            </a:r>
          </a:p>
          <a:p>
            <a:pPr marL="1371600" lvl="2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 smtClean="0"/>
              <a:t>Scientific sampling, measurement, monitoring devices.</a:t>
            </a:r>
          </a:p>
          <a:p>
            <a:pPr marL="1828800" lvl="3" indent="-45720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 smtClean="0"/>
              <a:t>SPGP IV-R1 only allowed pilings for same.</a:t>
            </a:r>
          </a:p>
          <a:p>
            <a:pPr marL="1371600" lvl="2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 smtClean="0"/>
              <a:t>Upland to Upland directional drilling utility crossings.</a:t>
            </a:r>
          </a:p>
          <a:p>
            <a:pPr marL="1828800" lvl="3" indent="-45720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 smtClean="0"/>
              <a:t>“Yellow” to Corps to review </a:t>
            </a:r>
            <a:r>
              <a:rPr lang="en-US" sz="2200" dirty="0" err="1" smtClean="0"/>
              <a:t>Frac</a:t>
            </a:r>
            <a:r>
              <a:rPr lang="en-US" sz="2200" dirty="0" smtClean="0"/>
              <a:t>-out Contingency Plan. </a:t>
            </a:r>
          </a:p>
          <a:p>
            <a:pPr marL="1371600" lvl="2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 smtClean="0"/>
              <a:t>Geotechnical investigations.</a:t>
            </a:r>
          </a:p>
          <a:p>
            <a:pPr marL="1828800" lvl="3" indent="-45720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 smtClean="0"/>
              <a:t>Not on tribal lands or waters.</a:t>
            </a:r>
            <a:endParaRPr lang="en-US" sz="2200" dirty="0"/>
          </a:p>
          <a:p>
            <a:pPr lvl="1">
              <a:buFont typeface="Tahoma" pitchFamily="34" charset="0"/>
              <a:buAutoNum type="arabicPeriod"/>
            </a:pPr>
            <a:endParaRPr lang="en-US" sz="3200" dirty="0"/>
          </a:p>
        </p:txBody>
      </p:sp>
      <p:sp>
        <p:nvSpPr>
          <p:cNvPr id="4" name="Rectangle 3"/>
          <p:cNvSpPr/>
          <p:nvPr/>
        </p:nvSpPr>
        <p:spPr>
          <a:xfrm>
            <a:off x="1302860" y="4918148"/>
            <a:ext cx="65685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7006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959" y="-224748"/>
            <a:ext cx="841034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headings"/>
              <a:cs typeface="Arial" panose="020B0604020202020204" pitchFamily="34" charset="0"/>
            </a:endParaRPr>
          </a:p>
          <a:p>
            <a:pPr algn="ctr"/>
            <a:r>
              <a:rPr lang="en-US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headings"/>
                <a:cs typeface="Arial" panose="020B0604020202020204" pitchFamily="34" charset="0"/>
              </a:rPr>
              <a:t>Geographic Exclusions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319583"/>
            <a:ext cx="8886548" cy="4993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Modified for Critical Habitat: “where the essential physical and biological features are present”.</a:t>
            </a:r>
          </a:p>
          <a:p>
            <a:pPr marL="1371600" lvl="2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 smtClean="0"/>
              <a:t>Also added: North </a:t>
            </a:r>
            <a:r>
              <a:rPr lang="en-US" sz="2200" dirty="0"/>
              <a:t>Atlantic Right </a:t>
            </a:r>
            <a:r>
              <a:rPr lang="en-US" sz="2200" dirty="0" smtClean="0"/>
              <a:t>Whale Critical Habitat.</a:t>
            </a:r>
            <a:endParaRPr lang="en-US" sz="2200" dirty="0"/>
          </a:p>
          <a:p>
            <a:pPr marL="1371600" lvl="2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 smtClean="0"/>
              <a:t>                    Loggerhead </a:t>
            </a:r>
            <a:r>
              <a:rPr lang="en-US" sz="2200" dirty="0"/>
              <a:t>turtle Critical </a:t>
            </a:r>
            <a:r>
              <a:rPr lang="en-US" sz="2200" dirty="0" smtClean="0"/>
              <a:t>Habitat.</a:t>
            </a:r>
            <a:endParaRPr lang="en-US" sz="2200" dirty="0"/>
          </a:p>
          <a:p>
            <a:pPr marL="914400" lvl="1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Gulf sturgeon river mouths &amp; narrow inlets.</a:t>
            </a:r>
          </a:p>
          <a:p>
            <a:pPr marL="914400" lvl="1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err="1" smtClean="0"/>
              <a:t>Smalltooth</a:t>
            </a:r>
            <a:r>
              <a:rPr lang="en-US" sz="2800" dirty="0" smtClean="0"/>
              <a:t> </a:t>
            </a:r>
            <a:r>
              <a:rPr lang="en-US" sz="2800" dirty="0"/>
              <a:t>sawfish zones (Lee County).</a:t>
            </a:r>
          </a:p>
          <a:p>
            <a:pPr marL="914400" lvl="1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St. Mary’s River 1Oct-31Dec (Atlantic sturgeon).</a:t>
            </a:r>
          </a:p>
          <a:p>
            <a:pPr marL="914400" lvl="1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Federal navigation channels, federal water retaining structures, federal flood control canals.</a:t>
            </a:r>
          </a:p>
          <a:p>
            <a:pPr marL="914400" lvl="1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Parcels substantially submerged and largely covered by seagrass (unless federal or State).</a:t>
            </a:r>
          </a:p>
        </p:txBody>
      </p:sp>
      <p:sp>
        <p:nvSpPr>
          <p:cNvPr id="4" name="Rectangle 3"/>
          <p:cNvSpPr/>
          <p:nvPr/>
        </p:nvSpPr>
        <p:spPr>
          <a:xfrm>
            <a:off x="1302860" y="4918148"/>
            <a:ext cx="65685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61730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959" y="-224748"/>
            <a:ext cx="841034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headings"/>
              <a:cs typeface="Arial" panose="020B0604020202020204" pitchFamily="34" charset="0"/>
            </a:endParaRPr>
          </a:p>
          <a:p>
            <a:pPr algn="ctr"/>
            <a:r>
              <a:rPr lang="en-US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headings"/>
                <a:cs typeface="Arial" panose="020B0604020202020204" pitchFamily="34" charset="0"/>
              </a:rPr>
              <a:t>Design/Construction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319583"/>
            <a:ext cx="8886548" cy="5172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Mangrove removal for walkway 4 </a:t>
            </a:r>
            <a:r>
              <a:rPr lang="en-US" sz="2800" dirty="0" err="1" smtClean="0"/>
              <a:t>ft</a:t>
            </a:r>
            <a:r>
              <a:rPr lang="en-US" sz="2800" dirty="0" smtClean="0"/>
              <a:t> wide limit.</a:t>
            </a:r>
          </a:p>
          <a:p>
            <a:pPr marL="914400" lvl="1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Additions to the “Sea Turtle and </a:t>
            </a:r>
            <a:r>
              <a:rPr lang="en-US" sz="2800" dirty="0" err="1" smtClean="0"/>
              <a:t>Smalltooth</a:t>
            </a:r>
            <a:r>
              <a:rPr lang="en-US" sz="2800" dirty="0" smtClean="0"/>
              <a:t> Sawfish Construction Conditions”.</a:t>
            </a:r>
          </a:p>
          <a:p>
            <a:pPr marL="1371600" lvl="2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 smtClean="0"/>
              <a:t>Reporting collisions, </a:t>
            </a:r>
            <a:r>
              <a:rPr lang="en-US" sz="2200" dirty="0" err="1" smtClean="0"/>
              <a:t>strandings</a:t>
            </a:r>
            <a:r>
              <a:rPr lang="en-US" sz="2200" dirty="0" smtClean="0"/>
              <a:t>, encounters.</a:t>
            </a:r>
          </a:p>
          <a:p>
            <a:pPr marL="1371600" lvl="2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 smtClean="0"/>
              <a:t>All work during daylight hours.</a:t>
            </a:r>
          </a:p>
          <a:p>
            <a:pPr marL="914400" lvl="1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No work if coral present in footprint of project.</a:t>
            </a:r>
          </a:p>
          <a:p>
            <a:pPr marL="914400" lvl="1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Species signs multi-family/public docks/ramps.</a:t>
            </a:r>
          </a:p>
          <a:p>
            <a:pPr marL="914400" lvl="1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Docks constructed from uplands.</a:t>
            </a:r>
          </a:p>
          <a:p>
            <a:pPr marL="914400" lvl="1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Impact hammer: max 10 concrete piles per day (5 if confined space);  not at all for steel piles.</a:t>
            </a:r>
          </a:p>
          <a:p>
            <a:pPr marL="914400" lvl="1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No blasting.</a:t>
            </a:r>
            <a:endParaRPr lang="en-US" sz="3200" dirty="0"/>
          </a:p>
        </p:txBody>
      </p:sp>
      <p:sp>
        <p:nvSpPr>
          <p:cNvPr id="4" name="Rectangle 3"/>
          <p:cNvSpPr/>
          <p:nvPr/>
        </p:nvSpPr>
        <p:spPr>
          <a:xfrm>
            <a:off x="1302860" y="4918148"/>
            <a:ext cx="65685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133778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959" y="-224748"/>
            <a:ext cx="841034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headings"/>
              <a:cs typeface="Arial" panose="020B0604020202020204" pitchFamily="34" charset="0"/>
            </a:endParaRPr>
          </a:p>
          <a:p>
            <a:pPr algn="ctr"/>
            <a:r>
              <a:rPr lang="en-US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headings"/>
                <a:cs typeface="Arial" panose="020B0604020202020204" pitchFamily="34" charset="0"/>
              </a:rPr>
              <a:t>PDC Checklist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319583"/>
            <a:ext cx="8886548" cy="5721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Will use amended form during interim.</a:t>
            </a:r>
          </a:p>
          <a:p>
            <a:pPr marL="1371600" lvl="2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Adds new activities. </a:t>
            </a:r>
            <a:endParaRPr lang="en-US" sz="2400" dirty="0"/>
          </a:p>
          <a:p>
            <a:pPr marL="1371600" lvl="2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References new PDCs are SPGP Special Conditions.</a:t>
            </a:r>
            <a:endParaRPr lang="en-US" sz="2200" dirty="0"/>
          </a:p>
          <a:p>
            <a:pPr marL="914400" lvl="1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Next </a:t>
            </a:r>
            <a:r>
              <a:rPr lang="en-US" sz="2800" dirty="0" smtClean="0"/>
              <a:t>form:</a:t>
            </a:r>
            <a:endParaRPr lang="en-US" sz="2800" dirty="0"/>
          </a:p>
          <a:p>
            <a:pPr marL="1371600" lvl="2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PDCs will be checkboxes.</a:t>
            </a:r>
            <a:endParaRPr lang="en-US" sz="2400" dirty="0" smtClean="0"/>
          </a:p>
          <a:p>
            <a:pPr marL="1371600" lvl="2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Data </a:t>
            </a:r>
            <a:r>
              <a:rPr lang="en-US" sz="2400" dirty="0"/>
              <a:t>(area of piles, length of seawall, &amp;</a:t>
            </a:r>
            <a:r>
              <a:rPr lang="en-US" sz="2400" dirty="0" smtClean="0"/>
              <a:t>c)</a:t>
            </a:r>
            <a:r>
              <a:rPr lang="en-US" sz="2200" dirty="0" smtClean="0"/>
              <a:t>.</a:t>
            </a:r>
            <a:endParaRPr lang="en-US" sz="2200" dirty="0"/>
          </a:p>
          <a:p>
            <a:pPr marL="1371600" lvl="2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200" dirty="0" smtClean="0"/>
              <a:t>Adobe </a:t>
            </a:r>
            <a:r>
              <a:rPr lang="en-US" sz="2200" dirty="0"/>
              <a:t>*.pdf form to ease submittal by </a:t>
            </a:r>
            <a:r>
              <a:rPr lang="en-US" sz="2200" dirty="0" smtClean="0"/>
              <a:t>public.</a:t>
            </a:r>
            <a:endParaRPr lang="en-US" sz="2800" dirty="0" smtClean="0"/>
          </a:p>
          <a:p>
            <a:pPr marL="914400" lvl="1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Start now the 10 day wait for NMFS response. </a:t>
            </a:r>
          </a:p>
          <a:p>
            <a:pPr marL="914400" lvl="1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Copy to </a:t>
            </a:r>
            <a:r>
              <a:rPr lang="en-US" sz="2800" dirty="0" smtClean="0">
                <a:hlinkClick r:id="rId2"/>
              </a:rPr>
              <a:t>SPGP@usace.army.mil</a:t>
            </a:r>
            <a:r>
              <a:rPr lang="en-US" sz="2800" dirty="0" smtClean="0"/>
              <a:t> </a:t>
            </a:r>
          </a:p>
          <a:p>
            <a:pPr marL="914400" lvl="1" indent="-457200">
              <a:lnSpc>
                <a:spcPct val="80000"/>
              </a:lnSpc>
              <a:spcBef>
                <a:spcPts val="14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Important </a:t>
            </a:r>
            <a:r>
              <a:rPr lang="en-US" sz="2800" dirty="0" smtClean="0"/>
              <a:t>to remind Permittees of the Special Conditions in the </a:t>
            </a:r>
            <a:r>
              <a:rPr lang="en-US" sz="2800" dirty="0" smtClean="0"/>
              <a:t>SPGP!</a:t>
            </a:r>
            <a:endParaRPr lang="en-US" sz="2800" dirty="0" smtClean="0"/>
          </a:p>
          <a:p>
            <a:pPr lvl="1">
              <a:buFont typeface="Tahoma" pitchFamily="34" charset="0"/>
              <a:buAutoNum type="arabicPeriod"/>
            </a:pPr>
            <a:endParaRPr lang="en-US" sz="3200" dirty="0"/>
          </a:p>
        </p:txBody>
      </p:sp>
      <p:sp>
        <p:nvSpPr>
          <p:cNvPr id="4" name="Rectangle 3"/>
          <p:cNvSpPr/>
          <p:nvPr/>
        </p:nvSpPr>
        <p:spPr>
          <a:xfrm>
            <a:off x="1302860" y="4918148"/>
            <a:ext cx="65685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01903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4" descr="USACE_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5972175"/>
            <a:ext cx="7588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435" name="Group 15"/>
          <p:cNvGrpSpPr>
            <a:grpSpLocks/>
          </p:cNvGrpSpPr>
          <p:nvPr/>
        </p:nvGrpSpPr>
        <p:grpSpPr bwMode="auto">
          <a:xfrm>
            <a:off x="0" y="6537325"/>
            <a:ext cx="9144000" cy="320675"/>
            <a:chOff x="0" y="4118"/>
            <a:chExt cx="5760" cy="202"/>
          </a:xfrm>
        </p:grpSpPr>
        <p:sp>
          <p:nvSpPr>
            <p:cNvPr id="18438" name="Rectangle 16"/>
            <p:cNvSpPr>
              <a:spLocks noChangeArrowheads="1"/>
            </p:cNvSpPr>
            <p:nvPr/>
          </p:nvSpPr>
          <p:spPr bwMode="auto">
            <a:xfrm>
              <a:off x="0" y="4118"/>
              <a:ext cx="5760" cy="202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>
                <a:lnSpc>
                  <a:spcPct val="75000"/>
                </a:lnSpc>
                <a:spcBef>
                  <a:spcPct val="50000"/>
                </a:spcBef>
              </a:pPr>
              <a:endParaRPr lang="en-US" dirty="0"/>
            </a:p>
          </p:txBody>
        </p:sp>
        <p:sp>
          <p:nvSpPr>
            <p:cNvPr id="18439" name="Rectangle 17"/>
            <p:cNvSpPr>
              <a:spLocks noChangeArrowheads="1"/>
            </p:cNvSpPr>
            <p:nvPr/>
          </p:nvSpPr>
          <p:spPr bwMode="auto">
            <a:xfrm>
              <a:off x="0" y="4154"/>
              <a:ext cx="2382" cy="1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lnSpc>
                  <a:spcPct val="75000"/>
                </a:lnSpc>
                <a:spcBef>
                  <a:spcPct val="50000"/>
                </a:spcBef>
              </a:pPr>
              <a:r>
                <a:rPr lang="en-US" dirty="0">
                  <a:solidFill>
                    <a:srgbClr val="FFFFFF"/>
                  </a:solidFill>
                </a:rPr>
                <a:t>BUILDING STRONG</a:t>
              </a:r>
              <a:r>
                <a:rPr lang="en-US" sz="900" dirty="0">
                  <a:solidFill>
                    <a:srgbClr val="FFFFFF"/>
                  </a:solidFill>
                </a:rPr>
                <a:t>®</a:t>
              </a:r>
              <a:endParaRPr lang="en-US" b="0" dirty="0">
                <a:solidFill>
                  <a:srgbClr val="FFFFFF"/>
                </a:solidFill>
              </a:endParaRPr>
            </a:p>
          </p:txBody>
        </p:sp>
        <p:sp>
          <p:nvSpPr>
            <p:cNvPr id="18440" name="Text Box 18"/>
            <p:cNvSpPr txBox="1">
              <a:spLocks noChangeArrowheads="1"/>
            </p:cNvSpPr>
            <p:nvPr/>
          </p:nvSpPr>
          <p:spPr bwMode="auto">
            <a:xfrm>
              <a:off x="2586" y="4152"/>
              <a:ext cx="3174" cy="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90000"/>
                </a:lnSpc>
              </a:pPr>
              <a:r>
                <a:rPr lang="en-US" sz="1200" dirty="0">
                  <a:solidFill>
                    <a:srgbClr val="FFFFFF"/>
                  </a:solidFill>
                  <a:latin typeface="Arial" charset="0"/>
                </a:rPr>
                <a:t>US ARMY CORPS OF ENGINEERS | Jacksonville District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012681" y="1591492"/>
            <a:ext cx="2984041" cy="355481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lnSpc>
                <a:spcPct val="75000"/>
              </a:lnSpc>
              <a:spcBef>
                <a:spcPct val="50000"/>
              </a:spcBef>
              <a:defRPr/>
            </a:pPr>
            <a:r>
              <a:rPr lang="en-US" sz="30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67299" y="4229735"/>
            <a:ext cx="9144000" cy="757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rIns="0" anchor="b"/>
          <a:lstStyle/>
          <a:p>
            <a:pPr algn="ctr">
              <a:defRPr/>
            </a:pPr>
            <a:endParaRPr lang="en-US" sz="40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5265" y="4746201"/>
            <a:ext cx="89439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http://www.saj.usace.army.mil/Missions/Regulatory/SourceBook.aspx</a:t>
            </a:r>
          </a:p>
        </p:txBody>
      </p:sp>
      <p:sp>
        <p:nvSpPr>
          <p:cNvPr id="3" name="Rectangle 2"/>
          <p:cNvSpPr/>
          <p:nvPr/>
        </p:nvSpPr>
        <p:spPr>
          <a:xfrm>
            <a:off x="2377440" y="207286"/>
            <a:ext cx="38021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37170487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89822E15706D4E8CBD18E52F5C51E8" ma:contentTypeVersion="0" ma:contentTypeDescription="Create a new document." ma:contentTypeScope="" ma:versionID="89577faa2e6ad27444936642aa85f16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FC616E8-55AB-414C-AA66-C361C806AC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5A0FFFE-13ED-40A6-B71E-79644AFDC8F8}">
  <ds:schemaRefs>
    <ds:schemaRef ds:uri="http://purl.org/dc/terms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2E2EC15-AF83-45A7-999F-453D249F75E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16884</TotalTime>
  <Words>675</Words>
  <Application>Microsoft Office PowerPoint</Application>
  <PresentationFormat>On-screen Show (4:3)</PresentationFormat>
  <Paragraphs>180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Arial</vt:lpstr>
      <vt:lpstr>Arial Black</vt:lpstr>
      <vt:lpstr>Arial headings</vt:lpstr>
      <vt:lpstr>Calibri</vt:lpstr>
      <vt:lpstr>Tahoma</vt:lpstr>
      <vt:lpstr>Wingdings</vt:lpstr>
      <vt:lpstr>Wingdings 3</vt:lpstr>
      <vt:lpstr>Custom Design</vt:lpstr>
      <vt:lpstr>Default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US Army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b6imemb6</dc:creator>
  <cp:lastModifiedBy>Barron, Robert B SAJ</cp:lastModifiedBy>
  <cp:revision>493</cp:revision>
  <cp:lastPrinted>2016-07-18T10:14:39Z</cp:lastPrinted>
  <dcterms:created xsi:type="dcterms:W3CDTF">2009-05-21T17:19:18Z</dcterms:created>
  <dcterms:modified xsi:type="dcterms:W3CDTF">2016-07-20T13:28:36Z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0x0101004489822E15706D4E8CBD18E52F5C51E8</vt:lpwstr>
  </property>
</Properties>
</file>