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eather.Mason@dep.state.fl.us" TargetMode="Externa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Transitioning to SPGP V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DEP, SJRWMD, SWFWMD, Hillsborough EPC</a:t>
            </a:r>
          </a:p>
        </p:txBody>
      </p:sp>
    </p:spTree>
    <p:extLst>
      <p:ext uri="{BB962C8B-B14F-4D97-AF65-F5344CB8AC3E}">
        <p14:creationId xmlns:p14="http://schemas.microsoft.com/office/powerpoint/2010/main" val="1764829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r>
              <a:rPr lang="en-US" dirty="0"/>
              <a:t>Familiarize yourself with all conditions of the SPGP V. Some are new.</a:t>
            </a:r>
          </a:p>
          <a:p>
            <a:r>
              <a:rPr lang="en-US" dirty="0"/>
              <a:t>New format</a:t>
            </a:r>
          </a:p>
          <a:p>
            <a:pPr lvl="1"/>
            <a:r>
              <a:rPr lang="en-US" dirty="0"/>
              <a:t>Cheat sheet that breaks conditions down by project type will be provided </a:t>
            </a:r>
          </a:p>
          <a:p>
            <a:r>
              <a:rPr lang="en-US" dirty="0"/>
              <a:t>Additions to Sea Turtle and </a:t>
            </a:r>
            <a:r>
              <a:rPr lang="en-US" dirty="0" err="1"/>
              <a:t>Smalltooth</a:t>
            </a:r>
            <a:r>
              <a:rPr lang="en-US" dirty="0"/>
              <a:t> Sawfish Construction Conditions</a:t>
            </a:r>
          </a:p>
          <a:p>
            <a:pPr lvl="1"/>
            <a:r>
              <a:rPr lang="en-US" dirty="0"/>
              <a:t>Accident/injury reporting</a:t>
            </a:r>
          </a:p>
          <a:p>
            <a:pPr lvl="1"/>
            <a:r>
              <a:rPr lang="en-US" dirty="0"/>
              <a:t>Take reporting</a:t>
            </a:r>
          </a:p>
          <a:p>
            <a:pPr lvl="1"/>
            <a:r>
              <a:rPr lang="en-US" dirty="0"/>
              <a:t>Report </a:t>
            </a:r>
            <a:r>
              <a:rPr lang="en-US" dirty="0" err="1"/>
              <a:t>smalltooth</a:t>
            </a:r>
            <a:r>
              <a:rPr lang="en-US" dirty="0"/>
              <a:t> sawfish encounters</a:t>
            </a:r>
          </a:p>
          <a:p>
            <a:pPr lvl="1"/>
            <a:r>
              <a:rPr lang="en-US" dirty="0"/>
              <a:t>All work during daylight hours</a:t>
            </a:r>
          </a:p>
          <a:p>
            <a:r>
              <a:rPr lang="en-US" dirty="0"/>
              <a:t>Right whale critical habitat</a:t>
            </a:r>
          </a:p>
          <a:p>
            <a:r>
              <a:rPr lang="en-US" dirty="0"/>
              <a:t>And more…</a:t>
            </a:r>
          </a:p>
        </p:txBody>
      </p:sp>
    </p:spTree>
    <p:extLst>
      <p:ext uri="{BB962C8B-B14F-4D97-AF65-F5344CB8AC3E}">
        <p14:creationId xmlns:p14="http://schemas.microsoft.com/office/powerpoint/2010/main" val="395348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Coordination Agreements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r>
              <a:rPr lang="en-US" dirty="0"/>
              <a:t>DEP, SJRWMD, SWFWMD, Hillsborough EPC</a:t>
            </a:r>
          </a:p>
          <a:p>
            <a:pPr lvl="1"/>
            <a:r>
              <a:rPr lang="en-US" dirty="0"/>
              <a:t>Nearly identical</a:t>
            </a:r>
          </a:p>
          <a:p>
            <a:pPr lvl="1"/>
            <a:r>
              <a:rPr lang="en-US" dirty="0"/>
              <a:t>Contain new, simplified language – check it out!</a:t>
            </a:r>
          </a:p>
          <a:p>
            <a:r>
              <a:rPr lang="en-US" dirty="0"/>
              <a:t>“Yellow” projects</a:t>
            </a:r>
          </a:p>
          <a:p>
            <a:pPr lvl="1"/>
            <a:r>
              <a:rPr lang="en-US" dirty="0"/>
              <a:t>Send to Corps within 5 calendar days of receipt</a:t>
            </a:r>
          </a:p>
          <a:p>
            <a:pPr lvl="1"/>
            <a:r>
              <a:rPr lang="en-US" dirty="0"/>
              <a:t>Corps will reply within 5 calendar days of their receipt</a:t>
            </a:r>
          </a:p>
          <a:p>
            <a:pPr lvl="1"/>
            <a:r>
              <a:rPr lang="en-US" dirty="0"/>
              <a:t>If no Corps reply in 5 calendar days – auto “Red”</a:t>
            </a:r>
          </a:p>
          <a:p>
            <a:pPr lvl="2"/>
            <a:r>
              <a:rPr lang="en-US" dirty="0"/>
              <a:t>Previously auto “Green”</a:t>
            </a:r>
          </a:p>
          <a:p>
            <a:r>
              <a:rPr lang="en-US" dirty="0"/>
              <a:t>New 10-day wait for NMFS </a:t>
            </a:r>
          </a:p>
          <a:p>
            <a:r>
              <a:rPr lang="en-US" dirty="0"/>
              <a:t>10% compliance monitoring included in agreement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 descr="Ideeën, gedachten... beschouwend over onderwijs: Samenwerken werkt!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380" y="1556071"/>
            <a:ext cx="2827176" cy="282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25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4" name="Content Placeholder 3" descr="nico1-eoisanroque - l'interrogation - comment poser des questions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5240" y="2057918"/>
            <a:ext cx="3635149" cy="3280501"/>
          </a:xfrm>
        </p:spPr>
      </p:pic>
      <p:sp>
        <p:nvSpPr>
          <p:cNvPr id="3" name="TextBox 2"/>
          <p:cNvSpPr txBox="1"/>
          <p:nvPr/>
        </p:nvSpPr>
        <p:spPr>
          <a:xfrm>
            <a:off x="5335398" y="2743200"/>
            <a:ext cx="36995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Heather Mason</a:t>
            </a:r>
          </a:p>
          <a:p>
            <a:r>
              <a:rPr lang="en-US" dirty="0"/>
              <a:t>FDEP</a:t>
            </a:r>
          </a:p>
          <a:p>
            <a:r>
              <a:rPr lang="en-US" dirty="0"/>
              <a:t>SLERC</a:t>
            </a:r>
          </a:p>
          <a:p>
            <a:r>
              <a:rPr lang="en-US" dirty="0"/>
              <a:t>(850) 245-8480</a:t>
            </a:r>
          </a:p>
          <a:p>
            <a:r>
              <a:rPr lang="en-US" dirty="0">
                <a:hlinkClick r:id="rId3"/>
              </a:rPr>
              <a:t>Heather.Mason@dep.state.fl.us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3866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SPGP V – arriving on schedule!</a:t>
            </a:r>
          </a:p>
        </p:txBody>
      </p:sp>
      <p:pic>
        <p:nvPicPr>
          <p:cNvPr id="8" name="Content Placeholder 7" descr="File:Fireworks 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086" y="1450776"/>
            <a:ext cx="6633163" cy="3881437"/>
          </a:xfrm>
        </p:spPr>
      </p:pic>
      <p:pic>
        <p:nvPicPr>
          <p:cNvPr id="9" name="Picture 8" descr="fingers-crossed_sxc-77601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919" y="4886954"/>
            <a:ext cx="1319368" cy="197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38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if someone has SPGP IV-R1, but asks to be re-authorized under SPGP V?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26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r>
              <a:rPr lang="en-US" dirty="0"/>
              <a:t>Find out if the requestor meets provisions of SPGP IV-R1 Special Condition 14:</a:t>
            </a:r>
          </a:p>
          <a:p>
            <a:pPr lvl="1"/>
            <a:r>
              <a:rPr lang="en-US" dirty="0"/>
              <a:t>“If the SPGP IV-R1 expires or is revoked prior to completion of the authorized work, authorization of activities which have commenced or are under contract to commence in reliance upon the SPGP IV-R1 will remain in effect provided the activity is completed within 12 months of the date the SPGP IV-R1 expired or was revoked.”</a:t>
            </a:r>
          </a:p>
          <a:p>
            <a:pPr lvl="2"/>
            <a:r>
              <a:rPr lang="en-US" dirty="0"/>
              <a:t>Contract = signed or verified agreement to do the work. Quotes are not contracts.</a:t>
            </a:r>
          </a:p>
          <a:p>
            <a:r>
              <a:rPr lang="en-US" dirty="0"/>
              <a:t>Yes?</a:t>
            </a:r>
          </a:p>
          <a:p>
            <a:pPr lvl="1"/>
            <a:r>
              <a:rPr lang="en-US" dirty="0"/>
              <a:t>No action required</a:t>
            </a:r>
          </a:p>
          <a:p>
            <a:r>
              <a:rPr lang="en-US" dirty="0"/>
              <a:t>No?</a:t>
            </a:r>
          </a:p>
          <a:p>
            <a:pPr lvl="1"/>
            <a:r>
              <a:rPr lang="en-US" dirty="0"/>
              <a:t>Proceed to Step 2</a:t>
            </a:r>
          </a:p>
        </p:txBody>
      </p:sp>
    </p:spTree>
    <p:extLst>
      <p:ext uri="{BB962C8B-B14F-4D97-AF65-F5344CB8AC3E}">
        <p14:creationId xmlns:p14="http://schemas.microsoft.com/office/powerpoint/2010/main" val="2715962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45362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Review the previously authorized project under the new SPGP V special conditions.</a:t>
            </a:r>
          </a:p>
          <a:p>
            <a:pPr lvl="1"/>
            <a:r>
              <a:rPr lang="en-US" dirty="0"/>
              <a:t>No fee</a:t>
            </a:r>
          </a:p>
          <a:p>
            <a:pPr lvl="1"/>
            <a:r>
              <a:rPr lang="en-US" dirty="0"/>
              <a:t>Use template letter (will be put on OPM and sent out after SPGP V is signed)</a:t>
            </a:r>
          </a:p>
          <a:p>
            <a:pPr lvl="1"/>
            <a:r>
              <a:rPr lang="en-US" dirty="0"/>
              <a:t>Red?</a:t>
            </a:r>
          </a:p>
          <a:p>
            <a:pPr lvl="2"/>
            <a:r>
              <a:rPr lang="en-US" dirty="0"/>
              <a:t>Copy letter stating project does not qualify to Corps local office</a:t>
            </a:r>
          </a:p>
          <a:p>
            <a:pPr lvl="1"/>
            <a:r>
              <a:rPr lang="en-US" dirty="0"/>
              <a:t>Yellow?</a:t>
            </a:r>
          </a:p>
          <a:p>
            <a:pPr lvl="2"/>
            <a:r>
              <a:rPr lang="en-US" dirty="0"/>
              <a:t>Send link to previous authorization and file to the Corps</a:t>
            </a:r>
          </a:p>
          <a:p>
            <a:pPr lvl="2"/>
            <a:r>
              <a:rPr lang="en-US" dirty="0"/>
              <a:t>Wait 5 days for Corps response (No response in 5 days = auto “Red”)</a:t>
            </a:r>
          </a:p>
          <a:p>
            <a:pPr lvl="1"/>
            <a:r>
              <a:rPr lang="en-US" dirty="0"/>
              <a:t>Green?</a:t>
            </a:r>
          </a:p>
          <a:p>
            <a:pPr lvl="2"/>
            <a:r>
              <a:rPr lang="en-US" dirty="0"/>
              <a:t>Re-send NMFS checklist (previously filled out checklist ok if you have on file)</a:t>
            </a:r>
          </a:p>
          <a:p>
            <a:pPr lvl="2"/>
            <a:r>
              <a:rPr lang="en-US" dirty="0"/>
              <a:t>Wait 10 days</a:t>
            </a:r>
          </a:p>
          <a:p>
            <a:pPr lvl="2"/>
            <a:r>
              <a:rPr lang="en-US" dirty="0"/>
              <a:t>Issue letter</a:t>
            </a:r>
          </a:p>
          <a:p>
            <a:pPr lvl="2"/>
            <a:r>
              <a:rPr lang="en-US" dirty="0"/>
              <a:t>Record letter in agency databases</a:t>
            </a:r>
          </a:p>
        </p:txBody>
      </p:sp>
    </p:spTree>
    <p:extLst>
      <p:ext uri="{BB962C8B-B14F-4D97-AF65-F5344CB8AC3E}">
        <p14:creationId xmlns:p14="http://schemas.microsoft.com/office/powerpoint/2010/main" val="162239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Yay! Boat lifts in Monroe County!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36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Boat Lifts in Monroe County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r>
              <a:rPr lang="en-US" dirty="0"/>
              <a:t>“Yellow” if new pilings are proposed.</a:t>
            </a:r>
          </a:p>
          <a:p>
            <a:pPr lvl="1"/>
            <a:r>
              <a:rPr lang="en-US" dirty="0"/>
              <a:t>Options?</a:t>
            </a:r>
          </a:p>
          <a:p>
            <a:pPr lvl="2"/>
            <a:r>
              <a:rPr lang="en-US" dirty="0"/>
              <a:t>Construct lift on existing pilings</a:t>
            </a:r>
          </a:p>
          <a:p>
            <a:pPr lvl="2"/>
            <a:r>
              <a:rPr lang="en-US" dirty="0"/>
              <a:t>Cantilever lift</a:t>
            </a:r>
          </a:p>
          <a:p>
            <a:pPr lvl="2"/>
            <a:r>
              <a:rPr lang="en-US" dirty="0"/>
              <a:t>______________?</a:t>
            </a:r>
          </a:p>
          <a:p>
            <a:r>
              <a:rPr lang="en-US" dirty="0"/>
              <a:t>Canal condition</a:t>
            </a:r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754" y="1181083"/>
            <a:ext cx="2990496" cy="28047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424" y="3835829"/>
            <a:ext cx="5050173" cy="247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8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is New?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Reasonably Well: Baminercept and Sjogren's Syndrome Stud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784" y="3022498"/>
            <a:ext cx="30480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25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Project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r>
              <a:rPr lang="en-US" dirty="0"/>
              <a:t>Shoreline stabilization</a:t>
            </a:r>
          </a:p>
          <a:p>
            <a:pPr lvl="1"/>
            <a:r>
              <a:rPr lang="en-US" dirty="0"/>
              <a:t>Living shorelines</a:t>
            </a:r>
          </a:p>
          <a:p>
            <a:pPr lvl="1"/>
            <a:r>
              <a:rPr lang="en-US" dirty="0"/>
              <a:t>Seawall repair/replace to 18 inches!</a:t>
            </a:r>
          </a:p>
          <a:p>
            <a:r>
              <a:rPr lang="en-US" dirty="0"/>
              <a:t>Transient activities</a:t>
            </a:r>
          </a:p>
          <a:p>
            <a:pPr lvl="1"/>
            <a:r>
              <a:rPr lang="en-US" dirty="0"/>
              <a:t>Derelict vessel removal</a:t>
            </a:r>
          </a:p>
          <a:p>
            <a:pPr lvl="1"/>
            <a:r>
              <a:rPr lang="en-US" dirty="0"/>
              <a:t>Scientific sampling, measurement, and monitoring devices</a:t>
            </a:r>
          </a:p>
          <a:p>
            <a:pPr lvl="1"/>
            <a:r>
              <a:rPr lang="en-US" dirty="0"/>
              <a:t>Upland to upland directional drilling</a:t>
            </a:r>
          </a:p>
          <a:p>
            <a:pPr lvl="1"/>
            <a:r>
              <a:rPr lang="en-US" dirty="0"/>
              <a:t>Geotechnical investigations</a:t>
            </a:r>
          </a:p>
        </p:txBody>
      </p:sp>
    </p:spTree>
    <p:extLst>
      <p:ext uri="{BB962C8B-B14F-4D97-AF65-F5344CB8AC3E}">
        <p14:creationId xmlns:p14="http://schemas.microsoft.com/office/powerpoint/2010/main" val="161570273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281</TotalTime>
  <Words>458</Words>
  <Application>Microsoft Office PowerPoint</Application>
  <PresentationFormat>Widescreen</PresentationFormat>
  <Paragraphs>72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Facet</vt:lpstr>
      <vt:lpstr>Transitioning to SPGP V</vt:lpstr>
      <vt:lpstr>SPGP V – arriving on schedule!</vt:lpstr>
      <vt:lpstr>What if someone has SPGP IV-R1, but asks to be re-authorized under SPGP V?</vt:lpstr>
      <vt:lpstr>Step 1</vt:lpstr>
      <vt:lpstr>Step 2</vt:lpstr>
      <vt:lpstr>Yay! Boat lifts in Monroe County!</vt:lpstr>
      <vt:lpstr>Boat Lifts in Monroe County</vt:lpstr>
      <vt:lpstr>What Else is New?</vt:lpstr>
      <vt:lpstr>New Project Types</vt:lpstr>
      <vt:lpstr>New Conditions</vt:lpstr>
      <vt:lpstr>New Coordination Agreements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Transitioning to SPGP V</dc:title>
  <dc:creator>Mason, Heather</dc:creator>
  <cp:lastModifiedBy>Mason, Heather</cp:lastModifiedBy>
  <cp:revision>24</cp:revision>
  <dcterms:created xsi:type="dcterms:W3CDTF">2016-07-20T17:16:56Z</dcterms:created>
  <dcterms:modified xsi:type="dcterms:W3CDTF">2016-07-21T18:58:40Z</dcterms:modified>
</cp:coreProperties>
</file>