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8"/>
  </p:notesMasterIdLst>
  <p:handoutMasterIdLst>
    <p:handoutMasterId r:id="rId19"/>
  </p:handoutMasterIdLst>
  <p:sldIdLst>
    <p:sldId id="262" r:id="rId3"/>
    <p:sldId id="267" r:id="rId4"/>
    <p:sldId id="270" r:id="rId5"/>
    <p:sldId id="271" r:id="rId6"/>
    <p:sldId id="272" r:id="rId7"/>
    <p:sldId id="266" r:id="rId8"/>
    <p:sldId id="273" r:id="rId9"/>
    <p:sldId id="269" r:id="rId10"/>
    <p:sldId id="282" r:id="rId11"/>
    <p:sldId id="283" r:id="rId12"/>
    <p:sldId id="274" r:id="rId13"/>
    <p:sldId id="285" r:id="rId14"/>
    <p:sldId id="286" r:id="rId15"/>
    <p:sldId id="287" r:id="rId16"/>
    <p:sldId id="288"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0" autoAdjust="0"/>
    <p:restoredTop sz="94660"/>
  </p:normalViewPr>
  <p:slideViewPr>
    <p:cSldViewPr snapToGrid="0">
      <p:cViewPr varScale="1">
        <p:scale>
          <a:sx n="99" d="100"/>
          <a:sy n="99" d="100"/>
        </p:scale>
        <p:origin x="78"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5CD6523-3905-482C-90B2-73FE1893AE4D}" type="datetimeFigureOut">
              <a:rPr lang="en-US" smtClean="0"/>
              <a:t>2/21/2017</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E4F5DDD-A1C3-40B4-8F46-D32094F90730}" type="slidenum">
              <a:rPr lang="en-US" smtClean="0"/>
              <a:t>‹#›</a:t>
            </a:fld>
            <a:endParaRPr lang="en-US"/>
          </a:p>
        </p:txBody>
      </p:sp>
    </p:spTree>
    <p:extLst>
      <p:ext uri="{BB962C8B-B14F-4D97-AF65-F5344CB8AC3E}">
        <p14:creationId xmlns:p14="http://schemas.microsoft.com/office/powerpoint/2010/main" val="1874062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2/21/2017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2/21/2017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2/21/2017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2/21/2017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2/21/2017</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dep.state.fl.us/legal/Operating_Agreement/operating_agreements.htm"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depnet/wrm/sler/erp/docs/slerp_online/0900/0928_Coastal_Mgmt_Consistency_Review_Procedures.pdf"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mailto:Ann.Lazar@dep.state.fl.us" TargetMode="External"/><Relationship Id="rId2" Type="http://schemas.openxmlformats.org/officeDocument/2006/relationships/hyperlink" Target="mailto:Rebecca.Prado@dep.state.fl.us" TargetMode="Externa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www.dep.state.fl.us/cmp/federal/24_statutes.htm" TargetMode="External"/><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103120" y="2521819"/>
            <a:ext cx="4572000" cy="1569660"/>
          </a:xfrm>
          <a:prstGeom prst="rect">
            <a:avLst/>
          </a:prstGeom>
          <a:noFill/>
        </p:spPr>
        <p:txBody>
          <a:bodyPr wrap="square" rtlCol="0">
            <a:spAutoFit/>
          </a:bodyPr>
          <a:lstStyle/>
          <a:p>
            <a:pPr algn="ctr"/>
            <a:r>
              <a:rPr lang="en-US" sz="4800" b="1" dirty="0">
                <a:latin typeface="Arial" pitchFamily="34" charset="0"/>
                <a:cs typeface="Arial" pitchFamily="34" charset="0"/>
              </a:rPr>
              <a:t>Federal Consistency </a:t>
            </a:r>
          </a:p>
        </p:txBody>
      </p:sp>
      <p:sp>
        <p:nvSpPr>
          <p:cNvPr id="9" name="TextBox 8"/>
          <p:cNvSpPr txBox="1"/>
          <p:nvPr/>
        </p:nvSpPr>
        <p:spPr>
          <a:xfrm>
            <a:off x="2769870" y="4320740"/>
            <a:ext cx="3238500" cy="954107"/>
          </a:xfrm>
          <a:prstGeom prst="rect">
            <a:avLst/>
          </a:prstGeom>
          <a:noFill/>
        </p:spPr>
        <p:txBody>
          <a:bodyPr wrap="square" rtlCol="0">
            <a:spAutoFit/>
          </a:bodyPr>
          <a:lstStyle/>
          <a:p>
            <a:pPr algn="ctr"/>
            <a:r>
              <a:rPr lang="en-US" sz="2800" b="1" dirty="0">
                <a:latin typeface="Arial" pitchFamily="34" charset="0"/>
                <a:cs typeface="Arial" pitchFamily="34" charset="0"/>
              </a:rPr>
              <a:t>February 2017</a:t>
            </a:r>
          </a:p>
          <a:p>
            <a:pPr algn="ctr"/>
            <a:endParaRPr lang="en-US" sz="2800" b="1" dirty="0">
              <a:latin typeface="Arial" pitchFamily="34" charset="0"/>
              <a:cs typeface="Arial" pitchFamily="34" charset="0"/>
            </a:endParaRP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2012 Operating Agreement</a:t>
            </a:r>
          </a:p>
        </p:txBody>
      </p:sp>
      <p:sp>
        <p:nvSpPr>
          <p:cNvPr id="3" name="Content Placeholder 2"/>
          <p:cNvSpPr>
            <a:spLocks noGrp="1"/>
          </p:cNvSpPr>
          <p:nvPr>
            <p:ph idx="1"/>
          </p:nvPr>
        </p:nvSpPr>
        <p:spPr>
          <a:xfrm>
            <a:off x="696027" y="1325563"/>
            <a:ext cx="7886700" cy="4351338"/>
          </a:xfrm>
        </p:spPr>
        <p:txBody>
          <a:bodyPr>
            <a:normAutofit fontScale="70000" lnSpcReduction="20000"/>
          </a:bodyPr>
          <a:lstStyle/>
          <a:p>
            <a:pPr marL="0" indent="0" algn="ctr">
              <a:buNone/>
              <a:defRPr/>
            </a:pPr>
            <a:endParaRPr lang="en-US" sz="2400" dirty="0"/>
          </a:p>
          <a:p>
            <a:pPr>
              <a:lnSpc>
                <a:spcPct val="120000"/>
              </a:lnSpc>
              <a:defRPr/>
            </a:pPr>
            <a:r>
              <a:rPr lang="en-US" dirty="0"/>
              <a:t>Permit-consistency reviews were addressed simplistically in the 2012 DEP-WMD-COE Operating Agreement, which is still in effect and can be viewed on the OGC Web site:</a:t>
            </a:r>
            <a:r>
              <a:rPr lang="en-US" sz="2400" dirty="0"/>
              <a:t>  </a:t>
            </a:r>
            <a:r>
              <a:rPr lang="en-US" sz="2000" u="sng" dirty="0">
                <a:hlinkClick r:id="rId2"/>
              </a:rPr>
              <a:t>http://www.dep.state.fl.us/legal/Operating_Agreement/operating_agreements.htm</a:t>
            </a:r>
            <a:endParaRPr lang="en-US" sz="2000" u="sng" dirty="0"/>
          </a:p>
          <a:p>
            <a:pPr>
              <a:lnSpc>
                <a:spcPct val="120000"/>
              </a:lnSpc>
              <a:defRPr/>
            </a:pPr>
            <a:endParaRPr lang="en-US" sz="2000" dirty="0"/>
          </a:p>
          <a:p>
            <a:pPr>
              <a:defRPr/>
            </a:pPr>
            <a:r>
              <a:rPr lang="en-US" dirty="0"/>
              <a:t>In short, the agreement states: </a:t>
            </a:r>
          </a:p>
          <a:p>
            <a:pPr marL="0" indent="0">
              <a:buNone/>
              <a:defRPr/>
            </a:pPr>
            <a:r>
              <a:rPr lang="en-US" dirty="0"/>
              <a:t>	 </a:t>
            </a:r>
            <a:r>
              <a:rPr lang="en-US" sz="2400" dirty="0"/>
              <a:t>Issuance = Consistent (</a:t>
            </a:r>
            <a:r>
              <a:rPr lang="en-US" sz="2400" dirty="0">
                <a:solidFill>
                  <a:schemeClr val="accent1">
                    <a:lumMod val="75000"/>
                  </a:schemeClr>
                </a:solidFill>
              </a:rPr>
              <a:t>including exemptions</a:t>
            </a:r>
            <a:r>
              <a:rPr lang="en-US" sz="2400" dirty="0"/>
              <a:t>)</a:t>
            </a:r>
          </a:p>
          <a:p>
            <a:pPr marL="0" indent="0">
              <a:buNone/>
              <a:defRPr/>
            </a:pPr>
            <a:r>
              <a:rPr lang="en-US" sz="2400" dirty="0"/>
              <a:t>	 Denial = Inconsistent</a:t>
            </a:r>
          </a:p>
          <a:p>
            <a:pPr marL="0" indent="0">
              <a:buNone/>
              <a:defRPr/>
            </a:pPr>
            <a:endParaRPr lang="en-US" sz="2400" dirty="0"/>
          </a:p>
          <a:p>
            <a:pPr marL="457200" indent="-457200">
              <a:buClr>
                <a:srgbClr val="2790B0"/>
              </a:buClr>
              <a:buFont typeface="Wingdings" pitchFamily="2" charset="2"/>
              <a:buChar char="v"/>
              <a:defRPr/>
            </a:pPr>
            <a:r>
              <a:rPr lang="en-US" sz="2400" dirty="0"/>
              <a:t>Consistency review time frame starts when an application is complete</a:t>
            </a:r>
          </a:p>
          <a:p>
            <a:pPr marL="457200" indent="-457200">
              <a:buClr>
                <a:srgbClr val="2790B0"/>
              </a:buClr>
              <a:buFont typeface="Wingdings" pitchFamily="2" charset="2"/>
              <a:buChar char="v"/>
              <a:defRPr/>
            </a:pPr>
            <a:endParaRPr lang="en-US" sz="2400" dirty="0"/>
          </a:p>
          <a:p>
            <a:pPr marL="457200" indent="-457200">
              <a:buClr>
                <a:srgbClr val="2790B0"/>
              </a:buClr>
              <a:buFont typeface="Wingdings" pitchFamily="2" charset="2"/>
              <a:buChar char="v"/>
              <a:defRPr/>
            </a:pPr>
            <a:r>
              <a:rPr lang="en-US" sz="2400" dirty="0"/>
              <a:t> Refers to the 180-day timeclock requirements in federal regulations</a:t>
            </a:r>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pic>
        <p:nvPicPr>
          <p:cNvPr id="8"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1954" y="5438899"/>
            <a:ext cx="911843" cy="884945"/>
          </a:xfrm>
          <a:prstGeom prst="rect">
            <a:avLst/>
          </a:prstGeom>
        </p:spPr>
      </p:pic>
    </p:spTree>
    <p:extLst>
      <p:ext uri="{BB962C8B-B14F-4D97-AF65-F5344CB8AC3E}">
        <p14:creationId xmlns:p14="http://schemas.microsoft.com/office/powerpoint/2010/main" val="424151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800" dirty="0">
                <a:latin typeface="Times New Roman" panose="02020603050405020304" pitchFamily="18" charset="0"/>
                <a:cs typeface="Times New Roman" panose="02020603050405020304" pitchFamily="18" charset="0"/>
              </a:rPr>
              <a:t>Conditional Concurrences</a:t>
            </a:r>
            <a:endParaRPr lang="en-US" sz="3800" dirty="0"/>
          </a:p>
        </p:txBody>
      </p:sp>
      <p:sp>
        <p:nvSpPr>
          <p:cNvPr id="3" name="Content Placeholder 2"/>
          <p:cNvSpPr>
            <a:spLocks noGrp="1"/>
          </p:cNvSpPr>
          <p:nvPr>
            <p:ph idx="1"/>
          </p:nvPr>
        </p:nvSpPr>
        <p:spPr>
          <a:xfrm>
            <a:off x="628650" y="1511165"/>
            <a:ext cx="7886700" cy="4163877"/>
          </a:xfrm>
        </p:spPr>
        <p:txBody>
          <a:bodyPr>
            <a:normAutofit fontScale="77500" lnSpcReduction="20000"/>
          </a:bodyPr>
          <a:lstStyle/>
          <a:p>
            <a:pPr marL="457200" indent="-457200">
              <a:spcBef>
                <a:spcPct val="0"/>
              </a:spcBef>
              <a:buClr>
                <a:schemeClr val="tx1"/>
              </a:buClr>
              <a:buFont typeface="Wingdings" panose="05000000000000000000" pitchFamily="2" charset="2"/>
              <a:buChar char="§"/>
            </a:pPr>
            <a:r>
              <a:rPr lang="en-US" altLang="en-US" dirty="0">
                <a:latin typeface="Times New Roman" panose="02020603050405020304" pitchFamily="18" charset="0"/>
                <a:cs typeface="Times New Roman" panose="02020603050405020304" pitchFamily="18" charset="0"/>
              </a:rPr>
              <a:t>Agencies and/or applicants should cooperate with State to develop conditions during the review period to include in Federal agency final decision (Subpart C) or approval (other Subparts) that allow the State to concur</a:t>
            </a:r>
          </a:p>
          <a:p>
            <a:pPr marL="457200" indent="-457200">
              <a:spcBef>
                <a:spcPct val="0"/>
              </a:spcBef>
              <a:buClr>
                <a:schemeClr val="tx1"/>
              </a:buClr>
              <a:buFont typeface="Wingdings" panose="05000000000000000000" pitchFamily="2" charset="2"/>
              <a:buChar char="§"/>
            </a:pPr>
            <a:endParaRPr lang="en-US" altLang="en-US" dirty="0">
              <a:latin typeface="Times New Roman" panose="02020603050405020304" pitchFamily="18" charset="0"/>
              <a:cs typeface="Times New Roman" panose="02020603050405020304" pitchFamily="18" charset="0"/>
            </a:endParaRPr>
          </a:p>
          <a:p>
            <a:pPr marL="457200" indent="-457200">
              <a:spcBef>
                <a:spcPct val="0"/>
              </a:spcBef>
              <a:buClr>
                <a:schemeClr val="tx1"/>
              </a:buClr>
              <a:buFont typeface="Wingdings" panose="05000000000000000000" pitchFamily="2" charset="2"/>
              <a:buChar char="§"/>
            </a:pPr>
            <a:r>
              <a:rPr lang="en-US" altLang="en-US" dirty="0">
                <a:latin typeface="Times New Roman" panose="02020603050405020304" pitchFamily="18" charset="0"/>
                <a:cs typeface="Times New Roman" panose="02020603050405020304" pitchFamily="18" charset="0"/>
              </a:rPr>
              <a:t>If instead the State issues a conditional concurrence, it must state the conditions which must be satisfied to ensure activity is consistent, an explanation of why those conditions are necessary, and identification of relevant specific enforceable policies</a:t>
            </a:r>
          </a:p>
          <a:p>
            <a:pPr marL="457200" indent="-457200">
              <a:spcBef>
                <a:spcPct val="0"/>
              </a:spcBef>
              <a:buClr>
                <a:schemeClr val="tx1"/>
              </a:buClr>
              <a:buFont typeface="Wingdings" panose="05000000000000000000" pitchFamily="2" charset="2"/>
              <a:buChar char="§"/>
            </a:pPr>
            <a:endParaRPr lang="en-US" altLang="en-US" dirty="0">
              <a:latin typeface="Times New Roman" panose="02020603050405020304" pitchFamily="18" charset="0"/>
              <a:cs typeface="Times New Roman" panose="02020603050405020304" pitchFamily="18" charset="0"/>
            </a:endParaRPr>
          </a:p>
          <a:p>
            <a:pPr marL="457200" indent="-457200">
              <a:spcBef>
                <a:spcPct val="0"/>
              </a:spcBef>
              <a:buClr>
                <a:schemeClr val="tx1"/>
              </a:buClr>
              <a:buFont typeface="Wingdings" panose="05000000000000000000" pitchFamily="2" charset="2"/>
              <a:buChar char="§"/>
            </a:pPr>
            <a:r>
              <a:rPr lang="en-US" altLang="en-US" dirty="0">
                <a:latin typeface="Times New Roman" panose="02020603050405020304" pitchFamily="18" charset="0"/>
                <a:cs typeface="Times New Roman" panose="02020603050405020304" pitchFamily="18" charset="0"/>
              </a:rPr>
              <a:t>Correspondence shall state that in the event the conditions are not met, the conditional concurrence shall be treated as an objection</a:t>
            </a:r>
          </a:p>
          <a:p>
            <a:pPr marL="457200" indent="-457200">
              <a:spcBef>
                <a:spcPct val="0"/>
              </a:spcBef>
              <a:buClr>
                <a:schemeClr val="tx1"/>
              </a:buClr>
              <a:buFont typeface="Wingdings" panose="05000000000000000000" pitchFamily="2" charset="2"/>
              <a:buChar char="§"/>
            </a:pPr>
            <a:endParaRPr lang="en-US" altLang="en-US" dirty="0">
              <a:latin typeface="Times New Roman" panose="02020603050405020304" pitchFamily="18" charset="0"/>
              <a:cs typeface="Times New Roman" panose="02020603050405020304" pitchFamily="18" charset="0"/>
            </a:endParaRPr>
          </a:p>
          <a:p>
            <a:pPr marL="457200" indent="-457200">
              <a:spcBef>
                <a:spcPct val="0"/>
              </a:spcBef>
              <a:buClr>
                <a:schemeClr val="tx1"/>
              </a:buClr>
              <a:buFont typeface="Wingdings" panose="05000000000000000000" pitchFamily="2" charset="2"/>
              <a:buChar char="§"/>
            </a:pPr>
            <a:r>
              <a:rPr lang="en-US" altLang="en-US" dirty="0">
                <a:latin typeface="Times New Roman" panose="02020603050405020304" pitchFamily="18" charset="0"/>
                <a:cs typeface="Times New Roman" panose="02020603050405020304" pitchFamily="18" charset="0"/>
              </a:rPr>
              <a:t>Federal agency must notify State if conditions are not acceptable</a:t>
            </a:r>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4548" y="5574336"/>
            <a:ext cx="901604" cy="875378"/>
          </a:xfrm>
          <a:prstGeom prst="rect">
            <a:avLst/>
          </a:prstGeom>
        </p:spPr>
      </p:pic>
    </p:spTree>
    <p:extLst>
      <p:ext uri="{BB962C8B-B14F-4D97-AF65-F5344CB8AC3E}">
        <p14:creationId xmlns:p14="http://schemas.microsoft.com/office/powerpoint/2010/main" val="2691490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SLER 928</a:t>
            </a:r>
            <a:endParaRPr lang="en-US" dirty="0"/>
          </a:p>
        </p:txBody>
      </p:sp>
      <p:sp>
        <p:nvSpPr>
          <p:cNvPr id="3" name="Content Placeholder 2"/>
          <p:cNvSpPr>
            <a:spLocks noGrp="1"/>
          </p:cNvSpPr>
          <p:nvPr>
            <p:ph idx="1"/>
          </p:nvPr>
        </p:nvSpPr>
        <p:spPr>
          <a:xfrm>
            <a:off x="767443" y="1168400"/>
            <a:ext cx="7886700" cy="4351338"/>
          </a:xfrm>
        </p:spPr>
        <p:txBody>
          <a:bodyPr>
            <a:normAutofit fontScale="55000" lnSpcReduction="20000"/>
          </a:bodyPr>
          <a:lstStyle/>
          <a:p>
            <a:pPr marL="457200" indent="-457200">
              <a:buClr>
                <a:srgbClr val="2790B0"/>
              </a:buClr>
              <a:buFont typeface="Wingdings" pitchFamily="2" charset="2"/>
              <a:buChar char="v"/>
              <a:defRPr/>
            </a:pPr>
            <a:r>
              <a:rPr lang="en-US" sz="2900" dirty="0">
                <a:solidFill>
                  <a:srgbClr val="2790B0"/>
                </a:solidFill>
                <a:latin typeface="Times New Roman" panose="02020603050405020304" pitchFamily="18" charset="0"/>
                <a:cs typeface="Times New Roman" panose="02020603050405020304" pitchFamily="18" charset="0"/>
              </a:rPr>
              <a:t>Your friend, </a:t>
            </a:r>
            <a:r>
              <a:rPr lang="en-US" sz="2900" dirty="0">
                <a:latin typeface="Times New Roman" panose="02020603050405020304" pitchFamily="18" charset="0"/>
                <a:cs typeface="Times New Roman" panose="02020603050405020304" pitchFamily="18" charset="0"/>
              </a:rPr>
              <a:t>the ERP Operations and Procedures Manual contains SLER 0928</a:t>
            </a:r>
          </a:p>
          <a:p>
            <a:pPr marL="457200" indent="-457200">
              <a:buClr>
                <a:srgbClr val="2790B0"/>
              </a:buClr>
              <a:defRPr/>
            </a:pPr>
            <a:endParaRPr lang="en-US" sz="2900" dirty="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2900" dirty="0">
                <a:latin typeface="Times New Roman" panose="02020603050405020304" pitchFamily="18" charset="0"/>
                <a:cs typeface="Times New Roman" panose="02020603050405020304" pitchFamily="18" charset="0"/>
              </a:rPr>
              <a:t>Developed in 1999 and updated in periodically, it is the best guidance to follow.  </a:t>
            </a:r>
          </a:p>
          <a:p>
            <a:pPr marL="457200" indent="-457200">
              <a:buClr>
                <a:srgbClr val="2790B0"/>
              </a:buClr>
              <a:buFont typeface="Wingdings" pitchFamily="2" charset="2"/>
              <a:buChar char="v"/>
              <a:defRPr/>
            </a:pPr>
            <a:endParaRPr lang="en-US" sz="2900" dirty="0">
              <a:latin typeface="Times New Roman" panose="02020603050405020304" pitchFamily="18" charset="0"/>
              <a:cs typeface="Times New Roman" panose="02020603050405020304" pitchFamily="18" charset="0"/>
            </a:endParaRPr>
          </a:p>
          <a:p>
            <a:pPr marL="457200" lvl="0" indent="-457200">
              <a:buClr>
                <a:srgbClr val="2790B0"/>
              </a:buClr>
              <a:buFont typeface="Wingdings" pitchFamily="2" charset="2"/>
              <a:buChar char="v"/>
            </a:pPr>
            <a:r>
              <a:rPr lang="en-US" sz="2900" dirty="0">
                <a:latin typeface="Times New Roman" panose="02020603050405020304" pitchFamily="18" charset="0"/>
                <a:cs typeface="Times New Roman" panose="02020603050405020304" pitchFamily="18" charset="0"/>
              </a:rPr>
              <a:t>SLER 928 identifies the relevant statutes and the permits for projects (located in coastal counties) to be reviewed for consistency, and provides general guidelines for soliciting comments from appropriate agencies or DEP programs. </a:t>
            </a:r>
          </a:p>
          <a:p>
            <a:pPr marL="457200" indent="-457200">
              <a:buClr>
                <a:srgbClr val="2790B0"/>
              </a:buClr>
              <a:buFont typeface="Wingdings" pitchFamily="2" charset="2"/>
              <a:buChar char="v"/>
            </a:pPr>
            <a:endParaRPr lang="en-US" sz="2900" dirty="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2900" dirty="0">
                <a:latin typeface="Times New Roman" panose="02020603050405020304" pitchFamily="18" charset="0"/>
                <a:cs typeface="Times New Roman" panose="02020603050405020304" pitchFamily="18" charset="0"/>
              </a:rPr>
              <a:t>Processors are responsible for providing applications to any affected state agencies or DEP programs so they have an opportunity to make a consistency decision.</a:t>
            </a:r>
          </a:p>
          <a:p>
            <a:pPr marL="0" indent="0">
              <a:buClr>
                <a:srgbClr val="2790B0"/>
              </a:buClr>
              <a:buNone/>
              <a:defRPr/>
            </a:pPr>
            <a:endParaRPr lang="en-US" sz="2900" dirty="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2900" dirty="0">
                <a:latin typeface="Times New Roman" panose="02020603050405020304" pitchFamily="18" charset="0"/>
                <a:cs typeface="Times New Roman" panose="02020603050405020304" pitchFamily="18" charset="0"/>
              </a:rPr>
              <a:t>Reviewing agencies may also request data and information necessary for their review.</a:t>
            </a:r>
          </a:p>
          <a:p>
            <a:pPr marL="0" indent="0">
              <a:buClr>
                <a:srgbClr val="2790B0"/>
              </a:buClr>
              <a:buNone/>
              <a:defRPr/>
            </a:pPr>
            <a:endParaRPr lang="en-US" sz="2900" dirty="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2900" dirty="0">
                <a:latin typeface="Times New Roman" panose="02020603050405020304" pitchFamily="18" charset="0"/>
                <a:cs typeface="Times New Roman" panose="02020603050405020304" pitchFamily="18" charset="0"/>
              </a:rPr>
              <a:t>Processors should forward information requests to the applicant to handle, but keep apprised of the outcome. </a:t>
            </a:r>
          </a:p>
          <a:p>
            <a:pPr marL="0" indent="0">
              <a:buClr>
                <a:srgbClr val="2790B0"/>
              </a:buClr>
              <a:buNone/>
              <a:defRPr/>
            </a:pPr>
            <a:endParaRPr lang="en-US" sz="2000"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a:p>
        </p:txBody>
      </p:sp>
      <p:sp>
        <p:nvSpPr>
          <p:cNvPr id="7" name="Rectangle 6"/>
          <p:cNvSpPr/>
          <p:nvPr/>
        </p:nvSpPr>
        <p:spPr>
          <a:xfrm>
            <a:off x="497039" y="5715050"/>
            <a:ext cx="6529404" cy="584775"/>
          </a:xfrm>
          <a:prstGeom prst="rect">
            <a:avLst/>
          </a:prstGeom>
        </p:spPr>
        <p:txBody>
          <a:bodyPr wrap="square">
            <a:spAutoFit/>
          </a:bodyPr>
          <a:lstStyle/>
          <a:p>
            <a:r>
              <a:rPr lang="en-US" sz="1600" dirty="0">
                <a:solidFill>
                  <a:srgbClr val="2790B0"/>
                </a:solidFill>
                <a:hlinkClick r:id="rId2"/>
              </a:rPr>
              <a:t>http://depnet/wrm/sler/erp/docs/slerp_online/0900/0928_Coastal_Mgmt_Consistency_Review_Procedures.pdf</a:t>
            </a:r>
            <a:r>
              <a:rPr lang="en-US" sz="1600" dirty="0">
                <a:solidFill>
                  <a:srgbClr val="2790B0"/>
                </a:solidFill>
              </a:rPr>
              <a:t> </a:t>
            </a:r>
            <a:endParaRPr lang="en-US" sz="1600" dirty="0"/>
          </a:p>
        </p:txBody>
      </p:sp>
      <p:pic>
        <p:nvPicPr>
          <p:cNvPr id="8"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1954" y="5438899"/>
            <a:ext cx="911843" cy="884945"/>
          </a:xfrm>
          <a:prstGeom prst="rect">
            <a:avLst/>
          </a:prstGeom>
        </p:spPr>
      </p:pic>
    </p:spTree>
    <p:extLst>
      <p:ext uri="{BB962C8B-B14F-4D97-AF65-F5344CB8AC3E}">
        <p14:creationId xmlns:p14="http://schemas.microsoft.com/office/powerpoint/2010/main" val="2557253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Agency Comments</a:t>
            </a:r>
            <a:endParaRPr lang="en-US" dirty="0"/>
          </a:p>
        </p:txBody>
      </p:sp>
      <p:sp>
        <p:nvSpPr>
          <p:cNvPr id="3" name="Content Placeholder 2"/>
          <p:cNvSpPr>
            <a:spLocks noGrp="1"/>
          </p:cNvSpPr>
          <p:nvPr>
            <p:ph idx="1"/>
          </p:nvPr>
        </p:nvSpPr>
        <p:spPr>
          <a:xfrm>
            <a:off x="628650" y="1454151"/>
            <a:ext cx="7129312" cy="4351338"/>
          </a:xfrm>
        </p:spPr>
        <p:txBody>
          <a:bodyPr>
            <a:normAutofit fontScale="62500" lnSpcReduction="20000"/>
          </a:bodyPr>
          <a:lstStyle/>
          <a:p>
            <a:pPr marL="457200" indent="-457200">
              <a:lnSpc>
                <a:spcPct val="120000"/>
              </a:lnSpc>
              <a:spcBef>
                <a:spcPts val="0"/>
              </a:spcBef>
              <a:buClr>
                <a:srgbClr val="2790B0"/>
              </a:buClr>
              <a:buFont typeface="Wingdings" pitchFamily="2" charset="2"/>
              <a:buChar char="v"/>
              <a:defRPr/>
            </a:pPr>
            <a:r>
              <a:rPr lang="en-US" sz="2600" dirty="0">
                <a:latin typeface="Times New Roman" panose="02020603050405020304" pitchFamily="18" charset="0"/>
                <a:cs typeface="Times New Roman" panose="02020603050405020304" pitchFamily="18" charset="0"/>
              </a:rPr>
              <a:t>Most are advisory and offer general recommendations</a:t>
            </a:r>
          </a:p>
          <a:p>
            <a:pPr marL="457200" indent="-457200">
              <a:lnSpc>
                <a:spcPct val="120000"/>
              </a:lnSpc>
              <a:spcBef>
                <a:spcPts val="0"/>
              </a:spcBef>
              <a:buClr>
                <a:srgbClr val="2790B0"/>
              </a:buClr>
              <a:buFont typeface="Wingdings" pitchFamily="2" charset="2"/>
              <a:buChar char="v"/>
              <a:defRPr/>
            </a:pPr>
            <a:endParaRPr lang="en-US" sz="2600" dirty="0">
              <a:latin typeface="Times New Roman" panose="02020603050405020304" pitchFamily="18" charset="0"/>
              <a:cs typeface="Times New Roman" panose="02020603050405020304" pitchFamily="18" charset="0"/>
            </a:endParaRPr>
          </a:p>
          <a:p>
            <a:pPr marL="457200" indent="-457200">
              <a:lnSpc>
                <a:spcPct val="120000"/>
              </a:lnSpc>
              <a:spcBef>
                <a:spcPts val="0"/>
              </a:spcBef>
              <a:buClr>
                <a:srgbClr val="2790B0"/>
              </a:buClr>
              <a:buFont typeface="Wingdings" pitchFamily="2" charset="2"/>
              <a:buChar char="v"/>
              <a:defRPr/>
            </a:pPr>
            <a:r>
              <a:rPr lang="en-US" sz="2600" dirty="0">
                <a:latin typeface="Times New Roman" panose="02020603050405020304" pitchFamily="18" charset="0"/>
                <a:cs typeface="Times New Roman" panose="02020603050405020304" pitchFamily="18" charset="0"/>
              </a:rPr>
              <a:t>If a processor receives a letter of objection based on a finding of inconsistency:</a:t>
            </a:r>
          </a:p>
          <a:p>
            <a:pPr marL="914400" indent="-231775">
              <a:lnSpc>
                <a:spcPct val="120000"/>
              </a:lnSpc>
              <a:spcBef>
                <a:spcPts val="0"/>
              </a:spcBef>
              <a:buClr>
                <a:srgbClr val="2790B0"/>
              </a:buClr>
              <a:buFont typeface="+mj-lt"/>
              <a:buAutoNum type="arabicPeriod"/>
              <a:defRPr/>
            </a:pPr>
            <a:r>
              <a:rPr lang="en-US" sz="2600" cap="small" dirty="0">
                <a:solidFill>
                  <a:srgbClr val="2790B0"/>
                </a:solidFill>
                <a:latin typeface="Times New Roman" panose="02020603050405020304" pitchFamily="18" charset="0"/>
                <a:cs typeface="Times New Roman" panose="02020603050405020304" pitchFamily="18" charset="0"/>
              </a:rPr>
              <a:t>Call FCMP for assistance :  </a:t>
            </a:r>
            <a:r>
              <a:rPr lang="en-US" sz="2600" dirty="0">
                <a:latin typeface="Times New Roman" panose="02020603050405020304" pitchFamily="18" charset="0"/>
                <a:cs typeface="Times New Roman" panose="02020603050405020304" pitchFamily="18" charset="0"/>
              </a:rPr>
              <a:t>FCMP will help determine if the objection is legitimate and timely</a:t>
            </a:r>
          </a:p>
          <a:p>
            <a:pPr marL="914400" indent="-231775">
              <a:lnSpc>
                <a:spcPct val="120000"/>
              </a:lnSpc>
              <a:spcBef>
                <a:spcPts val="0"/>
              </a:spcBef>
              <a:buClr>
                <a:srgbClr val="2790B0"/>
              </a:buClr>
              <a:buFont typeface="+mj-lt"/>
              <a:buAutoNum type="arabicPeriod"/>
              <a:defRPr/>
            </a:pPr>
            <a:r>
              <a:rPr lang="en-US" sz="2600" dirty="0">
                <a:solidFill>
                  <a:srgbClr val="2790B0"/>
                </a:solidFill>
                <a:latin typeface="Times New Roman" panose="02020603050405020304" pitchFamily="18" charset="0"/>
                <a:cs typeface="Times New Roman" panose="02020603050405020304" pitchFamily="18" charset="0"/>
              </a:rPr>
              <a:t>Forward to the applicant </a:t>
            </a:r>
            <a:r>
              <a:rPr lang="en-US" sz="2600" dirty="0">
                <a:latin typeface="Times New Roman" panose="02020603050405020304" pitchFamily="18" charset="0"/>
                <a:cs typeface="Times New Roman" panose="02020603050405020304" pitchFamily="18" charset="0"/>
              </a:rPr>
              <a:t>using the cover letter template in SLER 928</a:t>
            </a:r>
          </a:p>
          <a:p>
            <a:pPr marL="457200" indent="-457200">
              <a:lnSpc>
                <a:spcPct val="120000"/>
              </a:lnSpc>
              <a:spcBef>
                <a:spcPts val="0"/>
              </a:spcBef>
              <a:buClr>
                <a:srgbClr val="2790B0"/>
              </a:buClr>
              <a:buFont typeface="Wingdings" pitchFamily="2" charset="2"/>
              <a:buChar char="v"/>
              <a:defRPr/>
            </a:pPr>
            <a:endParaRPr lang="en-US" sz="2600" dirty="0">
              <a:latin typeface="Times New Roman" panose="02020603050405020304" pitchFamily="18" charset="0"/>
              <a:cs typeface="Times New Roman" panose="02020603050405020304" pitchFamily="18" charset="0"/>
            </a:endParaRPr>
          </a:p>
          <a:p>
            <a:pPr marL="457200" indent="-457200">
              <a:lnSpc>
                <a:spcPct val="120000"/>
              </a:lnSpc>
              <a:spcBef>
                <a:spcPts val="0"/>
              </a:spcBef>
              <a:buClr>
                <a:srgbClr val="2790B0"/>
              </a:buClr>
              <a:buFont typeface="Wingdings" pitchFamily="2" charset="2"/>
              <a:buChar char="v"/>
              <a:defRPr/>
            </a:pPr>
            <a:r>
              <a:rPr lang="en-US" sz="2600" dirty="0">
                <a:latin typeface="Times New Roman" panose="02020603050405020304" pitchFamily="18" charset="0"/>
                <a:cs typeface="Times New Roman" panose="02020603050405020304" pitchFamily="18" charset="0"/>
              </a:rPr>
              <a:t>The applicant and the objecting agency will be responsible for resolving the inconsistency issue.  </a:t>
            </a:r>
          </a:p>
          <a:p>
            <a:pPr marL="457200" indent="-457200">
              <a:lnSpc>
                <a:spcPct val="120000"/>
              </a:lnSpc>
              <a:spcBef>
                <a:spcPts val="0"/>
              </a:spcBef>
              <a:buClr>
                <a:srgbClr val="2790B0"/>
              </a:buClr>
              <a:defRPr/>
            </a:pPr>
            <a:endParaRPr lang="en-US" sz="2600" dirty="0">
              <a:latin typeface="Times New Roman" panose="02020603050405020304" pitchFamily="18" charset="0"/>
              <a:cs typeface="Times New Roman" panose="02020603050405020304" pitchFamily="18" charset="0"/>
            </a:endParaRPr>
          </a:p>
          <a:p>
            <a:pPr marL="457200" indent="-457200">
              <a:lnSpc>
                <a:spcPct val="120000"/>
              </a:lnSpc>
              <a:spcBef>
                <a:spcPts val="0"/>
              </a:spcBef>
              <a:buClr>
                <a:srgbClr val="2790B0"/>
              </a:buClr>
              <a:buFont typeface="Wingdings" pitchFamily="2" charset="2"/>
              <a:buChar char="v"/>
              <a:defRPr/>
            </a:pPr>
            <a:r>
              <a:rPr lang="en-US" sz="2600" dirty="0">
                <a:latin typeface="Times New Roman" panose="02020603050405020304" pitchFamily="18" charset="0"/>
                <a:cs typeface="Times New Roman" panose="02020603050405020304" pitchFamily="18" charset="0"/>
              </a:rPr>
              <a:t>The permit processor must be informed about the progress of the matter, especially if it results in a changed project design or plan of procedure.  </a:t>
            </a:r>
          </a:p>
          <a:p>
            <a:pPr marL="457200" indent="-457200">
              <a:lnSpc>
                <a:spcPct val="120000"/>
              </a:lnSpc>
              <a:spcBef>
                <a:spcPts val="0"/>
              </a:spcBef>
              <a:buClr>
                <a:srgbClr val="2790B0"/>
              </a:buClr>
              <a:buFont typeface="Wingdings" pitchFamily="2" charset="2"/>
              <a:buChar char="v"/>
              <a:defRPr/>
            </a:pPr>
            <a:endParaRPr lang="en-US" sz="2600" dirty="0">
              <a:latin typeface="Times New Roman" panose="02020603050405020304" pitchFamily="18" charset="0"/>
              <a:cs typeface="Times New Roman" panose="02020603050405020304" pitchFamily="18" charset="0"/>
            </a:endParaRPr>
          </a:p>
          <a:p>
            <a:pPr marL="457200" indent="-457200">
              <a:lnSpc>
                <a:spcPct val="120000"/>
              </a:lnSpc>
              <a:spcBef>
                <a:spcPts val="0"/>
              </a:spcBef>
              <a:buClr>
                <a:srgbClr val="2790B0"/>
              </a:buClr>
              <a:buFont typeface="Wingdings" pitchFamily="2" charset="2"/>
              <a:buChar char="v"/>
              <a:defRPr/>
            </a:pPr>
            <a:r>
              <a:rPr lang="en-US" sz="2600" dirty="0">
                <a:latin typeface="Times New Roman" panose="02020603050405020304" pitchFamily="18" charset="0"/>
                <a:cs typeface="Times New Roman" panose="02020603050405020304" pitchFamily="18" charset="0"/>
              </a:rPr>
              <a:t>If the consistency objection is not resolved, DEP is obligated to deny, provided the objection is timely, legally proper, and supported by the agency head. </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pic>
        <p:nvPicPr>
          <p:cNvPr id="7"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1954" y="5438899"/>
            <a:ext cx="911843" cy="884945"/>
          </a:xfrm>
          <a:prstGeom prst="rect">
            <a:avLst/>
          </a:prstGeom>
        </p:spPr>
      </p:pic>
    </p:spTree>
    <p:extLst>
      <p:ext uri="{BB962C8B-B14F-4D97-AF65-F5344CB8AC3E}">
        <p14:creationId xmlns:p14="http://schemas.microsoft.com/office/powerpoint/2010/main" val="3009600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Technical Support</a:t>
            </a:r>
            <a:endParaRPr lang="en-US" dirty="0"/>
          </a:p>
        </p:txBody>
      </p:sp>
      <p:sp>
        <p:nvSpPr>
          <p:cNvPr id="3" name="Content Placeholder 2"/>
          <p:cNvSpPr>
            <a:spLocks noGrp="1"/>
          </p:cNvSpPr>
          <p:nvPr>
            <p:ph idx="1"/>
          </p:nvPr>
        </p:nvSpPr>
        <p:spPr>
          <a:xfrm>
            <a:off x="628650" y="1325563"/>
            <a:ext cx="7886700" cy="4351338"/>
          </a:xfrm>
        </p:spPr>
        <p:txBody>
          <a:bodyPr>
            <a:normAutofit fontScale="92500" lnSpcReduction="20000"/>
          </a:bodyPr>
          <a:lstStyle/>
          <a:p>
            <a:pPr marL="457200" indent="-457200">
              <a:spcBef>
                <a:spcPct val="0"/>
              </a:spcBef>
              <a:buClr>
                <a:srgbClr val="2790B0"/>
              </a:buClr>
              <a:buFont typeface="Wingdings" pitchFamily="2" charset="2"/>
              <a:buChar char="v"/>
              <a:defRPr/>
            </a:pPr>
            <a:r>
              <a:rPr lang="en-US" dirty="0">
                <a:latin typeface="Times New Roman" panose="02020603050405020304" pitchFamily="18" charset="0"/>
                <a:ea typeface="Calibri" pitchFamily="34" charset="0"/>
                <a:cs typeface="Times New Roman" panose="02020603050405020304" pitchFamily="18" charset="0"/>
              </a:rPr>
              <a:t>SLER 928 includes example letters and language for Notice of Denial.</a:t>
            </a:r>
          </a:p>
          <a:p>
            <a:pPr marL="457200" indent="-457200">
              <a:spcBef>
                <a:spcPct val="0"/>
              </a:spcBef>
              <a:buClr>
                <a:srgbClr val="2790B0"/>
              </a:buClr>
              <a:buFont typeface="Wingdings" pitchFamily="2" charset="2"/>
              <a:buChar char="v"/>
              <a:defRPr/>
            </a:pPr>
            <a:endParaRPr lang="en-US" dirty="0">
              <a:solidFill>
                <a:srgbClr val="FFC000"/>
              </a:solidFill>
              <a:latin typeface="Times New Roman" panose="02020603050405020304" pitchFamily="18" charset="0"/>
              <a:cs typeface="Times New Roman" panose="02020603050405020304" pitchFamily="18" charset="0"/>
            </a:endParaRPr>
          </a:p>
          <a:p>
            <a:pPr marL="457200" indent="-457200">
              <a:spcBef>
                <a:spcPct val="0"/>
              </a:spcBef>
              <a:buClr>
                <a:srgbClr val="2790B0"/>
              </a:buClr>
              <a:buFont typeface="Wingdings" pitchFamily="2" charset="2"/>
              <a:buChar char="v"/>
              <a:defRPr/>
            </a:pPr>
            <a:r>
              <a:rPr lang="en-US" dirty="0">
                <a:latin typeface="Times New Roman" panose="02020603050405020304" pitchFamily="18" charset="0"/>
                <a:ea typeface="Calibri" pitchFamily="34" charset="0"/>
                <a:cs typeface="Times New Roman" panose="02020603050405020304" pitchFamily="18" charset="0"/>
              </a:rPr>
              <a:t>Use of the ‘RAI Final Letter’ </a:t>
            </a:r>
            <a:r>
              <a:rPr lang="en-US" dirty="0">
                <a:solidFill>
                  <a:srgbClr val="2790B0"/>
                </a:solidFill>
                <a:latin typeface="Times New Roman" panose="02020603050405020304" pitchFamily="18" charset="0"/>
                <a:ea typeface="Calibri" pitchFamily="34" charset="0"/>
                <a:cs typeface="Times New Roman" panose="02020603050405020304" pitchFamily="18" charset="0"/>
              </a:rPr>
              <a:t>(SLER 901) </a:t>
            </a:r>
            <a:r>
              <a:rPr lang="en-US" dirty="0">
                <a:latin typeface="Times New Roman" panose="02020603050405020304" pitchFamily="18" charset="0"/>
                <a:ea typeface="Calibri" pitchFamily="34" charset="0"/>
                <a:cs typeface="Times New Roman" panose="02020603050405020304" pitchFamily="18" charset="0"/>
              </a:rPr>
              <a:t>and 90-day Waiver form will synchronize ERP and consistency procedures.</a:t>
            </a:r>
          </a:p>
          <a:p>
            <a:pPr marL="457200" indent="-457200">
              <a:spcBef>
                <a:spcPct val="0"/>
              </a:spcBef>
              <a:buClr>
                <a:srgbClr val="2790B0"/>
              </a:buClr>
              <a:buFont typeface="Wingdings" pitchFamily="2" charset="2"/>
              <a:buChar char="v"/>
              <a:defRPr/>
            </a:pPr>
            <a:endParaRPr lang="en-US" dirty="0">
              <a:solidFill>
                <a:srgbClr val="FFC000"/>
              </a:solidFill>
              <a:latin typeface="Times New Roman" panose="02020603050405020304" pitchFamily="18" charset="0"/>
              <a:cs typeface="Times New Roman" panose="02020603050405020304" pitchFamily="18" charset="0"/>
            </a:endParaRPr>
          </a:p>
          <a:p>
            <a:pPr marL="457200" indent="-457200">
              <a:spcBef>
                <a:spcPct val="0"/>
              </a:spcBef>
              <a:buClr>
                <a:srgbClr val="2790B0"/>
              </a:buClr>
              <a:buFont typeface="Wingdings" pitchFamily="2" charset="2"/>
              <a:buChar char="v"/>
              <a:defRPr/>
            </a:pPr>
            <a:r>
              <a:rPr lang="en-US" dirty="0">
                <a:latin typeface="Times New Roman" panose="02020603050405020304" pitchFamily="18" charset="0"/>
                <a:ea typeface="Calibri" pitchFamily="34" charset="0"/>
                <a:cs typeface="Times New Roman" panose="02020603050405020304" pitchFamily="18" charset="0"/>
              </a:rPr>
              <a:t>FCMP can help evaluate objections for legal authority, timeliness, track timeclocks and deadlines, assist with interagency consultation, and assist with writing denial notices.</a:t>
            </a:r>
          </a:p>
          <a:p>
            <a:pPr marL="457200" indent="-457200">
              <a:spcBef>
                <a:spcPct val="0"/>
              </a:spcBef>
              <a:buClr>
                <a:srgbClr val="2790B0"/>
              </a:buClr>
              <a:buFont typeface="Wingdings" pitchFamily="2" charset="2"/>
              <a:buChar char="v"/>
              <a:defRPr/>
            </a:pPr>
            <a:endParaRPr lang="en-US" dirty="0">
              <a:latin typeface="Times New Roman" panose="02020603050405020304" pitchFamily="18" charset="0"/>
              <a:ea typeface="Calibri" pitchFamily="34" charset="0"/>
              <a:cs typeface="Times New Roman" panose="02020603050405020304" pitchFamily="18" charset="0"/>
            </a:endParaRPr>
          </a:p>
          <a:p>
            <a:pPr marL="457200" indent="-457200">
              <a:spcBef>
                <a:spcPct val="0"/>
              </a:spcBef>
              <a:buClr>
                <a:srgbClr val="2790B0"/>
              </a:buClr>
              <a:buFont typeface="Wingdings" pitchFamily="2" charset="2"/>
              <a:buChar char="v"/>
              <a:defRPr/>
            </a:pPr>
            <a:r>
              <a:rPr lang="en-US" b="1" dirty="0">
                <a:latin typeface="Times New Roman" panose="02020603050405020304" pitchFamily="18" charset="0"/>
                <a:ea typeface="Calibri" pitchFamily="34" charset="0"/>
                <a:cs typeface="Times New Roman" panose="02020603050405020304" pitchFamily="18" charset="0"/>
              </a:rPr>
              <a:t>The objecting agency is responsible for defending the objection in any subsequent administrative hearings or other legal proceedings</a:t>
            </a:r>
            <a:endParaRPr lang="en-US" b="1"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pic>
        <p:nvPicPr>
          <p:cNvPr id="7"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1954" y="5438899"/>
            <a:ext cx="911843" cy="884945"/>
          </a:xfrm>
          <a:prstGeom prst="rect">
            <a:avLst/>
          </a:prstGeom>
        </p:spPr>
      </p:pic>
    </p:spTree>
    <p:extLst>
      <p:ext uri="{BB962C8B-B14F-4D97-AF65-F5344CB8AC3E}">
        <p14:creationId xmlns:p14="http://schemas.microsoft.com/office/powerpoint/2010/main" val="2113206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Contacts</a:t>
            </a:r>
          </a:p>
        </p:txBody>
      </p:sp>
      <p:sp>
        <p:nvSpPr>
          <p:cNvPr id="3" name="Content Placeholder 2"/>
          <p:cNvSpPr>
            <a:spLocks noGrp="1"/>
          </p:cNvSpPr>
          <p:nvPr>
            <p:ph idx="1"/>
          </p:nvPr>
        </p:nvSpPr>
        <p:spPr/>
        <p:txBody>
          <a:bodyPr>
            <a:normAutofit/>
          </a:bodyPr>
          <a:lstStyle/>
          <a:p>
            <a:r>
              <a:rPr lang="en-US" sz="3200" b="1" dirty="0">
                <a:latin typeface="Times New Roman" panose="02020603050405020304" pitchFamily="18" charset="0"/>
                <a:cs typeface="Times New Roman" panose="02020603050405020304" pitchFamily="18" charset="0"/>
              </a:rPr>
              <a:t>Becky Prado, Program Administrator</a:t>
            </a:r>
          </a:p>
          <a:p>
            <a:pPr marL="0" indent="0">
              <a:buNone/>
            </a:pPr>
            <a:r>
              <a:rPr lang="en-US" sz="32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hlinkClick r:id="rId2"/>
              </a:rPr>
              <a:t>Rebecca.Prado@dep.state.fl.us</a:t>
            </a:r>
            <a:endParaRPr lang="en-US" sz="3200" b="1" dirty="0">
              <a:latin typeface="Times New Roman" panose="02020603050405020304" pitchFamily="18" charset="0"/>
              <a:cs typeface="Times New Roman" panose="02020603050405020304" pitchFamily="18" charset="0"/>
            </a:endParaRPr>
          </a:p>
          <a:p>
            <a:pPr marL="0" indent="0">
              <a:buNone/>
            </a:pPr>
            <a:r>
              <a:rPr lang="en-US" sz="3200" b="1" dirty="0">
                <a:latin typeface="Times New Roman" panose="02020603050405020304" pitchFamily="18" charset="0"/>
                <a:cs typeface="Times New Roman" panose="02020603050405020304" pitchFamily="18" charset="0"/>
              </a:rPr>
              <a:t>   850-245-2103</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Ann Lazar, Environmental Administrator </a:t>
            </a:r>
            <a:r>
              <a:rPr lang="en-US" b="1" dirty="0">
                <a:latin typeface="Times New Roman" panose="02020603050405020304" pitchFamily="18" charset="0"/>
                <a:cs typeface="Times New Roman" panose="02020603050405020304" pitchFamily="18" charset="0"/>
                <a:hlinkClick r:id="rId3"/>
              </a:rPr>
              <a:t>Ann.Lazar@dep.state.fl.us</a:t>
            </a:r>
            <a:endParaRPr lang="en-US" b="1" dirty="0">
              <a:latin typeface="Times New Roman" panose="02020603050405020304" pitchFamily="18" charset="0"/>
              <a:cs typeface="Times New Roman" panose="02020603050405020304" pitchFamily="18" charset="0"/>
            </a:endParaRPr>
          </a:p>
          <a:p>
            <a:pPr marL="0" indent="0">
              <a:buNone/>
            </a:pPr>
            <a:r>
              <a:rPr lang="en-US" b="1">
                <a:latin typeface="Times New Roman" panose="02020603050405020304" pitchFamily="18" charset="0"/>
                <a:cs typeface="Times New Roman" panose="02020603050405020304" pitchFamily="18" charset="0"/>
              </a:rPr>
              <a:t>   850-245-2168</a:t>
            </a:r>
            <a:endParaRPr lang="en-US" b="1" dirty="0">
              <a:latin typeface="Times New Roman" panose="02020603050405020304" pitchFamily="18" charset="0"/>
              <a:cs typeface="Times New Roman" panose="02020603050405020304" pitchFamily="18" charset="0"/>
            </a:endParaRP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a:p>
        </p:txBody>
      </p:sp>
      <p:pic>
        <p:nvPicPr>
          <p:cNvPr id="7" name="Content Placeholder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1954" y="5438899"/>
            <a:ext cx="911843" cy="884945"/>
          </a:xfrm>
          <a:prstGeom prst="rect">
            <a:avLst/>
          </a:prstGeom>
        </p:spPr>
      </p:pic>
    </p:spTree>
    <p:extLst>
      <p:ext uri="{BB962C8B-B14F-4D97-AF65-F5344CB8AC3E}">
        <p14:creationId xmlns:p14="http://schemas.microsoft.com/office/powerpoint/2010/main" val="3541872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54375"/>
            <a:ext cx="7609114" cy="1325563"/>
          </a:xfrm>
        </p:spPr>
        <p:txBody>
          <a:bodyPr>
            <a:normAutofit/>
          </a:bodyPr>
          <a:lstStyle/>
          <a:p>
            <a:r>
              <a:rPr lang="en-US" altLang="en-US" sz="3800" dirty="0">
                <a:latin typeface="Times New Roman" panose="02020603050405020304" pitchFamily="18" charset="0"/>
              </a:rPr>
              <a:t>Coastal Zone Management Act</a:t>
            </a:r>
            <a:endParaRPr lang="en-US" sz="3800" dirty="0"/>
          </a:p>
        </p:txBody>
      </p:sp>
      <p:sp>
        <p:nvSpPr>
          <p:cNvPr id="3" name="Content Placeholder 2"/>
          <p:cNvSpPr>
            <a:spLocks noGrp="1"/>
          </p:cNvSpPr>
          <p:nvPr>
            <p:ph idx="1"/>
          </p:nvPr>
        </p:nvSpPr>
        <p:spPr>
          <a:xfrm>
            <a:off x="628650" y="1374375"/>
            <a:ext cx="7886700" cy="4351338"/>
          </a:xfrm>
        </p:spPr>
        <p:txBody>
          <a:bodyPr/>
          <a:lstStyle/>
          <a:p>
            <a:pPr>
              <a:spcBef>
                <a:spcPct val="50000"/>
              </a:spcBef>
              <a:buClr>
                <a:schemeClr val="accent1">
                  <a:lumMod val="75000"/>
                </a:schemeClr>
              </a:buClr>
              <a:buFont typeface="Wingdings" panose="05000000000000000000" pitchFamily="2" charset="2"/>
              <a:buChar char="v"/>
              <a:defRPr/>
            </a:pPr>
            <a:r>
              <a:rPr lang="en-US" sz="2400" dirty="0">
                <a:latin typeface="Times New Roman" pitchFamily="18" charset="0"/>
                <a:cs typeface="Times New Roman" pitchFamily="18" charset="0"/>
              </a:rPr>
              <a:t>The Coastal Zone Management Act of 1972 (16 U.S.C. § 1451, et seq.) made coastal states eligible to develop management programs</a:t>
            </a:r>
          </a:p>
          <a:p>
            <a:pPr>
              <a:spcBef>
                <a:spcPct val="50000"/>
              </a:spcBef>
              <a:buClr>
                <a:schemeClr val="accent1">
                  <a:lumMod val="75000"/>
                </a:schemeClr>
              </a:buClr>
              <a:buFont typeface="Wingdings" panose="05000000000000000000" pitchFamily="2" charset="2"/>
              <a:buChar char="v"/>
              <a:defRPr/>
            </a:pPr>
            <a:endParaRPr lang="en-US" sz="2400" dirty="0">
              <a:latin typeface="Times New Roman" pitchFamily="18" charset="0"/>
              <a:cs typeface="Times New Roman" pitchFamily="18" charset="0"/>
            </a:endParaRPr>
          </a:p>
          <a:p>
            <a:pPr>
              <a:buClr>
                <a:schemeClr val="accent1">
                  <a:lumMod val="75000"/>
                </a:schemeClr>
              </a:buClr>
              <a:buFont typeface="Wingdings" panose="05000000000000000000" pitchFamily="2" charset="2"/>
              <a:buChar char="v"/>
              <a:defRPr/>
            </a:pPr>
            <a:r>
              <a:rPr lang="en-US" sz="2400" dirty="0">
                <a:latin typeface="Times New Roman" pitchFamily="18" charset="0"/>
                <a:cs typeface="Times New Roman" pitchFamily="18" charset="0"/>
              </a:rPr>
              <a:t>Addressed national issues by incentivizing state coastal management by providing funding and federal consistency review, a </a:t>
            </a:r>
            <a:r>
              <a:rPr lang="en-US" sz="2400" dirty="0">
                <a:highlight>
                  <a:srgbClr val="FFFF00"/>
                </a:highlight>
                <a:latin typeface="Times New Roman" pitchFamily="18" charset="0"/>
                <a:cs typeface="Times New Roman" pitchFamily="18" charset="0"/>
              </a:rPr>
              <a:t>limited waiver of federal authority</a:t>
            </a:r>
          </a:p>
          <a:p>
            <a:pPr>
              <a:buClr>
                <a:schemeClr val="accent1">
                  <a:lumMod val="75000"/>
                </a:schemeClr>
              </a:buClr>
              <a:buFont typeface="Wingdings" panose="05000000000000000000" pitchFamily="2" charset="2"/>
              <a:buChar char="v"/>
              <a:defRPr/>
            </a:pPr>
            <a:endParaRPr lang="en-US" sz="2400" dirty="0">
              <a:latin typeface="Times New Roman" pitchFamily="18" charset="0"/>
              <a:cs typeface="Times New Roman" pitchFamily="18" charset="0"/>
            </a:endParaRPr>
          </a:p>
          <a:p>
            <a:pPr>
              <a:spcBef>
                <a:spcPct val="50000"/>
              </a:spcBef>
              <a:buClr>
                <a:schemeClr val="accent1">
                  <a:lumMod val="75000"/>
                </a:schemeClr>
              </a:buClr>
              <a:buFont typeface="Wingdings" panose="05000000000000000000" pitchFamily="2" charset="2"/>
              <a:buChar char="v"/>
              <a:defRPr/>
            </a:pPr>
            <a:r>
              <a:rPr lang="en-US" sz="2400" dirty="0">
                <a:latin typeface="Times New Roman" pitchFamily="18" charset="0"/>
                <a:cs typeface="Times New Roman" pitchFamily="18" charset="0"/>
              </a:rPr>
              <a:t>Federal consistency regulations promulgated by NOAA:  15 CFR 930</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4548" y="5574336"/>
            <a:ext cx="901604" cy="875378"/>
          </a:xfrm>
          <a:prstGeom prst="rect">
            <a:avLst/>
          </a:prstGeom>
        </p:spPr>
      </p:pic>
    </p:spTree>
    <p:extLst>
      <p:ext uri="{BB962C8B-B14F-4D97-AF65-F5344CB8AC3E}">
        <p14:creationId xmlns:p14="http://schemas.microsoft.com/office/powerpoint/2010/main" val="1922417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Florida’s Coastal Zone</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48565" y="1123906"/>
            <a:ext cx="4032972" cy="5219142"/>
          </a:xfrm>
        </p:spPr>
      </p:pic>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a:p>
        </p:txBody>
      </p:sp>
    </p:spTree>
    <p:extLst>
      <p:ext uri="{BB962C8B-B14F-4D97-AF65-F5344CB8AC3E}">
        <p14:creationId xmlns:p14="http://schemas.microsoft.com/office/powerpoint/2010/main" val="264498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42500"/>
            <a:ext cx="7609114" cy="1325563"/>
          </a:xfrm>
        </p:spPr>
        <p:txBody>
          <a:bodyPr>
            <a:normAutofit/>
          </a:bodyPr>
          <a:lstStyle/>
          <a:p>
            <a:r>
              <a:rPr lang="en-US" altLang="en-US" sz="3800" dirty="0">
                <a:latin typeface="Times New Roman" panose="02020603050405020304" pitchFamily="18" charset="0"/>
                <a:cs typeface="Times New Roman" panose="02020603050405020304" pitchFamily="18" charset="0"/>
              </a:rPr>
              <a:t>Florida Coastal Management Program – Network of Agencies</a:t>
            </a:r>
            <a:endParaRPr lang="en-US" sz="3800" dirty="0"/>
          </a:p>
        </p:txBody>
      </p:sp>
      <p:sp>
        <p:nvSpPr>
          <p:cNvPr id="3" name="Content Placeholder 2"/>
          <p:cNvSpPr>
            <a:spLocks noGrp="1"/>
          </p:cNvSpPr>
          <p:nvPr>
            <p:ph idx="1"/>
          </p:nvPr>
        </p:nvSpPr>
        <p:spPr>
          <a:xfrm>
            <a:off x="711779" y="1258786"/>
            <a:ext cx="7886700" cy="4846927"/>
          </a:xfrm>
        </p:spPr>
        <p:txBody>
          <a:bodyPr>
            <a:normAutofit fontScale="70000" lnSpcReduction="20000"/>
          </a:bodyPr>
          <a:lstStyle/>
          <a:p>
            <a:pPr marL="0" indent="0">
              <a:lnSpc>
                <a:spcPct val="110000"/>
              </a:lnSpc>
              <a:spcBef>
                <a:spcPct val="0"/>
              </a:spcBef>
              <a:buClr>
                <a:schemeClr val="accent1">
                  <a:lumMod val="75000"/>
                </a:schemeClr>
              </a:buClr>
              <a:buNone/>
            </a:pPr>
            <a:r>
              <a:rPr lang="en-US" altLang="en-US" sz="3100" dirty="0">
                <a:latin typeface="Times New Roman" panose="02020603050405020304" pitchFamily="18" charset="0"/>
                <a:cs typeface="Times New Roman" panose="02020603050405020304" pitchFamily="18" charset="0"/>
              </a:rPr>
              <a:t>Department of Environmental Protection -</a:t>
            </a:r>
            <a:r>
              <a:rPr lang="en-US" altLang="en-US" sz="3100" b="1" dirty="0">
                <a:latin typeface="Times New Roman" panose="02020603050405020304" pitchFamily="18" charset="0"/>
                <a:cs typeface="Times New Roman" panose="02020603050405020304" pitchFamily="18" charset="0"/>
              </a:rPr>
              <a:t>Lead Agency</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Department of Agriculture and Consumer Services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Department of Economic Opportunity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Division of Emergency Management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Fish and Wildlife Conservation Commission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Department of Health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Department of State, Division of Historical Resources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Department of Transportation</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Florida Building Commission, (Department of Business 	and Professional Regulation)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Northwest Florida Water Management District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St. Johns River Water Management District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South Florida Water Management District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Southwest Florida Water Management District </a:t>
            </a:r>
          </a:p>
          <a:p>
            <a:pPr>
              <a:lnSpc>
                <a:spcPct val="110000"/>
              </a:lnSpc>
              <a:spcBef>
                <a:spcPct val="0"/>
              </a:spcBef>
              <a:buClr>
                <a:schemeClr val="accent1">
                  <a:lumMod val="75000"/>
                </a:schemeClr>
              </a:buClr>
              <a:buFont typeface="Wingdings" panose="05000000000000000000" pitchFamily="2" charset="2"/>
              <a:buChar char="Ø"/>
            </a:pPr>
            <a:r>
              <a:rPr lang="en-US" altLang="en-US" sz="3100" dirty="0">
                <a:latin typeface="Times New Roman" panose="02020603050405020304" pitchFamily="18" charset="0"/>
                <a:cs typeface="Times New Roman" panose="02020603050405020304" pitchFamily="18" charset="0"/>
              </a:rPr>
              <a:t>Suwannee River Water Management District</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4548" y="5574336"/>
            <a:ext cx="901604" cy="875378"/>
          </a:xfrm>
          <a:prstGeom prst="rect">
            <a:avLst/>
          </a:prstGeom>
        </p:spPr>
      </p:pic>
    </p:spTree>
    <p:extLst>
      <p:ext uri="{BB962C8B-B14F-4D97-AF65-F5344CB8AC3E}">
        <p14:creationId xmlns:p14="http://schemas.microsoft.com/office/powerpoint/2010/main" val="911588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4527" y="-185431"/>
            <a:ext cx="7350823" cy="1325563"/>
          </a:xfrm>
        </p:spPr>
        <p:txBody>
          <a:bodyPr>
            <a:noAutofit/>
          </a:bodyPr>
          <a:lstStyle/>
          <a:p>
            <a:r>
              <a:rPr lang="en-US" altLang="en-US" sz="3800" dirty="0">
                <a:latin typeface="Times New Roman" panose="02020603050405020304" pitchFamily="18" charset="0"/>
                <a:cs typeface="Times New Roman" panose="02020603050405020304" pitchFamily="18" charset="0"/>
              </a:rPr>
              <a:t> Coastal Management Program</a:t>
            </a:r>
            <a:br>
              <a:rPr lang="en-US" altLang="en-US" sz="3600" dirty="0">
                <a:latin typeface="Times New Roman" panose="02020603050405020304" pitchFamily="18" charset="0"/>
                <a:cs typeface="Times New Roman" panose="02020603050405020304" pitchFamily="18" charset="0"/>
              </a:rPr>
            </a:br>
            <a:r>
              <a:rPr lang="en-US" altLang="en-US" sz="2400" dirty="0">
                <a:latin typeface="Times New Roman" panose="02020603050405020304" pitchFamily="18" charset="0"/>
                <a:cs typeface="Times New Roman" panose="02020603050405020304" pitchFamily="18" charset="0"/>
              </a:rPr>
              <a:t>Network of 24 Florida Statutes*</a:t>
            </a:r>
            <a:endParaRPr lang="en-US" sz="2400" dirty="0"/>
          </a:p>
        </p:txBody>
      </p:sp>
      <p:sp>
        <p:nvSpPr>
          <p:cNvPr id="3" name="Content Placeholder 2"/>
          <p:cNvSpPr>
            <a:spLocks noGrp="1"/>
          </p:cNvSpPr>
          <p:nvPr>
            <p:ph idx="1"/>
          </p:nvPr>
        </p:nvSpPr>
        <p:spPr>
          <a:xfrm>
            <a:off x="475011" y="1314815"/>
            <a:ext cx="8657111" cy="4388780"/>
          </a:xfrm>
        </p:spPr>
        <p:txBody>
          <a:bodyPr>
            <a:normAutofit fontScale="40000" lnSpcReduction="20000"/>
          </a:bodyPr>
          <a:lstStyle/>
          <a:p>
            <a:pPr marL="0" indent="0">
              <a:spcBef>
                <a:spcPct val="0"/>
              </a:spcBef>
              <a:buNone/>
            </a:pPr>
            <a:r>
              <a:rPr lang="en-US" altLang="en-US" sz="4000" b="1" dirty="0">
                <a:latin typeface="Times New Roman" panose="02020603050405020304" pitchFamily="18" charset="0"/>
                <a:cs typeface="Times New Roman" panose="02020603050405020304" pitchFamily="18" charset="0"/>
              </a:rPr>
              <a:t>Chapter 161</a:t>
            </a:r>
            <a:r>
              <a:rPr lang="en-US" altLang="en-US" sz="4000" dirty="0">
                <a:latin typeface="Times New Roman" panose="02020603050405020304" pitchFamily="18" charset="0"/>
                <a:cs typeface="Times New Roman" panose="02020603050405020304" pitchFamily="18" charset="0"/>
              </a:rPr>
              <a:t>  Beach and Shore Preservation</a:t>
            </a:r>
            <a:br>
              <a:rPr lang="en-US" altLang="en-US" sz="4000" b="1" u="sng"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163, Part II</a:t>
            </a:r>
            <a:r>
              <a:rPr lang="en-US" altLang="en-US" sz="4000" dirty="0">
                <a:latin typeface="Times New Roman" panose="02020603050405020304" pitchFamily="18" charset="0"/>
                <a:cs typeface="Times New Roman" panose="02020603050405020304" pitchFamily="18" charset="0"/>
              </a:rPr>
              <a:t>  Growth Policy; County and Municipal Planning; Land Development Regulation</a:t>
            </a:r>
            <a:br>
              <a:rPr lang="en-US" altLang="en-US" sz="4000"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186</a:t>
            </a:r>
            <a:r>
              <a:rPr lang="en-US" altLang="en-US" sz="4000" dirty="0">
                <a:latin typeface="Times New Roman" panose="02020603050405020304" pitchFamily="18" charset="0"/>
                <a:cs typeface="Times New Roman" panose="02020603050405020304" pitchFamily="18" charset="0"/>
              </a:rPr>
              <a:t>  State and Regional Planning</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252</a:t>
            </a:r>
            <a:r>
              <a:rPr lang="en-US" altLang="en-US" sz="4000" dirty="0">
                <a:latin typeface="Times New Roman" panose="02020603050405020304" pitchFamily="18" charset="0"/>
                <a:cs typeface="Times New Roman" panose="02020603050405020304" pitchFamily="18" charset="0"/>
              </a:rPr>
              <a:t>  Emergency Management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253</a:t>
            </a:r>
            <a:r>
              <a:rPr lang="en-US" altLang="en-US" sz="4000" dirty="0">
                <a:latin typeface="Times New Roman" panose="02020603050405020304" pitchFamily="18" charset="0"/>
                <a:cs typeface="Times New Roman" panose="02020603050405020304" pitchFamily="18" charset="0"/>
              </a:rPr>
              <a:t>  State Lands</a:t>
            </a:r>
            <a:br>
              <a:rPr lang="en-US" altLang="en-US" sz="4000" b="1" u="sng"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258</a:t>
            </a:r>
            <a:r>
              <a:rPr lang="en-US" altLang="en-US" sz="4000" dirty="0">
                <a:latin typeface="Times New Roman" panose="02020603050405020304" pitchFamily="18" charset="0"/>
                <a:cs typeface="Times New Roman" panose="02020603050405020304" pitchFamily="18" charset="0"/>
              </a:rPr>
              <a:t>  State Parks and Preserves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259</a:t>
            </a:r>
            <a:r>
              <a:rPr lang="en-US" altLang="en-US" sz="4000" dirty="0">
                <a:latin typeface="Times New Roman" panose="02020603050405020304" pitchFamily="18" charset="0"/>
                <a:cs typeface="Times New Roman" panose="02020603050405020304" pitchFamily="18" charset="0"/>
              </a:rPr>
              <a:t>  Land Acquisitions for Conservation or Recreation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260</a:t>
            </a:r>
            <a:r>
              <a:rPr lang="en-US" altLang="en-US" sz="4000" dirty="0">
                <a:latin typeface="Times New Roman" panose="02020603050405020304" pitchFamily="18" charset="0"/>
                <a:cs typeface="Times New Roman" panose="02020603050405020304" pitchFamily="18" charset="0"/>
              </a:rPr>
              <a:t>  Florida Greenways and Trails Act </a:t>
            </a:r>
            <a:br>
              <a:rPr lang="en-US" altLang="en-US" sz="4000" b="1" u="sng"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267</a:t>
            </a:r>
            <a:r>
              <a:rPr lang="en-US" altLang="en-US" sz="4000" dirty="0">
                <a:latin typeface="Times New Roman" panose="02020603050405020304" pitchFamily="18" charset="0"/>
                <a:cs typeface="Times New Roman" panose="02020603050405020304" pitchFamily="18" charset="0"/>
              </a:rPr>
              <a:t>  Historical Resources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288</a:t>
            </a:r>
            <a:r>
              <a:rPr lang="en-US" altLang="en-US" sz="4000" dirty="0">
                <a:latin typeface="Times New Roman" panose="02020603050405020304" pitchFamily="18" charset="0"/>
                <a:cs typeface="Times New Roman" panose="02020603050405020304" pitchFamily="18" charset="0"/>
              </a:rPr>
              <a:t>  Commercial Development and Capital Improvements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334</a:t>
            </a:r>
            <a:r>
              <a:rPr lang="en-US" altLang="en-US" sz="4000" dirty="0">
                <a:latin typeface="Times New Roman" panose="02020603050405020304" pitchFamily="18" charset="0"/>
                <a:cs typeface="Times New Roman" panose="02020603050405020304" pitchFamily="18" charset="0"/>
              </a:rPr>
              <a:t>  Transportation Administration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339</a:t>
            </a:r>
            <a:r>
              <a:rPr lang="en-US" altLang="en-US" sz="4000" dirty="0">
                <a:latin typeface="Times New Roman" panose="02020603050405020304" pitchFamily="18" charset="0"/>
                <a:cs typeface="Times New Roman" panose="02020603050405020304" pitchFamily="18" charset="0"/>
              </a:rPr>
              <a:t>  Transportation Finance and Planning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373</a:t>
            </a:r>
            <a:r>
              <a:rPr lang="en-US" altLang="en-US" sz="4000" dirty="0">
                <a:latin typeface="Times New Roman" panose="02020603050405020304" pitchFamily="18" charset="0"/>
                <a:cs typeface="Times New Roman" panose="02020603050405020304" pitchFamily="18" charset="0"/>
              </a:rPr>
              <a:t>  Water Resources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375</a:t>
            </a:r>
            <a:r>
              <a:rPr lang="en-US" altLang="en-US" sz="4000" dirty="0">
                <a:latin typeface="Times New Roman" panose="02020603050405020304" pitchFamily="18" charset="0"/>
                <a:cs typeface="Times New Roman" panose="02020603050405020304" pitchFamily="18" charset="0"/>
              </a:rPr>
              <a:t>  Outdoor Recreation and Conservation Lands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376</a:t>
            </a:r>
            <a:r>
              <a:rPr lang="en-US" altLang="en-US" sz="4000" dirty="0">
                <a:latin typeface="Times New Roman" panose="02020603050405020304" pitchFamily="18" charset="0"/>
                <a:cs typeface="Times New Roman" panose="02020603050405020304" pitchFamily="18" charset="0"/>
              </a:rPr>
              <a:t>  Pollutant Discharge Prevention and Removal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377</a:t>
            </a:r>
            <a:r>
              <a:rPr lang="en-US" altLang="en-US" sz="4000" dirty="0">
                <a:latin typeface="Times New Roman" panose="02020603050405020304" pitchFamily="18" charset="0"/>
                <a:cs typeface="Times New Roman" panose="02020603050405020304" pitchFamily="18" charset="0"/>
              </a:rPr>
              <a:t>  Energy Resources </a:t>
            </a:r>
            <a:br>
              <a:rPr lang="en-US" altLang="en-US" sz="4000" u="sng"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379  </a:t>
            </a:r>
            <a:r>
              <a:rPr lang="en-US" altLang="en-US" sz="4000" dirty="0">
                <a:latin typeface="Times New Roman" panose="02020603050405020304" pitchFamily="18" charset="0"/>
                <a:cs typeface="Times New Roman" panose="02020603050405020304" pitchFamily="18" charset="0"/>
              </a:rPr>
              <a:t>Fish and Wildlife Conservation</a:t>
            </a:r>
            <a:br>
              <a:rPr lang="en-US" altLang="en-US" sz="4000"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380</a:t>
            </a:r>
            <a:r>
              <a:rPr lang="en-US" altLang="en-US" sz="4000" dirty="0">
                <a:latin typeface="Times New Roman" panose="02020603050405020304" pitchFamily="18" charset="0"/>
                <a:cs typeface="Times New Roman" panose="02020603050405020304" pitchFamily="18" charset="0"/>
              </a:rPr>
              <a:t>  Land and Water Management</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381</a:t>
            </a:r>
            <a:r>
              <a:rPr lang="en-US" altLang="en-US" sz="4000" dirty="0">
                <a:latin typeface="Times New Roman" panose="02020603050405020304" pitchFamily="18" charset="0"/>
                <a:cs typeface="Times New Roman" panose="02020603050405020304" pitchFamily="18" charset="0"/>
              </a:rPr>
              <a:t>  Public Health: General Provisions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388</a:t>
            </a:r>
            <a:r>
              <a:rPr lang="en-US" altLang="en-US" sz="4000" dirty="0">
                <a:latin typeface="Times New Roman" panose="02020603050405020304" pitchFamily="18" charset="0"/>
                <a:cs typeface="Times New Roman" panose="02020603050405020304" pitchFamily="18" charset="0"/>
              </a:rPr>
              <a:t>  Mosquito Control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403</a:t>
            </a:r>
            <a:r>
              <a:rPr lang="en-US" altLang="en-US" sz="4000" dirty="0">
                <a:latin typeface="Times New Roman" panose="02020603050405020304" pitchFamily="18" charset="0"/>
                <a:cs typeface="Times New Roman" panose="02020603050405020304" pitchFamily="18" charset="0"/>
              </a:rPr>
              <a:t>  Environmental Control </a:t>
            </a:r>
            <a:br>
              <a:rPr lang="en-US" altLang="en-US" sz="4000" u="sng"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553  </a:t>
            </a:r>
            <a:r>
              <a:rPr lang="en-US" altLang="en-US" sz="4000" dirty="0">
                <a:latin typeface="Times New Roman" panose="02020603050405020304" pitchFamily="18" charset="0"/>
                <a:cs typeface="Times New Roman" panose="02020603050405020304" pitchFamily="18" charset="0"/>
              </a:rPr>
              <a:t>Building and Construction Standards </a:t>
            </a:r>
            <a:br>
              <a:rPr lang="en-US" altLang="en-US" sz="4000" b="1"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582</a:t>
            </a:r>
            <a:r>
              <a:rPr lang="en-US" altLang="en-US" sz="4000" dirty="0">
                <a:latin typeface="Times New Roman" panose="02020603050405020304" pitchFamily="18" charset="0"/>
                <a:cs typeface="Times New Roman" panose="02020603050405020304" pitchFamily="18" charset="0"/>
              </a:rPr>
              <a:t>  Soil and Water Conservation </a:t>
            </a:r>
            <a:br>
              <a:rPr lang="en-US" altLang="en-US" sz="4000" dirty="0">
                <a:latin typeface="Times New Roman" panose="02020603050405020304" pitchFamily="18" charset="0"/>
                <a:cs typeface="Times New Roman" panose="02020603050405020304" pitchFamily="18" charset="0"/>
              </a:rPr>
            </a:br>
            <a:r>
              <a:rPr lang="en-US" altLang="en-US" sz="4000" b="1" dirty="0">
                <a:latin typeface="Times New Roman" panose="02020603050405020304" pitchFamily="18" charset="0"/>
                <a:cs typeface="Times New Roman" panose="02020603050405020304" pitchFamily="18" charset="0"/>
              </a:rPr>
              <a:t>Chapter 597  </a:t>
            </a:r>
            <a:r>
              <a:rPr lang="en-US" altLang="en-US" sz="4000" dirty="0">
                <a:latin typeface="Times New Roman" panose="02020603050405020304" pitchFamily="18" charset="0"/>
                <a:cs typeface="Times New Roman" panose="02020603050405020304" pitchFamily="18" charset="0"/>
              </a:rPr>
              <a:t>Aquaculture</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4548" y="5574336"/>
            <a:ext cx="901604" cy="875378"/>
          </a:xfrm>
          <a:prstGeom prst="rect">
            <a:avLst/>
          </a:prstGeom>
        </p:spPr>
      </p:pic>
      <p:sp>
        <p:nvSpPr>
          <p:cNvPr id="8" name="TextBox 7"/>
          <p:cNvSpPr txBox="1"/>
          <p:nvPr/>
        </p:nvSpPr>
        <p:spPr>
          <a:xfrm>
            <a:off x="475525" y="5878278"/>
            <a:ext cx="5982425" cy="646331"/>
          </a:xfrm>
          <a:prstGeom prst="rect">
            <a:avLst/>
          </a:prstGeom>
          <a:noFill/>
        </p:spPr>
        <p:txBody>
          <a:bodyPr wrap="square" rtlCol="0">
            <a:spAutoFit/>
          </a:bodyPr>
          <a:lstStyle/>
          <a:p>
            <a:pPr>
              <a:spcBef>
                <a:spcPct val="0"/>
              </a:spcBef>
            </a:pPr>
            <a:r>
              <a:rPr lang="en-US" altLang="en-US" sz="1200" dirty="0">
                <a:latin typeface="Times New Roman" panose="02020603050405020304" pitchFamily="18" charset="0"/>
                <a:cs typeface="Times New Roman" panose="02020603050405020304" pitchFamily="18" charset="0"/>
              </a:rPr>
              <a:t>*Only portions of these chapters constitute enforceable policies for the purposes of federal consistency review. Check </a:t>
            </a:r>
            <a:r>
              <a:rPr lang="en-US" altLang="en-US" sz="1200" dirty="0">
                <a:latin typeface="Times New Roman" panose="02020603050405020304" pitchFamily="18" charset="0"/>
                <a:cs typeface="Times New Roman" panose="02020603050405020304" pitchFamily="18" charset="0"/>
                <a:hlinkClick r:id="rId3"/>
              </a:rPr>
              <a:t>http://www.dep.state.fl.us/cmp/federal/24_statutes.htm  </a:t>
            </a:r>
            <a:r>
              <a:rPr lang="en-US" altLang="en-US" sz="1200" dirty="0">
                <a:latin typeface="Times New Roman" panose="02020603050405020304" pitchFamily="18" charset="0"/>
                <a:cs typeface="Times New Roman" panose="02020603050405020304" pitchFamily="18" charset="0"/>
              </a:rPr>
              <a:t>for most current information.</a:t>
            </a:r>
            <a:endParaRPr lang="en-US" altLang="en-US" sz="1200" dirty="0"/>
          </a:p>
        </p:txBody>
      </p:sp>
    </p:spTree>
    <p:extLst>
      <p:ext uri="{BB962C8B-B14F-4D97-AF65-F5344CB8AC3E}">
        <p14:creationId xmlns:p14="http://schemas.microsoft.com/office/powerpoint/2010/main" val="2620176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18750"/>
            <a:ext cx="7609114" cy="1325563"/>
          </a:xfrm>
        </p:spPr>
        <p:txBody>
          <a:bodyPr>
            <a:normAutofit/>
          </a:bodyPr>
          <a:lstStyle/>
          <a:p>
            <a:r>
              <a:rPr lang="en-US" sz="3800" dirty="0">
                <a:solidFill>
                  <a:prstClr val="white"/>
                </a:solidFill>
                <a:latin typeface="Arial"/>
                <a:cs typeface="Arial"/>
              </a:rPr>
              <a:t>Federal Consistency</a:t>
            </a:r>
            <a:endParaRPr lang="en-US" sz="3800" dirty="0"/>
          </a:p>
        </p:txBody>
      </p:sp>
      <p:sp>
        <p:nvSpPr>
          <p:cNvPr id="3" name="Content Placeholder 2"/>
          <p:cNvSpPr>
            <a:spLocks noGrp="1"/>
          </p:cNvSpPr>
          <p:nvPr>
            <p:ph idx="1"/>
          </p:nvPr>
        </p:nvSpPr>
        <p:spPr>
          <a:xfrm>
            <a:off x="628650" y="1338747"/>
            <a:ext cx="7886700" cy="4351338"/>
          </a:xfrm>
        </p:spPr>
        <p:txBody>
          <a:bodyPr>
            <a:noAutofit/>
          </a:bodyPr>
          <a:lstStyle/>
          <a:p>
            <a:pPr marL="0" indent="0">
              <a:buNone/>
              <a:defRPr/>
            </a:pPr>
            <a:r>
              <a:rPr lang="en-US" sz="2000" b="1" dirty="0">
                <a:solidFill>
                  <a:srgbClr val="0000FF"/>
                </a:solidFill>
                <a:latin typeface="Times New Roman" panose="02020603050405020304" pitchFamily="18" charset="0"/>
                <a:cs typeface="Times New Roman" panose="02020603050405020304" pitchFamily="18" charset="0"/>
              </a:rPr>
              <a:t>What is Federal Consistency?</a:t>
            </a:r>
          </a:p>
          <a:p>
            <a:pPr marL="914400" indent="0">
              <a:buNone/>
              <a:defRPr/>
            </a:pPr>
            <a:r>
              <a:rPr lang="en-US" sz="2000" dirty="0">
                <a:solidFill>
                  <a:prstClr val="black"/>
                </a:solidFill>
                <a:latin typeface="Times New Roman" panose="02020603050405020304" pitchFamily="18" charset="0"/>
                <a:cs typeface="Times New Roman" panose="02020603050405020304" pitchFamily="18" charset="0"/>
              </a:rPr>
              <a:t>Authority to review certain federal activities for consistency with Florida laws.</a:t>
            </a:r>
          </a:p>
          <a:p>
            <a:pPr marL="914400" indent="0">
              <a:buNone/>
              <a:defRPr/>
            </a:pPr>
            <a:endParaRPr lang="en-US" sz="2000" dirty="0">
              <a:solidFill>
                <a:prstClr val="black"/>
              </a:solidFill>
              <a:latin typeface="Times New Roman" panose="02020603050405020304" pitchFamily="18" charset="0"/>
              <a:cs typeface="Times New Roman" panose="02020603050405020304" pitchFamily="18" charset="0"/>
            </a:endParaRPr>
          </a:p>
          <a:p>
            <a:pPr marL="914400" indent="0">
              <a:buNone/>
              <a:defRPr/>
            </a:pPr>
            <a:r>
              <a:rPr lang="en-US" sz="2000" dirty="0">
                <a:solidFill>
                  <a:prstClr val="black"/>
                </a:solidFill>
                <a:latin typeface="Times New Roman" panose="02020603050405020304" pitchFamily="18" charset="0"/>
                <a:cs typeface="Times New Roman" panose="02020603050405020304" pitchFamily="18" charset="0"/>
              </a:rPr>
              <a:t>When a state coastal management program is approved by the federal government, state laws become requirements that apply to federal agencies.  This limited waiver of federal supremacy effectively equates state and federal law.</a:t>
            </a:r>
          </a:p>
          <a:p>
            <a:pPr marL="914400" indent="0">
              <a:buNone/>
              <a:defRPr/>
            </a:pPr>
            <a:r>
              <a:rPr lang="en-US" sz="2000" dirty="0">
                <a:solidFill>
                  <a:prstClr val="black"/>
                </a:solidFill>
                <a:latin typeface="Times New Roman" panose="02020603050405020304" pitchFamily="18" charset="0"/>
                <a:cs typeface="Times New Roman" panose="02020603050405020304" pitchFamily="18" charset="0"/>
              </a:rPr>
              <a:t> 	           [Section 307 of CZMA, 16 USC 1456]</a:t>
            </a:r>
          </a:p>
          <a:p>
            <a:pPr marL="0" indent="0">
              <a:buNone/>
              <a:defRPr/>
            </a:pP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defRPr/>
            </a:pPr>
            <a:r>
              <a:rPr lang="en-US" sz="2000" b="1" dirty="0">
                <a:solidFill>
                  <a:srgbClr val="0000FF"/>
                </a:solidFill>
                <a:latin typeface="Times New Roman" panose="02020603050405020304" pitchFamily="18" charset="0"/>
                <a:cs typeface="Times New Roman" panose="02020603050405020304" pitchFamily="18" charset="0"/>
              </a:rPr>
              <a:t>What is the effect of the Federal Consistency process?</a:t>
            </a:r>
          </a:p>
          <a:p>
            <a:pPr marL="0" indent="0">
              <a:buNone/>
              <a:defRPr/>
            </a:pPr>
            <a:r>
              <a:rPr lang="en-US" sz="2000" dirty="0">
                <a:solidFill>
                  <a:prstClr val="black"/>
                </a:solidFill>
                <a:latin typeface="Times New Roman" panose="02020603050405020304" pitchFamily="18" charset="0"/>
                <a:cs typeface="Times New Roman" panose="02020603050405020304" pitchFamily="18" charset="0"/>
              </a:rPr>
              <a:t>	Allows state law to influence federal actions.</a:t>
            </a:r>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4548" y="5574336"/>
            <a:ext cx="901604" cy="875378"/>
          </a:xfrm>
          <a:prstGeom prst="rect">
            <a:avLst/>
          </a:prstGeom>
        </p:spPr>
      </p:pic>
    </p:spTree>
    <p:extLst>
      <p:ext uri="{BB962C8B-B14F-4D97-AF65-F5344CB8AC3E}">
        <p14:creationId xmlns:p14="http://schemas.microsoft.com/office/powerpoint/2010/main" val="2114113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06875"/>
            <a:ext cx="7609114" cy="1325563"/>
          </a:xfrm>
        </p:spPr>
        <p:txBody>
          <a:bodyPr>
            <a:normAutofit/>
          </a:bodyPr>
          <a:lstStyle/>
          <a:p>
            <a:r>
              <a:rPr lang="en-US" altLang="en-US" sz="3800" dirty="0">
                <a:latin typeface="Times New Roman" panose="02020603050405020304" pitchFamily="18" charset="0"/>
                <a:cs typeface="Times New Roman" panose="02020603050405020304" pitchFamily="18" charset="0"/>
              </a:rPr>
              <a:t>Actions Subject to </a:t>
            </a:r>
            <a:br>
              <a:rPr lang="en-US" altLang="en-US" sz="3800" dirty="0">
                <a:latin typeface="Times New Roman" panose="02020603050405020304" pitchFamily="18" charset="0"/>
                <a:cs typeface="Times New Roman" panose="02020603050405020304" pitchFamily="18" charset="0"/>
              </a:rPr>
            </a:br>
            <a:r>
              <a:rPr lang="en-US" altLang="en-US" sz="3800" dirty="0">
                <a:latin typeface="Times New Roman" panose="02020603050405020304" pitchFamily="18" charset="0"/>
                <a:cs typeface="Times New Roman" panose="02020603050405020304" pitchFamily="18" charset="0"/>
              </a:rPr>
              <a:t>Federal Consistency Review </a:t>
            </a:r>
            <a:endParaRPr lang="en-US" sz="3800"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41954" y="5438899"/>
            <a:ext cx="911843" cy="884945"/>
          </a:xfrm>
          <a:prstGeom prst="rect">
            <a:avLst/>
          </a:prstGeom>
        </p:spPr>
      </p:pic>
      <p:sp>
        <p:nvSpPr>
          <p:cNvPr id="8" name="Rectangle 7"/>
          <p:cNvSpPr/>
          <p:nvPr/>
        </p:nvSpPr>
        <p:spPr>
          <a:xfrm>
            <a:off x="1145969" y="1590446"/>
            <a:ext cx="7707828" cy="1384995"/>
          </a:xfrm>
          <a:prstGeom prst="rect">
            <a:avLst/>
          </a:prstGeom>
        </p:spPr>
        <p:txBody>
          <a:bodyPr wrap="square">
            <a:spAutoFit/>
          </a:bodyPr>
          <a:lstStyle/>
          <a:p>
            <a:pPr>
              <a:buClr>
                <a:srgbClr val="000000"/>
              </a:buClr>
              <a:defRPr/>
            </a:pPr>
            <a:r>
              <a:rPr lang="en-US" sz="2800" dirty="0">
                <a:solidFill>
                  <a:srgbClr val="000000"/>
                </a:solidFill>
                <a:latin typeface="Times New Roman" pitchFamily="18" charset="0"/>
                <a:cs typeface="Times New Roman" pitchFamily="18" charset="0"/>
              </a:rPr>
              <a:t>Actions subject to review:  all direct and indirect federal activities affecting land, water, or natural resources of the coastal zone</a:t>
            </a:r>
          </a:p>
        </p:txBody>
      </p:sp>
      <p:sp>
        <p:nvSpPr>
          <p:cNvPr id="11" name="Rectangle 10"/>
          <p:cNvSpPr/>
          <p:nvPr/>
        </p:nvSpPr>
        <p:spPr>
          <a:xfrm>
            <a:off x="1223158" y="3261342"/>
            <a:ext cx="7293099" cy="2400657"/>
          </a:xfrm>
          <a:prstGeom prst="rect">
            <a:avLst/>
          </a:prstGeom>
        </p:spPr>
        <p:txBody>
          <a:bodyPr wrap="square">
            <a:spAutoFit/>
          </a:bodyPr>
          <a:lstStyle/>
          <a:p>
            <a:pPr lvl="1">
              <a:buClr>
                <a:srgbClr val="2790B0"/>
              </a:buClr>
              <a:buSzPct val="80000"/>
              <a:buFont typeface="Wingdings" panose="05000000000000000000" pitchFamily="2" charset="2"/>
              <a:buChar char="v"/>
              <a:defRPr/>
            </a:pPr>
            <a:r>
              <a:rPr lang="en-US" sz="2800" dirty="0">
                <a:solidFill>
                  <a:srgbClr val="000000"/>
                </a:solidFill>
                <a:latin typeface="Times New Roman" pitchFamily="18" charset="0"/>
                <a:cs typeface="Times New Roman" pitchFamily="18" charset="0"/>
              </a:rPr>
              <a:t>  Direct activities </a:t>
            </a:r>
          </a:p>
          <a:p>
            <a:pPr marL="914400" lvl="1" indent="-450850">
              <a:buClr>
                <a:srgbClr val="2790B0"/>
              </a:buClr>
              <a:buSzPct val="80000"/>
              <a:buFont typeface="Wingdings" panose="05000000000000000000" pitchFamily="2" charset="2"/>
              <a:buChar char="v"/>
              <a:defRPr/>
            </a:pPr>
            <a:r>
              <a:rPr lang="en-US" sz="2800" dirty="0">
                <a:solidFill>
                  <a:srgbClr val="000000"/>
                </a:solidFill>
                <a:latin typeface="Times New Roman" pitchFamily="18" charset="0"/>
                <a:cs typeface="Times New Roman" pitchFamily="18" charset="0"/>
              </a:rPr>
              <a:t>License or permit activities --</a:t>
            </a:r>
            <a:r>
              <a:rPr lang="en-US" sz="2400" dirty="0">
                <a:solidFill>
                  <a:srgbClr val="000000"/>
                </a:solidFill>
                <a:latin typeface="Times New Roman" pitchFamily="18" charset="0"/>
                <a:cs typeface="Times New Roman" pitchFamily="18" charset="0"/>
              </a:rPr>
              <a:t>JCP and ERP permit process includes federal consistency review</a:t>
            </a:r>
          </a:p>
          <a:p>
            <a:pPr lvl="1">
              <a:buClr>
                <a:srgbClr val="2790B0"/>
              </a:buClr>
              <a:buSzPct val="80000"/>
              <a:buFont typeface="Wingdings" panose="05000000000000000000" pitchFamily="2" charset="2"/>
              <a:buChar char="v"/>
              <a:defRPr/>
            </a:pPr>
            <a:r>
              <a:rPr lang="en-US" sz="2800" dirty="0">
                <a:solidFill>
                  <a:srgbClr val="000000"/>
                </a:solidFill>
                <a:latin typeface="Times New Roman" pitchFamily="18" charset="0"/>
                <a:cs typeface="Times New Roman" pitchFamily="18" charset="0"/>
              </a:rPr>
              <a:t>  Assistance activities </a:t>
            </a:r>
          </a:p>
          <a:p>
            <a:endParaRPr lang="en-US" dirty="0">
              <a:solidFill>
                <a:prstClr val="black"/>
              </a:solidFill>
            </a:endParaRPr>
          </a:p>
        </p:txBody>
      </p:sp>
    </p:spTree>
    <p:extLst>
      <p:ext uri="{BB962C8B-B14F-4D97-AF65-F5344CB8AC3E}">
        <p14:creationId xmlns:p14="http://schemas.microsoft.com/office/powerpoint/2010/main" val="231303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0625"/>
            <a:ext cx="7609114" cy="1325563"/>
          </a:xfrm>
        </p:spPr>
        <p:txBody>
          <a:bodyPr>
            <a:normAutofit/>
          </a:bodyPr>
          <a:lstStyle/>
          <a:p>
            <a:r>
              <a:rPr lang="en-US" altLang="en-US" sz="3800" dirty="0">
                <a:latin typeface="Times New Roman" panose="02020603050405020304" pitchFamily="18" charset="0"/>
                <a:cs typeface="Times New Roman" panose="02020603050405020304" pitchFamily="18" charset="0"/>
              </a:rPr>
              <a:t>Actions Subject to </a:t>
            </a:r>
            <a:br>
              <a:rPr lang="en-US" altLang="en-US" sz="3800" dirty="0">
                <a:latin typeface="Times New Roman" panose="02020603050405020304" pitchFamily="18" charset="0"/>
                <a:cs typeface="Times New Roman" panose="02020603050405020304" pitchFamily="18" charset="0"/>
              </a:rPr>
            </a:br>
            <a:r>
              <a:rPr lang="en-US" altLang="en-US" sz="3800" dirty="0">
                <a:latin typeface="Times New Roman" panose="02020603050405020304" pitchFamily="18" charset="0"/>
                <a:cs typeface="Times New Roman" panose="02020603050405020304" pitchFamily="18" charset="0"/>
              </a:rPr>
              <a:t>Federal Consistency Review </a:t>
            </a:r>
            <a:endParaRPr lang="en-US" sz="3800" dirty="0"/>
          </a:p>
        </p:txBody>
      </p:sp>
      <p:sp>
        <p:nvSpPr>
          <p:cNvPr id="3" name="Content Placeholder 2"/>
          <p:cNvSpPr>
            <a:spLocks noGrp="1"/>
          </p:cNvSpPr>
          <p:nvPr>
            <p:ph idx="1"/>
          </p:nvPr>
        </p:nvSpPr>
        <p:spPr>
          <a:xfrm>
            <a:off x="451262" y="1184362"/>
            <a:ext cx="8514890" cy="1261959"/>
          </a:xfrm>
        </p:spPr>
        <p:txBody>
          <a:bodyPr>
            <a:normAutofit/>
          </a:bodyPr>
          <a:lstStyle/>
          <a:p>
            <a:pPr marL="0" indent="-457200">
              <a:spcBef>
                <a:spcPts val="0"/>
              </a:spcBef>
              <a:buClr>
                <a:schemeClr val="accent3"/>
              </a:buClr>
              <a:buNone/>
              <a:defRPr/>
            </a:pPr>
            <a:r>
              <a:rPr lang="en-US" dirty="0">
                <a:latin typeface="Times New Roman" pitchFamily="18" charset="0"/>
                <a:cs typeface="Times New Roman" pitchFamily="18" charset="0"/>
              </a:rPr>
              <a:t>Federal activities that affect Florida’s land, water, natural resources, historic resources or transportation system:</a:t>
            </a:r>
          </a:p>
          <a:p>
            <a:pPr marL="457200" indent="-457200">
              <a:spcBef>
                <a:spcPts val="0"/>
              </a:spcBef>
              <a:buClr>
                <a:schemeClr val="tx2">
                  <a:lumMod val="40000"/>
                  <a:lumOff val="60000"/>
                </a:schemeClr>
              </a:buClr>
              <a:buNone/>
              <a:defRPr/>
            </a:pPr>
            <a:r>
              <a:rPr lang="en-US" sz="2400" dirty="0">
                <a:latin typeface="Times New Roman" pitchFamily="18" charset="0"/>
                <a:cs typeface="Times New Roman" pitchFamily="18" charset="0"/>
              </a:rPr>
              <a:t>	</a:t>
            </a:r>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4548" y="5574336"/>
            <a:ext cx="901604" cy="875378"/>
          </a:xfrm>
          <a:prstGeom prst="rect">
            <a:avLst/>
          </a:prstGeom>
        </p:spPr>
      </p:pic>
      <p:sp>
        <p:nvSpPr>
          <p:cNvPr id="8" name="Rectangle 7"/>
          <p:cNvSpPr/>
          <p:nvPr/>
        </p:nvSpPr>
        <p:spPr>
          <a:xfrm>
            <a:off x="1038163" y="2147190"/>
            <a:ext cx="7345260" cy="4093428"/>
          </a:xfrm>
          <a:prstGeom prst="rect">
            <a:avLst/>
          </a:prstGeom>
        </p:spPr>
        <p:txBody>
          <a:bodyPr wrap="square">
            <a:spAutoFit/>
          </a:bodyPr>
          <a:lstStyle/>
          <a:p>
            <a:pPr lvl="1">
              <a:buClr>
                <a:srgbClr val="2790B0"/>
              </a:buClr>
              <a:buSzPct val="80000"/>
              <a:buFont typeface="Wingdings" panose="05000000000000000000" pitchFamily="2" charset="2"/>
              <a:buChar char="v"/>
              <a:defRPr/>
            </a:pPr>
            <a:r>
              <a:rPr lang="en-US" sz="2000" dirty="0">
                <a:solidFill>
                  <a:prstClr val="black"/>
                </a:solidFill>
                <a:latin typeface="Times New Roman" pitchFamily="18" charset="0"/>
                <a:cs typeface="Times New Roman" pitchFamily="18" charset="0"/>
              </a:rPr>
              <a:t>Activities conducted by the federal government - USACE public works projects, Air Force base construction</a:t>
            </a:r>
          </a:p>
          <a:p>
            <a:pPr>
              <a:buClr>
                <a:srgbClr val="2790B0"/>
              </a:buClr>
              <a:buSzPct val="80000"/>
              <a:buFont typeface="Wingdings" panose="05000000000000000000" pitchFamily="2" charset="2"/>
              <a:buChar char="v"/>
              <a:defRPr/>
            </a:pPr>
            <a:endParaRPr lang="en-US" sz="2000" dirty="0">
              <a:solidFill>
                <a:prstClr val="black"/>
              </a:solidFill>
              <a:latin typeface="Times New Roman" pitchFamily="18" charset="0"/>
              <a:cs typeface="Times New Roman" pitchFamily="18" charset="0"/>
            </a:endParaRPr>
          </a:p>
          <a:p>
            <a:pPr lvl="1">
              <a:buClr>
                <a:srgbClr val="2790B0"/>
              </a:buClr>
              <a:buSzPct val="80000"/>
              <a:buFont typeface="Wingdings" panose="05000000000000000000" pitchFamily="2" charset="2"/>
              <a:buChar char="v"/>
              <a:defRPr/>
            </a:pPr>
            <a:r>
              <a:rPr lang="en-US" sz="2000" dirty="0">
                <a:solidFill>
                  <a:prstClr val="black"/>
                </a:solidFill>
                <a:highlight>
                  <a:srgbClr val="FFFF00"/>
                </a:highlight>
                <a:latin typeface="Times New Roman" pitchFamily="18" charset="0"/>
                <a:cs typeface="Times New Roman" pitchFamily="18" charset="0"/>
              </a:rPr>
              <a:t>Federal licenses or permits - USACE Dredge and Fill permits, FERC power plant licenses  </a:t>
            </a:r>
          </a:p>
          <a:p>
            <a:pPr>
              <a:buClr>
                <a:srgbClr val="2790B0"/>
              </a:buClr>
              <a:buSzPct val="80000"/>
              <a:buFont typeface="Wingdings" panose="05000000000000000000" pitchFamily="2" charset="2"/>
              <a:buChar char="v"/>
              <a:defRPr/>
            </a:pPr>
            <a:endParaRPr lang="en-US" sz="2000" dirty="0">
              <a:solidFill>
                <a:prstClr val="black"/>
              </a:solidFill>
              <a:latin typeface="Times New Roman" pitchFamily="18" charset="0"/>
              <a:cs typeface="Times New Roman" pitchFamily="18" charset="0"/>
            </a:endParaRPr>
          </a:p>
          <a:p>
            <a:pPr lvl="1">
              <a:buClr>
                <a:srgbClr val="2790B0"/>
              </a:buClr>
              <a:buSzPct val="80000"/>
              <a:buFont typeface="Wingdings" panose="05000000000000000000" pitchFamily="2" charset="2"/>
              <a:buChar char="v"/>
              <a:defRPr/>
            </a:pPr>
            <a:r>
              <a:rPr lang="en-US" sz="2000" dirty="0">
                <a:solidFill>
                  <a:prstClr val="black"/>
                </a:solidFill>
                <a:latin typeface="Times New Roman" pitchFamily="18" charset="0"/>
                <a:cs typeface="Times New Roman" pitchFamily="18" charset="0"/>
              </a:rPr>
              <a:t>Federally funded activities - HUD CDBG projects and apartment complexes, FDOT roads and railroads, EPA water mains or USDA rural development projects</a:t>
            </a:r>
          </a:p>
          <a:p>
            <a:pPr>
              <a:buClr>
                <a:srgbClr val="2790B0"/>
              </a:buClr>
              <a:buSzPct val="80000"/>
              <a:buFont typeface="Wingdings" panose="05000000000000000000" pitchFamily="2" charset="2"/>
              <a:buChar char="v"/>
              <a:defRPr/>
            </a:pPr>
            <a:endParaRPr lang="en-US" sz="2000" dirty="0">
              <a:solidFill>
                <a:prstClr val="black"/>
              </a:solidFill>
              <a:latin typeface="Times New Roman" pitchFamily="18" charset="0"/>
              <a:cs typeface="Times New Roman" pitchFamily="18" charset="0"/>
            </a:endParaRPr>
          </a:p>
          <a:p>
            <a:pPr lvl="1">
              <a:buClr>
                <a:srgbClr val="2790B0"/>
              </a:buClr>
              <a:buSzPct val="80000"/>
              <a:buFont typeface="Wingdings" panose="05000000000000000000" pitchFamily="2" charset="2"/>
              <a:buChar char="v"/>
              <a:defRPr/>
            </a:pPr>
            <a:r>
              <a:rPr lang="en-US" sz="2000" dirty="0">
                <a:solidFill>
                  <a:prstClr val="black"/>
                </a:solidFill>
                <a:latin typeface="Times New Roman" pitchFamily="18" charset="0"/>
                <a:cs typeface="Times New Roman" pitchFamily="18" charset="0"/>
              </a:rPr>
              <a:t>Outer Continental Shelf activities - federal permits for exploration and extraction of oil, gas and minerals offshore in federal waters </a:t>
            </a:r>
          </a:p>
        </p:txBody>
      </p:sp>
    </p:spTree>
    <p:extLst>
      <p:ext uri="{BB962C8B-B14F-4D97-AF65-F5344CB8AC3E}">
        <p14:creationId xmlns:p14="http://schemas.microsoft.com/office/powerpoint/2010/main" val="46962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44375"/>
            <a:ext cx="7609114" cy="1325563"/>
          </a:xfrm>
        </p:spPr>
        <p:txBody>
          <a:bodyPr/>
          <a:lstStyle/>
          <a:p>
            <a:r>
              <a:rPr lang="en-US" altLang="en-US" dirty="0">
                <a:latin typeface="Times New Roman" panose="02020603050405020304" pitchFamily="18" charset="0"/>
                <a:cs typeface="Times New Roman" panose="02020603050405020304" pitchFamily="18" charset="0"/>
              </a:rPr>
              <a:t>Actions Subject to </a:t>
            </a:r>
            <a:br>
              <a:rPr lang="en-US" altLang="en-US" dirty="0">
                <a:latin typeface="Times New Roman" panose="02020603050405020304" pitchFamily="18" charset="0"/>
                <a:cs typeface="Times New Roman" panose="02020603050405020304" pitchFamily="18" charset="0"/>
              </a:rPr>
            </a:br>
            <a:r>
              <a:rPr lang="en-US" altLang="en-US" dirty="0">
                <a:latin typeface="Times New Roman" panose="02020603050405020304" pitchFamily="18" charset="0"/>
                <a:cs typeface="Times New Roman" panose="02020603050405020304" pitchFamily="18" charset="0"/>
              </a:rPr>
              <a:t>Federal Consistency Review </a:t>
            </a:r>
            <a:endParaRPr lang="en-US" dirty="0"/>
          </a:p>
        </p:txBody>
      </p:sp>
      <p:sp>
        <p:nvSpPr>
          <p:cNvPr id="3" name="Content Placeholder 2"/>
          <p:cNvSpPr>
            <a:spLocks noGrp="1"/>
          </p:cNvSpPr>
          <p:nvPr>
            <p:ph idx="1"/>
          </p:nvPr>
        </p:nvSpPr>
        <p:spPr>
          <a:xfrm>
            <a:off x="628650" y="1325563"/>
            <a:ext cx="7886700" cy="4351338"/>
          </a:xfrm>
        </p:spPr>
        <p:txBody>
          <a:bodyPr>
            <a:normAutofit fontScale="92500" lnSpcReduction="10000"/>
          </a:bodyPr>
          <a:lstStyle/>
          <a:p>
            <a:pPr marL="0" indent="0">
              <a:buClr>
                <a:srgbClr val="2790B0"/>
              </a:buClr>
              <a:buNone/>
              <a:defRPr/>
            </a:pPr>
            <a:r>
              <a:rPr lang="en-US" dirty="0">
                <a:solidFill>
                  <a:prstClr val="black"/>
                </a:solidFill>
                <a:latin typeface="Times New Roman" pitchFamily="18" charset="0"/>
                <a:cs typeface="Times New Roman" pitchFamily="18" charset="0"/>
              </a:rPr>
              <a:t>Federal licenses or permits - USACE Dredge and Fill permits, FERC power plant licenses  </a:t>
            </a:r>
          </a:p>
          <a:p>
            <a:pPr marL="457200" indent="-457200">
              <a:buClr>
                <a:srgbClr val="2790B0"/>
              </a:buClr>
              <a:buFont typeface="Wingdings" panose="05000000000000000000" pitchFamily="2" charset="2"/>
              <a:buChar char="v"/>
              <a:defRPr/>
            </a:pPr>
            <a:endParaRPr lang="en-US" b="1" dirty="0"/>
          </a:p>
          <a:p>
            <a:pPr marL="682625" lvl="1" indent="-220663">
              <a:buClr>
                <a:srgbClr val="2790B0"/>
              </a:buClr>
              <a:defRPr/>
            </a:pPr>
            <a:r>
              <a:rPr lang="en-US" dirty="0"/>
              <a:t>Conducting consistency reviews of wetland permits is one way the state reviews federal actions for consistency with state laws.</a:t>
            </a:r>
          </a:p>
          <a:p>
            <a:pPr marL="461962" lvl="1" indent="0">
              <a:buClr>
                <a:srgbClr val="2790B0"/>
              </a:buClr>
              <a:buNone/>
              <a:defRPr/>
            </a:pPr>
            <a:endParaRPr lang="en-US" dirty="0"/>
          </a:p>
          <a:p>
            <a:pPr marL="682625" indent="-220663">
              <a:buClr>
                <a:srgbClr val="2790B0"/>
              </a:buClr>
              <a:defRPr/>
            </a:pPr>
            <a:r>
              <a:rPr lang="en-US" sz="2400" dirty="0"/>
              <a:t> Consistency reviews of wetland permits and proprietary authorizations have been conducted since the 1980s </a:t>
            </a:r>
          </a:p>
          <a:p>
            <a:pPr marL="682625" indent="-220663">
              <a:buClr>
                <a:srgbClr val="2790B0"/>
              </a:buClr>
              <a:defRPr/>
            </a:pPr>
            <a:endParaRPr lang="en-US" sz="2400" dirty="0"/>
          </a:p>
          <a:p>
            <a:pPr marL="682625" indent="-220663">
              <a:buClr>
                <a:srgbClr val="2790B0"/>
              </a:buClr>
              <a:defRPr/>
            </a:pPr>
            <a:r>
              <a:rPr lang="en-US" sz="2400" dirty="0"/>
              <a:t>These reviews continue today by DEP, WMDs, and delegated local governments. </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pic>
        <p:nvPicPr>
          <p:cNvPr id="7"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1954" y="5438899"/>
            <a:ext cx="911843" cy="884945"/>
          </a:xfrm>
          <a:prstGeom prst="rect">
            <a:avLst/>
          </a:prstGeom>
        </p:spPr>
      </p:pic>
    </p:spTree>
    <p:extLst>
      <p:ext uri="{BB962C8B-B14F-4D97-AF65-F5344CB8AC3E}">
        <p14:creationId xmlns:p14="http://schemas.microsoft.com/office/powerpoint/2010/main" val="18411633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953</TotalTime>
  <Words>953</Words>
  <Application>Microsoft Office PowerPoint</Application>
  <PresentationFormat>On-screen Show (4:3)</PresentationFormat>
  <Paragraphs>146</Paragraphs>
  <Slides>15</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Times New Roman</vt:lpstr>
      <vt:lpstr>Wingdings</vt:lpstr>
      <vt:lpstr>Office Theme</vt:lpstr>
      <vt:lpstr>Custom Design</vt:lpstr>
      <vt:lpstr>PowerPoint Presentation</vt:lpstr>
      <vt:lpstr>Coastal Zone Management Act</vt:lpstr>
      <vt:lpstr>Florida’s Coastal Zone</vt:lpstr>
      <vt:lpstr>Florida Coastal Management Program – Network of Agencies</vt:lpstr>
      <vt:lpstr> Coastal Management Program Network of 24 Florida Statutes*</vt:lpstr>
      <vt:lpstr>Federal Consistency</vt:lpstr>
      <vt:lpstr>Actions Subject to  Federal Consistency Review </vt:lpstr>
      <vt:lpstr>Actions Subject to  Federal Consistency Review </vt:lpstr>
      <vt:lpstr>Actions Subject to  Federal Consistency Review </vt:lpstr>
      <vt:lpstr>2012 Operating Agreement</vt:lpstr>
      <vt:lpstr>Conditional Concurrences</vt:lpstr>
      <vt:lpstr>SLER 928</vt:lpstr>
      <vt:lpstr>Agency Comments</vt:lpstr>
      <vt:lpstr>Technical Support</vt:lpstr>
      <vt:lpstr>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Lazar, Ann</cp:lastModifiedBy>
  <cp:revision>29</cp:revision>
  <cp:lastPrinted>2017-02-20T16:35:45Z</cp:lastPrinted>
  <dcterms:created xsi:type="dcterms:W3CDTF">2015-05-19T17:22:51Z</dcterms:created>
  <dcterms:modified xsi:type="dcterms:W3CDTF">2017-02-21T19:56:06Z</dcterms:modified>
</cp:coreProperties>
</file>