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34"/>
  </p:notesMasterIdLst>
  <p:handoutMasterIdLst>
    <p:handoutMasterId r:id="rId35"/>
  </p:handoutMasterIdLst>
  <p:sldIdLst>
    <p:sldId id="351" r:id="rId6"/>
    <p:sldId id="378" r:id="rId7"/>
    <p:sldId id="379" r:id="rId8"/>
    <p:sldId id="317" r:id="rId9"/>
    <p:sldId id="352" r:id="rId10"/>
    <p:sldId id="354" r:id="rId11"/>
    <p:sldId id="360" r:id="rId12"/>
    <p:sldId id="355" r:id="rId13"/>
    <p:sldId id="362" r:id="rId14"/>
    <p:sldId id="363" r:id="rId15"/>
    <p:sldId id="364" r:id="rId16"/>
    <p:sldId id="365" r:id="rId17"/>
    <p:sldId id="367" r:id="rId18"/>
    <p:sldId id="366" r:id="rId19"/>
    <p:sldId id="368" r:id="rId20"/>
    <p:sldId id="369" r:id="rId21"/>
    <p:sldId id="370" r:id="rId22"/>
    <p:sldId id="371" r:id="rId23"/>
    <p:sldId id="372" r:id="rId24"/>
    <p:sldId id="373" r:id="rId25"/>
    <p:sldId id="374" r:id="rId26"/>
    <p:sldId id="375" r:id="rId27"/>
    <p:sldId id="376" r:id="rId28"/>
    <p:sldId id="377" r:id="rId29"/>
    <p:sldId id="356" r:id="rId30"/>
    <p:sldId id="357" r:id="rId31"/>
    <p:sldId id="350" r:id="rId32"/>
    <p:sldId id="349" r:id="rId33"/>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ble, Sarah" initials="" lastIdx="6" clrIdx="0"/>
  <p:cmAuthor id="2" name="Wellendorf, Nijole &quot;Nia&quot;" initials="" lastIdx="17" clrIdx="1"/>
  <p:cmAuthor id="3" name="Sprague, Kara" initials=""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3" autoAdjust="0"/>
    <p:restoredTop sz="73174" autoAdjust="0"/>
  </p:normalViewPr>
  <p:slideViewPr>
    <p:cSldViewPr snapToGrid="0" snapToObjects="1">
      <p:cViewPr varScale="1">
        <p:scale>
          <a:sx n="83" d="100"/>
          <a:sy n="83" d="100"/>
        </p:scale>
        <p:origin x="1530" y="120"/>
      </p:cViewPr>
      <p:guideLst/>
    </p:cSldViewPr>
  </p:slideViewPr>
  <p:notesTextViewPr>
    <p:cViewPr>
      <p:scale>
        <a:sx n="3" d="2"/>
        <a:sy n="3" d="2"/>
      </p:scale>
      <p:origin x="0" y="0"/>
    </p:cViewPr>
  </p:notesTextViewPr>
  <p:sorterViewPr>
    <p:cViewPr>
      <p:scale>
        <a:sx n="100" d="100"/>
        <a:sy n="100" d="100"/>
      </p:scale>
      <p:origin x="0" y="-258"/>
    </p:cViewPr>
  </p:sorterViewPr>
  <p:notesViewPr>
    <p:cSldViewPr snapToGrid="0" snapToObjects="1">
      <p:cViewPr varScale="1">
        <p:scale>
          <a:sx n="140" d="100"/>
          <a:sy n="140" d="100"/>
        </p:scale>
        <p:origin x="629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C2941B-8529-4AAF-B8BE-9745BAEE4259}"/>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4ECA299B-4E05-41DB-B17D-085D408DA7A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4E9FD6F-056E-42BA-BE68-0BFBBF0846EC}" type="datetimeFigureOut">
              <a:rPr lang="en-US"/>
              <a:pPr>
                <a:defRPr/>
              </a:pPr>
              <a:t>10/30/2023</a:t>
            </a:fld>
            <a:endParaRPr lang="en-US"/>
          </a:p>
        </p:txBody>
      </p:sp>
      <p:sp>
        <p:nvSpPr>
          <p:cNvPr id="4" name="Footer Placeholder 3">
            <a:extLst>
              <a:ext uri="{FF2B5EF4-FFF2-40B4-BE49-F238E27FC236}">
                <a16:creationId xmlns:a16="http://schemas.microsoft.com/office/drawing/2014/main" id="{D4C612EC-0260-46D6-9520-8E87164AA71A}"/>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8496B2BE-50DF-4C59-93E8-59B46B5A7972}"/>
              </a:ext>
            </a:extLst>
          </p:cNvPr>
          <p:cNvSpPr>
            <a:spLocks noGrp="1"/>
          </p:cNvSpPr>
          <p:nvPr>
            <p:ph type="sldNum" sz="quarter" idx="3"/>
          </p:nvPr>
        </p:nvSpPr>
        <p:spPr>
          <a:xfrm>
            <a:off x="3970338" y="8829675"/>
            <a:ext cx="3038475" cy="466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D5FF663-3D50-4088-84C5-186937AD5E73}"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9D1CD0-CF03-418C-ACCB-0DB5BCD877CE}"/>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647D851-387B-48B0-AC46-73DCF961BE39}"/>
              </a:ext>
            </a:extLst>
          </p:cNvPr>
          <p:cNvSpPr>
            <a:spLocks noGrp="1"/>
          </p:cNvSpPr>
          <p:nvPr>
            <p:ph type="dt" idx="1"/>
          </p:nvPr>
        </p:nvSpPr>
        <p:spPr>
          <a:xfrm>
            <a:off x="3970338" y="0"/>
            <a:ext cx="3038475" cy="466725"/>
          </a:xfrm>
          <a:prstGeom prst="rect">
            <a:avLst/>
          </a:prstGeom>
        </p:spPr>
        <p:txBody>
          <a:bodyPr vert="horz" lIns="93177" tIns="46589" rIns="93177" bIns="46589" rtlCol="0"/>
          <a:lstStyle>
            <a:lvl1pPr algn="r" eaLnBrk="1" fontAlgn="auto" hangingPunct="1">
              <a:spcBef>
                <a:spcPts val="0"/>
              </a:spcBef>
              <a:spcAft>
                <a:spcPts val="0"/>
              </a:spcAft>
              <a:defRPr sz="1200">
                <a:latin typeface="+mn-lt"/>
              </a:defRPr>
            </a:lvl1pPr>
          </a:lstStyle>
          <a:p>
            <a:pPr>
              <a:defRPr/>
            </a:pPr>
            <a:fld id="{BCA1975D-1302-4274-8E13-7620313A3356}" type="datetimeFigureOut">
              <a:rPr lang="en-US"/>
              <a:pPr>
                <a:defRPr/>
              </a:pPr>
              <a:t>10/30/2023</a:t>
            </a:fld>
            <a:endParaRPr lang="en-US"/>
          </a:p>
        </p:txBody>
      </p:sp>
      <p:sp>
        <p:nvSpPr>
          <p:cNvPr id="4" name="Slide Image Placeholder 3">
            <a:extLst>
              <a:ext uri="{FF2B5EF4-FFF2-40B4-BE49-F238E27FC236}">
                <a16:creationId xmlns:a16="http://schemas.microsoft.com/office/drawing/2014/main" id="{7526C283-6EEB-4467-8E43-F6DF3D82B4FB}"/>
              </a:ext>
            </a:extLst>
          </p:cNvPr>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12CB843E-AFFD-4B9B-97D4-4631F50A4ED8}"/>
              </a:ext>
            </a:extLst>
          </p:cNvPr>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9B298AF-0677-4034-82AD-54DC74FDAF3D}"/>
              </a:ext>
            </a:extLst>
          </p:cNvPr>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2590AA4A-DB47-4939-AB8F-E38BC32E471B}"/>
              </a:ext>
            </a:extLst>
          </p:cNvPr>
          <p:cNvSpPr>
            <a:spLocks noGrp="1"/>
          </p:cNvSpPr>
          <p:nvPr>
            <p:ph type="sldNum" sz="quarter" idx="5"/>
          </p:nvPr>
        </p:nvSpPr>
        <p:spPr>
          <a:xfrm>
            <a:off x="3970338" y="8829675"/>
            <a:ext cx="3038475" cy="4667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0CC49213-020E-4C2E-9030-8A2EF316946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3193079-7FBD-4BC6-AF31-668F8AAAC5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22FCE29E-42D9-4F47-A51B-1A96CEA0DC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US" altLang="en-US" sz="1000"/>
              <a:t>Define quality assurance and its importance;</a:t>
            </a:r>
          </a:p>
          <a:p>
            <a:pPr marL="171450" indent="-171450">
              <a:buFontTx/>
              <a:buChar char="•"/>
            </a:pPr>
            <a:r>
              <a:rPr lang="en-US" altLang="en-US" sz="1000"/>
              <a:t>Identify DEP’s authority and the guiding principals of QA;</a:t>
            </a:r>
          </a:p>
          <a:p>
            <a:pPr marL="171450" indent="-171450">
              <a:buFontTx/>
              <a:buChar char="•"/>
            </a:pPr>
            <a:r>
              <a:rPr lang="en-US" altLang="en-US" sz="1000"/>
              <a:t>Review how QA applies to you and your position;</a:t>
            </a:r>
          </a:p>
          <a:p>
            <a:pPr marL="171450" indent="-171450">
              <a:buFontTx/>
              <a:buChar char="•"/>
            </a:pPr>
            <a:r>
              <a:rPr lang="en-US" altLang="en-US" sz="1000"/>
              <a:t>Overview of Chapter 62-160, Florida Administrative Code (the QA Rule); and, </a:t>
            </a:r>
          </a:p>
          <a:p>
            <a:pPr marL="171450" indent="-171450">
              <a:buFontTx/>
              <a:buChar char="•"/>
            </a:pPr>
            <a:r>
              <a:rPr lang="en-US" altLang="en-US" sz="1000"/>
              <a:t>Discuss where to find resources and help for QA issues</a:t>
            </a:r>
          </a:p>
          <a:p>
            <a:pPr marL="171450" indent="-171450">
              <a:buFontTx/>
              <a:buChar char="•"/>
            </a:pPr>
            <a:endParaRPr lang="en-US" altLang="en-US"/>
          </a:p>
        </p:txBody>
      </p:sp>
      <p:sp>
        <p:nvSpPr>
          <p:cNvPr id="8196" name="Slide Number Placeholder 3">
            <a:extLst>
              <a:ext uri="{FF2B5EF4-FFF2-40B4-BE49-F238E27FC236}">
                <a16:creationId xmlns:a16="http://schemas.microsoft.com/office/drawing/2014/main" id="{8A43D947-1EA7-4494-9117-4B9F1334F6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EC6533D-A340-4719-9139-97C9601CB6D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27D9935-E5BE-4C41-B0F0-5241869BE1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1C2F9FE-3AFB-4A06-AE91-FC28D41811D8}"/>
              </a:ext>
            </a:extLst>
          </p:cNvPr>
          <p:cNvSpPr>
            <a:spLocks noGrp="1"/>
          </p:cNvSpPr>
          <p:nvPr>
            <p:ph type="body" idx="1"/>
          </p:nvPr>
        </p:nvSpPr>
        <p:spPr/>
        <p:txBody>
          <a:bodyPr/>
          <a:lstStyle/>
          <a:p>
            <a:pPr>
              <a:buFont typeface="Arial" panose="020B0604020202020204" pitchFamily="34" charset="0"/>
              <a:buNone/>
              <a:defRPr/>
            </a:pPr>
            <a:r>
              <a:rPr lang="en-US" u="sng" dirty="0"/>
              <a:t>Limited-use methods</a:t>
            </a:r>
            <a:r>
              <a:rPr lang="en-US" dirty="0"/>
              <a:t>: Can only be used by the person/organization submitting the request based on the info and data provided to the department. Not incorporated into the FDEP SOPs. </a:t>
            </a:r>
          </a:p>
          <a:p>
            <a:pPr>
              <a:buFont typeface="Arial" panose="020B0604020202020204" pitchFamily="34" charset="0"/>
              <a:buNone/>
              <a:defRPr/>
            </a:pPr>
            <a:r>
              <a:rPr lang="en-US" u="sng" dirty="0"/>
              <a:t>Statewide-use methods</a:t>
            </a:r>
            <a:r>
              <a:rPr lang="en-US" dirty="0"/>
              <a:t>: Can be used by all persons and organizations. The department requires the design of a collaborative study conducted by two or more independent persons/organizations to investigate the efficacy. </a:t>
            </a:r>
            <a:r>
              <a:rPr lang="en-US" b="1" dirty="0"/>
              <a:t>Does not guarantee applicability for all potential uses. </a:t>
            </a:r>
          </a:p>
          <a:p>
            <a:pPr>
              <a:buFont typeface="Arial" panose="020B0604020202020204" pitchFamily="34" charset="0"/>
              <a:buNone/>
              <a:defRPr/>
            </a:pPr>
            <a:r>
              <a:rPr lang="en-US" dirty="0"/>
              <a:t>Examples:</a:t>
            </a:r>
          </a:p>
          <a:p>
            <a:pPr marL="171450" indent="-171450">
              <a:buFont typeface="Arial" panose="020B0604020202020204" pitchFamily="34" charset="0"/>
              <a:buChar char="•"/>
              <a:defRPr/>
            </a:pPr>
            <a:r>
              <a:rPr lang="en-US" dirty="0"/>
              <a:t>Statewide approval for reagent-less in-line chlorine meters (first and only statewide approval, 2020) – </a:t>
            </a:r>
          </a:p>
          <a:p>
            <a:pPr marL="628650" lvl="1" indent="-171450">
              <a:buFont typeface="Arial" panose="020B0604020202020204" pitchFamily="34" charset="0"/>
              <a:buChar char="•"/>
              <a:defRPr/>
            </a:pPr>
            <a:r>
              <a:rPr lang="en-US" dirty="0"/>
              <a:t>DEP SOP FT 2000, the only technology approved for continuous monitoring in domestic wastewater is titrimetric method using an </a:t>
            </a:r>
            <a:r>
              <a:rPr lang="en-US" dirty="0" err="1"/>
              <a:t>amperometric</a:t>
            </a:r>
            <a:r>
              <a:rPr lang="en-US" dirty="0"/>
              <a:t> detector from Standard Methods – SM requires the use of reagents. Newer instruments can read chlorine directly. Approved several limited-use approvals. This approval is limited to use of meters for meeting the continuous monitoring requirements of domestic wastewater facilities for reuse of reclaimed waters. This use will be incorporated into the next revision of the DEP SOPs.</a:t>
            </a:r>
          </a:p>
          <a:p>
            <a:pPr marL="171450" indent="-171450">
              <a:buFont typeface="Arial" panose="020B0604020202020204" pitchFamily="34" charset="0"/>
              <a:buChar char="•"/>
              <a:defRPr/>
            </a:pPr>
            <a:r>
              <a:rPr lang="en-US" dirty="0"/>
              <a:t>Alternative sample preservation (NOTOX) for macroinvertebrate samples.</a:t>
            </a:r>
          </a:p>
          <a:p>
            <a:pPr marL="171450" indent="-171450">
              <a:buFont typeface="Arial" panose="020B0604020202020204" pitchFamily="34" charset="0"/>
              <a:buChar char="•"/>
              <a:defRPr/>
            </a:pPr>
            <a:r>
              <a:rPr lang="en-US" dirty="0"/>
              <a:t>Alternative methods for holding time (increased) and sample preservation (freezing) of analytes specified in approval package.</a:t>
            </a:r>
          </a:p>
          <a:p>
            <a:pPr marL="171450" indent="-171450">
              <a:buFont typeface="Arial" panose="020B0604020202020204" pitchFamily="34" charset="0"/>
              <a:buChar char="•"/>
              <a:defRPr/>
            </a:pPr>
            <a:endParaRPr lang="en-US" dirty="0"/>
          </a:p>
          <a:p>
            <a:pPr>
              <a:buFont typeface="Arial" panose="020B0604020202020204" pitchFamily="34" charset="0"/>
              <a:buNone/>
              <a:defRPr/>
            </a:pPr>
            <a:r>
              <a:rPr lang="en-US" dirty="0"/>
              <a:t>DEP SOP FA 2000 describes the application to use alternative or modified procedures as well as outlines the approval process including requirements for a completed procedure validation package.</a:t>
            </a:r>
          </a:p>
          <a:p>
            <a:pPr>
              <a:defRPr/>
            </a:pPr>
            <a:endParaRPr lang="en-US" dirty="0"/>
          </a:p>
        </p:txBody>
      </p:sp>
      <p:sp>
        <p:nvSpPr>
          <p:cNvPr id="28676" name="Slide Number Placeholder 3">
            <a:extLst>
              <a:ext uri="{FF2B5EF4-FFF2-40B4-BE49-F238E27FC236}">
                <a16:creationId xmlns:a16="http://schemas.microsoft.com/office/drawing/2014/main" id="{27AE4BC6-7E65-4F62-9438-BE2D26C503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58D61F1-9BA2-4652-9401-12B48E6C6DEA}" type="slidenum">
              <a:rPr lang="en-US" altLang="en-US" smtClean="0"/>
              <a:pPr/>
              <a:t>12</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5652ECBE-BFC6-4DE0-B768-A842DCC5EB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FF316A83-0F3F-4999-B9D0-C20E547E99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 FD 1000 you can find the universal documentation requirements as well as documentation requirements for specific procedures or conditions, such as cleaned equipment, reagents and supplies, calibration of field-testing instruments, sample collection, preservation and transport. </a:t>
            </a:r>
          </a:p>
          <a:p>
            <a:endParaRPr lang="en-US" altLang="en-US"/>
          </a:p>
          <a:p>
            <a:r>
              <a:rPr lang="en-US" altLang="en-US"/>
              <a:t>Electronic records shall be acceptable as documentation and shall be considered equivalent in status and function to paper records or documents, unless otherwise specified in a Department contract, order, permit or Title 62 rules. All documentation requirements apply equally to paper and electronic records.</a:t>
            </a:r>
          </a:p>
        </p:txBody>
      </p:sp>
      <p:sp>
        <p:nvSpPr>
          <p:cNvPr id="30724" name="Slide Number Placeholder 3">
            <a:extLst>
              <a:ext uri="{FF2B5EF4-FFF2-40B4-BE49-F238E27FC236}">
                <a16:creationId xmlns:a16="http://schemas.microsoft.com/office/drawing/2014/main" id="{AE392579-5BCA-42C0-8E7B-B4ABA934295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1AFDAA-5ACE-4707-AD02-68B55B22F5B6}" type="slidenum">
              <a:rPr lang="en-US" altLang="en-US" smtClean="0"/>
              <a:pPr/>
              <a:t>13</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1C860000-BEDE-404B-A6F7-94672C8F74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49C944A5-D651-4470-A501-646CF54DE4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Florida Department of Health, Environmental Laboratory Certification Program</a:t>
            </a:r>
          </a:p>
          <a:p>
            <a:endParaRPr lang="en-US" altLang="en-US"/>
          </a:p>
          <a:p>
            <a:r>
              <a:rPr lang="en-US" altLang="en-US" b="1"/>
              <a:t>Matrices</a:t>
            </a:r>
            <a:r>
              <a:rPr lang="en-US" altLang="en-US"/>
              <a:t>:  Drinking Water, Non-potable Water, Solid and Chemical Materials, and Biological Tissue (found in 62-160.120 Definitions and Standards)</a:t>
            </a:r>
          </a:p>
          <a:p>
            <a:endParaRPr lang="en-US" altLang="en-US"/>
          </a:p>
          <a:p>
            <a:r>
              <a:rPr lang="en-US" altLang="en-US"/>
              <a:t>For non-potable water matrix, labs may report results by any method that is equivalent in technology to the method for which they hold certification, provided they are certified for the analyte that is reported.</a:t>
            </a:r>
          </a:p>
        </p:txBody>
      </p:sp>
      <p:sp>
        <p:nvSpPr>
          <p:cNvPr id="32772" name="Slide Number Placeholder 3">
            <a:extLst>
              <a:ext uri="{FF2B5EF4-FFF2-40B4-BE49-F238E27FC236}">
                <a16:creationId xmlns:a16="http://schemas.microsoft.com/office/drawing/2014/main" id="{2789AFC6-368D-4049-9A79-135F243E6F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37943B-EF59-46B4-845F-8E992161E056}" type="slidenum">
              <a:rPr lang="en-US" altLang="en-US" smtClean="0"/>
              <a:pPr/>
              <a:t>14</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49D96160-791F-4C33-9D55-1A0C4C8E8B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FD8AC007-AED8-4B35-88E4-7DED6AAB223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When methods are specified by a Department rule, contract, order or permit, only those methods shall be used.</a:t>
            </a:r>
          </a:p>
          <a:p>
            <a:endParaRPr lang="en-US" altLang="en-US"/>
          </a:p>
          <a:p>
            <a:r>
              <a:rPr lang="en-US" altLang="en-US"/>
              <a:t>Note:  There is no set list of methods approved for ambient water quality monitoring or assessment. Published methods are acceptable and must be performed by a certified lab for assessment and regulatory purposes.</a:t>
            </a:r>
          </a:p>
        </p:txBody>
      </p:sp>
      <p:sp>
        <p:nvSpPr>
          <p:cNvPr id="34820" name="Slide Number Placeholder 3">
            <a:extLst>
              <a:ext uri="{FF2B5EF4-FFF2-40B4-BE49-F238E27FC236}">
                <a16:creationId xmlns:a16="http://schemas.microsoft.com/office/drawing/2014/main" id="{F38D45AD-6F03-4777-82F5-0E650DE48D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8DEA8EE-20FF-457A-B9B5-A6761786DDC0}" type="slidenum">
              <a:rPr lang="en-US" altLang="en-US" smtClean="0"/>
              <a:pPr/>
              <a:t>15</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71279633-69BA-40CC-83FB-5DEEBA7C50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1576903-4FFB-4C5A-A4EE-455A7490861C}"/>
              </a:ext>
            </a:extLst>
          </p:cNvPr>
          <p:cNvSpPr>
            <a:spLocks noGrp="1"/>
          </p:cNvSpPr>
          <p:nvPr>
            <p:ph type="body" idx="1"/>
          </p:nvPr>
        </p:nvSpPr>
        <p:spPr/>
        <p:txBody>
          <a:bodyPr/>
          <a:lstStyle/>
          <a:p>
            <a:pPr>
              <a:defRPr/>
            </a:pPr>
            <a:r>
              <a:rPr lang="en-US" dirty="0"/>
              <a:t>Alternative laboratory approvals are typically associated with regulatory programs, where specific lab methods are required.</a:t>
            </a:r>
          </a:p>
          <a:p>
            <a:pPr>
              <a:defRPr/>
            </a:pPr>
            <a:endParaRPr lang="en-US" dirty="0"/>
          </a:p>
          <a:p>
            <a:pPr>
              <a:defRPr/>
            </a:pPr>
            <a:r>
              <a:rPr lang="en-US" dirty="0"/>
              <a:t>“Method-defined analytes” is defined by the EPA as an analyte whose result is totally depended on how the measurement is made. For example, CBOD (carbonaceous biological oxygen demand), and Oil and Grease.</a:t>
            </a:r>
          </a:p>
          <a:p>
            <a:pPr>
              <a:defRPr/>
            </a:pPr>
            <a:endParaRPr lang="en-US" dirty="0"/>
          </a:p>
          <a:p>
            <a:pPr>
              <a:defRPr/>
            </a:pPr>
            <a:r>
              <a:rPr lang="en-US" dirty="0"/>
              <a:t>DEP defines a laboratory method modification as any change to a published analytical method that alters the scope and applicability, specifications, procedures, steps, performance criteria, or any other requirements described in the published method.</a:t>
            </a:r>
          </a:p>
          <a:p>
            <a:pPr>
              <a:defRPr/>
            </a:pPr>
            <a:endParaRPr lang="en-US" dirty="0"/>
          </a:p>
          <a:p>
            <a:pPr>
              <a:defRPr/>
            </a:pPr>
            <a:r>
              <a:rPr lang="en-US" dirty="0"/>
              <a:t>Examples:</a:t>
            </a:r>
          </a:p>
          <a:p>
            <a:pPr marL="171450" indent="-171450">
              <a:buFont typeface="Arial" panose="020B0604020202020204" pitchFamily="34" charset="0"/>
              <a:buChar char="•"/>
              <a:defRPr/>
            </a:pPr>
            <a:r>
              <a:rPr lang="en-US" dirty="0"/>
              <a:t>Combined sample preparation procedures for EPA method 8270D in Single Ion Mode (polycyclic aromatic hydrocarbon analysis) and FL-PRO 2018 – preparation steps for both methods are combined, and the resulting extract is analyzed separately for each method.</a:t>
            </a:r>
          </a:p>
          <a:p>
            <a:pPr marL="171450" indent="-171450">
              <a:buFont typeface="Arial" panose="020B0604020202020204" pitchFamily="34" charset="0"/>
              <a:buChar char="•"/>
              <a:defRPr/>
            </a:pPr>
            <a:r>
              <a:rPr lang="en-US" dirty="0"/>
              <a:t>Method modification for the analysis of samples using the DEP FL-PRO method (determination of petroleum-range organics).</a:t>
            </a:r>
          </a:p>
          <a:p>
            <a:pPr marL="171450" indent="-171450">
              <a:buFont typeface="Arial" panose="020B0604020202020204" pitchFamily="34" charset="0"/>
              <a:buChar char="•"/>
              <a:defRPr/>
            </a:pPr>
            <a:endParaRPr lang="en-US" dirty="0"/>
          </a:p>
          <a:p>
            <a:pPr>
              <a:buFont typeface="Arial" panose="020B0604020202020204" pitchFamily="34" charset="0"/>
              <a:buNone/>
              <a:defRPr/>
            </a:pPr>
            <a:r>
              <a:rPr lang="en-US" dirty="0"/>
              <a:t>Alternative and Modified Analytical Laboratory Methods document discusses requirements for method validation documentation, which may include a demonstration of capability, determination of MDLs and PQLs, demonstration of method equivalency and inter-laboratory, collaborative method validation studies.</a:t>
            </a:r>
          </a:p>
        </p:txBody>
      </p:sp>
      <p:sp>
        <p:nvSpPr>
          <p:cNvPr id="36868" name="Slide Number Placeholder 3">
            <a:extLst>
              <a:ext uri="{FF2B5EF4-FFF2-40B4-BE49-F238E27FC236}">
                <a16:creationId xmlns:a16="http://schemas.microsoft.com/office/drawing/2014/main" id="{FD54FBF9-40A0-49C6-A7B0-C85500B884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F053E46-3A89-4D29-81E5-E7C960782C2E}" type="slidenum">
              <a:rPr lang="en-US" altLang="en-US" smtClean="0"/>
              <a:pPr/>
              <a:t>16</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7A4DFCF0-78CA-4C71-AAD3-807015BCBFD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0C4398CF-3A3D-49AC-91F4-9924202C27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NELAC:  National Environmental Laboratory Accreditation Council</a:t>
            </a:r>
          </a:p>
          <a:p>
            <a:r>
              <a:rPr lang="en-US" altLang="en-US"/>
              <a:t>TNI:  The NELAP Institute</a:t>
            </a:r>
          </a:p>
        </p:txBody>
      </p:sp>
      <p:sp>
        <p:nvSpPr>
          <p:cNvPr id="38916" name="Slide Number Placeholder 3">
            <a:extLst>
              <a:ext uri="{FF2B5EF4-FFF2-40B4-BE49-F238E27FC236}">
                <a16:creationId xmlns:a16="http://schemas.microsoft.com/office/drawing/2014/main" id="{B7EB6037-88A2-48B9-9865-5227333921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B537355-700D-47CD-915D-CC66BAB32B42}" type="slidenum">
              <a:rPr lang="en-US" altLang="en-US" smtClean="0"/>
              <a:pPr/>
              <a:t>17</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FE740654-4E2F-4FEF-80CD-60F18F300C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C8508420-EAD6-405B-B6FF-84139F9BF8D2}"/>
              </a:ext>
            </a:extLst>
          </p:cNvPr>
          <p:cNvSpPr>
            <a:spLocks noGrp="1" noChangeArrowheads="1"/>
          </p:cNvSpPr>
          <p:nvPr>
            <p:ph type="body" idx="1"/>
          </p:nvPr>
        </p:nvSpPr>
        <p:spPr bwMode="auto"/>
        <p:txBody>
          <a:bodyPr wrap="square" numCol="1" anchor="t" anchorCtr="0" compatLnSpc="1">
            <a:prstTxWarp prst="textNoShape">
              <a:avLst/>
            </a:prstTxWarp>
          </a:bodyPr>
          <a:lstStyle/>
          <a:p>
            <a:pPr marL="171450" indent="-171450">
              <a:buFont typeface="Arial" panose="020B0604020202020204" pitchFamily="34" charset="0"/>
              <a:buChar char="•"/>
              <a:defRPr/>
            </a:pPr>
            <a:r>
              <a:rPr lang="en-US" altLang="en-US" dirty="0"/>
              <a:t>Holding time is the storage time allowed between sample collection and sample preparation and/or analysis.</a:t>
            </a:r>
          </a:p>
          <a:p>
            <a:pPr marL="171450" indent="-171450">
              <a:buFont typeface="Arial" panose="020B0604020202020204" pitchFamily="34" charset="0"/>
              <a:buChar char="•"/>
              <a:defRPr/>
            </a:pPr>
            <a:r>
              <a:rPr lang="en-US" altLang="en-US" dirty="0"/>
              <a:t>40 CFR (Code of Federal Regulations, EPA), Part 136.3 – applicable to non-potable water (NPDES permit)</a:t>
            </a:r>
          </a:p>
          <a:p>
            <a:pPr marL="171450" indent="-171450">
              <a:buFont typeface="Arial" panose="020B0604020202020204" pitchFamily="34" charset="0"/>
              <a:buChar char="•"/>
              <a:defRPr/>
            </a:pPr>
            <a:r>
              <a:rPr lang="en-US" altLang="en-US" dirty="0"/>
              <a:t>VOC:  volatile organic compounds</a:t>
            </a:r>
          </a:p>
          <a:p>
            <a:pPr marL="171450" indent="-171450">
              <a:buFont typeface="Arial" panose="020B0604020202020204" pitchFamily="34" charset="0"/>
              <a:buChar char="•"/>
              <a:defRPr/>
            </a:pPr>
            <a:r>
              <a:rPr lang="en-US" altLang="en-US" dirty="0"/>
              <a:t>SPLP (synthetic precipitation leaching procedure) and TCLP (toxicity characteristic leaching procedure) – solid waste and contaminated soil characterization.</a:t>
            </a:r>
          </a:p>
          <a:p>
            <a:pPr>
              <a:defRPr/>
            </a:pPr>
            <a:endParaRPr lang="en-US" altLang="en-US" dirty="0"/>
          </a:p>
        </p:txBody>
      </p:sp>
      <p:sp>
        <p:nvSpPr>
          <p:cNvPr id="40964" name="Slide Number Placeholder 3">
            <a:extLst>
              <a:ext uri="{FF2B5EF4-FFF2-40B4-BE49-F238E27FC236}">
                <a16:creationId xmlns:a16="http://schemas.microsoft.com/office/drawing/2014/main" id="{4E113A1E-2749-4F57-8476-EDB5601DF0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8E9101-B4F4-4DCF-B840-ED7F61F2C100}" type="slidenum">
              <a:rPr lang="en-US" altLang="en-US" smtClean="0"/>
              <a:pPr/>
              <a:t>18</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7A711448-5FBB-4864-95D7-7A71B6F8C5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ECD2E19E-AAA1-420D-9AAD-F55A493D7D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2" name="Slide Number Placeholder 3">
            <a:extLst>
              <a:ext uri="{FF2B5EF4-FFF2-40B4-BE49-F238E27FC236}">
                <a16:creationId xmlns:a16="http://schemas.microsoft.com/office/drawing/2014/main" id="{3DA26592-C6D7-45B2-9984-58BF62674F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8E83B41-1644-42D9-A8DB-1F4336C99D8B}" type="slidenum">
              <a:rPr lang="en-US" altLang="en-US" smtClean="0"/>
              <a:pPr/>
              <a:t>19</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0017325F-038C-4CAC-9455-C13D8B66D43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75B6ADEC-DD81-4ABE-9DEF-0DC5AC3422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Innovative grants focused on methods to prevent, combat or clean-up harmful algal blooms.</a:t>
            </a:r>
          </a:p>
        </p:txBody>
      </p:sp>
      <p:sp>
        <p:nvSpPr>
          <p:cNvPr id="45060" name="Slide Number Placeholder 3">
            <a:extLst>
              <a:ext uri="{FF2B5EF4-FFF2-40B4-BE49-F238E27FC236}">
                <a16:creationId xmlns:a16="http://schemas.microsoft.com/office/drawing/2014/main" id="{8CD45C98-CFD2-473E-B10F-DC8A9D79625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52B6598-9313-4E57-9015-E713FD74F9F9}" type="slidenum">
              <a:rPr lang="en-US" altLang="en-US" smtClean="0"/>
              <a:pPr/>
              <a:t>20</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12927A0B-11E8-42EE-99BB-211E3258DD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3C13353E-0597-41E4-9E7C-6047F6272F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US" altLang="en-US"/>
              <a:t>Performance test samples:  blind, split, and/or performance check samples.</a:t>
            </a:r>
          </a:p>
        </p:txBody>
      </p:sp>
      <p:sp>
        <p:nvSpPr>
          <p:cNvPr id="47108" name="Slide Number Placeholder 3">
            <a:extLst>
              <a:ext uri="{FF2B5EF4-FFF2-40B4-BE49-F238E27FC236}">
                <a16:creationId xmlns:a16="http://schemas.microsoft.com/office/drawing/2014/main" id="{52C2DCEA-85B2-4432-8DC1-26A60DA0A55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758AC8D-8158-4315-AF24-D474870EDC91}" type="slidenum">
              <a:rPr lang="en-US" altLang="en-US" smtClean="0"/>
              <a:pPr/>
              <a:t>21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68A3871C-0BAA-4A26-AFE2-B93E295686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B680D04F-3004-4593-BCEC-DCCA01701F3C}"/>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altLang="en-US" dirty="0"/>
              <a:t>Each organization shall establish and maintain a quality system that will:</a:t>
            </a:r>
          </a:p>
          <a:p>
            <a:pPr marL="228600" indent="-228600" eaLnBrk="1" hangingPunct="1">
              <a:spcBef>
                <a:spcPct val="0"/>
              </a:spcBef>
              <a:buFontTx/>
              <a:buAutoNum type="arabicPeriod"/>
              <a:defRPr/>
            </a:pPr>
            <a:r>
              <a:rPr lang="en-US" altLang="en-US" dirty="0"/>
              <a:t>Identify, implement and promote quality assurance policies and procedures that will produce data of a know and verifiable quality;</a:t>
            </a:r>
          </a:p>
          <a:p>
            <a:pPr marL="228600" indent="-228600" eaLnBrk="1" hangingPunct="1">
              <a:spcBef>
                <a:spcPct val="0"/>
              </a:spcBef>
              <a:buFontTx/>
              <a:buAutoNum type="arabicPeriod"/>
              <a:defRPr/>
            </a:pPr>
            <a:r>
              <a:rPr lang="en-US" altLang="en-US" dirty="0"/>
              <a:t>Create and/or identify and follow standard operations procedures for all activities, both technical and administrative;</a:t>
            </a:r>
          </a:p>
          <a:p>
            <a:pPr marL="228600" indent="-228600" eaLnBrk="1" hangingPunct="1">
              <a:spcBef>
                <a:spcPct val="0"/>
              </a:spcBef>
              <a:buFontTx/>
              <a:buAutoNum type="arabicPeriod"/>
              <a:defRPr/>
            </a:pPr>
            <a:r>
              <a:rPr lang="en-US" altLang="en-US" dirty="0"/>
              <a:t>Monitor adherence to the established policies, procedures and written SOPs;</a:t>
            </a:r>
          </a:p>
          <a:p>
            <a:pPr marL="228600" indent="-228600" eaLnBrk="1" hangingPunct="1">
              <a:spcBef>
                <a:spcPct val="0"/>
              </a:spcBef>
              <a:buFontTx/>
              <a:buAutoNum type="arabicPeriod"/>
              <a:defRPr/>
            </a:pPr>
            <a:r>
              <a:rPr lang="en-US" altLang="en-US" dirty="0"/>
              <a:t>Establish and use procedures for continual improvement through both corrective and preventive action policies; and,</a:t>
            </a:r>
          </a:p>
          <a:p>
            <a:pPr marL="228600" indent="-228600" eaLnBrk="1" hangingPunct="1">
              <a:spcBef>
                <a:spcPct val="0"/>
              </a:spcBef>
              <a:buFontTx/>
              <a:buAutoNum type="arabicPeriod"/>
              <a:defRPr/>
            </a:pPr>
            <a:r>
              <a:rPr lang="en-US" altLang="en-US" dirty="0"/>
              <a:t>Monitor the quality of the organization’s product.</a:t>
            </a:r>
          </a:p>
        </p:txBody>
      </p:sp>
      <p:sp>
        <p:nvSpPr>
          <p:cNvPr id="12292" name="Slide Number Placeholder 3">
            <a:extLst>
              <a:ext uri="{FF2B5EF4-FFF2-40B4-BE49-F238E27FC236}">
                <a16:creationId xmlns:a16="http://schemas.microsoft.com/office/drawing/2014/main" id="{42C969FF-9817-4A49-8898-44F90DD587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619A9C5-7710-4E52-B4D2-5E2E373CEE32}" type="slidenum">
              <a:rPr lang="en-US" altLang="en-US" smtClean="0"/>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1EC4F17-3778-479F-8065-9B28313EB8E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426E06B-C1D6-4C69-AA34-3E1201F86B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Data Usability Document outlines the process to be used by the department when evaluating data quality indicators and determining the usability of analytical data.</a:t>
            </a:r>
          </a:p>
          <a:p>
            <a:endParaRPr lang="en-US" altLang="en-US"/>
          </a:p>
          <a:p>
            <a:r>
              <a:rPr lang="en-US" altLang="en-US"/>
              <a:t>Data quality objectives: specifications (descriptive and/or prescriptive) established for an intended use of a set of data. A target or goal describing a level of expected data quality.</a:t>
            </a:r>
          </a:p>
          <a:p>
            <a:r>
              <a:rPr lang="en-US" altLang="en-US"/>
              <a:t>Data quality indicators: A specified, numerical or qualitative criterion used to evaluate data for conformance with a DQO.</a:t>
            </a:r>
          </a:p>
          <a:p>
            <a:endParaRPr lang="en-US" altLang="en-US"/>
          </a:p>
          <a:p>
            <a:r>
              <a:rPr lang="en-US" altLang="en-US"/>
              <a:t>Example:</a:t>
            </a:r>
          </a:p>
          <a:p>
            <a:r>
              <a:rPr lang="en-US" altLang="en-US"/>
              <a:t>DQO:  Use DEP SOPs for sampling</a:t>
            </a:r>
          </a:p>
          <a:p>
            <a:r>
              <a:rPr lang="en-US" altLang="en-US"/>
              <a:t>DQI:  Collected groundwater samples per DEP SOP FS 2200</a:t>
            </a:r>
          </a:p>
          <a:p>
            <a:br>
              <a:rPr lang="en-US" altLang="en-US"/>
            </a:br>
            <a:r>
              <a:rPr lang="en-US" altLang="en-US"/>
              <a:t>DQO:  Achieve detection levels lower than water quality standards</a:t>
            </a:r>
          </a:p>
          <a:p>
            <a:r>
              <a:rPr lang="en-US" altLang="en-US"/>
              <a:t>DQI:  Lab reported MDL of 0.05 ug/L for silver. (WQ standard is 0.07 ug/L).</a:t>
            </a:r>
          </a:p>
        </p:txBody>
      </p:sp>
      <p:sp>
        <p:nvSpPr>
          <p:cNvPr id="49156" name="Slide Number Placeholder 3">
            <a:extLst>
              <a:ext uri="{FF2B5EF4-FFF2-40B4-BE49-F238E27FC236}">
                <a16:creationId xmlns:a16="http://schemas.microsoft.com/office/drawing/2014/main" id="{AE915E96-7A8A-4576-804B-48B85C010E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ADA93D-F09F-440B-911A-AA83D56E5B91}" type="slidenum">
              <a:rPr lang="en-US" altLang="en-US" smtClean="0"/>
              <a:pPr/>
              <a:t>22</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88825941-8E98-4D99-88D0-E6A407E08B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2CA9174D-3A30-49C4-B37B-B603A40DA59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Codes shall be added by organization collecting (field qualifiers) or analyzing (lab qualifiers) the samples.</a:t>
            </a:r>
          </a:p>
        </p:txBody>
      </p:sp>
      <p:sp>
        <p:nvSpPr>
          <p:cNvPr id="51204" name="Slide Number Placeholder 3">
            <a:extLst>
              <a:ext uri="{FF2B5EF4-FFF2-40B4-BE49-F238E27FC236}">
                <a16:creationId xmlns:a16="http://schemas.microsoft.com/office/drawing/2014/main" id="{0535EAF8-E482-4A78-9689-743B3D8A21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11886F-41BE-43B4-A5A0-F029D3B4E2D8}" type="slidenum">
              <a:rPr lang="en-US" altLang="en-US" smtClean="0"/>
              <a:pPr/>
              <a:t>23</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61A446B-F37B-4EDC-8245-6E57ABB7CB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47A2A8F6-57BB-4815-8437-06788BB6690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3252" name="Slide Number Placeholder 3">
            <a:extLst>
              <a:ext uri="{FF2B5EF4-FFF2-40B4-BE49-F238E27FC236}">
                <a16:creationId xmlns:a16="http://schemas.microsoft.com/office/drawing/2014/main" id="{1D425B68-FDB6-4580-89A3-3969DEB668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2CF3811-6A67-4C4A-B2E5-A3ADAE96F3E7}" type="slidenum">
              <a:rPr lang="en-US" altLang="en-US" smtClean="0"/>
              <a:pPr/>
              <a:t>24</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41EC77D5-91E9-4BAC-BB23-2D5CDB923F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D8053518-454D-4683-8D35-55D204CFD1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5300" name="Slide Number Placeholder 3">
            <a:extLst>
              <a:ext uri="{FF2B5EF4-FFF2-40B4-BE49-F238E27FC236}">
                <a16:creationId xmlns:a16="http://schemas.microsoft.com/office/drawing/2014/main" id="{879D23D9-0C58-4060-B2B0-75D09CFD3F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A56C50E-812A-420C-A28F-34B973C7CABD}" type="slidenum">
              <a:rPr lang="en-US" altLang="en-US" smtClean="0"/>
              <a:pPr/>
              <a:t>25</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97D5CF2E-6B3D-4C77-94FF-332E8AF5F7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C2978301-34DA-4274-A9F9-AA7A600F73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7348" name="Slide Number Placeholder 3">
            <a:extLst>
              <a:ext uri="{FF2B5EF4-FFF2-40B4-BE49-F238E27FC236}">
                <a16:creationId xmlns:a16="http://schemas.microsoft.com/office/drawing/2014/main" id="{F78A5B62-8BDC-4B38-9FBC-BBDA225723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E43BEE7-BB48-4A1F-BCA0-5C416C38D4F8}" type="slidenum">
              <a:rPr lang="en-US" altLang="en-US" smtClean="0"/>
              <a:pPr/>
              <a:t>26</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780F3AA9-9BAC-4ADE-9ED2-077461A294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83D4754-0D45-4B32-A2D4-C55236FD5F7F}"/>
              </a:ext>
            </a:extLst>
          </p:cNvPr>
          <p:cNvSpPr>
            <a:spLocks noGrp="1"/>
          </p:cNvSpPr>
          <p:nvPr>
            <p:ph type="body" idx="1"/>
          </p:nvPr>
        </p:nvSpPr>
        <p:spPr/>
        <p:txBody>
          <a:bodyPr/>
          <a:lstStyle/>
          <a:p>
            <a:pPr>
              <a:defRPr/>
            </a:pPr>
            <a:r>
              <a:rPr lang="en-US" dirty="0"/>
              <a:t>AEQAS supports DEP’s Quality System by:</a:t>
            </a:r>
          </a:p>
          <a:p>
            <a:pPr marL="171450" indent="-171450">
              <a:buFont typeface="Arial" panose="020B0604020202020204" pitchFamily="34" charset="0"/>
              <a:buChar char="•"/>
              <a:defRPr/>
            </a:pPr>
            <a:r>
              <a:rPr lang="en-US" dirty="0"/>
              <a:t>Participating in division specific teleconferences to disseminate information to QA Officers and managers throughout the agency</a:t>
            </a:r>
          </a:p>
          <a:p>
            <a:pPr marL="171450" indent="-171450">
              <a:buFont typeface="Arial" panose="020B0604020202020204" pitchFamily="34" charset="0"/>
              <a:buChar char="•"/>
              <a:defRPr/>
            </a:pPr>
            <a:r>
              <a:rPr lang="en-US" dirty="0"/>
              <a:t>Assisting in the review and development of Quality Plans</a:t>
            </a:r>
          </a:p>
          <a:p>
            <a:pPr marL="171450" indent="-171450">
              <a:buFont typeface="Arial" panose="020B0604020202020204" pitchFamily="34" charset="0"/>
              <a:buChar char="•"/>
              <a:defRPr/>
            </a:pPr>
            <a:r>
              <a:rPr lang="en-US" dirty="0"/>
              <a:t>Reviewing the Quality System of the agency through development of the QA Annual Report, and</a:t>
            </a:r>
          </a:p>
          <a:p>
            <a:pPr marL="171450" indent="-171450">
              <a:buFont typeface="Arial" panose="020B0604020202020204" pitchFamily="34" charset="0"/>
              <a:buChar char="•"/>
              <a:defRPr/>
            </a:pPr>
            <a:r>
              <a:rPr lang="en-US" dirty="0"/>
              <a:t>Acting as a liaison with the EPA and DOH</a:t>
            </a:r>
          </a:p>
          <a:p>
            <a:pPr>
              <a:buFont typeface="Arial" panose="020B0604020202020204" pitchFamily="34" charset="0"/>
              <a:buNone/>
              <a:defRPr/>
            </a:pPr>
            <a:endParaRPr lang="en-US" dirty="0"/>
          </a:p>
          <a:p>
            <a:pPr>
              <a:buFont typeface="Arial" panose="020B0604020202020204" pitchFamily="34" charset="0"/>
              <a:buNone/>
              <a:defRPr/>
            </a:pPr>
            <a:r>
              <a:rPr lang="en-US" dirty="0"/>
              <a:t>Learn about your QA responsibilities by:</a:t>
            </a:r>
          </a:p>
          <a:p>
            <a:pPr marL="171450" indent="-171450">
              <a:buFont typeface="Arial" panose="020B0604020202020204" pitchFamily="34" charset="0"/>
              <a:buChar char="•"/>
              <a:defRPr/>
            </a:pPr>
            <a:r>
              <a:rPr lang="en-US" dirty="0"/>
              <a:t>Meeting your work unit’s QA Officers,</a:t>
            </a:r>
          </a:p>
          <a:p>
            <a:pPr marL="171450" indent="-171450">
              <a:buFont typeface="Arial" panose="020B0604020202020204" pitchFamily="34" charset="0"/>
              <a:buChar char="•"/>
              <a:defRPr/>
            </a:pPr>
            <a:r>
              <a:rPr lang="en-US" dirty="0"/>
              <a:t>Reading your work unit’s Quality Plan, and</a:t>
            </a:r>
          </a:p>
          <a:p>
            <a:pPr marL="171450" indent="-171450">
              <a:buFont typeface="Arial" panose="020B0604020202020204" pitchFamily="34" charset="0"/>
              <a:buChar char="•"/>
              <a:defRPr/>
            </a:pPr>
            <a:r>
              <a:rPr lang="en-US" dirty="0"/>
              <a:t>Asking what QA training and resources you need to do your job</a:t>
            </a:r>
          </a:p>
          <a:p>
            <a:pPr>
              <a:buFont typeface="Arial" panose="020B0604020202020204" pitchFamily="34" charset="0"/>
              <a:buNone/>
              <a:defRPr/>
            </a:pPr>
            <a:endParaRPr lang="en-US" dirty="0"/>
          </a:p>
          <a:p>
            <a:pPr>
              <a:buFont typeface="Arial" panose="020B0604020202020204" pitchFamily="34" charset="0"/>
              <a:buNone/>
              <a:defRPr/>
            </a:pPr>
            <a:r>
              <a:rPr lang="en-US" dirty="0"/>
              <a:t>Quality of Science Review:  Evaluate the effectiveness and implementation of a program’s quality system while assisting with quality assurance improvements though examination of the documentation of the quality system and activities conducted.</a:t>
            </a:r>
          </a:p>
        </p:txBody>
      </p:sp>
      <p:sp>
        <p:nvSpPr>
          <p:cNvPr id="59396" name="Slide Number Placeholder 3">
            <a:extLst>
              <a:ext uri="{FF2B5EF4-FFF2-40B4-BE49-F238E27FC236}">
                <a16:creationId xmlns:a16="http://schemas.microsoft.com/office/drawing/2014/main" id="{4520B0F8-DA12-490B-8883-F14E84EE87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E9F2A3B-5D29-4509-8F26-A150AF349A5D}" type="slidenum">
              <a:rPr lang="en-US" altLang="en-US" smtClean="0"/>
              <a:pPr/>
              <a:t>27</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0A0D590A-C7F9-46C2-8D23-6E9A3A63DC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A6C5142B-9AF3-44C4-8F64-6F31A73D2A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a:p>
        </p:txBody>
      </p:sp>
      <p:sp>
        <p:nvSpPr>
          <p:cNvPr id="61444" name="Slide Number Placeholder 3">
            <a:extLst>
              <a:ext uri="{FF2B5EF4-FFF2-40B4-BE49-F238E27FC236}">
                <a16:creationId xmlns:a16="http://schemas.microsoft.com/office/drawing/2014/main" id="{D552E185-80FC-425C-9C51-5EF55FD67C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8ABD0F0-B86C-48CC-8DF8-E811D12D2BBF}" type="slidenum">
              <a:rPr lang="en-US" altLang="en-US" smtClean="0"/>
              <a:pPr/>
              <a:t>28</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3E73AC04-3C56-4F71-BEBB-472F054770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B89E7A8E-5138-406E-8D47-1D68492B79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F4025235-B272-416A-A91A-C132132CDF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DC9B97B-C201-4384-811A-47F98B327A04}" type="slidenum">
              <a:rPr lang="en-US" altLang="en-US" smtClean="0"/>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6E6B8F91-1885-4A26-AEF1-8073A1020BA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24891622-D9E1-4F25-B47C-52DE6984D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Legislative Statues, Florida Administrative Code, and Department Policy</a:t>
            </a:r>
          </a:p>
          <a:p>
            <a:endParaRPr lang="en-US" altLang="en-US" dirty="0"/>
          </a:p>
          <a:p>
            <a:r>
              <a:rPr lang="en-US" altLang="en-US" dirty="0"/>
              <a:t>Policy 972 establishes a tiered application of responsibilities for quality assurance because no single person or work unit can manage all QA functions of DEP. Consistent implementation of DEP’s Quality Assurance Policy across programs and work units results in a department-wide culture of competence and responsibility for the management of scientific data.</a:t>
            </a:r>
          </a:p>
        </p:txBody>
      </p:sp>
      <p:sp>
        <p:nvSpPr>
          <p:cNvPr id="16388" name="Slide Number Placeholder 3">
            <a:extLst>
              <a:ext uri="{FF2B5EF4-FFF2-40B4-BE49-F238E27FC236}">
                <a16:creationId xmlns:a16="http://schemas.microsoft.com/office/drawing/2014/main" id="{7D158C39-80E7-44C5-A0C1-87DEF480B66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6DE8C17-9B31-439D-AA54-CC8E0FB2D31E}" type="slidenum">
              <a:rPr lang="en-US" altLang="en-US" smtClean="0"/>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3615E97-99C8-4D85-BC7E-0F173F4D9C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4274BBD-06F4-4F25-A3E0-ECB965C3B43D}"/>
              </a:ext>
            </a:extLst>
          </p:cNvPr>
          <p:cNvSpPr>
            <a:spLocks noGrp="1"/>
          </p:cNvSpPr>
          <p:nvPr>
            <p:ph type="body" idx="1"/>
          </p:nvPr>
        </p:nvSpPr>
        <p:spPr/>
        <p:txBody>
          <a:bodyPr/>
          <a:lstStyle/>
          <a:p>
            <a:pPr>
              <a:defRPr/>
            </a:pPr>
            <a:r>
              <a:rPr lang="en-US" sz="1000" b="1" dirty="0"/>
              <a:t>Data generator</a:t>
            </a:r>
          </a:p>
          <a:p>
            <a:pPr>
              <a:defRPr/>
            </a:pPr>
            <a:r>
              <a:rPr lang="en-US" sz="1000" i="1" dirty="0"/>
              <a:t>Environmental Samplers</a:t>
            </a:r>
          </a:p>
          <a:p>
            <a:pPr marL="171450" indent="-171450">
              <a:buFont typeface="Arial" panose="020B0604020202020204" pitchFamily="34" charset="0"/>
              <a:buChar char="•"/>
              <a:defRPr/>
            </a:pPr>
            <a:r>
              <a:rPr lang="en-US" sz="1000" dirty="0"/>
              <a:t>Receive appropriate SOP training</a:t>
            </a:r>
          </a:p>
          <a:p>
            <a:pPr marL="171450" indent="-171450">
              <a:buFont typeface="Arial" panose="020B0604020202020204" pitchFamily="34" charset="0"/>
              <a:buChar char="•"/>
              <a:defRPr/>
            </a:pPr>
            <a:r>
              <a:rPr lang="en-US" sz="1000" dirty="0"/>
              <a:t>Carefully follow appropriate SOPs for environmental sampling and measurements</a:t>
            </a:r>
          </a:p>
          <a:p>
            <a:pPr marL="171450" indent="-171450">
              <a:buFont typeface="Arial" panose="020B0604020202020204" pitchFamily="34" charset="0"/>
              <a:buChar char="•"/>
              <a:defRPr/>
            </a:pPr>
            <a:r>
              <a:rPr lang="en-US" sz="1000" dirty="0"/>
              <a:t>Participate in performance audits</a:t>
            </a:r>
          </a:p>
          <a:p>
            <a:pPr marL="171450" indent="-171450">
              <a:buFont typeface="Arial" panose="020B0604020202020204" pitchFamily="34" charset="0"/>
              <a:buChar char="•"/>
              <a:defRPr/>
            </a:pPr>
            <a:r>
              <a:rPr lang="en-US" sz="1000" dirty="0"/>
              <a:t>Maintain appropriate documentation and Quality Control procedures</a:t>
            </a:r>
          </a:p>
          <a:p>
            <a:pPr>
              <a:buFont typeface="Arial" panose="020B0604020202020204" pitchFamily="34" charset="0"/>
              <a:buNone/>
              <a:defRPr/>
            </a:pPr>
            <a:r>
              <a:rPr lang="en-US" sz="1000" i="1" dirty="0"/>
              <a:t>Lab Analysts</a:t>
            </a:r>
          </a:p>
          <a:p>
            <a:pPr marL="171450" indent="-171450">
              <a:buFont typeface="Arial" panose="020B0604020202020204" pitchFamily="34" charset="0"/>
              <a:buChar char="•"/>
              <a:defRPr/>
            </a:pPr>
            <a:r>
              <a:rPr lang="en-US" sz="1000" dirty="0"/>
              <a:t>Receive appropriate lab SOP training</a:t>
            </a:r>
          </a:p>
          <a:p>
            <a:pPr marL="171450" indent="-171450">
              <a:buFont typeface="Arial" panose="020B0604020202020204" pitchFamily="34" charset="0"/>
              <a:buChar char="•"/>
              <a:defRPr/>
            </a:pPr>
            <a:r>
              <a:rPr lang="en-US" sz="1000" dirty="0"/>
              <a:t>Follow lab SOPs and Quality Manual</a:t>
            </a:r>
          </a:p>
          <a:p>
            <a:pPr marL="171450" indent="-171450">
              <a:buFont typeface="Arial" panose="020B0604020202020204" pitchFamily="34" charset="0"/>
              <a:buChar char="•"/>
              <a:defRPr/>
            </a:pPr>
            <a:r>
              <a:rPr lang="en-US" sz="1000" dirty="0"/>
              <a:t>Perform and document quality control appropriate for each method</a:t>
            </a:r>
          </a:p>
          <a:p>
            <a:pPr marL="171450" indent="-171450">
              <a:buFont typeface="Arial" panose="020B0604020202020204" pitchFamily="34" charset="0"/>
              <a:buChar char="•"/>
              <a:defRPr/>
            </a:pPr>
            <a:r>
              <a:rPr lang="en-US" sz="1000" dirty="0"/>
              <a:t>Have results reviewed by a second analyst</a:t>
            </a:r>
          </a:p>
          <a:p>
            <a:pPr marL="171450" indent="-171450">
              <a:buFont typeface="Arial" panose="020B0604020202020204" pitchFamily="34" charset="0"/>
              <a:buChar char="•"/>
              <a:defRPr/>
            </a:pPr>
            <a:r>
              <a:rPr lang="en-US" sz="1000" dirty="0"/>
              <a:t>Demonstrate capability and track QA in the Laboratory Information Management System (LIMS)</a:t>
            </a:r>
          </a:p>
          <a:p>
            <a:pPr marL="171450" indent="-171450">
              <a:buFont typeface="Arial" panose="020B0604020202020204" pitchFamily="34" charset="0"/>
              <a:buChar char="•"/>
              <a:defRPr/>
            </a:pPr>
            <a:r>
              <a:rPr lang="en-US" sz="1000" dirty="0"/>
              <a:t>Participate in DOH audits</a:t>
            </a:r>
          </a:p>
          <a:p>
            <a:pPr>
              <a:buFont typeface="Arial" panose="020B0604020202020204" pitchFamily="34" charset="0"/>
              <a:buNone/>
              <a:defRPr/>
            </a:pPr>
            <a:endParaRPr lang="en-US" sz="1000" dirty="0"/>
          </a:p>
          <a:p>
            <a:pPr>
              <a:buFont typeface="Arial" panose="020B0604020202020204" pitchFamily="34" charset="0"/>
              <a:buNone/>
              <a:defRPr/>
            </a:pPr>
            <a:r>
              <a:rPr lang="en-US" sz="1000" b="1" dirty="0"/>
              <a:t>Data entry</a:t>
            </a:r>
          </a:p>
          <a:p>
            <a:pPr marL="171450" indent="-171450">
              <a:buFont typeface="Arial" panose="020B0604020202020204" pitchFamily="34" charset="0"/>
              <a:buChar char="•"/>
              <a:defRPr/>
            </a:pPr>
            <a:r>
              <a:rPr lang="en-US" sz="1000" dirty="0"/>
              <a:t>Employees will have a general understanding of the database and its capabilities</a:t>
            </a:r>
          </a:p>
          <a:p>
            <a:pPr marL="171450" indent="-171450">
              <a:buFont typeface="Arial" panose="020B0604020202020204" pitchFamily="34" charset="0"/>
              <a:buChar char="•"/>
              <a:defRPr/>
            </a:pPr>
            <a:r>
              <a:rPr lang="en-US" sz="1000" dirty="0"/>
              <a:t>Ask questions while entering the data such as:</a:t>
            </a:r>
          </a:p>
          <a:p>
            <a:pPr marL="628650" lvl="1" indent="-171450">
              <a:buFont typeface="Arial" panose="020B0604020202020204" pitchFamily="34" charset="0"/>
              <a:buChar char="•"/>
              <a:defRPr/>
            </a:pPr>
            <a:r>
              <a:rPr lang="en-US" sz="1000" dirty="0"/>
              <a:t>Were appropriate QC checks performed?</a:t>
            </a:r>
          </a:p>
          <a:p>
            <a:pPr marL="628650" lvl="1" indent="-171450">
              <a:buFont typeface="Arial" panose="020B0604020202020204" pitchFamily="34" charset="0"/>
              <a:buChar char="•"/>
              <a:defRPr/>
            </a:pPr>
            <a:r>
              <a:rPr lang="en-US" sz="1000" dirty="0"/>
              <a:t>Are data qualifiers needed?</a:t>
            </a:r>
          </a:p>
          <a:p>
            <a:pPr marL="628650" lvl="1" indent="-171450">
              <a:buFont typeface="Arial" panose="020B0604020202020204" pitchFamily="34" charset="0"/>
              <a:buChar char="•"/>
              <a:defRPr/>
            </a:pPr>
            <a:r>
              <a:rPr lang="en-US" sz="1000" dirty="0"/>
              <a:t>Is the documentation complete and legible?</a:t>
            </a:r>
          </a:p>
          <a:p>
            <a:pPr marL="628650" lvl="1" indent="-171450">
              <a:buFont typeface="Arial" panose="020B0604020202020204" pitchFamily="34" charset="0"/>
              <a:buChar char="•"/>
              <a:defRPr/>
            </a:pPr>
            <a:r>
              <a:rPr lang="en-US" sz="1000" dirty="0"/>
              <a:t>Are the data provided in the appropriate format for the database?</a:t>
            </a:r>
          </a:p>
          <a:p>
            <a:pPr marL="628650" lvl="1" indent="-171450">
              <a:buFont typeface="Arial" panose="020B0604020202020204" pitchFamily="34" charset="0"/>
              <a:buChar char="•"/>
              <a:defRPr/>
            </a:pPr>
            <a:r>
              <a:rPr lang="en-US" sz="1000" dirty="0"/>
              <a:t>Are data entries verified by another person?</a:t>
            </a:r>
          </a:p>
          <a:p>
            <a:pPr marL="628650" lvl="1" indent="-171450">
              <a:buFont typeface="Arial" panose="020B0604020202020204" pitchFamily="34" charset="0"/>
              <a:buChar char="•"/>
              <a:defRPr/>
            </a:pPr>
            <a:r>
              <a:rPr lang="en-US" sz="1000" dirty="0"/>
              <a:t>Is there a mechanism for feedback about suspect data?</a:t>
            </a:r>
          </a:p>
          <a:p>
            <a:pPr marL="171450" indent="-171450">
              <a:buFont typeface="Arial" panose="020B0604020202020204" pitchFamily="34" charset="0"/>
              <a:buChar char="•"/>
              <a:defRPr/>
            </a:pPr>
            <a:endParaRPr lang="en-US" sz="1000" dirty="0"/>
          </a:p>
          <a:p>
            <a:pPr>
              <a:buFont typeface="Arial" panose="020B0604020202020204" pitchFamily="34" charset="0"/>
              <a:buNone/>
              <a:defRPr/>
            </a:pPr>
            <a:r>
              <a:rPr lang="en-US" sz="1000" b="1" dirty="0"/>
              <a:t>Data users</a:t>
            </a:r>
          </a:p>
          <a:p>
            <a:pPr marL="171450" indent="-171450">
              <a:buFont typeface="Arial" panose="020B0604020202020204" pitchFamily="34" charset="0"/>
              <a:buChar char="•"/>
              <a:defRPr/>
            </a:pPr>
            <a:r>
              <a:rPr lang="en-US" sz="1000" dirty="0"/>
              <a:t>Request training on program specific requirements</a:t>
            </a:r>
          </a:p>
          <a:p>
            <a:pPr marL="171450" indent="-171450">
              <a:buFont typeface="Arial" panose="020B0604020202020204" pitchFamily="34" charset="0"/>
              <a:buChar char="•"/>
              <a:defRPr/>
            </a:pPr>
            <a:r>
              <a:rPr lang="en-US" sz="1000" dirty="0"/>
              <a:t>Question the quality of the data</a:t>
            </a:r>
          </a:p>
          <a:p>
            <a:pPr marL="171450" indent="-171450">
              <a:buFont typeface="Arial" panose="020B0604020202020204" pitchFamily="34" charset="0"/>
              <a:buChar char="•"/>
              <a:defRPr/>
            </a:pPr>
            <a:r>
              <a:rPr lang="en-US" sz="1000" dirty="0"/>
              <a:t>Make sure data are collected and analyzed with sufficient quality for your use</a:t>
            </a:r>
          </a:p>
          <a:p>
            <a:pPr marL="171450" indent="-171450">
              <a:buFont typeface="Arial" panose="020B0604020202020204" pitchFamily="34" charset="0"/>
              <a:buChar char="•"/>
              <a:defRPr/>
            </a:pPr>
            <a:r>
              <a:rPr lang="en-US" sz="1000" dirty="0"/>
              <a:t>Check to see if sampling sites were appropriate</a:t>
            </a:r>
          </a:p>
          <a:p>
            <a:pPr marL="171450" indent="-171450">
              <a:buFont typeface="Arial" panose="020B0604020202020204" pitchFamily="34" charset="0"/>
              <a:buChar char="•"/>
              <a:defRPr/>
            </a:pPr>
            <a:r>
              <a:rPr lang="en-US" sz="1000" dirty="0"/>
              <a:t>Review QC data to ensure appropriate use of qualifiers</a:t>
            </a:r>
          </a:p>
          <a:p>
            <a:pPr marL="171450" indent="-171450">
              <a:buFont typeface="Arial" panose="020B0604020202020204" pitchFamily="34" charset="0"/>
              <a:buChar char="•"/>
              <a:defRPr/>
            </a:pPr>
            <a:r>
              <a:rPr lang="en-US" sz="1000" dirty="0"/>
              <a:t>Ensure detection limits are sufficient for your use</a:t>
            </a:r>
          </a:p>
          <a:p>
            <a:pPr marL="171450" indent="-171450">
              <a:buFont typeface="Arial" panose="020B0604020202020204" pitchFamily="34" charset="0"/>
              <a:buChar char="•"/>
              <a:defRPr/>
            </a:pPr>
            <a:r>
              <a:rPr lang="en-US" sz="1000" dirty="0"/>
              <a:t>Provide feedback to data generators about suspect data</a:t>
            </a:r>
          </a:p>
          <a:p>
            <a:pPr>
              <a:buFont typeface="Arial" panose="020B0604020202020204" pitchFamily="34" charset="0"/>
              <a:buNone/>
              <a:defRPr/>
            </a:pPr>
            <a:endParaRPr lang="en-US" sz="1000" b="1" dirty="0"/>
          </a:p>
          <a:p>
            <a:pPr>
              <a:buFont typeface="Arial" panose="020B0604020202020204" pitchFamily="34" charset="0"/>
              <a:buNone/>
              <a:defRPr/>
            </a:pPr>
            <a:r>
              <a:rPr lang="en-US" sz="1000" dirty="0"/>
              <a:t>If you are using environmental data, conduct these easy checks to ensure data are of sufficient quality for your use.</a:t>
            </a:r>
          </a:p>
          <a:p>
            <a:pPr marL="171450" indent="-171450">
              <a:buFont typeface="Arial" panose="020B0604020202020204" pitchFamily="34" charset="0"/>
              <a:buChar char="•"/>
              <a:defRPr/>
            </a:pPr>
            <a:r>
              <a:rPr lang="en-US" sz="1000" dirty="0"/>
              <a:t>Is the report complete? Does it include:</a:t>
            </a:r>
          </a:p>
          <a:p>
            <a:pPr marL="628650" lvl="1" indent="-171450">
              <a:buFont typeface="Arial" panose="020B0604020202020204" pitchFamily="34" charset="0"/>
              <a:buChar char="•"/>
              <a:defRPr/>
            </a:pPr>
            <a:r>
              <a:rPr lang="en-US" sz="1000" dirty="0"/>
              <a:t>All sample data and relevant QC data</a:t>
            </a:r>
          </a:p>
          <a:p>
            <a:pPr marL="628650" lvl="1" indent="-171450">
              <a:buFont typeface="Arial" panose="020B0604020202020204" pitchFamily="34" charset="0"/>
              <a:buChar char="•"/>
              <a:defRPr/>
            </a:pPr>
            <a:r>
              <a:rPr lang="en-US" sz="1000" dirty="0"/>
              <a:t>Sampling and analysis dates and times</a:t>
            </a:r>
          </a:p>
          <a:p>
            <a:pPr marL="628650" lvl="1" indent="-171450">
              <a:buFont typeface="Arial" panose="020B0604020202020204" pitchFamily="34" charset="0"/>
              <a:buChar char="•"/>
              <a:defRPr/>
            </a:pPr>
            <a:r>
              <a:rPr lang="en-US" sz="1000" dirty="0"/>
              <a:t>Relevant field measurements and observations</a:t>
            </a:r>
          </a:p>
          <a:p>
            <a:pPr marL="171450" indent="-171450">
              <a:buFont typeface="Arial" panose="020B0604020202020204" pitchFamily="34" charset="0"/>
              <a:buChar char="•"/>
              <a:defRPr/>
            </a:pPr>
            <a:r>
              <a:rPr lang="en-US" sz="1000" dirty="0"/>
              <a:t>Is the lab certified?</a:t>
            </a:r>
          </a:p>
          <a:p>
            <a:pPr marL="171450" indent="-171450">
              <a:buFont typeface="Arial" panose="020B0604020202020204" pitchFamily="34" charset="0"/>
              <a:buChar char="•"/>
              <a:defRPr/>
            </a:pPr>
            <a:r>
              <a:rPr lang="en-US" sz="1000" dirty="0"/>
              <a:t>Were the appropriate analytical methods used?</a:t>
            </a:r>
          </a:p>
          <a:p>
            <a:pPr marL="171450" indent="-171450">
              <a:buFont typeface="Arial" panose="020B0604020202020204" pitchFamily="34" charset="0"/>
              <a:buChar char="•"/>
              <a:defRPr/>
            </a:pPr>
            <a:r>
              <a:rPr lang="en-US" sz="1000" dirty="0"/>
              <a:t>Are detection limits reported and appropriate for your data use?</a:t>
            </a:r>
          </a:p>
          <a:p>
            <a:pPr marL="171450" indent="-171450">
              <a:buFont typeface="Arial" panose="020B0604020202020204" pitchFamily="34" charset="0"/>
              <a:buChar char="•"/>
              <a:defRPr/>
            </a:pPr>
            <a:r>
              <a:rPr lang="en-US" sz="1000" dirty="0"/>
              <a:t>Are the correct data qualifiers attached to the data?</a:t>
            </a:r>
          </a:p>
          <a:p>
            <a:pPr marL="628650" lvl="1" indent="-171450">
              <a:buFont typeface="Arial" panose="020B0604020202020204" pitchFamily="34" charset="0"/>
              <a:buChar char="•"/>
              <a:defRPr/>
            </a:pPr>
            <a:r>
              <a:rPr lang="en-US" sz="1000" dirty="0"/>
              <a:t>Do these qualifiers prevent your use of the data?</a:t>
            </a:r>
          </a:p>
          <a:p>
            <a:pPr lvl="1">
              <a:buFont typeface="Arial" panose="020B0604020202020204" pitchFamily="34" charset="0"/>
              <a:buNone/>
              <a:defRPr/>
            </a:pPr>
            <a:endParaRPr lang="en-US" sz="1000" dirty="0"/>
          </a:p>
          <a:p>
            <a:pPr>
              <a:buFont typeface="Arial" panose="020B0604020202020204" pitchFamily="34" charset="0"/>
              <a:buNone/>
              <a:defRPr/>
            </a:pPr>
            <a:r>
              <a:rPr lang="en-US" sz="1000" b="1" dirty="0"/>
              <a:t>Data management</a:t>
            </a:r>
          </a:p>
          <a:p>
            <a:pPr marL="171450" indent="-171450">
              <a:buFont typeface="Arial" panose="020B0604020202020204" pitchFamily="34" charset="0"/>
              <a:buChar char="•"/>
              <a:defRPr/>
            </a:pPr>
            <a:r>
              <a:rPr lang="en-US" sz="1000" dirty="0"/>
              <a:t>Employees will have an in-depth understanding of the database(s) and its capabilities</a:t>
            </a:r>
          </a:p>
          <a:p>
            <a:pPr marL="171450" indent="-171450">
              <a:buFont typeface="Arial" panose="020B0604020202020204" pitchFamily="34" charset="0"/>
              <a:buChar char="•"/>
              <a:defRPr/>
            </a:pPr>
            <a:r>
              <a:rPr lang="en-US" sz="1000" dirty="0"/>
              <a:t>Within DEAR, data managers utilize the statewide water quality database (SBIO), Watershed Information Network (WIN), and GIS and NHD layers</a:t>
            </a:r>
          </a:p>
          <a:p>
            <a:pPr marL="171450" indent="-171450">
              <a:buFont typeface="Arial" panose="020B0604020202020204" pitchFamily="34" charset="0"/>
              <a:buChar char="•"/>
              <a:defRPr/>
            </a:pPr>
            <a:r>
              <a:rPr lang="en-US" sz="1000" dirty="0"/>
              <a:t>Provides Quality Assurance checking and editing of geospatial data, data analysis and support </a:t>
            </a:r>
          </a:p>
          <a:p>
            <a:pPr marL="171450" indent="-171450">
              <a:buFont typeface="Arial" panose="020B0604020202020204" pitchFamily="34" charset="0"/>
              <a:buChar char="•"/>
              <a:defRPr/>
            </a:pPr>
            <a:r>
              <a:rPr lang="en-US" sz="1000" dirty="0"/>
              <a:t>Perform QAQC procedures for data repositories</a:t>
            </a:r>
          </a:p>
          <a:p>
            <a:pPr marL="171450" indent="-171450">
              <a:buFont typeface="Arial" panose="020B0604020202020204" pitchFamily="34" charset="0"/>
              <a:buChar char="•"/>
              <a:defRPr/>
            </a:pPr>
            <a:r>
              <a:rPr lang="en-US" sz="1000" dirty="0"/>
              <a:t>Provide feedback to data generators about suspect data</a:t>
            </a:r>
          </a:p>
          <a:p>
            <a:pPr>
              <a:buFont typeface="Arial" panose="020B0604020202020204" pitchFamily="34" charset="0"/>
              <a:buNone/>
              <a:defRPr/>
            </a:pPr>
            <a:endParaRPr lang="en-US" sz="1000" b="1" dirty="0"/>
          </a:p>
          <a:p>
            <a:pPr>
              <a:buFont typeface="Arial" panose="020B0604020202020204" pitchFamily="34" charset="0"/>
              <a:buNone/>
              <a:defRPr/>
            </a:pPr>
            <a:r>
              <a:rPr lang="en-US" sz="1000" b="1" dirty="0"/>
              <a:t>Grant/Contract management</a:t>
            </a:r>
          </a:p>
          <a:p>
            <a:pPr>
              <a:buFont typeface="Arial" panose="020B0604020202020204" pitchFamily="34" charset="0"/>
              <a:buNone/>
              <a:defRPr/>
            </a:pPr>
            <a:r>
              <a:rPr lang="en-US" sz="1000" dirty="0"/>
              <a:t>As an agreement manger, it is your responsibility to:</a:t>
            </a:r>
          </a:p>
          <a:p>
            <a:pPr marL="171450" indent="-171450">
              <a:buFont typeface="Arial" panose="020B0604020202020204" pitchFamily="34" charset="0"/>
              <a:buChar char="•"/>
              <a:defRPr/>
            </a:pPr>
            <a:r>
              <a:rPr lang="en-US" sz="1000" dirty="0"/>
              <a:t>Discuss field and lab work with the contractor during project initiation</a:t>
            </a:r>
          </a:p>
          <a:p>
            <a:pPr marL="171450" indent="-171450">
              <a:buFont typeface="Arial" panose="020B0604020202020204" pitchFamily="34" charset="0"/>
              <a:buChar char="•"/>
              <a:defRPr/>
            </a:pPr>
            <a:r>
              <a:rPr lang="en-US" sz="1000" dirty="0"/>
              <a:t>Decide whether the project requires a Standard or Research QA Exhibit, and include it in the agreement</a:t>
            </a:r>
          </a:p>
          <a:p>
            <a:pPr marL="171450" indent="-171450">
              <a:buFont typeface="Arial" panose="020B0604020202020204" pitchFamily="34" charset="0"/>
              <a:buChar char="•"/>
              <a:defRPr/>
            </a:pPr>
            <a:r>
              <a:rPr lang="en-US" sz="1000" dirty="0"/>
              <a:t>Provide a Quality Assurance Plan template to contractor/grantee</a:t>
            </a:r>
          </a:p>
          <a:p>
            <a:pPr marL="171450" indent="-171450">
              <a:buFont typeface="Arial" panose="020B0604020202020204" pitchFamily="34" charset="0"/>
              <a:buChar char="•"/>
              <a:defRPr/>
            </a:pPr>
            <a:r>
              <a:rPr lang="en-US" sz="1000" dirty="0"/>
              <a:t>Review and approve the QA Plan deliverable and other deliverable(s) for adherence with QA requirements</a:t>
            </a:r>
          </a:p>
        </p:txBody>
      </p:sp>
      <p:sp>
        <p:nvSpPr>
          <p:cNvPr id="18436" name="Slide Number Placeholder 3">
            <a:extLst>
              <a:ext uri="{FF2B5EF4-FFF2-40B4-BE49-F238E27FC236}">
                <a16:creationId xmlns:a16="http://schemas.microsoft.com/office/drawing/2014/main" id="{D5317008-BCC9-46CB-ABA1-64B896E85CB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7BA9708-CECC-4D8F-B2A4-4A479845FB4E}" type="slidenum">
              <a:rPr lang="en-US" altLang="en-US" smtClean="0"/>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525B230D-84E8-499A-8225-38B66868DB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6CE72165-B7B8-47C2-B63C-BFCD350522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As you can see, the QA Rule contains a lot of information regarding environmental data, such as field procedures, laboratory certification, sample preservation and holding times, audits, and data validation. </a:t>
            </a:r>
          </a:p>
          <a:p>
            <a:endParaRPr lang="en-US" altLang="en-US"/>
          </a:p>
          <a:p>
            <a:r>
              <a:rPr lang="en-US" altLang="en-US"/>
              <a:t>Keep in mind, as we explore the different sections of the QA Rule, that depending on your Program or your specific QA role, certain parts of the rule may be more relevant or part of your direct responsibilities. </a:t>
            </a:r>
          </a:p>
        </p:txBody>
      </p:sp>
      <p:sp>
        <p:nvSpPr>
          <p:cNvPr id="20484" name="Slide Number Placeholder 3">
            <a:extLst>
              <a:ext uri="{FF2B5EF4-FFF2-40B4-BE49-F238E27FC236}">
                <a16:creationId xmlns:a16="http://schemas.microsoft.com/office/drawing/2014/main" id="{37BED148-9DBC-4241-B666-639BB5E495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99AA8AE-AFCA-484C-A2E5-2923DAF8A6BB}" type="slidenum">
              <a:rPr lang="en-US" altLang="en-US" smtClean="0"/>
              <a:pPr/>
              <a:t>8</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89B0BB8-9086-4011-8033-0BECEE5FF1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42F1D2CF-D79D-415D-A3B9-5B201F8948F4}"/>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r>
              <a:rPr lang="en-US" altLang="en-US" b="1" dirty="0"/>
              <a:t>Physical</a:t>
            </a:r>
            <a:r>
              <a:rPr lang="en-US" altLang="en-US" dirty="0"/>
              <a:t>:  Support chemical and biological characterization; provide data for other required testing</a:t>
            </a:r>
          </a:p>
          <a:p>
            <a:pPr>
              <a:defRPr/>
            </a:pPr>
            <a:r>
              <a:rPr lang="en-US" altLang="en-US" dirty="0"/>
              <a:t>Examples:  </a:t>
            </a:r>
          </a:p>
          <a:p>
            <a:pPr marL="171450" indent="-171450">
              <a:buFont typeface="Arial" panose="020B0604020202020204" pitchFamily="34" charset="0"/>
              <a:buChar char="•"/>
              <a:defRPr/>
            </a:pPr>
            <a:r>
              <a:rPr lang="en-US" altLang="en-US" dirty="0"/>
              <a:t>pH, conductivity, dissolved oxygen, temperature</a:t>
            </a:r>
          </a:p>
          <a:p>
            <a:pPr marL="171450" indent="-171450">
              <a:buFont typeface="Arial" panose="020B0604020202020204" pitchFamily="34" charset="0"/>
              <a:buChar char="•"/>
              <a:defRPr/>
            </a:pPr>
            <a:r>
              <a:rPr lang="en-US" altLang="en-US" dirty="0"/>
              <a:t>Dye tracing, measurements to calculate discharge or stream flow</a:t>
            </a:r>
          </a:p>
          <a:p>
            <a:pPr marL="171450" indent="-171450">
              <a:buFont typeface="Arial" panose="020B0604020202020204" pitchFamily="34" charset="0"/>
              <a:buChar char="•"/>
              <a:defRPr/>
            </a:pPr>
            <a:r>
              <a:rPr lang="en-US" altLang="en-US" dirty="0"/>
              <a:t>Color, turbidity</a:t>
            </a:r>
          </a:p>
          <a:p>
            <a:pPr marL="171450" indent="-171450">
              <a:buFont typeface="Arial" panose="020B0604020202020204" pitchFamily="34" charset="0"/>
              <a:buChar char="•"/>
              <a:defRPr/>
            </a:pPr>
            <a:r>
              <a:rPr lang="en-US" altLang="en-US" dirty="0"/>
              <a:t>Measurements to determine groundwater levels</a:t>
            </a:r>
          </a:p>
          <a:p>
            <a:pPr marL="171450" indent="-171450">
              <a:buFont typeface="Arial" panose="020B0604020202020204" pitchFamily="34" charset="0"/>
              <a:buChar char="•"/>
              <a:defRPr/>
            </a:pPr>
            <a:r>
              <a:rPr lang="en-US" altLang="en-US" dirty="0"/>
              <a:t>Stream habitat assessments</a:t>
            </a:r>
          </a:p>
          <a:p>
            <a:pPr marL="171450" indent="-171450">
              <a:buFont typeface="Arial" panose="020B0604020202020204" pitchFamily="34" charset="0"/>
              <a:buChar char="•"/>
              <a:defRPr/>
            </a:pPr>
            <a:r>
              <a:rPr lang="en-US" altLang="en-US" dirty="0"/>
              <a:t>Canopy cover for RPS</a:t>
            </a:r>
          </a:p>
          <a:p>
            <a:pPr>
              <a:defRPr/>
            </a:pPr>
            <a:endParaRPr lang="en-US" altLang="en-US" dirty="0"/>
          </a:p>
          <a:p>
            <a:pPr>
              <a:defRPr/>
            </a:pPr>
            <a:r>
              <a:rPr lang="en-US" altLang="en-US" b="1" dirty="0"/>
              <a:t>Biological:  </a:t>
            </a:r>
            <a:endParaRPr lang="en-US" altLang="en-US" dirty="0"/>
          </a:p>
          <a:p>
            <a:pPr>
              <a:defRPr/>
            </a:pPr>
            <a:r>
              <a:rPr lang="en-US" altLang="en-US" dirty="0"/>
              <a:t>Stream Condition Index, Lake Vegetation Index, chlorophyll</a:t>
            </a:r>
          </a:p>
          <a:p>
            <a:pPr>
              <a:defRPr/>
            </a:pPr>
            <a:endParaRPr lang="en-US" altLang="en-US" b="1" dirty="0"/>
          </a:p>
          <a:p>
            <a:pPr>
              <a:defRPr/>
            </a:pPr>
            <a:r>
              <a:rPr lang="en-US" altLang="en-US" b="1" dirty="0"/>
              <a:t>Chemical:</a:t>
            </a:r>
          </a:p>
          <a:p>
            <a:pPr>
              <a:defRPr/>
            </a:pPr>
            <a:r>
              <a:rPr lang="en-US" altLang="en-US" dirty="0"/>
              <a:t>Total Phosphorus, nitrate-nitrite, TKN</a:t>
            </a:r>
          </a:p>
          <a:p>
            <a:pPr>
              <a:defRPr/>
            </a:pPr>
            <a:endParaRPr lang="en-US" altLang="en-US" dirty="0"/>
          </a:p>
          <a:p>
            <a:pPr>
              <a:defRPr/>
            </a:pPr>
            <a:r>
              <a:rPr lang="en-US" altLang="en-US" b="1" dirty="0"/>
              <a:t>Microbiological:</a:t>
            </a:r>
          </a:p>
          <a:p>
            <a:pPr>
              <a:defRPr/>
            </a:pPr>
            <a:r>
              <a:rPr lang="en-US" altLang="en-US" i="1" dirty="0"/>
              <a:t>E. coli</a:t>
            </a:r>
            <a:r>
              <a:rPr lang="en-US" altLang="en-US" dirty="0"/>
              <a:t>, enterococci, algal taxonomy</a:t>
            </a:r>
          </a:p>
          <a:p>
            <a:pPr>
              <a:defRPr/>
            </a:pPr>
            <a:endParaRPr lang="en-US" altLang="en-US" i="1" dirty="0"/>
          </a:p>
          <a:p>
            <a:pPr>
              <a:defRPr/>
            </a:pPr>
            <a:r>
              <a:rPr lang="en-US" altLang="en-US" b="1" dirty="0"/>
              <a:t>Toxicological:</a:t>
            </a:r>
          </a:p>
          <a:p>
            <a:pPr>
              <a:defRPr/>
            </a:pPr>
            <a:r>
              <a:rPr lang="en-US" altLang="en-US" dirty="0"/>
              <a:t>Whole effluent toxicity, Emerging Substances of Concern (ESOCs) bioassays (biotoxicity studies)</a:t>
            </a:r>
          </a:p>
          <a:p>
            <a:pPr>
              <a:defRPr/>
            </a:pPr>
            <a:endParaRPr lang="en-US" altLang="en-US" b="1" dirty="0"/>
          </a:p>
        </p:txBody>
      </p:sp>
      <p:sp>
        <p:nvSpPr>
          <p:cNvPr id="22532" name="Slide Number Placeholder 3">
            <a:extLst>
              <a:ext uri="{FF2B5EF4-FFF2-40B4-BE49-F238E27FC236}">
                <a16:creationId xmlns:a16="http://schemas.microsoft.com/office/drawing/2014/main" id="{5ABB5CE1-FFA3-4D91-A6F9-3EEDDBAE93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135BAF7-E818-4AAB-A267-D1F5AFDA7683}" type="slidenum">
              <a:rPr lang="en-US" altLang="en-US" smtClean="0"/>
              <a:pPr/>
              <a:t>9</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4C32EC8-F9B8-4565-88D4-E9974CB9A58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2305C034-07CB-4676-B125-AE91EB8AE7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Data quality objectives  </a:t>
            </a:r>
            <a:r>
              <a:rPr lang="en-US" altLang="en-US"/>
              <a:t>are a set of qualitative and quantitative statements derived from a systematic planning process that clarify the purpose of the study, define the most appropriate type of information to collect, determine the most appropriate conditions from which to collect that information, and specify tolerable levels of potential decision errors.</a:t>
            </a:r>
          </a:p>
          <a:p>
            <a:r>
              <a:rPr lang="en-US" altLang="en-US" b="1"/>
              <a:t>MDL:  </a:t>
            </a:r>
            <a:r>
              <a:rPr lang="en-US" altLang="en-US"/>
              <a:t>Method Detection Limit is an estimate of the minimum amount of a substance that an analytical process can reliably detect.</a:t>
            </a:r>
          </a:p>
          <a:p>
            <a:r>
              <a:rPr lang="en-US" altLang="en-US" b="1"/>
              <a:t>PQL:</a:t>
            </a:r>
            <a:r>
              <a:rPr lang="en-US" altLang="en-US"/>
              <a:t> Practical Quantitation Limit is the lowest level of measurement that can be reliably achieved during routine laboratory operating conditions within specified limits of precision and accuracy.</a:t>
            </a:r>
          </a:p>
          <a:p>
            <a:r>
              <a:rPr lang="en-US" altLang="en-US" b="1"/>
              <a:t>Alternative method</a:t>
            </a:r>
            <a:r>
              <a:rPr lang="en-US" altLang="en-US"/>
              <a:t> is a field procedure or analytical laboratory method that is intended to be used in place of an existing Department-approved laboratory method or field procedure.</a:t>
            </a:r>
            <a:endParaRPr lang="en-US" altLang="en-US" b="1"/>
          </a:p>
        </p:txBody>
      </p:sp>
      <p:sp>
        <p:nvSpPr>
          <p:cNvPr id="24580" name="Slide Number Placeholder 3">
            <a:extLst>
              <a:ext uri="{FF2B5EF4-FFF2-40B4-BE49-F238E27FC236}">
                <a16:creationId xmlns:a16="http://schemas.microsoft.com/office/drawing/2014/main" id="{48B042EB-C029-4A3D-A918-4A5EFBC8E6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F9B0284-ED55-4981-8275-61D999A186E9}" type="slidenum">
              <a:rPr lang="en-US" altLang="en-US" smtClean="0"/>
              <a:pPr/>
              <a:t>10</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EEEB0741-C5D3-42E1-9C6E-63AEA73E85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C662ED84-074A-44A9-A744-F4612248FC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All data generators that conduct or support field activities and field measurements shall follow the applicable procedures and requirements described in the DEP SOPs for field activities and bioassessment activities.</a:t>
            </a:r>
          </a:p>
          <a:p>
            <a:endParaRPr lang="en-US" altLang="en-US"/>
          </a:p>
          <a:p>
            <a:r>
              <a:rPr lang="en-US" altLang="en-US"/>
              <a:t>Additionally, if you’re performing bioassessment activities such as the SCI, BioRecon or LVI, the applicable Primers must be followed.</a:t>
            </a:r>
          </a:p>
        </p:txBody>
      </p:sp>
      <p:sp>
        <p:nvSpPr>
          <p:cNvPr id="26628" name="Slide Number Placeholder 3">
            <a:extLst>
              <a:ext uri="{FF2B5EF4-FFF2-40B4-BE49-F238E27FC236}">
                <a16:creationId xmlns:a16="http://schemas.microsoft.com/office/drawing/2014/main" id="{58BDFAE2-C47C-447D-8069-207D3303F1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B32A9A3-CD6D-4179-A732-B883E980CF8E}" type="slidenum">
              <a:rPr lang="en-US" altLang="en-US" smtClean="0"/>
              <a:pPr/>
              <a:t>11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AB3D73AE-3AD4-48BE-97DB-7B35A17D9F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CBAF0836-998D-4542-98EB-17B96A58BC83}"/>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81E2B3C3-A470-4AE5-A1CD-C9D52BDDDE1A}"/>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 name="Picture 14" descr="Florida Department of Environmental Protection Logo">
              <a:extLst>
                <a:ext uri="{FF2B5EF4-FFF2-40B4-BE49-F238E27FC236}">
                  <a16:creationId xmlns:a16="http://schemas.microsoft.com/office/drawing/2014/main" id="{0C3C9057-6F4C-490B-B0BF-7135BA473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1547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0BEBF32A-B095-458B-8766-34965D0A9562}"/>
              </a:ext>
            </a:extLst>
          </p:cNvPr>
          <p:cNvGrpSpPr>
            <a:grpSpLocks/>
          </p:cNvGrpSpPr>
          <p:nvPr userDrawn="1"/>
        </p:nvGrpSpPr>
        <p:grpSpPr bwMode="auto">
          <a:xfrm>
            <a:off x="782638" y="-144463"/>
            <a:ext cx="1016000" cy="1536701"/>
            <a:chOff x="782638" y="-144463"/>
            <a:chExt cx="1016000" cy="1536701"/>
          </a:xfrm>
        </p:grpSpPr>
        <p:sp>
          <p:nvSpPr>
            <p:cNvPr id="4" name="Freeform 14">
              <a:extLst>
                <a:ext uri="{FF2B5EF4-FFF2-40B4-BE49-F238E27FC236}">
                  <a16:creationId xmlns:a16="http://schemas.microsoft.com/office/drawing/2014/main" id="{6AAEA974-1E45-4287-B5A1-A09F5FE91876}"/>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 name="Picture 14" descr="Florida Department of Environmental Protection Logo">
              <a:extLst>
                <a:ext uri="{FF2B5EF4-FFF2-40B4-BE49-F238E27FC236}">
                  <a16:creationId xmlns:a16="http://schemas.microsoft.com/office/drawing/2014/main" id="{0EB0D586-F96A-4DDA-B06A-6FEDE4E41E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Content Placeholder 2"/>
          <p:cNvSpPr>
            <a:spLocks noGrp="1"/>
          </p:cNvSpPr>
          <p:nvPr>
            <p:ph idx="1"/>
          </p:nvPr>
        </p:nvSpPr>
        <p:spPr>
          <a:xfrm>
            <a:off x="815975" y="2874723"/>
            <a:ext cx="10537825"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268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59AD5E54-1F22-4936-88CB-0AAC218CE56F}"/>
              </a:ext>
            </a:extLst>
          </p:cNvPr>
          <p:cNvGrpSpPr>
            <a:grpSpLocks/>
          </p:cNvGrpSpPr>
          <p:nvPr userDrawn="1"/>
        </p:nvGrpSpPr>
        <p:grpSpPr bwMode="auto">
          <a:xfrm>
            <a:off x="782638" y="-144463"/>
            <a:ext cx="1016000" cy="1536701"/>
            <a:chOff x="782638" y="-144463"/>
            <a:chExt cx="1016000" cy="1536701"/>
          </a:xfrm>
        </p:grpSpPr>
        <p:sp>
          <p:nvSpPr>
            <p:cNvPr id="7" name="Freeform 14">
              <a:extLst>
                <a:ext uri="{FF2B5EF4-FFF2-40B4-BE49-F238E27FC236}">
                  <a16:creationId xmlns:a16="http://schemas.microsoft.com/office/drawing/2014/main" id="{53146DB7-6CDE-4B6A-911F-7B352A74F314}"/>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14" descr="Florida Department of Environmental Protection Logo">
              <a:extLst>
                <a:ext uri="{FF2B5EF4-FFF2-40B4-BE49-F238E27FC236}">
                  <a16:creationId xmlns:a16="http://schemas.microsoft.com/office/drawing/2014/main" id="{FF54EE1A-6AC5-487D-8780-00A02EED92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Placeholder 1"/>
          <p:cNvSpPr>
            <a:spLocks noGrp="1" noChangeArrowheads="1"/>
          </p:cNvSpPr>
          <p:nvPr>
            <p:ph type="title"/>
          </p:nvPr>
        </p:nvSpPr>
        <p:spPr bwMode="auto">
          <a:xfrm>
            <a:off x="2031274" y="365125"/>
            <a:ext cx="9322526" cy="1325563"/>
          </a:xfrm>
          <a:prstGeom prst="rect">
            <a:avLst/>
          </a:prstGeom>
          <a:noFill/>
          <a:ln>
            <a:noFill/>
          </a:ln>
        </p:spPr>
        <p:txBody>
          <a:bodyPr/>
          <a:lstStyle/>
          <a:p>
            <a:pPr lvl="0"/>
            <a:r>
              <a:rPr lang="en-US" altLang="en-US" dirty="0"/>
              <a:t>Click to edit Master title style</a:t>
            </a:r>
          </a:p>
        </p:txBody>
      </p:sp>
    </p:spTree>
    <p:extLst>
      <p:ext uri="{BB962C8B-B14F-4D97-AF65-F5344CB8AC3E}">
        <p14:creationId xmlns:p14="http://schemas.microsoft.com/office/powerpoint/2010/main" val="2902073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6770" y="365125"/>
            <a:ext cx="9427029" cy="1325563"/>
          </a:xfrm>
          <a:prstGeom prst="rect">
            <a:avLst/>
          </a:prstGeom>
        </p:spPr>
        <p:txBody>
          <a:bodyPr/>
          <a:lstStyle>
            <a:lvl1pPr>
              <a:defRPr b="1" i="0">
                <a:latin typeface="Franklin Gothic Demi Cond" panose="020B06030201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575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1848394" y="365125"/>
            <a:ext cx="9505406" cy="1325563"/>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3411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2E70A49-59A2-4631-8F1B-0A07413C3488}"/>
              </a:ext>
            </a:extLst>
          </p:cNvPr>
          <p:cNvSpPr>
            <a:spLocks noGrp="1" noChangeArrowheads="1"/>
          </p:cNvSpPr>
          <p:nvPr>
            <p:ph type="title"/>
          </p:nvPr>
        </p:nvSpPr>
        <p:spPr bwMode="auto">
          <a:xfrm>
            <a:off x="2032000" y="365125"/>
            <a:ext cx="9321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51B21EC-4118-4BD1-8B54-60F72B8B0E25}"/>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4">
            <a:extLst>
              <a:ext uri="{FF2B5EF4-FFF2-40B4-BE49-F238E27FC236}">
                <a16:creationId xmlns:a16="http://schemas.microsoft.com/office/drawing/2014/main" id="{42190A18-5FC9-42D2-95CA-022C9046FAC4}"/>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D98410B2-5099-4EB8-BABC-22FA713E8E44}"/>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30" name="Picture 14" descr="Florida Department of Environmental Protection Logo">
              <a:extLst>
                <a:ext uri="{FF2B5EF4-FFF2-40B4-BE49-F238E27FC236}">
                  <a16:creationId xmlns:a16="http://schemas.microsoft.com/office/drawing/2014/main" id="{655A4FF9-010F-4528-A79C-CEFF2F514D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39" r:id="rId4"/>
    <p:sldLayoutId id="2147483840" r:id="rId5"/>
  </p:sldLayoutIdLst>
  <p:hf sldNum="0" hdr="0" ftr="0" dt="0"/>
  <p:txStyles>
    <p:titleStyle>
      <a:lvl1pPr algn="l" rtl="0" eaLnBrk="0" fontAlgn="base" hangingPunct="0">
        <a:lnSpc>
          <a:spcPct val="90000"/>
        </a:lnSpc>
        <a:spcBef>
          <a:spcPct val="0"/>
        </a:spcBef>
        <a:spcAft>
          <a:spcPct val="0"/>
        </a:spcAft>
        <a:defRPr sz="4400" b="1" kern="1200">
          <a:solidFill>
            <a:schemeClr val="tx1"/>
          </a:solidFill>
          <a:latin typeface="Franklin Gothic Demi Cond" panose="020B060302010202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defRPr>
      </a:lvl2pPr>
      <a:lvl3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defRPr>
      </a:lvl3pPr>
      <a:lvl4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defRPr>
      </a:lvl4pPr>
      <a:lvl5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Cond" panose="020B0606030402020204" pitchFamily="34"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Franklin Gothic Medium Cond" panose="020B0606030402020204" pitchFamily="34"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Franklin Gothic Medium Cond" panose="020B06060304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creativecommons.org/licenses/by-nc/3.0/" TargetMode="Externa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hyperlink" Target="http://pngimg.com/download/62585" TargetMode="External"/><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creativecommons.org/licenses/by-nc/3.0/"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www.pngall.com/scientist-png" TargetMode="External"/><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png"/><Relationship Id="rId5" Type="http://schemas.openxmlformats.org/officeDocument/2006/relationships/image" Target="../media/image18.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4.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4.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4.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hyperlink" Target="https://floridadep.gov/DEAR/Quality-Assurance" TargetMode="External"/><Relationship Id="rId5" Type="http://schemas.openxmlformats.org/officeDocument/2006/relationships/image" Target="../media/image19.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1.png"/><Relationship Id="rId5" Type="http://schemas.openxmlformats.org/officeDocument/2006/relationships/image" Target="../media/image20.jpe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www.flrules.org/gateway/ChapterHome.asp?Chapter=62-160" TargetMode="External"/><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D12E0E9-EB66-4466-9D58-65D64704EE94}"/>
              </a:ext>
            </a:extLst>
          </p:cNvPr>
          <p:cNvSpPr txBox="1">
            <a:spLocks noChangeArrowheads="1"/>
          </p:cNvSpPr>
          <p:nvPr/>
        </p:nvSpPr>
        <p:spPr bwMode="auto">
          <a:xfrm>
            <a:off x="3778250" y="863600"/>
            <a:ext cx="10010775" cy="11699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defRPr/>
            </a:pPr>
            <a:r>
              <a:rPr lang="en-US" altLang="en-US" sz="7000" b="1" dirty="0">
                <a:solidFill>
                  <a:schemeClr val="bg1">
                    <a:lumMod val="95000"/>
                  </a:schemeClr>
                </a:solidFill>
                <a:latin typeface="Franklin Gothic Demi Cond" panose="020B0706030402020204" pitchFamily="34" charset="0"/>
              </a:rPr>
              <a:t>QA Rule 101 </a:t>
            </a:r>
          </a:p>
        </p:txBody>
      </p:sp>
      <p:sp>
        <p:nvSpPr>
          <p:cNvPr id="6" name="TextBox 1">
            <a:extLst>
              <a:ext uri="{FF2B5EF4-FFF2-40B4-BE49-F238E27FC236}">
                <a16:creationId xmlns:a16="http://schemas.microsoft.com/office/drawing/2014/main" id="{ED1CAA4C-69E8-4431-94B7-39698B93B515}"/>
              </a:ext>
            </a:extLst>
          </p:cNvPr>
          <p:cNvSpPr txBox="1">
            <a:spLocks noChangeArrowheads="1"/>
          </p:cNvSpPr>
          <p:nvPr/>
        </p:nvSpPr>
        <p:spPr bwMode="auto">
          <a:xfrm>
            <a:off x="6096000" y="2211388"/>
            <a:ext cx="5516563" cy="120173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defRPr/>
            </a:pPr>
            <a:r>
              <a:rPr lang="en-US" altLang="en-US" sz="3600" b="1" dirty="0">
                <a:solidFill>
                  <a:schemeClr val="bg1">
                    <a:lumMod val="95000"/>
                  </a:schemeClr>
                </a:solidFill>
                <a:latin typeface="Franklin Gothic Demi Cond" panose="020B0706030402020204" pitchFamily="34" charset="0"/>
              </a:rPr>
              <a:t>What DEAR needs to know about Chapter 62-160, F.A.C.</a:t>
            </a:r>
          </a:p>
        </p:txBody>
      </p:sp>
      <p:sp>
        <p:nvSpPr>
          <p:cNvPr id="7" name="TextBox 1">
            <a:extLst>
              <a:ext uri="{FF2B5EF4-FFF2-40B4-BE49-F238E27FC236}">
                <a16:creationId xmlns:a16="http://schemas.microsoft.com/office/drawing/2014/main" id="{4C8507E5-0F28-426A-A02B-68932FA114EE}"/>
              </a:ext>
            </a:extLst>
          </p:cNvPr>
          <p:cNvSpPr txBox="1">
            <a:spLocks noChangeArrowheads="1"/>
          </p:cNvSpPr>
          <p:nvPr/>
        </p:nvSpPr>
        <p:spPr bwMode="auto">
          <a:xfrm>
            <a:off x="4468813" y="4476750"/>
            <a:ext cx="8588375" cy="20621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defRPr/>
            </a:pPr>
            <a:r>
              <a:rPr lang="en-US" altLang="en-US" sz="3600" b="1" dirty="0">
                <a:solidFill>
                  <a:schemeClr val="bg1">
                    <a:lumMod val="95000"/>
                  </a:schemeClr>
                </a:solidFill>
                <a:latin typeface="Franklin Gothic Demi Cond" panose="020B0706030402020204" pitchFamily="34" charset="0"/>
              </a:rPr>
              <a:t>January 10, 2022</a:t>
            </a:r>
          </a:p>
          <a:p>
            <a:pPr algn="ctr">
              <a:lnSpc>
                <a:spcPct val="100000"/>
              </a:lnSpc>
              <a:spcBef>
                <a:spcPct val="0"/>
              </a:spcBef>
              <a:buFontTx/>
              <a:buNone/>
              <a:defRPr/>
            </a:pPr>
            <a:endParaRPr lang="en-US" altLang="en-US" sz="3600" b="1" dirty="0">
              <a:solidFill>
                <a:schemeClr val="bg1">
                  <a:lumMod val="95000"/>
                </a:schemeClr>
              </a:solidFill>
              <a:latin typeface="Franklin Gothic Demi Cond" panose="020B0706030402020204" pitchFamily="34" charset="0"/>
            </a:endParaRPr>
          </a:p>
          <a:p>
            <a:pPr algn="ctr">
              <a:lnSpc>
                <a:spcPct val="100000"/>
              </a:lnSpc>
              <a:spcBef>
                <a:spcPct val="0"/>
              </a:spcBef>
              <a:buFontTx/>
              <a:buNone/>
              <a:defRPr/>
            </a:pPr>
            <a:r>
              <a:rPr lang="en-US" altLang="en-US" b="1" dirty="0">
                <a:solidFill>
                  <a:schemeClr val="bg1">
                    <a:lumMod val="95000"/>
                  </a:schemeClr>
                </a:solidFill>
                <a:latin typeface="Franklin Gothic Demi Cond" panose="020B0706030402020204" pitchFamily="34" charset="0"/>
              </a:rPr>
              <a:t>Sarah Noble</a:t>
            </a:r>
          </a:p>
          <a:p>
            <a:pPr algn="ctr">
              <a:lnSpc>
                <a:spcPct val="100000"/>
              </a:lnSpc>
              <a:spcBef>
                <a:spcPct val="0"/>
              </a:spcBef>
              <a:buFontTx/>
              <a:buNone/>
              <a:defRPr/>
            </a:pPr>
            <a:r>
              <a:rPr lang="en-US" altLang="en-US" b="1" dirty="0">
                <a:solidFill>
                  <a:schemeClr val="bg1">
                    <a:lumMod val="95000"/>
                  </a:schemeClr>
                </a:solidFill>
                <a:latin typeface="Franklin Gothic Demi Cond" panose="020B0706030402020204" pitchFamily="34" charset="0"/>
              </a:rPr>
              <a:t>Aquatic Ecology and Quality Assurance</a:t>
            </a:r>
          </a:p>
        </p:txBody>
      </p:sp>
      <p:pic>
        <p:nvPicPr>
          <p:cNvPr id="4" name="Audio 3">
            <a:hlinkClick r:id="" action="ppaction://media"/>
            <a:extLst>
              <a:ext uri="{FF2B5EF4-FFF2-40B4-BE49-F238E27FC236}">
                <a16:creationId xmlns:a16="http://schemas.microsoft.com/office/drawing/2014/main" id="{E638FFCC-0578-47AC-99B3-73E332BCC1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811"/>
    </mc:Choice>
    <mc:Fallback xmlns="">
      <p:transition spd="slow" advTm="38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C08DEE-45E0-448A-93F9-F1AF832663B2}"/>
              </a:ext>
            </a:extLst>
          </p:cNvPr>
          <p:cNvSpPr>
            <a:spLocks noGrp="1"/>
          </p:cNvSpPr>
          <p:nvPr>
            <p:ph idx="1"/>
          </p:nvPr>
        </p:nvSpPr>
        <p:spPr>
          <a:xfrm>
            <a:off x="815975" y="1795463"/>
            <a:ext cx="11037888" cy="3005137"/>
          </a:xfrm>
        </p:spPr>
        <p:txBody>
          <a:bodyPr/>
          <a:lstStyle/>
          <a:p>
            <a:pPr>
              <a:defRPr/>
            </a:pPr>
            <a:r>
              <a:rPr lang="en-US" sz="2400" dirty="0">
                <a:latin typeface="Arial" panose="020B0604020202020204" pitchFamily="34" charset="0"/>
                <a:cs typeface="Arial" panose="020B0604020202020204" pitchFamily="34" charset="0"/>
              </a:rPr>
              <a:t>Defines terms, for example:</a:t>
            </a:r>
          </a:p>
          <a:p>
            <a:pPr lvl="1">
              <a:defRPr/>
            </a:pPr>
            <a:r>
              <a:rPr lang="en-US" dirty="0">
                <a:latin typeface="Arial" panose="020B0604020202020204" pitchFamily="34" charset="0"/>
                <a:cs typeface="Arial" panose="020B0604020202020204" pitchFamily="34" charset="0"/>
              </a:rPr>
              <a:t>Data quality objectives</a:t>
            </a:r>
          </a:p>
          <a:p>
            <a:pPr lvl="1">
              <a:defRPr/>
            </a:pPr>
            <a:r>
              <a:rPr lang="en-US" dirty="0">
                <a:latin typeface="Arial" panose="020B0604020202020204" pitchFamily="34" charset="0"/>
                <a:cs typeface="Arial" panose="020B0604020202020204" pitchFamily="34" charset="0"/>
              </a:rPr>
              <a:t>MDL, PQL</a:t>
            </a:r>
          </a:p>
          <a:p>
            <a:pPr lvl="1">
              <a:defRPr/>
            </a:pPr>
            <a:r>
              <a:rPr lang="en-US" dirty="0">
                <a:latin typeface="Arial" panose="020B0604020202020204" pitchFamily="34" charset="0"/>
                <a:cs typeface="Arial" panose="020B0604020202020204" pitchFamily="34" charset="0"/>
              </a:rPr>
              <a:t>Matrices</a:t>
            </a:r>
          </a:p>
          <a:p>
            <a:pPr lvl="2">
              <a:defRPr/>
            </a:pPr>
            <a:r>
              <a:rPr lang="en-US" dirty="0">
                <a:latin typeface="Arial" panose="020B0604020202020204" pitchFamily="34" charset="0"/>
                <a:cs typeface="Arial" panose="020B0604020202020204" pitchFamily="34" charset="0"/>
              </a:rPr>
              <a:t>Drinking Water</a:t>
            </a:r>
          </a:p>
          <a:p>
            <a:pPr lvl="2">
              <a:defRPr/>
            </a:pPr>
            <a:r>
              <a:rPr lang="en-US" dirty="0">
                <a:latin typeface="Arial" panose="020B0604020202020204" pitchFamily="34" charset="0"/>
                <a:cs typeface="Arial" panose="020B0604020202020204" pitchFamily="34" charset="0"/>
              </a:rPr>
              <a:t>Non-Potable Water (surface water, groundwater, effluents)</a:t>
            </a:r>
          </a:p>
          <a:p>
            <a:pPr lvl="2">
              <a:defRPr/>
            </a:pPr>
            <a:r>
              <a:rPr lang="en-US" dirty="0">
                <a:latin typeface="Arial" panose="020B0604020202020204" pitchFamily="34" charset="0"/>
                <a:cs typeface="Arial" panose="020B0604020202020204" pitchFamily="34" charset="0"/>
              </a:rPr>
              <a:t>Solid/Chemical Materials</a:t>
            </a:r>
          </a:p>
          <a:p>
            <a:pPr lvl="2">
              <a:defRPr/>
            </a:pPr>
            <a:r>
              <a:rPr lang="en-US" dirty="0">
                <a:latin typeface="Arial" panose="020B0604020202020204" pitchFamily="34" charset="0"/>
                <a:cs typeface="Arial" panose="020B0604020202020204" pitchFamily="34" charset="0"/>
              </a:rPr>
              <a:t>Biological Tissue</a:t>
            </a:r>
          </a:p>
          <a:p>
            <a:pPr lvl="1">
              <a:defRPr/>
            </a:pPr>
            <a:r>
              <a:rPr lang="en-US" dirty="0">
                <a:latin typeface="Arial" panose="020B0604020202020204" pitchFamily="34" charset="0"/>
                <a:cs typeface="Arial" panose="020B0604020202020204" pitchFamily="34" charset="0"/>
              </a:rPr>
              <a:t>Types of new or alternative method approvals</a:t>
            </a:r>
          </a:p>
          <a:p>
            <a:pPr lvl="2">
              <a:defRPr/>
            </a:pPr>
            <a:r>
              <a:rPr lang="en-US" dirty="0">
                <a:latin typeface="Arial" panose="020B0604020202020204" pitchFamily="34" charset="0"/>
                <a:cs typeface="Arial" panose="020B0604020202020204" pitchFamily="34" charset="0"/>
              </a:rPr>
              <a:t>Limited use method</a:t>
            </a:r>
          </a:p>
          <a:p>
            <a:pPr lvl="2">
              <a:defRPr/>
            </a:pPr>
            <a:r>
              <a:rPr lang="en-US" dirty="0">
                <a:latin typeface="Arial" panose="020B0604020202020204" pitchFamily="34" charset="0"/>
                <a:cs typeface="Arial" panose="020B0604020202020204" pitchFamily="34" charset="0"/>
              </a:rPr>
              <a:t>Statewide use method</a:t>
            </a:r>
          </a:p>
          <a:p>
            <a:pPr lvl="1">
              <a:defRPr/>
            </a:pPr>
            <a:r>
              <a:rPr lang="en-US" dirty="0">
                <a:latin typeface="Arial" panose="020B0604020202020204" pitchFamily="34" charset="0"/>
                <a:cs typeface="Arial" panose="020B0604020202020204" pitchFamily="34" charset="0"/>
              </a:rPr>
              <a:t>Quality Assurance Project Plan</a:t>
            </a: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20365588-84D5-40EC-B07B-EB6C8369D102}"/>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62-160.120 </a:t>
            </a:r>
          </a:p>
        </p:txBody>
      </p:sp>
      <p:sp>
        <p:nvSpPr>
          <p:cNvPr id="4" name="TextBox 32">
            <a:extLst>
              <a:ext uri="{FF2B5EF4-FFF2-40B4-BE49-F238E27FC236}">
                <a16:creationId xmlns:a16="http://schemas.microsoft.com/office/drawing/2014/main" id="{D395CB67-DBA7-4F85-A44D-2EF1C9420FFE}"/>
              </a:ext>
            </a:extLst>
          </p:cNvPr>
          <p:cNvSpPr txBox="1">
            <a:spLocks noChangeArrowheads="1"/>
          </p:cNvSpPr>
          <p:nvPr/>
        </p:nvSpPr>
        <p:spPr bwMode="auto">
          <a:xfrm>
            <a:off x="1949450" y="1130300"/>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Definitions and Standards</a:t>
            </a:r>
          </a:p>
        </p:txBody>
      </p:sp>
      <p:graphicFrame>
        <p:nvGraphicFramePr>
          <p:cNvPr id="5" name="Table 4">
            <a:extLst>
              <a:ext uri="{FF2B5EF4-FFF2-40B4-BE49-F238E27FC236}">
                <a16:creationId xmlns:a16="http://schemas.microsoft.com/office/drawing/2014/main" id="{C45C796F-F54B-41B6-AA30-251177823E43}"/>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6" name="Audio 5">
            <a:hlinkClick r:id="" action="ppaction://media"/>
            <a:extLst>
              <a:ext uri="{FF2B5EF4-FFF2-40B4-BE49-F238E27FC236}">
                <a16:creationId xmlns:a16="http://schemas.microsoft.com/office/drawing/2014/main" id="{A2D53855-9BF7-4976-8180-C824CE7EB0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865"/>
    </mc:Choice>
    <mc:Fallback xmlns="">
      <p:transition spd="slow" advTm="80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Content Placeholder 7" descr="A person taking a water sample">
            <a:extLst>
              <a:ext uri="{FF2B5EF4-FFF2-40B4-BE49-F238E27FC236}">
                <a16:creationId xmlns:a16="http://schemas.microsoft.com/office/drawing/2014/main" id="{4941A584-E6D0-4ABE-A982-18506C2CA7F8}"/>
              </a:ext>
            </a:extLst>
          </p:cNvPr>
          <p:cNvPicPr>
            <a:picLocks noChangeAspect="1"/>
          </p:cNvPicPr>
          <p:nvPr/>
        </p:nvPicPr>
        <p:blipFill>
          <a:blip r:embed="rId5">
            <a:extLst>
              <a:ext uri="{28A0092B-C50C-407E-A947-70E740481C1C}">
                <a14:useLocalDpi xmlns:a14="http://schemas.microsoft.com/office/drawing/2010/main" val="0"/>
              </a:ext>
            </a:extLst>
          </a:blip>
          <a:srcRect b="1302"/>
          <a:stretch>
            <a:fillRect/>
          </a:stretch>
        </p:blipFill>
        <p:spPr bwMode="auto">
          <a:xfrm>
            <a:off x="871538" y="3173413"/>
            <a:ext cx="2770187"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Content Placeholder 1">
            <a:extLst>
              <a:ext uri="{FF2B5EF4-FFF2-40B4-BE49-F238E27FC236}">
                <a16:creationId xmlns:a16="http://schemas.microsoft.com/office/drawing/2014/main" id="{1B6AFDAC-6950-40B5-9D1E-A338197C5FB8}"/>
              </a:ext>
            </a:extLst>
          </p:cNvPr>
          <p:cNvSpPr>
            <a:spLocks noGrp="1" noChangeArrowheads="1"/>
          </p:cNvSpPr>
          <p:nvPr>
            <p:ph idx="1"/>
          </p:nvPr>
        </p:nvSpPr>
        <p:spPr>
          <a:xfrm>
            <a:off x="871538" y="1947863"/>
            <a:ext cx="10734675" cy="3005137"/>
          </a:xfrm>
        </p:spPr>
        <p:txBody>
          <a:bodyPr/>
          <a:lstStyle/>
          <a:p>
            <a:pPr>
              <a:defRPr/>
            </a:pPr>
            <a:r>
              <a:rPr lang="en-US" altLang="en-US" sz="2400" dirty="0">
                <a:latin typeface="Arial" panose="020B0604020202020204" pitchFamily="34" charset="0"/>
                <a:cs typeface="Arial" panose="020B0604020202020204" pitchFamily="34" charset="0"/>
              </a:rPr>
              <a:t>Requires use of DEP SOPs for sample collection and field-testing activities, if applicable</a:t>
            </a:r>
          </a:p>
          <a:p>
            <a:pPr lvl="1">
              <a:defRPr/>
            </a:pPr>
            <a:r>
              <a:rPr lang="en-US" altLang="en-US" dirty="0">
                <a:latin typeface="Arial" panose="020B0604020202020204" pitchFamily="34" charset="0"/>
                <a:cs typeface="Arial" panose="020B0604020202020204" pitchFamily="34" charset="0"/>
              </a:rPr>
              <a:t>Including bioassessment methods</a:t>
            </a:r>
          </a:p>
          <a:p>
            <a:pPr marL="457200" lvl="1" indent="0">
              <a:buFont typeface="Arial" panose="020B0604020202020204" pitchFamily="34" charset="0"/>
              <a:buNone/>
              <a:defRPr/>
            </a:pPr>
            <a:endParaRPr lang="en-US" alt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altLang="en-US" dirty="0">
              <a:latin typeface="Arial" panose="020B0604020202020204" pitchFamily="34" charset="0"/>
              <a:cs typeface="Arial" panose="020B0604020202020204" pitchFamily="34" charset="0"/>
            </a:endParaRPr>
          </a:p>
          <a:p>
            <a:pPr>
              <a:defRPr/>
            </a:pPr>
            <a:endParaRPr lang="en-US" alt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B9DEC399-F50D-4E56-BC8F-2B9C1C6BBE30}"/>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62-160.210 </a:t>
            </a:r>
          </a:p>
        </p:txBody>
      </p:sp>
      <p:sp>
        <p:nvSpPr>
          <p:cNvPr id="4" name="TextBox 32">
            <a:extLst>
              <a:ext uri="{FF2B5EF4-FFF2-40B4-BE49-F238E27FC236}">
                <a16:creationId xmlns:a16="http://schemas.microsoft.com/office/drawing/2014/main" id="{0979AB14-4949-4D7E-BCD8-A8143C6E74A4}"/>
              </a:ext>
            </a:extLst>
          </p:cNvPr>
          <p:cNvSpPr txBox="1">
            <a:spLocks noChangeArrowheads="1"/>
          </p:cNvSpPr>
          <p:nvPr/>
        </p:nvSpPr>
        <p:spPr bwMode="auto">
          <a:xfrm>
            <a:off x="2020888" y="1089025"/>
            <a:ext cx="9202737"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Approved Field Procedures</a:t>
            </a:r>
          </a:p>
        </p:txBody>
      </p:sp>
      <p:graphicFrame>
        <p:nvGraphicFramePr>
          <p:cNvPr id="5" name="Table 4">
            <a:extLst>
              <a:ext uri="{FF2B5EF4-FFF2-40B4-BE49-F238E27FC236}">
                <a16:creationId xmlns:a16="http://schemas.microsoft.com/office/drawing/2014/main" id="{4E43DEB5-D1B8-4509-900F-D72C867C15EF}"/>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25614" name="Picture 5" descr="A person swimming in the water&#10;&#10;Description generated with high confidence">
            <a:extLst>
              <a:ext uri="{FF2B5EF4-FFF2-40B4-BE49-F238E27FC236}">
                <a16:creationId xmlns:a16="http://schemas.microsoft.com/office/drawing/2014/main" id="{AE7AE6F4-A3E8-433C-9025-FC0BBA2FAD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5313" y="3681413"/>
            <a:ext cx="37084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Picture 8" descr="A person standing next to a river&#10;&#10;Description generated with high confidence">
            <a:extLst>
              <a:ext uri="{FF2B5EF4-FFF2-40B4-BE49-F238E27FC236}">
                <a16:creationId xmlns:a16="http://schemas.microsoft.com/office/drawing/2014/main" id="{324ADA7C-D9EF-4A28-8E31-EA5DE4B97167}"/>
              </a:ext>
            </a:extLst>
          </p:cNvPr>
          <p:cNvPicPr>
            <a:picLocks noChangeArrowheads="1"/>
          </p:cNvPicPr>
          <p:nvPr/>
        </p:nvPicPr>
        <p:blipFill>
          <a:blip r:embed="rId7">
            <a:extLst>
              <a:ext uri="{28A0092B-C50C-407E-A947-70E740481C1C}">
                <a14:useLocalDpi xmlns:a14="http://schemas.microsoft.com/office/drawing/2010/main" val="0"/>
              </a:ext>
            </a:extLst>
          </a:blip>
          <a:srcRect l="14999" b="12445"/>
          <a:stretch>
            <a:fillRect/>
          </a:stretch>
        </p:blipFill>
        <p:spPr bwMode="auto">
          <a:xfrm>
            <a:off x="8850313" y="3171825"/>
            <a:ext cx="27559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F0776D00-A487-49BB-AE3D-20CC9C63344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315"/>
    </mc:Choice>
    <mc:Fallback xmlns="">
      <p:transition spd="slow" advTm="383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1">
            <a:extLst>
              <a:ext uri="{FF2B5EF4-FFF2-40B4-BE49-F238E27FC236}">
                <a16:creationId xmlns:a16="http://schemas.microsoft.com/office/drawing/2014/main" id="{2A6D2F65-B34D-4FC8-A557-38D9873B7157}"/>
              </a:ext>
            </a:extLst>
          </p:cNvPr>
          <p:cNvSpPr>
            <a:spLocks noGrp="1" noChangeArrowheads="1"/>
          </p:cNvSpPr>
          <p:nvPr>
            <p:ph idx="1"/>
          </p:nvPr>
        </p:nvSpPr>
        <p:spPr>
          <a:xfrm>
            <a:off x="685800" y="1925638"/>
            <a:ext cx="11037888" cy="3005137"/>
          </a:xfrm>
        </p:spPr>
        <p:txBody>
          <a:bodyPr/>
          <a:lstStyle/>
          <a:p>
            <a:pPr>
              <a:defRPr/>
            </a:pPr>
            <a:r>
              <a:rPr lang="en-US" altLang="en-US" sz="2400" dirty="0">
                <a:latin typeface="Arial" panose="020B0604020202020204" pitchFamily="34" charset="0"/>
                <a:cs typeface="Arial" panose="020B0604020202020204" pitchFamily="34" charset="0"/>
              </a:rPr>
              <a:t>Specifies process and criteria for obtaining approval of alternative or modified procedures not in the DEP SOPs</a:t>
            </a:r>
          </a:p>
          <a:p>
            <a:pPr lvl="1">
              <a:defRPr/>
            </a:pPr>
            <a:r>
              <a:rPr lang="en-US" altLang="en-US" sz="2000" dirty="0">
                <a:latin typeface="Arial" panose="020B0604020202020204" pitchFamily="34" charset="0"/>
                <a:cs typeface="Arial" panose="020B0604020202020204" pitchFamily="34" charset="0"/>
              </a:rPr>
              <a:t>Any alternative field procedure must be approved by the Department prior to use</a:t>
            </a:r>
            <a:endParaRPr lang="en-US" altLang="en-US"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Lists procedures for which alternative field procedures cannot be approved </a:t>
            </a:r>
          </a:p>
          <a:p>
            <a:pPr lvl="1">
              <a:defRPr/>
            </a:pPr>
            <a:r>
              <a:rPr lang="en-US" altLang="en-US" sz="2000" dirty="0">
                <a:latin typeface="Arial" panose="020B0604020202020204" pitchFamily="34" charset="0"/>
                <a:cs typeface="Arial" panose="020B0604020202020204" pitchFamily="34" charset="0"/>
              </a:rPr>
              <a:t>FT 3000, BRN 1000, LVI 1000, SCI 1000</a:t>
            </a:r>
            <a:endParaRPr lang="en-US" altLang="en-US"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Limited use approval vs. statewide use approval</a:t>
            </a:r>
          </a:p>
          <a:p>
            <a:pPr>
              <a:defRPr/>
            </a:pPr>
            <a:r>
              <a:rPr lang="en-US" altLang="en-US" sz="2400" dirty="0">
                <a:latin typeface="Arial" panose="020B0604020202020204" pitchFamily="34" charset="0"/>
                <a:cs typeface="Arial" panose="020B0604020202020204" pitchFamily="34" charset="0"/>
              </a:rPr>
              <a:t>Typically requires side-by-side equivalency study of the two procedures with a comparison of paired samples</a:t>
            </a:r>
            <a:endParaRPr lang="en-US" altLang="en-US" sz="2000"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DEP SOP FA 2000</a:t>
            </a:r>
            <a:endParaRPr lang="en-US" alt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altLang="en-US" dirty="0">
              <a:latin typeface="Arial" panose="020B0604020202020204" pitchFamily="34" charset="0"/>
              <a:cs typeface="Arial" panose="020B0604020202020204" pitchFamily="34" charset="0"/>
            </a:endParaRPr>
          </a:p>
          <a:p>
            <a:pPr>
              <a:defRPr/>
            </a:pPr>
            <a:endParaRPr lang="en-US" alt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98ED13DB-AA22-493D-9383-E736A59C1158}"/>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62-160.220 </a:t>
            </a:r>
          </a:p>
        </p:txBody>
      </p:sp>
      <p:sp>
        <p:nvSpPr>
          <p:cNvPr id="4" name="TextBox 32">
            <a:extLst>
              <a:ext uri="{FF2B5EF4-FFF2-40B4-BE49-F238E27FC236}">
                <a16:creationId xmlns:a16="http://schemas.microsoft.com/office/drawing/2014/main" id="{A891E70D-918A-4080-B961-A72D09036EC0}"/>
              </a:ext>
            </a:extLst>
          </p:cNvPr>
          <p:cNvSpPr txBox="1">
            <a:spLocks noChangeArrowheads="1"/>
          </p:cNvSpPr>
          <p:nvPr/>
        </p:nvSpPr>
        <p:spPr bwMode="auto">
          <a:xfrm>
            <a:off x="1949450" y="1130300"/>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Approval of Alternative Field Procedures</a:t>
            </a:r>
          </a:p>
        </p:txBody>
      </p:sp>
      <p:graphicFrame>
        <p:nvGraphicFramePr>
          <p:cNvPr id="5" name="Table 4">
            <a:extLst>
              <a:ext uri="{FF2B5EF4-FFF2-40B4-BE49-F238E27FC236}">
                <a16:creationId xmlns:a16="http://schemas.microsoft.com/office/drawing/2014/main" id="{50F24F1E-7C83-4E1F-87BF-55FEAE534D45}"/>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2" name="Audio 1">
            <a:hlinkClick r:id="" action="ppaction://media"/>
            <a:extLst>
              <a:ext uri="{FF2B5EF4-FFF2-40B4-BE49-F238E27FC236}">
                <a16:creationId xmlns:a16="http://schemas.microsoft.com/office/drawing/2014/main" id="{418035C4-7A51-4F98-82C4-BF30AF0D8A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484"/>
    </mc:Choice>
    <mc:Fallback xmlns="">
      <p:transition spd="slow" advTm="93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93E4D7-F39A-497A-B921-DD15A19B4AC7}"/>
              </a:ext>
            </a:extLst>
          </p:cNvPr>
          <p:cNvSpPr>
            <a:spLocks noGrp="1"/>
          </p:cNvSpPr>
          <p:nvPr>
            <p:ph idx="1"/>
          </p:nvPr>
        </p:nvSpPr>
        <p:spPr>
          <a:xfrm>
            <a:off x="815975" y="2295525"/>
            <a:ext cx="11037888" cy="3005138"/>
          </a:xfrm>
        </p:spPr>
        <p:txBody>
          <a:bodyPr/>
          <a:lstStyle/>
          <a:p>
            <a:pPr>
              <a:defRPr/>
            </a:pPr>
            <a:r>
              <a:rPr lang="en-US" sz="2400" dirty="0">
                <a:latin typeface="Arial" panose="020B0604020202020204" pitchFamily="34" charset="0"/>
                <a:cs typeface="Arial" panose="020B0604020202020204" pitchFamily="34" charset="0"/>
              </a:rPr>
              <a:t>Cites the DEP SOPs for record keeping requirements</a:t>
            </a:r>
          </a:p>
          <a:p>
            <a:pPr lvl="1">
              <a:defRPr/>
            </a:pPr>
            <a:r>
              <a:rPr lang="en-US" sz="2000" dirty="0">
                <a:latin typeface="Arial" panose="020B0604020202020204" pitchFamily="34" charset="0"/>
                <a:cs typeface="Arial" panose="020B0604020202020204" pitchFamily="34" charset="0"/>
              </a:rPr>
              <a:t>DEP SOP FD 1000 is the primary source for minimum field documentation</a:t>
            </a:r>
          </a:p>
          <a:p>
            <a:pPr>
              <a:defRPr/>
            </a:pPr>
            <a:r>
              <a:rPr lang="en-US" sz="2400" dirty="0">
                <a:latin typeface="Arial" panose="020B0604020202020204" pitchFamily="34" charset="0"/>
                <a:cs typeface="Arial" panose="020B0604020202020204" pitchFamily="34" charset="0"/>
              </a:rPr>
              <a:t>Specifies minimum retention time for records (5 years after data generation)</a:t>
            </a:r>
          </a:p>
          <a:p>
            <a:pPr>
              <a:defRPr/>
            </a:pPr>
            <a:r>
              <a:rPr lang="en-US" sz="2400" dirty="0">
                <a:latin typeface="Arial" panose="020B0604020202020204" pitchFamily="34" charset="0"/>
                <a:cs typeface="Arial" panose="020B0604020202020204" pitchFamily="34" charset="0"/>
              </a:rPr>
              <a:t>Explains when electronic records can be equivalent to paper records</a:t>
            </a:r>
          </a:p>
          <a:p>
            <a:pPr>
              <a:defRPr/>
            </a:pPr>
            <a:r>
              <a:rPr lang="en-US" sz="2400" dirty="0">
                <a:latin typeface="Arial" panose="020B0604020202020204" pitchFamily="34" charset="0"/>
                <a:cs typeface="Arial" panose="020B0604020202020204" pitchFamily="34" charset="0"/>
              </a:rPr>
              <a:t>Lists field records that must be provided to DEP, if requested</a:t>
            </a:r>
          </a:p>
          <a:p>
            <a:pPr>
              <a:defRPr/>
            </a:pPr>
            <a:r>
              <a:rPr lang="en-US" sz="2400" dirty="0">
                <a:latin typeface="Arial" panose="020B0604020202020204" pitchFamily="34" charset="0"/>
                <a:cs typeface="Arial" panose="020B0604020202020204" pitchFamily="34" charset="0"/>
              </a:rPr>
              <a:t>Prohibits alteration of data or removal of data qualifier codes by a submitter who is not the originator of the field data</a:t>
            </a: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05B45BB0-95A8-418A-874C-7AA2E73EE29B}"/>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62-160.240 </a:t>
            </a:r>
          </a:p>
        </p:txBody>
      </p:sp>
      <p:sp>
        <p:nvSpPr>
          <p:cNvPr id="4" name="TextBox 32">
            <a:extLst>
              <a:ext uri="{FF2B5EF4-FFF2-40B4-BE49-F238E27FC236}">
                <a16:creationId xmlns:a16="http://schemas.microsoft.com/office/drawing/2014/main" id="{EEF212AD-7046-4889-85A7-722824B73C19}"/>
              </a:ext>
            </a:extLst>
          </p:cNvPr>
          <p:cNvSpPr txBox="1">
            <a:spLocks noChangeArrowheads="1"/>
          </p:cNvSpPr>
          <p:nvPr/>
        </p:nvSpPr>
        <p:spPr bwMode="auto">
          <a:xfrm>
            <a:off x="1949450" y="1130300"/>
            <a:ext cx="6737350" cy="9540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Record Keeping and Reporting Requirements for Field Procedures</a:t>
            </a:r>
          </a:p>
        </p:txBody>
      </p:sp>
      <p:graphicFrame>
        <p:nvGraphicFramePr>
          <p:cNvPr id="5" name="Table 4">
            <a:extLst>
              <a:ext uri="{FF2B5EF4-FFF2-40B4-BE49-F238E27FC236}">
                <a16:creationId xmlns:a16="http://schemas.microsoft.com/office/drawing/2014/main" id="{15DEAF0D-F774-49DC-BAA6-D28168912AF0}"/>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7" name="Audio 6">
            <a:hlinkClick r:id="" action="ppaction://media"/>
            <a:extLst>
              <a:ext uri="{FF2B5EF4-FFF2-40B4-BE49-F238E27FC236}">
                <a16:creationId xmlns:a16="http://schemas.microsoft.com/office/drawing/2014/main" id="{EE1BE9F3-5CD2-4DC0-A68C-CC1F915797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8839"/>
    </mc:Choice>
    <mc:Fallback xmlns="">
      <p:transition spd="slow" advTm="788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E07649-C7F2-464F-8351-0794A48E0355}"/>
              </a:ext>
            </a:extLst>
          </p:cNvPr>
          <p:cNvSpPr>
            <a:spLocks noGrp="1"/>
          </p:cNvSpPr>
          <p:nvPr>
            <p:ph idx="1"/>
          </p:nvPr>
        </p:nvSpPr>
        <p:spPr>
          <a:xfrm>
            <a:off x="815975" y="1895475"/>
            <a:ext cx="11037888" cy="4514850"/>
          </a:xfrm>
        </p:spPr>
        <p:txBody>
          <a:bodyPr/>
          <a:lstStyle/>
          <a:p>
            <a:pPr>
              <a:defRPr/>
            </a:pPr>
            <a:r>
              <a:rPr lang="en-US" sz="2400" dirty="0">
                <a:latin typeface="Arial" panose="020B0604020202020204" pitchFamily="34" charset="0"/>
                <a:cs typeface="Arial" panose="020B0604020202020204" pitchFamily="34" charset="0"/>
              </a:rPr>
              <a:t>Requires certification by DOH ELCP for most data reported to DEP</a:t>
            </a:r>
          </a:p>
          <a:p>
            <a:pPr lvl="1">
              <a:defRPr/>
            </a:pPr>
            <a:r>
              <a:rPr lang="en-US" sz="2000" dirty="0">
                <a:latin typeface="Arial" panose="020B0604020202020204" pitchFamily="34" charset="0"/>
                <a:cs typeface="Arial" panose="020B0604020202020204" pitchFamily="34" charset="0"/>
              </a:rPr>
              <a:t>Certification based on defined matrices</a:t>
            </a:r>
          </a:p>
          <a:p>
            <a:pPr lvl="1">
              <a:defRPr/>
            </a:pPr>
            <a:r>
              <a:rPr lang="en-US" sz="2000" dirty="0">
                <a:latin typeface="Arial" panose="020B0604020202020204" pitchFamily="34" charset="0"/>
                <a:cs typeface="Arial" panose="020B0604020202020204" pitchFamily="34" charset="0"/>
              </a:rPr>
              <a:t>Labs may report “equivalent methods” based on certifications in non-potable water matrix</a:t>
            </a:r>
          </a:p>
          <a:p>
            <a:pPr>
              <a:defRPr/>
            </a:pPr>
            <a:r>
              <a:rPr lang="en-US" sz="2400" dirty="0">
                <a:latin typeface="Arial" panose="020B0604020202020204" pitchFamily="34" charset="0"/>
                <a:cs typeface="Arial" panose="020B0604020202020204" pitchFamily="34" charset="0"/>
              </a:rPr>
              <a:t>Describes exceptions to certification requirements</a:t>
            </a:r>
          </a:p>
          <a:p>
            <a:pPr lvl="1">
              <a:defRPr/>
            </a:pPr>
            <a:r>
              <a:rPr lang="en-US" sz="2000" dirty="0">
                <a:latin typeface="Arial" panose="020B0604020202020204" pitchFamily="34" charset="0"/>
                <a:cs typeface="Arial" panose="020B0604020202020204" pitchFamily="34" charset="0"/>
              </a:rPr>
              <a:t>Using drinking water methods for non-potable water tests</a:t>
            </a:r>
          </a:p>
          <a:p>
            <a:pPr lvl="1">
              <a:defRPr/>
            </a:pPr>
            <a:r>
              <a:rPr lang="en-US" sz="2000" dirty="0">
                <a:latin typeface="Arial" panose="020B0604020202020204" pitchFamily="34" charset="0"/>
                <a:cs typeface="Arial" panose="020B0604020202020204" pitchFamily="34" charset="0"/>
              </a:rPr>
              <a:t>Reporting data before receiving certification</a:t>
            </a:r>
          </a:p>
          <a:p>
            <a:pPr lvl="1">
              <a:defRPr/>
            </a:pPr>
            <a:r>
              <a:rPr lang="en-US" sz="2000" dirty="0">
                <a:latin typeface="Arial" panose="020B0604020202020204" pitchFamily="34" charset="0"/>
                <a:cs typeface="Arial" panose="020B0604020202020204" pitchFamily="34" charset="0"/>
              </a:rPr>
              <a:t>Drinking water tests conducted by a licensed operator</a:t>
            </a:r>
          </a:p>
          <a:p>
            <a:pPr lvl="1">
              <a:defRPr/>
            </a:pPr>
            <a:r>
              <a:rPr lang="en-US" sz="2000" dirty="0">
                <a:latin typeface="Arial" panose="020B0604020202020204" pitchFamily="34" charset="0"/>
                <a:cs typeface="Arial" panose="020B0604020202020204" pitchFamily="34" charset="0"/>
              </a:rPr>
              <a:t>Field tests covered by DEP SOPs</a:t>
            </a:r>
          </a:p>
          <a:p>
            <a:pPr lvl="1">
              <a:defRPr/>
            </a:pPr>
            <a:r>
              <a:rPr lang="en-US" sz="2000" dirty="0">
                <a:latin typeface="Arial" panose="020B0604020202020204" pitchFamily="34" charset="0"/>
                <a:cs typeface="Arial" panose="020B0604020202020204" pitchFamily="34" charset="0"/>
              </a:rPr>
              <a:t>Lab tests conducted for research projects</a:t>
            </a:r>
          </a:p>
          <a:p>
            <a:pPr lvl="1">
              <a:defRPr/>
            </a:pPr>
            <a:r>
              <a:rPr lang="en-US" sz="2000" dirty="0">
                <a:latin typeface="Arial" panose="020B0604020202020204" pitchFamily="34" charset="0"/>
                <a:cs typeface="Arial" panose="020B0604020202020204" pitchFamily="34" charset="0"/>
              </a:rPr>
              <a:t>Statutorily created volunteer monitoring organizations that have undergone review by DEP</a:t>
            </a:r>
          </a:p>
          <a:p>
            <a:pPr lvl="1">
              <a:defRPr/>
            </a:pPr>
            <a:r>
              <a:rPr lang="en-US" sz="2000" dirty="0">
                <a:latin typeface="Arial" panose="020B0604020202020204" pitchFamily="34" charset="0"/>
                <a:cs typeface="Arial" panose="020B0604020202020204" pitchFamily="34" charset="0"/>
              </a:rPr>
              <a:t>Matrix/method/analyte combinations not included in DOH ELCP scope of accreditation</a:t>
            </a:r>
          </a:p>
          <a:p>
            <a:pPr lvl="1">
              <a:defRPr/>
            </a:pPr>
            <a:r>
              <a:rPr lang="en-US" sz="2000" dirty="0">
                <a:latin typeface="Arial" panose="020B0604020202020204" pitchFamily="34" charset="0"/>
                <a:cs typeface="Arial" panose="020B0604020202020204" pitchFamily="34" charset="0"/>
              </a:rPr>
              <a:t>Other specific exceptions</a:t>
            </a:r>
            <a:endParaRPr lang="en-US" sz="2000" u="sng"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A0999B39-8C82-41FC-B698-1EAC0EFA8A8F}"/>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62-160.300 </a:t>
            </a:r>
          </a:p>
        </p:txBody>
      </p:sp>
      <p:sp>
        <p:nvSpPr>
          <p:cNvPr id="4" name="TextBox 32">
            <a:extLst>
              <a:ext uri="{FF2B5EF4-FFF2-40B4-BE49-F238E27FC236}">
                <a16:creationId xmlns:a16="http://schemas.microsoft.com/office/drawing/2014/main" id="{7427DAD3-40BC-4D37-9DB9-E3C44C69C267}"/>
              </a:ext>
            </a:extLst>
          </p:cNvPr>
          <p:cNvSpPr txBox="1">
            <a:spLocks noChangeArrowheads="1"/>
          </p:cNvSpPr>
          <p:nvPr/>
        </p:nvSpPr>
        <p:spPr bwMode="auto">
          <a:xfrm>
            <a:off x="1949450" y="1130300"/>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Laboratory Certification</a:t>
            </a:r>
          </a:p>
        </p:txBody>
      </p:sp>
      <p:graphicFrame>
        <p:nvGraphicFramePr>
          <p:cNvPr id="5" name="Table 4">
            <a:extLst>
              <a:ext uri="{FF2B5EF4-FFF2-40B4-BE49-F238E27FC236}">
                <a16:creationId xmlns:a16="http://schemas.microsoft.com/office/drawing/2014/main" id="{B693C1AB-DB1A-4CC7-9F87-64941EEC8470}"/>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31757" name="Picture 6" descr="Logo&#10;&#10;Description automatically generated">
            <a:extLst>
              <a:ext uri="{FF2B5EF4-FFF2-40B4-BE49-F238E27FC236}">
                <a16:creationId xmlns:a16="http://schemas.microsoft.com/office/drawing/2014/main" id="{18D73548-D2BD-4358-97DC-48F61C79BC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5638" y="3429000"/>
            <a:ext cx="138906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8" name="TextBox 7">
            <a:extLst>
              <a:ext uri="{FF2B5EF4-FFF2-40B4-BE49-F238E27FC236}">
                <a16:creationId xmlns:a16="http://schemas.microsoft.com/office/drawing/2014/main" id="{5824D78B-A2CA-49BA-9F6D-A4E200DED11F}"/>
              </a:ext>
            </a:extLst>
          </p:cNvPr>
          <p:cNvSpPr txBox="1">
            <a:spLocks noChangeArrowheads="1"/>
          </p:cNvSpPr>
          <p:nvPr/>
        </p:nvSpPr>
        <p:spPr bwMode="auto">
          <a:xfrm>
            <a:off x="4759325" y="6975475"/>
            <a:ext cx="1882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900">
                <a:latin typeface="Calibri" panose="020F0502020204030204" pitchFamily="34" charset="0"/>
                <a:hlinkClick r:id="rId6" tooltip="http://pngimg.com/download/62585"/>
              </a:rPr>
              <a:t>This Photo</a:t>
            </a:r>
            <a:r>
              <a:rPr lang="en-US" altLang="en-US" sz="900">
                <a:latin typeface="Calibri" panose="020F0502020204030204" pitchFamily="34" charset="0"/>
              </a:rPr>
              <a:t> by Unknown Author is licensed under </a:t>
            </a:r>
            <a:r>
              <a:rPr lang="en-US" altLang="en-US" sz="900">
                <a:latin typeface="Calibri" panose="020F0502020204030204" pitchFamily="34" charset="0"/>
                <a:hlinkClick r:id="rId7" tooltip="https://creativecommons.org/licenses/by-nc/3.0/"/>
              </a:rPr>
              <a:t>CC BY-NC</a:t>
            </a:r>
            <a:endParaRPr lang="en-US" altLang="en-US" sz="900">
              <a:latin typeface="Calibri" panose="020F0502020204030204" pitchFamily="34" charset="0"/>
            </a:endParaRPr>
          </a:p>
        </p:txBody>
      </p:sp>
      <p:pic>
        <p:nvPicPr>
          <p:cNvPr id="6" name="Audio 5">
            <a:hlinkClick r:id="" action="ppaction://media"/>
            <a:extLst>
              <a:ext uri="{FF2B5EF4-FFF2-40B4-BE49-F238E27FC236}">
                <a16:creationId xmlns:a16="http://schemas.microsoft.com/office/drawing/2014/main" id="{390CD5C1-B831-415C-B023-337A6050944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231"/>
    </mc:Choice>
    <mc:Fallback xmlns="">
      <p:transition spd="slow" advTm="90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BBD763-795C-48F9-848C-E28EF8E88B02}"/>
              </a:ext>
            </a:extLst>
          </p:cNvPr>
          <p:cNvSpPr>
            <a:spLocks noGrp="1"/>
          </p:cNvSpPr>
          <p:nvPr>
            <p:ph idx="1"/>
          </p:nvPr>
        </p:nvSpPr>
        <p:spPr>
          <a:xfrm>
            <a:off x="815975" y="1795463"/>
            <a:ext cx="11037888" cy="3005137"/>
          </a:xfrm>
        </p:spPr>
        <p:txBody>
          <a:bodyPr/>
          <a:lstStyle/>
          <a:p>
            <a:pPr>
              <a:defRPr/>
            </a:pPr>
            <a:r>
              <a:rPr lang="en-US" sz="2400" dirty="0">
                <a:latin typeface="Arial" panose="020B0604020202020204" pitchFamily="34" charset="0"/>
                <a:cs typeface="Arial" panose="020B0604020202020204" pitchFamily="34" charset="0"/>
              </a:rPr>
              <a:t>Methods approved by DEP</a:t>
            </a:r>
          </a:p>
          <a:p>
            <a:pPr lvl="1">
              <a:defRPr/>
            </a:pPr>
            <a:r>
              <a:rPr lang="en-US" dirty="0">
                <a:latin typeface="Arial" panose="020B0604020202020204" pitchFamily="34" charset="0"/>
                <a:cs typeface="Arial" panose="020B0604020202020204" pitchFamily="34" charset="0"/>
              </a:rPr>
              <a:t>Cited in DEP rules, permits, contracts and orders</a:t>
            </a:r>
          </a:p>
          <a:p>
            <a:pPr lvl="1">
              <a:defRPr/>
            </a:pPr>
            <a:r>
              <a:rPr lang="en-US" dirty="0">
                <a:latin typeface="Arial" panose="020B0604020202020204" pitchFamily="34" charset="0"/>
                <a:cs typeface="Arial" panose="020B0604020202020204" pitchFamily="34" charset="0"/>
              </a:rPr>
              <a:t>If not cited above, approved per DEP lists of “recognized” methods and sources </a:t>
            </a:r>
          </a:p>
          <a:p>
            <a:pPr lvl="1">
              <a:defRPr/>
            </a:pPr>
            <a:r>
              <a:rPr lang="en-US" dirty="0">
                <a:latin typeface="Arial" panose="020B0604020202020204" pitchFamily="34" charset="0"/>
                <a:cs typeface="Arial" panose="020B0604020202020204" pitchFamily="34" charset="0"/>
              </a:rPr>
              <a:t>DEP SOP methods required for lab portions of DEP bioassessment methods</a:t>
            </a: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C31EB21A-CFDE-42CF-92B7-0A57280CADE9}"/>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62-160.320 </a:t>
            </a:r>
          </a:p>
        </p:txBody>
      </p:sp>
      <p:sp>
        <p:nvSpPr>
          <p:cNvPr id="4" name="TextBox 32">
            <a:extLst>
              <a:ext uri="{FF2B5EF4-FFF2-40B4-BE49-F238E27FC236}">
                <a16:creationId xmlns:a16="http://schemas.microsoft.com/office/drawing/2014/main" id="{C075F79F-0B11-4EE7-B2F3-DC5408881C5A}"/>
              </a:ext>
            </a:extLst>
          </p:cNvPr>
          <p:cNvSpPr txBox="1">
            <a:spLocks noChangeArrowheads="1"/>
          </p:cNvSpPr>
          <p:nvPr/>
        </p:nvSpPr>
        <p:spPr bwMode="auto">
          <a:xfrm>
            <a:off x="1949450" y="1130300"/>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Approved Laboratory Methods</a:t>
            </a:r>
          </a:p>
        </p:txBody>
      </p:sp>
      <p:graphicFrame>
        <p:nvGraphicFramePr>
          <p:cNvPr id="5" name="Table 4">
            <a:extLst>
              <a:ext uri="{FF2B5EF4-FFF2-40B4-BE49-F238E27FC236}">
                <a16:creationId xmlns:a16="http://schemas.microsoft.com/office/drawing/2014/main" id="{4D647465-938B-4C27-9C35-6E16610707DC}"/>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33805" name="Picture 5" descr="GC">
            <a:extLst>
              <a:ext uri="{FF2B5EF4-FFF2-40B4-BE49-F238E27FC236}">
                <a16:creationId xmlns:a16="http://schemas.microsoft.com/office/drawing/2014/main" id="{B2148130-69E8-4C0C-8DEF-36C223BD18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363" t="15128" r="2727" b="2730"/>
          <a:stretch>
            <a:fillRect/>
          </a:stretch>
        </p:blipFill>
        <p:spPr bwMode="auto">
          <a:xfrm>
            <a:off x="4062413" y="3933825"/>
            <a:ext cx="406717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udio 8">
            <a:hlinkClick r:id="" action="ppaction://media"/>
            <a:extLst>
              <a:ext uri="{FF2B5EF4-FFF2-40B4-BE49-F238E27FC236}">
                <a16:creationId xmlns:a16="http://schemas.microsoft.com/office/drawing/2014/main" id="{4B5CFD6C-3C7F-44A9-9F2F-67764385AFF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494"/>
    </mc:Choice>
    <mc:Fallback xmlns="">
      <p:transition spd="slow" advTm="49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F5F857-9A89-46A0-99E8-CB62C73EEDAE}"/>
              </a:ext>
            </a:extLst>
          </p:cNvPr>
          <p:cNvSpPr>
            <a:spLocks noGrp="1"/>
          </p:cNvSpPr>
          <p:nvPr>
            <p:ph idx="1"/>
          </p:nvPr>
        </p:nvSpPr>
        <p:spPr>
          <a:xfrm>
            <a:off x="815975" y="1795463"/>
            <a:ext cx="11037888" cy="3005137"/>
          </a:xfrm>
        </p:spPr>
        <p:txBody>
          <a:bodyPr/>
          <a:lstStyle/>
          <a:p>
            <a:pPr>
              <a:defRPr/>
            </a:pPr>
            <a:r>
              <a:rPr lang="en-US" sz="2400" dirty="0">
                <a:latin typeface="Arial" panose="020B0604020202020204" pitchFamily="34" charset="0"/>
                <a:cs typeface="Arial" panose="020B0604020202020204" pitchFamily="34" charset="0"/>
              </a:rPr>
              <a:t>Defines “alternative” methods</a:t>
            </a:r>
          </a:p>
          <a:p>
            <a:pPr lvl="1">
              <a:defRPr/>
            </a:pPr>
            <a:r>
              <a:rPr lang="en-US" sz="2000" dirty="0">
                <a:latin typeface="Arial" panose="020B0604020202020204" pitchFamily="34" charset="0"/>
                <a:cs typeface="Arial" panose="020B0604020202020204" pitchFamily="34" charset="0"/>
              </a:rPr>
              <a:t>Disallows alternative or modified methods for:</a:t>
            </a:r>
          </a:p>
          <a:p>
            <a:pPr lvl="2">
              <a:defRPr/>
            </a:pPr>
            <a:r>
              <a:rPr lang="en-US" sz="1800" dirty="0">
                <a:latin typeface="Arial" panose="020B0604020202020204" pitchFamily="34" charset="0"/>
                <a:cs typeface="Arial" panose="020B0604020202020204" pitchFamily="34" charset="0"/>
              </a:rPr>
              <a:t>“Method-defined analytes”</a:t>
            </a:r>
          </a:p>
          <a:p>
            <a:pPr lvl="2">
              <a:defRPr/>
            </a:pPr>
            <a:r>
              <a:rPr lang="en-US" sz="1800" dirty="0">
                <a:latin typeface="Arial" panose="020B0604020202020204" pitchFamily="34" charset="0"/>
                <a:cs typeface="Arial" panose="020B0604020202020204" pitchFamily="34" charset="0"/>
              </a:rPr>
              <a:t>DEP SOP bioassessment lab methods</a:t>
            </a:r>
          </a:p>
          <a:p>
            <a:pPr>
              <a:defRPr/>
            </a:pPr>
            <a:r>
              <a:rPr lang="en-US" sz="2400" dirty="0">
                <a:latin typeface="Arial" panose="020B0604020202020204" pitchFamily="34" charset="0"/>
                <a:cs typeface="Arial" panose="020B0604020202020204" pitchFamily="34" charset="0"/>
              </a:rPr>
              <a:t>Defines “method modification” with respect to “published methods”</a:t>
            </a:r>
          </a:p>
          <a:p>
            <a:pPr>
              <a:defRPr/>
            </a:pPr>
            <a:r>
              <a:rPr lang="en-US" sz="2400" dirty="0">
                <a:latin typeface="Arial" panose="020B0604020202020204" pitchFamily="34" charset="0"/>
                <a:cs typeface="Arial" panose="020B0604020202020204" pitchFamily="34" charset="0"/>
              </a:rPr>
              <a:t>Describes criteria and procedures for DEP evaluation and approval of alternative and modified methods</a:t>
            </a:r>
          </a:p>
          <a:p>
            <a:pPr lvl="1">
              <a:defRPr/>
            </a:pPr>
            <a:r>
              <a:rPr lang="en-US" sz="2000" dirty="0">
                <a:latin typeface="Arial" panose="020B0604020202020204" pitchFamily="34" charset="0"/>
                <a:cs typeface="Arial" panose="020B0604020202020204" pitchFamily="34" charset="0"/>
              </a:rPr>
              <a:t>Includes “limited-use” vs. “statewide-use” criteria</a:t>
            </a:r>
          </a:p>
          <a:p>
            <a:pPr lvl="1">
              <a:defRPr/>
            </a:pPr>
            <a:r>
              <a:rPr lang="en-US" sz="2000" dirty="0">
                <a:latin typeface="Arial" panose="020B0604020202020204" pitchFamily="34" charset="0"/>
                <a:cs typeface="Arial" panose="020B0604020202020204" pitchFamily="34" charset="0"/>
              </a:rPr>
              <a:t>Also describes how approvals may be rescinded</a:t>
            </a:r>
          </a:p>
          <a:p>
            <a:pPr>
              <a:defRPr/>
            </a:pPr>
            <a:r>
              <a:rPr lang="en-US" sz="2400" dirty="0">
                <a:latin typeface="Arial" panose="020B0604020202020204" pitchFamily="34" charset="0"/>
                <a:cs typeface="Arial" panose="020B0604020202020204" pitchFamily="34" charset="0"/>
              </a:rPr>
              <a:t>DEP-QA-001/01, Alternative and Modified Analytical Laboratory Methods</a:t>
            </a: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A9DCE35A-DBD7-47CF-8F1C-F56189639065}"/>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62-160.330 </a:t>
            </a:r>
          </a:p>
        </p:txBody>
      </p:sp>
      <p:sp>
        <p:nvSpPr>
          <p:cNvPr id="4" name="TextBox 32">
            <a:extLst>
              <a:ext uri="{FF2B5EF4-FFF2-40B4-BE49-F238E27FC236}">
                <a16:creationId xmlns:a16="http://schemas.microsoft.com/office/drawing/2014/main" id="{2B6A892A-9315-4C59-9F5E-38FCA3283EBA}"/>
              </a:ext>
            </a:extLst>
          </p:cNvPr>
          <p:cNvSpPr txBox="1">
            <a:spLocks noChangeArrowheads="1"/>
          </p:cNvSpPr>
          <p:nvPr/>
        </p:nvSpPr>
        <p:spPr bwMode="auto">
          <a:xfrm>
            <a:off x="1949450" y="1130300"/>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Approval of Alternative Laboratory Methods</a:t>
            </a:r>
          </a:p>
        </p:txBody>
      </p:sp>
      <p:graphicFrame>
        <p:nvGraphicFramePr>
          <p:cNvPr id="5" name="Table 4">
            <a:extLst>
              <a:ext uri="{FF2B5EF4-FFF2-40B4-BE49-F238E27FC236}">
                <a16:creationId xmlns:a16="http://schemas.microsoft.com/office/drawing/2014/main" id="{1415C423-B424-4C63-8605-8A8F81331725}"/>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9" name="Audio 8">
            <a:hlinkClick r:id="" action="ppaction://media"/>
            <a:extLst>
              <a:ext uri="{FF2B5EF4-FFF2-40B4-BE49-F238E27FC236}">
                <a16:creationId xmlns:a16="http://schemas.microsoft.com/office/drawing/2014/main" id="{B3D2B05C-A108-492B-99CA-B884643079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2399"/>
    </mc:Choice>
    <mc:Fallback xmlns="">
      <p:transition spd="slow" advTm="102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1">
            <a:extLst>
              <a:ext uri="{FF2B5EF4-FFF2-40B4-BE49-F238E27FC236}">
                <a16:creationId xmlns:a16="http://schemas.microsoft.com/office/drawing/2014/main" id="{EC24BC28-1349-4E6B-BAE3-CDCF56587497}"/>
              </a:ext>
            </a:extLst>
          </p:cNvPr>
          <p:cNvSpPr>
            <a:spLocks noGrp="1" noChangeArrowheads="1"/>
          </p:cNvSpPr>
          <p:nvPr>
            <p:ph idx="1"/>
          </p:nvPr>
        </p:nvSpPr>
        <p:spPr>
          <a:xfrm>
            <a:off x="815975" y="2081213"/>
            <a:ext cx="11037888" cy="3005137"/>
          </a:xfrm>
        </p:spPr>
        <p:txBody>
          <a:bodyPr/>
          <a:lstStyle/>
          <a:p>
            <a:r>
              <a:rPr lang="en-US" altLang="en-US" sz="2400">
                <a:latin typeface="Arial" panose="020B0604020202020204" pitchFamily="34" charset="0"/>
                <a:cs typeface="Arial" panose="020B0604020202020204" pitchFamily="34" charset="0"/>
              </a:rPr>
              <a:t>Cites DOH certification rule for documentation and reporting requirements (NELAC Standards)</a:t>
            </a:r>
          </a:p>
          <a:p>
            <a:r>
              <a:rPr lang="en-US" altLang="en-US" sz="2400">
                <a:latin typeface="Arial" panose="020B0604020202020204" pitchFamily="34" charset="0"/>
                <a:cs typeface="Arial" panose="020B0604020202020204" pitchFamily="34" charset="0"/>
              </a:rPr>
              <a:t>Specifies minimum retention time for lab records (5 years)</a:t>
            </a:r>
          </a:p>
          <a:p>
            <a:r>
              <a:rPr lang="en-US" altLang="en-US" sz="2400">
                <a:latin typeface="Arial" panose="020B0604020202020204" pitchFamily="34" charset="0"/>
                <a:cs typeface="Arial" panose="020B0604020202020204" pitchFamily="34" charset="0"/>
              </a:rPr>
              <a:t>Lists lab records to be provided to DEP, if requested</a:t>
            </a:r>
          </a:p>
          <a:p>
            <a:r>
              <a:rPr lang="en-US" altLang="en-US" sz="2400">
                <a:latin typeface="Arial" panose="020B0604020202020204" pitchFamily="34" charset="0"/>
                <a:cs typeface="Arial" panose="020B0604020202020204" pitchFamily="34" charset="0"/>
              </a:rPr>
              <a:t>Requires use of the Data Qualifier Codes in Table 1 of the QA Rule</a:t>
            </a:r>
          </a:p>
          <a:p>
            <a:r>
              <a:rPr lang="en-US" altLang="en-US" sz="2400">
                <a:latin typeface="Arial" panose="020B0604020202020204" pitchFamily="34" charset="0"/>
                <a:cs typeface="Arial" panose="020B0604020202020204" pitchFamily="34" charset="0"/>
              </a:rPr>
              <a:t>Lists additional items for lab analytical reports</a:t>
            </a:r>
          </a:p>
          <a:p>
            <a:r>
              <a:rPr lang="en-US" altLang="en-US" sz="2400">
                <a:latin typeface="Arial" panose="020B0604020202020204" pitchFamily="34" charset="0"/>
                <a:cs typeface="Arial" panose="020B0604020202020204" pitchFamily="34" charset="0"/>
              </a:rPr>
              <a:t>Requires amendment of final lab reports per TNI standard for any changes after final report is first issued</a:t>
            </a:r>
          </a:p>
          <a:p>
            <a:r>
              <a:rPr lang="en-US" altLang="en-US" sz="2400">
                <a:latin typeface="Arial" panose="020B0604020202020204" pitchFamily="34" charset="0"/>
                <a:cs typeface="Arial" panose="020B0604020202020204" pitchFamily="34" charset="0"/>
              </a:rPr>
              <a:t>Requires reporting using DEP-specified paper or electronic formats, where requested</a:t>
            </a:r>
          </a:p>
          <a:p>
            <a:endParaRPr lang="en-US" altLang="en-US" sz="2400">
              <a:latin typeface="Arial" panose="020B0604020202020204" pitchFamily="34" charset="0"/>
              <a:cs typeface="Arial" panose="020B0604020202020204" pitchFamily="34" charset="0"/>
            </a:endParaRPr>
          </a:p>
          <a:p>
            <a:pPr marL="457200" lvl="1"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a:p>
            <a:endParaRPr lang="en-US" altLang="en-US" sz="240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38085F05-23AA-4958-9383-93A3C1DC622C}"/>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62-160.340</a:t>
            </a:r>
          </a:p>
        </p:txBody>
      </p:sp>
      <p:sp>
        <p:nvSpPr>
          <p:cNvPr id="4" name="TextBox 32">
            <a:extLst>
              <a:ext uri="{FF2B5EF4-FFF2-40B4-BE49-F238E27FC236}">
                <a16:creationId xmlns:a16="http://schemas.microsoft.com/office/drawing/2014/main" id="{46BF0AD0-6B2D-4D9B-B4D9-B001B9AFF23F}"/>
              </a:ext>
            </a:extLst>
          </p:cNvPr>
          <p:cNvSpPr txBox="1">
            <a:spLocks noChangeArrowheads="1"/>
          </p:cNvSpPr>
          <p:nvPr/>
        </p:nvSpPr>
        <p:spPr bwMode="auto">
          <a:xfrm>
            <a:off x="1949450" y="1130300"/>
            <a:ext cx="7680325" cy="96996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Record Keeping and Reporting Requirements for Laboratory Procedures</a:t>
            </a:r>
          </a:p>
        </p:txBody>
      </p:sp>
      <p:graphicFrame>
        <p:nvGraphicFramePr>
          <p:cNvPr id="5" name="Table 4">
            <a:extLst>
              <a:ext uri="{FF2B5EF4-FFF2-40B4-BE49-F238E27FC236}">
                <a16:creationId xmlns:a16="http://schemas.microsoft.com/office/drawing/2014/main" id="{BAC44E8F-8557-4EF7-92E4-A57A2C7A4EA6}"/>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6" name="Audio 5">
            <a:hlinkClick r:id="" action="ppaction://media"/>
            <a:extLst>
              <a:ext uri="{FF2B5EF4-FFF2-40B4-BE49-F238E27FC236}">
                <a16:creationId xmlns:a16="http://schemas.microsoft.com/office/drawing/2014/main" id="{4E855B10-3F77-4EED-AF59-912805E79D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622"/>
    </mc:Choice>
    <mc:Fallback xmlns="">
      <p:transition spd="slow" advTm="54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1F61EF-3231-4F5E-B281-6E9344E74E47}"/>
              </a:ext>
            </a:extLst>
          </p:cNvPr>
          <p:cNvSpPr>
            <a:spLocks noGrp="1"/>
          </p:cNvSpPr>
          <p:nvPr>
            <p:ph idx="1"/>
          </p:nvPr>
        </p:nvSpPr>
        <p:spPr>
          <a:xfrm>
            <a:off x="815975" y="1930400"/>
            <a:ext cx="11037888" cy="3005138"/>
          </a:xfrm>
        </p:spPr>
        <p:txBody>
          <a:bodyPr/>
          <a:lstStyle/>
          <a:p>
            <a:pPr>
              <a:defRPr/>
            </a:pPr>
            <a:r>
              <a:rPr lang="en-US" sz="2400" dirty="0">
                <a:latin typeface="Arial" panose="020B0604020202020204" pitchFamily="34" charset="0"/>
                <a:cs typeface="Arial" panose="020B0604020202020204" pitchFamily="34" charset="0"/>
              </a:rPr>
              <a:t>Cites DEP SOP FS 1000, part FS 1006 (and FS 1000 Appendix Tables) for preservation, containers, and holding times</a:t>
            </a:r>
          </a:p>
          <a:p>
            <a:pPr lvl="1">
              <a:defRPr/>
            </a:pPr>
            <a:r>
              <a:rPr lang="en-US" sz="2000" dirty="0">
                <a:latin typeface="Arial" panose="020B0604020202020204" pitchFamily="34" charset="0"/>
                <a:cs typeface="Arial" panose="020B0604020202020204" pitchFamily="34" charset="0"/>
              </a:rPr>
              <a:t>40 CFR, Part 136.3, Table II (non-potable water)</a:t>
            </a:r>
          </a:p>
          <a:p>
            <a:pPr lvl="1">
              <a:defRPr/>
            </a:pPr>
            <a:r>
              <a:rPr lang="en-US" sz="2000" dirty="0">
                <a:latin typeface="Arial" panose="020B0604020202020204" pitchFamily="34" charset="0"/>
                <a:cs typeface="Arial" panose="020B0604020202020204" pitchFamily="34" charset="0"/>
              </a:rPr>
              <a:t>Miscellaneous analytes not in 40 CFR 136.3</a:t>
            </a:r>
          </a:p>
          <a:p>
            <a:pPr lvl="1">
              <a:defRPr/>
            </a:pPr>
            <a:r>
              <a:rPr lang="en-US" sz="2000" dirty="0">
                <a:latin typeface="Arial" panose="020B0604020202020204" pitchFamily="34" charset="0"/>
                <a:cs typeface="Arial" panose="020B0604020202020204" pitchFamily="34" charset="0"/>
              </a:rPr>
              <a:t>Drinking water analytes</a:t>
            </a:r>
          </a:p>
          <a:p>
            <a:pPr lvl="1">
              <a:defRPr/>
            </a:pPr>
            <a:r>
              <a:rPr lang="en-US" sz="2000" dirty="0">
                <a:latin typeface="Arial" panose="020B0604020202020204" pitchFamily="34" charset="0"/>
                <a:cs typeface="Arial" panose="020B0604020202020204" pitchFamily="34" charset="0"/>
              </a:rPr>
              <a:t>Solid &amp; waste matrices</a:t>
            </a:r>
          </a:p>
          <a:p>
            <a:pPr lvl="1">
              <a:defRPr/>
            </a:pPr>
            <a:r>
              <a:rPr lang="en-US" sz="2000" dirty="0">
                <a:latin typeface="Arial" panose="020B0604020202020204" pitchFamily="34" charset="0"/>
                <a:cs typeface="Arial" panose="020B0604020202020204" pitchFamily="34" charset="0"/>
              </a:rPr>
              <a:t>VOCs in soils &amp; wastes (EPA Method 5035)</a:t>
            </a:r>
          </a:p>
          <a:p>
            <a:pPr lvl="1">
              <a:defRPr/>
            </a:pPr>
            <a:r>
              <a:rPr lang="en-US" sz="2000" dirty="0">
                <a:latin typeface="Arial" panose="020B0604020202020204" pitchFamily="34" charset="0"/>
                <a:cs typeface="Arial" panose="020B0604020202020204" pitchFamily="34" charset="0"/>
              </a:rPr>
              <a:t>Biosolids and protozoans</a:t>
            </a:r>
          </a:p>
          <a:p>
            <a:pPr lvl="1">
              <a:defRPr/>
            </a:pPr>
            <a:r>
              <a:rPr lang="en-US" sz="2000" dirty="0">
                <a:latin typeface="Arial" panose="020B0604020202020204" pitchFamily="34" charset="0"/>
                <a:cs typeface="Arial" panose="020B0604020202020204" pitchFamily="34" charset="0"/>
              </a:rPr>
              <a:t>Fish tissue</a:t>
            </a:r>
          </a:p>
          <a:p>
            <a:pPr lvl="1">
              <a:defRPr/>
            </a:pPr>
            <a:r>
              <a:rPr lang="en-US" sz="2000" dirty="0">
                <a:latin typeface="Arial" panose="020B0604020202020204" pitchFamily="34" charset="0"/>
                <a:cs typeface="Arial" panose="020B0604020202020204" pitchFamily="34" charset="0"/>
              </a:rPr>
              <a:t>SPLP and TCLP analytes</a:t>
            </a:r>
          </a:p>
          <a:p>
            <a:pPr>
              <a:defRPr/>
            </a:pPr>
            <a:r>
              <a:rPr lang="en-US" sz="2400" dirty="0">
                <a:latin typeface="Arial" panose="020B0604020202020204" pitchFamily="34" charset="0"/>
                <a:cs typeface="Arial" panose="020B0604020202020204" pitchFamily="34" charset="0"/>
              </a:rPr>
              <a:t>Defers to analytical method or best available info for analytes not in above tables</a:t>
            </a: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AA56276B-D7B3-4E78-AAC0-2680B2173742}"/>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62-160.400</a:t>
            </a:r>
          </a:p>
        </p:txBody>
      </p:sp>
      <p:sp>
        <p:nvSpPr>
          <p:cNvPr id="4" name="TextBox 32">
            <a:extLst>
              <a:ext uri="{FF2B5EF4-FFF2-40B4-BE49-F238E27FC236}">
                <a16:creationId xmlns:a16="http://schemas.microsoft.com/office/drawing/2014/main" id="{B5666C43-83F8-43A3-9CA5-FDDE4F96803C}"/>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Sample Preservation and Holding Times</a:t>
            </a:r>
          </a:p>
        </p:txBody>
      </p:sp>
      <p:graphicFrame>
        <p:nvGraphicFramePr>
          <p:cNvPr id="5" name="Table 4">
            <a:extLst>
              <a:ext uri="{FF2B5EF4-FFF2-40B4-BE49-F238E27FC236}">
                <a16:creationId xmlns:a16="http://schemas.microsoft.com/office/drawing/2014/main" id="{97653F7E-76B1-4EDD-A69C-0FAE2C6192D2}"/>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7" name="Audio 6">
            <a:hlinkClick r:id="" action="ppaction://media"/>
            <a:extLst>
              <a:ext uri="{FF2B5EF4-FFF2-40B4-BE49-F238E27FC236}">
                <a16:creationId xmlns:a16="http://schemas.microsoft.com/office/drawing/2014/main" id="{002AFA65-88A0-4B4A-8C6A-1ABEF8FB15D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7218"/>
    </mc:Choice>
    <mc:Fallback xmlns="">
      <p:transition spd="slow" advTm="67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49A9AB-DEEF-40AF-A450-4B22B1261505}"/>
              </a:ext>
            </a:extLst>
          </p:cNvPr>
          <p:cNvSpPr>
            <a:spLocks noGrp="1"/>
          </p:cNvSpPr>
          <p:nvPr>
            <p:ph idx="1"/>
          </p:nvPr>
        </p:nvSpPr>
        <p:spPr>
          <a:xfrm>
            <a:off x="815975" y="1900238"/>
            <a:ext cx="11037888" cy="3005137"/>
          </a:xfrm>
        </p:spPr>
        <p:txBody>
          <a:bodyPr/>
          <a:lstStyle/>
          <a:p>
            <a:pPr>
              <a:defRPr/>
            </a:pPr>
            <a:r>
              <a:rPr lang="en-US" sz="2400" dirty="0">
                <a:latin typeface="Arial" panose="020B0604020202020204" pitchFamily="34" charset="0"/>
                <a:cs typeface="Arial" panose="020B0604020202020204" pitchFamily="34" charset="0"/>
              </a:rPr>
              <a:t>Electronic signatures for lab and field records acceptable when:</a:t>
            </a:r>
          </a:p>
          <a:p>
            <a:pPr lvl="1">
              <a:defRPr/>
            </a:pPr>
            <a:r>
              <a:rPr lang="en-US" dirty="0">
                <a:latin typeface="Arial" panose="020B0604020202020204" pitchFamily="34" charset="0"/>
                <a:cs typeface="Arial" panose="020B0604020202020204" pitchFamily="34" charset="0"/>
              </a:rPr>
              <a:t>Integrity of electronic signatures assured</a:t>
            </a:r>
          </a:p>
          <a:p>
            <a:pPr lvl="1">
              <a:defRPr/>
            </a:pPr>
            <a:r>
              <a:rPr lang="en-US" dirty="0">
                <a:latin typeface="Arial" panose="020B0604020202020204" pitchFamily="34" charset="0"/>
                <a:cs typeface="Arial" panose="020B0604020202020204" pitchFamily="34" charset="0"/>
              </a:rPr>
              <a:t>Signatures are unique to individuals</a:t>
            </a:r>
          </a:p>
          <a:p>
            <a:pPr lvl="1">
              <a:defRPr/>
            </a:pPr>
            <a:r>
              <a:rPr lang="en-US" dirty="0">
                <a:latin typeface="Arial" panose="020B0604020202020204" pitchFamily="34" charset="0"/>
                <a:cs typeface="Arial" panose="020B0604020202020204" pitchFamily="34" charset="0"/>
              </a:rPr>
              <a:t>Written policies and procedures are established for use of electronic signatures</a:t>
            </a:r>
          </a:p>
          <a:p>
            <a:pPr lvl="2">
              <a:defRPr/>
            </a:pPr>
            <a:r>
              <a:rPr lang="en-US" dirty="0">
                <a:latin typeface="Arial" panose="020B0604020202020204" pitchFamily="34" charset="0"/>
                <a:cs typeface="Arial" panose="020B0604020202020204" pitchFamily="34" charset="0"/>
              </a:rPr>
              <a:t>Includes ensuring security, confidentiality, integrity and auditability of electronic signatures</a:t>
            </a: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3670C44D-7F18-47D1-8040-FAD43E237414}"/>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62-160.405</a:t>
            </a:r>
          </a:p>
        </p:txBody>
      </p:sp>
      <p:sp>
        <p:nvSpPr>
          <p:cNvPr id="4" name="TextBox 32">
            <a:extLst>
              <a:ext uri="{FF2B5EF4-FFF2-40B4-BE49-F238E27FC236}">
                <a16:creationId xmlns:a16="http://schemas.microsoft.com/office/drawing/2014/main" id="{D571D04E-20DB-4218-BBB3-23D48D9C850D}"/>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Electronic Signatures</a:t>
            </a:r>
          </a:p>
        </p:txBody>
      </p:sp>
      <p:graphicFrame>
        <p:nvGraphicFramePr>
          <p:cNvPr id="5" name="Table 4">
            <a:extLst>
              <a:ext uri="{FF2B5EF4-FFF2-40B4-BE49-F238E27FC236}">
                <a16:creationId xmlns:a16="http://schemas.microsoft.com/office/drawing/2014/main" id="{3851A261-2D17-4966-94B1-863BC8BED7FB}"/>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41997" name="Picture 6">
            <a:extLst>
              <a:ext uri="{FF2B5EF4-FFF2-40B4-BE49-F238E27FC236}">
                <a16:creationId xmlns:a16="http://schemas.microsoft.com/office/drawing/2014/main" id="{567A24B9-7257-49FB-BC77-2882B6880A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7363" y="5249863"/>
            <a:ext cx="38766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udio 5">
            <a:hlinkClick r:id="" action="ppaction://media"/>
            <a:extLst>
              <a:ext uri="{FF2B5EF4-FFF2-40B4-BE49-F238E27FC236}">
                <a16:creationId xmlns:a16="http://schemas.microsoft.com/office/drawing/2014/main" id="{708294DC-B58D-4349-A431-637824E25C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228"/>
    </mc:Choice>
    <mc:Fallback xmlns="">
      <p:transition spd="slow" advTm="29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a:extLst>
              <a:ext uri="{FF2B5EF4-FFF2-40B4-BE49-F238E27FC236}">
                <a16:creationId xmlns:a16="http://schemas.microsoft.com/office/drawing/2014/main" id="{15911168-510F-40D0-A103-3E3018201B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5300" y="1835150"/>
            <a:ext cx="6121400"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a:extLst>
              <a:ext uri="{FF2B5EF4-FFF2-40B4-BE49-F238E27FC236}">
                <a16:creationId xmlns:a16="http://schemas.microsoft.com/office/drawing/2014/main" id="{9628387B-F615-4A62-BCB1-2E8ECD4782E6}"/>
              </a:ext>
            </a:extLst>
          </p:cNvPr>
          <p:cNvSpPr txBox="1">
            <a:spLocks noChangeArrowheads="1"/>
          </p:cNvSpPr>
          <p:nvPr/>
        </p:nvSpPr>
        <p:spPr bwMode="auto">
          <a:xfrm>
            <a:off x="2020888" y="258763"/>
            <a:ext cx="8148637"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Quality Assurance is FUN!</a:t>
            </a:r>
          </a:p>
        </p:txBody>
      </p:sp>
      <p:pic>
        <p:nvPicPr>
          <p:cNvPr id="2" name="Audio 1">
            <a:hlinkClick r:id="" action="ppaction://media"/>
            <a:extLst>
              <a:ext uri="{FF2B5EF4-FFF2-40B4-BE49-F238E27FC236}">
                <a16:creationId xmlns:a16="http://schemas.microsoft.com/office/drawing/2014/main" id="{04EE23FA-6898-40ED-967D-AD37CB1824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274"/>
    </mc:Choice>
    <mc:Fallback xmlns="">
      <p:transition spd="slow" advTm="13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973023-9183-4509-8316-B8E0664D4410}"/>
              </a:ext>
            </a:extLst>
          </p:cNvPr>
          <p:cNvSpPr>
            <a:spLocks noGrp="1"/>
          </p:cNvSpPr>
          <p:nvPr>
            <p:ph idx="1"/>
          </p:nvPr>
        </p:nvSpPr>
        <p:spPr>
          <a:xfrm>
            <a:off x="815975" y="1909763"/>
            <a:ext cx="11037888" cy="3005137"/>
          </a:xfrm>
        </p:spPr>
        <p:txBody>
          <a:bodyPr/>
          <a:lstStyle/>
          <a:p>
            <a:pPr>
              <a:defRPr/>
            </a:pPr>
            <a:r>
              <a:rPr lang="en-US" sz="2600" dirty="0">
                <a:latin typeface="Arial" panose="020B0604020202020204" pitchFamily="34" charset="0"/>
                <a:cs typeface="Arial" panose="020B0604020202020204" pitchFamily="34" charset="0"/>
              </a:rPr>
              <a:t>Typically, only required for direct contracts with DEP or for special regulatory projects</a:t>
            </a:r>
          </a:p>
          <a:p>
            <a:pPr lvl="1">
              <a:defRPr/>
            </a:pPr>
            <a:r>
              <a:rPr lang="en-US" sz="2200" dirty="0">
                <a:latin typeface="Arial" panose="020B0604020202020204" pitchFamily="34" charset="0"/>
                <a:cs typeface="Arial" panose="020B0604020202020204" pitchFamily="34" charset="0"/>
              </a:rPr>
              <a:t>Development and/or evaluation of innovative technologies, sampling procedures or analytical methods</a:t>
            </a:r>
          </a:p>
          <a:p>
            <a:pPr lvl="2">
              <a:defRPr/>
            </a:pPr>
            <a:r>
              <a:rPr lang="en-US" dirty="0">
                <a:latin typeface="Arial" panose="020B0604020202020204" pitchFamily="34" charset="0"/>
                <a:cs typeface="Arial" panose="020B0604020202020204" pitchFamily="34" charset="0"/>
              </a:rPr>
              <a:t>If developed for regulatory use, alternative method requirements apply</a:t>
            </a:r>
          </a:p>
          <a:p>
            <a:pPr lvl="1">
              <a:defRPr/>
            </a:pPr>
            <a:r>
              <a:rPr lang="en-US" sz="2200" dirty="0">
                <a:latin typeface="Arial" panose="020B0604020202020204" pitchFamily="34" charset="0"/>
                <a:cs typeface="Arial" panose="020B0604020202020204" pitchFamily="34" charset="0"/>
              </a:rPr>
              <a:t>Other designated non-regulatory research projects</a:t>
            </a:r>
          </a:p>
          <a:p>
            <a:pPr>
              <a:defRPr/>
            </a:pPr>
            <a:r>
              <a:rPr lang="en-US" sz="2600" dirty="0">
                <a:latin typeface="Arial" panose="020B0604020202020204" pitchFamily="34" charset="0"/>
                <a:cs typeface="Arial" panose="020B0604020202020204" pitchFamily="34" charset="0"/>
              </a:rPr>
              <a:t>Procedures must be described in contracts, study plans, work plans or research proposals</a:t>
            </a:r>
          </a:p>
          <a:p>
            <a:pPr lvl="1">
              <a:defRPr/>
            </a:pPr>
            <a:r>
              <a:rPr lang="en-US" sz="2200" dirty="0">
                <a:latin typeface="Arial" panose="020B0604020202020204" pitchFamily="34" charset="0"/>
                <a:cs typeface="Arial" panose="020B0604020202020204" pitchFamily="34" charset="0"/>
              </a:rPr>
              <a:t>Rule lists minimum applicable topics required</a:t>
            </a:r>
          </a:p>
          <a:p>
            <a:pPr lvl="2">
              <a:defRPr/>
            </a:pPr>
            <a:r>
              <a:rPr lang="en-US" sz="1800" dirty="0">
                <a:latin typeface="Arial" panose="020B0604020202020204" pitchFamily="34" charset="0"/>
                <a:cs typeface="Arial" panose="020B0604020202020204" pitchFamily="34" charset="0"/>
              </a:rPr>
              <a:t>DEP will decide if lab certification required for any methods </a:t>
            </a:r>
          </a:p>
          <a:p>
            <a:pPr lvl="2">
              <a:defRPr/>
            </a:pPr>
            <a:r>
              <a:rPr lang="en-US" sz="1800" dirty="0">
                <a:latin typeface="Arial" panose="020B0604020202020204" pitchFamily="34" charset="0"/>
                <a:cs typeface="Arial" panose="020B0604020202020204" pitchFamily="34" charset="0"/>
              </a:rPr>
              <a:t>DEP will decide whether any TNI standards apply</a:t>
            </a:r>
            <a:endParaRPr lang="en-US"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dirty="0">
              <a:latin typeface="Arial" panose="020B0604020202020204" pitchFamily="34" charset="0"/>
              <a:cs typeface="Arial" panose="020B0604020202020204" pitchFamily="34" charset="0"/>
            </a:endParaRPr>
          </a:p>
          <a:p>
            <a:pPr>
              <a:defRPr/>
            </a:pPr>
            <a:endParaRPr 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21988817-D9D8-43AB-8987-0C435AB67196}"/>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62-160.600</a:t>
            </a:r>
          </a:p>
        </p:txBody>
      </p:sp>
      <p:sp>
        <p:nvSpPr>
          <p:cNvPr id="4" name="TextBox 32">
            <a:extLst>
              <a:ext uri="{FF2B5EF4-FFF2-40B4-BE49-F238E27FC236}">
                <a16:creationId xmlns:a16="http://schemas.microsoft.com/office/drawing/2014/main" id="{4E258193-2A6E-4B44-9123-EE35FE11A311}"/>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Research Field and Lab Procedures</a:t>
            </a:r>
          </a:p>
        </p:txBody>
      </p:sp>
      <p:graphicFrame>
        <p:nvGraphicFramePr>
          <p:cNvPr id="5" name="Table 4">
            <a:extLst>
              <a:ext uri="{FF2B5EF4-FFF2-40B4-BE49-F238E27FC236}">
                <a16:creationId xmlns:a16="http://schemas.microsoft.com/office/drawing/2014/main" id="{8F5EC3B4-3666-4C28-875B-1D83B0DB7A8C}"/>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44045" name="Picture 6" descr="A picture containing toy&#10;&#10;Description automatically generated">
            <a:extLst>
              <a:ext uri="{FF2B5EF4-FFF2-40B4-BE49-F238E27FC236}">
                <a16:creationId xmlns:a16="http://schemas.microsoft.com/office/drawing/2014/main" id="{A53ED18F-4852-43C9-BABE-C0D512C04D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9038" y="4818063"/>
            <a:ext cx="10160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6" name="TextBox 7">
            <a:extLst>
              <a:ext uri="{FF2B5EF4-FFF2-40B4-BE49-F238E27FC236}">
                <a16:creationId xmlns:a16="http://schemas.microsoft.com/office/drawing/2014/main" id="{FCFA93B0-8089-4C80-BFEB-B294D766614A}"/>
              </a:ext>
            </a:extLst>
          </p:cNvPr>
          <p:cNvSpPr txBox="1">
            <a:spLocks noChangeArrowheads="1"/>
          </p:cNvSpPr>
          <p:nvPr/>
        </p:nvSpPr>
        <p:spPr bwMode="auto">
          <a:xfrm>
            <a:off x="10079038" y="6826250"/>
            <a:ext cx="8429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900">
                <a:latin typeface="Calibri" panose="020F0502020204030204" pitchFamily="34" charset="0"/>
                <a:hlinkClick r:id="rId6" tooltip="http://www.pngall.com/scientist-png"/>
              </a:rPr>
              <a:t>This Photo</a:t>
            </a:r>
            <a:r>
              <a:rPr lang="en-US" altLang="en-US" sz="900">
                <a:latin typeface="Calibri" panose="020F0502020204030204" pitchFamily="34" charset="0"/>
              </a:rPr>
              <a:t> by Unknown Author is licensed under </a:t>
            </a:r>
            <a:r>
              <a:rPr lang="en-US" altLang="en-US" sz="900">
                <a:latin typeface="Calibri" panose="020F0502020204030204" pitchFamily="34" charset="0"/>
                <a:hlinkClick r:id="rId7" tooltip="https://creativecommons.org/licenses/by-nc/3.0/"/>
              </a:rPr>
              <a:t>CC BY-NC</a:t>
            </a:r>
            <a:endParaRPr lang="en-US" altLang="en-US" sz="900">
              <a:latin typeface="Calibri" panose="020F0502020204030204" pitchFamily="34" charset="0"/>
            </a:endParaRPr>
          </a:p>
        </p:txBody>
      </p:sp>
      <p:pic>
        <p:nvPicPr>
          <p:cNvPr id="7" name="Audio 6">
            <a:hlinkClick r:id="" action="ppaction://media"/>
            <a:extLst>
              <a:ext uri="{FF2B5EF4-FFF2-40B4-BE49-F238E27FC236}">
                <a16:creationId xmlns:a16="http://schemas.microsoft.com/office/drawing/2014/main" id="{73D6DD80-1387-4F7E-9F26-35BDF5FD6D0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2340"/>
    </mc:Choice>
    <mc:Fallback xmlns="">
      <p:transition spd="slow" advTm="52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1">
            <a:extLst>
              <a:ext uri="{FF2B5EF4-FFF2-40B4-BE49-F238E27FC236}">
                <a16:creationId xmlns:a16="http://schemas.microsoft.com/office/drawing/2014/main" id="{1672AEA9-C68F-4CFE-9020-2E0F882A149F}"/>
              </a:ext>
            </a:extLst>
          </p:cNvPr>
          <p:cNvSpPr>
            <a:spLocks noGrp="1" noChangeArrowheads="1"/>
          </p:cNvSpPr>
          <p:nvPr>
            <p:ph idx="1"/>
          </p:nvPr>
        </p:nvSpPr>
        <p:spPr>
          <a:xfrm>
            <a:off x="815975" y="1795463"/>
            <a:ext cx="11037888" cy="3005137"/>
          </a:xfrm>
        </p:spPr>
        <p:txBody>
          <a:bodyPr/>
          <a:lstStyle/>
          <a:p>
            <a:r>
              <a:rPr lang="en-US" altLang="en-US" sz="2400">
                <a:latin typeface="Arial" panose="020B0604020202020204" pitchFamily="34" charset="0"/>
                <a:cs typeface="Arial" panose="020B0604020202020204" pitchFamily="34" charset="0"/>
              </a:rPr>
              <a:t>DEP will conduct audits of field &amp; lab procedures and records</a:t>
            </a:r>
          </a:p>
          <a:p>
            <a:pPr lvl="1"/>
            <a:r>
              <a:rPr lang="en-US" altLang="en-US" sz="2000">
                <a:latin typeface="Arial" panose="020B0604020202020204" pitchFamily="34" charset="0"/>
                <a:cs typeface="Arial" panose="020B0604020202020204" pitchFamily="34" charset="0"/>
              </a:rPr>
              <a:t>On-site assessments of procedures</a:t>
            </a:r>
          </a:p>
          <a:p>
            <a:pPr lvl="1"/>
            <a:r>
              <a:rPr lang="en-US" altLang="en-US" sz="2000">
                <a:latin typeface="Arial" panose="020B0604020202020204" pitchFamily="34" charset="0"/>
                <a:cs typeface="Arial" panose="020B0604020202020204" pitchFamily="34" charset="0"/>
              </a:rPr>
              <a:t>Validation of DEP project- or program-specific data</a:t>
            </a:r>
          </a:p>
          <a:p>
            <a:pPr lvl="1"/>
            <a:r>
              <a:rPr lang="en-US" altLang="en-US" sz="2000">
                <a:latin typeface="Arial" panose="020B0604020202020204" pitchFamily="34" charset="0"/>
                <a:cs typeface="Arial" panose="020B0604020202020204" pitchFamily="34" charset="0"/>
              </a:rPr>
              <a:t>Submission of performance test samples to audited organization</a:t>
            </a:r>
          </a:p>
          <a:p>
            <a:pPr lvl="1"/>
            <a:r>
              <a:rPr lang="en-US" altLang="en-US" sz="2000">
                <a:latin typeface="Arial" panose="020B0604020202020204" pitchFamily="34" charset="0"/>
                <a:cs typeface="Arial" panose="020B0604020202020204" pitchFamily="34" charset="0"/>
              </a:rPr>
              <a:t>Audit of associated information per DEP contracts, orders, permits or rules</a:t>
            </a:r>
          </a:p>
          <a:p>
            <a:r>
              <a:rPr lang="en-US" altLang="en-US" sz="2400">
                <a:latin typeface="Arial" panose="020B0604020202020204" pitchFamily="34" charset="0"/>
                <a:cs typeface="Arial" panose="020B0604020202020204" pitchFamily="34" charset="0"/>
              </a:rPr>
              <a:t>Audited party must provide all requested field and lab records to DEP</a:t>
            </a:r>
          </a:p>
          <a:p>
            <a:r>
              <a:rPr lang="en-US" altLang="en-US" sz="2400">
                <a:latin typeface="Arial" panose="020B0604020202020204" pitchFamily="34" charset="0"/>
                <a:cs typeface="Arial" panose="020B0604020202020204" pitchFamily="34" charset="0"/>
              </a:rPr>
              <a:t>Rule describes process and timeline for preliminary and final audit reports, including responses by the audited party</a:t>
            </a:r>
          </a:p>
          <a:p>
            <a:pPr lvl="1"/>
            <a:r>
              <a:rPr lang="en-US" altLang="en-US" sz="2000">
                <a:latin typeface="Arial" panose="020B0604020202020204" pitchFamily="34" charset="0"/>
                <a:cs typeface="Arial" panose="020B0604020202020204" pitchFamily="34" charset="0"/>
              </a:rPr>
              <a:t>Alternative schedules and procedures can be specified in other DEP rules, contracts, orders or permits</a:t>
            </a:r>
          </a:p>
          <a:p>
            <a:r>
              <a:rPr lang="en-US" altLang="en-US" sz="2400">
                <a:latin typeface="Arial" panose="020B0604020202020204" pitchFamily="34" charset="0"/>
                <a:cs typeface="Arial" panose="020B0604020202020204" pitchFamily="34" charset="0"/>
              </a:rPr>
              <a:t>Parts of this rule do not apply to bioassessment field proficiency audits</a:t>
            </a:r>
          </a:p>
          <a:p>
            <a:endParaRPr lang="en-US" altLang="en-US" sz="240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CE12FB71-C3E4-4F15-8231-2D63A6E29372}"/>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62-160.650</a:t>
            </a:r>
          </a:p>
        </p:txBody>
      </p:sp>
      <p:sp>
        <p:nvSpPr>
          <p:cNvPr id="4" name="TextBox 32">
            <a:extLst>
              <a:ext uri="{FF2B5EF4-FFF2-40B4-BE49-F238E27FC236}">
                <a16:creationId xmlns:a16="http://schemas.microsoft.com/office/drawing/2014/main" id="{5D535A2A-EAFB-4B97-9D5D-458A4C313E42}"/>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Field and Laboratory Audits</a:t>
            </a:r>
          </a:p>
        </p:txBody>
      </p:sp>
      <p:graphicFrame>
        <p:nvGraphicFramePr>
          <p:cNvPr id="5" name="Table 4">
            <a:extLst>
              <a:ext uri="{FF2B5EF4-FFF2-40B4-BE49-F238E27FC236}">
                <a16:creationId xmlns:a16="http://schemas.microsoft.com/office/drawing/2014/main" id="{E2CDBD21-F505-4F96-9ECD-B5E3133558A1}"/>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2" name="Audio 1">
            <a:hlinkClick r:id="" action="ppaction://media"/>
            <a:extLst>
              <a:ext uri="{FF2B5EF4-FFF2-40B4-BE49-F238E27FC236}">
                <a16:creationId xmlns:a16="http://schemas.microsoft.com/office/drawing/2014/main" id="{327CA746-00B3-4CB5-BF5C-F7C9FE6681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8486"/>
    </mc:Choice>
    <mc:Fallback xmlns="">
      <p:transition spd="slow" advTm="58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1">
            <a:extLst>
              <a:ext uri="{FF2B5EF4-FFF2-40B4-BE49-F238E27FC236}">
                <a16:creationId xmlns:a16="http://schemas.microsoft.com/office/drawing/2014/main" id="{367EA60A-A965-4E64-8E05-4BC90B3E2690}"/>
              </a:ext>
            </a:extLst>
          </p:cNvPr>
          <p:cNvSpPr>
            <a:spLocks noGrp="1" noChangeArrowheads="1"/>
          </p:cNvSpPr>
          <p:nvPr>
            <p:ph idx="1"/>
          </p:nvPr>
        </p:nvSpPr>
        <p:spPr>
          <a:xfrm>
            <a:off x="815975" y="1909763"/>
            <a:ext cx="11037888" cy="3005137"/>
          </a:xfrm>
        </p:spPr>
        <p:txBody>
          <a:bodyPr/>
          <a:lstStyle/>
          <a:p>
            <a:r>
              <a:rPr lang="en-US" altLang="en-US" sz="2200">
                <a:latin typeface="Arial" panose="020B0604020202020204" pitchFamily="34" charset="0"/>
                <a:cs typeface="Arial" panose="020B0604020202020204" pitchFamily="34" charset="0"/>
              </a:rPr>
              <a:t>Any data submitted to or used by DEP may be subject to verification and validation</a:t>
            </a:r>
          </a:p>
          <a:p>
            <a:pPr lvl="1"/>
            <a:r>
              <a:rPr lang="en-US" altLang="en-US" sz="1900">
                <a:latin typeface="Arial" panose="020B0604020202020204" pitchFamily="34" charset="0"/>
                <a:cs typeface="Arial" panose="020B0604020202020204" pitchFamily="34" charset="0"/>
              </a:rPr>
              <a:t>Usability determinations only apply to intended use, which may be different than original use or purpose of data generation</a:t>
            </a:r>
          </a:p>
          <a:p>
            <a:r>
              <a:rPr lang="en-US" altLang="en-US" sz="2200">
                <a:latin typeface="Arial" panose="020B0604020202020204" pitchFamily="34" charset="0"/>
                <a:cs typeface="Arial" panose="020B0604020202020204" pitchFamily="34" charset="0"/>
              </a:rPr>
              <a:t>Evaluation criteria for data usability include:</a:t>
            </a:r>
          </a:p>
          <a:p>
            <a:pPr lvl="1"/>
            <a:r>
              <a:rPr lang="en-US" altLang="en-US" sz="1900">
                <a:latin typeface="Arial" panose="020B0604020202020204" pitchFamily="34" charset="0"/>
                <a:cs typeface="Arial" panose="020B0604020202020204" pitchFamily="34" charset="0"/>
              </a:rPr>
              <a:t>Sample collection, preservation and handling procedures</a:t>
            </a:r>
          </a:p>
          <a:p>
            <a:pPr lvl="1"/>
            <a:r>
              <a:rPr lang="en-US" altLang="en-US" sz="1900">
                <a:latin typeface="Arial" panose="020B0604020202020204" pitchFamily="34" charset="0"/>
                <a:cs typeface="Arial" panose="020B0604020202020204" pitchFamily="34" charset="0"/>
              </a:rPr>
              <a:t>Lab analytical methods</a:t>
            </a:r>
          </a:p>
          <a:p>
            <a:pPr lvl="1"/>
            <a:r>
              <a:rPr lang="en-US" altLang="en-US" sz="1900">
                <a:latin typeface="Arial" panose="020B0604020202020204" pitchFamily="34" charset="0"/>
                <a:cs typeface="Arial" panose="020B0604020202020204" pitchFamily="34" charset="0"/>
              </a:rPr>
              <a:t>Adequate QC measures for analytical results</a:t>
            </a:r>
          </a:p>
          <a:p>
            <a:pPr lvl="1"/>
            <a:r>
              <a:rPr lang="en-US" altLang="en-US" sz="1900">
                <a:latin typeface="Arial" panose="020B0604020202020204" pitchFamily="34" charset="0"/>
                <a:cs typeface="Arial" panose="020B0604020202020204" pitchFamily="34" charset="0"/>
              </a:rPr>
              <a:t>Acceptable instrument calibrations</a:t>
            </a:r>
          </a:p>
          <a:p>
            <a:pPr lvl="1"/>
            <a:r>
              <a:rPr lang="en-US" altLang="en-US" sz="1900">
                <a:latin typeface="Arial" panose="020B0604020202020204" pitchFamily="34" charset="0"/>
                <a:cs typeface="Arial" panose="020B0604020202020204" pitchFamily="34" charset="0"/>
              </a:rPr>
              <a:t>Ability to reconstruct and track sample history via field and lab documentation and linkage</a:t>
            </a:r>
          </a:p>
          <a:p>
            <a:pPr lvl="2"/>
            <a:r>
              <a:rPr lang="en-US" altLang="en-US" sz="1600">
                <a:latin typeface="Arial" panose="020B0604020202020204" pitchFamily="34" charset="0"/>
                <a:cs typeface="Arial" panose="020B0604020202020204" pitchFamily="34" charset="0"/>
              </a:rPr>
              <a:t>Sufficient and complete documentation per QA Rule requirements</a:t>
            </a:r>
          </a:p>
          <a:p>
            <a:pPr lvl="1"/>
            <a:r>
              <a:rPr lang="en-US" altLang="en-US" sz="1900">
                <a:latin typeface="Arial" panose="020B0604020202020204" pitchFamily="34" charset="0"/>
                <a:cs typeface="Arial" panose="020B0604020202020204" pitchFamily="34" charset="0"/>
              </a:rPr>
              <a:t>Laboratory certification status for audited results</a:t>
            </a:r>
          </a:p>
          <a:p>
            <a:pPr lvl="1"/>
            <a:r>
              <a:rPr lang="en-US" altLang="en-US" sz="1900">
                <a:latin typeface="Arial" panose="020B0604020202020204" pitchFamily="34" charset="0"/>
                <a:cs typeface="Arial" panose="020B0604020202020204" pitchFamily="34" charset="0"/>
              </a:rPr>
              <a:t>Evaluation per DEP-EA-001/07 (data usability document)</a:t>
            </a:r>
          </a:p>
          <a:p>
            <a:endParaRPr lang="en-US" altLang="en-US" sz="240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A3054D1F-37DB-4A99-9952-B80D439EDA6C}"/>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62-160.670</a:t>
            </a:r>
          </a:p>
        </p:txBody>
      </p:sp>
      <p:sp>
        <p:nvSpPr>
          <p:cNvPr id="4" name="TextBox 32">
            <a:extLst>
              <a:ext uri="{FF2B5EF4-FFF2-40B4-BE49-F238E27FC236}">
                <a16:creationId xmlns:a16="http://schemas.microsoft.com/office/drawing/2014/main" id="{B5CC4442-0601-447B-B2A1-BD826F4E574A}"/>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Data Validation by DEP</a:t>
            </a:r>
          </a:p>
        </p:txBody>
      </p:sp>
      <p:graphicFrame>
        <p:nvGraphicFramePr>
          <p:cNvPr id="5" name="Table 4">
            <a:extLst>
              <a:ext uri="{FF2B5EF4-FFF2-40B4-BE49-F238E27FC236}">
                <a16:creationId xmlns:a16="http://schemas.microsoft.com/office/drawing/2014/main" id="{52172E96-491B-4104-ABA5-3647522D7CC5}"/>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48141" name="Picture 5">
            <a:extLst>
              <a:ext uri="{FF2B5EF4-FFF2-40B4-BE49-F238E27FC236}">
                <a16:creationId xmlns:a16="http://schemas.microsoft.com/office/drawing/2014/main" id="{35965883-A6DA-411E-889F-EDDB1AFDA3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9738" y="5003800"/>
            <a:ext cx="2524125"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D3064186-1E74-4EA1-8840-45F391CCAD9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0140"/>
    </mc:Choice>
    <mc:Fallback xmlns="">
      <p:transition spd="slow" advTm="70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1">
            <a:extLst>
              <a:ext uri="{FF2B5EF4-FFF2-40B4-BE49-F238E27FC236}">
                <a16:creationId xmlns:a16="http://schemas.microsoft.com/office/drawing/2014/main" id="{58B5F43F-428B-4676-B519-0565AD5FC0A9}"/>
              </a:ext>
            </a:extLst>
          </p:cNvPr>
          <p:cNvSpPr>
            <a:spLocks noGrp="1" noChangeArrowheads="1"/>
          </p:cNvSpPr>
          <p:nvPr>
            <p:ph idx="1"/>
          </p:nvPr>
        </p:nvSpPr>
        <p:spPr>
          <a:xfrm>
            <a:off x="815975" y="1881188"/>
            <a:ext cx="11037888" cy="3005137"/>
          </a:xfrm>
        </p:spPr>
        <p:txBody>
          <a:bodyPr/>
          <a:lstStyle/>
          <a:p>
            <a:r>
              <a:rPr lang="en-US" altLang="en-US" sz="2200">
                <a:latin typeface="Arial" panose="020B0604020202020204" pitchFamily="34" charset="0"/>
                <a:cs typeface="Arial" panose="020B0604020202020204" pitchFamily="34" charset="0"/>
              </a:rPr>
              <a:t>Codes in Table 1 must be used by lab and field organizations (or other data reviewers) according to code definitions</a:t>
            </a:r>
            <a:endParaRPr lang="en-US" altLang="en-US" sz="190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54E1BC3F-1416-450F-BA65-F395660E3DA8}"/>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62-160.700</a:t>
            </a:r>
          </a:p>
        </p:txBody>
      </p:sp>
      <p:sp>
        <p:nvSpPr>
          <p:cNvPr id="4" name="TextBox 32">
            <a:extLst>
              <a:ext uri="{FF2B5EF4-FFF2-40B4-BE49-F238E27FC236}">
                <a16:creationId xmlns:a16="http://schemas.microsoft.com/office/drawing/2014/main" id="{42F89DC5-92A2-40AF-9D53-5A61499B7CE2}"/>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Table 1 – Data Qualifier Codes</a:t>
            </a:r>
          </a:p>
        </p:txBody>
      </p:sp>
      <p:graphicFrame>
        <p:nvGraphicFramePr>
          <p:cNvPr id="5" name="Table 4">
            <a:extLst>
              <a:ext uri="{FF2B5EF4-FFF2-40B4-BE49-F238E27FC236}">
                <a16:creationId xmlns:a16="http://schemas.microsoft.com/office/drawing/2014/main" id="{A78F7BD8-A439-4232-988F-5A249D9E6932}"/>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graphicFrame>
        <p:nvGraphicFramePr>
          <p:cNvPr id="2" name="Table 5">
            <a:extLst>
              <a:ext uri="{FF2B5EF4-FFF2-40B4-BE49-F238E27FC236}">
                <a16:creationId xmlns:a16="http://schemas.microsoft.com/office/drawing/2014/main" id="{8C2A1351-3547-4732-86D9-08EAACE21BE4}"/>
              </a:ext>
            </a:extLst>
          </p:cNvPr>
          <p:cNvGraphicFramePr>
            <a:graphicFrameLocks noGrp="1"/>
          </p:cNvGraphicFramePr>
          <p:nvPr/>
        </p:nvGraphicFramePr>
        <p:xfrm>
          <a:off x="641350" y="2684463"/>
          <a:ext cx="5454650" cy="3867152"/>
        </p:xfrm>
        <a:graphic>
          <a:graphicData uri="http://schemas.openxmlformats.org/drawingml/2006/table">
            <a:tbl>
              <a:tblPr firstRow="1" bandRow="1">
                <a:tableStyleId>{5A111915-BE36-4E01-A7E5-04B1672EAD32}</a:tableStyleId>
              </a:tblPr>
              <a:tblGrid>
                <a:gridCol w="589405">
                  <a:extLst>
                    <a:ext uri="{9D8B030D-6E8A-4147-A177-3AD203B41FA5}">
                      <a16:colId xmlns:a16="http://schemas.microsoft.com/office/drawing/2014/main" val="20000"/>
                    </a:ext>
                  </a:extLst>
                </a:gridCol>
                <a:gridCol w="4865245">
                  <a:extLst>
                    <a:ext uri="{9D8B030D-6E8A-4147-A177-3AD203B41FA5}">
                      <a16:colId xmlns:a16="http://schemas.microsoft.com/office/drawing/2014/main" val="20001"/>
                    </a:ext>
                  </a:extLst>
                </a:gridCol>
              </a:tblGrid>
              <a:tr h="343109">
                <a:tc gridSpan="2">
                  <a:txBody>
                    <a:bodyPr/>
                    <a:lstStyle/>
                    <a:p>
                      <a:pPr algn="ctr"/>
                      <a:r>
                        <a:rPr lang="en-US" sz="1200" dirty="0">
                          <a:latin typeface="Arial" panose="020B0604020202020204" pitchFamily="34" charset="0"/>
                          <a:cs typeface="Arial" panose="020B0604020202020204" pitchFamily="34" charset="0"/>
                        </a:rPr>
                        <a:t>Common Lab Qualifiers</a:t>
                      </a:r>
                      <a:endParaRPr lang="en-US" sz="1200" b="0" dirty="0">
                        <a:latin typeface="Arial" panose="020B0604020202020204" pitchFamily="34" charset="0"/>
                        <a:cs typeface="Arial" panose="020B0604020202020204" pitchFamily="34" charset="0"/>
                      </a:endParaRPr>
                    </a:p>
                  </a:txBody>
                  <a:tcPr marT="45703" marB="45703"/>
                </a:tc>
                <a:tc hMerge="1">
                  <a:txBody>
                    <a:bodyPr/>
                    <a:lstStyle/>
                    <a:p>
                      <a:pPr algn="l"/>
                      <a:endParaRPr lang="en-US"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457166">
                <a:tc>
                  <a:txBody>
                    <a:bodyPr/>
                    <a:lstStyle/>
                    <a:p>
                      <a:pPr algn="ctr"/>
                      <a:r>
                        <a:rPr lang="en-US" sz="1200" dirty="0">
                          <a:latin typeface="Arial" panose="020B0604020202020204" pitchFamily="34" charset="0"/>
                          <a:cs typeface="Arial" panose="020B0604020202020204" pitchFamily="34" charset="0"/>
                        </a:rPr>
                        <a:t>I</a:t>
                      </a:r>
                      <a:endParaRPr lang="en-US" sz="1200" b="0" dirty="0">
                        <a:latin typeface="Arial" panose="020B0604020202020204" pitchFamily="34" charset="0"/>
                        <a:cs typeface="Arial" panose="020B0604020202020204" pitchFamily="34" charset="0"/>
                      </a:endParaRPr>
                    </a:p>
                  </a:txBody>
                  <a:tcPr marT="45703" marB="45703"/>
                </a:tc>
                <a:tc>
                  <a:txBody>
                    <a:bodyPr/>
                    <a:lstStyle/>
                    <a:p>
                      <a:pPr algn="l"/>
                      <a:r>
                        <a:rPr lang="en-US" sz="1200" dirty="0">
                          <a:latin typeface="Arial" panose="020B0604020202020204" pitchFamily="34" charset="0"/>
                          <a:cs typeface="Arial" panose="020B0604020202020204" pitchFamily="34" charset="0"/>
                        </a:rPr>
                        <a:t>The reported value is greater than or equal to the lab MDL but less than the PQL.</a:t>
                      </a:r>
                      <a:endParaRPr lang="en-US" sz="1200" b="0" dirty="0">
                        <a:latin typeface="Arial" panose="020B0604020202020204" pitchFamily="34" charset="0"/>
                        <a:cs typeface="Arial" panose="020B0604020202020204" pitchFamily="34" charset="0"/>
                      </a:endParaRPr>
                    </a:p>
                  </a:txBody>
                  <a:tcPr marT="45703" marB="45703"/>
                </a:tc>
                <a:extLst>
                  <a:ext uri="{0D108BD9-81ED-4DB2-BD59-A6C34878D82A}">
                    <a16:rowId xmlns:a16="http://schemas.microsoft.com/office/drawing/2014/main" val="10001"/>
                  </a:ext>
                </a:extLst>
              </a:tr>
              <a:tr h="828366">
                <a:tc>
                  <a:txBody>
                    <a:bodyPr/>
                    <a:lstStyle/>
                    <a:p>
                      <a:pPr algn="ctr"/>
                      <a:r>
                        <a:rPr lang="en-US" sz="1200" dirty="0">
                          <a:latin typeface="Arial" panose="020B0604020202020204" pitchFamily="34" charset="0"/>
                          <a:cs typeface="Arial" panose="020B0604020202020204" pitchFamily="34" charset="0"/>
                        </a:rPr>
                        <a:t>V</a:t>
                      </a:r>
                      <a:endParaRPr lang="en-US" sz="1200" b="0" dirty="0">
                        <a:latin typeface="Arial" panose="020B0604020202020204" pitchFamily="34" charset="0"/>
                        <a:cs typeface="Arial" panose="020B0604020202020204" pitchFamily="34" charset="0"/>
                      </a:endParaRPr>
                    </a:p>
                  </a:txBody>
                  <a:tcPr marT="45703" marB="45703">
                    <a:solidFill>
                      <a:schemeClr val="accent5">
                        <a:lumMod val="20000"/>
                        <a:lumOff val="80000"/>
                      </a:schemeClr>
                    </a:solidFill>
                  </a:tcPr>
                </a:tc>
                <a:tc>
                  <a:txBody>
                    <a:bodyPr/>
                    <a:lstStyle/>
                    <a:p>
                      <a:pPr algn="l"/>
                      <a:r>
                        <a:rPr lang="en-US" sz="1200" dirty="0">
                          <a:latin typeface="Arial" panose="020B0604020202020204" pitchFamily="34" charset="0"/>
                          <a:cs typeface="Arial" panose="020B0604020202020204" pitchFamily="34" charset="0"/>
                        </a:rPr>
                        <a:t>Indicates the analyte was detected at or above the MDL in both the sample and the associated method blank and the blank value was greater than 10% of the associated sample value.</a:t>
                      </a:r>
                      <a:endParaRPr lang="en-US" sz="1200" b="0" dirty="0">
                        <a:latin typeface="Arial" panose="020B0604020202020204" pitchFamily="34" charset="0"/>
                        <a:cs typeface="Arial" panose="020B0604020202020204" pitchFamily="34" charset="0"/>
                      </a:endParaRPr>
                    </a:p>
                  </a:txBody>
                  <a:tcPr marT="45703" marB="45703">
                    <a:solidFill>
                      <a:schemeClr val="accent5">
                        <a:lumMod val="20000"/>
                        <a:lumOff val="80000"/>
                      </a:schemeClr>
                    </a:solidFill>
                  </a:tcPr>
                </a:tc>
                <a:extLst>
                  <a:ext uri="{0D108BD9-81ED-4DB2-BD59-A6C34878D82A}">
                    <a16:rowId xmlns:a16="http://schemas.microsoft.com/office/drawing/2014/main" val="10002"/>
                  </a:ext>
                </a:extLst>
              </a:tr>
              <a:tr h="457166">
                <a:tc>
                  <a:txBody>
                    <a:bodyPr/>
                    <a:lstStyle/>
                    <a:p>
                      <a:pPr algn="ctr"/>
                      <a:r>
                        <a:rPr lang="en-US" sz="1200" dirty="0">
                          <a:latin typeface="Arial" panose="020B0604020202020204" pitchFamily="34" charset="0"/>
                          <a:cs typeface="Arial" panose="020B0604020202020204" pitchFamily="34" charset="0"/>
                        </a:rPr>
                        <a:t>Q</a:t>
                      </a:r>
                      <a:endParaRPr lang="en-US" sz="1200" b="0" dirty="0">
                        <a:latin typeface="Arial" panose="020B0604020202020204" pitchFamily="34" charset="0"/>
                        <a:cs typeface="Arial" panose="020B0604020202020204" pitchFamily="34" charset="0"/>
                      </a:endParaRPr>
                    </a:p>
                  </a:txBody>
                  <a:tcPr marT="45703" marB="45703"/>
                </a:tc>
                <a:tc>
                  <a:txBody>
                    <a:bodyPr/>
                    <a:lstStyle/>
                    <a:p>
                      <a:pPr algn="l"/>
                      <a:r>
                        <a:rPr lang="en-US" sz="1200" dirty="0">
                          <a:latin typeface="Arial" panose="020B0604020202020204" pitchFamily="34" charset="0"/>
                          <a:cs typeface="Arial" panose="020B0604020202020204" pitchFamily="34" charset="0"/>
                        </a:rPr>
                        <a:t>Samples analyzed beyond the required holding time (hours or days, for prep or analysis)</a:t>
                      </a:r>
                      <a:endParaRPr lang="en-US" sz="1200" b="0" dirty="0">
                        <a:latin typeface="Arial" panose="020B0604020202020204" pitchFamily="34" charset="0"/>
                        <a:cs typeface="Arial" panose="020B0604020202020204" pitchFamily="34" charset="0"/>
                      </a:endParaRPr>
                    </a:p>
                  </a:txBody>
                  <a:tcPr marT="45703" marB="45703"/>
                </a:tc>
                <a:extLst>
                  <a:ext uri="{0D108BD9-81ED-4DB2-BD59-A6C34878D82A}">
                    <a16:rowId xmlns:a16="http://schemas.microsoft.com/office/drawing/2014/main" val="10003"/>
                  </a:ext>
                </a:extLst>
              </a:tr>
              <a:tr h="343109">
                <a:tc>
                  <a:txBody>
                    <a:bodyPr/>
                    <a:lstStyle/>
                    <a:p>
                      <a:pPr algn="ctr"/>
                      <a:r>
                        <a:rPr lang="en-US" sz="1200" dirty="0">
                          <a:latin typeface="Arial" panose="020B0604020202020204" pitchFamily="34" charset="0"/>
                          <a:cs typeface="Arial" panose="020B0604020202020204" pitchFamily="34" charset="0"/>
                        </a:rPr>
                        <a:t>U</a:t>
                      </a:r>
                    </a:p>
                  </a:txBody>
                  <a:tcPr marT="45703" marB="45703">
                    <a:solidFill>
                      <a:schemeClr val="accent5">
                        <a:lumMod val="20000"/>
                        <a:lumOff val="80000"/>
                      </a:schemeClr>
                    </a:solidFill>
                  </a:tcPr>
                </a:tc>
                <a:tc>
                  <a:txBody>
                    <a:bodyPr/>
                    <a:lstStyle/>
                    <a:p>
                      <a:pPr algn="l"/>
                      <a:r>
                        <a:rPr lang="en-US" sz="1200" dirty="0">
                          <a:latin typeface="Arial" panose="020B0604020202020204" pitchFamily="34" charset="0"/>
                          <a:cs typeface="Arial" panose="020B0604020202020204" pitchFamily="34" charset="0"/>
                        </a:rPr>
                        <a:t>Indicates the compound was analyzed for but not detected.</a:t>
                      </a:r>
                    </a:p>
                  </a:txBody>
                  <a:tcPr marT="45703" marB="45703">
                    <a:solidFill>
                      <a:schemeClr val="accent5">
                        <a:lumMod val="20000"/>
                        <a:lumOff val="80000"/>
                      </a:schemeClr>
                    </a:solidFill>
                  </a:tcPr>
                </a:tc>
                <a:extLst>
                  <a:ext uri="{0D108BD9-81ED-4DB2-BD59-A6C34878D82A}">
                    <a16:rowId xmlns:a16="http://schemas.microsoft.com/office/drawing/2014/main" val="10004"/>
                  </a:ext>
                </a:extLst>
              </a:tr>
              <a:tr h="592214">
                <a:tc>
                  <a:txBody>
                    <a:bodyPr/>
                    <a:lstStyle/>
                    <a:p>
                      <a:pPr algn="ctr"/>
                      <a:r>
                        <a:rPr lang="en-US" sz="1200" dirty="0">
                          <a:latin typeface="Arial" panose="020B0604020202020204" pitchFamily="34" charset="0"/>
                          <a:cs typeface="Arial" panose="020B0604020202020204" pitchFamily="34" charset="0"/>
                        </a:rPr>
                        <a:t>Y</a:t>
                      </a:r>
                    </a:p>
                  </a:txBody>
                  <a:tcPr marT="45703" marB="45703"/>
                </a:tc>
                <a:tc>
                  <a:txBody>
                    <a:bodyPr/>
                    <a:lstStyle/>
                    <a:p>
                      <a:pPr algn="l"/>
                      <a:r>
                        <a:rPr lang="en-US" sz="1200" dirty="0">
                          <a:latin typeface="Arial" panose="020B0604020202020204" pitchFamily="34" charset="0"/>
                          <a:cs typeface="Arial" panose="020B0604020202020204" pitchFamily="34" charset="0"/>
                        </a:rPr>
                        <a:t>Improperly preserved sample (thermal or chemical preservation, either preserved too late or insufficiently)</a:t>
                      </a:r>
                    </a:p>
                  </a:txBody>
                  <a:tcPr marT="45703" marB="45703"/>
                </a:tc>
                <a:extLst>
                  <a:ext uri="{0D108BD9-81ED-4DB2-BD59-A6C34878D82A}">
                    <a16:rowId xmlns:a16="http://schemas.microsoft.com/office/drawing/2014/main" val="10005"/>
                  </a:ext>
                </a:extLst>
              </a:tr>
              <a:tr h="846022">
                <a:tc>
                  <a:txBody>
                    <a:bodyPr/>
                    <a:lstStyle/>
                    <a:p>
                      <a:pPr algn="ctr"/>
                      <a:r>
                        <a:rPr lang="en-US" sz="1200" dirty="0">
                          <a:latin typeface="Arial" panose="020B0604020202020204" pitchFamily="34" charset="0"/>
                          <a:cs typeface="Arial" panose="020B0604020202020204" pitchFamily="34" charset="0"/>
                        </a:rPr>
                        <a:t>J</a:t>
                      </a:r>
                    </a:p>
                  </a:txBody>
                  <a:tcPr marT="45703" marB="45703">
                    <a:solidFill>
                      <a:schemeClr val="accent5">
                        <a:lumMod val="20000"/>
                        <a:lumOff val="80000"/>
                      </a:schemeClr>
                    </a:solidFill>
                  </a:tcPr>
                </a:tc>
                <a:tc>
                  <a:txBody>
                    <a:bodyPr/>
                    <a:lstStyle/>
                    <a:p>
                      <a:pPr algn="l"/>
                      <a:r>
                        <a:rPr lang="en-US" sz="1200" dirty="0">
                          <a:latin typeface="Arial" panose="020B0604020202020204" pitchFamily="34" charset="0"/>
                          <a:cs typeface="Arial" panose="020B0604020202020204" pitchFamily="34" charset="0"/>
                        </a:rPr>
                        <a:t>Estimated value. Narrative explanation must be provided in comment (Ex. No QC measures performed, QC failure, matrix interference, improper lab or field procedures, lab or field calibration failure)</a:t>
                      </a:r>
                    </a:p>
                  </a:txBody>
                  <a:tcPr marT="45703" marB="45703">
                    <a:solidFill>
                      <a:schemeClr val="accent5">
                        <a:lumMod val="20000"/>
                        <a:lumOff val="80000"/>
                      </a:schemeClr>
                    </a:solidFill>
                  </a:tcPr>
                </a:tc>
                <a:extLst>
                  <a:ext uri="{0D108BD9-81ED-4DB2-BD59-A6C34878D82A}">
                    <a16:rowId xmlns:a16="http://schemas.microsoft.com/office/drawing/2014/main" val="10006"/>
                  </a:ext>
                </a:extLst>
              </a:tr>
            </a:tbl>
          </a:graphicData>
        </a:graphic>
      </p:graphicFrame>
      <p:graphicFrame>
        <p:nvGraphicFramePr>
          <p:cNvPr id="7" name="Table 5">
            <a:extLst>
              <a:ext uri="{FF2B5EF4-FFF2-40B4-BE49-F238E27FC236}">
                <a16:creationId xmlns:a16="http://schemas.microsoft.com/office/drawing/2014/main" id="{A6C302CF-106C-41E4-8394-BF2B3AE66FBF}"/>
              </a:ext>
            </a:extLst>
          </p:cNvPr>
          <p:cNvGraphicFramePr>
            <a:graphicFrameLocks noGrp="1"/>
          </p:cNvGraphicFramePr>
          <p:nvPr/>
        </p:nvGraphicFramePr>
        <p:xfrm>
          <a:off x="6445250" y="2838450"/>
          <a:ext cx="5454650" cy="3530600"/>
        </p:xfrm>
        <a:graphic>
          <a:graphicData uri="http://schemas.openxmlformats.org/drawingml/2006/table">
            <a:tbl>
              <a:tblPr firstRow="1" bandRow="1">
                <a:tableStyleId>{912C8C85-51F0-491E-9774-3900AFEF0FD7}</a:tableStyleId>
              </a:tblPr>
              <a:tblGrid>
                <a:gridCol w="589405">
                  <a:extLst>
                    <a:ext uri="{9D8B030D-6E8A-4147-A177-3AD203B41FA5}">
                      <a16:colId xmlns:a16="http://schemas.microsoft.com/office/drawing/2014/main" val="20000"/>
                    </a:ext>
                  </a:extLst>
                </a:gridCol>
                <a:gridCol w="4865245">
                  <a:extLst>
                    <a:ext uri="{9D8B030D-6E8A-4147-A177-3AD203B41FA5}">
                      <a16:colId xmlns:a16="http://schemas.microsoft.com/office/drawing/2014/main" val="20001"/>
                    </a:ext>
                  </a:extLst>
                </a:gridCol>
              </a:tblGrid>
              <a:tr h="391394">
                <a:tc gridSpan="2">
                  <a:txBody>
                    <a:bodyPr/>
                    <a:lstStyle/>
                    <a:p>
                      <a:pPr algn="ctr"/>
                      <a:r>
                        <a:rPr lang="en-US" sz="1200" dirty="0">
                          <a:latin typeface="Arial" panose="020B0604020202020204" pitchFamily="34" charset="0"/>
                          <a:cs typeface="Arial" panose="020B0604020202020204" pitchFamily="34" charset="0"/>
                        </a:rPr>
                        <a:t>Common Field Qualifiers</a:t>
                      </a:r>
                      <a:endParaRPr lang="en-US" sz="1200" b="0" dirty="0">
                        <a:latin typeface="Arial" panose="020B0604020202020204" pitchFamily="34" charset="0"/>
                        <a:cs typeface="Arial" panose="020B0604020202020204" pitchFamily="34" charset="0"/>
                      </a:endParaRPr>
                    </a:p>
                  </a:txBody>
                  <a:tcPr marT="45723" marB="45723"/>
                </a:tc>
                <a:tc hMerge="1">
                  <a:txBody>
                    <a:bodyPr/>
                    <a:lstStyle/>
                    <a:p>
                      <a:pPr algn="l"/>
                      <a:endParaRPr lang="en-US"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823013">
                <a:tc>
                  <a:txBody>
                    <a:bodyPr/>
                    <a:lstStyle/>
                    <a:p>
                      <a:pPr algn="ctr"/>
                      <a:r>
                        <a:rPr lang="en-US" sz="1200" b="0" dirty="0">
                          <a:latin typeface="Arial" panose="020B0604020202020204" pitchFamily="34" charset="0"/>
                          <a:cs typeface="Arial" panose="020B0604020202020204" pitchFamily="34" charset="0"/>
                        </a:rPr>
                        <a:t>G</a:t>
                      </a:r>
                    </a:p>
                  </a:txBody>
                  <a:tcPr marT="45723" marB="45723"/>
                </a:tc>
                <a:tc>
                  <a:txBody>
                    <a:bodyPr/>
                    <a:lstStyle/>
                    <a:p>
                      <a:pPr algn="l"/>
                      <a:r>
                        <a:rPr lang="en-US" sz="1200" b="0" dirty="0">
                          <a:latin typeface="Arial" panose="020B0604020202020204" pitchFamily="34" charset="0"/>
                          <a:cs typeface="Arial" panose="020B0604020202020204" pitchFamily="34" charset="0"/>
                        </a:rPr>
                        <a:t>Indicates that the analyte was detected at or above the MDL in both the sample and the associated field blank, equipment blank, or trip blank, and the blank value was greater than 10% of the associated sample value.</a:t>
                      </a:r>
                    </a:p>
                  </a:txBody>
                  <a:tcPr marT="45723" marB="45723"/>
                </a:tc>
                <a:extLst>
                  <a:ext uri="{0D108BD9-81ED-4DB2-BD59-A6C34878D82A}">
                    <a16:rowId xmlns:a16="http://schemas.microsoft.com/office/drawing/2014/main" val="10001"/>
                  </a:ext>
                </a:extLst>
              </a:tr>
              <a:tr h="675556">
                <a:tc>
                  <a:txBody>
                    <a:bodyPr/>
                    <a:lstStyle/>
                    <a:p>
                      <a:pPr algn="ctr"/>
                      <a:r>
                        <a:rPr lang="en-US" sz="1200" dirty="0">
                          <a:latin typeface="Arial" panose="020B0604020202020204" pitchFamily="34" charset="0"/>
                          <a:cs typeface="Arial" panose="020B0604020202020204" pitchFamily="34" charset="0"/>
                        </a:rPr>
                        <a:t>S</a:t>
                      </a:r>
                    </a:p>
                  </a:txBody>
                  <a:tcPr marT="45723" marB="45723">
                    <a:solidFill>
                      <a:schemeClr val="accent6">
                        <a:lumMod val="40000"/>
                        <a:lumOff val="60000"/>
                      </a:schemeClr>
                    </a:solidFill>
                  </a:tcPr>
                </a:tc>
                <a:tc>
                  <a:txBody>
                    <a:bodyPr/>
                    <a:lstStyle/>
                    <a:p>
                      <a:pPr algn="l"/>
                      <a:r>
                        <a:rPr lang="en-US" sz="1200" dirty="0">
                          <a:latin typeface="Arial" panose="020B0604020202020204" pitchFamily="34" charset="0"/>
                          <a:cs typeface="Arial" panose="020B0604020202020204" pitchFamily="34" charset="0"/>
                        </a:rPr>
                        <a:t>Secchi disk was visible to bottom of waterbody.</a:t>
                      </a:r>
                    </a:p>
                  </a:txBody>
                  <a:tcPr marT="45723" marB="45723">
                    <a:solidFill>
                      <a:schemeClr val="accent6">
                        <a:lumMod val="40000"/>
                        <a:lumOff val="60000"/>
                      </a:schemeClr>
                    </a:solidFill>
                  </a:tcPr>
                </a:tc>
                <a:extLst>
                  <a:ext uri="{0D108BD9-81ED-4DB2-BD59-A6C34878D82A}">
                    <a16:rowId xmlns:a16="http://schemas.microsoft.com/office/drawing/2014/main" val="10002"/>
                  </a:ext>
                </a:extLst>
              </a:tr>
              <a:tr h="675556">
                <a:tc>
                  <a:txBody>
                    <a:bodyPr/>
                    <a:lstStyle/>
                    <a:p>
                      <a:pPr algn="ctr"/>
                      <a:r>
                        <a:rPr lang="en-US" sz="1200" dirty="0">
                          <a:latin typeface="Arial" panose="020B0604020202020204" pitchFamily="34" charset="0"/>
                          <a:cs typeface="Arial" panose="020B0604020202020204" pitchFamily="34" charset="0"/>
                        </a:rPr>
                        <a:t>R</a:t>
                      </a:r>
                    </a:p>
                  </a:txBody>
                  <a:tcPr marT="45723" marB="45723"/>
                </a:tc>
                <a:tc>
                  <a:txBody>
                    <a:bodyPr/>
                    <a:lstStyle/>
                    <a:p>
                      <a:pPr algn="l"/>
                      <a:r>
                        <a:rPr lang="en-US" sz="1200" dirty="0">
                          <a:latin typeface="Arial" panose="020B0604020202020204" pitchFamily="34" charset="0"/>
                          <a:cs typeface="Arial" panose="020B0604020202020204" pitchFamily="34" charset="0"/>
                        </a:rPr>
                        <a:t>Significant rain in the past 48 hours. (Significant rain typically involves rain in excess of ½ inch within past 48 hours.)</a:t>
                      </a:r>
                    </a:p>
                  </a:txBody>
                  <a:tcPr marT="45723" marB="45723"/>
                </a:tc>
                <a:extLst>
                  <a:ext uri="{0D108BD9-81ED-4DB2-BD59-A6C34878D82A}">
                    <a16:rowId xmlns:a16="http://schemas.microsoft.com/office/drawing/2014/main" val="10003"/>
                  </a:ext>
                </a:extLst>
              </a:tr>
              <a:tr h="965081">
                <a:tc>
                  <a:txBody>
                    <a:bodyPr/>
                    <a:lstStyle/>
                    <a:p>
                      <a:pPr algn="ctr"/>
                      <a:r>
                        <a:rPr lang="en-US" sz="1200" dirty="0">
                          <a:latin typeface="Arial" panose="020B0604020202020204" pitchFamily="34" charset="0"/>
                          <a:cs typeface="Arial" panose="020B0604020202020204" pitchFamily="34" charset="0"/>
                        </a:rPr>
                        <a:t>J</a:t>
                      </a:r>
                    </a:p>
                  </a:txBody>
                  <a:tcPr marT="45723" marB="45723">
                    <a:solidFill>
                      <a:schemeClr val="accent6">
                        <a:lumMod val="40000"/>
                        <a:lumOff val="60000"/>
                      </a:schemeClr>
                    </a:solidFill>
                  </a:tcPr>
                </a:tc>
                <a:tc>
                  <a:txBody>
                    <a:bodyPr/>
                    <a:lstStyle/>
                    <a:p>
                      <a:pPr algn="l"/>
                      <a:r>
                        <a:rPr lang="en-US" sz="1200" dirty="0">
                          <a:latin typeface="Arial" panose="020B0604020202020204" pitchFamily="34" charset="0"/>
                          <a:cs typeface="Arial" panose="020B0604020202020204" pitchFamily="34" charset="0"/>
                        </a:rPr>
                        <a:t>Estimated value. Narrative explanation must be provided in comment (Ex. No QC measures performed, QC failure, matrix interference, improper lab or field procedures, lab or field calibration failure)</a:t>
                      </a:r>
                    </a:p>
                  </a:txBody>
                  <a:tcPr marT="45723" marB="45723">
                    <a:solidFill>
                      <a:schemeClr val="accent6">
                        <a:lumMod val="40000"/>
                        <a:lumOff val="60000"/>
                      </a:schemeClr>
                    </a:solidFill>
                  </a:tcPr>
                </a:tc>
                <a:extLst>
                  <a:ext uri="{0D108BD9-81ED-4DB2-BD59-A6C34878D82A}">
                    <a16:rowId xmlns:a16="http://schemas.microsoft.com/office/drawing/2014/main" val="10004"/>
                  </a:ext>
                </a:extLst>
              </a:tr>
            </a:tbl>
          </a:graphicData>
        </a:graphic>
      </p:graphicFrame>
      <p:pic>
        <p:nvPicPr>
          <p:cNvPr id="9" name="Audio 8">
            <a:hlinkClick r:id="" action="ppaction://media"/>
            <a:extLst>
              <a:ext uri="{FF2B5EF4-FFF2-40B4-BE49-F238E27FC236}">
                <a16:creationId xmlns:a16="http://schemas.microsoft.com/office/drawing/2014/main" id="{00ED99E3-8D66-4E71-A31E-0590CE3F14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8621"/>
    </mc:Choice>
    <mc:Fallback xmlns="">
      <p:transition spd="slow" advTm="68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a:extLst>
              <a:ext uri="{FF2B5EF4-FFF2-40B4-BE49-F238E27FC236}">
                <a16:creationId xmlns:a16="http://schemas.microsoft.com/office/drawing/2014/main" id="{1D0E3D94-628A-46C9-9699-6A1BCF281D68}"/>
              </a:ext>
            </a:extLst>
          </p:cNvPr>
          <p:cNvSpPr>
            <a:spLocks noGrp="1" noChangeArrowheads="1"/>
          </p:cNvSpPr>
          <p:nvPr>
            <p:ph idx="1"/>
          </p:nvPr>
        </p:nvSpPr>
        <p:spPr>
          <a:xfrm>
            <a:off x="815975" y="1895475"/>
            <a:ext cx="11037888" cy="3005138"/>
          </a:xfrm>
        </p:spPr>
        <p:txBody>
          <a:bodyPr/>
          <a:lstStyle/>
          <a:p>
            <a:pPr>
              <a:defRPr/>
            </a:pPr>
            <a:r>
              <a:rPr lang="en-US" altLang="en-US" sz="2500" dirty="0">
                <a:latin typeface="Arial" panose="020B0604020202020204" pitchFamily="34" charset="0"/>
                <a:cs typeface="Arial" panose="020B0604020202020204" pitchFamily="34" charset="0"/>
              </a:rPr>
              <a:t>Lists reference documents cited in the QA Rule necessary for complying with the Chapter</a:t>
            </a:r>
          </a:p>
          <a:p>
            <a:pPr>
              <a:defRPr/>
            </a:pPr>
            <a:r>
              <a:rPr lang="en-US" altLang="en-US" sz="2500" dirty="0">
                <a:latin typeface="Arial" panose="020B0604020202020204" pitchFamily="34" charset="0"/>
                <a:cs typeface="Arial" panose="020B0604020202020204" pitchFamily="34" charset="0"/>
              </a:rPr>
              <a:t>Include reference documents cited in the DEP SOPs</a:t>
            </a:r>
          </a:p>
          <a:p>
            <a:pPr>
              <a:defRPr/>
            </a:pPr>
            <a:r>
              <a:rPr lang="en-US" altLang="en-US" sz="2500" dirty="0">
                <a:latin typeface="Arial" panose="020B0604020202020204" pitchFamily="34" charset="0"/>
                <a:cs typeface="Arial" panose="020B0604020202020204" pitchFamily="34" charset="0"/>
              </a:rPr>
              <a:t>Reference document examples:</a:t>
            </a:r>
            <a:endParaRPr lang="en-US" altLang="en-US" sz="2500" i="1" dirty="0">
              <a:latin typeface="Arial" panose="020B0604020202020204" pitchFamily="34" charset="0"/>
              <a:cs typeface="Arial" panose="020B0604020202020204" pitchFamily="34" charset="0"/>
            </a:endParaRPr>
          </a:p>
          <a:p>
            <a:pPr lvl="1">
              <a:defRPr/>
            </a:pPr>
            <a:r>
              <a:rPr lang="en-US" altLang="en-US" sz="2000" dirty="0">
                <a:latin typeface="Arial" panose="020B0604020202020204" pitchFamily="34" charset="0"/>
                <a:cs typeface="Arial" panose="020B0604020202020204" pitchFamily="34" charset="0"/>
              </a:rPr>
              <a:t>DEP SOPs, DEP SOP Forms, Primers</a:t>
            </a:r>
          </a:p>
          <a:p>
            <a:pPr lvl="1">
              <a:defRPr/>
            </a:pPr>
            <a:r>
              <a:rPr lang="en-US" altLang="en-US" sz="2000" dirty="0">
                <a:latin typeface="Arial" panose="020B0604020202020204" pitchFamily="34" charset="0"/>
                <a:cs typeface="Arial" panose="020B0604020202020204" pitchFamily="34" charset="0"/>
              </a:rPr>
              <a:t>DEP New/Alternative Methods and Data Usability documents</a:t>
            </a:r>
          </a:p>
          <a:p>
            <a:pPr lvl="1">
              <a:defRPr/>
            </a:pPr>
            <a:r>
              <a:rPr lang="en-US" altLang="en-US" sz="2000" dirty="0">
                <a:latin typeface="Arial" panose="020B0604020202020204" pitchFamily="34" charset="0"/>
                <a:cs typeface="Arial" panose="020B0604020202020204" pitchFamily="34" charset="0"/>
              </a:rPr>
              <a:t>EPA Methods, CFR rules and QAPP document</a:t>
            </a:r>
          </a:p>
          <a:p>
            <a:pPr lvl="1">
              <a:defRPr/>
            </a:pPr>
            <a:r>
              <a:rPr lang="en-US" altLang="en-US" sz="2000" dirty="0">
                <a:latin typeface="Arial" panose="020B0604020202020204" pitchFamily="34" charset="0"/>
                <a:cs typeface="Arial" panose="020B0604020202020204" pitchFamily="34" charset="0"/>
              </a:rPr>
              <a:t>Selected methods from APHA, ASTM, USGS, AOAC</a:t>
            </a:r>
          </a:p>
          <a:p>
            <a:pPr lvl="1">
              <a:defRPr/>
            </a:pPr>
            <a:r>
              <a:rPr lang="en-US" altLang="en-US" sz="2000" dirty="0">
                <a:latin typeface="Arial" panose="020B0604020202020204" pitchFamily="34" charset="0"/>
                <a:cs typeface="Arial" panose="020B0604020202020204" pitchFamily="34" charset="0"/>
              </a:rPr>
              <a:t>Selected NELAC and TNI Standards</a:t>
            </a:r>
          </a:p>
          <a:p>
            <a:pPr lvl="1">
              <a:defRPr/>
            </a:pPr>
            <a:r>
              <a:rPr lang="en-US" altLang="en-US" sz="2000" dirty="0">
                <a:latin typeface="Arial" panose="020B0604020202020204" pitchFamily="34" charset="0"/>
                <a:cs typeface="Arial" panose="020B0604020202020204" pitchFamily="34" charset="0"/>
              </a:rPr>
              <a:t>Journal articles </a:t>
            </a:r>
          </a:p>
          <a:p>
            <a:pPr lvl="1">
              <a:defRPr/>
            </a:pPr>
            <a:r>
              <a:rPr lang="en-US" altLang="en-US" sz="2000" dirty="0">
                <a:latin typeface="Arial" panose="020B0604020202020204" pitchFamily="34" charset="0"/>
                <a:cs typeface="Arial" panose="020B0604020202020204" pitchFamily="34" charset="0"/>
              </a:rPr>
              <a:t>Invertebrate taxonomy reference</a:t>
            </a:r>
          </a:p>
          <a:p>
            <a:pPr>
              <a:defRPr/>
            </a:pPr>
            <a:r>
              <a:rPr lang="en-US" altLang="en-US" sz="2400" dirty="0">
                <a:latin typeface="Arial" panose="020B0604020202020204" pitchFamily="34" charset="0"/>
                <a:cs typeface="Arial" panose="020B0604020202020204" pitchFamily="34" charset="0"/>
              </a:rPr>
              <a:t>Documents incorporated by reference are enforceable as rule</a:t>
            </a:r>
          </a:p>
          <a:p>
            <a:pPr marL="0" indent="0">
              <a:buFont typeface="Arial" panose="020B0604020202020204" pitchFamily="34" charset="0"/>
              <a:buNone/>
              <a:defRPr/>
            </a:pPr>
            <a:endParaRPr lang="en-US" altLang="en-US" sz="24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AB3A3FFD-5427-4AAC-9BBB-8EEBA2AB7CA1}"/>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62-160.800</a:t>
            </a:r>
          </a:p>
        </p:txBody>
      </p:sp>
      <p:sp>
        <p:nvSpPr>
          <p:cNvPr id="4" name="TextBox 32">
            <a:extLst>
              <a:ext uri="{FF2B5EF4-FFF2-40B4-BE49-F238E27FC236}">
                <a16:creationId xmlns:a16="http://schemas.microsoft.com/office/drawing/2014/main" id="{1FCD6E66-EC43-42F4-907B-F9964949EB70}"/>
              </a:ext>
            </a:extLst>
          </p:cNvPr>
          <p:cNvSpPr txBox="1">
            <a:spLocks noChangeArrowheads="1"/>
          </p:cNvSpPr>
          <p:nvPr/>
        </p:nvSpPr>
        <p:spPr bwMode="auto">
          <a:xfrm>
            <a:off x="1949450" y="1130300"/>
            <a:ext cx="97742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Documents Incorporated by Reference</a:t>
            </a:r>
          </a:p>
        </p:txBody>
      </p:sp>
      <p:graphicFrame>
        <p:nvGraphicFramePr>
          <p:cNvPr id="5" name="Table 4">
            <a:extLst>
              <a:ext uri="{FF2B5EF4-FFF2-40B4-BE49-F238E27FC236}">
                <a16:creationId xmlns:a16="http://schemas.microsoft.com/office/drawing/2014/main" id="{033ACFB1-5928-44ED-A072-3C0C2F758B8E}"/>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7" name="Audio 6">
            <a:hlinkClick r:id="" action="ppaction://media"/>
            <a:extLst>
              <a:ext uri="{FF2B5EF4-FFF2-40B4-BE49-F238E27FC236}">
                <a16:creationId xmlns:a16="http://schemas.microsoft.com/office/drawing/2014/main" id="{8C59E8F0-FBB7-4F4C-8E0C-D1B5B44237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427"/>
    </mc:Choice>
    <mc:Fallback xmlns="">
      <p:transition spd="slow" advTm="54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1">
            <a:extLst>
              <a:ext uri="{FF2B5EF4-FFF2-40B4-BE49-F238E27FC236}">
                <a16:creationId xmlns:a16="http://schemas.microsoft.com/office/drawing/2014/main" id="{B1628816-4E7C-4463-A078-082705A0C148}"/>
              </a:ext>
            </a:extLst>
          </p:cNvPr>
          <p:cNvSpPr>
            <a:spLocks noGrp="1" noChangeArrowheads="1"/>
          </p:cNvSpPr>
          <p:nvPr>
            <p:ph idx="1"/>
          </p:nvPr>
        </p:nvSpPr>
        <p:spPr>
          <a:xfrm>
            <a:off x="815975" y="1795463"/>
            <a:ext cx="11037888" cy="3005137"/>
          </a:xfrm>
        </p:spPr>
        <p:txBody>
          <a:bodyPr/>
          <a:lstStyle/>
          <a:p>
            <a:r>
              <a:rPr lang="en-US" altLang="en-US" sz="2000">
                <a:latin typeface="Arial" panose="020B0604020202020204" pitchFamily="34" charset="0"/>
                <a:cs typeface="Arial" panose="020B0604020202020204" pitchFamily="34" charset="0"/>
              </a:rPr>
              <a:t>The </a:t>
            </a:r>
            <a:r>
              <a:rPr lang="en-US" altLang="en-US" sz="2000" b="1">
                <a:latin typeface="Arial" panose="020B0604020202020204" pitchFamily="34" charset="0"/>
                <a:cs typeface="Arial" panose="020B0604020202020204" pitchFamily="34" charset="0"/>
              </a:rPr>
              <a:t>Quality Assurance rule applies to </a:t>
            </a:r>
            <a:r>
              <a:rPr lang="en-US" altLang="en-US" sz="2000">
                <a:latin typeface="Arial" panose="020B0604020202020204" pitchFamily="34" charset="0"/>
                <a:cs typeface="Arial" panose="020B0604020202020204" pitchFamily="34" charset="0"/>
              </a:rPr>
              <a:t>all entities involved with sampling, field testing, lab analysis, data review &amp; presentation, and vending services for sampling supplies (kits) or instrument calibration</a:t>
            </a:r>
          </a:p>
          <a:p>
            <a:r>
              <a:rPr lang="en-US" altLang="en-US" sz="2000" b="1">
                <a:latin typeface="Arial" panose="020B0604020202020204" pitchFamily="34" charset="0"/>
                <a:cs typeface="Arial" panose="020B0604020202020204" pitchFamily="34" charset="0"/>
              </a:rPr>
              <a:t>More stringent requirements </a:t>
            </a:r>
            <a:r>
              <a:rPr lang="en-US" altLang="en-US" sz="2000">
                <a:latin typeface="Arial" panose="020B0604020202020204" pitchFamily="34" charset="0"/>
                <a:cs typeface="Arial" panose="020B0604020202020204" pitchFamily="34" charset="0"/>
              </a:rPr>
              <a:t>can be imposed by contracts, orders, permits, or other DEP rules</a:t>
            </a:r>
          </a:p>
          <a:p>
            <a:r>
              <a:rPr lang="en-US" altLang="en-US" sz="2000">
                <a:latin typeface="Arial" panose="020B0604020202020204" pitchFamily="34" charset="0"/>
                <a:cs typeface="Arial" panose="020B0604020202020204" pitchFamily="34" charset="0"/>
              </a:rPr>
              <a:t>Most sampling and field testing is routine and must follow the </a:t>
            </a:r>
            <a:r>
              <a:rPr lang="en-US" altLang="en-US" sz="2000" b="1">
                <a:latin typeface="Arial" panose="020B0604020202020204" pitchFamily="34" charset="0"/>
                <a:cs typeface="Arial" panose="020B0604020202020204" pitchFamily="34" charset="0"/>
              </a:rPr>
              <a:t>DEP Standard Operations Procedures </a:t>
            </a:r>
            <a:r>
              <a:rPr lang="en-US" altLang="en-US" sz="2000">
                <a:latin typeface="Arial" panose="020B0604020202020204" pitchFamily="34" charset="0"/>
                <a:cs typeface="Arial" panose="020B0604020202020204" pitchFamily="34" charset="0"/>
              </a:rPr>
              <a:t>(SOPs)</a:t>
            </a:r>
          </a:p>
          <a:p>
            <a:r>
              <a:rPr lang="en-US" altLang="en-US" sz="2000">
                <a:latin typeface="Arial" panose="020B0604020202020204" pitchFamily="34" charset="0"/>
                <a:cs typeface="Arial" panose="020B0604020202020204" pitchFamily="34" charset="0"/>
              </a:rPr>
              <a:t>There are </a:t>
            </a:r>
            <a:r>
              <a:rPr lang="en-US" altLang="en-US" sz="2000" b="1">
                <a:latin typeface="Arial" panose="020B0604020202020204" pitchFamily="34" charset="0"/>
                <a:cs typeface="Arial" panose="020B0604020202020204" pitchFamily="34" charset="0"/>
              </a:rPr>
              <a:t>minimum documentation and reporting requirements </a:t>
            </a:r>
            <a:r>
              <a:rPr lang="en-US" altLang="en-US" sz="2000">
                <a:latin typeface="Arial" panose="020B0604020202020204" pitchFamily="34" charset="0"/>
                <a:cs typeface="Arial" panose="020B0604020202020204" pitchFamily="34" charset="0"/>
              </a:rPr>
              <a:t>for both field &amp; lab records. DEP can:</a:t>
            </a:r>
          </a:p>
          <a:p>
            <a:pPr lvl="1"/>
            <a:r>
              <a:rPr lang="en-US" altLang="en-US" sz="1800">
                <a:latin typeface="Arial" panose="020B0604020202020204" pitchFamily="34" charset="0"/>
                <a:cs typeface="Arial" panose="020B0604020202020204" pitchFamily="34" charset="0"/>
              </a:rPr>
              <a:t>Ask for any required records at any time</a:t>
            </a:r>
          </a:p>
          <a:p>
            <a:pPr lvl="1"/>
            <a:r>
              <a:rPr lang="en-US" altLang="en-US" sz="1800">
                <a:latin typeface="Arial" panose="020B0604020202020204" pitchFamily="34" charset="0"/>
                <a:cs typeface="Arial" panose="020B0604020202020204" pitchFamily="34" charset="0"/>
              </a:rPr>
              <a:t>Specify the format of data reports submitted to the department</a:t>
            </a:r>
            <a:endParaRPr lang="en-US" altLang="en-US" sz="2000">
              <a:latin typeface="Arial" panose="020B0604020202020204" pitchFamily="34" charset="0"/>
              <a:cs typeface="Arial" panose="020B0604020202020204" pitchFamily="34" charset="0"/>
            </a:endParaRPr>
          </a:p>
          <a:p>
            <a:r>
              <a:rPr lang="en-US" altLang="en-US" sz="2000">
                <a:latin typeface="Arial" panose="020B0604020202020204" pitchFamily="34" charset="0"/>
                <a:cs typeface="Arial" panose="020B0604020202020204" pitchFamily="34" charset="0"/>
              </a:rPr>
              <a:t>Most lab analyses must be performed by </a:t>
            </a:r>
            <a:r>
              <a:rPr lang="en-US" altLang="en-US" sz="2000" b="1">
                <a:latin typeface="Arial" panose="020B0604020202020204" pitchFamily="34" charset="0"/>
                <a:cs typeface="Arial" panose="020B0604020202020204" pitchFamily="34" charset="0"/>
              </a:rPr>
              <a:t>certified labs</a:t>
            </a:r>
          </a:p>
          <a:p>
            <a:r>
              <a:rPr lang="en-US" altLang="en-US" sz="2000">
                <a:latin typeface="Arial" panose="020B0604020202020204" pitchFamily="34" charset="0"/>
                <a:cs typeface="Arial" panose="020B0604020202020204" pitchFamily="34" charset="0"/>
              </a:rPr>
              <a:t>Most </a:t>
            </a:r>
            <a:r>
              <a:rPr lang="en-US" altLang="en-US" sz="2000" b="1">
                <a:latin typeface="Arial" panose="020B0604020202020204" pitchFamily="34" charset="0"/>
                <a:cs typeface="Arial" panose="020B0604020202020204" pitchFamily="34" charset="0"/>
              </a:rPr>
              <a:t>lab methods </a:t>
            </a:r>
            <a:r>
              <a:rPr lang="en-US" altLang="en-US" sz="2000">
                <a:latin typeface="Arial" panose="020B0604020202020204" pitchFamily="34" charset="0"/>
                <a:cs typeface="Arial" panose="020B0604020202020204" pitchFamily="34" charset="0"/>
              </a:rPr>
              <a:t>are routine, are “recognized” as approved by DEP, and may be specified in DEP rules, contracts, orders or permits, where required</a:t>
            </a:r>
          </a:p>
          <a:p>
            <a:endParaRPr lang="en-US" altLang="en-US" sz="200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8A0837F7-E64C-42FB-A00F-75DC9A4137A8}"/>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QA Rule, 62-160, F.A.C.</a:t>
            </a:r>
          </a:p>
        </p:txBody>
      </p:sp>
      <p:pic>
        <p:nvPicPr>
          <p:cNvPr id="2" name="Audio 1">
            <a:hlinkClick r:id="" action="ppaction://media"/>
            <a:extLst>
              <a:ext uri="{FF2B5EF4-FFF2-40B4-BE49-F238E27FC236}">
                <a16:creationId xmlns:a16="http://schemas.microsoft.com/office/drawing/2014/main" id="{F63E0004-6F09-48B4-8F23-14717F759B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3566"/>
    </mc:Choice>
    <mc:Fallback xmlns="">
      <p:transition spd="slow" advTm="73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1">
            <a:extLst>
              <a:ext uri="{FF2B5EF4-FFF2-40B4-BE49-F238E27FC236}">
                <a16:creationId xmlns:a16="http://schemas.microsoft.com/office/drawing/2014/main" id="{2B6F92E5-3063-4773-A5D6-8242C93416D5}"/>
              </a:ext>
            </a:extLst>
          </p:cNvPr>
          <p:cNvSpPr>
            <a:spLocks noGrp="1" noChangeArrowheads="1"/>
          </p:cNvSpPr>
          <p:nvPr>
            <p:ph idx="1"/>
          </p:nvPr>
        </p:nvSpPr>
        <p:spPr>
          <a:xfrm>
            <a:off x="815975" y="1795463"/>
            <a:ext cx="11037888" cy="3005137"/>
          </a:xfrm>
        </p:spPr>
        <p:txBody>
          <a:bodyPr/>
          <a:lstStyle/>
          <a:p>
            <a:r>
              <a:rPr lang="en-US" altLang="en-US" sz="2000" b="1">
                <a:latin typeface="Arial" panose="020B0604020202020204" pitchFamily="34" charset="0"/>
                <a:cs typeface="Arial" panose="020B0604020202020204" pitchFamily="34" charset="0"/>
              </a:rPr>
              <a:t>Alternative or modified field &amp; lab procedures and methods </a:t>
            </a:r>
            <a:r>
              <a:rPr lang="en-US" altLang="en-US" sz="2000">
                <a:latin typeface="Arial" panose="020B0604020202020204" pitchFamily="34" charset="0"/>
                <a:cs typeface="Arial" panose="020B0604020202020204" pitchFamily="34" charset="0"/>
              </a:rPr>
              <a:t>must be pre-approved by DEP</a:t>
            </a:r>
          </a:p>
          <a:p>
            <a:r>
              <a:rPr lang="en-US" altLang="en-US" sz="2000">
                <a:latin typeface="Arial" panose="020B0604020202020204" pitchFamily="34" charset="0"/>
                <a:cs typeface="Arial" panose="020B0604020202020204" pitchFamily="34" charset="0"/>
              </a:rPr>
              <a:t>Most </a:t>
            </a:r>
            <a:r>
              <a:rPr lang="en-US" altLang="en-US" sz="2000" b="1">
                <a:latin typeface="Arial" panose="020B0604020202020204" pitchFamily="34" charset="0"/>
                <a:cs typeface="Arial" panose="020B0604020202020204" pitchFamily="34" charset="0"/>
              </a:rPr>
              <a:t>sample preservation &amp; holding time procedures </a:t>
            </a:r>
            <a:r>
              <a:rPr lang="en-US" altLang="en-US" sz="2000">
                <a:latin typeface="Arial" panose="020B0604020202020204" pitchFamily="34" charset="0"/>
                <a:cs typeface="Arial" panose="020B0604020202020204" pitchFamily="34" charset="0"/>
              </a:rPr>
              <a:t>are standard and are required as listed in the DEP SOPs (FS 1000 tables)</a:t>
            </a:r>
          </a:p>
          <a:p>
            <a:r>
              <a:rPr lang="en-US" altLang="en-US" sz="2000" b="1">
                <a:latin typeface="Arial" panose="020B0604020202020204" pitchFamily="34" charset="0"/>
                <a:cs typeface="Arial" panose="020B0604020202020204" pitchFamily="34" charset="0"/>
              </a:rPr>
              <a:t>Research</a:t>
            </a:r>
            <a:r>
              <a:rPr lang="en-US" altLang="en-US" sz="2000">
                <a:latin typeface="Arial" panose="020B0604020202020204" pitchFamily="34" charset="0"/>
                <a:cs typeface="Arial" panose="020B0604020202020204" pitchFamily="34" charset="0"/>
              </a:rPr>
              <a:t> field and lab procedures must be pre-approved via work plans, sampling and analysis plans, or contracts and grants that provide required minimum information</a:t>
            </a:r>
          </a:p>
          <a:p>
            <a:pPr lvl="1"/>
            <a:r>
              <a:rPr lang="en-US" altLang="en-US" sz="1800">
                <a:latin typeface="Arial" panose="020B0604020202020204" pitchFamily="34" charset="0"/>
                <a:cs typeface="Arial" panose="020B0604020202020204" pitchFamily="34" charset="0"/>
              </a:rPr>
              <a:t>Includes purchase orders for sampling, field testing, lab analysis</a:t>
            </a:r>
          </a:p>
          <a:p>
            <a:r>
              <a:rPr lang="en-US" altLang="en-US" sz="2000">
                <a:latin typeface="Arial" panose="020B0604020202020204" pitchFamily="34" charset="0"/>
                <a:cs typeface="Arial" panose="020B0604020202020204" pitchFamily="34" charset="0"/>
              </a:rPr>
              <a:t>DEP can</a:t>
            </a:r>
            <a:r>
              <a:rPr lang="en-US" altLang="en-US" sz="2000" b="1">
                <a:latin typeface="Arial" panose="020B0604020202020204" pitchFamily="34" charset="0"/>
                <a:cs typeface="Arial" panose="020B0604020202020204" pitchFamily="34" charset="0"/>
              </a:rPr>
              <a:t> audit </a:t>
            </a:r>
            <a:r>
              <a:rPr lang="en-US" altLang="en-US" sz="2000">
                <a:latin typeface="Arial" panose="020B0604020202020204" pitchFamily="34" charset="0"/>
                <a:cs typeface="Arial" panose="020B0604020202020204" pitchFamily="34" charset="0"/>
              </a:rPr>
              <a:t>samplers, field records and lab records at any time</a:t>
            </a:r>
          </a:p>
          <a:p>
            <a:r>
              <a:rPr lang="en-US" altLang="en-US" sz="2000">
                <a:latin typeface="Arial" panose="020B0604020202020204" pitchFamily="34" charset="0"/>
                <a:cs typeface="Arial" panose="020B0604020202020204" pitchFamily="34" charset="0"/>
              </a:rPr>
              <a:t>There are </a:t>
            </a:r>
            <a:r>
              <a:rPr lang="en-US" altLang="en-US" sz="2000" b="1">
                <a:latin typeface="Arial" panose="020B0604020202020204" pitchFamily="34" charset="0"/>
                <a:cs typeface="Arial" panose="020B0604020202020204" pitchFamily="34" charset="0"/>
              </a:rPr>
              <a:t>minimum criteria for validating data </a:t>
            </a:r>
            <a:r>
              <a:rPr lang="en-US" altLang="en-US" sz="2000">
                <a:latin typeface="Arial" panose="020B0604020202020204" pitchFamily="34" charset="0"/>
                <a:cs typeface="Arial" panose="020B0604020202020204" pitchFamily="34" charset="0"/>
              </a:rPr>
              <a:t>generated for DEP</a:t>
            </a:r>
          </a:p>
          <a:p>
            <a:r>
              <a:rPr lang="en-US" altLang="en-US" sz="2000">
                <a:latin typeface="Arial" panose="020B0604020202020204" pitchFamily="34" charset="0"/>
                <a:cs typeface="Arial" panose="020B0604020202020204" pitchFamily="34" charset="0"/>
              </a:rPr>
              <a:t>Specific </a:t>
            </a:r>
            <a:r>
              <a:rPr lang="en-US" altLang="en-US" sz="2000" b="1">
                <a:latin typeface="Arial" panose="020B0604020202020204" pitchFamily="34" charset="0"/>
                <a:cs typeface="Arial" panose="020B0604020202020204" pitchFamily="34" charset="0"/>
              </a:rPr>
              <a:t>Data Qualifier Codes </a:t>
            </a:r>
            <a:r>
              <a:rPr lang="en-US" altLang="en-US" sz="2000">
                <a:latin typeface="Arial" panose="020B0604020202020204" pitchFamily="34" charset="0"/>
                <a:cs typeface="Arial" panose="020B0604020202020204" pitchFamily="34" charset="0"/>
              </a:rPr>
              <a:t>must be used for reported data associated with quality control failures (Table 1 in the QA Rule)</a:t>
            </a:r>
          </a:p>
          <a:p>
            <a:endParaRPr lang="en-US" altLang="en-US" sz="200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8BCCC07F-0E0B-4531-B393-272DE30EF586}"/>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QA Rule, 62-160, F.A.C.</a:t>
            </a:r>
          </a:p>
        </p:txBody>
      </p:sp>
      <p:pic>
        <p:nvPicPr>
          <p:cNvPr id="2" name="Audio 1">
            <a:hlinkClick r:id="" action="ppaction://media"/>
            <a:extLst>
              <a:ext uri="{FF2B5EF4-FFF2-40B4-BE49-F238E27FC236}">
                <a16:creationId xmlns:a16="http://schemas.microsoft.com/office/drawing/2014/main" id="{26EDCC0D-6DE2-4555-8314-3EDF867B36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5566"/>
    </mc:Choice>
    <mc:Fallback xmlns="">
      <p:transition spd="slow" advTm="55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37982ABD-0D90-4E68-98B7-A553C84DC290}"/>
              </a:ext>
            </a:extLst>
          </p:cNvPr>
          <p:cNvSpPr>
            <a:spLocks noGrp="1" noChangeArrowheads="1"/>
          </p:cNvSpPr>
          <p:nvPr>
            <p:ph type="title"/>
          </p:nvPr>
        </p:nvSpPr>
        <p:spPr>
          <a:xfrm>
            <a:off x="1847850" y="365125"/>
            <a:ext cx="9505950" cy="1325563"/>
          </a:xfrm>
        </p:spPr>
        <p:txBody>
          <a:bodyPr/>
          <a:lstStyle/>
          <a:p>
            <a:r>
              <a:rPr lang="en-US" altLang="en-US">
                <a:latin typeface="Franklin Gothic Demi Cond" panose="020B0706030402020204" pitchFamily="34" charset="0"/>
              </a:rPr>
              <a:t>QA Resources</a:t>
            </a:r>
          </a:p>
        </p:txBody>
      </p:sp>
      <p:pic>
        <p:nvPicPr>
          <p:cNvPr id="58371" name="Picture 1">
            <a:extLst>
              <a:ext uri="{FF2B5EF4-FFF2-40B4-BE49-F238E27FC236}">
                <a16:creationId xmlns:a16="http://schemas.microsoft.com/office/drawing/2014/main" id="{C6AD46BB-FC46-4CD9-AF00-555C0BB25F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8313" y="2770188"/>
            <a:ext cx="6427787" cy="350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Content Placeholder 2">
            <a:extLst>
              <a:ext uri="{FF2B5EF4-FFF2-40B4-BE49-F238E27FC236}">
                <a16:creationId xmlns:a16="http://schemas.microsoft.com/office/drawing/2014/main" id="{6F881E1E-0E3D-4187-9D81-C190055704A1}"/>
              </a:ext>
            </a:extLst>
          </p:cNvPr>
          <p:cNvSpPr>
            <a:spLocks noGrp="1" noChangeArrowheads="1"/>
          </p:cNvSpPr>
          <p:nvPr>
            <p:ph idx="1"/>
          </p:nvPr>
        </p:nvSpPr>
        <p:spPr>
          <a:xfrm>
            <a:off x="725488" y="1908175"/>
            <a:ext cx="10515600" cy="3302000"/>
          </a:xfrm>
        </p:spPr>
        <p:txBody>
          <a:bodyPr/>
          <a:lstStyle/>
          <a:p>
            <a:r>
              <a:rPr lang="en-US" altLang="en-US">
                <a:latin typeface="Arial" panose="020B0604020202020204" pitchFamily="34" charset="0"/>
                <a:cs typeface="Arial" panose="020B0604020202020204" pitchFamily="34" charset="0"/>
              </a:rPr>
              <a:t>QA website </a:t>
            </a:r>
            <a:r>
              <a:rPr lang="en-US" altLang="en-US">
                <a:latin typeface="Arial" panose="020B0604020202020204" pitchFamily="34" charset="0"/>
                <a:cs typeface="Arial" panose="020B0604020202020204" pitchFamily="34" charset="0"/>
                <a:hlinkClick r:id="rId6"/>
              </a:rPr>
              <a:t>https://floridadep.gov/DEAR/Quality-Assurance</a:t>
            </a:r>
            <a:endParaRPr lang="en-US" altLang="en-US">
              <a:latin typeface="Arial" panose="020B0604020202020204" pitchFamily="34" charset="0"/>
              <a:cs typeface="Arial" panose="020B0604020202020204" pitchFamily="34" charset="0"/>
            </a:endParaRPr>
          </a:p>
          <a:p>
            <a:pPr lvl="1"/>
            <a:r>
              <a:rPr lang="en-US" altLang="en-US">
                <a:latin typeface="Arial" panose="020B0604020202020204" pitchFamily="34" charset="0"/>
                <a:cs typeface="Arial" panose="020B0604020202020204" pitchFamily="34" charset="0"/>
              </a:rPr>
              <a:t>62-160, F.A.C.</a:t>
            </a:r>
          </a:p>
          <a:p>
            <a:pPr lvl="1"/>
            <a:r>
              <a:rPr lang="en-US" altLang="en-US">
                <a:latin typeface="Arial" panose="020B0604020202020204" pitchFamily="34" charset="0"/>
                <a:cs typeface="Arial" panose="020B0604020202020204" pitchFamily="34" charset="0"/>
              </a:rPr>
              <a:t>DEP SOPs &amp; Forms</a:t>
            </a:r>
          </a:p>
          <a:p>
            <a:pPr lvl="1"/>
            <a:r>
              <a:rPr lang="en-US" altLang="en-US">
                <a:latin typeface="Arial" panose="020B0604020202020204" pitchFamily="34" charset="0"/>
                <a:cs typeface="Arial" panose="020B0604020202020204" pitchFamily="34" charset="0"/>
              </a:rPr>
              <a:t>Quality Plans</a:t>
            </a:r>
          </a:p>
          <a:p>
            <a:pPr lvl="1"/>
            <a:r>
              <a:rPr lang="en-US" altLang="en-US">
                <a:latin typeface="Arial" panose="020B0604020202020204" pitchFamily="34" charset="0"/>
                <a:cs typeface="Arial" panose="020B0604020202020204" pitchFamily="34" charset="0"/>
              </a:rPr>
              <a:t>Training Presentations</a:t>
            </a:r>
          </a:p>
          <a:p>
            <a:pPr lvl="1"/>
            <a:r>
              <a:rPr lang="en-US" altLang="en-US">
                <a:latin typeface="Arial" panose="020B0604020202020204" pitchFamily="34" charset="0"/>
                <a:cs typeface="Arial" panose="020B0604020202020204" pitchFamily="34" charset="0"/>
              </a:rPr>
              <a:t>List of FDOH Certified Labs</a:t>
            </a:r>
          </a:p>
          <a:p>
            <a:pPr lvl="1"/>
            <a:r>
              <a:rPr lang="en-US" altLang="en-US">
                <a:latin typeface="Arial" panose="020B0604020202020204" pitchFamily="34" charset="0"/>
                <a:cs typeface="Arial" panose="020B0604020202020204" pitchFamily="34" charset="0"/>
              </a:rPr>
              <a:t>Alternative Method Approvals</a:t>
            </a:r>
          </a:p>
          <a:p>
            <a:r>
              <a:rPr lang="en-US" altLang="en-US">
                <a:latin typeface="Arial" panose="020B0604020202020204" pitchFamily="34" charset="0"/>
                <a:cs typeface="Arial" panose="020B0604020202020204" pitchFamily="34" charset="0"/>
              </a:rPr>
              <a:t>Quality of Science Review</a:t>
            </a:r>
          </a:p>
          <a:p>
            <a:r>
              <a:rPr lang="en-US" altLang="en-US">
                <a:latin typeface="Arial" panose="020B0604020202020204" pitchFamily="34" charset="0"/>
                <a:cs typeface="Arial" panose="020B0604020202020204" pitchFamily="34" charset="0"/>
              </a:rPr>
              <a:t>Intro to QA</a:t>
            </a:r>
          </a:p>
        </p:txBody>
      </p:sp>
      <p:pic>
        <p:nvPicPr>
          <p:cNvPr id="4" name="Audio 3">
            <a:hlinkClick r:id="" action="ppaction://media"/>
            <a:extLst>
              <a:ext uri="{FF2B5EF4-FFF2-40B4-BE49-F238E27FC236}">
                <a16:creationId xmlns:a16="http://schemas.microsoft.com/office/drawing/2014/main" id="{33A9C7CE-30CD-4474-8443-207F15B569F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0252"/>
    </mc:Choice>
    <mc:Fallback xmlns="">
      <p:transition spd="slow" advTm="100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9" descr="Picture of treeline perspective looking up from underneath a shaded canopy.">
            <a:extLst>
              <a:ext uri="{FF2B5EF4-FFF2-40B4-BE49-F238E27FC236}">
                <a16:creationId xmlns:a16="http://schemas.microsoft.com/office/drawing/2014/main" id="{4B2E8042-BAC1-4286-8730-5E0DF76CA5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Picture 14" descr="Florida Department of Environmental Protection Logo">
            <a:extLst>
              <a:ext uri="{FF2B5EF4-FFF2-40B4-BE49-F238E27FC236}">
                <a16:creationId xmlns:a16="http://schemas.microsoft.com/office/drawing/2014/main" id="{BD0E4578-E9AE-43DF-8F2E-EB629E141B9B}"/>
              </a:ext>
            </a:extLst>
          </p:cNvPr>
          <p:cNvPicPr>
            <a:picLocks noChangeAspect="1" noChangeArrowheads="1"/>
          </p:cNvPicPr>
          <p:nvPr/>
        </p:nvPicPr>
        <p:blipFill>
          <a:blip r:embed="rId6"/>
          <a:srcRect/>
          <a:stretch>
            <a:fillRect/>
          </a:stretch>
        </p:blipFill>
        <p:spPr bwMode="auto">
          <a:xfrm>
            <a:off x="4395788" y="654050"/>
            <a:ext cx="3400425" cy="3060700"/>
          </a:xfrm>
          <a:prstGeom prst="rect">
            <a:avLst/>
          </a:prstGeom>
          <a:noFill/>
          <a:ln>
            <a:noFill/>
          </a:ln>
          <a:effectLst>
            <a:outerShdw blurRad="63500" sx="103000" sy="103000" algn="ctr" rotWithShape="0">
              <a:srgbClr val="000000">
                <a:alpha val="75999"/>
              </a:srgbClr>
            </a:outerShdw>
          </a:effectLst>
        </p:spPr>
      </p:pic>
      <p:sp>
        <p:nvSpPr>
          <p:cNvPr id="60420" name="TextBox 1">
            <a:extLst>
              <a:ext uri="{FF2B5EF4-FFF2-40B4-BE49-F238E27FC236}">
                <a16:creationId xmlns:a16="http://schemas.microsoft.com/office/drawing/2014/main" id="{5AB92636-A435-4CE4-BFA2-6117014FBE3B}"/>
              </a:ext>
            </a:extLst>
          </p:cNvPr>
          <p:cNvSpPr txBox="1">
            <a:spLocks noChangeArrowheads="1"/>
          </p:cNvSpPr>
          <p:nvPr/>
        </p:nvSpPr>
        <p:spPr bwMode="auto">
          <a:xfrm>
            <a:off x="1616075" y="3821113"/>
            <a:ext cx="902493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FontTx/>
              <a:buNone/>
            </a:pPr>
            <a:r>
              <a:rPr lang="en-US" altLang="en-US" sz="5000" b="1">
                <a:solidFill>
                  <a:schemeClr val="bg1"/>
                </a:solidFill>
                <a:latin typeface="Franklin Gothic Demi Cond" panose="020B0706030402020204" pitchFamily="34" charset="0"/>
              </a:rPr>
              <a:t>Quality_Assurance@FloridaDEP.gov</a:t>
            </a:r>
          </a:p>
        </p:txBody>
      </p:sp>
      <p:pic>
        <p:nvPicPr>
          <p:cNvPr id="2" name="Audio 1">
            <a:hlinkClick r:id="" action="ppaction://media"/>
            <a:extLst>
              <a:ext uri="{FF2B5EF4-FFF2-40B4-BE49-F238E27FC236}">
                <a16:creationId xmlns:a16="http://schemas.microsoft.com/office/drawing/2014/main" id="{AD4703D3-F68C-4C2C-89E5-D856FCAA9A9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397"/>
    </mc:Choice>
    <mc:Fallback xmlns="">
      <p:transition spd="slow" advTm="12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300A852A-982E-4282-A5F4-0E0A4BBA31A5}"/>
              </a:ext>
            </a:extLst>
          </p:cNvPr>
          <p:cNvSpPr txBox="1">
            <a:spLocks noChangeArrowheads="1"/>
          </p:cNvSpPr>
          <p:nvPr/>
        </p:nvSpPr>
        <p:spPr bwMode="auto">
          <a:xfrm>
            <a:off x="2020888" y="258763"/>
            <a:ext cx="8148637"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Quality Assurance is IMPORTANT!</a:t>
            </a:r>
          </a:p>
        </p:txBody>
      </p:sp>
      <p:pic>
        <p:nvPicPr>
          <p:cNvPr id="10243" name="Picture 6">
            <a:extLst>
              <a:ext uri="{FF2B5EF4-FFF2-40B4-BE49-F238E27FC236}">
                <a16:creationId xmlns:a16="http://schemas.microsoft.com/office/drawing/2014/main" id="{8DB0E299-2186-4A0C-8C32-6C2D122294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9913" y="1978025"/>
            <a:ext cx="6478587"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059AFCC0-CA2B-4A55-84E3-ED7A232D17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693"/>
    </mc:Choice>
    <mc:Fallback xmlns="">
      <p:transition spd="slow" advTm="7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8">
            <a:extLst>
              <a:ext uri="{FF2B5EF4-FFF2-40B4-BE49-F238E27FC236}">
                <a16:creationId xmlns:a16="http://schemas.microsoft.com/office/drawing/2014/main" id="{1A37B258-594A-4385-9F57-9EC4DFEB4877}"/>
              </a:ext>
            </a:extLst>
          </p:cNvPr>
          <p:cNvSpPr txBox="1">
            <a:spLocks noChangeArrowheads="1"/>
          </p:cNvSpPr>
          <p:nvPr/>
        </p:nvSpPr>
        <p:spPr bwMode="auto">
          <a:xfrm>
            <a:off x="877888" y="2239963"/>
            <a:ext cx="68834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pPr>
            <a:r>
              <a:rPr lang="en-US" altLang="en-US" sz="2400">
                <a:latin typeface="Arial" panose="020B0604020202020204" pitchFamily="34" charset="0"/>
                <a:ea typeface="League Gothic" pitchFamily="50" charset="0"/>
                <a:cs typeface="Arial" panose="020B0604020202020204" pitchFamily="34" charset="0"/>
              </a:rPr>
              <a:t>QA is the act of maintaining and improving the quality of work (data) produced by giving attention to every stage of the process.</a:t>
            </a:r>
          </a:p>
          <a:p>
            <a:pPr eaLnBrk="1" hangingPunct="1">
              <a:lnSpc>
                <a:spcPct val="100000"/>
              </a:lnSpc>
              <a:spcBef>
                <a:spcPct val="0"/>
              </a:spcBef>
            </a:pPr>
            <a:endParaRPr lang="en-US" altLang="en-US" sz="2400">
              <a:latin typeface="Arial" panose="020B0604020202020204" pitchFamily="34" charset="0"/>
              <a:ea typeface="League Gothic" pitchFamily="50" charset="0"/>
              <a:cs typeface="Arial" panose="020B0604020202020204" pitchFamily="34" charset="0"/>
            </a:endParaRPr>
          </a:p>
          <a:p>
            <a:pPr eaLnBrk="1" hangingPunct="1">
              <a:lnSpc>
                <a:spcPct val="100000"/>
              </a:lnSpc>
              <a:spcBef>
                <a:spcPct val="0"/>
              </a:spcBef>
            </a:pPr>
            <a:r>
              <a:rPr lang="en-US" altLang="en-US" sz="2400">
                <a:latin typeface="Arial" panose="020B0604020202020204" pitchFamily="34" charset="0"/>
                <a:ea typeface="League Gothic" pitchFamily="50" charset="0"/>
                <a:cs typeface="Arial" panose="020B0604020202020204" pitchFamily="34" charset="0"/>
              </a:rPr>
              <a:t>For DEP and DEAR, this means implementing and managing a Quality System that sets data quality requirements for environmental data and specifies the criteria and procedures by which to verify that those requirements have been met.</a:t>
            </a:r>
          </a:p>
        </p:txBody>
      </p:sp>
      <p:sp>
        <p:nvSpPr>
          <p:cNvPr id="14338" name="TextBox 1">
            <a:extLst>
              <a:ext uri="{FF2B5EF4-FFF2-40B4-BE49-F238E27FC236}">
                <a16:creationId xmlns:a16="http://schemas.microsoft.com/office/drawing/2014/main" id="{F11ED7D2-4BCB-4DE0-924A-E8641C6CD951}"/>
              </a:ext>
            </a:extLst>
          </p:cNvPr>
          <p:cNvSpPr txBox="1">
            <a:spLocks noChangeArrowheads="1"/>
          </p:cNvSpPr>
          <p:nvPr/>
        </p:nvSpPr>
        <p:spPr bwMode="auto">
          <a:xfrm>
            <a:off x="2020888" y="258763"/>
            <a:ext cx="8148637"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What is Quality Assurance?</a:t>
            </a:r>
          </a:p>
        </p:txBody>
      </p:sp>
      <p:sp>
        <p:nvSpPr>
          <p:cNvPr id="14339" name="TextBox 32">
            <a:extLst>
              <a:ext uri="{FF2B5EF4-FFF2-40B4-BE49-F238E27FC236}">
                <a16:creationId xmlns:a16="http://schemas.microsoft.com/office/drawing/2014/main" id="{16F8AB48-CEC2-4658-A4CA-701DA0657317}"/>
              </a:ext>
            </a:extLst>
          </p:cNvPr>
          <p:cNvSpPr txBox="1">
            <a:spLocks noChangeArrowheads="1"/>
          </p:cNvSpPr>
          <p:nvPr/>
        </p:nvSpPr>
        <p:spPr bwMode="auto">
          <a:xfrm>
            <a:off x="1949450" y="1130300"/>
            <a:ext cx="9202738" cy="64611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3600" dirty="0">
                <a:solidFill>
                  <a:schemeClr val="accent1">
                    <a:lumMod val="50000"/>
                  </a:schemeClr>
                </a:solidFill>
                <a:ea typeface="League Gothic" pitchFamily="2" charset="77"/>
                <a:cs typeface="League Gothic" pitchFamily="2" charset="77"/>
              </a:rPr>
              <a:t>And why should you care?</a:t>
            </a:r>
          </a:p>
        </p:txBody>
      </p:sp>
      <p:pic>
        <p:nvPicPr>
          <p:cNvPr id="11269" name="Picture 2" descr="Related image">
            <a:extLst>
              <a:ext uri="{FF2B5EF4-FFF2-40B4-BE49-F238E27FC236}">
                <a16:creationId xmlns:a16="http://schemas.microsoft.com/office/drawing/2014/main" id="{CB1AF7CD-51D6-4A9E-9FB0-B57A7C609F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0225" y="1370013"/>
            <a:ext cx="3370263"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E57FC1DB-8815-4821-95B6-8599AAC7A9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0860"/>
    </mc:Choice>
    <mc:Fallback xmlns="">
      <p:transition spd="slow" advTm="70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a:extLst>
              <a:ext uri="{FF2B5EF4-FFF2-40B4-BE49-F238E27FC236}">
                <a16:creationId xmlns:a16="http://schemas.microsoft.com/office/drawing/2014/main" id="{D006B27C-287C-4F00-938C-A996242D37F4}"/>
              </a:ext>
            </a:extLst>
          </p:cNvPr>
          <p:cNvSpPr>
            <a:spLocks noGrp="1" noChangeArrowheads="1"/>
          </p:cNvSpPr>
          <p:nvPr>
            <p:ph idx="1"/>
          </p:nvPr>
        </p:nvSpPr>
        <p:spPr>
          <a:xfrm>
            <a:off x="815975" y="2341563"/>
            <a:ext cx="7483475" cy="3302000"/>
          </a:xfrm>
        </p:spPr>
        <p:txBody>
          <a:bodyPr/>
          <a:lstStyle/>
          <a:p>
            <a:r>
              <a:rPr lang="en-US" altLang="en-US" sz="2400" dirty="0">
                <a:latin typeface="Arial" panose="020B0604020202020204" pitchFamily="34" charset="0"/>
                <a:cs typeface="Arial" panose="020B0604020202020204" pitchFamily="34" charset="0"/>
              </a:rPr>
              <a:t>Create or use erroneous data</a:t>
            </a:r>
          </a:p>
          <a:p>
            <a:r>
              <a:rPr lang="en-US" altLang="en-US" sz="2400" dirty="0">
                <a:latin typeface="Arial" panose="020B0604020202020204" pitchFamily="34" charset="0"/>
                <a:cs typeface="Arial" panose="020B0604020202020204" pitchFamily="34" charset="0"/>
              </a:rPr>
              <a:t>Reach unsupported decisions</a:t>
            </a:r>
          </a:p>
          <a:p>
            <a:pPr lvl="1"/>
            <a:r>
              <a:rPr lang="en-US" altLang="en-US" sz="2000" dirty="0">
                <a:latin typeface="Arial" panose="020B0604020202020204" pitchFamily="34" charset="0"/>
                <a:cs typeface="Arial" panose="020B0604020202020204" pitchFamily="34" charset="0"/>
              </a:rPr>
              <a:t>If “real” result is higher than reported, the environment is not protected.</a:t>
            </a:r>
          </a:p>
          <a:p>
            <a:pPr lvl="1"/>
            <a:r>
              <a:rPr lang="en-US" altLang="en-US" sz="2000" dirty="0">
                <a:latin typeface="Arial" panose="020B0604020202020204" pitchFamily="34" charset="0"/>
                <a:cs typeface="Arial" panose="020B0604020202020204" pitchFamily="34" charset="0"/>
              </a:rPr>
              <a:t>If “real” result is lower than reported, costly and unnecessary treatment activities may occur.</a:t>
            </a:r>
          </a:p>
          <a:p>
            <a:r>
              <a:rPr lang="en-US" altLang="en-US" sz="2400" dirty="0">
                <a:latin typeface="Arial" panose="020B0604020202020204" pitchFamily="34" charset="0"/>
                <a:cs typeface="Arial" panose="020B0604020202020204" pitchFamily="34" charset="0"/>
              </a:rPr>
              <a:t>In either case there can be legal challenges and adverse publicity, ultimately leading to more staff time and money spent.</a:t>
            </a:r>
          </a:p>
        </p:txBody>
      </p:sp>
      <p:sp>
        <p:nvSpPr>
          <p:cNvPr id="3" name="TextBox 1">
            <a:extLst>
              <a:ext uri="{FF2B5EF4-FFF2-40B4-BE49-F238E27FC236}">
                <a16:creationId xmlns:a16="http://schemas.microsoft.com/office/drawing/2014/main" id="{67C59967-C0BA-401B-85AC-7376BE9349C7}"/>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Why is Quality Assurance Important?</a:t>
            </a:r>
          </a:p>
        </p:txBody>
      </p:sp>
      <p:sp>
        <p:nvSpPr>
          <p:cNvPr id="4" name="TextBox 32">
            <a:extLst>
              <a:ext uri="{FF2B5EF4-FFF2-40B4-BE49-F238E27FC236}">
                <a16:creationId xmlns:a16="http://schemas.microsoft.com/office/drawing/2014/main" id="{3B990BCB-38B3-4A22-8826-5AF2E3C5B66E}"/>
              </a:ext>
            </a:extLst>
          </p:cNvPr>
          <p:cNvSpPr txBox="1">
            <a:spLocks noChangeArrowheads="1"/>
          </p:cNvSpPr>
          <p:nvPr/>
        </p:nvSpPr>
        <p:spPr bwMode="auto">
          <a:xfrm>
            <a:off x="1949450" y="1130300"/>
            <a:ext cx="9202738" cy="64611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3600" dirty="0">
                <a:solidFill>
                  <a:schemeClr val="accent1">
                    <a:lumMod val="50000"/>
                  </a:schemeClr>
                </a:solidFill>
                <a:ea typeface="League Gothic" pitchFamily="2" charset="77"/>
                <a:cs typeface="League Gothic" pitchFamily="2" charset="77"/>
              </a:rPr>
              <a:t>Possible consequences of poor data quality:</a:t>
            </a:r>
          </a:p>
        </p:txBody>
      </p:sp>
      <p:pic>
        <p:nvPicPr>
          <p:cNvPr id="13317" name="Picture 4">
            <a:extLst>
              <a:ext uri="{FF2B5EF4-FFF2-40B4-BE49-F238E27FC236}">
                <a16:creationId xmlns:a16="http://schemas.microsoft.com/office/drawing/2014/main" id="{E7DAADD3-289F-4909-B470-22B84B8440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9450" y="2482850"/>
            <a:ext cx="35369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2D94BA48-22C8-4229-B0F9-09938CF501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441"/>
    </mc:Choice>
    <mc:Fallback xmlns="">
      <p:transition spd="slow" advTm="32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a:extLst>
              <a:ext uri="{FF2B5EF4-FFF2-40B4-BE49-F238E27FC236}">
                <a16:creationId xmlns:a16="http://schemas.microsoft.com/office/drawing/2014/main" id="{1597342F-7F76-42A0-A36F-DDBF39324560}"/>
              </a:ext>
            </a:extLst>
          </p:cNvPr>
          <p:cNvSpPr>
            <a:spLocks noGrp="1" noChangeArrowheads="1"/>
          </p:cNvSpPr>
          <p:nvPr>
            <p:ph idx="1"/>
          </p:nvPr>
        </p:nvSpPr>
        <p:spPr>
          <a:xfrm>
            <a:off x="815975" y="1795463"/>
            <a:ext cx="10537825" cy="3848100"/>
          </a:xfrm>
        </p:spPr>
        <p:txBody>
          <a:bodyPr/>
          <a:lstStyle/>
          <a:p>
            <a:r>
              <a:rPr lang="en-US" altLang="en-US" sz="2400" b="1" dirty="0">
                <a:latin typeface="Arial" panose="020B0604020202020204" pitchFamily="34" charset="0"/>
                <a:cs typeface="Arial" panose="020B0604020202020204" pitchFamily="34" charset="0"/>
              </a:rPr>
              <a:t>Chapter 403.0623, Florida Statutes</a:t>
            </a:r>
          </a:p>
          <a:p>
            <a:pPr lvl="1"/>
            <a:r>
              <a:rPr lang="en-US" altLang="en-US" sz="2000" dirty="0">
                <a:latin typeface="Arial" panose="020B0604020202020204" pitchFamily="34" charset="0"/>
                <a:cs typeface="Arial" panose="020B0604020202020204" pitchFamily="34" charset="0"/>
              </a:rPr>
              <a:t>Directs DEP to “establish, by rule, appropriate quality assurance requirements for environmental data submitted to the department and the criteria by which environmental data may be rejected by the department”</a:t>
            </a:r>
          </a:p>
          <a:p>
            <a:r>
              <a:rPr lang="en-US" altLang="en-US" sz="2400" b="1" dirty="0">
                <a:latin typeface="Arial" panose="020B0604020202020204" pitchFamily="34" charset="0"/>
                <a:cs typeface="Arial" panose="020B0604020202020204" pitchFamily="34" charset="0"/>
              </a:rPr>
              <a:t>Chapter 62.160, Florida Administrative Code</a:t>
            </a:r>
          </a:p>
          <a:p>
            <a:pPr lvl="1"/>
            <a:r>
              <a:rPr lang="en-US" altLang="en-US" sz="2000" dirty="0">
                <a:latin typeface="Arial" panose="020B0604020202020204" pitchFamily="34" charset="0"/>
                <a:cs typeface="Arial" panose="020B0604020202020204" pitchFamily="34" charset="0"/>
              </a:rPr>
              <a:t>DEP’s “QA Rule” contains requirements for field and lab data submitted to DEP</a:t>
            </a:r>
          </a:p>
          <a:p>
            <a:r>
              <a:rPr lang="en-US" altLang="en-US" sz="2400" b="1" dirty="0">
                <a:latin typeface="Arial" panose="020B0604020202020204" pitchFamily="34" charset="0"/>
                <a:cs typeface="Arial" panose="020B0604020202020204" pitchFamily="34" charset="0"/>
              </a:rPr>
              <a:t>DEP Policy 972</a:t>
            </a:r>
          </a:p>
          <a:p>
            <a:pPr lvl="1"/>
            <a:r>
              <a:rPr lang="en-US" altLang="en-US" sz="2000" dirty="0">
                <a:latin typeface="Arial" panose="020B0604020202020204" pitchFamily="34" charset="0"/>
                <a:cs typeface="Arial" panose="020B0604020202020204" pitchFamily="34" charset="0"/>
              </a:rPr>
              <a:t>QA Policy establishes internal agency policy and distributed responsibility for QA throughout DEP</a:t>
            </a:r>
          </a:p>
          <a:p>
            <a:r>
              <a:rPr lang="en-US" altLang="en-US" sz="2400" b="1" dirty="0">
                <a:latin typeface="Arial" panose="020B0604020202020204" pitchFamily="34" charset="0"/>
                <a:cs typeface="Arial" panose="020B0604020202020204" pitchFamily="34" charset="0"/>
              </a:rPr>
              <a:t>Quality Management Plan (QMP)</a:t>
            </a:r>
          </a:p>
          <a:p>
            <a:pPr lvl="1"/>
            <a:r>
              <a:rPr lang="en-US" altLang="en-US" sz="2000" dirty="0">
                <a:latin typeface="Arial" panose="020B0604020202020204" pitchFamily="34" charset="0"/>
                <a:cs typeface="Arial" panose="020B0604020202020204" pitchFamily="34" charset="0"/>
              </a:rPr>
              <a:t>Explains DEP’s QA processes to EPA and is a requirement for funding and delegation of federal programs to DEP</a:t>
            </a:r>
          </a:p>
        </p:txBody>
      </p:sp>
      <p:sp>
        <p:nvSpPr>
          <p:cNvPr id="3" name="TextBox 1">
            <a:extLst>
              <a:ext uri="{FF2B5EF4-FFF2-40B4-BE49-F238E27FC236}">
                <a16:creationId xmlns:a16="http://schemas.microsoft.com/office/drawing/2014/main" id="{56E3C433-40AA-4819-A6E6-40E72F391E6F}"/>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Authority and Obligations</a:t>
            </a:r>
          </a:p>
        </p:txBody>
      </p:sp>
      <p:pic>
        <p:nvPicPr>
          <p:cNvPr id="4" name="Audio 3">
            <a:hlinkClick r:id="" action="ppaction://media"/>
            <a:extLst>
              <a:ext uri="{FF2B5EF4-FFF2-40B4-BE49-F238E27FC236}">
                <a16:creationId xmlns:a16="http://schemas.microsoft.com/office/drawing/2014/main" id="{E4EB6C64-6DB5-4CB1-97B4-AA22911FCD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5369"/>
    </mc:Choice>
    <mc:Fallback xmlns="">
      <p:transition spd="slow" advTm="75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FC189B-DA3D-4C88-969B-75AB16937DAE}"/>
              </a:ext>
            </a:extLst>
          </p:cNvPr>
          <p:cNvSpPr>
            <a:spLocks noGrp="1"/>
          </p:cNvSpPr>
          <p:nvPr>
            <p:ph idx="1"/>
          </p:nvPr>
        </p:nvSpPr>
        <p:spPr>
          <a:xfrm>
            <a:off x="815975" y="1795463"/>
            <a:ext cx="11037888" cy="3005137"/>
          </a:xfrm>
        </p:spPr>
        <p:txBody>
          <a:bodyPr/>
          <a:lstStyle/>
          <a:p>
            <a:pPr>
              <a:defRPr/>
            </a:pPr>
            <a:r>
              <a:rPr lang="en-US" sz="2000" dirty="0">
                <a:latin typeface="Arial" panose="020B0604020202020204" pitchFamily="34" charset="0"/>
                <a:cs typeface="Arial" panose="020B0604020202020204" pitchFamily="34" charset="0"/>
              </a:rPr>
              <a:t>One or more of the following tasks are part of your job duties, and you should become familiar with specific Quality Assurance activities associated with those tasks as they pertain to the environmental data</a:t>
            </a:r>
          </a:p>
          <a:p>
            <a:pPr marL="0" indent="0">
              <a:buFont typeface="Arial" panose="020B0604020202020204" pitchFamily="34" charset="0"/>
              <a:buNone/>
              <a:defRPr/>
            </a:pPr>
            <a:endParaRPr lang="en-US" sz="2000" dirty="0">
              <a:latin typeface="Arial" panose="020B0604020202020204" pitchFamily="34" charset="0"/>
              <a:cs typeface="Arial" panose="020B0604020202020204" pitchFamily="34" charset="0"/>
            </a:endParaRPr>
          </a:p>
          <a:p>
            <a:pPr>
              <a:defRPr/>
            </a:pPr>
            <a:r>
              <a:rPr lang="en-US" sz="2000" dirty="0">
                <a:latin typeface="Arial" panose="020B0604020202020204" pitchFamily="34" charset="0"/>
                <a:cs typeface="Arial" panose="020B0604020202020204" pitchFamily="34" charset="0"/>
              </a:rPr>
              <a:t>You have the authority to request documentation and ask questions about reported data, sampling and analysis procedures. Be persistent! There are resources throughout the department to assist you with any issues that may arise</a:t>
            </a:r>
          </a:p>
          <a:p>
            <a:pPr marL="457200" lvl="1" indent="0">
              <a:buFont typeface="Arial" panose="020B0604020202020204" pitchFamily="34" charset="0"/>
              <a:buNone/>
              <a:defRPr/>
            </a:pPr>
            <a:endParaRPr lang="en-US" sz="2000"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sz="2000" dirty="0">
              <a:latin typeface="Arial" panose="020B0604020202020204" pitchFamily="34" charset="0"/>
              <a:cs typeface="Arial" panose="020B0604020202020204" pitchFamily="34" charset="0"/>
            </a:endParaRPr>
          </a:p>
          <a:p>
            <a:pPr>
              <a:defRPr/>
            </a:pPr>
            <a:endParaRPr lang="en-US" sz="20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0F4A4CCD-44FC-48B4-A426-7AF936D9C12F}"/>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What is your QA Role?</a:t>
            </a:r>
          </a:p>
        </p:txBody>
      </p:sp>
      <p:graphicFrame>
        <p:nvGraphicFramePr>
          <p:cNvPr id="5" name="Table 5">
            <a:extLst>
              <a:ext uri="{FF2B5EF4-FFF2-40B4-BE49-F238E27FC236}">
                <a16:creationId xmlns:a16="http://schemas.microsoft.com/office/drawing/2014/main" id="{49A3594A-A045-4031-ABCE-5440D3FBB809}"/>
              </a:ext>
            </a:extLst>
          </p:cNvPr>
          <p:cNvGraphicFramePr>
            <a:graphicFrameLocks noGrp="1"/>
          </p:cNvGraphicFramePr>
          <p:nvPr/>
        </p:nvGraphicFramePr>
        <p:xfrm>
          <a:off x="1343025" y="4457700"/>
          <a:ext cx="4752975" cy="1844677"/>
        </p:xfrm>
        <a:graphic>
          <a:graphicData uri="http://schemas.openxmlformats.org/drawingml/2006/table">
            <a:tbl>
              <a:tblPr firstRow="1" bandRow="1">
                <a:tableStyleId>{3B4B98B0-60AC-42C2-AFA5-B58CD77FA1E5}</a:tableStyleId>
              </a:tblPr>
              <a:tblGrid>
                <a:gridCol w="4752975">
                  <a:extLst>
                    <a:ext uri="{9D8B030D-6E8A-4147-A177-3AD203B41FA5}">
                      <a16:colId xmlns:a16="http://schemas.microsoft.com/office/drawing/2014/main" val="20000"/>
                    </a:ext>
                  </a:extLst>
                </a:gridCol>
              </a:tblGrid>
              <a:tr h="365750">
                <a:tc>
                  <a:txBody>
                    <a:bodyPr/>
                    <a:lstStyle/>
                    <a:p>
                      <a:r>
                        <a:rPr lang="en-US" sz="1800" b="0" dirty="0">
                          <a:latin typeface="Arial" panose="020B0604020202020204" pitchFamily="34" charset="0"/>
                          <a:cs typeface="Arial" panose="020B0604020202020204" pitchFamily="34" charset="0"/>
                        </a:rPr>
                        <a:t>Data generator - Samplers/Lab Analysts</a:t>
                      </a:r>
                    </a:p>
                  </a:txBody>
                  <a:tcPr marL="91406" marR="91406" marT="45715" marB="45715">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65750">
                <a:tc>
                  <a:txBody>
                    <a:bodyPr/>
                    <a:lstStyle/>
                    <a:p>
                      <a:r>
                        <a:rPr lang="en-US" sz="1800" dirty="0">
                          <a:latin typeface="Arial" panose="020B0604020202020204" pitchFamily="34" charset="0"/>
                          <a:cs typeface="Arial" panose="020B0604020202020204" pitchFamily="34" charset="0"/>
                        </a:rPr>
                        <a:t>Data entry</a:t>
                      </a:r>
                    </a:p>
                  </a:txBody>
                  <a:tcPr marL="91406" marR="91406" marT="45715" marB="45715">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65750">
                <a:tc>
                  <a:txBody>
                    <a:bodyPr/>
                    <a:lstStyle/>
                    <a:p>
                      <a:r>
                        <a:rPr lang="en-US" sz="1800" dirty="0">
                          <a:latin typeface="Arial" panose="020B0604020202020204" pitchFamily="34" charset="0"/>
                          <a:cs typeface="Arial" panose="020B0604020202020204" pitchFamily="34" charset="0"/>
                        </a:rPr>
                        <a:t>Data use</a:t>
                      </a:r>
                    </a:p>
                  </a:txBody>
                  <a:tcPr marL="91406" marR="91406" marT="45715" marB="45715">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81677">
                <a:tc>
                  <a:txBody>
                    <a:bodyPr/>
                    <a:lstStyle/>
                    <a:p>
                      <a:r>
                        <a:rPr lang="en-US" sz="1800" dirty="0">
                          <a:latin typeface="Arial" panose="020B0604020202020204" pitchFamily="34" charset="0"/>
                          <a:cs typeface="Arial" panose="020B0604020202020204" pitchFamily="34" charset="0"/>
                        </a:rPr>
                        <a:t>Data management</a:t>
                      </a:r>
                    </a:p>
                  </a:txBody>
                  <a:tcPr marL="91406" marR="91406" marT="45715" marB="45715">
                    <a:solidFill>
                      <a:schemeClr val="tx2">
                        <a:alpha val="20000"/>
                      </a:schemeClr>
                    </a:solidFill>
                  </a:tcPr>
                </a:tc>
                <a:extLst>
                  <a:ext uri="{0D108BD9-81ED-4DB2-BD59-A6C34878D82A}">
                    <a16:rowId xmlns:a16="http://schemas.microsoft.com/office/drawing/2014/main" val="10003"/>
                  </a:ext>
                </a:extLst>
              </a:tr>
              <a:tr h="365750">
                <a:tc>
                  <a:txBody>
                    <a:bodyPr/>
                    <a:lstStyle/>
                    <a:p>
                      <a:r>
                        <a:rPr lang="en-US" sz="1800" dirty="0">
                          <a:latin typeface="Arial" panose="020B0604020202020204" pitchFamily="34" charset="0"/>
                          <a:cs typeface="Arial" panose="020B0604020202020204" pitchFamily="34" charset="0"/>
                        </a:rPr>
                        <a:t>Grant/Contract management</a:t>
                      </a:r>
                    </a:p>
                  </a:txBody>
                  <a:tcPr marL="91406" marR="91406" marT="45715" marB="45715">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17420" name="Picture 5" descr="A close up of text on a white background&#10;&#10;Description generated with high confidence">
            <a:extLst>
              <a:ext uri="{FF2B5EF4-FFF2-40B4-BE49-F238E27FC236}">
                <a16:creationId xmlns:a16="http://schemas.microsoft.com/office/drawing/2014/main" id="{95FDF3ED-DD6A-4D72-9CD5-FA4C4EF3F1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8636"/>
          <a:stretch>
            <a:fillRect/>
          </a:stretch>
        </p:blipFill>
        <p:spPr bwMode="auto">
          <a:xfrm>
            <a:off x="8437563" y="3883025"/>
            <a:ext cx="1954212" cy="271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udio 7">
            <a:hlinkClick r:id="" action="ppaction://media"/>
            <a:extLst>
              <a:ext uri="{FF2B5EF4-FFF2-40B4-BE49-F238E27FC236}">
                <a16:creationId xmlns:a16="http://schemas.microsoft.com/office/drawing/2014/main" id="{551AC9E7-9CE9-43AB-B6F0-14216FEEF31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0964"/>
    </mc:Choice>
    <mc:Fallback xmlns="">
      <p:transition spd="slow" advTm="200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3E8EC46-0365-4BF7-B60B-78336B20593B}"/>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QA Rule, 62-160, F.A.C.</a:t>
            </a:r>
          </a:p>
        </p:txBody>
      </p:sp>
      <p:sp>
        <p:nvSpPr>
          <p:cNvPr id="4" name="TextBox 32">
            <a:extLst>
              <a:ext uri="{FF2B5EF4-FFF2-40B4-BE49-F238E27FC236}">
                <a16:creationId xmlns:a16="http://schemas.microsoft.com/office/drawing/2014/main" id="{A13C2BBE-436A-49D2-8765-029F5F522E56}"/>
              </a:ext>
            </a:extLst>
          </p:cNvPr>
          <p:cNvSpPr txBox="1">
            <a:spLocks noChangeArrowheads="1"/>
          </p:cNvSpPr>
          <p:nvPr/>
        </p:nvSpPr>
        <p:spPr bwMode="auto">
          <a:xfrm>
            <a:off x="1949450" y="1130300"/>
            <a:ext cx="9202738" cy="64611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3600" dirty="0">
                <a:solidFill>
                  <a:schemeClr val="accent1">
                    <a:lumMod val="50000"/>
                  </a:schemeClr>
                </a:solidFill>
                <a:ea typeface="League Gothic" pitchFamily="2" charset="77"/>
                <a:cs typeface="League Gothic" pitchFamily="2" charset="77"/>
              </a:rPr>
              <a:t>Contents</a:t>
            </a:r>
          </a:p>
        </p:txBody>
      </p:sp>
      <p:pic>
        <p:nvPicPr>
          <p:cNvPr id="19460" name="Content Placeholder 1">
            <a:extLst>
              <a:ext uri="{FF2B5EF4-FFF2-40B4-BE49-F238E27FC236}">
                <a16:creationId xmlns:a16="http://schemas.microsoft.com/office/drawing/2014/main" id="{E5F98213-6B6F-4116-902C-71F827A2A326}"/>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203450" y="1776413"/>
            <a:ext cx="8967788" cy="4675187"/>
          </a:xfrm>
        </p:spPr>
      </p:pic>
      <p:sp>
        <p:nvSpPr>
          <p:cNvPr id="19461" name="Rectangle 5">
            <a:extLst>
              <a:ext uri="{FF2B5EF4-FFF2-40B4-BE49-F238E27FC236}">
                <a16:creationId xmlns:a16="http://schemas.microsoft.com/office/drawing/2014/main" id="{E0F42DCC-DCAA-49BD-943C-DF5D9BB317BA}"/>
              </a:ext>
            </a:extLst>
          </p:cNvPr>
          <p:cNvSpPr>
            <a:spLocks noChangeArrowheads="1"/>
          </p:cNvSpPr>
          <p:nvPr/>
        </p:nvSpPr>
        <p:spPr bwMode="auto">
          <a:xfrm>
            <a:off x="2366963" y="6372225"/>
            <a:ext cx="76215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1800">
                <a:latin typeface="Arial" panose="020B0604020202020204" pitchFamily="34" charset="0"/>
                <a:cs typeface="Arial" panose="020B0604020202020204" pitchFamily="34" charset="0"/>
                <a:hlinkClick r:id="rId6"/>
              </a:rPr>
              <a:t>https://www.flrules.org/gateway/ChapterHome.asp?Chapter=62-160</a:t>
            </a:r>
            <a:endParaRPr lang="en-US" altLang="en-US" sz="1800">
              <a:latin typeface="Arial" panose="020B0604020202020204" pitchFamily="34" charset="0"/>
              <a:cs typeface="Arial" panose="020B0604020202020204" pitchFamily="34" charset="0"/>
            </a:endParaRPr>
          </a:p>
          <a:p>
            <a:pPr>
              <a:lnSpc>
                <a:spcPct val="100000"/>
              </a:lnSpc>
              <a:spcBef>
                <a:spcPct val="0"/>
              </a:spcBef>
              <a:buFontTx/>
              <a:buNone/>
            </a:pPr>
            <a:endParaRPr lang="en-US" altLang="en-US" sz="180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5FFC8723-67C7-4794-B0D9-46AE939230F6}"/>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pic>
        <p:nvPicPr>
          <p:cNvPr id="5" name="Audio 4">
            <a:hlinkClick r:id="" action="ppaction://media"/>
            <a:extLst>
              <a:ext uri="{FF2B5EF4-FFF2-40B4-BE49-F238E27FC236}">
                <a16:creationId xmlns:a16="http://schemas.microsoft.com/office/drawing/2014/main" id="{2BA2E5B0-7C11-4AE9-B6AF-827F3EC07D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753"/>
    </mc:Choice>
    <mc:Fallback xmlns="">
      <p:transition spd="slow" advTm="34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2A1F33-BAC7-47BD-8F06-6353EA39DA49}"/>
              </a:ext>
            </a:extLst>
          </p:cNvPr>
          <p:cNvSpPr>
            <a:spLocks noGrp="1"/>
          </p:cNvSpPr>
          <p:nvPr>
            <p:ph idx="1"/>
          </p:nvPr>
        </p:nvSpPr>
        <p:spPr>
          <a:xfrm>
            <a:off x="815975" y="1795463"/>
            <a:ext cx="11037888" cy="3005137"/>
          </a:xfrm>
        </p:spPr>
        <p:txBody>
          <a:bodyPr/>
          <a:lstStyle/>
          <a:p>
            <a:pPr>
              <a:defRPr/>
            </a:pPr>
            <a:r>
              <a:rPr lang="en-US" sz="2000" dirty="0">
                <a:latin typeface="Arial" panose="020B0604020202020204" pitchFamily="34" charset="0"/>
                <a:cs typeface="Arial" panose="020B0604020202020204" pitchFamily="34" charset="0"/>
              </a:rPr>
              <a:t>Ensure reliable environmental data</a:t>
            </a:r>
          </a:p>
          <a:p>
            <a:pPr>
              <a:defRPr/>
            </a:pPr>
            <a:r>
              <a:rPr lang="en-US" sz="2000" dirty="0">
                <a:latin typeface="Arial" panose="020B0604020202020204" pitchFamily="34" charset="0"/>
                <a:cs typeface="Arial" panose="020B0604020202020204" pitchFamily="34" charset="0"/>
              </a:rPr>
              <a:t>Covers all environmental data required by or reported to DEP</a:t>
            </a:r>
          </a:p>
          <a:p>
            <a:pPr>
              <a:defRPr/>
            </a:pPr>
            <a:r>
              <a:rPr lang="en-US" sz="2000" dirty="0">
                <a:latin typeface="Arial" panose="020B0604020202020204" pitchFamily="34" charset="0"/>
                <a:cs typeface="Arial" panose="020B0604020202020204" pitchFamily="34" charset="0"/>
              </a:rPr>
              <a:t>Applies to sample collection, field testing, lab activities, certain vendor services, data review and data validation</a:t>
            </a:r>
          </a:p>
          <a:p>
            <a:pPr>
              <a:defRPr/>
            </a:pPr>
            <a:r>
              <a:rPr lang="en-US" sz="2000" dirty="0">
                <a:latin typeface="Arial" panose="020B0604020202020204" pitchFamily="34" charset="0"/>
                <a:cs typeface="Arial" panose="020B0604020202020204" pitchFamily="34" charset="0"/>
              </a:rPr>
              <a:t>Supersedes QA requirements in other DEP rules, </a:t>
            </a:r>
            <a:r>
              <a:rPr lang="en-US" sz="2000" i="1" dirty="0">
                <a:latin typeface="Arial" panose="020B0604020202020204" pitchFamily="34" charset="0"/>
                <a:cs typeface="Arial" panose="020B0604020202020204" pitchFamily="34" charset="0"/>
              </a:rPr>
              <a:t>except</a:t>
            </a:r>
          </a:p>
          <a:p>
            <a:pPr lvl="1">
              <a:defRPr/>
            </a:pPr>
            <a:r>
              <a:rPr lang="en-US" sz="1800" dirty="0">
                <a:latin typeface="Arial" panose="020B0604020202020204" pitchFamily="34" charset="0"/>
                <a:cs typeface="Arial" panose="020B0604020202020204" pitchFamily="34" charset="0"/>
              </a:rPr>
              <a:t>DEP permits, contracts, orders and other rules can have more stringent QA requirements</a:t>
            </a:r>
          </a:p>
          <a:p>
            <a:pPr marL="457200" lvl="1" indent="0">
              <a:buFont typeface="Arial" panose="020B0604020202020204" pitchFamily="34" charset="0"/>
              <a:buNone/>
              <a:defRPr/>
            </a:pPr>
            <a:endParaRPr lang="en-US" sz="2000"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sz="2000" dirty="0">
              <a:latin typeface="Arial" panose="020B0604020202020204" pitchFamily="34" charset="0"/>
              <a:cs typeface="Arial" panose="020B0604020202020204" pitchFamily="34" charset="0"/>
            </a:endParaRPr>
          </a:p>
          <a:p>
            <a:pPr>
              <a:defRPr/>
            </a:pPr>
            <a:endParaRPr lang="en-US" sz="2000" dirty="0">
              <a:latin typeface="Arial" panose="020B0604020202020204" pitchFamily="34" charset="0"/>
              <a:cs typeface="Arial" panose="020B0604020202020204" pitchFamily="34" charset="0"/>
            </a:endParaRPr>
          </a:p>
        </p:txBody>
      </p:sp>
      <p:sp>
        <p:nvSpPr>
          <p:cNvPr id="3" name="TextBox 1">
            <a:extLst>
              <a:ext uri="{FF2B5EF4-FFF2-40B4-BE49-F238E27FC236}">
                <a16:creationId xmlns:a16="http://schemas.microsoft.com/office/drawing/2014/main" id="{505364E6-03BD-4913-A377-8928EC9BC95A}"/>
              </a:ext>
            </a:extLst>
          </p:cNvPr>
          <p:cNvSpPr txBox="1">
            <a:spLocks noChangeArrowheads="1"/>
          </p:cNvSpPr>
          <p:nvPr/>
        </p:nvSpPr>
        <p:spPr bwMode="auto">
          <a:xfrm>
            <a:off x="2020888" y="258763"/>
            <a:ext cx="9332912" cy="83026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sz="4800" b="1" dirty="0">
                <a:solidFill>
                  <a:schemeClr val="accent1">
                    <a:lumMod val="50000"/>
                  </a:schemeClr>
                </a:solidFill>
                <a:latin typeface="Franklin Gothic Demi Cond" panose="020B0603020102020204" pitchFamily="34" charset="0"/>
                <a:ea typeface="League Gothic" pitchFamily="2" charset="77"/>
                <a:cs typeface="League Gothic" pitchFamily="2" charset="77"/>
              </a:rPr>
              <a:t>62-160.110 </a:t>
            </a:r>
          </a:p>
        </p:txBody>
      </p:sp>
      <p:sp>
        <p:nvSpPr>
          <p:cNvPr id="4" name="TextBox 32">
            <a:extLst>
              <a:ext uri="{FF2B5EF4-FFF2-40B4-BE49-F238E27FC236}">
                <a16:creationId xmlns:a16="http://schemas.microsoft.com/office/drawing/2014/main" id="{DEF4FD96-DB3D-4D15-9BAE-F8BFB95D0CA5}"/>
              </a:ext>
            </a:extLst>
          </p:cNvPr>
          <p:cNvSpPr txBox="1">
            <a:spLocks noChangeArrowheads="1"/>
          </p:cNvSpPr>
          <p:nvPr/>
        </p:nvSpPr>
        <p:spPr bwMode="auto">
          <a:xfrm>
            <a:off x="1949450" y="1130300"/>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Purpose, Scope, Applicability</a:t>
            </a:r>
          </a:p>
        </p:txBody>
      </p:sp>
      <p:graphicFrame>
        <p:nvGraphicFramePr>
          <p:cNvPr id="6" name="Table 5">
            <a:extLst>
              <a:ext uri="{FF2B5EF4-FFF2-40B4-BE49-F238E27FC236}">
                <a16:creationId xmlns:a16="http://schemas.microsoft.com/office/drawing/2014/main" id="{8432FB3F-7953-477D-88E4-A01686263410}"/>
              </a:ext>
            </a:extLst>
          </p:cNvPr>
          <p:cNvGraphicFramePr>
            <a:graphicFrameLocks noGrp="1"/>
          </p:cNvGraphicFramePr>
          <p:nvPr/>
        </p:nvGraphicFramePr>
        <p:xfrm>
          <a:off x="9090025" y="296863"/>
          <a:ext cx="2633663" cy="1524010"/>
        </p:xfrm>
        <a:graphic>
          <a:graphicData uri="http://schemas.openxmlformats.org/drawingml/2006/table">
            <a:tbl>
              <a:tblPr firstRow="1" bandRow="1">
                <a:tableStyleId>{3B4B98B0-60AC-42C2-AFA5-B58CD77FA1E5}</a:tableStyleId>
              </a:tblPr>
              <a:tblGrid>
                <a:gridCol w="2633663">
                  <a:extLst>
                    <a:ext uri="{9D8B030D-6E8A-4147-A177-3AD203B41FA5}">
                      <a16:colId xmlns:a16="http://schemas.microsoft.com/office/drawing/2014/main" val="20000"/>
                    </a:ext>
                  </a:extLst>
                </a:gridCol>
              </a:tblGrid>
              <a:tr h="304800">
                <a:tc>
                  <a:txBody>
                    <a:bodyPr/>
                    <a:lstStyle/>
                    <a:p>
                      <a:r>
                        <a:rPr lang="en-US" sz="1400" b="0" dirty="0">
                          <a:latin typeface="Arial" panose="020B0604020202020204" pitchFamily="34" charset="0"/>
                          <a:cs typeface="Arial" panose="020B0604020202020204" pitchFamily="34" charset="0"/>
                        </a:rPr>
                        <a:t>Samplers/Lab Analysts</a:t>
                      </a:r>
                    </a:p>
                  </a:txBody>
                  <a:tcPr marL="91407" marR="91407" marT="45721" marB="45721">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r h="304800">
                <a:tc>
                  <a:txBody>
                    <a:bodyPr/>
                    <a:lstStyle/>
                    <a:p>
                      <a:r>
                        <a:rPr lang="en-US" sz="1400" b="0" dirty="0">
                          <a:latin typeface="Arial" panose="020B0604020202020204" pitchFamily="34" charset="0"/>
                          <a:cs typeface="Arial" panose="020B0604020202020204" pitchFamily="34" charset="0"/>
                        </a:rPr>
                        <a:t>Data entry</a:t>
                      </a:r>
                    </a:p>
                  </a:txBody>
                  <a:tcPr marL="91407" marR="91407" marT="45721" marB="45721">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304800">
                <a:tc>
                  <a:txBody>
                    <a:bodyPr/>
                    <a:lstStyle/>
                    <a:p>
                      <a:r>
                        <a:rPr lang="en-US" sz="1400" b="0" dirty="0">
                          <a:latin typeface="Arial" panose="020B0604020202020204" pitchFamily="34" charset="0"/>
                          <a:cs typeface="Arial" panose="020B0604020202020204" pitchFamily="34" charset="0"/>
                        </a:rPr>
                        <a:t>Data use</a:t>
                      </a:r>
                    </a:p>
                  </a:txBody>
                  <a:tcPr marL="91407" marR="91407" marT="45721" marB="45721">
                    <a:lnT w="12700" cap="flat" cmpd="sng" algn="ctr">
                      <a:no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2"/>
                  </a:ext>
                </a:extLst>
              </a:tr>
              <a:tr h="304800">
                <a:tc>
                  <a:txBody>
                    <a:bodyPr/>
                    <a:lstStyle/>
                    <a:p>
                      <a:r>
                        <a:rPr lang="en-US" sz="1400" b="0" dirty="0">
                          <a:latin typeface="Arial" panose="020B0604020202020204" pitchFamily="34" charset="0"/>
                          <a:cs typeface="Arial" panose="020B0604020202020204" pitchFamily="34" charset="0"/>
                        </a:rPr>
                        <a:t>Data management</a:t>
                      </a:r>
                    </a:p>
                  </a:txBody>
                  <a:tcPr marL="91407" marR="91407" marT="45721" marB="45721">
                    <a:solidFill>
                      <a:schemeClr val="tx2">
                        <a:alpha val="20000"/>
                      </a:schemeClr>
                    </a:solidFill>
                  </a:tcPr>
                </a:tc>
                <a:extLst>
                  <a:ext uri="{0D108BD9-81ED-4DB2-BD59-A6C34878D82A}">
                    <a16:rowId xmlns:a16="http://schemas.microsoft.com/office/drawing/2014/main" val="10003"/>
                  </a:ext>
                </a:extLst>
              </a:tr>
              <a:tr h="304800">
                <a:tc>
                  <a:txBody>
                    <a:bodyPr/>
                    <a:lstStyle/>
                    <a:p>
                      <a:r>
                        <a:rPr lang="en-US" sz="1400" b="0" dirty="0">
                          <a:latin typeface="Arial" panose="020B0604020202020204" pitchFamily="34" charset="0"/>
                          <a:cs typeface="Arial" panose="020B0604020202020204" pitchFamily="34" charset="0"/>
                        </a:rPr>
                        <a:t>Grant/Contract management</a:t>
                      </a:r>
                    </a:p>
                  </a:txBody>
                  <a:tcPr marL="91407" marR="91407" marT="45721" marB="45721">
                    <a:solidFill>
                      <a:schemeClr val="accent2">
                        <a:lumMod val="20000"/>
                        <a:lumOff val="80000"/>
                      </a:schemeClr>
                    </a:solidFill>
                  </a:tcPr>
                </a:tc>
                <a:extLst>
                  <a:ext uri="{0D108BD9-81ED-4DB2-BD59-A6C34878D82A}">
                    <a16:rowId xmlns:a16="http://schemas.microsoft.com/office/drawing/2014/main" val="10004"/>
                  </a:ext>
                </a:extLst>
              </a:tr>
            </a:tbl>
          </a:graphicData>
        </a:graphic>
      </p:graphicFrame>
      <p:sp>
        <p:nvSpPr>
          <p:cNvPr id="7" name="TextBox 32">
            <a:extLst>
              <a:ext uri="{FF2B5EF4-FFF2-40B4-BE49-F238E27FC236}">
                <a16:creationId xmlns:a16="http://schemas.microsoft.com/office/drawing/2014/main" id="{99E2AF09-7D83-44C1-A051-6DD627C35CC3}"/>
              </a:ext>
            </a:extLst>
          </p:cNvPr>
          <p:cNvSpPr txBox="1">
            <a:spLocks noChangeArrowheads="1"/>
          </p:cNvSpPr>
          <p:nvPr/>
        </p:nvSpPr>
        <p:spPr bwMode="auto">
          <a:xfrm>
            <a:off x="1949450" y="4090988"/>
            <a:ext cx="920273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eaLnBrk="1" hangingPunct="1">
              <a:lnSpc>
                <a:spcPct val="100000"/>
              </a:lnSpc>
              <a:spcBef>
                <a:spcPct val="0"/>
              </a:spcBef>
              <a:buFontTx/>
              <a:buNone/>
              <a:defRPr/>
            </a:pPr>
            <a:r>
              <a:rPr lang="en-US" altLang="en-US" dirty="0">
                <a:solidFill>
                  <a:schemeClr val="accent1">
                    <a:lumMod val="50000"/>
                  </a:schemeClr>
                </a:solidFill>
                <a:ea typeface="League Gothic" pitchFamily="2" charset="77"/>
                <a:cs typeface="League Gothic" pitchFamily="2" charset="77"/>
              </a:rPr>
              <a:t>What is Environmental Data?</a:t>
            </a:r>
          </a:p>
        </p:txBody>
      </p:sp>
      <p:sp>
        <p:nvSpPr>
          <p:cNvPr id="8" name="Content Placeholder 1">
            <a:extLst>
              <a:ext uri="{FF2B5EF4-FFF2-40B4-BE49-F238E27FC236}">
                <a16:creationId xmlns:a16="http://schemas.microsoft.com/office/drawing/2014/main" id="{3468840A-A770-4D9D-82C4-434154B4A56D}"/>
              </a:ext>
            </a:extLst>
          </p:cNvPr>
          <p:cNvSpPr txBox="1">
            <a:spLocks/>
          </p:cNvSpPr>
          <p:nvPr/>
        </p:nvSpPr>
        <p:spPr bwMode="auto">
          <a:xfrm>
            <a:off x="815975" y="4678363"/>
            <a:ext cx="8340725" cy="238125"/>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Cond" panose="020B0606030402020204" pitchFamily="34"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Franklin Gothic Medium Cond" panose="020B0606030402020204" pitchFamily="34"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Franklin Gothic Medium Cond" panose="020B06060304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1800" dirty="0">
                <a:latin typeface="Arial" panose="020B0604020202020204" pitchFamily="34" charset="0"/>
                <a:cs typeface="Arial" panose="020B0604020202020204" pitchFamily="34" charset="0"/>
              </a:rPr>
              <a:t>Environmental data includes measurement of environmental matrices and media for biological, chemical or physical characterization.</a:t>
            </a:r>
          </a:p>
          <a:p>
            <a:pPr lvl="1">
              <a:defRPr/>
            </a:pPr>
            <a:r>
              <a:rPr lang="en-US" sz="1800" dirty="0">
                <a:latin typeface="Arial" panose="020B0604020202020204" pitchFamily="34" charset="0"/>
                <a:cs typeface="Arial" panose="020B0604020202020204" pitchFamily="34" charset="0"/>
              </a:rPr>
              <a:t>Water, sediment, animal tissue, plant tissue, bioassessment, field testing, etc.</a:t>
            </a:r>
          </a:p>
          <a:p>
            <a:pPr lvl="1">
              <a:defRPr/>
            </a:pPr>
            <a:r>
              <a:rPr lang="en-US" sz="1800" dirty="0">
                <a:latin typeface="Arial" panose="020B0604020202020204" pitchFamily="34" charset="0"/>
                <a:cs typeface="Arial" panose="020B0604020202020204" pitchFamily="34" charset="0"/>
              </a:rPr>
              <a:t>DEP has specified Data Quality Objectives (DQOs) for the data</a:t>
            </a:r>
          </a:p>
          <a:p>
            <a:pPr lvl="2">
              <a:defRPr/>
            </a:pPr>
            <a:r>
              <a:rPr lang="en-US" sz="1800" dirty="0">
                <a:latin typeface="Arial" panose="020B0604020202020204" pitchFamily="34" charset="0"/>
                <a:cs typeface="Arial" panose="020B0604020202020204" pitchFamily="34" charset="0"/>
              </a:rPr>
              <a:t>Requirements and procedures for sample collection or measurement</a:t>
            </a:r>
          </a:p>
          <a:p>
            <a:pPr lvl="2">
              <a:defRPr/>
            </a:pPr>
            <a:r>
              <a:rPr lang="en-US" sz="1800" dirty="0">
                <a:latin typeface="Arial" panose="020B0604020202020204" pitchFamily="34" charset="0"/>
                <a:cs typeface="Arial" panose="020B0604020202020204" pitchFamily="34" charset="0"/>
              </a:rPr>
              <a:t>Other program-specific criteria for data quality</a:t>
            </a:r>
          </a:p>
          <a:p>
            <a:pPr marL="457200" lvl="1" indent="0">
              <a:buFont typeface="Arial" panose="020B0604020202020204" pitchFamily="34" charset="0"/>
              <a:buNone/>
              <a:defRPr/>
            </a:pPr>
            <a:endParaRPr lang="en-US" sz="1800"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US" sz="1800" dirty="0">
              <a:latin typeface="Arial" panose="020B0604020202020204" pitchFamily="34" charset="0"/>
              <a:cs typeface="Arial" panose="020B0604020202020204" pitchFamily="34" charset="0"/>
            </a:endParaRPr>
          </a:p>
          <a:p>
            <a:pPr>
              <a:defRPr/>
            </a:pPr>
            <a:endParaRPr lang="en-US" sz="1800" dirty="0">
              <a:latin typeface="Arial" panose="020B0604020202020204" pitchFamily="34" charset="0"/>
              <a:cs typeface="Arial" panose="020B0604020202020204" pitchFamily="34" charset="0"/>
            </a:endParaRPr>
          </a:p>
        </p:txBody>
      </p:sp>
      <p:pic>
        <p:nvPicPr>
          <p:cNvPr id="10" name="Audio 9">
            <a:hlinkClick r:id="" action="ppaction://media"/>
            <a:extLst>
              <a:ext uri="{FF2B5EF4-FFF2-40B4-BE49-F238E27FC236}">
                <a16:creationId xmlns:a16="http://schemas.microsoft.com/office/drawing/2014/main" id="{A799E875-41A8-4B33-99E2-68B80F9993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4201"/>
    </mc:Choice>
    <mc:Fallback xmlns="">
      <p:transition spd="slow" advTm="74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E6D26CD520A4EC4DBFB9E83D7008759F" ma:contentTypeVersion="5" ma:contentTypeDescription="Create a new document." ma:contentTypeScope="" ma:versionID="f8f09b4621be61484c3de2f7e0aa09c3">
  <xsd:schema xmlns:xsd="http://www.w3.org/2001/XMLSchema" xmlns:xs="http://www.w3.org/2001/XMLSchema" xmlns:p="http://schemas.microsoft.com/office/2006/metadata/properties" xmlns:ns2="ed83551b-1c74-4eb0-a689-e3b00317a30f" xmlns:ns3="8c8dbfa8-9826-4993-9211-396a01da959e" targetNamespace="http://schemas.microsoft.com/office/2006/metadata/properties" ma:root="true" ma:fieldsID="170f54a18ec5ec0c43a7f9fe73955f61" ns2:_="" ns3:_="">
    <xsd:import namespace="ed83551b-1c74-4eb0-a689-e3b00317a30f"/>
    <xsd:import namespace="8c8dbfa8-9826-4993-9211-396a01da959e"/>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83551b-1c74-4eb0-a689-e3b00317a30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c8dbfa8-9826-4993-9211-396a01da959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ed83551b-1c74-4eb0-a689-e3b00317a30f">NPVFY6KNS3ZM-1596253228-46</_dlc_DocId>
    <_dlc_DocIdUrl xmlns="ed83551b-1c74-4eb0-a689-e3b00317a30f">
      <Url>https://floridadep.sharepoint.com/dear/Intranet/_layouts/15/DocIdRedir.aspx?ID=NPVFY6KNS3ZM-1596253228-46</Url>
      <Description>NPVFY6KNS3ZM-1596253228-46</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1FEC62-9E69-4B5E-9E15-BB29525576A1}">
  <ds:schemaRefs>
    <ds:schemaRef ds:uri="http://schemas.microsoft.com/sharepoint/events"/>
  </ds:schemaRefs>
</ds:datastoreItem>
</file>

<file path=customXml/itemProps2.xml><?xml version="1.0" encoding="utf-8"?>
<ds:datastoreItem xmlns:ds="http://schemas.openxmlformats.org/officeDocument/2006/customXml" ds:itemID="{3E8E4B1A-2ED6-49B9-93C6-C76B579C11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83551b-1c74-4eb0-a689-e3b00317a30f"/>
    <ds:schemaRef ds:uri="8c8dbfa8-9826-4993-9211-396a01da95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2CDE42-0F35-477B-98B8-505C3B8EDFEE}">
  <ds:schemaRefs>
    <ds:schemaRef ds:uri="http://schemas.microsoft.com/office/2006/metadata/properties"/>
    <ds:schemaRef ds:uri="http://schemas.microsoft.com/office/infopath/2007/PartnerControls"/>
    <ds:schemaRef ds:uri="ed83551b-1c74-4eb0-a689-e3b00317a30f"/>
  </ds:schemaRefs>
</ds:datastoreItem>
</file>

<file path=customXml/itemProps4.xml><?xml version="1.0" encoding="utf-8"?>
<ds:datastoreItem xmlns:ds="http://schemas.openxmlformats.org/officeDocument/2006/customXml" ds:itemID="{DD7ECB64-16A2-42CB-8F32-774FD7C6C5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5610</TotalTime>
  <Words>4585</Words>
  <Application>Microsoft Office PowerPoint</Application>
  <PresentationFormat>Widescreen</PresentationFormat>
  <Paragraphs>536</Paragraphs>
  <Slides>28</Slides>
  <Notes>26</Notes>
  <HiddenSlides>0</HiddenSlides>
  <MMClips>28</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 Resources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Juni Hylton</dc:creator>
  <cp:keywords/>
  <dc:description/>
  <cp:lastModifiedBy>Noble, Sarah</cp:lastModifiedBy>
  <cp:revision>330</cp:revision>
  <cp:lastPrinted>2022-01-07T17:01:42Z</cp:lastPrinted>
  <dcterms:created xsi:type="dcterms:W3CDTF">2017-09-27T12:38:32Z</dcterms:created>
  <dcterms:modified xsi:type="dcterms:W3CDTF">2023-10-30T22:04:59Z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0x010100E6D26CD520A4EC4DBFB9E83D7008759F</vt:lpwstr>
  </property>
  <property fmtid="{D5CDD505-2E9C-101B-9397-08002B2CF9AE}" pid="3" name="_dlc_DocIdItemGuid">
    <vt:lpwstr>a92202ac-7c39-4c50-95da-0532ad8b8320</vt:lpwstr>
  </property>
</Properties>
</file>