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73" r:id="rId3"/>
    <p:sldId id="258" r:id="rId4"/>
    <p:sldId id="259" r:id="rId5"/>
    <p:sldId id="262" r:id="rId6"/>
    <p:sldId id="263" r:id="rId7"/>
    <p:sldId id="264" r:id="rId8"/>
    <p:sldId id="282" r:id="rId9"/>
    <p:sldId id="283" r:id="rId10"/>
    <p:sldId id="266" r:id="rId11"/>
    <p:sldId id="260" r:id="rId12"/>
    <p:sldId id="261" r:id="rId13"/>
    <p:sldId id="267" r:id="rId14"/>
    <p:sldId id="277" r:id="rId15"/>
    <p:sldId id="274" r:id="rId16"/>
    <p:sldId id="275" r:id="rId17"/>
    <p:sldId id="276" r:id="rId18"/>
    <p:sldId id="285" r:id="rId19"/>
    <p:sldId id="286" r:id="rId20"/>
    <p:sldId id="287" r:id="rId21"/>
    <p:sldId id="268" r:id="rId22"/>
    <p:sldId id="269" r:id="rId23"/>
    <p:sldId id="270" r:id="rId24"/>
    <p:sldId id="271" r:id="rId25"/>
    <p:sldId id="281" r:id="rId26"/>
    <p:sldId id="279" r:id="rId27"/>
    <p:sldId id="288" r:id="rId28"/>
    <p:sldId id="289" r:id="rId29"/>
    <p:sldId id="290" r:id="rId30"/>
    <p:sldId id="291" r:id="rId31"/>
  </p:sldIdLst>
  <p:sldSz cx="12192000" cy="6858000"/>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0969" autoAdjust="0"/>
  </p:normalViewPr>
  <p:slideViewPr>
    <p:cSldViewPr snapToGrid="0">
      <p:cViewPr varScale="1">
        <p:scale>
          <a:sx n="56" d="100"/>
          <a:sy n="56" d="100"/>
        </p:scale>
        <p:origin x="12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6912"/>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6912"/>
          </a:xfrm>
          <a:prstGeom prst="rect">
            <a:avLst/>
          </a:prstGeom>
        </p:spPr>
        <p:txBody>
          <a:bodyPr vert="horz" lIns="93287" tIns="46644" rIns="93287" bIns="46644" rtlCol="0"/>
          <a:lstStyle>
            <a:lvl1pPr algn="r">
              <a:defRPr sz="1200"/>
            </a:lvl1pPr>
          </a:lstStyle>
          <a:p>
            <a:fld id="{E7C23C28-DED4-4475-BEF0-027D2DBBCE09}" type="datetimeFigureOut">
              <a:rPr lang="en-US" smtClean="0"/>
              <a:t>6/16/2016</a:t>
            </a:fld>
            <a:endParaRPr lang="en-US"/>
          </a:p>
        </p:txBody>
      </p:sp>
      <p:sp>
        <p:nvSpPr>
          <p:cNvPr id="4" name="Slide Image Placeholder 3"/>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78476"/>
            <a:ext cx="5615940" cy="3664208"/>
          </a:xfrm>
          <a:prstGeom prst="rect">
            <a:avLst/>
          </a:prstGeom>
        </p:spPr>
        <p:txBody>
          <a:bodyPr vert="horz" lIns="93287" tIns="46644" rIns="93287" bIns="4664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9014"/>
            <a:ext cx="3041968" cy="466911"/>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6911"/>
          </a:xfrm>
          <a:prstGeom prst="rect">
            <a:avLst/>
          </a:prstGeom>
        </p:spPr>
        <p:txBody>
          <a:bodyPr vert="horz" lIns="93287" tIns="46644" rIns="93287" bIns="46644" rtlCol="0" anchor="b"/>
          <a:lstStyle>
            <a:lvl1pPr algn="r">
              <a:defRPr sz="1200"/>
            </a:lvl1pPr>
          </a:lstStyle>
          <a:p>
            <a:fld id="{26714509-EB9C-46FC-A3FF-2C095C7E8AAE}" type="slidenum">
              <a:rPr lang="en-US" smtClean="0"/>
              <a:t>‹#›</a:t>
            </a:fld>
            <a:endParaRPr lang="en-US"/>
          </a:p>
        </p:txBody>
      </p:sp>
    </p:spTree>
    <p:extLst>
      <p:ext uri="{BB962C8B-B14F-4D97-AF65-F5344CB8AC3E}">
        <p14:creationId xmlns:p14="http://schemas.microsoft.com/office/powerpoint/2010/main" val="1060276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Intro—who I am and what the Land</a:t>
            </a:r>
            <a:r>
              <a:rPr lang="en-US" baseline="0" dirty="0" smtClean="0"/>
              <a:t> Use Planning Program does.  Overview on next slide.</a:t>
            </a:r>
          </a:p>
          <a:p>
            <a:endParaRPr lang="en-US" dirty="0" smtClean="0"/>
          </a:p>
          <a:p>
            <a:r>
              <a:rPr lang="en-US" dirty="0" smtClean="0"/>
              <a:t>Overview</a:t>
            </a:r>
            <a:r>
              <a:rPr lang="en-US" baseline="0" dirty="0" smtClean="0"/>
              <a:t> of presentation—start with overview of FWC and our responsibilities, then talk a little about CPS and what we do, then specifically how CPS interacts with DEP and ERPs.  Describe how we normally review and provide input on ERPs, explain our take rule that prompted changes in our approach, explain the comprehensive management plan approach and how that differs from the normal approach, provide examples of Mosaic and Suncoast, and discuss how this approach can be applied in the future.</a:t>
            </a:r>
            <a:endParaRPr lang="en-US" dirty="0"/>
          </a:p>
        </p:txBody>
      </p:sp>
      <p:sp>
        <p:nvSpPr>
          <p:cNvPr id="4" name="Slide Number Placeholder 3"/>
          <p:cNvSpPr>
            <a:spLocks noGrp="1"/>
          </p:cNvSpPr>
          <p:nvPr>
            <p:ph type="sldNum" sz="quarter" idx="10"/>
          </p:nvPr>
        </p:nvSpPr>
        <p:spPr/>
        <p:txBody>
          <a:bodyPr/>
          <a:lstStyle/>
          <a:p>
            <a:fld id="{26714509-EB9C-46FC-A3FF-2C095C7E8AAE}" type="slidenum">
              <a:rPr lang="en-US" smtClean="0"/>
              <a:t>1</a:t>
            </a:fld>
            <a:endParaRPr lang="en-US"/>
          </a:p>
        </p:txBody>
      </p:sp>
    </p:spTree>
    <p:extLst>
      <p:ext uri="{BB962C8B-B14F-4D97-AF65-F5344CB8AC3E}">
        <p14:creationId xmlns:p14="http://schemas.microsoft.com/office/powerpoint/2010/main" val="3518284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Regardless of the project type, we follow a similar</a:t>
            </a:r>
            <a:r>
              <a:rPr lang="en-US" baseline="0" dirty="0" smtClean="0"/>
              <a:t> process.  </a:t>
            </a:r>
            <a:r>
              <a:rPr lang="en-US" dirty="0" smtClean="0"/>
              <a:t>When </a:t>
            </a:r>
            <a:r>
              <a:rPr lang="en-US" dirty="0" smtClean="0"/>
              <a:t>a lead</a:t>
            </a:r>
            <a:r>
              <a:rPr lang="en-US" baseline="0" dirty="0" smtClean="0"/>
              <a:t> is reviewing a project, whether they are in </a:t>
            </a:r>
            <a:r>
              <a:rPr lang="en-US" dirty="0" smtClean="0"/>
              <a:t>Land Use Planning or</a:t>
            </a:r>
            <a:r>
              <a:rPr lang="en-US" baseline="0" dirty="0" smtClean="0"/>
              <a:t> another part of </a:t>
            </a:r>
            <a:r>
              <a:rPr lang="en-US" dirty="0" smtClean="0"/>
              <a:t>FWC</a:t>
            </a:r>
            <a:r>
              <a:rPr lang="en-US" baseline="0" dirty="0" smtClean="0"/>
              <a:t>, they </a:t>
            </a:r>
            <a:r>
              <a:rPr lang="en-US" dirty="0" smtClean="0"/>
              <a:t>coordinate across the agency</a:t>
            </a:r>
            <a:r>
              <a:rPr lang="en-US" baseline="0" dirty="0" smtClean="0"/>
              <a:t> the make sure that all of FWCs interests are coordinated. </a:t>
            </a:r>
            <a:r>
              <a:rPr lang="en-US" dirty="0" smtClean="0"/>
              <a:t>Staff use an agency-wide collaborative approach to gather subject matter input and make sure all of FWC’s interests are covered during the review.  Staff work closely with the landowners, local governments, and state review agencies to identify and address impacts. Landowners and agencies can have a single point of contact within FWC and that person will provide a coordinated review in an expedited manner.  </a:t>
            </a:r>
            <a:r>
              <a:rPr lang="en-US" dirty="0" smtClean="0"/>
              <a:t>We</a:t>
            </a:r>
            <a:r>
              <a:rPr lang="en-US" baseline="0" dirty="0" smtClean="0"/>
              <a:t> provide better information to the applicant/agency when we coordinate internally and provide one response that covers all of FWC’s concerns.</a:t>
            </a:r>
            <a:endParaRPr lang="en-US" dirty="0" smtClean="0"/>
          </a:p>
        </p:txBody>
      </p:sp>
      <p:sp>
        <p:nvSpPr>
          <p:cNvPr id="4" name="Slide Number Placeholder 3"/>
          <p:cNvSpPr>
            <a:spLocks noGrp="1"/>
          </p:cNvSpPr>
          <p:nvPr>
            <p:ph type="sldNum" sz="quarter" idx="5"/>
          </p:nvPr>
        </p:nvSpPr>
        <p:spPr/>
        <p:txBody>
          <a:bodyPr/>
          <a:lstStyle/>
          <a:p>
            <a:pPr>
              <a:defRPr/>
            </a:pPr>
            <a:fld id="{8331A7D5-6892-414E-B0E3-8DAF7680340B}" type="slidenum">
              <a:rPr lang="en-US" smtClean="0"/>
              <a:pPr>
                <a:defRPr/>
              </a:pPr>
              <a:t>10</a:t>
            </a:fld>
            <a:endParaRPr lang="en-US"/>
          </a:p>
        </p:txBody>
      </p:sp>
    </p:spTree>
    <p:extLst>
      <p:ext uri="{BB962C8B-B14F-4D97-AF65-F5344CB8AC3E}">
        <p14:creationId xmlns:p14="http://schemas.microsoft.com/office/powerpoint/2010/main" val="402054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59457">
              <a:defRPr/>
            </a:pPr>
            <a:r>
              <a:rPr lang="en-US" dirty="0" smtClean="0"/>
              <a:t>FWC reviews ERPs b/c</a:t>
            </a:r>
            <a:r>
              <a:rPr lang="en-US" baseline="0" dirty="0" smtClean="0"/>
              <a:t> of the potential to impact state listed species and habitat; we review ERPS under our own rules (379 and 68A-27).  Our imperiled species rule </a:t>
            </a:r>
            <a:r>
              <a:rPr lang="en-US" baseline="0" dirty="0" err="1" smtClean="0"/>
              <a:t>defins</a:t>
            </a:r>
            <a:r>
              <a:rPr lang="en-US" baseline="0" dirty="0" smtClean="0"/>
              <a:t> “take” of species; in 2010 our imperiled species rule changed to include a definition of “harm”.  The new definition is in line with the federal definition, and provided a way of assessing take of species due to significant loss of habitat.  The loss of habitat must be significant and must impair essential behaviors of listed species to be considered “take” under rule</a:t>
            </a:r>
            <a:endParaRPr lang="en-US" dirty="0" smtClean="0"/>
          </a:p>
          <a:p>
            <a:pPr defTabSz="959457">
              <a:defRPr/>
            </a:pPr>
            <a:endParaRPr lang="en-US" dirty="0" smtClean="0"/>
          </a:p>
          <a:p>
            <a:pPr defTabSz="959457">
              <a:defRPr/>
            </a:pPr>
            <a:r>
              <a:rPr lang="en-US" dirty="0" smtClean="0"/>
              <a:t>FWC </a:t>
            </a:r>
            <a:r>
              <a:rPr lang="en-US" dirty="0"/>
              <a:t>is a state agency that participates in the review of other state agency regulatory programs.  One such example is the ERP program implemented by FDEP and the 5 WMDs under Part IV of Chapter 373, F.S.  FWC staff review the applications submitted to FDEP and the 5 WMDs the ERP program and assess the potential project impacts to fish and wildlife resources, including state imperiled species and imperiled species habitat as authorized under Chapter 379, Florida Statutes (F.S.) and Chapter 68A-27, Florida Administrative Code (F.A.C).  </a:t>
            </a:r>
          </a:p>
          <a:p>
            <a:endParaRPr lang="en-US" dirty="0"/>
          </a:p>
        </p:txBody>
      </p:sp>
      <p:sp>
        <p:nvSpPr>
          <p:cNvPr id="4" name="Slide Number Placeholder 3"/>
          <p:cNvSpPr>
            <a:spLocks noGrp="1"/>
          </p:cNvSpPr>
          <p:nvPr>
            <p:ph type="sldNum" sz="quarter" idx="10"/>
          </p:nvPr>
        </p:nvSpPr>
        <p:spPr/>
        <p:txBody>
          <a:bodyPr/>
          <a:lstStyle/>
          <a:p>
            <a:fld id="{9B38305C-AE93-46C5-A50D-FC2EB03A5B62}" type="slidenum">
              <a:rPr lang="en-US" smtClean="0"/>
              <a:pPr/>
              <a:t>11</a:t>
            </a:fld>
            <a:endParaRPr lang="en-US"/>
          </a:p>
        </p:txBody>
      </p:sp>
    </p:spTree>
    <p:extLst>
      <p:ext uri="{BB962C8B-B14F-4D97-AF65-F5344CB8AC3E}">
        <p14:creationId xmlns:p14="http://schemas.microsoft.com/office/powerpoint/2010/main" val="9892087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FWC staff review applications to FDEP for impacts to wetlands, FWC staff are considering the potential impacts to state imperiled species that are dependent upon those wetlands for essential behaviors such as breeding, feeding, or sheltering.  </a:t>
            </a:r>
          </a:p>
          <a:p>
            <a:endParaRPr lang="en-US" dirty="0" smtClean="0"/>
          </a:p>
          <a:p>
            <a:r>
              <a:rPr lang="en-US" dirty="0" smtClean="0"/>
              <a:t>FWC staff then provide FDEP and the applicant with recommendations for avoiding, minimizing, permitting, or mitigating impacts to state imperiled species.</a:t>
            </a:r>
          </a:p>
          <a:p>
            <a:endParaRPr lang="en-US" dirty="0" smtClean="0"/>
          </a:p>
          <a:p>
            <a:endParaRPr lang="en-US" dirty="0" smtClean="0"/>
          </a:p>
          <a:p>
            <a:r>
              <a:rPr lang="en-US" dirty="0" smtClean="0"/>
              <a:t>The ERP authorizes impacts to wetlands that may be used by state imperiled species, and impacts to these wetlands may include </a:t>
            </a:r>
            <a:r>
              <a:rPr lang="en-US" b="1" dirty="0" smtClean="0"/>
              <a:t>significant habitat modification or degradation </a:t>
            </a:r>
            <a:r>
              <a:rPr lang="en-US" dirty="0" smtClean="0"/>
              <a:t>that impairs essential behavior patters (breeding, feeding, or sheltering).  </a:t>
            </a:r>
          </a:p>
          <a:p>
            <a:endParaRPr lang="en-US" dirty="0"/>
          </a:p>
        </p:txBody>
      </p:sp>
      <p:sp>
        <p:nvSpPr>
          <p:cNvPr id="4" name="Slide Number Placeholder 3"/>
          <p:cNvSpPr>
            <a:spLocks noGrp="1"/>
          </p:cNvSpPr>
          <p:nvPr>
            <p:ph type="sldNum" sz="quarter" idx="10"/>
          </p:nvPr>
        </p:nvSpPr>
        <p:spPr/>
        <p:txBody>
          <a:bodyPr/>
          <a:lstStyle/>
          <a:p>
            <a:fld id="{9B38305C-AE93-46C5-A50D-FC2EB03A5B62}" type="slidenum">
              <a:rPr lang="en-US" smtClean="0"/>
              <a:pPr/>
              <a:t>12</a:t>
            </a:fld>
            <a:endParaRPr lang="en-US"/>
          </a:p>
        </p:txBody>
      </p:sp>
    </p:spTree>
    <p:extLst>
      <p:ext uri="{BB962C8B-B14F-4D97-AF65-F5344CB8AC3E}">
        <p14:creationId xmlns:p14="http://schemas.microsoft.com/office/powerpoint/2010/main" val="40299605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59457">
              <a:defRPr/>
            </a:pPr>
            <a:r>
              <a:rPr lang="en-US" dirty="0" smtClean="0"/>
              <a:t>As such, the applicant that receives an authorization to impact these wetlands would also be legally responsible for avoiding “take” of state imperiled species relying on these wetlands for essential behaviors.</a:t>
            </a:r>
          </a:p>
          <a:p>
            <a:endParaRPr lang="en-US" dirty="0"/>
          </a:p>
        </p:txBody>
      </p:sp>
      <p:sp>
        <p:nvSpPr>
          <p:cNvPr id="4" name="Slide Number Placeholder 3"/>
          <p:cNvSpPr>
            <a:spLocks noGrp="1"/>
          </p:cNvSpPr>
          <p:nvPr>
            <p:ph type="sldNum" sz="quarter" idx="10"/>
          </p:nvPr>
        </p:nvSpPr>
        <p:spPr/>
        <p:txBody>
          <a:bodyPr/>
          <a:lstStyle/>
          <a:p>
            <a:fld id="{9B38305C-AE93-46C5-A50D-FC2EB03A5B62}" type="slidenum">
              <a:rPr lang="en-US" smtClean="0"/>
              <a:pPr/>
              <a:t>13</a:t>
            </a:fld>
            <a:endParaRPr lang="en-US"/>
          </a:p>
        </p:txBody>
      </p:sp>
    </p:spTree>
    <p:extLst>
      <p:ext uri="{BB962C8B-B14F-4D97-AF65-F5344CB8AC3E}">
        <p14:creationId xmlns:p14="http://schemas.microsoft.com/office/powerpoint/2010/main" val="1546301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Typical language found in ERP</a:t>
            </a:r>
            <a:r>
              <a:rPr lang="en-US" baseline="0" dirty="0" smtClean="0"/>
              <a:t> letters from FWC.  The red highlight indicates the habitat to be impacted and recommendations for identifying, avoiding, or permitting impacts.</a:t>
            </a:r>
            <a:endParaRPr lang="en-US" dirty="0"/>
          </a:p>
        </p:txBody>
      </p:sp>
      <p:sp>
        <p:nvSpPr>
          <p:cNvPr id="4" name="Slide Number Placeholder 3"/>
          <p:cNvSpPr>
            <a:spLocks noGrp="1"/>
          </p:cNvSpPr>
          <p:nvPr>
            <p:ph type="sldNum" sz="quarter" idx="10"/>
          </p:nvPr>
        </p:nvSpPr>
        <p:spPr/>
        <p:txBody>
          <a:bodyPr/>
          <a:lstStyle/>
          <a:p>
            <a:fld id="{E27F50CF-0CCD-41F2-81C0-227F2ACF302F}" type="slidenum">
              <a:rPr lang="en-US" smtClean="0"/>
              <a:t>14</a:t>
            </a:fld>
            <a:endParaRPr lang="en-US"/>
          </a:p>
        </p:txBody>
      </p:sp>
    </p:spTree>
    <p:extLst>
      <p:ext uri="{BB962C8B-B14F-4D97-AF65-F5344CB8AC3E}">
        <p14:creationId xmlns:p14="http://schemas.microsoft.com/office/powerpoint/2010/main" val="4264327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an ERP authorizes impacts to wetland habitat that results in the modification or degradation of habitat supporting essential behavior patterns for state imperiled species, then the </a:t>
            </a:r>
            <a:r>
              <a:rPr lang="en-US" dirty="0" err="1" smtClean="0"/>
              <a:t>permittee</a:t>
            </a:r>
            <a:r>
              <a:rPr lang="en-US" dirty="0" smtClean="0"/>
              <a:t> may be liable for “take” as defined in Ch 68A-27 and would need to obtain an ITP.  </a:t>
            </a:r>
          </a:p>
          <a:p>
            <a:endParaRPr lang="en-US" dirty="0" smtClean="0"/>
          </a:p>
          <a:p>
            <a:r>
              <a:rPr lang="en-US" dirty="0" smtClean="0"/>
              <a:t>The “net conservation benefit” required to obtain the ITP may include replacement of the functional loss of habitat impacted by the lawfully permitted activity.   </a:t>
            </a:r>
          </a:p>
          <a:p>
            <a:endParaRPr lang="en-US" dirty="0" smtClean="0"/>
          </a:p>
          <a:p>
            <a:r>
              <a:rPr lang="en-US" dirty="0" smtClean="0"/>
              <a:t> This “net conservation benefit” may already be occurring through the existing ERP </a:t>
            </a:r>
            <a:r>
              <a:rPr lang="en-US" dirty="0" smtClean="0"/>
              <a:t>program—this is the concept</a:t>
            </a:r>
            <a:r>
              <a:rPr lang="en-US" baseline="0" dirty="0" smtClean="0"/>
              <a:t> we have been exploring over the past year.  We’ll talk a little more in the next slides about how and why we think that’s the case, and how that influences our review of larger projects</a:t>
            </a:r>
            <a:r>
              <a:rPr lang="en-US"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9B38305C-AE93-46C5-A50D-FC2EB03A5B62}" type="slidenum">
              <a:rPr lang="en-US" smtClean="0"/>
              <a:pPr/>
              <a:t>15</a:t>
            </a:fld>
            <a:endParaRPr lang="en-US"/>
          </a:p>
        </p:txBody>
      </p:sp>
    </p:spTree>
    <p:extLst>
      <p:ext uri="{BB962C8B-B14F-4D97-AF65-F5344CB8AC3E}">
        <p14:creationId xmlns:p14="http://schemas.microsoft.com/office/powerpoint/2010/main" val="269663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DEP staff are familiar</a:t>
            </a:r>
            <a:r>
              <a:rPr lang="en-US" baseline="0" dirty="0" smtClean="0"/>
              <a:t> with this as part of the ERP, but this serves the same purpose as the ITP.   We have been looking at how the ERP process works, seeing the similarities with the requirement so an ITP, and recognizing that there is duplication in the request on applicants to do “extra” for species.  </a:t>
            </a:r>
            <a:endParaRPr lang="en-US" dirty="0"/>
          </a:p>
        </p:txBody>
      </p:sp>
      <p:sp>
        <p:nvSpPr>
          <p:cNvPr id="4" name="Slide Number Placeholder 3"/>
          <p:cNvSpPr>
            <a:spLocks noGrp="1"/>
          </p:cNvSpPr>
          <p:nvPr>
            <p:ph type="sldNum" sz="quarter" idx="10"/>
          </p:nvPr>
        </p:nvSpPr>
        <p:spPr/>
        <p:txBody>
          <a:bodyPr/>
          <a:lstStyle/>
          <a:p>
            <a:fld id="{9B38305C-AE93-46C5-A50D-FC2EB03A5B62}" type="slidenum">
              <a:rPr lang="en-US" smtClean="0"/>
              <a:pPr/>
              <a:t>16</a:t>
            </a:fld>
            <a:endParaRPr lang="en-US"/>
          </a:p>
        </p:txBody>
      </p:sp>
    </p:spTree>
    <p:extLst>
      <p:ext uri="{BB962C8B-B14F-4D97-AF65-F5344CB8AC3E}">
        <p14:creationId xmlns:p14="http://schemas.microsoft.com/office/powerpoint/2010/main" val="41049833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6714509-EB9C-46FC-A3FF-2C095C7E8AAE}" type="slidenum">
              <a:rPr lang="en-US" smtClean="0"/>
              <a:t>17</a:t>
            </a:fld>
            <a:endParaRPr lang="en-US"/>
          </a:p>
        </p:txBody>
      </p:sp>
    </p:spTree>
    <p:extLst>
      <p:ext uri="{BB962C8B-B14F-4D97-AF65-F5344CB8AC3E}">
        <p14:creationId xmlns:p14="http://schemas.microsoft.com/office/powerpoint/2010/main" val="11377032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6714509-EB9C-46FC-A3FF-2C095C7E8AAE}" type="slidenum">
              <a:rPr lang="en-US" smtClean="0"/>
              <a:t>18</a:t>
            </a:fld>
            <a:endParaRPr lang="en-US"/>
          </a:p>
        </p:txBody>
      </p:sp>
    </p:spTree>
    <p:extLst>
      <p:ext uri="{BB962C8B-B14F-4D97-AF65-F5344CB8AC3E}">
        <p14:creationId xmlns:p14="http://schemas.microsoft.com/office/powerpoint/2010/main" val="27162011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6714509-EB9C-46FC-A3FF-2C095C7E8AAE}" type="slidenum">
              <a:rPr lang="en-US" smtClean="0"/>
              <a:t>19</a:t>
            </a:fld>
            <a:endParaRPr lang="en-US"/>
          </a:p>
        </p:txBody>
      </p:sp>
    </p:spTree>
    <p:extLst>
      <p:ext uri="{BB962C8B-B14F-4D97-AF65-F5344CB8AC3E}">
        <p14:creationId xmlns:p14="http://schemas.microsoft.com/office/powerpoint/2010/main" val="3632736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Not sure how familiar folks are with what FWC does as a whole, so we’ll start with a general overview</a:t>
            </a:r>
          </a:p>
          <a:p>
            <a:endParaRPr lang="en-US" baseline="0" dirty="0" smtClean="0"/>
          </a:p>
          <a:p>
            <a:r>
              <a:rPr lang="en-US" baseline="0" dirty="0" smtClean="0"/>
              <a:t>start with overview of FWC and our responsibilities, then talk a little about CPS and what we do, then specifically how CPS interacts with DEP and ERPs.  Describe how we normally review and provide input on ERPs, explain our take rule that prompted changes in our approach, explain the comprehensive management plan approach and how that differs from the normal approach, provide examples of Mosaic and Suncoast, and discuss how this approach can be applied in the future.</a:t>
            </a:r>
            <a:endParaRPr lang="en-US" dirty="0"/>
          </a:p>
        </p:txBody>
      </p:sp>
      <p:sp>
        <p:nvSpPr>
          <p:cNvPr id="4" name="Slide Number Placeholder 3"/>
          <p:cNvSpPr>
            <a:spLocks noGrp="1"/>
          </p:cNvSpPr>
          <p:nvPr>
            <p:ph type="sldNum" sz="quarter" idx="10"/>
          </p:nvPr>
        </p:nvSpPr>
        <p:spPr/>
        <p:txBody>
          <a:bodyPr/>
          <a:lstStyle/>
          <a:p>
            <a:fld id="{9B38305C-AE93-46C5-A50D-FC2EB03A5B62}" type="slidenum">
              <a:rPr lang="en-US" smtClean="0"/>
              <a:pPr/>
              <a:t>2</a:t>
            </a:fld>
            <a:endParaRPr lang="en-US"/>
          </a:p>
        </p:txBody>
      </p:sp>
    </p:spTree>
    <p:extLst>
      <p:ext uri="{BB962C8B-B14F-4D97-AF65-F5344CB8AC3E}">
        <p14:creationId xmlns:p14="http://schemas.microsoft.com/office/powerpoint/2010/main" val="35065113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Important to remember that the ITP</a:t>
            </a:r>
            <a:r>
              <a:rPr lang="en-US" baseline="0" dirty="0" smtClean="0"/>
              <a:t> for projects that get an ERP would only be for wetland dependent species.  There are several upland species that would not be captured, which led us to explore different options for upland species.  </a:t>
            </a:r>
            <a:r>
              <a:rPr lang="en-US" baseline="0" dirty="0" err="1" smtClean="0"/>
              <a:t>Tha</a:t>
            </a:r>
            <a:r>
              <a:rPr lang="en-US" baseline="0" dirty="0" smtClean="0"/>
              <a:t>  t's a separate topic (modified UMAM)—can give an overview after the example if requested.</a:t>
            </a:r>
            <a:endParaRPr lang="en-US" dirty="0"/>
          </a:p>
        </p:txBody>
      </p:sp>
      <p:sp>
        <p:nvSpPr>
          <p:cNvPr id="4" name="Slide Number Placeholder 3"/>
          <p:cNvSpPr>
            <a:spLocks noGrp="1"/>
          </p:cNvSpPr>
          <p:nvPr>
            <p:ph type="sldNum" sz="quarter" idx="10"/>
          </p:nvPr>
        </p:nvSpPr>
        <p:spPr/>
        <p:txBody>
          <a:bodyPr/>
          <a:lstStyle/>
          <a:p>
            <a:fld id="{9B38305C-AE93-46C5-A50D-FC2EB03A5B62}" type="slidenum">
              <a:rPr lang="en-US" smtClean="0"/>
              <a:pPr/>
              <a:t>20</a:t>
            </a:fld>
            <a:endParaRPr lang="en-US"/>
          </a:p>
        </p:txBody>
      </p:sp>
    </p:spTree>
    <p:extLst>
      <p:ext uri="{BB962C8B-B14F-4D97-AF65-F5344CB8AC3E}">
        <p14:creationId xmlns:p14="http://schemas.microsoft.com/office/powerpoint/2010/main" val="2464542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projects</a:t>
            </a:r>
            <a:r>
              <a:rPr lang="en-US" baseline="0" dirty="0" smtClean="0"/>
              <a:t> are large scale and have multiple wetland and upland habitat types.  Wingate is an example where the applicant provide an ERP application and associated Conceptual Reclamation Plan that covered upland and wetland habitat types and upland dependent listed species.  FWC staff received the application for review and began coordinating internally and with Mosaic staff prior to providing comments to DEP.  Our involvement with mines historically has been directly with the applicant to work with them on their WHMPs associated with mines.  We are moving more towards an integrated approach where we hope to work proactively with DEP and the applicant during pre-app meetings.  We were not involved early on for Wingate, so this was a hybrid of the planned approach.  In the future, we’d like to work with DEP on better/early coordination.</a:t>
            </a:r>
            <a:endParaRPr lang="en-US" dirty="0"/>
          </a:p>
        </p:txBody>
      </p:sp>
      <p:sp>
        <p:nvSpPr>
          <p:cNvPr id="4" name="Slide Number Placeholder 3"/>
          <p:cNvSpPr>
            <a:spLocks noGrp="1"/>
          </p:cNvSpPr>
          <p:nvPr>
            <p:ph type="sldNum" sz="quarter" idx="10"/>
          </p:nvPr>
        </p:nvSpPr>
        <p:spPr/>
        <p:txBody>
          <a:bodyPr/>
          <a:lstStyle/>
          <a:p>
            <a:fld id="{E27F50CF-0CCD-41F2-81C0-227F2ACF302F}" type="slidenum">
              <a:rPr lang="en-US" smtClean="0"/>
              <a:t>21</a:t>
            </a:fld>
            <a:endParaRPr lang="en-US"/>
          </a:p>
        </p:txBody>
      </p:sp>
    </p:spTree>
    <p:extLst>
      <p:ext uri="{BB962C8B-B14F-4D97-AF65-F5344CB8AC3E}">
        <p14:creationId xmlns:p14="http://schemas.microsoft.com/office/powerpoint/2010/main" val="17746885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Mosaic</a:t>
            </a:r>
            <a:r>
              <a:rPr lang="en-US" baseline="0" dirty="0" smtClean="0"/>
              <a:t> proposed a mine and sent and ERP app to DEP.  FWC received the app to review and we also recognize that there are habitats to be impacted that fall under FWC rules.  Mosaic submitted a WHMP that addressed the proposed impacts and mitigation, and included information on state listed species.  Conservation benefit outlined in rule; FWC started discussing with Mosaic if and how the WHMP might meet the intent of the rule as far as addressing take.</a:t>
            </a:r>
            <a:endParaRPr lang="en-US" dirty="0" smtClean="0"/>
          </a:p>
          <a:p>
            <a:endParaRPr lang="en-US" dirty="0" smtClean="0"/>
          </a:p>
          <a:p>
            <a:endParaRPr lang="en-US" dirty="0" smtClean="0"/>
          </a:p>
          <a:p>
            <a:r>
              <a:rPr lang="en-US" dirty="0"/>
              <a:t>Mosaic Fertilizer, LLC is currently seeking a permit from the Florida Department of Environmental Protection for the proposed Wingate East phosphate mine site on a 4,345-acre tract located between State Road 62 and State Road 64 in the east central portion of Manatee County.  As part of the FDEP permit application, Mosaic developed a Wildlife and Habitat Management Plan for the 50-year mine life that consists of an overarching habitat management plan along with generally accepted avoidance, minimization, and mitigation measures for each species occurring or potentially occurring on the proposed mine site.  The habitat management plan includes specific habitat management activities and conservation measures that will take place for both disturbed and undisturbed areas, prior to and during mining activity, and post mining reclamation.  FWC staff from LUP and ISM coordinated closely with Mosaic staff on the development of additional conservation measures to be incorporated into the project to further minimize potential impacts to state-listed fish and wildlife resources that occur or may potentially occur on the proposed mine site.  This coordination consisted of an onsite field review of the site and ongoing mining operations on other Mosaic lands; and multiple meetings with Mosaic staff and FWC staff from the Southwest Regional Office and Tallahassee.  This coordination has resulted in the development of additional species-specific measures to be incorporated into the project for the Florida </a:t>
            </a:r>
            <a:r>
              <a:rPr lang="en-US" dirty="0" err="1"/>
              <a:t>sandhill</a:t>
            </a:r>
            <a:r>
              <a:rPr lang="en-US" dirty="0"/>
              <a:t> crane and Southeastern American kestrel that will further benefit the conservation of these species.  This effort contributes to FWC’s Private Lands Strategic Initiative, Strategy 5.2.</a:t>
            </a:r>
            <a:endParaRPr lang="en-US" dirty="0"/>
          </a:p>
        </p:txBody>
      </p:sp>
      <p:sp>
        <p:nvSpPr>
          <p:cNvPr id="4" name="Slide Number Placeholder 3"/>
          <p:cNvSpPr>
            <a:spLocks noGrp="1"/>
          </p:cNvSpPr>
          <p:nvPr>
            <p:ph type="sldNum" sz="quarter" idx="10"/>
          </p:nvPr>
        </p:nvSpPr>
        <p:spPr/>
        <p:txBody>
          <a:bodyPr/>
          <a:lstStyle/>
          <a:p>
            <a:fld id="{E27F50CF-0CCD-41F2-81C0-227F2ACF302F}" type="slidenum">
              <a:rPr lang="en-US" smtClean="0"/>
              <a:t>22</a:t>
            </a:fld>
            <a:endParaRPr lang="en-US"/>
          </a:p>
        </p:txBody>
      </p:sp>
    </p:spTree>
    <p:extLst>
      <p:ext uri="{BB962C8B-B14F-4D97-AF65-F5344CB8AC3E}">
        <p14:creationId xmlns:p14="http://schemas.microsoft.com/office/powerpoint/2010/main" val="19393212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Area</a:t>
            </a:r>
            <a:r>
              <a:rPr lang="en-US" baseline="0" dirty="0" smtClean="0"/>
              <a:t> of significant size, mosaic of uplands and wetlands. Wetlands addressed during ERP/CRP, uplands addressed to some extent in CRP.  Some areas were proposed for avoidance and/or conservation, other areas for restoration, other areas for reclamation. Many areas onsite contain potential listed species habitat.</a:t>
            </a:r>
            <a:endParaRPr lang="en-US" dirty="0"/>
          </a:p>
        </p:txBody>
      </p:sp>
      <p:sp>
        <p:nvSpPr>
          <p:cNvPr id="4" name="Slide Number Placeholder 3"/>
          <p:cNvSpPr>
            <a:spLocks noGrp="1"/>
          </p:cNvSpPr>
          <p:nvPr>
            <p:ph type="sldNum" sz="quarter" idx="10"/>
          </p:nvPr>
        </p:nvSpPr>
        <p:spPr/>
        <p:txBody>
          <a:bodyPr/>
          <a:lstStyle/>
          <a:p>
            <a:fld id="{E27F50CF-0CCD-41F2-81C0-227F2ACF302F}" type="slidenum">
              <a:rPr lang="en-US" smtClean="0"/>
              <a:t>23</a:t>
            </a:fld>
            <a:endParaRPr lang="en-US"/>
          </a:p>
        </p:txBody>
      </p:sp>
    </p:spTree>
    <p:extLst>
      <p:ext uri="{BB962C8B-B14F-4D97-AF65-F5344CB8AC3E}">
        <p14:creationId xmlns:p14="http://schemas.microsoft.com/office/powerpoint/2010/main" val="25145000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2871">
              <a:defRPr/>
            </a:pPr>
            <a:r>
              <a:rPr lang="en-US" dirty="0"/>
              <a:t>We started having a series of meetings with Mosaic staff during DEPs the review process and discussing FWC’s imperiled species management plan as it relates to mining.  The ISMP includes language that talks about mining as it relates to take of habitat under the revised rule, and discussion with Mosaic includes conversations about the ERP/CRP process as it relates to wildlife. </a:t>
            </a:r>
          </a:p>
          <a:p>
            <a:pPr defTabSz="932871">
              <a:defRPr/>
            </a:pPr>
            <a:endParaRPr lang="en-US" dirty="0"/>
          </a:p>
          <a:p>
            <a:pPr defTabSz="932871">
              <a:defRPr/>
            </a:pPr>
            <a:r>
              <a:rPr lang="en-US" dirty="0"/>
              <a:t>Benefits for the kestrel, which is not on the wetland dependent species list in the applicants handbook so would not necessarily be addressed as part of an ERP.</a:t>
            </a:r>
          </a:p>
          <a:p>
            <a:endParaRPr lang="en-US" dirty="0"/>
          </a:p>
        </p:txBody>
      </p:sp>
      <p:sp>
        <p:nvSpPr>
          <p:cNvPr id="4" name="Slide Number Placeholder 3"/>
          <p:cNvSpPr>
            <a:spLocks noGrp="1"/>
          </p:cNvSpPr>
          <p:nvPr>
            <p:ph type="sldNum" sz="quarter" idx="10"/>
          </p:nvPr>
        </p:nvSpPr>
        <p:spPr/>
        <p:txBody>
          <a:bodyPr/>
          <a:lstStyle/>
          <a:p>
            <a:fld id="{E27F50CF-0CCD-41F2-81C0-227F2ACF302F}" type="slidenum">
              <a:rPr lang="en-US" smtClean="0"/>
              <a:t>24</a:t>
            </a:fld>
            <a:endParaRPr lang="en-US"/>
          </a:p>
        </p:txBody>
      </p:sp>
    </p:spTree>
    <p:extLst>
      <p:ext uri="{BB962C8B-B14F-4D97-AF65-F5344CB8AC3E}">
        <p14:creationId xmlns:p14="http://schemas.microsoft.com/office/powerpoint/2010/main" val="29194900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are continuing conversations with Mosaic on the best</a:t>
            </a:r>
            <a:r>
              <a:rPr lang="en-US" baseline="0" dirty="0" smtClean="0"/>
              <a:t> approach for large scale mining operations. The comprehensive approach incorporates wetland AND upland impacts, measures to avoid/minimize/mitigate, and measures to meet the intent of FWCs take rule for large scale projects.  The WHMP may be able to show the conservation benefit for listed species and that the project does not impact the survival potential of the species.  This can reduce the time spent but the applicant in the permitting process and reduce the time it takes FWC to review the project for species impacts.</a:t>
            </a:r>
            <a:endParaRPr lang="en-US" dirty="0"/>
          </a:p>
        </p:txBody>
      </p:sp>
      <p:sp>
        <p:nvSpPr>
          <p:cNvPr id="4" name="Slide Number Placeholder 3"/>
          <p:cNvSpPr>
            <a:spLocks noGrp="1"/>
          </p:cNvSpPr>
          <p:nvPr>
            <p:ph type="sldNum" sz="quarter" idx="10"/>
          </p:nvPr>
        </p:nvSpPr>
        <p:spPr/>
        <p:txBody>
          <a:bodyPr/>
          <a:lstStyle/>
          <a:p>
            <a:fld id="{26714509-EB9C-46FC-A3FF-2C095C7E8AAE}" type="slidenum">
              <a:rPr lang="en-US" smtClean="0"/>
              <a:t>25</a:t>
            </a:fld>
            <a:endParaRPr lang="en-US"/>
          </a:p>
        </p:txBody>
      </p:sp>
    </p:spTree>
    <p:extLst>
      <p:ext uri="{BB962C8B-B14F-4D97-AF65-F5344CB8AC3E}">
        <p14:creationId xmlns:p14="http://schemas.microsoft.com/office/powerpoint/2010/main" val="20265168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dirty="0" smtClean="0"/>
              <a:t>Modified UMAM</a:t>
            </a:r>
            <a:r>
              <a:rPr lang="en-US" baseline="0" dirty="0" smtClean="0"/>
              <a:t> to supplement comprehensive approach</a:t>
            </a:r>
            <a:endParaRPr lang="en-US" dirty="0"/>
          </a:p>
        </p:txBody>
      </p:sp>
      <p:sp>
        <p:nvSpPr>
          <p:cNvPr id="4" name="Slide Number Placeholder 3"/>
          <p:cNvSpPr>
            <a:spLocks noGrp="1"/>
          </p:cNvSpPr>
          <p:nvPr>
            <p:ph type="sldNum" sz="quarter" idx="10"/>
          </p:nvPr>
        </p:nvSpPr>
        <p:spPr/>
        <p:txBody>
          <a:bodyPr/>
          <a:lstStyle/>
          <a:p>
            <a:fld id="{26714509-EB9C-46FC-A3FF-2C095C7E8AAE}" type="slidenum">
              <a:rPr lang="en-US" smtClean="0"/>
              <a:t>26</a:t>
            </a:fld>
            <a:endParaRPr lang="en-US"/>
          </a:p>
        </p:txBody>
      </p:sp>
    </p:spTree>
    <p:extLst>
      <p:ext uri="{BB962C8B-B14F-4D97-AF65-F5344CB8AC3E}">
        <p14:creationId xmlns:p14="http://schemas.microsoft.com/office/powerpoint/2010/main" val="41615505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 approach taken in Suncoast II combined with the comprehensive</a:t>
            </a:r>
            <a:r>
              <a:rPr lang="en-US" baseline="0" dirty="0" smtClean="0"/>
              <a:t> management plan approach will allow us to address impacts to both upland and wetland listed species at the same time, using the same process.</a:t>
            </a:r>
            <a:endParaRPr lang="en-US" dirty="0" smtClean="0"/>
          </a:p>
          <a:p>
            <a:endParaRPr lang="en-US" dirty="0"/>
          </a:p>
        </p:txBody>
      </p:sp>
      <p:sp>
        <p:nvSpPr>
          <p:cNvPr id="4" name="Slide Number Placeholder 3"/>
          <p:cNvSpPr>
            <a:spLocks noGrp="1"/>
          </p:cNvSpPr>
          <p:nvPr>
            <p:ph type="sldNum" sz="quarter" idx="10"/>
          </p:nvPr>
        </p:nvSpPr>
        <p:spPr/>
        <p:txBody>
          <a:bodyPr/>
          <a:lstStyle/>
          <a:p>
            <a:fld id="{26714509-EB9C-46FC-A3FF-2C095C7E8AAE}" type="slidenum">
              <a:rPr lang="en-US" smtClean="0"/>
              <a:t>27</a:t>
            </a:fld>
            <a:endParaRPr lang="en-US"/>
          </a:p>
        </p:txBody>
      </p:sp>
    </p:spTree>
    <p:extLst>
      <p:ext uri="{BB962C8B-B14F-4D97-AF65-F5344CB8AC3E}">
        <p14:creationId xmlns:p14="http://schemas.microsoft.com/office/powerpoint/2010/main" val="35913504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38305C-AE93-46C5-A50D-FC2EB03A5B62}" type="slidenum">
              <a:rPr lang="en-US" smtClean="0"/>
              <a:pPr/>
              <a:t>28</a:t>
            </a:fld>
            <a:endParaRPr lang="en-US"/>
          </a:p>
        </p:txBody>
      </p:sp>
    </p:spTree>
    <p:extLst>
      <p:ext uri="{BB962C8B-B14F-4D97-AF65-F5344CB8AC3E}">
        <p14:creationId xmlns:p14="http://schemas.microsoft.com/office/powerpoint/2010/main" val="41834921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38305C-AE93-46C5-A50D-FC2EB03A5B62}" type="slidenum">
              <a:rPr lang="en-US" smtClean="0"/>
              <a:pPr/>
              <a:t>29</a:t>
            </a:fld>
            <a:endParaRPr lang="en-US"/>
          </a:p>
        </p:txBody>
      </p:sp>
    </p:spTree>
    <p:extLst>
      <p:ext uri="{BB962C8B-B14F-4D97-AF65-F5344CB8AC3E}">
        <p14:creationId xmlns:p14="http://schemas.microsoft.com/office/powerpoint/2010/main" val="3910991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Management includes things</a:t>
            </a:r>
            <a:r>
              <a:rPr lang="en-US" baseline="0" dirty="0" smtClean="0"/>
              <a:t> such as </a:t>
            </a:r>
            <a:r>
              <a:rPr lang="en-US" dirty="0" smtClean="0"/>
              <a:t>land</a:t>
            </a:r>
            <a:r>
              <a:rPr lang="en-US" baseline="0" dirty="0" smtClean="0"/>
              <a:t> management, game management, and also imperiled species management</a:t>
            </a:r>
          </a:p>
          <a:p>
            <a:r>
              <a:rPr lang="en-US" baseline="0" dirty="0" smtClean="0"/>
              <a:t>Research is not just on fish and wildlife and habitat, but has a human dimensions component</a:t>
            </a:r>
          </a:p>
          <a:p>
            <a:r>
              <a:rPr lang="en-US" dirty="0" smtClean="0"/>
              <a:t>We</a:t>
            </a:r>
            <a:r>
              <a:rPr lang="en-US" baseline="0" dirty="0" smtClean="0"/>
              <a:t> have staff that concentrate outreach to encourage participation in conservation and stewardship of Florida’s resources</a:t>
            </a:r>
            <a:endParaRPr lang="en-US" dirty="0"/>
          </a:p>
        </p:txBody>
      </p:sp>
      <p:sp>
        <p:nvSpPr>
          <p:cNvPr id="4" name="Slide Number Placeholder 3"/>
          <p:cNvSpPr>
            <a:spLocks noGrp="1"/>
          </p:cNvSpPr>
          <p:nvPr>
            <p:ph type="sldNum" sz="quarter" idx="10"/>
          </p:nvPr>
        </p:nvSpPr>
        <p:spPr/>
        <p:txBody>
          <a:bodyPr/>
          <a:lstStyle/>
          <a:p>
            <a:fld id="{9B38305C-AE93-46C5-A50D-FC2EB03A5B62}" type="slidenum">
              <a:rPr lang="en-US" smtClean="0"/>
              <a:pPr/>
              <a:t>3</a:t>
            </a:fld>
            <a:endParaRPr lang="en-US"/>
          </a:p>
        </p:txBody>
      </p:sp>
    </p:spTree>
    <p:extLst>
      <p:ext uri="{BB962C8B-B14F-4D97-AF65-F5344CB8AC3E}">
        <p14:creationId xmlns:p14="http://schemas.microsoft.com/office/powerpoint/2010/main" val="38831013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7F50CF-0CCD-41F2-81C0-227F2ACF302F}" type="slidenum">
              <a:rPr lang="en-US" smtClean="0"/>
              <a:t>30</a:t>
            </a:fld>
            <a:endParaRPr lang="en-US"/>
          </a:p>
        </p:txBody>
      </p:sp>
    </p:spTree>
    <p:extLst>
      <p:ext uri="{BB962C8B-B14F-4D97-AF65-F5344CB8AC3E}">
        <p14:creationId xmlns:p14="http://schemas.microsoft.com/office/powerpoint/2010/main" val="3361175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Lakes—looking</a:t>
            </a:r>
            <a:r>
              <a:rPr lang="en-US" baseline="0" dirty="0" smtClean="0"/>
              <a:t> at health of lake for fish and wildlife, and recreational use of the area—</a:t>
            </a:r>
            <a:r>
              <a:rPr lang="en-US" dirty="0" smtClean="0"/>
              <a:t>some folks may be familiar</a:t>
            </a:r>
            <a:r>
              <a:rPr lang="en-US" baseline="0" dirty="0" smtClean="0"/>
              <a:t> with f</a:t>
            </a:r>
            <a:r>
              <a:rPr lang="en-US" dirty="0" smtClean="0"/>
              <a:t>ish attractor</a:t>
            </a:r>
            <a:r>
              <a:rPr lang="en-US" baseline="0" dirty="0" smtClean="0"/>
              <a:t> permits DEP issues to FWC as part of our fish management</a:t>
            </a:r>
          </a:p>
          <a:p>
            <a:endParaRPr lang="en-US" baseline="0" dirty="0" smtClean="0"/>
          </a:p>
          <a:p>
            <a:r>
              <a:rPr lang="en-US" baseline="0" dirty="0" smtClean="0"/>
              <a:t>19 million residents—millions of visitors—balancing wildlife and people is a core part of our responsibilities</a:t>
            </a:r>
          </a:p>
          <a:p>
            <a:endParaRPr lang="en-US" baseline="0" dirty="0" smtClean="0"/>
          </a:p>
          <a:p>
            <a:r>
              <a:rPr lang="en-US" baseline="0" dirty="0" smtClean="0"/>
              <a:t>“Detailed” is just how fine a scale you look at—if you follow the shoreline of bays to the head of the tidewater or to where the bay/sound narrows to 100ft.</a:t>
            </a:r>
          </a:p>
          <a:p>
            <a:endParaRPr lang="en-US" baseline="0" dirty="0" smtClean="0"/>
          </a:p>
          <a:p>
            <a:r>
              <a:rPr lang="en-US" baseline="0" dirty="0" smtClean="0"/>
              <a:t>*</a:t>
            </a:r>
            <a:r>
              <a:rPr lang="en-US" dirty="0"/>
              <a:t>From The Florida Handbook 2009-2010 compiled by Allen and Joan Morris. "General" coastline is the measurement of the general outline of the seacoast. "Tidal" shoreline includes measurement of bays, sounds and other waterbodies where these narrow to a width of three statute miles. "Tidal shoreline, detailed" takes bays, sounds and other bodies either to the head of tidewater or to a point where such waters narrow to 100 feet. </a:t>
            </a:r>
            <a:endParaRPr lang="en-US" dirty="0"/>
          </a:p>
        </p:txBody>
      </p:sp>
      <p:sp>
        <p:nvSpPr>
          <p:cNvPr id="4" name="Slide Number Placeholder 3"/>
          <p:cNvSpPr>
            <a:spLocks noGrp="1"/>
          </p:cNvSpPr>
          <p:nvPr>
            <p:ph type="sldNum" sz="quarter" idx="10"/>
          </p:nvPr>
        </p:nvSpPr>
        <p:spPr/>
        <p:txBody>
          <a:bodyPr/>
          <a:lstStyle/>
          <a:p>
            <a:fld id="{26714509-EB9C-46FC-A3FF-2C095C7E8AAE}" type="slidenum">
              <a:rPr lang="en-US" smtClean="0"/>
              <a:t>4</a:t>
            </a:fld>
            <a:endParaRPr lang="en-US"/>
          </a:p>
        </p:txBody>
      </p:sp>
    </p:spTree>
    <p:extLst>
      <p:ext uri="{BB962C8B-B14F-4D97-AF65-F5344CB8AC3E}">
        <p14:creationId xmlns:p14="http://schemas.microsoft.com/office/powerpoint/2010/main" val="3586350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Within</a:t>
            </a:r>
            <a:r>
              <a:rPr lang="en-US" baseline="0" dirty="0" smtClean="0"/>
              <a:t> FWC, CPS is the office that facilitates our responsibilities as a state review agency—explain CPS and interactions with things like dispersed water storage; working with landowners and NRCS to restore wetlands on ag lands; sector plans and comprehensive plan amendments, etc.</a:t>
            </a:r>
          </a:p>
          <a:p>
            <a:pPr eaLnBrk="1" hangingPunct="1">
              <a:spcBef>
                <a:spcPct val="0"/>
              </a:spcBef>
            </a:pPr>
            <a:endParaRPr lang="en-US" dirty="0" smtClean="0"/>
          </a:p>
          <a:p>
            <a:pPr eaLnBrk="1" hangingPunct="1">
              <a:spcBef>
                <a:spcPct val="0"/>
              </a:spcBef>
            </a:pPr>
            <a:r>
              <a:rPr lang="en-US" dirty="0" smtClean="0"/>
              <a:t>Conservation Planning Services consists of Landowner Assistance Program staff and Land Use Planning staff.  Staff in CPS work together on some of the same projects providing different types of technical assistance during different parts of the project.   We work in both non-regulatory and regulatory situations.  LAP staff….. LUP staff work with landowners pursuing some sort of development.  In order to help form one set of agency comments on the potential fish and wildlife resource impacts, we gather information from any staff/programs in the agency that may have a concern with the project.  We are trying to gather information from agency staff that have expertise with a species or habitat type so we can provide a comprehensive agency review of a project.  The projects may be long-term planning efforts or projects in a regulatory review.  In both instances, CPS staff have the opportunity to proactively work with landowners, other agencies, the public, non-profits, and partners. It is important to build strong stakeholder relationships because we are able to help them make informed wildlife and habitat decisions without the use of regulatory tools, even though they may be available.  We’ll talk a little more later when we get into examples of working </a:t>
            </a:r>
            <a:r>
              <a:rPr lang="en-US" i="1" dirty="0" smtClean="0"/>
              <a:t>with</a:t>
            </a:r>
            <a:r>
              <a:rPr lang="en-US" dirty="0" smtClean="0"/>
              <a:t> our stakeholders instead of trying to regulate them.   I work on the LUP side, so most of my stakeholder interactions have been through the land use planning processes, which is what most of my examples focus on today. </a:t>
            </a:r>
          </a:p>
        </p:txBody>
      </p:sp>
      <p:sp>
        <p:nvSpPr>
          <p:cNvPr id="184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8028454-7BCA-4D7F-9B62-CF0A13EA8182}" type="slidenum">
              <a:rPr lang="en-US" smtClean="0"/>
              <a:pPr/>
              <a:t>5</a:t>
            </a:fld>
            <a:endParaRPr lang="en-US" smtClean="0"/>
          </a:p>
        </p:txBody>
      </p:sp>
    </p:spTree>
    <p:extLst>
      <p:ext uri="{BB962C8B-B14F-4D97-AF65-F5344CB8AC3E}">
        <p14:creationId xmlns:p14="http://schemas.microsoft.com/office/powerpoint/2010/main" val="2223284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Agency</a:t>
            </a:r>
            <a:r>
              <a:rPr lang="en-US" baseline="0" dirty="0" smtClean="0"/>
              <a:t> commenting is </a:t>
            </a:r>
            <a:r>
              <a:rPr lang="en-US" baseline="0" dirty="0" smtClean="0"/>
              <a:t>essentially </a:t>
            </a:r>
            <a:r>
              <a:rPr lang="en-US" baseline="0" dirty="0" smtClean="0"/>
              <a:t>when FWC is asked to weigh in on </a:t>
            </a:r>
            <a:r>
              <a:rPr lang="en-US" baseline="0" dirty="0" smtClean="0"/>
              <a:t>fish </a:t>
            </a:r>
            <a:r>
              <a:rPr lang="en-US" baseline="0" dirty="0" smtClean="0"/>
              <a:t>and wildlife resource </a:t>
            </a:r>
            <a:r>
              <a:rPr lang="en-US" baseline="0" dirty="0" smtClean="0"/>
              <a:t>issues. </a:t>
            </a:r>
            <a:r>
              <a:rPr lang="en-US" baseline="0" dirty="0" smtClean="0"/>
              <a:t>This usually comes in the form of a request from outside the agency to review a project.  We’ll talk more about these requests in the coming slides. </a:t>
            </a:r>
          </a:p>
          <a:p>
            <a:endParaRPr lang="en-US" baseline="0" dirty="0" smtClean="0"/>
          </a:p>
          <a:p>
            <a:r>
              <a:rPr lang="en-US" baseline="0" dirty="0" smtClean="0"/>
              <a:t>LUP staff receive a large number of projects and serve as “leads” on behalf of FWC.  Several other staff across the agency may also serve as lead, and many more staff contribute as subject matter experts.  Because we receive thousands of requests each year, it’s not possible to review every project that may affect fish and wildlife.  Using a decentralized approach, where many staff across the agency lead a project, helps us achieve better conservation because each D/O is review projects that are priorities for their programs. Each lead, whether in CPS or in another part of the agency, should contact SMEs.  </a:t>
            </a:r>
          </a:p>
          <a:p>
            <a:endParaRPr lang="en-US" baseline="0" dirty="0" smtClean="0"/>
          </a:p>
          <a:p>
            <a:r>
              <a:rPr lang="en-US" baseline="0" dirty="0" smtClean="0"/>
              <a:t>Many staff have expertise in a particular area that is useful to provide as part of a project review (i.e. Justin does PC crayfish along with many other things, but he would be an SME for PC crayfish).  Collaborating across the agency helps us speak with one voice and avoid contradicting ourselves.</a:t>
            </a:r>
            <a:endParaRPr lang="en-US" dirty="0"/>
          </a:p>
        </p:txBody>
      </p:sp>
      <p:sp>
        <p:nvSpPr>
          <p:cNvPr id="4" name="Slide Number Placeholder 3"/>
          <p:cNvSpPr>
            <a:spLocks noGrp="1"/>
          </p:cNvSpPr>
          <p:nvPr>
            <p:ph type="sldNum" sz="quarter" idx="10"/>
          </p:nvPr>
        </p:nvSpPr>
        <p:spPr/>
        <p:txBody>
          <a:bodyPr/>
          <a:lstStyle/>
          <a:p>
            <a:fld id="{E27F50CF-0CCD-41F2-81C0-227F2ACF302F}" type="slidenum">
              <a:rPr lang="en-US" smtClean="0"/>
              <a:t>6</a:t>
            </a:fld>
            <a:endParaRPr lang="en-US"/>
          </a:p>
        </p:txBody>
      </p:sp>
    </p:spTree>
    <p:extLst>
      <p:ext uri="{BB962C8B-B14F-4D97-AF65-F5344CB8AC3E}">
        <p14:creationId xmlns:p14="http://schemas.microsoft.com/office/powerpoint/2010/main" val="4003870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7F50CF-0CCD-41F2-81C0-227F2ACF302F}" type="slidenum">
              <a:rPr lang="en-US" smtClean="0"/>
              <a:t>7</a:t>
            </a:fld>
            <a:endParaRPr lang="en-US"/>
          </a:p>
        </p:txBody>
      </p:sp>
    </p:spTree>
    <p:extLst>
      <p:ext uri="{BB962C8B-B14F-4D97-AF65-F5344CB8AC3E}">
        <p14:creationId xmlns:p14="http://schemas.microsoft.com/office/powerpoint/2010/main" val="4116124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are all of these people asking us to review?</a:t>
            </a:r>
            <a:endParaRPr lang="en-US" dirty="0"/>
          </a:p>
        </p:txBody>
      </p:sp>
      <p:sp>
        <p:nvSpPr>
          <p:cNvPr id="4" name="Slide Number Placeholder 3"/>
          <p:cNvSpPr>
            <a:spLocks noGrp="1"/>
          </p:cNvSpPr>
          <p:nvPr>
            <p:ph type="sldNum" sz="quarter" idx="10"/>
          </p:nvPr>
        </p:nvSpPr>
        <p:spPr/>
        <p:txBody>
          <a:bodyPr/>
          <a:lstStyle/>
          <a:p>
            <a:fld id="{E27F50CF-0CCD-41F2-81C0-227F2ACF302F}" type="slidenum">
              <a:rPr lang="en-US" smtClean="0"/>
              <a:pPr/>
              <a:t>8</a:t>
            </a:fld>
            <a:endParaRPr lang="en-US" dirty="0"/>
          </a:p>
        </p:txBody>
      </p:sp>
    </p:spTree>
    <p:extLst>
      <p:ext uri="{BB962C8B-B14F-4D97-AF65-F5344CB8AC3E}">
        <p14:creationId xmlns:p14="http://schemas.microsoft.com/office/powerpoint/2010/main" val="3989550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ERPs—everything from deadheads to ports</a:t>
            </a:r>
            <a:endParaRPr lang="en-US" dirty="0"/>
          </a:p>
        </p:txBody>
      </p:sp>
      <p:sp>
        <p:nvSpPr>
          <p:cNvPr id="4" name="Slide Number Placeholder 3"/>
          <p:cNvSpPr>
            <a:spLocks noGrp="1"/>
          </p:cNvSpPr>
          <p:nvPr>
            <p:ph type="sldNum" sz="quarter" idx="10"/>
          </p:nvPr>
        </p:nvSpPr>
        <p:spPr/>
        <p:txBody>
          <a:bodyPr/>
          <a:lstStyle/>
          <a:p>
            <a:fld id="{E27F50CF-0CCD-41F2-81C0-227F2ACF302F}" type="slidenum">
              <a:rPr lang="en-US" smtClean="0"/>
              <a:pPr/>
              <a:t>9</a:t>
            </a:fld>
            <a:endParaRPr lang="en-US"/>
          </a:p>
        </p:txBody>
      </p:sp>
    </p:spTree>
    <p:extLst>
      <p:ext uri="{BB962C8B-B14F-4D97-AF65-F5344CB8AC3E}">
        <p14:creationId xmlns:p14="http://schemas.microsoft.com/office/powerpoint/2010/main" val="1406008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p:cNvPicPr>
            <a:picLocks noChangeAspect="1" noChangeArrowheads="1"/>
          </p:cNvPicPr>
          <p:nvPr/>
        </p:nvPicPr>
        <p:blipFill>
          <a:blip r:embed="rId2" cstate="print"/>
          <a:srcRect/>
          <a:stretch>
            <a:fillRect/>
          </a:stretch>
        </p:blipFill>
        <p:spPr bwMode="auto">
          <a:xfrm>
            <a:off x="0" y="0"/>
            <a:ext cx="12192000" cy="6865938"/>
          </a:xfrm>
          <a:prstGeom prst="rect">
            <a:avLst/>
          </a:prstGeom>
          <a:noFill/>
          <a:ln w="9525" algn="ctr">
            <a:noFill/>
            <a:miter lim="800000"/>
            <a:headEnd/>
            <a:tailEnd/>
          </a:ln>
        </p:spPr>
      </p:pic>
      <p:sp>
        <p:nvSpPr>
          <p:cNvPr id="5" name="Rectangle 3"/>
          <p:cNvSpPr>
            <a:spLocks noChangeArrowheads="1"/>
          </p:cNvSpPr>
          <p:nvPr/>
        </p:nvSpPr>
        <p:spPr bwMode="auto">
          <a:xfrm>
            <a:off x="0" y="6553200"/>
            <a:ext cx="12192000" cy="304800"/>
          </a:xfrm>
          <a:prstGeom prst="rect">
            <a:avLst/>
          </a:prstGeom>
          <a:solidFill>
            <a:srgbClr val="2692B4"/>
          </a:solidFill>
          <a:ln w="9525">
            <a:noFill/>
            <a:miter lim="800000"/>
            <a:headEnd/>
            <a:tailEnd/>
          </a:ln>
          <a:effectLst/>
        </p:spPr>
        <p:txBody>
          <a:bodyPr wrap="none" anchor="ctr"/>
          <a:lstStyle/>
          <a:p>
            <a:pPr algn="ctr">
              <a:spcBef>
                <a:spcPct val="0"/>
              </a:spcBef>
              <a:defRPr/>
            </a:pPr>
            <a:endParaRPr lang="en-US" sz="1400">
              <a:solidFill>
                <a:schemeClr val="bg1"/>
              </a:solidFill>
              <a:latin typeface="Franklin Gothic Demi" pitchFamily="34" charset="0"/>
              <a:cs typeface="Arial" charset="0"/>
            </a:endParaRPr>
          </a:p>
        </p:txBody>
      </p:sp>
      <p:sp>
        <p:nvSpPr>
          <p:cNvPr id="6" name="Rectangle 4"/>
          <p:cNvSpPr>
            <a:spLocks noChangeArrowheads="1"/>
          </p:cNvSpPr>
          <p:nvPr/>
        </p:nvSpPr>
        <p:spPr bwMode="auto">
          <a:xfrm>
            <a:off x="0" y="0"/>
            <a:ext cx="12192000" cy="152400"/>
          </a:xfrm>
          <a:prstGeom prst="rect">
            <a:avLst/>
          </a:prstGeom>
          <a:solidFill>
            <a:srgbClr val="00AEC5"/>
          </a:solidFill>
          <a:ln w="9525">
            <a:noFill/>
            <a:miter lim="800000"/>
            <a:headEnd/>
            <a:tailEnd/>
          </a:ln>
          <a:effectLst/>
        </p:spPr>
        <p:txBody>
          <a:bodyPr wrap="none" anchor="ctr"/>
          <a:lstStyle/>
          <a:p>
            <a:pPr>
              <a:defRPr/>
            </a:pPr>
            <a:endParaRPr lang="en-US" sz="1800"/>
          </a:p>
        </p:txBody>
      </p:sp>
      <p:pic>
        <p:nvPicPr>
          <p:cNvPr id="7" name="Picture 12" descr="FWClogo2007"/>
          <p:cNvPicPr>
            <a:picLocks noChangeAspect="1" noChangeArrowheads="1"/>
          </p:cNvPicPr>
          <p:nvPr/>
        </p:nvPicPr>
        <p:blipFill>
          <a:blip r:embed="rId3" cstate="print"/>
          <a:srcRect/>
          <a:stretch>
            <a:fillRect/>
          </a:stretch>
        </p:blipFill>
        <p:spPr bwMode="auto">
          <a:xfrm>
            <a:off x="867833" y="4830764"/>
            <a:ext cx="1659467" cy="1512887"/>
          </a:xfrm>
          <a:prstGeom prst="rect">
            <a:avLst/>
          </a:prstGeom>
          <a:noFill/>
          <a:ln w="9525">
            <a:noFill/>
            <a:miter lim="800000"/>
            <a:headEnd/>
            <a:tailEnd/>
          </a:ln>
        </p:spPr>
      </p:pic>
      <p:sp>
        <p:nvSpPr>
          <p:cNvPr id="6150" name="Rectangle 6"/>
          <p:cNvSpPr>
            <a:spLocks noGrp="1" noChangeArrowheads="1"/>
          </p:cNvSpPr>
          <p:nvPr>
            <p:ph type="ctrTitle"/>
          </p:nvPr>
        </p:nvSpPr>
        <p:spPr>
          <a:xfrm>
            <a:off x="2946400" y="4876800"/>
            <a:ext cx="8737600" cy="1066800"/>
          </a:xfrm>
        </p:spPr>
        <p:txBody>
          <a:bodyPr/>
          <a:lstStyle>
            <a:lvl1pPr>
              <a:defRPr sz="3200"/>
            </a:lvl1pPr>
          </a:lstStyle>
          <a:p>
            <a:r>
              <a:rPr lang="en-US"/>
              <a:t>Click to edit Master title style</a:t>
            </a:r>
          </a:p>
        </p:txBody>
      </p:sp>
      <p:sp>
        <p:nvSpPr>
          <p:cNvPr id="6151" name="Rectangle 7"/>
          <p:cNvSpPr>
            <a:spLocks noGrp="1" noChangeArrowheads="1"/>
          </p:cNvSpPr>
          <p:nvPr>
            <p:ph type="subTitle" idx="1"/>
          </p:nvPr>
        </p:nvSpPr>
        <p:spPr>
          <a:xfrm>
            <a:off x="3657600" y="5638800"/>
            <a:ext cx="8026400" cy="762000"/>
          </a:xfrm>
        </p:spPr>
        <p:txBody>
          <a:bodyPr/>
          <a:lstStyle>
            <a:lvl1pPr marL="0" indent="0">
              <a:buFontTx/>
              <a:buNone/>
              <a:defRPr sz="2000"/>
            </a:lvl1pPr>
          </a:lstStyle>
          <a:p>
            <a:r>
              <a:rPr lang="en-US"/>
              <a:t>Click to edit Master subtitle style</a:t>
            </a:r>
          </a:p>
        </p:txBody>
      </p:sp>
    </p:spTree>
    <p:extLst>
      <p:ext uri="{BB962C8B-B14F-4D97-AF65-F5344CB8AC3E}">
        <p14:creationId xmlns:p14="http://schemas.microsoft.com/office/powerpoint/2010/main" val="1881740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56724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274639"/>
            <a:ext cx="2768600" cy="5394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102600" cy="5394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56366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25571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14985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727200" y="1676401"/>
            <a:ext cx="48768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807200" y="1676401"/>
            <a:ext cx="48768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77748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57237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86917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3917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314731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99163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p:nvPicPr>
        <p:blipFill>
          <a:blip r:embed="rId13" cstate="print"/>
          <a:srcRect/>
          <a:stretch>
            <a:fillRect/>
          </a:stretch>
        </p:blipFill>
        <p:spPr bwMode="auto">
          <a:xfrm>
            <a:off x="0" y="0"/>
            <a:ext cx="12192000" cy="6865938"/>
          </a:xfrm>
          <a:prstGeom prst="rect">
            <a:avLst/>
          </a:prstGeom>
          <a:noFill/>
          <a:ln w="9525" algn="ctr">
            <a:noFill/>
            <a:miter lim="800000"/>
            <a:headEnd/>
            <a:tailEnd/>
          </a:ln>
        </p:spPr>
      </p:pic>
      <p:sp>
        <p:nvSpPr>
          <p:cNvPr id="5123" name="Rectangle 3"/>
          <p:cNvSpPr>
            <a:spLocks noChangeArrowheads="1"/>
          </p:cNvSpPr>
          <p:nvPr/>
        </p:nvSpPr>
        <p:spPr bwMode="auto">
          <a:xfrm>
            <a:off x="0" y="6553200"/>
            <a:ext cx="12192000" cy="304800"/>
          </a:xfrm>
          <a:prstGeom prst="rect">
            <a:avLst/>
          </a:prstGeom>
          <a:solidFill>
            <a:srgbClr val="2692B4"/>
          </a:solidFill>
          <a:ln w="9525">
            <a:noFill/>
            <a:miter lim="800000"/>
            <a:headEnd/>
            <a:tailEnd/>
          </a:ln>
          <a:effectLst/>
        </p:spPr>
        <p:txBody>
          <a:bodyPr wrap="none" anchor="ctr"/>
          <a:lstStyle/>
          <a:p>
            <a:pPr algn="ctr">
              <a:spcBef>
                <a:spcPct val="0"/>
              </a:spcBef>
              <a:defRPr/>
            </a:pPr>
            <a:endParaRPr lang="en-US" sz="1400">
              <a:solidFill>
                <a:schemeClr val="bg1"/>
              </a:solidFill>
              <a:latin typeface="Franklin Gothic Demi" pitchFamily="34" charset="0"/>
              <a:cs typeface="Arial" charset="0"/>
            </a:endParaRPr>
          </a:p>
        </p:txBody>
      </p:sp>
      <p:sp>
        <p:nvSpPr>
          <p:cNvPr id="5124" name="Rectangle 4"/>
          <p:cNvSpPr>
            <a:spLocks noChangeArrowheads="1"/>
          </p:cNvSpPr>
          <p:nvPr/>
        </p:nvSpPr>
        <p:spPr bwMode="auto">
          <a:xfrm>
            <a:off x="0" y="0"/>
            <a:ext cx="12192000" cy="152400"/>
          </a:xfrm>
          <a:prstGeom prst="rect">
            <a:avLst/>
          </a:prstGeom>
          <a:solidFill>
            <a:srgbClr val="00AEC5"/>
          </a:solidFill>
          <a:ln w="9525">
            <a:noFill/>
            <a:miter lim="800000"/>
            <a:headEnd/>
            <a:tailEnd/>
          </a:ln>
          <a:effectLst/>
        </p:spPr>
        <p:txBody>
          <a:bodyPr wrap="none" anchor="ctr"/>
          <a:lstStyle/>
          <a:p>
            <a:pPr>
              <a:defRPr/>
            </a:pPr>
            <a:endParaRPr lang="en-US" sz="1800"/>
          </a:p>
        </p:txBody>
      </p:sp>
      <p:sp>
        <p:nvSpPr>
          <p:cNvPr id="1029" name="Rectangle 5"/>
          <p:cNvSpPr>
            <a:spLocks noGrp="1" noChangeArrowheads="1"/>
          </p:cNvSpPr>
          <p:nvPr>
            <p:ph type="title"/>
          </p:nvPr>
        </p:nvSpPr>
        <p:spPr bwMode="auto">
          <a:xfrm>
            <a:off x="609600" y="274638"/>
            <a:ext cx="11074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0" name="Rectangle 6"/>
          <p:cNvSpPr>
            <a:spLocks noGrp="1" noChangeArrowheads="1"/>
          </p:cNvSpPr>
          <p:nvPr>
            <p:ph type="body" idx="1"/>
          </p:nvPr>
        </p:nvSpPr>
        <p:spPr bwMode="auto">
          <a:xfrm>
            <a:off x="1727200" y="1676401"/>
            <a:ext cx="99568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31" name="Picture 11" descr="FWClogo2007"/>
          <p:cNvPicPr>
            <a:picLocks noChangeAspect="1" noChangeArrowheads="1"/>
          </p:cNvPicPr>
          <p:nvPr/>
        </p:nvPicPr>
        <p:blipFill>
          <a:blip r:embed="rId14" cstate="print"/>
          <a:srcRect/>
          <a:stretch>
            <a:fillRect/>
          </a:stretch>
        </p:blipFill>
        <p:spPr bwMode="auto">
          <a:xfrm>
            <a:off x="368300" y="5997575"/>
            <a:ext cx="848784" cy="774700"/>
          </a:xfrm>
          <a:prstGeom prst="rect">
            <a:avLst/>
          </a:prstGeom>
          <a:noFill/>
          <a:ln w="9525">
            <a:noFill/>
            <a:miter lim="800000"/>
            <a:headEnd/>
            <a:tailEnd/>
          </a:ln>
        </p:spPr>
      </p:pic>
    </p:spTree>
    <p:extLst>
      <p:ext uri="{BB962C8B-B14F-4D97-AF65-F5344CB8AC3E}">
        <p14:creationId xmlns:p14="http://schemas.microsoft.com/office/powerpoint/2010/main" val="6122344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Century Schoolbook" pitchFamily="18" charset="0"/>
        </a:defRPr>
      </a:lvl2pPr>
      <a:lvl3pPr algn="l" rtl="0" eaLnBrk="0" fontAlgn="base" hangingPunct="0">
        <a:spcBef>
          <a:spcPct val="0"/>
        </a:spcBef>
        <a:spcAft>
          <a:spcPct val="0"/>
        </a:spcAft>
        <a:defRPr sz="4400">
          <a:solidFill>
            <a:schemeClr val="tx2"/>
          </a:solidFill>
          <a:latin typeface="Century Schoolbook" pitchFamily="18" charset="0"/>
        </a:defRPr>
      </a:lvl3pPr>
      <a:lvl4pPr algn="l" rtl="0" eaLnBrk="0" fontAlgn="base" hangingPunct="0">
        <a:spcBef>
          <a:spcPct val="0"/>
        </a:spcBef>
        <a:spcAft>
          <a:spcPct val="0"/>
        </a:spcAft>
        <a:defRPr sz="4400">
          <a:solidFill>
            <a:schemeClr val="tx2"/>
          </a:solidFill>
          <a:latin typeface="Century Schoolbook" pitchFamily="18" charset="0"/>
        </a:defRPr>
      </a:lvl4pPr>
      <a:lvl5pPr algn="l" rtl="0" eaLnBrk="0" fontAlgn="base" hangingPunct="0">
        <a:spcBef>
          <a:spcPct val="0"/>
        </a:spcBef>
        <a:spcAft>
          <a:spcPct val="0"/>
        </a:spcAft>
        <a:defRPr sz="4400">
          <a:solidFill>
            <a:schemeClr val="tx2"/>
          </a:solidFill>
          <a:latin typeface="Century Schoolbook" pitchFamily="18" charset="0"/>
        </a:defRPr>
      </a:lvl5pPr>
      <a:lvl6pPr marL="457200" algn="l" rtl="0" fontAlgn="base">
        <a:spcBef>
          <a:spcPct val="0"/>
        </a:spcBef>
        <a:spcAft>
          <a:spcPct val="0"/>
        </a:spcAft>
        <a:defRPr sz="4400">
          <a:solidFill>
            <a:schemeClr val="tx2"/>
          </a:solidFill>
          <a:latin typeface="Century Schoolbook" pitchFamily="18" charset="0"/>
        </a:defRPr>
      </a:lvl6pPr>
      <a:lvl7pPr marL="914400" algn="l" rtl="0" fontAlgn="base">
        <a:spcBef>
          <a:spcPct val="0"/>
        </a:spcBef>
        <a:spcAft>
          <a:spcPct val="0"/>
        </a:spcAft>
        <a:defRPr sz="4400">
          <a:solidFill>
            <a:schemeClr val="tx2"/>
          </a:solidFill>
          <a:latin typeface="Century Schoolbook" pitchFamily="18" charset="0"/>
        </a:defRPr>
      </a:lvl7pPr>
      <a:lvl8pPr marL="1371600" algn="l" rtl="0" fontAlgn="base">
        <a:spcBef>
          <a:spcPct val="0"/>
        </a:spcBef>
        <a:spcAft>
          <a:spcPct val="0"/>
        </a:spcAft>
        <a:defRPr sz="4400">
          <a:solidFill>
            <a:schemeClr val="tx2"/>
          </a:solidFill>
          <a:latin typeface="Century Schoolbook" pitchFamily="18" charset="0"/>
        </a:defRPr>
      </a:lvl8pPr>
      <a:lvl9pPr marL="1828800" algn="l" rtl="0" fontAlgn="base">
        <a:spcBef>
          <a:spcPct val="0"/>
        </a:spcBef>
        <a:spcAft>
          <a:spcPct val="0"/>
        </a:spcAft>
        <a:defRPr sz="4400">
          <a:solidFill>
            <a:schemeClr val="tx2"/>
          </a:solidFill>
          <a:latin typeface="Century Schoolbook"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www.myfwc.com/media/2738849/Florida-Sandhill-Crane-Species-Action-Plan-Final-Draft.pdf"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mailto:FWCConservationPlanningServices@MyFWC.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Jennifer Goff, Land Use Planning Program</a:t>
            </a:r>
            <a:endParaRPr lang="en-US" dirty="0"/>
          </a:p>
        </p:txBody>
      </p:sp>
      <p:sp>
        <p:nvSpPr>
          <p:cNvPr id="3" name="Subtitle 2"/>
          <p:cNvSpPr>
            <a:spLocks noGrp="1"/>
          </p:cNvSpPr>
          <p:nvPr>
            <p:ph type="subTitle" idx="1"/>
          </p:nvPr>
        </p:nvSpPr>
        <p:spPr/>
        <p:txBody>
          <a:bodyPr/>
          <a:lstStyle/>
          <a:p>
            <a:r>
              <a:rPr lang="en-US" dirty="0"/>
              <a:t>Office of Conservation Planning Services</a:t>
            </a:r>
          </a:p>
          <a:p>
            <a:r>
              <a:rPr lang="en-US" dirty="0"/>
              <a:t>Florida Fish and Wildlife Conservation Commission</a:t>
            </a:r>
          </a:p>
          <a:p>
            <a:endParaRPr lang="en-US" dirty="0"/>
          </a:p>
        </p:txBody>
      </p:sp>
      <p:sp>
        <p:nvSpPr>
          <p:cNvPr id="5" name="TextBox 4"/>
          <p:cNvSpPr txBox="1"/>
          <p:nvPr/>
        </p:nvSpPr>
        <p:spPr>
          <a:xfrm>
            <a:off x="810883" y="500332"/>
            <a:ext cx="11007306" cy="1200329"/>
          </a:xfrm>
          <a:prstGeom prst="rect">
            <a:avLst/>
          </a:prstGeom>
          <a:noFill/>
        </p:spPr>
        <p:txBody>
          <a:bodyPr wrap="square" rtlCol="0">
            <a:spAutoFit/>
          </a:bodyPr>
          <a:lstStyle/>
          <a:p>
            <a:pPr algn="ctr"/>
            <a:r>
              <a:rPr lang="en-US" sz="3600" dirty="0" smtClean="0"/>
              <a:t>Innovative </a:t>
            </a:r>
            <a:r>
              <a:rPr lang="en-US" sz="3600" dirty="0"/>
              <a:t>Approaches in FWC’s Review of Environmental Resource </a:t>
            </a:r>
            <a:r>
              <a:rPr lang="en-US" sz="3600" dirty="0" smtClean="0"/>
              <a:t>Permits</a:t>
            </a:r>
            <a:endParaRPr lang="en-US" sz="3600"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6521" y="1728550"/>
            <a:ext cx="6858957" cy="3400900"/>
          </a:xfrm>
          <a:prstGeom prst="rect">
            <a:avLst/>
          </a:prstGeom>
        </p:spPr>
      </p:pic>
    </p:spTree>
    <p:extLst>
      <p:ext uri="{BB962C8B-B14F-4D97-AF65-F5344CB8AC3E}">
        <p14:creationId xmlns:p14="http://schemas.microsoft.com/office/powerpoint/2010/main" val="55879378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5"/>
          <p:cNvPicPr>
            <a:picLocks noChangeAspect="1" noChangeArrowheads="1"/>
          </p:cNvPicPr>
          <p:nvPr/>
        </p:nvPicPr>
        <p:blipFill rotWithShape="1">
          <a:blip r:embed="rId3" cstate="print"/>
          <a:srcRect b="12129"/>
          <a:stretch/>
        </p:blipFill>
        <p:spPr bwMode="auto">
          <a:xfrm>
            <a:off x="6363052" y="1905000"/>
            <a:ext cx="4228749" cy="1600200"/>
          </a:xfrm>
          <a:prstGeom prst="rect">
            <a:avLst/>
          </a:prstGeom>
          <a:noFill/>
          <a:ln w="9525">
            <a:noFill/>
            <a:miter lim="800000"/>
            <a:headEnd/>
            <a:tailEnd/>
          </a:ln>
        </p:spPr>
      </p:pic>
      <p:pic>
        <p:nvPicPr>
          <p:cNvPr id="10244" name="Picture 3" descr="C:\Users\jennifer.goff\Documents\HCSS\Presentations\Scott's CPS presentation\Jacksonville Harbor1.jpg"/>
          <p:cNvPicPr>
            <a:picLocks noChangeAspect="1" noChangeArrowheads="1"/>
          </p:cNvPicPr>
          <p:nvPr/>
        </p:nvPicPr>
        <p:blipFill>
          <a:blip r:embed="rId4" cstate="print"/>
          <a:srcRect/>
          <a:stretch>
            <a:fillRect/>
          </a:stretch>
        </p:blipFill>
        <p:spPr bwMode="auto">
          <a:xfrm>
            <a:off x="7315200" y="4648201"/>
            <a:ext cx="2662238" cy="1766887"/>
          </a:xfrm>
          <a:prstGeom prst="rect">
            <a:avLst/>
          </a:prstGeom>
          <a:noFill/>
          <a:ln w="9525">
            <a:noFill/>
            <a:miter lim="800000"/>
            <a:headEnd/>
            <a:tailEnd/>
          </a:ln>
        </p:spPr>
      </p:pic>
      <p:cxnSp>
        <p:nvCxnSpPr>
          <p:cNvPr id="10247" name="Straight Arrow Connector 16"/>
          <p:cNvCxnSpPr>
            <a:cxnSpLocks noChangeShapeType="1"/>
          </p:cNvCxnSpPr>
          <p:nvPr/>
        </p:nvCxnSpPr>
        <p:spPr bwMode="auto">
          <a:xfrm>
            <a:off x="10439400" y="3124200"/>
            <a:ext cx="228600" cy="685800"/>
          </a:xfrm>
          <a:prstGeom prst="straightConnector1">
            <a:avLst/>
          </a:prstGeom>
          <a:noFill/>
          <a:ln w="9525" algn="ctr">
            <a:noFill/>
            <a:round/>
            <a:headEnd/>
            <a:tailEnd type="arrow" w="med" len="med"/>
          </a:ln>
        </p:spPr>
      </p:cxnSp>
      <p:sp>
        <p:nvSpPr>
          <p:cNvPr id="12299" name="TextBox 35"/>
          <p:cNvSpPr txBox="1">
            <a:spLocks noChangeArrowheads="1"/>
          </p:cNvSpPr>
          <p:nvPr/>
        </p:nvSpPr>
        <p:spPr bwMode="auto">
          <a:xfrm>
            <a:off x="1828800" y="1219200"/>
            <a:ext cx="6400800" cy="5909310"/>
          </a:xfrm>
          <a:prstGeom prst="rect">
            <a:avLst/>
          </a:prstGeom>
          <a:noFill/>
          <a:ln w="9525">
            <a:noFill/>
            <a:miter lim="800000"/>
            <a:headEnd/>
            <a:tailEnd/>
          </a:ln>
        </p:spPr>
        <p:txBody>
          <a:bodyPr wrap="square">
            <a:spAutoFit/>
          </a:bodyPr>
          <a:lstStyle/>
          <a:p>
            <a:pPr marL="457200" indent="-457200">
              <a:buFont typeface="Arial" panose="020B0604020202020204" pitchFamily="34" charset="0"/>
              <a:buChar char="•"/>
              <a:defRPr/>
            </a:pPr>
            <a:r>
              <a:rPr lang="en-US" sz="3200" dirty="0">
                <a:cs typeface="Times New Roman" pitchFamily="18" charset="0"/>
              </a:rPr>
              <a:t>Agency-wide collaborative approach</a:t>
            </a:r>
          </a:p>
          <a:p>
            <a:pPr marL="171450" indent="-171450">
              <a:buFont typeface="Arial" panose="020B0604020202020204" pitchFamily="34" charset="0"/>
              <a:buChar char="•"/>
              <a:defRPr/>
            </a:pPr>
            <a:endParaRPr lang="en-US" sz="1000" dirty="0">
              <a:cs typeface="Times New Roman" pitchFamily="18" charset="0"/>
            </a:endParaRPr>
          </a:p>
          <a:p>
            <a:pPr marL="457200" indent="-457200">
              <a:buFont typeface="Arial" panose="020B0604020202020204" pitchFamily="34" charset="0"/>
              <a:buChar char="•"/>
              <a:defRPr/>
            </a:pPr>
            <a:r>
              <a:rPr lang="en-US" sz="3200" dirty="0">
                <a:cs typeface="Times New Roman" pitchFamily="18" charset="0"/>
              </a:rPr>
              <a:t>FWC’s interests are coordinated internally</a:t>
            </a:r>
          </a:p>
          <a:p>
            <a:pPr marL="171450" indent="-171450">
              <a:buFont typeface="Arial" panose="020B0604020202020204" pitchFamily="34" charset="0"/>
              <a:buChar char="•"/>
              <a:defRPr/>
            </a:pPr>
            <a:endParaRPr lang="en-US" sz="1000" dirty="0">
              <a:cs typeface="Times New Roman" pitchFamily="18" charset="0"/>
            </a:endParaRPr>
          </a:p>
          <a:p>
            <a:pPr marL="457200" lvl="2" indent="-457200">
              <a:buFont typeface="Arial" panose="020B0604020202020204" pitchFamily="34" charset="0"/>
              <a:buChar char="•"/>
              <a:defRPr/>
            </a:pPr>
            <a:r>
              <a:rPr lang="en-US" sz="3200" dirty="0">
                <a:cs typeface="Times New Roman" pitchFamily="18" charset="0"/>
              </a:rPr>
              <a:t>Single point of contact for FWC</a:t>
            </a:r>
          </a:p>
          <a:p>
            <a:pPr marL="457200" indent="-457200">
              <a:buFont typeface="Arial" panose="020B0604020202020204" pitchFamily="34" charset="0"/>
              <a:buChar char="•"/>
              <a:defRPr/>
            </a:pPr>
            <a:endParaRPr lang="en-US" sz="1000" dirty="0">
              <a:cs typeface="Times New Roman" pitchFamily="18" charset="0"/>
            </a:endParaRPr>
          </a:p>
          <a:p>
            <a:pPr marL="457200" indent="-457200">
              <a:buFont typeface="Arial" panose="020B0604020202020204" pitchFamily="34" charset="0"/>
              <a:buChar char="•"/>
              <a:defRPr/>
            </a:pPr>
            <a:r>
              <a:rPr lang="en-US" sz="3200" dirty="0">
                <a:cs typeface="Times New Roman" pitchFamily="18" charset="0"/>
              </a:rPr>
              <a:t>Coordinate project review with:</a:t>
            </a:r>
          </a:p>
          <a:p>
            <a:pPr lvl="2">
              <a:buFont typeface="Arial" pitchFamily="34" charset="0"/>
              <a:buChar char="•"/>
              <a:defRPr/>
            </a:pPr>
            <a:r>
              <a:rPr lang="en-US" sz="2800" dirty="0">
                <a:cs typeface="Times New Roman" pitchFamily="18" charset="0"/>
              </a:rPr>
              <a:t>Landowners</a:t>
            </a:r>
          </a:p>
          <a:p>
            <a:pPr lvl="2">
              <a:buFont typeface="Arial" pitchFamily="34" charset="0"/>
              <a:buChar char="•"/>
              <a:defRPr/>
            </a:pPr>
            <a:r>
              <a:rPr lang="en-US" sz="2800" dirty="0">
                <a:cs typeface="Times New Roman" pitchFamily="18" charset="0"/>
              </a:rPr>
              <a:t>Local governments </a:t>
            </a:r>
          </a:p>
          <a:p>
            <a:pPr lvl="2">
              <a:buFont typeface="Arial" pitchFamily="34" charset="0"/>
              <a:buChar char="•"/>
              <a:defRPr/>
            </a:pPr>
            <a:r>
              <a:rPr lang="en-US" sz="2800" dirty="0">
                <a:cs typeface="Times New Roman" pitchFamily="18" charset="0"/>
              </a:rPr>
              <a:t>State review agencies</a:t>
            </a:r>
          </a:p>
          <a:p>
            <a:pPr lvl="2">
              <a:buFont typeface="Arial" pitchFamily="34" charset="0"/>
              <a:buChar char="•"/>
              <a:defRPr/>
            </a:pPr>
            <a:r>
              <a:rPr lang="en-US" sz="2800" dirty="0">
                <a:cs typeface="Times New Roman" pitchFamily="18" charset="0"/>
              </a:rPr>
              <a:t>Federal agencies</a:t>
            </a:r>
          </a:p>
          <a:p>
            <a:pPr>
              <a:defRPr/>
            </a:pPr>
            <a:r>
              <a:rPr lang="en-US" sz="2200" dirty="0">
                <a:cs typeface="Times New Roman" pitchFamily="18" charset="0"/>
              </a:rPr>
              <a:t> </a:t>
            </a:r>
          </a:p>
          <a:p>
            <a:pPr>
              <a:defRPr/>
            </a:pPr>
            <a:endParaRPr lang="en-US" sz="2200" dirty="0"/>
          </a:p>
        </p:txBody>
      </p:sp>
      <p:sp>
        <p:nvSpPr>
          <p:cNvPr id="12" name="TextBox 3"/>
          <p:cNvSpPr txBox="1">
            <a:spLocks noChangeArrowheads="1"/>
          </p:cNvSpPr>
          <p:nvPr/>
        </p:nvSpPr>
        <p:spPr bwMode="auto">
          <a:xfrm>
            <a:off x="2133600" y="76201"/>
            <a:ext cx="8077200" cy="1200329"/>
          </a:xfrm>
          <a:prstGeom prst="rect">
            <a:avLst/>
          </a:prstGeom>
          <a:noFill/>
          <a:ln w="9525">
            <a:noFill/>
            <a:miter lim="800000"/>
            <a:headEnd/>
            <a:tailEnd/>
          </a:ln>
        </p:spPr>
        <p:txBody>
          <a:bodyPr>
            <a:spAutoFit/>
          </a:bodyPr>
          <a:lstStyle/>
          <a:p>
            <a:pPr algn="ctr"/>
            <a:r>
              <a:rPr lang="en-US" sz="3600" b="1" dirty="0"/>
              <a:t>Conservation Planning Services</a:t>
            </a:r>
          </a:p>
          <a:p>
            <a:pPr algn="ctr"/>
            <a:r>
              <a:rPr lang="en-US" sz="3600" b="1" dirty="0"/>
              <a:t>Land Use Planning</a:t>
            </a:r>
          </a:p>
        </p:txBody>
      </p:sp>
    </p:spTree>
    <p:extLst>
      <p:ext uri="{BB962C8B-B14F-4D97-AF65-F5344CB8AC3E}">
        <p14:creationId xmlns:p14="http://schemas.microsoft.com/office/powerpoint/2010/main" val="30446550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29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29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299">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299">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299">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29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73194" y="1571686"/>
            <a:ext cx="10472468" cy="4708981"/>
          </a:xfrm>
          <a:prstGeom prst="rect">
            <a:avLst/>
          </a:prstGeom>
          <a:noFill/>
        </p:spPr>
        <p:txBody>
          <a:bodyPr wrap="square" rtlCol="0">
            <a:spAutoFit/>
          </a:bodyPr>
          <a:lstStyle/>
          <a:p>
            <a:r>
              <a:rPr lang="en-US" sz="2000" dirty="0"/>
              <a:t>FWC is </a:t>
            </a:r>
            <a:r>
              <a:rPr lang="en-US" sz="2000" dirty="0" smtClean="0"/>
              <a:t>a </a:t>
            </a:r>
            <a:r>
              <a:rPr lang="en-US" sz="2000" dirty="0"/>
              <a:t>state agency that participates in the review </a:t>
            </a:r>
            <a:r>
              <a:rPr lang="en-US" sz="2000" dirty="0" smtClean="0"/>
              <a:t>of applications to the Environmental </a:t>
            </a:r>
            <a:r>
              <a:rPr lang="en-US" sz="2000" dirty="0"/>
              <a:t>Resource Permitting Program implemented by FDEP and the 5 WMDs under Part IV of Chapter 373, F.S.  </a:t>
            </a:r>
          </a:p>
          <a:p>
            <a:endParaRPr lang="en-US" sz="2000" dirty="0"/>
          </a:p>
          <a:p>
            <a:r>
              <a:rPr lang="en-US" sz="2000" dirty="0"/>
              <a:t>FWC staff assess the potential project impacts to fish and wildlife resources, state imperiled species and imperiled species </a:t>
            </a:r>
            <a:r>
              <a:rPr lang="en-US" sz="2000" b="1" dirty="0"/>
              <a:t>habitat</a:t>
            </a:r>
            <a:r>
              <a:rPr lang="en-US" sz="2000" dirty="0"/>
              <a:t>, and identify impacts in accordance with Chapter 379, Florida Statutes (F.S.) and Chapter 68A-27, Florida Administrative Code (F.A.C).</a:t>
            </a:r>
          </a:p>
          <a:p>
            <a:endParaRPr lang="en-US" sz="2000" dirty="0"/>
          </a:p>
          <a:p>
            <a:r>
              <a:rPr lang="en-US" sz="2000" dirty="0"/>
              <a:t>FWC is responsible for administering Chapter 68A-27 F.A.C., which includes “take” and “harm” defined as: “Take” is to harass, </a:t>
            </a:r>
            <a:r>
              <a:rPr lang="en-US" sz="2000" b="1" u="sng" dirty="0"/>
              <a:t>harm</a:t>
            </a:r>
            <a:r>
              <a:rPr lang="en-US" sz="2000" dirty="0"/>
              <a:t>, pursue, hunt, shoot, wound, kill, trap, capture, or collect, or to attempt to engage in such conduct.</a:t>
            </a:r>
          </a:p>
          <a:p>
            <a:endParaRPr lang="en-US" sz="2000" dirty="0"/>
          </a:p>
          <a:p>
            <a:r>
              <a:rPr lang="en-US" sz="2000" dirty="0"/>
              <a:t>“Harm” is an act which actually kills or injures fish or wildlife, which </a:t>
            </a:r>
            <a:r>
              <a:rPr lang="en-US" sz="2000" b="1" u="sng" dirty="0"/>
              <a:t>may include significant habitat modification or degradation</a:t>
            </a:r>
            <a:r>
              <a:rPr lang="en-US" sz="2000" dirty="0"/>
              <a:t>, that impairs essential behavior patterns, including breeding, feeding or sheltering</a:t>
            </a:r>
          </a:p>
        </p:txBody>
      </p:sp>
      <p:sp>
        <p:nvSpPr>
          <p:cNvPr id="5" name="TextBox 4"/>
          <p:cNvSpPr txBox="1"/>
          <p:nvPr/>
        </p:nvSpPr>
        <p:spPr>
          <a:xfrm>
            <a:off x="1173194" y="144959"/>
            <a:ext cx="9678836" cy="1200329"/>
          </a:xfrm>
          <a:prstGeom prst="rect">
            <a:avLst/>
          </a:prstGeom>
          <a:noFill/>
        </p:spPr>
        <p:txBody>
          <a:bodyPr wrap="square" rtlCol="0">
            <a:spAutoFit/>
          </a:bodyPr>
          <a:lstStyle/>
          <a:p>
            <a:pPr algn="ctr"/>
            <a:r>
              <a:rPr lang="en-US" sz="3600" b="1" dirty="0"/>
              <a:t>FWC and the Environmental Resource Permitting Program </a:t>
            </a:r>
          </a:p>
        </p:txBody>
      </p:sp>
    </p:spTree>
    <p:extLst>
      <p:ext uri="{BB962C8B-B14F-4D97-AF65-F5344CB8AC3E}">
        <p14:creationId xmlns:p14="http://schemas.microsoft.com/office/powerpoint/2010/main" val="28678118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28468" y="1524000"/>
            <a:ext cx="10644996" cy="4708981"/>
          </a:xfrm>
          <a:prstGeom prst="rect">
            <a:avLst/>
          </a:prstGeom>
          <a:noFill/>
        </p:spPr>
        <p:txBody>
          <a:bodyPr wrap="square" rtlCol="0">
            <a:spAutoFit/>
          </a:bodyPr>
          <a:lstStyle/>
          <a:p>
            <a:r>
              <a:rPr lang="en-US" sz="2000" dirty="0"/>
              <a:t>Applications for impacts to wetlands </a:t>
            </a:r>
            <a:r>
              <a:rPr lang="en-US" sz="2000" dirty="0" smtClean="0"/>
              <a:t>are reviewed for potential impacts to state </a:t>
            </a:r>
            <a:r>
              <a:rPr lang="en-US" sz="2000" dirty="0"/>
              <a:t>imperiled species that are dependent upon those wetlands for essential behaviors such as </a:t>
            </a:r>
            <a:r>
              <a:rPr lang="en-US" sz="2000" b="1" dirty="0"/>
              <a:t>breeding, feeding, or sheltering</a:t>
            </a:r>
            <a:r>
              <a:rPr lang="en-US" sz="2000" dirty="0"/>
              <a:t>.  </a:t>
            </a:r>
          </a:p>
          <a:p>
            <a:endParaRPr lang="en-US" sz="2000" dirty="0"/>
          </a:p>
          <a:p>
            <a:r>
              <a:rPr lang="en-US" sz="2000" dirty="0"/>
              <a:t>FWC staff provide FDEP and the applicant with recommendations for state imperiled species including:</a:t>
            </a:r>
          </a:p>
          <a:p>
            <a:pPr marL="914400">
              <a:buFont typeface="Arial" pitchFamily="34" charset="0"/>
              <a:buChar char="•"/>
            </a:pPr>
            <a:r>
              <a:rPr lang="en-US" sz="2000" dirty="0"/>
              <a:t>measures for avoiding impacts</a:t>
            </a:r>
          </a:p>
          <a:p>
            <a:pPr marL="914400">
              <a:buFont typeface="Arial" pitchFamily="34" charset="0"/>
              <a:buChar char="•"/>
            </a:pPr>
            <a:r>
              <a:rPr lang="en-US" sz="2000" dirty="0"/>
              <a:t>measures for minimizing potential impacts</a:t>
            </a:r>
          </a:p>
          <a:p>
            <a:pPr marL="914400">
              <a:buFont typeface="Arial" pitchFamily="34" charset="0"/>
              <a:buChar char="•"/>
            </a:pPr>
            <a:r>
              <a:rPr lang="en-US" sz="2000" dirty="0"/>
              <a:t>permitting alternatives for unavoidable impacts</a:t>
            </a:r>
          </a:p>
          <a:p>
            <a:pPr marL="914400">
              <a:buFont typeface="Arial" pitchFamily="34" charset="0"/>
              <a:buChar char="•"/>
            </a:pPr>
            <a:r>
              <a:rPr lang="en-US" sz="2000" dirty="0"/>
              <a:t>mitigation alternatives for impacts to listed  species (including essential </a:t>
            </a:r>
            <a:r>
              <a:rPr lang="en-US" sz="2000" dirty="0" smtClean="0"/>
              <a:t>habitat)</a:t>
            </a:r>
            <a:endParaRPr lang="en-US" sz="2000" dirty="0"/>
          </a:p>
          <a:p>
            <a:endParaRPr lang="en-US" sz="2000" dirty="0"/>
          </a:p>
          <a:p>
            <a:r>
              <a:rPr lang="en-US" sz="2000" dirty="0"/>
              <a:t>The ERP authorizes impacts to wetlands that may be used by state imperiled species, and impacts to these wetlands may include </a:t>
            </a:r>
            <a:r>
              <a:rPr lang="en-US" sz="2000" b="1" dirty="0"/>
              <a:t>significant habitat modification or degradation </a:t>
            </a:r>
            <a:r>
              <a:rPr lang="en-US" sz="2000" dirty="0"/>
              <a:t>that impairs essential behavior patters (breeding, feeding, or sheltering).  </a:t>
            </a:r>
          </a:p>
          <a:p>
            <a:endParaRPr lang="en-US" sz="2000" dirty="0"/>
          </a:p>
        </p:txBody>
      </p:sp>
      <p:sp>
        <p:nvSpPr>
          <p:cNvPr id="4" name="TextBox 3"/>
          <p:cNvSpPr txBox="1"/>
          <p:nvPr/>
        </p:nvSpPr>
        <p:spPr>
          <a:xfrm>
            <a:off x="1328467" y="144959"/>
            <a:ext cx="9282023" cy="1200329"/>
          </a:xfrm>
          <a:prstGeom prst="rect">
            <a:avLst/>
          </a:prstGeom>
          <a:noFill/>
        </p:spPr>
        <p:txBody>
          <a:bodyPr wrap="square" rtlCol="0">
            <a:spAutoFit/>
          </a:bodyPr>
          <a:lstStyle/>
          <a:p>
            <a:pPr algn="ctr"/>
            <a:r>
              <a:rPr lang="en-US" sz="3600" b="1" dirty="0"/>
              <a:t>FWC and the Environmental Resource Permitting Program </a:t>
            </a:r>
          </a:p>
        </p:txBody>
      </p:sp>
    </p:spTree>
    <p:extLst>
      <p:ext uri="{BB962C8B-B14F-4D97-AF65-F5344CB8AC3E}">
        <p14:creationId xmlns:p14="http://schemas.microsoft.com/office/powerpoint/2010/main" val="29342846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4619" y="1565919"/>
            <a:ext cx="10834777" cy="4914166"/>
          </a:xfrm>
          <a:prstGeom prst="rect">
            <a:avLst/>
          </a:prstGeom>
          <a:noFill/>
        </p:spPr>
        <p:txBody>
          <a:bodyPr wrap="square" rtlCol="0">
            <a:spAutoFit/>
          </a:bodyPr>
          <a:lstStyle/>
          <a:p>
            <a:r>
              <a:rPr lang="en-US" sz="2000" b="1" dirty="0"/>
              <a:t>The applicant is legally responsible for avoiding “take” of state imperiled species relying on wetlands for essential behaviors when those wetlands are permitted for impacts through the </a:t>
            </a:r>
            <a:r>
              <a:rPr lang="en-US" sz="2000" b="1" dirty="0" smtClean="0"/>
              <a:t>ERP.</a:t>
            </a:r>
            <a:endParaRPr lang="en-US" sz="2000" b="1" dirty="0"/>
          </a:p>
          <a:p>
            <a:endParaRPr lang="en-US" sz="2000" b="1" dirty="0"/>
          </a:p>
          <a:p>
            <a:r>
              <a:rPr lang="en-US" sz="2000" dirty="0"/>
              <a:t>Ch. 68A-27.007, Permits and Authorizations for the “take” of Florida Endangered and Threatened Species:</a:t>
            </a:r>
          </a:p>
          <a:p>
            <a:endParaRPr lang="en-US" sz="2000" dirty="0"/>
          </a:p>
          <a:p>
            <a:pPr lvl="1">
              <a:spcBef>
                <a:spcPts val="1000"/>
              </a:spcBef>
            </a:pPr>
            <a:r>
              <a:rPr lang="en-US" sz="2000" dirty="0"/>
              <a:t>Incidental Take:  taking otherwise prohibited, if such taking is incidental to, and not the purpose of the carrying out of an otherwise lawful activity. [Ch. 68A-27.007(2)(b) ]</a:t>
            </a:r>
          </a:p>
          <a:p>
            <a:pPr lvl="2">
              <a:spcBef>
                <a:spcPts val="1000"/>
              </a:spcBef>
            </a:pPr>
            <a:r>
              <a:rPr lang="en-US" sz="2000" dirty="0"/>
              <a:t>Could the take be avoided or minimized</a:t>
            </a:r>
          </a:p>
          <a:p>
            <a:pPr lvl="2">
              <a:spcBef>
                <a:spcPts val="1000"/>
              </a:spcBef>
            </a:pPr>
            <a:r>
              <a:rPr lang="en-US" sz="2000" dirty="0"/>
              <a:t>Activity won’t have a negative impact on survival of the species</a:t>
            </a:r>
          </a:p>
          <a:p>
            <a:pPr lvl="2">
              <a:spcBef>
                <a:spcPts val="1000"/>
              </a:spcBef>
            </a:pPr>
            <a:r>
              <a:rPr lang="en-US" sz="2000" b="1" dirty="0"/>
              <a:t>Requires mitigation to offset the impact, provide net scientific or conservation benefit to species</a:t>
            </a:r>
          </a:p>
          <a:p>
            <a:endParaRPr lang="en-US" sz="2000" dirty="0"/>
          </a:p>
        </p:txBody>
      </p:sp>
      <p:sp>
        <p:nvSpPr>
          <p:cNvPr id="5" name="TextBox 4"/>
          <p:cNvSpPr txBox="1"/>
          <p:nvPr/>
        </p:nvSpPr>
        <p:spPr>
          <a:xfrm>
            <a:off x="1207697" y="144959"/>
            <a:ext cx="9489057" cy="1200329"/>
          </a:xfrm>
          <a:prstGeom prst="rect">
            <a:avLst/>
          </a:prstGeom>
          <a:noFill/>
        </p:spPr>
        <p:txBody>
          <a:bodyPr wrap="square" rtlCol="0">
            <a:spAutoFit/>
          </a:bodyPr>
          <a:lstStyle/>
          <a:p>
            <a:pPr algn="ctr"/>
            <a:r>
              <a:rPr lang="en-US" sz="3600" b="1" dirty="0"/>
              <a:t>FWC and the Environmental Resource Permitting Program </a:t>
            </a:r>
          </a:p>
        </p:txBody>
      </p:sp>
    </p:spTree>
    <p:extLst>
      <p:ext uri="{BB962C8B-B14F-4D97-AF65-F5344CB8AC3E}">
        <p14:creationId xmlns:p14="http://schemas.microsoft.com/office/powerpoint/2010/main" val="11186524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752600" y="0"/>
            <a:ext cx="8309568" cy="1547706"/>
          </a:xfrm>
          <a:prstGeom prst="rect">
            <a:avLst/>
          </a:prstGeom>
        </p:spPr>
      </p:pic>
      <p:sp>
        <p:nvSpPr>
          <p:cNvPr id="6" name="Rectangle 5"/>
          <p:cNvSpPr/>
          <p:nvPr/>
        </p:nvSpPr>
        <p:spPr>
          <a:xfrm>
            <a:off x="1431985" y="1302589"/>
            <a:ext cx="9746411" cy="5016758"/>
          </a:xfrm>
          <a:prstGeom prst="rect">
            <a:avLst/>
          </a:prstGeom>
        </p:spPr>
        <p:txBody>
          <a:bodyPr wrap="square">
            <a:spAutoFit/>
          </a:bodyPr>
          <a:lstStyle/>
          <a:p>
            <a:r>
              <a:rPr lang="en-US" sz="2000" b="1" i="1" dirty="0" smtClean="0">
                <a:solidFill>
                  <a:srgbClr val="131313"/>
                </a:solidFill>
                <a:latin typeface="Times New Roman" panose="02020603050405020304" pitchFamily="18" charset="0"/>
              </a:rPr>
              <a:t>Florida </a:t>
            </a:r>
            <a:r>
              <a:rPr lang="en-US" sz="2000" b="1" i="1" dirty="0">
                <a:solidFill>
                  <a:srgbClr val="131313"/>
                </a:solidFill>
                <a:latin typeface="Times New Roman" panose="02020603050405020304" pitchFamily="18" charset="0"/>
              </a:rPr>
              <a:t>Sandhill </a:t>
            </a:r>
            <a:r>
              <a:rPr lang="en-US" sz="2000" b="1" i="1" dirty="0">
                <a:solidFill>
                  <a:srgbClr val="252525"/>
                </a:solidFill>
                <a:latin typeface="Times New Roman" panose="02020603050405020304" pitchFamily="18" charset="0"/>
              </a:rPr>
              <a:t>Crane</a:t>
            </a:r>
          </a:p>
          <a:p>
            <a:r>
              <a:rPr lang="en-US" sz="2000" dirty="0"/>
              <a:t>The area adjacent to Reedy Creek Swamp and the wetlands on the property contains </a:t>
            </a:r>
            <a:r>
              <a:rPr lang="en-US" sz="2000" b="1" dirty="0">
                <a:solidFill>
                  <a:srgbClr val="FF0000"/>
                </a:solidFill>
              </a:rPr>
              <a:t>foraging habitat</a:t>
            </a:r>
            <a:r>
              <a:rPr lang="en-US" sz="2000" dirty="0"/>
              <a:t> for Florida </a:t>
            </a:r>
            <a:r>
              <a:rPr lang="en-US" sz="2000" dirty="0" err="1"/>
              <a:t>sandhill</a:t>
            </a:r>
            <a:r>
              <a:rPr lang="en-US" sz="2000" dirty="0"/>
              <a:t> crane and the freshwater emergent marsh adjacent to the upland buffers may provide potential </a:t>
            </a:r>
            <a:r>
              <a:rPr lang="en-US" sz="2000" b="1" dirty="0">
                <a:solidFill>
                  <a:srgbClr val="FF0000"/>
                </a:solidFill>
              </a:rPr>
              <a:t>nesting habitat </a:t>
            </a:r>
            <a:r>
              <a:rPr lang="en-US" sz="2000" dirty="0"/>
              <a:t>for this species.  FWC staff recommends that </a:t>
            </a:r>
            <a:r>
              <a:rPr lang="en-US" sz="2000" b="1" dirty="0">
                <a:solidFill>
                  <a:srgbClr val="FF0000"/>
                </a:solidFill>
              </a:rPr>
              <a:t>surveys for nesting </a:t>
            </a:r>
            <a:r>
              <a:rPr lang="en-US" sz="2000" b="1" dirty="0" err="1">
                <a:solidFill>
                  <a:srgbClr val="FF0000"/>
                </a:solidFill>
              </a:rPr>
              <a:t>sandhill</a:t>
            </a:r>
            <a:r>
              <a:rPr lang="en-US" sz="2000" b="1" dirty="0">
                <a:solidFill>
                  <a:srgbClr val="FF0000"/>
                </a:solidFill>
              </a:rPr>
              <a:t> cranes be conducted</a:t>
            </a:r>
            <a:r>
              <a:rPr lang="en-US" sz="2000" dirty="0"/>
              <a:t> prior to construction that occurs from January through August, during their breeding season.  If there is evidence of nesting during this period, we recommend that </a:t>
            </a:r>
            <a:r>
              <a:rPr lang="en-US" sz="2000" b="1" dirty="0">
                <a:solidFill>
                  <a:srgbClr val="FF0000"/>
                </a:solidFill>
              </a:rPr>
              <a:t>the nest site be buffered by 400 feet to avoid disturbance </a:t>
            </a:r>
            <a:r>
              <a:rPr lang="en-US" sz="2000" dirty="0"/>
              <a:t>by human activities until nesting is complete (Stys 1997; draft Sandhill Crane Species Action Plan (</a:t>
            </a:r>
            <a:r>
              <a:rPr lang="en-US" sz="2000" u="sng" dirty="0">
                <a:hlinkClick r:id="rId4"/>
              </a:rPr>
              <a:t>http://www.myfwc.com/media/2738849/Florida-Sandhill-Crane-Species-Action-Plan-Final-Draft.pdf</a:t>
            </a:r>
            <a:r>
              <a:rPr lang="en-US" sz="2000" dirty="0"/>
              <a:t>).  If nesting is discovered after construction has begun or </a:t>
            </a:r>
            <a:r>
              <a:rPr lang="en-US" sz="2000" b="1" dirty="0">
                <a:solidFill>
                  <a:srgbClr val="FF0000"/>
                </a:solidFill>
              </a:rPr>
              <a:t>if maintaining the recommended buffer is not possible</a:t>
            </a:r>
            <a:r>
              <a:rPr lang="en-US" sz="2000" dirty="0"/>
              <a:t>, we recommend that the applicant contact FWC staff identified below to discuss </a:t>
            </a:r>
            <a:r>
              <a:rPr lang="en-US" sz="2000" b="1" dirty="0">
                <a:solidFill>
                  <a:srgbClr val="FF0000"/>
                </a:solidFill>
              </a:rPr>
              <a:t>potential permitting </a:t>
            </a:r>
            <a:r>
              <a:rPr lang="en-US" sz="2000" dirty="0"/>
              <a:t>needs.  We also advise the applicant that Florida </a:t>
            </a:r>
            <a:r>
              <a:rPr lang="en-US" sz="2000" dirty="0" err="1"/>
              <a:t>sandhill</a:t>
            </a:r>
            <a:r>
              <a:rPr lang="en-US" sz="2000" dirty="0"/>
              <a:t> cranes do not nest in the same location every year so if construction occurs over several years, it may be necessary to determine if nesting is occurring each year.</a:t>
            </a:r>
          </a:p>
        </p:txBody>
      </p:sp>
    </p:spTree>
    <p:extLst>
      <p:ext uri="{BB962C8B-B14F-4D97-AF65-F5344CB8AC3E}">
        <p14:creationId xmlns:p14="http://schemas.microsoft.com/office/powerpoint/2010/main" val="10555107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7700" y="1962511"/>
            <a:ext cx="10972800" cy="3554819"/>
          </a:xfrm>
          <a:prstGeom prst="rect">
            <a:avLst/>
          </a:prstGeom>
          <a:noFill/>
        </p:spPr>
        <p:txBody>
          <a:bodyPr wrap="square" rtlCol="0">
            <a:spAutoFit/>
          </a:bodyPr>
          <a:lstStyle/>
          <a:p>
            <a:pPr>
              <a:lnSpc>
                <a:spcPts val="3000"/>
              </a:lnSpc>
            </a:pPr>
            <a:r>
              <a:rPr lang="en-US" sz="2000" dirty="0"/>
              <a:t>If an ERP authorizes impacts to wetland habitat that results in the </a:t>
            </a:r>
            <a:r>
              <a:rPr lang="en-US" sz="2000" b="1" dirty="0"/>
              <a:t>modification or degradation of habitat supporting essential behavior patterns for state imperiled species</a:t>
            </a:r>
            <a:r>
              <a:rPr lang="en-US" sz="2000" dirty="0"/>
              <a:t>, then the permittee may be liable for “take” as defined in </a:t>
            </a:r>
            <a:r>
              <a:rPr lang="en-US" sz="2000" dirty="0"/>
              <a:t>Ch</a:t>
            </a:r>
            <a:r>
              <a:rPr lang="en-US" sz="2000" dirty="0"/>
              <a:t> 68A-27 and would need to obtain an </a:t>
            </a:r>
            <a:r>
              <a:rPr lang="en-US" sz="2000" dirty="0" smtClean="0"/>
              <a:t>Incidental Take Permit (ITP).  </a:t>
            </a:r>
            <a:endParaRPr lang="en-US" sz="2000" dirty="0"/>
          </a:p>
          <a:p>
            <a:pPr>
              <a:lnSpc>
                <a:spcPts val="3000"/>
              </a:lnSpc>
            </a:pPr>
            <a:endParaRPr lang="en-US" sz="2000" dirty="0"/>
          </a:p>
          <a:p>
            <a:pPr>
              <a:lnSpc>
                <a:spcPts val="3000"/>
              </a:lnSpc>
            </a:pPr>
            <a:r>
              <a:rPr lang="en-US" sz="2000" dirty="0" smtClean="0"/>
              <a:t>There is a </a:t>
            </a:r>
            <a:r>
              <a:rPr lang="en-US" sz="2000" dirty="0"/>
              <a:t>“net conservation benefit” </a:t>
            </a:r>
            <a:r>
              <a:rPr lang="en-US" sz="2000" dirty="0" smtClean="0"/>
              <a:t>for the species required </a:t>
            </a:r>
            <a:r>
              <a:rPr lang="en-US" sz="2000" dirty="0"/>
              <a:t>to obtain the ITP </a:t>
            </a:r>
            <a:r>
              <a:rPr lang="en-US" sz="2000" dirty="0" smtClean="0"/>
              <a:t>and may </a:t>
            </a:r>
            <a:r>
              <a:rPr lang="en-US" sz="2000" dirty="0"/>
              <a:t>include replacement of the functional loss of habitat impacted by the lawfully permitted activity.   </a:t>
            </a:r>
            <a:endParaRPr lang="en-US" sz="2000" dirty="0"/>
          </a:p>
          <a:p>
            <a:pPr>
              <a:lnSpc>
                <a:spcPts val="3000"/>
              </a:lnSpc>
            </a:pPr>
            <a:endParaRPr lang="en-US" sz="2000" dirty="0"/>
          </a:p>
          <a:p>
            <a:pPr>
              <a:lnSpc>
                <a:spcPts val="3000"/>
              </a:lnSpc>
            </a:pPr>
            <a:r>
              <a:rPr lang="en-US" sz="2000" dirty="0"/>
              <a:t> </a:t>
            </a:r>
            <a:r>
              <a:rPr lang="en-US" sz="2000" dirty="0"/>
              <a:t>This “net conservation benefit” may already be occurring through the existing ERP program.</a:t>
            </a:r>
          </a:p>
        </p:txBody>
      </p:sp>
      <p:sp>
        <p:nvSpPr>
          <p:cNvPr id="5" name="TextBox 4"/>
          <p:cNvSpPr txBox="1"/>
          <p:nvPr/>
        </p:nvSpPr>
        <p:spPr>
          <a:xfrm>
            <a:off x="1752600" y="144959"/>
            <a:ext cx="8763000" cy="1446550"/>
          </a:xfrm>
          <a:prstGeom prst="rect">
            <a:avLst/>
          </a:prstGeom>
          <a:noFill/>
        </p:spPr>
        <p:txBody>
          <a:bodyPr wrap="square" rtlCol="0">
            <a:spAutoFit/>
          </a:bodyPr>
          <a:lstStyle/>
          <a:p>
            <a:pPr algn="ctr"/>
            <a:r>
              <a:rPr lang="en-US" sz="4400" dirty="0"/>
              <a:t>FWC’s Incidental Take Permitting and the ERP Program </a:t>
            </a:r>
            <a:endParaRPr lang="en-US" sz="4400" dirty="0"/>
          </a:p>
        </p:txBody>
      </p:sp>
    </p:spTree>
    <p:extLst>
      <p:ext uri="{BB962C8B-B14F-4D97-AF65-F5344CB8AC3E}">
        <p14:creationId xmlns:p14="http://schemas.microsoft.com/office/powerpoint/2010/main" val="21618759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3849" y="1600200"/>
            <a:ext cx="11024559" cy="3170099"/>
          </a:xfrm>
          <a:prstGeom prst="rect">
            <a:avLst/>
          </a:prstGeom>
          <a:noFill/>
        </p:spPr>
        <p:txBody>
          <a:bodyPr wrap="square" rtlCol="0">
            <a:spAutoFit/>
          </a:bodyPr>
          <a:lstStyle/>
          <a:p>
            <a:r>
              <a:rPr lang="en-US" sz="2000" dirty="0"/>
              <a:t>Mitigation </a:t>
            </a:r>
            <a:r>
              <a:rPr lang="en-US" sz="2000" dirty="0"/>
              <a:t>is required only to offset the adverse impacts to the caused by regulated activities.  </a:t>
            </a:r>
            <a:endParaRPr lang="en-US" sz="2000" dirty="0"/>
          </a:p>
          <a:p>
            <a:endParaRPr lang="en-US" sz="2000" dirty="0"/>
          </a:p>
          <a:p>
            <a:r>
              <a:rPr lang="en-US" sz="2000" dirty="0"/>
              <a:t>Mitigation </a:t>
            </a:r>
            <a:r>
              <a:rPr lang="en-US" sz="2000" dirty="0"/>
              <a:t>might consist of restoration, enhancement, creation, or preservation of wetlands, other surface waters, or uplands.  </a:t>
            </a:r>
            <a:endParaRPr lang="en-US" sz="2000" dirty="0"/>
          </a:p>
          <a:p>
            <a:endParaRPr lang="en-US" sz="2000" dirty="0"/>
          </a:p>
          <a:p>
            <a:r>
              <a:rPr lang="en-US" sz="2000" dirty="0"/>
              <a:t>Mitigation </a:t>
            </a:r>
            <a:r>
              <a:rPr lang="en-US" sz="2000" dirty="0"/>
              <a:t>can be conducted on-site, off-site, or through the purchase of credits from a mitigation bank, or through a combination of approaches.  </a:t>
            </a:r>
            <a:endParaRPr lang="en-US" sz="2000" dirty="0"/>
          </a:p>
          <a:p>
            <a:endParaRPr lang="en-US" sz="2000" dirty="0"/>
          </a:p>
          <a:p>
            <a:r>
              <a:rPr lang="en-US" sz="2000" dirty="0"/>
              <a:t>The </a:t>
            </a:r>
            <a:r>
              <a:rPr lang="en-US" sz="2000" dirty="0"/>
              <a:t>mitigation must offset the adverse impacts to wetlands and other surface waters.</a:t>
            </a:r>
          </a:p>
          <a:p>
            <a:endParaRPr lang="en-US" sz="2000" dirty="0"/>
          </a:p>
        </p:txBody>
      </p:sp>
      <p:sp>
        <p:nvSpPr>
          <p:cNvPr id="5" name="TextBox 4"/>
          <p:cNvSpPr txBox="1"/>
          <p:nvPr/>
        </p:nvSpPr>
        <p:spPr>
          <a:xfrm>
            <a:off x="1752600" y="76200"/>
            <a:ext cx="8763000" cy="1446550"/>
          </a:xfrm>
          <a:prstGeom prst="rect">
            <a:avLst/>
          </a:prstGeom>
          <a:noFill/>
        </p:spPr>
        <p:txBody>
          <a:bodyPr wrap="square" rtlCol="0">
            <a:spAutoFit/>
          </a:bodyPr>
          <a:lstStyle/>
          <a:p>
            <a:pPr algn="ctr"/>
            <a:r>
              <a:rPr lang="en-US" sz="4400" dirty="0"/>
              <a:t>Wetland Mitigation as part of the ERP Program </a:t>
            </a:r>
            <a:endParaRPr lang="en-US" sz="44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9207" y="4847749"/>
            <a:ext cx="7305675" cy="1371600"/>
          </a:xfrm>
          <a:prstGeom prst="rect">
            <a:avLst/>
          </a:prstGeom>
        </p:spPr>
      </p:pic>
    </p:spTree>
    <p:extLst>
      <p:ext uri="{BB962C8B-B14F-4D97-AF65-F5344CB8AC3E}">
        <p14:creationId xmlns:p14="http://schemas.microsoft.com/office/powerpoint/2010/main" val="21337077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59921" y="1956760"/>
            <a:ext cx="11037498" cy="2862322"/>
          </a:xfrm>
          <a:prstGeom prst="rect">
            <a:avLst/>
          </a:prstGeom>
          <a:noFill/>
        </p:spPr>
        <p:txBody>
          <a:bodyPr wrap="square" rtlCol="0">
            <a:spAutoFit/>
          </a:bodyPr>
          <a:lstStyle/>
          <a:p>
            <a:r>
              <a:rPr lang="en-US" sz="2000" dirty="0"/>
              <a:t>Chapter 62-345, F.A.C., identifies the Uniform Mitigation Assessment Method to be used to assess functions provided by wetlands and other surface waters, the amount those functions are reduced by </a:t>
            </a:r>
            <a:r>
              <a:rPr lang="en-US" sz="2000" dirty="0" smtClean="0"/>
              <a:t>the proposed </a:t>
            </a:r>
            <a:r>
              <a:rPr lang="en-US" sz="2000" dirty="0"/>
              <a:t>impact, and the amount of mitigation needed to offset that impact.  </a:t>
            </a:r>
            <a:endParaRPr lang="en-US" sz="2000" dirty="0"/>
          </a:p>
          <a:p>
            <a:endParaRPr lang="en-US" sz="2000" dirty="0"/>
          </a:p>
          <a:p>
            <a:r>
              <a:rPr lang="en-US" sz="2000" dirty="0"/>
              <a:t>FWC is participating in the current UMAM Rule Revision regarding assessment of fish and wildlife resources</a:t>
            </a:r>
          </a:p>
          <a:p>
            <a:endParaRPr lang="en-US" sz="2000" dirty="0"/>
          </a:p>
          <a:p>
            <a:r>
              <a:rPr lang="en-US" sz="2000" dirty="0"/>
              <a:t>FWC regularly participates in review of mitigation bank applications regarding  value to fish and wildlife resources, </a:t>
            </a:r>
            <a:r>
              <a:rPr lang="en-US" sz="2000" b="1" dirty="0"/>
              <a:t>including habitat necessary for essential behaviors of imperiled species</a:t>
            </a:r>
            <a:endParaRPr lang="en-US" sz="2000" b="1" dirty="0"/>
          </a:p>
        </p:txBody>
      </p:sp>
      <p:sp>
        <p:nvSpPr>
          <p:cNvPr id="5" name="TextBox 4"/>
          <p:cNvSpPr txBox="1"/>
          <p:nvPr/>
        </p:nvSpPr>
        <p:spPr>
          <a:xfrm>
            <a:off x="1752600" y="144959"/>
            <a:ext cx="8763000" cy="1446550"/>
          </a:xfrm>
          <a:prstGeom prst="rect">
            <a:avLst/>
          </a:prstGeom>
          <a:noFill/>
        </p:spPr>
        <p:txBody>
          <a:bodyPr wrap="square" rtlCol="0">
            <a:spAutoFit/>
          </a:bodyPr>
          <a:lstStyle/>
          <a:p>
            <a:pPr algn="ctr"/>
            <a:r>
              <a:rPr lang="en-US" sz="4400" dirty="0"/>
              <a:t>FWC’s Incidental Take Permitting and the ERP Program </a:t>
            </a:r>
            <a:endParaRPr lang="en-US" sz="4400" dirty="0"/>
          </a:p>
        </p:txBody>
      </p:sp>
    </p:spTree>
    <p:extLst>
      <p:ext uri="{BB962C8B-B14F-4D97-AF65-F5344CB8AC3E}">
        <p14:creationId xmlns:p14="http://schemas.microsoft.com/office/powerpoint/2010/main" val="891639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42745" y="1345288"/>
            <a:ext cx="11335109" cy="3785652"/>
          </a:xfrm>
          <a:prstGeom prst="rect">
            <a:avLst/>
          </a:prstGeom>
          <a:noFill/>
        </p:spPr>
        <p:txBody>
          <a:bodyPr wrap="square" rtlCol="0">
            <a:spAutoFit/>
          </a:bodyPr>
          <a:lstStyle/>
          <a:p>
            <a:r>
              <a:rPr lang="en-US" sz="2000" dirty="0"/>
              <a:t>Mitigation as determined through UMAM and the use of mitigation banks both offset the functional loss of wetlands and other surface waters </a:t>
            </a:r>
            <a:endParaRPr lang="en-US" sz="2000" dirty="0"/>
          </a:p>
          <a:p>
            <a:endParaRPr lang="en-US" sz="2000" dirty="0"/>
          </a:p>
          <a:p>
            <a:r>
              <a:rPr lang="en-US" sz="2000" dirty="0"/>
              <a:t>Therefore</a:t>
            </a:r>
            <a:r>
              <a:rPr lang="en-US" sz="2000" dirty="0"/>
              <a:t>, </a:t>
            </a:r>
            <a:r>
              <a:rPr lang="en-US" sz="2000" dirty="0"/>
              <a:t>existing requirements for mitigation may </a:t>
            </a:r>
            <a:r>
              <a:rPr lang="en-US" sz="2000" dirty="0"/>
              <a:t>offset the loss of habitat used for essential behavior patterns for state listed species.  </a:t>
            </a:r>
            <a:endParaRPr lang="en-US" sz="2000" dirty="0"/>
          </a:p>
          <a:p>
            <a:endParaRPr lang="en-US" sz="2000" dirty="0"/>
          </a:p>
          <a:p>
            <a:r>
              <a:rPr lang="en-US" sz="2000" dirty="0"/>
              <a:t>Use </a:t>
            </a:r>
            <a:r>
              <a:rPr lang="en-US" sz="2000" dirty="0"/>
              <a:t>of wetland mitigation through the ERP program may effectively serve as the “net conservation benefit” necessary to receive an ITP.  </a:t>
            </a:r>
            <a:endParaRPr lang="en-US" sz="2000" dirty="0"/>
          </a:p>
          <a:p>
            <a:endParaRPr lang="en-US" sz="2000" dirty="0"/>
          </a:p>
          <a:p>
            <a:r>
              <a:rPr lang="en-US" sz="2000" dirty="0"/>
              <a:t>This </a:t>
            </a:r>
            <a:r>
              <a:rPr lang="en-US" sz="2000" i="1" dirty="0"/>
              <a:t>does not </a:t>
            </a:r>
            <a:r>
              <a:rPr lang="en-US" sz="2000" dirty="0"/>
              <a:t>preclude the need for avoidance and minimization measures to avoid “take” of state imperiled species</a:t>
            </a:r>
            <a:endParaRPr lang="en-US" sz="2000" dirty="0"/>
          </a:p>
          <a:p>
            <a:endParaRPr lang="en-US" sz="2000" dirty="0"/>
          </a:p>
        </p:txBody>
      </p:sp>
      <p:sp>
        <p:nvSpPr>
          <p:cNvPr id="7" name="TextBox 6"/>
          <p:cNvSpPr txBox="1"/>
          <p:nvPr/>
        </p:nvSpPr>
        <p:spPr>
          <a:xfrm>
            <a:off x="1752600" y="144959"/>
            <a:ext cx="8763000" cy="1200329"/>
          </a:xfrm>
          <a:prstGeom prst="rect">
            <a:avLst/>
          </a:prstGeom>
          <a:noFill/>
        </p:spPr>
        <p:txBody>
          <a:bodyPr wrap="square" rtlCol="0">
            <a:spAutoFit/>
          </a:bodyPr>
          <a:lstStyle/>
          <a:p>
            <a:pPr algn="ctr"/>
            <a:r>
              <a:rPr lang="en-US" sz="3600" dirty="0"/>
              <a:t>FWC’s Incidental Take Permitting and the ERP Program </a:t>
            </a:r>
            <a:endParaRPr lang="en-US" sz="3600" dirty="0"/>
          </a:p>
        </p:txBody>
      </p:sp>
      <p:pic>
        <p:nvPicPr>
          <p:cNvPr id="2050" name="Picture 2"/>
          <p:cNvPicPr>
            <a:picLocks noChangeAspect="1" noChangeArrowheads="1"/>
          </p:cNvPicPr>
          <p:nvPr/>
        </p:nvPicPr>
        <p:blipFill>
          <a:blip r:embed="rId3" cstate="print"/>
          <a:srcRect/>
          <a:stretch>
            <a:fillRect/>
          </a:stretch>
        </p:blipFill>
        <p:spPr bwMode="auto">
          <a:xfrm>
            <a:off x="2475565" y="4826681"/>
            <a:ext cx="7220526" cy="1632176"/>
          </a:xfrm>
          <a:prstGeom prst="rect">
            <a:avLst/>
          </a:prstGeom>
          <a:noFill/>
          <a:ln w="9525">
            <a:noFill/>
            <a:miter lim="800000"/>
            <a:headEnd/>
            <a:tailEnd/>
          </a:ln>
          <a:effectLst/>
        </p:spPr>
      </p:pic>
    </p:spTree>
    <p:extLst>
      <p:ext uri="{BB962C8B-B14F-4D97-AF65-F5344CB8AC3E}">
        <p14:creationId xmlns:p14="http://schemas.microsoft.com/office/powerpoint/2010/main" val="19284814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00664" y="1673095"/>
            <a:ext cx="10972800" cy="4093428"/>
          </a:xfrm>
          <a:prstGeom prst="rect">
            <a:avLst/>
          </a:prstGeom>
          <a:noFill/>
        </p:spPr>
        <p:txBody>
          <a:bodyPr wrap="square" rtlCol="0">
            <a:spAutoFit/>
          </a:bodyPr>
          <a:lstStyle/>
          <a:p>
            <a:r>
              <a:rPr lang="en-US" sz="2000" dirty="0"/>
              <a:t>If conditions included as part of the ERP contain measures to avoid and minimize impacts to state imperiled </a:t>
            </a:r>
            <a:r>
              <a:rPr lang="en-US" sz="2000" dirty="0"/>
              <a:t>species </a:t>
            </a:r>
            <a:r>
              <a:rPr lang="en-US" sz="2000" dirty="0"/>
              <a:t>and </a:t>
            </a:r>
            <a:endParaRPr lang="en-US" sz="2000" dirty="0"/>
          </a:p>
          <a:p>
            <a:endParaRPr lang="en-US" sz="2000" dirty="0"/>
          </a:p>
          <a:p>
            <a:r>
              <a:rPr lang="en-US" sz="2000" dirty="0"/>
              <a:t>If </a:t>
            </a:r>
            <a:r>
              <a:rPr lang="en-US" sz="2000" dirty="0"/>
              <a:t>wetland mitigation offsets the functional loss of the wetland habitat through a mechanism that </a:t>
            </a:r>
            <a:r>
              <a:rPr lang="en-US" sz="2000" dirty="0"/>
              <a:t>provides: </a:t>
            </a:r>
          </a:p>
          <a:p>
            <a:endParaRPr lang="en-US" sz="2000" dirty="0"/>
          </a:p>
          <a:p>
            <a:pPr marL="681038" indent="350838">
              <a:buFont typeface="Arial" pitchFamily="34" charset="0"/>
              <a:buChar char="•"/>
            </a:pPr>
            <a:r>
              <a:rPr lang="en-US" sz="2000" dirty="0"/>
              <a:t>Long-term </a:t>
            </a:r>
            <a:r>
              <a:rPr lang="en-US" sz="2000" dirty="0"/>
              <a:t>conservation of </a:t>
            </a:r>
            <a:r>
              <a:rPr lang="en-US" sz="2000" dirty="0"/>
              <a:t>habitats</a:t>
            </a:r>
          </a:p>
          <a:p>
            <a:pPr marL="681038" indent="350838">
              <a:buFont typeface="Arial" pitchFamily="34" charset="0"/>
              <a:buChar char="•"/>
            </a:pPr>
            <a:r>
              <a:rPr lang="en-US" sz="2000" dirty="0"/>
              <a:t>Perpetual management of habitats</a:t>
            </a:r>
          </a:p>
          <a:p>
            <a:pPr marL="681038" indent="350838">
              <a:buFont typeface="Arial" pitchFamily="34" charset="0"/>
              <a:buChar char="•"/>
            </a:pPr>
            <a:r>
              <a:rPr lang="en-US" sz="2000" dirty="0"/>
              <a:t>Perpetual funding source</a:t>
            </a:r>
          </a:p>
          <a:p>
            <a:endParaRPr lang="en-US" sz="2000" dirty="0"/>
          </a:p>
          <a:p>
            <a:r>
              <a:rPr lang="en-US" sz="2000" dirty="0"/>
              <a:t>Then </a:t>
            </a:r>
            <a:r>
              <a:rPr lang="en-US" sz="2000" dirty="0"/>
              <a:t>the conditions of the ITP </a:t>
            </a:r>
            <a:r>
              <a:rPr lang="en-US" sz="2000" dirty="0"/>
              <a:t>could possibly be </a:t>
            </a:r>
            <a:r>
              <a:rPr lang="en-US" sz="2000" dirty="0"/>
              <a:t>met </a:t>
            </a:r>
            <a:endParaRPr lang="en-US" sz="2000" dirty="0"/>
          </a:p>
          <a:p>
            <a:r>
              <a:rPr lang="en-US" sz="2000" dirty="0"/>
              <a:t>through </a:t>
            </a:r>
            <a:r>
              <a:rPr lang="en-US" sz="2000" dirty="0"/>
              <a:t>the ERP program.</a:t>
            </a:r>
          </a:p>
          <a:p>
            <a:endParaRPr lang="en-US" sz="2000" dirty="0"/>
          </a:p>
        </p:txBody>
      </p:sp>
      <p:sp>
        <p:nvSpPr>
          <p:cNvPr id="5" name="TextBox 4"/>
          <p:cNvSpPr txBox="1"/>
          <p:nvPr/>
        </p:nvSpPr>
        <p:spPr>
          <a:xfrm>
            <a:off x="1752600" y="144959"/>
            <a:ext cx="8763000" cy="1200329"/>
          </a:xfrm>
          <a:prstGeom prst="rect">
            <a:avLst/>
          </a:prstGeom>
          <a:noFill/>
        </p:spPr>
        <p:txBody>
          <a:bodyPr wrap="square" rtlCol="0">
            <a:spAutoFit/>
          </a:bodyPr>
          <a:lstStyle/>
          <a:p>
            <a:pPr algn="ctr"/>
            <a:r>
              <a:rPr lang="en-US" sz="3600" dirty="0"/>
              <a:t>FWC’s Incidental Take Permitting and the ERP Program </a:t>
            </a:r>
            <a:endParaRPr lang="en-US" sz="3600" dirty="0"/>
          </a:p>
        </p:txBody>
      </p:sp>
      <p:pic>
        <p:nvPicPr>
          <p:cNvPr id="6" name="Picture 2" descr="C:\Users\jennifer.goff\Pictures\sandhill crane.jpg"/>
          <p:cNvPicPr>
            <a:picLocks noChangeAspect="1" noChangeArrowheads="1"/>
          </p:cNvPicPr>
          <p:nvPr/>
        </p:nvPicPr>
        <p:blipFill>
          <a:blip r:embed="rId3" cstate="print"/>
          <a:srcRect/>
          <a:stretch>
            <a:fillRect/>
          </a:stretch>
        </p:blipFill>
        <p:spPr bwMode="auto">
          <a:xfrm>
            <a:off x="8432791" y="3048001"/>
            <a:ext cx="1276378" cy="3429000"/>
          </a:xfrm>
          <a:prstGeom prst="rect">
            <a:avLst/>
          </a:prstGeom>
          <a:noFill/>
        </p:spPr>
      </p:pic>
    </p:spTree>
    <p:extLst>
      <p:ext uri="{BB962C8B-B14F-4D97-AF65-F5344CB8AC3E}">
        <p14:creationId xmlns:p14="http://schemas.microsoft.com/office/powerpoint/2010/main" val="29473148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38687" y="1387419"/>
            <a:ext cx="10817524" cy="4401205"/>
          </a:xfrm>
          <a:prstGeom prst="rect">
            <a:avLst/>
          </a:prstGeom>
          <a:noFill/>
        </p:spPr>
        <p:txBody>
          <a:bodyPr wrap="square" rtlCol="0">
            <a:spAutoFit/>
          </a:bodyPr>
          <a:lstStyle/>
          <a:p>
            <a:pPr marL="342900" indent="-342900">
              <a:buFont typeface="Arial" panose="020B0604020202020204" pitchFamily="34" charset="0"/>
              <a:buChar char="•"/>
            </a:pPr>
            <a:r>
              <a:rPr lang="en-US" sz="2000" dirty="0" smtClean="0"/>
              <a:t>FWC </a:t>
            </a:r>
            <a:r>
              <a:rPr lang="en-US" sz="2000" dirty="0"/>
              <a:t>and our </a:t>
            </a:r>
            <a:r>
              <a:rPr lang="en-US" sz="2000" dirty="0" smtClean="0"/>
              <a:t>responsibilities</a:t>
            </a:r>
          </a:p>
          <a:p>
            <a:pPr marL="342900" indent="-342900">
              <a:buFont typeface="Arial" panose="020B0604020202020204" pitchFamily="34" charset="0"/>
              <a:buChar char="•"/>
            </a:pPr>
            <a:endParaRPr lang="en-US" sz="2000" dirty="0" smtClean="0"/>
          </a:p>
          <a:p>
            <a:pPr marL="342900" indent="-342900">
              <a:buFont typeface="Arial" panose="020B0604020202020204" pitchFamily="34" charset="0"/>
              <a:buChar char="•"/>
            </a:pPr>
            <a:r>
              <a:rPr lang="en-US" sz="2000" dirty="0" smtClean="0"/>
              <a:t>Conservation Planning Services (CPS)</a:t>
            </a:r>
          </a:p>
          <a:p>
            <a:pPr marL="342900" indent="-342900">
              <a:buFont typeface="Arial" panose="020B0604020202020204" pitchFamily="34" charset="0"/>
              <a:buChar char="•"/>
            </a:pPr>
            <a:endParaRPr lang="en-US" sz="2000" dirty="0" smtClean="0"/>
          </a:p>
          <a:p>
            <a:pPr marL="342900" indent="-342900">
              <a:buFont typeface="Arial" panose="020B0604020202020204" pitchFamily="34" charset="0"/>
              <a:buChar char="•"/>
            </a:pPr>
            <a:r>
              <a:rPr lang="en-US" sz="2000" dirty="0" smtClean="0"/>
              <a:t>How </a:t>
            </a:r>
            <a:r>
              <a:rPr lang="en-US" sz="2000" dirty="0"/>
              <a:t>CPS interacts with DEP and </a:t>
            </a:r>
            <a:r>
              <a:rPr lang="en-US" sz="2000" dirty="0" smtClean="0"/>
              <a:t>ERPs</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smtClean="0"/>
              <a:t>Typical ERP review</a:t>
            </a:r>
          </a:p>
          <a:p>
            <a:pPr marL="342900" indent="-342900">
              <a:buFont typeface="Arial" panose="020B0604020202020204" pitchFamily="34" charset="0"/>
              <a:buChar char="•"/>
            </a:pPr>
            <a:endParaRPr lang="en-US" sz="2000" dirty="0" smtClean="0"/>
          </a:p>
          <a:p>
            <a:pPr marL="342900" indent="-342900">
              <a:buFont typeface="Arial" panose="020B0604020202020204" pitchFamily="34" charset="0"/>
              <a:buChar char="•"/>
            </a:pPr>
            <a:r>
              <a:rPr lang="en-US" sz="2000" dirty="0" smtClean="0"/>
              <a:t>Rule change for defining “take”</a:t>
            </a:r>
          </a:p>
          <a:p>
            <a:pPr marL="342900" indent="-342900">
              <a:buFont typeface="Arial" panose="020B0604020202020204" pitchFamily="34" charset="0"/>
              <a:buChar char="•"/>
            </a:pPr>
            <a:endParaRPr lang="en-US" sz="2000" dirty="0" smtClean="0"/>
          </a:p>
          <a:p>
            <a:pPr marL="342900" indent="-342900">
              <a:buFont typeface="Arial" panose="020B0604020202020204" pitchFamily="34" charset="0"/>
              <a:buChar char="•"/>
            </a:pPr>
            <a:r>
              <a:rPr lang="en-US" sz="2000" dirty="0" smtClean="0"/>
              <a:t>Comprehensive </a:t>
            </a:r>
            <a:r>
              <a:rPr lang="en-US" sz="2000" dirty="0"/>
              <a:t>management plan </a:t>
            </a:r>
            <a:r>
              <a:rPr lang="en-US" sz="2000" dirty="0" smtClean="0"/>
              <a:t>approach</a:t>
            </a:r>
          </a:p>
          <a:p>
            <a:r>
              <a:rPr lang="en-US" sz="2000" dirty="0" smtClean="0"/>
              <a:t> 	and </a:t>
            </a:r>
            <a:r>
              <a:rPr lang="en-US" sz="2000" dirty="0"/>
              <a:t>examples </a:t>
            </a:r>
            <a:r>
              <a:rPr lang="en-US" sz="2000" dirty="0" smtClean="0"/>
              <a:t>(Mosaic </a:t>
            </a:r>
            <a:r>
              <a:rPr lang="en-US" sz="2000" dirty="0"/>
              <a:t>and </a:t>
            </a:r>
            <a:r>
              <a:rPr lang="en-US" sz="2000" dirty="0" smtClean="0"/>
              <a:t>Suncoast II)</a:t>
            </a:r>
          </a:p>
          <a:p>
            <a:pPr marL="342900" indent="-342900">
              <a:buFont typeface="Arial" panose="020B0604020202020204" pitchFamily="34" charset="0"/>
              <a:buChar char="•"/>
            </a:pPr>
            <a:endParaRPr lang="en-US" sz="2000" dirty="0" smtClean="0"/>
          </a:p>
          <a:p>
            <a:pPr marL="342900" indent="-342900">
              <a:buFont typeface="Arial" panose="020B0604020202020204" pitchFamily="34" charset="0"/>
              <a:buChar char="•"/>
            </a:pPr>
            <a:r>
              <a:rPr lang="en-US" sz="2000" dirty="0" smtClean="0"/>
              <a:t>How </a:t>
            </a:r>
            <a:r>
              <a:rPr lang="en-US" sz="2000" dirty="0"/>
              <a:t>this approach can be applied in the </a:t>
            </a:r>
            <a:r>
              <a:rPr lang="en-US" sz="2000" dirty="0" smtClean="0"/>
              <a:t>future</a:t>
            </a:r>
            <a:endParaRPr lang="en-US" sz="2000" dirty="0"/>
          </a:p>
        </p:txBody>
      </p:sp>
      <p:sp>
        <p:nvSpPr>
          <p:cNvPr id="3" name="TextBox 2"/>
          <p:cNvSpPr txBox="1"/>
          <p:nvPr/>
        </p:nvSpPr>
        <p:spPr>
          <a:xfrm>
            <a:off x="1905000" y="144960"/>
            <a:ext cx="8153400" cy="646331"/>
          </a:xfrm>
          <a:prstGeom prst="rect">
            <a:avLst/>
          </a:prstGeom>
          <a:noFill/>
        </p:spPr>
        <p:txBody>
          <a:bodyPr wrap="square" rtlCol="0">
            <a:spAutoFit/>
          </a:bodyPr>
          <a:lstStyle/>
          <a:p>
            <a:pPr algn="ctr"/>
            <a:r>
              <a:rPr lang="en-US" sz="3600" b="1" dirty="0" smtClean="0"/>
              <a:t>Overview</a:t>
            </a:r>
            <a:endParaRPr lang="en-US" sz="3600" b="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1131" y="1639820"/>
            <a:ext cx="4813539" cy="3614800"/>
          </a:xfrm>
          <a:prstGeom prst="rect">
            <a:avLst/>
          </a:prstGeom>
        </p:spPr>
      </p:pic>
    </p:spTree>
    <p:extLst>
      <p:ext uri="{BB962C8B-B14F-4D97-AF65-F5344CB8AC3E}">
        <p14:creationId xmlns:p14="http://schemas.microsoft.com/office/powerpoint/2010/main" val="31210205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Concurrent Issuance of ITP</a:t>
            </a:r>
            <a:endParaRPr lang="en-US" sz="3600" dirty="0"/>
          </a:p>
        </p:txBody>
      </p:sp>
      <p:sp>
        <p:nvSpPr>
          <p:cNvPr id="4" name="TextBox 3"/>
          <p:cNvSpPr txBox="1"/>
          <p:nvPr/>
        </p:nvSpPr>
        <p:spPr>
          <a:xfrm>
            <a:off x="1224951" y="1524000"/>
            <a:ext cx="10459049" cy="5016758"/>
          </a:xfrm>
          <a:prstGeom prst="rect">
            <a:avLst/>
          </a:prstGeom>
          <a:noFill/>
        </p:spPr>
        <p:txBody>
          <a:bodyPr wrap="square" rtlCol="0">
            <a:spAutoFit/>
          </a:bodyPr>
          <a:lstStyle/>
          <a:p>
            <a:r>
              <a:rPr lang="en-US" sz="2000" dirty="0"/>
              <a:t>FWC staff are exploring the possibility of issue and Incidental Take Permit concurrent with the ERP</a:t>
            </a:r>
          </a:p>
          <a:p>
            <a:endParaRPr lang="en-US" sz="2000" dirty="0"/>
          </a:p>
          <a:p>
            <a:r>
              <a:rPr lang="en-US" sz="2000" dirty="0"/>
              <a:t>Chapter 68A-27 allows FWC to issue an ITP without the permittee </a:t>
            </a:r>
            <a:r>
              <a:rPr lang="en-US" sz="2000" dirty="0" smtClean="0"/>
              <a:t>submitting </a:t>
            </a:r>
            <a:r>
              <a:rPr lang="en-US" sz="2000" dirty="0"/>
              <a:t>an application to FWC</a:t>
            </a:r>
          </a:p>
          <a:p>
            <a:endParaRPr lang="en-US" sz="2000" dirty="0"/>
          </a:p>
          <a:p>
            <a:r>
              <a:rPr lang="en-US" sz="2000" dirty="0"/>
              <a:t>Showing a “net conservation benefit” is required to receive an ITP</a:t>
            </a:r>
          </a:p>
          <a:p>
            <a:endParaRPr lang="en-US" sz="2000" dirty="0"/>
          </a:p>
          <a:p>
            <a:r>
              <a:rPr lang="en-US" sz="2000" dirty="0"/>
              <a:t>Mitigation occurring through the existing ERP program may constitute the “net conservation benefit” necessary to receive an ITP</a:t>
            </a:r>
          </a:p>
          <a:p>
            <a:endParaRPr lang="en-US" sz="2000" dirty="0"/>
          </a:p>
          <a:p>
            <a:r>
              <a:rPr lang="en-US" sz="2000" dirty="0"/>
              <a:t>An Incidental Take Permit  (ITP) for unavoidable impacts to state imperiled species can be issued by FWC based on avoidance, minimization, and mitigation measures specified in the ERP as long as those measures achieve a “net conservation benefit” and “do not jeopardize the survival potential of the species”.</a:t>
            </a:r>
          </a:p>
          <a:p>
            <a:endParaRPr lang="en-US" sz="2000" dirty="0"/>
          </a:p>
        </p:txBody>
      </p:sp>
    </p:spTree>
    <p:extLst>
      <p:ext uri="{BB962C8B-B14F-4D97-AF65-F5344CB8AC3E}">
        <p14:creationId xmlns:p14="http://schemas.microsoft.com/office/powerpoint/2010/main" val="22115069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pPr algn="ctr" eaLnBrk="1" hangingPunct="1"/>
            <a:r>
              <a:rPr lang="en-US" sz="3600" b="1" dirty="0" smtClean="0"/>
              <a:t>FWC Conservation </a:t>
            </a:r>
            <a:r>
              <a:rPr lang="en-US" sz="3600" b="1" dirty="0"/>
              <a:t>Planning Services</a:t>
            </a:r>
            <a:br>
              <a:rPr lang="en-US" sz="3600" b="1" dirty="0"/>
            </a:br>
            <a:r>
              <a:rPr lang="en-US" sz="3600" b="1" dirty="0"/>
              <a:t>Project Example</a:t>
            </a:r>
            <a:endParaRPr lang="en-US" altLang="en-US" sz="3600" dirty="0"/>
          </a:p>
        </p:txBody>
      </p:sp>
      <p:sp>
        <p:nvSpPr>
          <p:cNvPr id="11" name="TextBox 10"/>
          <p:cNvSpPr txBox="1"/>
          <p:nvPr/>
        </p:nvSpPr>
        <p:spPr>
          <a:xfrm>
            <a:off x="1676400" y="1600201"/>
            <a:ext cx="4986058" cy="954107"/>
          </a:xfrm>
          <a:prstGeom prst="rect">
            <a:avLst/>
          </a:prstGeom>
          <a:noFill/>
        </p:spPr>
        <p:txBody>
          <a:bodyPr wrap="square" rtlCol="0">
            <a:spAutoFit/>
          </a:bodyPr>
          <a:lstStyle/>
          <a:p>
            <a:pPr algn="ctr"/>
            <a:r>
              <a:rPr lang="en-US" sz="2800" dirty="0"/>
              <a:t>Wingate East Mine Expansion</a:t>
            </a:r>
          </a:p>
          <a:p>
            <a:pPr algn="ctr"/>
            <a:r>
              <a:rPr lang="en-US" sz="2800" dirty="0"/>
              <a:t>Multi-species Permitting</a:t>
            </a:r>
          </a:p>
        </p:txBody>
      </p:sp>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r="6225" b="10000"/>
          <a:stretch/>
        </p:blipFill>
        <p:spPr>
          <a:xfrm>
            <a:off x="2514600" y="4495800"/>
            <a:ext cx="2858278" cy="2057400"/>
          </a:xfrm>
          <a:prstGeom prst="rect">
            <a:avLst/>
          </a:prstGeom>
        </p:spPr>
      </p:pic>
      <p:pic>
        <p:nvPicPr>
          <p:cNvPr id="13" name="Content Placeholder 7"/>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9847" t="6633" r="12653" b="14423"/>
          <a:stretch/>
        </p:blipFill>
        <p:spPr>
          <a:xfrm>
            <a:off x="1752600" y="2554308"/>
            <a:ext cx="2694910" cy="1825585"/>
          </a:xfrm>
        </p:spPr>
      </p:pic>
      <p:pic>
        <p:nvPicPr>
          <p:cNvPr id="14" name="Picture 13"/>
          <p:cNvPicPr>
            <a:picLocks noChangeAspect="1"/>
          </p:cNvPicPr>
          <p:nvPr/>
        </p:nvPicPr>
        <p:blipFill>
          <a:blip r:embed="rId5"/>
          <a:stretch>
            <a:fillRect/>
          </a:stretch>
        </p:blipFill>
        <p:spPr>
          <a:xfrm rot="16200000">
            <a:off x="6207449" y="2088351"/>
            <a:ext cx="5161671" cy="3759437"/>
          </a:xfrm>
          <a:prstGeom prst="rect">
            <a:avLst/>
          </a:prstGeom>
        </p:spPr>
      </p:pic>
      <p:pic>
        <p:nvPicPr>
          <p:cNvPr id="9" name="Picture 8"/>
          <p:cNvPicPr>
            <a:picLocks noChangeAspect="1"/>
          </p:cNvPicPr>
          <p:nvPr/>
        </p:nvPicPr>
        <p:blipFill>
          <a:blip r:embed="rId6"/>
          <a:stretch>
            <a:fillRect/>
          </a:stretch>
        </p:blipFill>
        <p:spPr>
          <a:xfrm>
            <a:off x="4572001" y="2736870"/>
            <a:ext cx="2243699" cy="1484293"/>
          </a:xfrm>
          <a:prstGeom prst="rect">
            <a:avLst/>
          </a:prstGeom>
        </p:spPr>
      </p:pic>
    </p:spTree>
    <p:extLst>
      <p:ext uri="{BB962C8B-B14F-4D97-AF65-F5344CB8AC3E}">
        <p14:creationId xmlns:p14="http://schemas.microsoft.com/office/powerpoint/2010/main" val="21472915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981199" y="274638"/>
            <a:ext cx="8922589" cy="1143000"/>
          </a:xfrm>
        </p:spPr>
        <p:txBody>
          <a:bodyPr/>
          <a:lstStyle/>
          <a:p>
            <a:pPr algn="ctr" eaLnBrk="1" hangingPunct="1"/>
            <a:r>
              <a:rPr lang="en-US" sz="3600" b="1" dirty="0" smtClean="0"/>
              <a:t>FWC Conservation </a:t>
            </a:r>
            <a:r>
              <a:rPr lang="en-US" sz="3600" b="1" dirty="0"/>
              <a:t>Planning Services</a:t>
            </a:r>
            <a:br>
              <a:rPr lang="en-US" sz="3600" b="1" dirty="0"/>
            </a:br>
            <a:r>
              <a:rPr lang="en-US" sz="3600" b="1" dirty="0"/>
              <a:t>Project Example</a:t>
            </a:r>
            <a:endParaRPr lang="en-US" altLang="en-US" sz="3600" dirty="0"/>
          </a:p>
        </p:txBody>
      </p:sp>
      <p:sp>
        <p:nvSpPr>
          <p:cNvPr id="3" name="TextBox 2"/>
          <p:cNvSpPr txBox="1"/>
          <p:nvPr/>
        </p:nvSpPr>
        <p:spPr>
          <a:xfrm>
            <a:off x="1033170" y="1545373"/>
            <a:ext cx="8408438" cy="4401205"/>
          </a:xfrm>
          <a:prstGeom prst="rect">
            <a:avLst/>
          </a:prstGeom>
          <a:noFill/>
        </p:spPr>
        <p:txBody>
          <a:bodyPr wrap="square" rtlCol="0">
            <a:spAutoFit/>
          </a:bodyPr>
          <a:lstStyle/>
          <a:p>
            <a:pPr marL="0" lvl="1"/>
            <a:r>
              <a:rPr lang="en-US" sz="2000" dirty="0"/>
              <a:t>Mosaic proposes phosphate mining on a 4,345-acre site in east central Manatee County—DEP permit required</a:t>
            </a:r>
          </a:p>
          <a:p>
            <a:pPr marL="0" lvl="1"/>
            <a:endParaRPr lang="en-US" sz="2000" dirty="0" smtClean="0"/>
          </a:p>
          <a:p>
            <a:pPr marL="0" lvl="1"/>
            <a:r>
              <a:rPr lang="en-US" sz="2000" dirty="0" smtClean="0"/>
              <a:t>FWC’s </a:t>
            </a:r>
            <a:r>
              <a:rPr lang="en-US" sz="2000" dirty="0"/>
              <a:t>“take” rule includes a definition </a:t>
            </a:r>
          </a:p>
          <a:p>
            <a:pPr marL="0" lvl="1"/>
            <a:r>
              <a:rPr lang="en-US" sz="2000" dirty="0"/>
              <a:t>of “harm” that would let FWC regulate </a:t>
            </a:r>
          </a:p>
          <a:p>
            <a:pPr marL="0" lvl="1"/>
            <a:r>
              <a:rPr lang="en-US" sz="2000" dirty="0"/>
              <a:t>habitat that is necessary for “essential behaviors”—</a:t>
            </a:r>
          </a:p>
          <a:p>
            <a:pPr marL="0" lvl="1"/>
            <a:r>
              <a:rPr lang="en-US" sz="2000" dirty="0"/>
              <a:t>FWC permit MAYBE required</a:t>
            </a:r>
          </a:p>
          <a:p>
            <a:pPr marL="0" lvl="1"/>
            <a:endParaRPr lang="en-US" sz="2000" dirty="0" smtClean="0"/>
          </a:p>
          <a:p>
            <a:pPr marL="0" lvl="1"/>
            <a:r>
              <a:rPr lang="en-US" sz="2000" dirty="0" smtClean="0"/>
              <a:t>A </a:t>
            </a:r>
            <a:r>
              <a:rPr lang="en-US" sz="2000" dirty="0"/>
              <a:t>Wildlife and Habitat Management </a:t>
            </a:r>
          </a:p>
          <a:p>
            <a:pPr marL="0" lvl="1"/>
            <a:r>
              <a:rPr lang="en-US" sz="2000" dirty="0"/>
              <a:t>Plan was developed for the 50-year mine </a:t>
            </a:r>
          </a:p>
          <a:p>
            <a:pPr marL="0" lvl="1"/>
            <a:endParaRPr lang="en-US" altLang="en-US" sz="2000" dirty="0"/>
          </a:p>
          <a:p>
            <a:pPr marL="0" lvl="1"/>
            <a:r>
              <a:rPr lang="en-US" altLang="en-US" sz="2000" dirty="0"/>
              <a:t>Conservation benefit for listed</a:t>
            </a:r>
          </a:p>
          <a:p>
            <a:pPr marL="0" lvl="1"/>
            <a:r>
              <a:rPr lang="en-US" altLang="en-US" sz="2000" dirty="0"/>
              <a:t>species associated with “take” is</a:t>
            </a:r>
          </a:p>
          <a:p>
            <a:pPr marL="0" lvl="1"/>
            <a:r>
              <a:rPr lang="en-US" altLang="en-US" sz="2000" dirty="0"/>
              <a:t>outline in </a:t>
            </a:r>
            <a:r>
              <a:rPr lang="en-US" altLang="en-US" sz="2000" dirty="0" smtClean="0"/>
              <a:t>rule—does the WHMP address this?</a:t>
            </a:r>
            <a:r>
              <a:rPr lang="en-US" sz="2000" dirty="0" smtClean="0"/>
              <a:t> </a:t>
            </a:r>
            <a:endParaRPr lang="en-US" sz="2000" dirty="0"/>
          </a:p>
        </p:txBody>
      </p:sp>
      <p:pic>
        <p:nvPicPr>
          <p:cNvPr id="10"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848678" y="2449902"/>
            <a:ext cx="5185860" cy="2917045"/>
          </a:xfrm>
        </p:spPr>
      </p:pic>
    </p:spTree>
    <p:extLst>
      <p:ext uri="{BB962C8B-B14F-4D97-AF65-F5344CB8AC3E}">
        <p14:creationId xmlns:p14="http://schemas.microsoft.com/office/powerpoint/2010/main" val="5252012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rot="16200000">
            <a:off x="5441132" y="1061248"/>
            <a:ext cx="5858828" cy="4290108"/>
          </a:xfrm>
          <a:prstGeom prst="rect">
            <a:avLst/>
          </a:prstGeom>
        </p:spPr>
      </p:pic>
      <p:pic>
        <p:nvPicPr>
          <p:cNvPr id="7" name="Picture 6"/>
          <p:cNvPicPr>
            <a:picLocks noChangeAspect="1"/>
          </p:cNvPicPr>
          <p:nvPr/>
        </p:nvPicPr>
        <p:blipFill>
          <a:blip r:embed="rId4"/>
          <a:stretch>
            <a:fillRect/>
          </a:stretch>
        </p:blipFill>
        <p:spPr>
          <a:xfrm rot="16200000">
            <a:off x="956786" y="1072702"/>
            <a:ext cx="5858827" cy="4267202"/>
          </a:xfrm>
          <a:prstGeom prst="rect">
            <a:avLst/>
          </a:prstGeom>
        </p:spPr>
      </p:pic>
    </p:spTree>
    <p:extLst>
      <p:ext uri="{BB962C8B-B14F-4D97-AF65-F5344CB8AC3E}">
        <p14:creationId xmlns:p14="http://schemas.microsoft.com/office/powerpoint/2010/main" val="38522142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pPr algn="ctr" eaLnBrk="1" hangingPunct="1"/>
            <a:r>
              <a:rPr lang="en-US" sz="3600" b="1" dirty="0" smtClean="0"/>
              <a:t>FWC Conservation </a:t>
            </a:r>
            <a:r>
              <a:rPr lang="en-US" sz="3600" b="1" dirty="0"/>
              <a:t>Planning Services</a:t>
            </a:r>
            <a:br>
              <a:rPr lang="en-US" sz="3600" b="1" dirty="0"/>
            </a:br>
            <a:r>
              <a:rPr lang="en-US" sz="3600" b="1" dirty="0"/>
              <a:t>Project Example</a:t>
            </a:r>
            <a:endParaRPr lang="en-US" altLang="en-US" sz="3600" dirty="0"/>
          </a:p>
        </p:txBody>
      </p:sp>
      <p:sp>
        <p:nvSpPr>
          <p:cNvPr id="5" name="TextBox 4"/>
          <p:cNvSpPr txBox="1"/>
          <p:nvPr/>
        </p:nvSpPr>
        <p:spPr>
          <a:xfrm>
            <a:off x="1511234" y="1609397"/>
            <a:ext cx="4635566" cy="4708981"/>
          </a:xfrm>
          <a:prstGeom prst="rect">
            <a:avLst/>
          </a:prstGeom>
          <a:noFill/>
        </p:spPr>
        <p:txBody>
          <a:bodyPr wrap="square" rtlCol="0">
            <a:spAutoFit/>
          </a:bodyPr>
          <a:lstStyle/>
          <a:p>
            <a:pPr marL="0" lvl="1"/>
            <a:r>
              <a:rPr lang="en-US" altLang="en-US" sz="2000" dirty="0"/>
              <a:t>FWC’s “take” rule change prompted ISMP and new language in ISMP affects mining</a:t>
            </a:r>
          </a:p>
          <a:p>
            <a:pPr marL="0" lvl="1"/>
            <a:endParaRPr lang="en-US" altLang="en-US" sz="2000" dirty="0"/>
          </a:p>
          <a:p>
            <a:r>
              <a:rPr lang="en-US" sz="2000" dirty="0"/>
              <a:t>WHMP provided mitigation, but was it </a:t>
            </a:r>
            <a:r>
              <a:rPr lang="en-US" sz="2000" i="1" dirty="0" smtClean="0"/>
              <a:t>enough</a:t>
            </a:r>
            <a:r>
              <a:rPr lang="en-US" sz="2000" dirty="0" smtClean="0"/>
              <a:t> and was it </a:t>
            </a:r>
            <a:r>
              <a:rPr lang="en-US" sz="2000" i="1" dirty="0" smtClean="0"/>
              <a:t>appropriate</a:t>
            </a:r>
            <a:r>
              <a:rPr lang="en-US" sz="2000" dirty="0" smtClean="0"/>
              <a:t> to achieve a “conservation benefit”</a:t>
            </a:r>
            <a:r>
              <a:rPr lang="en-US" sz="2000" i="1" dirty="0" smtClean="0"/>
              <a:t>?</a:t>
            </a:r>
            <a:endParaRPr lang="en-US" sz="2000" i="1" dirty="0"/>
          </a:p>
          <a:p>
            <a:endParaRPr lang="en-US" sz="2000" i="1" dirty="0"/>
          </a:p>
          <a:p>
            <a:r>
              <a:rPr lang="en-US" sz="2000" dirty="0"/>
              <a:t>Developed additional conservation measures for state-listed fish and wildlife resources </a:t>
            </a:r>
            <a:r>
              <a:rPr lang="en-US" sz="2000" dirty="0" smtClean="0"/>
              <a:t>to be included</a:t>
            </a:r>
            <a:endParaRPr lang="en-US" sz="2000" dirty="0"/>
          </a:p>
          <a:p>
            <a:pPr marL="0" lvl="1"/>
            <a:endParaRPr lang="en-US" altLang="en-US" sz="2000" dirty="0"/>
          </a:p>
          <a:p>
            <a:pPr marL="0" lvl="1"/>
            <a:r>
              <a:rPr lang="en-US" altLang="en-US" sz="2000" dirty="0"/>
              <a:t>Conservation benefits for </a:t>
            </a:r>
            <a:r>
              <a:rPr lang="en-US" sz="2000" dirty="0"/>
              <a:t>the Florida Sandhill crane and Southeastern American kestrel </a:t>
            </a:r>
            <a:r>
              <a:rPr lang="en-US" altLang="en-US" sz="2000" dirty="0"/>
              <a:t>	</a:t>
            </a:r>
          </a:p>
        </p:txBody>
      </p:sp>
      <p:pic>
        <p:nvPicPr>
          <p:cNvPr id="10" name="Picture 9"/>
          <p:cNvPicPr>
            <a:picLocks noChangeAspect="1"/>
          </p:cNvPicPr>
          <p:nvPr/>
        </p:nvPicPr>
        <p:blipFill>
          <a:blip r:embed="rId3"/>
          <a:stretch>
            <a:fillRect/>
          </a:stretch>
        </p:blipFill>
        <p:spPr>
          <a:xfrm>
            <a:off x="6300018" y="3810000"/>
            <a:ext cx="4291782" cy="2438400"/>
          </a:xfrm>
          <a:prstGeom prst="rect">
            <a:avLst/>
          </a:prstGeom>
        </p:spPr>
      </p:pic>
      <p:pic>
        <p:nvPicPr>
          <p:cNvPr id="11" name="Picture 10"/>
          <p:cNvPicPr>
            <a:picLocks noChangeAspect="1"/>
          </p:cNvPicPr>
          <p:nvPr/>
        </p:nvPicPr>
        <p:blipFill>
          <a:blip r:embed="rId4"/>
          <a:stretch>
            <a:fillRect/>
          </a:stretch>
        </p:blipFill>
        <p:spPr>
          <a:xfrm>
            <a:off x="6934200" y="1470850"/>
            <a:ext cx="2590800" cy="2262951"/>
          </a:xfrm>
          <a:prstGeom prst="rect">
            <a:avLst/>
          </a:prstGeom>
        </p:spPr>
      </p:pic>
    </p:spTree>
    <p:extLst>
      <p:ext uri="{BB962C8B-B14F-4D97-AF65-F5344CB8AC3E}">
        <p14:creationId xmlns:p14="http://schemas.microsoft.com/office/powerpoint/2010/main" val="17779716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smtClean="0"/>
              <a:t>FWC is taking a comprehensive approach to management planning for large scale projects like mining</a:t>
            </a:r>
          </a:p>
          <a:p>
            <a:endParaRPr lang="en-US" sz="2400" dirty="0" smtClean="0"/>
          </a:p>
          <a:p>
            <a:r>
              <a:rPr lang="en-US" sz="2400" dirty="0" smtClean="0"/>
              <a:t>WHMPs may provide benefits for state listed species</a:t>
            </a:r>
          </a:p>
          <a:p>
            <a:endParaRPr lang="en-US" sz="2400" dirty="0"/>
          </a:p>
          <a:p>
            <a:r>
              <a:rPr lang="en-US" sz="2400" dirty="0" smtClean="0"/>
              <a:t>Challenges include accounting for impacts and benefits to individual species in a project with a mosaic of habitat types</a:t>
            </a:r>
          </a:p>
          <a:p>
            <a:endParaRPr lang="en-US" sz="2400" dirty="0"/>
          </a:p>
          <a:p>
            <a:r>
              <a:rPr lang="en-US" sz="2400" dirty="0" smtClean="0"/>
              <a:t>Early and frequent coordination is essential for this approach to be successful</a:t>
            </a:r>
            <a:endParaRPr lang="en-US" sz="2400" dirty="0"/>
          </a:p>
        </p:txBody>
      </p:sp>
      <p:sp>
        <p:nvSpPr>
          <p:cNvPr id="4" name="Title 1"/>
          <p:cNvSpPr>
            <a:spLocks noGrp="1"/>
          </p:cNvSpPr>
          <p:nvPr>
            <p:ph type="title"/>
          </p:nvPr>
        </p:nvSpPr>
        <p:spPr/>
        <p:txBody>
          <a:bodyPr/>
          <a:lstStyle/>
          <a:p>
            <a:pPr algn="ctr" eaLnBrk="1" hangingPunct="1"/>
            <a:r>
              <a:rPr lang="en-US" sz="3600" b="1" dirty="0" smtClean="0"/>
              <a:t>FWC Conservation </a:t>
            </a:r>
            <a:r>
              <a:rPr lang="en-US" sz="3600" b="1" dirty="0"/>
              <a:t>Planning Services</a:t>
            </a:r>
            <a:br>
              <a:rPr lang="en-US" sz="3600" b="1" dirty="0"/>
            </a:br>
            <a:r>
              <a:rPr lang="en-US" sz="3600" b="1" dirty="0"/>
              <a:t>Project Example</a:t>
            </a:r>
            <a:endParaRPr lang="en-US" altLang="en-US" sz="3600" dirty="0"/>
          </a:p>
        </p:txBody>
      </p:sp>
    </p:spTree>
    <p:extLst>
      <p:ext uri="{BB962C8B-B14F-4D97-AF65-F5344CB8AC3E}">
        <p14:creationId xmlns:p14="http://schemas.microsoft.com/office/powerpoint/2010/main" val="31869061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6317" y="1624643"/>
            <a:ext cx="10574068" cy="3992563"/>
          </a:xfrm>
        </p:spPr>
        <p:txBody>
          <a:bodyPr/>
          <a:lstStyle/>
          <a:p>
            <a:r>
              <a:rPr lang="en-US" sz="2400" dirty="0" smtClean="0"/>
              <a:t>FWC staff will continue to review ERPs and provide DEP staff and the applicant with fish and wildlife information</a:t>
            </a:r>
          </a:p>
          <a:p>
            <a:endParaRPr lang="en-US" sz="2400" dirty="0" smtClean="0"/>
          </a:p>
          <a:p>
            <a:r>
              <a:rPr lang="en-US" sz="2400" dirty="0" smtClean="0"/>
              <a:t>We will continue internal discussions with FWC and DEP legal on implementing a simultaneous permit process—this will not affect DEPs process</a:t>
            </a:r>
          </a:p>
          <a:p>
            <a:endParaRPr lang="en-US" sz="2400" dirty="0" smtClean="0"/>
          </a:p>
          <a:p>
            <a:r>
              <a:rPr lang="en-US" sz="2400" dirty="0" smtClean="0"/>
              <a:t>Important to include conditions for wetland dependent wildlife in the ERP</a:t>
            </a:r>
          </a:p>
          <a:p>
            <a:endParaRPr lang="en-US" sz="2400" dirty="0"/>
          </a:p>
          <a:p>
            <a:r>
              <a:rPr lang="en-US" sz="2400" dirty="0" smtClean="0"/>
              <a:t>Exploring </a:t>
            </a:r>
            <a:r>
              <a:rPr lang="en-US" sz="2400" dirty="0"/>
              <a:t>an approach to use UMAM for assessing impacts and mitigation on </a:t>
            </a:r>
            <a:r>
              <a:rPr lang="en-US" sz="2400" dirty="0" smtClean="0"/>
              <a:t>uplands</a:t>
            </a:r>
          </a:p>
          <a:p>
            <a:endParaRPr lang="en-US" sz="2400" dirty="0"/>
          </a:p>
        </p:txBody>
      </p:sp>
      <p:sp>
        <p:nvSpPr>
          <p:cNvPr id="4" name="Title 1"/>
          <p:cNvSpPr>
            <a:spLocks noGrp="1"/>
          </p:cNvSpPr>
          <p:nvPr>
            <p:ph type="title"/>
          </p:nvPr>
        </p:nvSpPr>
        <p:spPr/>
        <p:txBody>
          <a:bodyPr/>
          <a:lstStyle/>
          <a:p>
            <a:pPr algn="ctr" eaLnBrk="1" hangingPunct="1"/>
            <a:r>
              <a:rPr lang="en-US" sz="3600" b="1" dirty="0" smtClean="0"/>
              <a:t>FWC Conservation </a:t>
            </a:r>
            <a:r>
              <a:rPr lang="en-US" sz="3600" b="1" dirty="0"/>
              <a:t>Planning Services</a:t>
            </a:r>
            <a:br>
              <a:rPr lang="en-US" sz="3600" b="1" dirty="0"/>
            </a:br>
            <a:r>
              <a:rPr lang="en-US" sz="3600" b="1" dirty="0" smtClean="0"/>
              <a:t>Future Projects and Coordination</a:t>
            </a:r>
            <a:endParaRPr lang="en-US" altLang="en-US" sz="3600" dirty="0"/>
          </a:p>
        </p:txBody>
      </p:sp>
    </p:spTree>
    <p:extLst>
      <p:ext uri="{BB962C8B-B14F-4D97-AF65-F5344CB8AC3E}">
        <p14:creationId xmlns:p14="http://schemas.microsoft.com/office/powerpoint/2010/main" val="27329259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6317" y="1624643"/>
            <a:ext cx="10574068" cy="3992563"/>
          </a:xfrm>
        </p:spPr>
        <p:txBody>
          <a:bodyPr/>
          <a:lstStyle/>
          <a:p>
            <a:r>
              <a:rPr lang="en-US" sz="2400" dirty="0"/>
              <a:t>FWC issued an ITP for Suncoast II that used a modified UMAM approach to assess impacts to </a:t>
            </a:r>
            <a:r>
              <a:rPr lang="en-US" sz="2400" dirty="0" smtClean="0"/>
              <a:t>uplands—more of this in the future</a:t>
            </a:r>
          </a:p>
          <a:p>
            <a:endParaRPr lang="en-US" sz="2400" dirty="0"/>
          </a:p>
          <a:p>
            <a:r>
              <a:rPr lang="en-US" sz="2400" dirty="0" smtClean="0"/>
              <a:t>Engaging with the applicant as early as possible is essential</a:t>
            </a:r>
          </a:p>
          <a:p>
            <a:endParaRPr lang="en-US" sz="2400" dirty="0" smtClean="0"/>
          </a:p>
          <a:p>
            <a:r>
              <a:rPr lang="en-US" sz="2400" dirty="0" smtClean="0"/>
              <a:t>FWC staff should be in pre-application meetings</a:t>
            </a:r>
          </a:p>
          <a:p>
            <a:endParaRPr lang="en-US" sz="2400" dirty="0" smtClean="0"/>
          </a:p>
          <a:p>
            <a:r>
              <a:rPr lang="en-US" sz="2400" dirty="0" smtClean="0"/>
              <a:t>We can work out wildlife issues during pre-apps to shorten review time</a:t>
            </a:r>
          </a:p>
          <a:p>
            <a:endParaRPr lang="en-US" sz="2400" dirty="0" smtClean="0"/>
          </a:p>
          <a:p>
            <a:r>
              <a:rPr lang="en-US" sz="2400" dirty="0" smtClean="0"/>
              <a:t>Upon approval of the ISMP, FWC staff may begin issuing ITPs for wetland dependent species simultaneously with ERPs at the applicant’s request</a:t>
            </a:r>
          </a:p>
          <a:p>
            <a:endParaRPr lang="en-US" sz="2400" dirty="0" smtClean="0"/>
          </a:p>
        </p:txBody>
      </p:sp>
      <p:sp>
        <p:nvSpPr>
          <p:cNvPr id="4" name="Title 1"/>
          <p:cNvSpPr>
            <a:spLocks noGrp="1"/>
          </p:cNvSpPr>
          <p:nvPr>
            <p:ph type="title"/>
          </p:nvPr>
        </p:nvSpPr>
        <p:spPr/>
        <p:txBody>
          <a:bodyPr/>
          <a:lstStyle/>
          <a:p>
            <a:pPr algn="ctr" eaLnBrk="1" hangingPunct="1"/>
            <a:r>
              <a:rPr lang="en-US" sz="3600" b="1" dirty="0" smtClean="0"/>
              <a:t>FWC Conservation </a:t>
            </a:r>
            <a:r>
              <a:rPr lang="en-US" sz="3600" b="1" dirty="0"/>
              <a:t>Planning Services</a:t>
            </a:r>
            <a:br>
              <a:rPr lang="en-US" sz="3600" b="1" dirty="0"/>
            </a:br>
            <a:r>
              <a:rPr lang="en-US" sz="3600" b="1" dirty="0" smtClean="0"/>
              <a:t>Future Projects and Coordination</a:t>
            </a:r>
            <a:endParaRPr lang="en-US" altLang="en-US" sz="3600" dirty="0"/>
          </a:p>
        </p:txBody>
      </p:sp>
    </p:spTree>
    <p:extLst>
      <p:ext uri="{BB962C8B-B14F-4D97-AF65-F5344CB8AC3E}">
        <p14:creationId xmlns:p14="http://schemas.microsoft.com/office/powerpoint/2010/main" val="1318313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5924" y="224287"/>
            <a:ext cx="8305800" cy="567906"/>
          </a:xfrm>
        </p:spPr>
        <p:txBody>
          <a:bodyPr/>
          <a:lstStyle/>
          <a:p>
            <a:pPr algn="ctr"/>
            <a:r>
              <a:rPr lang="en-US" sz="3600" dirty="0" smtClean="0"/>
              <a:t>Summary Points</a:t>
            </a:r>
            <a:endParaRPr lang="en-US" sz="3600" dirty="0"/>
          </a:p>
        </p:txBody>
      </p:sp>
      <p:sp>
        <p:nvSpPr>
          <p:cNvPr id="4" name="TextBox 3"/>
          <p:cNvSpPr txBox="1"/>
          <p:nvPr/>
        </p:nvSpPr>
        <p:spPr>
          <a:xfrm>
            <a:off x="1207699" y="943156"/>
            <a:ext cx="10938294" cy="5170646"/>
          </a:xfrm>
          <a:prstGeom prst="rect">
            <a:avLst/>
          </a:prstGeom>
          <a:noFill/>
        </p:spPr>
        <p:txBody>
          <a:bodyPr wrap="square" rtlCol="0">
            <a:spAutoFit/>
          </a:bodyPr>
          <a:lstStyle/>
          <a:p>
            <a:endParaRPr lang="en-US" sz="2200" dirty="0"/>
          </a:p>
          <a:p>
            <a:r>
              <a:rPr lang="en-US" sz="2200" dirty="0"/>
              <a:t>Chapter 68A-27 defines “take” to include “harm” which may include significant habitat modification or degradation, that impairs essential behavior patterns, including breeding, feeding or sheltering.</a:t>
            </a:r>
          </a:p>
          <a:p>
            <a:endParaRPr lang="en-US" sz="2200" dirty="0"/>
          </a:p>
          <a:p>
            <a:r>
              <a:rPr lang="en-US" sz="2200" dirty="0"/>
              <a:t>An Incidental Take Permit  (ITP) may be required  for unavoidable impacts to state imperiled species</a:t>
            </a:r>
          </a:p>
          <a:p>
            <a:endParaRPr lang="en-US" sz="2200" dirty="0"/>
          </a:p>
          <a:p>
            <a:r>
              <a:rPr lang="en-US" sz="2200" dirty="0"/>
              <a:t>Showing a “net conservation benefit” is required to receive an ITP</a:t>
            </a:r>
          </a:p>
          <a:p>
            <a:endParaRPr lang="en-US" sz="2200" dirty="0"/>
          </a:p>
          <a:p>
            <a:r>
              <a:rPr lang="en-US" sz="2200" dirty="0"/>
              <a:t>Mitigation occurring through the existing ERP program may constitute the “net conservation benefit” necessary to receive an ITP</a:t>
            </a:r>
          </a:p>
          <a:p>
            <a:endParaRPr lang="en-US" sz="2200" dirty="0"/>
          </a:p>
          <a:p>
            <a:r>
              <a:rPr lang="en-US" sz="2200" dirty="0"/>
              <a:t>FWC staff may issue an ITP concurrent with the ERP without receiving a separate application for incidental take</a:t>
            </a:r>
          </a:p>
        </p:txBody>
      </p:sp>
    </p:spTree>
    <p:extLst>
      <p:ext uri="{BB962C8B-B14F-4D97-AF65-F5344CB8AC3E}">
        <p14:creationId xmlns:p14="http://schemas.microsoft.com/office/powerpoint/2010/main" val="7203305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1074400" cy="484487"/>
          </a:xfrm>
        </p:spPr>
        <p:txBody>
          <a:bodyPr/>
          <a:lstStyle/>
          <a:p>
            <a:pPr algn="ctr"/>
            <a:r>
              <a:rPr lang="en-US" sz="3600" dirty="0" smtClean="0"/>
              <a:t>Summary Points</a:t>
            </a:r>
            <a:endParaRPr lang="en-US" sz="3600" dirty="0"/>
          </a:p>
        </p:txBody>
      </p:sp>
      <p:sp>
        <p:nvSpPr>
          <p:cNvPr id="4" name="TextBox 3"/>
          <p:cNvSpPr txBox="1"/>
          <p:nvPr/>
        </p:nvSpPr>
        <p:spPr>
          <a:xfrm>
            <a:off x="1273837" y="1255144"/>
            <a:ext cx="10617199" cy="5170646"/>
          </a:xfrm>
          <a:prstGeom prst="rect">
            <a:avLst/>
          </a:prstGeom>
          <a:noFill/>
        </p:spPr>
        <p:txBody>
          <a:bodyPr wrap="square" rtlCol="0">
            <a:spAutoFit/>
          </a:bodyPr>
          <a:lstStyle/>
          <a:p>
            <a:r>
              <a:rPr lang="en-US" sz="2200" dirty="0"/>
              <a:t>FWC staff are work with other state agency staff to build upon the UMAM criteria include an assessment of impacts to uplands</a:t>
            </a:r>
          </a:p>
          <a:p>
            <a:endParaRPr lang="en-US" sz="2200" dirty="0"/>
          </a:p>
          <a:p>
            <a:r>
              <a:rPr lang="en-US" sz="2200" dirty="0"/>
              <a:t>This procedure could be used as part of the Incidental Take Permit application process.</a:t>
            </a:r>
          </a:p>
          <a:p>
            <a:r>
              <a:rPr lang="en-US" sz="2200" dirty="0"/>
              <a:t>.</a:t>
            </a:r>
          </a:p>
          <a:p>
            <a:r>
              <a:rPr lang="en-US" sz="2200" dirty="0"/>
              <a:t>This includes consideration of an ecological community’s current condition, hydrologic connection, uniqueness, location, fish and wildlife utilization, time lag, and mitigation risk for UPLANDS.</a:t>
            </a:r>
          </a:p>
          <a:p>
            <a:endParaRPr lang="en-US" sz="2200" dirty="0"/>
          </a:p>
          <a:p>
            <a:r>
              <a:rPr lang="en-US" sz="2200" dirty="0"/>
              <a:t>Includes evaluating impacts to listed wildlife species and determining the mitigation necessary to supply the “net conservation benefit” as part of the ITP</a:t>
            </a:r>
          </a:p>
          <a:p>
            <a:endParaRPr lang="en-US" sz="2200" dirty="0"/>
          </a:p>
          <a:p>
            <a:r>
              <a:rPr lang="en-US" sz="2200" dirty="0"/>
              <a:t>This </a:t>
            </a:r>
            <a:r>
              <a:rPr lang="en-US" sz="2200" i="1" dirty="0"/>
              <a:t>does not </a:t>
            </a:r>
            <a:r>
              <a:rPr lang="en-US" sz="2200" dirty="0"/>
              <a:t>preclude the need for avoidance and minimization measures to avoid “take” of state imperiled </a:t>
            </a:r>
            <a:r>
              <a:rPr lang="en-US" sz="2200" dirty="0"/>
              <a:t>species</a:t>
            </a:r>
          </a:p>
        </p:txBody>
      </p:sp>
    </p:spTree>
    <p:extLst>
      <p:ext uri="{BB962C8B-B14F-4D97-AF65-F5344CB8AC3E}">
        <p14:creationId xmlns:p14="http://schemas.microsoft.com/office/powerpoint/2010/main" val="17556891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38687" y="938841"/>
            <a:ext cx="10817524" cy="5632311"/>
          </a:xfrm>
          <a:prstGeom prst="rect">
            <a:avLst/>
          </a:prstGeom>
          <a:noFill/>
        </p:spPr>
        <p:txBody>
          <a:bodyPr wrap="square" rtlCol="0">
            <a:spAutoFit/>
          </a:bodyPr>
          <a:lstStyle/>
          <a:p>
            <a:r>
              <a:rPr lang="en-US" sz="2000" dirty="0"/>
              <a:t>The FWC is responsible for managing Florida's fish and wildlife resources for their long-term well-being and the benefit of people. </a:t>
            </a:r>
          </a:p>
          <a:p>
            <a:endParaRPr lang="en-US" sz="2000" dirty="0"/>
          </a:p>
          <a:p>
            <a:r>
              <a:rPr lang="en-US" sz="2000" b="1" dirty="0"/>
              <a:t>Areas of  Public Responsibilities:</a:t>
            </a:r>
          </a:p>
          <a:p>
            <a:endParaRPr lang="en-US" sz="2000" b="1" dirty="0"/>
          </a:p>
          <a:p>
            <a:pPr marL="914400" indent="-58738">
              <a:buFont typeface="Arial" pitchFamily="34" charset="0"/>
              <a:buChar char="•"/>
            </a:pPr>
            <a:r>
              <a:rPr lang="en-US" sz="2000" b="1" dirty="0"/>
              <a:t>Management</a:t>
            </a:r>
            <a:r>
              <a:rPr lang="en-US" sz="2000" dirty="0"/>
              <a:t> - FWC manages the state's fish and wildlife resources based on the latest scientific data</a:t>
            </a:r>
          </a:p>
          <a:p>
            <a:pPr marL="914400" indent="-58738">
              <a:buFont typeface="Arial" pitchFamily="34" charset="0"/>
              <a:buChar char="•"/>
            </a:pPr>
            <a:endParaRPr lang="en-US" sz="2000" b="1" dirty="0"/>
          </a:p>
          <a:p>
            <a:pPr marL="914400" indent="-58738">
              <a:buFont typeface="Arial" pitchFamily="34" charset="0"/>
              <a:buChar char="•"/>
            </a:pPr>
            <a:r>
              <a:rPr lang="en-US" sz="2000" b="1" dirty="0"/>
              <a:t>Law Enforcement</a:t>
            </a:r>
            <a:r>
              <a:rPr lang="en-US" sz="2000" dirty="0"/>
              <a:t> - We enforce rules to protect fish and wildlife, keep waterways safe and cooperate with other law enforcement agencies providing homeland security. </a:t>
            </a:r>
          </a:p>
          <a:p>
            <a:pPr marL="914400" indent="-58738">
              <a:buFont typeface="Arial" pitchFamily="34" charset="0"/>
              <a:buChar char="•"/>
            </a:pPr>
            <a:endParaRPr lang="en-US" sz="2000" dirty="0"/>
          </a:p>
          <a:p>
            <a:pPr marL="914400" indent="-58738">
              <a:buFont typeface="Arial" pitchFamily="34" charset="0"/>
              <a:buChar char="•"/>
            </a:pPr>
            <a:r>
              <a:rPr lang="en-US" sz="2000" b="1" dirty="0"/>
              <a:t>Research</a:t>
            </a:r>
            <a:r>
              <a:rPr lang="en-US" sz="2000" dirty="0"/>
              <a:t> - Our scientists work to provide information for the FWC and others to make management decisions based on the best science available involving fish and wildlife populations, habitat issues and the human-dimensions aspects of conservation. </a:t>
            </a:r>
          </a:p>
          <a:p>
            <a:pPr marL="914400" indent="-58738">
              <a:buFont typeface="Arial" pitchFamily="34" charset="0"/>
              <a:buChar char="•"/>
            </a:pPr>
            <a:endParaRPr lang="en-US" sz="2000" dirty="0"/>
          </a:p>
          <a:p>
            <a:pPr marL="914400" indent="-58738">
              <a:buFont typeface="Arial" pitchFamily="34" charset="0"/>
              <a:buChar char="•"/>
            </a:pPr>
            <a:r>
              <a:rPr lang="en-US" sz="2000" b="1" dirty="0"/>
              <a:t>Outreach </a:t>
            </a:r>
            <a:r>
              <a:rPr lang="en-US" sz="2000" dirty="0"/>
              <a:t>- We communicate with a variety of audiences to encourage participation, responsible citizenship and stewardship of the state's natural resources. </a:t>
            </a:r>
          </a:p>
        </p:txBody>
      </p:sp>
      <p:sp>
        <p:nvSpPr>
          <p:cNvPr id="3" name="TextBox 2"/>
          <p:cNvSpPr txBox="1"/>
          <p:nvPr/>
        </p:nvSpPr>
        <p:spPr>
          <a:xfrm>
            <a:off x="1905000" y="144960"/>
            <a:ext cx="8153400" cy="646331"/>
          </a:xfrm>
          <a:prstGeom prst="rect">
            <a:avLst/>
          </a:prstGeom>
          <a:noFill/>
        </p:spPr>
        <p:txBody>
          <a:bodyPr wrap="square" rtlCol="0">
            <a:spAutoFit/>
          </a:bodyPr>
          <a:lstStyle/>
          <a:p>
            <a:pPr algn="ctr"/>
            <a:r>
              <a:rPr lang="en-US" sz="3600" b="1" dirty="0"/>
              <a:t>FWC’s Responsibilities</a:t>
            </a:r>
          </a:p>
        </p:txBody>
      </p:sp>
    </p:spTree>
    <p:extLst>
      <p:ext uri="{BB962C8B-B14F-4D97-AF65-F5344CB8AC3E}">
        <p14:creationId xmlns:p14="http://schemas.microsoft.com/office/powerpoint/2010/main" val="2373559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Questions?</a:t>
            </a:r>
            <a:endParaRPr lang="en-US" dirty="0"/>
          </a:p>
        </p:txBody>
      </p:sp>
      <p:pic>
        <p:nvPicPr>
          <p:cNvPr id="3074" name="Picture 2" descr="C:\Users\jennifer.goff\AppData\Local\Microsoft\Windows\Temporary Internet Files\Content.IE5\A0VC6VG7\MC900078711[1].wmf"/>
          <p:cNvPicPr>
            <a:picLocks noChangeAspect="1" noChangeArrowheads="1"/>
          </p:cNvPicPr>
          <p:nvPr/>
        </p:nvPicPr>
        <p:blipFill>
          <a:blip r:embed="rId3" cstate="print"/>
          <a:srcRect/>
          <a:stretch>
            <a:fillRect/>
          </a:stretch>
        </p:blipFill>
        <p:spPr bwMode="auto">
          <a:xfrm>
            <a:off x="5334000" y="1981201"/>
            <a:ext cx="1622066" cy="3934305"/>
          </a:xfrm>
          <a:prstGeom prst="rect">
            <a:avLst/>
          </a:prstGeom>
          <a:noFill/>
        </p:spPr>
      </p:pic>
      <p:pic>
        <p:nvPicPr>
          <p:cNvPr id="5" name="Picture 2"/>
          <p:cNvPicPr>
            <a:picLocks noGrp="1" noChangeAspect="1" noChangeArrowheads="1"/>
          </p:cNvPicPr>
          <p:nvPr>
            <p:ph idx="1"/>
          </p:nvPr>
        </p:nvPicPr>
        <p:blipFill>
          <a:blip r:embed="rId4" cstate="print"/>
          <a:srcRect l="24984" t="59740" r="27131"/>
          <a:stretch>
            <a:fillRect/>
          </a:stretch>
        </p:blipFill>
        <p:spPr bwMode="auto">
          <a:xfrm>
            <a:off x="2667001" y="1447800"/>
            <a:ext cx="6877051" cy="4635062"/>
          </a:xfrm>
          <a:prstGeom prst="rect">
            <a:avLst/>
          </a:prstGeom>
          <a:noFill/>
          <a:ln w="9525">
            <a:noFill/>
            <a:miter lim="800000"/>
            <a:headEnd/>
            <a:tailEnd/>
          </a:ln>
        </p:spPr>
      </p:pic>
    </p:spTree>
    <p:extLst>
      <p:ext uri="{BB962C8B-B14F-4D97-AF65-F5344CB8AC3E}">
        <p14:creationId xmlns:p14="http://schemas.microsoft.com/office/powerpoint/2010/main" val="197119413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8025" y="727754"/>
            <a:ext cx="11973464" cy="5995296"/>
          </a:xfrm>
          <a:prstGeom prst="rect">
            <a:avLst/>
          </a:prstGeom>
          <a:noFill/>
        </p:spPr>
        <p:txBody>
          <a:bodyPr wrap="square" rtlCol="0">
            <a:spAutoFit/>
          </a:bodyPr>
          <a:lstStyle/>
          <a:p>
            <a:r>
              <a:rPr lang="en-US" sz="2000" dirty="0"/>
              <a:t>Florida has...</a:t>
            </a:r>
          </a:p>
          <a:p>
            <a:pPr marL="914400">
              <a:buFont typeface="Arial" pitchFamily="34" charset="0"/>
              <a:buChar char="•"/>
            </a:pPr>
            <a:r>
              <a:rPr lang="en-US" sz="2000" dirty="0"/>
              <a:t>53,927 square miles of land and 12,133 square miles of water </a:t>
            </a:r>
          </a:p>
          <a:p>
            <a:pPr marL="914400">
              <a:lnSpc>
                <a:spcPts val="1500"/>
              </a:lnSpc>
              <a:buFont typeface="Arial" pitchFamily="34" charset="0"/>
              <a:buChar char="•"/>
            </a:pPr>
            <a:endParaRPr lang="en-US" sz="2000" dirty="0"/>
          </a:p>
          <a:p>
            <a:pPr marL="914400">
              <a:buFont typeface="Arial" pitchFamily="34" charset="0"/>
              <a:buChar char="•"/>
            </a:pPr>
            <a:r>
              <a:rPr lang="en-US" sz="2000" dirty="0"/>
              <a:t>More than 34 million acres of public and private land </a:t>
            </a:r>
          </a:p>
          <a:p>
            <a:pPr marL="1828800" lvl="3">
              <a:buFont typeface="Arial" pitchFamily="34" charset="0"/>
              <a:buChar char="•"/>
            </a:pPr>
            <a:r>
              <a:rPr lang="en-US" sz="2000" dirty="0"/>
              <a:t>Including 5.8 million acres of wildlife management areas (one of the largest public-hunting systems in the country) </a:t>
            </a:r>
          </a:p>
          <a:p>
            <a:pPr marL="1828800" lvl="3">
              <a:lnSpc>
                <a:spcPts val="1500"/>
              </a:lnSpc>
              <a:buFont typeface="Arial" pitchFamily="34" charset="0"/>
              <a:buChar char="•"/>
            </a:pPr>
            <a:endParaRPr lang="en-US" sz="2000" dirty="0"/>
          </a:p>
          <a:p>
            <a:pPr marL="914400">
              <a:buFont typeface="Arial" pitchFamily="34" charset="0"/>
              <a:buChar char="•"/>
            </a:pPr>
            <a:r>
              <a:rPr lang="en-US" sz="2000" dirty="0"/>
              <a:t>2,276 miles of tidal shoreline (8,426 "</a:t>
            </a:r>
            <a:r>
              <a:rPr lang="en-US" sz="2000" dirty="0">
                <a:hlinkClick r:id="" action="ppaction://hlinkfile"/>
              </a:rPr>
              <a:t>detailed</a:t>
            </a:r>
            <a:r>
              <a:rPr lang="en-US" sz="2000" dirty="0"/>
              <a:t>" miles)* </a:t>
            </a:r>
          </a:p>
          <a:p>
            <a:pPr marL="914400">
              <a:lnSpc>
                <a:spcPts val="1500"/>
              </a:lnSpc>
              <a:buFont typeface="Arial" pitchFamily="34" charset="0"/>
              <a:buChar char="•"/>
            </a:pPr>
            <a:endParaRPr lang="en-US" sz="2000" dirty="0"/>
          </a:p>
          <a:p>
            <a:pPr marL="914400">
              <a:buFont typeface="Arial" pitchFamily="34" charset="0"/>
              <a:buChar char="•"/>
            </a:pPr>
            <a:r>
              <a:rPr lang="en-US" sz="2000" dirty="0"/>
              <a:t>Approximately 12,000 miles of fishable rivers, streams and canals </a:t>
            </a:r>
          </a:p>
          <a:p>
            <a:pPr marL="914400">
              <a:lnSpc>
                <a:spcPts val="1500"/>
              </a:lnSpc>
              <a:buFont typeface="Arial" pitchFamily="34" charset="0"/>
              <a:buChar char="•"/>
            </a:pPr>
            <a:endParaRPr lang="en-US" sz="2000" dirty="0"/>
          </a:p>
          <a:p>
            <a:pPr marL="914400">
              <a:buFont typeface="Arial" pitchFamily="34" charset="0"/>
              <a:buChar char="•"/>
            </a:pPr>
            <a:r>
              <a:rPr lang="en-US" sz="2000" dirty="0"/>
              <a:t>About 7,700 lakes (of 10+ acres), covering 3 million total acres</a:t>
            </a:r>
          </a:p>
          <a:p>
            <a:pPr>
              <a:lnSpc>
                <a:spcPts val="1500"/>
              </a:lnSpc>
            </a:pPr>
            <a:endParaRPr lang="en-US" sz="2000" dirty="0"/>
          </a:p>
          <a:p>
            <a:pPr>
              <a:lnSpc>
                <a:spcPts val="2500"/>
              </a:lnSpc>
            </a:pPr>
            <a:r>
              <a:rPr lang="en-US" sz="2000" dirty="0"/>
              <a:t>The FWC protects and manages...</a:t>
            </a:r>
          </a:p>
          <a:p>
            <a:pPr marL="914400">
              <a:lnSpc>
                <a:spcPts val="2500"/>
              </a:lnSpc>
              <a:buFont typeface="Arial" pitchFamily="34" charset="0"/>
              <a:buChar char="•"/>
            </a:pPr>
            <a:r>
              <a:rPr lang="en-US" sz="2000" dirty="0"/>
              <a:t>More than 575 species of wildlife </a:t>
            </a:r>
          </a:p>
          <a:p>
            <a:pPr marL="914400">
              <a:lnSpc>
                <a:spcPts val="1500"/>
              </a:lnSpc>
              <a:buFont typeface="Arial" pitchFamily="34" charset="0"/>
              <a:buChar char="•"/>
            </a:pPr>
            <a:endParaRPr lang="en-US" sz="2000" dirty="0"/>
          </a:p>
          <a:p>
            <a:pPr marL="914400">
              <a:lnSpc>
                <a:spcPts val="2500"/>
              </a:lnSpc>
              <a:buFont typeface="Arial" pitchFamily="34" charset="0"/>
              <a:buChar char="•"/>
            </a:pPr>
            <a:r>
              <a:rPr lang="en-US" sz="2000" dirty="0"/>
              <a:t>More than 200 native species of freshwater fish </a:t>
            </a:r>
          </a:p>
          <a:p>
            <a:pPr marL="914400">
              <a:lnSpc>
                <a:spcPts val="1500"/>
              </a:lnSpc>
              <a:buFont typeface="Arial" pitchFamily="34" charset="0"/>
              <a:buChar char="•"/>
            </a:pPr>
            <a:endParaRPr lang="en-US" sz="2000" dirty="0"/>
          </a:p>
          <a:p>
            <a:pPr marL="914400">
              <a:lnSpc>
                <a:spcPts val="2500"/>
              </a:lnSpc>
              <a:buFont typeface="Arial" pitchFamily="34" charset="0"/>
              <a:buChar char="•"/>
            </a:pPr>
            <a:r>
              <a:rPr lang="en-US" sz="2000" dirty="0"/>
              <a:t>More than 500 native species of saltwater fish </a:t>
            </a:r>
          </a:p>
          <a:p>
            <a:pPr marL="914400">
              <a:lnSpc>
                <a:spcPts val="1500"/>
              </a:lnSpc>
              <a:buFont typeface="Arial" pitchFamily="34" charset="0"/>
              <a:buChar char="•"/>
            </a:pPr>
            <a:endParaRPr lang="en-US" sz="2000" dirty="0"/>
          </a:p>
          <a:p>
            <a:pPr>
              <a:lnSpc>
                <a:spcPts val="2500"/>
              </a:lnSpc>
            </a:pPr>
            <a:r>
              <a:rPr lang="en-US" sz="2000" dirty="0" smtClean="0"/>
              <a:t>			...</a:t>
            </a:r>
            <a:r>
              <a:rPr lang="en-US" sz="2000" dirty="0"/>
              <a:t>balancing these species' needs with the needs of nearly 19 million </a:t>
            </a:r>
            <a:r>
              <a:rPr lang="en-US" sz="2000" dirty="0" smtClean="0"/>
              <a:t>residents 			and </a:t>
            </a:r>
            <a:r>
              <a:rPr lang="en-US" sz="2000" dirty="0"/>
              <a:t>the millions of visitors who share the land and water with Florida's wildlife.</a:t>
            </a:r>
          </a:p>
        </p:txBody>
      </p:sp>
      <p:sp>
        <p:nvSpPr>
          <p:cNvPr id="3" name="TextBox 2"/>
          <p:cNvSpPr txBox="1"/>
          <p:nvPr/>
        </p:nvSpPr>
        <p:spPr>
          <a:xfrm>
            <a:off x="1905000" y="144960"/>
            <a:ext cx="8153400" cy="646331"/>
          </a:xfrm>
          <a:prstGeom prst="rect">
            <a:avLst/>
          </a:prstGeom>
          <a:noFill/>
        </p:spPr>
        <p:txBody>
          <a:bodyPr wrap="square" rtlCol="0">
            <a:spAutoFit/>
          </a:bodyPr>
          <a:lstStyle/>
          <a:p>
            <a:pPr algn="ctr"/>
            <a:r>
              <a:rPr lang="en-US" sz="3600" b="1" dirty="0"/>
              <a:t>FWC’s Responsibilities</a:t>
            </a:r>
          </a:p>
        </p:txBody>
      </p:sp>
    </p:spTree>
    <p:extLst>
      <p:ext uri="{BB962C8B-B14F-4D97-AF65-F5344CB8AC3E}">
        <p14:creationId xmlns:p14="http://schemas.microsoft.com/office/powerpoint/2010/main" val="2394670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3" end="1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5" end="1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3"/>
          <p:cNvSpPr txBox="1">
            <a:spLocks noChangeArrowheads="1"/>
          </p:cNvSpPr>
          <p:nvPr/>
        </p:nvSpPr>
        <p:spPr bwMode="auto">
          <a:xfrm>
            <a:off x="2133600" y="533401"/>
            <a:ext cx="8077200" cy="1200329"/>
          </a:xfrm>
          <a:prstGeom prst="rect">
            <a:avLst/>
          </a:prstGeom>
          <a:noFill/>
          <a:ln w="9525">
            <a:noFill/>
            <a:miter lim="800000"/>
            <a:headEnd/>
            <a:tailEnd/>
          </a:ln>
        </p:spPr>
        <p:txBody>
          <a:bodyPr>
            <a:spAutoFit/>
          </a:bodyPr>
          <a:lstStyle/>
          <a:p>
            <a:pPr algn="ctr"/>
            <a:r>
              <a:rPr lang="en-US" sz="3600" b="1" dirty="0"/>
              <a:t>Conservation Planning Services</a:t>
            </a:r>
          </a:p>
          <a:p>
            <a:pPr algn="ctr"/>
            <a:r>
              <a:rPr lang="en-US" sz="3600" b="1" dirty="0"/>
              <a:t>What do we do?</a:t>
            </a:r>
          </a:p>
        </p:txBody>
      </p:sp>
      <p:sp>
        <p:nvSpPr>
          <p:cNvPr id="4099" name="TextBox 2"/>
          <p:cNvSpPr txBox="1">
            <a:spLocks noChangeArrowheads="1"/>
          </p:cNvSpPr>
          <p:nvPr/>
        </p:nvSpPr>
        <p:spPr bwMode="auto">
          <a:xfrm>
            <a:off x="6477000" y="2133600"/>
            <a:ext cx="4114800" cy="2308324"/>
          </a:xfrm>
          <a:prstGeom prst="rect">
            <a:avLst/>
          </a:prstGeom>
          <a:noFill/>
          <a:ln w="9525">
            <a:noFill/>
            <a:miter lim="800000"/>
            <a:headEnd/>
            <a:tailEnd/>
          </a:ln>
        </p:spPr>
        <p:txBody>
          <a:bodyPr>
            <a:spAutoFit/>
          </a:bodyPr>
          <a:lstStyle/>
          <a:p>
            <a:r>
              <a:rPr lang="en-US" sz="2400" u="sng" dirty="0"/>
              <a:t>Land Use Planning Program</a:t>
            </a:r>
          </a:p>
          <a:p>
            <a:pPr>
              <a:buFont typeface="Arial" charset="0"/>
              <a:buChar char="•"/>
            </a:pPr>
            <a:r>
              <a:rPr lang="en-US" sz="2400" dirty="0"/>
              <a:t>Private Sector</a:t>
            </a:r>
          </a:p>
          <a:p>
            <a:pPr>
              <a:buFont typeface="Arial" charset="0"/>
              <a:buChar char="•"/>
            </a:pPr>
            <a:r>
              <a:rPr lang="en-US" sz="2400" dirty="0"/>
              <a:t>Public and Government</a:t>
            </a:r>
          </a:p>
          <a:p>
            <a:pPr>
              <a:buFont typeface="Arial" charset="0"/>
              <a:buChar char="•"/>
            </a:pPr>
            <a:r>
              <a:rPr lang="en-US" sz="2400" dirty="0"/>
              <a:t>Potentially Affect Resources</a:t>
            </a:r>
          </a:p>
          <a:p>
            <a:pPr>
              <a:buFont typeface="Arial" charset="0"/>
              <a:buChar char="•"/>
            </a:pPr>
            <a:r>
              <a:rPr lang="en-US" sz="2400" dirty="0"/>
              <a:t>Avoidance and Minimization</a:t>
            </a:r>
          </a:p>
          <a:p>
            <a:pPr>
              <a:buFont typeface="Arial" charset="0"/>
              <a:buChar char="•"/>
            </a:pPr>
            <a:r>
              <a:rPr lang="en-US" sz="2400" dirty="0"/>
              <a:t>Site Design</a:t>
            </a:r>
          </a:p>
        </p:txBody>
      </p:sp>
      <p:sp>
        <p:nvSpPr>
          <p:cNvPr id="4100" name="TextBox 3"/>
          <p:cNvSpPr txBox="1">
            <a:spLocks noChangeArrowheads="1"/>
          </p:cNvSpPr>
          <p:nvPr/>
        </p:nvSpPr>
        <p:spPr bwMode="auto">
          <a:xfrm>
            <a:off x="1828800" y="2133600"/>
            <a:ext cx="4648200" cy="2308324"/>
          </a:xfrm>
          <a:prstGeom prst="rect">
            <a:avLst/>
          </a:prstGeom>
          <a:noFill/>
          <a:ln w="9525">
            <a:noFill/>
            <a:miter lim="800000"/>
            <a:headEnd/>
            <a:tailEnd/>
          </a:ln>
        </p:spPr>
        <p:txBody>
          <a:bodyPr>
            <a:spAutoFit/>
          </a:bodyPr>
          <a:lstStyle/>
          <a:p>
            <a:r>
              <a:rPr lang="en-US" sz="2400" u="sng" dirty="0"/>
              <a:t>Landowner Assistance Program</a:t>
            </a:r>
          </a:p>
          <a:p>
            <a:pPr>
              <a:buFont typeface="Arial" charset="0"/>
              <a:buChar char="•"/>
            </a:pPr>
            <a:r>
              <a:rPr lang="en-US" sz="2400" dirty="0"/>
              <a:t>Private Landowners</a:t>
            </a:r>
          </a:p>
          <a:p>
            <a:pPr>
              <a:buFont typeface="Arial" charset="0"/>
              <a:buChar char="•"/>
            </a:pPr>
            <a:r>
              <a:rPr lang="en-US" sz="2400" dirty="0"/>
              <a:t>Technical Assistance</a:t>
            </a:r>
          </a:p>
          <a:p>
            <a:pPr>
              <a:buFont typeface="Arial" charset="0"/>
              <a:buChar char="•"/>
            </a:pPr>
            <a:r>
              <a:rPr lang="en-US" sz="2400" dirty="0"/>
              <a:t>Habitat Management</a:t>
            </a:r>
          </a:p>
          <a:p>
            <a:pPr>
              <a:buFont typeface="Arial" charset="0"/>
              <a:buChar char="•"/>
            </a:pPr>
            <a:r>
              <a:rPr lang="en-US" sz="2400" dirty="0"/>
              <a:t>Private Land Use Planning</a:t>
            </a:r>
          </a:p>
          <a:p>
            <a:pPr>
              <a:buFont typeface="Arial" charset="0"/>
              <a:buChar char="•"/>
            </a:pPr>
            <a:r>
              <a:rPr lang="en-US" sz="2400" dirty="0"/>
              <a:t>Financial Assistance</a:t>
            </a:r>
          </a:p>
        </p:txBody>
      </p:sp>
    </p:spTree>
    <p:extLst>
      <p:ext uri="{BB962C8B-B14F-4D97-AF65-F5344CB8AC3E}">
        <p14:creationId xmlns:p14="http://schemas.microsoft.com/office/powerpoint/2010/main" val="188381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4100"/>
                                        </p:tgtEl>
                                        <p:attrNameLst>
                                          <p:attrName>style.color</p:attrName>
                                        </p:attrNameLst>
                                      </p:cBhvr>
                                      <p:to>
                                        <a:schemeClr val="accent2"/>
                                      </p:to>
                                    </p:animClr>
                                  </p:childTnLst>
                                </p:cTn>
                              </p:par>
                              <p:par>
                                <p:cTn id="7" presetID="24" presetClass="emph" presetSubtype="0" fill="hold" grpId="0" nodeType="withEffect">
                                  <p:stCondLst>
                                    <p:cond delay="0"/>
                                  </p:stCondLst>
                                  <p:childTnLst>
                                    <p:animClr clrSpc="hsl" dir="cw">
                                      <p:cBhvr override="childStyle">
                                        <p:cTn id="8" dur="500" fill="hold"/>
                                        <p:tgtEl>
                                          <p:spTgt spid="4099"/>
                                        </p:tgtEl>
                                        <p:attrNameLst>
                                          <p:attrName>style.color</p:attrName>
                                        </p:attrNameLst>
                                      </p:cBhvr>
                                      <p:by>
                                        <p:hsl h="0" s="-12549" l="-25098"/>
                                      </p:by>
                                    </p:animClr>
                                    <p:animClr clrSpc="hsl" dir="cw">
                                      <p:cBhvr>
                                        <p:cTn id="9" dur="500" fill="hold"/>
                                        <p:tgtEl>
                                          <p:spTgt spid="4099"/>
                                        </p:tgtEl>
                                        <p:attrNameLst>
                                          <p:attrName>fillcolor</p:attrName>
                                        </p:attrNameLst>
                                      </p:cBhvr>
                                      <p:by>
                                        <p:hsl h="0" s="-12549" l="-25098"/>
                                      </p:by>
                                    </p:animClr>
                                    <p:animClr clrSpc="hsl" dir="cw">
                                      <p:cBhvr>
                                        <p:cTn id="10" dur="500" fill="hold"/>
                                        <p:tgtEl>
                                          <p:spTgt spid="4099"/>
                                        </p:tgtEl>
                                        <p:attrNameLst>
                                          <p:attrName>stroke.color</p:attrName>
                                        </p:attrNameLst>
                                      </p:cBhvr>
                                      <p:by>
                                        <p:hsl h="0" s="-12549" l="-25098"/>
                                      </p:by>
                                    </p:animClr>
                                    <p:set>
                                      <p:cBhvr>
                                        <p:cTn id="11" dur="500" fill="hold"/>
                                        <p:tgtEl>
                                          <p:spTgt spid="4099"/>
                                        </p:tgtEl>
                                        <p:attrNameLst>
                                          <p:attrName>fill.type</p:attrName>
                                        </p:attrNameLst>
                                      </p:cBhvr>
                                      <p:to>
                                        <p:strVal val="solid"/>
                                      </p:to>
                                    </p:set>
                                  </p:childTnLst>
                                </p:cTn>
                              </p:par>
                              <p:par>
                                <p:cTn id="12" presetID="18" presetClass="emph" presetSubtype="0" fill="hold" nodeType="withEffect">
                                  <p:stCondLst>
                                    <p:cond delay="0"/>
                                  </p:stCondLst>
                                  <p:iterate type="lt">
                                    <p:tmPct val="4000"/>
                                  </p:iterate>
                                  <p:childTnLst>
                                    <p:set>
                                      <p:cBhvr override="childStyle">
                                        <p:cTn id="13" dur="500" fill="hold"/>
                                        <p:tgtEl>
                                          <p:spTgt spid="4099">
                                            <p:txEl>
                                              <p:pRg st="0" end="0"/>
                                            </p:txEl>
                                          </p:spTgt>
                                        </p:tgtEl>
                                        <p:attrNameLst>
                                          <p:attrName>style.textDecorationUnderline</p:attrName>
                                        </p:attrNameLst>
                                      </p:cBhvr>
                                      <p:to>
                                        <p:strVal val="true"/>
                                      </p:to>
                                    </p:set>
                                  </p:childTnLst>
                                </p:cTn>
                              </p:par>
                              <p:par>
                                <p:cTn id="14" presetID="18" presetClass="emph" presetSubtype="0" fill="hold" nodeType="withEffect">
                                  <p:stCondLst>
                                    <p:cond delay="0"/>
                                  </p:stCondLst>
                                  <p:iterate type="lt">
                                    <p:tmPct val="4000"/>
                                  </p:iterate>
                                  <p:childTnLst>
                                    <p:set>
                                      <p:cBhvr override="childStyle">
                                        <p:cTn id="15" dur="500" fill="hold"/>
                                        <p:tgtEl>
                                          <p:spTgt spid="4099">
                                            <p:txEl>
                                              <p:pRg st="1" end="1"/>
                                            </p:txEl>
                                          </p:spTgt>
                                        </p:tgtEl>
                                        <p:attrNameLst>
                                          <p:attrName>style.textDecorationUnderline</p:attrName>
                                        </p:attrNameLst>
                                      </p:cBhvr>
                                      <p:to>
                                        <p:strVal val="true"/>
                                      </p:to>
                                    </p:set>
                                  </p:childTnLst>
                                </p:cTn>
                              </p:par>
                              <p:par>
                                <p:cTn id="16" presetID="18" presetClass="emph" presetSubtype="0" fill="hold" nodeType="withEffect">
                                  <p:stCondLst>
                                    <p:cond delay="0"/>
                                  </p:stCondLst>
                                  <p:iterate type="lt">
                                    <p:tmPct val="4000"/>
                                  </p:iterate>
                                  <p:childTnLst>
                                    <p:set>
                                      <p:cBhvr override="childStyle">
                                        <p:cTn id="17" dur="500" fill="hold"/>
                                        <p:tgtEl>
                                          <p:spTgt spid="4099">
                                            <p:txEl>
                                              <p:pRg st="2" end="2"/>
                                            </p:txEl>
                                          </p:spTgt>
                                        </p:tgtEl>
                                        <p:attrNameLst>
                                          <p:attrName>style.textDecorationUnderline</p:attrName>
                                        </p:attrNameLst>
                                      </p:cBhvr>
                                      <p:to>
                                        <p:strVal val="true"/>
                                      </p:to>
                                    </p:set>
                                  </p:childTnLst>
                                </p:cTn>
                              </p:par>
                              <p:par>
                                <p:cTn id="18" presetID="18" presetClass="emph" presetSubtype="0" fill="hold" nodeType="withEffect">
                                  <p:stCondLst>
                                    <p:cond delay="0"/>
                                  </p:stCondLst>
                                  <p:iterate type="lt">
                                    <p:tmPct val="4000"/>
                                  </p:iterate>
                                  <p:childTnLst>
                                    <p:set>
                                      <p:cBhvr override="childStyle">
                                        <p:cTn id="19" dur="500" fill="hold"/>
                                        <p:tgtEl>
                                          <p:spTgt spid="4099">
                                            <p:txEl>
                                              <p:pRg st="3" end="3"/>
                                            </p:txEl>
                                          </p:spTgt>
                                        </p:tgtEl>
                                        <p:attrNameLst>
                                          <p:attrName>style.textDecorationUnderline</p:attrName>
                                        </p:attrNameLst>
                                      </p:cBhvr>
                                      <p:to>
                                        <p:strVal val="true"/>
                                      </p:to>
                                    </p:set>
                                  </p:childTnLst>
                                </p:cTn>
                              </p:par>
                              <p:par>
                                <p:cTn id="20" presetID="18" presetClass="emph" presetSubtype="0" fill="hold" nodeType="withEffect">
                                  <p:stCondLst>
                                    <p:cond delay="0"/>
                                  </p:stCondLst>
                                  <p:iterate type="lt">
                                    <p:tmPct val="4000"/>
                                  </p:iterate>
                                  <p:childTnLst>
                                    <p:set>
                                      <p:cBhvr override="childStyle">
                                        <p:cTn id="21" dur="500" fill="hold"/>
                                        <p:tgtEl>
                                          <p:spTgt spid="4099">
                                            <p:txEl>
                                              <p:pRg st="4" end="4"/>
                                            </p:txEl>
                                          </p:spTgt>
                                        </p:tgtEl>
                                        <p:attrNameLst>
                                          <p:attrName>style.textDecorationUnderline</p:attrName>
                                        </p:attrNameLst>
                                      </p:cBhvr>
                                      <p:to>
                                        <p:strVal val="true"/>
                                      </p:to>
                                    </p:set>
                                  </p:childTnLst>
                                </p:cTn>
                              </p:par>
                              <p:par>
                                <p:cTn id="22" presetID="18" presetClass="emph" presetSubtype="0" fill="hold" nodeType="withEffect">
                                  <p:stCondLst>
                                    <p:cond delay="0"/>
                                  </p:stCondLst>
                                  <p:iterate type="lt">
                                    <p:tmPct val="4000"/>
                                  </p:iterate>
                                  <p:childTnLst>
                                    <p:set>
                                      <p:cBhvr override="childStyle">
                                        <p:cTn id="23" dur="500" fill="hold"/>
                                        <p:tgtEl>
                                          <p:spTgt spid="4099">
                                            <p:txEl>
                                              <p:pRg st="5" end="5"/>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p:bldP spid="410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3600" y="1646238"/>
            <a:ext cx="8382000" cy="3992563"/>
          </a:xfrm>
        </p:spPr>
        <p:txBody>
          <a:bodyPr/>
          <a:lstStyle/>
          <a:p>
            <a:pPr>
              <a:tabLst>
                <a:tab pos="914400" algn="l"/>
              </a:tabLst>
            </a:pPr>
            <a:r>
              <a:rPr lang="en-US" dirty="0" smtClean="0"/>
              <a:t>Conservation Planning Services facilitates “agency commenting” for FWC</a:t>
            </a:r>
          </a:p>
          <a:p>
            <a:pPr>
              <a:tabLst>
                <a:tab pos="914400" algn="l"/>
              </a:tabLst>
            </a:pPr>
            <a:endParaRPr lang="en-US" sz="1000" dirty="0"/>
          </a:p>
          <a:p>
            <a:r>
              <a:rPr lang="en-US" dirty="0" smtClean="0"/>
              <a:t>Land Use Planning Program </a:t>
            </a:r>
            <a:r>
              <a:rPr lang="en-US" dirty="0" smtClean="0"/>
              <a:t>staff lead </a:t>
            </a:r>
            <a:r>
              <a:rPr lang="en-US" dirty="0" smtClean="0"/>
              <a:t>a large number of project reviews</a:t>
            </a:r>
          </a:p>
          <a:p>
            <a:endParaRPr lang="en-US" sz="1000" dirty="0"/>
          </a:p>
          <a:p>
            <a:r>
              <a:rPr lang="en-US" dirty="0" smtClean="0"/>
              <a:t>Many projects are also lead by staff across the </a:t>
            </a:r>
            <a:r>
              <a:rPr lang="en-US" dirty="0" smtClean="0"/>
              <a:t>agency depending on the main issue</a:t>
            </a:r>
            <a:endParaRPr lang="en-US" dirty="0" smtClean="0"/>
          </a:p>
          <a:p>
            <a:endParaRPr lang="en-US" sz="1000" dirty="0"/>
          </a:p>
          <a:p>
            <a:r>
              <a:rPr lang="en-US" dirty="0"/>
              <a:t>Subject Matter Expert review is essential</a:t>
            </a:r>
          </a:p>
          <a:p>
            <a:endParaRPr lang="en-US" dirty="0" smtClean="0"/>
          </a:p>
          <a:p>
            <a:endParaRPr lang="en-US" sz="1000" dirty="0"/>
          </a:p>
          <a:p>
            <a:endParaRPr lang="en-US" dirty="0" smtClean="0"/>
          </a:p>
          <a:p>
            <a:endParaRPr lang="en-US" sz="1600" dirty="0"/>
          </a:p>
        </p:txBody>
      </p:sp>
      <p:sp>
        <p:nvSpPr>
          <p:cNvPr id="7" name="Title 1"/>
          <p:cNvSpPr>
            <a:spLocks noGrp="1"/>
          </p:cNvSpPr>
          <p:nvPr>
            <p:ph type="title"/>
          </p:nvPr>
        </p:nvSpPr>
        <p:spPr>
          <a:xfrm>
            <a:off x="1981200" y="274638"/>
            <a:ext cx="8305800" cy="1143000"/>
          </a:xfrm>
        </p:spPr>
        <p:txBody>
          <a:bodyPr/>
          <a:lstStyle/>
          <a:p>
            <a:pPr algn="ctr" eaLnBrk="1" hangingPunct="1"/>
            <a:r>
              <a:rPr lang="en-US" sz="3600" b="1" kern="1200" dirty="0">
                <a:solidFill>
                  <a:schemeClr val="tx1"/>
                </a:solidFill>
                <a:latin typeface="+mn-lt"/>
                <a:ea typeface="+mn-ea"/>
                <a:cs typeface="+mn-cs"/>
              </a:rPr>
              <a:t>Conservation Planning Services</a:t>
            </a:r>
            <a:br>
              <a:rPr lang="en-US" sz="3600" b="1" kern="1200" dirty="0">
                <a:solidFill>
                  <a:schemeClr val="tx1"/>
                </a:solidFill>
                <a:latin typeface="+mn-lt"/>
                <a:ea typeface="+mn-ea"/>
                <a:cs typeface="+mn-cs"/>
              </a:rPr>
            </a:br>
            <a:r>
              <a:rPr lang="en-US" sz="3600" b="1" kern="1200" dirty="0">
                <a:solidFill>
                  <a:schemeClr val="tx1"/>
                </a:solidFill>
                <a:latin typeface="+mn-lt"/>
                <a:ea typeface="+mn-ea"/>
                <a:cs typeface="+mn-cs"/>
              </a:rPr>
              <a:t>Land Use Planning</a:t>
            </a:r>
          </a:p>
        </p:txBody>
      </p:sp>
    </p:spTree>
    <p:extLst>
      <p:ext uri="{BB962C8B-B14F-4D97-AF65-F5344CB8AC3E}">
        <p14:creationId xmlns:p14="http://schemas.microsoft.com/office/powerpoint/2010/main" val="3063730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3600" y="1570038"/>
            <a:ext cx="8382000" cy="3992563"/>
          </a:xfrm>
        </p:spPr>
        <p:txBody>
          <a:bodyPr/>
          <a:lstStyle/>
          <a:p>
            <a:pPr>
              <a:tabLst>
                <a:tab pos="914400" algn="l"/>
              </a:tabLst>
            </a:pPr>
            <a:r>
              <a:rPr lang="en-US" dirty="0" smtClean="0"/>
              <a:t>Projects are received through a “general correspondence” inbox </a:t>
            </a:r>
            <a:r>
              <a:rPr lang="en-US" sz="2400" dirty="0" smtClean="0"/>
              <a:t>(</a:t>
            </a:r>
            <a:r>
              <a:rPr lang="en-US" sz="2400" dirty="0" smtClean="0">
                <a:hlinkClick r:id="rId3"/>
              </a:rPr>
              <a:t>FWCConservationPlanningServices@MyFWC.com</a:t>
            </a:r>
            <a:r>
              <a:rPr lang="en-US" sz="2400" dirty="0" smtClean="0"/>
              <a:t>)</a:t>
            </a:r>
          </a:p>
          <a:p>
            <a:pPr>
              <a:tabLst>
                <a:tab pos="914400" algn="l"/>
              </a:tabLst>
            </a:pPr>
            <a:endParaRPr lang="en-US" sz="1600" dirty="0"/>
          </a:p>
          <a:p>
            <a:r>
              <a:rPr lang="en-US" dirty="0" smtClean="0"/>
              <a:t>Projects are screened for appropriateness and logged into the FWC log</a:t>
            </a:r>
          </a:p>
          <a:p>
            <a:endParaRPr lang="en-US" sz="1600" dirty="0"/>
          </a:p>
          <a:p>
            <a:r>
              <a:rPr lang="en-US" dirty="0" smtClean="0"/>
              <a:t>GIS analysis run for each project logged</a:t>
            </a:r>
          </a:p>
          <a:p>
            <a:endParaRPr lang="en-US" sz="1600" dirty="0"/>
          </a:p>
          <a:p>
            <a:r>
              <a:rPr lang="en-US" dirty="0" smtClean="0"/>
              <a:t>Lead reviewer assigned for each project</a:t>
            </a:r>
            <a:endParaRPr lang="en-US" dirty="0"/>
          </a:p>
        </p:txBody>
      </p:sp>
      <p:sp>
        <p:nvSpPr>
          <p:cNvPr id="5" name="TextBox 3"/>
          <p:cNvSpPr txBox="1">
            <a:spLocks noChangeArrowheads="1"/>
          </p:cNvSpPr>
          <p:nvPr/>
        </p:nvSpPr>
        <p:spPr bwMode="auto">
          <a:xfrm>
            <a:off x="2133600" y="228601"/>
            <a:ext cx="8077200" cy="1200329"/>
          </a:xfrm>
          <a:prstGeom prst="rect">
            <a:avLst/>
          </a:prstGeom>
          <a:noFill/>
          <a:ln w="9525">
            <a:noFill/>
            <a:miter lim="800000"/>
            <a:headEnd/>
            <a:tailEnd/>
          </a:ln>
        </p:spPr>
        <p:txBody>
          <a:bodyPr>
            <a:spAutoFit/>
          </a:bodyPr>
          <a:lstStyle/>
          <a:p>
            <a:pPr algn="ctr"/>
            <a:r>
              <a:rPr lang="en-US" sz="3600" b="1" dirty="0"/>
              <a:t>Conservation Planning Services</a:t>
            </a:r>
          </a:p>
          <a:p>
            <a:pPr algn="ctr"/>
            <a:r>
              <a:rPr lang="en-US" sz="3600" b="1" dirty="0"/>
              <a:t>Land Use Planning</a:t>
            </a:r>
          </a:p>
        </p:txBody>
      </p:sp>
    </p:spTree>
    <p:extLst>
      <p:ext uri="{BB962C8B-B14F-4D97-AF65-F5344CB8AC3E}">
        <p14:creationId xmlns:p14="http://schemas.microsoft.com/office/powerpoint/2010/main" val="2961295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1447801"/>
            <a:ext cx="9067800" cy="3992563"/>
          </a:xfrm>
        </p:spPr>
        <p:txBody>
          <a:bodyPr/>
          <a:lstStyle/>
          <a:p>
            <a:pPr marL="0" indent="342900" eaLnBrk="1" fontAlgn="auto" hangingPunct="1">
              <a:spcBef>
                <a:spcPts val="0"/>
              </a:spcBef>
              <a:spcAft>
                <a:spcPts val="0"/>
              </a:spcAft>
              <a:defRPr/>
            </a:pPr>
            <a:r>
              <a:rPr lang="en-US" dirty="0" smtClean="0"/>
              <a:t>What project types does FWC review?</a:t>
            </a:r>
          </a:p>
          <a:p>
            <a:pPr marL="628650" lvl="1" indent="457200" eaLnBrk="1" fontAlgn="auto" hangingPunct="1">
              <a:lnSpc>
                <a:spcPct val="120000"/>
              </a:lnSpc>
              <a:spcBef>
                <a:spcPts val="0"/>
              </a:spcBef>
              <a:spcAft>
                <a:spcPts val="0"/>
              </a:spcAft>
              <a:defRPr/>
            </a:pPr>
            <a:r>
              <a:rPr lang="en-US" dirty="0" smtClean="0"/>
              <a:t>Local land use changes</a:t>
            </a:r>
          </a:p>
          <a:p>
            <a:pPr marL="628650" lvl="1" indent="457200" eaLnBrk="1" fontAlgn="auto" hangingPunct="1">
              <a:lnSpc>
                <a:spcPct val="120000"/>
              </a:lnSpc>
              <a:spcBef>
                <a:spcPts val="0"/>
              </a:spcBef>
              <a:spcAft>
                <a:spcPts val="0"/>
              </a:spcAft>
              <a:defRPr/>
            </a:pPr>
            <a:r>
              <a:rPr lang="en-US" dirty="0" smtClean="0"/>
              <a:t>Commercial/residential/industrial development</a:t>
            </a:r>
          </a:p>
          <a:p>
            <a:pPr marL="628650" lvl="1" indent="457200" eaLnBrk="1" fontAlgn="auto" hangingPunct="1">
              <a:lnSpc>
                <a:spcPct val="120000"/>
              </a:lnSpc>
              <a:spcBef>
                <a:spcPts val="0"/>
              </a:spcBef>
              <a:spcAft>
                <a:spcPts val="0"/>
              </a:spcAft>
              <a:defRPr/>
            </a:pPr>
            <a:r>
              <a:rPr lang="en-US" dirty="0" smtClean="0"/>
              <a:t>Sector Plans/DRIs</a:t>
            </a:r>
          </a:p>
          <a:p>
            <a:pPr marL="628650" lvl="1" indent="457200" eaLnBrk="1" fontAlgn="auto" hangingPunct="1">
              <a:lnSpc>
                <a:spcPct val="120000"/>
              </a:lnSpc>
              <a:spcBef>
                <a:spcPts val="0"/>
              </a:spcBef>
              <a:spcAft>
                <a:spcPts val="0"/>
              </a:spcAft>
              <a:defRPr/>
            </a:pPr>
            <a:r>
              <a:rPr lang="en-US" dirty="0" smtClean="0"/>
              <a:t>Oil and Gas </a:t>
            </a:r>
          </a:p>
          <a:p>
            <a:pPr marL="628650" lvl="1" indent="457200" eaLnBrk="1" fontAlgn="auto" hangingPunct="1">
              <a:lnSpc>
                <a:spcPct val="120000"/>
              </a:lnSpc>
              <a:spcBef>
                <a:spcPts val="0"/>
              </a:spcBef>
              <a:spcAft>
                <a:spcPts val="0"/>
              </a:spcAft>
              <a:buNone/>
              <a:defRPr/>
            </a:pPr>
            <a:r>
              <a:rPr lang="en-US" dirty="0" smtClean="0"/>
              <a:t>Exploration</a:t>
            </a:r>
          </a:p>
          <a:p>
            <a:pPr marL="628650" lvl="1" indent="457200" eaLnBrk="1" fontAlgn="auto" hangingPunct="1">
              <a:lnSpc>
                <a:spcPct val="120000"/>
              </a:lnSpc>
              <a:spcBef>
                <a:spcPts val="0"/>
              </a:spcBef>
              <a:spcAft>
                <a:spcPts val="0"/>
              </a:spcAft>
              <a:defRPr/>
            </a:pPr>
            <a:r>
              <a:rPr lang="en-US" dirty="0" smtClean="0"/>
              <a:t>Roadway projects</a:t>
            </a:r>
          </a:p>
          <a:p>
            <a:pPr marL="628650" lvl="1" indent="457200" eaLnBrk="1" fontAlgn="auto" hangingPunct="1">
              <a:lnSpc>
                <a:spcPct val="120000"/>
              </a:lnSpc>
              <a:spcBef>
                <a:spcPts val="0"/>
              </a:spcBef>
              <a:spcAft>
                <a:spcPts val="0"/>
              </a:spcAft>
              <a:buNone/>
              <a:defRPr/>
            </a:pPr>
            <a:r>
              <a:rPr lang="en-US" dirty="0" smtClean="0"/>
              <a:t>(DOT and local)</a:t>
            </a:r>
          </a:p>
          <a:p>
            <a:pPr marL="628650" lvl="1" indent="457200" eaLnBrk="1" fontAlgn="auto" hangingPunct="1">
              <a:lnSpc>
                <a:spcPct val="120000"/>
              </a:lnSpc>
              <a:spcBef>
                <a:spcPts val="0"/>
              </a:spcBef>
              <a:spcAft>
                <a:spcPts val="0"/>
              </a:spcAft>
              <a:defRPr/>
            </a:pPr>
            <a:r>
              <a:rPr lang="en-US" dirty="0" smtClean="0"/>
              <a:t>Natural Gas Transmission Pipelines</a:t>
            </a:r>
          </a:p>
          <a:p>
            <a:pPr marL="628650" lvl="1" indent="457200" eaLnBrk="1" fontAlgn="auto" hangingPunct="1">
              <a:lnSpc>
                <a:spcPct val="120000"/>
              </a:lnSpc>
              <a:spcBef>
                <a:spcPts val="0"/>
              </a:spcBef>
              <a:spcAft>
                <a:spcPts val="0"/>
              </a:spcAft>
              <a:defRPr/>
            </a:pPr>
            <a:r>
              <a:rPr lang="en-US" dirty="0" smtClean="0"/>
              <a:t>Mining and mineral permits and reclamation</a:t>
            </a:r>
          </a:p>
          <a:p>
            <a:endParaRPr lang="en-US" sz="1600" dirty="0"/>
          </a:p>
        </p:txBody>
      </p:sp>
      <p:sp>
        <p:nvSpPr>
          <p:cNvPr id="5" name="TextBox 3"/>
          <p:cNvSpPr txBox="1">
            <a:spLocks noChangeArrowheads="1"/>
          </p:cNvSpPr>
          <p:nvPr/>
        </p:nvSpPr>
        <p:spPr bwMode="auto">
          <a:xfrm>
            <a:off x="2133600" y="228601"/>
            <a:ext cx="8077200" cy="1200329"/>
          </a:xfrm>
          <a:prstGeom prst="rect">
            <a:avLst/>
          </a:prstGeom>
          <a:noFill/>
          <a:ln w="9525">
            <a:noFill/>
            <a:miter lim="800000"/>
            <a:headEnd/>
            <a:tailEnd/>
          </a:ln>
        </p:spPr>
        <p:txBody>
          <a:bodyPr>
            <a:spAutoFit/>
          </a:bodyPr>
          <a:lstStyle/>
          <a:p>
            <a:pPr algn="ctr"/>
            <a:r>
              <a:rPr lang="en-US" sz="3600" b="1" dirty="0"/>
              <a:t>Conservation Planning Services</a:t>
            </a:r>
          </a:p>
          <a:p>
            <a:pPr algn="ctr"/>
            <a:r>
              <a:rPr lang="en-US" sz="3600" b="1" dirty="0"/>
              <a:t>Land Use </a:t>
            </a:r>
            <a:r>
              <a:rPr lang="en-US" sz="3600" b="1" dirty="0"/>
              <a:t>Planning</a:t>
            </a:r>
            <a:endParaRPr lang="en-US" sz="3600" b="1" dirty="0"/>
          </a:p>
        </p:txBody>
      </p:sp>
      <p:pic>
        <p:nvPicPr>
          <p:cNvPr id="6" name="Picture 4" descr="C:\Users\jennifer.goff\Pictures\West Bay_Bay Walton_PlanningArea_051114.jpg"/>
          <p:cNvPicPr>
            <a:picLocks noChangeAspect="1" noChangeArrowheads="1"/>
          </p:cNvPicPr>
          <p:nvPr/>
        </p:nvPicPr>
        <p:blipFill>
          <a:blip r:embed="rId3" cstate="print"/>
          <a:srcRect/>
          <a:stretch>
            <a:fillRect/>
          </a:stretch>
        </p:blipFill>
        <p:spPr bwMode="auto">
          <a:xfrm>
            <a:off x="5791200" y="3266017"/>
            <a:ext cx="4724400" cy="2296583"/>
          </a:xfrm>
          <a:prstGeom prst="rect">
            <a:avLst/>
          </a:prstGeom>
          <a:noFill/>
        </p:spPr>
      </p:pic>
    </p:spTree>
    <p:extLst>
      <p:ext uri="{BB962C8B-B14F-4D97-AF65-F5344CB8AC3E}">
        <p14:creationId xmlns:p14="http://schemas.microsoft.com/office/powerpoint/2010/main" val="421873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1447801"/>
            <a:ext cx="8686800" cy="3992563"/>
          </a:xfrm>
        </p:spPr>
        <p:txBody>
          <a:bodyPr/>
          <a:lstStyle/>
          <a:p>
            <a:pPr marL="0" indent="342900" eaLnBrk="1" fontAlgn="auto" hangingPunct="1">
              <a:spcBef>
                <a:spcPts val="0"/>
              </a:spcBef>
              <a:spcAft>
                <a:spcPts val="0"/>
              </a:spcAft>
              <a:defRPr/>
            </a:pPr>
            <a:r>
              <a:rPr lang="en-US" dirty="0" smtClean="0"/>
              <a:t>Additional review types:</a:t>
            </a:r>
          </a:p>
          <a:p>
            <a:pPr marL="1085850" lvl="1" indent="-457200" eaLnBrk="1" fontAlgn="auto" hangingPunct="1">
              <a:lnSpc>
                <a:spcPct val="120000"/>
              </a:lnSpc>
              <a:spcBef>
                <a:spcPts val="0"/>
              </a:spcBef>
              <a:spcAft>
                <a:spcPts val="0"/>
              </a:spcAft>
              <a:buFont typeface="Arial" panose="020B0604020202020204" pitchFamily="34" charset="0"/>
              <a:buChar char="•"/>
              <a:tabLst>
                <a:tab pos="1193800" algn="l"/>
              </a:tabLst>
              <a:defRPr/>
            </a:pPr>
            <a:r>
              <a:rPr lang="en-US" dirty="0" smtClean="0"/>
              <a:t>Coastal/Marine/Estuarine impacts 				(seawalls/docks/coastal developments)</a:t>
            </a:r>
          </a:p>
          <a:p>
            <a:pPr marL="1085850" lvl="1" indent="-457200" eaLnBrk="1" fontAlgn="auto" hangingPunct="1">
              <a:lnSpc>
                <a:spcPct val="120000"/>
              </a:lnSpc>
              <a:spcBef>
                <a:spcPts val="0"/>
              </a:spcBef>
              <a:spcAft>
                <a:spcPts val="0"/>
              </a:spcAft>
              <a:buFont typeface="Arial" panose="020B0604020202020204" pitchFamily="34" charset="0"/>
              <a:buChar char="•"/>
              <a:defRPr/>
            </a:pPr>
            <a:r>
              <a:rPr lang="en-US" dirty="0"/>
              <a:t>Dredge and Fill permits/ 			(404s/JCPs/CCCLs)</a:t>
            </a:r>
          </a:p>
          <a:p>
            <a:pPr marL="1085850" lvl="1" indent="-457200" eaLnBrk="1" fontAlgn="auto" hangingPunct="1">
              <a:lnSpc>
                <a:spcPct val="120000"/>
              </a:lnSpc>
              <a:spcBef>
                <a:spcPts val="0"/>
              </a:spcBef>
              <a:spcAft>
                <a:spcPts val="0"/>
              </a:spcAft>
              <a:buFont typeface="Arial" panose="020B0604020202020204" pitchFamily="34" charset="0"/>
              <a:buChar char="•"/>
              <a:defRPr/>
            </a:pPr>
            <a:r>
              <a:rPr lang="en-US" dirty="0" smtClean="0"/>
              <a:t>Military and Federal Lands 					(INRMPS/NPS/USACE)</a:t>
            </a:r>
          </a:p>
          <a:p>
            <a:pPr marL="1085850" lvl="1" indent="-457200" eaLnBrk="1" fontAlgn="auto" hangingPunct="1">
              <a:lnSpc>
                <a:spcPct val="120000"/>
              </a:lnSpc>
              <a:spcBef>
                <a:spcPts val="0"/>
              </a:spcBef>
              <a:spcAft>
                <a:spcPts val="0"/>
              </a:spcAft>
              <a:buFont typeface="Arial" panose="020B0604020202020204" pitchFamily="34" charset="0"/>
              <a:buChar char="•"/>
              <a:defRPr/>
            </a:pPr>
            <a:r>
              <a:rPr lang="en-US" dirty="0" smtClean="0"/>
              <a:t>Siting Act projects (Power Plants)</a:t>
            </a:r>
          </a:p>
          <a:p>
            <a:pPr marL="1085850" lvl="1" indent="-457200" eaLnBrk="1" fontAlgn="auto" hangingPunct="1">
              <a:lnSpc>
                <a:spcPct val="120000"/>
              </a:lnSpc>
              <a:spcBef>
                <a:spcPts val="0"/>
              </a:spcBef>
              <a:spcAft>
                <a:spcPts val="0"/>
              </a:spcAft>
              <a:buFont typeface="Arial" panose="020B0604020202020204" pitchFamily="34" charset="0"/>
              <a:buChar char="•"/>
              <a:defRPr/>
            </a:pPr>
            <a:r>
              <a:rPr lang="en-US" dirty="0" smtClean="0"/>
              <a:t>Environmental Resource Permits</a:t>
            </a:r>
          </a:p>
          <a:p>
            <a:pPr marL="628650" lvl="1" indent="0" eaLnBrk="1" fontAlgn="auto" hangingPunct="1">
              <a:lnSpc>
                <a:spcPct val="120000"/>
              </a:lnSpc>
              <a:spcBef>
                <a:spcPts val="0"/>
              </a:spcBef>
              <a:spcAft>
                <a:spcPts val="0"/>
              </a:spcAft>
              <a:buNone/>
              <a:defRPr/>
            </a:pPr>
            <a:r>
              <a:rPr lang="en-US" dirty="0"/>
              <a:t>	</a:t>
            </a:r>
            <a:r>
              <a:rPr lang="en-US" dirty="0" smtClean="0"/>
              <a:t>	</a:t>
            </a:r>
          </a:p>
        </p:txBody>
      </p:sp>
      <p:sp>
        <p:nvSpPr>
          <p:cNvPr id="5" name="TextBox 3"/>
          <p:cNvSpPr txBox="1">
            <a:spLocks noChangeArrowheads="1"/>
          </p:cNvSpPr>
          <p:nvPr/>
        </p:nvSpPr>
        <p:spPr bwMode="auto">
          <a:xfrm>
            <a:off x="2133600" y="228601"/>
            <a:ext cx="8077200" cy="1200329"/>
          </a:xfrm>
          <a:prstGeom prst="rect">
            <a:avLst/>
          </a:prstGeom>
          <a:noFill/>
          <a:ln w="9525">
            <a:noFill/>
            <a:miter lim="800000"/>
            <a:headEnd/>
            <a:tailEnd/>
          </a:ln>
        </p:spPr>
        <p:txBody>
          <a:bodyPr>
            <a:spAutoFit/>
          </a:bodyPr>
          <a:lstStyle/>
          <a:p>
            <a:pPr algn="ctr"/>
            <a:r>
              <a:rPr lang="en-US" sz="3600" b="1" dirty="0"/>
              <a:t>Conservation Planning Services</a:t>
            </a:r>
          </a:p>
          <a:p>
            <a:pPr algn="ctr"/>
            <a:r>
              <a:rPr lang="en-US" sz="3600" b="1" dirty="0"/>
              <a:t>Land Use </a:t>
            </a:r>
            <a:r>
              <a:rPr lang="en-US" sz="3600" b="1" dirty="0"/>
              <a:t>Planning</a:t>
            </a:r>
            <a:endParaRPr lang="en-US" sz="3600" b="1" dirty="0"/>
          </a:p>
        </p:txBody>
      </p:sp>
      <p:pic>
        <p:nvPicPr>
          <p:cNvPr id="2" name="Picture 1"/>
          <p:cNvPicPr>
            <a:picLocks noChangeAspect="1"/>
          </p:cNvPicPr>
          <p:nvPr/>
        </p:nvPicPr>
        <p:blipFill>
          <a:blip r:embed="rId3"/>
          <a:stretch>
            <a:fillRect/>
          </a:stretch>
        </p:blipFill>
        <p:spPr>
          <a:xfrm>
            <a:off x="7798837" y="3048000"/>
            <a:ext cx="2684106" cy="2018448"/>
          </a:xfrm>
          <a:prstGeom prst="rect">
            <a:avLst/>
          </a:prstGeom>
        </p:spPr>
      </p:pic>
      <p:sp>
        <p:nvSpPr>
          <p:cNvPr id="4" name="TextBox 3"/>
          <p:cNvSpPr txBox="1"/>
          <p:nvPr/>
        </p:nvSpPr>
        <p:spPr>
          <a:xfrm>
            <a:off x="8686801" y="5066448"/>
            <a:ext cx="1796143" cy="373915"/>
          </a:xfrm>
          <a:prstGeom prst="rect">
            <a:avLst/>
          </a:prstGeom>
          <a:noFill/>
        </p:spPr>
        <p:txBody>
          <a:bodyPr wrap="square" rtlCol="0">
            <a:spAutoFit/>
          </a:bodyPr>
          <a:lstStyle/>
          <a:p>
            <a:pPr algn="r"/>
            <a:r>
              <a:rPr lang="en-US" dirty="0"/>
              <a:t>Eglin WMA</a:t>
            </a:r>
            <a:endParaRPr lang="en-US" dirty="0"/>
          </a:p>
        </p:txBody>
      </p:sp>
    </p:spTree>
    <p:extLst>
      <p:ext uri="{BB962C8B-B14F-4D97-AF65-F5344CB8AC3E}">
        <p14:creationId xmlns:p14="http://schemas.microsoft.com/office/powerpoint/2010/main" val="1845114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WC_Power_Point">
  <a:themeElements>
    <a:clrScheme name="FWC_Power_Point 3">
      <a:dk1>
        <a:srgbClr val="000000"/>
      </a:dk1>
      <a:lt1>
        <a:srgbClr val="CDE7FF"/>
      </a:lt1>
      <a:dk2>
        <a:srgbClr val="000000"/>
      </a:dk2>
      <a:lt2>
        <a:srgbClr val="5F5F5F"/>
      </a:lt2>
      <a:accent1>
        <a:srgbClr val="FFF453"/>
      </a:accent1>
      <a:accent2>
        <a:srgbClr val="998B7D"/>
      </a:accent2>
      <a:accent3>
        <a:srgbClr val="E3F1FF"/>
      </a:accent3>
      <a:accent4>
        <a:srgbClr val="000000"/>
      </a:accent4>
      <a:accent5>
        <a:srgbClr val="FFF8B3"/>
      </a:accent5>
      <a:accent6>
        <a:srgbClr val="8A7D71"/>
      </a:accent6>
      <a:hlink>
        <a:srgbClr val="00549E"/>
      </a:hlink>
      <a:folHlink>
        <a:srgbClr val="00AEC5"/>
      </a:folHlink>
    </a:clrScheme>
    <a:fontScheme name="FWC_Power_Point">
      <a:majorFont>
        <a:latin typeface="Century Schoolbook"/>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800" b="0" i="0" u="none" strike="noStrike" cap="none" normalizeH="0" baseline="0" smtClean="0">
            <a:ln>
              <a:noFill/>
            </a:ln>
            <a:solidFill>
              <a:schemeClr val="tx1"/>
            </a:solidFill>
            <a:effectLst/>
            <a:latin typeface="Franklin Gothic Book"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800" b="0" i="0" u="none" strike="noStrike" cap="none" normalizeH="0" baseline="0" smtClean="0">
            <a:ln>
              <a:noFill/>
            </a:ln>
            <a:solidFill>
              <a:schemeClr val="tx1"/>
            </a:solidFill>
            <a:effectLst/>
            <a:latin typeface="Franklin Gothic Book" pitchFamily="34" charset="0"/>
          </a:defRPr>
        </a:defPPr>
      </a:lstStyle>
    </a:lnDef>
  </a:objectDefaults>
  <a:extraClrSchemeLst>
    <a:extraClrScheme>
      <a:clrScheme name="FWC_Power_Point 1">
        <a:dk1>
          <a:srgbClr val="000000"/>
        </a:dk1>
        <a:lt1>
          <a:srgbClr val="998B7D"/>
        </a:lt1>
        <a:dk2>
          <a:srgbClr val="000000"/>
        </a:dk2>
        <a:lt2>
          <a:srgbClr val="5F5F5F"/>
        </a:lt2>
        <a:accent1>
          <a:srgbClr val="FFF453"/>
        </a:accent1>
        <a:accent2>
          <a:srgbClr val="9FD1FF"/>
        </a:accent2>
        <a:accent3>
          <a:srgbClr val="CAC4BF"/>
        </a:accent3>
        <a:accent4>
          <a:srgbClr val="000000"/>
        </a:accent4>
        <a:accent5>
          <a:srgbClr val="FFF8B3"/>
        </a:accent5>
        <a:accent6>
          <a:srgbClr val="90BDE7"/>
        </a:accent6>
        <a:hlink>
          <a:srgbClr val="00549E"/>
        </a:hlink>
        <a:folHlink>
          <a:srgbClr val="00AEC5"/>
        </a:folHlink>
      </a:clrScheme>
      <a:clrMap bg1="lt1" tx1="dk1" bg2="lt2" tx2="dk2" accent1="accent1" accent2="accent2" accent3="accent3" accent4="accent4" accent5="accent5" accent6="accent6" hlink="hlink" folHlink="folHlink"/>
    </a:extraClrScheme>
    <a:extraClrScheme>
      <a:clrScheme name="FWC_Power_Point 2">
        <a:dk1>
          <a:srgbClr val="5F5F5F"/>
        </a:dk1>
        <a:lt1>
          <a:srgbClr val="FFFFFF"/>
        </a:lt1>
        <a:dk2>
          <a:srgbClr val="00549E"/>
        </a:dk2>
        <a:lt2>
          <a:srgbClr val="FFF453"/>
        </a:lt2>
        <a:accent1>
          <a:srgbClr val="FFF89B"/>
        </a:accent1>
        <a:accent2>
          <a:srgbClr val="9FD1FF"/>
        </a:accent2>
        <a:accent3>
          <a:srgbClr val="AAB3CC"/>
        </a:accent3>
        <a:accent4>
          <a:srgbClr val="DADADA"/>
        </a:accent4>
        <a:accent5>
          <a:srgbClr val="FFFBCB"/>
        </a:accent5>
        <a:accent6>
          <a:srgbClr val="90BDE7"/>
        </a:accent6>
        <a:hlink>
          <a:srgbClr val="BAB0A6"/>
        </a:hlink>
        <a:folHlink>
          <a:srgbClr val="00AEC5"/>
        </a:folHlink>
      </a:clrScheme>
      <a:clrMap bg1="dk2" tx1="lt1" bg2="dk1" tx2="lt2" accent1="accent1" accent2="accent2" accent3="accent3" accent4="accent4" accent5="accent5" accent6="accent6" hlink="hlink" folHlink="folHlink"/>
    </a:extraClrScheme>
    <a:extraClrScheme>
      <a:clrScheme name="FWC_Power_Point 3">
        <a:dk1>
          <a:srgbClr val="000000"/>
        </a:dk1>
        <a:lt1>
          <a:srgbClr val="CDE7FF"/>
        </a:lt1>
        <a:dk2>
          <a:srgbClr val="000000"/>
        </a:dk2>
        <a:lt2>
          <a:srgbClr val="5F5F5F"/>
        </a:lt2>
        <a:accent1>
          <a:srgbClr val="FFF453"/>
        </a:accent1>
        <a:accent2>
          <a:srgbClr val="998B7D"/>
        </a:accent2>
        <a:accent3>
          <a:srgbClr val="E3F1FF"/>
        </a:accent3>
        <a:accent4>
          <a:srgbClr val="000000"/>
        </a:accent4>
        <a:accent5>
          <a:srgbClr val="FFF8B3"/>
        </a:accent5>
        <a:accent6>
          <a:srgbClr val="8A7D71"/>
        </a:accent6>
        <a:hlink>
          <a:srgbClr val="00549E"/>
        </a:hlink>
        <a:folHlink>
          <a:srgbClr val="00AEC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WC_Power_Point 3">
    <a:dk1>
      <a:srgbClr val="000000"/>
    </a:dk1>
    <a:lt1>
      <a:srgbClr val="CDE7FF"/>
    </a:lt1>
    <a:dk2>
      <a:srgbClr val="000000"/>
    </a:dk2>
    <a:lt2>
      <a:srgbClr val="5F5F5F"/>
    </a:lt2>
    <a:accent1>
      <a:srgbClr val="FFF453"/>
    </a:accent1>
    <a:accent2>
      <a:srgbClr val="998B7D"/>
    </a:accent2>
    <a:accent3>
      <a:srgbClr val="E3F1FF"/>
    </a:accent3>
    <a:accent4>
      <a:srgbClr val="000000"/>
    </a:accent4>
    <a:accent5>
      <a:srgbClr val="FFF8B3"/>
    </a:accent5>
    <a:accent6>
      <a:srgbClr val="8A7D71"/>
    </a:accent6>
    <a:hlink>
      <a:srgbClr val="00549E"/>
    </a:hlink>
    <a:folHlink>
      <a:srgbClr val="00AEC5"/>
    </a:folHlink>
  </a:clrScheme>
</a:themeOverride>
</file>

<file path=docProps/app.xml><?xml version="1.0" encoding="utf-8"?>
<Properties xmlns="http://schemas.openxmlformats.org/officeDocument/2006/extended-properties" xmlns:vt="http://schemas.openxmlformats.org/officeDocument/2006/docPropsVTypes">
  <Template/>
  <TotalTime>2950</TotalTime>
  <Words>4838</Words>
  <Application>Microsoft Office PowerPoint</Application>
  <PresentationFormat>Widescreen</PresentationFormat>
  <Paragraphs>362</Paragraphs>
  <Slides>30</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Century Schoolbook</vt:lpstr>
      <vt:lpstr>Franklin Gothic Book</vt:lpstr>
      <vt:lpstr>Franklin Gothic Demi</vt:lpstr>
      <vt:lpstr>Times New Roman</vt:lpstr>
      <vt:lpstr>FWC_Power_Point</vt:lpstr>
      <vt:lpstr>Jennifer Goff, Land Use Planning Program</vt:lpstr>
      <vt:lpstr>PowerPoint Presentation</vt:lpstr>
      <vt:lpstr>PowerPoint Presentation</vt:lpstr>
      <vt:lpstr>PowerPoint Presentation</vt:lpstr>
      <vt:lpstr>PowerPoint Presentation</vt:lpstr>
      <vt:lpstr>Conservation Planning Services Land Use Planning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Concurrent Issuance of ITP</vt:lpstr>
      <vt:lpstr>FWC Conservation Planning Services Project Example</vt:lpstr>
      <vt:lpstr>FWC Conservation Planning Services Project Example</vt:lpstr>
      <vt:lpstr>PowerPoint Presentation</vt:lpstr>
      <vt:lpstr>FWC Conservation Planning Services Project Example</vt:lpstr>
      <vt:lpstr>FWC Conservation Planning Services Project Example</vt:lpstr>
      <vt:lpstr>FWC Conservation Planning Services Future Projects and Coordination</vt:lpstr>
      <vt:lpstr>FWC Conservation Planning Services Future Projects and Coordination</vt:lpstr>
      <vt:lpstr>Summary Points</vt:lpstr>
      <vt:lpstr>Summary Points</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Jennifer Goff, Land Use Planning Program</dc:title>
  <dc:creator>jennifer.goff</dc:creator>
  <cp:lastModifiedBy>jennifer.goff</cp:lastModifiedBy>
  <cp:revision>33</cp:revision>
  <cp:lastPrinted>2016-06-17T15:09:14Z</cp:lastPrinted>
  <dcterms:created xsi:type="dcterms:W3CDTF">2016-06-13T20:05:07Z</dcterms:created>
  <dcterms:modified xsi:type="dcterms:W3CDTF">2016-06-17T15:09:28Z</dcterms:modified>
</cp:coreProperties>
</file>