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6" r:id="rId11"/>
    <p:sldId id="267" r:id="rId12"/>
    <p:sldId id="303" r:id="rId13"/>
    <p:sldId id="287" r:id="rId14"/>
    <p:sldId id="293" r:id="rId15"/>
    <p:sldId id="294" r:id="rId16"/>
    <p:sldId id="295" r:id="rId17"/>
    <p:sldId id="277" r:id="rId18"/>
    <p:sldId id="288" r:id="rId19"/>
    <p:sldId id="271" r:id="rId20"/>
    <p:sldId id="289" r:id="rId21"/>
    <p:sldId id="291" r:id="rId22"/>
    <p:sldId id="290" r:id="rId23"/>
    <p:sldId id="279" r:id="rId24"/>
    <p:sldId id="286" r:id="rId25"/>
    <p:sldId id="269" r:id="rId26"/>
    <p:sldId id="284" r:id="rId27"/>
    <p:sldId id="302" r:id="rId28"/>
    <p:sldId id="308" r:id="rId29"/>
    <p:sldId id="309" r:id="rId30"/>
    <p:sldId id="310" r:id="rId31"/>
    <p:sldId id="304" r:id="rId32"/>
    <p:sldId id="276" r:id="rId33"/>
    <p:sldId id="305" r:id="rId3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4E4"/>
    <a:srgbClr val="C59307"/>
    <a:srgbClr val="F1B409"/>
    <a:srgbClr val="008000"/>
    <a:srgbClr val="243D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8" autoAdjust="0"/>
    <p:restoredTop sz="87922" autoAdjust="0"/>
  </p:normalViewPr>
  <p:slideViewPr>
    <p:cSldViewPr snapToGrid="0" snapToObjects="1">
      <p:cViewPr varScale="1">
        <p:scale>
          <a:sx n="77" d="100"/>
          <a:sy n="77" d="100"/>
        </p:scale>
        <p:origin x="-33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D3826FD-B299-4703-BAF5-4F5F0917D9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814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826FD-B299-4703-BAF5-4F5F0917D91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826FD-B299-4703-BAF5-4F5F0917D910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826FD-B299-4703-BAF5-4F5F0917D91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9700" y="2752725"/>
            <a:ext cx="6610350" cy="819150"/>
          </a:xfrm>
        </p:spPr>
        <p:txBody>
          <a:bodyPr/>
          <a:lstStyle>
            <a:lvl1pPr>
              <a:defRPr sz="3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9700" y="3457575"/>
            <a:ext cx="6610350" cy="514350"/>
          </a:xfrm>
          <a:effectLst>
            <a:outerShdw dist="17961" dir="2700000" algn="ctr" rotWithShape="0">
              <a:schemeClr val="bg1"/>
            </a:outerShdw>
          </a:effectLst>
        </p:spPr>
        <p:txBody>
          <a:bodyPr/>
          <a:lstStyle>
            <a:lvl1pPr marL="0" indent="0">
              <a:lnSpc>
                <a:spcPct val="80000"/>
              </a:lnSpc>
              <a:buFont typeface="Wingdings" pitchFamily="2" charset="2"/>
              <a:buNone/>
              <a:defRPr sz="2800" b="0">
                <a:effectLst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51638" y="6584950"/>
            <a:ext cx="2392362" cy="273050"/>
          </a:xfrm>
          <a:effectLst>
            <a:outerShdw dist="17961" dir="2700000" algn="ctr" rotWithShape="0">
              <a:schemeClr val="tx1"/>
            </a:outerShdw>
          </a:effectLst>
        </p:spPr>
        <p:txBody>
          <a:bodyPr/>
          <a:lstStyle>
            <a:lvl1pPr algn="r">
              <a:defRPr sz="1400" b="0">
                <a:solidFill>
                  <a:schemeClr val="bg1"/>
                </a:solidFill>
                <a:effectLst/>
              </a:defRPr>
            </a:lvl1pPr>
          </a:lstStyle>
          <a:p>
            <a:fld id="{C309CA24-E1F6-44EB-AEA6-C0ECA97D9C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92BDA1-1023-40B8-A8DD-226CBF7378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84925" y="403225"/>
            <a:ext cx="1833563" cy="57229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79475" y="403225"/>
            <a:ext cx="5353050" cy="57229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7F164D6-4A0F-4BD0-ABCC-AC30E396EF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307D19F-F4E5-4369-BE8E-8270AA541E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88450E-7624-42EC-9264-3D7ABCBA4F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B5A9B5-E141-4CF0-A72E-635C323F0D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9D2483F-4E86-4414-9C0D-8651661438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C7409D7-27BB-46AD-8E1A-99E83781B1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3D762F-D7D9-44FD-A330-635B308FC1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BE6EA5-C37B-43F3-A621-454509899C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7E4733-93D9-4F51-BC5C-26E5222186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F13D5E4-31D3-4142-B770-3C303D183C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4308EA3-48C4-4BE5-99F7-160F1CA5FB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FEA27CC-24E4-4A97-9166-901A17C0E0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8050"/>
            <a:ext cx="2057400" cy="5218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8050"/>
            <a:ext cx="6019800" cy="52181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CD6F7D-331A-4CA1-A93C-ED9F90635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60410E3-EEDA-476B-82AC-B7FABA1472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9475" y="1457325"/>
            <a:ext cx="3592513" cy="4668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388" y="1457325"/>
            <a:ext cx="3594100" cy="4668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EAF3FD0-A8B1-4809-ACCF-D8BFBE6D77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988BDC8-ED9C-477C-B1DF-C330BF9B78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4EE1DD-4E46-4F1C-B2A1-7BAD721A52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CFEFFC-1DD9-42A5-AA6B-71E7F8E956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B483D3-2B6B-4F67-822F-F24C724A09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81FDB0-8F60-4D2F-BD41-AF99FDBE6A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79475" y="403225"/>
            <a:ext cx="733901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9475" y="1457325"/>
            <a:ext cx="7339013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375" y="6570663"/>
            <a:ext cx="663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E4168D3B-68C7-4AC3-B7E0-903E5BDEF9B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Font typeface="Wingdings" pitchFamily="2" charset="2"/>
        <a:buBlip>
          <a:blip r:embed="rId14"/>
        </a:buBlip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2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1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1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1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1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1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908050"/>
            <a:ext cx="5200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375" y="6570663"/>
            <a:ext cx="663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E13C9DFC-B146-46BC-8CB2-48E3C7BF8D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Font typeface="Wingdings" pitchFamily="2" charset="2"/>
        <a:buBlip>
          <a:blip r:embed="rId14"/>
        </a:buBlip>
        <a:defRPr sz="2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2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sz="20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lnSpc>
          <a:spcPct val="90000"/>
        </a:lnSpc>
        <a:spcBef>
          <a:spcPct val="50000"/>
        </a:spcBef>
        <a:spcAft>
          <a:spcPct val="0"/>
        </a:spcAft>
        <a:buClr>
          <a:schemeClr val="bg1"/>
        </a:buClr>
        <a:buSzPct val="80000"/>
        <a:buBlip>
          <a:blip r:embed="rId14"/>
        </a:buBlip>
        <a:defRPr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Notice of Permits</a:t>
            </a:r>
            <a:endParaRPr lang="en-US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Process and Procedures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NOT require notice?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1457325"/>
            <a:ext cx="8075682" cy="4668838"/>
          </a:xfrm>
        </p:spPr>
        <p:txBody>
          <a:bodyPr/>
          <a:lstStyle/>
          <a:p>
            <a:r>
              <a:rPr lang="en-US" dirty="0" smtClean="0"/>
              <a:t>Property owned by a governmental entity</a:t>
            </a:r>
          </a:p>
          <a:p>
            <a:pPr lvl="1"/>
            <a:r>
              <a:rPr lang="en-US" dirty="0" smtClean="0"/>
              <a:t>Public roads/highways</a:t>
            </a:r>
          </a:p>
          <a:p>
            <a:pPr lvl="1"/>
            <a:r>
              <a:rPr lang="en-US" dirty="0" smtClean="0"/>
              <a:t>State/county/city parks, buildings, etc.</a:t>
            </a:r>
          </a:p>
          <a:p>
            <a:pPr lvl="1"/>
            <a:r>
              <a:rPr lang="en-US" dirty="0" smtClean="0"/>
              <a:t>Public airports</a:t>
            </a:r>
          </a:p>
          <a:p>
            <a:endParaRPr lang="en-US" sz="1200" dirty="0" smtClean="0"/>
          </a:p>
          <a:p>
            <a:r>
              <a:rPr lang="en-US" dirty="0" smtClean="0"/>
              <a:t>A previously noticed application</a:t>
            </a:r>
          </a:p>
          <a:p>
            <a:pPr lvl="1"/>
            <a:r>
              <a:rPr lang="en-US" dirty="0" smtClean="0"/>
              <a:t>Within the same permit number</a:t>
            </a:r>
          </a:p>
          <a:p>
            <a:pPr lvl="1"/>
            <a:r>
              <a:rPr lang="en-US" dirty="0" smtClean="0"/>
              <a:t>Includes the previous permitted boundaries</a:t>
            </a:r>
          </a:p>
          <a:p>
            <a:pPr lvl="1"/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Exclusions </a:t>
            </a:r>
            <a:r>
              <a:rPr lang="en-US" dirty="0"/>
              <a:t>are included in </a:t>
            </a:r>
            <a:r>
              <a:rPr lang="en-US" dirty="0" smtClean="0"/>
              <a:t>62-330.090(7</a:t>
            </a:r>
            <a:r>
              <a:rPr lang="en-US" dirty="0"/>
              <a:t>)(a) through (f)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9700" y="2971800"/>
            <a:ext cx="6610350" cy="819150"/>
          </a:xfrm>
        </p:spPr>
        <p:txBody>
          <a:bodyPr/>
          <a:lstStyle/>
          <a:p>
            <a:r>
              <a:rPr lang="en-US" dirty="0" smtClean="0"/>
              <a:t>Notice of Permit Process: </a:t>
            </a:r>
            <a:br>
              <a:rPr lang="en-US" dirty="0" smtClean="0"/>
            </a:br>
            <a:r>
              <a:rPr lang="en-US" dirty="0" smtClean="0"/>
              <a:t>Reviewer’s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Reviewer’s Role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475" y="1457325"/>
            <a:ext cx="7339013" cy="4668838"/>
          </a:xfrm>
        </p:spPr>
        <p:txBody>
          <a:bodyPr/>
          <a:lstStyle/>
          <a:p>
            <a:r>
              <a:rPr lang="en-US" dirty="0" smtClean="0"/>
              <a:t>Locate a legal description for the property under review</a:t>
            </a:r>
          </a:p>
          <a:p>
            <a:endParaRPr lang="en-US" sz="1200" dirty="0" smtClean="0"/>
          </a:p>
          <a:p>
            <a:r>
              <a:rPr lang="en-US" dirty="0" smtClean="0"/>
              <a:t>What qualifies as a legal description?</a:t>
            </a:r>
          </a:p>
          <a:p>
            <a:pPr lvl="1"/>
            <a:r>
              <a:rPr lang="en-US" dirty="0" smtClean="0"/>
              <a:t>Legal description from a plat </a:t>
            </a:r>
          </a:p>
          <a:p>
            <a:pPr lvl="1"/>
            <a:r>
              <a:rPr lang="en-US" dirty="0" smtClean="0"/>
              <a:t>Legal description from a survey (must be legible and include sketch, if stated)</a:t>
            </a:r>
          </a:p>
          <a:p>
            <a:pPr lvl="1"/>
            <a:r>
              <a:rPr lang="en-US" dirty="0"/>
              <a:t>Legal description from the deed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from Plat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 l="8494" t="26610" r="39743" b="7173"/>
          <a:stretch>
            <a:fillRect/>
          </a:stretch>
        </p:blipFill>
        <p:spPr bwMode="auto">
          <a:xfrm>
            <a:off x="1582904" y="1912938"/>
            <a:ext cx="5208671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jkrumla\Local Settings\Temporary Internet Files\Content.IE5\5RC1B62Y\MC90044131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9740" y="4071938"/>
            <a:ext cx="2743200" cy="2743200"/>
          </a:xfrm>
          <a:prstGeom prst="rect">
            <a:avLst/>
          </a:prstGeom>
          <a:noFill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en-US" dirty="0" smtClean="0"/>
              <a:t>Example from a survey (legible and with sketch) Part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 l="14873" t="36895" r="16255" b="9110"/>
          <a:stretch>
            <a:fillRect/>
          </a:stretch>
        </p:blipFill>
        <p:spPr bwMode="auto">
          <a:xfrm>
            <a:off x="879475" y="2251075"/>
            <a:ext cx="6949072" cy="387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jkrumla\Local Settings\Temporary Internet Files\Content.IE5\5RC1B62Y\MC90044131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0712" y="3827463"/>
            <a:ext cx="2743200" cy="2743200"/>
          </a:xfrm>
          <a:prstGeom prst="rect">
            <a:avLst/>
          </a:prstGeom>
          <a:noFill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en-US" dirty="0" smtClean="0"/>
              <a:t>Example from a survey (legible and with sketch) Part 2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l="30929" t="26582" r="28686" b="5063"/>
          <a:stretch>
            <a:fillRect/>
          </a:stretch>
        </p:blipFill>
        <p:spPr bwMode="auto">
          <a:xfrm>
            <a:off x="2294021" y="1868034"/>
            <a:ext cx="4716379" cy="4258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jkrumla\Local Settings\Temporary Internet Files\Content.IE5\5RC1B62Y\MC90044131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0712" y="3827463"/>
            <a:ext cx="2743200" cy="2743200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from Deed #1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rcRect l="9936" t="26059" r="11859" b="38559"/>
          <a:stretch>
            <a:fillRect/>
          </a:stretch>
        </p:blipFill>
        <p:spPr bwMode="auto">
          <a:xfrm>
            <a:off x="879474" y="2293495"/>
            <a:ext cx="7339013" cy="277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jkrumla\Local Settings\Temporary Internet Files\Content.IE5\5RC1B62Y\MC90044131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0712" y="3827463"/>
            <a:ext cx="2743200" cy="2743200"/>
          </a:xfrm>
          <a:prstGeom prst="rect">
            <a:avLst/>
          </a:prstGeom>
          <a:noFill/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from Deed #2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Content Placeholder 4"/>
          <p:cNvPicPr>
            <a:picLocks/>
          </p:cNvPicPr>
          <p:nvPr/>
        </p:nvPicPr>
        <p:blipFill>
          <a:blip r:embed="rId2" cstate="print"/>
          <a:srcRect l="18590" t="29325" r="9455" b="29747"/>
          <a:stretch>
            <a:fillRect/>
          </a:stretch>
        </p:blipFill>
        <p:spPr bwMode="auto">
          <a:xfrm>
            <a:off x="1179513" y="2143678"/>
            <a:ext cx="6545297" cy="283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Documents and Settings\jkrumla\Local Settings\Temporary Internet Files\Content.IE5\5RC1B62Y\MC90044131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0712" y="3827463"/>
            <a:ext cx="2743200" cy="2743200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475" y="1457325"/>
            <a:ext cx="7603343" cy="4668838"/>
          </a:xfrm>
        </p:spPr>
        <p:txBody>
          <a:bodyPr/>
          <a:lstStyle/>
          <a:p>
            <a:r>
              <a:rPr lang="en-US" dirty="0" smtClean="0"/>
              <a:t>What does NOT qualify as a legal description?</a:t>
            </a:r>
          </a:p>
          <a:p>
            <a:pPr lvl="1">
              <a:buNone/>
            </a:pPr>
            <a:endParaRPr lang="en-US" sz="1000" dirty="0" smtClean="0"/>
          </a:p>
          <a:p>
            <a:pPr lvl="1"/>
            <a:r>
              <a:rPr lang="en-US" dirty="0" smtClean="0"/>
              <a:t>Property appraiser summary page</a:t>
            </a:r>
          </a:p>
          <a:p>
            <a:pPr lvl="1"/>
            <a:r>
              <a:rPr lang="en-US" dirty="0" smtClean="0"/>
              <a:t>Legal descriptions from property appraiser website</a:t>
            </a:r>
          </a:p>
          <a:p>
            <a:pPr lvl="1"/>
            <a:r>
              <a:rPr lang="en-US" dirty="0" smtClean="0"/>
              <a:t>Map, survey, or sketch</a:t>
            </a:r>
          </a:p>
          <a:p>
            <a:pPr lvl="1"/>
            <a:r>
              <a:rPr lang="en-US" dirty="0" smtClean="0"/>
              <a:t>Legal descriptions of easements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79475" y="264077"/>
            <a:ext cx="3912359" cy="69215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Reviewer’s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of Property Appraiser 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Content Placeholder 6"/>
          <p:cNvPicPr>
            <a:picLocks/>
          </p:cNvPicPr>
          <p:nvPr/>
        </p:nvPicPr>
        <p:blipFill>
          <a:blip r:embed="rId3" cstate="print"/>
          <a:srcRect l="1122" t="30472" r="2885" b="2575"/>
          <a:stretch>
            <a:fillRect/>
          </a:stretch>
        </p:blipFill>
        <p:spPr bwMode="auto">
          <a:xfrm>
            <a:off x="879475" y="2142254"/>
            <a:ext cx="7339013" cy="398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Documents and Settings\jkrumla\Local Settings\Temporary Internet Files\Content.IE5\D9JYMIMB\MC900432537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434" y="4144157"/>
            <a:ext cx="2246104" cy="2246104"/>
          </a:xfrm>
          <a:prstGeom prst="rect">
            <a:avLst/>
          </a:prstGeom>
          <a:noFill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3C43A4-2C3D-4BE3-AE0A-C25DDF27316C}" type="slidenum">
              <a:rPr lang="en-US"/>
              <a:pPr/>
              <a:t>2</a:t>
            </a:fld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Overview</a:t>
            </a: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3852" y="1457325"/>
            <a:ext cx="7214636" cy="4668838"/>
          </a:xfrm>
        </p:spPr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What needs to be noticed</a:t>
            </a:r>
          </a:p>
          <a:p>
            <a:r>
              <a:rPr lang="en-US" dirty="0" smtClean="0"/>
              <a:t>Notice of Permit process</a:t>
            </a:r>
          </a:p>
          <a:p>
            <a:pPr lvl="1"/>
            <a:r>
              <a:rPr lang="en-US" dirty="0" smtClean="0"/>
              <a:t>Reviewer’s role</a:t>
            </a:r>
          </a:p>
          <a:p>
            <a:pPr lvl="1"/>
            <a:r>
              <a:rPr lang="en-US" dirty="0" smtClean="0"/>
              <a:t>Permit Technician’s role</a:t>
            </a:r>
          </a:p>
          <a:p>
            <a:pPr lvl="1"/>
            <a:r>
              <a:rPr lang="en-US" dirty="0" smtClean="0"/>
              <a:t>Regulatory Support’s role</a:t>
            </a:r>
          </a:p>
          <a:p>
            <a:r>
              <a:rPr lang="en-US" dirty="0" smtClean="0"/>
              <a:t>Questions / discussion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en-US" dirty="0" smtClean="0"/>
              <a:t>Example of legal description from property appraiser website</a:t>
            </a:r>
          </a:p>
          <a:p>
            <a:pPr marL="342900" lvl="1" indent="-342900"/>
            <a:endParaRPr lang="en-US" dirty="0" smtClean="0"/>
          </a:p>
          <a:p>
            <a:pPr marL="342900" lvl="1" indent="-342900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 l="25801" t="59598" r="49840" b="23214"/>
          <a:stretch>
            <a:fillRect/>
          </a:stretch>
        </p:blipFill>
        <p:spPr bwMode="auto">
          <a:xfrm>
            <a:off x="1789136" y="2505044"/>
            <a:ext cx="5782737" cy="362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jkrumla\Local Settings\Temporary Internet Files\Content.IE5\D9JYMIMB\MC90043253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434" y="4144157"/>
            <a:ext cx="2246104" cy="2246104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of Sketch with no legal description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Content Placeholder 4"/>
          <p:cNvPicPr>
            <a:picLocks/>
          </p:cNvPicPr>
          <p:nvPr/>
        </p:nvPicPr>
        <p:blipFill>
          <a:blip r:embed="rId2" cstate="print"/>
          <a:srcRect l="30449" t="25107" r="28365" b="7296"/>
          <a:stretch>
            <a:fillRect/>
          </a:stretch>
        </p:blipFill>
        <p:spPr bwMode="auto">
          <a:xfrm>
            <a:off x="2574387" y="1894556"/>
            <a:ext cx="3981157" cy="4231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Documents and Settings\jkrumla\Local Settings\Temporary Internet Files\Content.IE5\D9JYMIMB\MC90043253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434" y="4144157"/>
            <a:ext cx="2246104" cy="2246104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of easement (only) legal description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l="14263" t="25843" r="9615"/>
          <a:stretch>
            <a:fillRect/>
          </a:stretch>
        </p:blipFill>
        <p:spPr bwMode="auto">
          <a:xfrm>
            <a:off x="1410403" y="2098623"/>
            <a:ext cx="5949767" cy="402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jkrumla\Local Settings\Temporary Internet Files\Content.IE5\D9JYMIMB\MC90043253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434" y="4144157"/>
            <a:ext cx="2246104" cy="2246104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Insufficient Legal Description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required:</a:t>
            </a:r>
          </a:p>
          <a:p>
            <a:pPr lvl="1"/>
            <a:r>
              <a:rPr lang="en-US" dirty="0" smtClean="0"/>
              <a:t>If notice was NOT previously recorded</a:t>
            </a:r>
          </a:p>
          <a:p>
            <a:pPr lvl="1"/>
            <a:r>
              <a:rPr lang="en-US" dirty="0" smtClean="0"/>
              <a:t>If notice was previously recorded but coverage is </a:t>
            </a:r>
            <a:r>
              <a:rPr lang="en-US" i="1" dirty="0" smtClean="0"/>
              <a:t>outside</a:t>
            </a:r>
            <a:r>
              <a:rPr lang="en-US" dirty="0" smtClean="0"/>
              <a:t> previously noticed boundaries</a:t>
            </a:r>
          </a:p>
          <a:p>
            <a:endParaRPr lang="en-US" sz="1200" dirty="0" smtClean="0"/>
          </a:p>
          <a:p>
            <a:r>
              <a:rPr lang="en-US" dirty="0" smtClean="0"/>
              <a:t>Notice NOT required:</a:t>
            </a:r>
          </a:p>
          <a:p>
            <a:pPr lvl="1"/>
            <a:r>
              <a:rPr lang="en-US" dirty="0" smtClean="0"/>
              <a:t>If notice was previously recorded and coverage is </a:t>
            </a:r>
            <a:r>
              <a:rPr lang="en-US" i="1" dirty="0" smtClean="0"/>
              <a:t>within</a:t>
            </a:r>
            <a:r>
              <a:rPr lang="en-US" dirty="0" smtClean="0"/>
              <a:t> previously noticed boundaries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dirty="0" smtClean="0"/>
              <a:t>Reviewer’s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803" y="1457325"/>
            <a:ext cx="8414232" cy="4668838"/>
          </a:xfrm>
        </p:spPr>
        <p:txBody>
          <a:bodyPr/>
          <a:lstStyle/>
          <a:p>
            <a:r>
              <a:rPr lang="en-US" dirty="0" smtClean="0"/>
              <a:t>Complete Staff Report Route Sheet</a:t>
            </a:r>
          </a:p>
          <a:p>
            <a:pPr>
              <a:buNone/>
            </a:pPr>
            <a:endParaRPr lang="en-US" sz="800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If NOP </a:t>
            </a:r>
            <a:r>
              <a:rPr lang="en-US" u="sng" dirty="0" smtClean="0"/>
              <a:t>is</a:t>
            </a:r>
            <a:r>
              <a:rPr lang="en-US" dirty="0" smtClean="0"/>
              <a:t> required, attach appropriate legal description</a:t>
            </a:r>
          </a:p>
          <a:p>
            <a:r>
              <a:rPr lang="en-US" dirty="0" smtClean="0"/>
              <a:t>If NOP </a:t>
            </a:r>
            <a:r>
              <a:rPr lang="en-US" u="sng" dirty="0" smtClean="0"/>
              <a:t>is not </a:t>
            </a:r>
            <a:r>
              <a:rPr lang="en-US" dirty="0" smtClean="0"/>
              <a:t>required, provide explanation:</a:t>
            </a:r>
          </a:p>
          <a:p>
            <a:pPr lvl="1"/>
            <a:r>
              <a:rPr lang="en-US" dirty="0" smtClean="0"/>
              <a:t>List previous application(s) noticed</a:t>
            </a:r>
          </a:p>
          <a:p>
            <a:pPr lvl="1"/>
            <a:r>
              <a:rPr lang="en-US" dirty="0" smtClean="0"/>
              <a:t>If NOT previously noticed, provide additional comments  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24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52994" y="1967948"/>
            <a:ext cx="7038013" cy="1361661"/>
            <a:chOff x="1052994" y="2529422"/>
            <a:chExt cx="7038013" cy="1361661"/>
          </a:xfrm>
        </p:grpSpPr>
        <p:pic>
          <p:nvPicPr>
            <p:cNvPr id="11" name="Picture 10"/>
            <p:cNvPicPr/>
            <p:nvPr/>
          </p:nvPicPr>
          <p:blipFill>
            <a:blip r:embed="rId2" cstate="print"/>
            <a:srcRect l="5288" t="64528" r="7853" b="17004"/>
            <a:stretch>
              <a:fillRect/>
            </a:stretch>
          </p:blipFill>
          <p:spPr bwMode="auto">
            <a:xfrm>
              <a:off x="1052994" y="2529422"/>
              <a:ext cx="7038013" cy="1361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Oval 11"/>
            <p:cNvSpPr/>
            <p:nvPr/>
          </p:nvSpPr>
          <p:spPr>
            <a:xfrm>
              <a:off x="3125386" y="2911212"/>
              <a:ext cx="254832" cy="34477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dirty="0" smtClean="0"/>
              <a:t>Reviewer’s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25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879478" y="1701350"/>
            <a:ext cx="7339014" cy="1202635"/>
            <a:chOff x="879473" y="1367805"/>
            <a:chExt cx="7339014" cy="1202635"/>
          </a:xfrm>
        </p:grpSpPr>
        <p:pic>
          <p:nvPicPr>
            <p:cNvPr id="8" name="Picture 7"/>
            <p:cNvPicPr/>
            <p:nvPr/>
          </p:nvPicPr>
          <p:blipFill>
            <a:blip r:embed="rId2" cstate="print"/>
            <a:srcRect l="5929" t="65197" r="7532" b="14260"/>
            <a:stretch>
              <a:fillRect/>
            </a:stretch>
          </p:blipFill>
          <p:spPr bwMode="auto">
            <a:xfrm>
              <a:off x="879473" y="1367805"/>
              <a:ext cx="7339014" cy="1202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val 8"/>
            <p:cNvSpPr/>
            <p:nvPr/>
          </p:nvSpPr>
          <p:spPr>
            <a:xfrm>
              <a:off x="3380217" y="1661207"/>
              <a:ext cx="254832" cy="34477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79480" y="3040706"/>
            <a:ext cx="7339014" cy="1172817"/>
            <a:chOff x="879474" y="3071192"/>
            <a:chExt cx="7339014" cy="1172817"/>
          </a:xfrm>
        </p:grpSpPr>
        <p:pic>
          <p:nvPicPr>
            <p:cNvPr id="5" name="Picture 4"/>
            <p:cNvPicPr/>
            <p:nvPr/>
          </p:nvPicPr>
          <p:blipFill>
            <a:blip r:embed="rId3" cstate="print"/>
            <a:srcRect l="5769" t="65936" r="6410" b="14615"/>
            <a:stretch>
              <a:fillRect/>
            </a:stretch>
          </p:blipFill>
          <p:spPr bwMode="auto">
            <a:xfrm>
              <a:off x="879474" y="3071192"/>
              <a:ext cx="7339014" cy="11728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Oval 10"/>
            <p:cNvSpPr/>
            <p:nvPr/>
          </p:nvSpPr>
          <p:spPr>
            <a:xfrm>
              <a:off x="3380217" y="3310481"/>
              <a:ext cx="254832" cy="34477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79480" y="4459656"/>
            <a:ext cx="7339013" cy="1182757"/>
            <a:chOff x="879474" y="4894467"/>
            <a:chExt cx="7339013" cy="1182757"/>
          </a:xfrm>
        </p:grpSpPr>
        <p:pic>
          <p:nvPicPr>
            <p:cNvPr id="6" name="Picture 5"/>
            <p:cNvPicPr/>
            <p:nvPr/>
          </p:nvPicPr>
          <p:blipFill>
            <a:blip r:embed="rId4" cstate="print"/>
            <a:srcRect l="6410" t="65659" r="7051" b="15051"/>
            <a:stretch>
              <a:fillRect/>
            </a:stretch>
          </p:blipFill>
          <p:spPr bwMode="auto">
            <a:xfrm>
              <a:off x="879474" y="4894467"/>
              <a:ext cx="7339013" cy="1182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Oval 11"/>
            <p:cNvSpPr/>
            <p:nvPr/>
          </p:nvSpPr>
          <p:spPr>
            <a:xfrm>
              <a:off x="3277785" y="5183829"/>
              <a:ext cx="254832" cy="34477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Examples: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Completed Route Sheets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9700" y="2971800"/>
            <a:ext cx="6610350" cy="819150"/>
          </a:xfrm>
        </p:spPr>
        <p:txBody>
          <a:bodyPr/>
          <a:lstStyle/>
          <a:p>
            <a:r>
              <a:rPr lang="en-US" dirty="0" smtClean="0"/>
              <a:t>Notice of Permit Process</a:t>
            </a:r>
            <a:br>
              <a:rPr lang="en-US" dirty="0" smtClean="0"/>
            </a:br>
            <a:r>
              <a:rPr lang="en-US" dirty="0" smtClean="0"/>
              <a:t>Permit Technician’s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475" y="1457324"/>
            <a:ext cx="7339013" cy="4913495"/>
          </a:xfrm>
        </p:spPr>
        <p:txBody>
          <a:bodyPr/>
          <a:lstStyle/>
          <a:p>
            <a:r>
              <a:rPr lang="en-US" dirty="0" smtClean="0"/>
              <a:t>Review Staff Report Route Sheet</a:t>
            </a:r>
          </a:p>
          <a:p>
            <a:r>
              <a:rPr lang="en-US" dirty="0" smtClean="0"/>
              <a:t>If NOP </a:t>
            </a:r>
            <a:r>
              <a:rPr lang="en-US" u="sng" dirty="0" smtClean="0"/>
              <a:t>is not </a:t>
            </a:r>
            <a:r>
              <a:rPr lang="en-US" dirty="0" smtClean="0"/>
              <a:t>required, update database</a:t>
            </a:r>
            <a:endParaRPr lang="en-US" sz="1000" dirty="0" smtClean="0"/>
          </a:p>
          <a:p>
            <a:pPr marL="742950" lvl="2" indent="-342900"/>
            <a:r>
              <a:rPr lang="en-US" dirty="0" smtClean="0"/>
              <a:t>If NOP not required because the application was </a:t>
            </a:r>
            <a:r>
              <a:rPr lang="en-US" i="1" u="sng" dirty="0" smtClean="0"/>
              <a:t>previously noticed</a:t>
            </a:r>
            <a:r>
              <a:rPr lang="en-US" i="1" dirty="0" smtClean="0"/>
              <a:t>, </a:t>
            </a:r>
            <a:r>
              <a:rPr lang="en-US" dirty="0" smtClean="0"/>
              <a:t>enter information of the application noticed:</a:t>
            </a:r>
          </a:p>
          <a:p>
            <a:pPr marL="742950" lvl="2" indent="-342900"/>
            <a:endParaRPr lang="en-US" sz="22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t="81996" r="28972" b="8677"/>
          <a:stretch>
            <a:fillRect/>
          </a:stretch>
        </p:blipFill>
        <p:spPr bwMode="auto">
          <a:xfrm>
            <a:off x="1699591" y="4124739"/>
            <a:ext cx="6518897" cy="115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dirty="0" smtClean="0"/>
              <a:t>Permit Technician’s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409" y="1457325"/>
            <a:ext cx="8209721" cy="4668838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en-US" sz="2200" dirty="0" smtClean="0"/>
              <a:t>If NOP not required because the permittee is a </a:t>
            </a:r>
            <a:r>
              <a:rPr lang="en-US" sz="2200" i="1" u="sng" dirty="0" smtClean="0"/>
              <a:t>government entity</a:t>
            </a:r>
            <a:r>
              <a:rPr lang="en-US" sz="2200" dirty="0" smtClean="0"/>
              <a:t>, enter default recording information:</a:t>
            </a:r>
          </a:p>
          <a:p>
            <a:pPr lvl="1">
              <a:lnSpc>
                <a:spcPct val="85000"/>
              </a:lnSpc>
              <a:spcBef>
                <a:spcPts val="600"/>
              </a:spcBef>
              <a:buNone/>
            </a:pPr>
            <a:endParaRPr lang="en-US" dirty="0" smtClean="0"/>
          </a:p>
          <a:p>
            <a:pPr lvl="1">
              <a:lnSpc>
                <a:spcPct val="85000"/>
              </a:lnSpc>
              <a:spcBef>
                <a:spcPts val="600"/>
              </a:spcBef>
              <a:buNone/>
            </a:pPr>
            <a:endParaRPr lang="en-US" dirty="0" smtClean="0"/>
          </a:p>
          <a:p>
            <a:pPr lvl="1">
              <a:lnSpc>
                <a:spcPct val="85000"/>
              </a:lnSpc>
              <a:spcBef>
                <a:spcPts val="600"/>
              </a:spcBef>
              <a:buNone/>
            </a:pPr>
            <a:endParaRPr lang="en-US" sz="1000" dirty="0" smtClean="0"/>
          </a:p>
          <a:p>
            <a:pPr lvl="1">
              <a:lnSpc>
                <a:spcPct val="85000"/>
              </a:lnSpc>
              <a:spcBef>
                <a:spcPts val="600"/>
              </a:spcBef>
              <a:buNone/>
            </a:pPr>
            <a:endParaRPr lang="en-US" sz="1000" dirty="0" smtClean="0"/>
          </a:p>
          <a:p>
            <a:pPr lvl="1">
              <a:lnSpc>
                <a:spcPct val="85000"/>
              </a:lnSpc>
              <a:spcBef>
                <a:spcPts val="600"/>
              </a:spcBef>
              <a:buNone/>
            </a:pPr>
            <a:endParaRPr lang="en-US" sz="1000" dirty="0" smtClean="0"/>
          </a:p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en-US" sz="2200" dirty="0" smtClean="0"/>
              <a:t>If NOP not required because the permit was included in </a:t>
            </a:r>
            <a:r>
              <a:rPr lang="en-US" sz="2200" i="1" u="sng" dirty="0" smtClean="0"/>
              <a:t>declaration of covenants</a:t>
            </a:r>
            <a:r>
              <a:rPr lang="en-US" sz="2200" dirty="0" smtClean="0"/>
              <a:t>:</a:t>
            </a:r>
          </a:p>
          <a:p>
            <a:pPr lvl="1">
              <a:lnSpc>
                <a:spcPct val="85000"/>
              </a:lnSpc>
              <a:spcBef>
                <a:spcPts val="600"/>
              </a:spcBef>
            </a:pPr>
            <a:r>
              <a:rPr lang="en-US" sz="2000" dirty="0" smtClean="0"/>
              <a:t>Update database with the OR Book and Page of recording</a:t>
            </a:r>
          </a:p>
          <a:p>
            <a:pPr lvl="1">
              <a:lnSpc>
                <a:spcPct val="85000"/>
              </a:lnSpc>
              <a:spcBef>
                <a:spcPts val="600"/>
              </a:spcBef>
            </a:pPr>
            <a:r>
              <a:rPr lang="en-US" sz="2000" dirty="0" smtClean="0"/>
              <a:t>Include additional comment for explanation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 l="1923" t="81898" r="30778" b="9051"/>
          <a:stretch>
            <a:fillRect/>
          </a:stretch>
        </p:blipFill>
        <p:spPr bwMode="auto">
          <a:xfrm>
            <a:off x="1404636" y="2196548"/>
            <a:ext cx="6813852" cy="107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l="1603" t="76380" r="30128" b="9492"/>
          <a:stretch>
            <a:fillRect/>
          </a:stretch>
        </p:blipFill>
        <p:spPr bwMode="auto">
          <a:xfrm>
            <a:off x="1404636" y="4939748"/>
            <a:ext cx="6813852" cy="147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sz="2600" dirty="0" smtClean="0"/>
              <a:t>NOP Process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Permit Technician’s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852" y="1610139"/>
            <a:ext cx="7214636" cy="4516024"/>
          </a:xfrm>
        </p:spPr>
        <p:txBody>
          <a:bodyPr/>
          <a:lstStyle/>
          <a:p>
            <a:r>
              <a:rPr lang="en-US" dirty="0" smtClean="0"/>
              <a:t>If notice </a:t>
            </a:r>
            <a:r>
              <a:rPr lang="en-US" u="sng" dirty="0" smtClean="0"/>
              <a:t>is</a:t>
            </a:r>
            <a:r>
              <a:rPr lang="en-US" dirty="0" smtClean="0"/>
              <a:t> required:</a:t>
            </a:r>
          </a:p>
          <a:p>
            <a:pPr lvl="1"/>
            <a:r>
              <a:rPr lang="en-US" dirty="0" smtClean="0"/>
              <a:t> Prepare Form 62-330.090(1)</a:t>
            </a:r>
          </a:p>
          <a:p>
            <a:pPr lvl="2"/>
            <a:r>
              <a:rPr lang="en-US" dirty="0" smtClean="0"/>
              <a:t>Permit Number</a:t>
            </a:r>
          </a:p>
          <a:p>
            <a:pPr lvl="2"/>
            <a:r>
              <a:rPr lang="en-US" dirty="0" smtClean="0"/>
              <a:t>Grantee (Project Name)</a:t>
            </a:r>
          </a:p>
          <a:p>
            <a:pPr lvl="2"/>
            <a:r>
              <a:rPr lang="en-US" dirty="0" smtClean="0"/>
              <a:t>County</a:t>
            </a:r>
          </a:p>
          <a:p>
            <a:pPr lvl="2"/>
            <a:r>
              <a:rPr lang="en-US" dirty="0" smtClean="0"/>
              <a:t>Parcel ID</a:t>
            </a:r>
          </a:p>
          <a:p>
            <a:pPr lvl="1"/>
            <a:r>
              <a:rPr lang="en-US" dirty="0"/>
              <a:t>Attach legal description provided by reviewer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339013" cy="692150"/>
          </a:xfrm>
        </p:spPr>
        <p:txBody>
          <a:bodyPr/>
          <a:lstStyle/>
          <a:p>
            <a:r>
              <a:rPr lang="en-US" dirty="0" smtClean="0"/>
              <a:t>Permit Technician’s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475" y="403225"/>
            <a:ext cx="7959188" cy="692150"/>
          </a:xfrm>
        </p:spPr>
        <p:txBody>
          <a:bodyPr/>
          <a:lstStyle/>
          <a:p>
            <a:r>
              <a:rPr lang="en-US" dirty="0" smtClean="0"/>
              <a:t>Recording Notice of Permits</a:t>
            </a:r>
            <a:br>
              <a:rPr lang="en-US" dirty="0" smtClean="0"/>
            </a:br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475" y="1457325"/>
            <a:ext cx="7648299" cy="4668838"/>
          </a:xfrm>
        </p:spPr>
        <p:txBody>
          <a:bodyPr/>
          <a:lstStyle/>
          <a:p>
            <a:endParaRPr lang="en-US" dirty="0" smtClean="0"/>
          </a:p>
          <a:p>
            <a:r>
              <a:rPr lang="en-US" sz="2600" dirty="0" smtClean="0"/>
              <a:t>To notify the public:</a:t>
            </a:r>
          </a:p>
          <a:p>
            <a:pPr lvl="1"/>
            <a:r>
              <a:rPr lang="en-US" sz="2400" dirty="0" smtClean="0"/>
              <a:t>Existence of an Agency permit over certain property</a:t>
            </a:r>
          </a:p>
          <a:p>
            <a:pPr lvl="1"/>
            <a:r>
              <a:rPr lang="en-US" sz="2400" dirty="0" smtClean="0"/>
              <a:t>Agency permits do NOT run with the land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9700" y="2971800"/>
            <a:ext cx="6610350" cy="819150"/>
          </a:xfrm>
        </p:spPr>
        <p:txBody>
          <a:bodyPr/>
          <a:lstStyle/>
          <a:p>
            <a:r>
              <a:rPr lang="en-US" dirty="0" smtClean="0"/>
              <a:t>Notice of Permit Process</a:t>
            </a:r>
            <a:br>
              <a:rPr lang="en-US" dirty="0" smtClean="0"/>
            </a:br>
            <a:r>
              <a:rPr lang="en-US" dirty="0" smtClean="0"/>
              <a:t>Regulatory Support’s Role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Regulatory Support’s Role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475" y="1457325"/>
            <a:ext cx="7744020" cy="4668838"/>
          </a:xfrm>
        </p:spPr>
        <p:txBody>
          <a:bodyPr/>
          <a:lstStyle/>
          <a:p>
            <a:r>
              <a:rPr lang="en-US" dirty="0" smtClean="0"/>
              <a:t>Verify information provided</a:t>
            </a:r>
          </a:p>
          <a:p>
            <a:r>
              <a:rPr lang="en-US" dirty="0" smtClean="0"/>
              <a:t>Prepare Page 2 of Form </a:t>
            </a:r>
            <a:r>
              <a:rPr lang="en-US" dirty="0" smtClean="0"/>
              <a:t>62-330.090(1), </a:t>
            </a:r>
            <a:r>
              <a:rPr lang="en-US" dirty="0" smtClean="0"/>
              <a:t>clerk and notarize</a:t>
            </a:r>
          </a:p>
          <a:p>
            <a:r>
              <a:rPr lang="en-US" dirty="0" smtClean="0"/>
              <a:t>Prepare recording payment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Update database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Send to appropriate county for recording </a:t>
            </a:r>
          </a:p>
          <a:p>
            <a:pPr lvl="1">
              <a:lnSpc>
                <a:spcPct val="85000"/>
              </a:lnSpc>
              <a:spcBef>
                <a:spcPts val="600"/>
              </a:spcBef>
            </a:pPr>
            <a:r>
              <a:rPr lang="en-US" dirty="0" smtClean="0"/>
              <a:t>Seven (7) </a:t>
            </a:r>
            <a:r>
              <a:rPr lang="en-US" dirty="0" smtClean="0"/>
              <a:t>counties currently recorded electronically</a:t>
            </a:r>
          </a:p>
          <a:p>
            <a:r>
              <a:rPr lang="en-US" dirty="0" smtClean="0"/>
              <a:t>Update database upon return of recorded document</a:t>
            </a:r>
          </a:p>
          <a:p>
            <a:r>
              <a:rPr lang="en-US" dirty="0" smtClean="0"/>
              <a:t>Scan and post recorded document in ePermitting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9700" y="2971800"/>
            <a:ext cx="6610350" cy="81915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 Condition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Permit conditions state that “within 30 days of any conveyance or division of ownership or control of the property or the system…the new owner shall request transfer of the permit.” </a:t>
            </a:r>
          </a:p>
          <a:p>
            <a:pPr marL="365760" indent="0">
              <a:spcBef>
                <a:spcPts val="0"/>
              </a:spcBef>
              <a:buNone/>
            </a:pPr>
            <a:r>
              <a:rPr lang="en-US" dirty="0" smtClean="0"/>
              <a:t>62-330.350(1)(l)(2), </a:t>
            </a:r>
            <a:r>
              <a:rPr lang="en-US" dirty="0" err="1" smtClean="0"/>
              <a:t>F.A.C</a:t>
            </a:r>
            <a:r>
              <a:rPr lang="en-US" dirty="0" smtClean="0"/>
              <a:t>.</a:t>
            </a:r>
          </a:p>
          <a:p>
            <a:pPr lvl="1">
              <a:spcBef>
                <a:spcPts val="0"/>
              </a:spcBef>
            </a:pPr>
            <a:endParaRPr lang="en-US" sz="1200" dirty="0" smtClean="0"/>
          </a:p>
          <a:p>
            <a:pPr lvl="1"/>
            <a:r>
              <a:rPr lang="en-US" dirty="0" smtClean="0"/>
              <a:t>Permitted property is often conveyed to another entity but a permit transfer is not requested.</a:t>
            </a:r>
          </a:p>
          <a:p>
            <a:pPr lvl="1"/>
            <a:r>
              <a:rPr lang="en-US" dirty="0" smtClean="0"/>
              <a:t>Noncompliance is likely due to lack of knowledge rather than intent to violate District rules.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– Notice of Permit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660" y="1630017"/>
            <a:ext cx="8045864" cy="4496146"/>
          </a:xfrm>
        </p:spPr>
        <p:txBody>
          <a:bodyPr/>
          <a:lstStyle/>
          <a:p>
            <a:r>
              <a:rPr lang="en-US" dirty="0" smtClean="0"/>
              <a:t>Section 62-330.090(7), Florida Administrative Code</a:t>
            </a:r>
          </a:p>
          <a:p>
            <a:r>
              <a:rPr lang="en-US" dirty="0"/>
              <a:t>Section </a:t>
            </a:r>
            <a:r>
              <a:rPr lang="en-US" dirty="0" smtClean="0"/>
              <a:t>12.6(b</a:t>
            </a:r>
            <a:r>
              <a:rPr lang="en-US" dirty="0"/>
              <a:t>), Applicant’s Handbook Vol. 1</a:t>
            </a:r>
          </a:p>
          <a:p>
            <a:pPr lvl="1"/>
            <a:endParaRPr lang="en-US" sz="1200" dirty="0"/>
          </a:p>
          <a:p>
            <a:pPr marL="0" indent="0">
              <a:buNone/>
            </a:pPr>
            <a:r>
              <a:rPr lang="en-US" dirty="0" smtClean="0"/>
              <a:t>“The Agency shall cause </a:t>
            </a:r>
            <a:r>
              <a:rPr lang="en-US" dirty="0"/>
              <a:t>a </a:t>
            </a:r>
            <a:r>
              <a:rPr lang="en-US" dirty="0" smtClean="0"/>
              <a:t>“Recorded Notice of Environmental Resource Permit” Form No. </a:t>
            </a:r>
            <a:r>
              <a:rPr lang="en-US" dirty="0"/>
              <a:t>62-330.090(1</a:t>
            </a:r>
            <a:r>
              <a:rPr lang="en-US" dirty="0" smtClean="0"/>
              <a:t>)…to be recorded in the public records of the county where the property is located…</a:t>
            </a:r>
            <a:r>
              <a:rPr lang="en-US" i="1" dirty="0" smtClean="0"/>
              <a:t>This notice shall not be considered an encumbrance upon the property.”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 smtClean="0"/>
              <a:t>Notice of Permit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Buyers are notified of Agency permits through a title search prior to purchase.</a:t>
            </a:r>
          </a:p>
          <a:p>
            <a:r>
              <a:rPr lang="en-US" dirty="0" smtClean="0"/>
              <a:t>Operation transfer process is facilitated by satisfying public notice requirement.</a:t>
            </a:r>
          </a:p>
          <a:p>
            <a:r>
              <a:rPr lang="en-US" dirty="0" smtClean="0"/>
              <a:t>More permit ownership transfer requests are submitted after property conveyance.</a:t>
            </a:r>
          </a:p>
          <a:p>
            <a:r>
              <a:rPr lang="en-US" dirty="0" smtClean="0"/>
              <a:t>General compliance with permit conditions is increased.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475" y="415235"/>
            <a:ext cx="4626802" cy="692150"/>
          </a:xfrm>
        </p:spPr>
        <p:txBody>
          <a:bodyPr/>
          <a:lstStyle/>
          <a:p>
            <a:r>
              <a:rPr lang="en-US" dirty="0" smtClean="0"/>
              <a:t>What requires notice?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475" y="1789043"/>
            <a:ext cx="7479334" cy="4337120"/>
          </a:xfrm>
        </p:spPr>
        <p:txBody>
          <a:bodyPr/>
          <a:lstStyle/>
          <a:p>
            <a:r>
              <a:rPr lang="en-US" dirty="0" smtClean="0"/>
              <a:t>Permit types include: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Conceptual Approval Permits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Individual Permits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Major Modifications</a:t>
            </a:r>
          </a:p>
          <a:p>
            <a:r>
              <a:rPr lang="en-US" dirty="0" smtClean="0"/>
              <a:t>Application types include: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Mitigation banks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F</a:t>
            </a:r>
            <a:r>
              <a:rPr lang="en-US" dirty="0" smtClean="0"/>
              <a:t>ormal  wetland determinations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P</a:t>
            </a:r>
            <a:r>
              <a:rPr lang="en-US" dirty="0" smtClean="0"/>
              <a:t>rivately owned institutions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 Extensions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Verify if permit being extended was previously noticed.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Yes – no notice required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No – notice required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Reference the application(s) being extended</a:t>
            </a:r>
          </a:p>
          <a:p>
            <a:endParaRPr lang="en-US" sz="1200" dirty="0" smtClean="0"/>
          </a:p>
          <a:p>
            <a:r>
              <a:rPr lang="en-US" dirty="0" smtClean="0"/>
              <a:t>Extensions can indicate construction plans are taking longer to complete, therefore: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Greater potential for ownership change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Higher probability of compliance issues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NOT require notice?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475" y="1457325"/>
            <a:ext cx="7837142" cy="466883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10-2 Permits</a:t>
            </a:r>
          </a:p>
          <a:p>
            <a:r>
              <a:rPr lang="en-US" dirty="0" smtClean="0"/>
              <a:t>General Permits</a:t>
            </a:r>
          </a:p>
          <a:p>
            <a:r>
              <a:rPr lang="en-US" dirty="0" smtClean="0"/>
              <a:t>Minor Modifications</a:t>
            </a:r>
          </a:p>
          <a:p>
            <a:r>
              <a:rPr lang="en-US" dirty="0" smtClean="0"/>
              <a:t>Variances</a:t>
            </a:r>
          </a:p>
          <a:p>
            <a:r>
              <a:rPr lang="en-US" dirty="0" smtClean="0"/>
              <a:t>Informal Wetland Determinations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D5E4-31D3-4142-B770-3C303D183C7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2664</TotalTime>
  <Words>820</Words>
  <Application>Microsoft Office PowerPoint</Application>
  <PresentationFormat>On-screen Show (4:3)</PresentationFormat>
  <Paragraphs>194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Default Design</vt:lpstr>
      <vt:lpstr>1_Default Design</vt:lpstr>
      <vt:lpstr>Notice of Permits</vt:lpstr>
      <vt:lpstr>Presentation Overview</vt:lpstr>
      <vt:lpstr>Recording Notice of Permits Purpose</vt:lpstr>
      <vt:lpstr>Permit Condition</vt:lpstr>
      <vt:lpstr>Rule – Notice of Permit</vt:lpstr>
      <vt:lpstr>Notice of Permit Benefits</vt:lpstr>
      <vt:lpstr>What requires notice?</vt:lpstr>
      <vt:lpstr>Permit Extensions</vt:lpstr>
      <vt:lpstr>What does NOT require notice?</vt:lpstr>
      <vt:lpstr>What does NOT require notice?</vt:lpstr>
      <vt:lpstr>Notice of Permit Process:  Reviewer’s Role</vt:lpstr>
      <vt:lpstr>Reviewer’s Role</vt:lpstr>
      <vt:lpstr>Example: Sufficient Legal Description</vt:lpstr>
      <vt:lpstr>Example: Sufficient Legal Description</vt:lpstr>
      <vt:lpstr>Example: Sufficient Legal Description</vt:lpstr>
      <vt:lpstr>Example: Sufficient Legal Description</vt:lpstr>
      <vt:lpstr>Example: Sufficient Legal Description</vt:lpstr>
      <vt:lpstr>    Reviewer’s Role</vt:lpstr>
      <vt:lpstr>Example: Insufficient Legal Description</vt:lpstr>
      <vt:lpstr>Example: Insufficient Legal Description</vt:lpstr>
      <vt:lpstr>Example: Insufficient Legal Description</vt:lpstr>
      <vt:lpstr>Example: Insufficient Legal Description</vt:lpstr>
      <vt:lpstr>Reviewer’s Role</vt:lpstr>
      <vt:lpstr>Reviewer’s Role</vt:lpstr>
      <vt:lpstr>Examples: Completed Route Sheets</vt:lpstr>
      <vt:lpstr>Notice of Permit Process Permit Technician’s Role</vt:lpstr>
      <vt:lpstr>Permit Technician’s Role</vt:lpstr>
      <vt:lpstr>NOP Process Permit Technician’s Role</vt:lpstr>
      <vt:lpstr>Permit Technician’s Role</vt:lpstr>
      <vt:lpstr>Notice of Permit Process Regulatory Support’s Role</vt:lpstr>
      <vt:lpstr>Regulatory Support’s Role</vt:lpstr>
      <vt:lpstr>Questions?</vt:lpstr>
    </vt:vector>
  </TitlesOfParts>
  <Company>SFWMD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bgomez</dc:creator>
  <cp:lastModifiedBy>South Fl. Water Mgmnt District</cp:lastModifiedBy>
  <cp:revision>292</cp:revision>
  <cp:lastPrinted>2013-10-09T12:19:21Z</cp:lastPrinted>
  <dcterms:created xsi:type="dcterms:W3CDTF">2006-05-01T14:03:06Z</dcterms:created>
  <dcterms:modified xsi:type="dcterms:W3CDTF">2013-10-09T13:49:05Z</dcterms:modified>
</cp:coreProperties>
</file>