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6" r:id="rId2"/>
    <p:sldId id="264" r:id="rId3"/>
    <p:sldId id="265" r:id="rId4"/>
    <p:sldId id="259" r:id="rId5"/>
    <p:sldId id="262" r:id="rId6"/>
    <p:sldId id="260" r:id="rId7"/>
    <p:sldId id="261" r:id="rId8"/>
    <p:sldId id="258"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74" d="100"/>
          <a:sy n="74" d="100"/>
        </p:scale>
        <p:origin x="90" y="7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A2BFD7-F26E-46CC-BD77-60E49860514F}" type="datetimeFigureOut">
              <a:rPr lang="en-US" smtClean="0"/>
              <a:t>2/14/2014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9C065-5AFE-496F-A014-3EBADEC71E80}" type="slidenum">
              <a:rPr lang="en-US" smtClean="0"/>
              <a:t>‹#›</a:t>
            </a:fld>
            <a:endParaRPr lang="en-US"/>
          </a:p>
        </p:txBody>
      </p:sp>
    </p:spTree>
    <p:extLst>
      <p:ext uri="{BB962C8B-B14F-4D97-AF65-F5344CB8AC3E}">
        <p14:creationId xmlns:p14="http://schemas.microsoft.com/office/powerpoint/2010/main" val="237497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other </a:t>
            </a:r>
            <a:r>
              <a:rPr lang="en-US" dirty="0" err="1" smtClean="0"/>
              <a:t>activite</a:t>
            </a:r>
            <a:r>
              <a:rPr lang="en-US" dirty="0" smtClean="0"/>
              <a:t> on SOL’s have been delegated</a:t>
            </a:r>
            <a:r>
              <a:rPr lang="en-US" baseline="0" dirty="0" smtClean="0"/>
              <a:t> to the district offices  unless the activity is of  “heightened public concern” </a:t>
            </a:r>
            <a:endParaRPr lang="en-US" dirty="0"/>
          </a:p>
        </p:txBody>
      </p:sp>
      <p:sp>
        <p:nvSpPr>
          <p:cNvPr id="4" name="Slide Number Placeholder 3"/>
          <p:cNvSpPr>
            <a:spLocks noGrp="1"/>
          </p:cNvSpPr>
          <p:nvPr>
            <p:ph type="sldNum" sz="quarter" idx="10"/>
          </p:nvPr>
        </p:nvSpPr>
        <p:spPr/>
        <p:txBody>
          <a:bodyPr/>
          <a:lstStyle/>
          <a:p>
            <a:fld id="{3269C065-5AFE-496F-A014-3EBADEC71E80}" type="slidenum">
              <a:rPr lang="en-US" smtClean="0"/>
              <a:t>2</a:t>
            </a:fld>
            <a:endParaRPr lang="en-US"/>
          </a:p>
        </p:txBody>
      </p:sp>
    </p:spTree>
    <p:extLst>
      <p:ext uri="{BB962C8B-B14F-4D97-AF65-F5344CB8AC3E}">
        <p14:creationId xmlns:p14="http://schemas.microsoft.com/office/powerpoint/2010/main" val="1316260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Questions</a:t>
            </a:r>
            <a:r>
              <a:rPr lang="en-US" baseline="0" dirty="0" smtClean="0"/>
              <a:t> on HPC</a:t>
            </a:r>
            <a:r>
              <a:rPr lang="en-US" dirty="0" smtClean="0"/>
              <a:t>-</a:t>
            </a:r>
            <a:r>
              <a:rPr lang="en-US" baseline="0" dirty="0" smtClean="0"/>
              <a:t> ask your general counsel for </a:t>
            </a:r>
            <a:r>
              <a:rPr lang="en-US" baseline="0" smtClean="0"/>
              <a:t>further guidance.   </a:t>
            </a:r>
            <a:endParaRPr lang="en-US" dirty="0"/>
          </a:p>
        </p:txBody>
      </p:sp>
      <p:sp>
        <p:nvSpPr>
          <p:cNvPr id="4" name="Slide Number Placeholder 3"/>
          <p:cNvSpPr>
            <a:spLocks noGrp="1"/>
          </p:cNvSpPr>
          <p:nvPr>
            <p:ph type="sldNum" sz="quarter" idx="10"/>
          </p:nvPr>
        </p:nvSpPr>
        <p:spPr/>
        <p:txBody>
          <a:bodyPr/>
          <a:lstStyle/>
          <a:p>
            <a:fld id="{3269C065-5AFE-496F-A014-3EBADEC71E80}" type="slidenum">
              <a:rPr lang="en-US" smtClean="0"/>
              <a:t>3</a:t>
            </a:fld>
            <a:endParaRPr lang="en-US"/>
          </a:p>
        </p:txBody>
      </p:sp>
    </p:spTree>
    <p:extLst>
      <p:ext uri="{BB962C8B-B14F-4D97-AF65-F5344CB8AC3E}">
        <p14:creationId xmlns:p14="http://schemas.microsoft.com/office/powerpoint/2010/main" val="3256561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2"/>
              </a:gs>
              <a:gs pos="100000">
                <a:schemeClr val="accent2">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2"/>
              </a:gs>
              <a:gs pos="100000">
                <a:schemeClr val="accent2">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smtClean="0"/>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2">
                    <a:lumMod val="50000"/>
                  </a:schemeClr>
                </a:solidFill>
              </a:defRPr>
            </a:lvl1pPr>
          </a:lstStyle>
          <a:p>
            <a:fld id="{F6E0E8E6-B6EB-498A-BC29-48D81AAAA5B6}" type="datetimeFigureOut">
              <a:rPr lang="en-US" dirty="0"/>
              <a:t>2/14/2014</a:t>
            </a:fld>
            <a:endParaRPr lang="en-US" dirty="0"/>
          </a:p>
        </p:txBody>
      </p:sp>
      <p:sp>
        <p:nvSpPr>
          <p:cNvPr id="5" name="Footer Placeholder 4"/>
          <p:cNvSpPr>
            <a:spLocks noGrp="1"/>
          </p:cNvSpPr>
          <p:nvPr>
            <p:ph type="ftr" sz="quarter" idx="11"/>
          </p:nvPr>
        </p:nvSpPr>
        <p:spPr>
          <a:xfrm rot="21420000">
            <a:off x="-9144" y="4882896"/>
            <a:ext cx="4050792" cy="1197864"/>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4A8B59-FD8C-464E-A2E0-D2DB42977C43}" type="datetimeFigureOut">
              <a:rPr lang="en-US" dirty="0"/>
              <a:t>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D0685-9E9F-46AF-8733-3458A4A5B67E}" type="datetimeFigureOut">
              <a:rPr lang="en-US" dirty="0"/>
              <a:t>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9578A0-4252-4A4F-8A4C-4F80F1AD91FF}" type="datetimeFigureOut">
              <a:rPr lang="en-US" dirty="0"/>
              <a:t>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CDF071-3364-4AF2-8784-696D9E530376}" type="datetimeFigureOut">
              <a:rPr lang="en-US" dirty="0"/>
              <a:t>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smtClean="0"/>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2E0C83B-2A0D-4895-8D19-F0DA28872F64}" type="datetimeFigureOut">
              <a:rPr lang="en-US" dirty="0"/>
              <a:t>2/14/2014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smtClean="0"/>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5E32ACF0-C7E7-4CC8-840E-A2809FB4BDF6}" type="datetimeFigureOut">
              <a:rPr lang="en-US" dirty="0"/>
              <a:t>2/14/2014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1B64FF-53E9-4519-AFEB-B5EAE0A6C098}" type="datetimeFigureOut">
              <a:rPr lang="en-US" dirty="0"/>
              <a:t>2/14/2014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D0605F-0999-49B8-97E8-A9F5FE66FD89}" type="datetimeFigureOut">
              <a:rPr lang="en-US" dirty="0"/>
              <a:t>2/14/2014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041493-8214-4CD3-9E66-4A7CE0239274}" type="datetimeFigureOut">
              <a:rPr lang="en-US" dirty="0"/>
              <a:t>2/14/2014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smtClean="0"/>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45397E-FD2D-4D0A-B33C-2E5AEFAED143}" type="datetimeFigureOut">
              <a:rPr lang="en-US" dirty="0"/>
              <a:t>2/14/2014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15092E-80DC-4992-A0D4-E74F7FC3042B}" type="datetimeFigureOut">
              <a:rPr lang="en-US" dirty="0"/>
              <a:t>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69A4C6-EA06-4AF0-A839-1839C57399A0}" type="datetimeFigureOut">
              <a:rPr lang="en-US" dirty="0"/>
              <a:t>2/14/2014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BF0C016-2580-485A-AC4B-4452BC379743}" type="datetimeFigureOut">
              <a:rPr lang="en-US" dirty="0"/>
              <a:t>2/14/2014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F0C8E6-7044-439E-9AE7-82A0C81AB0F0}" type="datetimeFigureOut">
              <a:rPr lang="en-US" dirty="0"/>
              <a:t>2/14/2014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smtClean="0"/>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95F70E-5DFF-42EC-93B3-07D70D7ED1BD}" type="datetimeFigureOut">
              <a:rPr lang="en-US" dirty="0"/>
              <a:t>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4520B5-A0C9-4D15-A71B-70A075D52D64}" type="datetimeFigureOut">
              <a:rPr lang="en-US" dirty="0"/>
              <a:t>2/14/2014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2"/>
                </a:gs>
                <a:gs pos="100000">
                  <a:schemeClr val="accent2">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2">
                    <a:lumMod val="50000"/>
                  </a:schemeClr>
                </a:solidFill>
              </a:defRPr>
            </a:lvl1pPr>
          </a:lstStyle>
          <a:p>
            <a:fld id="{61EAF71F-1A43-41B7-B605-0710A83174B7}" type="datetimeFigureOut">
              <a:rPr lang="en-US" dirty="0"/>
              <a:t>2/14/2014</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2">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2">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Agenda Process </a:t>
            </a:r>
            <a:endParaRPr lang="en-US" dirty="0"/>
          </a:p>
        </p:txBody>
      </p:sp>
      <p:sp>
        <p:nvSpPr>
          <p:cNvPr id="3" name="Subtitle 2"/>
          <p:cNvSpPr>
            <a:spLocks noGrp="1"/>
          </p:cNvSpPr>
          <p:nvPr>
            <p:ph type="subTitle" idx="1"/>
          </p:nvPr>
        </p:nvSpPr>
        <p:spPr/>
        <p:txBody>
          <a:bodyPr/>
          <a:lstStyle/>
          <a:p>
            <a:r>
              <a:rPr lang="en-US" dirty="0" smtClean="0"/>
              <a:t>Preparing the Agenda Item for the Board of Trustees</a:t>
            </a:r>
            <a:endParaRPr lang="en-US" dirty="0"/>
          </a:p>
        </p:txBody>
      </p:sp>
    </p:spTree>
    <p:extLst>
      <p:ext uri="{BB962C8B-B14F-4D97-AF65-F5344CB8AC3E}">
        <p14:creationId xmlns:p14="http://schemas.microsoft.com/office/powerpoint/2010/main" val="3874168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793" y="338072"/>
            <a:ext cx="10396882" cy="1151965"/>
          </a:xfrm>
        </p:spPr>
        <p:txBody>
          <a:bodyPr>
            <a:normAutofit/>
          </a:bodyPr>
          <a:lstStyle/>
          <a:p>
            <a:r>
              <a:rPr lang="en-US" dirty="0" smtClean="0"/>
              <a:t>When is an Agenda Item required</a:t>
            </a:r>
            <a:endParaRPr lang="en-US" dirty="0"/>
          </a:p>
        </p:txBody>
      </p:sp>
      <p:sp>
        <p:nvSpPr>
          <p:cNvPr id="3" name="Content Placeholder 2"/>
          <p:cNvSpPr>
            <a:spLocks noGrp="1"/>
          </p:cNvSpPr>
          <p:nvPr>
            <p:ph sz="quarter" idx="13"/>
          </p:nvPr>
        </p:nvSpPr>
        <p:spPr>
          <a:xfrm>
            <a:off x="553793" y="1309732"/>
            <a:ext cx="10733822" cy="4275787"/>
          </a:xfrm>
        </p:spPr>
        <p:txBody>
          <a:bodyPr>
            <a:normAutofit fontScale="77500" lnSpcReduction="20000"/>
          </a:bodyPr>
          <a:lstStyle/>
          <a:p>
            <a:pPr marL="0" indent="0">
              <a:buNone/>
            </a:pPr>
            <a:r>
              <a:rPr lang="en-US" dirty="0"/>
              <a:t>Pursuant to Subsection 18-21.051(2) F.A.C. </a:t>
            </a:r>
            <a:r>
              <a:rPr lang="en-US" dirty="0" smtClean="0"/>
              <a:t>Approval of </a:t>
            </a:r>
            <a:r>
              <a:rPr lang="en-US" dirty="0"/>
              <a:t>the following </a:t>
            </a:r>
            <a:r>
              <a:rPr lang="en-US" dirty="0" smtClean="0"/>
              <a:t>will </a:t>
            </a:r>
            <a:r>
              <a:rPr lang="en-US" dirty="0"/>
              <a:t>require approval from the BOT: </a:t>
            </a:r>
          </a:p>
          <a:p>
            <a:r>
              <a:rPr lang="en-US" dirty="0" smtClean="0"/>
              <a:t>Docking </a:t>
            </a:r>
            <a:r>
              <a:rPr lang="en-US" dirty="0"/>
              <a:t>facilities with more than 50 slips, and additions to existing docking facilities where the number of proposed new slips exceeds 10% of the existing slips and the total number of existing and proposed additional slips exceeds 50; </a:t>
            </a:r>
          </a:p>
          <a:p>
            <a:r>
              <a:rPr lang="en-US" dirty="0" smtClean="0"/>
              <a:t>Docking </a:t>
            </a:r>
            <a:r>
              <a:rPr lang="en-US" dirty="0"/>
              <a:t>facilities having a preempted area, as defined in Rule 18-21.003, F.A.C., of more than 50,000 square feet, and additions to existing docking facilities where the size of the proposed additional preempted area exceeds 10% of the existing preempted area and the total of existing and proposed additional preempted area exceeds 50,000 square feet; </a:t>
            </a:r>
          </a:p>
          <a:p>
            <a:r>
              <a:rPr lang="en-US" dirty="0" smtClean="0"/>
              <a:t>Private </a:t>
            </a:r>
            <a:r>
              <a:rPr lang="en-US" dirty="0"/>
              <a:t>easements of more than 5 acres, except for the installation of telecommunication lines and associated conduits in special consideration areas designated in paragraph 18-21.004(2)(l), F.A.C., in which case, prior to taking final agency action for such installations, staff will provide the Board with notice and an opportunity to request that the application be placed on the Trustees agenda; </a:t>
            </a:r>
          </a:p>
          <a:p>
            <a:r>
              <a:rPr lang="en-US" dirty="0" smtClean="0"/>
              <a:t>The </a:t>
            </a:r>
            <a:r>
              <a:rPr lang="en-US" dirty="0"/>
              <a:t>establishment of a mitigation bank; or </a:t>
            </a:r>
          </a:p>
          <a:p>
            <a:r>
              <a:rPr lang="en-US" dirty="0" smtClean="0"/>
              <a:t>Applications </a:t>
            </a:r>
            <a:r>
              <a:rPr lang="en-US" dirty="0"/>
              <a:t>involving approval of an exception to the maximum cumulative preemption for a private residential multi-family dock or pier in accordance with subparagraph 18-21.004(4)(b)2., F.A.C. </a:t>
            </a:r>
          </a:p>
        </p:txBody>
      </p:sp>
    </p:spTree>
    <p:extLst>
      <p:ext uri="{BB962C8B-B14F-4D97-AF65-F5344CB8AC3E}">
        <p14:creationId xmlns:p14="http://schemas.microsoft.com/office/powerpoint/2010/main" val="1421235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656" y="350950"/>
            <a:ext cx="10396882" cy="1151965"/>
          </a:xfrm>
        </p:spPr>
        <p:txBody>
          <a:bodyPr>
            <a:normAutofit/>
          </a:bodyPr>
          <a:lstStyle/>
          <a:p>
            <a:r>
              <a:rPr lang="en-US" dirty="0" smtClean="0"/>
              <a:t>Heightened Public Concern </a:t>
            </a:r>
            <a:endParaRPr lang="en-US" dirty="0"/>
          </a:p>
        </p:txBody>
      </p:sp>
      <p:sp>
        <p:nvSpPr>
          <p:cNvPr id="3" name="Content Placeholder 2"/>
          <p:cNvSpPr>
            <a:spLocks noGrp="1"/>
          </p:cNvSpPr>
          <p:nvPr>
            <p:ph sz="quarter" idx="13"/>
          </p:nvPr>
        </p:nvSpPr>
        <p:spPr>
          <a:xfrm>
            <a:off x="485656" y="926932"/>
            <a:ext cx="10797172" cy="5374585"/>
          </a:xfrm>
        </p:spPr>
        <p:txBody>
          <a:bodyPr>
            <a:normAutofit/>
          </a:bodyPr>
          <a:lstStyle/>
          <a:p>
            <a:pPr marL="0" indent="0">
              <a:buNone/>
            </a:pPr>
            <a:r>
              <a:rPr lang="en-US" dirty="0" smtClean="0"/>
              <a:t>the </a:t>
            </a:r>
            <a:r>
              <a:rPr lang="en-US" dirty="0"/>
              <a:t>activity due to its size, potential effect on the environment or the public, controversial nature, or location, are reasonably expected </a:t>
            </a:r>
            <a:r>
              <a:rPr lang="en-US" dirty="0" smtClean="0"/>
              <a:t>to </a:t>
            </a:r>
            <a:r>
              <a:rPr lang="en-US" dirty="0"/>
              <a:t>result in a request for administrative hearing. </a:t>
            </a:r>
          </a:p>
          <a:p>
            <a:pPr marL="0" indent="0">
              <a:buNone/>
            </a:pPr>
            <a:r>
              <a:rPr lang="en-US" dirty="0" smtClean="0"/>
              <a:t>The HPC memo (with project description) should be utilized when staff recommends approval and any of the following apply (for “Linked” WMD projects only):</a:t>
            </a:r>
            <a:endParaRPr lang="en-US" dirty="0"/>
          </a:p>
          <a:p>
            <a:r>
              <a:rPr lang="en-US" dirty="0" smtClean="0"/>
              <a:t>one </a:t>
            </a:r>
            <a:r>
              <a:rPr lang="en-US" dirty="0"/>
              <a:t>or more objection </a:t>
            </a:r>
            <a:r>
              <a:rPr lang="en-US" dirty="0" smtClean="0"/>
              <a:t>letters have been </a:t>
            </a:r>
            <a:r>
              <a:rPr lang="en-US" dirty="0" err="1" smtClean="0"/>
              <a:t>recieved</a:t>
            </a:r>
            <a:r>
              <a:rPr lang="en-US" dirty="0" smtClean="0"/>
              <a:t>, </a:t>
            </a:r>
            <a:endParaRPr lang="en-US" dirty="0"/>
          </a:p>
          <a:p>
            <a:r>
              <a:rPr lang="en-US" dirty="0" smtClean="0"/>
              <a:t>There are </a:t>
            </a:r>
            <a:r>
              <a:rPr lang="en-US" dirty="0"/>
              <a:t>potential </a:t>
            </a:r>
            <a:r>
              <a:rPr lang="en-US" dirty="0" smtClean="0"/>
              <a:t>legal challenges</a:t>
            </a:r>
            <a:r>
              <a:rPr lang="en-US" dirty="0"/>
              <a:t>, </a:t>
            </a:r>
          </a:p>
          <a:p>
            <a:r>
              <a:rPr lang="en-US" dirty="0" smtClean="0"/>
              <a:t>negative </a:t>
            </a:r>
            <a:r>
              <a:rPr lang="en-US" dirty="0"/>
              <a:t>comments from state or local </a:t>
            </a:r>
            <a:r>
              <a:rPr lang="en-US" dirty="0" smtClean="0"/>
              <a:t>agencies have been received , </a:t>
            </a:r>
            <a:r>
              <a:rPr lang="en-US" dirty="0"/>
              <a:t>or </a:t>
            </a:r>
          </a:p>
          <a:p>
            <a:r>
              <a:rPr lang="en-US" dirty="0" smtClean="0"/>
              <a:t>The project is of  a </a:t>
            </a:r>
            <a:r>
              <a:rPr lang="en-US" dirty="0"/>
              <a:t>controversial </a:t>
            </a:r>
            <a:r>
              <a:rPr lang="en-US" dirty="0" smtClean="0"/>
              <a:t>nature or has a controversial location</a:t>
            </a:r>
            <a:r>
              <a:rPr lang="en-US" dirty="0"/>
              <a:t>. </a:t>
            </a:r>
            <a:endParaRPr lang="en-US" dirty="0" smtClean="0"/>
          </a:p>
          <a:p>
            <a:r>
              <a:rPr lang="en-US" dirty="0" smtClean="0"/>
              <a:t>Additionally</a:t>
            </a:r>
            <a:r>
              <a:rPr lang="en-US" dirty="0"/>
              <a:t>, any application to change from having a facility that is 90% open to the public under a lease is of “heightened public concern” as well as any “mixed use” or “hybrid” facilities (i.e. facilities serve both residential and commercial </a:t>
            </a:r>
            <a:r>
              <a:rPr lang="en-US"/>
              <a:t>needs</a:t>
            </a:r>
            <a:r>
              <a:rPr lang="en-US" smtClean="0"/>
              <a:t>).</a:t>
            </a:r>
            <a:endParaRPr lang="en-US" dirty="0"/>
          </a:p>
        </p:txBody>
      </p:sp>
    </p:spTree>
    <p:extLst>
      <p:ext uri="{BB962C8B-B14F-4D97-AF65-F5344CB8AC3E}">
        <p14:creationId xmlns:p14="http://schemas.microsoft.com/office/powerpoint/2010/main" val="33936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Agenda Item preparation </a:t>
            </a:r>
            <a:endParaRPr lang="en-US" dirty="0"/>
          </a:p>
        </p:txBody>
      </p:sp>
      <p:sp>
        <p:nvSpPr>
          <p:cNvPr id="5" name="Content Placeholder 4"/>
          <p:cNvSpPr>
            <a:spLocks noGrp="1"/>
          </p:cNvSpPr>
          <p:nvPr>
            <p:ph sz="quarter" idx="13"/>
          </p:nvPr>
        </p:nvSpPr>
        <p:spPr>
          <a:xfrm>
            <a:off x="687976" y="1837765"/>
            <a:ext cx="10394707" cy="3751666"/>
          </a:xfrm>
        </p:spPr>
        <p:txBody>
          <a:bodyPr>
            <a:normAutofit/>
          </a:bodyPr>
          <a:lstStyle/>
          <a:p>
            <a:pPr marL="0" indent="0">
              <a:buNone/>
            </a:pPr>
            <a:r>
              <a:rPr lang="en-US" dirty="0" smtClean="0"/>
              <a:t>Consult the agenda schedule and plan ahead,  it is important to start the preparation of the agenda item well in advance </a:t>
            </a:r>
          </a:p>
          <a:p>
            <a:pPr marL="0" indent="0">
              <a:buNone/>
            </a:pPr>
            <a:r>
              <a:rPr lang="en-US" dirty="0"/>
              <a:t>Your project will still need to meet the 60 day permit </a:t>
            </a:r>
            <a:r>
              <a:rPr lang="en-US" dirty="0" smtClean="0"/>
              <a:t>review timeframes</a:t>
            </a:r>
            <a:endParaRPr lang="en-US" dirty="0"/>
          </a:p>
          <a:p>
            <a:pPr marL="0" indent="0">
              <a:buNone/>
            </a:pPr>
            <a:r>
              <a:rPr lang="en-US" dirty="0" smtClean="0"/>
              <a:t>Keep in mind that the agenda item is due to the office of Cabinet affairs (OCA) 12 days prior to the first meeting (preliminary agenda Staff meeting- PASM) </a:t>
            </a:r>
          </a:p>
          <a:p>
            <a:pPr marL="0" indent="0">
              <a:buNone/>
            </a:pPr>
            <a:r>
              <a:rPr lang="en-US" dirty="0" smtClean="0"/>
              <a:t>Even though your item has made it to PASM scheduling is tentative until the decision is made By Executive staff at the Agenda Staff meeting to present to the BOT</a:t>
            </a:r>
          </a:p>
          <a:p>
            <a:pPr marL="0" indent="0">
              <a:buNone/>
            </a:pPr>
            <a:endParaRPr lang="en-US" dirty="0"/>
          </a:p>
        </p:txBody>
      </p:sp>
    </p:spTree>
    <p:extLst>
      <p:ext uri="{BB962C8B-B14F-4D97-AF65-F5344CB8AC3E}">
        <p14:creationId xmlns:p14="http://schemas.microsoft.com/office/powerpoint/2010/main" val="1972747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p:cNvPicPr>
            <a:picLocks noGrp="1" noChangeAspect="1"/>
          </p:cNvPicPr>
          <p:nvPr>
            <p:ph sz="quarter" idx="13"/>
          </p:nvPr>
        </p:nvPicPr>
        <p:blipFill>
          <a:blip r:embed="rId2"/>
          <a:stretch>
            <a:fillRect/>
          </a:stretch>
        </p:blipFill>
        <p:spPr>
          <a:xfrm>
            <a:off x="430039" y="0"/>
            <a:ext cx="10908406" cy="6334484"/>
          </a:xfrm>
          <a:prstGeom prst="rect">
            <a:avLst/>
          </a:prstGeom>
        </p:spPr>
      </p:pic>
    </p:spTree>
    <p:extLst>
      <p:ext uri="{BB962C8B-B14F-4D97-AF65-F5344CB8AC3E}">
        <p14:creationId xmlns:p14="http://schemas.microsoft.com/office/powerpoint/2010/main" val="4205203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The “Face” of the agenda Item </a:t>
            </a:r>
            <a:endParaRPr lang="en-US" dirty="0"/>
          </a:p>
        </p:txBody>
      </p:sp>
      <p:sp>
        <p:nvSpPr>
          <p:cNvPr id="5" name="Content Placeholder 4"/>
          <p:cNvSpPr>
            <a:spLocks noGrp="1"/>
          </p:cNvSpPr>
          <p:nvPr>
            <p:ph sz="quarter" idx="13"/>
          </p:nvPr>
        </p:nvSpPr>
        <p:spPr>
          <a:xfrm>
            <a:off x="685801" y="1702787"/>
            <a:ext cx="11057556" cy="4234374"/>
          </a:xfrm>
        </p:spPr>
        <p:txBody>
          <a:bodyPr>
            <a:normAutofit/>
          </a:bodyPr>
          <a:lstStyle/>
          <a:p>
            <a:r>
              <a:rPr lang="en-US" dirty="0" smtClean="0"/>
              <a:t>Detailed description of the proposed project, including: request, applicant name, consideration of the use of Sol’s, staff remarks and staff recommendation.  </a:t>
            </a:r>
            <a:endParaRPr lang="en-US" dirty="0"/>
          </a:p>
          <a:p>
            <a:r>
              <a:rPr lang="en-US" dirty="0" smtClean="0"/>
              <a:t>Use SLER 0820 Guidance Document, SLER 0820-A (lease or LOC), SLER 0820-B (Public of Private Easement),  and/or SLER 0820-C (conveyance or exchange)  as applicable</a:t>
            </a:r>
          </a:p>
          <a:p>
            <a:r>
              <a:rPr lang="en-US" dirty="0" smtClean="0"/>
              <a:t> the recommended “consolidated notice of Intent to Issue” is also included as part of the Face</a:t>
            </a:r>
          </a:p>
          <a:p>
            <a:pPr marL="0" indent="0">
              <a:buNone/>
            </a:pPr>
            <a:r>
              <a:rPr lang="en-US" dirty="0"/>
              <a:t>	</a:t>
            </a:r>
            <a:r>
              <a:rPr lang="en-US" dirty="0" smtClean="0"/>
              <a:t>information from commenting agencies will be discussed in this portion but it is rarely 	attached to the item </a:t>
            </a:r>
          </a:p>
          <a:p>
            <a:r>
              <a:rPr lang="en-US" dirty="0" smtClean="0"/>
              <a:t>Make sure that all documents are clearly labeled as “draft”, “Draft Item” and/or “draft agenda item is subject to change” </a:t>
            </a:r>
          </a:p>
          <a:p>
            <a:endParaRPr lang="en-US" dirty="0"/>
          </a:p>
        </p:txBody>
      </p:sp>
    </p:spTree>
    <p:extLst>
      <p:ext uri="{BB962C8B-B14F-4D97-AF65-F5344CB8AC3E}">
        <p14:creationId xmlns:p14="http://schemas.microsoft.com/office/powerpoint/2010/main" val="1832388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Back up Documentation</a:t>
            </a:r>
            <a:endParaRPr lang="en-US" dirty="0"/>
          </a:p>
        </p:txBody>
      </p:sp>
      <p:sp>
        <p:nvSpPr>
          <p:cNvPr id="5" name="Content Placeholder 4"/>
          <p:cNvSpPr>
            <a:spLocks noGrp="1"/>
          </p:cNvSpPr>
          <p:nvPr>
            <p:ph sz="quarter" idx="13"/>
          </p:nvPr>
        </p:nvSpPr>
        <p:spPr>
          <a:xfrm>
            <a:off x="685801" y="1702787"/>
            <a:ext cx="11057556" cy="4234374"/>
          </a:xfrm>
        </p:spPr>
        <p:txBody>
          <a:bodyPr>
            <a:normAutofit fontScale="85000" lnSpcReduction="20000"/>
          </a:bodyPr>
          <a:lstStyle/>
          <a:p>
            <a:r>
              <a:rPr lang="en-US" dirty="0" smtClean="0"/>
              <a:t>Location map</a:t>
            </a:r>
          </a:p>
          <a:p>
            <a:r>
              <a:rPr lang="en-US" dirty="0" smtClean="0"/>
              <a:t>Survey/sketch and detailed project drawings that represent the project (legal description not included as backup information)</a:t>
            </a:r>
          </a:p>
          <a:p>
            <a:r>
              <a:rPr lang="en-US" dirty="0" smtClean="0"/>
              <a:t>Any materials which aid in explaining any unusual circumstances (profile or plan view drawings, tables, charts, or letter explaining project) </a:t>
            </a:r>
          </a:p>
          <a:p>
            <a:r>
              <a:rPr lang="en-US" dirty="0" smtClean="0"/>
              <a:t>Include deed (If request is for Deed clarification) </a:t>
            </a:r>
          </a:p>
          <a:p>
            <a:r>
              <a:rPr lang="en-US" dirty="0" smtClean="0"/>
              <a:t>Copy of any previous board actions (certificate of Board Action)</a:t>
            </a:r>
          </a:p>
          <a:p>
            <a:r>
              <a:rPr lang="en-US" dirty="0" smtClean="0"/>
              <a:t> Representative letter(s) opposing or supporting project if controversial (include a tally of letters received or list of names and dates of letters)</a:t>
            </a:r>
          </a:p>
          <a:p>
            <a:r>
              <a:rPr lang="en-US" dirty="0" smtClean="0"/>
              <a:t>Copies of photographs clearly labeled with appropriate titles, descriptions, dates and file number</a:t>
            </a:r>
          </a:p>
          <a:p>
            <a:r>
              <a:rPr lang="en-US" dirty="0" smtClean="0"/>
              <a:t>Staff notes on drawing explaining particulars of a project to aid other staff in better understanding or interpreting</a:t>
            </a:r>
          </a:p>
          <a:p>
            <a:endParaRPr lang="en-US" dirty="0"/>
          </a:p>
        </p:txBody>
      </p:sp>
    </p:spTree>
    <p:extLst>
      <p:ext uri="{BB962C8B-B14F-4D97-AF65-F5344CB8AC3E}">
        <p14:creationId xmlns:p14="http://schemas.microsoft.com/office/powerpoint/2010/main" val="3467447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Office of Cabinet Affairs  (OCA)</a:t>
            </a:r>
            <a:endParaRPr lang="en-US" dirty="0"/>
          </a:p>
        </p:txBody>
      </p:sp>
      <p:sp>
        <p:nvSpPr>
          <p:cNvPr id="3" name="Content Placeholder 2"/>
          <p:cNvSpPr>
            <a:spLocks noGrp="1"/>
          </p:cNvSpPr>
          <p:nvPr>
            <p:ph sz="quarter" idx="13"/>
          </p:nvPr>
        </p:nvSpPr>
        <p:spPr>
          <a:xfrm>
            <a:off x="687976" y="2037639"/>
            <a:ext cx="10394707" cy="3311189"/>
          </a:xfrm>
        </p:spPr>
        <p:txBody>
          <a:bodyPr>
            <a:normAutofit fontScale="85000" lnSpcReduction="10000"/>
          </a:bodyPr>
          <a:lstStyle/>
          <a:p>
            <a:pPr marL="0" indent="0">
              <a:buNone/>
            </a:pPr>
            <a:r>
              <a:rPr lang="en-US" dirty="0" smtClean="0"/>
              <a:t>Coordination with the OCA ensures: </a:t>
            </a:r>
          </a:p>
          <a:p>
            <a:r>
              <a:rPr lang="en-US" dirty="0" smtClean="0"/>
              <a:t>the information provided in the agenda item is consistent with all applicable rules , statutes, and previous board items</a:t>
            </a:r>
          </a:p>
          <a:p>
            <a:r>
              <a:rPr lang="en-US" dirty="0" smtClean="0"/>
              <a:t>that each agenda item is complete and free of grammatical errors</a:t>
            </a:r>
          </a:p>
          <a:p>
            <a:r>
              <a:rPr lang="en-US" dirty="0" smtClean="0"/>
              <a:t>that all deadlines are met( 60 day permit timeframes as well as BOT agenda timeframes) </a:t>
            </a:r>
          </a:p>
          <a:p>
            <a:r>
              <a:rPr lang="en-US" dirty="0" smtClean="0"/>
              <a:t>That staff and applicants informed on the status of the review</a:t>
            </a:r>
          </a:p>
          <a:p>
            <a:pPr marL="0" indent="0">
              <a:buNone/>
            </a:pPr>
            <a:r>
              <a:rPr lang="en-US" dirty="0" smtClean="0"/>
              <a:t>Staff needs to work with OCA to answer any questions in a timely manner.  Staff will need to  provide all relevant information regarding the project including, who will attend the BOT meetings, is any opposition expected, is the item controversial, etc. </a:t>
            </a:r>
            <a:endParaRPr lang="en-US" dirty="0"/>
          </a:p>
        </p:txBody>
      </p:sp>
    </p:spTree>
    <p:extLst>
      <p:ext uri="{BB962C8B-B14F-4D97-AF65-F5344CB8AC3E}">
        <p14:creationId xmlns:p14="http://schemas.microsoft.com/office/powerpoint/2010/main" val="1127599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14" y="827468"/>
            <a:ext cx="10396882" cy="1151965"/>
          </a:xfrm>
        </p:spPr>
        <p:txBody>
          <a:bodyPr>
            <a:normAutofit fontScale="90000"/>
          </a:bodyPr>
          <a:lstStyle/>
          <a:p>
            <a:r>
              <a:rPr lang="en-US" dirty="0" smtClean="0"/>
              <a:t>Cabinet Affairs </a:t>
            </a:r>
            <a:br>
              <a:rPr lang="en-US" dirty="0" smtClean="0"/>
            </a:br>
            <a:r>
              <a:rPr lang="en-US" dirty="0" smtClean="0"/>
              <a:t>Contacts</a:t>
            </a:r>
            <a:endParaRPr lang="en-US" dirty="0"/>
          </a:p>
        </p:txBody>
      </p:sp>
      <p:pic>
        <p:nvPicPr>
          <p:cNvPr id="4" name="Picture 3"/>
          <p:cNvPicPr>
            <a:picLocks noChangeAspect="1"/>
          </p:cNvPicPr>
          <p:nvPr/>
        </p:nvPicPr>
        <p:blipFill>
          <a:blip r:embed="rId2"/>
          <a:stretch>
            <a:fillRect/>
          </a:stretch>
        </p:blipFill>
        <p:spPr>
          <a:xfrm>
            <a:off x="4778062" y="211112"/>
            <a:ext cx="5779260" cy="5997588"/>
          </a:xfrm>
          <a:prstGeom prst="rect">
            <a:avLst/>
          </a:prstGeom>
        </p:spPr>
      </p:pic>
      <p:sp>
        <p:nvSpPr>
          <p:cNvPr id="3" name="TextBox 2"/>
          <p:cNvSpPr txBox="1"/>
          <p:nvPr/>
        </p:nvSpPr>
        <p:spPr>
          <a:xfrm>
            <a:off x="296214" y="2331076"/>
            <a:ext cx="4185634" cy="2585323"/>
          </a:xfrm>
          <a:prstGeom prst="rect">
            <a:avLst/>
          </a:prstGeom>
          <a:noFill/>
        </p:spPr>
        <p:txBody>
          <a:bodyPr wrap="square" rtlCol="0">
            <a:spAutoFit/>
          </a:bodyPr>
          <a:lstStyle/>
          <a:p>
            <a:r>
              <a:rPr lang="en-US" dirty="0" smtClean="0"/>
              <a:t>Connie Byrd will contact FDEP and WMD offices with any updates or revisions to the agenda schedule.</a:t>
            </a:r>
          </a:p>
          <a:p>
            <a:endParaRPr lang="en-US" dirty="0"/>
          </a:p>
          <a:p>
            <a:r>
              <a:rPr lang="en-US" dirty="0" smtClean="0"/>
              <a:t>She will contact FDEP and WMD offices to see what, if any, items will need to be presented to the BOT and when the anticipated completion and presentation date will be. </a:t>
            </a:r>
            <a:endParaRPr lang="en-US" dirty="0"/>
          </a:p>
        </p:txBody>
      </p:sp>
    </p:spTree>
    <p:extLst>
      <p:ext uri="{BB962C8B-B14F-4D97-AF65-F5344CB8AC3E}">
        <p14:creationId xmlns:p14="http://schemas.microsoft.com/office/powerpoint/2010/main" val="118699635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8FA751"/>
      </a:accent1>
      <a:accent2>
        <a:srgbClr val="629D7D"/>
      </a:accent2>
      <a:accent3>
        <a:srgbClr val="5A7AAB"/>
      </a:accent3>
      <a:accent4>
        <a:srgbClr val="AA618F"/>
      </a:accent4>
      <a:accent5>
        <a:srgbClr val="BA5445"/>
      </a:accent5>
      <a:accent6>
        <a:srgbClr val="C8A547"/>
      </a:accent6>
      <a:hlink>
        <a:srgbClr val="91BF1A"/>
      </a:hlink>
      <a:folHlink>
        <a:srgbClr val="ADBE82"/>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CF823853-53CC-4249-AEDB-2EA9F718B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TC104033927[[fn=Main Event]]</Template>
  <TotalTime>223</TotalTime>
  <Words>921</Words>
  <Application>Microsoft Office PowerPoint</Application>
  <PresentationFormat>Widescreen</PresentationFormat>
  <Paragraphs>52</Paragraphs>
  <Slides>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Impact</vt:lpstr>
      <vt:lpstr>Main Event</vt:lpstr>
      <vt:lpstr>Agenda Process </vt:lpstr>
      <vt:lpstr>When is an Agenda Item required</vt:lpstr>
      <vt:lpstr>Heightened Public Concern </vt:lpstr>
      <vt:lpstr>Agenda Item preparation </vt:lpstr>
      <vt:lpstr>PowerPoint Presentation</vt:lpstr>
      <vt:lpstr>The “Face” of the agenda Item </vt:lpstr>
      <vt:lpstr>Back up Documentation</vt:lpstr>
      <vt:lpstr>Office of Cabinet Affairs  (OCA)</vt:lpstr>
      <vt:lpstr>Cabinet Affairs  Contacts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 Process</dc:title>
  <dc:creator>minick_a</dc:creator>
  <cp:lastModifiedBy>minick_a</cp:lastModifiedBy>
  <cp:revision>13</cp:revision>
  <dcterms:created xsi:type="dcterms:W3CDTF">2014-02-14T15:19:31Z</dcterms:created>
  <dcterms:modified xsi:type="dcterms:W3CDTF">2014-02-14T19:05:44Z</dcterms:modified>
</cp:coreProperties>
</file>