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nick_a" initials="alm" lastIdx="1" clrIdx="0">
    <p:extLst>
      <p:ext uri="{19B8F6BF-5375-455C-9EA6-DF929625EA0E}">
        <p15:presenceInfo xmlns:p15="http://schemas.microsoft.com/office/powerpoint/2012/main" userId="minick_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7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53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6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1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2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2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8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16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619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2/24/2014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2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55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lyson.Minick@dep.state.fl.u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Jennifer.Butler@dep.state.fl.us" TargetMode="External"/><Relationship Id="rId3" Type="http://schemas.openxmlformats.org/officeDocument/2006/relationships/hyperlink" Target="mailto:Alice.Heathcock@dep.state.fl.us" TargetMode="External"/><Relationship Id="rId7" Type="http://schemas.openxmlformats.org/officeDocument/2006/relationships/hyperlink" Target="mailto:Doug.Fry@dep.state.fl.u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onna.Kendall@dep.state.fl.us" TargetMode="External"/><Relationship Id="rId11" Type="http://schemas.openxmlformats.org/officeDocument/2006/relationships/image" Target="../media/image13.WMF"/><Relationship Id="rId5" Type="http://schemas.openxmlformats.org/officeDocument/2006/relationships/hyperlink" Target="mailto:Andrew.May@dep.state.fl.us" TargetMode="External"/><Relationship Id="rId10" Type="http://schemas.openxmlformats.org/officeDocument/2006/relationships/hyperlink" Target="mailto:Timothy.Rach@dep.state.fl.us" TargetMode="External"/><Relationship Id="rId4" Type="http://schemas.openxmlformats.org/officeDocument/2006/relationships/hyperlink" Target="mailto:Allyson.minick@dep.state.fl.us" TargetMode="External"/><Relationship Id="rId9" Type="http://schemas.openxmlformats.org/officeDocument/2006/relationships/hyperlink" Target="mailto:john.humphreys@dep.state.fl.us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Tiana.D.Brown@dep.state.fl.us" TargetMode="External"/><Relationship Id="rId3" Type="http://schemas.openxmlformats.org/officeDocument/2006/relationships/hyperlink" Target="mailto:Camille.Beasley@dep.state.fl.us" TargetMode="External"/><Relationship Id="rId7" Type="http://schemas.openxmlformats.org/officeDocument/2006/relationships/hyperlink" Target="mailto:Sue.Jones@dep.state.fl.u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5.WMF"/><Relationship Id="rId5" Type="http://schemas.openxmlformats.org/officeDocument/2006/relationships/hyperlink" Target="mailto:Eric.Hickman@dep.state.fl.us" TargetMode="External"/><Relationship Id="rId10" Type="http://schemas.openxmlformats.org/officeDocument/2006/relationships/image" Target="../media/image14.WMF"/><Relationship Id="rId4" Type="http://schemas.openxmlformats.org/officeDocument/2006/relationships/hyperlink" Target="mailto:Stephanie.Hinrichs@dep.state.fl.us" TargetMode="External"/><Relationship Id="rId9" Type="http://schemas.openxmlformats.org/officeDocument/2006/relationships/hyperlink" Target="mailto:James.E.Wright@dep.state.fl.us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WMF"/><Relationship Id="rId3" Type="http://schemas.openxmlformats.org/officeDocument/2006/relationships/hyperlink" Target="mailto:Lee.Marchman@dep.state.fl.us" TargetMode="External"/><Relationship Id="rId7" Type="http://schemas.openxmlformats.org/officeDocument/2006/relationships/image" Target="../media/image17.WMF"/><Relationship Id="rId12" Type="http://schemas.openxmlformats.org/officeDocument/2006/relationships/image" Target="../media/image2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WMF"/><Relationship Id="rId5" Type="http://schemas.openxmlformats.org/officeDocument/2006/relationships/hyperlink" Target="mailto:Richard.Musgrove@dep.state.fl.us" TargetMode="External"/><Relationship Id="rId10" Type="http://schemas.openxmlformats.org/officeDocument/2006/relationships/image" Target="../media/image20.WMF"/><Relationship Id="rId4" Type="http://schemas.openxmlformats.org/officeDocument/2006/relationships/hyperlink" Target="mailto:Mariano.Guardo@dep.state.fl.us" TargetMode="External"/><Relationship Id="rId9" Type="http://schemas.openxmlformats.org/officeDocument/2006/relationships/image" Target="../media/image19.WMF"/><Relationship Id="rId1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aterwebprod.dep.state.fl.us/slerp/CompleteTOC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626533"/>
            <a:ext cx="9966960" cy="3841498"/>
          </a:xfrm>
        </p:spPr>
        <p:txBody>
          <a:bodyPr/>
          <a:lstStyle/>
          <a:p>
            <a:r>
              <a:rPr lang="en-US" dirty="0" err="1" smtClean="0"/>
              <a:t>Sler</a:t>
            </a:r>
            <a:r>
              <a:rPr lang="en-US" dirty="0" smtClean="0"/>
              <a:t> Operations and procedures manual (OPM)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Allyson Minick- </a:t>
            </a:r>
            <a:r>
              <a:rPr lang="en-US" dirty="0" smtClean="0">
                <a:hlinkClick r:id="rId3"/>
              </a:rPr>
              <a:t>Allyson.Minick@dep.state.fl.us</a:t>
            </a:r>
            <a:r>
              <a:rPr lang="en-US" dirty="0" smtClean="0"/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718417"/>
            <a:ext cx="2252134" cy="251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8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-9525"/>
            <a:ext cx="10658475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28" y="338667"/>
            <a:ext cx="10008406" cy="638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944" y="318012"/>
            <a:ext cx="10058400" cy="1609344"/>
          </a:xfrm>
        </p:spPr>
        <p:txBody>
          <a:bodyPr/>
          <a:lstStyle/>
          <a:p>
            <a:r>
              <a:rPr lang="en-US" dirty="0" smtClean="0"/>
              <a:t>SLERC section Contacts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80228" y="1684961"/>
            <a:ext cx="11020606" cy="4770286"/>
          </a:xfrm>
          <a:noFill/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Alice Heathcock- (850) 245-8483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3"/>
              </a:rPr>
              <a:t>Alice.Heathcock@dep.state.fl.us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Sovereign Submerged Lands, all Rule Making and Conservation Easements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Allyson Minick-850) 245-8489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4"/>
              </a:rPr>
              <a:t>Allyson.minick@dep.state.fl.us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 ERP, OPM, and Mangroves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Andy May- --(850) 245-8495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5"/>
              </a:rPr>
              <a:t>Andrew.May@dep.state.fl.us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), General Training, ERP, and Rule Making 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Donna Kendall- (850)245-8488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6"/>
              </a:rPr>
              <a:t>Donna.Kendall@dep.state.fl.us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Compliance and Enforcement, Deadhead logging and Mangroves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Doug Fry-(850)245-8480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7"/>
              </a:rPr>
              <a:t>Doug.Fry@dep.state.fl.us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 ERP, Permit and Rule making questions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Jennifer Butler- (850) 245-8485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8"/>
              </a:rPr>
              <a:t>Jennifer.Butler@dep.state.fl.us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General ERP, Training, and Deadhead logging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John Humphreys-(850)245-8487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(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  <a:hlinkClick r:id="rId9"/>
              </a:rPr>
              <a:t>john.humphreys@dep.state.fl.us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UMAM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Tim Rach-(850)245-8015 (</a:t>
            </a:r>
            <a:r>
              <a:rPr lang="en-US" sz="2800" dirty="0">
                <a:ln>
                  <a:solidFill>
                    <a:schemeClr val="accent1"/>
                  </a:solidFill>
                </a:ln>
                <a:hlinkClick r:id="rId10"/>
              </a:rPr>
              <a:t>Timothy.Rach@dep.state.fl.us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ERP questions the above can not address.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388747"/>
            <a:ext cx="10353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 </a:t>
            </a: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654" y="125935"/>
            <a:ext cx="1819656" cy="14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41" y="-220597"/>
            <a:ext cx="10058400" cy="1609344"/>
          </a:xfrm>
        </p:spPr>
        <p:txBody>
          <a:bodyPr/>
          <a:lstStyle/>
          <a:p>
            <a:r>
              <a:rPr lang="en-US" dirty="0" smtClean="0"/>
              <a:t>SLERC (WETLAND STAFF) Contacts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6095" y="1018621"/>
            <a:ext cx="11020606" cy="3028707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ts val="1200"/>
              </a:lnSpc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Camille Beasley(850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)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245-8493,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3"/>
              </a:rPr>
              <a:t>Camille.Beasley@dep.state.fl.us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lnSpc>
                <a:spcPts val="1200"/>
              </a:lnSpc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62-340, F.A.C., Plant ID, Training, and Certification questions</a:t>
            </a:r>
          </a:p>
          <a:p>
            <a:pPr marL="0" indent="0">
              <a:lnSpc>
                <a:spcPts val="1200"/>
              </a:lnSpc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lnSpc>
                <a:spcPts val="1200"/>
              </a:lnSpc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Lisl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Hinrichs (850) 245-8385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4"/>
              </a:rPr>
              <a:t>Stephanie.Hinrichs@dep.state.fl.us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lnSpc>
                <a:spcPts val="1200"/>
              </a:lnSpc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62-340, F.A.C., Soils, Training, and Certification questions</a:t>
            </a:r>
          </a:p>
          <a:p>
            <a:pPr marL="0" indent="0"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Eric Hickman (850)245-8496,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5"/>
              </a:rPr>
              <a:t>Eric.Hickman@dep.state.fl.us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                        Legal questions and questions that can not be answered by the above</a:t>
            </a:r>
          </a:p>
          <a:p>
            <a:pPr marL="0" indent="0">
              <a:buNone/>
            </a:pPr>
            <a:endParaRPr lang="en-US" sz="28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741" y="3193270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Division of State Lands Contacts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1720" y="4417454"/>
            <a:ext cx="11020606" cy="302870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Sue Jones (850) 245-2754,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7"/>
              </a:rPr>
              <a:t>Sue.Jones@dep.state.fl.us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                                    Lease packages, New Leases, DOA’s for Leases 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Tiana Brown (850)245-2730,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8"/>
              </a:rPr>
              <a:t>Tiana.D.Brown@dep.state.fl.us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                    Easements and Lease/Easement Assignment changes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Jimmy Wright (850) 245-2731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  <a:hlinkClick r:id="rId9"/>
              </a:rPr>
              <a:t>James.E.Wright@dep.state.fl.us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                 General Information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Font typeface="Wingdings" pitchFamily="2" charset="2"/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630" y="100145"/>
            <a:ext cx="2339615" cy="15467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38" y="3578430"/>
            <a:ext cx="2434159" cy="157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319" y="838258"/>
            <a:ext cx="10058400" cy="1609344"/>
          </a:xfrm>
        </p:spPr>
        <p:txBody>
          <a:bodyPr/>
          <a:lstStyle/>
          <a:p>
            <a:r>
              <a:rPr lang="en-US" dirty="0" smtClean="0"/>
              <a:t>Engineering, Hydrographic, and Geology (EHG)Contacts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4319" y="2702704"/>
            <a:ext cx="11020606" cy="3028707"/>
          </a:xfrm>
          <a:noFill/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Lee Marchman (850)245-8520,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  <a:hlinkClick r:id="rId3"/>
              </a:rPr>
              <a:t>Lee.Marchman@dep.state.fl.us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, Engineering and Storm water questions</a:t>
            </a:r>
          </a:p>
          <a:p>
            <a:pPr marL="0" indent="0"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Mariano </a:t>
            </a:r>
            <a:r>
              <a:rPr lang="en-US" sz="2800" dirty="0" err="1" smtClean="0">
                <a:ln>
                  <a:solidFill>
                    <a:schemeClr val="accent1"/>
                  </a:solidFill>
                </a:ln>
              </a:rPr>
              <a:t>Guardo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(850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)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245-7512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  <a:hlinkClick r:id="rId4"/>
              </a:rPr>
              <a:t>Mariano.Guardo@dep.state.fl.us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, Hydrographic Engineering review questions</a:t>
            </a:r>
          </a:p>
          <a:p>
            <a:pPr marL="0" indent="0"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Richard 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Musgrove (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850)413-7807,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  <a:hlinkClick r:id="rId5"/>
              </a:rPr>
              <a:t>Richard.Musgrove@dep.state.fl.us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General Engineering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questions</a:t>
            </a:r>
            <a:endParaRPr lang="en-US" sz="28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388747"/>
            <a:ext cx="10353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 </a:t>
            </a: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666" y="94082"/>
            <a:ext cx="2434106" cy="2434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28" y="5638190"/>
            <a:ext cx="1815998" cy="1219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226" y="5628013"/>
            <a:ext cx="1721982" cy="12299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208" y="5602325"/>
            <a:ext cx="1281358" cy="12813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64" y="5648806"/>
            <a:ext cx="1307226" cy="12121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864" y="5740996"/>
            <a:ext cx="841739" cy="11093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93" y="5667976"/>
            <a:ext cx="1369272" cy="11981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48" y="5648806"/>
            <a:ext cx="1227245" cy="12364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66" y="5638190"/>
            <a:ext cx="1988283" cy="12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22125"/>
            <a:ext cx="10058400" cy="1609344"/>
          </a:xfrm>
        </p:spPr>
        <p:txBody>
          <a:bodyPr/>
          <a:lstStyle/>
          <a:p>
            <a:r>
              <a:rPr lang="en-US" dirty="0" smtClean="0"/>
              <a:t>Access to the </a:t>
            </a:r>
            <a:r>
              <a:rPr lang="en-US" dirty="0" err="1" smtClean="0"/>
              <a:t>opm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247" y="1896534"/>
            <a:ext cx="10648019" cy="4360333"/>
          </a:xfrm>
          <a:noFill/>
        </p:spPr>
        <p:txBody>
          <a:bodyPr>
            <a:normAutofit/>
          </a:bodyPr>
          <a:lstStyle/>
          <a:p>
            <a:pPr marL="914400" indent="-457200"/>
            <a:endParaRPr lang="en-US" sz="2800" dirty="0" smtClean="0">
              <a:blipFill>
                <a:blip r:embed="rId2"/>
                <a:tile tx="0" ty="0" sx="100000" sy="100000" flip="none" algn="tl"/>
              </a:blipFill>
            </a:endParaRPr>
          </a:p>
          <a:p>
            <a:pPr marL="169862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The OPM can be accessed by external users at the following address: </a:t>
            </a:r>
          </a:p>
          <a:p>
            <a:pPr marL="236538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  <a:hlinkClick r:id="rId3"/>
              </a:rPr>
              <a:t>http://waterwebprod.dep.state.fl.us/slerp/CompleteTOC.pdf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  </a:t>
            </a:r>
          </a:p>
          <a:p>
            <a:pPr marL="0" indent="0">
              <a:buNone/>
            </a:pPr>
            <a:endParaRPr lang="en-US" sz="2800" dirty="0">
              <a:ln>
                <a:solidFill>
                  <a:schemeClr val="accent1"/>
                </a:solidFill>
              </a:ln>
            </a:endParaRPr>
          </a:p>
          <a:p>
            <a:pPr marL="169863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If you have difficulty accessing this site, please contact your IT staff,  if the problem persists, please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contact FDEP Service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Desk (850)245-7555. 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Please tell the Service 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D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esk that you are having difficulties accessing DEPNET externally.</a:t>
            </a: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624121"/>
            <a:ext cx="1532820" cy="11831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73" y="534882"/>
            <a:ext cx="1661927" cy="127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514" y="355843"/>
            <a:ext cx="10058400" cy="1609344"/>
          </a:xfrm>
        </p:spPr>
        <p:txBody>
          <a:bodyPr/>
          <a:lstStyle/>
          <a:p>
            <a:r>
              <a:rPr lang="en-US" dirty="0" smtClean="0"/>
              <a:t>External Access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169862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The External OPM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is used to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share 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guidance documents with multiple agencies.   </a:t>
            </a:r>
            <a:endParaRPr lang="en-US" sz="2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This includes: </a:t>
            </a:r>
          </a:p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All the WMD’s (SRWMD, SJRWMD, SWFWMD, SFWMD, NWFWMD)</a:t>
            </a:r>
          </a:p>
          <a:p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Delegated local governments (Dade County DERM, </a:t>
            </a:r>
            <a:r>
              <a:rPr lang="en-US" sz="2800" dirty="0">
                <a:ln>
                  <a:solidFill>
                    <a:schemeClr val="accent1"/>
                  </a:solidFill>
                </a:ln>
              </a:rPr>
              <a:t> </a:t>
            </a: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     Broward County, Hillsborough County EPC, etc.) </a:t>
            </a:r>
          </a:p>
          <a:p>
            <a:pPr marL="0" indent="0">
              <a:buNone/>
            </a:pPr>
            <a:r>
              <a:rPr lang="en-US" sz="2800" dirty="0">
                <a:ln>
                  <a:solidFill>
                    <a:schemeClr val="accent1"/>
                  </a:solidFill>
                </a:ln>
              </a:rPr>
              <a:t> </a:t>
            </a: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487" y="4157730"/>
            <a:ext cx="2519966" cy="251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2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229" y="75617"/>
            <a:ext cx="10058400" cy="1609344"/>
          </a:xfrm>
        </p:spPr>
        <p:txBody>
          <a:bodyPr/>
          <a:lstStyle/>
          <a:p>
            <a:r>
              <a:rPr lang="en-US" dirty="0" smtClean="0"/>
              <a:t>OPM ORGANIZATION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9" y="1336862"/>
            <a:ext cx="114169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Broken up into sections (SLER 0700- SLER 1900)</a:t>
            </a:r>
          </a:p>
          <a:p>
            <a:pPr marL="169862" indent="0">
              <a:buNone/>
            </a:pPr>
            <a:endParaRPr lang="en-US" sz="1200" dirty="0" smtClean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Each section groups like subjects (or like processes).</a:t>
            </a:r>
          </a:p>
          <a:p>
            <a:pPr marL="169862" indent="0">
              <a:buNone/>
            </a:pPr>
            <a:endParaRPr lang="en-US" sz="1400" dirty="0" smtClean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0700 contains valuable historical proprietary guidance and all delegation and interagency coordination documents. </a:t>
            </a:r>
          </a:p>
          <a:p>
            <a:pPr marL="169862" indent="0">
              <a:buNone/>
            </a:pPr>
            <a:endParaRPr lang="en-US" sz="1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>
                <a:ln>
                  <a:solidFill>
                    <a:schemeClr val="accent1"/>
                  </a:solidFill>
                </a:ln>
              </a:rPr>
              <a:t>Most of the applicable proprietary guidance and forms 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are </a:t>
            </a:r>
            <a:r>
              <a:rPr lang="en-US" sz="3200" dirty="0">
                <a:ln>
                  <a:solidFill>
                    <a:schemeClr val="accent1"/>
                  </a:solidFill>
                </a:ln>
              </a:rPr>
              <a:t>found in 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the SLER 0800,General Application Processing, and the SLER 0900, Completeness Summaries sections. 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831" y="265287"/>
            <a:ext cx="1071575" cy="10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2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81" y="416899"/>
            <a:ext cx="10058400" cy="1609344"/>
          </a:xfrm>
        </p:spPr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684961"/>
            <a:ext cx="1035321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1000 contains </a:t>
            </a:r>
            <a:r>
              <a:rPr lang="en-US" sz="3200" dirty="0">
                <a:ln>
                  <a:solidFill>
                    <a:schemeClr val="accent1"/>
                  </a:solidFill>
                </a:ln>
              </a:rPr>
              <a:t>a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dditional guidance for multi-family docking facilities 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1100 “Other Activities and Coordination Review”- This includes guidance on AP’s, Dredge info. including channel mitigation, Sales and exchanges of state lands, FDOT bridge and roadways authorization for SSL’s</a:t>
            </a:r>
          </a:p>
          <a:p>
            <a:pPr marL="169862" indent="0">
              <a:buNone/>
            </a:pPr>
            <a:endParaRPr lang="en-US" sz="3200" dirty="0" smtClean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81" y="416899"/>
            <a:ext cx="10058400" cy="1609344"/>
          </a:xfrm>
        </p:spPr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684961"/>
            <a:ext cx="1035321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1200 “Rule Interpretation, Direction, Guidance, Legal Issues” – includes BOT Direction to Staff, 62-25, ADA compliance guidance, as well as info on federal navigation servitude, Indian </a:t>
            </a:r>
            <a:r>
              <a:rPr lang="en-US" sz="3200" dirty="0">
                <a:ln>
                  <a:solidFill>
                    <a:schemeClr val="accent1"/>
                  </a:solidFill>
                </a:ln>
              </a:rPr>
              <a:t>L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ands projects, etc.  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1300 “General Permit/Authorization Processing Forms” Templates for all ERP permit documents and guidance on when to use them.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9971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81" y="416899"/>
            <a:ext cx="10058400" cy="1609344"/>
          </a:xfrm>
        </p:spPr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684961"/>
            <a:ext cx="1035321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1400 “Environmental Resource Permits (ERP’s)” Evaluation of ERP’s, Modifications and Transfers, Duration and Extensions,  Variances, Suspension and Revocations, </a:t>
            </a:r>
            <a:r>
              <a:rPr lang="en-US" sz="3200" dirty="0" err="1" smtClean="0">
                <a:ln>
                  <a:solidFill>
                    <a:schemeClr val="accent1"/>
                  </a:solidFill>
                </a:ln>
              </a:rPr>
              <a:t>Mit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. Banks, and PE Certification/Signing and sealing by DEP PE’s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1500 “Application Evaluation”  Contains Water Quality and Sediment  Data, Information on Reporting, Polymers and Flocculants, Mitigation Procedures and Conservation Easements, etc.</a:t>
            </a: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139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81" y="75617"/>
            <a:ext cx="10058400" cy="1609344"/>
          </a:xfrm>
        </p:spPr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5038" y="1684961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 </a:t>
            </a:r>
          </a:p>
          <a:p>
            <a:pPr marL="0" indent="0">
              <a:buNone/>
            </a:pPr>
            <a:endParaRPr lang="en-US" sz="2800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388747"/>
            <a:ext cx="1035321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1600 “ Wetlands Evaluation and Delineation” Formal </a:t>
            </a:r>
            <a:r>
              <a:rPr lang="en-US" sz="3200" dirty="0">
                <a:ln>
                  <a:solidFill>
                    <a:schemeClr val="accent1"/>
                  </a:solidFill>
                </a:ln>
              </a:rPr>
              <a:t>D</a:t>
            </a: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etermination Information </a:t>
            </a:r>
            <a:r>
              <a:rPr lang="en-US" dirty="0" smtClean="0">
                <a:ln>
                  <a:solidFill>
                    <a:schemeClr val="accent1"/>
                  </a:solidFill>
                </a:ln>
              </a:rPr>
              <a:t>(updates in progress)  </a:t>
            </a:r>
          </a:p>
          <a:p>
            <a:pPr marL="169862" indent="0">
              <a:buNone/>
            </a:pPr>
            <a:endParaRPr lang="en-US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1700 “Compliance and Enforcement”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1800 “Forms and Attachments” links to DEP forms (includes application info.)</a:t>
            </a: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3200" dirty="0" smtClean="0">
                <a:ln>
                  <a:solidFill>
                    <a:schemeClr val="accent1"/>
                  </a:solidFill>
                </a:ln>
              </a:rPr>
              <a:t>SLER 1900 “Process Improvement” resources for staff, some training information, contact information, checklists, etc. </a:t>
            </a: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6793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781" y="416899"/>
            <a:ext cx="10058400" cy="1609344"/>
          </a:xfrm>
        </p:spPr>
        <p:txBody>
          <a:bodyPr/>
          <a:lstStyle/>
          <a:p>
            <a:r>
              <a:rPr lang="en-US" dirty="0" smtClean="0"/>
              <a:t>How will the OPM become more user friendly for the WMD’s? 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59128" y="2129274"/>
            <a:ext cx="10648019" cy="4360333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A WMD cheat sheet is being created to identify which documents are most applicable to the WMD’s </a:t>
            </a: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The cheat sheet will be a link on the OPM</a:t>
            </a: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This cheat sheet will follow the order of the OPM</a:t>
            </a: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Each document will be identified by section number </a:t>
            </a: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Each section will have a brief summary of contents</a:t>
            </a:r>
          </a:p>
          <a:p>
            <a:pPr marL="0" indent="0">
              <a:buNone/>
            </a:pPr>
            <a:r>
              <a:rPr lang="en-US" sz="2800" dirty="0" smtClean="0">
                <a:ln>
                  <a:solidFill>
                    <a:schemeClr val="accent1"/>
                  </a:solidFill>
                </a:ln>
              </a:rPr>
              <a:t>The section number will be an active link to the live OPM document</a:t>
            </a:r>
          </a:p>
          <a:p>
            <a:pPr marL="0" indent="0"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sz="2800" dirty="0" smtClean="0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228" y="1684961"/>
            <a:ext cx="103532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3200" dirty="0">
              <a:ln>
                <a:solidFill>
                  <a:schemeClr val="accent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7988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TC103090434[[fn=Wood Type]]</Template>
  <TotalTime>1036</TotalTime>
  <Words>778</Words>
  <Application>Microsoft Office PowerPoint</Application>
  <PresentationFormat>Widescreen</PresentationFormat>
  <Paragraphs>87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Rockwell</vt:lpstr>
      <vt:lpstr>Rockwell Condensed</vt:lpstr>
      <vt:lpstr>Wingdings</vt:lpstr>
      <vt:lpstr>Wood Type</vt:lpstr>
      <vt:lpstr>Sler Operations and procedures manual (OPM) </vt:lpstr>
      <vt:lpstr>Access to the opm</vt:lpstr>
      <vt:lpstr>External Access</vt:lpstr>
      <vt:lpstr>OPM ORGANIZATION</vt:lpstr>
      <vt:lpstr>Section Overview</vt:lpstr>
      <vt:lpstr>Section Overview</vt:lpstr>
      <vt:lpstr>Section Overview</vt:lpstr>
      <vt:lpstr>Section Overview</vt:lpstr>
      <vt:lpstr>How will the OPM become more user friendly for the WMD’s?  </vt:lpstr>
      <vt:lpstr>PowerPoint Presentation</vt:lpstr>
      <vt:lpstr>PowerPoint Presentation</vt:lpstr>
      <vt:lpstr>SLERC section Contacts</vt:lpstr>
      <vt:lpstr>SLERC (WETLAND STAFF) Contacts</vt:lpstr>
      <vt:lpstr>Engineering, Hydrographic, and Geology (EHG)Contacts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Sler Operations and procedures manual (OPM)</dc:title>
  <dc:creator>minick_a</dc:creator>
  <cp:lastModifiedBy>minick_a</cp:lastModifiedBy>
  <cp:revision>43</cp:revision>
  <dcterms:created xsi:type="dcterms:W3CDTF">2014-02-07T15:07:56Z</dcterms:created>
  <dcterms:modified xsi:type="dcterms:W3CDTF">2014-02-24T21:27:19Z</dcterms:modified>
</cp:coreProperties>
</file>