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83"/>
  </p:notesMasterIdLst>
  <p:sldIdLst>
    <p:sldId id="262" r:id="rId3"/>
    <p:sldId id="258" r:id="rId4"/>
    <p:sldId id="264" r:id="rId5"/>
    <p:sldId id="265" r:id="rId6"/>
    <p:sldId id="282" r:id="rId7"/>
    <p:sldId id="266" r:id="rId8"/>
    <p:sldId id="280" r:id="rId9"/>
    <p:sldId id="267" r:id="rId10"/>
    <p:sldId id="311" r:id="rId11"/>
    <p:sldId id="312" r:id="rId12"/>
    <p:sldId id="316" r:id="rId13"/>
    <p:sldId id="313" r:id="rId14"/>
    <p:sldId id="318" r:id="rId15"/>
    <p:sldId id="342" r:id="rId16"/>
    <p:sldId id="319" r:id="rId17"/>
    <p:sldId id="320" r:id="rId18"/>
    <p:sldId id="321" r:id="rId19"/>
    <p:sldId id="322" r:id="rId20"/>
    <p:sldId id="323" r:id="rId21"/>
    <p:sldId id="281" r:id="rId22"/>
    <p:sldId id="268" r:id="rId23"/>
    <p:sldId id="314" r:id="rId24"/>
    <p:sldId id="326" r:id="rId25"/>
    <p:sldId id="327" r:id="rId26"/>
    <p:sldId id="328" r:id="rId27"/>
    <p:sldId id="329" r:id="rId28"/>
    <p:sldId id="330" r:id="rId29"/>
    <p:sldId id="331" r:id="rId30"/>
    <p:sldId id="315" r:id="rId31"/>
    <p:sldId id="325" r:id="rId32"/>
    <p:sldId id="269" r:id="rId33"/>
    <p:sldId id="332" r:id="rId34"/>
    <p:sldId id="333" r:id="rId35"/>
    <p:sldId id="283" r:id="rId36"/>
    <p:sldId id="270" r:id="rId37"/>
    <p:sldId id="343" r:id="rId38"/>
    <p:sldId id="271" r:id="rId39"/>
    <p:sldId id="272" r:id="rId40"/>
    <p:sldId id="273" r:id="rId41"/>
    <p:sldId id="274" r:id="rId42"/>
    <p:sldId id="275" r:id="rId43"/>
    <p:sldId id="276" r:id="rId44"/>
    <p:sldId id="277" r:id="rId45"/>
    <p:sldId id="279" r:id="rId46"/>
    <p:sldId id="278" r:id="rId47"/>
    <p:sldId id="289" r:id="rId48"/>
    <p:sldId id="290" r:id="rId49"/>
    <p:sldId id="291" r:id="rId50"/>
    <p:sldId id="292" r:id="rId51"/>
    <p:sldId id="284" r:id="rId52"/>
    <p:sldId id="341" r:id="rId53"/>
    <p:sldId id="293" r:id="rId54"/>
    <p:sldId id="294" r:id="rId55"/>
    <p:sldId id="285" r:id="rId56"/>
    <p:sldId id="295" r:id="rId57"/>
    <p:sldId id="296" r:id="rId58"/>
    <p:sldId id="286" r:id="rId59"/>
    <p:sldId id="334" r:id="rId60"/>
    <p:sldId id="297" r:id="rId61"/>
    <p:sldId id="337" r:id="rId62"/>
    <p:sldId id="298" r:id="rId63"/>
    <p:sldId id="299" r:id="rId64"/>
    <p:sldId id="300" r:id="rId65"/>
    <p:sldId id="301" r:id="rId66"/>
    <p:sldId id="336" r:id="rId67"/>
    <p:sldId id="344" r:id="rId68"/>
    <p:sldId id="335" r:id="rId69"/>
    <p:sldId id="287" r:id="rId70"/>
    <p:sldId id="302" r:id="rId71"/>
    <p:sldId id="303" r:id="rId72"/>
    <p:sldId id="304" r:id="rId73"/>
    <p:sldId id="305" r:id="rId74"/>
    <p:sldId id="306" r:id="rId75"/>
    <p:sldId id="338" r:id="rId76"/>
    <p:sldId id="339" r:id="rId77"/>
    <p:sldId id="288" r:id="rId78"/>
    <p:sldId id="340" r:id="rId79"/>
    <p:sldId id="309" r:id="rId80"/>
    <p:sldId id="310" r:id="rId81"/>
    <p:sldId id="308" r:id="rId8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40" autoAdjust="0"/>
    <p:restoredTop sz="94660"/>
  </p:normalViewPr>
  <p:slideViewPr>
    <p:cSldViewPr snapToGrid="0">
      <p:cViewPr varScale="1">
        <p:scale>
          <a:sx n="67" d="100"/>
          <a:sy n="67" d="100"/>
        </p:scale>
        <p:origin x="31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C3425C-C401-4E6B-AFC2-0EB0FDB85D12}" type="datetimeFigureOut">
              <a:rPr lang="en-US" smtClean="0"/>
              <a:t>3/28/2016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ACF350-82AE-4204-B09B-A7DFAED0117F}" type="slidenum">
              <a:rPr lang="en-US" smtClean="0"/>
              <a:t>‹#›</a:t>
            </a:fld>
            <a:endParaRPr lang="en-US"/>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Protection better than destruction</a:t>
            </a:r>
            <a:r>
              <a:rPr lang="en-US" baseline="0" dirty="0" smtClean="0"/>
              <a:t> because of the temporal loss of ecological value (time lag) and uncertainty associated with recreation of functions through mitigation.</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8</a:t>
            </a:fld>
            <a:endParaRPr lang="en-US"/>
          </a:p>
        </p:txBody>
      </p:sp>
    </p:spTree>
    <p:extLst>
      <p:ext uri="{BB962C8B-B14F-4D97-AF65-F5344CB8AC3E}">
        <p14:creationId xmlns:p14="http://schemas.microsoft.com/office/powerpoint/2010/main" val="2140571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agency issues CZM</a:t>
            </a:r>
            <a:r>
              <a:rPr lang="en-US" baseline="0" dirty="0" smtClean="0"/>
              <a:t> objection signed by their division director, then deny permit. Objecting agency is responsible for defending objection.</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21</a:t>
            </a:fld>
            <a:endParaRPr lang="en-US"/>
          </a:p>
        </p:txBody>
      </p:sp>
    </p:spTree>
    <p:extLst>
      <p:ext uri="{BB962C8B-B14F-4D97-AF65-F5344CB8AC3E}">
        <p14:creationId xmlns:p14="http://schemas.microsoft.com/office/powerpoint/2010/main" val="2738666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Approved – normally open (unless extraordinary</a:t>
            </a:r>
            <a:r>
              <a:rPr lang="en-US" baseline="0" dirty="0" smtClean="0"/>
              <a:t> circumstance, like red tide. Conditionally Approved – Periodically closed due to pollution events, like rainfall or increased river flow. Restricted – allowed only by special permit and supervision. Conditionally Restricted – restricted activity is periodically suspended due to pollution events. Prohibited – harvesting not permitted due to actual or potential pollution. Unclassified = unapproved – not permitted pending bacteriological and sanitary surveys.</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51</a:t>
            </a:fld>
            <a:endParaRPr lang="en-US"/>
          </a:p>
        </p:txBody>
      </p:sp>
    </p:spTree>
    <p:extLst>
      <p:ext uri="{BB962C8B-B14F-4D97-AF65-F5344CB8AC3E}">
        <p14:creationId xmlns:p14="http://schemas.microsoft.com/office/powerpoint/2010/main" val="2305930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Drainage basin means a subdivision</a:t>
            </a:r>
            <a:r>
              <a:rPr lang="en-US" baseline="0" dirty="0" smtClean="0"/>
              <a:t> of a watershed. Watershed means the </a:t>
            </a:r>
            <a:r>
              <a:rPr lang="en-US" sz="1200" kern="1200" dirty="0" smtClean="0">
                <a:solidFill>
                  <a:schemeClr val="tx1"/>
                </a:solidFill>
                <a:latin typeface="+mn-lt"/>
                <a:ea typeface="+mn-ea"/>
                <a:cs typeface="+mn-cs"/>
              </a:rPr>
              <a:t>means the land area which contributes to the flow of water into a receiving body of water. (373.403,</a:t>
            </a:r>
            <a:r>
              <a:rPr lang="en-US" sz="1200" kern="1200" baseline="0" dirty="0" smtClean="0">
                <a:solidFill>
                  <a:schemeClr val="tx1"/>
                </a:solidFill>
                <a:latin typeface="+mn-lt"/>
                <a:ea typeface="+mn-ea"/>
                <a:cs typeface="+mn-cs"/>
              </a:rPr>
              <a:t> F.S.)</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70</a:t>
            </a:fld>
            <a:endParaRPr lang="en-US"/>
          </a:p>
        </p:txBody>
      </p:sp>
    </p:spTree>
    <p:extLst>
      <p:ext uri="{BB962C8B-B14F-4D97-AF65-F5344CB8AC3E}">
        <p14:creationId xmlns:p14="http://schemas.microsoft.com/office/powerpoint/2010/main" val="2013170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Mention reviews?</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79</a:t>
            </a:fld>
            <a:endParaRPr lang="en-US"/>
          </a:p>
        </p:txBody>
      </p:sp>
    </p:spTree>
    <p:extLst>
      <p:ext uri="{BB962C8B-B14F-4D97-AF65-F5344CB8AC3E}">
        <p14:creationId xmlns:p14="http://schemas.microsoft.com/office/powerpoint/2010/main" val="3839586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4BFB291-4125-411A-9AEF-085E4C75639C}"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75CC56-A85C-40D5-A084-9A7922382A7F}"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5D8C0C-8B99-4EEE-8CA6-E0A3A5935080}" type="datetime1">
              <a:rPr lang="en-US" smtClean="0"/>
              <a:t>3/28/2016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C718232-338F-42E0-9C31-FCB890EDDD82}" type="datetime1">
              <a:rPr lang="en-US" smtClean="0"/>
              <a:t>3/28/2016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7E71531-73F8-45F4-89D3-D3785184EFB8}" type="datetime1">
              <a:rPr lang="en-US" smtClean="0"/>
              <a:t>3/28/2016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3/28/2016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951675-112E-45A9-819E-40E74AF886DC}" type="datetime1">
              <a:rPr lang="en-US" smtClean="0"/>
              <a:t>3/28/2016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F394E7-7CCC-4D51-8EEC-D75FA6FBD04A}" type="datetime1">
              <a:rPr lang="en-US" smtClean="0"/>
              <a:t>3/28/2016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4F38B5-9B39-490D-9EF2-A7E7390DA0F9}"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6D6A91-C69E-46E7-9614-D1CE06AB6BD2}"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1229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FD55483B-5A0B-4A27-9C94-18B93AEFE92B}" type="datetime1">
              <a:rPr lang="en-US" smtClean="0"/>
              <a:t>3/28/2016</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hyperlink" Target="http://myfwc.com/conservation/value/fwcg/" TargetMode="Externa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2.wmf"/><Relationship Id="rId7" Type="http://schemas.openxmlformats.org/officeDocument/2006/relationships/image" Target="../media/image16.wmf"/><Relationship Id="rId2" Type="http://schemas.openxmlformats.org/officeDocument/2006/relationships/image" Target="../media/image11.jpeg"/><Relationship Id="rId1" Type="http://schemas.openxmlformats.org/officeDocument/2006/relationships/slideLayout" Target="../slideLayouts/slideLayout14.xml"/><Relationship Id="rId6" Type="http://schemas.openxmlformats.org/officeDocument/2006/relationships/image" Target="../media/image15.jpeg"/><Relationship Id="rId5" Type="http://schemas.openxmlformats.org/officeDocument/2006/relationships/image" Target="../media/image14.wmf"/><Relationship Id="rId4" Type="http://schemas.openxmlformats.org/officeDocument/2006/relationships/image" Target="../media/image13.wmf"/></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hyperlink" Target="http://www.fnai.org/" TargetMode="Externa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www.fnai.org/" TargetMode="Externa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slideLayout" Target="../slideLayouts/slideLayout14.xml"/><Relationship Id="rId4" Type="http://schemas.openxmlformats.org/officeDocument/2006/relationships/image" Target="../media/image33.w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hyperlink" Target="http://www.dep.state.fl.us/water/nonpoint/docs/erosion/erosion-inspectors-manual.pdf" TargetMode="External"/><Relationship Id="rId2" Type="http://schemas.openxmlformats.org/officeDocument/2006/relationships/hyperlink" Target="http://www.dot.state.fl.us/specificationsoffice/Implemented/URLinSpecs/Files/FLErosionSedimentManual060709.pdf" TargetMode="External"/><Relationship Id="rId1" Type="http://schemas.openxmlformats.org/officeDocument/2006/relationships/slideLayout" Target="../slideLayouts/slideLayout14.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g"/></Relationships>
</file>

<file path=ppt/slides/_rels/slide4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png"/><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hyperlink" Target="http://www.freshfromflorida.com/Divisions-Offices/Aquaculture/Agriculture-Industry/Shellfish/Shellfish-Harvesting-Area-Maps" TargetMode="External"/><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hyperlink" Target="http://ca.dep.state.fl.us/mapdirect/"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hyperlink" Target="https://www.flrules.org/gateway/readRefFile.asp?refId=2522&amp;filename=AHI_3-25-13_ftp.doc" TargetMode="Externa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54.png"/></Relationships>
</file>

<file path=ppt/slides/_rels/slide7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eg"/><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2" Type="http://schemas.openxmlformats.org/officeDocument/2006/relationships/image" Target="../media/image58.gif"/><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4.xml"/><Relationship Id="rId1" Type="http://schemas.openxmlformats.org/officeDocument/2006/relationships/vmlDrawing" Target="../drawings/vmlDrawing1.vml"/><Relationship Id="rId4" Type="http://schemas.openxmlformats.org/officeDocument/2006/relationships/image" Target="../media/image59.wmf"/></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28650" y="1416906"/>
            <a:ext cx="7886700" cy="461665"/>
          </a:xfrm>
          <a:prstGeom prst="rect">
            <a:avLst/>
          </a:prstGeom>
          <a:noFill/>
        </p:spPr>
        <p:txBody>
          <a:bodyPr wrap="square" rtlCol="0">
            <a:spAutoFit/>
          </a:bodyPr>
          <a:lstStyle/>
          <a:p>
            <a:pPr algn="ctr"/>
            <a:r>
              <a:rPr lang="en-US" sz="2400" b="1" dirty="0" smtClean="0">
                <a:solidFill>
                  <a:schemeClr val="bg1"/>
                </a:solidFill>
                <a:latin typeface="Arial" panose="020B0604020202020204" pitchFamily="34" charset="0"/>
                <a:cs typeface="Arial" panose="020B0604020202020204" pitchFamily="34" charset="0"/>
              </a:rPr>
              <a:t>SLERC</a:t>
            </a:r>
            <a:endParaRPr lang="en-US" sz="2400" b="1" dirty="0">
              <a:solidFill>
                <a:schemeClr val="bg1"/>
              </a:solidFill>
              <a:latin typeface="Arial" panose="020B0604020202020204" pitchFamily="34" charset="0"/>
              <a:cs typeface="Arial" panose="020B0604020202020204" pitchFamily="34" charset="0"/>
            </a:endParaRPr>
          </a:p>
        </p:txBody>
      </p:sp>
      <p:sp>
        <p:nvSpPr>
          <p:cNvPr id="8" name="TextBox 7"/>
          <p:cNvSpPr txBox="1"/>
          <p:nvPr/>
        </p:nvSpPr>
        <p:spPr>
          <a:xfrm>
            <a:off x="1983259" y="2767913"/>
            <a:ext cx="5177481" cy="1200329"/>
          </a:xfrm>
          <a:prstGeom prst="rect">
            <a:avLst/>
          </a:prstGeom>
          <a:noFill/>
        </p:spPr>
        <p:txBody>
          <a:bodyPr wrap="square" rtlCol="0">
            <a:spAutoFit/>
          </a:bodyPr>
          <a:lstStyle/>
          <a:p>
            <a:pPr algn="ctr"/>
            <a:r>
              <a:rPr lang="en-US" sz="3600" b="1" dirty="0" smtClean="0">
                <a:latin typeface="Arial" pitchFamily="34" charset="0"/>
                <a:cs typeface="Arial" pitchFamily="34" charset="0"/>
              </a:rPr>
              <a:t>Environmental Criteria for ERP Permitting</a:t>
            </a:r>
          </a:p>
        </p:txBody>
      </p:sp>
      <p:sp>
        <p:nvSpPr>
          <p:cNvPr id="9" name="TextBox 8"/>
          <p:cNvSpPr txBox="1"/>
          <p:nvPr/>
        </p:nvSpPr>
        <p:spPr>
          <a:xfrm>
            <a:off x="3390900" y="4724400"/>
            <a:ext cx="2362200" cy="461665"/>
          </a:xfrm>
          <a:prstGeom prst="rect">
            <a:avLst/>
          </a:prstGeom>
          <a:noFill/>
        </p:spPr>
        <p:txBody>
          <a:bodyPr wrap="square" rtlCol="0">
            <a:spAutoFit/>
          </a:bodyPr>
          <a:lstStyle/>
          <a:p>
            <a:pPr algn="ctr"/>
            <a:r>
              <a:rPr lang="en-US" sz="2400" b="1" dirty="0" smtClean="0">
                <a:latin typeface="Arial" pitchFamily="34" charset="0"/>
                <a:cs typeface="Arial" pitchFamily="34" charset="0"/>
              </a:rPr>
              <a:t>March 21, 2016</a:t>
            </a:r>
            <a:endParaRPr lang="en-US" sz="2400" b="1" dirty="0">
              <a:latin typeface="Arial" pitchFamily="34" charset="0"/>
              <a:cs typeface="Arial" pitchFamily="34" charset="0"/>
            </a:endParaRPr>
          </a:p>
        </p:txBody>
      </p:sp>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Example 1 – wetland with low ecological value</a:t>
            </a:r>
            <a:endParaRPr lang="en-US" sz="2400"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6236" y="1071669"/>
            <a:ext cx="7231292" cy="5423469"/>
          </a:xfrm>
        </p:spPr>
      </p:pic>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10</a:t>
            </a:fld>
            <a:endParaRPr lang="en-US"/>
          </a:p>
        </p:txBody>
      </p:sp>
    </p:spTree>
    <p:extLst>
      <p:ext uri="{BB962C8B-B14F-4D97-AF65-F5344CB8AC3E}">
        <p14:creationId xmlns:p14="http://schemas.microsoft.com/office/powerpoint/2010/main" val="3535630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Example 1 – wetland with low ecological value</a:t>
            </a:r>
            <a:endParaRPr lang="en-US" sz="2400"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6236" y="1077129"/>
            <a:ext cx="7250464" cy="5418009"/>
          </a:xfrm>
        </p:spPr>
      </p:pic>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11</a:t>
            </a:fld>
            <a:endParaRPr lang="en-US"/>
          </a:p>
        </p:txBody>
      </p:sp>
    </p:spTree>
    <p:extLst>
      <p:ext uri="{BB962C8B-B14F-4D97-AF65-F5344CB8AC3E}">
        <p14:creationId xmlns:p14="http://schemas.microsoft.com/office/powerpoint/2010/main" val="3901447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
            <a:ext cx="7961719" cy="1164566"/>
          </a:xfrm>
        </p:spPr>
        <p:txBody>
          <a:bodyPr>
            <a:normAutofit/>
          </a:bodyPr>
          <a:lstStyle/>
          <a:p>
            <a:r>
              <a:rPr lang="en-US" sz="2400" dirty="0" smtClean="0"/>
              <a:t>Example 2 – regionally significant mitigation with greater long-term benefit than impact area</a:t>
            </a:r>
            <a:endParaRPr lang="en-US" sz="2400"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6236" y="1084332"/>
            <a:ext cx="7306818" cy="5480113"/>
          </a:xfrm>
        </p:spPr>
      </p:pic>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12</a:t>
            </a:fld>
            <a:endParaRPr lang="en-US"/>
          </a:p>
        </p:txBody>
      </p:sp>
    </p:spTree>
    <p:extLst>
      <p:ext uri="{BB962C8B-B14F-4D97-AF65-F5344CB8AC3E}">
        <p14:creationId xmlns:p14="http://schemas.microsoft.com/office/powerpoint/2010/main" val="2441521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8039356" cy="1081747"/>
          </a:xfrm>
        </p:spPr>
        <p:txBody>
          <a:bodyPr>
            <a:normAutofit/>
          </a:bodyPr>
          <a:lstStyle/>
          <a:p>
            <a:r>
              <a:rPr lang="en-US" sz="2400" dirty="0" smtClean="0"/>
              <a:t>Example 2 – regionally significant mitigation with greater long-term benefit than impact area</a:t>
            </a:r>
            <a:endParaRPr lang="en-US" sz="2400" dirty="0"/>
          </a:p>
        </p:txBody>
      </p:sp>
      <p:sp>
        <p:nvSpPr>
          <p:cNvPr id="3" name="Content Placeholder 2"/>
          <p:cNvSpPr>
            <a:spLocks noGrp="1"/>
          </p:cNvSpPr>
          <p:nvPr>
            <p:ph idx="1"/>
          </p:nvPr>
        </p:nvSpPr>
        <p:spPr>
          <a:xfrm>
            <a:off x="628650" y="1285336"/>
            <a:ext cx="7886700" cy="4891627"/>
          </a:xfrm>
        </p:spPr>
        <p:txBody>
          <a:bodyPr/>
          <a:lstStyle/>
          <a:p>
            <a:r>
              <a:rPr lang="en-US" dirty="0" smtClean="0"/>
              <a:t>Applicant proposes high quality mitigation that will help link some important wildlife corridors that benefit listed species. The mitigation will also protect hydrology in adjacent conservation lands. </a:t>
            </a:r>
          </a:p>
          <a:p>
            <a:pPr lvl="1"/>
            <a:r>
              <a:rPr lang="en-US" dirty="0" smtClean="0"/>
              <a:t>Regional </a:t>
            </a:r>
            <a:r>
              <a:rPr lang="en-US" dirty="0"/>
              <a:t>e</a:t>
            </a:r>
            <a:r>
              <a:rPr lang="en-US" dirty="0" smtClean="0"/>
              <a:t>cological value?</a:t>
            </a:r>
          </a:p>
          <a:p>
            <a:pPr lvl="1"/>
            <a:r>
              <a:rPr lang="en-US" dirty="0" smtClean="0"/>
              <a:t>Greater long-term ecological value than proposed impact area? </a:t>
            </a:r>
          </a:p>
          <a:p>
            <a:pPr marL="457200" lvl="1" indent="0">
              <a:buNone/>
            </a:pP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13</a:t>
            </a:fld>
            <a:endParaRPr lang="en-US"/>
          </a:p>
        </p:txBody>
      </p:sp>
    </p:spTree>
    <p:extLst>
      <p:ext uri="{BB962C8B-B14F-4D97-AF65-F5344CB8AC3E}">
        <p14:creationId xmlns:p14="http://schemas.microsoft.com/office/powerpoint/2010/main" val="2706875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8039356" cy="1081747"/>
          </a:xfrm>
        </p:spPr>
        <p:txBody>
          <a:bodyPr>
            <a:normAutofit/>
          </a:bodyPr>
          <a:lstStyle/>
          <a:p>
            <a:r>
              <a:rPr lang="en-US" sz="2400" dirty="0" smtClean="0"/>
              <a:t>Example 2 – regionally significant mitigation with greater long-term benefit than impact area</a:t>
            </a:r>
            <a:endParaRPr lang="en-US" sz="2400" dirty="0"/>
          </a:p>
        </p:txBody>
      </p:sp>
      <p:sp>
        <p:nvSpPr>
          <p:cNvPr id="3" name="Content Placeholder 2"/>
          <p:cNvSpPr>
            <a:spLocks noGrp="1"/>
          </p:cNvSpPr>
          <p:nvPr>
            <p:ph idx="1"/>
          </p:nvPr>
        </p:nvSpPr>
        <p:spPr>
          <a:xfrm>
            <a:off x="628650" y="1285336"/>
            <a:ext cx="7886700" cy="4891627"/>
          </a:xfrm>
        </p:spPr>
        <p:txBody>
          <a:bodyPr/>
          <a:lstStyle/>
          <a:p>
            <a:r>
              <a:rPr lang="en-US" dirty="0" smtClean="0"/>
              <a:t>Applicant proposes high quality mitigation that will help link some important wildlife corridors that benefit listed species. The mitigation will also protect hydrology in adjacent conservation lands. </a:t>
            </a:r>
          </a:p>
          <a:p>
            <a:pPr lvl="1"/>
            <a:r>
              <a:rPr lang="en-US" dirty="0" smtClean="0"/>
              <a:t>Regional </a:t>
            </a:r>
            <a:r>
              <a:rPr lang="en-US" dirty="0"/>
              <a:t>e</a:t>
            </a:r>
            <a:r>
              <a:rPr lang="en-US" dirty="0" smtClean="0"/>
              <a:t>cological value?</a:t>
            </a:r>
          </a:p>
          <a:p>
            <a:pPr lvl="1"/>
            <a:r>
              <a:rPr lang="en-US" dirty="0" smtClean="0"/>
              <a:t>Greater long-term ecological value than proposed impact area? </a:t>
            </a:r>
          </a:p>
          <a:p>
            <a:pPr lvl="1"/>
            <a:endParaRPr lang="en-US" dirty="0"/>
          </a:p>
          <a:p>
            <a:pPr marL="0" indent="0" algn="ctr">
              <a:buNone/>
            </a:pPr>
            <a:r>
              <a:rPr lang="en-US" b="1" dirty="0" smtClean="0">
                <a:solidFill>
                  <a:srgbClr val="FF0000"/>
                </a:solidFill>
              </a:rPr>
              <a:t>Reduction of impacts not required</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14</a:t>
            </a:fld>
            <a:endParaRPr lang="en-US"/>
          </a:p>
        </p:txBody>
      </p:sp>
    </p:spTree>
    <p:extLst>
      <p:ext uri="{BB962C8B-B14F-4D97-AF65-F5344CB8AC3E}">
        <p14:creationId xmlns:p14="http://schemas.microsoft.com/office/powerpoint/2010/main" val="541281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0"/>
            <a:ext cx="8125621" cy="1325563"/>
          </a:xfrm>
        </p:spPr>
        <p:txBody>
          <a:bodyPr>
            <a:normAutofit/>
          </a:bodyPr>
          <a:lstStyle/>
          <a:p>
            <a:r>
              <a:rPr lang="en-US" sz="2400" dirty="0" smtClean="0"/>
              <a:t>Example </a:t>
            </a:r>
            <a:r>
              <a:rPr lang="en-US" sz="2400" dirty="0"/>
              <a:t>3</a:t>
            </a:r>
            <a:r>
              <a:rPr lang="en-US" sz="2400" dirty="0" smtClean="0"/>
              <a:t> – Typical </a:t>
            </a:r>
            <a:r>
              <a:rPr lang="en-US" sz="2400" dirty="0"/>
              <a:t>P</a:t>
            </a:r>
            <a:r>
              <a:rPr lang="en-US" sz="2400" dirty="0" smtClean="0"/>
              <a:t>roject (Eliminate or Reduce)</a:t>
            </a:r>
            <a:endParaRPr lang="en-US" sz="2400"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15</a:t>
            </a:fld>
            <a:endParaRPr lang="en-US"/>
          </a:p>
        </p:txBody>
      </p:sp>
      <p:sp>
        <p:nvSpPr>
          <p:cNvPr id="9" name="Content Placeholder 2"/>
          <p:cNvSpPr txBox="1">
            <a:spLocks/>
          </p:cNvSpPr>
          <p:nvPr/>
        </p:nvSpPr>
        <p:spPr>
          <a:xfrm>
            <a:off x="457200" y="1371600"/>
            <a:ext cx="8229600" cy="4754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 typeface="Arial" charset="0"/>
              <a:buNone/>
            </a:pPr>
            <a:r>
              <a:rPr lang="en-US" sz="2400" smtClean="0">
                <a:latin typeface="Arial" charset="0"/>
                <a:cs typeface="Arial" charset="0"/>
              </a:rPr>
              <a:t>Original plan: 21 building complex with wetland fill.</a:t>
            </a:r>
          </a:p>
        </p:txBody>
      </p:sp>
      <p:pic>
        <p:nvPicPr>
          <p:cNvPr id="10" name="Picture 5" descr="Original.gif"/>
          <p:cNvPicPr>
            <a:picLocks noChangeAspect="1"/>
          </p:cNvPicPr>
          <p:nvPr/>
        </p:nvPicPr>
        <p:blipFill>
          <a:blip r:embed="rId2" cstate="print"/>
          <a:srcRect/>
          <a:stretch>
            <a:fillRect/>
          </a:stretch>
        </p:blipFill>
        <p:spPr bwMode="auto">
          <a:xfrm>
            <a:off x="1905000" y="2133600"/>
            <a:ext cx="5372100" cy="4022725"/>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874756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8116994" cy="1325563"/>
          </a:xfrm>
        </p:spPr>
        <p:txBody>
          <a:bodyPr>
            <a:normAutofit/>
          </a:bodyPr>
          <a:lstStyle/>
          <a:p>
            <a:r>
              <a:rPr lang="en-US" sz="2400" dirty="0" smtClean="0"/>
              <a:t>Example </a:t>
            </a:r>
            <a:r>
              <a:rPr lang="en-US" sz="2400" dirty="0"/>
              <a:t>3</a:t>
            </a:r>
            <a:r>
              <a:rPr lang="en-US" sz="2400" dirty="0" smtClean="0"/>
              <a:t> – Typical </a:t>
            </a:r>
            <a:r>
              <a:rPr lang="en-US" sz="2400" dirty="0"/>
              <a:t>P</a:t>
            </a:r>
            <a:r>
              <a:rPr lang="en-US" sz="2400" dirty="0" smtClean="0"/>
              <a:t>roject (Eliminate or Reduce)</a:t>
            </a:r>
            <a:endParaRPr lang="en-US" sz="2400"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16</a:t>
            </a:fld>
            <a:endParaRPr lang="en-US"/>
          </a:p>
        </p:txBody>
      </p:sp>
      <p:sp>
        <p:nvSpPr>
          <p:cNvPr id="8" name="Content Placeholder 2"/>
          <p:cNvSpPr>
            <a:spLocks noGrp="1"/>
          </p:cNvSpPr>
          <p:nvPr>
            <p:ph idx="1"/>
          </p:nvPr>
        </p:nvSpPr>
        <p:spPr>
          <a:xfrm>
            <a:off x="457200" y="1295400"/>
            <a:ext cx="8229600" cy="4830763"/>
          </a:xfrm>
        </p:spPr>
        <p:txBody>
          <a:bodyPr/>
          <a:lstStyle/>
          <a:p>
            <a:pPr algn="ctr">
              <a:buFont typeface="Arial" charset="0"/>
              <a:buNone/>
            </a:pPr>
            <a:r>
              <a:rPr lang="en-US" sz="2400" dirty="0" smtClean="0">
                <a:latin typeface="Arial" charset="0"/>
                <a:cs typeface="Arial" charset="0"/>
              </a:rPr>
              <a:t>Agency’s suggested modification: </a:t>
            </a:r>
          </a:p>
          <a:p>
            <a:pPr algn="ctr">
              <a:buFont typeface="Arial" charset="0"/>
              <a:buNone/>
            </a:pPr>
            <a:r>
              <a:rPr lang="en-US" sz="2400" dirty="0" smtClean="0">
                <a:latin typeface="Arial" charset="0"/>
                <a:cs typeface="Arial" charset="0"/>
              </a:rPr>
              <a:t>16 building complex, very little wetland fill.</a:t>
            </a:r>
          </a:p>
        </p:txBody>
      </p:sp>
      <p:pic>
        <p:nvPicPr>
          <p:cNvPr id="11"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828800" y="2287134"/>
            <a:ext cx="5364163" cy="4020456"/>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4119526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8151500" cy="1325563"/>
          </a:xfrm>
        </p:spPr>
        <p:txBody>
          <a:bodyPr>
            <a:normAutofit/>
          </a:bodyPr>
          <a:lstStyle/>
          <a:p>
            <a:r>
              <a:rPr lang="en-US" sz="2400" dirty="0" smtClean="0"/>
              <a:t>Example </a:t>
            </a:r>
            <a:r>
              <a:rPr lang="en-US" sz="2400" dirty="0"/>
              <a:t>3</a:t>
            </a:r>
            <a:r>
              <a:rPr lang="en-US" sz="2400" dirty="0" smtClean="0"/>
              <a:t> – Typical </a:t>
            </a:r>
            <a:r>
              <a:rPr lang="en-US" sz="2400" dirty="0"/>
              <a:t>P</a:t>
            </a:r>
            <a:r>
              <a:rPr lang="en-US" sz="2400" dirty="0" smtClean="0"/>
              <a:t>roject (Eliminate or </a:t>
            </a:r>
            <a:r>
              <a:rPr lang="en-US" sz="2400" dirty="0"/>
              <a:t>R</a:t>
            </a:r>
            <a:r>
              <a:rPr lang="en-US" sz="2400" dirty="0" smtClean="0"/>
              <a:t>educe)</a:t>
            </a:r>
            <a:endParaRPr lang="en-US" sz="2400"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17</a:t>
            </a:fld>
            <a:endParaRPr lang="en-US"/>
          </a:p>
        </p:txBody>
      </p:sp>
      <p:sp>
        <p:nvSpPr>
          <p:cNvPr id="9" name="Content Placeholder 2"/>
          <p:cNvSpPr>
            <a:spLocks noGrp="1"/>
          </p:cNvSpPr>
          <p:nvPr>
            <p:ph idx="1"/>
          </p:nvPr>
        </p:nvSpPr>
        <p:spPr>
          <a:xfrm>
            <a:off x="457200" y="1143000"/>
            <a:ext cx="8229600" cy="4983163"/>
          </a:xfrm>
        </p:spPr>
        <p:txBody>
          <a:bodyPr/>
          <a:lstStyle/>
          <a:p>
            <a:pPr algn="ctr">
              <a:buFont typeface="Arial" charset="0"/>
              <a:buNone/>
            </a:pPr>
            <a:r>
              <a:rPr lang="en-US" sz="2400" smtClean="0">
                <a:latin typeface="Arial" charset="0"/>
                <a:cs typeface="Arial" charset="0"/>
              </a:rPr>
              <a:t>Applicant runs numbers. Needs at least </a:t>
            </a:r>
          </a:p>
          <a:p>
            <a:pPr algn="ctr">
              <a:buFont typeface="Arial" charset="0"/>
              <a:buNone/>
            </a:pPr>
            <a:r>
              <a:rPr lang="en-US" sz="2400" smtClean="0">
                <a:latin typeface="Arial" charset="0"/>
                <a:cs typeface="Arial" charset="0"/>
              </a:rPr>
              <a:t>17 buildings for viable project. Proposes project with significantly reduced impact.</a:t>
            </a:r>
          </a:p>
        </p:txBody>
      </p:sp>
      <p:pic>
        <p:nvPicPr>
          <p:cNvPr id="10" name="Picture 5" descr="finalmod.gif"/>
          <p:cNvPicPr>
            <a:picLocks noChangeAspect="1"/>
          </p:cNvPicPr>
          <p:nvPr/>
        </p:nvPicPr>
        <p:blipFill>
          <a:blip r:embed="rId2" cstate="print"/>
          <a:srcRect/>
          <a:stretch>
            <a:fillRect/>
          </a:stretch>
        </p:blipFill>
        <p:spPr bwMode="auto">
          <a:xfrm>
            <a:off x="1828800" y="2438400"/>
            <a:ext cx="5364163" cy="4022725"/>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991715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8039356" cy="1325563"/>
          </a:xfrm>
        </p:spPr>
        <p:txBody>
          <a:bodyPr>
            <a:normAutofit/>
          </a:bodyPr>
          <a:lstStyle/>
          <a:p>
            <a:r>
              <a:rPr lang="en-US" sz="2400" dirty="0" smtClean="0"/>
              <a:t>Example 3 – Typical </a:t>
            </a:r>
            <a:r>
              <a:rPr lang="en-US" sz="2400" dirty="0"/>
              <a:t>P</a:t>
            </a:r>
            <a:r>
              <a:rPr lang="en-US" sz="2400" dirty="0" smtClean="0"/>
              <a:t>roject (Eliminate or </a:t>
            </a:r>
            <a:r>
              <a:rPr lang="en-US" sz="2400" dirty="0"/>
              <a:t>R</a:t>
            </a:r>
            <a:r>
              <a:rPr lang="en-US" sz="2400" dirty="0" smtClean="0"/>
              <a:t>educe)</a:t>
            </a:r>
            <a:endParaRPr lang="en-US" sz="2400" dirty="0"/>
          </a:p>
        </p:txBody>
      </p:sp>
      <p:sp>
        <p:nvSpPr>
          <p:cNvPr id="3" name="Content Placeholder 2"/>
          <p:cNvSpPr>
            <a:spLocks noGrp="1"/>
          </p:cNvSpPr>
          <p:nvPr>
            <p:ph idx="1"/>
          </p:nvPr>
        </p:nvSpPr>
        <p:spPr>
          <a:xfrm>
            <a:off x="628650" y="1325563"/>
            <a:ext cx="7886700" cy="4851400"/>
          </a:xfrm>
        </p:spPr>
        <p:txBody>
          <a:bodyPr/>
          <a:lstStyle/>
          <a:p>
            <a:r>
              <a:rPr lang="en-US" dirty="0" smtClean="0"/>
              <a:t>Applicant reduced and eliminated wetland impact as much as practicable</a:t>
            </a:r>
          </a:p>
          <a:p>
            <a:r>
              <a:rPr lang="en-US" dirty="0" smtClean="0"/>
              <a:t>Project may be permitted with appropriate mitigation</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18</a:t>
            </a:fld>
            <a:endParaRPr lang="en-US"/>
          </a:p>
        </p:txBody>
      </p:sp>
    </p:spTree>
    <p:extLst>
      <p:ext uri="{BB962C8B-B14F-4D97-AF65-F5344CB8AC3E}">
        <p14:creationId xmlns:p14="http://schemas.microsoft.com/office/powerpoint/2010/main" val="540885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Ways to Eliminate or Reduce</a:t>
            </a:r>
            <a:endParaRPr lang="en-US" sz="3600" dirty="0"/>
          </a:p>
        </p:txBody>
      </p:sp>
      <p:sp>
        <p:nvSpPr>
          <p:cNvPr id="3" name="Content Placeholder 2"/>
          <p:cNvSpPr>
            <a:spLocks noGrp="1"/>
          </p:cNvSpPr>
          <p:nvPr>
            <p:ph idx="1"/>
          </p:nvPr>
        </p:nvSpPr>
        <p:spPr>
          <a:xfrm>
            <a:off x="628650" y="1325563"/>
            <a:ext cx="7886700" cy="4851400"/>
          </a:xfrm>
        </p:spPr>
        <p:txBody>
          <a:bodyPr>
            <a:normAutofit/>
          </a:bodyPr>
          <a:lstStyle/>
          <a:p>
            <a:r>
              <a:rPr lang="en-US" sz="2000" dirty="0">
                <a:latin typeface="Arial" charset="0"/>
                <a:cs typeface="Arial" charset="0"/>
              </a:rPr>
              <a:t>A</a:t>
            </a:r>
            <a:r>
              <a:rPr lang="en-US" sz="2000" dirty="0" smtClean="0">
                <a:latin typeface="Arial" charset="0"/>
                <a:cs typeface="Arial" charset="0"/>
              </a:rPr>
              <a:t>ll </a:t>
            </a:r>
            <a:r>
              <a:rPr lang="en-US" sz="2000" dirty="0">
                <a:latin typeface="Arial" charset="0"/>
                <a:cs typeface="Arial" charset="0"/>
              </a:rPr>
              <a:t>structures, etc. in uplands if possible.</a:t>
            </a:r>
          </a:p>
          <a:p>
            <a:r>
              <a:rPr lang="en-US" sz="2000" dirty="0">
                <a:latin typeface="Arial" charset="0"/>
                <a:cs typeface="Arial" charset="0"/>
              </a:rPr>
              <a:t>P</a:t>
            </a:r>
            <a:r>
              <a:rPr lang="en-US" sz="2000" dirty="0" smtClean="0">
                <a:latin typeface="Arial" charset="0"/>
                <a:cs typeface="Arial" charset="0"/>
              </a:rPr>
              <a:t>iling </a:t>
            </a:r>
            <a:r>
              <a:rPr lang="en-US" sz="2000" dirty="0">
                <a:latin typeface="Arial" charset="0"/>
                <a:cs typeface="Arial" charset="0"/>
              </a:rPr>
              <a:t>supported structures.</a:t>
            </a:r>
          </a:p>
          <a:p>
            <a:r>
              <a:rPr lang="en-US" sz="2000" dirty="0" smtClean="0">
                <a:latin typeface="Arial" charset="0"/>
                <a:cs typeface="Arial" charset="0"/>
              </a:rPr>
              <a:t>Stem-wall </a:t>
            </a:r>
            <a:r>
              <a:rPr lang="en-US" sz="2000" dirty="0">
                <a:latin typeface="Arial" charset="0"/>
                <a:cs typeface="Arial" charset="0"/>
              </a:rPr>
              <a:t>foundation instead of fill slopes.</a:t>
            </a:r>
          </a:p>
          <a:p>
            <a:r>
              <a:rPr lang="en-US" sz="2000" dirty="0" smtClean="0">
                <a:latin typeface="Arial" charset="0"/>
                <a:cs typeface="Arial" charset="0"/>
              </a:rPr>
              <a:t>Smaller </a:t>
            </a:r>
            <a:r>
              <a:rPr lang="en-US" sz="2000" dirty="0">
                <a:latin typeface="Arial" charset="0"/>
                <a:cs typeface="Arial" charset="0"/>
              </a:rPr>
              <a:t>structures.</a:t>
            </a:r>
          </a:p>
          <a:p>
            <a:r>
              <a:rPr lang="en-US" sz="2000" dirty="0">
                <a:latin typeface="Arial" charset="0"/>
                <a:cs typeface="Arial" charset="0"/>
              </a:rPr>
              <a:t>M</a:t>
            </a:r>
            <a:r>
              <a:rPr lang="en-US" sz="2000" dirty="0" smtClean="0">
                <a:latin typeface="Arial" charset="0"/>
                <a:cs typeface="Arial" charset="0"/>
              </a:rPr>
              <a:t>ulti-story </a:t>
            </a:r>
            <a:r>
              <a:rPr lang="en-US" sz="2000" dirty="0">
                <a:latin typeface="Arial" charset="0"/>
                <a:cs typeface="Arial" charset="0"/>
              </a:rPr>
              <a:t>structures.</a:t>
            </a:r>
          </a:p>
          <a:p>
            <a:r>
              <a:rPr lang="en-US" sz="2000" dirty="0" smtClean="0">
                <a:latin typeface="Arial" charset="0"/>
                <a:cs typeface="Arial" charset="0"/>
              </a:rPr>
              <a:t>Sewer instead of </a:t>
            </a:r>
            <a:r>
              <a:rPr lang="en-US" sz="2000" dirty="0">
                <a:latin typeface="Arial" charset="0"/>
                <a:cs typeface="Arial" charset="0"/>
              </a:rPr>
              <a:t>septic. </a:t>
            </a:r>
            <a:endParaRPr lang="en-US" sz="2000" dirty="0" smtClean="0">
              <a:latin typeface="Arial" charset="0"/>
              <a:cs typeface="Arial" charset="0"/>
            </a:endParaRPr>
          </a:p>
          <a:p>
            <a:r>
              <a:rPr lang="en-US" sz="2000" dirty="0" smtClean="0">
                <a:latin typeface="Arial" charset="0"/>
                <a:cs typeface="Arial" charset="0"/>
              </a:rPr>
              <a:t>Alternate </a:t>
            </a:r>
            <a:r>
              <a:rPr lang="en-US" sz="2000" dirty="0">
                <a:latin typeface="Arial" charset="0"/>
                <a:cs typeface="Arial" charset="0"/>
              </a:rPr>
              <a:t>alignments for linear </a:t>
            </a:r>
            <a:r>
              <a:rPr lang="en-US" sz="2000" dirty="0" smtClean="0">
                <a:latin typeface="Arial" charset="0"/>
                <a:cs typeface="Arial" charset="0"/>
              </a:rPr>
              <a:t>projects</a:t>
            </a:r>
            <a:endParaRPr lang="en-US" sz="2000" dirty="0">
              <a:latin typeface="Arial" charset="0"/>
              <a:cs typeface="Arial" charset="0"/>
            </a:endParaRPr>
          </a:p>
          <a:p>
            <a:r>
              <a:rPr lang="en-US" sz="2000" dirty="0" smtClean="0">
                <a:latin typeface="Arial" charset="0"/>
                <a:cs typeface="Arial" charset="0"/>
              </a:rPr>
              <a:t>Discourage unnecessary construction in wetlands</a:t>
            </a:r>
          </a:p>
          <a:p>
            <a:r>
              <a:rPr lang="en-US" sz="2000" dirty="0" smtClean="0">
                <a:latin typeface="Arial" charset="0"/>
                <a:cs typeface="Arial" charset="0"/>
              </a:rPr>
              <a:t>____________________________?</a:t>
            </a:r>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19</a:t>
            </a:fld>
            <a:endParaRPr lang="en-US"/>
          </a:p>
        </p:txBody>
      </p:sp>
    </p:spTree>
    <p:extLst>
      <p:ext uri="{BB962C8B-B14F-4D97-AF65-F5344CB8AC3E}">
        <p14:creationId xmlns:p14="http://schemas.microsoft.com/office/powerpoint/2010/main" val="1267017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Conditions for Issuance</a:t>
            </a:r>
          </a:p>
          <a:p>
            <a:r>
              <a:rPr lang="en-US" dirty="0" smtClean="0"/>
              <a:t>Additional Conditions for Issuance</a:t>
            </a:r>
          </a:p>
          <a:p>
            <a:r>
              <a:rPr lang="en-US" dirty="0" smtClean="0"/>
              <a:t>Environmental Conditions for Issuance (AH I, section 10.1)</a:t>
            </a:r>
          </a:p>
          <a:p>
            <a:r>
              <a:rPr lang="en-US" dirty="0" smtClean="0"/>
              <a:t>Environmental Criteria (AH I, sections 10.2-10.3.8)</a:t>
            </a:r>
          </a:p>
          <a:p>
            <a:r>
              <a:rPr lang="en-US" dirty="0" smtClean="0"/>
              <a:t>Technical Staff Report</a:t>
            </a:r>
          </a:p>
          <a:p>
            <a:r>
              <a:rPr lang="en-US" dirty="0" smtClean="0"/>
              <a:t>Good Record Keeping</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a:t>
            </a:fld>
            <a:endParaRPr lang="en-US"/>
          </a:p>
        </p:txBody>
      </p:sp>
    </p:spTree>
    <p:extLst>
      <p:ext uri="{BB962C8B-B14F-4D97-AF65-F5344CB8AC3E}">
        <p14:creationId xmlns:p14="http://schemas.microsoft.com/office/powerpoint/2010/main" val="21141139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8" y="1509624"/>
            <a:ext cx="7886700" cy="2674351"/>
          </a:xfrm>
        </p:spPr>
        <p:txBody>
          <a:bodyPr/>
          <a:lstStyle/>
          <a:p>
            <a:r>
              <a:rPr lang="en-US" dirty="0" smtClean="0">
                <a:solidFill>
                  <a:schemeClr val="tx1"/>
                </a:solidFill>
              </a:rPr>
              <a:t>Fish, Wildlife, Listed Species and their Habitats</a:t>
            </a:r>
            <a:endParaRPr lang="en-US" dirty="0">
              <a:solidFill>
                <a:schemeClr val="tx1"/>
              </a:solidFill>
            </a:endParaRPr>
          </a:p>
        </p:txBody>
      </p:sp>
      <p:sp>
        <p:nvSpPr>
          <p:cNvPr id="3" name="Text Placeholder 2"/>
          <p:cNvSpPr>
            <a:spLocks noGrp="1"/>
          </p:cNvSpPr>
          <p:nvPr>
            <p:ph type="body" idx="1"/>
          </p:nvPr>
        </p:nvSpPr>
        <p:spPr>
          <a:xfrm>
            <a:off x="623888" y="4183975"/>
            <a:ext cx="7886700" cy="1905675"/>
          </a:xfrm>
        </p:spPr>
        <p:txBody>
          <a:bodyPr/>
          <a:lstStyle/>
          <a:p>
            <a:pPr algn="ctr"/>
            <a:r>
              <a:rPr lang="en-US" dirty="0" smtClean="0">
                <a:solidFill>
                  <a:schemeClr val="tx1"/>
                </a:solidFill>
              </a:rPr>
              <a:t>10.2.2</a:t>
            </a:r>
            <a:endParaRPr lang="en-US" dirty="0">
              <a:solidFill>
                <a:schemeClr val="tx1"/>
              </a:solidFill>
            </a:endParaRPr>
          </a:p>
        </p:txBody>
      </p:sp>
      <p:sp>
        <p:nvSpPr>
          <p:cNvPr id="4" name="Date Placeholder 3"/>
          <p:cNvSpPr>
            <a:spLocks noGrp="1"/>
          </p:cNvSpPr>
          <p:nvPr>
            <p:ph type="dt" sz="half" idx="10"/>
          </p:nvPr>
        </p:nvSpPr>
        <p:spPr/>
        <p:txBody>
          <a:bodyPr/>
          <a:lstStyle/>
          <a:p>
            <a:fld id="{5E75CC56-A85C-40D5-A084-9A7922382A7F}"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20</a:t>
            </a:fld>
            <a:endParaRPr lang="en-US"/>
          </a:p>
        </p:txBody>
      </p:sp>
    </p:spTree>
    <p:extLst>
      <p:ext uri="{BB962C8B-B14F-4D97-AF65-F5344CB8AC3E}">
        <p14:creationId xmlns:p14="http://schemas.microsoft.com/office/powerpoint/2010/main" val="1509196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1104181"/>
          </a:xfrm>
        </p:spPr>
        <p:txBody>
          <a:bodyPr>
            <a:normAutofit/>
          </a:bodyPr>
          <a:lstStyle/>
          <a:p>
            <a:r>
              <a:rPr lang="en-US" sz="3200" dirty="0" smtClean="0"/>
              <a:t>Fish, Wildlife, Listed Species, and their Habitats</a:t>
            </a:r>
            <a:endParaRPr lang="en-US" sz="3200" dirty="0"/>
          </a:p>
        </p:txBody>
      </p:sp>
      <p:sp>
        <p:nvSpPr>
          <p:cNvPr id="3" name="Content Placeholder 2"/>
          <p:cNvSpPr>
            <a:spLocks noGrp="1"/>
          </p:cNvSpPr>
          <p:nvPr>
            <p:ph idx="1"/>
          </p:nvPr>
        </p:nvSpPr>
        <p:spPr>
          <a:xfrm>
            <a:off x="628650" y="1325563"/>
            <a:ext cx="7886700" cy="4851400"/>
          </a:xfrm>
        </p:spPr>
        <p:txBody>
          <a:bodyPr/>
          <a:lstStyle/>
          <a:p>
            <a:r>
              <a:rPr lang="en-US" dirty="0" smtClean="0"/>
              <a:t>Abundance and diversity of fish, wildlife, listed species, and the bald eagle</a:t>
            </a:r>
          </a:p>
          <a:p>
            <a:r>
              <a:rPr lang="en-US" dirty="0" smtClean="0"/>
              <a:t>Habitat of fish, wildlife, and listed species</a:t>
            </a:r>
          </a:p>
          <a:p>
            <a:r>
              <a:rPr lang="en-US" dirty="0" smtClean="0"/>
              <a:t>De </a:t>
            </a:r>
            <a:r>
              <a:rPr lang="en-US" dirty="0" err="1" smtClean="0"/>
              <a:t>minimis</a:t>
            </a:r>
            <a:r>
              <a:rPr lang="en-US" dirty="0" smtClean="0"/>
              <a:t> effects not considered</a:t>
            </a:r>
          </a:p>
          <a:p>
            <a:r>
              <a:rPr lang="en-US" dirty="0" smtClean="0"/>
              <a:t>Florida Fish and Wildlife Conservation Commission (FWC) is our commenting agency</a:t>
            </a:r>
          </a:p>
          <a:p>
            <a:pPr lvl="1"/>
            <a:r>
              <a:rPr lang="en-US" dirty="0" smtClean="0"/>
              <a:t>May send:</a:t>
            </a:r>
          </a:p>
          <a:p>
            <a:pPr lvl="2"/>
            <a:r>
              <a:rPr lang="en-US" dirty="0" smtClean="0"/>
              <a:t>Request for Additional Information (RAI)</a:t>
            </a:r>
          </a:p>
          <a:p>
            <a:pPr lvl="2"/>
            <a:r>
              <a:rPr lang="en-US" dirty="0" smtClean="0"/>
              <a:t>Request for wildlife survey</a:t>
            </a:r>
          </a:p>
          <a:p>
            <a:pPr lvl="2"/>
            <a:r>
              <a:rPr lang="en-US" dirty="0" smtClean="0"/>
              <a:t>Modification suggestions/requests</a:t>
            </a:r>
          </a:p>
          <a:p>
            <a:pPr lvl="2"/>
            <a:r>
              <a:rPr lang="en-US" dirty="0" smtClean="0"/>
              <a:t>Coastal Zone Management (CZM) objection</a:t>
            </a:r>
          </a:p>
          <a:p>
            <a:pPr lvl="2"/>
            <a:endParaRPr lang="en-US" dirty="0" smtClean="0"/>
          </a:p>
          <a:p>
            <a:pPr lvl="1"/>
            <a:endParaRPr lang="en-US" dirty="0" smtClean="0"/>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21</a:t>
            </a:fld>
            <a:endParaRPr lang="en-US"/>
          </a:p>
        </p:txBody>
      </p:sp>
    </p:spTree>
    <p:extLst>
      <p:ext uri="{BB962C8B-B14F-4D97-AF65-F5344CB8AC3E}">
        <p14:creationId xmlns:p14="http://schemas.microsoft.com/office/powerpoint/2010/main" val="28469595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1104225"/>
          </a:xfrm>
        </p:spPr>
        <p:txBody>
          <a:bodyPr>
            <a:normAutofit/>
          </a:bodyPr>
          <a:lstStyle/>
          <a:p>
            <a:r>
              <a:rPr lang="en-US" sz="3200" dirty="0" smtClean="0"/>
              <a:t>Fish, Wildlife, Listed Species, and their Habitats</a:t>
            </a:r>
            <a:endParaRPr lang="en-US" sz="3200" dirty="0"/>
          </a:p>
        </p:txBody>
      </p:sp>
      <p:sp>
        <p:nvSpPr>
          <p:cNvPr id="3" name="Content Placeholder 2"/>
          <p:cNvSpPr>
            <a:spLocks noGrp="1"/>
          </p:cNvSpPr>
          <p:nvPr>
            <p:ph idx="1"/>
          </p:nvPr>
        </p:nvSpPr>
        <p:spPr>
          <a:xfrm>
            <a:off x="628650" y="1380226"/>
            <a:ext cx="7886700" cy="4796737"/>
          </a:xfrm>
        </p:spPr>
        <p:txBody>
          <a:bodyPr>
            <a:normAutofit/>
          </a:bodyPr>
          <a:lstStyle/>
          <a:p>
            <a:r>
              <a:rPr lang="en-US" dirty="0"/>
              <a:t>R</a:t>
            </a:r>
            <a:r>
              <a:rPr lang="en-US" dirty="0" smtClean="0"/>
              <a:t>eview:</a:t>
            </a:r>
          </a:p>
          <a:p>
            <a:pPr lvl="1"/>
            <a:r>
              <a:rPr lang="en-US" dirty="0" smtClean="0"/>
              <a:t>Comments and recommendations from:</a:t>
            </a:r>
          </a:p>
          <a:p>
            <a:pPr lvl="2"/>
            <a:r>
              <a:rPr lang="en-US" dirty="0" smtClean="0"/>
              <a:t>FWC</a:t>
            </a:r>
          </a:p>
          <a:p>
            <a:pPr lvl="2"/>
            <a:r>
              <a:rPr lang="en-US" dirty="0" smtClean="0"/>
              <a:t>United States Fish and Wildlife Service (USFWS)</a:t>
            </a:r>
          </a:p>
          <a:p>
            <a:pPr lvl="2"/>
            <a:r>
              <a:rPr lang="en-US" dirty="0" smtClean="0"/>
              <a:t>Applicant</a:t>
            </a:r>
          </a:p>
          <a:p>
            <a:pPr lvl="2"/>
            <a:r>
              <a:rPr lang="en-US" dirty="0" smtClean="0"/>
              <a:t>Public</a:t>
            </a:r>
          </a:p>
          <a:p>
            <a:pPr lvl="1"/>
            <a:r>
              <a:rPr lang="en-US" dirty="0" smtClean="0"/>
              <a:t>Scientific literature</a:t>
            </a:r>
          </a:p>
          <a:p>
            <a:pPr lvl="1"/>
            <a:r>
              <a:rPr lang="en-US" dirty="0" smtClean="0"/>
              <a:t>Technical assistance </a:t>
            </a:r>
            <a:r>
              <a:rPr lang="en-US" dirty="0"/>
              <a:t>d</a:t>
            </a:r>
            <a:r>
              <a:rPr lang="en-US" dirty="0" smtClean="0"/>
              <a:t>ocuments</a:t>
            </a:r>
          </a:p>
          <a:p>
            <a:pPr lvl="1"/>
            <a:r>
              <a:rPr lang="en-US" dirty="0" smtClean="0"/>
              <a:t>Management plans</a:t>
            </a:r>
          </a:p>
          <a:p>
            <a:pPr lvl="1"/>
            <a:r>
              <a:rPr lang="en-US" dirty="0" smtClean="0"/>
              <a:t>Recovery plans</a:t>
            </a:r>
          </a:p>
          <a:p>
            <a:pPr lvl="1"/>
            <a:r>
              <a:rPr lang="en-US" dirty="0" smtClean="0"/>
              <a:t>Habitat and conservation guidelines</a:t>
            </a:r>
          </a:p>
          <a:p>
            <a:pPr lvl="1"/>
            <a:r>
              <a:rPr lang="en-US" i="1" dirty="0" smtClean="0">
                <a:hlinkClick r:id="rId2"/>
              </a:rPr>
              <a:t>Florida Wildlife Conservation Guide</a:t>
            </a:r>
            <a:endParaRPr lang="en-US" i="1"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22</a:t>
            </a:fld>
            <a:endParaRPr lang="en-US"/>
          </a:p>
        </p:txBody>
      </p:sp>
    </p:spTree>
    <p:extLst>
      <p:ext uri="{BB962C8B-B14F-4D97-AF65-F5344CB8AC3E}">
        <p14:creationId xmlns:p14="http://schemas.microsoft.com/office/powerpoint/2010/main" val="32116853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130060"/>
          </a:xfrm>
        </p:spPr>
        <p:txBody>
          <a:bodyPr>
            <a:normAutofit/>
          </a:bodyPr>
          <a:lstStyle/>
          <a:p>
            <a:r>
              <a:rPr lang="en-US" sz="3200" dirty="0" smtClean="0"/>
              <a:t>Fish, Wildlife, Listed Species, and their Habitats</a:t>
            </a:r>
            <a:endParaRPr lang="en-US" sz="3200" dirty="0"/>
          </a:p>
        </p:txBody>
      </p:sp>
      <p:sp>
        <p:nvSpPr>
          <p:cNvPr id="3" name="Content Placeholder 2"/>
          <p:cNvSpPr>
            <a:spLocks noGrp="1"/>
          </p:cNvSpPr>
          <p:nvPr>
            <p:ph idx="1"/>
          </p:nvPr>
        </p:nvSpPr>
        <p:spPr>
          <a:xfrm>
            <a:off x="628650" y="1238082"/>
            <a:ext cx="7886700" cy="4938882"/>
          </a:xfrm>
        </p:spPr>
        <p:txBody>
          <a:bodyPr>
            <a:normAutofit/>
          </a:bodyPr>
          <a:lstStyle/>
          <a:p>
            <a:r>
              <a:rPr lang="en-US" dirty="0" smtClean="0"/>
              <a:t>Assess 5 factors:</a:t>
            </a:r>
          </a:p>
          <a:p>
            <a:pPr lvl="1"/>
            <a:r>
              <a:rPr lang="en-US" dirty="0" smtClean="0"/>
              <a:t>Condition</a:t>
            </a:r>
          </a:p>
          <a:p>
            <a:pPr lvl="1"/>
            <a:r>
              <a:rPr lang="en-US" dirty="0" smtClean="0"/>
              <a:t>Hydrologic connection</a:t>
            </a:r>
          </a:p>
          <a:p>
            <a:pPr lvl="1"/>
            <a:r>
              <a:rPr lang="en-US" dirty="0" smtClean="0"/>
              <a:t>Uniqueness</a:t>
            </a:r>
          </a:p>
          <a:p>
            <a:pPr lvl="1"/>
            <a:r>
              <a:rPr lang="en-US" dirty="0" smtClean="0"/>
              <a:t>Location</a:t>
            </a:r>
          </a:p>
          <a:p>
            <a:pPr lvl="1"/>
            <a:r>
              <a:rPr lang="en-US" dirty="0" smtClean="0"/>
              <a:t>Fish and wildlife utilization</a:t>
            </a:r>
          </a:p>
          <a:p>
            <a:pPr marL="457200" lvl="1" indent="0">
              <a:buNone/>
            </a:pP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23</a:t>
            </a:fld>
            <a:endParaRPr lang="en-US"/>
          </a:p>
        </p:txBody>
      </p:sp>
      <p:pic>
        <p:nvPicPr>
          <p:cNvPr id="7" name="Picture 10" descr="C:\Users\mason_h\AppData\Local\Microsoft\Windows\Temporary Internet Files\Content.IE5\ZLXCQI8S\MP900403639[2].jpg"/>
          <p:cNvPicPr>
            <a:picLocks noChangeAspect="1" noChangeArrowheads="1"/>
          </p:cNvPicPr>
          <p:nvPr/>
        </p:nvPicPr>
        <p:blipFill>
          <a:blip r:embed="rId2" cstate="print"/>
          <a:srcRect/>
          <a:stretch>
            <a:fillRect/>
          </a:stretch>
        </p:blipFill>
        <p:spPr bwMode="auto">
          <a:xfrm>
            <a:off x="2778989" y="3922785"/>
            <a:ext cx="3678961" cy="2362200"/>
          </a:xfrm>
          <a:prstGeom prst="rect">
            <a:avLst/>
          </a:prstGeom>
          <a:noFill/>
          <a:ln w="9525">
            <a:solidFill>
              <a:schemeClr val="accent1"/>
            </a:solidFill>
            <a:miter lim="800000"/>
            <a:headEnd/>
            <a:tailEnd/>
          </a:ln>
        </p:spPr>
      </p:pic>
      <p:pic>
        <p:nvPicPr>
          <p:cNvPr id="8" name="Picture 13" descr="C:\Users\mason_h\AppData\Local\Microsoft\Windows\Temporary Internet Files\Content.IE5\9TZJQTHH\MC900329589[1].wmf"/>
          <p:cNvPicPr>
            <a:picLocks noChangeAspect="1" noChangeArrowheads="1"/>
          </p:cNvPicPr>
          <p:nvPr/>
        </p:nvPicPr>
        <p:blipFill>
          <a:blip r:embed="rId3" cstate="print"/>
          <a:srcRect/>
          <a:stretch>
            <a:fillRect/>
          </a:stretch>
        </p:blipFill>
        <p:spPr bwMode="auto">
          <a:xfrm>
            <a:off x="5853155" y="5103884"/>
            <a:ext cx="441325" cy="419100"/>
          </a:xfrm>
          <a:prstGeom prst="rect">
            <a:avLst/>
          </a:prstGeom>
          <a:noFill/>
          <a:ln w="9525">
            <a:noFill/>
            <a:miter lim="800000"/>
            <a:headEnd/>
            <a:tailEnd/>
          </a:ln>
        </p:spPr>
      </p:pic>
      <p:pic>
        <p:nvPicPr>
          <p:cNvPr id="9" name="Picture 14" descr="C:\Users\mason_h\AppData\Local\Microsoft\Windows\Temporary Internet Files\Content.IE5\VRE0P1VN\MC900185986[1].wmf"/>
          <p:cNvPicPr>
            <a:picLocks noChangeAspect="1" noChangeArrowheads="1"/>
          </p:cNvPicPr>
          <p:nvPr/>
        </p:nvPicPr>
        <p:blipFill>
          <a:blip r:embed="rId4" cstate="print"/>
          <a:srcRect/>
          <a:stretch>
            <a:fillRect/>
          </a:stretch>
        </p:blipFill>
        <p:spPr bwMode="auto">
          <a:xfrm>
            <a:off x="5214490" y="4913384"/>
            <a:ext cx="515938" cy="400050"/>
          </a:xfrm>
          <a:prstGeom prst="rect">
            <a:avLst/>
          </a:prstGeom>
          <a:noFill/>
          <a:ln w="9525">
            <a:noFill/>
            <a:miter lim="800000"/>
            <a:headEnd/>
            <a:tailEnd/>
          </a:ln>
        </p:spPr>
      </p:pic>
      <p:pic>
        <p:nvPicPr>
          <p:cNvPr id="10" name="Picture 15" descr="C:\Users\mason_h\AppData\Local\Microsoft\Windows\Temporary Internet Files\Content.IE5\IBR4R9JA\MC900437457[1].wmf"/>
          <p:cNvPicPr>
            <a:picLocks noChangeAspect="1" noChangeArrowheads="1"/>
          </p:cNvPicPr>
          <p:nvPr/>
        </p:nvPicPr>
        <p:blipFill>
          <a:blip r:embed="rId5" cstate="print"/>
          <a:srcRect/>
          <a:stretch>
            <a:fillRect/>
          </a:stretch>
        </p:blipFill>
        <p:spPr bwMode="auto">
          <a:xfrm>
            <a:off x="2855395" y="5059597"/>
            <a:ext cx="466725" cy="531813"/>
          </a:xfrm>
          <a:prstGeom prst="rect">
            <a:avLst/>
          </a:prstGeom>
          <a:noFill/>
          <a:ln w="9525">
            <a:noFill/>
            <a:miter lim="800000"/>
            <a:headEnd/>
            <a:tailEnd/>
          </a:ln>
        </p:spPr>
      </p:pic>
      <p:pic>
        <p:nvPicPr>
          <p:cNvPr id="11" name="Picture 16" descr="C:\Users\mason_h\AppData\Local\Microsoft\Windows\Temporary Internet Files\Content.IE5\9TZJQTHH\MC900303030[2].jpg"/>
          <p:cNvPicPr>
            <a:picLocks noChangeAspect="1" noChangeArrowheads="1"/>
          </p:cNvPicPr>
          <p:nvPr/>
        </p:nvPicPr>
        <p:blipFill>
          <a:blip r:embed="rId6" cstate="print"/>
          <a:srcRect/>
          <a:stretch>
            <a:fillRect/>
          </a:stretch>
        </p:blipFill>
        <p:spPr bwMode="auto">
          <a:xfrm>
            <a:off x="4452624" y="5084834"/>
            <a:ext cx="457200" cy="457200"/>
          </a:xfrm>
          <a:prstGeom prst="rect">
            <a:avLst/>
          </a:prstGeom>
          <a:noFill/>
          <a:ln w="9525">
            <a:noFill/>
            <a:miter lim="800000"/>
            <a:headEnd/>
            <a:tailEnd/>
          </a:ln>
        </p:spPr>
      </p:pic>
      <p:pic>
        <p:nvPicPr>
          <p:cNvPr id="12" name="Picture 18" descr="C:\Users\mason_h\AppData\Local\Microsoft\Windows\Temporary Internet Files\Content.IE5\9TZJQTHH\MC900287612[1].wmf"/>
          <p:cNvPicPr>
            <a:picLocks noChangeAspect="1" noChangeArrowheads="1"/>
          </p:cNvPicPr>
          <p:nvPr/>
        </p:nvPicPr>
        <p:blipFill>
          <a:blip r:embed="rId7" cstate="print"/>
          <a:srcRect/>
          <a:stretch>
            <a:fillRect/>
          </a:stretch>
        </p:blipFill>
        <p:spPr bwMode="auto">
          <a:xfrm>
            <a:off x="3654111" y="4803847"/>
            <a:ext cx="455613" cy="600075"/>
          </a:xfrm>
          <a:prstGeom prst="rect">
            <a:avLst/>
          </a:prstGeom>
          <a:noFill/>
          <a:ln w="9525">
            <a:noFill/>
            <a:miter lim="800000"/>
            <a:headEnd/>
            <a:tailEnd/>
          </a:ln>
        </p:spPr>
      </p:pic>
    </p:spTree>
    <p:extLst>
      <p:ext uri="{BB962C8B-B14F-4D97-AF65-F5344CB8AC3E}">
        <p14:creationId xmlns:p14="http://schemas.microsoft.com/office/powerpoint/2010/main" val="1491215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086928"/>
          </a:xfrm>
        </p:spPr>
        <p:txBody>
          <a:bodyPr>
            <a:normAutofit/>
          </a:bodyPr>
          <a:lstStyle/>
          <a:p>
            <a:r>
              <a:rPr lang="en-US" sz="3200" dirty="0" smtClean="0"/>
              <a:t>Fish, Wildlife, Listed Species, and their Habitats</a:t>
            </a:r>
            <a:endParaRPr lang="en-US" sz="3200" dirty="0"/>
          </a:p>
        </p:txBody>
      </p:sp>
      <p:sp>
        <p:nvSpPr>
          <p:cNvPr id="3" name="Content Placeholder 2"/>
          <p:cNvSpPr>
            <a:spLocks noGrp="1"/>
          </p:cNvSpPr>
          <p:nvPr>
            <p:ph idx="1"/>
          </p:nvPr>
        </p:nvSpPr>
        <p:spPr>
          <a:xfrm>
            <a:off x="628650" y="1238082"/>
            <a:ext cx="7886700" cy="4938882"/>
          </a:xfrm>
        </p:spPr>
        <p:txBody>
          <a:bodyPr>
            <a:normAutofit/>
          </a:bodyPr>
          <a:lstStyle/>
          <a:p>
            <a:r>
              <a:rPr lang="en-US" dirty="0" smtClean="0"/>
              <a:t>Condition</a:t>
            </a:r>
          </a:p>
          <a:p>
            <a:pPr lvl="1"/>
            <a:r>
              <a:rPr lang="en-US" dirty="0" smtClean="0"/>
              <a:t>Natural or disturbed state?</a:t>
            </a:r>
          </a:p>
          <a:p>
            <a:pPr lvl="2"/>
            <a:r>
              <a:rPr lang="en-US" dirty="0" smtClean="0"/>
              <a:t>hydrology, water quality, or vegetation?</a:t>
            </a:r>
          </a:p>
          <a:p>
            <a:pPr lvl="1"/>
            <a:r>
              <a:rPr lang="en-US" dirty="0"/>
              <a:t>Assess illegally altered sites as if the alteration had not </a:t>
            </a:r>
            <a:r>
              <a:rPr lang="en-US" dirty="0" smtClean="0"/>
              <a:t>occurred</a:t>
            </a:r>
            <a:endParaRPr lang="en-US" dirty="0"/>
          </a:p>
          <a:p>
            <a:pPr lvl="2"/>
            <a:endParaRPr lang="en-US" dirty="0" smtClean="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24</a:t>
            </a:fld>
            <a:endParaRPr lang="en-US"/>
          </a:p>
        </p:txBody>
      </p:sp>
      <p:pic>
        <p:nvPicPr>
          <p:cNvPr id="7" name="Picture 3075" descr="S:\Rules\Photos\wetlddestruct\destroy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5293" y="3332164"/>
            <a:ext cx="4191000" cy="28448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1781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112808"/>
          </a:xfrm>
        </p:spPr>
        <p:txBody>
          <a:bodyPr>
            <a:normAutofit/>
          </a:bodyPr>
          <a:lstStyle/>
          <a:p>
            <a:r>
              <a:rPr lang="en-US" sz="3200" dirty="0" smtClean="0"/>
              <a:t>Fish, Wildlife, Listed Species, and their Habitats</a:t>
            </a:r>
            <a:endParaRPr lang="en-US" sz="3200" dirty="0"/>
          </a:p>
        </p:txBody>
      </p:sp>
      <p:sp>
        <p:nvSpPr>
          <p:cNvPr id="3" name="Content Placeholder 2"/>
          <p:cNvSpPr>
            <a:spLocks noGrp="1"/>
          </p:cNvSpPr>
          <p:nvPr>
            <p:ph idx="1"/>
          </p:nvPr>
        </p:nvSpPr>
        <p:spPr>
          <a:xfrm>
            <a:off x="628650" y="1238082"/>
            <a:ext cx="7886700" cy="4938882"/>
          </a:xfrm>
        </p:spPr>
        <p:txBody>
          <a:bodyPr>
            <a:normAutofit/>
          </a:bodyPr>
          <a:lstStyle/>
          <a:p>
            <a:r>
              <a:rPr lang="en-US" dirty="0" smtClean="0"/>
              <a:t>Hydrologic connection</a:t>
            </a:r>
          </a:p>
          <a:p>
            <a:pPr lvl="1"/>
            <a:r>
              <a:rPr lang="en-US" dirty="0" smtClean="0"/>
              <a:t>Nature and degree of off-site connection?</a:t>
            </a:r>
          </a:p>
          <a:p>
            <a:pPr lvl="2"/>
            <a:r>
              <a:rPr lang="en-US" dirty="0" smtClean="0"/>
              <a:t>Detrital export, base flow maintenance, water quality enhancement, nursery habitat?</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25</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8742" y="3216305"/>
            <a:ext cx="3164102" cy="2382239"/>
          </a:xfrm>
          <a:prstGeom prst="rect">
            <a:avLst/>
          </a:prstGeom>
          <a:ln>
            <a:solidFill>
              <a:schemeClr val="tx1"/>
            </a:solidFill>
          </a:ln>
        </p:spPr>
      </p:pic>
    </p:spTree>
    <p:extLst>
      <p:ext uri="{BB962C8B-B14F-4D97-AF65-F5344CB8AC3E}">
        <p14:creationId xmlns:p14="http://schemas.microsoft.com/office/powerpoint/2010/main" val="16726123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112808"/>
          </a:xfrm>
        </p:spPr>
        <p:txBody>
          <a:bodyPr>
            <a:normAutofit/>
          </a:bodyPr>
          <a:lstStyle/>
          <a:p>
            <a:r>
              <a:rPr lang="en-US" sz="3200" dirty="0" smtClean="0"/>
              <a:t>Fish, Wildlife, Listed Species, and their Habitats</a:t>
            </a:r>
            <a:endParaRPr lang="en-US" sz="3200" dirty="0"/>
          </a:p>
        </p:txBody>
      </p:sp>
      <p:sp>
        <p:nvSpPr>
          <p:cNvPr id="3" name="Content Placeholder 2"/>
          <p:cNvSpPr>
            <a:spLocks noGrp="1"/>
          </p:cNvSpPr>
          <p:nvPr>
            <p:ph idx="1"/>
          </p:nvPr>
        </p:nvSpPr>
        <p:spPr>
          <a:xfrm>
            <a:off x="628650" y="1238082"/>
            <a:ext cx="7886700" cy="4938882"/>
          </a:xfrm>
        </p:spPr>
        <p:txBody>
          <a:bodyPr>
            <a:normAutofit/>
          </a:bodyPr>
          <a:lstStyle/>
          <a:p>
            <a:r>
              <a:rPr lang="en-US" dirty="0" smtClean="0"/>
              <a:t>Uniqueness</a:t>
            </a:r>
          </a:p>
          <a:p>
            <a:pPr lvl="1"/>
            <a:r>
              <a:rPr lang="en-US" dirty="0" smtClean="0"/>
              <a:t>Is the wetland type or floral/faunal components rare or common?</a:t>
            </a:r>
          </a:p>
          <a:p>
            <a:pPr lvl="2"/>
            <a:r>
              <a:rPr lang="en-US" dirty="0" smtClean="0">
                <a:hlinkClick r:id="rId2"/>
              </a:rPr>
              <a:t>www.fnai.org</a:t>
            </a:r>
            <a:r>
              <a:rPr lang="en-US" dirty="0" smtClean="0"/>
              <a:t> </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26</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5248" y="3120125"/>
            <a:ext cx="4413504" cy="3182112"/>
          </a:xfrm>
          <a:prstGeom prst="rect">
            <a:avLst/>
          </a:prstGeom>
          <a:ln>
            <a:solidFill>
              <a:schemeClr val="tx1"/>
            </a:solidFill>
          </a:ln>
        </p:spPr>
      </p:pic>
    </p:spTree>
    <p:extLst>
      <p:ext uri="{BB962C8B-B14F-4D97-AF65-F5344CB8AC3E}">
        <p14:creationId xmlns:p14="http://schemas.microsoft.com/office/powerpoint/2010/main" val="24998582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121434"/>
          </a:xfrm>
        </p:spPr>
        <p:txBody>
          <a:bodyPr>
            <a:normAutofit/>
          </a:bodyPr>
          <a:lstStyle/>
          <a:p>
            <a:r>
              <a:rPr lang="en-US" sz="3200" dirty="0" smtClean="0"/>
              <a:t>Fish, Wildlife, Listed Species, and their Habitats</a:t>
            </a:r>
            <a:endParaRPr lang="en-US" sz="3200" dirty="0"/>
          </a:p>
        </p:txBody>
      </p:sp>
      <p:sp>
        <p:nvSpPr>
          <p:cNvPr id="3" name="Content Placeholder 2"/>
          <p:cNvSpPr>
            <a:spLocks noGrp="1"/>
          </p:cNvSpPr>
          <p:nvPr>
            <p:ph idx="1"/>
          </p:nvPr>
        </p:nvSpPr>
        <p:spPr>
          <a:xfrm>
            <a:off x="628650" y="1238082"/>
            <a:ext cx="7886700" cy="4938882"/>
          </a:xfrm>
        </p:spPr>
        <p:txBody>
          <a:bodyPr>
            <a:normAutofit/>
          </a:bodyPr>
          <a:lstStyle/>
          <a:p>
            <a:r>
              <a:rPr lang="en-US" dirty="0" smtClean="0"/>
              <a:t>Location</a:t>
            </a:r>
          </a:p>
          <a:p>
            <a:pPr lvl="1"/>
            <a:r>
              <a:rPr lang="en-US" dirty="0"/>
              <a:t>Is the site surrounded by development or natural areas?</a:t>
            </a:r>
          </a:p>
          <a:p>
            <a:pPr lvl="1"/>
            <a:r>
              <a:rPr lang="en-US" dirty="0" smtClean="0"/>
              <a:t>Use </a:t>
            </a:r>
            <a:r>
              <a:rPr lang="en-US" dirty="0" smtClean="0">
                <a:hlinkClick r:id="rId2"/>
              </a:rPr>
              <a:t>Florida Natural Areas Inventory (FNAI)</a:t>
            </a:r>
            <a:r>
              <a:rPr lang="en-US" dirty="0" smtClean="0"/>
              <a:t>, comprehensive plans, and government maps</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27</a:t>
            </a:fld>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3830" y="3006467"/>
            <a:ext cx="4873925" cy="3170497"/>
          </a:xfrm>
          <a:prstGeom prst="rect">
            <a:avLst/>
          </a:prstGeom>
          <a:ln>
            <a:solidFill>
              <a:schemeClr val="tx1"/>
            </a:solidFill>
          </a:ln>
        </p:spPr>
      </p:pic>
    </p:spTree>
    <p:extLst>
      <p:ext uri="{BB962C8B-B14F-4D97-AF65-F5344CB8AC3E}">
        <p14:creationId xmlns:p14="http://schemas.microsoft.com/office/powerpoint/2010/main" val="364045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1095555"/>
          </a:xfrm>
        </p:spPr>
        <p:txBody>
          <a:bodyPr>
            <a:normAutofit/>
          </a:bodyPr>
          <a:lstStyle/>
          <a:p>
            <a:r>
              <a:rPr lang="en-US" sz="3200" dirty="0" smtClean="0"/>
              <a:t>Fish, Wildlife, Listed Species, and their Habitats</a:t>
            </a:r>
            <a:endParaRPr lang="en-US" sz="3200" dirty="0"/>
          </a:p>
        </p:txBody>
      </p:sp>
      <p:sp>
        <p:nvSpPr>
          <p:cNvPr id="3" name="Content Placeholder 2"/>
          <p:cNvSpPr>
            <a:spLocks noGrp="1"/>
          </p:cNvSpPr>
          <p:nvPr>
            <p:ph idx="1"/>
          </p:nvPr>
        </p:nvSpPr>
        <p:spPr>
          <a:xfrm>
            <a:off x="628650" y="1238082"/>
            <a:ext cx="7886700" cy="4938882"/>
          </a:xfrm>
        </p:spPr>
        <p:txBody>
          <a:bodyPr>
            <a:normAutofit/>
          </a:bodyPr>
          <a:lstStyle/>
          <a:p>
            <a:r>
              <a:rPr lang="en-US" dirty="0" smtClean="0"/>
              <a:t>Fish and wildlife utilization</a:t>
            </a:r>
          </a:p>
          <a:p>
            <a:pPr lvl="1"/>
            <a:r>
              <a:rPr lang="en-US" dirty="0" smtClean="0"/>
              <a:t>Use of wetland for resting, feeding, breeding, nesting, or denning by all fish &amp; wildlife, but especially listed species</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28</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9543" y="2976741"/>
            <a:ext cx="4762500" cy="3095625"/>
          </a:xfrm>
          <a:prstGeom prst="rect">
            <a:avLst/>
          </a:prstGeom>
          <a:ln>
            <a:solidFill>
              <a:schemeClr val="tx1"/>
            </a:solidFill>
          </a:ln>
        </p:spPr>
      </p:pic>
    </p:spTree>
    <p:extLst>
      <p:ext uri="{BB962C8B-B14F-4D97-AF65-F5344CB8AC3E}">
        <p14:creationId xmlns:p14="http://schemas.microsoft.com/office/powerpoint/2010/main" val="15647300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130060"/>
          </a:xfrm>
        </p:spPr>
        <p:txBody>
          <a:bodyPr>
            <a:normAutofit/>
          </a:bodyPr>
          <a:lstStyle/>
          <a:p>
            <a:r>
              <a:rPr lang="en-US" sz="3200" dirty="0" smtClean="0"/>
              <a:t>Fish, Wildlife, Listed Species, and their Habitats</a:t>
            </a:r>
            <a:endParaRPr lang="en-US" sz="3200" dirty="0"/>
          </a:p>
        </p:txBody>
      </p:sp>
      <p:sp>
        <p:nvSpPr>
          <p:cNvPr id="3" name="Content Placeholder 2"/>
          <p:cNvSpPr>
            <a:spLocks noGrp="1"/>
          </p:cNvSpPr>
          <p:nvPr>
            <p:ph idx="1"/>
          </p:nvPr>
        </p:nvSpPr>
        <p:spPr>
          <a:xfrm>
            <a:off x="628650" y="1325563"/>
            <a:ext cx="7886700" cy="4851400"/>
          </a:xfrm>
        </p:spPr>
        <p:txBody>
          <a:bodyPr>
            <a:normAutofit/>
          </a:bodyPr>
          <a:lstStyle/>
          <a:p>
            <a:r>
              <a:rPr lang="en-US" sz="2400" dirty="0" smtClean="0"/>
              <a:t>Isolated wetlands less than ½ acre</a:t>
            </a:r>
            <a:endParaRPr lang="en-US" sz="2400" dirty="0"/>
          </a:p>
          <a:p>
            <a:pPr lvl="1"/>
            <a:r>
              <a:rPr lang="en-US" sz="2000" dirty="0" smtClean="0"/>
              <a:t>Is the wetland used by endangered/threatened species?</a:t>
            </a:r>
          </a:p>
          <a:p>
            <a:pPr lvl="1"/>
            <a:r>
              <a:rPr lang="en-US" sz="2000" dirty="0" smtClean="0"/>
              <a:t>Is the wetland located in an area of critical state concern?</a:t>
            </a:r>
          </a:p>
          <a:p>
            <a:pPr lvl="1"/>
            <a:r>
              <a:rPr lang="en-US" sz="2000" dirty="0" smtClean="0"/>
              <a:t>Is the wetland connected at seasonal high water level to one or more wetlands, combined greater than ½ acre?</a:t>
            </a:r>
          </a:p>
          <a:p>
            <a:pPr lvl="1"/>
            <a:r>
              <a:rPr lang="en-US" sz="2000" dirty="0" smtClean="0"/>
              <a:t>Is the wetland (or group of isolated wetlands) of more than minimal value to fish and wildlife?</a:t>
            </a:r>
          </a:p>
          <a:p>
            <a:pPr lvl="1"/>
            <a:endParaRPr lang="en-US" sz="2000" dirty="0"/>
          </a:p>
          <a:p>
            <a:pPr lvl="1"/>
            <a:r>
              <a:rPr lang="en-US" sz="2000" dirty="0" smtClean="0"/>
              <a:t>If yes to any, then fully evaluate</a:t>
            </a:r>
          </a:p>
          <a:p>
            <a:pPr lvl="1"/>
            <a:r>
              <a:rPr lang="en-US" sz="2000" dirty="0" smtClean="0"/>
              <a:t>If no to all, then evaluate </a:t>
            </a:r>
            <a:r>
              <a:rPr lang="en-US" sz="2000" dirty="0"/>
              <a:t>only for the </a:t>
            </a:r>
            <a:endParaRPr lang="en-US" sz="2000" dirty="0" smtClean="0"/>
          </a:p>
          <a:p>
            <a:pPr marL="690563" lvl="1" indent="0">
              <a:buNone/>
            </a:pPr>
            <a:r>
              <a:rPr lang="en-US" sz="2000" dirty="0" smtClean="0"/>
              <a:t>following</a:t>
            </a:r>
            <a:r>
              <a:rPr lang="en-US" sz="2000" dirty="0"/>
              <a:t>:</a:t>
            </a:r>
          </a:p>
          <a:p>
            <a:pPr lvl="2"/>
            <a:r>
              <a:rPr lang="en-US" sz="1800" dirty="0"/>
              <a:t>Elimination or reduction of impacts</a:t>
            </a:r>
          </a:p>
          <a:p>
            <a:pPr lvl="2"/>
            <a:r>
              <a:rPr lang="en-US" sz="1800" dirty="0"/>
              <a:t>Water quality </a:t>
            </a:r>
            <a:r>
              <a:rPr lang="en-US" sz="1800" dirty="0" smtClean="0"/>
              <a:t>impacts</a:t>
            </a:r>
            <a:endParaRPr lang="en-US" sz="1800"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29</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0904" y="3674853"/>
            <a:ext cx="2789638" cy="2502110"/>
          </a:xfrm>
          <a:prstGeom prst="rect">
            <a:avLst/>
          </a:prstGeom>
          <a:ln>
            <a:solidFill>
              <a:schemeClr val="tx1"/>
            </a:solidFill>
          </a:ln>
        </p:spPr>
      </p:pic>
    </p:spTree>
    <p:extLst>
      <p:ext uri="{BB962C8B-B14F-4D97-AF65-F5344CB8AC3E}">
        <p14:creationId xmlns:p14="http://schemas.microsoft.com/office/powerpoint/2010/main" val="3881324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243914"/>
          </a:xfrm>
        </p:spPr>
        <p:txBody>
          <a:bodyPr>
            <a:normAutofit/>
          </a:bodyPr>
          <a:lstStyle/>
          <a:p>
            <a:r>
              <a:rPr lang="en-US" sz="3200" dirty="0" smtClean="0"/>
              <a:t>Conditions for Issuance</a:t>
            </a:r>
            <a:endParaRPr lang="en-US" sz="3200" dirty="0"/>
          </a:p>
        </p:txBody>
      </p:sp>
      <p:sp>
        <p:nvSpPr>
          <p:cNvPr id="3" name="Content Placeholder 2"/>
          <p:cNvSpPr>
            <a:spLocks noGrp="1"/>
          </p:cNvSpPr>
          <p:nvPr>
            <p:ph idx="1"/>
          </p:nvPr>
        </p:nvSpPr>
        <p:spPr>
          <a:xfrm>
            <a:off x="628650" y="1243914"/>
            <a:ext cx="7886700" cy="5251224"/>
          </a:xfrm>
        </p:spPr>
        <p:txBody>
          <a:bodyPr>
            <a:normAutofit lnSpcReduction="10000"/>
          </a:bodyPr>
          <a:lstStyle/>
          <a:p>
            <a:r>
              <a:rPr lang="en-US" dirty="0" smtClean="0"/>
              <a:t>62-330.301, F.A.C.</a:t>
            </a:r>
          </a:p>
          <a:p>
            <a:pPr lvl="1"/>
            <a:r>
              <a:rPr lang="en-US" dirty="0" smtClean="0"/>
              <a:t>Water quantity</a:t>
            </a:r>
            <a:endParaRPr lang="en-US" dirty="0"/>
          </a:p>
          <a:p>
            <a:pPr lvl="1"/>
            <a:r>
              <a:rPr lang="en-US" dirty="0" smtClean="0"/>
              <a:t>Flooding</a:t>
            </a:r>
            <a:endParaRPr lang="en-US" dirty="0"/>
          </a:p>
          <a:p>
            <a:pPr lvl="1"/>
            <a:r>
              <a:rPr lang="en-US" dirty="0" smtClean="0"/>
              <a:t>Water storage and conveyance</a:t>
            </a:r>
            <a:endParaRPr lang="en-US" dirty="0"/>
          </a:p>
          <a:p>
            <a:pPr lvl="1"/>
            <a:r>
              <a:rPr lang="en-US" dirty="0" smtClean="0"/>
              <a:t>Value </a:t>
            </a:r>
            <a:r>
              <a:rPr lang="en-US" dirty="0"/>
              <a:t>of functions provided to fish and wildlife and listed </a:t>
            </a:r>
            <a:r>
              <a:rPr lang="en-US" dirty="0" smtClean="0"/>
              <a:t>species</a:t>
            </a:r>
            <a:endParaRPr lang="en-US" dirty="0"/>
          </a:p>
          <a:p>
            <a:pPr lvl="1"/>
            <a:r>
              <a:rPr lang="en-US" dirty="0" smtClean="0"/>
              <a:t>Water quality</a:t>
            </a:r>
            <a:endParaRPr lang="en-US" dirty="0"/>
          </a:p>
          <a:p>
            <a:pPr lvl="1"/>
            <a:r>
              <a:rPr lang="en-US" dirty="0" smtClean="0"/>
              <a:t>Secondary impacts</a:t>
            </a:r>
          </a:p>
          <a:p>
            <a:pPr lvl="1"/>
            <a:r>
              <a:rPr lang="en-US" dirty="0" smtClean="0"/>
              <a:t>Surface </a:t>
            </a:r>
            <a:r>
              <a:rPr lang="en-US" dirty="0"/>
              <a:t>or ground water levels or surface water flows </a:t>
            </a:r>
            <a:endParaRPr lang="en-US" dirty="0" smtClean="0"/>
          </a:p>
          <a:p>
            <a:pPr lvl="1"/>
            <a:r>
              <a:rPr lang="en-US" dirty="0" smtClean="0"/>
              <a:t>Works </a:t>
            </a:r>
            <a:r>
              <a:rPr lang="en-US" dirty="0"/>
              <a:t>of the </a:t>
            </a:r>
            <a:r>
              <a:rPr lang="en-US" dirty="0" smtClean="0"/>
              <a:t>District</a:t>
            </a:r>
            <a:endParaRPr lang="en-US" dirty="0"/>
          </a:p>
          <a:p>
            <a:pPr lvl="1"/>
            <a:r>
              <a:rPr lang="en-US" dirty="0" smtClean="0"/>
              <a:t>Capability </a:t>
            </a:r>
            <a:r>
              <a:rPr lang="en-US" dirty="0"/>
              <a:t>of performing and functioning as </a:t>
            </a:r>
            <a:r>
              <a:rPr lang="en-US" dirty="0" smtClean="0"/>
              <a:t>proposed</a:t>
            </a:r>
            <a:endParaRPr lang="en-US" dirty="0"/>
          </a:p>
          <a:p>
            <a:pPr lvl="1"/>
            <a:r>
              <a:rPr lang="en-US" dirty="0" smtClean="0"/>
              <a:t>Financial</a:t>
            </a:r>
            <a:r>
              <a:rPr lang="en-US" dirty="0"/>
              <a:t>, legal and administrative capability </a:t>
            </a:r>
            <a:endParaRPr lang="en-US" dirty="0" smtClean="0"/>
          </a:p>
          <a:p>
            <a:pPr lvl="1"/>
            <a:r>
              <a:rPr lang="en-US" dirty="0"/>
              <a:t>S</a:t>
            </a:r>
            <a:r>
              <a:rPr lang="en-US" dirty="0" smtClean="0"/>
              <a:t>pecial </a:t>
            </a:r>
            <a:r>
              <a:rPr lang="en-US" dirty="0"/>
              <a:t>basin or geographic area </a:t>
            </a:r>
            <a:r>
              <a:rPr lang="en-US" dirty="0" smtClean="0"/>
              <a:t>criteria</a:t>
            </a:r>
          </a:p>
          <a:p>
            <a:pPr lvl="1"/>
            <a:r>
              <a:rPr lang="en-US" dirty="0" smtClean="0"/>
              <a:t>Net improvement</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a:t>
            </a:fld>
            <a:endParaRPr lang="en-US"/>
          </a:p>
        </p:txBody>
      </p:sp>
    </p:spTree>
    <p:extLst>
      <p:ext uri="{BB962C8B-B14F-4D97-AF65-F5344CB8AC3E}">
        <p14:creationId xmlns:p14="http://schemas.microsoft.com/office/powerpoint/2010/main" val="10832447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1138687"/>
          </a:xfrm>
        </p:spPr>
        <p:txBody>
          <a:bodyPr>
            <a:normAutofit/>
          </a:bodyPr>
          <a:lstStyle/>
          <a:p>
            <a:r>
              <a:rPr lang="en-US" sz="3200" dirty="0" smtClean="0"/>
              <a:t>Fish, Wildlife, Listed Species, and their Habitats</a:t>
            </a:r>
            <a:endParaRPr lang="en-US" sz="3200" dirty="0"/>
          </a:p>
        </p:txBody>
      </p:sp>
      <p:sp>
        <p:nvSpPr>
          <p:cNvPr id="3" name="Content Placeholder 2"/>
          <p:cNvSpPr>
            <a:spLocks noGrp="1"/>
          </p:cNvSpPr>
          <p:nvPr>
            <p:ph idx="1"/>
          </p:nvPr>
        </p:nvSpPr>
        <p:spPr>
          <a:xfrm>
            <a:off x="628650" y="1325563"/>
            <a:ext cx="5486400" cy="4851400"/>
          </a:xfrm>
        </p:spPr>
        <p:txBody>
          <a:bodyPr>
            <a:normAutofit fontScale="77500" lnSpcReduction="20000"/>
          </a:bodyPr>
          <a:lstStyle/>
          <a:p>
            <a:r>
              <a:rPr lang="en-US" dirty="0" smtClean="0"/>
              <a:t>Alterations in:</a:t>
            </a:r>
          </a:p>
          <a:p>
            <a:pPr lvl="1"/>
            <a:r>
              <a:rPr lang="en-US" dirty="0"/>
              <a:t>W</a:t>
            </a:r>
            <a:r>
              <a:rPr lang="en-US" dirty="0" smtClean="0"/>
              <a:t>holly-owned ponds</a:t>
            </a:r>
          </a:p>
          <a:p>
            <a:pPr lvl="2"/>
            <a:r>
              <a:rPr lang="en-US" dirty="0" smtClean="0"/>
              <a:t>Constructed entirely in uplands</a:t>
            </a:r>
          </a:p>
          <a:p>
            <a:pPr lvl="2"/>
            <a:r>
              <a:rPr lang="en-US" dirty="0" smtClean="0"/>
              <a:t>Less than 1 acre</a:t>
            </a:r>
          </a:p>
          <a:p>
            <a:pPr lvl="1"/>
            <a:r>
              <a:rPr lang="en-US" dirty="0" smtClean="0"/>
              <a:t>Drainage ditches</a:t>
            </a:r>
          </a:p>
          <a:p>
            <a:pPr lvl="2"/>
            <a:r>
              <a:rPr lang="en-US" dirty="0" smtClean="0"/>
              <a:t>Constructed entirely in uplands</a:t>
            </a:r>
          </a:p>
          <a:p>
            <a:pPr lvl="2"/>
            <a:endParaRPr lang="en-US" dirty="0"/>
          </a:p>
          <a:p>
            <a:r>
              <a:rPr lang="en-US" dirty="0" smtClean="0"/>
              <a:t>If:</a:t>
            </a:r>
          </a:p>
          <a:p>
            <a:pPr lvl="1"/>
            <a:r>
              <a:rPr lang="en-US" dirty="0" smtClean="0"/>
              <a:t>No significant habitat for endangered/threatened species; and</a:t>
            </a:r>
          </a:p>
          <a:p>
            <a:pPr lvl="1"/>
            <a:r>
              <a:rPr lang="en-US" dirty="0" smtClean="0"/>
              <a:t>Constructed before a permit was required, or pursuant to a permit under Part IV, Chapter 373, F.S.; and</a:t>
            </a:r>
          </a:p>
          <a:p>
            <a:pPr lvl="1"/>
            <a:r>
              <a:rPr lang="en-US" dirty="0" smtClean="0"/>
              <a:t>Was not constructed to divert natural stream flow</a:t>
            </a:r>
          </a:p>
          <a:p>
            <a:r>
              <a:rPr lang="en-US" dirty="0" smtClean="0"/>
              <a:t>Then, evaluate only for the following:</a:t>
            </a:r>
          </a:p>
          <a:p>
            <a:pPr lvl="1"/>
            <a:r>
              <a:rPr lang="en-US" dirty="0" smtClean="0"/>
              <a:t>Water quantity impacts</a:t>
            </a:r>
          </a:p>
          <a:p>
            <a:pPr lvl="1"/>
            <a:r>
              <a:rPr lang="en-US" dirty="0" smtClean="0"/>
              <a:t>Water quality impacts</a:t>
            </a:r>
          </a:p>
          <a:p>
            <a:pPr lvl="1"/>
            <a:endParaRPr lang="en-US" dirty="0" smtClean="0"/>
          </a:p>
          <a:p>
            <a:endParaRPr lang="en-US" dirty="0" smtClean="0"/>
          </a:p>
          <a:p>
            <a:pPr lvl="2"/>
            <a:endParaRPr lang="en-US" dirty="0" smtClean="0"/>
          </a:p>
          <a:p>
            <a:pPr lvl="1"/>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30</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9714" y="2121948"/>
            <a:ext cx="2195636" cy="2950384"/>
          </a:xfrm>
          <a:prstGeom prst="rect">
            <a:avLst/>
          </a:prstGeom>
          <a:ln>
            <a:solidFill>
              <a:schemeClr val="tx1"/>
            </a:solidFill>
          </a:ln>
        </p:spPr>
      </p:pic>
    </p:spTree>
    <p:extLst>
      <p:ext uri="{BB962C8B-B14F-4D97-AF65-F5344CB8AC3E}">
        <p14:creationId xmlns:p14="http://schemas.microsoft.com/office/powerpoint/2010/main" val="13638886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1104181"/>
          </a:xfrm>
        </p:spPr>
        <p:txBody>
          <a:bodyPr>
            <a:normAutofit/>
          </a:bodyPr>
          <a:lstStyle/>
          <a:p>
            <a:r>
              <a:rPr lang="en-US" sz="3200" dirty="0" smtClean="0"/>
              <a:t>Water Quantity Impacts </a:t>
            </a:r>
            <a:br>
              <a:rPr lang="en-US" sz="3200" dirty="0" smtClean="0"/>
            </a:br>
            <a:r>
              <a:rPr lang="en-US" sz="1800" dirty="0" smtClean="0"/>
              <a:t>(Relating to Fish, Wildlife, Listed Species, and their Habitats)</a:t>
            </a:r>
            <a:endParaRPr lang="en-US" sz="1800" dirty="0"/>
          </a:p>
        </p:txBody>
      </p:sp>
      <p:sp>
        <p:nvSpPr>
          <p:cNvPr id="3" name="Content Placeholder 2"/>
          <p:cNvSpPr>
            <a:spLocks noGrp="1"/>
          </p:cNvSpPr>
          <p:nvPr>
            <p:ph idx="1"/>
          </p:nvPr>
        </p:nvSpPr>
        <p:spPr>
          <a:xfrm>
            <a:off x="628650" y="1325563"/>
            <a:ext cx="7886700" cy="4851400"/>
          </a:xfrm>
        </p:spPr>
        <p:txBody>
          <a:bodyPr/>
          <a:lstStyle/>
          <a:p>
            <a:r>
              <a:rPr lang="en-US" dirty="0" smtClean="0"/>
              <a:t>Drawdowns/diversions</a:t>
            </a:r>
          </a:p>
          <a:p>
            <a:pPr lvl="1"/>
            <a:r>
              <a:rPr lang="en-US" dirty="0" smtClean="0"/>
              <a:t>Basins, ponds, canals, ditches</a:t>
            </a:r>
          </a:p>
          <a:p>
            <a:pPr lvl="1"/>
            <a:r>
              <a:rPr lang="en-US" dirty="0" smtClean="0"/>
              <a:t>May dry out adjacent wetlands</a:t>
            </a:r>
          </a:p>
          <a:p>
            <a:pPr lvl="1"/>
            <a:r>
              <a:rPr lang="en-US" dirty="0" smtClean="0"/>
              <a:t>Applicant must perform an analysis of drawdown</a:t>
            </a:r>
          </a:p>
          <a:p>
            <a:pPr marL="457200" lvl="1" indent="0">
              <a:buNone/>
            </a:pP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31</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8269" y="3464279"/>
            <a:ext cx="5667461" cy="2712684"/>
          </a:xfrm>
          <a:prstGeom prst="rect">
            <a:avLst/>
          </a:prstGeom>
          <a:ln>
            <a:solidFill>
              <a:schemeClr val="tx1"/>
            </a:solidFill>
          </a:ln>
        </p:spPr>
      </p:pic>
    </p:spTree>
    <p:extLst>
      <p:ext uri="{BB962C8B-B14F-4D97-AF65-F5344CB8AC3E}">
        <p14:creationId xmlns:p14="http://schemas.microsoft.com/office/powerpoint/2010/main" val="15627065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155940"/>
          </a:xfrm>
        </p:spPr>
        <p:txBody>
          <a:bodyPr>
            <a:normAutofit/>
          </a:bodyPr>
          <a:lstStyle/>
          <a:p>
            <a:r>
              <a:rPr lang="en-US" sz="3200" dirty="0" smtClean="0"/>
              <a:t>Water Quantity Impacts </a:t>
            </a:r>
            <a:br>
              <a:rPr lang="en-US" sz="3200" dirty="0" smtClean="0"/>
            </a:br>
            <a:r>
              <a:rPr lang="en-US" sz="1800" dirty="0" smtClean="0"/>
              <a:t>(Relating to Fish, Wildlife, Listed Species, and their Habitats)</a:t>
            </a:r>
            <a:endParaRPr lang="en-US" sz="1800" dirty="0"/>
          </a:p>
        </p:txBody>
      </p:sp>
      <p:sp>
        <p:nvSpPr>
          <p:cNvPr id="3" name="Content Placeholder 2"/>
          <p:cNvSpPr>
            <a:spLocks noGrp="1"/>
          </p:cNvSpPr>
          <p:nvPr>
            <p:ph idx="1"/>
          </p:nvPr>
        </p:nvSpPr>
        <p:spPr>
          <a:xfrm>
            <a:off x="628650" y="1325563"/>
            <a:ext cx="7886700" cy="4851400"/>
          </a:xfrm>
        </p:spPr>
        <p:txBody>
          <a:bodyPr/>
          <a:lstStyle/>
          <a:p>
            <a:r>
              <a:rPr lang="en-US" dirty="0" smtClean="0"/>
              <a:t>Impounding</a:t>
            </a:r>
          </a:p>
          <a:p>
            <a:pPr lvl="1"/>
            <a:r>
              <a:rPr lang="en-US" dirty="0" smtClean="0"/>
              <a:t>Increasing depth, duration, or frequency of inundation</a:t>
            </a:r>
          </a:p>
          <a:p>
            <a:pPr lvl="1"/>
            <a:r>
              <a:rPr lang="en-US" dirty="0" smtClean="0"/>
              <a:t>May cause change in wetland type/function</a:t>
            </a:r>
          </a:p>
          <a:p>
            <a:pPr lvl="1"/>
            <a:r>
              <a:rPr lang="en-US" dirty="0" smtClean="0"/>
              <a:t>Analyze for existing type-specific functions</a:t>
            </a:r>
          </a:p>
          <a:p>
            <a:pPr marL="457200" lvl="1" indent="0">
              <a:buNone/>
            </a:pP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32</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2995" y="3092720"/>
            <a:ext cx="5258009" cy="2954559"/>
          </a:xfrm>
          <a:prstGeom prst="rect">
            <a:avLst/>
          </a:prstGeom>
          <a:ln>
            <a:solidFill>
              <a:schemeClr val="tx1"/>
            </a:solidFill>
          </a:ln>
        </p:spPr>
      </p:pic>
    </p:spTree>
    <p:extLst>
      <p:ext uri="{BB962C8B-B14F-4D97-AF65-F5344CB8AC3E}">
        <p14:creationId xmlns:p14="http://schemas.microsoft.com/office/powerpoint/2010/main" val="42299226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112808"/>
          </a:xfrm>
        </p:spPr>
        <p:txBody>
          <a:bodyPr>
            <a:normAutofit/>
          </a:bodyPr>
          <a:lstStyle/>
          <a:p>
            <a:r>
              <a:rPr lang="en-US" sz="3200" dirty="0" smtClean="0"/>
              <a:t>Water Quantity Impacts </a:t>
            </a:r>
            <a:br>
              <a:rPr lang="en-US" sz="3200" dirty="0" smtClean="0"/>
            </a:br>
            <a:r>
              <a:rPr lang="en-US" sz="1800" dirty="0" smtClean="0"/>
              <a:t>(Relating to Fish, Wildlife, Listed Species, and their Habitats)</a:t>
            </a:r>
            <a:endParaRPr lang="en-US" sz="1800" dirty="0"/>
          </a:p>
        </p:txBody>
      </p:sp>
      <p:sp>
        <p:nvSpPr>
          <p:cNvPr id="3" name="Content Placeholder 2"/>
          <p:cNvSpPr>
            <a:spLocks noGrp="1"/>
          </p:cNvSpPr>
          <p:nvPr>
            <p:ph idx="1"/>
          </p:nvPr>
        </p:nvSpPr>
        <p:spPr>
          <a:xfrm>
            <a:off x="628650" y="1325563"/>
            <a:ext cx="7886700" cy="4851400"/>
          </a:xfrm>
        </p:spPr>
        <p:txBody>
          <a:bodyPr/>
          <a:lstStyle/>
          <a:p>
            <a:r>
              <a:rPr lang="en-US" dirty="0" smtClean="0"/>
              <a:t>Monitor and/or modify</a:t>
            </a:r>
          </a:p>
          <a:p>
            <a:pPr lvl="1"/>
            <a:r>
              <a:rPr lang="en-US" dirty="0" smtClean="0"/>
              <a:t>Modify project to prevent adverse impacts</a:t>
            </a:r>
          </a:p>
          <a:p>
            <a:pPr lvl="1"/>
            <a:r>
              <a:rPr lang="en-US" dirty="0" smtClean="0"/>
              <a:t>Monitor project to demonstrate no adverse impacts</a:t>
            </a:r>
          </a:p>
          <a:p>
            <a:pPr marL="457200" lvl="1" indent="0">
              <a:buNone/>
            </a:pPr>
            <a:endParaRPr lang="en-US" dirty="0" smtClean="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33</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0" y="2774255"/>
            <a:ext cx="2286000" cy="3017520"/>
          </a:xfrm>
          <a:prstGeom prst="rect">
            <a:avLst/>
          </a:prstGeom>
        </p:spPr>
      </p:pic>
      <p:sp>
        <p:nvSpPr>
          <p:cNvPr id="8" name="TextBox 7"/>
          <p:cNvSpPr txBox="1"/>
          <p:nvPr/>
        </p:nvSpPr>
        <p:spPr>
          <a:xfrm>
            <a:off x="5032435" y="5696752"/>
            <a:ext cx="2165230" cy="307777"/>
          </a:xfrm>
          <a:prstGeom prst="rect">
            <a:avLst/>
          </a:prstGeom>
          <a:noFill/>
        </p:spPr>
        <p:txBody>
          <a:bodyPr wrap="square" rtlCol="0">
            <a:spAutoFit/>
          </a:bodyPr>
          <a:lstStyle/>
          <a:p>
            <a:r>
              <a:rPr lang="en-US" sz="1400" dirty="0" smtClean="0"/>
              <a:t>Aicw.org</a:t>
            </a:r>
            <a:endParaRPr lang="en-US" sz="1400" dirty="0"/>
          </a:p>
        </p:txBody>
      </p:sp>
    </p:spTree>
    <p:extLst>
      <p:ext uri="{BB962C8B-B14F-4D97-AF65-F5344CB8AC3E}">
        <p14:creationId xmlns:p14="http://schemas.microsoft.com/office/powerpoint/2010/main" val="2889158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Public Interest Test</a:t>
            </a:r>
            <a:endParaRPr lang="en-US" dirty="0">
              <a:solidFill>
                <a:schemeClr val="tx1"/>
              </a:solidFill>
            </a:endParaRPr>
          </a:p>
        </p:txBody>
      </p:sp>
      <p:sp>
        <p:nvSpPr>
          <p:cNvPr id="3" name="Text Placeholder 2"/>
          <p:cNvSpPr>
            <a:spLocks noGrp="1"/>
          </p:cNvSpPr>
          <p:nvPr>
            <p:ph type="body" idx="1"/>
          </p:nvPr>
        </p:nvSpPr>
        <p:spPr/>
        <p:txBody>
          <a:bodyPr/>
          <a:lstStyle/>
          <a:p>
            <a:pPr algn="ctr"/>
            <a:r>
              <a:rPr lang="en-US" dirty="0" smtClean="0">
                <a:solidFill>
                  <a:schemeClr val="tx1"/>
                </a:solidFill>
              </a:rPr>
              <a:t>10.2.3</a:t>
            </a:r>
            <a:endParaRPr lang="en-US" dirty="0">
              <a:solidFill>
                <a:schemeClr val="tx1"/>
              </a:solidFill>
            </a:endParaRPr>
          </a:p>
        </p:txBody>
      </p:sp>
      <p:sp>
        <p:nvSpPr>
          <p:cNvPr id="4" name="Date Placeholder 3"/>
          <p:cNvSpPr>
            <a:spLocks noGrp="1"/>
          </p:cNvSpPr>
          <p:nvPr>
            <p:ph type="dt" sz="half" idx="10"/>
          </p:nvPr>
        </p:nvSpPr>
        <p:spPr/>
        <p:txBody>
          <a:bodyPr/>
          <a:lstStyle/>
          <a:p>
            <a:fld id="{5E75CC56-A85C-40D5-A084-9A7922382A7F}"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34</a:t>
            </a:fld>
            <a:endParaRPr lang="en-US"/>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55121" y="1304250"/>
            <a:ext cx="2824233" cy="2217464"/>
          </a:xfrm>
          <a:prstGeom prst="rect">
            <a:avLst/>
          </a:prstGeom>
        </p:spPr>
      </p:pic>
    </p:spTree>
    <p:extLst>
      <p:ext uri="{BB962C8B-B14F-4D97-AF65-F5344CB8AC3E}">
        <p14:creationId xmlns:p14="http://schemas.microsoft.com/office/powerpoint/2010/main" val="11522996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Public Interest Test</a:t>
            </a:r>
            <a:endParaRPr lang="en-US" sz="3200" dirty="0"/>
          </a:p>
        </p:txBody>
      </p:sp>
      <p:sp>
        <p:nvSpPr>
          <p:cNvPr id="3" name="Content Placeholder 2"/>
          <p:cNvSpPr>
            <a:spLocks noGrp="1"/>
          </p:cNvSpPr>
          <p:nvPr>
            <p:ph idx="1"/>
          </p:nvPr>
        </p:nvSpPr>
        <p:spPr>
          <a:xfrm>
            <a:off x="628650" y="1473200"/>
            <a:ext cx="7886700" cy="4703763"/>
          </a:xfrm>
        </p:spPr>
        <p:txBody>
          <a:bodyPr>
            <a:normAutofit fontScale="85000" lnSpcReduction="20000"/>
          </a:bodyPr>
          <a:lstStyle/>
          <a:p>
            <a:r>
              <a:rPr lang="en-US" dirty="0" smtClean="0"/>
              <a:t>The Seven ____________</a:t>
            </a:r>
          </a:p>
          <a:p>
            <a:pPr marL="914400" lvl="1" indent="-457200">
              <a:buFont typeface="+mj-lt"/>
              <a:buAutoNum type="alphaLcParenR"/>
            </a:pPr>
            <a:r>
              <a:rPr lang="en-US" dirty="0"/>
              <a:t>Whether the regulated activity will adversely affect the </a:t>
            </a:r>
            <a:r>
              <a:rPr lang="en-US" b="1" dirty="0">
                <a:solidFill>
                  <a:srgbClr val="0070C0"/>
                </a:solidFill>
              </a:rPr>
              <a:t>public health, safety, or welfare or the property of </a:t>
            </a:r>
            <a:r>
              <a:rPr lang="en-US" b="1" dirty="0" smtClean="0">
                <a:solidFill>
                  <a:srgbClr val="0070C0"/>
                </a:solidFill>
              </a:rPr>
              <a:t>others</a:t>
            </a:r>
            <a:r>
              <a:rPr lang="en-US" dirty="0" smtClean="0"/>
              <a:t>; </a:t>
            </a:r>
            <a:endParaRPr lang="en-US" dirty="0"/>
          </a:p>
          <a:p>
            <a:pPr marL="914400" lvl="1" indent="-457200">
              <a:buFont typeface="+mj-lt"/>
              <a:buAutoNum type="alphaLcParenR"/>
            </a:pPr>
            <a:r>
              <a:rPr lang="en-US" dirty="0" smtClean="0"/>
              <a:t>Whether </a:t>
            </a:r>
            <a:r>
              <a:rPr lang="en-US" dirty="0"/>
              <a:t>the regulated activity will adversely affect the </a:t>
            </a:r>
            <a:r>
              <a:rPr lang="en-US" b="1" dirty="0">
                <a:solidFill>
                  <a:srgbClr val="0070C0"/>
                </a:solidFill>
              </a:rPr>
              <a:t>conservation of fish and wildlife, including endangered or threatened species, or their </a:t>
            </a:r>
            <a:r>
              <a:rPr lang="en-US" b="1" dirty="0" smtClean="0">
                <a:solidFill>
                  <a:srgbClr val="0070C0"/>
                </a:solidFill>
              </a:rPr>
              <a:t>habitats</a:t>
            </a:r>
            <a:r>
              <a:rPr lang="en-US" dirty="0" smtClean="0"/>
              <a:t>; </a:t>
            </a:r>
            <a:endParaRPr lang="en-US" dirty="0"/>
          </a:p>
          <a:p>
            <a:pPr marL="914400" lvl="1" indent="-457200">
              <a:buFont typeface="+mj-lt"/>
              <a:buAutoNum type="alphaLcParenR"/>
            </a:pPr>
            <a:r>
              <a:rPr lang="en-US" dirty="0" smtClean="0"/>
              <a:t>Whether </a:t>
            </a:r>
            <a:r>
              <a:rPr lang="en-US" dirty="0"/>
              <a:t>the regulated activity will adversely affect </a:t>
            </a:r>
            <a:r>
              <a:rPr lang="en-US" b="1" dirty="0">
                <a:solidFill>
                  <a:srgbClr val="0070C0"/>
                </a:solidFill>
              </a:rPr>
              <a:t>navigation or the flow of water or cause harmful erosion or </a:t>
            </a:r>
            <a:r>
              <a:rPr lang="en-US" b="1" dirty="0" smtClean="0">
                <a:solidFill>
                  <a:srgbClr val="0070C0"/>
                </a:solidFill>
              </a:rPr>
              <a:t>shoaling</a:t>
            </a:r>
            <a:r>
              <a:rPr lang="en-US" dirty="0" smtClean="0"/>
              <a:t>; </a:t>
            </a:r>
            <a:endParaRPr lang="en-US" dirty="0"/>
          </a:p>
          <a:p>
            <a:pPr marL="914400" lvl="1" indent="-457200">
              <a:buFont typeface="+mj-lt"/>
              <a:buAutoNum type="alphaLcParenR"/>
            </a:pPr>
            <a:r>
              <a:rPr lang="en-US" dirty="0" smtClean="0"/>
              <a:t>Whether </a:t>
            </a:r>
            <a:r>
              <a:rPr lang="en-US" dirty="0"/>
              <a:t>the regulated activity will </a:t>
            </a:r>
            <a:r>
              <a:rPr lang="en-US" b="1" dirty="0">
                <a:solidFill>
                  <a:srgbClr val="0070C0"/>
                </a:solidFill>
              </a:rPr>
              <a:t>adversely affect the fishing or recreational values or marine productivity in the vicinity of the </a:t>
            </a:r>
            <a:r>
              <a:rPr lang="en-US" b="1" dirty="0" smtClean="0">
                <a:solidFill>
                  <a:srgbClr val="0070C0"/>
                </a:solidFill>
              </a:rPr>
              <a:t>activity</a:t>
            </a:r>
            <a:r>
              <a:rPr lang="en-US" dirty="0" smtClean="0"/>
              <a:t>; </a:t>
            </a:r>
            <a:endParaRPr lang="en-US" dirty="0"/>
          </a:p>
          <a:p>
            <a:pPr marL="914400" lvl="1" indent="-457200">
              <a:buFont typeface="+mj-lt"/>
              <a:buAutoNum type="alphaLcParenR"/>
            </a:pPr>
            <a:r>
              <a:rPr lang="en-US" dirty="0" smtClean="0"/>
              <a:t>Whether </a:t>
            </a:r>
            <a:r>
              <a:rPr lang="en-US" dirty="0"/>
              <a:t>the regulated activity will be of a </a:t>
            </a:r>
            <a:r>
              <a:rPr lang="en-US" b="1" dirty="0">
                <a:solidFill>
                  <a:srgbClr val="0070C0"/>
                </a:solidFill>
              </a:rPr>
              <a:t>temporary or permanent </a:t>
            </a:r>
            <a:r>
              <a:rPr lang="en-US" b="1" dirty="0" smtClean="0">
                <a:solidFill>
                  <a:srgbClr val="0070C0"/>
                </a:solidFill>
              </a:rPr>
              <a:t>nature</a:t>
            </a:r>
            <a:r>
              <a:rPr lang="en-US" dirty="0" smtClean="0"/>
              <a:t>; </a:t>
            </a:r>
            <a:endParaRPr lang="en-US" dirty="0"/>
          </a:p>
          <a:p>
            <a:pPr marL="914400" lvl="1" indent="-457200">
              <a:buFont typeface="+mj-lt"/>
              <a:buAutoNum type="alphaLcParenR"/>
            </a:pPr>
            <a:r>
              <a:rPr lang="en-US" dirty="0" smtClean="0"/>
              <a:t>Whether </a:t>
            </a:r>
            <a:r>
              <a:rPr lang="en-US" dirty="0"/>
              <a:t>the regulated activity will adversely affect or will enhance </a:t>
            </a:r>
            <a:r>
              <a:rPr lang="en-US" b="1" dirty="0">
                <a:solidFill>
                  <a:srgbClr val="0070C0"/>
                </a:solidFill>
              </a:rPr>
              <a:t>significant historical and archaeological resources</a:t>
            </a:r>
            <a:r>
              <a:rPr lang="en-US" dirty="0"/>
              <a:t> under the provisions of Section 267.061, F.S</a:t>
            </a:r>
            <a:r>
              <a:rPr lang="en-US" dirty="0" smtClean="0"/>
              <a:t>.; </a:t>
            </a:r>
            <a:r>
              <a:rPr lang="en-US" dirty="0"/>
              <a:t>and </a:t>
            </a:r>
          </a:p>
          <a:p>
            <a:pPr marL="914400" lvl="1" indent="-457200">
              <a:buFont typeface="+mj-lt"/>
              <a:buAutoNum type="alphaLcParenR"/>
            </a:pPr>
            <a:r>
              <a:rPr lang="en-US" dirty="0" smtClean="0"/>
              <a:t>The </a:t>
            </a:r>
            <a:r>
              <a:rPr lang="en-US" b="1" dirty="0">
                <a:solidFill>
                  <a:srgbClr val="0070C0"/>
                </a:solidFill>
              </a:rPr>
              <a:t>current condition and relative value of functions </a:t>
            </a:r>
            <a:r>
              <a:rPr lang="en-US" dirty="0"/>
              <a:t>being performed by areas affected by the proposed regulated </a:t>
            </a:r>
            <a:r>
              <a:rPr lang="en-US" dirty="0" smtClean="0"/>
              <a:t>activity</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35</a:t>
            </a:fld>
            <a:endParaRPr lang="en-US"/>
          </a:p>
        </p:txBody>
      </p:sp>
    </p:spTree>
    <p:extLst>
      <p:ext uri="{BB962C8B-B14F-4D97-AF65-F5344CB8AC3E}">
        <p14:creationId xmlns:p14="http://schemas.microsoft.com/office/powerpoint/2010/main" val="28103342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Public Interest Test</a:t>
            </a:r>
            <a:endParaRPr lang="en-US" sz="3200" dirty="0"/>
          </a:p>
        </p:txBody>
      </p:sp>
      <p:sp>
        <p:nvSpPr>
          <p:cNvPr id="3" name="Text Placeholder 2"/>
          <p:cNvSpPr>
            <a:spLocks noGrp="1"/>
          </p:cNvSpPr>
          <p:nvPr>
            <p:ph type="body" idx="1"/>
          </p:nvPr>
        </p:nvSpPr>
        <p:spPr/>
        <p:txBody>
          <a:bodyPr/>
          <a:lstStyle/>
          <a:p>
            <a:r>
              <a:rPr lang="en-US" dirty="0" smtClean="0"/>
              <a:t>Within an OFW</a:t>
            </a:r>
            <a:endParaRPr lang="en-US" dirty="0"/>
          </a:p>
        </p:txBody>
      </p:sp>
      <p:sp>
        <p:nvSpPr>
          <p:cNvPr id="4" name="Content Placeholder 3"/>
          <p:cNvSpPr>
            <a:spLocks noGrp="1"/>
          </p:cNvSpPr>
          <p:nvPr>
            <p:ph sz="half" idx="2"/>
          </p:nvPr>
        </p:nvSpPr>
        <p:spPr/>
        <p:txBody>
          <a:bodyPr/>
          <a:lstStyle/>
          <a:p>
            <a:r>
              <a:rPr lang="en-US" u="sng" dirty="0" smtClean="0"/>
              <a:t>Clearly in</a:t>
            </a:r>
            <a:r>
              <a:rPr lang="en-US" dirty="0" smtClean="0"/>
              <a:t> the public interest</a:t>
            </a:r>
            <a:endParaRPr lang="en-US" dirty="0"/>
          </a:p>
        </p:txBody>
      </p:sp>
      <p:sp>
        <p:nvSpPr>
          <p:cNvPr id="5" name="Text Placeholder 4"/>
          <p:cNvSpPr>
            <a:spLocks noGrp="1"/>
          </p:cNvSpPr>
          <p:nvPr>
            <p:ph type="body" sz="quarter" idx="3"/>
          </p:nvPr>
        </p:nvSpPr>
        <p:spPr/>
        <p:txBody>
          <a:bodyPr/>
          <a:lstStyle/>
          <a:p>
            <a:r>
              <a:rPr lang="en-US" dirty="0" smtClean="0"/>
              <a:t>Not in an OFW</a:t>
            </a:r>
            <a:endParaRPr lang="en-US" dirty="0"/>
          </a:p>
        </p:txBody>
      </p:sp>
      <p:sp>
        <p:nvSpPr>
          <p:cNvPr id="6" name="Content Placeholder 5"/>
          <p:cNvSpPr>
            <a:spLocks noGrp="1"/>
          </p:cNvSpPr>
          <p:nvPr>
            <p:ph sz="quarter" idx="4"/>
          </p:nvPr>
        </p:nvSpPr>
        <p:spPr/>
        <p:txBody>
          <a:bodyPr/>
          <a:lstStyle/>
          <a:p>
            <a:r>
              <a:rPr lang="en-US" u="sng" dirty="0" smtClean="0"/>
              <a:t>Not contrary to</a:t>
            </a:r>
            <a:r>
              <a:rPr lang="en-US" dirty="0" smtClean="0"/>
              <a:t> the public interest</a:t>
            </a:r>
            <a:endParaRPr lang="en-US" dirty="0"/>
          </a:p>
        </p:txBody>
      </p:sp>
      <p:sp>
        <p:nvSpPr>
          <p:cNvPr id="7" name="Date Placeholder 6"/>
          <p:cNvSpPr>
            <a:spLocks noGrp="1"/>
          </p:cNvSpPr>
          <p:nvPr>
            <p:ph type="dt" sz="half" idx="10"/>
          </p:nvPr>
        </p:nvSpPr>
        <p:spPr/>
        <p:txBody>
          <a:bodyPr/>
          <a:lstStyle/>
          <a:p>
            <a:fld id="{9C718232-338F-42E0-9C31-FCB890EDDD82}" type="datetime1">
              <a:rPr lang="en-US" smtClean="0"/>
              <a:t>3/28/2016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t>36</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2481" y="3482810"/>
            <a:ext cx="2082215" cy="2943060"/>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3744" y="3482810"/>
            <a:ext cx="1809264" cy="2100742"/>
          </a:xfrm>
          <a:prstGeom prst="rect">
            <a:avLst/>
          </a:prstGeom>
        </p:spPr>
      </p:pic>
    </p:spTree>
    <p:extLst>
      <p:ext uri="{BB962C8B-B14F-4D97-AF65-F5344CB8AC3E}">
        <p14:creationId xmlns:p14="http://schemas.microsoft.com/office/powerpoint/2010/main" val="39416243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Public Interest Test</a:t>
            </a:r>
            <a:br>
              <a:rPr lang="en-US" sz="2800" dirty="0" smtClean="0"/>
            </a:br>
            <a:r>
              <a:rPr lang="en-US" sz="2000" dirty="0" smtClean="0"/>
              <a:t>Public Health, Safety, or Welfare or the Property of Others</a:t>
            </a:r>
            <a:endParaRPr lang="en-US" sz="2000" dirty="0"/>
          </a:p>
        </p:txBody>
      </p:sp>
      <p:sp>
        <p:nvSpPr>
          <p:cNvPr id="3" name="Content Placeholder 2"/>
          <p:cNvSpPr>
            <a:spLocks noGrp="1"/>
          </p:cNvSpPr>
          <p:nvPr>
            <p:ph idx="1"/>
          </p:nvPr>
        </p:nvSpPr>
        <p:spPr>
          <a:xfrm>
            <a:off x="628650" y="1325563"/>
            <a:ext cx="7886700" cy="4851400"/>
          </a:xfrm>
        </p:spPr>
        <p:txBody>
          <a:bodyPr>
            <a:normAutofit fontScale="92500" lnSpcReduction="10000"/>
          </a:bodyPr>
          <a:lstStyle/>
          <a:p>
            <a:r>
              <a:rPr lang="en-US" dirty="0" smtClean="0"/>
              <a:t>Will the project cause an environmental hazard or improvement to public health, safety, or property of others?</a:t>
            </a:r>
          </a:p>
          <a:p>
            <a:pPr lvl="1"/>
            <a:r>
              <a:rPr lang="en-US" dirty="0" smtClean="0"/>
              <a:t>Mosquito control</a:t>
            </a:r>
          </a:p>
          <a:p>
            <a:pPr lvl="1"/>
            <a:r>
              <a:rPr lang="en-US" dirty="0" smtClean="0"/>
              <a:t>Waste disposal (solid, hazardous, domestic, industrial)</a:t>
            </a:r>
          </a:p>
          <a:p>
            <a:pPr lvl="1"/>
            <a:r>
              <a:rPr lang="en-US" dirty="0" smtClean="0"/>
              <a:t>Aids to navigation</a:t>
            </a:r>
          </a:p>
          <a:p>
            <a:pPr lvl="1"/>
            <a:r>
              <a:rPr lang="en-US" dirty="0" smtClean="0"/>
              <a:t>Hurricane preparedness/cleanup</a:t>
            </a:r>
          </a:p>
          <a:p>
            <a:pPr lvl="1"/>
            <a:r>
              <a:rPr lang="en-US" dirty="0" smtClean="0"/>
              <a:t>Environmental remediation</a:t>
            </a:r>
          </a:p>
          <a:p>
            <a:pPr lvl="1"/>
            <a:r>
              <a:rPr lang="en-US" dirty="0" smtClean="0"/>
              <a:t>Enhancement or restoration</a:t>
            </a:r>
          </a:p>
          <a:p>
            <a:pPr lvl="1"/>
            <a:r>
              <a:rPr lang="en-US" dirty="0" smtClean="0"/>
              <a:t>Closure or restriction of shellfish harvesting areas</a:t>
            </a:r>
          </a:p>
          <a:p>
            <a:pPr lvl="1"/>
            <a:r>
              <a:rPr lang="en-US" dirty="0" smtClean="0"/>
              <a:t>Flooding or alleviate flooding</a:t>
            </a:r>
          </a:p>
          <a:p>
            <a:pPr lvl="1"/>
            <a:r>
              <a:rPr lang="en-US" dirty="0" smtClean="0"/>
              <a:t>Environmental impacts to property of others (not including property values)</a:t>
            </a:r>
          </a:p>
          <a:p>
            <a:pPr lvl="1"/>
            <a:r>
              <a:rPr lang="en-US" dirty="0" smtClean="0"/>
              <a:t>______________________________?</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37</a:t>
            </a:fld>
            <a:endParaRPr lang="en-US"/>
          </a:p>
        </p:txBody>
      </p:sp>
    </p:spTree>
    <p:extLst>
      <p:ext uri="{BB962C8B-B14F-4D97-AF65-F5344CB8AC3E}">
        <p14:creationId xmlns:p14="http://schemas.microsoft.com/office/powerpoint/2010/main" val="31588530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1097931"/>
          </a:xfrm>
        </p:spPr>
        <p:txBody>
          <a:bodyPr>
            <a:normAutofit/>
          </a:bodyPr>
          <a:lstStyle/>
          <a:p>
            <a:r>
              <a:rPr lang="en-US" sz="3200" dirty="0" smtClean="0"/>
              <a:t>Public Interest Test</a:t>
            </a:r>
            <a:br>
              <a:rPr lang="en-US" sz="3200" dirty="0" smtClean="0"/>
            </a:br>
            <a:r>
              <a:rPr lang="en-US" sz="2400" dirty="0" smtClean="0"/>
              <a:t>Fish and Wildlife and their Habitats</a:t>
            </a:r>
            <a:endParaRPr lang="en-US" sz="3200" dirty="0"/>
          </a:p>
        </p:txBody>
      </p:sp>
      <p:sp>
        <p:nvSpPr>
          <p:cNvPr id="3" name="Content Placeholder 2"/>
          <p:cNvSpPr>
            <a:spLocks noGrp="1"/>
          </p:cNvSpPr>
          <p:nvPr>
            <p:ph idx="1"/>
          </p:nvPr>
        </p:nvSpPr>
        <p:spPr>
          <a:xfrm>
            <a:off x="628650" y="1416106"/>
            <a:ext cx="7886700" cy="4760857"/>
          </a:xfrm>
        </p:spPr>
        <p:txBody>
          <a:bodyPr/>
          <a:lstStyle/>
          <a:p>
            <a:r>
              <a:rPr lang="en-US" dirty="0" smtClean="0"/>
              <a:t>Use same criteria as previously discussed</a:t>
            </a:r>
          </a:p>
          <a:p>
            <a:pPr lvl="1"/>
            <a:r>
              <a:rPr lang="en-US" dirty="0" smtClean="0"/>
              <a:t>AH I, section 10.2.2</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38</a:t>
            </a:fld>
            <a:endParaRPr lang="en-US"/>
          </a:p>
        </p:txBody>
      </p:sp>
    </p:spTree>
    <p:extLst>
      <p:ext uri="{BB962C8B-B14F-4D97-AF65-F5344CB8AC3E}">
        <p14:creationId xmlns:p14="http://schemas.microsoft.com/office/powerpoint/2010/main" val="37767206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4404" y="2228752"/>
            <a:ext cx="2327607" cy="1681597"/>
          </a:xfrm>
          <a:prstGeom prst="rect">
            <a:avLst/>
          </a:prstGeom>
        </p:spPr>
      </p:pic>
      <p:sp>
        <p:nvSpPr>
          <p:cNvPr id="2" name="Title 1"/>
          <p:cNvSpPr>
            <a:spLocks noGrp="1"/>
          </p:cNvSpPr>
          <p:nvPr>
            <p:ph type="title"/>
          </p:nvPr>
        </p:nvSpPr>
        <p:spPr>
          <a:xfrm>
            <a:off x="906236" y="1"/>
            <a:ext cx="7609114" cy="1130060"/>
          </a:xfrm>
        </p:spPr>
        <p:txBody>
          <a:bodyPr>
            <a:normAutofit/>
          </a:bodyPr>
          <a:lstStyle/>
          <a:p>
            <a:r>
              <a:rPr lang="en-US" sz="3200" dirty="0" smtClean="0"/>
              <a:t>Public Interest Test</a:t>
            </a:r>
            <a:br>
              <a:rPr lang="en-US" sz="3200" dirty="0" smtClean="0"/>
            </a:br>
            <a:r>
              <a:rPr lang="en-US" sz="2000" dirty="0" smtClean="0"/>
              <a:t>Navigation, Water Flow, Erosion and Shoaling</a:t>
            </a:r>
            <a:endParaRPr lang="en-US" sz="2000" dirty="0"/>
          </a:p>
        </p:txBody>
      </p:sp>
      <p:sp>
        <p:nvSpPr>
          <p:cNvPr id="3" name="Content Placeholder 2"/>
          <p:cNvSpPr>
            <a:spLocks noGrp="1"/>
          </p:cNvSpPr>
          <p:nvPr>
            <p:ph idx="1"/>
          </p:nvPr>
        </p:nvSpPr>
        <p:spPr>
          <a:xfrm>
            <a:off x="628650" y="1229988"/>
            <a:ext cx="7886700" cy="5265149"/>
          </a:xfrm>
        </p:spPr>
        <p:txBody>
          <a:bodyPr>
            <a:normAutofit fontScale="92500" lnSpcReduction="20000"/>
          </a:bodyPr>
          <a:lstStyle/>
          <a:p>
            <a:r>
              <a:rPr lang="en-US" dirty="0"/>
              <a:t>Florida Fish and Wildlife Conservation Commission (FWC) is our commenting </a:t>
            </a:r>
            <a:r>
              <a:rPr lang="en-US" dirty="0" smtClean="0"/>
              <a:t>agency for navigation. </a:t>
            </a:r>
            <a:endParaRPr lang="en-US" dirty="0"/>
          </a:p>
          <a:p>
            <a:r>
              <a:rPr lang="en-US" dirty="0" smtClean="0"/>
              <a:t>Will the project:</a:t>
            </a:r>
          </a:p>
          <a:p>
            <a:pPr lvl="1"/>
            <a:r>
              <a:rPr lang="en-US" dirty="0" smtClean="0"/>
              <a:t>Impede or enhance navigability? (current uses only)</a:t>
            </a:r>
          </a:p>
          <a:p>
            <a:pPr lvl="2"/>
            <a:r>
              <a:rPr lang="en-US" dirty="0" smtClean="0"/>
              <a:t>Bridge clearance &amp; vessel type</a:t>
            </a:r>
          </a:p>
          <a:p>
            <a:pPr lvl="2"/>
            <a:r>
              <a:rPr lang="en-US" dirty="0" smtClean="0"/>
              <a:t>Docks &amp; navigation channels</a:t>
            </a:r>
          </a:p>
          <a:p>
            <a:pPr lvl="2"/>
            <a:r>
              <a:rPr lang="en-US" dirty="0" smtClean="0"/>
              <a:t>Marking temporary hazards</a:t>
            </a:r>
          </a:p>
          <a:p>
            <a:pPr lvl="2"/>
            <a:r>
              <a:rPr lang="en-US" dirty="0" smtClean="0"/>
              <a:t>Navigational aids</a:t>
            </a:r>
          </a:p>
          <a:p>
            <a:pPr lvl="1"/>
            <a:r>
              <a:rPr lang="en-US" dirty="0" smtClean="0"/>
              <a:t>Cause or alleviate erosion or shoaling?</a:t>
            </a:r>
          </a:p>
          <a:p>
            <a:pPr lvl="2"/>
            <a:r>
              <a:rPr lang="en-US" dirty="0" smtClean="0"/>
              <a:t>Hydrographic review</a:t>
            </a:r>
          </a:p>
          <a:p>
            <a:pPr lvl="3"/>
            <a:r>
              <a:rPr lang="en-US" dirty="0" smtClean="0"/>
              <a:t>Jetties, breakwaters, groins, bulkheads, beach nourishment</a:t>
            </a:r>
          </a:p>
          <a:p>
            <a:pPr lvl="3"/>
            <a:r>
              <a:rPr lang="en-US" dirty="0" smtClean="0"/>
              <a:t>Channel relocation</a:t>
            </a:r>
          </a:p>
          <a:p>
            <a:pPr lvl="2"/>
            <a:r>
              <a:rPr lang="en-US" dirty="0" smtClean="0"/>
              <a:t>Artificial reefs</a:t>
            </a:r>
          </a:p>
          <a:p>
            <a:pPr lvl="3"/>
            <a:r>
              <a:rPr lang="en-US" dirty="0" smtClean="0"/>
              <a:t>Location &amp; depth</a:t>
            </a:r>
          </a:p>
          <a:p>
            <a:pPr lvl="2"/>
            <a:r>
              <a:rPr lang="en-US" dirty="0" smtClean="0"/>
              <a:t>Use of erosion control best management practices (BMPs)</a:t>
            </a:r>
          </a:p>
          <a:p>
            <a:pPr lvl="1"/>
            <a:r>
              <a:rPr lang="en-US" dirty="0" smtClean="0"/>
              <a:t>Impact or enhance water flow</a:t>
            </a:r>
          </a:p>
          <a:p>
            <a:pPr lvl="2"/>
            <a:r>
              <a:rPr lang="en-US" dirty="0" smtClean="0"/>
              <a:t>Sheet flow</a:t>
            </a:r>
          </a:p>
          <a:p>
            <a:pPr lvl="2"/>
            <a:r>
              <a:rPr lang="en-US" dirty="0" smtClean="0"/>
              <a:t>Channelization</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39</a:t>
            </a:fld>
            <a:endParaRPr lang="en-US"/>
          </a:p>
        </p:txBody>
      </p:sp>
    </p:spTree>
    <p:extLst>
      <p:ext uri="{BB962C8B-B14F-4D97-AF65-F5344CB8AC3E}">
        <p14:creationId xmlns:p14="http://schemas.microsoft.com/office/powerpoint/2010/main" val="2941623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1214747"/>
          </a:xfrm>
        </p:spPr>
        <p:txBody>
          <a:bodyPr>
            <a:normAutofit/>
          </a:bodyPr>
          <a:lstStyle/>
          <a:p>
            <a:r>
              <a:rPr lang="en-US" sz="3200" dirty="0" smtClean="0"/>
              <a:t>Additional Conditions for Issuance</a:t>
            </a:r>
            <a:endParaRPr lang="en-US" sz="3200" dirty="0"/>
          </a:p>
        </p:txBody>
      </p:sp>
      <p:sp>
        <p:nvSpPr>
          <p:cNvPr id="3" name="Content Placeholder 2"/>
          <p:cNvSpPr>
            <a:spLocks noGrp="1"/>
          </p:cNvSpPr>
          <p:nvPr>
            <p:ph idx="1"/>
          </p:nvPr>
        </p:nvSpPr>
        <p:spPr>
          <a:xfrm>
            <a:off x="628650" y="1325562"/>
            <a:ext cx="7886700" cy="5058761"/>
          </a:xfrm>
        </p:spPr>
        <p:txBody>
          <a:bodyPr>
            <a:normAutofit/>
          </a:bodyPr>
          <a:lstStyle/>
          <a:p>
            <a:r>
              <a:rPr lang="en-US" dirty="0" smtClean="0"/>
              <a:t>62-330.302, F.A.C.</a:t>
            </a:r>
          </a:p>
          <a:p>
            <a:pPr lvl="1"/>
            <a:r>
              <a:rPr lang="en-US" dirty="0" smtClean="0"/>
              <a:t>Public interest test (7 criteria)</a:t>
            </a:r>
            <a:endParaRPr lang="en-US" dirty="0"/>
          </a:p>
          <a:p>
            <a:pPr lvl="1"/>
            <a:r>
              <a:rPr lang="en-US" dirty="0" smtClean="0"/>
              <a:t>Cumulative impacts</a:t>
            </a:r>
          </a:p>
          <a:p>
            <a:pPr lvl="1"/>
            <a:r>
              <a:rPr lang="en-US" dirty="0" smtClean="0"/>
              <a:t>Class II waters</a:t>
            </a:r>
          </a:p>
          <a:p>
            <a:pPr lvl="1"/>
            <a:r>
              <a:rPr lang="en-US" dirty="0" smtClean="0"/>
              <a:t>Vertical seawalls</a:t>
            </a:r>
          </a:p>
          <a:p>
            <a:pPr lvl="1"/>
            <a:r>
              <a:rPr lang="en-US" dirty="0" smtClean="0"/>
              <a:t>Past violations and resolutions</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a:t>
            </a:fld>
            <a:endParaRPr lang="en-US"/>
          </a:p>
        </p:txBody>
      </p:sp>
    </p:spTree>
    <p:extLst>
      <p:ext uri="{BB962C8B-B14F-4D97-AF65-F5344CB8AC3E}">
        <p14:creationId xmlns:p14="http://schemas.microsoft.com/office/powerpoint/2010/main" val="7528564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1065563"/>
          </a:xfrm>
        </p:spPr>
        <p:txBody>
          <a:bodyPr>
            <a:normAutofit/>
          </a:bodyPr>
          <a:lstStyle/>
          <a:p>
            <a:r>
              <a:rPr lang="en-US" sz="3200" dirty="0" smtClean="0"/>
              <a:t>Public Interest Test</a:t>
            </a:r>
            <a:br>
              <a:rPr lang="en-US" sz="3200" dirty="0" smtClean="0"/>
            </a:br>
            <a:r>
              <a:rPr lang="en-US" sz="2400" dirty="0" smtClean="0"/>
              <a:t>Fisheries, Recreation, Marine Productivity</a:t>
            </a:r>
            <a:endParaRPr lang="en-US" sz="2400" dirty="0"/>
          </a:p>
        </p:txBody>
      </p:sp>
      <p:sp>
        <p:nvSpPr>
          <p:cNvPr id="3" name="Content Placeholder 2"/>
          <p:cNvSpPr>
            <a:spLocks noGrp="1"/>
          </p:cNvSpPr>
          <p:nvPr>
            <p:ph idx="1"/>
          </p:nvPr>
        </p:nvSpPr>
        <p:spPr>
          <a:xfrm>
            <a:off x="628650" y="1383738"/>
            <a:ext cx="7886700" cy="4793225"/>
          </a:xfrm>
        </p:spPr>
        <p:txBody>
          <a:bodyPr>
            <a:normAutofit fontScale="85000" lnSpcReduction="20000"/>
          </a:bodyPr>
          <a:lstStyle/>
          <a:p>
            <a:r>
              <a:rPr lang="en-US" dirty="0" smtClean="0"/>
              <a:t>Florida Fish and Wildlife Conservation Commission (FWC) is our commenting agency. </a:t>
            </a:r>
          </a:p>
          <a:p>
            <a:r>
              <a:rPr lang="en-US" dirty="0" smtClean="0"/>
              <a:t>Will the activity cause:</a:t>
            </a:r>
          </a:p>
          <a:p>
            <a:pPr lvl="1"/>
            <a:r>
              <a:rPr lang="en-US" dirty="0" smtClean="0"/>
              <a:t>Adverse affects to fisheries/marine productivity?</a:t>
            </a:r>
          </a:p>
          <a:p>
            <a:pPr lvl="2"/>
            <a:r>
              <a:rPr lang="en-US" dirty="0" smtClean="0"/>
              <a:t>Fish nursery habitat</a:t>
            </a:r>
          </a:p>
          <a:p>
            <a:pPr lvl="2"/>
            <a:r>
              <a:rPr lang="en-US" dirty="0" smtClean="0"/>
              <a:t>Water temperature changes</a:t>
            </a:r>
          </a:p>
          <a:p>
            <a:pPr lvl="2"/>
            <a:r>
              <a:rPr lang="en-US" dirty="0" smtClean="0"/>
              <a:t>Salinity changes</a:t>
            </a:r>
          </a:p>
          <a:p>
            <a:pPr lvl="2"/>
            <a:r>
              <a:rPr lang="en-US" dirty="0" smtClean="0"/>
              <a:t>Detrital export</a:t>
            </a:r>
          </a:p>
          <a:p>
            <a:pPr lvl="2"/>
            <a:r>
              <a:rPr lang="en-US" dirty="0" smtClean="0"/>
              <a:t>Nutrient levels</a:t>
            </a:r>
          </a:p>
          <a:p>
            <a:pPr lvl="2"/>
            <a:r>
              <a:rPr lang="en-US" dirty="0" smtClean="0"/>
              <a:t>Population effects</a:t>
            </a:r>
          </a:p>
          <a:p>
            <a:pPr lvl="1"/>
            <a:r>
              <a:rPr lang="en-US" dirty="0" smtClean="0"/>
              <a:t>Adverse effects or improvements to recreation?</a:t>
            </a:r>
          </a:p>
          <a:p>
            <a:pPr lvl="2"/>
            <a:r>
              <a:rPr lang="en-US" dirty="0" smtClean="0"/>
              <a:t>Boating</a:t>
            </a:r>
          </a:p>
          <a:p>
            <a:pPr lvl="2"/>
            <a:r>
              <a:rPr lang="en-US" dirty="0" smtClean="0"/>
              <a:t>Fishing</a:t>
            </a:r>
          </a:p>
          <a:p>
            <a:pPr lvl="2"/>
            <a:r>
              <a:rPr lang="en-US" dirty="0" smtClean="0"/>
              <a:t>Swimming</a:t>
            </a:r>
          </a:p>
          <a:p>
            <a:pPr lvl="2"/>
            <a:r>
              <a:rPr lang="en-US" dirty="0" smtClean="0"/>
              <a:t>Waterskiing</a:t>
            </a:r>
          </a:p>
          <a:p>
            <a:pPr lvl="2"/>
            <a:r>
              <a:rPr lang="en-US" dirty="0" smtClean="0"/>
              <a:t>Hunting</a:t>
            </a:r>
          </a:p>
          <a:p>
            <a:pPr lvl="2"/>
            <a:r>
              <a:rPr lang="en-US" dirty="0" smtClean="0"/>
              <a:t>Birdwatching</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40</a:t>
            </a:fld>
            <a:endParaRPr lang="en-US"/>
          </a:p>
        </p:txBody>
      </p:sp>
      <p:pic>
        <p:nvPicPr>
          <p:cNvPr id="7" name="Picture 8" descr="C:\Users\mason_h\AppData\Local\Microsoft\Windows\Temporary Internet Files\Content.IE5\2PAC3ZBE\MC900231353[1].wmf"/>
          <p:cNvPicPr>
            <a:picLocks noChangeAspect="1" noChangeArrowheads="1"/>
          </p:cNvPicPr>
          <p:nvPr/>
        </p:nvPicPr>
        <p:blipFill>
          <a:blip r:embed="rId2" cstate="print"/>
          <a:srcRect/>
          <a:stretch>
            <a:fillRect/>
          </a:stretch>
        </p:blipFill>
        <p:spPr bwMode="auto">
          <a:xfrm>
            <a:off x="6392173" y="4609210"/>
            <a:ext cx="2195123" cy="1675081"/>
          </a:xfrm>
          <a:prstGeom prst="rect">
            <a:avLst/>
          </a:prstGeom>
          <a:noFill/>
        </p:spPr>
      </p:pic>
      <p:pic>
        <p:nvPicPr>
          <p:cNvPr id="8" name="Picture 16" descr="C:\Users\mason_h\AppData\Local\Microsoft\Windows\Temporary Internet Files\Content.IE5\KU00S9SF\MC900383474[1].wmf"/>
          <p:cNvPicPr>
            <a:picLocks noChangeAspect="1" noChangeArrowheads="1"/>
          </p:cNvPicPr>
          <p:nvPr/>
        </p:nvPicPr>
        <p:blipFill>
          <a:blip r:embed="rId3" cstate="print"/>
          <a:srcRect/>
          <a:stretch>
            <a:fillRect/>
          </a:stretch>
        </p:blipFill>
        <p:spPr bwMode="auto">
          <a:xfrm>
            <a:off x="4157932" y="4737088"/>
            <a:ext cx="1303297" cy="1439875"/>
          </a:xfrm>
          <a:prstGeom prst="rect">
            <a:avLst/>
          </a:prstGeom>
          <a:noFill/>
        </p:spPr>
      </p:pic>
      <p:pic>
        <p:nvPicPr>
          <p:cNvPr id="9" name="Picture 9" descr="C:\Users\mason_h\AppData\Local\Microsoft\Windows\Temporary Internet Files\Content.IE5\2PAC3ZBE\MC900048805[1].wmf"/>
          <p:cNvPicPr>
            <a:picLocks noChangeAspect="1" noChangeArrowheads="1"/>
          </p:cNvPicPr>
          <p:nvPr/>
        </p:nvPicPr>
        <p:blipFill>
          <a:blip r:embed="rId4" cstate="print"/>
          <a:srcRect/>
          <a:stretch>
            <a:fillRect/>
          </a:stretch>
        </p:blipFill>
        <p:spPr bwMode="auto">
          <a:xfrm>
            <a:off x="6683854" y="2672750"/>
            <a:ext cx="1605592" cy="1264503"/>
          </a:xfrm>
          <a:prstGeom prst="rect">
            <a:avLst/>
          </a:prstGeom>
          <a:noFill/>
        </p:spPr>
      </p:pic>
    </p:spTree>
    <p:extLst>
      <p:ext uri="{BB962C8B-B14F-4D97-AF65-F5344CB8AC3E}">
        <p14:creationId xmlns:p14="http://schemas.microsoft.com/office/powerpoint/2010/main" val="9338652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1114115"/>
          </a:xfrm>
        </p:spPr>
        <p:txBody>
          <a:bodyPr>
            <a:normAutofit/>
          </a:bodyPr>
          <a:lstStyle/>
          <a:p>
            <a:r>
              <a:rPr lang="en-US" sz="3200" dirty="0" smtClean="0"/>
              <a:t>Public Interest Test</a:t>
            </a:r>
            <a:br>
              <a:rPr lang="en-US" sz="3200" dirty="0" smtClean="0"/>
            </a:br>
            <a:r>
              <a:rPr lang="en-US" sz="2400" dirty="0" smtClean="0"/>
              <a:t>Temporary or Permanent Nature</a:t>
            </a:r>
            <a:endParaRPr lang="en-US" sz="3200" dirty="0"/>
          </a:p>
        </p:txBody>
      </p:sp>
      <p:sp>
        <p:nvSpPr>
          <p:cNvPr id="3" name="Content Placeholder 2"/>
          <p:cNvSpPr>
            <a:spLocks noGrp="1"/>
          </p:cNvSpPr>
          <p:nvPr>
            <p:ph idx="1"/>
          </p:nvPr>
        </p:nvSpPr>
        <p:spPr>
          <a:xfrm>
            <a:off x="628650" y="1432290"/>
            <a:ext cx="7886700" cy="4744673"/>
          </a:xfrm>
        </p:spPr>
        <p:txBody>
          <a:bodyPr/>
          <a:lstStyle/>
          <a:p>
            <a:r>
              <a:rPr lang="en-US" dirty="0" smtClean="0"/>
              <a:t>Frequency and duration of impacts</a:t>
            </a:r>
          </a:p>
          <a:p>
            <a:pPr lvl="1"/>
            <a:r>
              <a:rPr lang="en-US" dirty="0" smtClean="0"/>
              <a:t>Temporary impacts less harmful than permanent impacts of the same nature and extent</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41</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1814812660"/>
              </p:ext>
            </p:extLst>
          </p:nvPr>
        </p:nvGraphicFramePr>
        <p:xfrm>
          <a:off x="1524000" y="3182667"/>
          <a:ext cx="6096000" cy="185420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r>
                        <a:rPr lang="en-US" dirty="0" smtClean="0"/>
                        <a:t>Temporary</a:t>
                      </a:r>
                      <a:endParaRPr lang="en-US" dirty="0"/>
                    </a:p>
                  </a:txBody>
                  <a:tcPr/>
                </a:tc>
                <a:tc>
                  <a:txBody>
                    <a:bodyPr/>
                    <a:lstStyle/>
                    <a:p>
                      <a:r>
                        <a:rPr lang="en-US" dirty="0" smtClean="0"/>
                        <a:t>Permanent</a:t>
                      </a:r>
                      <a:endParaRPr lang="en-US" dirty="0"/>
                    </a:p>
                  </a:txBody>
                  <a:tcPr/>
                </a:tc>
                <a:extLst>
                  <a:ext uri="{0D108BD9-81ED-4DB2-BD59-A6C34878D82A}">
                    <a16:rowId xmlns:a16="http://schemas.microsoft.com/office/drawing/2014/main" val="10000"/>
                  </a:ext>
                </a:extLst>
              </a:tr>
              <a:tr h="370840">
                <a:tc>
                  <a:txBody>
                    <a:bodyPr/>
                    <a:lstStyle/>
                    <a:p>
                      <a:r>
                        <a:rPr lang="en-US" dirty="0" smtClean="0"/>
                        <a:t>Construction</a:t>
                      </a:r>
                      <a:r>
                        <a:rPr lang="en-US" baseline="0" dirty="0" smtClean="0"/>
                        <a:t> mooring</a:t>
                      </a:r>
                      <a:endParaRPr lang="en-US" dirty="0"/>
                    </a:p>
                  </a:txBody>
                  <a:tcPr/>
                </a:tc>
                <a:tc>
                  <a:txBody>
                    <a:bodyPr/>
                    <a:lstStyle/>
                    <a:p>
                      <a:r>
                        <a:rPr lang="en-US" dirty="0" smtClean="0"/>
                        <a:t>Marina</a:t>
                      </a:r>
                      <a:endParaRPr lang="en-US" dirty="0"/>
                    </a:p>
                  </a:txBody>
                  <a:tcPr/>
                </a:tc>
                <a:extLst>
                  <a:ext uri="{0D108BD9-81ED-4DB2-BD59-A6C34878D82A}">
                    <a16:rowId xmlns:a16="http://schemas.microsoft.com/office/drawing/2014/main" val="10001"/>
                  </a:ext>
                </a:extLst>
              </a:tr>
              <a:tr h="370840">
                <a:tc>
                  <a:txBody>
                    <a:bodyPr/>
                    <a:lstStyle/>
                    <a:p>
                      <a:r>
                        <a:rPr lang="en-US" dirty="0" smtClean="0"/>
                        <a:t>Construction access</a:t>
                      </a:r>
                      <a:endParaRPr lang="en-US" dirty="0"/>
                    </a:p>
                  </a:txBody>
                  <a:tcPr/>
                </a:tc>
                <a:tc>
                  <a:txBody>
                    <a:bodyPr/>
                    <a:lstStyle/>
                    <a:p>
                      <a:r>
                        <a:rPr lang="en-US" dirty="0" smtClean="0"/>
                        <a:t>Road</a:t>
                      </a:r>
                      <a:endParaRPr lang="en-US" dirty="0"/>
                    </a:p>
                  </a:txBody>
                  <a:tcPr/>
                </a:tc>
                <a:extLst>
                  <a:ext uri="{0D108BD9-81ED-4DB2-BD59-A6C34878D82A}">
                    <a16:rowId xmlns:a16="http://schemas.microsoft.com/office/drawing/2014/main" val="10002"/>
                  </a:ext>
                </a:extLst>
              </a:tr>
              <a:tr h="370840">
                <a:tc>
                  <a:txBody>
                    <a:bodyPr/>
                    <a:lstStyle/>
                    <a:p>
                      <a:r>
                        <a:rPr lang="en-US" dirty="0" smtClean="0"/>
                        <a:t>Construction drawdown</a:t>
                      </a:r>
                      <a:endParaRPr lang="en-US" dirty="0"/>
                    </a:p>
                  </a:txBody>
                  <a:tcPr/>
                </a:tc>
                <a:tc>
                  <a:txBody>
                    <a:bodyPr/>
                    <a:lstStyle/>
                    <a:p>
                      <a:r>
                        <a:rPr lang="en-US" dirty="0" smtClean="0"/>
                        <a:t>Irrigation system</a:t>
                      </a:r>
                      <a:endParaRPr lang="en-US" dirty="0"/>
                    </a:p>
                  </a:txBody>
                  <a:tcPr/>
                </a:tc>
                <a:extLst>
                  <a:ext uri="{0D108BD9-81ED-4DB2-BD59-A6C34878D82A}">
                    <a16:rowId xmlns:a16="http://schemas.microsoft.com/office/drawing/2014/main" val="10003"/>
                  </a:ext>
                </a:extLst>
              </a:tr>
              <a:tr h="370840">
                <a:tc>
                  <a:txBody>
                    <a:bodyPr/>
                    <a:lstStyle/>
                    <a:p>
                      <a:r>
                        <a:rPr lang="en-US" dirty="0" smtClean="0"/>
                        <a:t>?</a:t>
                      </a:r>
                      <a:endParaRPr lang="en-US" dirty="0"/>
                    </a:p>
                  </a:txBody>
                  <a:tcPr/>
                </a:tc>
                <a:tc>
                  <a:txBody>
                    <a:bodyPr/>
                    <a:lstStyle/>
                    <a:p>
                      <a:r>
                        <a:rPr lang="en-US" dirty="0" smtClean="0"/>
                        <a:t>?</a:t>
                      </a:r>
                      <a:endParaRPr lang="en-US"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5031828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1138687"/>
          </a:xfrm>
        </p:spPr>
        <p:txBody>
          <a:bodyPr>
            <a:normAutofit/>
          </a:bodyPr>
          <a:lstStyle/>
          <a:p>
            <a:r>
              <a:rPr lang="en-US" sz="3200" dirty="0" smtClean="0"/>
              <a:t>Public Interest Test</a:t>
            </a:r>
            <a:br>
              <a:rPr lang="en-US" sz="3200" dirty="0" smtClean="0"/>
            </a:br>
            <a:r>
              <a:rPr lang="en-US" sz="2400" dirty="0" smtClean="0"/>
              <a:t>Historical and Archaeological Resources</a:t>
            </a:r>
            <a:endParaRPr lang="en-US" sz="3200" dirty="0"/>
          </a:p>
        </p:txBody>
      </p:sp>
      <p:sp>
        <p:nvSpPr>
          <p:cNvPr id="3" name="Content Placeholder 2"/>
          <p:cNvSpPr>
            <a:spLocks noGrp="1"/>
          </p:cNvSpPr>
          <p:nvPr>
            <p:ph idx="1"/>
          </p:nvPr>
        </p:nvSpPr>
        <p:spPr>
          <a:xfrm>
            <a:off x="628650" y="1262358"/>
            <a:ext cx="7886700" cy="4914605"/>
          </a:xfrm>
        </p:spPr>
        <p:txBody>
          <a:bodyPr/>
          <a:lstStyle/>
          <a:p>
            <a:r>
              <a:rPr lang="en-US" dirty="0" smtClean="0"/>
              <a:t>Department of State, Division of Historical Resources (DHR) is our commenting agency</a:t>
            </a:r>
          </a:p>
          <a:p>
            <a:pPr lvl="1"/>
            <a:r>
              <a:rPr lang="en-US" dirty="0" smtClean="0"/>
              <a:t>May send:</a:t>
            </a:r>
          </a:p>
          <a:p>
            <a:pPr lvl="2"/>
            <a:r>
              <a:rPr lang="en-US" dirty="0" smtClean="0"/>
              <a:t>Request for additional information</a:t>
            </a:r>
          </a:p>
          <a:p>
            <a:pPr lvl="2"/>
            <a:r>
              <a:rPr lang="en-US" dirty="0" smtClean="0"/>
              <a:t>Request for archaeological survey</a:t>
            </a:r>
          </a:p>
          <a:p>
            <a:pPr lvl="2"/>
            <a:r>
              <a:rPr lang="en-US" dirty="0" smtClean="0"/>
              <a:t>Suggestions for modification</a:t>
            </a:r>
          </a:p>
          <a:p>
            <a:pPr lvl="2"/>
            <a:r>
              <a:rPr lang="en-US" dirty="0" smtClean="0"/>
              <a:t>Specific conditions for the permit</a:t>
            </a:r>
          </a:p>
          <a:p>
            <a:pPr lvl="2"/>
            <a:r>
              <a:rPr lang="en-US" dirty="0" smtClean="0"/>
              <a:t>CZM objection</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42</a:t>
            </a:fld>
            <a:endParaRPr lang="en-US"/>
          </a:p>
        </p:txBody>
      </p:sp>
    </p:spTree>
    <p:extLst>
      <p:ext uri="{BB962C8B-B14F-4D97-AF65-F5344CB8AC3E}">
        <p14:creationId xmlns:p14="http://schemas.microsoft.com/office/powerpoint/2010/main" val="37332153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112808"/>
          </a:xfrm>
        </p:spPr>
        <p:txBody>
          <a:bodyPr>
            <a:normAutofit/>
          </a:bodyPr>
          <a:lstStyle/>
          <a:p>
            <a:r>
              <a:rPr lang="en-US" sz="3200" dirty="0" smtClean="0"/>
              <a:t>Public Interest Test</a:t>
            </a:r>
            <a:br>
              <a:rPr lang="en-US" sz="3200" dirty="0" smtClean="0"/>
            </a:br>
            <a:r>
              <a:rPr lang="en-US" sz="2000" dirty="0" smtClean="0"/>
              <a:t>Current Condition and Relative Value of Functions</a:t>
            </a:r>
            <a:endParaRPr lang="en-US" sz="2000" dirty="0"/>
          </a:p>
        </p:txBody>
      </p:sp>
      <p:sp>
        <p:nvSpPr>
          <p:cNvPr id="3" name="Content Placeholder 2"/>
          <p:cNvSpPr>
            <a:spLocks noGrp="1"/>
          </p:cNvSpPr>
          <p:nvPr>
            <p:ph idx="1"/>
          </p:nvPr>
        </p:nvSpPr>
        <p:spPr>
          <a:xfrm>
            <a:off x="628650" y="1325563"/>
            <a:ext cx="4913462" cy="4851400"/>
          </a:xfrm>
        </p:spPr>
        <p:txBody>
          <a:bodyPr>
            <a:noAutofit/>
          </a:bodyPr>
          <a:lstStyle/>
          <a:p>
            <a:r>
              <a:rPr lang="en-US" sz="2400" dirty="0" smtClean="0"/>
              <a:t>Previously disturbed?</a:t>
            </a:r>
          </a:p>
          <a:p>
            <a:r>
              <a:rPr lang="en-US" sz="2400" dirty="0" smtClean="0"/>
              <a:t>Hydrology impacted?</a:t>
            </a:r>
          </a:p>
          <a:p>
            <a:r>
              <a:rPr lang="en-US" sz="2400" dirty="0" smtClean="0"/>
              <a:t>Exotic species present?</a:t>
            </a:r>
          </a:p>
          <a:p>
            <a:r>
              <a:rPr lang="en-US" sz="2400" dirty="0" smtClean="0"/>
              <a:t>Still providing beneficial functions?</a:t>
            </a:r>
          </a:p>
          <a:p>
            <a:pPr lvl="1"/>
            <a:r>
              <a:rPr lang="en-US" sz="2000" dirty="0" smtClean="0"/>
              <a:t>Will project reduce or eliminate remaining functions?</a:t>
            </a:r>
          </a:p>
          <a:p>
            <a:r>
              <a:rPr lang="en-US" sz="2400" dirty="0" smtClean="0"/>
              <a:t>Will the project affect the ability of the resource to maintain its functions?</a:t>
            </a:r>
          </a:p>
          <a:p>
            <a:r>
              <a:rPr lang="en-US" sz="2400" dirty="0" smtClean="0"/>
              <a:t>If temporary clearing, will vegetation regenerate successfully?</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43</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2112" y="1828800"/>
            <a:ext cx="3601888" cy="3601888"/>
          </a:xfrm>
          <a:prstGeom prst="rect">
            <a:avLst/>
          </a:prstGeom>
        </p:spPr>
      </p:pic>
    </p:spTree>
    <p:extLst>
      <p:ext uri="{BB962C8B-B14F-4D97-AF65-F5344CB8AC3E}">
        <p14:creationId xmlns:p14="http://schemas.microsoft.com/office/powerpoint/2010/main" val="5332641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Water Quality</a:t>
            </a:r>
            <a:endParaRPr lang="en-US" dirty="0">
              <a:solidFill>
                <a:schemeClr val="tx1"/>
              </a:solidFill>
            </a:endParaRPr>
          </a:p>
        </p:txBody>
      </p:sp>
      <p:sp>
        <p:nvSpPr>
          <p:cNvPr id="3" name="Text Placeholder 2"/>
          <p:cNvSpPr>
            <a:spLocks noGrp="1"/>
          </p:cNvSpPr>
          <p:nvPr>
            <p:ph type="body" idx="1"/>
          </p:nvPr>
        </p:nvSpPr>
        <p:spPr/>
        <p:txBody>
          <a:bodyPr/>
          <a:lstStyle/>
          <a:p>
            <a:pPr algn="ctr"/>
            <a:r>
              <a:rPr lang="en-US" dirty="0" smtClean="0">
                <a:solidFill>
                  <a:schemeClr val="tx1"/>
                </a:solidFill>
              </a:rPr>
              <a:t>10.2.4</a:t>
            </a:r>
            <a:endParaRPr lang="en-US" dirty="0">
              <a:solidFill>
                <a:schemeClr val="tx1"/>
              </a:solidFill>
            </a:endParaRPr>
          </a:p>
        </p:txBody>
      </p:sp>
      <p:sp>
        <p:nvSpPr>
          <p:cNvPr id="4" name="Date Placeholder 3"/>
          <p:cNvSpPr>
            <a:spLocks noGrp="1"/>
          </p:cNvSpPr>
          <p:nvPr>
            <p:ph type="dt" sz="half" idx="10"/>
          </p:nvPr>
        </p:nvSpPr>
        <p:spPr/>
        <p:txBody>
          <a:bodyPr/>
          <a:lstStyle/>
          <a:p>
            <a:fld id="{5E75CC56-A85C-40D5-A084-9A7922382A7F}"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44</a:t>
            </a:fld>
            <a:endParaRPr lang="en-US"/>
          </a:p>
        </p:txBody>
      </p:sp>
    </p:spTree>
    <p:extLst>
      <p:ext uri="{BB962C8B-B14F-4D97-AF65-F5344CB8AC3E}">
        <p14:creationId xmlns:p14="http://schemas.microsoft.com/office/powerpoint/2010/main" val="36063645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086928"/>
          </a:xfrm>
        </p:spPr>
        <p:txBody>
          <a:bodyPr>
            <a:normAutofit/>
          </a:bodyPr>
          <a:lstStyle/>
          <a:p>
            <a:r>
              <a:rPr lang="en-US" sz="3200" dirty="0" smtClean="0"/>
              <a:t>Short Term Water Quality Considerations</a:t>
            </a:r>
            <a:endParaRPr lang="en-US" sz="3200" dirty="0"/>
          </a:p>
        </p:txBody>
      </p:sp>
      <p:sp>
        <p:nvSpPr>
          <p:cNvPr id="3" name="Content Placeholder 2"/>
          <p:cNvSpPr>
            <a:spLocks noGrp="1"/>
          </p:cNvSpPr>
          <p:nvPr>
            <p:ph idx="1"/>
          </p:nvPr>
        </p:nvSpPr>
        <p:spPr>
          <a:xfrm>
            <a:off x="628650" y="1182395"/>
            <a:ext cx="7886700" cy="4994568"/>
          </a:xfrm>
        </p:spPr>
        <p:txBody>
          <a:bodyPr>
            <a:normAutofit/>
          </a:bodyPr>
          <a:lstStyle/>
          <a:p>
            <a:r>
              <a:rPr lang="en-US" sz="2000" dirty="0" smtClean="0"/>
              <a:t>Turbidity, sedimentation, and erosion best management practices (BMPs)</a:t>
            </a:r>
          </a:p>
          <a:p>
            <a:pPr lvl="1"/>
            <a:r>
              <a:rPr lang="en-US" sz="1600" dirty="0" smtClean="0">
                <a:hlinkClick r:id="rId2"/>
              </a:rPr>
              <a:t>State of Florida Erosion and Sediment Control Designer and Reviewer Manual</a:t>
            </a:r>
            <a:endParaRPr lang="en-US" sz="1600" dirty="0" smtClean="0">
              <a:hlinkClick r:id="rId3"/>
            </a:endParaRPr>
          </a:p>
          <a:p>
            <a:pPr lvl="1"/>
            <a:r>
              <a:rPr lang="en-US" sz="1600" dirty="0" smtClean="0">
                <a:hlinkClick r:id="rId3"/>
              </a:rPr>
              <a:t>Florida Stormwater Erosion and Sedimentation Control Inspector’s Manual</a:t>
            </a:r>
            <a:endParaRPr lang="en-US" sz="1600" dirty="0" smtClean="0"/>
          </a:p>
          <a:p>
            <a:r>
              <a:rPr lang="en-US" sz="2000" dirty="0" smtClean="0"/>
              <a:t>Proper construction access (no prop dredging/rutting)</a:t>
            </a:r>
          </a:p>
          <a:p>
            <a:r>
              <a:rPr lang="en-US" sz="2000" dirty="0" smtClean="0"/>
              <a:t>Proper maintenance of construction equipment</a:t>
            </a:r>
          </a:p>
          <a:p>
            <a:pPr lvl="1"/>
            <a:r>
              <a:rPr lang="en-US" sz="1800" dirty="0" smtClean="0"/>
              <a:t>Prevent release of oils, greases, gasoline, etc. into wetlands/other surface waters</a:t>
            </a:r>
          </a:p>
          <a:p>
            <a:r>
              <a:rPr lang="en-US" sz="2000" dirty="0" smtClean="0"/>
              <a:t>Proper spoil disposal site use</a:t>
            </a:r>
          </a:p>
          <a:p>
            <a:pPr lvl="1"/>
            <a:r>
              <a:rPr lang="en-US" sz="1800" dirty="0" smtClean="0"/>
              <a:t>Control discharge, maintain perimeter berms</a:t>
            </a:r>
          </a:p>
          <a:p>
            <a:r>
              <a:rPr lang="en-US" sz="2000" dirty="0" smtClean="0"/>
              <a:t>Prevent violations of state water quality standards</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45</a:t>
            </a:fld>
            <a:endParaRPr lang="en-US"/>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236" y="4922810"/>
            <a:ext cx="1993600" cy="1498637"/>
          </a:xfrm>
          <a:prstGeom prst="rect">
            <a:avLst/>
          </a:prstGeom>
          <a:ln>
            <a:solidFill>
              <a:schemeClr val="tx1"/>
            </a:solidFill>
          </a:ln>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98028" y="4922810"/>
            <a:ext cx="2039385" cy="1498324"/>
          </a:xfrm>
          <a:prstGeom prst="rect">
            <a:avLst/>
          </a:prstGeom>
          <a:ln>
            <a:solidFill>
              <a:schemeClr val="tx1"/>
            </a:solidFill>
          </a:ln>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5605" y="4898046"/>
            <a:ext cx="1997512" cy="1501626"/>
          </a:xfrm>
          <a:prstGeom prst="rect">
            <a:avLst/>
          </a:prstGeom>
          <a:ln>
            <a:solidFill>
              <a:schemeClr val="tx1"/>
            </a:solidFill>
          </a:ln>
        </p:spPr>
      </p:pic>
    </p:spTree>
    <p:extLst>
      <p:ext uri="{BB962C8B-B14F-4D97-AF65-F5344CB8AC3E}">
        <p14:creationId xmlns:p14="http://schemas.microsoft.com/office/powerpoint/2010/main" val="33668490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1086581"/>
          </a:xfrm>
        </p:spPr>
        <p:txBody>
          <a:bodyPr>
            <a:normAutofit/>
          </a:bodyPr>
          <a:lstStyle/>
          <a:p>
            <a:r>
              <a:rPr lang="en-US" sz="3200" dirty="0" smtClean="0"/>
              <a:t>Long Term Water Quality Considerations</a:t>
            </a:r>
            <a:endParaRPr lang="en-US" sz="3200" dirty="0"/>
          </a:p>
        </p:txBody>
      </p:sp>
      <p:sp>
        <p:nvSpPr>
          <p:cNvPr id="3" name="Content Placeholder 2"/>
          <p:cNvSpPr>
            <a:spLocks noGrp="1"/>
          </p:cNvSpPr>
          <p:nvPr>
            <p:ph idx="1"/>
          </p:nvPr>
        </p:nvSpPr>
        <p:spPr>
          <a:xfrm>
            <a:off x="628650" y="1229989"/>
            <a:ext cx="7886700" cy="4946974"/>
          </a:xfrm>
        </p:spPr>
        <p:txBody>
          <a:bodyPr/>
          <a:lstStyle/>
          <a:p>
            <a:r>
              <a:rPr lang="en-US" dirty="0" smtClean="0"/>
              <a:t>Good design</a:t>
            </a:r>
          </a:p>
          <a:p>
            <a:pPr lvl="1"/>
            <a:r>
              <a:rPr lang="en-US" dirty="0" smtClean="0"/>
              <a:t>Prevent </a:t>
            </a:r>
          </a:p>
          <a:p>
            <a:pPr lvl="2"/>
            <a:r>
              <a:rPr lang="en-US" dirty="0" smtClean="0"/>
              <a:t>Low dissolved oxygen</a:t>
            </a:r>
          </a:p>
          <a:p>
            <a:pPr lvl="2"/>
            <a:r>
              <a:rPr lang="en-US" dirty="0" smtClean="0"/>
              <a:t>Resuspension of sediments</a:t>
            </a:r>
          </a:p>
          <a:p>
            <a:pPr lvl="2"/>
            <a:r>
              <a:rPr lang="en-US" dirty="0" smtClean="0"/>
              <a:t>Debris traps</a:t>
            </a:r>
          </a:p>
          <a:p>
            <a:pPr lvl="2"/>
            <a:r>
              <a:rPr lang="en-US" dirty="0" smtClean="0"/>
              <a:t>Stagnant areas</a:t>
            </a:r>
          </a:p>
          <a:p>
            <a:pPr lvl="1"/>
            <a:r>
              <a:rPr lang="en-US" dirty="0" smtClean="0"/>
              <a:t>Erosion, siltation, or prop dredging</a:t>
            </a:r>
          </a:p>
          <a:p>
            <a:pPr lvl="2"/>
            <a:r>
              <a:rPr lang="en-US" dirty="0" smtClean="0"/>
              <a:t>Turbidity violations</a:t>
            </a:r>
          </a:p>
          <a:p>
            <a:pPr lvl="1"/>
            <a:r>
              <a:rPr lang="en-US" dirty="0" smtClean="0"/>
              <a:t>Prevent violation of state water quality standards</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46</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869" y="4700493"/>
            <a:ext cx="3022465" cy="1727123"/>
          </a:xfrm>
          <a:prstGeom prst="rect">
            <a:avLst/>
          </a:prstGeom>
          <a:ln>
            <a:solidFill>
              <a:schemeClr val="tx1"/>
            </a:solidFill>
          </a:ln>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3781" y="4632973"/>
            <a:ext cx="2807283" cy="1862165"/>
          </a:xfrm>
          <a:prstGeom prst="rect">
            <a:avLst/>
          </a:prstGeom>
          <a:ln>
            <a:solidFill>
              <a:schemeClr val="tx1"/>
            </a:solidFill>
          </a:ln>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4038" y="1213194"/>
            <a:ext cx="2951312" cy="2085454"/>
          </a:xfrm>
          <a:prstGeom prst="rect">
            <a:avLst/>
          </a:prstGeom>
          <a:ln>
            <a:solidFill>
              <a:schemeClr val="tx1"/>
            </a:solidFill>
          </a:ln>
        </p:spPr>
      </p:pic>
    </p:spTree>
    <p:extLst>
      <p:ext uri="{BB962C8B-B14F-4D97-AF65-F5344CB8AC3E}">
        <p14:creationId xmlns:p14="http://schemas.microsoft.com/office/powerpoint/2010/main" val="10779340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
            <a:ext cx="8127697" cy="1112808"/>
          </a:xfrm>
        </p:spPr>
        <p:txBody>
          <a:bodyPr>
            <a:normAutofit/>
          </a:bodyPr>
          <a:lstStyle/>
          <a:p>
            <a:r>
              <a:rPr lang="en-US" sz="2800" dirty="0" smtClean="0"/>
              <a:t>Additional Water Quality Considerations for Docking Facilities</a:t>
            </a:r>
            <a:endParaRPr lang="en-US" sz="2800" dirty="0"/>
          </a:p>
        </p:txBody>
      </p:sp>
      <p:sp>
        <p:nvSpPr>
          <p:cNvPr id="3" name="Content Placeholder 2"/>
          <p:cNvSpPr>
            <a:spLocks noGrp="1"/>
          </p:cNvSpPr>
          <p:nvPr>
            <p:ph idx="1"/>
          </p:nvPr>
        </p:nvSpPr>
        <p:spPr>
          <a:xfrm>
            <a:off x="628650" y="1197621"/>
            <a:ext cx="7886700" cy="4979342"/>
          </a:xfrm>
        </p:spPr>
        <p:txBody>
          <a:bodyPr/>
          <a:lstStyle/>
          <a:p>
            <a:r>
              <a:rPr lang="en-US" dirty="0" smtClean="0"/>
              <a:t>Hydrographic study may be required</a:t>
            </a:r>
          </a:p>
          <a:p>
            <a:pPr lvl="1"/>
            <a:r>
              <a:rPr lang="en-US" dirty="0" smtClean="0"/>
              <a:t>Adequate flushing</a:t>
            </a:r>
          </a:p>
          <a:p>
            <a:pPr lvl="1"/>
            <a:r>
              <a:rPr lang="en-US" dirty="0" smtClean="0"/>
              <a:t>Adequate pollutant dispersal</a:t>
            </a:r>
          </a:p>
          <a:p>
            <a:r>
              <a:rPr lang="en-US" dirty="0" smtClean="0"/>
              <a:t>Marina management plan</a:t>
            </a:r>
          </a:p>
          <a:p>
            <a:pPr lvl="1"/>
            <a:r>
              <a:rPr lang="en-US" dirty="0" smtClean="0"/>
              <a:t>Fueling facility operation and safety</a:t>
            </a:r>
          </a:p>
          <a:p>
            <a:pPr lvl="1"/>
            <a:r>
              <a:rPr lang="en-US" dirty="0" smtClean="0"/>
              <a:t>Pump-out station operation and safety</a:t>
            </a:r>
          </a:p>
          <a:p>
            <a:r>
              <a:rPr lang="en-US" dirty="0" smtClean="0"/>
              <a:t>Liveaboard vessels</a:t>
            </a:r>
            <a:endParaRPr lang="en-US" dirty="0"/>
          </a:p>
          <a:p>
            <a:r>
              <a:rPr lang="en-US" dirty="0" smtClean="0"/>
              <a:t>Waste management</a:t>
            </a:r>
          </a:p>
          <a:p>
            <a:r>
              <a:rPr lang="en-US" dirty="0" smtClean="0"/>
              <a:t>Water quality testing</a:t>
            </a:r>
          </a:p>
          <a:p>
            <a:pPr lvl="1"/>
            <a:r>
              <a:rPr lang="en-US" dirty="0" smtClean="0"/>
              <a:t>Must not cause a violation of state water quality standards</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47</a:t>
            </a:fld>
            <a:endParaRPr lang="en-US"/>
          </a:p>
        </p:txBody>
      </p:sp>
    </p:spTree>
    <p:extLst>
      <p:ext uri="{BB962C8B-B14F-4D97-AF65-F5344CB8AC3E}">
        <p14:creationId xmlns:p14="http://schemas.microsoft.com/office/powerpoint/2010/main" val="16177623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Mixing Zones</a:t>
            </a:r>
            <a:endParaRPr lang="en-US" sz="3200" dirty="0"/>
          </a:p>
        </p:txBody>
      </p:sp>
      <p:sp>
        <p:nvSpPr>
          <p:cNvPr id="3" name="Content Placeholder 2"/>
          <p:cNvSpPr>
            <a:spLocks noGrp="1"/>
          </p:cNvSpPr>
          <p:nvPr>
            <p:ph idx="1"/>
          </p:nvPr>
        </p:nvSpPr>
        <p:spPr>
          <a:xfrm>
            <a:off x="628650" y="1259457"/>
            <a:ext cx="7886700" cy="4917506"/>
          </a:xfrm>
        </p:spPr>
        <p:txBody>
          <a:bodyPr/>
          <a:lstStyle/>
          <a:p>
            <a:r>
              <a:rPr lang="en-US" dirty="0" smtClean="0"/>
              <a:t>Temporary mixing zones pursuant to 62-4.242 and 62-4.244(5), F.A.C.</a:t>
            </a:r>
          </a:p>
          <a:p>
            <a:pPr lvl="1"/>
            <a:r>
              <a:rPr lang="en-US" dirty="0" smtClean="0"/>
              <a:t>62-4.242, F.A.C. – Anti-degradation requirements</a:t>
            </a:r>
          </a:p>
          <a:p>
            <a:pPr lvl="2"/>
            <a:r>
              <a:rPr lang="en-US" dirty="0" smtClean="0"/>
              <a:t>Time limits</a:t>
            </a:r>
          </a:p>
          <a:p>
            <a:pPr lvl="3"/>
            <a:r>
              <a:rPr lang="en-US" dirty="0" smtClean="0"/>
              <a:t>30 days</a:t>
            </a:r>
            <a:endParaRPr lang="en-US" dirty="0"/>
          </a:p>
          <a:p>
            <a:pPr lvl="1"/>
            <a:r>
              <a:rPr lang="en-US" dirty="0" smtClean="0"/>
              <a:t>62-4.244(5), F.A.C. – Mixing zone size limits</a:t>
            </a:r>
          </a:p>
          <a:p>
            <a:pPr lvl="2"/>
            <a:r>
              <a:rPr lang="en-US" dirty="0" smtClean="0"/>
              <a:t>ERP – 150 meters (downstream or radius)</a:t>
            </a:r>
          </a:p>
          <a:p>
            <a:pPr lvl="2"/>
            <a:r>
              <a:rPr lang="en-US" dirty="0" smtClean="0"/>
              <a:t>JCP – 1000 meters</a:t>
            </a:r>
          </a:p>
          <a:p>
            <a:pPr lvl="2"/>
            <a:r>
              <a:rPr lang="en-US" dirty="0" smtClean="0"/>
              <a:t>Shall not encompass </a:t>
            </a:r>
            <a:r>
              <a:rPr lang="en-US" dirty="0" err="1" smtClean="0"/>
              <a:t>hardbottom</a:t>
            </a:r>
            <a:r>
              <a:rPr lang="en-US" dirty="0" smtClean="0"/>
              <a:t> communities, corals, or submerged aquatic vegetation beds unless those areas are evaluated as impact sites.</a:t>
            </a:r>
          </a:p>
          <a:p>
            <a:pPr lvl="2"/>
            <a:r>
              <a:rPr lang="en-US" dirty="0" smtClean="0"/>
              <a:t>Larger mixing zone needed? - Variance</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48</a:t>
            </a:fld>
            <a:endParaRPr lang="en-US"/>
          </a:p>
        </p:txBody>
      </p:sp>
    </p:spTree>
    <p:extLst>
      <p:ext uri="{BB962C8B-B14F-4D97-AF65-F5344CB8AC3E}">
        <p14:creationId xmlns:p14="http://schemas.microsoft.com/office/powerpoint/2010/main" val="38344448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086928"/>
          </a:xfrm>
        </p:spPr>
        <p:txBody>
          <a:bodyPr>
            <a:normAutofit/>
          </a:bodyPr>
          <a:lstStyle/>
          <a:p>
            <a:r>
              <a:rPr lang="en-US" sz="3200" dirty="0" smtClean="0"/>
              <a:t>Where Ambient Water Quality Does Not Meet Standards</a:t>
            </a:r>
            <a:endParaRPr lang="en-US" sz="3200" dirty="0"/>
          </a:p>
        </p:txBody>
      </p:sp>
      <p:sp>
        <p:nvSpPr>
          <p:cNvPr id="3" name="Content Placeholder 2"/>
          <p:cNvSpPr>
            <a:spLocks noGrp="1"/>
          </p:cNvSpPr>
          <p:nvPr>
            <p:ph idx="1"/>
          </p:nvPr>
        </p:nvSpPr>
        <p:spPr>
          <a:xfrm>
            <a:off x="628650" y="1224951"/>
            <a:ext cx="7886700" cy="4952012"/>
          </a:xfrm>
        </p:spPr>
        <p:txBody>
          <a:bodyPr>
            <a:normAutofit/>
          </a:bodyPr>
          <a:lstStyle/>
          <a:p>
            <a:r>
              <a:rPr lang="en-US" sz="2400" dirty="0" smtClean="0"/>
              <a:t>Project must not cause new or contribute to existing violations</a:t>
            </a:r>
          </a:p>
          <a:p>
            <a:r>
              <a:rPr lang="en-US" sz="2400" dirty="0" smtClean="0"/>
              <a:t>May provide mitigation or net improvement</a:t>
            </a:r>
            <a:endParaRPr lang="en-US" sz="2400"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49</a:t>
            </a:fld>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5860" y="2503546"/>
            <a:ext cx="5512279" cy="3673417"/>
          </a:xfrm>
          <a:prstGeom prst="rect">
            <a:avLst/>
          </a:prstGeom>
          <a:ln>
            <a:solidFill>
              <a:schemeClr val="accent2">
                <a:shade val="50000"/>
              </a:schemeClr>
            </a:solidFill>
          </a:ln>
        </p:spPr>
      </p:pic>
    </p:spTree>
    <p:extLst>
      <p:ext uri="{BB962C8B-B14F-4D97-AF65-F5344CB8AC3E}">
        <p14:creationId xmlns:p14="http://schemas.microsoft.com/office/powerpoint/2010/main" val="451104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69933"/>
            <a:ext cx="7609114" cy="1325563"/>
          </a:xfrm>
        </p:spPr>
        <p:txBody>
          <a:bodyPr>
            <a:normAutofit/>
          </a:bodyPr>
          <a:lstStyle/>
          <a:p>
            <a:r>
              <a:rPr lang="en-US" sz="3200" dirty="0" smtClean="0"/>
              <a:t>Environmental Conditions for Issuance</a:t>
            </a:r>
            <a:endParaRPr lang="en-US" sz="3200" dirty="0"/>
          </a:p>
        </p:txBody>
      </p:sp>
      <p:sp>
        <p:nvSpPr>
          <p:cNvPr id="3" name="Content Placeholder 2"/>
          <p:cNvSpPr>
            <a:spLocks noGrp="1"/>
          </p:cNvSpPr>
          <p:nvPr>
            <p:ph idx="1"/>
          </p:nvPr>
        </p:nvSpPr>
        <p:spPr>
          <a:xfrm>
            <a:off x="628650" y="1253067"/>
            <a:ext cx="7886700" cy="4923896"/>
          </a:xfrm>
        </p:spPr>
        <p:txBody>
          <a:bodyPr>
            <a:normAutofit fontScale="62500" lnSpcReduction="20000"/>
          </a:bodyPr>
          <a:lstStyle/>
          <a:p>
            <a:r>
              <a:rPr lang="en-US" dirty="0" smtClean="0"/>
              <a:t>Applicant’s Handbook 10.1.1</a:t>
            </a:r>
          </a:p>
          <a:p>
            <a:pPr marL="914400" lvl="1" indent="-457200">
              <a:buFont typeface="+mj-lt"/>
              <a:buAutoNum type="alphaLcParenR"/>
            </a:pPr>
            <a:r>
              <a:rPr lang="en-US" dirty="0" smtClean="0"/>
              <a:t>A </a:t>
            </a:r>
            <a:r>
              <a:rPr lang="en-US" dirty="0"/>
              <a:t>regulated activity will not adversely impact the </a:t>
            </a:r>
            <a:r>
              <a:rPr lang="en-US" b="1" dirty="0">
                <a:solidFill>
                  <a:srgbClr val="0070C0"/>
                </a:solidFill>
              </a:rPr>
              <a:t>value of functions provided to fish and wildlife and listed species by wetlands and other surface waters </a:t>
            </a:r>
            <a:r>
              <a:rPr lang="en-US" dirty="0"/>
              <a:t>[paragraph 62-330.301(1)(d), F.A.C.]; </a:t>
            </a:r>
          </a:p>
          <a:p>
            <a:pPr marL="914400" lvl="1" indent="-457200">
              <a:buFont typeface="+mj-lt"/>
              <a:buAutoNum type="alphaLcParenR"/>
            </a:pPr>
            <a:r>
              <a:rPr lang="en-US" dirty="0" smtClean="0"/>
              <a:t>A </a:t>
            </a:r>
            <a:r>
              <a:rPr lang="en-US" dirty="0"/>
              <a:t>regulated activity located in, on, or over wetlands or other surface waters will </a:t>
            </a:r>
            <a:r>
              <a:rPr lang="en-US" b="1" dirty="0">
                <a:solidFill>
                  <a:srgbClr val="0070C0"/>
                </a:solidFill>
              </a:rPr>
              <a:t>not be contrary to the public interest</a:t>
            </a:r>
            <a:r>
              <a:rPr lang="en-US" dirty="0"/>
              <a:t>, or if such an activity significantly degrades or is </a:t>
            </a:r>
            <a:r>
              <a:rPr lang="en-US" b="1" dirty="0">
                <a:solidFill>
                  <a:srgbClr val="0070C0"/>
                </a:solidFill>
              </a:rPr>
              <a:t>located within an Outstanding Florida Water, that the regulated activity will be clearly in the public interest</a:t>
            </a:r>
            <a:r>
              <a:rPr lang="en-US" dirty="0"/>
              <a:t> [subsection 62-330.302(1), F.A.C.]; </a:t>
            </a:r>
          </a:p>
          <a:p>
            <a:pPr marL="914400" lvl="1" indent="-457200">
              <a:buFont typeface="+mj-lt"/>
              <a:buAutoNum type="alphaLcParenR"/>
            </a:pPr>
            <a:r>
              <a:rPr lang="en-US" dirty="0"/>
              <a:t>A</a:t>
            </a:r>
            <a:r>
              <a:rPr lang="en-US" dirty="0" smtClean="0"/>
              <a:t> </a:t>
            </a:r>
            <a:r>
              <a:rPr lang="en-US" dirty="0"/>
              <a:t>regulated activity will </a:t>
            </a:r>
            <a:r>
              <a:rPr lang="en-US" b="1" dirty="0">
                <a:solidFill>
                  <a:srgbClr val="0070C0"/>
                </a:solidFill>
              </a:rPr>
              <a:t>not adversely affect the quality of receiving waters </a:t>
            </a:r>
            <a:r>
              <a:rPr lang="en-US" dirty="0"/>
              <a:t>such that the water quality standards set forth in Chapters 62-4, 62-302, 62-520, and 62-550, F.A.C., including any antidegradation provisions of paragraphs 62-4.242(1)(a) and (b), subsections 62-4.242(2) and (3), and Rule 62-302.300, F.A.C., and any special standards for Outstanding Florida Waters and Outstanding National Resource Waters set forth in subsections 62-4.242(2) and (3), F.A.C., will be violated [paragraph 62-330.301(1)(e), F.A.C.]; </a:t>
            </a:r>
          </a:p>
          <a:p>
            <a:pPr marL="914400" lvl="1" indent="-457200">
              <a:buFont typeface="+mj-lt"/>
              <a:buAutoNum type="alphaLcParenR"/>
            </a:pPr>
            <a:r>
              <a:rPr lang="en-US" dirty="0" smtClean="0"/>
              <a:t>A </a:t>
            </a:r>
            <a:r>
              <a:rPr lang="en-US" dirty="0"/>
              <a:t>regulated activity located in, adjacent to or in close proximity to </a:t>
            </a:r>
            <a:r>
              <a:rPr lang="en-US" b="1" dirty="0">
                <a:solidFill>
                  <a:srgbClr val="0070C0"/>
                </a:solidFill>
              </a:rPr>
              <a:t>Class II waters </a:t>
            </a:r>
            <a:r>
              <a:rPr lang="en-US" dirty="0"/>
              <a:t>or located in waters classified by the Department of Agriculture and Consumer Services as approved, restricted, conditionally approved, or conditionally restricted for shellfish harvesting </a:t>
            </a:r>
            <a:r>
              <a:rPr lang="en-US" dirty="0" err="1" smtClean="0"/>
              <a:t>will</a:t>
            </a:r>
            <a:r>
              <a:rPr lang="en-US" dirty="0" err="1"/>
              <a:t>comply</a:t>
            </a:r>
            <a:r>
              <a:rPr lang="en-US" dirty="0"/>
              <a:t> with the additional criteria in </a:t>
            </a:r>
            <a:r>
              <a:rPr lang="en-US" b="1" dirty="0"/>
              <a:t>section 10.2.5, of this Volume </a:t>
            </a:r>
            <a:r>
              <a:rPr lang="en-US" dirty="0"/>
              <a:t>[paragraph 62-330.302(1)(c), F.A.C.]; </a:t>
            </a:r>
          </a:p>
          <a:p>
            <a:pPr marL="914400" lvl="1" indent="-457200">
              <a:buFont typeface="+mj-lt"/>
              <a:buAutoNum type="alphaLcParenR"/>
            </a:pPr>
            <a:r>
              <a:rPr lang="en-US" dirty="0" smtClean="0"/>
              <a:t>The </a:t>
            </a:r>
            <a:r>
              <a:rPr lang="en-US" dirty="0"/>
              <a:t>construction of </a:t>
            </a:r>
            <a:r>
              <a:rPr lang="en-US" b="1" dirty="0">
                <a:solidFill>
                  <a:srgbClr val="0070C0"/>
                </a:solidFill>
              </a:rPr>
              <a:t>vertical seawalls </a:t>
            </a:r>
            <a:r>
              <a:rPr lang="en-US" dirty="0"/>
              <a:t>in estuaries and lagoons will comply with the additional criteria in </a:t>
            </a:r>
            <a:r>
              <a:rPr lang="en-US" b="1" dirty="0"/>
              <a:t>section 10.2.6, of this Volume </a:t>
            </a:r>
            <a:r>
              <a:rPr lang="en-US" dirty="0"/>
              <a:t>[paragraph 62-330.302(1)(d), F.A.C.]; </a:t>
            </a:r>
          </a:p>
          <a:p>
            <a:pPr marL="914400" lvl="1" indent="-457200">
              <a:buFont typeface="+mj-lt"/>
              <a:buAutoNum type="alphaLcParenR"/>
            </a:pPr>
            <a:r>
              <a:rPr lang="en-US" dirty="0" smtClean="0"/>
              <a:t>A </a:t>
            </a:r>
            <a:r>
              <a:rPr lang="en-US" dirty="0"/>
              <a:t>regulated activity will not cause adverse </a:t>
            </a:r>
            <a:r>
              <a:rPr lang="en-US" b="1" dirty="0">
                <a:solidFill>
                  <a:srgbClr val="0070C0"/>
                </a:solidFill>
              </a:rPr>
              <a:t>secondary impacts </a:t>
            </a:r>
            <a:r>
              <a:rPr lang="en-US" dirty="0"/>
              <a:t>to the water resources [paragraph 62-330.301(1)(f), F.A.C.]; and </a:t>
            </a:r>
          </a:p>
          <a:p>
            <a:pPr marL="914400" lvl="1" indent="-457200">
              <a:buFont typeface="+mj-lt"/>
              <a:buAutoNum type="alphaLcParenR"/>
            </a:pPr>
            <a:r>
              <a:rPr lang="en-US" dirty="0" smtClean="0"/>
              <a:t>A </a:t>
            </a:r>
            <a:r>
              <a:rPr lang="en-US" dirty="0"/>
              <a:t>regulated activity will not cause unacceptable </a:t>
            </a:r>
            <a:r>
              <a:rPr lang="en-US" b="1" dirty="0">
                <a:solidFill>
                  <a:srgbClr val="0070C0"/>
                </a:solidFill>
              </a:rPr>
              <a:t>cumulative impacts </a:t>
            </a:r>
            <a:r>
              <a:rPr lang="en-US" dirty="0"/>
              <a:t>upon wetlands and other surface waters [paragraph 62-330.302(1)(b), F.A.C.]. </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a:t>
            </a:fld>
            <a:endParaRPr lang="en-US"/>
          </a:p>
        </p:txBody>
      </p:sp>
    </p:spTree>
    <p:extLst>
      <p:ext uri="{BB962C8B-B14F-4D97-AF65-F5344CB8AC3E}">
        <p14:creationId xmlns:p14="http://schemas.microsoft.com/office/powerpoint/2010/main" val="40060150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Class II Waters; Waters Approved for Shellfish Harvesting</a:t>
            </a:r>
            <a:endParaRPr lang="en-US" dirty="0">
              <a:solidFill>
                <a:schemeClr val="tx1"/>
              </a:solidFill>
            </a:endParaRPr>
          </a:p>
        </p:txBody>
      </p:sp>
      <p:sp>
        <p:nvSpPr>
          <p:cNvPr id="3" name="Text Placeholder 2"/>
          <p:cNvSpPr>
            <a:spLocks noGrp="1"/>
          </p:cNvSpPr>
          <p:nvPr>
            <p:ph type="body" idx="1"/>
          </p:nvPr>
        </p:nvSpPr>
        <p:spPr/>
        <p:txBody>
          <a:bodyPr/>
          <a:lstStyle/>
          <a:p>
            <a:pPr algn="ctr"/>
            <a:r>
              <a:rPr lang="en-US" dirty="0" smtClean="0">
                <a:solidFill>
                  <a:schemeClr val="tx1"/>
                </a:solidFill>
              </a:rPr>
              <a:t>10.2.5</a:t>
            </a:r>
            <a:endParaRPr lang="en-US" dirty="0">
              <a:solidFill>
                <a:schemeClr val="tx1"/>
              </a:solidFill>
            </a:endParaRPr>
          </a:p>
        </p:txBody>
      </p:sp>
      <p:sp>
        <p:nvSpPr>
          <p:cNvPr id="4" name="Date Placeholder 3"/>
          <p:cNvSpPr>
            <a:spLocks noGrp="1"/>
          </p:cNvSpPr>
          <p:nvPr>
            <p:ph type="dt" sz="half" idx="10"/>
          </p:nvPr>
        </p:nvSpPr>
        <p:spPr/>
        <p:txBody>
          <a:bodyPr/>
          <a:lstStyle/>
          <a:p>
            <a:fld id="{5E75CC56-A85C-40D5-A084-9A7922382A7F}"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50</a:t>
            </a:fld>
            <a:endParaRPr lang="en-US"/>
          </a:p>
        </p:txBody>
      </p:sp>
    </p:spTree>
    <p:extLst>
      <p:ext uri="{BB962C8B-B14F-4D97-AF65-F5344CB8AC3E}">
        <p14:creationId xmlns:p14="http://schemas.microsoft.com/office/powerpoint/2010/main" val="40207794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Class II / Shellfish Harvesting Waters</a:t>
            </a:r>
            <a:endParaRPr lang="en-US" sz="3200" dirty="0"/>
          </a:p>
        </p:txBody>
      </p:sp>
      <p:sp>
        <p:nvSpPr>
          <p:cNvPr id="3" name="Content Placeholder 2"/>
          <p:cNvSpPr>
            <a:spLocks noGrp="1"/>
          </p:cNvSpPr>
          <p:nvPr>
            <p:ph idx="1"/>
          </p:nvPr>
        </p:nvSpPr>
        <p:spPr>
          <a:xfrm>
            <a:off x="628650" y="1325563"/>
            <a:ext cx="7886700" cy="4851400"/>
          </a:xfrm>
        </p:spPr>
        <p:txBody>
          <a:bodyPr/>
          <a:lstStyle/>
          <a:p>
            <a:r>
              <a:rPr lang="en-US" dirty="0" smtClean="0"/>
              <a:t>How can I find out what the harvesting status is?</a:t>
            </a:r>
          </a:p>
          <a:p>
            <a:pPr lvl="1"/>
            <a:r>
              <a:rPr lang="en-US" dirty="0" smtClean="0"/>
              <a:t>Department of Aquaculture and Consumer Services (DACS) </a:t>
            </a:r>
            <a:r>
              <a:rPr lang="en-US" dirty="0" smtClean="0">
                <a:hlinkClick r:id="rId3"/>
              </a:rPr>
              <a:t>Shellfish Harvesting Area Maps</a:t>
            </a:r>
            <a:r>
              <a:rPr lang="en-US" dirty="0" smtClean="0"/>
              <a:t>.</a:t>
            </a:r>
            <a:endParaRPr lang="en-US" dirty="0" smtClean="0">
              <a:solidFill>
                <a:srgbClr val="FF0000"/>
              </a:solidFill>
            </a:endParaRPr>
          </a:p>
          <a:p>
            <a:pPr lvl="1"/>
            <a:r>
              <a:rPr lang="en-US" dirty="0" smtClean="0">
                <a:hlinkClick r:id="rId4"/>
              </a:rPr>
              <a:t>MapDirect</a:t>
            </a:r>
            <a:endParaRPr lang="en-US" dirty="0" smtClean="0"/>
          </a:p>
          <a:p>
            <a:pPr lvl="1"/>
            <a:r>
              <a:rPr lang="en-US" dirty="0" smtClean="0"/>
              <a:t>Classification categories:</a:t>
            </a:r>
          </a:p>
          <a:p>
            <a:pPr lvl="2"/>
            <a:r>
              <a:rPr lang="en-US" dirty="0" smtClean="0"/>
              <a:t>Approved</a:t>
            </a:r>
          </a:p>
          <a:p>
            <a:pPr lvl="2"/>
            <a:r>
              <a:rPr lang="en-US" dirty="0"/>
              <a:t>Conditionally approved</a:t>
            </a:r>
          </a:p>
          <a:p>
            <a:pPr lvl="2"/>
            <a:r>
              <a:rPr lang="en-US" dirty="0" smtClean="0"/>
              <a:t>Restricted</a:t>
            </a:r>
          </a:p>
          <a:p>
            <a:pPr lvl="2"/>
            <a:r>
              <a:rPr lang="en-US" dirty="0" smtClean="0"/>
              <a:t>Conditionally restricted</a:t>
            </a:r>
          </a:p>
          <a:p>
            <a:pPr lvl="2"/>
            <a:r>
              <a:rPr lang="en-US" dirty="0" smtClean="0"/>
              <a:t>Unclassified/unapproved</a:t>
            </a:r>
          </a:p>
          <a:p>
            <a:pPr lvl="1"/>
            <a:r>
              <a:rPr lang="en-US" dirty="0" smtClean="0"/>
              <a:t>Some areas have different seasonal classifications</a:t>
            </a:r>
          </a:p>
          <a:p>
            <a:pPr lvl="2"/>
            <a:r>
              <a:rPr lang="en-US" b="1" dirty="0" smtClean="0"/>
              <a:t>Use most protected classification [section 10.2.5(a)]</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51</a:t>
            </a:fld>
            <a:endParaRPr lang="en-US"/>
          </a:p>
        </p:txBody>
      </p:sp>
    </p:spTree>
    <p:extLst>
      <p:ext uri="{BB962C8B-B14F-4D97-AF65-F5344CB8AC3E}">
        <p14:creationId xmlns:p14="http://schemas.microsoft.com/office/powerpoint/2010/main" val="16523572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Class II / Shellfish Harvesting Waters</a:t>
            </a:r>
            <a:endParaRPr lang="en-US" sz="3200" dirty="0"/>
          </a:p>
        </p:txBody>
      </p:sp>
      <p:sp>
        <p:nvSpPr>
          <p:cNvPr id="3" name="Content Placeholder 2"/>
          <p:cNvSpPr>
            <a:spLocks noGrp="1"/>
          </p:cNvSpPr>
          <p:nvPr>
            <p:ph idx="1"/>
          </p:nvPr>
        </p:nvSpPr>
        <p:spPr>
          <a:xfrm>
            <a:off x="628650" y="1388853"/>
            <a:ext cx="7886700" cy="4788110"/>
          </a:xfrm>
        </p:spPr>
        <p:txBody>
          <a:bodyPr>
            <a:normAutofit lnSpcReduction="10000"/>
          </a:bodyPr>
          <a:lstStyle/>
          <a:p>
            <a:r>
              <a:rPr lang="en-US" dirty="0" smtClean="0"/>
              <a:t>Agencies shall deny permits for regulated activities located in:</a:t>
            </a:r>
          </a:p>
          <a:p>
            <a:pPr lvl="1"/>
            <a:r>
              <a:rPr lang="en-US" dirty="0" smtClean="0"/>
              <a:t>Class II or III waters, “approved”, “restricted”, “conditionally approved”, or “conditionally restricted” for shellfish harvesting. Except:</a:t>
            </a:r>
          </a:p>
          <a:p>
            <a:pPr lvl="2"/>
            <a:r>
              <a:rPr lang="en-US" dirty="0" smtClean="0"/>
              <a:t>Maintenance dredging of navigational channels</a:t>
            </a:r>
          </a:p>
          <a:p>
            <a:pPr lvl="2"/>
            <a:r>
              <a:rPr lang="en-US" dirty="0" smtClean="0"/>
              <a:t>Construction of shoreline protection structures</a:t>
            </a:r>
          </a:p>
          <a:p>
            <a:pPr lvl="2"/>
            <a:r>
              <a:rPr lang="en-US" dirty="0" smtClean="0"/>
              <a:t>Installation of transmission and distribution lines for potable water, electricity, or communication cables within rights-of-way previously used for such things</a:t>
            </a:r>
          </a:p>
          <a:p>
            <a:pPr lvl="2"/>
            <a:r>
              <a:rPr lang="en-US" dirty="0" smtClean="0"/>
              <a:t>Clam &amp; oyster culture</a:t>
            </a:r>
          </a:p>
          <a:p>
            <a:pPr lvl="2"/>
            <a:r>
              <a:rPr lang="en-US" dirty="0" smtClean="0"/>
              <a:t>Certain docking facilities</a:t>
            </a:r>
          </a:p>
          <a:p>
            <a:pPr lvl="1"/>
            <a:r>
              <a:rPr lang="en-US" dirty="0" smtClean="0"/>
              <a:t>Other Class II or III (if adjacent or close proximity to Class II) waters, unless applicant submits plan/procedure to protect Class II waters.</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52</a:t>
            </a:fld>
            <a:endParaRPr lang="en-US"/>
          </a:p>
        </p:txBody>
      </p:sp>
    </p:spTree>
    <p:extLst>
      <p:ext uri="{BB962C8B-B14F-4D97-AF65-F5344CB8AC3E}">
        <p14:creationId xmlns:p14="http://schemas.microsoft.com/office/powerpoint/2010/main" val="19865897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Class II / Shellfish Harvesting Waters</a:t>
            </a:r>
            <a:endParaRPr lang="en-US" sz="3200" dirty="0"/>
          </a:p>
        </p:txBody>
      </p:sp>
      <p:sp>
        <p:nvSpPr>
          <p:cNvPr id="3" name="Content Placeholder 2"/>
          <p:cNvSpPr>
            <a:spLocks noGrp="1"/>
          </p:cNvSpPr>
          <p:nvPr>
            <p:ph idx="1"/>
          </p:nvPr>
        </p:nvSpPr>
        <p:spPr>
          <a:xfrm>
            <a:off x="628650" y="1325563"/>
            <a:ext cx="7886700" cy="4851400"/>
          </a:xfrm>
        </p:spPr>
        <p:txBody>
          <a:bodyPr>
            <a:normAutofit fontScale="92500"/>
          </a:bodyPr>
          <a:lstStyle/>
          <a:p>
            <a:r>
              <a:rPr lang="en-US" dirty="0" smtClean="0"/>
              <a:t>Requirements for docking facilities:</a:t>
            </a:r>
          </a:p>
          <a:p>
            <a:pPr lvl="1"/>
            <a:r>
              <a:rPr lang="en-US" dirty="0" smtClean="0"/>
              <a:t>Single family limited to 2 slips &amp; 2 vessels</a:t>
            </a:r>
          </a:p>
          <a:p>
            <a:pPr lvl="1"/>
            <a:r>
              <a:rPr lang="en-US" dirty="0" smtClean="0"/>
              <a:t>Multi-family, governmental, or commercial dock limited to 10 slips &amp; 10 vessels</a:t>
            </a:r>
          </a:p>
          <a:p>
            <a:pPr lvl="1"/>
            <a:r>
              <a:rPr lang="en-US" dirty="0" smtClean="0"/>
              <a:t>No discharges of trash, waste, or fuel</a:t>
            </a:r>
          </a:p>
          <a:p>
            <a:pPr lvl="2"/>
            <a:r>
              <a:rPr lang="en-US" dirty="0" smtClean="0"/>
              <a:t>Reasonable assurance for vessels with heads</a:t>
            </a:r>
          </a:p>
          <a:p>
            <a:pPr lvl="1"/>
            <a:r>
              <a:rPr lang="en-US" dirty="0" smtClean="0"/>
              <a:t>Enclosed, non-water dependent structures on uplands</a:t>
            </a:r>
          </a:p>
          <a:p>
            <a:pPr lvl="1"/>
            <a:r>
              <a:rPr lang="en-US" dirty="0" smtClean="0"/>
              <a:t>Boat shelters not enclosed</a:t>
            </a:r>
          </a:p>
          <a:p>
            <a:pPr lvl="1"/>
            <a:r>
              <a:rPr lang="en-US" dirty="0" smtClean="0"/>
              <a:t>1-foot clearance above top of resources at MLW</a:t>
            </a:r>
          </a:p>
          <a:p>
            <a:pPr lvl="1"/>
            <a:r>
              <a:rPr lang="en-US" dirty="0" smtClean="0"/>
              <a:t>Structures over </a:t>
            </a:r>
            <a:r>
              <a:rPr lang="en-US" dirty="0" err="1" smtClean="0"/>
              <a:t>grassbeds</a:t>
            </a:r>
            <a:r>
              <a:rPr lang="en-US" dirty="0" smtClean="0"/>
              <a:t> must provide light penetration</a:t>
            </a:r>
          </a:p>
          <a:p>
            <a:pPr lvl="1"/>
            <a:r>
              <a:rPr lang="en-US" dirty="0" smtClean="0"/>
              <a:t>No overnight occupancy on the dock or on vessels</a:t>
            </a:r>
          </a:p>
          <a:p>
            <a:r>
              <a:rPr lang="en-US" dirty="0" smtClean="0"/>
              <a:t>“Vessel” = all sailboats and motorized boats except personal watercraft (jet skis)</a:t>
            </a:r>
          </a:p>
          <a:p>
            <a:pPr lvl="1"/>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53</a:t>
            </a:fld>
            <a:endParaRPr lang="en-US"/>
          </a:p>
        </p:txBody>
      </p:sp>
    </p:spTree>
    <p:extLst>
      <p:ext uri="{BB962C8B-B14F-4D97-AF65-F5344CB8AC3E}">
        <p14:creationId xmlns:p14="http://schemas.microsoft.com/office/powerpoint/2010/main" val="4222681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Vertical Seawalls</a:t>
            </a:r>
            <a:endParaRPr lang="en-US" dirty="0">
              <a:solidFill>
                <a:schemeClr val="tx1"/>
              </a:solidFill>
            </a:endParaRPr>
          </a:p>
        </p:txBody>
      </p:sp>
      <p:sp>
        <p:nvSpPr>
          <p:cNvPr id="3" name="Text Placeholder 2"/>
          <p:cNvSpPr>
            <a:spLocks noGrp="1"/>
          </p:cNvSpPr>
          <p:nvPr>
            <p:ph type="body" idx="1"/>
          </p:nvPr>
        </p:nvSpPr>
        <p:spPr/>
        <p:txBody>
          <a:bodyPr/>
          <a:lstStyle/>
          <a:p>
            <a:pPr algn="ctr"/>
            <a:r>
              <a:rPr lang="en-US" dirty="0" smtClean="0">
                <a:solidFill>
                  <a:schemeClr val="tx1"/>
                </a:solidFill>
              </a:rPr>
              <a:t>10.2.6</a:t>
            </a:r>
            <a:endParaRPr lang="en-US" dirty="0">
              <a:solidFill>
                <a:schemeClr val="tx1"/>
              </a:solidFill>
            </a:endParaRPr>
          </a:p>
        </p:txBody>
      </p:sp>
      <p:sp>
        <p:nvSpPr>
          <p:cNvPr id="4" name="Date Placeholder 3"/>
          <p:cNvSpPr>
            <a:spLocks noGrp="1"/>
          </p:cNvSpPr>
          <p:nvPr>
            <p:ph type="dt" sz="half" idx="10"/>
          </p:nvPr>
        </p:nvSpPr>
        <p:spPr/>
        <p:txBody>
          <a:bodyPr/>
          <a:lstStyle/>
          <a:p>
            <a:fld id="{5E75CC56-A85C-40D5-A084-9A7922382A7F}"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54</a:t>
            </a:fld>
            <a:endParaRPr lang="en-US"/>
          </a:p>
        </p:txBody>
      </p:sp>
    </p:spTree>
    <p:extLst>
      <p:ext uri="{BB962C8B-B14F-4D97-AF65-F5344CB8AC3E}">
        <p14:creationId xmlns:p14="http://schemas.microsoft.com/office/powerpoint/2010/main" val="24677356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What is a Vertical Seawall?</a:t>
            </a:r>
            <a:endParaRPr lang="en-US" sz="3200" dirty="0"/>
          </a:p>
        </p:txBody>
      </p:sp>
      <p:sp>
        <p:nvSpPr>
          <p:cNvPr id="3" name="Content Placeholder 2"/>
          <p:cNvSpPr>
            <a:spLocks noGrp="1"/>
          </p:cNvSpPr>
          <p:nvPr>
            <p:ph idx="1"/>
          </p:nvPr>
        </p:nvSpPr>
        <p:spPr>
          <a:xfrm>
            <a:off x="628650" y="1406106"/>
            <a:ext cx="7886700" cy="4770857"/>
          </a:xfrm>
        </p:spPr>
        <p:txBody>
          <a:bodyPr>
            <a:normAutofit/>
          </a:bodyPr>
          <a:lstStyle/>
          <a:p>
            <a:r>
              <a:rPr lang="en-US" sz="2400" dirty="0" smtClean="0"/>
              <a:t>Seawalls with a waterward face steeper than 75 degrees to the horizontal without riprap covering the waterward face to the mean high water line.</a:t>
            </a:r>
            <a:endParaRPr lang="en-US" sz="2400" dirty="0"/>
          </a:p>
          <a:p>
            <a:pPr lvl="1"/>
            <a:r>
              <a:rPr lang="en-US" sz="2000" dirty="0" smtClean="0"/>
              <a:t>May cause:</a:t>
            </a:r>
          </a:p>
          <a:p>
            <a:pPr lvl="2"/>
            <a:r>
              <a:rPr lang="en-US" sz="1800" dirty="0" smtClean="0"/>
              <a:t>Increased erosion on adjacent properties </a:t>
            </a:r>
          </a:p>
          <a:p>
            <a:pPr lvl="2"/>
            <a:r>
              <a:rPr lang="en-US" sz="1800" dirty="0" smtClean="0"/>
              <a:t>Undercutting of the wall/wall failure</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55</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1713" y="3515303"/>
            <a:ext cx="5020574" cy="2820747"/>
          </a:xfrm>
          <a:prstGeom prst="rect">
            <a:avLst/>
          </a:prstGeom>
        </p:spPr>
      </p:pic>
    </p:spTree>
    <p:extLst>
      <p:ext uri="{BB962C8B-B14F-4D97-AF65-F5344CB8AC3E}">
        <p14:creationId xmlns:p14="http://schemas.microsoft.com/office/powerpoint/2010/main" val="27078670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Vertical Seawalls</a:t>
            </a:r>
            <a:endParaRPr lang="en-US" sz="3200" dirty="0"/>
          </a:p>
        </p:txBody>
      </p:sp>
      <p:sp>
        <p:nvSpPr>
          <p:cNvPr id="3" name="Content Placeholder 2"/>
          <p:cNvSpPr>
            <a:spLocks noGrp="1"/>
          </p:cNvSpPr>
          <p:nvPr>
            <p:ph idx="1"/>
          </p:nvPr>
        </p:nvSpPr>
        <p:spPr>
          <a:xfrm>
            <a:off x="628650" y="1325563"/>
            <a:ext cx="7886700" cy="4851400"/>
          </a:xfrm>
        </p:spPr>
        <p:txBody>
          <a:bodyPr>
            <a:normAutofit/>
          </a:bodyPr>
          <a:lstStyle/>
          <a:p>
            <a:r>
              <a:rPr lang="en-US" sz="2400" dirty="0" smtClean="0"/>
              <a:t>Vertical seawalls cannot be permitted in estuaries and lagoons, except when:</a:t>
            </a:r>
          </a:p>
          <a:p>
            <a:pPr lvl="1"/>
            <a:r>
              <a:rPr lang="en-US" sz="2000" dirty="0" smtClean="0"/>
              <a:t>Located within a port</a:t>
            </a:r>
          </a:p>
          <a:p>
            <a:pPr lvl="1"/>
            <a:r>
              <a:rPr lang="en-US" sz="2000" dirty="0" smtClean="0"/>
              <a:t>Necessary for creation of a marina, to provide access to watercraft, or if necessary for public facilities</a:t>
            </a:r>
          </a:p>
          <a:p>
            <a:pPr lvl="1"/>
            <a:r>
              <a:rPr lang="en-US" sz="2000" dirty="0" smtClean="0"/>
              <a:t>Proposed within an existing man-made canal, and the walls of the canal are already occupied (whole or part) by vertical seawalls</a:t>
            </a:r>
          </a:p>
          <a:p>
            <a:pPr lvl="1"/>
            <a:r>
              <a:rPr lang="en-US" sz="2000" dirty="0" smtClean="0"/>
              <a:t>Construction is to be conducted by public utility, when providing service to the public</a:t>
            </a:r>
          </a:p>
          <a:p>
            <a:pPr lvl="1"/>
            <a:r>
              <a:rPr lang="en-US" sz="2000" dirty="0" smtClean="0"/>
              <a:t>Within coastal areas of Collier, Lee, Miami-Dade, and Monroe counties, in Charlotte Harbor/Peace River in Charlotte County designated as critical habitat for </a:t>
            </a:r>
            <a:r>
              <a:rPr lang="en-US" sz="2000" dirty="0" err="1" smtClean="0"/>
              <a:t>smalltooth</a:t>
            </a:r>
            <a:r>
              <a:rPr lang="en-US" sz="2000" dirty="0" smtClean="0"/>
              <a:t> sawfish.</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56</a:t>
            </a:fld>
            <a:endParaRPr lang="en-US"/>
          </a:p>
        </p:txBody>
      </p:sp>
    </p:spTree>
    <p:extLst>
      <p:ext uri="{BB962C8B-B14F-4D97-AF65-F5344CB8AC3E}">
        <p14:creationId xmlns:p14="http://schemas.microsoft.com/office/powerpoint/2010/main" val="14535996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Secondary Impacts</a:t>
            </a:r>
            <a:endParaRPr lang="en-US" dirty="0">
              <a:solidFill>
                <a:schemeClr val="tx1"/>
              </a:solidFill>
            </a:endParaRPr>
          </a:p>
        </p:txBody>
      </p:sp>
      <p:sp>
        <p:nvSpPr>
          <p:cNvPr id="3" name="Text Placeholder 2"/>
          <p:cNvSpPr>
            <a:spLocks noGrp="1"/>
          </p:cNvSpPr>
          <p:nvPr>
            <p:ph type="body" idx="1"/>
          </p:nvPr>
        </p:nvSpPr>
        <p:spPr/>
        <p:txBody>
          <a:bodyPr/>
          <a:lstStyle/>
          <a:p>
            <a:pPr algn="ctr"/>
            <a:r>
              <a:rPr lang="en-US" dirty="0" smtClean="0">
                <a:solidFill>
                  <a:schemeClr val="tx1"/>
                </a:solidFill>
              </a:rPr>
              <a:t>10.2.7</a:t>
            </a:r>
            <a:endParaRPr lang="en-US" dirty="0">
              <a:solidFill>
                <a:schemeClr val="tx1"/>
              </a:solidFill>
            </a:endParaRPr>
          </a:p>
        </p:txBody>
      </p:sp>
      <p:sp>
        <p:nvSpPr>
          <p:cNvPr id="4" name="Date Placeholder 3"/>
          <p:cNvSpPr>
            <a:spLocks noGrp="1"/>
          </p:cNvSpPr>
          <p:nvPr>
            <p:ph type="dt" sz="half" idx="10"/>
          </p:nvPr>
        </p:nvSpPr>
        <p:spPr/>
        <p:txBody>
          <a:bodyPr/>
          <a:lstStyle/>
          <a:p>
            <a:fld id="{5E75CC56-A85C-40D5-A084-9A7922382A7F}"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57</a:t>
            </a:fld>
            <a:endParaRPr lang="en-US"/>
          </a:p>
        </p:txBody>
      </p:sp>
    </p:spTree>
    <p:extLst>
      <p:ext uri="{BB962C8B-B14F-4D97-AF65-F5344CB8AC3E}">
        <p14:creationId xmlns:p14="http://schemas.microsoft.com/office/powerpoint/2010/main" val="23223956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Primary (Direct) Impacts</a:t>
            </a:r>
            <a:endParaRPr lang="en-US" dirty="0"/>
          </a:p>
        </p:txBody>
      </p:sp>
      <p:sp>
        <p:nvSpPr>
          <p:cNvPr id="3" name="Content Placeholder 2"/>
          <p:cNvSpPr>
            <a:spLocks noGrp="1"/>
          </p:cNvSpPr>
          <p:nvPr>
            <p:ph idx="1"/>
          </p:nvPr>
        </p:nvSpPr>
        <p:spPr>
          <a:xfrm>
            <a:off x="628650" y="1406106"/>
            <a:ext cx="7886700" cy="4770857"/>
          </a:xfrm>
        </p:spPr>
        <p:txBody>
          <a:bodyPr/>
          <a:lstStyle/>
          <a:p>
            <a:r>
              <a:rPr lang="en-US" dirty="0" smtClean="0"/>
              <a:t>Impacts associated with the activity itself</a:t>
            </a:r>
          </a:p>
          <a:p>
            <a:pPr lvl="1"/>
            <a:r>
              <a:rPr lang="en-US" dirty="0" smtClean="0"/>
              <a:t>Dredging or filling</a:t>
            </a:r>
          </a:p>
          <a:p>
            <a:pPr lvl="1"/>
            <a:r>
              <a:rPr lang="en-US" dirty="0" smtClean="0"/>
              <a:t>Construction</a:t>
            </a:r>
          </a:p>
          <a:p>
            <a:pPr lvl="1"/>
            <a:r>
              <a:rPr lang="en-US" dirty="0" smtClean="0"/>
              <a:t>Turbidity</a:t>
            </a:r>
          </a:p>
          <a:p>
            <a:pPr lvl="1"/>
            <a:r>
              <a:rPr lang="en-US" dirty="0" smtClean="0"/>
              <a:t>Effluent</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58</a:t>
            </a:fld>
            <a:endParaRPr lang="en-US"/>
          </a:p>
        </p:txBody>
      </p:sp>
      <p:pic>
        <p:nvPicPr>
          <p:cNvPr id="7" name="Picture 3074" descr="S:\Rules\Photos\construction\coastal dredgeBMP1-Donna Kendall.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14800" y="2962095"/>
            <a:ext cx="3733800" cy="2800350"/>
          </a:xfrm>
          <a:prstGeom prst="rect">
            <a:avLst/>
          </a:prstGeom>
          <a:noFill/>
          <a:ln>
            <a:solidFill>
              <a:schemeClr val="accent2">
                <a:shade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7031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What are Secondary Impacts?</a:t>
            </a:r>
            <a:endParaRPr lang="en-US" sz="3200" dirty="0"/>
          </a:p>
        </p:txBody>
      </p:sp>
      <p:sp>
        <p:nvSpPr>
          <p:cNvPr id="3" name="Content Placeholder 2"/>
          <p:cNvSpPr>
            <a:spLocks noGrp="1"/>
          </p:cNvSpPr>
          <p:nvPr>
            <p:ph idx="1"/>
          </p:nvPr>
        </p:nvSpPr>
        <p:spPr>
          <a:xfrm>
            <a:off x="628650" y="1414732"/>
            <a:ext cx="7886700" cy="4762231"/>
          </a:xfrm>
        </p:spPr>
        <p:txBody>
          <a:bodyPr>
            <a:normAutofit lnSpcReduction="10000"/>
          </a:bodyPr>
          <a:lstStyle/>
          <a:p>
            <a:r>
              <a:rPr lang="en-US" dirty="0" smtClean="0"/>
              <a:t>Impacts that would not occur, but for the permitted activity</a:t>
            </a:r>
          </a:p>
          <a:p>
            <a:pPr lvl="1"/>
            <a:r>
              <a:rPr lang="en-US" dirty="0" smtClean="0"/>
              <a:t>Closely linked and causally related</a:t>
            </a:r>
          </a:p>
          <a:p>
            <a:pPr lvl="1"/>
            <a:r>
              <a:rPr lang="en-US" dirty="0" smtClean="0"/>
              <a:t>Examples:</a:t>
            </a:r>
          </a:p>
          <a:p>
            <a:pPr lvl="2"/>
            <a:r>
              <a:rPr lang="en-US" dirty="0" smtClean="0"/>
              <a:t>Leachate from boat paint and treated wood</a:t>
            </a:r>
          </a:p>
          <a:p>
            <a:pPr lvl="2"/>
            <a:r>
              <a:rPr lang="en-US" dirty="0" smtClean="0"/>
              <a:t>Pollutants from boat motors</a:t>
            </a:r>
          </a:p>
          <a:p>
            <a:pPr lvl="2"/>
            <a:r>
              <a:rPr lang="en-US" dirty="0" smtClean="0"/>
              <a:t>Discharge from boat heads (sewage)</a:t>
            </a:r>
          </a:p>
          <a:p>
            <a:pPr lvl="2"/>
            <a:r>
              <a:rPr lang="en-US" dirty="0" smtClean="0"/>
              <a:t>Discharge of fish cleaning debris &amp; trash</a:t>
            </a:r>
          </a:p>
          <a:p>
            <a:pPr lvl="2"/>
            <a:r>
              <a:rPr lang="en-US" dirty="0" smtClean="0"/>
              <a:t>Prop dredging</a:t>
            </a:r>
          </a:p>
          <a:p>
            <a:pPr lvl="2"/>
            <a:r>
              <a:rPr lang="en-US" dirty="0" smtClean="0"/>
              <a:t>Boat wakes increase erosion &amp; turbidity</a:t>
            </a:r>
          </a:p>
          <a:p>
            <a:pPr lvl="2"/>
            <a:r>
              <a:rPr lang="en-US" dirty="0" smtClean="0"/>
              <a:t>Increased hazards to manatees</a:t>
            </a:r>
          </a:p>
          <a:p>
            <a:pPr lvl="2"/>
            <a:r>
              <a:rPr lang="en-US" dirty="0" smtClean="0"/>
              <a:t>Shading of grassbeds</a:t>
            </a:r>
          </a:p>
          <a:p>
            <a:pPr lvl="2"/>
            <a:r>
              <a:rPr lang="en-US" dirty="0" smtClean="0"/>
              <a:t>Impacts from changes in flushing</a:t>
            </a:r>
          </a:p>
          <a:p>
            <a:pPr lvl="2"/>
            <a:r>
              <a:rPr lang="en-US" dirty="0" smtClean="0"/>
              <a:t>_______________________?</a:t>
            </a:r>
          </a:p>
          <a:p>
            <a:pPr lvl="2"/>
            <a:endParaRPr lang="en-US" dirty="0" smtClean="0"/>
          </a:p>
          <a:p>
            <a:pPr lvl="1"/>
            <a:endParaRPr lang="en-US" dirty="0" smtClean="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59</a:t>
            </a:fld>
            <a:endParaRPr lang="en-US"/>
          </a:p>
        </p:txBody>
      </p:sp>
    </p:spTree>
    <p:extLst>
      <p:ext uri="{BB962C8B-B14F-4D97-AF65-F5344CB8AC3E}">
        <p14:creationId xmlns:p14="http://schemas.microsoft.com/office/powerpoint/2010/main" val="825429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1197621"/>
          </a:xfrm>
        </p:spPr>
        <p:txBody>
          <a:bodyPr>
            <a:normAutofit/>
          </a:bodyPr>
          <a:lstStyle/>
          <a:p>
            <a:r>
              <a:rPr lang="en-US" sz="3600" dirty="0" smtClean="0"/>
              <a:t>Application Review</a:t>
            </a:r>
            <a:endParaRPr lang="en-US" sz="3600" dirty="0"/>
          </a:p>
        </p:txBody>
      </p:sp>
      <p:sp>
        <p:nvSpPr>
          <p:cNvPr id="3" name="Content Placeholder 2"/>
          <p:cNvSpPr>
            <a:spLocks noGrp="1"/>
          </p:cNvSpPr>
          <p:nvPr>
            <p:ph idx="1"/>
          </p:nvPr>
        </p:nvSpPr>
        <p:spPr>
          <a:xfrm>
            <a:off x="628650" y="1422400"/>
            <a:ext cx="7886700" cy="4754563"/>
          </a:xfrm>
        </p:spPr>
        <p:txBody>
          <a:bodyPr/>
          <a:lstStyle/>
          <a:p>
            <a:r>
              <a:rPr lang="en-US" dirty="0" smtClean="0"/>
              <a:t>How do you review a project to make sure it meets the environmental conditions for issuance?</a:t>
            </a:r>
          </a:p>
          <a:p>
            <a:pPr lvl="1"/>
            <a:r>
              <a:rPr lang="en-US" dirty="0" smtClean="0">
                <a:hlinkClick r:id="rId2"/>
              </a:rPr>
              <a:t>Applicant’s Handbook Volume I, Section 10.2-10.3.8</a:t>
            </a:r>
            <a:endParaRPr lang="en-US" dirty="0" smtClean="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6</a:t>
            </a:fld>
            <a:endParaRPr lang="en-US"/>
          </a:p>
        </p:txBody>
      </p:sp>
    </p:spTree>
    <p:extLst>
      <p:ext uri="{BB962C8B-B14F-4D97-AF65-F5344CB8AC3E}">
        <p14:creationId xmlns:p14="http://schemas.microsoft.com/office/powerpoint/2010/main" val="36942370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Secondary Impact Review – 4 Parts</a:t>
            </a:r>
            <a:endParaRPr lang="en-US" sz="3200" dirty="0"/>
          </a:p>
        </p:txBody>
      </p:sp>
      <p:sp>
        <p:nvSpPr>
          <p:cNvPr id="3" name="Content Placeholder 2"/>
          <p:cNvSpPr>
            <a:spLocks noGrp="1"/>
          </p:cNvSpPr>
          <p:nvPr>
            <p:ph idx="1"/>
          </p:nvPr>
        </p:nvSpPr>
        <p:spPr>
          <a:xfrm>
            <a:off x="628650" y="1388853"/>
            <a:ext cx="7886700" cy="4788110"/>
          </a:xfrm>
        </p:spPr>
        <p:txBody>
          <a:bodyPr>
            <a:normAutofit lnSpcReduction="10000"/>
          </a:bodyPr>
          <a:lstStyle/>
          <a:p>
            <a:r>
              <a:rPr lang="en-US" dirty="0" smtClean="0"/>
              <a:t>Secondary impacts from construction, alterations, and intended or reasonably expected use of the activity will not:</a:t>
            </a:r>
          </a:p>
          <a:p>
            <a:pPr lvl="1"/>
            <a:r>
              <a:rPr lang="en-US" dirty="0" smtClean="0"/>
              <a:t>Cause or contribute to a violation of state water quality standards or adversely impact the functions of wetlands or other surface waters</a:t>
            </a:r>
          </a:p>
          <a:p>
            <a:pPr lvl="1"/>
            <a:r>
              <a:rPr lang="en-US" dirty="0" smtClean="0"/>
              <a:t>Adversely impact the ecological value of uplands for bald eagles, and aquatic or wetland dependent listed species for existing nesting or denning</a:t>
            </a:r>
          </a:p>
          <a:p>
            <a:pPr lvl="2"/>
            <a:r>
              <a:rPr lang="en-US" dirty="0" smtClean="0"/>
              <a:t>Does not include foraging areas or wildlife corridors</a:t>
            </a:r>
          </a:p>
          <a:p>
            <a:pPr lvl="1"/>
            <a:r>
              <a:rPr lang="en-US" dirty="0" smtClean="0"/>
              <a:t>Adversely impact significant historical or archaeological resources</a:t>
            </a:r>
          </a:p>
          <a:p>
            <a:pPr lvl="1"/>
            <a:r>
              <a:rPr lang="en-US" dirty="0" smtClean="0"/>
              <a:t>Be caused by future phases or closely linked and causally-related on and offsite activities</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60</a:t>
            </a:fld>
            <a:endParaRPr lang="en-US"/>
          </a:p>
        </p:txBody>
      </p:sp>
    </p:spTree>
    <p:extLst>
      <p:ext uri="{BB962C8B-B14F-4D97-AF65-F5344CB8AC3E}">
        <p14:creationId xmlns:p14="http://schemas.microsoft.com/office/powerpoint/2010/main" val="32816672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Secondary Impacts – Example 1</a:t>
            </a:r>
            <a:endParaRPr lang="en-US" sz="3600" dirty="0"/>
          </a:p>
        </p:txBody>
      </p:sp>
      <p:sp>
        <p:nvSpPr>
          <p:cNvPr id="3" name="Content Placeholder 2"/>
          <p:cNvSpPr>
            <a:spLocks noGrp="1"/>
          </p:cNvSpPr>
          <p:nvPr>
            <p:ph idx="1"/>
          </p:nvPr>
        </p:nvSpPr>
        <p:spPr>
          <a:xfrm>
            <a:off x="628650" y="1406106"/>
            <a:ext cx="7886700" cy="4770857"/>
          </a:xfrm>
        </p:spPr>
        <p:txBody>
          <a:bodyPr>
            <a:normAutofit/>
          </a:bodyPr>
          <a:lstStyle/>
          <a:p>
            <a:r>
              <a:rPr lang="en-US" sz="2400" dirty="0" smtClean="0"/>
              <a:t>A permitted marina causes increased boat traffic, which increases the threat of collision with manatees, and the threat of damage to nearby seagrass beds by propeller damage</a:t>
            </a:r>
            <a:endParaRPr lang="en-US" sz="2400"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61</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3800" y="3053751"/>
            <a:ext cx="4253985" cy="2911616"/>
          </a:xfrm>
          <a:prstGeom prst="rect">
            <a:avLst/>
          </a:prstGeom>
          <a:ln>
            <a:solidFill>
              <a:schemeClr val="tx1"/>
            </a:solidFill>
          </a:ln>
        </p:spPr>
      </p:pic>
      <p:sp>
        <p:nvSpPr>
          <p:cNvPr id="8" name="TextBox 7"/>
          <p:cNvSpPr txBox="1"/>
          <p:nvPr/>
        </p:nvSpPr>
        <p:spPr>
          <a:xfrm>
            <a:off x="5357004" y="5965367"/>
            <a:ext cx="1871933" cy="261610"/>
          </a:xfrm>
          <a:prstGeom prst="rect">
            <a:avLst/>
          </a:prstGeom>
          <a:noFill/>
        </p:spPr>
        <p:txBody>
          <a:bodyPr wrap="square" rtlCol="0">
            <a:spAutoFit/>
          </a:bodyPr>
          <a:lstStyle/>
          <a:p>
            <a:r>
              <a:rPr lang="en-US" sz="1100" dirty="0" smtClean="0"/>
              <a:t>Savethemanatee.org </a:t>
            </a:r>
            <a:endParaRPr lang="en-US" sz="1100" dirty="0"/>
          </a:p>
        </p:txBody>
      </p:sp>
    </p:spTree>
    <p:extLst>
      <p:ext uri="{BB962C8B-B14F-4D97-AF65-F5344CB8AC3E}">
        <p14:creationId xmlns:p14="http://schemas.microsoft.com/office/powerpoint/2010/main" val="29491826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Secondary Impacts – Example 2</a:t>
            </a:r>
            <a:endParaRPr lang="en-US" sz="3600" dirty="0"/>
          </a:p>
        </p:txBody>
      </p:sp>
      <p:sp>
        <p:nvSpPr>
          <p:cNvPr id="3" name="Content Placeholder 2"/>
          <p:cNvSpPr>
            <a:spLocks noGrp="1"/>
          </p:cNvSpPr>
          <p:nvPr>
            <p:ph idx="1"/>
          </p:nvPr>
        </p:nvSpPr>
        <p:spPr>
          <a:xfrm>
            <a:off x="628650" y="1423358"/>
            <a:ext cx="7886700" cy="4753605"/>
          </a:xfrm>
        </p:spPr>
        <p:txBody>
          <a:bodyPr/>
          <a:lstStyle/>
          <a:p>
            <a:r>
              <a:rPr lang="en-US" dirty="0" smtClean="0"/>
              <a:t>Lights from a permitted development adjacent to a sea turtle nesting beach increase the chances of hatchlings crawling toward the development instead of the water</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62</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2718" y="3138636"/>
            <a:ext cx="2991928" cy="2722654"/>
          </a:xfrm>
          <a:prstGeom prst="rect">
            <a:avLst/>
          </a:prstGeom>
          <a:ln>
            <a:solidFill>
              <a:schemeClr val="tx1"/>
            </a:solidFill>
          </a:ln>
        </p:spPr>
      </p:pic>
      <p:sp>
        <p:nvSpPr>
          <p:cNvPr id="8" name="TextBox 7"/>
          <p:cNvSpPr txBox="1"/>
          <p:nvPr/>
        </p:nvSpPr>
        <p:spPr>
          <a:xfrm>
            <a:off x="6457950" y="5820585"/>
            <a:ext cx="2631056" cy="276999"/>
          </a:xfrm>
          <a:prstGeom prst="rect">
            <a:avLst/>
          </a:prstGeom>
          <a:noFill/>
        </p:spPr>
        <p:txBody>
          <a:bodyPr wrap="square" rtlCol="0">
            <a:spAutoFit/>
          </a:bodyPr>
          <a:lstStyle/>
          <a:p>
            <a:r>
              <a:rPr lang="en-US" sz="1200" dirty="0" smtClean="0"/>
              <a:t>www.conserveturtles.org</a:t>
            </a:r>
            <a:endParaRPr lang="en-US" sz="1200"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 y="4106518"/>
            <a:ext cx="4204010" cy="1060704"/>
          </a:xfrm>
          <a:prstGeom prst="rect">
            <a:avLst/>
          </a:prstGeom>
          <a:ln>
            <a:solidFill>
              <a:schemeClr val="tx1"/>
            </a:solidFill>
          </a:ln>
        </p:spPr>
      </p:pic>
    </p:spTree>
    <p:extLst>
      <p:ext uri="{BB962C8B-B14F-4D97-AF65-F5344CB8AC3E}">
        <p14:creationId xmlns:p14="http://schemas.microsoft.com/office/powerpoint/2010/main" val="8728846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Secondary Impacts – Example 3</a:t>
            </a:r>
            <a:endParaRPr lang="en-US" sz="3600" dirty="0"/>
          </a:p>
        </p:txBody>
      </p:sp>
      <p:sp>
        <p:nvSpPr>
          <p:cNvPr id="3" name="Content Placeholder 2"/>
          <p:cNvSpPr>
            <a:spLocks noGrp="1"/>
          </p:cNvSpPr>
          <p:nvPr>
            <p:ph idx="1"/>
          </p:nvPr>
        </p:nvSpPr>
        <p:spPr>
          <a:xfrm>
            <a:off x="628650" y="1325563"/>
            <a:ext cx="7886700" cy="4851400"/>
          </a:xfrm>
        </p:spPr>
        <p:txBody>
          <a:bodyPr>
            <a:normAutofit/>
          </a:bodyPr>
          <a:lstStyle/>
          <a:p>
            <a:r>
              <a:rPr lang="en-US" sz="2400" dirty="0" smtClean="0"/>
              <a:t>Development adjacent to a wetland:</a:t>
            </a:r>
          </a:p>
          <a:p>
            <a:pPr lvl="1"/>
            <a:r>
              <a:rPr lang="en-US" sz="2000" dirty="0" smtClean="0"/>
              <a:t>Increases “edge effects”</a:t>
            </a:r>
          </a:p>
          <a:p>
            <a:pPr lvl="2"/>
            <a:r>
              <a:rPr lang="en-US" sz="1800" dirty="0" smtClean="0"/>
              <a:t>Vegetative community structure</a:t>
            </a:r>
          </a:p>
          <a:p>
            <a:pPr lvl="2"/>
            <a:r>
              <a:rPr lang="en-US" sz="1800" dirty="0" smtClean="0"/>
              <a:t>Hydrology </a:t>
            </a:r>
          </a:p>
          <a:p>
            <a:pPr lvl="1"/>
            <a:r>
              <a:rPr lang="en-US" sz="2000" dirty="0" smtClean="0"/>
              <a:t>Increases nutrient load</a:t>
            </a:r>
          </a:p>
          <a:p>
            <a:pPr lvl="2"/>
            <a:r>
              <a:rPr lang="en-US" sz="1800" dirty="0" smtClean="0"/>
              <a:t>Fertilizers</a:t>
            </a:r>
          </a:p>
          <a:p>
            <a:pPr lvl="2"/>
            <a:r>
              <a:rPr lang="en-US" sz="1800" dirty="0" smtClean="0"/>
              <a:t>Pet waste</a:t>
            </a:r>
          </a:p>
          <a:p>
            <a:pPr lvl="2"/>
            <a:r>
              <a:rPr lang="en-US" sz="1800" dirty="0" smtClean="0"/>
              <a:t>Septic tanks and </a:t>
            </a:r>
            <a:r>
              <a:rPr lang="en-US" sz="1800" dirty="0" err="1" smtClean="0"/>
              <a:t>drainfields</a:t>
            </a:r>
            <a:endParaRPr lang="en-US" sz="1800"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63</a:t>
            </a:fld>
            <a:endParaRPr lang="en-US"/>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5684" b="14189"/>
          <a:stretch/>
        </p:blipFill>
        <p:spPr>
          <a:xfrm>
            <a:off x="3585174" y="4131500"/>
            <a:ext cx="5101626" cy="2363638"/>
          </a:xfrm>
          <a:prstGeom prst="rect">
            <a:avLst/>
          </a:prstGeom>
          <a:ln>
            <a:solidFill>
              <a:schemeClr val="tx1"/>
            </a:solidFill>
          </a:ln>
        </p:spPr>
      </p:pic>
    </p:spTree>
    <p:extLst>
      <p:ext uri="{BB962C8B-B14F-4D97-AF65-F5344CB8AC3E}">
        <p14:creationId xmlns:p14="http://schemas.microsoft.com/office/powerpoint/2010/main" val="11901064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Secondary Impacts – Example 4</a:t>
            </a:r>
            <a:endParaRPr lang="en-US" sz="3600" dirty="0"/>
          </a:p>
        </p:txBody>
      </p:sp>
      <p:sp>
        <p:nvSpPr>
          <p:cNvPr id="3" name="Content Placeholder 2"/>
          <p:cNvSpPr>
            <a:spLocks noGrp="1"/>
          </p:cNvSpPr>
          <p:nvPr>
            <p:ph idx="1"/>
          </p:nvPr>
        </p:nvSpPr>
        <p:spPr>
          <a:xfrm>
            <a:off x="628650" y="1247990"/>
            <a:ext cx="7886700" cy="4710472"/>
          </a:xfrm>
        </p:spPr>
        <p:txBody>
          <a:bodyPr/>
          <a:lstStyle/>
          <a:p>
            <a:r>
              <a:rPr lang="en-US" dirty="0" smtClean="0"/>
              <a:t>A road permitted through a wetland effects wetland dependent species</a:t>
            </a:r>
          </a:p>
          <a:p>
            <a:pPr lvl="1"/>
            <a:r>
              <a:rPr lang="en-US" dirty="0" err="1" smtClean="0"/>
              <a:t>Roadkills</a:t>
            </a:r>
            <a:endParaRPr lang="en-US" dirty="0" smtClean="0"/>
          </a:p>
          <a:p>
            <a:pPr lvl="1"/>
            <a:r>
              <a:rPr lang="en-US" dirty="0" smtClean="0"/>
              <a:t>Barrier (genetic isolation, limiting movement)</a:t>
            </a:r>
          </a:p>
          <a:p>
            <a:pPr lvl="1"/>
            <a:r>
              <a:rPr lang="en-US" dirty="0" smtClean="0"/>
              <a:t>Habitat fragmentation</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64</a:t>
            </a:fld>
            <a:endParaRPr lang="en-US"/>
          </a:p>
        </p:txBody>
      </p:sp>
      <p:sp>
        <p:nvSpPr>
          <p:cNvPr id="8" name="Rounded Rectangle 7"/>
          <p:cNvSpPr/>
          <p:nvPr/>
        </p:nvSpPr>
        <p:spPr>
          <a:xfrm>
            <a:off x="1397479" y="3626313"/>
            <a:ext cx="2242868" cy="26573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9" name="Rounded Rectangle 8"/>
          <p:cNvSpPr/>
          <p:nvPr/>
        </p:nvSpPr>
        <p:spPr>
          <a:xfrm>
            <a:off x="5840083" y="3571336"/>
            <a:ext cx="2096219" cy="107830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Rounded Rectangle 9"/>
          <p:cNvSpPr/>
          <p:nvPr/>
        </p:nvSpPr>
        <p:spPr>
          <a:xfrm>
            <a:off x="5840083" y="5239589"/>
            <a:ext cx="2096219" cy="107830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1" name="Rectangle 10"/>
          <p:cNvSpPr/>
          <p:nvPr/>
        </p:nvSpPr>
        <p:spPr>
          <a:xfrm>
            <a:off x="5745192" y="4693083"/>
            <a:ext cx="2286000" cy="500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cxnSp>
        <p:nvCxnSpPr>
          <p:cNvPr id="13" name="Straight Connector 12"/>
          <p:cNvCxnSpPr>
            <a:stCxn id="11" idx="1"/>
            <a:endCxn id="11" idx="3"/>
          </p:cNvCxnSpPr>
          <p:nvPr/>
        </p:nvCxnSpPr>
        <p:spPr>
          <a:xfrm>
            <a:off x="5745192" y="4943249"/>
            <a:ext cx="2286000" cy="0"/>
          </a:xfrm>
          <a:prstGeom prst="line">
            <a:avLst/>
          </a:prstGeom>
          <a:ln w="57150"/>
        </p:spPr>
        <p:style>
          <a:lnRef idx="3">
            <a:schemeClr val="accent4"/>
          </a:lnRef>
          <a:fillRef idx="0">
            <a:schemeClr val="accent4"/>
          </a:fillRef>
          <a:effectRef idx="2">
            <a:schemeClr val="accent4"/>
          </a:effectRef>
          <a:fontRef idx="minor">
            <a:schemeClr val="tx1"/>
          </a:fontRef>
        </p:style>
      </p:cxnSp>
      <p:sp>
        <p:nvSpPr>
          <p:cNvPr id="14" name="Right Arrow 13"/>
          <p:cNvSpPr/>
          <p:nvPr/>
        </p:nvSpPr>
        <p:spPr>
          <a:xfrm>
            <a:off x="4183811" y="4649638"/>
            <a:ext cx="1155940" cy="5437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57350" y="3845934"/>
            <a:ext cx="538073" cy="529105"/>
          </a:xfrm>
          <a:prstGeom prst="rect">
            <a:avLst/>
          </a:prstGeom>
        </p:spPr>
      </p:pic>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01402" y="4589566"/>
            <a:ext cx="538073" cy="529105"/>
          </a:xfrm>
          <a:prstGeom prst="rect">
            <a:avLst/>
          </a:prstGeom>
        </p:spPr>
      </p:pic>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2498" y="5259708"/>
            <a:ext cx="538073" cy="529105"/>
          </a:xfrm>
          <a:prstGeom prst="rect">
            <a:avLst/>
          </a:prstGeom>
        </p:spPr>
      </p:pic>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8913" y="3828962"/>
            <a:ext cx="538073" cy="529105"/>
          </a:xfrm>
          <a:prstGeom prst="rect">
            <a:avLst/>
          </a:prstGeom>
        </p:spPr>
      </p:pic>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5651" y="5525121"/>
            <a:ext cx="538073" cy="529105"/>
          </a:xfrm>
          <a:prstGeom prst="rect">
            <a:avLst/>
          </a:prstGeom>
        </p:spPr>
      </p:pic>
    </p:spTree>
    <p:extLst>
      <p:ext uri="{BB962C8B-B14F-4D97-AF65-F5344CB8AC3E}">
        <p14:creationId xmlns:p14="http://schemas.microsoft.com/office/powerpoint/2010/main" val="40489738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148316"/>
          </a:xfrm>
        </p:spPr>
        <p:txBody>
          <a:bodyPr>
            <a:normAutofit/>
          </a:bodyPr>
          <a:lstStyle/>
          <a:p>
            <a:r>
              <a:rPr lang="en-US" sz="3600" dirty="0" smtClean="0"/>
              <a:t>Secondary Impacts - Example 5</a:t>
            </a:r>
            <a:endParaRPr lang="en-US" sz="3600"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65</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570" y="1148317"/>
            <a:ext cx="7048859" cy="5265541"/>
          </a:xfrm>
          <a:prstGeom prst="rect">
            <a:avLst/>
          </a:prstGeom>
        </p:spPr>
      </p:pic>
    </p:spTree>
    <p:extLst>
      <p:ext uri="{BB962C8B-B14F-4D97-AF65-F5344CB8AC3E}">
        <p14:creationId xmlns:p14="http://schemas.microsoft.com/office/powerpoint/2010/main" val="33112737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148316"/>
          </a:xfrm>
        </p:spPr>
        <p:txBody>
          <a:bodyPr>
            <a:normAutofit/>
          </a:bodyPr>
          <a:lstStyle/>
          <a:p>
            <a:r>
              <a:rPr lang="en-US" sz="3600" dirty="0" smtClean="0"/>
              <a:t>Secondary Impacts - Example 5</a:t>
            </a:r>
            <a:endParaRPr lang="en-US" sz="3600" dirty="0"/>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3461" y="1148317"/>
            <a:ext cx="7097077" cy="5346821"/>
          </a:xfrm>
        </p:spPr>
      </p:pic>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66</a:t>
            </a:fld>
            <a:endParaRPr lang="en-US"/>
          </a:p>
        </p:txBody>
      </p:sp>
    </p:spTree>
    <p:extLst>
      <p:ext uri="{BB962C8B-B14F-4D97-AF65-F5344CB8AC3E}">
        <p14:creationId xmlns:p14="http://schemas.microsoft.com/office/powerpoint/2010/main" val="10949288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Preventing Secondary Impacts</a:t>
            </a:r>
            <a:endParaRPr lang="en-US" sz="3600" dirty="0"/>
          </a:p>
        </p:txBody>
      </p:sp>
      <p:sp>
        <p:nvSpPr>
          <p:cNvPr id="3" name="Content Placeholder 2"/>
          <p:cNvSpPr>
            <a:spLocks noGrp="1"/>
          </p:cNvSpPr>
          <p:nvPr>
            <p:ph idx="1"/>
          </p:nvPr>
        </p:nvSpPr>
        <p:spPr>
          <a:xfrm>
            <a:off x="628650" y="1483743"/>
            <a:ext cx="7886700" cy="4693220"/>
          </a:xfrm>
        </p:spPr>
        <p:txBody>
          <a:bodyPr/>
          <a:lstStyle/>
          <a:p>
            <a:r>
              <a:rPr lang="en-US" dirty="0" smtClean="0"/>
              <a:t>Upland buffers (avg. 25 </a:t>
            </a:r>
            <a:r>
              <a:rPr lang="en-US" dirty="0" err="1" smtClean="0"/>
              <a:t>ft</a:t>
            </a:r>
            <a:r>
              <a:rPr lang="en-US" dirty="0" smtClean="0"/>
              <a:t>, min. 15 </a:t>
            </a:r>
            <a:r>
              <a:rPr lang="en-US" dirty="0" err="1" smtClean="0"/>
              <a:t>ft</a:t>
            </a:r>
            <a:r>
              <a:rPr lang="en-US" dirty="0" smtClean="0"/>
              <a:t>)</a:t>
            </a:r>
          </a:p>
          <a:p>
            <a:r>
              <a:rPr lang="en-US" dirty="0" smtClean="0"/>
              <a:t>Special lighting</a:t>
            </a:r>
          </a:p>
          <a:p>
            <a:r>
              <a:rPr lang="en-US" dirty="0" smtClean="0"/>
              <a:t>Bridges or wildlife crossings</a:t>
            </a:r>
          </a:p>
          <a:p>
            <a:r>
              <a:rPr lang="en-US" dirty="0" smtClean="0"/>
              <a:t>Manatee education &amp; speed limits</a:t>
            </a:r>
          </a:p>
          <a:p>
            <a:r>
              <a:rPr lang="en-US" dirty="0" smtClean="0"/>
              <a:t>Sewer instead of septic</a:t>
            </a:r>
          </a:p>
          <a:p>
            <a:r>
              <a:rPr lang="en-US" dirty="0" smtClean="0"/>
              <a:t>Seagrass awareness signs &amp; marked channels</a:t>
            </a:r>
          </a:p>
          <a:p>
            <a:r>
              <a:rPr lang="en-US" dirty="0" smtClean="0"/>
              <a:t>_________________________?</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67</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7363" y="2223279"/>
            <a:ext cx="2033761" cy="1468827"/>
          </a:xfrm>
          <a:prstGeom prst="rect">
            <a:avLst/>
          </a:prstGeom>
          <a:ln>
            <a:solidFill>
              <a:schemeClr val="tx1"/>
            </a:solidFill>
          </a:ln>
        </p:spPr>
      </p:pic>
      <p:sp>
        <p:nvSpPr>
          <p:cNvPr id="8" name="TextBox 7"/>
          <p:cNvSpPr txBox="1"/>
          <p:nvPr/>
        </p:nvSpPr>
        <p:spPr>
          <a:xfrm>
            <a:off x="7594024" y="3692106"/>
            <a:ext cx="1187666" cy="276999"/>
          </a:xfrm>
          <a:prstGeom prst="rect">
            <a:avLst/>
          </a:prstGeom>
          <a:noFill/>
        </p:spPr>
        <p:txBody>
          <a:bodyPr wrap="square" rtlCol="0">
            <a:spAutoFit/>
          </a:bodyPr>
          <a:lstStyle/>
          <a:p>
            <a:r>
              <a:rPr lang="en-US" sz="1200" dirty="0" smtClean="0"/>
              <a:t>Myfwc.com</a:t>
            </a:r>
            <a:endParaRPr lang="en-US" sz="1200" dirty="0"/>
          </a:p>
        </p:txBody>
      </p:sp>
    </p:spTree>
    <p:extLst>
      <p:ext uri="{BB962C8B-B14F-4D97-AF65-F5344CB8AC3E}">
        <p14:creationId xmlns:p14="http://schemas.microsoft.com/office/powerpoint/2010/main" val="57260909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Cumulative Impacts</a:t>
            </a:r>
            <a:endParaRPr lang="en-US" dirty="0">
              <a:solidFill>
                <a:schemeClr val="tx1"/>
              </a:solidFill>
            </a:endParaRPr>
          </a:p>
        </p:txBody>
      </p:sp>
      <p:sp>
        <p:nvSpPr>
          <p:cNvPr id="3" name="Text Placeholder 2"/>
          <p:cNvSpPr>
            <a:spLocks noGrp="1"/>
          </p:cNvSpPr>
          <p:nvPr>
            <p:ph type="body" idx="1"/>
          </p:nvPr>
        </p:nvSpPr>
        <p:spPr/>
        <p:txBody>
          <a:bodyPr/>
          <a:lstStyle/>
          <a:p>
            <a:pPr algn="ctr"/>
            <a:r>
              <a:rPr lang="en-US" smtClean="0">
                <a:solidFill>
                  <a:schemeClr val="tx1"/>
                </a:solidFill>
              </a:rPr>
              <a:t>10.2.7</a:t>
            </a:r>
            <a:endParaRPr lang="en-US" dirty="0">
              <a:solidFill>
                <a:schemeClr val="tx1"/>
              </a:solidFill>
            </a:endParaRPr>
          </a:p>
        </p:txBody>
      </p:sp>
      <p:sp>
        <p:nvSpPr>
          <p:cNvPr id="4" name="Date Placeholder 3"/>
          <p:cNvSpPr>
            <a:spLocks noGrp="1"/>
          </p:cNvSpPr>
          <p:nvPr>
            <p:ph type="dt" sz="half" idx="10"/>
          </p:nvPr>
        </p:nvSpPr>
        <p:spPr/>
        <p:txBody>
          <a:bodyPr/>
          <a:lstStyle/>
          <a:p>
            <a:fld id="{5E75CC56-A85C-40D5-A084-9A7922382A7F}"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68</a:t>
            </a:fld>
            <a:endParaRPr lang="en-US"/>
          </a:p>
        </p:txBody>
      </p:sp>
    </p:spTree>
    <p:extLst>
      <p:ext uri="{BB962C8B-B14F-4D97-AF65-F5344CB8AC3E}">
        <p14:creationId xmlns:p14="http://schemas.microsoft.com/office/powerpoint/2010/main" val="30494486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What are Cumulative Impacts?</a:t>
            </a:r>
            <a:endParaRPr lang="en-US" sz="3200" dirty="0"/>
          </a:p>
        </p:txBody>
      </p:sp>
      <p:sp>
        <p:nvSpPr>
          <p:cNvPr id="3" name="Content Placeholder 2"/>
          <p:cNvSpPr>
            <a:spLocks noGrp="1"/>
          </p:cNvSpPr>
          <p:nvPr>
            <p:ph idx="1"/>
          </p:nvPr>
        </p:nvSpPr>
        <p:spPr>
          <a:xfrm>
            <a:off x="628650" y="1325563"/>
            <a:ext cx="7886700" cy="4851400"/>
          </a:xfrm>
        </p:spPr>
        <p:txBody>
          <a:bodyPr/>
          <a:lstStyle/>
          <a:p>
            <a:r>
              <a:rPr lang="en-US" dirty="0" smtClean="0"/>
              <a:t>Small impacts add up (cumulate) to larger impacts over time</a:t>
            </a:r>
          </a:p>
          <a:p>
            <a:pPr lvl="1"/>
            <a:r>
              <a:rPr lang="en-US" dirty="0" smtClean="0"/>
              <a:t>1 dock in a waterbody vs. 100 docks along a waterbody</a:t>
            </a:r>
          </a:p>
          <a:p>
            <a:pPr lvl="1"/>
            <a:r>
              <a:rPr lang="en-US" dirty="0" smtClean="0"/>
              <a:t>½ acre fill in large wetland system vs. ½ acre fill for every lot in a large subdivision</a:t>
            </a:r>
          </a:p>
          <a:p>
            <a:r>
              <a:rPr lang="en-US" dirty="0" smtClean="0"/>
              <a:t>Drainage basin scale</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69</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8692" y="3982540"/>
            <a:ext cx="6466616" cy="2013267"/>
          </a:xfrm>
          <a:prstGeom prst="rect">
            <a:avLst/>
          </a:prstGeom>
        </p:spPr>
      </p:pic>
    </p:spTree>
    <p:extLst>
      <p:ext uri="{BB962C8B-B14F-4D97-AF65-F5344CB8AC3E}">
        <p14:creationId xmlns:p14="http://schemas.microsoft.com/office/powerpoint/2010/main" val="1087047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8" y="1294726"/>
            <a:ext cx="7886700" cy="2862261"/>
          </a:xfrm>
        </p:spPr>
        <p:txBody>
          <a:bodyPr/>
          <a:lstStyle/>
          <a:p>
            <a:r>
              <a:rPr lang="en-US" dirty="0" smtClean="0">
                <a:solidFill>
                  <a:schemeClr val="tx1"/>
                </a:solidFill>
              </a:rPr>
              <a:t>Elimination or Reduction of Impacts</a:t>
            </a:r>
            <a:endParaRPr lang="en-US" dirty="0">
              <a:solidFill>
                <a:schemeClr val="tx1"/>
              </a:solidFill>
            </a:endParaRPr>
          </a:p>
        </p:txBody>
      </p:sp>
      <p:sp>
        <p:nvSpPr>
          <p:cNvPr id="3" name="Text Placeholder 2"/>
          <p:cNvSpPr>
            <a:spLocks noGrp="1"/>
          </p:cNvSpPr>
          <p:nvPr>
            <p:ph type="body" idx="1"/>
          </p:nvPr>
        </p:nvSpPr>
        <p:spPr>
          <a:xfrm>
            <a:off x="623888" y="4156987"/>
            <a:ext cx="7886700" cy="1932663"/>
          </a:xfrm>
        </p:spPr>
        <p:txBody>
          <a:bodyPr/>
          <a:lstStyle/>
          <a:p>
            <a:pPr algn="ctr"/>
            <a:r>
              <a:rPr lang="en-US" dirty="0" smtClean="0">
                <a:solidFill>
                  <a:schemeClr val="tx1"/>
                </a:solidFill>
              </a:rPr>
              <a:t>10.2.1</a:t>
            </a:r>
            <a:endParaRPr lang="en-US" dirty="0">
              <a:solidFill>
                <a:schemeClr val="tx1"/>
              </a:solidFill>
            </a:endParaRPr>
          </a:p>
        </p:txBody>
      </p:sp>
      <p:sp>
        <p:nvSpPr>
          <p:cNvPr id="4" name="Date Placeholder 3"/>
          <p:cNvSpPr>
            <a:spLocks noGrp="1"/>
          </p:cNvSpPr>
          <p:nvPr>
            <p:ph type="dt" sz="half" idx="10"/>
          </p:nvPr>
        </p:nvSpPr>
        <p:spPr/>
        <p:txBody>
          <a:bodyPr/>
          <a:lstStyle/>
          <a:p>
            <a:fld id="{5E75CC56-A85C-40D5-A084-9A7922382A7F}"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7</a:t>
            </a:fld>
            <a:endParaRPr lang="en-US"/>
          </a:p>
        </p:txBody>
      </p:sp>
      <p:pic>
        <p:nvPicPr>
          <p:cNvPr id="7" name="Picture 6" descr="C:\Users\mason_h\AppData\Local\Microsoft\Windows\Temporary Internet Files\Content.IE5\2PAC3ZBE\MC900293820[1].wmf"/>
          <p:cNvPicPr>
            <a:picLocks noChangeAspect="1" noChangeArrowheads="1"/>
          </p:cNvPicPr>
          <p:nvPr/>
        </p:nvPicPr>
        <p:blipFill>
          <a:blip r:embed="rId2" cstate="print"/>
          <a:srcRect/>
          <a:stretch>
            <a:fillRect/>
          </a:stretch>
        </p:blipFill>
        <p:spPr bwMode="auto">
          <a:xfrm>
            <a:off x="1627847" y="4562475"/>
            <a:ext cx="1935785" cy="1699870"/>
          </a:xfrm>
          <a:prstGeom prst="rect">
            <a:avLst/>
          </a:prstGeom>
          <a:noFill/>
        </p:spPr>
      </p:pic>
      <p:pic>
        <p:nvPicPr>
          <p:cNvPr id="8" name="Picture 7" descr="C:\Users\mason_h\AppData\Local\Microsoft\Windows\Temporary Internet Files\Content.IE5\2PAC3ZBE\MC900293820[1].wmf"/>
          <p:cNvPicPr>
            <a:picLocks noChangeAspect="1" noChangeArrowheads="1"/>
          </p:cNvPicPr>
          <p:nvPr/>
        </p:nvPicPr>
        <p:blipFill>
          <a:blip r:embed="rId2" cstate="print"/>
          <a:srcRect/>
          <a:stretch>
            <a:fillRect/>
          </a:stretch>
        </p:blipFill>
        <p:spPr bwMode="auto">
          <a:xfrm>
            <a:off x="6047447" y="5172075"/>
            <a:ext cx="868985" cy="763081"/>
          </a:xfrm>
          <a:prstGeom prst="rect">
            <a:avLst/>
          </a:prstGeom>
          <a:noFill/>
        </p:spPr>
      </p:pic>
      <p:sp>
        <p:nvSpPr>
          <p:cNvPr id="9" name="Right Arrow 8"/>
          <p:cNvSpPr/>
          <p:nvPr/>
        </p:nvSpPr>
        <p:spPr>
          <a:xfrm>
            <a:off x="4142447" y="5324475"/>
            <a:ext cx="1143000" cy="381000"/>
          </a:xfrm>
          <a:prstGeom prst="rightArrow">
            <a:avLst/>
          </a:prstGeom>
          <a:solidFill>
            <a:schemeClr val="tx1"/>
          </a:solidFill>
          <a:ln>
            <a:solidFill>
              <a:srgbClr val="98FA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035669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What are Drainage Basins?</a:t>
            </a:r>
            <a:endParaRPr lang="en-US" sz="3200"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95606" y="2274348"/>
            <a:ext cx="1890444" cy="2470180"/>
          </a:xfrm>
        </p:spPr>
      </p:pic>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70</a:t>
            </a:fld>
            <a:endParaRPr lang="en-US"/>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4098" y="1463465"/>
            <a:ext cx="5143382" cy="4675802"/>
          </a:xfrm>
          <a:prstGeom prst="rect">
            <a:avLst/>
          </a:prstGeom>
          <a:ln>
            <a:solidFill>
              <a:schemeClr val="tx1"/>
            </a:solidFill>
          </a:ln>
        </p:spPr>
      </p:pic>
    </p:spTree>
    <p:extLst>
      <p:ext uri="{BB962C8B-B14F-4D97-AF65-F5344CB8AC3E}">
        <p14:creationId xmlns:p14="http://schemas.microsoft.com/office/powerpoint/2010/main" val="12669667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Scenario 1 - Within-Basin Mitigation</a:t>
            </a:r>
            <a:endParaRPr lang="en-US" sz="3200" dirty="0"/>
          </a:p>
        </p:txBody>
      </p:sp>
      <p:sp>
        <p:nvSpPr>
          <p:cNvPr id="3" name="Content Placeholder 2"/>
          <p:cNvSpPr>
            <a:spLocks noGrp="1"/>
          </p:cNvSpPr>
          <p:nvPr>
            <p:ph idx="1"/>
          </p:nvPr>
        </p:nvSpPr>
        <p:spPr>
          <a:xfrm>
            <a:off x="628650" y="1325563"/>
            <a:ext cx="7886700" cy="4851400"/>
          </a:xfrm>
        </p:spPr>
        <p:txBody>
          <a:bodyPr>
            <a:normAutofit/>
          </a:bodyPr>
          <a:lstStyle/>
          <a:p>
            <a:r>
              <a:rPr lang="en-US" sz="2400" dirty="0" smtClean="0"/>
              <a:t>If mitigation is in the same drainage basin as the impacts, and fully offsets those impacts, then no unacceptable cumulative impacts.</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71</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6384" y="2651126"/>
            <a:ext cx="3972815" cy="3611651"/>
          </a:xfrm>
          <a:prstGeom prst="rect">
            <a:avLst/>
          </a:prstGeom>
          <a:ln>
            <a:solidFill>
              <a:schemeClr val="tx1"/>
            </a:solidFill>
          </a:ln>
        </p:spPr>
      </p:pic>
      <p:sp>
        <p:nvSpPr>
          <p:cNvPr id="8" name="5-Point Star 7"/>
          <p:cNvSpPr/>
          <p:nvPr/>
        </p:nvSpPr>
        <p:spPr>
          <a:xfrm>
            <a:off x="4994694" y="4002657"/>
            <a:ext cx="241540" cy="232913"/>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5-Point Star 8"/>
          <p:cNvSpPr/>
          <p:nvPr/>
        </p:nvSpPr>
        <p:spPr>
          <a:xfrm>
            <a:off x="7054964" y="2925291"/>
            <a:ext cx="241540" cy="232913"/>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Diamond 10"/>
          <p:cNvSpPr/>
          <p:nvPr/>
        </p:nvSpPr>
        <p:spPr>
          <a:xfrm>
            <a:off x="5391510" y="4340494"/>
            <a:ext cx="224287" cy="232913"/>
          </a:xfrm>
          <a:prstGeom prst="diamon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2" name="Diamond 11"/>
          <p:cNvSpPr/>
          <p:nvPr/>
        </p:nvSpPr>
        <p:spPr>
          <a:xfrm>
            <a:off x="7080844" y="3506717"/>
            <a:ext cx="224287" cy="232913"/>
          </a:xfrm>
          <a:prstGeom prst="diamon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3" name="TextBox 12"/>
          <p:cNvSpPr txBox="1"/>
          <p:nvPr/>
        </p:nvSpPr>
        <p:spPr>
          <a:xfrm>
            <a:off x="7297947" y="2889849"/>
            <a:ext cx="1388853" cy="923330"/>
          </a:xfrm>
          <a:prstGeom prst="rect">
            <a:avLst/>
          </a:prstGeom>
          <a:noFill/>
        </p:spPr>
        <p:txBody>
          <a:bodyPr wrap="square" rtlCol="0">
            <a:spAutoFit/>
          </a:bodyPr>
          <a:lstStyle/>
          <a:p>
            <a:r>
              <a:rPr lang="en-US" dirty="0" smtClean="0"/>
              <a:t>Impact</a:t>
            </a:r>
          </a:p>
          <a:p>
            <a:endParaRPr lang="en-US" dirty="0"/>
          </a:p>
          <a:p>
            <a:r>
              <a:rPr lang="en-US" dirty="0" smtClean="0"/>
              <a:t>Mitigation</a:t>
            </a:r>
            <a:endParaRPr lang="en-US" dirty="0"/>
          </a:p>
        </p:txBody>
      </p:sp>
    </p:spTree>
    <p:extLst>
      <p:ext uri="{BB962C8B-B14F-4D97-AF65-F5344CB8AC3E}">
        <p14:creationId xmlns:p14="http://schemas.microsoft.com/office/powerpoint/2010/main" val="36803373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Scenario 2 – “Spill-over” Mitigation</a:t>
            </a:r>
            <a:endParaRPr lang="en-US" sz="3200" dirty="0"/>
          </a:p>
        </p:txBody>
      </p:sp>
      <p:sp>
        <p:nvSpPr>
          <p:cNvPr id="3" name="Content Placeholder 2"/>
          <p:cNvSpPr>
            <a:spLocks noGrp="1"/>
          </p:cNvSpPr>
          <p:nvPr>
            <p:ph idx="1"/>
          </p:nvPr>
        </p:nvSpPr>
        <p:spPr>
          <a:xfrm>
            <a:off x="628650" y="1216325"/>
            <a:ext cx="7886700" cy="4960638"/>
          </a:xfrm>
        </p:spPr>
        <p:txBody>
          <a:bodyPr>
            <a:normAutofit/>
          </a:bodyPr>
          <a:lstStyle/>
          <a:p>
            <a:r>
              <a:rPr lang="en-US" sz="2400" dirty="0" smtClean="0"/>
              <a:t>If mitigation is not in the same drainage basin as the impacts, but the functions provided by the mitigation “spill over” into the impacted drainage basin and fully offset the impacts within the impacted basin, then no unacceptable cumulative impacts.</a:t>
            </a:r>
            <a:endParaRPr lang="en-US" sz="2400"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72</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8457" y="3025901"/>
            <a:ext cx="3594283" cy="3267531"/>
          </a:xfrm>
          <a:prstGeom prst="rect">
            <a:avLst/>
          </a:prstGeom>
          <a:ln>
            <a:solidFill>
              <a:schemeClr val="tx1"/>
            </a:solidFill>
          </a:ln>
        </p:spPr>
      </p:pic>
      <p:sp>
        <p:nvSpPr>
          <p:cNvPr id="8" name="5-Point Star 7"/>
          <p:cNvSpPr/>
          <p:nvPr/>
        </p:nvSpPr>
        <p:spPr>
          <a:xfrm>
            <a:off x="3469648" y="3868934"/>
            <a:ext cx="241540" cy="232913"/>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5-Point Star 8"/>
          <p:cNvSpPr/>
          <p:nvPr/>
        </p:nvSpPr>
        <p:spPr>
          <a:xfrm>
            <a:off x="6473760" y="3317860"/>
            <a:ext cx="241540" cy="232913"/>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Diamond 9"/>
          <p:cNvSpPr/>
          <p:nvPr/>
        </p:nvSpPr>
        <p:spPr>
          <a:xfrm>
            <a:off x="2953510" y="4041340"/>
            <a:ext cx="224287" cy="232913"/>
          </a:xfrm>
          <a:prstGeom prst="diamon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1" name="Diamond 10"/>
          <p:cNvSpPr/>
          <p:nvPr/>
        </p:nvSpPr>
        <p:spPr>
          <a:xfrm>
            <a:off x="6482385" y="3868933"/>
            <a:ext cx="224287" cy="232913"/>
          </a:xfrm>
          <a:prstGeom prst="diamon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2" name="TextBox 11"/>
          <p:cNvSpPr txBox="1"/>
          <p:nvPr/>
        </p:nvSpPr>
        <p:spPr>
          <a:xfrm>
            <a:off x="6772632" y="3258590"/>
            <a:ext cx="1428036" cy="2031325"/>
          </a:xfrm>
          <a:prstGeom prst="rect">
            <a:avLst/>
          </a:prstGeom>
          <a:noFill/>
        </p:spPr>
        <p:txBody>
          <a:bodyPr wrap="square" rtlCol="0">
            <a:spAutoFit/>
          </a:bodyPr>
          <a:lstStyle/>
          <a:p>
            <a:r>
              <a:rPr lang="en-US" dirty="0" smtClean="0"/>
              <a:t>Impact</a:t>
            </a:r>
          </a:p>
          <a:p>
            <a:endParaRPr lang="en-US" dirty="0"/>
          </a:p>
          <a:p>
            <a:r>
              <a:rPr lang="en-US" dirty="0" smtClean="0"/>
              <a:t>Mitigation</a:t>
            </a:r>
          </a:p>
          <a:p>
            <a:endParaRPr lang="en-US" dirty="0"/>
          </a:p>
          <a:p>
            <a:r>
              <a:rPr lang="en-US" dirty="0" smtClean="0"/>
              <a:t>Wetland-dependent species</a:t>
            </a:r>
            <a:endParaRPr lang="en-US" dirty="0"/>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1136" y="3598091"/>
            <a:ext cx="349613" cy="443249"/>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3019" y="4545473"/>
            <a:ext cx="349613" cy="443249"/>
          </a:xfrm>
          <a:prstGeom prst="rect">
            <a:avLst/>
          </a:prstGeom>
        </p:spPr>
      </p:pic>
    </p:spTree>
    <p:extLst>
      <p:ext uri="{BB962C8B-B14F-4D97-AF65-F5344CB8AC3E}">
        <p14:creationId xmlns:p14="http://schemas.microsoft.com/office/powerpoint/2010/main" val="34738466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Scenario 3 – Out-of-Basin Mitigation</a:t>
            </a:r>
            <a:endParaRPr lang="en-US" sz="3200" dirty="0"/>
          </a:p>
        </p:txBody>
      </p:sp>
      <p:sp>
        <p:nvSpPr>
          <p:cNvPr id="3" name="Content Placeholder 2"/>
          <p:cNvSpPr>
            <a:spLocks noGrp="1"/>
          </p:cNvSpPr>
          <p:nvPr>
            <p:ph idx="1"/>
          </p:nvPr>
        </p:nvSpPr>
        <p:spPr>
          <a:xfrm>
            <a:off x="628650" y="1325563"/>
            <a:ext cx="7886700" cy="4851400"/>
          </a:xfrm>
        </p:spPr>
        <p:txBody>
          <a:bodyPr/>
          <a:lstStyle/>
          <a:p>
            <a:r>
              <a:rPr lang="en-US" dirty="0" smtClean="0"/>
              <a:t>If mitigation is proposed outside of the impacted drainage basin, and the functions provided by the mitigation do not offset impacts within the impacted drainage basin, then applicant must provide a “cumulative impact analysis”</a:t>
            </a:r>
          </a:p>
          <a:p>
            <a:pPr lvl="1"/>
            <a:r>
              <a:rPr lang="en-US" dirty="0" smtClean="0"/>
              <a:t>Cumulative impact analysis can be:</a:t>
            </a:r>
          </a:p>
          <a:p>
            <a:pPr lvl="2"/>
            <a:r>
              <a:rPr lang="en-US" dirty="0" smtClean="0"/>
              <a:t>Expensive</a:t>
            </a:r>
          </a:p>
          <a:p>
            <a:pPr lvl="2"/>
            <a:r>
              <a:rPr lang="en-US" dirty="0" smtClean="0"/>
              <a:t>Time-consuming</a:t>
            </a:r>
          </a:p>
          <a:p>
            <a:pPr lvl="2"/>
            <a:r>
              <a:rPr lang="en-US" dirty="0" smtClean="0"/>
              <a:t>Uncertain</a:t>
            </a:r>
          </a:p>
          <a:p>
            <a:pPr lvl="2"/>
            <a:endParaRPr lang="en-US" dirty="0" smtClean="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73</a:t>
            </a:fld>
            <a:endParaRPr lang="en-US"/>
          </a:p>
        </p:txBody>
      </p:sp>
    </p:spTree>
    <p:extLst>
      <p:ext uri="{BB962C8B-B14F-4D97-AF65-F5344CB8AC3E}">
        <p14:creationId xmlns:p14="http://schemas.microsoft.com/office/powerpoint/2010/main" val="22962530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Cumulative Impact Analysis</a:t>
            </a:r>
            <a:endParaRPr lang="en-US" sz="3200" dirty="0"/>
          </a:p>
        </p:txBody>
      </p:sp>
      <p:sp>
        <p:nvSpPr>
          <p:cNvPr id="3" name="Content Placeholder 2"/>
          <p:cNvSpPr>
            <a:spLocks noGrp="1"/>
          </p:cNvSpPr>
          <p:nvPr>
            <p:ph idx="1"/>
          </p:nvPr>
        </p:nvSpPr>
        <p:spPr>
          <a:xfrm>
            <a:off x="628650" y="1325563"/>
            <a:ext cx="7886700" cy="4851400"/>
          </a:xfrm>
        </p:spPr>
        <p:txBody>
          <a:bodyPr>
            <a:normAutofit/>
          </a:bodyPr>
          <a:lstStyle/>
          <a:p>
            <a:r>
              <a:rPr lang="en-US" sz="2400" dirty="0" smtClean="0"/>
              <a:t>Cumulative Impact Analysis must address:</a:t>
            </a:r>
          </a:p>
          <a:p>
            <a:pPr lvl="1"/>
            <a:r>
              <a:rPr lang="en-US" sz="2000" dirty="0" smtClean="0"/>
              <a:t>Similar impacts from projects that are existing, under construction, or for which permits or determinations have been sought</a:t>
            </a:r>
          </a:p>
          <a:p>
            <a:pPr lvl="1"/>
            <a:r>
              <a:rPr lang="en-US" sz="2000" dirty="0" smtClean="0"/>
              <a:t>Similar impacts from projects reasonably expected to be conducted in the future</a:t>
            </a:r>
          </a:p>
          <a:p>
            <a:pPr lvl="2"/>
            <a:r>
              <a:rPr lang="en-US" sz="1800" dirty="0" smtClean="0"/>
              <a:t>Project under review, approved, or vested under Section 380.06, F.S.</a:t>
            </a:r>
          </a:p>
          <a:p>
            <a:pPr lvl="2"/>
            <a:r>
              <a:rPr lang="en-US" sz="1800" dirty="0" smtClean="0"/>
              <a:t>Comprehensive plans adopted pursuant to Chapter 163, F.S.</a:t>
            </a:r>
          </a:p>
          <a:p>
            <a:pPr lvl="2"/>
            <a:r>
              <a:rPr lang="en-US" sz="1800" dirty="0" smtClean="0"/>
              <a:t>Applicable land use restrictions and regulations</a:t>
            </a:r>
          </a:p>
          <a:p>
            <a:pPr lvl="1"/>
            <a:r>
              <a:rPr lang="en-US" sz="2000" dirty="0" smtClean="0"/>
              <a:t>“Similar Impacts” – impacts to same type of water resources and functions, not same type of activity.</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74</a:t>
            </a:fld>
            <a:endParaRPr lang="en-US"/>
          </a:p>
        </p:txBody>
      </p:sp>
      <p:pic>
        <p:nvPicPr>
          <p:cNvPr id="8" name="Picture 7" descr="swamp.jpg"/>
          <p:cNvPicPr>
            <a:picLocks noChangeAspect="1"/>
          </p:cNvPicPr>
          <p:nvPr/>
        </p:nvPicPr>
        <p:blipFill>
          <a:blip r:embed="rId2" cstate="print"/>
          <a:stretch>
            <a:fillRect/>
          </a:stretch>
        </p:blipFill>
        <p:spPr>
          <a:xfrm>
            <a:off x="2866845" y="4731655"/>
            <a:ext cx="1153064" cy="1511297"/>
          </a:xfrm>
          <a:prstGeom prst="rect">
            <a:avLst/>
          </a:prstGeom>
          <a:ln>
            <a:solidFill>
              <a:schemeClr val="accent1"/>
            </a:solidFill>
          </a:ln>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8307" y="4755953"/>
            <a:ext cx="1613486" cy="1208766"/>
          </a:xfrm>
          <a:prstGeom prst="rect">
            <a:avLst/>
          </a:prstGeom>
          <a:ln>
            <a:solidFill>
              <a:schemeClr val="accent1"/>
            </a:solidFill>
          </a:ln>
        </p:spPr>
      </p:pic>
      <p:sp>
        <p:nvSpPr>
          <p:cNvPr id="10" name="&quot;No&quot; Symbol 9"/>
          <p:cNvSpPr/>
          <p:nvPr/>
        </p:nvSpPr>
        <p:spPr>
          <a:xfrm>
            <a:off x="4976769" y="4225535"/>
            <a:ext cx="2276562" cy="2269603"/>
          </a:xfrm>
          <a:prstGeom prst="noSmoking">
            <a:avLst>
              <a:gd name="adj" fmla="val 481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529862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Cumulative Impact Analysis…</a:t>
            </a:r>
            <a:endParaRPr lang="en-US" sz="3200" dirty="0"/>
          </a:p>
        </p:txBody>
      </p:sp>
      <p:sp>
        <p:nvSpPr>
          <p:cNvPr id="3" name="Content Placeholder 2"/>
          <p:cNvSpPr>
            <a:spLocks noGrp="1"/>
          </p:cNvSpPr>
          <p:nvPr>
            <p:ph idx="1"/>
          </p:nvPr>
        </p:nvSpPr>
        <p:spPr>
          <a:xfrm>
            <a:off x="628650" y="1325563"/>
            <a:ext cx="7886700" cy="4851400"/>
          </a:xfrm>
        </p:spPr>
        <p:txBody>
          <a:bodyPr/>
          <a:lstStyle/>
          <a:p>
            <a:pPr marL="228600" lvl="1">
              <a:spcBef>
                <a:spcPts val="1000"/>
              </a:spcBef>
            </a:pPr>
            <a:r>
              <a:rPr lang="en-US" dirty="0"/>
              <a:t>Consider as if all reasonably expected future projects will propose the same amount of out-of-basin mitigation</a:t>
            </a:r>
            <a:r>
              <a:rPr lang="en-US" dirty="0" smtClean="0"/>
              <a:t>.</a:t>
            </a:r>
          </a:p>
          <a:p>
            <a:pPr marL="228600" lvl="1">
              <a:spcBef>
                <a:spcPts val="1000"/>
              </a:spcBef>
            </a:pPr>
            <a:r>
              <a:rPr lang="en-US" dirty="0"/>
              <a:t>T</a:t>
            </a:r>
            <a:r>
              <a:rPr lang="en-US" dirty="0" smtClean="0"/>
              <a:t>he analysis must show that the project, along with existing, current, and reasonably expected future projects will not be the “straw that breaks the camels’ back”.</a:t>
            </a:r>
          </a:p>
          <a:p>
            <a:pPr marL="685800" lvl="2">
              <a:spcBef>
                <a:spcPts val="1000"/>
              </a:spcBef>
            </a:pPr>
            <a:r>
              <a:rPr lang="en-US" dirty="0" smtClean="0"/>
              <a:t>In other words, will not cause violations of state water quality standards or unacceptable impacts to fish, wildlife, listed species and their habitats.</a:t>
            </a:r>
            <a:endParaRPr lang="en-US" dirty="0"/>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75</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1269" y="4143400"/>
            <a:ext cx="2945381" cy="2351738"/>
          </a:xfrm>
          <a:prstGeom prst="rect">
            <a:avLst/>
          </a:prstGeom>
        </p:spPr>
      </p:pic>
    </p:spTree>
    <p:extLst>
      <p:ext uri="{BB962C8B-B14F-4D97-AF65-F5344CB8AC3E}">
        <p14:creationId xmlns:p14="http://schemas.microsoft.com/office/powerpoint/2010/main" val="33929798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Mitigation</a:t>
            </a:r>
            <a:endParaRPr lang="en-US" dirty="0">
              <a:solidFill>
                <a:schemeClr val="tx1"/>
              </a:solidFill>
            </a:endParaRPr>
          </a:p>
        </p:txBody>
      </p:sp>
      <p:sp>
        <p:nvSpPr>
          <p:cNvPr id="3" name="Text Placeholder 2"/>
          <p:cNvSpPr>
            <a:spLocks noGrp="1"/>
          </p:cNvSpPr>
          <p:nvPr>
            <p:ph type="body" idx="1"/>
          </p:nvPr>
        </p:nvSpPr>
        <p:spPr/>
        <p:txBody>
          <a:bodyPr/>
          <a:lstStyle/>
          <a:p>
            <a:pPr algn="ctr"/>
            <a:r>
              <a:rPr lang="en-US" dirty="0" smtClean="0">
                <a:solidFill>
                  <a:schemeClr val="tx1"/>
                </a:solidFill>
              </a:rPr>
              <a:t>10.3</a:t>
            </a:r>
            <a:endParaRPr lang="en-US" dirty="0">
              <a:solidFill>
                <a:schemeClr val="tx1"/>
              </a:solidFill>
            </a:endParaRPr>
          </a:p>
        </p:txBody>
      </p:sp>
      <p:sp>
        <p:nvSpPr>
          <p:cNvPr id="4" name="Date Placeholder 3"/>
          <p:cNvSpPr>
            <a:spLocks noGrp="1"/>
          </p:cNvSpPr>
          <p:nvPr>
            <p:ph type="dt" sz="half" idx="10"/>
          </p:nvPr>
        </p:nvSpPr>
        <p:spPr/>
        <p:txBody>
          <a:bodyPr/>
          <a:lstStyle/>
          <a:p>
            <a:fld id="{5E75CC56-A85C-40D5-A084-9A7922382A7F}"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76</a:t>
            </a:fld>
            <a:endParaRPr lang="en-US"/>
          </a:p>
        </p:txBody>
      </p:sp>
    </p:spTree>
    <p:extLst>
      <p:ext uri="{BB962C8B-B14F-4D97-AF65-F5344CB8AC3E}">
        <p14:creationId xmlns:p14="http://schemas.microsoft.com/office/powerpoint/2010/main" val="262842779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Mitigation</a:t>
            </a:r>
            <a:endParaRPr lang="en-US" dirty="0"/>
          </a:p>
        </p:txBody>
      </p:sp>
      <p:sp>
        <p:nvSpPr>
          <p:cNvPr id="3" name="Content Placeholder 2"/>
          <p:cNvSpPr>
            <a:spLocks noGrp="1"/>
          </p:cNvSpPr>
          <p:nvPr>
            <p:ph idx="1"/>
          </p:nvPr>
        </p:nvSpPr>
        <p:spPr>
          <a:xfrm>
            <a:off x="628650" y="1325563"/>
            <a:ext cx="7886700" cy="4851400"/>
          </a:xfrm>
        </p:spPr>
        <p:txBody>
          <a:bodyPr/>
          <a:lstStyle/>
          <a:p>
            <a:r>
              <a:rPr lang="en-US" dirty="0" smtClean="0"/>
              <a:t>Any adverse impacts remaining after elimination and reduction of impacts may be mitigated</a:t>
            </a:r>
          </a:p>
          <a:p>
            <a:pPr lvl="1"/>
            <a:r>
              <a:rPr lang="en-US" dirty="0" smtClean="0"/>
              <a:t>Assess functions using the environmental criteria of Applicant’s Handbook Volume I, section 10.2</a:t>
            </a:r>
          </a:p>
          <a:p>
            <a:pPr lvl="1"/>
            <a:r>
              <a:rPr lang="en-US" dirty="0" smtClean="0"/>
              <a:t>Mitigation must replace lost functions</a:t>
            </a:r>
          </a:p>
          <a:p>
            <a:pPr lvl="1"/>
            <a:r>
              <a:rPr lang="en-US" b="1" dirty="0" smtClean="0"/>
              <a:t>Next webinar: Mitigation</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77</a:t>
            </a:fld>
            <a:endParaRPr lang="en-US"/>
          </a:p>
        </p:txBody>
      </p:sp>
    </p:spTree>
    <p:extLst>
      <p:ext uri="{BB962C8B-B14F-4D97-AF65-F5344CB8AC3E}">
        <p14:creationId xmlns:p14="http://schemas.microsoft.com/office/powerpoint/2010/main" val="4320547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Technical Staff Report</a:t>
            </a:r>
            <a:endParaRPr lang="en-US" dirty="0"/>
          </a:p>
        </p:txBody>
      </p:sp>
      <p:sp>
        <p:nvSpPr>
          <p:cNvPr id="3" name="Content Placeholder 2"/>
          <p:cNvSpPr>
            <a:spLocks noGrp="1"/>
          </p:cNvSpPr>
          <p:nvPr>
            <p:ph idx="1"/>
          </p:nvPr>
        </p:nvSpPr>
        <p:spPr>
          <a:xfrm>
            <a:off x="628650" y="1325563"/>
            <a:ext cx="7886700" cy="4851400"/>
          </a:xfrm>
        </p:spPr>
        <p:txBody>
          <a:bodyPr/>
          <a:lstStyle/>
          <a:p>
            <a:r>
              <a:rPr lang="en-US" dirty="0" smtClean="0"/>
              <a:t>Provide clear information to the public and colleagues</a:t>
            </a:r>
          </a:p>
          <a:p>
            <a:pPr lvl="1"/>
            <a:r>
              <a:rPr lang="en-US" dirty="0" smtClean="0"/>
              <a:t>ALWAYS fill out a Technical Staff Report (TSR), or equivalent, for:</a:t>
            </a:r>
          </a:p>
          <a:p>
            <a:pPr lvl="2"/>
            <a:r>
              <a:rPr lang="en-US" dirty="0" smtClean="0"/>
              <a:t>Individual permits</a:t>
            </a:r>
          </a:p>
          <a:p>
            <a:pPr lvl="2"/>
            <a:r>
              <a:rPr lang="en-US" dirty="0" smtClean="0"/>
              <a:t>Conceptual approval permits</a:t>
            </a:r>
            <a:endParaRPr lang="en-US" dirty="0"/>
          </a:p>
          <a:p>
            <a:pPr marL="914400" lvl="2" indent="0">
              <a:buNone/>
            </a:pPr>
            <a:endParaRPr lang="en-US" dirty="0" smtClean="0"/>
          </a:p>
          <a:p>
            <a:pPr marL="914400" lvl="2" indent="0">
              <a:buNone/>
            </a:pPr>
            <a:endParaRPr lang="en-US" dirty="0"/>
          </a:p>
          <a:p>
            <a:pPr marL="914400" lvl="2" indent="0">
              <a:buNone/>
            </a:pPr>
            <a:endParaRPr lang="en-US" dirty="0" smtClean="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78</a:t>
            </a:fld>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3890815661"/>
              </p:ext>
            </p:extLst>
          </p:nvPr>
        </p:nvGraphicFramePr>
        <p:xfrm>
          <a:off x="4114800" y="4225057"/>
          <a:ext cx="914400" cy="771525"/>
        </p:xfrm>
        <a:graphic>
          <a:graphicData uri="http://schemas.openxmlformats.org/presentationml/2006/ole">
            <mc:AlternateContent xmlns:mc="http://schemas.openxmlformats.org/markup-compatibility/2006">
              <mc:Choice xmlns:v="urn:schemas-microsoft-com:vml" Requires="v">
                <p:oleObj spid="_x0000_s1033" name="Acrobat Document" showAsIcon="1" r:id="rId3" imgW="914400" imgH="771480" progId="Acrobat.Document.DC">
                  <p:embed/>
                </p:oleObj>
              </mc:Choice>
              <mc:Fallback>
                <p:oleObj name="Acrobat Document" showAsIcon="1" r:id="rId3" imgW="914400" imgH="771480" progId="Acrobat.Document.DC">
                  <p:embed/>
                  <p:pic>
                    <p:nvPicPr>
                      <p:cNvPr id="0" name=""/>
                      <p:cNvPicPr/>
                      <p:nvPr/>
                    </p:nvPicPr>
                    <p:blipFill>
                      <a:blip r:embed="rId4"/>
                      <a:stretch>
                        <a:fillRect/>
                      </a:stretch>
                    </p:blipFill>
                    <p:spPr>
                      <a:xfrm>
                        <a:off x="4114800" y="4225057"/>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16336393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Good Record Keeping</a:t>
            </a:r>
            <a:endParaRPr lang="en-US" dirty="0"/>
          </a:p>
        </p:txBody>
      </p:sp>
      <p:sp>
        <p:nvSpPr>
          <p:cNvPr id="3" name="Content Placeholder 2"/>
          <p:cNvSpPr>
            <a:spLocks noGrp="1"/>
          </p:cNvSpPr>
          <p:nvPr>
            <p:ph idx="1"/>
          </p:nvPr>
        </p:nvSpPr>
        <p:spPr>
          <a:xfrm>
            <a:off x="628650" y="1325562"/>
            <a:ext cx="7886700" cy="5169575"/>
          </a:xfrm>
        </p:spPr>
        <p:txBody>
          <a:bodyPr>
            <a:normAutofit/>
          </a:bodyPr>
          <a:lstStyle/>
          <a:p>
            <a:r>
              <a:rPr lang="en-US" dirty="0" smtClean="0"/>
              <a:t>All information considered in review should be put into Oculus</a:t>
            </a:r>
          </a:p>
          <a:p>
            <a:pPr lvl="1"/>
            <a:r>
              <a:rPr lang="en-US" dirty="0"/>
              <a:t>D</a:t>
            </a:r>
            <a:r>
              <a:rPr lang="en-US" dirty="0" smtClean="0"/>
              <a:t>ocuments &amp; emails</a:t>
            </a:r>
          </a:p>
          <a:p>
            <a:pPr lvl="1"/>
            <a:r>
              <a:rPr lang="en-US" dirty="0" smtClean="0"/>
              <a:t>Site visit documentation</a:t>
            </a:r>
          </a:p>
          <a:p>
            <a:pPr lvl="2"/>
            <a:r>
              <a:rPr lang="en-US" dirty="0" smtClean="0"/>
              <a:t>Labeled photos</a:t>
            </a:r>
          </a:p>
          <a:p>
            <a:pPr lvl="1"/>
            <a:r>
              <a:rPr lang="en-US" dirty="0" smtClean="0"/>
              <a:t>Comments</a:t>
            </a:r>
          </a:p>
          <a:p>
            <a:pPr lvl="2"/>
            <a:r>
              <a:rPr lang="en-US" dirty="0" smtClean="0"/>
              <a:t>Agencies</a:t>
            </a:r>
          </a:p>
          <a:p>
            <a:pPr lvl="2"/>
            <a:r>
              <a:rPr lang="en-US" dirty="0" smtClean="0"/>
              <a:t>Public</a:t>
            </a:r>
          </a:p>
          <a:p>
            <a:pPr lvl="1"/>
            <a:r>
              <a:rPr lang="en-US" dirty="0" smtClean="0"/>
              <a:t>Technical Staff Report may contain</a:t>
            </a:r>
          </a:p>
          <a:p>
            <a:pPr lvl="2"/>
            <a:r>
              <a:rPr lang="en-US" dirty="0" smtClean="0"/>
              <a:t>References</a:t>
            </a:r>
          </a:p>
          <a:p>
            <a:pPr lvl="2"/>
            <a:r>
              <a:rPr lang="en-US" dirty="0" smtClean="0"/>
              <a:t>Links</a:t>
            </a:r>
          </a:p>
          <a:p>
            <a:pPr lvl="2"/>
            <a:r>
              <a:rPr lang="en-US" dirty="0" smtClean="0"/>
              <a:t>Explanation of use of reasonable scientific judgement</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79</a:t>
            </a:fld>
            <a:endParaRPr lang="en-US"/>
          </a:p>
        </p:txBody>
      </p:sp>
    </p:spTree>
    <p:extLst>
      <p:ext uri="{BB962C8B-B14F-4D97-AF65-F5344CB8AC3E}">
        <p14:creationId xmlns:p14="http://schemas.microsoft.com/office/powerpoint/2010/main" val="2945593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Elimination or Reduction of Impacts</a:t>
            </a:r>
            <a:endParaRPr lang="en-US" sz="2800" dirty="0"/>
          </a:p>
        </p:txBody>
      </p:sp>
      <p:sp>
        <p:nvSpPr>
          <p:cNvPr id="3" name="Content Placeholder 2"/>
          <p:cNvSpPr>
            <a:spLocks noGrp="1"/>
          </p:cNvSpPr>
          <p:nvPr>
            <p:ph idx="1"/>
          </p:nvPr>
        </p:nvSpPr>
        <p:spPr>
          <a:xfrm>
            <a:off x="628650" y="1439333"/>
            <a:ext cx="7886700" cy="4737630"/>
          </a:xfrm>
        </p:spPr>
        <p:txBody>
          <a:bodyPr>
            <a:normAutofit/>
          </a:bodyPr>
          <a:lstStyle/>
          <a:p>
            <a:r>
              <a:rPr lang="en-US" dirty="0" smtClean="0"/>
              <a:t>Environmental principle:</a:t>
            </a:r>
          </a:p>
          <a:p>
            <a:pPr lvl="1"/>
            <a:r>
              <a:rPr lang="en-US" dirty="0" smtClean="0"/>
              <a:t>Protection of wetlands is better than destruction and mitigation</a:t>
            </a:r>
            <a:endParaRPr lang="en-US" dirty="0"/>
          </a:p>
          <a:p>
            <a:r>
              <a:rPr lang="en-US" b="1" dirty="0" smtClean="0"/>
              <a:t>Practicable</a:t>
            </a:r>
            <a:r>
              <a:rPr lang="en-US" dirty="0" smtClean="0"/>
              <a:t> Design Modifications:</a:t>
            </a:r>
          </a:p>
          <a:p>
            <a:pPr lvl="1"/>
            <a:r>
              <a:rPr lang="en-US" dirty="0" smtClean="0"/>
              <a:t>Not significantly different in type or function</a:t>
            </a:r>
          </a:p>
          <a:p>
            <a:pPr lvl="1"/>
            <a:r>
              <a:rPr lang="en-US" dirty="0" smtClean="0"/>
              <a:t>Are technically possible to implement</a:t>
            </a:r>
          </a:p>
          <a:p>
            <a:pPr lvl="1"/>
            <a:r>
              <a:rPr lang="en-US" dirty="0" smtClean="0"/>
              <a:t>Won’t adversely affect public health &amp; safety</a:t>
            </a:r>
          </a:p>
          <a:p>
            <a:pPr lvl="1"/>
            <a:r>
              <a:rPr lang="en-US" dirty="0" smtClean="0"/>
              <a:t>Are economically viable</a:t>
            </a:r>
          </a:p>
          <a:p>
            <a:pPr lvl="2"/>
            <a:r>
              <a:rPr lang="en-US" dirty="0"/>
              <a:t>D</a:t>
            </a:r>
            <a:r>
              <a:rPr lang="en-US" dirty="0" smtClean="0"/>
              <a:t>oes not have to remove all economic value of the property to be considered not practicable</a:t>
            </a:r>
          </a:p>
          <a:p>
            <a:pPr lvl="1"/>
            <a:r>
              <a:rPr lang="en-US" dirty="0" smtClean="0"/>
              <a:t>Does the environmental benefit justify the cost?</a:t>
            </a:r>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8</a:t>
            </a:fld>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36874" y="2501659"/>
            <a:ext cx="1484020" cy="2173857"/>
          </a:xfrm>
          <a:prstGeom prst="rect">
            <a:avLst/>
          </a:prstGeom>
        </p:spPr>
      </p:pic>
    </p:spTree>
    <p:extLst>
      <p:ext uri="{BB962C8B-B14F-4D97-AF65-F5344CB8AC3E}">
        <p14:creationId xmlns:p14="http://schemas.microsoft.com/office/powerpoint/2010/main" val="44694841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86768" y="1724999"/>
            <a:ext cx="3448050" cy="4000500"/>
          </a:xfrm>
        </p:spPr>
      </p:pic>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80</a:t>
            </a:fld>
            <a:endParaRPr lang="en-US"/>
          </a:p>
        </p:txBody>
      </p:sp>
    </p:spTree>
    <p:extLst>
      <p:ext uri="{BB962C8B-B14F-4D97-AF65-F5344CB8AC3E}">
        <p14:creationId xmlns:p14="http://schemas.microsoft.com/office/powerpoint/2010/main" val="3598569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Elimination or Reduction</a:t>
            </a:r>
            <a:endParaRPr lang="en-US" dirty="0"/>
          </a:p>
        </p:txBody>
      </p:sp>
      <p:sp>
        <p:nvSpPr>
          <p:cNvPr id="3" name="Content Placeholder 2"/>
          <p:cNvSpPr>
            <a:spLocks noGrp="1"/>
          </p:cNvSpPr>
          <p:nvPr>
            <p:ph idx="1"/>
          </p:nvPr>
        </p:nvSpPr>
        <p:spPr>
          <a:xfrm>
            <a:off x="628650" y="1325563"/>
            <a:ext cx="7886700" cy="4851400"/>
          </a:xfrm>
        </p:spPr>
        <p:txBody>
          <a:bodyPr>
            <a:normAutofit lnSpcReduction="10000"/>
          </a:bodyPr>
          <a:lstStyle/>
          <a:p>
            <a:r>
              <a:rPr lang="en-US" dirty="0"/>
              <a:t>N</a:t>
            </a:r>
            <a:r>
              <a:rPr lang="en-US" dirty="0" smtClean="0"/>
              <a:t>ot required when:</a:t>
            </a:r>
          </a:p>
          <a:p>
            <a:pPr lvl="1"/>
            <a:r>
              <a:rPr lang="en-US" dirty="0" smtClean="0"/>
              <a:t>Ecological value of functions is low, and mitigation will provide greater long term ecological value</a:t>
            </a:r>
          </a:p>
          <a:p>
            <a:pPr lvl="1"/>
            <a:r>
              <a:rPr lang="en-US" dirty="0" smtClean="0"/>
              <a:t>Applicant proposes mitigation that provides regional ecological value </a:t>
            </a:r>
            <a:r>
              <a:rPr lang="en-US" b="1" u="sng" dirty="0" smtClean="0"/>
              <a:t>and</a:t>
            </a:r>
            <a:r>
              <a:rPr lang="en-US" dirty="0" smtClean="0"/>
              <a:t> greater long term ecological value than the wetland or other surface water to be adversely affected.</a:t>
            </a:r>
          </a:p>
          <a:p>
            <a:pPr lvl="2"/>
            <a:r>
              <a:rPr lang="en-US" dirty="0" smtClean="0"/>
              <a:t>“The deal you can’t turn down”</a:t>
            </a:r>
          </a:p>
          <a:p>
            <a:r>
              <a:rPr lang="en-US" dirty="0" smtClean="0"/>
              <a:t>What is </a:t>
            </a:r>
            <a:r>
              <a:rPr lang="en-US" b="1" dirty="0" smtClean="0"/>
              <a:t>Regional Ecological Value</a:t>
            </a:r>
            <a:r>
              <a:rPr lang="en-US" dirty="0" smtClean="0"/>
              <a:t>?</a:t>
            </a:r>
          </a:p>
          <a:p>
            <a:pPr lvl="1"/>
            <a:r>
              <a:rPr lang="en-US" dirty="0" smtClean="0"/>
              <a:t>Mitigation that adds functional value to regionally significant ecological resources or habitats, such as national or state parks, outstanding </a:t>
            </a:r>
            <a:r>
              <a:rPr lang="en-US" dirty="0"/>
              <a:t>F</a:t>
            </a:r>
            <a:r>
              <a:rPr lang="en-US" dirty="0" smtClean="0"/>
              <a:t>lorida waters, or conservation lands, or that will provide corridors between these resources.</a:t>
            </a:r>
          </a:p>
          <a:p>
            <a:pPr lvl="1"/>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3/28/2016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9</a:t>
            </a:fld>
            <a:endParaRPr lang="en-US"/>
          </a:p>
        </p:txBody>
      </p:sp>
    </p:spTree>
    <p:extLst>
      <p:ext uri="{BB962C8B-B14F-4D97-AF65-F5344CB8AC3E}">
        <p14:creationId xmlns:p14="http://schemas.microsoft.com/office/powerpoint/2010/main" val="415997012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2282</TotalTime>
  <Words>3914</Words>
  <Application>Microsoft Office PowerPoint</Application>
  <PresentationFormat>On-screen Show (4:3)</PresentationFormat>
  <Paragraphs>675</Paragraphs>
  <Slides>80</Slides>
  <Notes>5</Notes>
  <HiddenSlides>0</HiddenSlides>
  <MMClips>0</MMClips>
  <ScaleCrop>false</ScaleCrop>
  <HeadingPairs>
    <vt:vector size="8" baseType="variant">
      <vt:variant>
        <vt:lpstr>Fonts Used</vt:lpstr>
      </vt:variant>
      <vt:variant>
        <vt:i4>2</vt:i4>
      </vt:variant>
      <vt:variant>
        <vt:lpstr>Theme</vt:lpstr>
      </vt:variant>
      <vt:variant>
        <vt:i4>2</vt:i4>
      </vt:variant>
      <vt:variant>
        <vt:lpstr>Embedded OLE Servers</vt:lpstr>
      </vt:variant>
      <vt:variant>
        <vt:i4>1</vt:i4>
      </vt:variant>
      <vt:variant>
        <vt:lpstr>Slide Titles</vt:lpstr>
      </vt:variant>
      <vt:variant>
        <vt:i4>80</vt:i4>
      </vt:variant>
    </vt:vector>
  </HeadingPairs>
  <TitlesOfParts>
    <vt:vector size="85" baseType="lpstr">
      <vt:lpstr>Arial</vt:lpstr>
      <vt:lpstr>Calibri</vt:lpstr>
      <vt:lpstr>Office Theme</vt:lpstr>
      <vt:lpstr>Custom Design</vt:lpstr>
      <vt:lpstr>Acrobat Document</vt:lpstr>
      <vt:lpstr>PowerPoint Presentation</vt:lpstr>
      <vt:lpstr>Overview</vt:lpstr>
      <vt:lpstr>Conditions for Issuance</vt:lpstr>
      <vt:lpstr>Additional Conditions for Issuance</vt:lpstr>
      <vt:lpstr>Environmental Conditions for Issuance</vt:lpstr>
      <vt:lpstr>Application Review</vt:lpstr>
      <vt:lpstr>Elimination or Reduction of Impacts</vt:lpstr>
      <vt:lpstr>Elimination or Reduction of Impacts</vt:lpstr>
      <vt:lpstr>Elimination or Reduction</vt:lpstr>
      <vt:lpstr>Example 1 – wetland with low ecological value</vt:lpstr>
      <vt:lpstr>Example 1 – wetland with low ecological value</vt:lpstr>
      <vt:lpstr>Example 2 – regionally significant mitigation with greater long-term benefit than impact area</vt:lpstr>
      <vt:lpstr>Example 2 – regionally significant mitigation with greater long-term benefit than impact area</vt:lpstr>
      <vt:lpstr>Example 2 – regionally significant mitigation with greater long-term benefit than impact area</vt:lpstr>
      <vt:lpstr>Example 3 – Typical Project (Eliminate or Reduce)</vt:lpstr>
      <vt:lpstr>Example 3 – Typical Project (Eliminate or Reduce)</vt:lpstr>
      <vt:lpstr>Example 3 – Typical Project (Eliminate or Reduce)</vt:lpstr>
      <vt:lpstr>Example 3 – Typical Project (Eliminate or Reduce)</vt:lpstr>
      <vt:lpstr>Ways to Eliminate or Reduce</vt:lpstr>
      <vt:lpstr>Fish, Wildlife, Listed Species and their Habitats</vt:lpstr>
      <vt:lpstr>Fish, Wildlife, Listed Species, and their Habitats</vt:lpstr>
      <vt:lpstr>Fish, Wildlife, Listed Species, and their Habitats</vt:lpstr>
      <vt:lpstr>Fish, Wildlife, Listed Species, and their Habitats</vt:lpstr>
      <vt:lpstr>Fish, Wildlife, Listed Species, and their Habitats</vt:lpstr>
      <vt:lpstr>Fish, Wildlife, Listed Species, and their Habitats</vt:lpstr>
      <vt:lpstr>Fish, Wildlife, Listed Species, and their Habitats</vt:lpstr>
      <vt:lpstr>Fish, Wildlife, Listed Species, and their Habitats</vt:lpstr>
      <vt:lpstr>Fish, Wildlife, Listed Species, and their Habitats</vt:lpstr>
      <vt:lpstr>Fish, Wildlife, Listed Species, and their Habitats</vt:lpstr>
      <vt:lpstr>Fish, Wildlife, Listed Species, and their Habitats</vt:lpstr>
      <vt:lpstr>Water Quantity Impacts  (Relating to Fish, Wildlife, Listed Species, and their Habitats)</vt:lpstr>
      <vt:lpstr>Water Quantity Impacts  (Relating to Fish, Wildlife, Listed Species, and their Habitats)</vt:lpstr>
      <vt:lpstr>Water Quantity Impacts  (Relating to Fish, Wildlife, Listed Species, and their Habitats)</vt:lpstr>
      <vt:lpstr>Public Interest Test</vt:lpstr>
      <vt:lpstr>Public Interest Test</vt:lpstr>
      <vt:lpstr>Public Interest Test</vt:lpstr>
      <vt:lpstr>Public Interest Test Public Health, Safety, or Welfare or the Property of Others</vt:lpstr>
      <vt:lpstr>Public Interest Test Fish and Wildlife and their Habitats</vt:lpstr>
      <vt:lpstr>Public Interest Test Navigation, Water Flow, Erosion and Shoaling</vt:lpstr>
      <vt:lpstr>Public Interest Test Fisheries, Recreation, Marine Productivity</vt:lpstr>
      <vt:lpstr>Public Interest Test Temporary or Permanent Nature</vt:lpstr>
      <vt:lpstr>Public Interest Test Historical and Archaeological Resources</vt:lpstr>
      <vt:lpstr>Public Interest Test Current Condition and Relative Value of Functions</vt:lpstr>
      <vt:lpstr>Water Quality</vt:lpstr>
      <vt:lpstr>Short Term Water Quality Considerations</vt:lpstr>
      <vt:lpstr>Long Term Water Quality Considerations</vt:lpstr>
      <vt:lpstr>Additional Water Quality Considerations for Docking Facilities</vt:lpstr>
      <vt:lpstr>Mixing Zones</vt:lpstr>
      <vt:lpstr>Where Ambient Water Quality Does Not Meet Standards</vt:lpstr>
      <vt:lpstr>Class II Waters; Waters Approved for Shellfish Harvesting</vt:lpstr>
      <vt:lpstr>Class II / Shellfish Harvesting Waters</vt:lpstr>
      <vt:lpstr>Class II / Shellfish Harvesting Waters</vt:lpstr>
      <vt:lpstr>Class II / Shellfish Harvesting Waters</vt:lpstr>
      <vt:lpstr>Vertical Seawalls</vt:lpstr>
      <vt:lpstr>What is a Vertical Seawall?</vt:lpstr>
      <vt:lpstr>Vertical Seawalls</vt:lpstr>
      <vt:lpstr>Secondary Impacts</vt:lpstr>
      <vt:lpstr>Primary (Direct) Impacts</vt:lpstr>
      <vt:lpstr>What are Secondary Impacts?</vt:lpstr>
      <vt:lpstr>Secondary Impact Review – 4 Parts</vt:lpstr>
      <vt:lpstr>Secondary Impacts – Example 1</vt:lpstr>
      <vt:lpstr>Secondary Impacts – Example 2</vt:lpstr>
      <vt:lpstr>Secondary Impacts – Example 3</vt:lpstr>
      <vt:lpstr>Secondary Impacts – Example 4</vt:lpstr>
      <vt:lpstr>Secondary Impacts - Example 5</vt:lpstr>
      <vt:lpstr>Secondary Impacts - Example 5</vt:lpstr>
      <vt:lpstr>Preventing Secondary Impacts</vt:lpstr>
      <vt:lpstr>Cumulative Impacts</vt:lpstr>
      <vt:lpstr>What are Cumulative Impacts?</vt:lpstr>
      <vt:lpstr>What are Drainage Basins?</vt:lpstr>
      <vt:lpstr>Scenario 1 - Within-Basin Mitigation</vt:lpstr>
      <vt:lpstr>Scenario 2 – “Spill-over” Mitigation</vt:lpstr>
      <vt:lpstr>Scenario 3 – Out-of-Basin Mitigation</vt:lpstr>
      <vt:lpstr>Cumulative Impact Analysis</vt:lpstr>
      <vt:lpstr>Cumulative Impact Analysis…</vt:lpstr>
      <vt:lpstr>Mitigation</vt:lpstr>
      <vt:lpstr>Mitigation</vt:lpstr>
      <vt:lpstr>Technical Staff Report</vt:lpstr>
      <vt:lpstr>Good Record Keeping</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Rakestraw, Charlotte</dc:creator>
  <cp:lastModifiedBy>Butler, Jennifer</cp:lastModifiedBy>
  <cp:revision>108</cp:revision>
  <dcterms:created xsi:type="dcterms:W3CDTF">2015-05-19T17:22:51Z</dcterms:created>
  <dcterms:modified xsi:type="dcterms:W3CDTF">2016-03-28T14:04:09Z</dcterms:modified>
</cp:coreProperties>
</file>