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6" r:id="rId5"/>
    <p:sldId id="262" r:id="rId6"/>
    <p:sldId id="266" r:id="rId7"/>
    <p:sldId id="272" r:id="rId8"/>
    <p:sldId id="258" r:id="rId9"/>
    <p:sldId id="259" r:id="rId10"/>
    <p:sldId id="260" r:id="rId11"/>
    <p:sldId id="261" r:id="rId12"/>
    <p:sldId id="263" r:id="rId13"/>
    <p:sldId id="264" r:id="rId14"/>
    <p:sldId id="265" r:id="rId15"/>
    <p:sldId id="279" r:id="rId16"/>
    <p:sldId id="267" r:id="rId17"/>
    <p:sldId id="268" r:id="rId18"/>
    <p:sldId id="269" r:id="rId19"/>
    <p:sldId id="270" r:id="rId20"/>
    <p:sldId id="273" r:id="rId21"/>
    <p:sldId id="274" r:id="rId22"/>
    <p:sldId id="277" r:id="rId23"/>
    <p:sldId id="27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E82DBD-B4FE-497C-8EB0-A81F9A2E3379}" v="10" dt="2021-10-18T14:59:20.4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11" autoAdjust="0"/>
    <p:restoredTop sz="73678" autoAdjust="0"/>
  </p:normalViewPr>
  <p:slideViewPr>
    <p:cSldViewPr snapToGrid="0">
      <p:cViewPr varScale="1">
        <p:scale>
          <a:sx n="68" d="100"/>
          <a:sy n="68" d="100"/>
        </p:scale>
        <p:origin x="2118" y="72"/>
      </p:cViewPr>
      <p:guideLst/>
    </p:cSldViewPr>
  </p:slideViewPr>
  <p:outlineViewPr>
    <p:cViewPr>
      <p:scale>
        <a:sx n="33" d="100"/>
        <a:sy n="33" d="100"/>
      </p:scale>
      <p:origin x="0" y="0"/>
    </p:cViewPr>
  </p:outlineViewPr>
  <p:notesTextViewPr>
    <p:cViewPr>
      <p:scale>
        <a:sx n="3" d="2"/>
        <a:sy n="3" d="2"/>
      </p:scale>
      <p:origin x="0" y="-348"/>
    </p:cViewPr>
  </p:notesTextViewPr>
  <p:notesViewPr>
    <p:cSldViewPr snapToGrid="0">
      <p:cViewPr varScale="1">
        <p:scale>
          <a:sx n="80" d="100"/>
          <a:sy n="80" d="100"/>
        </p:scale>
        <p:origin x="199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asley, Camille" userId="a78f51ff-9cf8-421e-9f6a-1d02a0f63cab" providerId="ADAL" clId="{427685CF-2DCF-49E2-A530-A22F9AD82987}"/>
    <pc:docChg chg="undo custSel addSld delSld modSld">
      <pc:chgData name="Beasley, Camille" userId="a78f51ff-9cf8-421e-9f6a-1d02a0f63cab" providerId="ADAL" clId="{427685CF-2DCF-49E2-A530-A22F9AD82987}" dt="2021-10-18T15:02:38.609" v="447" actId="20577"/>
      <pc:docMkLst>
        <pc:docMk/>
      </pc:docMkLst>
      <pc:sldChg chg="modNotesTx">
        <pc:chgData name="Beasley, Camille" userId="a78f51ff-9cf8-421e-9f6a-1d02a0f63cab" providerId="ADAL" clId="{427685CF-2DCF-49E2-A530-A22F9AD82987}" dt="2021-10-18T14:36:47.021" v="0" actId="20577"/>
        <pc:sldMkLst>
          <pc:docMk/>
          <pc:sldMk cId="1241791292" sldId="256"/>
        </pc:sldMkLst>
      </pc:sldChg>
      <pc:sldChg chg="modNotesTx">
        <pc:chgData name="Beasley, Camille" userId="a78f51ff-9cf8-421e-9f6a-1d02a0f63cab" providerId="ADAL" clId="{427685CF-2DCF-49E2-A530-A22F9AD82987}" dt="2021-10-18T14:49:38.808" v="138" actId="20577"/>
        <pc:sldMkLst>
          <pc:docMk/>
          <pc:sldMk cId="4023008987" sldId="258"/>
        </pc:sldMkLst>
      </pc:sldChg>
      <pc:sldChg chg="modNotesTx">
        <pc:chgData name="Beasley, Camille" userId="a78f51ff-9cf8-421e-9f6a-1d02a0f63cab" providerId="ADAL" clId="{427685CF-2DCF-49E2-A530-A22F9AD82987}" dt="2021-10-18T14:36:53.038" v="1" actId="20577"/>
        <pc:sldMkLst>
          <pc:docMk/>
          <pc:sldMk cId="2941522215" sldId="262"/>
        </pc:sldMkLst>
      </pc:sldChg>
      <pc:sldChg chg="modSp">
        <pc:chgData name="Beasley, Camille" userId="a78f51ff-9cf8-421e-9f6a-1d02a0f63cab" providerId="ADAL" clId="{427685CF-2DCF-49E2-A530-A22F9AD82987}" dt="2021-10-18T14:55:23.426" v="209" actId="2711"/>
        <pc:sldMkLst>
          <pc:docMk/>
          <pc:sldMk cId="1104120736" sldId="263"/>
        </pc:sldMkLst>
        <pc:spChg chg="mod">
          <ac:chgData name="Beasley, Camille" userId="a78f51ff-9cf8-421e-9f6a-1d02a0f63cab" providerId="ADAL" clId="{427685CF-2DCF-49E2-A530-A22F9AD82987}" dt="2021-10-18T14:55:23.426" v="209" actId="2711"/>
          <ac:spMkLst>
            <pc:docMk/>
            <pc:sldMk cId="1104120736" sldId="263"/>
            <ac:spMk id="24581" creationId="{00000000-0000-0000-0000-000000000000}"/>
          </ac:spMkLst>
        </pc:spChg>
      </pc:sldChg>
      <pc:sldChg chg="modSp">
        <pc:chgData name="Beasley, Camille" userId="a78f51ff-9cf8-421e-9f6a-1d02a0f63cab" providerId="ADAL" clId="{427685CF-2DCF-49E2-A530-A22F9AD82987}" dt="2021-10-18T14:56:00.936" v="225" actId="20577"/>
        <pc:sldMkLst>
          <pc:docMk/>
          <pc:sldMk cId="3471775377" sldId="264"/>
        </pc:sldMkLst>
        <pc:spChg chg="mod">
          <ac:chgData name="Beasley, Camille" userId="a78f51ff-9cf8-421e-9f6a-1d02a0f63cab" providerId="ADAL" clId="{427685CF-2DCF-49E2-A530-A22F9AD82987}" dt="2021-10-18T14:56:00.936" v="225" actId="20577"/>
          <ac:spMkLst>
            <pc:docMk/>
            <pc:sldMk cId="3471775377" sldId="264"/>
            <ac:spMk id="26628" creationId="{00000000-0000-0000-0000-000000000000}"/>
          </ac:spMkLst>
        </pc:spChg>
      </pc:sldChg>
      <pc:sldChg chg="modNotesTx">
        <pc:chgData name="Beasley, Camille" userId="a78f51ff-9cf8-421e-9f6a-1d02a0f63cab" providerId="ADAL" clId="{427685CF-2DCF-49E2-A530-A22F9AD82987}" dt="2021-10-18T14:37:10.351" v="18" actId="20577"/>
        <pc:sldMkLst>
          <pc:docMk/>
          <pc:sldMk cId="2759224251" sldId="266"/>
        </pc:sldMkLst>
      </pc:sldChg>
      <pc:sldChg chg="modNotesTx">
        <pc:chgData name="Beasley, Camille" userId="a78f51ff-9cf8-421e-9f6a-1d02a0f63cab" providerId="ADAL" clId="{427685CF-2DCF-49E2-A530-A22F9AD82987}" dt="2021-10-18T14:52:28.003" v="192" actId="20577"/>
        <pc:sldMkLst>
          <pc:docMk/>
          <pc:sldMk cId="2635830917" sldId="267"/>
        </pc:sldMkLst>
      </pc:sldChg>
      <pc:sldChg chg="modNotesTx">
        <pc:chgData name="Beasley, Camille" userId="a78f51ff-9cf8-421e-9f6a-1d02a0f63cab" providerId="ADAL" clId="{427685CF-2DCF-49E2-A530-A22F9AD82987}" dt="2021-10-18T15:02:38.609" v="447" actId="20577"/>
        <pc:sldMkLst>
          <pc:docMk/>
          <pc:sldMk cId="2353224542" sldId="270"/>
        </pc:sldMkLst>
      </pc:sldChg>
      <pc:sldChg chg="delSp modSp add del delAnim modNotesTx">
        <pc:chgData name="Beasley, Camille" userId="a78f51ff-9cf8-421e-9f6a-1d02a0f63cab" providerId="ADAL" clId="{427685CF-2DCF-49E2-A530-A22F9AD82987}" dt="2021-10-18T14:48:51.712" v="109" actId="20577"/>
        <pc:sldMkLst>
          <pc:docMk/>
          <pc:sldMk cId="2026426311" sldId="272"/>
        </pc:sldMkLst>
        <pc:picChg chg="del mod">
          <ac:chgData name="Beasley, Camille" userId="a78f51ff-9cf8-421e-9f6a-1d02a0f63cab" providerId="ADAL" clId="{427685CF-2DCF-49E2-A530-A22F9AD82987}" dt="2021-10-18T14:47:23.260" v="83" actId="478"/>
          <ac:picMkLst>
            <pc:docMk/>
            <pc:sldMk cId="2026426311" sldId="272"/>
            <ac:picMk id="3" creationId="{00000000-0000-0000-0000-000000000000}"/>
          </ac:picMkLst>
        </pc:picChg>
        <pc:picChg chg="del mod modCrop">
          <ac:chgData name="Beasley, Camille" userId="a78f51ff-9cf8-421e-9f6a-1d02a0f63cab" providerId="ADAL" clId="{427685CF-2DCF-49E2-A530-A22F9AD82987}" dt="2021-10-18T14:47:46.631" v="96" actId="478"/>
          <ac:picMkLst>
            <pc:docMk/>
            <pc:sldMk cId="2026426311" sldId="272"/>
            <ac:picMk id="4" creationId="{00000000-0000-0000-0000-000000000000}"/>
          </ac:picMkLst>
        </pc:picChg>
        <pc:picChg chg="del mod">
          <ac:chgData name="Beasley, Camille" userId="a78f51ff-9cf8-421e-9f6a-1d02a0f63cab" providerId="ADAL" clId="{427685CF-2DCF-49E2-A530-A22F9AD82987}" dt="2021-10-18T14:47:23.260" v="83" actId="478"/>
          <ac:picMkLst>
            <pc:docMk/>
            <pc:sldMk cId="2026426311" sldId="272"/>
            <ac:picMk id="5" creationId="{00000000-0000-0000-0000-000000000000}"/>
          </ac:picMkLst>
        </pc:picChg>
        <pc:picChg chg="del mod">
          <ac:chgData name="Beasley, Camille" userId="a78f51ff-9cf8-421e-9f6a-1d02a0f63cab" providerId="ADAL" clId="{427685CF-2DCF-49E2-A530-A22F9AD82987}" dt="2021-10-18T14:47:29.646" v="87" actId="478"/>
          <ac:picMkLst>
            <pc:docMk/>
            <pc:sldMk cId="2026426311" sldId="272"/>
            <ac:picMk id="7" creationId="{00000000-0000-0000-0000-000000000000}"/>
          </ac:picMkLst>
        </pc:picChg>
        <pc:picChg chg="mod">
          <ac:chgData name="Beasley, Camille" userId="a78f51ff-9cf8-421e-9f6a-1d02a0f63cab" providerId="ADAL" clId="{427685CF-2DCF-49E2-A530-A22F9AD82987}" dt="2021-10-18T14:46:27.993" v="71" actId="1076"/>
          <ac:picMkLst>
            <pc:docMk/>
            <pc:sldMk cId="2026426311" sldId="272"/>
            <ac:picMk id="8" creationId="{00000000-0000-0000-0000-000000000000}"/>
          </ac:picMkLst>
        </pc:picChg>
        <pc:picChg chg="del mod">
          <ac:chgData name="Beasley, Camille" userId="a78f51ff-9cf8-421e-9f6a-1d02a0f63cab" providerId="ADAL" clId="{427685CF-2DCF-49E2-A530-A22F9AD82987}" dt="2021-10-18T14:47:30.326" v="88" actId="478"/>
          <ac:picMkLst>
            <pc:docMk/>
            <pc:sldMk cId="2026426311" sldId="272"/>
            <ac:picMk id="9" creationId="{00000000-0000-0000-0000-000000000000}"/>
          </ac:picMkLst>
        </pc:picChg>
        <pc:picChg chg="del mod">
          <ac:chgData name="Beasley, Camille" userId="a78f51ff-9cf8-421e-9f6a-1d02a0f63cab" providerId="ADAL" clId="{427685CF-2DCF-49E2-A530-A22F9AD82987}" dt="2021-10-18T14:47:29.134" v="86" actId="478"/>
          <ac:picMkLst>
            <pc:docMk/>
            <pc:sldMk cId="2026426311" sldId="272"/>
            <ac:picMk id="10" creationId="{00000000-0000-0000-0000-000000000000}"/>
          </ac:picMkLst>
        </pc:picChg>
        <pc:picChg chg="del mod">
          <ac:chgData name="Beasley, Camille" userId="a78f51ff-9cf8-421e-9f6a-1d02a0f63cab" providerId="ADAL" clId="{427685CF-2DCF-49E2-A530-A22F9AD82987}" dt="2021-10-18T14:47:23.260" v="83" actId="478"/>
          <ac:picMkLst>
            <pc:docMk/>
            <pc:sldMk cId="2026426311" sldId="272"/>
            <ac:picMk id="11" creationId="{00000000-0000-0000-0000-000000000000}"/>
          </ac:picMkLst>
        </pc:picChg>
        <pc:picChg chg="del mod">
          <ac:chgData name="Beasley, Camille" userId="a78f51ff-9cf8-421e-9f6a-1d02a0f63cab" providerId="ADAL" clId="{427685CF-2DCF-49E2-A530-A22F9AD82987}" dt="2021-10-18T14:47:23.977" v="84" actId="478"/>
          <ac:picMkLst>
            <pc:docMk/>
            <pc:sldMk cId="2026426311" sldId="272"/>
            <ac:picMk id="12" creationId="{00000000-0000-0000-0000-000000000000}"/>
          </ac:picMkLst>
        </pc:picChg>
        <pc:picChg chg="mod">
          <ac:chgData name="Beasley, Camille" userId="a78f51ff-9cf8-421e-9f6a-1d02a0f63cab" providerId="ADAL" clId="{427685CF-2DCF-49E2-A530-A22F9AD82987}" dt="2021-10-18T14:48:13.566" v="104" actId="1037"/>
          <ac:picMkLst>
            <pc:docMk/>
            <pc:sldMk cId="2026426311" sldId="272"/>
            <ac:picMk id="13" creationId="{00000000-0000-0000-0000-000000000000}"/>
          </ac:picMkLst>
        </pc:picChg>
        <pc:picChg chg="del mod">
          <ac:chgData name="Beasley, Camille" userId="a78f51ff-9cf8-421e-9f6a-1d02a0f63cab" providerId="ADAL" clId="{427685CF-2DCF-49E2-A530-A22F9AD82987}" dt="2021-10-18T14:47:23.260" v="83" actId="478"/>
          <ac:picMkLst>
            <pc:docMk/>
            <pc:sldMk cId="2026426311" sldId="272"/>
            <ac:picMk id="14" creationId="{00000000-0000-0000-0000-000000000000}"/>
          </ac:picMkLst>
        </pc:picChg>
        <pc:picChg chg="mod">
          <ac:chgData name="Beasley, Camille" userId="a78f51ff-9cf8-421e-9f6a-1d02a0f63cab" providerId="ADAL" clId="{427685CF-2DCF-49E2-A530-A22F9AD82987}" dt="2021-10-18T14:47:52.656" v="97" actId="1037"/>
          <ac:picMkLst>
            <pc:docMk/>
            <pc:sldMk cId="2026426311" sldId="272"/>
            <ac:picMk id="15" creationId="{00000000-0000-0000-0000-000000000000}"/>
          </ac:picMkLst>
        </pc:picChg>
        <pc:picChg chg="mod">
          <ac:chgData name="Beasley, Camille" userId="a78f51ff-9cf8-421e-9f6a-1d02a0f63cab" providerId="ADAL" clId="{427685CF-2DCF-49E2-A530-A22F9AD82987}" dt="2021-10-18T14:48:07.829" v="101" actId="1036"/>
          <ac:picMkLst>
            <pc:docMk/>
            <pc:sldMk cId="2026426311" sldId="272"/>
            <ac:picMk id="16" creationId="{00000000-0000-0000-0000-000000000000}"/>
          </ac:picMkLst>
        </pc:picChg>
        <pc:picChg chg="del mod">
          <ac:chgData name="Beasley, Camille" userId="a78f51ff-9cf8-421e-9f6a-1d02a0f63cab" providerId="ADAL" clId="{427685CF-2DCF-49E2-A530-A22F9AD82987}" dt="2021-10-18T14:47:23.260" v="83" actId="478"/>
          <ac:picMkLst>
            <pc:docMk/>
            <pc:sldMk cId="2026426311" sldId="272"/>
            <ac:picMk id="17" creationId="{00000000-0000-0000-0000-000000000000}"/>
          </ac:picMkLst>
        </pc:picChg>
        <pc:picChg chg="mod">
          <ac:chgData name="Beasley, Camille" userId="a78f51ff-9cf8-421e-9f6a-1d02a0f63cab" providerId="ADAL" clId="{427685CF-2DCF-49E2-A530-A22F9AD82987}" dt="2021-10-18T14:48:20.603" v="107" actId="1076"/>
          <ac:picMkLst>
            <pc:docMk/>
            <pc:sldMk cId="2026426311" sldId="272"/>
            <ac:picMk id="18" creationId="{00000000-0000-0000-0000-000000000000}"/>
          </ac:picMkLst>
        </pc:picChg>
        <pc:picChg chg="del mod">
          <ac:chgData name="Beasley, Camille" userId="a78f51ff-9cf8-421e-9f6a-1d02a0f63cab" providerId="ADAL" clId="{427685CF-2DCF-49E2-A530-A22F9AD82987}" dt="2021-10-18T14:47:31.517" v="90" actId="478"/>
          <ac:picMkLst>
            <pc:docMk/>
            <pc:sldMk cId="2026426311" sldId="272"/>
            <ac:picMk id="19" creationId="{00000000-0000-0000-0000-000000000000}"/>
          </ac:picMkLst>
        </pc:picChg>
        <pc:picChg chg="del mod">
          <ac:chgData name="Beasley, Camille" userId="a78f51ff-9cf8-421e-9f6a-1d02a0f63cab" providerId="ADAL" clId="{427685CF-2DCF-49E2-A530-A22F9AD82987}" dt="2021-10-18T14:47:30.863" v="89" actId="478"/>
          <ac:picMkLst>
            <pc:docMk/>
            <pc:sldMk cId="2026426311" sldId="272"/>
            <ac:picMk id="20" creationId="{00000000-0000-0000-0000-000000000000}"/>
          </ac:picMkLst>
        </pc:picChg>
        <pc:picChg chg="mod">
          <ac:chgData name="Beasley, Camille" userId="a78f51ff-9cf8-421e-9f6a-1d02a0f63cab" providerId="ADAL" clId="{427685CF-2DCF-49E2-A530-A22F9AD82987}" dt="2021-10-18T14:48:17.691" v="106" actId="14100"/>
          <ac:picMkLst>
            <pc:docMk/>
            <pc:sldMk cId="2026426311" sldId="272"/>
            <ac:picMk id="21" creationId="{00000000-0000-0000-0000-000000000000}"/>
          </ac:picMkLst>
        </pc:picChg>
        <pc:picChg chg="del mod">
          <ac:chgData name="Beasley, Camille" userId="a78f51ff-9cf8-421e-9f6a-1d02a0f63cab" providerId="ADAL" clId="{427685CF-2DCF-49E2-A530-A22F9AD82987}" dt="2021-10-18T14:47:23.260" v="83" actId="478"/>
          <ac:picMkLst>
            <pc:docMk/>
            <pc:sldMk cId="2026426311" sldId="272"/>
            <ac:picMk id="24" creationId="{00000000-0000-0000-0000-000000000000}"/>
          </ac:picMkLst>
        </pc:picChg>
        <pc:picChg chg="del mod">
          <ac:chgData name="Beasley, Camille" userId="a78f51ff-9cf8-421e-9f6a-1d02a0f63cab" providerId="ADAL" clId="{427685CF-2DCF-49E2-A530-A22F9AD82987}" dt="2021-10-18T14:47:32.127" v="91" actId="478"/>
          <ac:picMkLst>
            <pc:docMk/>
            <pc:sldMk cId="2026426311" sldId="272"/>
            <ac:picMk id="25" creationId="{00000000-0000-0000-0000-000000000000}"/>
          </ac:picMkLst>
        </pc:picChg>
      </pc:sldChg>
      <pc:sldChg chg="modNotesTx">
        <pc:chgData name="Beasley, Camille" userId="a78f51ff-9cf8-421e-9f6a-1d02a0f63cab" providerId="ADAL" clId="{427685CF-2DCF-49E2-A530-A22F9AD82987}" dt="2021-10-18T15:02:14.322" v="445" actId="20577"/>
        <pc:sldMkLst>
          <pc:docMk/>
          <pc:sldMk cId="3737918848" sldId="273"/>
        </pc:sldMkLst>
      </pc:sldChg>
      <pc:sldChg chg="modNotesTx">
        <pc:chgData name="Beasley, Camille" userId="a78f51ff-9cf8-421e-9f6a-1d02a0f63cab" providerId="ADAL" clId="{427685CF-2DCF-49E2-A530-A22F9AD82987}" dt="2021-10-18T15:02:02.432" v="444" actId="20577"/>
        <pc:sldMkLst>
          <pc:docMk/>
          <pc:sldMk cId="4196264898" sldId="274"/>
        </pc:sldMkLst>
      </pc:sldChg>
      <pc:sldChg chg="del modNotesTx">
        <pc:chgData name="Beasley, Camille" userId="a78f51ff-9cf8-421e-9f6a-1d02a0f63cab" providerId="ADAL" clId="{427685CF-2DCF-49E2-A530-A22F9AD82987}" dt="2021-10-18T14:53:39.965" v="194" actId="2696"/>
        <pc:sldMkLst>
          <pc:docMk/>
          <pc:sldMk cId="2962334964" sldId="275"/>
        </pc:sldMkLst>
      </pc:sldChg>
      <pc:sldChg chg="del">
        <pc:chgData name="Beasley, Camille" userId="a78f51ff-9cf8-421e-9f6a-1d02a0f63cab" providerId="ADAL" clId="{427685CF-2DCF-49E2-A530-A22F9AD82987}" dt="2021-10-18T14:53:59.040" v="195" actId="2696"/>
        <pc:sldMkLst>
          <pc:docMk/>
          <pc:sldMk cId="1936716415" sldId="278"/>
        </pc:sldMkLst>
      </pc:sldChg>
      <pc:sldChg chg="addSp delSp modSp add modAnim">
        <pc:chgData name="Beasley, Camille" userId="a78f51ff-9cf8-421e-9f6a-1d02a0f63cab" providerId="ADAL" clId="{427685CF-2DCF-49E2-A530-A22F9AD82987}" dt="2021-10-18T15:00:29.077" v="443" actId="1076"/>
        <pc:sldMkLst>
          <pc:docMk/>
          <pc:sldMk cId="1952948575" sldId="279"/>
        </pc:sldMkLst>
        <pc:spChg chg="del">
          <ac:chgData name="Beasley, Camille" userId="a78f51ff-9cf8-421e-9f6a-1d02a0f63cab" providerId="ADAL" clId="{427685CF-2DCF-49E2-A530-A22F9AD82987}" dt="2021-10-18T14:54:17.716" v="196"/>
          <ac:spMkLst>
            <pc:docMk/>
            <pc:sldMk cId="1952948575" sldId="279"/>
            <ac:spMk id="2" creationId="{4FAC429C-51EF-4B3D-A1CF-D7FDCB3EECBE}"/>
          </ac:spMkLst>
        </pc:spChg>
        <pc:spChg chg="del">
          <ac:chgData name="Beasley, Camille" userId="a78f51ff-9cf8-421e-9f6a-1d02a0f63cab" providerId="ADAL" clId="{427685CF-2DCF-49E2-A530-A22F9AD82987}" dt="2021-10-18T14:54:17.716" v="196"/>
          <ac:spMkLst>
            <pc:docMk/>
            <pc:sldMk cId="1952948575" sldId="279"/>
            <ac:spMk id="3" creationId="{BCA8B6BD-9225-428E-B500-16799C41AB2A}"/>
          </ac:spMkLst>
        </pc:spChg>
        <pc:spChg chg="del">
          <ac:chgData name="Beasley, Camille" userId="a78f51ff-9cf8-421e-9f6a-1d02a0f63cab" providerId="ADAL" clId="{427685CF-2DCF-49E2-A530-A22F9AD82987}" dt="2021-10-18T14:54:17.716" v="196"/>
          <ac:spMkLst>
            <pc:docMk/>
            <pc:sldMk cId="1952948575" sldId="279"/>
            <ac:spMk id="4" creationId="{9BE0D1A3-61C3-46B7-B906-2920F273824A}"/>
          </ac:spMkLst>
        </pc:spChg>
        <pc:spChg chg="add mod">
          <ac:chgData name="Beasley, Camille" userId="a78f51ff-9cf8-421e-9f6a-1d02a0f63cab" providerId="ADAL" clId="{427685CF-2DCF-49E2-A530-A22F9AD82987}" dt="2021-10-18T14:56:54.911" v="277" actId="1076"/>
          <ac:spMkLst>
            <pc:docMk/>
            <pc:sldMk cId="1952948575" sldId="279"/>
            <ac:spMk id="7" creationId="{46AAD3B1-7005-43D8-BA1C-3C15B40004F3}"/>
          </ac:spMkLst>
        </pc:spChg>
        <pc:spChg chg="add mod">
          <ac:chgData name="Beasley, Camille" userId="a78f51ff-9cf8-421e-9f6a-1d02a0f63cab" providerId="ADAL" clId="{427685CF-2DCF-49E2-A530-A22F9AD82987}" dt="2021-10-18T15:00:29.077" v="443" actId="1076"/>
          <ac:spMkLst>
            <pc:docMk/>
            <pc:sldMk cId="1952948575" sldId="279"/>
            <ac:spMk id="8" creationId="{B297230B-3E57-4B8C-AB85-D7353EC29810}"/>
          </ac:spMkLst>
        </pc:spChg>
        <pc:spChg chg="add mod">
          <ac:chgData name="Beasley, Camille" userId="a78f51ff-9cf8-421e-9f6a-1d02a0f63cab" providerId="ADAL" clId="{427685CF-2DCF-49E2-A530-A22F9AD82987}" dt="2021-10-18T15:00:01.944" v="432" actId="1076"/>
          <ac:spMkLst>
            <pc:docMk/>
            <pc:sldMk cId="1952948575" sldId="279"/>
            <ac:spMk id="25" creationId="{D18E050B-1174-4488-9F95-3CCF851D4029}"/>
          </ac:spMkLst>
        </pc:spChg>
        <pc:picChg chg="add mod">
          <ac:chgData name="Beasley, Camille" userId="a78f51ff-9cf8-421e-9f6a-1d02a0f63cab" providerId="ADAL" clId="{427685CF-2DCF-49E2-A530-A22F9AD82987}" dt="2021-10-18T14:54:45.277" v="207" actId="1076"/>
          <ac:picMkLst>
            <pc:docMk/>
            <pc:sldMk cId="1952948575" sldId="279"/>
            <ac:picMk id="5" creationId="{0BE5987E-075B-42E1-A4BB-CB4B963C247F}"/>
          </ac:picMkLst>
        </pc:picChg>
        <pc:picChg chg="add mod">
          <ac:chgData name="Beasley, Camille" userId="a78f51ff-9cf8-421e-9f6a-1d02a0f63cab" providerId="ADAL" clId="{427685CF-2DCF-49E2-A530-A22F9AD82987}" dt="2021-10-18T14:54:53.081" v="208" actId="14100"/>
          <ac:picMkLst>
            <pc:docMk/>
            <pc:sldMk cId="1952948575" sldId="279"/>
            <ac:picMk id="6" creationId="{4FE3084D-4DDB-4EA1-B019-44A9B75108E7}"/>
          </ac:picMkLst>
        </pc:picChg>
        <pc:cxnChg chg="add mod">
          <ac:chgData name="Beasley, Camille" userId="a78f51ff-9cf8-421e-9f6a-1d02a0f63cab" providerId="ADAL" clId="{427685CF-2DCF-49E2-A530-A22F9AD82987}" dt="2021-10-18T14:57:58.605" v="379" actId="14100"/>
          <ac:cxnSpMkLst>
            <pc:docMk/>
            <pc:sldMk cId="1952948575" sldId="279"/>
            <ac:cxnSpMk id="10" creationId="{6D312588-3C7F-4046-BBFE-A72787BD5314}"/>
          </ac:cxnSpMkLst>
        </pc:cxnChg>
        <pc:cxnChg chg="add mod">
          <ac:chgData name="Beasley, Camille" userId="a78f51ff-9cf8-421e-9f6a-1d02a0f63cab" providerId="ADAL" clId="{427685CF-2DCF-49E2-A530-A22F9AD82987}" dt="2021-10-18T15:00:17.917" v="439" actId="14100"/>
          <ac:cxnSpMkLst>
            <pc:docMk/>
            <pc:sldMk cId="1952948575" sldId="279"/>
            <ac:cxnSpMk id="13" creationId="{9F637F3C-CB69-4AC1-BB1C-2F23CA8E650B}"/>
          </ac:cxnSpMkLst>
        </pc:cxnChg>
        <pc:cxnChg chg="add mod">
          <ac:chgData name="Beasley, Camille" userId="a78f51ff-9cf8-421e-9f6a-1d02a0f63cab" providerId="ADAL" clId="{427685CF-2DCF-49E2-A530-A22F9AD82987}" dt="2021-10-18T15:00:10.595" v="438" actId="14100"/>
          <ac:cxnSpMkLst>
            <pc:docMk/>
            <pc:sldMk cId="1952948575" sldId="279"/>
            <ac:cxnSpMk id="17" creationId="{F30868E2-7A0B-4560-B2A2-2AC935074F1F}"/>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FCB870-6F4A-453C-BE56-E5BBC630D5BB}" type="datetimeFigureOut">
              <a:rPr lang="en-US" smtClean="0"/>
              <a:t>10/18/2021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6FA46-0049-4EB7-B436-1937800915E9}" type="slidenum">
              <a:rPr lang="en-US" smtClean="0"/>
              <a:t>‹#›</a:t>
            </a:fld>
            <a:endParaRPr lang="en-US"/>
          </a:p>
        </p:txBody>
      </p:sp>
    </p:spTree>
    <p:extLst>
      <p:ext uri="{BB962C8B-B14F-4D97-AF65-F5344CB8AC3E}">
        <p14:creationId xmlns:p14="http://schemas.microsoft.com/office/powerpoint/2010/main" val="152751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1</a:t>
            </a:fld>
            <a:endParaRPr lang="en-US"/>
          </a:p>
        </p:txBody>
      </p:sp>
    </p:spTree>
    <p:extLst>
      <p:ext uri="{BB962C8B-B14F-4D97-AF65-F5344CB8AC3E}">
        <p14:creationId xmlns:p14="http://schemas.microsoft.com/office/powerpoint/2010/main" val="181860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Compound leaves consist of multiple leaflets attached along</a:t>
            </a:r>
            <a:r>
              <a:rPr lang="en-US" baseline="0" dirty="0"/>
              <a:t> a central stalk, or rachis. These can be attached alternately or oppositely to the main stem.</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10</a:t>
            </a:fld>
            <a:endParaRPr lang="en-US"/>
          </a:p>
        </p:txBody>
      </p:sp>
    </p:spTree>
    <p:extLst>
      <p:ext uri="{BB962C8B-B14F-4D97-AF65-F5344CB8AC3E}">
        <p14:creationId xmlns:p14="http://schemas.microsoft.com/office/powerpoint/2010/main" val="3351529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What’s important is where the bud is. If</a:t>
            </a:r>
            <a:r>
              <a:rPr lang="en-US" baseline="0" dirty="0"/>
              <a:t> you see a bud right where the leaf attaches, it’s a simple leaf. If you don’t, it’s a leaflet, and the bud will be at the base of the rachis.</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11</a:t>
            </a:fld>
            <a:endParaRPr lang="en-US"/>
          </a:p>
        </p:txBody>
      </p:sp>
    </p:spTree>
    <p:extLst>
      <p:ext uri="{BB962C8B-B14F-4D97-AF65-F5344CB8AC3E}">
        <p14:creationId xmlns:p14="http://schemas.microsoft.com/office/powerpoint/2010/main" val="3564541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using </a:t>
            </a:r>
            <a:r>
              <a:rPr lang="en-US" u="sng" dirty="0"/>
              <a:t>Aquatic and Wetland Plants of the Southeastern United States: Dicotyledons</a:t>
            </a:r>
            <a:r>
              <a:rPr lang="en-US" dirty="0"/>
              <a:t> as my key.</a:t>
            </a:r>
            <a:r>
              <a:rPr lang="en-US" baseline="0" dirty="0"/>
              <a:t> It’s very thorough and I definitely recommend having it around, although keep in mind that it’s a bit old and some plant names will have changed. Also keep in mind that it’s for wetland plants, so if you’re looking at an upland plant, you probably won’t find it in here, and you’ll need to have a more general key with you. This key actually starts with a mini key that will take you to a more specific key for your plant. The first question, denoted by the 2 #ones, is whether the plant is woody or herbaceous. So that’s how the questions are asked: you read all the options with that particular number in front of them. So in this photo I have in the corner, we can kind of see a woody branch running along the bottom, and most of you probably recognize that this is a tree, so the correct answer is the first choice – it’s woody. So we move onto question 2: are the leaves opposite or whorled, or are they alternate? It give the option to look at leaf scars too, because in the winter, when all the leaves have dropped, they all leave a scar and that may be all you have to look at. We can see that these leaves are opposite – both of them attaching to the twig at the same lateral position. So when we pick an answer choice and there’s something written out to the side of it, that either tells us what the plant is, or it tells us where to go next. In this case, we go to Key 1, which starts at the bottom of the page. Unfortunately, the other half of question one is on another page because there’s a lot of stuff in between but I’ll just tell you that the other option is whether the plant is a woody vine. We already know this plant is a tree, so we’ll go with the first option. The number 2 options are also split, so remember that the one on this page is for compound leaves.</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13</a:t>
            </a:fld>
            <a:endParaRPr lang="en-US"/>
          </a:p>
        </p:txBody>
      </p:sp>
    </p:spTree>
    <p:extLst>
      <p:ext uri="{BB962C8B-B14F-4D97-AF65-F5344CB8AC3E}">
        <p14:creationId xmlns:p14="http://schemas.microsoft.com/office/powerpoint/2010/main" val="2606796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can see that the second #2 option is that the leaves are simple. It can be hard</a:t>
            </a:r>
            <a:r>
              <a:rPr lang="en-US" baseline="0" dirty="0"/>
              <a:t> to see lateral buds on this species, but if we look at the end of the twig, we can see a terminal bud at the base of those leaves. You won’t see a bud anywhere except the very base of a compound leaf, so we can tell these are simple leaves. Now you’ll notice our next pair of options has a number 6 instead of a number 3. That’s because 3, 4, and 5, pertained to the answer choices following the first #2 option, and each pair of choices needs its own number. So just drop down to the first option following the answer you just selected, look at the number in front of it, and find its match further down the key. For #6 we want to know whether the leaves are evergreen or deciduous. If it’s not the middle of winter, you can usually tell this by looking at qualities of the leaf. If it’s relatively thin, papery, and light in color, there’s a good chance it’s deciduous. If it’s thick, leathery, and dark in color, there’s a good chance it’s evergreen. Also look for leaves on the ground, and how disintegrated they appear (but keep in mind, some may decay by the next season). These leaves fit the deciduous description well, and most of you know these turn pretty colors and fall off in the fall. Now we move to #13 and look at whether the major leaf veins or palmate or pinnate. Palmate veins radiate out from a central point, like your fingers from the palm of your hand. Pinnate veins are more like a feather, with a single central vein and all other veins radiating outward from it. Here we can see the leaf has 3 major veins radiating from the base of the leaf, so we call these palmate. This takes us to the </a:t>
            </a:r>
            <a:r>
              <a:rPr lang="en-US" baseline="0" dirty="0" err="1"/>
              <a:t>Aceraceae</a:t>
            </a:r>
            <a:r>
              <a:rPr lang="en-US" baseline="0" dirty="0"/>
              <a:t> family, and we turn to page 310.</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14</a:t>
            </a:fld>
            <a:endParaRPr lang="en-US"/>
          </a:p>
        </p:txBody>
      </p:sp>
    </p:spTree>
    <p:extLst>
      <p:ext uri="{BB962C8B-B14F-4D97-AF65-F5344CB8AC3E}">
        <p14:creationId xmlns:p14="http://schemas.microsoft.com/office/powerpoint/2010/main" val="4218037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we’re at</a:t>
            </a:r>
            <a:r>
              <a:rPr lang="en-US" baseline="0" dirty="0"/>
              <a:t> a mini key that pertains only to the </a:t>
            </a:r>
            <a:r>
              <a:rPr lang="en-US" baseline="0" dirty="0" err="1"/>
              <a:t>Aceraceae</a:t>
            </a:r>
            <a:r>
              <a:rPr lang="en-US" baseline="0" dirty="0"/>
              <a:t> family. We’ve already determined that the leaves are simple, so we move to #2. Is the terminal lobe of the leaf blade… more than half… and in this case we can’t see fruits, so ignore that. Or is the terminal lobe… less than half. Well here’s the terminal lobe, and here’s the rest of the leaf, so I’d say it’s less than half, as well as wider at the base. So we have Acer </a:t>
            </a:r>
            <a:r>
              <a:rPr lang="en-US" baseline="0" dirty="0" err="1"/>
              <a:t>rubrum</a:t>
            </a:r>
            <a:r>
              <a:rPr lang="en-US" baseline="0" dirty="0"/>
              <a:t>, or red maple, which many of you probably recognized already. In this key, we can double check our answer by reading the description below the plant name down here.</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15</a:t>
            </a:fld>
            <a:endParaRPr lang="en-US"/>
          </a:p>
        </p:txBody>
      </p:sp>
    </p:spTree>
    <p:extLst>
      <p:ext uri="{BB962C8B-B14F-4D97-AF65-F5344CB8AC3E}">
        <p14:creationId xmlns:p14="http://schemas.microsoft.com/office/powerpoint/2010/main" val="3490255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next plant will take a little longer to get to and will have some more complex questions to answer, but you’ll see the principle is the same, and you just have to stick with it. We’ll start with the same question from</a:t>
            </a:r>
            <a:r>
              <a:rPr lang="en-US" baseline="0" dirty="0"/>
              <a:t> the mini key: woody or herbaceous? In this case, our plant is herbaceous – it’ll always be green and flexible, not becoming hardened. Next question is a little strange: it asks whether the plant fits into one of 4 special categories or not. It describes these categories using 4 #5 choices, instead of 2, so you just read through those choices to determine whether your plant belongs to one of those families or whether you should continue along in the key. Just for time’s sake I’m going to tell you it doesn’t fit into any of those special descriptions, so we pick the second #4 choice and move onto question #6. This one has some terms you may not be familiar with in terms of plants, but you can look them up in the glossary of this key. Unisexual flowers are those that either only have male parts or only have female parts. Bisexual flowers have both parts. Unfortunately my photo isn’t super clear, but if you look close you can definitely see stamens, with their yellow pollen, and in the middle is a pistil, which is a bit more hidden. So these flowers are bisexual. Next, do they lack a perianth or do they have one? This flower clearly has both petals and sepals, so the second choice is correct – they have a perianth. Now, does the perianth only have one part, or does it clearly have a calyx and corolla? Again, this one has both, so onto # 9. This is another one that’s difficult to tell from a photo, but if you had the flower in hand and could get a closer look at all of its parts, you’d see that it has just one pistil with a single ovary. Now we have to count the stamens and compare to the number of petals. We’ve got 5 stamens, </a:t>
            </a:r>
            <a:r>
              <a:rPr lang="en-US" baseline="0"/>
              <a:t>and 5 </a:t>
            </a:r>
            <a:r>
              <a:rPr lang="en-US" baseline="0" dirty="0"/>
              <a:t>petals, so they’re just as many or fewer. Finally at the last choice, we’re looking at whether the petals are fully separated or the corolla is united, at least partially. If you pulled back the sepals on this flower, you’d see that the petals are somewhat united at the base, so we go to key 10.</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16</a:t>
            </a:fld>
            <a:endParaRPr lang="en-US"/>
          </a:p>
        </p:txBody>
      </p:sp>
    </p:spTree>
    <p:extLst>
      <p:ext uri="{BB962C8B-B14F-4D97-AF65-F5344CB8AC3E}">
        <p14:creationId xmlns:p14="http://schemas.microsoft.com/office/powerpoint/2010/main" val="426243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question is whether the</a:t>
            </a:r>
            <a:r>
              <a:rPr lang="en-US" baseline="0" dirty="0"/>
              <a:t> leaves are all basal, or whether there are some on the stem. Well even though this plant has a basal rosette, it still has stem leaves, so we go with the second choice. Are the leaves pinnately dissected and feathery? No, they are entire, so second choice. Does our plant have a rhizome in soil substrate beneath water with stems reaching up to the surface, and all these other characteristics? No it’s clearly rooted directly in the ground and not submersed, so not as described above. Question #6 can be a bit hard to determine. The ovary is the bulbous round part at the base of the flower. If the ovary is inferior, all of the perianth will be attached above it. If it’s superior, the perianth parts will all attach at it’s base, sort of cupping it. In this case, the perianth doesn’t quite reach all the way to the base, but it’s almost there, so we call it slightly inferior. Now we ask if the leaves are scale-like, and they are not. So now we look at the symmetry of the corolla. Is it radially or bilaterally symmetrical? Well we can draw multiple lines across which the flower parts are reflected, and the stamens equal the number of petals, so we have radial symmetry. Next, are the stamens inserted opposite or alternate to the corolla lobes? Since they line up roughly with the middle of each petal, we call the opposite. If they were alternate, they’d be aligned with the spaces in between the petals. Since we picked the first choice, that finally brings us to a family! So we’ll turn to page 489</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17</a:t>
            </a:fld>
            <a:endParaRPr lang="en-US"/>
          </a:p>
        </p:txBody>
      </p:sp>
    </p:spTree>
    <p:extLst>
      <p:ext uri="{BB962C8B-B14F-4D97-AF65-F5344CB8AC3E}">
        <p14:creationId xmlns:p14="http://schemas.microsoft.com/office/powerpoint/2010/main" val="3685098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Within this family, we need to figure</a:t>
            </a:r>
            <a:r>
              <a:rPr lang="en-US" baseline="0" dirty="0"/>
              <a:t> out what genus we have. So first we ask if the plant is aquatic with some special characteristics or terrestrial with simple leaves. This plant is clearly terrestrial in this photo, the ground may get pretty wet, but it’s not submerged for most of its life. Now for the next question, determining whether a plant is annual or perennial is difficult, but luckily this question has a second part. The leaves on this plant are often quite small, but the largest basal leaves will be over 20mm long and you’d be able to tell this better if you had the plant in hand, rather than a weird perspective photo. Here’s where we look at the ovary again, and like I said before, it’s just slightly inferior. Additionally, the corolla is white, so it fits the first option, which means we’re in the </a:t>
            </a:r>
            <a:r>
              <a:rPr lang="en-US" baseline="0" dirty="0" err="1"/>
              <a:t>Samolus</a:t>
            </a:r>
            <a:r>
              <a:rPr lang="en-US" baseline="0" dirty="0"/>
              <a:t> genus. We can now turn to the page with </a:t>
            </a:r>
            <a:r>
              <a:rPr lang="en-US" baseline="0" dirty="0" err="1"/>
              <a:t>Samolus</a:t>
            </a:r>
            <a:r>
              <a:rPr lang="en-US" baseline="0" dirty="0"/>
              <a:t>, and luckily we only have 2 choices. On this species, the flower stalks have small bracts, and the corolla is white and glabrous (or smooth) inside. </a:t>
            </a:r>
            <a:r>
              <a:rPr lang="en-US" baseline="0" dirty="0" err="1"/>
              <a:t>Staminodia</a:t>
            </a:r>
            <a:r>
              <a:rPr lang="en-US" baseline="0" dirty="0"/>
              <a:t> is a term you can find in the glossary, and it refers to these little fleshy white things here, which are like stamens that don’t have any pollen. Thus we’ve determined we are looking at </a:t>
            </a:r>
            <a:r>
              <a:rPr lang="en-US" baseline="0" dirty="0" err="1"/>
              <a:t>Samolus</a:t>
            </a:r>
            <a:r>
              <a:rPr lang="en-US" baseline="0" dirty="0"/>
              <a:t> </a:t>
            </a:r>
            <a:r>
              <a:rPr lang="en-US" baseline="0" dirty="0" err="1"/>
              <a:t>parviflorus</a:t>
            </a:r>
            <a:r>
              <a:rPr lang="en-US" baseline="0" dirty="0"/>
              <a:t>, or water pimpernel. </a:t>
            </a:r>
          </a:p>
        </p:txBody>
      </p:sp>
      <p:sp>
        <p:nvSpPr>
          <p:cNvPr id="4" name="Slide Number Placeholder 3"/>
          <p:cNvSpPr>
            <a:spLocks noGrp="1"/>
          </p:cNvSpPr>
          <p:nvPr>
            <p:ph type="sldNum" sz="quarter" idx="10"/>
          </p:nvPr>
        </p:nvSpPr>
        <p:spPr/>
        <p:txBody>
          <a:bodyPr/>
          <a:lstStyle/>
          <a:p>
            <a:fld id="{23A6FA46-0049-4EB7-B436-1937800915E9}" type="slidenum">
              <a:rPr lang="en-US" smtClean="0"/>
              <a:t>18</a:t>
            </a:fld>
            <a:endParaRPr lang="en-US"/>
          </a:p>
        </p:txBody>
      </p:sp>
    </p:spTree>
    <p:extLst>
      <p:ext uri="{BB962C8B-B14F-4D97-AF65-F5344CB8AC3E}">
        <p14:creationId xmlns:p14="http://schemas.microsoft.com/office/powerpoint/2010/main" val="3499051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whole wide part of the leaf is called blade, the tip is called the apex, and where it attaches is called the base. Often there is a petiole, like a short stalk, that attaches the leaf to the stem, but sometimes leaves sit directly on the stem and are called sessile. The outer edge of the leaf is called the margin, the primary vein running up the middle is the midrib, and the veins out to the side are called lateral veins. Where a leaf attached to the stem, there will typically be a bud, although it’s not conspicuous on all species. And anywhere a leaf attaches is called a node, with the spaces in between called internodes.</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2</a:t>
            </a:fld>
            <a:endParaRPr lang="en-US"/>
          </a:p>
        </p:txBody>
      </p:sp>
    </p:spTree>
    <p:extLst>
      <p:ext uri="{BB962C8B-B14F-4D97-AF65-F5344CB8AC3E}">
        <p14:creationId xmlns:p14="http://schemas.microsoft.com/office/powerpoint/2010/main" val="248582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Petals are typically the more colorful, soft appendages, and all</a:t>
            </a:r>
            <a:r>
              <a:rPr lang="en-US" baseline="0" dirty="0"/>
              <a:t> together they are called the corolla. The sepals typically are more </a:t>
            </a:r>
            <a:r>
              <a:rPr lang="en-US" baseline="0" dirty="0" err="1"/>
              <a:t>leaflike</a:t>
            </a:r>
            <a:r>
              <a:rPr lang="en-US" baseline="0" dirty="0"/>
              <a:t> and lie under the petals, and together that are known as a calyx. Not every species has both a calyx and corolla, and some have none, but these two entities together are called the perianth. As for the reproductive parts on the flower, the female parts in red are altogether known as the pistil. This consists of an ovary, where seeds form, a style, which is like a tube leading to the ovary, and the stigma on top, which catches pollen grains for fertilization. The male parts are collectively called the stamen, and the consist of an anther, where the pollen sits, and a filament, which is the thin stalk that attaches it to the flower. Not all flowers contain both male and female parts, and if they only have one, they’re called unisexual.</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3</a:t>
            </a:fld>
            <a:endParaRPr lang="en-US"/>
          </a:p>
        </p:txBody>
      </p:sp>
    </p:spTree>
    <p:extLst>
      <p:ext uri="{BB962C8B-B14F-4D97-AF65-F5344CB8AC3E}">
        <p14:creationId xmlns:p14="http://schemas.microsoft.com/office/powerpoint/2010/main" val="18286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can determine what major</a:t>
            </a:r>
            <a:r>
              <a:rPr lang="en-US" baseline="0" dirty="0"/>
              <a:t> vascular plant group we’re in. So the first question is whether the plant reproduces by spores or seeds. Spores are often produced directly on the leaves and don’t involve things like pollen, flowers, fruits, cones, and so on. Plants that produce spores are the </a:t>
            </a:r>
            <a:r>
              <a:rPr lang="en-US" baseline="0" dirty="0" err="1"/>
              <a:t>pteridophytes</a:t>
            </a:r>
            <a:r>
              <a:rPr lang="en-US" baseline="0" dirty="0"/>
              <a:t>, which include things like ferns, club mosses, and horsetails. Next, of the plants that reproduce by seeds, we’re going to differentiate them by looking at their veins, the structures that their seeds are borne on, and whether they have a perianth. Plants without interconnecting cross-veinlets, whose seeds are on scales aggregated into cones or inside what’s called an aril, and which never have petals or sepals are called gymnosperms. These are your pines, cypresses, cedars, firs, spruces, etc. Everything else is called an angiosperm, and these are broken into 2 groups, named for how many “cotyledons” or “seed-leaves” they have – 1 or 2. The monocots have 1 seed-leaf, the vascular bundles in their stems are scattered, their flowers have parts in multiples of 3, they typically have parallel veins, and they have a few special cases, as mentioned in those parentheses. Dicots have 2 seed-leaves, vascular bundles that are arranged in a ring or concentric rings, flower parts that are typically not in multiples of 3, and reticulate, or net-like venation. So monocots are things like grasses and sedges, as well as plants with showier flowers like this iris that have parts in multiples of 3. Dicots include most trees and shrubs, except for gymnosperms and palms, as well as a lot of herbaceous species that you’ll see have flower parts that aren’t in threes, and leaves with reticulate veins, or sometimes rather specialized leaves.</a:t>
            </a:r>
          </a:p>
        </p:txBody>
      </p:sp>
      <p:sp>
        <p:nvSpPr>
          <p:cNvPr id="4" name="Slide Number Placeholder 3"/>
          <p:cNvSpPr>
            <a:spLocks noGrp="1"/>
          </p:cNvSpPr>
          <p:nvPr>
            <p:ph type="sldNum" sz="quarter" idx="10"/>
          </p:nvPr>
        </p:nvSpPr>
        <p:spPr/>
        <p:txBody>
          <a:bodyPr/>
          <a:lstStyle/>
          <a:p>
            <a:fld id="{23A6FA46-0049-4EB7-B436-1937800915E9}" type="slidenum">
              <a:rPr lang="en-US" smtClean="0"/>
              <a:t>4</a:t>
            </a:fld>
            <a:endParaRPr lang="en-US"/>
          </a:p>
        </p:txBody>
      </p:sp>
    </p:spTree>
    <p:extLst>
      <p:ext uri="{BB962C8B-B14F-4D97-AF65-F5344CB8AC3E}">
        <p14:creationId xmlns:p14="http://schemas.microsoft.com/office/powerpoint/2010/main" val="2237803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For dicots in particular, leaf arrangement refers to the location of the leaves in relation to one another along the stem. First, we have alternate leaves, which are attached in different places along the stem, essentially “alternating” as they move up the stem.</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5</a:t>
            </a:fld>
            <a:endParaRPr lang="en-US"/>
          </a:p>
        </p:txBody>
      </p:sp>
    </p:spTree>
    <p:extLst>
      <p:ext uri="{BB962C8B-B14F-4D97-AF65-F5344CB8AC3E}">
        <p14:creationId xmlns:p14="http://schemas.microsoft.com/office/powerpoint/2010/main" val="4016182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Opposite leaves are attached directly</a:t>
            </a:r>
            <a:r>
              <a:rPr lang="en-US" baseline="0" dirty="0"/>
              <a:t> across from one another on the stem, at the same lateral position.</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6</a:t>
            </a:fld>
            <a:endParaRPr lang="en-US"/>
          </a:p>
        </p:txBody>
      </p:sp>
    </p:spTree>
    <p:extLst>
      <p:ext uri="{BB962C8B-B14F-4D97-AF65-F5344CB8AC3E}">
        <p14:creationId xmlns:p14="http://schemas.microsoft.com/office/powerpoint/2010/main" val="760899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3 or</a:t>
            </a:r>
            <a:r>
              <a:rPr lang="en-US" baseline="0" dirty="0"/>
              <a:t> more leaves are attached at the same lateral position, it’s called “whorled”</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7</a:t>
            </a:fld>
            <a:endParaRPr lang="en-US"/>
          </a:p>
        </p:txBody>
      </p:sp>
    </p:spTree>
    <p:extLst>
      <p:ext uri="{BB962C8B-B14F-4D97-AF65-F5344CB8AC3E}">
        <p14:creationId xmlns:p14="http://schemas.microsoft.com/office/powerpoint/2010/main" val="445079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Leaves can also all be</a:t>
            </a:r>
            <a:r>
              <a:rPr lang="en-US" baseline="0" dirty="0"/>
              <a:t> concentrated where the stem enters the ground, and these are called basal leaves, or often a basal rosette</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8</a:t>
            </a:fld>
            <a:endParaRPr lang="en-US"/>
          </a:p>
        </p:txBody>
      </p:sp>
    </p:spTree>
    <p:extLst>
      <p:ext uri="{BB962C8B-B14F-4D97-AF65-F5344CB8AC3E}">
        <p14:creationId xmlns:p14="http://schemas.microsoft.com/office/powerpoint/2010/main" val="1484201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Leaves themselves</a:t>
            </a:r>
            <a:r>
              <a:rPr lang="en-US" baseline="0" dirty="0"/>
              <a:t> can be simple or compound. Simple leaves are just a single, undivided blade. They may have smooth (or entire) margins, toothed margins, or deep lobes, but they’re a single blade.</a:t>
            </a:r>
            <a:endParaRPr lang="en-US" dirty="0"/>
          </a:p>
        </p:txBody>
      </p:sp>
      <p:sp>
        <p:nvSpPr>
          <p:cNvPr id="4" name="Slide Number Placeholder 3"/>
          <p:cNvSpPr>
            <a:spLocks noGrp="1"/>
          </p:cNvSpPr>
          <p:nvPr>
            <p:ph type="sldNum" sz="quarter" idx="10"/>
          </p:nvPr>
        </p:nvSpPr>
        <p:spPr/>
        <p:txBody>
          <a:bodyPr/>
          <a:lstStyle/>
          <a:p>
            <a:fld id="{23A6FA46-0049-4EB7-B436-1937800915E9}" type="slidenum">
              <a:rPr lang="en-US" smtClean="0"/>
              <a:t>9</a:t>
            </a:fld>
            <a:endParaRPr lang="en-US"/>
          </a:p>
        </p:txBody>
      </p:sp>
    </p:spTree>
    <p:extLst>
      <p:ext uri="{BB962C8B-B14F-4D97-AF65-F5344CB8AC3E}">
        <p14:creationId xmlns:p14="http://schemas.microsoft.com/office/powerpoint/2010/main" val="1639628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7892AF-33DB-4A6D-A125-6EBADAC922D4}" type="datetime1">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525320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93318-9D46-4DBC-9967-7EDA19C3678F}" type="datetime1">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4037263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222591-54B4-4EC5-A403-9AB716541B0B}" type="datetime1">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1163904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E541240A-CED4-4D85-8DE9-11DC6043B1D0}" type="datetime1">
              <a:rPr lang="en-US" smtClean="0"/>
              <a:t>10/18/2021</a:t>
            </a:fld>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F7516CF-FED2-4C79-8B22-760A6069D8DE}" type="slidenum">
              <a:rPr lang="en-US"/>
              <a:pPr/>
              <a:t>‹#›</a:t>
            </a:fld>
            <a:endParaRPr lang="en-US"/>
          </a:p>
        </p:txBody>
      </p:sp>
    </p:spTree>
    <p:extLst>
      <p:ext uri="{BB962C8B-B14F-4D97-AF65-F5344CB8AC3E}">
        <p14:creationId xmlns:p14="http://schemas.microsoft.com/office/powerpoint/2010/main" val="142604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45225"/>
            <a:ext cx="2133600" cy="476250"/>
          </a:xfrm>
        </p:spPr>
        <p:txBody>
          <a:bodyPr/>
          <a:lstStyle>
            <a:lvl1pPr>
              <a:defRPr/>
            </a:lvl1pPr>
          </a:lstStyle>
          <a:p>
            <a:fld id="{FD2A802A-429F-45AF-872D-3493F890BDF7}" type="datetime1">
              <a:rPr lang="en-US" smtClean="0"/>
              <a:t>10/18/2021</a:t>
            </a:fld>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843B0980-49BA-4333-BA73-0960E0C05B67}" type="slidenum">
              <a:rPr lang="en-US"/>
              <a:pPr/>
              <a:t>‹#›</a:t>
            </a:fld>
            <a:endParaRPr lang="en-US"/>
          </a:p>
        </p:txBody>
      </p:sp>
    </p:spTree>
    <p:extLst>
      <p:ext uri="{BB962C8B-B14F-4D97-AF65-F5344CB8AC3E}">
        <p14:creationId xmlns:p14="http://schemas.microsoft.com/office/powerpoint/2010/main" val="624349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F37DEA-46B5-47EB-91A5-CB30D64B0209}" type="datetime1">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58706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F7F4AA-787D-43B9-A12C-177C81201BEF}" type="datetime1">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616860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4903FC-6E81-4A48-92E5-BE079E694B08}" type="datetime1">
              <a:rPr lang="en-US" smtClean="0"/>
              <a:t>10/18/2021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1296619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6BEA5A-5A03-4686-B8A6-6CA78E53887B}" type="datetime1">
              <a:rPr lang="en-US" smtClean="0"/>
              <a:t>10/18/2021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1914643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5A91A2-F98D-4D79-B01A-86E9C46EE333}" type="datetime1">
              <a:rPr lang="en-US" smtClean="0"/>
              <a:t>10/18/2021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880235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6FD6B2-1EF3-4F5F-8F9A-A8F99971B4C8}" type="datetime1">
              <a:rPr lang="en-US" smtClean="0"/>
              <a:t>10/18/2021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6010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C5D482-0A1E-4C15-9808-6EA65AB84D87}" type="datetime1">
              <a:rPr lang="en-US" smtClean="0"/>
              <a:t>10/18/2021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3522061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9C988C-D51B-40E1-A4D4-266344064A5E}" type="datetime1">
              <a:rPr lang="en-US" smtClean="0"/>
              <a:t>10/18/2021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E9DF22-A767-4CEB-A768-4F5B44539708}" type="slidenum">
              <a:rPr lang="en-US" smtClean="0"/>
              <a:t>‹#›</a:t>
            </a:fld>
            <a:endParaRPr lang="en-US"/>
          </a:p>
        </p:txBody>
      </p:sp>
    </p:spTree>
    <p:extLst>
      <p:ext uri="{BB962C8B-B14F-4D97-AF65-F5344CB8AC3E}">
        <p14:creationId xmlns:p14="http://schemas.microsoft.com/office/powerpoint/2010/main" val="970650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7B6-7EB9-49F4-B6AB-BDA35B3F0DED}" type="datetime1">
              <a:rPr lang="en-US" smtClean="0"/>
              <a:t>10/18/2021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E9DF22-A767-4CEB-A768-4F5B44539708}" type="slidenum">
              <a:rPr lang="en-US" smtClean="0"/>
              <a:t>‹#›</a:t>
            </a:fld>
            <a:endParaRPr lang="en-US"/>
          </a:p>
        </p:txBody>
      </p:sp>
    </p:spTree>
    <p:extLst>
      <p:ext uri="{BB962C8B-B14F-4D97-AF65-F5344CB8AC3E}">
        <p14:creationId xmlns:p14="http://schemas.microsoft.com/office/powerpoint/2010/main" val="4172032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0.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49154"/>
            <a:ext cx="7772400" cy="2183145"/>
          </a:xfrm>
        </p:spPr>
        <p:txBody>
          <a:bodyPr>
            <a:normAutofit/>
          </a:bodyPr>
          <a:lstStyle/>
          <a:p>
            <a:r>
              <a:rPr lang="en-US" sz="4800" dirty="0">
                <a:latin typeface="+mn-lt"/>
              </a:rPr>
              <a:t>Using a Dichotomous Key to Identify Plant Species</a:t>
            </a:r>
            <a:br>
              <a:rPr lang="en-US" sz="4800" dirty="0">
                <a:latin typeface="+mn-lt"/>
              </a:rPr>
            </a:br>
            <a:r>
              <a:rPr lang="en-US" sz="3200" dirty="0">
                <a:latin typeface="+mn-lt"/>
              </a:rPr>
              <a:t>Dicot Edition</a:t>
            </a:r>
            <a:endParaRPr lang="en-US" sz="4800" dirty="0">
              <a:latin typeface="+mn-lt"/>
            </a:endParaRPr>
          </a:p>
        </p:txBody>
      </p:sp>
      <p:sp>
        <p:nvSpPr>
          <p:cNvPr id="6" name="Subtitle 2"/>
          <p:cNvSpPr txBox="1">
            <a:spLocks/>
          </p:cNvSpPr>
          <p:nvPr/>
        </p:nvSpPr>
        <p:spPr>
          <a:xfrm>
            <a:off x="1371600" y="3886199"/>
            <a:ext cx="6400800" cy="197558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1">
                    <a:lumMod val="50000"/>
                    <a:lumOff val="50000"/>
                  </a:schemeClr>
                </a:solidFill>
                <a:effectLst/>
                <a:uLnTx/>
                <a:uFillTx/>
                <a:latin typeface="Calibri"/>
              </a:rPr>
              <a:t>Camille Beasley</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solidFill>
                  <a:schemeClr val="tx1">
                    <a:lumMod val="50000"/>
                    <a:lumOff val="50000"/>
                  </a:schemeClr>
                </a:solidFill>
                <a:latin typeface="Calibri"/>
              </a:rPr>
              <a:t>Camille.Beasley@dep.state.fl.us</a:t>
            </a:r>
            <a:endParaRPr kumimoji="0" lang="en-US" sz="3200" b="0" i="0" u="none" strike="noStrike" kern="1200" cap="none" spc="0" normalizeH="0" baseline="0" noProof="0" dirty="0">
              <a:ln>
                <a:noFill/>
              </a:ln>
              <a:solidFill>
                <a:schemeClr val="tx1">
                  <a:lumMod val="50000"/>
                  <a:lumOff val="50000"/>
                </a:schemeClr>
              </a:solidFill>
              <a:effectLst/>
              <a:uLnTx/>
              <a:uFillTx/>
              <a:latin typeface="Calibri"/>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1">
                    <a:lumMod val="50000"/>
                    <a:lumOff val="50000"/>
                  </a:schemeClr>
                </a:solidFill>
                <a:effectLst/>
                <a:uLnTx/>
                <a:uFillTx/>
                <a:latin typeface="Calibri"/>
              </a:rPr>
              <a:t>FDEP SLERC</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solidFill>
                  <a:schemeClr val="tx1">
                    <a:lumMod val="50000"/>
                    <a:lumOff val="50000"/>
                  </a:schemeClr>
                </a:solidFill>
                <a:latin typeface="Calibri"/>
              </a:rPr>
              <a:t>February 17, 2015</a:t>
            </a:r>
            <a:endParaRPr kumimoji="0" lang="en-US" sz="3200" b="0" i="0" u="none" strike="noStrike" kern="1200" cap="none" spc="0" normalizeH="0" baseline="0" noProof="0" dirty="0">
              <a:ln>
                <a:noFill/>
              </a:ln>
              <a:solidFill>
                <a:schemeClr val="tx1">
                  <a:lumMod val="50000"/>
                  <a:lumOff val="50000"/>
                </a:schemeClr>
              </a:solidFill>
              <a:effectLst/>
              <a:uLnTx/>
              <a:uFillTx/>
              <a:latin typeface="Calibri"/>
            </a:endParaRPr>
          </a:p>
        </p:txBody>
      </p:sp>
    </p:spTree>
    <p:extLst>
      <p:ext uri="{BB962C8B-B14F-4D97-AF65-F5344CB8AC3E}">
        <p14:creationId xmlns:p14="http://schemas.microsoft.com/office/powerpoint/2010/main" val="1241791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llustration of the alternate compound leaves of Toxicodendron vernix."/>
          <p:cNvPicPr>
            <a:picLocks noGrp="1" noChangeAspect="1" noChangeArrowheads="1"/>
          </p:cNvPicPr>
          <p:nvPr>
            <p:ph sz="half" idx="1"/>
          </p:nvPr>
        </p:nvPicPr>
        <p:blipFill>
          <a:blip r:embed="rId3" cstate="print"/>
          <a:stretch>
            <a:fillRect/>
          </a:stretch>
        </p:blipFill>
        <p:spPr>
          <a:xfrm>
            <a:off x="671611" y="2953673"/>
            <a:ext cx="4052789" cy="3138655"/>
          </a:xfrm>
          <a:noFill/>
          <a:ln/>
        </p:spPr>
      </p:pic>
      <p:pic>
        <p:nvPicPr>
          <p:cNvPr id="26627" name="Picture 3" descr="Illustration of the opposite compound leaves of Fraxinus angustifolia."/>
          <p:cNvPicPr>
            <a:picLocks noGrp="1" noChangeAspect="1" noChangeArrowheads="1"/>
          </p:cNvPicPr>
          <p:nvPr>
            <p:ph sz="half" idx="2"/>
          </p:nvPr>
        </p:nvPicPr>
        <p:blipFill>
          <a:blip r:embed="rId4" cstate="print"/>
          <a:stretch>
            <a:fillRect/>
          </a:stretch>
        </p:blipFill>
        <p:spPr>
          <a:xfrm>
            <a:off x="5848579" y="3119361"/>
            <a:ext cx="2171241" cy="3392564"/>
          </a:xfrm>
          <a:noFill/>
          <a:ln/>
        </p:spPr>
      </p:pic>
      <p:sp>
        <p:nvSpPr>
          <p:cNvPr id="26628" name="Text Box 4"/>
          <p:cNvSpPr txBox="1">
            <a:spLocks noChangeArrowheads="1"/>
          </p:cNvSpPr>
          <p:nvPr/>
        </p:nvSpPr>
        <p:spPr bwMode="auto">
          <a:xfrm>
            <a:off x="838200" y="193675"/>
            <a:ext cx="7391400" cy="2677656"/>
          </a:xfrm>
          <a:prstGeom prst="rect">
            <a:avLst/>
          </a:prstGeom>
          <a:noFill/>
          <a:ln w="9525">
            <a:noFill/>
            <a:miter lim="800000"/>
            <a:headEnd/>
            <a:tailEnd/>
          </a:ln>
          <a:effectLst/>
        </p:spPr>
        <p:txBody>
          <a:bodyPr>
            <a:spAutoFit/>
          </a:bodyPr>
          <a:lstStyle/>
          <a:p>
            <a:pPr algn="ctr"/>
            <a:r>
              <a:rPr lang="en-US" sz="3600" b="1" dirty="0">
                <a:solidFill>
                  <a:srgbClr val="FF0000"/>
                </a:solidFill>
              </a:rPr>
              <a:t>2. Compound leaf: a leaf divided into 2 or more </a:t>
            </a:r>
            <a:r>
              <a:rPr lang="en-US" sz="3600" b="1" i="1" dirty="0">
                <a:solidFill>
                  <a:srgbClr val="FF0000"/>
                </a:solidFill>
              </a:rPr>
              <a:t>leaflets.</a:t>
            </a:r>
          </a:p>
          <a:p>
            <a:pPr algn="ctr"/>
            <a:endParaRPr lang="en-US" sz="3600" b="1" i="1" dirty="0">
              <a:solidFill>
                <a:srgbClr val="FF0000"/>
              </a:solidFill>
            </a:endParaRPr>
          </a:p>
          <a:p>
            <a:pPr algn="ctr"/>
            <a:r>
              <a:rPr lang="en-US" sz="2400" b="1" dirty="0"/>
              <a:t>Like simple leaves, compound leaves can be</a:t>
            </a:r>
          </a:p>
          <a:p>
            <a:r>
              <a:rPr lang="en-US" sz="2400" b="1" dirty="0"/>
              <a:t>                      </a:t>
            </a:r>
            <a:r>
              <a:rPr lang="en-US" sz="3600" b="1" i="1" dirty="0"/>
              <a:t>Alternate</a:t>
            </a:r>
            <a:r>
              <a:rPr lang="en-US" sz="3600" b="1" dirty="0"/>
              <a:t> or </a:t>
            </a:r>
            <a:r>
              <a:rPr lang="en-US" sz="3600" b="1" i="1" dirty="0"/>
              <a:t>Opposite</a:t>
            </a:r>
          </a:p>
        </p:txBody>
      </p:sp>
      <p:sp>
        <p:nvSpPr>
          <p:cNvPr id="26629" name="Line 5"/>
          <p:cNvSpPr>
            <a:spLocks noChangeShapeType="1"/>
          </p:cNvSpPr>
          <p:nvPr/>
        </p:nvSpPr>
        <p:spPr bwMode="auto">
          <a:xfrm flipH="1">
            <a:off x="2667000" y="2667000"/>
            <a:ext cx="228600" cy="1371600"/>
          </a:xfrm>
          <a:prstGeom prst="line">
            <a:avLst/>
          </a:prstGeom>
          <a:noFill/>
          <a:ln w="44450">
            <a:solidFill>
              <a:srgbClr val="FF0000"/>
            </a:solidFill>
            <a:round/>
            <a:headEnd/>
            <a:tailEnd type="triangle" w="med" len="med"/>
          </a:ln>
          <a:effectLst/>
        </p:spPr>
        <p:txBody>
          <a:bodyPr/>
          <a:lstStyle/>
          <a:p>
            <a:endParaRPr lang="en-US"/>
          </a:p>
        </p:txBody>
      </p:sp>
      <p:sp>
        <p:nvSpPr>
          <p:cNvPr id="26630" name="Line 6"/>
          <p:cNvSpPr>
            <a:spLocks noChangeShapeType="1"/>
          </p:cNvSpPr>
          <p:nvPr/>
        </p:nvSpPr>
        <p:spPr bwMode="auto">
          <a:xfrm>
            <a:off x="6096000" y="2590800"/>
            <a:ext cx="838200" cy="1524000"/>
          </a:xfrm>
          <a:prstGeom prst="line">
            <a:avLst/>
          </a:prstGeom>
          <a:noFill/>
          <a:ln w="50800">
            <a:solidFill>
              <a:srgbClr val="FF0000"/>
            </a:solidFill>
            <a:round/>
            <a:headEnd/>
            <a:tailEnd type="triangle" w="med" len="med"/>
          </a:ln>
          <a:effectLst/>
        </p:spPr>
        <p:txBody>
          <a:bodyPr/>
          <a:lstStyle/>
          <a:p>
            <a:endParaRPr lang="en-US"/>
          </a:p>
        </p:txBody>
      </p:sp>
      <p:sp>
        <p:nvSpPr>
          <p:cNvPr id="26631" name="Text Box 7"/>
          <p:cNvSpPr txBox="1">
            <a:spLocks noChangeArrowheads="1"/>
          </p:cNvSpPr>
          <p:nvPr/>
        </p:nvSpPr>
        <p:spPr bwMode="auto">
          <a:xfrm>
            <a:off x="152400" y="6338888"/>
            <a:ext cx="4800600" cy="519112"/>
          </a:xfrm>
          <a:prstGeom prst="rect">
            <a:avLst/>
          </a:prstGeom>
          <a:noFill/>
          <a:ln w="9525">
            <a:noFill/>
            <a:miter lim="800000"/>
            <a:headEnd/>
            <a:tailEnd/>
          </a:ln>
          <a:effectLst/>
        </p:spPr>
        <p:txBody>
          <a:bodyPr>
            <a:spAutoFit/>
          </a:bodyPr>
          <a:lstStyle/>
          <a:p>
            <a:pPr>
              <a:spcBef>
                <a:spcPct val="50000"/>
              </a:spcBef>
            </a:pPr>
            <a:r>
              <a:rPr lang="en-US" sz="2800" i="1">
                <a:latin typeface="Times New Roman" pitchFamily="18" charset="0"/>
              </a:rPr>
              <a:t>Toxicodendron vernix </a:t>
            </a:r>
            <a:r>
              <a:rPr lang="en-US" sz="2800" b="1">
                <a:latin typeface="Times New Roman" pitchFamily="18" charset="0"/>
              </a:rPr>
              <a:t>FACW</a:t>
            </a:r>
          </a:p>
        </p:txBody>
      </p:sp>
      <p:sp>
        <p:nvSpPr>
          <p:cNvPr id="26632" name="Text Box 8"/>
          <p:cNvSpPr txBox="1">
            <a:spLocks noChangeArrowheads="1"/>
          </p:cNvSpPr>
          <p:nvPr/>
        </p:nvSpPr>
        <p:spPr bwMode="auto">
          <a:xfrm>
            <a:off x="4953000" y="6400800"/>
            <a:ext cx="4191000" cy="457200"/>
          </a:xfrm>
          <a:prstGeom prst="rect">
            <a:avLst/>
          </a:prstGeom>
          <a:noFill/>
          <a:ln w="9525">
            <a:noFill/>
            <a:miter lim="800000"/>
            <a:headEnd/>
            <a:tailEnd/>
          </a:ln>
          <a:effectLst/>
        </p:spPr>
        <p:txBody>
          <a:bodyPr>
            <a:spAutoFit/>
          </a:bodyPr>
          <a:lstStyle/>
          <a:p>
            <a:pPr>
              <a:spcBef>
                <a:spcPct val="50000"/>
              </a:spcBef>
            </a:pPr>
            <a:r>
              <a:rPr lang="en-US" sz="2400" i="1">
                <a:latin typeface="Times New Roman" pitchFamily="18" charset="0"/>
              </a:rPr>
              <a:t>Fraxinus pennsylvanica </a:t>
            </a:r>
            <a:r>
              <a:rPr lang="en-US" sz="2400" b="1">
                <a:latin typeface="Times New Roman" pitchFamily="18" charset="0"/>
              </a:rPr>
              <a:t>FACW</a:t>
            </a:r>
          </a:p>
        </p:txBody>
      </p:sp>
    </p:spTree>
    <p:extLst>
      <p:ext uri="{BB962C8B-B14F-4D97-AF65-F5344CB8AC3E}">
        <p14:creationId xmlns:p14="http://schemas.microsoft.com/office/powerpoint/2010/main" val="3471775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sz="half" idx="1"/>
          </p:nvPr>
        </p:nvSpPr>
        <p:spPr>
          <a:xfrm>
            <a:off x="304800" y="152400"/>
            <a:ext cx="7848600" cy="1371600"/>
          </a:xfrm>
        </p:spPr>
        <p:txBody>
          <a:bodyPr/>
          <a:lstStyle/>
          <a:p>
            <a:pPr algn="ctr" eaLnBrk="0" hangingPunct="0">
              <a:lnSpc>
                <a:spcPct val="90000"/>
              </a:lnSpc>
              <a:spcBef>
                <a:spcPct val="0"/>
              </a:spcBef>
              <a:buFontTx/>
              <a:buNone/>
            </a:pPr>
            <a:r>
              <a:rPr lang="en-US" sz="2800" b="1">
                <a:solidFill>
                  <a:srgbClr val="FFF90B"/>
                </a:solidFill>
              </a:rPr>
              <a:t>    </a:t>
            </a:r>
            <a:r>
              <a:rPr lang="en-US" sz="2800" b="1">
                <a:solidFill>
                  <a:srgbClr val="FF0000"/>
                </a:solidFill>
              </a:rPr>
              <a:t>A leaflet </a:t>
            </a:r>
            <a:r>
              <a:rPr lang="en-US" sz="2800" b="1" i="1">
                <a:solidFill>
                  <a:srgbClr val="FF0000"/>
                </a:solidFill>
              </a:rPr>
              <a:t>will not have</a:t>
            </a:r>
            <a:r>
              <a:rPr lang="en-US" sz="2800" b="1">
                <a:solidFill>
                  <a:srgbClr val="FF0000"/>
                </a:solidFill>
              </a:rPr>
              <a:t> a bud near the axis at its base and is really just part of a deeply lobed/divided, leaf.</a:t>
            </a:r>
          </a:p>
          <a:p>
            <a:pPr>
              <a:lnSpc>
                <a:spcPct val="90000"/>
              </a:lnSpc>
            </a:pPr>
            <a:endParaRPr lang="en-US" sz="2800">
              <a:solidFill>
                <a:srgbClr val="FF0000"/>
              </a:solidFill>
            </a:endParaRPr>
          </a:p>
        </p:txBody>
      </p:sp>
      <p:pic>
        <p:nvPicPr>
          <p:cNvPr id="28675" name="Picture 3" descr="Illustration of a Fraxinus americana leaflet."/>
          <p:cNvPicPr>
            <a:picLocks noChangeAspect="1" noChangeArrowheads="1"/>
          </p:cNvPicPr>
          <p:nvPr/>
        </p:nvPicPr>
        <p:blipFill>
          <a:blip r:embed="rId3" cstate="print"/>
          <a:srcRect/>
          <a:stretch>
            <a:fillRect/>
          </a:stretch>
        </p:blipFill>
        <p:spPr bwMode="auto">
          <a:xfrm>
            <a:off x="2362200" y="1447800"/>
            <a:ext cx="4343400" cy="4953000"/>
          </a:xfrm>
          <a:prstGeom prst="rect">
            <a:avLst/>
          </a:prstGeom>
          <a:noFill/>
        </p:spPr>
      </p:pic>
      <p:sp>
        <p:nvSpPr>
          <p:cNvPr id="28676" name="AutoShape 4"/>
          <p:cNvSpPr>
            <a:spLocks/>
          </p:cNvSpPr>
          <p:nvPr/>
        </p:nvSpPr>
        <p:spPr bwMode="auto">
          <a:xfrm>
            <a:off x="1905000" y="1371600"/>
            <a:ext cx="685800" cy="5029200"/>
          </a:xfrm>
          <a:prstGeom prst="leftBracket">
            <a:avLst>
              <a:gd name="adj" fmla="val 61111"/>
            </a:avLst>
          </a:prstGeom>
          <a:noFill/>
          <a:ln w="38100">
            <a:solidFill>
              <a:srgbClr val="000000"/>
            </a:solidFill>
            <a:round/>
            <a:headEnd/>
            <a:tailEnd/>
          </a:ln>
          <a:effectLst/>
        </p:spPr>
        <p:txBody>
          <a:bodyPr wrap="none" anchor="ctr"/>
          <a:lstStyle/>
          <a:p>
            <a:endParaRPr lang="en-US"/>
          </a:p>
        </p:txBody>
      </p:sp>
      <p:sp>
        <p:nvSpPr>
          <p:cNvPr id="28677" name="Text Box 5"/>
          <p:cNvSpPr txBox="1">
            <a:spLocks noChangeArrowheads="1"/>
          </p:cNvSpPr>
          <p:nvPr/>
        </p:nvSpPr>
        <p:spPr bwMode="auto">
          <a:xfrm>
            <a:off x="533400" y="3352800"/>
            <a:ext cx="776288" cy="457200"/>
          </a:xfrm>
          <a:prstGeom prst="rect">
            <a:avLst/>
          </a:prstGeom>
          <a:noFill/>
          <a:ln w="9525">
            <a:noFill/>
            <a:miter lim="800000"/>
            <a:headEnd/>
            <a:tailEnd/>
          </a:ln>
          <a:effectLst/>
        </p:spPr>
        <p:txBody>
          <a:bodyPr wrap="none">
            <a:spAutoFit/>
          </a:bodyPr>
          <a:lstStyle/>
          <a:p>
            <a:r>
              <a:rPr lang="en-US" sz="2400" b="1">
                <a:latin typeface="Times New Roman" pitchFamily="18" charset="0"/>
              </a:rPr>
              <a:t>Leaf</a:t>
            </a:r>
            <a:endParaRPr lang="en-US" sz="2000" b="1">
              <a:latin typeface="Times New Roman" pitchFamily="18" charset="0"/>
            </a:endParaRPr>
          </a:p>
        </p:txBody>
      </p:sp>
      <p:sp>
        <p:nvSpPr>
          <p:cNvPr id="28678" name="Line 6"/>
          <p:cNvSpPr>
            <a:spLocks noChangeShapeType="1"/>
          </p:cNvSpPr>
          <p:nvPr/>
        </p:nvSpPr>
        <p:spPr bwMode="auto">
          <a:xfrm>
            <a:off x="1447800" y="3581400"/>
            <a:ext cx="457200" cy="0"/>
          </a:xfrm>
          <a:prstGeom prst="line">
            <a:avLst/>
          </a:prstGeom>
          <a:noFill/>
          <a:ln w="31750">
            <a:solidFill>
              <a:srgbClr val="000000"/>
            </a:solidFill>
            <a:round/>
            <a:headEnd/>
            <a:tailEnd/>
          </a:ln>
          <a:effectLst/>
        </p:spPr>
        <p:txBody>
          <a:bodyPr/>
          <a:lstStyle/>
          <a:p>
            <a:endParaRPr lang="en-US"/>
          </a:p>
        </p:txBody>
      </p:sp>
      <p:sp>
        <p:nvSpPr>
          <p:cNvPr id="28679" name="Text Box 7"/>
          <p:cNvSpPr txBox="1">
            <a:spLocks noChangeArrowheads="1"/>
          </p:cNvSpPr>
          <p:nvPr/>
        </p:nvSpPr>
        <p:spPr bwMode="auto">
          <a:xfrm>
            <a:off x="7451725" y="3241675"/>
            <a:ext cx="1216025" cy="457200"/>
          </a:xfrm>
          <a:prstGeom prst="rect">
            <a:avLst/>
          </a:prstGeom>
          <a:noFill/>
          <a:ln w="9525">
            <a:noFill/>
            <a:miter lim="800000"/>
            <a:headEnd/>
            <a:tailEnd/>
          </a:ln>
          <a:effectLst/>
        </p:spPr>
        <p:txBody>
          <a:bodyPr wrap="none">
            <a:spAutoFit/>
          </a:bodyPr>
          <a:lstStyle/>
          <a:p>
            <a:r>
              <a:rPr lang="en-US" sz="2400" b="1">
                <a:latin typeface="Times New Roman" pitchFamily="18" charset="0"/>
              </a:rPr>
              <a:t>Leaflets</a:t>
            </a:r>
          </a:p>
        </p:txBody>
      </p:sp>
      <p:sp>
        <p:nvSpPr>
          <p:cNvPr id="28680" name="Line 8"/>
          <p:cNvSpPr>
            <a:spLocks noChangeShapeType="1"/>
          </p:cNvSpPr>
          <p:nvPr/>
        </p:nvSpPr>
        <p:spPr bwMode="auto">
          <a:xfrm flipH="1">
            <a:off x="6172200" y="3581400"/>
            <a:ext cx="1295400" cy="0"/>
          </a:xfrm>
          <a:prstGeom prst="line">
            <a:avLst/>
          </a:prstGeom>
          <a:noFill/>
          <a:ln w="34925">
            <a:solidFill>
              <a:srgbClr val="000000"/>
            </a:solidFill>
            <a:round/>
            <a:headEnd/>
            <a:tailEnd type="triangle" w="med" len="med"/>
          </a:ln>
          <a:effectLst/>
        </p:spPr>
        <p:txBody>
          <a:bodyPr/>
          <a:lstStyle/>
          <a:p>
            <a:endParaRPr lang="en-US"/>
          </a:p>
        </p:txBody>
      </p:sp>
      <p:sp>
        <p:nvSpPr>
          <p:cNvPr id="28681" name="Line 9"/>
          <p:cNvSpPr>
            <a:spLocks noChangeShapeType="1"/>
          </p:cNvSpPr>
          <p:nvPr/>
        </p:nvSpPr>
        <p:spPr bwMode="auto">
          <a:xfrm flipH="1" flipV="1">
            <a:off x="5257800" y="2590800"/>
            <a:ext cx="2209800" cy="990600"/>
          </a:xfrm>
          <a:prstGeom prst="line">
            <a:avLst/>
          </a:prstGeom>
          <a:noFill/>
          <a:ln w="38100">
            <a:solidFill>
              <a:srgbClr val="000000"/>
            </a:solidFill>
            <a:round/>
            <a:headEnd/>
            <a:tailEnd type="triangle" w="med" len="med"/>
          </a:ln>
          <a:effectLst/>
        </p:spPr>
        <p:txBody>
          <a:bodyPr/>
          <a:lstStyle/>
          <a:p>
            <a:endParaRPr lang="en-US"/>
          </a:p>
        </p:txBody>
      </p:sp>
      <p:sp>
        <p:nvSpPr>
          <p:cNvPr id="28682" name="Line 10"/>
          <p:cNvSpPr>
            <a:spLocks noChangeShapeType="1"/>
          </p:cNvSpPr>
          <p:nvPr/>
        </p:nvSpPr>
        <p:spPr bwMode="auto">
          <a:xfrm flipH="1">
            <a:off x="5410200" y="3581400"/>
            <a:ext cx="1981200" cy="990600"/>
          </a:xfrm>
          <a:prstGeom prst="line">
            <a:avLst/>
          </a:prstGeom>
          <a:noFill/>
          <a:ln w="38100">
            <a:solidFill>
              <a:srgbClr val="000000"/>
            </a:solidFill>
            <a:round/>
            <a:headEnd/>
            <a:tailEnd type="triangle" w="med" len="med"/>
          </a:ln>
          <a:effectLst/>
        </p:spPr>
        <p:txBody>
          <a:bodyPr/>
          <a:lstStyle/>
          <a:p>
            <a:endParaRPr lang="en-US"/>
          </a:p>
        </p:txBody>
      </p:sp>
      <p:sp>
        <p:nvSpPr>
          <p:cNvPr id="28683" name="Line 11"/>
          <p:cNvSpPr>
            <a:spLocks noChangeShapeType="1"/>
          </p:cNvSpPr>
          <p:nvPr/>
        </p:nvSpPr>
        <p:spPr bwMode="auto">
          <a:xfrm flipH="1">
            <a:off x="5410200" y="3581400"/>
            <a:ext cx="2057400" cy="1828800"/>
          </a:xfrm>
          <a:prstGeom prst="line">
            <a:avLst/>
          </a:prstGeom>
          <a:noFill/>
          <a:ln w="34925">
            <a:solidFill>
              <a:srgbClr val="000000"/>
            </a:solidFill>
            <a:round/>
            <a:headEnd/>
            <a:tailEnd type="triangle" w="med" len="med"/>
          </a:ln>
          <a:effectLst/>
        </p:spPr>
        <p:txBody>
          <a:bodyPr/>
          <a:lstStyle/>
          <a:p>
            <a:endParaRPr lang="en-US"/>
          </a:p>
        </p:txBody>
      </p:sp>
      <p:sp>
        <p:nvSpPr>
          <p:cNvPr id="28684" name="Line 12"/>
          <p:cNvSpPr>
            <a:spLocks noChangeShapeType="1"/>
          </p:cNvSpPr>
          <p:nvPr/>
        </p:nvSpPr>
        <p:spPr bwMode="auto">
          <a:xfrm>
            <a:off x="1371600" y="2057400"/>
            <a:ext cx="3048000" cy="2590800"/>
          </a:xfrm>
          <a:prstGeom prst="line">
            <a:avLst/>
          </a:prstGeom>
          <a:noFill/>
          <a:ln w="50800">
            <a:solidFill>
              <a:srgbClr val="FF0000"/>
            </a:solidFill>
            <a:round/>
            <a:headEnd/>
            <a:tailEnd type="triangle" w="med" len="med"/>
          </a:ln>
          <a:effectLst/>
        </p:spPr>
        <p:txBody>
          <a:bodyPr/>
          <a:lstStyle/>
          <a:p>
            <a:endParaRPr lang="en-US"/>
          </a:p>
        </p:txBody>
      </p:sp>
      <p:sp>
        <p:nvSpPr>
          <p:cNvPr id="28685" name="Text Box 13"/>
          <p:cNvSpPr txBox="1">
            <a:spLocks noChangeArrowheads="1"/>
          </p:cNvSpPr>
          <p:nvPr/>
        </p:nvSpPr>
        <p:spPr bwMode="auto">
          <a:xfrm>
            <a:off x="304800" y="1828800"/>
            <a:ext cx="1066800" cy="396875"/>
          </a:xfrm>
          <a:prstGeom prst="rect">
            <a:avLst/>
          </a:prstGeom>
          <a:noFill/>
          <a:ln w="9525">
            <a:noFill/>
            <a:miter lim="800000"/>
            <a:headEnd/>
            <a:tailEnd/>
          </a:ln>
          <a:effectLst/>
        </p:spPr>
        <p:txBody>
          <a:bodyPr wrap="none">
            <a:spAutoFit/>
          </a:bodyPr>
          <a:lstStyle/>
          <a:p>
            <a:r>
              <a:rPr lang="en-US" sz="2000" b="1">
                <a:latin typeface="Times New Roman" pitchFamily="18" charset="0"/>
              </a:rPr>
              <a:t>No bud!</a:t>
            </a:r>
          </a:p>
        </p:txBody>
      </p:sp>
      <p:sp>
        <p:nvSpPr>
          <p:cNvPr id="28686" name="Text Box 14"/>
          <p:cNvSpPr txBox="1">
            <a:spLocks noChangeArrowheads="1"/>
          </p:cNvSpPr>
          <p:nvPr/>
        </p:nvSpPr>
        <p:spPr bwMode="auto">
          <a:xfrm>
            <a:off x="6934200" y="6003925"/>
            <a:ext cx="1905000" cy="396875"/>
          </a:xfrm>
          <a:prstGeom prst="rect">
            <a:avLst/>
          </a:prstGeom>
          <a:noFill/>
          <a:ln w="9525">
            <a:noFill/>
            <a:miter lim="800000"/>
            <a:headEnd/>
            <a:tailEnd/>
          </a:ln>
          <a:effectLst/>
        </p:spPr>
        <p:txBody>
          <a:bodyPr wrap="none">
            <a:spAutoFit/>
          </a:bodyPr>
          <a:lstStyle/>
          <a:p>
            <a:r>
              <a:rPr lang="en-US" sz="2000" b="1" u="sng">
                <a:solidFill>
                  <a:srgbClr val="FF0000"/>
                </a:solidFill>
                <a:latin typeface="Times New Roman" pitchFamily="18" charset="0"/>
              </a:rPr>
              <a:t>Location of bud</a:t>
            </a:r>
          </a:p>
        </p:txBody>
      </p:sp>
      <p:sp>
        <p:nvSpPr>
          <p:cNvPr id="28687" name="Line 15"/>
          <p:cNvSpPr>
            <a:spLocks noChangeShapeType="1"/>
          </p:cNvSpPr>
          <p:nvPr/>
        </p:nvSpPr>
        <p:spPr bwMode="auto">
          <a:xfrm flipH="1">
            <a:off x="4724400" y="6248400"/>
            <a:ext cx="2209800" cy="0"/>
          </a:xfrm>
          <a:prstGeom prst="line">
            <a:avLst/>
          </a:prstGeom>
          <a:noFill/>
          <a:ln w="25400">
            <a:solidFill>
              <a:srgbClr val="000000"/>
            </a:solidFill>
            <a:round/>
            <a:headEnd/>
            <a:tailEnd type="triangle" w="med" len="med"/>
          </a:ln>
          <a:effectLst/>
        </p:spPr>
        <p:txBody>
          <a:bodyPr/>
          <a:lstStyle/>
          <a:p>
            <a:endParaRPr lang="en-US"/>
          </a:p>
        </p:txBody>
      </p:sp>
      <p:sp>
        <p:nvSpPr>
          <p:cNvPr id="28688" name="Oval 16"/>
          <p:cNvSpPr>
            <a:spLocks noChangeArrowheads="1"/>
          </p:cNvSpPr>
          <p:nvPr/>
        </p:nvSpPr>
        <p:spPr bwMode="auto">
          <a:xfrm>
            <a:off x="4343400" y="5943600"/>
            <a:ext cx="533400" cy="609600"/>
          </a:xfrm>
          <a:prstGeom prst="ellipse">
            <a:avLst/>
          </a:prstGeom>
          <a:noFill/>
          <a:ln w="25400">
            <a:solidFill>
              <a:srgbClr val="000000"/>
            </a:solidFill>
            <a:round/>
            <a:headEnd/>
            <a:tailEnd/>
          </a:ln>
          <a:effectLst/>
        </p:spPr>
        <p:txBody>
          <a:bodyPr wrap="none" anchor="ctr"/>
          <a:lstStyle/>
          <a:p>
            <a:endParaRPr lang="en-US"/>
          </a:p>
        </p:txBody>
      </p:sp>
    </p:spTree>
    <p:extLst>
      <p:ext uri="{BB962C8B-B14F-4D97-AF65-F5344CB8AC3E}">
        <p14:creationId xmlns:p14="http://schemas.microsoft.com/office/powerpoint/2010/main" val="3024233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E5987E-075B-42E1-A4BB-CB4B963C247F}"/>
              </a:ext>
            </a:extLst>
          </p:cNvPr>
          <p:cNvPicPr>
            <a:picLocks noChangeAspect="1"/>
          </p:cNvPicPr>
          <p:nvPr/>
        </p:nvPicPr>
        <p:blipFill>
          <a:blip r:embed="rId2"/>
          <a:stretch>
            <a:fillRect/>
          </a:stretch>
        </p:blipFill>
        <p:spPr>
          <a:xfrm>
            <a:off x="0" y="0"/>
            <a:ext cx="4965895" cy="4495512"/>
          </a:xfrm>
          <a:prstGeom prst="rect">
            <a:avLst/>
          </a:prstGeom>
        </p:spPr>
      </p:pic>
      <p:pic>
        <p:nvPicPr>
          <p:cNvPr id="6" name="Picture 5">
            <a:extLst>
              <a:ext uri="{FF2B5EF4-FFF2-40B4-BE49-F238E27FC236}">
                <a16:creationId xmlns:a16="http://schemas.microsoft.com/office/drawing/2014/main" id="{4FE3084D-4DDB-4EA1-B019-44A9B75108E7}"/>
              </a:ext>
            </a:extLst>
          </p:cNvPr>
          <p:cNvPicPr>
            <a:picLocks noChangeAspect="1"/>
          </p:cNvPicPr>
          <p:nvPr/>
        </p:nvPicPr>
        <p:blipFill rotWithShape="1">
          <a:blip r:embed="rId3"/>
          <a:srcRect l="19825" b="29630"/>
          <a:stretch/>
        </p:blipFill>
        <p:spPr>
          <a:xfrm>
            <a:off x="3214792" y="3010487"/>
            <a:ext cx="5880971" cy="3847514"/>
          </a:xfrm>
          <a:prstGeom prst="rect">
            <a:avLst/>
          </a:prstGeom>
        </p:spPr>
      </p:pic>
      <p:sp>
        <p:nvSpPr>
          <p:cNvPr id="7" name="Text Box 5">
            <a:extLst>
              <a:ext uri="{FF2B5EF4-FFF2-40B4-BE49-F238E27FC236}">
                <a16:creationId xmlns:a16="http://schemas.microsoft.com/office/drawing/2014/main" id="{46AAD3B1-7005-43D8-BA1C-3C15B40004F3}"/>
              </a:ext>
            </a:extLst>
          </p:cNvPr>
          <p:cNvSpPr txBox="1">
            <a:spLocks noChangeArrowheads="1"/>
          </p:cNvSpPr>
          <p:nvPr/>
        </p:nvSpPr>
        <p:spPr bwMode="auto">
          <a:xfrm>
            <a:off x="-100654" y="4495512"/>
            <a:ext cx="2759447" cy="1200329"/>
          </a:xfrm>
          <a:prstGeom prst="rect">
            <a:avLst/>
          </a:prstGeom>
          <a:noFill/>
          <a:ln w="9525">
            <a:noFill/>
            <a:miter lim="800000"/>
            <a:headEnd/>
            <a:tailEnd/>
          </a:ln>
          <a:effectLst/>
        </p:spPr>
        <p:txBody>
          <a:bodyPr wrap="square">
            <a:spAutoFit/>
          </a:bodyPr>
          <a:lstStyle/>
          <a:p>
            <a:pPr algn="ctr"/>
            <a:r>
              <a:rPr lang="en-US" sz="2400" b="1" dirty="0"/>
              <a:t>Simple leaves have buds at the base of each one</a:t>
            </a:r>
          </a:p>
        </p:txBody>
      </p:sp>
      <p:sp>
        <p:nvSpPr>
          <p:cNvPr id="8" name="Text Box 5">
            <a:extLst>
              <a:ext uri="{FF2B5EF4-FFF2-40B4-BE49-F238E27FC236}">
                <a16:creationId xmlns:a16="http://schemas.microsoft.com/office/drawing/2014/main" id="{B297230B-3E57-4B8C-AB85-D7353EC29810}"/>
              </a:ext>
            </a:extLst>
          </p:cNvPr>
          <p:cNvSpPr txBox="1">
            <a:spLocks noChangeArrowheads="1"/>
          </p:cNvSpPr>
          <p:nvPr/>
        </p:nvSpPr>
        <p:spPr bwMode="auto">
          <a:xfrm>
            <a:off x="5632036" y="846576"/>
            <a:ext cx="3106064" cy="1569660"/>
          </a:xfrm>
          <a:prstGeom prst="rect">
            <a:avLst/>
          </a:prstGeom>
          <a:noFill/>
          <a:ln w="9525">
            <a:noFill/>
            <a:miter lim="800000"/>
            <a:headEnd/>
            <a:tailEnd/>
          </a:ln>
          <a:effectLst/>
        </p:spPr>
        <p:txBody>
          <a:bodyPr wrap="square">
            <a:spAutoFit/>
          </a:bodyPr>
          <a:lstStyle/>
          <a:p>
            <a:pPr algn="ctr"/>
            <a:r>
              <a:rPr lang="en-US" sz="2400" b="1" dirty="0"/>
              <a:t>Compound leaves have buds at the base of the rachis, but not at the bases of leaflets</a:t>
            </a:r>
          </a:p>
        </p:txBody>
      </p:sp>
      <p:cxnSp>
        <p:nvCxnSpPr>
          <p:cNvPr id="10" name="Straight Arrow Connector 9">
            <a:extLst>
              <a:ext uri="{FF2B5EF4-FFF2-40B4-BE49-F238E27FC236}">
                <a16:creationId xmlns:a16="http://schemas.microsoft.com/office/drawing/2014/main" id="{6D312588-3C7F-4046-BBFE-A72787BD5314}"/>
              </a:ext>
            </a:extLst>
          </p:cNvPr>
          <p:cNvCxnSpPr>
            <a:cxnSpLocks/>
          </p:cNvCxnSpPr>
          <p:nvPr/>
        </p:nvCxnSpPr>
        <p:spPr>
          <a:xfrm flipH="1" flipV="1">
            <a:off x="1505243" y="1983545"/>
            <a:ext cx="728918" cy="2511967"/>
          </a:xfrm>
          <a:prstGeom prst="straightConnector1">
            <a:avLst/>
          </a:prstGeom>
          <a:ln w="28575">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F637F3C-CB69-4AC1-BB1C-2F23CA8E650B}"/>
              </a:ext>
            </a:extLst>
          </p:cNvPr>
          <p:cNvCxnSpPr>
            <a:cxnSpLocks/>
          </p:cNvCxnSpPr>
          <p:nvPr/>
        </p:nvCxnSpPr>
        <p:spPr>
          <a:xfrm flipH="1">
            <a:off x="5493759" y="2799471"/>
            <a:ext cx="1399410" cy="1603717"/>
          </a:xfrm>
          <a:prstGeom prst="straightConnector1">
            <a:avLst/>
          </a:prstGeom>
          <a:ln w="28575">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30868E2-7A0B-4560-B2A2-2AC935074F1F}"/>
              </a:ext>
            </a:extLst>
          </p:cNvPr>
          <p:cNvCxnSpPr>
            <a:cxnSpLocks/>
          </p:cNvCxnSpPr>
          <p:nvPr/>
        </p:nvCxnSpPr>
        <p:spPr>
          <a:xfrm flipH="1">
            <a:off x="6621788" y="2799471"/>
            <a:ext cx="1495270" cy="2222352"/>
          </a:xfrm>
          <a:prstGeom prst="straightConnector1">
            <a:avLst/>
          </a:prstGeom>
          <a:ln w="28575">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 Box 5">
            <a:extLst>
              <a:ext uri="{FF2B5EF4-FFF2-40B4-BE49-F238E27FC236}">
                <a16:creationId xmlns:a16="http://schemas.microsoft.com/office/drawing/2014/main" id="{D18E050B-1174-4488-9F95-3CCF851D4029}"/>
              </a:ext>
            </a:extLst>
          </p:cNvPr>
          <p:cNvSpPr txBox="1">
            <a:spLocks noChangeArrowheads="1"/>
          </p:cNvSpPr>
          <p:nvPr/>
        </p:nvSpPr>
        <p:spPr bwMode="auto">
          <a:xfrm>
            <a:off x="5493759" y="2416236"/>
            <a:ext cx="3382618" cy="461665"/>
          </a:xfrm>
          <a:prstGeom prst="rect">
            <a:avLst/>
          </a:prstGeom>
          <a:noFill/>
          <a:ln w="9525">
            <a:noFill/>
            <a:miter lim="800000"/>
            <a:headEnd/>
            <a:tailEnd/>
          </a:ln>
          <a:effectLst/>
        </p:spPr>
        <p:txBody>
          <a:bodyPr wrap="square">
            <a:spAutoFit/>
          </a:bodyPr>
          <a:lstStyle/>
          <a:p>
            <a:pPr algn="ctr"/>
            <a:r>
              <a:rPr lang="en-US" sz="2400" b="1" dirty="0"/>
              <a:t>Bud is here, not here</a:t>
            </a:r>
          </a:p>
        </p:txBody>
      </p:sp>
    </p:spTree>
    <p:extLst>
      <p:ext uri="{BB962C8B-B14F-4D97-AF65-F5344CB8AC3E}">
        <p14:creationId xmlns:p14="http://schemas.microsoft.com/office/powerpoint/2010/main" val="19529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 name="Content Placeholder 11"/>
          <p:cNvPicPr>
            <a:picLocks noGrp="1" noChangeAspect="1"/>
          </p:cNvPicPr>
          <p:nvPr>
            <p:ph idx="1"/>
          </p:nvPr>
        </p:nvPicPr>
        <p:blipFill>
          <a:blip r:embed="rId3"/>
          <a:stretch>
            <a:fillRect/>
          </a:stretch>
        </p:blipFill>
        <p:spPr>
          <a:xfrm>
            <a:off x="210514" y="54429"/>
            <a:ext cx="4628186" cy="6783355"/>
          </a:xfrm>
          <a:prstGeom prst="rect">
            <a:avLst/>
          </a:prstGeom>
        </p:spPr>
      </p:pic>
      <p:sp>
        <p:nvSpPr>
          <p:cNvPr id="14" name="Oval 13"/>
          <p:cNvSpPr/>
          <p:nvPr/>
        </p:nvSpPr>
        <p:spPr>
          <a:xfrm>
            <a:off x="210514" y="1066800"/>
            <a:ext cx="1008686"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8200" y="76200"/>
            <a:ext cx="4495800" cy="3429000"/>
          </a:xfrm>
          <a:prstGeom prst="rect">
            <a:avLst/>
          </a:prstGeom>
        </p:spPr>
      </p:pic>
      <p:sp>
        <p:nvSpPr>
          <p:cNvPr id="17" name="Oval 16"/>
          <p:cNvSpPr/>
          <p:nvPr/>
        </p:nvSpPr>
        <p:spPr>
          <a:xfrm>
            <a:off x="372920" y="1153886"/>
            <a:ext cx="2065479"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p:nvPr/>
        </p:nvCxnSpPr>
        <p:spPr>
          <a:xfrm>
            <a:off x="2438400" y="1295400"/>
            <a:ext cx="156034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2514601" y="1371600"/>
            <a:ext cx="1600199" cy="44196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186460" y="6264274"/>
            <a:ext cx="2065479"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4724400" y="1458686"/>
            <a:ext cx="1447800" cy="1284514"/>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Arrow Connector 32"/>
          <p:cNvCxnSpPr/>
          <p:nvPr/>
        </p:nvCxnSpPr>
        <p:spPr>
          <a:xfrm flipH="1" flipV="1">
            <a:off x="5430610" y="2163535"/>
            <a:ext cx="304800" cy="1524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4990418" y="2163535"/>
            <a:ext cx="291193" cy="146957"/>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4724400" y="5900060"/>
            <a:ext cx="4343400" cy="923330"/>
          </a:xfrm>
          <a:prstGeom prst="rect">
            <a:avLst/>
          </a:prstGeom>
          <a:noFill/>
        </p:spPr>
        <p:txBody>
          <a:bodyPr wrap="square" rtlCol="0">
            <a:spAutoFit/>
          </a:bodyPr>
          <a:lstStyle/>
          <a:p>
            <a:r>
              <a:rPr lang="en-US" dirty="0"/>
              <a:t>Key from </a:t>
            </a:r>
            <a:r>
              <a:rPr lang="en-US" u="sng" dirty="0"/>
              <a:t>Aquatic and Wetland Plants of the Southeastern United States: </a:t>
            </a:r>
            <a:r>
              <a:rPr lang="en-US" u="sng" dirty="0" err="1"/>
              <a:t>Dicotyledons</a:t>
            </a:r>
            <a:r>
              <a:rPr lang="en-US" dirty="0"/>
              <a:t> </a:t>
            </a:r>
          </a:p>
          <a:p>
            <a:r>
              <a:rPr lang="en-US" dirty="0"/>
              <a:t>by Godfrey and Wooten</a:t>
            </a:r>
          </a:p>
        </p:txBody>
      </p:sp>
      <p:pic>
        <p:nvPicPr>
          <p:cNvPr id="4" name="Picture 3"/>
          <p:cNvPicPr>
            <a:picLocks noChangeAspect="1"/>
          </p:cNvPicPr>
          <p:nvPr/>
        </p:nvPicPr>
        <p:blipFill>
          <a:blip r:embed="rId5"/>
          <a:stretch>
            <a:fillRect/>
          </a:stretch>
        </p:blipFill>
        <p:spPr>
          <a:xfrm>
            <a:off x="6000751" y="3548744"/>
            <a:ext cx="1604426" cy="2408690"/>
          </a:xfrm>
          <a:prstGeom prst="rect">
            <a:avLst/>
          </a:prstGeom>
        </p:spPr>
      </p:pic>
    </p:spTree>
    <p:extLst>
      <p:ext uri="{BB962C8B-B14F-4D97-AF65-F5344CB8AC3E}">
        <p14:creationId xmlns:p14="http://schemas.microsoft.com/office/powerpoint/2010/main" val="263583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7"/>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31"/>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33"/>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34"/>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2"/>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2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7" grpId="0" animBg="1"/>
      <p:bldP spid="17" grpId="1" animBg="1"/>
      <p:bldP spid="30" grpId="0" animBg="1"/>
      <p:bldP spid="30" grpId="1" animBg="1"/>
      <p:bldP spid="31" grpId="0" animBg="1"/>
      <p:bldP spid="3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stretch>
            <a:fillRect/>
          </a:stretch>
        </p:blipFill>
        <p:spPr>
          <a:xfrm>
            <a:off x="76200" y="76200"/>
            <a:ext cx="5486400" cy="6705600"/>
          </a:xfrm>
          <a:prstGeom prst="rect">
            <a:avLst/>
          </a:prstGeom>
        </p:spPr>
      </p:pic>
      <p:sp>
        <p:nvSpPr>
          <p:cNvPr id="7" name="Oval 6"/>
          <p:cNvSpPr/>
          <p:nvPr/>
        </p:nvSpPr>
        <p:spPr>
          <a:xfrm>
            <a:off x="0" y="2209800"/>
            <a:ext cx="12954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6200" y="6019800"/>
            <a:ext cx="3962400" cy="3968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52400" y="6218237"/>
            <a:ext cx="2133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2286000" y="6370637"/>
            <a:ext cx="215798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rotWithShape="1">
          <a:blip r:embed="rId4"/>
          <a:srcRect l="6807" t="7834"/>
          <a:stretch/>
        </p:blipFill>
        <p:spPr>
          <a:xfrm>
            <a:off x="5151195" y="304800"/>
            <a:ext cx="3992805" cy="3253583"/>
          </a:xfrm>
          <a:prstGeom prst="rect">
            <a:avLst/>
          </a:prstGeom>
        </p:spPr>
      </p:pic>
      <p:cxnSp>
        <p:nvCxnSpPr>
          <p:cNvPr id="17" name="Straight Arrow Connector 16"/>
          <p:cNvCxnSpPr/>
          <p:nvPr/>
        </p:nvCxnSpPr>
        <p:spPr>
          <a:xfrm flipH="1">
            <a:off x="6324600" y="762000"/>
            <a:ext cx="1066800" cy="22860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7086600" y="1600200"/>
            <a:ext cx="1066800" cy="217091"/>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239000" y="2002038"/>
            <a:ext cx="914400" cy="436362"/>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7147597" y="2122091"/>
            <a:ext cx="243803" cy="849709"/>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8317295" y="4507912"/>
            <a:ext cx="0" cy="1524000"/>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7936295" y="4736512"/>
            <a:ext cx="373398" cy="64088"/>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8317295" y="4736512"/>
            <a:ext cx="381000" cy="68263"/>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7936295" y="4960937"/>
            <a:ext cx="373398" cy="64088"/>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8317295" y="4960937"/>
            <a:ext cx="381000" cy="68263"/>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7928693" y="5212554"/>
            <a:ext cx="373398" cy="64088"/>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8309693" y="5212554"/>
            <a:ext cx="381000" cy="68263"/>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7936295" y="5453631"/>
            <a:ext cx="373398" cy="64088"/>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8317295" y="5453631"/>
            <a:ext cx="381000" cy="68263"/>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6140819" y="4822085"/>
            <a:ext cx="358104" cy="988970"/>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6506526" y="4822085"/>
            <a:ext cx="335295" cy="988969"/>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flipV="1">
            <a:off x="6460822" y="4552789"/>
            <a:ext cx="38101" cy="1258265"/>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flipV="1">
            <a:off x="6032198" y="5342458"/>
            <a:ext cx="455299" cy="457200"/>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6506547" y="5418657"/>
            <a:ext cx="426702" cy="392397"/>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7147597" y="5029200"/>
            <a:ext cx="554348" cy="369332"/>
          </a:xfrm>
          <a:prstGeom prst="rect">
            <a:avLst/>
          </a:prstGeom>
          <a:noFill/>
        </p:spPr>
        <p:txBody>
          <a:bodyPr wrap="square" rtlCol="0">
            <a:spAutoFit/>
          </a:bodyPr>
          <a:lstStyle/>
          <a:p>
            <a:r>
              <a:rPr lang="en-US" dirty="0"/>
              <a:t>OR</a:t>
            </a:r>
          </a:p>
        </p:txBody>
      </p:sp>
    </p:spTree>
    <p:extLst>
      <p:ext uri="{BB962C8B-B14F-4D97-AF65-F5344CB8AC3E}">
        <p14:creationId xmlns:p14="http://schemas.microsoft.com/office/powerpoint/2010/main" val="239973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7"/>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5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stretch>
            <a:fillRect/>
          </a:stretch>
        </p:blipFill>
        <p:spPr>
          <a:xfrm>
            <a:off x="116852" y="117557"/>
            <a:ext cx="4947896" cy="6705600"/>
          </a:xfrm>
          <a:prstGeom prst="rect">
            <a:avLst/>
          </a:prstGeom>
        </p:spPr>
      </p:pic>
      <p:sp>
        <p:nvSpPr>
          <p:cNvPr id="7" name="Oval 6"/>
          <p:cNvSpPr/>
          <p:nvPr/>
        </p:nvSpPr>
        <p:spPr>
          <a:xfrm>
            <a:off x="116852" y="342900"/>
            <a:ext cx="1178548"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a:stretch>
            <a:fillRect/>
          </a:stretch>
        </p:blipFill>
        <p:spPr>
          <a:xfrm>
            <a:off x="4936110" y="514350"/>
            <a:ext cx="4131690" cy="3829050"/>
          </a:xfrm>
          <a:prstGeom prst="rect">
            <a:avLst/>
          </a:prstGeom>
        </p:spPr>
      </p:pic>
      <p:sp>
        <p:nvSpPr>
          <p:cNvPr id="10" name="Left Brace 9"/>
          <p:cNvSpPr/>
          <p:nvPr/>
        </p:nvSpPr>
        <p:spPr>
          <a:xfrm rot="7127772">
            <a:off x="6839117" y="1341948"/>
            <a:ext cx="338396" cy="1806407"/>
          </a:xfrm>
          <a:prstGeom prst="leftBrace">
            <a:avLst>
              <a:gd name="adj1" fmla="val 48718"/>
              <a:gd name="adj2" fmla="val 50029"/>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Left Brace 10"/>
          <p:cNvSpPr/>
          <p:nvPr/>
        </p:nvSpPr>
        <p:spPr>
          <a:xfrm rot="7555535">
            <a:off x="8214906" y="2467197"/>
            <a:ext cx="340457" cy="1268634"/>
          </a:xfrm>
          <a:prstGeom prst="leftBrace">
            <a:avLst>
              <a:gd name="adj1" fmla="val 48718"/>
              <a:gd name="adj2" fmla="val 50029"/>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3" name="Straight Connector 12"/>
          <p:cNvCxnSpPr/>
          <p:nvPr/>
        </p:nvCxnSpPr>
        <p:spPr>
          <a:xfrm flipH="1">
            <a:off x="7078155" y="2193766"/>
            <a:ext cx="1259245" cy="1361899"/>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8515166" y="3470357"/>
            <a:ext cx="451067" cy="481383"/>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5434033" y="1229592"/>
            <a:ext cx="1259245" cy="1361899"/>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rot="21540000">
            <a:off x="16" y="722376"/>
            <a:ext cx="5303520" cy="5056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02922" y="5775960"/>
            <a:ext cx="1983078" cy="32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882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2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1" grpId="0" animBg="1"/>
      <p:bldP spid="23" grpId="0" animBg="1"/>
      <p:bldP spid="23" grpId="1" animBg="1"/>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11"/>
          <p:cNvPicPr>
            <a:picLocks noChangeAspect="1"/>
          </p:cNvPicPr>
          <p:nvPr/>
        </p:nvPicPr>
        <p:blipFill>
          <a:blip r:embed="rId3"/>
          <a:stretch>
            <a:fillRect/>
          </a:stretch>
        </p:blipFill>
        <p:spPr>
          <a:xfrm>
            <a:off x="-28911" y="57750"/>
            <a:ext cx="4628186" cy="6783355"/>
          </a:xfrm>
          <a:prstGeom prst="rect">
            <a:avLst/>
          </a:prstGeom>
        </p:spPr>
      </p:pic>
      <p:sp>
        <p:nvSpPr>
          <p:cNvPr id="6" name="TextBox 5"/>
          <p:cNvSpPr txBox="1"/>
          <p:nvPr/>
        </p:nvSpPr>
        <p:spPr>
          <a:xfrm>
            <a:off x="4724400" y="5791200"/>
            <a:ext cx="4343400" cy="923330"/>
          </a:xfrm>
          <a:prstGeom prst="rect">
            <a:avLst/>
          </a:prstGeom>
          <a:noFill/>
        </p:spPr>
        <p:txBody>
          <a:bodyPr wrap="square" rtlCol="0">
            <a:spAutoFit/>
          </a:bodyPr>
          <a:lstStyle/>
          <a:p>
            <a:r>
              <a:rPr lang="en-US" dirty="0"/>
              <a:t>Key from </a:t>
            </a:r>
            <a:r>
              <a:rPr lang="en-US" u="sng" dirty="0"/>
              <a:t>Aquatic and Wetland Plants of the Southeastern United States: </a:t>
            </a:r>
            <a:r>
              <a:rPr lang="en-US" u="sng" dirty="0" err="1"/>
              <a:t>Dicotyledons</a:t>
            </a:r>
            <a:r>
              <a:rPr lang="en-US" dirty="0"/>
              <a:t> </a:t>
            </a:r>
          </a:p>
          <a:p>
            <a:r>
              <a:rPr lang="en-US" dirty="0"/>
              <a:t>by Godfrey and Wooten</a:t>
            </a:r>
          </a:p>
        </p:txBody>
      </p:sp>
      <p:pic>
        <p:nvPicPr>
          <p:cNvPr id="7" name="Picture 6"/>
          <p:cNvPicPr>
            <a:picLocks noChangeAspect="1"/>
          </p:cNvPicPr>
          <p:nvPr/>
        </p:nvPicPr>
        <p:blipFill>
          <a:blip r:embed="rId4"/>
          <a:stretch>
            <a:fillRect/>
          </a:stretch>
        </p:blipFill>
        <p:spPr>
          <a:xfrm>
            <a:off x="4538367" y="2235419"/>
            <a:ext cx="4605633" cy="3459531"/>
          </a:xfrm>
          <a:prstGeom prst="rect">
            <a:avLst/>
          </a:prstGeom>
        </p:spPr>
      </p:pic>
      <p:pic>
        <p:nvPicPr>
          <p:cNvPr id="8" name="Picture 7"/>
          <p:cNvPicPr>
            <a:picLocks noChangeAspect="1"/>
          </p:cNvPicPr>
          <p:nvPr/>
        </p:nvPicPr>
        <p:blipFill>
          <a:blip r:embed="rId5"/>
          <a:stretch>
            <a:fillRect/>
          </a:stretch>
        </p:blipFill>
        <p:spPr>
          <a:xfrm>
            <a:off x="4538367" y="606394"/>
            <a:ext cx="2915911" cy="2551422"/>
          </a:xfrm>
          <a:prstGeom prst="rect">
            <a:avLst/>
          </a:prstGeom>
        </p:spPr>
      </p:pic>
      <p:pic>
        <p:nvPicPr>
          <p:cNvPr id="10" name="Picture 9"/>
          <p:cNvPicPr>
            <a:picLocks noChangeAspect="1"/>
          </p:cNvPicPr>
          <p:nvPr/>
        </p:nvPicPr>
        <p:blipFill>
          <a:blip r:embed="rId6"/>
          <a:stretch>
            <a:fillRect/>
          </a:stretch>
        </p:blipFill>
        <p:spPr>
          <a:xfrm>
            <a:off x="7260542" y="356137"/>
            <a:ext cx="1883458" cy="1879282"/>
          </a:xfrm>
          <a:prstGeom prst="rect">
            <a:avLst/>
          </a:prstGeom>
        </p:spPr>
      </p:pic>
      <p:sp>
        <p:nvSpPr>
          <p:cNvPr id="11" name="Oval 10"/>
          <p:cNvSpPr/>
          <p:nvPr/>
        </p:nvSpPr>
        <p:spPr>
          <a:xfrm>
            <a:off x="117406" y="1665169"/>
            <a:ext cx="1008686" cy="2357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27032" y="4154504"/>
            <a:ext cx="1268632" cy="1864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a:off x="2470068" y="5594737"/>
            <a:ext cx="135378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117406" y="3870534"/>
            <a:ext cx="4315087" cy="2972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50556" y="4347061"/>
            <a:ext cx="2887280" cy="2394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16346" y="4689109"/>
            <a:ext cx="2686736" cy="2394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08292" y="4906479"/>
            <a:ext cx="3923075" cy="2394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33460" y="5130907"/>
            <a:ext cx="3301142" cy="2394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43081" y="5337078"/>
            <a:ext cx="3753891" cy="2695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7"/>
          <a:stretch>
            <a:fillRect/>
          </a:stretch>
        </p:blipFill>
        <p:spPr>
          <a:xfrm>
            <a:off x="6057472" y="25369"/>
            <a:ext cx="1409700" cy="1162050"/>
          </a:xfrm>
          <a:prstGeom prst="rect">
            <a:avLst/>
          </a:prstGeom>
        </p:spPr>
      </p:pic>
      <p:cxnSp>
        <p:nvCxnSpPr>
          <p:cNvPr id="26" name="Straight Arrow Connector 25"/>
          <p:cNvCxnSpPr/>
          <p:nvPr/>
        </p:nvCxnSpPr>
        <p:spPr>
          <a:xfrm flipV="1">
            <a:off x="7651441" y="1377540"/>
            <a:ext cx="423780" cy="52339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8233332" y="1313023"/>
            <a:ext cx="328777" cy="5879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213042" y="1794059"/>
            <a:ext cx="972790" cy="369332"/>
          </a:xfrm>
          <a:prstGeom prst="rect">
            <a:avLst/>
          </a:prstGeom>
          <a:noFill/>
        </p:spPr>
        <p:txBody>
          <a:bodyPr wrap="square" rtlCol="0">
            <a:spAutoFit/>
          </a:bodyPr>
          <a:lstStyle/>
          <a:p>
            <a:r>
              <a:rPr lang="en-US" dirty="0">
                <a:solidFill>
                  <a:srgbClr val="FF0000"/>
                </a:solidFill>
              </a:rPr>
              <a:t>Stamen</a:t>
            </a:r>
          </a:p>
        </p:txBody>
      </p:sp>
      <p:sp>
        <p:nvSpPr>
          <p:cNvPr id="35" name="TextBox 34"/>
          <p:cNvSpPr txBox="1"/>
          <p:nvPr/>
        </p:nvSpPr>
        <p:spPr>
          <a:xfrm>
            <a:off x="8331759" y="1830073"/>
            <a:ext cx="795416" cy="369332"/>
          </a:xfrm>
          <a:prstGeom prst="rect">
            <a:avLst/>
          </a:prstGeom>
          <a:noFill/>
        </p:spPr>
        <p:txBody>
          <a:bodyPr wrap="square" rtlCol="0">
            <a:spAutoFit/>
          </a:bodyPr>
          <a:lstStyle/>
          <a:p>
            <a:r>
              <a:rPr lang="en-US" dirty="0">
                <a:solidFill>
                  <a:srgbClr val="FF0000"/>
                </a:solidFill>
              </a:rPr>
              <a:t>Pistil</a:t>
            </a:r>
          </a:p>
        </p:txBody>
      </p:sp>
      <p:cxnSp>
        <p:nvCxnSpPr>
          <p:cNvPr id="36" name="Straight Arrow Connector 35"/>
          <p:cNvCxnSpPr/>
          <p:nvPr/>
        </p:nvCxnSpPr>
        <p:spPr>
          <a:xfrm flipV="1">
            <a:off x="8122721" y="1792596"/>
            <a:ext cx="299966" cy="2436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8402311" y="312343"/>
            <a:ext cx="220431" cy="4311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7439864" y="1939102"/>
            <a:ext cx="1502680" cy="369332"/>
          </a:xfrm>
          <a:prstGeom prst="rect">
            <a:avLst/>
          </a:prstGeom>
          <a:noFill/>
        </p:spPr>
        <p:txBody>
          <a:bodyPr wrap="square" rtlCol="0">
            <a:spAutoFit/>
          </a:bodyPr>
          <a:lstStyle/>
          <a:p>
            <a:r>
              <a:rPr lang="en-US" dirty="0">
                <a:solidFill>
                  <a:srgbClr val="FF0000"/>
                </a:solidFill>
              </a:rPr>
              <a:t>Sepals (calyx)</a:t>
            </a:r>
          </a:p>
        </p:txBody>
      </p:sp>
      <p:sp>
        <p:nvSpPr>
          <p:cNvPr id="39" name="TextBox 38"/>
          <p:cNvSpPr txBox="1"/>
          <p:nvPr/>
        </p:nvSpPr>
        <p:spPr>
          <a:xfrm>
            <a:off x="7651441" y="-20791"/>
            <a:ext cx="1642222" cy="369332"/>
          </a:xfrm>
          <a:prstGeom prst="rect">
            <a:avLst/>
          </a:prstGeom>
          <a:noFill/>
        </p:spPr>
        <p:txBody>
          <a:bodyPr wrap="square" rtlCol="0">
            <a:spAutoFit/>
          </a:bodyPr>
          <a:lstStyle/>
          <a:p>
            <a:r>
              <a:rPr lang="en-US" dirty="0">
                <a:solidFill>
                  <a:srgbClr val="FF0000"/>
                </a:solidFill>
              </a:rPr>
              <a:t>Petals (corolla)</a:t>
            </a:r>
          </a:p>
        </p:txBody>
      </p:sp>
      <p:sp>
        <p:nvSpPr>
          <p:cNvPr id="40" name="TextBox 39"/>
          <p:cNvSpPr txBox="1"/>
          <p:nvPr/>
        </p:nvSpPr>
        <p:spPr>
          <a:xfrm>
            <a:off x="6799250" y="883080"/>
            <a:ext cx="972790" cy="369332"/>
          </a:xfrm>
          <a:prstGeom prst="rect">
            <a:avLst/>
          </a:prstGeom>
          <a:noFill/>
        </p:spPr>
        <p:txBody>
          <a:bodyPr wrap="square" rtlCol="0">
            <a:spAutoFit/>
          </a:bodyPr>
          <a:lstStyle/>
          <a:p>
            <a:r>
              <a:rPr lang="en-US" dirty="0">
                <a:solidFill>
                  <a:srgbClr val="FF0000"/>
                </a:solidFill>
              </a:rPr>
              <a:t>Perianth</a:t>
            </a:r>
          </a:p>
        </p:txBody>
      </p:sp>
      <p:sp>
        <p:nvSpPr>
          <p:cNvPr id="42" name="Oval 41"/>
          <p:cNvSpPr/>
          <p:nvPr/>
        </p:nvSpPr>
        <p:spPr>
          <a:xfrm>
            <a:off x="7025761" y="57750"/>
            <a:ext cx="423780" cy="4647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p:cNvCxnSpPr>
            <a:endCxn id="42" idx="4"/>
          </p:cNvCxnSpPr>
          <p:nvPr/>
        </p:nvCxnSpPr>
        <p:spPr>
          <a:xfrm flipV="1">
            <a:off x="7213042" y="522514"/>
            <a:ext cx="24609" cy="4418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7863331" y="1665169"/>
            <a:ext cx="0" cy="3711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7863331" y="297983"/>
            <a:ext cx="286361" cy="36713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7920842" y="911958"/>
            <a:ext cx="154379" cy="369332"/>
          </a:xfrm>
          <a:prstGeom prst="rect">
            <a:avLst/>
          </a:prstGeom>
          <a:noFill/>
        </p:spPr>
        <p:txBody>
          <a:bodyPr wrap="square" rtlCol="0">
            <a:spAutoFit/>
          </a:bodyPr>
          <a:lstStyle/>
          <a:p>
            <a:r>
              <a:rPr lang="en-US" dirty="0">
                <a:solidFill>
                  <a:srgbClr val="FF0000"/>
                </a:solidFill>
              </a:rPr>
              <a:t>1</a:t>
            </a:r>
          </a:p>
        </p:txBody>
      </p:sp>
      <p:sp>
        <p:nvSpPr>
          <p:cNvPr id="57" name="TextBox 56"/>
          <p:cNvSpPr txBox="1"/>
          <p:nvPr/>
        </p:nvSpPr>
        <p:spPr>
          <a:xfrm>
            <a:off x="8238842" y="921694"/>
            <a:ext cx="154379" cy="369332"/>
          </a:xfrm>
          <a:prstGeom prst="rect">
            <a:avLst/>
          </a:prstGeom>
          <a:noFill/>
        </p:spPr>
        <p:txBody>
          <a:bodyPr wrap="square" rtlCol="0">
            <a:spAutoFit/>
          </a:bodyPr>
          <a:lstStyle/>
          <a:p>
            <a:r>
              <a:rPr lang="en-US" dirty="0">
                <a:solidFill>
                  <a:srgbClr val="FF0000"/>
                </a:solidFill>
              </a:rPr>
              <a:t>2</a:t>
            </a:r>
          </a:p>
        </p:txBody>
      </p:sp>
      <p:sp>
        <p:nvSpPr>
          <p:cNvPr id="58" name="TextBox 57"/>
          <p:cNvSpPr txBox="1"/>
          <p:nvPr/>
        </p:nvSpPr>
        <p:spPr>
          <a:xfrm>
            <a:off x="8310002" y="1240008"/>
            <a:ext cx="154379" cy="369332"/>
          </a:xfrm>
          <a:prstGeom prst="rect">
            <a:avLst/>
          </a:prstGeom>
          <a:noFill/>
        </p:spPr>
        <p:txBody>
          <a:bodyPr wrap="square" rtlCol="0">
            <a:spAutoFit/>
          </a:bodyPr>
          <a:lstStyle/>
          <a:p>
            <a:r>
              <a:rPr lang="en-US" dirty="0">
                <a:solidFill>
                  <a:srgbClr val="FF0000"/>
                </a:solidFill>
              </a:rPr>
              <a:t>3</a:t>
            </a:r>
          </a:p>
        </p:txBody>
      </p:sp>
      <p:sp>
        <p:nvSpPr>
          <p:cNvPr id="60" name="TextBox 59"/>
          <p:cNvSpPr txBox="1"/>
          <p:nvPr/>
        </p:nvSpPr>
        <p:spPr>
          <a:xfrm>
            <a:off x="8021444" y="1429178"/>
            <a:ext cx="154379" cy="369332"/>
          </a:xfrm>
          <a:prstGeom prst="rect">
            <a:avLst/>
          </a:prstGeom>
          <a:noFill/>
        </p:spPr>
        <p:txBody>
          <a:bodyPr wrap="square" rtlCol="0">
            <a:spAutoFit/>
          </a:bodyPr>
          <a:lstStyle/>
          <a:p>
            <a:r>
              <a:rPr lang="en-US" dirty="0">
                <a:solidFill>
                  <a:srgbClr val="FF0000"/>
                </a:solidFill>
              </a:rPr>
              <a:t>4</a:t>
            </a:r>
          </a:p>
        </p:txBody>
      </p:sp>
      <p:sp>
        <p:nvSpPr>
          <p:cNvPr id="61" name="TextBox 60"/>
          <p:cNvSpPr txBox="1"/>
          <p:nvPr/>
        </p:nvSpPr>
        <p:spPr>
          <a:xfrm>
            <a:off x="7818515" y="1166719"/>
            <a:ext cx="154379" cy="369332"/>
          </a:xfrm>
          <a:prstGeom prst="rect">
            <a:avLst/>
          </a:prstGeom>
          <a:noFill/>
        </p:spPr>
        <p:txBody>
          <a:bodyPr wrap="square" rtlCol="0">
            <a:spAutoFit/>
          </a:bodyPr>
          <a:lstStyle/>
          <a:p>
            <a:r>
              <a:rPr lang="en-US" dirty="0">
                <a:solidFill>
                  <a:srgbClr val="FF0000"/>
                </a:solidFill>
              </a:rPr>
              <a:t>5</a:t>
            </a:r>
          </a:p>
        </p:txBody>
      </p:sp>
    </p:spTree>
    <p:extLst>
      <p:ext uri="{BB962C8B-B14F-4D97-AF65-F5344CB8AC3E}">
        <p14:creationId xmlns:p14="http://schemas.microsoft.com/office/powerpoint/2010/main" val="235322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34"/>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6"/>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35"/>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1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40"/>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43"/>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42"/>
                                        </p:tgtEl>
                                        <p:attrNameLst>
                                          <p:attrName>style.visibility</p:attrName>
                                        </p:attrNameLst>
                                      </p:cBhvr>
                                      <p:to>
                                        <p:strVal val="hidden"/>
                                      </p:to>
                                    </p:set>
                                  </p:childTnLst>
                                </p:cTn>
                              </p:par>
                              <p:par>
                                <p:cTn id="61" presetID="1" presetClass="entr" presetSubtype="0"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15"/>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xit" presetSubtype="0" fill="hold" grpId="1" nodeType="clickEffect">
                                  <p:stCondLst>
                                    <p:cond delay="0"/>
                                  </p:stCondLst>
                                  <p:childTnLst>
                                    <p:set>
                                      <p:cBhvr>
                                        <p:cTn id="84" dur="1" fill="hold">
                                          <p:stCondLst>
                                            <p:cond delay="0"/>
                                          </p:stCondLst>
                                        </p:cTn>
                                        <p:tgtEl>
                                          <p:spTgt spid="38"/>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36"/>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37"/>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39"/>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46"/>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47"/>
                                        </p:tgtEl>
                                        <p:attrNameLst>
                                          <p:attrName>style.visibility</p:attrName>
                                        </p:attrNameLst>
                                      </p:cBhvr>
                                      <p:to>
                                        <p:strVal val="hidden"/>
                                      </p:to>
                                    </p:set>
                                  </p:childTnLst>
                                </p:cTn>
                              </p:par>
                              <p:par>
                                <p:cTn id="95" presetID="1" presetClass="entr" presetSubtype="0" fill="hold" grpId="0" nodeType="withEffect">
                                  <p:stCondLst>
                                    <p:cond delay="0"/>
                                  </p:stCondLst>
                                  <p:childTnLst>
                                    <p:set>
                                      <p:cBhvr>
                                        <p:cTn id="96" dur="1" fill="hold">
                                          <p:stCondLst>
                                            <p:cond delay="0"/>
                                          </p:stCondLst>
                                        </p:cTn>
                                        <p:tgtEl>
                                          <p:spTgt spid="16"/>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grpId="1" nodeType="clickEffect">
                                  <p:stCondLst>
                                    <p:cond delay="0"/>
                                  </p:stCondLst>
                                  <p:childTnLst>
                                    <p:set>
                                      <p:cBhvr>
                                        <p:cTn id="100" dur="1" fill="hold">
                                          <p:stCondLst>
                                            <p:cond delay="0"/>
                                          </p:stCondLst>
                                        </p:cTn>
                                        <p:tgtEl>
                                          <p:spTgt spid="16"/>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28"/>
                                        </p:tgtEl>
                                        <p:attrNameLst>
                                          <p:attrName>style.visibility</p:attrName>
                                        </p:attrNameLst>
                                      </p:cBhvr>
                                      <p:to>
                                        <p:strVal val="visible"/>
                                      </p:to>
                                    </p:set>
                                  </p:childTnLst>
                                </p:cTn>
                              </p:par>
                              <p:par>
                                <p:cTn id="105" presetID="1" presetClass="entr" presetSubtype="0" fill="hold" grpId="2" nodeType="withEffect">
                                  <p:stCondLst>
                                    <p:cond delay="0"/>
                                  </p:stCondLst>
                                  <p:childTnLst>
                                    <p:set>
                                      <p:cBhvr>
                                        <p:cTn id="106" dur="1" fill="hold">
                                          <p:stCondLst>
                                            <p:cond delay="0"/>
                                          </p:stCondLst>
                                        </p:cTn>
                                        <p:tgtEl>
                                          <p:spTgt spid="35"/>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xit" presetSubtype="0" fill="hold" nodeType="clickEffect">
                                  <p:stCondLst>
                                    <p:cond delay="0"/>
                                  </p:stCondLst>
                                  <p:childTnLst>
                                    <p:set>
                                      <p:cBhvr>
                                        <p:cTn id="110" dur="1" fill="hold">
                                          <p:stCondLst>
                                            <p:cond delay="0"/>
                                          </p:stCondLst>
                                        </p:cTn>
                                        <p:tgtEl>
                                          <p:spTgt spid="28"/>
                                        </p:tgtEl>
                                        <p:attrNameLst>
                                          <p:attrName>style.visibility</p:attrName>
                                        </p:attrNameLst>
                                      </p:cBhvr>
                                      <p:to>
                                        <p:strVal val="hidden"/>
                                      </p:to>
                                    </p:set>
                                  </p:childTnLst>
                                </p:cTn>
                              </p:par>
                              <p:par>
                                <p:cTn id="111" presetID="1" presetClass="exit" presetSubtype="0" fill="hold" grpId="3" nodeType="withEffect">
                                  <p:stCondLst>
                                    <p:cond delay="0"/>
                                  </p:stCondLst>
                                  <p:childTnLst>
                                    <p:set>
                                      <p:cBhvr>
                                        <p:cTn id="112" dur="1" fill="hold">
                                          <p:stCondLst>
                                            <p:cond delay="0"/>
                                          </p:stCondLst>
                                        </p:cTn>
                                        <p:tgtEl>
                                          <p:spTgt spid="35"/>
                                        </p:tgtEl>
                                        <p:attrNameLst>
                                          <p:attrName>style.visibility</p:attrName>
                                        </p:attrNameLst>
                                      </p:cBhvr>
                                      <p:to>
                                        <p:strVal val="hidden"/>
                                      </p:to>
                                    </p:set>
                                  </p:childTnLst>
                                </p:cTn>
                              </p:par>
                              <p:par>
                                <p:cTn id="113" presetID="1" presetClass="entr" presetSubtype="0" fill="hold" grpId="0" nodeType="withEffect">
                                  <p:stCondLst>
                                    <p:cond delay="0"/>
                                  </p:stCondLst>
                                  <p:childTnLst>
                                    <p:set>
                                      <p:cBhvr>
                                        <p:cTn id="114" dur="1" fill="hold">
                                          <p:stCondLst>
                                            <p:cond delay="0"/>
                                          </p:stCondLst>
                                        </p:cTn>
                                        <p:tgtEl>
                                          <p:spTgt spid="1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17"/>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61"/>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60"/>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57"/>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58"/>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56"/>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xit" presetSubtype="0" fill="hold" grpId="1" nodeType="clickEffect">
                                  <p:stCondLst>
                                    <p:cond delay="0"/>
                                  </p:stCondLst>
                                  <p:childTnLst>
                                    <p:set>
                                      <p:cBhvr>
                                        <p:cTn id="134" dur="1" fill="hold">
                                          <p:stCondLst>
                                            <p:cond delay="0"/>
                                          </p:stCondLst>
                                        </p:cTn>
                                        <p:tgtEl>
                                          <p:spTgt spid="61"/>
                                        </p:tgtEl>
                                        <p:attrNameLst>
                                          <p:attrName>style.visibility</p:attrName>
                                        </p:attrNameLst>
                                      </p:cBhvr>
                                      <p:to>
                                        <p:strVal val="hidden"/>
                                      </p:to>
                                    </p:set>
                                  </p:childTnLst>
                                </p:cTn>
                              </p:par>
                              <p:par>
                                <p:cTn id="135" presetID="1" presetClass="exit" presetSubtype="0" fill="hold" grpId="1" nodeType="withEffect">
                                  <p:stCondLst>
                                    <p:cond delay="0"/>
                                  </p:stCondLst>
                                  <p:childTnLst>
                                    <p:set>
                                      <p:cBhvr>
                                        <p:cTn id="136" dur="1" fill="hold">
                                          <p:stCondLst>
                                            <p:cond delay="0"/>
                                          </p:stCondLst>
                                        </p:cTn>
                                        <p:tgtEl>
                                          <p:spTgt spid="60"/>
                                        </p:tgtEl>
                                        <p:attrNameLst>
                                          <p:attrName>style.visibility</p:attrName>
                                        </p:attrNameLst>
                                      </p:cBhvr>
                                      <p:to>
                                        <p:strVal val="hidden"/>
                                      </p:to>
                                    </p:set>
                                  </p:childTnLst>
                                </p:cTn>
                              </p:par>
                              <p:par>
                                <p:cTn id="137" presetID="1" presetClass="exit" presetSubtype="0" fill="hold" grpId="1" nodeType="withEffect">
                                  <p:stCondLst>
                                    <p:cond delay="0"/>
                                  </p:stCondLst>
                                  <p:childTnLst>
                                    <p:set>
                                      <p:cBhvr>
                                        <p:cTn id="138" dur="1" fill="hold">
                                          <p:stCondLst>
                                            <p:cond delay="0"/>
                                          </p:stCondLst>
                                        </p:cTn>
                                        <p:tgtEl>
                                          <p:spTgt spid="57"/>
                                        </p:tgtEl>
                                        <p:attrNameLst>
                                          <p:attrName>style.visibility</p:attrName>
                                        </p:attrNameLst>
                                      </p:cBhvr>
                                      <p:to>
                                        <p:strVal val="hidden"/>
                                      </p:to>
                                    </p:set>
                                  </p:childTnLst>
                                </p:cTn>
                              </p:par>
                              <p:par>
                                <p:cTn id="139" presetID="1" presetClass="exit" presetSubtype="0" fill="hold" grpId="1" nodeType="withEffect">
                                  <p:stCondLst>
                                    <p:cond delay="0"/>
                                  </p:stCondLst>
                                  <p:childTnLst>
                                    <p:set>
                                      <p:cBhvr>
                                        <p:cTn id="140" dur="1" fill="hold">
                                          <p:stCondLst>
                                            <p:cond delay="0"/>
                                          </p:stCondLst>
                                        </p:cTn>
                                        <p:tgtEl>
                                          <p:spTgt spid="58"/>
                                        </p:tgtEl>
                                        <p:attrNameLst>
                                          <p:attrName>style.visibility</p:attrName>
                                        </p:attrNameLst>
                                      </p:cBhvr>
                                      <p:to>
                                        <p:strVal val="hidden"/>
                                      </p:to>
                                    </p:set>
                                  </p:childTnLst>
                                </p:cTn>
                              </p:par>
                              <p:par>
                                <p:cTn id="141" presetID="1" presetClass="exit" presetSubtype="0" fill="hold" grpId="1" nodeType="withEffect">
                                  <p:stCondLst>
                                    <p:cond delay="0"/>
                                  </p:stCondLst>
                                  <p:childTnLst>
                                    <p:set>
                                      <p:cBhvr>
                                        <p:cTn id="142" dur="1" fill="hold">
                                          <p:stCondLst>
                                            <p:cond delay="0"/>
                                          </p:stCondLst>
                                        </p:cTn>
                                        <p:tgtEl>
                                          <p:spTgt spid="56"/>
                                        </p:tgtEl>
                                        <p:attrNameLst>
                                          <p:attrName>style.visibility</p:attrName>
                                        </p:attrNameLst>
                                      </p:cBhvr>
                                      <p:to>
                                        <p:strVal val="hidden"/>
                                      </p:to>
                                    </p:set>
                                  </p:childTnLst>
                                </p:cTn>
                              </p:par>
                              <p:par>
                                <p:cTn id="143" presetID="1" presetClass="entr" presetSubtype="0" fill="hold" grpId="0" nodeType="withEffect">
                                  <p:stCondLst>
                                    <p:cond delay="0"/>
                                  </p:stCondLst>
                                  <p:childTnLst>
                                    <p:set>
                                      <p:cBhvr>
                                        <p:cTn id="144" dur="1" fill="hold">
                                          <p:stCondLst>
                                            <p:cond delay="0"/>
                                          </p:stCondLst>
                                        </p:cTn>
                                        <p:tgtEl>
                                          <p:spTgt spid="18"/>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grpId="1" nodeType="clickEffect">
                                  <p:stCondLst>
                                    <p:cond delay="0"/>
                                  </p:stCondLst>
                                  <p:childTnLst>
                                    <p:set>
                                      <p:cBhvr>
                                        <p:cTn id="148" dur="1" fill="hold">
                                          <p:stCondLst>
                                            <p:cond delay="0"/>
                                          </p:stCondLst>
                                        </p:cTn>
                                        <p:tgtEl>
                                          <p:spTgt spid="18"/>
                                        </p:tgtEl>
                                        <p:attrNameLst>
                                          <p:attrName>style.visibility</p:attrName>
                                        </p:attrNameLst>
                                      </p:cBhvr>
                                      <p:to>
                                        <p:strVal val="hidden"/>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childTnLst>
                                    <p:set>
                                      <p:cBhvr>
                                        <p:cTn id="152" dur="1" fill="hold">
                                          <p:stCondLst>
                                            <p:cond delay="0"/>
                                          </p:stCondLst>
                                        </p:cTn>
                                        <p:tgtEl>
                                          <p:spTgt spid="19"/>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nodeType="clickEffect">
                                  <p:stCondLst>
                                    <p:cond delay="0"/>
                                  </p:stCondLst>
                                  <p:childTnLst>
                                    <p:set>
                                      <p:cBhvr>
                                        <p:cTn id="15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34" grpId="0"/>
      <p:bldP spid="34" grpId="1"/>
      <p:bldP spid="35" grpId="0"/>
      <p:bldP spid="35" grpId="1"/>
      <p:bldP spid="35" grpId="2"/>
      <p:bldP spid="35" grpId="3"/>
      <p:bldP spid="38" grpId="0"/>
      <p:bldP spid="38" grpId="1"/>
      <p:bldP spid="39" grpId="0"/>
      <p:bldP spid="39" grpId="1"/>
      <p:bldP spid="40" grpId="0"/>
      <p:bldP spid="40" grpId="1"/>
      <p:bldP spid="42" grpId="0" animBg="1"/>
      <p:bldP spid="42" grpId="1" animBg="1"/>
      <p:bldP spid="56" grpId="0"/>
      <p:bldP spid="56" grpId="1"/>
      <p:bldP spid="57" grpId="0"/>
      <p:bldP spid="57" grpId="1"/>
      <p:bldP spid="58" grpId="0"/>
      <p:bldP spid="58" grpId="1"/>
      <p:bldP spid="60" grpId="0"/>
      <p:bldP spid="60" grpId="1"/>
      <p:bldP spid="61" grpId="0"/>
      <p:bldP spid="61"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4074" y="27643"/>
            <a:ext cx="4342221" cy="6785752"/>
          </a:xfrm>
          <a:prstGeom prst="rect">
            <a:avLst/>
          </a:prstGeom>
        </p:spPr>
      </p:pic>
      <p:pic>
        <p:nvPicPr>
          <p:cNvPr id="3" name="Picture 2"/>
          <p:cNvPicPr>
            <a:picLocks noChangeAspect="1"/>
          </p:cNvPicPr>
          <p:nvPr/>
        </p:nvPicPr>
        <p:blipFill>
          <a:blip r:embed="rId4"/>
          <a:stretch>
            <a:fillRect/>
          </a:stretch>
        </p:blipFill>
        <p:spPr>
          <a:xfrm>
            <a:off x="4538367" y="2592256"/>
            <a:ext cx="4605633" cy="3459531"/>
          </a:xfrm>
          <a:prstGeom prst="rect">
            <a:avLst/>
          </a:prstGeom>
        </p:spPr>
      </p:pic>
      <p:pic>
        <p:nvPicPr>
          <p:cNvPr id="4" name="Picture 3"/>
          <p:cNvPicPr>
            <a:picLocks noChangeAspect="1"/>
          </p:cNvPicPr>
          <p:nvPr/>
        </p:nvPicPr>
        <p:blipFill>
          <a:blip r:embed="rId5"/>
          <a:stretch>
            <a:fillRect/>
          </a:stretch>
        </p:blipFill>
        <p:spPr>
          <a:xfrm>
            <a:off x="4538367" y="896325"/>
            <a:ext cx="2915911" cy="2551422"/>
          </a:xfrm>
          <a:prstGeom prst="rect">
            <a:avLst/>
          </a:prstGeom>
        </p:spPr>
      </p:pic>
      <p:pic>
        <p:nvPicPr>
          <p:cNvPr id="5" name="Picture 4"/>
          <p:cNvPicPr>
            <a:picLocks noChangeAspect="1"/>
          </p:cNvPicPr>
          <p:nvPr/>
        </p:nvPicPr>
        <p:blipFill>
          <a:blip r:embed="rId6"/>
          <a:stretch>
            <a:fillRect/>
          </a:stretch>
        </p:blipFill>
        <p:spPr>
          <a:xfrm>
            <a:off x="7260542" y="712974"/>
            <a:ext cx="1883458" cy="1879282"/>
          </a:xfrm>
          <a:prstGeom prst="rect">
            <a:avLst/>
          </a:prstGeom>
        </p:spPr>
      </p:pic>
      <p:pic>
        <p:nvPicPr>
          <p:cNvPr id="6" name="Picture 5"/>
          <p:cNvPicPr>
            <a:picLocks noChangeAspect="1"/>
          </p:cNvPicPr>
          <p:nvPr/>
        </p:nvPicPr>
        <p:blipFill>
          <a:blip r:embed="rId7"/>
          <a:stretch>
            <a:fillRect/>
          </a:stretch>
        </p:blipFill>
        <p:spPr>
          <a:xfrm>
            <a:off x="6057472" y="270696"/>
            <a:ext cx="1409700" cy="1162050"/>
          </a:xfrm>
          <a:prstGeom prst="rect">
            <a:avLst/>
          </a:prstGeom>
        </p:spPr>
      </p:pic>
      <p:sp>
        <p:nvSpPr>
          <p:cNvPr id="7" name="Oval 6"/>
          <p:cNvSpPr/>
          <p:nvPr/>
        </p:nvSpPr>
        <p:spPr>
          <a:xfrm>
            <a:off x="-25306" y="1509865"/>
            <a:ext cx="3561722" cy="2858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061812" y="4208443"/>
            <a:ext cx="881349" cy="10466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417789" y="3019292"/>
            <a:ext cx="888929" cy="9247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400508" y="3370974"/>
            <a:ext cx="881349" cy="10466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5307" y="1806767"/>
            <a:ext cx="4550779" cy="4847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43228" y="2531549"/>
            <a:ext cx="1531338" cy="2667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43228" y="3214929"/>
            <a:ext cx="2093196" cy="2667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35234" y="3436730"/>
            <a:ext cx="1318144" cy="2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35233" y="3491681"/>
            <a:ext cx="4342221" cy="4523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7623672" y="583894"/>
            <a:ext cx="1013552" cy="1947655"/>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7606351" y="851721"/>
            <a:ext cx="1367032" cy="147613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502486" y="1313776"/>
            <a:ext cx="1641514" cy="85826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7128476" y="1493453"/>
            <a:ext cx="1893115" cy="41981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5" idx="0"/>
          </p:cNvCxnSpPr>
          <p:nvPr/>
        </p:nvCxnSpPr>
        <p:spPr>
          <a:xfrm flipH="1">
            <a:off x="8130450" y="712974"/>
            <a:ext cx="71821" cy="195732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8323243" y="1742906"/>
            <a:ext cx="137711" cy="6386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8331718" y="1500854"/>
            <a:ext cx="55085" cy="6448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046677" y="1428285"/>
            <a:ext cx="92037" cy="13479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7859851" y="1712360"/>
            <a:ext cx="193083" cy="3731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8138714" y="1827486"/>
            <a:ext cx="55188" cy="17787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Oval 51"/>
          <p:cNvSpPr/>
          <p:nvPr/>
        </p:nvSpPr>
        <p:spPr>
          <a:xfrm>
            <a:off x="445469" y="3756234"/>
            <a:ext cx="2584170" cy="2667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Arrow Connector 54"/>
          <p:cNvCxnSpPr/>
          <p:nvPr/>
        </p:nvCxnSpPr>
        <p:spPr>
          <a:xfrm flipV="1">
            <a:off x="3029602" y="3888954"/>
            <a:ext cx="407661" cy="555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791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15"/>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2"/>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8"/>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22"/>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28"/>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32"/>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23"/>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35"/>
                                        </p:tgtEl>
                                        <p:attrNameLst>
                                          <p:attrName>style.visibility</p:attrName>
                                        </p:attrNameLst>
                                      </p:cBhvr>
                                      <p:to>
                                        <p:strVal val="hidden"/>
                                      </p:to>
                                    </p:set>
                                  </p:childTnLst>
                                </p:cTn>
                              </p:par>
                              <p:par>
                                <p:cTn id="81" presetID="1" presetClass="entr" presetSubtype="0" fill="hold" grpId="0" nodeType="withEffect">
                                  <p:stCondLst>
                                    <p:cond delay="0"/>
                                  </p:stCondLst>
                                  <p:childTnLst>
                                    <p:set>
                                      <p:cBhvr>
                                        <p:cTn id="82" dur="1" fill="hold">
                                          <p:stCondLst>
                                            <p:cond delay="0"/>
                                          </p:stCondLst>
                                        </p:cTn>
                                        <p:tgtEl>
                                          <p:spTgt spid="2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grpId="1" nodeType="clickEffect">
                                  <p:stCondLst>
                                    <p:cond delay="0"/>
                                  </p:stCondLst>
                                  <p:childTnLst>
                                    <p:set>
                                      <p:cBhvr>
                                        <p:cTn id="86" dur="1" fill="hold">
                                          <p:stCondLst>
                                            <p:cond delay="0"/>
                                          </p:stCondLst>
                                        </p:cTn>
                                        <p:tgtEl>
                                          <p:spTgt spid="20"/>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49"/>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47"/>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44"/>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42"/>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41"/>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nodeType="clickEffect">
                                  <p:stCondLst>
                                    <p:cond delay="0"/>
                                  </p:stCondLst>
                                  <p:childTnLst>
                                    <p:set>
                                      <p:cBhvr>
                                        <p:cTn id="102" dur="1" fill="hold">
                                          <p:stCondLst>
                                            <p:cond delay="0"/>
                                          </p:stCondLst>
                                        </p:cTn>
                                        <p:tgtEl>
                                          <p:spTgt spid="49"/>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47"/>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44"/>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42"/>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41"/>
                                        </p:tgtEl>
                                        <p:attrNameLst>
                                          <p:attrName>style.visibility</p:attrName>
                                        </p:attrNameLst>
                                      </p:cBhvr>
                                      <p:to>
                                        <p:strVal val="hidden"/>
                                      </p:to>
                                    </p:set>
                                  </p:childTnLst>
                                </p:cTn>
                              </p:par>
                              <p:par>
                                <p:cTn id="111" presetID="1" presetClass="entr" presetSubtype="0" fill="hold" grpId="0" nodeType="withEffect">
                                  <p:stCondLst>
                                    <p:cond delay="0"/>
                                  </p:stCondLst>
                                  <p:childTnLst>
                                    <p:set>
                                      <p:cBhvr>
                                        <p:cTn id="112" dur="1" fill="hold">
                                          <p:stCondLst>
                                            <p:cond delay="0"/>
                                          </p:stCondLst>
                                        </p:cTn>
                                        <p:tgtEl>
                                          <p:spTgt spid="52"/>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2" grpId="0" animBg="1"/>
      <p:bldP spid="12" grpId="1" animBg="1"/>
      <p:bldP spid="13" grpId="0" animBg="1"/>
      <p:bldP spid="13"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5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538367" y="2592256"/>
            <a:ext cx="4605633" cy="3459531"/>
          </a:xfrm>
          <a:prstGeom prst="rect">
            <a:avLst/>
          </a:prstGeom>
        </p:spPr>
      </p:pic>
      <p:pic>
        <p:nvPicPr>
          <p:cNvPr id="3" name="Picture 2"/>
          <p:cNvPicPr>
            <a:picLocks noChangeAspect="1"/>
          </p:cNvPicPr>
          <p:nvPr/>
        </p:nvPicPr>
        <p:blipFill>
          <a:blip r:embed="rId4"/>
          <a:stretch>
            <a:fillRect/>
          </a:stretch>
        </p:blipFill>
        <p:spPr>
          <a:xfrm>
            <a:off x="4538367" y="896325"/>
            <a:ext cx="2915911" cy="2551422"/>
          </a:xfrm>
          <a:prstGeom prst="rect">
            <a:avLst/>
          </a:prstGeom>
        </p:spPr>
      </p:pic>
      <p:pic>
        <p:nvPicPr>
          <p:cNvPr id="4" name="Picture 3"/>
          <p:cNvPicPr>
            <a:picLocks noChangeAspect="1"/>
          </p:cNvPicPr>
          <p:nvPr/>
        </p:nvPicPr>
        <p:blipFill>
          <a:blip r:embed="rId5"/>
          <a:stretch>
            <a:fillRect/>
          </a:stretch>
        </p:blipFill>
        <p:spPr>
          <a:xfrm>
            <a:off x="7260542" y="712974"/>
            <a:ext cx="1883458" cy="1879282"/>
          </a:xfrm>
          <a:prstGeom prst="rect">
            <a:avLst/>
          </a:prstGeom>
        </p:spPr>
      </p:pic>
      <p:pic>
        <p:nvPicPr>
          <p:cNvPr id="5" name="Picture 4"/>
          <p:cNvPicPr>
            <a:picLocks noChangeAspect="1"/>
          </p:cNvPicPr>
          <p:nvPr/>
        </p:nvPicPr>
        <p:blipFill>
          <a:blip r:embed="rId6"/>
          <a:stretch>
            <a:fillRect/>
          </a:stretch>
        </p:blipFill>
        <p:spPr>
          <a:xfrm>
            <a:off x="6057472" y="270696"/>
            <a:ext cx="1409700" cy="1162050"/>
          </a:xfrm>
          <a:prstGeom prst="rect">
            <a:avLst/>
          </a:prstGeom>
        </p:spPr>
      </p:pic>
      <p:pic>
        <p:nvPicPr>
          <p:cNvPr id="6" name="Picture 5"/>
          <p:cNvPicPr>
            <a:picLocks noChangeAspect="1"/>
          </p:cNvPicPr>
          <p:nvPr/>
        </p:nvPicPr>
        <p:blipFill>
          <a:blip r:embed="rId7"/>
          <a:stretch>
            <a:fillRect/>
          </a:stretch>
        </p:blipFill>
        <p:spPr>
          <a:xfrm rot="21540000">
            <a:off x="-2190" y="-4632"/>
            <a:ext cx="4516816" cy="1782728"/>
          </a:xfrm>
          <a:prstGeom prst="rect">
            <a:avLst/>
          </a:prstGeom>
        </p:spPr>
      </p:pic>
      <p:pic>
        <p:nvPicPr>
          <p:cNvPr id="7" name="Picture 6"/>
          <p:cNvPicPr>
            <a:picLocks noChangeAspect="1"/>
          </p:cNvPicPr>
          <p:nvPr/>
        </p:nvPicPr>
        <p:blipFill>
          <a:blip r:embed="rId8"/>
          <a:stretch>
            <a:fillRect/>
          </a:stretch>
        </p:blipFill>
        <p:spPr>
          <a:xfrm rot="60000">
            <a:off x="43190" y="1756066"/>
            <a:ext cx="4482333" cy="836560"/>
          </a:xfrm>
          <a:prstGeom prst="rect">
            <a:avLst/>
          </a:prstGeom>
        </p:spPr>
      </p:pic>
      <p:pic>
        <p:nvPicPr>
          <p:cNvPr id="8" name="Picture 7"/>
          <p:cNvPicPr>
            <a:picLocks noChangeAspect="1"/>
          </p:cNvPicPr>
          <p:nvPr/>
        </p:nvPicPr>
        <p:blipFill rotWithShape="1">
          <a:blip r:embed="rId9"/>
          <a:srcRect t="843" b="10338"/>
          <a:stretch/>
        </p:blipFill>
        <p:spPr>
          <a:xfrm>
            <a:off x="75065" y="2550861"/>
            <a:ext cx="4383502" cy="4307139"/>
          </a:xfrm>
          <a:prstGeom prst="rect">
            <a:avLst/>
          </a:prstGeom>
        </p:spPr>
      </p:pic>
      <p:sp>
        <p:nvSpPr>
          <p:cNvPr id="9" name="Oval 8"/>
          <p:cNvSpPr/>
          <p:nvPr/>
        </p:nvSpPr>
        <p:spPr>
          <a:xfrm>
            <a:off x="-33052" y="1652530"/>
            <a:ext cx="4609639" cy="4847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Brace 9"/>
          <p:cNvSpPr/>
          <p:nvPr/>
        </p:nvSpPr>
        <p:spPr>
          <a:xfrm rot="4427106">
            <a:off x="5029707" y="4526571"/>
            <a:ext cx="219324" cy="934391"/>
          </a:xfrm>
          <a:prstGeom prst="leftBrace">
            <a:avLst>
              <a:gd name="adj1" fmla="val 32837"/>
              <a:gd name="adj2" fmla="val 49003"/>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rot="20654301">
            <a:off x="4552748" y="4486713"/>
            <a:ext cx="1597446" cy="338554"/>
          </a:xfrm>
          <a:prstGeom prst="rect">
            <a:avLst/>
          </a:prstGeom>
          <a:noFill/>
        </p:spPr>
        <p:txBody>
          <a:bodyPr wrap="square" rtlCol="0">
            <a:spAutoFit/>
          </a:bodyPr>
          <a:lstStyle/>
          <a:p>
            <a:r>
              <a:rPr lang="en-US" sz="1600" dirty="0">
                <a:solidFill>
                  <a:srgbClr val="FF0000"/>
                </a:solidFill>
              </a:rPr>
              <a:t>At least 25mm</a:t>
            </a:r>
          </a:p>
        </p:txBody>
      </p:sp>
      <p:sp>
        <p:nvSpPr>
          <p:cNvPr id="13" name="Oval 12"/>
          <p:cNvSpPr/>
          <p:nvPr/>
        </p:nvSpPr>
        <p:spPr>
          <a:xfrm>
            <a:off x="14198" y="2090237"/>
            <a:ext cx="3103576" cy="2619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7832" y="2233455"/>
            <a:ext cx="2399946" cy="2052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921387" y="1177835"/>
            <a:ext cx="678309" cy="338554"/>
          </a:xfrm>
          <a:prstGeom prst="rect">
            <a:avLst/>
          </a:prstGeom>
          <a:noFill/>
        </p:spPr>
        <p:txBody>
          <a:bodyPr wrap="square" rtlCol="0">
            <a:spAutoFit/>
          </a:bodyPr>
          <a:lstStyle/>
          <a:p>
            <a:r>
              <a:rPr lang="en-US" sz="1600" dirty="0">
                <a:solidFill>
                  <a:srgbClr val="FF0000"/>
                </a:solidFill>
              </a:rPr>
              <a:t>Bract</a:t>
            </a:r>
          </a:p>
        </p:txBody>
      </p:sp>
      <p:cxnSp>
        <p:nvCxnSpPr>
          <p:cNvPr id="17" name="Straight Arrow Connector 16"/>
          <p:cNvCxnSpPr/>
          <p:nvPr/>
        </p:nvCxnSpPr>
        <p:spPr>
          <a:xfrm flipH="1" flipV="1">
            <a:off x="7186794" y="991518"/>
            <a:ext cx="73748" cy="31089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6509381" y="1432746"/>
            <a:ext cx="677413" cy="54850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11829" y="3890613"/>
            <a:ext cx="4542723" cy="47004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1829" y="4428781"/>
            <a:ext cx="2632220" cy="35189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p:cNvCxnSpPr/>
          <p:nvPr/>
        </p:nvCxnSpPr>
        <p:spPr>
          <a:xfrm>
            <a:off x="2449418" y="2330117"/>
            <a:ext cx="151790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26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4"/>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8"/>
                                        </p:tgtEl>
                                        <p:attrNameLst>
                                          <p:attrName>style.visibility</p:attrName>
                                        </p:attrNameLst>
                                      </p:cBhvr>
                                      <p:to>
                                        <p:strVal val="hidden"/>
                                      </p:to>
                                    </p:set>
                                  </p:childTnLst>
                                </p:cTn>
                              </p:par>
                              <p:par>
                                <p:cTn id="43" presetID="1"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5"/>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17"/>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20"/>
                                        </p:tgtEl>
                                        <p:attrNameLst>
                                          <p:attrName>style.visibility</p:attrName>
                                        </p:attrNameLst>
                                      </p:cBhvr>
                                      <p:to>
                                        <p:strVal val="hidden"/>
                                      </p:to>
                                    </p:set>
                                  </p:childTnLst>
                                </p:cTn>
                              </p:par>
                              <p:par>
                                <p:cTn id="61" presetID="1" presetClass="entr" presetSubtype="0"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24"/>
                                        </p:tgtEl>
                                        <p:attrNameLst>
                                          <p:attrName>style.visibility</p:attrName>
                                        </p:attrNameLst>
                                      </p:cBhvr>
                                      <p:to>
                                        <p:strVal val="hidden"/>
                                      </p:to>
                                    </p:set>
                                  </p:childTnLst>
                                </p:cTn>
                              </p:par>
                              <p:par>
                                <p:cTn id="67" presetID="1"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p:bldP spid="11" grpId="1"/>
      <p:bldP spid="13" grpId="0" animBg="1"/>
      <p:bldP spid="13" grpId="1" animBg="1"/>
      <p:bldP spid="14" grpId="0" animBg="1"/>
      <p:bldP spid="14" grpId="1" animBg="1"/>
      <p:bldP spid="15" grpId="0"/>
      <p:bldP spid="15" grpId="1"/>
      <p:bldP spid="24" grpId="0" animBg="1"/>
      <p:bldP spid="24" grpId="1" animBg="1"/>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99842"/>
            <a:ext cx="4362138" cy="6422037"/>
          </a:xfrm>
          <a:prstGeom prst="rect">
            <a:avLst/>
          </a:prstGeom>
        </p:spPr>
      </p:pic>
      <p:pic>
        <p:nvPicPr>
          <p:cNvPr id="3" name="Picture 2"/>
          <p:cNvPicPr>
            <a:picLocks noChangeAspect="1"/>
          </p:cNvPicPr>
          <p:nvPr/>
        </p:nvPicPr>
        <p:blipFill>
          <a:blip r:embed="rId3"/>
          <a:stretch>
            <a:fillRect/>
          </a:stretch>
        </p:blipFill>
        <p:spPr>
          <a:xfrm>
            <a:off x="4751883" y="147968"/>
            <a:ext cx="4392118" cy="6548861"/>
          </a:xfrm>
          <a:prstGeom prst="rect">
            <a:avLst/>
          </a:prstGeom>
        </p:spPr>
      </p:pic>
    </p:spTree>
    <p:extLst>
      <p:ext uri="{BB962C8B-B14F-4D97-AF65-F5344CB8AC3E}">
        <p14:creationId xmlns:p14="http://schemas.microsoft.com/office/powerpoint/2010/main" val="4205835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0"/>
            <a:ext cx="8229600" cy="1417638"/>
          </a:xfrm>
        </p:spPr>
        <p:txBody>
          <a:bodyPr/>
          <a:lstStyle/>
          <a:p>
            <a:r>
              <a:rPr lang="en-US" u="sng" dirty="0">
                <a:solidFill>
                  <a:srgbClr val="FF0000"/>
                </a:solidFill>
              </a:rPr>
              <a:t>Leaf Parts</a:t>
            </a:r>
            <a:endParaRPr lang="en-US" dirty="0">
              <a:solidFill>
                <a:srgbClr val="FF0000"/>
              </a:solidFill>
            </a:endParaRPr>
          </a:p>
        </p:txBody>
      </p:sp>
      <p:pic>
        <p:nvPicPr>
          <p:cNvPr id="21507" name="Picture 3" descr="Illustration of the leaf parts for Viburnum nudum."/>
          <p:cNvPicPr>
            <a:picLocks noGrp="1" noChangeAspect="1" noChangeArrowheads="1"/>
          </p:cNvPicPr>
          <p:nvPr>
            <p:ph idx="1"/>
          </p:nvPr>
        </p:nvPicPr>
        <p:blipFill>
          <a:blip r:embed="rId3" cstate="print"/>
          <a:stretch>
            <a:fillRect/>
          </a:stretch>
        </p:blipFill>
        <p:spPr>
          <a:xfrm>
            <a:off x="1939886" y="1417638"/>
            <a:ext cx="5873827" cy="5092985"/>
          </a:xfrm>
          <a:noFill/>
          <a:ln/>
        </p:spPr>
      </p:pic>
      <p:sp>
        <p:nvSpPr>
          <p:cNvPr id="21508" name="Text Box 4"/>
          <p:cNvSpPr txBox="1">
            <a:spLocks noChangeArrowheads="1"/>
          </p:cNvSpPr>
          <p:nvPr/>
        </p:nvSpPr>
        <p:spPr bwMode="auto">
          <a:xfrm>
            <a:off x="249715" y="1524000"/>
            <a:ext cx="1997075" cy="4054475"/>
          </a:xfrm>
          <a:prstGeom prst="rect">
            <a:avLst/>
          </a:prstGeom>
          <a:noFill/>
          <a:ln w="9525">
            <a:noFill/>
            <a:miter lim="800000"/>
            <a:headEnd/>
            <a:tailEnd/>
          </a:ln>
          <a:effectLst/>
        </p:spPr>
        <p:txBody>
          <a:bodyPr>
            <a:spAutoFit/>
          </a:bodyPr>
          <a:lstStyle/>
          <a:p>
            <a:r>
              <a:rPr lang="en-US" sz="2000" b="1" dirty="0">
                <a:latin typeface="Times New Roman" pitchFamily="18" charset="0"/>
              </a:rPr>
              <a:t>Margin</a:t>
            </a:r>
          </a:p>
          <a:p>
            <a:endParaRPr lang="en-US" sz="2000" b="1" dirty="0">
              <a:latin typeface="Times New Roman" pitchFamily="18" charset="0"/>
            </a:endParaRPr>
          </a:p>
          <a:p>
            <a:r>
              <a:rPr lang="en-US" sz="2000" b="1" dirty="0">
                <a:latin typeface="Times New Roman" pitchFamily="18" charset="0"/>
              </a:rPr>
              <a:t>Midrib</a:t>
            </a:r>
          </a:p>
          <a:p>
            <a:endParaRPr lang="en-US" sz="2000" b="1" dirty="0">
              <a:latin typeface="Times New Roman" pitchFamily="18" charset="0"/>
            </a:endParaRPr>
          </a:p>
          <a:p>
            <a:r>
              <a:rPr lang="en-US" sz="2000" b="1" dirty="0">
                <a:latin typeface="Times New Roman" pitchFamily="18" charset="0"/>
              </a:rPr>
              <a:t>Lateral Vein</a:t>
            </a:r>
          </a:p>
          <a:p>
            <a:endParaRPr lang="en-US" sz="2000" b="1" dirty="0">
              <a:latin typeface="Times New Roman" pitchFamily="18" charset="0"/>
            </a:endParaRPr>
          </a:p>
          <a:p>
            <a:r>
              <a:rPr lang="en-US" sz="2000" b="1" dirty="0">
                <a:latin typeface="Times New Roman" pitchFamily="18" charset="0"/>
              </a:rPr>
              <a:t>Bud</a:t>
            </a:r>
          </a:p>
          <a:p>
            <a:endParaRPr lang="en-US" sz="2000" b="1" dirty="0">
              <a:latin typeface="Times New Roman" pitchFamily="18" charset="0"/>
            </a:endParaRPr>
          </a:p>
          <a:p>
            <a:r>
              <a:rPr lang="en-US" sz="2000" b="1" dirty="0">
                <a:latin typeface="Times New Roman" pitchFamily="18" charset="0"/>
              </a:rPr>
              <a:t>Node</a:t>
            </a:r>
          </a:p>
          <a:p>
            <a:endParaRPr lang="en-US" sz="2000" b="1" dirty="0">
              <a:latin typeface="Times New Roman" pitchFamily="18" charset="0"/>
            </a:endParaRPr>
          </a:p>
          <a:p>
            <a:endParaRPr lang="en-US" sz="2000" b="1" dirty="0">
              <a:latin typeface="Times New Roman" pitchFamily="18" charset="0"/>
            </a:endParaRPr>
          </a:p>
          <a:p>
            <a:endParaRPr lang="en-US" sz="2000" b="1" dirty="0">
              <a:latin typeface="Times New Roman" pitchFamily="18" charset="0"/>
            </a:endParaRPr>
          </a:p>
          <a:p>
            <a:endParaRPr lang="en-US" sz="2000" b="1" dirty="0">
              <a:latin typeface="Times New Roman" pitchFamily="18" charset="0"/>
            </a:endParaRPr>
          </a:p>
        </p:txBody>
      </p:sp>
      <p:sp>
        <p:nvSpPr>
          <p:cNvPr id="21509" name="Text Box 5"/>
          <p:cNvSpPr txBox="1">
            <a:spLocks noChangeArrowheads="1"/>
          </p:cNvSpPr>
          <p:nvPr/>
        </p:nvSpPr>
        <p:spPr bwMode="auto">
          <a:xfrm>
            <a:off x="7606855" y="5851251"/>
            <a:ext cx="804863" cy="396875"/>
          </a:xfrm>
          <a:prstGeom prst="rect">
            <a:avLst/>
          </a:prstGeom>
          <a:noFill/>
          <a:ln w="9525">
            <a:noFill/>
            <a:miter lim="800000"/>
            <a:headEnd/>
            <a:tailEnd/>
          </a:ln>
          <a:effectLst/>
        </p:spPr>
        <p:txBody>
          <a:bodyPr wrap="none">
            <a:spAutoFit/>
          </a:bodyPr>
          <a:lstStyle/>
          <a:p>
            <a:r>
              <a:rPr lang="en-US" sz="2000" b="1" dirty="0">
                <a:latin typeface="Times New Roman" pitchFamily="18" charset="0"/>
              </a:rPr>
              <a:t>Blade</a:t>
            </a:r>
          </a:p>
        </p:txBody>
      </p:sp>
      <p:sp>
        <p:nvSpPr>
          <p:cNvPr id="21510" name="AutoShape 6"/>
          <p:cNvSpPr>
            <a:spLocks/>
          </p:cNvSpPr>
          <p:nvPr/>
        </p:nvSpPr>
        <p:spPr bwMode="auto">
          <a:xfrm>
            <a:off x="5031930" y="5227363"/>
            <a:ext cx="457200" cy="1447800"/>
          </a:xfrm>
          <a:prstGeom prst="rightBracket">
            <a:avLst>
              <a:gd name="adj" fmla="val 26389"/>
            </a:avLst>
          </a:prstGeom>
          <a:noFill/>
          <a:ln w="38100">
            <a:solidFill>
              <a:srgbClr val="000000"/>
            </a:solidFill>
            <a:round/>
            <a:headEnd/>
            <a:tailEnd/>
          </a:ln>
          <a:effectLst/>
        </p:spPr>
        <p:txBody>
          <a:bodyPr wrap="none" anchor="ctr"/>
          <a:lstStyle/>
          <a:p>
            <a:endParaRPr lang="en-US"/>
          </a:p>
        </p:txBody>
      </p:sp>
      <p:sp>
        <p:nvSpPr>
          <p:cNvPr id="21511" name="Line 7"/>
          <p:cNvSpPr>
            <a:spLocks noChangeShapeType="1"/>
          </p:cNvSpPr>
          <p:nvPr/>
        </p:nvSpPr>
        <p:spPr bwMode="auto">
          <a:xfrm flipH="1">
            <a:off x="5489130" y="6065563"/>
            <a:ext cx="2057400" cy="0"/>
          </a:xfrm>
          <a:prstGeom prst="line">
            <a:avLst/>
          </a:prstGeom>
          <a:noFill/>
          <a:ln w="28575">
            <a:solidFill>
              <a:srgbClr val="000000"/>
            </a:solidFill>
            <a:round/>
            <a:headEnd/>
            <a:tailEnd/>
          </a:ln>
          <a:effectLst/>
        </p:spPr>
        <p:txBody>
          <a:bodyPr/>
          <a:lstStyle/>
          <a:p>
            <a:endParaRPr lang="en-US"/>
          </a:p>
        </p:txBody>
      </p:sp>
      <p:sp>
        <p:nvSpPr>
          <p:cNvPr id="21512" name="Oval 8"/>
          <p:cNvSpPr>
            <a:spLocks noChangeArrowheads="1"/>
          </p:cNvSpPr>
          <p:nvPr/>
        </p:nvSpPr>
        <p:spPr bwMode="auto">
          <a:xfrm>
            <a:off x="3384932" y="4953000"/>
            <a:ext cx="533400" cy="381000"/>
          </a:xfrm>
          <a:prstGeom prst="ellipse">
            <a:avLst/>
          </a:prstGeom>
          <a:noFill/>
          <a:ln w="31750">
            <a:solidFill>
              <a:srgbClr val="000000"/>
            </a:solidFill>
            <a:round/>
            <a:headEnd/>
            <a:tailEnd/>
          </a:ln>
          <a:effectLst/>
        </p:spPr>
        <p:txBody>
          <a:bodyPr wrap="none" anchor="ctr"/>
          <a:lstStyle/>
          <a:p>
            <a:endParaRPr lang="en-US"/>
          </a:p>
        </p:txBody>
      </p:sp>
      <p:sp>
        <p:nvSpPr>
          <p:cNvPr id="21513" name="Line 9"/>
          <p:cNvSpPr>
            <a:spLocks noChangeShapeType="1"/>
          </p:cNvSpPr>
          <p:nvPr/>
        </p:nvSpPr>
        <p:spPr bwMode="auto">
          <a:xfrm>
            <a:off x="1022732" y="4191000"/>
            <a:ext cx="2362200" cy="914400"/>
          </a:xfrm>
          <a:prstGeom prst="line">
            <a:avLst/>
          </a:prstGeom>
          <a:noFill/>
          <a:ln w="31750">
            <a:solidFill>
              <a:srgbClr val="000000"/>
            </a:solidFill>
            <a:round/>
            <a:headEnd/>
            <a:tailEnd/>
          </a:ln>
          <a:effectLst/>
        </p:spPr>
        <p:txBody>
          <a:bodyPr/>
          <a:lstStyle/>
          <a:p>
            <a:endParaRPr lang="en-US"/>
          </a:p>
        </p:txBody>
      </p:sp>
      <p:sp>
        <p:nvSpPr>
          <p:cNvPr id="21514" name="Line 10"/>
          <p:cNvSpPr>
            <a:spLocks noChangeShapeType="1"/>
          </p:cNvSpPr>
          <p:nvPr/>
        </p:nvSpPr>
        <p:spPr bwMode="auto">
          <a:xfrm>
            <a:off x="914399" y="3581400"/>
            <a:ext cx="3415229" cy="503238"/>
          </a:xfrm>
          <a:prstGeom prst="line">
            <a:avLst/>
          </a:prstGeom>
          <a:noFill/>
          <a:ln w="25400">
            <a:solidFill>
              <a:srgbClr val="000000"/>
            </a:solidFill>
            <a:round/>
            <a:headEnd/>
            <a:tailEnd type="triangle" w="med" len="med"/>
          </a:ln>
          <a:effectLst/>
        </p:spPr>
        <p:txBody>
          <a:bodyPr/>
          <a:lstStyle/>
          <a:p>
            <a:endParaRPr lang="en-US"/>
          </a:p>
        </p:txBody>
      </p:sp>
      <p:sp>
        <p:nvSpPr>
          <p:cNvPr id="21515" name="Line 11"/>
          <p:cNvSpPr>
            <a:spLocks noChangeShapeType="1"/>
          </p:cNvSpPr>
          <p:nvPr/>
        </p:nvSpPr>
        <p:spPr bwMode="auto">
          <a:xfrm>
            <a:off x="1795749" y="2960782"/>
            <a:ext cx="1556132" cy="238698"/>
          </a:xfrm>
          <a:prstGeom prst="line">
            <a:avLst/>
          </a:prstGeom>
          <a:noFill/>
          <a:ln w="22225">
            <a:solidFill>
              <a:srgbClr val="000000"/>
            </a:solidFill>
            <a:round/>
            <a:headEnd/>
            <a:tailEnd type="triangle" w="med" len="med"/>
          </a:ln>
          <a:effectLst/>
        </p:spPr>
        <p:txBody>
          <a:bodyPr/>
          <a:lstStyle/>
          <a:p>
            <a:endParaRPr lang="en-US"/>
          </a:p>
        </p:txBody>
      </p:sp>
      <p:sp>
        <p:nvSpPr>
          <p:cNvPr id="21516" name="Line 12"/>
          <p:cNvSpPr>
            <a:spLocks noChangeShapeType="1"/>
          </p:cNvSpPr>
          <p:nvPr/>
        </p:nvSpPr>
        <p:spPr bwMode="auto">
          <a:xfrm>
            <a:off x="1174213" y="2362200"/>
            <a:ext cx="2590800" cy="0"/>
          </a:xfrm>
          <a:prstGeom prst="line">
            <a:avLst/>
          </a:prstGeom>
          <a:noFill/>
          <a:ln w="28575">
            <a:solidFill>
              <a:srgbClr val="000000"/>
            </a:solidFill>
            <a:round/>
            <a:headEnd/>
            <a:tailEnd type="triangle" w="med" len="med"/>
          </a:ln>
          <a:effectLst/>
        </p:spPr>
        <p:txBody>
          <a:bodyPr/>
          <a:lstStyle/>
          <a:p>
            <a:endParaRPr lang="en-US"/>
          </a:p>
        </p:txBody>
      </p:sp>
      <p:sp>
        <p:nvSpPr>
          <p:cNvPr id="21517" name="Line 13"/>
          <p:cNvSpPr>
            <a:spLocks noChangeShapeType="1"/>
          </p:cNvSpPr>
          <p:nvPr/>
        </p:nvSpPr>
        <p:spPr bwMode="auto">
          <a:xfrm>
            <a:off x="1240315" y="1752599"/>
            <a:ext cx="1772148" cy="1"/>
          </a:xfrm>
          <a:prstGeom prst="line">
            <a:avLst/>
          </a:prstGeom>
          <a:noFill/>
          <a:ln w="22225">
            <a:solidFill>
              <a:srgbClr val="000000"/>
            </a:solidFill>
            <a:round/>
            <a:headEnd/>
            <a:tailEnd type="triangle" w="med" len="med"/>
          </a:ln>
          <a:effectLst/>
        </p:spPr>
        <p:txBody>
          <a:bodyPr/>
          <a:lstStyle/>
          <a:p>
            <a:endParaRPr lang="en-US"/>
          </a:p>
        </p:txBody>
      </p:sp>
      <p:sp>
        <p:nvSpPr>
          <p:cNvPr id="21518" name="Text Box 14"/>
          <p:cNvSpPr txBox="1">
            <a:spLocks noChangeArrowheads="1"/>
          </p:cNvSpPr>
          <p:nvPr/>
        </p:nvSpPr>
        <p:spPr bwMode="auto">
          <a:xfrm>
            <a:off x="7349291" y="3323721"/>
            <a:ext cx="915988" cy="396875"/>
          </a:xfrm>
          <a:prstGeom prst="rect">
            <a:avLst/>
          </a:prstGeom>
          <a:noFill/>
          <a:ln w="9525">
            <a:noFill/>
            <a:miter lim="800000"/>
            <a:headEnd/>
            <a:tailEnd/>
          </a:ln>
          <a:effectLst/>
        </p:spPr>
        <p:txBody>
          <a:bodyPr wrap="none">
            <a:spAutoFit/>
          </a:bodyPr>
          <a:lstStyle/>
          <a:p>
            <a:r>
              <a:rPr lang="en-US" sz="2000" b="1" dirty="0">
                <a:latin typeface="Times New Roman" pitchFamily="18" charset="0"/>
              </a:rPr>
              <a:t>Petiole</a:t>
            </a:r>
          </a:p>
        </p:txBody>
      </p:sp>
      <p:sp>
        <p:nvSpPr>
          <p:cNvPr id="21519" name="Line 15"/>
          <p:cNvSpPr>
            <a:spLocks noChangeShapeType="1"/>
          </p:cNvSpPr>
          <p:nvPr/>
        </p:nvSpPr>
        <p:spPr bwMode="auto">
          <a:xfrm flipH="1">
            <a:off x="4545766" y="3538033"/>
            <a:ext cx="2819400" cy="0"/>
          </a:xfrm>
          <a:prstGeom prst="line">
            <a:avLst/>
          </a:prstGeom>
          <a:noFill/>
          <a:ln w="28575">
            <a:solidFill>
              <a:srgbClr val="000000"/>
            </a:solidFill>
            <a:round/>
            <a:headEnd/>
            <a:tailEnd type="triangle" w="med" len="med"/>
          </a:ln>
          <a:effectLst/>
        </p:spPr>
        <p:txBody>
          <a:bodyPr/>
          <a:lstStyle/>
          <a:p>
            <a:endParaRPr lang="en-US"/>
          </a:p>
        </p:txBody>
      </p:sp>
      <p:cxnSp>
        <p:nvCxnSpPr>
          <p:cNvPr id="3" name="Straight Arrow Connector 2"/>
          <p:cNvCxnSpPr/>
          <p:nvPr/>
        </p:nvCxnSpPr>
        <p:spPr>
          <a:xfrm flipH="1">
            <a:off x="4701400" y="4105587"/>
            <a:ext cx="274319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6903998" y="4867727"/>
            <a:ext cx="9144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417611" y="3876987"/>
            <a:ext cx="712788"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Base</a:t>
            </a:r>
          </a:p>
        </p:txBody>
      </p:sp>
      <p:sp>
        <p:nvSpPr>
          <p:cNvPr id="25" name="TextBox 24"/>
          <p:cNvSpPr txBox="1"/>
          <p:nvPr/>
        </p:nvSpPr>
        <p:spPr>
          <a:xfrm>
            <a:off x="7807285" y="4650205"/>
            <a:ext cx="794449"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Apex</a:t>
            </a:r>
          </a:p>
        </p:txBody>
      </p:sp>
    </p:spTree>
    <p:extLst>
      <p:ext uri="{BB962C8B-B14F-4D97-AF65-F5344CB8AC3E}">
        <p14:creationId xmlns:p14="http://schemas.microsoft.com/office/powerpoint/2010/main" val="2941522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815" r="1281" b="1068"/>
          <a:stretch/>
        </p:blipFill>
        <p:spPr>
          <a:xfrm>
            <a:off x="4948751" y="167884"/>
            <a:ext cx="4195249" cy="5998030"/>
          </a:xfrm>
          <a:prstGeom prst="rect">
            <a:avLst/>
          </a:prstGeom>
        </p:spPr>
      </p:pic>
      <p:pic>
        <p:nvPicPr>
          <p:cNvPr id="3" name="Picture 2"/>
          <p:cNvPicPr>
            <a:picLocks noChangeAspect="1"/>
          </p:cNvPicPr>
          <p:nvPr/>
        </p:nvPicPr>
        <p:blipFill>
          <a:blip r:embed="rId3"/>
          <a:stretch>
            <a:fillRect/>
          </a:stretch>
        </p:blipFill>
        <p:spPr>
          <a:xfrm>
            <a:off x="-1" y="167884"/>
            <a:ext cx="4555761" cy="6004315"/>
          </a:xfrm>
          <a:prstGeom prst="rect">
            <a:avLst/>
          </a:prstGeom>
        </p:spPr>
      </p:pic>
    </p:spTree>
    <p:extLst>
      <p:ext uri="{BB962C8B-B14F-4D97-AF65-F5344CB8AC3E}">
        <p14:creationId xmlns:p14="http://schemas.microsoft.com/office/powerpoint/2010/main" val="410651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1912" y="106175"/>
            <a:ext cx="7886700" cy="988715"/>
          </a:xfrm>
        </p:spPr>
        <p:txBody>
          <a:bodyPr/>
          <a:lstStyle/>
          <a:p>
            <a:r>
              <a:rPr lang="en-US" u="sng" dirty="0"/>
              <a:t>Flower Parts</a:t>
            </a:r>
          </a:p>
        </p:txBody>
      </p:sp>
      <p:pic>
        <p:nvPicPr>
          <p:cNvPr id="32770" name="Picture 2" descr="Illustration of the corolla and calyx of a flower."/>
          <p:cNvPicPr>
            <a:picLocks noGrp="1" noChangeAspect="1" noChangeArrowheads="1"/>
          </p:cNvPicPr>
          <p:nvPr>
            <p:ph idx="4294967295"/>
          </p:nvPr>
        </p:nvPicPr>
        <p:blipFill rotWithShape="1">
          <a:blip r:embed="rId3" cstate="print"/>
          <a:srcRect l="4673" t="8905" r="4673"/>
          <a:stretch/>
        </p:blipFill>
        <p:spPr>
          <a:xfrm>
            <a:off x="14288" y="1060382"/>
            <a:ext cx="7094538" cy="4754563"/>
          </a:xfrm>
          <a:noFill/>
          <a:ln/>
        </p:spPr>
      </p:pic>
      <p:sp>
        <p:nvSpPr>
          <p:cNvPr id="32771" name="Text Box 3"/>
          <p:cNvSpPr txBox="1">
            <a:spLocks noChangeArrowheads="1"/>
          </p:cNvSpPr>
          <p:nvPr/>
        </p:nvSpPr>
        <p:spPr bwMode="auto">
          <a:xfrm>
            <a:off x="300656" y="4922769"/>
            <a:ext cx="2907730" cy="523220"/>
          </a:xfrm>
          <a:prstGeom prst="rect">
            <a:avLst/>
          </a:prstGeom>
          <a:noFill/>
          <a:ln w="9525">
            <a:noFill/>
            <a:miter lim="800000"/>
            <a:headEnd/>
            <a:tailEnd/>
          </a:ln>
          <a:effectLst/>
        </p:spPr>
        <p:txBody>
          <a:bodyPr wrap="square">
            <a:spAutoFit/>
          </a:bodyPr>
          <a:lstStyle/>
          <a:p>
            <a:pPr algn="ctr"/>
            <a:r>
              <a:rPr lang="en-US" sz="2800" b="1" dirty="0">
                <a:solidFill>
                  <a:schemeClr val="bg1">
                    <a:lumMod val="95000"/>
                  </a:schemeClr>
                </a:solidFill>
                <a:latin typeface="Times New Roman" pitchFamily="18" charset="0"/>
              </a:rPr>
              <a:t>Corolla  =  Petals</a:t>
            </a:r>
          </a:p>
        </p:txBody>
      </p:sp>
      <p:sp>
        <p:nvSpPr>
          <p:cNvPr id="32772" name="Line 4"/>
          <p:cNvSpPr>
            <a:spLocks noChangeShapeType="1"/>
          </p:cNvSpPr>
          <p:nvPr/>
        </p:nvSpPr>
        <p:spPr bwMode="auto">
          <a:xfrm flipV="1">
            <a:off x="2682161" y="3955981"/>
            <a:ext cx="82974" cy="1058780"/>
          </a:xfrm>
          <a:prstGeom prst="line">
            <a:avLst/>
          </a:prstGeom>
          <a:noFill/>
          <a:ln w="41275">
            <a:solidFill>
              <a:schemeClr val="bg1"/>
            </a:solidFill>
            <a:round/>
            <a:headEnd/>
            <a:tailEnd type="triangle" w="med" len="med"/>
          </a:ln>
          <a:effectLst/>
        </p:spPr>
        <p:txBody>
          <a:bodyPr/>
          <a:lstStyle/>
          <a:p>
            <a:endParaRPr lang="en-US"/>
          </a:p>
        </p:txBody>
      </p:sp>
      <p:sp>
        <p:nvSpPr>
          <p:cNvPr id="32773" name="Line 5"/>
          <p:cNvSpPr>
            <a:spLocks noChangeShapeType="1"/>
          </p:cNvSpPr>
          <p:nvPr/>
        </p:nvSpPr>
        <p:spPr bwMode="auto">
          <a:xfrm flipH="1" flipV="1">
            <a:off x="2177715" y="4451407"/>
            <a:ext cx="195434" cy="563354"/>
          </a:xfrm>
          <a:prstGeom prst="line">
            <a:avLst/>
          </a:prstGeom>
          <a:noFill/>
          <a:ln w="41275">
            <a:solidFill>
              <a:schemeClr val="bg1"/>
            </a:solidFill>
            <a:round/>
            <a:headEnd/>
            <a:tailEnd type="triangle" w="med" len="med"/>
          </a:ln>
          <a:effectLst/>
        </p:spPr>
        <p:txBody>
          <a:bodyPr/>
          <a:lstStyle/>
          <a:p>
            <a:endParaRPr lang="en-US"/>
          </a:p>
        </p:txBody>
      </p:sp>
      <p:sp>
        <p:nvSpPr>
          <p:cNvPr id="32775" name="AutoShape 7"/>
          <p:cNvSpPr>
            <a:spLocks/>
          </p:cNvSpPr>
          <p:nvPr/>
        </p:nvSpPr>
        <p:spPr bwMode="auto">
          <a:xfrm flipH="1">
            <a:off x="2863494" y="1906519"/>
            <a:ext cx="184506" cy="1058863"/>
          </a:xfrm>
          <a:prstGeom prst="rightBracket">
            <a:avLst>
              <a:gd name="adj" fmla="val 125000"/>
            </a:avLst>
          </a:prstGeom>
          <a:noFill/>
          <a:ln w="50800">
            <a:solidFill>
              <a:schemeClr val="bg1"/>
            </a:solidFill>
            <a:round/>
            <a:headEnd/>
            <a:tailEnd/>
          </a:ln>
          <a:effectLst/>
        </p:spPr>
        <p:txBody>
          <a:bodyPr wrap="none" anchor="ctr"/>
          <a:lstStyle/>
          <a:p>
            <a:endParaRPr lang="en-US"/>
          </a:p>
        </p:txBody>
      </p:sp>
      <p:sp>
        <p:nvSpPr>
          <p:cNvPr id="32776" name="Line 8"/>
          <p:cNvSpPr>
            <a:spLocks noChangeShapeType="1"/>
          </p:cNvSpPr>
          <p:nvPr/>
        </p:nvSpPr>
        <p:spPr bwMode="auto">
          <a:xfrm>
            <a:off x="2361118" y="1666155"/>
            <a:ext cx="501183" cy="782125"/>
          </a:xfrm>
          <a:prstGeom prst="line">
            <a:avLst/>
          </a:prstGeom>
          <a:noFill/>
          <a:ln w="38100">
            <a:solidFill>
              <a:schemeClr val="bg1"/>
            </a:solidFill>
            <a:round/>
            <a:headEnd/>
            <a:tailEnd/>
          </a:ln>
          <a:effectLst/>
        </p:spPr>
        <p:txBody>
          <a:bodyPr/>
          <a:lstStyle/>
          <a:p>
            <a:endParaRPr lang="en-US"/>
          </a:p>
        </p:txBody>
      </p:sp>
      <p:sp>
        <p:nvSpPr>
          <p:cNvPr id="32777" name="Text Box 9"/>
          <p:cNvSpPr txBox="1">
            <a:spLocks noChangeArrowheads="1"/>
          </p:cNvSpPr>
          <p:nvPr/>
        </p:nvSpPr>
        <p:spPr bwMode="auto">
          <a:xfrm>
            <a:off x="1869114" y="1185744"/>
            <a:ext cx="1455605" cy="523220"/>
          </a:xfrm>
          <a:prstGeom prst="rect">
            <a:avLst/>
          </a:prstGeom>
          <a:noFill/>
          <a:ln w="9525">
            <a:noFill/>
            <a:miter lim="800000"/>
            <a:headEnd/>
            <a:tailEnd/>
          </a:ln>
          <a:effectLst/>
        </p:spPr>
        <p:txBody>
          <a:bodyPr wrap="square">
            <a:spAutoFit/>
          </a:bodyPr>
          <a:lstStyle/>
          <a:p>
            <a:r>
              <a:rPr lang="en-US" sz="2800" b="1" dirty="0">
                <a:solidFill>
                  <a:schemeClr val="bg1"/>
                </a:solidFill>
                <a:latin typeface="Times New Roman" pitchFamily="18" charset="0"/>
              </a:rPr>
              <a:t>Calyx  =</a:t>
            </a:r>
          </a:p>
        </p:txBody>
      </p:sp>
      <p:sp>
        <p:nvSpPr>
          <p:cNvPr id="32778" name="Text Box 10"/>
          <p:cNvSpPr txBox="1">
            <a:spLocks noChangeArrowheads="1"/>
          </p:cNvSpPr>
          <p:nvPr/>
        </p:nvSpPr>
        <p:spPr bwMode="auto">
          <a:xfrm>
            <a:off x="3328706" y="1199529"/>
            <a:ext cx="1295400" cy="523220"/>
          </a:xfrm>
          <a:prstGeom prst="rect">
            <a:avLst/>
          </a:prstGeom>
          <a:noFill/>
          <a:ln w="9525">
            <a:noFill/>
            <a:miter lim="800000"/>
            <a:headEnd/>
            <a:tailEnd/>
          </a:ln>
          <a:effectLst/>
        </p:spPr>
        <p:txBody>
          <a:bodyPr>
            <a:spAutoFit/>
          </a:bodyPr>
          <a:lstStyle/>
          <a:p>
            <a:r>
              <a:rPr lang="en-US" sz="2800" b="1" dirty="0">
                <a:solidFill>
                  <a:schemeClr val="bg1">
                    <a:lumMod val="95000"/>
                  </a:schemeClr>
                </a:solidFill>
                <a:latin typeface="Times New Roman" pitchFamily="18" charset="0"/>
              </a:rPr>
              <a:t>Sepals</a:t>
            </a:r>
          </a:p>
        </p:txBody>
      </p:sp>
      <p:sp>
        <p:nvSpPr>
          <p:cNvPr id="32779" name="Line 11"/>
          <p:cNvSpPr>
            <a:spLocks noChangeShapeType="1"/>
          </p:cNvSpPr>
          <p:nvPr/>
        </p:nvSpPr>
        <p:spPr bwMode="auto">
          <a:xfrm flipH="1">
            <a:off x="3505200" y="1666154"/>
            <a:ext cx="132723" cy="575327"/>
          </a:xfrm>
          <a:prstGeom prst="line">
            <a:avLst/>
          </a:prstGeom>
          <a:noFill/>
          <a:ln w="38100">
            <a:solidFill>
              <a:schemeClr val="bg1"/>
            </a:solidFill>
            <a:round/>
            <a:headEnd/>
            <a:tailEnd type="triangle" w="med" len="med"/>
          </a:ln>
          <a:effectLst/>
        </p:spPr>
        <p:txBody>
          <a:bodyPr/>
          <a:lstStyle/>
          <a:p>
            <a:endParaRPr lang="en-US"/>
          </a:p>
        </p:txBody>
      </p:sp>
      <p:sp>
        <p:nvSpPr>
          <p:cNvPr id="32780" name="Line 12"/>
          <p:cNvSpPr>
            <a:spLocks noChangeShapeType="1"/>
          </p:cNvSpPr>
          <p:nvPr/>
        </p:nvSpPr>
        <p:spPr bwMode="auto">
          <a:xfrm>
            <a:off x="4196596" y="1690219"/>
            <a:ext cx="146803" cy="606272"/>
          </a:xfrm>
          <a:prstGeom prst="line">
            <a:avLst/>
          </a:prstGeom>
          <a:noFill/>
          <a:ln w="38100">
            <a:solidFill>
              <a:schemeClr val="bg1"/>
            </a:solidFill>
            <a:round/>
            <a:headEnd/>
            <a:tailEnd type="triangle" w="med" len="med"/>
          </a:ln>
          <a:effectLst/>
        </p:spPr>
        <p:txBody>
          <a:bodyPr/>
          <a:lstStyle/>
          <a:p>
            <a:endParaRPr lang="en-US"/>
          </a:p>
        </p:txBody>
      </p:sp>
      <p:pic>
        <p:nvPicPr>
          <p:cNvPr id="13" name="Picture 2" descr="Illustration of the reproductive parts of a flower."/>
          <p:cNvPicPr>
            <a:picLocks noChangeAspect="1" noChangeArrowheads="1"/>
          </p:cNvPicPr>
          <p:nvPr/>
        </p:nvPicPr>
        <p:blipFill rotWithShape="1">
          <a:blip r:embed="rId4" cstate="print"/>
          <a:srcRect b="5762"/>
          <a:stretch/>
        </p:blipFill>
        <p:spPr bwMode="auto">
          <a:xfrm>
            <a:off x="5707781" y="3061661"/>
            <a:ext cx="3412411" cy="3435392"/>
          </a:xfrm>
          <a:prstGeom prst="rect">
            <a:avLst/>
          </a:prstGeom>
          <a:noFill/>
        </p:spPr>
      </p:pic>
      <p:sp>
        <p:nvSpPr>
          <p:cNvPr id="14" name="Text Box 9"/>
          <p:cNvSpPr txBox="1">
            <a:spLocks noChangeArrowheads="1"/>
          </p:cNvSpPr>
          <p:nvPr/>
        </p:nvSpPr>
        <p:spPr bwMode="auto">
          <a:xfrm>
            <a:off x="7988166" y="2708995"/>
            <a:ext cx="1176925" cy="461665"/>
          </a:xfrm>
          <a:prstGeom prst="rect">
            <a:avLst/>
          </a:prstGeom>
          <a:noFill/>
          <a:ln w="9525">
            <a:noFill/>
            <a:miter lim="800000"/>
            <a:headEnd/>
            <a:tailEnd/>
          </a:ln>
          <a:effectLst/>
        </p:spPr>
        <p:txBody>
          <a:bodyPr wrap="none">
            <a:spAutoFit/>
          </a:bodyPr>
          <a:lstStyle/>
          <a:p>
            <a:r>
              <a:rPr lang="en-US" sz="2400" b="1" dirty="0">
                <a:solidFill>
                  <a:srgbClr val="00B0F0"/>
                </a:solidFill>
                <a:latin typeface="Times New Roman" pitchFamily="18" charset="0"/>
              </a:rPr>
              <a:t>Stamen</a:t>
            </a:r>
          </a:p>
        </p:txBody>
      </p:sp>
      <p:sp>
        <p:nvSpPr>
          <p:cNvPr id="15" name="Text Box 9"/>
          <p:cNvSpPr txBox="1">
            <a:spLocks noChangeArrowheads="1"/>
          </p:cNvSpPr>
          <p:nvPr/>
        </p:nvSpPr>
        <p:spPr bwMode="auto">
          <a:xfrm>
            <a:off x="5741396" y="2996681"/>
            <a:ext cx="849913" cy="461665"/>
          </a:xfrm>
          <a:prstGeom prst="rect">
            <a:avLst/>
          </a:prstGeom>
          <a:noFill/>
          <a:ln w="9525">
            <a:noFill/>
            <a:miter lim="800000"/>
            <a:headEnd/>
            <a:tailEnd/>
          </a:ln>
          <a:effectLst/>
        </p:spPr>
        <p:txBody>
          <a:bodyPr wrap="square">
            <a:spAutoFit/>
          </a:bodyPr>
          <a:lstStyle/>
          <a:p>
            <a:r>
              <a:rPr lang="en-US" sz="2400" b="1" dirty="0">
                <a:solidFill>
                  <a:srgbClr val="FF0000"/>
                </a:solidFill>
                <a:latin typeface="Times New Roman" pitchFamily="18" charset="0"/>
              </a:rPr>
              <a:t>Pistil</a:t>
            </a:r>
          </a:p>
        </p:txBody>
      </p:sp>
      <p:sp>
        <p:nvSpPr>
          <p:cNvPr id="2" name="Oval 1"/>
          <p:cNvSpPr/>
          <p:nvPr/>
        </p:nvSpPr>
        <p:spPr>
          <a:xfrm>
            <a:off x="6853200" y="2965382"/>
            <a:ext cx="1104098" cy="1563186"/>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rot="1540895">
            <a:off x="7673929" y="3062566"/>
            <a:ext cx="464424" cy="1498385"/>
          </a:xfrm>
          <a:prstGeom prst="ellipse">
            <a:avLst/>
          </a:prstGeom>
          <a:noFill/>
          <a:ln w="38100">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a:endCxn id="2" idx="1"/>
          </p:cNvCxnSpPr>
          <p:nvPr/>
        </p:nvCxnSpPr>
        <p:spPr>
          <a:xfrm flipV="1">
            <a:off x="6533558" y="3194305"/>
            <a:ext cx="481333" cy="33210"/>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8292964" y="3125535"/>
            <a:ext cx="147128" cy="143845"/>
          </a:xfrm>
          <a:prstGeom prst="line">
            <a:avLst/>
          </a:prstGeom>
          <a:ln w="38100">
            <a:solidFill>
              <a:srgbClr val="00B0F0"/>
            </a:solidFill>
            <a:prstDash val="solid"/>
          </a:ln>
        </p:spPr>
        <p:style>
          <a:lnRef idx="1">
            <a:schemeClr val="accent1"/>
          </a:lnRef>
          <a:fillRef idx="0">
            <a:schemeClr val="accent1"/>
          </a:fillRef>
          <a:effectRef idx="0">
            <a:schemeClr val="accent1"/>
          </a:effectRef>
          <a:fontRef idx="minor">
            <a:schemeClr val="tx1"/>
          </a:fontRef>
        </p:style>
      </p:cxnSp>
      <p:sp>
        <p:nvSpPr>
          <p:cNvPr id="20" name="Text Box 3"/>
          <p:cNvSpPr txBox="1">
            <a:spLocks noChangeArrowheads="1"/>
          </p:cNvSpPr>
          <p:nvPr/>
        </p:nvSpPr>
        <p:spPr bwMode="auto">
          <a:xfrm>
            <a:off x="5198869" y="983034"/>
            <a:ext cx="2400300" cy="1384995"/>
          </a:xfrm>
          <a:prstGeom prst="rect">
            <a:avLst/>
          </a:prstGeom>
          <a:noFill/>
          <a:ln w="9525">
            <a:noFill/>
            <a:miter lim="800000"/>
            <a:headEnd/>
            <a:tailEnd/>
          </a:ln>
          <a:effectLst/>
        </p:spPr>
        <p:txBody>
          <a:bodyPr wrap="square">
            <a:spAutoFit/>
          </a:bodyPr>
          <a:lstStyle/>
          <a:p>
            <a:pPr algn="ctr"/>
            <a:r>
              <a:rPr lang="en-US" sz="2800" b="1" dirty="0">
                <a:solidFill>
                  <a:schemeClr val="bg1">
                    <a:lumMod val="95000"/>
                  </a:schemeClr>
                </a:solidFill>
                <a:latin typeface="Times New Roman" pitchFamily="18" charset="0"/>
              </a:rPr>
              <a:t>Corolla + Calyx = Perianth</a:t>
            </a:r>
          </a:p>
        </p:txBody>
      </p:sp>
      <p:sp>
        <p:nvSpPr>
          <p:cNvPr id="21" name="AutoShape 7"/>
          <p:cNvSpPr>
            <a:spLocks/>
          </p:cNvSpPr>
          <p:nvPr/>
        </p:nvSpPr>
        <p:spPr bwMode="auto">
          <a:xfrm rot="18489368" flipH="1">
            <a:off x="758088" y="3231946"/>
            <a:ext cx="404145" cy="2175881"/>
          </a:xfrm>
          <a:prstGeom prst="rightBracket">
            <a:avLst>
              <a:gd name="adj" fmla="val 125000"/>
            </a:avLst>
          </a:prstGeom>
          <a:noFill/>
          <a:ln w="50800">
            <a:solidFill>
              <a:schemeClr val="bg1"/>
            </a:solidFill>
            <a:round/>
            <a:headEnd/>
            <a:tailEnd/>
          </a:ln>
          <a:effectLst/>
        </p:spPr>
        <p:txBody>
          <a:bodyPr wrap="none" anchor="ctr"/>
          <a:lstStyle/>
          <a:p>
            <a:endParaRPr lang="en-US"/>
          </a:p>
        </p:txBody>
      </p:sp>
      <p:sp>
        <p:nvSpPr>
          <p:cNvPr id="22" name="Line 8"/>
          <p:cNvSpPr>
            <a:spLocks noChangeShapeType="1"/>
          </p:cNvSpPr>
          <p:nvPr/>
        </p:nvSpPr>
        <p:spPr bwMode="auto">
          <a:xfrm flipH="1">
            <a:off x="670796" y="4451407"/>
            <a:ext cx="150474" cy="563354"/>
          </a:xfrm>
          <a:prstGeom prst="line">
            <a:avLst/>
          </a:prstGeom>
          <a:noFill/>
          <a:ln w="38100">
            <a:solidFill>
              <a:schemeClr val="bg1"/>
            </a:solidFill>
            <a:round/>
            <a:headEnd/>
            <a:tailEnd/>
          </a:ln>
          <a:effectLst/>
        </p:spPr>
        <p:txBody>
          <a:bodyPr/>
          <a:lstStyle/>
          <a:p>
            <a:endParaRPr lang="en-US"/>
          </a:p>
        </p:txBody>
      </p:sp>
      <p:sp>
        <p:nvSpPr>
          <p:cNvPr id="23" name="Text Box 9"/>
          <p:cNvSpPr txBox="1">
            <a:spLocks noChangeArrowheads="1"/>
          </p:cNvSpPr>
          <p:nvPr/>
        </p:nvSpPr>
        <p:spPr bwMode="auto">
          <a:xfrm>
            <a:off x="8185923" y="3422323"/>
            <a:ext cx="968535" cy="400110"/>
          </a:xfrm>
          <a:prstGeom prst="rect">
            <a:avLst/>
          </a:prstGeom>
          <a:noFill/>
          <a:ln w="9525">
            <a:noFill/>
            <a:miter lim="800000"/>
            <a:headEnd/>
            <a:tailEnd/>
          </a:ln>
          <a:effectLst/>
        </p:spPr>
        <p:txBody>
          <a:bodyPr wrap="none">
            <a:spAutoFit/>
          </a:bodyPr>
          <a:lstStyle/>
          <a:p>
            <a:r>
              <a:rPr lang="en-US" sz="2000" b="1" dirty="0">
                <a:solidFill>
                  <a:srgbClr val="00B0F0"/>
                </a:solidFill>
                <a:latin typeface="Times New Roman" pitchFamily="18" charset="0"/>
              </a:rPr>
              <a:t>Anther</a:t>
            </a:r>
          </a:p>
        </p:txBody>
      </p:sp>
      <p:sp>
        <p:nvSpPr>
          <p:cNvPr id="30" name="Text Box 9"/>
          <p:cNvSpPr txBox="1">
            <a:spLocks noChangeArrowheads="1"/>
          </p:cNvSpPr>
          <p:nvPr/>
        </p:nvSpPr>
        <p:spPr bwMode="auto">
          <a:xfrm>
            <a:off x="8022560" y="4546991"/>
            <a:ext cx="1165704" cy="400110"/>
          </a:xfrm>
          <a:prstGeom prst="rect">
            <a:avLst/>
          </a:prstGeom>
          <a:noFill/>
          <a:ln w="9525">
            <a:noFill/>
            <a:miter lim="800000"/>
            <a:headEnd/>
            <a:tailEnd/>
          </a:ln>
          <a:effectLst/>
        </p:spPr>
        <p:txBody>
          <a:bodyPr wrap="none">
            <a:spAutoFit/>
          </a:bodyPr>
          <a:lstStyle/>
          <a:p>
            <a:r>
              <a:rPr lang="en-US" sz="2000" b="1" dirty="0">
                <a:solidFill>
                  <a:srgbClr val="00B0F0"/>
                </a:solidFill>
                <a:latin typeface="Times New Roman" pitchFamily="18" charset="0"/>
              </a:rPr>
              <a:t>Filament</a:t>
            </a:r>
          </a:p>
        </p:txBody>
      </p:sp>
      <p:sp>
        <p:nvSpPr>
          <p:cNvPr id="31" name="Text Box 9"/>
          <p:cNvSpPr txBox="1">
            <a:spLocks noChangeArrowheads="1"/>
          </p:cNvSpPr>
          <p:nvPr/>
        </p:nvSpPr>
        <p:spPr bwMode="auto">
          <a:xfrm>
            <a:off x="5868172" y="3832756"/>
            <a:ext cx="881973" cy="400110"/>
          </a:xfrm>
          <a:prstGeom prst="rect">
            <a:avLst/>
          </a:prstGeom>
          <a:noFill/>
          <a:ln w="9525">
            <a:noFill/>
            <a:miter lim="800000"/>
            <a:headEnd/>
            <a:tailEnd/>
          </a:ln>
          <a:effectLst/>
        </p:spPr>
        <p:txBody>
          <a:bodyPr wrap="none">
            <a:spAutoFit/>
          </a:bodyPr>
          <a:lstStyle/>
          <a:p>
            <a:r>
              <a:rPr lang="en-US" sz="2000" b="1" dirty="0">
                <a:solidFill>
                  <a:srgbClr val="FF0000"/>
                </a:solidFill>
                <a:latin typeface="Times New Roman" pitchFamily="18" charset="0"/>
              </a:rPr>
              <a:t>Ovary</a:t>
            </a:r>
          </a:p>
        </p:txBody>
      </p:sp>
      <p:sp>
        <p:nvSpPr>
          <p:cNvPr id="38" name="Text Box 9"/>
          <p:cNvSpPr txBox="1">
            <a:spLocks noChangeArrowheads="1"/>
          </p:cNvSpPr>
          <p:nvPr/>
        </p:nvSpPr>
        <p:spPr bwMode="auto">
          <a:xfrm>
            <a:off x="7115568" y="2458086"/>
            <a:ext cx="952505" cy="400110"/>
          </a:xfrm>
          <a:prstGeom prst="rect">
            <a:avLst/>
          </a:prstGeom>
          <a:noFill/>
          <a:ln w="9525">
            <a:noFill/>
            <a:miter lim="800000"/>
            <a:headEnd/>
            <a:tailEnd/>
          </a:ln>
          <a:effectLst/>
        </p:spPr>
        <p:txBody>
          <a:bodyPr wrap="none">
            <a:spAutoFit/>
          </a:bodyPr>
          <a:lstStyle/>
          <a:p>
            <a:r>
              <a:rPr lang="en-US" sz="2000" b="1" dirty="0">
                <a:solidFill>
                  <a:srgbClr val="FF0000"/>
                </a:solidFill>
                <a:latin typeface="Times New Roman" pitchFamily="18" charset="0"/>
              </a:rPr>
              <a:t>Stigma</a:t>
            </a:r>
          </a:p>
        </p:txBody>
      </p:sp>
      <p:sp>
        <p:nvSpPr>
          <p:cNvPr id="39" name="Text Box 9"/>
          <p:cNvSpPr txBox="1">
            <a:spLocks noChangeArrowheads="1"/>
          </p:cNvSpPr>
          <p:nvPr/>
        </p:nvSpPr>
        <p:spPr bwMode="auto">
          <a:xfrm>
            <a:off x="5829493" y="3429183"/>
            <a:ext cx="724878" cy="400110"/>
          </a:xfrm>
          <a:prstGeom prst="rect">
            <a:avLst/>
          </a:prstGeom>
          <a:noFill/>
          <a:ln w="9525">
            <a:noFill/>
            <a:miter lim="800000"/>
            <a:headEnd/>
            <a:tailEnd/>
          </a:ln>
          <a:effectLst/>
        </p:spPr>
        <p:txBody>
          <a:bodyPr wrap="none">
            <a:spAutoFit/>
          </a:bodyPr>
          <a:lstStyle/>
          <a:p>
            <a:r>
              <a:rPr lang="en-US" sz="2000" b="1" dirty="0">
                <a:solidFill>
                  <a:srgbClr val="FF0000"/>
                </a:solidFill>
                <a:latin typeface="Times New Roman" pitchFamily="18" charset="0"/>
              </a:rPr>
              <a:t>Style</a:t>
            </a:r>
          </a:p>
        </p:txBody>
      </p:sp>
      <p:cxnSp>
        <p:nvCxnSpPr>
          <p:cNvPr id="43" name="Straight Connector 42"/>
          <p:cNvCxnSpPr/>
          <p:nvPr/>
        </p:nvCxnSpPr>
        <p:spPr>
          <a:xfrm flipH="1">
            <a:off x="7335597" y="2786312"/>
            <a:ext cx="78389" cy="3599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39" idx="3"/>
          </p:cNvCxnSpPr>
          <p:nvPr/>
        </p:nvCxnSpPr>
        <p:spPr>
          <a:xfrm flipV="1">
            <a:off x="6554371" y="3520321"/>
            <a:ext cx="879218" cy="10891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6673851" y="3964761"/>
            <a:ext cx="657122" cy="68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8127003" y="3339249"/>
            <a:ext cx="331921" cy="15764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flipV="1">
            <a:off x="8063870" y="3743791"/>
            <a:ext cx="579332" cy="75094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9224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432509" y="-10066"/>
            <a:ext cx="1712143" cy="2557323"/>
          </a:xfrm>
          <a:prstGeom prst="rect">
            <a:avLst/>
          </a:prstGeom>
        </p:spPr>
      </p:pic>
      <p:pic>
        <p:nvPicPr>
          <p:cNvPr id="6" name="Picture 5"/>
          <p:cNvPicPr>
            <a:picLocks noChangeAspect="1"/>
          </p:cNvPicPr>
          <p:nvPr/>
        </p:nvPicPr>
        <p:blipFill>
          <a:blip r:embed="rId4"/>
          <a:stretch>
            <a:fillRect/>
          </a:stretch>
        </p:blipFill>
        <p:spPr>
          <a:xfrm>
            <a:off x="1679831" y="922332"/>
            <a:ext cx="5734050" cy="5114925"/>
          </a:xfrm>
          <a:prstGeom prst="rect">
            <a:avLst/>
          </a:prstGeom>
        </p:spPr>
      </p:pic>
      <p:pic>
        <p:nvPicPr>
          <p:cNvPr id="15" name="Picture 14"/>
          <p:cNvPicPr>
            <a:picLocks noChangeAspect="1"/>
          </p:cNvPicPr>
          <p:nvPr/>
        </p:nvPicPr>
        <p:blipFill>
          <a:blip r:embed="rId5"/>
          <a:stretch>
            <a:fillRect/>
          </a:stretch>
        </p:blipFill>
        <p:spPr>
          <a:xfrm>
            <a:off x="0" y="708555"/>
            <a:ext cx="1401805" cy="1965704"/>
          </a:xfrm>
          <a:prstGeom prst="rect">
            <a:avLst/>
          </a:prstGeom>
        </p:spPr>
      </p:pic>
      <p:pic>
        <p:nvPicPr>
          <p:cNvPr id="8" name="Picture 7"/>
          <p:cNvPicPr>
            <a:picLocks noChangeAspect="1"/>
          </p:cNvPicPr>
          <p:nvPr/>
        </p:nvPicPr>
        <p:blipFill rotWithShape="1">
          <a:blip r:embed="rId6"/>
          <a:srcRect r="6741"/>
          <a:stretch/>
        </p:blipFill>
        <p:spPr>
          <a:xfrm>
            <a:off x="5962855" y="0"/>
            <a:ext cx="1246115" cy="1691407"/>
          </a:xfrm>
          <a:prstGeom prst="rect">
            <a:avLst/>
          </a:prstGeom>
        </p:spPr>
      </p:pic>
      <p:pic>
        <p:nvPicPr>
          <p:cNvPr id="16" name="Picture 15"/>
          <p:cNvPicPr>
            <a:picLocks noChangeAspect="1"/>
          </p:cNvPicPr>
          <p:nvPr/>
        </p:nvPicPr>
        <p:blipFill rotWithShape="1">
          <a:blip r:embed="rId7"/>
          <a:srcRect t="2399" r="1474" b="4275"/>
          <a:stretch/>
        </p:blipFill>
        <p:spPr>
          <a:xfrm rot="5400000">
            <a:off x="-551215" y="4647753"/>
            <a:ext cx="2775976" cy="1673547"/>
          </a:xfrm>
          <a:prstGeom prst="rect">
            <a:avLst/>
          </a:prstGeom>
        </p:spPr>
      </p:pic>
      <p:pic>
        <p:nvPicPr>
          <p:cNvPr id="13" name="Picture 12"/>
          <p:cNvPicPr>
            <a:picLocks noChangeAspect="1"/>
          </p:cNvPicPr>
          <p:nvPr/>
        </p:nvPicPr>
        <p:blipFill>
          <a:blip r:embed="rId8"/>
          <a:stretch>
            <a:fillRect/>
          </a:stretch>
        </p:blipFill>
        <p:spPr>
          <a:xfrm>
            <a:off x="0" y="2988515"/>
            <a:ext cx="1163589" cy="1108023"/>
          </a:xfrm>
          <a:prstGeom prst="rect">
            <a:avLst/>
          </a:prstGeom>
        </p:spPr>
      </p:pic>
      <p:pic>
        <p:nvPicPr>
          <p:cNvPr id="21" name="Picture 20"/>
          <p:cNvPicPr>
            <a:picLocks noChangeAspect="1"/>
          </p:cNvPicPr>
          <p:nvPr/>
        </p:nvPicPr>
        <p:blipFill>
          <a:blip r:embed="rId9"/>
          <a:stretch>
            <a:fillRect/>
          </a:stretch>
        </p:blipFill>
        <p:spPr>
          <a:xfrm flipH="1">
            <a:off x="7691906" y="4493599"/>
            <a:ext cx="1452093" cy="2364402"/>
          </a:xfrm>
          <a:prstGeom prst="rect">
            <a:avLst/>
          </a:prstGeom>
        </p:spPr>
      </p:pic>
      <p:pic>
        <p:nvPicPr>
          <p:cNvPr id="18" name="Picture 17"/>
          <p:cNvPicPr>
            <a:picLocks noChangeAspect="1"/>
          </p:cNvPicPr>
          <p:nvPr/>
        </p:nvPicPr>
        <p:blipFill>
          <a:blip r:embed="rId10"/>
          <a:stretch>
            <a:fillRect/>
          </a:stretch>
        </p:blipFill>
        <p:spPr>
          <a:xfrm>
            <a:off x="7695518" y="3045117"/>
            <a:ext cx="1448482" cy="1448482"/>
          </a:xfrm>
          <a:prstGeom prst="rect">
            <a:avLst/>
          </a:prstGeom>
        </p:spPr>
      </p:pic>
      <p:sp>
        <p:nvSpPr>
          <p:cNvPr id="26" name="TextBox 25"/>
          <p:cNvSpPr txBox="1"/>
          <p:nvPr/>
        </p:nvSpPr>
        <p:spPr>
          <a:xfrm>
            <a:off x="7006" y="-22264"/>
            <a:ext cx="5325390" cy="338554"/>
          </a:xfrm>
          <a:prstGeom prst="rect">
            <a:avLst/>
          </a:prstGeom>
          <a:noFill/>
        </p:spPr>
        <p:txBody>
          <a:bodyPr wrap="square" rtlCol="0">
            <a:spAutoFit/>
          </a:bodyPr>
          <a:lstStyle/>
          <a:p>
            <a:r>
              <a:rPr lang="en-US" sz="1600" dirty="0"/>
              <a:t>Key from </a:t>
            </a:r>
            <a:r>
              <a:rPr lang="en-US" sz="1600" u="sng" dirty="0"/>
              <a:t>Guide to the Vascular Plants of Florida</a:t>
            </a:r>
            <a:r>
              <a:rPr lang="en-US" sz="1600" dirty="0"/>
              <a:t> by </a:t>
            </a:r>
            <a:r>
              <a:rPr lang="en-US" sz="1600" dirty="0" err="1"/>
              <a:t>Wunderlin</a:t>
            </a:r>
            <a:endParaRPr lang="en-US" sz="1600" dirty="0"/>
          </a:p>
        </p:txBody>
      </p:sp>
    </p:spTree>
    <p:extLst>
      <p:ext uri="{BB962C8B-B14F-4D97-AF65-F5344CB8AC3E}">
        <p14:creationId xmlns:p14="http://schemas.microsoft.com/office/powerpoint/2010/main" val="202642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64" presetClass="path" presetSubtype="0" accel="50000" decel="50000" fill="hold" nodeType="clickEffect">
                                  <p:stCondLst>
                                    <p:cond delay="0"/>
                                  </p:stCondLst>
                                  <p:childTnLst>
                                    <p:animMotion origin="layout" path="M 0.00521 -0.00139 L 0 -0.50139 " pathEditMode="relative" rAng="0" ptsTypes="AA">
                                      <p:cBhvr>
                                        <p:cTn id="12" dur="2000" fill="hold"/>
                                        <p:tgtEl>
                                          <p:spTgt spid="8"/>
                                        </p:tgtEl>
                                        <p:attrNameLst>
                                          <p:attrName>ppt_x</p:attrName>
                                          <p:attrName>ppt_y</p:attrName>
                                        </p:attrNameLst>
                                      </p:cBhvr>
                                      <p:rCtr x="-260" y="-25000"/>
                                    </p:animMotion>
                                  </p:childTnLst>
                                </p:cTn>
                              </p:par>
                              <p:par>
                                <p:cTn id="13" presetID="42" presetClass="path" presetSubtype="0" accel="50000" decel="50000" fill="hold" nodeType="withEffect">
                                  <p:stCondLst>
                                    <p:cond delay="0"/>
                                  </p:stCondLst>
                                  <p:childTnLst>
                                    <p:animMotion origin="layout" path="M -2.22222E-6 2.59259E-6 L 0.00018 0.03495 " pathEditMode="relative" rAng="0" ptsTypes="AA">
                                      <p:cBhvr>
                                        <p:cTn id="14" dur="2000" fill="hold"/>
                                        <p:tgtEl>
                                          <p:spTgt spid="6"/>
                                        </p:tgtEl>
                                        <p:attrNameLst>
                                          <p:attrName>ppt_x</p:attrName>
                                          <p:attrName>ppt_y</p:attrName>
                                        </p:attrNameLst>
                                      </p:cBhvr>
                                      <p:rCtr x="0" y="1736"/>
                                    </p:animMotion>
                                  </p:childTnLst>
                                </p:cTn>
                              </p:par>
                              <p:par>
                                <p:cTn id="15" presetID="64" presetClass="path" presetSubtype="0" accel="50000" decel="50000" fill="hold" nodeType="withEffect">
                                  <p:stCondLst>
                                    <p:cond delay="0"/>
                                  </p:stCondLst>
                                  <p:childTnLst>
                                    <p:animMotion origin="layout" path="M 4.44444E-6 0.00138 L -0.00035 -0.40625 " pathEditMode="relative" rAng="0" ptsTypes="AA">
                                      <p:cBhvr>
                                        <p:cTn id="16" dur="2000" fill="hold"/>
                                        <p:tgtEl>
                                          <p:spTgt spid="15"/>
                                        </p:tgtEl>
                                        <p:attrNameLst>
                                          <p:attrName>ppt_x</p:attrName>
                                          <p:attrName>ppt_y</p:attrName>
                                        </p:attrNameLst>
                                      </p:cBhvr>
                                      <p:rCtr x="-17" y="-20394"/>
                                    </p:animMotion>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5400" b="1">
                <a:solidFill>
                  <a:schemeClr val="tx1"/>
                </a:solidFill>
              </a:rPr>
              <a:t>Leaf Arrangements</a:t>
            </a:r>
          </a:p>
        </p:txBody>
      </p:sp>
      <p:sp>
        <p:nvSpPr>
          <p:cNvPr id="16387" name="Rectangle 3"/>
          <p:cNvSpPr>
            <a:spLocks noGrp="1" noChangeArrowheads="1"/>
          </p:cNvSpPr>
          <p:nvPr>
            <p:ph type="body" sz="half" idx="1"/>
          </p:nvPr>
        </p:nvSpPr>
        <p:spPr>
          <a:xfrm>
            <a:off x="152400" y="1600200"/>
            <a:ext cx="4495800" cy="4530725"/>
          </a:xfrm>
        </p:spPr>
        <p:txBody>
          <a:bodyPr/>
          <a:lstStyle/>
          <a:p>
            <a:pPr>
              <a:buFontTx/>
              <a:buNone/>
            </a:pPr>
            <a:r>
              <a:rPr lang="en-US" sz="2800" b="1"/>
              <a:t>    </a:t>
            </a:r>
            <a:r>
              <a:rPr lang="en-US" sz="2800" b="1">
                <a:solidFill>
                  <a:srgbClr val="FF0000"/>
                </a:solidFill>
              </a:rPr>
              <a:t>The location and orientation of leaves on a plant:</a:t>
            </a:r>
          </a:p>
          <a:p>
            <a:pPr>
              <a:buFontTx/>
              <a:buNone/>
            </a:pPr>
            <a:endParaRPr lang="en-US" sz="2800" b="1">
              <a:solidFill>
                <a:srgbClr val="FF0000"/>
              </a:solidFill>
            </a:endParaRPr>
          </a:p>
          <a:p>
            <a:pPr>
              <a:buFontTx/>
              <a:buNone/>
            </a:pPr>
            <a:r>
              <a:rPr lang="en-US" sz="2800" b="1">
                <a:solidFill>
                  <a:srgbClr val="FF0000"/>
                </a:solidFill>
              </a:rPr>
              <a:t>	</a:t>
            </a:r>
            <a:r>
              <a:rPr lang="en-US" sz="2800" b="1"/>
              <a:t>1. </a:t>
            </a:r>
            <a:r>
              <a:rPr lang="en-US" sz="2800" b="1" u="sng"/>
              <a:t>Alternate</a:t>
            </a:r>
            <a:r>
              <a:rPr lang="en-US" sz="2800" b="1"/>
              <a:t>: leaves attached in an alternating fashion along the stem.</a:t>
            </a:r>
          </a:p>
        </p:txBody>
      </p:sp>
      <p:pic>
        <p:nvPicPr>
          <p:cNvPr id="16388" name="Picture 4" descr="Illustration of the alternate leaf arrangements of Myrica cerifera."/>
          <p:cNvPicPr>
            <a:picLocks noGrp="1" noChangeAspect="1" noChangeArrowheads="1"/>
          </p:cNvPicPr>
          <p:nvPr>
            <p:ph sz="half" idx="2"/>
          </p:nvPr>
        </p:nvPicPr>
        <p:blipFill>
          <a:blip r:embed="rId3" cstate="print"/>
          <a:stretch>
            <a:fillRect/>
          </a:stretch>
        </p:blipFill>
        <p:spPr>
          <a:xfrm>
            <a:off x="4793004" y="1600200"/>
            <a:ext cx="3748991" cy="4525963"/>
          </a:xfrm>
          <a:noFill/>
          <a:ln/>
        </p:spPr>
      </p:pic>
      <p:sp>
        <p:nvSpPr>
          <p:cNvPr id="16389" name="Line 5"/>
          <p:cNvSpPr>
            <a:spLocks noChangeShapeType="1"/>
          </p:cNvSpPr>
          <p:nvPr/>
        </p:nvSpPr>
        <p:spPr bwMode="auto">
          <a:xfrm flipV="1">
            <a:off x="4038600" y="3048000"/>
            <a:ext cx="1600200" cy="762000"/>
          </a:xfrm>
          <a:prstGeom prst="line">
            <a:avLst/>
          </a:prstGeom>
          <a:noFill/>
          <a:ln w="28575">
            <a:solidFill>
              <a:srgbClr val="000000"/>
            </a:solidFill>
            <a:round/>
            <a:headEnd/>
            <a:tailEnd type="triangle" w="med" len="med"/>
          </a:ln>
          <a:effectLst/>
        </p:spPr>
        <p:txBody>
          <a:bodyPr/>
          <a:lstStyle/>
          <a:p>
            <a:endParaRPr lang="en-US"/>
          </a:p>
        </p:txBody>
      </p:sp>
      <p:sp>
        <p:nvSpPr>
          <p:cNvPr id="16390" name="Line 6"/>
          <p:cNvSpPr>
            <a:spLocks noChangeShapeType="1"/>
          </p:cNvSpPr>
          <p:nvPr/>
        </p:nvSpPr>
        <p:spPr bwMode="auto">
          <a:xfrm flipV="1">
            <a:off x="4114800" y="3962400"/>
            <a:ext cx="2133600" cy="76200"/>
          </a:xfrm>
          <a:prstGeom prst="line">
            <a:avLst/>
          </a:prstGeom>
          <a:noFill/>
          <a:ln w="28575">
            <a:solidFill>
              <a:srgbClr val="000000"/>
            </a:solidFill>
            <a:round/>
            <a:headEnd/>
            <a:tailEnd type="triangle" w="med" len="med"/>
          </a:ln>
          <a:effectLst/>
        </p:spPr>
        <p:txBody>
          <a:bodyPr/>
          <a:lstStyle/>
          <a:p>
            <a:endParaRPr lang="en-US"/>
          </a:p>
        </p:txBody>
      </p:sp>
      <p:sp>
        <p:nvSpPr>
          <p:cNvPr id="16391" name="Text Box 7"/>
          <p:cNvSpPr txBox="1">
            <a:spLocks noChangeArrowheads="1"/>
          </p:cNvSpPr>
          <p:nvPr/>
        </p:nvSpPr>
        <p:spPr bwMode="auto">
          <a:xfrm>
            <a:off x="4724400" y="6167432"/>
            <a:ext cx="3962400" cy="579438"/>
          </a:xfrm>
          <a:prstGeom prst="rect">
            <a:avLst/>
          </a:prstGeom>
          <a:noFill/>
          <a:ln w="9525">
            <a:noFill/>
            <a:miter lim="800000"/>
            <a:headEnd/>
            <a:tailEnd/>
          </a:ln>
          <a:effectLst/>
        </p:spPr>
        <p:txBody>
          <a:bodyPr>
            <a:spAutoFit/>
          </a:bodyPr>
          <a:lstStyle/>
          <a:p>
            <a:pPr>
              <a:spcBef>
                <a:spcPct val="50000"/>
              </a:spcBef>
            </a:pPr>
            <a:r>
              <a:rPr lang="en-US" sz="3200" i="1" dirty="0" err="1">
                <a:latin typeface="Times New Roman" pitchFamily="18" charset="0"/>
              </a:rPr>
              <a:t>Myrica</a:t>
            </a:r>
            <a:r>
              <a:rPr lang="en-US" sz="3200" i="1" dirty="0">
                <a:latin typeface="Times New Roman" pitchFamily="18" charset="0"/>
              </a:rPr>
              <a:t> </a:t>
            </a:r>
            <a:r>
              <a:rPr lang="en-US" sz="3200" i="1" dirty="0" err="1">
                <a:latin typeface="Times New Roman" pitchFamily="18" charset="0"/>
              </a:rPr>
              <a:t>cerifera</a:t>
            </a:r>
            <a:r>
              <a:rPr lang="en-US" sz="3200" i="1" dirty="0">
                <a:latin typeface="Times New Roman" pitchFamily="18" charset="0"/>
              </a:rPr>
              <a:t> </a:t>
            </a:r>
            <a:r>
              <a:rPr lang="en-US" sz="3200" b="1" dirty="0">
                <a:latin typeface="Times New Roman" pitchFamily="18" charset="0"/>
              </a:rPr>
              <a:t>FAC</a:t>
            </a:r>
          </a:p>
        </p:txBody>
      </p:sp>
    </p:spTree>
    <p:extLst>
      <p:ext uri="{BB962C8B-B14F-4D97-AF65-F5344CB8AC3E}">
        <p14:creationId xmlns:p14="http://schemas.microsoft.com/office/powerpoint/2010/main" val="402300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sz="half" idx="1"/>
          </p:nvPr>
        </p:nvSpPr>
        <p:spPr/>
        <p:txBody>
          <a:bodyPr/>
          <a:lstStyle/>
          <a:p>
            <a:pPr>
              <a:buFontTx/>
              <a:buNone/>
            </a:pPr>
            <a:r>
              <a:rPr lang="en-US" b="1"/>
              <a:t>2. </a:t>
            </a:r>
            <a:r>
              <a:rPr lang="en-US" b="1" u="sng"/>
              <a:t>Opposite</a:t>
            </a:r>
            <a:r>
              <a:rPr lang="en-US" b="1"/>
              <a:t>:</a:t>
            </a:r>
            <a:r>
              <a:rPr lang="en-US"/>
              <a:t> </a:t>
            </a:r>
            <a:r>
              <a:rPr lang="en-US" b="1"/>
              <a:t>Two or more leaves that occur across from one another on the stem.</a:t>
            </a:r>
            <a:endParaRPr lang="en-US" sz="2800" b="1"/>
          </a:p>
          <a:p>
            <a:pPr>
              <a:buFontTx/>
              <a:buNone/>
            </a:pPr>
            <a:endParaRPr lang="en-US" sz="2800"/>
          </a:p>
          <a:p>
            <a:pPr>
              <a:buFontTx/>
              <a:buNone/>
            </a:pPr>
            <a:endParaRPr lang="en-US" sz="2800">
              <a:solidFill>
                <a:srgbClr val="00CC00"/>
              </a:solidFill>
            </a:endParaRPr>
          </a:p>
          <a:p>
            <a:pPr>
              <a:buFontTx/>
              <a:buNone/>
            </a:pPr>
            <a:endParaRPr lang="en-US" sz="2800">
              <a:solidFill>
                <a:srgbClr val="00CC00"/>
              </a:solidFill>
            </a:endParaRPr>
          </a:p>
        </p:txBody>
      </p:sp>
      <p:pic>
        <p:nvPicPr>
          <p:cNvPr id="17411" name="Picture 3" descr="Illustration of the opposite leaf arrangement of Viburnum nudum."/>
          <p:cNvPicPr>
            <a:picLocks noGrp="1" noChangeAspect="1" noChangeArrowheads="1"/>
          </p:cNvPicPr>
          <p:nvPr>
            <p:ph sz="half" idx="2"/>
          </p:nvPr>
        </p:nvPicPr>
        <p:blipFill>
          <a:blip r:embed="rId3" cstate="print"/>
          <a:srcRect/>
          <a:stretch>
            <a:fillRect/>
          </a:stretch>
        </p:blipFill>
        <p:spPr>
          <a:xfrm>
            <a:off x="4495800" y="563563"/>
            <a:ext cx="4419600" cy="5562600"/>
          </a:xfrm>
          <a:noFill/>
          <a:ln/>
        </p:spPr>
      </p:pic>
      <p:sp>
        <p:nvSpPr>
          <p:cNvPr id="17412" name="Line 4"/>
          <p:cNvSpPr>
            <a:spLocks noChangeShapeType="1"/>
          </p:cNvSpPr>
          <p:nvPr/>
        </p:nvSpPr>
        <p:spPr bwMode="auto">
          <a:xfrm>
            <a:off x="4038600" y="2590800"/>
            <a:ext cx="2209800" cy="990600"/>
          </a:xfrm>
          <a:prstGeom prst="line">
            <a:avLst/>
          </a:prstGeom>
          <a:noFill/>
          <a:ln w="34925">
            <a:solidFill>
              <a:srgbClr val="000000"/>
            </a:solidFill>
            <a:round/>
            <a:headEnd/>
            <a:tailEnd type="triangle" w="med" len="med"/>
          </a:ln>
          <a:effectLst/>
        </p:spPr>
        <p:txBody>
          <a:bodyPr/>
          <a:lstStyle/>
          <a:p>
            <a:endParaRPr lang="en-US"/>
          </a:p>
        </p:txBody>
      </p:sp>
      <p:sp>
        <p:nvSpPr>
          <p:cNvPr id="17413" name="Text Box 5"/>
          <p:cNvSpPr txBox="1">
            <a:spLocks noChangeArrowheads="1"/>
          </p:cNvSpPr>
          <p:nvPr/>
        </p:nvSpPr>
        <p:spPr bwMode="auto">
          <a:xfrm>
            <a:off x="4410072" y="6110284"/>
            <a:ext cx="4648200" cy="579438"/>
          </a:xfrm>
          <a:prstGeom prst="rect">
            <a:avLst/>
          </a:prstGeom>
          <a:noFill/>
          <a:ln w="9525">
            <a:noFill/>
            <a:miter lim="800000"/>
            <a:headEnd/>
            <a:tailEnd/>
          </a:ln>
          <a:effectLst/>
        </p:spPr>
        <p:txBody>
          <a:bodyPr>
            <a:spAutoFit/>
          </a:bodyPr>
          <a:lstStyle/>
          <a:p>
            <a:pPr>
              <a:spcBef>
                <a:spcPct val="50000"/>
              </a:spcBef>
            </a:pPr>
            <a:r>
              <a:rPr lang="en-US" sz="3200" i="1" dirty="0">
                <a:latin typeface="Times New Roman" pitchFamily="18" charset="0"/>
              </a:rPr>
              <a:t>Viburnum </a:t>
            </a:r>
            <a:r>
              <a:rPr lang="en-US" sz="3200" i="1" dirty="0" err="1">
                <a:latin typeface="Times New Roman" pitchFamily="18" charset="0"/>
              </a:rPr>
              <a:t>nudum</a:t>
            </a:r>
            <a:r>
              <a:rPr lang="en-US" sz="3200" i="1" dirty="0">
                <a:latin typeface="Times New Roman" pitchFamily="18" charset="0"/>
              </a:rPr>
              <a:t> </a:t>
            </a:r>
            <a:r>
              <a:rPr lang="en-US" sz="3200" b="1" dirty="0">
                <a:latin typeface="Times New Roman" pitchFamily="18" charset="0"/>
              </a:rPr>
              <a:t>FACW</a:t>
            </a:r>
          </a:p>
        </p:txBody>
      </p:sp>
    </p:spTree>
    <p:extLst>
      <p:ext uri="{BB962C8B-B14F-4D97-AF65-F5344CB8AC3E}">
        <p14:creationId xmlns:p14="http://schemas.microsoft.com/office/powerpoint/2010/main" val="1083800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sz="half" idx="1"/>
          </p:nvPr>
        </p:nvSpPr>
        <p:spPr>
          <a:xfrm>
            <a:off x="0" y="152400"/>
            <a:ext cx="3657600" cy="5562600"/>
          </a:xfrm>
        </p:spPr>
        <p:txBody>
          <a:bodyPr/>
          <a:lstStyle/>
          <a:p>
            <a:pPr>
              <a:buFontTx/>
              <a:buNone/>
            </a:pPr>
            <a:r>
              <a:rPr lang="en-US" b="1" dirty="0"/>
              <a:t>3.</a:t>
            </a:r>
            <a:r>
              <a:rPr lang="en-US" sz="3600" b="1" dirty="0"/>
              <a:t> </a:t>
            </a:r>
            <a:r>
              <a:rPr lang="en-US" b="1" u="sng" dirty="0"/>
              <a:t>Whorled</a:t>
            </a:r>
            <a:r>
              <a:rPr lang="en-US" b="1" dirty="0"/>
              <a:t>:</a:t>
            </a:r>
            <a:endParaRPr lang="en-US" sz="3600" dirty="0"/>
          </a:p>
          <a:p>
            <a:pPr>
              <a:buFontTx/>
              <a:buNone/>
            </a:pPr>
            <a:r>
              <a:rPr lang="en-US" sz="3600" dirty="0"/>
              <a:t>   </a:t>
            </a:r>
            <a:r>
              <a:rPr lang="en-US" sz="3600" b="1" dirty="0"/>
              <a:t>A leaf arrangement with 3 or more</a:t>
            </a:r>
          </a:p>
          <a:p>
            <a:pPr>
              <a:buFontTx/>
              <a:buNone/>
            </a:pPr>
            <a:r>
              <a:rPr lang="en-US" sz="3600" b="1" dirty="0"/>
              <a:t>  leaves arising a single point on the stem.</a:t>
            </a:r>
          </a:p>
          <a:p>
            <a:pPr>
              <a:buFontTx/>
              <a:buNone/>
            </a:pPr>
            <a:endParaRPr lang="en-US" sz="2800" dirty="0"/>
          </a:p>
          <a:p>
            <a:pPr>
              <a:buFontTx/>
              <a:buNone/>
            </a:pPr>
            <a:endParaRPr lang="en-US" sz="2800" dirty="0"/>
          </a:p>
          <a:p>
            <a:pPr>
              <a:buFontTx/>
              <a:buNone/>
            </a:pPr>
            <a:endParaRPr lang="en-US" sz="2800" dirty="0"/>
          </a:p>
        </p:txBody>
      </p:sp>
      <p:pic>
        <p:nvPicPr>
          <p:cNvPr id="18435" name="Picture 3" descr="Illustration of  a whorled leaf arrangement of Galiun tinctorium."/>
          <p:cNvPicPr>
            <a:picLocks noGrp="1" noChangeAspect="1" noChangeArrowheads="1"/>
          </p:cNvPicPr>
          <p:nvPr>
            <p:ph sz="half" idx="2"/>
          </p:nvPr>
        </p:nvPicPr>
        <p:blipFill>
          <a:blip r:embed="rId3" cstate="print"/>
          <a:srcRect/>
          <a:stretch>
            <a:fillRect/>
          </a:stretch>
        </p:blipFill>
        <p:spPr>
          <a:xfrm>
            <a:off x="3886200" y="609600"/>
            <a:ext cx="5029200" cy="5562600"/>
          </a:xfrm>
        </p:spPr>
      </p:pic>
      <p:sp>
        <p:nvSpPr>
          <p:cNvPr id="18436" name="Text Box 4"/>
          <p:cNvSpPr txBox="1">
            <a:spLocks noChangeArrowheads="1"/>
          </p:cNvSpPr>
          <p:nvPr/>
        </p:nvSpPr>
        <p:spPr bwMode="auto">
          <a:xfrm>
            <a:off x="4038600" y="6278563"/>
            <a:ext cx="4648200" cy="579437"/>
          </a:xfrm>
          <a:prstGeom prst="rect">
            <a:avLst/>
          </a:prstGeom>
          <a:noFill/>
          <a:ln w="9525">
            <a:noFill/>
            <a:miter lim="800000"/>
            <a:headEnd/>
            <a:tailEnd/>
          </a:ln>
          <a:effectLst/>
        </p:spPr>
        <p:txBody>
          <a:bodyPr>
            <a:spAutoFit/>
          </a:bodyPr>
          <a:lstStyle/>
          <a:p>
            <a:pPr>
              <a:spcBef>
                <a:spcPct val="50000"/>
              </a:spcBef>
            </a:pPr>
            <a:r>
              <a:rPr lang="en-US" sz="3200" i="1">
                <a:latin typeface="Times New Roman" pitchFamily="18" charset="0"/>
              </a:rPr>
              <a:t>Galium tinctorium </a:t>
            </a:r>
            <a:r>
              <a:rPr lang="en-US" sz="3200" b="1">
                <a:latin typeface="Times New Roman" pitchFamily="18" charset="0"/>
              </a:rPr>
              <a:t>FACW</a:t>
            </a:r>
          </a:p>
        </p:txBody>
      </p:sp>
    </p:spTree>
    <p:extLst>
      <p:ext uri="{BB962C8B-B14F-4D97-AF65-F5344CB8AC3E}">
        <p14:creationId xmlns:p14="http://schemas.microsoft.com/office/powerpoint/2010/main" val="1894435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sz="half" idx="1"/>
          </p:nvPr>
        </p:nvSpPr>
        <p:spPr>
          <a:xfrm>
            <a:off x="0" y="228600"/>
            <a:ext cx="3352800" cy="2819400"/>
          </a:xfrm>
        </p:spPr>
        <p:txBody>
          <a:bodyPr/>
          <a:lstStyle/>
          <a:p>
            <a:pPr>
              <a:buFontTx/>
              <a:buNone/>
            </a:pPr>
            <a:r>
              <a:rPr lang="en-US" b="1" dirty="0"/>
              <a:t>4. </a:t>
            </a:r>
            <a:r>
              <a:rPr lang="en-US" b="1" u="sng" dirty="0"/>
              <a:t>Basal leaves</a:t>
            </a:r>
            <a:r>
              <a:rPr lang="en-US" b="1" dirty="0"/>
              <a:t>: </a:t>
            </a:r>
          </a:p>
          <a:p>
            <a:pPr>
              <a:buFontTx/>
              <a:buNone/>
            </a:pPr>
            <a:r>
              <a:rPr lang="en-US" b="1" dirty="0"/>
              <a:t>    Leaves that arise or occur at the base of the plant.</a:t>
            </a:r>
          </a:p>
        </p:txBody>
      </p:sp>
      <p:pic>
        <p:nvPicPr>
          <p:cNvPr id="19459" name="Picture 3" descr="Illustration of the basal leaf arrangement of Limonium carolinianum."/>
          <p:cNvPicPr>
            <a:picLocks noGrp="1" noChangeAspect="1" noChangeArrowheads="1"/>
          </p:cNvPicPr>
          <p:nvPr>
            <p:ph sz="half" idx="2"/>
          </p:nvPr>
        </p:nvPicPr>
        <p:blipFill>
          <a:blip r:embed="rId3" cstate="print"/>
          <a:srcRect/>
          <a:stretch>
            <a:fillRect/>
          </a:stretch>
        </p:blipFill>
        <p:spPr>
          <a:xfrm>
            <a:off x="3710084" y="334963"/>
            <a:ext cx="4737100" cy="5943600"/>
          </a:xfrm>
          <a:noFill/>
          <a:ln/>
        </p:spPr>
      </p:pic>
      <p:sp>
        <p:nvSpPr>
          <p:cNvPr id="19460" name="Line 4"/>
          <p:cNvSpPr>
            <a:spLocks noChangeShapeType="1"/>
          </p:cNvSpPr>
          <p:nvPr/>
        </p:nvSpPr>
        <p:spPr bwMode="auto">
          <a:xfrm flipV="1">
            <a:off x="2820318" y="5221078"/>
            <a:ext cx="3195809" cy="342440"/>
          </a:xfrm>
          <a:prstGeom prst="line">
            <a:avLst/>
          </a:prstGeom>
          <a:noFill/>
          <a:ln w="44450">
            <a:solidFill>
              <a:srgbClr val="000000"/>
            </a:solidFill>
            <a:round/>
            <a:headEnd/>
            <a:tailEnd type="triangle" w="med" len="med"/>
          </a:ln>
          <a:effectLst/>
        </p:spPr>
        <p:txBody>
          <a:bodyPr/>
          <a:lstStyle/>
          <a:p>
            <a:endParaRPr lang="en-US"/>
          </a:p>
        </p:txBody>
      </p:sp>
      <p:sp>
        <p:nvSpPr>
          <p:cNvPr id="19461" name="Text Box 5"/>
          <p:cNvSpPr txBox="1">
            <a:spLocks noChangeArrowheads="1"/>
          </p:cNvSpPr>
          <p:nvPr/>
        </p:nvSpPr>
        <p:spPr bwMode="auto">
          <a:xfrm>
            <a:off x="3581400" y="6278563"/>
            <a:ext cx="5562600" cy="579437"/>
          </a:xfrm>
          <a:prstGeom prst="rect">
            <a:avLst/>
          </a:prstGeom>
          <a:noFill/>
          <a:ln w="9525">
            <a:noFill/>
            <a:miter lim="800000"/>
            <a:headEnd/>
            <a:tailEnd/>
          </a:ln>
          <a:effectLst/>
        </p:spPr>
        <p:txBody>
          <a:bodyPr>
            <a:spAutoFit/>
          </a:bodyPr>
          <a:lstStyle/>
          <a:p>
            <a:pPr>
              <a:spcBef>
                <a:spcPct val="50000"/>
              </a:spcBef>
            </a:pPr>
            <a:r>
              <a:rPr lang="en-US" sz="3200" i="1">
                <a:latin typeface="Times New Roman" pitchFamily="18" charset="0"/>
              </a:rPr>
              <a:t>Limonium carolinianum </a:t>
            </a:r>
            <a:r>
              <a:rPr lang="en-US" sz="3200" b="1">
                <a:latin typeface="Times New Roman" pitchFamily="18" charset="0"/>
              </a:rPr>
              <a:t>OBL</a:t>
            </a:r>
          </a:p>
        </p:txBody>
      </p:sp>
    </p:spTree>
    <p:extLst>
      <p:ext uri="{BB962C8B-B14F-4D97-AF65-F5344CB8AC3E}">
        <p14:creationId xmlns:p14="http://schemas.microsoft.com/office/powerpoint/2010/main" val="826460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152400"/>
            <a:ext cx="8229600" cy="811213"/>
          </a:xfrm>
        </p:spPr>
        <p:txBody>
          <a:bodyPr/>
          <a:lstStyle/>
          <a:p>
            <a:r>
              <a:rPr lang="en-US" u="sng">
                <a:solidFill>
                  <a:srgbClr val="FF0000"/>
                </a:solidFill>
              </a:rPr>
              <a:t>Leaf types</a:t>
            </a:r>
            <a:endParaRPr lang="en-US">
              <a:solidFill>
                <a:srgbClr val="FF0000"/>
              </a:solidFill>
            </a:endParaRPr>
          </a:p>
        </p:txBody>
      </p:sp>
      <p:sp>
        <p:nvSpPr>
          <p:cNvPr id="24579" name="Rectangle 3"/>
          <p:cNvSpPr>
            <a:spLocks noGrp="1" noChangeArrowheads="1"/>
          </p:cNvSpPr>
          <p:nvPr>
            <p:ph type="body" sz="half" idx="1"/>
          </p:nvPr>
        </p:nvSpPr>
        <p:spPr/>
        <p:txBody>
          <a:bodyPr/>
          <a:lstStyle/>
          <a:p>
            <a:pPr>
              <a:buFontTx/>
              <a:buNone/>
            </a:pPr>
            <a:endParaRPr lang="en-US" sz="2800"/>
          </a:p>
          <a:p>
            <a:pPr>
              <a:buFontTx/>
              <a:buNone/>
            </a:pPr>
            <a:endParaRPr lang="en-US" sz="2800"/>
          </a:p>
          <a:p>
            <a:pPr>
              <a:buFontTx/>
              <a:buNone/>
            </a:pPr>
            <a:endParaRPr lang="en-US" sz="2800"/>
          </a:p>
          <a:p>
            <a:pPr>
              <a:buFontTx/>
              <a:buNone/>
            </a:pPr>
            <a:endParaRPr lang="en-US" sz="2800"/>
          </a:p>
          <a:p>
            <a:pPr>
              <a:buFontTx/>
              <a:buNone/>
            </a:pPr>
            <a:endParaRPr lang="en-US" sz="2800"/>
          </a:p>
          <a:p>
            <a:pPr>
              <a:buFontTx/>
              <a:buNone/>
            </a:pPr>
            <a:endParaRPr lang="en-US" sz="2800"/>
          </a:p>
        </p:txBody>
      </p:sp>
      <p:pic>
        <p:nvPicPr>
          <p:cNvPr id="24580" name="Picture 4" descr="Illustration of the teeth of a Populus deltoides's leaf blade."/>
          <p:cNvPicPr>
            <a:picLocks noGrp="1" noChangeAspect="1" noChangeArrowheads="1"/>
          </p:cNvPicPr>
          <p:nvPr>
            <p:ph sz="quarter" idx="2"/>
          </p:nvPr>
        </p:nvPicPr>
        <p:blipFill>
          <a:blip r:embed="rId3" cstate="print"/>
          <a:stretch>
            <a:fillRect/>
          </a:stretch>
        </p:blipFill>
        <p:spPr>
          <a:xfrm>
            <a:off x="6466938" y="2645663"/>
            <a:ext cx="2372262" cy="3937701"/>
          </a:xfrm>
          <a:noFill/>
          <a:ln/>
        </p:spPr>
      </p:pic>
      <p:pic>
        <p:nvPicPr>
          <p:cNvPr id="24585" name="Picture 9" descr="Illustration of the lobes of the Acer saccahrinum leaf blade."/>
          <p:cNvPicPr>
            <a:picLocks noGrp="1" noChangeAspect="1" noChangeArrowheads="1"/>
          </p:cNvPicPr>
          <p:nvPr>
            <p:ph sz="quarter" idx="3"/>
          </p:nvPr>
        </p:nvPicPr>
        <p:blipFill>
          <a:blip r:embed="rId4" cstate="print"/>
          <a:srcRect/>
          <a:stretch>
            <a:fillRect/>
          </a:stretch>
        </p:blipFill>
        <p:spPr>
          <a:xfrm>
            <a:off x="304800" y="2819400"/>
            <a:ext cx="3200400" cy="3733800"/>
          </a:xfrm>
          <a:noFill/>
          <a:ln/>
        </p:spPr>
      </p:pic>
      <p:sp>
        <p:nvSpPr>
          <p:cNvPr id="24581" name="Text Box 5"/>
          <p:cNvSpPr txBox="1">
            <a:spLocks noChangeArrowheads="1"/>
          </p:cNvSpPr>
          <p:nvPr/>
        </p:nvSpPr>
        <p:spPr bwMode="auto">
          <a:xfrm>
            <a:off x="886522" y="1143000"/>
            <a:ext cx="7623369" cy="830997"/>
          </a:xfrm>
          <a:prstGeom prst="rect">
            <a:avLst/>
          </a:prstGeom>
          <a:noFill/>
          <a:ln w="9525">
            <a:noFill/>
            <a:miter lim="800000"/>
            <a:headEnd/>
            <a:tailEnd/>
          </a:ln>
          <a:effectLst/>
        </p:spPr>
        <p:txBody>
          <a:bodyPr wrap="none">
            <a:spAutoFit/>
          </a:bodyPr>
          <a:lstStyle/>
          <a:p>
            <a:pPr algn="ctr"/>
            <a:r>
              <a:rPr lang="en-US" sz="2400" b="1" dirty="0"/>
              <a:t>1. </a:t>
            </a:r>
            <a:r>
              <a:rPr lang="en-US" sz="2400" b="1" u="sng" dirty="0"/>
              <a:t>Simple</a:t>
            </a:r>
            <a:r>
              <a:rPr lang="en-US" sz="2400" b="1" dirty="0"/>
              <a:t>: A leaf blade that is undivided; it may have </a:t>
            </a:r>
            <a:r>
              <a:rPr lang="en-US" sz="2400" b="1" dirty="0">
                <a:solidFill>
                  <a:srgbClr val="FF0000"/>
                </a:solidFill>
              </a:rPr>
              <a:t>teeth</a:t>
            </a:r>
          </a:p>
          <a:p>
            <a:pPr algn="ctr"/>
            <a:r>
              <a:rPr lang="en-US" sz="2400" b="1" dirty="0"/>
              <a:t>and/or </a:t>
            </a:r>
            <a:r>
              <a:rPr lang="en-US" sz="2400" b="1" dirty="0">
                <a:solidFill>
                  <a:srgbClr val="FF0000"/>
                </a:solidFill>
              </a:rPr>
              <a:t>lobes</a:t>
            </a:r>
            <a:r>
              <a:rPr lang="en-US" sz="2400" b="1" dirty="0"/>
              <a:t>, or be </a:t>
            </a:r>
            <a:r>
              <a:rPr lang="en-US" sz="2400" b="1" dirty="0">
                <a:solidFill>
                  <a:srgbClr val="FF0000"/>
                </a:solidFill>
              </a:rPr>
              <a:t>entire</a:t>
            </a:r>
            <a:r>
              <a:rPr lang="en-US" sz="2400" b="1" dirty="0"/>
              <a:t> (smooth).</a:t>
            </a:r>
          </a:p>
        </p:txBody>
      </p:sp>
      <p:pic>
        <p:nvPicPr>
          <p:cNvPr id="24582" name="Picture 6" descr="Illustration of smooth leaf blade of Pisonia rotundata."/>
          <p:cNvPicPr>
            <a:picLocks noChangeAspect="1" noChangeArrowheads="1"/>
          </p:cNvPicPr>
          <p:nvPr/>
        </p:nvPicPr>
        <p:blipFill>
          <a:blip r:embed="rId5" cstate="print"/>
          <a:srcRect/>
          <a:stretch>
            <a:fillRect/>
          </a:stretch>
        </p:blipFill>
        <p:spPr bwMode="auto">
          <a:xfrm>
            <a:off x="3931307" y="2922704"/>
            <a:ext cx="2562462" cy="3660660"/>
          </a:xfrm>
          <a:prstGeom prst="rect">
            <a:avLst/>
          </a:prstGeom>
          <a:noFill/>
          <a:ln w="9525">
            <a:noFill/>
            <a:miter lim="800000"/>
            <a:headEnd/>
            <a:tailEnd/>
          </a:ln>
          <a:effectLst/>
        </p:spPr>
      </p:pic>
      <p:sp>
        <p:nvSpPr>
          <p:cNvPr id="24583" name="Line 7"/>
          <p:cNvSpPr>
            <a:spLocks noChangeShapeType="1"/>
          </p:cNvSpPr>
          <p:nvPr/>
        </p:nvSpPr>
        <p:spPr bwMode="auto">
          <a:xfrm>
            <a:off x="5334000" y="1981200"/>
            <a:ext cx="0" cy="1371600"/>
          </a:xfrm>
          <a:prstGeom prst="line">
            <a:avLst/>
          </a:prstGeom>
          <a:noFill/>
          <a:ln w="44450">
            <a:solidFill>
              <a:srgbClr val="000000"/>
            </a:solidFill>
            <a:round/>
            <a:headEnd/>
            <a:tailEnd type="triangle" w="med" len="med"/>
          </a:ln>
          <a:effectLst/>
        </p:spPr>
        <p:txBody>
          <a:bodyPr/>
          <a:lstStyle/>
          <a:p>
            <a:endParaRPr lang="en-US"/>
          </a:p>
        </p:txBody>
      </p:sp>
      <p:sp>
        <p:nvSpPr>
          <p:cNvPr id="24584" name="Line 8"/>
          <p:cNvSpPr>
            <a:spLocks noChangeShapeType="1"/>
          </p:cNvSpPr>
          <p:nvPr/>
        </p:nvSpPr>
        <p:spPr bwMode="auto">
          <a:xfrm>
            <a:off x="8153400" y="1524000"/>
            <a:ext cx="76200" cy="1981200"/>
          </a:xfrm>
          <a:prstGeom prst="line">
            <a:avLst/>
          </a:prstGeom>
          <a:noFill/>
          <a:ln w="44450">
            <a:solidFill>
              <a:srgbClr val="000000"/>
            </a:solidFill>
            <a:round/>
            <a:headEnd/>
            <a:tailEnd type="triangle" w="med" len="med"/>
          </a:ln>
          <a:effectLst/>
        </p:spPr>
        <p:txBody>
          <a:bodyPr/>
          <a:lstStyle/>
          <a:p>
            <a:endParaRPr lang="en-US"/>
          </a:p>
        </p:txBody>
      </p:sp>
      <p:sp>
        <p:nvSpPr>
          <p:cNvPr id="24586" name="Line 10"/>
          <p:cNvSpPr>
            <a:spLocks noChangeShapeType="1"/>
          </p:cNvSpPr>
          <p:nvPr/>
        </p:nvSpPr>
        <p:spPr bwMode="auto">
          <a:xfrm flipH="1">
            <a:off x="1905000" y="1981200"/>
            <a:ext cx="1676400" cy="3581400"/>
          </a:xfrm>
          <a:prstGeom prst="line">
            <a:avLst/>
          </a:prstGeom>
          <a:noFill/>
          <a:ln w="44450">
            <a:solidFill>
              <a:srgbClr val="000000"/>
            </a:solidFill>
            <a:round/>
            <a:headEnd/>
            <a:tailEnd type="triangle" w="med" len="med"/>
          </a:ln>
          <a:effectLst/>
        </p:spPr>
        <p:txBody>
          <a:bodyPr/>
          <a:lstStyle/>
          <a:p>
            <a:endParaRPr lang="en-US"/>
          </a:p>
        </p:txBody>
      </p:sp>
    </p:spTree>
    <p:extLst>
      <p:ext uri="{BB962C8B-B14F-4D97-AF65-F5344CB8AC3E}">
        <p14:creationId xmlns:p14="http://schemas.microsoft.com/office/powerpoint/2010/main" val="11041207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C053AF87AF4A94AB5FFFCC16C504900" ma:contentTypeVersion="1" ma:contentTypeDescription="Create a new document." ma:contentTypeScope="" ma:versionID="4708d01135aa0339e881d4417767add0">
  <xsd:schema xmlns:xsd="http://www.w3.org/2001/XMLSchema" xmlns:xs="http://www.w3.org/2001/XMLSchema" xmlns:p="http://schemas.microsoft.com/office/2006/metadata/properties" xmlns:ns3="b99ff260-30d7-4b70-b84b-4dcc9449682b" targetNamespace="http://schemas.microsoft.com/office/2006/metadata/properties" ma:root="true" ma:fieldsID="4f66c7a5892566088120695dbf032743" ns3:_="">
    <xsd:import namespace="b99ff260-30d7-4b70-b84b-4dcc9449682b"/>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ff260-30d7-4b70-b84b-4dcc9449682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681D59-04C4-4BE4-A8BE-34878276ACFC}">
  <ds:schemaRefs>
    <ds:schemaRef ds:uri="http://schemas.microsoft.com/sharepoint/v3/contenttype/forms"/>
  </ds:schemaRefs>
</ds:datastoreItem>
</file>

<file path=customXml/itemProps2.xml><?xml version="1.0" encoding="utf-8"?>
<ds:datastoreItem xmlns:ds="http://schemas.openxmlformats.org/officeDocument/2006/customXml" ds:itemID="{F31AA091-1D8E-4BBA-96C4-C7E44C66339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FD3D823-9672-4608-95AF-9939DE83B7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9ff260-30d7-4b70-b84b-4dcc944968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3946</TotalTime>
  <Words>3215</Words>
  <Application>Microsoft Office PowerPoint</Application>
  <PresentationFormat>On-screen Show (4:3)</PresentationFormat>
  <Paragraphs>121</Paragraphs>
  <Slides>20</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Using a Dichotomous Key to Identify Plant Species Dicot Edition</vt:lpstr>
      <vt:lpstr>Leaf Parts</vt:lpstr>
      <vt:lpstr>Flower Parts</vt:lpstr>
      <vt:lpstr>PowerPoint Presentation</vt:lpstr>
      <vt:lpstr>Leaf Arrangements</vt:lpstr>
      <vt:lpstr>PowerPoint Presentation</vt:lpstr>
      <vt:lpstr>PowerPoint Presentation</vt:lpstr>
      <vt:lpstr>PowerPoint Presentation</vt:lpstr>
      <vt:lpstr>Leaf types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 Dichotomous Key to Identify Plant Species</dc:title>
  <dc:creator>Beasley, Camille</dc:creator>
  <cp:lastModifiedBy>Beasley, Camille</cp:lastModifiedBy>
  <cp:revision>90</cp:revision>
  <dcterms:created xsi:type="dcterms:W3CDTF">2014-05-22T19:49:27Z</dcterms:created>
  <dcterms:modified xsi:type="dcterms:W3CDTF">2021-10-18T15:02:45Z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0x0101001C053AF87AF4A94AB5FFFCC16C504900</vt:lpwstr>
  </property>
  <property fmtid="{D5CDD505-2E9C-101B-9397-08002B2CF9AE}" pid="3" name="IsMyDocuments">
    <vt:bool>true</vt:bool>
  </property>
</Properties>
</file>