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5" r:id="rId2"/>
    <p:sldMasterId id="2147483672" r:id="rId3"/>
    <p:sldMasterId id="2147483660" r:id="rId4"/>
  </p:sldMasterIdLst>
  <p:notesMasterIdLst>
    <p:notesMasterId r:id="rId29"/>
  </p:notesMasterIdLst>
  <p:sldIdLst>
    <p:sldId id="256" r:id="rId5"/>
    <p:sldId id="282" r:id="rId6"/>
    <p:sldId id="257" r:id="rId7"/>
    <p:sldId id="258" r:id="rId8"/>
    <p:sldId id="268" r:id="rId9"/>
    <p:sldId id="260" r:id="rId10"/>
    <p:sldId id="283" r:id="rId11"/>
    <p:sldId id="261" r:id="rId12"/>
    <p:sldId id="269" r:id="rId13"/>
    <p:sldId id="263" r:id="rId14"/>
    <p:sldId id="262" r:id="rId15"/>
    <p:sldId id="264" r:id="rId16"/>
    <p:sldId id="266" r:id="rId17"/>
    <p:sldId id="265" r:id="rId18"/>
    <p:sldId id="267" r:id="rId19"/>
    <p:sldId id="272" r:id="rId20"/>
    <p:sldId id="273" r:id="rId21"/>
    <p:sldId id="271" r:id="rId22"/>
    <p:sldId id="274" r:id="rId23"/>
    <p:sldId id="275" r:id="rId24"/>
    <p:sldId id="276" r:id="rId25"/>
    <p:sldId id="277" r:id="rId26"/>
    <p:sldId id="281" r:id="rId27"/>
    <p:sldId id="25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6D"/>
    <a:srgbClr val="2F7C5C"/>
    <a:srgbClr val="78A17B"/>
    <a:srgbClr val="649B4F"/>
    <a:srgbClr val="468B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4660"/>
  </p:normalViewPr>
  <p:slideViewPr>
    <p:cSldViewPr>
      <p:cViewPr varScale="1">
        <p:scale>
          <a:sx n="83" d="100"/>
          <a:sy n="83" d="100"/>
        </p:scale>
        <p:origin x="45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51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28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43E03-91FF-4BAF-9E2C-6D164A2D73C0}" type="datetime1">
              <a:rPr lang="en-US" smtClean="0"/>
              <a:pPr/>
              <a:t>3/23/2015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143E03-91FF-4BAF-9E2C-6D164A2D73C0}" type="datetime1">
              <a:rPr lang="en-US" smtClean="0"/>
              <a:pPr/>
              <a:t>3/23/2015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50563-4D8B-46AF-9CDD-9E1DA996DF02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407B8-0A07-4044-B4E2-48AE773E70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87903-CC0D-496A-860B-20E063FC977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34DCE-AC5D-4BBE-A92E-9B9AC2FCF3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Office of Communications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14601"/>
            <a:ext cx="82296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Insert Text</a:t>
            </a:r>
          </a:p>
          <a:p>
            <a:pPr lvl="0"/>
            <a:r>
              <a:rPr lang="en-US" dirty="0" smtClean="0"/>
              <a:t>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D38F3-DA85-4665-B274-946907616B2A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572001"/>
            <a:ext cx="2895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D9B37-B232-474C-8B6B-831763CDBA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ctr" defTabSz="914400" rtl="0" eaLnBrk="1" latinLnBrk="0" hangingPunct="1">
        <a:spcBef>
          <a:spcPct val="20000"/>
        </a:spcBef>
        <a:buFont typeface="Arial" pitchFamily="34" charset="0"/>
        <a:buNone/>
        <a:defRPr sz="4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ctr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jpeg"/><Relationship Id="rId7" Type="http://schemas.openxmlformats.org/officeDocument/2006/relationships/image" Target="../media/image8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11" Type="http://schemas.openxmlformats.org/officeDocument/2006/relationships/image" Target="../media/image90.pn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jpeg"/><Relationship Id="rId4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jpe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29.jpeg"/><Relationship Id="rId7" Type="http://schemas.openxmlformats.org/officeDocument/2006/relationships/image" Target="../media/image133.jpeg"/><Relationship Id="rId12" Type="http://schemas.openxmlformats.org/officeDocument/2006/relationships/image" Target="../media/image138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jpg"/><Relationship Id="rId10" Type="http://schemas.openxmlformats.org/officeDocument/2006/relationships/image" Target="../media/image136.png"/><Relationship Id="rId4" Type="http://schemas.openxmlformats.org/officeDocument/2006/relationships/image" Target="../media/image130.jpeg"/><Relationship Id="rId9" Type="http://schemas.openxmlformats.org/officeDocument/2006/relationships/image" Target="../media/image1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image" Target="../media/image140.jpeg"/><Relationship Id="rId7" Type="http://schemas.openxmlformats.org/officeDocument/2006/relationships/image" Target="../media/image144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jpeg"/><Relationship Id="rId11" Type="http://schemas.openxmlformats.org/officeDocument/2006/relationships/image" Target="../media/image147.jpeg"/><Relationship Id="rId5" Type="http://schemas.openxmlformats.org/officeDocument/2006/relationships/image" Target="../media/image142.png"/><Relationship Id="rId10" Type="http://schemas.openxmlformats.org/officeDocument/2006/relationships/hyperlink" Target="http://www.lostsprings.com/plants.aspx?cat=Grass%20-%20Ferns%20-%20Other" TargetMode="External"/><Relationship Id="rId4" Type="http://schemas.openxmlformats.org/officeDocument/2006/relationships/image" Target="../media/image141.jpeg"/><Relationship Id="rId9" Type="http://schemas.openxmlformats.org/officeDocument/2006/relationships/image" Target="../media/image1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9.jpeg"/><Relationship Id="rId7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11" Type="http://schemas.openxmlformats.org/officeDocument/2006/relationships/image" Target="../media/image35.png"/><Relationship Id="rId5" Type="http://schemas.openxmlformats.org/officeDocument/2006/relationships/image" Target="../media/image22.png"/><Relationship Id="rId10" Type="http://schemas.openxmlformats.org/officeDocument/2006/relationships/image" Target="../media/image34.png"/><Relationship Id="rId4" Type="http://schemas.openxmlformats.org/officeDocument/2006/relationships/image" Target="../media/image30.jpe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151953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Office of Communications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" y="2743200"/>
            <a:ext cx="8305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2F7C5C"/>
                </a:solidFill>
                <a:latin typeface="Arial" pitchFamily="34" charset="0"/>
                <a:cs typeface="Arial" pitchFamily="34" charset="0"/>
              </a:rPr>
              <a:t>Common Wetland Plants</a:t>
            </a:r>
          </a:p>
          <a:p>
            <a:pPr algn="ctr"/>
            <a:endParaRPr lang="en-US" sz="2400" b="1" dirty="0">
              <a:solidFill>
                <a:srgbClr val="2F7C5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b="1" dirty="0" smtClean="0">
                <a:solidFill>
                  <a:srgbClr val="2F7C5C"/>
                </a:solidFill>
                <a:latin typeface="Arial" pitchFamily="34" charset="0"/>
                <a:cs typeface="Arial" pitchFamily="34" charset="0"/>
              </a:rPr>
              <a:t>Wetland and Other Surface Water Referral Training</a:t>
            </a:r>
          </a:p>
          <a:p>
            <a:pPr algn="ctr"/>
            <a:r>
              <a:rPr lang="en-US" sz="2600" b="1" dirty="0" smtClean="0">
                <a:solidFill>
                  <a:srgbClr val="2F7C5C"/>
                </a:solidFill>
                <a:latin typeface="Arial" pitchFamily="34" charset="0"/>
                <a:cs typeface="Arial" pitchFamily="34" charset="0"/>
              </a:rPr>
              <a:t>Level 3</a:t>
            </a:r>
            <a:endParaRPr lang="en-US" sz="2600" b="1" dirty="0">
              <a:solidFill>
                <a:srgbClr val="2F7C5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0900" y="4923867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2F7C5C"/>
                </a:solidFill>
                <a:latin typeface="Arial" pitchFamily="34" charset="0"/>
                <a:cs typeface="Arial" pitchFamily="34" charset="0"/>
              </a:rPr>
              <a:t>March 2015</a:t>
            </a:r>
            <a:endParaRPr lang="en-US" sz="2400" b="1" dirty="0">
              <a:solidFill>
                <a:srgbClr val="2F7C5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5282" t="1676" b="9047"/>
          <a:stretch/>
        </p:blipFill>
        <p:spPr>
          <a:xfrm>
            <a:off x="7165997" y="1756177"/>
            <a:ext cx="1969068" cy="29939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81500"/>
            <a:ext cx="1695450" cy="2476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" y="1901429"/>
            <a:ext cx="3167062" cy="24580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3023" y="1039436"/>
            <a:ext cx="2134438" cy="19561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2122" y="3225311"/>
            <a:ext cx="1719878" cy="18705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9286" y="5095874"/>
            <a:ext cx="2190750" cy="1762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t="14540"/>
          <a:stretch/>
        </p:blipFill>
        <p:spPr>
          <a:xfrm>
            <a:off x="7107585" y="4750130"/>
            <a:ext cx="2036415" cy="21078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/>
          <a:srcRect t="9573"/>
          <a:stretch/>
        </p:blipFill>
        <p:spPr>
          <a:xfrm rot="5400000" flipV="1">
            <a:off x="5727227" y="3558260"/>
            <a:ext cx="2877540" cy="1355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1170" y="4693306"/>
            <a:ext cx="2036415" cy="21646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6705600" y="990600"/>
            <a:ext cx="2438400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Seeds in a </a:t>
            </a:r>
            <a:r>
              <a:rPr lang="en-US" b="1" dirty="0" smtClean="0"/>
              <a:t>4-sided capsule </a:t>
            </a:r>
            <a:r>
              <a:rPr lang="en-US" dirty="0" smtClean="0"/>
              <a:t>that remains on the plant after it dries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64530" y="6510529"/>
            <a:ext cx="286027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Capsules come in many sizes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-23339" y="1660303"/>
            <a:ext cx="3693255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Flowers always with 4 yellow petals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744514" y="2918314"/>
            <a:ext cx="1656286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4 </a:t>
            </a:r>
            <a:r>
              <a:rPr lang="en-US" dirty="0" err="1" smtClean="0"/>
              <a:t>leaflike</a:t>
            </a:r>
            <a:r>
              <a:rPr lang="en-US" dirty="0" smtClean="0"/>
              <a:t> sepals beneath petals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286132" y="4244849"/>
            <a:ext cx="1745581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Different species have flowers of different sizes</a:t>
            </a:r>
            <a:endParaRPr 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Ludwigia</a:t>
            </a:r>
            <a:r>
              <a:rPr lang="en-US" dirty="0" smtClean="0"/>
              <a:t> spp.</a:t>
            </a:r>
            <a:br>
              <a:rPr lang="en-US" dirty="0" smtClean="0"/>
            </a:br>
            <a:r>
              <a:rPr lang="en-US" sz="3100" dirty="0" err="1"/>
              <a:t>s</a:t>
            </a:r>
            <a:r>
              <a:rPr lang="en-US" sz="3100" dirty="0" err="1" smtClean="0"/>
              <a:t>eedbox</a:t>
            </a:r>
            <a:r>
              <a:rPr lang="en-US" sz="3100" dirty="0" smtClean="0"/>
              <a:t> or water-primrose    FACW or OBL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185065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Drosera</a:t>
            </a:r>
            <a:r>
              <a:rPr lang="en-US" dirty="0" smtClean="0"/>
              <a:t> spp.</a:t>
            </a:r>
            <a:br>
              <a:rPr lang="en-US" dirty="0" smtClean="0"/>
            </a:br>
            <a:r>
              <a:rPr lang="en-US" sz="3100" dirty="0" smtClean="0"/>
              <a:t>Sundew    FACW or OBL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" t="2421" r="4690" b="6053"/>
          <a:stretch/>
        </p:blipFill>
        <p:spPr bwMode="auto">
          <a:xfrm>
            <a:off x="-618" y="3881408"/>
            <a:ext cx="4369567" cy="297121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" r="16364"/>
          <a:stretch/>
        </p:blipFill>
        <p:spPr bwMode="auto">
          <a:xfrm>
            <a:off x="2895600" y="1024631"/>
            <a:ext cx="2743200" cy="267038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69"/>
          <a:stretch/>
        </p:blipFill>
        <p:spPr bwMode="auto">
          <a:xfrm>
            <a:off x="6937085" y="3634329"/>
            <a:ext cx="2209800" cy="266573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2"/>
          <a:stretch/>
        </p:blipFill>
        <p:spPr bwMode="auto">
          <a:xfrm>
            <a:off x="4305386" y="4475330"/>
            <a:ext cx="1181014" cy="238984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" t="5957" r="7656" b="6715"/>
          <a:stretch/>
        </p:blipFill>
        <p:spPr bwMode="auto">
          <a:xfrm>
            <a:off x="8087424" y="1413804"/>
            <a:ext cx="1057909" cy="306152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" t="5271" r="10784"/>
          <a:stretch/>
        </p:blipFill>
        <p:spPr bwMode="auto">
          <a:xfrm>
            <a:off x="5638800" y="1025614"/>
            <a:ext cx="1115210" cy="510055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923805" y="5099730"/>
            <a:ext cx="1374906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Hairs tipped with sticky substance to trap insects</a:t>
            </a:r>
            <a:endParaRPr lang="en-US" dirty="0"/>
          </a:p>
        </p:txBody>
      </p:sp>
      <p:pic>
        <p:nvPicPr>
          <p:cNvPr id="14" name="Picture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" y="1025613"/>
            <a:ext cx="2952115" cy="25050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981200" y="1033680"/>
            <a:ext cx="477281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Some species with rounded leaves, others linear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828800" y="3886200"/>
            <a:ext cx="3657600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Some species with single flowers, others with a drooping stalk of many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65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93" y="4648200"/>
            <a:ext cx="4274185" cy="22185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53200" y="4267199"/>
            <a:ext cx="3810000" cy="137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2092"/>
            <a:ext cx="2731593" cy="3758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29708"/>
            <a:ext cx="1306743" cy="21977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7"/>
          <a:stretch/>
        </p:blipFill>
        <p:spPr bwMode="auto">
          <a:xfrm>
            <a:off x="3447251" y="2510155"/>
            <a:ext cx="2570480" cy="221424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"/>
          <a:stretch/>
        </p:blipFill>
        <p:spPr bwMode="auto">
          <a:xfrm>
            <a:off x="0" y="4776406"/>
            <a:ext cx="3288593" cy="208159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772399" y="2658070"/>
            <a:ext cx="1371601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Leaves have 3 prominent veins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546" y="1039830"/>
            <a:ext cx="2197300" cy="19302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-19073" y="3603530"/>
            <a:ext cx="2156118" cy="147732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Showy flowers with 4 petals </a:t>
            </a:r>
            <a:r>
              <a:rPr lang="en-US" dirty="0" smtClean="0"/>
              <a:t>that fall off easily and stamens that hang at right angles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743200" y="1845447"/>
            <a:ext cx="2103503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Most species pink to purple, one yellow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19800" y="2970074"/>
            <a:ext cx="1322937" cy="175432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Urn-shaped seed capsules </a:t>
            </a:r>
            <a:r>
              <a:rPr lang="en-US" dirty="0" smtClean="0"/>
              <a:t>that remain on the plant after drying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38200" y="-76200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Rhexia</a:t>
            </a:r>
            <a:r>
              <a:rPr lang="en-US" dirty="0" smtClean="0"/>
              <a:t> spp.</a:t>
            </a:r>
            <a:br>
              <a:rPr lang="en-US" dirty="0" smtClean="0"/>
            </a:br>
            <a:r>
              <a:rPr lang="en-US" sz="3100" dirty="0"/>
              <a:t>m</a:t>
            </a:r>
            <a:r>
              <a:rPr lang="en-US" sz="3100" dirty="0" smtClean="0"/>
              <a:t>eadow-beauty     FACW or OBL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088852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799"/>
            <a:ext cx="2386314" cy="3683601"/>
          </a:xfr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6" descr="Z:\Photos\Plant Pictures\Plants\Monocots\Typhaceae\IMGP474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7" b="13949"/>
          <a:stretch/>
        </p:blipFill>
        <p:spPr bwMode="auto">
          <a:xfrm>
            <a:off x="3619024" y="2829560"/>
            <a:ext cx="4433570" cy="40284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Z:\Photos\Plant Pictures\Plants\Monocots\Typhaceae\IMGP066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3" r="41952"/>
          <a:stretch/>
        </p:blipFill>
        <p:spPr bwMode="auto">
          <a:xfrm>
            <a:off x="1663065" y="2590800"/>
            <a:ext cx="622935" cy="40284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Z:\Photos\Plant Pictures\Plants\Monocots\Typhaceae\Typha base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3" t="6963" r="11751" b="764"/>
          <a:stretch/>
        </p:blipFill>
        <p:spPr bwMode="auto">
          <a:xfrm>
            <a:off x="7488555" y="0"/>
            <a:ext cx="1655445" cy="37458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Z:\Photos\Plant Pictures\Plants\Monocots\Typhaceae\Typha Flower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0" t="10229" r="41871" b="30992"/>
          <a:stretch/>
        </p:blipFill>
        <p:spPr bwMode="auto">
          <a:xfrm>
            <a:off x="2295168" y="1025613"/>
            <a:ext cx="1245473" cy="37374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4739586"/>
            <a:ext cx="1653897" cy="147732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Flowers densely clustered, appearing as a </a:t>
            </a:r>
            <a:r>
              <a:rPr lang="en-US" b="1" dirty="0" smtClean="0"/>
              <a:t>brown cylinder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27703" y="1030069"/>
            <a:ext cx="1882497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Seeds with tufts of hair, making flower spike </a:t>
            </a:r>
            <a:r>
              <a:rPr lang="en-US" b="1" dirty="0" smtClean="0"/>
              <a:t>fluffy</a:t>
            </a:r>
            <a:r>
              <a:rPr lang="en-US" dirty="0" smtClean="0"/>
              <a:t> when they ripen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44982" y="5683483"/>
            <a:ext cx="2299018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Can form large colonies, especially in disturbed wetlands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991099" y="1982747"/>
            <a:ext cx="1738132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Long, strap-like leaves </a:t>
            </a:r>
            <a:r>
              <a:rPr lang="en-US" dirty="0" smtClean="0"/>
              <a:t>all like on one plane</a:t>
            </a:r>
            <a:endParaRPr 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6269355" cy="11430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Typha</a:t>
            </a:r>
            <a:r>
              <a:rPr lang="en-US" dirty="0" smtClean="0"/>
              <a:t> spp.</a:t>
            </a:r>
            <a:br>
              <a:rPr lang="en-US" dirty="0" smtClean="0"/>
            </a:br>
            <a:r>
              <a:rPr lang="en-US" sz="3100" dirty="0" smtClean="0"/>
              <a:t>cattail     OBL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4285364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78794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3"/>
          <a:stretch/>
        </p:blipFill>
        <p:spPr>
          <a:xfrm>
            <a:off x="3767" y="2302316"/>
            <a:ext cx="2591187" cy="4555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932832"/>
            <a:ext cx="9144000" cy="409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956"/>
            <a:ext cx="5334000" cy="1416844"/>
          </a:xfrm>
        </p:spPr>
        <p:txBody>
          <a:bodyPr>
            <a:normAutofit fontScale="90000"/>
          </a:bodyPr>
          <a:lstStyle/>
          <a:p>
            <a:r>
              <a:rPr lang="en-US" sz="2200" i="1" dirty="0" err="1" smtClean="0"/>
              <a:t>Colocasia</a:t>
            </a:r>
            <a:r>
              <a:rPr lang="en-US" sz="2200" dirty="0" smtClean="0"/>
              <a:t> </a:t>
            </a:r>
            <a:r>
              <a:rPr lang="en-US" sz="2200" i="1" dirty="0" err="1" smtClean="0"/>
              <a:t>esculenta</a:t>
            </a:r>
            <a:r>
              <a:rPr lang="en-US" sz="2400" dirty="0" smtClean="0"/>
              <a:t>	</a:t>
            </a:r>
            <a:r>
              <a:rPr lang="en-US" sz="2000" dirty="0" smtClean="0"/>
              <a:t>wild taro	OBL</a:t>
            </a:r>
            <a:br>
              <a:rPr lang="en-US" sz="2000" dirty="0" smtClean="0"/>
            </a:br>
            <a:r>
              <a:rPr lang="en-US" sz="2200" i="1" dirty="0" err="1" smtClean="0"/>
              <a:t>Pontederia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cordata</a:t>
            </a:r>
            <a:r>
              <a:rPr lang="en-US" sz="2000" dirty="0" smtClean="0"/>
              <a:t>	pickerelweed	OBL</a:t>
            </a:r>
            <a:br>
              <a:rPr lang="en-US" sz="2000" dirty="0" smtClean="0"/>
            </a:br>
            <a:r>
              <a:rPr lang="en-US" sz="2200" i="1" dirty="0" err="1" smtClean="0"/>
              <a:t>Thalia</a:t>
            </a:r>
            <a:r>
              <a:rPr lang="en-US" sz="2200" dirty="0" smtClean="0"/>
              <a:t> </a:t>
            </a:r>
            <a:r>
              <a:rPr lang="en-US" sz="2200" i="1" dirty="0" err="1" smtClean="0"/>
              <a:t>geniculata</a:t>
            </a:r>
            <a:r>
              <a:rPr lang="en-US" sz="2400" dirty="0" smtClean="0"/>
              <a:t>	</a:t>
            </a:r>
            <a:r>
              <a:rPr lang="en-US" sz="2000" dirty="0" smtClean="0"/>
              <a:t>fire flag		OBL</a:t>
            </a:r>
            <a:br>
              <a:rPr lang="en-US" sz="2000" dirty="0" smtClean="0"/>
            </a:br>
            <a:r>
              <a:rPr lang="en-US" sz="2200" i="1" dirty="0" err="1" smtClean="0"/>
              <a:t>Sagittaria</a:t>
            </a:r>
            <a:r>
              <a:rPr lang="en-US" sz="2200" dirty="0" smtClean="0"/>
              <a:t> spp.	</a:t>
            </a:r>
            <a:r>
              <a:rPr lang="en-US" sz="2400" dirty="0" smtClean="0"/>
              <a:t>	</a:t>
            </a:r>
            <a:r>
              <a:rPr lang="en-US" sz="2000" dirty="0" smtClean="0"/>
              <a:t>arrowhead	OBL</a:t>
            </a:r>
            <a:br>
              <a:rPr lang="en-US" sz="2000" dirty="0" smtClean="0"/>
            </a:b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r="33005"/>
          <a:stretch/>
        </p:blipFill>
        <p:spPr>
          <a:xfrm>
            <a:off x="6646537" y="5879"/>
            <a:ext cx="2497463" cy="44899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263935" y="1213201"/>
            <a:ext cx="2693219" cy="35885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r="11333"/>
          <a:stretch/>
        </p:blipFill>
        <p:spPr>
          <a:xfrm>
            <a:off x="4572000" y="2667000"/>
            <a:ext cx="2118360" cy="41932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0" y="1277518"/>
            <a:ext cx="2263934" cy="147732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These plants tend to have </a:t>
            </a:r>
            <a:r>
              <a:rPr lang="en-US" b="1" dirty="0" smtClean="0"/>
              <a:t>large leaves with long stalks</a:t>
            </a:r>
            <a:r>
              <a:rPr lang="en-US" dirty="0" smtClean="0"/>
              <a:t> and grow in areas that inundate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t="44328"/>
          <a:stretch/>
        </p:blipFill>
        <p:spPr>
          <a:xfrm>
            <a:off x="7086600" y="4264097"/>
            <a:ext cx="2057400" cy="2593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8953" y="1277518"/>
            <a:ext cx="1001447" cy="9380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86200" y="4889835"/>
            <a:ext cx="990600" cy="19681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1786615" y="6506962"/>
            <a:ext cx="812106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Thalia</a:t>
            </a:r>
            <a:endParaRPr lang="en-US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2983382" y="1219066"/>
            <a:ext cx="1131417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Colocasia</a:t>
            </a:r>
            <a:endParaRPr lang="en-US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6801469" y="4162158"/>
            <a:ext cx="1131417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Sagittaria</a:t>
            </a:r>
            <a:endParaRPr lang="en-US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4847862" y="6503960"/>
            <a:ext cx="1248138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Pontederia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96351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b="14231"/>
          <a:stretch/>
        </p:blipFill>
        <p:spPr>
          <a:xfrm>
            <a:off x="4796192" y="1030267"/>
            <a:ext cx="4343400" cy="3186079"/>
          </a:xfr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27432"/>
            <a:ext cx="7848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200" i="1" dirty="0" smtClean="0"/>
              <a:t>Eriocaulon spp.</a:t>
            </a:r>
            <a:r>
              <a:rPr lang="en-US" sz="2000" dirty="0"/>
              <a:t>	</a:t>
            </a:r>
            <a:r>
              <a:rPr lang="en-US" sz="2000" dirty="0" smtClean="0"/>
              <a:t>    </a:t>
            </a:r>
            <a:r>
              <a:rPr lang="en-US" sz="2000" dirty="0" err="1" smtClean="0"/>
              <a:t>Pipeworts</a:t>
            </a:r>
            <a:r>
              <a:rPr lang="en-US" sz="2000" dirty="0" smtClean="0"/>
              <a:t>		OBL</a:t>
            </a:r>
          </a:p>
          <a:p>
            <a:pPr algn="l"/>
            <a:r>
              <a:rPr lang="en-US" sz="2200" i="1" dirty="0" smtClean="0"/>
              <a:t>Lachnocaulon spp.</a:t>
            </a:r>
            <a:r>
              <a:rPr lang="en-US" sz="2000" dirty="0"/>
              <a:t>	</a:t>
            </a:r>
            <a:r>
              <a:rPr lang="en-US" sz="2000" dirty="0" smtClean="0"/>
              <a:t>    </a:t>
            </a:r>
            <a:r>
              <a:rPr lang="en-US" sz="2000" dirty="0" err="1" smtClean="0"/>
              <a:t>Bogbuttons</a:t>
            </a:r>
            <a:r>
              <a:rPr lang="en-US" sz="2000" dirty="0" smtClean="0"/>
              <a:t>		OBL or FACW</a:t>
            </a:r>
            <a:endParaRPr lang="en-US" sz="2000" dirty="0"/>
          </a:p>
          <a:p>
            <a:pPr algn="l"/>
            <a:r>
              <a:rPr lang="en-US" sz="2200" i="1" dirty="0" smtClean="0"/>
              <a:t>Syngonanthus spp.</a:t>
            </a:r>
            <a:r>
              <a:rPr lang="en-US" sz="2000" dirty="0" smtClean="0"/>
              <a:t>	    Bantam-buttons	FACW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91784" y="1025613"/>
            <a:ext cx="1219200" cy="175432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Flower heads on long stalks extending from basal leaves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99" y="2798560"/>
            <a:ext cx="1905101" cy="14288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" y="3556612"/>
            <a:ext cx="1854200" cy="32936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5613"/>
            <a:ext cx="3454400" cy="2590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058437" y="3421183"/>
            <a:ext cx="1501497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Leaves in </a:t>
            </a:r>
            <a:r>
              <a:rPr lang="en-US" b="1" dirty="0" smtClean="0"/>
              <a:t>basal rosettes</a:t>
            </a:r>
            <a:endParaRPr lang="en-US" b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9" y="4605054"/>
            <a:ext cx="3388431" cy="2252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7096" y="4605055"/>
            <a:ext cx="952496" cy="13385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8305" y="4605054"/>
            <a:ext cx="1270203" cy="12623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93" y="4388975"/>
            <a:ext cx="3292033" cy="2469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/>
          <a:srcRect t="1" b="9375"/>
          <a:stretch/>
        </p:blipFill>
        <p:spPr>
          <a:xfrm>
            <a:off x="4841186" y="5633404"/>
            <a:ext cx="914383" cy="12245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981200" y="6245702"/>
            <a:ext cx="2667907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Compact, round heads of white to grey flowers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29000" y="1600200"/>
            <a:ext cx="1219200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Eriocaulon</a:t>
            </a:r>
            <a:r>
              <a:rPr lang="en-US" dirty="0" smtClean="0"/>
              <a:t> has air pockets in the leaves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54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33551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6800849" cy="11430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Cladium</a:t>
            </a:r>
            <a:r>
              <a:rPr lang="en-US" i="1" dirty="0" smtClean="0"/>
              <a:t> </a:t>
            </a:r>
            <a:r>
              <a:rPr lang="en-US" i="1" dirty="0" err="1" smtClean="0"/>
              <a:t>jamaicense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3100" dirty="0" err="1" smtClean="0"/>
              <a:t>sawgrass</a:t>
            </a:r>
            <a:r>
              <a:rPr lang="en-US" sz="3100" dirty="0"/>
              <a:t>	</a:t>
            </a:r>
            <a:r>
              <a:rPr lang="en-US" sz="3100" dirty="0" smtClean="0"/>
              <a:t>	OBL</a:t>
            </a:r>
            <a:endParaRPr lang="en-US" sz="31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5121" t="353" r="5223" b="-353"/>
          <a:stretch/>
        </p:blipFill>
        <p:spPr>
          <a:xfrm rot="5400000">
            <a:off x="5161705" y="2858347"/>
            <a:ext cx="6840640" cy="1123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031701"/>
            <a:ext cx="4265524" cy="35632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0" y="4365801"/>
            <a:ext cx="2404182" cy="21111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2037"/>
            <a:ext cx="3394472" cy="4525963"/>
          </a:xfr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90600"/>
            <a:ext cx="2405189" cy="24844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657600" y="3394470"/>
            <a:ext cx="1532816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Straw-colored inflorescence </a:t>
            </a:r>
            <a:r>
              <a:rPr lang="en-US" dirty="0" smtClean="0"/>
              <a:t>stands up above blades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77125" y="1219200"/>
            <a:ext cx="1299808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Can form dense, very extensive marshes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543800" y="5672711"/>
            <a:ext cx="1600200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Tiny</a:t>
            </a:r>
            <a:r>
              <a:rPr lang="en-US" dirty="0" smtClean="0"/>
              <a:t> </a:t>
            </a:r>
            <a:r>
              <a:rPr lang="en-US" b="1" dirty="0" smtClean="0"/>
              <a:t>saw-teeth</a:t>
            </a:r>
            <a:r>
              <a:rPr lang="en-US" dirty="0" smtClean="0"/>
              <a:t> along edges and midrib, can cut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61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717" y="1036679"/>
            <a:ext cx="2213141" cy="18349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5363670" cy="98956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Juncus</a:t>
            </a:r>
            <a:r>
              <a:rPr lang="en-US" dirty="0" smtClean="0"/>
              <a:t> spp.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3100" dirty="0" smtClean="0"/>
              <a:t>rush</a:t>
            </a:r>
            <a:r>
              <a:rPr lang="en-US" sz="3100" dirty="0"/>
              <a:t>	 </a:t>
            </a:r>
            <a:r>
              <a:rPr lang="en-US" sz="3100" dirty="0" smtClean="0"/>
              <a:t>   FAC, FACW, or OBL</a:t>
            </a:r>
            <a:endParaRPr lang="en-US" sz="3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257550"/>
            <a:ext cx="4800600" cy="36004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70" y="11575"/>
            <a:ext cx="2561130" cy="3414841"/>
          </a:xfr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5"/>
          <a:stretch/>
        </p:blipFill>
        <p:spPr>
          <a:xfrm>
            <a:off x="2668323" y="3408402"/>
            <a:ext cx="2307334" cy="34398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8013" y="1027944"/>
            <a:ext cx="2452721" cy="30773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5" y="2838399"/>
            <a:ext cx="2272385" cy="40033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1172057" y="2196889"/>
            <a:ext cx="3197831" cy="8537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505348" y="3468469"/>
            <a:ext cx="2656146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Can grow in </a:t>
            </a:r>
            <a:r>
              <a:rPr lang="en-US" b="1" dirty="0" smtClean="0"/>
              <a:t>clumps or dense, expansive marshes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423869" y="1446074"/>
            <a:ext cx="1537208" cy="175432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Cylindrical leaves </a:t>
            </a:r>
            <a:r>
              <a:rPr lang="en-US" dirty="0" smtClean="0"/>
              <a:t>which sheathe one another, often with sharp, pointy tips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3615" y="5657671"/>
            <a:ext cx="1662785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Flowers/seeds grow from middle of leaf in some species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83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-35013"/>
            <a:ext cx="6092520" cy="1025613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Hydrocotyle</a:t>
            </a:r>
            <a:r>
              <a:rPr lang="en-US" dirty="0" smtClean="0"/>
              <a:t> spp.</a:t>
            </a:r>
            <a:br>
              <a:rPr lang="en-US" dirty="0" smtClean="0"/>
            </a:br>
            <a:r>
              <a:rPr lang="en-US" sz="3100" dirty="0"/>
              <a:t>p</a:t>
            </a:r>
            <a:r>
              <a:rPr lang="en-US" sz="3100" dirty="0" smtClean="0"/>
              <a:t>ennywort      FACW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7379" t="6512"/>
          <a:stretch/>
        </p:blipFill>
        <p:spPr>
          <a:xfrm>
            <a:off x="7463207" y="3348953"/>
            <a:ext cx="1698017" cy="26842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9014"/>
          <a:stretch/>
        </p:blipFill>
        <p:spPr>
          <a:xfrm>
            <a:off x="0" y="4267200"/>
            <a:ext cx="2286000" cy="2590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" y="6211669"/>
            <a:ext cx="2285999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Clusters of tiny white flowers at end of stalk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4108314"/>
            <a:ext cx="3634236" cy="27496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990600"/>
            <a:ext cx="4676775" cy="29812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600" y="4791075"/>
            <a:ext cx="1685925" cy="20669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1323" y="2112086"/>
            <a:ext cx="1954148" cy="2551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800" y="4648200"/>
            <a:ext cx="1891102" cy="22062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1720" y="11575"/>
            <a:ext cx="1839207" cy="3341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437487" y="3429000"/>
            <a:ext cx="2239288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Often growing in </a:t>
            </a:r>
            <a:r>
              <a:rPr lang="en-US" b="1" dirty="0" smtClean="0"/>
              <a:t>colonies</a:t>
            </a:r>
            <a:r>
              <a:rPr lang="en-US" dirty="0" smtClean="0"/>
              <a:t>, especially in disturbed areas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058311" y="990600"/>
            <a:ext cx="2409289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Leaf shape varies, but generally </a:t>
            </a:r>
            <a:r>
              <a:rPr lang="en-US" b="1" dirty="0" smtClean="0"/>
              <a:t>round with stalk attaching at center </a:t>
            </a:r>
            <a:r>
              <a:rPr lang="en-US" dirty="0" smtClean="0"/>
              <a:t>of leaf underside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46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257550"/>
            <a:ext cx="4800600" cy="3600450"/>
          </a:xfr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1025612"/>
            <a:ext cx="2594659" cy="20633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84247"/>
            <a:ext cx="2057400" cy="26658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9426" y="5181600"/>
            <a:ext cx="1704374" cy="16652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9666"/>
          <a:stretch/>
        </p:blipFill>
        <p:spPr>
          <a:xfrm rot="10800000">
            <a:off x="8197528" y="-1"/>
            <a:ext cx="946472" cy="3905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29448"/>
            <a:ext cx="2714633" cy="27805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3441" y="3118719"/>
            <a:ext cx="1918959" cy="20628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969293" y="1570672"/>
            <a:ext cx="1641307" cy="147732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Dried flower head looks like a </a:t>
            </a:r>
            <a:r>
              <a:rPr lang="en-US" b="1" dirty="0" smtClean="0"/>
              <a:t>tiny pinecone </a:t>
            </a:r>
            <a:r>
              <a:rPr lang="en-US" dirty="0" smtClean="0"/>
              <a:t>and persists through winter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343400" y="6516640"/>
            <a:ext cx="1505674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Often prolific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141746" y="1025611"/>
            <a:ext cx="1641307" cy="147732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Mucus-like substance  </a:t>
            </a:r>
            <a:r>
              <a:rPr lang="en-US" dirty="0"/>
              <a:t>between </a:t>
            </a:r>
            <a:r>
              <a:rPr lang="en-US" dirty="0" smtClean="0"/>
              <a:t>leaves which all attach at base of plant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3032462"/>
            <a:ext cx="2438401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3-petaled flowers </a:t>
            </a:r>
            <a:r>
              <a:rPr lang="en-US" dirty="0" smtClean="0"/>
              <a:t>blooming one at a time on </a:t>
            </a:r>
            <a:r>
              <a:rPr lang="en-US" b="1" dirty="0" smtClean="0"/>
              <a:t>round, scaly head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-3376" y="5973906"/>
            <a:ext cx="2036179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Flowers mostly yellow, sometimes white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1219200" y="-35013"/>
            <a:ext cx="6978328" cy="1025613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Xyris</a:t>
            </a:r>
            <a:r>
              <a:rPr lang="en-US" dirty="0" smtClean="0"/>
              <a:t> spp.</a:t>
            </a:r>
            <a:br>
              <a:rPr lang="en-US" dirty="0" smtClean="0"/>
            </a:br>
            <a:r>
              <a:rPr lang="en-US" sz="3100" dirty="0" smtClean="0"/>
              <a:t>Yellow-eyed grass   FACW or OBL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547709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plants?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105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Plants are one of the three puzzle pieces of wetland delineation.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 err="1" smtClean="0"/>
              <a:t>Hydrophytic</a:t>
            </a:r>
            <a:r>
              <a:rPr lang="en-US" smtClean="0"/>
              <a:t> vegetation is</a:t>
            </a:r>
            <a:endParaRPr lang="en-US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 smtClean="0"/>
              <a:t>Wetlands are dominated by hydrophytes because they outcompete the upland species which cannot tolerate inundation or anaerobic soil conditions.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 smtClean="0"/>
              <a:t>The following plants are some of the most common and easy to recognize wetland plants.</a:t>
            </a:r>
          </a:p>
          <a:p>
            <a:pPr marL="0" indent="0">
              <a:buNone/>
            </a:pPr>
            <a:r>
              <a:rPr lang="en-US" dirty="0" smtClean="0"/>
              <a:t>Finding one or more of these species is be a good indication that the area of interest may be a wetland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77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" r="2858" b="4033"/>
          <a:stretch/>
        </p:blipFill>
        <p:spPr>
          <a:xfrm>
            <a:off x="4134192" y="1025613"/>
            <a:ext cx="5009808" cy="3241587"/>
          </a:xfr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7" b="3125"/>
          <a:stretch/>
        </p:blipFill>
        <p:spPr>
          <a:xfrm>
            <a:off x="5039810" y="3992932"/>
            <a:ext cx="4104190" cy="28757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7"/>
          <a:stretch/>
        </p:blipFill>
        <p:spPr>
          <a:xfrm>
            <a:off x="-5532" y="3772381"/>
            <a:ext cx="3967932" cy="3072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900" y="990600"/>
            <a:ext cx="1746223" cy="31018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4132263" y="3734549"/>
            <a:ext cx="1412707" cy="175432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Long </a:t>
            </a:r>
            <a:r>
              <a:rPr lang="en-US" b="1" dirty="0" smtClean="0"/>
              <a:t>spikes of white flowers </a:t>
            </a:r>
            <a:r>
              <a:rPr lang="en-US" dirty="0" smtClean="0"/>
              <a:t>that stick upward and then </a:t>
            </a:r>
            <a:r>
              <a:rPr lang="en-US" b="1" dirty="0" smtClean="0"/>
              <a:t>droop</a:t>
            </a:r>
            <a:r>
              <a:rPr lang="en-US" dirty="0" smtClean="0"/>
              <a:t> over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349168" y="6232354"/>
            <a:ext cx="2603832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Often in dense, tangled colonies along the ground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" y="986139"/>
            <a:ext cx="1847116" cy="328106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16598" y="986139"/>
            <a:ext cx="1826413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Distinctive </a:t>
            </a:r>
            <a:r>
              <a:rPr lang="en-US" b="1" dirty="0" smtClean="0"/>
              <a:t>heart-shaped leaves</a:t>
            </a:r>
            <a:endParaRPr lang="en-US" b="1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7848600" cy="979946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Saururus</a:t>
            </a:r>
            <a:r>
              <a:rPr lang="en-US" i="1" dirty="0" smtClean="0"/>
              <a:t> </a:t>
            </a:r>
            <a:r>
              <a:rPr lang="en-US" i="1" dirty="0" err="1" smtClean="0"/>
              <a:t>cernuus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Lizard’s tail      OBL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790161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4114801"/>
            <a:ext cx="3657600" cy="2743200"/>
          </a:xfr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882" y="1025612"/>
            <a:ext cx="3088994" cy="26774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0600"/>
            <a:ext cx="1627846" cy="586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322998" y="1449402"/>
            <a:ext cx="4270406" cy="13716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2316" y="4686300"/>
            <a:ext cx="2645855" cy="2171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616925" y="4590871"/>
            <a:ext cx="1564675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Fruit is a woody capsule that splits along 5 lines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88884" y="2589074"/>
            <a:ext cx="1073316" cy="175432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Bark is </a:t>
            </a:r>
            <a:r>
              <a:rPr lang="en-US" b="1" dirty="0" smtClean="0"/>
              <a:t>deeply furrowed </a:t>
            </a:r>
            <a:r>
              <a:rPr lang="en-US" dirty="0" smtClean="0"/>
              <a:t>with wide, flat ridges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07274" y="1057870"/>
            <a:ext cx="1434812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Leaf edges are</a:t>
            </a:r>
            <a:r>
              <a:rPr lang="en-US" b="1" dirty="0" smtClean="0"/>
              <a:t> serrated </a:t>
            </a:r>
            <a:r>
              <a:rPr lang="en-US" dirty="0" smtClean="0"/>
              <a:t>or scalloped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52418" y="4024951"/>
            <a:ext cx="1820724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Leaves appear clustered at ends of branches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877912" y="3080520"/>
            <a:ext cx="2134091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Fragrant white flowers with 5 petals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7848600" cy="979946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Gordonia</a:t>
            </a:r>
            <a:r>
              <a:rPr lang="en-US" i="1" dirty="0" smtClean="0"/>
              <a:t> </a:t>
            </a:r>
            <a:r>
              <a:rPr lang="en-US" i="1" dirty="0" err="1" smtClean="0"/>
              <a:t>lasianthus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loblolly bay      OBL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1150834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1"/>
            <a:ext cx="6172200" cy="1025613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         Acer </a:t>
            </a:r>
            <a:r>
              <a:rPr lang="en-US" sz="2400" i="1" dirty="0" err="1" smtClean="0"/>
              <a:t>rubrum</a:t>
            </a:r>
            <a:r>
              <a:rPr lang="en-US" sz="2400" dirty="0" smtClean="0"/>
              <a:t>  	</a:t>
            </a:r>
            <a:r>
              <a:rPr lang="en-US" sz="2000" dirty="0" smtClean="0"/>
              <a:t>red maple    OBL  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en-US" sz="2400" i="1" dirty="0" smtClean="0"/>
              <a:t>Liquidambar </a:t>
            </a:r>
            <a:r>
              <a:rPr lang="en-US" sz="2400" i="1" dirty="0" err="1" smtClean="0"/>
              <a:t>styraciflua</a:t>
            </a:r>
            <a:r>
              <a:rPr lang="en-US" sz="2400" i="1" dirty="0" smtClean="0"/>
              <a:t>    </a:t>
            </a:r>
            <a:r>
              <a:rPr lang="en-US" sz="2000" dirty="0" smtClean="0"/>
              <a:t>sweetgum   FACW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9001" t="8111" r="4456" b="11332"/>
          <a:stretch/>
        </p:blipFill>
        <p:spPr>
          <a:xfrm>
            <a:off x="4989650" y="990600"/>
            <a:ext cx="2284063" cy="167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3" t="6348" r="25598"/>
          <a:stretch/>
        </p:blipFill>
        <p:spPr>
          <a:xfrm>
            <a:off x="7979552" y="3519261"/>
            <a:ext cx="1164448" cy="33387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r="11481"/>
          <a:stretch/>
        </p:blipFill>
        <p:spPr>
          <a:xfrm>
            <a:off x="7273713" y="0"/>
            <a:ext cx="1870287" cy="3581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r="2858" b="4034"/>
          <a:stretch/>
        </p:blipFill>
        <p:spPr>
          <a:xfrm>
            <a:off x="4572000" y="4367116"/>
            <a:ext cx="3534106" cy="2490884"/>
          </a:xfr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7026" y="2608719"/>
            <a:ext cx="2836856" cy="19287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41812"/>
            <a:ext cx="1529113" cy="27161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4445" r="18332"/>
          <a:stretch/>
        </p:blipFill>
        <p:spPr>
          <a:xfrm>
            <a:off x="1512899" y="4388153"/>
            <a:ext cx="2667000" cy="24662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/>
          <a:srcRect t="6675"/>
          <a:stretch/>
        </p:blipFill>
        <p:spPr>
          <a:xfrm>
            <a:off x="7585" y="990600"/>
            <a:ext cx="1956031" cy="3204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7069" y="1143000"/>
            <a:ext cx="1304925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9870" y="985512"/>
            <a:ext cx="1708852" cy="1882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/>
          <a:srcRect l="5673" t="5102"/>
          <a:stretch/>
        </p:blipFill>
        <p:spPr>
          <a:xfrm>
            <a:off x="1828800" y="2667000"/>
            <a:ext cx="1784722" cy="17585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8036525" y="6248400"/>
            <a:ext cx="1107475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Smooth gray bark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252749" y="2590800"/>
            <a:ext cx="887573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Red flowers </a:t>
            </a:r>
            <a:r>
              <a:rPr lang="en-US" dirty="0" smtClean="0"/>
              <a:t>early in spring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238745" y="4423764"/>
            <a:ext cx="2838455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Leaves with 3-5 lobes attach opposite each other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686883" y="3219271"/>
            <a:ext cx="1418517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Both species have </a:t>
            </a:r>
            <a:r>
              <a:rPr lang="en-US" b="1" dirty="0" smtClean="0"/>
              <a:t>star-shaped leaves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563329" y="2353763"/>
            <a:ext cx="1370871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Paired seeds with wings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273713" y="0"/>
            <a:ext cx="1413087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Acer </a:t>
            </a:r>
            <a:r>
              <a:rPr lang="en-US" b="1" i="1" dirty="0" err="1" smtClean="0"/>
              <a:t>rubrum</a:t>
            </a:r>
            <a:endParaRPr lang="en-US" b="1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-26285" y="990600"/>
            <a:ext cx="1381355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Liquidambar </a:t>
            </a:r>
            <a:r>
              <a:rPr lang="en-US" b="1" i="1" dirty="0" err="1" smtClean="0"/>
              <a:t>styraciflua</a:t>
            </a:r>
            <a:endParaRPr lang="en-US" b="1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1524000" y="5934670"/>
            <a:ext cx="829046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Leaves with 5 lobes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-27364" y="5934670"/>
            <a:ext cx="838188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Rough, ridged bark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600200" y="1752600"/>
            <a:ext cx="942168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Young twigs winged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259225" y="983801"/>
            <a:ext cx="1309054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Woody, spiked ball </a:t>
            </a:r>
            <a:r>
              <a:rPr lang="en-US" dirty="0" smtClean="0"/>
              <a:t>of capsules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67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fld id="{3F002710-F92E-4BB7-AAC7-AEC0FED14E57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D9515C9C-B0D4-49C7-83C7-4BF66E55645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Date Placeholder 3"/>
          <p:cNvSpPr txBox="1">
            <a:spLocks/>
          </p:cNvSpPr>
          <p:nvPr/>
        </p:nvSpPr>
        <p:spPr>
          <a:xfrm>
            <a:off x="457200" y="6492875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6553200" y="6492875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515C9C-B0D4-49C7-83C7-4BF66E55645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3035506" cy="17088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ErianthusgiganHAB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" y="2725770"/>
            <a:ext cx="1642935" cy="41322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8" t="7611" r="6269"/>
          <a:stretch/>
        </p:blipFill>
        <p:spPr>
          <a:xfrm>
            <a:off x="2680166" y="990600"/>
            <a:ext cx="2057400" cy="31099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851" y="2602338"/>
            <a:ext cx="1397731" cy="4255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5" t="28410" r="20259" b="479"/>
          <a:stretch/>
        </p:blipFill>
        <p:spPr>
          <a:xfrm flipH="1">
            <a:off x="5257799" y="3944527"/>
            <a:ext cx="3886197" cy="29115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4" r="10361" b="8127"/>
          <a:stretch/>
        </p:blipFill>
        <p:spPr>
          <a:xfrm>
            <a:off x="3403683" y="4324433"/>
            <a:ext cx="2362200" cy="25335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9" r="28965"/>
          <a:stretch/>
        </p:blipFill>
        <p:spPr>
          <a:xfrm>
            <a:off x="7217708" y="990600"/>
            <a:ext cx="1926291" cy="305920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/>
          <a:srcRect t="5163"/>
          <a:stretch/>
        </p:blipFill>
        <p:spPr>
          <a:xfrm>
            <a:off x="5500979" y="982631"/>
            <a:ext cx="1806276" cy="30321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2" descr="Exam question 4 illustration b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57795" y="3970437"/>
            <a:ext cx="1705693" cy="227425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969628" y="3889330"/>
            <a:ext cx="2187039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Bunch grasses, grow in clumps but can cover large areas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723193" y="982631"/>
            <a:ext cx="1413087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Andropogon</a:t>
            </a:r>
            <a:endParaRPr lang="en-US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-7719" y="982631"/>
            <a:ext cx="1226919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Erianthus</a:t>
            </a:r>
            <a:endParaRPr lang="en-US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4267200" y="988670"/>
            <a:ext cx="1425954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More or less fluffy-looking seed heads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188366" y="5845902"/>
            <a:ext cx="1222599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Seeds have tufts of white hair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92885" y="6244694"/>
            <a:ext cx="2234548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Seed heads extending above leaf blades</a:t>
            </a:r>
            <a:endParaRPr lang="en-US" dirty="0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143000" y="-1"/>
            <a:ext cx="7993280" cy="102561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2800" i="1" dirty="0" err="1" smtClean="0"/>
              <a:t>Andropogon</a:t>
            </a:r>
            <a:r>
              <a:rPr lang="en-US" sz="2800" i="1" dirty="0" smtClean="0"/>
              <a:t> spp.</a:t>
            </a:r>
            <a:r>
              <a:rPr lang="en-US" sz="2800" dirty="0" smtClean="0"/>
              <a:t>     </a:t>
            </a:r>
            <a:r>
              <a:rPr lang="en-US" sz="2600" dirty="0" smtClean="0"/>
              <a:t>bluestem     FACW or FAC 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800" i="1" dirty="0" err="1" smtClean="0"/>
              <a:t>Erianthus</a:t>
            </a:r>
            <a:r>
              <a:rPr lang="en-US" sz="2800" i="1" dirty="0" smtClean="0"/>
              <a:t> spp.	</a:t>
            </a:r>
            <a:r>
              <a:rPr lang="en-US" sz="2800" i="1" dirty="0"/>
              <a:t> </a:t>
            </a:r>
            <a:r>
              <a:rPr lang="en-US" sz="2800" i="1" dirty="0" smtClean="0"/>
              <a:t>   </a:t>
            </a:r>
            <a:r>
              <a:rPr lang="en-US" sz="2600" dirty="0" err="1" smtClean="0"/>
              <a:t>plumegrass</a:t>
            </a:r>
            <a:r>
              <a:rPr lang="en-US" sz="2600" dirty="0" smtClean="0"/>
              <a:t>    OBL or FACW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00463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8B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030147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5100637" cy="1143000"/>
          </a:xfrm>
        </p:spPr>
        <p:txBody>
          <a:bodyPr/>
          <a:lstStyle/>
          <a:p>
            <a:r>
              <a:rPr lang="en-US" dirty="0" smtClean="0"/>
              <a:t>Fern understories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fern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314700"/>
            <a:ext cx="4724400" cy="3543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837" y="0"/>
            <a:ext cx="2824163" cy="4026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1026" descr="L:\John Tobe\Scanned images from slides 2002\bayheadgroundcover.bm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4" b="4651"/>
          <a:stretch/>
        </p:blipFill>
        <p:spPr bwMode="auto">
          <a:xfrm>
            <a:off x="782738" y="3937369"/>
            <a:ext cx="4038600" cy="29306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61176"/>
            <a:ext cx="4001221" cy="28488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-5787" y="990600"/>
            <a:ext cx="1327137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Pteridium</a:t>
            </a:r>
            <a:r>
              <a:rPr lang="en-US" i="1" dirty="0" smtClean="0"/>
              <a:t> </a:t>
            </a:r>
            <a:r>
              <a:rPr lang="en-US" i="1" dirty="0" err="1" smtClean="0"/>
              <a:t>aquilinum</a:t>
            </a:r>
            <a:r>
              <a:rPr lang="en-US" i="1" dirty="0" smtClean="0"/>
              <a:t> </a:t>
            </a:r>
            <a:r>
              <a:rPr lang="en-US" dirty="0" smtClean="0"/>
              <a:t>is an upland fern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101339" y="990600"/>
            <a:ext cx="1327137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Leaf blades may be divided up to 3 times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191000" y="2427775"/>
            <a:ext cx="2128837" cy="2031325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Communities with fern-dominated groundcover are often wetlands, except when the species is </a:t>
            </a:r>
            <a:r>
              <a:rPr lang="en-US" i="1" dirty="0" err="1"/>
              <a:t>Pteridium</a:t>
            </a:r>
            <a:r>
              <a:rPr lang="en-US" i="1" dirty="0"/>
              <a:t> </a:t>
            </a:r>
            <a:r>
              <a:rPr lang="en-US" i="1" dirty="0" err="1"/>
              <a:t>aquilinum</a:t>
            </a:r>
            <a:r>
              <a:rPr lang="en-US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390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7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028621"/>
            <a:ext cx="9144000" cy="557944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3816"/>
          <a:stretch/>
        </p:blipFill>
        <p:spPr>
          <a:xfrm>
            <a:off x="2872387" y="1052422"/>
            <a:ext cx="3382742" cy="24697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443" y="0"/>
            <a:ext cx="2849557" cy="27957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278" y="0"/>
            <a:ext cx="4971579" cy="9906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Taxodium</a:t>
            </a:r>
            <a:r>
              <a:rPr lang="en-US" i="1" dirty="0" smtClean="0"/>
              <a:t> </a:t>
            </a:r>
            <a:r>
              <a:rPr lang="en-US" dirty="0" smtClean="0"/>
              <a:t>spp.</a:t>
            </a:r>
            <a:br>
              <a:rPr lang="en-US" dirty="0" smtClean="0"/>
            </a:br>
            <a:r>
              <a:rPr lang="en-US" sz="3100" dirty="0"/>
              <a:t>c</a:t>
            </a:r>
            <a:r>
              <a:rPr lang="en-US" sz="3100" dirty="0" smtClean="0"/>
              <a:t>ypress	      OBL</a:t>
            </a:r>
            <a:endParaRPr lang="en-US" sz="31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12930"/>
          <a:stretch/>
        </p:blipFill>
        <p:spPr>
          <a:xfrm>
            <a:off x="6457736" y="2813054"/>
            <a:ext cx="2582763" cy="4044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3832" y="3320053"/>
            <a:ext cx="2780205" cy="3537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t="15155" r="33769"/>
          <a:stretch/>
        </p:blipFill>
        <p:spPr>
          <a:xfrm>
            <a:off x="0" y="1045018"/>
            <a:ext cx="1371600" cy="15595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42640" t="6336" b="2849"/>
          <a:stretch/>
        </p:blipFill>
        <p:spPr>
          <a:xfrm>
            <a:off x="1" y="2854114"/>
            <a:ext cx="2679862" cy="40038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85800" y="2873001"/>
            <a:ext cx="2129460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Taxodium</a:t>
            </a:r>
            <a:r>
              <a:rPr lang="en-US" dirty="0" smtClean="0"/>
              <a:t> </a:t>
            </a:r>
            <a:r>
              <a:rPr lang="en-US" dirty="0" err="1" smtClean="0"/>
              <a:t>distichum</a:t>
            </a:r>
            <a:r>
              <a:rPr lang="en-US" dirty="0" smtClean="0"/>
              <a:t> (bald cypress) has feather-like, spreading needles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57735" y="2772999"/>
            <a:ext cx="2610065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Taxodium</a:t>
            </a:r>
            <a:r>
              <a:rPr lang="en-US" dirty="0" smtClean="0"/>
              <a:t> </a:t>
            </a:r>
            <a:r>
              <a:rPr lang="en-US" dirty="0" err="1" smtClean="0"/>
              <a:t>ascendens</a:t>
            </a:r>
            <a:r>
              <a:rPr lang="en-US" dirty="0" smtClean="0"/>
              <a:t> (pond cypress) has needles that hug the twig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16115" y="3200400"/>
            <a:ext cx="2787922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Fluted, buttressed trunks </a:t>
            </a:r>
            <a:r>
              <a:rPr lang="en-US" dirty="0" smtClean="0"/>
              <a:t>and bark in peeling strips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86727" y="2894"/>
            <a:ext cx="160391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Cypress knees 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144471" y="1028621"/>
            <a:ext cx="1535391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Round, fleshy cones, turning woody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7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9666" y="1066800"/>
            <a:ext cx="3519844" cy="27509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71936" y="-76200"/>
            <a:ext cx="6052138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Magnolia </a:t>
            </a:r>
            <a:r>
              <a:rPr lang="en-US" i="1" dirty="0" err="1"/>
              <a:t>v</a:t>
            </a:r>
            <a:r>
              <a:rPr lang="en-US" i="1" dirty="0" err="1" smtClean="0"/>
              <a:t>irginiana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err="1" smtClean="0"/>
              <a:t>sweetbay</a:t>
            </a:r>
            <a:r>
              <a:rPr lang="en-US" sz="3100" dirty="0" smtClean="0"/>
              <a:t> magnolia</a:t>
            </a:r>
            <a:r>
              <a:rPr lang="en-US" sz="3600" dirty="0" smtClean="0"/>
              <a:t>	</a:t>
            </a:r>
            <a:r>
              <a:rPr lang="en-US" sz="3100" dirty="0" smtClean="0"/>
              <a:t>OBL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353" y="3620674"/>
            <a:ext cx="3878647" cy="3235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60774"/>
            <a:ext cx="2626259" cy="4495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b="10222"/>
          <a:stretch/>
        </p:blipFill>
        <p:spPr>
          <a:xfrm>
            <a:off x="7224074" y="5883"/>
            <a:ext cx="1919926" cy="36517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901" y="3352800"/>
            <a:ext cx="2491028" cy="35037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0" y="2366073"/>
            <a:ext cx="2630089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Leaves dark green on top, </a:t>
            </a:r>
            <a:r>
              <a:rPr lang="en-US" b="1" dirty="0" smtClean="0"/>
              <a:t>silvery gray on bottom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05200" y="1033538"/>
            <a:ext cx="2971800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Fruit a cluster of follicles that produce red seeds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224074" y="-6752"/>
            <a:ext cx="1919926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Bark smooth and gray-brown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934200" y="6216492"/>
            <a:ext cx="2209800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Flower creamy white and fragrant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600200" y="6211669"/>
            <a:ext cx="3480729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Long, elliptical evergreen leaves</a:t>
            </a:r>
          </a:p>
          <a:p>
            <a:r>
              <a:rPr lang="en-US" b="1" dirty="0" smtClean="0"/>
              <a:t>Aromatic when crushed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28736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00525"/>
            <a:ext cx="5429250" cy="26574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1" t="7794" r="723" b="10042"/>
          <a:stretch/>
        </p:blipFill>
        <p:spPr bwMode="auto">
          <a:xfrm>
            <a:off x="3859123" y="1044117"/>
            <a:ext cx="4114800" cy="321317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3618053" cy="2819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8" t="2257" r="23636" b="17474"/>
          <a:stretch/>
        </p:blipFill>
        <p:spPr bwMode="auto">
          <a:xfrm>
            <a:off x="5529263" y="4259074"/>
            <a:ext cx="2362199" cy="236837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545141" y="3692147"/>
            <a:ext cx="1417163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Yellow-green catkins becoming white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74" y="1040252"/>
            <a:ext cx="3632832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Seeds have tufts of hair to catch the wind, appearing </a:t>
            </a:r>
            <a:r>
              <a:rPr lang="en-US" b="1" dirty="0" smtClean="0"/>
              <a:t>cottony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525" y="4200525"/>
            <a:ext cx="2493141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Often small tree growing in dense clusters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Salix </a:t>
            </a:r>
            <a:r>
              <a:rPr lang="en-US" dirty="0" smtClean="0"/>
              <a:t>spp.</a:t>
            </a:r>
            <a:br>
              <a:rPr lang="en-US" dirty="0" smtClean="0"/>
            </a:br>
            <a:r>
              <a:rPr lang="en-US" sz="3100" dirty="0"/>
              <a:t>w</a:t>
            </a:r>
            <a:r>
              <a:rPr lang="en-US" sz="3100" dirty="0" smtClean="0"/>
              <a:t>illow      OBL</a:t>
            </a:r>
            <a:endParaRPr lang="en-US" sz="31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t="2759" b="12587"/>
          <a:stretch/>
        </p:blipFill>
        <p:spPr>
          <a:xfrm rot="5400000">
            <a:off x="5845396" y="2146079"/>
            <a:ext cx="5435158" cy="1143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972203" y="5105400"/>
            <a:ext cx="1162272" cy="175432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Long, narrow leaves with serrated edges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0621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2971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Mangroves</a:t>
            </a:r>
            <a:br>
              <a:rPr lang="en-US" dirty="0" smtClean="0"/>
            </a:br>
            <a:r>
              <a:rPr lang="en-US" sz="2400" dirty="0" smtClean="0"/>
              <a:t>OBL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Z:\Photos\Plant Pictures\Plants\Dicots\Rhizophoraceae\red mangrove edge 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24" b="11024"/>
          <a:stretch/>
        </p:blipFill>
        <p:spPr bwMode="auto">
          <a:xfrm>
            <a:off x="2123446" y="4188565"/>
            <a:ext cx="3591554" cy="26771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0"/>
          <a:stretch/>
        </p:blipFill>
        <p:spPr>
          <a:xfrm>
            <a:off x="5862190" y="4419478"/>
            <a:ext cx="3281809" cy="24385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" t="3546" r="55540" b="4851"/>
          <a:stretch/>
        </p:blipFill>
        <p:spPr>
          <a:xfrm>
            <a:off x="7543800" y="1717587"/>
            <a:ext cx="1600200" cy="29124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2" r="26632"/>
          <a:stretch/>
        </p:blipFill>
        <p:spPr>
          <a:xfrm>
            <a:off x="5867400" y="1717587"/>
            <a:ext cx="1752600" cy="27018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5862190" y="4078069"/>
            <a:ext cx="3287019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New plants, or “propagules” grow on parent plants before falling off </a:t>
            </a:r>
            <a:endParaRPr lang="en-US" dirty="0"/>
          </a:p>
        </p:txBody>
      </p:sp>
      <p:pic>
        <p:nvPicPr>
          <p:cNvPr id="15" name="Picture 14" descr="Z:\Photos\Plant Pictures\Plants\Dicots\Rhizophoraceae\red mangrove inflor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2" t="8322" r="30121"/>
          <a:stretch/>
        </p:blipFill>
        <p:spPr bwMode="auto">
          <a:xfrm>
            <a:off x="-5208" y="1025613"/>
            <a:ext cx="2187000" cy="31629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71625" y="4416537"/>
            <a:ext cx="2913088" cy="19698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-11407" y="3505200"/>
            <a:ext cx="2302899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Evergreen leaves grow opposite one another on branches and have smooth edges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4191" y="1022044"/>
            <a:ext cx="603982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" y="6488668"/>
            <a:ext cx="68580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Black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67400" y="6488668"/>
            <a:ext cx="603982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620000" y="1717587"/>
            <a:ext cx="814165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White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62191" y="1708661"/>
            <a:ext cx="814165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Black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4910" y="1688396"/>
            <a:ext cx="2433586" cy="11429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1933862" y="3081855"/>
            <a:ext cx="809342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White</a:t>
            </a:r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/>
          <a:srcRect t="1150" b="6627"/>
          <a:stretch/>
        </p:blipFill>
        <p:spPr>
          <a:xfrm>
            <a:off x="2908547" y="1043101"/>
            <a:ext cx="2806453" cy="31797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3581400" y="6260197"/>
            <a:ext cx="2133600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 mangroves have arching prop roots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903338" y="1043101"/>
            <a:ext cx="1821061" cy="147732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Black mangroves have pneumatophores sticking up from the ground</a:t>
            </a:r>
            <a:endParaRPr lang="en-US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190999" y="0"/>
            <a:ext cx="4952999" cy="10256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000" i="1" dirty="0"/>
              <a:t>Avicennia germinans</a:t>
            </a:r>
            <a:r>
              <a:rPr lang="en-US" sz="2000" dirty="0"/>
              <a:t>		Black</a:t>
            </a:r>
          </a:p>
          <a:p>
            <a:pPr algn="l"/>
            <a:r>
              <a:rPr lang="en-US" sz="2000" i="1" dirty="0"/>
              <a:t>Laguncularia racemosa</a:t>
            </a:r>
            <a:r>
              <a:rPr lang="en-US" sz="2000" dirty="0"/>
              <a:t>	White</a:t>
            </a:r>
          </a:p>
          <a:p>
            <a:pPr algn="l"/>
            <a:r>
              <a:rPr lang="en-US" sz="2000" i="1" dirty="0" smtClean="0"/>
              <a:t>Rhizophora mangle</a:t>
            </a:r>
            <a:r>
              <a:rPr lang="en-US" sz="2000" dirty="0" smtClean="0"/>
              <a:t>		Red</a:t>
            </a:r>
          </a:p>
        </p:txBody>
      </p:sp>
    </p:spTree>
    <p:extLst>
      <p:ext uri="{BB962C8B-B14F-4D97-AF65-F5344CB8AC3E}">
        <p14:creationId xmlns:p14="http://schemas.microsoft.com/office/powerpoint/2010/main" val="3380922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9" t="41186" r="14497" b="19834"/>
          <a:stretch/>
        </p:blipFill>
        <p:spPr>
          <a:xfrm>
            <a:off x="0" y="2850174"/>
            <a:ext cx="3124200" cy="21028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2667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Mangroves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OBL</a:t>
            </a:r>
            <a:endParaRPr 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86201" y="0"/>
            <a:ext cx="4571999" cy="10256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000" i="1" dirty="0"/>
              <a:t>Avicennia germinans</a:t>
            </a:r>
            <a:r>
              <a:rPr lang="en-US" sz="2000" dirty="0"/>
              <a:t>	</a:t>
            </a:r>
            <a:r>
              <a:rPr lang="en-US" sz="2000" dirty="0" smtClean="0"/>
              <a:t>      Black</a:t>
            </a:r>
            <a:endParaRPr lang="en-US" sz="2000" dirty="0"/>
          </a:p>
          <a:p>
            <a:pPr algn="l"/>
            <a:r>
              <a:rPr lang="en-US" sz="2000" i="1" dirty="0"/>
              <a:t>Laguncularia </a:t>
            </a:r>
            <a:r>
              <a:rPr lang="en-US" sz="2000" i="1" dirty="0" smtClean="0"/>
              <a:t>racemosa</a:t>
            </a:r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en-US" sz="2000" dirty="0" smtClean="0"/>
              <a:t>White</a:t>
            </a:r>
            <a:endParaRPr lang="en-US" sz="2000" dirty="0"/>
          </a:p>
          <a:p>
            <a:pPr algn="l"/>
            <a:r>
              <a:rPr lang="en-US" sz="2000" i="1" dirty="0" smtClean="0"/>
              <a:t>Rhizophora mangle</a:t>
            </a:r>
            <a:r>
              <a:rPr lang="en-US" sz="2000" dirty="0" smtClean="0"/>
              <a:t>	</a:t>
            </a:r>
            <a:r>
              <a:rPr lang="en-US" sz="2000" dirty="0" smtClean="0"/>
              <a:t>      Red</a:t>
            </a:r>
            <a:endParaRPr lang="en-US" sz="20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87"/>
          <a:stretch/>
        </p:blipFill>
        <p:spPr>
          <a:xfrm>
            <a:off x="2914631" y="4382049"/>
            <a:ext cx="2893309" cy="24852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" r="9663"/>
          <a:stretch/>
        </p:blipFill>
        <p:spPr>
          <a:xfrm>
            <a:off x="6557328" y="995726"/>
            <a:ext cx="1367472" cy="24731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" t="3547" r="60364" b="19154"/>
          <a:stretch/>
        </p:blipFill>
        <p:spPr>
          <a:xfrm>
            <a:off x="7928928" y="0"/>
            <a:ext cx="1215072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t="20718" r="16666" b="26389"/>
          <a:stretch/>
        </p:blipFill>
        <p:spPr>
          <a:xfrm>
            <a:off x="5638801" y="4341579"/>
            <a:ext cx="3505200" cy="25186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2" r="26632" b="12402"/>
          <a:stretch/>
        </p:blipFill>
        <p:spPr>
          <a:xfrm>
            <a:off x="7622066" y="2209800"/>
            <a:ext cx="1523998" cy="21795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50000" r="60832" b="14361"/>
          <a:stretch/>
        </p:blipFill>
        <p:spPr>
          <a:xfrm>
            <a:off x="5158" y="4958158"/>
            <a:ext cx="1899842" cy="18998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03438" y="5402278"/>
            <a:ext cx="1902030" cy="10034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3" y="975799"/>
            <a:ext cx="2333275" cy="18717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01486" y="990600"/>
            <a:ext cx="3098009" cy="301957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785991" y="3124200"/>
            <a:ext cx="1986409" cy="120032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New plants, or “</a:t>
            </a:r>
            <a:r>
              <a:rPr lang="en-US" b="1" dirty="0" smtClean="0"/>
              <a:t>propagules</a:t>
            </a:r>
            <a:r>
              <a:rPr lang="en-US" dirty="0" smtClean="0"/>
              <a:t>” grow on parent plants before falling off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325147" y="6477000"/>
            <a:ext cx="388620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 mangroves have arching </a:t>
            </a:r>
            <a:r>
              <a:rPr lang="en-US" b="1" dirty="0" smtClean="0"/>
              <a:t>prop roots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209800" y="976654"/>
            <a:ext cx="1420879" cy="175432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Evergreen leaves grow </a:t>
            </a:r>
            <a:r>
              <a:rPr lang="en-US" b="1" dirty="0" smtClean="0"/>
              <a:t>opposite</a:t>
            </a:r>
            <a:r>
              <a:rPr lang="en-US" dirty="0" smtClean="0"/>
              <a:t> one another </a:t>
            </a:r>
            <a:r>
              <a:rPr lang="en-US" dirty="0" smtClean="0"/>
              <a:t>and </a:t>
            </a:r>
            <a:r>
              <a:rPr lang="en-US" dirty="0" smtClean="0"/>
              <a:t>have smooth edges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075055" y="3915148"/>
            <a:ext cx="2563745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Black mangroves have </a:t>
            </a:r>
            <a:r>
              <a:rPr lang="en-US" b="1" dirty="0" smtClean="0"/>
              <a:t>pneumatophores</a:t>
            </a:r>
            <a:r>
              <a:rPr lang="en-US" dirty="0" smtClean="0"/>
              <a:t> sticking up from the ground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4191" y="4563919"/>
            <a:ext cx="603982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8458200" y="4007481"/>
            <a:ext cx="68580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Black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8334658" y="1826542"/>
            <a:ext cx="809342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White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314880" y="990600"/>
            <a:ext cx="603982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0" y="990600"/>
            <a:ext cx="68580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Black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8858" y="4971324"/>
            <a:ext cx="809342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White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865373" y="990600"/>
            <a:ext cx="2078228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Often growing along salt water bodies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635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r="26521"/>
          <a:stretch/>
        </p:blipFill>
        <p:spPr bwMode="auto">
          <a:xfrm>
            <a:off x="0" y="1040081"/>
            <a:ext cx="3268308" cy="261937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990600"/>
            <a:ext cx="5092860" cy="32570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140" y="4970145"/>
            <a:ext cx="1902460" cy="18878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r="-1"/>
          <a:stretch/>
        </p:blipFill>
        <p:spPr bwMode="auto">
          <a:xfrm>
            <a:off x="6664288" y="4352788"/>
            <a:ext cx="2471420" cy="251968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3" descr="C:\Users\hickman_e\Pictures\PLANTS\CephalanthusOccidentalis\P4280042.JPG"/>
          <p:cNvPicPr>
            <a:picLocks noChangeAspect="1" noChangeArrowheads="1"/>
          </p:cNvPicPr>
          <p:nvPr/>
        </p:nvPicPr>
        <p:blipFill rotWithShape="1">
          <a:blip r:embed="rId6" cstate="print"/>
          <a:srcRect l="6818" r="4546" b="9091"/>
          <a:stretch/>
        </p:blipFill>
        <p:spPr bwMode="auto">
          <a:xfrm>
            <a:off x="8292" y="3874995"/>
            <a:ext cx="3877908" cy="29830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2771909" y="1040081"/>
            <a:ext cx="1800091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Fruit is a ball of nutlets persisting into winter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803140" y="4306669"/>
            <a:ext cx="2512059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Spherical</a:t>
            </a:r>
            <a:r>
              <a:rPr lang="en-US" dirty="0" smtClean="0"/>
              <a:t> head of many </a:t>
            </a:r>
            <a:r>
              <a:rPr lang="en-US" b="1" dirty="0" smtClean="0"/>
              <a:t>small white flowers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033579" y="4369475"/>
            <a:ext cx="1386022" cy="2031325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Leaves can be </a:t>
            </a:r>
            <a:r>
              <a:rPr lang="en-US" b="1" dirty="0" smtClean="0"/>
              <a:t>“whorled” </a:t>
            </a:r>
            <a:r>
              <a:rPr lang="en-US" dirty="0" smtClean="0"/>
              <a:t>with 3 attached at same point on stem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Cephalanthus</a:t>
            </a:r>
            <a:r>
              <a:rPr lang="en-US" i="1" dirty="0" smtClean="0"/>
              <a:t> </a:t>
            </a:r>
            <a:r>
              <a:rPr lang="en-US" i="1" dirty="0" err="1" smtClean="0"/>
              <a:t>occidentalis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buttonbush    OBL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721930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5613"/>
            <a:ext cx="9144000" cy="5568773"/>
          </a:xfrm>
          <a:prstGeom prst="rect">
            <a:avLst/>
          </a:prstGeom>
          <a:solidFill>
            <a:srgbClr val="78A1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43000"/>
            <a:ext cx="1352791" cy="4191000"/>
          </a:xfr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"/>
          <a:stretch/>
        </p:blipFill>
        <p:spPr bwMode="auto">
          <a:xfrm>
            <a:off x="0" y="3699387"/>
            <a:ext cx="4867034" cy="314718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1025613"/>
            <a:ext cx="3265012" cy="2368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824" y="1981200"/>
            <a:ext cx="2749176" cy="4876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093" y="1025613"/>
            <a:ext cx="1775631" cy="14468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2703093" y="2472469"/>
            <a:ext cx="1775631" cy="9233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Small lavender flowers with 4 petals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3702811"/>
            <a:ext cx="2971800" cy="36933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Small, </a:t>
            </a:r>
            <a:r>
              <a:rPr lang="en-US" b="1" dirty="0" smtClean="0"/>
              <a:t>linear succulent leaves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418605" y="6200245"/>
            <a:ext cx="1917253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Bright, oval, </a:t>
            </a:r>
            <a:r>
              <a:rPr lang="en-US" b="1" dirty="0" smtClean="0"/>
              <a:t>shiny red berries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06576" y="1030069"/>
            <a:ext cx="1670424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Sharp woody </a:t>
            </a:r>
            <a:r>
              <a:rPr lang="en-US" b="1" dirty="0" smtClean="0"/>
              <a:t>thorns </a:t>
            </a:r>
            <a:r>
              <a:rPr lang="en-US" dirty="0" smtClean="0"/>
              <a:t>on twigs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391756" y="1969827"/>
            <a:ext cx="2752243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Can grow alone or in dense thickets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36804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powerpoint_green</Template>
  <TotalTime>2152</TotalTime>
  <Words>959</Words>
  <Application>Microsoft Office PowerPoint</Application>
  <PresentationFormat>On-screen Show (4:3)</PresentationFormat>
  <Paragraphs>206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powerpoint_green</vt:lpstr>
      <vt:lpstr>2_Custom Design</vt:lpstr>
      <vt:lpstr>1_Custom Design</vt:lpstr>
      <vt:lpstr>Custom Design</vt:lpstr>
      <vt:lpstr>PowerPoint Presentation</vt:lpstr>
      <vt:lpstr>Why plants?</vt:lpstr>
      <vt:lpstr>Taxodium spp. cypress       OBL</vt:lpstr>
      <vt:lpstr>Magnolia virginiana sweetbay magnolia OBL</vt:lpstr>
      <vt:lpstr>Salix spp. willow      OBL</vt:lpstr>
      <vt:lpstr>Mangroves OBL</vt:lpstr>
      <vt:lpstr>Mangroves OBL</vt:lpstr>
      <vt:lpstr>Cephalanthus occidentalis buttonbush    OBL</vt:lpstr>
      <vt:lpstr>PowerPoint Presentation</vt:lpstr>
      <vt:lpstr>Ludwigia spp. seedbox or water-primrose    FACW or OBL</vt:lpstr>
      <vt:lpstr>Drosera spp. Sundew    FACW or OBL</vt:lpstr>
      <vt:lpstr>Rhexia spp. meadow-beauty     FACW or OBL</vt:lpstr>
      <vt:lpstr>Typha spp. cattail     OBL</vt:lpstr>
      <vt:lpstr>Colocasia esculenta wild taro OBL Pontederia cordata pickerelweed OBL Thalia geniculata fire flag  OBL Sagittaria spp.  arrowhead OBL </vt:lpstr>
      <vt:lpstr>PowerPoint Presentation</vt:lpstr>
      <vt:lpstr>Cladium jamaicense sawgrass  OBL</vt:lpstr>
      <vt:lpstr>Juncus spp.  rush     FAC, FACW, or OBL</vt:lpstr>
      <vt:lpstr>Hydrocotyle spp. pennywort      FACW</vt:lpstr>
      <vt:lpstr>Xyris spp. Yellow-eyed grass   FACW or OBL</vt:lpstr>
      <vt:lpstr>Saururus cernuus Lizard’s tail      OBL</vt:lpstr>
      <vt:lpstr>Gordonia lasianthus loblolly bay      OBL</vt:lpstr>
      <vt:lpstr>         Acer rubrum   red maple    OBL   Liquidambar styraciflua    sweetgum   FACW</vt:lpstr>
      <vt:lpstr>PowerPoint Presentation</vt:lpstr>
      <vt:lpstr>Fern understories</vt:lpstr>
    </vt:vector>
  </TitlesOfParts>
  <Company>Florida Department of Environmental Protection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shuck_a</dc:creator>
  <cp:lastModifiedBy>Beasley, Camille</cp:lastModifiedBy>
  <cp:revision>87</cp:revision>
  <dcterms:created xsi:type="dcterms:W3CDTF">2014-04-22T20:16:04Z</dcterms:created>
  <dcterms:modified xsi:type="dcterms:W3CDTF">2015-03-23T17:03:49Z</dcterms:modified>
</cp:coreProperties>
</file>