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65"/>
  </p:notesMasterIdLst>
  <p:handoutMasterIdLst>
    <p:handoutMasterId r:id="rId66"/>
  </p:handoutMasterIdLst>
  <p:sldIdLst>
    <p:sldId id="256" r:id="rId2"/>
    <p:sldId id="257" r:id="rId3"/>
    <p:sldId id="258" r:id="rId4"/>
    <p:sldId id="297" r:id="rId5"/>
    <p:sldId id="298" r:id="rId6"/>
    <p:sldId id="259" r:id="rId7"/>
    <p:sldId id="299" r:id="rId8"/>
    <p:sldId id="305" r:id="rId9"/>
    <p:sldId id="301" r:id="rId10"/>
    <p:sldId id="261" r:id="rId11"/>
    <p:sldId id="262" r:id="rId12"/>
    <p:sldId id="306" r:id="rId13"/>
    <p:sldId id="307" r:id="rId14"/>
    <p:sldId id="287" r:id="rId15"/>
    <p:sldId id="288" r:id="rId16"/>
    <p:sldId id="266" r:id="rId17"/>
    <p:sldId id="283" r:id="rId18"/>
    <p:sldId id="267" r:id="rId19"/>
    <p:sldId id="268" r:id="rId20"/>
    <p:sldId id="269" r:id="rId21"/>
    <p:sldId id="270" r:id="rId22"/>
    <p:sldId id="290" r:id="rId23"/>
    <p:sldId id="277" r:id="rId24"/>
    <p:sldId id="281" r:id="rId25"/>
    <p:sldId id="291" r:id="rId26"/>
    <p:sldId id="296" r:id="rId27"/>
    <p:sldId id="278" r:id="rId28"/>
    <p:sldId id="293" r:id="rId29"/>
    <p:sldId id="294" r:id="rId30"/>
    <p:sldId id="308" r:id="rId31"/>
    <p:sldId id="271" r:id="rId32"/>
    <p:sldId id="272" r:id="rId33"/>
    <p:sldId id="273" r:id="rId34"/>
    <p:sldId id="284" r:id="rId35"/>
    <p:sldId id="330" r:id="rId36"/>
    <p:sldId id="331" r:id="rId37"/>
    <p:sldId id="274" r:id="rId38"/>
    <p:sldId id="289" r:id="rId39"/>
    <p:sldId id="312" r:id="rId40"/>
    <p:sldId id="313" r:id="rId41"/>
    <p:sldId id="314" r:id="rId42"/>
    <p:sldId id="275" r:id="rId43"/>
    <p:sldId id="322" r:id="rId44"/>
    <p:sldId id="323" r:id="rId45"/>
    <p:sldId id="325" r:id="rId46"/>
    <p:sldId id="326" r:id="rId47"/>
    <p:sldId id="302" r:id="rId48"/>
    <p:sldId id="317" r:id="rId49"/>
    <p:sldId id="318" r:id="rId50"/>
    <p:sldId id="303" r:id="rId51"/>
    <p:sldId id="329" r:id="rId52"/>
    <p:sldId id="324" r:id="rId53"/>
    <p:sldId id="319" r:id="rId54"/>
    <p:sldId id="304" r:id="rId55"/>
    <p:sldId id="320" r:id="rId56"/>
    <p:sldId id="316" r:id="rId57"/>
    <p:sldId id="309" r:id="rId58"/>
    <p:sldId id="310" r:id="rId59"/>
    <p:sldId id="311" r:id="rId60"/>
    <p:sldId id="315" r:id="rId61"/>
    <p:sldId id="321" r:id="rId62"/>
    <p:sldId id="327" r:id="rId63"/>
    <p:sldId id="328" r:id="rId6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5F5F5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8" autoAdjust="0"/>
    <p:restoredTop sz="86491" autoAdjust="0"/>
  </p:normalViewPr>
  <p:slideViewPr>
    <p:cSldViewPr>
      <p:cViewPr varScale="1">
        <p:scale>
          <a:sx n="93" d="100"/>
          <a:sy n="93" d="100"/>
        </p:scale>
        <p:origin x="13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1698" y="-5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171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172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173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AFF6917-A414-424F-B7DA-25C24B02D8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222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65139449-ACB8-4939-889E-FB0B5370EED3}" type="datetimeFigureOut">
              <a:rPr lang="en-US"/>
              <a:pPr>
                <a:defRPr/>
              </a:pPr>
              <a:t>4/24/2015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6DE5D5FA-9385-4B04-A1E7-559A8B9BEE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532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5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71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3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Rectangle 4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Rectangle 5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Rectangle 7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8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Rectangle 9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Rectangle 10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Rectangle 11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Rectangle 12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Rectangle 13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Rectangle 14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Rectangle 15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Rectangle 16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Rectangle 17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Rectangle 18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Rectangle 19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Rectangle 20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Rectangle 21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Rectangle 22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Rectangle 23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Rectangle 24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Rectangle 25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Rectangle 26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Rectangle 27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Rectangle 28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Rectangle 29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Rectangle 30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Rectangle 31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Rectangle 32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Rectangle 33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Rectangle 34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Rectangle 35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Rectangle 36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Rectangle 37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Rectangle 38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4" name="Rectangle 39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5" name="Rectangle 40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6" name="Rectangle 41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7" name="Rectangle 42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" name="Rectangle 43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9" name="Rectangle 44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" name="Rectangle 45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" name="Rectangle 46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2" name="Rectangle 47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3" name="Rectangle 48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4" name="Rectangle 49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5" name="Rectangle 50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6" name="Rectangle 51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7" name="Rectangle 52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8" name="Rectangle 53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9" name="Rectangle 54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0" name="Rectangle 55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" name="Rectangle 56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2" name="Rectangle 57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3" name="Rectangle 58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4" name="Rectangle 59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5" name="Rectangle 60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6" name="Rectangle 61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7" name="Rectangle 62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Rectangle 63"/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64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838200" y="2590800"/>
            <a:ext cx="4892675" cy="76200"/>
          </a:xfrm>
          <a:prstGeom prst="rect">
            <a:avLst/>
          </a:prstGeom>
          <a:solidFill>
            <a:schemeClr val="hlink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5433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096963"/>
            <a:ext cx="7678737" cy="14319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433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48E4E-CF80-4DFB-A584-89A4B04B83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C2E51-DE1D-450C-B7E1-C17A03C1E8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192088"/>
            <a:ext cx="2039938" cy="5903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71538" y="192088"/>
            <a:ext cx="5970587" cy="59039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D5EAF-0A2B-49DB-B502-C7D6882E7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6D820-2C09-4C8A-B3BA-28CF479EF6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FA1FF-10F0-42C3-82BF-CF1F817FB6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FC2E0-CD40-416E-AA38-E89D81887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2D1BE-58A3-4D09-8EB7-54CB0D5F43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BD072-A777-4B64-A553-4F34DB4D0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B6742-4024-4CDA-9FEE-E5F5D3D0E1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A6096-8779-47DD-9187-5A16DC633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F9265-03BA-4D64-976B-A9CC31AB53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71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53251" name="Rectangle 3"/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52" name="Rectangle 4"/>
            <p:cNvSpPr>
              <a:spLocks noChangeArrowheads="1"/>
            </p:cNvSpPr>
            <p:nvPr userDrawn="1"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53" name="Rectangle 5"/>
            <p:cNvSpPr>
              <a:spLocks noChangeArrowheads="1"/>
            </p:cNvSpPr>
            <p:nvPr userDrawn="1"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54" name="Rectangle 6"/>
            <p:cNvSpPr>
              <a:spLocks noChangeArrowheads="1"/>
            </p:cNvSpPr>
            <p:nvPr userDrawn="1"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55" name="Rectangle 7"/>
            <p:cNvSpPr>
              <a:spLocks noChangeArrowheads="1"/>
            </p:cNvSpPr>
            <p:nvPr userDrawn="1"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56" name="Rectangle 8"/>
            <p:cNvSpPr>
              <a:spLocks noChangeArrowheads="1"/>
            </p:cNvSpPr>
            <p:nvPr userDrawn="1"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57" name="Rectangle 9"/>
            <p:cNvSpPr>
              <a:spLocks noChangeArrowheads="1"/>
            </p:cNvSpPr>
            <p:nvPr userDrawn="1"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58" name="Rectangle 10"/>
            <p:cNvSpPr>
              <a:spLocks noChangeArrowheads="1"/>
            </p:cNvSpPr>
            <p:nvPr userDrawn="1"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59" name="Rectangle 11"/>
            <p:cNvSpPr>
              <a:spLocks noChangeArrowheads="1"/>
            </p:cNvSpPr>
            <p:nvPr userDrawn="1"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60" name="Rectangle 12"/>
            <p:cNvSpPr>
              <a:spLocks noChangeArrowheads="1"/>
            </p:cNvSpPr>
            <p:nvPr userDrawn="1"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61" name="Rectangle 13"/>
            <p:cNvSpPr>
              <a:spLocks noChangeArrowheads="1"/>
            </p:cNvSpPr>
            <p:nvPr userDrawn="1"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62" name="Rectangle 14"/>
            <p:cNvSpPr>
              <a:spLocks noChangeArrowheads="1"/>
            </p:cNvSpPr>
            <p:nvPr userDrawn="1"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63" name="Rectangle 15"/>
            <p:cNvSpPr>
              <a:spLocks noChangeArrowheads="1"/>
            </p:cNvSpPr>
            <p:nvPr userDrawn="1"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64" name="Rectangle 16"/>
            <p:cNvSpPr>
              <a:spLocks noChangeArrowheads="1"/>
            </p:cNvSpPr>
            <p:nvPr userDrawn="1"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65" name="Rectangle 17"/>
            <p:cNvSpPr>
              <a:spLocks noChangeArrowheads="1"/>
            </p:cNvSpPr>
            <p:nvPr userDrawn="1"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66" name="Rectangle 18"/>
            <p:cNvSpPr>
              <a:spLocks noChangeArrowheads="1"/>
            </p:cNvSpPr>
            <p:nvPr userDrawn="1"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67" name="Rectangle 19"/>
            <p:cNvSpPr>
              <a:spLocks noChangeArrowheads="1"/>
            </p:cNvSpPr>
            <p:nvPr userDrawn="1"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68" name="Rectangle 20"/>
            <p:cNvSpPr>
              <a:spLocks noChangeArrowheads="1"/>
            </p:cNvSpPr>
            <p:nvPr userDrawn="1"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69" name="Rectangle 21"/>
            <p:cNvSpPr>
              <a:spLocks noChangeArrowheads="1"/>
            </p:cNvSpPr>
            <p:nvPr userDrawn="1"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70" name="Rectangle 22"/>
            <p:cNvSpPr>
              <a:spLocks noChangeArrowheads="1"/>
            </p:cNvSpPr>
            <p:nvPr userDrawn="1"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71" name="Rectangle 23"/>
            <p:cNvSpPr>
              <a:spLocks noChangeArrowheads="1"/>
            </p:cNvSpPr>
            <p:nvPr userDrawn="1"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72" name="Rectangle 24"/>
            <p:cNvSpPr>
              <a:spLocks noChangeArrowheads="1"/>
            </p:cNvSpPr>
            <p:nvPr userDrawn="1"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73" name="Rectangle 25"/>
            <p:cNvSpPr>
              <a:spLocks noChangeArrowheads="1"/>
            </p:cNvSpPr>
            <p:nvPr userDrawn="1"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74" name="Rectangle 26"/>
            <p:cNvSpPr>
              <a:spLocks noChangeArrowheads="1"/>
            </p:cNvSpPr>
            <p:nvPr userDrawn="1"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75" name="Rectangle 27"/>
            <p:cNvSpPr>
              <a:spLocks noChangeArrowheads="1"/>
            </p:cNvSpPr>
            <p:nvPr userDrawn="1"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76" name="Rectangle 28"/>
            <p:cNvSpPr>
              <a:spLocks noChangeArrowheads="1"/>
            </p:cNvSpPr>
            <p:nvPr userDrawn="1"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77" name="Rectangle 29"/>
            <p:cNvSpPr>
              <a:spLocks noChangeArrowheads="1"/>
            </p:cNvSpPr>
            <p:nvPr userDrawn="1"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78" name="Rectangle 30"/>
            <p:cNvSpPr>
              <a:spLocks noChangeArrowheads="1"/>
            </p:cNvSpPr>
            <p:nvPr userDrawn="1"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79" name="Rectangle 31"/>
            <p:cNvSpPr>
              <a:spLocks noChangeArrowheads="1"/>
            </p:cNvSpPr>
            <p:nvPr userDrawn="1"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80" name="Rectangle 32"/>
            <p:cNvSpPr>
              <a:spLocks noChangeArrowheads="1"/>
            </p:cNvSpPr>
            <p:nvPr userDrawn="1"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81" name="Rectangle 33"/>
            <p:cNvSpPr>
              <a:spLocks noChangeArrowheads="1"/>
            </p:cNvSpPr>
            <p:nvPr userDrawn="1"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82" name="Rectangle 34"/>
            <p:cNvSpPr>
              <a:spLocks noChangeArrowheads="1"/>
            </p:cNvSpPr>
            <p:nvPr userDrawn="1"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83" name="Rectangle 35"/>
            <p:cNvSpPr>
              <a:spLocks noChangeArrowheads="1"/>
            </p:cNvSpPr>
            <p:nvPr userDrawn="1"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84" name="Rectangle 36"/>
            <p:cNvSpPr>
              <a:spLocks noChangeArrowheads="1"/>
            </p:cNvSpPr>
            <p:nvPr userDrawn="1"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85" name="Rectangle 37"/>
            <p:cNvSpPr>
              <a:spLocks noChangeArrowheads="1"/>
            </p:cNvSpPr>
            <p:nvPr userDrawn="1"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86" name="Rectangle 38"/>
            <p:cNvSpPr>
              <a:spLocks noChangeArrowheads="1"/>
            </p:cNvSpPr>
            <p:nvPr userDrawn="1"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87" name="Rectangle 39"/>
            <p:cNvSpPr>
              <a:spLocks noChangeArrowheads="1"/>
            </p:cNvSpPr>
            <p:nvPr userDrawn="1"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88" name="Rectangle 40"/>
            <p:cNvSpPr>
              <a:spLocks noChangeArrowheads="1"/>
            </p:cNvSpPr>
            <p:nvPr userDrawn="1"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89" name="Rectangle 41"/>
            <p:cNvSpPr>
              <a:spLocks noChangeArrowheads="1"/>
            </p:cNvSpPr>
            <p:nvPr userDrawn="1"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90" name="Rectangle 42"/>
            <p:cNvSpPr>
              <a:spLocks noChangeArrowheads="1"/>
            </p:cNvSpPr>
            <p:nvPr userDrawn="1"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91" name="Rectangle 43"/>
            <p:cNvSpPr>
              <a:spLocks noChangeArrowheads="1"/>
            </p:cNvSpPr>
            <p:nvPr userDrawn="1"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92" name="Rectangle 44"/>
            <p:cNvSpPr>
              <a:spLocks noChangeArrowheads="1"/>
            </p:cNvSpPr>
            <p:nvPr userDrawn="1"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93" name="Rectangle 45"/>
            <p:cNvSpPr>
              <a:spLocks noChangeArrowheads="1"/>
            </p:cNvSpPr>
            <p:nvPr userDrawn="1"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94" name="Rectangle 46"/>
            <p:cNvSpPr>
              <a:spLocks noChangeArrowheads="1"/>
            </p:cNvSpPr>
            <p:nvPr userDrawn="1"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95" name="Rectangle 47"/>
            <p:cNvSpPr>
              <a:spLocks noChangeArrowheads="1"/>
            </p:cNvSpPr>
            <p:nvPr userDrawn="1"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96" name="Rectangle 48"/>
            <p:cNvSpPr>
              <a:spLocks noChangeArrowheads="1"/>
            </p:cNvSpPr>
            <p:nvPr userDrawn="1"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97" name="Rectangle 49"/>
            <p:cNvSpPr>
              <a:spLocks noChangeArrowheads="1"/>
            </p:cNvSpPr>
            <p:nvPr userDrawn="1"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98" name="Rectangle 50"/>
            <p:cNvSpPr>
              <a:spLocks noChangeArrowheads="1"/>
            </p:cNvSpPr>
            <p:nvPr userDrawn="1"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299" name="Rectangle 51"/>
            <p:cNvSpPr>
              <a:spLocks noChangeArrowheads="1"/>
            </p:cNvSpPr>
            <p:nvPr userDrawn="1"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00" name="Rectangle 52"/>
            <p:cNvSpPr>
              <a:spLocks noChangeArrowheads="1"/>
            </p:cNvSpPr>
            <p:nvPr userDrawn="1"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01" name="Rectangle 53"/>
            <p:cNvSpPr>
              <a:spLocks noChangeArrowheads="1"/>
            </p:cNvSpPr>
            <p:nvPr userDrawn="1"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02" name="Rectangle 54"/>
            <p:cNvSpPr>
              <a:spLocks noChangeArrowheads="1"/>
            </p:cNvSpPr>
            <p:nvPr userDrawn="1"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03" name="Rectangle 55"/>
            <p:cNvSpPr>
              <a:spLocks noChangeArrowheads="1"/>
            </p:cNvSpPr>
            <p:nvPr userDrawn="1"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04" name="Rectangle 56"/>
            <p:cNvSpPr>
              <a:spLocks noChangeArrowheads="1"/>
            </p:cNvSpPr>
            <p:nvPr userDrawn="1"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05" name="Rectangle 57"/>
            <p:cNvSpPr>
              <a:spLocks noChangeArrowheads="1"/>
            </p:cNvSpPr>
            <p:nvPr userDrawn="1"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06" name="Rectangle 58"/>
            <p:cNvSpPr>
              <a:spLocks noChangeArrowheads="1"/>
            </p:cNvSpPr>
            <p:nvPr userDrawn="1"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07" name="Rectangle 59"/>
            <p:cNvSpPr>
              <a:spLocks noChangeArrowheads="1"/>
            </p:cNvSpPr>
            <p:nvPr userDrawn="1"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08" name="Rectangle 60"/>
            <p:cNvSpPr>
              <a:spLocks noChangeArrowheads="1"/>
            </p:cNvSpPr>
            <p:nvPr userDrawn="1"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09" name="Rectangle 61"/>
            <p:cNvSpPr>
              <a:spLocks noChangeArrowheads="1"/>
            </p:cNvSpPr>
            <p:nvPr userDrawn="1"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10" name="Rectangle 62"/>
            <p:cNvSpPr>
              <a:spLocks noChangeArrowheads="1"/>
            </p:cNvSpPr>
            <p:nvPr userDrawn="1"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11" name="Rectangle 63"/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312" name="Rectangle 64"/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51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192088"/>
            <a:ext cx="816292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3315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316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317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6EF64D8-93B1-4308-ADE0-1F6DCF3BE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image" Target="../media/image2.emf"/><Relationship Id="rId4" Type="http://schemas.openxmlformats.org/officeDocument/2006/relationships/oleObject" Target="../embeddings/Microsoft_Word_97_-_2003_Document1.doc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depnet.dep.state.fl.us/lega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far.dos.state.fl.us/index.html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lrules.org/Agency/login.as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79463" y="404813"/>
            <a:ext cx="7678737" cy="2124075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RULEMAKING AND NOTICING IN FLORIDA</a:t>
            </a:r>
            <a:br>
              <a:rPr lang="en-US" dirty="0" smtClean="0"/>
            </a:br>
            <a:r>
              <a:rPr lang="en-US" dirty="0" smtClean="0"/>
              <a:t>AND HOW DEP COMPLIES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895600"/>
            <a:ext cx="6781800" cy="3079750"/>
          </a:xfrm>
        </p:spPr>
        <p:txBody>
          <a:bodyPr/>
          <a:lstStyle/>
          <a:p>
            <a:pPr eaLnBrk="1" hangingPunct="1"/>
            <a:r>
              <a:rPr lang="en-US" dirty="0" smtClean="0"/>
              <a:t>Presented 2010 by:</a:t>
            </a:r>
          </a:p>
          <a:p>
            <a:pPr eaLnBrk="1" hangingPunct="1"/>
            <a:r>
              <a:rPr lang="en-US" dirty="0" smtClean="0"/>
              <a:t>Cynthia Christen</a:t>
            </a:r>
          </a:p>
          <a:p>
            <a:pPr eaLnBrk="1" hangingPunct="1"/>
            <a:r>
              <a:rPr lang="en-US" dirty="0" smtClean="0"/>
              <a:t>Office of General Counsel</a:t>
            </a:r>
          </a:p>
          <a:p>
            <a:pPr eaLnBrk="1" hangingPunct="1"/>
            <a:endParaRPr lang="en-US" sz="800" dirty="0" smtClean="0"/>
          </a:p>
          <a:p>
            <a:pPr eaLnBrk="1" hangingPunct="1"/>
            <a:r>
              <a:rPr lang="en-US" sz="2400" dirty="0" smtClean="0"/>
              <a:t>(Now retired; </a:t>
            </a:r>
          </a:p>
          <a:p>
            <a:pPr eaLnBrk="1" hangingPunct="1"/>
            <a:r>
              <a:rPr lang="en-US" sz="2400" smtClean="0"/>
              <a:t>Some 2015 updates made)</a:t>
            </a:r>
            <a:endParaRPr lang="en-US" sz="2400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F48E4E-CF80-4DFB-A584-89A4B04B835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Permission from Division Director/DDM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Because of cost, this person usually wants to “sign off” any notice that will be published</a:t>
            </a:r>
          </a:p>
          <a:p>
            <a:pPr eaLnBrk="1" hangingPunct="1"/>
            <a:r>
              <a:rPr lang="en-US" dirty="0" smtClean="0"/>
              <a:t>Provide FAR Cover sheet and copy of actual notice</a:t>
            </a:r>
          </a:p>
          <a:p>
            <a:pPr lvl="1" eaLnBrk="1" hangingPunct="1"/>
            <a:r>
              <a:rPr lang="en-US" dirty="0" smtClean="0"/>
              <a:t>This can be all electronic if DD is OK</a:t>
            </a:r>
          </a:p>
          <a:p>
            <a:pPr lvl="1" eaLnBrk="1" hangingPunct="1"/>
            <a:r>
              <a:rPr lang="en-US" dirty="0" smtClean="0">
                <a:solidFill>
                  <a:srgbClr val="FF0000"/>
                </a:solidFill>
              </a:rPr>
              <a:t>Change to </a:t>
            </a:r>
            <a:r>
              <a:rPr lang="en-US" dirty="0" err="1" smtClean="0">
                <a:solidFill>
                  <a:srgbClr val="FF0000"/>
                </a:solidFill>
              </a:rPr>
              <a:t>eDocLog</a:t>
            </a:r>
            <a:r>
              <a:rPr lang="en-US" dirty="0" smtClean="0">
                <a:solidFill>
                  <a:srgbClr val="FF0000"/>
                </a:solidFill>
              </a:rPr>
              <a:t> process !</a:t>
            </a:r>
          </a:p>
          <a:p>
            <a:pPr lvl="1"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Billing Process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latin typeface="Arial" charset="0"/>
                <a:cs typeface="Arial" charset="0"/>
              </a:rPr>
              <a:t>A Billing Unit Profile is updated by the “billing unit” with a new purchase order each July 1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Arial" charset="0"/>
                <a:cs typeface="Arial" charset="0"/>
              </a:rPr>
              <a:t> Be sure the new DO number is sent to Syndie Kinsey, in OGC, to update the E-rulemaking site </a:t>
            </a:r>
            <a:endParaRPr lang="en-US" smtClean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519238" y="1387475"/>
          <a:ext cx="60864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" r:id="rId4" imgW="6099262" imgH="4063040" progId="Word.Document.8">
                  <p:embed/>
                </p:oleObj>
              </mc:Choice>
              <mc:Fallback>
                <p:oleObj name="Document" r:id="rId4" imgW="6099262" imgH="406304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9238" y="1387475"/>
                        <a:ext cx="6086475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9" name="Picture 5" descr="\\TLH_BDG1\OGC_COMMON\Admin\OFFICE2000P\Disk2\PFiles\MSOffice\Clipart\smbusbas\bs00770_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6013" y="4419600"/>
            <a:ext cx="1677987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28600"/>
            <a:ext cx="9144000" cy="6629400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Program Staff Duties</a:t>
            </a: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First, obtain Deputy Secretary approval for rule development (check internal Div. procedure)</a:t>
            </a:r>
          </a:p>
          <a:p>
            <a:pPr eaLnBrk="1" hangingPunct="1"/>
            <a:r>
              <a:rPr lang="en-US" sz="2400" dirty="0" smtClean="0"/>
              <a:t>Obtain approval by DD/DDM</a:t>
            </a:r>
          </a:p>
          <a:p>
            <a:pPr eaLnBrk="1" hangingPunct="1"/>
            <a:r>
              <a:rPr lang="en-US" sz="2400" dirty="0" smtClean="0"/>
              <a:t>Check that attorney availability for review and time needed</a:t>
            </a:r>
          </a:p>
          <a:p>
            <a:pPr eaLnBrk="1" hangingPunct="1"/>
            <a:r>
              <a:rPr lang="en-US" sz="2400" dirty="0" smtClean="0"/>
              <a:t>Prepares notices on e-rulemaking site under notices in preparation</a:t>
            </a:r>
          </a:p>
          <a:p>
            <a:pPr eaLnBrk="1" hangingPunct="1"/>
            <a:r>
              <a:rPr lang="en-US" sz="2400" dirty="0" smtClean="0"/>
              <a:t>Tells program attorney it is there to review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Program Staff Duties, cont’d.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Be sure Attorney has OK’d notice so can be sent timely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All FAR notices of meetings, workshops, and hearings must also be on DEP Website at least 7 days before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Must be compliant with DEP web </a:t>
            </a:r>
            <a:r>
              <a:rPr lang="en-US" sz="2000" dirty="0" err="1" smtClean="0"/>
              <a:t>reqts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On publication date, check FAR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If rulemaking, know due dates of notices/JAPC package/Certification package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If rulemaking, coordinate with Nick Stratis, economist MANY times during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OGC Program Attorney’s Role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May review e-mail version first, must OK notice in preparation on e-rulemaking site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Review notice for timing, content, and format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Coordinate with staff on timing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Open dialogue with Economist, write rule summary for SERC with program staff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 Assist in meeting, workshop and hearing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177800"/>
            <a:ext cx="8162925" cy="1446213"/>
          </a:xfrm>
        </p:spPr>
        <p:txBody>
          <a:bodyPr/>
          <a:lstStyle/>
          <a:p>
            <a:pPr eaLnBrk="1" hangingPunct="1"/>
            <a:r>
              <a:rPr lang="en-US" smtClean="0"/>
              <a:t>OGC Program Attorney’s Role,   cont’d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dirty="0" smtClean="0"/>
              <a:t>Proof rule drafts with FAC, the bound version is the official one!</a:t>
            </a:r>
          </a:p>
          <a:p>
            <a:pPr eaLnBrk="1" hangingPunct="1"/>
            <a:r>
              <a:rPr lang="en-US" sz="2800" dirty="0" smtClean="0"/>
              <a:t>Get comments to program staff early in process</a:t>
            </a:r>
          </a:p>
          <a:p>
            <a:pPr eaLnBrk="1" hangingPunct="1"/>
            <a:r>
              <a:rPr lang="en-US" sz="2800" dirty="0" smtClean="0"/>
              <a:t>Near end of rulemaking, OGC attorney prepares and gets Secretary permission to file cert. package </a:t>
            </a:r>
            <a:r>
              <a:rPr lang="en-US" sz="2800" dirty="0" smtClean="0">
                <a:solidFill>
                  <a:srgbClr val="FF0000"/>
                </a:solidFill>
              </a:rPr>
              <a:t>(new combo request NPR and file Cert </a:t>
            </a:r>
            <a:r>
              <a:rPr lang="en-US" sz="2800" dirty="0" err="1" smtClean="0">
                <a:solidFill>
                  <a:srgbClr val="FF0000"/>
                </a:solidFill>
              </a:rPr>
              <a:t>Pkg</a:t>
            </a:r>
            <a:r>
              <a:rPr lang="en-US" sz="2800" dirty="0" smtClean="0">
                <a:solidFill>
                  <a:srgbClr val="FF0000"/>
                </a:solidFill>
              </a:rPr>
              <a:t>)</a:t>
            </a:r>
          </a:p>
          <a:p>
            <a:pPr eaLnBrk="1" hangingPunct="1"/>
            <a:r>
              <a:rPr lang="en-US" sz="2800" dirty="0" smtClean="0"/>
              <a:t>Send cert. Pkg. </a:t>
            </a:r>
            <a:r>
              <a:rPr lang="en-US" sz="2800" dirty="0"/>
              <a:t>t</a:t>
            </a:r>
            <a:r>
              <a:rPr lang="en-US" sz="2800" dirty="0" smtClean="0"/>
              <a:t>o Syndie with OGC File # on it, and e-mail final rule as filed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Syndie Kinsey’s Role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r>
              <a:rPr lang="en-US" sz="2400" dirty="0" smtClean="0"/>
              <a:t>Syndie puts all of the billing numbers on the e-rulemaking site, but each billing unit must send that to her yearly on or after 7/1</a:t>
            </a:r>
          </a:p>
          <a:p>
            <a:pPr eaLnBrk="1" hangingPunct="1"/>
            <a:r>
              <a:rPr lang="en-US" sz="2400" dirty="0" smtClean="0"/>
              <a:t>Syndie is Administrator of DEP’s role in site and can add staff for preparation and sending to e-rulemaking site</a:t>
            </a:r>
          </a:p>
          <a:p>
            <a:pPr eaLnBrk="1" hangingPunct="1"/>
            <a:r>
              <a:rPr lang="en-US" sz="2400" dirty="0" smtClean="0"/>
              <a:t>She also assigns an OGC File # for rulemaking when she receives a Request for Assignment of Attorney and Economist 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177463"/>
            <a:ext cx="7815262" cy="1446550"/>
          </a:xfrm>
        </p:spPr>
        <p:txBody>
          <a:bodyPr/>
          <a:lstStyle/>
          <a:p>
            <a:pPr eaLnBrk="1" hangingPunct="1"/>
            <a:r>
              <a:rPr lang="en-US" dirty="0" smtClean="0"/>
              <a:t>FAR Process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Timing</a:t>
            </a:r>
          </a:p>
          <a:p>
            <a:pPr lvl="1" eaLnBrk="1" hangingPunct="1"/>
            <a:r>
              <a:rPr lang="en-US" sz="2400" dirty="0" smtClean="0"/>
              <a:t>Publication is Friday (unless a state holiday, then next earlier non-holiday)</a:t>
            </a:r>
          </a:p>
          <a:p>
            <a:pPr lvl="1" eaLnBrk="1" hangingPunct="1"/>
            <a:r>
              <a:rPr lang="en-US" sz="2400" dirty="0" smtClean="0"/>
              <a:t>Submission of notice (filing) deadline is noon Wednesday, which is 9 days before publication date-- unless not Friday publication, then less than 9 days before publication</a:t>
            </a:r>
          </a:p>
          <a:p>
            <a:pPr lvl="1" eaLnBrk="1" hangingPunct="1"/>
            <a:r>
              <a:rPr lang="en-US" sz="2400" dirty="0" smtClean="0"/>
              <a:t>FAR staff </a:t>
            </a:r>
            <a:r>
              <a:rPr lang="en-US" sz="2400" u="sng" dirty="0" smtClean="0">
                <a:solidFill>
                  <a:srgbClr val="FF0000"/>
                </a:solidFill>
              </a:rPr>
              <a:t>no longer </a:t>
            </a:r>
            <a:r>
              <a:rPr lang="en-US" sz="2400" dirty="0" smtClean="0"/>
              <a:t>reviews notices </a:t>
            </a:r>
            <a:r>
              <a:rPr lang="en-US" sz="2400" dirty="0" smtClean="0">
                <a:solidFill>
                  <a:srgbClr val="FF0000"/>
                </a:solidFill>
              </a:rPr>
              <a:t>because of short publication timeframe</a:t>
            </a:r>
            <a:r>
              <a:rPr lang="en-US" sz="2400" dirty="0" smtClean="0"/>
              <a:t>, and may reject for format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Outline of Training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Chapter 120, F.S.</a:t>
            </a:r>
          </a:p>
          <a:p>
            <a:pPr lvl="1" eaLnBrk="1" hangingPunct="1"/>
            <a:r>
              <a:rPr lang="en-US" sz="2000" dirty="0" smtClean="0"/>
              <a:t>Chapter 1B-30, F.A.C. (Dept. of State rules)</a:t>
            </a:r>
          </a:p>
          <a:p>
            <a:pPr lvl="1" eaLnBrk="1" hangingPunct="1"/>
            <a:r>
              <a:rPr lang="en-US" sz="2000" dirty="0" smtClean="0"/>
              <a:t>Rule and </a:t>
            </a:r>
            <a:r>
              <a:rPr lang="en-US" sz="2000" dirty="0" err="1" smtClean="0"/>
              <a:t>Unadopted</a:t>
            </a:r>
            <a:r>
              <a:rPr lang="en-US" sz="2000" dirty="0" smtClean="0"/>
              <a:t> Rule</a:t>
            </a:r>
          </a:p>
          <a:p>
            <a:pPr lvl="1" eaLnBrk="1" hangingPunct="1"/>
            <a:r>
              <a:rPr lang="en-US" sz="2000" dirty="0" smtClean="0"/>
              <a:t>FAC</a:t>
            </a:r>
          </a:p>
          <a:p>
            <a:pPr lvl="1" eaLnBrk="1" hangingPunct="1"/>
            <a:r>
              <a:rPr lang="en-US" sz="2000" dirty="0" smtClean="0"/>
              <a:t>FAR</a:t>
            </a:r>
            <a:endParaRPr lang="en-US" sz="1200" dirty="0" smtClean="0"/>
          </a:p>
          <a:p>
            <a:pPr eaLnBrk="1" hangingPunct="1"/>
            <a:r>
              <a:rPr lang="en-US" sz="2400" dirty="0" smtClean="0"/>
              <a:t>Let the Process Begin</a:t>
            </a:r>
          </a:p>
          <a:p>
            <a:pPr lvl="1" eaLnBrk="1" hangingPunct="1"/>
            <a:r>
              <a:rPr lang="en-US" sz="2000" dirty="0" smtClean="0"/>
              <a:t>Why in Rulemaking?</a:t>
            </a:r>
          </a:p>
          <a:p>
            <a:pPr lvl="1" eaLnBrk="1" hangingPunct="1"/>
            <a:r>
              <a:rPr lang="en-US" sz="2000" dirty="0" smtClean="0"/>
              <a:t>Initiation of Rulemaking</a:t>
            </a:r>
          </a:p>
          <a:p>
            <a:pPr eaLnBrk="1" hangingPunct="1"/>
            <a:r>
              <a:rPr lang="en-US" sz="2400" dirty="0" smtClean="0"/>
              <a:t>Notices</a:t>
            </a:r>
          </a:p>
          <a:p>
            <a:pPr eaLnBrk="1" hangingPunct="1"/>
            <a:r>
              <a:rPr lang="en-US" sz="2400" dirty="0" smtClean="0"/>
              <a:t>Rulemaking Clock Begins (with publication of NPR)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dirty="0" smtClean="0"/>
              <a:t>FAR Process Cont’d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FAR publication schedule is in Rulemaking Handbook </a:t>
            </a:r>
            <a:r>
              <a:rPr lang="en-US" dirty="0" smtClean="0">
                <a:solidFill>
                  <a:srgbClr val="FF0000"/>
                </a:solidFill>
              </a:rPr>
              <a:t>–now daily and schedule is online</a:t>
            </a:r>
          </a:p>
          <a:p>
            <a:pPr eaLnBrk="1" hangingPunct="1"/>
            <a:r>
              <a:rPr lang="en-US" dirty="0" smtClean="0"/>
              <a:t>Meeting notice must be published at least 7 days before meeting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Billing process</a:t>
            </a:r>
          </a:p>
          <a:p>
            <a:pPr lvl="1" eaLnBrk="1" hangingPunct="1"/>
            <a:r>
              <a:rPr lang="en-US" dirty="0" smtClean="0"/>
              <a:t>Must have pre-filed billing profile </a:t>
            </a:r>
          </a:p>
          <a:p>
            <a:pPr lvl="2" eaLnBrk="1" hangingPunct="1"/>
            <a:r>
              <a:rPr lang="en-US" dirty="0" smtClean="0"/>
              <a:t>Discussed earlier</a:t>
            </a:r>
          </a:p>
          <a:p>
            <a:pPr lvl="2" eaLnBrk="1" hangingPunct="1"/>
            <a:endParaRPr lang="en-US" dirty="0" smtClean="0"/>
          </a:p>
          <a:p>
            <a:pPr lvl="2" eaLnBrk="1" hangingPunct="1">
              <a:buFontTx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dirty="0" smtClean="0"/>
              <a:t>FAR Rule Format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Each line is single spaced from previous and next line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Page setup - 1 inch border on all sides, tabs set at 0.25 inches apart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Times New Roman, 10 pitch (except </a:t>
            </a:r>
            <a:r>
              <a:rPr lang="en-US" sz="2800" strike="sngStrike" dirty="0" smtClean="0">
                <a:solidFill>
                  <a:srgbClr val="FF0000"/>
                </a:solidFill>
              </a:rPr>
              <a:t>in rule, </a:t>
            </a:r>
            <a:r>
              <a:rPr lang="en-US" sz="2800" dirty="0" smtClean="0"/>
              <a:t>the entire history note is 9 point)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168275"/>
            <a:ext cx="7891462" cy="1431925"/>
          </a:xfrm>
        </p:spPr>
        <p:txBody>
          <a:bodyPr/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 Rule Formatting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990600"/>
            <a:ext cx="7926387" cy="5105400"/>
          </a:xfrm>
        </p:spPr>
        <p:txBody>
          <a:bodyPr/>
          <a:lstStyle/>
          <a:p>
            <a:pPr eaLnBrk="1" hangingPunct="1"/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No bold</a:t>
            </a:r>
          </a:p>
          <a:p>
            <a:pPr eaLnBrk="1" hangingPunct="1"/>
            <a:r>
              <a:rPr lang="en-US" b="1" dirty="0" smtClean="0"/>
              <a:t>No track changes, ever</a:t>
            </a:r>
            <a:r>
              <a:rPr lang="en-US" dirty="0" smtClean="0"/>
              <a:t>!!!</a:t>
            </a:r>
          </a:p>
          <a:p>
            <a:pPr eaLnBrk="1" hangingPunct="1"/>
            <a:r>
              <a:rPr lang="en-US" dirty="0" smtClean="0"/>
              <a:t>No redlining, ever!!!</a:t>
            </a:r>
          </a:p>
          <a:p>
            <a:pPr algn="ctr" eaLnBrk="1" hangingPunct="1"/>
            <a:r>
              <a:rPr lang="en-US" dirty="0" smtClean="0"/>
              <a:t>Page numbers on bottom, center  2</a:t>
            </a:r>
          </a:p>
          <a:p>
            <a:pPr lvl="1" eaLnBrk="1" hangingPunct="1"/>
            <a:r>
              <a:rPr lang="en-US" dirty="0" smtClean="0"/>
              <a:t>BUT no page numbers on version submitted to the FAR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Rule Formatting, cont’d.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Indent 0.25 inch for every numbered or lettered line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Use of capitals at beginning of each new indented line  (indent should ALWAYS start with a number or letter)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Underline new text before strike-through of existing text (add before delete, </a:t>
            </a:r>
            <a:r>
              <a:rPr lang="en-US" sz="2800" u="sng" dirty="0" smtClean="0"/>
              <a:t>A</a:t>
            </a:r>
            <a:r>
              <a:rPr lang="en-US" sz="2800" dirty="0" smtClean="0"/>
              <a:t> before </a:t>
            </a:r>
            <a:r>
              <a:rPr lang="en-US" sz="2800" strike="sngStrike" dirty="0" smtClean="0"/>
              <a:t>D</a:t>
            </a:r>
            <a:r>
              <a:rPr lang="en-US" sz="28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No right justify, just natural spacing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dirty="0" smtClean="0"/>
              <a:t>Rule Formatting cont’d.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You cannot have a (1) without a (2); (a) w/o (b); 1. w/o  2.; a. w/o b., etc.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Use tabs set for .25 inch apart for indent, further tab for title after number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62-520.410     Minimum Criteria.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Rule Formatting, cont’d.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Type </a:t>
            </a:r>
            <a:r>
              <a:rPr lang="en-US" sz="2800" b="1" dirty="0" smtClean="0"/>
              <a:t>one</a:t>
            </a:r>
            <a:r>
              <a:rPr lang="en-US" sz="2800" dirty="0" smtClean="0"/>
              <a:t> space after end of sentence within body of rule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(not at end of a paragraph)</a:t>
            </a:r>
          </a:p>
          <a:p>
            <a:pPr eaLnBrk="1" hangingPunct="1"/>
            <a:r>
              <a:rPr lang="en-US" sz="2800" dirty="0" smtClean="0"/>
              <a:t>Italics may be used for text that, as final, would be underlined (Latin terms, book titles, etc.)</a:t>
            </a:r>
          </a:p>
          <a:p>
            <a:pPr eaLnBrk="1" hangingPunct="1"/>
            <a:r>
              <a:rPr lang="en-US" sz="2800" dirty="0" smtClean="0"/>
              <a:t>If entire rulemaking or just one rule (section) is new, underline either entire or the one, including the rulemaking authority, etc.</a:t>
            </a:r>
          </a:p>
          <a:p>
            <a:pPr eaLnBrk="1" hangingPunct="1">
              <a:buFont typeface="Wingdings" pitchFamily="2" charset="2"/>
              <a:buNone/>
            </a:pPr>
            <a:endParaRPr lang="en-US" sz="2800" dirty="0" smtClean="0"/>
          </a:p>
          <a:p>
            <a:pPr eaLnBrk="1" hangingPunct="1"/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Formatting cont’d.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3463" y="1828800"/>
            <a:ext cx="8110537" cy="4191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To change capital letter to lower case, or vice versa, you must type the entire word and underline it, then type the entire word and strike it: </a:t>
            </a:r>
          </a:p>
          <a:p>
            <a:pPr marL="0" indent="0" eaLnBrk="1" hangingPunct="1">
              <a:buNone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u="sng" dirty="0" smtClean="0"/>
              <a:t>Permits</a:t>
            </a:r>
            <a:r>
              <a:rPr lang="en-US" sz="2800" dirty="0" smtClean="0"/>
              <a:t> </a:t>
            </a:r>
            <a:r>
              <a:rPr lang="en-US" sz="2800" strike="sngStrike" dirty="0" err="1" smtClean="0"/>
              <a:t>permits</a:t>
            </a:r>
            <a:r>
              <a:rPr lang="en-US" sz="2800" dirty="0" smtClean="0"/>
              <a:t> (not “</a:t>
            </a:r>
            <a:r>
              <a:rPr lang="en-US" sz="2800" u="sng" dirty="0" err="1" smtClean="0"/>
              <a:t>P</a:t>
            </a:r>
            <a:r>
              <a:rPr lang="en-US" sz="2800" strike="sngStrike" dirty="0" err="1" smtClean="0"/>
              <a:t>p</a:t>
            </a:r>
            <a:r>
              <a:rPr lang="en-US" sz="2800" dirty="0" err="1" smtClean="0"/>
              <a:t>ermits</a:t>
            </a:r>
            <a:r>
              <a:rPr lang="en-US" sz="2800" dirty="0" smtClean="0"/>
              <a:t>”)</a:t>
            </a:r>
            <a:endParaRPr lang="en-US" sz="2800" strike="sngStrike" dirty="0" smtClean="0"/>
          </a:p>
          <a:p>
            <a:pPr lvl="1" eaLnBrk="1" hangingPunct="1"/>
            <a:r>
              <a:rPr lang="en-US" sz="2400" dirty="0" smtClean="0"/>
              <a:t>Example to change permit to permitting.  You cannot just underline the “ting”, it must be: </a:t>
            </a:r>
            <a:r>
              <a:rPr lang="en-US" sz="2400" u="sng" dirty="0" smtClean="0"/>
              <a:t>permitting</a:t>
            </a:r>
            <a:r>
              <a:rPr lang="en-US" sz="2400" dirty="0" smtClean="0"/>
              <a:t> </a:t>
            </a:r>
            <a:r>
              <a:rPr lang="en-US" sz="2400" strike="sngStrike" dirty="0" smtClean="0"/>
              <a:t>permit</a:t>
            </a:r>
          </a:p>
          <a:p>
            <a:pPr lvl="1" eaLnBrk="1" hangingPunct="1"/>
            <a:r>
              <a:rPr lang="en-US" sz="2400" dirty="0" smtClean="0"/>
              <a:t>Same for citations:</a:t>
            </a:r>
          </a:p>
          <a:p>
            <a:pPr marL="457200" lvl="1" indent="0" eaLnBrk="1" hangingPunct="1">
              <a:buNone/>
            </a:pPr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400" u="sng" dirty="0" smtClean="0"/>
              <a:t>62-520.300(1)</a:t>
            </a:r>
            <a:r>
              <a:rPr lang="en-US" sz="2400" dirty="0" smtClean="0"/>
              <a:t> </a:t>
            </a:r>
            <a:r>
              <a:rPr lang="en-US" sz="2400" strike="sngStrike" dirty="0" smtClean="0"/>
              <a:t>62-520.300(3)</a:t>
            </a:r>
            <a:r>
              <a:rPr lang="en-US" sz="2400" dirty="0" smtClean="0"/>
              <a:t>, F.A.C.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Rule Formatting, cont’d.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 smtClean="0"/>
              <a:t>The “FS” does not have periods, and there is no comma preceding it:</a:t>
            </a:r>
          </a:p>
          <a:p>
            <a:pPr marL="574675" indent="-461963" eaLnBrk="1" hangingPunct="1">
              <a:lnSpc>
                <a:spcPct val="90000"/>
              </a:lnSpc>
            </a:pPr>
            <a:r>
              <a:rPr lang="en-US" dirty="0" smtClean="0"/>
              <a:t>Rulemaking Authority 403.031 FS.</a:t>
            </a:r>
          </a:p>
          <a:p>
            <a:pPr marL="574675" indent="-461963" eaLnBrk="1" hangingPunct="1">
              <a:lnSpc>
                <a:spcPct val="90000"/>
              </a:lnSpc>
            </a:pPr>
            <a:r>
              <a:rPr lang="en-US" dirty="0" smtClean="0"/>
              <a:t>Law Implemented 403.087, 403.088, 403.131 FS.</a:t>
            </a:r>
          </a:p>
          <a:p>
            <a:pPr marL="574675" indent="-461963" eaLnBrk="1" hangingPunct="1">
              <a:lnSpc>
                <a:spcPct val="90000"/>
              </a:lnSpc>
            </a:pPr>
            <a:r>
              <a:rPr lang="en-US" dirty="0" smtClean="0"/>
              <a:t>History– New 4-10-96, Amended 8-22-00, 2-4-01</a:t>
            </a:r>
            <a:r>
              <a:rPr lang="en-US" u="sng" dirty="0" smtClean="0"/>
              <a:t>,-------</a:t>
            </a:r>
            <a:r>
              <a:rPr lang="en-US" dirty="0" smtClean="0"/>
              <a:t>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/>
              <a:t>T</a:t>
            </a:r>
            <a:r>
              <a:rPr lang="en-US" dirty="0" smtClean="0"/>
              <a:t>hese 3 items are not started on separate lines and are not indented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Rule Numbering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 smtClean="0"/>
              <a:t>Chapter 62-520, F.A.C.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 smtClean="0"/>
              <a:t>Rule 62-520.300, F.A.C.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 smtClean="0"/>
              <a:t>subsection 62-520.300(3), F.A.C.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 smtClean="0"/>
              <a:t>paragraph 62-520.300(3)(a), F.A.C.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 smtClean="0"/>
              <a:t>subparagraph 62-520.300(3)(a)1., F.A.C.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 smtClean="0"/>
              <a:t>sub-subparagraph 62-520.300(3)(a)1.a.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 smtClean="0"/>
              <a:t>sub-sub-subparagraph 62-520.300(3)(a)1.a.(I), F.A.C.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/>
              <a:t>This is a Roman numeral, and use them for further smaller units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Rule Numbering  cont’d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dirty="0" smtClean="0"/>
              <a:t>sub-sub-sub-subparagraph 62-520.300(3)(a)1.a.(I)(A), F.A.C.</a:t>
            </a:r>
          </a:p>
          <a:p>
            <a:pPr marL="0" indent="0" eaLnBrk="1" hangingPunct="1">
              <a:buNone/>
            </a:pPr>
            <a:r>
              <a:rPr lang="en-US" dirty="0" smtClean="0"/>
              <a:t>sub-sub-sub-sub-subparagraph 62-520.300(3)(a)1.a.(I)(A)I., F.A.C.</a:t>
            </a:r>
          </a:p>
          <a:p>
            <a:pPr eaLnBrk="1" hangingPunct="1"/>
            <a:r>
              <a:rPr lang="en-US" dirty="0" smtClean="0"/>
              <a:t>Florida Statutes: (always capital S for Section; no paragraphs, etc.)</a:t>
            </a:r>
          </a:p>
          <a:p>
            <a:pPr lvl="1" eaLnBrk="1" hangingPunct="1"/>
            <a:r>
              <a:rPr lang="en-US" dirty="0" smtClean="0"/>
              <a:t>Section 403.087, F.S.</a:t>
            </a:r>
          </a:p>
          <a:p>
            <a:pPr lvl="1" eaLnBrk="1" hangingPunct="1"/>
            <a:r>
              <a:rPr lang="en-US" dirty="0" smtClean="0"/>
              <a:t>Section 403.087(3), F.S.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Outline cont’d.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05000"/>
            <a:ext cx="8185150" cy="46482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Rulemaking</a:t>
            </a:r>
          </a:p>
          <a:p>
            <a:pPr lvl="1" eaLnBrk="1" hangingPunct="1"/>
            <a:r>
              <a:rPr lang="en-US" sz="2400" dirty="0" smtClean="0"/>
              <a:t>Notice of Proposed Rule</a:t>
            </a:r>
          </a:p>
          <a:p>
            <a:pPr lvl="1" eaLnBrk="1" hangingPunct="1"/>
            <a:r>
              <a:rPr lang="en-US" sz="2400" dirty="0" smtClean="0"/>
              <a:t>Incorporation of Reference Material</a:t>
            </a:r>
          </a:p>
          <a:p>
            <a:pPr eaLnBrk="1" hangingPunct="1"/>
            <a:r>
              <a:rPr lang="en-US" sz="2400" dirty="0" smtClean="0"/>
              <a:t>Writing and Formatting</a:t>
            </a:r>
          </a:p>
          <a:p>
            <a:pPr eaLnBrk="1" hangingPunct="1"/>
            <a:r>
              <a:rPr lang="en-US" sz="2400" dirty="0" smtClean="0"/>
              <a:t>JAPC</a:t>
            </a:r>
          </a:p>
          <a:p>
            <a:pPr eaLnBrk="1" hangingPunct="1"/>
            <a:r>
              <a:rPr lang="en-US" sz="2400" dirty="0" smtClean="0"/>
              <a:t>SBRAC</a:t>
            </a:r>
          </a:p>
          <a:p>
            <a:pPr eaLnBrk="1" hangingPunct="1"/>
            <a:r>
              <a:rPr lang="en-US" sz="2400" dirty="0" smtClean="0"/>
              <a:t>OTTED – new name ____</a:t>
            </a:r>
          </a:p>
          <a:p>
            <a:pPr eaLnBrk="1" hangingPunct="1"/>
            <a:r>
              <a:rPr lang="en-US" sz="2400" dirty="0" smtClean="0"/>
              <a:t>SERC</a:t>
            </a:r>
          </a:p>
          <a:p>
            <a:pPr eaLnBrk="1" hangingPunct="1"/>
            <a:r>
              <a:rPr lang="en-US" sz="2400" dirty="0" smtClean="0"/>
              <a:t>Hearing</a:t>
            </a:r>
          </a:p>
          <a:p>
            <a:pPr eaLnBrk="1" hangingPunct="1"/>
            <a:r>
              <a:rPr lang="en-US" sz="2400" dirty="0" smtClean="0"/>
              <a:t>Post Hearing</a:t>
            </a:r>
          </a:p>
          <a:p>
            <a:pPr eaLnBrk="1" hangingPunct="1"/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457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dirty="0" smtClean="0"/>
              <a:t>More on FAR Format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For specific examples see Rulemaking Handbook (more detail later) on DEP </a:t>
            </a:r>
            <a:r>
              <a:rPr lang="en-US" sz="2800" b="1" dirty="0" smtClean="0"/>
              <a:t>Intra</a:t>
            </a:r>
            <a:r>
              <a:rPr lang="en-US" sz="2800" dirty="0" smtClean="0"/>
              <a:t>net </a:t>
            </a:r>
            <a:r>
              <a:rPr lang="en-US" sz="2800" dirty="0" smtClean="0">
                <a:hlinkClick r:id="rId2"/>
              </a:rPr>
              <a:t>http://depnet.dep.state.fl.us/legal</a:t>
            </a:r>
            <a:r>
              <a:rPr lang="en-US" sz="2800" dirty="0" smtClean="0"/>
              <a:t> then look under rulemaking </a:t>
            </a:r>
          </a:p>
          <a:p>
            <a:pPr eaLnBrk="1" hangingPunct="1"/>
            <a:r>
              <a:rPr lang="en-US" sz="2800" dirty="0" smtClean="0"/>
              <a:t>Also, look at a recent previous issue of FAR on-line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RULEMAKING </a:t>
            </a:r>
            <a:br>
              <a:rPr lang="en-US" smtClean="0"/>
            </a:br>
            <a:r>
              <a:rPr lang="en-US" smtClean="0"/>
              <a:t>      Timing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dirty="0" smtClean="0"/>
              <a:t>Publication in FAR </a:t>
            </a:r>
            <a:endParaRPr lang="en-US" b="1" dirty="0"/>
          </a:p>
          <a:p>
            <a:pPr lvl="1" eaLnBrk="1" hangingPunct="1"/>
            <a:r>
              <a:rPr lang="en-US" dirty="0" smtClean="0">
                <a:solidFill>
                  <a:srgbClr val="0070C0"/>
                </a:solidFill>
              </a:rPr>
              <a:t>If submit notice by 3:00 pm, it will be published the following day.</a:t>
            </a:r>
          </a:p>
          <a:p>
            <a:pPr lvl="1" eaLnBrk="1" hangingPunct="1"/>
            <a:r>
              <a:rPr lang="en-US" dirty="0" smtClean="0">
                <a:solidFill>
                  <a:srgbClr val="0070C0"/>
                </a:solidFill>
              </a:rPr>
              <a:t>However, it is best to submit a couple days before desired publication date so there’s time for any changes or to set up a </a:t>
            </a:r>
            <a:r>
              <a:rPr lang="en-US" dirty="0" err="1" smtClean="0">
                <a:solidFill>
                  <a:srgbClr val="0070C0"/>
                </a:solidFill>
              </a:rPr>
              <a:t>mailout</a:t>
            </a:r>
            <a:r>
              <a:rPr lang="en-US" dirty="0" smtClean="0">
                <a:solidFill>
                  <a:srgbClr val="0070C0"/>
                </a:solidFill>
              </a:rPr>
              <a:t> (which needs to include the link to the notice)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Rulemaking Timelines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smtClean="0"/>
              <a:t>Section 120.54, F.S. (Administrative Procedure Act) has required rulemaking steps and timing</a:t>
            </a:r>
          </a:p>
          <a:p>
            <a:pPr lvl="1" eaLnBrk="1" hangingPunct="1"/>
            <a:r>
              <a:rPr lang="en-US" smtClean="0"/>
              <a:t>Program attorneys REALLY need to know these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dirty="0" smtClean="0"/>
              <a:t>Rulemaking Steps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8108950" cy="4495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APA </a:t>
            </a:r>
            <a:r>
              <a:rPr lang="en-US" sz="2400" b="1" dirty="0" smtClean="0">
                <a:latin typeface="Arial" charset="0"/>
              </a:rPr>
              <a:t>Required Steps</a:t>
            </a:r>
            <a:r>
              <a:rPr lang="en-US" sz="2400" dirty="0" smtClean="0"/>
              <a:t> and DEP Steps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/>
              <a:t>Permission from Deputy Secretary to initiate rulemaking (DEP-required)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smtClean="0"/>
              <a:t>Notice of Development of Rulemaking </a:t>
            </a:r>
            <a:r>
              <a:rPr lang="en-US" sz="2000" dirty="0" smtClean="0"/>
              <a:t>(may be with notice of workshop)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/>
              <a:t>Notice of Workshop (publish 14 days before)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/>
              <a:t>Permission from Deputy Secretary to Publish Notice of Dev and hold Workshop</a:t>
            </a:r>
          </a:p>
          <a:p>
            <a:pPr lvl="2" eaLnBrk="1" hangingPunct="1">
              <a:lnSpc>
                <a:spcPct val="90000"/>
              </a:lnSpc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854572"/>
            <a:ext cx="8162925" cy="769441"/>
          </a:xfrm>
        </p:spPr>
        <p:txBody>
          <a:bodyPr/>
          <a:lstStyle/>
          <a:p>
            <a:r>
              <a:rPr lang="en-US" dirty="0" smtClean="0"/>
              <a:t>Notice of Proposed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b="1" dirty="0" smtClean="0"/>
              <a:t>NPR (starts 90-day clock)  </a:t>
            </a:r>
          </a:p>
          <a:p>
            <a:pPr marL="800100" lvl="3" indent="-342900"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b="1" dirty="0" smtClean="0"/>
              <a:t>Includes list of rules being added, amended, or repealed; Purpose and Effect; Summary of SERC; Hearing information </a:t>
            </a:r>
          </a:p>
          <a:p>
            <a:pPr marL="800100" lvl="3" indent="-342900"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b="1" dirty="0" smtClean="0"/>
              <a:t>Also Summary- which is a brief summary of what the rulemaking is doing AND:</a:t>
            </a:r>
          </a:p>
          <a:p>
            <a:pPr marL="1257300" lvl="4" indent="-342900"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b="1" dirty="0" smtClean="0"/>
              <a:t>A list of other rules in other chapters that reference each of the rules you are amending with an explanation of the affect this rulemaking will have on those other rules</a:t>
            </a:r>
          </a:p>
          <a:p>
            <a:pPr marL="1714500" lvl="5" indent="-342900"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b="1" dirty="0" smtClean="0"/>
              <a:t>This went into effect 7/1/09</a:t>
            </a:r>
          </a:p>
          <a:p>
            <a:pPr marL="1714500" lvl="5" indent="-342900"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b="1" dirty="0" smtClean="0"/>
              <a:t>See 120.54(1)(</a:t>
            </a:r>
            <a:r>
              <a:rPr lang="en-US" b="1" dirty="0" err="1" smtClean="0"/>
              <a:t>i</a:t>
            </a:r>
            <a:r>
              <a:rPr lang="en-US" b="1" dirty="0" smtClean="0"/>
              <a:t>)2, F.S. </a:t>
            </a:r>
          </a:p>
          <a:p>
            <a:pPr marL="342900" lvl="2" indent="-342900"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endParaRPr lang="en-US" b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854572"/>
            <a:ext cx="8162925" cy="769441"/>
          </a:xfrm>
        </p:spPr>
        <p:txBody>
          <a:bodyPr/>
          <a:lstStyle/>
          <a:p>
            <a:r>
              <a:rPr lang="en-US" dirty="0" smtClean="0"/>
              <a:t>More on the NPR and After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sz="2800" b="1" dirty="0" smtClean="0"/>
              <a:t>The JAPC package for the NPR must be hand-delivered, and e-mail SBRAC &amp; OTTED</a:t>
            </a:r>
          </a:p>
          <a:p>
            <a:pPr marL="800100" lvl="3" indent="-342900">
              <a:buClr>
                <a:schemeClr val="folHlink"/>
              </a:buClr>
              <a:buSzPct val="75000"/>
              <a:buFont typeface="Wingdings" pitchFamily="2" charset="2"/>
              <a:buChar char="n"/>
            </a:pPr>
            <a:r>
              <a:rPr lang="en-US" sz="2800" b="1" dirty="0" smtClean="0"/>
              <a:t>More on these later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Hearing if ERC, may be none if not ERC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Notice of Change or Letter of No Change</a:t>
            </a:r>
          </a:p>
          <a:p>
            <a:pPr lvl="2" eaLnBrk="1" hangingPunct="1">
              <a:lnSpc>
                <a:spcPct val="90000"/>
              </a:lnSpc>
            </a:pPr>
            <a:r>
              <a:rPr lang="en-US" b="1" dirty="0" smtClean="0"/>
              <a:t>To JAPC and publish Notice of Change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54572"/>
            <a:ext cx="8162925" cy="769441"/>
          </a:xfrm>
        </p:spPr>
        <p:txBody>
          <a:bodyPr/>
          <a:lstStyle/>
          <a:p>
            <a:pPr eaLnBrk="1" hangingPunct="1"/>
            <a:r>
              <a:rPr lang="en-US" dirty="0" smtClean="0"/>
              <a:t>Rulemaking Steps cont’d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810895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/>
              <a:t>APA required</a:t>
            </a:r>
            <a:r>
              <a:rPr lang="en-US" sz="2800" smtClean="0"/>
              <a:t> and DEP steps after changes since NPR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Must wait 7 days after JAPC receives Letter of No Change or 21 days after Notice of Change is published to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b="1" smtClean="0"/>
              <a:t>Get written permission from Secretary and File Certification Package with Secretary of State  (APA deadlines must be met: 90 days after NPR; or 45 days after Notice of Change or Hearing; 21 days after receipt of all material authorized to be submitted at hearing, or filing of hearing transcript; or JAPC tolling of 90 days)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b="1" smtClean="0"/>
              <a:t>Rule usually in effect 20 days after filing cert.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dirty="0" smtClean="0"/>
              <a:t>Rulemaking Steps   cont’d.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 eaLnBrk="1" hangingPunct="1"/>
            <a:r>
              <a:rPr lang="en-US" smtClean="0"/>
              <a:t>Syndie gets copy of Cert. Pkg. and e-mail of final rule. Posted on Rules Drawer </a:t>
            </a:r>
            <a:r>
              <a:rPr lang="en-US" smtClean="0">
                <a:solidFill>
                  <a:srgbClr val="0000FF"/>
                </a:solidFill>
                <a:latin typeface="Arial" charset="0"/>
              </a:rPr>
              <a:t>\\tlh_ptt1\rules</a:t>
            </a:r>
            <a:r>
              <a:rPr lang="en-US" smtClean="0"/>
              <a:t> in Word format &amp; tells OGC Web person to get rule from FAC on-line, PDF format, and place on DEP/OGC Website</a:t>
            </a:r>
          </a:p>
          <a:p>
            <a:pPr lvl="2" eaLnBrk="1" hangingPunct="1"/>
            <a:r>
              <a:rPr lang="en-US" smtClean="0"/>
              <a:t>Staff person should check FAC on-line for accuracy and report mistakes to program attorney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871538" y="177800"/>
            <a:ext cx="8162925" cy="1446213"/>
          </a:xfrm>
        </p:spPr>
        <p:txBody>
          <a:bodyPr/>
          <a:lstStyle/>
          <a:p>
            <a:r>
              <a:rPr lang="en-US" smtClean="0"/>
              <a:t>Incorporation of Reference Material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After 12/31/10 all NPRs must have reference material accessible on E-rulemaking website unless under federal copyright</a:t>
            </a:r>
          </a:p>
          <a:p>
            <a:r>
              <a:rPr lang="en-US" smtClean="0"/>
              <a:t>Also submit electronically for Cert. Package</a:t>
            </a:r>
          </a:p>
          <a:p>
            <a:r>
              <a:rPr lang="en-US" smtClean="0"/>
              <a:t>DOS will have rules on this and training this Fall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pPr algn="ctr" eaLnBrk="1" hangingPunct="1"/>
            <a:r>
              <a:rPr lang="en-US" smtClean="0"/>
              <a:t>CHAPTER 12O, F.S. 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Titled</a:t>
            </a:r>
            <a:r>
              <a:rPr lang="en-US" dirty="0" smtClean="0"/>
              <a:t> </a:t>
            </a:r>
            <a:r>
              <a:rPr lang="en-US" sz="2800" dirty="0" smtClean="0"/>
              <a:t>“Administrative Procedures Act”</a:t>
            </a:r>
          </a:p>
          <a:p>
            <a:pPr lvl="1" eaLnBrk="1" hangingPunct="1"/>
            <a:r>
              <a:rPr lang="en-US" sz="2400" dirty="0" smtClean="0"/>
              <a:t>Rule</a:t>
            </a:r>
          </a:p>
          <a:p>
            <a:pPr lvl="1" eaLnBrk="1" hangingPunct="1"/>
            <a:r>
              <a:rPr lang="en-US" sz="2400" dirty="0" err="1" smtClean="0"/>
              <a:t>Unadopted</a:t>
            </a:r>
            <a:r>
              <a:rPr lang="en-US" sz="2400" dirty="0" smtClean="0"/>
              <a:t> Rule</a:t>
            </a:r>
          </a:p>
          <a:p>
            <a:pPr lvl="1" eaLnBrk="1" hangingPunct="1"/>
            <a:r>
              <a:rPr lang="en-US" sz="2400" dirty="0" smtClean="0"/>
              <a:t>FAC</a:t>
            </a:r>
          </a:p>
          <a:p>
            <a:pPr lvl="1" eaLnBrk="1" hangingPunct="1"/>
            <a:r>
              <a:rPr lang="en-US" sz="2400" dirty="0" smtClean="0"/>
              <a:t>FAR</a:t>
            </a:r>
          </a:p>
          <a:p>
            <a:pPr lvl="1" eaLnBrk="1" hangingPunct="1"/>
            <a:r>
              <a:rPr lang="en-US" sz="2400" dirty="0" smtClean="0"/>
              <a:t>JAPC</a:t>
            </a:r>
          </a:p>
          <a:p>
            <a:pPr eaLnBrk="1" hangingPunct="1"/>
            <a:r>
              <a:rPr lang="en-US" sz="2800" dirty="0" smtClean="0"/>
              <a:t>Section 120.54 is main section on rulemaking</a:t>
            </a:r>
          </a:p>
          <a:p>
            <a:pPr eaLnBrk="1" hangingPunct="1"/>
            <a:r>
              <a:rPr lang="en-US" sz="2800" dirty="0" smtClean="0"/>
              <a:t>Section 120.541- some </a:t>
            </a:r>
            <a:r>
              <a:rPr lang="en-US" sz="2800" dirty="0" err="1" smtClean="0"/>
              <a:t>reqts</a:t>
            </a:r>
            <a:r>
              <a:rPr lang="en-US" sz="2800" dirty="0" smtClean="0"/>
              <a:t> for SERC</a:t>
            </a:r>
          </a:p>
          <a:p>
            <a:pPr eaLnBrk="1" hangingPunct="1"/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95400" y="-609600"/>
            <a:ext cx="12192000" cy="949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829800" cy="860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smtClean="0"/>
              <a:t>Other Rulemaking Notices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Emergency rule </a:t>
            </a:r>
            <a:r>
              <a:rPr lang="en-US" sz="2400" dirty="0" smtClean="0"/>
              <a:t>(only lasts 90 days)</a:t>
            </a:r>
          </a:p>
          <a:p>
            <a:pPr eaLnBrk="1" hangingPunct="1"/>
            <a:r>
              <a:rPr lang="en-US" sz="2800" dirty="0" smtClean="0"/>
              <a:t>Fast track</a:t>
            </a:r>
          </a:p>
          <a:p>
            <a:pPr lvl="1" eaLnBrk="1" hangingPunct="1"/>
            <a:r>
              <a:rPr lang="en-US" sz="2400" dirty="0" smtClean="0"/>
              <a:t>403.8055, F.S., for adoption of EPA </a:t>
            </a:r>
            <a:r>
              <a:rPr lang="en-US" sz="2400" dirty="0" err="1" smtClean="0"/>
              <a:t>regs</a:t>
            </a:r>
            <a:r>
              <a:rPr lang="en-US" sz="2400" dirty="0" smtClean="0"/>
              <a:t>  </a:t>
            </a:r>
          </a:p>
          <a:p>
            <a:pPr lvl="2" eaLnBrk="1" hangingPunct="1"/>
            <a:r>
              <a:rPr lang="en-US" sz="2000" dirty="0" smtClean="0"/>
              <a:t>No SERC, no notice of rule development, no SBRAC</a:t>
            </a:r>
          </a:p>
          <a:p>
            <a:pPr lvl="2" eaLnBrk="1" hangingPunct="1"/>
            <a:r>
              <a:rPr lang="en-US" sz="2000" dirty="0" smtClean="0"/>
              <a:t>Do send an abbreviated JAPC package with copy of fed </a:t>
            </a:r>
            <a:r>
              <a:rPr lang="en-US" sz="2000" dirty="0" err="1" smtClean="0"/>
              <a:t>regs</a:t>
            </a:r>
            <a:r>
              <a:rPr lang="en-US" sz="2000" dirty="0" smtClean="0"/>
              <a:t>.  JAPC VERY strict on what can be fast tracked.  	</a:t>
            </a:r>
          </a:p>
          <a:p>
            <a:pPr eaLnBrk="1" hangingPunct="1"/>
            <a:r>
              <a:rPr lang="en-US" sz="2800" dirty="0" smtClean="0"/>
              <a:t>Withdrawal</a:t>
            </a:r>
          </a:p>
          <a:p>
            <a:pPr eaLnBrk="1" hangingPunct="1"/>
            <a:r>
              <a:rPr lang="en-US" sz="2800" dirty="0" smtClean="0"/>
              <a:t>Repeal</a:t>
            </a:r>
          </a:p>
          <a:p>
            <a:pPr eaLnBrk="1" hangingPunct="1"/>
            <a:r>
              <a:rPr lang="en-US" sz="2800" dirty="0" smtClean="0"/>
              <a:t>Notice of Correction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06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44000" cy="83820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6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44000" cy="66294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854572"/>
            <a:ext cx="8162925" cy="769441"/>
          </a:xfrm>
        </p:spPr>
        <p:txBody>
          <a:bodyPr/>
          <a:lstStyle/>
          <a:p>
            <a:r>
              <a:rPr lang="en-US" dirty="0" smtClean="0"/>
              <a:t>Rule Repeal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FAR notice shows rule number and title, NO TEXT, and the full history note with repealed.</a:t>
            </a:r>
          </a:p>
          <a:p>
            <a:pPr lvl="1">
              <a:buNone/>
            </a:pPr>
            <a:r>
              <a:rPr lang="en-US" sz="2400" dirty="0" smtClean="0"/>
              <a:t>62-520.446   Monitoring of Aquifer.</a:t>
            </a:r>
          </a:p>
          <a:p>
            <a:pPr>
              <a:buNone/>
            </a:pPr>
            <a:r>
              <a:rPr lang="en-US" sz="2400" dirty="0" smtClean="0"/>
              <a:t>Rulemaking Authority 403.061 FS. Law Implemented 403.088 FS. History– New 1-1-83, Amended 8-3-96</a:t>
            </a:r>
            <a:r>
              <a:rPr lang="en-US" sz="2400" u="sng" dirty="0" smtClean="0"/>
              <a:t>, Repealed       </a:t>
            </a:r>
            <a:r>
              <a:rPr lang="en-US" sz="2400" dirty="0" smtClean="0"/>
              <a:t>.</a:t>
            </a:r>
          </a:p>
          <a:p>
            <a:r>
              <a:rPr lang="en-US" sz="2800" dirty="0" smtClean="0"/>
              <a:t>Cert </a:t>
            </a:r>
            <a:r>
              <a:rPr lang="en-US" sz="2800" dirty="0" err="1" smtClean="0"/>
              <a:t>pkg</a:t>
            </a:r>
            <a:r>
              <a:rPr lang="en-US" sz="2800" dirty="0" smtClean="0"/>
              <a:t>-- copy rule from FAC and draw diagonal line across text only.         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854572"/>
            <a:ext cx="8162925" cy="769441"/>
          </a:xfrm>
        </p:spPr>
        <p:txBody>
          <a:bodyPr/>
          <a:lstStyle/>
          <a:p>
            <a:r>
              <a:rPr lang="en-US" dirty="0" smtClean="0"/>
              <a:t>Notice of Correction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used not to CHANGE rule text but to correct an FAR notice that was posted incorrectly from what DEP submitted, or for a date or location in a notice of meeting, workshop, or hearing.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871538" y="177800"/>
            <a:ext cx="8162925" cy="1446213"/>
          </a:xfrm>
        </p:spPr>
        <p:txBody>
          <a:bodyPr/>
          <a:lstStyle/>
          <a:p>
            <a:pPr eaLnBrk="1" hangingPunct="1"/>
            <a:r>
              <a:rPr lang="en-US" smtClean="0"/>
              <a:t>Joint Administrative Procedures Committee JAPC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Staff attorney assigned to DEP</a:t>
            </a:r>
          </a:p>
          <a:p>
            <a:pPr eaLnBrk="1" hangingPunct="1"/>
            <a:r>
              <a:rPr lang="en-US" sz="2400" dirty="0" smtClean="0"/>
              <a:t>Reviews all proposed rules, FAR notices, existing rules, agency Websites, public comments</a:t>
            </a:r>
          </a:p>
          <a:p>
            <a:pPr eaLnBrk="1" hangingPunct="1"/>
            <a:r>
              <a:rPr lang="en-US" sz="2400" dirty="0" smtClean="0"/>
              <a:t>Must receive JAPC package timely– on or very close to date of FAR publication of NPR (hand deliver w/copy for DEP)</a:t>
            </a:r>
          </a:p>
          <a:p>
            <a:pPr eaLnBrk="1" hangingPunct="1"/>
            <a:r>
              <a:rPr lang="en-US" sz="2400" dirty="0" smtClean="0"/>
              <a:t>Comments on proposed rules</a:t>
            </a:r>
          </a:p>
          <a:p>
            <a:pPr lvl="1" eaLnBrk="1" hangingPunct="1"/>
            <a:r>
              <a:rPr lang="en-US" sz="2000" dirty="0" smtClean="0"/>
              <a:t>OGC attorney MUST respond in writing to all letters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r>
              <a:rPr lang="en-US" smtClean="0"/>
              <a:t>The JAPC Package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Rules and notice (full NPR)</a:t>
            </a:r>
          </a:p>
          <a:p>
            <a:r>
              <a:rPr lang="en-US" smtClean="0"/>
              <a:t>Detailed Written Statement</a:t>
            </a:r>
          </a:p>
          <a:p>
            <a:r>
              <a:rPr lang="en-US" smtClean="0"/>
              <a:t>Federal Comparison Statement</a:t>
            </a:r>
          </a:p>
          <a:p>
            <a:r>
              <a:rPr lang="en-US" smtClean="0"/>
              <a:t>SERC, if prepared</a:t>
            </a:r>
          </a:p>
          <a:p>
            <a:r>
              <a:rPr lang="en-US" smtClean="0"/>
              <a:t>Reference materials</a:t>
            </a:r>
          </a:p>
          <a:p>
            <a:r>
              <a:rPr lang="en-US" smtClean="0"/>
              <a:t>Cover Letter listing above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60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pPr eaLnBrk="1" hangingPunct="1"/>
            <a:r>
              <a:rPr lang="en-US" smtClean="0"/>
              <a:t>Chapter 1B-30, F.A.C.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Dept. of State rules on rulemaking and noticing in FAR</a:t>
            </a:r>
          </a:p>
          <a:p>
            <a:pPr eaLnBrk="1" hangingPunct="1"/>
            <a:r>
              <a:rPr lang="en-US" sz="2800" dirty="0" smtClean="0"/>
              <a:t>Formatting </a:t>
            </a:r>
          </a:p>
          <a:p>
            <a:pPr eaLnBrk="1" hangingPunct="1"/>
            <a:r>
              <a:rPr lang="en-US" sz="2800" dirty="0" smtClean="0"/>
              <a:t>Law Implemented</a:t>
            </a:r>
          </a:p>
          <a:p>
            <a:pPr eaLnBrk="1" hangingPunct="1"/>
            <a:r>
              <a:rPr lang="en-US" sz="2800" dirty="0" smtClean="0"/>
              <a:t>Rulemaking Authority</a:t>
            </a:r>
          </a:p>
          <a:p>
            <a:pPr eaLnBrk="1" hangingPunct="1"/>
            <a:r>
              <a:rPr lang="en-US" sz="2800" dirty="0" smtClean="0"/>
              <a:t>Coding</a:t>
            </a:r>
          </a:p>
          <a:p>
            <a:pPr eaLnBrk="1" hangingPunct="1"/>
            <a:r>
              <a:rPr lang="en-US" sz="2800" dirty="0" smtClean="0"/>
              <a:t>File for Adoption</a:t>
            </a:r>
          </a:p>
          <a:p>
            <a:pPr lvl="1" eaLnBrk="1" hangingPunct="1"/>
            <a:r>
              <a:rPr lang="en-US" sz="2400" dirty="0" smtClean="0"/>
              <a:t>Includes forms for certification packages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871538" y="177800"/>
            <a:ext cx="8162925" cy="1446213"/>
          </a:xfrm>
        </p:spPr>
        <p:txBody>
          <a:bodyPr/>
          <a:lstStyle/>
          <a:p>
            <a:pPr eaLnBrk="1" hangingPunct="1"/>
            <a:r>
              <a:rPr lang="en-US" smtClean="0"/>
              <a:t>Small Business Regulatory Advisory Council - SBRAC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Established in 2008, Section 288.7001, F.S.</a:t>
            </a:r>
          </a:p>
          <a:p>
            <a:pPr lvl="1" eaLnBrk="1" hangingPunct="1"/>
            <a:endParaRPr lang="en-US" sz="2000" dirty="0" smtClean="0"/>
          </a:p>
          <a:p>
            <a:pPr eaLnBrk="1" hangingPunct="1"/>
            <a:r>
              <a:rPr lang="en-US" sz="2400" dirty="0" smtClean="0"/>
              <a:t>Reviews proposed rules for impacts to small business.  DEP must e-mail NPR (and other docs) to them and SERC, if prepared.</a:t>
            </a:r>
          </a:p>
          <a:p>
            <a:pPr eaLnBrk="1" hangingPunct="1"/>
            <a:r>
              <a:rPr lang="en-US" sz="2400" dirty="0" smtClean="0"/>
              <a:t>Holds monthly or more frequent meetings by telephone.  Agenda e-mailed about 5-7 days before meeting.</a:t>
            </a:r>
          </a:p>
          <a:p>
            <a:pPr eaLnBrk="1" hangingPunct="1"/>
            <a:r>
              <a:rPr lang="en-US" sz="2400" dirty="0" smtClean="0"/>
              <a:t>OGC attorney will usually be on phone when program rule is on agenda.  Often program person, too.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854572"/>
            <a:ext cx="8162925" cy="769441"/>
          </a:xfrm>
        </p:spPr>
        <p:txBody>
          <a:bodyPr/>
          <a:lstStyle/>
          <a:p>
            <a:r>
              <a:rPr lang="en-US" dirty="0" smtClean="0"/>
              <a:t>Small Business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Means an independently owned and operated business concern that employs 200 or fewer permanent full-time employees and that, together with its affiliates, has a net worth of not more than $5 million or any firm based in this state which has a Small Business Administration B(a) certification.  As applicable sole proprietorships, the $5 million net worth requirement shall include both personal and business investments.	</a:t>
            </a:r>
          </a:p>
          <a:p>
            <a:pPr lvl="2"/>
            <a:r>
              <a:rPr lang="en-US" sz="2000" dirty="0" smtClean="0">
                <a:solidFill>
                  <a:schemeClr val="tx1"/>
                </a:solidFill>
                <a:latin typeface="+mn-lt"/>
              </a:rPr>
              <a:t>Section 288.703(1), F.S.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44000" cy="66294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BD072-A777-4B64-A553-4F34DB4D0975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95400" y="-457200"/>
            <a:ext cx="11963400" cy="7315200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pPr eaLnBrk="1" hangingPunct="1"/>
            <a:r>
              <a:rPr lang="en-US" smtClean="0"/>
              <a:t>OTTED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Office of Tourism, Trade, and Economic Development in the Office of the Governor</a:t>
            </a:r>
          </a:p>
          <a:p>
            <a:pPr eaLnBrk="1" hangingPunct="1"/>
            <a:r>
              <a:rPr lang="en-US" dirty="0" smtClean="0"/>
              <a:t>Must send them proposed rule package.  (e-mail is preferred)</a:t>
            </a:r>
          </a:p>
          <a:p>
            <a:pPr eaLnBrk="1" hangingPunct="1"/>
            <a:r>
              <a:rPr lang="en-US" dirty="0" smtClean="0"/>
              <a:t>It has ability to comment on rules and suggest less burdensome rules, but DEP has never had a comment.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52600" y="0"/>
            <a:ext cx="12192000" cy="949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r>
              <a:rPr lang="en-US" smtClean="0"/>
              <a:t>The Hearing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Will</a:t>
            </a:r>
            <a:r>
              <a:rPr lang="en-US" dirty="0" smtClean="0"/>
              <a:t> be held before </a:t>
            </a:r>
            <a:r>
              <a:rPr lang="en-US" b="1" dirty="0" smtClean="0"/>
              <a:t>ERC</a:t>
            </a:r>
            <a:r>
              <a:rPr lang="en-US" dirty="0" smtClean="0"/>
              <a:t> if standard-setting</a:t>
            </a:r>
          </a:p>
          <a:p>
            <a:pPr lvl="2"/>
            <a:r>
              <a:rPr lang="en-US" dirty="0" smtClean="0"/>
              <a:t>See 403.804, and 20.255(7), F.S.</a:t>
            </a:r>
          </a:p>
          <a:p>
            <a:r>
              <a:rPr lang="en-US" dirty="0" smtClean="0"/>
              <a:t>Or if Governor and Cabinet action </a:t>
            </a:r>
          </a:p>
          <a:p>
            <a:r>
              <a:rPr lang="en-US" b="1" dirty="0" smtClean="0"/>
              <a:t>May</a:t>
            </a:r>
            <a:r>
              <a:rPr lang="en-US" dirty="0" smtClean="0"/>
              <a:t> be held otherwise</a:t>
            </a:r>
          </a:p>
          <a:p>
            <a:pPr lvl="1"/>
            <a:r>
              <a:rPr lang="en-US" dirty="0" smtClean="0"/>
              <a:t>Presiding Officer may be bureau chief, staff NOT heavily involved in rulemaking, not the program attorney.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r>
              <a:rPr lang="en-US" smtClean="0"/>
              <a:t>Notice of Change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Whenever substantive changes made to rule (from comments w/in 21 days of NPR, at hearing, JAPC, or SBRAC comments)</a:t>
            </a:r>
          </a:p>
          <a:p>
            <a:pPr lvl="1"/>
            <a:r>
              <a:rPr lang="en-US" sz="2000" dirty="0" smtClean="0"/>
              <a:t>MUST be published in FAR and sent to JAPC, and SBRAC requests</a:t>
            </a:r>
          </a:p>
          <a:p>
            <a:pPr lvl="1"/>
            <a:r>
              <a:rPr lang="en-US" sz="2000" dirty="0" smtClean="0"/>
              <a:t>Must wait at least 21 days to file cert package because 20 days for rule challenge</a:t>
            </a:r>
          </a:p>
          <a:p>
            <a:r>
              <a:rPr lang="en-US" sz="2400" dirty="0" smtClean="0"/>
              <a:t>Technical change– only letter to JAPC</a:t>
            </a:r>
          </a:p>
          <a:p>
            <a:r>
              <a:rPr lang="en-US" sz="2400" dirty="0" smtClean="0"/>
              <a:t>NO Change – only letter of no change to JAPC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32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52600" y="-304800"/>
            <a:ext cx="12192000" cy="949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en-US" dirty="0" smtClean="0"/>
              <a:t>What is the FAR?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Florida Administrative Register</a:t>
            </a:r>
          </a:p>
          <a:p>
            <a:pPr lvl="1" eaLnBrk="1" hangingPunct="1"/>
            <a:r>
              <a:rPr lang="en-US" dirty="0" smtClean="0"/>
              <a:t>Published by Secretary of State</a:t>
            </a:r>
          </a:p>
          <a:p>
            <a:pPr lvl="1" eaLnBrk="1" hangingPunct="1"/>
            <a:r>
              <a:rPr lang="en-US" dirty="0" smtClean="0"/>
              <a:t>Now published Monday – Friday (unless is state holiday)</a:t>
            </a:r>
          </a:p>
          <a:p>
            <a:pPr lvl="1" eaLnBrk="1" hangingPunct="1"/>
            <a:r>
              <a:rPr lang="en-US" dirty="0" smtClean="0"/>
              <a:t>Cost is $___ cents per FAR-published word</a:t>
            </a:r>
          </a:p>
          <a:p>
            <a:pPr lvl="1" eaLnBrk="1" hangingPunct="1"/>
            <a:r>
              <a:rPr lang="en-US" dirty="0" smtClean="0"/>
              <a:t>Both on-line and paper versions are available</a:t>
            </a:r>
          </a:p>
          <a:p>
            <a:pPr lvl="2" eaLnBrk="1" hangingPunct="1"/>
            <a:r>
              <a:rPr lang="en-US" dirty="0" smtClean="0">
                <a:hlinkClick r:id="rId2"/>
              </a:rPr>
              <a:t>http://far.dos.state.fl.us/index.html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r>
              <a:rPr lang="en-US" smtClean="0"/>
              <a:t>Post Hearing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After notice of change or no change, certification package is prepared</a:t>
            </a:r>
          </a:p>
          <a:p>
            <a:pPr lvl="1"/>
            <a:r>
              <a:rPr lang="en-US" sz="2400" smtClean="0"/>
              <a:t>Form</a:t>
            </a:r>
          </a:p>
          <a:p>
            <a:pPr lvl="1"/>
            <a:r>
              <a:rPr lang="en-US" sz="2400" smtClean="0"/>
              <a:t>Rule in DOUBLE space format, same font and pitch as NPR, page numbers</a:t>
            </a:r>
          </a:p>
          <a:p>
            <a:pPr lvl="1"/>
            <a:r>
              <a:rPr lang="en-US" sz="2400" smtClean="0"/>
              <a:t>Detailed Statement </a:t>
            </a:r>
            <a:r>
              <a:rPr lang="en-US" sz="2000" smtClean="0"/>
              <a:t>of Facts and Circumstances</a:t>
            </a:r>
          </a:p>
          <a:p>
            <a:pPr lvl="1"/>
            <a:r>
              <a:rPr lang="en-US" sz="2400" smtClean="0"/>
              <a:t>Summary of Rules</a:t>
            </a:r>
          </a:p>
          <a:p>
            <a:pPr lvl="1"/>
            <a:r>
              <a:rPr lang="en-US" sz="2400" smtClean="0"/>
              <a:t>Summary of Hearing</a:t>
            </a:r>
          </a:p>
          <a:p>
            <a:pPr lvl="1"/>
            <a:r>
              <a:rPr lang="en-US" sz="2400" smtClean="0"/>
              <a:t>Cover Letter </a:t>
            </a:r>
          </a:p>
          <a:p>
            <a:pPr lvl="1"/>
            <a:r>
              <a:rPr lang="en-US" sz="2400" smtClean="0"/>
              <a:t>Disk or CD with rules</a:t>
            </a:r>
          </a:p>
          <a:p>
            <a:pPr lvl="1"/>
            <a:endParaRPr 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871538" y="177800"/>
            <a:ext cx="8162925" cy="1446213"/>
          </a:xfrm>
        </p:spPr>
        <p:txBody>
          <a:bodyPr/>
          <a:lstStyle/>
          <a:p>
            <a:r>
              <a:rPr lang="en-US" smtClean="0"/>
              <a:t>After Cert. Package ATTORNEY tasks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Copy to Syndie Kinsey with OGC number on top</a:t>
            </a:r>
          </a:p>
          <a:p>
            <a:r>
              <a:rPr lang="en-US" smtClean="0"/>
              <a:t>E-mail Syndie the rule in underline, strike-through</a:t>
            </a:r>
          </a:p>
          <a:p>
            <a:r>
              <a:rPr lang="en-US" smtClean="0"/>
              <a:t>Be sure the rulemaking file gets scanned into OCULUS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854572"/>
            <a:ext cx="8162925" cy="769441"/>
          </a:xfrm>
        </p:spPr>
        <p:txBody>
          <a:bodyPr/>
          <a:lstStyle/>
          <a:p>
            <a:r>
              <a:rPr lang="en-US" dirty="0" smtClean="0"/>
              <a:t>SERC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will be covered by Nick Stratis</a:t>
            </a:r>
            <a:r>
              <a:rPr lang="en-US" smtClean="0"/>
              <a:t>, Economist</a:t>
            </a:r>
            <a:r>
              <a:rPr lang="en-US" dirty="0" smtClean="0"/>
              <a:t>, DEP.</a:t>
            </a:r>
          </a:p>
          <a:p>
            <a:pPr lvl="1"/>
            <a:r>
              <a:rPr lang="en-US" dirty="0" smtClean="0"/>
              <a:t>There is also extensive information in the Rulemaking Handbook.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38" y="854572"/>
            <a:ext cx="8162925" cy="769441"/>
          </a:xfrm>
        </p:spPr>
        <p:txBody>
          <a:bodyPr/>
          <a:lstStyle/>
          <a:p>
            <a:r>
              <a:rPr lang="en-US" dirty="0" smtClean="0"/>
              <a:t>Questions????</a:t>
            </a:r>
            <a:endParaRPr lang="en-US" dirty="0"/>
          </a:p>
        </p:txBody>
      </p:sp>
      <p:pic>
        <p:nvPicPr>
          <p:cNvPr id="73730" name="Picture 2" descr="C:\Documents and Settings\christen_c\Local Settings\Temporary Internet Files\Content.IE5\O7DL4EC3\MC900282178[1]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590800"/>
            <a:ext cx="2405475" cy="2773688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71538" y="6145768"/>
            <a:ext cx="81629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en-US" sz="1800" kern="0" dirty="0" smtClean="0">
                <a:solidFill>
                  <a:srgbClr val="FF0000"/>
                </a:solidFill>
              </a:rPr>
              <a:t>This is an update to Cynthia’s </a:t>
            </a:r>
            <a:r>
              <a:rPr lang="en-US" sz="1800" kern="0" dirty="0" err="1" smtClean="0">
                <a:solidFill>
                  <a:srgbClr val="FF0000"/>
                </a:solidFill>
              </a:rPr>
              <a:t>ppt</a:t>
            </a:r>
            <a:r>
              <a:rPr lang="en-US" sz="1800" kern="0" dirty="0" smtClean="0">
                <a:solidFill>
                  <a:srgbClr val="FF0000"/>
                </a:solidFill>
              </a:rPr>
              <a:t> (3/30/15) </a:t>
            </a:r>
            <a:r>
              <a:rPr lang="en-US" sz="1800" kern="0" dirty="0" err="1" smtClean="0">
                <a:solidFill>
                  <a:srgbClr val="FF0000"/>
                </a:solidFill>
              </a:rPr>
              <a:t>alice</a:t>
            </a:r>
            <a:r>
              <a:rPr lang="en-US" sz="1800" kern="0" dirty="0" smtClean="0">
                <a:solidFill>
                  <a:srgbClr val="FF0000"/>
                </a:solidFill>
              </a:rPr>
              <a:t> continue page 35!</a:t>
            </a:r>
            <a:endParaRPr lang="en-US" sz="1800" kern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pPr eaLnBrk="1" hangingPunct="1"/>
            <a:r>
              <a:rPr lang="en-US" smtClean="0"/>
              <a:t>LET THE PROCESS BEGIN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Why are we in rulemaking?</a:t>
            </a:r>
          </a:p>
          <a:p>
            <a:pPr eaLnBrk="1" hangingPunct="1"/>
            <a:r>
              <a:rPr lang="en-US" sz="2800" smtClean="0"/>
              <a:t>Initiation of Rulemaking</a:t>
            </a:r>
          </a:p>
          <a:p>
            <a:pPr lvl="1" eaLnBrk="1" hangingPunct="1"/>
            <a:r>
              <a:rPr lang="en-US" sz="2400" smtClean="0"/>
              <a:t>TAC or TAG process </a:t>
            </a:r>
          </a:p>
          <a:p>
            <a:pPr lvl="1" eaLnBrk="1" hangingPunct="1"/>
            <a:r>
              <a:rPr lang="en-US" sz="2400" smtClean="0"/>
              <a:t>Permission from Deputy Secretary </a:t>
            </a:r>
          </a:p>
          <a:p>
            <a:pPr lvl="2" eaLnBrk="1" hangingPunct="1"/>
            <a:r>
              <a:rPr lang="en-US" sz="2000" smtClean="0"/>
              <a:t>OGC File # and assignment of attorney &amp; economist</a:t>
            </a:r>
          </a:p>
          <a:p>
            <a:pPr lvl="1" eaLnBrk="1" hangingPunct="1"/>
            <a:r>
              <a:rPr lang="en-US" sz="2400" smtClean="0"/>
              <a:t>Notice of Development of Rulemaking</a:t>
            </a:r>
          </a:p>
          <a:p>
            <a:pPr lvl="1" eaLnBrk="1" hangingPunct="1"/>
            <a:r>
              <a:rPr lang="en-US" sz="2400" smtClean="0"/>
              <a:t>Notice of Rule Development Workshop(s)</a:t>
            </a:r>
          </a:p>
          <a:p>
            <a:pPr lvl="1" eaLnBrk="1" hangingPunct="1"/>
            <a:r>
              <a:rPr lang="en-US" sz="2400" smtClean="0">
                <a:hlinkClick r:id="rId2"/>
              </a:rPr>
              <a:t>https://www.flrules.org/Agency/login.asp</a:t>
            </a:r>
            <a:endParaRPr lang="en-US" sz="2400" smtClean="0"/>
          </a:p>
          <a:p>
            <a:pPr lvl="1" eaLnBrk="1" hangingPunct="1">
              <a:buFont typeface="Wingdings" pitchFamily="2" charset="2"/>
              <a:buNone/>
            </a:pPr>
            <a:endParaRPr lang="en-US" sz="2400" smtClean="0"/>
          </a:p>
          <a:p>
            <a:pPr lvl="1" eaLnBrk="1" hangingPunct="1">
              <a:buFont typeface="Wingdings" pitchFamily="2" charset="2"/>
              <a:buNone/>
            </a:pPr>
            <a:endParaRPr 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9225"/>
            <a:ext cx="9144000" cy="6708775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56D820-2C09-4C8A-B3BA-28CF479EF6D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>
          <a:xfrm>
            <a:off x="871538" y="854075"/>
            <a:ext cx="8162925" cy="769938"/>
          </a:xfrm>
        </p:spPr>
        <p:txBody>
          <a:bodyPr/>
          <a:lstStyle/>
          <a:p>
            <a:pPr eaLnBrk="1" hangingPunct="1"/>
            <a:r>
              <a:rPr lang="en-US" dirty="0" smtClean="0"/>
              <a:t>FAR Publication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DEP Internal Process</a:t>
            </a:r>
          </a:p>
          <a:p>
            <a:pPr lvl="1" eaLnBrk="1" hangingPunct="1"/>
            <a:r>
              <a:rPr lang="en-US" dirty="0" smtClean="0"/>
              <a:t>Permission from Division Director/DDM</a:t>
            </a:r>
          </a:p>
          <a:p>
            <a:pPr lvl="1" eaLnBrk="1" hangingPunct="1"/>
            <a:r>
              <a:rPr lang="en-US" dirty="0" smtClean="0"/>
              <a:t>Billing process</a:t>
            </a:r>
          </a:p>
          <a:p>
            <a:pPr lvl="1" eaLnBrk="1" hangingPunct="1"/>
            <a:r>
              <a:rPr lang="en-US" dirty="0" smtClean="0"/>
              <a:t>FAR Cover sheet</a:t>
            </a:r>
          </a:p>
          <a:p>
            <a:pPr lvl="1" eaLnBrk="1" hangingPunct="1"/>
            <a:r>
              <a:rPr lang="en-US" dirty="0" smtClean="0"/>
              <a:t>OGC program attorney’s role </a:t>
            </a:r>
          </a:p>
          <a:p>
            <a:pPr lvl="1" eaLnBrk="1" hangingPunct="1"/>
            <a:r>
              <a:rPr lang="en-US" dirty="0" smtClean="0"/>
              <a:t>Program staff’s role</a:t>
            </a:r>
          </a:p>
          <a:p>
            <a:pPr lvl="2" eaLnBrk="1" hangingPunct="1"/>
            <a:r>
              <a:rPr lang="en-US" dirty="0" smtClean="0"/>
              <a:t>Use of E-Rulemaking Site</a:t>
            </a:r>
          </a:p>
          <a:p>
            <a:pPr lvl="1" eaLnBrk="1" hangingPunct="1"/>
            <a:r>
              <a:rPr lang="en-US" dirty="0" smtClean="0"/>
              <a:t>More on the FAR later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FB6742-4024-4CDA-9FEE-E5F5D3D0E1F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old Stripes">
  <a:themeElements>
    <a:clrScheme name="Bold Stripes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Bold Stripe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old Stripes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ld Stripes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Designs\Bold Stripes.pot</Template>
  <TotalTime>2174</TotalTime>
  <Words>2558</Words>
  <Application>Microsoft Office PowerPoint</Application>
  <PresentationFormat>On-screen Show (4:3)</PresentationFormat>
  <Paragraphs>348</Paragraphs>
  <Slides>63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0" baseType="lpstr">
      <vt:lpstr>Arial</vt:lpstr>
      <vt:lpstr>Calibri</vt:lpstr>
      <vt:lpstr>Courier New</vt:lpstr>
      <vt:lpstr>Verdana</vt:lpstr>
      <vt:lpstr>Wingdings</vt:lpstr>
      <vt:lpstr>Bold Stripes</vt:lpstr>
      <vt:lpstr>Document</vt:lpstr>
      <vt:lpstr>RULEMAKING AND NOTICING IN FLORIDA AND HOW DEP COMPLIES</vt:lpstr>
      <vt:lpstr>Outline of Training</vt:lpstr>
      <vt:lpstr>Outline cont’d.</vt:lpstr>
      <vt:lpstr>CHAPTER 12O, F.S. </vt:lpstr>
      <vt:lpstr>Chapter 1B-30, F.A.C.</vt:lpstr>
      <vt:lpstr>What is the FAR?</vt:lpstr>
      <vt:lpstr>LET THE PROCESS BEGIN</vt:lpstr>
      <vt:lpstr>PowerPoint Presentation</vt:lpstr>
      <vt:lpstr>FAR Publication</vt:lpstr>
      <vt:lpstr>Permission from Division Director/DDM</vt:lpstr>
      <vt:lpstr>Billing Process</vt:lpstr>
      <vt:lpstr>PowerPoint Presentation</vt:lpstr>
      <vt:lpstr>PowerPoint Presentation</vt:lpstr>
      <vt:lpstr>Program Staff Duties</vt:lpstr>
      <vt:lpstr>Program Staff Duties, cont’d.</vt:lpstr>
      <vt:lpstr>OGC Program Attorney’s Role</vt:lpstr>
      <vt:lpstr>OGC Program Attorney’s Role,   cont’d</vt:lpstr>
      <vt:lpstr>Syndie Kinsey’s Role</vt:lpstr>
      <vt:lpstr>FAR Process </vt:lpstr>
      <vt:lpstr>FAR Process Cont’d</vt:lpstr>
      <vt:lpstr>FAR Rule Format</vt:lpstr>
      <vt:lpstr>  Rule Formatting</vt:lpstr>
      <vt:lpstr>Rule Formatting, cont’d.</vt:lpstr>
      <vt:lpstr>Rule Formatting cont’d.</vt:lpstr>
      <vt:lpstr>Rule Formatting, cont’d.</vt:lpstr>
      <vt:lpstr>Formatting cont’d.</vt:lpstr>
      <vt:lpstr>Rule Formatting, cont’d.</vt:lpstr>
      <vt:lpstr>Rule Numbering</vt:lpstr>
      <vt:lpstr>Rule Numbering  cont’d</vt:lpstr>
      <vt:lpstr>PowerPoint Presentation</vt:lpstr>
      <vt:lpstr>More on FAR Format</vt:lpstr>
      <vt:lpstr>RULEMAKING        Timing</vt:lpstr>
      <vt:lpstr>Rulemaking Timelines</vt:lpstr>
      <vt:lpstr>Rulemaking Steps</vt:lpstr>
      <vt:lpstr>Notice of Proposed Rule</vt:lpstr>
      <vt:lpstr>More on the NPR and After</vt:lpstr>
      <vt:lpstr>Rulemaking Steps cont’d</vt:lpstr>
      <vt:lpstr>Rulemaking Steps   cont’d.</vt:lpstr>
      <vt:lpstr>Incorporation of Reference Material</vt:lpstr>
      <vt:lpstr>PowerPoint Presentation</vt:lpstr>
      <vt:lpstr>PowerPoint Presentation</vt:lpstr>
      <vt:lpstr>Other Rulemaking Notices</vt:lpstr>
      <vt:lpstr>PowerPoint Presentation</vt:lpstr>
      <vt:lpstr>PowerPoint Presentation</vt:lpstr>
      <vt:lpstr>Rule Repeal</vt:lpstr>
      <vt:lpstr>Notice of Correction</vt:lpstr>
      <vt:lpstr>Joint Administrative Procedures Committee JAPC</vt:lpstr>
      <vt:lpstr>The JAPC Package</vt:lpstr>
      <vt:lpstr>PowerPoint Presentation</vt:lpstr>
      <vt:lpstr>Small Business Regulatory Advisory Council - SBRAC</vt:lpstr>
      <vt:lpstr>Small Business Definition</vt:lpstr>
      <vt:lpstr>PowerPoint Presentation</vt:lpstr>
      <vt:lpstr>PowerPoint Presentation</vt:lpstr>
      <vt:lpstr>OTTED</vt:lpstr>
      <vt:lpstr>PowerPoint Presentation</vt:lpstr>
      <vt:lpstr>The Hearing</vt:lpstr>
      <vt:lpstr>Notice of Change</vt:lpstr>
      <vt:lpstr>PowerPoint Presentation</vt:lpstr>
      <vt:lpstr>PowerPoint Presentation</vt:lpstr>
      <vt:lpstr>Post Hearing</vt:lpstr>
      <vt:lpstr>After Cert. Package ATTORNEY tasks</vt:lpstr>
      <vt:lpstr>SERC</vt:lpstr>
      <vt:lpstr>Questions????</vt:lpstr>
    </vt:vector>
  </TitlesOfParts>
  <Company>OGC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NOTICING AND RULE FORMATTING FOR THE FAW</dc:title>
  <dc:creator>christen_c</dc:creator>
  <cp:lastModifiedBy>Heathcock, Alice</cp:lastModifiedBy>
  <cp:revision>109</cp:revision>
  <cp:lastPrinted>1601-01-01T00:00:00Z</cp:lastPrinted>
  <dcterms:created xsi:type="dcterms:W3CDTF">2006-04-21T14:59:22Z</dcterms:created>
  <dcterms:modified xsi:type="dcterms:W3CDTF">2015-04-24T15:26:27Z</dcterms:modified>
</cp:coreProperties>
</file>