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 id="2147483660" r:id="rId2"/>
  </p:sldMasterIdLst>
  <p:notesMasterIdLst>
    <p:notesMasterId r:id="rId58"/>
  </p:notesMasterIdLst>
  <p:sldIdLst>
    <p:sldId id="256" r:id="rId3"/>
    <p:sldId id="279" r:id="rId4"/>
    <p:sldId id="257" r:id="rId5"/>
    <p:sldId id="258" r:id="rId6"/>
    <p:sldId id="260" r:id="rId7"/>
    <p:sldId id="261" r:id="rId8"/>
    <p:sldId id="259" r:id="rId9"/>
    <p:sldId id="262" r:id="rId10"/>
    <p:sldId id="263" r:id="rId11"/>
    <p:sldId id="265" r:id="rId12"/>
    <p:sldId id="296" r:id="rId13"/>
    <p:sldId id="266" r:id="rId14"/>
    <p:sldId id="297" r:id="rId15"/>
    <p:sldId id="267" r:id="rId16"/>
    <p:sldId id="268" r:id="rId17"/>
    <p:sldId id="306" r:id="rId18"/>
    <p:sldId id="305" r:id="rId19"/>
    <p:sldId id="293" r:id="rId20"/>
    <p:sldId id="289" r:id="rId21"/>
    <p:sldId id="282" r:id="rId22"/>
    <p:sldId id="283" r:id="rId23"/>
    <p:sldId id="300" r:id="rId24"/>
    <p:sldId id="269" r:id="rId25"/>
    <p:sldId id="314" r:id="rId26"/>
    <p:sldId id="313" r:id="rId27"/>
    <p:sldId id="270" r:id="rId28"/>
    <p:sldId id="312" r:id="rId29"/>
    <p:sldId id="276" r:id="rId30"/>
    <p:sldId id="271" r:id="rId31"/>
    <p:sldId id="303" r:id="rId32"/>
    <p:sldId id="315" r:id="rId33"/>
    <p:sldId id="304" r:id="rId34"/>
    <p:sldId id="272" r:id="rId35"/>
    <p:sldId id="290" r:id="rId36"/>
    <p:sldId id="291" r:id="rId37"/>
    <p:sldId id="292" r:id="rId38"/>
    <p:sldId id="275" r:id="rId39"/>
    <p:sldId id="273" r:id="rId40"/>
    <p:sldId id="274" r:id="rId41"/>
    <p:sldId id="277" r:id="rId42"/>
    <p:sldId id="278" r:id="rId43"/>
    <p:sldId id="280" r:id="rId44"/>
    <p:sldId id="298" r:id="rId45"/>
    <p:sldId id="281" r:id="rId46"/>
    <p:sldId id="264" r:id="rId47"/>
    <p:sldId id="308" r:id="rId48"/>
    <p:sldId id="309" r:id="rId49"/>
    <p:sldId id="307" r:id="rId50"/>
    <p:sldId id="285" r:id="rId51"/>
    <p:sldId id="294" r:id="rId52"/>
    <p:sldId id="299" r:id="rId53"/>
    <p:sldId id="302" r:id="rId54"/>
    <p:sldId id="301" r:id="rId55"/>
    <p:sldId id="310" r:id="rId56"/>
    <p:sldId id="284"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4" autoAdjust="0"/>
    <p:restoredTop sz="96412" autoAdjust="0"/>
  </p:normalViewPr>
  <p:slideViewPr>
    <p:cSldViewPr>
      <p:cViewPr varScale="1">
        <p:scale>
          <a:sx n="104" d="100"/>
          <a:sy n="104" d="100"/>
        </p:scale>
        <p:origin x="101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76910-1786-439F-A427-C2389471970D}" type="datetimeFigureOut">
              <a:rPr lang="en-US" smtClean="0"/>
              <a:pPr/>
              <a:t>11/22/2016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a:t>
            </a:r>
            <a:r>
              <a:rPr lang="en-US" baseline="0" dirty="0"/>
              <a:t> I thought we also had to repeat words to change capitalization. But this is correct per OGC Handbook and Chapter 120 or Rule 1S-1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12</a:t>
            </a:fld>
            <a:endParaRPr lang="en-US" dirty="0"/>
          </a:p>
        </p:txBody>
      </p:sp>
    </p:spTree>
    <p:extLst>
      <p:ext uri="{BB962C8B-B14F-4D97-AF65-F5344CB8AC3E}">
        <p14:creationId xmlns:p14="http://schemas.microsoft.com/office/powerpoint/2010/main" val="3024838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34</a:t>
            </a:fld>
            <a:endParaRPr lang="en-US" dirty="0"/>
          </a:p>
        </p:txBody>
      </p:sp>
    </p:spTree>
    <p:extLst>
      <p:ext uri="{BB962C8B-B14F-4D97-AF65-F5344CB8AC3E}">
        <p14:creationId xmlns:p14="http://schemas.microsoft.com/office/powerpoint/2010/main" val="3663301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said “Or if Governor and Cabinet action</a:t>
            </a:r>
            <a:r>
              <a:rPr lang="en-US" baseline="0" dirty="0"/>
              <a:t> – I don’t know what that meant so I changed it to as shown 6/25/15.</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41</a:t>
            </a:fld>
            <a:endParaRPr lang="en-US" dirty="0"/>
          </a:p>
        </p:txBody>
      </p:sp>
    </p:spTree>
    <p:extLst>
      <p:ext uri="{BB962C8B-B14F-4D97-AF65-F5344CB8AC3E}">
        <p14:creationId xmlns:p14="http://schemas.microsoft.com/office/powerpoint/2010/main" val="1250895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entire package has to be double spaced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42</a:t>
            </a:fld>
            <a:endParaRPr lang="en-US" dirty="0"/>
          </a:p>
        </p:txBody>
      </p:sp>
    </p:spTree>
    <p:extLst>
      <p:ext uri="{BB962C8B-B14F-4D97-AF65-F5344CB8AC3E}">
        <p14:creationId xmlns:p14="http://schemas.microsoft.com/office/powerpoint/2010/main" val="2746503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263A7E6-20F5-490B-B3DB-C1DE95491127}" type="datetime1">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46088-75BF-46A7-B331-6A2E81165F88}" type="datetime1">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AF2E32-1EA8-43D4-A3BF-1CDC53311F76}" type="datetime1">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D9641B56-F1C1-4B9C-86AB-A9C4D2348069}" type="datetime1">
              <a:rPr lang="en-US" smtClean="0"/>
              <a:pPr/>
              <a:t>11/22/2016</a:t>
            </a:fld>
            <a:endParaRPr lang="en-US"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D9515C9C-B0D4-49C7-83C7-4BF66E55645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B908D4-8876-4D00-A6E1-F6CF1DB3875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D23A0E-ADE9-485C-AFA2-8C195DFCC04A}" type="datetime1">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60AB7-E2BD-4D27-A395-863AE9EFBE30}" type="datetime1">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3A23FF-FE1C-41AE-A1D4-3F7E67105448}" type="datetime1">
              <a:rPr lang="en-US" smtClean="0"/>
              <a:pPr/>
              <a:t>11/22/2016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41A963-0986-4E84-AE91-57E03B800C7E}" type="datetime1">
              <a:rPr lang="en-US" smtClean="0"/>
              <a:pPr/>
              <a:t>11/22/2016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11/22/2016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D4BDE6-C580-49F4-8967-B64FD3048913}" type="datetime1">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E4B4DA-8766-46BE-8F10-35EA21271E5A}" type="datetime1">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defRPr>
            </a:lvl1pPr>
          </a:lstStyle>
          <a:p>
            <a:fld id="{9E143E03-91FF-4BAF-9E2C-6D164A2D73C0}" type="datetime1">
              <a:rPr lang="en-US" smtClean="0"/>
              <a:pPr/>
              <a:t>11/22/2016</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1371600"/>
            <a:ext cx="7620000" cy="838200"/>
          </a:xfrm>
          <a:prstGeom prst="rect">
            <a:avLst/>
          </a:prstGeom>
        </p:spPr>
        <p:txBody>
          <a:bodyPr vert="horz" lIns="91440" tIns="45720" rIns="91440" bIns="45720" rtlCol="0" anchor="ctr">
            <a:normAutofit/>
          </a:bodyPr>
          <a:lstStyle/>
          <a:p>
            <a:r>
              <a:rPr lang="en-US" dirty="0"/>
              <a:t>Office of Communications</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908D4-8876-4D00-A6E1-F6CF1DB3875A}" type="datetimeFigureOut">
              <a:rPr lang="en-US" smtClean="0"/>
              <a:pPr/>
              <a:t>11/22/2016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B8C62-DC19-4F22-B220-C15C14356F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000" kern="1200" baseline="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japc.state.fl.u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ebapps.dep.state.fl.us/DepDocLog/pending-list"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fldepnet.org/content/ogc/ogc-rulemaking-handbook"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tlhora6.dep.state.fl.us/onw/pilot.asp"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flrules.or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1524000"/>
            <a:ext cx="7086600" cy="461665"/>
          </a:xfrm>
          <a:prstGeom prst="rect">
            <a:avLst/>
          </a:prstGeom>
          <a:noFill/>
        </p:spPr>
        <p:txBody>
          <a:bodyPr wrap="square" rtlCol="0">
            <a:spAutoFit/>
          </a:bodyPr>
          <a:lstStyle/>
          <a:p>
            <a:pPr algn="ctr"/>
            <a:r>
              <a:rPr lang="en-US" sz="2400" b="1" dirty="0">
                <a:solidFill>
                  <a:schemeClr val="bg1"/>
                </a:solidFill>
                <a:latin typeface="Arial" pitchFamily="34" charset="0"/>
                <a:cs typeface="Arial" pitchFamily="34" charset="0"/>
              </a:rPr>
              <a:t>Submerged Lands &amp; Environmental Resources</a:t>
            </a:r>
          </a:p>
        </p:txBody>
      </p:sp>
      <p:sp>
        <p:nvSpPr>
          <p:cNvPr id="5" name="TextBox 4"/>
          <p:cNvSpPr txBox="1"/>
          <p:nvPr/>
        </p:nvSpPr>
        <p:spPr>
          <a:xfrm>
            <a:off x="1600200" y="2667000"/>
            <a:ext cx="6248400" cy="1569660"/>
          </a:xfrm>
          <a:prstGeom prst="rect">
            <a:avLst/>
          </a:prstGeom>
          <a:noFill/>
        </p:spPr>
        <p:txBody>
          <a:bodyPr wrap="square" rtlCol="0">
            <a:spAutoFit/>
          </a:bodyPr>
          <a:lstStyle/>
          <a:p>
            <a:pPr algn="ctr"/>
            <a:r>
              <a:rPr lang="en-US" sz="4800" b="1" dirty="0">
                <a:solidFill>
                  <a:schemeClr val="bg1"/>
                </a:solidFill>
                <a:latin typeface="Arial" pitchFamily="34" charset="0"/>
                <a:cs typeface="Arial" pitchFamily="34" charset="0"/>
              </a:rPr>
              <a:t>Rulemaking</a:t>
            </a:r>
          </a:p>
          <a:p>
            <a:pPr algn="ctr"/>
            <a:r>
              <a:rPr lang="en-US" sz="4800" b="1" dirty="0">
                <a:solidFill>
                  <a:schemeClr val="bg1"/>
                </a:solidFill>
                <a:latin typeface="Arial" pitchFamily="34" charset="0"/>
                <a:cs typeface="Arial" pitchFamily="34" charset="0"/>
              </a:rPr>
              <a:t>Overview</a:t>
            </a:r>
          </a:p>
        </p:txBody>
      </p:sp>
      <p:sp>
        <p:nvSpPr>
          <p:cNvPr id="6" name="TextBox 5"/>
          <p:cNvSpPr txBox="1"/>
          <p:nvPr/>
        </p:nvSpPr>
        <p:spPr>
          <a:xfrm>
            <a:off x="2828925" y="4656385"/>
            <a:ext cx="3790950" cy="523220"/>
          </a:xfrm>
          <a:prstGeom prst="rect">
            <a:avLst/>
          </a:prstGeom>
          <a:noFill/>
        </p:spPr>
        <p:txBody>
          <a:bodyPr wrap="square" rtlCol="0">
            <a:spAutoFit/>
          </a:bodyPr>
          <a:lstStyle/>
          <a:p>
            <a:pPr algn="ctr"/>
            <a:r>
              <a:rPr lang="en-US" sz="2800" b="1" dirty="0">
                <a:solidFill>
                  <a:schemeClr val="bg1"/>
                </a:solidFill>
                <a:latin typeface="Arial" pitchFamily="34" charset="0"/>
                <a:cs typeface="Arial" pitchFamily="34" charset="0"/>
              </a:rPr>
              <a:t>November 22, 2016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FAR online</a:t>
            </a:r>
          </a:p>
        </p:txBody>
      </p:sp>
      <p:sp>
        <p:nvSpPr>
          <p:cNvPr id="3" name="Content Placeholder 2"/>
          <p:cNvSpPr>
            <a:spLocks noGrp="1"/>
          </p:cNvSpPr>
          <p:nvPr>
            <p:ph idx="1"/>
          </p:nvPr>
        </p:nvSpPr>
        <p:spPr/>
        <p:txBody>
          <a:bodyPr/>
          <a:lstStyle/>
          <a:p>
            <a:r>
              <a:rPr lang="en-US" dirty="0"/>
              <a:t>Add notices (NRD, Meeting/Workshop/Hearing, NPR, NOC, Miscellaneous)</a:t>
            </a:r>
          </a:p>
          <a:p>
            <a:r>
              <a:rPr lang="en-US" dirty="0"/>
              <a:t>Add new Rule numbers (</a:t>
            </a:r>
            <a:r>
              <a:rPr lang="en-US" u="sng" dirty="0"/>
              <a:t>before</a:t>
            </a:r>
            <a:r>
              <a:rPr lang="en-US" dirty="0"/>
              <a:t> loading a Notice of Proposed Rule so that the new rules can be selected in the notice template)</a:t>
            </a:r>
          </a:p>
          <a:p>
            <a:r>
              <a:rPr lang="en-US" dirty="0"/>
              <a:t>Submit Technical Change</a:t>
            </a:r>
          </a:p>
          <a:p>
            <a:r>
              <a:rPr lang="en-US" dirty="0"/>
              <a:t>Reference Material – submit, modify</a:t>
            </a:r>
          </a:p>
          <a:p>
            <a:pPr marL="461963" indent="-122238"/>
            <a:r>
              <a:rPr lang="en-US" dirty="0"/>
              <a:t> (User Guide for Electronic Reference Material)</a:t>
            </a:r>
          </a:p>
          <a:p>
            <a:pPr marL="461963" indent="-122238"/>
            <a:r>
              <a:rPr lang="en-US" dirty="0"/>
              <a:t> Submit about 3 days before Filing Cert. Pkg.</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a:t>
            </a:fld>
            <a:endParaRPr lang="en-US" dirty="0"/>
          </a:p>
        </p:txBody>
      </p:sp>
    </p:spTree>
    <p:extLst>
      <p:ext uri="{BB962C8B-B14F-4D97-AF65-F5344CB8AC3E}">
        <p14:creationId xmlns:p14="http://schemas.microsoft.com/office/powerpoint/2010/main" val="2534708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FAR online hints</a:t>
            </a:r>
          </a:p>
        </p:txBody>
      </p:sp>
      <p:sp>
        <p:nvSpPr>
          <p:cNvPr id="3" name="Content Placeholder 2"/>
          <p:cNvSpPr>
            <a:spLocks noGrp="1"/>
          </p:cNvSpPr>
          <p:nvPr>
            <p:ph idx="1"/>
          </p:nvPr>
        </p:nvSpPr>
        <p:spPr/>
        <p:txBody>
          <a:bodyPr>
            <a:normAutofit/>
          </a:bodyPr>
          <a:lstStyle/>
          <a:p>
            <a:r>
              <a:rPr lang="en-US" dirty="0"/>
              <a:t>If upload a Word version of a notice, it replaces whatever you entered in the standard template.</a:t>
            </a:r>
          </a:p>
          <a:p>
            <a:r>
              <a:rPr lang="en-US" dirty="0"/>
              <a:t>If a rule amendment is very long or has tables and maps, you might send a Word version as a copy to Admin Staff – explaining you just submitted a notice, but here’s a Word doc in case it’s needed.</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a:t>
            </a:fld>
            <a:endParaRPr lang="en-US" dirty="0"/>
          </a:p>
        </p:txBody>
      </p:sp>
    </p:spTree>
    <p:extLst>
      <p:ext uri="{BB962C8B-B14F-4D97-AF65-F5344CB8AC3E}">
        <p14:creationId xmlns:p14="http://schemas.microsoft.com/office/powerpoint/2010/main" val="3510096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Coded Rule</a:t>
            </a:r>
          </a:p>
        </p:txBody>
      </p:sp>
      <p:sp>
        <p:nvSpPr>
          <p:cNvPr id="3" name="Content Placeholder 2"/>
          <p:cNvSpPr>
            <a:spLocks noGrp="1"/>
          </p:cNvSpPr>
          <p:nvPr>
            <p:ph idx="1"/>
          </p:nvPr>
        </p:nvSpPr>
        <p:spPr/>
        <p:txBody>
          <a:bodyPr>
            <a:normAutofit lnSpcReduction="10000"/>
          </a:bodyPr>
          <a:lstStyle/>
          <a:p>
            <a:pPr marL="0" indent="0">
              <a:buNone/>
            </a:pPr>
            <a:r>
              <a:rPr lang="en-US" dirty="0"/>
              <a:t>Must show changes to entire word: </a:t>
            </a:r>
          </a:p>
          <a:p>
            <a:pPr marL="282575" indent="0">
              <a:buNone/>
            </a:pPr>
            <a:r>
              <a:rPr lang="en-US" sz="2800" u="sng" dirty="0"/>
              <a:t>permitting</a:t>
            </a:r>
            <a:r>
              <a:rPr lang="en-US" sz="2800" dirty="0"/>
              <a:t> </a:t>
            </a:r>
            <a:r>
              <a:rPr lang="en-US" sz="2800" strike="sngStrike" dirty="0"/>
              <a:t>permit </a:t>
            </a:r>
            <a:r>
              <a:rPr lang="en-US" sz="2800" dirty="0"/>
              <a:t> (not permit</a:t>
            </a:r>
            <a:r>
              <a:rPr lang="en-US" sz="2800" u="sng" dirty="0"/>
              <a:t>ting</a:t>
            </a:r>
            <a:r>
              <a:rPr lang="en-US" sz="2800" dirty="0"/>
              <a:t>)</a:t>
            </a:r>
            <a:endParaRPr lang="en-US" dirty="0"/>
          </a:p>
          <a:p>
            <a:pPr marL="282575" indent="0">
              <a:buNone/>
            </a:pPr>
            <a:r>
              <a:rPr lang="en-US" sz="2800" u="sng" dirty="0"/>
              <a:t>62-520.300(1)</a:t>
            </a:r>
            <a:r>
              <a:rPr lang="en-US" sz="2800" dirty="0"/>
              <a:t> </a:t>
            </a:r>
            <a:r>
              <a:rPr lang="en-US" sz="2800" strike="sngStrike" dirty="0"/>
              <a:t>62-520.300(3)</a:t>
            </a:r>
            <a:r>
              <a:rPr lang="en-US" sz="2800" dirty="0"/>
              <a:t>, F.A.C.</a:t>
            </a:r>
          </a:p>
          <a:p>
            <a:pPr marL="282575" indent="0">
              <a:buNone/>
            </a:pPr>
            <a:r>
              <a:rPr lang="en-US" dirty="0"/>
              <a:t>Except “</a:t>
            </a:r>
            <a:r>
              <a:rPr lang="en-US" u="sng" dirty="0"/>
              <a:t>P</a:t>
            </a:r>
            <a:r>
              <a:rPr lang="en-US" strike="sngStrike" dirty="0"/>
              <a:t>p</a:t>
            </a:r>
            <a:r>
              <a:rPr lang="en-US" dirty="0"/>
              <a:t>ermits” is allowed</a:t>
            </a:r>
            <a:endParaRPr lang="en-US" strike="sngStrike" dirty="0"/>
          </a:p>
          <a:p>
            <a:endParaRPr lang="en-US" u="sng" dirty="0"/>
          </a:p>
          <a:p>
            <a:pPr marL="227013" indent="0">
              <a:buNone/>
            </a:pPr>
            <a:r>
              <a:rPr lang="en-US" u="sng" dirty="0"/>
              <a:t>(1)</a:t>
            </a:r>
            <a:r>
              <a:rPr lang="en-US" strike="sngStrike" dirty="0"/>
              <a:t>(2)</a:t>
            </a:r>
            <a:r>
              <a:rPr lang="en-US" dirty="0"/>
              <a:t> no space for numbering changes for lists, but do add space for number changes within text</a:t>
            </a:r>
          </a:p>
          <a:p>
            <a:pPr marL="227013" indent="0">
              <a:buNone/>
            </a:pPr>
            <a:endParaRPr lang="en-US" strike="sngStrike" dirty="0"/>
          </a:p>
          <a:p>
            <a:pPr marL="227013" indent="0">
              <a:buNone/>
            </a:pPr>
            <a:r>
              <a:rPr lang="en-US" dirty="0"/>
              <a:t>(3) renumbered (4) No change.</a:t>
            </a:r>
            <a:endParaRPr lang="en-US" dirty="0">
              <a:solidFill>
                <a:srgbClr val="FF0000"/>
              </a:solidFill>
            </a:endParaRP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12</a:t>
            </a:fld>
            <a:endParaRPr lang="en-US" dirty="0"/>
          </a:p>
        </p:txBody>
      </p:sp>
    </p:spTree>
    <p:extLst>
      <p:ext uri="{BB962C8B-B14F-4D97-AF65-F5344CB8AC3E}">
        <p14:creationId xmlns:p14="http://schemas.microsoft.com/office/powerpoint/2010/main" val="3700899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Coded Rule</a:t>
            </a:r>
          </a:p>
        </p:txBody>
      </p:sp>
      <p:sp>
        <p:nvSpPr>
          <p:cNvPr id="3" name="Content Placeholder 2"/>
          <p:cNvSpPr>
            <a:spLocks noGrp="1"/>
          </p:cNvSpPr>
          <p:nvPr>
            <p:ph idx="1"/>
          </p:nvPr>
        </p:nvSpPr>
        <p:spPr/>
        <p:txBody>
          <a:bodyPr/>
          <a:lstStyle/>
          <a:p>
            <a:r>
              <a:rPr lang="en-US" dirty="0"/>
              <a:t>1 space between words and sentences; no space at the end of a paragraph</a:t>
            </a:r>
          </a:p>
          <a:p>
            <a:r>
              <a:rPr lang="en-US" dirty="0"/>
              <a:t>Indent numbered or lettered text 1 tab (.25)</a:t>
            </a:r>
          </a:p>
          <a:p>
            <a:r>
              <a:rPr lang="en-US" dirty="0"/>
              <a:t>For numbered items, can use 1 space or a tab (.25) after the number [suggest using 1 space because sometimes tabs look like there’s no space at all, and the FAC uses 1 space]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a:t>
            </a:fld>
            <a:endParaRPr lang="en-US" dirty="0"/>
          </a:p>
        </p:txBody>
      </p:sp>
    </p:spTree>
    <p:extLst>
      <p:ext uri="{BB962C8B-B14F-4D97-AF65-F5344CB8AC3E}">
        <p14:creationId xmlns:p14="http://schemas.microsoft.com/office/powerpoint/2010/main" val="341112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 Numbering</a:t>
            </a:r>
          </a:p>
        </p:txBody>
      </p:sp>
      <p:sp>
        <p:nvSpPr>
          <p:cNvPr id="3" name="Content Placeholder 2"/>
          <p:cNvSpPr>
            <a:spLocks noGrp="1"/>
          </p:cNvSpPr>
          <p:nvPr>
            <p:ph idx="1"/>
          </p:nvPr>
        </p:nvSpPr>
        <p:spPr>
          <a:xfrm>
            <a:off x="457200" y="1143000"/>
            <a:ext cx="8229600" cy="4830763"/>
          </a:xfrm>
        </p:spPr>
        <p:txBody>
          <a:bodyPr>
            <a:noAutofit/>
          </a:bodyPr>
          <a:lstStyle/>
          <a:p>
            <a:pPr marL="0" indent="0">
              <a:lnSpc>
                <a:spcPct val="90000"/>
              </a:lnSpc>
              <a:buNone/>
            </a:pPr>
            <a:r>
              <a:rPr lang="en-US" sz="2400" b="1" dirty="0">
                <a:latin typeface="Times New Roman" panose="02020603050405020304" pitchFamily="18" charset="0"/>
                <a:cs typeface="Times New Roman" panose="02020603050405020304" pitchFamily="18" charset="0"/>
              </a:rPr>
              <a:t>Chapter 62-330, F.A.C.</a:t>
            </a:r>
          </a:p>
          <a:p>
            <a:pPr marL="0" indent="0">
              <a:lnSpc>
                <a:spcPct val="90000"/>
              </a:lnSpc>
              <a:buNone/>
            </a:pPr>
            <a:r>
              <a:rPr lang="en-US" sz="2400" dirty="0">
                <a:latin typeface="Times New Roman" panose="02020603050405020304" pitchFamily="18" charset="0"/>
                <a:cs typeface="Times New Roman" panose="02020603050405020304" pitchFamily="18" charset="0"/>
              </a:rPr>
              <a:t>Rule 62-330.300, F.A.C.</a:t>
            </a:r>
          </a:p>
          <a:p>
            <a:pPr marL="0" indent="0">
              <a:lnSpc>
                <a:spcPct val="90000"/>
              </a:lnSpc>
              <a:buNone/>
            </a:pPr>
            <a:r>
              <a:rPr lang="en-US" sz="2400" dirty="0">
                <a:latin typeface="Times New Roman" panose="02020603050405020304" pitchFamily="18" charset="0"/>
                <a:cs typeface="Times New Roman" panose="02020603050405020304" pitchFamily="18" charset="0"/>
              </a:rPr>
              <a:t>subsection 62-330.300(3), F.A.C.</a:t>
            </a:r>
          </a:p>
          <a:p>
            <a:pPr marL="0" indent="0">
              <a:lnSpc>
                <a:spcPct val="90000"/>
              </a:lnSpc>
              <a:buNone/>
            </a:pPr>
            <a:r>
              <a:rPr lang="en-US" sz="2400" dirty="0">
                <a:latin typeface="Times New Roman" panose="02020603050405020304" pitchFamily="18" charset="0"/>
                <a:cs typeface="Times New Roman" panose="02020603050405020304" pitchFamily="18" charset="0"/>
              </a:rPr>
              <a:t>paragraph 62-330.300(3)(a), F.A.C.</a:t>
            </a:r>
          </a:p>
          <a:p>
            <a:pPr marL="0" indent="0">
              <a:lnSpc>
                <a:spcPct val="90000"/>
              </a:lnSpc>
              <a:buNone/>
            </a:pPr>
            <a:r>
              <a:rPr lang="en-US" sz="2400" dirty="0">
                <a:latin typeface="Times New Roman" panose="02020603050405020304" pitchFamily="18" charset="0"/>
                <a:cs typeface="Times New Roman" panose="02020603050405020304" pitchFamily="18" charset="0"/>
              </a:rPr>
              <a:t>subparagraph 62-330.300(3)(a)1., F.A.C.</a:t>
            </a:r>
          </a:p>
          <a:p>
            <a:pPr marL="0" indent="0">
              <a:lnSpc>
                <a:spcPct val="90000"/>
              </a:lnSpc>
              <a:buNone/>
            </a:pPr>
            <a:r>
              <a:rPr lang="en-US" sz="2400" dirty="0">
                <a:latin typeface="Times New Roman" panose="02020603050405020304" pitchFamily="18" charset="0"/>
                <a:cs typeface="Times New Roman" panose="02020603050405020304" pitchFamily="18" charset="0"/>
              </a:rPr>
              <a:t>sub-subparagraph 62-330.300(3)(a)1.a., F.A.C. </a:t>
            </a:r>
          </a:p>
          <a:p>
            <a:pPr marL="0" indent="0">
              <a:lnSpc>
                <a:spcPct val="90000"/>
              </a:lnSpc>
              <a:buNone/>
            </a:pPr>
            <a:r>
              <a:rPr lang="en-US" sz="2400" dirty="0">
                <a:latin typeface="Times New Roman" panose="02020603050405020304" pitchFamily="18" charset="0"/>
                <a:cs typeface="Times New Roman" panose="02020603050405020304" pitchFamily="18" charset="0"/>
              </a:rPr>
              <a:t>sub-sub-subparagraph 62-330.300(3)(a)1.a.(I), F.A.C.</a:t>
            </a:r>
          </a:p>
          <a:p>
            <a:pPr marL="0" indent="0">
              <a:lnSpc>
                <a:spcPct val="90000"/>
              </a:lnSpc>
              <a:buNone/>
            </a:pPr>
            <a:r>
              <a:rPr lang="en-US" sz="2400" dirty="0">
                <a:latin typeface="Times New Roman" panose="02020603050405020304" pitchFamily="18" charset="0"/>
                <a:cs typeface="Times New Roman" panose="02020603050405020304" pitchFamily="18" charset="0"/>
              </a:rPr>
              <a:t>sub-sub-sub-subparagraph 62-330.300(3)(a)1.a.(I)(A), F.A.C.</a:t>
            </a:r>
          </a:p>
          <a:p>
            <a:pPr marL="0" indent="0">
              <a:buNone/>
            </a:pPr>
            <a:r>
              <a:rPr lang="en-US" sz="2400" dirty="0">
                <a:latin typeface="Times New Roman" panose="02020603050405020304" pitchFamily="18" charset="0"/>
                <a:cs typeface="Times New Roman" panose="02020603050405020304" pitchFamily="18" charset="0"/>
              </a:rPr>
              <a:t>sub-sub-sub-sub-subparagraph 62-330.300(3)(a)1.a.(I)(A)I.,</a:t>
            </a:r>
          </a:p>
          <a:p>
            <a:pPr marL="0" indent="0">
              <a:buNone/>
            </a:pPr>
            <a:r>
              <a:rPr lang="en-US" sz="2400" b="1" dirty="0">
                <a:latin typeface="Times New Roman" panose="02020603050405020304" pitchFamily="18" charset="0"/>
                <a:cs typeface="Times New Roman" panose="02020603050405020304" pitchFamily="18" charset="0"/>
              </a:rPr>
              <a:t>Chapter 403, Florida Statutes:</a:t>
            </a: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Section 403.087, F.S.</a:t>
            </a:r>
          </a:p>
          <a:p>
            <a:pPr marL="0" indent="0">
              <a:buNone/>
            </a:pPr>
            <a:r>
              <a:rPr lang="en-US" sz="2400" dirty="0">
                <a:latin typeface="Times New Roman" panose="02020603050405020304" pitchFamily="18" charset="0"/>
                <a:cs typeface="Times New Roman" panose="02020603050405020304" pitchFamily="18" charset="0"/>
              </a:rPr>
              <a:t>Section 403.087(3), F.S. (always capital Section; no paragraphs)</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dirty="0"/>
          </a:p>
        </p:txBody>
      </p:sp>
    </p:spTree>
    <p:extLst>
      <p:ext uri="{BB962C8B-B14F-4D97-AF65-F5344CB8AC3E}">
        <p14:creationId xmlns:p14="http://schemas.microsoft.com/office/powerpoint/2010/main" val="1277271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 Tips</a:t>
            </a:r>
          </a:p>
        </p:txBody>
      </p:sp>
      <p:sp>
        <p:nvSpPr>
          <p:cNvPr id="3" name="Content Placeholder 2"/>
          <p:cNvSpPr>
            <a:spLocks noGrp="1"/>
          </p:cNvSpPr>
          <p:nvPr>
            <p:ph idx="1"/>
          </p:nvPr>
        </p:nvSpPr>
        <p:spPr>
          <a:xfrm>
            <a:off x="457200" y="1371600"/>
            <a:ext cx="8229600" cy="4953000"/>
          </a:xfrm>
        </p:spPr>
        <p:txBody>
          <a:bodyPr>
            <a:normAutofit fontScale="77500" lnSpcReduction="20000"/>
          </a:bodyPr>
          <a:lstStyle/>
          <a:p>
            <a:pPr marL="0" indent="0">
              <a:buNone/>
            </a:pPr>
            <a:r>
              <a:rPr lang="en-US" dirty="0"/>
              <a:t>Preparing the NPR</a:t>
            </a:r>
          </a:p>
          <a:p>
            <a:r>
              <a:rPr lang="en-US" dirty="0"/>
              <a:t>Compare word-for-word against current rule text</a:t>
            </a:r>
          </a:p>
          <a:p>
            <a:r>
              <a:rPr lang="en-US" dirty="0"/>
              <a:t>Each comma, space, period and capitalization matter</a:t>
            </a:r>
          </a:p>
          <a:p>
            <a:r>
              <a:rPr lang="en-US" dirty="0"/>
              <a:t>Use “show/hide” function to see spaces, remove the little circles marking spaces</a:t>
            </a:r>
          </a:p>
          <a:p>
            <a:r>
              <a:rPr lang="en-US" dirty="0"/>
              <a:t>Also use “show/hide” to see colors, then convert any colors in the text to all black</a:t>
            </a:r>
          </a:p>
          <a:p>
            <a:r>
              <a:rPr lang="en-US" dirty="0"/>
              <a:t>After a notice is published, compare word-for-word the printed version against what we submitted. Usually, some changes are made by FAC staff or the publisher. We need to make those changes to our copy so that we include the correct published final rule in the Certification Package.</a:t>
            </a:r>
          </a:p>
          <a:p>
            <a:r>
              <a:rPr lang="en-US" dirty="0"/>
              <a:t>Rule Attorney will compare printed FAR (“Red” book), which is the ‘official’ version (the published online version is not the official version)</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dirty="0"/>
          </a:p>
        </p:txBody>
      </p:sp>
    </p:spTree>
    <p:extLst>
      <p:ext uri="{BB962C8B-B14F-4D97-AF65-F5344CB8AC3E}">
        <p14:creationId xmlns:p14="http://schemas.microsoft.com/office/powerpoint/2010/main" val="4018182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F.A.R. page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dirty="0"/>
          </a:p>
        </p:txBody>
      </p:sp>
      <p:pic>
        <p:nvPicPr>
          <p:cNvPr id="6" name="Content Placeholder 5"/>
          <p:cNvPicPr>
            <a:picLocks noGrp="1" noChangeAspect="1"/>
          </p:cNvPicPr>
          <p:nvPr>
            <p:ph idx="1"/>
          </p:nvPr>
        </p:nvPicPr>
        <p:blipFill>
          <a:blip r:embed="rId2"/>
          <a:stretch>
            <a:fillRect/>
          </a:stretch>
        </p:blipFill>
        <p:spPr>
          <a:xfrm>
            <a:off x="1905000" y="1066800"/>
            <a:ext cx="4974040" cy="5704920"/>
          </a:xfrm>
          <a:prstGeom prst="rect">
            <a:avLst/>
          </a:prstGeom>
        </p:spPr>
      </p:pic>
    </p:spTree>
    <p:extLst>
      <p:ext uri="{BB962C8B-B14F-4D97-AF65-F5344CB8AC3E}">
        <p14:creationId xmlns:p14="http://schemas.microsoft.com/office/powerpoint/2010/main" val="1610508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Underlining</a:t>
            </a:r>
          </a:p>
        </p:txBody>
      </p:sp>
      <p:pic>
        <p:nvPicPr>
          <p:cNvPr id="7" name="Content Placeholder 6"/>
          <p:cNvPicPr>
            <a:picLocks noGrp="1" noChangeAspect="1"/>
          </p:cNvPicPr>
          <p:nvPr>
            <p:ph idx="1"/>
          </p:nvPr>
        </p:nvPicPr>
        <p:blipFill>
          <a:blip r:embed="rId2"/>
          <a:stretch>
            <a:fillRect/>
          </a:stretch>
        </p:blipFill>
        <p:spPr>
          <a:xfrm>
            <a:off x="1981200" y="1600200"/>
            <a:ext cx="5189666" cy="4525963"/>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dirty="0"/>
          </a:p>
        </p:txBody>
      </p:sp>
      <p:pic>
        <p:nvPicPr>
          <p:cNvPr id="10" name="Picture 9"/>
          <p:cNvPicPr>
            <a:picLocks noChangeAspect="1"/>
          </p:cNvPicPr>
          <p:nvPr/>
        </p:nvPicPr>
        <p:blipFill>
          <a:blip r:embed="rId3"/>
          <a:stretch>
            <a:fillRect/>
          </a:stretch>
        </p:blipFill>
        <p:spPr>
          <a:xfrm>
            <a:off x="1988574" y="1333500"/>
            <a:ext cx="5026726" cy="4597400"/>
          </a:xfrm>
          <a:prstGeom prst="rect">
            <a:avLst/>
          </a:prstGeom>
        </p:spPr>
      </p:pic>
      <p:pic>
        <p:nvPicPr>
          <p:cNvPr id="11" name="Picture 10"/>
          <p:cNvPicPr>
            <a:picLocks noChangeAspect="1"/>
          </p:cNvPicPr>
          <p:nvPr/>
        </p:nvPicPr>
        <p:blipFill>
          <a:blip r:embed="rId3"/>
          <a:stretch>
            <a:fillRect/>
          </a:stretch>
        </p:blipFill>
        <p:spPr>
          <a:xfrm>
            <a:off x="2058637" y="1130300"/>
            <a:ext cx="5026726" cy="4597400"/>
          </a:xfrm>
          <a:prstGeom prst="rect">
            <a:avLst/>
          </a:prstGeom>
        </p:spPr>
      </p:pic>
      <p:pic>
        <p:nvPicPr>
          <p:cNvPr id="13" name="Picture 12"/>
          <p:cNvPicPr>
            <a:picLocks noChangeAspect="1"/>
          </p:cNvPicPr>
          <p:nvPr/>
        </p:nvPicPr>
        <p:blipFill>
          <a:blip r:embed="rId4"/>
          <a:stretch>
            <a:fillRect/>
          </a:stretch>
        </p:blipFill>
        <p:spPr>
          <a:xfrm>
            <a:off x="1639828" y="1420761"/>
            <a:ext cx="5531038" cy="4849812"/>
          </a:xfrm>
          <a:prstGeom prst="rect">
            <a:avLst/>
          </a:prstGeom>
        </p:spPr>
      </p:pic>
    </p:spTree>
    <p:extLst>
      <p:ext uri="{BB962C8B-B14F-4D97-AF65-F5344CB8AC3E}">
        <p14:creationId xmlns:p14="http://schemas.microsoft.com/office/powerpoint/2010/main" val="734795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DOS revises submitted text</a:t>
            </a:r>
          </a:p>
        </p:txBody>
      </p:sp>
      <p:sp>
        <p:nvSpPr>
          <p:cNvPr id="3" name="Content Placeholder 2"/>
          <p:cNvSpPr>
            <a:spLocks noGrp="1"/>
          </p:cNvSpPr>
          <p:nvPr>
            <p:ph idx="1"/>
          </p:nvPr>
        </p:nvSpPr>
        <p:spPr>
          <a:xfrm>
            <a:off x="470555" y="1371600"/>
            <a:ext cx="8229600" cy="5029200"/>
          </a:xfrm>
        </p:spPr>
        <p:txBody>
          <a:bodyPr>
            <a:noAutofit/>
          </a:bodyPr>
          <a:lstStyle/>
          <a:p>
            <a:pPr marL="0" marR="0" indent="0">
              <a:spcBef>
                <a:spcPts val="0"/>
              </a:spcBef>
              <a:spcAft>
                <a:spcPts val="0"/>
              </a:spcAft>
              <a:buNone/>
              <a:tabLst>
                <a:tab pos="461963" algn="l"/>
              </a:tabLst>
            </a:pPr>
            <a:r>
              <a:rPr lang="en-US" sz="2000" b="1" kern="1400" dirty="0">
                <a:ea typeface="Times New Roman" panose="02020603050405020304" pitchFamily="18" charset="0"/>
                <a:cs typeface="Times New Roman" panose="02020603050405020304" pitchFamily="18" charset="0"/>
              </a:rPr>
              <a:t> 	62-341.439	General Permit for the Construction or Maintenance of Culverted Driveways or Roadway Crossings, and Bridges of Artificial Waterways. </a:t>
            </a:r>
          </a:p>
          <a:p>
            <a:pPr marL="0" marR="0" indent="0">
              <a:spcBef>
                <a:spcPts val="0"/>
              </a:spcBef>
              <a:spcAft>
                <a:spcPts val="0"/>
              </a:spcAft>
              <a:buNone/>
              <a:tabLst>
                <a:tab pos="457200" algn="l"/>
                <a:tab pos="914400" algn="l"/>
                <a:tab pos="1371600" algn="l"/>
                <a:tab pos="1828800" algn="l"/>
                <a:tab pos="2286000" algn="l"/>
                <a:tab pos="2743200" algn="l"/>
                <a:tab pos="5577840" algn="r"/>
              </a:tabLst>
            </a:pPr>
            <a:r>
              <a:rPr lang="en-US" sz="2000" dirty="0">
                <a:ea typeface="Times New Roman" panose="02020603050405020304" pitchFamily="18" charset="0"/>
                <a:cs typeface="Times New Roman" panose="02020603050405020304" pitchFamily="18" charset="0"/>
              </a:rPr>
              <a:t>	(1)	A general permit is hereby granted to any person for the purpose of constructing or maintaining a culverted driveway or roadway crossing, or bridge of an artificial waterway, provided:</a:t>
            </a:r>
            <a:endParaRPr lang="en-US" sz="2000" dirty="0">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457200" algn="l"/>
                <a:tab pos="914400" algn="l"/>
                <a:tab pos="1371600" algn="l"/>
                <a:tab pos="1828800" algn="l"/>
                <a:tab pos="2286000" algn="l"/>
                <a:tab pos="2743200" algn="l"/>
                <a:tab pos="5577840" algn="r"/>
              </a:tabLst>
            </a:pPr>
            <a:r>
              <a:rPr lang="en-US" sz="2000" dirty="0">
                <a:ea typeface="Times New Roman" panose="02020603050405020304" pitchFamily="18" charset="0"/>
                <a:cs typeface="Times New Roman" panose="02020603050405020304" pitchFamily="18" charset="0"/>
              </a:rPr>
              <a:t>	(a)	</a:t>
            </a:r>
            <a:r>
              <a:rPr lang="en-US" sz="2000" dirty="0">
                <a:solidFill>
                  <a:schemeClr val="tx2">
                    <a:lumMod val="60000"/>
                    <a:lumOff val="40000"/>
                  </a:schemeClr>
                </a:solidFill>
                <a:ea typeface="Times New Roman" panose="02020603050405020304" pitchFamily="18" charset="0"/>
                <a:cs typeface="Times New Roman" panose="02020603050405020304" pitchFamily="18" charset="0"/>
              </a:rPr>
              <a:t>this </a:t>
            </a:r>
            <a:r>
              <a:rPr lang="en-US" sz="2000" dirty="0">
                <a:ea typeface="Times New Roman" panose="02020603050405020304" pitchFamily="18" charset="0"/>
                <a:cs typeface="Times New Roman" panose="02020603050405020304" pitchFamily="18" charset="0"/>
              </a:rPr>
              <a:t>general permit shall apply only to wholly artificial, non‑navigable drainage conveyances;</a:t>
            </a:r>
            <a:r>
              <a:rPr lang="en-US" sz="2000" b="1" dirty="0">
                <a:ea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457200" algn="l"/>
                <a:tab pos="914400" algn="l"/>
                <a:tab pos="1371600" algn="l"/>
                <a:tab pos="1828800" algn="l"/>
                <a:tab pos="2286000" algn="l"/>
                <a:tab pos="2743200" algn="l"/>
                <a:tab pos="5577840" algn="r"/>
              </a:tabLst>
            </a:pPr>
            <a:r>
              <a:rPr lang="en-US" sz="2000" dirty="0">
                <a:ea typeface="Times New Roman" panose="02020603050405020304" pitchFamily="18" charset="0"/>
                <a:cs typeface="Times New Roman" panose="02020603050405020304" pitchFamily="18" charset="0"/>
              </a:rPr>
              <a:t>	(b)	</a:t>
            </a:r>
            <a:r>
              <a:rPr lang="en-US" sz="2000" dirty="0">
                <a:solidFill>
                  <a:schemeClr val="tx2">
                    <a:lumMod val="60000"/>
                    <a:lumOff val="40000"/>
                  </a:schemeClr>
                </a:solidFill>
                <a:ea typeface="Times New Roman" panose="02020603050405020304" pitchFamily="18" charset="0"/>
                <a:cs typeface="Times New Roman" panose="02020603050405020304" pitchFamily="18" charset="0"/>
              </a:rPr>
              <a:t>a </a:t>
            </a:r>
            <a:r>
              <a:rPr lang="en-US" sz="2000" dirty="0">
                <a:ea typeface="Times New Roman" panose="02020603050405020304" pitchFamily="18" charset="0"/>
                <a:cs typeface="Times New Roman" panose="02020603050405020304" pitchFamily="18" charset="0"/>
              </a:rPr>
              <a:t>culvert or culverts shall be placed under the roadway or driveway;</a:t>
            </a:r>
            <a:endParaRPr lang="en-US" sz="2000" dirty="0">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457200" algn="l"/>
                <a:tab pos="914400" algn="l"/>
                <a:tab pos="1371600" algn="l"/>
                <a:tab pos="1828800" algn="l"/>
                <a:tab pos="2286000" algn="l"/>
                <a:tab pos="2743200" algn="l"/>
                <a:tab pos="5577840" algn="r"/>
              </a:tabLst>
            </a:pPr>
            <a:r>
              <a:rPr lang="en-US" sz="2000" dirty="0">
                <a:ea typeface="Times New Roman" panose="02020603050405020304" pitchFamily="18" charset="0"/>
                <a:cs typeface="Times New Roman" panose="02020603050405020304" pitchFamily="18" charset="0"/>
              </a:rPr>
              <a:t>	(c)</a:t>
            </a:r>
            <a:r>
              <a:rPr lang="en-US" sz="2000" dirty="0">
                <a:solidFill>
                  <a:schemeClr val="tx2">
                    <a:lumMod val="60000"/>
                    <a:lumOff val="40000"/>
                  </a:schemeClr>
                </a:solidFill>
                <a:ea typeface="Times New Roman" panose="02020603050405020304" pitchFamily="18" charset="0"/>
                <a:cs typeface="Times New Roman" panose="02020603050405020304" pitchFamily="18" charset="0"/>
              </a:rPr>
              <a:t>	the </a:t>
            </a:r>
            <a:r>
              <a:rPr lang="en-US" sz="2000" dirty="0">
                <a:ea typeface="Times New Roman" panose="02020603050405020304" pitchFamily="18" charset="0"/>
                <a:cs typeface="Times New Roman" panose="02020603050405020304" pitchFamily="18" charset="0"/>
              </a:rPr>
              <a:t>size and number of the culvert(s) shall be . . .</a:t>
            </a:r>
          </a:p>
          <a:p>
            <a:pPr marL="0" marR="0" indent="0">
              <a:spcBef>
                <a:spcPts val="0"/>
              </a:spcBef>
              <a:spcAft>
                <a:spcPts val="0"/>
              </a:spcAft>
              <a:buNone/>
              <a:tabLst>
                <a:tab pos="457200" algn="l"/>
                <a:tab pos="914400" algn="l"/>
                <a:tab pos="1371600" algn="l"/>
                <a:tab pos="1828800" algn="l"/>
                <a:tab pos="2286000" algn="l"/>
                <a:tab pos="2743200" algn="l"/>
                <a:tab pos="5577840" algn="r"/>
              </a:tabLst>
            </a:pPr>
            <a:r>
              <a:rPr lang="en-US" sz="2000" dirty="0">
                <a:ea typeface="Times New Roman" panose="02020603050405020304" pitchFamily="18" charset="0"/>
                <a:cs typeface="Times New Roman" panose="02020603050405020304" pitchFamily="18" charset="0"/>
              </a:rPr>
              <a:t>	(d)	</a:t>
            </a:r>
            <a:r>
              <a:rPr lang="en-US" sz="2000" dirty="0">
                <a:solidFill>
                  <a:schemeClr val="tx2">
                    <a:lumMod val="60000"/>
                    <a:lumOff val="40000"/>
                  </a:schemeClr>
                </a:solidFill>
                <a:ea typeface="Times New Roman" panose="02020603050405020304" pitchFamily="18" charset="0"/>
                <a:cs typeface="Times New Roman" panose="02020603050405020304" pitchFamily="18" charset="0"/>
              </a:rPr>
              <a:t>the</a:t>
            </a:r>
            <a:r>
              <a:rPr lang="en-US" sz="2000" dirty="0">
                <a:ea typeface="Times New Roman" panose="02020603050405020304" pitchFamily="18" charset="0"/>
                <a:cs typeface="Times New Roman" panose="02020603050405020304" pitchFamily="18" charset="0"/>
              </a:rPr>
              <a:t> elevation of the culvert invert shall be at the existing bottom grade of the artificial waterway;</a:t>
            </a:r>
            <a:r>
              <a:rPr lang="en-US" sz="2000" b="1" dirty="0">
                <a:ea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endParaRPr lang="en-US" sz="2000" dirty="0">
              <a:latin typeface="Times New Roman" panose="02020603050405020304" pitchFamily="18" charset="0"/>
            </a:endParaRPr>
          </a:p>
          <a:p>
            <a:pPr marL="0" indent="0">
              <a:buNone/>
            </a:pPr>
            <a:r>
              <a:rPr lang="en-US" sz="2000" dirty="0">
                <a:latin typeface="Times New Roman" panose="02020603050405020304" pitchFamily="18" charset="0"/>
              </a:rPr>
              <a:t>**Admin staff or the Publisher capitalized the items in the above list (we found it by comparing the published NPR against what we submitted)</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dirty="0"/>
          </a:p>
        </p:txBody>
      </p:sp>
    </p:spTree>
    <p:extLst>
      <p:ext uri="{BB962C8B-B14F-4D97-AF65-F5344CB8AC3E}">
        <p14:creationId xmlns:p14="http://schemas.microsoft.com/office/powerpoint/2010/main" val="3505354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Coding differences</a:t>
            </a:r>
          </a:p>
        </p:txBody>
      </p:sp>
      <p:sp>
        <p:nvSpPr>
          <p:cNvPr id="3" name="Content Placeholder 2"/>
          <p:cNvSpPr>
            <a:spLocks noGrp="1"/>
          </p:cNvSpPr>
          <p:nvPr>
            <p:ph idx="1"/>
          </p:nvPr>
        </p:nvSpPr>
        <p:spPr/>
        <p:txBody>
          <a:bodyPr>
            <a:normAutofit/>
          </a:bodyPr>
          <a:lstStyle/>
          <a:p>
            <a:pPr marL="0" indent="0">
              <a:buNone/>
            </a:pPr>
            <a:r>
              <a:rPr lang="en-US" dirty="0"/>
              <a:t>We submitted this:</a:t>
            </a:r>
          </a:p>
          <a:p>
            <a:r>
              <a:rPr lang="en-US" dirty="0"/>
              <a:t>the </a:t>
            </a:r>
            <a:r>
              <a:rPr lang="en-US" u="sng" dirty="0"/>
              <a:t>boundaries of</a:t>
            </a:r>
            <a:r>
              <a:rPr lang="en-US" dirty="0"/>
              <a:t> delineated </a:t>
            </a:r>
            <a:r>
              <a:rPr lang="en-US" u="sng" dirty="0">
                <a:solidFill>
                  <a:srgbClr val="0070C0"/>
                </a:solidFill>
              </a:rPr>
              <a:t>wetlands</a:t>
            </a:r>
            <a:r>
              <a:rPr lang="en-US" dirty="0"/>
              <a:t> </a:t>
            </a:r>
            <a:r>
              <a:rPr lang="en-US" strike="sngStrike" dirty="0"/>
              <a:t>wetland</a:t>
            </a:r>
            <a:r>
              <a:rPr lang="en-US" dirty="0"/>
              <a:t> </a:t>
            </a:r>
            <a:r>
              <a:rPr lang="en-US" u="sng" dirty="0">
                <a:solidFill>
                  <a:srgbClr val="0070C0"/>
                </a:solidFill>
              </a:rPr>
              <a:t>or other</a:t>
            </a:r>
            <a:r>
              <a:rPr lang="en-US" dirty="0">
                <a:solidFill>
                  <a:srgbClr val="0070C0"/>
                </a:solidFill>
              </a:rPr>
              <a:t> </a:t>
            </a:r>
            <a:r>
              <a:rPr lang="en-US" strike="sngStrike" dirty="0"/>
              <a:t>and</a:t>
            </a:r>
            <a:r>
              <a:rPr lang="en-US" dirty="0"/>
              <a:t> surface </a:t>
            </a:r>
            <a:r>
              <a:rPr lang="en-US" u="sng" dirty="0"/>
              <a:t>waters</a:t>
            </a:r>
            <a:r>
              <a:rPr lang="en-US" dirty="0"/>
              <a:t> </a:t>
            </a:r>
            <a:r>
              <a:rPr lang="en-US" strike="sngStrike" dirty="0"/>
              <a:t>water boundaries</a:t>
            </a:r>
            <a:r>
              <a:rPr lang="en-US" dirty="0"/>
              <a:t> during that period.</a:t>
            </a:r>
          </a:p>
          <a:p>
            <a:pPr marL="0" indent="0">
              <a:buNone/>
            </a:pPr>
            <a:endParaRPr lang="en-US" sz="1800" dirty="0"/>
          </a:p>
          <a:p>
            <a:pPr marL="0" indent="0">
              <a:buNone/>
            </a:pPr>
            <a:r>
              <a:rPr lang="en-US" dirty="0"/>
              <a:t>This was published:</a:t>
            </a:r>
          </a:p>
          <a:p>
            <a:r>
              <a:rPr lang="en-US" dirty="0"/>
              <a:t>the </a:t>
            </a:r>
            <a:r>
              <a:rPr lang="en-US" u="sng" dirty="0"/>
              <a:t>boundaries of</a:t>
            </a:r>
            <a:r>
              <a:rPr lang="en-US" dirty="0"/>
              <a:t> delineated </a:t>
            </a:r>
            <a:r>
              <a:rPr lang="en-US" u="sng" dirty="0">
                <a:solidFill>
                  <a:srgbClr val="0070C0"/>
                </a:solidFill>
              </a:rPr>
              <a:t>wetlands or other</a:t>
            </a:r>
            <a:r>
              <a:rPr lang="en-US" dirty="0">
                <a:solidFill>
                  <a:srgbClr val="0070C0"/>
                </a:solidFill>
              </a:rPr>
              <a:t>  </a:t>
            </a:r>
            <a:r>
              <a:rPr lang="en-US" strike="sngStrike" dirty="0"/>
              <a:t>wetland and</a:t>
            </a:r>
            <a:r>
              <a:rPr lang="en-US" dirty="0"/>
              <a:t> surface </a:t>
            </a:r>
            <a:r>
              <a:rPr lang="en-US" u="sng" dirty="0"/>
              <a:t>waters</a:t>
            </a:r>
            <a:r>
              <a:rPr lang="en-US" dirty="0"/>
              <a:t> </a:t>
            </a:r>
            <a:r>
              <a:rPr lang="en-US" strike="sngStrike" dirty="0"/>
              <a:t>water boundaries</a:t>
            </a:r>
            <a:r>
              <a:rPr lang="en-US" dirty="0"/>
              <a:t> during that period.</a:t>
            </a:r>
          </a:p>
          <a:p>
            <a:endParaRPr lang="en-US" dirty="0"/>
          </a:p>
          <a:p>
            <a:pPr marL="0" indent="0">
              <a:buNone/>
            </a:pP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dirty="0"/>
          </a:p>
        </p:txBody>
      </p:sp>
    </p:spTree>
    <p:extLst>
      <p:ext uri="{BB962C8B-B14F-4D97-AF65-F5344CB8AC3E}">
        <p14:creationId xmlns:p14="http://schemas.microsoft.com/office/powerpoint/2010/main" val="1784145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lstStyle/>
          <a:p>
            <a:pPr marL="0" indent="0">
              <a:buNone/>
            </a:pPr>
            <a:r>
              <a:rPr lang="en-US" dirty="0"/>
              <a:t>Rulemaking</a:t>
            </a:r>
          </a:p>
          <a:p>
            <a:r>
              <a:rPr lang="en-US" dirty="0"/>
              <a:t>Rules are needed to implement the Statutes</a:t>
            </a:r>
          </a:p>
          <a:p>
            <a:r>
              <a:rPr lang="en-US" dirty="0"/>
              <a:t>Needed so that the Public knows what is required to obtain authorization to construct a project</a:t>
            </a:r>
          </a:p>
          <a:p>
            <a:r>
              <a:rPr lang="en-US" dirty="0"/>
              <a:t>When we require the public to do something or submit something, it must be included in rule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dirty="0"/>
          </a:p>
        </p:txBody>
      </p:sp>
    </p:spTree>
    <p:extLst>
      <p:ext uri="{BB962C8B-B14F-4D97-AF65-F5344CB8AC3E}">
        <p14:creationId xmlns:p14="http://schemas.microsoft.com/office/powerpoint/2010/main" val="1297023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JAPC</a:t>
            </a:r>
          </a:p>
        </p:txBody>
      </p:sp>
      <p:sp>
        <p:nvSpPr>
          <p:cNvPr id="3" name="Content Placeholder 2"/>
          <p:cNvSpPr>
            <a:spLocks noGrp="1"/>
          </p:cNvSpPr>
          <p:nvPr>
            <p:ph idx="1"/>
          </p:nvPr>
        </p:nvSpPr>
        <p:spPr>
          <a:xfrm>
            <a:off x="476250" y="1447800"/>
            <a:ext cx="8229600" cy="4525963"/>
          </a:xfrm>
        </p:spPr>
        <p:txBody>
          <a:bodyPr/>
          <a:lstStyle/>
          <a:p>
            <a:r>
              <a:rPr lang="en-US" dirty="0"/>
              <a:t>falcon  </a:t>
            </a:r>
            <a:r>
              <a:rPr lang="en-US" dirty="0">
                <a:hlinkClick r:id="rId2"/>
              </a:rPr>
              <a:t>http://www.japc.state.fl.us/</a:t>
            </a:r>
            <a:r>
              <a:rPr lang="en-US" dirty="0"/>
              <a:t> </a:t>
            </a:r>
          </a:p>
          <a:p>
            <a:pPr marL="0" indent="0">
              <a:buNone/>
            </a:pPr>
            <a:r>
              <a:rPr lang="en-US" sz="1400" dirty="0"/>
              <a:t>       (Florida Administrative Law Central Online Network)</a:t>
            </a:r>
          </a:p>
          <a:p>
            <a:endParaRPr lang="en-US" dirty="0"/>
          </a:p>
          <a:p>
            <a:endParaRPr lang="en-US" dirty="0"/>
          </a:p>
          <a:p>
            <a:endParaRPr lang="en-US"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dirty="0"/>
          </a:p>
        </p:txBody>
      </p:sp>
      <p:pic>
        <p:nvPicPr>
          <p:cNvPr id="7" name="Picture 6"/>
          <p:cNvPicPr>
            <a:picLocks noChangeAspect="1"/>
          </p:cNvPicPr>
          <p:nvPr/>
        </p:nvPicPr>
        <p:blipFill>
          <a:blip r:embed="rId3"/>
          <a:stretch>
            <a:fillRect/>
          </a:stretch>
        </p:blipFill>
        <p:spPr>
          <a:xfrm>
            <a:off x="1295400" y="2286000"/>
            <a:ext cx="6551660" cy="4267200"/>
          </a:xfrm>
          <a:prstGeom prst="rect">
            <a:avLst/>
          </a:prstGeom>
        </p:spPr>
      </p:pic>
    </p:spTree>
    <p:extLst>
      <p:ext uri="{BB962C8B-B14F-4D97-AF65-F5344CB8AC3E}">
        <p14:creationId xmlns:p14="http://schemas.microsoft.com/office/powerpoint/2010/main" val="2563749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f.a.l.c.o.n. – tracks rule steps</a:t>
            </a:r>
          </a:p>
        </p:txBody>
      </p:sp>
      <p:pic>
        <p:nvPicPr>
          <p:cNvPr id="6" name="Content Placeholder 5"/>
          <p:cNvPicPr>
            <a:picLocks noGrp="1" noChangeAspect="1"/>
          </p:cNvPicPr>
          <p:nvPr>
            <p:ph idx="1"/>
          </p:nvPr>
        </p:nvPicPr>
        <p:blipFill>
          <a:blip r:embed="rId2"/>
          <a:stretch>
            <a:fillRect/>
          </a:stretch>
        </p:blipFill>
        <p:spPr>
          <a:xfrm>
            <a:off x="1219200" y="1163272"/>
            <a:ext cx="6553200" cy="5309331"/>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dirty="0"/>
          </a:p>
        </p:txBody>
      </p:sp>
    </p:spTree>
    <p:extLst>
      <p:ext uri="{BB962C8B-B14F-4D97-AF65-F5344CB8AC3E}">
        <p14:creationId xmlns:p14="http://schemas.microsoft.com/office/powerpoint/2010/main" val="2421409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Correction or Rulemaking?</a:t>
            </a:r>
          </a:p>
        </p:txBody>
      </p:sp>
      <p:sp>
        <p:nvSpPr>
          <p:cNvPr id="3" name="Content Placeholder 2"/>
          <p:cNvSpPr>
            <a:spLocks noGrp="1"/>
          </p:cNvSpPr>
          <p:nvPr>
            <p:ph idx="1"/>
          </p:nvPr>
        </p:nvSpPr>
        <p:spPr/>
        <p:txBody>
          <a:bodyPr>
            <a:normAutofit/>
          </a:bodyPr>
          <a:lstStyle/>
          <a:p>
            <a:r>
              <a:rPr lang="en-US" dirty="0"/>
              <a:t>JAPC determines whether a change qualifies as a “Technical Correction” or if it requires rulemaking</a:t>
            </a:r>
          </a:p>
          <a:p>
            <a:endParaRPr lang="en-US" sz="1000" dirty="0"/>
          </a:p>
          <a:p>
            <a:r>
              <a:rPr lang="en-US" dirty="0"/>
              <a:t>OGC and JAPC may discuss; may agree; may disagree</a:t>
            </a:r>
          </a:p>
          <a:p>
            <a:endParaRPr lang="en-US" sz="1000" dirty="0"/>
          </a:p>
          <a:p>
            <a:r>
              <a:rPr lang="en-US" dirty="0"/>
              <a:t>DOS Administrative Staff do not make this determination; they rely on the Agency and JAPC already deciding before a “Technical Correction Letter” is filed with DOS</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22</a:t>
            </a:fld>
            <a:endParaRPr lang="en-US" dirty="0"/>
          </a:p>
        </p:txBody>
      </p:sp>
    </p:spTree>
    <p:extLst>
      <p:ext uri="{BB962C8B-B14F-4D97-AF65-F5344CB8AC3E}">
        <p14:creationId xmlns:p14="http://schemas.microsoft.com/office/powerpoint/2010/main" val="3845669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Publishing Notices</a:t>
            </a:r>
          </a:p>
        </p:txBody>
      </p:sp>
      <p:sp>
        <p:nvSpPr>
          <p:cNvPr id="3" name="Content Placeholder 2"/>
          <p:cNvSpPr>
            <a:spLocks noGrp="1"/>
          </p:cNvSpPr>
          <p:nvPr>
            <p:ph idx="1"/>
          </p:nvPr>
        </p:nvSpPr>
        <p:spPr>
          <a:xfrm>
            <a:off x="451055" y="1447800"/>
            <a:ext cx="8229600" cy="4892675"/>
          </a:xfrm>
        </p:spPr>
        <p:txBody>
          <a:bodyPr>
            <a:normAutofit/>
          </a:bodyPr>
          <a:lstStyle/>
          <a:p>
            <a:pPr lvl="1"/>
            <a:r>
              <a:rPr lang="en-US" sz="2800" dirty="0"/>
              <a:t>Publication in FAR </a:t>
            </a:r>
          </a:p>
          <a:p>
            <a:pPr lvl="1"/>
            <a:r>
              <a:rPr lang="en-US" sz="2800" u="sng" dirty="0"/>
              <a:t>Load</a:t>
            </a:r>
            <a:r>
              <a:rPr lang="en-US" sz="2800" dirty="0"/>
              <a:t> it to DOS site, then request program attorney to review (again)</a:t>
            </a:r>
          </a:p>
          <a:p>
            <a:pPr lvl="1"/>
            <a:r>
              <a:rPr lang="en-US" sz="2800" dirty="0">
                <a:solidFill>
                  <a:srgbClr val="0070C0"/>
                </a:solidFill>
              </a:rPr>
              <a:t>If </a:t>
            </a:r>
            <a:r>
              <a:rPr lang="en-US" sz="2800" u="sng" dirty="0">
                <a:solidFill>
                  <a:srgbClr val="0070C0"/>
                </a:solidFill>
              </a:rPr>
              <a:t>submit</a:t>
            </a:r>
            <a:r>
              <a:rPr lang="en-US" sz="2800" dirty="0">
                <a:solidFill>
                  <a:srgbClr val="0070C0"/>
                </a:solidFill>
              </a:rPr>
              <a:t> notice by 3:00 pm, it will be published the following day</a:t>
            </a:r>
          </a:p>
          <a:p>
            <a:pPr lvl="1"/>
            <a:r>
              <a:rPr lang="en-US" sz="2800" dirty="0">
                <a:solidFill>
                  <a:srgbClr val="0070C0"/>
                </a:solidFill>
              </a:rPr>
              <a:t>However, it is best to submit a couple days before publication date so there’s time for any changes; set up the mailout (which includes a link to the FAR notice); and post on Public Notices Calendar (includes FAR notice link)</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23</a:t>
            </a:fld>
            <a:endParaRPr lang="en-US" dirty="0"/>
          </a:p>
        </p:txBody>
      </p:sp>
    </p:spTree>
    <p:extLst>
      <p:ext uri="{BB962C8B-B14F-4D97-AF65-F5344CB8AC3E}">
        <p14:creationId xmlns:p14="http://schemas.microsoft.com/office/powerpoint/2010/main" val="1843703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Noticing the Public</a:t>
            </a:r>
          </a:p>
        </p:txBody>
      </p:sp>
      <p:sp>
        <p:nvSpPr>
          <p:cNvPr id="3" name="Content Placeholder 2"/>
          <p:cNvSpPr>
            <a:spLocks noGrp="1"/>
          </p:cNvSpPr>
          <p:nvPr>
            <p:ph idx="1"/>
          </p:nvPr>
        </p:nvSpPr>
        <p:spPr/>
        <p:txBody>
          <a:bodyPr>
            <a:normAutofit/>
          </a:bodyPr>
          <a:lstStyle/>
          <a:p>
            <a:pPr marL="0" indent="0">
              <a:buNone/>
            </a:pPr>
            <a:r>
              <a:rPr lang="en-US" dirty="0"/>
              <a:t>Once you have submitted a notice to the FAR site and have a publication date, we have to notify the public 2 ways:</a:t>
            </a:r>
          </a:p>
          <a:p>
            <a:pPr marL="0" indent="0">
              <a:buNone/>
            </a:pPr>
            <a:endParaRPr lang="en-US" dirty="0"/>
          </a:p>
          <a:p>
            <a:pPr marL="346075" indent="0">
              <a:buNone/>
            </a:pPr>
            <a:r>
              <a:rPr lang="en-US" dirty="0"/>
              <a:t>1--GovDelivery email </a:t>
            </a:r>
          </a:p>
          <a:p>
            <a:pPr marL="346075" indent="0">
              <a:buNone/>
            </a:pPr>
            <a:r>
              <a:rPr lang="en-US" dirty="0"/>
              <a:t>notification (sent to </a:t>
            </a:r>
          </a:p>
          <a:p>
            <a:pPr marL="346075" indent="0">
              <a:buNone/>
            </a:pPr>
            <a:r>
              <a:rPr lang="en-US" dirty="0"/>
              <a:t>those who sign up on</a:t>
            </a:r>
          </a:p>
          <a:p>
            <a:pPr marL="346075" indent="0">
              <a:buNone/>
            </a:pPr>
            <a:r>
              <a:rPr lang="en-US" dirty="0"/>
              <a:t>the web)</a:t>
            </a:r>
          </a:p>
          <a:p>
            <a:pPr marL="346075" indent="0">
              <a:buNone/>
            </a:pP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24</a:t>
            </a:fld>
            <a:endParaRPr lang="en-US" dirty="0"/>
          </a:p>
        </p:txBody>
      </p:sp>
      <p:pic>
        <p:nvPicPr>
          <p:cNvPr id="6" name="Picture 5"/>
          <p:cNvPicPr>
            <a:picLocks noChangeAspect="1"/>
          </p:cNvPicPr>
          <p:nvPr/>
        </p:nvPicPr>
        <p:blipFill>
          <a:blip r:embed="rId2"/>
          <a:stretch>
            <a:fillRect/>
          </a:stretch>
        </p:blipFill>
        <p:spPr>
          <a:xfrm>
            <a:off x="5334000" y="2526208"/>
            <a:ext cx="2933925" cy="3966667"/>
          </a:xfrm>
          <a:prstGeom prst="rect">
            <a:avLst/>
          </a:prstGeom>
          <a:ln w="9525">
            <a:solidFill>
              <a:schemeClr val="tx1"/>
            </a:solidFill>
          </a:ln>
        </p:spPr>
      </p:pic>
    </p:spTree>
    <p:extLst>
      <p:ext uri="{BB962C8B-B14F-4D97-AF65-F5344CB8AC3E}">
        <p14:creationId xmlns:p14="http://schemas.microsoft.com/office/powerpoint/2010/main" val="2956914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Noticing the Public (contin)</a:t>
            </a:r>
          </a:p>
        </p:txBody>
      </p:sp>
      <p:sp>
        <p:nvSpPr>
          <p:cNvPr id="3" name="Content Placeholder 2"/>
          <p:cNvSpPr>
            <a:spLocks noGrp="1"/>
          </p:cNvSpPr>
          <p:nvPr>
            <p:ph idx="1"/>
          </p:nvPr>
        </p:nvSpPr>
        <p:spPr/>
        <p:txBody>
          <a:bodyPr/>
          <a:lstStyle/>
          <a:p>
            <a:pPr marL="346075" indent="0">
              <a:buNone/>
            </a:pPr>
            <a:r>
              <a:rPr lang="en-US" dirty="0"/>
              <a:t>and</a:t>
            </a:r>
          </a:p>
          <a:p>
            <a:pPr marL="346075" indent="0">
              <a:buNone/>
            </a:pPr>
            <a:endParaRPr lang="en-US" dirty="0"/>
          </a:p>
          <a:p>
            <a:pPr marL="346075" indent="0">
              <a:buNone/>
            </a:pPr>
            <a:r>
              <a:rPr lang="en-US" dirty="0"/>
              <a:t>2--Public Notices Calendar</a:t>
            </a:r>
          </a:p>
          <a:p>
            <a:pPr marL="346075" indent="0">
              <a:buNone/>
            </a:pPr>
            <a:r>
              <a:rPr lang="en-US" dirty="0"/>
              <a:t>(submit the meeting / workshop / hearing information so that it can be posted 7 days prior to the event)</a:t>
            </a:r>
          </a:p>
          <a:p>
            <a:pPr marL="346075" indent="0">
              <a:buNone/>
            </a:pPr>
            <a:endParaRPr lang="en-US" dirty="0"/>
          </a:p>
          <a:p>
            <a:pPr marL="0" indent="0">
              <a:buNone/>
            </a:pPr>
            <a:r>
              <a:rPr lang="en-US" dirty="0"/>
              <a:t>Agencies are required to publish in the FAR and on the agency’s website (per 120.525, F.S.)</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25</a:t>
            </a:fld>
            <a:endParaRPr lang="en-US" dirty="0"/>
          </a:p>
        </p:txBody>
      </p:sp>
    </p:spTree>
    <p:extLst>
      <p:ext uri="{BB962C8B-B14F-4D97-AF65-F5344CB8AC3E}">
        <p14:creationId xmlns:p14="http://schemas.microsoft.com/office/powerpoint/2010/main" val="41282413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Rulemaking Steps</a:t>
            </a:r>
          </a:p>
        </p:txBody>
      </p:sp>
      <p:sp>
        <p:nvSpPr>
          <p:cNvPr id="3" name="Content Placeholder 2"/>
          <p:cNvSpPr>
            <a:spLocks noGrp="1"/>
          </p:cNvSpPr>
          <p:nvPr>
            <p:ph idx="1"/>
          </p:nvPr>
        </p:nvSpPr>
        <p:spPr>
          <a:xfrm>
            <a:off x="457200" y="1600200"/>
            <a:ext cx="8229600" cy="4724400"/>
          </a:xfrm>
        </p:spPr>
        <p:txBody>
          <a:bodyPr>
            <a:normAutofit/>
          </a:bodyPr>
          <a:lstStyle/>
          <a:p>
            <a:pPr marL="457200" lvl="1" indent="0">
              <a:lnSpc>
                <a:spcPct val="90000"/>
              </a:lnSpc>
              <a:buNone/>
            </a:pPr>
            <a:r>
              <a:rPr lang="en-US" sz="2800" dirty="0"/>
              <a:t>APA </a:t>
            </a:r>
            <a:r>
              <a:rPr lang="en-US" sz="2800" b="1" dirty="0">
                <a:latin typeface="Arial" charset="0"/>
              </a:rPr>
              <a:t>Required Steps</a:t>
            </a:r>
            <a:r>
              <a:rPr lang="en-US" sz="2800" dirty="0"/>
              <a:t> and DEP Steps</a:t>
            </a:r>
          </a:p>
          <a:p>
            <a:pPr lvl="2">
              <a:lnSpc>
                <a:spcPct val="90000"/>
              </a:lnSpc>
            </a:pPr>
            <a:r>
              <a:rPr lang="en-US" sz="2800" dirty="0"/>
              <a:t>Permission from Deputy Secretary to initiate rulemaking (DEP-required)</a:t>
            </a:r>
          </a:p>
          <a:p>
            <a:pPr lvl="2">
              <a:lnSpc>
                <a:spcPct val="90000"/>
              </a:lnSpc>
            </a:pPr>
            <a:r>
              <a:rPr lang="en-US" sz="2800" b="1" dirty="0"/>
              <a:t>Notice of Development of Rulemaking </a:t>
            </a:r>
            <a:r>
              <a:rPr lang="en-US" sz="2800" dirty="0"/>
              <a:t>(may include notice of workshop)</a:t>
            </a:r>
          </a:p>
          <a:p>
            <a:pPr lvl="2">
              <a:lnSpc>
                <a:spcPct val="90000"/>
              </a:lnSpc>
            </a:pPr>
            <a:r>
              <a:rPr lang="en-US" sz="2800" dirty="0"/>
              <a:t>Notice of Workshop (publish 14 days before)</a:t>
            </a:r>
          </a:p>
          <a:p>
            <a:pPr lvl="2">
              <a:lnSpc>
                <a:spcPct val="90000"/>
              </a:lnSpc>
            </a:pPr>
            <a:r>
              <a:rPr lang="en-US" sz="2800" dirty="0"/>
              <a:t>Permission from Deputy Secretary to publish Notice of Rule Development and hold Workshop (and is submitted to OFARR)</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26</a:t>
            </a:fld>
            <a:endParaRPr lang="en-US" dirty="0"/>
          </a:p>
        </p:txBody>
      </p:sp>
    </p:spTree>
    <p:extLst>
      <p:ext uri="{BB962C8B-B14F-4D97-AF65-F5344CB8AC3E}">
        <p14:creationId xmlns:p14="http://schemas.microsoft.com/office/powerpoint/2010/main" val="175797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Rulemaking Steps (contin)</a:t>
            </a:r>
          </a:p>
        </p:txBody>
      </p:sp>
      <p:sp>
        <p:nvSpPr>
          <p:cNvPr id="3" name="Content Placeholder 2"/>
          <p:cNvSpPr>
            <a:spLocks noGrp="1"/>
          </p:cNvSpPr>
          <p:nvPr>
            <p:ph idx="1"/>
          </p:nvPr>
        </p:nvSpPr>
        <p:spPr/>
        <p:txBody>
          <a:bodyPr/>
          <a:lstStyle/>
          <a:p>
            <a:pPr marL="687388" indent="-225425"/>
            <a:r>
              <a:rPr lang="en-US" b="1" dirty="0"/>
              <a:t>Notice of Proposed Rule </a:t>
            </a:r>
            <a:r>
              <a:rPr lang="en-US" dirty="0"/>
              <a:t>(may include notice of hearing)</a:t>
            </a:r>
          </a:p>
          <a:p>
            <a:pPr marL="687388" indent="-225425"/>
            <a:r>
              <a:rPr lang="en-US" dirty="0"/>
              <a:t>Permission from Secretary (and is submitted to OFARR)</a:t>
            </a:r>
          </a:p>
          <a:p>
            <a:pPr marL="687388" indent="-225425"/>
            <a:r>
              <a:rPr lang="en-US" b="1" dirty="0"/>
              <a:t>Notice of Change </a:t>
            </a:r>
            <a:r>
              <a:rPr lang="en-US" dirty="0"/>
              <a:t>(if significant or changes meaning of rule, must route to Secretary again)</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27</a:t>
            </a:fld>
            <a:endParaRPr lang="en-US" dirty="0"/>
          </a:p>
        </p:txBody>
      </p:sp>
    </p:spTree>
    <p:extLst>
      <p:ext uri="{BB962C8B-B14F-4D97-AF65-F5344CB8AC3E}">
        <p14:creationId xmlns:p14="http://schemas.microsoft.com/office/powerpoint/2010/main" val="3446796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SERC</a:t>
            </a:r>
          </a:p>
        </p:txBody>
      </p:sp>
      <p:sp>
        <p:nvSpPr>
          <p:cNvPr id="3" name="Content Placeholder 2"/>
          <p:cNvSpPr>
            <a:spLocks noGrp="1"/>
          </p:cNvSpPr>
          <p:nvPr>
            <p:ph idx="1"/>
          </p:nvPr>
        </p:nvSpPr>
        <p:spPr/>
        <p:txBody>
          <a:bodyPr>
            <a:normAutofit/>
          </a:bodyPr>
          <a:lstStyle/>
          <a:p>
            <a:r>
              <a:rPr lang="en-US" dirty="0"/>
              <a:t>This previously was covered by Nick Stratis, Economist (DEP no longer has an economist).</a:t>
            </a:r>
          </a:p>
          <a:p>
            <a:pPr lvl="1"/>
            <a:r>
              <a:rPr lang="en-US" dirty="0"/>
              <a:t>You/we now make the decision of whether a SERC is required or not by filling out the “Is a SERC Required Checklist” </a:t>
            </a:r>
          </a:p>
          <a:p>
            <a:pPr lvl="1"/>
            <a:r>
              <a:rPr lang="en-US" dirty="0"/>
              <a:t>There is also extensive information in the Rulemaking Handbook</a:t>
            </a:r>
          </a:p>
          <a:p>
            <a:pPr lvl="1"/>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28</a:t>
            </a:fld>
            <a:endParaRPr lang="en-US" dirty="0"/>
          </a:p>
        </p:txBody>
      </p:sp>
    </p:spTree>
    <p:extLst>
      <p:ext uri="{BB962C8B-B14F-4D97-AF65-F5344CB8AC3E}">
        <p14:creationId xmlns:p14="http://schemas.microsoft.com/office/powerpoint/2010/main" val="2918348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Notice of Proposed Rule</a:t>
            </a:r>
          </a:p>
        </p:txBody>
      </p:sp>
      <p:sp>
        <p:nvSpPr>
          <p:cNvPr id="3" name="Content Placeholder 2"/>
          <p:cNvSpPr>
            <a:spLocks noGrp="1"/>
          </p:cNvSpPr>
          <p:nvPr>
            <p:ph idx="1"/>
          </p:nvPr>
        </p:nvSpPr>
        <p:spPr>
          <a:xfrm>
            <a:off x="457200" y="1295400"/>
            <a:ext cx="8229600" cy="5197475"/>
          </a:xfrm>
        </p:spPr>
        <p:txBody>
          <a:bodyPr>
            <a:normAutofit/>
          </a:bodyPr>
          <a:lstStyle/>
          <a:p>
            <a:pPr marL="342900" lvl="2" indent="-342900">
              <a:buClr>
                <a:schemeClr val="folHlink"/>
              </a:buClr>
              <a:buSzPct val="75000"/>
              <a:buFont typeface="Wingdings" pitchFamily="2" charset="2"/>
              <a:buChar char="n"/>
            </a:pPr>
            <a:r>
              <a:rPr lang="en-US" b="1" dirty="0"/>
              <a:t>NPR (starts 90-day clock)  </a:t>
            </a:r>
          </a:p>
          <a:p>
            <a:pPr marL="800100" lvl="3" indent="-342900">
              <a:buClr>
                <a:schemeClr val="folHlink"/>
              </a:buClr>
              <a:buSzPct val="75000"/>
              <a:buFont typeface="Wingdings" pitchFamily="2" charset="2"/>
              <a:buChar char="n"/>
            </a:pPr>
            <a:r>
              <a:rPr lang="en-US" sz="2000" b="1" dirty="0"/>
              <a:t>Includes list of rules being added, amended, or repealed; Purpose and Effect; Summary of SERC; Hearing information </a:t>
            </a:r>
          </a:p>
          <a:p>
            <a:pPr marL="800100" lvl="3" indent="-342900">
              <a:buClr>
                <a:schemeClr val="folHlink"/>
              </a:buClr>
              <a:buSzPct val="75000"/>
              <a:buFont typeface="Wingdings" pitchFamily="2" charset="2"/>
              <a:buChar char="n"/>
            </a:pPr>
            <a:r>
              <a:rPr lang="en-US" sz="2000" b="1" dirty="0"/>
              <a:t>Also Summary—which is a brief summary of what the rulemaking is doing AND:</a:t>
            </a:r>
          </a:p>
          <a:p>
            <a:pPr marL="1257300" lvl="4" indent="-342900">
              <a:buClr>
                <a:schemeClr val="folHlink"/>
              </a:buClr>
              <a:buSzPct val="75000"/>
              <a:buFont typeface="Wingdings" pitchFamily="2" charset="2"/>
              <a:buChar char="n"/>
            </a:pPr>
            <a:r>
              <a:rPr lang="en-US" sz="2000" b="1" dirty="0"/>
              <a:t>A list of other rules in other chapters that reference each of the rules you are amending with an explanation of the effect this rulemaking will have on those other rules</a:t>
            </a:r>
          </a:p>
          <a:p>
            <a:pPr marL="1714500" lvl="5" indent="-342900">
              <a:buClr>
                <a:schemeClr val="folHlink"/>
              </a:buClr>
              <a:buSzPct val="75000"/>
              <a:buFont typeface="Wingdings" pitchFamily="2" charset="2"/>
              <a:buChar char="n"/>
            </a:pPr>
            <a:r>
              <a:rPr lang="en-US" b="1" dirty="0"/>
              <a:t>This went into effect 7/1/09</a:t>
            </a:r>
          </a:p>
          <a:p>
            <a:pPr marL="1714500" lvl="5" indent="-342900">
              <a:buClr>
                <a:schemeClr val="folHlink"/>
              </a:buClr>
              <a:buSzPct val="75000"/>
              <a:buFont typeface="Wingdings" pitchFamily="2" charset="2"/>
              <a:buChar char="n"/>
            </a:pPr>
            <a:r>
              <a:rPr lang="en-US" b="1" dirty="0"/>
              <a:t>See 120.54(1)(i)2, F.S. </a:t>
            </a:r>
          </a:p>
          <a:p>
            <a:r>
              <a:rPr lang="en-US" dirty="0"/>
              <a:t>With each publication NRD, NPR, NOC – send package or letter to JAPC (JAPC Package)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29</a:t>
            </a:fld>
            <a:endParaRPr lang="en-US" dirty="0"/>
          </a:p>
        </p:txBody>
      </p:sp>
    </p:spTree>
    <p:extLst>
      <p:ext uri="{BB962C8B-B14F-4D97-AF65-F5344CB8AC3E}">
        <p14:creationId xmlns:p14="http://schemas.microsoft.com/office/powerpoint/2010/main" val="3511946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normAutofit/>
          </a:bodyPr>
          <a:lstStyle/>
          <a:p>
            <a:pPr marL="0" indent="0">
              <a:buNone/>
            </a:pPr>
            <a:r>
              <a:rPr lang="en-US" dirty="0"/>
              <a:t>Noticing</a:t>
            </a:r>
          </a:p>
          <a:p>
            <a:r>
              <a:rPr lang="en-US" dirty="0"/>
              <a:t>Notice of Rule Development</a:t>
            </a:r>
          </a:p>
          <a:p>
            <a:r>
              <a:rPr lang="en-US" dirty="0"/>
              <a:t>Notice of Workshop</a:t>
            </a:r>
          </a:p>
          <a:p>
            <a:r>
              <a:rPr lang="en-US" dirty="0"/>
              <a:t>Notice of Proposed Rule (and Hearing date)</a:t>
            </a:r>
          </a:p>
          <a:p>
            <a:r>
              <a:rPr lang="en-US" dirty="0"/>
              <a:t>Notice of Correction (to a notice or information)</a:t>
            </a:r>
          </a:p>
          <a:p>
            <a:r>
              <a:rPr lang="en-US" dirty="0"/>
              <a:t>Notice of Change</a:t>
            </a:r>
          </a:p>
          <a:p>
            <a:r>
              <a:rPr lang="en-US" dirty="0"/>
              <a:t>Notice of Withdrawal</a:t>
            </a:r>
          </a:p>
          <a:p>
            <a:r>
              <a:rPr lang="en-US" dirty="0"/>
              <a:t>Notice of Proposed Rule (to Repeal)</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Notice of Proposed Rule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30</a:t>
            </a:fld>
            <a:endParaRPr lang="en-US" dirty="0"/>
          </a:p>
        </p:txBody>
      </p:sp>
      <p:sp>
        <p:nvSpPr>
          <p:cNvPr id="6" name="Rectangle 1"/>
          <p:cNvSpPr>
            <a:spLocks noGrp="1" noChangeArrowheads="1"/>
          </p:cNvSpPr>
          <p:nvPr>
            <p:ph idx="1"/>
          </p:nvPr>
        </p:nvSpPr>
        <p:spPr bwMode="auto">
          <a:xfrm>
            <a:off x="828040" y="1219200"/>
            <a:ext cx="778256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tabLst>
                <a:tab pos="2286000" algn="l"/>
              </a:tabLst>
              <a:defRPr>
                <a:solidFill>
                  <a:schemeClr val="tx1"/>
                </a:solidFill>
                <a:latin typeface="Arial" panose="020B0604020202020204" pitchFamily="34" charset="0"/>
              </a:defRPr>
            </a:lvl1pPr>
            <a:lvl2pPr eaLnBrk="0" fontAlgn="base" hangingPunct="0">
              <a:spcBef>
                <a:spcPct val="0"/>
              </a:spcBef>
              <a:spcAft>
                <a:spcPct val="0"/>
              </a:spcAft>
              <a:tabLst>
                <a:tab pos="2286000" algn="l"/>
              </a:tabLst>
              <a:defRPr>
                <a:solidFill>
                  <a:schemeClr val="tx1"/>
                </a:solidFill>
                <a:latin typeface="Arial" panose="020B0604020202020204" pitchFamily="34" charset="0"/>
              </a:defRPr>
            </a:lvl2pPr>
            <a:lvl3pPr eaLnBrk="0" fontAlgn="base" hangingPunct="0">
              <a:spcBef>
                <a:spcPct val="0"/>
              </a:spcBef>
              <a:spcAft>
                <a:spcPct val="0"/>
              </a:spcAft>
              <a:tabLst>
                <a:tab pos="2286000" algn="l"/>
              </a:tabLst>
              <a:defRPr>
                <a:solidFill>
                  <a:schemeClr val="tx1"/>
                </a:solidFill>
                <a:latin typeface="Arial" panose="020B0604020202020204" pitchFamily="34" charset="0"/>
              </a:defRPr>
            </a:lvl3pPr>
            <a:lvl4pPr eaLnBrk="0" fontAlgn="base" hangingPunct="0">
              <a:spcBef>
                <a:spcPct val="0"/>
              </a:spcBef>
              <a:spcAft>
                <a:spcPct val="0"/>
              </a:spcAft>
              <a:tabLst>
                <a:tab pos="2286000" algn="l"/>
              </a:tabLst>
              <a:defRPr>
                <a:solidFill>
                  <a:schemeClr val="tx1"/>
                </a:solidFill>
                <a:latin typeface="Arial" panose="020B0604020202020204" pitchFamily="34" charset="0"/>
              </a:defRPr>
            </a:lvl4pPr>
            <a:lvl5pPr eaLnBrk="0" fontAlgn="base" hangingPunct="0">
              <a:spcBef>
                <a:spcPct val="0"/>
              </a:spcBef>
              <a:spcAft>
                <a:spcPct val="0"/>
              </a:spcAft>
              <a:tabLst>
                <a:tab pos="2286000" algn="l"/>
              </a:tabLst>
              <a:defRPr>
                <a:solidFill>
                  <a:schemeClr val="tx1"/>
                </a:solidFill>
                <a:latin typeface="Arial" panose="020B0604020202020204" pitchFamily="34" charset="0"/>
              </a:defRPr>
            </a:lvl5pPr>
            <a:lvl6pPr eaLnBrk="0" fontAlgn="base" hangingPunct="0">
              <a:spcBef>
                <a:spcPct val="0"/>
              </a:spcBef>
              <a:spcAft>
                <a:spcPct val="0"/>
              </a:spcAft>
              <a:tabLst>
                <a:tab pos="2286000" algn="l"/>
              </a:tabLst>
              <a:defRPr>
                <a:solidFill>
                  <a:schemeClr val="tx1"/>
                </a:solidFill>
                <a:latin typeface="Arial" panose="020B0604020202020204" pitchFamily="34" charset="0"/>
              </a:defRPr>
            </a:lvl6pPr>
            <a:lvl7pPr eaLnBrk="0" fontAlgn="base" hangingPunct="0">
              <a:spcBef>
                <a:spcPct val="0"/>
              </a:spcBef>
              <a:spcAft>
                <a:spcPct val="0"/>
              </a:spcAft>
              <a:tabLst>
                <a:tab pos="2286000" algn="l"/>
              </a:tabLst>
              <a:defRPr>
                <a:solidFill>
                  <a:schemeClr val="tx1"/>
                </a:solidFill>
                <a:latin typeface="Arial" panose="020B0604020202020204" pitchFamily="34" charset="0"/>
              </a:defRPr>
            </a:lvl7pPr>
            <a:lvl8pPr eaLnBrk="0" fontAlgn="base" hangingPunct="0">
              <a:spcBef>
                <a:spcPct val="0"/>
              </a:spcBef>
              <a:spcAft>
                <a:spcPct val="0"/>
              </a:spcAft>
              <a:tabLst>
                <a:tab pos="2286000" algn="l"/>
              </a:tabLst>
              <a:defRPr>
                <a:solidFill>
                  <a:schemeClr val="tx1"/>
                </a:solidFill>
                <a:latin typeface="Arial" panose="020B0604020202020204" pitchFamily="34" charset="0"/>
              </a:defRPr>
            </a:lvl8pPr>
            <a:lvl9pPr eaLnBrk="0" fontAlgn="base" hangingPunct="0">
              <a:spcBef>
                <a:spcPct val="0"/>
              </a:spcBef>
              <a:spcAft>
                <a:spcPct val="0"/>
              </a:spcAft>
              <a:tabLst>
                <a:tab pos="2286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0" algn="l"/>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NAME OF AGENCY</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Departmental  </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endPar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RULE NO.:	RULE TITLE:</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endPar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PURPOSE AND EFFECT:</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endPar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SUMMARY:</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endParaRPr kumimoji="0" lang="en-US" altLang="en-US" sz="2000" b="0" i="0" u="sng" strike="noStrike" cap="none" normalizeH="0" baseline="0" dirty="0">
              <a:ln>
                <a:noFill/>
              </a:ln>
              <a:solidFill>
                <a:srgbClr val="00808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2000" dirty="0">
                <a:solidFill>
                  <a:srgbClr val="00B050"/>
                </a:solidFill>
                <a:latin typeface="Times New Roman" panose="02020603050405020304" pitchFamily="18" charset="0"/>
                <a:cs typeface="Times New Roman" panose="02020603050405020304" pitchFamily="18" charset="0"/>
              </a:rPr>
              <a:t>OTHER RULES INCORPORATING THIS RULE: </a:t>
            </a: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dirty="0">
                <a:solidFill>
                  <a:srgbClr val="00B050"/>
                </a:solidFill>
                <a:latin typeface="Times New Roman" panose="02020603050405020304" pitchFamily="18" charset="0"/>
                <a:cs typeface="Times New Roman" panose="02020603050405020304" pitchFamily="18" charset="0"/>
              </a:rPr>
              <a:t>EFFECT ON THOSE OTHER RULES:  </a:t>
            </a:r>
            <a:r>
              <a:rPr lang="en-US" sz="2000" dirty="0">
                <a:latin typeface="Times New Roman" panose="02020603050405020304" pitchFamily="18" charset="0"/>
                <a:cs typeface="Times New Roman" panose="02020603050405020304" pitchFamily="18" charset="0"/>
              </a:rPr>
              <a:t>(both are required, though not in the FAR template) (paste all this text into the summary block)</a:t>
            </a: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endPar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0" algn="l"/>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SUMMARY OF STATEMENT OF ESTIMATED REGULATORY COST AND LEGISLATIVE RATIFICATION</a:t>
            </a:r>
            <a:r>
              <a:rPr kumimoji="0" lang="en-US" altLang="en-US" sz="20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 . .</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1401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“Other Rules” and “Effect”</a:t>
            </a:r>
            <a:endParaRPr lang="en-US"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marL="0" indent="0">
              <a:buNone/>
            </a:pPr>
            <a:r>
              <a:rPr lang="en-US" dirty="0">
                <a:solidFill>
                  <a:srgbClr val="00B050"/>
                </a:solidFill>
                <a:latin typeface="Times New Roman" panose="02020603050405020304" pitchFamily="18" charset="0"/>
                <a:cs typeface="Times New Roman" panose="02020603050405020304" pitchFamily="18" charset="0"/>
              </a:rPr>
              <a:t>OTHER RULES INCORPORATING THIS RULE:</a:t>
            </a:r>
            <a:r>
              <a:rPr lang="en-US" dirty="0">
                <a:latin typeface="Times New Roman" panose="02020603050405020304" pitchFamily="18" charset="0"/>
                <a:cs typeface="Times New Roman" panose="02020603050405020304" pitchFamily="18" charset="0"/>
              </a:rPr>
              <a:t> list of rules that refer to the rules being amended</a:t>
            </a:r>
          </a:p>
          <a:p>
            <a:pPr marL="0" indent="0">
              <a:buNone/>
            </a:pPr>
            <a:r>
              <a:rPr lang="en-US" dirty="0">
                <a:solidFill>
                  <a:srgbClr val="00B050"/>
                </a:solidFill>
                <a:latin typeface="Times New Roman" panose="02020603050405020304" pitchFamily="18" charset="0"/>
                <a:cs typeface="Times New Roman" panose="02020603050405020304" pitchFamily="18" charset="0"/>
              </a:rPr>
              <a:t>EFFECT ON THOSE OTHER RULES: </a:t>
            </a:r>
            <a:r>
              <a:rPr lang="en-US" dirty="0">
                <a:latin typeface="Times New Roman" panose="02020603050405020304" pitchFamily="18" charset="0"/>
                <a:cs typeface="Times New Roman" panose="02020603050405020304" pitchFamily="18" charset="0"/>
              </a:rPr>
              <a:t>whether those rules will need to be revised or not</a:t>
            </a:r>
          </a:p>
          <a:p>
            <a:r>
              <a:rPr lang="en-US" dirty="0"/>
              <a:t>This helps us remember to update citations to the rules we’ve just amended. Otherwise, if a reference is to a citation that no longer exists and it doesn’t make sense -- the public, staff and OGC have to spend time figuring out what is meant. We have to track back through rule changes to find the previous text and how the numbering changed.</a:t>
            </a:r>
          </a:p>
          <a:p>
            <a:r>
              <a:rPr lang="en-US" dirty="0"/>
              <a:t>This is also why it is recommended to add some identifying text as to what is in the citation that you are using.  Such as “to the general conditions in Rule xx-</a:t>
            </a:r>
            <a:r>
              <a:rPr lang="en-US" dirty="0" err="1"/>
              <a:t>xxx.xxx</a:t>
            </a:r>
            <a:r>
              <a:rPr lang="en-US" dirty="0"/>
              <a:t>” that way, if the citation numbering changes we can more easily see the general conditions are now in (b), so it must be that (c) changed to (b). Then we can track rule and verify this.</a:t>
            </a:r>
          </a:p>
        </p:txBody>
      </p:sp>
      <p:sp>
        <p:nvSpPr>
          <p:cNvPr id="4" name="Date Placeholder 3"/>
          <p:cNvSpPr>
            <a:spLocks noGrp="1"/>
          </p:cNvSpPr>
          <p:nvPr>
            <p:ph type="dt" sz="half" idx="10"/>
          </p:nvPr>
        </p:nvSpPr>
        <p:spPr/>
        <p:txBody>
          <a:bodyPr/>
          <a:lstStyle/>
          <a:p>
            <a:r>
              <a:rPr lang="en-US" dirty="0"/>
              <a:t>7/7/2016</a:t>
            </a:r>
          </a:p>
        </p:txBody>
      </p:sp>
      <p:sp>
        <p:nvSpPr>
          <p:cNvPr id="5" name="Slide Number Placeholder 4"/>
          <p:cNvSpPr>
            <a:spLocks noGrp="1"/>
          </p:cNvSpPr>
          <p:nvPr>
            <p:ph type="sldNum" sz="quarter" idx="12"/>
          </p:nvPr>
        </p:nvSpPr>
        <p:spPr/>
        <p:txBody>
          <a:bodyPr/>
          <a:lstStyle/>
          <a:p>
            <a:fld id="{D9515C9C-B0D4-49C7-83C7-4BF66E55645D}" type="slidenum">
              <a:rPr lang="en-US" smtClean="0"/>
              <a:pPr/>
              <a:t>31</a:t>
            </a:fld>
            <a:endParaRPr lang="en-US"/>
          </a:p>
        </p:txBody>
      </p:sp>
    </p:spTree>
    <p:extLst>
      <p:ext uri="{BB962C8B-B14F-4D97-AF65-F5344CB8AC3E}">
        <p14:creationId xmlns:p14="http://schemas.microsoft.com/office/powerpoint/2010/main" val="3794467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Notice of Workshop</a:t>
            </a:r>
          </a:p>
        </p:txBody>
      </p:sp>
      <p:sp>
        <p:nvSpPr>
          <p:cNvPr id="3" name="Content Placeholder 2"/>
          <p:cNvSpPr>
            <a:spLocks noGrp="1"/>
          </p:cNvSpPr>
          <p:nvPr>
            <p:ph idx="1"/>
          </p:nvPr>
        </p:nvSpPr>
        <p:spPr/>
        <p:txBody>
          <a:bodyPr/>
          <a:lstStyle/>
          <a:p>
            <a:r>
              <a:rPr lang="en-US" dirty="0"/>
              <a:t>Not in FAR template online,</a:t>
            </a:r>
          </a:p>
          <a:p>
            <a:r>
              <a:rPr lang="en-US" dirty="0"/>
              <a:t>But must choose “This notice has nothing to do with any rule or rulemaking process”</a:t>
            </a:r>
          </a:p>
          <a:p>
            <a:r>
              <a:rPr lang="en-US" dirty="0"/>
              <a:t>And remember to include the chapter number in the description of the meeting</a:t>
            </a:r>
          </a:p>
          <a:p>
            <a:endParaRPr lang="en-US" dirty="0"/>
          </a:p>
          <a:p>
            <a:endParaRPr lang="en-US"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32</a:t>
            </a:fld>
            <a:endParaRPr lang="en-US" dirty="0"/>
          </a:p>
        </p:txBody>
      </p:sp>
      <p:pic>
        <p:nvPicPr>
          <p:cNvPr id="7" name="Picture 6"/>
          <p:cNvPicPr>
            <a:picLocks noChangeAspect="1"/>
          </p:cNvPicPr>
          <p:nvPr/>
        </p:nvPicPr>
        <p:blipFill>
          <a:blip r:embed="rId2"/>
          <a:stretch>
            <a:fillRect/>
          </a:stretch>
        </p:blipFill>
        <p:spPr>
          <a:xfrm>
            <a:off x="1371600" y="4048453"/>
            <a:ext cx="5791200" cy="2429182"/>
          </a:xfrm>
          <a:prstGeom prst="rect">
            <a:avLst/>
          </a:prstGeom>
        </p:spPr>
      </p:pic>
    </p:spTree>
    <p:extLst>
      <p:ext uri="{BB962C8B-B14F-4D97-AF65-F5344CB8AC3E}">
        <p14:creationId xmlns:p14="http://schemas.microsoft.com/office/powerpoint/2010/main" val="2456689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Rulemaking Steps (contin.)</a:t>
            </a:r>
          </a:p>
        </p:txBody>
      </p:sp>
      <p:sp>
        <p:nvSpPr>
          <p:cNvPr id="3" name="Content Placeholder 2"/>
          <p:cNvSpPr>
            <a:spLocks noGrp="1"/>
          </p:cNvSpPr>
          <p:nvPr>
            <p:ph idx="1"/>
          </p:nvPr>
        </p:nvSpPr>
        <p:spPr>
          <a:xfrm>
            <a:off x="457200" y="1600200"/>
            <a:ext cx="8229600" cy="4892675"/>
          </a:xfrm>
        </p:spPr>
        <p:txBody>
          <a:bodyPr/>
          <a:lstStyle/>
          <a:p>
            <a:pPr>
              <a:lnSpc>
                <a:spcPct val="90000"/>
              </a:lnSpc>
            </a:pPr>
            <a:r>
              <a:rPr lang="en-US" b="1" dirty="0"/>
              <a:t>APA required steps</a:t>
            </a:r>
            <a:r>
              <a:rPr lang="en-US" dirty="0"/>
              <a:t> and DEP steps when changes are made after the NPR</a:t>
            </a:r>
          </a:p>
          <a:p>
            <a:pPr lvl="1">
              <a:lnSpc>
                <a:spcPct val="90000"/>
              </a:lnSpc>
            </a:pPr>
            <a:r>
              <a:rPr lang="en-US" dirty="0"/>
              <a:t>Must wait 7 days after JAPC receives Letter of No Change or 21 days after Notice of Change is published to</a:t>
            </a:r>
          </a:p>
          <a:p>
            <a:pPr lvl="2">
              <a:lnSpc>
                <a:spcPct val="90000"/>
              </a:lnSpc>
            </a:pPr>
            <a:r>
              <a:rPr lang="en-US" b="1" dirty="0"/>
              <a:t>Get written permission from Secretary and File Certification Package with Secretary of State  (APA deadlines must be met: 90 days after NPR; or 45 days after Notice of Change or Hearing; 21 days after receipt of all material authorized to be submitted at hearing, or filing of hearing transcript; or JAPC tolling of 90 days) </a:t>
            </a:r>
          </a:p>
          <a:p>
            <a:pPr lvl="2">
              <a:lnSpc>
                <a:spcPct val="90000"/>
              </a:lnSpc>
            </a:pPr>
            <a:r>
              <a:rPr lang="en-US" b="1" dirty="0"/>
              <a:t>Rule usually in effect 20 days after filing certification</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33</a:t>
            </a:fld>
            <a:endParaRPr lang="en-US" dirty="0"/>
          </a:p>
        </p:txBody>
      </p:sp>
    </p:spTree>
    <p:extLst>
      <p:ext uri="{BB962C8B-B14F-4D97-AF65-F5344CB8AC3E}">
        <p14:creationId xmlns:p14="http://schemas.microsoft.com/office/powerpoint/2010/main" val="230752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2780"/>
            <a:ext cx="7848600" cy="1143000"/>
          </a:xfrm>
        </p:spPr>
        <p:txBody>
          <a:bodyPr>
            <a:normAutofit/>
          </a:bodyPr>
          <a:lstStyle/>
          <a:p>
            <a:r>
              <a:rPr lang="en-US" dirty="0"/>
              <a:t>Details are in OGC Handbook</a:t>
            </a:r>
          </a:p>
        </p:txBody>
      </p:sp>
      <p:sp>
        <p:nvSpPr>
          <p:cNvPr id="3" name="Content Placeholder 2"/>
          <p:cNvSpPr>
            <a:spLocks noGrp="1"/>
          </p:cNvSpPr>
          <p:nvPr>
            <p:ph idx="1"/>
          </p:nvPr>
        </p:nvSpPr>
        <p:spPr/>
        <p:txBody>
          <a:bodyPr/>
          <a:lstStyle/>
          <a:p>
            <a:pPr marL="0" indent="0">
              <a:buNone/>
            </a:pP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34</a:t>
            </a:fld>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1025" name="Picture 1" descr="Rulemaking Process class MT_Page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853384" y="-308216"/>
            <a:ext cx="5471869" cy="8194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326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 .all in the OGC Handbook</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35</a:t>
            </a:fld>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2049" name="Picture 1" descr="Rulemaking Process class MT_Page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514352" y="-152152"/>
            <a:ext cx="6172696" cy="845820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rot="20911190">
            <a:off x="4480630" y="3512274"/>
            <a:ext cx="3733800" cy="1754326"/>
          </a:xfrm>
          <a:prstGeom prst="rect">
            <a:avLst/>
          </a:prstGeom>
          <a:noFill/>
        </p:spPr>
        <p:txBody>
          <a:bodyPr wrap="square" rtlCol="0">
            <a:spAutoFit/>
          </a:bodyPr>
          <a:lstStyle/>
          <a:p>
            <a:r>
              <a:rPr lang="en-US" dirty="0"/>
              <a:t>Lots of steps !!  They are color-coded to show which are required by statute or OFARR, and which are required by the agency or are optional.</a:t>
            </a:r>
          </a:p>
          <a:p>
            <a:r>
              <a:rPr lang="en-US" dirty="0"/>
              <a:t>. . . Just take one step at a time!</a:t>
            </a:r>
          </a:p>
          <a:p>
            <a:endParaRPr lang="en-US" dirty="0"/>
          </a:p>
        </p:txBody>
      </p:sp>
    </p:spTree>
    <p:extLst>
      <p:ext uri="{BB962C8B-B14F-4D97-AF65-F5344CB8AC3E}">
        <p14:creationId xmlns:p14="http://schemas.microsoft.com/office/powerpoint/2010/main" val="30711550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OGC Handbook . . .</a:t>
            </a:r>
          </a:p>
        </p:txBody>
      </p:sp>
      <p:sp>
        <p:nvSpPr>
          <p:cNvPr id="3" name="Content Placeholder 2"/>
          <p:cNvSpPr>
            <a:spLocks noGrp="1"/>
          </p:cNvSpPr>
          <p:nvPr>
            <p:ph idx="1"/>
          </p:nvPr>
        </p:nvSpPr>
        <p:spPr/>
        <p:txBody>
          <a:bodyPr/>
          <a:lstStyle/>
          <a:p>
            <a:pPr marL="0" indent="0">
              <a:buNone/>
            </a:pP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36</a:t>
            </a:fld>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3073" name="Picture 1" descr="Rulemaking Process class MT_Page_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879928" y="-534220"/>
            <a:ext cx="5638799" cy="8536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9261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Reference Material</a:t>
            </a:r>
          </a:p>
        </p:txBody>
      </p:sp>
      <p:sp>
        <p:nvSpPr>
          <p:cNvPr id="3" name="Content Placeholder 2"/>
          <p:cNvSpPr>
            <a:spLocks noGrp="1"/>
          </p:cNvSpPr>
          <p:nvPr>
            <p:ph idx="1"/>
          </p:nvPr>
        </p:nvSpPr>
        <p:spPr>
          <a:xfrm>
            <a:off x="457200" y="1447800"/>
            <a:ext cx="8229600" cy="4800600"/>
          </a:xfrm>
        </p:spPr>
        <p:txBody>
          <a:bodyPr>
            <a:normAutofit lnSpcReduction="10000"/>
          </a:bodyPr>
          <a:lstStyle/>
          <a:p>
            <a:r>
              <a:rPr lang="en-US" dirty="0"/>
              <a:t>After 12/31/10 all NPRs must have reference material accessible on E-rulemaking website unless under federal copyright</a:t>
            </a:r>
          </a:p>
          <a:p>
            <a:r>
              <a:rPr lang="en-US" dirty="0"/>
              <a:t>Prior to publishing NPR--Load to DEP website (to satisfy this requirement of making them available to the public)</a:t>
            </a:r>
          </a:p>
          <a:p>
            <a:r>
              <a:rPr lang="en-US" dirty="0"/>
              <a:t>Prior to Filing Certification--upload to DOS site; copy the URLs into the rule text and Cert. Pkg.</a:t>
            </a:r>
          </a:p>
          <a:p>
            <a:r>
              <a:rPr lang="en-US" dirty="0"/>
              <a:t>Then “submit” materials electronically on DOS site to obtain acceptance emails to file with the Certification Package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37</a:t>
            </a:fld>
            <a:endParaRPr lang="en-US" dirty="0"/>
          </a:p>
        </p:txBody>
      </p:sp>
    </p:spTree>
    <p:extLst>
      <p:ext uri="{BB962C8B-B14F-4D97-AF65-F5344CB8AC3E}">
        <p14:creationId xmlns:p14="http://schemas.microsoft.com/office/powerpoint/2010/main" val="3046598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Upload Reference Material</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38</a:t>
            </a:fld>
            <a:endParaRPr lang="en-US" dirty="0"/>
          </a:p>
        </p:txBody>
      </p:sp>
      <p:pic>
        <p:nvPicPr>
          <p:cNvPr id="6" name="Picture 2"/>
          <p:cNvPicPr>
            <a:picLocks noGrp="1" noChangeAspect="1" noChangeArrowheads="1"/>
          </p:cNvPicPr>
          <p:nvPr>
            <p:ph idx="1"/>
          </p:nvPr>
        </p:nvPicPr>
        <p:blipFill>
          <a:blip r:embed="rId2" cstate="print"/>
          <a:srcRect/>
          <a:stretch>
            <a:fillRect/>
          </a:stretch>
        </p:blipFill>
        <p:spPr bwMode="auto">
          <a:xfrm>
            <a:off x="1275351" y="1295400"/>
            <a:ext cx="6554574" cy="5105400"/>
          </a:xfrm>
          <a:prstGeom prst="rect">
            <a:avLst/>
          </a:prstGeom>
          <a:noFill/>
          <a:ln w="9525">
            <a:noFill/>
            <a:miter lim="800000"/>
            <a:headEnd/>
            <a:tailEnd/>
          </a:ln>
        </p:spPr>
      </p:pic>
    </p:spTree>
    <p:extLst>
      <p:ext uri="{BB962C8B-B14F-4D97-AF65-F5344CB8AC3E}">
        <p14:creationId xmlns:p14="http://schemas.microsoft.com/office/powerpoint/2010/main" val="2405157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Joint Administrative Procedures Committee (JAPC)</a:t>
            </a:r>
          </a:p>
        </p:txBody>
      </p:sp>
      <p:sp>
        <p:nvSpPr>
          <p:cNvPr id="3" name="Content Placeholder 2"/>
          <p:cNvSpPr>
            <a:spLocks noGrp="1"/>
          </p:cNvSpPr>
          <p:nvPr>
            <p:ph idx="1"/>
          </p:nvPr>
        </p:nvSpPr>
        <p:spPr/>
        <p:txBody>
          <a:bodyPr/>
          <a:lstStyle/>
          <a:p>
            <a:r>
              <a:rPr lang="en-US" sz="2400" dirty="0"/>
              <a:t>Staff attorney assigned to DEP</a:t>
            </a:r>
          </a:p>
          <a:p>
            <a:r>
              <a:rPr lang="en-US" sz="2400" dirty="0"/>
              <a:t>Reviews all proposed rules, FAR notices, existing rules, agency Websites, public comments</a:t>
            </a:r>
          </a:p>
          <a:p>
            <a:r>
              <a:rPr lang="en-US" sz="2400" dirty="0"/>
              <a:t>Must receive JAPC package timely—on or very close to date of FAR publication of NPR (email and hand deliver w/copy for DEP)</a:t>
            </a:r>
          </a:p>
          <a:p>
            <a:r>
              <a:rPr lang="en-US" sz="2400" dirty="0"/>
              <a:t>Comments on proposed rules</a:t>
            </a:r>
          </a:p>
          <a:p>
            <a:pPr lvl="1"/>
            <a:r>
              <a:rPr lang="en-US" sz="2000" dirty="0"/>
              <a:t>OGC attorney MUST respond in writing to all letters</a:t>
            </a:r>
          </a:p>
          <a:p>
            <a:r>
              <a:rPr lang="en-US" sz="2400" dirty="0"/>
              <a:t>JAPC Package </a:t>
            </a:r>
            <a:r>
              <a:rPr lang="en-US" sz="2000" dirty="0"/>
              <a:t>(cover letter, listing the Notice of Proposed Rule, Detailed Written Statement of Facts and Circumstances, Federal Comparison Statement, SERC, Reference Materials)</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39</a:t>
            </a:fld>
            <a:endParaRPr lang="en-US" dirty="0"/>
          </a:p>
        </p:txBody>
      </p:sp>
    </p:spTree>
    <p:extLst>
      <p:ext uri="{BB962C8B-B14F-4D97-AF65-F5344CB8AC3E}">
        <p14:creationId xmlns:p14="http://schemas.microsoft.com/office/powerpoint/2010/main" val="4187399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Rulemaking Guides</a:t>
            </a:r>
          </a:p>
        </p:txBody>
      </p:sp>
      <p:sp>
        <p:nvSpPr>
          <p:cNvPr id="3" name="Content Placeholder 2"/>
          <p:cNvSpPr>
            <a:spLocks noGrp="1"/>
          </p:cNvSpPr>
          <p:nvPr>
            <p:ph idx="1"/>
          </p:nvPr>
        </p:nvSpPr>
        <p:spPr/>
        <p:txBody>
          <a:bodyPr>
            <a:normAutofit fontScale="92500" lnSpcReduction="10000"/>
          </a:bodyPr>
          <a:lstStyle/>
          <a:p>
            <a:r>
              <a:rPr lang="en-US" dirty="0"/>
              <a:t>Chapter 120, F.S., Administrative Procedures Act </a:t>
            </a:r>
          </a:p>
          <a:p>
            <a:pPr marL="914400" indent="-339725"/>
            <a:r>
              <a:rPr lang="en-US" dirty="0"/>
              <a:t>required rulemaking steps, notices, workshops, hearings, retention (see 120.54)</a:t>
            </a:r>
          </a:p>
          <a:p>
            <a:r>
              <a:rPr lang="en-US" dirty="0"/>
              <a:t>OGC Rulemaking Handbook </a:t>
            </a:r>
          </a:p>
          <a:p>
            <a:pPr marL="914400"/>
            <a:r>
              <a:rPr lang="en-US" dirty="0"/>
              <a:t>process, forms</a:t>
            </a:r>
          </a:p>
          <a:p>
            <a:r>
              <a:rPr lang="en-US" dirty="0"/>
              <a:t>Timeline/Checklist </a:t>
            </a:r>
          </a:p>
          <a:p>
            <a:pPr marL="914400"/>
            <a:r>
              <a:rPr lang="en-US" dirty="0"/>
              <a:t>developed by OGC; expanded by SLERC to include DWRM and SSL requirements,  explanations of review steps and challenge periods, mailouts, web posting, etc.</a:t>
            </a:r>
          </a:p>
          <a:p>
            <a:pPr marL="339725" indent="-339725"/>
            <a:r>
              <a:rPr lang="en-US" dirty="0"/>
              <a:t>Current FAR online (notice templates)</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dirty="0"/>
          </a:p>
        </p:txBody>
      </p:sp>
    </p:spTree>
    <p:extLst>
      <p:ext uri="{BB962C8B-B14F-4D97-AF65-F5344CB8AC3E}">
        <p14:creationId xmlns:p14="http://schemas.microsoft.com/office/powerpoint/2010/main" val="3744280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OFARR</a:t>
            </a:r>
          </a:p>
        </p:txBody>
      </p:sp>
      <p:sp>
        <p:nvSpPr>
          <p:cNvPr id="3" name="Content Placeholder 2"/>
          <p:cNvSpPr>
            <a:spLocks noGrp="1"/>
          </p:cNvSpPr>
          <p:nvPr>
            <p:ph idx="1"/>
          </p:nvPr>
        </p:nvSpPr>
        <p:spPr/>
        <p:txBody>
          <a:bodyPr/>
          <a:lstStyle/>
          <a:p>
            <a:pPr marL="0" indent="0">
              <a:buNone/>
            </a:pPr>
            <a:r>
              <a:rPr lang="en-US" dirty="0"/>
              <a:t>Office of Fiscal Accountability and Regulatory Reform (formerly reviewed by SBRAC established in 2008)</a:t>
            </a:r>
          </a:p>
          <a:p>
            <a:r>
              <a:rPr lang="en-US" dirty="0"/>
              <a:t>Reviews “Notification of Rulemaking” form</a:t>
            </a:r>
          </a:p>
          <a:p>
            <a:r>
              <a:rPr lang="en-US" dirty="0"/>
              <a:t>They have 1 week to review the package to publish a Notice of Rule Development and 1 week for a Notice of Proposed Rule</a:t>
            </a:r>
          </a:p>
          <a:p>
            <a:r>
              <a:rPr lang="en-US" dirty="0"/>
              <a:t>They do not review Notice of Change, or Notice of Correction</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40</a:t>
            </a:fld>
            <a:endParaRPr lang="en-US" dirty="0"/>
          </a:p>
        </p:txBody>
      </p:sp>
    </p:spTree>
    <p:extLst>
      <p:ext uri="{BB962C8B-B14F-4D97-AF65-F5344CB8AC3E}">
        <p14:creationId xmlns:p14="http://schemas.microsoft.com/office/powerpoint/2010/main" val="2002953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Hearing</a:t>
            </a:r>
          </a:p>
        </p:txBody>
      </p:sp>
      <p:sp>
        <p:nvSpPr>
          <p:cNvPr id="3" name="Content Placeholder 2"/>
          <p:cNvSpPr>
            <a:spLocks noGrp="1"/>
          </p:cNvSpPr>
          <p:nvPr>
            <p:ph idx="1"/>
          </p:nvPr>
        </p:nvSpPr>
        <p:spPr/>
        <p:txBody>
          <a:bodyPr/>
          <a:lstStyle/>
          <a:p>
            <a:r>
              <a:rPr lang="en-US" dirty="0"/>
              <a:t>Rare for SLERC rules to require hearing before the ERC </a:t>
            </a:r>
          </a:p>
          <a:p>
            <a:r>
              <a:rPr lang="en-US" dirty="0"/>
              <a:t>If Governor and Cabinet action, they may require hearing before final adoption</a:t>
            </a:r>
          </a:p>
          <a:p>
            <a:r>
              <a:rPr lang="en-US" b="1" dirty="0"/>
              <a:t>May</a:t>
            </a:r>
            <a:r>
              <a:rPr lang="en-US" dirty="0"/>
              <a:t> be held </a:t>
            </a:r>
          </a:p>
          <a:p>
            <a:pPr lvl="1"/>
            <a:r>
              <a:rPr lang="en-US" dirty="0"/>
              <a:t>Presiding Officer may be bureau chief, or staff NOT heavily involved in rulemaking; should not be the program attorney</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41</a:t>
            </a:fld>
            <a:endParaRPr lang="en-US" dirty="0"/>
          </a:p>
        </p:txBody>
      </p:sp>
    </p:spTree>
    <p:extLst>
      <p:ext uri="{BB962C8B-B14F-4D97-AF65-F5344CB8AC3E}">
        <p14:creationId xmlns:p14="http://schemas.microsoft.com/office/powerpoint/2010/main" val="29040403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Certification Package</a:t>
            </a:r>
          </a:p>
        </p:txBody>
      </p:sp>
      <p:sp>
        <p:nvSpPr>
          <p:cNvPr id="3" name="Content Placeholder 2"/>
          <p:cNvSpPr>
            <a:spLocks noGrp="1"/>
          </p:cNvSpPr>
          <p:nvPr>
            <p:ph idx="1"/>
          </p:nvPr>
        </p:nvSpPr>
        <p:spPr>
          <a:xfrm>
            <a:off x="443845" y="1295400"/>
            <a:ext cx="8229600" cy="5105400"/>
          </a:xfrm>
        </p:spPr>
        <p:txBody>
          <a:bodyPr>
            <a:noAutofit/>
          </a:bodyPr>
          <a:lstStyle/>
          <a:p>
            <a:r>
              <a:rPr lang="en-US" sz="2500" dirty="0"/>
              <a:t>After notice of change or no change, draft a certification package</a:t>
            </a:r>
          </a:p>
          <a:p>
            <a:pPr lvl="1"/>
            <a:r>
              <a:rPr lang="en-US" sz="2500" dirty="0"/>
              <a:t>Cover Letter (from DEP Attorney)</a:t>
            </a:r>
          </a:p>
          <a:p>
            <a:pPr lvl="1"/>
            <a:r>
              <a:rPr lang="en-US" sz="2500" dirty="0"/>
              <a:t>Certification (of rules filed, time periods were met, signed by OGC)</a:t>
            </a:r>
          </a:p>
          <a:p>
            <a:pPr lvl="1"/>
            <a:r>
              <a:rPr lang="en-US" sz="2500" dirty="0"/>
              <a:t>Follow template and order</a:t>
            </a:r>
          </a:p>
          <a:p>
            <a:pPr lvl="1"/>
            <a:r>
              <a:rPr lang="en-US" sz="2500" dirty="0"/>
              <a:t>Rule in DOUBLE space format, same font and pitch as NPR, with page numbers (certify # rule pages)</a:t>
            </a:r>
          </a:p>
          <a:p>
            <a:pPr lvl="1"/>
            <a:r>
              <a:rPr lang="en-US" sz="2500" dirty="0"/>
              <a:t>Detailed Statement of Facts and Circumstances</a:t>
            </a:r>
          </a:p>
          <a:p>
            <a:pPr lvl="1"/>
            <a:r>
              <a:rPr lang="en-US" sz="2500" dirty="0"/>
              <a:t>Summary of Rules</a:t>
            </a:r>
          </a:p>
          <a:p>
            <a:pPr lvl="1"/>
            <a:r>
              <a:rPr lang="en-US" sz="2500" dirty="0"/>
              <a:t>Summary of Hearing</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42</a:t>
            </a:fld>
            <a:endParaRPr lang="en-US" dirty="0"/>
          </a:p>
        </p:txBody>
      </p:sp>
    </p:spTree>
    <p:extLst>
      <p:ext uri="{BB962C8B-B14F-4D97-AF65-F5344CB8AC3E}">
        <p14:creationId xmlns:p14="http://schemas.microsoft.com/office/powerpoint/2010/main" val="174152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Certification Package</a:t>
            </a:r>
          </a:p>
        </p:txBody>
      </p:sp>
      <p:sp>
        <p:nvSpPr>
          <p:cNvPr id="3" name="Content Placeholder 2"/>
          <p:cNvSpPr>
            <a:spLocks noGrp="1"/>
          </p:cNvSpPr>
          <p:nvPr>
            <p:ph idx="1"/>
          </p:nvPr>
        </p:nvSpPr>
        <p:spPr>
          <a:xfrm>
            <a:off x="457200" y="1371600"/>
            <a:ext cx="8229600" cy="4876800"/>
          </a:xfrm>
        </p:spPr>
        <p:txBody>
          <a:bodyPr>
            <a:normAutofit lnSpcReduction="10000"/>
          </a:bodyPr>
          <a:lstStyle/>
          <a:p>
            <a:pPr marL="0" indent="0">
              <a:buNone/>
            </a:pPr>
            <a:r>
              <a:rPr lang="en-US" dirty="0"/>
              <a:t>Timing for Filing:</a:t>
            </a:r>
          </a:p>
          <a:p>
            <a:r>
              <a:rPr lang="en-US" dirty="0"/>
              <a:t>OGC sends a letter to JAPC announcing plan to file on XX date (which is 7 days away)</a:t>
            </a:r>
          </a:p>
          <a:p>
            <a:r>
              <a:rPr lang="en-US" dirty="0"/>
              <a:t>This allows time for JAPC to certify to the DOS that there are no outstanding concerns</a:t>
            </a:r>
          </a:p>
          <a:p>
            <a:r>
              <a:rPr lang="en-US" dirty="0"/>
              <a:t>This sets the effective date (month and year), which you add to any materials and forms</a:t>
            </a:r>
          </a:p>
          <a:p>
            <a:r>
              <a:rPr lang="en-US" dirty="0"/>
              <a:t>The forms and materials incorporated or modified get uploaded to the DOS site</a:t>
            </a:r>
          </a:p>
          <a:p>
            <a:r>
              <a:rPr lang="en-US" dirty="0"/>
              <a:t>The resulting DOS Gateway URL is inserted in the rule text in the Certification Package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43</a:t>
            </a:fld>
            <a:endParaRPr lang="en-US" dirty="0"/>
          </a:p>
        </p:txBody>
      </p:sp>
    </p:spTree>
    <p:extLst>
      <p:ext uri="{BB962C8B-B14F-4D97-AF65-F5344CB8AC3E}">
        <p14:creationId xmlns:p14="http://schemas.microsoft.com/office/powerpoint/2010/main" val="80839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Retention &amp; Oculus</a:t>
            </a:r>
          </a:p>
        </p:txBody>
      </p:sp>
      <p:sp>
        <p:nvSpPr>
          <p:cNvPr id="3" name="Content Placeholder 2"/>
          <p:cNvSpPr>
            <a:spLocks noGrp="1"/>
          </p:cNvSpPr>
          <p:nvPr>
            <p:ph idx="1"/>
          </p:nvPr>
        </p:nvSpPr>
        <p:spPr/>
        <p:txBody>
          <a:bodyPr>
            <a:normAutofit lnSpcReduction="10000"/>
          </a:bodyPr>
          <a:lstStyle/>
          <a:p>
            <a:r>
              <a:rPr lang="en-US" dirty="0"/>
              <a:t>OGC inserts notices, anything signed by attorney</a:t>
            </a:r>
          </a:p>
          <a:p>
            <a:r>
              <a:rPr lang="en-US" dirty="0"/>
              <a:t>Check to see what OGC placed in Oculus, then add additional documents from SLERC’s rule files.  </a:t>
            </a:r>
          </a:p>
          <a:p>
            <a:r>
              <a:rPr lang="en-US" dirty="0"/>
              <a:t>Comments have to be retained per 120.54(8), and are part of OFARR form </a:t>
            </a:r>
            <a:r>
              <a:rPr lang="en-US" sz="2400" dirty="0"/>
              <a:t>(include in Oculus)</a:t>
            </a:r>
          </a:p>
          <a:p>
            <a:r>
              <a:rPr lang="en-US" dirty="0"/>
              <a:t>Don’t need to retain records of rules that didn’t become effective (but keep copy of latest draft in case it is reactivated or for reference)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44</a:t>
            </a:fld>
            <a:endParaRPr lang="en-US" dirty="0"/>
          </a:p>
        </p:txBody>
      </p:sp>
    </p:spTree>
    <p:extLst>
      <p:ext uri="{BB962C8B-B14F-4D97-AF65-F5344CB8AC3E}">
        <p14:creationId xmlns:p14="http://schemas.microsoft.com/office/powerpoint/2010/main" val="1396542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FEW POINTS</a:t>
            </a:r>
          </a:p>
        </p:txBody>
      </p:sp>
      <p:sp>
        <p:nvSpPr>
          <p:cNvPr id="3" name="Content Placeholder 2"/>
          <p:cNvSpPr>
            <a:spLocks noGrp="1"/>
          </p:cNvSpPr>
          <p:nvPr>
            <p:ph idx="1"/>
          </p:nvPr>
        </p:nvSpPr>
        <p:spPr/>
        <p:txBody>
          <a:bodyPr>
            <a:normAutofit lnSpcReduction="10000"/>
          </a:bodyPr>
          <a:lstStyle/>
          <a:p>
            <a:r>
              <a:rPr lang="en-US" dirty="0"/>
              <a:t>Comments – public comments give us other viewpoints and make a rule clearer and more complete</a:t>
            </a:r>
          </a:p>
          <a:p>
            <a:r>
              <a:rPr lang="en-US" dirty="0"/>
              <a:t>Timing – Session, vacations, holidays</a:t>
            </a:r>
          </a:p>
          <a:p>
            <a:r>
              <a:rPr lang="en-US" dirty="0"/>
              <a:t>“Now” – do your part as soon as you can because others have full schedules and there are lots of steps and reviewers</a:t>
            </a:r>
          </a:p>
          <a:p>
            <a:r>
              <a:rPr lang="en-US" dirty="0"/>
              <a:t>Details – there are requirements for everything; lots of details; read rules and notices word-for-word to make it as correct as possible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45</a:t>
            </a:fld>
            <a:endParaRPr lang="en-US" dirty="0"/>
          </a:p>
        </p:txBody>
      </p:sp>
    </p:spTree>
    <p:extLst>
      <p:ext uri="{BB962C8B-B14F-4D97-AF65-F5344CB8AC3E}">
        <p14:creationId xmlns:p14="http://schemas.microsoft.com/office/powerpoint/2010/main" val="13651634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POINTS. . .</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a:t>“now” is also good because before a rule is filed, these actions can slow or stop rulemaking:</a:t>
            </a:r>
          </a:p>
          <a:p>
            <a:r>
              <a:rPr lang="en-US" dirty="0"/>
              <a:t>Challenge can be filed against the rule (this stops the clock and all activities until the challenge is resolved or dropped) (however, once a rule is filed, it becomes effective and the challenge is resolved separately)</a:t>
            </a:r>
          </a:p>
          <a:p>
            <a:r>
              <a:rPr lang="en-US" dirty="0"/>
              <a:t>E.O. can be issued to hold rulemaking</a:t>
            </a:r>
          </a:p>
          <a:p>
            <a:r>
              <a:rPr lang="en-US" dirty="0"/>
              <a:t>Elections anticipated or just occurred may result in rulemaking being on hold until the new XX is familiar with rule changes</a:t>
            </a:r>
          </a:p>
          <a:p>
            <a:r>
              <a:rPr lang="en-US" dirty="0"/>
              <a:t>Rulemaking can be placed on hold until all rules are reviewed (2011, 2015); annual Agency Regulatory Plans</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46</a:t>
            </a:fld>
            <a:endParaRPr lang="en-US" dirty="0"/>
          </a:p>
        </p:txBody>
      </p:sp>
    </p:spTree>
    <p:extLst>
      <p:ext uri="{BB962C8B-B14F-4D97-AF65-F5344CB8AC3E}">
        <p14:creationId xmlns:p14="http://schemas.microsoft.com/office/powerpoint/2010/main" val="5350687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 .</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This might be harder to decipher: 3.</a:t>
            </a:r>
            <a:r>
              <a:rPr lang="en-US" u="sng" dirty="0"/>
              <a:t>2</a:t>
            </a:r>
            <a:r>
              <a:rPr lang="en-US" strike="sngStrike" dirty="0"/>
              <a:t>4.3</a:t>
            </a:r>
            <a:r>
              <a:rPr lang="en-US" dirty="0"/>
              <a:t>.7(c)  </a:t>
            </a:r>
          </a:p>
          <a:p>
            <a:pPr marL="0" indent="0">
              <a:buNone/>
            </a:pPr>
            <a:r>
              <a:rPr lang="en-US" dirty="0"/>
              <a:t>Clearer to me would be:                3.</a:t>
            </a:r>
            <a:r>
              <a:rPr lang="en-US" u="sng" dirty="0"/>
              <a:t>2.</a:t>
            </a:r>
            <a:r>
              <a:rPr lang="en-US" strike="sngStrike" dirty="0"/>
              <a:t>4.3.</a:t>
            </a:r>
            <a:r>
              <a:rPr lang="en-US" dirty="0"/>
              <a:t>7(c) </a:t>
            </a:r>
          </a:p>
          <a:p>
            <a:pPr marL="0" indent="0">
              <a:buNone/>
            </a:pPr>
            <a:r>
              <a:rPr lang="en-US" dirty="0"/>
              <a:t>It should be this and is easier:  </a:t>
            </a:r>
            <a:r>
              <a:rPr lang="en-US" u="sng" dirty="0"/>
              <a:t>3.2.7(c)</a:t>
            </a:r>
            <a:r>
              <a:rPr lang="en-US" dirty="0"/>
              <a:t> </a:t>
            </a:r>
            <a:r>
              <a:rPr lang="en-US" strike="sngStrike" dirty="0"/>
              <a:t>3.4.3.7(c)</a:t>
            </a:r>
            <a:r>
              <a:rPr lang="en-US" dirty="0"/>
              <a:t> </a:t>
            </a:r>
          </a:p>
          <a:p>
            <a:pPr marL="0" indent="0">
              <a:buNone/>
            </a:pPr>
            <a:endParaRPr lang="en-US" dirty="0"/>
          </a:p>
          <a:p>
            <a:pPr marL="0" indent="0">
              <a:buNone/>
            </a:pPr>
            <a:r>
              <a:rPr lang="en-US" dirty="0"/>
              <a:t>Takes time to figure this out:   Corp</a:t>
            </a:r>
            <a:r>
              <a:rPr lang="en-US" strike="sngStrike" dirty="0"/>
              <a:t>or</a:t>
            </a:r>
            <a:r>
              <a:rPr lang="en-US" dirty="0"/>
              <a:t>s</a:t>
            </a:r>
          </a:p>
          <a:p>
            <a:pPr marL="0" indent="0">
              <a:buNone/>
            </a:pPr>
            <a:r>
              <a:rPr lang="en-US" dirty="0"/>
              <a:t>Easier to understand this change:  </a:t>
            </a:r>
            <a:r>
              <a:rPr lang="en-US" u="sng" dirty="0"/>
              <a:t>Corps</a:t>
            </a:r>
            <a:r>
              <a:rPr lang="en-US" dirty="0"/>
              <a:t> </a:t>
            </a:r>
            <a:r>
              <a:rPr lang="en-US" strike="sngStrike" dirty="0"/>
              <a:t>Corpers</a:t>
            </a:r>
            <a:endParaRPr lang="en-US" dirty="0"/>
          </a:p>
          <a:p>
            <a:pPr marL="0" indent="0">
              <a:buNone/>
            </a:pPr>
            <a:endParaRPr lang="en-US" dirty="0"/>
          </a:p>
          <a:p>
            <a:pPr marL="0" indent="0">
              <a:buNone/>
            </a:pPr>
            <a:r>
              <a:rPr lang="en-US" dirty="0"/>
              <a:t>(for the AH’s and forms that are not published in the FAR, some different styles are allowed, but we should follow the same required rulemaking style)</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47</a:t>
            </a:fld>
            <a:endParaRPr lang="en-US" dirty="0"/>
          </a:p>
        </p:txBody>
      </p:sp>
    </p:spTree>
    <p:extLst>
      <p:ext uri="{BB962C8B-B14F-4D97-AF65-F5344CB8AC3E}">
        <p14:creationId xmlns:p14="http://schemas.microsoft.com/office/powerpoint/2010/main" val="5185479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Learned. . .</a:t>
            </a:r>
          </a:p>
        </p:txBody>
      </p:sp>
      <p:sp>
        <p:nvSpPr>
          <p:cNvPr id="3" name="Content Placeholder 2"/>
          <p:cNvSpPr>
            <a:spLocks noGrp="1"/>
          </p:cNvSpPr>
          <p:nvPr>
            <p:ph idx="1"/>
          </p:nvPr>
        </p:nvSpPr>
        <p:spPr/>
        <p:txBody>
          <a:bodyPr>
            <a:normAutofit/>
          </a:bodyPr>
          <a:lstStyle/>
          <a:p>
            <a:r>
              <a:rPr lang="en-US" dirty="0"/>
              <a:t>Map of locations and contacts found in the Attachments 1-3 of the Joint Application, Section A, form 62-330.060: </a:t>
            </a:r>
          </a:p>
          <a:p>
            <a:pPr marL="344488" indent="0">
              <a:buNone/>
            </a:pPr>
            <a:r>
              <a:rPr lang="en-US" dirty="0"/>
              <a:t>we were required to “incorporate” it because it had the appearance of being incorporated based on the way it is referenced in the application  </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48</a:t>
            </a:fld>
            <a:endParaRPr lang="en-US" dirty="0"/>
          </a:p>
        </p:txBody>
      </p:sp>
    </p:spTree>
    <p:extLst>
      <p:ext uri="{BB962C8B-B14F-4D97-AF65-F5344CB8AC3E}">
        <p14:creationId xmlns:p14="http://schemas.microsoft.com/office/powerpoint/2010/main" val="41245683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draft a rule</a:t>
            </a:r>
          </a:p>
        </p:txBody>
      </p:sp>
      <p:sp>
        <p:nvSpPr>
          <p:cNvPr id="3" name="Content Placeholder 2"/>
          <p:cNvSpPr>
            <a:spLocks noGrp="1"/>
          </p:cNvSpPr>
          <p:nvPr>
            <p:ph idx="1"/>
          </p:nvPr>
        </p:nvSpPr>
        <p:spPr/>
        <p:txBody>
          <a:bodyPr>
            <a:normAutofit lnSpcReduction="10000"/>
          </a:bodyPr>
          <a:lstStyle/>
          <a:p>
            <a:pPr marL="0" indent="0">
              <a:buNone/>
            </a:pPr>
            <a:r>
              <a:rPr lang="en-US" dirty="0"/>
              <a:t>After all this – how do you write the text for a rule?</a:t>
            </a:r>
          </a:p>
          <a:p>
            <a:r>
              <a:rPr lang="en-US" dirty="0"/>
              <a:t>Usually we are revising existing text – based on it being misunderstood, update to statute changes, and other reasons</a:t>
            </a:r>
          </a:p>
          <a:p>
            <a:r>
              <a:rPr lang="en-US" dirty="0"/>
              <a:t>For new proposed text – look at similar existing text; match to style in the chapter or section (rule)</a:t>
            </a:r>
          </a:p>
          <a:p>
            <a:r>
              <a:rPr lang="en-US" dirty="0"/>
              <a:t>Write what is clear to you and then break it down</a:t>
            </a:r>
          </a:p>
          <a:p>
            <a:r>
              <a:rPr lang="en-US" dirty="0"/>
              <a:t>Look at WMD or other rule text for examples</a:t>
            </a:r>
          </a:p>
          <a:p>
            <a:r>
              <a:rPr lang="en-US" dirty="0"/>
              <a:t>If a word is defined, use the exact full word</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49</a:t>
            </a:fld>
            <a:endParaRPr lang="en-US"/>
          </a:p>
        </p:txBody>
      </p:sp>
    </p:spTree>
    <p:extLst>
      <p:ext uri="{BB962C8B-B14F-4D97-AF65-F5344CB8AC3E}">
        <p14:creationId xmlns:p14="http://schemas.microsoft.com/office/powerpoint/2010/main" val="3896754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eDocLog</a:t>
            </a:r>
          </a:p>
        </p:txBody>
      </p:sp>
      <p:sp>
        <p:nvSpPr>
          <p:cNvPr id="3" name="Content Placeholder 2"/>
          <p:cNvSpPr>
            <a:spLocks noGrp="1"/>
          </p:cNvSpPr>
          <p:nvPr>
            <p:ph idx="1"/>
          </p:nvPr>
        </p:nvSpPr>
        <p:spPr/>
        <p:txBody>
          <a:bodyPr/>
          <a:lstStyle/>
          <a:p>
            <a:r>
              <a:rPr lang="en-US" dirty="0"/>
              <a:t>Internal “electronic” routing and review</a:t>
            </a:r>
          </a:p>
          <a:p>
            <a:r>
              <a:rPr lang="en-US" dirty="0">
                <a:hlinkClick r:id="rId2"/>
              </a:rPr>
              <a:t>http://webapps.dep.state.fl.us/DepDocLog/pending-list</a:t>
            </a:r>
            <a:r>
              <a:rPr lang="en-US" dirty="0"/>
              <a:t> </a:t>
            </a:r>
          </a:p>
          <a:p>
            <a:r>
              <a:rPr lang="en-US" dirty="0"/>
              <a:t>Load documents for review</a:t>
            </a:r>
          </a:p>
          <a:p>
            <a:r>
              <a:rPr lang="en-US" dirty="0"/>
              <a:t>Includes link to “Instructions” (how to load new rule, shows who has to review different requests)</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dirty="0"/>
          </a:p>
        </p:txBody>
      </p:sp>
      <p:pic>
        <p:nvPicPr>
          <p:cNvPr id="6" name="Picture 5"/>
          <p:cNvPicPr>
            <a:picLocks noChangeAspect="1"/>
          </p:cNvPicPr>
          <p:nvPr/>
        </p:nvPicPr>
        <p:blipFill>
          <a:blip r:embed="rId3"/>
          <a:stretch>
            <a:fillRect/>
          </a:stretch>
        </p:blipFill>
        <p:spPr>
          <a:xfrm>
            <a:off x="2819399" y="4572000"/>
            <a:ext cx="3827063" cy="182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97436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Actual Writing (contin.)</a:t>
            </a:r>
          </a:p>
        </p:txBody>
      </p:sp>
      <p:sp>
        <p:nvSpPr>
          <p:cNvPr id="3" name="Content Placeholder 2"/>
          <p:cNvSpPr>
            <a:spLocks noGrp="1"/>
          </p:cNvSpPr>
          <p:nvPr>
            <p:ph idx="1"/>
          </p:nvPr>
        </p:nvSpPr>
        <p:spPr/>
        <p:txBody>
          <a:bodyPr/>
          <a:lstStyle/>
          <a:p>
            <a:r>
              <a:rPr lang="en-US" dirty="0"/>
              <a:t>Look back at older rules vs today’s</a:t>
            </a:r>
          </a:p>
          <a:p>
            <a:r>
              <a:rPr lang="en-US" dirty="0"/>
              <a:t>Also remember the Governor’s Plain Language initiative</a:t>
            </a:r>
          </a:p>
          <a:p>
            <a:endParaRPr lang="en-US" dirty="0"/>
          </a:p>
          <a:p>
            <a:endParaRPr lang="en-US" dirty="0"/>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50</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394195963"/>
              </p:ext>
            </p:extLst>
          </p:nvPr>
        </p:nvGraphicFramePr>
        <p:xfrm>
          <a:off x="5022267" y="3202450"/>
          <a:ext cx="3835983" cy="3107069"/>
        </p:xfrm>
        <a:graphic>
          <a:graphicData uri="http://schemas.openxmlformats.org/drawingml/2006/table">
            <a:tbl>
              <a:tblPr firstRow="1" firstCol="1" bandRow="1">
                <a:tableStyleId>{5C22544A-7EE6-4342-B048-85BDC9FD1C3A}</a:tableStyleId>
              </a:tblPr>
              <a:tblGrid>
                <a:gridCol w="1807408">
                  <a:extLst>
                    <a:ext uri="{9D8B030D-6E8A-4147-A177-3AD203B41FA5}">
                      <a16:colId xmlns:a16="http://schemas.microsoft.com/office/drawing/2014/main" val="20000"/>
                    </a:ext>
                  </a:extLst>
                </a:gridCol>
                <a:gridCol w="2028575">
                  <a:extLst>
                    <a:ext uri="{9D8B030D-6E8A-4147-A177-3AD203B41FA5}">
                      <a16:colId xmlns:a16="http://schemas.microsoft.com/office/drawing/2014/main" val="20001"/>
                    </a:ext>
                  </a:extLst>
                </a:gridCol>
              </a:tblGrid>
              <a:tr h="3107069">
                <a:tc>
                  <a:txBody>
                    <a:bodyPr/>
                    <a:lstStyle/>
                    <a:p>
                      <a:pPr marL="0" marR="0">
                        <a:lnSpc>
                          <a:spcPct val="115000"/>
                        </a:lnSpc>
                        <a:spcBef>
                          <a:spcPts val="0"/>
                        </a:spcBef>
                        <a:spcAft>
                          <a:spcPts val="0"/>
                        </a:spcAft>
                      </a:pPr>
                      <a:r>
                        <a:rPr lang="en-US" sz="1000" dirty="0">
                          <a:effectLst/>
                        </a:rPr>
                        <a:t>Instead of:</a:t>
                      </a:r>
                      <a:br>
                        <a:rPr lang="en-US" sz="1000" dirty="0">
                          <a:effectLst/>
                        </a:rPr>
                      </a:br>
                      <a:r>
                        <a:rPr lang="en-US" sz="1000" dirty="0">
                          <a:effectLst/>
                        </a:rPr>
                        <a:t>with regard to</a:t>
                      </a:r>
                      <a:br>
                        <a:rPr lang="en-US" sz="1000" dirty="0">
                          <a:effectLst/>
                        </a:rPr>
                      </a:br>
                      <a:r>
                        <a:rPr lang="en-US" sz="1000" dirty="0">
                          <a:effectLst/>
                        </a:rPr>
                        <a:t>by means of</a:t>
                      </a:r>
                      <a:br>
                        <a:rPr lang="en-US" sz="1000" dirty="0">
                          <a:effectLst/>
                        </a:rPr>
                      </a:br>
                      <a:r>
                        <a:rPr lang="en-US" sz="1000" dirty="0">
                          <a:effectLst/>
                        </a:rPr>
                        <a:t>in the event that </a:t>
                      </a:r>
                      <a:br>
                        <a:rPr lang="en-US" sz="1000" dirty="0">
                          <a:effectLst/>
                        </a:rPr>
                      </a:br>
                      <a:r>
                        <a:rPr lang="en-US" sz="1000" dirty="0">
                          <a:effectLst/>
                        </a:rPr>
                        <a:t>until such time</a:t>
                      </a:r>
                      <a:br>
                        <a:rPr lang="en-US" sz="1000" dirty="0">
                          <a:effectLst/>
                        </a:rPr>
                      </a:br>
                      <a:r>
                        <a:rPr lang="en-US" sz="1000" dirty="0">
                          <a:effectLst/>
                        </a:rPr>
                        <a:t>during such time</a:t>
                      </a:r>
                      <a:br>
                        <a:rPr lang="en-US" sz="1000" dirty="0">
                          <a:effectLst/>
                        </a:rPr>
                      </a:br>
                      <a:r>
                        <a:rPr lang="en-US" sz="1000" dirty="0">
                          <a:effectLst/>
                        </a:rPr>
                        <a:t>in respect of</a:t>
                      </a:r>
                      <a:br>
                        <a:rPr lang="en-US" sz="1000" dirty="0">
                          <a:effectLst/>
                        </a:rPr>
                      </a:br>
                      <a:r>
                        <a:rPr lang="en-US" sz="1000" dirty="0">
                          <a:effectLst/>
                        </a:rPr>
                        <a:t>in view of the fact</a:t>
                      </a:r>
                      <a:br>
                        <a:rPr lang="en-US" sz="1000" dirty="0">
                          <a:effectLst/>
                        </a:rPr>
                      </a:br>
                      <a:r>
                        <a:rPr lang="en-US" sz="1000" dirty="0">
                          <a:effectLst/>
                        </a:rPr>
                        <a:t>on the part of</a:t>
                      </a:r>
                      <a:br>
                        <a:rPr lang="en-US" sz="1000" dirty="0">
                          <a:effectLst/>
                        </a:rPr>
                      </a:br>
                      <a:r>
                        <a:rPr lang="en-US" sz="1000" dirty="0">
                          <a:effectLst/>
                        </a:rPr>
                        <a:t>subsequent to</a:t>
                      </a:r>
                      <a:br>
                        <a:rPr lang="en-US" sz="1000" dirty="0">
                          <a:effectLst/>
                        </a:rPr>
                      </a:br>
                      <a:r>
                        <a:rPr lang="en-US" sz="1000" dirty="0">
                          <a:effectLst/>
                        </a:rPr>
                        <a:t>under the provisions of</a:t>
                      </a:r>
                      <a:br>
                        <a:rPr lang="en-US" sz="1000" dirty="0">
                          <a:effectLst/>
                        </a:rPr>
                      </a:br>
                      <a:r>
                        <a:rPr lang="en-US" sz="1000" dirty="0">
                          <a:effectLst/>
                        </a:rPr>
                        <a:t>with a view to</a:t>
                      </a:r>
                      <a:br>
                        <a:rPr lang="en-US" sz="1000" dirty="0">
                          <a:effectLst/>
                        </a:rPr>
                      </a:br>
                      <a:r>
                        <a:rPr lang="en-US" sz="1000" dirty="0">
                          <a:effectLst/>
                        </a:rPr>
                        <a:t>it would appear that</a:t>
                      </a:r>
                      <a:br>
                        <a:rPr lang="en-US" sz="1000" dirty="0">
                          <a:effectLst/>
                        </a:rPr>
                      </a:br>
                      <a:r>
                        <a:rPr lang="en-US" sz="1000" dirty="0">
                          <a:effectLst/>
                        </a:rPr>
                        <a:t>it is probable that</a:t>
                      </a:r>
                      <a:br>
                        <a:rPr lang="en-US" sz="1000" dirty="0">
                          <a:effectLst/>
                        </a:rPr>
                      </a:br>
                      <a:r>
                        <a:rPr lang="en-US" sz="1000" dirty="0">
                          <a:effectLst/>
                        </a:rPr>
                        <a:t>notwithstanding the fact that</a:t>
                      </a:r>
                      <a:br>
                        <a:rPr lang="en-US" sz="1000" dirty="0">
                          <a:effectLst/>
                        </a:rPr>
                      </a:br>
                      <a:r>
                        <a:rPr lang="en-US" sz="1000" dirty="0">
                          <a:effectLst/>
                        </a:rPr>
                        <a:t>adequate number of</a:t>
                      </a:r>
                      <a:br>
                        <a:rPr lang="en-US" sz="1000" dirty="0">
                          <a:effectLst/>
                        </a:rPr>
                      </a:br>
                      <a:r>
                        <a:rPr lang="en-US" sz="1000" dirty="0">
                          <a:effectLst/>
                        </a:rPr>
                        <a:t>excessive number of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marL="0" marR="0">
                        <a:lnSpc>
                          <a:spcPct val="115000"/>
                        </a:lnSpc>
                        <a:spcBef>
                          <a:spcPts val="0"/>
                        </a:spcBef>
                        <a:spcAft>
                          <a:spcPts val="0"/>
                        </a:spcAft>
                      </a:pPr>
                      <a:r>
                        <a:rPr lang="en-US" sz="1000" dirty="0">
                          <a:effectLst/>
                        </a:rPr>
                        <a:t>Use:</a:t>
                      </a:r>
                      <a:br>
                        <a:rPr lang="en-US" sz="1000" dirty="0">
                          <a:effectLst/>
                        </a:rPr>
                      </a:br>
                      <a:r>
                        <a:rPr lang="en-US" sz="1000" dirty="0">
                          <a:effectLst/>
                        </a:rPr>
                        <a:t>about</a:t>
                      </a:r>
                      <a:br>
                        <a:rPr lang="en-US" sz="1000" dirty="0">
                          <a:effectLst/>
                        </a:rPr>
                      </a:br>
                      <a:r>
                        <a:rPr lang="en-US" sz="1000" dirty="0">
                          <a:effectLst/>
                        </a:rPr>
                        <a:t>by</a:t>
                      </a:r>
                      <a:br>
                        <a:rPr lang="en-US" sz="1000" dirty="0">
                          <a:effectLst/>
                        </a:rPr>
                      </a:br>
                      <a:r>
                        <a:rPr lang="en-US" sz="1000" dirty="0">
                          <a:effectLst/>
                        </a:rPr>
                        <a:t>if</a:t>
                      </a:r>
                      <a:br>
                        <a:rPr lang="en-US" sz="1000" dirty="0">
                          <a:effectLst/>
                        </a:rPr>
                      </a:br>
                      <a:r>
                        <a:rPr lang="en-US" sz="1000" dirty="0">
                          <a:effectLst/>
                        </a:rPr>
                        <a:t>until</a:t>
                      </a:r>
                      <a:br>
                        <a:rPr lang="en-US" sz="1000" dirty="0">
                          <a:effectLst/>
                        </a:rPr>
                      </a:br>
                      <a:r>
                        <a:rPr lang="en-US" sz="1000" dirty="0">
                          <a:effectLst/>
                        </a:rPr>
                        <a:t>while</a:t>
                      </a:r>
                      <a:br>
                        <a:rPr lang="en-US" sz="1000" dirty="0">
                          <a:effectLst/>
                        </a:rPr>
                      </a:br>
                      <a:r>
                        <a:rPr lang="en-US" sz="1000" dirty="0">
                          <a:effectLst/>
                        </a:rPr>
                        <a:t>for</a:t>
                      </a:r>
                      <a:br>
                        <a:rPr lang="en-US" sz="1000" dirty="0">
                          <a:effectLst/>
                        </a:rPr>
                      </a:br>
                      <a:r>
                        <a:rPr lang="en-US" sz="1000" dirty="0">
                          <a:effectLst/>
                        </a:rPr>
                        <a:t>because</a:t>
                      </a:r>
                      <a:br>
                        <a:rPr lang="en-US" sz="1000" dirty="0">
                          <a:effectLst/>
                        </a:rPr>
                      </a:br>
                      <a:r>
                        <a:rPr lang="en-US" sz="1000" dirty="0">
                          <a:effectLst/>
                        </a:rPr>
                        <a:t>by</a:t>
                      </a:r>
                      <a:br>
                        <a:rPr lang="en-US" sz="1000" dirty="0">
                          <a:effectLst/>
                        </a:rPr>
                      </a:br>
                      <a:r>
                        <a:rPr lang="en-US" sz="1000" dirty="0">
                          <a:effectLst/>
                        </a:rPr>
                        <a:t>after</a:t>
                      </a:r>
                      <a:br>
                        <a:rPr lang="en-US" sz="1000" dirty="0">
                          <a:effectLst/>
                        </a:rPr>
                      </a:br>
                      <a:r>
                        <a:rPr lang="en-US" sz="1000" dirty="0">
                          <a:effectLst/>
                        </a:rPr>
                        <a:t>under</a:t>
                      </a:r>
                      <a:br>
                        <a:rPr lang="en-US" sz="1000" dirty="0">
                          <a:effectLst/>
                        </a:rPr>
                      </a:br>
                      <a:r>
                        <a:rPr lang="en-US" sz="1000" dirty="0">
                          <a:effectLst/>
                        </a:rPr>
                        <a:t>to</a:t>
                      </a:r>
                      <a:br>
                        <a:rPr lang="en-US" sz="1000" dirty="0">
                          <a:effectLst/>
                        </a:rPr>
                      </a:br>
                      <a:r>
                        <a:rPr lang="en-US" sz="1000" dirty="0">
                          <a:effectLst/>
                        </a:rPr>
                        <a:t>apparently</a:t>
                      </a:r>
                      <a:br>
                        <a:rPr lang="en-US" sz="1000" dirty="0">
                          <a:effectLst/>
                        </a:rPr>
                      </a:br>
                      <a:r>
                        <a:rPr lang="en-US" sz="1000" dirty="0">
                          <a:effectLst/>
                        </a:rPr>
                        <a:t>probably</a:t>
                      </a:r>
                      <a:br>
                        <a:rPr lang="en-US" sz="1000" dirty="0">
                          <a:effectLst/>
                        </a:rPr>
                      </a:br>
                      <a:r>
                        <a:rPr lang="en-US" sz="1000" dirty="0">
                          <a:effectLst/>
                        </a:rPr>
                        <a:t>although</a:t>
                      </a:r>
                      <a:br>
                        <a:rPr lang="en-US" sz="1000" dirty="0">
                          <a:effectLst/>
                        </a:rPr>
                      </a:br>
                      <a:r>
                        <a:rPr lang="en-US" sz="1000" dirty="0">
                          <a:effectLst/>
                        </a:rPr>
                        <a:t>enough</a:t>
                      </a:r>
                      <a:br>
                        <a:rPr lang="en-US" sz="1000" dirty="0">
                          <a:effectLst/>
                        </a:rPr>
                      </a:br>
                      <a:r>
                        <a:rPr lang="en-US" sz="1000" dirty="0">
                          <a:effectLst/>
                        </a:rPr>
                        <a:t>too many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bl>
          </a:graphicData>
        </a:graphic>
      </p:graphicFrame>
      <p:sp>
        <p:nvSpPr>
          <p:cNvPr id="7" name="Rectangle 1"/>
          <p:cNvSpPr>
            <a:spLocks noChangeArrowheads="1"/>
          </p:cNvSpPr>
          <p:nvPr/>
        </p:nvSpPr>
        <p:spPr bwMode="auto">
          <a:xfrm>
            <a:off x="5486400" y="2927023"/>
            <a:ext cx="520071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Eliminate unnecessary words. Examples: </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49008" y="3132004"/>
            <a:ext cx="5123004" cy="655528"/>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151728935"/>
              </p:ext>
            </p:extLst>
          </p:nvPr>
        </p:nvGraphicFramePr>
        <p:xfrm>
          <a:off x="685800" y="3624439"/>
          <a:ext cx="3581400" cy="2395361"/>
        </p:xfrm>
        <a:graphic>
          <a:graphicData uri="http://schemas.openxmlformats.org/drawingml/2006/table">
            <a:tbl>
              <a:tblPr firstRow="1" firstCol="1" bandRow="1">
                <a:tableStyleId>{5C22544A-7EE6-4342-B048-85BDC9FD1C3A}</a:tableStyleId>
              </a:tblPr>
              <a:tblGrid>
                <a:gridCol w="1343026">
                  <a:extLst>
                    <a:ext uri="{9D8B030D-6E8A-4147-A177-3AD203B41FA5}">
                      <a16:colId xmlns:a16="http://schemas.microsoft.com/office/drawing/2014/main" val="20000"/>
                    </a:ext>
                  </a:extLst>
                </a:gridCol>
                <a:gridCol w="2238374">
                  <a:extLst>
                    <a:ext uri="{9D8B030D-6E8A-4147-A177-3AD203B41FA5}">
                      <a16:colId xmlns:a16="http://schemas.microsoft.com/office/drawing/2014/main" val="20001"/>
                    </a:ext>
                  </a:extLst>
                </a:gridCol>
              </a:tblGrid>
              <a:tr h="2395361">
                <a:tc>
                  <a:txBody>
                    <a:bodyPr/>
                    <a:lstStyle/>
                    <a:p>
                      <a:pPr marL="0" marR="0">
                        <a:lnSpc>
                          <a:spcPct val="115000"/>
                        </a:lnSpc>
                        <a:spcBef>
                          <a:spcPts val="0"/>
                        </a:spcBef>
                        <a:spcAft>
                          <a:spcPts val="0"/>
                        </a:spcAft>
                      </a:pPr>
                      <a:r>
                        <a:rPr lang="en-US" sz="1000" dirty="0">
                          <a:effectLst/>
                        </a:rPr>
                        <a:t>Instead of:</a:t>
                      </a:r>
                      <a:br>
                        <a:rPr lang="en-US" sz="1000" dirty="0">
                          <a:effectLst/>
                        </a:rPr>
                      </a:br>
                      <a:r>
                        <a:rPr lang="en-US" sz="1000" dirty="0">
                          <a:effectLst/>
                        </a:rPr>
                        <a:t>accomplish</a:t>
                      </a:r>
                      <a:br>
                        <a:rPr lang="en-US" sz="1000" dirty="0">
                          <a:effectLst/>
                        </a:rPr>
                      </a:br>
                      <a:r>
                        <a:rPr lang="en-US" sz="1000" dirty="0">
                          <a:effectLst/>
                        </a:rPr>
                        <a:t>ascertain</a:t>
                      </a:r>
                      <a:br>
                        <a:rPr lang="en-US" sz="1000" dirty="0">
                          <a:effectLst/>
                        </a:rPr>
                      </a:br>
                      <a:r>
                        <a:rPr lang="en-US" sz="1000" dirty="0">
                          <a:effectLst/>
                        </a:rPr>
                        <a:t>disseminate</a:t>
                      </a:r>
                      <a:br>
                        <a:rPr lang="en-US" sz="1000" dirty="0">
                          <a:effectLst/>
                        </a:rPr>
                      </a:br>
                      <a:r>
                        <a:rPr lang="en-US" sz="1000" dirty="0">
                          <a:effectLst/>
                        </a:rPr>
                        <a:t>endeavor </a:t>
                      </a:r>
                      <a:br>
                        <a:rPr lang="en-US" sz="1000" dirty="0">
                          <a:effectLst/>
                        </a:rPr>
                      </a:br>
                      <a:r>
                        <a:rPr lang="en-US" sz="1000" dirty="0">
                          <a:effectLst/>
                        </a:rPr>
                        <a:t>expedite</a:t>
                      </a:r>
                      <a:br>
                        <a:rPr lang="en-US" sz="1000" dirty="0">
                          <a:effectLst/>
                        </a:rPr>
                      </a:br>
                      <a:r>
                        <a:rPr lang="en-US" sz="1000" dirty="0">
                          <a:effectLst/>
                        </a:rPr>
                        <a:t>facilitate</a:t>
                      </a:r>
                      <a:br>
                        <a:rPr lang="en-US" sz="1000" dirty="0">
                          <a:effectLst/>
                        </a:rPr>
                      </a:br>
                      <a:r>
                        <a:rPr lang="en-US" sz="1000" dirty="0">
                          <a:effectLst/>
                        </a:rPr>
                        <a:t>formulate</a:t>
                      </a:r>
                      <a:br>
                        <a:rPr lang="en-US" sz="1000" dirty="0">
                          <a:effectLst/>
                        </a:rPr>
                      </a:br>
                      <a:r>
                        <a:rPr lang="en-US" sz="1000" dirty="0">
                          <a:effectLst/>
                        </a:rPr>
                        <a:t>in lieu of </a:t>
                      </a:r>
                      <a:br>
                        <a:rPr lang="en-US" sz="1000" dirty="0">
                          <a:effectLst/>
                        </a:rPr>
                      </a:br>
                      <a:r>
                        <a:rPr lang="en-US" sz="1000" dirty="0">
                          <a:effectLst/>
                        </a:rPr>
                        <a:t>locality</a:t>
                      </a:r>
                      <a:br>
                        <a:rPr lang="en-US" sz="1000" dirty="0">
                          <a:effectLst/>
                        </a:rPr>
                      </a:br>
                      <a:r>
                        <a:rPr lang="en-US" sz="1000" dirty="0">
                          <a:effectLst/>
                        </a:rPr>
                        <a:t>optimum</a:t>
                      </a:r>
                      <a:br>
                        <a:rPr lang="en-US" sz="1000" dirty="0">
                          <a:effectLst/>
                        </a:rPr>
                      </a:br>
                      <a:r>
                        <a:rPr lang="en-US" sz="1000" dirty="0">
                          <a:effectLst/>
                        </a:rPr>
                        <a:t>strategize</a:t>
                      </a:r>
                      <a:br>
                        <a:rPr lang="en-US" sz="1000" dirty="0">
                          <a:effectLst/>
                        </a:rPr>
                      </a:br>
                      <a:r>
                        <a:rPr lang="en-US" sz="1000" dirty="0">
                          <a:effectLst/>
                        </a:rPr>
                        <a:t>utilize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tc>
                  <a:txBody>
                    <a:bodyPr/>
                    <a:lstStyle/>
                    <a:p>
                      <a:pPr marL="0" marR="0">
                        <a:lnSpc>
                          <a:spcPct val="115000"/>
                        </a:lnSpc>
                        <a:spcBef>
                          <a:spcPts val="0"/>
                        </a:spcBef>
                        <a:spcAft>
                          <a:spcPts val="0"/>
                        </a:spcAft>
                      </a:pPr>
                      <a:r>
                        <a:rPr lang="en-US" sz="1000" dirty="0">
                          <a:effectLst/>
                        </a:rPr>
                        <a:t>Use:</a:t>
                      </a:r>
                      <a:br>
                        <a:rPr lang="en-US" sz="1000" dirty="0">
                          <a:effectLst/>
                        </a:rPr>
                      </a:br>
                      <a:r>
                        <a:rPr lang="en-US" sz="1000" dirty="0">
                          <a:effectLst/>
                        </a:rPr>
                        <a:t>do</a:t>
                      </a:r>
                      <a:br>
                        <a:rPr lang="en-US" sz="1000" dirty="0">
                          <a:effectLst/>
                        </a:rPr>
                      </a:br>
                      <a:r>
                        <a:rPr lang="en-US" sz="1000" dirty="0">
                          <a:effectLst/>
                        </a:rPr>
                        <a:t>find out</a:t>
                      </a:r>
                      <a:br>
                        <a:rPr lang="en-US" sz="1000" dirty="0">
                          <a:effectLst/>
                        </a:rPr>
                      </a:br>
                      <a:r>
                        <a:rPr lang="en-US" sz="1000" dirty="0">
                          <a:effectLst/>
                        </a:rPr>
                        <a:t>send out, distribute</a:t>
                      </a:r>
                      <a:br>
                        <a:rPr lang="en-US" sz="1000" dirty="0">
                          <a:effectLst/>
                        </a:rPr>
                      </a:br>
                      <a:r>
                        <a:rPr lang="en-US" sz="1000" dirty="0">
                          <a:effectLst/>
                        </a:rPr>
                        <a:t>try</a:t>
                      </a:r>
                      <a:br>
                        <a:rPr lang="en-US" sz="1000" dirty="0">
                          <a:effectLst/>
                        </a:rPr>
                      </a:br>
                      <a:r>
                        <a:rPr lang="en-US" sz="1000" dirty="0">
                          <a:effectLst/>
                        </a:rPr>
                        <a:t>hasten, speed up</a:t>
                      </a:r>
                      <a:br>
                        <a:rPr lang="en-US" sz="1000" dirty="0">
                          <a:effectLst/>
                        </a:rPr>
                      </a:br>
                      <a:r>
                        <a:rPr lang="en-US" sz="1000" dirty="0">
                          <a:effectLst/>
                        </a:rPr>
                        <a:t>make easier, help</a:t>
                      </a:r>
                      <a:br>
                        <a:rPr lang="en-US" sz="1000" dirty="0">
                          <a:effectLst/>
                        </a:rPr>
                      </a:br>
                      <a:r>
                        <a:rPr lang="en-US" sz="1000" dirty="0">
                          <a:effectLst/>
                        </a:rPr>
                        <a:t>work out, devise, form</a:t>
                      </a:r>
                      <a:br>
                        <a:rPr lang="en-US" sz="1000" dirty="0">
                          <a:effectLst/>
                        </a:rPr>
                      </a:br>
                      <a:r>
                        <a:rPr lang="en-US" sz="1000" dirty="0">
                          <a:effectLst/>
                        </a:rPr>
                        <a:t>instead of</a:t>
                      </a:r>
                      <a:br>
                        <a:rPr lang="en-US" sz="1000" dirty="0">
                          <a:effectLst/>
                        </a:rPr>
                      </a:br>
                      <a:r>
                        <a:rPr lang="en-US" sz="1000" dirty="0">
                          <a:effectLst/>
                        </a:rPr>
                        <a:t>place</a:t>
                      </a:r>
                      <a:br>
                        <a:rPr lang="en-US" sz="1000" dirty="0">
                          <a:effectLst/>
                        </a:rPr>
                      </a:br>
                      <a:r>
                        <a:rPr lang="en-US" sz="1000" dirty="0">
                          <a:effectLst/>
                        </a:rPr>
                        <a:t>best, greatest, most</a:t>
                      </a:r>
                      <a:br>
                        <a:rPr lang="en-US" sz="1000" dirty="0">
                          <a:effectLst/>
                        </a:rPr>
                      </a:br>
                      <a:r>
                        <a:rPr lang="en-US" sz="1000" dirty="0">
                          <a:effectLst/>
                        </a:rPr>
                        <a:t>plan</a:t>
                      </a:r>
                      <a:br>
                        <a:rPr lang="en-US" sz="1000" dirty="0">
                          <a:effectLst/>
                        </a:rPr>
                      </a:br>
                      <a:r>
                        <a:rPr lang="en-US" sz="1000" dirty="0">
                          <a:effectLst/>
                        </a:rPr>
                        <a:t>use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3892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 Guidance</a:t>
            </a:r>
          </a:p>
        </p:txBody>
      </p:sp>
      <p:sp>
        <p:nvSpPr>
          <p:cNvPr id="3" name="Content Placeholder 2"/>
          <p:cNvSpPr>
            <a:spLocks noGrp="1"/>
          </p:cNvSpPr>
          <p:nvPr>
            <p:ph idx="1"/>
          </p:nvPr>
        </p:nvSpPr>
        <p:spPr/>
        <p:txBody>
          <a:bodyPr>
            <a:normAutofit lnSpcReduction="10000"/>
          </a:bodyPr>
          <a:lstStyle/>
          <a:p>
            <a:pPr marL="0" indent="0">
              <a:buNone/>
            </a:pPr>
            <a:r>
              <a:rPr lang="en-US" dirty="0"/>
              <a:t>GROUPS/Rules/rules/</a:t>
            </a:r>
            <a:r>
              <a:rPr lang="en-US" dirty="0" err="1"/>
              <a:t>Rulemaking_Procedures</a:t>
            </a:r>
            <a:r>
              <a:rPr lang="en-US" dirty="0"/>
              <a:t>-Tracking contains:</a:t>
            </a:r>
          </a:p>
          <a:p>
            <a:r>
              <a:rPr lang="en-US" dirty="0"/>
              <a:t>General information</a:t>
            </a:r>
          </a:p>
          <a:p>
            <a:r>
              <a:rPr lang="en-US" dirty="0"/>
              <a:t>OFARR package</a:t>
            </a:r>
          </a:p>
          <a:p>
            <a:r>
              <a:rPr lang="en-US" dirty="0"/>
              <a:t>OGC procedures and rule forms</a:t>
            </a:r>
          </a:p>
          <a:p>
            <a:pPr marL="0" indent="0">
              <a:buNone/>
            </a:pPr>
            <a:r>
              <a:rPr lang="en-US" dirty="0"/>
              <a:t>        (includes trainings, checklists, </a:t>
            </a:r>
          </a:p>
          <a:p>
            <a:pPr marL="0" indent="0">
              <a:buNone/>
            </a:pPr>
            <a:r>
              <a:rPr lang="en-US" dirty="0"/>
              <a:t>         “FAR-</a:t>
            </a:r>
            <a:r>
              <a:rPr lang="en-US" dirty="0" err="1"/>
              <a:t>IntroducingFAR</a:t>
            </a:r>
            <a:r>
              <a:rPr lang="en-US" dirty="0"/>
              <a:t>”)</a:t>
            </a:r>
          </a:p>
          <a:p>
            <a:r>
              <a:rPr lang="en-US" dirty="0"/>
              <a:t>SLER procedures and rule forms</a:t>
            </a:r>
          </a:p>
          <a:p>
            <a:r>
              <a:rPr lang="en-US" dirty="0"/>
              <a:t>TRACKING (next slide for contents)</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51</a:t>
            </a:fld>
            <a:endParaRPr lang="en-US"/>
          </a:p>
        </p:txBody>
      </p:sp>
    </p:spTree>
    <p:extLst>
      <p:ext uri="{BB962C8B-B14F-4D97-AF65-F5344CB8AC3E}">
        <p14:creationId xmlns:p14="http://schemas.microsoft.com/office/powerpoint/2010/main" val="25308107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 Guidance</a:t>
            </a:r>
          </a:p>
        </p:txBody>
      </p:sp>
      <p:sp>
        <p:nvSpPr>
          <p:cNvPr id="3" name="Content Placeholder 2"/>
          <p:cNvSpPr>
            <a:spLocks noGrp="1"/>
          </p:cNvSpPr>
          <p:nvPr>
            <p:ph idx="1"/>
          </p:nvPr>
        </p:nvSpPr>
        <p:spPr/>
        <p:txBody>
          <a:bodyPr/>
          <a:lstStyle/>
          <a:p>
            <a:pPr marL="344488" indent="-344488"/>
            <a:r>
              <a:rPr lang="en-US" dirty="0"/>
              <a:t>TRACKING </a:t>
            </a:r>
          </a:p>
          <a:p>
            <a:pPr marL="914400" indent="-344488"/>
            <a:r>
              <a:rPr lang="en-US" dirty="0"/>
              <a:t>Adopted </a:t>
            </a:r>
            <a:r>
              <a:rPr lang="en-US" dirty="0" err="1"/>
              <a:t>ch</a:t>
            </a:r>
            <a:r>
              <a:rPr lang="en-US" dirty="0"/>
              <a:t> 18 and </a:t>
            </a:r>
            <a:r>
              <a:rPr lang="en-US" dirty="0" err="1"/>
              <a:t>ch</a:t>
            </a:r>
            <a:r>
              <a:rPr lang="en-US" dirty="0"/>
              <a:t> 62 rules </a:t>
            </a:r>
          </a:p>
          <a:p>
            <a:pPr marL="569912" indent="0">
              <a:buNone/>
            </a:pPr>
            <a:r>
              <a:rPr lang="en-US" dirty="0"/>
              <a:t>       (search by chapter or OGC Tracking #)</a:t>
            </a:r>
          </a:p>
          <a:p>
            <a:pPr marL="914400" indent="-344488"/>
            <a:r>
              <a:rPr lang="en-US" dirty="0"/>
              <a:t>Closed ch18 and </a:t>
            </a:r>
            <a:r>
              <a:rPr lang="en-US" dirty="0" err="1"/>
              <a:t>ch</a:t>
            </a:r>
            <a:r>
              <a:rPr lang="en-US" dirty="0"/>
              <a:t> 62 rulemaking</a:t>
            </a:r>
          </a:p>
          <a:p>
            <a:pPr marL="914400" indent="-344488"/>
            <a:r>
              <a:rPr lang="en-US" dirty="0"/>
              <a:t>Rule Status (table for web) </a:t>
            </a:r>
          </a:p>
          <a:p>
            <a:pPr marL="1258888" indent="0">
              <a:buNone/>
            </a:pPr>
            <a:r>
              <a:rPr lang="en-US" dirty="0"/>
              <a:t>(this </a:t>
            </a:r>
            <a:r>
              <a:rPr lang="en-US" dirty="0" err="1"/>
              <a:t>infor</a:t>
            </a:r>
            <a:r>
              <a:rPr lang="en-US" dirty="0"/>
              <a:t> gets transferred to the adopted or closed tables)</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52</a:t>
            </a:fld>
            <a:endParaRPr lang="en-US"/>
          </a:p>
        </p:txBody>
      </p:sp>
    </p:spTree>
    <p:extLst>
      <p:ext uri="{BB962C8B-B14F-4D97-AF65-F5344CB8AC3E}">
        <p14:creationId xmlns:p14="http://schemas.microsoft.com/office/powerpoint/2010/main" val="35302023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 Guidance</a:t>
            </a:r>
          </a:p>
        </p:txBody>
      </p:sp>
      <p:sp>
        <p:nvSpPr>
          <p:cNvPr id="3" name="Content Placeholder 2"/>
          <p:cNvSpPr>
            <a:spLocks noGrp="1"/>
          </p:cNvSpPr>
          <p:nvPr>
            <p:ph idx="1"/>
          </p:nvPr>
        </p:nvSpPr>
        <p:spPr/>
        <p:txBody>
          <a:bodyPr>
            <a:normAutofit/>
          </a:bodyPr>
          <a:lstStyle/>
          <a:p>
            <a:r>
              <a:rPr lang="en-US" dirty="0"/>
              <a:t>OGC Rulemaking Handbook (maintained by Justin Wolfe) </a:t>
            </a:r>
            <a:r>
              <a:rPr lang="en-US" sz="1400" u="sng" dirty="0">
                <a:hlinkClick r:id="rId2"/>
              </a:rPr>
              <a:t>https://www.fldepnet.org/content/ogc/ogc-rulemaking-handbook</a:t>
            </a:r>
            <a:endParaRPr lang="en-US" sz="1400" dirty="0"/>
          </a:p>
          <a:p>
            <a:r>
              <a:rPr lang="en-US" dirty="0"/>
              <a:t>DOS “User Guide for Filing Reference Material in Electronic Form” (in the Agency Login page)</a:t>
            </a:r>
          </a:p>
          <a:p>
            <a:r>
              <a:rPr lang="en-US" dirty="0"/>
              <a:t>FAR presentation “Introducing the Florida Administrative Register” (9/17/12)</a:t>
            </a:r>
          </a:p>
          <a:p>
            <a:r>
              <a:rPr lang="en-US" dirty="0"/>
              <a:t>Plain Language Handbook</a:t>
            </a:r>
          </a:p>
          <a:p>
            <a:r>
              <a:rPr lang="en-US" dirty="0"/>
              <a:t>eDocLog Instruction manual (online)</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53</a:t>
            </a:fld>
            <a:endParaRPr lang="en-US"/>
          </a:p>
        </p:txBody>
      </p:sp>
    </p:spTree>
    <p:extLst>
      <p:ext uri="{BB962C8B-B14F-4D97-AF65-F5344CB8AC3E}">
        <p14:creationId xmlns:p14="http://schemas.microsoft.com/office/powerpoint/2010/main" val="33284917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 2001 - June 2006 </a:t>
            </a:r>
          </a:p>
        </p:txBody>
      </p:sp>
      <p:sp>
        <p:nvSpPr>
          <p:cNvPr id="3" name="Content Placeholder 2"/>
          <p:cNvSpPr>
            <a:spLocks noGrp="1"/>
          </p:cNvSpPr>
          <p:nvPr>
            <p:ph idx="1"/>
          </p:nvPr>
        </p:nvSpPr>
        <p:spPr>
          <a:xfrm>
            <a:off x="152400" y="1117600"/>
            <a:ext cx="8229600" cy="4525963"/>
          </a:xfrm>
        </p:spPr>
        <p:txBody>
          <a:bodyPr/>
          <a:lstStyle/>
          <a:p>
            <a:pPr marL="0" indent="0">
              <a:buNone/>
            </a:pPr>
            <a:r>
              <a:rPr lang="en-US" sz="2400" u="sng" dirty="0">
                <a:hlinkClick r:id="rId2"/>
              </a:rPr>
              <a:t> https://tlhora6.dep.state.fl.us/onw/pilot.asp</a:t>
            </a:r>
            <a:r>
              <a:rPr lang="en-US" sz="2400" u="sng" dirty="0"/>
              <a:t> </a:t>
            </a:r>
            <a:r>
              <a:rPr lang="en-US" sz="2400" dirty="0"/>
              <a:t> </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54</a:t>
            </a:fld>
            <a:endParaRPr lang="en-US"/>
          </a:p>
        </p:txBody>
      </p:sp>
      <p:pic>
        <p:nvPicPr>
          <p:cNvPr id="8" name="Picture 7"/>
          <p:cNvPicPr>
            <a:picLocks noChangeAspect="1"/>
          </p:cNvPicPr>
          <p:nvPr/>
        </p:nvPicPr>
        <p:blipFill>
          <a:blip r:embed="rId3"/>
          <a:stretch>
            <a:fillRect/>
          </a:stretch>
        </p:blipFill>
        <p:spPr>
          <a:xfrm>
            <a:off x="2438400" y="1648980"/>
            <a:ext cx="6248400" cy="4857750"/>
          </a:xfrm>
          <a:prstGeom prst="rect">
            <a:avLst/>
          </a:prstGeom>
        </p:spPr>
      </p:pic>
      <p:sp>
        <p:nvSpPr>
          <p:cNvPr id="9" name="TextBox 8"/>
          <p:cNvSpPr txBox="1"/>
          <p:nvPr/>
        </p:nvSpPr>
        <p:spPr>
          <a:xfrm>
            <a:off x="304801" y="3621763"/>
            <a:ext cx="1676399" cy="203132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a:t>DOS published 1</a:t>
            </a:r>
            <a:r>
              <a:rPr lang="en-US" baseline="30000" dirty="0"/>
              <a:t>st</a:t>
            </a:r>
            <a:r>
              <a:rPr lang="en-US" dirty="0"/>
              <a:t> electronic FAR, Oct. 1, 2012 </a:t>
            </a:r>
          </a:p>
          <a:p>
            <a:r>
              <a:rPr lang="en-US" dirty="0"/>
              <a:t>(FAR/FAC web begins with 1999 issues)</a:t>
            </a:r>
          </a:p>
        </p:txBody>
      </p:sp>
      <p:sp>
        <p:nvSpPr>
          <p:cNvPr id="10" name="TextBox 9"/>
          <p:cNvSpPr txBox="1"/>
          <p:nvPr/>
        </p:nvSpPr>
        <p:spPr>
          <a:xfrm>
            <a:off x="428625" y="2139633"/>
            <a:ext cx="152400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DEP published notices on web</a:t>
            </a:r>
          </a:p>
        </p:txBody>
      </p:sp>
    </p:spTree>
    <p:extLst>
      <p:ext uri="{BB962C8B-B14F-4D97-AF65-F5344CB8AC3E}">
        <p14:creationId xmlns:p14="http://schemas.microsoft.com/office/powerpoint/2010/main" val="8433511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a:t>
            </a:r>
          </a:p>
        </p:txBody>
      </p:sp>
      <p:sp>
        <p:nvSpPr>
          <p:cNvPr id="3" name="Content Placeholder 2"/>
          <p:cNvSpPr>
            <a:spLocks noGrp="1"/>
          </p:cNvSpPr>
          <p:nvPr>
            <p:ph idx="1"/>
          </p:nvPr>
        </p:nvSpPr>
        <p:spPr/>
        <p:txBody>
          <a:bodyPr>
            <a:normAutofit lnSpcReduction="10000"/>
          </a:bodyPr>
          <a:lstStyle/>
          <a:p>
            <a:r>
              <a:rPr lang="en-US" dirty="0"/>
              <a:t>Lots of steps to rulemaking</a:t>
            </a:r>
          </a:p>
          <a:p>
            <a:r>
              <a:rPr lang="en-US" dirty="0"/>
              <a:t>Slight variations in reviews and steps among divisions</a:t>
            </a:r>
          </a:p>
          <a:p>
            <a:r>
              <a:rPr lang="en-US" dirty="0"/>
              <a:t>DSL rules require approval from the Board of Trustees to initiate, publish, and file</a:t>
            </a:r>
          </a:p>
          <a:p>
            <a:r>
              <a:rPr lang="en-US" dirty="0"/>
              <a:t>OGC Rulemaking Handbook, it’s all written down but things change, so get memos and templates from there (Justin Wolfe maintains it)</a:t>
            </a:r>
          </a:p>
          <a:p>
            <a:r>
              <a:rPr lang="en-US" dirty="0"/>
              <a:t>Go one step at a time, talk to your Rule Attorney – and all will work out fine!</a:t>
            </a:r>
          </a:p>
        </p:txBody>
      </p:sp>
      <p:sp>
        <p:nvSpPr>
          <p:cNvPr id="4" name="Date Placeholder 3"/>
          <p:cNvSpPr>
            <a:spLocks noGrp="1"/>
          </p:cNvSpPr>
          <p:nvPr>
            <p:ph type="dt" sz="half" idx="10"/>
          </p:nvPr>
        </p:nvSpPr>
        <p:spPr/>
        <p:txBody>
          <a:bodyPr/>
          <a:lstStyle/>
          <a:p>
            <a:r>
              <a:rPr lang="en-US" dirty="0"/>
              <a:t>6/16/2016</a:t>
            </a:r>
          </a:p>
        </p:txBody>
      </p:sp>
      <p:sp>
        <p:nvSpPr>
          <p:cNvPr id="5" name="Slide Number Placeholder 4"/>
          <p:cNvSpPr>
            <a:spLocks noGrp="1"/>
          </p:cNvSpPr>
          <p:nvPr>
            <p:ph type="sldNum" sz="quarter" idx="12"/>
          </p:nvPr>
        </p:nvSpPr>
        <p:spPr/>
        <p:txBody>
          <a:bodyPr/>
          <a:lstStyle/>
          <a:p>
            <a:fld id="{D9515C9C-B0D4-49C7-83C7-4BF66E55645D}" type="slidenum">
              <a:rPr lang="en-US" smtClean="0"/>
              <a:pPr/>
              <a:t>55</a:t>
            </a:fld>
            <a:endParaRPr lang="en-US"/>
          </a:p>
        </p:txBody>
      </p:sp>
    </p:spTree>
    <p:extLst>
      <p:ext uri="{BB962C8B-B14F-4D97-AF65-F5344CB8AC3E}">
        <p14:creationId xmlns:p14="http://schemas.microsoft.com/office/powerpoint/2010/main" val="1914934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eDocLog - Pending List</a:t>
            </a:r>
          </a:p>
        </p:txBody>
      </p:sp>
      <p:pic>
        <p:nvPicPr>
          <p:cNvPr id="6" name="Content Placeholder 5"/>
          <p:cNvPicPr>
            <a:picLocks noGrp="1" noChangeAspect="1"/>
          </p:cNvPicPr>
          <p:nvPr>
            <p:ph idx="1"/>
          </p:nvPr>
        </p:nvPicPr>
        <p:blipFill>
          <a:blip r:embed="rId2"/>
          <a:stretch>
            <a:fillRect/>
          </a:stretch>
        </p:blipFill>
        <p:spPr>
          <a:xfrm>
            <a:off x="1282973" y="1143001"/>
            <a:ext cx="6923819" cy="5181600"/>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dirty="0"/>
          </a:p>
        </p:txBody>
      </p:sp>
    </p:spTree>
    <p:extLst>
      <p:ext uri="{BB962C8B-B14F-4D97-AF65-F5344CB8AC3E}">
        <p14:creationId xmlns:p14="http://schemas.microsoft.com/office/powerpoint/2010/main" val="3191812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FAR</a:t>
            </a:r>
          </a:p>
        </p:txBody>
      </p:sp>
      <p:sp>
        <p:nvSpPr>
          <p:cNvPr id="3" name="Content Placeholder 2"/>
          <p:cNvSpPr>
            <a:spLocks noGrp="1"/>
          </p:cNvSpPr>
          <p:nvPr>
            <p:ph idx="1"/>
          </p:nvPr>
        </p:nvSpPr>
        <p:spPr>
          <a:xfrm>
            <a:off x="457200" y="1371600"/>
            <a:ext cx="8229600" cy="4953000"/>
          </a:xfrm>
        </p:spPr>
        <p:txBody>
          <a:bodyPr>
            <a:normAutofit/>
          </a:bodyPr>
          <a:lstStyle/>
          <a:p>
            <a:r>
              <a:rPr lang="en-US" i="1" dirty="0"/>
              <a:t>Florida Administrative Register</a:t>
            </a:r>
          </a:p>
          <a:p>
            <a:pPr marL="0" lvl="2" indent="0">
              <a:buNone/>
            </a:pPr>
            <a:r>
              <a:rPr lang="en-US" dirty="0"/>
              <a:t>            </a:t>
            </a:r>
            <a:r>
              <a:rPr lang="en-US" dirty="0">
                <a:hlinkClick r:id="rId2"/>
              </a:rPr>
              <a:t>https://www.flrules.org/</a:t>
            </a:r>
            <a:r>
              <a:rPr lang="en-US" dirty="0"/>
              <a:t> </a:t>
            </a:r>
          </a:p>
          <a:p>
            <a:pPr marL="804863" lvl="2" indent="-342900"/>
            <a:r>
              <a:rPr lang="en-US" sz="2600" dirty="0"/>
              <a:t>Formerly a weekly publication; now Monday through Friday (except holidays) (submit by 3pm, published next day)</a:t>
            </a:r>
          </a:p>
          <a:p>
            <a:pPr marL="804863" lvl="2" indent="-342900"/>
            <a:r>
              <a:rPr lang="en-US" sz="2600" dirty="0"/>
              <a:t>Published online, but paper version is “official”</a:t>
            </a:r>
          </a:p>
          <a:p>
            <a:pPr marL="804863" lvl="2" indent="-342900"/>
            <a:r>
              <a:rPr lang="en-US" sz="2600" dirty="0"/>
              <a:t>Fill-in the blank template online (copy/paste from Word)</a:t>
            </a:r>
          </a:p>
          <a:p>
            <a:pPr marL="804863" lvl="2" indent="-342900"/>
            <a:r>
              <a:rPr lang="en-US" sz="2600" dirty="0"/>
              <a:t>Cannot alter the template (but can add more information)</a:t>
            </a:r>
          </a:p>
          <a:p>
            <a:pPr marL="804863" lvl="2" indent="-342900"/>
            <a:r>
              <a:rPr lang="en-US" sz="2600" dirty="0"/>
              <a:t>Does not fit all circumstances</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dirty="0"/>
          </a:p>
        </p:txBody>
      </p:sp>
    </p:spTree>
    <p:extLst>
      <p:ext uri="{BB962C8B-B14F-4D97-AF65-F5344CB8AC3E}">
        <p14:creationId xmlns:p14="http://schemas.microsoft.com/office/powerpoint/2010/main" val="365089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 and FAR</a:t>
            </a:r>
          </a:p>
        </p:txBody>
      </p:sp>
      <p:pic>
        <p:nvPicPr>
          <p:cNvPr id="6" name="Content Placeholder 5"/>
          <p:cNvPicPr>
            <a:picLocks noGrp="1" noChangeAspect="1"/>
          </p:cNvPicPr>
          <p:nvPr>
            <p:ph idx="1"/>
          </p:nvPr>
        </p:nvPicPr>
        <p:blipFill>
          <a:blip r:embed="rId2"/>
          <a:stretch>
            <a:fillRect/>
          </a:stretch>
        </p:blipFill>
        <p:spPr>
          <a:xfrm>
            <a:off x="1676400" y="1143000"/>
            <a:ext cx="5410200" cy="5389149"/>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8</a:t>
            </a:fld>
            <a:endParaRPr lang="en-US" dirty="0"/>
          </a:p>
        </p:txBody>
      </p:sp>
    </p:spTree>
    <p:extLst>
      <p:ext uri="{BB962C8B-B14F-4D97-AF65-F5344CB8AC3E}">
        <p14:creationId xmlns:p14="http://schemas.microsoft.com/office/powerpoint/2010/main" val="4131768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Agency Login</a:t>
            </a:r>
          </a:p>
        </p:txBody>
      </p:sp>
      <p:sp>
        <p:nvSpPr>
          <p:cNvPr id="4" name="Date Placeholder 3"/>
          <p:cNvSpPr>
            <a:spLocks noGrp="1"/>
          </p:cNvSpPr>
          <p:nvPr>
            <p:ph type="dt" sz="half" idx="10"/>
          </p:nvPr>
        </p:nvSpPr>
        <p:spPr/>
        <p:txBody>
          <a:bodyPr/>
          <a:lstStyle/>
          <a:p>
            <a:fld id="{D9641B56-F1C1-4B9C-86AB-A9C4D2348069}" type="datetime1">
              <a:rPr lang="en-US" smtClean="0"/>
              <a:pPr/>
              <a:t>11/22/2016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9</a:t>
            </a:fld>
            <a:endParaRPr lang="en-US" dirty="0"/>
          </a:p>
        </p:txBody>
      </p:sp>
      <p:pic>
        <p:nvPicPr>
          <p:cNvPr id="10" name="Content Placeholder 9"/>
          <p:cNvPicPr>
            <a:picLocks noGrp="1" noChangeAspect="1"/>
          </p:cNvPicPr>
          <p:nvPr>
            <p:ph idx="1"/>
          </p:nvPr>
        </p:nvPicPr>
        <p:blipFill>
          <a:blip r:embed="rId2"/>
          <a:stretch>
            <a:fillRect/>
          </a:stretch>
        </p:blipFill>
        <p:spPr>
          <a:xfrm>
            <a:off x="1066800" y="1371600"/>
            <a:ext cx="7028060" cy="4892675"/>
          </a:xfrm>
          <a:prstGeom prst="rect">
            <a:avLst/>
          </a:prstGeom>
        </p:spPr>
      </p:pic>
    </p:spTree>
    <p:extLst>
      <p:ext uri="{BB962C8B-B14F-4D97-AF65-F5344CB8AC3E}">
        <p14:creationId xmlns:p14="http://schemas.microsoft.com/office/powerpoint/2010/main" val="4256135242"/>
      </p:ext>
    </p:extLst>
  </p:cSld>
  <p:clrMapOvr>
    <a:masterClrMapping/>
  </p:clrMapOvr>
</p:sld>
</file>

<file path=ppt/theme/theme1.xml><?xml version="1.0" encoding="utf-8"?>
<a:theme xmlns:a="http://schemas.openxmlformats.org/drawingml/2006/main" name="powerpoint_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powerpoint_blue</Template>
  <TotalTime>2721</TotalTime>
  <Words>3067</Words>
  <Application>Microsoft Office PowerPoint</Application>
  <PresentationFormat>On-screen Show (4:3)</PresentationFormat>
  <Paragraphs>422</Paragraphs>
  <Slides>55</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55</vt:i4>
      </vt:variant>
    </vt:vector>
  </HeadingPairs>
  <TitlesOfParts>
    <vt:vector size="62" baseType="lpstr">
      <vt:lpstr>Arial</vt:lpstr>
      <vt:lpstr>Calibri</vt:lpstr>
      <vt:lpstr>Times New Roman</vt:lpstr>
      <vt:lpstr>Verdana</vt:lpstr>
      <vt:lpstr>Wingdings</vt:lpstr>
      <vt:lpstr>powerpoint_blue</vt:lpstr>
      <vt:lpstr>Custom Design</vt:lpstr>
      <vt:lpstr>PowerPoint Presentation</vt:lpstr>
      <vt:lpstr>Overview</vt:lpstr>
      <vt:lpstr>Overview</vt:lpstr>
      <vt:lpstr>Rulemaking Guides</vt:lpstr>
      <vt:lpstr>eDocLog</vt:lpstr>
      <vt:lpstr>eDocLog - Pending List</vt:lpstr>
      <vt:lpstr>FAR</vt:lpstr>
      <vt:lpstr>FAC and FAR</vt:lpstr>
      <vt:lpstr>Agency Login</vt:lpstr>
      <vt:lpstr>FAR online</vt:lpstr>
      <vt:lpstr>FAR online hints</vt:lpstr>
      <vt:lpstr>Coded Rule</vt:lpstr>
      <vt:lpstr>Coded Rule</vt:lpstr>
      <vt:lpstr>Rule Numbering</vt:lpstr>
      <vt:lpstr>Text Tips</vt:lpstr>
      <vt:lpstr>F.A.R. page</vt:lpstr>
      <vt:lpstr>Underlining</vt:lpstr>
      <vt:lpstr>DOS revises submitted text</vt:lpstr>
      <vt:lpstr>Coding differences</vt:lpstr>
      <vt:lpstr>JAPC</vt:lpstr>
      <vt:lpstr>f.a.l.c.o.n. – tracks rule steps</vt:lpstr>
      <vt:lpstr>Correction or Rulemaking?</vt:lpstr>
      <vt:lpstr>Publishing Notices</vt:lpstr>
      <vt:lpstr>Noticing the Public</vt:lpstr>
      <vt:lpstr>Noticing the Public (contin)</vt:lpstr>
      <vt:lpstr>Rulemaking Steps</vt:lpstr>
      <vt:lpstr>Rulemaking Steps (contin)</vt:lpstr>
      <vt:lpstr>SERC</vt:lpstr>
      <vt:lpstr>Notice of Proposed Rule</vt:lpstr>
      <vt:lpstr>Notice of Proposed Rule</vt:lpstr>
      <vt:lpstr>“Other Rules” and “Effect”</vt:lpstr>
      <vt:lpstr>Notice of Workshop</vt:lpstr>
      <vt:lpstr>Rulemaking Steps (contin.)</vt:lpstr>
      <vt:lpstr>Details are in OGC Handbook</vt:lpstr>
      <vt:lpstr>. . .all in the OGC Handbook</vt:lpstr>
      <vt:lpstr>OGC Handbook . . .</vt:lpstr>
      <vt:lpstr>Reference Material</vt:lpstr>
      <vt:lpstr>Upload Reference Material</vt:lpstr>
      <vt:lpstr>Joint Administrative Procedures Committee (JAPC)</vt:lpstr>
      <vt:lpstr>OFARR</vt:lpstr>
      <vt:lpstr>Hearing</vt:lpstr>
      <vt:lpstr>Certification Package</vt:lpstr>
      <vt:lpstr>Certification Package</vt:lpstr>
      <vt:lpstr>File Retention &amp; Oculus</vt:lpstr>
      <vt:lpstr>A FEW POINTS</vt:lpstr>
      <vt:lpstr>MORE POINTS. . .</vt:lpstr>
      <vt:lpstr>MORE. . .</vt:lpstr>
      <vt:lpstr>Learned. . .</vt:lpstr>
      <vt:lpstr>How to draft a rule</vt:lpstr>
      <vt:lpstr>Actual Writing (contin.)</vt:lpstr>
      <vt:lpstr>References / Guidance</vt:lpstr>
      <vt:lpstr>References / Guidance</vt:lpstr>
      <vt:lpstr>References / Guidance</vt:lpstr>
      <vt:lpstr>Dec. 2001 - June 2006 </vt:lpstr>
      <vt:lpstr>Close</vt:lpstr>
    </vt:vector>
  </TitlesOfParts>
  <Company>Florida Department of Environmental Protection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shuck_a</dc:creator>
  <cp:lastModifiedBy>Heathcock, Alice</cp:lastModifiedBy>
  <cp:revision>137</cp:revision>
  <dcterms:created xsi:type="dcterms:W3CDTF">2014-04-22T20:02:56Z</dcterms:created>
  <dcterms:modified xsi:type="dcterms:W3CDTF">2016-11-22T18:00:11Z</dcterms:modified>
</cp:coreProperties>
</file>