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278" r:id="rId1"/>
  </p:sldMasterIdLst>
  <p:handoutMasterIdLst>
    <p:handoutMasterId r:id="rId35"/>
  </p:handoutMasterIdLst>
  <p:sldIdLst>
    <p:sldId id="256" r:id="rId2"/>
    <p:sldId id="257" r:id="rId3"/>
    <p:sldId id="258" r:id="rId4"/>
    <p:sldId id="259" r:id="rId5"/>
    <p:sldId id="268" r:id="rId6"/>
    <p:sldId id="270" r:id="rId7"/>
    <p:sldId id="306" r:id="rId8"/>
    <p:sldId id="293" r:id="rId9"/>
    <p:sldId id="260" r:id="rId10"/>
    <p:sldId id="261" r:id="rId11"/>
    <p:sldId id="262" r:id="rId12"/>
    <p:sldId id="263" r:id="rId13"/>
    <p:sldId id="264" r:id="rId14"/>
    <p:sldId id="307" r:id="rId15"/>
    <p:sldId id="267" r:id="rId16"/>
    <p:sldId id="269" r:id="rId17"/>
    <p:sldId id="271" r:id="rId18"/>
    <p:sldId id="275" r:id="rId19"/>
    <p:sldId id="277" r:id="rId20"/>
    <p:sldId id="296" r:id="rId21"/>
    <p:sldId id="297" r:id="rId22"/>
    <p:sldId id="299" r:id="rId23"/>
    <p:sldId id="298" r:id="rId24"/>
    <p:sldId id="278" r:id="rId25"/>
    <p:sldId id="280" r:id="rId26"/>
    <p:sldId id="282" r:id="rId27"/>
    <p:sldId id="283" r:id="rId28"/>
    <p:sldId id="303" r:id="rId29"/>
    <p:sldId id="301" r:id="rId30"/>
    <p:sldId id="288" r:id="rId31"/>
    <p:sldId id="294" r:id="rId32"/>
    <p:sldId id="287" r:id="rId33"/>
    <p:sldId id="305" r:id="rId34"/>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0" autoAdjust="0"/>
    <p:restoredTop sz="94660"/>
  </p:normalViewPr>
  <p:slideViewPr>
    <p:cSldViewPr snapToGrid="0">
      <p:cViewPr varScale="1">
        <p:scale>
          <a:sx n="74" d="100"/>
          <a:sy n="74" d="100"/>
        </p:scale>
        <p:origin x="37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08DB9B7-DE20-4B30-B9CD-D4334F54B666}" type="datetimeFigureOut">
              <a:rPr lang="en-US" smtClean="0"/>
              <a:t>6/10/2014</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AB2C1B4B-E664-43ED-8BDF-88B5F9759B22}" type="slidenum">
              <a:rPr lang="en-US" smtClean="0"/>
              <a:t>‹#›</a:t>
            </a:fld>
            <a:endParaRPr lang="en-US"/>
          </a:p>
        </p:txBody>
      </p:sp>
    </p:spTree>
    <p:extLst>
      <p:ext uri="{BB962C8B-B14F-4D97-AF65-F5344CB8AC3E}">
        <p14:creationId xmlns:p14="http://schemas.microsoft.com/office/powerpoint/2010/main" val="143282176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5586B75A-687E-405C-8A0B-8D00578BA2C3}" type="datetimeFigureOut">
              <a:rPr lang="en-US" smtClean="0"/>
              <a:pPr/>
              <a:t>6/10/2014</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4FAB73BC-B049-4115-A692-8D63A059BFB8}" type="slidenum">
              <a:rPr lang="en-US" smtClean="0"/>
              <a:pPr/>
              <a:t>‹#›</a:t>
            </a:fld>
            <a:endParaRPr lang="en-US" dirty="0"/>
          </a:p>
        </p:txBody>
      </p:sp>
      <p:cxnSp>
        <p:nvCxnSpPr>
          <p:cNvPr id="15" name="Straight Connector 14"/>
          <p:cNvCxnSpPr/>
          <p:nvPr/>
        </p:nvCxnSpPr>
        <p:spPr>
          <a:xfrm>
            <a:off x="2692399" y="3522131"/>
            <a:ext cx="681566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718282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86B75A-687E-405C-8A0B-8D00578BA2C3}" type="datetimeFigureOut">
              <a:rPr lang="en-US" smtClean="0"/>
              <a:pPr/>
              <a:t>6/10/2014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1837982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6/10/2014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5" name="Straight Connector 14"/>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938756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6/10/2014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22426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6/10/2014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4075408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6/10/2014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916112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6/10/2014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5" name="Straight Connector 14"/>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057743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6/10/2014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024583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6/10/2014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4" name="Straight Connector 13"/>
          <p:cNvCxnSpPr/>
          <p:nvPr/>
        </p:nvCxnSpPr>
        <p:spPr>
          <a:xfrm>
            <a:off x="8863890" y="990600"/>
            <a:ext cx="0" cy="487680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87812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6/10/2014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6526631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6/10/2014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6" name="Straight Connector 15"/>
          <p:cNvCxnSpPr/>
          <p:nvPr/>
        </p:nvCxnSpPr>
        <p:spPr>
          <a:xfrm>
            <a:off x="2012723" y="3710585"/>
            <a:ext cx="8163380"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365539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586B75A-687E-405C-8A0B-8D00578BA2C3}" type="datetimeFigureOut">
              <a:rPr lang="en-US" smtClean="0"/>
              <a:pPr/>
              <a:t>6/10/2014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439424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smtClean="0"/>
              <a:pPr/>
              <a:t>6/10/2014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8" name="Straight Connector 1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78811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586B75A-687E-405C-8A0B-8D00578BA2C3}" type="datetimeFigureOut">
              <a:rPr lang="en-US" smtClean="0"/>
              <a:pPr/>
              <a:t>6/10/2014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498040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86B75A-687E-405C-8A0B-8D00578BA2C3}" type="datetimeFigureOut">
              <a:rPr lang="en-US" smtClean="0"/>
              <a:pPr/>
              <a:t>6/10/2014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8792906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86B75A-687E-405C-8A0B-8D00578BA2C3}" type="datetimeFigureOut">
              <a:rPr lang="en-US" smtClean="0"/>
              <a:pPr/>
              <a:t>6/10/2014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6" name="Straight Connector 15"/>
          <p:cNvCxnSpPr/>
          <p:nvPr/>
        </p:nvCxnSpPr>
        <p:spPr>
          <a:xfrm>
            <a:off x="1396169" y="2912533"/>
            <a:ext cx="35144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94391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86B75A-687E-405C-8A0B-8D00578BA2C3}" type="datetimeFigureOut">
              <a:rPr lang="en-US" smtClean="0"/>
              <a:pPr/>
              <a:t>6/10/2014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2452338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586B75A-687E-405C-8A0B-8D00578BA2C3}" type="datetimeFigureOut">
              <a:rPr lang="en-US" smtClean="0"/>
              <a:pPr/>
              <a:t>6/10/2014</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152145241"/>
      </p:ext>
    </p:extLst>
  </p:cSld>
  <p:clrMap bg1="lt1" tx1="dk1" bg2="lt2" tx2="dk2" accent1="accent1" accent2="accent2" accent3="accent3" accent4="accent4" accent5="accent5" accent6="accent6" hlink="hlink" folHlink="folHlink"/>
  <p:sldLayoutIdLst>
    <p:sldLayoutId id="2147484279" r:id="rId1"/>
    <p:sldLayoutId id="2147484280" r:id="rId2"/>
    <p:sldLayoutId id="2147484281" r:id="rId3"/>
    <p:sldLayoutId id="2147484282" r:id="rId4"/>
    <p:sldLayoutId id="2147484283" r:id="rId5"/>
    <p:sldLayoutId id="2147484284" r:id="rId6"/>
    <p:sldLayoutId id="2147484285" r:id="rId7"/>
    <p:sldLayoutId id="2147484286" r:id="rId8"/>
    <p:sldLayoutId id="2147484287" r:id="rId9"/>
    <p:sldLayoutId id="2147484288" r:id="rId10"/>
    <p:sldLayoutId id="2147484289" r:id="rId11"/>
    <p:sldLayoutId id="2147484290" r:id="rId12"/>
    <p:sldLayoutId id="2147484291" r:id="rId13"/>
    <p:sldLayoutId id="2147484292" r:id="rId14"/>
    <p:sldLayoutId id="2147484293" r:id="rId15"/>
    <p:sldLayoutId id="2147484294" r:id="rId16"/>
    <p:sldLayoutId id="2147484295" r:id="rId17"/>
  </p:sldLayoutIdLst>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hf sldNum="0" hdr="0" ft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www.sunbiz.org/"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W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www.dep.state.fl.us/legal/Enforcement/enforcement.htm#mco"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Enforcement 101: </a:t>
            </a:r>
            <a:br>
              <a:rPr lang="en-US" dirty="0" smtClean="0"/>
            </a:br>
            <a:r>
              <a:rPr lang="en-US" sz="3000" i="1" dirty="0" smtClean="0"/>
              <a:t>Tips and Strategies for CAP Staff</a:t>
            </a:r>
            <a:r>
              <a:rPr lang="en-US" sz="3000" dirty="0" smtClean="0"/>
              <a:t>	</a:t>
            </a:r>
            <a:r>
              <a:rPr lang="en-US" sz="4000" dirty="0" smtClean="0"/>
              <a:t>	</a:t>
            </a:r>
            <a:endParaRPr lang="en-US" sz="4000" dirty="0"/>
          </a:p>
        </p:txBody>
      </p:sp>
      <p:sp>
        <p:nvSpPr>
          <p:cNvPr id="3" name="Subtitle 2"/>
          <p:cNvSpPr>
            <a:spLocks noGrp="1"/>
          </p:cNvSpPr>
          <p:nvPr>
            <p:ph type="subTitle" idx="1"/>
          </p:nvPr>
        </p:nvSpPr>
        <p:spPr/>
        <p:txBody>
          <a:bodyPr>
            <a:normAutofit/>
          </a:bodyPr>
          <a:lstStyle/>
          <a:p>
            <a:r>
              <a:rPr lang="en-US" dirty="0" err="1" smtClean="0"/>
              <a:t>SLERCon</a:t>
            </a:r>
            <a:r>
              <a:rPr lang="en-US" dirty="0" smtClean="0"/>
              <a:t> June 10, 2014	</a:t>
            </a:r>
          </a:p>
          <a:p>
            <a:r>
              <a:rPr lang="en-US" dirty="0" smtClean="0"/>
              <a:t>Presenters: Bonnie Malloy &amp; Krystle Hoenstine</a:t>
            </a:r>
            <a:endParaRPr lang="en-US" dirty="0"/>
          </a:p>
        </p:txBody>
      </p:sp>
    </p:spTree>
    <p:extLst>
      <p:ext uri="{BB962C8B-B14F-4D97-AF65-F5344CB8AC3E}">
        <p14:creationId xmlns:p14="http://schemas.microsoft.com/office/powerpoint/2010/main" val="33938330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the Violation Occurred?</a:t>
            </a:r>
            <a:endParaRPr lang="en-US" dirty="0"/>
          </a:p>
        </p:txBody>
      </p:sp>
      <p:sp>
        <p:nvSpPr>
          <p:cNvPr id="3" name="Content Placeholder 2"/>
          <p:cNvSpPr>
            <a:spLocks noGrp="1"/>
          </p:cNvSpPr>
          <p:nvPr>
            <p:ph idx="1"/>
          </p:nvPr>
        </p:nvSpPr>
        <p:spPr/>
        <p:txBody>
          <a:bodyPr/>
          <a:lstStyle/>
          <a:p>
            <a:r>
              <a:rPr lang="en-US" sz="2500" dirty="0" smtClean="0"/>
              <a:t>Try to pinpoint the time frame when a violation occurred</a:t>
            </a:r>
          </a:p>
          <a:p>
            <a:r>
              <a:rPr lang="en-US" dirty="0" smtClean="0"/>
              <a:t>Determine if the violation occurred on multiple days</a:t>
            </a:r>
            <a:endParaRPr lang="en-US" sz="2400" dirty="0" smtClean="0"/>
          </a:p>
          <a:p>
            <a:pPr marL="502920" lvl="1" indent="0">
              <a:buNone/>
            </a:pPr>
            <a:endParaRPr lang="en-US" dirty="0" smtClean="0"/>
          </a:p>
          <a:p>
            <a:pPr lvl="1"/>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44445" y="2696524"/>
            <a:ext cx="1813255" cy="1375258"/>
          </a:xfrm>
          <a:prstGeom prst="rect">
            <a:avLst/>
          </a:prstGeom>
        </p:spPr>
      </p:pic>
    </p:spTree>
    <p:extLst>
      <p:ext uri="{BB962C8B-B14F-4D97-AF65-F5344CB8AC3E}">
        <p14:creationId xmlns:p14="http://schemas.microsoft.com/office/powerpoint/2010/main" val="41384292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the </a:t>
            </a:r>
            <a:r>
              <a:rPr lang="en-US" dirty="0"/>
              <a:t>V</a:t>
            </a:r>
            <a:r>
              <a:rPr lang="en-US" dirty="0" smtClean="0"/>
              <a:t>iolation </a:t>
            </a:r>
            <a:r>
              <a:rPr lang="en-US" dirty="0"/>
              <a:t>O</a:t>
            </a:r>
            <a:r>
              <a:rPr lang="en-US" dirty="0" smtClean="0"/>
              <a:t>ccurred?</a:t>
            </a:r>
            <a:endParaRPr lang="en-US" dirty="0"/>
          </a:p>
        </p:txBody>
      </p:sp>
      <p:sp>
        <p:nvSpPr>
          <p:cNvPr id="3" name="Content Placeholder 2"/>
          <p:cNvSpPr>
            <a:spLocks noGrp="1"/>
          </p:cNvSpPr>
          <p:nvPr>
            <p:ph idx="1"/>
          </p:nvPr>
        </p:nvSpPr>
        <p:spPr>
          <a:xfrm>
            <a:off x="1295401" y="2556932"/>
            <a:ext cx="7011691" cy="3318936"/>
          </a:xfrm>
        </p:spPr>
        <p:txBody>
          <a:bodyPr>
            <a:normAutofit/>
          </a:bodyPr>
          <a:lstStyle/>
          <a:p>
            <a:r>
              <a:rPr lang="en-US" sz="2500" dirty="0" smtClean="0"/>
              <a:t>Identify the site location </a:t>
            </a:r>
          </a:p>
          <a:p>
            <a:r>
              <a:rPr lang="en-US" sz="2500" dirty="0" smtClean="0"/>
              <a:t>Take notes, sketches, or pictures to show where the violation occurred relative to the site location</a:t>
            </a:r>
          </a:p>
          <a:p>
            <a:r>
              <a:rPr lang="en-US" sz="2500" dirty="0" smtClean="0"/>
              <a:t>Locate on aerial</a:t>
            </a:r>
          </a:p>
          <a:p>
            <a:pPr marL="0" indent="0">
              <a:buNone/>
            </a:pPr>
            <a:endParaRPr lang="en-US" sz="2500" dirty="0" smtClean="0"/>
          </a:p>
          <a:p>
            <a:pPr marL="0" indent="0">
              <a:buNone/>
            </a:pPr>
            <a:endParaRPr lang="en-US" sz="2500" dirty="0" smtClean="0"/>
          </a:p>
          <a:p>
            <a:endParaRPr lang="en-US" sz="2500" dirty="0"/>
          </a:p>
        </p:txBody>
      </p:sp>
      <p:pic>
        <p:nvPicPr>
          <p:cNvPr id="4" name="Picture 3"/>
          <p:cNvPicPr>
            <a:picLocks noChangeAspect="1"/>
          </p:cNvPicPr>
          <p:nvPr/>
        </p:nvPicPr>
        <p:blipFill>
          <a:blip r:embed="rId2"/>
          <a:stretch>
            <a:fillRect/>
          </a:stretch>
        </p:blipFill>
        <p:spPr>
          <a:xfrm>
            <a:off x="8146456" y="2902762"/>
            <a:ext cx="2912842" cy="2880114"/>
          </a:xfrm>
          <a:prstGeom prst="rect">
            <a:avLst/>
          </a:prstGeom>
        </p:spPr>
      </p:pic>
    </p:spTree>
    <p:extLst>
      <p:ext uri="{BB962C8B-B14F-4D97-AF65-F5344CB8AC3E}">
        <p14:creationId xmlns:p14="http://schemas.microsoft.com/office/powerpoint/2010/main" val="36979993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is the Responsible Party?	</a:t>
            </a:r>
            <a:endParaRPr lang="en-US" dirty="0"/>
          </a:p>
        </p:txBody>
      </p:sp>
      <p:sp>
        <p:nvSpPr>
          <p:cNvPr id="3" name="Content Placeholder 2"/>
          <p:cNvSpPr>
            <a:spLocks noGrp="1"/>
          </p:cNvSpPr>
          <p:nvPr>
            <p:ph idx="1"/>
          </p:nvPr>
        </p:nvSpPr>
        <p:spPr/>
        <p:txBody>
          <a:bodyPr>
            <a:normAutofit fontScale="92500" lnSpcReduction="20000"/>
          </a:bodyPr>
          <a:lstStyle/>
          <a:p>
            <a:r>
              <a:rPr lang="en-US" sz="2500" dirty="0" smtClean="0"/>
              <a:t>Any “person” as defined in Chapters 373 or 403, Florida Statutes</a:t>
            </a:r>
          </a:p>
          <a:p>
            <a:pPr lvl="1"/>
            <a:r>
              <a:rPr lang="en-US" dirty="0" smtClean="0"/>
              <a:t>“[A]</a:t>
            </a:r>
            <a:r>
              <a:rPr lang="en-US" dirty="0"/>
              <a:t> </a:t>
            </a:r>
            <a:r>
              <a:rPr lang="en-US" dirty="0" err="1" smtClean="0"/>
              <a:t>ny</a:t>
            </a:r>
            <a:r>
              <a:rPr lang="en-US" dirty="0" smtClean="0"/>
              <a:t> </a:t>
            </a:r>
            <a:r>
              <a:rPr lang="en-US" dirty="0"/>
              <a:t>and </a:t>
            </a:r>
            <a:r>
              <a:rPr lang="en-US" dirty="0" smtClean="0"/>
              <a:t>all </a:t>
            </a:r>
            <a:r>
              <a:rPr lang="en-US" dirty="0"/>
              <a:t>persons, natural or artificial, including any individual, firm, association, organization, partnership, business trust, corporation, company, the United States of America, and the state and all political subdivisions, regions, districts, municipalities, and public agencies thereof. The enumeration herein is not intended to be exclusive or exhaustive</a:t>
            </a:r>
            <a:r>
              <a:rPr lang="en-US" dirty="0" smtClean="0"/>
              <a:t>.”  § 373.019(15), F.S.</a:t>
            </a:r>
          </a:p>
          <a:p>
            <a:pPr lvl="1"/>
            <a:r>
              <a:rPr lang="en-US" dirty="0" smtClean="0"/>
              <a:t>“[T]he </a:t>
            </a:r>
            <a:r>
              <a:rPr lang="en-US" dirty="0"/>
              <a:t>the state or any agency or institution thereof, the United States or any agency or institution thereof, or any municipality, political subdivision, public or private corporation, individual, partnership, association, or other entity and includes any officer or governing or managing body of the state, the United States, any agency, any municipality, political subdivision, or public or private </a:t>
            </a:r>
            <a:r>
              <a:rPr lang="en-US" dirty="0" smtClean="0"/>
              <a:t>corporation.” § 403.031(5), F.S.</a:t>
            </a:r>
          </a:p>
          <a:p>
            <a:pPr lvl="1"/>
            <a:endParaRPr lang="en-US" dirty="0" smtClean="0"/>
          </a:p>
          <a:p>
            <a:pPr marL="1417320" lvl="3" indent="0">
              <a:buNone/>
            </a:pPr>
            <a:endParaRPr lang="en-US" dirty="0" smtClean="0"/>
          </a:p>
          <a:p>
            <a:pPr lvl="2"/>
            <a:endParaRPr lang="en-US" dirty="0" smtClean="0"/>
          </a:p>
        </p:txBody>
      </p:sp>
    </p:spTree>
    <p:extLst>
      <p:ext uri="{BB962C8B-B14F-4D97-AF65-F5344CB8AC3E}">
        <p14:creationId xmlns:p14="http://schemas.microsoft.com/office/powerpoint/2010/main" val="35471793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is the Responsible Party?</a:t>
            </a:r>
          </a:p>
        </p:txBody>
      </p:sp>
      <p:sp>
        <p:nvSpPr>
          <p:cNvPr id="3" name="Content Placeholder 2"/>
          <p:cNvSpPr>
            <a:spLocks noGrp="1"/>
          </p:cNvSpPr>
          <p:nvPr>
            <p:ph idx="1"/>
          </p:nvPr>
        </p:nvSpPr>
        <p:spPr/>
        <p:txBody>
          <a:bodyPr>
            <a:normAutofit lnSpcReduction="10000"/>
          </a:bodyPr>
          <a:lstStyle/>
          <a:p>
            <a:r>
              <a:rPr lang="en-US" sz="2500" dirty="0" smtClean="0"/>
              <a:t>Individuals</a:t>
            </a:r>
          </a:p>
          <a:p>
            <a:pPr lvl="1"/>
            <a:r>
              <a:rPr lang="en-US" dirty="0" smtClean="0"/>
              <a:t>Example: owner of the property </a:t>
            </a:r>
          </a:p>
          <a:p>
            <a:pPr lvl="2"/>
            <a:r>
              <a:rPr lang="en-US" dirty="0" smtClean="0"/>
              <a:t>Visit the County’s Property Appraiser’s Website to identify the owners of the property</a:t>
            </a:r>
          </a:p>
          <a:p>
            <a:r>
              <a:rPr lang="en-US" sz="2500" dirty="0"/>
              <a:t>Corporate entities</a:t>
            </a:r>
          </a:p>
          <a:p>
            <a:pPr lvl="1"/>
            <a:r>
              <a:rPr lang="en-US" dirty="0"/>
              <a:t>Visit the Florida Department of State’s Division of Corporations website (</a:t>
            </a:r>
            <a:r>
              <a:rPr lang="en-US" dirty="0">
                <a:hlinkClick r:id="rId2"/>
              </a:rPr>
              <a:t>www.sunbiz.org</a:t>
            </a:r>
            <a:r>
              <a:rPr lang="en-US" dirty="0"/>
              <a:t>)</a:t>
            </a:r>
          </a:p>
          <a:p>
            <a:pPr lvl="1"/>
            <a:r>
              <a:rPr lang="en-US" dirty="0"/>
              <a:t>Is it a Florida business? Is the entity active? Who are the officers/managing members, etc.? Who is the registered agent?</a:t>
            </a:r>
          </a:p>
          <a:p>
            <a:endParaRPr lang="en-US" dirty="0" smtClean="0"/>
          </a:p>
          <a:p>
            <a:pPr lvl="2"/>
            <a:endParaRPr lang="en-US" dirty="0" smtClean="0"/>
          </a:p>
        </p:txBody>
      </p:sp>
    </p:spTree>
    <p:extLst>
      <p:ext uri="{BB962C8B-B14F-4D97-AF65-F5344CB8AC3E}">
        <p14:creationId xmlns:p14="http://schemas.microsoft.com/office/powerpoint/2010/main" val="29935421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is the Responsible Party?</a:t>
            </a:r>
            <a:endParaRPr lang="en-US" dirty="0"/>
          </a:p>
        </p:txBody>
      </p:sp>
      <p:sp>
        <p:nvSpPr>
          <p:cNvPr id="3" name="Content Placeholder 2"/>
          <p:cNvSpPr>
            <a:spLocks noGrp="1"/>
          </p:cNvSpPr>
          <p:nvPr>
            <p:ph idx="1"/>
          </p:nvPr>
        </p:nvSpPr>
        <p:spPr/>
        <p:txBody>
          <a:bodyPr/>
          <a:lstStyle/>
          <a:p>
            <a:r>
              <a:rPr lang="en-US" dirty="0" smtClean="0"/>
              <a:t>Mangrove cases</a:t>
            </a:r>
          </a:p>
          <a:p>
            <a:pPr lvl="1"/>
            <a:r>
              <a:rPr lang="en-US" dirty="0" smtClean="0"/>
              <a:t>Rebuttable </a:t>
            </a:r>
            <a:r>
              <a:rPr lang="en-US" dirty="0"/>
              <a:t>presumption that any unauthorized trimming or alteration occurred with consent of owner </a:t>
            </a:r>
            <a:r>
              <a:rPr lang="en-US" dirty="0" smtClean="0"/>
              <a:t>of the property upon </a:t>
            </a:r>
            <a:r>
              <a:rPr lang="en-US" dirty="0"/>
              <a:t>which the violation occurs. </a:t>
            </a:r>
          </a:p>
          <a:p>
            <a:endParaRPr lang="en-US" dirty="0"/>
          </a:p>
        </p:txBody>
      </p:sp>
    </p:spTree>
    <p:extLst>
      <p:ext uri="{BB962C8B-B14F-4D97-AF65-F5344CB8AC3E}">
        <p14:creationId xmlns:p14="http://schemas.microsoft.com/office/powerpoint/2010/main" val="462179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Your Tools for Collecting Evidence</a:t>
            </a:r>
            <a:endParaRPr lang="en-US" dirty="0"/>
          </a:p>
        </p:txBody>
      </p:sp>
      <p:sp>
        <p:nvSpPr>
          <p:cNvPr id="3" name="Content Placeholder 2"/>
          <p:cNvSpPr>
            <a:spLocks noGrp="1"/>
          </p:cNvSpPr>
          <p:nvPr>
            <p:ph idx="1"/>
          </p:nvPr>
        </p:nvSpPr>
        <p:spPr/>
        <p:txBody>
          <a:bodyPr>
            <a:normAutofit lnSpcReduction="10000"/>
          </a:bodyPr>
          <a:lstStyle/>
          <a:p>
            <a:r>
              <a:rPr lang="en-US" dirty="0" smtClean="0"/>
              <a:t>Inspections</a:t>
            </a:r>
            <a:endParaRPr lang="en-US" dirty="0"/>
          </a:p>
          <a:p>
            <a:pPr lvl="1"/>
            <a:r>
              <a:rPr lang="en-US" dirty="0" smtClean="0"/>
              <a:t>On-site photographs</a:t>
            </a:r>
          </a:p>
          <a:p>
            <a:r>
              <a:rPr lang="en-US" dirty="0" smtClean="0"/>
              <a:t>Interviews of responsible party, neighbors or other individuals on-site and note contact information</a:t>
            </a:r>
          </a:p>
          <a:p>
            <a:r>
              <a:rPr lang="en-US" dirty="0" smtClean="0"/>
              <a:t>Aerial photographs</a:t>
            </a:r>
          </a:p>
          <a:p>
            <a:r>
              <a:rPr lang="en-US" dirty="0"/>
              <a:t>Wetland Delineation Point Description Worksheet</a:t>
            </a:r>
          </a:p>
          <a:p>
            <a:pPr lvl="1"/>
            <a:r>
              <a:rPr lang="en-US" dirty="0"/>
              <a:t>Gather evidence to defend a wetland delineation</a:t>
            </a:r>
          </a:p>
          <a:p>
            <a:pPr marL="0" indent="0">
              <a:buNone/>
            </a:pPr>
            <a:endParaRPr lang="en-US" dirty="0" smtClean="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11068" y="4270838"/>
            <a:ext cx="1823314" cy="1465783"/>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41269" y="2556932"/>
            <a:ext cx="983768" cy="922164"/>
          </a:xfrm>
          <a:prstGeom prst="rect">
            <a:avLst/>
          </a:prstGeom>
        </p:spPr>
      </p:pic>
    </p:spTree>
    <p:extLst>
      <p:ext uri="{BB962C8B-B14F-4D97-AF65-F5344CB8AC3E}">
        <p14:creationId xmlns:p14="http://schemas.microsoft.com/office/powerpoint/2010/main" val="23497581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Gaining Site Access for Inspections</a:t>
            </a:r>
            <a:endParaRPr lang="en-US" dirty="0"/>
          </a:p>
        </p:txBody>
      </p:sp>
      <p:sp>
        <p:nvSpPr>
          <p:cNvPr id="3" name="Content Placeholder 2"/>
          <p:cNvSpPr>
            <a:spLocks noGrp="1"/>
          </p:cNvSpPr>
          <p:nvPr>
            <p:ph idx="1"/>
          </p:nvPr>
        </p:nvSpPr>
        <p:spPr>
          <a:xfrm>
            <a:off x="1295401" y="2556931"/>
            <a:ext cx="9601196" cy="3732658"/>
          </a:xfrm>
        </p:spPr>
        <p:txBody>
          <a:bodyPr>
            <a:normAutofit fontScale="92500"/>
          </a:bodyPr>
          <a:lstStyle/>
          <a:p>
            <a:r>
              <a:rPr lang="en-US" b="1" dirty="0" smtClean="0"/>
              <a:t>Express Permission </a:t>
            </a:r>
            <a:r>
              <a:rPr lang="en-US" dirty="0" smtClean="0"/>
              <a:t>from the person with authority to grant access to the property</a:t>
            </a:r>
          </a:p>
          <a:p>
            <a:pPr lvl="1"/>
            <a:r>
              <a:rPr lang="en-US" dirty="0" smtClean="0"/>
              <a:t>Get in writing via a letter or site access agreement.</a:t>
            </a:r>
          </a:p>
          <a:p>
            <a:pPr lvl="1"/>
            <a:r>
              <a:rPr lang="en-US" dirty="0" smtClean="0"/>
              <a:t>If verbal, document in the inspection report.</a:t>
            </a:r>
          </a:p>
          <a:p>
            <a:r>
              <a:rPr lang="en-US" b="1" dirty="0" smtClean="0"/>
              <a:t>Implied Permission</a:t>
            </a:r>
          </a:p>
          <a:p>
            <a:pPr lvl="1"/>
            <a:r>
              <a:rPr lang="en-US" dirty="0" smtClean="0"/>
              <a:t>Site is accessible to the general public</a:t>
            </a:r>
          </a:p>
          <a:p>
            <a:r>
              <a:rPr lang="en-US" b="1" dirty="0" smtClean="0"/>
              <a:t>Judicial Permission </a:t>
            </a:r>
            <a:r>
              <a:rPr lang="en-US" dirty="0" smtClean="0"/>
              <a:t>such as an inspection warrant pursuant to s. 403.091(3), F.S.</a:t>
            </a:r>
          </a:p>
          <a:p>
            <a:pPr lvl="1"/>
            <a:r>
              <a:rPr lang="en-US" dirty="0" smtClean="0"/>
              <a:t>Model affidavit and inspection warrant on the enforcement manual</a:t>
            </a:r>
          </a:p>
          <a:p>
            <a:pPr lvl="1"/>
            <a:endParaRPr lang="en-US" dirty="0" smtClean="0"/>
          </a:p>
          <a:p>
            <a:pPr lvl="1"/>
            <a:endParaRPr lang="en-US" dirty="0" smtClean="0"/>
          </a:p>
          <a:p>
            <a:pPr lvl="2"/>
            <a:endParaRPr lang="en-US" dirty="0" smtClean="0"/>
          </a:p>
          <a:p>
            <a:pPr marL="457200" lvl="1" indent="0">
              <a:buNone/>
            </a:pPr>
            <a:endParaRPr lang="en-US" dirty="0"/>
          </a:p>
        </p:txBody>
      </p:sp>
    </p:spTree>
    <p:extLst>
      <p:ext uri="{BB962C8B-B14F-4D97-AF65-F5344CB8AC3E}">
        <p14:creationId xmlns:p14="http://schemas.microsoft.com/office/powerpoint/2010/main" val="40758246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Violations in Plain View	</a:t>
            </a:r>
            <a:endParaRPr lang="en-US" dirty="0"/>
          </a:p>
        </p:txBody>
      </p:sp>
      <p:sp>
        <p:nvSpPr>
          <p:cNvPr id="3" name="Content Placeholder 2"/>
          <p:cNvSpPr>
            <a:spLocks noGrp="1"/>
          </p:cNvSpPr>
          <p:nvPr>
            <p:ph idx="1"/>
          </p:nvPr>
        </p:nvSpPr>
        <p:spPr/>
        <p:txBody>
          <a:bodyPr/>
          <a:lstStyle/>
          <a:p>
            <a:r>
              <a:rPr lang="en-US" dirty="0" smtClean="0"/>
              <a:t>Is the violation in plain view?</a:t>
            </a:r>
          </a:p>
          <a:p>
            <a:pPr lvl="1"/>
            <a:r>
              <a:rPr lang="en-US" dirty="0" smtClean="0"/>
              <a:t>From any area off the property</a:t>
            </a:r>
          </a:p>
          <a:p>
            <a:pPr lvl="2"/>
            <a:r>
              <a:rPr lang="en-US" dirty="0" smtClean="0"/>
              <a:t>An adjacent property (if accessible to public or with permission from that owner)</a:t>
            </a:r>
          </a:p>
          <a:p>
            <a:pPr lvl="2"/>
            <a:r>
              <a:rPr lang="en-US" dirty="0" smtClean="0"/>
              <a:t>Public right-of-ways (</a:t>
            </a:r>
            <a:r>
              <a:rPr lang="en-US" i="1" dirty="0" smtClean="0"/>
              <a:t>e.g.,</a:t>
            </a:r>
            <a:r>
              <a:rPr lang="en-US" dirty="0" smtClean="0"/>
              <a:t> road, sidewalk, footpath)</a:t>
            </a:r>
          </a:p>
          <a:p>
            <a:pPr lvl="1"/>
            <a:r>
              <a:rPr lang="en-US" dirty="0" smtClean="0"/>
              <a:t>From navigable waters</a:t>
            </a:r>
          </a:p>
        </p:txBody>
      </p:sp>
    </p:spTree>
    <p:extLst>
      <p:ext uri="{BB962C8B-B14F-4D97-AF65-F5344CB8AC3E}">
        <p14:creationId xmlns:p14="http://schemas.microsoft.com/office/powerpoint/2010/main" val="19611389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Formal Enforcement Options	</a:t>
            </a:r>
            <a:endParaRPr lang="en-US" dirty="0"/>
          </a:p>
        </p:txBody>
      </p:sp>
      <p:sp>
        <p:nvSpPr>
          <p:cNvPr id="3" name="Content Placeholder 2"/>
          <p:cNvSpPr>
            <a:spLocks noGrp="1"/>
          </p:cNvSpPr>
          <p:nvPr>
            <p:ph idx="1"/>
          </p:nvPr>
        </p:nvSpPr>
        <p:spPr/>
        <p:txBody>
          <a:bodyPr>
            <a:normAutofit lnSpcReduction="10000"/>
          </a:bodyPr>
          <a:lstStyle/>
          <a:p>
            <a:r>
              <a:rPr lang="en-US" u="sng" dirty="0" smtClean="0"/>
              <a:t>Notice of Violation</a:t>
            </a:r>
            <a:r>
              <a:rPr lang="en-US" dirty="0" smtClean="0"/>
              <a:t> (ELRA and Non-ELRA)</a:t>
            </a:r>
            <a:endParaRPr lang="en-US" u="sng" dirty="0" smtClean="0"/>
          </a:p>
          <a:p>
            <a:pPr lvl="1"/>
            <a:r>
              <a:rPr lang="en-US" dirty="0" smtClean="0"/>
              <a:t>Administrative penalties (calculated via the ELRA schedule in 403.121, F.S.), Department costs, and corrective actions</a:t>
            </a:r>
          </a:p>
          <a:p>
            <a:r>
              <a:rPr lang="en-US" u="sng" dirty="0" smtClean="0"/>
              <a:t>Case Report</a:t>
            </a:r>
          </a:p>
          <a:p>
            <a:pPr lvl="1"/>
            <a:r>
              <a:rPr lang="en-US" dirty="0" smtClean="0"/>
              <a:t>Civil Lawsuit</a:t>
            </a:r>
          </a:p>
          <a:p>
            <a:pPr lvl="2"/>
            <a:r>
              <a:rPr lang="en-US" dirty="0" smtClean="0"/>
              <a:t>Civil penalties, Department costs, and injunctive relief (corrective actions)</a:t>
            </a:r>
          </a:p>
          <a:p>
            <a:pPr lvl="1"/>
            <a:r>
              <a:rPr lang="en-US" dirty="0" smtClean="0"/>
              <a:t>Petition for Enforcement </a:t>
            </a:r>
          </a:p>
          <a:p>
            <a:pPr lvl="2"/>
            <a:r>
              <a:rPr lang="en-US" dirty="0" smtClean="0"/>
              <a:t>Civil penalties, Department costs, and enforcement of Department order</a:t>
            </a:r>
          </a:p>
          <a:p>
            <a:pPr marL="0" indent="0">
              <a:buNone/>
            </a:pPr>
            <a:endParaRPr lang="en-US" dirty="0"/>
          </a:p>
        </p:txBody>
      </p:sp>
    </p:spTree>
    <p:extLst>
      <p:ext uri="{BB962C8B-B14F-4D97-AF65-F5344CB8AC3E}">
        <p14:creationId xmlns:p14="http://schemas.microsoft.com/office/powerpoint/2010/main" val="27131337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ELRA NOVs	</a:t>
            </a:r>
            <a:endParaRPr lang="en-US" dirty="0"/>
          </a:p>
        </p:txBody>
      </p:sp>
      <p:sp>
        <p:nvSpPr>
          <p:cNvPr id="3" name="Content Placeholder 2"/>
          <p:cNvSpPr>
            <a:spLocks noGrp="1"/>
          </p:cNvSpPr>
          <p:nvPr>
            <p:ph idx="1"/>
          </p:nvPr>
        </p:nvSpPr>
        <p:spPr/>
        <p:txBody>
          <a:bodyPr/>
          <a:lstStyle/>
          <a:p>
            <a:r>
              <a:rPr lang="en-US" dirty="0" smtClean="0"/>
              <a:t>ELRA covers the following:</a:t>
            </a:r>
          </a:p>
          <a:p>
            <a:pPr lvl="1"/>
            <a:r>
              <a:rPr lang="en-US" dirty="0" smtClean="0"/>
              <a:t>Dredging &amp; Filling/</a:t>
            </a:r>
            <a:r>
              <a:rPr lang="en-US" dirty="0" err="1" smtClean="0"/>
              <a:t>Stormwater</a:t>
            </a:r>
            <a:endParaRPr lang="en-US" dirty="0" smtClean="0"/>
          </a:p>
          <a:p>
            <a:pPr lvl="1"/>
            <a:r>
              <a:rPr lang="en-US" dirty="0" smtClean="0"/>
              <a:t>Mangroves</a:t>
            </a:r>
          </a:p>
          <a:p>
            <a:pPr lvl="2"/>
            <a:r>
              <a:rPr lang="en-US" dirty="0" smtClean="0"/>
              <a:t>Against contractor or agent of the owner who conducts unauthorized trimming or alteration.</a:t>
            </a:r>
          </a:p>
          <a:p>
            <a:pPr lvl="1"/>
            <a:endParaRPr lang="en-US" dirty="0"/>
          </a:p>
        </p:txBody>
      </p:sp>
    </p:spTree>
    <p:extLst>
      <p:ext uri="{BB962C8B-B14F-4D97-AF65-F5344CB8AC3E}">
        <p14:creationId xmlns:p14="http://schemas.microsoft.com/office/powerpoint/2010/main" val="35995055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 will discuss	</a:t>
            </a:r>
            <a:endParaRPr lang="en-US" dirty="0"/>
          </a:p>
        </p:txBody>
      </p:sp>
      <p:sp>
        <p:nvSpPr>
          <p:cNvPr id="3" name="Content Placeholder 2"/>
          <p:cNvSpPr>
            <a:spLocks noGrp="1"/>
          </p:cNvSpPr>
          <p:nvPr>
            <p:ph idx="1"/>
          </p:nvPr>
        </p:nvSpPr>
        <p:spPr/>
        <p:txBody>
          <a:bodyPr>
            <a:normAutofit/>
          </a:bodyPr>
          <a:lstStyle/>
          <a:p>
            <a:r>
              <a:rPr lang="en-US" sz="2500" dirty="0" smtClean="0"/>
              <a:t>Building your ERP case</a:t>
            </a:r>
          </a:p>
          <a:p>
            <a:r>
              <a:rPr lang="en-US" sz="2500" dirty="0" smtClean="0"/>
              <a:t>Enforcement Options</a:t>
            </a:r>
          </a:p>
          <a:p>
            <a:r>
              <a:rPr lang="en-US" sz="2500" dirty="0" smtClean="0"/>
              <a:t>Post-Judgment Issues</a:t>
            </a:r>
            <a:endParaRPr lang="en-US" sz="2500" dirty="0"/>
          </a:p>
        </p:txBody>
      </p:sp>
    </p:spTree>
    <p:extLst>
      <p:ext uri="{BB962C8B-B14F-4D97-AF65-F5344CB8AC3E}">
        <p14:creationId xmlns:p14="http://schemas.microsoft.com/office/powerpoint/2010/main" val="27069702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ELRA Penalty Schedule</a:t>
            </a:r>
            <a:endParaRPr lang="en-US" dirty="0"/>
          </a:p>
        </p:txBody>
      </p:sp>
      <p:sp>
        <p:nvSpPr>
          <p:cNvPr id="3" name="Content Placeholder 2"/>
          <p:cNvSpPr>
            <a:spLocks noGrp="1"/>
          </p:cNvSpPr>
          <p:nvPr>
            <p:ph idx="1"/>
          </p:nvPr>
        </p:nvSpPr>
        <p:spPr/>
        <p:txBody>
          <a:bodyPr>
            <a:normAutofit lnSpcReduction="10000"/>
          </a:bodyPr>
          <a:lstStyle/>
          <a:p>
            <a:r>
              <a:rPr lang="en-US" dirty="0" smtClean="0"/>
              <a:t>Section 403.121(3)(c), F.S.</a:t>
            </a:r>
          </a:p>
          <a:p>
            <a:pPr lvl="1"/>
            <a:r>
              <a:rPr lang="en-US" b="1" dirty="0" smtClean="0"/>
              <a:t>Base Penalty</a:t>
            </a:r>
            <a:r>
              <a:rPr lang="en-US" dirty="0" smtClean="0"/>
              <a:t>: </a:t>
            </a:r>
            <a:r>
              <a:rPr lang="en-US" u="sng" dirty="0" smtClean="0"/>
              <a:t>$1,000 </a:t>
            </a:r>
            <a:r>
              <a:rPr lang="en-US" dirty="0" smtClean="0"/>
              <a:t>for unpermitted dredging or filling or unauthorized construction of a </a:t>
            </a:r>
            <a:r>
              <a:rPr lang="en-US" dirty="0" err="1" smtClean="0"/>
              <a:t>stormwater</a:t>
            </a:r>
            <a:r>
              <a:rPr lang="en-US" dirty="0" smtClean="0"/>
              <a:t> management system</a:t>
            </a:r>
          </a:p>
          <a:p>
            <a:pPr lvl="1"/>
            <a:r>
              <a:rPr lang="en-US" b="1" dirty="0" smtClean="0"/>
              <a:t>PLUS</a:t>
            </a:r>
            <a:r>
              <a:rPr lang="en-US" dirty="0" smtClean="0"/>
              <a:t> </a:t>
            </a:r>
            <a:r>
              <a:rPr lang="en-US" u="sng" dirty="0" smtClean="0"/>
              <a:t>$2,000 </a:t>
            </a:r>
            <a:r>
              <a:rPr lang="en-US" dirty="0" smtClean="0"/>
              <a:t>if the dredging or filling occurs in an AP, OFW, conservation easement area, or Class I or Class II surface water</a:t>
            </a:r>
          </a:p>
          <a:p>
            <a:pPr lvl="1"/>
            <a:r>
              <a:rPr lang="en-US" b="1" dirty="0" smtClean="0"/>
              <a:t>PLUS</a:t>
            </a:r>
            <a:r>
              <a:rPr lang="en-US" dirty="0" smtClean="0"/>
              <a:t> </a:t>
            </a:r>
            <a:r>
              <a:rPr lang="en-US" u="sng" dirty="0" smtClean="0"/>
              <a:t>$1,000 </a:t>
            </a:r>
            <a:r>
              <a:rPr lang="en-US" dirty="0" smtClean="0"/>
              <a:t>if: ¼ acre &lt; IMPACT AREA &lt; ½ acre</a:t>
            </a:r>
          </a:p>
          <a:p>
            <a:pPr lvl="1"/>
            <a:r>
              <a:rPr lang="en-US" b="1" dirty="0" smtClean="0"/>
              <a:t>PLUS </a:t>
            </a:r>
            <a:r>
              <a:rPr lang="en-US" u="sng" dirty="0" smtClean="0"/>
              <a:t>$1,000 </a:t>
            </a:r>
            <a:r>
              <a:rPr lang="en-US" dirty="0" smtClean="0"/>
              <a:t>if: ½ acre&lt; IMPACT AREA ≤ 1 acre </a:t>
            </a:r>
          </a:p>
          <a:p>
            <a:r>
              <a:rPr lang="en-US" dirty="0" smtClean="0"/>
              <a:t>Example: 0.75 acres of fill in an OFW = $5,000 administrative penalty</a:t>
            </a:r>
          </a:p>
          <a:p>
            <a:pPr lvl="3"/>
            <a:endParaRPr lang="en-US" dirty="0" smtClean="0"/>
          </a:p>
        </p:txBody>
      </p:sp>
    </p:spTree>
    <p:extLst>
      <p:ext uri="{BB962C8B-B14F-4D97-AF65-F5344CB8AC3E}">
        <p14:creationId xmlns:p14="http://schemas.microsoft.com/office/powerpoint/2010/main" val="9430252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ELRA Penalty Schedule</a:t>
            </a:r>
            <a:endParaRPr lang="en-US" dirty="0"/>
          </a:p>
        </p:txBody>
      </p:sp>
      <p:sp>
        <p:nvSpPr>
          <p:cNvPr id="3" name="Content Placeholder 2"/>
          <p:cNvSpPr>
            <a:spLocks noGrp="1"/>
          </p:cNvSpPr>
          <p:nvPr>
            <p:ph idx="1"/>
          </p:nvPr>
        </p:nvSpPr>
        <p:spPr/>
        <p:txBody>
          <a:bodyPr/>
          <a:lstStyle/>
          <a:p>
            <a:r>
              <a:rPr lang="en-US" dirty="0" smtClean="0"/>
              <a:t>Against Contractors/Agents for ERP Violations</a:t>
            </a:r>
          </a:p>
          <a:p>
            <a:pPr lvl="1"/>
            <a:r>
              <a:rPr lang="en-US" dirty="0" smtClean="0"/>
              <a:t>Unpermitted dredging or filling: </a:t>
            </a:r>
            <a:r>
              <a:rPr lang="en-US" u="sng" dirty="0" smtClean="0"/>
              <a:t>$5,000</a:t>
            </a:r>
            <a:r>
              <a:rPr lang="en-US" dirty="0" smtClean="0"/>
              <a:t> (s. 403.121(3)(d), F.S.)</a:t>
            </a:r>
          </a:p>
          <a:p>
            <a:pPr lvl="1"/>
            <a:r>
              <a:rPr lang="en-US" dirty="0" smtClean="0"/>
              <a:t>Unpermitted mangrove trimming or alteration: </a:t>
            </a:r>
            <a:r>
              <a:rPr lang="en-US" u="sng" dirty="0" smtClean="0"/>
              <a:t>$5,000</a:t>
            </a:r>
            <a:r>
              <a:rPr lang="en-US" dirty="0" smtClean="0"/>
              <a:t> (s. 403.121(3)(d)</a:t>
            </a:r>
          </a:p>
          <a:p>
            <a:pPr marL="0" indent="0">
              <a:buNone/>
            </a:pPr>
            <a:endParaRPr lang="en-US" dirty="0" smtClean="0"/>
          </a:p>
          <a:p>
            <a:pPr lvl="1"/>
            <a:endParaRPr lang="en-US" dirty="0"/>
          </a:p>
        </p:txBody>
      </p:sp>
    </p:spTree>
    <p:extLst>
      <p:ext uri="{BB962C8B-B14F-4D97-AF65-F5344CB8AC3E}">
        <p14:creationId xmlns:p14="http://schemas.microsoft.com/office/powerpoint/2010/main" val="7478551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ELRA Penalty Schedule</a:t>
            </a:r>
            <a:endParaRPr lang="en-US" dirty="0"/>
          </a:p>
        </p:txBody>
      </p:sp>
      <p:sp>
        <p:nvSpPr>
          <p:cNvPr id="3" name="Content Placeholder 2"/>
          <p:cNvSpPr>
            <a:spLocks noGrp="1"/>
          </p:cNvSpPr>
          <p:nvPr>
            <p:ph idx="1"/>
          </p:nvPr>
        </p:nvSpPr>
        <p:spPr/>
        <p:txBody>
          <a:bodyPr>
            <a:normAutofit/>
          </a:bodyPr>
          <a:lstStyle/>
          <a:p>
            <a:r>
              <a:rPr lang="en-US" dirty="0"/>
              <a:t>Failure to complete required mitigation, failure to record </a:t>
            </a:r>
            <a:r>
              <a:rPr lang="en-US" dirty="0" smtClean="0"/>
              <a:t>a required  conservation </a:t>
            </a:r>
            <a:r>
              <a:rPr lang="en-US" dirty="0"/>
              <a:t>easement, or for a water quality </a:t>
            </a:r>
            <a:r>
              <a:rPr lang="en-US" dirty="0" smtClean="0"/>
              <a:t>violation resulting </a:t>
            </a:r>
            <a:r>
              <a:rPr lang="en-US" dirty="0"/>
              <a:t>from dredging/filling activities, </a:t>
            </a:r>
            <a:r>
              <a:rPr lang="en-US" dirty="0" err="1" smtClean="0"/>
              <a:t>stormwater</a:t>
            </a:r>
            <a:r>
              <a:rPr lang="en-US" dirty="0" smtClean="0"/>
              <a:t> construction </a:t>
            </a:r>
            <a:r>
              <a:rPr lang="en-US" dirty="0"/>
              <a:t>activities or failure of a </a:t>
            </a:r>
            <a:r>
              <a:rPr lang="en-US" dirty="0" err="1"/>
              <a:t>stormwater</a:t>
            </a:r>
            <a:r>
              <a:rPr lang="en-US" dirty="0"/>
              <a:t> </a:t>
            </a:r>
            <a:r>
              <a:rPr lang="en-US" dirty="0" smtClean="0"/>
              <a:t>treatment facility </a:t>
            </a:r>
            <a:r>
              <a:rPr lang="en-US" u="sng" dirty="0" smtClean="0"/>
              <a:t>$</a:t>
            </a:r>
            <a:r>
              <a:rPr lang="en-US" u="sng" dirty="0"/>
              <a:t>3,000</a:t>
            </a:r>
            <a:r>
              <a:rPr lang="en-US" dirty="0"/>
              <a:t> </a:t>
            </a:r>
            <a:r>
              <a:rPr lang="en-US" dirty="0" smtClean="0"/>
              <a:t>( s. 403.121(3</a:t>
            </a:r>
            <a:r>
              <a:rPr lang="en-US" dirty="0"/>
              <a:t>)(c</a:t>
            </a:r>
            <a:r>
              <a:rPr lang="en-US" dirty="0" smtClean="0"/>
              <a:t>), F.S.)</a:t>
            </a:r>
          </a:p>
          <a:p>
            <a:r>
              <a:rPr lang="en-US" dirty="0"/>
              <a:t>Failure to properly or timely construct a </a:t>
            </a:r>
            <a:r>
              <a:rPr lang="en-US" dirty="0" err="1" smtClean="0"/>
              <a:t>stormwater</a:t>
            </a:r>
            <a:r>
              <a:rPr lang="en-US" dirty="0"/>
              <a:t> </a:t>
            </a:r>
            <a:r>
              <a:rPr lang="en-US" dirty="0" smtClean="0"/>
              <a:t>management </a:t>
            </a:r>
            <a:r>
              <a:rPr lang="en-US" dirty="0"/>
              <a:t>system serving less than 5 </a:t>
            </a:r>
            <a:r>
              <a:rPr lang="en-US" dirty="0" smtClean="0"/>
              <a:t>acres: </a:t>
            </a:r>
            <a:r>
              <a:rPr lang="en-US" u="sng" dirty="0" smtClean="0"/>
              <a:t>$2,000</a:t>
            </a:r>
            <a:r>
              <a:rPr lang="en-US" dirty="0"/>
              <a:t> </a:t>
            </a:r>
            <a:r>
              <a:rPr lang="en-US" dirty="0" smtClean="0"/>
              <a:t>(s. 403.121(3)(c), F.S.)</a:t>
            </a:r>
          </a:p>
        </p:txBody>
      </p:sp>
    </p:spTree>
    <p:extLst>
      <p:ext uri="{BB962C8B-B14F-4D97-AF65-F5344CB8AC3E}">
        <p14:creationId xmlns:p14="http://schemas.microsoft.com/office/powerpoint/2010/main" val="5124990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ELRA Penalty Schedule</a:t>
            </a:r>
            <a:endParaRPr lang="en-US" dirty="0"/>
          </a:p>
        </p:txBody>
      </p:sp>
      <p:sp>
        <p:nvSpPr>
          <p:cNvPr id="3" name="Content Placeholder 2"/>
          <p:cNvSpPr>
            <a:spLocks noGrp="1"/>
          </p:cNvSpPr>
          <p:nvPr>
            <p:ph idx="1"/>
          </p:nvPr>
        </p:nvSpPr>
        <p:spPr/>
        <p:txBody>
          <a:bodyPr>
            <a:normAutofit lnSpcReduction="10000"/>
          </a:bodyPr>
          <a:lstStyle/>
          <a:p>
            <a:r>
              <a:rPr lang="en-US" dirty="0" smtClean="0"/>
              <a:t>Failure </a:t>
            </a:r>
            <a:r>
              <a:rPr lang="en-US" dirty="0"/>
              <a:t>to obtain a required permit before construction or modification:       </a:t>
            </a:r>
            <a:r>
              <a:rPr lang="en-US" u="sng" dirty="0"/>
              <a:t>$3,000</a:t>
            </a:r>
            <a:r>
              <a:rPr lang="en-US" dirty="0"/>
              <a:t> (s. 403.121(4)(c), F.S.)</a:t>
            </a:r>
          </a:p>
          <a:p>
            <a:r>
              <a:rPr lang="en-US" dirty="0"/>
              <a:t>Failure to conduct required monitoring: </a:t>
            </a:r>
            <a:r>
              <a:rPr lang="en-US" u="sng" dirty="0"/>
              <a:t>$2,000 </a:t>
            </a:r>
            <a:r>
              <a:rPr lang="en-US" dirty="0"/>
              <a:t>(s. 403.121(4)(d), F.S.)</a:t>
            </a:r>
          </a:p>
          <a:p>
            <a:r>
              <a:rPr lang="en-US" dirty="0"/>
              <a:t>Failure to construct in compliance with a permit: </a:t>
            </a:r>
            <a:r>
              <a:rPr lang="en-US" u="sng" dirty="0"/>
              <a:t>$2,000</a:t>
            </a:r>
            <a:r>
              <a:rPr lang="en-US" dirty="0"/>
              <a:t> (s. 403.121(4)(d), F.S</a:t>
            </a:r>
            <a:r>
              <a:rPr lang="en-US" dirty="0" smtClean="0"/>
              <a:t>.)</a:t>
            </a:r>
          </a:p>
          <a:p>
            <a:r>
              <a:rPr lang="en-US" dirty="0"/>
              <a:t>“Catch all” ELRA penalty</a:t>
            </a:r>
          </a:p>
          <a:p>
            <a:pPr lvl="1"/>
            <a:r>
              <a:rPr lang="en-US" dirty="0"/>
              <a:t>Failure to comply with any other Departmental regulatory statute or rule requirement $500 (s. 403.121(5), F.S.)</a:t>
            </a:r>
          </a:p>
          <a:p>
            <a:pPr marL="457200" lvl="1" indent="0">
              <a:buNone/>
            </a:pPr>
            <a:endParaRPr lang="en-US" dirty="0"/>
          </a:p>
        </p:txBody>
      </p:sp>
    </p:spTree>
    <p:extLst>
      <p:ext uri="{BB962C8B-B14F-4D97-AF65-F5344CB8AC3E}">
        <p14:creationId xmlns:p14="http://schemas.microsoft.com/office/powerpoint/2010/main" val="36706459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ELRA Key Features	</a:t>
            </a:r>
            <a:endParaRPr lang="en-US" dirty="0"/>
          </a:p>
        </p:txBody>
      </p:sp>
      <p:sp>
        <p:nvSpPr>
          <p:cNvPr id="3" name="Content Placeholder 2"/>
          <p:cNvSpPr>
            <a:spLocks noGrp="1"/>
          </p:cNvSpPr>
          <p:nvPr>
            <p:ph idx="1"/>
          </p:nvPr>
        </p:nvSpPr>
        <p:spPr/>
        <p:txBody>
          <a:bodyPr/>
          <a:lstStyle/>
          <a:p>
            <a:r>
              <a:rPr lang="en-US" dirty="0" smtClean="0"/>
              <a:t>ELRA NOV is limited to a penalty assessment of $10,000 (plus costs)</a:t>
            </a:r>
          </a:p>
          <a:p>
            <a:r>
              <a:rPr lang="en-US" dirty="0"/>
              <a:t>Authorizes ALJ to reduce penalty by up to 50%</a:t>
            </a:r>
          </a:p>
          <a:p>
            <a:r>
              <a:rPr lang="en-US" dirty="0" smtClean="0"/>
              <a:t>No authority for immediate injunctive relief</a:t>
            </a:r>
          </a:p>
          <a:p>
            <a:r>
              <a:rPr lang="en-US" dirty="0" smtClean="0"/>
              <a:t>8 hours of mediation at no cost to the responsible party</a:t>
            </a:r>
          </a:p>
          <a:p>
            <a:r>
              <a:rPr lang="en-US" dirty="0" smtClean="0"/>
              <a:t>Respondent can “opt out” of the administrative enforcement process</a:t>
            </a:r>
          </a:p>
          <a:p>
            <a:r>
              <a:rPr lang="en-US" dirty="0"/>
              <a:t>Requires final hearing to be held within 180 days</a:t>
            </a:r>
          </a:p>
          <a:p>
            <a:pPr marL="0" indent="0">
              <a:buNone/>
            </a:pPr>
            <a:endParaRPr lang="en-US" dirty="0" smtClean="0"/>
          </a:p>
        </p:txBody>
      </p:sp>
    </p:spTree>
    <p:extLst>
      <p:ext uri="{BB962C8B-B14F-4D97-AF65-F5344CB8AC3E}">
        <p14:creationId xmlns:p14="http://schemas.microsoft.com/office/powerpoint/2010/main" val="12013350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if the penalty is greater than $10,000?</a:t>
            </a:r>
            <a:endParaRPr lang="en-US" dirty="0"/>
          </a:p>
        </p:txBody>
      </p:sp>
      <p:sp>
        <p:nvSpPr>
          <p:cNvPr id="3" name="Content Placeholder 2"/>
          <p:cNvSpPr>
            <a:spLocks noGrp="1"/>
          </p:cNvSpPr>
          <p:nvPr>
            <p:ph idx="1"/>
          </p:nvPr>
        </p:nvSpPr>
        <p:spPr/>
        <p:txBody>
          <a:bodyPr/>
          <a:lstStyle/>
          <a:p>
            <a:r>
              <a:rPr lang="en-US" dirty="0" smtClean="0"/>
              <a:t>If the violation is significant, consider going to circuit court.</a:t>
            </a:r>
          </a:p>
          <a:p>
            <a:r>
              <a:rPr lang="en-US" dirty="0" smtClean="0"/>
              <a:t>If you decide to proceed with an ELRA NOV:</a:t>
            </a:r>
          </a:p>
          <a:p>
            <a:pPr lvl="1"/>
            <a:r>
              <a:rPr lang="en-US" dirty="0" smtClean="0"/>
              <a:t>Cap the administrative penalty at $10,000</a:t>
            </a:r>
          </a:p>
          <a:p>
            <a:pPr lvl="1"/>
            <a:r>
              <a:rPr lang="en-US" dirty="0" smtClean="0"/>
              <a:t>Include a count for each violation and include corrective actions for each violation, but do not assess a penalty if over $10,000 </a:t>
            </a:r>
            <a:endParaRPr lang="en-US" dirty="0"/>
          </a:p>
        </p:txBody>
      </p:sp>
    </p:spTree>
    <p:extLst>
      <p:ext uri="{BB962C8B-B14F-4D97-AF65-F5344CB8AC3E}">
        <p14:creationId xmlns:p14="http://schemas.microsoft.com/office/powerpoint/2010/main" val="34229196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ELRA Key Features (</a:t>
            </a:r>
            <a:r>
              <a:rPr lang="en-US" dirty="0" err="1" smtClean="0"/>
              <a:t>con’t</a:t>
            </a:r>
            <a:r>
              <a:rPr lang="en-US" dirty="0" smtClean="0"/>
              <a:t>)</a:t>
            </a:r>
            <a:endParaRPr lang="en-US" dirty="0"/>
          </a:p>
        </p:txBody>
      </p:sp>
      <p:sp>
        <p:nvSpPr>
          <p:cNvPr id="3" name="Content Placeholder 2"/>
          <p:cNvSpPr>
            <a:spLocks noGrp="1"/>
          </p:cNvSpPr>
          <p:nvPr>
            <p:ph idx="1"/>
          </p:nvPr>
        </p:nvSpPr>
        <p:spPr/>
        <p:txBody>
          <a:bodyPr/>
          <a:lstStyle/>
          <a:p>
            <a:r>
              <a:rPr lang="en-US" dirty="0" smtClean="0"/>
              <a:t>ELRA specifically authorizes</a:t>
            </a:r>
          </a:p>
          <a:p>
            <a:pPr lvl="1"/>
            <a:r>
              <a:rPr lang="en-US" dirty="0" smtClean="0"/>
              <a:t>Multi-day penalties (s. 403.121(6), F.S.)</a:t>
            </a:r>
          </a:p>
          <a:p>
            <a:pPr lvl="1"/>
            <a:r>
              <a:rPr lang="en-US" dirty="0" smtClean="0"/>
              <a:t>Increased penalties </a:t>
            </a:r>
          </a:p>
          <a:p>
            <a:pPr lvl="2"/>
            <a:r>
              <a:rPr lang="en-US" dirty="0" smtClean="0"/>
              <a:t>For history of noncompliance (s. 403.121(7), F.S.)</a:t>
            </a:r>
          </a:p>
          <a:p>
            <a:pPr lvl="2"/>
            <a:r>
              <a:rPr lang="en-US" dirty="0" smtClean="0"/>
              <a:t>To recover economic benefit of noncompliance (s. 403.121(8), F.S.)</a:t>
            </a:r>
          </a:p>
          <a:p>
            <a:pPr lvl="2"/>
            <a:endParaRPr lang="en-US" dirty="0"/>
          </a:p>
        </p:txBody>
      </p:sp>
    </p:spTree>
    <p:extLst>
      <p:ext uri="{BB962C8B-B14F-4D97-AF65-F5344CB8AC3E}">
        <p14:creationId xmlns:p14="http://schemas.microsoft.com/office/powerpoint/2010/main" val="16775105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Report</a:t>
            </a:r>
            <a:endParaRPr lang="en-US" dirty="0"/>
          </a:p>
        </p:txBody>
      </p:sp>
      <p:sp>
        <p:nvSpPr>
          <p:cNvPr id="3" name="Content Placeholder 2"/>
          <p:cNvSpPr>
            <a:spLocks noGrp="1"/>
          </p:cNvSpPr>
          <p:nvPr>
            <p:ph idx="1"/>
          </p:nvPr>
        </p:nvSpPr>
        <p:spPr/>
        <p:txBody>
          <a:bodyPr>
            <a:normAutofit fontScale="92500" lnSpcReduction="10000"/>
          </a:bodyPr>
          <a:lstStyle/>
          <a:p>
            <a:r>
              <a:rPr lang="en-US" b="1" dirty="0" smtClean="0"/>
              <a:t>Standard</a:t>
            </a:r>
          </a:p>
          <a:p>
            <a:pPr lvl="1"/>
            <a:r>
              <a:rPr lang="en-US" dirty="0" smtClean="0"/>
              <a:t>Failure to comply with a statute, rule, permit, DEP order</a:t>
            </a:r>
          </a:p>
          <a:p>
            <a:r>
              <a:rPr lang="en-US" b="1" dirty="0" smtClean="0"/>
              <a:t>Short-Form</a:t>
            </a:r>
          </a:p>
          <a:p>
            <a:pPr lvl="1"/>
            <a:r>
              <a:rPr lang="en-US" dirty="0" smtClean="0"/>
              <a:t>Used for seeking a Temporary Injunction </a:t>
            </a:r>
          </a:p>
          <a:p>
            <a:pPr lvl="1"/>
            <a:r>
              <a:rPr lang="en-US" dirty="0" smtClean="0"/>
              <a:t>Temporary injunction requires a responsible party to stop violation while lawsuit is pending.</a:t>
            </a:r>
          </a:p>
          <a:p>
            <a:pPr lvl="1"/>
            <a:r>
              <a:rPr lang="en-US" dirty="0" smtClean="0"/>
              <a:t>Use when responsible party fails to stop ongoing violation.</a:t>
            </a:r>
          </a:p>
          <a:p>
            <a:r>
              <a:rPr lang="en-US" b="1" dirty="0" smtClean="0"/>
              <a:t>Opting out of an NOV</a:t>
            </a:r>
          </a:p>
          <a:p>
            <a:pPr lvl="1"/>
            <a:r>
              <a:rPr lang="en-US" dirty="0" smtClean="0"/>
              <a:t>Case reports should include the NOV and any other relevant information not in the NOV</a:t>
            </a:r>
            <a:endParaRPr lang="en-US" dirty="0"/>
          </a:p>
        </p:txBody>
      </p:sp>
    </p:spTree>
    <p:extLst>
      <p:ext uri="{BB962C8B-B14F-4D97-AF65-F5344CB8AC3E}">
        <p14:creationId xmlns:p14="http://schemas.microsoft.com/office/powerpoint/2010/main" val="26606938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Civil Lawsuit</a:t>
            </a:r>
            <a:endParaRPr lang="en-US" dirty="0"/>
          </a:p>
        </p:txBody>
      </p:sp>
      <p:sp>
        <p:nvSpPr>
          <p:cNvPr id="3" name="Content Placeholder 2"/>
          <p:cNvSpPr>
            <a:spLocks noGrp="1"/>
          </p:cNvSpPr>
          <p:nvPr>
            <p:ph idx="1"/>
          </p:nvPr>
        </p:nvSpPr>
        <p:spPr/>
        <p:txBody>
          <a:bodyPr/>
          <a:lstStyle/>
          <a:p>
            <a:r>
              <a:rPr lang="en-US" dirty="0" smtClean="0"/>
              <a:t>Enforcement Remedies</a:t>
            </a:r>
          </a:p>
          <a:p>
            <a:pPr lvl="1"/>
            <a:r>
              <a:rPr lang="en-US" dirty="0" smtClean="0"/>
              <a:t>Temporary or Permanent Injunction</a:t>
            </a:r>
          </a:p>
          <a:p>
            <a:r>
              <a:rPr lang="en-US" dirty="0" smtClean="0"/>
              <a:t>Civil</a:t>
            </a:r>
            <a:r>
              <a:rPr lang="en-US" b="1" dirty="0" smtClean="0"/>
              <a:t> </a:t>
            </a:r>
            <a:r>
              <a:rPr lang="en-US" dirty="0" smtClean="0"/>
              <a:t>penalties</a:t>
            </a:r>
            <a:r>
              <a:rPr lang="en-US" b="1" dirty="0" smtClean="0"/>
              <a:t> </a:t>
            </a:r>
            <a:r>
              <a:rPr lang="en-US" dirty="0" smtClean="0"/>
              <a:t>of up to $10,000 per day per violation under s. 373.129(5</a:t>
            </a:r>
            <a:r>
              <a:rPr lang="en-US" dirty="0"/>
              <a:t>) and s. 403.141(1), F.S</a:t>
            </a:r>
            <a:r>
              <a:rPr lang="en-US" dirty="0" smtClean="0"/>
              <a:t>.</a:t>
            </a:r>
          </a:p>
          <a:p>
            <a:r>
              <a:rPr lang="en-US" dirty="0" smtClean="0"/>
              <a:t>Damages</a:t>
            </a:r>
          </a:p>
          <a:p>
            <a:pPr lvl="1"/>
            <a:r>
              <a:rPr lang="en-US" dirty="0" smtClean="0"/>
              <a:t>Injury to waters of the state (including animal, plant, and aquatic life)</a:t>
            </a:r>
          </a:p>
          <a:p>
            <a:pPr lvl="1"/>
            <a:endParaRPr lang="en-US" dirty="0" smtClean="0"/>
          </a:p>
          <a:p>
            <a:pPr lvl="1"/>
            <a:endParaRPr lang="en-US" dirty="0"/>
          </a:p>
        </p:txBody>
      </p:sp>
    </p:spTree>
    <p:extLst>
      <p:ext uri="{BB962C8B-B14F-4D97-AF65-F5344CB8AC3E}">
        <p14:creationId xmlns:p14="http://schemas.microsoft.com/office/powerpoint/2010/main" val="24393967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Corrective Actions in ERP Enforcement Cases</a:t>
            </a:r>
            <a:endParaRPr lang="en-US" dirty="0"/>
          </a:p>
        </p:txBody>
      </p:sp>
      <p:sp>
        <p:nvSpPr>
          <p:cNvPr id="3" name="Content Placeholder 2"/>
          <p:cNvSpPr>
            <a:spLocks noGrp="1"/>
          </p:cNvSpPr>
          <p:nvPr>
            <p:ph idx="1"/>
          </p:nvPr>
        </p:nvSpPr>
        <p:spPr/>
        <p:txBody>
          <a:bodyPr>
            <a:normAutofit lnSpcReduction="10000"/>
          </a:bodyPr>
          <a:lstStyle/>
          <a:p>
            <a:r>
              <a:rPr lang="en-US" dirty="0" smtClean="0"/>
              <a:t>Must be linked to the </a:t>
            </a:r>
            <a:r>
              <a:rPr lang="en-US" u="sng" dirty="0" smtClean="0"/>
              <a:t>prevention</a:t>
            </a:r>
            <a:r>
              <a:rPr lang="en-US" dirty="0"/>
              <a:t>, </a:t>
            </a:r>
            <a:r>
              <a:rPr lang="en-US" u="sng" dirty="0"/>
              <a:t>abatement</a:t>
            </a:r>
            <a:r>
              <a:rPr lang="en-US" dirty="0"/>
              <a:t>, or </a:t>
            </a:r>
            <a:r>
              <a:rPr lang="en-US" u="sng" dirty="0"/>
              <a:t>control</a:t>
            </a:r>
            <a:r>
              <a:rPr lang="en-US" dirty="0"/>
              <a:t> of the conditions creating the violation or other appropriate corrective </a:t>
            </a:r>
            <a:r>
              <a:rPr lang="en-US" dirty="0" smtClean="0"/>
              <a:t>action (s. 403.121(2)(b), F.S.)</a:t>
            </a:r>
          </a:p>
          <a:p>
            <a:r>
              <a:rPr lang="en-US" dirty="0" smtClean="0"/>
              <a:t>Must be reasonable/defendable</a:t>
            </a:r>
          </a:p>
          <a:p>
            <a:pPr lvl="1"/>
            <a:r>
              <a:rPr lang="en-US" dirty="0" smtClean="0"/>
              <a:t>Examples:</a:t>
            </a:r>
          </a:p>
          <a:p>
            <a:pPr lvl="2"/>
            <a:r>
              <a:rPr lang="en-US" dirty="0" smtClean="0"/>
              <a:t>Justify requiring an “elaborate” vegetative restoration plan</a:t>
            </a:r>
          </a:p>
          <a:p>
            <a:pPr lvl="2"/>
            <a:r>
              <a:rPr lang="en-US" dirty="0" smtClean="0"/>
              <a:t>Justify requiring mitigation  </a:t>
            </a:r>
          </a:p>
          <a:p>
            <a:pPr lvl="2"/>
            <a:r>
              <a:rPr lang="en-US" dirty="0" smtClean="0"/>
              <a:t>Justify removing entire construction in wetlands or other surface waters</a:t>
            </a:r>
          </a:p>
          <a:p>
            <a:pPr lvl="1"/>
            <a:endParaRPr lang="en-US" dirty="0" smtClean="0"/>
          </a:p>
          <a:p>
            <a:pPr lvl="1"/>
            <a:endParaRPr lang="en-US" dirty="0"/>
          </a:p>
        </p:txBody>
      </p:sp>
    </p:spTree>
    <p:extLst>
      <p:ext uri="{BB962C8B-B14F-4D97-AF65-F5344CB8AC3E}">
        <p14:creationId xmlns:p14="http://schemas.microsoft.com/office/powerpoint/2010/main" val="25555587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a:t/>
            </a:r>
            <a:br>
              <a:rPr lang="en-US" dirty="0"/>
            </a:br>
            <a:r>
              <a:rPr lang="en-US" dirty="0" smtClean="0"/>
              <a:t>Building your Case</a:t>
            </a:r>
            <a:br>
              <a:rPr lang="en-US" dirty="0" smtClean="0"/>
            </a:br>
            <a:r>
              <a:rPr lang="en-US" dirty="0" smtClean="0"/>
              <a:t>	</a:t>
            </a:r>
            <a:br>
              <a:rPr lang="en-US" dirty="0" smtClean="0"/>
            </a:br>
            <a:endParaRPr lang="en-US" dirty="0"/>
          </a:p>
        </p:txBody>
      </p:sp>
      <p:sp>
        <p:nvSpPr>
          <p:cNvPr id="3" name="Content Placeholder 2"/>
          <p:cNvSpPr>
            <a:spLocks noGrp="1"/>
          </p:cNvSpPr>
          <p:nvPr>
            <p:ph idx="1"/>
          </p:nvPr>
        </p:nvSpPr>
        <p:spPr/>
        <p:txBody>
          <a:bodyPr>
            <a:normAutofit/>
          </a:bodyPr>
          <a:lstStyle/>
          <a:p>
            <a:pPr marL="0" indent="0">
              <a:buNone/>
            </a:pPr>
            <a:r>
              <a:rPr lang="en-US" sz="2500" u="sng" dirty="0"/>
              <a:t>Investigation Goals</a:t>
            </a:r>
            <a:r>
              <a:rPr lang="en-US" sz="2500" dirty="0"/>
              <a:t>	</a:t>
            </a:r>
            <a:endParaRPr lang="en-US" sz="2500" b="1" dirty="0" smtClean="0"/>
          </a:p>
          <a:p>
            <a:r>
              <a:rPr lang="en-US" sz="2500" b="1" dirty="0" smtClean="0"/>
              <a:t>What</a:t>
            </a:r>
            <a:r>
              <a:rPr lang="en-US" sz="2500" dirty="0" smtClean="0"/>
              <a:t> the violation is…</a:t>
            </a:r>
          </a:p>
          <a:p>
            <a:r>
              <a:rPr lang="en-US" sz="2500" b="1" dirty="0" smtClean="0"/>
              <a:t>Why/How</a:t>
            </a:r>
            <a:r>
              <a:rPr lang="en-US" sz="2500" dirty="0" smtClean="0"/>
              <a:t> the violation occurred…</a:t>
            </a:r>
          </a:p>
          <a:p>
            <a:r>
              <a:rPr lang="en-US" sz="2500" b="1" dirty="0" smtClean="0"/>
              <a:t>When</a:t>
            </a:r>
            <a:r>
              <a:rPr lang="en-US" sz="2500" dirty="0" smtClean="0"/>
              <a:t> the violation occurred…</a:t>
            </a:r>
          </a:p>
          <a:p>
            <a:r>
              <a:rPr lang="en-US" sz="2500" b="1" dirty="0" smtClean="0"/>
              <a:t>Where</a:t>
            </a:r>
            <a:r>
              <a:rPr lang="en-US" sz="2500" dirty="0" smtClean="0"/>
              <a:t> the violation occurred.</a:t>
            </a:r>
          </a:p>
          <a:p>
            <a:r>
              <a:rPr lang="en-US" sz="2500" b="1" dirty="0" smtClean="0"/>
              <a:t>Who</a:t>
            </a:r>
            <a:r>
              <a:rPr lang="en-US" sz="2500" dirty="0" smtClean="0"/>
              <a:t> is responsible…</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84751" y="3140395"/>
            <a:ext cx="2197968" cy="2098870"/>
          </a:xfrm>
          <a:prstGeom prst="rect">
            <a:avLst/>
          </a:prstGeom>
        </p:spPr>
      </p:pic>
    </p:spTree>
    <p:extLst>
      <p:ext uri="{BB962C8B-B14F-4D97-AF65-F5344CB8AC3E}">
        <p14:creationId xmlns:p14="http://schemas.microsoft.com/office/powerpoint/2010/main" val="39001953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Settlement Options</a:t>
            </a:r>
            <a:endParaRPr lang="en-US" dirty="0"/>
          </a:p>
        </p:txBody>
      </p:sp>
      <p:sp>
        <p:nvSpPr>
          <p:cNvPr id="3" name="Content Placeholder 2"/>
          <p:cNvSpPr>
            <a:spLocks noGrp="1"/>
          </p:cNvSpPr>
          <p:nvPr>
            <p:ph idx="1"/>
          </p:nvPr>
        </p:nvSpPr>
        <p:spPr/>
        <p:txBody>
          <a:bodyPr/>
          <a:lstStyle/>
          <a:p>
            <a:r>
              <a:rPr lang="en-US" dirty="0" smtClean="0"/>
              <a:t>Model Consent Orders</a:t>
            </a:r>
          </a:p>
          <a:p>
            <a:pPr lvl="1"/>
            <a:r>
              <a:rPr lang="en-US" dirty="0" smtClean="0"/>
              <a:t>Located in the Enforcement Manual</a:t>
            </a:r>
          </a:p>
          <a:p>
            <a:pPr marL="914400" lvl="2" indent="0">
              <a:buNone/>
            </a:pPr>
            <a:r>
              <a:rPr lang="en-US" dirty="0">
                <a:hlinkClick r:id="rId2"/>
              </a:rPr>
              <a:t>http://</a:t>
            </a:r>
            <a:r>
              <a:rPr lang="en-US" dirty="0" smtClean="0">
                <a:hlinkClick r:id="rId2"/>
              </a:rPr>
              <a:t>www.dep.state.fl.us/legal/Enforcement/enforcement.htm#mco</a:t>
            </a:r>
            <a:endParaRPr lang="en-US" dirty="0" smtClean="0"/>
          </a:p>
          <a:p>
            <a:pPr lvl="1"/>
            <a:r>
              <a:rPr lang="en-US" dirty="0" smtClean="0"/>
              <a:t>Does not require OGC review </a:t>
            </a:r>
            <a:r>
              <a:rPr lang="en-US" u="sng" dirty="0" smtClean="0"/>
              <a:t>ONLY IF</a:t>
            </a:r>
            <a:r>
              <a:rPr lang="en-US" dirty="0" smtClean="0"/>
              <a:t> you are not making any changes not designated in the template. </a:t>
            </a:r>
          </a:p>
          <a:p>
            <a:pPr lvl="2"/>
            <a:r>
              <a:rPr lang="en-US" dirty="0" smtClean="0"/>
              <a:t>If deleting or adding language that is not optional, draft consent order must be sent to OGC for review.</a:t>
            </a:r>
          </a:p>
        </p:txBody>
      </p:sp>
    </p:spTree>
    <p:extLst>
      <p:ext uri="{BB962C8B-B14F-4D97-AF65-F5344CB8AC3E}">
        <p14:creationId xmlns:p14="http://schemas.microsoft.com/office/powerpoint/2010/main" val="13048435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Settlement Options</a:t>
            </a:r>
            <a:endParaRPr lang="en-US" dirty="0"/>
          </a:p>
        </p:txBody>
      </p:sp>
      <p:sp>
        <p:nvSpPr>
          <p:cNvPr id="3" name="Content Placeholder 2"/>
          <p:cNvSpPr>
            <a:spLocks noGrp="1"/>
          </p:cNvSpPr>
          <p:nvPr>
            <p:ph idx="1"/>
          </p:nvPr>
        </p:nvSpPr>
        <p:spPr/>
        <p:txBody>
          <a:bodyPr/>
          <a:lstStyle/>
          <a:p>
            <a:r>
              <a:rPr lang="en-US" dirty="0" smtClean="0"/>
              <a:t>Short </a:t>
            </a:r>
            <a:r>
              <a:rPr lang="en-US" dirty="0"/>
              <a:t>Form Consent Order</a:t>
            </a:r>
          </a:p>
          <a:p>
            <a:pPr lvl="1"/>
            <a:r>
              <a:rPr lang="en-US" dirty="0"/>
              <a:t>Appropriate to resolve violations for payment of penalties and/or costs</a:t>
            </a:r>
          </a:p>
          <a:p>
            <a:pPr lvl="1"/>
            <a:r>
              <a:rPr lang="en-US" dirty="0"/>
              <a:t>Not appropriate if corrective actions are still </a:t>
            </a:r>
            <a:r>
              <a:rPr lang="en-US" dirty="0" smtClean="0"/>
              <a:t>outstanding</a:t>
            </a:r>
          </a:p>
          <a:p>
            <a:r>
              <a:rPr lang="en-US" dirty="0"/>
              <a:t>Long Form Consent Order</a:t>
            </a:r>
          </a:p>
          <a:p>
            <a:pPr lvl="1"/>
            <a:r>
              <a:rPr lang="en-US" dirty="0"/>
              <a:t>Request OGC review</a:t>
            </a:r>
          </a:p>
          <a:p>
            <a:pPr lvl="1"/>
            <a:r>
              <a:rPr lang="en-US" dirty="0" smtClean="0"/>
              <a:t>LCT </a:t>
            </a:r>
            <a:r>
              <a:rPr lang="en-US" dirty="0"/>
              <a:t>form and draft Consent Order to OGC</a:t>
            </a:r>
          </a:p>
          <a:p>
            <a:pPr marL="457200" lvl="1" indent="0">
              <a:buNone/>
            </a:pPr>
            <a:endParaRPr lang="en-US" dirty="0" smtClean="0"/>
          </a:p>
        </p:txBody>
      </p:sp>
    </p:spTree>
    <p:extLst>
      <p:ext uri="{BB962C8B-B14F-4D97-AF65-F5344CB8AC3E}">
        <p14:creationId xmlns:p14="http://schemas.microsoft.com/office/powerpoint/2010/main" val="35983139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Post-Judgment</a:t>
            </a:r>
            <a:endParaRPr lang="en-US" dirty="0"/>
          </a:p>
        </p:txBody>
      </p:sp>
      <p:sp>
        <p:nvSpPr>
          <p:cNvPr id="3" name="Content Placeholder 2"/>
          <p:cNvSpPr>
            <a:spLocks noGrp="1"/>
          </p:cNvSpPr>
          <p:nvPr>
            <p:ph idx="1"/>
          </p:nvPr>
        </p:nvSpPr>
        <p:spPr/>
        <p:txBody>
          <a:bodyPr/>
          <a:lstStyle/>
          <a:p>
            <a:r>
              <a:rPr lang="en-US" dirty="0" smtClean="0"/>
              <a:t>If Responsible Party has fully complied with the final order or final judgment, submit a closure memo to OGC</a:t>
            </a:r>
          </a:p>
          <a:p>
            <a:r>
              <a:rPr lang="en-US" dirty="0" smtClean="0"/>
              <a:t>If corrective actions are outstanding, contact OGC </a:t>
            </a:r>
          </a:p>
          <a:p>
            <a:pPr lvl="1"/>
            <a:r>
              <a:rPr lang="en-US" dirty="0" smtClean="0"/>
              <a:t>Motion for Contempt</a:t>
            </a:r>
          </a:p>
          <a:p>
            <a:pPr lvl="1"/>
            <a:r>
              <a:rPr lang="en-US" dirty="0" smtClean="0"/>
              <a:t>Contempt is typically not appropriate if the only noncompliance is failure to pay civil penalties or costs</a:t>
            </a:r>
          </a:p>
          <a:p>
            <a:endParaRPr lang="en-US" dirty="0" smtClean="0"/>
          </a:p>
          <a:p>
            <a:endParaRPr lang="en-US" dirty="0" smtClean="0"/>
          </a:p>
          <a:p>
            <a:pPr lvl="1"/>
            <a:endParaRPr lang="en-US" dirty="0" smtClean="0"/>
          </a:p>
        </p:txBody>
      </p:sp>
    </p:spTree>
    <p:extLst>
      <p:ext uri="{BB962C8B-B14F-4D97-AF65-F5344CB8AC3E}">
        <p14:creationId xmlns:p14="http://schemas.microsoft.com/office/powerpoint/2010/main" val="33958145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QUESTIONS??</a:t>
            </a:r>
            <a:endParaRPr lang="en-US" dirty="0"/>
          </a:p>
        </p:txBody>
      </p:sp>
      <p:pic>
        <p:nvPicPr>
          <p:cNvPr id="4" name="Content Placeholder 3"/>
          <p:cNvPicPr>
            <a:picLocks noGrp="1" noChangeAspect="1"/>
          </p:cNvPicPr>
          <p:nvPr>
            <p:ph idx="1"/>
          </p:nvPr>
        </p:nvPicPr>
        <p:blipFill>
          <a:blip r:embed="rId2">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4720281" y="2590812"/>
            <a:ext cx="2136131" cy="2524113"/>
          </a:xfrm>
        </p:spPr>
      </p:pic>
    </p:spTree>
    <p:extLst>
      <p:ext uri="{BB962C8B-B14F-4D97-AF65-F5344CB8AC3E}">
        <p14:creationId xmlns:p14="http://schemas.microsoft.com/office/powerpoint/2010/main" val="23381493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violation?		</a:t>
            </a:r>
            <a:endParaRPr lang="en-US" dirty="0"/>
          </a:p>
        </p:txBody>
      </p:sp>
      <p:sp>
        <p:nvSpPr>
          <p:cNvPr id="3" name="Content Placeholder 2"/>
          <p:cNvSpPr>
            <a:spLocks noGrp="1"/>
          </p:cNvSpPr>
          <p:nvPr>
            <p:ph idx="1"/>
          </p:nvPr>
        </p:nvSpPr>
        <p:spPr/>
        <p:txBody>
          <a:bodyPr>
            <a:normAutofit/>
          </a:bodyPr>
          <a:lstStyle/>
          <a:p>
            <a:r>
              <a:rPr lang="en-US" sz="2500" dirty="0" smtClean="0"/>
              <a:t>The failure to comply with a statute, DEP rule, DEP order, or permit</a:t>
            </a:r>
          </a:p>
          <a:p>
            <a:pPr marL="742950" lvl="2"/>
            <a:r>
              <a:rPr lang="en-US" sz="2000" dirty="0" smtClean="0"/>
              <a:t>Examples: </a:t>
            </a:r>
          </a:p>
          <a:p>
            <a:pPr lvl="2"/>
            <a:r>
              <a:rPr lang="en-US" sz="2000" dirty="0" smtClean="0"/>
              <a:t>Filling in </a:t>
            </a:r>
            <a:r>
              <a:rPr lang="en-US" sz="2000" dirty="0"/>
              <a:t>wetlands in violation of </a:t>
            </a:r>
            <a:r>
              <a:rPr lang="en-US" sz="2000" dirty="0" smtClean="0"/>
              <a:t>Rule 62-330.020</a:t>
            </a:r>
            <a:r>
              <a:rPr lang="en-US" sz="2000" dirty="0"/>
              <a:t>, F.A.C</a:t>
            </a:r>
            <a:r>
              <a:rPr lang="en-US" sz="2000" dirty="0" smtClean="0"/>
              <a:t>.</a:t>
            </a:r>
          </a:p>
          <a:p>
            <a:pPr lvl="2"/>
            <a:r>
              <a:rPr lang="en-US" sz="2000" dirty="0"/>
              <a:t>Alteration of mangroves in violation of s. 403.9328, F.S</a:t>
            </a:r>
            <a:r>
              <a:rPr lang="en-US" sz="2000" dirty="0" smtClean="0"/>
              <a:t>.</a:t>
            </a:r>
          </a:p>
          <a:p>
            <a:pPr lvl="2"/>
            <a:r>
              <a:rPr lang="en-US" sz="2000" dirty="0" smtClean="0"/>
              <a:t>Failing to comply with a condition of an ERP</a:t>
            </a:r>
            <a:endParaRPr lang="en-US" sz="2000" dirty="0"/>
          </a:p>
          <a:p>
            <a:pPr marL="0" indent="0">
              <a:buNone/>
            </a:pPr>
            <a:endParaRPr lang="en-US" sz="2400" dirty="0" smtClean="0"/>
          </a:p>
          <a:p>
            <a:pPr marL="914400" lvl="2" indent="0">
              <a:buNone/>
            </a:pPr>
            <a:endParaRPr lang="en-US" sz="1800" dirty="0" smtClean="0"/>
          </a:p>
          <a:p>
            <a:pPr lvl="2"/>
            <a:endParaRPr lang="en-US" sz="1800" dirty="0"/>
          </a:p>
        </p:txBody>
      </p:sp>
    </p:spTree>
    <p:extLst>
      <p:ext uri="{BB962C8B-B14F-4D97-AF65-F5344CB8AC3E}">
        <p14:creationId xmlns:p14="http://schemas.microsoft.com/office/powerpoint/2010/main" val="40726263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 it a violation of SWERP?</a:t>
            </a:r>
            <a:endParaRPr lang="en-US" dirty="0"/>
          </a:p>
        </p:txBody>
      </p:sp>
      <p:sp>
        <p:nvSpPr>
          <p:cNvPr id="3" name="Content Placeholder 2"/>
          <p:cNvSpPr>
            <a:spLocks noGrp="1"/>
          </p:cNvSpPr>
          <p:nvPr>
            <p:ph idx="1"/>
          </p:nvPr>
        </p:nvSpPr>
        <p:spPr>
          <a:xfrm>
            <a:off x="1295401" y="2556931"/>
            <a:ext cx="9601196" cy="3588495"/>
          </a:xfrm>
        </p:spPr>
        <p:txBody>
          <a:bodyPr>
            <a:normAutofit lnSpcReduction="10000"/>
          </a:bodyPr>
          <a:lstStyle/>
          <a:p>
            <a:r>
              <a:rPr lang="en-US" dirty="0" smtClean="0"/>
              <a:t>Does DEP have jurisdiction over the activity? </a:t>
            </a:r>
          </a:p>
          <a:p>
            <a:pPr lvl="1"/>
            <a:r>
              <a:rPr lang="en-US" dirty="0" smtClean="0"/>
              <a:t>Is the activity regulated by Part IV of Chapter 373, F.S. and the SWERP rules?</a:t>
            </a:r>
          </a:p>
          <a:p>
            <a:pPr lvl="1"/>
            <a:r>
              <a:rPr lang="en-US" dirty="0" smtClean="0"/>
              <a:t>Is the activity regulated by ss. 403.9321-403.933, F.S., the “Mangrove Trimming and Preservation Act”? </a:t>
            </a:r>
          </a:p>
          <a:p>
            <a:r>
              <a:rPr lang="en-US" dirty="0" smtClean="0"/>
              <a:t>Did the responsible party have an ERP to conduct the activity? </a:t>
            </a:r>
          </a:p>
          <a:p>
            <a:r>
              <a:rPr lang="en-US" dirty="0" smtClean="0"/>
              <a:t>Is it an exempt activity?</a:t>
            </a:r>
          </a:p>
          <a:p>
            <a:pPr lvl="1"/>
            <a:r>
              <a:rPr lang="en-US" dirty="0" smtClean="0"/>
              <a:t>Look </a:t>
            </a:r>
            <a:r>
              <a:rPr lang="en-US" dirty="0"/>
              <a:t>at exemptions </a:t>
            </a:r>
            <a:r>
              <a:rPr lang="en-US" dirty="0" smtClean="0"/>
              <a:t>in Chapter 403, F.S., </a:t>
            </a:r>
            <a:r>
              <a:rPr lang="en-US" dirty="0"/>
              <a:t>and Chapter 62-330, </a:t>
            </a:r>
            <a:r>
              <a:rPr lang="en-US" dirty="0" smtClean="0"/>
              <a:t>F.A.C.</a:t>
            </a:r>
          </a:p>
          <a:p>
            <a:r>
              <a:rPr lang="en-US" dirty="0" smtClean="0"/>
              <a:t>Did the activity qualify for a general permit?</a:t>
            </a:r>
          </a:p>
          <a:p>
            <a:pPr lvl="1"/>
            <a:endParaRPr lang="en-US" dirty="0" smtClean="0"/>
          </a:p>
          <a:p>
            <a:pPr marL="457200" lvl="1" indent="0">
              <a:buNone/>
            </a:pPr>
            <a:endParaRPr lang="en-US" dirty="0" smtClean="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92479" y="4040420"/>
            <a:ext cx="1324966" cy="1808683"/>
          </a:xfrm>
          <a:prstGeom prst="rect">
            <a:avLst/>
          </a:prstGeom>
        </p:spPr>
      </p:pic>
    </p:spTree>
    <p:extLst>
      <p:ext uri="{BB962C8B-B14F-4D97-AF65-F5344CB8AC3E}">
        <p14:creationId xmlns:p14="http://schemas.microsoft.com/office/powerpoint/2010/main" val="19648319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 it a permit violation?</a:t>
            </a:r>
            <a:endParaRPr lang="en-US" dirty="0"/>
          </a:p>
        </p:txBody>
      </p:sp>
      <p:sp>
        <p:nvSpPr>
          <p:cNvPr id="3" name="Content Placeholder 2"/>
          <p:cNvSpPr>
            <a:spLocks noGrp="1"/>
          </p:cNvSpPr>
          <p:nvPr>
            <p:ph idx="1"/>
          </p:nvPr>
        </p:nvSpPr>
        <p:spPr/>
        <p:txBody>
          <a:bodyPr/>
          <a:lstStyle/>
          <a:p>
            <a:r>
              <a:rPr lang="en-US" dirty="0" smtClean="0"/>
              <a:t>Is there </a:t>
            </a:r>
            <a:r>
              <a:rPr lang="en-US" dirty="0"/>
              <a:t>a valid permit that exists or existed at the time of the </a:t>
            </a:r>
            <a:r>
              <a:rPr lang="en-US" dirty="0" smtClean="0"/>
              <a:t>violation?</a:t>
            </a:r>
          </a:p>
          <a:p>
            <a:r>
              <a:rPr lang="en-US" dirty="0" smtClean="0"/>
              <a:t>Did the </a:t>
            </a:r>
            <a:r>
              <a:rPr lang="en-US" dirty="0"/>
              <a:t>responsibility party </a:t>
            </a:r>
            <a:r>
              <a:rPr lang="en-US" dirty="0" smtClean="0"/>
              <a:t>have a duty </a:t>
            </a:r>
            <a:r>
              <a:rPr lang="en-US" dirty="0"/>
              <a:t>to comply with the permit </a:t>
            </a:r>
            <a:endParaRPr lang="en-US" dirty="0" smtClean="0"/>
          </a:p>
          <a:p>
            <a:pPr lvl="1"/>
            <a:r>
              <a:rPr lang="en-US" dirty="0" smtClean="0"/>
              <a:t>Is the responsibility </a:t>
            </a:r>
            <a:r>
              <a:rPr lang="en-US" dirty="0"/>
              <a:t>party is the </a:t>
            </a:r>
            <a:r>
              <a:rPr lang="en-US" dirty="0" err="1"/>
              <a:t>permittee</a:t>
            </a:r>
            <a:r>
              <a:rPr lang="en-US" dirty="0" smtClean="0"/>
              <a:t>?</a:t>
            </a:r>
          </a:p>
          <a:p>
            <a:r>
              <a:rPr lang="en-US" dirty="0" smtClean="0"/>
              <a:t>Did the responsible party fail to comply with a condition of the permit?</a:t>
            </a:r>
          </a:p>
          <a:p>
            <a:pPr marL="914400" lvl="2" indent="0">
              <a:buNone/>
            </a:pPr>
            <a:endParaRPr lang="en-US" dirty="0" smtClean="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61420" y="4873826"/>
            <a:ext cx="561442" cy="916229"/>
          </a:xfrm>
          <a:prstGeom prst="rect">
            <a:avLst/>
          </a:prstGeom>
        </p:spPr>
      </p:pic>
    </p:spTree>
    <p:extLst>
      <p:ext uri="{BB962C8B-B14F-4D97-AF65-F5344CB8AC3E}">
        <p14:creationId xmlns:p14="http://schemas.microsoft.com/office/powerpoint/2010/main" val="21872755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 it a violation of a DEP Order?</a:t>
            </a:r>
            <a:endParaRPr lang="en-US" dirty="0"/>
          </a:p>
        </p:txBody>
      </p:sp>
      <p:sp>
        <p:nvSpPr>
          <p:cNvPr id="3" name="Content Placeholder 2"/>
          <p:cNvSpPr>
            <a:spLocks noGrp="1"/>
          </p:cNvSpPr>
          <p:nvPr>
            <p:ph idx="1"/>
          </p:nvPr>
        </p:nvSpPr>
        <p:spPr/>
        <p:txBody>
          <a:bodyPr/>
          <a:lstStyle/>
          <a:p>
            <a:r>
              <a:rPr lang="en-US" dirty="0" smtClean="0"/>
              <a:t>Did the </a:t>
            </a:r>
            <a:r>
              <a:rPr lang="en-US" u="sng" dirty="0" smtClean="0"/>
              <a:t>Respondent</a:t>
            </a:r>
            <a:r>
              <a:rPr lang="en-US" dirty="0" smtClean="0"/>
              <a:t> fail to comply with:</a:t>
            </a:r>
          </a:p>
          <a:p>
            <a:pPr lvl="1"/>
            <a:r>
              <a:rPr lang="en-US" dirty="0" smtClean="0"/>
              <a:t>Default Final Order</a:t>
            </a:r>
          </a:p>
          <a:p>
            <a:pPr lvl="1"/>
            <a:r>
              <a:rPr lang="en-US" dirty="0" smtClean="0"/>
              <a:t>Final Order after an administrative hearing</a:t>
            </a:r>
          </a:p>
          <a:p>
            <a:pPr lvl="1"/>
            <a:r>
              <a:rPr lang="en-US" dirty="0" smtClean="0"/>
              <a:t>Consent Order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15860" y="3119620"/>
            <a:ext cx="1806854" cy="1821485"/>
          </a:xfrm>
          <a:prstGeom prst="rect">
            <a:avLst/>
          </a:prstGeom>
        </p:spPr>
      </p:pic>
    </p:spTree>
    <p:extLst>
      <p:ext uri="{BB962C8B-B14F-4D97-AF65-F5344CB8AC3E}">
        <p14:creationId xmlns:p14="http://schemas.microsoft.com/office/powerpoint/2010/main" val="14143859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 it a proprietary violation?</a:t>
            </a:r>
            <a:endParaRPr lang="en-US" dirty="0"/>
          </a:p>
        </p:txBody>
      </p:sp>
      <p:sp>
        <p:nvSpPr>
          <p:cNvPr id="3" name="Content Placeholder 2"/>
          <p:cNvSpPr>
            <a:spLocks noGrp="1"/>
          </p:cNvSpPr>
          <p:nvPr>
            <p:ph idx="1"/>
          </p:nvPr>
        </p:nvSpPr>
        <p:spPr/>
        <p:txBody>
          <a:bodyPr/>
          <a:lstStyle/>
          <a:p>
            <a:r>
              <a:rPr lang="en-US" dirty="0" smtClean="0"/>
              <a:t>For activities occurring in surface waters:</a:t>
            </a:r>
          </a:p>
          <a:p>
            <a:pPr lvl="1"/>
            <a:r>
              <a:rPr lang="en-US" dirty="0" smtClean="0"/>
              <a:t>Determine if the activity occurred within sovereignty submerged lands</a:t>
            </a:r>
          </a:p>
          <a:p>
            <a:pPr lvl="2"/>
            <a:r>
              <a:rPr lang="en-US" dirty="0" smtClean="0"/>
              <a:t>Title Determination with DSL</a:t>
            </a:r>
          </a:p>
          <a:p>
            <a:r>
              <a:rPr lang="en-US" dirty="0" smtClean="0"/>
              <a:t>Bring regulatory and proprietary enforcement concurrently.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88239" y="4425093"/>
            <a:ext cx="2229550" cy="1721708"/>
          </a:xfrm>
          <a:prstGeom prst="rect">
            <a:avLst/>
          </a:prstGeom>
        </p:spPr>
      </p:pic>
    </p:spTree>
    <p:extLst>
      <p:ext uri="{BB962C8B-B14F-4D97-AF65-F5344CB8AC3E}">
        <p14:creationId xmlns:p14="http://schemas.microsoft.com/office/powerpoint/2010/main" val="945663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Why/How the Violation Occurred? </a:t>
            </a:r>
            <a:endParaRPr lang="en-US" dirty="0"/>
          </a:p>
        </p:txBody>
      </p:sp>
      <p:sp>
        <p:nvSpPr>
          <p:cNvPr id="3" name="Content Placeholder 2"/>
          <p:cNvSpPr>
            <a:spLocks noGrp="1"/>
          </p:cNvSpPr>
          <p:nvPr>
            <p:ph idx="1"/>
          </p:nvPr>
        </p:nvSpPr>
        <p:spPr/>
        <p:txBody>
          <a:bodyPr/>
          <a:lstStyle/>
          <a:p>
            <a:r>
              <a:rPr lang="en-US" sz="2500" dirty="0" smtClean="0"/>
              <a:t>Provide information that confirms or supports “what” you saw</a:t>
            </a:r>
          </a:p>
          <a:p>
            <a:r>
              <a:rPr lang="en-US" dirty="0" smtClean="0"/>
              <a:t>Example:</a:t>
            </a:r>
          </a:p>
          <a:p>
            <a:pPr lvl="1"/>
            <a:r>
              <a:rPr lang="en-US" sz="2000" dirty="0" smtClean="0"/>
              <a:t>What--- Filling in wetlands</a:t>
            </a:r>
          </a:p>
          <a:p>
            <a:pPr lvl="2"/>
            <a:r>
              <a:rPr lang="en-US" dirty="0" smtClean="0"/>
              <a:t>Deposited material within wetlands</a:t>
            </a:r>
          </a:p>
          <a:p>
            <a:pPr marL="914400" lvl="2" indent="0">
              <a:buNone/>
            </a:pPr>
            <a:endParaRPr lang="en-US" dirty="0" smtClean="0"/>
          </a:p>
          <a:p>
            <a:pPr marL="45720" indent="0">
              <a:buNone/>
            </a:pPr>
            <a:endParaRPr lang="en-US" dirty="0" smtClean="0"/>
          </a:p>
        </p:txBody>
      </p:sp>
    </p:spTree>
    <p:extLst>
      <p:ext uri="{BB962C8B-B14F-4D97-AF65-F5344CB8AC3E}">
        <p14:creationId xmlns:p14="http://schemas.microsoft.com/office/powerpoint/2010/main" val="23090955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E4E49EB0-FB00-41F5-9359-4843D783A23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1023</TotalTime>
  <Words>1669</Words>
  <Application>Microsoft Office PowerPoint</Application>
  <PresentationFormat>Widescreen</PresentationFormat>
  <Paragraphs>188</Paragraphs>
  <Slides>33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33</vt:i4>
      </vt:variant>
    </vt:vector>
  </HeadingPairs>
  <TitlesOfParts>
    <vt:vector size="37" baseType="lpstr">
      <vt:lpstr>Arial</vt:lpstr>
      <vt:lpstr>Calibri</vt:lpstr>
      <vt:lpstr>Garamond</vt:lpstr>
      <vt:lpstr>Organic</vt:lpstr>
      <vt:lpstr>Enforcement 101:  Tips and Strategies for CAP Staff  </vt:lpstr>
      <vt:lpstr>What we will discuss </vt:lpstr>
      <vt:lpstr>  Building your Case   </vt:lpstr>
      <vt:lpstr>What is a violation?  </vt:lpstr>
      <vt:lpstr>Is it a violation of SWERP?</vt:lpstr>
      <vt:lpstr>Is it a permit violation?</vt:lpstr>
      <vt:lpstr>Is it a violation of a DEP Order?</vt:lpstr>
      <vt:lpstr>Is it a proprietary violation?</vt:lpstr>
      <vt:lpstr>Why/How the Violation Occurred? </vt:lpstr>
      <vt:lpstr>When the Violation Occurred?</vt:lpstr>
      <vt:lpstr>Where the Violation Occurred?</vt:lpstr>
      <vt:lpstr>Who is the Responsible Party? </vt:lpstr>
      <vt:lpstr>Who is the Responsible Party?</vt:lpstr>
      <vt:lpstr>Who is the Responsible Party?</vt:lpstr>
      <vt:lpstr>Your Tools for Collecting Evidence</vt:lpstr>
      <vt:lpstr>Gaining Site Access for Inspections</vt:lpstr>
      <vt:lpstr>Violations in Plain View </vt:lpstr>
      <vt:lpstr>Formal Enforcement Options </vt:lpstr>
      <vt:lpstr>ELRA NOVs </vt:lpstr>
      <vt:lpstr>ELRA Penalty Schedule</vt:lpstr>
      <vt:lpstr>ELRA Penalty Schedule</vt:lpstr>
      <vt:lpstr>ELRA Penalty Schedule</vt:lpstr>
      <vt:lpstr>ELRA Penalty Schedule</vt:lpstr>
      <vt:lpstr>ELRA Key Features </vt:lpstr>
      <vt:lpstr>What if the penalty is greater than $10,000?</vt:lpstr>
      <vt:lpstr>ELRA Key Features (con’t)</vt:lpstr>
      <vt:lpstr>Case Report</vt:lpstr>
      <vt:lpstr>The Civil Lawsuit</vt:lpstr>
      <vt:lpstr>Corrective Actions in ERP Enforcement Cases</vt:lpstr>
      <vt:lpstr>Settlement Options</vt:lpstr>
      <vt:lpstr>Settlement Options</vt:lpstr>
      <vt:lpstr>Post-Judgment</vt:lpstr>
      <vt:lpstr>QUESTIONS??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Enforcement 101:  Tips and Strategies for CAP Staff</dc:title>
  <dc:creator>Hoenstine, Krystle</dc:creator>
  <cp:lastModifiedBy>Hoenstine, Krystle</cp:lastModifiedBy>
  <cp:revision>70</cp:revision>
  <dcterms:created xsi:type="dcterms:W3CDTF">2014-05-29T20:23:11Z</dcterms:created>
  <dcterms:modified xsi:type="dcterms:W3CDTF">2014-06-10T17:03:08Z</dcterms:modified>
</cp:coreProperties>
</file>