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23"/>
  </p:notesMasterIdLst>
  <p:handoutMasterIdLst>
    <p:handoutMasterId r:id="rId24"/>
  </p:handoutMasterIdLst>
  <p:sldIdLst>
    <p:sldId id="322" r:id="rId2"/>
    <p:sldId id="321" r:id="rId3"/>
    <p:sldId id="273" r:id="rId4"/>
    <p:sldId id="354" r:id="rId5"/>
    <p:sldId id="331" r:id="rId6"/>
    <p:sldId id="258" r:id="rId7"/>
    <p:sldId id="320" r:id="rId8"/>
    <p:sldId id="338" r:id="rId9"/>
    <p:sldId id="356" r:id="rId10"/>
    <p:sldId id="339" r:id="rId11"/>
    <p:sldId id="353" r:id="rId12"/>
    <p:sldId id="351" r:id="rId13"/>
    <p:sldId id="350" r:id="rId14"/>
    <p:sldId id="323" r:id="rId15"/>
    <p:sldId id="347" r:id="rId16"/>
    <p:sldId id="355" r:id="rId17"/>
    <p:sldId id="336" r:id="rId18"/>
    <p:sldId id="333" r:id="rId19"/>
    <p:sldId id="337" r:id="rId20"/>
    <p:sldId id="352" r:id="rId21"/>
    <p:sldId id="28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0" d="100"/>
          <a:sy n="70" d="100"/>
        </p:scale>
        <p:origin x="1410"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69ADBD2-22EC-41D2-B190-E53A378AAF0F}" type="datetimeFigureOut">
              <a:rPr lang="en-US" smtClean="0"/>
              <a:t>6/10/2014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81428F0-AA70-4D87-81D6-4AC504861895}" type="slidenum">
              <a:rPr lang="en-US" smtClean="0"/>
              <a:t>‹#›</a:t>
            </a:fld>
            <a:endParaRPr lang="en-US"/>
          </a:p>
        </p:txBody>
      </p:sp>
    </p:spTree>
    <p:extLst>
      <p:ext uri="{BB962C8B-B14F-4D97-AF65-F5344CB8AC3E}">
        <p14:creationId xmlns:p14="http://schemas.microsoft.com/office/powerpoint/2010/main" val="42749021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B4CA34-2EE9-47CC-957B-DD2CB134ECA6}" type="datetimeFigureOut">
              <a:rPr lang="en-US" smtClean="0"/>
              <a:t>6/10/2014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F5C5E0-6EC5-4452-AEEF-F083A5F3B4B5}" type="slidenum">
              <a:rPr lang="en-US" smtClean="0"/>
              <a:t>‹#›</a:t>
            </a:fld>
            <a:endParaRPr lang="en-US"/>
          </a:p>
        </p:txBody>
      </p:sp>
    </p:spTree>
    <p:extLst>
      <p:ext uri="{BB962C8B-B14F-4D97-AF65-F5344CB8AC3E}">
        <p14:creationId xmlns:p14="http://schemas.microsoft.com/office/powerpoint/2010/main" val="2368922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6BA3EB6-8C0C-4A83-A22B-6EF46AB8EC52}" type="slidenum">
              <a:rPr lang="en-US"/>
              <a:pPr/>
              <a:t>3</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329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6BA3EB6-8C0C-4A83-A22B-6EF46AB8EC52}" type="slidenum">
              <a:rPr lang="en-US"/>
              <a:pPr/>
              <a:t>15</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52497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6BA3EB6-8C0C-4A83-A22B-6EF46AB8EC52}" type="slidenum">
              <a:rPr lang="en-US"/>
              <a:pPr/>
              <a:t>16</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55490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6EB93B-4E31-4E67-8E26-A577862EB40B}" type="slidenum">
              <a:rPr lang="en-US"/>
              <a:pPr/>
              <a:t>18</a:t>
            </a:fld>
            <a:endParaRPr lang="en-US"/>
          </a:p>
        </p:txBody>
      </p:sp>
      <p:sp>
        <p:nvSpPr>
          <p:cNvPr id="20482" name="Rectangle 2"/>
          <p:cNvSpPr>
            <a:spLocks noGrp="1" noChangeArrowheads="1"/>
          </p:cNvSpPr>
          <p:nvPr>
            <p:ph type="body" idx="1"/>
          </p:nvPr>
        </p:nvSpPr>
        <p:spPr>
          <a:xfrm>
            <a:off x="152400" y="4343400"/>
            <a:ext cx="6553200" cy="43434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a:buFontTx/>
              <a:buChar char="•"/>
            </a:pPr>
            <a:r>
              <a:rPr lang="en-US" sz="1400" b="1"/>
              <a:t>CLICK -</a:t>
            </a:r>
            <a:r>
              <a:rPr lang="en-US"/>
              <a:t>The Public Trust Doctrine dates back to the sixth century A.D., specifically between 629 and 634 A.D.</a:t>
            </a:r>
          </a:p>
          <a:p>
            <a:pPr>
              <a:buFontTx/>
              <a:buChar char="•"/>
            </a:pPr>
            <a:r>
              <a:rPr lang="en-US" sz="1400" b="1"/>
              <a:t>CLICK</a:t>
            </a:r>
            <a:r>
              <a:rPr lang="en-US"/>
              <a:t> A Roman emperor Justinian codified the Public Trust Doctrine into its laws  which were called Institutes.</a:t>
            </a:r>
          </a:p>
          <a:p>
            <a:pPr>
              <a:buFontTx/>
              <a:buChar char="•"/>
            </a:pPr>
            <a:r>
              <a:rPr lang="en-US"/>
              <a:t>the intent was to assure that the </a:t>
            </a:r>
            <a:r>
              <a:rPr lang="en-US" b="1"/>
              <a:t>NEEDS </a:t>
            </a:r>
            <a:r>
              <a:rPr lang="en-US"/>
              <a:t>of ALL the citizens of Rome </a:t>
            </a:r>
            <a:r>
              <a:rPr lang="en-US" sz="1400" b="1"/>
              <a:t>CLICK</a:t>
            </a:r>
            <a:r>
              <a:rPr lang="en-US"/>
              <a:t> could approach the seashore provided that they </a:t>
            </a:r>
            <a:r>
              <a:rPr lang="en-US" b="1"/>
              <a:t>respected the habitations</a:t>
            </a:r>
            <a:r>
              <a:rPr lang="en-US"/>
              <a:t>, monuments and the buildings. </a:t>
            </a:r>
          </a:p>
          <a:p>
            <a:pPr>
              <a:buFontTx/>
              <a:buChar char="•"/>
            </a:pPr>
            <a:r>
              <a:rPr lang="en-US"/>
              <a:t> It also gave them the right to build a cottage, dry or repair nets, fish or use the bank of rivers to tie boats to trees and to place any part of their cargo there, even though the </a:t>
            </a:r>
            <a:r>
              <a:rPr lang="en-US" b="1"/>
              <a:t>banks of the river were private </a:t>
            </a:r>
            <a:r>
              <a:rPr lang="en-US"/>
              <a:t>property</a:t>
            </a:r>
          </a:p>
          <a:p>
            <a:pPr>
              <a:buFontTx/>
              <a:buChar char="•"/>
            </a:pPr>
            <a:r>
              <a:rPr lang="en-US"/>
              <a:t>The Roman Laws eventually influenced the jurisprudence of Western European Nations and was adopted by English law</a:t>
            </a:r>
          </a:p>
          <a:p>
            <a:pPr>
              <a:buFontTx/>
              <a:buChar char="•"/>
            </a:pPr>
            <a:r>
              <a:rPr lang="en-US"/>
              <a:t>The English law recognized the special nature of the tidelands and waters, giving them protection in the king’s name for all English subjects calling them </a:t>
            </a:r>
            <a:r>
              <a:rPr lang="en-US" sz="1400" b="1"/>
              <a:t>CLICK</a:t>
            </a:r>
            <a:r>
              <a:rPr lang="en-US"/>
              <a:t> </a:t>
            </a:r>
            <a:r>
              <a:rPr lang="en-US" b="1"/>
              <a:t>sovereign submerged lands</a:t>
            </a:r>
            <a:endParaRPr lang="en-US"/>
          </a:p>
          <a:p>
            <a:pPr>
              <a:buFontTx/>
              <a:buChar char="•"/>
            </a:pPr>
            <a:r>
              <a:rPr lang="en-US"/>
              <a:t>So from England to America colonies, through the American Revolution to the 13 original state the public trust Doctrine survives in the U.S. as one of the most important and far reaching doctrines of American property law.  Each of thirteen original states following the American Revolution acquired title to the sovereign lands within its jurisdiction under the public trust doctrine. Maritin v. Waddell 41 U.S.(16Pet.) 367,410-11 (1842).   States joining the union received equal footing which included  the “right and duty of the states to own and hold the lands under navigable waters for the benefit of the people.”  ID at 408 </a:t>
            </a:r>
          </a:p>
        </p:txBody>
      </p:sp>
      <p:sp>
        <p:nvSpPr>
          <p:cNvPr id="20483" name="Rectangle 3"/>
          <p:cNvSpPr>
            <a:spLocks noGrp="1" noRot="1" noChangeAspect="1" noChangeArrowheads="1" noTextEdit="1"/>
          </p:cNvSpPr>
          <p:nvPr>
            <p:ph type="sldImg"/>
          </p:nvPr>
        </p:nvSpPr>
        <p:spPr>
          <a:ln w="12700" cap="flat">
            <a:solidFill>
              <a:schemeClr val="tx1"/>
            </a:solidFill>
          </a:ln>
          <a:extLst>
            <a:ext uri="{909E8E84-426E-40DD-AFC4-6F175D3DCCD1}">
              <a14:hiddenFill xmlns:a14="http://schemas.microsoft.com/office/drawing/2010/main">
                <a:noFill/>
              </a14:hiddenFill>
            </a:ext>
          </a:extLst>
        </p:spPr>
      </p:sp>
    </p:spTree>
    <p:extLst>
      <p:ext uri="{BB962C8B-B14F-4D97-AF65-F5344CB8AC3E}">
        <p14:creationId xmlns:p14="http://schemas.microsoft.com/office/powerpoint/2010/main" val="1950487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F3B0C9-4431-44C3-8FB7-83A064304668}" type="slidenum">
              <a:rPr lang="en-US"/>
              <a:pPr/>
              <a:t>20</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r>
              <a:rPr lang="en-US" sz="1400"/>
              <a:t>Example of limiting an activity:  lowering the height of a bridge may change which types of vessels can navigate under it.  The result would not prevent the activity of navigating under the bridge, but would  reduce the number of vessels that could navigate under the new or revised bridge.</a:t>
            </a:r>
          </a:p>
          <a:p>
            <a:endParaRPr lang="en-US" sz="1400"/>
          </a:p>
          <a:p>
            <a:endParaRPr lang="en-US" sz="1400"/>
          </a:p>
        </p:txBody>
      </p:sp>
    </p:spTree>
    <p:extLst>
      <p:ext uri="{BB962C8B-B14F-4D97-AF65-F5344CB8AC3E}">
        <p14:creationId xmlns:p14="http://schemas.microsoft.com/office/powerpoint/2010/main" val="2086562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98CCEE97-6655-4D1F-AEE5-CEC56AE4CF8F}" type="slidenum">
              <a:rPr lang="en-US"/>
              <a:pPr/>
              <a:t>21</a:t>
            </a:fld>
            <a:endParaRPr lang="en-US"/>
          </a:p>
        </p:txBody>
      </p:sp>
      <p:sp>
        <p:nvSpPr>
          <p:cNvPr id="202753" name="Rectangle 1"/>
          <p:cNvSpPr txBox="1">
            <a:spLocks noGrp="1" noRot="1" noChangeAspect="1" noChangeArrowheads="1"/>
          </p:cNvSpPr>
          <p:nvPr>
            <p:ph type="sldImg"/>
          </p:nvPr>
        </p:nvSpPr>
        <p:spPr bwMode="auto">
          <a:xfrm>
            <a:off x="1144588" y="687388"/>
            <a:ext cx="4570412" cy="3427412"/>
          </a:xfrm>
          <a:prstGeom prst="rect">
            <a:avLst/>
          </a:prstGeom>
          <a:solidFill>
            <a:srgbClr val="FFFFFF"/>
          </a:solidFill>
          <a:ln>
            <a:solidFill>
              <a:srgbClr val="000000"/>
            </a:solidFill>
            <a:miter lim="800000"/>
            <a:headEnd/>
            <a:tailEnd/>
          </a:ln>
        </p:spPr>
      </p:sp>
      <p:sp>
        <p:nvSpPr>
          <p:cNvPr id="202754" name="Rectangle 2"/>
          <p:cNvSpPr txBox="1">
            <a:spLocks noGrp="1" noChangeArrowheads="1"/>
          </p:cNvSpPr>
          <p:nvPr>
            <p:ph type="body" idx="1"/>
          </p:nvPr>
        </p:nvSpPr>
        <p:spPr bwMode="auto">
          <a:xfrm>
            <a:off x="904875" y="4343205"/>
            <a:ext cx="5048250" cy="4116752"/>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val="3115129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8089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sz="1000" i="1"/>
              <a:t>15</a:t>
            </a:r>
          </a:p>
        </p:txBody>
      </p:sp>
      <p:sp>
        <p:nvSpPr>
          <p:cNvPr id="8090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8090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80902"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80903"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r>
              <a:rPr lang="en-US" sz="1000" i="1"/>
              <a:t>13</a:t>
            </a:r>
          </a:p>
        </p:txBody>
      </p:sp>
      <p:sp>
        <p:nvSpPr>
          <p:cNvPr id="80904"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80905"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80906" name="Rectangle 10"/>
          <p:cNvSpPr>
            <a:spLocks noGrp="1" noRot="1" noChangeAspect="1" noChangeArrowheads="1" noTextEdit="1"/>
          </p:cNvSpPr>
          <p:nvPr>
            <p:ph type="sldImg"/>
          </p:nvPr>
        </p:nvSpPr>
        <p:spPr>
          <a:xfrm>
            <a:off x="1150938" y="692150"/>
            <a:ext cx="4556125" cy="3416300"/>
          </a:xfrm>
          <a:ln cap="flat"/>
        </p:spPr>
      </p:sp>
      <p:sp>
        <p:nvSpPr>
          <p:cNvPr id="80907" name="Rectangle 11"/>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smtClean="0"/>
          </a:p>
        </p:txBody>
      </p:sp>
    </p:spTree>
    <p:extLst>
      <p:ext uri="{BB962C8B-B14F-4D97-AF65-F5344CB8AC3E}">
        <p14:creationId xmlns:p14="http://schemas.microsoft.com/office/powerpoint/2010/main" val="834209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52740D5C-5DE2-45BD-A6DD-3630C2A43913}" type="slidenum">
              <a:rPr lang="en-US"/>
              <a:pPr/>
              <a:t>6</a:t>
            </a:fld>
            <a:endParaRPr lang="en-US"/>
          </a:p>
        </p:txBody>
      </p:sp>
      <p:sp>
        <p:nvSpPr>
          <p:cNvPr id="123905" name="Rectangle 1"/>
          <p:cNvSpPr txBox="1">
            <a:spLocks noGrp="1" noRot="1" noChangeAspect="1" noChangeArrowheads="1"/>
          </p:cNvSpPr>
          <p:nvPr>
            <p:ph type="sldImg"/>
          </p:nvPr>
        </p:nvSpPr>
        <p:spPr bwMode="auto">
          <a:xfrm>
            <a:off x="1144588" y="687388"/>
            <a:ext cx="4570412" cy="3427412"/>
          </a:xfrm>
          <a:prstGeom prst="rect">
            <a:avLst/>
          </a:prstGeom>
          <a:solidFill>
            <a:srgbClr val="FFFFFF"/>
          </a:solidFill>
          <a:ln>
            <a:solidFill>
              <a:srgbClr val="000000"/>
            </a:solidFill>
            <a:miter lim="800000"/>
            <a:headEnd/>
            <a:tailEnd/>
          </a:ln>
        </p:spPr>
      </p:sp>
      <p:sp>
        <p:nvSpPr>
          <p:cNvPr id="123906" name="Rectangle 2"/>
          <p:cNvSpPr txBox="1">
            <a:spLocks noGrp="1" noChangeArrowheads="1"/>
          </p:cNvSpPr>
          <p:nvPr>
            <p:ph type="body" idx="1"/>
          </p:nvPr>
        </p:nvSpPr>
        <p:spPr bwMode="auto">
          <a:xfrm>
            <a:off x="904875" y="4343205"/>
            <a:ext cx="5048250" cy="4116752"/>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val="202654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660FCF67-A4CA-40EE-BF30-25625CCC3261}" type="slidenum">
              <a:rPr lang="en-US"/>
              <a:pPr/>
              <a:t>7</a:t>
            </a:fld>
            <a:endParaRPr lang="en-US"/>
          </a:p>
        </p:txBody>
      </p:sp>
      <p:sp>
        <p:nvSpPr>
          <p:cNvPr id="135169" name="Rectangle 1"/>
          <p:cNvSpPr txBox="1">
            <a:spLocks noGrp="1" noRot="1" noChangeAspect="1" noChangeArrowheads="1"/>
          </p:cNvSpPr>
          <p:nvPr>
            <p:ph type="sldImg"/>
          </p:nvPr>
        </p:nvSpPr>
        <p:spPr bwMode="auto">
          <a:xfrm>
            <a:off x="1144588" y="687388"/>
            <a:ext cx="4570412" cy="3427412"/>
          </a:xfrm>
          <a:prstGeom prst="rect">
            <a:avLst/>
          </a:prstGeom>
          <a:solidFill>
            <a:srgbClr val="FFFFFF"/>
          </a:solidFill>
          <a:ln>
            <a:solidFill>
              <a:srgbClr val="000000"/>
            </a:solidFill>
            <a:miter lim="800000"/>
            <a:headEnd/>
            <a:tailEnd/>
          </a:ln>
        </p:spPr>
      </p:sp>
      <p:sp>
        <p:nvSpPr>
          <p:cNvPr id="135170" name="Rectangle 2"/>
          <p:cNvSpPr txBox="1">
            <a:spLocks noGrp="1" noChangeArrowheads="1"/>
          </p:cNvSpPr>
          <p:nvPr>
            <p:ph type="body" idx="1"/>
          </p:nvPr>
        </p:nvSpPr>
        <p:spPr bwMode="auto">
          <a:xfrm>
            <a:off x="904875" y="4343205"/>
            <a:ext cx="5048250" cy="4116752"/>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val="947435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6213D7A4-ACF4-4516-B69B-0AC84EB99EA9}" type="slidenum">
              <a:rPr lang="en-US"/>
              <a:pPr/>
              <a:t>8</a:t>
            </a:fld>
            <a:endParaRPr lang="en-US"/>
          </a:p>
        </p:txBody>
      </p:sp>
      <p:sp>
        <p:nvSpPr>
          <p:cNvPr id="151553" name="Rectangle 1"/>
          <p:cNvSpPr txBox="1">
            <a:spLocks noGrp="1" noRot="1" noChangeAspect="1" noChangeArrowheads="1"/>
          </p:cNvSpPr>
          <p:nvPr>
            <p:ph type="sldImg"/>
          </p:nvPr>
        </p:nvSpPr>
        <p:spPr bwMode="auto">
          <a:xfrm>
            <a:off x="1144588" y="687388"/>
            <a:ext cx="4570412" cy="3427412"/>
          </a:xfrm>
          <a:prstGeom prst="rect">
            <a:avLst/>
          </a:prstGeom>
          <a:solidFill>
            <a:srgbClr val="FFFFFF"/>
          </a:solidFill>
          <a:ln>
            <a:solidFill>
              <a:srgbClr val="000000"/>
            </a:solidFill>
            <a:miter lim="800000"/>
            <a:headEnd/>
            <a:tailEnd/>
          </a:ln>
        </p:spPr>
      </p:sp>
      <p:sp>
        <p:nvSpPr>
          <p:cNvPr id="151554" name="Rectangle 2"/>
          <p:cNvSpPr txBox="1">
            <a:spLocks noGrp="1" noChangeArrowheads="1"/>
          </p:cNvSpPr>
          <p:nvPr>
            <p:ph type="body" idx="1"/>
          </p:nvPr>
        </p:nvSpPr>
        <p:spPr bwMode="auto">
          <a:xfrm>
            <a:off x="904875" y="4343205"/>
            <a:ext cx="5048250" cy="4116752"/>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val="3827164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6BA3EB6-8C0C-4A83-A22B-6EF46AB8EC52}" type="slidenum">
              <a:rPr lang="en-US"/>
              <a:pPr/>
              <a:t>9</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32692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F6BA3EB6-8C0C-4A83-A22B-6EF46AB8EC52}" type="slidenum">
              <a:rPr lang="en-US"/>
              <a:pPr/>
              <a:t>10</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23043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3CDBCF62-33DF-4FEC-BDAF-771D191C475E}" type="slidenum">
              <a:rPr lang="en-US"/>
              <a:pPr/>
              <a:t>12</a:t>
            </a:fld>
            <a:endParaRPr lang="en-US"/>
          </a:p>
        </p:txBody>
      </p:sp>
      <p:sp>
        <p:nvSpPr>
          <p:cNvPr id="156673" name="Rectangle 1"/>
          <p:cNvSpPr txBox="1">
            <a:spLocks noGrp="1" noRot="1" noChangeAspect="1" noChangeArrowheads="1"/>
          </p:cNvSpPr>
          <p:nvPr>
            <p:ph type="sldImg"/>
          </p:nvPr>
        </p:nvSpPr>
        <p:spPr bwMode="auto">
          <a:xfrm>
            <a:off x="1144588" y="687388"/>
            <a:ext cx="4570412" cy="3427412"/>
          </a:xfrm>
          <a:prstGeom prst="rect">
            <a:avLst/>
          </a:prstGeom>
          <a:solidFill>
            <a:srgbClr val="FFFFFF"/>
          </a:solidFill>
          <a:ln>
            <a:solidFill>
              <a:srgbClr val="000000"/>
            </a:solidFill>
            <a:miter lim="800000"/>
            <a:headEnd/>
            <a:tailEnd/>
          </a:ln>
        </p:spPr>
      </p:sp>
      <p:sp>
        <p:nvSpPr>
          <p:cNvPr id="156674" name="Rectangle 2"/>
          <p:cNvSpPr txBox="1">
            <a:spLocks noGrp="1" noChangeArrowheads="1"/>
          </p:cNvSpPr>
          <p:nvPr>
            <p:ph type="body" idx="1"/>
          </p:nvPr>
        </p:nvSpPr>
        <p:spPr bwMode="auto">
          <a:xfrm>
            <a:off x="904875" y="4343205"/>
            <a:ext cx="5048250" cy="4116752"/>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val="2596610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3CDBCF62-33DF-4FEC-BDAF-771D191C475E}" type="slidenum">
              <a:rPr lang="en-US"/>
              <a:pPr/>
              <a:t>13</a:t>
            </a:fld>
            <a:endParaRPr lang="en-US"/>
          </a:p>
        </p:txBody>
      </p:sp>
      <p:sp>
        <p:nvSpPr>
          <p:cNvPr id="156673" name="Rectangle 1"/>
          <p:cNvSpPr txBox="1">
            <a:spLocks noGrp="1" noRot="1" noChangeAspect="1" noChangeArrowheads="1"/>
          </p:cNvSpPr>
          <p:nvPr>
            <p:ph type="sldImg"/>
          </p:nvPr>
        </p:nvSpPr>
        <p:spPr bwMode="auto">
          <a:xfrm>
            <a:off x="1144588" y="687388"/>
            <a:ext cx="4570412" cy="3427412"/>
          </a:xfrm>
          <a:prstGeom prst="rect">
            <a:avLst/>
          </a:prstGeom>
          <a:solidFill>
            <a:srgbClr val="FFFFFF"/>
          </a:solidFill>
          <a:ln>
            <a:solidFill>
              <a:srgbClr val="000000"/>
            </a:solidFill>
            <a:miter lim="800000"/>
            <a:headEnd/>
            <a:tailEnd/>
          </a:ln>
        </p:spPr>
      </p:sp>
      <p:sp>
        <p:nvSpPr>
          <p:cNvPr id="156674" name="Rectangle 2"/>
          <p:cNvSpPr txBox="1">
            <a:spLocks noGrp="1" noChangeArrowheads="1"/>
          </p:cNvSpPr>
          <p:nvPr>
            <p:ph type="body" idx="1"/>
          </p:nvPr>
        </p:nvSpPr>
        <p:spPr bwMode="auto">
          <a:xfrm>
            <a:off x="904875" y="4343205"/>
            <a:ext cx="5048250" cy="4116752"/>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val="2873781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C9B81F-C347-4BEF-BFDF-29C42F48304A}" type="datetimeFigureOut">
              <a:rPr lang="en-US" smtClean="0"/>
              <a:pPr/>
              <a:t>6/10/2014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9B81F-C347-4BEF-BFDF-29C42F48304A}" type="datetimeFigureOut">
              <a:rPr lang="en-US" smtClean="0"/>
              <a:pPr/>
              <a:t>6/10/2014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9B81F-C347-4BEF-BFDF-29C42F48304A}" type="datetimeFigureOut">
              <a:rPr lang="en-US" smtClean="0"/>
              <a:pPr/>
              <a:t>6/10/2014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C9B81F-C347-4BEF-BFDF-29C42F48304A}" type="datetimeFigureOut">
              <a:rPr lang="en-US" smtClean="0"/>
              <a:pPr/>
              <a:t>6/10/2014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6/10/2014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C9B81F-C347-4BEF-BFDF-29C42F48304A}" type="datetimeFigureOut">
              <a:rPr lang="en-US" smtClean="0"/>
              <a:pPr/>
              <a:t>6/10/2014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C9B81F-C347-4BEF-BFDF-29C42F48304A}" type="datetimeFigureOut">
              <a:rPr lang="en-US" smtClean="0"/>
              <a:pPr/>
              <a:t>6/10/2014</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C9B81F-C347-4BEF-BFDF-29C42F48304A}" type="datetimeFigureOut">
              <a:rPr lang="en-US" smtClean="0"/>
              <a:pPr/>
              <a:t>6/10/2014</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6/10/2014</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6/10/2014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6/10/2014</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C9B81F-C347-4BEF-BFDF-29C42F48304A}" type="datetimeFigureOut">
              <a:rPr lang="en-US" smtClean="0"/>
              <a:pPr/>
              <a:t>6/10/2014</a:t>
            </a:fld>
            <a:endParaRPr lang="en-US" dirty="0">
              <a:solidFill>
                <a:schemeClr val="tx2">
                  <a:shade val="9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eaLnBrk="1" latinLnBrk="0" hangingPunct="1"/>
            <a:endParaRPr kumimoji="0" lang="en-US" dirty="0">
              <a:solidFill>
                <a:schemeClr val="tx2">
                  <a:shade val="9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hyperlink" Target="http://www.leg.state.fl.us/STATUTES/index.cfm?App_mode=Display_Statute&amp;Search_String=&amp;URL=0200-0299/0267/Sections/0267.061.html" TargetMode="External"/><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36250"/>
            <a:ext cx="9144000" cy="6858000"/>
          </a:xfrm>
          <a:prstGeom prst="rect">
            <a:avLst/>
          </a:prstGeom>
        </p:spPr>
      </p:pic>
      <p:sp>
        <p:nvSpPr>
          <p:cNvPr id="4" name="TextBox 3"/>
          <p:cNvSpPr txBox="1"/>
          <p:nvPr/>
        </p:nvSpPr>
        <p:spPr>
          <a:xfrm>
            <a:off x="1981200" y="1371600"/>
            <a:ext cx="6248400" cy="584775"/>
          </a:xfrm>
          <a:prstGeom prst="rect">
            <a:avLst/>
          </a:prstGeom>
          <a:noFill/>
        </p:spPr>
        <p:txBody>
          <a:bodyPr wrap="square" rtlCol="0">
            <a:spAutoFit/>
          </a:bodyPr>
          <a:lstStyle/>
          <a:p>
            <a:pPr algn="ctr"/>
            <a:r>
              <a:rPr lang="en-US" sz="1600" b="1" dirty="0" smtClean="0">
                <a:solidFill>
                  <a:schemeClr val="bg1"/>
                </a:solidFill>
                <a:latin typeface="Arial" pitchFamily="34" charset="0"/>
                <a:cs typeface="Arial" pitchFamily="34" charset="0"/>
              </a:rPr>
              <a:t>Submerged Lands and Environmental Resources Coordination Program </a:t>
            </a:r>
            <a:endParaRPr lang="en-US" sz="1600" b="1" dirty="0">
              <a:solidFill>
                <a:schemeClr val="bg1"/>
              </a:solidFill>
              <a:latin typeface="Arial" pitchFamily="34" charset="0"/>
              <a:cs typeface="Arial" pitchFamily="34" charset="0"/>
            </a:endParaRPr>
          </a:p>
        </p:txBody>
      </p:sp>
      <p:sp>
        <p:nvSpPr>
          <p:cNvPr id="5" name="TextBox 4"/>
          <p:cNvSpPr txBox="1"/>
          <p:nvPr/>
        </p:nvSpPr>
        <p:spPr>
          <a:xfrm>
            <a:off x="826168" y="2362200"/>
            <a:ext cx="7467600" cy="1323439"/>
          </a:xfrm>
          <a:prstGeom prst="rect">
            <a:avLst/>
          </a:prstGeom>
          <a:noFill/>
        </p:spPr>
        <p:txBody>
          <a:bodyPr wrap="square" rtlCol="0">
            <a:spAutoFit/>
          </a:bodyPr>
          <a:lstStyle/>
          <a:p>
            <a:pPr algn="ctr"/>
            <a:r>
              <a:rPr lang="en-US" sz="4000" b="1" dirty="0" smtClean="0">
                <a:latin typeface="Arial" pitchFamily="34" charset="0"/>
                <a:cs typeface="Arial" pitchFamily="34" charset="0"/>
              </a:rPr>
              <a:t>Overview of ERP and SSL program for DEP CAP staff </a:t>
            </a:r>
            <a:endParaRPr lang="en-US" sz="4000" b="1" dirty="0">
              <a:latin typeface="Arial" pitchFamily="34" charset="0"/>
              <a:cs typeface="Arial" pitchFamily="34" charset="0"/>
            </a:endParaRPr>
          </a:p>
        </p:txBody>
      </p:sp>
      <p:sp>
        <p:nvSpPr>
          <p:cNvPr id="7" name="TextBox 6"/>
          <p:cNvSpPr txBox="1"/>
          <p:nvPr/>
        </p:nvSpPr>
        <p:spPr>
          <a:xfrm>
            <a:off x="604211" y="4724400"/>
            <a:ext cx="7772400" cy="584775"/>
          </a:xfrm>
          <a:prstGeom prst="rect">
            <a:avLst/>
          </a:prstGeom>
          <a:noFill/>
        </p:spPr>
        <p:txBody>
          <a:bodyPr wrap="square" rtlCol="0">
            <a:spAutoFit/>
          </a:bodyPr>
          <a:lstStyle/>
          <a:p>
            <a:pPr algn="ctr"/>
            <a:r>
              <a:rPr lang="en-US" sz="1600" dirty="0" smtClean="0">
                <a:latin typeface="Helvetica" charset="0"/>
                <a:ea typeface="Helvetica" charset="0"/>
                <a:cs typeface="Helvetica" charset="0"/>
                <a:sym typeface="Helvetica" charset="0"/>
              </a:rPr>
              <a:t>Donna Kendall &amp; Andy May, SLERC Program, Div. of Water Resource Management</a:t>
            </a:r>
          </a:p>
          <a:p>
            <a:pPr algn="ctr"/>
            <a:r>
              <a:rPr lang="en-US" sz="1600" dirty="0" smtClean="0">
                <a:latin typeface="Helvetica" charset="0"/>
                <a:cs typeface="Helvetica" charset="0"/>
                <a:sym typeface="Helvetica" charset="0"/>
              </a:rPr>
              <a:t>Tuesday</a:t>
            </a:r>
            <a:r>
              <a:rPr lang="en-US" sz="1600" smtClean="0">
                <a:latin typeface="Helvetica" charset="0"/>
                <a:cs typeface="Helvetica" charset="0"/>
                <a:sym typeface="Helvetica" charset="0"/>
              </a:rPr>
              <a:t>, June 10, 2014</a:t>
            </a:r>
            <a:endParaRPr lang="en-US" sz="1600" dirty="0">
              <a:latin typeface="Arial" pitchFamily="34" charset="0"/>
              <a:cs typeface="Arial" pitchFamily="34" charset="0"/>
            </a:endParaRPr>
          </a:p>
        </p:txBody>
      </p:sp>
    </p:spTree>
    <p:extLst>
      <p:ext uri="{BB962C8B-B14F-4D97-AF65-F5344CB8AC3E}">
        <p14:creationId xmlns:p14="http://schemas.microsoft.com/office/powerpoint/2010/main" val="1200450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66700" y="257398"/>
            <a:ext cx="8534400" cy="809401"/>
          </a:xfrm>
          <a:noFill/>
          <a:ln/>
        </p:spPr>
        <p:txBody>
          <a:bodyPr lIns="92075" tIns="46038" rIns="92075" bIns="46038">
            <a:noAutofit/>
          </a:bodyPr>
          <a:lstStyle/>
          <a:p>
            <a:r>
              <a:rPr lang="en-US" sz="3200" b="1" dirty="0" smtClean="0"/>
              <a:t>Maintaining Habitat Functions Provided to</a:t>
            </a:r>
            <a:br>
              <a:rPr lang="en-US" sz="3200" b="1" dirty="0" smtClean="0"/>
            </a:br>
            <a:r>
              <a:rPr lang="en-US" sz="3200" b="1" dirty="0" smtClean="0"/>
              <a:t>Fish &amp; Wildlife, Including Listed Species  </a:t>
            </a:r>
          </a:p>
        </p:txBody>
      </p:sp>
      <p:sp>
        <p:nvSpPr>
          <p:cNvPr id="4" name="Slide Number Placeholder 5"/>
          <p:cNvSpPr>
            <a:spLocks noGrp="1"/>
          </p:cNvSpPr>
          <p:nvPr>
            <p:ph type="sldNum" sz="quarter" idx="12"/>
          </p:nvPr>
        </p:nvSpPr>
        <p:spPr/>
        <p:txBody>
          <a:bodyPr/>
          <a:lstStyle/>
          <a:p>
            <a:fld id="{822C97DE-A12F-4503-AF18-1F61FA7B6D1B}" type="slidenum">
              <a:rPr lang="en-US"/>
              <a:pPr/>
              <a:t>10</a:t>
            </a:fld>
            <a:endParaRPr lang="en-US">
              <a:latin typeface="Times New Roman" pitchFamily="16" charset="0"/>
            </a:endParaRPr>
          </a:p>
        </p:txBody>
      </p:sp>
      <p:sp>
        <p:nvSpPr>
          <p:cNvPr id="7" name="Rectangle 2"/>
          <p:cNvSpPr txBox="1">
            <a:spLocks noChangeArrowheads="1"/>
          </p:cNvSpPr>
          <p:nvPr/>
        </p:nvSpPr>
        <p:spPr>
          <a:xfrm>
            <a:off x="457200" y="1508974"/>
            <a:ext cx="3962400" cy="4847375"/>
          </a:xfrm>
          <a:prstGeom prst="rect">
            <a:avLst/>
          </a:prstGeom>
          <a:ln/>
        </p:spPr>
        <p:txBody>
          <a:bodyPr vert="horz">
            <a:normAutofit fontScale="92500" lnSpcReduction="20000"/>
          </a:bodyPr>
          <a:lstStyle/>
          <a:p>
            <a:pPr lvl="0">
              <a:spcBef>
                <a:spcPts val="750"/>
              </a:spcBef>
              <a:buClr>
                <a:srgbClr val="070484"/>
              </a:buClr>
              <a:buSzPct val="75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3000" b="0" i="0" u="none" strike="noStrike" kern="1200" cap="none" spc="0" normalizeH="0" baseline="0" noProof="0" dirty="0" smtClean="0">
                <a:ln>
                  <a:noFill/>
                </a:ln>
                <a:solidFill>
                  <a:schemeClr val="tx2"/>
                </a:solidFill>
                <a:effectLst/>
                <a:uLnTx/>
                <a:uFillTx/>
                <a:latin typeface="+mn-lt"/>
                <a:ea typeface="+mn-ea"/>
                <a:cs typeface="+mn-cs"/>
              </a:rPr>
              <a:t>The ERP Program:</a:t>
            </a:r>
          </a:p>
          <a:p>
            <a:pPr marL="457200" indent="-457200">
              <a:spcBef>
                <a:spcPts val="650"/>
              </a:spcBef>
              <a:buClr>
                <a:schemeClr val="accent1"/>
              </a:buClr>
              <a:buSzPct val="7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2600" b="0" i="0" u="none" strike="noStrike" kern="1200" cap="none" spc="0" normalizeH="0" baseline="0" noProof="0" dirty="0" smtClean="0">
                <a:ln>
                  <a:noFill/>
                </a:ln>
                <a:solidFill>
                  <a:schemeClr val="tx2"/>
                </a:solidFill>
                <a:effectLst/>
                <a:uLnTx/>
                <a:uFillTx/>
                <a:latin typeface="+mn-lt"/>
                <a:ea typeface="+mn-ea"/>
                <a:cs typeface="+mn-cs"/>
              </a:rPr>
              <a:t>Requires</a:t>
            </a:r>
            <a:r>
              <a:rPr kumimoji="0" lang="en-US" sz="2600" b="0" i="0" u="none" strike="noStrike" kern="1200" cap="none" spc="0" normalizeH="0" noProof="0" dirty="0" smtClean="0">
                <a:ln>
                  <a:noFill/>
                </a:ln>
                <a:solidFill>
                  <a:schemeClr val="tx2"/>
                </a:solidFill>
                <a:effectLst/>
                <a:uLnTx/>
                <a:uFillTx/>
                <a:latin typeface="+mn-lt"/>
                <a:ea typeface="+mn-ea"/>
                <a:cs typeface="+mn-cs"/>
              </a:rPr>
              <a:t> elimination and reduction of impacts</a:t>
            </a:r>
            <a:endParaRPr kumimoji="0" lang="en-US" sz="2600" b="0" i="0" u="none" strike="noStrike" kern="1200" cap="none" spc="0" normalizeH="0" baseline="0" noProof="0" dirty="0" smtClean="0">
              <a:ln>
                <a:noFill/>
              </a:ln>
              <a:solidFill>
                <a:schemeClr val="tx2"/>
              </a:solidFill>
              <a:effectLst/>
              <a:uLnTx/>
              <a:uFillTx/>
              <a:latin typeface="+mn-lt"/>
              <a:ea typeface="+mn-ea"/>
              <a:cs typeface="+mn-cs"/>
            </a:endParaRPr>
          </a:p>
          <a:p>
            <a:pPr marL="457200" indent="-457200">
              <a:spcBef>
                <a:spcPts val="650"/>
              </a:spcBef>
              <a:buClr>
                <a:schemeClr val="accent1"/>
              </a:buClr>
              <a:buSzPct val="7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2600" b="0" i="0" u="none" strike="noStrike" kern="1200" cap="none" spc="0" normalizeH="0" baseline="0" noProof="0" dirty="0" smtClean="0">
                <a:ln>
                  <a:noFill/>
                </a:ln>
                <a:solidFill>
                  <a:schemeClr val="tx2"/>
                </a:solidFill>
                <a:effectLst/>
                <a:uLnTx/>
                <a:uFillTx/>
                <a:latin typeface="+mn-lt"/>
                <a:ea typeface="+mn-ea"/>
                <a:cs typeface="+mn-cs"/>
              </a:rPr>
              <a:t>Evaluates both </a:t>
            </a:r>
            <a:r>
              <a:rPr lang="en-US" sz="2600" dirty="0" smtClean="0">
                <a:solidFill>
                  <a:schemeClr val="tx2"/>
                </a:solidFill>
              </a:rPr>
              <a:t>direct and indirect (secondary) impacts</a:t>
            </a:r>
          </a:p>
          <a:p>
            <a:pPr marL="457200" indent="-457200">
              <a:spcBef>
                <a:spcPts val="650"/>
              </a:spcBef>
              <a:buClr>
                <a:schemeClr val="accent1"/>
              </a:buClr>
              <a:buSzPct val="7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600" noProof="0" dirty="0" smtClean="0">
                <a:solidFill>
                  <a:schemeClr val="tx2"/>
                </a:solidFill>
              </a:rPr>
              <a:t>Prohibits adverse individual or cumulative impacts</a:t>
            </a:r>
          </a:p>
          <a:p>
            <a:pPr marL="457200" indent="-457200">
              <a:spcBef>
                <a:spcPts val="650"/>
              </a:spcBef>
              <a:buClr>
                <a:schemeClr val="accent1"/>
              </a:buClr>
              <a:buSzPct val="7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lang="en-US" sz="2600" dirty="0" smtClean="0">
                <a:solidFill>
                  <a:schemeClr val="tx2"/>
                </a:solidFill>
              </a:rPr>
              <a:t>Allows for mitigation to offset unavoidable impacts</a:t>
            </a:r>
            <a:endParaRPr lang="en-US" sz="2600" noProof="0" dirty="0" smtClean="0">
              <a:solidFill>
                <a:schemeClr val="tx2"/>
              </a:solidFill>
            </a:endParaRPr>
          </a:p>
          <a:p>
            <a:pPr marL="457200" indent="-457200">
              <a:spcBef>
                <a:spcPts val="650"/>
              </a:spcBef>
              <a:buClr>
                <a:schemeClr val="accent1"/>
              </a:buClr>
              <a:buSzPct val="70000"/>
              <a:buFont typeface="Arial" panose="020B0604020202020204" pitchFamily="34"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2600" b="0" i="0" u="none" strike="noStrike" kern="1200" cap="none" spc="0" normalizeH="0" baseline="0" dirty="0" smtClean="0">
                <a:ln>
                  <a:noFill/>
                </a:ln>
                <a:solidFill>
                  <a:schemeClr val="tx2"/>
                </a:solidFill>
                <a:effectLst/>
                <a:uLnTx/>
                <a:uFillTx/>
                <a:latin typeface="+mn-lt"/>
                <a:ea typeface="+mn-ea"/>
                <a:cs typeface="+mn-cs"/>
              </a:rPr>
              <a:t>Provides</a:t>
            </a:r>
            <a:r>
              <a:rPr kumimoji="0" lang="en-US" sz="2600" b="0" i="0" u="none" strike="noStrike" kern="1200" cap="none" spc="0" normalizeH="0" dirty="0" smtClean="0">
                <a:ln>
                  <a:noFill/>
                </a:ln>
                <a:solidFill>
                  <a:schemeClr val="tx2"/>
                </a:solidFill>
                <a:effectLst/>
                <a:uLnTx/>
                <a:uFillTx/>
                <a:latin typeface="+mn-lt"/>
                <a:ea typeface="+mn-ea"/>
                <a:cs typeface="+mn-cs"/>
              </a:rPr>
              <a:t> extra protections for listed species</a:t>
            </a:r>
            <a:endParaRPr kumimoji="0" lang="en-US" sz="2600" b="0" i="0" u="none" strike="noStrike" kern="1200" cap="none" spc="0" normalizeH="0" baseline="0" noProof="0" dirty="0" smtClean="0">
              <a:ln>
                <a:noFill/>
              </a:ln>
              <a:solidFill>
                <a:schemeClr val="tx2"/>
              </a:solidFill>
              <a:effectLst/>
              <a:uLnTx/>
              <a:uFillTx/>
              <a:latin typeface="+mn-lt"/>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527220"/>
            <a:ext cx="3766857" cy="4669536"/>
          </a:xfrm>
          <a:prstGeom prst="rect">
            <a:avLst/>
          </a:prstGeom>
        </p:spPr>
      </p:pic>
    </p:spTree>
    <p:extLst>
      <p:ext uri="{BB962C8B-B14F-4D97-AF65-F5344CB8AC3E}">
        <p14:creationId xmlns:p14="http://schemas.microsoft.com/office/powerpoint/2010/main" val="401772941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85EBE4A-EDE0-4966-BEC7-FD8206130BF6}" type="slidenum">
              <a:rPr lang="en-US"/>
              <a:pPr/>
              <a:t>11</a:t>
            </a:fld>
            <a:endParaRPr lang="en-US"/>
          </a:p>
        </p:txBody>
      </p:sp>
      <p:sp>
        <p:nvSpPr>
          <p:cNvPr id="37890" name="Rectangle 2"/>
          <p:cNvSpPr>
            <a:spLocks noGrp="1" noChangeArrowheads="1"/>
          </p:cNvSpPr>
          <p:nvPr>
            <p:ph type="title"/>
          </p:nvPr>
        </p:nvSpPr>
        <p:spPr>
          <a:xfrm>
            <a:off x="1562100" y="217284"/>
            <a:ext cx="6019800" cy="685800"/>
          </a:xfrm>
        </p:spPr>
        <p:txBody>
          <a:bodyPr>
            <a:normAutofit/>
          </a:bodyPr>
          <a:lstStyle/>
          <a:p>
            <a:pPr algn="l"/>
            <a:r>
              <a:rPr lang="en-US" sz="3200" b="1" dirty="0" smtClean="0"/>
              <a:t>Public Interest Test - 373.414(1)(a)</a:t>
            </a:r>
            <a:endParaRPr lang="en-US" sz="3200" b="1" dirty="0"/>
          </a:p>
        </p:txBody>
      </p:sp>
      <p:sp>
        <p:nvSpPr>
          <p:cNvPr id="5" name="Rectangle 4"/>
          <p:cNvSpPr/>
          <p:nvPr/>
        </p:nvSpPr>
        <p:spPr>
          <a:xfrm>
            <a:off x="342900" y="1614821"/>
            <a:ext cx="8458200" cy="5078313"/>
          </a:xfrm>
          <a:prstGeom prst="rect">
            <a:avLst/>
          </a:prstGeom>
        </p:spPr>
        <p:txBody>
          <a:bodyPr wrap="square">
            <a:spAutoFit/>
          </a:bodyPr>
          <a:lstStyle/>
          <a:p>
            <a:r>
              <a:rPr lang="en-US" dirty="0">
                <a:latin typeface="Verdana" panose="020B0604030504040204" pitchFamily="34" charset="0"/>
              </a:rPr>
              <a:t>(a) In determining whether an </a:t>
            </a:r>
            <a:r>
              <a:rPr lang="en-US" dirty="0" smtClean="0">
                <a:latin typeface="Verdana" panose="020B0604030504040204" pitchFamily="34" charset="0"/>
              </a:rPr>
              <a:t>activity…is </a:t>
            </a:r>
            <a:r>
              <a:rPr lang="en-US" dirty="0">
                <a:latin typeface="Verdana" panose="020B0604030504040204" pitchFamily="34" charset="0"/>
              </a:rPr>
              <a:t>not contrary </a:t>
            </a:r>
            <a:r>
              <a:rPr lang="en-US" dirty="0" smtClean="0">
                <a:latin typeface="Verdana" panose="020B0604030504040204" pitchFamily="34" charset="0"/>
              </a:rPr>
              <a:t>to…or </a:t>
            </a:r>
            <a:r>
              <a:rPr lang="en-US" dirty="0">
                <a:latin typeface="Verdana" panose="020B0604030504040204" pitchFamily="34" charset="0"/>
              </a:rPr>
              <a:t>is clearly in the public </a:t>
            </a:r>
            <a:r>
              <a:rPr lang="en-US" dirty="0" smtClean="0">
                <a:latin typeface="Verdana" panose="020B0604030504040204" pitchFamily="34" charset="0"/>
              </a:rPr>
              <a:t>interest…the </a:t>
            </a:r>
            <a:r>
              <a:rPr lang="en-US" dirty="0">
                <a:latin typeface="Verdana" panose="020B0604030504040204" pitchFamily="34" charset="0"/>
              </a:rPr>
              <a:t>department shall </a:t>
            </a:r>
            <a:r>
              <a:rPr lang="en-US" b="1" u="sng" dirty="0">
                <a:latin typeface="Verdana" panose="020B0604030504040204" pitchFamily="34" charset="0"/>
              </a:rPr>
              <a:t>consider and balance</a:t>
            </a:r>
            <a:r>
              <a:rPr lang="en-US" dirty="0">
                <a:latin typeface="Verdana" panose="020B0604030504040204" pitchFamily="34" charset="0"/>
              </a:rPr>
              <a:t> the following criteria</a:t>
            </a:r>
            <a:r>
              <a:rPr lang="en-US" dirty="0" smtClean="0">
                <a:latin typeface="Verdana" panose="020B0604030504040204" pitchFamily="34" charset="0"/>
              </a:rPr>
              <a:t>:</a:t>
            </a:r>
          </a:p>
          <a:p>
            <a:r>
              <a:rPr lang="en-US" dirty="0" smtClean="0">
                <a:latin typeface="Verdana" panose="020B0604030504040204" pitchFamily="34" charset="0"/>
              </a:rPr>
              <a:t>1</a:t>
            </a:r>
            <a:r>
              <a:rPr lang="en-US" dirty="0">
                <a:latin typeface="Verdana" panose="020B0604030504040204" pitchFamily="34" charset="0"/>
              </a:rPr>
              <a:t>. Whether the activity will adversely affect the </a:t>
            </a:r>
            <a:r>
              <a:rPr lang="en-US" dirty="0">
                <a:solidFill>
                  <a:srgbClr val="FF0000"/>
                </a:solidFill>
                <a:latin typeface="Verdana" panose="020B0604030504040204" pitchFamily="34" charset="0"/>
              </a:rPr>
              <a:t>public health, safety, or welfare or the property of others</a:t>
            </a:r>
            <a:r>
              <a:rPr lang="en-US" dirty="0">
                <a:latin typeface="Verdana" panose="020B0604030504040204" pitchFamily="34" charset="0"/>
              </a:rPr>
              <a:t>;</a:t>
            </a:r>
          </a:p>
          <a:p>
            <a:r>
              <a:rPr lang="en-US" dirty="0">
                <a:latin typeface="Verdana" panose="020B0604030504040204" pitchFamily="34" charset="0"/>
              </a:rPr>
              <a:t>2. Whether the activity will adversely affect the </a:t>
            </a:r>
            <a:r>
              <a:rPr lang="en-US" dirty="0">
                <a:solidFill>
                  <a:srgbClr val="FF0000"/>
                </a:solidFill>
                <a:latin typeface="Verdana" panose="020B0604030504040204" pitchFamily="34" charset="0"/>
              </a:rPr>
              <a:t>conservation of fish and wildlife, including endangered or threatened species, or their habitats</a:t>
            </a:r>
            <a:r>
              <a:rPr lang="en-US" dirty="0">
                <a:latin typeface="Verdana" panose="020B0604030504040204" pitchFamily="34" charset="0"/>
              </a:rPr>
              <a:t>;</a:t>
            </a:r>
          </a:p>
          <a:p>
            <a:r>
              <a:rPr lang="en-US" dirty="0">
                <a:latin typeface="Verdana" panose="020B0604030504040204" pitchFamily="34" charset="0"/>
              </a:rPr>
              <a:t>3. Whether the activity will adversely affect </a:t>
            </a:r>
            <a:r>
              <a:rPr lang="en-US" dirty="0">
                <a:solidFill>
                  <a:srgbClr val="FF0000"/>
                </a:solidFill>
                <a:latin typeface="Verdana" panose="020B0604030504040204" pitchFamily="34" charset="0"/>
              </a:rPr>
              <a:t>navigation or the flow of water or cause harmful erosion or shoaling</a:t>
            </a:r>
            <a:r>
              <a:rPr lang="en-US" dirty="0">
                <a:latin typeface="Verdana" panose="020B0604030504040204" pitchFamily="34" charset="0"/>
              </a:rPr>
              <a:t>;</a:t>
            </a:r>
          </a:p>
          <a:p>
            <a:r>
              <a:rPr lang="en-US" dirty="0">
                <a:latin typeface="Verdana" panose="020B0604030504040204" pitchFamily="34" charset="0"/>
              </a:rPr>
              <a:t>4. Whether the activity will adversely affect the </a:t>
            </a:r>
            <a:r>
              <a:rPr lang="en-US" dirty="0">
                <a:solidFill>
                  <a:srgbClr val="FF0000"/>
                </a:solidFill>
                <a:latin typeface="Verdana" panose="020B0604030504040204" pitchFamily="34" charset="0"/>
              </a:rPr>
              <a:t>fishing or recreational values or marine productivity</a:t>
            </a:r>
            <a:r>
              <a:rPr lang="en-US" dirty="0">
                <a:latin typeface="Verdana" panose="020B0604030504040204" pitchFamily="34" charset="0"/>
              </a:rPr>
              <a:t> in the vicinity of the activity;</a:t>
            </a:r>
          </a:p>
          <a:p>
            <a:r>
              <a:rPr lang="en-US" dirty="0">
                <a:latin typeface="Verdana" panose="020B0604030504040204" pitchFamily="34" charset="0"/>
              </a:rPr>
              <a:t>5. Whether the activity will be of a </a:t>
            </a:r>
            <a:r>
              <a:rPr lang="en-US" dirty="0">
                <a:solidFill>
                  <a:srgbClr val="FF0000"/>
                </a:solidFill>
                <a:latin typeface="Verdana" panose="020B0604030504040204" pitchFamily="34" charset="0"/>
              </a:rPr>
              <a:t>temporary or permanent nature</a:t>
            </a:r>
            <a:r>
              <a:rPr lang="en-US" dirty="0">
                <a:latin typeface="Verdana" panose="020B0604030504040204" pitchFamily="34" charset="0"/>
              </a:rPr>
              <a:t>;</a:t>
            </a:r>
          </a:p>
          <a:p>
            <a:r>
              <a:rPr lang="en-US" dirty="0">
                <a:latin typeface="Verdana" panose="020B0604030504040204" pitchFamily="34" charset="0"/>
              </a:rPr>
              <a:t>6. Whether the activity will adversely affect or will enhance </a:t>
            </a:r>
            <a:r>
              <a:rPr lang="en-US" dirty="0">
                <a:solidFill>
                  <a:srgbClr val="FF0000"/>
                </a:solidFill>
                <a:latin typeface="Verdana" panose="020B0604030504040204" pitchFamily="34" charset="0"/>
              </a:rPr>
              <a:t>significant historical and archaeological resources</a:t>
            </a:r>
            <a:r>
              <a:rPr lang="en-US" dirty="0">
                <a:latin typeface="Verdana" panose="020B0604030504040204" pitchFamily="34" charset="0"/>
              </a:rPr>
              <a:t> under the provisions of s. </a:t>
            </a:r>
            <a:r>
              <a:rPr lang="en-US" dirty="0">
                <a:latin typeface="Verdana" panose="020B0604030504040204" pitchFamily="34" charset="0"/>
                <a:hlinkClick r:id="rId2"/>
              </a:rPr>
              <a:t>267.061</a:t>
            </a:r>
            <a:r>
              <a:rPr lang="en-US" dirty="0">
                <a:latin typeface="Verdana" panose="020B0604030504040204" pitchFamily="34" charset="0"/>
              </a:rPr>
              <a:t>; and</a:t>
            </a:r>
          </a:p>
          <a:p>
            <a:r>
              <a:rPr lang="en-US" dirty="0">
                <a:latin typeface="Verdana" panose="020B0604030504040204" pitchFamily="34" charset="0"/>
              </a:rPr>
              <a:t>7. The </a:t>
            </a:r>
            <a:r>
              <a:rPr lang="en-US" dirty="0">
                <a:solidFill>
                  <a:srgbClr val="FF0000"/>
                </a:solidFill>
                <a:latin typeface="Verdana" panose="020B0604030504040204" pitchFamily="34" charset="0"/>
              </a:rPr>
              <a:t>current condition and relative value of functions</a:t>
            </a:r>
            <a:r>
              <a:rPr lang="en-US" dirty="0">
                <a:latin typeface="Verdana" panose="020B0604030504040204" pitchFamily="34" charset="0"/>
              </a:rPr>
              <a:t> being performed by areas affected by the proposed activity.</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 y="211673"/>
            <a:ext cx="1087679" cy="1104466"/>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46096" y="265366"/>
            <a:ext cx="1255004" cy="1275436"/>
          </a:xfrm>
          <a:prstGeom prst="rect">
            <a:avLst/>
          </a:prstGeom>
        </p:spPr>
      </p:pic>
    </p:spTree>
    <p:extLst>
      <p:ext uri="{BB962C8B-B14F-4D97-AF65-F5344CB8AC3E}">
        <p14:creationId xmlns:p14="http://schemas.microsoft.com/office/powerpoint/2010/main" val="6785018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nvPicPr>
        <p:blipFill>
          <a:blip r:embed="rId3" cstate="print"/>
          <a:srcRect/>
          <a:stretch>
            <a:fillRect/>
          </a:stretch>
        </p:blipFill>
        <p:spPr bwMode="auto">
          <a:xfrm>
            <a:off x="304800" y="2687244"/>
            <a:ext cx="4317242" cy="3885518"/>
          </a:xfrm>
          <a:prstGeom prst="rect">
            <a:avLst/>
          </a:prstGeom>
          <a:noFill/>
          <a:ln w="9525">
            <a:noFill/>
            <a:round/>
            <a:headEnd/>
            <a:tailEnd/>
          </a:ln>
          <a:effectLst/>
        </p:spPr>
      </p:pic>
      <p:sp>
        <p:nvSpPr>
          <p:cNvPr id="56321" name="Rectangle 1"/>
          <p:cNvSpPr>
            <a:spLocks noGrp="1" noChangeArrowheads="1"/>
          </p:cNvSpPr>
          <p:nvPr>
            <p:ph type="title"/>
          </p:nvPr>
        </p:nvSpPr>
        <p:spPr>
          <a:xfrm>
            <a:off x="685800" y="182254"/>
            <a:ext cx="7772400" cy="793750"/>
          </a:xfrm>
          <a:ln/>
        </p:spPr>
        <p:txBody>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smtClean="0"/>
              <a:t>Short-Term </a:t>
            </a:r>
            <a:r>
              <a:rPr lang="en-US" dirty="0"/>
              <a:t>Concerns</a:t>
            </a:r>
          </a:p>
        </p:txBody>
      </p:sp>
      <p:sp>
        <p:nvSpPr>
          <p:cNvPr id="56322" name="Rectangle 2"/>
          <p:cNvSpPr>
            <a:spLocks noGrp="1" noChangeArrowheads="1"/>
          </p:cNvSpPr>
          <p:nvPr>
            <p:ph idx="1"/>
          </p:nvPr>
        </p:nvSpPr>
        <p:spPr>
          <a:xfrm>
            <a:off x="304800" y="987993"/>
            <a:ext cx="8534400" cy="1687262"/>
          </a:xfrm>
          <a:ln/>
        </p:spPr>
        <p:txBody>
          <a:bodyPr/>
          <a:lstStyle/>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Improper site controls can result in offsite discharges of turbidity, sediment or other pollutants </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Construction can directly impact important habitats and resources (e.g. mature forested wetland or </a:t>
            </a:r>
            <a:r>
              <a:rPr lang="en-US" sz="2400" dirty="0" err="1" smtClean="0"/>
              <a:t>hardbottom</a:t>
            </a:r>
            <a:r>
              <a:rPr lang="en-US" sz="2400" dirty="0" smtClean="0"/>
              <a:t> habitats)</a:t>
            </a:r>
          </a:p>
        </p:txBody>
      </p:sp>
      <p:sp>
        <p:nvSpPr>
          <p:cNvPr id="5" name="Slide Number Placeholder 5"/>
          <p:cNvSpPr>
            <a:spLocks noGrp="1"/>
          </p:cNvSpPr>
          <p:nvPr>
            <p:ph type="sldNum" sz="quarter" idx="12"/>
          </p:nvPr>
        </p:nvSpPr>
        <p:spPr/>
        <p:txBody>
          <a:bodyPr/>
          <a:lstStyle/>
          <a:p>
            <a:fld id="{930B6679-F7EA-46F6-9228-8934E86EFB5A}" type="slidenum">
              <a:rPr lang="en-US"/>
              <a:pPr/>
              <a:t>12</a:t>
            </a:fld>
            <a:endParaRPr lang="en-US"/>
          </a:p>
        </p:txBody>
      </p:sp>
      <p:sp>
        <p:nvSpPr>
          <p:cNvPr id="7" name="Rectangle 2"/>
          <p:cNvSpPr txBox="1">
            <a:spLocks noChangeArrowheads="1"/>
          </p:cNvSpPr>
          <p:nvPr/>
        </p:nvSpPr>
        <p:spPr>
          <a:xfrm>
            <a:off x="4697104" y="2690656"/>
            <a:ext cx="4446896" cy="3581400"/>
          </a:xfrm>
          <a:prstGeom prst="rect">
            <a:avLst/>
          </a:prstGeom>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May also lead to secondary impacts to those resources, (e.g. disturbance of nesting eagles or </a:t>
            </a:r>
            <a:r>
              <a:rPr lang="en-US" sz="2400" dirty="0" err="1" smtClean="0"/>
              <a:t>woodstorks</a:t>
            </a:r>
            <a:r>
              <a:rPr lang="en-US" sz="2400" dirty="0" smtClean="0"/>
              <a:t>, dewatering impacts on adjacent wetlands)</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Projects that impound or alter the flow of surface waters may cause adverse flooding impacts to offsite properties</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400" dirty="0" smtClean="0"/>
          </a:p>
        </p:txBody>
      </p:sp>
    </p:spTree>
    <p:extLst>
      <p:ext uri="{BB962C8B-B14F-4D97-AF65-F5344CB8AC3E}">
        <p14:creationId xmlns:p14="http://schemas.microsoft.com/office/powerpoint/2010/main" val="6567820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Grp="1" noChangeArrowheads="1"/>
          </p:cNvSpPr>
          <p:nvPr>
            <p:ph type="title"/>
          </p:nvPr>
        </p:nvSpPr>
        <p:spPr>
          <a:xfrm>
            <a:off x="652818" y="129749"/>
            <a:ext cx="7772400" cy="838200"/>
          </a:xfrm>
          <a:ln/>
        </p:spPr>
        <p:txBody>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smtClean="0"/>
              <a:t>Long-Term </a:t>
            </a:r>
            <a:r>
              <a:rPr lang="en-US" dirty="0"/>
              <a:t>Concerns</a:t>
            </a:r>
          </a:p>
        </p:txBody>
      </p:sp>
      <p:sp>
        <p:nvSpPr>
          <p:cNvPr id="56322" name="Rectangle 2"/>
          <p:cNvSpPr>
            <a:spLocks noGrp="1" noChangeArrowheads="1"/>
          </p:cNvSpPr>
          <p:nvPr>
            <p:ph idx="1"/>
          </p:nvPr>
        </p:nvSpPr>
        <p:spPr>
          <a:xfrm>
            <a:off x="381000" y="3318131"/>
            <a:ext cx="4343400" cy="2983724"/>
          </a:xfrm>
          <a:ln/>
        </p:spPr>
        <p:txBody>
          <a:bodyPr>
            <a:normAutofit/>
          </a:bodyPr>
          <a:lstStyle/>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Long </a:t>
            </a:r>
            <a:r>
              <a:rPr lang="en-US" sz="2400" dirty="0"/>
              <a:t>term control of erosion, sedimentation and turbidity</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Loss </a:t>
            </a:r>
            <a:r>
              <a:rPr lang="en-US" sz="2400" dirty="0"/>
              <a:t>of marine productivity</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Adverse impacts to fish &amp; wildlife</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Disruption of natural water </a:t>
            </a:r>
            <a:r>
              <a:rPr lang="en-US" sz="2400" dirty="0" smtClean="0"/>
              <a:t>flow</a:t>
            </a:r>
            <a:endParaRPr lang="en-US" sz="24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3318131"/>
            <a:ext cx="4084320" cy="3063240"/>
          </a:xfrm>
          <a:prstGeom prst="rect">
            <a:avLst/>
          </a:prstGeom>
        </p:spPr>
      </p:pic>
      <p:sp>
        <p:nvSpPr>
          <p:cNvPr id="6" name="Rectangle 2"/>
          <p:cNvSpPr txBox="1">
            <a:spLocks noChangeArrowheads="1"/>
          </p:cNvSpPr>
          <p:nvPr/>
        </p:nvSpPr>
        <p:spPr>
          <a:xfrm>
            <a:off x="381000" y="1316962"/>
            <a:ext cx="8409296" cy="2145769"/>
          </a:xfrm>
          <a:prstGeom prst="rect">
            <a:avLst/>
          </a:prstGeom>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Proper design, construction, operation &amp; maintenance of surface water management systems to prevent releases of pollutants that cause water qualify violations</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Ability of constructed or altered </a:t>
            </a:r>
            <a:r>
              <a:rPr lang="en-US" sz="2400" dirty="0" err="1" smtClean="0"/>
              <a:t>waterbodies</a:t>
            </a:r>
            <a:r>
              <a:rPr lang="en-US" sz="2400" dirty="0" smtClean="0"/>
              <a:t> to  continually meet water quality standards, including ability to properly mix</a:t>
            </a:r>
          </a:p>
        </p:txBody>
      </p:sp>
    </p:spTree>
    <p:extLst>
      <p:ext uri="{BB962C8B-B14F-4D97-AF65-F5344CB8AC3E}">
        <p14:creationId xmlns:p14="http://schemas.microsoft.com/office/powerpoint/2010/main" val="19555055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0290" name="Rectangle 2"/>
          <p:cNvSpPr>
            <a:spLocks noGrp="1" noChangeArrowheads="1"/>
          </p:cNvSpPr>
          <p:nvPr>
            <p:ph type="title"/>
          </p:nvPr>
        </p:nvSpPr>
        <p:spPr>
          <a:xfrm>
            <a:off x="685800" y="152400"/>
            <a:ext cx="7772400" cy="762000"/>
          </a:xfrm>
        </p:spPr>
        <p:txBody>
          <a:bodyPr>
            <a:normAutofit/>
          </a:bodyPr>
          <a:lstStyle/>
          <a:p>
            <a:r>
              <a:rPr lang="en-US" sz="3600" dirty="0" smtClean="0"/>
              <a:t>Best Management Practices (BMPs)</a:t>
            </a:r>
            <a:endParaRPr lang="en-US" sz="36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5400" y="990600"/>
            <a:ext cx="3759200" cy="2819400"/>
          </a:xfrm>
          <a:prstGeom prst="rect">
            <a:avLst/>
          </a:prstGeom>
        </p:spPr>
      </p:pic>
      <p:sp>
        <p:nvSpPr>
          <p:cNvPr id="5" name="Rectangle 2"/>
          <p:cNvSpPr txBox="1">
            <a:spLocks noChangeArrowheads="1"/>
          </p:cNvSpPr>
          <p:nvPr/>
        </p:nvSpPr>
        <p:spPr>
          <a:xfrm>
            <a:off x="304800" y="987992"/>
            <a:ext cx="4343400" cy="4498407"/>
          </a:xfrm>
          <a:prstGeom prst="rect">
            <a:avLst/>
          </a:prstGeom>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Generally required in ERPs to provide reasonable assurance that WQ standards will be met during construction work</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Based on industry-accepted methods and practices</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Often implemented by the contractor/builder</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Can be very effective, </a:t>
            </a:r>
            <a:r>
              <a:rPr lang="en-US" sz="2400" i="1" dirty="0" smtClean="0"/>
              <a:t>but only if appropriately installed and consistently maintained!</a:t>
            </a:r>
            <a:endParaRPr lang="en-US" sz="2400" dirty="0" smtClean="0"/>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400" dirty="0" smtClean="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3883925"/>
            <a:ext cx="3759200" cy="2805780"/>
          </a:xfrm>
          <a:prstGeom prst="rect">
            <a:avLst/>
          </a:prstGeom>
        </p:spPr>
      </p:pic>
      <p:sp>
        <p:nvSpPr>
          <p:cNvPr id="4" name="TextBox 3"/>
          <p:cNvSpPr txBox="1"/>
          <p:nvPr/>
        </p:nvSpPr>
        <p:spPr>
          <a:xfrm>
            <a:off x="514969" y="6029899"/>
            <a:ext cx="3272242" cy="369332"/>
          </a:xfrm>
          <a:prstGeom prst="rect">
            <a:avLst/>
          </a:prstGeom>
          <a:noFill/>
        </p:spPr>
        <p:txBody>
          <a:bodyPr wrap="none" rtlCol="0">
            <a:spAutoFit/>
          </a:bodyPr>
          <a:lstStyle/>
          <a:p>
            <a:r>
              <a:rPr lang="en-US" i="1" dirty="0" smtClean="0">
                <a:solidFill>
                  <a:srgbClr val="FF0000"/>
                </a:solidFill>
              </a:rPr>
              <a:t>Worst Management Practices…?</a:t>
            </a:r>
            <a:endParaRPr lang="en-US" i="1" dirty="0">
              <a:solidFill>
                <a:srgbClr val="FF0000"/>
              </a:solidFill>
            </a:endParaRPr>
          </a:p>
        </p:txBody>
      </p:sp>
      <p:sp>
        <p:nvSpPr>
          <p:cNvPr id="6" name="Right Arrow 5"/>
          <p:cNvSpPr/>
          <p:nvPr/>
        </p:nvSpPr>
        <p:spPr>
          <a:xfrm>
            <a:off x="3729442" y="6214565"/>
            <a:ext cx="1287566" cy="10363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450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8600" y="247650"/>
            <a:ext cx="8534400" cy="438150"/>
          </a:xfrm>
          <a:noFill/>
          <a:ln/>
        </p:spPr>
        <p:txBody>
          <a:bodyPr lIns="92075" tIns="46038" rIns="92075" bIns="46038">
            <a:normAutofit fontScale="90000"/>
          </a:bodyPr>
          <a:lstStyle/>
          <a:p>
            <a:r>
              <a:rPr lang="en-US" dirty="0" smtClean="0"/>
              <a:t>O&amp;M REQUIREMENTS IN ERP PERMITS</a:t>
            </a:r>
          </a:p>
        </p:txBody>
      </p:sp>
      <p:sp>
        <p:nvSpPr>
          <p:cNvPr id="5123" name="Rectangle 3"/>
          <p:cNvSpPr>
            <a:spLocks noGrp="1" noChangeArrowheads="1"/>
          </p:cNvSpPr>
          <p:nvPr>
            <p:ph idx="1"/>
          </p:nvPr>
        </p:nvSpPr>
        <p:spPr>
          <a:xfrm>
            <a:off x="571500" y="1143000"/>
            <a:ext cx="8115300" cy="5213350"/>
          </a:xfrm>
          <a:noFill/>
          <a:ln/>
        </p:spPr>
        <p:txBody>
          <a:bodyPr lIns="92075" tIns="46038" rIns="92075" bIns="46038">
            <a:normAutofit fontScale="85000" lnSpcReduction="20000"/>
          </a:bodyPr>
          <a:lstStyle/>
          <a:p>
            <a:pPr marL="0" indent="0">
              <a:buNone/>
            </a:pPr>
            <a:r>
              <a:rPr lang="en-US" sz="3000" b="1" dirty="0" smtClean="0">
                <a:solidFill>
                  <a:srgbClr val="003399"/>
                </a:solidFill>
              </a:rPr>
              <a:t>Depending on the nature and complexity of the project, operation &amp; maintenance requirements may be addressed in specific conditions of the permit, and/or a concise O&amp;M plan…often via a combination of both, particularly with more complex systems.  Simple, “cookie-cutter” stormwater systems often use an O&amp;M plan, which may be included as a permit attachment.  Specific conditions, however, are often easier for compliance staff to enforce and are often favored for:</a:t>
            </a:r>
          </a:p>
          <a:p>
            <a:pPr marL="0" indent="0">
              <a:buNone/>
            </a:pPr>
            <a:endParaRPr lang="en-US" sz="3000" b="1" dirty="0" smtClean="0">
              <a:solidFill>
                <a:srgbClr val="003399"/>
              </a:solidFill>
            </a:endParaRPr>
          </a:p>
          <a:p>
            <a:pPr>
              <a:buClr>
                <a:srgbClr val="0070C0"/>
              </a:buClr>
              <a:buSzPct val="100000"/>
              <a:buFont typeface="Arial" pitchFamily="34" charset="0"/>
              <a:buChar char="•"/>
            </a:pPr>
            <a:r>
              <a:rPr lang="en-US" sz="3000" b="1" dirty="0" smtClean="0">
                <a:solidFill>
                  <a:srgbClr val="003399"/>
                </a:solidFill>
              </a:rPr>
              <a:t>Mitigation monitoring &amp; success criteria</a:t>
            </a:r>
          </a:p>
          <a:p>
            <a:pPr>
              <a:buClr>
                <a:srgbClr val="0070C0"/>
              </a:buClr>
              <a:buSzPct val="100000"/>
              <a:buFont typeface="Arial" pitchFamily="34" charset="0"/>
              <a:buChar char="•"/>
            </a:pPr>
            <a:r>
              <a:rPr lang="en-US" sz="3000" b="1" dirty="0" smtClean="0">
                <a:solidFill>
                  <a:srgbClr val="003399"/>
                </a:solidFill>
              </a:rPr>
              <a:t>Critical requirements that must be performed and verified;</a:t>
            </a:r>
          </a:p>
          <a:p>
            <a:pPr>
              <a:buClr>
                <a:srgbClr val="0070C0"/>
              </a:buClr>
              <a:buSzPct val="100000"/>
              <a:buFont typeface="Arial" pitchFamily="34" charset="0"/>
              <a:buChar char="•"/>
            </a:pPr>
            <a:r>
              <a:rPr lang="en-US" sz="3000" b="1" dirty="0" smtClean="0">
                <a:solidFill>
                  <a:srgbClr val="003399"/>
                </a:solidFill>
              </a:rPr>
              <a:t>Requirements with a particularly sensitive timing component</a:t>
            </a:r>
          </a:p>
        </p:txBody>
      </p:sp>
      <p:sp>
        <p:nvSpPr>
          <p:cNvPr id="4" name="Slide Number Placeholder 5"/>
          <p:cNvSpPr>
            <a:spLocks noGrp="1"/>
          </p:cNvSpPr>
          <p:nvPr>
            <p:ph type="sldNum" sz="quarter" idx="12"/>
          </p:nvPr>
        </p:nvSpPr>
        <p:spPr/>
        <p:txBody>
          <a:bodyPr/>
          <a:lstStyle/>
          <a:p>
            <a:fld id="{822C97DE-A12F-4503-AF18-1F61FA7B6D1B}" type="slidenum">
              <a:rPr lang="en-US"/>
              <a:pPr/>
              <a:t>15</a:t>
            </a:fld>
            <a:endParaRPr lang="en-US">
              <a:latin typeface="Times New Roman" pitchFamily="16" charset="0"/>
            </a:endParaRPr>
          </a:p>
        </p:txBody>
      </p:sp>
    </p:spTree>
    <p:extLst>
      <p:ext uri="{BB962C8B-B14F-4D97-AF65-F5344CB8AC3E}">
        <p14:creationId xmlns:p14="http://schemas.microsoft.com/office/powerpoint/2010/main" val="305120177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8600" y="247649"/>
            <a:ext cx="8534400" cy="769155"/>
          </a:xfrm>
          <a:noFill/>
          <a:ln/>
        </p:spPr>
        <p:txBody>
          <a:bodyPr lIns="92075" tIns="46038" rIns="92075" bIns="46038">
            <a:normAutofit fontScale="90000"/>
          </a:bodyPr>
          <a:lstStyle/>
          <a:p>
            <a:r>
              <a:rPr lang="en-US" b="1" dirty="0" smtClean="0"/>
              <a:t>ERP Regulatory Program is </a:t>
            </a:r>
            <a:br>
              <a:rPr lang="en-US" b="1" dirty="0" smtClean="0"/>
            </a:br>
            <a:r>
              <a:rPr lang="en-US" b="1" dirty="0" smtClean="0"/>
              <a:t>“Linked” to Proprietary SSL Program</a:t>
            </a:r>
          </a:p>
        </p:txBody>
      </p:sp>
      <p:sp>
        <p:nvSpPr>
          <p:cNvPr id="4" name="Slide Number Placeholder 5"/>
          <p:cNvSpPr>
            <a:spLocks noGrp="1"/>
          </p:cNvSpPr>
          <p:nvPr>
            <p:ph type="sldNum" sz="quarter" idx="12"/>
          </p:nvPr>
        </p:nvSpPr>
        <p:spPr/>
        <p:txBody>
          <a:bodyPr/>
          <a:lstStyle/>
          <a:p>
            <a:fld id="{822C97DE-A12F-4503-AF18-1F61FA7B6D1B}" type="slidenum">
              <a:rPr lang="en-US"/>
              <a:pPr/>
              <a:t>16</a:t>
            </a:fld>
            <a:endParaRPr lang="en-US">
              <a:latin typeface="Times New Roman" pitchFamily="16" charset="0"/>
            </a:endParaRPr>
          </a:p>
        </p:txBody>
      </p:sp>
      <p:sp>
        <p:nvSpPr>
          <p:cNvPr id="7" name="Rectangle 2"/>
          <p:cNvSpPr txBox="1">
            <a:spLocks noChangeArrowheads="1"/>
          </p:cNvSpPr>
          <p:nvPr/>
        </p:nvSpPr>
        <p:spPr>
          <a:xfrm>
            <a:off x="304800" y="1219200"/>
            <a:ext cx="8458200" cy="4953000"/>
          </a:xfrm>
          <a:prstGeom prst="rect">
            <a:avLst/>
          </a:prstGeom>
          <a:ln/>
        </p:spPr>
        <p:txBody>
          <a:bodyPr vert="horz">
            <a:normAutofit/>
          </a:bodyPr>
          <a:lstStyle/>
          <a:p>
            <a:pPr lvl="0">
              <a:spcBef>
                <a:spcPts val="750"/>
              </a:spcBef>
              <a:buClr>
                <a:srgbClr val="070484"/>
              </a:buClr>
              <a:buSzPct val="75000"/>
              <a:tabLst>
                <a:tab pos="911225" algn="l"/>
                <a:tab pos="1825625" algn="l"/>
                <a:tab pos="2740025" algn="l"/>
                <a:tab pos="3654425" algn="l"/>
                <a:tab pos="4568825" algn="l"/>
                <a:tab pos="5483225" algn="l"/>
                <a:tab pos="6397625" algn="l"/>
                <a:tab pos="7312025" algn="l"/>
                <a:tab pos="8226425" algn="l"/>
                <a:tab pos="9140825" algn="l"/>
                <a:tab pos="10055225" algn="l"/>
              </a:tabLst>
              <a:defRPr/>
            </a:pPr>
            <a:endParaRPr kumimoji="0" lang="en-US" sz="26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Rectangle 2"/>
          <p:cNvSpPr txBox="1">
            <a:spLocks noChangeArrowheads="1"/>
          </p:cNvSpPr>
          <p:nvPr/>
        </p:nvSpPr>
        <p:spPr>
          <a:xfrm>
            <a:off x="685800" y="1466044"/>
            <a:ext cx="7772400" cy="533400"/>
          </a:xfrm>
          <a:prstGeom prst="rect">
            <a:avLst/>
          </a:prstGeom>
          <a:no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“Sovereignty” Submerged Lands</a:t>
            </a:r>
            <a:endParaRPr lang="en-US" b="1" dirty="0"/>
          </a:p>
        </p:txBody>
      </p:sp>
      <p:sp>
        <p:nvSpPr>
          <p:cNvPr id="6" name="Rectangle 3"/>
          <p:cNvSpPr txBox="1">
            <a:spLocks noChangeArrowheads="1"/>
          </p:cNvSpPr>
          <p:nvPr/>
        </p:nvSpPr>
        <p:spPr>
          <a:xfrm>
            <a:off x="685800" y="2031194"/>
            <a:ext cx="7881582" cy="4343401"/>
          </a:xfrm>
          <a:prstGeom prst="rect">
            <a:avLst/>
          </a:prstGeom>
          <a:blipFill>
            <a:blip r:embed="rId3"/>
            <a:tile tx="0" ty="0" sx="100000" sy="100000" flip="none" algn="tl"/>
          </a:blipFill>
          <a:ln/>
        </p:spPr>
        <p:txBody>
          <a:bodyPr vert="horz" lIns="90488" tIns="44450" rIns="90488" bIns="4445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fr-FR" sz="3600" b="1" dirty="0" smtClean="0">
                <a:solidFill>
                  <a:schemeClr val="bg2">
                    <a:lumMod val="10000"/>
                  </a:schemeClr>
                </a:solidFill>
                <a:effectLst>
                  <a:glow rad="63500">
                    <a:schemeClr val="accent6">
                      <a:satMod val="175000"/>
                      <a:alpha val="40000"/>
                    </a:schemeClr>
                  </a:glow>
                </a:effectLst>
                <a:latin typeface="Edwardian Script ITC" panose="030303020407070D0804" pitchFamily="66" charset="0"/>
              </a:rPr>
              <a:t>Florida Constitution Article II, section 7:</a:t>
            </a:r>
            <a:endParaRPr lang="en-US" sz="3600" b="1" dirty="0" smtClean="0">
              <a:solidFill>
                <a:schemeClr val="bg2">
                  <a:lumMod val="10000"/>
                </a:schemeClr>
              </a:solidFill>
              <a:effectLst>
                <a:glow rad="63500">
                  <a:schemeClr val="accent6">
                    <a:satMod val="175000"/>
                    <a:alpha val="40000"/>
                  </a:schemeClr>
                </a:glow>
              </a:effectLst>
              <a:latin typeface="Edwardian Script ITC" panose="030303020407070D0804" pitchFamily="66" charset="0"/>
            </a:endParaRPr>
          </a:p>
          <a:p>
            <a:pPr>
              <a:buFontTx/>
              <a:buNone/>
            </a:pPr>
            <a:r>
              <a:rPr lang="en-US" sz="2600" b="1" dirty="0" smtClean="0">
                <a:solidFill>
                  <a:schemeClr val="bg2">
                    <a:lumMod val="10000"/>
                  </a:schemeClr>
                </a:solidFill>
                <a:effectLst>
                  <a:glow rad="63500">
                    <a:schemeClr val="accent6">
                      <a:satMod val="175000"/>
                      <a:alpha val="40000"/>
                    </a:schemeClr>
                  </a:glow>
                </a:effectLst>
                <a:latin typeface="Edwardian Script ITC" panose="030303020407070D0804" pitchFamily="66" charset="0"/>
              </a:rPr>
              <a:t>	“It shall be the policy of the state to conserve and protect its natural resources and scenic beauty.”</a:t>
            </a:r>
          </a:p>
          <a:p>
            <a:pPr>
              <a:buFontTx/>
              <a:buNone/>
            </a:pPr>
            <a:r>
              <a:rPr lang="en-US" sz="2600" b="1" dirty="0" smtClean="0">
                <a:solidFill>
                  <a:schemeClr val="bg2">
                    <a:lumMod val="10000"/>
                  </a:schemeClr>
                </a:solidFill>
                <a:effectLst>
                  <a:glow rad="63500">
                    <a:schemeClr val="accent6">
                      <a:satMod val="175000"/>
                      <a:alpha val="40000"/>
                    </a:schemeClr>
                  </a:glow>
                </a:effectLst>
                <a:latin typeface="Edwardian Script ITC" panose="030303020407070D0804" pitchFamily="66" charset="0"/>
              </a:rPr>
              <a:t> </a:t>
            </a:r>
          </a:p>
          <a:p>
            <a:pPr>
              <a:buFontTx/>
              <a:buNone/>
            </a:pPr>
            <a:r>
              <a:rPr lang="fr-FR" sz="3600" b="1" dirty="0" smtClean="0">
                <a:solidFill>
                  <a:schemeClr val="bg2">
                    <a:lumMod val="10000"/>
                  </a:schemeClr>
                </a:solidFill>
                <a:effectLst>
                  <a:glow rad="63500">
                    <a:schemeClr val="accent6">
                      <a:satMod val="175000"/>
                      <a:alpha val="40000"/>
                    </a:schemeClr>
                  </a:glow>
                </a:effectLst>
                <a:latin typeface="Edwardian Script ITC" panose="030303020407070D0804" pitchFamily="66" charset="0"/>
              </a:rPr>
              <a:t>Florida Constitution Article X, section 11:</a:t>
            </a:r>
            <a:endParaRPr lang="en-US" sz="3600" b="1" dirty="0" smtClean="0">
              <a:solidFill>
                <a:schemeClr val="bg2">
                  <a:lumMod val="10000"/>
                </a:schemeClr>
              </a:solidFill>
              <a:effectLst>
                <a:glow rad="63500">
                  <a:schemeClr val="accent6">
                    <a:satMod val="175000"/>
                    <a:alpha val="40000"/>
                  </a:schemeClr>
                </a:glow>
              </a:effectLst>
              <a:latin typeface="Edwardian Script ITC" panose="030303020407070D0804" pitchFamily="66" charset="0"/>
            </a:endParaRPr>
          </a:p>
          <a:p>
            <a:pPr>
              <a:buFontTx/>
              <a:buNone/>
            </a:pPr>
            <a:r>
              <a:rPr lang="en-US" sz="2600" b="1" dirty="0" smtClean="0">
                <a:solidFill>
                  <a:schemeClr val="bg2">
                    <a:lumMod val="10000"/>
                  </a:schemeClr>
                </a:solidFill>
                <a:effectLst>
                  <a:glow rad="63500">
                    <a:schemeClr val="accent6">
                      <a:satMod val="175000"/>
                      <a:alpha val="40000"/>
                    </a:schemeClr>
                  </a:glow>
                </a:effectLst>
                <a:latin typeface="Edwardian Script ITC" panose="030303020407070D0804" pitchFamily="66" charset="0"/>
              </a:rPr>
              <a:t>	“The title to lands under navigable waters, within the boundaries of the state, which have not been alienated including beaches below the mean high water lines, is held by the state, by virtue of its sovereignty, in trust for all the people.” </a:t>
            </a:r>
            <a:endParaRPr lang="en-US" sz="2600" b="1" dirty="0">
              <a:solidFill>
                <a:schemeClr val="bg2">
                  <a:lumMod val="10000"/>
                </a:schemeClr>
              </a:solidFill>
              <a:effectLst>
                <a:glow rad="63500">
                  <a:schemeClr val="accent6">
                    <a:satMod val="175000"/>
                    <a:alpha val="40000"/>
                  </a:schemeClr>
                </a:glow>
              </a:effectLst>
              <a:latin typeface="Edwardian Script ITC" panose="030303020407070D0804" pitchFamily="66" charset="0"/>
            </a:endParaRPr>
          </a:p>
        </p:txBody>
      </p:sp>
    </p:spTree>
    <p:extLst>
      <p:ext uri="{BB962C8B-B14F-4D97-AF65-F5344CB8AC3E}">
        <p14:creationId xmlns:p14="http://schemas.microsoft.com/office/powerpoint/2010/main" val="139357177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5F78BCF3-01B5-4EEA-A474-926747911F34}" type="slidenum">
              <a:rPr lang="en-US"/>
              <a:pPr/>
              <a:t>17</a:t>
            </a:fld>
            <a:endParaRPr lang="en-US"/>
          </a:p>
        </p:txBody>
      </p:sp>
      <p:sp>
        <p:nvSpPr>
          <p:cNvPr id="12290" name="Rectangle 2"/>
          <p:cNvSpPr>
            <a:spLocks noGrp="1" noChangeArrowheads="1"/>
          </p:cNvSpPr>
          <p:nvPr>
            <p:ph type="title"/>
          </p:nvPr>
        </p:nvSpPr>
        <p:spPr>
          <a:xfrm>
            <a:off x="762000" y="152400"/>
            <a:ext cx="7772400" cy="762000"/>
          </a:xfrm>
        </p:spPr>
        <p:txBody>
          <a:bodyPr/>
          <a:lstStyle/>
          <a:p>
            <a:r>
              <a:rPr lang="en-US" dirty="0"/>
              <a:t>Public Trust Doctrine</a:t>
            </a:r>
          </a:p>
        </p:txBody>
      </p:sp>
      <p:sp>
        <p:nvSpPr>
          <p:cNvPr id="12291" name="Rectangle 3"/>
          <p:cNvSpPr>
            <a:spLocks noGrp="1" noChangeArrowheads="1"/>
          </p:cNvSpPr>
          <p:nvPr>
            <p:ph type="body" idx="1"/>
          </p:nvPr>
        </p:nvSpPr>
        <p:spPr>
          <a:xfrm>
            <a:off x="457200" y="914401"/>
            <a:ext cx="8229600" cy="1894500"/>
          </a:xfrm>
        </p:spPr>
        <p:txBody>
          <a:bodyPr>
            <a:normAutofit/>
          </a:bodyPr>
          <a:lstStyle/>
          <a:p>
            <a:pPr>
              <a:buFontTx/>
              <a:buNone/>
            </a:pPr>
            <a:r>
              <a:rPr lang="en-US" sz="2800" dirty="0" smtClean="0"/>
              <a:t>Generally speaking, </a:t>
            </a:r>
            <a:r>
              <a:rPr lang="en-US" sz="2800" dirty="0"/>
              <a:t>navigable waters, the lands beneath these waters, and the living resources inhabiting them are subject to the Public Trust Doctrine</a:t>
            </a:r>
            <a:r>
              <a:rPr lang="en-US" sz="2800" dirty="0" smtClean="0"/>
              <a: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0" y="3429152"/>
            <a:ext cx="3200400" cy="2464865"/>
          </a:xfrm>
          <a:prstGeom prst="rect">
            <a:avLst/>
          </a:prstGeom>
        </p:spPr>
      </p:pic>
      <p:sp>
        <p:nvSpPr>
          <p:cNvPr id="2" name="Rectangle 1"/>
          <p:cNvSpPr/>
          <p:nvPr/>
        </p:nvSpPr>
        <p:spPr>
          <a:xfrm>
            <a:off x="609600" y="2938353"/>
            <a:ext cx="4572000" cy="3046988"/>
          </a:xfrm>
          <a:prstGeom prst="rect">
            <a:avLst/>
          </a:prstGeom>
        </p:spPr>
        <p:txBody>
          <a:bodyPr>
            <a:spAutoFit/>
          </a:bodyPr>
          <a:lstStyle/>
          <a:p>
            <a:pPr>
              <a:buFontTx/>
              <a:buNone/>
            </a:pPr>
            <a:r>
              <a:rPr lang="en-US" sz="2400" dirty="0"/>
              <a:t>A legal doctrine rooted in history:</a:t>
            </a:r>
          </a:p>
          <a:p>
            <a:pPr>
              <a:buFontTx/>
              <a:buNone/>
            </a:pPr>
            <a:r>
              <a:rPr lang="en-US" sz="2400" u="sng" dirty="0"/>
              <a:t>Roman Emperor Justinian</a:t>
            </a:r>
            <a:r>
              <a:rPr lang="en-US" sz="2400" dirty="0"/>
              <a:t>:  The seashore belongs to everyone and to no one.  </a:t>
            </a:r>
            <a:r>
              <a:rPr lang="en-US" sz="2400" dirty="0" smtClean="0"/>
              <a:t>(6</a:t>
            </a:r>
            <a:r>
              <a:rPr lang="en-US" sz="2400" baseline="30000" dirty="0" smtClean="0"/>
              <a:t>th</a:t>
            </a:r>
            <a:r>
              <a:rPr lang="en-US" sz="2400" dirty="0" smtClean="0"/>
              <a:t> Century </a:t>
            </a:r>
            <a:r>
              <a:rPr lang="en-US" sz="2400" dirty="0"/>
              <a:t>A.D.)</a:t>
            </a:r>
          </a:p>
          <a:p>
            <a:pPr>
              <a:buFontTx/>
              <a:buNone/>
            </a:pPr>
            <a:r>
              <a:rPr lang="en-US" sz="2400" u="sng" dirty="0"/>
              <a:t>Old English Law</a:t>
            </a:r>
            <a:r>
              <a:rPr lang="en-US" sz="2400" dirty="0"/>
              <a:t>:  Two coexisting rights in the seashore -- (1) private rights (</a:t>
            </a:r>
            <a:r>
              <a:rPr lang="en-US" sz="2400" i="1" dirty="0"/>
              <a:t>jus </a:t>
            </a:r>
            <a:r>
              <a:rPr lang="en-US" sz="2400" i="1" dirty="0" err="1"/>
              <a:t>privatum</a:t>
            </a:r>
            <a:r>
              <a:rPr lang="en-US" sz="2400" dirty="0"/>
              <a:t>) and (2) rights of the Public (</a:t>
            </a:r>
            <a:r>
              <a:rPr lang="en-US" sz="2400" i="1" dirty="0"/>
              <a:t>jus </a:t>
            </a:r>
            <a:r>
              <a:rPr lang="en-US" sz="2400" i="1" dirty="0" err="1"/>
              <a:t>publicum</a:t>
            </a:r>
            <a:r>
              <a:rPr lang="en-US" sz="2400" dirty="0"/>
              <a:t>)</a:t>
            </a:r>
          </a:p>
        </p:txBody>
      </p:sp>
    </p:spTree>
    <p:extLst>
      <p:ext uri="{BB962C8B-B14F-4D97-AF65-F5344CB8AC3E}">
        <p14:creationId xmlns:p14="http://schemas.microsoft.com/office/powerpoint/2010/main" val="21590388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6171320-5DA0-4C4E-BE75-C582F9CD6EC8}" type="slidenum">
              <a:rPr lang="en-US"/>
              <a:pPr/>
              <a:t>18</a:t>
            </a:fld>
            <a:endParaRPr lang="en-US"/>
          </a:p>
        </p:txBody>
      </p:sp>
      <p:sp>
        <p:nvSpPr>
          <p:cNvPr id="19458" name="Rectangle 2"/>
          <p:cNvSpPr>
            <a:spLocks noGrp="1" noChangeArrowheads="1"/>
          </p:cNvSpPr>
          <p:nvPr>
            <p:ph type="title"/>
          </p:nvPr>
        </p:nvSpPr>
        <p:spPr>
          <a:xfrm>
            <a:off x="685800" y="304800"/>
            <a:ext cx="7772400" cy="1066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r>
              <a:rPr lang="en-US" sz="4000" dirty="0"/>
              <a:t>The </a:t>
            </a:r>
            <a:r>
              <a:rPr lang="en-US" sz="4000" dirty="0" smtClean="0"/>
              <a:t>Public </a:t>
            </a:r>
            <a:r>
              <a:rPr lang="en-US" sz="4000" dirty="0"/>
              <a:t>Trust Doctrine in Florida</a:t>
            </a:r>
            <a:endParaRPr lang="en-US" sz="3200" dirty="0"/>
          </a:p>
        </p:txBody>
      </p:sp>
      <p:sp>
        <p:nvSpPr>
          <p:cNvPr id="19459" name="Rectangle 3"/>
          <p:cNvSpPr>
            <a:spLocks noGrp="1" noChangeArrowheads="1"/>
          </p:cNvSpPr>
          <p:nvPr>
            <p:ph type="body" idx="1"/>
          </p:nvPr>
        </p:nvSpPr>
        <p:spPr>
          <a:xfrm>
            <a:off x="571500" y="1371600"/>
            <a:ext cx="8001000" cy="48006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fontScale="92500" lnSpcReduction="20000"/>
          </a:bodyPr>
          <a:lstStyle/>
          <a:p>
            <a:r>
              <a:rPr lang="en-US" sz="2800" dirty="0"/>
              <a:t>Florida admitted to Union on March 3, 1845</a:t>
            </a:r>
          </a:p>
          <a:p>
            <a:r>
              <a:rPr lang="en-US" sz="2800" dirty="0"/>
              <a:t>Board of Trustees of the Internal Improvement Trust Fund est. 1854</a:t>
            </a:r>
          </a:p>
          <a:p>
            <a:r>
              <a:rPr lang="en-US" sz="2800" dirty="0"/>
              <a:t>All lands beneath navigable water and </a:t>
            </a:r>
            <a:r>
              <a:rPr lang="en-US" sz="2800" dirty="0" smtClean="0"/>
              <a:t>tidelands, to MHWL/OHWL</a:t>
            </a:r>
            <a:endParaRPr lang="en-US" sz="2800" dirty="0"/>
          </a:p>
          <a:p>
            <a:r>
              <a:rPr lang="en-US" sz="2800" dirty="0" smtClean="0"/>
              <a:t>Out to 3 </a:t>
            </a:r>
            <a:r>
              <a:rPr lang="en-US" sz="2800" dirty="0"/>
              <a:t>nautical</a:t>
            </a:r>
            <a:r>
              <a:rPr lang="en-US" sz="2800" dirty="0">
                <a:solidFill>
                  <a:srgbClr val="FF3300"/>
                </a:solidFill>
              </a:rPr>
              <a:t> </a:t>
            </a:r>
            <a:r>
              <a:rPr lang="en-US" sz="2800" dirty="0"/>
              <a:t>miles </a:t>
            </a:r>
            <a:r>
              <a:rPr lang="en-US" sz="2800" dirty="0" smtClean="0"/>
              <a:t>in</a:t>
            </a:r>
            <a:r>
              <a:rPr lang="en-US" sz="2800" dirty="0" smtClean="0">
                <a:solidFill>
                  <a:srgbClr val="FF3300"/>
                </a:solidFill>
              </a:rPr>
              <a:t> </a:t>
            </a:r>
            <a:r>
              <a:rPr lang="en-US" sz="2800" dirty="0"/>
              <a:t>Atlantic Ocean, 3 </a:t>
            </a:r>
            <a:r>
              <a:rPr lang="en-US" sz="2800" i="1" dirty="0"/>
              <a:t>leagues</a:t>
            </a:r>
            <a:r>
              <a:rPr lang="en-US" sz="2800" dirty="0"/>
              <a:t> (~9 naut. miles)</a:t>
            </a:r>
            <a:r>
              <a:rPr lang="en-US" sz="2800" dirty="0">
                <a:solidFill>
                  <a:srgbClr val="FF3300"/>
                </a:solidFill>
              </a:rPr>
              <a:t> </a:t>
            </a:r>
            <a:r>
              <a:rPr lang="en-US" sz="2800" dirty="0"/>
              <a:t>out in Gulf of </a:t>
            </a:r>
            <a:r>
              <a:rPr lang="en-US" sz="2800" dirty="0" smtClean="0"/>
              <a:t>Mexico</a:t>
            </a:r>
          </a:p>
          <a:p>
            <a:r>
              <a:rPr lang="en-US" sz="2800" dirty="0"/>
              <a:t>“Navigability-in-fact” = used in inland </a:t>
            </a:r>
            <a:r>
              <a:rPr lang="en-US" sz="2800" dirty="0" err="1" smtClean="0"/>
              <a:t>waterbodies</a:t>
            </a:r>
            <a:endParaRPr lang="en-US" sz="2800" dirty="0" smtClean="0"/>
          </a:p>
          <a:p>
            <a:r>
              <a:rPr lang="en-US" sz="2800" dirty="0" smtClean="0"/>
              <a:t>Only </a:t>
            </a:r>
            <a:r>
              <a:rPr lang="en-US" sz="2800" dirty="0"/>
              <a:t>protects “traditional uses</a:t>
            </a:r>
            <a:r>
              <a:rPr lang="en-US" sz="2800" dirty="0" smtClean="0"/>
              <a:t>” which vary </a:t>
            </a:r>
            <a:r>
              <a:rPr lang="en-US" sz="2800" dirty="0"/>
              <a:t>from state to </a:t>
            </a:r>
            <a:r>
              <a:rPr lang="en-US" sz="2800" dirty="0" smtClean="0"/>
              <a:t>state (e.g. right </a:t>
            </a:r>
            <a:r>
              <a:rPr lang="en-US" sz="2800" dirty="0"/>
              <a:t>to </a:t>
            </a:r>
            <a:r>
              <a:rPr lang="en-US" sz="2800" dirty="0" smtClean="0"/>
              <a:t>skate in MN)</a:t>
            </a:r>
          </a:p>
          <a:p>
            <a:r>
              <a:rPr lang="en-US" sz="2800" dirty="0"/>
              <a:t>Fish are a trust </a:t>
            </a:r>
            <a:r>
              <a:rPr lang="en-US" sz="2800" dirty="0" smtClean="0"/>
              <a:t>resource; </a:t>
            </a:r>
            <a:r>
              <a:rPr lang="en-US" sz="2800" dirty="0"/>
              <a:t>they don’t belong to the one who owns the bottom or the </a:t>
            </a:r>
            <a:r>
              <a:rPr lang="en-US" sz="2800" dirty="0" smtClean="0"/>
              <a:t>upland</a:t>
            </a:r>
            <a:endParaRPr lang="en-US" sz="2800" dirty="0"/>
          </a:p>
          <a:p>
            <a:endParaRPr lang="en-US" sz="2800" dirty="0"/>
          </a:p>
        </p:txBody>
      </p:sp>
    </p:spTree>
    <p:extLst>
      <p:ext uri="{BB962C8B-B14F-4D97-AF65-F5344CB8AC3E}">
        <p14:creationId xmlns:p14="http://schemas.microsoft.com/office/powerpoint/2010/main" val="820938763"/>
      </p:ext>
    </p:extLst>
  </p:cSld>
  <p:clrMapOvr>
    <a:masterClrMapping/>
  </p:clrMapOvr>
  <p:transition>
    <p:pull dir="l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fld id="{664FB75E-3786-4F6F-BA31-C6FD1399D493}" type="slidenum">
              <a:rPr lang="en-US"/>
              <a:pPr/>
              <a:t>19</a:t>
            </a:fld>
            <a:endParaRPr lang="en-US"/>
          </a:p>
        </p:txBody>
      </p:sp>
      <p:sp>
        <p:nvSpPr>
          <p:cNvPr id="31746" name="Rectangle 2"/>
          <p:cNvSpPr>
            <a:spLocks noGrp="1" noChangeArrowheads="1"/>
          </p:cNvSpPr>
          <p:nvPr>
            <p:ph type="title"/>
          </p:nvPr>
        </p:nvSpPr>
        <p:spPr>
          <a:xfrm>
            <a:off x="838200" y="838200"/>
            <a:ext cx="7391400" cy="50292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fontScale="90000"/>
            <a:scene3d>
              <a:camera prst="orthographicFront"/>
              <a:lightRig rig="threePt" dir="t"/>
            </a:scene3d>
            <a:sp3d prstMaterial="legacyWireframe"/>
          </a:bodyPr>
          <a:lstStyle/>
          <a:p>
            <a:r>
              <a:rPr lang="en-US" dirty="0">
                <a:latin typeface="Castellar" panose="020A0402060406010301" pitchFamily="18" charset="0"/>
              </a:rPr>
              <a:t>As </a:t>
            </a:r>
            <a:r>
              <a:rPr lang="en-US" dirty="0" smtClean="0">
                <a:latin typeface="Castellar" panose="020A0402060406010301" pitchFamily="18" charset="0"/>
              </a:rPr>
              <a:t>the public </a:t>
            </a:r>
            <a:r>
              <a:rPr lang="en-US" dirty="0" err="1" smtClean="0">
                <a:latin typeface="Castellar" panose="020A0402060406010301" pitchFamily="18" charset="0"/>
              </a:rPr>
              <a:t>trusteeS</a:t>
            </a:r>
            <a:r>
              <a:rPr lang="en-US" dirty="0" smtClean="0">
                <a:latin typeface="Castellar" panose="020A0402060406010301" pitchFamily="18" charset="0"/>
              </a:rPr>
              <a:t>, we are stewards </a:t>
            </a:r>
            <a:br>
              <a:rPr lang="en-US" dirty="0" smtClean="0">
                <a:latin typeface="Castellar" panose="020A0402060406010301" pitchFamily="18" charset="0"/>
              </a:rPr>
            </a:br>
            <a:r>
              <a:rPr lang="en-US" dirty="0" smtClean="0">
                <a:latin typeface="Castellar" panose="020A0402060406010301" pitchFamily="18" charset="0"/>
              </a:rPr>
              <a:t>of that which </a:t>
            </a:r>
            <a:r>
              <a:rPr lang="en-US" dirty="0">
                <a:latin typeface="Castellar" panose="020A0402060406010301" pitchFamily="18" charset="0"/>
              </a:rPr>
              <a:t>Emperor Justinian </a:t>
            </a:r>
            <a:r>
              <a:rPr lang="en-US" dirty="0" smtClean="0">
                <a:latin typeface="Castellar" panose="020A0402060406010301" pitchFamily="18" charset="0"/>
              </a:rPr>
              <a:t>claimed, </a:t>
            </a:r>
            <a:r>
              <a:rPr lang="en-US" dirty="0">
                <a:latin typeface="Castellar" panose="020A0402060406010301" pitchFamily="18" charset="0"/>
              </a:rPr>
              <a:t>by the law of </a:t>
            </a:r>
            <a:r>
              <a:rPr lang="en-US" dirty="0" smtClean="0">
                <a:latin typeface="Castellar" panose="020A0402060406010301" pitchFamily="18" charset="0"/>
              </a:rPr>
              <a:t>nature, </a:t>
            </a:r>
            <a:r>
              <a:rPr lang="en-US" dirty="0">
                <a:latin typeface="Castellar" panose="020A0402060406010301" pitchFamily="18" charset="0"/>
              </a:rPr>
              <a:t>to be common to all mankind.</a:t>
            </a:r>
          </a:p>
        </p:txBody>
      </p:sp>
    </p:spTree>
    <p:extLst>
      <p:ext uri="{BB962C8B-B14F-4D97-AF65-F5344CB8AC3E}">
        <p14:creationId xmlns:p14="http://schemas.microsoft.com/office/powerpoint/2010/main" val="3609994729"/>
      </p:ext>
    </p:extLst>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9515C9C-B0D4-49C7-83C7-4BF66E55645D}" type="slidenum">
              <a:rPr lang="en-US" sz="1400" b="1" smtClean="0">
                <a:solidFill>
                  <a:schemeClr val="bg1"/>
                </a:solidFill>
                <a:latin typeface="Arial" pitchFamily="34" charset="0"/>
                <a:cs typeface="Arial" pitchFamily="34" charset="0"/>
              </a:rPr>
              <a:pPr/>
              <a:t>2</a:t>
            </a:fld>
            <a:endParaRPr lang="en-US" sz="1400" b="1" dirty="0">
              <a:solidFill>
                <a:schemeClr val="bg1"/>
              </a:solidFill>
              <a:latin typeface="Arial" pitchFamily="34" charset="0"/>
              <a:cs typeface="Arial" pitchFamily="34" charset="0"/>
            </a:endParaRPr>
          </a:p>
        </p:txBody>
      </p:sp>
      <p:sp>
        <p:nvSpPr>
          <p:cNvPr id="10" name="Rectangle 9"/>
          <p:cNvSpPr/>
          <p:nvPr/>
        </p:nvSpPr>
        <p:spPr>
          <a:xfrm>
            <a:off x="-228600" y="-228600"/>
            <a:ext cx="9601200" cy="7315200"/>
          </a:xfrm>
          <a:prstGeom prst="rec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38200" y="7086600"/>
            <a:ext cx="10820400" cy="3733800"/>
          </a:xfrm>
          <a:prstGeom prst="rect">
            <a:avLst/>
          </a:prstGeom>
        </p:spPr>
        <p:txBody>
          <a:bodyPr wrap="square">
            <a:prstTxWarp prst="textFadeUp">
              <a:avLst>
                <a:gd name="adj" fmla="val 17690"/>
              </a:avLst>
            </a:prstTxWarp>
            <a:spAutoFit/>
          </a:bodyPr>
          <a:lstStyle/>
          <a:p>
            <a:r>
              <a:rPr lang="en-US" sz="2400" b="1" dirty="0" smtClean="0">
                <a:solidFill>
                  <a:srgbClr val="FFFF00"/>
                </a:solidFill>
                <a:latin typeface="Arial Black" pitchFamily="34" charset="0"/>
              </a:rPr>
              <a:t>Long, long ago, there was no ERP program in Florida.  Instead, there was a program for the regulation of dredge and fill activities, administered by the former Department of Environmental Regulation, and another for the management and storage of surface waters, administered by the Water Management Districts….</a:t>
            </a:r>
          </a:p>
        </p:txBody>
      </p:sp>
      <p:sp>
        <p:nvSpPr>
          <p:cNvPr id="8" name="Rectangle 7"/>
          <p:cNvSpPr/>
          <p:nvPr/>
        </p:nvSpPr>
        <p:spPr>
          <a:xfrm>
            <a:off x="-838200" y="7086600"/>
            <a:ext cx="10820400" cy="4343400"/>
          </a:xfrm>
          <a:prstGeom prst="rect">
            <a:avLst/>
          </a:prstGeom>
        </p:spPr>
        <p:txBody>
          <a:bodyPr wrap="square">
            <a:prstTxWarp prst="textFadeUp">
              <a:avLst>
                <a:gd name="adj" fmla="val 17690"/>
              </a:avLst>
            </a:prstTxWarp>
            <a:spAutoFit/>
          </a:bodyPr>
          <a:lstStyle/>
          <a:p>
            <a:r>
              <a:rPr lang="en-US" sz="2400" b="1" dirty="0" smtClean="0">
                <a:solidFill>
                  <a:srgbClr val="FFFF00"/>
                </a:solidFill>
                <a:latin typeface="Arial Black" pitchFamily="34" charset="0"/>
              </a:rPr>
              <a:t>In 1993, a major reorganization occurred, and in 1995, the new ERP program rules were first established.  Over time, these were expanded and modified by DEP and the WMDs, under many different chapters of the Florida Administrative Code, including: 40B-4, 40B-400,  40C-4, 40C-40, 40C-42, 40C-400, 40D-4, 40D 40, 40D-400, 40E-4, 40E-40, 40E-400, 62-341, 62-346, 62-343, etc….</a:t>
            </a:r>
          </a:p>
        </p:txBody>
      </p:sp>
      <p:sp>
        <p:nvSpPr>
          <p:cNvPr id="9" name="Rectangle 8"/>
          <p:cNvSpPr/>
          <p:nvPr/>
        </p:nvSpPr>
        <p:spPr>
          <a:xfrm>
            <a:off x="-838200" y="7086600"/>
            <a:ext cx="10820400" cy="3733800"/>
          </a:xfrm>
          <a:prstGeom prst="rect">
            <a:avLst/>
          </a:prstGeom>
        </p:spPr>
        <p:txBody>
          <a:bodyPr wrap="square">
            <a:prstTxWarp prst="textFadeUp">
              <a:avLst>
                <a:gd name="adj" fmla="val 17690"/>
              </a:avLst>
            </a:prstTxWarp>
            <a:spAutoFit/>
          </a:bodyPr>
          <a:lstStyle/>
          <a:p>
            <a:r>
              <a:rPr lang="en-US" sz="2400" b="1" dirty="0" smtClean="0">
                <a:solidFill>
                  <a:srgbClr val="FFFF00"/>
                </a:solidFill>
                <a:latin typeface="Arial Black" pitchFamily="34" charset="0"/>
              </a:rPr>
              <a:t>That left a patchwork of environmental resource regulation in effect across the state, with five separate sets of environmental permitting criteria governing the same regulated activities.  The result was an inconsistent and complicated regulatory environment, especially for those entities that must obtain permits in different parts of the state….</a:t>
            </a:r>
          </a:p>
        </p:txBody>
      </p:sp>
      <p:sp>
        <p:nvSpPr>
          <p:cNvPr id="11" name="Rectangle 10"/>
          <p:cNvSpPr/>
          <p:nvPr/>
        </p:nvSpPr>
        <p:spPr>
          <a:xfrm>
            <a:off x="-837127" y="7086600"/>
            <a:ext cx="10820400" cy="3733800"/>
          </a:xfrm>
          <a:prstGeom prst="rect">
            <a:avLst/>
          </a:prstGeom>
        </p:spPr>
        <p:txBody>
          <a:bodyPr wrap="square">
            <a:prstTxWarp prst="textFadeUp">
              <a:avLst>
                <a:gd name="adj" fmla="val 17690"/>
              </a:avLst>
            </a:prstTxWarp>
            <a:spAutoFit/>
          </a:bodyPr>
          <a:lstStyle/>
          <a:p>
            <a:r>
              <a:rPr lang="en-US" sz="2400" b="1" dirty="0" smtClean="0">
                <a:solidFill>
                  <a:srgbClr val="FFFF00"/>
                </a:solidFill>
                <a:latin typeface="Arial Black" pitchFamily="34" charset="0"/>
              </a:rPr>
              <a:t>For these reasons, DEP sought legislative authorization to create a more uniform set of ERP criteria.  In 2012, the State Legislature passed House Bill 7003, which gave DEP the authority to develop statewide ERP  rules, in coordination with the WMDs.  Now, the first phase of that work is complete, and a new era has begun…</a:t>
            </a:r>
          </a:p>
        </p:txBody>
      </p:sp>
    </p:spTree>
    <p:extLst>
      <p:ext uri="{BB962C8B-B14F-4D97-AF65-F5344CB8AC3E}">
        <p14:creationId xmlns:p14="http://schemas.microsoft.com/office/powerpoint/2010/main" val="1193356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0 -4.44444E-6 L 0 -1.16111 " pathEditMode="relative" rAng="0" ptsTypes="AA">
                                      <p:cBhvr>
                                        <p:cTn id="6" dur="20000" fill="hold"/>
                                        <p:tgtEl>
                                          <p:spTgt spid="5"/>
                                        </p:tgtEl>
                                        <p:attrNameLst>
                                          <p:attrName>ppt_x</p:attrName>
                                          <p:attrName>ppt_y</p:attrName>
                                        </p:attrNameLst>
                                      </p:cBhvr>
                                      <p:rCtr x="0" y="-581"/>
                                    </p:animMotion>
                                  </p:childTnLst>
                                  <p:subTnLst>
                                    <p:audio>
                                      <p:cMediaNode>
                                        <p:cTn display="0" masterRel="sameClick">
                                          <p:stCondLst>
                                            <p:cond evt="begin" delay="0">
                                              <p:tn val="5"/>
                                            </p:cond>
                                          </p:stCondLst>
                                          <p:endCondLst>
                                            <p:cond evt="onStopAudio" delay="0">
                                              <p:tgtEl>
                                                <p:sldTgt/>
                                              </p:tgtEl>
                                            </p:cond>
                                          </p:endCondLst>
                                        </p:cTn>
                                        <p:tgtEl>
                                          <p:sndTgt r:embed="rId2" name="starwars.wav"/>
                                        </p:tgtEl>
                                      </p:cMediaNode>
                                    </p:audio>
                                  </p:subTnLst>
                                </p:cTn>
                              </p:par>
                              <p:par>
                                <p:cTn id="7" presetID="6" presetClass="emph" presetSubtype="0" fill="hold" nodeType="withEffect">
                                  <p:stCondLst>
                                    <p:cond delay="3000"/>
                                  </p:stCondLst>
                                  <p:childTnLst>
                                    <p:animScale>
                                      <p:cBhvr>
                                        <p:cTn id="8" dur="17000" fill="hold"/>
                                        <p:tgtEl>
                                          <p:spTgt spid="5"/>
                                        </p:tgtEl>
                                      </p:cBhvr>
                                      <p:by x="25000" y="25000"/>
                                    </p:animScale>
                                  </p:childTnLst>
                                </p:cTn>
                              </p:par>
                              <p:par>
                                <p:cTn id="9" presetID="10" presetClass="exit" presetSubtype="0" fill="hold" nodeType="withEffect">
                                  <p:stCondLst>
                                    <p:cond delay="17000"/>
                                  </p:stCondLst>
                                  <p:childTnLst>
                                    <p:animEffect transition="out" filter="fade">
                                      <p:cBhvr>
                                        <p:cTn id="10" dur="3000"/>
                                        <p:tgtEl>
                                          <p:spTgt spid="5"/>
                                        </p:tgtEl>
                                      </p:cBhvr>
                                    </p:animEffect>
                                    <p:set>
                                      <p:cBhvr>
                                        <p:cTn id="11" dur="1" fill="hold">
                                          <p:stCondLst>
                                            <p:cond delay="2999"/>
                                          </p:stCondLst>
                                        </p:cTn>
                                        <p:tgtEl>
                                          <p:spTgt spid="5"/>
                                        </p:tgtEl>
                                        <p:attrNameLst>
                                          <p:attrName>style.visibility</p:attrName>
                                        </p:attrNameLst>
                                      </p:cBhvr>
                                      <p:to>
                                        <p:strVal val="hidden"/>
                                      </p:to>
                                    </p:set>
                                  </p:childTnLst>
                                </p:cTn>
                              </p:par>
                              <p:par>
                                <p:cTn id="12" presetID="64" presetClass="path" presetSubtype="0" accel="50000" decel="50000" fill="hold" grpId="0" nodeType="withEffect">
                                  <p:stCondLst>
                                    <p:cond delay="9000"/>
                                  </p:stCondLst>
                                  <p:childTnLst>
                                    <p:animMotion origin="layout" path="M 0 -4.44444E-6 L 0 -1.16111 " pathEditMode="relative" rAng="0" ptsTypes="AA">
                                      <p:cBhvr>
                                        <p:cTn id="13" dur="20000" fill="hold"/>
                                        <p:tgtEl>
                                          <p:spTgt spid="8"/>
                                        </p:tgtEl>
                                        <p:attrNameLst>
                                          <p:attrName>ppt_x</p:attrName>
                                          <p:attrName>ppt_y</p:attrName>
                                        </p:attrNameLst>
                                      </p:cBhvr>
                                      <p:rCtr x="0" y="-581"/>
                                    </p:animMotion>
                                  </p:childTnLst>
                                </p:cTn>
                              </p:par>
                              <p:par>
                                <p:cTn id="14" presetID="6" presetClass="emph" presetSubtype="0" fill="hold" nodeType="withEffect">
                                  <p:stCondLst>
                                    <p:cond delay="12000"/>
                                  </p:stCondLst>
                                  <p:childTnLst>
                                    <p:animScale>
                                      <p:cBhvr>
                                        <p:cTn id="15" dur="17000" fill="hold"/>
                                        <p:tgtEl>
                                          <p:spTgt spid="8"/>
                                        </p:tgtEl>
                                      </p:cBhvr>
                                      <p:by x="25000" y="25000"/>
                                    </p:animScale>
                                  </p:childTnLst>
                                </p:cTn>
                              </p:par>
                              <p:par>
                                <p:cTn id="16" presetID="10" presetClass="exit" presetSubtype="0" fill="hold" nodeType="withEffect">
                                  <p:stCondLst>
                                    <p:cond delay="26000"/>
                                  </p:stCondLst>
                                  <p:childTnLst>
                                    <p:animEffect transition="out" filter="fade">
                                      <p:cBhvr>
                                        <p:cTn id="17" dur="3000"/>
                                        <p:tgtEl>
                                          <p:spTgt spid="8"/>
                                        </p:tgtEl>
                                      </p:cBhvr>
                                    </p:animEffect>
                                    <p:set>
                                      <p:cBhvr>
                                        <p:cTn id="18" dur="1" fill="hold">
                                          <p:stCondLst>
                                            <p:cond delay="2999"/>
                                          </p:stCondLst>
                                        </p:cTn>
                                        <p:tgtEl>
                                          <p:spTgt spid="8"/>
                                        </p:tgtEl>
                                        <p:attrNameLst>
                                          <p:attrName>style.visibility</p:attrName>
                                        </p:attrNameLst>
                                      </p:cBhvr>
                                      <p:to>
                                        <p:strVal val="hidden"/>
                                      </p:to>
                                    </p:set>
                                  </p:childTnLst>
                                </p:cTn>
                              </p:par>
                              <p:par>
                                <p:cTn id="19" presetID="64" presetClass="path" presetSubtype="0" accel="50000" decel="50000" fill="hold" grpId="0" nodeType="withEffect">
                                  <p:stCondLst>
                                    <p:cond delay="18000"/>
                                  </p:stCondLst>
                                  <p:childTnLst>
                                    <p:animMotion origin="layout" path="M 0 -4.44444E-6 L 0 -1.16111 " pathEditMode="relative" rAng="0" ptsTypes="AA">
                                      <p:cBhvr>
                                        <p:cTn id="20" dur="20000" fill="hold"/>
                                        <p:tgtEl>
                                          <p:spTgt spid="9"/>
                                        </p:tgtEl>
                                        <p:attrNameLst>
                                          <p:attrName>ppt_x</p:attrName>
                                          <p:attrName>ppt_y</p:attrName>
                                        </p:attrNameLst>
                                      </p:cBhvr>
                                      <p:rCtr x="0" y="-581"/>
                                    </p:animMotion>
                                  </p:childTnLst>
                                </p:cTn>
                              </p:par>
                              <p:par>
                                <p:cTn id="21" presetID="6" presetClass="emph" presetSubtype="0" fill="hold" nodeType="withEffect">
                                  <p:stCondLst>
                                    <p:cond delay="21000"/>
                                  </p:stCondLst>
                                  <p:childTnLst>
                                    <p:animScale>
                                      <p:cBhvr>
                                        <p:cTn id="22" dur="17000" fill="hold"/>
                                        <p:tgtEl>
                                          <p:spTgt spid="9"/>
                                        </p:tgtEl>
                                      </p:cBhvr>
                                      <p:by x="25000" y="25000"/>
                                    </p:animScale>
                                  </p:childTnLst>
                                </p:cTn>
                              </p:par>
                              <p:par>
                                <p:cTn id="23" presetID="10" presetClass="exit" presetSubtype="0" fill="hold" nodeType="withEffect">
                                  <p:stCondLst>
                                    <p:cond delay="35000"/>
                                  </p:stCondLst>
                                  <p:childTnLst>
                                    <p:animEffect transition="out" filter="fade">
                                      <p:cBhvr>
                                        <p:cTn id="24" dur="3000"/>
                                        <p:tgtEl>
                                          <p:spTgt spid="9"/>
                                        </p:tgtEl>
                                      </p:cBhvr>
                                    </p:animEffect>
                                    <p:set>
                                      <p:cBhvr>
                                        <p:cTn id="25" dur="1" fill="hold">
                                          <p:stCondLst>
                                            <p:cond delay="2999"/>
                                          </p:stCondLst>
                                        </p:cTn>
                                        <p:tgtEl>
                                          <p:spTgt spid="9"/>
                                        </p:tgtEl>
                                        <p:attrNameLst>
                                          <p:attrName>style.visibility</p:attrName>
                                        </p:attrNameLst>
                                      </p:cBhvr>
                                      <p:to>
                                        <p:strVal val="hidden"/>
                                      </p:to>
                                    </p:set>
                                  </p:childTnLst>
                                </p:cTn>
                              </p:par>
                              <p:par>
                                <p:cTn id="26" presetID="64" presetClass="path" presetSubtype="0" accel="50000" decel="50000" fill="hold" grpId="0" nodeType="withEffect">
                                  <p:stCondLst>
                                    <p:cond delay="27000"/>
                                  </p:stCondLst>
                                  <p:childTnLst>
                                    <p:animMotion origin="layout" path="M 0 -4.44444E-6 L 0 -1.16111 " pathEditMode="relative" rAng="0" ptsTypes="AA">
                                      <p:cBhvr>
                                        <p:cTn id="27" dur="20000" fill="hold"/>
                                        <p:tgtEl>
                                          <p:spTgt spid="11"/>
                                        </p:tgtEl>
                                        <p:attrNameLst>
                                          <p:attrName>ppt_x</p:attrName>
                                          <p:attrName>ppt_y</p:attrName>
                                        </p:attrNameLst>
                                      </p:cBhvr>
                                      <p:rCtr x="0" y="-581"/>
                                    </p:animMotion>
                                  </p:childTnLst>
                                </p:cTn>
                              </p:par>
                              <p:par>
                                <p:cTn id="28" presetID="6" presetClass="emph" presetSubtype="0" fill="hold" nodeType="withEffect">
                                  <p:stCondLst>
                                    <p:cond delay="30000"/>
                                  </p:stCondLst>
                                  <p:childTnLst>
                                    <p:animScale>
                                      <p:cBhvr>
                                        <p:cTn id="29" dur="17000" fill="hold"/>
                                        <p:tgtEl>
                                          <p:spTgt spid="11"/>
                                        </p:tgtEl>
                                      </p:cBhvr>
                                      <p:by x="25000" y="25000"/>
                                    </p:animScale>
                                  </p:childTnLst>
                                </p:cTn>
                              </p:par>
                              <p:par>
                                <p:cTn id="30" presetID="10" presetClass="exit" presetSubtype="0" fill="hold" nodeType="withEffect">
                                  <p:stCondLst>
                                    <p:cond delay="44000"/>
                                  </p:stCondLst>
                                  <p:childTnLst>
                                    <p:animEffect transition="out" filter="fade">
                                      <p:cBhvr>
                                        <p:cTn id="31" dur="3000"/>
                                        <p:tgtEl>
                                          <p:spTgt spid="11"/>
                                        </p:tgtEl>
                                      </p:cBhvr>
                                    </p:animEffect>
                                    <p:set>
                                      <p:cBhvr>
                                        <p:cTn id="32" dur="1" fill="hold">
                                          <p:stCondLst>
                                            <p:cond delay="2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7E2099F-AC00-448A-BC7D-3760AA37CEEB}" type="slidenum">
              <a:rPr lang="en-US"/>
              <a:pPr/>
              <a:t>20</a:t>
            </a:fld>
            <a:endParaRPr lang="en-US"/>
          </a:p>
        </p:txBody>
      </p:sp>
      <p:sp>
        <p:nvSpPr>
          <p:cNvPr id="21506" name="Rectangle 2"/>
          <p:cNvSpPr>
            <a:spLocks noGrp="1" noChangeArrowheads="1"/>
          </p:cNvSpPr>
          <p:nvPr>
            <p:ph type="title"/>
          </p:nvPr>
        </p:nvSpPr>
        <p:spPr>
          <a:xfrm>
            <a:off x="685800" y="21465"/>
            <a:ext cx="7772400" cy="838200"/>
          </a:xfrm>
        </p:spPr>
        <p:txBody>
          <a:bodyPr/>
          <a:lstStyle/>
          <a:p>
            <a:r>
              <a:rPr lang="en-US" dirty="0" smtClean="0"/>
              <a:t>Preemption</a:t>
            </a:r>
            <a:endParaRPr lang="en-US" dirty="0"/>
          </a:p>
        </p:txBody>
      </p:sp>
      <p:sp>
        <p:nvSpPr>
          <p:cNvPr id="21507" name="Rectangle 3"/>
          <p:cNvSpPr>
            <a:spLocks noGrp="1" noChangeArrowheads="1"/>
          </p:cNvSpPr>
          <p:nvPr>
            <p:ph type="body" idx="1"/>
          </p:nvPr>
        </p:nvSpPr>
        <p:spPr>
          <a:xfrm>
            <a:off x="533400" y="990600"/>
            <a:ext cx="8153400" cy="5562600"/>
          </a:xfrm>
        </p:spPr>
        <p:txBody>
          <a:bodyPr>
            <a:normAutofit/>
          </a:bodyPr>
          <a:lstStyle/>
          <a:p>
            <a:pPr>
              <a:buFontTx/>
              <a:buNone/>
            </a:pPr>
            <a:r>
              <a:rPr lang="en-US" sz="2800" dirty="0" smtClean="0"/>
              <a:t>Florida’s State-owned Submerged Lands program manages those lands in the public trust, but allows for </a:t>
            </a:r>
            <a:r>
              <a:rPr lang="en-US" sz="2800" i="1" dirty="0" smtClean="0"/>
              <a:t>reasonable</a:t>
            </a:r>
            <a:r>
              <a:rPr lang="en-US" sz="2800" dirty="0" smtClean="0"/>
              <a:t> exclusionary use by individuals</a:t>
            </a:r>
            <a:endParaRPr lang="en-US" sz="2800" dirty="0"/>
          </a:p>
          <a:p>
            <a:pPr marL="0" indent="0">
              <a:buNone/>
            </a:pPr>
            <a:endParaRPr lang="en-US" sz="2800" dirty="0" smtClean="0"/>
          </a:p>
          <a:p>
            <a:pPr marL="400050" lvl="1" indent="0">
              <a:buNone/>
            </a:pPr>
            <a:r>
              <a:rPr lang="en-US" sz="2400" dirty="0" smtClean="0"/>
              <a:t>Minimal “preemption” of those submerged lands, including the some elements of the traditional uses and other public rights associated with those lands may be allowed, in accordance with the SSL rules (Chapters 18-21, 18-20, and 18-18) and statutes (Ch. 253 &amp; 258, F.S.)</a:t>
            </a:r>
          </a:p>
          <a:p>
            <a:pPr marL="400050" lvl="1" indent="0">
              <a:buNone/>
            </a:pPr>
            <a:endParaRPr lang="en-US" sz="2400" dirty="0"/>
          </a:p>
          <a:p>
            <a:pPr marL="400050" lvl="1" indent="0">
              <a:buNone/>
            </a:pPr>
            <a:r>
              <a:rPr lang="en-US" sz="2400" dirty="0" smtClean="0"/>
              <a:t>Some form of authorization is often required to preempt those state-owned submerged lands, including the minimum necessary rights or interest.</a:t>
            </a:r>
            <a:endParaRPr lang="en-US" sz="2400" dirty="0"/>
          </a:p>
        </p:txBody>
      </p:sp>
    </p:spTree>
    <p:extLst>
      <p:ext uri="{BB962C8B-B14F-4D97-AF65-F5344CB8AC3E}">
        <p14:creationId xmlns:p14="http://schemas.microsoft.com/office/powerpoint/2010/main" val="4447146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1"/>
          <p:cNvSpPr>
            <a:spLocks noGrp="1" noChangeArrowheads="1"/>
          </p:cNvSpPr>
          <p:nvPr>
            <p:ph type="title"/>
          </p:nvPr>
        </p:nvSpPr>
        <p:spPr>
          <a:xfrm>
            <a:off x="685800" y="-17463"/>
            <a:ext cx="7772400" cy="642938"/>
          </a:xfrm>
          <a:ln/>
        </p:spPr>
        <p:txBody>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a:t>Resources</a:t>
            </a:r>
          </a:p>
        </p:txBody>
      </p:sp>
      <p:sp>
        <p:nvSpPr>
          <p:cNvPr id="102402" name="Rectangle 2"/>
          <p:cNvSpPr>
            <a:spLocks noGrp="1" noChangeArrowheads="1"/>
          </p:cNvSpPr>
          <p:nvPr>
            <p:ph idx="1"/>
          </p:nvPr>
        </p:nvSpPr>
        <p:spPr>
          <a:xfrm>
            <a:off x="228600" y="304800"/>
            <a:ext cx="8915400" cy="7878763"/>
          </a:xfrm>
          <a:ln/>
        </p:spPr>
        <p:txBody>
          <a:bodyPr/>
          <a:lstStyle/>
          <a:p>
            <a:pPr marL="341313" indent="-341313">
              <a:spcBef>
                <a:spcPts val="5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Statutes:</a:t>
            </a:r>
            <a:r>
              <a:rPr lang="en-US" sz="2800" dirty="0"/>
              <a:t> </a:t>
            </a:r>
            <a:r>
              <a:rPr lang="en-US" sz="2000" dirty="0">
                <a:solidFill>
                  <a:srgbClr val="FF0000"/>
                </a:solidFill>
              </a:rPr>
              <a:t>http://www.flsenate.gov/Statutes/index.cfm?Tab=statutes&amp;submenu=1</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Rules:</a:t>
            </a:r>
          </a:p>
          <a:p>
            <a:pPr marL="741363" lvl="1" indent="-284163">
              <a:spcBef>
                <a:spcPts val="5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solidFill>
                  <a:srgbClr val="FF0000"/>
                </a:solidFill>
              </a:rPr>
              <a:t>http://fac.dos.state.fl.us/</a:t>
            </a:r>
          </a:p>
          <a:p>
            <a:pPr marL="741363" lvl="1" indent="-284163">
              <a:spcBef>
                <a:spcPts val="5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solidFill>
                  <a:srgbClr val="FF0000"/>
                </a:solidFill>
              </a:rPr>
              <a:t>http://www.dep.state.fl.us/legal/legaldocuments/rules/rulelistnum.htm</a:t>
            </a:r>
          </a:p>
          <a:p>
            <a:pPr marL="741363" lvl="1" indent="-284163">
              <a:spcBef>
                <a:spcPts val="5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smtClean="0">
                <a:solidFill>
                  <a:srgbClr val="FF0000"/>
                </a:solidFill>
              </a:rPr>
              <a:t>http://www.dep.state.fl.us/water/rules.htm</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ERP Home Page (</a:t>
            </a:r>
            <a:r>
              <a:rPr lang="en-US" sz="2400" dirty="0" err="1" smtClean="0"/>
              <a:t>Overview,Forms</a:t>
            </a:r>
            <a:r>
              <a:rPr lang="en-US" sz="2400" dirty="0" smtClean="0"/>
              <a:t>, Rules, WMD links, SPGP, NWPs, water quality certification)</a:t>
            </a:r>
          </a:p>
          <a:p>
            <a:pPr marL="741363" lvl="1" indent="-284163">
              <a:spcBef>
                <a:spcPts val="5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 </a:t>
            </a:r>
            <a:r>
              <a:rPr lang="en-US" sz="2000" dirty="0">
                <a:solidFill>
                  <a:srgbClr val="FF0000"/>
                </a:solidFill>
              </a:rPr>
              <a:t>http://www.dep.state.fl.us/water/wetlands/erp/</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Operating Agreements w/ WMDs (link is through:)</a:t>
            </a:r>
          </a:p>
          <a:p>
            <a:pPr marL="741363" lvl="1" indent="-284163">
              <a:spcBef>
                <a:spcPts val="5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solidFill>
                  <a:srgbClr val="FF0000"/>
                </a:solidFill>
              </a:rPr>
              <a:t>http://www.dep.state.fl.us/water/wetlands/erp/rules/guide.htm</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Application </a:t>
            </a:r>
            <a:r>
              <a:rPr lang="en-US" sz="2400" dirty="0" smtClean="0"/>
              <a:t>&amp; </a:t>
            </a:r>
            <a:r>
              <a:rPr lang="en-US" sz="2400" dirty="0"/>
              <a:t>O</a:t>
            </a:r>
            <a:r>
              <a:rPr lang="en-US" sz="2400" dirty="0" smtClean="0"/>
              <a:t>ther </a:t>
            </a:r>
            <a:r>
              <a:rPr lang="en-US" sz="2400" dirty="0"/>
              <a:t>Forms:</a:t>
            </a:r>
          </a:p>
          <a:p>
            <a:pPr marL="741363" lvl="1" indent="-284163">
              <a:spcBef>
                <a:spcPts val="5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a:solidFill>
                  <a:srgbClr val="FF0000"/>
                </a:solidFill>
              </a:rPr>
              <a:t>http://www.dep.state.fl.us/water/wetlands/erp/forms.htm</a:t>
            </a:r>
          </a:p>
          <a:p>
            <a:pPr marL="341313" indent="-341313">
              <a:spcBef>
                <a:spcPts val="600"/>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OPM:</a:t>
            </a:r>
          </a:p>
          <a:p>
            <a:pPr marL="741363" lvl="1" indent="-284163">
              <a:spcBef>
                <a:spcPts val="500"/>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smtClean="0">
                <a:solidFill>
                  <a:srgbClr val="FF0000"/>
                </a:solidFill>
              </a:rPr>
              <a:t>http://depnet/wrm/sler/erp/docs/slerp_online/LeadPage.pdf</a:t>
            </a:r>
            <a:endParaRPr lang="en-US" sz="2000" dirty="0">
              <a:solidFill>
                <a:srgbClr val="FF0000"/>
              </a:solidFill>
            </a:endParaRPr>
          </a:p>
          <a:p>
            <a:pPr marL="741363" lvl="1" indent="-284163">
              <a:spcBef>
                <a:spcPts val="500"/>
              </a:spcBef>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000" dirty="0"/>
          </a:p>
          <a:p>
            <a:pPr marL="741363" lvl="1" indent="-284163">
              <a:spcBef>
                <a:spcPts val="500"/>
              </a:spcBef>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000" dirty="0"/>
          </a:p>
          <a:p>
            <a:pPr marL="341313" indent="-341313">
              <a:buClr>
                <a:srgbClr val="070484"/>
              </a:buClr>
              <a:buSzPct val="75000"/>
              <a:buFont typeface="Monotype Sort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dirty="0"/>
          </a:p>
          <a:p>
            <a:pPr marL="741363" lvl="1" indent="-284163">
              <a:buFont typeface="Arial" charset="0"/>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dirty="0"/>
          </a:p>
        </p:txBody>
      </p:sp>
      <p:sp>
        <p:nvSpPr>
          <p:cNvPr id="5" name="Slide Number Placeholder 5"/>
          <p:cNvSpPr>
            <a:spLocks noGrp="1"/>
          </p:cNvSpPr>
          <p:nvPr>
            <p:ph type="sldNum" sz="quarter" idx="12"/>
          </p:nvPr>
        </p:nvSpPr>
        <p:spPr/>
        <p:txBody>
          <a:bodyPr/>
          <a:lstStyle/>
          <a:p>
            <a:fld id="{9A23879E-4F52-4BA6-B03D-C5C0CCB38AF1}" type="slidenum">
              <a:rPr lang="en-US"/>
              <a:pPr/>
              <a:t>21</a:t>
            </a:fld>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0" y="0"/>
            <a:ext cx="9144000" cy="6858000"/>
          </a:xfrm>
          <a:prstGeom prst="rect">
            <a:avLst/>
          </a:prstGeom>
          <a:noFill/>
          <a:ln w="9525">
            <a:noFill/>
            <a:round/>
            <a:headEnd/>
            <a:tailEnd/>
          </a:ln>
          <a:effectLst/>
        </p:spPr>
      </p:pic>
      <p:sp>
        <p:nvSpPr>
          <p:cNvPr id="5122" name="Rectangle 2"/>
          <p:cNvSpPr>
            <a:spLocks noGrp="1" noChangeArrowheads="1"/>
          </p:cNvSpPr>
          <p:nvPr>
            <p:ph type="title"/>
          </p:nvPr>
        </p:nvSpPr>
        <p:spPr>
          <a:xfrm>
            <a:off x="228600" y="247650"/>
            <a:ext cx="8534400" cy="438150"/>
          </a:xfrm>
          <a:noFill/>
          <a:ln/>
        </p:spPr>
        <p:txBody>
          <a:bodyPr lIns="92075" tIns="46038" rIns="92075" bIns="46038">
            <a:normAutofit fontScale="90000"/>
          </a:bodyPr>
          <a:lstStyle/>
          <a:p>
            <a:r>
              <a:rPr lang="en-US" b="1" dirty="0" smtClean="0"/>
              <a:t>So what does ERP regulate…?</a:t>
            </a:r>
            <a:endParaRPr lang="en-US" b="1" dirty="0"/>
          </a:p>
        </p:txBody>
      </p:sp>
      <p:sp>
        <p:nvSpPr>
          <p:cNvPr id="5123" name="Rectangle 3"/>
          <p:cNvSpPr>
            <a:spLocks noGrp="1" noChangeArrowheads="1"/>
          </p:cNvSpPr>
          <p:nvPr>
            <p:ph idx="1"/>
          </p:nvPr>
        </p:nvSpPr>
        <p:spPr>
          <a:xfrm>
            <a:off x="314325" y="1219200"/>
            <a:ext cx="8362950" cy="4267200"/>
          </a:xfrm>
          <a:noFill/>
          <a:ln/>
        </p:spPr>
        <p:txBody>
          <a:bodyPr lIns="92075" tIns="46038" rIns="92075" bIns="46038">
            <a:noAutofit/>
          </a:bodyPr>
          <a:lstStyle/>
          <a:p>
            <a:pPr marL="0" indent="0">
              <a:buNone/>
            </a:pPr>
            <a:r>
              <a:rPr lang="en-US" sz="2800" b="1" dirty="0">
                <a:solidFill>
                  <a:srgbClr val="FFFF00"/>
                </a:solidFill>
              </a:rPr>
              <a:t>Environmental Resource Permits </a:t>
            </a:r>
            <a:r>
              <a:rPr lang="en-US" sz="2800" b="1" dirty="0" smtClean="0">
                <a:solidFill>
                  <a:srgbClr val="FFFF00"/>
                </a:solidFill>
              </a:rPr>
              <a:t>are </a:t>
            </a:r>
            <a:r>
              <a:rPr lang="en-US" sz="2800" b="1" dirty="0">
                <a:solidFill>
                  <a:srgbClr val="FFFF00"/>
                </a:solidFill>
              </a:rPr>
              <a:t>required </a:t>
            </a:r>
            <a:r>
              <a:rPr lang="en-US" sz="2800" b="1" dirty="0" smtClean="0">
                <a:solidFill>
                  <a:srgbClr val="FFFF00"/>
                </a:solidFill>
              </a:rPr>
              <a:t>for:</a:t>
            </a:r>
            <a:endParaRPr lang="en-US" sz="2800" b="1" dirty="0">
              <a:solidFill>
                <a:srgbClr val="FFFF00"/>
              </a:solidFill>
            </a:endParaRPr>
          </a:p>
          <a:p>
            <a:pPr lvl="1">
              <a:buNone/>
            </a:pPr>
            <a:r>
              <a:rPr lang="en-US" b="1" dirty="0" smtClean="0">
                <a:solidFill>
                  <a:srgbClr val="FFFF00"/>
                </a:solidFill>
              </a:rPr>
              <a:t>	“</a:t>
            </a:r>
            <a:r>
              <a:rPr lang="en-US" b="1" u="sng" dirty="0" smtClean="0">
                <a:solidFill>
                  <a:srgbClr val="FFFF00"/>
                </a:solidFill>
              </a:rPr>
              <a:t>Unless expressly exempt</a:t>
            </a:r>
            <a:r>
              <a:rPr lang="en-US" b="1" dirty="0" smtClean="0">
                <a:solidFill>
                  <a:srgbClr val="FFFF00"/>
                </a:solidFill>
              </a:rPr>
              <a:t> ...the construction, alteration, operation, maintenance, abandonment, or removal of any stormwater management system, dam, impoundment, reservoir, appurtenant work or works, including dredging or filling in, on, or over wetlands and other surface waters” (62-343.050, F.A.C.)</a:t>
            </a:r>
          </a:p>
          <a:p>
            <a:pPr lvl="1">
              <a:buNone/>
            </a:pPr>
            <a:endParaRPr lang="en-US" b="1" dirty="0" smtClean="0">
              <a:solidFill>
                <a:srgbClr val="FFFF00"/>
              </a:solidFill>
            </a:endParaRPr>
          </a:p>
          <a:p>
            <a:pPr lvl="1">
              <a:buNone/>
            </a:pPr>
            <a:r>
              <a:rPr lang="en-US" b="1" i="1" dirty="0" smtClean="0">
                <a:solidFill>
                  <a:srgbClr val="FFFF00"/>
                </a:solidFill>
              </a:rPr>
              <a:t>This means almost every type of non-exempt land development activity!!!</a:t>
            </a:r>
          </a:p>
        </p:txBody>
      </p:sp>
      <p:sp>
        <p:nvSpPr>
          <p:cNvPr id="4" name="Slide Number Placeholder 5"/>
          <p:cNvSpPr>
            <a:spLocks noGrp="1"/>
          </p:cNvSpPr>
          <p:nvPr>
            <p:ph type="sldNum" sz="quarter" idx="12"/>
          </p:nvPr>
        </p:nvSpPr>
        <p:spPr/>
        <p:txBody>
          <a:bodyPr/>
          <a:lstStyle/>
          <a:p>
            <a:fld id="{822C97DE-A12F-4503-AF18-1F61FA7B6D1B}" type="slidenum">
              <a:rPr lang="en-US"/>
              <a:pPr/>
              <a:t>3</a:t>
            </a:fld>
            <a:endParaRPr lang="en-US">
              <a:latin typeface="Times New Roman" pitchFamily="16"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28675"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28676"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28677"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p>
        </p:txBody>
      </p:sp>
      <p:sp>
        <p:nvSpPr>
          <p:cNvPr id="28678" name="Rectangle 6"/>
          <p:cNvSpPr>
            <a:spLocks noGrp="1" noChangeArrowheads="1"/>
          </p:cNvSpPr>
          <p:nvPr>
            <p:ph type="title"/>
          </p:nvPr>
        </p:nvSpPr>
        <p:spPr>
          <a:xfrm>
            <a:off x="478665" y="982348"/>
            <a:ext cx="3276600" cy="655638"/>
          </a:xfrm>
          <a:noFill/>
        </p:spPr>
        <p:txBody>
          <a:bodyPr>
            <a:noAutofit/>
          </a:bodyPr>
          <a:lstStyle/>
          <a:p>
            <a:r>
              <a:rPr lang="en-US" sz="2800" b="1" dirty="0" smtClean="0"/>
              <a:t>Conditions for Issuance (MSSW)</a:t>
            </a:r>
          </a:p>
        </p:txBody>
      </p:sp>
      <p:sp>
        <p:nvSpPr>
          <p:cNvPr id="32775" name="Rectangle 7"/>
          <p:cNvSpPr>
            <a:spLocks noGrp="1" noChangeArrowheads="1"/>
          </p:cNvSpPr>
          <p:nvPr>
            <p:ph idx="1"/>
          </p:nvPr>
        </p:nvSpPr>
        <p:spPr>
          <a:xfrm>
            <a:off x="457200" y="1828800"/>
            <a:ext cx="3276600" cy="4525963"/>
          </a:xfrm>
        </p:spPr>
        <p:txBody>
          <a:bodyPr>
            <a:normAutofit lnSpcReduction="10000"/>
          </a:bodyPr>
          <a:lstStyle/>
          <a:p>
            <a:r>
              <a:rPr lang="en-US" sz="2000" b="1" dirty="0" smtClean="0"/>
              <a:t>FUNCTIONS WETLANDS AND SURFACE WATERS PROVIDE TO FISH &amp; WILDLIFE</a:t>
            </a:r>
          </a:p>
          <a:p>
            <a:r>
              <a:rPr lang="en-US" sz="2000" b="1" dirty="0" smtClean="0"/>
              <a:t>WATER QUALITY STANDARDS</a:t>
            </a:r>
          </a:p>
          <a:p>
            <a:r>
              <a:rPr lang="en-US" sz="2000" b="1" dirty="0" smtClean="0"/>
              <a:t>MAINTENANCE OF FLOWS AND LEVELS</a:t>
            </a:r>
          </a:p>
          <a:p>
            <a:r>
              <a:rPr lang="en-US" sz="2000" b="1" dirty="0" smtClean="0"/>
              <a:t>ADVERSE SECONDARY IMPACTS</a:t>
            </a:r>
          </a:p>
          <a:p>
            <a:r>
              <a:rPr lang="en-US" sz="2000" b="1" dirty="0" smtClean="0"/>
              <a:t>ELIMINATION &amp; REDUCTION OF IMPACTS</a:t>
            </a:r>
          </a:p>
          <a:p>
            <a:r>
              <a:rPr lang="en-US" sz="2000" b="1" dirty="0" smtClean="0"/>
              <a:t>WATER QUANTITY</a:t>
            </a:r>
          </a:p>
          <a:p>
            <a:r>
              <a:rPr lang="en-US" sz="2000" b="1" dirty="0" smtClean="0"/>
              <a:t>STORAGE &amp; CONVEYANCE</a:t>
            </a:r>
            <a:endParaRPr lang="en-US" sz="2000" dirty="0" smtClean="0"/>
          </a:p>
          <a:p>
            <a:pPr>
              <a:buFont typeface="Monotype Sorts" pitchFamily="2" charset="2"/>
              <a:buNone/>
            </a:pPr>
            <a:endParaRPr lang="en-US" sz="2800" dirty="0" smtClean="0"/>
          </a:p>
        </p:txBody>
      </p:sp>
      <p:sp>
        <p:nvSpPr>
          <p:cNvPr id="8" name="Rectangle 7"/>
          <p:cNvSpPr txBox="1">
            <a:spLocks noChangeArrowheads="1"/>
          </p:cNvSpPr>
          <p:nvPr/>
        </p:nvSpPr>
        <p:spPr>
          <a:xfrm>
            <a:off x="4978779" y="1828800"/>
            <a:ext cx="35052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b="1" dirty="0" smtClean="0"/>
              <a:t>PUBLIC INTEREST TEST: 7 FACTORS FROM D&amp;F</a:t>
            </a:r>
          </a:p>
          <a:p>
            <a:r>
              <a:rPr lang="en-US" sz="2000" b="1" dirty="0" smtClean="0"/>
              <a:t>CUMULATIVE IMPACTS</a:t>
            </a:r>
          </a:p>
          <a:p>
            <a:r>
              <a:rPr lang="en-US" sz="2000" b="1" dirty="0" smtClean="0"/>
              <a:t>SHELLFISH WATERS</a:t>
            </a:r>
          </a:p>
          <a:p>
            <a:r>
              <a:rPr lang="en-US" sz="2000" b="1" dirty="0" smtClean="0"/>
              <a:t>VERTICAL SEAWALLS IN ESTUARIES &amp; LAGOONS</a:t>
            </a:r>
          </a:p>
          <a:p>
            <a:r>
              <a:rPr lang="en-US" sz="2000" b="1" dirty="0" smtClean="0"/>
              <a:t>PAST VIOLATIONS OF D&amp;F OR MSSW RULES</a:t>
            </a:r>
          </a:p>
        </p:txBody>
      </p:sp>
      <p:sp>
        <p:nvSpPr>
          <p:cNvPr id="9" name="Rectangle 6"/>
          <p:cNvSpPr txBox="1">
            <a:spLocks noChangeArrowheads="1"/>
          </p:cNvSpPr>
          <p:nvPr/>
        </p:nvSpPr>
        <p:spPr>
          <a:xfrm>
            <a:off x="5093079" y="982348"/>
            <a:ext cx="3276600" cy="65563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smtClean="0"/>
              <a:t>Additional Conditions (D&amp;F)</a:t>
            </a:r>
          </a:p>
        </p:txBody>
      </p:sp>
      <p:sp>
        <p:nvSpPr>
          <p:cNvPr id="10" name="Rectangle 2"/>
          <p:cNvSpPr txBox="1">
            <a:spLocks noChangeArrowheads="1"/>
          </p:cNvSpPr>
          <p:nvPr/>
        </p:nvSpPr>
        <p:spPr>
          <a:xfrm>
            <a:off x="228600" y="247649"/>
            <a:ext cx="8534400" cy="625057"/>
          </a:xfrm>
          <a:prstGeom prst="rect">
            <a:avLst/>
          </a:prstGeom>
          <a:noFill/>
          <a:ln/>
        </p:spPr>
        <p:txBody>
          <a:bodyPr lIns="92075" tIns="46038" rIns="92075" bIns="46038">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ERP Merged Earlier Programs</a:t>
            </a:r>
            <a:endParaRPr lang="en-US" b="1" dirty="0"/>
          </a:p>
        </p:txBody>
      </p:sp>
      <p:sp>
        <p:nvSpPr>
          <p:cNvPr id="2" name="TextBox 1"/>
          <p:cNvSpPr txBox="1"/>
          <p:nvPr/>
        </p:nvSpPr>
        <p:spPr>
          <a:xfrm>
            <a:off x="4096260" y="930100"/>
            <a:ext cx="439544" cy="707886"/>
          </a:xfrm>
          <a:prstGeom prst="rect">
            <a:avLst/>
          </a:prstGeom>
          <a:noFill/>
        </p:spPr>
        <p:txBody>
          <a:bodyPr wrap="none" rtlCol="0">
            <a:spAutoFit/>
          </a:bodyPr>
          <a:lstStyle/>
          <a:p>
            <a:r>
              <a:rPr lang="en-US" sz="4000" b="1" dirty="0" smtClean="0"/>
              <a:t>+</a:t>
            </a:r>
            <a:endParaRPr lang="en-US" sz="4000"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4728667"/>
            <a:ext cx="1808683" cy="1748333"/>
          </a:xfrm>
          <a:prstGeom prst="rect">
            <a:avLst/>
          </a:prstGeom>
        </p:spPr>
      </p:pic>
    </p:spTree>
    <p:extLst>
      <p:ext uri="{BB962C8B-B14F-4D97-AF65-F5344CB8AC3E}">
        <p14:creationId xmlns:p14="http://schemas.microsoft.com/office/powerpoint/2010/main" val="23593063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78"/>
                                        </p:tgtEl>
                                        <p:attrNameLst>
                                          <p:attrName>style.visibility</p:attrName>
                                        </p:attrNameLst>
                                      </p:cBhvr>
                                      <p:to>
                                        <p:strVal val="visible"/>
                                      </p:to>
                                    </p:set>
                                    <p:animEffect transition="in" filter="fade">
                                      <p:cBhvr>
                                        <p:cTn id="7" dur="500"/>
                                        <p:tgtEl>
                                          <p:spTgt spid="286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775"/>
                                        </p:tgtEl>
                                        <p:attrNameLst>
                                          <p:attrName>style.visibility</p:attrName>
                                        </p:attrNameLst>
                                      </p:cBhvr>
                                      <p:to>
                                        <p:strVal val="visible"/>
                                      </p:to>
                                    </p:set>
                                    <p:animEffect transition="in" filter="fade">
                                      <p:cBhvr>
                                        <p:cTn id="10" dur="500"/>
                                        <p:tgtEl>
                                          <p:spTgt spid="3277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8" grpId="0"/>
      <p:bldP spid="32775" grpId="0"/>
      <p:bldP spid="8" grpId="0"/>
      <p:bldP spid="9"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85EBE4A-EDE0-4966-BEC7-FD8206130BF6}" type="slidenum">
              <a:rPr lang="en-US"/>
              <a:pPr/>
              <a:t>5</a:t>
            </a:fld>
            <a:endParaRPr lang="en-US"/>
          </a:p>
        </p:txBody>
      </p:sp>
      <p:sp>
        <p:nvSpPr>
          <p:cNvPr id="37890" name="Rectangle 2"/>
          <p:cNvSpPr>
            <a:spLocks noGrp="1" noChangeArrowheads="1"/>
          </p:cNvSpPr>
          <p:nvPr>
            <p:ph type="title"/>
          </p:nvPr>
        </p:nvSpPr>
        <p:spPr>
          <a:xfrm>
            <a:off x="672721" y="228600"/>
            <a:ext cx="7772400" cy="685800"/>
          </a:xfrm>
        </p:spPr>
        <p:txBody>
          <a:bodyPr>
            <a:noAutofit/>
          </a:bodyPr>
          <a:lstStyle/>
          <a:p>
            <a:r>
              <a:rPr lang="en-US" sz="3200" b="1" dirty="0" smtClean="0"/>
              <a:t>Functions Wetlands And Surface Waters Provide To Fish &amp; Wildlife</a:t>
            </a:r>
            <a:endParaRPr lang="en-US" sz="3200" b="1"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8861" t="5555" r="45003" b="15557"/>
          <a:stretch/>
        </p:blipFill>
        <p:spPr>
          <a:xfrm>
            <a:off x="5861514" y="1274660"/>
            <a:ext cx="1654729" cy="5446815"/>
          </a:xfrm>
          <a:prstGeom prst="rect">
            <a:avLst/>
          </a:prstGeom>
        </p:spPr>
      </p:pic>
      <p:sp>
        <p:nvSpPr>
          <p:cNvPr id="7" name="TextBox 6"/>
          <p:cNvSpPr txBox="1"/>
          <p:nvPr/>
        </p:nvSpPr>
        <p:spPr>
          <a:xfrm>
            <a:off x="914400" y="2133600"/>
            <a:ext cx="2971800" cy="3046988"/>
          </a:xfrm>
          <a:prstGeom prst="rect">
            <a:avLst/>
          </a:prstGeom>
          <a:noFill/>
        </p:spPr>
        <p:txBody>
          <a:bodyPr wrap="square" rtlCol="0">
            <a:spAutoFit/>
          </a:bodyPr>
          <a:lstStyle/>
          <a:p>
            <a:r>
              <a:rPr lang="en-US" sz="3200" dirty="0" smtClean="0"/>
              <a:t>Include:</a:t>
            </a:r>
          </a:p>
          <a:p>
            <a:pPr marL="457200" indent="-457200">
              <a:buFont typeface="Arial" panose="020B0604020202020204" pitchFamily="34" charset="0"/>
              <a:buChar char="•"/>
            </a:pPr>
            <a:r>
              <a:rPr lang="en-US" sz="3200" dirty="0" smtClean="0"/>
              <a:t>Feeding</a:t>
            </a:r>
          </a:p>
          <a:p>
            <a:pPr marL="457200" indent="-457200">
              <a:buFont typeface="Arial" panose="020B0604020202020204" pitchFamily="34" charset="0"/>
              <a:buChar char="•"/>
            </a:pPr>
            <a:r>
              <a:rPr lang="en-US" sz="3200" dirty="0" smtClean="0"/>
              <a:t>Nesting</a:t>
            </a:r>
          </a:p>
          <a:p>
            <a:pPr marL="457200" indent="-457200">
              <a:buFont typeface="Arial" panose="020B0604020202020204" pitchFamily="34" charset="0"/>
              <a:buChar char="•"/>
            </a:pPr>
            <a:r>
              <a:rPr lang="en-US" sz="3200" dirty="0" smtClean="0"/>
              <a:t>Breeding</a:t>
            </a:r>
          </a:p>
          <a:p>
            <a:pPr marL="457200" indent="-457200">
              <a:buFont typeface="Arial" panose="020B0604020202020204" pitchFamily="34" charset="0"/>
              <a:buChar char="•"/>
            </a:pPr>
            <a:r>
              <a:rPr lang="en-US" sz="3200" dirty="0" smtClean="0"/>
              <a:t>Refuge</a:t>
            </a:r>
          </a:p>
          <a:p>
            <a:pPr marL="457200" indent="-457200">
              <a:buFont typeface="Arial" panose="020B0604020202020204" pitchFamily="34" charset="0"/>
              <a:buChar char="•"/>
            </a:pPr>
            <a:r>
              <a:rPr lang="en-US" sz="3200" dirty="0" smtClean="0"/>
              <a:t>Development</a:t>
            </a:r>
            <a:endParaRPr lang="en-US" sz="3200"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33169" t="4214" r="42146" b="7778"/>
          <a:stretch/>
        </p:blipFill>
        <p:spPr>
          <a:xfrm>
            <a:off x="4430798" y="1267478"/>
            <a:ext cx="1516835" cy="5453997"/>
          </a:xfrm>
          <a:prstGeom prst="rect">
            <a:avLst/>
          </a:prstGeom>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50199" t="12222" r="12989"/>
          <a:stretch/>
        </p:blipFill>
        <p:spPr>
          <a:xfrm>
            <a:off x="7391400" y="1274660"/>
            <a:ext cx="1516835" cy="5446815"/>
          </a:xfrm>
          <a:prstGeom prst="rect">
            <a:avLst/>
          </a:prstGeom>
        </p:spPr>
      </p:pic>
    </p:spTree>
    <p:extLst>
      <p:ext uri="{BB962C8B-B14F-4D97-AF65-F5344CB8AC3E}">
        <p14:creationId xmlns:p14="http://schemas.microsoft.com/office/powerpoint/2010/main" val="41312467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0" y="-176213"/>
            <a:ext cx="9144000" cy="7208838"/>
          </a:xfrm>
          <a:prstGeom prst="rect">
            <a:avLst/>
          </a:prstGeom>
          <a:noFill/>
          <a:ln w="9525">
            <a:noFill/>
            <a:round/>
            <a:headEnd/>
            <a:tailEnd/>
          </a:ln>
          <a:effectLst/>
        </p:spPr>
      </p:pic>
      <p:sp>
        <p:nvSpPr>
          <p:cNvPr id="23554" name="Text Box 2"/>
          <p:cNvSpPr txBox="1">
            <a:spLocks noChangeArrowheads="1"/>
          </p:cNvSpPr>
          <p:nvPr/>
        </p:nvSpPr>
        <p:spPr bwMode="auto">
          <a:xfrm>
            <a:off x="1610143" y="152400"/>
            <a:ext cx="5923714" cy="771623"/>
          </a:xfrm>
          <a:prstGeom prst="rect">
            <a:avLst/>
          </a:prstGeom>
          <a:solidFill>
            <a:schemeClr val="bg1">
              <a:lumMod val="95000"/>
            </a:schemeClr>
          </a:solidFill>
          <a:ln w="9525">
            <a:noFill/>
            <a:round/>
            <a:headEnd/>
            <a:tailEnd/>
          </a:ln>
          <a:effectLst/>
        </p:spPr>
        <p:txBody>
          <a:bodyPr wrap="none" lIns="90000" tIns="46800" rIns="90000" bIns="46800">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dirty="0">
                <a:solidFill>
                  <a:srgbClr val="FF0000"/>
                </a:solidFill>
              </a:rPr>
              <a:t>Water Quality Standards</a:t>
            </a:r>
          </a:p>
        </p:txBody>
      </p:sp>
      <p:sp>
        <p:nvSpPr>
          <p:cNvPr id="23555" name="Rectangle 3"/>
          <p:cNvSpPr>
            <a:spLocks noChangeArrowheads="1"/>
          </p:cNvSpPr>
          <p:nvPr/>
        </p:nvSpPr>
        <p:spPr bwMode="auto">
          <a:xfrm>
            <a:off x="261180" y="2895600"/>
            <a:ext cx="7361995" cy="3541612"/>
          </a:xfrm>
          <a:prstGeom prst="rect">
            <a:avLst/>
          </a:prstGeom>
          <a:noFill/>
          <a:ln w="9525">
            <a:noFill/>
            <a:round/>
            <a:headEnd/>
            <a:tailEnd/>
          </a:ln>
          <a:effectLst/>
        </p:spPr>
        <p:txBody>
          <a:bodyPr wrap="squar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smtClean="0">
                <a:solidFill>
                  <a:srgbClr val="FFFF00"/>
                </a:solidFill>
              </a:rPr>
              <a:t>Purpose?</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1" dirty="0" smtClean="0">
              <a:solidFill>
                <a:srgbClr val="FFFF00"/>
              </a:solidFill>
            </a:endParaRP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smtClean="0">
                <a:solidFill>
                  <a:srgbClr val="FFFF00"/>
                </a:solidFill>
              </a:rPr>
              <a:t>To </a:t>
            </a:r>
            <a:r>
              <a:rPr lang="en-US" sz="2800" b="1" dirty="0">
                <a:solidFill>
                  <a:srgbClr val="FFFF00"/>
                </a:solidFill>
              </a:rPr>
              <a:t>conserve the waters of the State to protect, maintain, and improve the quality thereof for public water supplies, for the propagation  of wildlife, fish and other aquatic life, and for domestic, agricultural, industrial, recreational, and other beneficial uses.</a:t>
            </a:r>
          </a:p>
        </p:txBody>
      </p:sp>
      <p:sp>
        <p:nvSpPr>
          <p:cNvPr id="23556" name="Rectangle 4"/>
          <p:cNvSpPr>
            <a:spLocks noChangeArrowheads="1"/>
          </p:cNvSpPr>
          <p:nvPr/>
        </p:nvSpPr>
        <p:spPr bwMode="auto">
          <a:xfrm>
            <a:off x="261180" y="6552210"/>
            <a:ext cx="6688138" cy="460375"/>
          </a:xfrm>
          <a:prstGeom prst="rect">
            <a:avLst/>
          </a:prstGeom>
          <a:noFill/>
          <a:ln w="9525">
            <a:noFill/>
            <a:round/>
            <a:headEnd/>
            <a:tailEnd/>
          </a:ln>
          <a:effectLst/>
        </p:spPr>
        <p:txBody>
          <a:bodyPr wrap="non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a:solidFill>
                  <a:srgbClr val="B3E6F8"/>
                </a:solidFill>
              </a:rPr>
              <a:t>Section 403.021, F.S., &amp; 62-302.300(11), F.A.C.</a:t>
            </a:r>
          </a:p>
        </p:txBody>
      </p:sp>
    </p:spTree>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64546" y="228600"/>
            <a:ext cx="8534400" cy="742950"/>
          </a:xfrm>
          <a:noFill/>
          <a:ln/>
        </p:spPr>
        <p:txBody>
          <a:bodyPr lIns="92075" tIns="46038" rIns="92075" bIns="46038">
            <a:normAutofit fontScale="90000"/>
          </a:bodyPr>
          <a:lstStyle/>
          <a:p>
            <a:r>
              <a:rPr lang="en-US" dirty="0" smtClean="0"/>
              <a:t>State Water Quality Standards</a:t>
            </a:r>
          </a:p>
        </p:txBody>
      </p:sp>
      <p:sp>
        <p:nvSpPr>
          <p:cNvPr id="34818" name="Rectangle 2"/>
          <p:cNvSpPr>
            <a:spLocks noGrp="1" noChangeArrowheads="1"/>
          </p:cNvSpPr>
          <p:nvPr>
            <p:ph idx="1"/>
          </p:nvPr>
        </p:nvSpPr>
        <p:spPr>
          <a:xfrm>
            <a:off x="416946" y="1165449"/>
            <a:ext cx="8382000" cy="5105400"/>
          </a:xfrm>
          <a:ln/>
        </p:spPr>
        <p:txBody>
          <a:bodyPr lIns="91440" tIns="45720" rIns="91440" bIns="45720">
            <a:normAutofit fontScale="92500" lnSpcReduction="20000"/>
          </a:bodyPr>
          <a:lstStyle/>
          <a:p>
            <a:pPr marL="341313" indent="-341313">
              <a:lnSpc>
                <a:spcPct val="70000"/>
              </a:lnSpc>
              <a:spcBef>
                <a:spcPts val="1625"/>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600" b="1" dirty="0">
                <a:solidFill>
                  <a:srgbClr val="FF0000"/>
                </a:solidFill>
              </a:rPr>
              <a:t>373.414(1) &amp; 403</a:t>
            </a:r>
          </a:p>
          <a:p>
            <a:pPr lvl="1" indent="-284163">
              <a:lnSpc>
                <a:spcPct val="110000"/>
              </a:lnSpc>
              <a:spcBef>
                <a:spcPts val="1250"/>
              </a:spcBef>
              <a:buClrTx/>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000" dirty="0" smtClean="0"/>
              <a:t>“the </a:t>
            </a:r>
            <a:r>
              <a:rPr lang="en-US" sz="2000" dirty="0"/>
              <a:t>department shall require the applicant to provide reasonable assurance that state water quality standards applicable to waters as defined in s. 403.031(13) will not be violated…”</a:t>
            </a:r>
          </a:p>
          <a:p>
            <a:pPr marL="341313" indent="-341313">
              <a:lnSpc>
                <a:spcPct val="60000"/>
              </a:lnSpc>
              <a:spcBef>
                <a:spcPts val="1625"/>
              </a:spcBef>
              <a:buClr>
                <a:srgbClr val="070484"/>
              </a:buClr>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t> </a:t>
            </a:r>
            <a:r>
              <a:rPr lang="en-US" sz="2600" b="1" dirty="0">
                <a:solidFill>
                  <a:srgbClr val="FF0000"/>
                </a:solidFill>
              </a:rPr>
              <a:t>62-4</a:t>
            </a:r>
          </a:p>
          <a:p>
            <a:pPr lvl="1" indent="-284163">
              <a:lnSpc>
                <a:spcPct val="90000"/>
              </a:lnSpc>
              <a:spcBef>
                <a:spcPts val="1375"/>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200" dirty="0"/>
              <a:t>Anti-degradation requirements, includes OFWs (62-4.242)</a:t>
            </a:r>
          </a:p>
          <a:p>
            <a:pPr lvl="1" indent="-284163">
              <a:lnSpc>
                <a:spcPct val="70000"/>
              </a:lnSpc>
              <a:spcBef>
                <a:spcPts val="1375"/>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200" dirty="0"/>
              <a:t>Mixing Zones (62-4.244)</a:t>
            </a:r>
          </a:p>
          <a:p>
            <a:pPr marL="341313" indent="-341313">
              <a:lnSpc>
                <a:spcPct val="60000"/>
              </a:lnSpc>
              <a:spcBef>
                <a:spcPts val="1625"/>
              </a:spcBef>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a:t> </a:t>
            </a:r>
            <a:r>
              <a:rPr lang="en-US" sz="2600" b="1" dirty="0">
                <a:solidFill>
                  <a:srgbClr val="FF0000"/>
                </a:solidFill>
              </a:rPr>
              <a:t>62-302</a:t>
            </a:r>
          </a:p>
          <a:p>
            <a:pPr lvl="1" indent="-284163">
              <a:lnSpc>
                <a:spcPct val="60000"/>
              </a:lnSpc>
              <a:spcBef>
                <a:spcPts val="1375"/>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 </a:t>
            </a:r>
            <a:r>
              <a:rPr lang="en-US" sz="2200" dirty="0"/>
              <a:t>Numeric and </a:t>
            </a:r>
            <a:r>
              <a:rPr lang="en-US" sz="2200" dirty="0" smtClean="0"/>
              <a:t>narrative standards</a:t>
            </a:r>
            <a:endParaRPr lang="en-US" sz="2200" dirty="0"/>
          </a:p>
          <a:p>
            <a:pPr lvl="2">
              <a:lnSpc>
                <a:spcPct val="60000"/>
              </a:lnSpc>
              <a:spcBef>
                <a:spcPts val="1125"/>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t>“</a:t>
            </a:r>
            <a:r>
              <a:rPr lang="en-US" sz="1800" dirty="0"/>
              <a:t>Free - </a:t>
            </a:r>
            <a:r>
              <a:rPr lang="en-US" sz="1800" dirty="0" err="1"/>
              <a:t>Froms</a:t>
            </a:r>
            <a:r>
              <a:rPr lang="en-US" sz="1800" dirty="0"/>
              <a:t>”</a:t>
            </a:r>
          </a:p>
          <a:p>
            <a:pPr lvl="2">
              <a:lnSpc>
                <a:spcPct val="60000"/>
              </a:lnSpc>
              <a:spcBef>
                <a:spcPts val="1125"/>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smtClean="0"/>
              <a:t>Class I, II, II, IV, &amp; V Waters</a:t>
            </a:r>
          </a:p>
          <a:p>
            <a:pPr lvl="2">
              <a:lnSpc>
                <a:spcPct val="60000"/>
              </a:lnSpc>
              <a:spcBef>
                <a:spcPts val="1125"/>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1800" dirty="0"/>
              <a:t>“New” numeric standards (DO, NNC</a:t>
            </a:r>
            <a:r>
              <a:rPr lang="en-US" sz="1800" dirty="0" smtClean="0"/>
              <a:t>)</a:t>
            </a:r>
          </a:p>
          <a:p>
            <a:pPr lvl="1" indent="-284163">
              <a:lnSpc>
                <a:spcPct val="60000"/>
              </a:lnSpc>
              <a:spcBef>
                <a:spcPts val="1375"/>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smtClean="0"/>
              <a:t> </a:t>
            </a:r>
            <a:r>
              <a:rPr lang="en-US" sz="2200" dirty="0" smtClean="0"/>
              <a:t>List of OFWs</a:t>
            </a:r>
          </a:p>
          <a:p>
            <a:pPr marL="341313" indent="-341313">
              <a:lnSpc>
                <a:spcPct val="60000"/>
              </a:lnSpc>
              <a:spcBef>
                <a:spcPts val="1625"/>
              </a:spcBef>
              <a:buSzPct val="75000"/>
              <a:buFont typeface="Monotype Sort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dirty="0" smtClean="0"/>
              <a:t> </a:t>
            </a:r>
            <a:r>
              <a:rPr lang="en-US" sz="2600" b="1" dirty="0">
                <a:solidFill>
                  <a:srgbClr val="FF0000"/>
                </a:solidFill>
              </a:rPr>
              <a:t>62-520, 62-522, &amp; 62-550</a:t>
            </a:r>
          </a:p>
          <a:p>
            <a:pPr lvl="1" indent="-284163">
              <a:lnSpc>
                <a:spcPct val="60000"/>
              </a:lnSpc>
              <a:spcBef>
                <a:spcPts val="1375"/>
              </a:spcBef>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b="1" dirty="0"/>
              <a:t> </a:t>
            </a:r>
            <a:r>
              <a:rPr lang="en-US" sz="2200" dirty="0"/>
              <a:t>Groundwater Standards</a:t>
            </a:r>
          </a:p>
        </p:txBody>
      </p:sp>
      <p:sp>
        <p:nvSpPr>
          <p:cNvPr id="5" name="Slide Number Placeholder 5"/>
          <p:cNvSpPr>
            <a:spLocks noGrp="1"/>
          </p:cNvSpPr>
          <p:nvPr>
            <p:ph type="sldNum" sz="quarter" idx="12"/>
          </p:nvPr>
        </p:nvSpPr>
        <p:spPr/>
        <p:txBody>
          <a:bodyPr/>
          <a:lstStyle/>
          <a:p>
            <a:fld id="{9C4065AB-AB7C-4D5A-9628-43E3437D0CE7}" type="slidenum">
              <a:rPr lang="en-US"/>
              <a:pPr/>
              <a:t>7</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3510026"/>
            <a:ext cx="4009644" cy="2760823"/>
          </a:xfrm>
          <a:prstGeom prst="rect">
            <a:avLst/>
          </a:prstGeom>
        </p:spPr>
      </p:pic>
    </p:spTree>
  </p:cSld>
  <p:clrMapOvr>
    <a:masterClrMapping/>
  </p:clrMapOvr>
  <p:transition spd="med">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fld id="{E7032B7B-57EF-428B-9B78-F1ABDE7F9F48}" type="slidenum">
              <a:rPr lang="en-US"/>
              <a:pPr/>
              <a:t>8</a:t>
            </a:fld>
            <a:endParaRPr lang="en-US"/>
          </a:p>
        </p:txBody>
      </p:sp>
      <p:pic>
        <p:nvPicPr>
          <p:cNvPr id="2" name="Picture 1"/>
          <p:cNvPicPr>
            <a:picLocks noChangeAspect="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t="6869" b="4902"/>
          <a:stretch/>
        </p:blipFill>
        <p:spPr>
          <a:xfrm>
            <a:off x="0" y="1229709"/>
            <a:ext cx="9150904" cy="5486400"/>
          </a:xfrm>
          <a:prstGeom prst="rect">
            <a:avLst/>
          </a:prstGeom>
        </p:spPr>
      </p:pic>
      <p:sp>
        <p:nvSpPr>
          <p:cNvPr id="51202" name="Rectangle 2"/>
          <p:cNvSpPr>
            <a:spLocks noChangeArrowheads="1"/>
          </p:cNvSpPr>
          <p:nvPr/>
        </p:nvSpPr>
        <p:spPr bwMode="auto">
          <a:xfrm>
            <a:off x="616744" y="1752600"/>
            <a:ext cx="7460456" cy="3972499"/>
          </a:xfrm>
          <a:prstGeom prst="rect">
            <a:avLst/>
          </a:prstGeom>
          <a:noFill/>
          <a:ln w="9525">
            <a:noFill/>
            <a:round/>
            <a:headEnd/>
            <a:tailEnd/>
          </a:ln>
          <a:effectLst/>
        </p:spPr>
        <p:txBody>
          <a:bodyPr wrap="square" lIns="90000" tIns="46800" rIns="90000" bIns="46800">
            <a:spAutoFit/>
          </a:bodyPr>
          <a:lstStyle/>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a:solidFill>
                  <a:srgbClr val="FFFF00"/>
                </a:solidFill>
              </a:rPr>
              <a:t>Sources:</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a:solidFill>
                  <a:srgbClr val="FFFF00"/>
                </a:solidFill>
              </a:rPr>
              <a:t>Impervious surfaces (roads &amp; buildings)</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a:solidFill>
                  <a:srgbClr val="FFFF00"/>
                </a:solidFill>
              </a:rPr>
              <a:t>Clearing (reduced percolation)</a:t>
            </a:r>
          </a:p>
          <a:p>
            <a: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smtClean="0">
                <a:solidFill>
                  <a:srgbClr val="FFFF00"/>
                </a:solidFill>
              </a:rPr>
              <a:t>Potential for Harm:</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smtClean="0">
                <a:solidFill>
                  <a:srgbClr val="FFFF00"/>
                </a:solidFill>
              </a:rPr>
              <a:t>Total </a:t>
            </a:r>
            <a:r>
              <a:rPr lang="en-US" sz="2800" b="1" dirty="0">
                <a:solidFill>
                  <a:srgbClr val="FFFF00"/>
                </a:solidFill>
              </a:rPr>
              <a:t>suspended solids/turbidity</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a:solidFill>
                  <a:srgbClr val="FFFF00"/>
                </a:solidFill>
              </a:rPr>
              <a:t>Harm to water resources</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a:solidFill>
                  <a:srgbClr val="FFFF00"/>
                </a:solidFill>
              </a:rPr>
              <a:t>Biological integrity</a:t>
            </a: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smtClean="0">
                <a:solidFill>
                  <a:srgbClr val="FFFF00"/>
                </a:solidFill>
              </a:rPr>
              <a:t>Nutrients, Metals, and other pollutants</a:t>
            </a:r>
            <a:endParaRPr lang="en-US" sz="2800" b="1" dirty="0">
              <a:solidFill>
                <a:srgbClr val="FFFF00"/>
              </a:solidFill>
            </a:endParaRPr>
          </a:p>
          <a:p>
            <a:pPr marL="457200" lvl="1" indent="0">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dirty="0" smtClean="0">
                <a:solidFill>
                  <a:srgbClr val="FFFF00"/>
                </a:solidFill>
              </a:rPr>
              <a:t>Flooding damage and risk to human </a:t>
            </a:r>
            <a:r>
              <a:rPr lang="en-US" sz="2800" b="1" dirty="0" err="1" smtClean="0">
                <a:solidFill>
                  <a:srgbClr val="FFFF00"/>
                </a:solidFill>
              </a:rPr>
              <a:t>safetey</a:t>
            </a:r>
            <a:endParaRPr lang="en-US" sz="2800" b="1" dirty="0" smtClean="0">
              <a:solidFill>
                <a:srgbClr val="FFFF00"/>
              </a:solidFill>
            </a:endParaRPr>
          </a:p>
        </p:txBody>
      </p:sp>
      <p:sp>
        <p:nvSpPr>
          <p:cNvPr id="51205" name="Rectangle 5"/>
          <p:cNvSpPr>
            <a:spLocks noChangeArrowheads="1"/>
          </p:cNvSpPr>
          <p:nvPr/>
        </p:nvSpPr>
        <p:spPr bwMode="auto">
          <a:xfrm>
            <a:off x="2743200" y="110309"/>
            <a:ext cx="3962400" cy="703263"/>
          </a:xfrm>
          <a:prstGeom prst="rect">
            <a:avLst/>
          </a:prstGeom>
          <a:noFill/>
          <a:ln w="9525">
            <a:noFill/>
            <a:round/>
            <a:headEnd/>
            <a:tailEnd/>
          </a:ln>
          <a:effectLst/>
        </p:spPr>
        <p:txBody>
          <a:bodyPr lIns="90000" tIns="46800" rIns="90000" bIns="46800">
            <a:spAutoFit/>
          </a:bodyPr>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dirty="0">
                <a:solidFill>
                  <a:srgbClr val="FF3300"/>
                </a:solidFill>
              </a:rPr>
              <a:t>STORMWATER</a:t>
            </a:r>
          </a:p>
        </p:txBody>
      </p:sp>
    </p:spTree>
    <p:extLst>
      <p:ext uri="{BB962C8B-B14F-4D97-AF65-F5344CB8AC3E}">
        <p14:creationId xmlns:p14="http://schemas.microsoft.com/office/powerpoint/2010/main" val="1813719235"/>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8600" y="247650"/>
            <a:ext cx="8534400" cy="438150"/>
          </a:xfrm>
          <a:noFill/>
          <a:ln/>
        </p:spPr>
        <p:txBody>
          <a:bodyPr lIns="92075" tIns="46038" rIns="92075" bIns="46038">
            <a:normAutofit fontScale="90000"/>
          </a:bodyPr>
          <a:lstStyle/>
          <a:p>
            <a:r>
              <a:rPr lang="en-US" b="1" dirty="0" smtClean="0"/>
              <a:t>ERP </a:t>
            </a:r>
            <a:r>
              <a:rPr lang="en-US" b="1" dirty="0" err="1" smtClean="0"/>
              <a:t>Stormwater</a:t>
            </a:r>
            <a:endParaRPr lang="en-US" b="1" dirty="0" smtClean="0"/>
          </a:p>
        </p:txBody>
      </p:sp>
      <p:sp>
        <p:nvSpPr>
          <p:cNvPr id="4" name="Slide Number Placeholder 5"/>
          <p:cNvSpPr>
            <a:spLocks noGrp="1"/>
          </p:cNvSpPr>
          <p:nvPr>
            <p:ph type="sldNum" sz="quarter" idx="12"/>
          </p:nvPr>
        </p:nvSpPr>
        <p:spPr/>
        <p:txBody>
          <a:bodyPr/>
          <a:lstStyle/>
          <a:p>
            <a:fld id="{822C97DE-A12F-4503-AF18-1F61FA7B6D1B}" type="slidenum">
              <a:rPr lang="en-US"/>
              <a:pPr/>
              <a:t>9</a:t>
            </a:fld>
            <a:endParaRPr lang="en-US">
              <a:latin typeface="Times New Roman" pitchFamily="16" charset="0"/>
            </a:endParaRPr>
          </a:p>
        </p:txBody>
      </p:sp>
      <p:sp>
        <p:nvSpPr>
          <p:cNvPr id="7" name="Rectangle 2"/>
          <p:cNvSpPr txBox="1">
            <a:spLocks noChangeArrowheads="1"/>
          </p:cNvSpPr>
          <p:nvPr/>
        </p:nvSpPr>
        <p:spPr>
          <a:xfrm>
            <a:off x="304800" y="1174750"/>
            <a:ext cx="8458200" cy="5181600"/>
          </a:xfrm>
          <a:prstGeom prst="rect">
            <a:avLst/>
          </a:prstGeom>
          <a:ln/>
        </p:spPr>
        <p:txBody>
          <a:bodyPr vert="horz">
            <a:normAutofit/>
          </a:bodyPr>
          <a:lstStyle/>
          <a:p>
            <a:pPr lvl="0">
              <a:spcBef>
                <a:spcPts val="750"/>
              </a:spcBef>
              <a:buClr>
                <a:srgbClr val="070484"/>
              </a:buClr>
              <a:buSzPct val="75000"/>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3000" b="0" i="0" u="none" strike="noStrike" kern="1200" cap="none" spc="0" normalizeH="0" baseline="0" noProof="0" dirty="0" smtClean="0">
                <a:ln>
                  <a:noFill/>
                </a:ln>
                <a:solidFill>
                  <a:schemeClr val="tx2"/>
                </a:solidFill>
                <a:effectLst/>
                <a:uLnTx/>
                <a:uFillTx/>
                <a:latin typeface="+mn-lt"/>
                <a:ea typeface="+mn-ea"/>
                <a:cs typeface="+mn-cs"/>
              </a:rPr>
              <a:t>Design &amp; performance criteria for new stormwater management </a:t>
            </a:r>
            <a:r>
              <a:rPr lang="en-US" sz="3000" dirty="0" smtClean="0">
                <a:solidFill>
                  <a:schemeClr val="tx2"/>
                </a:solidFill>
              </a:rPr>
              <a:t>systems; based </a:t>
            </a:r>
            <a:r>
              <a:rPr lang="en-US" sz="3000" dirty="0">
                <a:solidFill>
                  <a:schemeClr val="tx2"/>
                </a:solidFill>
              </a:rPr>
              <a:t>on a “rebuttable presumption</a:t>
            </a:r>
            <a:r>
              <a:rPr lang="en-US" sz="3000" dirty="0" smtClean="0">
                <a:solidFill>
                  <a:schemeClr val="tx2"/>
                </a:solidFill>
              </a:rPr>
              <a:t>”:</a:t>
            </a:r>
            <a:endParaRPr kumimoji="0" lang="en-US" sz="3000" b="0" i="0" u="none" strike="noStrike" kern="1200" cap="none" spc="0" normalizeH="0" baseline="0" noProof="0" dirty="0" smtClean="0">
              <a:ln>
                <a:noFill/>
              </a:ln>
              <a:solidFill>
                <a:schemeClr val="tx2"/>
              </a:solidFill>
              <a:effectLst/>
              <a:uLnTx/>
              <a:uFillTx/>
              <a:latin typeface="+mn-lt"/>
              <a:ea typeface="+mn-ea"/>
              <a:cs typeface="+mn-cs"/>
            </a:endParaRPr>
          </a:p>
          <a:p>
            <a:pPr marL="741363" marR="0" lvl="1" indent="-284163" algn="l" defTabSz="914400" rtl="0" eaLnBrk="1" fontAlgn="auto" latinLnBrk="0" hangingPunct="1">
              <a:lnSpc>
                <a:spcPct val="100000"/>
              </a:lnSpc>
              <a:spcBef>
                <a:spcPts val="650"/>
              </a:spcBef>
              <a:spcAft>
                <a:spcPts val="0"/>
              </a:spcAft>
              <a:buClr>
                <a:schemeClr val="accent1"/>
              </a:buClr>
              <a:buSzPct val="70000"/>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2600" b="0" i="0" u="none" strike="noStrike" kern="1200" cap="none" spc="0" normalizeH="0" baseline="0" noProof="0" dirty="0" smtClean="0">
                <a:ln>
                  <a:noFill/>
                </a:ln>
                <a:solidFill>
                  <a:schemeClr val="tx2"/>
                </a:solidFill>
                <a:effectLst/>
                <a:uLnTx/>
                <a:uFillTx/>
                <a:latin typeface="+mn-lt"/>
                <a:ea typeface="+mn-ea"/>
                <a:cs typeface="+mn-cs"/>
              </a:rPr>
              <a:t>Designed to achieve at least 80% reduction of average annual load of pollutants (TSS surrogate)</a:t>
            </a:r>
          </a:p>
          <a:p>
            <a:pPr marL="741363" marR="0" lvl="1" indent="-284163" algn="l" defTabSz="914400" rtl="0" eaLnBrk="1" fontAlgn="auto" latinLnBrk="0" hangingPunct="1">
              <a:lnSpc>
                <a:spcPct val="100000"/>
              </a:lnSpc>
              <a:spcBef>
                <a:spcPts val="650"/>
              </a:spcBef>
              <a:spcAft>
                <a:spcPts val="0"/>
              </a:spcAft>
              <a:buClr>
                <a:schemeClr val="accent1"/>
              </a:buClr>
              <a:buSzPct val="70000"/>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2600" b="0" i="0" u="none" strike="noStrike" kern="1200" cap="none" spc="0" normalizeH="0" baseline="0" noProof="0" dirty="0" smtClean="0">
                <a:ln>
                  <a:noFill/>
                </a:ln>
                <a:solidFill>
                  <a:schemeClr val="tx2"/>
                </a:solidFill>
                <a:effectLst/>
                <a:uLnTx/>
                <a:uFillTx/>
                <a:latin typeface="+mn-lt"/>
                <a:ea typeface="+mn-ea"/>
                <a:cs typeface="+mn-cs"/>
              </a:rPr>
              <a:t>At least 95% reduction for OFWs</a:t>
            </a:r>
          </a:p>
          <a:p>
            <a:pPr marL="741363" marR="0" lvl="1" indent="-284163" algn="l" defTabSz="914400" rtl="0" eaLnBrk="1" fontAlgn="auto" latinLnBrk="0" hangingPunct="1">
              <a:lnSpc>
                <a:spcPct val="100000"/>
              </a:lnSpc>
              <a:spcBef>
                <a:spcPts val="650"/>
              </a:spcBef>
              <a:spcAft>
                <a:spcPts val="0"/>
              </a:spcAft>
              <a:buClr>
                <a:schemeClr val="accent1"/>
              </a:buClr>
              <a:buSzPct val="70000"/>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2600" b="0" i="0" u="none" strike="noStrike" kern="1200" cap="none" spc="0" normalizeH="0" baseline="0" noProof="0" dirty="0" smtClean="0">
                <a:ln>
                  <a:noFill/>
                </a:ln>
                <a:solidFill>
                  <a:schemeClr val="tx2"/>
                </a:solidFill>
                <a:effectLst/>
                <a:uLnTx/>
                <a:uFillTx/>
                <a:latin typeface="+mn-lt"/>
                <a:ea typeface="+mn-ea"/>
                <a:cs typeface="+mn-cs"/>
              </a:rPr>
              <a:t>May substitute basin-specific criteria</a:t>
            </a:r>
          </a:p>
          <a:p>
            <a:pPr marL="741363" marR="0" lvl="1" indent="-284163" algn="l" defTabSz="914400" rtl="0" eaLnBrk="1" fontAlgn="auto" latinLnBrk="0" hangingPunct="1">
              <a:lnSpc>
                <a:spcPct val="100000"/>
              </a:lnSpc>
              <a:spcBef>
                <a:spcPts val="650"/>
              </a:spcBef>
              <a:spcAft>
                <a:spcPts val="0"/>
              </a:spcAft>
              <a:buClr>
                <a:schemeClr val="accent1"/>
              </a:buClr>
              <a:buSzPct val="70000"/>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2600" b="0" i="0" u="none" strike="noStrike" kern="1200" cap="none" spc="0" normalizeH="0" baseline="0" noProof="0" dirty="0" smtClean="0">
                <a:ln>
                  <a:noFill/>
                </a:ln>
                <a:solidFill>
                  <a:schemeClr val="tx2"/>
                </a:solidFill>
                <a:effectLst/>
                <a:uLnTx/>
                <a:uFillTx/>
                <a:latin typeface="+mn-lt"/>
                <a:ea typeface="+mn-ea"/>
                <a:cs typeface="+mn-cs"/>
              </a:rPr>
              <a:t>Erosion &amp; sediment control plans</a:t>
            </a:r>
          </a:p>
          <a:p>
            <a:pPr marL="741363" marR="0" lvl="1" indent="-284163" algn="l" defTabSz="914400" rtl="0" eaLnBrk="1" fontAlgn="auto" latinLnBrk="0" hangingPunct="1">
              <a:lnSpc>
                <a:spcPct val="100000"/>
              </a:lnSpc>
              <a:spcBef>
                <a:spcPts val="650"/>
              </a:spcBef>
              <a:spcAft>
                <a:spcPts val="0"/>
              </a:spcAft>
              <a:buClr>
                <a:schemeClr val="accent1"/>
              </a:buClr>
              <a:buSzPct val="70000"/>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a:pPr>
            <a:r>
              <a:rPr kumimoji="0" lang="en-US" sz="2600" b="0" i="0" u="none" strike="noStrike" kern="1200" cap="none" spc="0" normalizeH="0" baseline="0" noProof="0" dirty="0" smtClean="0">
                <a:ln>
                  <a:noFill/>
                </a:ln>
                <a:solidFill>
                  <a:schemeClr val="tx2"/>
                </a:solidFill>
                <a:effectLst/>
                <a:uLnTx/>
                <a:uFillTx/>
                <a:latin typeface="+mn-lt"/>
                <a:ea typeface="+mn-ea"/>
                <a:cs typeface="+mn-cs"/>
              </a:rPr>
              <a:t>Watershed-specific stormwater pollutant load reduction goals for older stormwater management systems (through SWIM plans)</a:t>
            </a:r>
            <a:endParaRPr kumimoji="0" lang="en-US" sz="2600" b="0" i="0" u="none" strike="noStrike" kern="1200" cap="none" spc="0" normalizeH="0" baseline="0" noProof="0" dirty="0">
              <a:ln>
                <a:noFill/>
              </a:ln>
              <a:solidFill>
                <a:schemeClr val="tx2"/>
              </a:solidFill>
              <a:effectLst/>
              <a:uLnTx/>
              <a:uFillTx/>
              <a:latin typeface="+mn-lt"/>
              <a:ea typeface="+mn-ea"/>
              <a:cs typeface="+mn-cs"/>
            </a:endParaRPr>
          </a:p>
        </p:txBody>
      </p:sp>
    </p:spTree>
    <p:extLst>
      <p:ext uri="{BB962C8B-B14F-4D97-AF65-F5344CB8AC3E}">
        <p14:creationId xmlns:p14="http://schemas.microsoft.com/office/powerpoint/2010/main" val="396189494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507</TotalTime>
  <Words>1778</Words>
  <Application>Microsoft Office PowerPoint</Application>
  <PresentationFormat>On-screen Show (4:3)</PresentationFormat>
  <Paragraphs>194</Paragraphs>
  <Slides>21</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Arial Black</vt:lpstr>
      <vt:lpstr>Calibri</vt:lpstr>
      <vt:lpstr>Castellar</vt:lpstr>
      <vt:lpstr>Edwardian Script ITC</vt:lpstr>
      <vt:lpstr>Helvetica</vt:lpstr>
      <vt:lpstr>Monotype Sorts</vt:lpstr>
      <vt:lpstr>Times New Roman</vt:lpstr>
      <vt:lpstr>Verdana</vt:lpstr>
      <vt:lpstr>Office Theme</vt:lpstr>
      <vt:lpstr>PowerPoint Presentation</vt:lpstr>
      <vt:lpstr>PowerPoint Presentation</vt:lpstr>
      <vt:lpstr>So what does ERP regulate…?</vt:lpstr>
      <vt:lpstr>Conditions for Issuance (MSSW)</vt:lpstr>
      <vt:lpstr>Functions Wetlands And Surface Waters Provide To Fish &amp; Wildlife</vt:lpstr>
      <vt:lpstr>PowerPoint Presentation</vt:lpstr>
      <vt:lpstr>State Water Quality Standards</vt:lpstr>
      <vt:lpstr>PowerPoint Presentation</vt:lpstr>
      <vt:lpstr>ERP Stormwater</vt:lpstr>
      <vt:lpstr>Maintaining Habitat Functions Provided to Fish &amp; Wildlife, Including Listed Species  </vt:lpstr>
      <vt:lpstr>Public Interest Test - 373.414(1)(a)</vt:lpstr>
      <vt:lpstr>Short-Term Concerns</vt:lpstr>
      <vt:lpstr>Long-Term Concerns</vt:lpstr>
      <vt:lpstr>Best Management Practices (BMPs)</vt:lpstr>
      <vt:lpstr>O&amp;M REQUIREMENTS IN ERP PERMITS</vt:lpstr>
      <vt:lpstr>ERP Regulatory Program is  “Linked” to Proprietary SSL Program</vt:lpstr>
      <vt:lpstr>Public Trust Doctrine</vt:lpstr>
      <vt:lpstr>The Public Trust Doctrine in Florida</vt:lpstr>
      <vt:lpstr>As the public trusteeS, we are stewards  of that which Emperor Justinian claimed, by the law of nature, to be common to all mankind.</vt:lpstr>
      <vt:lpstr>Preemption</vt:lpstr>
      <vt:lpstr>Resources</vt:lpstr>
    </vt:vector>
  </TitlesOfParts>
  <Company>Florida DEP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ERP PERMITS</dc:title>
  <dc:creator>may_a</dc:creator>
  <cp:lastModifiedBy>DEP_Bolanos_t</cp:lastModifiedBy>
  <cp:revision>66</cp:revision>
  <dcterms:created xsi:type="dcterms:W3CDTF">2012-02-29T13:12:55Z</dcterms:created>
  <dcterms:modified xsi:type="dcterms:W3CDTF">2014-06-10T11:31:54Z</dcterms:modified>
</cp:coreProperties>
</file>