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5"/>
  </p:notesMasterIdLst>
  <p:handoutMasterIdLst>
    <p:handoutMasterId r:id="rId26"/>
  </p:handoutMasterIdLst>
  <p:sldIdLst>
    <p:sldId id="256" r:id="rId3"/>
    <p:sldId id="291" r:id="rId4"/>
    <p:sldId id="301" r:id="rId5"/>
    <p:sldId id="288" r:id="rId6"/>
    <p:sldId id="259" r:id="rId7"/>
    <p:sldId id="265" r:id="rId8"/>
    <p:sldId id="257" r:id="rId9"/>
    <p:sldId id="263" r:id="rId10"/>
    <p:sldId id="282" r:id="rId11"/>
    <p:sldId id="264" r:id="rId12"/>
    <p:sldId id="269" r:id="rId13"/>
    <p:sldId id="267" r:id="rId14"/>
    <p:sldId id="268" r:id="rId15"/>
    <p:sldId id="285" r:id="rId16"/>
    <p:sldId id="270" r:id="rId17"/>
    <p:sldId id="290" r:id="rId18"/>
    <p:sldId id="271" r:id="rId19"/>
    <p:sldId id="272" r:id="rId20"/>
    <p:sldId id="274" r:id="rId21"/>
    <p:sldId id="278" r:id="rId22"/>
    <p:sldId id="276" r:id="rId23"/>
    <p:sldId id="275"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ugh, Jordan" initials="PJ" lastIdx="1" clrIdx="0">
    <p:extLst>
      <p:ext uri="{19B8F6BF-5375-455C-9EA6-DF929625EA0E}">
        <p15:presenceInfo xmlns:p15="http://schemas.microsoft.com/office/powerpoint/2012/main" userId="S-1-5-21-1004336348-1214440339-1801674531-716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71" autoAdjust="0"/>
  </p:normalViewPr>
  <p:slideViewPr>
    <p:cSldViewPr>
      <p:cViewPr varScale="1">
        <p:scale>
          <a:sx n="92" d="100"/>
          <a:sy n="92" d="100"/>
        </p:scale>
        <p:origin x="53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BC6AD0C-7A95-454F-AF9C-B51F446DBB1B}" type="datetimeFigureOut">
              <a:rPr lang="en-US" smtClean="0"/>
              <a:t>6/6/2014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BA8D1B3-F61C-49B8-819B-A42BE635F8B1}" type="slidenum">
              <a:rPr lang="en-US" smtClean="0"/>
              <a:t>‹#›</a:t>
            </a:fld>
            <a:endParaRPr lang="en-US"/>
          </a:p>
        </p:txBody>
      </p:sp>
    </p:spTree>
    <p:extLst>
      <p:ext uri="{BB962C8B-B14F-4D97-AF65-F5344CB8AC3E}">
        <p14:creationId xmlns:p14="http://schemas.microsoft.com/office/powerpoint/2010/main" val="610294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6/6/2014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extLst>
      <p:ext uri="{BB962C8B-B14F-4D97-AF65-F5344CB8AC3E}">
        <p14:creationId xmlns:p14="http://schemas.microsoft.com/office/powerpoint/2010/main" val="4288885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Size</a:t>
            </a:r>
            <a:r>
              <a:rPr lang="en-US" baseline="0" dirty="0" smtClean="0"/>
              <a:t>, </a:t>
            </a:r>
            <a:r>
              <a:rPr lang="en-US" baseline="0" dirty="0" err="1" smtClean="0"/>
              <a:t>cfs</a:t>
            </a:r>
            <a:endParaRPr lang="en-US" baseline="0" dirty="0" smtClean="0"/>
          </a:p>
          <a:p>
            <a:r>
              <a:rPr lang="en-US" baseline="0" dirty="0" smtClean="0"/>
              <a:t>Emphasize miles of road and canals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10</a:t>
            </a:fld>
            <a:endParaRPr lang="en-US"/>
          </a:p>
        </p:txBody>
      </p:sp>
    </p:spTree>
    <p:extLst>
      <p:ext uri="{BB962C8B-B14F-4D97-AF65-F5344CB8AC3E}">
        <p14:creationId xmlns:p14="http://schemas.microsoft.com/office/powerpoint/2010/main" val="4239432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11</a:t>
            </a:fld>
            <a:endParaRPr lang="en-US"/>
          </a:p>
        </p:txBody>
      </p:sp>
    </p:spTree>
    <p:extLst>
      <p:ext uri="{BB962C8B-B14F-4D97-AF65-F5344CB8AC3E}">
        <p14:creationId xmlns:p14="http://schemas.microsoft.com/office/powerpoint/2010/main" val="3299237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Methodology:</a:t>
            </a:r>
          </a:p>
          <a:p>
            <a:endParaRPr lang="en-US" dirty="0" smtClean="0"/>
          </a:p>
          <a:p>
            <a:r>
              <a:rPr lang="en-US" dirty="0" smtClean="0"/>
              <a:t>Determine the spatial extent of impacts to jurisdictional wetlands within the footprint of the Project infrastructure components </a:t>
            </a:r>
          </a:p>
          <a:p>
            <a:endParaRPr lang="en-US" dirty="0" smtClean="0"/>
          </a:p>
          <a:p>
            <a:r>
              <a:rPr lang="en-US" dirty="0" smtClean="0"/>
              <a:t>Determine the functional value of those wetlands proposed to be impacted </a:t>
            </a:r>
          </a:p>
          <a:p>
            <a:endParaRPr lang="en-US" dirty="0" smtClean="0"/>
          </a:p>
          <a:p>
            <a:r>
              <a:rPr lang="en-US" dirty="0" smtClean="0"/>
              <a:t>Demonstrate that the benefits to wetlands from the Project will off-set the impacts to existing wetlands from the construction of Project infrastructure components</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12</a:t>
            </a:fld>
            <a:endParaRPr lang="en-US"/>
          </a:p>
        </p:txBody>
      </p:sp>
    </p:spTree>
    <p:extLst>
      <p:ext uri="{BB962C8B-B14F-4D97-AF65-F5344CB8AC3E}">
        <p14:creationId xmlns:p14="http://schemas.microsoft.com/office/powerpoint/2010/main" val="3170015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Within the timber harvesting time period, a large tract approximately 1,450 acres was used as agricultural land. This land was known as Dan House Prairie and used primarily for tomato farming.</a:t>
            </a:r>
          </a:p>
          <a:p>
            <a:endParaRPr lang="en-US" dirty="0" smtClean="0"/>
          </a:p>
          <a:p>
            <a:r>
              <a:rPr lang="en-US" dirty="0" smtClean="0"/>
              <a:t>Results of several environmental risk evaluations of the 55,000-acre SGGE project area found that 68.5 acres exhibited chlordane concentrations greater than 100 </a:t>
            </a:r>
            <a:r>
              <a:rPr lang="en-US" dirty="0" err="1" smtClean="0"/>
              <a:t>ug</a:t>
            </a:r>
            <a:r>
              <a:rPr lang="en-US" dirty="0" smtClean="0"/>
              <a:t>/kg.</a:t>
            </a:r>
          </a:p>
          <a:p>
            <a:endParaRPr lang="en-US" dirty="0" smtClean="0"/>
          </a:p>
          <a:p>
            <a:r>
              <a:rPr lang="en-US" dirty="0" smtClean="0"/>
              <a:t>Since offsite disposal and soil capping are cost prohibitive, the viability of soil inversion was selected to be further investigated. A pilot test was chosen to evaluate the effectiveness of soil inversion utilizing a pan scraper based on the fact that chlordane impacts cover a relatively large area.</a:t>
            </a:r>
          </a:p>
          <a:p>
            <a:endParaRPr lang="en-US" dirty="0" smtClean="0"/>
          </a:p>
          <a:p>
            <a:r>
              <a:rPr lang="en-US" dirty="0" smtClean="0"/>
              <a:t>Inversion of the chlordane impacted soils entails inverting the top 6-inch </a:t>
            </a:r>
            <a:r>
              <a:rPr lang="en-US" dirty="0" err="1" smtClean="0"/>
              <a:t>bioturbation</a:t>
            </a:r>
            <a:r>
              <a:rPr lang="en-US" dirty="0" smtClean="0"/>
              <a:t> zone with a lower soil horizon. Impacted soils are essentially capped in situ at sufficient depth so that the risk potential to aquatic and sediment dwelling organisms is reduced to acceptable levels.</a:t>
            </a:r>
          </a:p>
          <a:p>
            <a:endParaRPr lang="en-US" dirty="0" smtClean="0"/>
          </a:p>
          <a:p>
            <a:r>
              <a:rPr lang="en-US" dirty="0" smtClean="0"/>
              <a:t>Soil inversion utilizing a pan scraper consists of pulling a scraping device across the remediation area and removing the soil in localized four to six inch horizons. Surface soil that has been removed by the laser-guided scraper blade is held in the pan scraper hopper until it is stockpiled at its desired chlordane impacted location. The pan scraper would then place, in four to six inch localized lifts, the former upper horizon in the lower horizon and the former lower horizon in the upper horizon.</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13</a:t>
            </a:fld>
            <a:endParaRPr lang="en-US"/>
          </a:p>
        </p:txBody>
      </p:sp>
    </p:spTree>
    <p:extLst>
      <p:ext uri="{BB962C8B-B14F-4D97-AF65-F5344CB8AC3E}">
        <p14:creationId xmlns:p14="http://schemas.microsoft.com/office/powerpoint/2010/main" val="3310606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Groundwater and surface</a:t>
            </a:r>
            <a:r>
              <a:rPr lang="en-US" baseline="0" dirty="0" smtClean="0"/>
              <a:t> water monitoring – both in project area to show restoration and upstream to show PS have no effect on upstream wetlands</a:t>
            </a:r>
          </a:p>
          <a:p>
            <a:r>
              <a:rPr lang="en-US" baseline="0" dirty="0" smtClean="0"/>
              <a:t>WQ</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14</a:t>
            </a:fld>
            <a:endParaRPr lang="en-US"/>
          </a:p>
        </p:txBody>
      </p:sp>
    </p:spTree>
    <p:extLst>
      <p:ext uri="{BB962C8B-B14F-4D97-AF65-F5344CB8AC3E}">
        <p14:creationId xmlns:p14="http://schemas.microsoft.com/office/powerpoint/2010/main" val="4144290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Big Cypress</a:t>
            </a:r>
            <a:r>
              <a:rPr lang="en-US" baseline="0" dirty="0" smtClean="0"/>
              <a:t> fox squirrel – State-designated Threatened</a:t>
            </a:r>
          </a:p>
          <a:p>
            <a:endParaRPr lang="en-US" baseline="0" dirty="0" smtClean="0"/>
          </a:p>
          <a:p>
            <a:r>
              <a:rPr lang="en-US" baseline="0" dirty="0" smtClean="0"/>
              <a:t>Alligator - Federally-designated Threatened species due to similarity of appearance</a:t>
            </a:r>
          </a:p>
          <a:p>
            <a:endParaRPr lang="en-US" baseline="0" dirty="0" smtClean="0"/>
          </a:p>
          <a:p>
            <a:r>
              <a:rPr lang="en-US" baseline="0" dirty="0" smtClean="0"/>
              <a:t>Limpkin - State Species of Special Concern</a:t>
            </a:r>
          </a:p>
          <a:p>
            <a:r>
              <a:rPr lang="en-US" baseline="0" dirty="0" smtClean="0"/>
              <a:t>Woodstork – endangered, proposed for threatened</a:t>
            </a:r>
          </a:p>
          <a:p>
            <a:r>
              <a:rPr lang="en-US" baseline="0" dirty="0" smtClean="0"/>
              <a:t>Panther - </a:t>
            </a:r>
            <a:r>
              <a:rPr lang="en-US" baseline="0" dirty="0" err="1" smtClean="0"/>
              <a:t>endanagered</a:t>
            </a: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15</a:t>
            </a:fld>
            <a:endParaRPr lang="en-US"/>
          </a:p>
        </p:txBody>
      </p:sp>
    </p:spTree>
    <p:extLst>
      <p:ext uri="{BB962C8B-B14F-4D97-AF65-F5344CB8AC3E}">
        <p14:creationId xmlns:p14="http://schemas.microsoft.com/office/powerpoint/2010/main" val="2303472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a:p>
        </p:txBody>
      </p:sp>
    </p:spTree>
    <p:extLst>
      <p:ext uri="{BB962C8B-B14F-4D97-AF65-F5344CB8AC3E}">
        <p14:creationId xmlns:p14="http://schemas.microsoft.com/office/powerpoint/2010/main" val="1704416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17</a:t>
            </a:fld>
            <a:endParaRPr lang="en-US"/>
          </a:p>
        </p:txBody>
      </p:sp>
    </p:spTree>
    <p:extLst>
      <p:ext uri="{BB962C8B-B14F-4D97-AF65-F5344CB8AC3E}">
        <p14:creationId xmlns:p14="http://schemas.microsoft.com/office/powerpoint/2010/main" val="1286285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18</a:t>
            </a:fld>
            <a:endParaRPr lang="en-US"/>
          </a:p>
        </p:txBody>
      </p:sp>
    </p:spTree>
    <p:extLst>
      <p:ext uri="{BB962C8B-B14F-4D97-AF65-F5344CB8AC3E}">
        <p14:creationId xmlns:p14="http://schemas.microsoft.com/office/powerpoint/2010/main" val="1566634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19</a:t>
            </a:fld>
            <a:endParaRPr lang="en-US"/>
          </a:p>
        </p:txBody>
      </p:sp>
    </p:spTree>
    <p:extLst>
      <p:ext uri="{BB962C8B-B14F-4D97-AF65-F5344CB8AC3E}">
        <p14:creationId xmlns:p14="http://schemas.microsoft.com/office/powerpoint/2010/main" val="1444833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a:p>
        </p:txBody>
      </p:sp>
    </p:spTree>
    <p:extLst>
      <p:ext uri="{BB962C8B-B14F-4D97-AF65-F5344CB8AC3E}">
        <p14:creationId xmlns:p14="http://schemas.microsoft.com/office/powerpoint/2010/main" val="4203362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20</a:t>
            </a:fld>
            <a:endParaRPr lang="en-US"/>
          </a:p>
        </p:txBody>
      </p:sp>
    </p:spTree>
    <p:extLst>
      <p:ext uri="{BB962C8B-B14F-4D97-AF65-F5344CB8AC3E}">
        <p14:creationId xmlns:p14="http://schemas.microsoft.com/office/powerpoint/2010/main" val="3835956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21</a:t>
            </a:fld>
            <a:endParaRPr lang="en-US"/>
          </a:p>
        </p:txBody>
      </p:sp>
    </p:spTree>
    <p:extLst>
      <p:ext uri="{BB962C8B-B14F-4D97-AF65-F5344CB8AC3E}">
        <p14:creationId xmlns:p14="http://schemas.microsoft.com/office/powerpoint/2010/main" val="2324375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22</a:t>
            </a:fld>
            <a:endParaRPr lang="en-US"/>
          </a:p>
        </p:txBody>
      </p:sp>
    </p:spTree>
    <p:extLst>
      <p:ext uri="{BB962C8B-B14F-4D97-AF65-F5344CB8AC3E}">
        <p14:creationId xmlns:p14="http://schemas.microsoft.com/office/powerpoint/2010/main" val="367142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WRDA 2000</a:t>
            </a:r>
          </a:p>
          <a:p>
            <a:r>
              <a:rPr lang="en-US" dirty="0" smtClean="0"/>
              <a:t>FL Legislature</a:t>
            </a:r>
            <a:r>
              <a:rPr lang="en-US" baseline="0" dirty="0" smtClean="0"/>
              <a:t> 2000 identified SFWMD as local sponsor</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extLst>
      <p:ext uri="{BB962C8B-B14F-4D97-AF65-F5344CB8AC3E}">
        <p14:creationId xmlns:p14="http://schemas.microsoft.com/office/powerpoint/2010/main" val="2542388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extLst>
      <p:ext uri="{BB962C8B-B14F-4D97-AF65-F5344CB8AC3E}">
        <p14:creationId xmlns:p14="http://schemas.microsoft.com/office/powerpoint/2010/main" val="3121389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Currently, SGGE creates drainage and fire impacts to the adjacent lands and acts as a barrier to movement and growth of populations of plants and animals between the adjacent lands. </a:t>
            </a:r>
          </a:p>
          <a:p>
            <a:endParaRPr lang="en-US" dirty="0" smtClean="0"/>
          </a:p>
          <a:p>
            <a:r>
              <a:rPr lang="en-US" dirty="0" smtClean="0"/>
              <a:t>The Federal and State preserves and parks surrounding SGGE would be linked and enhanced by the restored conditions within SGGE. </a:t>
            </a:r>
          </a:p>
          <a:p>
            <a:r>
              <a:rPr lang="en-US" dirty="0" smtClean="0"/>
              <a:t>The combined natural area would be able to function as one regional ecosystem.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extLst>
      <p:ext uri="{BB962C8B-B14F-4D97-AF65-F5344CB8AC3E}">
        <p14:creationId xmlns:p14="http://schemas.microsoft.com/office/powerpoint/2010/main" val="242440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extLst>
      <p:ext uri="{BB962C8B-B14F-4D97-AF65-F5344CB8AC3E}">
        <p14:creationId xmlns:p14="http://schemas.microsoft.com/office/powerpoint/2010/main" val="3212027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Within the timber harvesting time period, a large tract approximately 1,450 acres was used as agricultural land. This land was known as Dan House Prairie and used primarily for tomato farming.</a:t>
            </a:r>
          </a:p>
          <a:p>
            <a:endParaRPr lang="en-US" dirty="0" smtClean="0"/>
          </a:p>
          <a:p>
            <a:r>
              <a:rPr lang="en-US" dirty="0" smtClean="0"/>
              <a:t>Originally dug to provide flood protection for a sprawling residential area that was never built</a:t>
            </a:r>
          </a:p>
          <a:p>
            <a:endParaRPr lang="en-US" dirty="0" smtClean="0"/>
          </a:p>
          <a:p>
            <a:r>
              <a:rPr lang="en-US" dirty="0" smtClean="0"/>
              <a:t>due to seasonal flooding – failed</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extLst>
      <p:ext uri="{BB962C8B-B14F-4D97-AF65-F5344CB8AC3E}">
        <p14:creationId xmlns:p14="http://schemas.microsoft.com/office/powerpoint/2010/main" val="4288878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sabal palm becoming invasive because of the alterations (drainage and intense fires)</a:t>
            </a:r>
          </a:p>
          <a:p>
            <a:r>
              <a:rPr lang="en-US" dirty="0" smtClean="0"/>
              <a:t>soils - (over 1’ in some areas) due to drainage and subsequent oxidation of organic soils</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extLst>
      <p:ext uri="{BB962C8B-B14F-4D97-AF65-F5344CB8AC3E}">
        <p14:creationId xmlns:p14="http://schemas.microsoft.com/office/powerpoint/2010/main" val="276989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Lands adjacent to SGGE – Fakahatchee Strand State Preserve, Florida Panther National Wildlife Refuge, Belle Meade CARL, and Collier-Seminole State Park.</a:t>
            </a:r>
          </a:p>
          <a:p>
            <a:endParaRPr lang="en-US" dirty="0" smtClean="0"/>
          </a:p>
          <a:p>
            <a:r>
              <a:rPr lang="en-US" dirty="0" smtClean="0"/>
              <a:t>Discharge of fresh water from the canal system into Faka Union Bay would be reduced from 35,300 acre feet per month to 8,300 acre feet per month during September, the peak of the wet season. This 76% reduction will greatly improve oyster reefs and open water fish habitat.</a:t>
            </a:r>
          </a:p>
          <a:p>
            <a:endParaRPr lang="en-US" dirty="0" smtClean="0"/>
          </a:p>
          <a:p>
            <a:r>
              <a:rPr lang="en-US" dirty="0" smtClean="0"/>
              <a:t>Over 55,000 acres in Picayune Strand would be ecologically restored </a:t>
            </a:r>
          </a:p>
          <a:p>
            <a:endParaRPr lang="en-US" dirty="0" smtClean="0"/>
          </a:p>
          <a:p>
            <a:r>
              <a:rPr lang="en-US" dirty="0" smtClean="0"/>
              <a:t>Over 36,200 acres increase of wetland vegetation communities (cypress, marsh, wet prairie, and wet pine) in SGGE</a:t>
            </a:r>
          </a:p>
          <a:p>
            <a:endParaRPr lang="en-US" dirty="0" smtClean="0"/>
          </a:p>
          <a:p>
            <a:r>
              <a:rPr lang="en-US" dirty="0" smtClean="0"/>
              <a:t>42 of the 48 miles of canals in SGGE would be plugged. </a:t>
            </a:r>
          </a:p>
          <a:p>
            <a:endParaRPr lang="en-US" dirty="0" smtClean="0"/>
          </a:p>
          <a:p>
            <a:r>
              <a:rPr lang="en-US" dirty="0" smtClean="0"/>
              <a:t>260 of the 279 miles of roads would be degraded, and 227 of the 260 would be allowed to </a:t>
            </a:r>
            <a:r>
              <a:rPr lang="en-US" dirty="0" err="1" smtClean="0"/>
              <a:t>revegetate</a:t>
            </a:r>
            <a:r>
              <a:rPr lang="en-US" dirty="0" smtClean="0"/>
              <a:t> naturally.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9</a:t>
            </a:fld>
            <a:endParaRPr lang="en-US"/>
          </a:p>
        </p:txBody>
      </p:sp>
    </p:spTree>
    <p:extLst>
      <p:ext uri="{BB962C8B-B14F-4D97-AF65-F5344CB8AC3E}">
        <p14:creationId xmlns:p14="http://schemas.microsoft.com/office/powerpoint/2010/main" val="1941824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B908D4-8876-4D00-A6E1-F6CF1DB3875A}" type="datetimeFigureOut">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B908D4-8876-4D00-A6E1-F6CF1DB3875A}" type="datetimeFigureOut">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B908D4-8876-4D00-A6E1-F6CF1DB3875A}" type="datetimeFigureOut">
              <a:rPr lang="en-US" smtClean="0"/>
              <a:pPr/>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B908D4-8876-4D00-A6E1-F6CF1DB3875A}" type="datetimeFigureOut">
              <a:rPr lang="en-US" smtClean="0"/>
              <a:pPr/>
              <a:t>6/6/2014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908D4-8876-4D00-A6E1-F6CF1DB3875A}" type="datetimeFigureOut">
              <a:rPr lang="en-US" smtClean="0"/>
              <a:pPr/>
              <a:t>6/6/2014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B908D4-8876-4D00-A6E1-F6CF1DB3875A}" type="datetimeFigureOut">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D9641B56-F1C1-4B9C-86AB-A9C4D2348069}" type="datetime1">
              <a:rPr lang="en-US" smtClean="0"/>
              <a:pPr/>
              <a:t>6/6/2014</a:t>
            </a:fld>
            <a:endParaRPr lang="en-US"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9515C9C-B0D4-49C7-83C7-4BF66E55645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B908D4-8876-4D00-A6E1-F6CF1DB3875A}" type="datetimeFigureOut">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B908D4-8876-4D00-A6E1-F6CF1DB3875A}" type="datetimeFigureOut">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641A963-0986-4E84-AE91-57E03B800C7E}" type="datetime1">
              <a:rPr lang="en-US" smtClean="0"/>
              <a:pPr/>
              <a:t>6/6/2014</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6/6/2014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defRPr>
            </a:lvl1pPr>
          </a:lstStyle>
          <a:p>
            <a:fld id="{9E143E03-91FF-4BAF-9E2C-6D164A2D73C0}" type="datetime1">
              <a:rPr lang="en-US" smtClean="0"/>
              <a:pPr/>
              <a:t>6/6/2014</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1371600"/>
            <a:ext cx="7620000" cy="838200"/>
          </a:xfrm>
          <a:prstGeom prst="rect">
            <a:avLst/>
          </a:prstGeom>
        </p:spPr>
        <p:txBody>
          <a:bodyPr vert="horz" lIns="91440" tIns="45720" rIns="91440" bIns="45720" rtlCol="0" anchor="ctr">
            <a:normAutofit/>
          </a:bodyPr>
          <a:lstStyle/>
          <a:p>
            <a:r>
              <a:rPr lang="en-US" dirty="0" smtClean="0"/>
              <a:t>Office of Communications</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908D4-8876-4D00-A6E1-F6CF1DB3875A}" type="datetimeFigureOut">
              <a:rPr lang="en-US" smtClean="0"/>
              <a:pPr/>
              <a:t>6/6/2014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B8C62-DC19-4F22-B220-C15C14356F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000" kern="1200" baseline="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hyperlink" Target="mailto:Jordan.Pugh@dep.state.fl.u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519535"/>
            <a:ext cx="5181600" cy="523220"/>
          </a:xfrm>
          <a:prstGeom prst="rect">
            <a:avLst/>
          </a:prstGeom>
          <a:noFill/>
        </p:spPr>
        <p:txBody>
          <a:bodyPr wrap="square" rtlCol="0">
            <a:spAutoFit/>
          </a:bodyPr>
          <a:lstStyle/>
          <a:p>
            <a:pPr algn="ctr"/>
            <a:r>
              <a:rPr lang="en-US" sz="2800" b="1" dirty="0">
                <a:solidFill>
                  <a:schemeClr val="bg1"/>
                </a:solidFill>
                <a:latin typeface="Arial" pitchFamily="34" charset="0"/>
                <a:cs typeface="Arial" pitchFamily="34" charset="0"/>
              </a:rPr>
              <a:t>Office of Ecosystem </a:t>
            </a:r>
            <a:r>
              <a:rPr lang="en-US" sz="2800" b="1" dirty="0" smtClean="0">
                <a:solidFill>
                  <a:schemeClr val="bg1"/>
                </a:solidFill>
                <a:latin typeface="Arial" pitchFamily="34" charset="0"/>
                <a:cs typeface="Arial" pitchFamily="34" charset="0"/>
              </a:rPr>
              <a:t>Projects</a:t>
            </a:r>
            <a:endParaRPr lang="en-US" sz="2800" b="1" dirty="0">
              <a:solidFill>
                <a:schemeClr val="bg1"/>
              </a:solidFill>
              <a:latin typeface="Arial" pitchFamily="34" charset="0"/>
              <a:cs typeface="Arial" pitchFamily="34" charset="0"/>
            </a:endParaRPr>
          </a:p>
        </p:txBody>
      </p:sp>
      <p:sp>
        <p:nvSpPr>
          <p:cNvPr id="5" name="TextBox 4"/>
          <p:cNvSpPr txBox="1"/>
          <p:nvPr/>
        </p:nvSpPr>
        <p:spPr>
          <a:xfrm>
            <a:off x="152400" y="2914471"/>
            <a:ext cx="8839200" cy="1200329"/>
          </a:xfrm>
          <a:prstGeom prst="rect">
            <a:avLst/>
          </a:prstGeom>
          <a:noFill/>
        </p:spPr>
        <p:txBody>
          <a:bodyPr wrap="square" rtlCol="0">
            <a:spAutoFit/>
          </a:bodyPr>
          <a:lstStyle/>
          <a:p>
            <a:pPr algn="ctr"/>
            <a:r>
              <a:rPr lang="en-US" sz="3600" b="1" dirty="0">
                <a:solidFill>
                  <a:schemeClr val="tx2">
                    <a:lumMod val="75000"/>
                  </a:schemeClr>
                </a:solidFill>
                <a:latin typeface="Arial" pitchFamily="34" charset="0"/>
                <a:cs typeface="Arial" pitchFamily="34" charset="0"/>
              </a:rPr>
              <a:t>Picayune Strand </a:t>
            </a:r>
            <a:r>
              <a:rPr lang="en-US" sz="3600" b="1" dirty="0" smtClean="0">
                <a:solidFill>
                  <a:schemeClr val="tx2">
                    <a:lumMod val="75000"/>
                  </a:schemeClr>
                </a:solidFill>
                <a:latin typeface="Arial" pitchFamily="34" charset="0"/>
                <a:cs typeface="Arial" pitchFamily="34" charset="0"/>
              </a:rPr>
              <a:t>Restoration Project:</a:t>
            </a:r>
          </a:p>
          <a:p>
            <a:pPr algn="ctr"/>
            <a:r>
              <a:rPr lang="en-US" sz="3600" b="1" dirty="0" smtClean="0">
                <a:solidFill>
                  <a:schemeClr val="tx2">
                    <a:lumMod val="75000"/>
                  </a:schemeClr>
                </a:solidFill>
                <a:latin typeface="Arial" pitchFamily="34" charset="0"/>
                <a:cs typeface="Arial" pitchFamily="34" charset="0"/>
              </a:rPr>
              <a:t>Permitting Challenges and Solutions</a:t>
            </a:r>
            <a:endParaRPr lang="en-US" sz="3600" b="1" dirty="0">
              <a:solidFill>
                <a:schemeClr val="tx2">
                  <a:lumMod val="75000"/>
                </a:schemeClr>
              </a:solidFill>
              <a:latin typeface="Arial" pitchFamily="34" charset="0"/>
              <a:cs typeface="Arial" pitchFamily="34" charset="0"/>
            </a:endParaRPr>
          </a:p>
        </p:txBody>
      </p:sp>
      <p:sp>
        <p:nvSpPr>
          <p:cNvPr id="6" name="TextBox 5"/>
          <p:cNvSpPr txBox="1"/>
          <p:nvPr/>
        </p:nvSpPr>
        <p:spPr>
          <a:xfrm>
            <a:off x="3390900" y="4724400"/>
            <a:ext cx="2362200" cy="461665"/>
          </a:xfrm>
          <a:prstGeom prst="rect">
            <a:avLst/>
          </a:prstGeom>
          <a:noFill/>
        </p:spPr>
        <p:txBody>
          <a:bodyPr wrap="square" rtlCol="0">
            <a:spAutoFit/>
          </a:bodyPr>
          <a:lstStyle/>
          <a:p>
            <a:pPr algn="ctr"/>
            <a:r>
              <a:rPr lang="en-US" sz="2400" b="1" dirty="0" smtClean="0">
                <a:solidFill>
                  <a:schemeClr val="tx2">
                    <a:lumMod val="75000"/>
                  </a:schemeClr>
                </a:solidFill>
                <a:latin typeface="Arial" pitchFamily="34" charset="0"/>
                <a:cs typeface="Arial" pitchFamily="34" charset="0"/>
              </a:rPr>
              <a:t>June 11, 2014</a:t>
            </a:r>
            <a:endParaRPr lang="en-US" sz="2400" b="1" dirty="0">
              <a:solidFill>
                <a:schemeClr val="tx2">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Project Components</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a:p>
        </p:txBody>
      </p:sp>
      <p:pic>
        <p:nvPicPr>
          <p:cNvPr id="6" name="Picture 5"/>
          <p:cNvPicPr>
            <a:picLocks noChangeAspect="1"/>
          </p:cNvPicPr>
          <p:nvPr/>
        </p:nvPicPr>
        <p:blipFill>
          <a:blip r:embed="rId3"/>
          <a:stretch>
            <a:fillRect/>
          </a:stretch>
        </p:blipFill>
        <p:spPr>
          <a:xfrm>
            <a:off x="191816" y="1295400"/>
            <a:ext cx="4797968" cy="4877223"/>
          </a:xfrm>
          <a:prstGeom prst="rect">
            <a:avLst/>
          </a:prstGeom>
        </p:spPr>
      </p:pic>
      <p:sp>
        <p:nvSpPr>
          <p:cNvPr id="7" name="TextBox 6"/>
          <p:cNvSpPr txBox="1"/>
          <p:nvPr/>
        </p:nvSpPr>
        <p:spPr>
          <a:xfrm>
            <a:off x="5181600" y="1425687"/>
            <a:ext cx="3505200" cy="4185761"/>
          </a:xfrm>
          <a:prstGeom prst="rect">
            <a:avLst/>
          </a:prstGeom>
          <a:noFill/>
        </p:spPr>
        <p:txBody>
          <a:bodyPr wrap="square" rtlCol="0">
            <a:spAutoFit/>
          </a:bodyPr>
          <a:lstStyle/>
          <a:p>
            <a:pPr marL="342900" lvl="0" indent="-342900">
              <a:spcBef>
                <a:spcPct val="20000"/>
              </a:spcBef>
              <a:buFont typeface="Arial" pitchFamily="34" charset="0"/>
              <a:buChar char="•"/>
            </a:pPr>
            <a:r>
              <a:rPr lang="en-US" sz="1400" dirty="0">
                <a:solidFill>
                  <a:prstClr val="black"/>
                </a:solidFill>
                <a:latin typeface="Arial" pitchFamily="34" charset="0"/>
                <a:cs typeface="Arial" pitchFamily="34" charset="0"/>
              </a:rPr>
              <a:t>3 pump stations: Merritt, Faka Union and </a:t>
            </a:r>
            <a:r>
              <a:rPr lang="en-US" sz="1400" dirty="0" smtClean="0">
                <a:solidFill>
                  <a:prstClr val="black"/>
                </a:solidFill>
                <a:latin typeface="Arial" pitchFamily="34" charset="0"/>
                <a:cs typeface="Arial" pitchFamily="34" charset="0"/>
              </a:rPr>
              <a:t>Miller Canal</a:t>
            </a:r>
            <a:endParaRPr lang="en-US" sz="1400" dirty="0">
              <a:solidFill>
                <a:prstClr val="black"/>
              </a:solidFill>
              <a:latin typeface="Arial" pitchFamily="34" charset="0"/>
              <a:cs typeface="Arial" pitchFamily="34" charset="0"/>
            </a:endParaRPr>
          </a:p>
          <a:p>
            <a:pPr marL="342900" lvl="0" indent="-342900">
              <a:spcBef>
                <a:spcPct val="20000"/>
              </a:spcBef>
              <a:buFont typeface="Arial" pitchFamily="34" charset="0"/>
              <a:buChar char="•"/>
            </a:pPr>
            <a:endParaRPr lang="en-US" sz="1400"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sz="1400" dirty="0" smtClean="0">
                <a:solidFill>
                  <a:prstClr val="black"/>
                </a:solidFill>
                <a:latin typeface="Arial" pitchFamily="34" charset="0"/>
                <a:cs typeface="Arial" pitchFamily="34" charset="0"/>
              </a:rPr>
              <a:t>3 </a:t>
            </a:r>
            <a:r>
              <a:rPr lang="en-US" sz="1400" dirty="0">
                <a:solidFill>
                  <a:prstClr val="black"/>
                </a:solidFill>
                <a:latin typeface="Arial" pitchFamily="34" charset="0"/>
                <a:cs typeface="Arial" pitchFamily="34" charset="0"/>
              </a:rPr>
              <a:t>spreader </a:t>
            </a:r>
            <a:r>
              <a:rPr lang="en-US" sz="1400" dirty="0" smtClean="0">
                <a:solidFill>
                  <a:prstClr val="black"/>
                </a:solidFill>
                <a:latin typeface="Arial" pitchFamily="34" charset="0"/>
                <a:cs typeface="Arial" pitchFamily="34" charset="0"/>
              </a:rPr>
              <a:t>berms/basins</a:t>
            </a:r>
            <a:endParaRPr lang="en-US" sz="1400" dirty="0">
              <a:solidFill>
                <a:prstClr val="black"/>
              </a:solidFill>
              <a:latin typeface="Arial" pitchFamily="34" charset="0"/>
              <a:cs typeface="Arial" pitchFamily="34" charset="0"/>
            </a:endParaRPr>
          </a:p>
          <a:p>
            <a:pPr marL="342900" lvl="0" indent="-342900">
              <a:spcBef>
                <a:spcPct val="20000"/>
              </a:spcBef>
              <a:buFont typeface="Arial" pitchFamily="34" charset="0"/>
              <a:buChar char="•"/>
            </a:pPr>
            <a:endParaRPr lang="en-US" sz="1400"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sz="1400" dirty="0" smtClean="0">
                <a:solidFill>
                  <a:prstClr val="black"/>
                </a:solidFill>
                <a:latin typeface="Arial" pitchFamily="34" charset="0"/>
                <a:cs typeface="Arial" pitchFamily="34" charset="0"/>
              </a:rPr>
              <a:t>Plugging </a:t>
            </a:r>
            <a:r>
              <a:rPr lang="en-US" sz="1400" dirty="0">
                <a:solidFill>
                  <a:prstClr val="black"/>
                </a:solidFill>
                <a:latin typeface="Arial" pitchFamily="34" charset="0"/>
                <a:cs typeface="Arial" pitchFamily="34" charset="0"/>
              </a:rPr>
              <a:t>48 miles of </a:t>
            </a:r>
            <a:r>
              <a:rPr lang="en-US" sz="1400" dirty="0" smtClean="0">
                <a:solidFill>
                  <a:prstClr val="black"/>
                </a:solidFill>
                <a:latin typeface="Arial" pitchFamily="34" charset="0"/>
                <a:cs typeface="Arial" pitchFamily="34" charset="0"/>
              </a:rPr>
              <a:t>canals</a:t>
            </a:r>
          </a:p>
          <a:p>
            <a:pPr marL="342900" lvl="0" indent="-342900">
              <a:spcBef>
                <a:spcPct val="20000"/>
              </a:spcBef>
              <a:buFont typeface="Arial" pitchFamily="34" charset="0"/>
              <a:buChar char="•"/>
            </a:pPr>
            <a:endParaRPr lang="en-US" sz="1400"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sz="1400" dirty="0" smtClean="0">
                <a:solidFill>
                  <a:prstClr val="black"/>
                </a:solidFill>
                <a:latin typeface="Arial" pitchFamily="34" charset="0"/>
                <a:cs typeface="Arial" pitchFamily="34" charset="0"/>
              </a:rPr>
              <a:t>Removing </a:t>
            </a:r>
            <a:r>
              <a:rPr lang="en-US" sz="1400" dirty="0">
                <a:solidFill>
                  <a:prstClr val="black"/>
                </a:solidFill>
                <a:latin typeface="Arial" pitchFamily="34" charset="0"/>
                <a:cs typeface="Arial" pitchFamily="34" charset="0"/>
              </a:rPr>
              <a:t>and degrading 260 miles of </a:t>
            </a:r>
            <a:r>
              <a:rPr lang="en-US" sz="1400" dirty="0" smtClean="0">
                <a:solidFill>
                  <a:prstClr val="black"/>
                </a:solidFill>
                <a:latin typeface="Arial" pitchFamily="34" charset="0"/>
                <a:cs typeface="Arial" pitchFamily="34" charset="0"/>
              </a:rPr>
              <a:t>roads</a:t>
            </a:r>
            <a:endParaRPr lang="en-US" sz="1400" dirty="0">
              <a:solidFill>
                <a:prstClr val="black"/>
              </a:solidFill>
              <a:latin typeface="Arial" pitchFamily="34" charset="0"/>
              <a:cs typeface="Arial" pitchFamily="34" charset="0"/>
            </a:endParaRPr>
          </a:p>
          <a:p>
            <a:pPr marL="342900" lvl="0" indent="-342900">
              <a:spcBef>
                <a:spcPct val="20000"/>
              </a:spcBef>
              <a:buFont typeface="Arial" pitchFamily="34" charset="0"/>
              <a:buChar char="•"/>
            </a:pPr>
            <a:endParaRPr lang="en-US" sz="1400"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sz="1400" dirty="0" smtClean="0">
                <a:solidFill>
                  <a:prstClr val="black"/>
                </a:solidFill>
                <a:latin typeface="Arial" pitchFamily="34" charset="0"/>
                <a:cs typeface="Arial" pitchFamily="34" charset="0"/>
              </a:rPr>
              <a:t>Features </a:t>
            </a:r>
            <a:r>
              <a:rPr lang="en-US" sz="1400" dirty="0">
                <a:solidFill>
                  <a:prstClr val="black"/>
                </a:solidFill>
                <a:latin typeface="Arial" pitchFamily="34" charset="0"/>
                <a:cs typeface="Arial" pitchFamily="34" charset="0"/>
              </a:rPr>
              <a:t>to maintain current levels of flood protection (levees, canals and culverts)</a:t>
            </a:r>
          </a:p>
          <a:p>
            <a:pPr marL="342900" lvl="0" indent="-342900">
              <a:spcBef>
                <a:spcPct val="20000"/>
              </a:spcBef>
              <a:buFont typeface="Arial" pitchFamily="34" charset="0"/>
              <a:buChar char="•"/>
            </a:pPr>
            <a:endParaRPr lang="en-US" sz="1400"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sz="1400" dirty="0" smtClean="0">
                <a:solidFill>
                  <a:prstClr val="black"/>
                </a:solidFill>
                <a:latin typeface="Arial" pitchFamily="34" charset="0"/>
                <a:cs typeface="Arial" pitchFamily="34" charset="0"/>
              </a:rPr>
              <a:t>Features </a:t>
            </a:r>
            <a:r>
              <a:rPr lang="en-US" sz="1400" dirty="0">
                <a:solidFill>
                  <a:prstClr val="black"/>
                </a:solidFill>
                <a:latin typeface="Arial" pitchFamily="34" charset="0"/>
                <a:cs typeface="Arial" pitchFamily="34" charset="0"/>
              </a:rPr>
              <a:t>to mitigate effects of manatee </a:t>
            </a:r>
            <a:r>
              <a:rPr lang="en-US" sz="1400" dirty="0" err="1">
                <a:solidFill>
                  <a:prstClr val="black"/>
                </a:solidFill>
                <a:latin typeface="Arial" pitchFamily="34" charset="0"/>
                <a:cs typeface="Arial" pitchFamily="34" charset="0"/>
              </a:rPr>
              <a:t>refugium</a:t>
            </a:r>
            <a:r>
              <a:rPr lang="en-US" sz="1400" dirty="0">
                <a:solidFill>
                  <a:prstClr val="black"/>
                </a:solidFill>
                <a:latin typeface="Arial" pitchFamily="34" charset="0"/>
                <a:cs typeface="Arial" pitchFamily="34" charset="0"/>
              </a:rPr>
              <a:t> at the Port of the Islands Marina</a:t>
            </a:r>
          </a:p>
        </p:txBody>
      </p:sp>
    </p:spTree>
    <p:extLst>
      <p:ext uri="{BB962C8B-B14F-4D97-AF65-F5344CB8AC3E}">
        <p14:creationId xmlns:p14="http://schemas.microsoft.com/office/powerpoint/2010/main" val="22316606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prstClr val="white"/>
                </a:solidFill>
              </a:rPr>
              <a:t>Stakeholders and Land Managers</a:t>
            </a:r>
            <a:endParaRPr lang="en-US" sz="2800" dirty="0"/>
          </a:p>
        </p:txBody>
      </p:sp>
      <p:sp>
        <p:nvSpPr>
          <p:cNvPr id="3" name="Content Placeholder 2"/>
          <p:cNvSpPr>
            <a:spLocks noGrp="1"/>
          </p:cNvSpPr>
          <p:nvPr>
            <p:ph idx="1"/>
          </p:nvPr>
        </p:nvSpPr>
        <p:spPr/>
        <p:txBody>
          <a:bodyPr>
            <a:normAutofit fontScale="85000" lnSpcReduction="20000"/>
          </a:bodyPr>
          <a:lstStyle/>
          <a:p>
            <a:pPr lvl="0"/>
            <a:r>
              <a:rPr lang="en-US" sz="2400" dirty="0">
                <a:solidFill>
                  <a:prstClr val="black"/>
                </a:solidFill>
              </a:rPr>
              <a:t>Picayune Strand State Forest – Florida Forest Service</a:t>
            </a:r>
          </a:p>
          <a:p>
            <a:pPr lvl="0"/>
            <a:endParaRPr lang="en-US" sz="2400" dirty="0" smtClean="0">
              <a:solidFill>
                <a:prstClr val="black"/>
              </a:solidFill>
            </a:endParaRPr>
          </a:p>
          <a:p>
            <a:pPr lvl="0"/>
            <a:r>
              <a:rPr lang="en-US" sz="2400" dirty="0" smtClean="0">
                <a:solidFill>
                  <a:prstClr val="black"/>
                </a:solidFill>
              </a:rPr>
              <a:t>Fakahatchee </a:t>
            </a:r>
            <a:r>
              <a:rPr lang="en-US" sz="2400" dirty="0">
                <a:solidFill>
                  <a:prstClr val="black"/>
                </a:solidFill>
              </a:rPr>
              <a:t>Strand Preserve State Park – </a:t>
            </a:r>
            <a:r>
              <a:rPr lang="en-US" sz="2400" dirty="0" smtClean="0">
                <a:solidFill>
                  <a:prstClr val="black"/>
                </a:solidFill>
              </a:rPr>
              <a:t>Florida </a:t>
            </a:r>
            <a:r>
              <a:rPr lang="en-US" sz="2400" dirty="0">
                <a:solidFill>
                  <a:prstClr val="black"/>
                </a:solidFill>
              </a:rPr>
              <a:t>Division of Recreation and </a:t>
            </a:r>
            <a:r>
              <a:rPr lang="en-US" sz="2400" dirty="0" smtClean="0">
                <a:solidFill>
                  <a:prstClr val="black"/>
                </a:solidFill>
              </a:rPr>
              <a:t>Parks</a:t>
            </a:r>
            <a:endParaRPr lang="en-US" sz="2400" dirty="0">
              <a:solidFill>
                <a:prstClr val="black"/>
              </a:solidFill>
            </a:endParaRPr>
          </a:p>
          <a:p>
            <a:pPr lvl="0"/>
            <a:endParaRPr lang="en-US" sz="2400" dirty="0" smtClean="0">
              <a:solidFill>
                <a:prstClr val="black"/>
              </a:solidFill>
            </a:endParaRPr>
          </a:p>
          <a:p>
            <a:pPr lvl="0"/>
            <a:r>
              <a:rPr lang="en-US" sz="2400" dirty="0" smtClean="0">
                <a:solidFill>
                  <a:prstClr val="black"/>
                </a:solidFill>
              </a:rPr>
              <a:t>Collier-Seminole </a:t>
            </a:r>
            <a:r>
              <a:rPr lang="en-US" sz="2400" dirty="0">
                <a:solidFill>
                  <a:prstClr val="black"/>
                </a:solidFill>
              </a:rPr>
              <a:t>State Park </a:t>
            </a:r>
            <a:r>
              <a:rPr lang="en-US" sz="2400" dirty="0" smtClean="0">
                <a:solidFill>
                  <a:prstClr val="black"/>
                </a:solidFill>
              </a:rPr>
              <a:t>– Florida </a:t>
            </a:r>
            <a:r>
              <a:rPr lang="en-US" sz="2400" dirty="0">
                <a:solidFill>
                  <a:prstClr val="black"/>
                </a:solidFill>
              </a:rPr>
              <a:t>Division of Recreation and </a:t>
            </a:r>
            <a:r>
              <a:rPr lang="en-US" sz="2400" dirty="0" smtClean="0">
                <a:solidFill>
                  <a:prstClr val="black"/>
                </a:solidFill>
              </a:rPr>
              <a:t>Parks</a:t>
            </a:r>
            <a:endParaRPr lang="en-US" sz="2400" dirty="0">
              <a:solidFill>
                <a:prstClr val="black"/>
              </a:solidFill>
            </a:endParaRPr>
          </a:p>
          <a:p>
            <a:pPr lvl="0"/>
            <a:endParaRPr lang="en-US" sz="2400" dirty="0" smtClean="0">
              <a:solidFill>
                <a:prstClr val="black"/>
              </a:solidFill>
            </a:endParaRPr>
          </a:p>
          <a:p>
            <a:pPr lvl="0"/>
            <a:r>
              <a:rPr lang="en-US" sz="2400" dirty="0" smtClean="0">
                <a:solidFill>
                  <a:prstClr val="black"/>
                </a:solidFill>
              </a:rPr>
              <a:t>Ten </a:t>
            </a:r>
            <a:r>
              <a:rPr lang="en-US" sz="2400" dirty="0">
                <a:solidFill>
                  <a:prstClr val="black"/>
                </a:solidFill>
              </a:rPr>
              <a:t>Thousand Islands National Wildlife Refuge – U.S. Fish and Wildlife Service</a:t>
            </a:r>
          </a:p>
          <a:p>
            <a:pPr lvl="0"/>
            <a:endParaRPr lang="en-US" sz="2400" dirty="0" smtClean="0">
              <a:solidFill>
                <a:prstClr val="black"/>
              </a:solidFill>
            </a:endParaRPr>
          </a:p>
          <a:p>
            <a:pPr lvl="0"/>
            <a:r>
              <a:rPr lang="en-US" sz="2400" dirty="0" smtClean="0">
                <a:solidFill>
                  <a:prstClr val="black"/>
                </a:solidFill>
              </a:rPr>
              <a:t>Rookery </a:t>
            </a:r>
            <a:r>
              <a:rPr lang="en-US" sz="2400" dirty="0">
                <a:solidFill>
                  <a:prstClr val="black"/>
                </a:solidFill>
              </a:rPr>
              <a:t>Bay National Estuarine Research Reserve – FDEP/NOAA</a:t>
            </a:r>
          </a:p>
          <a:p>
            <a:pPr lvl="0"/>
            <a:endParaRPr lang="en-US" sz="2400" dirty="0" smtClean="0">
              <a:solidFill>
                <a:prstClr val="black"/>
              </a:solidFill>
            </a:endParaRPr>
          </a:p>
          <a:p>
            <a:pPr lvl="0"/>
            <a:r>
              <a:rPr lang="en-US" sz="2400" dirty="0" smtClean="0">
                <a:solidFill>
                  <a:prstClr val="black"/>
                </a:solidFill>
              </a:rPr>
              <a:t>6Ls </a:t>
            </a:r>
            <a:r>
              <a:rPr lang="en-US" sz="2400" dirty="0">
                <a:solidFill>
                  <a:prstClr val="black"/>
                </a:solidFill>
              </a:rPr>
              <a:t>Farm/ Private Property</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a:p>
        </p:txBody>
      </p:sp>
    </p:spTree>
    <p:extLst>
      <p:ext uri="{BB962C8B-B14F-4D97-AF65-F5344CB8AC3E}">
        <p14:creationId xmlns:p14="http://schemas.microsoft.com/office/powerpoint/2010/main" val="1063159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Wetland Assessment</a:t>
            </a:r>
            <a:endParaRPr lang="en-US" sz="2800" dirty="0"/>
          </a:p>
        </p:txBody>
      </p:sp>
      <p:sp>
        <p:nvSpPr>
          <p:cNvPr id="3" name="Content Placeholder 2"/>
          <p:cNvSpPr>
            <a:spLocks noGrp="1"/>
          </p:cNvSpPr>
          <p:nvPr>
            <p:ph idx="1"/>
          </p:nvPr>
        </p:nvSpPr>
        <p:spPr/>
        <p:txBody>
          <a:bodyPr/>
          <a:lstStyle/>
          <a:p>
            <a:pPr lvl="0"/>
            <a:r>
              <a:rPr lang="en-US" sz="2000" dirty="0" smtClean="0">
                <a:solidFill>
                  <a:prstClr val="black"/>
                </a:solidFill>
              </a:rPr>
              <a:t>While </a:t>
            </a:r>
            <a:r>
              <a:rPr lang="en-US" sz="2000" dirty="0">
                <a:solidFill>
                  <a:prstClr val="black"/>
                </a:solidFill>
              </a:rPr>
              <a:t>it is recognized that the project objective is ecosystem restoration, it is necessary to clearly demonstrate that those benefits </a:t>
            </a:r>
            <a:r>
              <a:rPr lang="en-US" sz="2000" dirty="0" smtClean="0">
                <a:solidFill>
                  <a:prstClr val="black"/>
                </a:solidFill>
              </a:rPr>
              <a:t>outweigh </a:t>
            </a:r>
            <a:r>
              <a:rPr lang="en-US" sz="2000" dirty="0">
                <a:solidFill>
                  <a:prstClr val="black"/>
                </a:solidFill>
              </a:rPr>
              <a:t>the impact to wetlands from the construction of the project </a:t>
            </a:r>
            <a:r>
              <a:rPr lang="en-US" sz="2000" dirty="0" smtClean="0">
                <a:solidFill>
                  <a:prstClr val="black"/>
                </a:solidFill>
              </a:rPr>
              <a:t>features</a:t>
            </a:r>
            <a:endParaRPr lang="en-US" sz="2000" dirty="0">
              <a:solidFill>
                <a:prstClr val="black"/>
              </a:solidFill>
            </a:endParaRPr>
          </a:p>
          <a:p>
            <a:pPr lvl="0"/>
            <a:endParaRPr lang="en-US" sz="2000" dirty="0">
              <a:solidFill>
                <a:prstClr val="black"/>
              </a:solidFill>
            </a:endParaRPr>
          </a:p>
          <a:p>
            <a:pPr lvl="0"/>
            <a:r>
              <a:rPr lang="en-US" sz="2000" dirty="0" smtClean="0">
                <a:solidFill>
                  <a:prstClr val="black"/>
                </a:solidFill>
              </a:rPr>
              <a:t>Provide </a:t>
            </a:r>
            <a:r>
              <a:rPr lang="en-US" sz="2000" dirty="0">
                <a:solidFill>
                  <a:prstClr val="black"/>
                </a:solidFill>
              </a:rPr>
              <a:t>the current and historic ecological and hydrologic conditions as well as the reasonable assurances that exist to demonstrate that impacts to wetlands from the project have been avoided, minimized, and mitigated </a:t>
            </a:r>
            <a:endParaRPr lang="en-US" sz="2000" dirty="0" smtClean="0">
              <a:solidFill>
                <a:prstClr val="black"/>
              </a:solidFill>
            </a:endParaRPr>
          </a:p>
          <a:p>
            <a:pPr lvl="0"/>
            <a:endParaRPr lang="en-US" sz="1600" dirty="0" smtClean="0">
              <a:solidFill>
                <a:prstClr val="black"/>
              </a:solidFill>
            </a:endParaRPr>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a:p>
        </p:txBody>
      </p:sp>
    </p:spTree>
    <p:extLst>
      <p:ext uri="{BB962C8B-B14F-4D97-AF65-F5344CB8AC3E}">
        <p14:creationId xmlns:p14="http://schemas.microsoft.com/office/powerpoint/2010/main" val="22507018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Challenges: Soil Remediation</a:t>
            </a:r>
            <a:endParaRPr lang="en-US" sz="2800" dirty="0"/>
          </a:p>
        </p:txBody>
      </p:sp>
      <p:sp>
        <p:nvSpPr>
          <p:cNvPr id="3" name="Content Placeholder 2"/>
          <p:cNvSpPr>
            <a:spLocks noGrp="1"/>
          </p:cNvSpPr>
          <p:nvPr>
            <p:ph idx="1"/>
          </p:nvPr>
        </p:nvSpPr>
        <p:spPr/>
        <p:txBody>
          <a:bodyPr/>
          <a:lstStyle/>
          <a:p>
            <a:pPr lvl="0"/>
            <a:r>
              <a:rPr lang="en-US" sz="2200" dirty="0" smtClean="0">
                <a:solidFill>
                  <a:prstClr val="black"/>
                </a:solidFill>
              </a:rPr>
              <a:t>Chlordane</a:t>
            </a:r>
          </a:p>
          <a:p>
            <a:pPr lvl="0"/>
            <a:endParaRPr lang="en-US" sz="2200" dirty="0" smtClean="0">
              <a:solidFill>
                <a:prstClr val="black"/>
              </a:solidFill>
            </a:endParaRPr>
          </a:p>
          <a:p>
            <a:pPr lvl="0"/>
            <a:r>
              <a:rPr lang="en-US" sz="2200" dirty="0" smtClean="0">
                <a:solidFill>
                  <a:prstClr val="black"/>
                </a:solidFill>
              </a:rPr>
              <a:t>Lead</a:t>
            </a:r>
          </a:p>
          <a:p>
            <a:pPr lvl="0"/>
            <a:endParaRPr lang="en-US" sz="2200" dirty="0" smtClean="0">
              <a:solidFill>
                <a:prstClr val="black"/>
              </a:solidFill>
            </a:endParaRPr>
          </a:p>
          <a:p>
            <a:pPr lvl="0"/>
            <a:r>
              <a:rPr lang="en-US" sz="2200" dirty="0" smtClean="0">
                <a:solidFill>
                  <a:prstClr val="black"/>
                </a:solidFill>
              </a:rPr>
              <a:t>Solid Waste</a:t>
            </a:r>
          </a:p>
          <a:p>
            <a:pPr lvl="0"/>
            <a:endParaRPr lang="en-US" sz="2200" dirty="0">
              <a:solidFill>
                <a:prstClr val="black"/>
              </a:solidFill>
            </a:endParaRPr>
          </a:p>
          <a:p>
            <a:pPr lvl="1"/>
            <a:endParaRPr lang="en-US" dirty="0">
              <a:solidFill>
                <a:prstClr val="black"/>
              </a:solidFill>
            </a:endParaRP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1096" y="1622164"/>
            <a:ext cx="4426735" cy="2665878"/>
          </a:xfrm>
          <a:prstGeom prst="rect">
            <a:avLst/>
          </a:prstGeom>
        </p:spPr>
      </p:pic>
      <p:pic>
        <p:nvPicPr>
          <p:cNvPr id="7" name="Picture 6"/>
          <p:cNvPicPr>
            <a:picLocks noChangeAspect="1"/>
          </p:cNvPicPr>
          <p:nvPr/>
        </p:nvPicPr>
        <p:blipFill>
          <a:blip r:embed="rId4"/>
          <a:stretch>
            <a:fillRect/>
          </a:stretch>
        </p:blipFill>
        <p:spPr>
          <a:xfrm>
            <a:off x="457200" y="4449437"/>
            <a:ext cx="2891919" cy="1860082"/>
          </a:xfrm>
          <a:prstGeom prst="rect">
            <a:avLst/>
          </a:prstGeom>
        </p:spPr>
      </p:pic>
      <p:pic>
        <p:nvPicPr>
          <p:cNvPr id="9" name="Picture 8"/>
          <p:cNvPicPr>
            <a:picLocks noChangeAspect="1"/>
          </p:cNvPicPr>
          <p:nvPr/>
        </p:nvPicPr>
        <p:blipFill>
          <a:blip r:embed="rId5"/>
          <a:stretch>
            <a:fillRect/>
          </a:stretch>
        </p:blipFill>
        <p:spPr>
          <a:xfrm>
            <a:off x="6125257" y="4471398"/>
            <a:ext cx="2422574" cy="1816157"/>
          </a:xfrm>
          <a:prstGeom prst="rect">
            <a:avLst/>
          </a:prstGeom>
        </p:spPr>
      </p:pic>
      <p:pic>
        <p:nvPicPr>
          <p:cNvPr id="10" name="Picture 9"/>
          <p:cNvPicPr>
            <a:picLocks noChangeAspect="1"/>
          </p:cNvPicPr>
          <p:nvPr/>
        </p:nvPicPr>
        <p:blipFill>
          <a:blip r:embed="rId6"/>
          <a:stretch>
            <a:fillRect/>
          </a:stretch>
        </p:blipFill>
        <p:spPr>
          <a:xfrm>
            <a:off x="3517432" y="4471399"/>
            <a:ext cx="2423470" cy="1816157"/>
          </a:xfrm>
          <a:prstGeom prst="rect">
            <a:avLst/>
          </a:prstGeom>
        </p:spPr>
      </p:pic>
    </p:spTree>
    <p:extLst>
      <p:ext uri="{BB962C8B-B14F-4D97-AF65-F5344CB8AC3E}">
        <p14:creationId xmlns:p14="http://schemas.microsoft.com/office/powerpoint/2010/main" val="6927187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Monitoring</a:t>
            </a:r>
            <a:endParaRPr lang="en-US" sz="2800" dirty="0"/>
          </a:p>
        </p:txBody>
      </p:sp>
      <p:pic>
        <p:nvPicPr>
          <p:cNvPr id="6" name="Content Placeholder 5"/>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6424" t="3368" r="6424" b="20869"/>
          <a:stretch/>
        </p:blipFill>
        <p:spPr>
          <a:xfrm>
            <a:off x="746050" y="1589087"/>
            <a:ext cx="3962401" cy="4457700"/>
          </a:xfrm>
        </p:spPr>
      </p:pic>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a:p>
        </p:txBody>
      </p:sp>
      <p:sp>
        <p:nvSpPr>
          <p:cNvPr id="3" name="TextBox 2"/>
          <p:cNvSpPr txBox="1"/>
          <p:nvPr/>
        </p:nvSpPr>
        <p:spPr>
          <a:xfrm>
            <a:off x="5334000" y="2082356"/>
            <a:ext cx="3108577" cy="3447098"/>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Water Quality</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Groundwater and Surface Water Levels</a:t>
            </a:r>
          </a:p>
          <a:p>
            <a:pPr marL="742950" lvl="1" indent="-285750">
              <a:buFont typeface="Courier New" panose="02070309020205020404" pitchFamily="49" charset="0"/>
              <a:buChar char="o"/>
            </a:pPr>
            <a:endParaRPr lang="en-US" sz="2000" dirty="0" smtClean="0"/>
          </a:p>
          <a:p>
            <a:pPr marL="742950" lvl="1" indent="-285750">
              <a:buFont typeface="Courier New" panose="02070309020205020404" pitchFamily="49" charset="0"/>
              <a:buChar char="o"/>
            </a:pPr>
            <a:r>
              <a:rPr lang="en-US" sz="2000" dirty="0" smtClean="0"/>
              <a:t>Project Area Restoration</a:t>
            </a:r>
          </a:p>
          <a:p>
            <a:pPr marL="742950" lvl="1" indent="-285750">
              <a:buFont typeface="Courier New" panose="02070309020205020404" pitchFamily="49" charset="0"/>
              <a:buChar char="o"/>
            </a:pPr>
            <a:endParaRPr lang="en-US" sz="2000" dirty="0" smtClean="0"/>
          </a:p>
          <a:p>
            <a:pPr marL="742950" lvl="1" indent="-285750">
              <a:buFont typeface="Courier New" panose="02070309020205020404" pitchFamily="49" charset="0"/>
              <a:buChar char="o"/>
            </a:pPr>
            <a:r>
              <a:rPr lang="en-US" sz="2000" dirty="0" smtClean="0"/>
              <a:t>Upstream Wetlands</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381752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T&amp;E Species</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0" y="1419522"/>
            <a:ext cx="3065929" cy="227220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8660" y="4094764"/>
            <a:ext cx="3101340" cy="2122377"/>
          </a:xfrm>
          <a:prstGeom prst="rect">
            <a:avLst/>
          </a:prstGeom>
        </p:spPr>
      </p:pic>
      <p:sp>
        <p:nvSpPr>
          <p:cNvPr id="10" name="Rectangle 9"/>
          <p:cNvSpPr/>
          <p:nvPr/>
        </p:nvSpPr>
        <p:spPr>
          <a:xfrm>
            <a:off x="2627337" y="1700949"/>
            <a:ext cx="2362200" cy="646331"/>
          </a:xfrm>
          <a:prstGeom prst="rect">
            <a:avLst/>
          </a:prstGeom>
        </p:spPr>
        <p:txBody>
          <a:bodyPr wrap="square">
            <a:spAutoFit/>
          </a:bodyPr>
          <a:lstStyle/>
          <a:p>
            <a:r>
              <a:rPr lang="en-US" dirty="0">
                <a:solidFill>
                  <a:schemeClr val="bg1"/>
                </a:solidFill>
              </a:rPr>
              <a:t>Big Cypress fox squirrel</a:t>
            </a:r>
          </a:p>
          <a:p>
            <a:r>
              <a:rPr lang="en-US" dirty="0" err="1">
                <a:solidFill>
                  <a:schemeClr val="bg1"/>
                </a:solidFill>
              </a:rPr>
              <a:t>Sciurus</a:t>
            </a:r>
            <a:r>
              <a:rPr lang="en-US" dirty="0">
                <a:solidFill>
                  <a:schemeClr val="bg1"/>
                </a:solidFill>
              </a:rPr>
              <a:t> </a:t>
            </a:r>
            <a:r>
              <a:rPr lang="en-US" dirty="0" err="1">
                <a:solidFill>
                  <a:schemeClr val="bg1"/>
                </a:solidFill>
              </a:rPr>
              <a:t>niger</a:t>
            </a:r>
            <a:r>
              <a:rPr lang="en-US" dirty="0">
                <a:solidFill>
                  <a:schemeClr val="bg1"/>
                </a:solidFill>
              </a:rPr>
              <a:t> </a:t>
            </a:r>
            <a:r>
              <a:rPr lang="en-US" dirty="0" err="1">
                <a:solidFill>
                  <a:schemeClr val="bg1"/>
                </a:solidFill>
              </a:rPr>
              <a:t>avicennia</a:t>
            </a:r>
            <a:endParaRPr lang="en-US" dirty="0">
              <a:solidFill>
                <a:schemeClr val="bg1"/>
              </a:solidFill>
            </a:endParaRPr>
          </a:p>
        </p:txBody>
      </p:sp>
      <p:sp>
        <p:nvSpPr>
          <p:cNvPr id="11" name="Rectangle 10"/>
          <p:cNvSpPr/>
          <p:nvPr/>
        </p:nvSpPr>
        <p:spPr>
          <a:xfrm>
            <a:off x="4663096" y="4152957"/>
            <a:ext cx="2651070" cy="646331"/>
          </a:xfrm>
          <a:prstGeom prst="rect">
            <a:avLst/>
          </a:prstGeom>
        </p:spPr>
        <p:txBody>
          <a:bodyPr wrap="square">
            <a:spAutoFit/>
          </a:bodyPr>
          <a:lstStyle/>
          <a:p>
            <a:r>
              <a:rPr lang="en-US" dirty="0">
                <a:solidFill>
                  <a:schemeClr val="bg1"/>
                </a:solidFill>
              </a:rPr>
              <a:t>American alligator </a:t>
            </a:r>
            <a:r>
              <a:rPr lang="en-US" dirty="0" err="1" smtClean="0">
                <a:solidFill>
                  <a:schemeClr val="bg1"/>
                </a:solidFill>
              </a:rPr>
              <a:t>Alligator</a:t>
            </a:r>
            <a:r>
              <a:rPr lang="en-US" dirty="0" smtClean="0">
                <a:solidFill>
                  <a:schemeClr val="bg1"/>
                </a:solidFill>
              </a:rPr>
              <a:t> </a:t>
            </a:r>
            <a:r>
              <a:rPr lang="en-US" dirty="0" err="1" smtClean="0">
                <a:solidFill>
                  <a:schemeClr val="bg1"/>
                </a:solidFill>
              </a:rPr>
              <a:t>mississippiensis</a:t>
            </a:r>
            <a:endParaRPr lang="en-US" dirty="0">
              <a:solidFill>
                <a:schemeClr val="bg1"/>
              </a:solidFill>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9224" y="1429185"/>
            <a:ext cx="1755038" cy="2262541"/>
          </a:xfrm>
          <a:prstGeom prst="rect">
            <a:avLst/>
          </a:prstGeom>
        </p:spPr>
      </p:pic>
      <p:sp>
        <p:nvSpPr>
          <p:cNvPr id="12" name="Rectangle 11"/>
          <p:cNvSpPr/>
          <p:nvPr/>
        </p:nvSpPr>
        <p:spPr>
          <a:xfrm>
            <a:off x="609600" y="3018401"/>
            <a:ext cx="1834285" cy="646331"/>
          </a:xfrm>
          <a:prstGeom prst="rect">
            <a:avLst/>
          </a:prstGeom>
        </p:spPr>
        <p:txBody>
          <a:bodyPr wrap="none">
            <a:spAutoFit/>
          </a:bodyPr>
          <a:lstStyle/>
          <a:p>
            <a:r>
              <a:rPr lang="en-US" dirty="0" smtClean="0">
                <a:solidFill>
                  <a:schemeClr val="bg1"/>
                </a:solidFill>
              </a:rPr>
              <a:t>Limpkin</a:t>
            </a:r>
          </a:p>
          <a:p>
            <a:r>
              <a:rPr lang="en-US" dirty="0" err="1" smtClean="0">
                <a:solidFill>
                  <a:schemeClr val="bg1"/>
                </a:solidFill>
              </a:rPr>
              <a:t>Aramus</a:t>
            </a:r>
            <a:r>
              <a:rPr lang="en-US" dirty="0" smtClean="0">
                <a:solidFill>
                  <a:schemeClr val="bg1"/>
                </a:solidFill>
              </a:rPr>
              <a:t> </a:t>
            </a:r>
            <a:r>
              <a:rPr lang="en-US" dirty="0" err="1">
                <a:solidFill>
                  <a:schemeClr val="bg1"/>
                </a:solidFill>
              </a:rPr>
              <a:t>guarauna</a:t>
            </a:r>
            <a:endParaRPr lang="en-US" dirty="0">
              <a:solidFill>
                <a:schemeClr val="bg1"/>
              </a:solidFill>
            </a:endParaRPr>
          </a:p>
        </p:txBody>
      </p:sp>
      <p:pic>
        <p:nvPicPr>
          <p:cNvPr id="9" name="Picture 8"/>
          <p:cNvPicPr>
            <a:picLocks noChangeAspect="1"/>
          </p:cNvPicPr>
          <p:nvPr/>
        </p:nvPicPr>
        <p:blipFill>
          <a:blip r:embed="rId6"/>
          <a:stretch>
            <a:fillRect/>
          </a:stretch>
        </p:blipFill>
        <p:spPr>
          <a:xfrm>
            <a:off x="6321439" y="5979376"/>
            <a:ext cx="1298561" cy="237765"/>
          </a:xfrm>
          <a:prstGeom prst="rect">
            <a:avLst/>
          </a:prstGeom>
        </p:spPr>
      </p:pic>
      <p:sp>
        <p:nvSpPr>
          <p:cNvPr id="14" name="TextBox 13"/>
          <p:cNvSpPr txBox="1"/>
          <p:nvPr/>
        </p:nvSpPr>
        <p:spPr>
          <a:xfrm>
            <a:off x="4445215" y="3155193"/>
            <a:ext cx="1295400" cy="215444"/>
          </a:xfrm>
          <a:prstGeom prst="rect">
            <a:avLst/>
          </a:prstGeom>
          <a:noFill/>
        </p:spPr>
        <p:txBody>
          <a:bodyPr wrap="square" rtlCol="0">
            <a:spAutoFit/>
          </a:bodyPr>
          <a:lstStyle/>
          <a:p>
            <a:r>
              <a:rPr lang="en-US" sz="800" dirty="0" smtClean="0">
                <a:solidFill>
                  <a:schemeClr val="bg1"/>
                </a:solidFill>
              </a:rPr>
              <a:t>© Paul Julian</a:t>
            </a:r>
            <a:endParaRPr lang="en-US" sz="800" dirty="0">
              <a:solidFill>
                <a:schemeClr val="bg1"/>
              </a:solidFill>
            </a:endParaRPr>
          </a:p>
        </p:txBody>
      </p:sp>
      <p:pic>
        <p:nvPicPr>
          <p:cNvPr id="7" name="Picture 6"/>
          <p:cNvPicPr>
            <a:picLocks noChangeAspect="1"/>
          </p:cNvPicPr>
          <p:nvPr/>
        </p:nvPicPr>
        <p:blipFill>
          <a:blip r:embed="rId7"/>
          <a:stretch>
            <a:fillRect/>
          </a:stretch>
        </p:blipFill>
        <p:spPr>
          <a:xfrm>
            <a:off x="1588533" y="4094764"/>
            <a:ext cx="2695338" cy="2122377"/>
          </a:xfrm>
          <a:prstGeom prst="rect">
            <a:avLst/>
          </a:prstGeom>
        </p:spPr>
      </p:pic>
      <p:sp>
        <p:nvSpPr>
          <p:cNvPr id="15" name="Rectangle 14"/>
          <p:cNvSpPr/>
          <p:nvPr/>
        </p:nvSpPr>
        <p:spPr>
          <a:xfrm>
            <a:off x="1733046" y="4232623"/>
            <a:ext cx="4058154" cy="923330"/>
          </a:xfrm>
          <a:prstGeom prst="rect">
            <a:avLst/>
          </a:prstGeom>
        </p:spPr>
        <p:txBody>
          <a:bodyPr wrap="square">
            <a:spAutoFit/>
          </a:bodyPr>
          <a:lstStyle/>
          <a:p>
            <a:r>
              <a:rPr lang="en-US" dirty="0" smtClean="0">
                <a:solidFill>
                  <a:schemeClr val="bg1"/>
                </a:solidFill>
              </a:rPr>
              <a:t>Wood Stork</a:t>
            </a:r>
            <a:endParaRPr lang="en-US" dirty="0">
              <a:solidFill>
                <a:schemeClr val="bg1"/>
              </a:solidFill>
            </a:endParaRPr>
          </a:p>
          <a:p>
            <a:r>
              <a:rPr lang="en-US" dirty="0" err="1">
                <a:solidFill>
                  <a:schemeClr val="bg1"/>
                </a:solidFill>
              </a:rPr>
              <a:t>Mycteria</a:t>
            </a:r>
            <a:r>
              <a:rPr lang="en-US" dirty="0">
                <a:solidFill>
                  <a:schemeClr val="bg1"/>
                </a:solidFill>
              </a:rPr>
              <a:t> </a:t>
            </a:r>
            <a:r>
              <a:rPr lang="en-US" dirty="0" err="1">
                <a:solidFill>
                  <a:schemeClr val="bg1"/>
                </a:solidFill>
              </a:rPr>
              <a:t>americana</a:t>
            </a:r>
            <a:endParaRPr lang="en-US" dirty="0">
              <a:solidFill>
                <a:schemeClr val="bg1"/>
              </a:solidFill>
            </a:endParaRPr>
          </a:p>
          <a:p>
            <a:endParaRPr lang="en-US" dirty="0">
              <a:solidFill>
                <a:schemeClr val="bg1"/>
              </a:solidFill>
            </a:endParaRPr>
          </a:p>
        </p:txBody>
      </p:sp>
      <p:pic>
        <p:nvPicPr>
          <p:cNvPr id="13" name="Picture 12"/>
          <p:cNvPicPr>
            <a:picLocks noChangeAspect="1"/>
          </p:cNvPicPr>
          <p:nvPr/>
        </p:nvPicPr>
        <p:blipFill>
          <a:blip r:embed="rId8"/>
          <a:stretch>
            <a:fillRect/>
          </a:stretch>
        </p:blipFill>
        <p:spPr>
          <a:xfrm>
            <a:off x="5806453" y="1431363"/>
            <a:ext cx="2880347" cy="2260362"/>
          </a:xfrm>
          <a:prstGeom prst="rect">
            <a:avLst/>
          </a:prstGeom>
        </p:spPr>
      </p:pic>
      <p:sp>
        <p:nvSpPr>
          <p:cNvPr id="17" name="Rectangle 16"/>
          <p:cNvSpPr/>
          <p:nvPr/>
        </p:nvSpPr>
        <p:spPr>
          <a:xfrm>
            <a:off x="5937521" y="1509447"/>
            <a:ext cx="2362200" cy="646331"/>
          </a:xfrm>
          <a:prstGeom prst="rect">
            <a:avLst/>
          </a:prstGeom>
        </p:spPr>
        <p:txBody>
          <a:bodyPr wrap="square">
            <a:spAutoFit/>
          </a:bodyPr>
          <a:lstStyle/>
          <a:p>
            <a:r>
              <a:rPr lang="pt-BR" dirty="0" smtClean="0">
                <a:solidFill>
                  <a:schemeClr val="bg1"/>
                </a:solidFill>
              </a:rPr>
              <a:t>Florida Panther</a:t>
            </a:r>
            <a:endParaRPr lang="pt-BR" dirty="0">
              <a:solidFill>
                <a:schemeClr val="bg1"/>
              </a:solidFill>
            </a:endParaRPr>
          </a:p>
          <a:p>
            <a:r>
              <a:rPr lang="pt-BR" dirty="0">
                <a:solidFill>
                  <a:schemeClr val="bg1"/>
                </a:solidFill>
              </a:rPr>
              <a:t>Puma concolor coryi</a:t>
            </a:r>
            <a:endParaRPr lang="en-US" dirty="0">
              <a:solidFill>
                <a:schemeClr val="bg1"/>
              </a:solidFill>
            </a:endParaRPr>
          </a:p>
        </p:txBody>
      </p:sp>
      <p:sp>
        <p:nvSpPr>
          <p:cNvPr id="18" name="TextBox 17"/>
          <p:cNvSpPr txBox="1"/>
          <p:nvPr/>
        </p:nvSpPr>
        <p:spPr>
          <a:xfrm>
            <a:off x="7314166" y="3273457"/>
            <a:ext cx="1295400" cy="215444"/>
          </a:xfrm>
          <a:prstGeom prst="rect">
            <a:avLst/>
          </a:prstGeom>
          <a:noFill/>
        </p:spPr>
        <p:txBody>
          <a:bodyPr wrap="square" rtlCol="0">
            <a:spAutoFit/>
          </a:bodyPr>
          <a:lstStyle/>
          <a:p>
            <a:r>
              <a:rPr lang="en-US" sz="800" dirty="0" smtClean="0"/>
              <a:t>© Joss Nageon de Lestang </a:t>
            </a:r>
            <a:endParaRPr lang="en-US" sz="800" dirty="0"/>
          </a:p>
        </p:txBody>
      </p:sp>
    </p:spTree>
    <p:extLst>
      <p:ext uri="{BB962C8B-B14F-4D97-AF65-F5344CB8AC3E}">
        <p14:creationId xmlns:p14="http://schemas.microsoft.com/office/powerpoint/2010/main" val="16890792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Manatee </a:t>
            </a:r>
            <a:r>
              <a:rPr lang="en-US" sz="2800" dirty="0" err="1" smtClean="0"/>
              <a:t>Refugium</a:t>
            </a:r>
            <a:r>
              <a:rPr lang="en-US" sz="2800" dirty="0" smtClean="0"/>
              <a:t> Mitigation</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a:p>
        </p:txBody>
      </p:sp>
      <p:pic>
        <p:nvPicPr>
          <p:cNvPr id="11" name="Picture 10"/>
          <p:cNvPicPr>
            <a:picLocks noChangeAspect="1"/>
          </p:cNvPicPr>
          <p:nvPr/>
        </p:nvPicPr>
        <p:blipFill>
          <a:blip r:embed="rId3"/>
          <a:stretch>
            <a:fillRect/>
          </a:stretch>
        </p:blipFill>
        <p:spPr>
          <a:xfrm>
            <a:off x="552920" y="1295400"/>
            <a:ext cx="2266480" cy="2811463"/>
          </a:xfrm>
          <a:prstGeom prst="rect">
            <a:avLst/>
          </a:prstGeom>
        </p:spPr>
      </p:pic>
      <p:sp>
        <p:nvSpPr>
          <p:cNvPr id="12" name="TextBox 11"/>
          <p:cNvSpPr txBox="1"/>
          <p:nvPr/>
        </p:nvSpPr>
        <p:spPr>
          <a:xfrm>
            <a:off x="6148069" y="1295400"/>
            <a:ext cx="2133600" cy="4801314"/>
          </a:xfrm>
          <a:prstGeom prst="rect">
            <a:avLst/>
          </a:prstGeom>
          <a:noFill/>
        </p:spPr>
        <p:txBody>
          <a:bodyPr wrap="square" rtlCol="0">
            <a:spAutoFit/>
          </a:bodyPr>
          <a:lstStyle/>
          <a:p>
            <a:pPr marL="285750" indent="-285750">
              <a:buFont typeface="Arial" panose="020B0604020202020204" pitchFamily="34" charset="0"/>
              <a:buChar char="•"/>
            </a:pPr>
            <a:r>
              <a:rPr lang="en-US" dirty="0"/>
              <a:t>During cold, wet times, a large fresh-water flow over Faka Union Weir #1 creates a “blanket” that encapsulates warmer salt </a:t>
            </a:r>
            <a:r>
              <a:rPr lang="en-US" dirty="0" smtClean="0"/>
              <a:t>water</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Project </a:t>
            </a:r>
            <a:r>
              <a:rPr lang="en-US" dirty="0"/>
              <a:t>will reduce flows in Faka Union Canal and will spread water over the landscape and affect </a:t>
            </a:r>
            <a:r>
              <a:rPr lang="en-US" dirty="0" err="1"/>
              <a:t>refugium</a:t>
            </a:r>
            <a:endParaRPr lang="en-US" dirty="0"/>
          </a:p>
        </p:txBody>
      </p:sp>
      <p:pic>
        <p:nvPicPr>
          <p:cNvPr id="13" name="Picture 12"/>
          <p:cNvPicPr>
            <a:picLocks noChangeAspect="1"/>
          </p:cNvPicPr>
          <p:nvPr/>
        </p:nvPicPr>
        <p:blipFill>
          <a:blip r:embed="rId4"/>
          <a:stretch>
            <a:fillRect/>
          </a:stretch>
        </p:blipFill>
        <p:spPr>
          <a:xfrm>
            <a:off x="553458" y="4292885"/>
            <a:ext cx="2265942" cy="1650715"/>
          </a:xfrm>
          <a:prstGeom prst="rect">
            <a:avLst/>
          </a:prstGeom>
        </p:spPr>
      </p:pic>
      <p:pic>
        <p:nvPicPr>
          <p:cNvPr id="14" name="Picture 13"/>
          <p:cNvPicPr>
            <a:picLocks noChangeAspect="1"/>
          </p:cNvPicPr>
          <p:nvPr/>
        </p:nvPicPr>
        <p:blipFill>
          <a:blip r:embed="rId5"/>
          <a:stretch>
            <a:fillRect/>
          </a:stretch>
        </p:blipFill>
        <p:spPr>
          <a:xfrm rot="5400000">
            <a:off x="2306085" y="2153686"/>
            <a:ext cx="4648201" cy="2931629"/>
          </a:xfrm>
          <a:prstGeom prst="rect">
            <a:avLst/>
          </a:prstGeom>
        </p:spPr>
      </p:pic>
      <p:pic>
        <p:nvPicPr>
          <p:cNvPr id="15" name="Picture 14"/>
          <p:cNvPicPr>
            <a:picLocks noChangeAspect="1"/>
          </p:cNvPicPr>
          <p:nvPr/>
        </p:nvPicPr>
        <p:blipFill>
          <a:blip r:embed="rId6"/>
          <a:stretch>
            <a:fillRect/>
          </a:stretch>
        </p:blipFill>
        <p:spPr>
          <a:xfrm>
            <a:off x="552920" y="4304917"/>
            <a:ext cx="1066892" cy="280440"/>
          </a:xfrm>
          <a:prstGeom prst="rect">
            <a:avLst/>
          </a:prstGeom>
        </p:spPr>
      </p:pic>
    </p:spTree>
    <p:extLst>
      <p:ext uri="{BB962C8B-B14F-4D97-AF65-F5344CB8AC3E}">
        <p14:creationId xmlns:p14="http://schemas.microsoft.com/office/powerpoint/2010/main" val="3045378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Progress: Prairie Canal</a:t>
            </a:r>
            <a:endParaRPr lang="en-US" sz="2800" dirty="0"/>
          </a:p>
        </p:txBody>
      </p:sp>
      <p:sp>
        <p:nvSpPr>
          <p:cNvPr id="3" name="Content Placeholder 2"/>
          <p:cNvSpPr>
            <a:spLocks noGrp="1"/>
          </p:cNvSpPr>
          <p:nvPr>
            <p:ph idx="1"/>
          </p:nvPr>
        </p:nvSpPr>
        <p:spPr/>
        <p:txBody>
          <a:bodyPr>
            <a:normAutofit/>
          </a:bodyPr>
          <a:lstStyle/>
          <a:p>
            <a:pPr lvl="0"/>
            <a:r>
              <a:rPr lang="en-US" sz="2200" dirty="0" smtClean="0">
                <a:solidFill>
                  <a:prstClr val="black"/>
                </a:solidFill>
              </a:rPr>
              <a:t>2007 – SFWMD </a:t>
            </a:r>
            <a:r>
              <a:rPr lang="en-US" sz="2200" dirty="0">
                <a:solidFill>
                  <a:prstClr val="black"/>
                </a:solidFill>
              </a:rPr>
              <a:t>completed plugging the Prairie </a:t>
            </a:r>
            <a:r>
              <a:rPr lang="en-US" sz="2200" dirty="0" smtClean="0">
                <a:solidFill>
                  <a:prstClr val="black"/>
                </a:solidFill>
              </a:rPr>
              <a:t>Canal, removed </a:t>
            </a:r>
            <a:r>
              <a:rPr lang="en-US" sz="2200" dirty="0">
                <a:solidFill>
                  <a:prstClr val="black"/>
                </a:solidFill>
              </a:rPr>
              <a:t>about 65 miles of roadways adjacent to the canal, and </a:t>
            </a:r>
            <a:r>
              <a:rPr lang="en-US" sz="2200" dirty="0" smtClean="0">
                <a:solidFill>
                  <a:prstClr val="black"/>
                </a:solidFill>
              </a:rPr>
              <a:t>cleared </a:t>
            </a:r>
            <a:r>
              <a:rPr lang="en-US" sz="2200" dirty="0">
                <a:solidFill>
                  <a:prstClr val="black"/>
                </a:solidFill>
              </a:rPr>
              <a:t>exotic plant species from the canal </a:t>
            </a:r>
            <a:r>
              <a:rPr lang="en-US" sz="2200" dirty="0" smtClean="0">
                <a:solidFill>
                  <a:prstClr val="black"/>
                </a:solidFill>
              </a:rPr>
              <a:t>banks</a:t>
            </a:r>
          </a:p>
          <a:p>
            <a:pPr lvl="0"/>
            <a:endParaRPr lang="en-US" sz="2200" dirty="0">
              <a:solidFill>
                <a:prstClr val="black"/>
              </a:solidFill>
            </a:endParaRPr>
          </a:p>
          <a:p>
            <a:pPr lvl="0"/>
            <a:r>
              <a:rPr lang="en-US" sz="2200" dirty="0" smtClean="0">
                <a:solidFill>
                  <a:prstClr val="black"/>
                </a:solidFill>
              </a:rPr>
              <a:t>Restoration benefits seen to date:</a:t>
            </a:r>
          </a:p>
          <a:p>
            <a:pPr lvl="1"/>
            <a:endParaRPr lang="en-US" sz="1800" dirty="0" smtClean="0">
              <a:solidFill>
                <a:prstClr val="black"/>
              </a:solidFill>
            </a:endParaRPr>
          </a:p>
          <a:p>
            <a:pPr lvl="1">
              <a:buFont typeface="Courier New" panose="02070309020205020404" pitchFamily="49" charset="0"/>
              <a:buChar char="o"/>
            </a:pPr>
            <a:r>
              <a:rPr lang="en-US" sz="1800" dirty="0">
                <a:solidFill>
                  <a:prstClr val="black"/>
                </a:solidFill>
              </a:rPr>
              <a:t>R</a:t>
            </a:r>
            <a:r>
              <a:rPr lang="en-US" sz="1800" dirty="0" smtClean="0">
                <a:solidFill>
                  <a:prstClr val="black"/>
                </a:solidFill>
              </a:rPr>
              <a:t>eemergence </a:t>
            </a:r>
            <a:r>
              <a:rPr lang="en-US" sz="1800" dirty="0">
                <a:solidFill>
                  <a:prstClr val="black"/>
                </a:solidFill>
              </a:rPr>
              <a:t>of foraging wading birds and native </a:t>
            </a:r>
            <a:r>
              <a:rPr lang="en-US" sz="1800" dirty="0" smtClean="0">
                <a:solidFill>
                  <a:prstClr val="black"/>
                </a:solidFill>
              </a:rPr>
              <a:t>vegetation</a:t>
            </a:r>
            <a:endParaRPr lang="en-US" sz="2200" dirty="0" smtClean="0">
              <a:solidFill>
                <a:prstClr val="black"/>
              </a:solidFill>
            </a:endParaRPr>
          </a:p>
          <a:p>
            <a:pPr lvl="1"/>
            <a:endParaRPr lang="en-US" sz="1800" dirty="0" smtClean="0">
              <a:solidFill>
                <a:prstClr val="black"/>
              </a:solidFill>
            </a:endParaRPr>
          </a:p>
          <a:p>
            <a:pPr lvl="1">
              <a:buFont typeface="Courier New" panose="02070309020205020404" pitchFamily="49" charset="0"/>
              <a:buChar char="o"/>
            </a:pPr>
            <a:r>
              <a:rPr lang="en-US" sz="1800" dirty="0">
                <a:solidFill>
                  <a:prstClr val="black"/>
                </a:solidFill>
              </a:rPr>
              <a:t>S</a:t>
            </a:r>
            <a:r>
              <a:rPr lang="en-US" sz="1800" dirty="0" smtClean="0">
                <a:solidFill>
                  <a:prstClr val="black"/>
                </a:solidFill>
              </a:rPr>
              <a:t>uccessfully </a:t>
            </a:r>
            <a:r>
              <a:rPr lang="en-US" sz="1800" dirty="0">
                <a:solidFill>
                  <a:prstClr val="black"/>
                </a:solidFill>
              </a:rPr>
              <a:t>reduced drainage of the adjacent Fakahatchee Strand State </a:t>
            </a:r>
            <a:r>
              <a:rPr lang="en-US" sz="1800" dirty="0" smtClean="0">
                <a:solidFill>
                  <a:prstClr val="black"/>
                </a:solidFill>
              </a:rPr>
              <a:t>Preserve</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a:p>
        </p:txBody>
      </p:sp>
    </p:spTree>
    <p:extLst>
      <p:ext uri="{BB962C8B-B14F-4D97-AF65-F5344CB8AC3E}">
        <p14:creationId xmlns:p14="http://schemas.microsoft.com/office/powerpoint/2010/main" val="4204498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Progress: Prairie Canal Plugging</a:t>
            </a:r>
            <a:endParaRPr lang="en-US" sz="2800" dirty="0"/>
          </a:p>
        </p:txBody>
      </p:sp>
      <p:pic>
        <p:nvPicPr>
          <p:cNvPr id="10" name="Content Placeholder 9"/>
          <p:cNvPicPr>
            <a:picLocks noGrp="1" noChangeAspect="1"/>
          </p:cNvPicPr>
          <p:nvPr>
            <p:ph sz="half" idx="2"/>
          </p:nvPr>
        </p:nvPicPr>
        <p:blipFill>
          <a:blip r:embed="rId3"/>
          <a:stretch>
            <a:fillRect/>
          </a:stretch>
        </p:blipFill>
        <p:spPr>
          <a:xfrm>
            <a:off x="914400" y="1464424"/>
            <a:ext cx="3181604" cy="4783976"/>
          </a:xfrm>
          <a:prstGeom prst="rect">
            <a:avLst/>
          </a:prstGeom>
        </p:spPr>
      </p:pic>
      <p:pic>
        <p:nvPicPr>
          <p:cNvPr id="11" name="Content Placeholder 10"/>
          <p:cNvPicPr>
            <a:picLocks noGrp="1" noChangeAspect="1"/>
          </p:cNvPicPr>
          <p:nvPr>
            <p:ph sz="quarter" idx="4"/>
          </p:nvPr>
        </p:nvPicPr>
        <p:blipFill>
          <a:blip r:embed="rId4"/>
          <a:stretch>
            <a:fillRect/>
          </a:stretch>
        </p:blipFill>
        <p:spPr>
          <a:xfrm>
            <a:off x="5041901" y="1466850"/>
            <a:ext cx="3187699" cy="4781549"/>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a:p>
        </p:txBody>
      </p:sp>
    </p:spTree>
    <p:extLst>
      <p:ext uri="{BB962C8B-B14F-4D97-AF65-F5344CB8AC3E}">
        <p14:creationId xmlns:p14="http://schemas.microsoft.com/office/powerpoint/2010/main" val="549921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Progress: Merritt Pump Station</a:t>
            </a:r>
            <a:endParaRPr lang="en-US" sz="2800" dirty="0"/>
          </a:p>
        </p:txBody>
      </p:sp>
      <p:pic>
        <p:nvPicPr>
          <p:cNvPr id="6" name="Content Placeholder 5"/>
          <p:cNvPicPr>
            <a:picLocks noGrp="1" noChangeAspect="1"/>
          </p:cNvPicPr>
          <p:nvPr>
            <p:ph idx="1"/>
          </p:nvPr>
        </p:nvPicPr>
        <p:blipFill>
          <a:blip r:embed="rId3"/>
          <a:stretch>
            <a:fillRect/>
          </a:stretch>
        </p:blipFill>
        <p:spPr>
          <a:xfrm>
            <a:off x="304800" y="1581102"/>
            <a:ext cx="4369590" cy="2914698"/>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a:p>
        </p:txBody>
      </p:sp>
      <p:sp>
        <p:nvSpPr>
          <p:cNvPr id="11" name="Down Arrow 10"/>
          <p:cNvSpPr/>
          <p:nvPr/>
        </p:nvSpPr>
        <p:spPr>
          <a:xfrm rot="3068673">
            <a:off x="430773" y="3882639"/>
            <a:ext cx="460094"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a:t>
            </a:r>
            <a:endParaRPr lang="en-US" dirty="0"/>
          </a:p>
        </p:txBody>
      </p:sp>
      <p:pic>
        <p:nvPicPr>
          <p:cNvPr id="3" name="Picture 2"/>
          <p:cNvPicPr>
            <a:picLocks noChangeAspect="1"/>
          </p:cNvPicPr>
          <p:nvPr/>
        </p:nvPicPr>
        <p:blipFill>
          <a:blip r:embed="rId4"/>
          <a:stretch>
            <a:fillRect/>
          </a:stretch>
        </p:blipFill>
        <p:spPr>
          <a:xfrm>
            <a:off x="4953000" y="3409302"/>
            <a:ext cx="3792474" cy="2844356"/>
          </a:xfrm>
          <a:prstGeom prst="rect">
            <a:avLst/>
          </a:prstGeom>
        </p:spPr>
      </p:pic>
    </p:spTree>
    <p:extLst>
      <p:ext uri="{BB962C8B-B14F-4D97-AF65-F5344CB8AC3E}">
        <p14:creationId xmlns:p14="http://schemas.microsoft.com/office/powerpoint/2010/main" val="3301182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a:bodyPr>
          <a:lstStyle/>
          <a:p>
            <a:r>
              <a:rPr lang="en-US" sz="2800" dirty="0" smtClean="0"/>
              <a:t>Comprehensive </a:t>
            </a:r>
            <a:r>
              <a:rPr lang="en-US" sz="2800" dirty="0"/>
              <a:t>Everglades Restoration Plan</a:t>
            </a: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r>
              <a:rPr lang="en-US" sz="2400" dirty="0" smtClean="0"/>
              <a:t>CERP </a:t>
            </a:r>
            <a:r>
              <a:rPr lang="en-US" sz="2400" dirty="0"/>
              <a:t>provides a framework </a:t>
            </a:r>
            <a:r>
              <a:rPr lang="en-US" sz="2400" dirty="0" smtClean="0"/>
              <a:t>and </a:t>
            </a:r>
            <a:r>
              <a:rPr lang="en-US" sz="2400" dirty="0"/>
              <a:t>guide to restore, protect, and preserve the water resources of central and southern Florida, including the </a:t>
            </a:r>
            <a:r>
              <a:rPr lang="en-US" sz="2400" dirty="0" smtClean="0"/>
              <a:t>Everglades.</a:t>
            </a:r>
          </a:p>
          <a:p>
            <a:endParaRPr lang="en-US" sz="2400" dirty="0" smtClean="0"/>
          </a:p>
          <a:p>
            <a:r>
              <a:rPr lang="en-US" sz="2400" dirty="0" smtClean="0"/>
              <a:t>CERP covers </a:t>
            </a:r>
            <a:r>
              <a:rPr lang="en-US" sz="2400" dirty="0"/>
              <a:t>16 counties over an 18,000-square-mile </a:t>
            </a:r>
            <a:r>
              <a:rPr lang="en-US" sz="2400" dirty="0" smtClean="0"/>
              <a:t>area</a:t>
            </a:r>
          </a:p>
          <a:p>
            <a:endParaRPr lang="en-US" sz="2400" dirty="0" smtClean="0"/>
          </a:p>
          <a:p>
            <a:r>
              <a:rPr lang="en-US" sz="2400" dirty="0" smtClean="0"/>
              <a:t>68 components</a:t>
            </a:r>
          </a:p>
          <a:p>
            <a:endParaRPr lang="en-US" sz="2400" dirty="0" smtClean="0"/>
          </a:p>
          <a:p>
            <a:r>
              <a:rPr lang="en-US" sz="2400" dirty="0" smtClean="0"/>
              <a:t>Objectives to improve water</a:t>
            </a:r>
            <a:endParaRPr lang="en-US" sz="2400" dirty="0"/>
          </a:p>
          <a:p>
            <a:pPr lvl="1"/>
            <a:r>
              <a:rPr lang="en-US" sz="2000" dirty="0"/>
              <a:t>Quality</a:t>
            </a:r>
          </a:p>
          <a:p>
            <a:pPr lvl="1"/>
            <a:r>
              <a:rPr lang="en-US" sz="2000" dirty="0"/>
              <a:t>Quantity</a:t>
            </a:r>
          </a:p>
          <a:p>
            <a:pPr lvl="1"/>
            <a:r>
              <a:rPr lang="en-US" sz="2000" dirty="0"/>
              <a:t>Timing</a:t>
            </a:r>
          </a:p>
          <a:p>
            <a:pPr lvl="1"/>
            <a:r>
              <a:rPr lang="en-US" sz="2000" dirty="0"/>
              <a:t>Distribution</a:t>
            </a:r>
          </a:p>
          <a:p>
            <a:endParaRPr lang="en-US" sz="2400" dirty="0" smtClean="0"/>
          </a:p>
          <a:p>
            <a:endParaRPr lang="en-US" sz="2400" dirty="0" smtClean="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a:p>
        </p:txBody>
      </p:sp>
    </p:spTree>
    <p:extLst>
      <p:ext uri="{BB962C8B-B14F-4D97-AF65-F5344CB8AC3E}">
        <p14:creationId xmlns:p14="http://schemas.microsoft.com/office/powerpoint/2010/main" val="247962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Progress: Faka Union Pump Station</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260249"/>
            <a:ext cx="4111056" cy="3083292"/>
          </a:xfrm>
          <a:prstGeom prst="rect">
            <a:avLst/>
          </a:prstGeom>
        </p:spPr>
      </p:pic>
      <p:pic>
        <p:nvPicPr>
          <p:cNvPr id="3" name="Picture 2"/>
          <p:cNvPicPr>
            <a:picLocks noChangeAspect="1"/>
          </p:cNvPicPr>
          <p:nvPr/>
        </p:nvPicPr>
        <p:blipFill>
          <a:blip r:embed="rId4"/>
          <a:stretch>
            <a:fillRect/>
          </a:stretch>
        </p:blipFill>
        <p:spPr>
          <a:xfrm>
            <a:off x="4724129" y="2260249"/>
            <a:ext cx="4115071" cy="3083292"/>
          </a:xfrm>
          <a:prstGeom prst="rect">
            <a:avLst/>
          </a:prstGeom>
        </p:spPr>
      </p:pic>
    </p:spTree>
    <p:extLst>
      <p:ext uri="{BB962C8B-B14F-4D97-AF65-F5344CB8AC3E}">
        <p14:creationId xmlns:p14="http://schemas.microsoft.com/office/powerpoint/2010/main" val="18480138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Contact Information</a:t>
            </a:r>
            <a:endParaRPr lang="en-US" sz="2800" dirty="0"/>
          </a:p>
        </p:txBody>
      </p:sp>
      <p:sp>
        <p:nvSpPr>
          <p:cNvPr id="3" name="Content Placeholder 2"/>
          <p:cNvSpPr>
            <a:spLocks noGrp="1"/>
          </p:cNvSpPr>
          <p:nvPr>
            <p:ph idx="1"/>
          </p:nvPr>
        </p:nvSpPr>
        <p:spPr/>
        <p:txBody>
          <a:bodyPr>
            <a:normAutofit/>
          </a:bodyPr>
          <a:lstStyle/>
          <a:p>
            <a:pPr marL="0" indent="0">
              <a:buNone/>
            </a:pPr>
            <a:r>
              <a:rPr lang="en-US" dirty="0"/>
              <a:t>Jordan Pugh</a:t>
            </a:r>
          </a:p>
          <a:p>
            <a:pPr marL="0" indent="0">
              <a:buNone/>
            </a:pPr>
            <a:r>
              <a:rPr lang="en-US" dirty="0"/>
              <a:t>Senior Permit Lead</a:t>
            </a:r>
          </a:p>
          <a:p>
            <a:pPr marL="0" indent="0">
              <a:buNone/>
            </a:pPr>
            <a:r>
              <a:rPr lang="en-US" dirty="0"/>
              <a:t>Office of Ecosystem Projects</a:t>
            </a:r>
          </a:p>
          <a:p>
            <a:pPr marL="0" indent="0">
              <a:buNone/>
            </a:pPr>
            <a:endParaRPr lang="en-US" dirty="0"/>
          </a:p>
          <a:p>
            <a:pPr marL="0" indent="0">
              <a:buNone/>
            </a:pPr>
            <a:r>
              <a:rPr lang="en-US" sz="2000" dirty="0"/>
              <a:t>Florida Department of Environmental Protection </a:t>
            </a:r>
          </a:p>
          <a:p>
            <a:pPr marL="0" indent="0">
              <a:buNone/>
            </a:pPr>
            <a:r>
              <a:rPr lang="en-US" sz="2000" dirty="0"/>
              <a:t>3900 Commonwealth Boulevard, MS 24  </a:t>
            </a:r>
          </a:p>
          <a:p>
            <a:pPr marL="0" indent="0">
              <a:buNone/>
            </a:pPr>
            <a:r>
              <a:rPr lang="en-US" sz="2000" dirty="0"/>
              <a:t>Tallahassee, FL 32399 </a:t>
            </a:r>
          </a:p>
          <a:p>
            <a:pPr marL="0" indent="0">
              <a:buNone/>
            </a:pPr>
            <a:r>
              <a:rPr lang="en-US" sz="2000" dirty="0"/>
              <a:t>850.245.3160</a:t>
            </a:r>
          </a:p>
          <a:p>
            <a:pPr marL="0" indent="0">
              <a:buNone/>
            </a:pPr>
            <a:r>
              <a:rPr lang="en-US" sz="2000" dirty="0">
                <a:hlinkClick r:id="rId3"/>
              </a:rPr>
              <a:t>Jordan.Pugh@dep.state.fl.us</a:t>
            </a:r>
            <a:endParaRPr lang="en-US" sz="2000"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a:p>
        </p:txBody>
      </p:sp>
    </p:spTree>
    <p:extLst>
      <p:ext uri="{BB962C8B-B14F-4D97-AF65-F5344CB8AC3E}">
        <p14:creationId xmlns:p14="http://schemas.microsoft.com/office/powerpoint/2010/main" val="2713572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Questions?</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a:p>
        </p:txBody>
      </p:sp>
      <p:pic>
        <p:nvPicPr>
          <p:cNvPr id="6" name="Picture 5"/>
          <p:cNvPicPr>
            <a:picLocks noChangeAspect="1"/>
          </p:cNvPicPr>
          <p:nvPr/>
        </p:nvPicPr>
        <p:blipFill>
          <a:blip r:embed="rId3"/>
          <a:stretch>
            <a:fillRect/>
          </a:stretch>
        </p:blipFill>
        <p:spPr>
          <a:xfrm>
            <a:off x="1143001" y="1524000"/>
            <a:ext cx="6553200" cy="4694269"/>
          </a:xfrm>
          <a:prstGeom prst="rect">
            <a:avLst/>
          </a:prstGeom>
        </p:spPr>
      </p:pic>
    </p:spTree>
    <p:extLst>
      <p:ext uri="{BB962C8B-B14F-4D97-AF65-F5344CB8AC3E}">
        <p14:creationId xmlns:p14="http://schemas.microsoft.com/office/powerpoint/2010/main" val="2847731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a:bodyPr>
          <a:lstStyle/>
          <a:p>
            <a:r>
              <a:rPr lang="en-US" sz="2800" dirty="0"/>
              <a:t>Comprehensive Everglades Restoration Plan</a:t>
            </a:r>
          </a:p>
        </p:txBody>
      </p:sp>
      <p:sp>
        <p:nvSpPr>
          <p:cNvPr id="3" name="Content Placeholder 2"/>
          <p:cNvSpPr>
            <a:spLocks noGrp="1"/>
          </p:cNvSpPr>
          <p:nvPr>
            <p:ph idx="1"/>
          </p:nvPr>
        </p:nvSpPr>
        <p:spPr/>
        <p:txBody>
          <a:bodyPr>
            <a:normAutofit/>
          </a:bodyPr>
          <a:lstStyle/>
          <a:p>
            <a:r>
              <a:rPr lang="en-US" sz="2200" dirty="0" smtClean="0"/>
              <a:t>WRDA 2000</a:t>
            </a:r>
          </a:p>
          <a:p>
            <a:endParaRPr lang="en-US" sz="2200" dirty="0"/>
          </a:p>
          <a:p>
            <a:r>
              <a:rPr lang="en-US" sz="2200" dirty="0" smtClean="0"/>
              <a:t>50/50 cost share</a:t>
            </a:r>
          </a:p>
          <a:p>
            <a:pPr lvl="1"/>
            <a:r>
              <a:rPr lang="en-US" sz="1800" dirty="0" smtClean="0"/>
              <a:t>To date, state has spent $2 billion on CERP</a:t>
            </a:r>
          </a:p>
          <a:p>
            <a:pPr lvl="1"/>
            <a:r>
              <a:rPr lang="en-US" sz="1800" dirty="0" smtClean="0"/>
              <a:t>An additional $2 billion on WQ improvements necessary for CERP</a:t>
            </a:r>
          </a:p>
          <a:p>
            <a:endParaRPr lang="en-US" sz="2200" dirty="0"/>
          </a:p>
          <a:p>
            <a:r>
              <a:rPr lang="en-US" sz="2200" dirty="0"/>
              <a:t>Permittees:</a:t>
            </a:r>
          </a:p>
          <a:p>
            <a:pPr lvl="1"/>
            <a:r>
              <a:rPr lang="en-US" sz="1800" dirty="0"/>
              <a:t>Federal Sponsor: U.S. Army Corps of Engineers</a:t>
            </a:r>
          </a:p>
          <a:p>
            <a:pPr lvl="1"/>
            <a:r>
              <a:rPr lang="en-US" sz="1800" dirty="0"/>
              <a:t>Local Sponsor: South Florida Water Management District</a:t>
            </a:r>
          </a:p>
          <a:p>
            <a:endParaRPr lang="en-US" dirty="0" smtClean="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a:p>
        </p:txBody>
      </p:sp>
    </p:spTree>
    <p:extLst>
      <p:ext uri="{BB962C8B-B14F-4D97-AF65-F5344CB8AC3E}">
        <p14:creationId xmlns:p14="http://schemas.microsoft.com/office/powerpoint/2010/main" val="639814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Permitting Authority</a:t>
            </a:r>
            <a:endParaRPr lang="en-US" sz="2800" dirty="0"/>
          </a:p>
        </p:txBody>
      </p:sp>
      <p:sp>
        <p:nvSpPr>
          <p:cNvPr id="3" name="Content Placeholder 2"/>
          <p:cNvSpPr>
            <a:spLocks noGrp="1"/>
          </p:cNvSpPr>
          <p:nvPr>
            <p:ph idx="1"/>
          </p:nvPr>
        </p:nvSpPr>
        <p:spPr/>
        <p:txBody>
          <a:bodyPr>
            <a:noAutofit/>
          </a:bodyPr>
          <a:lstStyle/>
          <a:p>
            <a:pPr marL="0" indent="0">
              <a:buNone/>
            </a:pPr>
            <a:r>
              <a:rPr lang="en-US" sz="1400" dirty="0"/>
              <a:t>Comprehensive Everglades Restoration Plan Regulation Act (</a:t>
            </a:r>
            <a:r>
              <a:rPr lang="en-US" sz="1400" dirty="0" smtClean="0"/>
              <a:t>CERPRA), Section </a:t>
            </a:r>
            <a:r>
              <a:rPr lang="en-US" sz="1400" dirty="0"/>
              <a:t>373.1502, </a:t>
            </a:r>
            <a:r>
              <a:rPr lang="en-US" sz="1400" dirty="0" smtClean="0"/>
              <a:t>F.S.</a:t>
            </a:r>
          </a:p>
          <a:p>
            <a:pPr marL="457200" lvl="1" indent="0">
              <a:buNone/>
            </a:pPr>
            <a:endParaRPr lang="en-US" sz="1400" dirty="0" smtClean="0"/>
          </a:p>
          <a:p>
            <a:pPr marL="457200" lvl="1" indent="0">
              <a:buNone/>
            </a:pPr>
            <a:r>
              <a:rPr lang="en-US" sz="1400" dirty="0" smtClean="0"/>
              <a:t>“Permits </a:t>
            </a:r>
            <a:r>
              <a:rPr lang="en-US" sz="1400" dirty="0"/>
              <a:t>issued under this subsection are in lieu of all other permits required under this chapter or chapter 403, except for permits issued under any </a:t>
            </a:r>
            <a:r>
              <a:rPr lang="en-US" sz="1400" dirty="0" smtClean="0"/>
              <a:t>delegated </a:t>
            </a:r>
            <a:r>
              <a:rPr lang="en-US" sz="1400" dirty="0"/>
              <a:t>or approved federal program</a:t>
            </a:r>
            <a:r>
              <a:rPr lang="en-US" sz="1400" dirty="0" smtClean="0"/>
              <a:t>.”</a:t>
            </a:r>
          </a:p>
          <a:p>
            <a:pPr marL="457200" lvl="1" indent="0">
              <a:buNone/>
            </a:pPr>
            <a:endParaRPr lang="en-US" sz="1400" dirty="0" smtClean="0"/>
          </a:p>
          <a:p>
            <a:pPr marL="457200" lvl="1" indent="0">
              <a:buNone/>
            </a:pPr>
            <a:r>
              <a:rPr lang="en-US" sz="1400" dirty="0" smtClean="0"/>
              <a:t>The </a:t>
            </a:r>
            <a:r>
              <a:rPr lang="en-US" sz="1400" dirty="0"/>
              <a:t>permit application must provide reasonable assurances that:</a:t>
            </a:r>
          </a:p>
          <a:p>
            <a:pPr marL="457200" lvl="1" indent="0">
              <a:buNone/>
            </a:pPr>
            <a:endParaRPr lang="en-US" sz="1400" dirty="0"/>
          </a:p>
          <a:p>
            <a:pPr marL="800100" lvl="1" indent="-342900">
              <a:buFont typeface="+mj-lt"/>
              <a:buAutoNum type="arabicPeriod"/>
            </a:pPr>
            <a:r>
              <a:rPr lang="en-US" sz="1400" dirty="0"/>
              <a:t>The project component will achieve the design objectives set forth in the detailed design documents submitted as part of the application.</a:t>
            </a:r>
          </a:p>
          <a:p>
            <a:pPr marL="800100" lvl="1" indent="-342900">
              <a:buFont typeface="+mj-lt"/>
              <a:buAutoNum type="arabicPeriod"/>
            </a:pPr>
            <a:endParaRPr lang="en-US" sz="1400" dirty="0"/>
          </a:p>
          <a:p>
            <a:pPr marL="800100" lvl="1" indent="-342900">
              <a:buFont typeface="+mj-lt"/>
              <a:buAutoNum type="arabicPeriod"/>
            </a:pPr>
            <a:r>
              <a:rPr lang="en-US" sz="1400" dirty="0"/>
              <a:t>State water quality standards, including water quality criteria and moderating provisions, will be met. Under no circumstances shall the project component cause or contribute to violation of state water quality standards.</a:t>
            </a:r>
          </a:p>
          <a:p>
            <a:pPr marL="800100" lvl="1" indent="-342900">
              <a:buFont typeface="+mj-lt"/>
              <a:buAutoNum type="arabicPeriod"/>
            </a:pPr>
            <a:endParaRPr lang="en-US" sz="1400" dirty="0"/>
          </a:p>
          <a:p>
            <a:pPr marL="800100" lvl="1" indent="-342900">
              <a:buFont typeface="+mj-lt"/>
              <a:buAutoNum type="arabicPeriod"/>
            </a:pPr>
            <a:r>
              <a:rPr lang="en-US" sz="1400" dirty="0"/>
              <a:t>Discharges from the project component will not pose a serious danger to public health, safety, or welfare.</a:t>
            </a:r>
          </a:p>
          <a:p>
            <a:pPr marL="800100" lvl="1" indent="-342900">
              <a:buFont typeface="+mj-lt"/>
              <a:buAutoNum type="arabicPeriod"/>
            </a:pPr>
            <a:endParaRPr lang="en-US" sz="1400" dirty="0"/>
          </a:p>
          <a:p>
            <a:pPr marL="800100" lvl="1" indent="-342900">
              <a:buFont typeface="+mj-lt"/>
              <a:buAutoNum type="arabicPeriod"/>
            </a:pPr>
            <a:r>
              <a:rPr lang="en-US" sz="1400" dirty="0"/>
              <a:t>Any impacts to wetlands or threatened or endangered species resulting from implementation of the project component will be avoided, minimized, and mitigated, as appropriate</a:t>
            </a:r>
            <a:r>
              <a:rPr lang="en-US" sz="1400" dirty="0" smtClean="0"/>
              <a:t>.</a:t>
            </a:r>
            <a:endParaRPr lang="en-US" sz="14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a:p>
        </p:txBody>
      </p:sp>
    </p:spTree>
    <p:extLst>
      <p:ext uri="{BB962C8B-B14F-4D97-AF65-F5344CB8AC3E}">
        <p14:creationId xmlns:p14="http://schemas.microsoft.com/office/powerpoint/2010/main" val="1936237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The “Missing Piece” of the Puzzle</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a:p>
        </p:txBody>
      </p:sp>
      <p:sp>
        <p:nvSpPr>
          <p:cNvPr id="6" name="Freeform 5"/>
          <p:cNvSpPr>
            <a:spLocks/>
          </p:cNvSpPr>
          <p:nvPr/>
        </p:nvSpPr>
        <p:spPr bwMode="auto">
          <a:xfrm>
            <a:off x="1714500" y="1614488"/>
            <a:ext cx="1731963" cy="1060450"/>
          </a:xfrm>
          <a:custGeom>
            <a:avLst/>
            <a:gdLst>
              <a:gd name="T0" fmla="*/ 211 w 1189"/>
              <a:gd name="T1" fmla="*/ 0 h 527"/>
              <a:gd name="T2" fmla="*/ 202 w 1189"/>
              <a:gd name="T3" fmla="*/ 33 h 527"/>
              <a:gd name="T4" fmla="*/ 219 w 1189"/>
              <a:gd name="T5" fmla="*/ 67 h 527"/>
              <a:gd name="T6" fmla="*/ 237 w 1189"/>
              <a:gd name="T7" fmla="*/ 96 h 527"/>
              <a:gd name="T8" fmla="*/ 248 w 1189"/>
              <a:gd name="T9" fmla="*/ 130 h 527"/>
              <a:gd name="T10" fmla="*/ 245 w 1189"/>
              <a:gd name="T11" fmla="*/ 158 h 527"/>
              <a:gd name="T12" fmla="*/ 232 w 1189"/>
              <a:gd name="T13" fmla="*/ 185 h 527"/>
              <a:gd name="T14" fmla="*/ 201 w 1189"/>
              <a:gd name="T15" fmla="*/ 200 h 527"/>
              <a:gd name="T16" fmla="*/ 163 w 1189"/>
              <a:gd name="T17" fmla="*/ 189 h 527"/>
              <a:gd name="T18" fmla="*/ 127 w 1189"/>
              <a:gd name="T19" fmla="*/ 168 h 527"/>
              <a:gd name="T20" fmla="*/ 98 w 1189"/>
              <a:gd name="T21" fmla="*/ 151 h 527"/>
              <a:gd name="T22" fmla="*/ 64 w 1189"/>
              <a:gd name="T23" fmla="*/ 149 h 527"/>
              <a:gd name="T24" fmla="*/ 33 w 1189"/>
              <a:gd name="T25" fmla="*/ 166 h 527"/>
              <a:gd name="T26" fmla="*/ 7 w 1189"/>
              <a:gd name="T27" fmla="*/ 202 h 527"/>
              <a:gd name="T28" fmla="*/ 1 w 1189"/>
              <a:gd name="T29" fmla="*/ 243 h 527"/>
              <a:gd name="T30" fmla="*/ 11 w 1189"/>
              <a:gd name="T31" fmla="*/ 283 h 527"/>
              <a:gd name="T32" fmla="*/ 36 w 1189"/>
              <a:gd name="T33" fmla="*/ 315 h 527"/>
              <a:gd name="T34" fmla="*/ 79 w 1189"/>
              <a:gd name="T35" fmla="*/ 338 h 527"/>
              <a:gd name="T36" fmla="*/ 141 w 1189"/>
              <a:gd name="T37" fmla="*/ 343 h 527"/>
              <a:gd name="T38" fmla="*/ 191 w 1189"/>
              <a:gd name="T39" fmla="*/ 344 h 527"/>
              <a:gd name="T40" fmla="*/ 218 w 1189"/>
              <a:gd name="T41" fmla="*/ 374 h 527"/>
              <a:gd name="T42" fmla="*/ 214 w 1189"/>
              <a:gd name="T43" fmla="*/ 411 h 527"/>
              <a:gd name="T44" fmla="*/ 193 w 1189"/>
              <a:gd name="T45" fmla="*/ 455 h 527"/>
              <a:gd name="T46" fmla="*/ 186 w 1189"/>
              <a:gd name="T47" fmla="*/ 492 h 527"/>
              <a:gd name="T48" fmla="*/ 241 w 1189"/>
              <a:gd name="T49" fmla="*/ 499 h 527"/>
              <a:gd name="T50" fmla="*/ 306 w 1189"/>
              <a:gd name="T51" fmla="*/ 506 h 527"/>
              <a:gd name="T52" fmla="*/ 397 w 1189"/>
              <a:gd name="T53" fmla="*/ 506 h 527"/>
              <a:gd name="T54" fmla="*/ 449 w 1189"/>
              <a:gd name="T55" fmla="*/ 497 h 527"/>
              <a:gd name="T56" fmla="*/ 478 w 1189"/>
              <a:gd name="T57" fmla="*/ 477 h 527"/>
              <a:gd name="T58" fmla="*/ 478 w 1189"/>
              <a:gd name="T59" fmla="*/ 443 h 527"/>
              <a:gd name="T60" fmla="*/ 468 w 1189"/>
              <a:gd name="T61" fmla="*/ 404 h 527"/>
              <a:gd name="T62" fmla="*/ 496 w 1189"/>
              <a:gd name="T63" fmla="*/ 375 h 527"/>
              <a:gd name="T64" fmla="*/ 545 w 1189"/>
              <a:gd name="T65" fmla="*/ 361 h 527"/>
              <a:gd name="T66" fmla="*/ 602 w 1189"/>
              <a:gd name="T67" fmla="*/ 356 h 527"/>
              <a:gd name="T68" fmla="*/ 651 w 1189"/>
              <a:gd name="T69" fmla="*/ 366 h 527"/>
              <a:gd name="T70" fmla="*/ 689 w 1189"/>
              <a:gd name="T71" fmla="*/ 391 h 527"/>
              <a:gd name="T72" fmla="*/ 693 w 1189"/>
              <a:gd name="T73" fmla="*/ 423 h 527"/>
              <a:gd name="T74" fmla="*/ 673 w 1189"/>
              <a:gd name="T75" fmla="*/ 462 h 527"/>
              <a:gd name="T76" fmla="*/ 673 w 1189"/>
              <a:gd name="T77" fmla="*/ 500 h 527"/>
              <a:gd name="T78" fmla="*/ 706 w 1189"/>
              <a:gd name="T79" fmla="*/ 519 h 527"/>
              <a:gd name="T80" fmla="*/ 760 w 1189"/>
              <a:gd name="T81" fmla="*/ 527 h 527"/>
              <a:gd name="T82" fmla="*/ 830 w 1189"/>
              <a:gd name="T83" fmla="*/ 522 h 527"/>
              <a:gd name="T84" fmla="*/ 906 w 1189"/>
              <a:gd name="T85" fmla="*/ 510 h 527"/>
              <a:gd name="T86" fmla="*/ 1014 w 1189"/>
              <a:gd name="T87" fmla="*/ 488 h 527"/>
              <a:gd name="T88" fmla="*/ 996 w 1189"/>
              <a:gd name="T89" fmla="*/ 452 h 527"/>
              <a:gd name="T90" fmla="*/ 984 w 1189"/>
              <a:gd name="T91" fmla="*/ 405 h 527"/>
              <a:gd name="T92" fmla="*/ 995 w 1189"/>
              <a:gd name="T93" fmla="*/ 353 h 527"/>
              <a:gd name="T94" fmla="*/ 1030 w 1189"/>
              <a:gd name="T95" fmla="*/ 306 h 527"/>
              <a:gd name="T96" fmla="*/ 1077 w 1189"/>
              <a:gd name="T97" fmla="*/ 280 h 527"/>
              <a:gd name="T98" fmla="*/ 1129 w 1189"/>
              <a:gd name="T99" fmla="*/ 257 h 527"/>
              <a:gd name="T100" fmla="*/ 1165 w 1189"/>
              <a:gd name="T101" fmla="*/ 232 h 527"/>
              <a:gd name="T102" fmla="*/ 1187 w 1189"/>
              <a:gd name="T103" fmla="*/ 194 h 527"/>
              <a:gd name="T104" fmla="*/ 1179 w 1189"/>
              <a:gd name="T105" fmla="*/ 147 h 527"/>
              <a:gd name="T106" fmla="*/ 1141 w 1189"/>
              <a:gd name="T107" fmla="*/ 121 h 527"/>
              <a:gd name="T108" fmla="*/ 1099 w 1189"/>
              <a:gd name="T109" fmla="*/ 135 h 527"/>
              <a:gd name="T110" fmla="*/ 1068 w 1189"/>
              <a:gd name="T111" fmla="*/ 169 h 527"/>
              <a:gd name="T112" fmla="*/ 1025 w 1189"/>
              <a:gd name="T113" fmla="*/ 179 h 527"/>
              <a:gd name="T114" fmla="*/ 989 w 1189"/>
              <a:gd name="T115" fmla="*/ 158 h 527"/>
              <a:gd name="T116" fmla="*/ 972 w 1189"/>
              <a:gd name="T117" fmla="*/ 120 h 527"/>
              <a:gd name="T118" fmla="*/ 975 w 1189"/>
              <a:gd name="T119" fmla="*/ 74 h 527"/>
              <a:gd name="T120" fmla="*/ 990 w 1189"/>
              <a:gd name="T121" fmla="*/ 26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9" h="527">
                <a:moveTo>
                  <a:pt x="996" y="14"/>
                </a:moveTo>
                <a:lnTo>
                  <a:pt x="1006" y="0"/>
                </a:lnTo>
                <a:lnTo>
                  <a:pt x="211" y="0"/>
                </a:lnTo>
                <a:lnTo>
                  <a:pt x="205" y="8"/>
                </a:lnTo>
                <a:lnTo>
                  <a:pt x="202" y="20"/>
                </a:lnTo>
                <a:lnTo>
                  <a:pt x="202" y="33"/>
                </a:lnTo>
                <a:lnTo>
                  <a:pt x="205" y="44"/>
                </a:lnTo>
                <a:lnTo>
                  <a:pt x="212" y="56"/>
                </a:lnTo>
                <a:lnTo>
                  <a:pt x="219" y="67"/>
                </a:lnTo>
                <a:lnTo>
                  <a:pt x="225" y="76"/>
                </a:lnTo>
                <a:lnTo>
                  <a:pt x="232" y="86"/>
                </a:lnTo>
                <a:lnTo>
                  <a:pt x="237" y="96"/>
                </a:lnTo>
                <a:lnTo>
                  <a:pt x="243" y="108"/>
                </a:lnTo>
                <a:lnTo>
                  <a:pt x="246" y="119"/>
                </a:lnTo>
                <a:lnTo>
                  <a:pt x="248" y="130"/>
                </a:lnTo>
                <a:lnTo>
                  <a:pt x="248" y="140"/>
                </a:lnTo>
                <a:lnTo>
                  <a:pt x="247" y="151"/>
                </a:lnTo>
                <a:lnTo>
                  <a:pt x="245" y="158"/>
                </a:lnTo>
                <a:lnTo>
                  <a:pt x="242" y="169"/>
                </a:lnTo>
                <a:lnTo>
                  <a:pt x="238" y="178"/>
                </a:lnTo>
                <a:lnTo>
                  <a:pt x="232" y="185"/>
                </a:lnTo>
                <a:lnTo>
                  <a:pt x="225" y="192"/>
                </a:lnTo>
                <a:lnTo>
                  <a:pt x="216" y="197"/>
                </a:lnTo>
                <a:lnTo>
                  <a:pt x="201" y="200"/>
                </a:lnTo>
                <a:lnTo>
                  <a:pt x="189" y="199"/>
                </a:lnTo>
                <a:lnTo>
                  <a:pt x="177" y="195"/>
                </a:lnTo>
                <a:lnTo>
                  <a:pt x="163" y="189"/>
                </a:lnTo>
                <a:lnTo>
                  <a:pt x="148" y="182"/>
                </a:lnTo>
                <a:lnTo>
                  <a:pt x="138" y="175"/>
                </a:lnTo>
                <a:lnTo>
                  <a:pt x="127" y="168"/>
                </a:lnTo>
                <a:lnTo>
                  <a:pt x="117" y="162"/>
                </a:lnTo>
                <a:lnTo>
                  <a:pt x="108" y="156"/>
                </a:lnTo>
                <a:lnTo>
                  <a:pt x="98" y="151"/>
                </a:lnTo>
                <a:lnTo>
                  <a:pt x="87" y="148"/>
                </a:lnTo>
                <a:lnTo>
                  <a:pt x="75" y="147"/>
                </a:lnTo>
                <a:lnTo>
                  <a:pt x="64" y="149"/>
                </a:lnTo>
                <a:lnTo>
                  <a:pt x="52" y="153"/>
                </a:lnTo>
                <a:lnTo>
                  <a:pt x="43" y="159"/>
                </a:lnTo>
                <a:lnTo>
                  <a:pt x="33" y="166"/>
                </a:lnTo>
                <a:lnTo>
                  <a:pt x="23" y="176"/>
                </a:lnTo>
                <a:lnTo>
                  <a:pt x="15" y="187"/>
                </a:lnTo>
                <a:lnTo>
                  <a:pt x="7" y="202"/>
                </a:lnTo>
                <a:lnTo>
                  <a:pt x="3" y="215"/>
                </a:lnTo>
                <a:lnTo>
                  <a:pt x="0" y="228"/>
                </a:lnTo>
                <a:lnTo>
                  <a:pt x="1" y="243"/>
                </a:lnTo>
                <a:lnTo>
                  <a:pt x="2" y="256"/>
                </a:lnTo>
                <a:lnTo>
                  <a:pt x="6" y="271"/>
                </a:lnTo>
                <a:lnTo>
                  <a:pt x="11" y="283"/>
                </a:lnTo>
                <a:lnTo>
                  <a:pt x="18" y="296"/>
                </a:lnTo>
                <a:lnTo>
                  <a:pt x="26" y="306"/>
                </a:lnTo>
                <a:lnTo>
                  <a:pt x="36" y="315"/>
                </a:lnTo>
                <a:lnTo>
                  <a:pt x="47" y="324"/>
                </a:lnTo>
                <a:lnTo>
                  <a:pt x="63" y="332"/>
                </a:lnTo>
                <a:lnTo>
                  <a:pt x="79" y="338"/>
                </a:lnTo>
                <a:lnTo>
                  <a:pt x="97" y="342"/>
                </a:lnTo>
                <a:lnTo>
                  <a:pt x="117" y="344"/>
                </a:lnTo>
                <a:lnTo>
                  <a:pt x="141" y="343"/>
                </a:lnTo>
                <a:lnTo>
                  <a:pt x="158" y="342"/>
                </a:lnTo>
                <a:lnTo>
                  <a:pt x="175" y="341"/>
                </a:lnTo>
                <a:lnTo>
                  <a:pt x="191" y="344"/>
                </a:lnTo>
                <a:lnTo>
                  <a:pt x="202" y="350"/>
                </a:lnTo>
                <a:lnTo>
                  <a:pt x="212" y="361"/>
                </a:lnTo>
                <a:lnTo>
                  <a:pt x="218" y="374"/>
                </a:lnTo>
                <a:lnTo>
                  <a:pt x="219" y="387"/>
                </a:lnTo>
                <a:lnTo>
                  <a:pt x="218" y="398"/>
                </a:lnTo>
                <a:lnTo>
                  <a:pt x="214" y="411"/>
                </a:lnTo>
                <a:lnTo>
                  <a:pt x="207" y="427"/>
                </a:lnTo>
                <a:lnTo>
                  <a:pt x="201" y="440"/>
                </a:lnTo>
                <a:lnTo>
                  <a:pt x="193" y="455"/>
                </a:lnTo>
                <a:lnTo>
                  <a:pt x="185" y="470"/>
                </a:lnTo>
                <a:lnTo>
                  <a:pt x="174" y="490"/>
                </a:lnTo>
                <a:lnTo>
                  <a:pt x="186" y="492"/>
                </a:lnTo>
                <a:lnTo>
                  <a:pt x="203" y="494"/>
                </a:lnTo>
                <a:lnTo>
                  <a:pt x="221" y="496"/>
                </a:lnTo>
                <a:lnTo>
                  <a:pt x="241" y="499"/>
                </a:lnTo>
                <a:lnTo>
                  <a:pt x="261" y="501"/>
                </a:lnTo>
                <a:lnTo>
                  <a:pt x="283" y="504"/>
                </a:lnTo>
                <a:lnTo>
                  <a:pt x="306" y="506"/>
                </a:lnTo>
                <a:lnTo>
                  <a:pt x="331" y="507"/>
                </a:lnTo>
                <a:lnTo>
                  <a:pt x="380" y="507"/>
                </a:lnTo>
                <a:lnTo>
                  <a:pt x="397" y="506"/>
                </a:lnTo>
                <a:lnTo>
                  <a:pt x="414" y="505"/>
                </a:lnTo>
                <a:lnTo>
                  <a:pt x="433" y="502"/>
                </a:lnTo>
                <a:lnTo>
                  <a:pt x="449" y="497"/>
                </a:lnTo>
                <a:lnTo>
                  <a:pt x="461" y="491"/>
                </a:lnTo>
                <a:lnTo>
                  <a:pt x="471" y="484"/>
                </a:lnTo>
                <a:lnTo>
                  <a:pt x="478" y="477"/>
                </a:lnTo>
                <a:lnTo>
                  <a:pt x="481" y="469"/>
                </a:lnTo>
                <a:lnTo>
                  <a:pt x="481" y="457"/>
                </a:lnTo>
                <a:lnTo>
                  <a:pt x="478" y="443"/>
                </a:lnTo>
                <a:lnTo>
                  <a:pt x="473" y="429"/>
                </a:lnTo>
                <a:lnTo>
                  <a:pt x="468" y="416"/>
                </a:lnTo>
                <a:lnTo>
                  <a:pt x="468" y="404"/>
                </a:lnTo>
                <a:lnTo>
                  <a:pt x="474" y="393"/>
                </a:lnTo>
                <a:lnTo>
                  <a:pt x="483" y="383"/>
                </a:lnTo>
                <a:lnTo>
                  <a:pt x="496" y="375"/>
                </a:lnTo>
                <a:lnTo>
                  <a:pt x="511" y="369"/>
                </a:lnTo>
                <a:lnTo>
                  <a:pt x="528" y="364"/>
                </a:lnTo>
                <a:lnTo>
                  <a:pt x="545" y="361"/>
                </a:lnTo>
                <a:lnTo>
                  <a:pt x="566" y="358"/>
                </a:lnTo>
                <a:lnTo>
                  <a:pt x="583" y="356"/>
                </a:lnTo>
                <a:lnTo>
                  <a:pt x="602" y="356"/>
                </a:lnTo>
                <a:lnTo>
                  <a:pt x="618" y="357"/>
                </a:lnTo>
                <a:lnTo>
                  <a:pt x="635" y="361"/>
                </a:lnTo>
                <a:lnTo>
                  <a:pt x="651" y="366"/>
                </a:lnTo>
                <a:lnTo>
                  <a:pt x="666" y="373"/>
                </a:lnTo>
                <a:lnTo>
                  <a:pt x="678" y="381"/>
                </a:lnTo>
                <a:lnTo>
                  <a:pt x="689" y="391"/>
                </a:lnTo>
                <a:lnTo>
                  <a:pt x="694" y="401"/>
                </a:lnTo>
                <a:lnTo>
                  <a:pt x="696" y="411"/>
                </a:lnTo>
                <a:lnTo>
                  <a:pt x="693" y="423"/>
                </a:lnTo>
                <a:lnTo>
                  <a:pt x="688" y="433"/>
                </a:lnTo>
                <a:lnTo>
                  <a:pt x="679" y="449"/>
                </a:lnTo>
                <a:lnTo>
                  <a:pt x="673" y="462"/>
                </a:lnTo>
                <a:lnTo>
                  <a:pt x="668" y="476"/>
                </a:lnTo>
                <a:lnTo>
                  <a:pt x="668" y="488"/>
                </a:lnTo>
                <a:lnTo>
                  <a:pt x="673" y="500"/>
                </a:lnTo>
                <a:lnTo>
                  <a:pt x="683" y="509"/>
                </a:lnTo>
                <a:lnTo>
                  <a:pt x="692" y="514"/>
                </a:lnTo>
                <a:lnTo>
                  <a:pt x="706" y="519"/>
                </a:lnTo>
                <a:lnTo>
                  <a:pt x="723" y="523"/>
                </a:lnTo>
                <a:lnTo>
                  <a:pt x="739" y="525"/>
                </a:lnTo>
                <a:lnTo>
                  <a:pt x="760" y="527"/>
                </a:lnTo>
                <a:lnTo>
                  <a:pt x="783" y="527"/>
                </a:lnTo>
                <a:lnTo>
                  <a:pt x="802" y="524"/>
                </a:lnTo>
                <a:lnTo>
                  <a:pt x="830" y="522"/>
                </a:lnTo>
                <a:lnTo>
                  <a:pt x="858" y="518"/>
                </a:lnTo>
                <a:lnTo>
                  <a:pt x="882" y="514"/>
                </a:lnTo>
                <a:lnTo>
                  <a:pt x="906" y="510"/>
                </a:lnTo>
                <a:lnTo>
                  <a:pt x="934" y="504"/>
                </a:lnTo>
                <a:lnTo>
                  <a:pt x="967" y="497"/>
                </a:lnTo>
                <a:lnTo>
                  <a:pt x="1014" y="488"/>
                </a:lnTo>
                <a:lnTo>
                  <a:pt x="1008" y="477"/>
                </a:lnTo>
                <a:lnTo>
                  <a:pt x="1002" y="465"/>
                </a:lnTo>
                <a:lnTo>
                  <a:pt x="996" y="452"/>
                </a:lnTo>
                <a:lnTo>
                  <a:pt x="991" y="439"/>
                </a:lnTo>
                <a:lnTo>
                  <a:pt x="987" y="423"/>
                </a:lnTo>
                <a:lnTo>
                  <a:pt x="984" y="405"/>
                </a:lnTo>
                <a:lnTo>
                  <a:pt x="985" y="388"/>
                </a:lnTo>
                <a:lnTo>
                  <a:pt x="988" y="371"/>
                </a:lnTo>
                <a:lnTo>
                  <a:pt x="995" y="353"/>
                </a:lnTo>
                <a:lnTo>
                  <a:pt x="1005" y="335"/>
                </a:lnTo>
                <a:lnTo>
                  <a:pt x="1016" y="319"/>
                </a:lnTo>
                <a:lnTo>
                  <a:pt x="1030" y="306"/>
                </a:lnTo>
                <a:lnTo>
                  <a:pt x="1045" y="296"/>
                </a:lnTo>
                <a:lnTo>
                  <a:pt x="1061" y="288"/>
                </a:lnTo>
                <a:lnTo>
                  <a:pt x="1077" y="280"/>
                </a:lnTo>
                <a:lnTo>
                  <a:pt x="1093" y="274"/>
                </a:lnTo>
                <a:lnTo>
                  <a:pt x="1109" y="267"/>
                </a:lnTo>
                <a:lnTo>
                  <a:pt x="1129" y="257"/>
                </a:lnTo>
                <a:lnTo>
                  <a:pt x="1142" y="251"/>
                </a:lnTo>
                <a:lnTo>
                  <a:pt x="1154" y="242"/>
                </a:lnTo>
                <a:lnTo>
                  <a:pt x="1165" y="232"/>
                </a:lnTo>
                <a:lnTo>
                  <a:pt x="1175" y="221"/>
                </a:lnTo>
                <a:lnTo>
                  <a:pt x="1182" y="208"/>
                </a:lnTo>
                <a:lnTo>
                  <a:pt x="1187" y="194"/>
                </a:lnTo>
                <a:lnTo>
                  <a:pt x="1189" y="178"/>
                </a:lnTo>
                <a:lnTo>
                  <a:pt x="1186" y="163"/>
                </a:lnTo>
                <a:lnTo>
                  <a:pt x="1179" y="147"/>
                </a:lnTo>
                <a:lnTo>
                  <a:pt x="1169" y="135"/>
                </a:lnTo>
                <a:lnTo>
                  <a:pt x="1156" y="126"/>
                </a:lnTo>
                <a:lnTo>
                  <a:pt x="1141" y="121"/>
                </a:lnTo>
                <a:lnTo>
                  <a:pt x="1127" y="121"/>
                </a:lnTo>
                <a:lnTo>
                  <a:pt x="1113" y="126"/>
                </a:lnTo>
                <a:lnTo>
                  <a:pt x="1099" y="135"/>
                </a:lnTo>
                <a:lnTo>
                  <a:pt x="1089" y="146"/>
                </a:lnTo>
                <a:lnTo>
                  <a:pt x="1078" y="158"/>
                </a:lnTo>
                <a:lnTo>
                  <a:pt x="1068" y="169"/>
                </a:lnTo>
                <a:lnTo>
                  <a:pt x="1057" y="176"/>
                </a:lnTo>
                <a:lnTo>
                  <a:pt x="1043" y="179"/>
                </a:lnTo>
                <a:lnTo>
                  <a:pt x="1025" y="179"/>
                </a:lnTo>
                <a:lnTo>
                  <a:pt x="1010" y="176"/>
                </a:lnTo>
                <a:lnTo>
                  <a:pt x="999" y="167"/>
                </a:lnTo>
                <a:lnTo>
                  <a:pt x="989" y="158"/>
                </a:lnTo>
                <a:lnTo>
                  <a:pt x="981" y="147"/>
                </a:lnTo>
                <a:lnTo>
                  <a:pt x="975" y="133"/>
                </a:lnTo>
                <a:lnTo>
                  <a:pt x="972" y="120"/>
                </a:lnTo>
                <a:lnTo>
                  <a:pt x="971" y="105"/>
                </a:lnTo>
                <a:lnTo>
                  <a:pt x="972" y="89"/>
                </a:lnTo>
                <a:lnTo>
                  <a:pt x="975" y="74"/>
                </a:lnTo>
                <a:lnTo>
                  <a:pt x="980" y="54"/>
                </a:lnTo>
                <a:lnTo>
                  <a:pt x="986" y="37"/>
                </a:lnTo>
                <a:lnTo>
                  <a:pt x="990" y="26"/>
                </a:lnTo>
                <a:lnTo>
                  <a:pt x="996" y="14"/>
                </a:lnTo>
                <a:close/>
              </a:path>
            </a:pathLst>
          </a:custGeom>
          <a:solidFill>
            <a:srgbClr val="000000"/>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7" name="Freeform 6"/>
          <p:cNvSpPr>
            <a:spLocks/>
          </p:cNvSpPr>
          <p:nvPr/>
        </p:nvSpPr>
        <p:spPr bwMode="auto">
          <a:xfrm>
            <a:off x="3124200" y="2532063"/>
            <a:ext cx="1385888" cy="1355725"/>
          </a:xfrm>
          <a:custGeom>
            <a:avLst/>
            <a:gdLst>
              <a:gd name="T0" fmla="*/ 79 w 951"/>
              <a:gd name="T1" fmla="*/ 545 h 674"/>
              <a:gd name="T2" fmla="*/ 136 w 951"/>
              <a:gd name="T3" fmla="*/ 556 h 674"/>
              <a:gd name="T4" fmla="*/ 192 w 951"/>
              <a:gd name="T5" fmla="*/ 555 h 674"/>
              <a:gd name="T6" fmla="*/ 248 w 951"/>
              <a:gd name="T7" fmla="*/ 534 h 674"/>
              <a:gd name="T8" fmla="*/ 305 w 951"/>
              <a:gd name="T9" fmla="*/ 519 h 674"/>
              <a:gd name="T10" fmla="*/ 353 w 951"/>
              <a:gd name="T11" fmla="*/ 540 h 674"/>
              <a:gd name="T12" fmla="*/ 345 w 951"/>
              <a:gd name="T13" fmla="*/ 600 h 674"/>
              <a:gd name="T14" fmla="*/ 357 w 951"/>
              <a:gd name="T15" fmla="*/ 653 h 674"/>
              <a:gd name="T16" fmla="*/ 417 w 951"/>
              <a:gd name="T17" fmla="*/ 671 h 674"/>
              <a:gd name="T18" fmla="*/ 495 w 951"/>
              <a:gd name="T19" fmla="*/ 669 h 674"/>
              <a:gd name="T20" fmla="*/ 557 w 951"/>
              <a:gd name="T21" fmla="*/ 643 h 674"/>
              <a:gd name="T22" fmla="*/ 582 w 951"/>
              <a:gd name="T23" fmla="*/ 587 h 674"/>
              <a:gd name="T24" fmla="*/ 600 w 951"/>
              <a:gd name="T25" fmla="*/ 534 h 674"/>
              <a:gd name="T26" fmla="*/ 654 w 951"/>
              <a:gd name="T27" fmla="*/ 506 h 674"/>
              <a:gd name="T28" fmla="*/ 728 w 951"/>
              <a:gd name="T29" fmla="*/ 500 h 674"/>
              <a:gd name="T30" fmla="*/ 798 w 951"/>
              <a:gd name="T31" fmla="*/ 506 h 674"/>
              <a:gd name="T32" fmla="*/ 829 w 951"/>
              <a:gd name="T33" fmla="*/ 40 h 674"/>
              <a:gd name="T34" fmla="*/ 769 w 951"/>
              <a:gd name="T35" fmla="*/ 12 h 674"/>
              <a:gd name="T36" fmla="*/ 688 w 951"/>
              <a:gd name="T37" fmla="*/ 1 h 674"/>
              <a:gd name="T38" fmla="*/ 593 w 951"/>
              <a:gd name="T39" fmla="*/ 2 h 674"/>
              <a:gd name="T40" fmla="*/ 520 w 951"/>
              <a:gd name="T41" fmla="*/ 14 h 674"/>
              <a:gd name="T42" fmla="*/ 487 w 951"/>
              <a:gd name="T43" fmla="*/ 40 h 674"/>
              <a:gd name="T44" fmla="*/ 502 w 951"/>
              <a:gd name="T45" fmla="*/ 74 h 674"/>
              <a:gd name="T46" fmla="*/ 476 w 951"/>
              <a:gd name="T47" fmla="*/ 116 h 674"/>
              <a:gd name="T48" fmla="*/ 427 w 951"/>
              <a:gd name="T49" fmla="*/ 142 h 674"/>
              <a:gd name="T50" fmla="*/ 373 w 951"/>
              <a:gd name="T51" fmla="*/ 153 h 674"/>
              <a:gd name="T52" fmla="*/ 318 w 951"/>
              <a:gd name="T53" fmla="*/ 145 h 674"/>
              <a:gd name="T54" fmla="*/ 284 w 951"/>
              <a:gd name="T55" fmla="*/ 120 h 674"/>
              <a:gd name="T56" fmla="*/ 294 w 951"/>
              <a:gd name="T57" fmla="*/ 81 h 674"/>
              <a:gd name="T58" fmla="*/ 319 w 951"/>
              <a:gd name="T59" fmla="*/ 43 h 674"/>
              <a:gd name="T60" fmla="*/ 302 w 951"/>
              <a:gd name="T61" fmla="*/ 8 h 674"/>
              <a:gd name="T62" fmla="*/ 227 w 951"/>
              <a:gd name="T63" fmla="*/ 0 h 674"/>
              <a:gd name="T64" fmla="*/ 122 w 951"/>
              <a:gd name="T65" fmla="*/ 14 h 674"/>
              <a:gd name="T66" fmla="*/ 46 w 951"/>
              <a:gd name="T67" fmla="*/ 31 h 674"/>
              <a:gd name="T68" fmla="*/ 56 w 951"/>
              <a:gd name="T69" fmla="*/ 80 h 674"/>
              <a:gd name="T70" fmla="*/ 43 w 951"/>
              <a:gd name="T71" fmla="*/ 126 h 674"/>
              <a:gd name="T72" fmla="*/ 18 w 951"/>
              <a:gd name="T73" fmla="*/ 186 h 674"/>
              <a:gd name="T74" fmla="*/ 1 w 951"/>
              <a:gd name="T75" fmla="*/ 242 h 674"/>
              <a:gd name="T76" fmla="*/ 13 w 951"/>
              <a:gd name="T77" fmla="*/ 292 h 674"/>
              <a:gd name="T78" fmla="*/ 64 w 951"/>
              <a:gd name="T79" fmla="*/ 301 h 674"/>
              <a:gd name="T80" fmla="*/ 109 w 951"/>
              <a:gd name="T81" fmla="*/ 258 h 674"/>
              <a:gd name="T82" fmla="*/ 134 w 951"/>
              <a:gd name="T83" fmla="*/ 211 h 674"/>
              <a:gd name="T84" fmla="*/ 183 w 951"/>
              <a:gd name="T85" fmla="*/ 200 h 674"/>
              <a:gd name="T86" fmla="*/ 232 w 951"/>
              <a:gd name="T87" fmla="*/ 222 h 674"/>
              <a:gd name="T88" fmla="*/ 248 w 951"/>
              <a:gd name="T89" fmla="*/ 274 h 674"/>
              <a:gd name="T90" fmla="*/ 219 w 951"/>
              <a:gd name="T91" fmla="*/ 331 h 674"/>
              <a:gd name="T92" fmla="*/ 173 w 951"/>
              <a:gd name="T93" fmla="*/ 371 h 674"/>
              <a:gd name="T94" fmla="*/ 120 w 951"/>
              <a:gd name="T95" fmla="*/ 384 h 674"/>
              <a:gd name="T96" fmla="*/ 70 w 951"/>
              <a:gd name="T97" fmla="*/ 412 h 674"/>
              <a:gd name="T98" fmla="*/ 37 w 951"/>
              <a:gd name="T99" fmla="*/ 459 h 674"/>
              <a:gd name="T100" fmla="*/ 32 w 951"/>
              <a:gd name="T101" fmla="*/ 514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1" h="674">
                <a:moveTo>
                  <a:pt x="38" y="549"/>
                </a:moveTo>
                <a:lnTo>
                  <a:pt x="50" y="546"/>
                </a:lnTo>
                <a:lnTo>
                  <a:pt x="66" y="543"/>
                </a:lnTo>
                <a:lnTo>
                  <a:pt x="79" y="545"/>
                </a:lnTo>
                <a:lnTo>
                  <a:pt x="93" y="547"/>
                </a:lnTo>
                <a:lnTo>
                  <a:pt x="106" y="550"/>
                </a:lnTo>
                <a:lnTo>
                  <a:pt x="120" y="553"/>
                </a:lnTo>
                <a:lnTo>
                  <a:pt x="136" y="556"/>
                </a:lnTo>
                <a:lnTo>
                  <a:pt x="148" y="558"/>
                </a:lnTo>
                <a:lnTo>
                  <a:pt x="164" y="559"/>
                </a:lnTo>
                <a:lnTo>
                  <a:pt x="179" y="558"/>
                </a:lnTo>
                <a:lnTo>
                  <a:pt x="192" y="555"/>
                </a:lnTo>
                <a:lnTo>
                  <a:pt x="207" y="551"/>
                </a:lnTo>
                <a:lnTo>
                  <a:pt x="221" y="546"/>
                </a:lnTo>
                <a:lnTo>
                  <a:pt x="234" y="540"/>
                </a:lnTo>
                <a:lnTo>
                  <a:pt x="248" y="534"/>
                </a:lnTo>
                <a:lnTo>
                  <a:pt x="261" y="528"/>
                </a:lnTo>
                <a:lnTo>
                  <a:pt x="277" y="523"/>
                </a:lnTo>
                <a:lnTo>
                  <a:pt x="290" y="520"/>
                </a:lnTo>
                <a:lnTo>
                  <a:pt x="305" y="519"/>
                </a:lnTo>
                <a:lnTo>
                  <a:pt x="319" y="521"/>
                </a:lnTo>
                <a:lnTo>
                  <a:pt x="332" y="525"/>
                </a:lnTo>
                <a:lnTo>
                  <a:pt x="345" y="533"/>
                </a:lnTo>
                <a:lnTo>
                  <a:pt x="353" y="540"/>
                </a:lnTo>
                <a:lnTo>
                  <a:pt x="357" y="553"/>
                </a:lnTo>
                <a:lnTo>
                  <a:pt x="355" y="567"/>
                </a:lnTo>
                <a:lnTo>
                  <a:pt x="351" y="583"/>
                </a:lnTo>
                <a:lnTo>
                  <a:pt x="345" y="600"/>
                </a:lnTo>
                <a:lnTo>
                  <a:pt x="340" y="614"/>
                </a:lnTo>
                <a:lnTo>
                  <a:pt x="341" y="628"/>
                </a:lnTo>
                <a:lnTo>
                  <a:pt x="347" y="642"/>
                </a:lnTo>
                <a:lnTo>
                  <a:pt x="357" y="653"/>
                </a:lnTo>
                <a:lnTo>
                  <a:pt x="367" y="660"/>
                </a:lnTo>
                <a:lnTo>
                  <a:pt x="381" y="664"/>
                </a:lnTo>
                <a:lnTo>
                  <a:pt x="396" y="668"/>
                </a:lnTo>
                <a:lnTo>
                  <a:pt x="417" y="671"/>
                </a:lnTo>
                <a:lnTo>
                  <a:pt x="435" y="673"/>
                </a:lnTo>
                <a:lnTo>
                  <a:pt x="457" y="674"/>
                </a:lnTo>
                <a:lnTo>
                  <a:pt x="477" y="672"/>
                </a:lnTo>
                <a:lnTo>
                  <a:pt x="495" y="669"/>
                </a:lnTo>
                <a:lnTo>
                  <a:pt x="514" y="664"/>
                </a:lnTo>
                <a:lnTo>
                  <a:pt x="531" y="658"/>
                </a:lnTo>
                <a:lnTo>
                  <a:pt x="544" y="651"/>
                </a:lnTo>
                <a:lnTo>
                  <a:pt x="557" y="643"/>
                </a:lnTo>
                <a:lnTo>
                  <a:pt x="567" y="634"/>
                </a:lnTo>
                <a:lnTo>
                  <a:pt x="576" y="623"/>
                </a:lnTo>
                <a:lnTo>
                  <a:pt x="581" y="609"/>
                </a:lnTo>
                <a:lnTo>
                  <a:pt x="582" y="587"/>
                </a:lnTo>
                <a:lnTo>
                  <a:pt x="582" y="570"/>
                </a:lnTo>
                <a:lnTo>
                  <a:pt x="585" y="555"/>
                </a:lnTo>
                <a:lnTo>
                  <a:pt x="591" y="544"/>
                </a:lnTo>
                <a:lnTo>
                  <a:pt x="600" y="534"/>
                </a:lnTo>
                <a:lnTo>
                  <a:pt x="610" y="525"/>
                </a:lnTo>
                <a:lnTo>
                  <a:pt x="623" y="517"/>
                </a:lnTo>
                <a:lnTo>
                  <a:pt x="636" y="511"/>
                </a:lnTo>
                <a:lnTo>
                  <a:pt x="654" y="506"/>
                </a:lnTo>
                <a:lnTo>
                  <a:pt x="671" y="504"/>
                </a:lnTo>
                <a:lnTo>
                  <a:pt x="689" y="502"/>
                </a:lnTo>
                <a:lnTo>
                  <a:pt x="708" y="501"/>
                </a:lnTo>
                <a:lnTo>
                  <a:pt x="728" y="500"/>
                </a:lnTo>
                <a:lnTo>
                  <a:pt x="750" y="501"/>
                </a:lnTo>
                <a:lnTo>
                  <a:pt x="767" y="502"/>
                </a:lnTo>
                <a:lnTo>
                  <a:pt x="782" y="504"/>
                </a:lnTo>
                <a:lnTo>
                  <a:pt x="798" y="506"/>
                </a:lnTo>
                <a:lnTo>
                  <a:pt x="813" y="508"/>
                </a:lnTo>
                <a:lnTo>
                  <a:pt x="829" y="509"/>
                </a:lnTo>
                <a:lnTo>
                  <a:pt x="951" y="512"/>
                </a:lnTo>
                <a:lnTo>
                  <a:pt x="829" y="40"/>
                </a:lnTo>
                <a:lnTo>
                  <a:pt x="812" y="31"/>
                </a:lnTo>
                <a:lnTo>
                  <a:pt x="800" y="24"/>
                </a:lnTo>
                <a:lnTo>
                  <a:pt x="786" y="18"/>
                </a:lnTo>
                <a:lnTo>
                  <a:pt x="769" y="12"/>
                </a:lnTo>
                <a:lnTo>
                  <a:pt x="751" y="8"/>
                </a:lnTo>
                <a:lnTo>
                  <a:pt x="732" y="5"/>
                </a:lnTo>
                <a:lnTo>
                  <a:pt x="709" y="2"/>
                </a:lnTo>
                <a:lnTo>
                  <a:pt x="688" y="1"/>
                </a:lnTo>
                <a:lnTo>
                  <a:pt x="667" y="0"/>
                </a:lnTo>
                <a:lnTo>
                  <a:pt x="643" y="0"/>
                </a:lnTo>
                <a:lnTo>
                  <a:pt x="615" y="0"/>
                </a:lnTo>
                <a:lnTo>
                  <a:pt x="593" y="2"/>
                </a:lnTo>
                <a:lnTo>
                  <a:pt x="571" y="4"/>
                </a:lnTo>
                <a:lnTo>
                  <a:pt x="552" y="6"/>
                </a:lnTo>
                <a:lnTo>
                  <a:pt x="534" y="10"/>
                </a:lnTo>
                <a:lnTo>
                  <a:pt x="520" y="14"/>
                </a:lnTo>
                <a:lnTo>
                  <a:pt x="508" y="19"/>
                </a:lnTo>
                <a:lnTo>
                  <a:pt x="498" y="25"/>
                </a:lnTo>
                <a:lnTo>
                  <a:pt x="491" y="31"/>
                </a:lnTo>
                <a:lnTo>
                  <a:pt x="487" y="40"/>
                </a:lnTo>
                <a:lnTo>
                  <a:pt x="487" y="49"/>
                </a:lnTo>
                <a:lnTo>
                  <a:pt x="492" y="58"/>
                </a:lnTo>
                <a:lnTo>
                  <a:pt x="498" y="66"/>
                </a:lnTo>
                <a:lnTo>
                  <a:pt x="502" y="74"/>
                </a:lnTo>
                <a:lnTo>
                  <a:pt x="502" y="86"/>
                </a:lnTo>
                <a:lnTo>
                  <a:pt x="496" y="96"/>
                </a:lnTo>
                <a:lnTo>
                  <a:pt x="488" y="106"/>
                </a:lnTo>
                <a:lnTo>
                  <a:pt x="476" y="116"/>
                </a:lnTo>
                <a:lnTo>
                  <a:pt x="464" y="125"/>
                </a:lnTo>
                <a:lnTo>
                  <a:pt x="452" y="131"/>
                </a:lnTo>
                <a:lnTo>
                  <a:pt x="440" y="136"/>
                </a:lnTo>
                <a:lnTo>
                  <a:pt x="427" y="142"/>
                </a:lnTo>
                <a:lnTo>
                  <a:pt x="413" y="146"/>
                </a:lnTo>
                <a:lnTo>
                  <a:pt x="399" y="149"/>
                </a:lnTo>
                <a:lnTo>
                  <a:pt x="385" y="151"/>
                </a:lnTo>
                <a:lnTo>
                  <a:pt x="373" y="153"/>
                </a:lnTo>
                <a:lnTo>
                  <a:pt x="357" y="153"/>
                </a:lnTo>
                <a:lnTo>
                  <a:pt x="343" y="151"/>
                </a:lnTo>
                <a:lnTo>
                  <a:pt x="330" y="149"/>
                </a:lnTo>
                <a:lnTo>
                  <a:pt x="318" y="145"/>
                </a:lnTo>
                <a:lnTo>
                  <a:pt x="305" y="140"/>
                </a:lnTo>
                <a:lnTo>
                  <a:pt x="294" y="134"/>
                </a:lnTo>
                <a:lnTo>
                  <a:pt x="287" y="127"/>
                </a:lnTo>
                <a:lnTo>
                  <a:pt x="284" y="120"/>
                </a:lnTo>
                <a:lnTo>
                  <a:pt x="283" y="113"/>
                </a:lnTo>
                <a:lnTo>
                  <a:pt x="284" y="103"/>
                </a:lnTo>
                <a:lnTo>
                  <a:pt x="287" y="93"/>
                </a:lnTo>
                <a:lnTo>
                  <a:pt x="294" y="81"/>
                </a:lnTo>
                <a:lnTo>
                  <a:pt x="303" y="70"/>
                </a:lnTo>
                <a:lnTo>
                  <a:pt x="310" y="61"/>
                </a:lnTo>
                <a:lnTo>
                  <a:pt x="315" y="54"/>
                </a:lnTo>
                <a:lnTo>
                  <a:pt x="319" y="43"/>
                </a:lnTo>
                <a:lnTo>
                  <a:pt x="322" y="32"/>
                </a:lnTo>
                <a:lnTo>
                  <a:pt x="319" y="23"/>
                </a:lnTo>
                <a:lnTo>
                  <a:pt x="313" y="15"/>
                </a:lnTo>
                <a:lnTo>
                  <a:pt x="302" y="8"/>
                </a:lnTo>
                <a:lnTo>
                  <a:pt x="290" y="5"/>
                </a:lnTo>
                <a:lnTo>
                  <a:pt x="278" y="2"/>
                </a:lnTo>
                <a:lnTo>
                  <a:pt x="261" y="0"/>
                </a:lnTo>
                <a:lnTo>
                  <a:pt x="227" y="0"/>
                </a:lnTo>
                <a:lnTo>
                  <a:pt x="202" y="2"/>
                </a:lnTo>
                <a:lnTo>
                  <a:pt x="179" y="5"/>
                </a:lnTo>
                <a:lnTo>
                  <a:pt x="149" y="9"/>
                </a:lnTo>
                <a:lnTo>
                  <a:pt x="122" y="14"/>
                </a:lnTo>
                <a:lnTo>
                  <a:pt x="92" y="19"/>
                </a:lnTo>
                <a:lnTo>
                  <a:pt x="72" y="23"/>
                </a:lnTo>
                <a:lnTo>
                  <a:pt x="55" y="27"/>
                </a:lnTo>
                <a:lnTo>
                  <a:pt x="46" y="31"/>
                </a:lnTo>
                <a:lnTo>
                  <a:pt x="49" y="40"/>
                </a:lnTo>
                <a:lnTo>
                  <a:pt x="53" y="55"/>
                </a:lnTo>
                <a:lnTo>
                  <a:pt x="55" y="69"/>
                </a:lnTo>
                <a:lnTo>
                  <a:pt x="56" y="80"/>
                </a:lnTo>
                <a:lnTo>
                  <a:pt x="54" y="93"/>
                </a:lnTo>
                <a:lnTo>
                  <a:pt x="51" y="104"/>
                </a:lnTo>
                <a:lnTo>
                  <a:pt x="47" y="116"/>
                </a:lnTo>
                <a:lnTo>
                  <a:pt x="43" y="126"/>
                </a:lnTo>
                <a:lnTo>
                  <a:pt x="38" y="141"/>
                </a:lnTo>
                <a:lnTo>
                  <a:pt x="32" y="156"/>
                </a:lnTo>
                <a:lnTo>
                  <a:pt x="26" y="171"/>
                </a:lnTo>
                <a:lnTo>
                  <a:pt x="18" y="186"/>
                </a:lnTo>
                <a:lnTo>
                  <a:pt x="13" y="200"/>
                </a:lnTo>
                <a:lnTo>
                  <a:pt x="9" y="212"/>
                </a:lnTo>
                <a:lnTo>
                  <a:pt x="5" y="225"/>
                </a:lnTo>
                <a:lnTo>
                  <a:pt x="1" y="242"/>
                </a:lnTo>
                <a:lnTo>
                  <a:pt x="0" y="257"/>
                </a:lnTo>
                <a:lnTo>
                  <a:pt x="2" y="270"/>
                </a:lnTo>
                <a:lnTo>
                  <a:pt x="6" y="283"/>
                </a:lnTo>
                <a:lnTo>
                  <a:pt x="13" y="292"/>
                </a:lnTo>
                <a:lnTo>
                  <a:pt x="22" y="300"/>
                </a:lnTo>
                <a:lnTo>
                  <a:pt x="34" y="304"/>
                </a:lnTo>
                <a:lnTo>
                  <a:pt x="47" y="304"/>
                </a:lnTo>
                <a:lnTo>
                  <a:pt x="64" y="301"/>
                </a:lnTo>
                <a:lnTo>
                  <a:pt x="79" y="294"/>
                </a:lnTo>
                <a:lnTo>
                  <a:pt x="92" y="286"/>
                </a:lnTo>
                <a:lnTo>
                  <a:pt x="102" y="273"/>
                </a:lnTo>
                <a:lnTo>
                  <a:pt x="109" y="258"/>
                </a:lnTo>
                <a:lnTo>
                  <a:pt x="111" y="243"/>
                </a:lnTo>
                <a:lnTo>
                  <a:pt x="116" y="231"/>
                </a:lnTo>
                <a:lnTo>
                  <a:pt x="124" y="220"/>
                </a:lnTo>
                <a:lnTo>
                  <a:pt x="134" y="211"/>
                </a:lnTo>
                <a:lnTo>
                  <a:pt x="146" y="204"/>
                </a:lnTo>
                <a:lnTo>
                  <a:pt x="159" y="201"/>
                </a:lnTo>
                <a:lnTo>
                  <a:pt x="170" y="200"/>
                </a:lnTo>
                <a:lnTo>
                  <a:pt x="183" y="200"/>
                </a:lnTo>
                <a:lnTo>
                  <a:pt x="198" y="202"/>
                </a:lnTo>
                <a:lnTo>
                  <a:pt x="210" y="206"/>
                </a:lnTo>
                <a:lnTo>
                  <a:pt x="221" y="212"/>
                </a:lnTo>
                <a:lnTo>
                  <a:pt x="232" y="222"/>
                </a:lnTo>
                <a:lnTo>
                  <a:pt x="240" y="232"/>
                </a:lnTo>
                <a:lnTo>
                  <a:pt x="247" y="247"/>
                </a:lnTo>
                <a:lnTo>
                  <a:pt x="249" y="261"/>
                </a:lnTo>
                <a:lnTo>
                  <a:pt x="248" y="274"/>
                </a:lnTo>
                <a:lnTo>
                  <a:pt x="244" y="289"/>
                </a:lnTo>
                <a:lnTo>
                  <a:pt x="238" y="304"/>
                </a:lnTo>
                <a:lnTo>
                  <a:pt x="230" y="317"/>
                </a:lnTo>
                <a:lnTo>
                  <a:pt x="219" y="331"/>
                </a:lnTo>
                <a:lnTo>
                  <a:pt x="209" y="342"/>
                </a:lnTo>
                <a:lnTo>
                  <a:pt x="196" y="354"/>
                </a:lnTo>
                <a:lnTo>
                  <a:pt x="185" y="363"/>
                </a:lnTo>
                <a:lnTo>
                  <a:pt x="173" y="371"/>
                </a:lnTo>
                <a:lnTo>
                  <a:pt x="162" y="375"/>
                </a:lnTo>
                <a:lnTo>
                  <a:pt x="146" y="379"/>
                </a:lnTo>
                <a:lnTo>
                  <a:pt x="134" y="381"/>
                </a:lnTo>
                <a:lnTo>
                  <a:pt x="120" y="384"/>
                </a:lnTo>
                <a:lnTo>
                  <a:pt x="108" y="388"/>
                </a:lnTo>
                <a:lnTo>
                  <a:pt x="93" y="395"/>
                </a:lnTo>
                <a:lnTo>
                  <a:pt x="80" y="403"/>
                </a:lnTo>
                <a:lnTo>
                  <a:pt x="70" y="412"/>
                </a:lnTo>
                <a:lnTo>
                  <a:pt x="59" y="423"/>
                </a:lnTo>
                <a:lnTo>
                  <a:pt x="51" y="433"/>
                </a:lnTo>
                <a:lnTo>
                  <a:pt x="42" y="447"/>
                </a:lnTo>
                <a:lnTo>
                  <a:pt x="37" y="459"/>
                </a:lnTo>
                <a:lnTo>
                  <a:pt x="32" y="473"/>
                </a:lnTo>
                <a:lnTo>
                  <a:pt x="30" y="487"/>
                </a:lnTo>
                <a:lnTo>
                  <a:pt x="30" y="499"/>
                </a:lnTo>
                <a:lnTo>
                  <a:pt x="32" y="514"/>
                </a:lnTo>
                <a:lnTo>
                  <a:pt x="35" y="532"/>
                </a:lnTo>
                <a:lnTo>
                  <a:pt x="38" y="549"/>
                </a:lnTo>
                <a:close/>
              </a:path>
            </a:pathLst>
          </a:custGeom>
          <a:solidFill>
            <a:srgbClr val="00FFFF"/>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8" name="Freeform 7"/>
          <p:cNvSpPr>
            <a:spLocks/>
          </p:cNvSpPr>
          <p:nvPr/>
        </p:nvSpPr>
        <p:spPr bwMode="auto">
          <a:xfrm>
            <a:off x="1831975" y="2325688"/>
            <a:ext cx="1655763" cy="1441450"/>
          </a:xfrm>
          <a:custGeom>
            <a:avLst/>
            <a:gdLst>
              <a:gd name="T0" fmla="*/ 1241 w 1501"/>
              <a:gd name="T1" fmla="*/ 359 h 1306"/>
              <a:gd name="T2" fmla="*/ 1200 w 1501"/>
              <a:gd name="T3" fmla="*/ 512 h 1306"/>
              <a:gd name="T4" fmla="*/ 1169 w 1501"/>
              <a:gd name="T5" fmla="*/ 650 h 1306"/>
              <a:gd name="T6" fmla="*/ 1226 w 1501"/>
              <a:gd name="T7" fmla="*/ 741 h 1306"/>
              <a:gd name="T8" fmla="*/ 1309 w 1501"/>
              <a:gd name="T9" fmla="*/ 681 h 1306"/>
              <a:gd name="T10" fmla="*/ 1357 w 1501"/>
              <a:gd name="T11" fmla="*/ 565 h 1306"/>
              <a:gd name="T12" fmla="*/ 1444 w 1501"/>
              <a:gd name="T13" fmla="*/ 561 h 1306"/>
              <a:gd name="T14" fmla="*/ 1500 w 1501"/>
              <a:gd name="T15" fmla="*/ 647 h 1306"/>
              <a:gd name="T16" fmla="*/ 1483 w 1501"/>
              <a:gd name="T17" fmla="*/ 750 h 1306"/>
              <a:gd name="T18" fmla="*/ 1403 w 1501"/>
              <a:gd name="T19" fmla="*/ 860 h 1306"/>
              <a:gd name="T20" fmla="*/ 1312 w 1501"/>
              <a:gd name="T21" fmla="*/ 894 h 1306"/>
              <a:gd name="T22" fmla="*/ 1242 w 1501"/>
              <a:gd name="T23" fmla="*/ 967 h 1306"/>
              <a:gd name="T24" fmla="*/ 1210 w 1501"/>
              <a:gd name="T25" fmla="*/ 1098 h 1306"/>
              <a:gd name="T26" fmla="*/ 1197 w 1501"/>
              <a:gd name="T27" fmla="*/ 1166 h 1306"/>
              <a:gd name="T28" fmla="*/ 1107 w 1501"/>
              <a:gd name="T29" fmla="*/ 1158 h 1306"/>
              <a:gd name="T30" fmla="*/ 984 w 1501"/>
              <a:gd name="T31" fmla="*/ 1208 h 1306"/>
              <a:gd name="T32" fmla="*/ 861 w 1501"/>
              <a:gd name="T33" fmla="*/ 1273 h 1306"/>
              <a:gd name="T34" fmla="*/ 724 w 1501"/>
              <a:gd name="T35" fmla="*/ 1302 h 1306"/>
              <a:gd name="T36" fmla="*/ 649 w 1501"/>
              <a:gd name="T37" fmla="*/ 1231 h 1306"/>
              <a:gd name="T38" fmla="*/ 690 w 1501"/>
              <a:gd name="T39" fmla="*/ 1129 h 1306"/>
              <a:gd name="T40" fmla="*/ 795 w 1501"/>
              <a:gd name="T41" fmla="*/ 1069 h 1306"/>
              <a:gd name="T42" fmla="*/ 872 w 1501"/>
              <a:gd name="T43" fmla="*/ 1000 h 1306"/>
              <a:gd name="T44" fmla="*/ 821 w 1501"/>
              <a:gd name="T45" fmla="*/ 934 h 1306"/>
              <a:gd name="T46" fmla="*/ 703 w 1501"/>
              <a:gd name="T47" fmla="*/ 942 h 1306"/>
              <a:gd name="T48" fmla="*/ 595 w 1501"/>
              <a:gd name="T49" fmla="*/ 998 h 1306"/>
              <a:gd name="T50" fmla="*/ 470 w 1501"/>
              <a:gd name="T51" fmla="*/ 1098 h 1306"/>
              <a:gd name="T52" fmla="*/ 325 w 1501"/>
              <a:gd name="T53" fmla="*/ 1158 h 1306"/>
              <a:gd name="T54" fmla="*/ 181 w 1501"/>
              <a:gd name="T55" fmla="*/ 1171 h 1306"/>
              <a:gd name="T56" fmla="*/ 251 w 1501"/>
              <a:gd name="T57" fmla="*/ 1053 h 1306"/>
              <a:gd name="T58" fmla="*/ 305 w 1501"/>
              <a:gd name="T59" fmla="*/ 927 h 1306"/>
              <a:gd name="T60" fmla="*/ 281 w 1501"/>
              <a:gd name="T61" fmla="*/ 820 h 1306"/>
              <a:gd name="T62" fmla="*/ 213 w 1501"/>
              <a:gd name="T63" fmla="*/ 823 h 1306"/>
              <a:gd name="T64" fmla="*/ 156 w 1501"/>
              <a:gd name="T65" fmla="*/ 918 h 1306"/>
              <a:gd name="T66" fmla="*/ 71 w 1501"/>
              <a:gd name="T67" fmla="*/ 954 h 1306"/>
              <a:gd name="T68" fmla="*/ 5 w 1501"/>
              <a:gd name="T69" fmla="*/ 871 h 1306"/>
              <a:gd name="T70" fmla="*/ 21 w 1501"/>
              <a:gd name="T71" fmla="*/ 756 h 1306"/>
              <a:gd name="T72" fmla="*/ 111 w 1501"/>
              <a:gd name="T73" fmla="*/ 679 h 1306"/>
              <a:gd name="T74" fmla="*/ 169 w 1501"/>
              <a:gd name="T75" fmla="*/ 556 h 1306"/>
              <a:gd name="T76" fmla="*/ 133 w 1501"/>
              <a:gd name="T77" fmla="*/ 397 h 1306"/>
              <a:gd name="T78" fmla="*/ 120 w 1501"/>
              <a:gd name="T79" fmla="*/ 244 h 1306"/>
              <a:gd name="T80" fmla="*/ 235 w 1501"/>
              <a:gd name="T81" fmla="*/ 264 h 1306"/>
              <a:gd name="T82" fmla="*/ 415 w 1501"/>
              <a:gd name="T83" fmla="*/ 273 h 1306"/>
              <a:gd name="T84" fmla="*/ 513 w 1501"/>
              <a:gd name="T85" fmla="*/ 233 h 1306"/>
              <a:gd name="T86" fmla="*/ 515 w 1501"/>
              <a:gd name="T87" fmla="*/ 133 h 1306"/>
              <a:gd name="T88" fmla="*/ 546 w 1501"/>
              <a:gd name="T89" fmla="*/ 35 h 1306"/>
              <a:gd name="T90" fmla="*/ 661 w 1501"/>
              <a:gd name="T91" fmla="*/ 0 h 1306"/>
              <a:gd name="T92" fmla="*/ 770 w 1501"/>
              <a:gd name="T93" fmla="*/ 31 h 1306"/>
              <a:gd name="T94" fmla="*/ 806 w 1501"/>
              <a:gd name="T95" fmla="*/ 122 h 1306"/>
              <a:gd name="T96" fmla="*/ 773 w 1501"/>
              <a:gd name="T97" fmla="*/ 240 h 1306"/>
              <a:gd name="T98" fmla="*/ 846 w 1501"/>
              <a:gd name="T99" fmla="*/ 304 h 1306"/>
              <a:gd name="T100" fmla="*/ 980 w 1501"/>
              <a:gd name="T101" fmla="*/ 297 h 1306"/>
              <a:gd name="T102" fmla="*/ 1168 w 1501"/>
              <a:gd name="T103" fmla="*/ 257 h 1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01" h="1306">
                <a:moveTo>
                  <a:pt x="1234" y="259"/>
                </a:moveTo>
                <a:lnTo>
                  <a:pt x="1239" y="291"/>
                </a:lnTo>
                <a:lnTo>
                  <a:pt x="1243" y="317"/>
                </a:lnTo>
                <a:lnTo>
                  <a:pt x="1245" y="337"/>
                </a:lnTo>
                <a:lnTo>
                  <a:pt x="1241" y="359"/>
                </a:lnTo>
                <a:lnTo>
                  <a:pt x="1234" y="390"/>
                </a:lnTo>
                <a:lnTo>
                  <a:pt x="1226" y="421"/>
                </a:lnTo>
                <a:lnTo>
                  <a:pt x="1218" y="450"/>
                </a:lnTo>
                <a:lnTo>
                  <a:pt x="1210" y="477"/>
                </a:lnTo>
                <a:lnTo>
                  <a:pt x="1200" y="512"/>
                </a:lnTo>
                <a:lnTo>
                  <a:pt x="1190" y="539"/>
                </a:lnTo>
                <a:lnTo>
                  <a:pt x="1184" y="563"/>
                </a:lnTo>
                <a:lnTo>
                  <a:pt x="1177" y="596"/>
                </a:lnTo>
                <a:lnTo>
                  <a:pt x="1171" y="623"/>
                </a:lnTo>
                <a:lnTo>
                  <a:pt x="1169" y="650"/>
                </a:lnTo>
                <a:lnTo>
                  <a:pt x="1173" y="679"/>
                </a:lnTo>
                <a:lnTo>
                  <a:pt x="1180" y="705"/>
                </a:lnTo>
                <a:lnTo>
                  <a:pt x="1193" y="727"/>
                </a:lnTo>
                <a:lnTo>
                  <a:pt x="1206" y="740"/>
                </a:lnTo>
                <a:lnTo>
                  <a:pt x="1226" y="741"/>
                </a:lnTo>
                <a:lnTo>
                  <a:pt x="1249" y="740"/>
                </a:lnTo>
                <a:lnTo>
                  <a:pt x="1264" y="730"/>
                </a:lnTo>
                <a:lnTo>
                  <a:pt x="1283" y="719"/>
                </a:lnTo>
                <a:lnTo>
                  <a:pt x="1298" y="703"/>
                </a:lnTo>
                <a:lnTo>
                  <a:pt x="1309" y="681"/>
                </a:lnTo>
                <a:lnTo>
                  <a:pt x="1316" y="656"/>
                </a:lnTo>
                <a:lnTo>
                  <a:pt x="1319" y="628"/>
                </a:lnTo>
                <a:lnTo>
                  <a:pt x="1328" y="603"/>
                </a:lnTo>
                <a:lnTo>
                  <a:pt x="1340" y="581"/>
                </a:lnTo>
                <a:lnTo>
                  <a:pt x="1357" y="565"/>
                </a:lnTo>
                <a:lnTo>
                  <a:pt x="1374" y="556"/>
                </a:lnTo>
                <a:lnTo>
                  <a:pt x="1393" y="552"/>
                </a:lnTo>
                <a:lnTo>
                  <a:pt x="1407" y="550"/>
                </a:lnTo>
                <a:lnTo>
                  <a:pt x="1426" y="554"/>
                </a:lnTo>
                <a:lnTo>
                  <a:pt x="1444" y="561"/>
                </a:lnTo>
                <a:lnTo>
                  <a:pt x="1461" y="570"/>
                </a:lnTo>
                <a:lnTo>
                  <a:pt x="1473" y="588"/>
                </a:lnTo>
                <a:lnTo>
                  <a:pt x="1484" y="607"/>
                </a:lnTo>
                <a:lnTo>
                  <a:pt x="1494" y="623"/>
                </a:lnTo>
                <a:lnTo>
                  <a:pt x="1500" y="647"/>
                </a:lnTo>
                <a:lnTo>
                  <a:pt x="1501" y="668"/>
                </a:lnTo>
                <a:lnTo>
                  <a:pt x="1498" y="692"/>
                </a:lnTo>
                <a:lnTo>
                  <a:pt x="1493" y="712"/>
                </a:lnTo>
                <a:lnTo>
                  <a:pt x="1489" y="729"/>
                </a:lnTo>
                <a:lnTo>
                  <a:pt x="1483" y="750"/>
                </a:lnTo>
                <a:lnTo>
                  <a:pt x="1468" y="778"/>
                </a:lnTo>
                <a:lnTo>
                  <a:pt x="1455" y="800"/>
                </a:lnTo>
                <a:lnTo>
                  <a:pt x="1439" y="821"/>
                </a:lnTo>
                <a:lnTo>
                  <a:pt x="1422" y="842"/>
                </a:lnTo>
                <a:lnTo>
                  <a:pt x="1403" y="860"/>
                </a:lnTo>
                <a:lnTo>
                  <a:pt x="1387" y="869"/>
                </a:lnTo>
                <a:lnTo>
                  <a:pt x="1370" y="874"/>
                </a:lnTo>
                <a:lnTo>
                  <a:pt x="1348" y="880"/>
                </a:lnTo>
                <a:lnTo>
                  <a:pt x="1332" y="885"/>
                </a:lnTo>
                <a:lnTo>
                  <a:pt x="1312" y="894"/>
                </a:lnTo>
                <a:lnTo>
                  <a:pt x="1295" y="905"/>
                </a:lnTo>
                <a:lnTo>
                  <a:pt x="1279" y="918"/>
                </a:lnTo>
                <a:lnTo>
                  <a:pt x="1267" y="934"/>
                </a:lnTo>
                <a:lnTo>
                  <a:pt x="1254" y="949"/>
                </a:lnTo>
                <a:lnTo>
                  <a:pt x="1242" y="967"/>
                </a:lnTo>
                <a:lnTo>
                  <a:pt x="1230" y="991"/>
                </a:lnTo>
                <a:lnTo>
                  <a:pt x="1221" y="1016"/>
                </a:lnTo>
                <a:lnTo>
                  <a:pt x="1214" y="1044"/>
                </a:lnTo>
                <a:lnTo>
                  <a:pt x="1210" y="1073"/>
                </a:lnTo>
                <a:lnTo>
                  <a:pt x="1210" y="1098"/>
                </a:lnTo>
                <a:lnTo>
                  <a:pt x="1214" y="1127"/>
                </a:lnTo>
                <a:lnTo>
                  <a:pt x="1218" y="1153"/>
                </a:lnTo>
                <a:lnTo>
                  <a:pt x="1221" y="1180"/>
                </a:lnTo>
                <a:lnTo>
                  <a:pt x="1212" y="1175"/>
                </a:lnTo>
                <a:lnTo>
                  <a:pt x="1197" y="1166"/>
                </a:lnTo>
                <a:lnTo>
                  <a:pt x="1183" y="1158"/>
                </a:lnTo>
                <a:lnTo>
                  <a:pt x="1167" y="1155"/>
                </a:lnTo>
                <a:lnTo>
                  <a:pt x="1150" y="1151"/>
                </a:lnTo>
                <a:lnTo>
                  <a:pt x="1130" y="1153"/>
                </a:lnTo>
                <a:lnTo>
                  <a:pt x="1107" y="1158"/>
                </a:lnTo>
                <a:lnTo>
                  <a:pt x="1087" y="1164"/>
                </a:lnTo>
                <a:lnTo>
                  <a:pt x="1061" y="1173"/>
                </a:lnTo>
                <a:lnTo>
                  <a:pt x="1035" y="1184"/>
                </a:lnTo>
                <a:lnTo>
                  <a:pt x="1009" y="1195"/>
                </a:lnTo>
                <a:lnTo>
                  <a:pt x="984" y="1208"/>
                </a:lnTo>
                <a:lnTo>
                  <a:pt x="963" y="1220"/>
                </a:lnTo>
                <a:lnTo>
                  <a:pt x="941" y="1235"/>
                </a:lnTo>
                <a:lnTo>
                  <a:pt x="916" y="1248"/>
                </a:lnTo>
                <a:lnTo>
                  <a:pt x="892" y="1259"/>
                </a:lnTo>
                <a:lnTo>
                  <a:pt x="861" y="1273"/>
                </a:lnTo>
                <a:lnTo>
                  <a:pt x="831" y="1288"/>
                </a:lnTo>
                <a:lnTo>
                  <a:pt x="809" y="1297"/>
                </a:lnTo>
                <a:lnTo>
                  <a:pt x="780" y="1302"/>
                </a:lnTo>
                <a:lnTo>
                  <a:pt x="754" y="1306"/>
                </a:lnTo>
                <a:lnTo>
                  <a:pt x="724" y="1302"/>
                </a:lnTo>
                <a:lnTo>
                  <a:pt x="702" y="1297"/>
                </a:lnTo>
                <a:lnTo>
                  <a:pt x="680" y="1288"/>
                </a:lnTo>
                <a:lnTo>
                  <a:pt x="666" y="1275"/>
                </a:lnTo>
                <a:lnTo>
                  <a:pt x="655" y="1257"/>
                </a:lnTo>
                <a:lnTo>
                  <a:pt x="649" y="1231"/>
                </a:lnTo>
                <a:lnTo>
                  <a:pt x="649" y="1209"/>
                </a:lnTo>
                <a:lnTo>
                  <a:pt x="654" y="1189"/>
                </a:lnTo>
                <a:lnTo>
                  <a:pt x="662" y="1169"/>
                </a:lnTo>
                <a:lnTo>
                  <a:pt x="674" y="1149"/>
                </a:lnTo>
                <a:lnTo>
                  <a:pt x="690" y="1129"/>
                </a:lnTo>
                <a:lnTo>
                  <a:pt x="710" y="1109"/>
                </a:lnTo>
                <a:lnTo>
                  <a:pt x="731" y="1097"/>
                </a:lnTo>
                <a:lnTo>
                  <a:pt x="756" y="1086"/>
                </a:lnTo>
                <a:lnTo>
                  <a:pt x="776" y="1078"/>
                </a:lnTo>
                <a:lnTo>
                  <a:pt x="795" y="1069"/>
                </a:lnTo>
                <a:lnTo>
                  <a:pt x="818" y="1058"/>
                </a:lnTo>
                <a:lnTo>
                  <a:pt x="839" y="1044"/>
                </a:lnTo>
                <a:lnTo>
                  <a:pt x="856" y="1031"/>
                </a:lnTo>
                <a:lnTo>
                  <a:pt x="868" y="1016"/>
                </a:lnTo>
                <a:lnTo>
                  <a:pt x="872" y="1000"/>
                </a:lnTo>
                <a:lnTo>
                  <a:pt x="869" y="982"/>
                </a:lnTo>
                <a:lnTo>
                  <a:pt x="860" y="964"/>
                </a:lnTo>
                <a:lnTo>
                  <a:pt x="846" y="949"/>
                </a:lnTo>
                <a:lnTo>
                  <a:pt x="834" y="940"/>
                </a:lnTo>
                <a:lnTo>
                  <a:pt x="821" y="934"/>
                </a:lnTo>
                <a:lnTo>
                  <a:pt x="799" y="931"/>
                </a:lnTo>
                <a:lnTo>
                  <a:pt x="774" y="931"/>
                </a:lnTo>
                <a:lnTo>
                  <a:pt x="749" y="933"/>
                </a:lnTo>
                <a:lnTo>
                  <a:pt x="725" y="936"/>
                </a:lnTo>
                <a:lnTo>
                  <a:pt x="703" y="942"/>
                </a:lnTo>
                <a:lnTo>
                  <a:pt x="683" y="949"/>
                </a:lnTo>
                <a:lnTo>
                  <a:pt x="662" y="958"/>
                </a:lnTo>
                <a:lnTo>
                  <a:pt x="637" y="971"/>
                </a:lnTo>
                <a:lnTo>
                  <a:pt x="614" y="985"/>
                </a:lnTo>
                <a:lnTo>
                  <a:pt x="595" y="998"/>
                </a:lnTo>
                <a:lnTo>
                  <a:pt x="568" y="1018"/>
                </a:lnTo>
                <a:lnTo>
                  <a:pt x="543" y="1040"/>
                </a:lnTo>
                <a:lnTo>
                  <a:pt x="519" y="1058"/>
                </a:lnTo>
                <a:lnTo>
                  <a:pt x="497" y="1078"/>
                </a:lnTo>
                <a:lnTo>
                  <a:pt x="470" y="1098"/>
                </a:lnTo>
                <a:lnTo>
                  <a:pt x="445" y="1115"/>
                </a:lnTo>
                <a:lnTo>
                  <a:pt x="418" y="1129"/>
                </a:lnTo>
                <a:lnTo>
                  <a:pt x="388" y="1142"/>
                </a:lnTo>
                <a:lnTo>
                  <a:pt x="359" y="1151"/>
                </a:lnTo>
                <a:lnTo>
                  <a:pt x="325" y="1158"/>
                </a:lnTo>
                <a:lnTo>
                  <a:pt x="297" y="1164"/>
                </a:lnTo>
                <a:lnTo>
                  <a:pt x="258" y="1169"/>
                </a:lnTo>
                <a:lnTo>
                  <a:pt x="229" y="1173"/>
                </a:lnTo>
                <a:lnTo>
                  <a:pt x="200" y="1171"/>
                </a:lnTo>
                <a:lnTo>
                  <a:pt x="181" y="1171"/>
                </a:lnTo>
                <a:lnTo>
                  <a:pt x="188" y="1151"/>
                </a:lnTo>
                <a:lnTo>
                  <a:pt x="200" y="1127"/>
                </a:lnTo>
                <a:lnTo>
                  <a:pt x="215" y="1106"/>
                </a:lnTo>
                <a:lnTo>
                  <a:pt x="231" y="1082"/>
                </a:lnTo>
                <a:lnTo>
                  <a:pt x="251" y="1053"/>
                </a:lnTo>
                <a:lnTo>
                  <a:pt x="267" y="1033"/>
                </a:lnTo>
                <a:lnTo>
                  <a:pt x="280" y="1011"/>
                </a:lnTo>
                <a:lnTo>
                  <a:pt x="292" y="984"/>
                </a:lnTo>
                <a:lnTo>
                  <a:pt x="300" y="956"/>
                </a:lnTo>
                <a:lnTo>
                  <a:pt x="305" y="927"/>
                </a:lnTo>
                <a:lnTo>
                  <a:pt x="309" y="900"/>
                </a:lnTo>
                <a:lnTo>
                  <a:pt x="307" y="869"/>
                </a:lnTo>
                <a:lnTo>
                  <a:pt x="301" y="849"/>
                </a:lnTo>
                <a:lnTo>
                  <a:pt x="291" y="831"/>
                </a:lnTo>
                <a:lnTo>
                  <a:pt x="281" y="820"/>
                </a:lnTo>
                <a:lnTo>
                  <a:pt x="270" y="811"/>
                </a:lnTo>
                <a:lnTo>
                  <a:pt x="256" y="807"/>
                </a:lnTo>
                <a:lnTo>
                  <a:pt x="242" y="805"/>
                </a:lnTo>
                <a:lnTo>
                  <a:pt x="227" y="811"/>
                </a:lnTo>
                <a:lnTo>
                  <a:pt x="213" y="823"/>
                </a:lnTo>
                <a:lnTo>
                  <a:pt x="201" y="840"/>
                </a:lnTo>
                <a:lnTo>
                  <a:pt x="189" y="860"/>
                </a:lnTo>
                <a:lnTo>
                  <a:pt x="178" y="882"/>
                </a:lnTo>
                <a:lnTo>
                  <a:pt x="168" y="900"/>
                </a:lnTo>
                <a:lnTo>
                  <a:pt x="156" y="918"/>
                </a:lnTo>
                <a:lnTo>
                  <a:pt x="143" y="936"/>
                </a:lnTo>
                <a:lnTo>
                  <a:pt x="126" y="949"/>
                </a:lnTo>
                <a:lnTo>
                  <a:pt x="108" y="954"/>
                </a:lnTo>
                <a:lnTo>
                  <a:pt x="90" y="958"/>
                </a:lnTo>
                <a:lnTo>
                  <a:pt x="71" y="954"/>
                </a:lnTo>
                <a:lnTo>
                  <a:pt x="53" y="947"/>
                </a:lnTo>
                <a:lnTo>
                  <a:pt x="36" y="933"/>
                </a:lnTo>
                <a:lnTo>
                  <a:pt x="22" y="918"/>
                </a:lnTo>
                <a:lnTo>
                  <a:pt x="12" y="896"/>
                </a:lnTo>
                <a:lnTo>
                  <a:pt x="5" y="871"/>
                </a:lnTo>
                <a:lnTo>
                  <a:pt x="1" y="847"/>
                </a:lnTo>
                <a:lnTo>
                  <a:pt x="0" y="821"/>
                </a:lnTo>
                <a:lnTo>
                  <a:pt x="3" y="800"/>
                </a:lnTo>
                <a:lnTo>
                  <a:pt x="9" y="780"/>
                </a:lnTo>
                <a:lnTo>
                  <a:pt x="21" y="756"/>
                </a:lnTo>
                <a:lnTo>
                  <a:pt x="37" y="736"/>
                </a:lnTo>
                <a:lnTo>
                  <a:pt x="55" y="719"/>
                </a:lnTo>
                <a:lnTo>
                  <a:pt x="71" y="709"/>
                </a:lnTo>
                <a:lnTo>
                  <a:pt x="92" y="694"/>
                </a:lnTo>
                <a:lnTo>
                  <a:pt x="111" y="679"/>
                </a:lnTo>
                <a:lnTo>
                  <a:pt x="129" y="661"/>
                </a:lnTo>
                <a:lnTo>
                  <a:pt x="147" y="639"/>
                </a:lnTo>
                <a:lnTo>
                  <a:pt x="160" y="616"/>
                </a:lnTo>
                <a:lnTo>
                  <a:pt x="166" y="585"/>
                </a:lnTo>
                <a:lnTo>
                  <a:pt x="169" y="556"/>
                </a:lnTo>
                <a:lnTo>
                  <a:pt x="168" y="528"/>
                </a:lnTo>
                <a:lnTo>
                  <a:pt x="164" y="497"/>
                </a:lnTo>
                <a:lnTo>
                  <a:pt x="156" y="466"/>
                </a:lnTo>
                <a:lnTo>
                  <a:pt x="144" y="430"/>
                </a:lnTo>
                <a:lnTo>
                  <a:pt x="133" y="397"/>
                </a:lnTo>
                <a:lnTo>
                  <a:pt x="122" y="362"/>
                </a:lnTo>
                <a:lnTo>
                  <a:pt x="116" y="324"/>
                </a:lnTo>
                <a:lnTo>
                  <a:pt x="116" y="297"/>
                </a:lnTo>
                <a:lnTo>
                  <a:pt x="119" y="266"/>
                </a:lnTo>
                <a:lnTo>
                  <a:pt x="120" y="244"/>
                </a:lnTo>
                <a:lnTo>
                  <a:pt x="136" y="248"/>
                </a:lnTo>
                <a:lnTo>
                  <a:pt x="159" y="251"/>
                </a:lnTo>
                <a:lnTo>
                  <a:pt x="182" y="255"/>
                </a:lnTo>
                <a:lnTo>
                  <a:pt x="209" y="260"/>
                </a:lnTo>
                <a:lnTo>
                  <a:pt x="235" y="264"/>
                </a:lnTo>
                <a:lnTo>
                  <a:pt x="264" y="270"/>
                </a:lnTo>
                <a:lnTo>
                  <a:pt x="295" y="273"/>
                </a:lnTo>
                <a:lnTo>
                  <a:pt x="328" y="275"/>
                </a:lnTo>
                <a:lnTo>
                  <a:pt x="392" y="275"/>
                </a:lnTo>
                <a:lnTo>
                  <a:pt x="415" y="273"/>
                </a:lnTo>
                <a:lnTo>
                  <a:pt x="437" y="271"/>
                </a:lnTo>
                <a:lnTo>
                  <a:pt x="462" y="266"/>
                </a:lnTo>
                <a:lnTo>
                  <a:pt x="484" y="257"/>
                </a:lnTo>
                <a:lnTo>
                  <a:pt x="499" y="246"/>
                </a:lnTo>
                <a:lnTo>
                  <a:pt x="513" y="233"/>
                </a:lnTo>
                <a:lnTo>
                  <a:pt x="522" y="220"/>
                </a:lnTo>
                <a:lnTo>
                  <a:pt x="526" y="206"/>
                </a:lnTo>
                <a:lnTo>
                  <a:pt x="526" y="184"/>
                </a:lnTo>
                <a:lnTo>
                  <a:pt x="522" y="158"/>
                </a:lnTo>
                <a:lnTo>
                  <a:pt x="515" y="133"/>
                </a:lnTo>
                <a:lnTo>
                  <a:pt x="509" y="109"/>
                </a:lnTo>
                <a:lnTo>
                  <a:pt x="509" y="87"/>
                </a:lnTo>
                <a:lnTo>
                  <a:pt x="517" y="67"/>
                </a:lnTo>
                <a:lnTo>
                  <a:pt x="529" y="49"/>
                </a:lnTo>
                <a:lnTo>
                  <a:pt x="546" y="35"/>
                </a:lnTo>
                <a:lnTo>
                  <a:pt x="566" y="24"/>
                </a:lnTo>
                <a:lnTo>
                  <a:pt x="588" y="15"/>
                </a:lnTo>
                <a:lnTo>
                  <a:pt x="610" y="9"/>
                </a:lnTo>
                <a:lnTo>
                  <a:pt x="638" y="4"/>
                </a:lnTo>
                <a:lnTo>
                  <a:pt x="661" y="0"/>
                </a:lnTo>
                <a:lnTo>
                  <a:pt x="686" y="0"/>
                </a:lnTo>
                <a:lnTo>
                  <a:pt x="707" y="2"/>
                </a:lnTo>
                <a:lnTo>
                  <a:pt x="729" y="9"/>
                </a:lnTo>
                <a:lnTo>
                  <a:pt x="751" y="18"/>
                </a:lnTo>
                <a:lnTo>
                  <a:pt x="770" y="31"/>
                </a:lnTo>
                <a:lnTo>
                  <a:pt x="786" y="46"/>
                </a:lnTo>
                <a:lnTo>
                  <a:pt x="801" y="64"/>
                </a:lnTo>
                <a:lnTo>
                  <a:pt x="807" y="82"/>
                </a:lnTo>
                <a:lnTo>
                  <a:pt x="810" y="100"/>
                </a:lnTo>
                <a:lnTo>
                  <a:pt x="806" y="122"/>
                </a:lnTo>
                <a:lnTo>
                  <a:pt x="799" y="140"/>
                </a:lnTo>
                <a:lnTo>
                  <a:pt x="787" y="169"/>
                </a:lnTo>
                <a:lnTo>
                  <a:pt x="780" y="193"/>
                </a:lnTo>
                <a:lnTo>
                  <a:pt x="773" y="219"/>
                </a:lnTo>
                <a:lnTo>
                  <a:pt x="773" y="240"/>
                </a:lnTo>
                <a:lnTo>
                  <a:pt x="780" y="262"/>
                </a:lnTo>
                <a:lnTo>
                  <a:pt x="793" y="279"/>
                </a:lnTo>
                <a:lnTo>
                  <a:pt x="805" y="288"/>
                </a:lnTo>
                <a:lnTo>
                  <a:pt x="823" y="297"/>
                </a:lnTo>
                <a:lnTo>
                  <a:pt x="846" y="304"/>
                </a:lnTo>
                <a:lnTo>
                  <a:pt x="866" y="303"/>
                </a:lnTo>
                <a:lnTo>
                  <a:pt x="896" y="303"/>
                </a:lnTo>
                <a:lnTo>
                  <a:pt x="932" y="300"/>
                </a:lnTo>
                <a:lnTo>
                  <a:pt x="956" y="297"/>
                </a:lnTo>
                <a:lnTo>
                  <a:pt x="980" y="297"/>
                </a:lnTo>
                <a:lnTo>
                  <a:pt x="1024" y="295"/>
                </a:lnTo>
                <a:lnTo>
                  <a:pt x="1056" y="288"/>
                </a:lnTo>
                <a:lnTo>
                  <a:pt x="1087" y="281"/>
                </a:lnTo>
                <a:lnTo>
                  <a:pt x="1124" y="270"/>
                </a:lnTo>
                <a:lnTo>
                  <a:pt x="1168" y="257"/>
                </a:lnTo>
                <a:lnTo>
                  <a:pt x="1230" y="240"/>
                </a:lnTo>
                <a:lnTo>
                  <a:pt x="1234" y="259"/>
                </a:lnTo>
                <a:close/>
              </a:path>
            </a:pathLst>
          </a:custGeom>
          <a:solidFill>
            <a:schemeClr val="bg1"/>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9" name="Freeform 8"/>
          <p:cNvSpPr>
            <a:spLocks/>
          </p:cNvSpPr>
          <p:nvPr/>
        </p:nvSpPr>
        <p:spPr bwMode="auto">
          <a:xfrm>
            <a:off x="857250" y="1614488"/>
            <a:ext cx="1217613" cy="1279525"/>
          </a:xfrm>
          <a:custGeom>
            <a:avLst/>
            <a:gdLst>
              <a:gd name="T0" fmla="*/ 799 w 836"/>
              <a:gd name="T1" fmla="*/ 0 h 636"/>
              <a:gd name="T2" fmla="*/ 790 w 836"/>
              <a:gd name="T3" fmla="*/ 33 h 636"/>
              <a:gd name="T4" fmla="*/ 807 w 836"/>
              <a:gd name="T5" fmla="*/ 67 h 636"/>
              <a:gd name="T6" fmla="*/ 825 w 836"/>
              <a:gd name="T7" fmla="*/ 96 h 636"/>
              <a:gd name="T8" fmla="*/ 836 w 836"/>
              <a:gd name="T9" fmla="*/ 130 h 636"/>
              <a:gd name="T10" fmla="*/ 833 w 836"/>
              <a:gd name="T11" fmla="*/ 158 h 636"/>
              <a:gd name="T12" fmla="*/ 820 w 836"/>
              <a:gd name="T13" fmla="*/ 185 h 636"/>
              <a:gd name="T14" fmla="*/ 789 w 836"/>
              <a:gd name="T15" fmla="*/ 200 h 636"/>
              <a:gd name="T16" fmla="*/ 751 w 836"/>
              <a:gd name="T17" fmla="*/ 189 h 636"/>
              <a:gd name="T18" fmla="*/ 715 w 836"/>
              <a:gd name="T19" fmla="*/ 168 h 636"/>
              <a:gd name="T20" fmla="*/ 686 w 836"/>
              <a:gd name="T21" fmla="*/ 151 h 636"/>
              <a:gd name="T22" fmla="*/ 652 w 836"/>
              <a:gd name="T23" fmla="*/ 149 h 636"/>
              <a:gd name="T24" fmla="*/ 621 w 836"/>
              <a:gd name="T25" fmla="*/ 166 h 636"/>
              <a:gd name="T26" fmla="*/ 595 w 836"/>
              <a:gd name="T27" fmla="*/ 202 h 636"/>
              <a:gd name="T28" fmla="*/ 589 w 836"/>
              <a:gd name="T29" fmla="*/ 243 h 636"/>
              <a:gd name="T30" fmla="*/ 599 w 836"/>
              <a:gd name="T31" fmla="*/ 283 h 636"/>
              <a:gd name="T32" fmla="*/ 624 w 836"/>
              <a:gd name="T33" fmla="*/ 315 h 636"/>
              <a:gd name="T34" fmla="*/ 667 w 836"/>
              <a:gd name="T35" fmla="*/ 338 h 636"/>
              <a:gd name="T36" fmla="*/ 729 w 836"/>
              <a:gd name="T37" fmla="*/ 343 h 636"/>
              <a:gd name="T38" fmla="*/ 779 w 836"/>
              <a:gd name="T39" fmla="*/ 344 h 636"/>
              <a:gd name="T40" fmla="*/ 806 w 836"/>
              <a:gd name="T41" fmla="*/ 374 h 636"/>
              <a:gd name="T42" fmla="*/ 802 w 836"/>
              <a:gd name="T43" fmla="*/ 411 h 636"/>
              <a:gd name="T44" fmla="*/ 781 w 836"/>
              <a:gd name="T45" fmla="*/ 455 h 636"/>
              <a:gd name="T46" fmla="*/ 703 w 836"/>
              <a:gd name="T47" fmla="*/ 486 h 636"/>
              <a:gd name="T48" fmla="*/ 630 w 836"/>
              <a:gd name="T49" fmla="*/ 480 h 636"/>
              <a:gd name="T50" fmla="*/ 543 w 836"/>
              <a:gd name="T51" fmla="*/ 472 h 636"/>
              <a:gd name="T52" fmla="*/ 495 w 836"/>
              <a:gd name="T53" fmla="*/ 480 h 636"/>
              <a:gd name="T54" fmla="*/ 476 w 836"/>
              <a:gd name="T55" fmla="*/ 503 h 636"/>
              <a:gd name="T56" fmla="*/ 489 w 836"/>
              <a:gd name="T57" fmla="*/ 534 h 636"/>
              <a:gd name="T58" fmla="*/ 498 w 836"/>
              <a:gd name="T59" fmla="*/ 569 h 636"/>
              <a:gd name="T60" fmla="*/ 480 w 836"/>
              <a:gd name="T61" fmla="*/ 602 h 636"/>
              <a:gd name="T62" fmla="*/ 442 w 836"/>
              <a:gd name="T63" fmla="*/ 625 h 636"/>
              <a:gd name="T64" fmla="*/ 398 w 836"/>
              <a:gd name="T65" fmla="*/ 634 h 636"/>
              <a:gd name="T66" fmla="*/ 358 w 836"/>
              <a:gd name="T67" fmla="*/ 634 h 636"/>
              <a:gd name="T68" fmla="*/ 326 w 836"/>
              <a:gd name="T69" fmla="*/ 626 h 636"/>
              <a:gd name="T70" fmla="*/ 301 w 836"/>
              <a:gd name="T71" fmla="*/ 605 h 636"/>
              <a:gd name="T72" fmla="*/ 278 w 836"/>
              <a:gd name="T73" fmla="*/ 576 h 636"/>
              <a:gd name="T74" fmla="*/ 252 w 836"/>
              <a:gd name="T75" fmla="*/ 542 h 636"/>
              <a:gd name="T76" fmla="*/ 218 w 836"/>
              <a:gd name="T77" fmla="*/ 516 h 636"/>
              <a:gd name="T78" fmla="*/ 173 w 836"/>
              <a:gd name="T79" fmla="*/ 504 h 636"/>
              <a:gd name="T80" fmla="*/ 120 w 836"/>
              <a:gd name="T81" fmla="*/ 502 h 636"/>
              <a:gd name="T82" fmla="*/ 66 w 836"/>
              <a:gd name="T83" fmla="*/ 509 h 636"/>
              <a:gd name="T84" fmla="*/ 0 w 836"/>
              <a:gd name="T85" fmla="*/ 522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6" h="636">
                <a:moveTo>
                  <a:pt x="0" y="522"/>
                </a:moveTo>
                <a:lnTo>
                  <a:pt x="110" y="0"/>
                </a:lnTo>
                <a:lnTo>
                  <a:pt x="799" y="0"/>
                </a:lnTo>
                <a:lnTo>
                  <a:pt x="793" y="8"/>
                </a:lnTo>
                <a:lnTo>
                  <a:pt x="790" y="20"/>
                </a:lnTo>
                <a:lnTo>
                  <a:pt x="790" y="33"/>
                </a:lnTo>
                <a:lnTo>
                  <a:pt x="793" y="44"/>
                </a:lnTo>
                <a:lnTo>
                  <a:pt x="800" y="56"/>
                </a:lnTo>
                <a:lnTo>
                  <a:pt x="807" y="67"/>
                </a:lnTo>
                <a:lnTo>
                  <a:pt x="813" y="76"/>
                </a:lnTo>
                <a:lnTo>
                  <a:pt x="820" y="86"/>
                </a:lnTo>
                <a:lnTo>
                  <a:pt x="825" y="96"/>
                </a:lnTo>
                <a:lnTo>
                  <a:pt x="831" y="108"/>
                </a:lnTo>
                <a:lnTo>
                  <a:pt x="834" y="119"/>
                </a:lnTo>
                <a:lnTo>
                  <a:pt x="836" y="130"/>
                </a:lnTo>
                <a:lnTo>
                  <a:pt x="836" y="140"/>
                </a:lnTo>
                <a:lnTo>
                  <a:pt x="835" y="151"/>
                </a:lnTo>
                <a:lnTo>
                  <a:pt x="833" y="158"/>
                </a:lnTo>
                <a:lnTo>
                  <a:pt x="830" y="169"/>
                </a:lnTo>
                <a:lnTo>
                  <a:pt x="826" y="178"/>
                </a:lnTo>
                <a:lnTo>
                  <a:pt x="820" y="185"/>
                </a:lnTo>
                <a:lnTo>
                  <a:pt x="813" y="192"/>
                </a:lnTo>
                <a:lnTo>
                  <a:pt x="804" y="197"/>
                </a:lnTo>
                <a:lnTo>
                  <a:pt x="789" y="200"/>
                </a:lnTo>
                <a:lnTo>
                  <a:pt x="777" y="199"/>
                </a:lnTo>
                <a:lnTo>
                  <a:pt x="765" y="195"/>
                </a:lnTo>
                <a:lnTo>
                  <a:pt x="751" y="189"/>
                </a:lnTo>
                <a:lnTo>
                  <a:pt x="736" y="182"/>
                </a:lnTo>
                <a:lnTo>
                  <a:pt x="726" y="175"/>
                </a:lnTo>
                <a:lnTo>
                  <a:pt x="715" y="168"/>
                </a:lnTo>
                <a:lnTo>
                  <a:pt x="705" y="162"/>
                </a:lnTo>
                <a:lnTo>
                  <a:pt x="696" y="156"/>
                </a:lnTo>
                <a:lnTo>
                  <a:pt x="686" y="151"/>
                </a:lnTo>
                <a:lnTo>
                  <a:pt x="675" y="148"/>
                </a:lnTo>
                <a:lnTo>
                  <a:pt x="663" y="147"/>
                </a:lnTo>
                <a:lnTo>
                  <a:pt x="652" y="149"/>
                </a:lnTo>
                <a:lnTo>
                  <a:pt x="640" y="153"/>
                </a:lnTo>
                <a:lnTo>
                  <a:pt x="631" y="159"/>
                </a:lnTo>
                <a:lnTo>
                  <a:pt x="621" y="166"/>
                </a:lnTo>
                <a:lnTo>
                  <a:pt x="611" y="176"/>
                </a:lnTo>
                <a:lnTo>
                  <a:pt x="603" y="187"/>
                </a:lnTo>
                <a:lnTo>
                  <a:pt x="595" y="202"/>
                </a:lnTo>
                <a:lnTo>
                  <a:pt x="591" y="215"/>
                </a:lnTo>
                <a:lnTo>
                  <a:pt x="588" y="228"/>
                </a:lnTo>
                <a:lnTo>
                  <a:pt x="589" y="243"/>
                </a:lnTo>
                <a:lnTo>
                  <a:pt x="590" y="256"/>
                </a:lnTo>
                <a:lnTo>
                  <a:pt x="594" y="271"/>
                </a:lnTo>
                <a:lnTo>
                  <a:pt x="599" y="283"/>
                </a:lnTo>
                <a:lnTo>
                  <a:pt x="606" y="296"/>
                </a:lnTo>
                <a:lnTo>
                  <a:pt x="614" y="306"/>
                </a:lnTo>
                <a:lnTo>
                  <a:pt x="624" y="315"/>
                </a:lnTo>
                <a:lnTo>
                  <a:pt x="635" y="324"/>
                </a:lnTo>
                <a:lnTo>
                  <a:pt x="651" y="332"/>
                </a:lnTo>
                <a:lnTo>
                  <a:pt x="667" y="338"/>
                </a:lnTo>
                <a:lnTo>
                  <a:pt x="685" y="342"/>
                </a:lnTo>
                <a:lnTo>
                  <a:pt x="705" y="344"/>
                </a:lnTo>
                <a:lnTo>
                  <a:pt x="729" y="343"/>
                </a:lnTo>
                <a:lnTo>
                  <a:pt x="746" y="342"/>
                </a:lnTo>
                <a:lnTo>
                  <a:pt x="763" y="341"/>
                </a:lnTo>
                <a:lnTo>
                  <a:pt x="779" y="344"/>
                </a:lnTo>
                <a:lnTo>
                  <a:pt x="790" y="350"/>
                </a:lnTo>
                <a:lnTo>
                  <a:pt x="800" y="361"/>
                </a:lnTo>
                <a:lnTo>
                  <a:pt x="806" y="374"/>
                </a:lnTo>
                <a:lnTo>
                  <a:pt x="807" y="387"/>
                </a:lnTo>
                <a:lnTo>
                  <a:pt x="806" y="398"/>
                </a:lnTo>
                <a:lnTo>
                  <a:pt x="802" y="411"/>
                </a:lnTo>
                <a:lnTo>
                  <a:pt x="795" y="427"/>
                </a:lnTo>
                <a:lnTo>
                  <a:pt x="789" y="440"/>
                </a:lnTo>
                <a:lnTo>
                  <a:pt x="781" y="455"/>
                </a:lnTo>
                <a:lnTo>
                  <a:pt x="773" y="470"/>
                </a:lnTo>
                <a:lnTo>
                  <a:pt x="764" y="486"/>
                </a:lnTo>
                <a:lnTo>
                  <a:pt x="703" y="486"/>
                </a:lnTo>
                <a:lnTo>
                  <a:pt x="680" y="484"/>
                </a:lnTo>
                <a:lnTo>
                  <a:pt x="657" y="482"/>
                </a:lnTo>
                <a:lnTo>
                  <a:pt x="630" y="480"/>
                </a:lnTo>
                <a:lnTo>
                  <a:pt x="602" y="477"/>
                </a:lnTo>
                <a:lnTo>
                  <a:pt x="569" y="474"/>
                </a:lnTo>
                <a:lnTo>
                  <a:pt x="543" y="472"/>
                </a:lnTo>
                <a:lnTo>
                  <a:pt x="524" y="473"/>
                </a:lnTo>
                <a:lnTo>
                  <a:pt x="506" y="476"/>
                </a:lnTo>
                <a:lnTo>
                  <a:pt x="495" y="480"/>
                </a:lnTo>
                <a:lnTo>
                  <a:pt x="486" y="486"/>
                </a:lnTo>
                <a:lnTo>
                  <a:pt x="479" y="494"/>
                </a:lnTo>
                <a:lnTo>
                  <a:pt x="476" y="503"/>
                </a:lnTo>
                <a:lnTo>
                  <a:pt x="478" y="512"/>
                </a:lnTo>
                <a:lnTo>
                  <a:pt x="482" y="522"/>
                </a:lnTo>
                <a:lnTo>
                  <a:pt x="489" y="534"/>
                </a:lnTo>
                <a:lnTo>
                  <a:pt x="495" y="545"/>
                </a:lnTo>
                <a:lnTo>
                  <a:pt x="498" y="557"/>
                </a:lnTo>
                <a:lnTo>
                  <a:pt x="498" y="569"/>
                </a:lnTo>
                <a:lnTo>
                  <a:pt x="495" y="581"/>
                </a:lnTo>
                <a:lnTo>
                  <a:pt x="488" y="592"/>
                </a:lnTo>
                <a:lnTo>
                  <a:pt x="480" y="602"/>
                </a:lnTo>
                <a:lnTo>
                  <a:pt x="469" y="611"/>
                </a:lnTo>
                <a:lnTo>
                  <a:pt x="456" y="619"/>
                </a:lnTo>
                <a:lnTo>
                  <a:pt x="442" y="625"/>
                </a:lnTo>
                <a:lnTo>
                  <a:pt x="427" y="629"/>
                </a:lnTo>
                <a:lnTo>
                  <a:pt x="413" y="632"/>
                </a:lnTo>
                <a:lnTo>
                  <a:pt x="398" y="634"/>
                </a:lnTo>
                <a:lnTo>
                  <a:pt x="384" y="636"/>
                </a:lnTo>
                <a:lnTo>
                  <a:pt x="371" y="636"/>
                </a:lnTo>
                <a:lnTo>
                  <a:pt x="358" y="634"/>
                </a:lnTo>
                <a:lnTo>
                  <a:pt x="346" y="632"/>
                </a:lnTo>
                <a:lnTo>
                  <a:pt x="335" y="629"/>
                </a:lnTo>
                <a:lnTo>
                  <a:pt x="326" y="626"/>
                </a:lnTo>
                <a:lnTo>
                  <a:pt x="316" y="620"/>
                </a:lnTo>
                <a:lnTo>
                  <a:pt x="308" y="614"/>
                </a:lnTo>
                <a:lnTo>
                  <a:pt x="301" y="605"/>
                </a:lnTo>
                <a:lnTo>
                  <a:pt x="292" y="595"/>
                </a:lnTo>
                <a:lnTo>
                  <a:pt x="285" y="585"/>
                </a:lnTo>
                <a:lnTo>
                  <a:pt x="278" y="576"/>
                </a:lnTo>
                <a:lnTo>
                  <a:pt x="270" y="564"/>
                </a:lnTo>
                <a:lnTo>
                  <a:pt x="262" y="553"/>
                </a:lnTo>
                <a:lnTo>
                  <a:pt x="252" y="542"/>
                </a:lnTo>
                <a:lnTo>
                  <a:pt x="241" y="531"/>
                </a:lnTo>
                <a:lnTo>
                  <a:pt x="230" y="523"/>
                </a:lnTo>
                <a:lnTo>
                  <a:pt x="218" y="516"/>
                </a:lnTo>
                <a:lnTo>
                  <a:pt x="205" y="511"/>
                </a:lnTo>
                <a:lnTo>
                  <a:pt x="191" y="507"/>
                </a:lnTo>
                <a:lnTo>
                  <a:pt x="173" y="504"/>
                </a:lnTo>
                <a:lnTo>
                  <a:pt x="153" y="503"/>
                </a:lnTo>
                <a:lnTo>
                  <a:pt x="136" y="502"/>
                </a:lnTo>
                <a:lnTo>
                  <a:pt x="120" y="502"/>
                </a:lnTo>
                <a:lnTo>
                  <a:pt x="101" y="503"/>
                </a:lnTo>
                <a:lnTo>
                  <a:pt x="84" y="506"/>
                </a:lnTo>
                <a:lnTo>
                  <a:pt x="66" y="509"/>
                </a:lnTo>
                <a:lnTo>
                  <a:pt x="46" y="513"/>
                </a:lnTo>
                <a:lnTo>
                  <a:pt x="26" y="517"/>
                </a:lnTo>
                <a:lnTo>
                  <a:pt x="0" y="522"/>
                </a:lnTo>
                <a:close/>
              </a:path>
            </a:pathLst>
          </a:custGeom>
          <a:solidFill>
            <a:srgbClr val="000000"/>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10" name="Freeform 9"/>
          <p:cNvSpPr>
            <a:spLocks/>
          </p:cNvSpPr>
          <p:nvPr/>
        </p:nvSpPr>
        <p:spPr bwMode="auto">
          <a:xfrm>
            <a:off x="682625" y="2563813"/>
            <a:ext cx="1490663" cy="1389062"/>
          </a:xfrm>
          <a:custGeom>
            <a:avLst/>
            <a:gdLst>
              <a:gd name="T0" fmla="*/ 15 w 1023"/>
              <a:gd name="T1" fmla="*/ 564 h 692"/>
              <a:gd name="T2" fmla="*/ 86 w 1023"/>
              <a:gd name="T3" fmla="*/ 551 h 692"/>
              <a:gd name="T4" fmla="*/ 177 w 1023"/>
              <a:gd name="T5" fmla="*/ 528 h 692"/>
              <a:gd name="T6" fmla="*/ 258 w 1023"/>
              <a:gd name="T7" fmla="*/ 502 h 692"/>
              <a:gd name="T8" fmla="*/ 307 w 1023"/>
              <a:gd name="T9" fmla="*/ 498 h 692"/>
              <a:gd name="T10" fmla="*/ 360 w 1023"/>
              <a:gd name="T11" fmla="*/ 509 h 692"/>
              <a:gd name="T12" fmla="*/ 385 w 1023"/>
              <a:gd name="T13" fmla="*/ 533 h 692"/>
              <a:gd name="T14" fmla="*/ 382 w 1023"/>
              <a:gd name="T15" fmla="*/ 563 h 692"/>
              <a:gd name="T16" fmla="*/ 356 w 1023"/>
              <a:gd name="T17" fmla="*/ 608 h 692"/>
              <a:gd name="T18" fmla="*/ 353 w 1023"/>
              <a:gd name="T19" fmla="*/ 640 h 692"/>
              <a:gd name="T20" fmla="*/ 379 w 1023"/>
              <a:gd name="T21" fmla="*/ 674 h 692"/>
              <a:gd name="T22" fmla="*/ 423 w 1023"/>
              <a:gd name="T23" fmla="*/ 690 h 692"/>
              <a:gd name="T24" fmla="*/ 465 w 1023"/>
              <a:gd name="T25" fmla="*/ 687 h 692"/>
              <a:gd name="T26" fmla="*/ 510 w 1023"/>
              <a:gd name="T27" fmla="*/ 666 h 692"/>
              <a:gd name="T28" fmla="*/ 543 w 1023"/>
              <a:gd name="T29" fmla="*/ 637 h 692"/>
              <a:gd name="T30" fmla="*/ 556 w 1023"/>
              <a:gd name="T31" fmla="*/ 593 h 692"/>
              <a:gd name="T32" fmla="*/ 574 w 1023"/>
              <a:gd name="T33" fmla="*/ 567 h 692"/>
              <a:gd name="T34" fmla="*/ 630 w 1023"/>
              <a:gd name="T35" fmla="*/ 547 h 692"/>
              <a:gd name="T36" fmla="*/ 698 w 1023"/>
              <a:gd name="T37" fmla="*/ 531 h 692"/>
              <a:gd name="T38" fmla="*/ 832 w 1023"/>
              <a:gd name="T39" fmla="*/ 520 h 692"/>
              <a:gd name="T40" fmla="*/ 930 w 1023"/>
              <a:gd name="T41" fmla="*/ 516 h 692"/>
              <a:gd name="T42" fmla="*/ 955 w 1023"/>
              <a:gd name="T43" fmla="*/ 486 h 692"/>
              <a:gd name="T44" fmla="*/ 985 w 1023"/>
              <a:gd name="T45" fmla="*/ 454 h 692"/>
              <a:gd name="T46" fmla="*/ 1011 w 1023"/>
              <a:gd name="T47" fmla="*/ 420 h 692"/>
              <a:gd name="T48" fmla="*/ 1022 w 1023"/>
              <a:gd name="T49" fmla="*/ 384 h 692"/>
              <a:gd name="T50" fmla="*/ 1013 w 1023"/>
              <a:gd name="T51" fmla="*/ 342 h 692"/>
              <a:gd name="T52" fmla="*/ 986 w 1023"/>
              <a:gd name="T53" fmla="*/ 325 h 692"/>
              <a:gd name="T54" fmla="*/ 951 w 1023"/>
              <a:gd name="T55" fmla="*/ 333 h 692"/>
              <a:gd name="T56" fmla="*/ 920 w 1023"/>
              <a:gd name="T57" fmla="*/ 373 h 692"/>
              <a:gd name="T58" fmla="*/ 881 w 1023"/>
              <a:gd name="T59" fmla="*/ 403 h 692"/>
              <a:gd name="T60" fmla="*/ 840 w 1023"/>
              <a:gd name="T61" fmla="*/ 405 h 692"/>
              <a:gd name="T62" fmla="*/ 809 w 1023"/>
              <a:gd name="T63" fmla="*/ 389 h 692"/>
              <a:gd name="T64" fmla="*/ 793 w 1023"/>
              <a:gd name="T65" fmla="*/ 361 h 692"/>
              <a:gd name="T66" fmla="*/ 791 w 1023"/>
              <a:gd name="T67" fmla="*/ 320 h 692"/>
              <a:gd name="T68" fmla="*/ 815 w 1023"/>
              <a:gd name="T69" fmla="*/ 286 h 692"/>
              <a:gd name="T70" fmla="*/ 860 w 1023"/>
              <a:gd name="T71" fmla="*/ 262 h 692"/>
              <a:gd name="T72" fmla="*/ 899 w 1023"/>
              <a:gd name="T73" fmla="*/ 235 h 692"/>
              <a:gd name="T74" fmla="*/ 916 w 1023"/>
              <a:gd name="T75" fmla="*/ 188 h 692"/>
              <a:gd name="T76" fmla="*/ 908 w 1023"/>
              <a:gd name="T77" fmla="*/ 142 h 692"/>
              <a:gd name="T78" fmla="*/ 886 w 1023"/>
              <a:gd name="T79" fmla="*/ 92 h 692"/>
              <a:gd name="T80" fmla="*/ 876 w 1023"/>
              <a:gd name="T81" fmla="*/ 46 h 692"/>
              <a:gd name="T82" fmla="*/ 850 w 1023"/>
              <a:gd name="T83" fmla="*/ 13 h 692"/>
              <a:gd name="T84" fmla="*/ 750 w 1023"/>
              <a:gd name="T85" fmla="*/ 8 h 692"/>
              <a:gd name="T86" fmla="*/ 663 w 1023"/>
              <a:gd name="T87" fmla="*/ 0 h 692"/>
              <a:gd name="T88" fmla="*/ 615 w 1023"/>
              <a:gd name="T89" fmla="*/ 8 h 692"/>
              <a:gd name="T90" fmla="*/ 596 w 1023"/>
              <a:gd name="T91" fmla="*/ 31 h 692"/>
              <a:gd name="T92" fmla="*/ 609 w 1023"/>
              <a:gd name="T93" fmla="*/ 62 h 692"/>
              <a:gd name="T94" fmla="*/ 618 w 1023"/>
              <a:gd name="T95" fmla="*/ 97 h 692"/>
              <a:gd name="T96" fmla="*/ 600 w 1023"/>
              <a:gd name="T97" fmla="*/ 130 h 692"/>
              <a:gd name="T98" fmla="*/ 562 w 1023"/>
              <a:gd name="T99" fmla="*/ 153 h 692"/>
              <a:gd name="T100" fmla="*/ 518 w 1023"/>
              <a:gd name="T101" fmla="*/ 162 h 692"/>
              <a:gd name="T102" fmla="*/ 478 w 1023"/>
              <a:gd name="T103" fmla="*/ 162 h 692"/>
              <a:gd name="T104" fmla="*/ 446 w 1023"/>
              <a:gd name="T105" fmla="*/ 154 h 692"/>
              <a:gd name="T106" fmla="*/ 421 w 1023"/>
              <a:gd name="T107" fmla="*/ 133 h 692"/>
              <a:gd name="T108" fmla="*/ 398 w 1023"/>
              <a:gd name="T109" fmla="*/ 104 h 692"/>
              <a:gd name="T110" fmla="*/ 372 w 1023"/>
              <a:gd name="T111" fmla="*/ 70 h 692"/>
              <a:gd name="T112" fmla="*/ 338 w 1023"/>
              <a:gd name="T113" fmla="*/ 44 h 692"/>
              <a:gd name="T114" fmla="*/ 293 w 1023"/>
              <a:gd name="T115" fmla="*/ 32 h 692"/>
              <a:gd name="T116" fmla="*/ 240 w 1023"/>
              <a:gd name="T117" fmla="*/ 30 h 692"/>
              <a:gd name="T118" fmla="*/ 186 w 1023"/>
              <a:gd name="T119" fmla="*/ 37 h 692"/>
              <a:gd name="T120" fmla="*/ 120 w 1023"/>
              <a:gd name="T121" fmla="*/ 5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3" h="692">
                <a:moveTo>
                  <a:pt x="120" y="50"/>
                </a:moveTo>
                <a:lnTo>
                  <a:pt x="0" y="565"/>
                </a:lnTo>
                <a:lnTo>
                  <a:pt x="15" y="564"/>
                </a:lnTo>
                <a:lnTo>
                  <a:pt x="32" y="562"/>
                </a:lnTo>
                <a:lnTo>
                  <a:pt x="63" y="556"/>
                </a:lnTo>
                <a:lnTo>
                  <a:pt x="86" y="551"/>
                </a:lnTo>
                <a:lnTo>
                  <a:pt x="115" y="545"/>
                </a:lnTo>
                <a:lnTo>
                  <a:pt x="147" y="537"/>
                </a:lnTo>
                <a:lnTo>
                  <a:pt x="177" y="528"/>
                </a:lnTo>
                <a:lnTo>
                  <a:pt x="205" y="518"/>
                </a:lnTo>
                <a:lnTo>
                  <a:pt x="237" y="507"/>
                </a:lnTo>
                <a:lnTo>
                  <a:pt x="258" y="502"/>
                </a:lnTo>
                <a:lnTo>
                  <a:pt x="276" y="499"/>
                </a:lnTo>
                <a:lnTo>
                  <a:pt x="292" y="498"/>
                </a:lnTo>
                <a:lnTo>
                  <a:pt x="307" y="498"/>
                </a:lnTo>
                <a:lnTo>
                  <a:pt x="329" y="501"/>
                </a:lnTo>
                <a:lnTo>
                  <a:pt x="344" y="504"/>
                </a:lnTo>
                <a:lnTo>
                  <a:pt x="360" y="509"/>
                </a:lnTo>
                <a:lnTo>
                  <a:pt x="371" y="515"/>
                </a:lnTo>
                <a:lnTo>
                  <a:pt x="379" y="522"/>
                </a:lnTo>
                <a:lnTo>
                  <a:pt x="385" y="533"/>
                </a:lnTo>
                <a:lnTo>
                  <a:pt x="387" y="541"/>
                </a:lnTo>
                <a:lnTo>
                  <a:pt x="386" y="552"/>
                </a:lnTo>
                <a:lnTo>
                  <a:pt x="382" y="563"/>
                </a:lnTo>
                <a:lnTo>
                  <a:pt x="372" y="577"/>
                </a:lnTo>
                <a:lnTo>
                  <a:pt x="362" y="593"/>
                </a:lnTo>
                <a:lnTo>
                  <a:pt x="356" y="608"/>
                </a:lnTo>
                <a:lnTo>
                  <a:pt x="353" y="619"/>
                </a:lnTo>
                <a:lnTo>
                  <a:pt x="352" y="631"/>
                </a:lnTo>
                <a:lnTo>
                  <a:pt x="353" y="640"/>
                </a:lnTo>
                <a:lnTo>
                  <a:pt x="358" y="652"/>
                </a:lnTo>
                <a:lnTo>
                  <a:pt x="367" y="664"/>
                </a:lnTo>
                <a:lnTo>
                  <a:pt x="379" y="674"/>
                </a:lnTo>
                <a:lnTo>
                  <a:pt x="391" y="681"/>
                </a:lnTo>
                <a:lnTo>
                  <a:pt x="406" y="686"/>
                </a:lnTo>
                <a:lnTo>
                  <a:pt x="423" y="690"/>
                </a:lnTo>
                <a:lnTo>
                  <a:pt x="436" y="692"/>
                </a:lnTo>
                <a:lnTo>
                  <a:pt x="450" y="690"/>
                </a:lnTo>
                <a:lnTo>
                  <a:pt x="465" y="687"/>
                </a:lnTo>
                <a:lnTo>
                  <a:pt x="479" y="682"/>
                </a:lnTo>
                <a:lnTo>
                  <a:pt x="494" y="675"/>
                </a:lnTo>
                <a:lnTo>
                  <a:pt x="510" y="666"/>
                </a:lnTo>
                <a:lnTo>
                  <a:pt x="523" y="657"/>
                </a:lnTo>
                <a:lnTo>
                  <a:pt x="534" y="648"/>
                </a:lnTo>
                <a:lnTo>
                  <a:pt x="543" y="637"/>
                </a:lnTo>
                <a:lnTo>
                  <a:pt x="550" y="624"/>
                </a:lnTo>
                <a:lnTo>
                  <a:pt x="554" y="610"/>
                </a:lnTo>
                <a:lnTo>
                  <a:pt x="556" y="593"/>
                </a:lnTo>
                <a:lnTo>
                  <a:pt x="561" y="580"/>
                </a:lnTo>
                <a:lnTo>
                  <a:pt x="565" y="574"/>
                </a:lnTo>
                <a:lnTo>
                  <a:pt x="574" y="567"/>
                </a:lnTo>
                <a:lnTo>
                  <a:pt x="589" y="560"/>
                </a:lnTo>
                <a:lnTo>
                  <a:pt x="609" y="553"/>
                </a:lnTo>
                <a:lnTo>
                  <a:pt x="630" y="547"/>
                </a:lnTo>
                <a:lnTo>
                  <a:pt x="649" y="541"/>
                </a:lnTo>
                <a:lnTo>
                  <a:pt x="669" y="536"/>
                </a:lnTo>
                <a:lnTo>
                  <a:pt x="698" y="531"/>
                </a:lnTo>
                <a:lnTo>
                  <a:pt x="738" y="524"/>
                </a:lnTo>
                <a:lnTo>
                  <a:pt x="783" y="520"/>
                </a:lnTo>
                <a:lnTo>
                  <a:pt x="832" y="520"/>
                </a:lnTo>
                <a:lnTo>
                  <a:pt x="880" y="520"/>
                </a:lnTo>
                <a:lnTo>
                  <a:pt x="924" y="525"/>
                </a:lnTo>
                <a:lnTo>
                  <a:pt x="930" y="516"/>
                </a:lnTo>
                <a:lnTo>
                  <a:pt x="936" y="506"/>
                </a:lnTo>
                <a:lnTo>
                  <a:pt x="944" y="497"/>
                </a:lnTo>
                <a:lnTo>
                  <a:pt x="955" y="486"/>
                </a:lnTo>
                <a:lnTo>
                  <a:pt x="963" y="478"/>
                </a:lnTo>
                <a:lnTo>
                  <a:pt x="975" y="465"/>
                </a:lnTo>
                <a:lnTo>
                  <a:pt x="985" y="454"/>
                </a:lnTo>
                <a:lnTo>
                  <a:pt x="994" y="445"/>
                </a:lnTo>
                <a:lnTo>
                  <a:pt x="1003" y="434"/>
                </a:lnTo>
                <a:lnTo>
                  <a:pt x="1011" y="420"/>
                </a:lnTo>
                <a:lnTo>
                  <a:pt x="1014" y="411"/>
                </a:lnTo>
                <a:lnTo>
                  <a:pt x="1018" y="396"/>
                </a:lnTo>
                <a:lnTo>
                  <a:pt x="1022" y="384"/>
                </a:lnTo>
                <a:lnTo>
                  <a:pt x="1023" y="368"/>
                </a:lnTo>
                <a:lnTo>
                  <a:pt x="1019" y="355"/>
                </a:lnTo>
                <a:lnTo>
                  <a:pt x="1013" y="342"/>
                </a:lnTo>
                <a:lnTo>
                  <a:pt x="1006" y="334"/>
                </a:lnTo>
                <a:lnTo>
                  <a:pt x="996" y="329"/>
                </a:lnTo>
                <a:lnTo>
                  <a:pt x="986" y="325"/>
                </a:lnTo>
                <a:lnTo>
                  <a:pt x="975" y="325"/>
                </a:lnTo>
                <a:lnTo>
                  <a:pt x="964" y="325"/>
                </a:lnTo>
                <a:lnTo>
                  <a:pt x="951" y="333"/>
                </a:lnTo>
                <a:lnTo>
                  <a:pt x="941" y="344"/>
                </a:lnTo>
                <a:lnTo>
                  <a:pt x="931" y="357"/>
                </a:lnTo>
                <a:lnTo>
                  <a:pt x="920" y="373"/>
                </a:lnTo>
                <a:lnTo>
                  <a:pt x="908" y="386"/>
                </a:lnTo>
                <a:lnTo>
                  <a:pt x="896" y="396"/>
                </a:lnTo>
                <a:lnTo>
                  <a:pt x="881" y="403"/>
                </a:lnTo>
                <a:lnTo>
                  <a:pt x="864" y="408"/>
                </a:lnTo>
                <a:lnTo>
                  <a:pt x="853" y="408"/>
                </a:lnTo>
                <a:lnTo>
                  <a:pt x="840" y="405"/>
                </a:lnTo>
                <a:lnTo>
                  <a:pt x="830" y="402"/>
                </a:lnTo>
                <a:lnTo>
                  <a:pt x="820" y="398"/>
                </a:lnTo>
                <a:lnTo>
                  <a:pt x="809" y="389"/>
                </a:lnTo>
                <a:lnTo>
                  <a:pt x="802" y="381"/>
                </a:lnTo>
                <a:lnTo>
                  <a:pt x="796" y="371"/>
                </a:lnTo>
                <a:lnTo>
                  <a:pt x="793" y="361"/>
                </a:lnTo>
                <a:lnTo>
                  <a:pt x="789" y="345"/>
                </a:lnTo>
                <a:lnTo>
                  <a:pt x="788" y="331"/>
                </a:lnTo>
                <a:lnTo>
                  <a:pt x="791" y="320"/>
                </a:lnTo>
                <a:lnTo>
                  <a:pt x="798" y="308"/>
                </a:lnTo>
                <a:lnTo>
                  <a:pt x="804" y="298"/>
                </a:lnTo>
                <a:lnTo>
                  <a:pt x="815" y="286"/>
                </a:lnTo>
                <a:lnTo>
                  <a:pt x="830" y="278"/>
                </a:lnTo>
                <a:lnTo>
                  <a:pt x="841" y="272"/>
                </a:lnTo>
                <a:lnTo>
                  <a:pt x="860" y="262"/>
                </a:lnTo>
                <a:lnTo>
                  <a:pt x="878" y="252"/>
                </a:lnTo>
                <a:lnTo>
                  <a:pt x="889" y="243"/>
                </a:lnTo>
                <a:lnTo>
                  <a:pt x="899" y="235"/>
                </a:lnTo>
                <a:lnTo>
                  <a:pt x="910" y="220"/>
                </a:lnTo>
                <a:lnTo>
                  <a:pt x="914" y="204"/>
                </a:lnTo>
                <a:lnTo>
                  <a:pt x="916" y="188"/>
                </a:lnTo>
                <a:lnTo>
                  <a:pt x="917" y="175"/>
                </a:lnTo>
                <a:lnTo>
                  <a:pt x="913" y="156"/>
                </a:lnTo>
                <a:lnTo>
                  <a:pt x="908" y="142"/>
                </a:lnTo>
                <a:lnTo>
                  <a:pt x="901" y="126"/>
                </a:lnTo>
                <a:lnTo>
                  <a:pt x="894" y="111"/>
                </a:lnTo>
                <a:lnTo>
                  <a:pt x="886" y="92"/>
                </a:lnTo>
                <a:lnTo>
                  <a:pt x="879" y="76"/>
                </a:lnTo>
                <a:lnTo>
                  <a:pt x="877" y="61"/>
                </a:lnTo>
                <a:lnTo>
                  <a:pt x="876" y="46"/>
                </a:lnTo>
                <a:lnTo>
                  <a:pt x="878" y="31"/>
                </a:lnTo>
                <a:lnTo>
                  <a:pt x="878" y="15"/>
                </a:lnTo>
                <a:lnTo>
                  <a:pt x="850" y="13"/>
                </a:lnTo>
                <a:lnTo>
                  <a:pt x="812" y="13"/>
                </a:lnTo>
                <a:lnTo>
                  <a:pt x="777" y="10"/>
                </a:lnTo>
                <a:lnTo>
                  <a:pt x="750" y="8"/>
                </a:lnTo>
                <a:lnTo>
                  <a:pt x="722" y="5"/>
                </a:lnTo>
                <a:lnTo>
                  <a:pt x="689" y="2"/>
                </a:lnTo>
                <a:lnTo>
                  <a:pt x="663" y="0"/>
                </a:lnTo>
                <a:lnTo>
                  <a:pt x="644" y="1"/>
                </a:lnTo>
                <a:lnTo>
                  <a:pt x="626" y="4"/>
                </a:lnTo>
                <a:lnTo>
                  <a:pt x="615" y="8"/>
                </a:lnTo>
                <a:lnTo>
                  <a:pt x="606" y="14"/>
                </a:lnTo>
                <a:lnTo>
                  <a:pt x="599" y="22"/>
                </a:lnTo>
                <a:lnTo>
                  <a:pt x="596" y="31"/>
                </a:lnTo>
                <a:lnTo>
                  <a:pt x="598" y="40"/>
                </a:lnTo>
                <a:lnTo>
                  <a:pt x="602" y="50"/>
                </a:lnTo>
                <a:lnTo>
                  <a:pt x="609" y="62"/>
                </a:lnTo>
                <a:lnTo>
                  <a:pt x="615" y="73"/>
                </a:lnTo>
                <a:lnTo>
                  <a:pt x="618" y="85"/>
                </a:lnTo>
                <a:lnTo>
                  <a:pt x="618" y="97"/>
                </a:lnTo>
                <a:lnTo>
                  <a:pt x="615" y="109"/>
                </a:lnTo>
                <a:lnTo>
                  <a:pt x="608" y="120"/>
                </a:lnTo>
                <a:lnTo>
                  <a:pt x="600" y="130"/>
                </a:lnTo>
                <a:lnTo>
                  <a:pt x="589" y="139"/>
                </a:lnTo>
                <a:lnTo>
                  <a:pt x="576" y="147"/>
                </a:lnTo>
                <a:lnTo>
                  <a:pt x="562" y="153"/>
                </a:lnTo>
                <a:lnTo>
                  <a:pt x="547" y="157"/>
                </a:lnTo>
                <a:lnTo>
                  <a:pt x="533" y="160"/>
                </a:lnTo>
                <a:lnTo>
                  <a:pt x="518" y="162"/>
                </a:lnTo>
                <a:lnTo>
                  <a:pt x="504" y="164"/>
                </a:lnTo>
                <a:lnTo>
                  <a:pt x="491" y="164"/>
                </a:lnTo>
                <a:lnTo>
                  <a:pt x="478" y="162"/>
                </a:lnTo>
                <a:lnTo>
                  <a:pt x="466" y="160"/>
                </a:lnTo>
                <a:lnTo>
                  <a:pt x="455" y="157"/>
                </a:lnTo>
                <a:lnTo>
                  <a:pt x="446" y="154"/>
                </a:lnTo>
                <a:lnTo>
                  <a:pt x="436" y="148"/>
                </a:lnTo>
                <a:lnTo>
                  <a:pt x="428" y="142"/>
                </a:lnTo>
                <a:lnTo>
                  <a:pt x="421" y="133"/>
                </a:lnTo>
                <a:lnTo>
                  <a:pt x="412" y="123"/>
                </a:lnTo>
                <a:lnTo>
                  <a:pt x="405" y="113"/>
                </a:lnTo>
                <a:lnTo>
                  <a:pt x="398" y="104"/>
                </a:lnTo>
                <a:lnTo>
                  <a:pt x="390" y="92"/>
                </a:lnTo>
                <a:lnTo>
                  <a:pt x="382" y="81"/>
                </a:lnTo>
                <a:lnTo>
                  <a:pt x="372" y="70"/>
                </a:lnTo>
                <a:lnTo>
                  <a:pt x="361" y="59"/>
                </a:lnTo>
                <a:lnTo>
                  <a:pt x="350" y="51"/>
                </a:lnTo>
                <a:lnTo>
                  <a:pt x="338" y="44"/>
                </a:lnTo>
                <a:lnTo>
                  <a:pt x="325" y="39"/>
                </a:lnTo>
                <a:lnTo>
                  <a:pt x="311" y="35"/>
                </a:lnTo>
                <a:lnTo>
                  <a:pt x="293" y="32"/>
                </a:lnTo>
                <a:lnTo>
                  <a:pt x="273" y="31"/>
                </a:lnTo>
                <a:lnTo>
                  <a:pt x="256" y="30"/>
                </a:lnTo>
                <a:lnTo>
                  <a:pt x="240" y="30"/>
                </a:lnTo>
                <a:lnTo>
                  <a:pt x="221" y="31"/>
                </a:lnTo>
                <a:lnTo>
                  <a:pt x="204" y="34"/>
                </a:lnTo>
                <a:lnTo>
                  <a:pt x="186" y="37"/>
                </a:lnTo>
                <a:lnTo>
                  <a:pt x="166" y="41"/>
                </a:lnTo>
                <a:lnTo>
                  <a:pt x="146" y="45"/>
                </a:lnTo>
                <a:lnTo>
                  <a:pt x="120" y="50"/>
                </a:lnTo>
                <a:close/>
              </a:path>
            </a:pathLst>
          </a:custGeom>
          <a:solidFill>
            <a:srgbClr val="FF00FF"/>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grpSp>
        <p:nvGrpSpPr>
          <p:cNvPr id="11" name="Group 10"/>
          <p:cNvGrpSpPr>
            <a:grpSpLocks/>
          </p:cNvGrpSpPr>
          <p:nvPr/>
        </p:nvGrpSpPr>
        <p:grpSpPr bwMode="auto">
          <a:xfrm>
            <a:off x="1830388" y="3352800"/>
            <a:ext cx="1431925" cy="1439863"/>
            <a:chOff x="1954" y="2988"/>
            <a:chExt cx="984" cy="716"/>
          </a:xfrm>
        </p:grpSpPr>
        <p:sp>
          <p:nvSpPr>
            <p:cNvPr id="12" name="Rectangle 11"/>
            <p:cNvSpPr>
              <a:spLocks noChangeArrowheads="1"/>
            </p:cNvSpPr>
            <p:nvPr/>
          </p:nvSpPr>
          <p:spPr bwMode="auto">
            <a:xfrm>
              <a:off x="2051" y="3611"/>
              <a:ext cx="805" cy="93"/>
            </a:xfrm>
            <a:prstGeom prst="rect">
              <a:avLst/>
            </a:prstGeom>
            <a:solidFill>
              <a:srgbClr val="808000"/>
            </a:solidFill>
            <a:ln w="12700">
              <a:solidFill>
                <a:srgbClr val="000000"/>
              </a:solidFill>
              <a:miter lim="800000"/>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13" name="Freeform 12"/>
            <p:cNvSpPr>
              <a:spLocks/>
            </p:cNvSpPr>
            <p:nvPr/>
          </p:nvSpPr>
          <p:spPr bwMode="auto">
            <a:xfrm>
              <a:off x="1954" y="2988"/>
              <a:ext cx="984" cy="620"/>
            </a:xfrm>
            <a:custGeom>
              <a:avLst/>
              <a:gdLst>
                <a:gd name="T0" fmla="*/ 875 w 984"/>
                <a:gd name="T1" fmla="*/ 121 h 620"/>
                <a:gd name="T2" fmla="*/ 805 w 984"/>
                <a:gd name="T3" fmla="*/ 133 h 620"/>
                <a:gd name="T4" fmla="*/ 727 w 984"/>
                <a:gd name="T5" fmla="*/ 161 h 620"/>
                <a:gd name="T6" fmla="*/ 638 w 984"/>
                <a:gd name="T7" fmla="*/ 193 h 620"/>
                <a:gd name="T8" fmla="*/ 561 w 984"/>
                <a:gd name="T9" fmla="*/ 206 h 620"/>
                <a:gd name="T10" fmla="*/ 507 w 984"/>
                <a:gd name="T11" fmla="*/ 189 h 620"/>
                <a:gd name="T12" fmla="*/ 492 w 984"/>
                <a:gd name="T13" fmla="*/ 157 h 620"/>
                <a:gd name="T14" fmla="*/ 516 w 984"/>
                <a:gd name="T15" fmla="*/ 115 h 620"/>
                <a:gd name="T16" fmla="*/ 571 w 984"/>
                <a:gd name="T17" fmla="*/ 85 h 620"/>
                <a:gd name="T18" fmla="*/ 634 w 984"/>
                <a:gd name="T19" fmla="*/ 63 h 620"/>
                <a:gd name="T20" fmla="*/ 659 w 984"/>
                <a:gd name="T21" fmla="*/ 27 h 620"/>
                <a:gd name="T22" fmla="*/ 623 w 984"/>
                <a:gd name="T23" fmla="*/ 1 h 620"/>
                <a:gd name="T24" fmla="*/ 545 w 984"/>
                <a:gd name="T25" fmla="*/ 3 h 620"/>
                <a:gd name="T26" fmla="*/ 469 w 984"/>
                <a:gd name="T27" fmla="*/ 29 h 620"/>
                <a:gd name="T28" fmla="*/ 385 w 984"/>
                <a:gd name="T29" fmla="*/ 76 h 620"/>
                <a:gd name="T30" fmla="*/ 303 w 984"/>
                <a:gd name="T31" fmla="*/ 114 h 620"/>
                <a:gd name="T32" fmla="*/ 213 w 984"/>
                <a:gd name="T33" fmla="*/ 130 h 620"/>
                <a:gd name="T34" fmla="*/ 136 w 984"/>
                <a:gd name="T35" fmla="*/ 132 h 620"/>
                <a:gd name="T36" fmla="*/ 158 w 984"/>
                <a:gd name="T37" fmla="*/ 215 h 620"/>
                <a:gd name="T38" fmla="*/ 180 w 984"/>
                <a:gd name="T39" fmla="*/ 284 h 620"/>
                <a:gd name="T40" fmla="*/ 162 w 984"/>
                <a:gd name="T41" fmla="*/ 326 h 620"/>
                <a:gd name="T42" fmla="*/ 125 w 984"/>
                <a:gd name="T43" fmla="*/ 336 h 620"/>
                <a:gd name="T44" fmla="*/ 85 w 984"/>
                <a:gd name="T45" fmla="*/ 320 h 620"/>
                <a:gd name="T46" fmla="*/ 38 w 984"/>
                <a:gd name="T47" fmla="*/ 307 h 620"/>
                <a:gd name="T48" fmla="*/ 7 w 984"/>
                <a:gd name="T49" fmla="*/ 337 h 620"/>
                <a:gd name="T50" fmla="*/ 2 w 984"/>
                <a:gd name="T51" fmla="*/ 386 h 620"/>
                <a:gd name="T52" fmla="*/ 29 w 984"/>
                <a:gd name="T53" fmla="*/ 441 h 620"/>
                <a:gd name="T54" fmla="*/ 82 w 984"/>
                <a:gd name="T55" fmla="*/ 467 h 620"/>
                <a:gd name="T56" fmla="*/ 150 w 984"/>
                <a:gd name="T57" fmla="*/ 467 h 620"/>
                <a:gd name="T58" fmla="*/ 176 w 984"/>
                <a:gd name="T59" fmla="*/ 494 h 620"/>
                <a:gd name="T60" fmla="*/ 152 w 984"/>
                <a:gd name="T61" fmla="*/ 554 h 620"/>
                <a:gd name="T62" fmla="*/ 115 w 984"/>
                <a:gd name="T63" fmla="*/ 608 h 620"/>
                <a:gd name="T64" fmla="*/ 913 w 984"/>
                <a:gd name="T65" fmla="*/ 594 h 620"/>
                <a:gd name="T66" fmla="*/ 935 w 984"/>
                <a:gd name="T67" fmla="*/ 553 h 620"/>
                <a:gd name="T68" fmla="*/ 970 w 984"/>
                <a:gd name="T69" fmla="*/ 517 h 620"/>
                <a:gd name="T70" fmla="*/ 983 w 984"/>
                <a:gd name="T71" fmla="*/ 468 h 620"/>
                <a:gd name="T72" fmla="*/ 959 w 984"/>
                <a:gd name="T73" fmla="*/ 435 h 620"/>
                <a:gd name="T74" fmla="*/ 907 w 984"/>
                <a:gd name="T75" fmla="*/ 428 h 620"/>
                <a:gd name="T76" fmla="*/ 846 w 984"/>
                <a:gd name="T77" fmla="*/ 442 h 620"/>
                <a:gd name="T78" fmla="*/ 783 w 984"/>
                <a:gd name="T79" fmla="*/ 444 h 620"/>
                <a:gd name="T80" fmla="*/ 741 w 984"/>
                <a:gd name="T81" fmla="*/ 414 h 620"/>
                <a:gd name="T82" fmla="*/ 750 w 984"/>
                <a:gd name="T83" fmla="*/ 365 h 620"/>
                <a:gd name="T84" fmla="*/ 791 w 984"/>
                <a:gd name="T85" fmla="*/ 333 h 620"/>
                <a:gd name="T86" fmla="*/ 847 w 984"/>
                <a:gd name="T87" fmla="*/ 321 h 620"/>
                <a:gd name="T88" fmla="*/ 905 w 984"/>
                <a:gd name="T89" fmla="*/ 303 h 620"/>
                <a:gd name="T90" fmla="*/ 928 w 984"/>
                <a:gd name="T91" fmla="*/ 261 h 620"/>
                <a:gd name="T92" fmla="*/ 925 w 984"/>
                <a:gd name="T93" fmla="*/ 196 h 620"/>
                <a:gd name="T94" fmla="*/ 914 w 984"/>
                <a:gd name="T95" fmla="*/ 131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4" h="620">
                  <a:moveTo>
                    <a:pt x="914" y="131"/>
                  </a:moveTo>
                  <a:lnTo>
                    <a:pt x="906" y="127"/>
                  </a:lnTo>
                  <a:lnTo>
                    <a:pt x="890" y="123"/>
                  </a:lnTo>
                  <a:lnTo>
                    <a:pt x="875" y="121"/>
                  </a:lnTo>
                  <a:lnTo>
                    <a:pt x="859" y="123"/>
                  </a:lnTo>
                  <a:lnTo>
                    <a:pt x="839" y="126"/>
                  </a:lnTo>
                  <a:lnTo>
                    <a:pt x="824" y="128"/>
                  </a:lnTo>
                  <a:lnTo>
                    <a:pt x="805" y="133"/>
                  </a:lnTo>
                  <a:lnTo>
                    <a:pt x="788" y="138"/>
                  </a:lnTo>
                  <a:lnTo>
                    <a:pt x="766" y="145"/>
                  </a:lnTo>
                  <a:lnTo>
                    <a:pt x="746" y="152"/>
                  </a:lnTo>
                  <a:lnTo>
                    <a:pt x="727" y="161"/>
                  </a:lnTo>
                  <a:lnTo>
                    <a:pt x="708" y="169"/>
                  </a:lnTo>
                  <a:lnTo>
                    <a:pt x="685" y="178"/>
                  </a:lnTo>
                  <a:lnTo>
                    <a:pt x="663" y="185"/>
                  </a:lnTo>
                  <a:lnTo>
                    <a:pt x="638" y="193"/>
                  </a:lnTo>
                  <a:lnTo>
                    <a:pt x="613" y="200"/>
                  </a:lnTo>
                  <a:lnTo>
                    <a:pt x="597" y="204"/>
                  </a:lnTo>
                  <a:lnTo>
                    <a:pt x="580" y="206"/>
                  </a:lnTo>
                  <a:lnTo>
                    <a:pt x="561" y="206"/>
                  </a:lnTo>
                  <a:lnTo>
                    <a:pt x="541" y="203"/>
                  </a:lnTo>
                  <a:lnTo>
                    <a:pt x="528" y="200"/>
                  </a:lnTo>
                  <a:lnTo>
                    <a:pt x="517" y="195"/>
                  </a:lnTo>
                  <a:lnTo>
                    <a:pt x="507" y="189"/>
                  </a:lnTo>
                  <a:lnTo>
                    <a:pt x="500" y="183"/>
                  </a:lnTo>
                  <a:lnTo>
                    <a:pt x="496" y="175"/>
                  </a:lnTo>
                  <a:lnTo>
                    <a:pt x="492" y="166"/>
                  </a:lnTo>
                  <a:lnTo>
                    <a:pt x="492" y="157"/>
                  </a:lnTo>
                  <a:lnTo>
                    <a:pt x="495" y="146"/>
                  </a:lnTo>
                  <a:lnTo>
                    <a:pt x="500" y="135"/>
                  </a:lnTo>
                  <a:lnTo>
                    <a:pt x="507" y="126"/>
                  </a:lnTo>
                  <a:lnTo>
                    <a:pt x="516" y="115"/>
                  </a:lnTo>
                  <a:lnTo>
                    <a:pt x="525" y="109"/>
                  </a:lnTo>
                  <a:lnTo>
                    <a:pt x="537" y="100"/>
                  </a:lnTo>
                  <a:lnTo>
                    <a:pt x="554" y="91"/>
                  </a:lnTo>
                  <a:lnTo>
                    <a:pt x="571" y="85"/>
                  </a:lnTo>
                  <a:lnTo>
                    <a:pt x="588" y="81"/>
                  </a:lnTo>
                  <a:lnTo>
                    <a:pt x="603" y="76"/>
                  </a:lnTo>
                  <a:lnTo>
                    <a:pt x="620" y="70"/>
                  </a:lnTo>
                  <a:lnTo>
                    <a:pt x="634" y="63"/>
                  </a:lnTo>
                  <a:lnTo>
                    <a:pt x="647" y="56"/>
                  </a:lnTo>
                  <a:lnTo>
                    <a:pt x="657" y="48"/>
                  </a:lnTo>
                  <a:lnTo>
                    <a:pt x="661" y="38"/>
                  </a:lnTo>
                  <a:lnTo>
                    <a:pt x="659" y="27"/>
                  </a:lnTo>
                  <a:lnTo>
                    <a:pt x="652" y="17"/>
                  </a:lnTo>
                  <a:lnTo>
                    <a:pt x="645" y="10"/>
                  </a:lnTo>
                  <a:lnTo>
                    <a:pt x="635" y="5"/>
                  </a:lnTo>
                  <a:lnTo>
                    <a:pt x="623" y="1"/>
                  </a:lnTo>
                  <a:lnTo>
                    <a:pt x="607" y="0"/>
                  </a:lnTo>
                  <a:lnTo>
                    <a:pt x="591" y="0"/>
                  </a:lnTo>
                  <a:lnTo>
                    <a:pt x="568" y="1"/>
                  </a:lnTo>
                  <a:lnTo>
                    <a:pt x="545" y="3"/>
                  </a:lnTo>
                  <a:lnTo>
                    <a:pt x="530" y="7"/>
                  </a:lnTo>
                  <a:lnTo>
                    <a:pt x="508" y="13"/>
                  </a:lnTo>
                  <a:lnTo>
                    <a:pt x="485" y="21"/>
                  </a:lnTo>
                  <a:lnTo>
                    <a:pt x="469" y="29"/>
                  </a:lnTo>
                  <a:lnTo>
                    <a:pt x="450" y="39"/>
                  </a:lnTo>
                  <a:lnTo>
                    <a:pt x="432" y="48"/>
                  </a:lnTo>
                  <a:lnTo>
                    <a:pt x="413" y="60"/>
                  </a:lnTo>
                  <a:lnTo>
                    <a:pt x="385" y="76"/>
                  </a:lnTo>
                  <a:lnTo>
                    <a:pt x="366" y="88"/>
                  </a:lnTo>
                  <a:lnTo>
                    <a:pt x="349" y="98"/>
                  </a:lnTo>
                  <a:lnTo>
                    <a:pt x="325" y="107"/>
                  </a:lnTo>
                  <a:lnTo>
                    <a:pt x="303" y="114"/>
                  </a:lnTo>
                  <a:lnTo>
                    <a:pt x="280" y="120"/>
                  </a:lnTo>
                  <a:lnTo>
                    <a:pt x="256" y="124"/>
                  </a:lnTo>
                  <a:lnTo>
                    <a:pt x="232" y="128"/>
                  </a:lnTo>
                  <a:lnTo>
                    <a:pt x="213" y="130"/>
                  </a:lnTo>
                  <a:lnTo>
                    <a:pt x="192" y="132"/>
                  </a:lnTo>
                  <a:lnTo>
                    <a:pt x="172" y="132"/>
                  </a:lnTo>
                  <a:lnTo>
                    <a:pt x="152" y="133"/>
                  </a:lnTo>
                  <a:lnTo>
                    <a:pt x="136" y="132"/>
                  </a:lnTo>
                  <a:lnTo>
                    <a:pt x="138" y="148"/>
                  </a:lnTo>
                  <a:lnTo>
                    <a:pt x="143" y="169"/>
                  </a:lnTo>
                  <a:lnTo>
                    <a:pt x="149" y="190"/>
                  </a:lnTo>
                  <a:lnTo>
                    <a:pt x="158" y="215"/>
                  </a:lnTo>
                  <a:lnTo>
                    <a:pt x="165" y="235"/>
                  </a:lnTo>
                  <a:lnTo>
                    <a:pt x="174" y="252"/>
                  </a:lnTo>
                  <a:lnTo>
                    <a:pt x="179" y="268"/>
                  </a:lnTo>
                  <a:lnTo>
                    <a:pt x="180" y="284"/>
                  </a:lnTo>
                  <a:lnTo>
                    <a:pt x="179" y="298"/>
                  </a:lnTo>
                  <a:lnTo>
                    <a:pt x="174" y="309"/>
                  </a:lnTo>
                  <a:lnTo>
                    <a:pt x="168" y="318"/>
                  </a:lnTo>
                  <a:lnTo>
                    <a:pt x="162" y="326"/>
                  </a:lnTo>
                  <a:lnTo>
                    <a:pt x="153" y="332"/>
                  </a:lnTo>
                  <a:lnTo>
                    <a:pt x="145" y="335"/>
                  </a:lnTo>
                  <a:lnTo>
                    <a:pt x="137" y="337"/>
                  </a:lnTo>
                  <a:lnTo>
                    <a:pt x="125" y="336"/>
                  </a:lnTo>
                  <a:lnTo>
                    <a:pt x="116" y="333"/>
                  </a:lnTo>
                  <a:lnTo>
                    <a:pt x="105" y="330"/>
                  </a:lnTo>
                  <a:lnTo>
                    <a:pt x="97" y="326"/>
                  </a:lnTo>
                  <a:lnTo>
                    <a:pt x="85" y="320"/>
                  </a:lnTo>
                  <a:lnTo>
                    <a:pt x="76" y="315"/>
                  </a:lnTo>
                  <a:lnTo>
                    <a:pt x="67" y="311"/>
                  </a:lnTo>
                  <a:lnTo>
                    <a:pt x="57" y="307"/>
                  </a:lnTo>
                  <a:lnTo>
                    <a:pt x="38" y="307"/>
                  </a:lnTo>
                  <a:lnTo>
                    <a:pt x="28" y="311"/>
                  </a:lnTo>
                  <a:lnTo>
                    <a:pt x="19" y="317"/>
                  </a:lnTo>
                  <a:lnTo>
                    <a:pt x="13" y="326"/>
                  </a:lnTo>
                  <a:lnTo>
                    <a:pt x="7" y="337"/>
                  </a:lnTo>
                  <a:lnTo>
                    <a:pt x="3" y="348"/>
                  </a:lnTo>
                  <a:lnTo>
                    <a:pt x="0" y="360"/>
                  </a:lnTo>
                  <a:lnTo>
                    <a:pt x="0" y="374"/>
                  </a:lnTo>
                  <a:lnTo>
                    <a:pt x="2" y="386"/>
                  </a:lnTo>
                  <a:lnTo>
                    <a:pt x="5" y="400"/>
                  </a:lnTo>
                  <a:lnTo>
                    <a:pt x="12" y="413"/>
                  </a:lnTo>
                  <a:lnTo>
                    <a:pt x="19" y="427"/>
                  </a:lnTo>
                  <a:lnTo>
                    <a:pt x="29" y="441"/>
                  </a:lnTo>
                  <a:lnTo>
                    <a:pt x="40" y="449"/>
                  </a:lnTo>
                  <a:lnTo>
                    <a:pt x="54" y="458"/>
                  </a:lnTo>
                  <a:lnTo>
                    <a:pt x="67" y="464"/>
                  </a:lnTo>
                  <a:lnTo>
                    <a:pt x="82" y="467"/>
                  </a:lnTo>
                  <a:lnTo>
                    <a:pt x="95" y="470"/>
                  </a:lnTo>
                  <a:lnTo>
                    <a:pt x="115" y="470"/>
                  </a:lnTo>
                  <a:lnTo>
                    <a:pt x="131" y="468"/>
                  </a:lnTo>
                  <a:lnTo>
                    <a:pt x="150" y="467"/>
                  </a:lnTo>
                  <a:lnTo>
                    <a:pt x="164" y="467"/>
                  </a:lnTo>
                  <a:lnTo>
                    <a:pt x="173" y="473"/>
                  </a:lnTo>
                  <a:lnTo>
                    <a:pt x="176" y="483"/>
                  </a:lnTo>
                  <a:lnTo>
                    <a:pt x="176" y="494"/>
                  </a:lnTo>
                  <a:lnTo>
                    <a:pt x="171" y="509"/>
                  </a:lnTo>
                  <a:lnTo>
                    <a:pt x="166" y="524"/>
                  </a:lnTo>
                  <a:lnTo>
                    <a:pt x="160" y="537"/>
                  </a:lnTo>
                  <a:lnTo>
                    <a:pt x="152" y="554"/>
                  </a:lnTo>
                  <a:lnTo>
                    <a:pt x="143" y="569"/>
                  </a:lnTo>
                  <a:lnTo>
                    <a:pt x="134" y="583"/>
                  </a:lnTo>
                  <a:lnTo>
                    <a:pt x="123" y="597"/>
                  </a:lnTo>
                  <a:lnTo>
                    <a:pt x="115" y="608"/>
                  </a:lnTo>
                  <a:lnTo>
                    <a:pt x="98" y="620"/>
                  </a:lnTo>
                  <a:lnTo>
                    <a:pt x="909" y="619"/>
                  </a:lnTo>
                  <a:lnTo>
                    <a:pt x="910" y="606"/>
                  </a:lnTo>
                  <a:lnTo>
                    <a:pt x="913" y="594"/>
                  </a:lnTo>
                  <a:lnTo>
                    <a:pt x="917" y="583"/>
                  </a:lnTo>
                  <a:lnTo>
                    <a:pt x="921" y="574"/>
                  </a:lnTo>
                  <a:lnTo>
                    <a:pt x="927" y="564"/>
                  </a:lnTo>
                  <a:lnTo>
                    <a:pt x="935" y="553"/>
                  </a:lnTo>
                  <a:lnTo>
                    <a:pt x="944" y="543"/>
                  </a:lnTo>
                  <a:lnTo>
                    <a:pt x="952" y="535"/>
                  </a:lnTo>
                  <a:lnTo>
                    <a:pt x="962" y="525"/>
                  </a:lnTo>
                  <a:lnTo>
                    <a:pt x="970" y="517"/>
                  </a:lnTo>
                  <a:lnTo>
                    <a:pt x="976" y="507"/>
                  </a:lnTo>
                  <a:lnTo>
                    <a:pt x="981" y="497"/>
                  </a:lnTo>
                  <a:lnTo>
                    <a:pt x="984" y="482"/>
                  </a:lnTo>
                  <a:lnTo>
                    <a:pt x="983" y="468"/>
                  </a:lnTo>
                  <a:lnTo>
                    <a:pt x="980" y="459"/>
                  </a:lnTo>
                  <a:lnTo>
                    <a:pt x="975" y="450"/>
                  </a:lnTo>
                  <a:lnTo>
                    <a:pt x="968" y="442"/>
                  </a:lnTo>
                  <a:lnTo>
                    <a:pt x="959" y="435"/>
                  </a:lnTo>
                  <a:lnTo>
                    <a:pt x="949" y="431"/>
                  </a:lnTo>
                  <a:lnTo>
                    <a:pt x="936" y="428"/>
                  </a:lnTo>
                  <a:lnTo>
                    <a:pt x="922" y="427"/>
                  </a:lnTo>
                  <a:lnTo>
                    <a:pt x="907" y="428"/>
                  </a:lnTo>
                  <a:lnTo>
                    <a:pt x="893" y="430"/>
                  </a:lnTo>
                  <a:lnTo>
                    <a:pt x="879" y="433"/>
                  </a:lnTo>
                  <a:lnTo>
                    <a:pt x="861" y="438"/>
                  </a:lnTo>
                  <a:lnTo>
                    <a:pt x="846" y="442"/>
                  </a:lnTo>
                  <a:lnTo>
                    <a:pt x="830" y="445"/>
                  </a:lnTo>
                  <a:lnTo>
                    <a:pt x="811" y="447"/>
                  </a:lnTo>
                  <a:lnTo>
                    <a:pt x="796" y="447"/>
                  </a:lnTo>
                  <a:lnTo>
                    <a:pt x="783" y="444"/>
                  </a:lnTo>
                  <a:lnTo>
                    <a:pt x="769" y="440"/>
                  </a:lnTo>
                  <a:lnTo>
                    <a:pt x="758" y="434"/>
                  </a:lnTo>
                  <a:lnTo>
                    <a:pt x="748" y="426"/>
                  </a:lnTo>
                  <a:lnTo>
                    <a:pt x="741" y="414"/>
                  </a:lnTo>
                  <a:lnTo>
                    <a:pt x="738" y="401"/>
                  </a:lnTo>
                  <a:lnTo>
                    <a:pt x="740" y="388"/>
                  </a:lnTo>
                  <a:lnTo>
                    <a:pt x="745" y="375"/>
                  </a:lnTo>
                  <a:lnTo>
                    <a:pt x="750" y="365"/>
                  </a:lnTo>
                  <a:lnTo>
                    <a:pt x="759" y="355"/>
                  </a:lnTo>
                  <a:lnTo>
                    <a:pt x="769" y="346"/>
                  </a:lnTo>
                  <a:lnTo>
                    <a:pt x="779" y="340"/>
                  </a:lnTo>
                  <a:lnTo>
                    <a:pt x="791" y="333"/>
                  </a:lnTo>
                  <a:lnTo>
                    <a:pt x="803" y="329"/>
                  </a:lnTo>
                  <a:lnTo>
                    <a:pt x="816" y="326"/>
                  </a:lnTo>
                  <a:lnTo>
                    <a:pt x="830" y="324"/>
                  </a:lnTo>
                  <a:lnTo>
                    <a:pt x="847" y="321"/>
                  </a:lnTo>
                  <a:lnTo>
                    <a:pt x="865" y="319"/>
                  </a:lnTo>
                  <a:lnTo>
                    <a:pt x="880" y="316"/>
                  </a:lnTo>
                  <a:lnTo>
                    <a:pt x="895" y="310"/>
                  </a:lnTo>
                  <a:lnTo>
                    <a:pt x="905" y="303"/>
                  </a:lnTo>
                  <a:lnTo>
                    <a:pt x="914" y="294"/>
                  </a:lnTo>
                  <a:lnTo>
                    <a:pt x="921" y="284"/>
                  </a:lnTo>
                  <a:lnTo>
                    <a:pt x="925" y="274"/>
                  </a:lnTo>
                  <a:lnTo>
                    <a:pt x="928" y="261"/>
                  </a:lnTo>
                  <a:lnTo>
                    <a:pt x="929" y="244"/>
                  </a:lnTo>
                  <a:lnTo>
                    <a:pt x="927" y="231"/>
                  </a:lnTo>
                  <a:lnTo>
                    <a:pt x="926" y="215"/>
                  </a:lnTo>
                  <a:lnTo>
                    <a:pt x="925" y="196"/>
                  </a:lnTo>
                  <a:lnTo>
                    <a:pt x="924" y="173"/>
                  </a:lnTo>
                  <a:lnTo>
                    <a:pt x="924" y="151"/>
                  </a:lnTo>
                  <a:lnTo>
                    <a:pt x="925" y="138"/>
                  </a:lnTo>
                  <a:lnTo>
                    <a:pt x="914" y="131"/>
                  </a:lnTo>
                  <a:close/>
                </a:path>
              </a:pathLst>
            </a:custGeom>
            <a:solidFill>
              <a:srgbClr val="FFFF00"/>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grpSp>
      <p:grpSp>
        <p:nvGrpSpPr>
          <p:cNvPr id="14" name="Group 13"/>
          <p:cNvGrpSpPr>
            <a:grpSpLocks/>
          </p:cNvGrpSpPr>
          <p:nvPr/>
        </p:nvGrpSpPr>
        <p:grpSpPr bwMode="auto">
          <a:xfrm>
            <a:off x="538163" y="3563938"/>
            <a:ext cx="1547812" cy="1225550"/>
            <a:chOff x="1067" y="3093"/>
            <a:chExt cx="1064" cy="610"/>
          </a:xfrm>
        </p:grpSpPr>
        <p:sp>
          <p:nvSpPr>
            <p:cNvPr id="15" name="Freeform 14"/>
            <p:cNvSpPr>
              <a:spLocks/>
            </p:cNvSpPr>
            <p:nvPr/>
          </p:nvSpPr>
          <p:spPr bwMode="auto">
            <a:xfrm>
              <a:off x="1067" y="3093"/>
              <a:ext cx="1064" cy="518"/>
            </a:xfrm>
            <a:custGeom>
              <a:avLst/>
              <a:gdLst>
                <a:gd name="T0" fmla="*/ 96 w 1064"/>
                <a:gd name="T1" fmla="*/ 67 h 518"/>
                <a:gd name="T2" fmla="*/ 128 w 1064"/>
                <a:gd name="T3" fmla="*/ 64 h 518"/>
                <a:gd name="T4" fmla="*/ 182 w 1064"/>
                <a:gd name="T5" fmla="*/ 53 h 518"/>
                <a:gd name="T6" fmla="*/ 243 w 1064"/>
                <a:gd name="T7" fmla="*/ 39 h 518"/>
                <a:gd name="T8" fmla="*/ 302 w 1064"/>
                <a:gd name="T9" fmla="*/ 20 h 518"/>
                <a:gd name="T10" fmla="*/ 355 w 1064"/>
                <a:gd name="T11" fmla="*/ 4 h 518"/>
                <a:gd name="T12" fmla="*/ 389 w 1064"/>
                <a:gd name="T13" fmla="*/ 0 h 518"/>
                <a:gd name="T14" fmla="*/ 426 w 1064"/>
                <a:gd name="T15" fmla="*/ 3 h 518"/>
                <a:gd name="T16" fmla="*/ 457 w 1064"/>
                <a:gd name="T17" fmla="*/ 11 h 518"/>
                <a:gd name="T18" fmla="*/ 476 w 1064"/>
                <a:gd name="T19" fmla="*/ 24 h 518"/>
                <a:gd name="T20" fmla="*/ 484 w 1064"/>
                <a:gd name="T21" fmla="*/ 43 h 518"/>
                <a:gd name="T22" fmla="*/ 479 w 1064"/>
                <a:gd name="T23" fmla="*/ 65 h 518"/>
                <a:gd name="T24" fmla="*/ 459 w 1064"/>
                <a:gd name="T25" fmla="*/ 96 h 518"/>
                <a:gd name="T26" fmla="*/ 450 w 1064"/>
                <a:gd name="T27" fmla="*/ 122 h 518"/>
                <a:gd name="T28" fmla="*/ 450 w 1064"/>
                <a:gd name="T29" fmla="*/ 143 h 518"/>
                <a:gd name="T30" fmla="*/ 464 w 1064"/>
                <a:gd name="T31" fmla="*/ 167 h 518"/>
                <a:gd name="T32" fmla="*/ 488 w 1064"/>
                <a:gd name="T33" fmla="*/ 185 h 518"/>
                <a:gd name="T34" fmla="*/ 520 w 1064"/>
                <a:gd name="T35" fmla="*/ 194 h 518"/>
                <a:gd name="T36" fmla="*/ 548 w 1064"/>
                <a:gd name="T37" fmla="*/ 194 h 518"/>
                <a:gd name="T38" fmla="*/ 577 w 1064"/>
                <a:gd name="T39" fmla="*/ 186 h 518"/>
                <a:gd name="T40" fmla="*/ 608 w 1064"/>
                <a:gd name="T41" fmla="*/ 169 h 518"/>
                <a:gd name="T42" fmla="*/ 632 w 1064"/>
                <a:gd name="T43" fmla="*/ 151 h 518"/>
                <a:gd name="T44" fmla="*/ 648 w 1064"/>
                <a:gd name="T45" fmla="*/ 127 h 518"/>
                <a:gd name="T46" fmla="*/ 654 w 1064"/>
                <a:gd name="T47" fmla="*/ 96 h 518"/>
                <a:gd name="T48" fmla="*/ 663 w 1064"/>
                <a:gd name="T49" fmla="*/ 76 h 518"/>
                <a:gd name="T50" fmla="*/ 687 w 1064"/>
                <a:gd name="T51" fmla="*/ 62 h 518"/>
                <a:gd name="T52" fmla="*/ 728 w 1064"/>
                <a:gd name="T53" fmla="*/ 49 h 518"/>
                <a:gd name="T54" fmla="*/ 767 w 1064"/>
                <a:gd name="T55" fmla="*/ 38 h 518"/>
                <a:gd name="T56" fmla="*/ 837 w 1064"/>
                <a:gd name="T57" fmla="*/ 26 h 518"/>
                <a:gd name="T58" fmla="*/ 931 w 1064"/>
                <a:gd name="T59" fmla="*/ 22 h 518"/>
                <a:gd name="T60" fmla="*/ 1023 w 1064"/>
                <a:gd name="T61" fmla="*/ 27 h 518"/>
                <a:gd name="T62" fmla="*/ 1028 w 1064"/>
                <a:gd name="T63" fmla="*/ 56 h 518"/>
                <a:gd name="T64" fmla="*/ 1043 w 1064"/>
                <a:gd name="T65" fmla="*/ 103 h 518"/>
                <a:gd name="T66" fmla="*/ 1058 w 1064"/>
                <a:gd name="T67" fmla="*/ 146 h 518"/>
                <a:gd name="T68" fmla="*/ 1064 w 1064"/>
                <a:gd name="T69" fmla="*/ 178 h 518"/>
                <a:gd name="T70" fmla="*/ 1059 w 1064"/>
                <a:gd name="T71" fmla="*/ 201 h 518"/>
                <a:gd name="T72" fmla="*/ 1048 w 1064"/>
                <a:gd name="T73" fmla="*/ 217 h 518"/>
                <a:gd name="T74" fmla="*/ 1031 w 1064"/>
                <a:gd name="T75" fmla="*/ 227 h 518"/>
                <a:gd name="T76" fmla="*/ 1005 w 1064"/>
                <a:gd name="T77" fmla="*/ 225 h 518"/>
                <a:gd name="T78" fmla="*/ 979 w 1064"/>
                <a:gd name="T79" fmla="*/ 215 h 518"/>
                <a:gd name="T80" fmla="*/ 958 w 1064"/>
                <a:gd name="T81" fmla="*/ 204 h 518"/>
                <a:gd name="T82" fmla="*/ 933 w 1064"/>
                <a:gd name="T83" fmla="*/ 198 h 518"/>
                <a:gd name="T84" fmla="*/ 912 w 1064"/>
                <a:gd name="T85" fmla="*/ 204 h 518"/>
                <a:gd name="T86" fmla="*/ 896 w 1064"/>
                <a:gd name="T87" fmla="*/ 222 h 518"/>
                <a:gd name="T88" fmla="*/ 887 w 1064"/>
                <a:gd name="T89" fmla="*/ 245 h 518"/>
                <a:gd name="T90" fmla="*/ 884 w 1064"/>
                <a:gd name="T91" fmla="*/ 269 h 518"/>
                <a:gd name="T92" fmla="*/ 891 w 1064"/>
                <a:gd name="T93" fmla="*/ 301 h 518"/>
                <a:gd name="T94" fmla="*/ 908 w 1064"/>
                <a:gd name="T95" fmla="*/ 328 h 518"/>
                <a:gd name="T96" fmla="*/ 924 w 1064"/>
                <a:gd name="T97" fmla="*/ 345 h 518"/>
                <a:gd name="T98" fmla="*/ 951 w 1064"/>
                <a:gd name="T99" fmla="*/ 362 h 518"/>
                <a:gd name="T100" fmla="*/ 983 w 1064"/>
                <a:gd name="T101" fmla="*/ 369 h 518"/>
                <a:gd name="T102" fmla="*/ 1019 w 1064"/>
                <a:gd name="T103" fmla="*/ 368 h 518"/>
                <a:gd name="T104" fmla="*/ 1048 w 1064"/>
                <a:gd name="T105" fmla="*/ 366 h 518"/>
                <a:gd name="T106" fmla="*/ 1059 w 1064"/>
                <a:gd name="T107" fmla="*/ 377 h 518"/>
                <a:gd name="T108" fmla="*/ 1059 w 1064"/>
                <a:gd name="T109" fmla="*/ 391 h 518"/>
                <a:gd name="T110" fmla="*/ 1050 w 1064"/>
                <a:gd name="T111" fmla="*/ 417 h 518"/>
                <a:gd name="T112" fmla="*/ 1035 w 1064"/>
                <a:gd name="T113" fmla="*/ 449 h 518"/>
                <a:gd name="T114" fmla="*/ 1015 w 1064"/>
                <a:gd name="T115" fmla="*/ 481 h 518"/>
                <a:gd name="T116" fmla="*/ 993 w 1064"/>
                <a:gd name="T117" fmla="*/ 510 h 518"/>
                <a:gd name="T118" fmla="*/ 0 w 1064"/>
                <a:gd name="T119" fmla="*/ 51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4" h="518">
                  <a:moveTo>
                    <a:pt x="0" y="517"/>
                  </a:moveTo>
                  <a:lnTo>
                    <a:pt x="96" y="67"/>
                  </a:lnTo>
                  <a:lnTo>
                    <a:pt x="111" y="66"/>
                  </a:lnTo>
                  <a:lnTo>
                    <a:pt x="128" y="64"/>
                  </a:lnTo>
                  <a:lnTo>
                    <a:pt x="159" y="58"/>
                  </a:lnTo>
                  <a:lnTo>
                    <a:pt x="182" y="53"/>
                  </a:lnTo>
                  <a:lnTo>
                    <a:pt x="211" y="47"/>
                  </a:lnTo>
                  <a:lnTo>
                    <a:pt x="243" y="39"/>
                  </a:lnTo>
                  <a:lnTo>
                    <a:pt x="274" y="30"/>
                  </a:lnTo>
                  <a:lnTo>
                    <a:pt x="302" y="20"/>
                  </a:lnTo>
                  <a:lnTo>
                    <a:pt x="334" y="9"/>
                  </a:lnTo>
                  <a:lnTo>
                    <a:pt x="355" y="4"/>
                  </a:lnTo>
                  <a:lnTo>
                    <a:pt x="373" y="1"/>
                  </a:lnTo>
                  <a:lnTo>
                    <a:pt x="389" y="0"/>
                  </a:lnTo>
                  <a:lnTo>
                    <a:pt x="404" y="0"/>
                  </a:lnTo>
                  <a:lnTo>
                    <a:pt x="426" y="3"/>
                  </a:lnTo>
                  <a:lnTo>
                    <a:pt x="441" y="6"/>
                  </a:lnTo>
                  <a:lnTo>
                    <a:pt x="457" y="11"/>
                  </a:lnTo>
                  <a:lnTo>
                    <a:pt x="468" y="17"/>
                  </a:lnTo>
                  <a:lnTo>
                    <a:pt x="476" y="24"/>
                  </a:lnTo>
                  <a:lnTo>
                    <a:pt x="482" y="35"/>
                  </a:lnTo>
                  <a:lnTo>
                    <a:pt x="484" y="43"/>
                  </a:lnTo>
                  <a:lnTo>
                    <a:pt x="483" y="54"/>
                  </a:lnTo>
                  <a:lnTo>
                    <a:pt x="479" y="65"/>
                  </a:lnTo>
                  <a:lnTo>
                    <a:pt x="469" y="79"/>
                  </a:lnTo>
                  <a:lnTo>
                    <a:pt x="459" y="96"/>
                  </a:lnTo>
                  <a:lnTo>
                    <a:pt x="453" y="111"/>
                  </a:lnTo>
                  <a:lnTo>
                    <a:pt x="450" y="122"/>
                  </a:lnTo>
                  <a:lnTo>
                    <a:pt x="449" y="134"/>
                  </a:lnTo>
                  <a:lnTo>
                    <a:pt x="450" y="143"/>
                  </a:lnTo>
                  <a:lnTo>
                    <a:pt x="455" y="155"/>
                  </a:lnTo>
                  <a:lnTo>
                    <a:pt x="464" y="167"/>
                  </a:lnTo>
                  <a:lnTo>
                    <a:pt x="476" y="178"/>
                  </a:lnTo>
                  <a:lnTo>
                    <a:pt x="488" y="185"/>
                  </a:lnTo>
                  <a:lnTo>
                    <a:pt x="503" y="190"/>
                  </a:lnTo>
                  <a:lnTo>
                    <a:pt x="520" y="194"/>
                  </a:lnTo>
                  <a:lnTo>
                    <a:pt x="533" y="196"/>
                  </a:lnTo>
                  <a:lnTo>
                    <a:pt x="548" y="194"/>
                  </a:lnTo>
                  <a:lnTo>
                    <a:pt x="563" y="191"/>
                  </a:lnTo>
                  <a:lnTo>
                    <a:pt x="577" y="186"/>
                  </a:lnTo>
                  <a:lnTo>
                    <a:pt x="592" y="179"/>
                  </a:lnTo>
                  <a:lnTo>
                    <a:pt x="608" y="169"/>
                  </a:lnTo>
                  <a:lnTo>
                    <a:pt x="621" y="160"/>
                  </a:lnTo>
                  <a:lnTo>
                    <a:pt x="632" y="151"/>
                  </a:lnTo>
                  <a:lnTo>
                    <a:pt x="641" y="140"/>
                  </a:lnTo>
                  <a:lnTo>
                    <a:pt x="648" y="127"/>
                  </a:lnTo>
                  <a:lnTo>
                    <a:pt x="652" y="113"/>
                  </a:lnTo>
                  <a:lnTo>
                    <a:pt x="654" y="96"/>
                  </a:lnTo>
                  <a:lnTo>
                    <a:pt x="659" y="82"/>
                  </a:lnTo>
                  <a:lnTo>
                    <a:pt x="663" y="76"/>
                  </a:lnTo>
                  <a:lnTo>
                    <a:pt x="672" y="69"/>
                  </a:lnTo>
                  <a:lnTo>
                    <a:pt x="687" y="62"/>
                  </a:lnTo>
                  <a:lnTo>
                    <a:pt x="707" y="55"/>
                  </a:lnTo>
                  <a:lnTo>
                    <a:pt x="728" y="49"/>
                  </a:lnTo>
                  <a:lnTo>
                    <a:pt x="747" y="43"/>
                  </a:lnTo>
                  <a:lnTo>
                    <a:pt x="767" y="38"/>
                  </a:lnTo>
                  <a:lnTo>
                    <a:pt x="796" y="33"/>
                  </a:lnTo>
                  <a:lnTo>
                    <a:pt x="837" y="26"/>
                  </a:lnTo>
                  <a:lnTo>
                    <a:pt x="882" y="22"/>
                  </a:lnTo>
                  <a:lnTo>
                    <a:pt x="931" y="22"/>
                  </a:lnTo>
                  <a:lnTo>
                    <a:pt x="979" y="22"/>
                  </a:lnTo>
                  <a:lnTo>
                    <a:pt x="1023" y="27"/>
                  </a:lnTo>
                  <a:lnTo>
                    <a:pt x="1025" y="40"/>
                  </a:lnTo>
                  <a:lnTo>
                    <a:pt x="1028" y="56"/>
                  </a:lnTo>
                  <a:lnTo>
                    <a:pt x="1034" y="78"/>
                  </a:lnTo>
                  <a:lnTo>
                    <a:pt x="1043" y="103"/>
                  </a:lnTo>
                  <a:lnTo>
                    <a:pt x="1052" y="128"/>
                  </a:lnTo>
                  <a:lnTo>
                    <a:pt x="1058" y="146"/>
                  </a:lnTo>
                  <a:lnTo>
                    <a:pt x="1062" y="163"/>
                  </a:lnTo>
                  <a:lnTo>
                    <a:pt x="1064" y="178"/>
                  </a:lnTo>
                  <a:lnTo>
                    <a:pt x="1063" y="189"/>
                  </a:lnTo>
                  <a:lnTo>
                    <a:pt x="1059" y="201"/>
                  </a:lnTo>
                  <a:lnTo>
                    <a:pt x="1053" y="211"/>
                  </a:lnTo>
                  <a:lnTo>
                    <a:pt x="1048" y="217"/>
                  </a:lnTo>
                  <a:lnTo>
                    <a:pt x="1041" y="222"/>
                  </a:lnTo>
                  <a:lnTo>
                    <a:pt x="1031" y="227"/>
                  </a:lnTo>
                  <a:lnTo>
                    <a:pt x="1018" y="228"/>
                  </a:lnTo>
                  <a:lnTo>
                    <a:pt x="1005" y="225"/>
                  </a:lnTo>
                  <a:lnTo>
                    <a:pt x="993" y="221"/>
                  </a:lnTo>
                  <a:lnTo>
                    <a:pt x="979" y="215"/>
                  </a:lnTo>
                  <a:lnTo>
                    <a:pt x="968" y="208"/>
                  </a:lnTo>
                  <a:lnTo>
                    <a:pt x="958" y="204"/>
                  </a:lnTo>
                  <a:lnTo>
                    <a:pt x="946" y="200"/>
                  </a:lnTo>
                  <a:lnTo>
                    <a:pt x="933" y="198"/>
                  </a:lnTo>
                  <a:lnTo>
                    <a:pt x="923" y="199"/>
                  </a:lnTo>
                  <a:lnTo>
                    <a:pt x="912" y="204"/>
                  </a:lnTo>
                  <a:lnTo>
                    <a:pt x="903" y="212"/>
                  </a:lnTo>
                  <a:lnTo>
                    <a:pt x="896" y="222"/>
                  </a:lnTo>
                  <a:lnTo>
                    <a:pt x="890" y="235"/>
                  </a:lnTo>
                  <a:lnTo>
                    <a:pt x="887" y="245"/>
                  </a:lnTo>
                  <a:lnTo>
                    <a:pt x="885" y="255"/>
                  </a:lnTo>
                  <a:lnTo>
                    <a:pt x="884" y="269"/>
                  </a:lnTo>
                  <a:lnTo>
                    <a:pt x="886" y="285"/>
                  </a:lnTo>
                  <a:lnTo>
                    <a:pt x="891" y="301"/>
                  </a:lnTo>
                  <a:lnTo>
                    <a:pt x="899" y="315"/>
                  </a:lnTo>
                  <a:lnTo>
                    <a:pt x="908" y="328"/>
                  </a:lnTo>
                  <a:lnTo>
                    <a:pt x="913" y="335"/>
                  </a:lnTo>
                  <a:lnTo>
                    <a:pt x="924" y="345"/>
                  </a:lnTo>
                  <a:lnTo>
                    <a:pt x="936" y="355"/>
                  </a:lnTo>
                  <a:lnTo>
                    <a:pt x="951" y="362"/>
                  </a:lnTo>
                  <a:lnTo>
                    <a:pt x="968" y="367"/>
                  </a:lnTo>
                  <a:lnTo>
                    <a:pt x="983" y="369"/>
                  </a:lnTo>
                  <a:lnTo>
                    <a:pt x="1001" y="370"/>
                  </a:lnTo>
                  <a:lnTo>
                    <a:pt x="1019" y="368"/>
                  </a:lnTo>
                  <a:lnTo>
                    <a:pt x="1034" y="367"/>
                  </a:lnTo>
                  <a:lnTo>
                    <a:pt x="1048" y="366"/>
                  </a:lnTo>
                  <a:lnTo>
                    <a:pt x="1056" y="370"/>
                  </a:lnTo>
                  <a:lnTo>
                    <a:pt x="1059" y="377"/>
                  </a:lnTo>
                  <a:lnTo>
                    <a:pt x="1060" y="384"/>
                  </a:lnTo>
                  <a:lnTo>
                    <a:pt x="1059" y="391"/>
                  </a:lnTo>
                  <a:lnTo>
                    <a:pt x="1055" y="405"/>
                  </a:lnTo>
                  <a:lnTo>
                    <a:pt x="1050" y="417"/>
                  </a:lnTo>
                  <a:lnTo>
                    <a:pt x="1044" y="432"/>
                  </a:lnTo>
                  <a:lnTo>
                    <a:pt x="1035" y="449"/>
                  </a:lnTo>
                  <a:lnTo>
                    <a:pt x="1025" y="466"/>
                  </a:lnTo>
                  <a:lnTo>
                    <a:pt x="1015" y="481"/>
                  </a:lnTo>
                  <a:lnTo>
                    <a:pt x="1003" y="498"/>
                  </a:lnTo>
                  <a:lnTo>
                    <a:pt x="993" y="510"/>
                  </a:lnTo>
                  <a:lnTo>
                    <a:pt x="982" y="518"/>
                  </a:lnTo>
                  <a:lnTo>
                    <a:pt x="0" y="517"/>
                  </a:lnTo>
                  <a:close/>
                </a:path>
              </a:pathLst>
            </a:custGeom>
            <a:solidFill>
              <a:srgbClr val="9966FF"/>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16" name="Rectangle 15"/>
            <p:cNvSpPr>
              <a:spLocks noChangeArrowheads="1"/>
            </p:cNvSpPr>
            <p:nvPr/>
          </p:nvSpPr>
          <p:spPr bwMode="auto">
            <a:xfrm>
              <a:off x="1067" y="3612"/>
              <a:ext cx="983" cy="91"/>
            </a:xfrm>
            <a:prstGeom prst="rect">
              <a:avLst/>
            </a:prstGeom>
            <a:solidFill>
              <a:srgbClr val="9966FF"/>
            </a:solidFill>
            <a:ln w="12700">
              <a:solidFill>
                <a:srgbClr val="000000"/>
              </a:solidFill>
              <a:miter lim="800000"/>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grpSp>
      <p:grpSp>
        <p:nvGrpSpPr>
          <p:cNvPr id="17" name="Group 16"/>
          <p:cNvGrpSpPr>
            <a:grpSpLocks/>
          </p:cNvGrpSpPr>
          <p:nvPr/>
        </p:nvGrpSpPr>
        <p:grpSpPr bwMode="auto">
          <a:xfrm>
            <a:off x="2903538" y="3538538"/>
            <a:ext cx="1816100" cy="1254125"/>
            <a:chOff x="2692" y="3080"/>
            <a:chExt cx="1246" cy="624"/>
          </a:xfrm>
        </p:grpSpPr>
        <p:sp>
          <p:nvSpPr>
            <p:cNvPr id="18" name="Freeform 17"/>
            <p:cNvSpPr>
              <a:spLocks/>
            </p:cNvSpPr>
            <p:nvPr/>
          </p:nvSpPr>
          <p:spPr bwMode="auto">
            <a:xfrm>
              <a:off x="2692" y="3080"/>
              <a:ext cx="1246" cy="529"/>
            </a:xfrm>
            <a:custGeom>
              <a:avLst/>
              <a:gdLst>
                <a:gd name="T0" fmla="*/ 217 w 1246"/>
                <a:gd name="T1" fmla="*/ 43 h 529"/>
                <a:gd name="T2" fmla="*/ 257 w 1246"/>
                <a:gd name="T3" fmla="*/ 50 h 529"/>
                <a:gd name="T4" fmla="*/ 299 w 1246"/>
                <a:gd name="T5" fmla="*/ 58 h 529"/>
                <a:gd name="T6" fmla="*/ 343 w 1246"/>
                <a:gd name="T7" fmla="*/ 55 h 529"/>
                <a:gd name="T8" fmla="*/ 385 w 1246"/>
                <a:gd name="T9" fmla="*/ 40 h 529"/>
                <a:gd name="T10" fmla="*/ 428 w 1246"/>
                <a:gd name="T11" fmla="*/ 23 h 529"/>
                <a:gd name="T12" fmla="*/ 470 w 1246"/>
                <a:gd name="T13" fmla="*/ 21 h 529"/>
                <a:gd name="T14" fmla="*/ 504 w 1246"/>
                <a:gd name="T15" fmla="*/ 40 h 529"/>
                <a:gd name="T16" fmla="*/ 502 w 1246"/>
                <a:gd name="T17" fmla="*/ 83 h 529"/>
                <a:gd name="T18" fmla="*/ 492 w 1246"/>
                <a:gd name="T19" fmla="*/ 128 h 529"/>
                <a:gd name="T20" fmla="*/ 518 w 1246"/>
                <a:gd name="T21" fmla="*/ 160 h 529"/>
                <a:gd name="T22" fmla="*/ 568 w 1246"/>
                <a:gd name="T23" fmla="*/ 171 h 529"/>
                <a:gd name="T24" fmla="*/ 628 w 1246"/>
                <a:gd name="T25" fmla="*/ 172 h 529"/>
                <a:gd name="T26" fmla="*/ 682 w 1246"/>
                <a:gd name="T27" fmla="*/ 158 h 529"/>
                <a:gd name="T28" fmla="*/ 718 w 1246"/>
                <a:gd name="T29" fmla="*/ 134 h 529"/>
                <a:gd name="T30" fmla="*/ 733 w 1246"/>
                <a:gd name="T31" fmla="*/ 87 h 529"/>
                <a:gd name="T32" fmla="*/ 742 w 1246"/>
                <a:gd name="T33" fmla="*/ 44 h 529"/>
                <a:gd name="T34" fmla="*/ 774 w 1246"/>
                <a:gd name="T35" fmla="*/ 17 h 529"/>
                <a:gd name="T36" fmla="*/ 822 w 1246"/>
                <a:gd name="T37" fmla="*/ 4 h 529"/>
                <a:gd name="T38" fmla="*/ 879 w 1246"/>
                <a:gd name="T39" fmla="*/ 0 h 529"/>
                <a:gd name="T40" fmla="*/ 933 w 1246"/>
                <a:gd name="T41" fmla="*/ 4 h 529"/>
                <a:gd name="T42" fmla="*/ 980 w 1246"/>
                <a:gd name="T43" fmla="*/ 9 h 529"/>
                <a:gd name="T44" fmla="*/ 171 w 1246"/>
                <a:gd name="T45" fmla="*/ 528 h 529"/>
                <a:gd name="T46" fmla="*/ 179 w 1246"/>
                <a:gd name="T47" fmla="*/ 491 h 529"/>
                <a:gd name="T48" fmla="*/ 197 w 1246"/>
                <a:gd name="T49" fmla="*/ 461 h 529"/>
                <a:gd name="T50" fmla="*/ 224 w 1246"/>
                <a:gd name="T51" fmla="*/ 433 h 529"/>
                <a:gd name="T52" fmla="*/ 243 w 1246"/>
                <a:gd name="T53" fmla="*/ 405 h 529"/>
                <a:gd name="T54" fmla="*/ 242 w 1246"/>
                <a:gd name="T55" fmla="*/ 367 h 529"/>
                <a:gd name="T56" fmla="*/ 221 w 1246"/>
                <a:gd name="T57" fmla="*/ 343 h 529"/>
                <a:gd name="T58" fmla="*/ 184 w 1246"/>
                <a:gd name="T59" fmla="*/ 335 h 529"/>
                <a:gd name="T60" fmla="*/ 141 w 1246"/>
                <a:gd name="T61" fmla="*/ 341 h 529"/>
                <a:gd name="T62" fmla="*/ 92 w 1246"/>
                <a:gd name="T63" fmla="*/ 353 h 529"/>
                <a:gd name="T64" fmla="*/ 45 w 1246"/>
                <a:gd name="T65" fmla="*/ 352 h 529"/>
                <a:gd name="T66" fmla="*/ 10 w 1246"/>
                <a:gd name="T67" fmla="*/ 334 h 529"/>
                <a:gd name="T68" fmla="*/ 2 w 1246"/>
                <a:gd name="T69" fmla="*/ 296 h 529"/>
                <a:gd name="T70" fmla="*/ 21 w 1246"/>
                <a:gd name="T71" fmla="*/ 263 h 529"/>
                <a:gd name="T72" fmla="*/ 53 w 1246"/>
                <a:gd name="T73" fmla="*/ 241 h 529"/>
                <a:gd name="T74" fmla="*/ 92 w 1246"/>
                <a:gd name="T75" fmla="*/ 232 h 529"/>
                <a:gd name="T76" fmla="*/ 142 w 1246"/>
                <a:gd name="T77" fmla="*/ 224 h 529"/>
                <a:gd name="T78" fmla="*/ 176 w 1246"/>
                <a:gd name="T79" fmla="*/ 202 h 529"/>
                <a:gd name="T80" fmla="*/ 190 w 1246"/>
                <a:gd name="T81" fmla="*/ 169 h 529"/>
                <a:gd name="T82" fmla="*/ 189 w 1246"/>
                <a:gd name="T83" fmla="*/ 121 h 529"/>
                <a:gd name="T84" fmla="*/ 186 w 1246"/>
                <a:gd name="T85" fmla="*/ 67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6" h="529">
                  <a:moveTo>
                    <a:pt x="189" y="49"/>
                  </a:moveTo>
                  <a:lnTo>
                    <a:pt x="201" y="46"/>
                  </a:lnTo>
                  <a:lnTo>
                    <a:pt x="217" y="43"/>
                  </a:lnTo>
                  <a:lnTo>
                    <a:pt x="231" y="44"/>
                  </a:lnTo>
                  <a:lnTo>
                    <a:pt x="244" y="47"/>
                  </a:lnTo>
                  <a:lnTo>
                    <a:pt x="257" y="50"/>
                  </a:lnTo>
                  <a:lnTo>
                    <a:pt x="271" y="53"/>
                  </a:lnTo>
                  <a:lnTo>
                    <a:pt x="287" y="56"/>
                  </a:lnTo>
                  <a:lnTo>
                    <a:pt x="299" y="58"/>
                  </a:lnTo>
                  <a:lnTo>
                    <a:pt x="315" y="59"/>
                  </a:lnTo>
                  <a:lnTo>
                    <a:pt x="330" y="58"/>
                  </a:lnTo>
                  <a:lnTo>
                    <a:pt x="343" y="55"/>
                  </a:lnTo>
                  <a:lnTo>
                    <a:pt x="358" y="51"/>
                  </a:lnTo>
                  <a:lnTo>
                    <a:pt x="372" y="46"/>
                  </a:lnTo>
                  <a:lnTo>
                    <a:pt x="385" y="40"/>
                  </a:lnTo>
                  <a:lnTo>
                    <a:pt x="399" y="34"/>
                  </a:lnTo>
                  <a:lnTo>
                    <a:pt x="412" y="28"/>
                  </a:lnTo>
                  <a:lnTo>
                    <a:pt x="428" y="23"/>
                  </a:lnTo>
                  <a:lnTo>
                    <a:pt x="441" y="20"/>
                  </a:lnTo>
                  <a:lnTo>
                    <a:pt x="456" y="19"/>
                  </a:lnTo>
                  <a:lnTo>
                    <a:pt x="470" y="21"/>
                  </a:lnTo>
                  <a:lnTo>
                    <a:pt x="483" y="25"/>
                  </a:lnTo>
                  <a:lnTo>
                    <a:pt x="496" y="33"/>
                  </a:lnTo>
                  <a:lnTo>
                    <a:pt x="504" y="40"/>
                  </a:lnTo>
                  <a:lnTo>
                    <a:pt x="508" y="53"/>
                  </a:lnTo>
                  <a:lnTo>
                    <a:pt x="506" y="67"/>
                  </a:lnTo>
                  <a:lnTo>
                    <a:pt x="502" y="83"/>
                  </a:lnTo>
                  <a:lnTo>
                    <a:pt x="496" y="100"/>
                  </a:lnTo>
                  <a:lnTo>
                    <a:pt x="491" y="114"/>
                  </a:lnTo>
                  <a:lnTo>
                    <a:pt x="492" y="128"/>
                  </a:lnTo>
                  <a:lnTo>
                    <a:pt x="498" y="142"/>
                  </a:lnTo>
                  <a:lnTo>
                    <a:pt x="508" y="153"/>
                  </a:lnTo>
                  <a:lnTo>
                    <a:pt x="518" y="160"/>
                  </a:lnTo>
                  <a:lnTo>
                    <a:pt x="532" y="164"/>
                  </a:lnTo>
                  <a:lnTo>
                    <a:pt x="547" y="168"/>
                  </a:lnTo>
                  <a:lnTo>
                    <a:pt x="568" y="171"/>
                  </a:lnTo>
                  <a:lnTo>
                    <a:pt x="586" y="173"/>
                  </a:lnTo>
                  <a:lnTo>
                    <a:pt x="608" y="174"/>
                  </a:lnTo>
                  <a:lnTo>
                    <a:pt x="628" y="172"/>
                  </a:lnTo>
                  <a:lnTo>
                    <a:pt x="646" y="169"/>
                  </a:lnTo>
                  <a:lnTo>
                    <a:pt x="665" y="164"/>
                  </a:lnTo>
                  <a:lnTo>
                    <a:pt x="682" y="158"/>
                  </a:lnTo>
                  <a:lnTo>
                    <a:pt x="695" y="151"/>
                  </a:lnTo>
                  <a:lnTo>
                    <a:pt x="708" y="143"/>
                  </a:lnTo>
                  <a:lnTo>
                    <a:pt x="718" y="134"/>
                  </a:lnTo>
                  <a:lnTo>
                    <a:pt x="727" y="123"/>
                  </a:lnTo>
                  <a:lnTo>
                    <a:pt x="732" y="109"/>
                  </a:lnTo>
                  <a:lnTo>
                    <a:pt x="733" y="87"/>
                  </a:lnTo>
                  <a:lnTo>
                    <a:pt x="733" y="70"/>
                  </a:lnTo>
                  <a:lnTo>
                    <a:pt x="736" y="55"/>
                  </a:lnTo>
                  <a:lnTo>
                    <a:pt x="742" y="44"/>
                  </a:lnTo>
                  <a:lnTo>
                    <a:pt x="751" y="34"/>
                  </a:lnTo>
                  <a:lnTo>
                    <a:pt x="761" y="25"/>
                  </a:lnTo>
                  <a:lnTo>
                    <a:pt x="774" y="17"/>
                  </a:lnTo>
                  <a:lnTo>
                    <a:pt x="787" y="11"/>
                  </a:lnTo>
                  <a:lnTo>
                    <a:pt x="805" y="6"/>
                  </a:lnTo>
                  <a:lnTo>
                    <a:pt x="822" y="4"/>
                  </a:lnTo>
                  <a:lnTo>
                    <a:pt x="840" y="2"/>
                  </a:lnTo>
                  <a:lnTo>
                    <a:pt x="859" y="1"/>
                  </a:lnTo>
                  <a:lnTo>
                    <a:pt x="879" y="0"/>
                  </a:lnTo>
                  <a:lnTo>
                    <a:pt x="901" y="1"/>
                  </a:lnTo>
                  <a:lnTo>
                    <a:pt x="918" y="2"/>
                  </a:lnTo>
                  <a:lnTo>
                    <a:pt x="933" y="4"/>
                  </a:lnTo>
                  <a:lnTo>
                    <a:pt x="949" y="6"/>
                  </a:lnTo>
                  <a:lnTo>
                    <a:pt x="964" y="8"/>
                  </a:lnTo>
                  <a:lnTo>
                    <a:pt x="980" y="9"/>
                  </a:lnTo>
                  <a:lnTo>
                    <a:pt x="1102" y="12"/>
                  </a:lnTo>
                  <a:lnTo>
                    <a:pt x="1246" y="529"/>
                  </a:lnTo>
                  <a:lnTo>
                    <a:pt x="171" y="528"/>
                  </a:lnTo>
                  <a:lnTo>
                    <a:pt x="172" y="514"/>
                  </a:lnTo>
                  <a:lnTo>
                    <a:pt x="175" y="502"/>
                  </a:lnTo>
                  <a:lnTo>
                    <a:pt x="179" y="491"/>
                  </a:lnTo>
                  <a:lnTo>
                    <a:pt x="183" y="482"/>
                  </a:lnTo>
                  <a:lnTo>
                    <a:pt x="189" y="472"/>
                  </a:lnTo>
                  <a:lnTo>
                    <a:pt x="197" y="461"/>
                  </a:lnTo>
                  <a:lnTo>
                    <a:pt x="206" y="451"/>
                  </a:lnTo>
                  <a:lnTo>
                    <a:pt x="214" y="443"/>
                  </a:lnTo>
                  <a:lnTo>
                    <a:pt x="224" y="433"/>
                  </a:lnTo>
                  <a:lnTo>
                    <a:pt x="232" y="425"/>
                  </a:lnTo>
                  <a:lnTo>
                    <a:pt x="238" y="415"/>
                  </a:lnTo>
                  <a:lnTo>
                    <a:pt x="243" y="405"/>
                  </a:lnTo>
                  <a:lnTo>
                    <a:pt x="246" y="390"/>
                  </a:lnTo>
                  <a:lnTo>
                    <a:pt x="245" y="376"/>
                  </a:lnTo>
                  <a:lnTo>
                    <a:pt x="242" y="367"/>
                  </a:lnTo>
                  <a:lnTo>
                    <a:pt x="237" y="358"/>
                  </a:lnTo>
                  <a:lnTo>
                    <a:pt x="230" y="350"/>
                  </a:lnTo>
                  <a:lnTo>
                    <a:pt x="221" y="343"/>
                  </a:lnTo>
                  <a:lnTo>
                    <a:pt x="211" y="339"/>
                  </a:lnTo>
                  <a:lnTo>
                    <a:pt x="198" y="336"/>
                  </a:lnTo>
                  <a:lnTo>
                    <a:pt x="184" y="335"/>
                  </a:lnTo>
                  <a:lnTo>
                    <a:pt x="169" y="336"/>
                  </a:lnTo>
                  <a:lnTo>
                    <a:pt x="155" y="338"/>
                  </a:lnTo>
                  <a:lnTo>
                    <a:pt x="141" y="341"/>
                  </a:lnTo>
                  <a:lnTo>
                    <a:pt x="123" y="346"/>
                  </a:lnTo>
                  <a:lnTo>
                    <a:pt x="108" y="350"/>
                  </a:lnTo>
                  <a:lnTo>
                    <a:pt x="92" y="353"/>
                  </a:lnTo>
                  <a:lnTo>
                    <a:pt x="73" y="355"/>
                  </a:lnTo>
                  <a:lnTo>
                    <a:pt x="58" y="355"/>
                  </a:lnTo>
                  <a:lnTo>
                    <a:pt x="45" y="352"/>
                  </a:lnTo>
                  <a:lnTo>
                    <a:pt x="31" y="348"/>
                  </a:lnTo>
                  <a:lnTo>
                    <a:pt x="20" y="342"/>
                  </a:lnTo>
                  <a:lnTo>
                    <a:pt x="10" y="334"/>
                  </a:lnTo>
                  <a:lnTo>
                    <a:pt x="3" y="322"/>
                  </a:lnTo>
                  <a:lnTo>
                    <a:pt x="0" y="309"/>
                  </a:lnTo>
                  <a:lnTo>
                    <a:pt x="2" y="296"/>
                  </a:lnTo>
                  <a:lnTo>
                    <a:pt x="7" y="283"/>
                  </a:lnTo>
                  <a:lnTo>
                    <a:pt x="12" y="273"/>
                  </a:lnTo>
                  <a:lnTo>
                    <a:pt x="21" y="263"/>
                  </a:lnTo>
                  <a:lnTo>
                    <a:pt x="31" y="254"/>
                  </a:lnTo>
                  <a:lnTo>
                    <a:pt x="41" y="248"/>
                  </a:lnTo>
                  <a:lnTo>
                    <a:pt x="53" y="241"/>
                  </a:lnTo>
                  <a:lnTo>
                    <a:pt x="65" y="237"/>
                  </a:lnTo>
                  <a:lnTo>
                    <a:pt x="78" y="234"/>
                  </a:lnTo>
                  <a:lnTo>
                    <a:pt x="92" y="232"/>
                  </a:lnTo>
                  <a:lnTo>
                    <a:pt x="109" y="229"/>
                  </a:lnTo>
                  <a:lnTo>
                    <a:pt x="127" y="227"/>
                  </a:lnTo>
                  <a:lnTo>
                    <a:pt x="142" y="224"/>
                  </a:lnTo>
                  <a:lnTo>
                    <a:pt x="157" y="218"/>
                  </a:lnTo>
                  <a:lnTo>
                    <a:pt x="167" y="211"/>
                  </a:lnTo>
                  <a:lnTo>
                    <a:pt x="176" y="202"/>
                  </a:lnTo>
                  <a:lnTo>
                    <a:pt x="183" y="192"/>
                  </a:lnTo>
                  <a:lnTo>
                    <a:pt x="187" y="182"/>
                  </a:lnTo>
                  <a:lnTo>
                    <a:pt x="190" y="169"/>
                  </a:lnTo>
                  <a:lnTo>
                    <a:pt x="191" y="152"/>
                  </a:lnTo>
                  <a:lnTo>
                    <a:pt x="190" y="137"/>
                  </a:lnTo>
                  <a:lnTo>
                    <a:pt x="189" y="121"/>
                  </a:lnTo>
                  <a:lnTo>
                    <a:pt x="188" y="104"/>
                  </a:lnTo>
                  <a:lnTo>
                    <a:pt x="187" y="84"/>
                  </a:lnTo>
                  <a:lnTo>
                    <a:pt x="186" y="67"/>
                  </a:lnTo>
                  <a:lnTo>
                    <a:pt x="187" y="56"/>
                  </a:lnTo>
                  <a:lnTo>
                    <a:pt x="189" y="49"/>
                  </a:lnTo>
                  <a:close/>
                </a:path>
              </a:pathLst>
            </a:custGeom>
            <a:solidFill>
              <a:srgbClr val="0066FF"/>
            </a:solidFill>
            <a:ln w="12700">
              <a:solidFill>
                <a:srgbClr val="000000"/>
              </a:solidFill>
              <a:prstDash val="solid"/>
              <a:round/>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sp>
          <p:nvSpPr>
            <p:cNvPr id="19" name="Rectangle 18"/>
            <p:cNvSpPr>
              <a:spLocks noChangeArrowheads="1"/>
            </p:cNvSpPr>
            <p:nvPr/>
          </p:nvSpPr>
          <p:spPr bwMode="auto">
            <a:xfrm>
              <a:off x="2859" y="3610"/>
              <a:ext cx="1079" cy="94"/>
            </a:xfrm>
            <a:prstGeom prst="rect">
              <a:avLst/>
            </a:prstGeom>
            <a:solidFill>
              <a:srgbClr val="0066FF"/>
            </a:solidFill>
            <a:ln w="12700">
              <a:solidFill>
                <a:srgbClr val="000000"/>
              </a:solidFill>
              <a:miter lim="800000"/>
              <a:headEnd/>
              <a:tailEnd/>
            </a:ln>
            <a:effectLst/>
            <a:extLst>
              <a:ext uri="{AF507438-7753-43E0-B8FC-AC1667EBCBE1}">
                <a14:hiddenEffects xmlns:a14="http://schemas.microsoft.com/office/drawing/2010/main">
                  <a:effectLst>
                    <a:outerShdw dist="53882" dir="2700000" algn="ctr" rotWithShape="0">
                      <a:srgbClr val="808080"/>
                    </a:outerShdw>
                  </a:effectLst>
                </a14:hiddenEffects>
              </a:ext>
            </a:extLst>
          </p:spPr>
          <p:txBody>
            <a:bodyPr>
              <a:spAutoFit/>
            </a:bodyPr>
            <a:lstStyle/>
            <a:p>
              <a:endParaRPr lang="en-US"/>
            </a:p>
          </p:txBody>
        </p:sp>
      </p:grpSp>
      <p:sp>
        <p:nvSpPr>
          <p:cNvPr id="20" name="Text Box 19"/>
          <p:cNvSpPr txBox="1">
            <a:spLocks noChangeArrowheads="1"/>
          </p:cNvSpPr>
          <p:nvPr/>
        </p:nvSpPr>
        <p:spPr bwMode="auto">
          <a:xfrm>
            <a:off x="1235075" y="3656013"/>
            <a:ext cx="933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spcBef>
                <a:spcPct val="50000"/>
              </a:spcBef>
            </a:pPr>
            <a:r>
              <a:rPr lang="en-US" sz="1000" b="1">
                <a:latin typeface="Tahoma" panose="020B0604030504040204" pitchFamily="34" charset="0"/>
              </a:rPr>
              <a:t>Collier </a:t>
            </a:r>
            <a:br>
              <a:rPr lang="en-US" sz="1000" b="1">
                <a:latin typeface="Tahoma" panose="020B0604030504040204" pitchFamily="34" charset="0"/>
              </a:rPr>
            </a:br>
            <a:r>
              <a:rPr lang="en-US" sz="1000" b="1">
                <a:latin typeface="Tahoma" panose="020B0604030504040204" pitchFamily="34" charset="0"/>
              </a:rPr>
              <a:t>Seminole</a:t>
            </a:r>
            <a:br>
              <a:rPr lang="en-US" sz="1000" b="1">
                <a:latin typeface="Tahoma" panose="020B0604030504040204" pitchFamily="34" charset="0"/>
              </a:rPr>
            </a:br>
            <a:r>
              <a:rPr lang="en-US" sz="1000" b="1">
                <a:latin typeface="Tahoma" panose="020B0604030504040204" pitchFamily="34" charset="0"/>
              </a:rPr>
              <a:t>State </a:t>
            </a:r>
            <a:br>
              <a:rPr lang="en-US" sz="1000" b="1">
                <a:latin typeface="Tahoma" panose="020B0604030504040204" pitchFamily="34" charset="0"/>
              </a:rPr>
            </a:br>
            <a:r>
              <a:rPr lang="en-US" sz="1000" b="1">
                <a:latin typeface="Tahoma" panose="020B0604030504040204" pitchFamily="34" charset="0"/>
              </a:rPr>
              <a:t>Park</a:t>
            </a:r>
          </a:p>
        </p:txBody>
      </p:sp>
      <p:sp>
        <p:nvSpPr>
          <p:cNvPr id="21" name="Text Box 20"/>
          <p:cNvSpPr txBox="1">
            <a:spLocks noChangeArrowheads="1"/>
          </p:cNvSpPr>
          <p:nvPr/>
        </p:nvSpPr>
        <p:spPr bwMode="auto">
          <a:xfrm>
            <a:off x="3584575" y="4075113"/>
            <a:ext cx="1044575" cy="544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lnSpc>
                <a:spcPct val="90000"/>
              </a:lnSpc>
              <a:spcBef>
                <a:spcPct val="50000"/>
              </a:spcBef>
            </a:pPr>
            <a:r>
              <a:rPr lang="en-US" sz="1100" b="1">
                <a:latin typeface="Tahoma" panose="020B0604030504040204" pitchFamily="34" charset="0"/>
              </a:rPr>
              <a:t>Everglades </a:t>
            </a:r>
            <a:br>
              <a:rPr lang="en-US" sz="1100" b="1">
                <a:latin typeface="Tahoma" panose="020B0604030504040204" pitchFamily="34" charset="0"/>
              </a:rPr>
            </a:br>
            <a:r>
              <a:rPr lang="en-US" sz="1100" b="1">
                <a:latin typeface="Tahoma" panose="020B0604030504040204" pitchFamily="34" charset="0"/>
              </a:rPr>
              <a:t>National </a:t>
            </a:r>
            <a:br>
              <a:rPr lang="en-US" sz="1100" b="1">
                <a:latin typeface="Tahoma" panose="020B0604030504040204" pitchFamily="34" charset="0"/>
              </a:rPr>
            </a:br>
            <a:r>
              <a:rPr lang="en-US" sz="1100" b="1">
                <a:latin typeface="Tahoma" panose="020B0604030504040204" pitchFamily="34" charset="0"/>
              </a:rPr>
              <a:t>Park</a:t>
            </a:r>
          </a:p>
        </p:txBody>
      </p:sp>
      <p:sp>
        <p:nvSpPr>
          <p:cNvPr id="22" name="Text Box 21"/>
          <p:cNvSpPr txBox="1">
            <a:spLocks noChangeArrowheads="1"/>
          </p:cNvSpPr>
          <p:nvPr/>
        </p:nvSpPr>
        <p:spPr bwMode="auto">
          <a:xfrm>
            <a:off x="3538538" y="2514600"/>
            <a:ext cx="1112837"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lnSpc>
                <a:spcPct val="90000"/>
              </a:lnSpc>
              <a:spcBef>
                <a:spcPct val="50000"/>
              </a:spcBef>
            </a:pPr>
            <a:r>
              <a:rPr lang="en-US" sz="1100" b="1">
                <a:solidFill>
                  <a:srgbClr val="000000"/>
                </a:solidFill>
                <a:latin typeface="Tahoma" panose="020B0604030504040204" pitchFamily="34" charset="0"/>
              </a:rPr>
              <a:t>Big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Cypress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National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Preserve</a:t>
            </a:r>
          </a:p>
        </p:txBody>
      </p:sp>
      <p:sp>
        <p:nvSpPr>
          <p:cNvPr id="23" name="Text Box 22"/>
          <p:cNvSpPr txBox="1">
            <a:spLocks noChangeArrowheads="1"/>
          </p:cNvSpPr>
          <p:nvPr/>
        </p:nvSpPr>
        <p:spPr bwMode="auto">
          <a:xfrm>
            <a:off x="1238250" y="1693863"/>
            <a:ext cx="16811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lgn="ctr">
              <a:spcBef>
                <a:spcPct val="50000"/>
              </a:spcBef>
            </a:pPr>
            <a:r>
              <a:rPr lang="en-US" sz="1600" b="1" dirty="0">
                <a:latin typeface="Tahoma" panose="020B0604030504040204" pitchFamily="34" charset="0"/>
              </a:rPr>
              <a:t>Urban Development</a:t>
            </a:r>
          </a:p>
        </p:txBody>
      </p:sp>
      <p:sp>
        <p:nvSpPr>
          <p:cNvPr id="24" name="Freeform 23"/>
          <p:cNvSpPr>
            <a:spLocks/>
          </p:cNvSpPr>
          <p:nvPr/>
        </p:nvSpPr>
        <p:spPr bwMode="auto">
          <a:xfrm>
            <a:off x="879475" y="5018088"/>
            <a:ext cx="1655763" cy="1439862"/>
          </a:xfrm>
          <a:custGeom>
            <a:avLst/>
            <a:gdLst>
              <a:gd name="T0" fmla="*/ 939 w 1136"/>
              <a:gd name="T1" fmla="*/ 197 h 717"/>
              <a:gd name="T2" fmla="*/ 908 w 1136"/>
              <a:gd name="T3" fmla="*/ 281 h 717"/>
              <a:gd name="T4" fmla="*/ 885 w 1136"/>
              <a:gd name="T5" fmla="*/ 357 h 717"/>
              <a:gd name="T6" fmla="*/ 928 w 1136"/>
              <a:gd name="T7" fmla="*/ 407 h 717"/>
              <a:gd name="T8" fmla="*/ 991 w 1136"/>
              <a:gd name="T9" fmla="*/ 374 h 717"/>
              <a:gd name="T10" fmla="*/ 1027 w 1136"/>
              <a:gd name="T11" fmla="*/ 310 h 717"/>
              <a:gd name="T12" fmla="*/ 1093 w 1136"/>
              <a:gd name="T13" fmla="*/ 308 h 717"/>
              <a:gd name="T14" fmla="*/ 1135 w 1136"/>
              <a:gd name="T15" fmla="*/ 355 h 717"/>
              <a:gd name="T16" fmla="*/ 1122 w 1136"/>
              <a:gd name="T17" fmla="*/ 412 h 717"/>
              <a:gd name="T18" fmla="*/ 1062 w 1136"/>
              <a:gd name="T19" fmla="*/ 472 h 717"/>
              <a:gd name="T20" fmla="*/ 993 w 1136"/>
              <a:gd name="T21" fmla="*/ 491 h 717"/>
              <a:gd name="T22" fmla="*/ 940 w 1136"/>
              <a:gd name="T23" fmla="*/ 531 h 717"/>
              <a:gd name="T24" fmla="*/ 916 w 1136"/>
              <a:gd name="T25" fmla="*/ 603 h 717"/>
              <a:gd name="T26" fmla="*/ 906 w 1136"/>
              <a:gd name="T27" fmla="*/ 640 h 717"/>
              <a:gd name="T28" fmla="*/ 838 w 1136"/>
              <a:gd name="T29" fmla="*/ 636 h 717"/>
              <a:gd name="T30" fmla="*/ 745 w 1136"/>
              <a:gd name="T31" fmla="*/ 663 h 717"/>
              <a:gd name="T32" fmla="*/ 652 w 1136"/>
              <a:gd name="T33" fmla="*/ 699 h 717"/>
              <a:gd name="T34" fmla="*/ 548 w 1136"/>
              <a:gd name="T35" fmla="*/ 715 h 717"/>
              <a:gd name="T36" fmla="*/ 491 w 1136"/>
              <a:gd name="T37" fmla="*/ 676 h 717"/>
              <a:gd name="T38" fmla="*/ 522 w 1136"/>
              <a:gd name="T39" fmla="*/ 620 h 717"/>
              <a:gd name="T40" fmla="*/ 602 w 1136"/>
              <a:gd name="T41" fmla="*/ 587 h 717"/>
              <a:gd name="T42" fmla="*/ 660 w 1136"/>
              <a:gd name="T43" fmla="*/ 549 h 717"/>
              <a:gd name="T44" fmla="*/ 621 w 1136"/>
              <a:gd name="T45" fmla="*/ 513 h 717"/>
              <a:gd name="T46" fmla="*/ 532 w 1136"/>
              <a:gd name="T47" fmla="*/ 517 h 717"/>
              <a:gd name="T48" fmla="*/ 450 w 1136"/>
              <a:gd name="T49" fmla="*/ 548 h 717"/>
              <a:gd name="T50" fmla="*/ 356 w 1136"/>
              <a:gd name="T51" fmla="*/ 603 h 717"/>
              <a:gd name="T52" fmla="*/ 246 w 1136"/>
              <a:gd name="T53" fmla="*/ 636 h 717"/>
              <a:gd name="T54" fmla="*/ 137 w 1136"/>
              <a:gd name="T55" fmla="*/ 643 h 717"/>
              <a:gd name="T56" fmla="*/ 190 w 1136"/>
              <a:gd name="T57" fmla="*/ 578 h 717"/>
              <a:gd name="T58" fmla="*/ 231 w 1136"/>
              <a:gd name="T59" fmla="*/ 509 h 717"/>
              <a:gd name="T60" fmla="*/ 213 w 1136"/>
              <a:gd name="T61" fmla="*/ 450 h 717"/>
              <a:gd name="T62" fmla="*/ 161 w 1136"/>
              <a:gd name="T63" fmla="*/ 452 h 717"/>
              <a:gd name="T64" fmla="*/ 118 w 1136"/>
              <a:gd name="T65" fmla="*/ 504 h 717"/>
              <a:gd name="T66" fmla="*/ 54 w 1136"/>
              <a:gd name="T67" fmla="*/ 524 h 717"/>
              <a:gd name="T68" fmla="*/ 4 w 1136"/>
              <a:gd name="T69" fmla="*/ 478 h 717"/>
              <a:gd name="T70" fmla="*/ 16 w 1136"/>
              <a:gd name="T71" fmla="*/ 415 h 717"/>
              <a:gd name="T72" fmla="*/ 84 w 1136"/>
              <a:gd name="T73" fmla="*/ 373 h 717"/>
              <a:gd name="T74" fmla="*/ 128 w 1136"/>
              <a:gd name="T75" fmla="*/ 305 h 717"/>
              <a:gd name="T76" fmla="*/ 101 w 1136"/>
              <a:gd name="T77" fmla="*/ 218 h 717"/>
              <a:gd name="T78" fmla="*/ 91 w 1136"/>
              <a:gd name="T79" fmla="*/ 134 h 717"/>
              <a:gd name="T80" fmla="*/ 178 w 1136"/>
              <a:gd name="T81" fmla="*/ 145 h 717"/>
              <a:gd name="T82" fmla="*/ 314 w 1136"/>
              <a:gd name="T83" fmla="*/ 150 h 717"/>
              <a:gd name="T84" fmla="*/ 388 w 1136"/>
              <a:gd name="T85" fmla="*/ 128 h 717"/>
              <a:gd name="T86" fmla="*/ 390 w 1136"/>
              <a:gd name="T87" fmla="*/ 73 h 717"/>
              <a:gd name="T88" fmla="*/ 413 w 1136"/>
              <a:gd name="T89" fmla="*/ 19 h 717"/>
              <a:gd name="T90" fmla="*/ 500 w 1136"/>
              <a:gd name="T91" fmla="*/ 0 h 717"/>
              <a:gd name="T92" fmla="*/ 583 w 1136"/>
              <a:gd name="T93" fmla="*/ 17 h 717"/>
              <a:gd name="T94" fmla="*/ 610 w 1136"/>
              <a:gd name="T95" fmla="*/ 67 h 717"/>
              <a:gd name="T96" fmla="*/ 585 w 1136"/>
              <a:gd name="T97" fmla="*/ 132 h 717"/>
              <a:gd name="T98" fmla="*/ 640 w 1136"/>
              <a:gd name="T99" fmla="*/ 167 h 717"/>
              <a:gd name="T100" fmla="*/ 747 w 1136"/>
              <a:gd name="T101" fmla="*/ 166 h 717"/>
              <a:gd name="T102" fmla="*/ 884 w 1136"/>
              <a:gd name="T103" fmla="*/ 141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6" h="717">
                <a:moveTo>
                  <a:pt x="934" y="142"/>
                </a:moveTo>
                <a:lnTo>
                  <a:pt x="938" y="160"/>
                </a:lnTo>
                <a:lnTo>
                  <a:pt x="941" y="174"/>
                </a:lnTo>
                <a:lnTo>
                  <a:pt x="942" y="185"/>
                </a:lnTo>
                <a:lnTo>
                  <a:pt x="939" y="197"/>
                </a:lnTo>
                <a:lnTo>
                  <a:pt x="934" y="214"/>
                </a:lnTo>
                <a:lnTo>
                  <a:pt x="928" y="231"/>
                </a:lnTo>
                <a:lnTo>
                  <a:pt x="922" y="247"/>
                </a:lnTo>
                <a:lnTo>
                  <a:pt x="916" y="262"/>
                </a:lnTo>
                <a:lnTo>
                  <a:pt x="908" y="281"/>
                </a:lnTo>
                <a:lnTo>
                  <a:pt x="901" y="296"/>
                </a:lnTo>
                <a:lnTo>
                  <a:pt x="896" y="309"/>
                </a:lnTo>
                <a:lnTo>
                  <a:pt x="891" y="327"/>
                </a:lnTo>
                <a:lnTo>
                  <a:pt x="886" y="342"/>
                </a:lnTo>
                <a:lnTo>
                  <a:pt x="885" y="357"/>
                </a:lnTo>
                <a:lnTo>
                  <a:pt x="888" y="373"/>
                </a:lnTo>
                <a:lnTo>
                  <a:pt x="893" y="387"/>
                </a:lnTo>
                <a:lnTo>
                  <a:pt x="903" y="399"/>
                </a:lnTo>
                <a:lnTo>
                  <a:pt x="913" y="406"/>
                </a:lnTo>
                <a:lnTo>
                  <a:pt x="928" y="407"/>
                </a:lnTo>
                <a:lnTo>
                  <a:pt x="945" y="406"/>
                </a:lnTo>
                <a:lnTo>
                  <a:pt x="957" y="401"/>
                </a:lnTo>
                <a:lnTo>
                  <a:pt x="971" y="395"/>
                </a:lnTo>
                <a:lnTo>
                  <a:pt x="982" y="386"/>
                </a:lnTo>
                <a:lnTo>
                  <a:pt x="991" y="374"/>
                </a:lnTo>
                <a:lnTo>
                  <a:pt x="996" y="360"/>
                </a:lnTo>
                <a:lnTo>
                  <a:pt x="998" y="345"/>
                </a:lnTo>
                <a:lnTo>
                  <a:pt x="1005" y="331"/>
                </a:lnTo>
                <a:lnTo>
                  <a:pt x="1014" y="319"/>
                </a:lnTo>
                <a:lnTo>
                  <a:pt x="1027" y="310"/>
                </a:lnTo>
                <a:lnTo>
                  <a:pt x="1040" y="305"/>
                </a:lnTo>
                <a:lnTo>
                  <a:pt x="1054" y="303"/>
                </a:lnTo>
                <a:lnTo>
                  <a:pt x="1065" y="302"/>
                </a:lnTo>
                <a:lnTo>
                  <a:pt x="1079" y="304"/>
                </a:lnTo>
                <a:lnTo>
                  <a:pt x="1093" y="308"/>
                </a:lnTo>
                <a:lnTo>
                  <a:pt x="1106" y="313"/>
                </a:lnTo>
                <a:lnTo>
                  <a:pt x="1115" y="323"/>
                </a:lnTo>
                <a:lnTo>
                  <a:pt x="1123" y="333"/>
                </a:lnTo>
                <a:lnTo>
                  <a:pt x="1131" y="342"/>
                </a:lnTo>
                <a:lnTo>
                  <a:pt x="1135" y="355"/>
                </a:lnTo>
                <a:lnTo>
                  <a:pt x="1136" y="367"/>
                </a:lnTo>
                <a:lnTo>
                  <a:pt x="1134" y="380"/>
                </a:lnTo>
                <a:lnTo>
                  <a:pt x="1130" y="391"/>
                </a:lnTo>
                <a:lnTo>
                  <a:pt x="1127" y="400"/>
                </a:lnTo>
                <a:lnTo>
                  <a:pt x="1122" y="412"/>
                </a:lnTo>
                <a:lnTo>
                  <a:pt x="1111" y="427"/>
                </a:lnTo>
                <a:lnTo>
                  <a:pt x="1101" y="439"/>
                </a:lnTo>
                <a:lnTo>
                  <a:pt x="1089" y="451"/>
                </a:lnTo>
                <a:lnTo>
                  <a:pt x="1076" y="462"/>
                </a:lnTo>
                <a:lnTo>
                  <a:pt x="1062" y="472"/>
                </a:lnTo>
                <a:lnTo>
                  <a:pt x="1050" y="477"/>
                </a:lnTo>
                <a:lnTo>
                  <a:pt x="1037" y="480"/>
                </a:lnTo>
                <a:lnTo>
                  <a:pt x="1020" y="483"/>
                </a:lnTo>
                <a:lnTo>
                  <a:pt x="1008" y="486"/>
                </a:lnTo>
                <a:lnTo>
                  <a:pt x="993" y="491"/>
                </a:lnTo>
                <a:lnTo>
                  <a:pt x="980" y="497"/>
                </a:lnTo>
                <a:lnTo>
                  <a:pt x="968" y="504"/>
                </a:lnTo>
                <a:lnTo>
                  <a:pt x="959" y="513"/>
                </a:lnTo>
                <a:lnTo>
                  <a:pt x="949" y="521"/>
                </a:lnTo>
                <a:lnTo>
                  <a:pt x="940" y="531"/>
                </a:lnTo>
                <a:lnTo>
                  <a:pt x="931" y="544"/>
                </a:lnTo>
                <a:lnTo>
                  <a:pt x="924" y="558"/>
                </a:lnTo>
                <a:lnTo>
                  <a:pt x="919" y="573"/>
                </a:lnTo>
                <a:lnTo>
                  <a:pt x="916" y="589"/>
                </a:lnTo>
                <a:lnTo>
                  <a:pt x="916" y="603"/>
                </a:lnTo>
                <a:lnTo>
                  <a:pt x="919" y="619"/>
                </a:lnTo>
                <a:lnTo>
                  <a:pt x="922" y="633"/>
                </a:lnTo>
                <a:lnTo>
                  <a:pt x="924" y="648"/>
                </a:lnTo>
                <a:lnTo>
                  <a:pt x="917" y="645"/>
                </a:lnTo>
                <a:lnTo>
                  <a:pt x="906" y="640"/>
                </a:lnTo>
                <a:lnTo>
                  <a:pt x="895" y="636"/>
                </a:lnTo>
                <a:lnTo>
                  <a:pt x="883" y="634"/>
                </a:lnTo>
                <a:lnTo>
                  <a:pt x="870" y="632"/>
                </a:lnTo>
                <a:lnTo>
                  <a:pt x="855" y="633"/>
                </a:lnTo>
                <a:lnTo>
                  <a:pt x="838" y="636"/>
                </a:lnTo>
                <a:lnTo>
                  <a:pt x="823" y="639"/>
                </a:lnTo>
                <a:lnTo>
                  <a:pt x="803" y="644"/>
                </a:lnTo>
                <a:lnTo>
                  <a:pt x="783" y="650"/>
                </a:lnTo>
                <a:lnTo>
                  <a:pt x="764" y="656"/>
                </a:lnTo>
                <a:lnTo>
                  <a:pt x="745" y="663"/>
                </a:lnTo>
                <a:lnTo>
                  <a:pt x="729" y="670"/>
                </a:lnTo>
                <a:lnTo>
                  <a:pt x="712" y="678"/>
                </a:lnTo>
                <a:lnTo>
                  <a:pt x="693" y="685"/>
                </a:lnTo>
                <a:lnTo>
                  <a:pt x="675" y="691"/>
                </a:lnTo>
                <a:lnTo>
                  <a:pt x="652" y="699"/>
                </a:lnTo>
                <a:lnTo>
                  <a:pt x="629" y="707"/>
                </a:lnTo>
                <a:lnTo>
                  <a:pt x="612" y="712"/>
                </a:lnTo>
                <a:lnTo>
                  <a:pt x="590" y="715"/>
                </a:lnTo>
                <a:lnTo>
                  <a:pt x="571" y="717"/>
                </a:lnTo>
                <a:lnTo>
                  <a:pt x="548" y="715"/>
                </a:lnTo>
                <a:lnTo>
                  <a:pt x="531" y="712"/>
                </a:lnTo>
                <a:lnTo>
                  <a:pt x="515" y="707"/>
                </a:lnTo>
                <a:lnTo>
                  <a:pt x="504" y="700"/>
                </a:lnTo>
                <a:lnTo>
                  <a:pt x="496" y="690"/>
                </a:lnTo>
                <a:lnTo>
                  <a:pt x="491" y="676"/>
                </a:lnTo>
                <a:lnTo>
                  <a:pt x="491" y="664"/>
                </a:lnTo>
                <a:lnTo>
                  <a:pt x="495" y="653"/>
                </a:lnTo>
                <a:lnTo>
                  <a:pt x="501" y="642"/>
                </a:lnTo>
                <a:lnTo>
                  <a:pt x="510" y="631"/>
                </a:lnTo>
                <a:lnTo>
                  <a:pt x="522" y="620"/>
                </a:lnTo>
                <a:lnTo>
                  <a:pt x="537" y="609"/>
                </a:lnTo>
                <a:lnTo>
                  <a:pt x="553" y="602"/>
                </a:lnTo>
                <a:lnTo>
                  <a:pt x="572" y="596"/>
                </a:lnTo>
                <a:lnTo>
                  <a:pt x="587" y="592"/>
                </a:lnTo>
                <a:lnTo>
                  <a:pt x="602" y="587"/>
                </a:lnTo>
                <a:lnTo>
                  <a:pt x="619" y="581"/>
                </a:lnTo>
                <a:lnTo>
                  <a:pt x="635" y="573"/>
                </a:lnTo>
                <a:lnTo>
                  <a:pt x="648" y="566"/>
                </a:lnTo>
                <a:lnTo>
                  <a:pt x="657" y="558"/>
                </a:lnTo>
                <a:lnTo>
                  <a:pt x="660" y="549"/>
                </a:lnTo>
                <a:lnTo>
                  <a:pt x="658" y="539"/>
                </a:lnTo>
                <a:lnTo>
                  <a:pt x="651" y="529"/>
                </a:lnTo>
                <a:lnTo>
                  <a:pt x="640" y="521"/>
                </a:lnTo>
                <a:lnTo>
                  <a:pt x="631" y="516"/>
                </a:lnTo>
                <a:lnTo>
                  <a:pt x="621" y="513"/>
                </a:lnTo>
                <a:lnTo>
                  <a:pt x="605" y="511"/>
                </a:lnTo>
                <a:lnTo>
                  <a:pt x="586" y="511"/>
                </a:lnTo>
                <a:lnTo>
                  <a:pt x="567" y="512"/>
                </a:lnTo>
                <a:lnTo>
                  <a:pt x="549" y="514"/>
                </a:lnTo>
                <a:lnTo>
                  <a:pt x="532" y="517"/>
                </a:lnTo>
                <a:lnTo>
                  <a:pt x="517" y="521"/>
                </a:lnTo>
                <a:lnTo>
                  <a:pt x="501" y="526"/>
                </a:lnTo>
                <a:lnTo>
                  <a:pt x="482" y="533"/>
                </a:lnTo>
                <a:lnTo>
                  <a:pt x="465" y="541"/>
                </a:lnTo>
                <a:lnTo>
                  <a:pt x="450" y="548"/>
                </a:lnTo>
                <a:lnTo>
                  <a:pt x="430" y="559"/>
                </a:lnTo>
                <a:lnTo>
                  <a:pt x="411" y="571"/>
                </a:lnTo>
                <a:lnTo>
                  <a:pt x="393" y="581"/>
                </a:lnTo>
                <a:lnTo>
                  <a:pt x="376" y="592"/>
                </a:lnTo>
                <a:lnTo>
                  <a:pt x="356" y="603"/>
                </a:lnTo>
                <a:lnTo>
                  <a:pt x="337" y="612"/>
                </a:lnTo>
                <a:lnTo>
                  <a:pt x="316" y="620"/>
                </a:lnTo>
                <a:lnTo>
                  <a:pt x="294" y="627"/>
                </a:lnTo>
                <a:lnTo>
                  <a:pt x="272" y="632"/>
                </a:lnTo>
                <a:lnTo>
                  <a:pt x="246" y="636"/>
                </a:lnTo>
                <a:lnTo>
                  <a:pt x="225" y="639"/>
                </a:lnTo>
                <a:lnTo>
                  <a:pt x="195" y="642"/>
                </a:lnTo>
                <a:lnTo>
                  <a:pt x="173" y="644"/>
                </a:lnTo>
                <a:lnTo>
                  <a:pt x="151" y="643"/>
                </a:lnTo>
                <a:lnTo>
                  <a:pt x="137" y="643"/>
                </a:lnTo>
                <a:lnTo>
                  <a:pt x="142" y="632"/>
                </a:lnTo>
                <a:lnTo>
                  <a:pt x="151" y="619"/>
                </a:lnTo>
                <a:lnTo>
                  <a:pt x="163" y="607"/>
                </a:lnTo>
                <a:lnTo>
                  <a:pt x="175" y="594"/>
                </a:lnTo>
                <a:lnTo>
                  <a:pt x="190" y="578"/>
                </a:lnTo>
                <a:lnTo>
                  <a:pt x="202" y="567"/>
                </a:lnTo>
                <a:lnTo>
                  <a:pt x="212" y="555"/>
                </a:lnTo>
                <a:lnTo>
                  <a:pt x="221" y="540"/>
                </a:lnTo>
                <a:lnTo>
                  <a:pt x="227" y="525"/>
                </a:lnTo>
                <a:lnTo>
                  <a:pt x="231" y="509"/>
                </a:lnTo>
                <a:lnTo>
                  <a:pt x="234" y="494"/>
                </a:lnTo>
                <a:lnTo>
                  <a:pt x="232" y="477"/>
                </a:lnTo>
                <a:lnTo>
                  <a:pt x="228" y="466"/>
                </a:lnTo>
                <a:lnTo>
                  <a:pt x="220" y="456"/>
                </a:lnTo>
                <a:lnTo>
                  <a:pt x="213" y="450"/>
                </a:lnTo>
                <a:lnTo>
                  <a:pt x="204" y="445"/>
                </a:lnTo>
                <a:lnTo>
                  <a:pt x="194" y="443"/>
                </a:lnTo>
                <a:lnTo>
                  <a:pt x="183" y="442"/>
                </a:lnTo>
                <a:lnTo>
                  <a:pt x="172" y="445"/>
                </a:lnTo>
                <a:lnTo>
                  <a:pt x="161" y="452"/>
                </a:lnTo>
                <a:lnTo>
                  <a:pt x="152" y="461"/>
                </a:lnTo>
                <a:lnTo>
                  <a:pt x="143" y="472"/>
                </a:lnTo>
                <a:lnTo>
                  <a:pt x="135" y="484"/>
                </a:lnTo>
                <a:lnTo>
                  <a:pt x="127" y="494"/>
                </a:lnTo>
                <a:lnTo>
                  <a:pt x="118" y="504"/>
                </a:lnTo>
                <a:lnTo>
                  <a:pt x="108" y="514"/>
                </a:lnTo>
                <a:lnTo>
                  <a:pt x="95" y="521"/>
                </a:lnTo>
                <a:lnTo>
                  <a:pt x="82" y="524"/>
                </a:lnTo>
                <a:lnTo>
                  <a:pt x="68" y="526"/>
                </a:lnTo>
                <a:lnTo>
                  <a:pt x="54" y="524"/>
                </a:lnTo>
                <a:lnTo>
                  <a:pt x="40" y="520"/>
                </a:lnTo>
                <a:lnTo>
                  <a:pt x="27" y="512"/>
                </a:lnTo>
                <a:lnTo>
                  <a:pt x="17" y="504"/>
                </a:lnTo>
                <a:lnTo>
                  <a:pt x="9" y="492"/>
                </a:lnTo>
                <a:lnTo>
                  <a:pt x="4" y="478"/>
                </a:lnTo>
                <a:lnTo>
                  <a:pt x="1" y="465"/>
                </a:lnTo>
                <a:lnTo>
                  <a:pt x="0" y="451"/>
                </a:lnTo>
                <a:lnTo>
                  <a:pt x="2" y="439"/>
                </a:lnTo>
                <a:lnTo>
                  <a:pt x="7" y="428"/>
                </a:lnTo>
                <a:lnTo>
                  <a:pt x="16" y="415"/>
                </a:lnTo>
                <a:lnTo>
                  <a:pt x="28" y="404"/>
                </a:lnTo>
                <a:lnTo>
                  <a:pt x="42" y="395"/>
                </a:lnTo>
                <a:lnTo>
                  <a:pt x="54" y="389"/>
                </a:lnTo>
                <a:lnTo>
                  <a:pt x="70" y="381"/>
                </a:lnTo>
                <a:lnTo>
                  <a:pt x="84" y="373"/>
                </a:lnTo>
                <a:lnTo>
                  <a:pt x="98" y="363"/>
                </a:lnTo>
                <a:lnTo>
                  <a:pt x="111" y="351"/>
                </a:lnTo>
                <a:lnTo>
                  <a:pt x="121" y="338"/>
                </a:lnTo>
                <a:lnTo>
                  <a:pt x="126" y="321"/>
                </a:lnTo>
                <a:lnTo>
                  <a:pt x="128" y="305"/>
                </a:lnTo>
                <a:lnTo>
                  <a:pt x="127" y="290"/>
                </a:lnTo>
                <a:lnTo>
                  <a:pt x="124" y="273"/>
                </a:lnTo>
                <a:lnTo>
                  <a:pt x="118" y="256"/>
                </a:lnTo>
                <a:lnTo>
                  <a:pt x="109" y="236"/>
                </a:lnTo>
                <a:lnTo>
                  <a:pt x="101" y="218"/>
                </a:lnTo>
                <a:lnTo>
                  <a:pt x="92" y="199"/>
                </a:lnTo>
                <a:lnTo>
                  <a:pt x="88" y="178"/>
                </a:lnTo>
                <a:lnTo>
                  <a:pt x="88" y="163"/>
                </a:lnTo>
                <a:lnTo>
                  <a:pt x="90" y="146"/>
                </a:lnTo>
                <a:lnTo>
                  <a:pt x="91" y="134"/>
                </a:lnTo>
                <a:lnTo>
                  <a:pt x="103" y="136"/>
                </a:lnTo>
                <a:lnTo>
                  <a:pt x="120" y="138"/>
                </a:lnTo>
                <a:lnTo>
                  <a:pt x="138" y="140"/>
                </a:lnTo>
                <a:lnTo>
                  <a:pt x="158" y="143"/>
                </a:lnTo>
                <a:lnTo>
                  <a:pt x="178" y="145"/>
                </a:lnTo>
                <a:lnTo>
                  <a:pt x="200" y="148"/>
                </a:lnTo>
                <a:lnTo>
                  <a:pt x="223" y="150"/>
                </a:lnTo>
                <a:lnTo>
                  <a:pt x="248" y="151"/>
                </a:lnTo>
                <a:lnTo>
                  <a:pt x="297" y="151"/>
                </a:lnTo>
                <a:lnTo>
                  <a:pt x="314" y="150"/>
                </a:lnTo>
                <a:lnTo>
                  <a:pt x="331" y="149"/>
                </a:lnTo>
                <a:lnTo>
                  <a:pt x="350" y="146"/>
                </a:lnTo>
                <a:lnTo>
                  <a:pt x="366" y="141"/>
                </a:lnTo>
                <a:lnTo>
                  <a:pt x="378" y="135"/>
                </a:lnTo>
                <a:lnTo>
                  <a:pt x="388" y="128"/>
                </a:lnTo>
                <a:lnTo>
                  <a:pt x="395" y="121"/>
                </a:lnTo>
                <a:lnTo>
                  <a:pt x="398" y="113"/>
                </a:lnTo>
                <a:lnTo>
                  <a:pt x="398" y="101"/>
                </a:lnTo>
                <a:lnTo>
                  <a:pt x="395" y="87"/>
                </a:lnTo>
                <a:lnTo>
                  <a:pt x="390" y="73"/>
                </a:lnTo>
                <a:lnTo>
                  <a:pt x="385" y="60"/>
                </a:lnTo>
                <a:lnTo>
                  <a:pt x="385" y="48"/>
                </a:lnTo>
                <a:lnTo>
                  <a:pt x="391" y="37"/>
                </a:lnTo>
                <a:lnTo>
                  <a:pt x="400" y="27"/>
                </a:lnTo>
                <a:lnTo>
                  <a:pt x="413" y="19"/>
                </a:lnTo>
                <a:lnTo>
                  <a:pt x="428" y="13"/>
                </a:lnTo>
                <a:lnTo>
                  <a:pt x="445" y="8"/>
                </a:lnTo>
                <a:lnTo>
                  <a:pt x="462" y="5"/>
                </a:lnTo>
                <a:lnTo>
                  <a:pt x="483" y="2"/>
                </a:lnTo>
                <a:lnTo>
                  <a:pt x="500" y="0"/>
                </a:lnTo>
                <a:lnTo>
                  <a:pt x="519" y="0"/>
                </a:lnTo>
                <a:lnTo>
                  <a:pt x="535" y="1"/>
                </a:lnTo>
                <a:lnTo>
                  <a:pt x="552" y="5"/>
                </a:lnTo>
                <a:lnTo>
                  <a:pt x="568" y="10"/>
                </a:lnTo>
                <a:lnTo>
                  <a:pt x="583" y="17"/>
                </a:lnTo>
                <a:lnTo>
                  <a:pt x="595" y="25"/>
                </a:lnTo>
                <a:lnTo>
                  <a:pt x="606" y="35"/>
                </a:lnTo>
                <a:lnTo>
                  <a:pt x="611" y="45"/>
                </a:lnTo>
                <a:lnTo>
                  <a:pt x="613" y="55"/>
                </a:lnTo>
                <a:lnTo>
                  <a:pt x="610" y="67"/>
                </a:lnTo>
                <a:lnTo>
                  <a:pt x="605" y="77"/>
                </a:lnTo>
                <a:lnTo>
                  <a:pt x="596" y="93"/>
                </a:lnTo>
                <a:lnTo>
                  <a:pt x="590" y="106"/>
                </a:lnTo>
                <a:lnTo>
                  <a:pt x="585" y="120"/>
                </a:lnTo>
                <a:lnTo>
                  <a:pt x="585" y="132"/>
                </a:lnTo>
                <a:lnTo>
                  <a:pt x="590" y="144"/>
                </a:lnTo>
                <a:lnTo>
                  <a:pt x="600" y="153"/>
                </a:lnTo>
                <a:lnTo>
                  <a:pt x="609" y="158"/>
                </a:lnTo>
                <a:lnTo>
                  <a:pt x="623" y="163"/>
                </a:lnTo>
                <a:lnTo>
                  <a:pt x="640" y="167"/>
                </a:lnTo>
                <a:lnTo>
                  <a:pt x="656" y="169"/>
                </a:lnTo>
                <a:lnTo>
                  <a:pt x="677" y="171"/>
                </a:lnTo>
                <a:lnTo>
                  <a:pt x="700" y="171"/>
                </a:lnTo>
                <a:lnTo>
                  <a:pt x="719" y="168"/>
                </a:lnTo>
                <a:lnTo>
                  <a:pt x="747" y="166"/>
                </a:lnTo>
                <a:lnTo>
                  <a:pt x="775" y="162"/>
                </a:lnTo>
                <a:lnTo>
                  <a:pt x="799" y="158"/>
                </a:lnTo>
                <a:lnTo>
                  <a:pt x="823" y="154"/>
                </a:lnTo>
                <a:lnTo>
                  <a:pt x="851" y="148"/>
                </a:lnTo>
                <a:lnTo>
                  <a:pt x="884" y="141"/>
                </a:lnTo>
                <a:lnTo>
                  <a:pt x="931" y="132"/>
                </a:lnTo>
                <a:lnTo>
                  <a:pt x="934" y="142"/>
                </a:lnTo>
                <a:close/>
              </a:path>
            </a:pathLst>
          </a:custGeom>
          <a:solidFill>
            <a:srgbClr val="00FF00"/>
          </a:solidFill>
          <a:ln w="12700">
            <a:solidFill>
              <a:schemeClr val="bg1"/>
            </a:solidFill>
            <a:prstDash val="solid"/>
            <a:round/>
            <a:headEnd/>
            <a:tailEnd/>
          </a:ln>
          <a:effectLst>
            <a:outerShdw dist="35921" dir="2700000" algn="ctr" rotWithShape="0">
              <a:schemeClr val="bg2"/>
            </a:outerShdw>
          </a:effectLst>
        </p:spPr>
        <p:txBody>
          <a:bodyPr>
            <a:spAutoFit/>
          </a:bodyPr>
          <a:lstStyle/>
          <a:p>
            <a:endParaRPr lang="en-US"/>
          </a:p>
        </p:txBody>
      </p:sp>
      <p:sp>
        <p:nvSpPr>
          <p:cNvPr id="25" name="Text Box 24"/>
          <p:cNvSpPr txBox="1">
            <a:spLocks noChangeArrowheads="1"/>
          </p:cNvSpPr>
          <p:nvPr/>
        </p:nvSpPr>
        <p:spPr bwMode="auto">
          <a:xfrm>
            <a:off x="930275" y="5459413"/>
            <a:ext cx="1428750"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rgbClr val="FF0000"/>
                  </a:outerShdw>
                </a:effectLst>
              </a14:hiddenEffects>
            </a:ext>
          </a:extLst>
        </p:spPr>
        <p:txBody>
          <a:bodyPr>
            <a:spAutoFit/>
          </a:bodyPr>
          <a:lstStyle/>
          <a:p>
            <a:pPr algn="ctr">
              <a:lnSpc>
                <a:spcPct val="90000"/>
              </a:lnSpc>
              <a:spcBef>
                <a:spcPct val="20000"/>
              </a:spcBef>
            </a:pPr>
            <a:r>
              <a:rPr lang="en-US" sz="1600" b="1">
                <a:solidFill>
                  <a:srgbClr val="000000"/>
                </a:solidFill>
                <a:latin typeface="Tahoma" panose="020B0604030504040204" pitchFamily="34" charset="0"/>
              </a:rPr>
              <a:t>Picayune</a:t>
            </a:r>
          </a:p>
          <a:p>
            <a:pPr algn="ctr">
              <a:lnSpc>
                <a:spcPct val="90000"/>
              </a:lnSpc>
              <a:spcBef>
                <a:spcPct val="20000"/>
              </a:spcBef>
            </a:pPr>
            <a:r>
              <a:rPr lang="en-US" sz="1600" b="1">
                <a:solidFill>
                  <a:srgbClr val="000000"/>
                </a:solidFill>
                <a:latin typeface="Tahoma" panose="020B0604030504040204" pitchFamily="34" charset="0"/>
              </a:rPr>
              <a:t>Strand</a:t>
            </a:r>
          </a:p>
        </p:txBody>
      </p:sp>
      <p:sp>
        <p:nvSpPr>
          <p:cNvPr id="26" name="Freeform 25"/>
          <p:cNvSpPr>
            <a:spLocks/>
          </p:cNvSpPr>
          <p:nvPr/>
        </p:nvSpPr>
        <p:spPr bwMode="auto">
          <a:xfrm>
            <a:off x="1314450" y="3962400"/>
            <a:ext cx="36513" cy="642938"/>
          </a:xfrm>
          <a:custGeom>
            <a:avLst/>
            <a:gdLst>
              <a:gd name="T0" fmla="*/ 24 w 35"/>
              <a:gd name="T1" fmla="*/ 0 h 584"/>
              <a:gd name="T2" fmla="*/ 0 w 35"/>
              <a:gd name="T3" fmla="*/ 160 h 584"/>
              <a:gd name="T4" fmla="*/ 24 w 35"/>
              <a:gd name="T5" fmla="*/ 264 h 584"/>
              <a:gd name="T6" fmla="*/ 8 w 35"/>
              <a:gd name="T7" fmla="*/ 528 h 584"/>
              <a:gd name="T8" fmla="*/ 16 w 35"/>
              <a:gd name="T9" fmla="*/ 584 h 584"/>
            </a:gdLst>
            <a:ahLst/>
            <a:cxnLst>
              <a:cxn ang="0">
                <a:pos x="T0" y="T1"/>
              </a:cxn>
              <a:cxn ang="0">
                <a:pos x="T2" y="T3"/>
              </a:cxn>
              <a:cxn ang="0">
                <a:pos x="T4" y="T5"/>
              </a:cxn>
              <a:cxn ang="0">
                <a:pos x="T6" y="T7"/>
              </a:cxn>
              <a:cxn ang="0">
                <a:pos x="T8" y="T9"/>
              </a:cxn>
            </a:cxnLst>
            <a:rect l="0" t="0" r="r" b="b"/>
            <a:pathLst>
              <a:path w="35" h="584">
                <a:moveTo>
                  <a:pt x="24" y="0"/>
                </a:moveTo>
                <a:cubicBezTo>
                  <a:pt x="7" y="51"/>
                  <a:pt x="6" y="107"/>
                  <a:pt x="0" y="160"/>
                </a:cubicBezTo>
                <a:cubicBezTo>
                  <a:pt x="6" y="196"/>
                  <a:pt x="12" y="229"/>
                  <a:pt x="24" y="264"/>
                </a:cubicBezTo>
                <a:cubicBezTo>
                  <a:pt x="35" y="355"/>
                  <a:pt x="18" y="438"/>
                  <a:pt x="8" y="528"/>
                </a:cubicBezTo>
                <a:cubicBezTo>
                  <a:pt x="18" y="568"/>
                  <a:pt x="16" y="549"/>
                  <a:pt x="16" y="584"/>
                </a:cubicBez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27" name="Line 26"/>
          <p:cNvSpPr>
            <a:spLocks noChangeShapeType="1"/>
          </p:cNvSpPr>
          <p:nvPr/>
        </p:nvSpPr>
        <p:spPr bwMode="auto">
          <a:xfrm>
            <a:off x="1335088" y="4608513"/>
            <a:ext cx="4762" cy="1746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28" name="Freeform 27"/>
          <p:cNvSpPr>
            <a:spLocks/>
          </p:cNvSpPr>
          <p:nvPr/>
        </p:nvSpPr>
        <p:spPr bwMode="auto">
          <a:xfrm>
            <a:off x="331788" y="1527175"/>
            <a:ext cx="3802062" cy="3270250"/>
          </a:xfrm>
          <a:custGeom>
            <a:avLst/>
            <a:gdLst>
              <a:gd name="T0" fmla="*/ 3447 w 3447"/>
              <a:gd name="T1" fmla="*/ 83 h 2965"/>
              <a:gd name="T2" fmla="*/ 3420 w 3447"/>
              <a:gd name="T3" fmla="*/ 0 h 2965"/>
              <a:gd name="T4" fmla="*/ 523 w 3447"/>
              <a:gd name="T5" fmla="*/ 0 h 2965"/>
              <a:gd name="T6" fmla="*/ 19 w 3447"/>
              <a:gd name="T7" fmla="*/ 2797 h 2965"/>
              <a:gd name="T8" fmla="*/ 0 w 3447"/>
              <a:gd name="T9" fmla="*/ 2965 h 2965"/>
              <a:gd name="T10" fmla="*/ 174 w 3447"/>
              <a:gd name="T11" fmla="*/ 2963 h 2965"/>
              <a:gd name="T12" fmla="*/ 165 w 3447"/>
              <a:gd name="T13" fmla="*/ 2825 h 2965"/>
              <a:gd name="T14" fmla="*/ 504 w 3447"/>
              <a:gd name="T15" fmla="*/ 945 h 2965"/>
              <a:gd name="T16" fmla="*/ 615 w 3447"/>
              <a:gd name="T17" fmla="*/ 79 h 2965"/>
              <a:gd name="T18" fmla="*/ 3447 w 3447"/>
              <a:gd name="T19" fmla="*/ 74 h 2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47" h="2965">
                <a:moveTo>
                  <a:pt x="3447" y="83"/>
                </a:moveTo>
                <a:lnTo>
                  <a:pt x="3420" y="0"/>
                </a:lnTo>
                <a:lnTo>
                  <a:pt x="523" y="0"/>
                </a:lnTo>
                <a:lnTo>
                  <a:pt x="19" y="2797"/>
                </a:lnTo>
                <a:lnTo>
                  <a:pt x="0" y="2965"/>
                </a:lnTo>
                <a:lnTo>
                  <a:pt x="174" y="2963"/>
                </a:lnTo>
                <a:lnTo>
                  <a:pt x="165" y="2825"/>
                </a:lnTo>
                <a:lnTo>
                  <a:pt x="504" y="945"/>
                </a:lnTo>
                <a:lnTo>
                  <a:pt x="615" y="79"/>
                </a:lnTo>
                <a:lnTo>
                  <a:pt x="3447" y="74"/>
                </a:lnTo>
              </a:path>
            </a:pathLst>
          </a:cu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29" name="Freeform 28"/>
          <p:cNvSpPr>
            <a:spLocks/>
          </p:cNvSpPr>
          <p:nvPr/>
        </p:nvSpPr>
        <p:spPr bwMode="auto">
          <a:xfrm>
            <a:off x="871538" y="2482850"/>
            <a:ext cx="736600" cy="482600"/>
          </a:xfrm>
          <a:custGeom>
            <a:avLst/>
            <a:gdLst>
              <a:gd name="T0" fmla="*/ 6 w 669"/>
              <a:gd name="T1" fmla="*/ 177 h 438"/>
              <a:gd name="T2" fmla="*/ 33 w 669"/>
              <a:gd name="T3" fmla="*/ 84 h 438"/>
              <a:gd name="T4" fmla="*/ 284 w 669"/>
              <a:gd name="T5" fmla="*/ 0 h 438"/>
              <a:gd name="T6" fmla="*/ 388 w 669"/>
              <a:gd name="T7" fmla="*/ 20 h 438"/>
              <a:gd name="T8" fmla="*/ 559 w 669"/>
              <a:gd name="T9" fmla="*/ 72 h 438"/>
              <a:gd name="T10" fmla="*/ 669 w 669"/>
              <a:gd name="T11" fmla="*/ 85 h 438"/>
              <a:gd name="T12" fmla="*/ 632 w 669"/>
              <a:gd name="T13" fmla="*/ 137 h 438"/>
              <a:gd name="T14" fmla="*/ 651 w 669"/>
              <a:gd name="T15" fmla="*/ 229 h 438"/>
              <a:gd name="T16" fmla="*/ 663 w 669"/>
              <a:gd name="T17" fmla="*/ 268 h 438"/>
              <a:gd name="T18" fmla="*/ 669 w 669"/>
              <a:gd name="T19" fmla="*/ 288 h 438"/>
              <a:gd name="T20" fmla="*/ 565 w 669"/>
              <a:gd name="T21" fmla="*/ 438 h 438"/>
              <a:gd name="T22" fmla="*/ 437 w 669"/>
              <a:gd name="T23" fmla="*/ 412 h 438"/>
              <a:gd name="T24" fmla="*/ 425 w 669"/>
              <a:gd name="T25" fmla="*/ 392 h 438"/>
              <a:gd name="T26" fmla="*/ 406 w 669"/>
              <a:gd name="T27" fmla="*/ 386 h 438"/>
              <a:gd name="T28" fmla="*/ 400 w 669"/>
              <a:gd name="T29" fmla="*/ 366 h 438"/>
              <a:gd name="T30" fmla="*/ 345 w 669"/>
              <a:gd name="T31" fmla="*/ 294 h 438"/>
              <a:gd name="T32" fmla="*/ 308 w 669"/>
              <a:gd name="T33" fmla="*/ 196 h 438"/>
              <a:gd name="T34" fmla="*/ 253 w 669"/>
              <a:gd name="T35" fmla="*/ 170 h 438"/>
              <a:gd name="T36" fmla="*/ 168 w 669"/>
              <a:gd name="T37" fmla="*/ 144 h 438"/>
              <a:gd name="T38" fmla="*/ 113 w 669"/>
              <a:gd name="T39" fmla="*/ 150 h 438"/>
              <a:gd name="T40" fmla="*/ 40 w 669"/>
              <a:gd name="T41" fmla="*/ 177 h 438"/>
              <a:gd name="T42" fmla="*/ 21 w 669"/>
              <a:gd name="T43" fmla="*/ 190 h 438"/>
              <a:gd name="T44" fmla="*/ 6 w 669"/>
              <a:gd name="T45" fmla="*/ 177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9" h="438">
                <a:moveTo>
                  <a:pt x="6" y="177"/>
                </a:moveTo>
                <a:cubicBezTo>
                  <a:pt x="7" y="158"/>
                  <a:pt x="0" y="123"/>
                  <a:pt x="33" y="84"/>
                </a:cubicBezTo>
                <a:cubicBezTo>
                  <a:pt x="85" y="29"/>
                  <a:pt x="216" y="11"/>
                  <a:pt x="284" y="0"/>
                </a:cubicBezTo>
                <a:cubicBezTo>
                  <a:pt x="322" y="10"/>
                  <a:pt x="345" y="15"/>
                  <a:pt x="388" y="20"/>
                </a:cubicBezTo>
                <a:cubicBezTo>
                  <a:pt x="446" y="35"/>
                  <a:pt x="501" y="57"/>
                  <a:pt x="559" y="72"/>
                </a:cubicBezTo>
                <a:cubicBezTo>
                  <a:pt x="570" y="75"/>
                  <a:pt x="664" y="84"/>
                  <a:pt x="669" y="85"/>
                </a:cubicBezTo>
                <a:cubicBezTo>
                  <a:pt x="661" y="110"/>
                  <a:pt x="646" y="115"/>
                  <a:pt x="632" y="137"/>
                </a:cubicBezTo>
                <a:cubicBezTo>
                  <a:pt x="640" y="204"/>
                  <a:pt x="633" y="173"/>
                  <a:pt x="651" y="229"/>
                </a:cubicBezTo>
                <a:cubicBezTo>
                  <a:pt x="655" y="242"/>
                  <a:pt x="659" y="255"/>
                  <a:pt x="663" y="268"/>
                </a:cubicBezTo>
                <a:cubicBezTo>
                  <a:pt x="665" y="275"/>
                  <a:pt x="669" y="288"/>
                  <a:pt x="669" y="288"/>
                </a:cubicBezTo>
                <a:cubicBezTo>
                  <a:pt x="661" y="370"/>
                  <a:pt x="642" y="411"/>
                  <a:pt x="565" y="438"/>
                </a:cubicBezTo>
                <a:cubicBezTo>
                  <a:pt x="517" y="434"/>
                  <a:pt x="482" y="428"/>
                  <a:pt x="437" y="412"/>
                </a:cubicBezTo>
                <a:cubicBezTo>
                  <a:pt x="433" y="405"/>
                  <a:pt x="431" y="398"/>
                  <a:pt x="425" y="392"/>
                </a:cubicBezTo>
                <a:cubicBezTo>
                  <a:pt x="419" y="388"/>
                  <a:pt x="410" y="390"/>
                  <a:pt x="406" y="386"/>
                </a:cubicBezTo>
                <a:cubicBezTo>
                  <a:pt x="402" y="381"/>
                  <a:pt x="403" y="373"/>
                  <a:pt x="400" y="366"/>
                </a:cubicBezTo>
                <a:cubicBezTo>
                  <a:pt x="384" y="336"/>
                  <a:pt x="371" y="313"/>
                  <a:pt x="345" y="294"/>
                </a:cubicBezTo>
                <a:cubicBezTo>
                  <a:pt x="338" y="270"/>
                  <a:pt x="324" y="217"/>
                  <a:pt x="308" y="196"/>
                </a:cubicBezTo>
                <a:cubicBezTo>
                  <a:pt x="298" y="182"/>
                  <a:pt x="265" y="174"/>
                  <a:pt x="253" y="170"/>
                </a:cubicBezTo>
                <a:cubicBezTo>
                  <a:pt x="225" y="160"/>
                  <a:pt x="197" y="150"/>
                  <a:pt x="168" y="144"/>
                </a:cubicBezTo>
                <a:cubicBezTo>
                  <a:pt x="150" y="146"/>
                  <a:pt x="131" y="146"/>
                  <a:pt x="113" y="150"/>
                </a:cubicBezTo>
                <a:cubicBezTo>
                  <a:pt x="90" y="156"/>
                  <a:pt x="63" y="168"/>
                  <a:pt x="40" y="177"/>
                </a:cubicBezTo>
                <a:cubicBezTo>
                  <a:pt x="32" y="179"/>
                  <a:pt x="28" y="190"/>
                  <a:pt x="21" y="190"/>
                </a:cubicBezTo>
                <a:cubicBezTo>
                  <a:pt x="15" y="190"/>
                  <a:pt x="10" y="181"/>
                  <a:pt x="6" y="177"/>
                </a:cubicBezTo>
                <a:close/>
              </a:path>
            </a:pathLst>
          </a:custGeom>
          <a:solidFill>
            <a:srgbClr val="FF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0" name="Freeform 30"/>
          <p:cNvSpPr>
            <a:spLocks/>
          </p:cNvSpPr>
          <p:nvPr/>
        </p:nvSpPr>
        <p:spPr bwMode="auto">
          <a:xfrm>
            <a:off x="2873375" y="3976688"/>
            <a:ext cx="728663" cy="819150"/>
          </a:xfrm>
          <a:custGeom>
            <a:avLst/>
            <a:gdLst>
              <a:gd name="T0" fmla="*/ 222 w 660"/>
              <a:gd name="T1" fmla="*/ 12 h 742"/>
              <a:gd name="T2" fmla="*/ 504 w 660"/>
              <a:gd name="T3" fmla="*/ 72 h 742"/>
              <a:gd name="T4" fmla="*/ 534 w 660"/>
              <a:gd name="T5" fmla="*/ 96 h 742"/>
              <a:gd name="T6" fmla="*/ 570 w 660"/>
              <a:gd name="T7" fmla="*/ 120 h 742"/>
              <a:gd name="T8" fmla="*/ 582 w 660"/>
              <a:gd name="T9" fmla="*/ 138 h 742"/>
              <a:gd name="T10" fmla="*/ 600 w 660"/>
              <a:gd name="T11" fmla="*/ 150 h 742"/>
              <a:gd name="T12" fmla="*/ 606 w 660"/>
              <a:gd name="T13" fmla="*/ 168 h 742"/>
              <a:gd name="T14" fmla="*/ 660 w 660"/>
              <a:gd name="T15" fmla="*/ 330 h 742"/>
              <a:gd name="T16" fmla="*/ 642 w 660"/>
              <a:gd name="T17" fmla="*/ 468 h 742"/>
              <a:gd name="T18" fmla="*/ 651 w 660"/>
              <a:gd name="T19" fmla="*/ 648 h 742"/>
              <a:gd name="T20" fmla="*/ 636 w 660"/>
              <a:gd name="T21" fmla="*/ 726 h 742"/>
              <a:gd name="T22" fmla="*/ 426 w 660"/>
              <a:gd name="T23" fmla="*/ 730 h 742"/>
              <a:gd name="T24" fmla="*/ 228 w 660"/>
              <a:gd name="T25" fmla="*/ 723 h 742"/>
              <a:gd name="T26" fmla="*/ 210 w 660"/>
              <a:gd name="T27" fmla="*/ 540 h 742"/>
              <a:gd name="T28" fmla="*/ 204 w 660"/>
              <a:gd name="T29" fmla="*/ 498 h 742"/>
              <a:gd name="T30" fmla="*/ 174 w 660"/>
              <a:gd name="T31" fmla="*/ 402 h 742"/>
              <a:gd name="T32" fmla="*/ 138 w 660"/>
              <a:gd name="T33" fmla="*/ 378 h 742"/>
              <a:gd name="T34" fmla="*/ 78 w 660"/>
              <a:gd name="T35" fmla="*/ 312 h 742"/>
              <a:gd name="T36" fmla="*/ 24 w 660"/>
              <a:gd name="T37" fmla="*/ 240 h 742"/>
              <a:gd name="T38" fmla="*/ 0 w 660"/>
              <a:gd name="T39" fmla="*/ 186 h 742"/>
              <a:gd name="T40" fmla="*/ 6 w 660"/>
              <a:gd name="T41" fmla="*/ 114 h 742"/>
              <a:gd name="T42" fmla="*/ 84 w 660"/>
              <a:gd name="T43" fmla="*/ 42 h 742"/>
              <a:gd name="T44" fmla="*/ 138 w 660"/>
              <a:gd name="T45" fmla="*/ 12 h 742"/>
              <a:gd name="T46" fmla="*/ 174 w 660"/>
              <a:gd name="T47" fmla="*/ 0 h 742"/>
              <a:gd name="T48" fmla="*/ 222 w 660"/>
              <a:gd name="T49" fmla="*/ 1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0" h="742">
                <a:moveTo>
                  <a:pt x="222" y="12"/>
                </a:moveTo>
                <a:cubicBezTo>
                  <a:pt x="322" y="18"/>
                  <a:pt x="419" y="15"/>
                  <a:pt x="504" y="72"/>
                </a:cubicBezTo>
                <a:cubicBezTo>
                  <a:pt x="526" y="105"/>
                  <a:pt x="503" y="79"/>
                  <a:pt x="534" y="96"/>
                </a:cubicBezTo>
                <a:cubicBezTo>
                  <a:pt x="547" y="103"/>
                  <a:pt x="570" y="120"/>
                  <a:pt x="570" y="120"/>
                </a:cubicBezTo>
                <a:cubicBezTo>
                  <a:pt x="574" y="126"/>
                  <a:pt x="577" y="133"/>
                  <a:pt x="582" y="138"/>
                </a:cubicBezTo>
                <a:cubicBezTo>
                  <a:pt x="587" y="143"/>
                  <a:pt x="595" y="144"/>
                  <a:pt x="600" y="150"/>
                </a:cubicBezTo>
                <a:cubicBezTo>
                  <a:pt x="604" y="155"/>
                  <a:pt x="603" y="162"/>
                  <a:pt x="606" y="168"/>
                </a:cubicBezTo>
                <a:cubicBezTo>
                  <a:pt x="641" y="232"/>
                  <a:pt x="651" y="256"/>
                  <a:pt x="660" y="330"/>
                </a:cubicBezTo>
                <a:cubicBezTo>
                  <a:pt x="656" y="378"/>
                  <a:pt x="648" y="421"/>
                  <a:pt x="642" y="468"/>
                </a:cubicBezTo>
                <a:cubicBezTo>
                  <a:pt x="646" y="540"/>
                  <a:pt x="640" y="582"/>
                  <a:pt x="651" y="648"/>
                </a:cubicBezTo>
                <a:cubicBezTo>
                  <a:pt x="648" y="726"/>
                  <a:pt x="647" y="682"/>
                  <a:pt x="636" y="726"/>
                </a:cubicBezTo>
                <a:cubicBezTo>
                  <a:pt x="568" y="714"/>
                  <a:pt x="426" y="730"/>
                  <a:pt x="426" y="730"/>
                </a:cubicBezTo>
                <a:cubicBezTo>
                  <a:pt x="366" y="726"/>
                  <a:pt x="286" y="742"/>
                  <a:pt x="228" y="723"/>
                </a:cubicBezTo>
                <a:cubicBezTo>
                  <a:pt x="193" y="691"/>
                  <a:pt x="214" y="577"/>
                  <a:pt x="210" y="540"/>
                </a:cubicBezTo>
                <a:cubicBezTo>
                  <a:pt x="206" y="503"/>
                  <a:pt x="210" y="521"/>
                  <a:pt x="204" y="498"/>
                </a:cubicBezTo>
                <a:cubicBezTo>
                  <a:pt x="198" y="480"/>
                  <a:pt x="184" y="417"/>
                  <a:pt x="174" y="402"/>
                </a:cubicBezTo>
                <a:cubicBezTo>
                  <a:pt x="166" y="390"/>
                  <a:pt x="138" y="378"/>
                  <a:pt x="138" y="378"/>
                </a:cubicBezTo>
                <a:cubicBezTo>
                  <a:pt x="118" y="348"/>
                  <a:pt x="108" y="332"/>
                  <a:pt x="78" y="312"/>
                </a:cubicBezTo>
                <a:cubicBezTo>
                  <a:pt x="61" y="287"/>
                  <a:pt x="41" y="266"/>
                  <a:pt x="24" y="240"/>
                </a:cubicBezTo>
                <a:cubicBezTo>
                  <a:pt x="13" y="224"/>
                  <a:pt x="0" y="186"/>
                  <a:pt x="0" y="186"/>
                </a:cubicBezTo>
                <a:cubicBezTo>
                  <a:pt x="2" y="162"/>
                  <a:pt x="0" y="137"/>
                  <a:pt x="6" y="114"/>
                </a:cubicBezTo>
                <a:cubicBezTo>
                  <a:pt x="16" y="77"/>
                  <a:pt x="55" y="61"/>
                  <a:pt x="84" y="42"/>
                </a:cubicBezTo>
                <a:cubicBezTo>
                  <a:pt x="101" y="31"/>
                  <a:pt x="120" y="20"/>
                  <a:pt x="138" y="12"/>
                </a:cubicBezTo>
                <a:cubicBezTo>
                  <a:pt x="150" y="7"/>
                  <a:pt x="174" y="0"/>
                  <a:pt x="174" y="0"/>
                </a:cubicBezTo>
                <a:cubicBezTo>
                  <a:pt x="181" y="2"/>
                  <a:pt x="243" y="33"/>
                  <a:pt x="222" y="12"/>
                </a:cubicBezTo>
                <a:close/>
              </a:path>
            </a:pathLst>
          </a:custGeom>
          <a:solidFill>
            <a:srgbClr val="FFFF00"/>
          </a:solidFill>
          <a:ln w="12700" cmpd="sng">
            <a:solidFill>
              <a:srgbClr val="000000"/>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1" name="Freeform 31"/>
          <p:cNvSpPr>
            <a:spLocks/>
          </p:cNvSpPr>
          <p:nvPr/>
        </p:nvSpPr>
        <p:spPr bwMode="auto">
          <a:xfrm>
            <a:off x="3116263" y="3513138"/>
            <a:ext cx="1250950" cy="552450"/>
          </a:xfrm>
          <a:custGeom>
            <a:avLst/>
            <a:gdLst>
              <a:gd name="T0" fmla="*/ 13 w 1133"/>
              <a:gd name="T1" fmla="*/ 462 h 499"/>
              <a:gd name="T2" fmla="*/ 53 w 1133"/>
              <a:gd name="T3" fmla="*/ 482 h 499"/>
              <a:gd name="T4" fmla="*/ 105 w 1133"/>
              <a:gd name="T5" fmla="*/ 498 h 499"/>
              <a:gd name="T6" fmla="*/ 165 w 1133"/>
              <a:gd name="T7" fmla="*/ 494 h 499"/>
              <a:gd name="T8" fmla="*/ 261 w 1133"/>
              <a:gd name="T9" fmla="*/ 474 h 499"/>
              <a:gd name="T10" fmla="*/ 355 w 1133"/>
              <a:gd name="T11" fmla="*/ 468 h 499"/>
              <a:gd name="T12" fmla="*/ 523 w 1133"/>
              <a:gd name="T13" fmla="*/ 486 h 499"/>
              <a:gd name="T14" fmla="*/ 1063 w 1133"/>
              <a:gd name="T15" fmla="*/ 444 h 499"/>
              <a:gd name="T16" fmla="*/ 1117 w 1133"/>
              <a:gd name="T17" fmla="*/ 402 h 499"/>
              <a:gd name="T18" fmla="*/ 1111 w 1133"/>
              <a:gd name="T19" fmla="*/ 318 h 499"/>
              <a:gd name="T20" fmla="*/ 1081 w 1133"/>
              <a:gd name="T21" fmla="*/ 222 h 499"/>
              <a:gd name="T22" fmla="*/ 1087 w 1133"/>
              <a:gd name="T23" fmla="*/ 90 h 499"/>
              <a:gd name="T24" fmla="*/ 1121 w 1133"/>
              <a:gd name="T25" fmla="*/ 70 h 499"/>
              <a:gd name="T26" fmla="*/ 1117 w 1133"/>
              <a:gd name="T27" fmla="*/ 50 h 499"/>
              <a:gd name="T28" fmla="*/ 1045 w 1133"/>
              <a:gd name="T29" fmla="*/ 0 h 499"/>
              <a:gd name="T30" fmla="*/ 895 w 1133"/>
              <a:gd name="T31" fmla="*/ 18 h 499"/>
              <a:gd name="T32" fmla="*/ 835 w 1133"/>
              <a:gd name="T33" fmla="*/ 30 h 499"/>
              <a:gd name="T34" fmla="*/ 799 w 1133"/>
              <a:gd name="T35" fmla="*/ 48 h 499"/>
              <a:gd name="T36" fmla="*/ 757 w 1133"/>
              <a:gd name="T37" fmla="*/ 144 h 499"/>
              <a:gd name="T38" fmla="*/ 703 w 1133"/>
              <a:gd name="T39" fmla="*/ 282 h 499"/>
              <a:gd name="T40" fmla="*/ 667 w 1133"/>
              <a:gd name="T41" fmla="*/ 312 h 499"/>
              <a:gd name="T42" fmla="*/ 631 w 1133"/>
              <a:gd name="T43" fmla="*/ 324 h 499"/>
              <a:gd name="T44" fmla="*/ 535 w 1133"/>
              <a:gd name="T45" fmla="*/ 300 h 499"/>
              <a:gd name="T46" fmla="*/ 499 w 1133"/>
              <a:gd name="T47" fmla="*/ 96 h 499"/>
              <a:gd name="T48" fmla="*/ 469 w 1133"/>
              <a:gd name="T49" fmla="*/ 42 h 499"/>
              <a:gd name="T50" fmla="*/ 415 w 1133"/>
              <a:gd name="T51" fmla="*/ 30 h 499"/>
              <a:gd name="T52" fmla="*/ 253 w 1133"/>
              <a:gd name="T53" fmla="*/ 84 h 499"/>
              <a:gd name="T54" fmla="*/ 55 w 1133"/>
              <a:gd name="T55" fmla="*/ 102 h 499"/>
              <a:gd name="T56" fmla="*/ 55 w 1133"/>
              <a:gd name="T57" fmla="*/ 342 h 499"/>
              <a:gd name="T58" fmla="*/ 17 w 1133"/>
              <a:gd name="T59" fmla="*/ 386 h 499"/>
              <a:gd name="T60" fmla="*/ 1 w 1133"/>
              <a:gd name="T61" fmla="*/ 430 h 499"/>
              <a:gd name="T62" fmla="*/ 13 w 1133"/>
              <a:gd name="T63" fmla="*/ 462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3" h="499">
                <a:moveTo>
                  <a:pt x="13" y="462"/>
                </a:moveTo>
                <a:cubicBezTo>
                  <a:pt x="19" y="467"/>
                  <a:pt x="38" y="476"/>
                  <a:pt x="53" y="482"/>
                </a:cubicBezTo>
                <a:cubicBezTo>
                  <a:pt x="68" y="488"/>
                  <a:pt x="86" y="496"/>
                  <a:pt x="105" y="498"/>
                </a:cubicBezTo>
                <a:cubicBezTo>
                  <a:pt x="122" y="497"/>
                  <a:pt x="123" y="499"/>
                  <a:pt x="165" y="494"/>
                </a:cubicBezTo>
                <a:cubicBezTo>
                  <a:pt x="191" y="490"/>
                  <a:pt x="229" y="478"/>
                  <a:pt x="261" y="474"/>
                </a:cubicBezTo>
                <a:cubicBezTo>
                  <a:pt x="293" y="470"/>
                  <a:pt x="311" y="466"/>
                  <a:pt x="355" y="468"/>
                </a:cubicBezTo>
                <a:cubicBezTo>
                  <a:pt x="411" y="473"/>
                  <a:pt x="523" y="486"/>
                  <a:pt x="523" y="486"/>
                </a:cubicBezTo>
                <a:cubicBezTo>
                  <a:pt x="703" y="476"/>
                  <a:pt x="882" y="454"/>
                  <a:pt x="1063" y="444"/>
                </a:cubicBezTo>
                <a:cubicBezTo>
                  <a:pt x="1092" y="437"/>
                  <a:pt x="1101" y="427"/>
                  <a:pt x="1117" y="402"/>
                </a:cubicBezTo>
                <a:cubicBezTo>
                  <a:pt x="1115" y="374"/>
                  <a:pt x="1115" y="346"/>
                  <a:pt x="1111" y="318"/>
                </a:cubicBezTo>
                <a:cubicBezTo>
                  <a:pt x="1106" y="286"/>
                  <a:pt x="1089" y="254"/>
                  <a:pt x="1081" y="222"/>
                </a:cubicBezTo>
                <a:cubicBezTo>
                  <a:pt x="1083" y="178"/>
                  <a:pt x="1080" y="133"/>
                  <a:pt x="1087" y="90"/>
                </a:cubicBezTo>
                <a:cubicBezTo>
                  <a:pt x="1090" y="71"/>
                  <a:pt x="1121" y="70"/>
                  <a:pt x="1121" y="70"/>
                </a:cubicBezTo>
                <a:cubicBezTo>
                  <a:pt x="1133" y="58"/>
                  <a:pt x="1125" y="58"/>
                  <a:pt x="1117" y="50"/>
                </a:cubicBezTo>
                <a:cubicBezTo>
                  <a:pt x="1103" y="36"/>
                  <a:pt x="1063" y="3"/>
                  <a:pt x="1045" y="0"/>
                </a:cubicBezTo>
                <a:cubicBezTo>
                  <a:pt x="995" y="8"/>
                  <a:pt x="945" y="10"/>
                  <a:pt x="895" y="18"/>
                </a:cubicBezTo>
                <a:cubicBezTo>
                  <a:pt x="875" y="21"/>
                  <a:pt x="835" y="30"/>
                  <a:pt x="835" y="30"/>
                </a:cubicBezTo>
                <a:cubicBezTo>
                  <a:pt x="824" y="37"/>
                  <a:pt x="808" y="39"/>
                  <a:pt x="799" y="48"/>
                </a:cubicBezTo>
                <a:cubicBezTo>
                  <a:pt x="773" y="74"/>
                  <a:pt x="766" y="110"/>
                  <a:pt x="757" y="144"/>
                </a:cubicBezTo>
                <a:cubicBezTo>
                  <a:pt x="769" y="203"/>
                  <a:pt x="742" y="243"/>
                  <a:pt x="703" y="282"/>
                </a:cubicBezTo>
                <a:cubicBezTo>
                  <a:pt x="692" y="293"/>
                  <a:pt x="682" y="305"/>
                  <a:pt x="667" y="312"/>
                </a:cubicBezTo>
                <a:cubicBezTo>
                  <a:pt x="655" y="317"/>
                  <a:pt x="631" y="324"/>
                  <a:pt x="631" y="324"/>
                </a:cubicBezTo>
                <a:cubicBezTo>
                  <a:pt x="598" y="316"/>
                  <a:pt x="568" y="306"/>
                  <a:pt x="535" y="300"/>
                </a:cubicBezTo>
                <a:cubicBezTo>
                  <a:pt x="495" y="239"/>
                  <a:pt x="522" y="164"/>
                  <a:pt x="499" y="96"/>
                </a:cubicBezTo>
                <a:cubicBezTo>
                  <a:pt x="494" y="80"/>
                  <a:pt x="484" y="47"/>
                  <a:pt x="469" y="42"/>
                </a:cubicBezTo>
                <a:cubicBezTo>
                  <a:pt x="439" y="32"/>
                  <a:pt x="457" y="37"/>
                  <a:pt x="415" y="30"/>
                </a:cubicBezTo>
                <a:cubicBezTo>
                  <a:pt x="359" y="44"/>
                  <a:pt x="309" y="70"/>
                  <a:pt x="253" y="84"/>
                </a:cubicBezTo>
                <a:cubicBezTo>
                  <a:pt x="222" y="83"/>
                  <a:pt x="87" y="55"/>
                  <a:pt x="55" y="102"/>
                </a:cubicBezTo>
                <a:cubicBezTo>
                  <a:pt x="57" y="143"/>
                  <a:pt x="79" y="299"/>
                  <a:pt x="55" y="342"/>
                </a:cubicBezTo>
                <a:cubicBezTo>
                  <a:pt x="55" y="342"/>
                  <a:pt x="23" y="377"/>
                  <a:pt x="17" y="386"/>
                </a:cubicBezTo>
                <a:cubicBezTo>
                  <a:pt x="9" y="399"/>
                  <a:pt x="2" y="417"/>
                  <a:pt x="1" y="430"/>
                </a:cubicBezTo>
                <a:cubicBezTo>
                  <a:pt x="0" y="443"/>
                  <a:pt x="7" y="457"/>
                  <a:pt x="13" y="462"/>
                </a:cubicBezTo>
                <a:close/>
              </a:path>
            </a:pathLst>
          </a:custGeom>
          <a:solidFill>
            <a:srgbClr val="00FFFF"/>
          </a:solidFill>
          <a:ln w="12700" cmpd="sng">
            <a:solidFill>
              <a:srgbClr val="000000"/>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2" name="Freeform 32"/>
          <p:cNvSpPr>
            <a:spLocks/>
          </p:cNvSpPr>
          <p:nvPr/>
        </p:nvSpPr>
        <p:spPr bwMode="auto">
          <a:xfrm>
            <a:off x="511175" y="3513138"/>
            <a:ext cx="1562100" cy="1270000"/>
          </a:xfrm>
          <a:custGeom>
            <a:avLst/>
            <a:gdLst>
              <a:gd name="T0" fmla="*/ 1398 w 1416"/>
              <a:gd name="T1" fmla="*/ 698 h 1153"/>
              <a:gd name="T2" fmla="*/ 1302 w 1416"/>
              <a:gd name="T3" fmla="*/ 704 h 1153"/>
              <a:gd name="T4" fmla="*/ 1212 w 1416"/>
              <a:gd name="T5" fmla="*/ 722 h 1153"/>
              <a:gd name="T6" fmla="*/ 978 w 1416"/>
              <a:gd name="T7" fmla="*/ 800 h 1153"/>
              <a:gd name="T8" fmla="*/ 750 w 1416"/>
              <a:gd name="T9" fmla="*/ 782 h 1153"/>
              <a:gd name="T10" fmla="*/ 756 w 1416"/>
              <a:gd name="T11" fmla="*/ 710 h 1153"/>
              <a:gd name="T12" fmla="*/ 728 w 1416"/>
              <a:gd name="T13" fmla="*/ 576 h 1153"/>
              <a:gd name="T14" fmla="*/ 728 w 1416"/>
              <a:gd name="T15" fmla="*/ 532 h 1153"/>
              <a:gd name="T16" fmla="*/ 732 w 1416"/>
              <a:gd name="T17" fmla="*/ 468 h 1153"/>
              <a:gd name="T18" fmla="*/ 744 w 1416"/>
              <a:gd name="T19" fmla="*/ 432 h 1153"/>
              <a:gd name="T20" fmla="*/ 732 w 1416"/>
              <a:gd name="T21" fmla="*/ 398 h 1153"/>
              <a:gd name="T22" fmla="*/ 660 w 1416"/>
              <a:gd name="T23" fmla="*/ 368 h 1153"/>
              <a:gd name="T24" fmla="*/ 624 w 1416"/>
              <a:gd name="T25" fmla="*/ 296 h 1153"/>
              <a:gd name="T26" fmla="*/ 618 w 1416"/>
              <a:gd name="T27" fmla="*/ 278 h 1153"/>
              <a:gd name="T28" fmla="*/ 624 w 1416"/>
              <a:gd name="T29" fmla="*/ 233 h 1153"/>
              <a:gd name="T30" fmla="*/ 648 w 1416"/>
              <a:gd name="T31" fmla="*/ 182 h 1153"/>
              <a:gd name="T32" fmla="*/ 660 w 1416"/>
              <a:gd name="T33" fmla="*/ 155 h 1153"/>
              <a:gd name="T34" fmla="*/ 660 w 1416"/>
              <a:gd name="T35" fmla="*/ 128 h 1153"/>
              <a:gd name="T36" fmla="*/ 654 w 1416"/>
              <a:gd name="T37" fmla="*/ 74 h 1153"/>
              <a:gd name="T38" fmla="*/ 618 w 1416"/>
              <a:gd name="T39" fmla="*/ 32 h 1153"/>
              <a:gd name="T40" fmla="*/ 588 w 1416"/>
              <a:gd name="T41" fmla="*/ 17 h 1153"/>
              <a:gd name="T42" fmla="*/ 570 w 1416"/>
              <a:gd name="T43" fmla="*/ 14 h 1153"/>
              <a:gd name="T44" fmla="*/ 546 w 1416"/>
              <a:gd name="T45" fmla="*/ 5 h 1153"/>
              <a:gd name="T46" fmla="*/ 510 w 1416"/>
              <a:gd name="T47" fmla="*/ 14 h 1153"/>
              <a:gd name="T48" fmla="*/ 474 w 1416"/>
              <a:gd name="T49" fmla="*/ 29 h 1153"/>
              <a:gd name="T50" fmla="*/ 306 w 1416"/>
              <a:gd name="T51" fmla="*/ 80 h 1153"/>
              <a:gd name="T52" fmla="*/ 168 w 1416"/>
              <a:gd name="T53" fmla="*/ 134 h 1153"/>
              <a:gd name="T54" fmla="*/ 132 w 1416"/>
              <a:gd name="T55" fmla="*/ 284 h 1153"/>
              <a:gd name="T56" fmla="*/ 0 w 1416"/>
              <a:gd name="T57" fmla="*/ 1136 h 1153"/>
              <a:gd name="T58" fmla="*/ 144 w 1416"/>
              <a:gd name="T59" fmla="*/ 1142 h 1153"/>
              <a:gd name="T60" fmla="*/ 726 w 1416"/>
              <a:gd name="T61" fmla="*/ 1142 h 1153"/>
              <a:gd name="T62" fmla="*/ 1296 w 1416"/>
              <a:gd name="T63" fmla="*/ 1142 h 1153"/>
              <a:gd name="T64" fmla="*/ 1314 w 1416"/>
              <a:gd name="T65" fmla="*/ 1148 h 1153"/>
              <a:gd name="T66" fmla="*/ 1308 w 1416"/>
              <a:gd name="T67" fmla="*/ 1130 h 1153"/>
              <a:gd name="T68" fmla="*/ 1320 w 1416"/>
              <a:gd name="T69" fmla="*/ 992 h 1153"/>
              <a:gd name="T70" fmla="*/ 1344 w 1416"/>
              <a:gd name="T71" fmla="*/ 956 h 1153"/>
              <a:gd name="T72" fmla="*/ 1368 w 1416"/>
              <a:gd name="T73" fmla="*/ 902 h 1153"/>
              <a:gd name="T74" fmla="*/ 1404 w 1416"/>
              <a:gd name="T75" fmla="*/ 812 h 1153"/>
              <a:gd name="T76" fmla="*/ 1416 w 1416"/>
              <a:gd name="T77" fmla="*/ 776 h 1153"/>
              <a:gd name="T78" fmla="*/ 1410 w 1416"/>
              <a:gd name="T79" fmla="*/ 722 h 1153"/>
              <a:gd name="T80" fmla="*/ 1398 w 1416"/>
              <a:gd name="T81" fmla="*/ 698 h 1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6" h="1153">
                <a:moveTo>
                  <a:pt x="1398" y="698"/>
                </a:moveTo>
                <a:cubicBezTo>
                  <a:pt x="1365" y="690"/>
                  <a:pt x="1335" y="693"/>
                  <a:pt x="1302" y="704"/>
                </a:cubicBezTo>
                <a:cubicBezTo>
                  <a:pt x="1271" y="694"/>
                  <a:pt x="1242" y="712"/>
                  <a:pt x="1212" y="722"/>
                </a:cubicBezTo>
                <a:cubicBezTo>
                  <a:pt x="1134" y="748"/>
                  <a:pt x="1056" y="774"/>
                  <a:pt x="978" y="800"/>
                </a:cubicBezTo>
                <a:cubicBezTo>
                  <a:pt x="919" y="798"/>
                  <a:pt x="816" y="804"/>
                  <a:pt x="750" y="782"/>
                </a:cubicBezTo>
                <a:cubicBezTo>
                  <a:pt x="752" y="758"/>
                  <a:pt x="756" y="734"/>
                  <a:pt x="756" y="710"/>
                </a:cubicBezTo>
                <a:cubicBezTo>
                  <a:pt x="756" y="661"/>
                  <a:pt x="740" y="623"/>
                  <a:pt x="728" y="576"/>
                </a:cubicBezTo>
                <a:cubicBezTo>
                  <a:pt x="722" y="547"/>
                  <a:pt x="727" y="550"/>
                  <a:pt x="728" y="532"/>
                </a:cubicBezTo>
                <a:cubicBezTo>
                  <a:pt x="729" y="514"/>
                  <a:pt x="729" y="485"/>
                  <a:pt x="732" y="468"/>
                </a:cubicBezTo>
                <a:cubicBezTo>
                  <a:pt x="735" y="445"/>
                  <a:pt x="744" y="444"/>
                  <a:pt x="744" y="432"/>
                </a:cubicBezTo>
                <a:cubicBezTo>
                  <a:pt x="744" y="420"/>
                  <a:pt x="746" y="409"/>
                  <a:pt x="732" y="398"/>
                </a:cubicBezTo>
                <a:cubicBezTo>
                  <a:pt x="705" y="380"/>
                  <a:pt x="690" y="378"/>
                  <a:pt x="660" y="368"/>
                </a:cubicBezTo>
                <a:cubicBezTo>
                  <a:pt x="629" y="321"/>
                  <a:pt x="641" y="346"/>
                  <a:pt x="624" y="296"/>
                </a:cubicBezTo>
                <a:cubicBezTo>
                  <a:pt x="622" y="290"/>
                  <a:pt x="618" y="278"/>
                  <a:pt x="618" y="278"/>
                </a:cubicBezTo>
                <a:cubicBezTo>
                  <a:pt x="618" y="271"/>
                  <a:pt x="619" y="249"/>
                  <a:pt x="624" y="233"/>
                </a:cubicBezTo>
                <a:cubicBezTo>
                  <a:pt x="629" y="217"/>
                  <a:pt x="642" y="195"/>
                  <a:pt x="648" y="182"/>
                </a:cubicBezTo>
                <a:cubicBezTo>
                  <a:pt x="652" y="170"/>
                  <a:pt x="656" y="167"/>
                  <a:pt x="660" y="155"/>
                </a:cubicBezTo>
                <a:cubicBezTo>
                  <a:pt x="662" y="149"/>
                  <a:pt x="660" y="128"/>
                  <a:pt x="660" y="128"/>
                </a:cubicBezTo>
                <a:cubicBezTo>
                  <a:pt x="658" y="110"/>
                  <a:pt x="660" y="91"/>
                  <a:pt x="654" y="74"/>
                </a:cubicBezTo>
                <a:cubicBezTo>
                  <a:pt x="647" y="54"/>
                  <a:pt x="632" y="39"/>
                  <a:pt x="618" y="32"/>
                </a:cubicBezTo>
                <a:cubicBezTo>
                  <a:pt x="608" y="26"/>
                  <a:pt x="596" y="20"/>
                  <a:pt x="588" y="17"/>
                </a:cubicBezTo>
                <a:cubicBezTo>
                  <a:pt x="580" y="14"/>
                  <a:pt x="577" y="16"/>
                  <a:pt x="570" y="14"/>
                </a:cubicBezTo>
                <a:cubicBezTo>
                  <a:pt x="563" y="12"/>
                  <a:pt x="556" y="5"/>
                  <a:pt x="546" y="5"/>
                </a:cubicBezTo>
                <a:cubicBezTo>
                  <a:pt x="528" y="0"/>
                  <a:pt x="522" y="10"/>
                  <a:pt x="510" y="14"/>
                </a:cubicBezTo>
                <a:cubicBezTo>
                  <a:pt x="498" y="18"/>
                  <a:pt x="508" y="18"/>
                  <a:pt x="474" y="29"/>
                </a:cubicBezTo>
                <a:cubicBezTo>
                  <a:pt x="440" y="40"/>
                  <a:pt x="357" y="63"/>
                  <a:pt x="306" y="80"/>
                </a:cubicBezTo>
                <a:cubicBezTo>
                  <a:pt x="256" y="92"/>
                  <a:pt x="211" y="106"/>
                  <a:pt x="168" y="134"/>
                </a:cubicBezTo>
                <a:cubicBezTo>
                  <a:pt x="139" y="168"/>
                  <a:pt x="144" y="238"/>
                  <a:pt x="132" y="284"/>
                </a:cubicBezTo>
                <a:cubicBezTo>
                  <a:pt x="106" y="449"/>
                  <a:pt x="4" y="994"/>
                  <a:pt x="0" y="1136"/>
                </a:cubicBezTo>
                <a:cubicBezTo>
                  <a:pt x="22" y="1153"/>
                  <a:pt x="118" y="1136"/>
                  <a:pt x="144" y="1142"/>
                </a:cubicBezTo>
                <a:cubicBezTo>
                  <a:pt x="262" y="1147"/>
                  <a:pt x="544" y="1145"/>
                  <a:pt x="726" y="1142"/>
                </a:cubicBezTo>
                <a:cubicBezTo>
                  <a:pt x="924" y="1140"/>
                  <a:pt x="1199" y="1143"/>
                  <a:pt x="1296" y="1142"/>
                </a:cubicBezTo>
                <a:cubicBezTo>
                  <a:pt x="1302" y="1143"/>
                  <a:pt x="1310" y="1152"/>
                  <a:pt x="1314" y="1148"/>
                </a:cubicBezTo>
                <a:cubicBezTo>
                  <a:pt x="1318" y="1144"/>
                  <a:pt x="1310" y="1136"/>
                  <a:pt x="1308" y="1130"/>
                </a:cubicBezTo>
                <a:cubicBezTo>
                  <a:pt x="1325" y="1063"/>
                  <a:pt x="1306" y="1144"/>
                  <a:pt x="1320" y="992"/>
                </a:cubicBezTo>
                <a:cubicBezTo>
                  <a:pt x="1322" y="971"/>
                  <a:pt x="1331" y="972"/>
                  <a:pt x="1344" y="956"/>
                </a:cubicBezTo>
                <a:cubicBezTo>
                  <a:pt x="1360" y="937"/>
                  <a:pt x="1359" y="928"/>
                  <a:pt x="1368" y="902"/>
                </a:cubicBezTo>
                <a:cubicBezTo>
                  <a:pt x="1379" y="870"/>
                  <a:pt x="1393" y="844"/>
                  <a:pt x="1404" y="812"/>
                </a:cubicBezTo>
                <a:cubicBezTo>
                  <a:pt x="1408" y="800"/>
                  <a:pt x="1416" y="776"/>
                  <a:pt x="1416" y="776"/>
                </a:cubicBezTo>
                <a:cubicBezTo>
                  <a:pt x="1414" y="758"/>
                  <a:pt x="1416" y="739"/>
                  <a:pt x="1410" y="722"/>
                </a:cubicBezTo>
                <a:cubicBezTo>
                  <a:pt x="1398" y="688"/>
                  <a:pt x="1383" y="728"/>
                  <a:pt x="1398" y="698"/>
                </a:cubicBezTo>
                <a:close/>
              </a:path>
            </a:pathLst>
          </a:custGeom>
          <a:solidFill>
            <a:srgbClr val="FFFF00"/>
          </a:solidFill>
          <a:ln w="12700" cmpd="sng">
            <a:solidFill>
              <a:srgbClr val="000000"/>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3" name="Text Box 33"/>
          <p:cNvSpPr txBox="1">
            <a:spLocks noChangeArrowheads="1"/>
          </p:cNvSpPr>
          <p:nvPr/>
        </p:nvSpPr>
        <p:spPr bwMode="auto">
          <a:xfrm>
            <a:off x="304800" y="3665538"/>
            <a:ext cx="1317625"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lnSpc>
                <a:spcPct val="90000"/>
              </a:lnSpc>
              <a:spcBef>
                <a:spcPct val="50000"/>
              </a:spcBef>
            </a:pPr>
            <a:r>
              <a:rPr lang="en-US" sz="1000" b="1">
                <a:solidFill>
                  <a:srgbClr val="000000"/>
                </a:solidFill>
                <a:latin typeface="Tahoma" panose="020B0604030504040204" pitchFamily="34" charset="0"/>
              </a:rPr>
              <a:t>Rookery</a:t>
            </a:r>
            <a:br>
              <a:rPr lang="en-US" sz="1000" b="1">
                <a:solidFill>
                  <a:srgbClr val="000000"/>
                </a:solidFill>
                <a:latin typeface="Tahoma" panose="020B0604030504040204" pitchFamily="34" charset="0"/>
              </a:rPr>
            </a:br>
            <a:r>
              <a:rPr lang="en-US" sz="1000" b="1">
                <a:solidFill>
                  <a:srgbClr val="000000"/>
                </a:solidFill>
                <a:latin typeface="Tahoma" panose="020B0604030504040204" pitchFamily="34" charset="0"/>
              </a:rPr>
              <a:t> Bay</a:t>
            </a:r>
            <a:br>
              <a:rPr lang="en-US" sz="1000" b="1">
                <a:solidFill>
                  <a:srgbClr val="000000"/>
                </a:solidFill>
                <a:latin typeface="Tahoma" panose="020B0604030504040204" pitchFamily="34" charset="0"/>
              </a:rPr>
            </a:br>
            <a:r>
              <a:rPr lang="en-US" sz="1000" b="1">
                <a:solidFill>
                  <a:srgbClr val="000000"/>
                </a:solidFill>
                <a:latin typeface="Tahoma" panose="020B0604030504040204" pitchFamily="34" charset="0"/>
              </a:rPr>
              <a:t>National </a:t>
            </a:r>
            <a:br>
              <a:rPr lang="en-US" sz="1000" b="1">
                <a:solidFill>
                  <a:srgbClr val="000000"/>
                </a:solidFill>
                <a:latin typeface="Tahoma" panose="020B0604030504040204" pitchFamily="34" charset="0"/>
              </a:rPr>
            </a:br>
            <a:r>
              <a:rPr lang="en-US" sz="1000" b="1">
                <a:solidFill>
                  <a:srgbClr val="000000"/>
                </a:solidFill>
                <a:latin typeface="Tahoma" panose="020B0604030504040204" pitchFamily="34" charset="0"/>
              </a:rPr>
              <a:t>Estuarine</a:t>
            </a:r>
            <a:br>
              <a:rPr lang="en-US" sz="1000" b="1">
                <a:solidFill>
                  <a:srgbClr val="000000"/>
                </a:solidFill>
                <a:latin typeface="Tahoma" panose="020B0604030504040204" pitchFamily="34" charset="0"/>
              </a:rPr>
            </a:br>
            <a:r>
              <a:rPr lang="en-US" sz="1000" b="1">
                <a:solidFill>
                  <a:srgbClr val="000000"/>
                </a:solidFill>
                <a:latin typeface="Tahoma" panose="020B0604030504040204" pitchFamily="34" charset="0"/>
              </a:rPr>
              <a:t>Research </a:t>
            </a:r>
            <a:br>
              <a:rPr lang="en-US" sz="1000" b="1">
                <a:solidFill>
                  <a:srgbClr val="000000"/>
                </a:solidFill>
                <a:latin typeface="Tahoma" panose="020B0604030504040204" pitchFamily="34" charset="0"/>
              </a:rPr>
            </a:br>
            <a:r>
              <a:rPr lang="en-US" sz="1000" b="1">
                <a:solidFill>
                  <a:srgbClr val="000000"/>
                </a:solidFill>
                <a:latin typeface="Tahoma" panose="020B0604030504040204" pitchFamily="34" charset="0"/>
              </a:rPr>
              <a:t>Preserve</a:t>
            </a:r>
          </a:p>
        </p:txBody>
      </p:sp>
      <p:sp>
        <p:nvSpPr>
          <p:cNvPr id="34" name="Rectangle 34"/>
          <p:cNvSpPr>
            <a:spLocks noChangeArrowheads="1"/>
          </p:cNvSpPr>
          <p:nvPr/>
        </p:nvSpPr>
        <p:spPr bwMode="auto">
          <a:xfrm>
            <a:off x="530225" y="4619625"/>
            <a:ext cx="2644775" cy="1508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5" name="Freeform 35"/>
          <p:cNvSpPr>
            <a:spLocks/>
          </p:cNvSpPr>
          <p:nvPr/>
        </p:nvSpPr>
        <p:spPr bwMode="auto">
          <a:xfrm>
            <a:off x="3179763" y="3482975"/>
            <a:ext cx="1247775" cy="412750"/>
          </a:xfrm>
          <a:custGeom>
            <a:avLst/>
            <a:gdLst>
              <a:gd name="T0" fmla="*/ 13 w 1133"/>
              <a:gd name="T1" fmla="*/ 87 h 375"/>
              <a:gd name="T2" fmla="*/ 145 w 1133"/>
              <a:gd name="T3" fmla="*/ 95 h 375"/>
              <a:gd name="T4" fmla="*/ 241 w 1133"/>
              <a:gd name="T5" fmla="*/ 87 h 375"/>
              <a:gd name="T6" fmla="*/ 349 w 1133"/>
              <a:gd name="T7" fmla="*/ 55 h 375"/>
              <a:gd name="T8" fmla="*/ 457 w 1133"/>
              <a:gd name="T9" fmla="*/ 79 h 375"/>
              <a:gd name="T10" fmla="*/ 473 w 1133"/>
              <a:gd name="T11" fmla="*/ 139 h 375"/>
              <a:gd name="T12" fmla="*/ 505 w 1133"/>
              <a:gd name="T13" fmla="*/ 251 h 375"/>
              <a:gd name="T14" fmla="*/ 541 w 1133"/>
              <a:gd name="T15" fmla="*/ 303 h 375"/>
              <a:gd name="T16" fmla="*/ 565 w 1133"/>
              <a:gd name="T17" fmla="*/ 311 h 375"/>
              <a:gd name="T18" fmla="*/ 645 w 1133"/>
              <a:gd name="T19" fmla="*/ 275 h 375"/>
              <a:gd name="T20" fmla="*/ 653 w 1133"/>
              <a:gd name="T21" fmla="*/ 251 h 375"/>
              <a:gd name="T22" fmla="*/ 657 w 1133"/>
              <a:gd name="T23" fmla="*/ 239 h 375"/>
              <a:gd name="T24" fmla="*/ 721 w 1133"/>
              <a:gd name="T25" fmla="*/ 71 h 375"/>
              <a:gd name="T26" fmla="*/ 805 w 1133"/>
              <a:gd name="T27" fmla="*/ 23 h 375"/>
              <a:gd name="T28" fmla="*/ 841 w 1133"/>
              <a:gd name="T29" fmla="*/ 11 h 375"/>
              <a:gd name="T30" fmla="*/ 853 w 1133"/>
              <a:gd name="T31" fmla="*/ 7 h 375"/>
              <a:gd name="T32" fmla="*/ 1013 w 1133"/>
              <a:gd name="T33" fmla="*/ 3 h 375"/>
              <a:gd name="T34" fmla="*/ 1081 w 1133"/>
              <a:gd name="T35" fmla="*/ 39 h 375"/>
              <a:gd name="T36" fmla="*/ 1133 w 1133"/>
              <a:gd name="T37" fmla="*/ 51 h 375"/>
              <a:gd name="T38" fmla="*/ 921 w 1133"/>
              <a:gd name="T39" fmla="*/ 67 h 375"/>
              <a:gd name="T40" fmla="*/ 769 w 1133"/>
              <a:gd name="T41" fmla="*/ 103 h 375"/>
              <a:gd name="T42" fmla="*/ 689 w 1133"/>
              <a:gd name="T43" fmla="*/ 303 h 375"/>
              <a:gd name="T44" fmla="*/ 637 w 1133"/>
              <a:gd name="T45" fmla="*/ 363 h 375"/>
              <a:gd name="T46" fmla="*/ 613 w 1133"/>
              <a:gd name="T47" fmla="*/ 371 h 375"/>
              <a:gd name="T48" fmla="*/ 601 w 1133"/>
              <a:gd name="T49" fmla="*/ 375 h 375"/>
              <a:gd name="T50" fmla="*/ 505 w 1133"/>
              <a:gd name="T51" fmla="*/ 371 h 375"/>
              <a:gd name="T52" fmla="*/ 465 w 1133"/>
              <a:gd name="T53" fmla="*/ 359 h 375"/>
              <a:gd name="T54" fmla="*/ 437 w 1133"/>
              <a:gd name="T55" fmla="*/ 327 h 375"/>
              <a:gd name="T56" fmla="*/ 421 w 1133"/>
              <a:gd name="T57" fmla="*/ 271 h 375"/>
              <a:gd name="T58" fmla="*/ 373 w 1133"/>
              <a:gd name="T59" fmla="*/ 115 h 375"/>
              <a:gd name="T60" fmla="*/ 325 w 1133"/>
              <a:gd name="T61" fmla="*/ 99 h 375"/>
              <a:gd name="T62" fmla="*/ 193 w 1133"/>
              <a:gd name="T63" fmla="*/ 123 h 375"/>
              <a:gd name="T64" fmla="*/ 45 w 1133"/>
              <a:gd name="T65" fmla="*/ 135 h 375"/>
              <a:gd name="T66" fmla="*/ 13 w 1133"/>
              <a:gd name="T67" fmla="*/ 131 h 375"/>
              <a:gd name="T68" fmla="*/ 9 w 1133"/>
              <a:gd name="T69" fmla="*/ 95 h 375"/>
              <a:gd name="T70" fmla="*/ 21 w 1133"/>
              <a:gd name="T71" fmla="*/ 91 h 375"/>
              <a:gd name="T72" fmla="*/ 13 w 1133"/>
              <a:gd name="T73" fmla="*/ 8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375">
                <a:moveTo>
                  <a:pt x="13" y="87"/>
                </a:moveTo>
                <a:cubicBezTo>
                  <a:pt x="55" y="73"/>
                  <a:pt x="102" y="89"/>
                  <a:pt x="145" y="95"/>
                </a:cubicBezTo>
                <a:cubicBezTo>
                  <a:pt x="173" y="93"/>
                  <a:pt x="211" y="93"/>
                  <a:pt x="241" y="87"/>
                </a:cubicBezTo>
                <a:cubicBezTo>
                  <a:pt x="278" y="80"/>
                  <a:pt x="313" y="64"/>
                  <a:pt x="349" y="55"/>
                </a:cubicBezTo>
                <a:cubicBezTo>
                  <a:pt x="387" y="58"/>
                  <a:pt x="425" y="57"/>
                  <a:pt x="457" y="79"/>
                </a:cubicBezTo>
                <a:cubicBezTo>
                  <a:pt x="472" y="101"/>
                  <a:pt x="468" y="110"/>
                  <a:pt x="473" y="139"/>
                </a:cubicBezTo>
                <a:cubicBezTo>
                  <a:pt x="480" y="177"/>
                  <a:pt x="493" y="215"/>
                  <a:pt x="505" y="251"/>
                </a:cubicBezTo>
                <a:cubicBezTo>
                  <a:pt x="513" y="275"/>
                  <a:pt x="513" y="294"/>
                  <a:pt x="541" y="303"/>
                </a:cubicBezTo>
                <a:cubicBezTo>
                  <a:pt x="549" y="306"/>
                  <a:pt x="565" y="311"/>
                  <a:pt x="565" y="311"/>
                </a:cubicBezTo>
                <a:cubicBezTo>
                  <a:pt x="600" y="307"/>
                  <a:pt x="620" y="300"/>
                  <a:pt x="645" y="275"/>
                </a:cubicBezTo>
                <a:cubicBezTo>
                  <a:pt x="648" y="267"/>
                  <a:pt x="650" y="259"/>
                  <a:pt x="653" y="251"/>
                </a:cubicBezTo>
                <a:cubicBezTo>
                  <a:pt x="654" y="247"/>
                  <a:pt x="657" y="239"/>
                  <a:pt x="657" y="239"/>
                </a:cubicBezTo>
                <a:cubicBezTo>
                  <a:pt x="661" y="200"/>
                  <a:pt x="686" y="98"/>
                  <a:pt x="721" y="71"/>
                </a:cubicBezTo>
                <a:cubicBezTo>
                  <a:pt x="747" y="51"/>
                  <a:pt x="776" y="36"/>
                  <a:pt x="805" y="23"/>
                </a:cubicBezTo>
                <a:cubicBezTo>
                  <a:pt x="817" y="18"/>
                  <a:pt x="829" y="15"/>
                  <a:pt x="841" y="11"/>
                </a:cubicBezTo>
                <a:cubicBezTo>
                  <a:pt x="845" y="10"/>
                  <a:pt x="853" y="7"/>
                  <a:pt x="853" y="7"/>
                </a:cubicBezTo>
                <a:cubicBezTo>
                  <a:pt x="879" y="12"/>
                  <a:pt x="986" y="0"/>
                  <a:pt x="1013" y="3"/>
                </a:cubicBezTo>
                <a:cubicBezTo>
                  <a:pt x="1068" y="21"/>
                  <a:pt x="1013" y="36"/>
                  <a:pt x="1081" y="39"/>
                </a:cubicBezTo>
                <a:cubicBezTo>
                  <a:pt x="1099" y="42"/>
                  <a:pt x="1115" y="47"/>
                  <a:pt x="1133" y="51"/>
                </a:cubicBezTo>
                <a:cubicBezTo>
                  <a:pt x="1094" y="77"/>
                  <a:pt x="935" y="67"/>
                  <a:pt x="921" y="67"/>
                </a:cubicBezTo>
                <a:cubicBezTo>
                  <a:pt x="867" y="73"/>
                  <a:pt x="821" y="90"/>
                  <a:pt x="769" y="103"/>
                </a:cubicBezTo>
                <a:cubicBezTo>
                  <a:pt x="728" y="164"/>
                  <a:pt x="724" y="240"/>
                  <a:pt x="689" y="303"/>
                </a:cubicBezTo>
                <a:cubicBezTo>
                  <a:pt x="676" y="327"/>
                  <a:pt x="656" y="344"/>
                  <a:pt x="637" y="363"/>
                </a:cubicBezTo>
                <a:cubicBezTo>
                  <a:pt x="631" y="369"/>
                  <a:pt x="621" y="368"/>
                  <a:pt x="613" y="371"/>
                </a:cubicBezTo>
                <a:cubicBezTo>
                  <a:pt x="609" y="372"/>
                  <a:pt x="601" y="375"/>
                  <a:pt x="601" y="375"/>
                </a:cubicBezTo>
                <a:cubicBezTo>
                  <a:pt x="569" y="374"/>
                  <a:pt x="537" y="373"/>
                  <a:pt x="505" y="371"/>
                </a:cubicBezTo>
                <a:cubicBezTo>
                  <a:pt x="491" y="370"/>
                  <a:pt x="465" y="359"/>
                  <a:pt x="465" y="359"/>
                </a:cubicBezTo>
                <a:cubicBezTo>
                  <a:pt x="456" y="346"/>
                  <a:pt x="444" y="341"/>
                  <a:pt x="437" y="327"/>
                </a:cubicBezTo>
                <a:cubicBezTo>
                  <a:pt x="429" y="310"/>
                  <a:pt x="426" y="289"/>
                  <a:pt x="421" y="271"/>
                </a:cubicBezTo>
                <a:cubicBezTo>
                  <a:pt x="405" y="219"/>
                  <a:pt x="390" y="167"/>
                  <a:pt x="373" y="115"/>
                </a:cubicBezTo>
                <a:cubicBezTo>
                  <a:pt x="371" y="110"/>
                  <a:pt x="327" y="99"/>
                  <a:pt x="325" y="99"/>
                </a:cubicBezTo>
                <a:cubicBezTo>
                  <a:pt x="278" y="103"/>
                  <a:pt x="238" y="117"/>
                  <a:pt x="193" y="123"/>
                </a:cubicBezTo>
                <a:cubicBezTo>
                  <a:pt x="144" y="130"/>
                  <a:pt x="94" y="131"/>
                  <a:pt x="45" y="135"/>
                </a:cubicBezTo>
                <a:cubicBezTo>
                  <a:pt x="34" y="134"/>
                  <a:pt x="23" y="135"/>
                  <a:pt x="13" y="131"/>
                </a:cubicBezTo>
                <a:cubicBezTo>
                  <a:pt x="0" y="126"/>
                  <a:pt x="6" y="101"/>
                  <a:pt x="9" y="95"/>
                </a:cubicBezTo>
                <a:cubicBezTo>
                  <a:pt x="11" y="91"/>
                  <a:pt x="19" y="95"/>
                  <a:pt x="21" y="91"/>
                </a:cubicBezTo>
                <a:cubicBezTo>
                  <a:pt x="22" y="88"/>
                  <a:pt x="16" y="88"/>
                  <a:pt x="13" y="87"/>
                </a:cubicBezTo>
                <a:close/>
              </a:path>
            </a:pathLst>
          </a:custGeom>
          <a:solidFill>
            <a:srgbClr val="00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6" name="Freeform 36"/>
          <p:cNvSpPr>
            <a:spLocks/>
          </p:cNvSpPr>
          <p:nvPr/>
        </p:nvSpPr>
        <p:spPr bwMode="auto">
          <a:xfrm>
            <a:off x="3521075" y="2798763"/>
            <a:ext cx="889000" cy="762000"/>
          </a:xfrm>
          <a:custGeom>
            <a:avLst/>
            <a:gdLst>
              <a:gd name="T0" fmla="*/ 22 w 806"/>
              <a:gd name="T1" fmla="*/ 0 h 693"/>
              <a:gd name="T2" fmla="*/ 72 w 806"/>
              <a:gd name="T3" fmla="*/ 221 h 693"/>
              <a:gd name="T4" fmla="*/ 129 w 806"/>
              <a:gd name="T5" fmla="*/ 284 h 693"/>
              <a:gd name="T6" fmla="*/ 278 w 806"/>
              <a:gd name="T7" fmla="*/ 352 h 693"/>
              <a:gd name="T8" fmla="*/ 456 w 806"/>
              <a:gd name="T9" fmla="*/ 398 h 693"/>
              <a:gd name="T10" fmla="*/ 606 w 806"/>
              <a:gd name="T11" fmla="*/ 392 h 693"/>
              <a:gd name="T12" fmla="*/ 678 w 806"/>
              <a:gd name="T13" fmla="*/ 424 h 693"/>
              <a:gd name="T14" fmla="*/ 702 w 806"/>
              <a:gd name="T15" fmla="*/ 508 h 693"/>
              <a:gd name="T16" fmla="*/ 690 w 806"/>
              <a:gd name="T17" fmla="*/ 548 h 693"/>
              <a:gd name="T18" fmla="*/ 666 w 806"/>
              <a:gd name="T19" fmla="*/ 596 h 693"/>
              <a:gd name="T20" fmla="*/ 638 w 806"/>
              <a:gd name="T21" fmla="*/ 640 h 693"/>
              <a:gd name="T22" fmla="*/ 638 w 806"/>
              <a:gd name="T23" fmla="*/ 668 h 693"/>
              <a:gd name="T24" fmla="*/ 646 w 806"/>
              <a:gd name="T25" fmla="*/ 676 h 693"/>
              <a:gd name="T26" fmla="*/ 670 w 806"/>
              <a:gd name="T27" fmla="*/ 688 h 693"/>
              <a:gd name="T28" fmla="*/ 714 w 806"/>
              <a:gd name="T29" fmla="*/ 692 h 693"/>
              <a:gd name="T30" fmla="*/ 774 w 806"/>
              <a:gd name="T31" fmla="*/ 692 h 693"/>
              <a:gd name="T32" fmla="*/ 806 w 806"/>
              <a:gd name="T33" fmla="*/ 692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6" h="693">
                <a:moveTo>
                  <a:pt x="22" y="0"/>
                </a:moveTo>
                <a:cubicBezTo>
                  <a:pt x="0" y="66"/>
                  <a:pt x="0" y="137"/>
                  <a:pt x="72" y="221"/>
                </a:cubicBezTo>
                <a:cubicBezTo>
                  <a:pt x="114" y="269"/>
                  <a:pt x="95" y="261"/>
                  <a:pt x="129" y="284"/>
                </a:cubicBezTo>
                <a:cubicBezTo>
                  <a:pt x="192" y="338"/>
                  <a:pt x="225" y="339"/>
                  <a:pt x="278" y="352"/>
                </a:cubicBezTo>
                <a:cubicBezTo>
                  <a:pt x="331" y="369"/>
                  <a:pt x="401" y="391"/>
                  <a:pt x="456" y="398"/>
                </a:cubicBezTo>
                <a:cubicBezTo>
                  <a:pt x="511" y="405"/>
                  <a:pt x="569" y="388"/>
                  <a:pt x="606" y="392"/>
                </a:cubicBezTo>
                <a:cubicBezTo>
                  <a:pt x="663" y="411"/>
                  <a:pt x="640" y="399"/>
                  <a:pt x="678" y="424"/>
                </a:cubicBezTo>
                <a:cubicBezTo>
                  <a:pt x="692" y="443"/>
                  <a:pt x="700" y="487"/>
                  <a:pt x="702" y="508"/>
                </a:cubicBezTo>
                <a:cubicBezTo>
                  <a:pt x="704" y="529"/>
                  <a:pt x="696" y="533"/>
                  <a:pt x="690" y="548"/>
                </a:cubicBezTo>
                <a:cubicBezTo>
                  <a:pt x="684" y="563"/>
                  <a:pt x="675" y="581"/>
                  <a:pt x="666" y="596"/>
                </a:cubicBezTo>
                <a:cubicBezTo>
                  <a:pt x="657" y="611"/>
                  <a:pt x="643" y="628"/>
                  <a:pt x="638" y="640"/>
                </a:cubicBezTo>
                <a:cubicBezTo>
                  <a:pt x="634" y="650"/>
                  <a:pt x="637" y="662"/>
                  <a:pt x="638" y="668"/>
                </a:cubicBezTo>
                <a:cubicBezTo>
                  <a:pt x="639" y="674"/>
                  <a:pt x="641" y="673"/>
                  <a:pt x="646" y="676"/>
                </a:cubicBezTo>
                <a:cubicBezTo>
                  <a:pt x="651" y="679"/>
                  <a:pt x="659" y="685"/>
                  <a:pt x="670" y="688"/>
                </a:cubicBezTo>
                <a:cubicBezTo>
                  <a:pt x="681" y="691"/>
                  <a:pt x="697" y="691"/>
                  <a:pt x="714" y="692"/>
                </a:cubicBezTo>
                <a:cubicBezTo>
                  <a:pt x="731" y="693"/>
                  <a:pt x="759" y="692"/>
                  <a:pt x="774" y="692"/>
                </a:cubicBezTo>
                <a:cubicBezTo>
                  <a:pt x="789" y="692"/>
                  <a:pt x="799" y="692"/>
                  <a:pt x="806" y="692"/>
                </a:cubicBezTo>
              </a:path>
            </a:pathLst>
          </a:custGeom>
          <a:noFill/>
          <a:ln w="12700" cmpd="sng">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7" name="Text Box 37"/>
          <p:cNvSpPr txBox="1">
            <a:spLocks noChangeArrowheads="1"/>
          </p:cNvSpPr>
          <p:nvPr/>
        </p:nvSpPr>
        <p:spPr bwMode="auto">
          <a:xfrm>
            <a:off x="3171825" y="3382963"/>
            <a:ext cx="109855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spcBef>
                <a:spcPct val="50000"/>
              </a:spcBef>
            </a:pPr>
            <a:r>
              <a:rPr lang="en-US" sz="1100" b="1" dirty="0">
                <a:solidFill>
                  <a:srgbClr val="000000"/>
                </a:solidFill>
                <a:latin typeface="Tahoma" panose="020B0604030504040204" pitchFamily="34" charset="0"/>
              </a:rPr>
              <a:t>Fakahatchee </a:t>
            </a:r>
            <a:br>
              <a:rPr lang="en-US" sz="1100" b="1" dirty="0">
                <a:solidFill>
                  <a:srgbClr val="000000"/>
                </a:solidFill>
                <a:latin typeface="Tahoma" panose="020B0604030504040204" pitchFamily="34" charset="0"/>
              </a:rPr>
            </a:br>
            <a:r>
              <a:rPr lang="en-US" sz="1100" b="1" dirty="0">
                <a:solidFill>
                  <a:srgbClr val="000000"/>
                </a:solidFill>
                <a:latin typeface="Tahoma" panose="020B0604030504040204" pitchFamily="34" charset="0"/>
              </a:rPr>
              <a:t>Strand State Preserve</a:t>
            </a:r>
          </a:p>
        </p:txBody>
      </p:sp>
      <p:sp>
        <p:nvSpPr>
          <p:cNvPr id="38" name="Freeform 38"/>
          <p:cNvSpPr>
            <a:spLocks/>
          </p:cNvSpPr>
          <p:nvPr/>
        </p:nvSpPr>
        <p:spPr bwMode="auto">
          <a:xfrm>
            <a:off x="2838450" y="3938588"/>
            <a:ext cx="346075" cy="650875"/>
          </a:xfrm>
          <a:custGeom>
            <a:avLst/>
            <a:gdLst>
              <a:gd name="T0" fmla="*/ 242 w 314"/>
              <a:gd name="T1" fmla="*/ 0 h 588"/>
              <a:gd name="T2" fmla="*/ 254 w 314"/>
              <a:gd name="T3" fmla="*/ 40 h 588"/>
              <a:gd name="T4" fmla="*/ 170 w 314"/>
              <a:gd name="T5" fmla="*/ 88 h 588"/>
              <a:gd name="T6" fmla="*/ 110 w 314"/>
              <a:gd name="T7" fmla="*/ 120 h 588"/>
              <a:gd name="T8" fmla="*/ 86 w 314"/>
              <a:gd name="T9" fmla="*/ 136 h 588"/>
              <a:gd name="T10" fmla="*/ 74 w 314"/>
              <a:gd name="T11" fmla="*/ 144 h 588"/>
              <a:gd name="T12" fmla="*/ 58 w 314"/>
              <a:gd name="T13" fmla="*/ 180 h 588"/>
              <a:gd name="T14" fmla="*/ 66 w 314"/>
              <a:gd name="T15" fmla="*/ 216 h 588"/>
              <a:gd name="T16" fmla="*/ 102 w 314"/>
              <a:gd name="T17" fmla="*/ 240 h 588"/>
              <a:gd name="T18" fmla="*/ 134 w 314"/>
              <a:gd name="T19" fmla="*/ 272 h 588"/>
              <a:gd name="T20" fmla="*/ 158 w 314"/>
              <a:gd name="T21" fmla="*/ 308 h 588"/>
              <a:gd name="T22" fmla="*/ 178 w 314"/>
              <a:gd name="T23" fmla="*/ 344 h 588"/>
              <a:gd name="T24" fmla="*/ 186 w 314"/>
              <a:gd name="T25" fmla="*/ 368 h 588"/>
              <a:gd name="T26" fmla="*/ 250 w 314"/>
              <a:gd name="T27" fmla="*/ 420 h 588"/>
              <a:gd name="T28" fmla="*/ 278 w 314"/>
              <a:gd name="T29" fmla="*/ 456 h 588"/>
              <a:gd name="T30" fmla="*/ 314 w 314"/>
              <a:gd name="T31" fmla="*/ 540 h 588"/>
              <a:gd name="T32" fmla="*/ 310 w 314"/>
              <a:gd name="T33" fmla="*/ 564 h 588"/>
              <a:gd name="T34" fmla="*/ 298 w 314"/>
              <a:gd name="T35" fmla="*/ 568 h 588"/>
              <a:gd name="T36" fmla="*/ 290 w 314"/>
              <a:gd name="T37" fmla="*/ 580 h 588"/>
              <a:gd name="T38" fmla="*/ 278 w 314"/>
              <a:gd name="T39" fmla="*/ 588 h 588"/>
              <a:gd name="T40" fmla="*/ 218 w 314"/>
              <a:gd name="T41" fmla="*/ 572 h 588"/>
              <a:gd name="T42" fmla="*/ 142 w 314"/>
              <a:gd name="T43" fmla="*/ 436 h 588"/>
              <a:gd name="T44" fmla="*/ 106 w 314"/>
              <a:gd name="T45" fmla="*/ 380 h 588"/>
              <a:gd name="T46" fmla="*/ 74 w 314"/>
              <a:gd name="T47" fmla="*/ 336 h 588"/>
              <a:gd name="T48" fmla="*/ 30 w 314"/>
              <a:gd name="T49" fmla="*/ 276 h 588"/>
              <a:gd name="T50" fmla="*/ 6 w 314"/>
              <a:gd name="T51" fmla="*/ 200 h 588"/>
              <a:gd name="T52" fmla="*/ 14 w 314"/>
              <a:gd name="T53" fmla="*/ 132 h 588"/>
              <a:gd name="T54" fmla="*/ 182 w 314"/>
              <a:gd name="T55" fmla="*/ 0 h 588"/>
              <a:gd name="T56" fmla="*/ 242 w 314"/>
              <a:gd name="T57"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4" h="588">
                <a:moveTo>
                  <a:pt x="242" y="0"/>
                </a:moveTo>
                <a:cubicBezTo>
                  <a:pt x="238" y="22"/>
                  <a:pt x="232" y="33"/>
                  <a:pt x="254" y="40"/>
                </a:cubicBezTo>
                <a:cubicBezTo>
                  <a:pt x="236" y="95"/>
                  <a:pt x="243" y="83"/>
                  <a:pt x="170" y="88"/>
                </a:cubicBezTo>
                <a:cubicBezTo>
                  <a:pt x="146" y="96"/>
                  <a:pt x="131" y="106"/>
                  <a:pt x="110" y="120"/>
                </a:cubicBezTo>
                <a:cubicBezTo>
                  <a:pt x="102" y="125"/>
                  <a:pt x="94" y="131"/>
                  <a:pt x="86" y="136"/>
                </a:cubicBezTo>
                <a:cubicBezTo>
                  <a:pt x="82" y="139"/>
                  <a:pt x="74" y="144"/>
                  <a:pt x="74" y="144"/>
                </a:cubicBezTo>
                <a:cubicBezTo>
                  <a:pt x="67" y="155"/>
                  <a:pt x="58" y="180"/>
                  <a:pt x="58" y="180"/>
                </a:cubicBezTo>
                <a:cubicBezTo>
                  <a:pt x="60" y="192"/>
                  <a:pt x="57" y="207"/>
                  <a:pt x="66" y="216"/>
                </a:cubicBezTo>
                <a:cubicBezTo>
                  <a:pt x="66" y="216"/>
                  <a:pt x="96" y="236"/>
                  <a:pt x="102" y="240"/>
                </a:cubicBezTo>
                <a:cubicBezTo>
                  <a:pt x="116" y="249"/>
                  <a:pt x="120" y="263"/>
                  <a:pt x="134" y="272"/>
                </a:cubicBezTo>
                <a:cubicBezTo>
                  <a:pt x="143" y="286"/>
                  <a:pt x="146" y="296"/>
                  <a:pt x="158" y="308"/>
                </a:cubicBezTo>
                <a:cubicBezTo>
                  <a:pt x="165" y="329"/>
                  <a:pt x="160" y="316"/>
                  <a:pt x="178" y="344"/>
                </a:cubicBezTo>
                <a:cubicBezTo>
                  <a:pt x="183" y="351"/>
                  <a:pt x="181" y="361"/>
                  <a:pt x="186" y="368"/>
                </a:cubicBezTo>
                <a:cubicBezTo>
                  <a:pt x="203" y="393"/>
                  <a:pt x="221" y="410"/>
                  <a:pt x="250" y="420"/>
                </a:cubicBezTo>
                <a:cubicBezTo>
                  <a:pt x="259" y="433"/>
                  <a:pt x="271" y="442"/>
                  <a:pt x="278" y="456"/>
                </a:cubicBezTo>
                <a:cubicBezTo>
                  <a:pt x="291" y="482"/>
                  <a:pt x="305" y="512"/>
                  <a:pt x="314" y="540"/>
                </a:cubicBezTo>
                <a:cubicBezTo>
                  <a:pt x="313" y="548"/>
                  <a:pt x="314" y="557"/>
                  <a:pt x="310" y="564"/>
                </a:cubicBezTo>
                <a:cubicBezTo>
                  <a:pt x="308" y="568"/>
                  <a:pt x="301" y="565"/>
                  <a:pt x="298" y="568"/>
                </a:cubicBezTo>
                <a:cubicBezTo>
                  <a:pt x="294" y="571"/>
                  <a:pt x="293" y="577"/>
                  <a:pt x="290" y="580"/>
                </a:cubicBezTo>
                <a:cubicBezTo>
                  <a:pt x="287" y="583"/>
                  <a:pt x="282" y="585"/>
                  <a:pt x="278" y="588"/>
                </a:cubicBezTo>
                <a:cubicBezTo>
                  <a:pt x="258" y="581"/>
                  <a:pt x="238" y="579"/>
                  <a:pt x="218" y="572"/>
                </a:cubicBezTo>
                <a:cubicBezTo>
                  <a:pt x="205" y="533"/>
                  <a:pt x="178" y="460"/>
                  <a:pt x="142" y="436"/>
                </a:cubicBezTo>
                <a:cubicBezTo>
                  <a:pt x="134" y="412"/>
                  <a:pt x="127" y="394"/>
                  <a:pt x="106" y="380"/>
                </a:cubicBezTo>
                <a:cubicBezTo>
                  <a:pt x="99" y="360"/>
                  <a:pt x="91" y="347"/>
                  <a:pt x="74" y="336"/>
                </a:cubicBezTo>
                <a:cubicBezTo>
                  <a:pt x="60" y="315"/>
                  <a:pt x="41" y="301"/>
                  <a:pt x="30" y="276"/>
                </a:cubicBezTo>
                <a:cubicBezTo>
                  <a:pt x="19" y="252"/>
                  <a:pt x="14" y="225"/>
                  <a:pt x="6" y="200"/>
                </a:cubicBezTo>
                <a:cubicBezTo>
                  <a:pt x="8" y="177"/>
                  <a:pt x="0" y="150"/>
                  <a:pt x="14" y="132"/>
                </a:cubicBezTo>
                <a:cubicBezTo>
                  <a:pt x="51" y="84"/>
                  <a:pt x="124" y="19"/>
                  <a:pt x="182" y="0"/>
                </a:cubicBezTo>
                <a:cubicBezTo>
                  <a:pt x="209" y="5"/>
                  <a:pt x="215" y="9"/>
                  <a:pt x="242" y="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39" name="Freeform 39"/>
          <p:cNvSpPr>
            <a:spLocks/>
          </p:cNvSpPr>
          <p:nvPr/>
        </p:nvSpPr>
        <p:spPr bwMode="auto">
          <a:xfrm>
            <a:off x="1254125" y="4291013"/>
            <a:ext cx="809625" cy="328612"/>
          </a:xfrm>
          <a:custGeom>
            <a:avLst/>
            <a:gdLst>
              <a:gd name="T0" fmla="*/ 728 w 736"/>
              <a:gd name="T1" fmla="*/ 5 h 297"/>
              <a:gd name="T2" fmla="*/ 704 w 736"/>
              <a:gd name="T3" fmla="*/ 9 h 297"/>
              <a:gd name="T4" fmla="*/ 672 w 736"/>
              <a:gd name="T5" fmla="*/ 17 h 297"/>
              <a:gd name="T6" fmla="*/ 606 w 736"/>
              <a:gd name="T7" fmla="*/ 0 h 297"/>
              <a:gd name="T8" fmla="*/ 555 w 736"/>
              <a:gd name="T9" fmla="*/ 6 h 297"/>
              <a:gd name="T10" fmla="*/ 531 w 736"/>
              <a:gd name="T11" fmla="*/ 18 h 297"/>
              <a:gd name="T12" fmla="*/ 388 w 736"/>
              <a:gd name="T13" fmla="*/ 65 h 297"/>
              <a:gd name="T14" fmla="*/ 360 w 736"/>
              <a:gd name="T15" fmla="*/ 78 h 297"/>
              <a:gd name="T16" fmla="*/ 288 w 736"/>
              <a:gd name="T17" fmla="*/ 89 h 297"/>
              <a:gd name="T18" fmla="*/ 150 w 736"/>
              <a:gd name="T19" fmla="*/ 81 h 297"/>
              <a:gd name="T20" fmla="*/ 56 w 736"/>
              <a:gd name="T21" fmla="*/ 85 h 297"/>
              <a:gd name="T22" fmla="*/ 32 w 736"/>
              <a:gd name="T23" fmla="*/ 93 h 297"/>
              <a:gd name="T24" fmla="*/ 0 w 736"/>
              <a:gd name="T25" fmla="*/ 165 h 297"/>
              <a:gd name="T26" fmla="*/ 12 w 736"/>
              <a:gd name="T27" fmla="*/ 225 h 297"/>
              <a:gd name="T28" fmla="*/ 39 w 736"/>
              <a:gd name="T29" fmla="*/ 258 h 297"/>
              <a:gd name="T30" fmla="*/ 164 w 736"/>
              <a:gd name="T31" fmla="*/ 289 h 297"/>
              <a:gd name="T32" fmla="*/ 264 w 736"/>
              <a:gd name="T33" fmla="*/ 289 h 297"/>
              <a:gd name="T34" fmla="*/ 504 w 736"/>
              <a:gd name="T35" fmla="*/ 289 h 297"/>
              <a:gd name="T36" fmla="*/ 636 w 736"/>
              <a:gd name="T37" fmla="*/ 281 h 297"/>
              <a:gd name="T38" fmla="*/ 680 w 736"/>
              <a:gd name="T39" fmla="*/ 289 h 297"/>
              <a:gd name="T40" fmla="*/ 736 w 736"/>
              <a:gd name="T41" fmla="*/ 285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6" h="297">
                <a:moveTo>
                  <a:pt x="728" y="5"/>
                </a:moveTo>
                <a:cubicBezTo>
                  <a:pt x="720" y="6"/>
                  <a:pt x="712" y="7"/>
                  <a:pt x="704" y="9"/>
                </a:cubicBezTo>
                <a:cubicBezTo>
                  <a:pt x="693" y="11"/>
                  <a:pt x="672" y="17"/>
                  <a:pt x="672" y="17"/>
                </a:cubicBezTo>
                <a:cubicBezTo>
                  <a:pt x="649" y="11"/>
                  <a:pt x="629" y="8"/>
                  <a:pt x="606" y="0"/>
                </a:cubicBezTo>
                <a:cubicBezTo>
                  <a:pt x="581" y="3"/>
                  <a:pt x="575" y="0"/>
                  <a:pt x="555" y="6"/>
                </a:cubicBezTo>
                <a:cubicBezTo>
                  <a:pt x="547" y="8"/>
                  <a:pt x="531" y="18"/>
                  <a:pt x="531" y="18"/>
                </a:cubicBezTo>
                <a:cubicBezTo>
                  <a:pt x="480" y="45"/>
                  <a:pt x="437" y="52"/>
                  <a:pt x="388" y="65"/>
                </a:cubicBezTo>
                <a:cubicBezTo>
                  <a:pt x="357" y="77"/>
                  <a:pt x="377" y="74"/>
                  <a:pt x="360" y="78"/>
                </a:cubicBezTo>
                <a:cubicBezTo>
                  <a:pt x="343" y="82"/>
                  <a:pt x="323" y="89"/>
                  <a:pt x="288" y="89"/>
                </a:cubicBezTo>
                <a:cubicBezTo>
                  <a:pt x="234" y="86"/>
                  <a:pt x="210" y="96"/>
                  <a:pt x="150" y="81"/>
                </a:cubicBezTo>
                <a:cubicBezTo>
                  <a:pt x="94" y="86"/>
                  <a:pt x="95" y="72"/>
                  <a:pt x="56" y="85"/>
                </a:cubicBezTo>
                <a:cubicBezTo>
                  <a:pt x="48" y="88"/>
                  <a:pt x="32" y="93"/>
                  <a:pt x="32" y="93"/>
                </a:cubicBezTo>
                <a:cubicBezTo>
                  <a:pt x="10" y="115"/>
                  <a:pt x="5" y="136"/>
                  <a:pt x="0" y="165"/>
                </a:cubicBezTo>
                <a:cubicBezTo>
                  <a:pt x="3" y="183"/>
                  <a:pt x="3" y="208"/>
                  <a:pt x="12" y="225"/>
                </a:cubicBezTo>
                <a:cubicBezTo>
                  <a:pt x="18" y="238"/>
                  <a:pt x="39" y="258"/>
                  <a:pt x="39" y="258"/>
                </a:cubicBezTo>
                <a:cubicBezTo>
                  <a:pt x="60" y="290"/>
                  <a:pt x="130" y="284"/>
                  <a:pt x="164" y="289"/>
                </a:cubicBezTo>
                <a:cubicBezTo>
                  <a:pt x="202" y="297"/>
                  <a:pt x="207" y="289"/>
                  <a:pt x="264" y="289"/>
                </a:cubicBezTo>
                <a:cubicBezTo>
                  <a:pt x="321" y="289"/>
                  <a:pt x="442" y="290"/>
                  <a:pt x="504" y="289"/>
                </a:cubicBezTo>
                <a:cubicBezTo>
                  <a:pt x="561" y="292"/>
                  <a:pt x="582" y="289"/>
                  <a:pt x="636" y="281"/>
                </a:cubicBezTo>
                <a:cubicBezTo>
                  <a:pt x="651" y="276"/>
                  <a:pt x="665" y="293"/>
                  <a:pt x="680" y="289"/>
                </a:cubicBezTo>
                <a:cubicBezTo>
                  <a:pt x="697" y="290"/>
                  <a:pt x="736" y="285"/>
                  <a:pt x="736" y="285"/>
                </a:cubicBezTo>
              </a:path>
            </a:pathLst>
          </a:custGeom>
          <a:noFill/>
          <a:ln w="12700" cmpd="sng">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40" name="Freeform 40"/>
          <p:cNvSpPr>
            <a:spLocks/>
          </p:cNvSpPr>
          <p:nvPr/>
        </p:nvSpPr>
        <p:spPr bwMode="auto">
          <a:xfrm>
            <a:off x="1916113" y="4222750"/>
            <a:ext cx="211137" cy="369888"/>
          </a:xfrm>
          <a:custGeom>
            <a:avLst/>
            <a:gdLst>
              <a:gd name="T0" fmla="*/ 16 w 190"/>
              <a:gd name="T1" fmla="*/ 0 h 336"/>
              <a:gd name="T2" fmla="*/ 16 w 190"/>
              <a:gd name="T3" fmla="*/ 54 h 336"/>
              <a:gd name="T4" fmla="*/ 31 w 190"/>
              <a:gd name="T5" fmla="*/ 129 h 336"/>
              <a:gd name="T6" fmla="*/ 46 w 190"/>
              <a:gd name="T7" fmla="*/ 333 h 336"/>
              <a:gd name="T8" fmla="*/ 67 w 190"/>
              <a:gd name="T9" fmla="*/ 336 h 336"/>
              <a:gd name="T10" fmla="*/ 178 w 190"/>
              <a:gd name="T11" fmla="*/ 249 h 336"/>
              <a:gd name="T12" fmla="*/ 181 w 190"/>
              <a:gd name="T13" fmla="*/ 240 h 336"/>
              <a:gd name="T14" fmla="*/ 184 w 190"/>
              <a:gd name="T15" fmla="*/ 228 h 336"/>
              <a:gd name="T16" fmla="*/ 190 w 190"/>
              <a:gd name="T17" fmla="*/ 210 h 336"/>
              <a:gd name="T18" fmla="*/ 157 w 190"/>
              <a:gd name="T19" fmla="*/ 48 h 336"/>
              <a:gd name="T20" fmla="*/ 91 w 190"/>
              <a:gd name="T21" fmla="*/ 18 h 336"/>
              <a:gd name="T22" fmla="*/ 16 w 190"/>
              <a:gd name="T23"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336">
                <a:moveTo>
                  <a:pt x="16" y="0"/>
                </a:moveTo>
                <a:cubicBezTo>
                  <a:pt x="23" y="20"/>
                  <a:pt x="23" y="32"/>
                  <a:pt x="16" y="54"/>
                </a:cubicBezTo>
                <a:cubicBezTo>
                  <a:pt x="18" y="82"/>
                  <a:pt x="25" y="103"/>
                  <a:pt x="31" y="129"/>
                </a:cubicBezTo>
                <a:cubicBezTo>
                  <a:pt x="29" y="179"/>
                  <a:pt x="0" y="302"/>
                  <a:pt x="46" y="333"/>
                </a:cubicBezTo>
                <a:cubicBezTo>
                  <a:pt x="67" y="326"/>
                  <a:pt x="52" y="331"/>
                  <a:pt x="67" y="336"/>
                </a:cubicBezTo>
                <a:cubicBezTo>
                  <a:pt x="111" y="329"/>
                  <a:pt x="148" y="279"/>
                  <a:pt x="178" y="249"/>
                </a:cubicBezTo>
                <a:cubicBezTo>
                  <a:pt x="179" y="246"/>
                  <a:pt x="180" y="243"/>
                  <a:pt x="181" y="240"/>
                </a:cubicBezTo>
                <a:cubicBezTo>
                  <a:pt x="182" y="236"/>
                  <a:pt x="183" y="232"/>
                  <a:pt x="184" y="228"/>
                </a:cubicBezTo>
                <a:cubicBezTo>
                  <a:pt x="186" y="222"/>
                  <a:pt x="190" y="210"/>
                  <a:pt x="190" y="210"/>
                </a:cubicBezTo>
                <a:cubicBezTo>
                  <a:pt x="188" y="172"/>
                  <a:pt x="190" y="81"/>
                  <a:pt x="157" y="48"/>
                </a:cubicBezTo>
                <a:cubicBezTo>
                  <a:pt x="143" y="34"/>
                  <a:pt x="110" y="23"/>
                  <a:pt x="91" y="18"/>
                </a:cubicBezTo>
                <a:cubicBezTo>
                  <a:pt x="65" y="23"/>
                  <a:pt x="35" y="19"/>
                  <a:pt x="16" y="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41" name="Text Box 41"/>
          <p:cNvSpPr txBox="1">
            <a:spLocks noChangeArrowheads="1"/>
          </p:cNvSpPr>
          <p:nvPr/>
        </p:nvSpPr>
        <p:spPr bwMode="auto">
          <a:xfrm>
            <a:off x="769938" y="2878138"/>
            <a:ext cx="111125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spcBef>
                <a:spcPct val="50000"/>
              </a:spcBef>
            </a:pPr>
            <a:r>
              <a:rPr lang="en-US" sz="1100" b="1">
                <a:solidFill>
                  <a:srgbClr val="000000"/>
                </a:solidFill>
                <a:latin typeface="Tahoma" panose="020B0604030504040204" pitchFamily="34" charset="0"/>
              </a:rPr>
              <a:t>Picayune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Strand State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Forrest</a:t>
            </a:r>
          </a:p>
        </p:txBody>
      </p:sp>
      <p:sp>
        <p:nvSpPr>
          <p:cNvPr id="42" name="Rectangle 42"/>
          <p:cNvSpPr>
            <a:spLocks noChangeArrowheads="1"/>
          </p:cNvSpPr>
          <p:nvPr/>
        </p:nvSpPr>
        <p:spPr bwMode="auto">
          <a:xfrm>
            <a:off x="1922463" y="4532313"/>
            <a:ext cx="146050" cy="603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43" name="Rectangle 43"/>
          <p:cNvSpPr>
            <a:spLocks noChangeArrowheads="1"/>
          </p:cNvSpPr>
          <p:nvPr/>
        </p:nvSpPr>
        <p:spPr bwMode="auto">
          <a:xfrm>
            <a:off x="3043238" y="4532313"/>
            <a:ext cx="146050" cy="603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44" name="Rectangle 44"/>
          <p:cNvSpPr>
            <a:spLocks noChangeArrowheads="1"/>
          </p:cNvSpPr>
          <p:nvPr/>
        </p:nvSpPr>
        <p:spPr bwMode="auto">
          <a:xfrm>
            <a:off x="3422650" y="4713288"/>
            <a:ext cx="146050" cy="603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45" name="Line 45"/>
          <p:cNvSpPr>
            <a:spLocks noChangeShapeType="1"/>
          </p:cNvSpPr>
          <p:nvPr/>
        </p:nvSpPr>
        <p:spPr bwMode="auto">
          <a:xfrm flipH="1">
            <a:off x="3409950" y="1611313"/>
            <a:ext cx="47625" cy="9858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6" name="Freeform 46"/>
          <p:cNvSpPr>
            <a:spLocks/>
          </p:cNvSpPr>
          <p:nvPr/>
        </p:nvSpPr>
        <p:spPr bwMode="auto">
          <a:xfrm>
            <a:off x="2814638" y="1577975"/>
            <a:ext cx="633412" cy="1114425"/>
          </a:xfrm>
          <a:custGeom>
            <a:avLst/>
            <a:gdLst>
              <a:gd name="T0" fmla="*/ 560 w 575"/>
              <a:gd name="T1" fmla="*/ 22 h 1012"/>
              <a:gd name="T2" fmla="*/ 564 w 575"/>
              <a:gd name="T3" fmla="*/ 96 h 1012"/>
              <a:gd name="T4" fmla="*/ 560 w 575"/>
              <a:gd name="T5" fmla="*/ 284 h 1012"/>
              <a:gd name="T6" fmla="*/ 556 w 575"/>
              <a:gd name="T7" fmla="*/ 524 h 1012"/>
              <a:gd name="T8" fmla="*/ 540 w 575"/>
              <a:gd name="T9" fmla="*/ 776 h 1012"/>
              <a:gd name="T10" fmla="*/ 524 w 575"/>
              <a:gd name="T11" fmla="*/ 916 h 1012"/>
              <a:gd name="T12" fmla="*/ 508 w 575"/>
              <a:gd name="T13" fmla="*/ 952 h 1012"/>
              <a:gd name="T14" fmla="*/ 324 w 575"/>
              <a:gd name="T15" fmla="*/ 968 h 1012"/>
              <a:gd name="T16" fmla="*/ 248 w 575"/>
              <a:gd name="T17" fmla="*/ 972 h 1012"/>
              <a:gd name="T18" fmla="*/ 148 w 575"/>
              <a:gd name="T19" fmla="*/ 976 h 1012"/>
              <a:gd name="T20" fmla="*/ 0 w 575"/>
              <a:gd name="T21" fmla="*/ 968 h 1012"/>
              <a:gd name="T22" fmla="*/ 146 w 575"/>
              <a:gd name="T23" fmla="*/ 958 h 1012"/>
              <a:gd name="T24" fmla="*/ 218 w 575"/>
              <a:gd name="T25" fmla="*/ 646 h 1012"/>
              <a:gd name="T26" fmla="*/ 236 w 575"/>
              <a:gd name="T27" fmla="*/ 478 h 1012"/>
              <a:gd name="T28" fmla="*/ 290 w 575"/>
              <a:gd name="T29" fmla="*/ 52 h 1012"/>
              <a:gd name="T30" fmla="*/ 404 w 575"/>
              <a:gd name="T31" fmla="*/ 10 h 1012"/>
              <a:gd name="T32" fmla="*/ 524 w 575"/>
              <a:gd name="T33" fmla="*/ 16 h 1012"/>
              <a:gd name="T34" fmla="*/ 560 w 575"/>
              <a:gd name="T35" fmla="*/ 22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5" h="1012">
                <a:moveTo>
                  <a:pt x="560" y="22"/>
                </a:moveTo>
                <a:cubicBezTo>
                  <a:pt x="567" y="44"/>
                  <a:pt x="557" y="74"/>
                  <a:pt x="564" y="96"/>
                </a:cubicBezTo>
                <a:cubicBezTo>
                  <a:pt x="564" y="140"/>
                  <a:pt x="562" y="212"/>
                  <a:pt x="560" y="284"/>
                </a:cubicBezTo>
                <a:cubicBezTo>
                  <a:pt x="562" y="340"/>
                  <a:pt x="558" y="441"/>
                  <a:pt x="556" y="524"/>
                </a:cubicBezTo>
                <a:cubicBezTo>
                  <a:pt x="553" y="606"/>
                  <a:pt x="545" y="711"/>
                  <a:pt x="540" y="776"/>
                </a:cubicBezTo>
                <a:cubicBezTo>
                  <a:pt x="534" y="821"/>
                  <a:pt x="539" y="872"/>
                  <a:pt x="524" y="916"/>
                </a:cubicBezTo>
                <a:cubicBezTo>
                  <a:pt x="518" y="935"/>
                  <a:pt x="527" y="946"/>
                  <a:pt x="508" y="952"/>
                </a:cubicBezTo>
                <a:cubicBezTo>
                  <a:pt x="453" y="970"/>
                  <a:pt x="383" y="963"/>
                  <a:pt x="324" y="968"/>
                </a:cubicBezTo>
                <a:cubicBezTo>
                  <a:pt x="281" y="968"/>
                  <a:pt x="275" y="976"/>
                  <a:pt x="248" y="972"/>
                </a:cubicBezTo>
                <a:cubicBezTo>
                  <a:pt x="219" y="973"/>
                  <a:pt x="189" y="977"/>
                  <a:pt x="148" y="976"/>
                </a:cubicBezTo>
                <a:cubicBezTo>
                  <a:pt x="123" y="976"/>
                  <a:pt x="0" y="965"/>
                  <a:pt x="0" y="968"/>
                </a:cubicBezTo>
                <a:cubicBezTo>
                  <a:pt x="0" y="971"/>
                  <a:pt x="110" y="1012"/>
                  <a:pt x="146" y="958"/>
                </a:cubicBezTo>
                <a:cubicBezTo>
                  <a:pt x="140" y="866"/>
                  <a:pt x="195" y="737"/>
                  <a:pt x="218" y="646"/>
                </a:cubicBezTo>
                <a:cubicBezTo>
                  <a:pt x="222" y="590"/>
                  <a:pt x="225" y="533"/>
                  <a:pt x="236" y="478"/>
                </a:cubicBezTo>
                <a:cubicBezTo>
                  <a:pt x="240" y="312"/>
                  <a:pt x="241" y="200"/>
                  <a:pt x="290" y="52"/>
                </a:cubicBezTo>
                <a:cubicBezTo>
                  <a:pt x="302" y="15"/>
                  <a:pt x="381" y="12"/>
                  <a:pt x="404" y="10"/>
                </a:cubicBezTo>
                <a:cubicBezTo>
                  <a:pt x="444" y="0"/>
                  <a:pt x="485" y="3"/>
                  <a:pt x="524" y="16"/>
                </a:cubicBezTo>
                <a:cubicBezTo>
                  <a:pt x="530" y="25"/>
                  <a:pt x="575" y="67"/>
                  <a:pt x="560" y="22"/>
                </a:cubicBezTo>
                <a:close/>
              </a:path>
            </a:pathLst>
          </a:custGeom>
          <a:solidFill>
            <a:schemeClr val="tx1"/>
          </a:solidFill>
          <a:ln w="9525">
            <a:solidFill>
              <a:srgbClr val="000000"/>
            </a:solidFill>
            <a:round/>
            <a:headEnd/>
            <a:tailEnd/>
          </a:ln>
          <a:effectLst/>
        </p:spPr>
        <p:txBody>
          <a:bodyPr>
            <a:spAutoFit/>
          </a:bodyPr>
          <a:lstStyle/>
          <a:p>
            <a:endParaRPr lang="en-US"/>
          </a:p>
        </p:txBody>
      </p:sp>
      <p:sp>
        <p:nvSpPr>
          <p:cNvPr id="47" name="Freeform 47"/>
          <p:cNvSpPr>
            <a:spLocks/>
          </p:cNvSpPr>
          <p:nvPr/>
        </p:nvSpPr>
        <p:spPr bwMode="auto">
          <a:xfrm>
            <a:off x="2717800" y="1524000"/>
            <a:ext cx="1622425" cy="1314450"/>
          </a:xfrm>
          <a:custGeom>
            <a:avLst/>
            <a:gdLst>
              <a:gd name="T0" fmla="*/ 30 w 1472"/>
              <a:gd name="T1" fmla="*/ 1024 h 1192"/>
              <a:gd name="T2" fmla="*/ 0 w 1472"/>
              <a:gd name="T3" fmla="*/ 808 h 1192"/>
              <a:gd name="T4" fmla="*/ 6 w 1472"/>
              <a:gd name="T5" fmla="*/ 736 h 1192"/>
              <a:gd name="T6" fmla="*/ 72 w 1472"/>
              <a:gd name="T7" fmla="*/ 694 h 1192"/>
              <a:gd name="T8" fmla="*/ 240 w 1472"/>
              <a:gd name="T9" fmla="*/ 646 h 1192"/>
              <a:gd name="T10" fmla="*/ 480 w 1472"/>
              <a:gd name="T11" fmla="*/ 646 h 1192"/>
              <a:gd name="T12" fmla="*/ 606 w 1472"/>
              <a:gd name="T13" fmla="*/ 634 h 1192"/>
              <a:gd name="T14" fmla="*/ 639 w 1472"/>
              <a:gd name="T15" fmla="*/ 91 h 1192"/>
              <a:gd name="T16" fmla="*/ 654 w 1472"/>
              <a:gd name="T17" fmla="*/ 88 h 1192"/>
              <a:gd name="T18" fmla="*/ 666 w 1472"/>
              <a:gd name="T19" fmla="*/ 85 h 1192"/>
              <a:gd name="T20" fmla="*/ 675 w 1472"/>
              <a:gd name="T21" fmla="*/ 82 h 1192"/>
              <a:gd name="T22" fmla="*/ 768 w 1472"/>
              <a:gd name="T23" fmla="*/ 82 h 1192"/>
              <a:gd name="T24" fmla="*/ 1044 w 1472"/>
              <a:gd name="T25" fmla="*/ 82 h 1192"/>
              <a:gd name="T26" fmla="*/ 1278 w 1472"/>
              <a:gd name="T27" fmla="*/ 88 h 1192"/>
              <a:gd name="T28" fmla="*/ 1296 w 1472"/>
              <a:gd name="T29" fmla="*/ 163 h 1192"/>
              <a:gd name="T30" fmla="*/ 1443 w 1472"/>
              <a:gd name="T31" fmla="*/ 907 h 1192"/>
              <a:gd name="T32" fmla="*/ 1455 w 1472"/>
              <a:gd name="T33" fmla="*/ 979 h 1192"/>
              <a:gd name="T34" fmla="*/ 1449 w 1472"/>
              <a:gd name="T35" fmla="*/ 970 h 1192"/>
              <a:gd name="T36" fmla="*/ 1452 w 1472"/>
              <a:gd name="T37" fmla="*/ 967 h 1192"/>
              <a:gd name="T38" fmla="*/ 1449 w 1472"/>
              <a:gd name="T39" fmla="*/ 967 h 1192"/>
              <a:gd name="T40" fmla="*/ 1314 w 1472"/>
              <a:gd name="T41" fmla="*/ 925 h 1192"/>
              <a:gd name="T42" fmla="*/ 1128 w 1472"/>
              <a:gd name="T43" fmla="*/ 916 h 1192"/>
              <a:gd name="T44" fmla="*/ 1008 w 1472"/>
              <a:gd name="T45" fmla="*/ 979 h 1192"/>
              <a:gd name="T46" fmla="*/ 1011 w 1472"/>
              <a:gd name="T47" fmla="*/ 1006 h 1192"/>
              <a:gd name="T48" fmla="*/ 1032 w 1472"/>
              <a:gd name="T49" fmla="*/ 1048 h 1192"/>
              <a:gd name="T50" fmla="*/ 1023 w 1472"/>
              <a:gd name="T51" fmla="*/ 1093 h 1192"/>
              <a:gd name="T52" fmla="*/ 996 w 1472"/>
              <a:gd name="T53" fmla="*/ 1123 h 1192"/>
              <a:gd name="T54" fmla="*/ 966 w 1472"/>
              <a:gd name="T55" fmla="*/ 1153 h 1192"/>
              <a:gd name="T56" fmla="*/ 930 w 1472"/>
              <a:gd name="T57" fmla="*/ 1171 h 1192"/>
              <a:gd name="T58" fmla="*/ 882 w 1472"/>
              <a:gd name="T59" fmla="*/ 1189 h 1192"/>
              <a:gd name="T60" fmla="*/ 816 w 1472"/>
              <a:gd name="T61" fmla="*/ 1186 h 1192"/>
              <a:gd name="T62" fmla="*/ 753 w 1472"/>
              <a:gd name="T63" fmla="*/ 1153 h 1192"/>
              <a:gd name="T64" fmla="*/ 747 w 1472"/>
              <a:gd name="T65" fmla="*/ 1126 h 1192"/>
              <a:gd name="T66" fmla="*/ 750 w 1472"/>
              <a:gd name="T67" fmla="*/ 1084 h 1192"/>
              <a:gd name="T68" fmla="*/ 765 w 1472"/>
              <a:gd name="T69" fmla="*/ 1063 h 1192"/>
              <a:gd name="T70" fmla="*/ 780 w 1472"/>
              <a:gd name="T71" fmla="*/ 1033 h 1192"/>
              <a:gd name="T72" fmla="*/ 789 w 1472"/>
              <a:gd name="T73" fmla="*/ 943 h 1192"/>
              <a:gd name="T74" fmla="*/ 675 w 1472"/>
              <a:gd name="T75" fmla="*/ 910 h 1192"/>
              <a:gd name="T76" fmla="*/ 660 w 1472"/>
              <a:gd name="T77" fmla="*/ 913 h 1192"/>
              <a:gd name="T78" fmla="*/ 630 w 1472"/>
              <a:gd name="T79" fmla="*/ 982 h 1192"/>
              <a:gd name="T80" fmla="*/ 591 w 1472"/>
              <a:gd name="T81" fmla="*/ 997 h 1192"/>
              <a:gd name="T82" fmla="*/ 498 w 1472"/>
              <a:gd name="T83" fmla="*/ 1009 h 1192"/>
              <a:gd name="T84" fmla="*/ 396 w 1472"/>
              <a:gd name="T85" fmla="*/ 1009 h 1192"/>
              <a:gd name="T86" fmla="*/ 345 w 1472"/>
              <a:gd name="T87" fmla="*/ 1021 h 1192"/>
              <a:gd name="T88" fmla="*/ 240 w 1472"/>
              <a:gd name="T89" fmla="*/ 1024 h 1192"/>
              <a:gd name="T90" fmla="*/ 30 w 1472"/>
              <a:gd name="T91" fmla="*/ 1024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72" h="1192">
                <a:moveTo>
                  <a:pt x="30" y="1024"/>
                </a:moveTo>
                <a:cubicBezTo>
                  <a:pt x="24" y="950"/>
                  <a:pt x="14" y="880"/>
                  <a:pt x="0" y="808"/>
                </a:cubicBezTo>
                <a:cubicBezTo>
                  <a:pt x="2" y="784"/>
                  <a:pt x="1" y="760"/>
                  <a:pt x="6" y="736"/>
                </a:cubicBezTo>
                <a:cubicBezTo>
                  <a:pt x="12" y="705"/>
                  <a:pt x="53" y="707"/>
                  <a:pt x="72" y="694"/>
                </a:cubicBezTo>
                <a:cubicBezTo>
                  <a:pt x="123" y="660"/>
                  <a:pt x="182" y="658"/>
                  <a:pt x="240" y="646"/>
                </a:cubicBezTo>
                <a:cubicBezTo>
                  <a:pt x="519" y="655"/>
                  <a:pt x="351" y="659"/>
                  <a:pt x="480" y="646"/>
                </a:cubicBezTo>
                <a:cubicBezTo>
                  <a:pt x="522" y="642"/>
                  <a:pt x="606" y="634"/>
                  <a:pt x="606" y="634"/>
                </a:cubicBezTo>
                <a:cubicBezTo>
                  <a:pt x="637" y="637"/>
                  <a:pt x="566" y="183"/>
                  <a:pt x="639" y="91"/>
                </a:cubicBezTo>
                <a:cubicBezTo>
                  <a:pt x="647" y="0"/>
                  <a:pt x="650" y="89"/>
                  <a:pt x="654" y="88"/>
                </a:cubicBezTo>
                <a:cubicBezTo>
                  <a:pt x="658" y="87"/>
                  <a:pt x="663" y="86"/>
                  <a:pt x="666" y="85"/>
                </a:cubicBezTo>
                <a:cubicBezTo>
                  <a:pt x="669" y="84"/>
                  <a:pt x="658" y="82"/>
                  <a:pt x="675" y="82"/>
                </a:cubicBezTo>
                <a:cubicBezTo>
                  <a:pt x="692" y="82"/>
                  <a:pt x="707" y="82"/>
                  <a:pt x="768" y="82"/>
                </a:cubicBezTo>
                <a:cubicBezTo>
                  <a:pt x="829" y="82"/>
                  <a:pt x="959" y="81"/>
                  <a:pt x="1044" y="82"/>
                </a:cubicBezTo>
                <a:cubicBezTo>
                  <a:pt x="1129" y="83"/>
                  <a:pt x="1236" y="75"/>
                  <a:pt x="1278" y="88"/>
                </a:cubicBezTo>
                <a:cubicBezTo>
                  <a:pt x="1320" y="101"/>
                  <a:pt x="1269" y="27"/>
                  <a:pt x="1296" y="163"/>
                </a:cubicBezTo>
                <a:cubicBezTo>
                  <a:pt x="1323" y="299"/>
                  <a:pt x="1417" y="771"/>
                  <a:pt x="1443" y="907"/>
                </a:cubicBezTo>
                <a:cubicBezTo>
                  <a:pt x="1469" y="1043"/>
                  <a:pt x="1454" y="969"/>
                  <a:pt x="1455" y="979"/>
                </a:cubicBezTo>
                <a:cubicBezTo>
                  <a:pt x="1456" y="989"/>
                  <a:pt x="1450" y="972"/>
                  <a:pt x="1449" y="970"/>
                </a:cubicBezTo>
                <a:cubicBezTo>
                  <a:pt x="1448" y="968"/>
                  <a:pt x="1452" y="967"/>
                  <a:pt x="1452" y="967"/>
                </a:cubicBezTo>
                <a:cubicBezTo>
                  <a:pt x="1452" y="967"/>
                  <a:pt x="1472" y="974"/>
                  <a:pt x="1449" y="967"/>
                </a:cubicBezTo>
                <a:cubicBezTo>
                  <a:pt x="1426" y="960"/>
                  <a:pt x="1367" y="933"/>
                  <a:pt x="1314" y="925"/>
                </a:cubicBezTo>
                <a:cubicBezTo>
                  <a:pt x="1261" y="917"/>
                  <a:pt x="1179" y="907"/>
                  <a:pt x="1128" y="916"/>
                </a:cubicBezTo>
                <a:cubicBezTo>
                  <a:pt x="1077" y="925"/>
                  <a:pt x="1027" y="964"/>
                  <a:pt x="1008" y="979"/>
                </a:cubicBezTo>
                <a:cubicBezTo>
                  <a:pt x="989" y="994"/>
                  <a:pt x="1007" y="995"/>
                  <a:pt x="1011" y="1006"/>
                </a:cubicBezTo>
                <a:cubicBezTo>
                  <a:pt x="1015" y="1017"/>
                  <a:pt x="1030" y="1034"/>
                  <a:pt x="1032" y="1048"/>
                </a:cubicBezTo>
                <a:cubicBezTo>
                  <a:pt x="1034" y="1062"/>
                  <a:pt x="1029" y="1080"/>
                  <a:pt x="1023" y="1093"/>
                </a:cubicBezTo>
                <a:cubicBezTo>
                  <a:pt x="1017" y="1106"/>
                  <a:pt x="1005" y="1113"/>
                  <a:pt x="996" y="1123"/>
                </a:cubicBezTo>
                <a:cubicBezTo>
                  <a:pt x="987" y="1133"/>
                  <a:pt x="977" y="1145"/>
                  <a:pt x="966" y="1153"/>
                </a:cubicBezTo>
                <a:cubicBezTo>
                  <a:pt x="955" y="1161"/>
                  <a:pt x="944" y="1165"/>
                  <a:pt x="930" y="1171"/>
                </a:cubicBezTo>
                <a:cubicBezTo>
                  <a:pt x="916" y="1177"/>
                  <a:pt x="901" y="1187"/>
                  <a:pt x="882" y="1189"/>
                </a:cubicBezTo>
                <a:cubicBezTo>
                  <a:pt x="863" y="1191"/>
                  <a:pt x="837" y="1192"/>
                  <a:pt x="816" y="1186"/>
                </a:cubicBezTo>
                <a:cubicBezTo>
                  <a:pt x="795" y="1180"/>
                  <a:pt x="764" y="1163"/>
                  <a:pt x="753" y="1153"/>
                </a:cubicBezTo>
                <a:cubicBezTo>
                  <a:pt x="742" y="1143"/>
                  <a:pt x="747" y="1137"/>
                  <a:pt x="747" y="1126"/>
                </a:cubicBezTo>
                <a:cubicBezTo>
                  <a:pt x="747" y="1115"/>
                  <a:pt x="747" y="1094"/>
                  <a:pt x="750" y="1084"/>
                </a:cubicBezTo>
                <a:cubicBezTo>
                  <a:pt x="753" y="1074"/>
                  <a:pt x="760" y="1071"/>
                  <a:pt x="765" y="1063"/>
                </a:cubicBezTo>
                <a:cubicBezTo>
                  <a:pt x="770" y="1055"/>
                  <a:pt x="776" y="1053"/>
                  <a:pt x="780" y="1033"/>
                </a:cubicBezTo>
                <a:cubicBezTo>
                  <a:pt x="784" y="1013"/>
                  <a:pt x="806" y="963"/>
                  <a:pt x="789" y="943"/>
                </a:cubicBezTo>
                <a:cubicBezTo>
                  <a:pt x="772" y="923"/>
                  <a:pt x="696" y="915"/>
                  <a:pt x="675" y="910"/>
                </a:cubicBezTo>
                <a:cubicBezTo>
                  <a:pt x="654" y="905"/>
                  <a:pt x="668" y="901"/>
                  <a:pt x="660" y="913"/>
                </a:cubicBezTo>
                <a:cubicBezTo>
                  <a:pt x="656" y="926"/>
                  <a:pt x="639" y="976"/>
                  <a:pt x="630" y="982"/>
                </a:cubicBezTo>
                <a:cubicBezTo>
                  <a:pt x="605" y="999"/>
                  <a:pt x="622" y="989"/>
                  <a:pt x="591" y="997"/>
                </a:cubicBezTo>
                <a:cubicBezTo>
                  <a:pt x="569" y="1000"/>
                  <a:pt x="530" y="1008"/>
                  <a:pt x="498" y="1009"/>
                </a:cubicBezTo>
                <a:cubicBezTo>
                  <a:pt x="466" y="1011"/>
                  <a:pt x="421" y="1007"/>
                  <a:pt x="396" y="1009"/>
                </a:cubicBezTo>
                <a:cubicBezTo>
                  <a:pt x="370" y="1009"/>
                  <a:pt x="371" y="1018"/>
                  <a:pt x="345" y="1021"/>
                </a:cubicBezTo>
                <a:cubicBezTo>
                  <a:pt x="319" y="1024"/>
                  <a:pt x="292" y="1024"/>
                  <a:pt x="240" y="1024"/>
                </a:cubicBezTo>
                <a:cubicBezTo>
                  <a:pt x="173" y="1037"/>
                  <a:pt x="98" y="1041"/>
                  <a:pt x="30" y="1024"/>
                </a:cubicBezTo>
                <a:close/>
              </a:path>
            </a:pathLst>
          </a:custGeom>
          <a:solidFill>
            <a:srgbClr val="DF5B01"/>
          </a:solidFill>
          <a:ln w="12700" cmpd="sng">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8" name="Text Box 48"/>
          <p:cNvSpPr txBox="1">
            <a:spLocks noChangeArrowheads="1"/>
          </p:cNvSpPr>
          <p:nvPr/>
        </p:nvSpPr>
        <p:spPr bwMode="auto">
          <a:xfrm>
            <a:off x="3238500" y="1630363"/>
            <a:ext cx="11112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spcBef>
                <a:spcPct val="50000"/>
              </a:spcBef>
            </a:pPr>
            <a:r>
              <a:rPr lang="en-US" sz="1100" b="1">
                <a:solidFill>
                  <a:srgbClr val="000000"/>
                </a:solidFill>
                <a:latin typeface="Tahoma" panose="020B0604030504040204" pitchFamily="34" charset="0"/>
              </a:rPr>
              <a:t>Florida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Panther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National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Wildlife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Refuge</a:t>
            </a:r>
          </a:p>
        </p:txBody>
      </p:sp>
      <p:sp>
        <p:nvSpPr>
          <p:cNvPr id="49" name="Text Box 49"/>
          <p:cNvSpPr txBox="1">
            <a:spLocks noChangeArrowheads="1"/>
          </p:cNvSpPr>
          <p:nvPr/>
        </p:nvSpPr>
        <p:spPr bwMode="auto">
          <a:xfrm>
            <a:off x="2195513" y="3746500"/>
            <a:ext cx="1219200" cy="84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1"/>
                  </a:outerShdw>
                </a:effectLst>
              </a14:hiddenEffects>
            </a:ext>
          </a:extLst>
        </p:spPr>
        <p:txBody>
          <a:bodyPr>
            <a:spAutoFit/>
          </a:bodyPr>
          <a:lstStyle/>
          <a:p>
            <a:pPr algn="ctr">
              <a:lnSpc>
                <a:spcPct val="90000"/>
              </a:lnSpc>
              <a:spcBef>
                <a:spcPct val="50000"/>
              </a:spcBef>
            </a:pPr>
            <a:r>
              <a:rPr lang="en-US" sz="1100" b="1">
                <a:solidFill>
                  <a:srgbClr val="000000"/>
                </a:solidFill>
                <a:latin typeface="Tahoma" panose="020B0604030504040204" pitchFamily="34" charset="0"/>
              </a:rPr>
              <a:t>10,000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Islands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National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Wildlife </a:t>
            </a:r>
            <a:br>
              <a:rPr lang="en-US" sz="1100" b="1">
                <a:solidFill>
                  <a:srgbClr val="000000"/>
                </a:solidFill>
                <a:latin typeface="Tahoma" panose="020B0604030504040204" pitchFamily="34" charset="0"/>
              </a:rPr>
            </a:br>
            <a:r>
              <a:rPr lang="en-US" sz="1100" b="1">
                <a:solidFill>
                  <a:srgbClr val="000000"/>
                </a:solidFill>
                <a:latin typeface="Tahoma" panose="020B0604030504040204" pitchFamily="34" charset="0"/>
              </a:rPr>
              <a:t>Refuge</a:t>
            </a:r>
          </a:p>
        </p:txBody>
      </p:sp>
      <p:sp>
        <p:nvSpPr>
          <p:cNvPr id="50" name="Line 50"/>
          <p:cNvSpPr>
            <a:spLocks noChangeShapeType="1"/>
          </p:cNvSpPr>
          <p:nvPr/>
        </p:nvSpPr>
        <p:spPr bwMode="auto">
          <a:xfrm>
            <a:off x="527050" y="4605338"/>
            <a:ext cx="4195763"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51" name="Line 51"/>
          <p:cNvSpPr>
            <a:spLocks noChangeShapeType="1"/>
          </p:cNvSpPr>
          <p:nvPr/>
        </p:nvSpPr>
        <p:spPr bwMode="auto">
          <a:xfrm>
            <a:off x="506413" y="4792663"/>
            <a:ext cx="4210050"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endParaRPr lang="en-US"/>
          </a:p>
        </p:txBody>
      </p:sp>
      <p:sp>
        <p:nvSpPr>
          <p:cNvPr id="52" name="AutoShape 52"/>
          <p:cNvSpPr>
            <a:spLocks noChangeArrowheads="1"/>
          </p:cNvSpPr>
          <p:nvPr/>
        </p:nvSpPr>
        <p:spPr bwMode="auto">
          <a:xfrm rot="17308583">
            <a:off x="969169" y="4085432"/>
            <a:ext cx="2395537" cy="2667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a:solidFill>
              <a:schemeClr val="tx1"/>
            </a:solidFill>
            <a:miter lim="800000"/>
            <a:headEnd/>
            <a:tailEnd/>
          </a:ln>
          <a:effectLst>
            <a:outerShdw dist="35921" dir="2700000" algn="ctr" rotWithShape="0">
              <a:schemeClr val="bg2"/>
            </a:outerShdw>
          </a:effectLst>
        </p:spPr>
        <p:txBody>
          <a:bodyPr>
            <a:spAutoFit/>
          </a:bodyPr>
          <a:lstStyle/>
          <a:p>
            <a:endParaRPr lang="en-US"/>
          </a:p>
        </p:txBody>
      </p:sp>
      <p:sp>
        <p:nvSpPr>
          <p:cNvPr id="53" name="Content Placeholder 2"/>
          <p:cNvSpPr>
            <a:spLocks noGrp="1"/>
          </p:cNvSpPr>
          <p:nvPr>
            <p:ph idx="1"/>
          </p:nvPr>
        </p:nvSpPr>
        <p:spPr>
          <a:xfrm>
            <a:off x="4895850" y="1600200"/>
            <a:ext cx="3790950" cy="4525963"/>
          </a:xfrm>
        </p:spPr>
        <p:txBody>
          <a:bodyPr>
            <a:normAutofit fontScale="70000" lnSpcReduction="20000"/>
          </a:bodyPr>
          <a:lstStyle/>
          <a:p>
            <a:r>
              <a:rPr lang="en-US" dirty="0" smtClean="0"/>
              <a:t>The “Missing Piece” of the puzzle</a:t>
            </a:r>
          </a:p>
          <a:p>
            <a:pPr marL="0" indent="0">
              <a:buNone/>
            </a:pPr>
            <a:endParaRPr lang="en-US" dirty="0" smtClean="0"/>
          </a:p>
          <a:p>
            <a:r>
              <a:rPr lang="en-US" dirty="0"/>
              <a:t>Restores </a:t>
            </a:r>
            <a:r>
              <a:rPr lang="en-US" dirty="0" smtClean="0"/>
              <a:t>ecological connectivity between publicly </a:t>
            </a:r>
            <a:r>
              <a:rPr lang="en-US" dirty="0"/>
              <a:t>owned lands</a:t>
            </a:r>
          </a:p>
          <a:p>
            <a:endParaRPr lang="en-US" dirty="0" smtClean="0"/>
          </a:p>
          <a:p>
            <a:r>
              <a:rPr lang="en-US" dirty="0" smtClean="0"/>
              <a:t>Makes </a:t>
            </a:r>
            <a:r>
              <a:rPr lang="en-US" dirty="0"/>
              <a:t>up the largest restoration opportunity in southwest </a:t>
            </a:r>
            <a:r>
              <a:rPr lang="en-US" dirty="0" smtClean="0"/>
              <a:t>Florida </a:t>
            </a:r>
            <a:endParaRPr lang="en-US" dirty="0"/>
          </a:p>
          <a:p>
            <a:endParaRPr lang="en-US" dirty="0" smtClean="0"/>
          </a:p>
          <a:p>
            <a:r>
              <a:rPr lang="en-US" dirty="0"/>
              <a:t>O</a:t>
            </a:r>
            <a:r>
              <a:rPr lang="en-US" dirty="0" smtClean="0"/>
              <a:t>ffers </a:t>
            </a:r>
            <a:r>
              <a:rPr lang="en-US" dirty="0"/>
              <a:t>one of the few locations in southern Florida where large areas of cypress forests can be </a:t>
            </a:r>
            <a:r>
              <a:rPr lang="en-US" dirty="0" smtClean="0"/>
              <a:t>restored</a:t>
            </a:r>
            <a:endParaRPr lang="en-US" dirty="0"/>
          </a:p>
        </p:txBody>
      </p:sp>
    </p:spTree>
    <p:extLst>
      <p:ext uri="{BB962C8B-B14F-4D97-AF65-F5344CB8AC3E}">
        <p14:creationId xmlns:p14="http://schemas.microsoft.com/office/powerpoint/2010/main" val="2597141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Land Acquisition</a:t>
            </a:r>
          </a:p>
        </p:txBody>
      </p:sp>
      <p:sp>
        <p:nvSpPr>
          <p:cNvPr id="3" name="Content Placeholder 2"/>
          <p:cNvSpPr>
            <a:spLocks noGrp="1"/>
          </p:cNvSpPr>
          <p:nvPr>
            <p:ph idx="1"/>
          </p:nvPr>
        </p:nvSpPr>
        <p:spPr/>
        <p:txBody>
          <a:bodyPr>
            <a:normAutofit fontScale="70000" lnSpcReduction="20000"/>
          </a:bodyPr>
          <a:lstStyle/>
          <a:p>
            <a:r>
              <a:rPr lang="en-US" dirty="0" smtClean="0"/>
              <a:t>1985 - plan to </a:t>
            </a:r>
            <a:r>
              <a:rPr lang="en-US" dirty="0"/>
              <a:t>purchase South Golden Gate Estates using Conservation and Recreation Lands (CARL) funds under the "Save Our Everglades" </a:t>
            </a:r>
            <a:r>
              <a:rPr lang="en-US" dirty="0" smtClean="0"/>
              <a:t>program</a:t>
            </a:r>
            <a:endParaRPr lang="en-US" dirty="0"/>
          </a:p>
          <a:p>
            <a:endParaRPr lang="en-US" dirty="0"/>
          </a:p>
          <a:p>
            <a:r>
              <a:rPr lang="en-US" dirty="0" smtClean="0"/>
              <a:t>Involved </a:t>
            </a:r>
            <a:r>
              <a:rPr lang="en-US" dirty="0"/>
              <a:t>acquiring land from 17,000 </a:t>
            </a:r>
            <a:r>
              <a:rPr lang="en-US" dirty="0" smtClean="0"/>
              <a:t>landowners</a:t>
            </a:r>
            <a:endParaRPr lang="en-US" dirty="0"/>
          </a:p>
          <a:p>
            <a:endParaRPr lang="en-US" dirty="0"/>
          </a:p>
          <a:p>
            <a:r>
              <a:rPr lang="en-US" dirty="0" smtClean="0"/>
              <a:t>These </a:t>
            </a:r>
            <a:r>
              <a:rPr lang="en-US" dirty="0"/>
              <a:t>parcels, some of which were owned by individuals in foreign countries or were inherited by others from the original purchasers, took more than a decade to </a:t>
            </a:r>
            <a:r>
              <a:rPr lang="en-US" dirty="0" smtClean="0"/>
              <a:t>assemble</a:t>
            </a:r>
            <a:endParaRPr lang="en-US" dirty="0"/>
          </a:p>
          <a:p>
            <a:endParaRPr lang="en-US" dirty="0"/>
          </a:p>
          <a:p>
            <a:r>
              <a:rPr lang="en-US" dirty="0" smtClean="0"/>
              <a:t>The Department </a:t>
            </a:r>
            <a:r>
              <a:rPr lang="en-US" dirty="0"/>
              <a:t>has expended approximately $180 million dollars, including $38 million in grants from the U.S. Department of </a:t>
            </a:r>
            <a:r>
              <a:rPr lang="en-US" dirty="0" smtClean="0"/>
              <a:t>Agriculture</a:t>
            </a:r>
            <a:endParaRPr lang="en-US" dirty="0"/>
          </a:p>
          <a:p>
            <a:endParaRPr lang="en-US" dirty="0" smtClean="0"/>
          </a:p>
          <a:p>
            <a:r>
              <a:rPr lang="en-US" dirty="0" smtClean="0"/>
              <a:t>SFWMD working on acquiring the remaining parcels</a:t>
            </a:r>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a:p>
        </p:txBody>
      </p:sp>
    </p:spTree>
    <p:extLst>
      <p:ext uri="{BB962C8B-B14F-4D97-AF65-F5344CB8AC3E}">
        <p14:creationId xmlns:p14="http://schemas.microsoft.com/office/powerpoint/2010/main" val="38623831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Picayune Strand Restoration Project</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a:p>
        </p:txBody>
      </p:sp>
      <p:sp>
        <p:nvSpPr>
          <p:cNvPr id="6" name="Content Placeholder 2"/>
          <p:cNvSpPr>
            <a:spLocks noGrp="1"/>
          </p:cNvSpPr>
          <p:nvPr>
            <p:ph idx="1"/>
          </p:nvPr>
        </p:nvSpPr>
        <p:spPr>
          <a:xfrm>
            <a:off x="228600" y="1676400"/>
            <a:ext cx="3419503" cy="4525963"/>
          </a:xfrm>
        </p:spPr>
        <p:txBody>
          <a:bodyPr>
            <a:normAutofit/>
          </a:bodyPr>
          <a:lstStyle/>
          <a:p>
            <a:r>
              <a:rPr lang="en-US" sz="2000" dirty="0"/>
              <a:t>55,000 </a:t>
            </a:r>
            <a:r>
              <a:rPr lang="en-US" sz="2000" dirty="0" smtClean="0"/>
              <a:t>acres located in southern Collier County</a:t>
            </a:r>
          </a:p>
          <a:p>
            <a:endParaRPr lang="en-US" sz="2000" dirty="0" smtClean="0"/>
          </a:p>
          <a:p>
            <a:r>
              <a:rPr lang="en-US" sz="2000" dirty="0" smtClean="0"/>
              <a:t>Logged </a:t>
            </a:r>
            <a:r>
              <a:rPr lang="en-US" sz="2000" dirty="0"/>
              <a:t>for cypress trees in the </a:t>
            </a:r>
            <a:r>
              <a:rPr lang="en-US" sz="2000" dirty="0" smtClean="0"/>
              <a:t>1940's</a:t>
            </a:r>
          </a:p>
          <a:p>
            <a:pPr marL="0" indent="0">
              <a:buNone/>
            </a:pPr>
            <a:endParaRPr lang="en-US" sz="2000" dirty="0" smtClean="0"/>
          </a:p>
          <a:p>
            <a:r>
              <a:rPr lang="en-US" sz="2000" dirty="0" smtClean="0"/>
              <a:t>Developed in </a:t>
            </a:r>
            <a:r>
              <a:rPr lang="en-US" sz="2000" dirty="0"/>
              <a:t>the </a:t>
            </a:r>
            <a:r>
              <a:rPr lang="en-US" sz="2000" dirty="0" smtClean="0"/>
              <a:t>1960's to be the </a:t>
            </a:r>
            <a:r>
              <a:rPr lang="en-US" sz="2000" dirty="0"/>
              <a:t>largest subdivision in </a:t>
            </a:r>
            <a:r>
              <a:rPr lang="en-US" sz="2000" dirty="0" smtClean="0"/>
              <a:t>America, “Golden </a:t>
            </a:r>
            <a:r>
              <a:rPr lang="en-US" sz="2000" dirty="0"/>
              <a:t>Gate </a:t>
            </a:r>
            <a:r>
              <a:rPr lang="en-US" sz="2000" dirty="0" smtClean="0"/>
              <a:t>Estates”</a:t>
            </a:r>
          </a:p>
          <a:p>
            <a:endParaRPr lang="en-US" sz="2000" dirty="0" smtClean="0"/>
          </a:p>
          <a:p>
            <a:r>
              <a:rPr lang="en-US" sz="2000" dirty="0" smtClean="0"/>
              <a:t>The </a:t>
            </a:r>
            <a:r>
              <a:rPr lang="en-US" sz="2000" dirty="0"/>
              <a:t>development eventually went bankrupt</a:t>
            </a:r>
            <a:endParaRPr lang="en-US" sz="2000" dirty="0" smtClean="0"/>
          </a:p>
          <a:p>
            <a:endParaRPr lang="en-US" sz="2000" dirty="0" smtClean="0"/>
          </a:p>
          <a:p>
            <a:endParaRPr lang="en-US" dirty="0"/>
          </a:p>
        </p:txBody>
      </p:sp>
      <p:pic>
        <p:nvPicPr>
          <p:cNvPr id="7" name="Picture 6"/>
          <p:cNvPicPr>
            <a:picLocks noChangeAspect="1"/>
          </p:cNvPicPr>
          <p:nvPr/>
        </p:nvPicPr>
        <p:blipFill>
          <a:blip r:embed="rId3"/>
          <a:stretch>
            <a:fillRect/>
          </a:stretch>
        </p:blipFill>
        <p:spPr>
          <a:xfrm>
            <a:off x="3810000" y="1882289"/>
            <a:ext cx="5041829" cy="387129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Ecological Impacts</a:t>
            </a:r>
            <a:endParaRPr lang="en-US" sz="2800" dirty="0"/>
          </a:p>
        </p:txBody>
      </p:sp>
      <p:sp>
        <p:nvSpPr>
          <p:cNvPr id="3" name="Content Placeholder 2"/>
          <p:cNvSpPr>
            <a:spLocks noGrp="1"/>
          </p:cNvSpPr>
          <p:nvPr>
            <p:ph idx="1"/>
          </p:nvPr>
        </p:nvSpPr>
        <p:spPr>
          <a:xfrm>
            <a:off x="304800" y="1243262"/>
            <a:ext cx="3505200" cy="4525963"/>
          </a:xfrm>
        </p:spPr>
        <p:txBody>
          <a:bodyPr>
            <a:noAutofit/>
          </a:bodyPr>
          <a:lstStyle/>
          <a:p>
            <a:pPr marL="0" lvl="0" indent="0">
              <a:buNone/>
            </a:pPr>
            <a:r>
              <a:rPr lang="en-US" sz="1800" dirty="0" smtClean="0">
                <a:solidFill>
                  <a:prstClr val="black"/>
                </a:solidFill>
              </a:rPr>
              <a:t>Roads </a:t>
            </a:r>
            <a:r>
              <a:rPr lang="en-US" sz="1800" dirty="0">
                <a:solidFill>
                  <a:prstClr val="black"/>
                </a:solidFill>
              </a:rPr>
              <a:t>and four large canals have over-drained the area resulting in:</a:t>
            </a:r>
          </a:p>
          <a:p>
            <a:pPr lvl="1">
              <a:buFont typeface="Arial" panose="020B0604020202020204" pitchFamily="34" charset="0"/>
              <a:buChar char="•"/>
            </a:pPr>
            <a:endParaRPr lang="en-US" sz="1800" dirty="0" smtClean="0">
              <a:solidFill>
                <a:prstClr val="black"/>
              </a:solidFill>
            </a:endParaRPr>
          </a:p>
          <a:p>
            <a:r>
              <a:rPr lang="en-US" sz="1800" dirty="0" smtClean="0">
                <a:solidFill>
                  <a:prstClr val="black"/>
                </a:solidFill>
              </a:rPr>
              <a:t>the </a:t>
            </a:r>
            <a:r>
              <a:rPr lang="en-US" sz="1800" dirty="0">
                <a:solidFill>
                  <a:prstClr val="black"/>
                </a:solidFill>
              </a:rPr>
              <a:t>reduction of aquifer </a:t>
            </a:r>
            <a:r>
              <a:rPr lang="en-US" sz="1800" dirty="0" smtClean="0">
                <a:solidFill>
                  <a:prstClr val="black"/>
                </a:solidFill>
              </a:rPr>
              <a:t>recharge</a:t>
            </a:r>
            <a:endParaRPr lang="en-US" sz="1800" dirty="0">
              <a:solidFill>
                <a:prstClr val="black"/>
              </a:solidFill>
            </a:endParaRPr>
          </a:p>
          <a:p>
            <a:endParaRPr lang="en-US" sz="1800" dirty="0" smtClean="0">
              <a:solidFill>
                <a:prstClr val="black"/>
              </a:solidFill>
            </a:endParaRPr>
          </a:p>
          <a:p>
            <a:r>
              <a:rPr lang="en-US" sz="1800" dirty="0" smtClean="0">
                <a:solidFill>
                  <a:prstClr val="black"/>
                </a:solidFill>
              </a:rPr>
              <a:t>greatly </a:t>
            </a:r>
            <a:r>
              <a:rPr lang="en-US" sz="1800" dirty="0">
                <a:solidFill>
                  <a:prstClr val="black"/>
                </a:solidFill>
              </a:rPr>
              <a:t>increased freshwater point source discharges to </a:t>
            </a:r>
            <a:r>
              <a:rPr lang="en-US" sz="1800" dirty="0" smtClean="0">
                <a:solidFill>
                  <a:prstClr val="black"/>
                </a:solidFill>
              </a:rPr>
              <a:t>estuaries </a:t>
            </a:r>
          </a:p>
          <a:p>
            <a:endParaRPr lang="en-US" sz="1800" dirty="0" smtClean="0">
              <a:solidFill>
                <a:prstClr val="black"/>
              </a:solidFill>
            </a:endParaRPr>
          </a:p>
          <a:p>
            <a:r>
              <a:rPr lang="en-US" sz="1800" dirty="0" smtClean="0">
                <a:solidFill>
                  <a:prstClr val="black"/>
                </a:solidFill>
              </a:rPr>
              <a:t>increased </a:t>
            </a:r>
            <a:r>
              <a:rPr lang="en-US" sz="1800" dirty="0">
                <a:solidFill>
                  <a:prstClr val="black"/>
                </a:solidFill>
              </a:rPr>
              <a:t>frequency and intensity of forest </a:t>
            </a:r>
            <a:r>
              <a:rPr lang="en-US" sz="1800" dirty="0" smtClean="0">
                <a:solidFill>
                  <a:prstClr val="black"/>
                </a:solidFill>
              </a:rPr>
              <a:t>fires</a:t>
            </a:r>
          </a:p>
          <a:p>
            <a:pPr lvl="0"/>
            <a:endParaRPr lang="en-US" sz="1800" dirty="0" smtClean="0">
              <a:solidFill>
                <a:prstClr val="black"/>
              </a:solidFill>
            </a:endParaRPr>
          </a:p>
          <a:p>
            <a:pPr lvl="0"/>
            <a:r>
              <a:rPr lang="en-US" sz="1800" dirty="0" smtClean="0">
                <a:solidFill>
                  <a:prstClr val="black"/>
                </a:solidFill>
              </a:rPr>
              <a:t>shifts </a:t>
            </a:r>
            <a:r>
              <a:rPr lang="en-US" sz="1800" dirty="0">
                <a:solidFill>
                  <a:prstClr val="black"/>
                </a:solidFill>
              </a:rPr>
              <a:t>in vegetative communities to more upland species</a:t>
            </a:r>
          </a:p>
          <a:p>
            <a:endParaRPr lang="en-US" sz="1800" dirty="0">
              <a:solidFill>
                <a:prstClr val="black"/>
              </a:solidFill>
            </a:endParaRPr>
          </a:p>
          <a:p>
            <a:pPr lvl="1">
              <a:buFont typeface="Arial" panose="020B0604020202020204" pitchFamily="34" charset="0"/>
              <a:buChar char="•"/>
            </a:pPr>
            <a:endParaRPr lang="en-US" sz="1400" dirty="0" smtClean="0">
              <a:solidFill>
                <a:prstClr val="black"/>
              </a:solidFill>
            </a:endParaRPr>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a:p>
        </p:txBody>
      </p:sp>
      <p:pic>
        <p:nvPicPr>
          <p:cNvPr id="7" name="Picture 6"/>
          <p:cNvPicPr>
            <a:picLocks noChangeAspect="1"/>
          </p:cNvPicPr>
          <p:nvPr/>
        </p:nvPicPr>
        <p:blipFill>
          <a:blip r:embed="rId3"/>
          <a:stretch>
            <a:fillRect/>
          </a:stretch>
        </p:blipFill>
        <p:spPr>
          <a:xfrm>
            <a:off x="5095143" y="1463841"/>
            <a:ext cx="2916113" cy="2185612"/>
          </a:xfrm>
          <a:prstGeom prst="rect">
            <a:avLst/>
          </a:prstGeom>
        </p:spPr>
      </p:pic>
      <p:sp>
        <p:nvSpPr>
          <p:cNvPr id="8" name="TextBox 7"/>
          <p:cNvSpPr txBox="1"/>
          <p:nvPr/>
        </p:nvSpPr>
        <p:spPr>
          <a:xfrm>
            <a:off x="4267200" y="3722886"/>
            <a:ext cx="4419600" cy="2585323"/>
          </a:xfrm>
          <a:prstGeom prst="rect">
            <a:avLst/>
          </a:prstGeom>
          <a:noFill/>
        </p:spPr>
        <p:txBody>
          <a:bodyPr wrap="square" rtlCol="0">
            <a:spAutoFit/>
          </a:bodyPr>
          <a:lstStyle/>
          <a:p>
            <a:pPr marL="342900" lvl="0" indent="-342900">
              <a:spcBef>
                <a:spcPct val="20000"/>
              </a:spcBef>
              <a:buFont typeface="Arial" pitchFamily="34" charset="0"/>
              <a:buChar char="•"/>
            </a:pPr>
            <a:endParaRPr lang="en-US" dirty="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dirty="0">
                <a:solidFill>
                  <a:prstClr val="black"/>
                </a:solidFill>
                <a:latin typeface="Arial" pitchFamily="34" charset="0"/>
                <a:cs typeface="Arial" pitchFamily="34" charset="0"/>
              </a:rPr>
              <a:t>loss of ecological connectivity and associated habitat</a:t>
            </a:r>
          </a:p>
          <a:p>
            <a:pPr marL="342900" lvl="0" indent="-342900">
              <a:spcBef>
                <a:spcPct val="20000"/>
              </a:spcBef>
              <a:buFont typeface="Arial" pitchFamily="34" charset="0"/>
              <a:buChar char="•"/>
            </a:pPr>
            <a:endParaRPr lang="en-US"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dirty="0" smtClean="0">
                <a:solidFill>
                  <a:prstClr val="black"/>
                </a:solidFill>
                <a:latin typeface="Arial" pitchFamily="34" charset="0"/>
                <a:cs typeface="Arial" pitchFamily="34" charset="0"/>
              </a:rPr>
              <a:t>complete </a:t>
            </a:r>
            <a:r>
              <a:rPr lang="en-US" dirty="0">
                <a:solidFill>
                  <a:prstClr val="black"/>
                </a:solidFill>
                <a:latin typeface="Arial" pitchFamily="34" charset="0"/>
                <a:cs typeface="Arial" pitchFamily="34" charset="0"/>
              </a:rPr>
              <a:t>loss of cypress trees from large areas of the forest</a:t>
            </a:r>
          </a:p>
          <a:p>
            <a:pPr marL="342900" lvl="0" indent="-342900">
              <a:spcBef>
                <a:spcPct val="20000"/>
              </a:spcBef>
              <a:buFont typeface="Arial" pitchFamily="34" charset="0"/>
              <a:buChar char="•"/>
            </a:pPr>
            <a:endParaRPr lang="en-US" dirty="0" smtClean="0">
              <a:solidFill>
                <a:prstClr val="black"/>
              </a:solidFill>
              <a:latin typeface="Arial" pitchFamily="34" charset="0"/>
              <a:cs typeface="Arial" pitchFamily="34" charset="0"/>
            </a:endParaRPr>
          </a:p>
          <a:p>
            <a:pPr marL="342900" lvl="0" indent="-342900">
              <a:spcBef>
                <a:spcPct val="20000"/>
              </a:spcBef>
              <a:buFont typeface="Arial" pitchFamily="34" charset="0"/>
              <a:buChar char="•"/>
            </a:pPr>
            <a:r>
              <a:rPr lang="en-US" dirty="0" smtClean="0">
                <a:solidFill>
                  <a:prstClr val="black"/>
                </a:solidFill>
                <a:latin typeface="Arial" pitchFamily="34" charset="0"/>
                <a:cs typeface="Arial" pitchFamily="34" charset="0"/>
              </a:rPr>
              <a:t>significant </a:t>
            </a:r>
            <a:r>
              <a:rPr lang="en-US" dirty="0">
                <a:solidFill>
                  <a:prstClr val="black"/>
                </a:solidFill>
                <a:latin typeface="Arial" pitchFamily="34" charset="0"/>
                <a:cs typeface="Arial" pitchFamily="34" charset="0"/>
              </a:rPr>
              <a:t>loss of organic </a:t>
            </a:r>
            <a:r>
              <a:rPr lang="en-US" dirty="0" smtClean="0">
                <a:solidFill>
                  <a:prstClr val="black"/>
                </a:solidFill>
                <a:latin typeface="Arial" pitchFamily="34" charset="0"/>
                <a:cs typeface="Arial" pitchFamily="34" charset="0"/>
              </a:rPr>
              <a:t>soils</a:t>
            </a:r>
            <a:endParaRPr lang="en-US" sz="16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64848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Project Objectives</a:t>
            </a:r>
            <a:endParaRPr lang="en-US" sz="2800" dirty="0"/>
          </a:p>
        </p:txBody>
      </p:sp>
      <p:sp>
        <p:nvSpPr>
          <p:cNvPr id="3" name="Content Placeholder 2"/>
          <p:cNvSpPr>
            <a:spLocks noGrp="1"/>
          </p:cNvSpPr>
          <p:nvPr>
            <p:ph idx="1"/>
          </p:nvPr>
        </p:nvSpPr>
        <p:spPr/>
        <p:txBody>
          <a:bodyPr>
            <a:normAutofit/>
          </a:bodyPr>
          <a:lstStyle/>
          <a:p>
            <a:r>
              <a:rPr lang="en-US" sz="2200" dirty="0"/>
              <a:t>Restore </a:t>
            </a:r>
            <a:r>
              <a:rPr lang="en-US" sz="2200" dirty="0" err="1"/>
              <a:t>flowways</a:t>
            </a:r>
            <a:r>
              <a:rPr lang="en-US" sz="2200" dirty="0"/>
              <a:t> and </a:t>
            </a:r>
            <a:r>
              <a:rPr lang="en-US" sz="2200" dirty="0" err="1"/>
              <a:t>hydroperiods</a:t>
            </a:r>
            <a:r>
              <a:rPr lang="en-US" sz="2200" dirty="0"/>
              <a:t> to near historic levels</a:t>
            </a:r>
          </a:p>
          <a:p>
            <a:endParaRPr lang="en-US" sz="2200" dirty="0" smtClean="0"/>
          </a:p>
          <a:p>
            <a:r>
              <a:rPr lang="en-US" sz="2200" dirty="0" smtClean="0"/>
              <a:t>Improve </a:t>
            </a:r>
            <a:r>
              <a:rPr lang="en-US" sz="2200" dirty="0"/>
              <a:t>conditions in downstream estuaries by reducing point source discharges</a:t>
            </a:r>
          </a:p>
          <a:p>
            <a:endParaRPr lang="en-US" sz="2200" dirty="0" smtClean="0"/>
          </a:p>
          <a:p>
            <a:r>
              <a:rPr lang="en-US" sz="2200" dirty="0" smtClean="0"/>
              <a:t>Restore </a:t>
            </a:r>
            <a:r>
              <a:rPr lang="en-US" sz="2200" dirty="0"/>
              <a:t>and enhance habitats within and adjacent to the project area</a:t>
            </a:r>
          </a:p>
          <a:p>
            <a:endParaRPr lang="en-US" sz="2200" dirty="0"/>
          </a:p>
          <a:p>
            <a:r>
              <a:rPr lang="en-US" sz="2200" i="1" dirty="0"/>
              <a:t>Constraint:</a:t>
            </a:r>
            <a:r>
              <a:rPr lang="en-US" sz="2200" dirty="0"/>
              <a:t> Maintain existing levels of flood protection for adjacent developed areas </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6/6/2014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a:p>
        </p:txBody>
      </p:sp>
    </p:spTree>
    <p:extLst>
      <p:ext uri="{BB962C8B-B14F-4D97-AF65-F5344CB8AC3E}">
        <p14:creationId xmlns:p14="http://schemas.microsoft.com/office/powerpoint/2010/main" val="1484869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powerpoint_blue</Template>
  <TotalTime>1448</TotalTime>
  <Words>1707</Words>
  <Application>Microsoft Office PowerPoint</Application>
  <PresentationFormat>On-screen Show (4:3)</PresentationFormat>
  <Paragraphs>300</Paragraphs>
  <Slides>22</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Courier New</vt:lpstr>
      <vt:lpstr>Tahoma</vt:lpstr>
      <vt:lpstr>powerpoint_blue</vt:lpstr>
      <vt:lpstr>Custom Design</vt:lpstr>
      <vt:lpstr>PowerPoint Presentation</vt:lpstr>
      <vt:lpstr>Comprehensive Everglades Restoration Plan</vt:lpstr>
      <vt:lpstr>Comprehensive Everglades Restoration Plan</vt:lpstr>
      <vt:lpstr>Permitting Authority</vt:lpstr>
      <vt:lpstr>The “Missing Piece” of the Puzzle</vt:lpstr>
      <vt:lpstr>Land Acquisition</vt:lpstr>
      <vt:lpstr>Picayune Strand Restoration Project</vt:lpstr>
      <vt:lpstr>Ecological Impacts</vt:lpstr>
      <vt:lpstr>Project Objectives</vt:lpstr>
      <vt:lpstr>Project Components</vt:lpstr>
      <vt:lpstr>Stakeholders and Land Managers</vt:lpstr>
      <vt:lpstr>Wetland Assessment</vt:lpstr>
      <vt:lpstr>Challenges: Soil Remediation</vt:lpstr>
      <vt:lpstr>Monitoring</vt:lpstr>
      <vt:lpstr>T&amp;E Species</vt:lpstr>
      <vt:lpstr>Manatee Refugium Mitigation</vt:lpstr>
      <vt:lpstr>Progress: Prairie Canal</vt:lpstr>
      <vt:lpstr>Progress: Prairie Canal Plugging</vt:lpstr>
      <vt:lpstr>Progress: Merritt Pump Station</vt:lpstr>
      <vt:lpstr>Progress: Faka Union Pump Station</vt:lpstr>
      <vt:lpstr>Contact Information</vt:lpstr>
      <vt:lpstr>Questions?</vt:lpstr>
    </vt:vector>
  </TitlesOfParts>
  <Company>Florida Department of Environmental Protection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shuck_a</dc:creator>
  <cp:lastModifiedBy>Pugh, Jordan</cp:lastModifiedBy>
  <cp:revision>84</cp:revision>
  <cp:lastPrinted>2014-06-06T13:18:19Z</cp:lastPrinted>
  <dcterms:created xsi:type="dcterms:W3CDTF">2014-04-22T20:02:56Z</dcterms:created>
  <dcterms:modified xsi:type="dcterms:W3CDTF">2014-06-06T22:08:38Z</dcterms:modified>
</cp:coreProperties>
</file>