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2"/>
  </p:notesMasterIdLst>
  <p:handoutMasterIdLst>
    <p:handoutMasterId r:id="rId43"/>
  </p:handoutMasterIdLst>
  <p:sldIdLst>
    <p:sldId id="256" r:id="rId2"/>
    <p:sldId id="358" r:id="rId3"/>
    <p:sldId id="361" r:id="rId4"/>
    <p:sldId id="266" r:id="rId5"/>
    <p:sldId id="298" r:id="rId6"/>
    <p:sldId id="287" r:id="rId7"/>
    <p:sldId id="299" r:id="rId8"/>
    <p:sldId id="265" r:id="rId9"/>
    <p:sldId id="285" r:id="rId10"/>
    <p:sldId id="286" r:id="rId11"/>
    <p:sldId id="359" r:id="rId12"/>
    <p:sldId id="309" r:id="rId13"/>
    <p:sldId id="312" r:id="rId14"/>
    <p:sldId id="310" r:id="rId15"/>
    <p:sldId id="316" r:id="rId16"/>
    <p:sldId id="344" r:id="rId17"/>
    <p:sldId id="363" r:id="rId18"/>
    <p:sldId id="345" r:id="rId19"/>
    <p:sldId id="347" r:id="rId20"/>
    <p:sldId id="362" r:id="rId21"/>
    <p:sldId id="348" r:id="rId22"/>
    <p:sldId id="290" r:id="rId23"/>
    <p:sldId id="368" r:id="rId24"/>
    <p:sldId id="341" r:id="rId25"/>
    <p:sldId id="351" r:id="rId26"/>
    <p:sldId id="352" r:id="rId27"/>
    <p:sldId id="355" r:id="rId28"/>
    <p:sldId id="350" r:id="rId29"/>
    <p:sldId id="330" r:id="rId30"/>
    <p:sldId id="370" r:id="rId31"/>
    <p:sldId id="357" r:id="rId32"/>
    <p:sldId id="328" r:id="rId33"/>
    <p:sldId id="353" r:id="rId34"/>
    <p:sldId id="342" r:id="rId35"/>
    <p:sldId id="343" r:id="rId36"/>
    <p:sldId id="364" r:id="rId37"/>
    <p:sldId id="365" r:id="rId38"/>
    <p:sldId id="366" r:id="rId39"/>
    <p:sldId id="329" r:id="rId40"/>
    <p:sldId id="294" r:id="rId4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895" autoAdjust="0"/>
    <p:restoredTop sz="86410" autoAdjust="0"/>
  </p:normalViewPr>
  <p:slideViewPr>
    <p:cSldViewPr>
      <p:cViewPr varScale="1">
        <p:scale>
          <a:sx n="97" d="100"/>
          <a:sy n="97" d="100"/>
        </p:scale>
        <p:origin x="984" y="84"/>
      </p:cViewPr>
      <p:guideLst>
        <p:guide orient="horz" pos="2160"/>
        <p:guide pos="2880"/>
      </p:guideLst>
    </p:cSldViewPr>
  </p:slideViewPr>
  <p:outlineViewPr>
    <p:cViewPr>
      <p:scale>
        <a:sx n="33" d="100"/>
        <a:sy n="33" d="100"/>
      </p:scale>
      <p:origin x="0" y="-27270"/>
    </p:cViewPr>
  </p:outlineViewPr>
  <p:notesTextViewPr>
    <p:cViewPr>
      <p:scale>
        <a:sx n="100" d="100"/>
        <a:sy n="100" d="100"/>
      </p:scale>
      <p:origin x="0" y="0"/>
    </p:cViewPr>
  </p:notesTextViewPr>
  <p:notesViewPr>
    <p:cSldViewPr>
      <p:cViewPr varScale="1">
        <p:scale>
          <a:sx n="84" d="100"/>
          <a:sy n="84" d="100"/>
        </p:scale>
        <p:origin x="3150"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FEFD3712-FF2F-428C-B7EB-9ABB593D5D8A}" type="datetimeFigureOut">
              <a:rPr lang="en-US" smtClean="0"/>
              <a:t>6/6/2014</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6A4949A9-67F1-4F8E-9798-9F0EF4C3DC83}" type="slidenum">
              <a:rPr lang="en-US" smtClean="0"/>
              <a:t>‹#›</a:t>
            </a:fld>
            <a:endParaRPr lang="en-US"/>
          </a:p>
        </p:txBody>
      </p:sp>
    </p:spTree>
    <p:extLst>
      <p:ext uri="{BB962C8B-B14F-4D97-AF65-F5344CB8AC3E}">
        <p14:creationId xmlns:p14="http://schemas.microsoft.com/office/powerpoint/2010/main" val="34420880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96276910-1786-439F-A427-C2389471970D}" type="datetimeFigureOut">
              <a:rPr lang="en-US" smtClean="0"/>
              <a:pPr/>
              <a:t>6/6/2014</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331B0246-348F-4278-9715-9D9338937F46}" type="slidenum">
              <a:rPr lang="en-US" smtClean="0"/>
              <a:pPr/>
              <a:t>‹#›</a:t>
            </a:fld>
            <a:endParaRPr lang="en-US"/>
          </a:p>
        </p:txBody>
      </p:sp>
    </p:spTree>
    <p:extLst>
      <p:ext uri="{BB962C8B-B14F-4D97-AF65-F5344CB8AC3E}">
        <p14:creationId xmlns:p14="http://schemas.microsoft.com/office/powerpoint/2010/main" val="33750954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myfwc.com/boating/waterway/derelict-vessels/"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253.03(1), F.S., gives the Board of Trustees  the broad authority to administer, manage, control, and supervise all lands owned by the Board of Trustees.  </a:t>
            </a:r>
          </a:p>
        </p:txBody>
      </p:sp>
      <p:sp>
        <p:nvSpPr>
          <p:cNvPr id="4" name="Slide Number Placeholder 3"/>
          <p:cNvSpPr>
            <a:spLocks noGrp="1"/>
          </p:cNvSpPr>
          <p:nvPr>
            <p:ph type="sldNum" sz="quarter" idx="10"/>
          </p:nvPr>
        </p:nvSpPr>
        <p:spPr/>
        <p:txBody>
          <a:bodyPr/>
          <a:lstStyle/>
          <a:p>
            <a:fld id="{331B0246-348F-4278-9715-9D9338937F46}" type="slidenum">
              <a:rPr lang="en-US" smtClean="0"/>
              <a:pPr/>
              <a:t>1</a:t>
            </a:fld>
            <a:endParaRPr lang="en-US"/>
          </a:p>
        </p:txBody>
      </p:sp>
    </p:spTree>
    <p:extLst>
      <p:ext uri="{BB962C8B-B14F-4D97-AF65-F5344CB8AC3E}">
        <p14:creationId xmlns:p14="http://schemas.microsoft.com/office/powerpoint/2010/main" val="39570443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Public easement vs. private easement?</a:t>
            </a:r>
          </a:p>
          <a:p>
            <a:endParaRPr lang="en-US" dirty="0"/>
          </a:p>
          <a:p>
            <a:r>
              <a:rPr lang="en-US" dirty="0" smtClean="0"/>
              <a:t>Many easement’s are non-exclusive, meaning that there is not necessarily any preempted area.  An example would be a pipeline which is installed below the surface of the submerged bottom, or transmission lines or bridges where the public still has the ability to recreate underneath them.   </a:t>
            </a:r>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10</a:t>
            </a:fld>
            <a:endParaRPr lang="en-US"/>
          </a:p>
        </p:txBody>
      </p:sp>
    </p:spTree>
    <p:extLst>
      <p:ext uri="{BB962C8B-B14F-4D97-AF65-F5344CB8AC3E}">
        <p14:creationId xmlns:p14="http://schemas.microsoft.com/office/powerpoint/2010/main" val="30696466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18-21.008(1)(b)3</a:t>
            </a:r>
            <a:r>
              <a:rPr lang="en-US" dirty="0"/>
              <a:t>. Leases are renewable, modifiable, and assignable, subject to: approval by the Board under this rule; compliance with the statutes and rules of the Board in effect at the time of lease renewal, modification or assignment that apply to or affect sovereignty submerged lands, including those that require modification of existing legally authorized </a:t>
            </a:r>
            <a:r>
              <a:rPr lang="en-US" dirty="0" smtClean="0"/>
              <a:t>structures… Non-compliance </a:t>
            </a:r>
            <a:r>
              <a:rPr lang="en-US" dirty="0"/>
              <a:t>with any material term or condition of the lease to be renewed, modified or assigned or of any other current or prior lease between the applicant and the Board; evidence of the applicant’s previous trespass, damage, or depredation to sovereign submerged land or the products thereof caused by the facility or use; or failure to pay any fees or fines assessed under Rule 18-21.011 or Chapter 18-1, F.A.C., for such leases; shall result in termination of the lease, corrective action, or enforcement under Section 253.04, F.S., or Chapter 18-14, F.A.C. No application to renew, modify or assign the lease shall be approved unless all such non-compliance is corrected.</a:t>
            </a:r>
          </a:p>
        </p:txBody>
      </p:sp>
      <p:sp>
        <p:nvSpPr>
          <p:cNvPr id="4" name="Slide Number Placeholder 3"/>
          <p:cNvSpPr>
            <a:spLocks noGrp="1"/>
          </p:cNvSpPr>
          <p:nvPr>
            <p:ph type="sldNum" sz="quarter" idx="10"/>
          </p:nvPr>
        </p:nvSpPr>
        <p:spPr/>
        <p:txBody>
          <a:bodyPr/>
          <a:lstStyle/>
          <a:p>
            <a:fld id="{331B0246-348F-4278-9715-9D9338937F46}" type="slidenum">
              <a:rPr lang="en-US" smtClean="0"/>
              <a:pPr/>
              <a:t>11</a:t>
            </a:fld>
            <a:endParaRPr lang="en-US"/>
          </a:p>
        </p:txBody>
      </p:sp>
    </p:spTree>
    <p:extLst>
      <p:ext uri="{BB962C8B-B14F-4D97-AF65-F5344CB8AC3E}">
        <p14:creationId xmlns:p14="http://schemas.microsoft.com/office/powerpoint/2010/main" val="30392209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can find</a:t>
            </a:r>
            <a:r>
              <a:rPr lang="en-US" baseline="0" dirty="0" smtClean="0"/>
              <a:t> the land document system on the Division of State Lands intranet site.  Explain how to search for a submerged lands lease/easement.</a:t>
            </a:r>
          </a:p>
          <a:p>
            <a:endParaRPr lang="en-US" baseline="0" dirty="0" smtClean="0"/>
          </a:p>
          <a:p>
            <a:r>
              <a:rPr lang="en-US" baseline="0" dirty="0" smtClean="0"/>
              <a:t>For easements the Document Type Code Is  TFI</a:t>
            </a:r>
          </a:p>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12</a:t>
            </a:fld>
            <a:endParaRPr lang="en-US"/>
          </a:p>
        </p:txBody>
      </p:sp>
    </p:spTree>
    <p:extLst>
      <p:ext uri="{BB962C8B-B14F-4D97-AF65-F5344CB8AC3E}">
        <p14:creationId xmlns:p14="http://schemas.microsoft.com/office/powerpoint/2010/main" val="41433109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a:t>
            </a:r>
            <a:r>
              <a:rPr lang="en-US" baseline="0" dirty="0" smtClean="0"/>
              <a:t> are going to have your initial lease and subsequent renewals and modifications.  </a:t>
            </a:r>
          </a:p>
          <a:p>
            <a:endParaRPr lang="en-US" dirty="0"/>
          </a:p>
          <a:p>
            <a:r>
              <a:rPr lang="en-US" baseline="0" dirty="0" smtClean="0"/>
              <a:t>You will want to take the most recently executed lease with you for your inspection, since the others are no longer valid.  </a:t>
            </a:r>
          </a:p>
          <a:p>
            <a:endParaRPr lang="en-US" dirty="0"/>
          </a:p>
          <a:p>
            <a:r>
              <a:rPr lang="en-US" baseline="0" dirty="0" smtClean="0"/>
              <a:t>In the past only leases and easements that were recorded in the County records for where they are located were placed into BTLDS.  </a:t>
            </a:r>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13</a:t>
            </a:fld>
            <a:endParaRPr lang="en-US"/>
          </a:p>
        </p:txBody>
      </p:sp>
    </p:spTree>
    <p:extLst>
      <p:ext uri="{BB962C8B-B14F-4D97-AF65-F5344CB8AC3E}">
        <p14:creationId xmlns:p14="http://schemas.microsoft.com/office/powerpoint/2010/main" val="29751683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Mention lease cover sheet</a:t>
            </a:r>
            <a:r>
              <a:rPr lang="en-US" baseline="0" dirty="0" smtClean="0"/>
              <a:t> is the first page of the document in </a:t>
            </a:r>
            <a:r>
              <a:rPr lang="en-US" baseline="0" dirty="0" err="1" smtClean="0"/>
              <a:t>btlds</a:t>
            </a:r>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14</a:t>
            </a:fld>
            <a:endParaRPr lang="en-US"/>
          </a:p>
        </p:txBody>
      </p:sp>
    </p:spTree>
    <p:extLst>
      <p:ext uri="{BB962C8B-B14F-4D97-AF65-F5344CB8AC3E}">
        <p14:creationId xmlns:p14="http://schemas.microsoft.com/office/powerpoint/2010/main" val="30914244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15</a:t>
            </a:fld>
            <a:endParaRPr lang="en-US"/>
          </a:p>
        </p:txBody>
      </p:sp>
    </p:spTree>
    <p:extLst>
      <p:ext uri="{BB962C8B-B14F-4D97-AF65-F5344CB8AC3E}">
        <p14:creationId xmlns:p14="http://schemas.microsoft.com/office/powerpoint/2010/main" val="5692942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Jimmy Wright will be providing and ILMS/SUPRS training</a:t>
            </a:r>
            <a:r>
              <a:rPr lang="en-US" baseline="0" dirty="0" smtClean="0"/>
              <a:t> tomorrow.  Prior to inspecting a facility an inspector needs to see if the lessee has any past due lease fees invoices or if revenue reporting forms are due.  If they do you will want to attempt to hand deliver the invoice or reporting forms.</a:t>
            </a:r>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16</a:t>
            </a:fld>
            <a:endParaRPr lang="en-US"/>
          </a:p>
        </p:txBody>
      </p:sp>
    </p:spTree>
    <p:extLst>
      <p:ext uri="{BB962C8B-B14F-4D97-AF65-F5344CB8AC3E}">
        <p14:creationId xmlns:p14="http://schemas.microsoft.com/office/powerpoint/2010/main" val="14709099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Good opportunity</a:t>
            </a:r>
            <a:r>
              <a:rPr lang="en-US" baseline="0" dirty="0" smtClean="0"/>
              <a:t> for cross training with other staff.  CAP is multimedia we as inspectors should always be thinking about what other program areas may need to be addressed during out inspections.  </a:t>
            </a:r>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17</a:t>
            </a:fld>
            <a:endParaRPr lang="en-US"/>
          </a:p>
        </p:txBody>
      </p:sp>
    </p:spTree>
    <p:extLst>
      <p:ext uri="{BB962C8B-B14F-4D97-AF65-F5344CB8AC3E}">
        <p14:creationId xmlns:p14="http://schemas.microsoft.com/office/powerpoint/2010/main" val="5173308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18</a:t>
            </a:fld>
            <a:endParaRPr lang="en-US"/>
          </a:p>
        </p:txBody>
      </p:sp>
    </p:spTree>
    <p:extLst>
      <p:ext uri="{BB962C8B-B14F-4D97-AF65-F5344CB8AC3E}">
        <p14:creationId xmlns:p14="http://schemas.microsoft.com/office/powerpoint/2010/main" val="2810946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19</a:t>
            </a:fld>
            <a:endParaRPr lang="en-US"/>
          </a:p>
        </p:txBody>
      </p:sp>
    </p:spTree>
    <p:extLst>
      <p:ext uri="{BB962C8B-B14F-4D97-AF65-F5344CB8AC3E}">
        <p14:creationId xmlns:p14="http://schemas.microsoft.com/office/powerpoint/2010/main" val="4654625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t>
            </a:r>
            <a:r>
              <a:rPr lang="en-US" dirty="0"/>
              <a:t>Sovereignty submerged lands” means those lands including but not limited to, tidal lands, islands, sand bars, shallow banks, and lands waterward of the ordinary or mean high water line, beneath navigable fresh water or beneath tidally-influenced waters, to which the State of Florida acquired title on March 3, 1845, by virtue of statehood, and which have not been heretofore conveyed or alienated. For the purposes of this chapter sovereignty submerged lands shall include all submerged lands title to which is held by the </a:t>
            </a:r>
            <a:r>
              <a:rPr lang="en-US" dirty="0" smtClean="0"/>
              <a:t>Board</a:t>
            </a:r>
          </a:p>
          <a:p>
            <a:endParaRPr lang="en-US" dirty="0"/>
          </a:p>
          <a:p>
            <a:r>
              <a:rPr lang="en-US" dirty="0" smtClean="0"/>
              <a:t>When Florida became a state title to all land beneath navigable waters within the state boundaries became vested in the state.  The state boundaries extend 3 miles offshore on the Atlantic coast and a little over 9 miles out on the Gulf Coast.</a:t>
            </a:r>
          </a:p>
          <a:p>
            <a:endParaRPr lang="en-US" dirty="0"/>
          </a:p>
          <a:p>
            <a:r>
              <a:rPr lang="en-US" dirty="0" smtClean="0"/>
              <a:t>Article X Section 11 of the Florida Constitution states that those lands are to be held in trust for all the people.</a:t>
            </a:r>
          </a:p>
          <a:p>
            <a:endParaRPr lang="en-US" dirty="0"/>
          </a:p>
          <a:p>
            <a:r>
              <a:rPr lang="en-US" dirty="0" smtClean="0"/>
              <a:t>The </a:t>
            </a:r>
            <a:r>
              <a:rPr lang="en-US" dirty="0"/>
              <a:t>Board of Trustees of the Internal Improvement Trust Fund </a:t>
            </a:r>
            <a:r>
              <a:rPr lang="en-US" dirty="0" smtClean="0"/>
              <a:t>of the State of Florida</a:t>
            </a:r>
            <a:r>
              <a:rPr lang="en-US" baseline="0" dirty="0" smtClean="0"/>
              <a:t> holds title to sovereign submerged lands</a:t>
            </a:r>
            <a:r>
              <a:rPr lang="en-US" dirty="0" smtClean="0"/>
              <a:t>.</a:t>
            </a:r>
            <a:endParaRPr lang="en-US" dirty="0"/>
          </a:p>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2</a:t>
            </a:fld>
            <a:endParaRPr lang="en-US"/>
          </a:p>
        </p:txBody>
      </p:sp>
    </p:spTree>
    <p:extLst>
      <p:ext uri="{BB962C8B-B14F-4D97-AF65-F5344CB8AC3E}">
        <p14:creationId xmlns:p14="http://schemas.microsoft.com/office/powerpoint/2010/main" val="1751686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20</a:t>
            </a:fld>
            <a:endParaRPr lang="en-US"/>
          </a:p>
        </p:txBody>
      </p:sp>
    </p:spTree>
    <p:extLst>
      <p:ext uri="{BB962C8B-B14F-4D97-AF65-F5344CB8AC3E}">
        <p14:creationId xmlns:p14="http://schemas.microsoft.com/office/powerpoint/2010/main" val="13165484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21</a:t>
            </a:fld>
            <a:endParaRPr lang="en-US"/>
          </a:p>
        </p:txBody>
      </p:sp>
    </p:spTree>
    <p:extLst>
      <p:ext uri="{BB962C8B-B14F-4D97-AF65-F5344CB8AC3E}">
        <p14:creationId xmlns:p14="http://schemas.microsoft.com/office/powerpoint/2010/main" val="11635672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Maybe</a:t>
            </a:r>
            <a:r>
              <a:rPr lang="en-US" baseline="0" dirty="0" smtClean="0"/>
              <a:t> change this to inspection report</a:t>
            </a:r>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22</a:t>
            </a:fld>
            <a:endParaRPr lang="en-US"/>
          </a:p>
        </p:txBody>
      </p:sp>
    </p:spTree>
    <p:extLst>
      <p:ext uri="{BB962C8B-B14F-4D97-AF65-F5344CB8AC3E}">
        <p14:creationId xmlns:p14="http://schemas.microsoft.com/office/powerpoint/2010/main" val="5524108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it comes to easement inspections, you are</a:t>
            </a:r>
            <a:r>
              <a:rPr lang="en-US" baseline="0" dirty="0" smtClean="0"/>
              <a:t> just trying to see if what was authorized is still in use, and who is using it.  If there are any changes to what was authorized.  A two lane bridge is now a four lane bridge.    Gulf Coast Heritage- A footbridge had a step down dock to access boats.    </a:t>
            </a:r>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23</a:t>
            </a:fld>
            <a:endParaRPr lang="en-US"/>
          </a:p>
        </p:txBody>
      </p:sp>
    </p:spTree>
    <p:extLst>
      <p:ext uri="{BB962C8B-B14F-4D97-AF65-F5344CB8AC3E}">
        <p14:creationId xmlns:p14="http://schemas.microsoft.com/office/powerpoint/2010/main" val="32785030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24</a:t>
            </a:fld>
            <a:endParaRPr lang="en-US"/>
          </a:p>
        </p:txBody>
      </p:sp>
    </p:spTree>
    <p:extLst>
      <p:ext uri="{BB962C8B-B14F-4D97-AF65-F5344CB8AC3E}">
        <p14:creationId xmlns:p14="http://schemas.microsoft.com/office/powerpoint/2010/main" val="21561240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Remember a water dependent activity “an activity which can only be conducted on, in, over, or adjacent to water areas because the activity requires direct access to the waterbody or sovereign submerged lands for transportation, recreation, energy production or transmission, or source of water, and where the use of the water or sovereign submerged lands is an integral part of the activity.”</a:t>
            </a:r>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25</a:t>
            </a:fld>
            <a:endParaRPr lang="en-US"/>
          </a:p>
        </p:txBody>
      </p:sp>
    </p:spTree>
    <p:extLst>
      <p:ext uri="{BB962C8B-B14F-4D97-AF65-F5344CB8AC3E}">
        <p14:creationId xmlns:p14="http://schemas.microsoft.com/office/powerpoint/2010/main" val="16617241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a:t>
            </a:r>
            <a:r>
              <a:rPr lang="en-US" dirty="0"/>
              <a:t>of the standard conditions in submerged lands leases requires the lessee to maintain the leased premises in good </a:t>
            </a:r>
            <a:r>
              <a:rPr lang="en-US" dirty="0" smtClean="0"/>
              <a:t>condition.  Having clutter and garbage on the dock is one of the common non-compliance issues inspectors come across during inspections.  The only solution to this issue is to clean up the mess.</a:t>
            </a:r>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26</a:t>
            </a:fld>
            <a:endParaRPr lang="en-US"/>
          </a:p>
        </p:txBody>
      </p:sp>
    </p:spTree>
    <p:extLst>
      <p:ext uri="{BB962C8B-B14F-4D97-AF65-F5344CB8AC3E}">
        <p14:creationId xmlns:p14="http://schemas.microsoft.com/office/powerpoint/2010/main" val="16474412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Another common non-compliance issue is docks in disrepair.  </a:t>
            </a:r>
          </a:p>
          <a:p>
            <a:endParaRPr lang="en-US" dirty="0"/>
          </a:p>
          <a:p>
            <a:r>
              <a:rPr lang="en-US" dirty="0" smtClean="0"/>
              <a:t>The same standard lease condition that requires the lessee </a:t>
            </a:r>
            <a:r>
              <a:rPr lang="en-US" baseline="0" dirty="0" smtClean="0"/>
              <a:t>to maintain the leased premises</a:t>
            </a:r>
            <a:r>
              <a:rPr lang="en-US" dirty="0" smtClean="0"/>
              <a:t> in good condition,  also requires keeping the structures in a good state of repair.  </a:t>
            </a:r>
            <a:r>
              <a:rPr lang="en-US" baseline="0" dirty="0" smtClean="0"/>
              <a:t> </a:t>
            </a:r>
          </a:p>
          <a:p>
            <a:endParaRPr lang="en-US" dirty="0"/>
          </a:p>
          <a:p>
            <a:r>
              <a:rPr lang="en-US" dirty="0" smtClean="0"/>
              <a:t>I have had lessees remove portions of facilities or the entire facilities from the water to comply, so they would not need a lease to comply.  Most times they just repair the docks.</a:t>
            </a:r>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27</a:t>
            </a:fld>
            <a:endParaRPr lang="en-US"/>
          </a:p>
        </p:txBody>
      </p:sp>
    </p:spTree>
    <p:extLst>
      <p:ext uri="{BB962C8B-B14F-4D97-AF65-F5344CB8AC3E}">
        <p14:creationId xmlns:p14="http://schemas.microsoft.com/office/powerpoint/2010/main" val="31883081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
            </a:r>
            <a:r>
              <a:rPr lang="en-US" dirty="0">
                <a:hlinkClick r:id="rId3" tooltip="Derelict Vessels"/>
              </a:rPr>
              <a:t>Derelict vessel</a:t>
            </a:r>
            <a:r>
              <a:rPr lang="en-US" dirty="0"/>
              <a:t>" means any vessel that is left, stored, or abandoned: in a wrecked, junked, or substantially dismantled condition upon any public waters of this state, at any port in this state without the consent of the agency having jurisdiction thereof, or docked or grounded at or beached upon the property of another without the consent of the owner of the property</a:t>
            </a:r>
            <a:r>
              <a:rPr lang="en-US" dirty="0" smtClean="0"/>
              <a:t>.</a:t>
            </a:r>
          </a:p>
          <a:p>
            <a:endParaRPr lang="en-US" dirty="0" smtClean="0"/>
          </a:p>
          <a:p>
            <a:r>
              <a:rPr lang="en-US" dirty="0" smtClean="0"/>
              <a:t>There is a Derelict</a:t>
            </a:r>
            <a:r>
              <a:rPr lang="en-US" baseline="0" dirty="0" smtClean="0"/>
              <a:t> Vessel Removal Grant Program all local governments are eligible for participation in this program.  It does run out of funding</a:t>
            </a:r>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28</a:t>
            </a:fld>
            <a:endParaRPr lang="en-US"/>
          </a:p>
        </p:txBody>
      </p:sp>
    </p:spTree>
    <p:extLst>
      <p:ext uri="{BB962C8B-B14F-4D97-AF65-F5344CB8AC3E}">
        <p14:creationId xmlns:p14="http://schemas.microsoft.com/office/powerpoint/2010/main" val="39023332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Another standard</a:t>
            </a:r>
            <a:r>
              <a:rPr lang="en-US" baseline="0" dirty="0" smtClean="0"/>
              <a:t> lease condition prohibits signs advertising the sale of alcoholic beverages within the leased premises.</a:t>
            </a:r>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29</a:t>
            </a:fld>
            <a:endParaRPr lang="en-US"/>
          </a:p>
        </p:txBody>
      </p:sp>
    </p:spTree>
    <p:extLst>
      <p:ext uri="{BB962C8B-B14F-4D97-AF65-F5344CB8AC3E}">
        <p14:creationId xmlns:p14="http://schemas.microsoft.com/office/powerpoint/2010/main" val="6201946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normAutofit/>
          </a:bodyPr>
          <a:lstStyle/>
          <a:p>
            <a:r>
              <a:rPr lang="en-US" dirty="0" smtClean="0"/>
              <a:t>Chapter 253 is the State Lands Statute</a:t>
            </a:r>
          </a:p>
          <a:p>
            <a:endParaRPr lang="en-US" dirty="0"/>
          </a:p>
          <a:p>
            <a:r>
              <a:rPr lang="en-US" dirty="0" smtClean="0"/>
              <a:t>Chapter 258 is the State Parks and Preserves Statute</a:t>
            </a:r>
          </a:p>
          <a:p>
            <a:r>
              <a:rPr lang="en-US" dirty="0" smtClean="0"/>
              <a:t>Part II of 258 Covers Aquatic Preserves.</a:t>
            </a:r>
          </a:p>
          <a:p>
            <a:endParaRPr lang="en-US" dirty="0"/>
          </a:p>
          <a:p>
            <a:r>
              <a:rPr lang="en-US" dirty="0" smtClean="0"/>
              <a:t>An Aquatic Preserve is an exceptional area of Submerged Lands and its associated waters set aside for being maintained essentially in its natural or existing condition.</a:t>
            </a:r>
          </a:p>
          <a:p>
            <a:endParaRPr lang="en-US" dirty="0"/>
          </a:p>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3</a:t>
            </a:fld>
            <a:endParaRPr lang="en-US"/>
          </a:p>
        </p:txBody>
      </p:sp>
    </p:spTree>
    <p:extLst>
      <p:ext uri="{BB962C8B-B14F-4D97-AF65-F5344CB8AC3E}">
        <p14:creationId xmlns:p14="http://schemas.microsoft.com/office/powerpoint/2010/main" val="19486079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Most leases prohibit liveaboard</a:t>
            </a:r>
            <a:r>
              <a:rPr lang="en-US" baseline="0" dirty="0" smtClean="0"/>
              <a:t> vessels from staying within the leased premises.  This can be a difficult compliance issue to prove.  Some evidence you might see of liveaboards are chairs with umbrellas, grills, potted plants, satellite dishes, and my favorite the “home sweet home” welcome floor mat.  Some docks start to look like a front porch or garage.  When you ask the dockmaster if they have liveaboards at the marina they say there is not.  I like to strike up a conversation with the tenants at the marina.  </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30</a:t>
            </a:fld>
            <a:endParaRPr lang="en-US"/>
          </a:p>
        </p:txBody>
      </p:sp>
    </p:spTree>
    <p:extLst>
      <p:ext uri="{BB962C8B-B14F-4D97-AF65-F5344CB8AC3E}">
        <p14:creationId xmlns:p14="http://schemas.microsoft.com/office/powerpoint/2010/main" val="301933047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31</a:t>
            </a:fld>
            <a:endParaRPr lang="en-US"/>
          </a:p>
        </p:txBody>
      </p:sp>
    </p:spTree>
    <p:extLst>
      <p:ext uri="{BB962C8B-B14F-4D97-AF65-F5344CB8AC3E}">
        <p14:creationId xmlns:p14="http://schemas.microsoft.com/office/powerpoint/2010/main" val="19331934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32</a:t>
            </a:fld>
            <a:endParaRPr lang="en-US"/>
          </a:p>
        </p:txBody>
      </p:sp>
    </p:spTree>
    <p:extLst>
      <p:ext uri="{BB962C8B-B14F-4D97-AF65-F5344CB8AC3E}">
        <p14:creationId xmlns:p14="http://schemas.microsoft.com/office/powerpoint/2010/main" val="37316553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33</a:t>
            </a:fld>
            <a:endParaRPr lang="en-US"/>
          </a:p>
        </p:txBody>
      </p:sp>
    </p:spTree>
    <p:extLst>
      <p:ext uri="{BB962C8B-B14F-4D97-AF65-F5344CB8AC3E}">
        <p14:creationId xmlns:p14="http://schemas.microsoft.com/office/powerpoint/2010/main" val="16856097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Many</a:t>
            </a:r>
            <a:r>
              <a:rPr lang="en-US" baseline="0" dirty="0" smtClean="0"/>
              <a:t> leases that were authorized through grandfathering have sketches of the lease area done by the applicants or Department staff.  Leases that are not grandfathered are required to have a field survey or a sketch done by a surveyor.  </a:t>
            </a:r>
          </a:p>
          <a:p>
            <a:endParaRPr lang="en-US" baseline="0" dirty="0" smtClean="0"/>
          </a:p>
          <a:p>
            <a:r>
              <a:rPr lang="en-US" baseline="0" dirty="0" smtClean="0"/>
              <a:t>This is a site I inspected where the lease authorized a fishing pier for an apartment complex.  When I got their I saw that the apartment complex was in the process of being converted to condo units and the fishing pier was removed and replaced with a 6-slip docking facility.  </a:t>
            </a:r>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34</a:t>
            </a:fld>
            <a:endParaRPr lang="en-US"/>
          </a:p>
        </p:txBody>
      </p:sp>
    </p:spTree>
    <p:extLst>
      <p:ext uri="{BB962C8B-B14F-4D97-AF65-F5344CB8AC3E}">
        <p14:creationId xmlns:p14="http://schemas.microsoft.com/office/powerpoint/2010/main" val="84278694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upland owner wanted to try and get after the fact authorization for the facility so I had to put together a sketch to use in a TUA.  would be required to </a:t>
            </a:r>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35</a:t>
            </a:fld>
            <a:endParaRPr lang="en-US"/>
          </a:p>
        </p:txBody>
      </p:sp>
    </p:spTree>
    <p:extLst>
      <p:ext uri="{BB962C8B-B14F-4D97-AF65-F5344CB8AC3E}">
        <p14:creationId xmlns:p14="http://schemas.microsoft.com/office/powerpoint/2010/main" val="423595841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 drawing I</a:t>
            </a:r>
            <a:r>
              <a:rPr lang="en-US" baseline="0" dirty="0" smtClean="0"/>
              <a:t> got from the SD.  This is a facility that was permitted by the WMD. So, when doing an ERP transfer to operation we need to make sure that the structure is constructed as proposed because a deviation could result in the facility being outside the footprint of the lease. </a:t>
            </a:r>
          </a:p>
          <a:p>
            <a:endParaRPr lang="en-US" dirty="0"/>
          </a:p>
          <a:p>
            <a:r>
              <a:rPr lang="en-US" baseline="0" dirty="0" smtClean="0"/>
              <a:t>In this drawing it appears the dock was constructed beyond the riparian area of the applicant, so unless if the applicant is able to get the neighbor to be a co-lessee or acquire riparian rights to the area the dock is now encroaching in the dock will need to be modified.</a:t>
            </a:r>
          </a:p>
          <a:p>
            <a:endParaRPr lang="en-US" baseline="0" dirty="0" smtClean="0"/>
          </a:p>
          <a:p>
            <a:r>
              <a:rPr lang="en-US" baseline="0" dirty="0" smtClean="0"/>
              <a:t>Neighboring property was County’s riparian rights easement.</a:t>
            </a:r>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36</a:t>
            </a:fld>
            <a:endParaRPr lang="en-US"/>
          </a:p>
        </p:txBody>
      </p:sp>
    </p:spTree>
    <p:extLst>
      <p:ext uri="{BB962C8B-B14F-4D97-AF65-F5344CB8AC3E}">
        <p14:creationId xmlns:p14="http://schemas.microsoft.com/office/powerpoint/2010/main" val="35519924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37</a:t>
            </a:fld>
            <a:endParaRPr lang="en-US"/>
          </a:p>
        </p:txBody>
      </p:sp>
    </p:spTree>
    <p:extLst>
      <p:ext uri="{BB962C8B-B14F-4D97-AF65-F5344CB8AC3E}">
        <p14:creationId xmlns:p14="http://schemas.microsoft.com/office/powerpoint/2010/main" val="10190608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38</a:t>
            </a:fld>
            <a:endParaRPr lang="en-US"/>
          </a:p>
        </p:txBody>
      </p:sp>
    </p:spTree>
    <p:extLst>
      <p:ext uri="{BB962C8B-B14F-4D97-AF65-F5344CB8AC3E}">
        <p14:creationId xmlns:p14="http://schemas.microsoft.com/office/powerpoint/2010/main" val="347037421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39</a:t>
            </a:fld>
            <a:endParaRPr lang="en-US"/>
          </a:p>
        </p:txBody>
      </p:sp>
    </p:spTree>
    <p:extLst>
      <p:ext uri="{BB962C8B-B14F-4D97-AF65-F5344CB8AC3E}">
        <p14:creationId xmlns:p14="http://schemas.microsoft.com/office/powerpoint/2010/main" val="41981524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SLER 1004 in the OPM has some pretty good guidance with</a:t>
            </a:r>
            <a:r>
              <a:rPr lang="en-US" baseline="0" dirty="0" smtClean="0"/>
              <a:t> examples illustrating explaining how to determine preempted area.  The presentation after this is a tutorial on the OPM so if you are not familiar with the OPM I encourage you to stick around for the next presentation.</a:t>
            </a:r>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4</a:t>
            </a:fld>
            <a:endParaRPr lang="en-US"/>
          </a:p>
        </p:txBody>
      </p:sp>
    </p:spTree>
    <p:extLst>
      <p:ext uri="{BB962C8B-B14F-4D97-AF65-F5344CB8AC3E}">
        <p14:creationId xmlns:p14="http://schemas.microsoft.com/office/powerpoint/2010/main" val="340311070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40</a:t>
            </a:fld>
            <a:endParaRPr lang="en-US"/>
          </a:p>
        </p:txBody>
      </p:sp>
    </p:spTree>
    <p:extLst>
      <p:ext uri="{BB962C8B-B14F-4D97-AF65-F5344CB8AC3E}">
        <p14:creationId xmlns:p14="http://schemas.microsoft.com/office/powerpoint/2010/main" val="38797126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US" dirty="0" smtClean="0"/>
              <a:t>It is important to understand the term “revenue generating” because rule requires that all revenue generating activities on sovereign submerged lands be authorized through a submerged lands lease.  </a:t>
            </a:r>
          </a:p>
          <a:p>
            <a:endParaRPr lang="en-US" dirty="0"/>
          </a:p>
          <a:p>
            <a:r>
              <a:rPr lang="en-US" dirty="0" smtClean="0"/>
              <a:t>If you rent a house with a dock on state lands behind it the homeowner does not need a lease. </a:t>
            </a:r>
          </a:p>
          <a:p>
            <a:endParaRPr lang="en-US" dirty="0"/>
          </a:p>
          <a:p>
            <a:r>
              <a:rPr lang="en-US" dirty="0" smtClean="0"/>
              <a:t>If you rent an apartment unit and the apartment complex has a dock the dock would need a lease.  </a:t>
            </a:r>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5</a:t>
            </a:fld>
            <a:endParaRPr lang="en-US"/>
          </a:p>
        </p:txBody>
      </p:sp>
    </p:spTree>
    <p:extLst>
      <p:ext uri="{BB962C8B-B14F-4D97-AF65-F5344CB8AC3E}">
        <p14:creationId xmlns:p14="http://schemas.microsoft.com/office/powerpoint/2010/main" val="31322163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Riparian rights include such things as the right to access for swimming, boating and fishing; the right to erect structures such as docks, piers, and boat lifts.</a:t>
            </a:r>
          </a:p>
          <a:p>
            <a:endParaRPr lang="en-US" dirty="0"/>
          </a:p>
          <a:p>
            <a:r>
              <a:rPr lang="en-US" dirty="0" smtClean="0"/>
              <a:t>The state lands rules require applicants to have riparian rights  in order to be granted authorization to use sovereign submerged lands except for activities that occur offshore.</a:t>
            </a:r>
          </a:p>
          <a:p>
            <a:endParaRPr lang="en-US" dirty="0"/>
          </a:p>
          <a:p>
            <a:r>
              <a:rPr lang="en-US" dirty="0" smtClean="0"/>
              <a:t>Additionally, if proposed activities extend within 25 feet of riparian rights lines, setback waivers must be obtained from the neighboring property to which the activity comes within 25 feet.</a:t>
            </a:r>
          </a:p>
          <a:p>
            <a:endParaRPr lang="en-US" dirty="0"/>
          </a:p>
          <a:p>
            <a:r>
              <a:rPr lang="en-US" dirty="0" smtClean="0"/>
              <a:t>This image shows that dock is a couple of feet from the riparian lines.  So, a setback waiver from both neighbors would be required.</a:t>
            </a:r>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6</a:t>
            </a:fld>
            <a:endParaRPr lang="en-US"/>
          </a:p>
        </p:txBody>
      </p:sp>
    </p:spTree>
    <p:extLst>
      <p:ext uri="{BB962C8B-B14F-4D97-AF65-F5344CB8AC3E}">
        <p14:creationId xmlns:p14="http://schemas.microsoft.com/office/powerpoint/2010/main" val="24836849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roads, bridges, docks, fishing piers, utility lines are considered water dependent per rule definition.</a:t>
            </a:r>
          </a:p>
          <a:p>
            <a:endParaRPr lang="en-US" dirty="0" smtClean="0"/>
          </a:p>
          <a:p>
            <a:pPr fontAlgn="base" hangingPunct="0"/>
            <a:r>
              <a:rPr lang="en-US" dirty="0"/>
              <a:t>18-21.004(1)(g) Activities on sovereignty lands shall be limited to water dependent activities only unless the board determines that it is in the public interest to allow an exception as determined by a case by case evaluation. </a:t>
            </a:r>
          </a:p>
          <a:p>
            <a:pPr fontAlgn="base" hangingPunct="0"/>
            <a:endParaRPr lang="en-US" dirty="0"/>
          </a:p>
          <a:p>
            <a:pPr fontAlgn="base" hangingPunct="0"/>
            <a:r>
              <a:rPr lang="en-US" dirty="0"/>
              <a:t>Public projects which are primarily intended to provide access to and use of the waterfront may be permitted to contain minor uses which are not water dependent if:</a:t>
            </a:r>
          </a:p>
          <a:p>
            <a:pPr fontAlgn="base" hangingPunct="0"/>
            <a:r>
              <a:rPr lang="en-US" dirty="0"/>
              <a:t>1. Located in areas along seawalls or other </a:t>
            </a:r>
            <a:r>
              <a:rPr lang="en-US" dirty="0" err="1"/>
              <a:t>nonnatural</a:t>
            </a:r>
            <a:r>
              <a:rPr lang="en-US" dirty="0"/>
              <a:t> shorelines;</a:t>
            </a:r>
          </a:p>
          <a:p>
            <a:pPr fontAlgn="base" hangingPunct="0"/>
            <a:r>
              <a:rPr lang="en-US" dirty="0"/>
              <a:t>2. Located outside of aquatic preserves or class II waters; and</a:t>
            </a:r>
          </a:p>
          <a:p>
            <a:pPr fontAlgn="base" hangingPunct="0"/>
            <a:r>
              <a:rPr lang="en-US" dirty="0"/>
              <a:t>3. The </a:t>
            </a:r>
            <a:r>
              <a:rPr lang="en-US" dirty="0" err="1"/>
              <a:t>nonwater</a:t>
            </a:r>
            <a:r>
              <a:rPr lang="en-US" dirty="0"/>
              <a:t> dependent uses are incidental to the basic purpose of the project, and constitute only minor </a:t>
            </a:r>
            <a:r>
              <a:rPr lang="en-US" dirty="0" err="1"/>
              <a:t>nearshore</a:t>
            </a:r>
            <a:r>
              <a:rPr lang="en-US" dirty="0"/>
              <a:t> encroachments on sovereign lands.</a:t>
            </a:r>
          </a:p>
          <a:p>
            <a:r>
              <a:rPr lang="en-US" dirty="0"/>
              <a:t>(h) Stilt house, boathouses with living quarters, or other such residential structures shall be prohibited on sovereignty lands.</a:t>
            </a:r>
          </a:p>
        </p:txBody>
      </p:sp>
      <p:sp>
        <p:nvSpPr>
          <p:cNvPr id="4" name="Slide Number Placeholder 3"/>
          <p:cNvSpPr>
            <a:spLocks noGrp="1"/>
          </p:cNvSpPr>
          <p:nvPr>
            <p:ph type="sldNum" sz="quarter" idx="10"/>
          </p:nvPr>
        </p:nvSpPr>
        <p:spPr/>
        <p:txBody>
          <a:bodyPr/>
          <a:lstStyle/>
          <a:p>
            <a:fld id="{331B0246-348F-4278-9715-9D9338937F46}" type="slidenum">
              <a:rPr lang="en-US" smtClean="0"/>
              <a:pPr/>
              <a:t>7</a:t>
            </a:fld>
            <a:endParaRPr lang="en-US"/>
          </a:p>
        </p:txBody>
      </p:sp>
    </p:spTree>
    <p:extLst>
      <p:ext uri="{BB962C8B-B14F-4D97-AF65-F5344CB8AC3E}">
        <p14:creationId xmlns:p14="http://schemas.microsoft.com/office/powerpoint/2010/main" val="29944611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Easements and leases are two forms of state lands authorization.  The easement grants a limited right, liberty, and privilege use state lands for a specific purpose and for a specific time.</a:t>
            </a:r>
          </a:p>
          <a:p>
            <a:endParaRPr lang="en-US" dirty="0"/>
          </a:p>
          <a:p>
            <a:r>
              <a:rPr lang="en-US" dirty="0" smtClean="0"/>
              <a:t>The lease is grants exclusive use, possession and control of sovereign submerged lands for  a determined amount of time at a fixed rental.  </a:t>
            </a:r>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8</a:t>
            </a:fld>
            <a:endParaRPr lang="en-US"/>
          </a:p>
        </p:txBody>
      </p:sp>
    </p:spTree>
    <p:extLst>
      <p:ext uri="{BB962C8B-B14F-4D97-AF65-F5344CB8AC3E}">
        <p14:creationId xmlns:p14="http://schemas.microsoft.com/office/powerpoint/2010/main" val="4117519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smtClean="0"/>
              <a:t>Brush up on SF dock criteria in AP, roofs, etc.  Review new guidance on minimum-dock size criteria.</a:t>
            </a:r>
            <a:r>
              <a:rPr lang="en-US" dirty="0"/>
              <a:t> </a:t>
            </a:r>
          </a:p>
          <a:p>
            <a:pPr defTabSz="931774">
              <a:defRPr/>
            </a:pPr>
            <a:r>
              <a:rPr lang="en-US" dirty="0"/>
              <a:t>“Minimum-size dock or pier” means a dock or pier that is the smallest size necessary to provide reasonable access to the water for navigating, fishing, or swimming based on consideration of the immediate area’s physical and natural characteristics, customary recreational and navigational practices, and docks and piers previously authorized under this chapter. The term minimum-size dock or pier shall also include a dock or pier constructed in conformance with the exemption criteria in Section 403.813(1)(b), F.S., or in conformance with the private residential single-family dock criteria in subsection 18-20.004(5), F.A.C.</a:t>
            </a:r>
          </a:p>
          <a:p>
            <a:endParaRPr lang="en-US" dirty="0" smtClean="0"/>
          </a:p>
          <a:p>
            <a:endParaRPr lang="en-US" dirty="0"/>
          </a:p>
          <a:p>
            <a:r>
              <a:rPr lang="en-US" dirty="0" smtClean="0"/>
              <a:t>Those make up the majority of the submerged lands leases.  In addition, there are some grandfathered stilt house lease and hunting camp leases.  Also some swim areas.  There are also special events leases which are used to authorize boat shows.</a:t>
            </a:r>
          </a:p>
        </p:txBody>
      </p:sp>
      <p:sp>
        <p:nvSpPr>
          <p:cNvPr id="4" name="Slide Number Placeholder 3"/>
          <p:cNvSpPr>
            <a:spLocks noGrp="1"/>
          </p:cNvSpPr>
          <p:nvPr>
            <p:ph type="sldNum" sz="quarter" idx="10"/>
          </p:nvPr>
        </p:nvSpPr>
        <p:spPr/>
        <p:txBody>
          <a:bodyPr/>
          <a:lstStyle/>
          <a:p>
            <a:fld id="{331B0246-348F-4278-9715-9D9338937F46}" type="slidenum">
              <a:rPr lang="en-US" smtClean="0"/>
              <a:pPr/>
              <a:t>9</a:t>
            </a:fld>
            <a:endParaRPr lang="en-US"/>
          </a:p>
        </p:txBody>
      </p:sp>
    </p:spTree>
    <p:extLst>
      <p:ext uri="{BB962C8B-B14F-4D97-AF65-F5344CB8AC3E}">
        <p14:creationId xmlns:p14="http://schemas.microsoft.com/office/powerpoint/2010/main" val="35567927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263A7E6-20F5-490B-B3DB-C1DE95491127}" type="datetime1">
              <a:rPr lang="en-US" smtClean="0"/>
              <a:pPr/>
              <a:t>6/6/2014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AA46088-75BF-46A7-B331-6A2E81165F88}" type="datetime1">
              <a:rPr lang="en-US" smtClean="0"/>
              <a:pPr/>
              <a:t>6/6/2014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AF2E32-1EA8-43D4-A3BF-1CDC53311F76}" type="datetime1">
              <a:rPr lang="en-US" smtClean="0"/>
              <a:pPr/>
              <a:t>6/6/2014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atin typeface="Arial" pitchFamily="34" charset="0"/>
                <a:cs typeface="Arial" pitchFamily="34" charset="0"/>
              </a:defRPr>
            </a:lvl1pPr>
          </a:lstStyle>
          <a:p>
            <a:fld id="{D9641B56-F1C1-4B9C-86AB-A9C4D2348069}" type="datetime1">
              <a:rPr lang="en-US" smtClean="0"/>
              <a:pPr/>
              <a:t>6/6/2014</a:t>
            </a:fld>
            <a:endParaRPr lang="en-US" dirty="0"/>
          </a:p>
        </p:txBody>
      </p:sp>
      <p:sp>
        <p:nvSpPr>
          <p:cNvPr id="5" name="Footer Placeholder 4"/>
          <p:cNvSpPr>
            <a:spLocks noGrp="1"/>
          </p:cNvSpPr>
          <p:nvPr>
            <p:ph type="ftr" sz="quarter" idx="11"/>
          </p:nvPr>
        </p:nvSpPr>
        <p:spPr/>
        <p:txBody>
          <a:bodyPr/>
          <a:lstStyle>
            <a:lvl1pPr>
              <a:defRPr>
                <a:latin typeface="Arial" pitchFamily="34" charset="0"/>
                <a:cs typeface="Arial" pitchFamily="34" charset="0"/>
              </a:defRPr>
            </a:lvl1pPr>
          </a:lstStyle>
          <a:p>
            <a:endParaRPr lang="en-US"/>
          </a:p>
        </p:txBody>
      </p:sp>
      <p:sp>
        <p:nvSpPr>
          <p:cNvPr id="6" name="Slide Number Placeholder 5"/>
          <p:cNvSpPr>
            <a:spLocks noGrp="1"/>
          </p:cNvSpPr>
          <p:nvPr>
            <p:ph type="sldNum" sz="quarter" idx="12"/>
          </p:nvPr>
        </p:nvSpPr>
        <p:spPr/>
        <p:txBody>
          <a:bodyPr/>
          <a:lstStyle>
            <a:lvl1pPr>
              <a:defRPr>
                <a:latin typeface="Arial" pitchFamily="34" charset="0"/>
                <a:cs typeface="Arial" pitchFamily="34" charset="0"/>
              </a:defRPr>
            </a:lvl1pPr>
          </a:lstStyle>
          <a:p>
            <a:fld id="{D9515C9C-B0D4-49C7-83C7-4BF66E55645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BD23A0E-ADE9-485C-AFA2-8C195DFCC04A}" type="datetime1">
              <a:rPr lang="en-US" smtClean="0"/>
              <a:pPr/>
              <a:t>6/6/2014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0A60AB7-E2BD-4D27-A395-863AE9EFBE30}" type="datetime1">
              <a:rPr lang="en-US" smtClean="0"/>
              <a:pPr/>
              <a:t>6/6/2014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A3A23FF-FE1C-41AE-A1D4-3F7E67105448}" type="datetime1">
              <a:rPr lang="en-US" smtClean="0"/>
              <a:pPr/>
              <a:t>6/6/2014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641A963-0986-4E84-AE91-57E03B800C7E}" type="datetime1">
              <a:rPr lang="en-US" smtClean="0"/>
              <a:pPr/>
              <a:t>6/6/2014</a:t>
            </a:fld>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002710-F92E-4BB7-AAC7-AEC0FED14E57}" type="datetime1">
              <a:rPr lang="en-US" smtClean="0"/>
              <a:pPr/>
              <a:t>6/6/2014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9D4BDE6-C580-49F4-8967-B64FD3048913}" type="datetime1">
              <a:rPr lang="en-US" smtClean="0"/>
              <a:pPr/>
              <a:t>6/6/2014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E4B4DA-8766-46BE-8F10-35EA21271E5A}" type="datetime1">
              <a:rPr lang="en-US" smtClean="0"/>
              <a:pPr/>
              <a:t>6/6/2014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3" cstate="print"/>
          <a:stretch>
            <a:fillRect/>
          </a:stretch>
        </p:blipFill>
        <p:spPr>
          <a:xfrm>
            <a:off x="0" y="0"/>
            <a:ext cx="9144000" cy="6858000"/>
          </a:xfrm>
          <a:prstGeom prst="rect">
            <a:avLst/>
          </a:prstGeom>
        </p:spPr>
      </p:pic>
      <p:pic>
        <p:nvPicPr>
          <p:cNvPr id="8" name="Picture 7" descr="DEP_color_logo white text[Converted].png"/>
          <p:cNvPicPr>
            <a:picLocks noChangeAspect="1"/>
          </p:cNvPicPr>
          <p:nvPr userDrawn="1"/>
        </p:nvPicPr>
        <p:blipFill>
          <a:blip r:embed="rId14" cstate="print"/>
          <a:stretch>
            <a:fillRect/>
          </a:stretch>
        </p:blipFill>
        <p:spPr>
          <a:xfrm>
            <a:off x="228600" y="191379"/>
            <a:ext cx="990600" cy="646821"/>
          </a:xfrm>
          <a:prstGeom prst="rect">
            <a:avLst/>
          </a:prstGeom>
        </p:spPr>
      </p:pic>
      <p:sp>
        <p:nvSpPr>
          <p:cNvPr id="2" name="Title Placeholder 1"/>
          <p:cNvSpPr>
            <a:spLocks noGrp="1"/>
          </p:cNvSpPr>
          <p:nvPr>
            <p:ph type="title"/>
          </p:nvPr>
        </p:nvSpPr>
        <p:spPr>
          <a:xfrm>
            <a:off x="838200" y="0"/>
            <a:ext cx="7848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492875"/>
            <a:ext cx="2133600" cy="365125"/>
          </a:xfrm>
          <a:prstGeom prst="rect">
            <a:avLst/>
          </a:prstGeom>
        </p:spPr>
        <p:txBody>
          <a:bodyPr vert="horz" lIns="91440" tIns="45720" rIns="91440" bIns="45720" rtlCol="0" anchor="ctr"/>
          <a:lstStyle>
            <a:lvl1pPr algn="l">
              <a:defRPr sz="1200">
                <a:solidFill>
                  <a:schemeClr val="bg1"/>
                </a:solidFill>
              </a:defRPr>
            </a:lvl1pPr>
          </a:lstStyle>
          <a:p>
            <a:fld id="{9E143E03-91FF-4BAF-9E2C-6D164A2D73C0}" type="datetime1">
              <a:rPr lang="en-US" smtClean="0"/>
              <a:pPr/>
              <a:t>6/6/2014</a:t>
            </a:fld>
            <a:endParaRPr lang="en-US" dirty="0"/>
          </a:p>
        </p:txBody>
      </p:sp>
      <p:sp>
        <p:nvSpPr>
          <p:cNvPr id="5" name="Footer Placeholder 4"/>
          <p:cNvSpPr>
            <a:spLocks noGrp="1"/>
          </p:cNvSpPr>
          <p:nvPr>
            <p:ph type="ftr" sz="quarter" idx="3"/>
          </p:nvPr>
        </p:nvSpPr>
        <p:spPr>
          <a:xfrm>
            <a:off x="3124200" y="6492875"/>
            <a:ext cx="2895600" cy="365125"/>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6" name="Slide Number Placeholder 5"/>
          <p:cNvSpPr>
            <a:spLocks noGrp="1"/>
          </p:cNvSpPr>
          <p:nvPr>
            <p:ph type="sldNum" sz="quarter" idx="4"/>
          </p:nvPr>
        </p:nvSpPr>
        <p:spPr>
          <a:xfrm>
            <a:off x="6553200" y="6492875"/>
            <a:ext cx="2133600" cy="365125"/>
          </a:xfrm>
          <a:prstGeom prst="rect">
            <a:avLst/>
          </a:prstGeom>
        </p:spPr>
        <p:txBody>
          <a:bodyPr vert="horz" lIns="91440" tIns="45720" rIns="91440" bIns="45720" rtlCol="0" anchor="ctr"/>
          <a:lstStyle>
            <a:lvl1pPr algn="r">
              <a:defRPr sz="1200">
                <a:solidFill>
                  <a:schemeClr val="bg1"/>
                </a:solidFill>
              </a:defRPr>
            </a:lvl1pPr>
          </a:lstStyle>
          <a:p>
            <a:fld id="{D9515C9C-B0D4-49C7-83C7-4BF66E55645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ctr" defTabSz="914400" rtl="0" eaLnBrk="1" latinLnBrk="0" hangingPunct="1">
        <a:spcBef>
          <a:spcPct val="0"/>
        </a:spcBef>
        <a:buNone/>
        <a:defRPr sz="4000" b="1" kern="1200">
          <a:solidFill>
            <a:schemeClr val="bg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hyperlink" Target="http://depnet/stland/" TargetMode="External"/><Relationship Id="rId4" Type="http://schemas.openxmlformats.org/officeDocument/2006/relationships/hyperlink" Target="http://199.73.242.56/default.asp"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8.wmf"/></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21.JPG"/><Relationship Id="rId4" Type="http://schemas.openxmlformats.org/officeDocument/2006/relationships/image" Target="../media/image20.jpeg"/></Relationships>
</file>

<file path=ppt/slides/_rels/slide2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_rels/slide2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7.xml"/><Relationship Id="rId1" Type="http://schemas.openxmlformats.org/officeDocument/2006/relationships/slideLayout" Target="../slideLayouts/slideLayout6.xml"/><Relationship Id="rId5" Type="http://schemas.openxmlformats.org/officeDocument/2006/relationships/image" Target="../media/image27.jpeg"/><Relationship Id="rId4" Type="http://schemas.openxmlformats.org/officeDocument/2006/relationships/image" Target="../media/image26.jpeg"/></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jpeg"/></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3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3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image" Target="../media/image39.jpeg"/></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depnet/wrm/sler/erp/docs/slerp_online/LeadPage.pdf"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stretch>
            <a:fillRect/>
          </a:stretch>
        </p:blipFill>
        <p:spPr>
          <a:xfrm>
            <a:off x="0" y="0"/>
            <a:ext cx="9144000" cy="6858000"/>
          </a:xfrm>
          <a:prstGeom prst="rect">
            <a:avLst/>
          </a:prstGeom>
        </p:spPr>
      </p:pic>
      <p:sp>
        <p:nvSpPr>
          <p:cNvPr id="7" name="TextBox 6"/>
          <p:cNvSpPr txBox="1"/>
          <p:nvPr/>
        </p:nvSpPr>
        <p:spPr>
          <a:xfrm>
            <a:off x="0" y="2372142"/>
            <a:ext cx="9144000" cy="2123658"/>
          </a:xfrm>
          <a:prstGeom prst="rect">
            <a:avLst/>
          </a:prstGeom>
          <a:noFill/>
        </p:spPr>
        <p:txBody>
          <a:bodyPr wrap="square" rtlCol="0">
            <a:spAutoFit/>
          </a:bodyPr>
          <a:lstStyle/>
          <a:p>
            <a:pPr algn="ctr"/>
            <a:r>
              <a:rPr lang="en-US" sz="4400" b="1" dirty="0" smtClean="0">
                <a:latin typeface="Arial" pitchFamily="34" charset="0"/>
                <a:cs typeface="Arial" pitchFamily="34" charset="0"/>
              </a:rPr>
              <a:t>Introduction to Sovereignty Submerged Lands Lease and Easement Inspections</a:t>
            </a:r>
            <a:endParaRPr lang="en-US" sz="4400" b="1" dirty="0">
              <a:latin typeface="Arial" pitchFamily="34" charset="0"/>
              <a:cs typeface="Arial" pitchFamily="34" charset="0"/>
            </a:endParaRPr>
          </a:p>
        </p:txBody>
      </p:sp>
      <p:pic>
        <p:nvPicPr>
          <p:cNvPr id="1026" name="Picture 2"/>
          <p:cNvPicPr>
            <a:picLocks noChangeAspect="1" noChangeArrowheads="1"/>
          </p:cNvPicPr>
          <p:nvPr/>
        </p:nvPicPr>
        <p:blipFill>
          <a:blip r:embed="rId4" cstate="print"/>
          <a:srcRect/>
          <a:stretch>
            <a:fillRect/>
          </a:stretch>
        </p:blipFill>
        <p:spPr bwMode="auto">
          <a:xfrm>
            <a:off x="7162800" y="4191000"/>
            <a:ext cx="1752600" cy="1326669"/>
          </a:xfrm>
          <a:prstGeom prst="rect">
            <a:avLst/>
          </a:prstGeom>
          <a:noFill/>
          <a:ln w="9525">
            <a:noFill/>
            <a:miter lim="800000"/>
            <a:headEnd/>
            <a:tailEnd/>
          </a:ln>
          <a:effectLst/>
        </p:spPr>
      </p:pic>
      <p:sp>
        <p:nvSpPr>
          <p:cNvPr id="8" name="Rectangle 7"/>
          <p:cNvSpPr/>
          <p:nvPr/>
        </p:nvSpPr>
        <p:spPr>
          <a:xfrm>
            <a:off x="762000" y="5791200"/>
            <a:ext cx="7696200" cy="1076632"/>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447800" y="5950805"/>
            <a:ext cx="5715000" cy="584775"/>
          </a:xfrm>
          <a:prstGeom prst="rect">
            <a:avLst/>
          </a:prstGeom>
          <a:noFill/>
        </p:spPr>
        <p:txBody>
          <a:bodyPr wrap="square" rtlCol="0">
            <a:spAutoFit/>
          </a:bodyPr>
          <a:lstStyle/>
          <a:p>
            <a:pPr algn="ctr"/>
            <a:r>
              <a:rPr lang="en-US" sz="3200" b="1" dirty="0" smtClean="0">
                <a:solidFill>
                  <a:schemeClr val="bg1"/>
                </a:solidFill>
                <a:latin typeface="Arial" pitchFamily="34" charset="0"/>
                <a:cs typeface="Arial" pitchFamily="34" charset="0"/>
              </a:rPr>
              <a:t>SLERCON June 10</a:t>
            </a:r>
            <a:r>
              <a:rPr lang="en-US" sz="3200" b="1" baseline="30000" dirty="0" smtClean="0">
                <a:solidFill>
                  <a:schemeClr val="bg1"/>
                </a:solidFill>
                <a:latin typeface="Arial" pitchFamily="34" charset="0"/>
                <a:cs typeface="Arial" pitchFamily="34" charset="0"/>
              </a:rPr>
              <a:t>th</a:t>
            </a:r>
            <a:r>
              <a:rPr lang="en-US" sz="3200" b="1" dirty="0" smtClean="0">
                <a:solidFill>
                  <a:schemeClr val="bg1"/>
                </a:solidFill>
                <a:latin typeface="Arial" pitchFamily="34" charset="0"/>
                <a:cs typeface="Arial" pitchFamily="34" charset="0"/>
              </a:rPr>
              <a:t>, 2014</a:t>
            </a:r>
            <a:endParaRPr lang="en-US" sz="3200" b="1"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Has an Easement?</a:t>
            </a:r>
            <a:endParaRPr lang="en-US" dirty="0"/>
          </a:p>
        </p:txBody>
      </p:sp>
      <p:sp>
        <p:nvSpPr>
          <p:cNvPr id="3" name="Content Placeholder 2"/>
          <p:cNvSpPr>
            <a:spLocks noGrp="1"/>
          </p:cNvSpPr>
          <p:nvPr>
            <p:ph idx="1"/>
          </p:nvPr>
        </p:nvSpPr>
        <p:spPr/>
        <p:txBody>
          <a:bodyPr>
            <a:normAutofit/>
          </a:bodyPr>
          <a:lstStyle/>
          <a:p>
            <a:r>
              <a:rPr lang="en-US" dirty="0" smtClean="0"/>
              <a:t>Linear structures such as bridges and utility lines. </a:t>
            </a:r>
          </a:p>
          <a:p>
            <a:r>
              <a:rPr lang="en-US" dirty="0" smtClean="0"/>
              <a:t>Shoreline protection structures such as  groins/breakwaters.</a:t>
            </a:r>
          </a:p>
          <a:p>
            <a:r>
              <a:rPr lang="en-US" dirty="0" smtClean="0"/>
              <a:t>Some navigation channels. </a:t>
            </a:r>
          </a:p>
          <a:p>
            <a:r>
              <a:rPr lang="en-US" dirty="0" smtClean="0"/>
              <a:t>Some intake and discharge structures.</a:t>
            </a:r>
          </a:p>
          <a:p>
            <a:r>
              <a:rPr lang="en-US" dirty="0" smtClean="0"/>
              <a:t>However, utility lines installed/maintained by counties qualify for an exception in 153.04, F.S.</a:t>
            </a:r>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Lease Compliance Inspections</a:t>
            </a:r>
            <a:br>
              <a:rPr lang="en-US" sz="3200" dirty="0" smtClean="0"/>
            </a:br>
            <a:r>
              <a:rPr lang="en-US" sz="2800" dirty="0" smtClean="0"/>
              <a:t>(Why and When)</a:t>
            </a:r>
            <a:endParaRPr lang="en-US" sz="2800" dirty="0"/>
          </a:p>
        </p:txBody>
      </p:sp>
      <p:sp>
        <p:nvSpPr>
          <p:cNvPr id="3" name="Content Placeholder 2"/>
          <p:cNvSpPr>
            <a:spLocks noGrp="1"/>
          </p:cNvSpPr>
          <p:nvPr>
            <p:ph idx="1"/>
          </p:nvPr>
        </p:nvSpPr>
        <p:spPr/>
        <p:txBody>
          <a:bodyPr>
            <a:normAutofit/>
          </a:bodyPr>
          <a:lstStyle/>
          <a:p>
            <a:endParaRPr lang="en-US" dirty="0" smtClean="0"/>
          </a:p>
          <a:p>
            <a:r>
              <a:rPr lang="en-US" dirty="0" smtClean="0"/>
              <a:t>Annual renewal/midterm requests from Division of State Lands (DSL).</a:t>
            </a:r>
          </a:p>
          <a:p>
            <a:r>
              <a:rPr lang="en-US" dirty="0" smtClean="0"/>
              <a:t>Reassignment requests from DSL.</a:t>
            </a:r>
          </a:p>
          <a:p>
            <a:r>
              <a:rPr lang="en-US" dirty="0" smtClean="0"/>
              <a:t>Complaints</a:t>
            </a:r>
          </a:p>
          <a:p>
            <a:r>
              <a:rPr lang="en-US" dirty="0" smtClean="0"/>
              <a:t>ERP permitting requests </a:t>
            </a:r>
          </a:p>
          <a:p>
            <a:r>
              <a:rPr lang="en-US" dirty="0" smtClean="0"/>
              <a:t>ERP permit inspections (transfer to operation requests)</a:t>
            </a:r>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11</a:t>
            </a:fld>
            <a:endParaRPr lang="en-US"/>
          </a:p>
        </p:txBody>
      </p:sp>
    </p:spTree>
    <p:extLst>
      <p:ext uri="{BB962C8B-B14F-4D97-AF65-F5344CB8AC3E}">
        <p14:creationId xmlns:p14="http://schemas.microsoft.com/office/powerpoint/2010/main" val="8178352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a:stretch>
            <a:fillRect/>
          </a:stretch>
        </p:blipFill>
        <p:spPr>
          <a:xfrm>
            <a:off x="1811987" y="1865354"/>
            <a:ext cx="6646213" cy="4459245"/>
          </a:xfrm>
          <a:prstGeom prst="rect">
            <a:avLst/>
          </a:prstGeom>
        </p:spPr>
      </p:pic>
      <p:sp>
        <p:nvSpPr>
          <p:cNvPr id="2" name="Title 1"/>
          <p:cNvSpPr>
            <a:spLocks noGrp="1"/>
          </p:cNvSpPr>
          <p:nvPr>
            <p:ph type="title"/>
          </p:nvPr>
        </p:nvSpPr>
        <p:spPr/>
        <p:txBody>
          <a:bodyPr>
            <a:normAutofit/>
          </a:bodyPr>
          <a:lstStyle/>
          <a:p>
            <a:r>
              <a:rPr lang="en-US" sz="3200" dirty="0" smtClean="0"/>
              <a:t>Board of Trustees Land Document System (BTLDS)</a:t>
            </a:r>
            <a:endParaRPr lang="en-US" sz="3200" dirty="0"/>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12</a:t>
            </a:fld>
            <a:endParaRPr lang="en-US"/>
          </a:p>
        </p:txBody>
      </p:sp>
      <p:sp>
        <p:nvSpPr>
          <p:cNvPr id="7" name="TextBox 6"/>
          <p:cNvSpPr txBox="1"/>
          <p:nvPr/>
        </p:nvSpPr>
        <p:spPr>
          <a:xfrm>
            <a:off x="2667000" y="1219201"/>
            <a:ext cx="3581400" cy="646331"/>
          </a:xfrm>
          <a:prstGeom prst="rect">
            <a:avLst/>
          </a:prstGeom>
          <a:noFill/>
        </p:spPr>
        <p:txBody>
          <a:bodyPr wrap="square" rtlCol="0">
            <a:spAutoFit/>
          </a:bodyPr>
          <a:lstStyle/>
          <a:p>
            <a:r>
              <a:rPr lang="en-US" dirty="0" smtClean="0">
                <a:hlinkClick r:id="rId4"/>
              </a:rPr>
              <a:t>http://199.73.242.56/default.asp</a:t>
            </a:r>
            <a:endParaRPr lang="en-US" dirty="0" smtClean="0"/>
          </a:p>
          <a:p>
            <a:endParaRPr lang="en-US" dirty="0"/>
          </a:p>
        </p:txBody>
      </p:sp>
      <p:sp>
        <p:nvSpPr>
          <p:cNvPr id="8" name="TextBox 7"/>
          <p:cNvSpPr txBox="1"/>
          <p:nvPr/>
        </p:nvSpPr>
        <p:spPr>
          <a:xfrm>
            <a:off x="381000" y="2133600"/>
            <a:ext cx="1600200" cy="2862322"/>
          </a:xfrm>
          <a:prstGeom prst="rect">
            <a:avLst/>
          </a:prstGeom>
          <a:noFill/>
        </p:spPr>
        <p:txBody>
          <a:bodyPr wrap="square" rtlCol="0">
            <a:spAutoFit/>
          </a:bodyPr>
          <a:lstStyle/>
          <a:p>
            <a:r>
              <a:rPr lang="en-US" dirty="0" smtClean="0"/>
              <a:t>BTLDS  (“boatloads”) can be accessed via the Division of State Lands Intranet site. </a:t>
            </a:r>
            <a:r>
              <a:rPr lang="en-US" dirty="0" smtClean="0">
                <a:hlinkClick r:id="rId5"/>
              </a:rPr>
              <a:t>http://depnet/stland/</a:t>
            </a:r>
            <a:endParaRPr lang="en-US" dirty="0" smtClean="0"/>
          </a:p>
          <a:p>
            <a:endParaRPr lang="en-US" dirty="0"/>
          </a:p>
        </p:txBody>
      </p:sp>
      <p:sp>
        <p:nvSpPr>
          <p:cNvPr id="11" name="TextBox 10"/>
          <p:cNvSpPr txBox="1"/>
          <p:nvPr/>
        </p:nvSpPr>
        <p:spPr>
          <a:xfrm>
            <a:off x="7239000" y="3523182"/>
            <a:ext cx="1524000" cy="1200329"/>
          </a:xfrm>
          <a:prstGeom prst="rect">
            <a:avLst/>
          </a:prstGeom>
          <a:noFill/>
        </p:spPr>
        <p:txBody>
          <a:bodyPr wrap="square" rtlCol="0">
            <a:spAutoFit/>
          </a:bodyPr>
          <a:lstStyle/>
          <a:p>
            <a:r>
              <a:rPr lang="en-US" dirty="0" smtClean="0"/>
              <a:t>FAQs for abbreviations of document types</a:t>
            </a:r>
            <a:endParaRPr lang="en-US" dirty="0"/>
          </a:p>
        </p:txBody>
      </p:sp>
      <p:cxnSp>
        <p:nvCxnSpPr>
          <p:cNvPr id="14" name="Straight Arrow Connector 13"/>
          <p:cNvCxnSpPr/>
          <p:nvPr/>
        </p:nvCxnSpPr>
        <p:spPr>
          <a:xfrm flipH="1" flipV="1">
            <a:off x="7696200" y="2821406"/>
            <a:ext cx="76200" cy="729853"/>
          </a:xfrm>
          <a:prstGeom prst="straightConnector1">
            <a:avLst/>
          </a:prstGeom>
          <a:ln>
            <a:solidFill>
              <a:srgbClr val="002060"/>
            </a:solidFill>
            <a:tailEnd type="triangle"/>
          </a:ln>
        </p:spPr>
        <p:style>
          <a:lnRef idx="3">
            <a:schemeClr val="accent2"/>
          </a:lnRef>
          <a:fillRef idx="0">
            <a:schemeClr val="accent2"/>
          </a:fillRef>
          <a:effectRef idx="2">
            <a:schemeClr val="accent2"/>
          </a:effectRef>
          <a:fontRef idx="minor">
            <a:schemeClr val="tx1"/>
          </a:fontRef>
        </p:style>
      </p:cxnSp>
      <p:cxnSp>
        <p:nvCxnSpPr>
          <p:cNvPr id="10" name="Straight Arrow Connector 9"/>
          <p:cNvCxnSpPr/>
          <p:nvPr/>
        </p:nvCxnSpPr>
        <p:spPr>
          <a:xfrm flipH="1" flipV="1">
            <a:off x="4114800" y="3893571"/>
            <a:ext cx="1905000" cy="13717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5524500" y="5159924"/>
            <a:ext cx="1447800" cy="369332"/>
          </a:xfrm>
          <a:prstGeom prst="rect">
            <a:avLst/>
          </a:prstGeom>
          <a:noFill/>
        </p:spPr>
        <p:txBody>
          <a:bodyPr wrap="square" rtlCol="0">
            <a:spAutoFit/>
          </a:bodyPr>
          <a:lstStyle/>
          <a:p>
            <a:r>
              <a:rPr lang="en-US" dirty="0" smtClean="0"/>
              <a:t>Enter Lease #</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9"/>
          <p:cNvPicPr>
            <a:picLocks noGrp="1" noChangeAspect="1"/>
          </p:cNvPicPr>
          <p:nvPr>
            <p:ph idx="1"/>
          </p:nvPr>
        </p:nvPicPr>
        <p:blipFill>
          <a:blip r:embed="rId3"/>
          <a:stretch>
            <a:fillRect/>
          </a:stretch>
        </p:blipFill>
        <p:spPr>
          <a:xfrm>
            <a:off x="1416913" y="1588532"/>
            <a:ext cx="6182372" cy="4525963"/>
          </a:xfrm>
          <a:prstGeom prst="rect">
            <a:avLst/>
          </a:prstGeom>
        </p:spPr>
      </p:pic>
      <p:sp>
        <p:nvSpPr>
          <p:cNvPr id="2" name="Title 1"/>
          <p:cNvSpPr>
            <a:spLocks noGrp="1"/>
          </p:cNvSpPr>
          <p:nvPr>
            <p:ph type="title"/>
          </p:nvPr>
        </p:nvSpPr>
        <p:spPr/>
        <p:txBody>
          <a:bodyPr/>
          <a:lstStyle/>
          <a:p>
            <a:r>
              <a:rPr lang="en-US" dirty="0" smtClean="0"/>
              <a:t>BTLDS Document Search</a:t>
            </a:r>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13</a:t>
            </a:fld>
            <a:endParaRPr lang="en-US"/>
          </a:p>
        </p:txBody>
      </p:sp>
      <p:sp>
        <p:nvSpPr>
          <p:cNvPr id="7" name="TextBox 6"/>
          <p:cNvSpPr txBox="1"/>
          <p:nvPr/>
        </p:nvSpPr>
        <p:spPr>
          <a:xfrm>
            <a:off x="1828800" y="1219200"/>
            <a:ext cx="5867400" cy="369332"/>
          </a:xfrm>
          <a:prstGeom prst="rect">
            <a:avLst/>
          </a:prstGeom>
          <a:noFill/>
        </p:spPr>
        <p:txBody>
          <a:bodyPr wrap="square" rtlCol="0">
            <a:spAutoFit/>
          </a:bodyPr>
          <a:lstStyle/>
          <a:p>
            <a:r>
              <a:rPr lang="en-US" dirty="0" smtClean="0"/>
              <a:t>Initial lease and subsequent renewals and modifications</a:t>
            </a:r>
            <a:endParaRPr lang="en-US" dirty="0"/>
          </a:p>
        </p:txBody>
      </p:sp>
      <p:sp>
        <p:nvSpPr>
          <p:cNvPr id="8" name="Oval 7"/>
          <p:cNvSpPr/>
          <p:nvPr/>
        </p:nvSpPr>
        <p:spPr>
          <a:xfrm>
            <a:off x="1431709" y="4419600"/>
            <a:ext cx="3048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p:cNvCxnSpPr/>
          <p:nvPr/>
        </p:nvCxnSpPr>
        <p:spPr>
          <a:xfrm flipV="1">
            <a:off x="838200" y="4724400"/>
            <a:ext cx="578713" cy="381000"/>
          </a:xfrm>
          <a:prstGeom prst="straightConnector1">
            <a:avLst/>
          </a:prstGeom>
          <a:ln w="76200">
            <a:tailEnd type="triangle"/>
          </a:ln>
        </p:spPr>
        <p:style>
          <a:lnRef idx="2">
            <a:schemeClr val="dk1"/>
          </a:lnRef>
          <a:fillRef idx="0">
            <a:schemeClr val="dk1"/>
          </a:fillRef>
          <a:effectRef idx="1">
            <a:schemeClr val="dk1"/>
          </a:effectRef>
          <a:fontRef idx="minor">
            <a:schemeClr val="tx1"/>
          </a:fontRef>
        </p:style>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a:stretch>
            <a:fillRect/>
          </a:stretch>
        </p:blipFill>
        <p:spPr>
          <a:xfrm>
            <a:off x="2126646" y="1143000"/>
            <a:ext cx="4883753" cy="5432629"/>
          </a:xfrm>
          <a:prstGeom prst="rect">
            <a:avLst/>
          </a:prstGeom>
        </p:spPr>
      </p:pic>
      <p:sp>
        <p:nvSpPr>
          <p:cNvPr id="2" name="Title 1"/>
          <p:cNvSpPr>
            <a:spLocks noGrp="1"/>
          </p:cNvSpPr>
          <p:nvPr>
            <p:ph type="title"/>
          </p:nvPr>
        </p:nvSpPr>
        <p:spPr/>
        <p:txBody>
          <a:bodyPr>
            <a:normAutofit fontScale="90000"/>
          </a:bodyPr>
          <a:lstStyle/>
          <a:p>
            <a:r>
              <a:rPr lang="en-US" dirty="0" smtClean="0"/>
              <a:t>BTLDS Document Search (continued)</a:t>
            </a:r>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14</a:t>
            </a:fld>
            <a:endParaRPr lang="en-US"/>
          </a:p>
        </p:txBody>
      </p:sp>
      <p:sp>
        <p:nvSpPr>
          <p:cNvPr id="9" name="Oval 8"/>
          <p:cNvSpPr/>
          <p:nvPr/>
        </p:nvSpPr>
        <p:spPr>
          <a:xfrm>
            <a:off x="6717436" y="1295400"/>
            <a:ext cx="3048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p:cNvCxnSpPr/>
          <p:nvPr/>
        </p:nvCxnSpPr>
        <p:spPr>
          <a:xfrm flipH="1" flipV="1">
            <a:off x="7022236" y="1514168"/>
            <a:ext cx="826364" cy="695632"/>
          </a:xfrm>
          <a:prstGeom prst="straightConnector1">
            <a:avLst/>
          </a:prstGeom>
          <a:ln w="76200">
            <a:tailEnd type="triangle"/>
          </a:ln>
        </p:spPr>
        <p:style>
          <a:lnRef idx="2">
            <a:schemeClr val="dk1"/>
          </a:lnRef>
          <a:fillRef idx="0">
            <a:schemeClr val="dk1"/>
          </a:fillRef>
          <a:effectRef idx="1">
            <a:schemeClr val="dk1"/>
          </a:effectRef>
          <a:fontRef idx="minor">
            <a:schemeClr val="tx1"/>
          </a:fontRef>
        </p:style>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Lease Instrument</a:t>
            </a:r>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15</a:t>
            </a:fld>
            <a:endParaRPr lang="en-US"/>
          </a:p>
        </p:txBody>
      </p:sp>
      <p:pic>
        <p:nvPicPr>
          <p:cNvPr id="8" name="Content Placeholder 7"/>
          <p:cNvPicPr>
            <a:picLocks noGrp="1" noChangeAspect="1"/>
          </p:cNvPicPr>
          <p:nvPr>
            <p:ph idx="1"/>
          </p:nvPr>
        </p:nvPicPr>
        <p:blipFill>
          <a:blip r:embed="rId3"/>
          <a:stretch>
            <a:fillRect/>
          </a:stretch>
        </p:blipFill>
        <p:spPr>
          <a:xfrm>
            <a:off x="2362200" y="1129154"/>
            <a:ext cx="4572000" cy="5291666"/>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Pre-Inspection Steps</a:t>
            </a:r>
            <a:endParaRPr lang="en-US" dirty="0"/>
          </a:p>
        </p:txBody>
      </p:sp>
      <p:sp>
        <p:nvSpPr>
          <p:cNvPr id="3" name="Content Placeholder 2"/>
          <p:cNvSpPr>
            <a:spLocks noGrp="1"/>
          </p:cNvSpPr>
          <p:nvPr>
            <p:ph idx="1"/>
          </p:nvPr>
        </p:nvSpPr>
        <p:spPr/>
        <p:txBody>
          <a:bodyPr>
            <a:normAutofit/>
          </a:bodyPr>
          <a:lstStyle/>
          <a:p>
            <a:r>
              <a:rPr lang="en-US" sz="1900" dirty="0" smtClean="0"/>
              <a:t>Review latest lease/easement for:</a:t>
            </a:r>
          </a:p>
          <a:p>
            <a:pPr>
              <a:buNone/>
            </a:pPr>
            <a:r>
              <a:rPr lang="en-US" sz="1900" dirty="0" smtClean="0"/>
              <a:t>	- what’s authorized (see page 1 of instrument)</a:t>
            </a:r>
          </a:p>
          <a:p>
            <a:pPr>
              <a:buNone/>
            </a:pPr>
            <a:r>
              <a:rPr lang="en-US" sz="1900" dirty="0" smtClean="0"/>
              <a:t>	- special conditions</a:t>
            </a:r>
          </a:p>
          <a:p>
            <a:pPr>
              <a:buNone/>
            </a:pPr>
            <a:r>
              <a:rPr lang="en-US" sz="1900" dirty="0" smtClean="0"/>
              <a:t>	- survey/sketch attachment</a:t>
            </a:r>
          </a:p>
          <a:p>
            <a:r>
              <a:rPr lang="en-US" sz="1900" dirty="0" smtClean="0"/>
              <a:t>Review current and recent (last few years) aerial photos to confirm mooring is generally within lease boundary (may not be able to determine exactly, but obvious non-compliance may be determined).</a:t>
            </a:r>
          </a:p>
          <a:p>
            <a:r>
              <a:rPr lang="en-US" sz="1900" dirty="0" smtClean="0"/>
              <a:t>Review revenue reporting and payment status on ILMS and SUPRS.</a:t>
            </a:r>
          </a:p>
          <a:p>
            <a:r>
              <a:rPr lang="en-US" sz="1900" dirty="0" smtClean="0"/>
              <a:t>Review Environmental Resource Permit or Consent Order referenced on page 1 of the lease/easement.</a:t>
            </a:r>
          </a:p>
          <a:p>
            <a:r>
              <a:rPr lang="en-US" sz="1900" dirty="0" smtClean="0"/>
              <a:t>Possible pre-notification to lessee/grantee:  email copy of lease/easement and inspection report template</a:t>
            </a:r>
            <a:r>
              <a:rPr lang="en-US" sz="2400" dirty="0" smtClean="0"/>
              <a:t>.</a:t>
            </a:r>
          </a:p>
          <a:p>
            <a:endParaRPr lang="en-US" sz="2400" dirty="0" smtClean="0"/>
          </a:p>
          <a:p>
            <a:pPr>
              <a:buNone/>
            </a:pPr>
            <a:endParaRPr lang="en-US" dirty="0" smtClean="0"/>
          </a:p>
          <a:p>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16</a:t>
            </a:fld>
            <a:endParaRPr lang="en-US"/>
          </a:p>
        </p:txBody>
      </p:sp>
    </p:spTree>
    <p:extLst>
      <p:ext uri="{BB962C8B-B14F-4D97-AF65-F5344CB8AC3E}">
        <p14:creationId xmlns:p14="http://schemas.microsoft.com/office/powerpoint/2010/main" val="35469870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Pre-Inspection-Other Programs?</a:t>
            </a:r>
            <a:endParaRPr lang="en-US" sz="3200" dirty="0"/>
          </a:p>
        </p:txBody>
      </p:sp>
      <p:sp>
        <p:nvSpPr>
          <p:cNvPr id="3" name="Content Placeholder 2"/>
          <p:cNvSpPr>
            <a:spLocks noGrp="1"/>
          </p:cNvSpPr>
          <p:nvPr>
            <p:ph idx="1"/>
          </p:nvPr>
        </p:nvSpPr>
        <p:spPr/>
        <p:txBody>
          <a:bodyPr>
            <a:normAutofit/>
          </a:bodyPr>
          <a:lstStyle/>
          <a:p>
            <a:pPr lvl="1" indent="-342900"/>
            <a:r>
              <a:rPr lang="en-US" sz="2800" dirty="0" smtClean="0"/>
              <a:t>NPDES Stormwater</a:t>
            </a:r>
          </a:p>
          <a:p>
            <a:pPr lvl="1" indent="-342900"/>
            <a:r>
              <a:rPr lang="en-US" sz="2800" dirty="0" smtClean="0"/>
              <a:t>Hazardous Waste</a:t>
            </a:r>
          </a:p>
          <a:p>
            <a:pPr lvl="1" indent="-342900"/>
            <a:r>
              <a:rPr lang="en-US" sz="2800" dirty="0" smtClean="0"/>
              <a:t>Solid Waste</a:t>
            </a:r>
          </a:p>
          <a:p>
            <a:pPr lvl="1" indent="-342900"/>
            <a:r>
              <a:rPr lang="en-US" sz="2800" dirty="0" smtClean="0"/>
              <a:t>Air</a:t>
            </a:r>
          </a:p>
          <a:p>
            <a:pPr lvl="1" indent="-342900"/>
            <a:r>
              <a:rPr lang="en-US" sz="2800" dirty="0" smtClean="0"/>
              <a:t>Tanks</a:t>
            </a:r>
          </a:p>
          <a:p>
            <a:pPr lvl="1" indent="-342900"/>
            <a:r>
              <a:rPr lang="en-US" sz="2800" dirty="0" smtClean="0"/>
              <a:t>Industrial Waste Water</a:t>
            </a:r>
          </a:p>
          <a:p>
            <a:pPr lvl="1" indent="-342900"/>
            <a:r>
              <a:rPr lang="en-US" sz="2800" dirty="0" smtClean="0"/>
              <a:t>Clean Marina</a:t>
            </a:r>
            <a:endParaRPr lang="en-US" sz="2800" dirty="0"/>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17</a:t>
            </a:fld>
            <a:endParaRPr lang="en-US"/>
          </a:p>
        </p:txBody>
      </p:sp>
    </p:spTree>
    <p:extLst>
      <p:ext uri="{BB962C8B-B14F-4D97-AF65-F5344CB8AC3E}">
        <p14:creationId xmlns:p14="http://schemas.microsoft.com/office/powerpoint/2010/main" val="28875828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Pre-Inspection </a:t>
            </a:r>
            <a:r>
              <a:rPr lang="en-US" dirty="0" smtClean="0"/>
              <a:t>Steps-Safety</a:t>
            </a:r>
            <a:endParaRPr lang="en-US" dirty="0"/>
          </a:p>
        </p:txBody>
      </p:sp>
      <p:sp>
        <p:nvSpPr>
          <p:cNvPr id="3" name="Content Placeholder 2"/>
          <p:cNvSpPr>
            <a:spLocks noGrp="1"/>
          </p:cNvSpPr>
          <p:nvPr>
            <p:ph idx="1"/>
          </p:nvPr>
        </p:nvSpPr>
        <p:spPr/>
        <p:txBody>
          <a:bodyPr/>
          <a:lstStyle/>
          <a:p>
            <a:pPr marL="342900" lvl="1" indent="-342900">
              <a:buFont typeface="Arial" pitchFamily="34" charset="0"/>
              <a:buChar char="•"/>
            </a:pPr>
            <a:r>
              <a:rPr lang="en-US" dirty="0"/>
              <a:t>If </a:t>
            </a:r>
            <a:r>
              <a:rPr lang="en-US" dirty="0" smtClean="0"/>
              <a:t>traveling </a:t>
            </a:r>
            <a:r>
              <a:rPr lang="en-US" dirty="0"/>
              <a:t>by boat, </a:t>
            </a:r>
            <a:r>
              <a:rPr lang="en-US" dirty="0" smtClean="0"/>
              <a:t>complete Float </a:t>
            </a:r>
            <a:r>
              <a:rPr lang="en-US" dirty="0"/>
              <a:t>Plan and leave copy with </a:t>
            </a:r>
            <a:r>
              <a:rPr lang="en-US" dirty="0" smtClean="0"/>
              <a:t>supervisor.</a:t>
            </a:r>
          </a:p>
          <a:p>
            <a:pPr marL="342900" lvl="1" indent="-342900">
              <a:buFont typeface="Arial" pitchFamily="34" charset="0"/>
              <a:buChar char="•"/>
            </a:pPr>
            <a:r>
              <a:rPr lang="en-US" dirty="0" smtClean="0"/>
              <a:t>What will the weather conditions be?  Rain, wind, lightning, and temperature can affect safety considerations.</a:t>
            </a:r>
          </a:p>
          <a:p>
            <a:pPr marL="0" lvl="1" indent="0">
              <a:buNone/>
            </a:pPr>
            <a:endParaRPr lang="en-US" dirty="0" smtClean="0"/>
          </a:p>
          <a:p>
            <a:pPr marL="342900" lvl="1" indent="-342900">
              <a:buFont typeface="Arial" pitchFamily="34" charset="0"/>
              <a:buChar char="•"/>
            </a:pPr>
            <a:endParaRPr lang="en-US" dirty="0" smtClean="0"/>
          </a:p>
          <a:p>
            <a:pPr marL="342900" lvl="1" indent="-342900">
              <a:buFont typeface="Arial" pitchFamily="34" charset="0"/>
              <a:buChar char="•"/>
            </a:pPr>
            <a:endParaRPr lang="en-US" dirty="0"/>
          </a:p>
          <a:p>
            <a:endParaRPr lang="en-US" dirty="0"/>
          </a:p>
          <a:p>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18</a:t>
            </a:fld>
            <a:endParaRPr lang="en-US"/>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t="27273" b="12568"/>
          <a:stretch/>
        </p:blipFill>
        <p:spPr>
          <a:xfrm>
            <a:off x="1295400" y="3581400"/>
            <a:ext cx="6172200" cy="2784888"/>
          </a:xfrm>
          <a:prstGeom prst="rect">
            <a:avLst/>
          </a:prstGeom>
        </p:spPr>
      </p:pic>
    </p:spTree>
    <p:extLst>
      <p:ext uri="{BB962C8B-B14F-4D97-AF65-F5344CB8AC3E}">
        <p14:creationId xmlns:p14="http://schemas.microsoft.com/office/powerpoint/2010/main" val="24090383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Inspection Tools - Safety</a:t>
            </a:r>
            <a:endParaRPr lang="en-US" dirty="0"/>
          </a:p>
        </p:txBody>
      </p:sp>
      <p:sp>
        <p:nvSpPr>
          <p:cNvPr id="3" name="Content Placeholder 2"/>
          <p:cNvSpPr>
            <a:spLocks noGrp="1"/>
          </p:cNvSpPr>
          <p:nvPr>
            <p:ph idx="1"/>
          </p:nvPr>
        </p:nvSpPr>
        <p:spPr/>
        <p:txBody>
          <a:bodyPr>
            <a:normAutofit fontScale="92500"/>
          </a:bodyPr>
          <a:lstStyle/>
          <a:p>
            <a:r>
              <a:rPr lang="en-US" dirty="0" smtClean="0"/>
              <a:t>Depends on type of inspection (in water, on dock, etc.) and means of travel (vehicle only, boat, etc.)</a:t>
            </a:r>
          </a:p>
          <a:p>
            <a:pPr lvl="1">
              <a:buFont typeface="Courier New" panose="02070309020205020404" pitchFamily="49" charset="0"/>
              <a:buChar char="o"/>
            </a:pPr>
            <a:r>
              <a:rPr lang="en-US" dirty="0" smtClean="0"/>
              <a:t>Bug Spray</a:t>
            </a:r>
          </a:p>
          <a:p>
            <a:pPr lvl="1">
              <a:buFont typeface="Courier New" panose="02070309020205020404" pitchFamily="49" charset="0"/>
              <a:buChar char="o"/>
            </a:pPr>
            <a:r>
              <a:rPr lang="en-US" dirty="0" smtClean="0"/>
              <a:t>Sunscreen</a:t>
            </a:r>
          </a:p>
          <a:p>
            <a:pPr lvl="1">
              <a:buFont typeface="Courier New" panose="02070309020205020404" pitchFamily="49" charset="0"/>
              <a:buChar char="o"/>
            </a:pPr>
            <a:r>
              <a:rPr lang="en-US" dirty="0" smtClean="0"/>
              <a:t>Water</a:t>
            </a:r>
          </a:p>
          <a:p>
            <a:pPr lvl="1">
              <a:buFont typeface="Courier New" panose="02070309020205020404" pitchFamily="49" charset="0"/>
              <a:buChar char="o"/>
            </a:pPr>
            <a:r>
              <a:rPr lang="en-US" dirty="0" smtClean="0"/>
              <a:t>Sunglasses</a:t>
            </a:r>
          </a:p>
          <a:p>
            <a:pPr lvl="1">
              <a:buFont typeface="Courier New" panose="02070309020205020404" pitchFamily="49" charset="0"/>
              <a:buChar char="o"/>
            </a:pPr>
            <a:r>
              <a:rPr lang="en-US" dirty="0" smtClean="0"/>
              <a:t>Hat</a:t>
            </a:r>
          </a:p>
          <a:p>
            <a:pPr lvl="1">
              <a:buFont typeface="Courier New" panose="02070309020205020404" pitchFamily="49" charset="0"/>
              <a:buChar char="o"/>
            </a:pPr>
            <a:r>
              <a:rPr lang="en-US" dirty="0" smtClean="0"/>
              <a:t>Cellphone</a:t>
            </a:r>
          </a:p>
          <a:p>
            <a:pPr lvl="1">
              <a:buFont typeface="Courier New" panose="02070309020205020404" pitchFamily="49" charset="0"/>
              <a:buChar char="o"/>
            </a:pPr>
            <a:r>
              <a:rPr lang="en-US" dirty="0" smtClean="0"/>
              <a:t>If getting in the water, snorkeling equipment (are you DEP certified?) including dive flag, weather, current, boat traffic.</a:t>
            </a:r>
          </a:p>
          <a:p>
            <a:endParaRPr lang="en-US" dirty="0" smtClean="0"/>
          </a:p>
          <a:p>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19</a:t>
            </a:fld>
            <a:endParaRPr lang="en-US"/>
          </a:p>
        </p:txBody>
      </p:sp>
    </p:spTree>
    <p:extLst>
      <p:ext uri="{BB962C8B-B14F-4D97-AF65-F5344CB8AC3E}">
        <p14:creationId xmlns:p14="http://schemas.microsoft.com/office/powerpoint/2010/main" val="24410857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Sovereign Submerged Lands</a:t>
            </a:r>
            <a:endParaRPr lang="en-US" dirty="0"/>
          </a:p>
        </p:txBody>
      </p:sp>
      <p:sp>
        <p:nvSpPr>
          <p:cNvPr id="3" name="Content Placeholder 2"/>
          <p:cNvSpPr>
            <a:spLocks noGrp="1"/>
          </p:cNvSpPr>
          <p:nvPr>
            <p:ph idx="1"/>
          </p:nvPr>
        </p:nvSpPr>
        <p:spPr/>
        <p:txBody>
          <a:bodyPr>
            <a:normAutofit fontScale="92500" lnSpcReduction="10000"/>
          </a:bodyPr>
          <a:lstStyle/>
          <a:p>
            <a:r>
              <a:rPr lang="en-US" dirty="0"/>
              <a:t>DEP “regulates” activities that occur on state-owned, or sovereign / sovereignty, submerged lands</a:t>
            </a:r>
          </a:p>
          <a:p>
            <a:pPr lvl="1"/>
            <a:r>
              <a:rPr lang="en-US" sz="2000" dirty="0"/>
              <a:t>Florida Constitution, Article X, Section 11: </a:t>
            </a:r>
            <a:r>
              <a:rPr lang="en-US" sz="2000" i="1" dirty="0"/>
              <a:t>“The title to lands under navigable waters, within the boundaries of the state, which have not been alienated including beaches below the mean high water lines, is held by the state, by virtue of its sovereignty, in trust for all the people.”</a:t>
            </a:r>
          </a:p>
          <a:p>
            <a:r>
              <a:rPr lang="en-US" sz="2400" dirty="0"/>
              <a:t>Lands are held in trust for the citizens of Florida by the Board of Trustees of the Internal Improvement Trust Fund (Governor, Attorney General, Chief Financial Officer, and Commissioner of Agriculture)</a:t>
            </a:r>
          </a:p>
          <a:p>
            <a:pPr lvl="1"/>
            <a:r>
              <a:rPr lang="en-US" sz="2000" dirty="0"/>
              <a:t>Board of Trustees has delegated authority to the Department and the Water Management Districts to review activities that require authorization</a:t>
            </a:r>
          </a:p>
          <a:p>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a:t>
            </a:fld>
            <a:endParaRPr lang="en-US"/>
          </a:p>
        </p:txBody>
      </p:sp>
    </p:spTree>
    <p:extLst>
      <p:ext uri="{BB962C8B-B14F-4D97-AF65-F5344CB8AC3E}">
        <p14:creationId xmlns:p14="http://schemas.microsoft.com/office/powerpoint/2010/main" val="876674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During Your Inspection-Safety</a:t>
            </a:r>
            <a:endParaRPr lang="en-US" dirty="0"/>
          </a:p>
        </p:txBody>
      </p:sp>
      <p:sp>
        <p:nvSpPr>
          <p:cNvPr id="3" name="Content Placeholder 2"/>
          <p:cNvSpPr>
            <a:spLocks noGrp="1"/>
          </p:cNvSpPr>
          <p:nvPr>
            <p:ph idx="1"/>
          </p:nvPr>
        </p:nvSpPr>
        <p:spPr/>
        <p:txBody>
          <a:bodyPr>
            <a:normAutofit/>
          </a:bodyPr>
          <a:lstStyle/>
          <a:p>
            <a:r>
              <a:rPr lang="en-US" dirty="0" smtClean="0"/>
              <a:t>Observe your surroundings for potential safety concerns. </a:t>
            </a:r>
          </a:p>
          <a:p>
            <a:pPr lvl="1"/>
            <a:r>
              <a:rPr lang="en-US" dirty="0" smtClean="0"/>
              <a:t>At marinas:  watch for equipment (errant fork lifts can ruin your day), slippery areas from water, oils and greases.</a:t>
            </a:r>
          </a:p>
          <a:p>
            <a:pPr lvl="1"/>
            <a:r>
              <a:rPr lang="en-US" dirty="0" smtClean="0"/>
              <a:t>In the water:  </a:t>
            </a:r>
            <a:r>
              <a:rPr lang="en-US" dirty="0"/>
              <a:t>Weather, current, water temperature (avoid </a:t>
            </a:r>
            <a:r>
              <a:rPr lang="en-US" dirty="0" smtClean="0"/>
              <a:t>hypothermia), boat traffic, wildlife.</a:t>
            </a:r>
          </a:p>
          <a:p>
            <a:pPr lvl="1"/>
            <a:endParaRPr lang="en-US" dirty="0" smtClean="0"/>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20</a:t>
            </a:fld>
            <a:endParaRPr lang="en-US"/>
          </a:p>
        </p:txBody>
      </p:sp>
    </p:spTree>
    <p:extLst>
      <p:ext uri="{BB962C8B-B14F-4D97-AF65-F5344CB8AC3E}">
        <p14:creationId xmlns:p14="http://schemas.microsoft.com/office/powerpoint/2010/main" val="5764963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6368"/>
            <a:ext cx="7848600" cy="1143000"/>
          </a:xfrm>
        </p:spPr>
        <p:txBody>
          <a:bodyPr/>
          <a:lstStyle/>
          <a:p>
            <a:r>
              <a:rPr lang="en-US" dirty="0"/>
              <a:t>Inspection </a:t>
            </a:r>
            <a:r>
              <a:rPr lang="en-US" dirty="0" smtClean="0"/>
              <a:t>Tools (continued)</a:t>
            </a:r>
            <a:endParaRPr lang="en-US" dirty="0"/>
          </a:p>
        </p:txBody>
      </p:sp>
      <p:sp>
        <p:nvSpPr>
          <p:cNvPr id="3" name="Content Placeholder 2"/>
          <p:cNvSpPr>
            <a:spLocks noGrp="1"/>
          </p:cNvSpPr>
          <p:nvPr>
            <p:ph idx="1"/>
          </p:nvPr>
        </p:nvSpPr>
        <p:spPr/>
        <p:txBody>
          <a:bodyPr/>
          <a:lstStyle/>
          <a:p>
            <a:r>
              <a:rPr lang="en-US" dirty="0" smtClean="0"/>
              <a:t>Copy </a:t>
            </a:r>
            <a:r>
              <a:rPr lang="en-US" dirty="0"/>
              <a:t>of </a:t>
            </a:r>
            <a:r>
              <a:rPr lang="en-US" dirty="0" smtClean="0"/>
              <a:t>Lease</a:t>
            </a:r>
          </a:p>
          <a:p>
            <a:r>
              <a:rPr lang="en-US" dirty="0" smtClean="0"/>
              <a:t>Copy of lease inspection report</a:t>
            </a:r>
            <a:endParaRPr lang="en-US" dirty="0"/>
          </a:p>
          <a:p>
            <a:r>
              <a:rPr lang="en-US" dirty="0"/>
              <a:t>Copy of </a:t>
            </a:r>
            <a:r>
              <a:rPr lang="en-US" dirty="0" smtClean="0"/>
              <a:t>ERP permit </a:t>
            </a:r>
            <a:r>
              <a:rPr lang="en-US" dirty="0"/>
              <a:t>/ consent order</a:t>
            </a:r>
          </a:p>
          <a:p>
            <a:r>
              <a:rPr lang="en-US" dirty="0"/>
              <a:t>Camera</a:t>
            </a:r>
          </a:p>
          <a:p>
            <a:r>
              <a:rPr lang="en-US" dirty="0"/>
              <a:t>Tape measure </a:t>
            </a:r>
            <a:endParaRPr lang="en-US" dirty="0" smtClean="0"/>
          </a:p>
          <a:p>
            <a:r>
              <a:rPr lang="en-US" dirty="0" smtClean="0"/>
              <a:t>Measuring pole</a:t>
            </a:r>
          </a:p>
          <a:p>
            <a:r>
              <a:rPr lang="en-US" dirty="0" smtClean="0"/>
              <a:t>Measuring Wheel</a:t>
            </a:r>
          </a:p>
          <a:p>
            <a:pPr marL="0" indent="0">
              <a:buNone/>
            </a:pPr>
            <a:endParaRPr lang="en-US" dirty="0"/>
          </a:p>
          <a:p>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21</a:t>
            </a:fld>
            <a:endParaRPr lang="en-US"/>
          </a:p>
        </p:txBody>
      </p:sp>
      <p:pic>
        <p:nvPicPr>
          <p:cNvPr id="6" name="Picture 5"/>
          <p:cNvPicPr>
            <a:picLocks noChangeAspect="1"/>
          </p:cNvPicPr>
          <p:nvPr/>
        </p:nvPicPr>
        <p:blipFill>
          <a:blip r:embed="rId3"/>
          <a:stretch>
            <a:fillRect/>
          </a:stretch>
        </p:blipFill>
        <p:spPr>
          <a:xfrm>
            <a:off x="6615630" y="1676400"/>
            <a:ext cx="2353404" cy="4099719"/>
          </a:xfrm>
          <a:prstGeom prst="rect">
            <a:avLst/>
          </a:prstGeom>
        </p:spPr>
      </p:pic>
    </p:spTree>
    <p:extLst>
      <p:ext uri="{BB962C8B-B14F-4D97-AF65-F5344CB8AC3E}">
        <p14:creationId xmlns:p14="http://schemas.microsoft.com/office/powerpoint/2010/main" val="26114702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Lease Inspection Focus </a:t>
            </a:r>
            <a:endParaRPr lang="en-US" dirty="0"/>
          </a:p>
        </p:txBody>
      </p:sp>
      <p:sp>
        <p:nvSpPr>
          <p:cNvPr id="3" name="Content Placeholder 2"/>
          <p:cNvSpPr>
            <a:spLocks noGrp="1"/>
          </p:cNvSpPr>
          <p:nvPr>
            <p:ph idx="1"/>
          </p:nvPr>
        </p:nvSpPr>
        <p:spPr/>
        <p:txBody>
          <a:bodyPr>
            <a:normAutofit lnSpcReduction="10000"/>
          </a:bodyPr>
          <a:lstStyle/>
          <a:p>
            <a:r>
              <a:rPr lang="en-US" dirty="0" smtClean="0"/>
              <a:t>Are all structures (docks, pilings) and activities (mooring, etc.) within the lease area and match the structures shown on the survey/sketch. Are the uses observed consistent with what’s authorized in the lease?</a:t>
            </a:r>
          </a:p>
          <a:p>
            <a:r>
              <a:rPr lang="en-US" dirty="0" smtClean="0"/>
              <a:t>Are all special lease conditions in compliance?</a:t>
            </a:r>
          </a:p>
          <a:p>
            <a:r>
              <a:rPr lang="en-US" dirty="0" smtClean="0"/>
              <a:t>Are all signs installed and visible?  Usually manatee signs, “no mooring” signs, etc.</a:t>
            </a:r>
          </a:p>
          <a:p>
            <a:r>
              <a:rPr lang="en-US" dirty="0" smtClean="0"/>
              <a:t>Resource issues:  evidence of prop dredging, turbidity or other resource impacts?</a:t>
            </a:r>
          </a:p>
          <a:p>
            <a:endParaRPr lang="en-US" dirty="0" smtClean="0"/>
          </a:p>
          <a:p>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22</a:t>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Easement Inspection Focus</a:t>
            </a:r>
            <a:endParaRPr lang="en-US" dirty="0"/>
          </a:p>
        </p:txBody>
      </p:sp>
      <p:sp>
        <p:nvSpPr>
          <p:cNvPr id="3" name="Content Placeholder 2"/>
          <p:cNvSpPr>
            <a:spLocks noGrp="1"/>
          </p:cNvSpPr>
          <p:nvPr>
            <p:ph idx="1"/>
          </p:nvPr>
        </p:nvSpPr>
        <p:spPr>
          <a:xfrm>
            <a:off x="457200" y="4953000"/>
            <a:ext cx="2743200" cy="1219200"/>
          </a:xfrm>
        </p:spPr>
        <p:txBody>
          <a:bodyPr>
            <a:normAutofit fontScale="25000" lnSpcReduction="20000"/>
          </a:bodyPr>
          <a:lstStyle/>
          <a:p>
            <a:pPr>
              <a:buNone/>
            </a:pPr>
            <a:endParaRPr lang="en-US" dirty="0" smtClean="0"/>
          </a:p>
          <a:p>
            <a:pPr>
              <a:buNone/>
            </a:pPr>
            <a:r>
              <a:rPr lang="en-US" sz="6400" dirty="0" smtClean="0"/>
              <a:t>Question:  How do you inspect a subaqueous utility line buried several feet below the bottom of a river/bay/pass?</a:t>
            </a:r>
          </a:p>
          <a:p>
            <a:pPr>
              <a:buNone/>
            </a:pPr>
            <a:endParaRPr lang="en-US" dirty="0" smtClean="0"/>
          </a:p>
          <a:p>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23</a:t>
            </a:fld>
            <a:endParaRPr lang="en-US"/>
          </a:p>
        </p:txBody>
      </p:sp>
      <p:pic>
        <p:nvPicPr>
          <p:cNvPr id="6" name="Picture 5"/>
          <p:cNvPicPr/>
          <p:nvPr/>
        </p:nvPicPr>
        <p:blipFill>
          <a:blip r:embed="rId3" cstate="print"/>
          <a:srcRect/>
          <a:stretch>
            <a:fillRect/>
          </a:stretch>
        </p:blipFill>
        <p:spPr bwMode="auto">
          <a:xfrm>
            <a:off x="2438400" y="1981200"/>
            <a:ext cx="3276600" cy="2667000"/>
          </a:xfrm>
          <a:prstGeom prst="rect">
            <a:avLst/>
          </a:prstGeom>
          <a:noFill/>
          <a:ln w="9525">
            <a:noFill/>
            <a:miter lim="800000"/>
            <a:headEnd/>
            <a:tailEnd/>
          </a:ln>
        </p:spPr>
      </p:pic>
      <p:sp>
        <p:nvSpPr>
          <p:cNvPr id="7" name="TextBox 6"/>
          <p:cNvSpPr txBox="1"/>
          <p:nvPr/>
        </p:nvSpPr>
        <p:spPr>
          <a:xfrm>
            <a:off x="2438400" y="1219201"/>
            <a:ext cx="3352800" cy="646331"/>
          </a:xfrm>
          <a:prstGeom prst="rect">
            <a:avLst/>
          </a:prstGeom>
          <a:noFill/>
        </p:spPr>
        <p:txBody>
          <a:bodyPr wrap="square" rtlCol="0">
            <a:spAutoFit/>
          </a:bodyPr>
          <a:lstStyle/>
          <a:p>
            <a:r>
              <a:rPr lang="en-US" dirty="0" smtClean="0"/>
              <a:t>Gordon Pass, Collier County  </a:t>
            </a:r>
          </a:p>
          <a:p>
            <a:endParaRPr lang="en-US" dirty="0" smtClean="0"/>
          </a:p>
        </p:txBody>
      </p:sp>
      <p:cxnSp>
        <p:nvCxnSpPr>
          <p:cNvPr id="9" name="Straight Arrow Connector 8"/>
          <p:cNvCxnSpPr/>
          <p:nvPr/>
        </p:nvCxnSpPr>
        <p:spPr>
          <a:xfrm flipH="1">
            <a:off x="4267200" y="3124200"/>
            <a:ext cx="2819400" cy="1524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7086600" y="2667000"/>
            <a:ext cx="1524000" cy="923330"/>
          </a:xfrm>
          <a:prstGeom prst="rect">
            <a:avLst/>
          </a:prstGeom>
          <a:noFill/>
        </p:spPr>
        <p:txBody>
          <a:bodyPr wrap="square" rtlCol="0">
            <a:spAutoFit/>
          </a:bodyPr>
          <a:lstStyle/>
          <a:p>
            <a:r>
              <a:rPr lang="en-US" dirty="0" smtClean="0"/>
              <a:t>Two subaqueous utility lines </a:t>
            </a:r>
          </a:p>
        </p:txBody>
      </p:sp>
      <p:sp>
        <p:nvSpPr>
          <p:cNvPr id="12" name="Rectangle 11"/>
          <p:cNvSpPr/>
          <p:nvPr/>
        </p:nvSpPr>
        <p:spPr>
          <a:xfrm>
            <a:off x="304800" y="2895600"/>
            <a:ext cx="1295400" cy="1200329"/>
          </a:xfrm>
          <a:prstGeom prst="rect">
            <a:avLst/>
          </a:prstGeom>
        </p:spPr>
        <p:txBody>
          <a:bodyPr wrap="square">
            <a:spAutoFit/>
          </a:bodyPr>
          <a:lstStyle/>
          <a:p>
            <a:r>
              <a:rPr lang="en-US" dirty="0" smtClean="0"/>
              <a:t>Groin/</a:t>
            </a:r>
          </a:p>
          <a:p>
            <a:r>
              <a:rPr lang="en-US" dirty="0" smtClean="0"/>
              <a:t>Breakwater (GIS layer a bit off)</a:t>
            </a:r>
            <a:endParaRPr lang="en-US" dirty="0"/>
          </a:p>
        </p:txBody>
      </p:sp>
      <p:cxnSp>
        <p:nvCxnSpPr>
          <p:cNvPr id="14" name="Straight Arrow Connector 13"/>
          <p:cNvCxnSpPr>
            <a:stCxn id="10" idx="1"/>
          </p:cNvCxnSpPr>
          <p:nvPr/>
        </p:nvCxnSpPr>
        <p:spPr>
          <a:xfrm flipH="1">
            <a:off x="4495800" y="3128665"/>
            <a:ext cx="2590800" cy="528935"/>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12" idx="3"/>
          </p:cNvCxnSpPr>
          <p:nvPr/>
        </p:nvCxnSpPr>
        <p:spPr>
          <a:xfrm flipV="1">
            <a:off x="1600200" y="3048000"/>
            <a:ext cx="1981200" cy="447765"/>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2" name="Picture 21" descr="C:\Documents and Settings\Miller_M\Local Settings\Temporary Internet Files\Content.IE5\7YBY1W02\MC900441523[1].WMF"/>
          <p:cNvPicPr/>
          <p:nvPr/>
        </p:nvPicPr>
        <p:blipFill>
          <a:blip r:embed="rId4" cstate="print"/>
          <a:srcRect/>
          <a:stretch>
            <a:fillRect/>
          </a:stretch>
        </p:blipFill>
        <p:spPr bwMode="auto">
          <a:xfrm>
            <a:off x="3733800" y="4953000"/>
            <a:ext cx="1524000" cy="1295400"/>
          </a:xfrm>
          <a:prstGeom prst="rect">
            <a:avLst/>
          </a:prstGeom>
          <a:noFill/>
          <a:ln w="9525">
            <a:noFill/>
            <a:miter lim="800000"/>
            <a:headEnd/>
            <a:tailEnd/>
          </a:ln>
        </p:spPr>
      </p:pic>
      <p:sp>
        <p:nvSpPr>
          <p:cNvPr id="23" name="TextBox 22"/>
          <p:cNvSpPr txBox="1"/>
          <p:nvPr/>
        </p:nvSpPr>
        <p:spPr>
          <a:xfrm>
            <a:off x="6019800" y="5181600"/>
            <a:ext cx="1752600" cy="923330"/>
          </a:xfrm>
          <a:prstGeom prst="rect">
            <a:avLst/>
          </a:prstGeom>
          <a:noFill/>
        </p:spPr>
        <p:txBody>
          <a:bodyPr wrap="square" rtlCol="0">
            <a:spAutoFit/>
          </a:bodyPr>
          <a:lstStyle/>
          <a:p>
            <a:r>
              <a:rPr lang="en-US" dirty="0" smtClean="0"/>
              <a:t>Answer:  Good question.  Next question. </a:t>
            </a:r>
            <a:endParaRPr lang="en-US" dirty="0"/>
          </a:p>
        </p:txBody>
      </p:sp>
    </p:spTree>
    <p:extLst>
      <p:ext uri="{BB962C8B-B14F-4D97-AF65-F5344CB8AC3E}">
        <p14:creationId xmlns:p14="http://schemas.microsoft.com/office/powerpoint/2010/main" val="16068114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Non-compliance</a:t>
            </a:r>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24</a:t>
            </a:fld>
            <a:endParaRPr lang="en-US"/>
          </a:p>
        </p:txBody>
      </p:sp>
      <p:sp>
        <p:nvSpPr>
          <p:cNvPr id="7" name="Content Placeholder 6"/>
          <p:cNvSpPr>
            <a:spLocks noGrp="1"/>
          </p:cNvSpPr>
          <p:nvPr>
            <p:ph idx="1"/>
          </p:nvPr>
        </p:nvSpPr>
        <p:spPr/>
        <p:txBody>
          <a:bodyPr/>
          <a:lstStyle/>
          <a:p>
            <a:r>
              <a:rPr lang="en-US" dirty="0" smtClean="0"/>
              <a:t>Structures added within the lease area.</a:t>
            </a:r>
          </a:p>
          <a:p>
            <a:r>
              <a:rPr lang="en-US" dirty="0" smtClean="0"/>
              <a:t>Structures and/or mooring activities located outside of the lease area.</a:t>
            </a:r>
          </a:p>
          <a:p>
            <a:r>
              <a:rPr lang="en-US" dirty="0" smtClean="0"/>
              <a:t>Non-compliance with special lease conditions. </a:t>
            </a:r>
          </a:p>
          <a:p>
            <a:r>
              <a:rPr lang="en-US" dirty="0" smtClean="0"/>
              <a:t>Advertising the sale of alcohol on/over sovereign submerged lands.</a:t>
            </a:r>
          </a:p>
          <a:p>
            <a:r>
              <a:rPr lang="en-US" dirty="0" smtClean="0"/>
              <a:t>Unauthorized liveaboards.</a:t>
            </a:r>
          </a:p>
          <a:p>
            <a:r>
              <a:rPr lang="en-US" dirty="0" smtClean="0"/>
              <a:t>Non-compliance with use of property paragraph. </a:t>
            </a:r>
          </a:p>
        </p:txBody>
      </p:sp>
    </p:spTree>
    <p:extLst>
      <p:ext uri="{BB962C8B-B14F-4D97-AF65-F5344CB8AC3E}">
        <p14:creationId xmlns:p14="http://schemas.microsoft.com/office/powerpoint/2010/main" val="18264612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8229600" cy="1143000"/>
          </a:xfrm>
        </p:spPr>
        <p:txBody>
          <a:bodyPr>
            <a:normAutofit fontScale="90000"/>
          </a:bodyPr>
          <a:lstStyle/>
          <a:p>
            <a:r>
              <a:rPr lang="en-US" dirty="0" smtClean="0"/>
              <a:t> Non-Water Dependent Structures</a:t>
            </a:r>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25</a:t>
            </a:fld>
            <a:endParaRPr lang="en-US"/>
          </a:p>
        </p:txBody>
      </p:sp>
      <p:pic>
        <p:nvPicPr>
          <p:cNvPr id="8" name="Content Placeholder 7" descr="C:\Tom's Files\DigitalPix\3-04\3-18-04\Hubbards\Deck2.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23333" y="1066800"/>
            <a:ext cx="3937000" cy="295275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descr="C:\2002-2003_Archived_Cases\2-03\DonaBayMarina_581056983\Booth.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8401" y="3524250"/>
            <a:ext cx="3733800" cy="2800350"/>
          </a:xfrm>
          <a:prstGeom prst="rect">
            <a:avLst/>
          </a:prstGeom>
          <a:noFill/>
          <a:extLst>
            <a:ext uri="{909E8E84-426E-40DD-AFC4-6F175D3DCCD1}">
              <a14:hiddenFill xmlns:a14="http://schemas.microsoft.com/office/drawing/2010/main">
                <a:solidFill>
                  <a:srgbClr val="FFFFFF"/>
                </a:solidFill>
              </a14:hiddenFill>
            </a:ext>
          </a:extLst>
        </p:spPr>
      </p:pic>
      <p:sp>
        <p:nvSpPr>
          <p:cNvPr id="14" name="Text Box 9"/>
          <p:cNvSpPr txBox="1">
            <a:spLocks noChangeArrowheads="1"/>
          </p:cNvSpPr>
          <p:nvPr/>
        </p:nvSpPr>
        <p:spPr bwMode="auto">
          <a:xfrm>
            <a:off x="533400" y="4114800"/>
            <a:ext cx="1905001"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2000" dirty="0"/>
              <a:t>Dining Activities</a:t>
            </a:r>
          </a:p>
          <a:p>
            <a:endParaRPr lang="en-US" dirty="0"/>
          </a:p>
          <a:p>
            <a:endParaRPr lang="en-US" dirty="0" smtClean="0"/>
          </a:p>
          <a:p>
            <a:endParaRPr lang="en-US" dirty="0"/>
          </a:p>
          <a:p>
            <a:r>
              <a:rPr lang="en-US" sz="2000" dirty="0"/>
              <a:t>Ticket Booths</a:t>
            </a:r>
          </a:p>
        </p:txBody>
      </p:sp>
      <p:sp>
        <p:nvSpPr>
          <p:cNvPr id="17" name="Text Box 10"/>
          <p:cNvSpPr txBox="1">
            <a:spLocks noChangeArrowheads="1"/>
          </p:cNvSpPr>
          <p:nvPr/>
        </p:nvSpPr>
        <p:spPr bwMode="auto">
          <a:xfrm>
            <a:off x="6743700" y="4114800"/>
            <a:ext cx="144667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000" dirty="0" smtClean="0"/>
              <a:t>Work Bench</a:t>
            </a:r>
            <a:endParaRPr lang="en-US" sz="2000" dirty="0"/>
          </a:p>
        </p:txBody>
      </p:sp>
      <p:pic>
        <p:nvPicPr>
          <p:cNvPr id="18" name="Picture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00600" y="1104900"/>
            <a:ext cx="3733800" cy="2800350"/>
          </a:xfrm>
          <a:prstGeom prst="rect">
            <a:avLst/>
          </a:prstGeom>
        </p:spPr>
      </p:pic>
    </p:spTree>
    <p:extLst>
      <p:ext uri="{BB962C8B-B14F-4D97-AF65-F5344CB8AC3E}">
        <p14:creationId xmlns:p14="http://schemas.microsoft.com/office/powerpoint/2010/main" val="5716752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Unsafe Clutter on Docks</a:t>
            </a:r>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26</a:t>
            </a:fld>
            <a:endParaRPr lang="en-US"/>
          </a:p>
        </p:txBody>
      </p:sp>
      <p:pic>
        <p:nvPicPr>
          <p:cNvPr id="6" name="Picture 7" descr="C:\2002-2003_Archived_Cases\2-03\HomoSeafood_090023153\dumping3.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04800" y="1219200"/>
            <a:ext cx="2819400" cy="37592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2002-2003_Archived_Cases\1-03\SeaTurtle#51000012T\CropClutter.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1143000"/>
            <a:ext cx="3981184" cy="3035300"/>
          </a:xfrm>
          <a:prstGeom prst="rect">
            <a:avLst/>
          </a:prstGeom>
          <a:noFill/>
          <a:extLst>
            <a:ext uri="{909E8E84-426E-40DD-AFC4-6F175D3DCCD1}">
              <a14:hiddenFill xmlns:a14="http://schemas.microsoft.com/office/drawing/2010/main">
                <a:solidFill>
                  <a:srgbClr val="FFFFFF"/>
                </a:solidFill>
              </a14:hiddenFill>
            </a:ext>
          </a:extLst>
        </p:spPr>
      </p:pic>
      <p:sp>
        <p:nvSpPr>
          <p:cNvPr id="9" name="Text Box 8"/>
          <p:cNvSpPr txBox="1">
            <a:spLocks noChangeArrowheads="1"/>
          </p:cNvSpPr>
          <p:nvPr/>
        </p:nvSpPr>
        <p:spPr bwMode="auto">
          <a:xfrm>
            <a:off x="6016535" y="4384675"/>
            <a:ext cx="2303644"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sz="2800" dirty="0" smtClean="0"/>
              <a:t>Environmental</a:t>
            </a:r>
            <a:endParaRPr lang="en-US" sz="2800" dirty="0"/>
          </a:p>
          <a:p>
            <a:pPr algn="ctr"/>
            <a:r>
              <a:rPr lang="en-US" sz="2800" dirty="0"/>
              <a:t>And Safety </a:t>
            </a:r>
          </a:p>
          <a:p>
            <a:pPr algn="ctr"/>
            <a:r>
              <a:rPr lang="en-US" sz="2800" dirty="0" smtClean="0"/>
              <a:t>Issue</a:t>
            </a:r>
            <a:endParaRPr lang="en-US" sz="2800" dirty="0"/>
          </a:p>
        </p:txBody>
      </p:sp>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86000" y="3655219"/>
            <a:ext cx="3791875" cy="2843906"/>
          </a:xfrm>
          <a:prstGeom prst="rect">
            <a:avLst/>
          </a:prstGeom>
        </p:spPr>
      </p:pic>
    </p:spTree>
    <p:extLst>
      <p:ext uri="{BB962C8B-B14F-4D97-AF65-F5344CB8AC3E}">
        <p14:creationId xmlns:p14="http://schemas.microsoft.com/office/powerpoint/2010/main" val="11117201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n-US" dirty="0"/>
              <a:t>Docks in Disrepair/Unsafe</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1143000"/>
            <a:ext cx="3886200" cy="2914650"/>
          </a:xfrm>
          <a:prstGeom prst="rect">
            <a:avLst/>
          </a:prstGeom>
        </p:spPr>
      </p:pic>
      <p:pic>
        <p:nvPicPr>
          <p:cNvPr id="3" name="Picture 2"/>
          <p:cNvPicPr>
            <a:picLocks noChangeAspect="1"/>
          </p:cNvPicPr>
          <p:nvPr/>
        </p:nvPicPr>
        <p:blipFill rotWithShape="1">
          <a:blip r:embed="rId4" cstate="print">
            <a:extLst>
              <a:ext uri="{28A0092B-C50C-407E-A947-70E740481C1C}">
                <a14:useLocalDpi xmlns:a14="http://schemas.microsoft.com/office/drawing/2010/main" val="0"/>
              </a:ext>
            </a:extLst>
          </a:blip>
          <a:srcRect l="1745" t="18605"/>
          <a:stretch/>
        </p:blipFill>
        <p:spPr>
          <a:xfrm>
            <a:off x="4173401" y="1143000"/>
            <a:ext cx="4691199" cy="2914650"/>
          </a:xfrm>
          <a:prstGeom prst="rect">
            <a:avLst/>
          </a:prstGeom>
        </p:spPr>
      </p:pic>
      <p:pic>
        <p:nvPicPr>
          <p:cNvPr id="4" name="Picture 3"/>
          <p:cNvPicPr>
            <a:picLocks noChangeAspect="1"/>
          </p:cNvPicPr>
          <p:nvPr/>
        </p:nvPicPr>
        <p:blipFill rotWithShape="1">
          <a:blip r:embed="rId5" cstate="print">
            <a:extLst>
              <a:ext uri="{28A0092B-C50C-407E-A947-70E740481C1C}">
                <a14:useLocalDpi xmlns:a14="http://schemas.microsoft.com/office/drawing/2010/main" val="0"/>
              </a:ext>
            </a:extLst>
          </a:blip>
          <a:srcRect t="27083" b="10417"/>
          <a:stretch/>
        </p:blipFill>
        <p:spPr>
          <a:xfrm>
            <a:off x="2061633" y="4114800"/>
            <a:ext cx="5201920" cy="2438400"/>
          </a:xfrm>
          <a:prstGeom prst="rect">
            <a:avLst/>
          </a:prstGeom>
        </p:spPr>
      </p:pic>
    </p:spTree>
    <p:extLst>
      <p:ext uri="{BB962C8B-B14F-4D97-AF65-F5344CB8AC3E}">
        <p14:creationId xmlns:p14="http://schemas.microsoft.com/office/powerpoint/2010/main" val="3500765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Derelict Vessels/Dumping</a:t>
            </a:r>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28</a:t>
            </a:fld>
            <a:endParaRPr lang="en-US"/>
          </a:p>
        </p:txBody>
      </p:sp>
      <p:pic>
        <p:nvPicPr>
          <p:cNvPr id="7" name="Picture 3" descr="C:\2002-2003_Archived_Cases\2-03\HomoSeafood_090023153\derelictvesse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70955" y="1066800"/>
            <a:ext cx="3962400" cy="29718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5" descr="C:\2002-2003_Archived_Cases\2-03\HomoSeafood_090023153\Dumping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600" y="3597962"/>
            <a:ext cx="3859884" cy="289491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C:\2002-2003_Archived_Cases\4-03\Fulford_\Sunk3.JPG"/>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152400" y="1109132"/>
            <a:ext cx="3340100" cy="44534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98345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Sale of Alcohol on SSL</a:t>
            </a:r>
            <a:br>
              <a:rPr lang="en-US" dirty="0"/>
            </a:br>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29</a:t>
            </a:fld>
            <a:endParaRPr lang="en-US"/>
          </a:p>
        </p:txBody>
      </p:sp>
      <p:sp>
        <p:nvSpPr>
          <p:cNvPr id="6" name="Content Placeholder 2"/>
          <p:cNvSpPr txBox="1">
            <a:spLocks/>
          </p:cNvSpPr>
          <p:nvPr/>
        </p:nvSpPr>
        <p:spPr>
          <a:xfrm>
            <a:off x="533400" y="1828800"/>
            <a:ext cx="3581400" cy="350520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8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The Board of Trustees have historically prohibited advertising the sale of alcoholic beverages on SSL</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endParaRPr>
          </a:p>
        </p:txBody>
      </p:sp>
      <p:pic>
        <p:nvPicPr>
          <p:cNvPr id="7" name="Picture 2"/>
          <p:cNvPicPr>
            <a:picLocks noChangeAspect="1" noChangeArrowheads="1"/>
          </p:cNvPicPr>
          <p:nvPr/>
        </p:nvPicPr>
        <p:blipFill>
          <a:blip r:embed="rId3" cstate="print"/>
          <a:srcRect/>
          <a:stretch>
            <a:fillRect/>
          </a:stretch>
        </p:blipFill>
        <p:spPr bwMode="auto">
          <a:xfrm>
            <a:off x="5413375" y="2030413"/>
            <a:ext cx="2613025" cy="3484562"/>
          </a:xfrm>
          <a:prstGeom prst="rect">
            <a:avLst/>
          </a:prstGeom>
          <a:noFill/>
          <a:ln w="12700" cap="sq">
            <a:noFill/>
            <a:miter lim="800000"/>
            <a:headEnd type="none" w="sm" len="sm"/>
            <a:tailEnd type="none" w="sm" len="sm"/>
          </a:ln>
        </p:spPr>
      </p:pic>
      <p:sp>
        <p:nvSpPr>
          <p:cNvPr id="8" name="Text Box 6"/>
          <p:cNvSpPr txBox="1">
            <a:spLocks noChangeArrowheads="1"/>
          </p:cNvSpPr>
          <p:nvPr/>
        </p:nvSpPr>
        <p:spPr bwMode="auto">
          <a:xfrm>
            <a:off x="533400" y="5410200"/>
            <a:ext cx="3429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2400" dirty="0" smtClean="0"/>
              <a:t>Standard Lease Condition </a:t>
            </a:r>
            <a:endParaRPr 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Statute and Rule Authority</a:t>
            </a:r>
            <a:endParaRPr lang="en-US" dirty="0"/>
          </a:p>
        </p:txBody>
      </p:sp>
      <p:sp>
        <p:nvSpPr>
          <p:cNvPr id="3" name="Content Placeholder 2"/>
          <p:cNvSpPr>
            <a:spLocks noGrp="1"/>
          </p:cNvSpPr>
          <p:nvPr>
            <p:ph idx="1"/>
          </p:nvPr>
        </p:nvSpPr>
        <p:spPr>
          <a:xfrm>
            <a:off x="0" y="1066800"/>
            <a:ext cx="9144000" cy="4114800"/>
          </a:xfrm>
        </p:spPr>
        <p:txBody>
          <a:bodyPr>
            <a:normAutofit fontScale="85000" lnSpcReduction="10000"/>
          </a:bodyPr>
          <a:lstStyle/>
          <a:p>
            <a:r>
              <a:rPr lang="en-US" b="1" u="sng" dirty="0" smtClean="0"/>
              <a:t>Proprietary</a:t>
            </a:r>
            <a:r>
              <a:rPr lang="en-US" dirty="0" smtClean="0"/>
              <a:t> Program Statutes</a:t>
            </a:r>
          </a:p>
          <a:p>
            <a:pPr>
              <a:buNone/>
            </a:pPr>
            <a:r>
              <a:rPr lang="en-US" dirty="0" smtClean="0"/>
              <a:t>	-- Chapters 253 and 258, F.S.</a:t>
            </a:r>
          </a:p>
          <a:p>
            <a:r>
              <a:rPr lang="en-US" dirty="0" smtClean="0"/>
              <a:t>Rules (F.A.C.): </a:t>
            </a:r>
          </a:p>
          <a:p>
            <a:pPr lvl="1"/>
            <a:r>
              <a:rPr lang="en-US" sz="2800" b="1" dirty="0" smtClean="0"/>
              <a:t>18-14</a:t>
            </a:r>
            <a:r>
              <a:rPr lang="en-US" sz="2800" dirty="0" smtClean="0"/>
              <a:t>: Administrative Fines</a:t>
            </a:r>
          </a:p>
          <a:p>
            <a:pPr lvl="1"/>
            <a:r>
              <a:rPr lang="en-US" sz="2800" b="1" dirty="0" smtClean="0"/>
              <a:t>18-18</a:t>
            </a:r>
            <a:r>
              <a:rPr lang="en-US" sz="2800" dirty="0" smtClean="0"/>
              <a:t>: Biscayne Bay Aquatic </a:t>
            </a:r>
          </a:p>
          <a:p>
            <a:pPr lvl="1">
              <a:buNone/>
            </a:pPr>
            <a:r>
              <a:rPr lang="en-US" sz="2800" dirty="0" smtClean="0"/>
              <a:t>	Preserve (only in Biscayne Bay – </a:t>
            </a:r>
          </a:p>
          <a:p>
            <a:pPr lvl="1">
              <a:buNone/>
            </a:pPr>
            <a:r>
              <a:rPr lang="en-US" sz="2800" dirty="0" smtClean="0"/>
              <a:t>   Dade and Monroe Counties)</a:t>
            </a:r>
          </a:p>
          <a:p>
            <a:pPr lvl="1"/>
            <a:r>
              <a:rPr lang="en-US" sz="2800" b="1" dirty="0" smtClean="0"/>
              <a:t>18-20</a:t>
            </a:r>
            <a:r>
              <a:rPr lang="en-US" sz="2800" dirty="0" smtClean="0"/>
              <a:t>: Aquatic Preserves</a:t>
            </a:r>
          </a:p>
          <a:p>
            <a:pPr lvl="1"/>
            <a:r>
              <a:rPr lang="en-US" sz="2800" dirty="0" smtClean="0"/>
              <a:t>1</a:t>
            </a:r>
            <a:r>
              <a:rPr lang="en-US" sz="2800" b="1" dirty="0" smtClean="0"/>
              <a:t>8-21</a:t>
            </a:r>
            <a:r>
              <a:rPr lang="en-US" sz="2800" dirty="0" smtClean="0"/>
              <a:t>: Sovereignty Submerged Lands Management (your main rule source for lease/easement compliance issues)</a:t>
            </a:r>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a:t>
            </a:fld>
            <a:endParaRPr lang="en-US"/>
          </a:p>
        </p:txBody>
      </p:sp>
      <p:sp>
        <p:nvSpPr>
          <p:cNvPr id="6" name="Content Placeholder 2"/>
          <p:cNvSpPr txBox="1">
            <a:spLocks/>
          </p:cNvSpPr>
          <p:nvPr/>
        </p:nvSpPr>
        <p:spPr>
          <a:xfrm>
            <a:off x="0" y="5029200"/>
            <a:ext cx="9144000" cy="152400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endParaRPr>
          </a:p>
        </p:txBody>
      </p:sp>
      <p:pic>
        <p:nvPicPr>
          <p:cNvPr id="7" name="Picture 6" descr="C:\Documents and Settings\Miller_M\Local Settings\Temporary Internet Files\Content.IE5\MIMJ2OQM\MC900150014[1].WMF"/>
          <p:cNvPicPr/>
          <p:nvPr/>
        </p:nvPicPr>
        <p:blipFill>
          <a:blip r:embed="rId3" cstate="print"/>
          <a:srcRect/>
          <a:stretch>
            <a:fillRect/>
          </a:stretch>
        </p:blipFill>
        <p:spPr bwMode="auto">
          <a:xfrm>
            <a:off x="6019800" y="1295400"/>
            <a:ext cx="2438400" cy="2209800"/>
          </a:xfrm>
          <a:prstGeom prst="rect">
            <a:avLst/>
          </a:prstGeom>
          <a:noFill/>
          <a:ln w="9525">
            <a:noFill/>
            <a:miter lim="800000"/>
            <a:headEnd/>
            <a:tailEnd/>
          </a:ln>
        </p:spPr>
      </p:pic>
    </p:spTree>
    <p:extLst>
      <p:ext uri="{BB962C8B-B14F-4D97-AF65-F5344CB8AC3E}">
        <p14:creationId xmlns:p14="http://schemas.microsoft.com/office/powerpoint/2010/main" val="154439428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30</a:t>
            </a:fld>
            <a:endParaRPr lang="en-US"/>
          </a:p>
        </p:txBody>
      </p:sp>
      <p:sp>
        <p:nvSpPr>
          <p:cNvPr id="2" name="Title 1"/>
          <p:cNvSpPr>
            <a:spLocks noGrp="1"/>
          </p:cNvSpPr>
          <p:nvPr>
            <p:ph type="title" idx="4294967295"/>
          </p:nvPr>
        </p:nvSpPr>
        <p:spPr>
          <a:xfrm>
            <a:off x="1295400" y="0"/>
            <a:ext cx="7848600" cy="1143000"/>
          </a:xfrm>
        </p:spPr>
        <p:txBody>
          <a:bodyPr/>
          <a:lstStyle/>
          <a:p>
            <a:r>
              <a:rPr lang="en-US" dirty="0" smtClean="0"/>
              <a:t>Liveaboards</a:t>
            </a:r>
            <a:endParaRPr lang="en-US" dirty="0"/>
          </a:p>
        </p:txBody>
      </p:sp>
      <p:pic>
        <p:nvPicPr>
          <p:cNvPr id="7" name="Content Placeholder 6" descr="C:\2002-2003_Archived_Cases\1-03\SarasotaHotel_411045803\Clutter3.jpg"/>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bwMode="auto">
          <a:xfrm>
            <a:off x="101576" y="1125538"/>
            <a:ext cx="4391049" cy="329406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5" descr="C:\2002-2003_Archived_Cases\1-03\SarasotaHotel_411045803\Liveaboard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2625" y="3048000"/>
            <a:ext cx="4495800" cy="3371850"/>
          </a:xfrm>
          <a:prstGeom prst="rect">
            <a:avLst/>
          </a:prstGeom>
          <a:noFill/>
          <a:extLst>
            <a:ext uri="{909E8E84-426E-40DD-AFC4-6F175D3DCCD1}">
              <a14:hiddenFill xmlns:a14="http://schemas.microsoft.com/office/drawing/2010/main">
                <a:solidFill>
                  <a:srgbClr val="FFFFFF"/>
                </a:solidFill>
              </a14:hiddenFill>
            </a:ext>
          </a:extLst>
        </p:spPr>
      </p:pic>
      <p:sp>
        <p:nvSpPr>
          <p:cNvPr id="9" name="Text Box 7"/>
          <p:cNvSpPr txBox="1">
            <a:spLocks noChangeArrowheads="1"/>
          </p:cNvSpPr>
          <p:nvPr/>
        </p:nvSpPr>
        <p:spPr bwMode="auto">
          <a:xfrm>
            <a:off x="4724400" y="1600200"/>
            <a:ext cx="3897313"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Tx/>
              <a:buChar char="-"/>
            </a:pPr>
            <a:r>
              <a:rPr lang="en-US" dirty="0"/>
              <a:t>Not more than 5 days straight</a:t>
            </a:r>
          </a:p>
          <a:p>
            <a:pPr>
              <a:buFontTx/>
              <a:buChar char="-"/>
            </a:pPr>
            <a:r>
              <a:rPr lang="en-US" dirty="0"/>
              <a:t>No more than 10 days in 30</a:t>
            </a:r>
          </a:p>
          <a:p>
            <a:pPr>
              <a:buFontTx/>
              <a:buChar char="-"/>
            </a:pPr>
            <a:r>
              <a:rPr lang="en-US" dirty="0"/>
              <a:t>Never more than 6 </a:t>
            </a:r>
            <a:r>
              <a:rPr lang="en-US" dirty="0" err="1"/>
              <a:t>mo</a:t>
            </a:r>
            <a:r>
              <a:rPr lang="en-US" dirty="0"/>
              <a:t>/</a:t>
            </a:r>
            <a:r>
              <a:rPr lang="en-US" dirty="0" err="1"/>
              <a:t>yr</a:t>
            </a:r>
            <a:endParaRPr lang="en-US" dirty="0"/>
          </a:p>
          <a:p>
            <a:pPr>
              <a:buFontTx/>
              <a:buChar char="-"/>
            </a:pPr>
            <a:r>
              <a:rPr lang="en-US" dirty="0"/>
              <a:t>Never permanent residence</a:t>
            </a:r>
          </a:p>
        </p:txBody>
      </p:sp>
    </p:spTree>
    <p:extLst>
      <p:ext uri="{BB962C8B-B14F-4D97-AF65-F5344CB8AC3E}">
        <p14:creationId xmlns:p14="http://schemas.microsoft.com/office/powerpoint/2010/main" val="11182981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Mooring Outside Lease Area</a:t>
            </a:r>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31</a:t>
            </a:fld>
            <a:endParaRPr lang="en-US"/>
          </a:p>
        </p:txBody>
      </p:sp>
      <p:pic>
        <p:nvPicPr>
          <p:cNvPr id="6" name="Picture 3" descr="C:\2002-2003_Archived_Cases\2-03\Waterlefe_410028694\OversizeVessel.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8791" y="2743200"/>
            <a:ext cx="4693709" cy="352028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C:\Tom's Files\DigitalPix\7-04\7-22-04\Zutes Anclote Isles\DSC0002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4400" y="1143000"/>
            <a:ext cx="4267200" cy="3200400"/>
          </a:xfrm>
          <a:prstGeom prst="rect">
            <a:avLst/>
          </a:prstGeom>
          <a:noFill/>
          <a:extLst>
            <a:ext uri="{909E8E84-426E-40DD-AFC4-6F175D3DCCD1}">
              <a14:hiddenFill xmlns:a14="http://schemas.microsoft.com/office/drawing/2010/main">
                <a:solidFill>
                  <a:srgbClr val="FFFFFF"/>
                </a:solidFill>
              </a14:hiddenFill>
            </a:ext>
          </a:extLst>
        </p:spPr>
      </p:pic>
      <p:sp>
        <p:nvSpPr>
          <p:cNvPr id="9" name="Text Box 7"/>
          <p:cNvSpPr txBox="1">
            <a:spLocks noChangeArrowheads="1"/>
          </p:cNvSpPr>
          <p:nvPr/>
        </p:nvSpPr>
        <p:spPr bwMode="auto">
          <a:xfrm>
            <a:off x="5257800" y="5029200"/>
            <a:ext cx="3390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Tx/>
              <a:buChar char="-"/>
            </a:pPr>
            <a:r>
              <a:rPr lang="en-US" sz="2000" dirty="0"/>
              <a:t>Even temporary moorings </a:t>
            </a:r>
          </a:p>
          <a:p>
            <a:r>
              <a:rPr lang="en-US" sz="2000" dirty="0"/>
              <a:t> must be within </a:t>
            </a:r>
            <a:r>
              <a:rPr lang="en-US" sz="2000" dirty="0" smtClean="0"/>
              <a:t>the lease area.</a:t>
            </a:r>
            <a:endParaRPr lang="en-US" sz="2000" dirty="0"/>
          </a:p>
        </p:txBody>
      </p:sp>
      <p:sp>
        <p:nvSpPr>
          <p:cNvPr id="10" name="Text Box 5"/>
          <p:cNvSpPr txBox="1">
            <a:spLocks noChangeArrowheads="1"/>
          </p:cNvSpPr>
          <p:nvPr/>
        </p:nvSpPr>
        <p:spPr bwMode="auto">
          <a:xfrm>
            <a:off x="533400" y="1306294"/>
            <a:ext cx="400077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Tx/>
              <a:buChar char="-"/>
            </a:pPr>
            <a:r>
              <a:rPr lang="en-US"/>
              <a:t>What size vessels do the slips allow?</a:t>
            </a:r>
          </a:p>
          <a:p>
            <a:pPr>
              <a:buFontTx/>
              <a:buChar char="-"/>
            </a:pPr>
            <a:r>
              <a:rPr lang="en-US"/>
              <a:t>Could the boat fit if moored differently?</a:t>
            </a:r>
            <a:endParaRPr lang="en-US" dirty="0"/>
          </a:p>
        </p:txBody>
      </p:sp>
    </p:spTree>
    <p:extLst>
      <p:ext uri="{BB962C8B-B14F-4D97-AF65-F5344CB8AC3E}">
        <p14:creationId xmlns:p14="http://schemas.microsoft.com/office/powerpoint/2010/main" val="5570455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Mooring </a:t>
            </a:r>
            <a:r>
              <a:rPr lang="en-US" dirty="0"/>
              <a:t>O</a:t>
            </a:r>
            <a:r>
              <a:rPr lang="en-US" dirty="0" smtClean="0"/>
              <a:t>utside Lease Area</a:t>
            </a:r>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32</a:t>
            </a:fld>
            <a:endParaRPr lang="en-US"/>
          </a:p>
        </p:txBody>
      </p:sp>
      <p:sp>
        <p:nvSpPr>
          <p:cNvPr id="7" name="TextBox 6"/>
          <p:cNvSpPr txBox="1"/>
          <p:nvPr/>
        </p:nvSpPr>
        <p:spPr>
          <a:xfrm>
            <a:off x="1219200" y="1219200"/>
            <a:ext cx="2133600" cy="381000"/>
          </a:xfrm>
          <a:prstGeom prst="rect">
            <a:avLst/>
          </a:prstGeom>
          <a:noFill/>
        </p:spPr>
        <p:txBody>
          <a:bodyPr wrap="square" rtlCol="0">
            <a:spAutoFit/>
          </a:bodyPr>
          <a:lstStyle/>
          <a:p>
            <a:r>
              <a:rPr lang="en-US" dirty="0" smtClean="0"/>
              <a:t>Lease Survey “Box”</a:t>
            </a:r>
            <a:endParaRPr lang="en-US" dirty="0"/>
          </a:p>
        </p:txBody>
      </p:sp>
      <p:sp>
        <p:nvSpPr>
          <p:cNvPr id="9" name="TextBox 8"/>
          <p:cNvSpPr txBox="1"/>
          <p:nvPr/>
        </p:nvSpPr>
        <p:spPr>
          <a:xfrm>
            <a:off x="5257800" y="1143000"/>
            <a:ext cx="2819400" cy="369332"/>
          </a:xfrm>
          <a:prstGeom prst="rect">
            <a:avLst/>
          </a:prstGeom>
          <a:noFill/>
        </p:spPr>
        <p:txBody>
          <a:bodyPr wrap="square" rtlCol="0">
            <a:spAutoFit/>
          </a:bodyPr>
          <a:lstStyle/>
          <a:p>
            <a:r>
              <a:rPr lang="en-US" dirty="0" smtClean="0"/>
              <a:t>Aerial</a:t>
            </a:r>
            <a:endParaRPr lang="en-US" dirty="0"/>
          </a:p>
        </p:txBody>
      </p:sp>
      <p:pic>
        <p:nvPicPr>
          <p:cNvPr id="8" name="Picture 7"/>
          <p:cNvPicPr>
            <a:picLocks noChangeAspect="1"/>
          </p:cNvPicPr>
          <p:nvPr/>
        </p:nvPicPr>
        <p:blipFill>
          <a:blip r:embed="rId3"/>
          <a:stretch>
            <a:fillRect/>
          </a:stretch>
        </p:blipFill>
        <p:spPr>
          <a:xfrm>
            <a:off x="4148068" y="1903412"/>
            <a:ext cx="4586948" cy="3590925"/>
          </a:xfrm>
          <a:prstGeom prst="rect">
            <a:avLst/>
          </a:prstGeom>
        </p:spPr>
      </p:pic>
      <p:pic>
        <p:nvPicPr>
          <p:cNvPr id="11" name="Picture 10"/>
          <p:cNvPicPr>
            <a:picLocks noChangeAspect="1"/>
          </p:cNvPicPr>
          <p:nvPr/>
        </p:nvPicPr>
        <p:blipFill>
          <a:blip r:embed="rId4"/>
          <a:stretch>
            <a:fillRect/>
          </a:stretch>
        </p:blipFill>
        <p:spPr>
          <a:xfrm rot="5400000">
            <a:off x="179888" y="2216931"/>
            <a:ext cx="4403340" cy="3161683"/>
          </a:xfrm>
          <a:prstGeom prst="rect">
            <a:avLst/>
          </a:prstGeom>
        </p:spPr>
      </p:pic>
      <p:cxnSp>
        <p:nvCxnSpPr>
          <p:cNvPr id="13" name="Straight Arrow Connector 12"/>
          <p:cNvCxnSpPr/>
          <p:nvPr/>
        </p:nvCxnSpPr>
        <p:spPr>
          <a:xfrm flipH="1" flipV="1">
            <a:off x="5715000" y="4648200"/>
            <a:ext cx="381000" cy="609600"/>
          </a:xfrm>
          <a:prstGeom prst="straightConnector1">
            <a:avLst/>
          </a:prstGeom>
          <a:ln>
            <a:solidFill>
              <a:srgbClr val="FFFF00"/>
            </a:solidFill>
            <a:tailEnd type="triangle"/>
          </a:ln>
        </p:spPr>
        <p:style>
          <a:lnRef idx="3">
            <a:schemeClr val="accent6"/>
          </a:lnRef>
          <a:fillRef idx="0">
            <a:schemeClr val="accent6"/>
          </a:fillRef>
          <a:effectRef idx="2">
            <a:schemeClr val="accent6"/>
          </a:effectRef>
          <a:fontRef idx="minor">
            <a:schemeClr val="tx1"/>
          </a:fontRef>
        </p:style>
      </p:cxnSp>
      <p:cxnSp>
        <p:nvCxnSpPr>
          <p:cNvPr id="18" name="Straight Arrow Connector 17"/>
          <p:cNvCxnSpPr/>
          <p:nvPr/>
        </p:nvCxnSpPr>
        <p:spPr>
          <a:xfrm flipH="1" flipV="1">
            <a:off x="6251042" y="4191000"/>
            <a:ext cx="381000" cy="609600"/>
          </a:xfrm>
          <a:prstGeom prst="straightConnector1">
            <a:avLst/>
          </a:prstGeom>
          <a:ln>
            <a:solidFill>
              <a:srgbClr val="FFFF00"/>
            </a:solidFill>
            <a:tailEnd type="triangle"/>
          </a:ln>
        </p:spPr>
        <p:style>
          <a:lnRef idx="3">
            <a:schemeClr val="accent6"/>
          </a:lnRef>
          <a:fillRef idx="0">
            <a:schemeClr val="accent6"/>
          </a:fillRef>
          <a:effectRef idx="2">
            <a:schemeClr val="accent6"/>
          </a:effectRef>
          <a:fontRef idx="minor">
            <a:schemeClr val="tx1"/>
          </a:fontRef>
        </p:style>
      </p:cxnSp>
      <p:cxnSp>
        <p:nvCxnSpPr>
          <p:cNvPr id="19" name="Straight Arrow Connector 18"/>
          <p:cNvCxnSpPr/>
          <p:nvPr/>
        </p:nvCxnSpPr>
        <p:spPr>
          <a:xfrm flipV="1">
            <a:off x="7008418" y="4114801"/>
            <a:ext cx="154382" cy="380999"/>
          </a:xfrm>
          <a:prstGeom prst="straightConnector1">
            <a:avLst/>
          </a:prstGeom>
          <a:ln>
            <a:solidFill>
              <a:srgbClr val="FFFF00"/>
            </a:solidFill>
            <a:tailEnd type="triangle"/>
          </a:ln>
        </p:spPr>
        <p:style>
          <a:lnRef idx="2">
            <a:schemeClr val="dk1"/>
          </a:lnRef>
          <a:fillRef idx="0">
            <a:schemeClr val="dk1"/>
          </a:fillRef>
          <a:effectRef idx="1">
            <a:schemeClr val="dk1"/>
          </a:effectRef>
          <a:fontRef idx="minor">
            <a:schemeClr val="tx1"/>
          </a:fontRef>
        </p:style>
      </p:cxnSp>
      <p:cxnSp>
        <p:nvCxnSpPr>
          <p:cNvPr id="23" name="Straight Arrow Connector 22"/>
          <p:cNvCxnSpPr/>
          <p:nvPr/>
        </p:nvCxnSpPr>
        <p:spPr>
          <a:xfrm flipV="1">
            <a:off x="7539176" y="4343400"/>
            <a:ext cx="80824" cy="457200"/>
          </a:xfrm>
          <a:prstGeom prst="straightConnector1">
            <a:avLst/>
          </a:prstGeom>
          <a:ln>
            <a:solidFill>
              <a:srgbClr val="FFFF00"/>
            </a:solidFill>
            <a:tailEnd type="triangle"/>
          </a:ln>
        </p:spPr>
        <p:style>
          <a:lnRef idx="2">
            <a:schemeClr val="dk1"/>
          </a:lnRef>
          <a:fillRef idx="0">
            <a:schemeClr val="dk1"/>
          </a:fillRef>
          <a:effectRef idx="1">
            <a:schemeClr val="dk1"/>
          </a:effectRef>
          <a:fontRef idx="minor">
            <a:schemeClr val="tx1"/>
          </a:fontRef>
        </p:style>
      </p:cxnSp>
      <p:cxnSp>
        <p:nvCxnSpPr>
          <p:cNvPr id="25" name="Straight Arrow Connector 24"/>
          <p:cNvCxnSpPr/>
          <p:nvPr/>
        </p:nvCxnSpPr>
        <p:spPr>
          <a:xfrm flipH="1">
            <a:off x="6641110" y="2209800"/>
            <a:ext cx="216890" cy="257149"/>
          </a:xfrm>
          <a:prstGeom prst="straightConnector1">
            <a:avLst/>
          </a:prstGeom>
          <a:ln>
            <a:solidFill>
              <a:srgbClr val="FFFF00"/>
            </a:solidFill>
            <a:tailEnd type="triangle"/>
          </a:ln>
        </p:spPr>
        <p:style>
          <a:lnRef idx="2">
            <a:schemeClr val="dk1"/>
          </a:lnRef>
          <a:fillRef idx="0">
            <a:schemeClr val="dk1"/>
          </a:fillRef>
          <a:effectRef idx="1">
            <a:schemeClr val="dk1"/>
          </a:effectRef>
          <a:fontRef idx="minor">
            <a:schemeClr val="tx1"/>
          </a:fontRef>
        </p:style>
      </p:cxnSp>
      <p:cxnSp>
        <p:nvCxnSpPr>
          <p:cNvPr id="29" name="Straight Arrow Connector 28"/>
          <p:cNvCxnSpPr/>
          <p:nvPr/>
        </p:nvCxnSpPr>
        <p:spPr>
          <a:xfrm flipH="1">
            <a:off x="6749555" y="2466949"/>
            <a:ext cx="336054" cy="188383"/>
          </a:xfrm>
          <a:prstGeom prst="straightConnector1">
            <a:avLst/>
          </a:prstGeom>
          <a:ln>
            <a:solidFill>
              <a:srgbClr val="FFFF00"/>
            </a:solidFill>
            <a:tailEnd type="triangle"/>
          </a:ln>
        </p:spPr>
        <p:style>
          <a:lnRef idx="2">
            <a:schemeClr val="dk1"/>
          </a:lnRef>
          <a:fillRef idx="0">
            <a:schemeClr val="dk1"/>
          </a:fillRef>
          <a:effectRef idx="1">
            <a:schemeClr val="dk1"/>
          </a:effectRef>
          <a:fontRef idx="minor">
            <a:schemeClr val="tx1"/>
          </a:fontRef>
        </p:style>
      </p:cxnSp>
      <p:cxnSp>
        <p:nvCxnSpPr>
          <p:cNvPr id="34" name="Straight Arrow Connector 33"/>
          <p:cNvCxnSpPr/>
          <p:nvPr/>
        </p:nvCxnSpPr>
        <p:spPr>
          <a:xfrm flipH="1">
            <a:off x="7271277" y="2466949"/>
            <a:ext cx="424924" cy="504851"/>
          </a:xfrm>
          <a:prstGeom prst="straightConnector1">
            <a:avLst/>
          </a:prstGeom>
          <a:ln>
            <a:solidFill>
              <a:srgbClr val="FFFF00"/>
            </a:solidFill>
            <a:tailEnd type="triangle"/>
          </a:ln>
        </p:spPr>
        <p:style>
          <a:lnRef idx="2">
            <a:schemeClr val="dk1"/>
          </a:lnRef>
          <a:fillRef idx="0">
            <a:schemeClr val="dk1"/>
          </a:fillRef>
          <a:effectRef idx="1">
            <a:schemeClr val="dk1"/>
          </a:effectRef>
          <a:fontRef idx="minor">
            <a:schemeClr val="tx1"/>
          </a:fontRef>
        </p:style>
      </p:cxnSp>
      <p:cxnSp>
        <p:nvCxnSpPr>
          <p:cNvPr id="38" name="Straight Arrow Connector 37"/>
          <p:cNvCxnSpPr/>
          <p:nvPr/>
        </p:nvCxnSpPr>
        <p:spPr>
          <a:xfrm flipH="1">
            <a:off x="7391400" y="2719374"/>
            <a:ext cx="490469" cy="396881"/>
          </a:xfrm>
          <a:prstGeom prst="straightConnector1">
            <a:avLst/>
          </a:prstGeom>
          <a:ln>
            <a:solidFill>
              <a:srgbClr val="FFFF00"/>
            </a:solidFill>
            <a:tailEnd type="triangle"/>
          </a:ln>
        </p:spPr>
        <p:style>
          <a:lnRef idx="2">
            <a:schemeClr val="dk1"/>
          </a:lnRef>
          <a:fillRef idx="0">
            <a:schemeClr val="dk1"/>
          </a:fillRef>
          <a:effectRef idx="1">
            <a:schemeClr val="dk1"/>
          </a:effectRef>
          <a:fontRef idx="minor">
            <a:schemeClr val="tx1"/>
          </a:fontRef>
        </p:style>
      </p:cxnSp>
      <p:cxnSp>
        <p:nvCxnSpPr>
          <p:cNvPr id="44" name="Straight Arrow Connector 43"/>
          <p:cNvCxnSpPr/>
          <p:nvPr/>
        </p:nvCxnSpPr>
        <p:spPr>
          <a:xfrm flipH="1">
            <a:off x="7699442" y="2917814"/>
            <a:ext cx="377758" cy="260348"/>
          </a:xfrm>
          <a:prstGeom prst="straightConnector1">
            <a:avLst/>
          </a:prstGeom>
          <a:ln>
            <a:solidFill>
              <a:srgbClr val="FFFF00"/>
            </a:solidFill>
            <a:tailEnd type="triangle"/>
          </a:ln>
        </p:spPr>
        <p:style>
          <a:lnRef idx="2">
            <a:schemeClr val="dk1"/>
          </a:lnRef>
          <a:fillRef idx="0">
            <a:schemeClr val="dk1"/>
          </a:fillRef>
          <a:effectRef idx="1">
            <a:schemeClr val="dk1"/>
          </a:effectRef>
          <a:fontRef idx="minor">
            <a:schemeClr val="tx1"/>
          </a:fontRef>
        </p:style>
      </p:cxnSp>
      <p:cxnSp>
        <p:nvCxnSpPr>
          <p:cNvPr id="46" name="Straight Arrow Connector 45"/>
          <p:cNvCxnSpPr/>
          <p:nvPr/>
        </p:nvCxnSpPr>
        <p:spPr>
          <a:xfrm flipH="1">
            <a:off x="8117944" y="3178162"/>
            <a:ext cx="118036" cy="391080"/>
          </a:xfrm>
          <a:prstGeom prst="straightConnector1">
            <a:avLst/>
          </a:prstGeom>
          <a:ln>
            <a:solidFill>
              <a:srgbClr val="FFFF00"/>
            </a:solidFill>
            <a:tailEnd type="triangle"/>
          </a:ln>
        </p:spPr>
        <p:style>
          <a:lnRef idx="2">
            <a:schemeClr val="dk1"/>
          </a:lnRef>
          <a:fillRef idx="0">
            <a:schemeClr val="dk1"/>
          </a:fillRef>
          <a:effectRef idx="1">
            <a:schemeClr val="dk1"/>
          </a:effectRef>
          <a:fontRef idx="minor">
            <a:schemeClr val="tx1"/>
          </a:fontRef>
        </p:style>
      </p:cxnSp>
      <p:cxnSp>
        <p:nvCxnSpPr>
          <p:cNvPr id="50" name="Straight Arrow Connector 49"/>
          <p:cNvCxnSpPr/>
          <p:nvPr/>
        </p:nvCxnSpPr>
        <p:spPr>
          <a:xfrm flipH="1">
            <a:off x="8368637" y="3505200"/>
            <a:ext cx="158497" cy="292572"/>
          </a:xfrm>
          <a:prstGeom prst="straightConnector1">
            <a:avLst/>
          </a:prstGeom>
          <a:ln>
            <a:solidFill>
              <a:srgbClr val="FFFF00"/>
            </a:solidFill>
            <a:tailEnd type="triangle"/>
          </a:ln>
        </p:spPr>
        <p:style>
          <a:lnRef idx="2">
            <a:schemeClr val="dk1"/>
          </a:lnRef>
          <a:fillRef idx="0">
            <a:schemeClr val="dk1"/>
          </a:fillRef>
          <a:effectRef idx="1">
            <a:schemeClr val="dk1"/>
          </a:effectRef>
          <a:fontRef idx="minor">
            <a:schemeClr val="tx1"/>
          </a:fontRef>
        </p:style>
      </p:cxn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Structural Additions</a:t>
            </a:r>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33</a:t>
            </a:fld>
            <a:endParaRPr lang="en-US"/>
          </a:p>
        </p:txBody>
      </p:sp>
      <p:pic>
        <p:nvPicPr>
          <p:cNvPr id="6" name="Content Placeholder 5" descr="C:\2002-2003_Archived_Cases\12-02\BayWay_521166363\BayWay Sketch.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52400" y="990600"/>
            <a:ext cx="4085570" cy="452596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2002-2003_Archived_Cases\12-02\BayWay_521166363\Dock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867" y="1007533"/>
            <a:ext cx="1905000" cy="25400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C:\2002-2003_Archived_Cases\12-02\MarMarine_520026553\DockAddition.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04267" y="1143000"/>
            <a:ext cx="4191000" cy="3143250"/>
          </a:xfrm>
          <a:prstGeom prst="rect">
            <a:avLst/>
          </a:prstGeom>
          <a:noFill/>
          <a:extLst>
            <a:ext uri="{909E8E84-426E-40DD-AFC4-6F175D3DCCD1}">
              <a14:hiddenFill xmlns:a14="http://schemas.microsoft.com/office/drawing/2010/main">
                <a:solidFill>
                  <a:srgbClr val="FFFFFF"/>
                </a:solidFill>
              </a14:hiddenFill>
            </a:ext>
          </a:extLst>
        </p:spPr>
      </p:pic>
      <p:sp>
        <p:nvSpPr>
          <p:cNvPr id="9" name="Text Box 6"/>
          <p:cNvSpPr txBox="1">
            <a:spLocks noChangeArrowheads="1"/>
          </p:cNvSpPr>
          <p:nvPr/>
        </p:nvSpPr>
        <p:spPr bwMode="auto">
          <a:xfrm>
            <a:off x="4702704" y="4495800"/>
            <a:ext cx="298690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dirty="0"/>
              <a:t>- Inside lease area or outside?</a:t>
            </a:r>
          </a:p>
          <a:p>
            <a:r>
              <a:rPr lang="en-US" dirty="0"/>
              <a:t>- </a:t>
            </a:r>
            <a:r>
              <a:rPr lang="en-US" dirty="0" smtClean="0"/>
              <a:t>Increase in number of slips?</a:t>
            </a:r>
            <a:endParaRPr lang="en-US" dirty="0"/>
          </a:p>
        </p:txBody>
      </p:sp>
    </p:spTree>
    <p:extLst>
      <p:ext uri="{BB962C8B-B14F-4D97-AF65-F5344CB8AC3E}">
        <p14:creationId xmlns:p14="http://schemas.microsoft.com/office/powerpoint/2010/main" val="8710521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8001000" cy="1143000"/>
          </a:xfrm>
        </p:spPr>
        <p:txBody>
          <a:bodyPr>
            <a:normAutofit/>
          </a:bodyPr>
          <a:lstStyle/>
          <a:p>
            <a:r>
              <a:rPr lang="en-US" sz="3200" dirty="0" smtClean="0"/>
              <a:t>   Structural Additions/Reconfigurations</a:t>
            </a:r>
            <a:endParaRPr lang="en-US" sz="3200" dirty="0"/>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34</a:t>
            </a:fld>
            <a:endParaRPr lang="en-US"/>
          </a:p>
        </p:txBody>
      </p:sp>
      <p:pic>
        <p:nvPicPr>
          <p:cNvPr id="8" name="Content Placeholder 7"/>
          <p:cNvPicPr>
            <a:picLocks noGrp="1" noChangeAspect="1"/>
          </p:cNvPicPr>
          <p:nvPr>
            <p:ph idx="1"/>
          </p:nvPr>
        </p:nvPicPr>
        <p:blipFill>
          <a:blip r:embed="rId3"/>
          <a:stretch>
            <a:fillRect/>
          </a:stretch>
        </p:blipFill>
        <p:spPr>
          <a:xfrm>
            <a:off x="416896" y="1775498"/>
            <a:ext cx="3886201" cy="4297607"/>
          </a:xfrm>
          <a:prstGeom prst="rect">
            <a:avLst/>
          </a:prstGeom>
        </p:spPr>
      </p:pic>
      <p:sp>
        <p:nvSpPr>
          <p:cNvPr id="9" name="TextBox 8"/>
          <p:cNvSpPr txBox="1"/>
          <p:nvPr/>
        </p:nvSpPr>
        <p:spPr>
          <a:xfrm>
            <a:off x="762000" y="1219200"/>
            <a:ext cx="2057400" cy="646331"/>
          </a:xfrm>
          <a:prstGeom prst="rect">
            <a:avLst/>
          </a:prstGeom>
          <a:noFill/>
        </p:spPr>
        <p:txBody>
          <a:bodyPr wrap="square" rtlCol="0">
            <a:spAutoFit/>
          </a:bodyPr>
          <a:lstStyle/>
          <a:p>
            <a:r>
              <a:rPr lang="en-US" dirty="0" smtClean="0"/>
              <a:t>Grandfathered </a:t>
            </a:r>
            <a:r>
              <a:rPr lang="en-US" dirty="0"/>
              <a:t>F</a:t>
            </a:r>
            <a:r>
              <a:rPr lang="en-US" dirty="0" smtClean="0"/>
              <a:t>acility Sketch</a:t>
            </a:r>
            <a:endParaRPr lang="en-US" dirty="0"/>
          </a:p>
        </p:txBody>
      </p:sp>
      <p:sp>
        <p:nvSpPr>
          <p:cNvPr id="12" name="TextBox 11"/>
          <p:cNvSpPr txBox="1"/>
          <p:nvPr/>
        </p:nvSpPr>
        <p:spPr>
          <a:xfrm>
            <a:off x="5257800" y="1143000"/>
            <a:ext cx="2819400" cy="369332"/>
          </a:xfrm>
          <a:prstGeom prst="rect">
            <a:avLst/>
          </a:prstGeom>
          <a:noFill/>
        </p:spPr>
        <p:txBody>
          <a:bodyPr wrap="square" rtlCol="0">
            <a:spAutoFit/>
          </a:bodyPr>
          <a:lstStyle/>
          <a:p>
            <a:r>
              <a:rPr lang="en-US" dirty="0" smtClean="0"/>
              <a:t>Aerial</a:t>
            </a:r>
            <a:endParaRPr lang="en-US" dirty="0"/>
          </a:p>
        </p:txBody>
      </p:sp>
      <p:pic>
        <p:nvPicPr>
          <p:cNvPr id="3" name="Picture 2"/>
          <p:cNvPicPr>
            <a:picLocks noChangeAspect="1"/>
          </p:cNvPicPr>
          <p:nvPr/>
        </p:nvPicPr>
        <p:blipFill>
          <a:blip r:embed="rId4"/>
          <a:stretch>
            <a:fillRect/>
          </a:stretch>
        </p:blipFill>
        <p:spPr>
          <a:xfrm>
            <a:off x="4445146" y="2012103"/>
            <a:ext cx="4661983" cy="3306247"/>
          </a:xfrm>
          <a:prstGeom prst="rect">
            <a:avLst/>
          </a:prstGeom>
        </p:spPr>
      </p:pic>
    </p:spTree>
    <p:extLst>
      <p:ext uri="{BB962C8B-B14F-4D97-AF65-F5344CB8AC3E}">
        <p14:creationId xmlns:p14="http://schemas.microsoft.com/office/powerpoint/2010/main" val="23164522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8077200" cy="1143000"/>
          </a:xfrm>
        </p:spPr>
        <p:txBody>
          <a:bodyPr>
            <a:normAutofit/>
          </a:bodyPr>
          <a:lstStyle/>
          <a:p>
            <a:r>
              <a:rPr lang="en-US" sz="3200" dirty="0" smtClean="0"/>
              <a:t>  Structural </a:t>
            </a:r>
            <a:r>
              <a:rPr lang="en-US" sz="3200" dirty="0"/>
              <a:t>Additions/Reconfigurations</a:t>
            </a:r>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35</a:t>
            </a:fld>
            <a:endParaRPr lang="en-US"/>
          </a:p>
        </p:txBody>
      </p:sp>
      <p:pic>
        <p:nvPicPr>
          <p:cNvPr id="6" name="Content Placeholder 5"/>
          <p:cNvPicPr>
            <a:picLocks noGrp="1" noChangeAspect="1"/>
          </p:cNvPicPr>
          <p:nvPr>
            <p:ph idx="1"/>
          </p:nvPr>
        </p:nvPicPr>
        <p:blipFill>
          <a:blip r:embed="rId3"/>
          <a:stretch>
            <a:fillRect/>
          </a:stretch>
        </p:blipFill>
        <p:spPr>
          <a:xfrm rot="16200000">
            <a:off x="1787035" y="616928"/>
            <a:ext cx="5188930" cy="6172200"/>
          </a:xfrm>
          <a:prstGeom prst="rect">
            <a:avLst/>
          </a:prstGeom>
        </p:spPr>
      </p:pic>
    </p:spTree>
    <p:extLst>
      <p:ext uri="{BB962C8B-B14F-4D97-AF65-F5344CB8AC3E}">
        <p14:creationId xmlns:p14="http://schemas.microsoft.com/office/powerpoint/2010/main" val="38170210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Structure Outside Lease Area</a:t>
            </a:r>
            <a:endParaRPr lang="en-US" dirty="0"/>
          </a:p>
        </p:txBody>
      </p:sp>
      <p:pic>
        <p:nvPicPr>
          <p:cNvPr id="6" name="Content Placeholder 5"/>
          <p:cNvPicPr>
            <a:picLocks noGrp="1" noChangeAspect="1"/>
          </p:cNvPicPr>
          <p:nvPr>
            <p:ph idx="1"/>
          </p:nvPr>
        </p:nvPicPr>
        <p:blipFill>
          <a:blip r:embed="rId3"/>
          <a:stretch>
            <a:fillRect/>
          </a:stretch>
        </p:blipFill>
        <p:spPr>
          <a:xfrm rot="5400000">
            <a:off x="2236958" y="126830"/>
            <a:ext cx="4559379" cy="7730702"/>
          </a:xfrm>
          <a:prstGeom prst="rect">
            <a:avLst/>
          </a:prstGeom>
        </p:spPr>
      </p:pic>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36</a:t>
            </a:fld>
            <a:endParaRPr lang="en-US"/>
          </a:p>
        </p:txBody>
      </p:sp>
    </p:spTree>
    <p:extLst>
      <p:ext uri="{BB962C8B-B14F-4D97-AF65-F5344CB8AC3E}">
        <p14:creationId xmlns:p14="http://schemas.microsoft.com/office/powerpoint/2010/main" val="4616957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Structure Outside Lease Area</a:t>
            </a:r>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37</a:t>
            </a:fld>
            <a:endParaRPr lang="en-US"/>
          </a:p>
        </p:txBody>
      </p:sp>
      <p:pic>
        <p:nvPicPr>
          <p:cNvPr id="3" name="Picture 2"/>
          <p:cNvPicPr>
            <a:picLocks noChangeAspect="1"/>
          </p:cNvPicPr>
          <p:nvPr/>
        </p:nvPicPr>
        <p:blipFill>
          <a:blip r:embed="rId3"/>
          <a:stretch>
            <a:fillRect/>
          </a:stretch>
        </p:blipFill>
        <p:spPr>
          <a:xfrm>
            <a:off x="2539951" y="1066801"/>
            <a:ext cx="4427048" cy="5486400"/>
          </a:xfrm>
          <a:prstGeom prst="rect">
            <a:avLst/>
          </a:prstGeom>
        </p:spPr>
      </p:pic>
    </p:spTree>
    <p:extLst>
      <p:ext uri="{BB962C8B-B14F-4D97-AF65-F5344CB8AC3E}">
        <p14:creationId xmlns:p14="http://schemas.microsoft.com/office/powerpoint/2010/main" val="39800843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Structure Outside Lease Area</a:t>
            </a:r>
            <a:endParaRPr lang="en-US" dirty="0"/>
          </a:p>
        </p:txBody>
      </p:sp>
      <p:pic>
        <p:nvPicPr>
          <p:cNvPr id="6" name="Content Placeholder 5"/>
          <p:cNvPicPr>
            <a:picLocks noGrp="1" noChangeAspect="1"/>
          </p:cNvPicPr>
          <p:nvPr>
            <p:ph idx="1"/>
          </p:nvPr>
        </p:nvPicPr>
        <p:blipFill>
          <a:blip r:embed="rId3"/>
          <a:stretch>
            <a:fillRect/>
          </a:stretch>
        </p:blipFill>
        <p:spPr>
          <a:xfrm>
            <a:off x="1447800" y="1118306"/>
            <a:ext cx="6096000" cy="5355855"/>
          </a:xfrm>
          <a:prstGeom prst="rect">
            <a:avLst/>
          </a:prstGeom>
        </p:spPr>
      </p:pic>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38</a:t>
            </a:fld>
            <a:endParaRPr lang="en-US"/>
          </a:p>
        </p:txBody>
      </p:sp>
    </p:spTree>
    <p:extLst>
      <p:ext uri="{BB962C8B-B14F-4D97-AF65-F5344CB8AC3E}">
        <p14:creationId xmlns:p14="http://schemas.microsoft.com/office/powerpoint/2010/main" val="9147938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Non-Compliance w/ Special Lease Conditions</a:t>
            </a:r>
            <a:endParaRPr lang="en-US" sz="3200" dirty="0"/>
          </a:p>
        </p:txBody>
      </p:sp>
      <p:sp>
        <p:nvSpPr>
          <p:cNvPr id="3" name="Content Placeholder 2"/>
          <p:cNvSpPr>
            <a:spLocks noGrp="1"/>
          </p:cNvSpPr>
          <p:nvPr>
            <p:ph idx="1"/>
          </p:nvPr>
        </p:nvSpPr>
        <p:spPr>
          <a:xfrm>
            <a:off x="457200" y="1600200"/>
            <a:ext cx="8229600" cy="3809999"/>
          </a:xfrm>
        </p:spPr>
        <p:txBody>
          <a:bodyPr>
            <a:normAutofit lnSpcReduction="10000"/>
          </a:bodyPr>
          <a:lstStyle/>
          <a:p>
            <a:pPr>
              <a:buNone/>
            </a:pPr>
            <a:r>
              <a:rPr lang="en-US" dirty="0" smtClean="0"/>
              <a:t>Common Examples</a:t>
            </a:r>
          </a:p>
          <a:p>
            <a:r>
              <a:rPr lang="en-US" dirty="0" smtClean="0"/>
              <a:t>Failure to install/maintain required handrails and “no mooring” signs in areas where mooring is not to occur because of shallow water, areas excluded from lease, etc.</a:t>
            </a:r>
          </a:p>
          <a:p>
            <a:r>
              <a:rPr lang="en-US" dirty="0" smtClean="0"/>
              <a:t>Failure to install/maintain required manatee signs. </a:t>
            </a:r>
          </a:p>
          <a:p>
            <a:r>
              <a:rPr lang="en-US" dirty="0" smtClean="0"/>
              <a:t>Failure to install/maintain open to the public signs.</a:t>
            </a:r>
          </a:p>
          <a:p>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39</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State Lands Vocabulary</a:t>
            </a:r>
            <a:endParaRPr lang="en-US" dirty="0"/>
          </a:p>
        </p:txBody>
      </p:sp>
      <p:sp>
        <p:nvSpPr>
          <p:cNvPr id="3" name="Content Placeholder 2"/>
          <p:cNvSpPr>
            <a:spLocks noGrp="1"/>
          </p:cNvSpPr>
          <p:nvPr>
            <p:ph idx="1"/>
          </p:nvPr>
        </p:nvSpPr>
        <p:spPr>
          <a:xfrm>
            <a:off x="0" y="1143000"/>
            <a:ext cx="9144000" cy="1981200"/>
          </a:xfrm>
        </p:spPr>
        <p:txBody>
          <a:bodyPr>
            <a:normAutofit fontScale="85000" lnSpcReduction="20000"/>
          </a:bodyPr>
          <a:lstStyle/>
          <a:p>
            <a:pPr marL="457200" lvl="1" indent="-228600"/>
            <a:r>
              <a:rPr lang="en-US" b="1" dirty="0" smtClean="0"/>
              <a:t>Preempted Area</a:t>
            </a:r>
            <a:r>
              <a:rPr lang="en-US" dirty="0" smtClean="0"/>
              <a:t>: “the area of sovereignty submerged lands from which any traditional public uses have been or will be excluded by an activity, such as the area occupied by docks, piers, and other structures . . . Including areas where mooring routinely occurs that are no longer reasonably accessible to the general public. . .” </a:t>
            </a:r>
          </a:p>
          <a:p>
            <a:pPr marL="457200" lvl="1" indent="-228600">
              <a:buNone/>
            </a:pPr>
            <a:r>
              <a:rPr lang="en-US" dirty="0" smtClean="0"/>
              <a:t>	Basically, the lease “box”.</a:t>
            </a:r>
          </a:p>
          <a:p>
            <a:pPr marL="457200" lvl="1" indent="-228600">
              <a:buNone/>
            </a:pPr>
            <a:r>
              <a:rPr lang="en-US" dirty="0" smtClean="0"/>
              <a:t> 					Examples:</a:t>
            </a:r>
          </a:p>
          <a:p>
            <a:pPr marL="457200" lvl="1" indent="-228600"/>
            <a:endParaRPr lang="en-US" dirty="0" smtClean="0"/>
          </a:p>
          <a:p>
            <a:endParaRPr lang="en-US" sz="2400" dirty="0" smtClean="0"/>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4</a:t>
            </a:fld>
            <a:endParaRPr lang="en-US"/>
          </a:p>
        </p:txBody>
      </p:sp>
      <p:pic>
        <p:nvPicPr>
          <p:cNvPr id="1028" name="Picture 4"/>
          <p:cNvPicPr>
            <a:picLocks noChangeAspect="1" noChangeArrowheads="1"/>
          </p:cNvPicPr>
          <p:nvPr/>
        </p:nvPicPr>
        <p:blipFill>
          <a:blip r:embed="rId3" cstate="print"/>
          <a:srcRect/>
          <a:stretch>
            <a:fillRect/>
          </a:stretch>
        </p:blipFill>
        <p:spPr bwMode="auto">
          <a:xfrm>
            <a:off x="533400" y="3352800"/>
            <a:ext cx="3805237" cy="2608657"/>
          </a:xfrm>
          <a:prstGeom prst="rect">
            <a:avLst/>
          </a:prstGeom>
          <a:noFill/>
          <a:ln w="9525">
            <a:noFill/>
            <a:miter lim="800000"/>
            <a:headEnd/>
            <a:tailEnd/>
          </a:ln>
        </p:spPr>
      </p:pic>
      <p:pic>
        <p:nvPicPr>
          <p:cNvPr id="1029" name="Picture 5"/>
          <p:cNvPicPr>
            <a:picLocks noChangeAspect="1" noChangeArrowheads="1"/>
          </p:cNvPicPr>
          <p:nvPr/>
        </p:nvPicPr>
        <p:blipFill>
          <a:blip r:embed="rId4" cstate="print"/>
          <a:srcRect/>
          <a:stretch>
            <a:fillRect/>
          </a:stretch>
        </p:blipFill>
        <p:spPr bwMode="auto">
          <a:xfrm>
            <a:off x="4572000" y="3352800"/>
            <a:ext cx="4004494" cy="262382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Post-Inspection</a:t>
            </a:r>
            <a:endParaRPr lang="en-US" dirty="0"/>
          </a:p>
        </p:txBody>
      </p:sp>
      <p:sp>
        <p:nvSpPr>
          <p:cNvPr id="3" name="Content Placeholder 2"/>
          <p:cNvSpPr>
            <a:spLocks noGrp="1"/>
          </p:cNvSpPr>
          <p:nvPr>
            <p:ph idx="1"/>
          </p:nvPr>
        </p:nvSpPr>
        <p:spPr/>
        <p:txBody>
          <a:bodyPr>
            <a:normAutofit lnSpcReduction="10000"/>
          </a:bodyPr>
          <a:lstStyle/>
          <a:p>
            <a:r>
              <a:rPr lang="en-US" dirty="0" smtClean="0"/>
              <a:t>Prepare inspection report.</a:t>
            </a:r>
          </a:p>
          <a:p>
            <a:r>
              <a:rPr lang="en-US" dirty="0" smtClean="0"/>
              <a:t>Submit completed inspection report for internal review.</a:t>
            </a:r>
          </a:p>
          <a:p>
            <a:r>
              <a:rPr lang="en-US" dirty="0" smtClean="0"/>
              <a:t>Update ERPce and any applicable spreadsheets (CATT, Exposure Log, etc.)  to document inspection and any observed non-compliance.</a:t>
            </a:r>
          </a:p>
          <a:p>
            <a:r>
              <a:rPr lang="en-US" dirty="0" smtClean="0"/>
              <a:t>Email copy of approved inspection report to Kathy Griffin in the Bureau of Public Lands Administration.</a:t>
            </a:r>
          </a:p>
          <a:p>
            <a:r>
              <a:rPr lang="en-US" dirty="0" smtClean="0"/>
              <a:t>Enter inspection report PDF in Oculus.</a:t>
            </a:r>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40</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State Lands Vocabulary</a:t>
            </a:r>
            <a:endParaRPr lang="en-US" dirty="0"/>
          </a:p>
        </p:txBody>
      </p:sp>
      <p:sp>
        <p:nvSpPr>
          <p:cNvPr id="3" name="Content Placeholder 2"/>
          <p:cNvSpPr>
            <a:spLocks noGrp="1"/>
          </p:cNvSpPr>
          <p:nvPr>
            <p:ph idx="1"/>
          </p:nvPr>
        </p:nvSpPr>
        <p:spPr>
          <a:xfrm>
            <a:off x="457200" y="1295401"/>
            <a:ext cx="8229600" cy="2895600"/>
          </a:xfrm>
        </p:spPr>
        <p:txBody>
          <a:bodyPr>
            <a:normAutofit fontScale="77500" lnSpcReduction="20000"/>
          </a:bodyPr>
          <a:lstStyle/>
          <a:p>
            <a:pPr marL="342900" lvl="1" indent="-342900">
              <a:buNone/>
            </a:pPr>
            <a:r>
              <a:rPr lang="en-US" b="1" dirty="0" smtClean="0"/>
              <a:t>Revenue generating: </a:t>
            </a:r>
            <a:r>
              <a:rPr lang="en-US" dirty="0" smtClean="0"/>
              <a:t> “any structure or activity on sovereignty submerged lands that </a:t>
            </a:r>
            <a:r>
              <a:rPr lang="en-US" dirty="0" smtClean="0">
                <a:solidFill>
                  <a:srgbClr val="00B050"/>
                </a:solidFill>
              </a:rPr>
              <a:t>generates revenue </a:t>
            </a:r>
            <a:r>
              <a:rPr lang="en-US" dirty="0" smtClean="0"/>
              <a:t>or income by any means </a:t>
            </a:r>
            <a:r>
              <a:rPr lang="en-US" dirty="0" smtClean="0">
                <a:solidFill>
                  <a:srgbClr val="00B050"/>
                </a:solidFill>
              </a:rPr>
              <a:t>or serves as an accessory activity or facility to any revenue-generating or income producing operation</a:t>
            </a:r>
            <a:r>
              <a:rPr lang="en-US" dirty="0" smtClean="0"/>
              <a:t>, such as docking for marinas, restaurants, hotels, motels, commercial fishing, shipping, and boat or ship construction, repair and sales. However, the following shall </a:t>
            </a:r>
            <a:r>
              <a:rPr lang="en-US" b="1" dirty="0" smtClean="0"/>
              <a:t>not</a:t>
            </a:r>
            <a:r>
              <a:rPr lang="en-US" dirty="0" smtClean="0"/>
              <a:t> be construed to be </a:t>
            </a:r>
            <a:r>
              <a:rPr lang="en-US" b="1" dirty="0" smtClean="0"/>
              <a:t>revenue-generating</a:t>
            </a:r>
            <a:r>
              <a:rPr lang="en-US" dirty="0" smtClean="0"/>
              <a:t> or income producing: the sole act of mooring a </a:t>
            </a:r>
            <a:r>
              <a:rPr lang="en-US" b="1" dirty="0" smtClean="0"/>
              <a:t>commercial vessel at the vessel owner’s private residential single-family dock;</a:t>
            </a:r>
            <a:r>
              <a:rPr lang="en-US" dirty="0" smtClean="0"/>
              <a:t> incidental aquaculture activities on a private residential dock or pier; </a:t>
            </a:r>
            <a:r>
              <a:rPr lang="en-US" b="1" dirty="0" smtClean="0"/>
              <a:t>rental of a private single-family residence with a dock or pier</a:t>
            </a:r>
            <a:r>
              <a:rPr lang="en-US" dirty="0" smtClean="0"/>
              <a:t>; or construction by a developer of a private residential single-family or multi-family dock or pier.”</a:t>
            </a:r>
            <a:endParaRPr lang="en-US" b="1" dirty="0" smtClean="0"/>
          </a:p>
          <a:p>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5</a:t>
            </a:fld>
            <a:endParaRPr lang="en-US"/>
          </a:p>
        </p:txBody>
      </p:sp>
      <p:pic>
        <p:nvPicPr>
          <p:cNvPr id="6" name="Picture 5"/>
          <p:cNvPicPr/>
          <p:nvPr/>
        </p:nvPicPr>
        <p:blipFill>
          <a:blip r:embed="rId3" cstate="print"/>
          <a:srcRect/>
          <a:stretch>
            <a:fillRect/>
          </a:stretch>
        </p:blipFill>
        <p:spPr bwMode="auto">
          <a:xfrm>
            <a:off x="1447800" y="4311614"/>
            <a:ext cx="5486400" cy="1631986"/>
          </a:xfrm>
          <a:prstGeom prst="rect">
            <a:avLst/>
          </a:prstGeom>
          <a:noFill/>
          <a:effectLst>
            <a:outerShdw blurRad="50800" dist="50800" dir="5400000" algn="ctr" rotWithShape="0">
              <a:srgbClr val="000000"/>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State Lands Vocabulary</a:t>
            </a:r>
            <a:endParaRPr lang="en-US" dirty="0"/>
          </a:p>
        </p:txBody>
      </p:sp>
      <p:sp>
        <p:nvSpPr>
          <p:cNvPr id="3" name="Content Placeholder 2"/>
          <p:cNvSpPr>
            <a:spLocks noGrp="1"/>
          </p:cNvSpPr>
          <p:nvPr>
            <p:ph idx="1"/>
          </p:nvPr>
        </p:nvSpPr>
        <p:spPr>
          <a:xfrm>
            <a:off x="0" y="1143000"/>
            <a:ext cx="9144000" cy="5562600"/>
          </a:xfrm>
        </p:spPr>
        <p:txBody>
          <a:bodyPr>
            <a:normAutofit/>
          </a:bodyPr>
          <a:lstStyle/>
          <a:p>
            <a:pPr marL="457200" lvl="1" indent="-228600"/>
            <a:r>
              <a:rPr lang="en-US" sz="2000" b="1" dirty="0" smtClean="0"/>
              <a:t>Riparian Rights</a:t>
            </a:r>
            <a:r>
              <a:rPr lang="en-US" sz="2000" dirty="0" smtClean="0"/>
              <a:t>: “those rights incident to lands bordering upon navigable waters as recognized by the courts and common law”.</a:t>
            </a:r>
          </a:p>
          <a:p>
            <a:pPr marL="457200" lvl="1" indent="-228600">
              <a:buNone/>
            </a:pPr>
            <a:r>
              <a:rPr lang="en-US" sz="2000" dirty="0" smtClean="0"/>
              <a:t>	Surveys show the lease “box” and the surveyor’s opinion of riparian lines.  DEP’s Bureau of Survey and Mapping may review riparian lines for consistency with commonly agreed to standards, but does not establish or “approve” riparian lines</a:t>
            </a:r>
            <a:r>
              <a:rPr lang="en-US" dirty="0" smtClean="0"/>
              <a:t>.</a:t>
            </a:r>
          </a:p>
          <a:p>
            <a:pPr marL="457200" lvl="1" indent="-228600"/>
            <a:endParaRPr lang="en-US" dirty="0" smtClean="0"/>
          </a:p>
          <a:p>
            <a:endParaRPr lang="en-US" sz="2400" dirty="0" smtClean="0"/>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6</a:t>
            </a:fld>
            <a:endParaRPr lang="en-US"/>
          </a:p>
        </p:txBody>
      </p:sp>
      <p:pic>
        <p:nvPicPr>
          <p:cNvPr id="7" name="Picture 2"/>
          <p:cNvPicPr>
            <a:picLocks noChangeAspect="1" noChangeArrowheads="1"/>
          </p:cNvPicPr>
          <p:nvPr/>
        </p:nvPicPr>
        <p:blipFill>
          <a:blip r:embed="rId3" cstate="print"/>
          <a:srcRect/>
          <a:stretch>
            <a:fillRect/>
          </a:stretch>
        </p:blipFill>
        <p:spPr bwMode="auto">
          <a:xfrm>
            <a:off x="990600" y="3133724"/>
            <a:ext cx="2895600" cy="3125933"/>
          </a:xfrm>
          <a:prstGeom prst="rect">
            <a:avLst/>
          </a:prstGeom>
          <a:noFill/>
          <a:ln w="9525">
            <a:noFill/>
            <a:miter lim="800000"/>
            <a:headEnd/>
            <a:tailEnd/>
          </a:ln>
        </p:spPr>
      </p:pic>
      <p:cxnSp>
        <p:nvCxnSpPr>
          <p:cNvPr id="9" name="Straight Arrow Connector 8"/>
          <p:cNvCxnSpPr/>
          <p:nvPr/>
        </p:nvCxnSpPr>
        <p:spPr>
          <a:xfrm>
            <a:off x="1066800" y="3810000"/>
            <a:ext cx="533400" cy="0"/>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2667000" y="4953000"/>
            <a:ext cx="609600" cy="0"/>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4724400" y="3048001"/>
            <a:ext cx="3505200" cy="3139321"/>
          </a:xfrm>
          <a:prstGeom prst="rect">
            <a:avLst/>
          </a:prstGeom>
          <a:noFill/>
        </p:spPr>
        <p:txBody>
          <a:bodyPr wrap="square" rtlCol="0">
            <a:spAutoFit/>
          </a:bodyPr>
          <a:lstStyle/>
          <a:p>
            <a:r>
              <a:rPr lang="en-US" dirty="0" smtClean="0"/>
              <a:t>Typical riparian lines:  basically drawn from the navigation channel landward to the intersection of mean high water and upland owner’s property lines.  More guidance available in SLERC Operations and Procedures Manual (OPM) on DEP intranet site. </a:t>
            </a:r>
            <a:r>
              <a:rPr lang="en-US" dirty="0" smtClean="0">
                <a:hlinkClick r:id="rId4"/>
              </a:rPr>
              <a:t>http://depnet/wrm/sler/erp/docs/slerp_online/LeadPage.pdf</a:t>
            </a:r>
            <a:endParaRPr lang="en-US" dirty="0" smtClean="0"/>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State Lands Vocabulary</a:t>
            </a:r>
            <a:endParaRPr lang="en-US" dirty="0"/>
          </a:p>
        </p:txBody>
      </p:sp>
      <p:sp>
        <p:nvSpPr>
          <p:cNvPr id="3" name="Content Placeholder 2"/>
          <p:cNvSpPr>
            <a:spLocks noGrp="1"/>
          </p:cNvSpPr>
          <p:nvPr>
            <p:ph idx="1"/>
          </p:nvPr>
        </p:nvSpPr>
        <p:spPr>
          <a:xfrm>
            <a:off x="457200" y="1295400"/>
            <a:ext cx="8229600" cy="2285999"/>
          </a:xfrm>
        </p:spPr>
        <p:txBody>
          <a:bodyPr>
            <a:normAutofit fontScale="92500" lnSpcReduction="10000"/>
          </a:bodyPr>
          <a:lstStyle/>
          <a:p>
            <a:pPr marL="342900" lvl="1" indent="-342900">
              <a:buFont typeface="Arial" pitchFamily="34" charset="0"/>
              <a:buChar char="•"/>
            </a:pPr>
            <a:r>
              <a:rPr lang="en-US" b="1" dirty="0" smtClean="0"/>
              <a:t>Water Dependent Activity</a:t>
            </a:r>
            <a:r>
              <a:rPr lang="en-US" dirty="0" smtClean="0"/>
              <a:t>: “an activity which can only be conducted on, in, over, or adjacent to water areas because the activity requires direct access to the waterbody or sovereign submerged lands for transportation, recreation, energy production or transmission, or source of water, and where the use of the water or sovereign submerged lands is an integral part of the activity.” </a:t>
            </a:r>
          </a:p>
          <a:p>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7</a:t>
            </a:fld>
            <a:endParaRPr lang="en-US"/>
          </a:p>
        </p:txBody>
      </p:sp>
      <p:pic>
        <p:nvPicPr>
          <p:cNvPr id="2050" name="Picture 2"/>
          <p:cNvPicPr>
            <a:picLocks noChangeAspect="1" noChangeArrowheads="1"/>
          </p:cNvPicPr>
          <p:nvPr/>
        </p:nvPicPr>
        <p:blipFill>
          <a:blip r:embed="rId3" cstate="print"/>
          <a:srcRect/>
          <a:stretch>
            <a:fillRect/>
          </a:stretch>
        </p:blipFill>
        <p:spPr bwMode="auto">
          <a:xfrm>
            <a:off x="1828800" y="3657600"/>
            <a:ext cx="5334001" cy="2197267"/>
          </a:xfrm>
          <a:prstGeom prst="rect">
            <a:avLst/>
          </a:prstGeom>
          <a:noFill/>
          <a:ln w="9525">
            <a:noFill/>
            <a:miter lim="800000"/>
            <a:headEnd/>
            <a:tailEnd/>
          </a:ln>
        </p:spPr>
      </p:pic>
      <p:sp>
        <p:nvSpPr>
          <p:cNvPr id="9" name="TextBox 8"/>
          <p:cNvSpPr txBox="1"/>
          <p:nvPr/>
        </p:nvSpPr>
        <p:spPr>
          <a:xfrm>
            <a:off x="7315200" y="4343400"/>
            <a:ext cx="1371600" cy="923330"/>
          </a:xfrm>
          <a:prstGeom prst="rect">
            <a:avLst/>
          </a:prstGeom>
          <a:noFill/>
        </p:spPr>
        <p:txBody>
          <a:bodyPr wrap="square" rtlCol="0">
            <a:spAutoFit/>
          </a:bodyPr>
          <a:lstStyle/>
          <a:p>
            <a:r>
              <a:rPr lang="en-US" dirty="0" smtClean="0"/>
              <a:t>Non-water dependent restaurant</a:t>
            </a:r>
            <a:endParaRPr lang="en-US" dirty="0"/>
          </a:p>
        </p:txBody>
      </p:sp>
      <p:sp>
        <p:nvSpPr>
          <p:cNvPr id="10" name="TextBox 9"/>
          <p:cNvSpPr txBox="1"/>
          <p:nvPr/>
        </p:nvSpPr>
        <p:spPr>
          <a:xfrm>
            <a:off x="533400" y="4495800"/>
            <a:ext cx="1219200" cy="923330"/>
          </a:xfrm>
          <a:prstGeom prst="rect">
            <a:avLst/>
          </a:prstGeom>
          <a:noFill/>
        </p:spPr>
        <p:txBody>
          <a:bodyPr wrap="square" rtlCol="0">
            <a:spAutoFit/>
          </a:bodyPr>
          <a:lstStyle/>
          <a:p>
            <a:r>
              <a:rPr lang="en-US" dirty="0" smtClean="0"/>
              <a:t>Water dependent docks</a:t>
            </a:r>
            <a:endParaRPr lang="en-US" dirty="0"/>
          </a:p>
        </p:txBody>
      </p:sp>
      <p:cxnSp>
        <p:nvCxnSpPr>
          <p:cNvPr id="11" name="Straight Arrow Connector 10"/>
          <p:cNvCxnSpPr/>
          <p:nvPr/>
        </p:nvCxnSpPr>
        <p:spPr>
          <a:xfrm flipH="1" flipV="1">
            <a:off x="6400800" y="4800600"/>
            <a:ext cx="914400" cy="762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1676400" y="4953000"/>
            <a:ext cx="685800" cy="1524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1676400" y="4343400"/>
            <a:ext cx="1295400" cy="6096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1676400" y="4953000"/>
            <a:ext cx="3810000" cy="3048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State Lands Vocabulary</a:t>
            </a:r>
            <a:endParaRPr lang="en-US" dirty="0"/>
          </a:p>
        </p:txBody>
      </p:sp>
      <p:sp>
        <p:nvSpPr>
          <p:cNvPr id="3" name="Content Placeholder 2"/>
          <p:cNvSpPr>
            <a:spLocks noGrp="1"/>
          </p:cNvSpPr>
          <p:nvPr>
            <p:ph idx="1"/>
          </p:nvPr>
        </p:nvSpPr>
        <p:spPr>
          <a:xfrm>
            <a:off x="0" y="1066800"/>
            <a:ext cx="9144000" cy="5562600"/>
          </a:xfrm>
        </p:spPr>
        <p:txBody>
          <a:bodyPr>
            <a:normAutofit/>
          </a:bodyPr>
          <a:lstStyle/>
          <a:p>
            <a:pPr marL="457200" lvl="1" indent="-228600"/>
            <a:r>
              <a:rPr lang="en-US" b="1" dirty="0" smtClean="0"/>
              <a:t>Easement</a:t>
            </a:r>
            <a:r>
              <a:rPr lang="en-US" dirty="0" smtClean="0"/>
              <a:t>: “a non-possessory interest in sovereignty lands created by a grant or agreement which confers upon the applicant the limited right, liberty, and privilege to use said lands for a specific purpose and for a specific time.”</a:t>
            </a:r>
          </a:p>
          <a:p>
            <a:pPr marL="457200" lvl="1" indent="-228600"/>
            <a:r>
              <a:rPr lang="en-US" b="1" dirty="0" smtClean="0"/>
              <a:t>Lease</a:t>
            </a:r>
            <a:r>
              <a:rPr lang="en-US" dirty="0" smtClean="0"/>
              <a:t>: “an interest in sovereignty lands designated by a contract creating a landlord-tenant relationship between the board as landlord and the applicant as tenant whereby the board grants and transfers to the applicant the exclusive use, possession, and control of certain specified sovereignty lands for a determinate number of years, with conditions attached, at a definite fixed rental.”  </a:t>
            </a:r>
          </a:p>
          <a:p>
            <a:pPr marL="228600" lvl="1" indent="0">
              <a:buNone/>
            </a:pPr>
            <a:endParaRPr lang="en-US" dirty="0" smtClean="0"/>
          </a:p>
          <a:p>
            <a:pPr marL="457200" lvl="1" indent="-228600">
              <a:buNone/>
            </a:pPr>
            <a:r>
              <a:rPr lang="en-US" dirty="0" smtClean="0"/>
              <a:t>Both are real estate contracts.</a:t>
            </a:r>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8</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Has a Lease?</a:t>
            </a:r>
            <a:endParaRPr lang="en-US" dirty="0"/>
          </a:p>
        </p:txBody>
      </p:sp>
      <p:sp>
        <p:nvSpPr>
          <p:cNvPr id="3" name="Content Placeholder 2"/>
          <p:cNvSpPr>
            <a:spLocks noGrp="1"/>
          </p:cNvSpPr>
          <p:nvPr>
            <p:ph idx="1"/>
          </p:nvPr>
        </p:nvSpPr>
        <p:spPr>
          <a:xfrm>
            <a:off x="457200" y="1219200"/>
            <a:ext cx="8229600" cy="4906963"/>
          </a:xfrm>
        </p:spPr>
        <p:txBody>
          <a:bodyPr>
            <a:normAutofit/>
          </a:bodyPr>
          <a:lstStyle/>
          <a:p>
            <a:endParaRPr lang="en-US" dirty="0" smtClean="0"/>
          </a:p>
          <a:p>
            <a:r>
              <a:rPr lang="en-US" dirty="0" smtClean="0"/>
              <a:t>Multi-slip docking facilities serving upland residential condominiums and subdivisions.</a:t>
            </a:r>
          </a:p>
          <a:p>
            <a:endParaRPr lang="en-US" dirty="0" smtClean="0"/>
          </a:p>
          <a:p>
            <a:r>
              <a:rPr lang="en-US" dirty="0" smtClean="0"/>
              <a:t>Various revenue generating activities such as commercial marinas, yacht clubs, restaurants. hotels, commercial fishing, mooring fields, etc.</a:t>
            </a:r>
          </a:p>
          <a:p>
            <a:endParaRPr lang="en-US" dirty="0" smtClean="0"/>
          </a:p>
          <a:p>
            <a:r>
              <a:rPr lang="en-US" dirty="0" smtClean="0"/>
              <a:t>Larger single-family docking facilities.</a:t>
            </a:r>
          </a:p>
          <a:p>
            <a:endParaRPr lang="en-US" dirty="0" smtClean="0"/>
          </a:p>
          <a:p>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9</a:t>
            </a:fld>
            <a:endParaRPr lang="en-US"/>
          </a:p>
        </p:txBody>
      </p:sp>
    </p:spTree>
  </p:cSld>
  <p:clrMapOvr>
    <a:masterClrMapping/>
  </p:clrMapOvr>
</p:sld>
</file>

<file path=ppt/theme/theme1.xml><?xml version="1.0" encoding="utf-8"?>
<a:theme xmlns:a="http://schemas.openxmlformats.org/drawingml/2006/main" name="State Land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Intro to SSL Inspections</Template>
  <TotalTime>2634</TotalTime>
  <Words>3621</Words>
  <Application>Microsoft Office PowerPoint</Application>
  <PresentationFormat>On-screen Show (4:3)</PresentationFormat>
  <Paragraphs>378</Paragraphs>
  <Slides>40</Slides>
  <Notes>40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40</vt:i4>
      </vt:variant>
    </vt:vector>
  </HeadingPairs>
  <TitlesOfParts>
    <vt:vector size="44" baseType="lpstr">
      <vt:lpstr>Arial</vt:lpstr>
      <vt:lpstr>Calibri</vt:lpstr>
      <vt:lpstr>Courier New</vt:lpstr>
      <vt:lpstr>State Lands Powerpoint Template</vt:lpstr>
      <vt:lpstr>PowerPoint Presentation</vt:lpstr>
      <vt:lpstr>Sovereign Submerged Lands</vt:lpstr>
      <vt:lpstr>Statute and Rule Authority</vt:lpstr>
      <vt:lpstr> State Lands Vocabulary</vt:lpstr>
      <vt:lpstr>State Lands Vocabulary</vt:lpstr>
      <vt:lpstr> State Lands Vocabulary</vt:lpstr>
      <vt:lpstr>State Lands Vocabulary</vt:lpstr>
      <vt:lpstr>State Lands Vocabulary</vt:lpstr>
      <vt:lpstr>Who Has a Lease?</vt:lpstr>
      <vt:lpstr>Who Has an Easement?</vt:lpstr>
      <vt:lpstr>Lease Compliance Inspections (Why and When)</vt:lpstr>
      <vt:lpstr>Board of Trustees Land Document System (BTLDS)</vt:lpstr>
      <vt:lpstr>BTLDS Document Search</vt:lpstr>
      <vt:lpstr>BTLDS Document Search (continued)</vt:lpstr>
      <vt:lpstr>Lease Instrument</vt:lpstr>
      <vt:lpstr>Pre-Inspection Steps</vt:lpstr>
      <vt:lpstr>Pre-Inspection-Other Programs?</vt:lpstr>
      <vt:lpstr>Pre-Inspection Steps-Safety</vt:lpstr>
      <vt:lpstr>Inspection Tools - Safety</vt:lpstr>
      <vt:lpstr>   During Your Inspection-Safety</vt:lpstr>
      <vt:lpstr>Inspection Tools (continued)</vt:lpstr>
      <vt:lpstr>Lease Inspection Focus </vt:lpstr>
      <vt:lpstr> Easement Inspection Focus</vt:lpstr>
      <vt:lpstr>Common Non-compliance</vt:lpstr>
      <vt:lpstr> Non-Water Dependent Structures</vt:lpstr>
      <vt:lpstr>Unsafe Clutter on Docks</vt:lpstr>
      <vt:lpstr>Docks in Disrepair/Unsafe</vt:lpstr>
      <vt:lpstr>Derelict Vessels/Dumping</vt:lpstr>
      <vt:lpstr>Sale of Alcohol on SSL </vt:lpstr>
      <vt:lpstr>Liveaboards</vt:lpstr>
      <vt:lpstr>Mooring Outside Lease Area</vt:lpstr>
      <vt:lpstr>Mooring Outside Lease Area</vt:lpstr>
      <vt:lpstr>Structural Additions</vt:lpstr>
      <vt:lpstr>   Structural Additions/Reconfigurations</vt:lpstr>
      <vt:lpstr>  Structural Additions/Reconfigurations</vt:lpstr>
      <vt:lpstr> Structure Outside Lease Area</vt:lpstr>
      <vt:lpstr> Structure Outside Lease Area</vt:lpstr>
      <vt:lpstr> Structure Outside Lease Area</vt:lpstr>
      <vt:lpstr>Non-Compliance w/ Special Lease Conditions</vt:lpstr>
      <vt:lpstr>Post-Inspection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Miller, Mark (South District Office)</dc:creator>
  <cp:lastModifiedBy>Loesch, Gerald</cp:lastModifiedBy>
  <cp:revision>150</cp:revision>
  <cp:lastPrinted>2014-06-04T15:15:32Z</cp:lastPrinted>
  <dcterms:created xsi:type="dcterms:W3CDTF">2014-04-22T12:39:51Z</dcterms:created>
  <dcterms:modified xsi:type="dcterms:W3CDTF">2014-06-06T20:02:19Z</dcterms:modified>
</cp:coreProperties>
</file>