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31"/>
  </p:notesMasterIdLst>
  <p:sldIdLst>
    <p:sldId id="284" r:id="rId2"/>
    <p:sldId id="256" r:id="rId3"/>
    <p:sldId id="260" r:id="rId4"/>
    <p:sldId id="262" r:id="rId5"/>
    <p:sldId id="261" r:id="rId6"/>
    <p:sldId id="264" r:id="rId7"/>
    <p:sldId id="263" r:id="rId8"/>
    <p:sldId id="272" r:id="rId9"/>
    <p:sldId id="259" r:id="rId10"/>
    <p:sldId id="267" r:id="rId11"/>
    <p:sldId id="265" r:id="rId12"/>
    <p:sldId id="273" r:id="rId13"/>
    <p:sldId id="270" r:id="rId14"/>
    <p:sldId id="266" r:id="rId15"/>
    <p:sldId id="268" r:id="rId16"/>
    <p:sldId id="274" r:id="rId17"/>
    <p:sldId id="275" r:id="rId18"/>
    <p:sldId id="276" r:id="rId19"/>
    <p:sldId id="269" r:id="rId20"/>
    <p:sldId id="279" r:id="rId21"/>
    <p:sldId id="257" r:id="rId22"/>
    <p:sldId id="278" r:id="rId23"/>
    <p:sldId id="280" r:id="rId24"/>
    <p:sldId id="281" r:id="rId25"/>
    <p:sldId id="282" r:id="rId26"/>
    <p:sldId id="283" r:id="rId27"/>
    <p:sldId id="285" r:id="rId28"/>
    <p:sldId id="288" r:id="rId29"/>
    <p:sldId id="287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2EB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18CDA-1AD2-4EA9-9D38-46AD5DD57C45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57CA78-7EB2-4831-A799-7F545AE07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85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</a:t>
            </a:r>
            <a:r>
              <a:rPr lang="en-US" baseline="0" dirty="0" smtClean="0"/>
              <a:t> morning CAPS.  My name is Allyson Minick and I work for the Submerged Lands and Environmental Resource Coordination Section in Tallahassee.  I am responsible for the maintenance of the  SLER Operations and Procedures Manual ( also, known as the OPM).   This is a living document that is updated routinely and has many contributing authors.   It is an incredible resources with TONS of updated and historic information that you may not be aware of….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7CA78-7EB2-4831-A799-7F545AE07D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573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OPM contains lots of important information and guidance for the Submerged Lands and Environmental Resource program.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7CA78-7EB2-4831-A799-7F545AE07D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89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7CA78-7EB2-4831-A799-7F545AE07D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4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55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52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563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8122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33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492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695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129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4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5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27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916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1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06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84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31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6/6/2014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647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6/6/2014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104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minick_a\Desktop\0700\0700-SPGP_inspection_guidance_to_staff.pd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depnet/wrm/sler/erp/docs/SLERP_Online/1000/1017_Proprietary_Rule_Criteria_for_Docks.pdf" TargetMode="External"/><Relationship Id="rId2" Type="http://schemas.openxmlformats.org/officeDocument/2006/relationships/hyperlink" Target="http://depnet/wrm/sler/erp/docs/SLERP_Online/0800/0810_Title_Determinatio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epnet/wrm/sler/erp/docs/SLERP_Online/1100/1120_Mangrove_Trimming_Alteration.pdf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epnet/wrm/sler/erp/docs/SLERP_Online/1900/SLERC_Contact_Lists.pdf" TargetMode="External"/><Relationship Id="rId2" Type="http://schemas.openxmlformats.org/officeDocument/2006/relationships/hyperlink" Target="http://depnet/wrm/sler/erp/docs/SLERP_Online/1500/1515_con_easements.pdf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Allyson.Minick@dep.state.FL.u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ater/wrm/" TargetMode="External"/><Relationship Id="rId2" Type="http://schemas.openxmlformats.org/officeDocument/2006/relationships/hyperlink" Target="http://depnet/wrm/sler/erp/docs/SLERP_Online/MainIndex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954" y="370654"/>
            <a:ext cx="9730196" cy="598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00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O800 - 0900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9862" indent="0">
              <a:lnSpc>
                <a:spcPct val="120000"/>
              </a:lnSpc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0800, General Application Processing, contains proprietary guidance and forms such as information on title determination, resource surveys, DOA and Agenda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procedures, Interagency Coordination, Frequently Asked Questions, etc.  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0900, Completeness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Summaries, 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c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ontains routing memo’s for requesting CZM comments or EHG engineering reviews.  Instructions for initial review of an application, Request for Additional Information forms and templates.  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505" y="5484367"/>
            <a:ext cx="1373633" cy="13736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378" y="2931922"/>
            <a:ext cx="1827886" cy="167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6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1000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1000, Single-Family and Multi-Family Docks, contains guidance on docks, docks in Aquatic preserve, docks in OFW’s, exempt docks, multi-family docks, multi-family docks, and proprietary rule criteria for docks.  </a:t>
            </a: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77" y="3459908"/>
            <a:ext cx="2817590" cy="28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30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1100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9862" indent="0"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SLER 1100, Other Activities and Coordination/Review, contains guidance on coordination and processing of activities such as aquaculture, aerial transmission lines, boat ramps, dredging, seawalls, lease fees in arrears, roofed slips in AP’s,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ACQ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guidelines, film industry projects, navigational aids, siting act, superfund sites, CCCL, post certification submittals, DOT projects on SSL, and gas pipeline repair. </a:t>
            </a:r>
          </a:p>
          <a:p>
            <a:pPr marL="169862" indent="0">
              <a:buNone/>
            </a:pPr>
            <a:endParaRPr lang="en-US" sz="2400" dirty="0" smtClean="0">
              <a:ln>
                <a:solidFill>
                  <a:schemeClr val="accent1"/>
                </a:solidFill>
              </a:ln>
            </a:endParaRPr>
          </a:p>
          <a:p>
            <a:pPr marL="512762" indent="-342900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85" y="4662335"/>
            <a:ext cx="1828571" cy="1828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32" y="4595584"/>
            <a:ext cx="1818742" cy="18187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800" y="4519004"/>
            <a:ext cx="2277077" cy="1971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767" y="4519005"/>
            <a:ext cx="1111490" cy="19719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069" y="4849856"/>
            <a:ext cx="2103266" cy="13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5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1200 -1300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4024125"/>
          </a:xfrm>
        </p:spPr>
        <p:txBody>
          <a:bodyPr/>
          <a:lstStyle/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1200, Rule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Interpretation, Direction, Guidance, Legal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Issues, 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includes BOT Direction to Staff, 62-25 and storm water management guidance, ADA compliance guidance, as well as info on federal navigation servitude, Indian Lands projects, etc.  </a:t>
            </a:r>
            <a:endParaRPr lang="en-US" sz="2400" dirty="0" smtClean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SLER 1300, General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Permit/Authorization Processing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Forms, includes templates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for all ERP permit documents and guidance on when to use them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282" y="5034025"/>
            <a:ext cx="1476220" cy="14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5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1400 - 1500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9118600" cy="4024125"/>
          </a:xfrm>
        </p:spPr>
        <p:txBody>
          <a:bodyPr/>
          <a:lstStyle/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1400, Environmental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Resource Permits (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ERP’s), contains guidance on the evaluation, modification, transfer, duration, suspension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and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Revocation of ERP’s.  Also includes guidance on variances, mitigation banks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, and PE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certification/signing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and sealing by DEP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PE’s. 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1500, Application Evaluation,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c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ontains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Water Quality and Sediment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Data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, Information on Reporting, Polymers and Flocculants, Mitigation Procedures and Conservation Easements, etc.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75" y="2194560"/>
            <a:ext cx="2403547" cy="461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3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1600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1600, Wetlands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Evaluation and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Delineation,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Formal Determination Information </a:t>
            </a:r>
            <a:r>
              <a:rPr lang="en-US" dirty="0">
                <a:ln>
                  <a:solidFill>
                    <a:schemeClr val="accent1"/>
                  </a:solidFill>
                </a:ln>
              </a:rPr>
              <a:t>(</a:t>
            </a:r>
            <a:r>
              <a:rPr lang="en-US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updates in progress</a:t>
            </a:r>
            <a:r>
              <a:rPr lang="en-US" dirty="0" smtClean="0">
                <a:ln>
                  <a:solidFill>
                    <a:schemeClr val="accent1"/>
                  </a:solidFill>
                </a:ln>
              </a:rPr>
              <a:t>), Point Description worksheet, guidance on informal delineations, overview of federal and state wetland delineation vs. jurisdiction, minimum flow inundation for surface waters, etc.</a:t>
            </a:r>
          </a:p>
          <a:p>
            <a:pPr marL="169862" indent="0">
              <a:buNone/>
            </a:pPr>
            <a:endParaRPr lang="en-US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u="sng" dirty="0" smtClean="0">
                <a:ln>
                  <a:solidFill>
                    <a:schemeClr val="tx1"/>
                  </a:solidFill>
                </a:ln>
              </a:rPr>
              <a:t>SLERC Wetland Contacts</a:t>
            </a:r>
          </a:p>
          <a:p>
            <a:pPr marL="169862" indent="0">
              <a:buNone/>
            </a:pPr>
            <a:r>
              <a:rPr lang="en-US" dirty="0" smtClean="0">
                <a:ln>
                  <a:solidFill>
                    <a:schemeClr val="tx1"/>
                  </a:solidFill>
                </a:ln>
              </a:rPr>
              <a:t>Camille Beasley- 58493</a:t>
            </a:r>
          </a:p>
          <a:p>
            <a:pPr marL="169862" indent="0">
              <a:buNone/>
            </a:pPr>
            <a:r>
              <a:rPr lang="en-US" dirty="0" smtClean="0">
                <a:ln>
                  <a:solidFill>
                    <a:schemeClr val="tx1"/>
                  </a:solidFill>
                </a:ln>
              </a:rPr>
              <a:t>Stephanie “Lisl” Hinrichs- 58385</a:t>
            </a:r>
          </a:p>
          <a:p>
            <a:pPr marL="169862" indent="0">
              <a:buNone/>
            </a:pPr>
            <a:r>
              <a:rPr lang="en-US" dirty="0" smtClean="0">
                <a:ln>
                  <a:solidFill>
                    <a:schemeClr val="tx1"/>
                  </a:solidFill>
                </a:ln>
              </a:rPr>
              <a:t>Eric Hickman- 58496</a:t>
            </a:r>
            <a:endParaRPr lang="en-US" dirty="0">
              <a:ln>
                <a:solidFill>
                  <a:schemeClr val="tx1"/>
                </a:solidFill>
              </a:ln>
            </a:endParaRPr>
          </a:p>
          <a:p>
            <a:pPr marL="169862" indent="0">
              <a:buNone/>
            </a:pPr>
            <a:endParaRPr lang="en-US" dirty="0">
              <a:ln>
                <a:solidFill>
                  <a:schemeClr val="tx1"/>
                </a:solidFill>
              </a:ln>
            </a:endParaRPr>
          </a:p>
          <a:p>
            <a:pPr marL="169862" indent="0">
              <a:buNone/>
            </a:pPr>
            <a:endParaRPr lang="en-US" dirty="0">
              <a:ln>
                <a:solidFill>
                  <a:schemeClr val="accent1"/>
                </a:solidFill>
              </a:ln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5076" y="4151729"/>
            <a:ext cx="2571124" cy="206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86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1700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69862" indent="0">
              <a:buNone/>
            </a:pPr>
            <a:endParaRPr lang="en-US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1700, Compliance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and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Enforcement, contains links to OGC’s Compliance and Enforcement Manual,  DEP Directive 923, Guidelines for Characterizing ERP violations, Field Warning Letters (SED), Model SLERP/CO, OGC org chart, NOUS information, State Lands Inspection form, etc. </a:t>
            </a:r>
          </a:p>
          <a:p>
            <a:pPr marL="169862" indent="0">
              <a:buNone/>
            </a:pPr>
            <a:endParaRPr lang="en-US" sz="2400" dirty="0" smtClean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</a:rPr>
              <a:t>LINKS TO OGC’s WEBSITE FOR TEMPLATES AND GUIDANCE</a:t>
            </a:r>
            <a:endParaRPr lang="en-US" sz="2400" dirty="0">
              <a:ln>
                <a:solidFill>
                  <a:srgbClr val="C00000"/>
                </a:solidFill>
              </a:ln>
              <a:solidFill>
                <a:srgbClr val="FF0000"/>
              </a:solidFill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20389940">
            <a:off x="-1299169" y="1549570"/>
            <a:ext cx="446492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</a:p>
          <a:p>
            <a:pPr algn="ctr"/>
            <a:r>
              <a:rPr lang="en-US" sz="28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Updated</a:t>
            </a:r>
            <a:endParaRPr lang="en-US" sz="28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050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SLER 1800 - 1900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69862" indent="0">
              <a:buNone/>
            </a:pPr>
            <a:endParaRPr lang="en-US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SLER 1800, Forms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and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Attachments, links to a PDF document which provides quick links to most forms within the OPM in alphabetical order. </a:t>
            </a:r>
          </a:p>
          <a:p>
            <a:pPr marL="169862" indent="0">
              <a:buNone/>
            </a:pP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1900, Process Improvement, contains resources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for staff,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training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information, contact information, checklists,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1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bg1">
              <a:tint val="95000"/>
              <a:satMod val="17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01" y="1058349"/>
            <a:ext cx="9517232" cy="46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1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AND UPDATED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sp3d>
              <a:bevelT w="0"/>
            </a:sp3d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The last 2 pages of the Complete Table of Contents (pages 14 and 15) highlight  new and updated forms or procedures. </a:t>
            </a:r>
          </a:p>
          <a:p>
            <a:pPr marL="0" indent="0">
              <a:lnSpc>
                <a:spcPct val="200000"/>
              </a:lnSpc>
              <a:buNone/>
            </a:pPr>
            <a:endParaRPr lang="en-US" dirty="0" smtClean="0"/>
          </a:p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			</a:t>
            </a:r>
          </a:p>
        </p:txBody>
      </p:sp>
      <p:sp>
        <p:nvSpPr>
          <p:cNvPr id="7" name="Rectangle 6"/>
          <p:cNvSpPr/>
          <p:nvPr/>
        </p:nvSpPr>
        <p:spPr>
          <a:xfrm>
            <a:off x="2334903" y="2963867"/>
            <a:ext cx="30008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smtClean="0">
                <a:ln/>
                <a:solidFill>
                  <a:srgbClr val="FF0000"/>
                </a:solidFill>
                <a:effectLst/>
              </a:rPr>
              <a:t> </a:t>
            </a:r>
            <a:endParaRPr lang="en-US" sz="32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3960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SLER Operations and Procedures manual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Compliance Assistance Program Overview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886" y="2069439"/>
            <a:ext cx="1293028" cy="129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1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 HIGHLIGHTS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Overview of useful documents for staff outside of the1700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7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Procedures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0700       SPGP </a:t>
            </a:r>
            <a:r>
              <a:rPr lang="en-US" dirty="0">
                <a:hlinkClick r:id="rId2"/>
              </a:rPr>
              <a:t>Overview and Field Inspection Checklist</a:t>
            </a:r>
            <a:r>
              <a:rPr lang="en-US" dirty="0"/>
              <a:t> (12.18.13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SPGP </a:t>
            </a:r>
            <a:r>
              <a:rPr lang="en-US" dirty="0"/>
              <a:t>compliance inspections required on a minimum of 10% percent of all projects issued with SPGP green.  </a:t>
            </a:r>
            <a:endParaRPr lang="en-US" dirty="0">
              <a:hlinkClick r:id="rId2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rgbClr val="FF9933"/>
                </a:solidFill>
              </a:rPr>
              <a:t>0710 Interagency Agreements</a:t>
            </a:r>
          </a:p>
          <a:p>
            <a:pPr marL="0" indent="0">
              <a:buNone/>
            </a:pPr>
            <a:endParaRPr lang="en-US" dirty="0">
              <a:solidFill>
                <a:srgbClr val="FF9933"/>
              </a:solidFill>
            </a:endParaRPr>
          </a:p>
          <a:p>
            <a:pPr marL="0" indent="0">
              <a:buNone/>
            </a:pPr>
            <a:r>
              <a:rPr lang="en-US" dirty="0" smtClean="0"/>
              <a:t>Important information for determining whether  the ERP activity is covered by a local delegation or falls to a WMD per the </a:t>
            </a:r>
            <a:r>
              <a:rPr lang="en-US" dirty="0"/>
              <a:t>Operating </a:t>
            </a:r>
            <a:r>
              <a:rPr lang="en-US" dirty="0" smtClean="0"/>
              <a:t>agreements.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3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22400"/>
            <a:ext cx="10820400" cy="479628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0810 – Title Determinations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Process for determining whether the activity is on State owned lands and therefore is required to meet both regulatory and proprietary rule requirements. 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>
                <a:hlinkClick r:id="rId3"/>
              </a:rPr>
              <a:t>1017 – Proprietary Rule Criteria for Docks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Summary table of proprietary rules for each type dock (exempt, general permit, individual) including AP criteria and forms of authorization (Consent by Rule, Letter of Consent, Lease, or Easement)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4"/>
              </a:rPr>
              <a:t>1120 – Mangrove Trimming and Alteration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Review of 1996 Mangrove Trimming and Preservation Act includes FAQ section and trimming illustrations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6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86932"/>
            <a:ext cx="10820400" cy="49317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u="sng" dirty="0" smtClean="0">
                <a:solidFill>
                  <a:srgbClr val="FF9933"/>
                </a:solidFill>
              </a:rPr>
              <a:t>1300 -  Technical Staff Report</a:t>
            </a:r>
          </a:p>
          <a:p>
            <a:pPr marL="0" indent="0">
              <a:buNone/>
            </a:pPr>
            <a:r>
              <a:rPr lang="en-US" sz="2400" dirty="0"/>
              <a:t>Contains the “regulatory basis of issuance.”  Conditions for issuance and additional conditions of issuance of an ERP. 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>
                <a:hlinkClick r:id="rId2"/>
              </a:rPr>
              <a:t>1515 – Conservation </a:t>
            </a:r>
            <a:r>
              <a:rPr lang="en-US" sz="2400" dirty="0" smtClean="0">
                <a:hlinkClick r:id="rId2"/>
              </a:rPr>
              <a:t>Easements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Instructions for processing and recording a conservation easement 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1900 – SLERC, EHG and DSL Contacts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Updated contact information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412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1700 – Compliance and enforcement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125" y="1455796"/>
            <a:ext cx="3846950" cy="50071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005" y="2588654"/>
            <a:ext cx="4596639" cy="315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1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Future OPM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ln>
                  <a:solidFill>
                    <a:schemeClr val="accent1"/>
                  </a:solidFill>
                </a:ln>
              </a:rPr>
              <a:t>A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cheat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sheet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has been created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to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help identify frequently used guidance</a:t>
            </a:r>
          </a:p>
          <a:p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The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cheat sheet will be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accessible from the OPM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The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cheat sheet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follows the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order of the OPM</a:t>
            </a:r>
          </a:p>
          <a:p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Documents are identified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by section number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which contain an active link to the actual document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Sections have a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brief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summary explaining the guidance contents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0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299" y="204160"/>
            <a:ext cx="3358814" cy="44863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032" y="1702858"/>
            <a:ext cx="3745703" cy="501462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4655" y="204160"/>
            <a:ext cx="4163904" cy="520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5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84155" y="708700"/>
            <a:ext cx="8114931" cy="1145857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Searching the OPM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1273" y="2131208"/>
            <a:ext cx="3960254" cy="431872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Staff can “search” the OPM by clicking the link (red arrow)  </a:t>
            </a:r>
          </a:p>
          <a:p>
            <a:endParaRPr lang="en-US" dirty="0"/>
          </a:p>
          <a:p>
            <a:r>
              <a:rPr lang="en-US" dirty="0" smtClean="0"/>
              <a:t>If you are searching for a topic discussed during a ERPA Teleconference include ERPA in your search criteria. </a:t>
            </a:r>
          </a:p>
          <a:p>
            <a:endParaRPr lang="en-US" dirty="0"/>
          </a:p>
          <a:p>
            <a:r>
              <a:rPr lang="en-US" dirty="0" smtClean="0"/>
              <a:t>Example-   </a:t>
            </a:r>
          </a:p>
          <a:p>
            <a:r>
              <a:rPr lang="en-US" dirty="0" smtClean="0"/>
              <a:t>“Single-family docks ERPA”  </a:t>
            </a:r>
          </a:p>
          <a:p>
            <a:endParaRPr lang="en-US" dirty="0" smtClean="0"/>
          </a:p>
          <a:p>
            <a:r>
              <a:rPr lang="en-US" dirty="0" smtClean="0"/>
              <a:t>This will improve your search results.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213" y="2131208"/>
            <a:ext cx="6058873" cy="4373585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 rot="10800000">
            <a:off x="5345210" y="6009668"/>
            <a:ext cx="643466" cy="440266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9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b="1" dirty="0"/>
              <a:t>Questions ? </a:t>
            </a:r>
          </a:p>
        </p:txBody>
      </p:sp>
    </p:spTree>
    <p:extLst>
      <p:ext uri="{BB962C8B-B14F-4D97-AF65-F5344CB8AC3E}">
        <p14:creationId xmlns:p14="http://schemas.microsoft.com/office/powerpoint/2010/main" val="37253327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4373" y="1756048"/>
            <a:ext cx="10562822" cy="4580358"/>
          </a:xfrm>
        </p:spPr>
        <p:txBody>
          <a:bodyPr>
            <a:normAutofit fontScale="90000"/>
          </a:bodyPr>
          <a:lstStyle/>
          <a:p>
            <a:pPr algn="l"/>
            <a:r>
              <a:rPr lang="en-US" u="sng" dirty="0" smtClean="0"/>
              <a:t>Contact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Allyson Minick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Submerged Lands and Environmental Resource Coordination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hlinkClick r:id="rId2"/>
              </a:rPr>
              <a:t>Allyson.Minick@dep.state.FL.us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(850)245-8489</a:t>
            </a:r>
            <a:br>
              <a:rPr lang="en-US" dirty="0" smtClean="0"/>
            </a:br>
            <a:r>
              <a:rPr lang="en-US" dirty="0" smtClean="0"/>
              <a:t>or 58489</a:t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9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OPM?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Online Operations and Procedures Manual for the Submerged Lands and Environmental Resource Program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Contains information on the history of the program.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Current and historic guidance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Living document that is continuously updated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the OPM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OPM can be accessed  by DEP staff at: </a:t>
            </a:r>
            <a:r>
              <a:rPr lang="en-US" dirty="0" smtClean="0"/>
              <a:t>	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://depnet/wrm/sler/erp/docs/SLERP_Online/MainIndex.pdf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External access for WMD’s and local delegated governments is available at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>
                <a:hlinkClick r:id="rId2"/>
              </a:rPr>
              <a:t>http://depnet/wrm/sler/erp/docs/SLERP_Online/MainIndex.pdf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The Manual is also accessible through the Water Resource Management, Division Page </a:t>
            </a:r>
            <a:r>
              <a:rPr lang="en-US" dirty="0" smtClean="0">
                <a:hlinkClick r:id="rId3"/>
              </a:rPr>
              <a:t>http://water/wrm/</a:t>
            </a:r>
            <a:r>
              <a:rPr lang="en-US" dirty="0" smtClean="0"/>
              <a:t>, then selecting  “Submerged Lands and Environmental Resources” under the “Programs” drop down menu.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5016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Left Arrow 4"/>
          <p:cNvSpPr/>
          <p:nvPr/>
        </p:nvSpPr>
        <p:spPr>
          <a:xfrm>
            <a:off x="8805333" y="2946400"/>
            <a:ext cx="897467" cy="626533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0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208" b="296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Left Arrow 5"/>
          <p:cNvSpPr/>
          <p:nvPr/>
        </p:nvSpPr>
        <p:spPr>
          <a:xfrm>
            <a:off x="4842934" y="2573867"/>
            <a:ext cx="643466" cy="440266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8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OPM Main Page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554364"/>
            <a:ext cx="5953125" cy="49774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44267" y="2057401"/>
            <a:ext cx="48429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solidFill>
                  <a:schemeClr val="tx1">
                    <a:lumMod val="95000"/>
                  </a:schemeClr>
                </a:solidFill>
              </a:rPr>
              <a:t>Contains: </a:t>
            </a:r>
          </a:p>
          <a:p>
            <a:endParaRPr lang="en-US" sz="2200" u="sng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</a:rPr>
              <a:t> A link to the Complete Table of Contents (15 pages)</a:t>
            </a:r>
          </a:p>
          <a:p>
            <a:endParaRPr lang="en-US" sz="2200" dirty="0" smtClean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</a:rPr>
              <a:t>Links to each of the Manual Sections (SLER 0700 to 1900)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1">
                  <a:lumMod val="9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chemeClr val="tx1">
                    <a:lumMod val="95000"/>
                  </a:schemeClr>
                </a:solidFill>
              </a:rPr>
              <a:t>Labeled Section Headers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778933" y="2438399"/>
            <a:ext cx="2116667" cy="28786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Brace 4"/>
          <p:cNvSpPr/>
          <p:nvPr/>
        </p:nvSpPr>
        <p:spPr>
          <a:xfrm>
            <a:off x="778933" y="3031067"/>
            <a:ext cx="338667" cy="3132666"/>
          </a:xfrm>
          <a:prstGeom prst="lef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3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ORGANIZATIONAL BREAK DOWN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Section Headers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06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Broken up into sections (SLER 0700- SLER 1900)</a:t>
            </a:r>
          </a:p>
          <a:p>
            <a:pPr marL="169862" indent="0">
              <a:buNone/>
            </a:pPr>
            <a:endParaRPr lang="en-US" sz="105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Each section groups like subjects (or like processes).</a:t>
            </a:r>
          </a:p>
          <a:p>
            <a:pPr marL="169862" indent="0">
              <a:buNone/>
            </a:pPr>
            <a:endParaRPr lang="en-US" sz="1100" dirty="0"/>
          </a:p>
          <a:p>
            <a:pPr marL="169862" indent="0">
              <a:lnSpc>
                <a:spcPct val="120000"/>
              </a:lnSpc>
              <a:buNone/>
            </a:pPr>
            <a:r>
              <a:rPr lang="en-US" sz="2400" dirty="0">
                <a:ln>
                  <a:solidFill>
                    <a:schemeClr val="accent1"/>
                  </a:solidFill>
                </a:ln>
              </a:rPr>
              <a:t>SLER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0700, Reference and Historical Information, contains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valuable historical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guidance </a:t>
            </a:r>
            <a:r>
              <a:rPr lang="en-US" sz="2400" dirty="0">
                <a:ln>
                  <a:solidFill>
                    <a:schemeClr val="accent1"/>
                  </a:solidFill>
                </a:ln>
              </a:rPr>
              <a:t>and all delegation and interagency coordination documents. 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This includes the </a:t>
            </a:r>
            <a:r>
              <a:rPr lang="en-US" sz="2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NEW</a:t>
            </a:r>
            <a:r>
              <a:rPr lang="en-US" sz="2400" dirty="0" smtClean="0">
                <a:ln>
                  <a:solidFill>
                    <a:schemeClr val="accent1"/>
                  </a:solidFill>
                </a:ln>
              </a:rPr>
              <a:t> 0700 SPGP Overview and Field Inspection Checklist for CAPS. </a:t>
            </a: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1100" dirty="0">
              <a:ln>
                <a:solidFill>
                  <a:schemeClr val="accent1"/>
                </a:solidFill>
              </a:ln>
            </a:endParaRPr>
          </a:p>
          <a:p>
            <a:pPr marL="169862" indent="0">
              <a:buNone/>
            </a:pPr>
            <a:endParaRPr lang="en-US" sz="2400" dirty="0">
              <a:ln>
                <a:solidFill>
                  <a:schemeClr val="accent1"/>
                </a:solidFill>
              </a:ln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52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5"/>
  <p:tag name="TPFULLVERSION" val="5.3.1.3337"/>
  <p:tag name="PPTVERSION" val="15"/>
  <p:tag name="TPOS" val="2"/>
</p:tagLst>
</file>

<file path=ppt/theme/theme1.xml><?xml version="1.0" encoding="utf-8"?>
<a:theme xmlns:a="http://schemas.openxmlformats.org/drawingml/2006/main" name="Vapor Trail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1621</TotalTime>
  <Words>1123</Words>
  <Application>Microsoft Office PowerPoint</Application>
  <PresentationFormat>Widescreen</PresentationFormat>
  <Paragraphs>132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Century Gothic</vt:lpstr>
      <vt:lpstr>Vapor Trail</vt:lpstr>
      <vt:lpstr>PowerPoint Presentation</vt:lpstr>
      <vt:lpstr>SLER Operations and Procedures manual</vt:lpstr>
      <vt:lpstr>What is the OPM? </vt:lpstr>
      <vt:lpstr>Accessing the OPM</vt:lpstr>
      <vt:lpstr>PowerPoint Presentation</vt:lpstr>
      <vt:lpstr>PowerPoint Presentation</vt:lpstr>
      <vt:lpstr>OPM Main Page</vt:lpstr>
      <vt:lpstr>ORGANIZATIONAL BREAK DOWN </vt:lpstr>
      <vt:lpstr>Organization</vt:lpstr>
      <vt:lpstr>SLER O800 - 0900 </vt:lpstr>
      <vt:lpstr>SLER 1000</vt:lpstr>
      <vt:lpstr>SLER 1100</vt:lpstr>
      <vt:lpstr>SLER 1200 -1300  </vt:lpstr>
      <vt:lpstr>SLER 1400 - 1500 </vt:lpstr>
      <vt:lpstr>SLER 1600</vt:lpstr>
      <vt:lpstr>SLER 1700</vt:lpstr>
      <vt:lpstr>SLER 1800 - 1900</vt:lpstr>
      <vt:lpstr>PowerPoint Presentation</vt:lpstr>
      <vt:lpstr>NEW AND UPDATED PROCEDURES</vt:lpstr>
      <vt:lpstr>CAP HIGHLIGHTS </vt:lpstr>
      <vt:lpstr>Important Procedures  </vt:lpstr>
      <vt:lpstr>PowerPoint Presentation</vt:lpstr>
      <vt:lpstr>PowerPoint Presentation</vt:lpstr>
      <vt:lpstr>Section 1700 – Compliance and enforcement </vt:lpstr>
      <vt:lpstr>Future OPM</vt:lpstr>
      <vt:lpstr>PowerPoint Presentation</vt:lpstr>
      <vt:lpstr>Searching the OPM</vt:lpstr>
      <vt:lpstr>Questions ? </vt:lpstr>
      <vt:lpstr>Contact  Allyson Minick  Submerged Lands and Environmental Resource Coordination Allyson.Minick@dep.state.FL.us (850)245-8489 or 58489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SLER Online Procedures manual</dc:title>
  <dc:creator>minick_a</dc:creator>
  <cp:lastModifiedBy>Sensi, Daniel</cp:lastModifiedBy>
  <cp:revision>53</cp:revision>
  <dcterms:created xsi:type="dcterms:W3CDTF">2014-05-06T13:56:09Z</dcterms:created>
  <dcterms:modified xsi:type="dcterms:W3CDTF">2014-06-06T15:32:48Z</dcterms:modified>
</cp:coreProperties>
</file>