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60" r:id="rId4"/>
    <p:sldId id="259" r:id="rId5"/>
    <p:sldId id="262" r:id="rId6"/>
    <p:sldId id="266" r:id="rId7"/>
    <p:sldId id="265" r:id="rId8"/>
    <p:sldId id="267" r:id="rId9"/>
    <p:sldId id="268" r:id="rId10"/>
    <p:sldId id="269" r:id="rId11"/>
    <p:sldId id="270" r:id="rId12"/>
    <p:sldId id="261" r:id="rId13"/>
    <p:sldId id="272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16" d="100"/>
          <a:sy n="116" d="100"/>
        </p:scale>
        <p:origin x="121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6/6/2014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6/6/2014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9E143E03-91FF-4BAF-9E2C-6D164A2D73C0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Richard.Musgrove@dep.state.fl.u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1200" y="1519535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Division of Water Resource Management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2209800"/>
            <a:ext cx="86106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Large Dredging Project’s Spoil Dewatering &amp; DMMAs:  Reviewing</a:t>
            </a:r>
          </a:p>
          <a:p>
            <a:pPr algn="ctr"/>
            <a:r>
              <a:rPr lang="en-US" sz="4000" b="1" dirty="0" smtClean="0"/>
              <a:t>As-Built Drawings &amp; Monitoring Reports</a:t>
            </a:r>
          </a:p>
          <a:p>
            <a:pPr algn="ctr"/>
            <a:endParaRPr lang="en-US" sz="4800" b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57200" y="4724400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Richard Musgrove, P.E. Administrator – EH&amp;G</a:t>
            </a:r>
          </a:p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June 2014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 A 3D Post Deposition Insp.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219200"/>
            <a:ext cx="4419600" cy="38862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850" y="3276600"/>
            <a:ext cx="4552950" cy="298581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9" name="Straight Arrow Connector 8"/>
          <p:cNvCxnSpPr/>
          <p:nvPr/>
        </p:nvCxnSpPr>
        <p:spPr>
          <a:xfrm flipH="1">
            <a:off x="3276600" y="2514600"/>
            <a:ext cx="1752600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352800" y="4419600"/>
            <a:ext cx="1676400" cy="1219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105400" y="2209800"/>
            <a:ext cx="2130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Freeboard Adequacy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19200" y="5562600"/>
            <a:ext cx="2452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Eroded Exterior Slope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Due Wave/Storm Action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94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As- Built Reviews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4409" y="1143000"/>
            <a:ext cx="8152392" cy="542231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81200" y="3041250"/>
            <a:ext cx="11430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24200" y="2540913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 smtClean="0">
                <a:solidFill>
                  <a:srgbClr val="C00000"/>
                </a:solidFill>
              </a:rPr>
              <a:t>Were the structures constructed where designed ? Are the DA dimensions in compliance with the permit plans ? </a:t>
            </a:r>
            <a:endParaRPr lang="en-US" sz="1200" u="sng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00599" y="5105400"/>
            <a:ext cx="31241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C00000"/>
                </a:solidFill>
              </a:rPr>
              <a:t>As-Built drawings should be based on post-deposition surveys/measurements and compliance/monitoring reports !</a:t>
            </a:r>
            <a:endParaRPr lang="en-US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Deposition /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Reviews should include: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Complete review of all as-built drawings and construction reports!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Is the final design different from the permitted plans? Why?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Were there changes made to the construction specifications due to unknown conditions or site issues?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Were there final verification borings or tests made of the in-place materials to substantiate compliance with the design?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Were all construction deviations provided in the final reporting?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Is information provided that shows compliance with final stabilization of embankment slopes and other areas required?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Can the facility be properly maintained for its planned life?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Has the completed work been formally accepted by letter?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1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don’t like failures!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C00000"/>
                </a:solidFill>
              </a:rPr>
              <a:t>Need Help or Have Questions?</a:t>
            </a:r>
          </a:p>
          <a:p>
            <a:pPr marL="0" indent="0" algn="ctr">
              <a:buNone/>
            </a:pPr>
            <a:r>
              <a:rPr lang="en-US" dirty="0" smtClean="0"/>
              <a:t>We can find an answer or should have the resources to do so?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Engineering, Hydrology &amp; Geology Program</a:t>
            </a:r>
          </a:p>
          <a:p>
            <a:pPr marL="0" indent="0" algn="ctr">
              <a:buNone/>
            </a:pPr>
            <a:r>
              <a:rPr lang="en-US" dirty="0" smtClean="0"/>
              <a:t>FDEP/DWRM</a:t>
            </a: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Richard Musgrove, P.E.</a:t>
            </a:r>
          </a:p>
          <a:p>
            <a:pPr marL="0" indent="0" algn="ctr">
              <a:buNone/>
            </a:pPr>
            <a:r>
              <a:rPr lang="en-US" dirty="0" smtClean="0"/>
              <a:t>850-245-7579</a:t>
            </a:r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Richard.Musgrove@dep.state.fl.us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11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4242485"/>
            <a:ext cx="8229600" cy="2352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1371600"/>
            <a:ext cx="91440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Basics of Dredged Material Management Areas</a:t>
            </a:r>
          </a:p>
          <a:p>
            <a:pPr lvl="0" algn="ctr">
              <a:spcBef>
                <a:spcPct val="20000"/>
              </a:spcBef>
            </a:pPr>
            <a:endParaRPr lang="en-US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20000"/>
              </a:spcBef>
            </a:pP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These deposition areas include but not limited to: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Open water or unconfined areas 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Beach nourishment sites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Off-channel partially confined areas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Contained beneficial use sites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Refilling abandoned coastal pits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Recreating longshore bars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spcBef>
                <a:spcPct val="20000"/>
              </a:spcBef>
            </a:pPr>
            <a:r>
              <a:rPr lang="en-US" sz="2000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This presentation will cover sites for upland and</a:t>
            </a:r>
          </a:p>
          <a:p>
            <a:pPr lvl="0">
              <a:spcBef>
                <a:spcPct val="20000"/>
              </a:spcBef>
            </a:pPr>
            <a:r>
              <a:rPr lang="en-US" sz="2000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“island” confined disposal areas!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203777"/>
            <a:ext cx="2667000" cy="2055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4407000"/>
            <a:ext cx="2667000" cy="2047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642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u="sng" dirty="0" smtClean="0"/>
              <a:t>Disposal sites should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sz="1100" dirty="0" smtClean="0"/>
          </a:p>
          <a:p>
            <a:pPr algn="just"/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Be properly designed by a registered professional, having adequate spoil containment and embankment performance experience.</a:t>
            </a:r>
          </a:p>
          <a:p>
            <a:pPr algn="just"/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Have adequate capacity to contain all of the planned disposed spoil, including “over-dredged” quantities for </a:t>
            </a:r>
            <a:r>
              <a:rPr lang="en-US" sz="2000" u="sng" dirty="0" smtClean="0">
                <a:solidFill>
                  <a:schemeClr val="bg2">
                    <a:lumMod val="25000"/>
                  </a:schemeClr>
                </a:solidFill>
              </a:rPr>
              <a:t>all planned phases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algn="just"/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Have confinement embankment (dike) stability to prevent unwanted seepage, erosion and any possibility of catastrophic failure. </a:t>
            </a:r>
            <a:endParaRPr lang="en-US" sz="20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Provide reasonable assurances of adequate settling time, based on the materials’ composition (soil materials classification), so that water quality standards can be met at the point(s) of outfall discharge. </a:t>
            </a:r>
            <a:endParaRPr lang="en-US" sz="20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Maintain adequate “freeboard” above consolidated materials to accommodate final sloughing and/or distribution.</a:t>
            </a:r>
          </a:p>
          <a:p>
            <a:pPr algn="just"/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Be stable and maintainable (“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R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outine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C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ustodial Maintenance”) throughout there planned life.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en-US" sz="20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 smtClean="0"/>
              <a:t>Guidelines for Design of Confined Disposal Areas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sz="1000" dirty="0"/>
          </a:p>
          <a:p>
            <a:pPr marL="0" indent="0" algn="ctr">
              <a:buNone/>
            </a:pP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</a:rPr>
              <a:t>US ACE Publication 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Number: </a:t>
            </a:r>
            <a:r>
              <a:rPr lang="en-US" sz="1800" b="1" dirty="0">
                <a:solidFill>
                  <a:schemeClr val="accent4">
                    <a:lumMod val="75000"/>
                  </a:schemeClr>
                </a:solidFill>
              </a:rPr>
              <a:t>EM 1110-2-5027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18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Title: </a:t>
            </a:r>
            <a:r>
              <a:rPr lang="en-US" sz="1800" b="1" dirty="0">
                <a:solidFill>
                  <a:schemeClr val="accent4">
                    <a:lumMod val="75000"/>
                  </a:schemeClr>
                </a:solidFill>
              </a:rPr>
              <a:t>Engineering and Design - Confined Disposal of Dredged Material 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18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Publication Date: </a:t>
            </a:r>
            <a:r>
              <a:rPr lang="en-US" sz="1800" b="1" dirty="0">
                <a:solidFill>
                  <a:schemeClr val="accent4">
                    <a:lumMod val="75000"/>
                  </a:schemeClr>
                </a:solidFill>
              </a:rPr>
              <a:t>30 September </a:t>
            </a:r>
            <a:r>
              <a:rPr lang="en-US" sz="1800" b="1" dirty="0" smtClean="0">
                <a:solidFill>
                  <a:schemeClr val="accent4">
                    <a:lumMod val="75000"/>
                  </a:schemeClr>
                </a:solidFill>
              </a:rPr>
              <a:t>1987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</a:rPr>
              <a:t>   </a:t>
            </a:r>
            <a:endParaRPr lang="en-US" sz="1800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en-US" sz="2000" u="sng" dirty="0" smtClean="0">
                <a:solidFill>
                  <a:schemeClr val="bg2">
                    <a:lumMod val="25000"/>
                  </a:schemeClr>
                </a:solidFill>
              </a:rPr>
              <a:t>Additional existing site assurance technical items that should be included in the permit application: </a:t>
            </a:r>
          </a:p>
          <a:p>
            <a:pPr algn="just"/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Volumetric capacity and discharge calculations</a:t>
            </a:r>
          </a:p>
          <a:p>
            <a:pPr algn="just"/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Geotechnical site investigation information including; soil/materials testing, foundation analysis, 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permeability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/hydraulic conductivity and embankment construction materials analysis</a:t>
            </a:r>
          </a:p>
          <a:p>
            <a:pPr algn="just"/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Existing structures (pipes, risers, supports, outfall dissipation) inspection and evaluation reports, if to be continued in use</a:t>
            </a:r>
          </a:p>
          <a:p>
            <a:pPr algn="just"/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Embankment stabilization requirements and designs</a:t>
            </a: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83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u="sng" dirty="0" smtClean="0">
                <a:solidFill>
                  <a:schemeClr val="bg2">
                    <a:lumMod val="25000"/>
                  </a:schemeClr>
                </a:solidFill>
              </a:rPr>
              <a:t>What else</a:t>
            </a:r>
            <a:r>
              <a:rPr lang="en-US" u="sng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Stability/Seepage Analysis – flow net analysis may be needed to define the phreatic surface and flow lines in the foundation and fill being designed along with possible tailwater conditions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Design Safety Factors – embankments should be designed with a minimum factor of safety ( base of fill and within fill horizontal shear, embankment slopes)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Proper Site Preparation and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E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mbankment Compaction based on borrow testing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Hydraulic adequacy evaluation and safe discharge of flows from high rainfall events including freeboard requirements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Hazard Classification, depending on location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Vegetative cover and stabilization methods for life – Minimum Operation and Maintenance Plans </a:t>
            </a: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Periodic Inspections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endParaRPr lang="en-US" sz="20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83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Disposal Area Design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6648467"/>
              </p:ext>
            </p:extLst>
          </p:nvPr>
        </p:nvGraphicFramePr>
        <p:xfrm>
          <a:off x="914400" y="1371600"/>
          <a:ext cx="7772400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Acrobat Document" r:id="rId3" imgW="23317065" imgH="15087600" progId="AcroExch.Document.11">
                  <p:embed/>
                </p:oleObj>
              </mc:Choice>
              <mc:Fallback>
                <p:oleObj name="Acrobat Document" r:id="rId3" imgW="23317065" imgH="15087600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>
                        <a:lum contrast="-25000"/>
                      </a:blip>
                      <a:stretch>
                        <a:fillRect/>
                      </a:stretch>
                    </p:blipFill>
                    <p:spPr>
                      <a:xfrm>
                        <a:off x="914400" y="1371600"/>
                        <a:ext cx="7772400" cy="472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4437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 Conditions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Proposed D/As 17B, 18B, 19B, 20B and 34B are conceptually approved with respect to site location, based on the presence of wetlands identified during site inspections conducted in 2001.  However, a minor modification to this permit is required for final authorization prior to the commencement of construction for the proposed upland D/As, or for any proposed expansion to the footprint of any existing D/A depicted in the approved permit drawings.  With the request for modification(s), the Permittee is advised to submit the following:</a:t>
            </a:r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Plan and cross-section drawings of the final design for the proposed dikes, weirs, piping and discharge ditches, including slopes, height, crest width and construction materials;</a:t>
            </a:r>
          </a:p>
          <a:p>
            <a:pPr lvl="0"/>
            <a:r>
              <a:rPr lang="en-US" dirty="0"/>
              <a:t>A stability analysis for the proposed dikes;</a:t>
            </a:r>
          </a:p>
          <a:p>
            <a:pPr lvl="0"/>
            <a:r>
              <a:rPr lang="en-US" dirty="0"/>
              <a:t>Capacity calculations based on assumed operating level, the seasonal high water level, design storm, and freeboard requirements; and,  </a:t>
            </a:r>
          </a:p>
          <a:p>
            <a:r>
              <a:rPr lang="en-US" dirty="0"/>
              <a:t>A site-specific Stormwater Pollution Prevention Plan that includes best management practices (BMPs) that will be employed during construction to prevent erosion and runoff.  </a:t>
            </a:r>
            <a:br>
              <a:rPr lang="en-U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936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Disposal Area 3D Design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95400"/>
            <a:ext cx="7848600" cy="51054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799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Disposal Area 3D Design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19200"/>
            <a:ext cx="7696199" cy="5181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754212"/>
      </p:ext>
    </p:extLst>
  </p:cSld>
  <p:clrMapOvr>
    <a:masterClrMapping/>
  </p:clrMapOvr>
</p:sld>
</file>

<file path=ppt/theme/theme1.xml><?xml version="1.0" encoding="utf-8"?>
<a:theme xmlns:a="http://schemas.openxmlformats.org/drawingml/2006/main" name="State Land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ad Show.potx" id="{0E66CAC6-DD3B-4988-A6AC-BF082E580AE6}" vid="{F6A20947-30BB-4700-8A6E-DF5A7865A9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Road Show</Template>
  <TotalTime>1105</TotalTime>
  <Words>669</Words>
  <Application>Microsoft Office PowerPoint</Application>
  <PresentationFormat>On-screen Show (4:3)</PresentationFormat>
  <Paragraphs>108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State Lands Powerpoint Template</vt:lpstr>
      <vt:lpstr>Adobe Acrobat Document</vt:lpstr>
      <vt:lpstr>PowerPoint Presentation</vt:lpstr>
      <vt:lpstr>DMMAs</vt:lpstr>
      <vt:lpstr>DMMAs</vt:lpstr>
      <vt:lpstr>DMMAs</vt:lpstr>
      <vt:lpstr>DMMAs</vt:lpstr>
      <vt:lpstr>Disposal Area Design</vt:lpstr>
      <vt:lpstr>Permit Conditions Example</vt:lpstr>
      <vt:lpstr>Disposal Area 3D Design</vt:lpstr>
      <vt:lpstr>Disposal Area 3D Design</vt:lpstr>
      <vt:lpstr>D A 3D Post Deposition Insp.</vt:lpstr>
      <vt:lpstr>As- Built Reviews</vt:lpstr>
      <vt:lpstr>Post Deposition / Monitoring</vt:lpstr>
      <vt:lpstr>We don’t like failures!</vt:lpstr>
      <vt:lpstr>Questions?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Marchman, Lee</dc:creator>
  <cp:lastModifiedBy>Musgrove, Richard</cp:lastModifiedBy>
  <cp:revision>71</cp:revision>
  <dcterms:created xsi:type="dcterms:W3CDTF">2014-02-12T15:23:28Z</dcterms:created>
  <dcterms:modified xsi:type="dcterms:W3CDTF">2014-06-06T19:24:59Z</dcterms:modified>
</cp:coreProperties>
</file>