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303" r:id="rId2"/>
    <p:sldId id="257" r:id="rId3"/>
    <p:sldId id="304" r:id="rId4"/>
    <p:sldId id="258" r:id="rId5"/>
    <p:sldId id="305" r:id="rId6"/>
    <p:sldId id="306" r:id="rId7"/>
    <p:sldId id="260" r:id="rId8"/>
    <p:sldId id="308" r:id="rId9"/>
    <p:sldId id="309" r:id="rId10"/>
    <p:sldId id="312" r:id="rId11"/>
    <p:sldId id="310" r:id="rId12"/>
    <p:sldId id="269" r:id="rId13"/>
    <p:sldId id="311" r:id="rId14"/>
    <p:sldId id="313" r:id="rId1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74" autoAdjust="0"/>
    <p:restoredTop sz="96071" autoAdjust="0"/>
  </p:normalViewPr>
  <p:slideViewPr>
    <p:cSldViewPr>
      <p:cViewPr varScale="1">
        <p:scale>
          <a:sx n="112" d="100"/>
          <a:sy n="112" d="100"/>
        </p:scale>
        <p:origin x="162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2136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6276910-1786-439F-A427-C2389471970D}" type="datetimeFigureOut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31B0246-348F-4278-9715-9D9338937F4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09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A7E6-20F5-490B-B3DB-C1DE95491127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6088-75BF-46A7-B331-6A2E81165F88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2E32-1EA8-43D4-A3BF-1CDC53311F76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23A0E-ADE9-485C-AFA2-8C195DFCC04A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60AB7-E2BD-4D27-A395-863AE9EFBE30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23FF-FE1C-41AE-A1D4-3F7E67105448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A963-0986-4E84-AE91-57E03B800C7E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4BDE6-C580-49F4-8967-B64FD3048913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4B4DA-8766-46BE-8F10-35EA21271E5A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DEP_color_logo white text[Converted]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9E143E03-91FF-4BAF-9E2C-6D164A2D73C0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1200" y="1519535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EHG Program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1600" y="2743200"/>
            <a:ext cx="57912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Hydrographic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Review: Issues and Criteria</a:t>
            </a:r>
          </a:p>
          <a:p>
            <a:pPr algn="ctr"/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Mariano Guardo PhD, PE, D.WRE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18042" y="4785955"/>
            <a:ext cx="388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June 10, 2014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21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Hydrographic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Hydrographic Information. Cat. 2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(cont’d)</a:t>
            </a:r>
            <a:endParaRPr lang="en-US" b="1" u="sng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Peak flows and flood hydrographs for various (storm duration and return period) storm events (3)</a:t>
            </a: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Hydraulic and energy grade lines (3) 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Aggradation/degradation (sediment) zones (4)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Hydraulic flows (maximum and mean) for flood and ebb tides (4)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Maximum/minimum and mean flows for flood and ebb tides (5)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26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Hydrographic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en-US" sz="33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Hydrographic</a:t>
            </a:r>
            <a:r>
              <a:rPr 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Information. Cat. 2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(cont’d)</a:t>
            </a:r>
            <a:endParaRPr lang="en-US" b="1" u="sng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Historical and existing inlet cross-section (5)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Inlet and embayment tidal prism (5)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History of inlet stability due to movement/change (6)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Borrow area quantification (6)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Design template including the fill toe location (6)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Dredging, pumping and outfall design with turbidity curtailment, and material placement method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Report on structures affecting the littoral system (6)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90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Hydrographic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Category 3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00050" lvl="1" indent="0">
              <a:spcAft>
                <a:spcPts val="600"/>
              </a:spcAft>
              <a:buNone/>
            </a:pPr>
            <a:r>
              <a:rPr lang="en-US" sz="2800" dirty="0"/>
              <a:t>Includes those projects dealing with </a:t>
            </a:r>
            <a:r>
              <a:rPr lang="en-US" sz="2800" dirty="0" smtClean="0"/>
              <a:t>spoil  disposal associated with dredging</a:t>
            </a:r>
          </a:p>
          <a:p>
            <a:pPr marL="457200" indent="-457200">
              <a:spcAft>
                <a:spcPts val="600"/>
              </a:spcAft>
            </a:pPr>
            <a:r>
              <a:rPr lang="en-US" sz="28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Hydrographic </a:t>
            </a:r>
            <a:r>
              <a:rPr lang="en-US" sz="28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Information. Cat. </a:t>
            </a:r>
            <a:r>
              <a:rPr lang="en-US" sz="28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endParaRPr lang="en-US" sz="3000" dirty="0"/>
          </a:p>
          <a:p>
            <a:pPr marL="857250" lvl="1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Gradation analysis and fine soil </a:t>
            </a:r>
            <a:r>
              <a:rPr lang="en-US" dirty="0"/>
              <a:t>content </a:t>
            </a:r>
            <a:r>
              <a:rPr lang="en-US" dirty="0" smtClean="0"/>
              <a:t>for proposed </a:t>
            </a:r>
            <a:r>
              <a:rPr lang="en-US" dirty="0"/>
              <a:t>nourishment </a:t>
            </a:r>
            <a:r>
              <a:rPr lang="en-US" dirty="0" smtClean="0"/>
              <a:t>zone and borrow area</a:t>
            </a:r>
          </a:p>
          <a:p>
            <a:pPr marL="857250" lvl="1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Proposed dredging, pumping and outfall design including turbidity curtailment, fluidity and material placement methods</a:t>
            </a:r>
          </a:p>
          <a:p>
            <a:pPr marL="857250" lvl="1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56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Hydrographic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Aft>
                <a:spcPts val="600"/>
              </a:spcAft>
            </a:pPr>
            <a:r>
              <a:rPr 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Hydrographic </a:t>
            </a:r>
            <a:r>
              <a:rPr lang="en-US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Information. Cat. </a:t>
            </a:r>
            <a:r>
              <a:rPr 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(cont’d)</a:t>
            </a:r>
          </a:p>
          <a:p>
            <a:pPr marL="857250" lvl="1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Spoil area/volume computations (bulking factors, settling times, surface overflow rate, void ratio, etc.)</a:t>
            </a:r>
          </a:p>
          <a:p>
            <a:pPr marL="4572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Criteria </a:t>
            </a:r>
            <a:r>
              <a:rPr lang="en-US" sz="28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for a </a:t>
            </a:r>
            <a:r>
              <a:rPr lang="en-US" sz="2800" b="1" i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HASA</a:t>
            </a:r>
            <a:endParaRPr lang="en-US" sz="2800" i="1" u="sng" dirty="0"/>
          </a:p>
          <a:p>
            <a:pPr marL="857250" lvl="1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Hydrodynamic and water quality simulations</a:t>
            </a:r>
          </a:p>
          <a:p>
            <a:pPr marL="857250" lvl="1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The Environmental Protection Agency (EPA) has published recommendations on marina basin design and best management practice to enhance flushing (EPA 2001, 1993, 1985).</a:t>
            </a:r>
            <a:endParaRPr lang="en-US" dirty="0" smtClean="0"/>
          </a:p>
          <a:p>
            <a:pPr marL="857250" lvl="1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29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Hydrographic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Criteria </a:t>
            </a:r>
            <a:r>
              <a:rPr lang="en-US" sz="28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for a </a:t>
            </a:r>
            <a:r>
              <a:rPr lang="en-US" sz="2800" b="1" i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HASA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(cont’d)</a:t>
            </a:r>
            <a:endParaRPr lang="en-US" sz="2800" i="1" u="sng" dirty="0"/>
          </a:p>
          <a:p>
            <a:pPr marL="857250" lvl="1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The main </a:t>
            </a:r>
            <a:r>
              <a:rPr lang="en-US" dirty="0"/>
              <a:t>factors controlling flushing of a </a:t>
            </a:r>
            <a:r>
              <a:rPr lang="en-US" dirty="0" smtClean="0"/>
              <a:t>coastal waterbody </a:t>
            </a:r>
            <a:r>
              <a:rPr lang="en-US" dirty="0"/>
              <a:t>includes its  location with respect to the tidal action, </a:t>
            </a:r>
            <a:r>
              <a:rPr lang="en-US" dirty="0" smtClean="0"/>
              <a:t>shape, volume </a:t>
            </a:r>
            <a:r>
              <a:rPr lang="en-US" dirty="0"/>
              <a:t>of tidal exchange (tidal prism), </a:t>
            </a:r>
            <a:r>
              <a:rPr lang="en-US" dirty="0" smtClean="0"/>
              <a:t>depth </a:t>
            </a:r>
            <a:r>
              <a:rPr lang="en-US" dirty="0"/>
              <a:t>relative to adjacent waterbodies, and effect of wind and wave generated </a:t>
            </a:r>
            <a:r>
              <a:rPr lang="en-US" dirty="0" smtClean="0"/>
              <a:t>currents</a:t>
            </a:r>
          </a:p>
          <a:p>
            <a:pPr marL="857250" lvl="1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DEP </a:t>
            </a:r>
            <a:r>
              <a:rPr lang="en-US" dirty="0" smtClean="0"/>
              <a:t>flushing compliance specify that a hypothetical point-source conservative pollutant spilled over in the basin would flush to 10% or less of the original concentration within </a:t>
            </a:r>
            <a:r>
              <a:rPr lang="en-US" dirty="0"/>
              <a:t>a 96-hour (4-day) </a:t>
            </a:r>
            <a:r>
              <a:rPr lang="en-US" dirty="0">
                <a:solidFill>
                  <a:prstClr val="black"/>
                </a:solidFill>
              </a:rPr>
              <a:t>period.  This </a:t>
            </a:r>
            <a:r>
              <a:rPr lang="en-US">
                <a:solidFill>
                  <a:prstClr val="black"/>
                </a:solidFill>
              </a:rPr>
              <a:t>certifies </a:t>
            </a:r>
            <a:r>
              <a:rPr lang="en-US" smtClean="0">
                <a:solidFill>
                  <a:prstClr val="black"/>
                </a:solidFill>
              </a:rPr>
              <a:t>the State </a:t>
            </a:r>
            <a:r>
              <a:rPr lang="en-US" dirty="0">
                <a:solidFill>
                  <a:prstClr val="black"/>
                </a:solidFill>
              </a:rPr>
              <a:t>of Florida water </a:t>
            </a:r>
            <a:r>
              <a:rPr lang="en-US" dirty="0" smtClean="0">
                <a:solidFill>
                  <a:prstClr val="black"/>
                </a:solidFill>
              </a:rPr>
              <a:t>standards 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971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Hydrographic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Issues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u="sng" dirty="0" smtClean="0"/>
              <a:t>When is a </a:t>
            </a:r>
            <a:r>
              <a:rPr lang="en-US" sz="2400" b="1" i="1" u="sng" dirty="0"/>
              <a:t>Hydrographic </a:t>
            </a:r>
            <a:r>
              <a:rPr lang="en-US" sz="2400" b="1" i="1" u="sng" dirty="0" smtClean="0"/>
              <a:t>Analysis, Study </a:t>
            </a:r>
            <a:r>
              <a:rPr lang="en-US" sz="2400" u="sng" dirty="0" smtClean="0"/>
              <a:t>or </a:t>
            </a:r>
            <a:r>
              <a:rPr lang="en-US" sz="2400" b="1" i="1" u="sng" dirty="0" smtClean="0"/>
              <a:t>Assessment (HASA) </a:t>
            </a:r>
            <a:r>
              <a:rPr lang="en-US" sz="2400" u="sng" dirty="0" smtClean="0"/>
              <a:t>needed</a:t>
            </a:r>
            <a:r>
              <a:rPr lang="en-US" sz="2400" dirty="0" smtClean="0"/>
              <a:t>? A </a:t>
            </a:r>
            <a:r>
              <a:rPr lang="en-US" sz="2400" b="1" i="1" dirty="0" smtClean="0"/>
              <a:t>HASA</a:t>
            </a:r>
            <a:r>
              <a:rPr lang="en-US" sz="2400" dirty="0" smtClean="0"/>
              <a:t> is required when changes imposed by a project may cause adverse impacts in the water quantity and/or quality of a waterbody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u="sng" dirty="0" smtClean="0"/>
              <a:t>What is obtained from a </a:t>
            </a:r>
            <a:r>
              <a:rPr lang="en-US" b="1" i="1" u="sng" dirty="0" smtClean="0"/>
              <a:t>HASA</a:t>
            </a:r>
            <a:r>
              <a:rPr lang="en-US" dirty="0" smtClean="0"/>
              <a:t>?</a:t>
            </a:r>
            <a:r>
              <a:rPr lang="en-US" b="1" i="1" dirty="0" smtClean="0"/>
              <a:t> </a:t>
            </a:r>
            <a:r>
              <a:rPr lang="en-US" sz="2400" dirty="0" smtClean="0"/>
              <a:t>The results from </a:t>
            </a:r>
            <a:r>
              <a:rPr lang="en-US" dirty="0"/>
              <a:t>a</a:t>
            </a:r>
            <a:r>
              <a:rPr lang="en-US" sz="2400" dirty="0" smtClean="0"/>
              <a:t> </a:t>
            </a:r>
            <a:r>
              <a:rPr lang="en-US" sz="2400" b="1" i="1" dirty="0" smtClean="0"/>
              <a:t>HASA </a:t>
            </a:r>
            <a:r>
              <a:rPr lang="en-US" sz="2400" dirty="0" smtClean="0"/>
              <a:t>will allow us to determine with reasonable assurance whether the proposed modifications of the project will not originate violations in the water quality standards  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Hydrographic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Issues 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(cont’d)</a:t>
            </a:r>
            <a:endParaRPr lang="en-US" sz="2400" dirty="0"/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smtClean="0"/>
              <a:t>There are four typical types of projects that could eventually alter the water quantity and/or quality conditions of a waterbody:</a:t>
            </a:r>
          </a:p>
          <a:p>
            <a:pPr marL="1371600" lvl="1" indent="-457200">
              <a:buFont typeface="+mj-lt"/>
              <a:buAutoNum type="arabicPeriod"/>
            </a:pPr>
            <a:r>
              <a:rPr lang="en-US" sz="2400" dirty="0" smtClean="0"/>
              <a:t>Proposed Structures</a:t>
            </a:r>
          </a:p>
          <a:p>
            <a:pPr marL="1371600" lvl="1" indent="-457200">
              <a:buFont typeface="+mj-lt"/>
              <a:buAutoNum type="arabicPeriod"/>
            </a:pPr>
            <a:r>
              <a:rPr lang="en-US" dirty="0" smtClean="0"/>
              <a:t>Flow </a:t>
            </a:r>
            <a:r>
              <a:rPr lang="en-US" dirty="0"/>
              <a:t>D</a:t>
            </a:r>
            <a:r>
              <a:rPr lang="en-US" dirty="0" smtClean="0"/>
              <a:t>iversion and </a:t>
            </a:r>
            <a:r>
              <a:rPr lang="en-US" dirty="0"/>
              <a:t>A</a:t>
            </a:r>
            <a:r>
              <a:rPr lang="en-US" dirty="0" smtClean="0"/>
              <a:t>ugmentation </a:t>
            </a:r>
            <a:endParaRPr lang="en-US" dirty="0"/>
          </a:p>
          <a:p>
            <a:pPr marL="1371600" lvl="1" indent="-457200">
              <a:buFont typeface="+mj-lt"/>
              <a:buAutoNum type="arabicPeriod"/>
            </a:pPr>
            <a:r>
              <a:rPr lang="en-US" dirty="0" smtClean="0"/>
              <a:t>Configuration Changes</a:t>
            </a:r>
            <a:endParaRPr lang="en-US" dirty="0"/>
          </a:p>
          <a:p>
            <a:pPr marL="1371600" lvl="1" indent="-457200">
              <a:buFont typeface="+mj-lt"/>
              <a:buAutoNum type="arabicPeriod"/>
            </a:pPr>
            <a:r>
              <a:rPr lang="en-US" dirty="0" smtClean="0"/>
              <a:t>Dredging </a:t>
            </a:r>
            <a:r>
              <a:rPr lang="en-US" sz="2600" dirty="0" smtClean="0"/>
              <a:t> </a:t>
            </a:r>
            <a:endParaRPr lang="en-US" sz="2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94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Hydrographic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Category 1</a:t>
            </a:r>
            <a:endParaRPr lang="en-US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00050" lvl="1" indent="0">
              <a:spcAft>
                <a:spcPts val="600"/>
              </a:spcAft>
              <a:buNone/>
            </a:pPr>
            <a:r>
              <a:rPr lang="en-US" sz="2800" dirty="0" smtClean="0"/>
              <a:t>Includes those projects dealing with activities or facility construction that may result in a change in flow patterns or circulation and in diverting flow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1.1 Structures that provide access to waterbodies: Docks, Piers, Boat Ramps, Wharves 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1.2 Structures used for transportation: Bridges, Causeways, Trestles</a:t>
            </a:r>
            <a:endParaRPr lang="en-US" sz="22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44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Hydrographic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Category 1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(cont’d)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1.3 Hydraulic Structures used for drainage and control of flows and stages</a:t>
            </a:r>
            <a:r>
              <a:rPr lang="en-US" dirty="0"/>
              <a:t>: Culverts, Spillways, Weirs, Risers </a:t>
            </a:r>
            <a:endParaRPr lang="en-US" dirty="0" smtClean="0"/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1.4 Hydraulic Structures that convey flows into and discharge flows from waterbodies: Intakes and Outfalls 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1.5 </a:t>
            </a:r>
            <a:r>
              <a:rPr lang="en-US" dirty="0"/>
              <a:t>Shoreline </a:t>
            </a:r>
            <a:r>
              <a:rPr lang="en-US" dirty="0" smtClean="0"/>
              <a:t>Structures that are used for </a:t>
            </a:r>
            <a:r>
              <a:rPr lang="en-US" dirty="0"/>
              <a:t>coastal protection, mitigation and </a:t>
            </a:r>
            <a:r>
              <a:rPr lang="en-US" dirty="0" smtClean="0"/>
              <a:t>restoration: </a:t>
            </a:r>
            <a:r>
              <a:rPr lang="en-US" dirty="0"/>
              <a:t>Groins, Breakwaters, Jetties, Seawalls, Revetments, </a:t>
            </a:r>
            <a:r>
              <a:rPr lang="en-US" dirty="0" smtClean="0"/>
              <a:t>Bulkheads</a:t>
            </a:r>
            <a:endParaRPr lang="en-US" dirty="0"/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dirty="0"/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22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57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Hydrographic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Hydrographic Information. Cat. 1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Details of existing and proposed conditions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/>
              <a:t>Existing survey and </a:t>
            </a:r>
            <a:r>
              <a:rPr lang="en-US" sz="2000" dirty="0"/>
              <a:t>waterbody </a:t>
            </a:r>
            <a:r>
              <a:rPr lang="en-US" sz="2000" dirty="0" smtClean="0"/>
              <a:t>bathymetry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/>
              <a:t>Sediment </a:t>
            </a:r>
            <a:r>
              <a:rPr lang="en-US" sz="2000" dirty="0"/>
              <a:t>gradation and </a:t>
            </a:r>
            <a:r>
              <a:rPr lang="en-US" sz="2000" dirty="0" smtClean="0"/>
              <a:t>fine soil content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Mean tidal range, periodicity and tidal records (coastal projects)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Existing and proposed flow area cross-section (2,3,4)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Dimensions and specific elevations (3,4)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Storm hydrographs for specific durations and frequencies (3) 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Normal operational flows (4)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Wind data (magnitude and direction) for project area (5)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52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Hydrographic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Category </a:t>
            </a:r>
            <a:r>
              <a:rPr lang="en-US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endParaRPr lang="en-US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00050" lvl="1" indent="0">
              <a:spcAft>
                <a:spcPts val="600"/>
              </a:spcAft>
              <a:buNone/>
            </a:pPr>
            <a:r>
              <a:rPr lang="en-US" sz="2800" dirty="0" smtClean="0"/>
              <a:t>Includes those projects dealing with changes to the bottom bathymetric features, such as </a:t>
            </a:r>
            <a:r>
              <a:rPr lang="en-US" sz="2800" dirty="0"/>
              <a:t>dredging </a:t>
            </a:r>
            <a:r>
              <a:rPr lang="en-US" sz="2800" dirty="0" smtClean="0"/>
              <a:t>and reconfiguration </a:t>
            </a:r>
            <a:r>
              <a:rPr lang="en-US" sz="2800" dirty="0"/>
              <a:t>of marine, conveyance and navigation </a:t>
            </a:r>
            <a:r>
              <a:rPr lang="en-US" sz="2800" dirty="0" smtClean="0"/>
              <a:t>projects </a:t>
            </a:r>
            <a:r>
              <a:rPr lang="en-US" sz="2800" dirty="0"/>
              <a:t>that </a:t>
            </a:r>
            <a:r>
              <a:rPr lang="en-US" sz="2800" dirty="0" smtClean="0"/>
              <a:t>could result in stratification, sills, deep zones, separation zones, stagnation; and beach nourishment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78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Hydrographic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3000"/>
              </a:spcBef>
              <a:spcAft>
                <a:spcPts val="600"/>
              </a:spcAft>
            </a:pPr>
            <a:endParaRPr lang="en-US" b="1" u="sng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Category 2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(cont’d)</a:t>
            </a:r>
            <a:endParaRPr lang="en-US" sz="2800" dirty="0"/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2.1 Channels and Canal Systems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2.2 Boat </a:t>
            </a:r>
            <a:r>
              <a:rPr lang="en-US" dirty="0"/>
              <a:t>Basins and Marinas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2.3 Drainage </a:t>
            </a:r>
            <a:r>
              <a:rPr lang="en-US" dirty="0" smtClean="0"/>
              <a:t>Canals</a:t>
            </a:r>
            <a:endParaRPr lang="en-US" dirty="0"/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2.4 Navigation Channels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2.5 Dredging Tidal Inlets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2.6 Beach Nourishment</a:t>
            </a:r>
            <a:endParaRPr lang="en-US" dirty="0"/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56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Hydrographic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Hydrographic Information. Cat. 2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Details of existing and proposed conditions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Existing survey and </a:t>
            </a:r>
            <a:r>
              <a:rPr lang="en-US" dirty="0"/>
              <a:t>waterbody </a:t>
            </a:r>
            <a:r>
              <a:rPr lang="en-US" dirty="0" smtClean="0"/>
              <a:t>bathymetry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/>
              <a:t>Sediment </a:t>
            </a:r>
            <a:r>
              <a:rPr lang="en-US" dirty="0"/>
              <a:t>gradation and </a:t>
            </a:r>
            <a:r>
              <a:rPr lang="en-US" dirty="0" smtClean="0"/>
              <a:t>fine soil content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Mean tidal range, periodicity and tidal records (coastal projects)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Flushing time estimates by appropriate computations or calibrated/verified modeling simulations (1,2)</a:t>
            </a:r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77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te Land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blue (3).potx [Read-Only]" id="{C3776B12-7C0A-49BF-BBFA-5BD8AD35FFBA}" vid="{B0A78264-158B-4226-B4BF-A86C29C6B42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Presentation_Hydrographics_MG</Template>
  <TotalTime>6248</TotalTime>
  <Words>850</Words>
  <Application>Microsoft Office PowerPoint</Application>
  <PresentationFormat>On-screen Show (4:3)</PresentationFormat>
  <Paragraphs>114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State Lands Powerpoint Template</vt:lpstr>
      <vt:lpstr>PowerPoint Presentation</vt:lpstr>
      <vt:lpstr>Hydrographic Review</vt:lpstr>
      <vt:lpstr>Hydrographic Review</vt:lpstr>
      <vt:lpstr>Hydrographic Review</vt:lpstr>
      <vt:lpstr>Hydrographic Review</vt:lpstr>
      <vt:lpstr>Hydrographic Review</vt:lpstr>
      <vt:lpstr>Hydrographic Review</vt:lpstr>
      <vt:lpstr>Hydrographic Review</vt:lpstr>
      <vt:lpstr>Hydrographic Review</vt:lpstr>
      <vt:lpstr>Hydrographic Review</vt:lpstr>
      <vt:lpstr>Hydrographic Review</vt:lpstr>
      <vt:lpstr>Hydrographic Review</vt:lpstr>
      <vt:lpstr>Hydrographic Review</vt:lpstr>
      <vt:lpstr>Hydrographic Review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Guardo, Mariano</dc:creator>
  <cp:lastModifiedBy>Guardo, Mariano</cp:lastModifiedBy>
  <cp:revision>295</cp:revision>
  <cp:lastPrinted>2014-05-16T20:38:02Z</cp:lastPrinted>
  <dcterms:created xsi:type="dcterms:W3CDTF">2014-02-25T20:26:47Z</dcterms:created>
  <dcterms:modified xsi:type="dcterms:W3CDTF">2014-06-06T20:02:47Z</dcterms:modified>
</cp:coreProperties>
</file>