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sldIdLst>
    <p:sldId id="256" r:id="rId2"/>
    <p:sldId id="265" r:id="rId3"/>
    <p:sldId id="266" r:id="rId4"/>
    <p:sldId id="263" r:id="rId5"/>
    <p:sldId id="268" r:id="rId6"/>
    <p:sldId id="259" r:id="rId7"/>
    <p:sldId id="270" r:id="rId8"/>
    <p:sldId id="271" r:id="rId9"/>
    <p:sldId id="269" r:id="rId10"/>
    <p:sldId id="267" r:id="rId11"/>
    <p:sldId id="272" r:id="rId12"/>
    <p:sldId id="258" r:id="rId13"/>
    <p:sldId id="260" r:id="rId14"/>
    <p:sldId id="262" r:id="rId15"/>
    <p:sldId id="273"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E8AE"/>
    <a:srgbClr val="FDF1CF"/>
    <a:srgbClr val="FCFDCF"/>
    <a:srgbClr val="F7DBB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76" autoAdjust="0"/>
    <p:restoredTop sz="94660"/>
  </p:normalViewPr>
  <p:slideViewPr>
    <p:cSldViewPr>
      <p:cViewPr varScale="1">
        <p:scale>
          <a:sx n="70" d="100"/>
          <a:sy n="70" d="100"/>
        </p:scale>
        <p:origin x="1332"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276910-1786-439F-A427-C2389471970D}" type="datetimeFigureOut">
              <a:rPr lang="en-US" smtClean="0"/>
              <a:pPr/>
              <a:t>6/9/2014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1B0246-348F-4278-9715-9D9338937F46}" type="slidenum">
              <a:rPr lang="en-US" smtClean="0"/>
              <a:pPr/>
              <a:t>‹#›</a:t>
            </a:fld>
            <a:endParaRPr lang="en-US" dirty="0"/>
          </a:p>
        </p:txBody>
      </p:sp>
    </p:spTree>
    <p:extLst>
      <p:ext uri="{BB962C8B-B14F-4D97-AF65-F5344CB8AC3E}">
        <p14:creationId xmlns:p14="http://schemas.microsoft.com/office/powerpoint/2010/main" val="3375095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BC105C7-B073-4814-A6A5-9E3047F7E79E}" type="datetime1">
              <a:rPr lang="en-US" smtClean="0"/>
              <a:t>6/9/2014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7C3E44-6493-41AF-8BCD-F5C943BD1B7F}" type="datetime1">
              <a:rPr lang="en-US" smtClean="0"/>
              <a:t>6/9/2014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CACC4E-DCE8-4DC8-AFB8-913B05290DE2}" type="datetime1">
              <a:rPr lang="en-US" smtClean="0"/>
              <a:t>6/9/2014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4F8AC4-E848-4507-949F-C243D7A41466}" type="datetime1">
              <a:rPr lang="en-US" smtClean="0"/>
              <a:t>6/9/2014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17E9256-268D-4FD9-A554-6298981ECD4F}" type="datetime1">
              <a:rPr lang="en-US" smtClean="0"/>
              <a:t>6/9/2014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36A4A8D-807C-488D-B4F3-BD0C8703555C}" type="datetime1">
              <a:rPr lang="en-US" smtClean="0"/>
              <a:t>6/9/2014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35532EF-347F-4E94-9B70-D2FAD823C182}" type="datetime1">
              <a:rPr lang="en-US" smtClean="0"/>
              <a:t>6/9/2014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94DF9DD-E9FF-4A2C-90A4-20EC8CEA1209}" type="datetime1">
              <a:rPr lang="en-US" smtClean="0"/>
              <a:t>6/9/2014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A7242C-2054-4BFA-98FD-0832B4D029B4}" type="datetime1">
              <a:rPr lang="en-US" smtClean="0"/>
              <a:t>6/9/2014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7E77D4-C301-4BC4-BC77-2F38D394EF2A}" type="datetime1">
              <a:rPr lang="en-US" smtClean="0"/>
              <a:t>6/9/2014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48DF8E-5FC9-4082-B642-720530657E97}" type="datetime1">
              <a:rPr lang="en-US" smtClean="0"/>
              <a:t>6/9/2014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cstate="print"/>
          <a:stretch>
            <a:fillRect/>
          </a:stretch>
        </p:blipFill>
        <p:spPr>
          <a:xfrm>
            <a:off x="0" y="0"/>
            <a:ext cx="9144000" cy="6858000"/>
          </a:xfrm>
          <a:prstGeom prst="rect">
            <a:avLst/>
          </a:prstGeom>
        </p:spPr>
      </p:pic>
      <p:pic>
        <p:nvPicPr>
          <p:cNvPr id="8" name="Picture 7" descr="DEP_color_logo white text[Converted].png"/>
          <p:cNvPicPr>
            <a:picLocks noChangeAspect="1"/>
          </p:cNvPicPr>
          <p:nvPr userDrawn="1"/>
        </p:nvPicPr>
        <p:blipFill>
          <a:blip r:embed="rId14" cstate="print"/>
          <a:stretch>
            <a:fillRect/>
          </a:stretch>
        </p:blipFill>
        <p:spPr>
          <a:xfrm>
            <a:off x="228600" y="191379"/>
            <a:ext cx="990600" cy="646821"/>
          </a:xfrm>
          <a:prstGeom prst="rect">
            <a:avLst/>
          </a:prstGeom>
        </p:spPr>
      </p:pic>
      <p:sp>
        <p:nvSpPr>
          <p:cNvPr id="2" name="Title Placeholder 1"/>
          <p:cNvSpPr>
            <a:spLocks noGrp="1"/>
          </p:cNvSpPr>
          <p:nvPr>
            <p:ph type="title"/>
          </p:nvPr>
        </p:nvSpPr>
        <p:spPr>
          <a:xfrm>
            <a:off x="838200" y="0"/>
            <a:ext cx="7848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492875"/>
            <a:ext cx="2133600" cy="365125"/>
          </a:xfrm>
          <a:prstGeom prst="rect">
            <a:avLst/>
          </a:prstGeom>
        </p:spPr>
        <p:txBody>
          <a:bodyPr vert="horz" lIns="91440" tIns="45720" rIns="91440" bIns="45720" rtlCol="0" anchor="ctr"/>
          <a:lstStyle>
            <a:lvl1pPr algn="l">
              <a:defRPr sz="1200">
                <a:solidFill>
                  <a:schemeClr val="bg1"/>
                </a:solidFill>
                <a:latin typeface="Arial" pitchFamily="34" charset="0"/>
                <a:cs typeface="Arial" pitchFamily="34" charset="0"/>
              </a:defRPr>
            </a:lvl1pPr>
          </a:lstStyle>
          <a:p>
            <a:fld id="{AB22E68D-8182-4597-8DBA-4362A31CE6D5}" type="datetime1">
              <a:rPr lang="en-US" smtClean="0"/>
              <a:t>6/9/2014</a:t>
            </a:fld>
            <a:endParaRPr lang="en-US" dirty="0"/>
          </a:p>
        </p:txBody>
      </p:sp>
      <p:sp>
        <p:nvSpPr>
          <p:cNvPr id="5" name="Footer Placeholder 4"/>
          <p:cNvSpPr>
            <a:spLocks noGrp="1"/>
          </p:cNvSpPr>
          <p:nvPr>
            <p:ph type="ftr" sz="quarter" idx="3"/>
          </p:nvPr>
        </p:nvSpPr>
        <p:spPr>
          <a:xfrm>
            <a:off x="3124200" y="6492875"/>
            <a:ext cx="2895600" cy="365125"/>
          </a:xfrm>
          <a:prstGeom prst="rect">
            <a:avLst/>
          </a:prstGeom>
        </p:spPr>
        <p:txBody>
          <a:bodyPr vert="horz" lIns="91440" tIns="45720" rIns="91440" bIns="45720" rtlCol="0" anchor="ctr"/>
          <a:lstStyle>
            <a:lvl1pPr algn="ctr">
              <a:defRPr sz="1200">
                <a:solidFill>
                  <a:schemeClr val="bg1"/>
                </a:solidFill>
                <a:latin typeface="Arial" pitchFamily="34" charset="0"/>
                <a:cs typeface="Arial" pitchFamily="34" charset="0"/>
              </a:defRPr>
            </a:lvl1pPr>
          </a:lstStyle>
          <a:p>
            <a:endParaRPr lang="en-US" dirty="0"/>
          </a:p>
        </p:txBody>
      </p:sp>
      <p:sp>
        <p:nvSpPr>
          <p:cNvPr id="6" name="Slide Number Placeholder 5"/>
          <p:cNvSpPr>
            <a:spLocks noGrp="1"/>
          </p:cNvSpPr>
          <p:nvPr>
            <p:ph type="sldNum" sz="quarter" idx="4"/>
          </p:nvPr>
        </p:nvSpPr>
        <p:spPr>
          <a:xfrm>
            <a:off x="6553200" y="6492875"/>
            <a:ext cx="2133600" cy="365125"/>
          </a:xfrm>
          <a:prstGeom prst="rect">
            <a:avLst/>
          </a:prstGeom>
        </p:spPr>
        <p:txBody>
          <a:bodyPr vert="horz" lIns="91440" tIns="45720" rIns="91440" bIns="45720" rtlCol="0" anchor="ctr"/>
          <a:lstStyle>
            <a:lvl1pPr algn="r">
              <a:defRPr sz="1200">
                <a:solidFill>
                  <a:schemeClr val="bg1"/>
                </a:solidFill>
                <a:latin typeface="Arial" pitchFamily="34" charset="0"/>
                <a:cs typeface="Arial" pitchFamily="34" charset="0"/>
              </a:defRPr>
            </a:lvl1pPr>
          </a:lstStyle>
          <a:p>
            <a:fld id="{D9515C9C-B0D4-49C7-83C7-4BF66E55645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000" b="1"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depnet/wrm/sler/erp/docs/slerp_online/CompleteTOC.pdf" TargetMode="External"/><Relationship Id="rId2" Type="http://schemas.openxmlformats.org/officeDocument/2006/relationships/hyperlink" Target="http://www.saj.usace.army.mil/Missions/Regulatory/SourceBook.aspx" TargetMode="Externa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ca.dep.state.fl.us/mapdirect/?focus=erp" TargetMode="Externa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mailto:SAJ-RD-Enforcement@usace.army.mil"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hyperlink" Target="http://www.saj.usace.army.mil/Portals/44/docs/regulatory/sourcebook/endangered_species/Manatee/2013_FINAL_ManateeKey.pdf" TargetMode="External"/><Relationship Id="rId1" Type="http://schemas.openxmlformats.org/officeDocument/2006/relationships/slideLayout" Target="../slideLayouts/slideLayout1.xml"/><Relationship Id="rId4" Type="http://schemas.openxmlformats.org/officeDocument/2006/relationships/image" Target="../media/image10.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0" y="36250"/>
            <a:ext cx="9144000" cy="6858000"/>
          </a:xfrm>
          <a:prstGeom prst="rect">
            <a:avLst/>
          </a:prstGeom>
        </p:spPr>
      </p:pic>
      <p:sp>
        <p:nvSpPr>
          <p:cNvPr id="4" name="TextBox 3"/>
          <p:cNvSpPr txBox="1"/>
          <p:nvPr/>
        </p:nvSpPr>
        <p:spPr>
          <a:xfrm>
            <a:off x="1981200" y="1371600"/>
            <a:ext cx="6248400" cy="584775"/>
          </a:xfrm>
          <a:prstGeom prst="rect">
            <a:avLst/>
          </a:prstGeom>
          <a:noFill/>
        </p:spPr>
        <p:txBody>
          <a:bodyPr wrap="square" rtlCol="0">
            <a:spAutoFit/>
          </a:bodyPr>
          <a:lstStyle/>
          <a:p>
            <a:pPr algn="ctr"/>
            <a:r>
              <a:rPr lang="en-US" sz="1600" b="1" dirty="0" smtClean="0">
                <a:solidFill>
                  <a:schemeClr val="bg1"/>
                </a:solidFill>
                <a:latin typeface="Arial" pitchFamily="34" charset="0"/>
                <a:cs typeface="Arial" pitchFamily="34" charset="0"/>
              </a:rPr>
              <a:t>Submerged Lands and Environmental Resources Coordination Program </a:t>
            </a:r>
            <a:endParaRPr lang="en-US" sz="1600" b="1" dirty="0">
              <a:solidFill>
                <a:schemeClr val="bg1"/>
              </a:solidFill>
              <a:latin typeface="Arial" pitchFamily="34" charset="0"/>
              <a:cs typeface="Arial" pitchFamily="34" charset="0"/>
            </a:endParaRPr>
          </a:p>
        </p:txBody>
      </p:sp>
      <p:sp>
        <p:nvSpPr>
          <p:cNvPr id="5" name="TextBox 4"/>
          <p:cNvSpPr txBox="1"/>
          <p:nvPr/>
        </p:nvSpPr>
        <p:spPr>
          <a:xfrm>
            <a:off x="769545" y="2678668"/>
            <a:ext cx="7467600" cy="1323439"/>
          </a:xfrm>
          <a:prstGeom prst="rect">
            <a:avLst/>
          </a:prstGeom>
          <a:noFill/>
        </p:spPr>
        <p:txBody>
          <a:bodyPr wrap="square" rtlCol="0">
            <a:spAutoFit/>
          </a:bodyPr>
          <a:lstStyle/>
          <a:p>
            <a:pPr algn="ctr"/>
            <a:r>
              <a:rPr lang="en-US" sz="4000" b="1" dirty="0" smtClean="0">
                <a:latin typeface="Arial" pitchFamily="34" charset="0"/>
                <a:cs typeface="Arial" pitchFamily="34" charset="0"/>
              </a:rPr>
              <a:t>Overview of SPGP </a:t>
            </a:r>
          </a:p>
          <a:p>
            <a:pPr algn="ctr"/>
            <a:r>
              <a:rPr lang="en-US" sz="4000" b="1" dirty="0" smtClean="0">
                <a:latin typeface="Arial" pitchFamily="34" charset="0"/>
                <a:cs typeface="Arial" pitchFamily="34" charset="0"/>
              </a:rPr>
              <a:t>for DEP CAP staff </a:t>
            </a:r>
            <a:endParaRPr lang="en-US" sz="4000" b="1" dirty="0">
              <a:latin typeface="Arial" pitchFamily="34" charset="0"/>
              <a:cs typeface="Arial" pitchFamily="34" charset="0"/>
            </a:endParaRPr>
          </a:p>
        </p:txBody>
      </p:sp>
      <p:sp>
        <p:nvSpPr>
          <p:cNvPr id="7" name="TextBox 6"/>
          <p:cNvSpPr txBox="1"/>
          <p:nvPr/>
        </p:nvSpPr>
        <p:spPr>
          <a:xfrm>
            <a:off x="604211" y="4724400"/>
            <a:ext cx="7772400" cy="830997"/>
          </a:xfrm>
          <a:prstGeom prst="rect">
            <a:avLst/>
          </a:prstGeom>
          <a:noFill/>
        </p:spPr>
        <p:txBody>
          <a:bodyPr wrap="square" rtlCol="0">
            <a:spAutoFit/>
          </a:bodyPr>
          <a:lstStyle/>
          <a:p>
            <a:pPr algn="ctr"/>
            <a:r>
              <a:rPr lang="en-US" sz="1600" dirty="0">
                <a:latin typeface="Helvetica" charset="0"/>
                <a:cs typeface="Helvetica" charset="0"/>
                <a:sym typeface="Helvetica" charset="0"/>
              </a:rPr>
              <a:t>Tuesday, June 10, </a:t>
            </a:r>
            <a:r>
              <a:rPr lang="en-US" sz="1600" dirty="0" smtClean="0">
                <a:latin typeface="Helvetica" charset="0"/>
                <a:cs typeface="Helvetica" charset="0"/>
                <a:sym typeface="Helvetica" charset="0"/>
              </a:rPr>
              <a:t>2014</a:t>
            </a:r>
          </a:p>
          <a:p>
            <a:pPr algn="ctr"/>
            <a:r>
              <a:rPr lang="en-US" sz="1600" dirty="0" smtClean="0">
                <a:latin typeface="Helvetica" charset="0"/>
                <a:cs typeface="Helvetica" charset="0"/>
                <a:sym typeface="Helvetica" charset="0"/>
              </a:rPr>
              <a:t>Tori White, Deputy, Regulatory Division, USACE-Jacksonville</a:t>
            </a:r>
            <a:endParaRPr lang="en-US" sz="1600" dirty="0">
              <a:latin typeface="Arial" pitchFamily="34" charset="0"/>
              <a:cs typeface="Arial" pitchFamily="34" charset="0"/>
            </a:endParaRPr>
          </a:p>
          <a:p>
            <a:pPr algn="ctr"/>
            <a:r>
              <a:rPr lang="en-US" sz="1600" dirty="0" smtClean="0">
                <a:latin typeface="Helvetica" charset="0"/>
                <a:ea typeface="Helvetica" charset="0"/>
                <a:cs typeface="Helvetica" charset="0"/>
                <a:sym typeface="Helvetica" charset="0"/>
              </a:rPr>
              <a:t>Andy May, SLERC Program, Div. of Water Resource Management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1371600"/>
            <a:ext cx="6248400" cy="584775"/>
          </a:xfrm>
          <a:prstGeom prst="rect">
            <a:avLst/>
          </a:prstGeom>
          <a:noFill/>
        </p:spPr>
        <p:txBody>
          <a:bodyPr wrap="square" rtlCol="0">
            <a:spAutoFit/>
          </a:bodyPr>
          <a:lstStyle/>
          <a:p>
            <a:pPr algn="ctr"/>
            <a:r>
              <a:rPr lang="en-US" sz="1600" b="1" dirty="0" smtClean="0">
                <a:solidFill>
                  <a:schemeClr val="bg1"/>
                </a:solidFill>
                <a:latin typeface="Arial" pitchFamily="34" charset="0"/>
                <a:cs typeface="Arial" pitchFamily="34" charset="0"/>
              </a:rPr>
              <a:t>Submerged Lands and Environmental Resources Coordination Program </a:t>
            </a:r>
            <a:endParaRPr lang="en-US" sz="1600" b="1" dirty="0">
              <a:solidFill>
                <a:schemeClr val="bg1"/>
              </a:solidFill>
              <a:latin typeface="Arial" pitchFamily="34" charset="0"/>
              <a:cs typeface="Arial" pitchFamily="34" charset="0"/>
            </a:endParaRPr>
          </a:p>
        </p:txBody>
      </p:sp>
      <p:sp>
        <p:nvSpPr>
          <p:cNvPr id="5" name="TextBox 4"/>
          <p:cNvSpPr txBox="1"/>
          <p:nvPr/>
        </p:nvSpPr>
        <p:spPr>
          <a:xfrm>
            <a:off x="381000" y="1269293"/>
            <a:ext cx="8408068" cy="2585323"/>
          </a:xfrm>
          <a:prstGeom prst="rect">
            <a:avLst/>
          </a:prstGeom>
          <a:noFill/>
        </p:spPr>
        <p:txBody>
          <a:bodyPr wrap="square" rtlCol="0">
            <a:spAutoFit/>
          </a:bodyPr>
          <a:lstStyle/>
          <a:p>
            <a:r>
              <a:rPr lang="en-US" dirty="0" smtClean="0"/>
              <a:t>The activities covered in the SPGP (i.e. docks, seawalls, boat ramps and maintenance dredging) often occur in open waters accessible to certain “listed” aquatic animal species, including the Florida </a:t>
            </a:r>
            <a:r>
              <a:rPr lang="en-US" dirty="0"/>
              <a:t>manatee, </a:t>
            </a:r>
            <a:r>
              <a:rPr lang="en-US" dirty="0" err="1"/>
              <a:t>smalltooth</a:t>
            </a:r>
            <a:r>
              <a:rPr lang="en-US" dirty="0"/>
              <a:t> sawfish, Gulf and </a:t>
            </a:r>
            <a:r>
              <a:rPr lang="en-US" dirty="0" err="1"/>
              <a:t>shortnose</a:t>
            </a:r>
            <a:r>
              <a:rPr lang="en-US" dirty="0"/>
              <a:t> sturgeon, and all marine </a:t>
            </a:r>
            <a:r>
              <a:rPr lang="en-US" dirty="0" smtClean="0"/>
              <a:t>turtles.  In addition to the siting and design requirements already mentioned, the SPGP includes additional criteria specifically intended to prevent “take” of these protected animals, </a:t>
            </a:r>
            <a:r>
              <a:rPr lang="en-US" i="1" dirty="0" smtClean="0"/>
              <a:t>during construction activities</a:t>
            </a:r>
            <a:r>
              <a:rPr lang="en-US" dirty="0" smtClean="0"/>
              <a:t>.  </a:t>
            </a:r>
          </a:p>
          <a:p>
            <a:endParaRPr lang="en-US" dirty="0"/>
          </a:p>
          <a:p>
            <a:r>
              <a:rPr lang="en-US" dirty="0"/>
              <a:t>If the authorized project is under </a:t>
            </a:r>
            <a:r>
              <a:rPr lang="en-US" dirty="0" smtClean="0"/>
              <a:t>construction at the time of inspection, </a:t>
            </a:r>
            <a:r>
              <a:rPr lang="en-US" dirty="0"/>
              <a:t>be aware of those </a:t>
            </a:r>
            <a:r>
              <a:rPr lang="en-US" dirty="0" smtClean="0"/>
              <a:t>requirements, e.g.:</a:t>
            </a:r>
          </a:p>
        </p:txBody>
      </p:sp>
      <p:sp>
        <p:nvSpPr>
          <p:cNvPr id="2" name="TextBox 1"/>
          <p:cNvSpPr txBox="1"/>
          <p:nvPr/>
        </p:nvSpPr>
        <p:spPr>
          <a:xfrm>
            <a:off x="1447800" y="228600"/>
            <a:ext cx="4909934" cy="584775"/>
          </a:xfrm>
          <a:prstGeom prst="rect">
            <a:avLst/>
          </a:prstGeom>
          <a:noFill/>
        </p:spPr>
        <p:txBody>
          <a:bodyPr wrap="none" rtlCol="0">
            <a:spAutoFit/>
          </a:bodyPr>
          <a:lstStyle/>
          <a:p>
            <a:r>
              <a:rPr lang="en-US" sz="3200" b="1" dirty="0" smtClean="0">
                <a:solidFill>
                  <a:schemeClr val="bg1"/>
                </a:solidFill>
              </a:rPr>
              <a:t>SPGP Criteria (construction)</a:t>
            </a:r>
            <a:endParaRPr lang="en-US" sz="3200" b="1" dirty="0">
              <a:solidFill>
                <a:schemeClr val="bg1"/>
              </a:solidFill>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53200" y="3754016"/>
            <a:ext cx="2312194" cy="2516674"/>
          </a:xfrm>
          <a:prstGeom prst="rect">
            <a:avLst/>
          </a:prstGeom>
        </p:spPr>
      </p:pic>
      <p:sp>
        <p:nvSpPr>
          <p:cNvPr id="13" name="Rectangle 12"/>
          <p:cNvSpPr/>
          <p:nvPr/>
        </p:nvSpPr>
        <p:spPr>
          <a:xfrm>
            <a:off x="5715000" y="6270690"/>
            <a:ext cx="3276600" cy="253916"/>
          </a:xfrm>
          <a:prstGeom prst="rect">
            <a:avLst/>
          </a:prstGeom>
        </p:spPr>
        <p:txBody>
          <a:bodyPr wrap="square">
            <a:spAutoFit/>
          </a:bodyPr>
          <a:lstStyle/>
          <a:p>
            <a:r>
              <a:rPr lang="en-US" sz="1050" dirty="0" smtClean="0"/>
              <a:t>Maximo Marina, St. Pete – credit: CreativeCommons.org</a:t>
            </a:r>
            <a:endParaRPr lang="en-US" sz="1050" dirty="0"/>
          </a:p>
        </p:txBody>
      </p:sp>
      <p:sp>
        <p:nvSpPr>
          <p:cNvPr id="14" name="Rectangle 13"/>
          <p:cNvSpPr/>
          <p:nvPr/>
        </p:nvSpPr>
        <p:spPr>
          <a:xfrm>
            <a:off x="381000" y="3898864"/>
            <a:ext cx="5486400" cy="1754326"/>
          </a:xfrm>
          <a:prstGeom prst="rect">
            <a:avLst/>
          </a:prstGeom>
        </p:spPr>
        <p:txBody>
          <a:bodyPr wrap="square">
            <a:spAutoFit/>
          </a:bodyPr>
          <a:lstStyle/>
          <a:p>
            <a:pPr marL="285750" indent="-285750">
              <a:buFont typeface="Arial" panose="020B0604020202020204" pitchFamily="34" charset="0"/>
              <a:buChar char="•"/>
            </a:pPr>
            <a:r>
              <a:rPr lang="en-US" dirty="0" smtClean="0"/>
              <a:t>Turbidity barriers must be of non-entangling material</a:t>
            </a:r>
          </a:p>
          <a:p>
            <a:pPr marL="285750" indent="-285750">
              <a:buFont typeface="Arial" panose="020B0604020202020204" pitchFamily="34" charset="0"/>
              <a:buChar char="•"/>
            </a:pPr>
            <a:r>
              <a:rPr lang="en-US" dirty="0" smtClean="0"/>
              <a:t>Work vessels must be at idle/no-wake if </a:t>
            </a:r>
            <a:r>
              <a:rPr lang="en-US" u="sng" dirty="0" smtClean="0"/>
              <a:t>clearance</a:t>
            </a:r>
            <a:r>
              <a:rPr lang="en-US" dirty="0" smtClean="0"/>
              <a:t> (not just total depth) is less than 4’</a:t>
            </a:r>
          </a:p>
          <a:p>
            <a:pPr marL="285750" indent="-285750">
              <a:buFont typeface="Arial" panose="020B0604020202020204" pitchFamily="34" charset="0"/>
              <a:buChar char="•"/>
            </a:pPr>
            <a:r>
              <a:rPr lang="en-US" dirty="0" smtClean="0"/>
              <a:t>Work must cease if such an animal is within 50’</a:t>
            </a:r>
          </a:p>
          <a:p>
            <a:pPr marL="285750" indent="-285750">
              <a:buFont typeface="Arial" panose="020B0604020202020204" pitchFamily="34" charset="0"/>
              <a:buChar char="•"/>
            </a:pPr>
            <a:r>
              <a:rPr lang="en-US" dirty="0" smtClean="0"/>
              <a:t>Manatee “Caution” signs must be displayed</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7488106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1371600"/>
            <a:ext cx="6248400" cy="584775"/>
          </a:xfrm>
          <a:prstGeom prst="rect">
            <a:avLst/>
          </a:prstGeom>
          <a:noFill/>
        </p:spPr>
        <p:txBody>
          <a:bodyPr wrap="square" rtlCol="0">
            <a:spAutoFit/>
          </a:bodyPr>
          <a:lstStyle/>
          <a:p>
            <a:pPr algn="ctr"/>
            <a:r>
              <a:rPr lang="en-US" sz="1600" b="1" dirty="0" smtClean="0">
                <a:solidFill>
                  <a:schemeClr val="bg1"/>
                </a:solidFill>
                <a:latin typeface="Arial" pitchFamily="34" charset="0"/>
                <a:cs typeface="Arial" pitchFamily="34" charset="0"/>
              </a:rPr>
              <a:t>Submerged Lands and Environmental Resources Coordination Program </a:t>
            </a:r>
            <a:endParaRPr lang="en-US" sz="1600" b="1" dirty="0">
              <a:solidFill>
                <a:schemeClr val="bg1"/>
              </a:solidFill>
              <a:latin typeface="Arial" pitchFamily="34" charset="0"/>
              <a:cs typeface="Arial" pitchFamily="34" charset="0"/>
            </a:endParaRPr>
          </a:p>
        </p:txBody>
      </p:sp>
      <p:sp>
        <p:nvSpPr>
          <p:cNvPr id="5" name="TextBox 4"/>
          <p:cNvSpPr txBox="1"/>
          <p:nvPr/>
        </p:nvSpPr>
        <p:spPr>
          <a:xfrm>
            <a:off x="381000" y="1269293"/>
            <a:ext cx="8408068" cy="2585323"/>
          </a:xfrm>
          <a:prstGeom prst="rect">
            <a:avLst/>
          </a:prstGeom>
          <a:noFill/>
        </p:spPr>
        <p:txBody>
          <a:bodyPr wrap="square" rtlCol="0">
            <a:spAutoFit/>
          </a:bodyPr>
          <a:lstStyle/>
          <a:p>
            <a:r>
              <a:rPr lang="en-US" dirty="0" smtClean="0"/>
              <a:t>It takes time and effort to meet our compliance inspection obligations.  Naturally, you’ll want to spend that time and effort wisely.  While it is ultimately up to CAP staff and their leadership team, here are a few recommendations from SLERC:</a:t>
            </a:r>
          </a:p>
          <a:p>
            <a:endParaRPr lang="en-US" dirty="0"/>
          </a:p>
          <a:p>
            <a:pPr marL="285750" indent="-285750">
              <a:buFont typeface="Arial" panose="020B0604020202020204" pitchFamily="34" charset="0"/>
              <a:buChar char="•"/>
            </a:pPr>
            <a:r>
              <a:rPr lang="en-US" dirty="0" smtClean="0"/>
              <a:t>When inspecting docks, emphasize those which appear to traverse SAV, marsh or mangrove habitats.  These are susceptible to non-compliance, and are a priority for the Corps.  Use local knowledge, GIS data and aerials to find good candidate sites.</a:t>
            </a:r>
          </a:p>
          <a:p>
            <a:pPr marL="285750" indent="-285750">
              <a:buFont typeface="Arial" panose="020B0604020202020204" pitchFamily="34" charset="0"/>
              <a:buChar char="•"/>
            </a:pPr>
            <a:r>
              <a:rPr lang="en-US" dirty="0" smtClean="0"/>
              <a:t>Feel free to “double-dip” with required inspections of </a:t>
            </a:r>
            <a:r>
              <a:rPr lang="en-US" i="1" dirty="0" smtClean="0"/>
              <a:t>self-cert </a:t>
            </a:r>
            <a:r>
              <a:rPr lang="en-US" dirty="0" smtClean="0"/>
              <a:t>docks.  You may as well get credit for both inspections!</a:t>
            </a:r>
          </a:p>
        </p:txBody>
      </p:sp>
      <p:sp>
        <p:nvSpPr>
          <p:cNvPr id="2" name="TextBox 1"/>
          <p:cNvSpPr txBox="1"/>
          <p:nvPr/>
        </p:nvSpPr>
        <p:spPr>
          <a:xfrm>
            <a:off x="1447800" y="228600"/>
            <a:ext cx="7254294" cy="584775"/>
          </a:xfrm>
          <a:prstGeom prst="rect">
            <a:avLst/>
          </a:prstGeom>
          <a:noFill/>
        </p:spPr>
        <p:txBody>
          <a:bodyPr wrap="none" rtlCol="0">
            <a:spAutoFit/>
          </a:bodyPr>
          <a:lstStyle/>
          <a:p>
            <a:r>
              <a:rPr lang="en-US" sz="3200" b="1" dirty="0" smtClean="0">
                <a:solidFill>
                  <a:schemeClr val="bg1"/>
                </a:solidFill>
              </a:rPr>
              <a:t>Planning and Prioritizing Inspection Effort</a:t>
            </a:r>
            <a:endParaRPr lang="en-US" sz="3200" b="1" dirty="0">
              <a:solidFill>
                <a:schemeClr val="bg1"/>
              </a:solidFill>
            </a:endParaRPr>
          </a:p>
        </p:txBody>
      </p:sp>
      <p:sp>
        <p:nvSpPr>
          <p:cNvPr id="14" name="Rectangle 13"/>
          <p:cNvSpPr/>
          <p:nvPr/>
        </p:nvSpPr>
        <p:spPr>
          <a:xfrm>
            <a:off x="381000" y="3772284"/>
            <a:ext cx="5867400" cy="2862322"/>
          </a:xfrm>
          <a:prstGeom prst="rect">
            <a:avLst/>
          </a:prstGeom>
        </p:spPr>
        <p:txBody>
          <a:bodyPr wrap="square">
            <a:spAutoFit/>
          </a:bodyPr>
          <a:lstStyle/>
          <a:p>
            <a:pPr marL="285750" indent="-285750">
              <a:buFont typeface="Arial" panose="020B0604020202020204" pitchFamily="34" charset="0"/>
              <a:buChar char="•"/>
            </a:pPr>
            <a:r>
              <a:rPr lang="en-US" b="1" i="1" dirty="0" smtClean="0"/>
              <a:t>Use desktop resources first, before you leave the office!  </a:t>
            </a:r>
            <a:r>
              <a:rPr lang="en-US" dirty="0" smtClean="0"/>
              <a:t>The “ERP Focus” within </a:t>
            </a:r>
            <a:r>
              <a:rPr lang="en-US" dirty="0" err="1" smtClean="0"/>
              <a:t>MapDirect</a:t>
            </a:r>
            <a:r>
              <a:rPr lang="en-US" dirty="0" smtClean="0"/>
              <a:t> has been updated with available GIS data layers.  These can help identify which sites may have special conditions (e.g. within sawfish critical habitat, or JSG range) which must then be field-verified.</a:t>
            </a:r>
          </a:p>
          <a:p>
            <a:pPr marL="285750" indent="-285750">
              <a:buFont typeface="Arial" panose="020B0604020202020204" pitchFamily="34" charset="0"/>
              <a:buChar char="•"/>
            </a:pPr>
            <a:r>
              <a:rPr lang="en-US" dirty="0" smtClean="0"/>
              <a:t>Above all, become familiar with the SPGP-specific resources within your District.  This includes knowing “special waters”, which counties have MPPs, etc.</a:t>
            </a:r>
            <a:endParaRPr lang="en-US" dirty="0"/>
          </a:p>
          <a:p>
            <a:pPr marL="285750" indent="-285750">
              <a:buFont typeface="Arial" panose="020B0604020202020204" pitchFamily="34" charset="0"/>
              <a:buChar char="•"/>
            </a:pP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76450" y="3854616"/>
            <a:ext cx="2225644" cy="2304107"/>
          </a:xfrm>
          <a:prstGeom prst="rect">
            <a:avLst/>
          </a:prstGeom>
        </p:spPr>
      </p:pic>
    </p:spTree>
    <p:extLst>
      <p:ext uri="{BB962C8B-B14F-4D97-AF65-F5344CB8AC3E}">
        <p14:creationId xmlns:p14="http://schemas.microsoft.com/office/powerpoint/2010/main" val="11146625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1371600"/>
            <a:ext cx="6248400" cy="584775"/>
          </a:xfrm>
          <a:prstGeom prst="rect">
            <a:avLst/>
          </a:prstGeom>
          <a:noFill/>
        </p:spPr>
        <p:txBody>
          <a:bodyPr wrap="square" rtlCol="0">
            <a:spAutoFit/>
          </a:bodyPr>
          <a:lstStyle/>
          <a:p>
            <a:pPr algn="ctr"/>
            <a:r>
              <a:rPr lang="en-US" sz="1600" b="1" dirty="0" smtClean="0">
                <a:solidFill>
                  <a:schemeClr val="bg1"/>
                </a:solidFill>
                <a:latin typeface="Arial" pitchFamily="34" charset="0"/>
                <a:cs typeface="Arial" pitchFamily="34" charset="0"/>
              </a:rPr>
              <a:t>Submerged Lands and Environmental Resources Coordination Program </a:t>
            </a:r>
            <a:endParaRPr lang="en-US" sz="1600" b="1" dirty="0">
              <a:solidFill>
                <a:schemeClr val="bg1"/>
              </a:solidFill>
              <a:latin typeface="Arial" pitchFamily="34" charset="0"/>
              <a:cs typeface="Arial" pitchFamily="34" charset="0"/>
            </a:endParaRPr>
          </a:p>
        </p:txBody>
      </p:sp>
      <p:sp>
        <p:nvSpPr>
          <p:cNvPr id="5" name="TextBox 4"/>
          <p:cNvSpPr txBox="1"/>
          <p:nvPr/>
        </p:nvSpPr>
        <p:spPr>
          <a:xfrm>
            <a:off x="826168" y="2362200"/>
            <a:ext cx="7467600" cy="707886"/>
          </a:xfrm>
          <a:prstGeom prst="rect">
            <a:avLst/>
          </a:prstGeom>
          <a:noFill/>
        </p:spPr>
        <p:txBody>
          <a:bodyPr wrap="square" rtlCol="0">
            <a:spAutoFit/>
          </a:bodyPr>
          <a:lstStyle/>
          <a:p>
            <a:pPr algn="ctr"/>
            <a:endParaRPr lang="en-US" sz="4000" b="1" dirty="0">
              <a:latin typeface="Arial" pitchFamily="34" charset="0"/>
              <a:cs typeface="Arial" pitchFamily="34" charset="0"/>
            </a:endParaRPr>
          </a:p>
        </p:txBody>
      </p:sp>
      <p:sp>
        <p:nvSpPr>
          <p:cNvPr id="7" name="TextBox 6"/>
          <p:cNvSpPr txBox="1"/>
          <p:nvPr/>
        </p:nvSpPr>
        <p:spPr>
          <a:xfrm>
            <a:off x="609600" y="1371600"/>
            <a:ext cx="7772400" cy="1323439"/>
          </a:xfrm>
          <a:prstGeom prst="rect">
            <a:avLst/>
          </a:prstGeom>
          <a:noFill/>
        </p:spPr>
        <p:txBody>
          <a:bodyPr wrap="square" rtlCol="0">
            <a:spAutoFit/>
          </a:bodyPr>
          <a:lstStyle/>
          <a:p>
            <a:r>
              <a:rPr lang="en-US" sz="1600" b="1" dirty="0" smtClean="0">
                <a:solidFill>
                  <a:srgbClr val="FF0000"/>
                </a:solidFill>
              </a:rPr>
              <a:t>USACE-JAX </a:t>
            </a:r>
            <a:r>
              <a:rPr lang="en-US" sz="1600" b="1" dirty="0" err="1" smtClean="0">
                <a:solidFill>
                  <a:srgbClr val="FF0000"/>
                </a:solidFill>
              </a:rPr>
              <a:t>SourceBook</a:t>
            </a:r>
            <a:r>
              <a:rPr lang="en-US" sz="1600" b="1" dirty="0" smtClean="0">
                <a:solidFill>
                  <a:srgbClr val="FF0000"/>
                </a:solidFill>
              </a:rPr>
              <a:t> </a:t>
            </a:r>
            <a:r>
              <a:rPr lang="en-US" sz="1600" i="1" dirty="0" smtClean="0">
                <a:solidFill>
                  <a:srgbClr val="FF0000"/>
                </a:solidFill>
              </a:rPr>
              <a:t>(SPGP info under “General Permits”)</a:t>
            </a:r>
            <a:r>
              <a:rPr lang="en-US" sz="1600" b="1" dirty="0" smtClean="0">
                <a:solidFill>
                  <a:srgbClr val="FF0000"/>
                </a:solidFill>
              </a:rPr>
              <a:t>: </a:t>
            </a:r>
            <a:r>
              <a:rPr lang="en-US" sz="1600" dirty="0" smtClean="0">
                <a:solidFill>
                  <a:srgbClr val="FF0000"/>
                </a:solidFill>
                <a:hlinkClick r:id="rId2"/>
              </a:rPr>
              <a:t>http</a:t>
            </a:r>
            <a:r>
              <a:rPr lang="en-US" sz="1600" dirty="0">
                <a:solidFill>
                  <a:srgbClr val="FF0000"/>
                </a:solidFill>
                <a:hlinkClick r:id="rId2"/>
              </a:rPr>
              <a:t>://</a:t>
            </a:r>
            <a:r>
              <a:rPr lang="en-US" sz="1600" dirty="0" smtClean="0">
                <a:solidFill>
                  <a:srgbClr val="FF0000"/>
                </a:solidFill>
                <a:hlinkClick r:id="rId2"/>
              </a:rPr>
              <a:t>www.saj.usace.army.mil/Missions/Regulatory/SourceBook.aspx</a:t>
            </a:r>
            <a:endParaRPr lang="en-US" sz="1600" dirty="0" smtClean="0">
              <a:solidFill>
                <a:srgbClr val="FF0000"/>
              </a:solidFill>
            </a:endParaRPr>
          </a:p>
          <a:p>
            <a:endParaRPr lang="en-US" sz="1600" b="1" dirty="0" smtClean="0">
              <a:solidFill>
                <a:srgbClr val="FF0000"/>
              </a:solidFill>
            </a:endParaRPr>
          </a:p>
          <a:p>
            <a:r>
              <a:rPr lang="en-US" sz="1600" b="1" dirty="0" smtClean="0">
                <a:solidFill>
                  <a:srgbClr val="FF0000"/>
                </a:solidFill>
              </a:rPr>
              <a:t>SLER OPM </a:t>
            </a:r>
            <a:r>
              <a:rPr lang="en-US" sz="1600" i="1" dirty="0" smtClean="0">
                <a:solidFill>
                  <a:srgbClr val="FF0000"/>
                </a:solidFill>
              </a:rPr>
              <a:t>(SPGP info in Section 710)</a:t>
            </a:r>
            <a:r>
              <a:rPr lang="en-US" sz="1600" b="1" dirty="0" smtClean="0">
                <a:solidFill>
                  <a:srgbClr val="FF0000"/>
                </a:solidFill>
              </a:rPr>
              <a:t>: </a:t>
            </a:r>
          </a:p>
          <a:p>
            <a:r>
              <a:rPr lang="en-US" sz="1600" dirty="0" smtClean="0">
                <a:hlinkClick r:id="rId3"/>
              </a:rPr>
              <a:t>http</a:t>
            </a:r>
            <a:r>
              <a:rPr lang="en-US" sz="1600" dirty="0">
                <a:hlinkClick r:id="rId3"/>
              </a:rPr>
              <a:t>://</a:t>
            </a:r>
            <a:r>
              <a:rPr lang="en-US" sz="1600" dirty="0" smtClean="0">
                <a:hlinkClick r:id="rId3"/>
              </a:rPr>
              <a:t>depnet/wrm/sler/erp/docs/slerp_online/CompleteTOC.pdf</a:t>
            </a:r>
            <a:endParaRPr lang="en-US" sz="1600" dirty="0" smtClean="0"/>
          </a:p>
        </p:txBody>
      </p:sp>
      <p:sp>
        <p:nvSpPr>
          <p:cNvPr id="2" name="TextBox 1"/>
          <p:cNvSpPr txBox="1"/>
          <p:nvPr/>
        </p:nvSpPr>
        <p:spPr>
          <a:xfrm>
            <a:off x="1447800" y="228600"/>
            <a:ext cx="6662401" cy="584775"/>
          </a:xfrm>
          <a:prstGeom prst="rect">
            <a:avLst/>
          </a:prstGeom>
          <a:noFill/>
        </p:spPr>
        <p:txBody>
          <a:bodyPr wrap="none" rtlCol="0">
            <a:spAutoFit/>
          </a:bodyPr>
          <a:lstStyle/>
          <a:p>
            <a:r>
              <a:rPr lang="en-US" sz="3200" b="1" dirty="0" smtClean="0">
                <a:solidFill>
                  <a:schemeClr val="bg1"/>
                </a:solidFill>
              </a:rPr>
              <a:t>Tools: Corps Source Book &amp; SLER OPM</a:t>
            </a:r>
            <a:endParaRPr lang="en-US" sz="3200" b="1" dirty="0">
              <a:solidFill>
                <a:schemeClr val="bg1"/>
              </a:solidFill>
            </a:endParaRP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568" y="3070086"/>
            <a:ext cx="8686800" cy="31211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C:\Users\May_A\AppData\Local\Microsoft\Windows\Temporary Internet Files\Content.IE5\93STHHDD\MC900431613[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4800" y="0"/>
            <a:ext cx="1142886" cy="1142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97779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1371600"/>
            <a:ext cx="6248400" cy="584775"/>
          </a:xfrm>
          <a:prstGeom prst="rect">
            <a:avLst/>
          </a:prstGeom>
          <a:noFill/>
        </p:spPr>
        <p:txBody>
          <a:bodyPr wrap="square" rtlCol="0">
            <a:spAutoFit/>
          </a:bodyPr>
          <a:lstStyle/>
          <a:p>
            <a:pPr algn="ctr"/>
            <a:r>
              <a:rPr lang="en-US" sz="1600" b="1" dirty="0" smtClean="0">
                <a:solidFill>
                  <a:schemeClr val="bg1"/>
                </a:solidFill>
                <a:latin typeface="Arial" pitchFamily="34" charset="0"/>
                <a:cs typeface="Arial" pitchFamily="34" charset="0"/>
              </a:rPr>
              <a:t>Submerged Lands and Environmental Resources Coordination Program </a:t>
            </a:r>
            <a:endParaRPr lang="en-US" sz="1600" b="1" dirty="0">
              <a:solidFill>
                <a:schemeClr val="bg1"/>
              </a:solidFill>
              <a:latin typeface="Arial" pitchFamily="34" charset="0"/>
              <a:cs typeface="Arial" pitchFamily="34" charset="0"/>
            </a:endParaRPr>
          </a:p>
        </p:txBody>
      </p:sp>
      <p:sp>
        <p:nvSpPr>
          <p:cNvPr id="5" name="TextBox 4"/>
          <p:cNvSpPr txBox="1"/>
          <p:nvPr/>
        </p:nvSpPr>
        <p:spPr>
          <a:xfrm>
            <a:off x="826168" y="2362200"/>
            <a:ext cx="7467600" cy="707886"/>
          </a:xfrm>
          <a:prstGeom prst="rect">
            <a:avLst/>
          </a:prstGeom>
          <a:noFill/>
        </p:spPr>
        <p:txBody>
          <a:bodyPr wrap="square" rtlCol="0">
            <a:spAutoFit/>
          </a:bodyPr>
          <a:lstStyle/>
          <a:p>
            <a:pPr algn="ctr"/>
            <a:endParaRPr lang="en-US" sz="4000" b="1" dirty="0">
              <a:latin typeface="Arial" pitchFamily="34" charset="0"/>
              <a:cs typeface="Arial" pitchFamily="34" charset="0"/>
            </a:endParaRPr>
          </a:p>
        </p:txBody>
      </p:sp>
      <p:sp>
        <p:nvSpPr>
          <p:cNvPr id="7" name="TextBox 6"/>
          <p:cNvSpPr txBox="1"/>
          <p:nvPr/>
        </p:nvSpPr>
        <p:spPr>
          <a:xfrm>
            <a:off x="609600" y="6172200"/>
            <a:ext cx="7772400" cy="400110"/>
          </a:xfrm>
          <a:prstGeom prst="rect">
            <a:avLst/>
          </a:prstGeom>
          <a:noFill/>
        </p:spPr>
        <p:txBody>
          <a:bodyPr wrap="square" rtlCol="0">
            <a:spAutoFit/>
          </a:bodyPr>
          <a:lstStyle/>
          <a:p>
            <a:r>
              <a:rPr lang="en-US" sz="2000" b="1" dirty="0" smtClean="0">
                <a:solidFill>
                  <a:srgbClr val="FF0000"/>
                </a:solidFill>
              </a:rPr>
              <a:t>Direct URL: </a:t>
            </a:r>
            <a:r>
              <a:rPr lang="en-US" sz="2000" dirty="0" smtClean="0"/>
              <a:t> </a:t>
            </a:r>
            <a:r>
              <a:rPr lang="en-US" sz="2000" dirty="0" smtClean="0">
                <a:hlinkClick r:id="rId2"/>
              </a:rPr>
              <a:t>http</a:t>
            </a:r>
            <a:r>
              <a:rPr lang="en-US" sz="2000" dirty="0">
                <a:hlinkClick r:id="rId2"/>
              </a:rPr>
              <a:t>://ca.dep.state.fl.us/mapdirect/?</a:t>
            </a:r>
            <a:r>
              <a:rPr lang="en-US" sz="2000" dirty="0" smtClean="0">
                <a:hlinkClick r:id="rId2"/>
              </a:rPr>
              <a:t>focus=erp</a:t>
            </a:r>
            <a:r>
              <a:rPr lang="en-US" sz="2000" dirty="0" smtClean="0"/>
              <a:t> </a:t>
            </a:r>
            <a:endParaRPr lang="en-US" sz="2000" dirty="0">
              <a:latin typeface="Arial" pitchFamily="34" charset="0"/>
              <a:cs typeface="Arial" pitchFamily="34" charset="0"/>
            </a:endParaRPr>
          </a:p>
        </p:txBody>
      </p:sp>
      <p:sp>
        <p:nvSpPr>
          <p:cNvPr id="2" name="TextBox 1"/>
          <p:cNvSpPr txBox="1"/>
          <p:nvPr/>
        </p:nvSpPr>
        <p:spPr>
          <a:xfrm>
            <a:off x="1447800" y="228600"/>
            <a:ext cx="5633081" cy="584775"/>
          </a:xfrm>
          <a:prstGeom prst="rect">
            <a:avLst/>
          </a:prstGeom>
          <a:noFill/>
        </p:spPr>
        <p:txBody>
          <a:bodyPr wrap="none" rtlCol="0">
            <a:spAutoFit/>
          </a:bodyPr>
          <a:lstStyle/>
          <a:p>
            <a:r>
              <a:rPr lang="en-US" sz="3200" b="1" dirty="0" smtClean="0">
                <a:solidFill>
                  <a:schemeClr val="bg1"/>
                </a:solidFill>
              </a:rPr>
              <a:t>Tools: ERP “Focus” in </a:t>
            </a:r>
            <a:r>
              <a:rPr lang="en-US" sz="3200" b="1" dirty="0" err="1" smtClean="0">
                <a:solidFill>
                  <a:schemeClr val="bg1"/>
                </a:solidFill>
              </a:rPr>
              <a:t>MapDirect</a:t>
            </a:r>
            <a:endParaRPr lang="en-US" sz="3200" b="1" dirty="0">
              <a:solidFill>
                <a:schemeClr val="bg1"/>
              </a:solidFill>
            </a:endParaRP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3723" t="8889" r="53663" b="30649"/>
          <a:stretch/>
        </p:blipFill>
        <p:spPr bwMode="auto">
          <a:xfrm>
            <a:off x="609600" y="1143000"/>
            <a:ext cx="7845582" cy="4908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Oval 7"/>
          <p:cNvSpPr/>
          <p:nvPr/>
        </p:nvSpPr>
        <p:spPr>
          <a:xfrm>
            <a:off x="381000" y="3962400"/>
            <a:ext cx="2362200" cy="167640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4" descr="C:\Users\May_A\AppData\Local\Microsoft\Windows\Temporary Internet Files\Content.IE5\93STHHDD\MC900431613[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0"/>
            <a:ext cx="1142886" cy="1142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21679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1371600"/>
            <a:ext cx="6248400" cy="584775"/>
          </a:xfrm>
          <a:prstGeom prst="rect">
            <a:avLst/>
          </a:prstGeom>
          <a:noFill/>
        </p:spPr>
        <p:txBody>
          <a:bodyPr wrap="square" rtlCol="0">
            <a:spAutoFit/>
          </a:bodyPr>
          <a:lstStyle/>
          <a:p>
            <a:pPr algn="ctr"/>
            <a:r>
              <a:rPr lang="en-US" sz="1600" b="1" dirty="0" smtClean="0">
                <a:solidFill>
                  <a:schemeClr val="bg1"/>
                </a:solidFill>
                <a:latin typeface="Arial" pitchFamily="34" charset="0"/>
                <a:cs typeface="Arial" pitchFamily="34" charset="0"/>
              </a:rPr>
              <a:t>Submerged Lands and Environmental Resources Coordination Program </a:t>
            </a:r>
            <a:endParaRPr lang="en-US" sz="1600" b="1" dirty="0">
              <a:solidFill>
                <a:schemeClr val="bg1"/>
              </a:solidFill>
              <a:latin typeface="Arial" pitchFamily="34" charset="0"/>
              <a:cs typeface="Arial" pitchFamily="34" charset="0"/>
            </a:endParaRPr>
          </a:p>
        </p:txBody>
      </p:sp>
      <p:sp>
        <p:nvSpPr>
          <p:cNvPr id="5" name="TextBox 4"/>
          <p:cNvSpPr txBox="1"/>
          <p:nvPr/>
        </p:nvSpPr>
        <p:spPr>
          <a:xfrm>
            <a:off x="826168" y="2362200"/>
            <a:ext cx="7467600" cy="707886"/>
          </a:xfrm>
          <a:prstGeom prst="rect">
            <a:avLst/>
          </a:prstGeom>
          <a:noFill/>
        </p:spPr>
        <p:txBody>
          <a:bodyPr wrap="square" rtlCol="0">
            <a:spAutoFit/>
          </a:bodyPr>
          <a:lstStyle/>
          <a:p>
            <a:pPr algn="ctr"/>
            <a:endParaRPr lang="en-US" sz="4000" b="1" dirty="0">
              <a:latin typeface="Arial" pitchFamily="34" charset="0"/>
              <a:cs typeface="Arial" pitchFamily="34" charset="0"/>
            </a:endParaRPr>
          </a:p>
        </p:txBody>
      </p:sp>
      <p:pic>
        <p:nvPicPr>
          <p:cNvPr id="307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t="1848" r="40059" b="3631"/>
          <a:stretch/>
        </p:blipFill>
        <p:spPr bwMode="auto">
          <a:xfrm>
            <a:off x="228600" y="1295400"/>
            <a:ext cx="8747945" cy="4655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Oval 7"/>
          <p:cNvSpPr/>
          <p:nvPr/>
        </p:nvSpPr>
        <p:spPr>
          <a:xfrm>
            <a:off x="304800" y="2514600"/>
            <a:ext cx="1371600" cy="327660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Line Callout 1 (Accent Bar) 2"/>
          <p:cNvSpPr/>
          <p:nvPr/>
        </p:nvSpPr>
        <p:spPr>
          <a:xfrm>
            <a:off x="4800600" y="2286000"/>
            <a:ext cx="2590800" cy="612648"/>
          </a:xfrm>
          <a:prstGeom prst="accentCallout1">
            <a:avLst>
              <a:gd name="adj1" fmla="val 18750"/>
              <a:gd name="adj2" fmla="val -8333"/>
              <a:gd name="adj3" fmla="val 96560"/>
              <a:gd name="adj4" fmla="val -136391"/>
            </a:avLst>
          </a:prstGeom>
          <a:solidFill>
            <a:schemeClr val="bg1"/>
          </a:solidFill>
          <a:ln w="50800">
            <a:solidFill>
              <a:srgbClr val="FF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SPGP data layers</a:t>
            </a:r>
            <a:endParaRPr lang="en-US" dirty="0">
              <a:solidFill>
                <a:schemeClr val="tx1"/>
              </a:solidFill>
            </a:endParaRPr>
          </a:p>
        </p:txBody>
      </p:sp>
      <p:pic>
        <p:nvPicPr>
          <p:cNvPr id="11" name="Picture 4" descr="C:\Users\May_A\AppData\Local\Microsoft\Windows\Temporary Internet Files\Content.IE5\93STHHDD\MC900431613[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0"/>
            <a:ext cx="1142886" cy="114288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47800" y="228600"/>
            <a:ext cx="5633081" cy="584775"/>
          </a:xfrm>
          <a:prstGeom prst="rect">
            <a:avLst/>
          </a:prstGeom>
          <a:noFill/>
        </p:spPr>
        <p:txBody>
          <a:bodyPr wrap="none" rtlCol="0">
            <a:spAutoFit/>
          </a:bodyPr>
          <a:lstStyle/>
          <a:p>
            <a:r>
              <a:rPr lang="en-US" sz="3200" b="1" dirty="0" smtClean="0">
                <a:solidFill>
                  <a:schemeClr val="bg1"/>
                </a:solidFill>
              </a:rPr>
              <a:t>Tools: ERP “Focus” in </a:t>
            </a:r>
            <a:r>
              <a:rPr lang="en-US" sz="3200" b="1" dirty="0" err="1" smtClean="0">
                <a:solidFill>
                  <a:schemeClr val="bg1"/>
                </a:solidFill>
              </a:rPr>
              <a:t>MapDirect</a:t>
            </a:r>
            <a:endParaRPr lang="en-US" sz="3200" b="1" dirty="0">
              <a:solidFill>
                <a:schemeClr val="bg1"/>
              </a:solidFill>
            </a:endParaRPr>
          </a:p>
        </p:txBody>
      </p:sp>
    </p:spTree>
    <p:extLst>
      <p:ext uri="{BB962C8B-B14F-4D97-AF65-F5344CB8AC3E}">
        <p14:creationId xmlns:p14="http://schemas.microsoft.com/office/powerpoint/2010/main" val="9785459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0" y="36250"/>
            <a:ext cx="9144000" cy="6858000"/>
          </a:xfrm>
          <a:prstGeom prst="rect">
            <a:avLst/>
          </a:prstGeom>
        </p:spPr>
      </p:pic>
      <p:sp>
        <p:nvSpPr>
          <p:cNvPr id="4" name="TextBox 3"/>
          <p:cNvSpPr txBox="1"/>
          <p:nvPr/>
        </p:nvSpPr>
        <p:spPr>
          <a:xfrm>
            <a:off x="1981200" y="1371600"/>
            <a:ext cx="6248400" cy="584775"/>
          </a:xfrm>
          <a:prstGeom prst="rect">
            <a:avLst/>
          </a:prstGeom>
          <a:noFill/>
        </p:spPr>
        <p:txBody>
          <a:bodyPr wrap="square" rtlCol="0">
            <a:spAutoFit/>
          </a:bodyPr>
          <a:lstStyle/>
          <a:p>
            <a:pPr algn="ctr"/>
            <a:r>
              <a:rPr lang="en-US" sz="1600" b="1" dirty="0" smtClean="0">
                <a:solidFill>
                  <a:schemeClr val="bg1"/>
                </a:solidFill>
                <a:latin typeface="Arial" pitchFamily="34" charset="0"/>
                <a:cs typeface="Arial" pitchFamily="34" charset="0"/>
              </a:rPr>
              <a:t>Submerged Lands and Environmental Resources Coordination Program </a:t>
            </a:r>
            <a:endParaRPr lang="en-US" sz="1600" b="1" dirty="0">
              <a:solidFill>
                <a:schemeClr val="bg1"/>
              </a:solidFill>
              <a:latin typeface="Arial" pitchFamily="34" charset="0"/>
              <a:cs typeface="Arial" pitchFamily="34" charset="0"/>
            </a:endParaRP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21389" b="18219"/>
          <a:stretch/>
        </p:blipFill>
        <p:spPr>
          <a:xfrm>
            <a:off x="0" y="2133600"/>
            <a:ext cx="9144000" cy="3657600"/>
          </a:xfrm>
          <a:prstGeom prst="rect">
            <a:avLst/>
          </a:prstGeom>
        </p:spPr>
      </p:pic>
      <p:sp>
        <p:nvSpPr>
          <p:cNvPr id="5" name="TextBox 4"/>
          <p:cNvSpPr txBox="1"/>
          <p:nvPr/>
        </p:nvSpPr>
        <p:spPr>
          <a:xfrm>
            <a:off x="838200" y="2819400"/>
            <a:ext cx="7467600" cy="1938992"/>
          </a:xfrm>
          <a:prstGeom prst="rect">
            <a:avLst/>
          </a:prstGeom>
          <a:noFill/>
        </p:spPr>
        <p:txBody>
          <a:bodyPr wrap="square" rtlCol="0">
            <a:spAutoFit/>
          </a:bodyPr>
          <a:lstStyle/>
          <a:p>
            <a:pPr algn="ctr"/>
            <a:r>
              <a:rPr lang="en-US" sz="4000" b="1" dirty="0" smtClean="0">
                <a:latin typeface="Arial" pitchFamily="34" charset="0"/>
                <a:cs typeface="Arial" pitchFamily="34" charset="0"/>
              </a:rPr>
              <a:t>Thank you. </a:t>
            </a:r>
          </a:p>
          <a:p>
            <a:pPr algn="ctr"/>
            <a:endParaRPr lang="en-US" sz="4000" b="1" dirty="0">
              <a:latin typeface="Arial" pitchFamily="34" charset="0"/>
              <a:cs typeface="Arial" pitchFamily="34" charset="0"/>
            </a:endParaRPr>
          </a:p>
          <a:p>
            <a:pPr algn="ctr"/>
            <a:r>
              <a:rPr lang="en-US" sz="4000" b="1" dirty="0" smtClean="0">
                <a:latin typeface="Arial" pitchFamily="34" charset="0"/>
                <a:cs typeface="Arial" pitchFamily="34" charset="0"/>
              </a:rPr>
              <a:t>Questions…?</a:t>
            </a:r>
            <a:endParaRPr lang="en-US" sz="4000" b="1" dirty="0">
              <a:latin typeface="Arial" pitchFamily="34" charset="0"/>
              <a:cs typeface="Arial" pitchFamily="34" charset="0"/>
            </a:endParaRPr>
          </a:p>
        </p:txBody>
      </p:sp>
      <p:sp>
        <p:nvSpPr>
          <p:cNvPr id="7" name="TextBox 6"/>
          <p:cNvSpPr txBox="1"/>
          <p:nvPr/>
        </p:nvSpPr>
        <p:spPr>
          <a:xfrm>
            <a:off x="1295400" y="5482225"/>
            <a:ext cx="7772400" cy="276999"/>
          </a:xfrm>
          <a:prstGeom prst="rect">
            <a:avLst/>
          </a:prstGeom>
          <a:noFill/>
        </p:spPr>
        <p:txBody>
          <a:bodyPr wrap="square" rtlCol="0">
            <a:spAutoFit/>
          </a:bodyPr>
          <a:lstStyle/>
          <a:p>
            <a:pPr algn="r"/>
            <a:r>
              <a:rPr lang="en-US" sz="1200" dirty="0" smtClean="0">
                <a:latin typeface="Helvetica" charset="0"/>
                <a:ea typeface="Helvetica" charset="0"/>
                <a:cs typeface="Helvetica" charset="0"/>
                <a:sym typeface="Helvetica" charset="0"/>
              </a:rPr>
              <a:t>Photo Credit: Mike Gil</a:t>
            </a:r>
          </a:p>
        </p:txBody>
      </p:sp>
    </p:spTree>
    <p:extLst>
      <p:ext uri="{BB962C8B-B14F-4D97-AF65-F5344CB8AC3E}">
        <p14:creationId xmlns:p14="http://schemas.microsoft.com/office/powerpoint/2010/main" val="1314948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1118473"/>
            <a:ext cx="8001000" cy="400110"/>
          </a:xfrm>
          <a:prstGeom prst="rect">
            <a:avLst/>
          </a:prstGeom>
          <a:noFill/>
        </p:spPr>
        <p:txBody>
          <a:bodyPr wrap="square" rtlCol="0">
            <a:spAutoFit/>
          </a:bodyPr>
          <a:lstStyle/>
          <a:p>
            <a:r>
              <a:rPr lang="en-US" sz="2000" dirty="0" smtClean="0">
                <a:latin typeface="Arial" pitchFamily="34" charset="0"/>
                <a:cs typeface="Arial" pitchFamily="34" charset="0"/>
              </a:rPr>
              <a:t>Under SPGP, reviewers categorize actions with simple color codes</a:t>
            </a:r>
            <a:endParaRPr lang="en-US" sz="2000" dirty="0">
              <a:solidFill>
                <a:schemeClr val="bg1"/>
              </a:solidFill>
              <a:latin typeface="Arial" pitchFamily="34" charset="0"/>
              <a:cs typeface="Arial" pitchFamily="34" charset="0"/>
            </a:endParaRPr>
          </a:p>
        </p:txBody>
      </p:sp>
      <p:sp>
        <p:nvSpPr>
          <p:cNvPr id="7" name="TextBox 6"/>
          <p:cNvSpPr txBox="1"/>
          <p:nvPr/>
        </p:nvSpPr>
        <p:spPr>
          <a:xfrm>
            <a:off x="3276600" y="1602126"/>
            <a:ext cx="5181600" cy="3139321"/>
          </a:xfrm>
          <a:prstGeom prst="rect">
            <a:avLst/>
          </a:prstGeom>
          <a:solidFill>
            <a:schemeClr val="bg1">
              <a:lumMod val="85000"/>
            </a:schemeClr>
          </a:solidFill>
        </p:spPr>
        <p:txBody>
          <a:bodyPr wrap="square" rtlCol="0">
            <a:spAutoFit/>
          </a:bodyPr>
          <a:lstStyle/>
          <a:p>
            <a:pPr marL="0" lvl="1"/>
            <a:r>
              <a:rPr lang="en-US" dirty="0" smtClean="0">
                <a:solidFill>
                  <a:srgbClr val="FF0000"/>
                </a:solidFill>
                <a:latin typeface="Gill Sans MT" pitchFamily="34" charset="0"/>
              </a:rPr>
              <a:t>Red </a:t>
            </a:r>
            <a:r>
              <a:rPr lang="en-US" dirty="0">
                <a:solidFill>
                  <a:srgbClr val="FF0000"/>
                </a:solidFill>
                <a:latin typeface="Gill Sans MT" pitchFamily="34" charset="0"/>
              </a:rPr>
              <a:t>projects </a:t>
            </a:r>
            <a:r>
              <a:rPr lang="en-US" dirty="0">
                <a:latin typeface="Gill Sans MT" pitchFamily="34" charset="0"/>
              </a:rPr>
              <a:t>– have potential to affect T/E species and need to be processed by the Corps; these do not qualify for the </a:t>
            </a:r>
            <a:r>
              <a:rPr lang="en-US" dirty="0" smtClean="0">
                <a:latin typeface="Gill Sans MT" pitchFamily="34" charset="0"/>
              </a:rPr>
              <a:t>SPGP</a:t>
            </a:r>
          </a:p>
          <a:p>
            <a:pPr marL="0" lvl="1"/>
            <a:endParaRPr lang="en-US" dirty="0">
              <a:latin typeface="Gill Sans MT" pitchFamily="34" charset="0"/>
            </a:endParaRPr>
          </a:p>
          <a:p>
            <a:pPr marL="0" lvl="1"/>
            <a:r>
              <a:rPr lang="en-US" dirty="0">
                <a:solidFill>
                  <a:srgbClr val="FFFF00"/>
                </a:solidFill>
                <a:latin typeface="Gill Sans MT" pitchFamily="34" charset="0"/>
              </a:rPr>
              <a:t>Yellow projects</a:t>
            </a:r>
            <a:r>
              <a:rPr lang="en-US" dirty="0">
                <a:latin typeface="Gill Sans MT" pitchFamily="34" charset="0"/>
              </a:rPr>
              <a:t> </a:t>
            </a:r>
            <a:r>
              <a:rPr lang="en-US" dirty="0" smtClean="0">
                <a:latin typeface="Gill Sans MT" pitchFamily="34" charset="0"/>
              </a:rPr>
              <a:t>– (a temporary designation) may </a:t>
            </a:r>
            <a:r>
              <a:rPr lang="en-US" dirty="0">
                <a:latin typeface="Gill Sans MT" pitchFamily="34" charset="0"/>
              </a:rPr>
              <a:t>not meet all of the design criteria and must be discussed with the Corps </a:t>
            </a:r>
          </a:p>
          <a:p>
            <a:pPr marL="0" lvl="1">
              <a:buFont typeface="Arial" pitchFamily="34" charset="0"/>
              <a:buChar char="•"/>
            </a:pPr>
            <a:endParaRPr lang="en-US" dirty="0">
              <a:latin typeface="Gill Sans MT" pitchFamily="34" charset="0"/>
            </a:endParaRPr>
          </a:p>
          <a:p>
            <a:pPr marL="0" lvl="1"/>
            <a:r>
              <a:rPr lang="en-US" dirty="0" smtClean="0">
                <a:solidFill>
                  <a:srgbClr val="00B050"/>
                </a:solidFill>
                <a:latin typeface="Gill Sans MT" pitchFamily="34" charset="0"/>
              </a:rPr>
              <a:t>Green </a:t>
            </a:r>
            <a:r>
              <a:rPr lang="en-US" dirty="0">
                <a:solidFill>
                  <a:srgbClr val="00B050"/>
                </a:solidFill>
                <a:latin typeface="Gill Sans MT" pitchFamily="34" charset="0"/>
              </a:rPr>
              <a:t>projects </a:t>
            </a:r>
            <a:r>
              <a:rPr lang="en-US" dirty="0">
                <a:latin typeface="Gill Sans MT" pitchFamily="34" charset="0"/>
              </a:rPr>
              <a:t>– </a:t>
            </a:r>
            <a:r>
              <a:rPr lang="en-US" dirty="0" smtClean="0">
                <a:latin typeface="Gill Sans MT" pitchFamily="34" charset="0"/>
              </a:rPr>
              <a:t>meet </a:t>
            </a:r>
            <a:r>
              <a:rPr lang="en-US" dirty="0">
                <a:latin typeface="Gill Sans MT" pitchFamily="34" charset="0"/>
              </a:rPr>
              <a:t>design criteria and may be </a:t>
            </a:r>
            <a:r>
              <a:rPr lang="en-US" dirty="0" smtClean="0">
                <a:latin typeface="Gill Sans MT" pitchFamily="34" charset="0"/>
              </a:rPr>
              <a:t>verified (after </a:t>
            </a:r>
            <a:r>
              <a:rPr lang="en-US" dirty="0">
                <a:latin typeface="Gill Sans MT" pitchFamily="34" charset="0"/>
              </a:rPr>
              <a:t>notification to </a:t>
            </a:r>
            <a:r>
              <a:rPr lang="en-US" dirty="0" smtClean="0">
                <a:latin typeface="Gill Sans MT" pitchFamily="34" charset="0"/>
              </a:rPr>
              <a:t>NMFS, if applicable)</a:t>
            </a:r>
            <a:endParaRPr lang="en-US" dirty="0">
              <a:latin typeface="Gill Sans MT" pitchFamily="34" charset="0"/>
            </a:endParaRPr>
          </a:p>
        </p:txBody>
      </p:sp>
      <p:sp>
        <p:nvSpPr>
          <p:cNvPr id="6" name="TextBox 5"/>
          <p:cNvSpPr txBox="1"/>
          <p:nvPr/>
        </p:nvSpPr>
        <p:spPr>
          <a:xfrm>
            <a:off x="1447800" y="228600"/>
            <a:ext cx="6446765" cy="584775"/>
          </a:xfrm>
          <a:prstGeom prst="rect">
            <a:avLst/>
          </a:prstGeom>
          <a:noFill/>
        </p:spPr>
        <p:txBody>
          <a:bodyPr wrap="none" rtlCol="0">
            <a:spAutoFit/>
          </a:bodyPr>
          <a:lstStyle/>
          <a:p>
            <a:r>
              <a:rPr lang="en-US" sz="3200" b="1" dirty="0" smtClean="0">
                <a:solidFill>
                  <a:schemeClr val="bg1"/>
                </a:solidFill>
              </a:rPr>
              <a:t>SPGP Lingo: the “traffic light” system</a:t>
            </a:r>
            <a:endParaRPr lang="en-US" sz="3200" b="1" dirty="0">
              <a:solidFill>
                <a:schemeClr val="bg1"/>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622135"/>
            <a:ext cx="3048000" cy="3048000"/>
          </a:xfrm>
          <a:prstGeom prst="rect">
            <a:avLst/>
          </a:prstGeom>
        </p:spPr>
      </p:pic>
      <p:sp>
        <p:nvSpPr>
          <p:cNvPr id="8" name="TextBox 7"/>
          <p:cNvSpPr txBox="1"/>
          <p:nvPr/>
        </p:nvSpPr>
        <p:spPr>
          <a:xfrm>
            <a:off x="385527" y="4953000"/>
            <a:ext cx="8458200" cy="1200329"/>
          </a:xfrm>
          <a:prstGeom prst="rect">
            <a:avLst/>
          </a:prstGeom>
          <a:noFill/>
        </p:spPr>
        <p:txBody>
          <a:bodyPr wrap="square" rtlCol="0">
            <a:spAutoFit/>
          </a:bodyPr>
          <a:lstStyle/>
          <a:p>
            <a:pPr marL="342900" indent="-342900">
              <a:buFont typeface="Arial" panose="020B0604020202020204" pitchFamily="34" charset="0"/>
              <a:buChar char="•"/>
            </a:pPr>
            <a:r>
              <a:rPr lang="en-US" dirty="0" smtClean="0">
                <a:latin typeface="Arial" pitchFamily="34" charset="0"/>
                <a:cs typeface="Arial" pitchFamily="34" charset="0"/>
              </a:rPr>
              <a:t>“Yellow” projects must first be sent to the Corps, who may either allow the state to verify (“Green”), or process the application themselves (“Red”)</a:t>
            </a:r>
          </a:p>
          <a:p>
            <a:endParaRPr lang="en-US" dirty="0" smtClean="0">
              <a:latin typeface="Arial" pitchFamily="34" charset="0"/>
              <a:cs typeface="Arial" pitchFamily="34" charset="0"/>
            </a:endParaRPr>
          </a:p>
          <a:p>
            <a:pPr marL="342900" indent="-342900">
              <a:buFont typeface="Arial" panose="020B0604020202020204" pitchFamily="34" charset="0"/>
              <a:buChar char="•"/>
            </a:pPr>
            <a:r>
              <a:rPr lang="en-US" dirty="0" smtClean="0">
                <a:latin typeface="Arial" pitchFamily="34" charset="0"/>
                <a:cs typeface="Arial" pitchFamily="34" charset="0"/>
              </a:rPr>
              <a:t>Only projects that are “Green” may ultimately be verified under SPGP</a:t>
            </a:r>
            <a:endParaRPr lang="en-US" dirty="0">
              <a:latin typeface="Arial" pitchFamily="34" charset="0"/>
              <a:cs typeface="Arial" pitchFamily="34" charset="0"/>
            </a:endParaRPr>
          </a:p>
        </p:txBody>
      </p:sp>
    </p:spTree>
    <p:extLst>
      <p:ext uri="{BB962C8B-B14F-4D97-AF65-F5344CB8AC3E}">
        <p14:creationId xmlns:p14="http://schemas.microsoft.com/office/powerpoint/2010/main" val="12251731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1371600"/>
            <a:ext cx="6248400" cy="584775"/>
          </a:xfrm>
          <a:prstGeom prst="rect">
            <a:avLst/>
          </a:prstGeom>
          <a:noFill/>
        </p:spPr>
        <p:txBody>
          <a:bodyPr wrap="square" rtlCol="0">
            <a:spAutoFit/>
          </a:bodyPr>
          <a:lstStyle/>
          <a:p>
            <a:pPr algn="ctr"/>
            <a:r>
              <a:rPr lang="en-US" sz="1600" b="1" dirty="0" smtClean="0">
                <a:solidFill>
                  <a:schemeClr val="bg1"/>
                </a:solidFill>
                <a:latin typeface="Arial" pitchFamily="34" charset="0"/>
                <a:cs typeface="Arial" pitchFamily="34" charset="0"/>
              </a:rPr>
              <a:t>Submerged Lands and Environmental Resources Coordination Program </a:t>
            </a:r>
            <a:endParaRPr lang="en-US" sz="1600" b="1" dirty="0">
              <a:solidFill>
                <a:schemeClr val="bg1"/>
              </a:solidFill>
              <a:latin typeface="Arial" pitchFamily="34" charset="0"/>
              <a:cs typeface="Arial" pitchFamily="34" charset="0"/>
            </a:endParaRPr>
          </a:p>
        </p:txBody>
      </p:sp>
      <p:sp>
        <p:nvSpPr>
          <p:cNvPr id="5" name="TextBox 4"/>
          <p:cNvSpPr txBox="1"/>
          <p:nvPr/>
        </p:nvSpPr>
        <p:spPr>
          <a:xfrm>
            <a:off x="826168" y="2362200"/>
            <a:ext cx="7467600" cy="707886"/>
          </a:xfrm>
          <a:prstGeom prst="rect">
            <a:avLst/>
          </a:prstGeom>
          <a:noFill/>
        </p:spPr>
        <p:txBody>
          <a:bodyPr wrap="square" rtlCol="0">
            <a:spAutoFit/>
          </a:bodyPr>
          <a:lstStyle/>
          <a:p>
            <a:pPr algn="ctr"/>
            <a:endParaRPr lang="en-US" sz="4000" b="1" dirty="0">
              <a:latin typeface="Arial" pitchFamily="34" charset="0"/>
              <a:cs typeface="Arial" pitchFamily="34" charset="0"/>
            </a:endParaRPr>
          </a:p>
        </p:txBody>
      </p:sp>
      <p:sp>
        <p:nvSpPr>
          <p:cNvPr id="7" name="TextBox 6"/>
          <p:cNvSpPr txBox="1"/>
          <p:nvPr/>
        </p:nvSpPr>
        <p:spPr>
          <a:xfrm>
            <a:off x="381000" y="1371600"/>
            <a:ext cx="8534400" cy="5047536"/>
          </a:xfrm>
          <a:prstGeom prst="rect">
            <a:avLst/>
          </a:prstGeom>
          <a:noFill/>
        </p:spPr>
        <p:txBody>
          <a:bodyPr wrap="square" rtlCol="0">
            <a:spAutoFit/>
          </a:bodyPr>
          <a:lstStyle/>
          <a:p>
            <a:r>
              <a:rPr lang="en-US" sz="2000" dirty="0" smtClean="0"/>
              <a:t>To put the value of SPGP in perspective, here are some numbers based on statewide DEP data* </a:t>
            </a:r>
            <a:r>
              <a:rPr lang="en-US" sz="2000" dirty="0"/>
              <a:t>f</a:t>
            </a:r>
            <a:r>
              <a:rPr lang="en-US" sz="2000" dirty="0" smtClean="0"/>
              <a:t>rom </a:t>
            </a:r>
            <a:r>
              <a:rPr lang="en-US" sz="2000" dirty="0"/>
              <a:t>July 23, </a:t>
            </a:r>
            <a:r>
              <a:rPr lang="en-US" sz="2000" dirty="0" smtClean="0"/>
              <a:t>2012** through </a:t>
            </a:r>
            <a:r>
              <a:rPr lang="en-US" sz="2000" dirty="0"/>
              <a:t>May 13, </a:t>
            </a:r>
            <a:r>
              <a:rPr lang="en-US" sz="2000" dirty="0" smtClean="0"/>
              <a:t>2014: </a:t>
            </a:r>
          </a:p>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dirty="0" smtClean="0"/>
              <a:t>11,741 applications were subject to SPGP review***</a:t>
            </a:r>
          </a:p>
          <a:p>
            <a:pPr marL="285750" indent="-285750">
              <a:buFont typeface="Arial" panose="020B0604020202020204" pitchFamily="34" charset="0"/>
              <a:buChar char="•"/>
            </a:pPr>
            <a:r>
              <a:rPr lang="en-US" sz="2000" dirty="0" smtClean="0"/>
              <a:t>5,789 projects </a:t>
            </a:r>
            <a:r>
              <a:rPr lang="en-US" sz="2000" dirty="0"/>
              <a:t>were </a:t>
            </a:r>
            <a:r>
              <a:rPr lang="en-US" sz="2000" dirty="0" smtClean="0"/>
              <a:t>verified </a:t>
            </a:r>
            <a:r>
              <a:rPr lang="en-US" sz="2000" dirty="0"/>
              <a:t>as “</a:t>
            </a:r>
            <a:r>
              <a:rPr lang="en-US" sz="2000" dirty="0" smtClean="0"/>
              <a:t>Green”</a:t>
            </a:r>
          </a:p>
          <a:p>
            <a:pPr marL="285750" indent="-285750">
              <a:buFont typeface="Arial" panose="020B0604020202020204" pitchFamily="34" charset="0"/>
              <a:buChar char="•"/>
            </a:pPr>
            <a:r>
              <a:rPr lang="en-US" sz="2000" dirty="0" smtClean="0"/>
              <a:t>Over 75% (4,460) </a:t>
            </a:r>
            <a:r>
              <a:rPr lang="en-US" sz="2000" dirty="0"/>
              <a:t>were docks or other piling-supported </a:t>
            </a:r>
            <a:r>
              <a:rPr lang="en-US" sz="2000" dirty="0" smtClean="0"/>
              <a:t>structures</a:t>
            </a:r>
          </a:p>
          <a:p>
            <a:pPr marL="285750" indent="-285750">
              <a:buFont typeface="Arial" panose="020B0604020202020204" pitchFamily="34" charset="0"/>
              <a:buChar char="•"/>
            </a:pPr>
            <a:r>
              <a:rPr lang="en-US" sz="2000" dirty="0" smtClean="0"/>
              <a:t>3,636 were </a:t>
            </a:r>
            <a:r>
              <a:rPr lang="en-US" sz="2000" i="1" dirty="0" smtClean="0"/>
              <a:t>self-certified</a:t>
            </a:r>
            <a:r>
              <a:rPr lang="en-US" sz="2000" dirty="0" smtClean="0"/>
              <a:t> docks and boat lifts</a:t>
            </a:r>
            <a:endParaRPr lang="en-US" sz="2000" dirty="0"/>
          </a:p>
          <a:p>
            <a:endParaRPr lang="en-US" sz="2000" dirty="0" smtClean="0"/>
          </a:p>
          <a:p>
            <a:r>
              <a:rPr lang="en-US" sz="2000" dirty="0" smtClean="0"/>
              <a:t>That’s roughly 3,000 applications/year for which the permitting burden was reduced by this “one-stop shop” review.  Most qualifying applicants are homeowners applying for projects at their private residence, who benefit greatly from this streamlined and less costly process.  This also significantly reduces the Corps’ permitting workload.  </a:t>
            </a:r>
            <a:r>
              <a:rPr lang="en-US" sz="2000" b="1" i="1" dirty="0" smtClean="0">
                <a:solidFill>
                  <a:srgbClr val="FF0000"/>
                </a:solidFill>
              </a:rPr>
              <a:t>Florida is lucky to have an SPGP!!!</a:t>
            </a:r>
            <a:endParaRPr lang="en-US" sz="2000" b="1" i="1" dirty="0">
              <a:solidFill>
                <a:srgbClr val="FF0000"/>
              </a:solidFill>
            </a:endParaRPr>
          </a:p>
          <a:p>
            <a:endParaRPr lang="en-US" sz="2000" dirty="0"/>
          </a:p>
          <a:p>
            <a:pPr indent="-182880"/>
            <a:r>
              <a:rPr lang="en-US" sz="1400" i="1" dirty="0" smtClean="0"/>
              <a:t>*  Data taken from our PA database, as of 5/13/14</a:t>
            </a:r>
          </a:p>
          <a:p>
            <a:pPr indent="-182880"/>
            <a:r>
              <a:rPr lang="en-US" sz="1400" i="1" dirty="0" smtClean="0"/>
              <a:t>**  Date the current Operating Agreement for SPGP IV-R1 was signed</a:t>
            </a:r>
          </a:p>
          <a:p>
            <a:pPr indent="-182880"/>
            <a:r>
              <a:rPr lang="en-US" sz="1400" i="1" dirty="0" smtClean="0"/>
              <a:t>***  i.e. all PA type/subtypes for which SPGP is currently a selectable option, on the “ERP screen” in PA</a:t>
            </a:r>
            <a:endParaRPr lang="en-US" sz="1400" i="1" dirty="0"/>
          </a:p>
        </p:txBody>
      </p:sp>
      <p:sp>
        <p:nvSpPr>
          <p:cNvPr id="6" name="TextBox 5"/>
          <p:cNvSpPr txBox="1"/>
          <p:nvPr/>
        </p:nvSpPr>
        <p:spPr>
          <a:xfrm>
            <a:off x="1447800" y="228600"/>
            <a:ext cx="5968237" cy="584775"/>
          </a:xfrm>
          <a:prstGeom prst="rect">
            <a:avLst/>
          </a:prstGeom>
          <a:noFill/>
        </p:spPr>
        <p:txBody>
          <a:bodyPr wrap="none" rtlCol="0">
            <a:spAutoFit/>
          </a:bodyPr>
          <a:lstStyle/>
          <a:p>
            <a:r>
              <a:rPr lang="en-US" sz="3200" b="1" dirty="0" smtClean="0">
                <a:solidFill>
                  <a:schemeClr val="bg1"/>
                </a:solidFill>
              </a:rPr>
              <a:t>Importance of the SPGP to Florida</a:t>
            </a:r>
            <a:endParaRPr lang="en-US" sz="3200" b="1" dirty="0">
              <a:solidFill>
                <a:schemeClr val="bg1"/>
              </a:solidFill>
            </a:endParaRPr>
          </a:p>
        </p:txBody>
      </p:sp>
    </p:spTree>
    <p:extLst>
      <p:ext uri="{BB962C8B-B14F-4D97-AF65-F5344CB8AC3E}">
        <p14:creationId xmlns:p14="http://schemas.microsoft.com/office/powerpoint/2010/main" val="38158983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2070" y="1308242"/>
            <a:ext cx="8229600" cy="1785104"/>
          </a:xfrm>
          <a:prstGeom prst="rect">
            <a:avLst/>
          </a:prstGeom>
          <a:blipFill>
            <a:blip r:embed="rId2"/>
            <a:tile tx="0" ty="0" sx="100000" sy="100000" flip="none" algn="tl"/>
          </a:blipFill>
        </p:spPr>
        <p:txBody>
          <a:bodyPr wrap="square" rIns="1554480" rtlCol="0">
            <a:spAutoFit/>
          </a:bodyPr>
          <a:lstStyle/>
          <a:p>
            <a:r>
              <a:rPr lang="en-US" sz="2200" b="1" dirty="0" smtClean="0">
                <a:effectLst>
                  <a:glow rad="63500">
                    <a:schemeClr val="accent3">
                      <a:satMod val="175000"/>
                      <a:alpha val="40000"/>
                    </a:schemeClr>
                  </a:glow>
                </a:effectLst>
                <a:latin typeface="Courier New" panose="02070309020205020404" pitchFamily="49" charset="0"/>
                <a:cs typeface="Courier New" panose="02070309020205020404" pitchFamily="49" charset="0"/>
              </a:rPr>
              <a:t>Florida </a:t>
            </a:r>
            <a:r>
              <a:rPr lang="en-US" sz="2200" b="1" dirty="0">
                <a:effectLst>
                  <a:glow rad="63500">
                    <a:schemeClr val="accent3">
                      <a:satMod val="175000"/>
                      <a:alpha val="40000"/>
                    </a:schemeClr>
                  </a:glow>
                </a:effectLst>
                <a:latin typeface="Courier New" panose="02070309020205020404" pitchFamily="49" charset="0"/>
                <a:cs typeface="Courier New" panose="02070309020205020404" pitchFamily="49" charset="0"/>
              </a:rPr>
              <a:t>benefits from the SPGP program and the streamlined permit process it provides, </a:t>
            </a:r>
            <a:r>
              <a:rPr lang="en-US" sz="2200" b="1" dirty="0" smtClean="0">
                <a:effectLst>
                  <a:glow rad="63500">
                    <a:schemeClr val="accent3">
                      <a:satMod val="175000"/>
                      <a:alpha val="40000"/>
                    </a:schemeClr>
                  </a:glow>
                </a:effectLst>
                <a:latin typeface="Courier New" panose="02070309020205020404" pitchFamily="49" charset="0"/>
                <a:cs typeface="Courier New" panose="02070309020205020404" pitchFamily="49" charset="0"/>
              </a:rPr>
              <a:t>but our </a:t>
            </a:r>
            <a:r>
              <a:rPr lang="en-US" sz="2200" b="1" dirty="0">
                <a:effectLst>
                  <a:glow rad="63500">
                    <a:schemeClr val="accent3">
                      <a:satMod val="175000"/>
                      <a:alpha val="40000"/>
                    </a:schemeClr>
                  </a:glow>
                </a:effectLst>
                <a:latin typeface="Courier New" panose="02070309020205020404" pitchFamily="49" charset="0"/>
                <a:cs typeface="Courier New" panose="02070309020205020404" pitchFamily="49" charset="0"/>
              </a:rPr>
              <a:t>ability to </a:t>
            </a:r>
            <a:r>
              <a:rPr lang="en-US" sz="2200" b="1" i="1" dirty="0">
                <a:effectLst>
                  <a:glow rad="63500">
                    <a:schemeClr val="accent3">
                      <a:satMod val="175000"/>
                      <a:alpha val="40000"/>
                    </a:schemeClr>
                  </a:glow>
                </a:effectLst>
                <a:latin typeface="Courier New" panose="02070309020205020404" pitchFamily="49" charset="0"/>
                <a:cs typeface="Courier New" panose="02070309020205020404" pitchFamily="49" charset="0"/>
              </a:rPr>
              <a:t>keep</a:t>
            </a:r>
            <a:r>
              <a:rPr lang="en-US" sz="2200" b="1" dirty="0">
                <a:effectLst>
                  <a:glow rad="63500">
                    <a:schemeClr val="accent3">
                      <a:satMod val="175000"/>
                      <a:alpha val="40000"/>
                    </a:schemeClr>
                  </a:glow>
                </a:effectLst>
                <a:latin typeface="Courier New" panose="02070309020205020404" pitchFamily="49" charset="0"/>
                <a:cs typeface="Courier New" panose="02070309020205020404" pitchFamily="49" charset="0"/>
              </a:rPr>
              <a:t> it </a:t>
            </a:r>
            <a:r>
              <a:rPr lang="en-US" sz="2200" b="1" dirty="0" smtClean="0">
                <a:effectLst>
                  <a:glow rad="63500">
                    <a:schemeClr val="accent3">
                      <a:satMod val="175000"/>
                      <a:alpha val="40000"/>
                    </a:schemeClr>
                  </a:glow>
                </a:effectLst>
                <a:latin typeface="Courier New" panose="02070309020205020404" pitchFamily="49" charset="0"/>
                <a:cs typeface="Courier New" panose="02070309020205020404" pitchFamily="49" charset="0"/>
              </a:rPr>
              <a:t>depends largely upon </a:t>
            </a:r>
            <a:r>
              <a:rPr lang="en-US" sz="2200" b="1" dirty="0">
                <a:effectLst>
                  <a:glow rad="63500">
                    <a:schemeClr val="accent3">
                      <a:satMod val="175000"/>
                      <a:alpha val="40000"/>
                    </a:schemeClr>
                  </a:glow>
                </a:effectLst>
                <a:latin typeface="Courier New" panose="02070309020205020404" pitchFamily="49" charset="0"/>
                <a:cs typeface="Courier New" panose="02070309020205020404" pitchFamily="49" charset="0"/>
              </a:rPr>
              <a:t>the work of our compliance staff (i.e. </a:t>
            </a:r>
            <a:r>
              <a:rPr lang="en-US" sz="2200" b="1" i="1" u="sng" dirty="0">
                <a:effectLst>
                  <a:glow rad="63500">
                    <a:schemeClr val="accent3">
                      <a:satMod val="175000"/>
                      <a:alpha val="40000"/>
                    </a:schemeClr>
                  </a:glow>
                </a:effectLst>
                <a:latin typeface="Courier New" panose="02070309020205020404" pitchFamily="49" charset="0"/>
                <a:cs typeface="Courier New" panose="02070309020205020404" pitchFamily="49" charset="0"/>
              </a:rPr>
              <a:t>you</a:t>
            </a:r>
            <a:r>
              <a:rPr lang="en-US" sz="2200" b="1" i="1" u="sng" dirty="0" smtClean="0">
                <a:effectLst>
                  <a:glow rad="63500">
                    <a:schemeClr val="accent3">
                      <a:satMod val="175000"/>
                      <a:alpha val="40000"/>
                    </a:schemeClr>
                  </a:glow>
                </a:effectLst>
                <a:latin typeface="Courier New" panose="02070309020205020404" pitchFamily="49" charset="0"/>
                <a:cs typeface="Courier New" panose="02070309020205020404" pitchFamily="49" charset="0"/>
              </a:rPr>
              <a:t>!</a:t>
            </a:r>
            <a:r>
              <a:rPr lang="en-US" sz="2200" b="1" dirty="0" smtClean="0">
                <a:effectLst>
                  <a:glow rad="63500">
                    <a:schemeClr val="accent3">
                      <a:satMod val="175000"/>
                      <a:alpha val="40000"/>
                    </a:schemeClr>
                  </a:glow>
                </a:effectLst>
                <a:latin typeface="Courier New" panose="02070309020205020404" pitchFamily="49" charset="0"/>
                <a:cs typeface="Courier New" panose="02070309020205020404" pitchFamily="49" charset="0"/>
              </a:rPr>
              <a:t>).</a:t>
            </a:r>
            <a:endParaRPr lang="en-US" sz="2200" b="1" dirty="0">
              <a:effectLst>
                <a:glow rad="63500">
                  <a:schemeClr val="accent3">
                    <a:satMod val="175000"/>
                    <a:alpha val="40000"/>
                  </a:schemeClr>
                </a:glow>
              </a:effectLst>
              <a:latin typeface="Courier New" panose="02070309020205020404" pitchFamily="49" charset="0"/>
              <a:cs typeface="Courier New" panose="02070309020205020404" pitchFamily="49" charset="0"/>
            </a:endParaRPr>
          </a:p>
        </p:txBody>
      </p:sp>
      <p:sp>
        <p:nvSpPr>
          <p:cNvPr id="5" name="TextBox 4"/>
          <p:cNvSpPr txBox="1"/>
          <p:nvPr/>
        </p:nvSpPr>
        <p:spPr>
          <a:xfrm>
            <a:off x="544718" y="3276600"/>
            <a:ext cx="8229600" cy="3139321"/>
          </a:xfrm>
          <a:prstGeom prst="rect">
            <a:avLst/>
          </a:prstGeom>
          <a:noFill/>
        </p:spPr>
        <p:txBody>
          <a:bodyPr wrap="square" rtlCol="0">
            <a:spAutoFit/>
          </a:bodyPr>
          <a:lstStyle/>
          <a:p>
            <a:r>
              <a:rPr lang="en-US" dirty="0" smtClean="0"/>
              <a:t>The SPGP, like most of the Corps’ General Permits, must be re-issued every </a:t>
            </a:r>
            <a:r>
              <a:rPr lang="en-US" b="1" dirty="0" smtClean="0"/>
              <a:t>5 years</a:t>
            </a:r>
            <a:r>
              <a:rPr lang="en-US" dirty="0" smtClean="0"/>
              <a:t>.</a:t>
            </a:r>
          </a:p>
          <a:p>
            <a:endParaRPr lang="en-US" dirty="0" smtClean="0"/>
          </a:p>
          <a:p>
            <a:r>
              <a:rPr lang="en-US" dirty="0" smtClean="0"/>
              <a:t>Each time the Corps seeks to issue an SPGP (or any other General Permit), it is subject to review and consultation by other federal agencies, including the </a:t>
            </a:r>
            <a:r>
              <a:rPr lang="en-US" dirty="0"/>
              <a:t>US Fish and Wildlife Service and the National Marine Fisheries Service </a:t>
            </a:r>
            <a:r>
              <a:rPr lang="en-US" dirty="0" smtClean="0"/>
              <a:t>under their respective authorities (e.g. ESA, MBTA, MMPA, etc.).  Those consultations involve close scrutiny of not only the proposed permit, but also the individual and cumulative impacts of all projects authorized thereunder.  </a:t>
            </a:r>
            <a:endParaRPr lang="en-US" dirty="0"/>
          </a:p>
          <a:p>
            <a:endParaRPr lang="en-US" dirty="0"/>
          </a:p>
          <a:p>
            <a:r>
              <a:rPr lang="en-US" dirty="0" smtClean="0"/>
              <a:t>This means that both DEP </a:t>
            </a:r>
            <a:r>
              <a:rPr lang="en-US" i="1" dirty="0" smtClean="0"/>
              <a:t>and </a:t>
            </a:r>
            <a:r>
              <a:rPr lang="en-US" dirty="0" smtClean="0"/>
              <a:t>USACE are under a lot of pressure to get it right, and as DEP’s compliance team, we’re counting on you.</a:t>
            </a:r>
          </a:p>
        </p:txBody>
      </p:sp>
      <p:sp>
        <p:nvSpPr>
          <p:cNvPr id="2" name="TextBox 1"/>
          <p:cNvSpPr txBox="1"/>
          <p:nvPr/>
        </p:nvSpPr>
        <p:spPr>
          <a:xfrm>
            <a:off x="1447800" y="228600"/>
            <a:ext cx="5551713" cy="584775"/>
          </a:xfrm>
          <a:prstGeom prst="rect">
            <a:avLst/>
          </a:prstGeom>
          <a:noFill/>
        </p:spPr>
        <p:txBody>
          <a:bodyPr wrap="none" rtlCol="0">
            <a:spAutoFit/>
          </a:bodyPr>
          <a:lstStyle/>
          <a:p>
            <a:r>
              <a:rPr lang="en-US" sz="3200" b="1" dirty="0" smtClean="0">
                <a:solidFill>
                  <a:schemeClr val="bg1"/>
                </a:solidFill>
              </a:rPr>
              <a:t>SPGP: CAP Staff’s Essential Role</a:t>
            </a:r>
            <a:endParaRPr lang="en-US" sz="3200" b="1" dirty="0">
              <a:solidFill>
                <a:schemeClr val="bg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6600" y="1370247"/>
            <a:ext cx="1546478" cy="1546478"/>
          </a:xfrm>
          <a:prstGeom prst="rect">
            <a:avLst/>
          </a:prstGeom>
        </p:spPr>
      </p:pic>
    </p:spTree>
    <p:extLst>
      <p:ext uri="{BB962C8B-B14F-4D97-AF65-F5344CB8AC3E}">
        <p14:creationId xmlns:p14="http://schemas.microsoft.com/office/powerpoint/2010/main" val="41258624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1371600"/>
            <a:ext cx="6248400" cy="584775"/>
          </a:xfrm>
          <a:prstGeom prst="rect">
            <a:avLst/>
          </a:prstGeom>
          <a:noFill/>
        </p:spPr>
        <p:txBody>
          <a:bodyPr wrap="square" rtlCol="0">
            <a:spAutoFit/>
          </a:bodyPr>
          <a:lstStyle/>
          <a:p>
            <a:pPr algn="ctr"/>
            <a:r>
              <a:rPr lang="en-US" sz="1600" b="1" dirty="0" smtClean="0">
                <a:solidFill>
                  <a:schemeClr val="bg1"/>
                </a:solidFill>
                <a:latin typeface="Arial" pitchFamily="34" charset="0"/>
                <a:cs typeface="Arial" pitchFamily="34" charset="0"/>
              </a:rPr>
              <a:t>Submerged Lands and Environmental Resources Coordination Program </a:t>
            </a:r>
            <a:endParaRPr lang="en-US" sz="1600" b="1" dirty="0">
              <a:solidFill>
                <a:schemeClr val="bg1"/>
              </a:solidFill>
              <a:latin typeface="Arial" pitchFamily="34" charset="0"/>
              <a:cs typeface="Arial" pitchFamily="34" charset="0"/>
            </a:endParaRPr>
          </a:p>
        </p:txBody>
      </p:sp>
      <p:sp>
        <p:nvSpPr>
          <p:cNvPr id="8" name="TextBox 7"/>
          <p:cNvSpPr txBox="1"/>
          <p:nvPr/>
        </p:nvSpPr>
        <p:spPr>
          <a:xfrm>
            <a:off x="457200" y="1363301"/>
            <a:ext cx="8229600" cy="3693319"/>
          </a:xfrm>
          <a:prstGeom prst="rect">
            <a:avLst/>
          </a:prstGeom>
          <a:noFill/>
        </p:spPr>
        <p:txBody>
          <a:bodyPr wrap="square" rtlCol="0">
            <a:spAutoFit/>
          </a:bodyPr>
          <a:lstStyle/>
          <a:p>
            <a:r>
              <a:rPr lang="en-US" dirty="0" smtClean="0"/>
              <a:t>DEP and the Corps share compliance inspection responsibilities, under the SPGP*.  To this end, both agencies have set a target of inspecting </a:t>
            </a:r>
            <a:r>
              <a:rPr lang="en-US" i="1" dirty="0" smtClean="0"/>
              <a:t>at least</a:t>
            </a:r>
            <a:r>
              <a:rPr lang="en-US" dirty="0" smtClean="0"/>
              <a:t> 10% of all projects authorized as “Green” under SPGP.</a:t>
            </a:r>
          </a:p>
          <a:p>
            <a:endParaRPr lang="en-US" dirty="0"/>
          </a:p>
          <a:p>
            <a:r>
              <a:rPr lang="en-US" dirty="0" smtClean="0"/>
              <a:t>The SPGP does not grant DEP any federal </a:t>
            </a:r>
            <a:r>
              <a:rPr lang="en-US" i="1" dirty="0" smtClean="0"/>
              <a:t>enforcement</a:t>
            </a:r>
            <a:r>
              <a:rPr lang="en-US" dirty="0" smtClean="0"/>
              <a:t> authority.  This means that if you find a possible violation of the SPGP, it is your responsibility to thoroughly document it and refer it to USACE, immediately.  Inspection </a:t>
            </a:r>
            <a:r>
              <a:rPr lang="en-US" dirty="0"/>
              <a:t>reports should be sent to: </a:t>
            </a:r>
            <a:r>
              <a:rPr lang="en-US" dirty="0" smtClean="0">
                <a:hlinkClick r:id="rId2"/>
              </a:rPr>
              <a:t>SAJ-RD-Enforcement@usace.army.mil</a:t>
            </a:r>
            <a:r>
              <a:rPr lang="en-US" dirty="0" smtClean="0"/>
              <a:t>.    </a:t>
            </a:r>
          </a:p>
          <a:p>
            <a:endParaRPr lang="en-US" dirty="0"/>
          </a:p>
          <a:p>
            <a:r>
              <a:rPr lang="en-US" dirty="0" smtClean="0"/>
              <a:t>However, if you are pursuing corrective action to address a violation of the state’s authorization or rules </a:t>
            </a:r>
            <a:r>
              <a:rPr lang="en-US" i="1" dirty="0" smtClean="0"/>
              <a:t>that you believe will also resolve the apparent federal violation</a:t>
            </a:r>
            <a:r>
              <a:rPr lang="en-US" dirty="0" smtClean="0"/>
              <a:t>, you should state as much in your inspection report and referral to the Corps.  </a:t>
            </a:r>
            <a:r>
              <a:rPr lang="en-US" b="1" i="1" dirty="0" smtClean="0"/>
              <a:t>Do not, however, delay in referring the apparent violation!</a:t>
            </a:r>
          </a:p>
        </p:txBody>
      </p:sp>
      <p:sp>
        <p:nvSpPr>
          <p:cNvPr id="9" name="TextBox 8"/>
          <p:cNvSpPr txBox="1"/>
          <p:nvPr/>
        </p:nvSpPr>
        <p:spPr>
          <a:xfrm>
            <a:off x="1447800" y="228600"/>
            <a:ext cx="5551713" cy="584775"/>
          </a:xfrm>
          <a:prstGeom prst="rect">
            <a:avLst/>
          </a:prstGeom>
          <a:noFill/>
        </p:spPr>
        <p:txBody>
          <a:bodyPr wrap="none" rtlCol="0">
            <a:spAutoFit/>
          </a:bodyPr>
          <a:lstStyle/>
          <a:p>
            <a:r>
              <a:rPr lang="en-US" sz="3200" b="1" dirty="0" smtClean="0">
                <a:solidFill>
                  <a:schemeClr val="bg1"/>
                </a:solidFill>
              </a:rPr>
              <a:t>SPGP: CAP Staff’s Essential Role</a:t>
            </a:r>
            <a:endParaRPr lang="en-US" sz="3200" b="1" dirty="0">
              <a:solidFill>
                <a:schemeClr val="bg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5600" y="4761658"/>
            <a:ext cx="2286000" cy="1991515"/>
          </a:xfrm>
          <a:prstGeom prst="rect">
            <a:avLst/>
          </a:prstGeom>
        </p:spPr>
      </p:pic>
      <p:sp>
        <p:nvSpPr>
          <p:cNvPr id="10" name="Rectangle 9"/>
          <p:cNvSpPr/>
          <p:nvPr/>
        </p:nvSpPr>
        <p:spPr>
          <a:xfrm>
            <a:off x="457200" y="5064919"/>
            <a:ext cx="6477000" cy="1384995"/>
          </a:xfrm>
          <a:prstGeom prst="rect">
            <a:avLst/>
          </a:prstGeom>
        </p:spPr>
        <p:txBody>
          <a:bodyPr wrap="square">
            <a:spAutoFit/>
          </a:bodyPr>
          <a:lstStyle/>
          <a:p>
            <a:r>
              <a:rPr lang="en-US" dirty="0"/>
              <a:t>Communication is important!  </a:t>
            </a:r>
            <a:r>
              <a:rPr lang="en-US" dirty="0" smtClean="0"/>
              <a:t>Call your local Corps Regulatory Office to coordinate efforts.</a:t>
            </a:r>
            <a:endParaRPr lang="en-US" dirty="0"/>
          </a:p>
          <a:p>
            <a:endParaRPr lang="en-US" sz="1200" i="1" dirty="0" smtClean="0"/>
          </a:p>
          <a:p>
            <a:r>
              <a:rPr lang="en-US" sz="1200" i="1" dirty="0" smtClean="0"/>
              <a:t>*  </a:t>
            </a:r>
            <a:r>
              <a:rPr lang="en-US" sz="1200" i="1" dirty="0"/>
              <a:t>In fact, under our Operating Agreement with USACE, we also have a more broad responsibility to share with the Corps </a:t>
            </a:r>
            <a:r>
              <a:rPr lang="en-US" sz="1200" i="1" u="sng" dirty="0"/>
              <a:t>any</a:t>
            </a:r>
            <a:r>
              <a:rPr lang="en-US" sz="1200" i="1" dirty="0"/>
              <a:t> relevant information relating to any possible violations of s. 404 of the Clean Water Act and/or s. 10 of the Rivers and Harbors Act of 1899.</a:t>
            </a:r>
          </a:p>
        </p:txBody>
      </p:sp>
    </p:spTree>
    <p:extLst>
      <p:ext uri="{BB962C8B-B14F-4D97-AF65-F5344CB8AC3E}">
        <p14:creationId xmlns:p14="http://schemas.microsoft.com/office/powerpoint/2010/main" val="1685921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1371600"/>
            <a:ext cx="6248400" cy="584775"/>
          </a:xfrm>
          <a:prstGeom prst="rect">
            <a:avLst/>
          </a:prstGeom>
          <a:noFill/>
        </p:spPr>
        <p:txBody>
          <a:bodyPr wrap="square" rtlCol="0">
            <a:spAutoFit/>
          </a:bodyPr>
          <a:lstStyle/>
          <a:p>
            <a:pPr algn="ctr"/>
            <a:r>
              <a:rPr lang="en-US" sz="1600" b="1" dirty="0" smtClean="0">
                <a:solidFill>
                  <a:schemeClr val="bg1"/>
                </a:solidFill>
                <a:latin typeface="Arial" pitchFamily="34" charset="0"/>
                <a:cs typeface="Arial" pitchFamily="34" charset="0"/>
              </a:rPr>
              <a:t>Submerged Lands and Environmental Resources Coordination Program </a:t>
            </a:r>
            <a:endParaRPr lang="en-US" sz="1600" b="1" dirty="0">
              <a:solidFill>
                <a:schemeClr val="bg1"/>
              </a:solidFill>
              <a:latin typeface="Arial" pitchFamily="34" charset="0"/>
              <a:cs typeface="Arial" pitchFamily="34" charset="0"/>
            </a:endParaRPr>
          </a:p>
        </p:txBody>
      </p:sp>
      <p:sp>
        <p:nvSpPr>
          <p:cNvPr id="5" name="TextBox 4"/>
          <p:cNvSpPr txBox="1"/>
          <p:nvPr/>
        </p:nvSpPr>
        <p:spPr>
          <a:xfrm>
            <a:off x="826168" y="2362200"/>
            <a:ext cx="7467600" cy="707886"/>
          </a:xfrm>
          <a:prstGeom prst="rect">
            <a:avLst/>
          </a:prstGeom>
          <a:noFill/>
        </p:spPr>
        <p:txBody>
          <a:bodyPr wrap="square" rtlCol="0">
            <a:spAutoFit/>
          </a:bodyPr>
          <a:lstStyle/>
          <a:p>
            <a:pPr algn="ctr"/>
            <a:endParaRPr lang="en-US" sz="4000" b="1" dirty="0">
              <a:latin typeface="Arial" pitchFamily="34" charset="0"/>
              <a:cs typeface="Arial" pitchFamily="34" charset="0"/>
            </a:endParaRPr>
          </a:p>
        </p:txBody>
      </p:sp>
      <p:sp>
        <p:nvSpPr>
          <p:cNvPr id="7" name="TextBox 6"/>
          <p:cNvSpPr txBox="1"/>
          <p:nvPr/>
        </p:nvSpPr>
        <p:spPr>
          <a:xfrm>
            <a:off x="399748" y="1193435"/>
            <a:ext cx="8363252" cy="923330"/>
          </a:xfrm>
          <a:prstGeom prst="rect">
            <a:avLst/>
          </a:prstGeom>
          <a:noFill/>
        </p:spPr>
        <p:txBody>
          <a:bodyPr wrap="square" rtlCol="0">
            <a:spAutoFit/>
          </a:bodyPr>
          <a:lstStyle/>
          <a:p>
            <a:r>
              <a:rPr lang="en-US" dirty="0" smtClean="0"/>
              <a:t>There has been a recurring misconception over the years that activities that qualify for some ERP exemptions </a:t>
            </a:r>
            <a:r>
              <a:rPr lang="en-US" i="1" dirty="0" smtClean="0"/>
              <a:t>automatically</a:t>
            </a:r>
            <a:r>
              <a:rPr lang="en-US" dirty="0" smtClean="0"/>
              <a:t> qualify for SPGP.  This may be due to the wording of the SPGP, which cites some ERP exemptions as activities that </a:t>
            </a:r>
            <a:r>
              <a:rPr lang="en-US" i="1" dirty="0" smtClean="0"/>
              <a:t>might </a:t>
            </a:r>
            <a:r>
              <a:rPr lang="en-US" dirty="0" smtClean="0"/>
              <a:t>qualify for SPGP:</a:t>
            </a:r>
            <a:endParaRPr lang="en-US" dirty="0">
              <a:latin typeface="Arial" pitchFamily="34" charset="0"/>
              <a:cs typeface="Arial" pitchFamily="34" charset="0"/>
            </a:endParaRPr>
          </a:p>
        </p:txBody>
      </p:sp>
      <p:sp>
        <p:nvSpPr>
          <p:cNvPr id="2" name="TextBox 1"/>
          <p:cNvSpPr txBox="1"/>
          <p:nvPr/>
        </p:nvSpPr>
        <p:spPr>
          <a:xfrm>
            <a:off x="1447800" y="228600"/>
            <a:ext cx="5676297" cy="523220"/>
          </a:xfrm>
          <a:prstGeom prst="rect">
            <a:avLst/>
          </a:prstGeom>
          <a:noFill/>
        </p:spPr>
        <p:txBody>
          <a:bodyPr wrap="none" rtlCol="0">
            <a:spAutoFit/>
          </a:bodyPr>
          <a:lstStyle/>
          <a:p>
            <a:r>
              <a:rPr lang="en-US" sz="2800" i="1" dirty="0" smtClean="0">
                <a:solidFill>
                  <a:schemeClr val="bg1"/>
                </a:solidFill>
              </a:rPr>
              <a:t>“Doesn’t it just need to be exempt…?”</a:t>
            </a:r>
            <a:endParaRPr lang="en-US" sz="2800" i="1" dirty="0">
              <a:solidFill>
                <a:schemeClr val="bg1"/>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7182"/>
          <a:stretch/>
        </p:blipFill>
        <p:spPr bwMode="auto">
          <a:xfrm>
            <a:off x="990600" y="2358428"/>
            <a:ext cx="6986587" cy="2940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399748" y="5367827"/>
            <a:ext cx="8363252" cy="923330"/>
          </a:xfrm>
          <a:prstGeom prst="rect">
            <a:avLst/>
          </a:prstGeom>
          <a:noFill/>
        </p:spPr>
        <p:txBody>
          <a:bodyPr wrap="square" rtlCol="0">
            <a:spAutoFit/>
          </a:bodyPr>
          <a:lstStyle/>
          <a:p>
            <a:r>
              <a:rPr lang="en-US" dirty="0" smtClean="0"/>
              <a:t>Conversely, staff have also misconstrued SPGP to be </a:t>
            </a:r>
            <a:r>
              <a:rPr lang="en-US" i="1" dirty="0" smtClean="0"/>
              <a:t>limited</a:t>
            </a:r>
            <a:r>
              <a:rPr lang="en-US" dirty="0" smtClean="0"/>
              <a:t> to activities that are exempt under ERP.  Although most “Green” activities </a:t>
            </a:r>
            <a:r>
              <a:rPr lang="en-US" i="1" dirty="0" smtClean="0"/>
              <a:t>are exempt</a:t>
            </a:r>
            <a:r>
              <a:rPr lang="en-US" dirty="0" smtClean="0"/>
              <a:t>, that is not a requirement of SPGP, </a:t>
            </a:r>
            <a:r>
              <a:rPr lang="en-US" i="1" dirty="0" smtClean="0"/>
              <a:t>per se</a:t>
            </a:r>
            <a:r>
              <a:rPr lang="en-US" dirty="0" smtClean="0"/>
              <a:t>.</a:t>
            </a:r>
            <a:endParaRPr lang="en-US" dirty="0">
              <a:latin typeface="Arial" pitchFamily="34" charset="0"/>
              <a:cs typeface="Arial" pitchFamily="34" charset="0"/>
            </a:endParaRPr>
          </a:p>
        </p:txBody>
      </p:sp>
    </p:spTree>
    <p:extLst>
      <p:ext uri="{BB962C8B-B14F-4D97-AF65-F5344CB8AC3E}">
        <p14:creationId xmlns:p14="http://schemas.microsoft.com/office/powerpoint/2010/main" val="38265144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1371600"/>
            <a:ext cx="6248400" cy="584775"/>
          </a:xfrm>
          <a:prstGeom prst="rect">
            <a:avLst/>
          </a:prstGeom>
          <a:noFill/>
        </p:spPr>
        <p:txBody>
          <a:bodyPr wrap="square" rtlCol="0">
            <a:spAutoFit/>
          </a:bodyPr>
          <a:lstStyle/>
          <a:p>
            <a:pPr algn="ctr"/>
            <a:r>
              <a:rPr lang="en-US" sz="1600" b="1" dirty="0" smtClean="0">
                <a:solidFill>
                  <a:schemeClr val="bg1"/>
                </a:solidFill>
                <a:latin typeface="Arial" pitchFamily="34" charset="0"/>
                <a:cs typeface="Arial" pitchFamily="34" charset="0"/>
              </a:rPr>
              <a:t>Submerged Lands and Environmental Resources Coordination Program </a:t>
            </a:r>
            <a:endParaRPr lang="en-US" sz="1600" b="1" dirty="0">
              <a:solidFill>
                <a:schemeClr val="bg1"/>
              </a:solidFill>
              <a:latin typeface="Arial" pitchFamily="34" charset="0"/>
              <a:cs typeface="Arial" pitchFamily="34" charset="0"/>
            </a:endParaRPr>
          </a:p>
        </p:txBody>
      </p:sp>
      <p:sp>
        <p:nvSpPr>
          <p:cNvPr id="5" name="TextBox 4"/>
          <p:cNvSpPr txBox="1"/>
          <p:nvPr/>
        </p:nvSpPr>
        <p:spPr>
          <a:xfrm>
            <a:off x="381000" y="1269293"/>
            <a:ext cx="8408068" cy="5078313"/>
          </a:xfrm>
          <a:prstGeom prst="rect">
            <a:avLst/>
          </a:prstGeom>
          <a:noFill/>
        </p:spPr>
        <p:txBody>
          <a:bodyPr wrap="square" rtlCol="0">
            <a:spAutoFit/>
          </a:bodyPr>
          <a:lstStyle/>
          <a:p>
            <a:r>
              <a:rPr lang="en-US" dirty="0" smtClean="0"/>
              <a:t>The SPGP includes numerous requirements for the protection</a:t>
            </a:r>
            <a:r>
              <a:rPr lang="en-US" dirty="0"/>
              <a:t> </a:t>
            </a:r>
            <a:r>
              <a:rPr lang="en-US" dirty="0" smtClean="0"/>
              <a:t>of federally-listed (threatened or endangered) species, and their habitats.  Understanding these criteria is essential to ensuring compliance.  Some of these criteria are </a:t>
            </a:r>
            <a:r>
              <a:rPr lang="en-US" i="1" dirty="0" smtClean="0"/>
              <a:t>geographic </a:t>
            </a:r>
            <a:r>
              <a:rPr lang="en-US" dirty="0" smtClean="0"/>
              <a:t>and exclusionary, in nature – for example, SPGP does not authorize </a:t>
            </a:r>
            <a:r>
              <a:rPr lang="en-US" u="sng" dirty="0" smtClean="0"/>
              <a:t>any</a:t>
            </a:r>
            <a:r>
              <a:rPr lang="en-US" dirty="0" smtClean="0"/>
              <a:t> work within areas such as:</a:t>
            </a:r>
          </a:p>
          <a:p>
            <a:endParaRPr lang="en-US" dirty="0" smtClean="0"/>
          </a:p>
          <a:p>
            <a:pPr marL="285750" indent="-285750">
              <a:buFont typeface="Arial" panose="020B0604020202020204" pitchFamily="34" charset="0"/>
              <a:buChar char="•"/>
            </a:pPr>
            <a:r>
              <a:rPr lang="en-US" dirty="0" smtClean="0"/>
              <a:t>Monroe County</a:t>
            </a:r>
          </a:p>
          <a:p>
            <a:pPr marL="285750" indent="-285750">
              <a:buFont typeface="Arial" panose="020B0604020202020204" pitchFamily="34" charset="0"/>
              <a:buChar char="•"/>
            </a:pPr>
            <a:r>
              <a:rPr lang="en-US" dirty="0" smtClean="0"/>
              <a:t>Most designated critical habitats of listed species (with the notable exception of piling-supported structures in </a:t>
            </a:r>
            <a:r>
              <a:rPr lang="en-US" dirty="0" err="1" smtClean="0"/>
              <a:t>smalltooth</a:t>
            </a:r>
            <a:r>
              <a:rPr lang="en-US" dirty="0" smtClean="0"/>
              <a:t> sawfish CH)</a:t>
            </a:r>
          </a:p>
          <a:p>
            <a:pPr marL="285750" indent="-285750">
              <a:buFont typeface="Arial" panose="020B0604020202020204" pitchFamily="34" charset="0"/>
              <a:buChar char="•"/>
            </a:pPr>
            <a:r>
              <a:rPr lang="en-US" dirty="0"/>
              <a:t>The Florida panther consultation area</a:t>
            </a:r>
          </a:p>
          <a:p>
            <a:pPr marL="285750" indent="-285750">
              <a:buFont typeface="Arial" panose="020B0604020202020204" pitchFamily="34" charset="0"/>
              <a:buChar char="•"/>
            </a:pPr>
            <a:r>
              <a:rPr lang="en-US" dirty="0" smtClean="0"/>
              <a:t>Many specific </a:t>
            </a:r>
            <a:r>
              <a:rPr lang="en-US" dirty="0" err="1" smtClean="0"/>
              <a:t>waterbodies</a:t>
            </a:r>
            <a:r>
              <a:rPr lang="en-US" dirty="0" smtClean="0"/>
              <a:t> (e.g. </a:t>
            </a:r>
            <a:r>
              <a:rPr lang="en-US" dirty="0" err="1" smtClean="0"/>
              <a:t>Faka</a:t>
            </a:r>
            <a:r>
              <a:rPr lang="en-US" dirty="0" smtClean="0"/>
              <a:t>-union canal, Lake Miccosukee, King’s Bay/Crystal River, much of the </a:t>
            </a:r>
            <a:r>
              <a:rPr lang="en-US" dirty="0" err="1" smtClean="0"/>
              <a:t>Wekiva</a:t>
            </a:r>
            <a:r>
              <a:rPr lang="en-US" dirty="0" smtClean="0"/>
              <a:t> River, etc.)</a:t>
            </a:r>
          </a:p>
          <a:p>
            <a:pPr marL="285750" indent="-285750">
              <a:buFont typeface="Arial" panose="020B0604020202020204" pitchFamily="34" charset="0"/>
              <a:buChar char="•"/>
            </a:pPr>
            <a:r>
              <a:rPr lang="en-US" dirty="0" smtClean="0"/>
              <a:t>Warm water aggregation or no-entry areas (see manatee key)</a:t>
            </a:r>
          </a:p>
          <a:p>
            <a:endParaRPr lang="en-US" dirty="0" smtClean="0"/>
          </a:p>
          <a:p>
            <a:r>
              <a:rPr lang="en-US" dirty="0" smtClean="0"/>
              <a:t>These criteria, by their nature, are fairly straightforward.  While CAP staff should be aware of them, </a:t>
            </a:r>
            <a:r>
              <a:rPr lang="en-US" i="1" dirty="0" smtClean="0"/>
              <a:t>generally</a:t>
            </a:r>
            <a:r>
              <a:rPr lang="en-US" dirty="0" smtClean="0"/>
              <a:t> speaking, the permit reviewer (or self-cert system) will not have verified SPGP in such exclusion areas, in the first place.</a:t>
            </a:r>
          </a:p>
          <a:p>
            <a:pPr marL="285750" indent="-285750">
              <a:buFont typeface="Arial" panose="020B0604020202020204" pitchFamily="34" charset="0"/>
              <a:buChar char="•"/>
            </a:pPr>
            <a:endParaRPr lang="en-US" dirty="0" smtClean="0"/>
          </a:p>
        </p:txBody>
      </p:sp>
      <p:sp>
        <p:nvSpPr>
          <p:cNvPr id="2" name="TextBox 1"/>
          <p:cNvSpPr txBox="1"/>
          <p:nvPr/>
        </p:nvSpPr>
        <p:spPr>
          <a:xfrm>
            <a:off x="1447800" y="228600"/>
            <a:ext cx="4453463" cy="584775"/>
          </a:xfrm>
          <a:prstGeom prst="rect">
            <a:avLst/>
          </a:prstGeom>
          <a:noFill/>
        </p:spPr>
        <p:txBody>
          <a:bodyPr wrap="none" rtlCol="0">
            <a:spAutoFit/>
          </a:bodyPr>
          <a:lstStyle/>
          <a:p>
            <a:r>
              <a:rPr lang="en-US" sz="3200" b="1" dirty="0" smtClean="0">
                <a:solidFill>
                  <a:schemeClr val="bg1"/>
                </a:solidFill>
              </a:rPr>
              <a:t>SPGP Criteria (locational)</a:t>
            </a:r>
            <a:endParaRPr lang="en-US" sz="3200" b="1" dirty="0">
              <a:solidFill>
                <a:schemeClr val="bg1"/>
              </a:solidFill>
            </a:endParaRPr>
          </a:p>
        </p:txBody>
      </p:sp>
    </p:spTree>
    <p:extLst>
      <p:ext uri="{BB962C8B-B14F-4D97-AF65-F5344CB8AC3E}">
        <p14:creationId xmlns:p14="http://schemas.microsoft.com/office/powerpoint/2010/main" val="393891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1371600"/>
            <a:ext cx="6248400" cy="584775"/>
          </a:xfrm>
          <a:prstGeom prst="rect">
            <a:avLst/>
          </a:prstGeom>
          <a:noFill/>
        </p:spPr>
        <p:txBody>
          <a:bodyPr wrap="square" rtlCol="0">
            <a:spAutoFit/>
          </a:bodyPr>
          <a:lstStyle/>
          <a:p>
            <a:pPr algn="ctr"/>
            <a:r>
              <a:rPr lang="en-US" sz="1600" b="1" dirty="0" smtClean="0">
                <a:solidFill>
                  <a:schemeClr val="bg1"/>
                </a:solidFill>
                <a:latin typeface="Arial" pitchFamily="34" charset="0"/>
                <a:cs typeface="Arial" pitchFamily="34" charset="0"/>
              </a:rPr>
              <a:t>Submerged Lands and Environmental Resources Coordination Program </a:t>
            </a:r>
            <a:endParaRPr lang="en-US" sz="1600" b="1" dirty="0">
              <a:solidFill>
                <a:schemeClr val="bg1"/>
              </a:solidFill>
              <a:latin typeface="Arial" pitchFamily="34" charset="0"/>
              <a:cs typeface="Arial" pitchFamily="34" charset="0"/>
            </a:endParaRPr>
          </a:p>
        </p:txBody>
      </p:sp>
      <p:sp>
        <p:nvSpPr>
          <p:cNvPr id="5" name="TextBox 4"/>
          <p:cNvSpPr txBox="1"/>
          <p:nvPr/>
        </p:nvSpPr>
        <p:spPr>
          <a:xfrm>
            <a:off x="381000" y="1269293"/>
            <a:ext cx="8408068" cy="5078313"/>
          </a:xfrm>
          <a:prstGeom prst="rect">
            <a:avLst/>
          </a:prstGeom>
          <a:noFill/>
        </p:spPr>
        <p:txBody>
          <a:bodyPr wrap="square" rtlCol="0">
            <a:spAutoFit/>
          </a:bodyPr>
          <a:lstStyle/>
          <a:p>
            <a:r>
              <a:rPr lang="en-US" dirty="0" smtClean="0"/>
              <a:t>In addition to the </a:t>
            </a:r>
            <a:r>
              <a:rPr lang="en-US" i="1" dirty="0" smtClean="0"/>
              <a:t>geographic exclusion</a:t>
            </a:r>
            <a:r>
              <a:rPr lang="en-US" dirty="0" smtClean="0"/>
              <a:t> areas, the SPGP has many other criteria that are either </a:t>
            </a:r>
            <a:r>
              <a:rPr lang="en-US" i="1" dirty="0" smtClean="0"/>
              <a:t>geographically-conditional</a:t>
            </a:r>
            <a:r>
              <a:rPr lang="en-US" dirty="0" smtClean="0"/>
              <a:t>, or that pertain solely to the design or use of the project.  It is these conditions for which we are most reliant upon CAP staff to monitor compliance.  Examples of these conditions include (</a:t>
            </a:r>
            <a:r>
              <a:rPr lang="en-US" u="sng" dirty="0" smtClean="0"/>
              <a:t>but are not limited to</a:t>
            </a:r>
            <a:r>
              <a:rPr lang="en-US" dirty="0" smtClean="0"/>
              <a:t>):</a:t>
            </a:r>
          </a:p>
          <a:p>
            <a:endParaRPr lang="en-US" dirty="0" smtClean="0"/>
          </a:p>
          <a:p>
            <a:pPr marL="285750" indent="-285750">
              <a:buFont typeface="Arial" panose="020B0604020202020204" pitchFamily="34" charset="0"/>
              <a:buChar char="•"/>
            </a:pPr>
            <a:r>
              <a:rPr lang="en-US" dirty="0"/>
              <a:t>Work must not adversely affect or disturb properties on (or eligible for) the National Historic Register</a:t>
            </a:r>
          </a:p>
          <a:p>
            <a:pPr marL="285750" indent="-285750">
              <a:buFont typeface="Arial" panose="020B0604020202020204" pitchFamily="34" charset="0"/>
              <a:buChar char="•"/>
            </a:pPr>
            <a:r>
              <a:rPr lang="en-US" dirty="0" smtClean="0"/>
              <a:t>Docks constructed over marsh, </a:t>
            </a:r>
            <a:r>
              <a:rPr lang="en-US" dirty="0" err="1" smtClean="0"/>
              <a:t>seagrass</a:t>
            </a:r>
            <a:r>
              <a:rPr lang="en-US" dirty="0" smtClean="0"/>
              <a:t> or other aquatic/wetland vegetation must comply with the “Dock Construction Guidelines”, which require structures to “minimize and avoid” direct and shading impacts to vegetation, be elevated, have minimal (4’) walkway widths, be oriented north-south as much as possible, etc.</a:t>
            </a:r>
          </a:p>
          <a:p>
            <a:pPr marL="285750" indent="-285750">
              <a:buFont typeface="Arial" panose="020B0604020202020204" pitchFamily="34" charset="0"/>
              <a:buChar char="•"/>
            </a:pPr>
            <a:r>
              <a:rPr lang="en-US" dirty="0" smtClean="0"/>
              <a:t>More stringent dock design criteria apply within the </a:t>
            </a:r>
            <a:r>
              <a:rPr lang="en-US" i="1" dirty="0" smtClean="0"/>
              <a:t>range </a:t>
            </a:r>
            <a:r>
              <a:rPr lang="en-US" dirty="0" smtClean="0"/>
              <a:t>of Johnson’s </a:t>
            </a:r>
            <a:r>
              <a:rPr lang="en-US" dirty="0" err="1" smtClean="0"/>
              <a:t>seagrass</a:t>
            </a:r>
            <a:r>
              <a:rPr lang="en-US" dirty="0"/>
              <a:t> </a:t>
            </a:r>
            <a:endParaRPr lang="en-US" dirty="0" smtClean="0"/>
          </a:p>
          <a:p>
            <a:pPr marL="285750" indent="-285750">
              <a:buFont typeface="Arial" panose="020B0604020202020204" pitchFamily="34" charset="0"/>
              <a:buChar char="•"/>
            </a:pPr>
            <a:r>
              <a:rPr lang="en-US" dirty="0" smtClean="0"/>
              <a:t>Certain </a:t>
            </a:r>
            <a:r>
              <a:rPr lang="en-US" i="1" dirty="0" smtClean="0"/>
              <a:t>activity-based </a:t>
            </a:r>
            <a:r>
              <a:rPr lang="en-US" dirty="0" smtClean="0"/>
              <a:t>“</a:t>
            </a:r>
            <a:r>
              <a:rPr lang="en-US" dirty="0" err="1" smtClean="0"/>
              <a:t>kickouts</a:t>
            </a:r>
            <a:r>
              <a:rPr lang="en-US" dirty="0" smtClean="0"/>
              <a:t>” in the manatee key (see next slide), including: blasting or detonations, docks for “repeat use” vessels (water taxis, casino boats, etc.) or large freight vessels, etc.</a:t>
            </a:r>
          </a:p>
          <a:p>
            <a:pPr marL="285750" indent="-285750">
              <a:buFont typeface="Arial" panose="020B0604020202020204" pitchFamily="34" charset="0"/>
              <a:buChar char="•"/>
            </a:pPr>
            <a:endParaRPr lang="en-US" dirty="0"/>
          </a:p>
          <a:p>
            <a:r>
              <a:rPr lang="en-US" dirty="0" smtClean="0"/>
              <a:t>Unfortunately, it is these criteria which are most likely to be violated, when the project is actually built, which is why CAP inspections are so important!</a:t>
            </a:r>
          </a:p>
        </p:txBody>
      </p:sp>
      <p:sp>
        <p:nvSpPr>
          <p:cNvPr id="2" name="TextBox 1"/>
          <p:cNvSpPr txBox="1"/>
          <p:nvPr/>
        </p:nvSpPr>
        <p:spPr>
          <a:xfrm>
            <a:off x="1447800" y="228600"/>
            <a:ext cx="5310813" cy="584775"/>
          </a:xfrm>
          <a:prstGeom prst="rect">
            <a:avLst/>
          </a:prstGeom>
          <a:noFill/>
        </p:spPr>
        <p:txBody>
          <a:bodyPr wrap="none" rtlCol="0">
            <a:spAutoFit/>
          </a:bodyPr>
          <a:lstStyle/>
          <a:p>
            <a:r>
              <a:rPr lang="en-US" sz="3200" b="1" dirty="0" smtClean="0">
                <a:solidFill>
                  <a:schemeClr val="bg1"/>
                </a:solidFill>
              </a:rPr>
              <a:t>SPGP Criteria (design/general)</a:t>
            </a:r>
            <a:endParaRPr lang="en-US" sz="3200" b="1" dirty="0">
              <a:solidFill>
                <a:schemeClr val="bg1"/>
              </a:solidFill>
            </a:endParaRPr>
          </a:p>
        </p:txBody>
      </p:sp>
    </p:spTree>
    <p:extLst>
      <p:ext uri="{BB962C8B-B14F-4D97-AF65-F5344CB8AC3E}">
        <p14:creationId xmlns:p14="http://schemas.microsoft.com/office/powerpoint/2010/main" val="2796211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1371600"/>
            <a:ext cx="6248400" cy="584775"/>
          </a:xfrm>
          <a:prstGeom prst="rect">
            <a:avLst/>
          </a:prstGeom>
          <a:noFill/>
        </p:spPr>
        <p:txBody>
          <a:bodyPr wrap="square" rtlCol="0">
            <a:spAutoFit/>
          </a:bodyPr>
          <a:lstStyle/>
          <a:p>
            <a:pPr algn="ctr"/>
            <a:r>
              <a:rPr lang="en-US" sz="1600" b="1" dirty="0" smtClean="0">
                <a:solidFill>
                  <a:schemeClr val="bg1"/>
                </a:solidFill>
                <a:latin typeface="Arial" pitchFamily="34" charset="0"/>
                <a:cs typeface="Arial" pitchFamily="34" charset="0"/>
              </a:rPr>
              <a:t>Submerged Lands and Environmental Resources Coordination Program </a:t>
            </a:r>
            <a:endParaRPr lang="en-US" sz="1600" b="1" dirty="0">
              <a:solidFill>
                <a:schemeClr val="bg1"/>
              </a:solidFill>
              <a:latin typeface="Arial" pitchFamily="34" charset="0"/>
              <a:cs typeface="Arial" pitchFamily="34" charset="0"/>
            </a:endParaRPr>
          </a:p>
        </p:txBody>
      </p:sp>
      <p:sp>
        <p:nvSpPr>
          <p:cNvPr id="5" name="TextBox 4"/>
          <p:cNvSpPr txBox="1"/>
          <p:nvPr/>
        </p:nvSpPr>
        <p:spPr>
          <a:xfrm>
            <a:off x="381000" y="1269293"/>
            <a:ext cx="8408068" cy="1200329"/>
          </a:xfrm>
          <a:prstGeom prst="rect">
            <a:avLst/>
          </a:prstGeom>
          <a:noFill/>
        </p:spPr>
        <p:txBody>
          <a:bodyPr wrap="square" rtlCol="0">
            <a:spAutoFit/>
          </a:bodyPr>
          <a:lstStyle/>
          <a:p>
            <a:r>
              <a:rPr lang="en-US" dirty="0"/>
              <a:t>The SPGP requires </a:t>
            </a:r>
            <a:r>
              <a:rPr lang="en-US" dirty="0" smtClean="0"/>
              <a:t>compliance with </a:t>
            </a:r>
            <a:r>
              <a:rPr lang="en-US" dirty="0"/>
              <a:t>the Manatee Key </a:t>
            </a:r>
            <a:r>
              <a:rPr lang="en-US" dirty="0" smtClean="0"/>
              <a:t>(2013</a:t>
            </a:r>
            <a:r>
              <a:rPr lang="en-US" dirty="0"/>
              <a:t>).  </a:t>
            </a:r>
            <a:r>
              <a:rPr lang="en-US" dirty="0" smtClean="0"/>
              <a:t>The key can be challenging to understand for anyone not familiar with dichotomous keys.  Simply put, it is a series of “either/or” questions that logically determine whether the activity, at the proposed location, presents an unacceptable risk to the Florida manatee and/or its habitat.</a:t>
            </a:r>
            <a:endParaRPr lang="en-US" dirty="0"/>
          </a:p>
        </p:txBody>
      </p:sp>
      <p:sp>
        <p:nvSpPr>
          <p:cNvPr id="7" name="TextBox 6"/>
          <p:cNvSpPr txBox="1"/>
          <p:nvPr/>
        </p:nvSpPr>
        <p:spPr>
          <a:xfrm>
            <a:off x="241104" y="5649803"/>
            <a:ext cx="8458200" cy="830997"/>
          </a:xfrm>
          <a:prstGeom prst="rect">
            <a:avLst/>
          </a:prstGeom>
          <a:noFill/>
        </p:spPr>
        <p:txBody>
          <a:bodyPr wrap="square" rtlCol="0">
            <a:spAutoFit/>
          </a:bodyPr>
          <a:lstStyle/>
          <a:p>
            <a:r>
              <a:rPr lang="en-US" sz="1200" i="1" dirty="0" smtClean="0"/>
              <a:t>*  Currently, this includes</a:t>
            </a:r>
            <a:r>
              <a:rPr lang="en-US" sz="1200" i="1" dirty="0"/>
              <a:t>: BREVARD, </a:t>
            </a:r>
            <a:r>
              <a:rPr lang="en-US" sz="1200" i="1" dirty="0" smtClean="0"/>
              <a:t>BROWARD, CITRUS</a:t>
            </a:r>
            <a:r>
              <a:rPr lang="en-US" sz="1200" i="1" dirty="0"/>
              <a:t>, CLAY, COLLIER, DUVAL, INDIAN RIVER, LEE, MARTIN, MIAMI-DADE, PALM BEACH, ST. </a:t>
            </a:r>
            <a:r>
              <a:rPr lang="en-US" sz="1200" i="1" dirty="0" smtClean="0"/>
              <a:t>LUCIE, SARASOTA</a:t>
            </a:r>
            <a:r>
              <a:rPr lang="en-US" sz="1200" i="1" dirty="0"/>
              <a:t>, VOLUSIA</a:t>
            </a:r>
            <a:endParaRPr lang="en-US" sz="1200" i="1" dirty="0" smtClean="0"/>
          </a:p>
          <a:p>
            <a:r>
              <a:rPr lang="en-US" sz="1200" dirty="0" smtClean="0"/>
              <a:t>The 2013 manatee key may be viewed at:</a:t>
            </a:r>
            <a:endParaRPr lang="en-US" sz="1200" dirty="0" smtClean="0">
              <a:hlinkClick r:id="rId2"/>
            </a:endParaRPr>
          </a:p>
          <a:p>
            <a:r>
              <a:rPr lang="en-US" sz="1200" dirty="0" smtClean="0">
                <a:hlinkClick r:id="rId2"/>
              </a:rPr>
              <a:t>http</a:t>
            </a:r>
            <a:r>
              <a:rPr lang="en-US" sz="1200" dirty="0">
                <a:hlinkClick r:id="rId2"/>
              </a:rPr>
              <a:t>://</a:t>
            </a:r>
            <a:r>
              <a:rPr lang="en-US" sz="1200" dirty="0" smtClean="0">
                <a:hlinkClick r:id="rId2"/>
              </a:rPr>
              <a:t>www.saj.usace.army.mil/Portals/44/docs/regulatory/sourcebook/endangered_species/Manatee/2013_FINAL_ManateeKey.pdf</a:t>
            </a:r>
            <a:endParaRPr lang="en-US" sz="1200" dirty="0" smtClean="0"/>
          </a:p>
        </p:txBody>
      </p:sp>
      <p:sp>
        <p:nvSpPr>
          <p:cNvPr id="2" name="TextBox 1"/>
          <p:cNvSpPr txBox="1"/>
          <p:nvPr/>
        </p:nvSpPr>
        <p:spPr>
          <a:xfrm>
            <a:off x="1447800" y="228600"/>
            <a:ext cx="5759269" cy="584775"/>
          </a:xfrm>
          <a:prstGeom prst="rect">
            <a:avLst/>
          </a:prstGeom>
          <a:noFill/>
        </p:spPr>
        <p:txBody>
          <a:bodyPr wrap="none" rtlCol="0">
            <a:spAutoFit/>
          </a:bodyPr>
          <a:lstStyle/>
          <a:p>
            <a:r>
              <a:rPr lang="en-US" sz="3200" b="1" dirty="0" smtClean="0">
                <a:solidFill>
                  <a:schemeClr val="bg1"/>
                </a:solidFill>
              </a:rPr>
              <a:t>Demystifying the “Manatee Key”</a:t>
            </a:r>
            <a:endParaRPr lang="en-US" sz="3200" b="1" dirty="0">
              <a:solidFill>
                <a:schemeClr val="bg1"/>
              </a:solidFill>
            </a:endParaRPr>
          </a:p>
        </p:txBody>
      </p:sp>
      <p:pic>
        <p:nvPicPr>
          <p:cNvPr id="8" name="Picture 3" descr="C:\Users\May_A\AppData\Local\Microsoft\Windows\Temporary Internet Files\Content.IE5\36YRLE6R\MC900029968[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4698" y="3917312"/>
            <a:ext cx="1766502" cy="169318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286000" y="2451515"/>
            <a:ext cx="6324600" cy="3139321"/>
          </a:xfrm>
          <a:prstGeom prst="rect">
            <a:avLst/>
          </a:prstGeom>
        </p:spPr>
        <p:txBody>
          <a:bodyPr wrap="square">
            <a:spAutoFit/>
          </a:bodyPr>
          <a:lstStyle/>
          <a:p>
            <a:r>
              <a:rPr lang="en-US" dirty="0" smtClean="0"/>
              <a:t>Proper use of the key requires study, but here are some tips:</a:t>
            </a:r>
          </a:p>
          <a:p>
            <a:pPr marL="285750" indent="-285750">
              <a:buFont typeface="Arial" panose="020B0604020202020204" pitchFamily="34" charset="0"/>
              <a:buChar char="•"/>
            </a:pPr>
            <a:r>
              <a:rPr lang="en-US" b="1" dirty="0" smtClean="0"/>
              <a:t>Read the definitions in the glossary!</a:t>
            </a:r>
          </a:p>
          <a:p>
            <a:pPr marL="285750" indent="-285750">
              <a:buFont typeface="Arial" panose="020B0604020202020204" pitchFamily="34" charset="0"/>
              <a:buChar char="•"/>
            </a:pPr>
            <a:r>
              <a:rPr lang="en-US" dirty="0" smtClean="0"/>
              <a:t>The key is not needed for projects within waters that are truly </a:t>
            </a:r>
            <a:r>
              <a:rPr lang="en-US" i="1" dirty="0" smtClean="0"/>
              <a:t>inaccessible </a:t>
            </a:r>
            <a:r>
              <a:rPr lang="en-US" dirty="0" smtClean="0"/>
              <a:t>to manatees</a:t>
            </a:r>
          </a:p>
          <a:p>
            <a:pPr marL="285750" indent="-285750">
              <a:buFont typeface="Arial" panose="020B0604020202020204" pitchFamily="34" charset="0"/>
              <a:buChar char="•"/>
            </a:pPr>
            <a:r>
              <a:rPr lang="en-US" dirty="0"/>
              <a:t>Projects with more than “insignificant” impacts to aquatic or </a:t>
            </a:r>
            <a:r>
              <a:rPr lang="en-US" dirty="0" smtClean="0"/>
              <a:t>emergent vegetation, or </a:t>
            </a:r>
            <a:r>
              <a:rPr lang="en-US" u="sng" dirty="0" smtClean="0"/>
              <a:t>any</a:t>
            </a:r>
            <a:r>
              <a:rPr lang="en-US" dirty="0" smtClean="0"/>
              <a:t> project that keys out to “</a:t>
            </a:r>
            <a:r>
              <a:rPr lang="en-US" i="1" dirty="0" smtClean="0"/>
              <a:t>may affect”</a:t>
            </a:r>
            <a:r>
              <a:rPr lang="en-US" dirty="0" smtClean="0"/>
              <a:t> shouldn’t qualify for SPGP</a:t>
            </a:r>
          </a:p>
          <a:p>
            <a:pPr marL="285750" indent="-285750">
              <a:buFont typeface="Arial" panose="020B0604020202020204" pitchFamily="34" charset="0"/>
              <a:buChar char="•"/>
            </a:pPr>
            <a:r>
              <a:rPr lang="en-US" dirty="0" smtClean="0"/>
              <a:t>Projects in (or in waters contiguous to) counties with approved Manatee Protection Plans* must comply with those plans</a:t>
            </a:r>
          </a:p>
          <a:p>
            <a:pPr marL="285750" indent="-285750">
              <a:buFont typeface="Arial" panose="020B0604020202020204" pitchFamily="34" charset="0"/>
              <a:buChar char="•"/>
            </a:pPr>
            <a:r>
              <a:rPr lang="en-US" dirty="0" smtClean="0"/>
              <a:t>Most “multi-slip” facilities do not qualify, unless in a county with a MPP, or located in the panhandle</a:t>
            </a:r>
            <a:endParaRPr lang="en-US" dirty="0"/>
          </a:p>
        </p:txBody>
      </p:sp>
      <p:sp>
        <p:nvSpPr>
          <p:cNvPr id="9" name="Cloud Callout 8"/>
          <p:cNvSpPr/>
          <p:nvPr/>
        </p:nvSpPr>
        <p:spPr>
          <a:xfrm>
            <a:off x="179993" y="2860169"/>
            <a:ext cx="1143000" cy="816388"/>
          </a:xfrm>
          <a:prstGeom prst="cloudCallout">
            <a:avLst>
              <a:gd name="adj1" fmla="val 4010"/>
              <a:gd name="adj2" fmla="val 111995"/>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Comic Sans MS" panose="030F0702030302020204" pitchFamily="66" charset="0"/>
              </a:rPr>
              <a:t>  ?</a:t>
            </a:r>
            <a:endParaRPr lang="en-US" sz="3200" dirty="0">
              <a:solidFill>
                <a:schemeClr val="tx1"/>
              </a:solidFill>
              <a:latin typeface="Comic Sans MS" panose="030F0702030302020204" pitchFamily="66" charset="0"/>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300173" y="3117974"/>
            <a:ext cx="491712" cy="300778"/>
          </a:xfrm>
          <a:prstGeom prst="rect">
            <a:avLst/>
          </a:prstGeom>
        </p:spPr>
      </p:pic>
    </p:spTree>
    <p:extLst>
      <p:ext uri="{BB962C8B-B14F-4D97-AF65-F5344CB8AC3E}">
        <p14:creationId xmlns:p14="http://schemas.microsoft.com/office/powerpoint/2010/main" val="2523715008"/>
      </p:ext>
    </p:extLst>
  </p:cSld>
  <p:clrMapOvr>
    <a:masterClrMapping/>
  </p:clrMapOvr>
  <p:timing>
    <p:tnLst>
      <p:par>
        <p:cTn id="1" dur="indefinite" restart="never" nodeType="tmRoot"/>
      </p:par>
    </p:tnLst>
  </p:timing>
</p:sld>
</file>

<file path=ppt/theme/theme1.xml><?xml version="1.0" encoding="utf-8"?>
<a:theme xmlns:a="http://schemas.openxmlformats.org/drawingml/2006/main" name="State Land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4808</TotalTime>
  <Words>1969</Words>
  <Application>Microsoft Office PowerPoint</Application>
  <PresentationFormat>On-screen Show (4:3)</PresentationFormat>
  <Paragraphs>120</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Comic Sans MS</vt:lpstr>
      <vt:lpstr>Courier New</vt:lpstr>
      <vt:lpstr>Gill Sans MT</vt:lpstr>
      <vt:lpstr>Helvetica</vt:lpstr>
      <vt:lpstr>State Lands Powerpoint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Mike Titus</dc:creator>
  <cp:lastModifiedBy>May, Andrew</cp:lastModifiedBy>
  <cp:revision>253</cp:revision>
  <dcterms:created xsi:type="dcterms:W3CDTF">2011-08-01T18:44:53Z</dcterms:created>
  <dcterms:modified xsi:type="dcterms:W3CDTF">2014-06-10T01:03:04Z</dcterms:modified>
</cp:coreProperties>
</file>