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77" r:id="rId14"/>
    <p:sldId id="270" r:id="rId15"/>
    <p:sldId id="284" r:id="rId16"/>
    <p:sldId id="278" r:id="rId17"/>
    <p:sldId id="280" r:id="rId18"/>
    <p:sldId id="281" r:id="rId19"/>
    <p:sldId id="282" r:id="rId20"/>
    <p:sldId id="28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60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1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6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2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6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4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6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8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accent1">
                <a:alpha val="20000"/>
                <a:lumMod val="14000"/>
                <a:lumOff val="86000"/>
              </a:schemeClr>
            </a:gs>
            <a:gs pos="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  <a:gs pos="9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2D624-5D2D-44D4-8983-A1BDC78952AE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CFB47-CEE9-453C-9D4A-E7901A4B5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2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Certified Surface Water Delineator (CSWD)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860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Eric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Hickman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Environmental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Administrator </a:t>
            </a:r>
            <a:endParaRPr lang="en-US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FLDEP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Wetland Delineation and Evaluation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Section</a:t>
            </a:r>
          </a:p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Camille Beasley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Environmental Specialist III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FLDEP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Wetland Delineation and Evaluation Section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264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application fees, testing fees, certification fees or dues</a:t>
            </a:r>
          </a:p>
          <a:p>
            <a:r>
              <a:rPr lang="en-US" dirty="0" smtClean="0"/>
              <a:t>Minimal additional DEP staff required</a:t>
            </a:r>
          </a:p>
          <a:p>
            <a:r>
              <a:rPr lang="en-US" dirty="0" smtClean="0"/>
              <a:t>Minimal software requirements and expenses</a:t>
            </a:r>
          </a:p>
          <a:p>
            <a:r>
              <a:rPr lang="en-US" dirty="0" smtClean="0"/>
              <a:t>Minimal travel expenses</a:t>
            </a:r>
          </a:p>
          <a:p>
            <a:r>
              <a:rPr lang="en-US" dirty="0" smtClean="0"/>
              <a:t>Limited informal auditing minimizes expenses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512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Online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689"/>
            <a:ext cx="9144000" cy="585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566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Skillset proficiency demonstrated through 6 online testing modules and 1 field practicum</a:t>
            </a:r>
          </a:p>
          <a:p>
            <a:pPr lvl="1"/>
            <a:r>
              <a:rPr lang="en-US" dirty="0" smtClean="0"/>
              <a:t>Designed to eliminate Category 1 errors</a:t>
            </a:r>
          </a:p>
          <a:p>
            <a:r>
              <a:rPr lang="en-US" dirty="0" smtClean="0"/>
              <a:t>Certification will divided into 2 regions based on tropical vs. subtropical flora</a:t>
            </a:r>
          </a:p>
          <a:p>
            <a:r>
              <a:rPr lang="en-US" dirty="0" smtClean="0"/>
              <a:t>20% of submitted delineations audited</a:t>
            </a:r>
          </a:p>
          <a:p>
            <a:pPr lvl="1"/>
            <a:r>
              <a:rPr lang="en-US" dirty="0" smtClean="0"/>
              <a:t>Designed to help mitigate for Category 2 errors</a:t>
            </a:r>
          </a:p>
          <a:p>
            <a:pPr lvl="1"/>
            <a:r>
              <a:rPr lang="en-US" dirty="0" smtClean="0"/>
              <a:t>Results will not affect certification status</a:t>
            </a:r>
          </a:p>
          <a:p>
            <a:r>
              <a:rPr lang="en-US" dirty="0" smtClean="0"/>
              <a:t>Certification good for 5 years, recertification requires completion of online and field tests</a:t>
            </a:r>
          </a:p>
          <a:p>
            <a:pPr lvl="1"/>
            <a:r>
              <a:rPr lang="en-US" dirty="0" smtClean="0"/>
              <a:t>No CEUs or minimum delineations performed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9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accent1">
                <a:alpha val="20000"/>
                <a:lumMod val="14000"/>
                <a:lumOff val="86000"/>
              </a:schemeClr>
            </a:gs>
            <a:gs pos="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304800"/>
            <a:ext cx="58674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Apply to take online exams for subtropical or tropical region of Florida</a:t>
            </a:r>
            <a:endParaRPr lang="en-US" sz="15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896035"/>
            <a:ext cx="21336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Access to exams granted</a:t>
            </a:r>
            <a:endParaRPr lang="en-US" sz="1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1505635"/>
            <a:ext cx="20574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Fail one or more exam</a:t>
            </a:r>
            <a:endParaRPr lang="en-US" sz="1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38600" y="2115235"/>
            <a:ext cx="38862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Receive one more chance to pass failed exams</a:t>
            </a:r>
            <a:endParaRPr lang="en-US" sz="1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43200" y="2724835"/>
            <a:ext cx="17526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Pass all exams</a:t>
            </a:r>
            <a:endParaRPr lang="en-US" sz="1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57800" y="2724835"/>
            <a:ext cx="20574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Fail second chance</a:t>
            </a:r>
            <a:endParaRPr lang="en-US" sz="15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90600" y="3334435"/>
            <a:ext cx="50292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Apply to take scheduled field exam for appropriate region</a:t>
            </a:r>
            <a:endParaRPr lang="en-US" sz="15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676400" y="3944035"/>
            <a:ext cx="36576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Permission to attend field exam granted</a:t>
            </a:r>
            <a:endParaRPr lang="en-US" sz="15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86200" y="4553635"/>
            <a:ext cx="20574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Fail field exam</a:t>
            </a:r>
            <a:endParaRPr lang="en-US" sz="15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28950" y="5163235"/>
            <a:ext cx="37719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Receive one more chance to take field exam</a:t>
            </a:r>
            <a:endParaRPr lang="en-US" sz="15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57700" y="5772835"/>
            <a:ext cx="20574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Fail second chance</a:t>
            </a:r>
            <a:endParaRPr lang="en-US" sz="15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828800" y="5772835"/>
            <a:ext cx="17526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Pass field exam</a:t>
            </a:r>
            <a:endParaRPr lang="en-US" sz="15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14400" y="6382435"/>
            <a:ext cx="5410200" cy="3231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Become certified in region for five years, listed on FDEP website</a:t>
            </a:r>
            <a:endParaRPr lang="en-US" sz="15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391400" y="1200835"/>
            <a:ext cx="1524000" cy="3231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Wait 12 months</a:t>
            </a:r>
            <a:endParaRPr lang="en-US" sz="15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" y="1501170"/>
            <a:ext cx="1371600" cy="78483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Within 12 months prior to expiration</a:t>
            </a:r>
            <a:endParaRPr lang="en-US" sz="1500" b="1" dirty="0"/>
          </a:p>
        </p:txBody>
      </p:sp>
      <p:cxnSp>
        <p:nvCxnSpPr>
          <p:cNvPr id="24" name="Straight Arrow Connector 23"/>
          <p:cNvCxnSpPr>
            <a:endCxn id="5" idx="0"/>
          </p:cNvCxnSpPr>
          <p:nvPr/>
        </p:nvCxnSpPr>
        <p:spPr>
          <a:xfrm>
            <a:off x="4267200" y="6278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75932" y="0"/>
            <a:ext cx="3672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PROCESS</a:t>
            </a:r>
            <a:endParaRPr lang="en-US" b="1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800600" y="1232945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800600" y="182880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638800" y="243840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267200" y="24566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505200" y="30662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429000" y="365760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457700" y="426720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876800" y="48950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590800" y="61142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896315" y="55046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352800" y="5504610"/>
            <a:ext cx="0" cy="2682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391400" y="457200"/>
            <a:ext cx="99669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33400" y="457200"/>
            <a:ext cx="10058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33400" y="2286000"/>
            <a:ext cx="0" cy="42672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8382000" y="1524000"/>
            <a:ext cx="0" cy="44196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1" idx="3"/>
          </p:cNvCxnSpPr>
          <p:nvPr/>
        </p:nvCxnSpPr>
        <p:spPr>
          <a:xfrm>
            <a:off x="7315200" y="2886418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0" idx="1"/>
          </p:cNvCxnSpPr>
          <p:nvPr/>
        </p:nvCxnSpPr>
        <p:spPr>
          <a:xfrm>
            <a:off x="533400" y="6544018"/>
            <a:ext cx="381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8382000" y="457200"/>
            <a:ext cx="0" cy="7436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533400" y="457200"/>
            <a:ext cx="0" cy="10607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3581400" y="1219200"/>
            <a:ext cx="0" cy="15056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2590800" y="4267200"/>
            <a:ext cx="0" cy="15056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6515100" y="5943600"/>
            <a:ext cx="18669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289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software obtained</a:t>
            </a:r>
          </a:p>
          <a:p>
            <a:r>
              <a:rPr lang="en-US" dirty="0" smtClean="0"/>
              <a:t>Currently writing test questions</a:t>
            </a:r>
          </a:p>
          <a:p>
            <a:r>
              <a:rPr lang="en-US" dirty="0" smtClean="0"/>
              <a:t>Anticipating online testing to begin early next year</a:t>
            </a:r>
          </a:p>
          <a:p>
            <a:r>
              <a:rPr lang="en-US" dirty="0"/>
              <a:t>F</a:t>
            </a:r>
            <a:r>
              <a:rPr lang="en-US" dirty="0" smtClean="0"/>
              <a:t>ield practicum development will follow completion of online test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69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808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1">
                <a:alpha val="20000"/>
                <a:lumMod val="14000"/>
                <a:lumOff val="86000"/>
              </a:schemeClr>
            </a:gs>
            <a:gs pos="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						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384010"/>
            <a:ext cx="5943600" cy="447398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916000"/>
              </p:ext>
            </p:extLst>
          </p:nvPr>
        </p:nvGraphicFramePr>
        <p:xfrm>
          <a:off x="6324600" y="3505200"/>
          <a:ext cx="2743200" cy="1447800"/>
        </p:xfrm>
        <a:graphic>
          <a:graphicData uri="http://schemas.openxmlformats.org/drawingml/2006/table">
            <a:tbl>
              <a:tblPr/>
              <a:tblGrid>
                <a:gridCol w="304800"/>
                <a:gridCol w="2438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900" dirty="0"/>
                        <a:t>A)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Liriodendron </a:t>
                      </a:r>
                      <a:r>
                        <a:rPr lang="en-US" sz="1900" dirty="0" err="1"/>
                        <a:t>tulipifera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B)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Liquidambar </a:t>
                      </a:r>
                      <a:r>
                        <a:rPr lang="en-US" sz="1900" dirty="0" err="1"/>
                        <a:t>styraciflua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C)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Populus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deltoides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D)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err="1" smtClean="0"/>
                        <a:t>Tilia</a:t>
                      </a:r>
                      <a:r>
                        <a:rPr lang="en-US" sz="1900" dirty="0" smtClean="0"/>
                        <a:t> </a:t>
                      </a:r>
                      <a:r>
                        <a:rPr lang="en-US" sz="1900" dirty="0" err="1" smtClean="0"/>
                        <a:t>americana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 dirty="0"/>
                        <a:t>E)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Viburnum </a:t>
                      </a:r>
                      <a:r>
                        <a:rPr lang="en-US" sz="1900" dirty="0" err="1"/>
                        <a:t>acerifolium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218796"/>
              </p:ext>
            </p:extLst>
          </p:nvPr>
        </p:nvGraphicFramePr>
        <p:xfrm>
          <a:off x="6324600" y="4953000"/>
          <a:ext cx="2743200" cy="1447800"/>
        </p:xfrm>
        <a:graphic>
          <a:graphicData uri="http://schemas.openxmlformats.org/drawingml/2006/table">
            <a:tbl>
              <a:tblPr/>
              <a:tblGrid>
                <a:gridCol w="304801"/>
                <a:gridCol w="2438399"/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900" dirty="0"/>
                        <a:t>F)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Morus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rubra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G)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Vitis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rotundifolia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H)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smtClean="0"/>
                        <a:t>Acer </a:t>
                      </a:r>
                      <a:r>
                        <a:rPr lang="en-US" sz="1900" dirty="0" err="1" smtClean="0"/>
                        <a:t>rubrum</a:t>
                      </a:r>
                      <a:endParaRPr lang="en-US" sz="1900" dirty="0" smtClean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I)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Morus alba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J)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Cornus </a:t>
                      </a:r>
                      <a:r>
                        <a:rPr lang="en-US" sz="1900" dirty="0" err="1"/>
                        <a:t>foemina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" y="6965"/>
            <a:ext cx="909567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/>
              <a:t>Form:</a:t>
            </a:r>
            <a:r>
              <a:rPr lang="en-US" sz="1900" dirty="0"/>
              <a:t> large tree</a:t>
            </a:r>
            <a:br>
              <a:rPr lang="en-US" sz="1900" dirty="0"/>
            </a:br>
            <a:r>
              <a:rPr lang="en-US" sz="1900" b="1" dirty="0"/>
              <a:t>Leaves:</a:t>
            </a:r>
            <a:r>
              <a:rPr lang="en-US" sz="1900" dirty="0"/>
              <a:t> opposite, simple; 3-5 pointed lobes with serrations along margin; red petioles</a:t>
            </a:r>
            <a:br>
              <a:rPr lang="en-US" sz="1900" dirty="0"/>
            </a:br>
            <a:r>
              <a:rPr lang="en-US" sz="1900" b="1" dirty="0"/>
              <a:t>Bark:</a:t>
            </a:r>
            <a:r>
              <a:rPr lang="en-US" sz="1900" dirty="0"/>
              <a:t> light gray; smooth on young trees; forming long, narrow, scaly plates and darkening with age</a:t>
            </a:r>
            <a:br>
              <a:rPr lang="en-US" sz="1900" dirty="0"/>
            </a:br>
            <a:r>
              <a:rPr lang="en-US" sz="1900" b="1" dirty="0"/>
              <a:t>Twig:</a:t>
            </a:r>
            <a:r>
              <a:rPr lang="en-US" sz="1900" dirty="0"/>
              <a:t> reddish; bud also reddish</a:t>
            </a:r>
            <a:br>
              <a:rPr lang="en-US" sz="1900" dirty="0"/>
            </a:br>
            <a:r>
              <a:rPr lang="en-US" sz="1900" b="1" dirty="0"/>
              <a:t>Fruit:</a:t>
            </a:r>
            <a:r>
              <a:rPr lang="en-US" sz="1900" dirty="0"/>
              <a:t> reddish samara with elongated wing; paired</a:t>
            </a:r>
            <a:br>
              <a:rPr lang="en-US" sz="1900" dirty="0"/>
            </a:br>
            <a:r>
              <a:rPr lang="en-US" sz="1900" b="1" dirty="0"/>
              <a:t>Flowers:</a:t>
            </a:r>
            <a:r>
              <a:rPr lang="en-US" sz="1900" dirty="0"/>
              <a:t> small, red; in axillary clusters; appearing early spring</a:t>
            </a:r>
            <a:br>
              <a:rPr lang="en-US" sz="1900" dirty="0"/>
            </a:br>
            <a:r>
              <a:rPr lang="en-US" sz="1900" b="1" dirty="0"/>
              <a:t>Habitat: </a:t>
            </a:r>
            <a:r>
              <a:rPr lang="en-US" sz="1900" dirty="0"/>
              <a:t>shrub-tree wetlands, floodplains; common and abundant</a:t>
            </a:r>
          </a:p>
        </p:txBody>
      </p:sp>
    </p:spTree>
    <p:extLst>
      <p:ext uri="{BB962C8B-B14F-4D97-AF65-F5344CB8AC3E}">
        <p14:creationId xmlns:p14="http://schemas.microsoft.com/office/powerpoint/2010/main" val="2239996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accent1">
                <a:alpha val="20000"/>
                <a:lumMod val="14000"/>
                <a:lumOff val="86000"/>
              </a:schemeClr>
            </a:gs>
            <a:gs pos="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07348"/>
            <a:ext cx="6476999" cy="3750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0"/>
            <a:ext cx="8839200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50"/>
              </a:lnSpc>
            </a:pPr>
            <a:r>
              <a:rPr lang="en-US" sz="1900" b="1" dirty="0" smtClean="0"/>
              <a:t>GRASS</a:t>
            </a:r>
          </a:p>
          <a:p>
            <a:pPr>
              <a:lnSpc>
                <a:spcPts val="2150"/>
              </a:lnSpc>
            </a:pPr>
            <a:r>
              <a:rPr lang="en-US" sz="1900" b="1" dirty="0" smtClean="0"/>
              <a:t>Growth</a:t>
            </a:r>
            <a:r>
              <a:rPr lang="en-US" sz="1900" dirty="0"/>
              <a:t>: spreading from long, scaly rhizomes, but appearing to form clumps; 1-2 m tall</a:t>
            </a:r>
            <a:br>
              <a:rPr lang="en-US" sz="1900" dirty="0"/>
            </a:br>
            <a:r>
              <a:rPr lang="en-US" sz="1900" b="1" dirty="0"/>
              <a:t>Leaves:</a:t>
            </a:r>
            <a:r>
              <a:rPr lang="en-US" sz="1900" dirty="0"/>
              <a:t> 10-50 cm long, narrow; arching or drooping; open sheath</a:t>
            </a:r>
            <a:br>
              <a:rPr lang="en-US" sz="1900" dirty="0"/>
            </a:br>
            <a:r>
              <a:rPr lang="en-US" sz="1900" b="1" dirty="0"/>
              <a:t>Stems</a:t>
            </a:r>
            <a:r>
              <a:rPr lang="en-US" sz="1900" dirty="0"/>
              <a:t>: stout; purple, especially at base</a:t>
            </a:r>
            <a:br>
              <a:rPr lang="en-US" sz="1900" dirty="0"/>
            </a:br>
            <a:r>
              <a:rPr lang="en-US" sz="1900" b="1" dirty="0"/>
              <a:t>Ligules:</a:t>
            </a:r>
            <a:r>
              <a:rPr lang="en-US" sz="1900" dirty="0"/>
              <a:t> ciliate to 5 mm long</a:t>
            </a:r>
            <a:br>
              <a:rPr lang="en-US" sz="1900" dirty="0"/>
            </a:br>
            <a:r>
              <a:rPr lang="en-US" sz="1900" b="1" dirty="0"/>
              <a:t>Inflorescence:</a:t>
            </a:r>
            <a:r>
              <a:rPr lang="en-US" sz="1900" dirty="0"/>
              <a:t> large, diffuse, erect panicle; 12-50 cm long; </a:t>
            </a:r>
            <a:r>
              <a:rPr lang="en-US" sz="1900" dirty="0" err="1"/>
              <a:t>spikelets</a:t>
            </a:r>
            <a:r>
              <a:rPr lang="en-US" sz="1900" dirty="0"/>
              <a:t> only on distal half of thin branches</a:t>
            </a:r>
            <a:br>
              <a:rPr lang="en-US" sz="1900" dirty="0"/>
            </a:br>
            <a:r>
              <a:rPr lang="en-US" sz="1900" b="1" dirty="0" err="1"/>
              <a:t>Spikelets</a:t>
            </a:r>
            <a:r>
              <a:rPr lang="en-US" sz="1900" b="1" dirty="0"/>
              <a:t>:</a:t>
            </a:r>
            <a:r>
              <a:rPr lang="en-US" sz="1900" dirty="0"/>
              <a:t> glume and lemma spread distally; 1st glume at least half as long as spikelet, mostly surrounding base of spikelet, with central nerve almost keeled</a:t>
            </a:r>
            <a:br>
              <a:rPr lang="en-US" sz="1900" dirty="0"/>
            </a:br>
            <a:r>
              <a:rPr lang="en-US" sz="1900" b="1" dirty="0"/>
              <a:t>Habitat:</a:t>
            </a:r>
            <a:r>
              <a:rPr lang="en-US" sz="1900" dirty="0"/>
              <a:t> fresh or brackish marshes, estuaries, seasonally wet flatwoods, prairies, shores of rivers, ponds, and lakes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14737"/>
              </p:ext>
            </p:extLst>
          </p:nvPr>
        </p:nvGraphicFramePr>
        <p:xfrm>
          <a:off x="6553200" y="4114800"/>
          <a:ext cx="2514600" cy="2316480"/>
        </p:xfrm>
        <a:graphic>
          <a:graphicData uri="http://schemas.openxmlformats.org/drawingml/2006/table">
            <a:tbl>
              <a:tblPr/>
              <a:tblGrid>
                <a:gridCol w="304800"/>
                <a:gridCol w="22098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900" dirty="0"/>
                        <a:t>A)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Panicum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verrucosum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B)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Paspalum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distichum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C)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Eragrostis elliottii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D)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Panicum virgatum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E)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Manisuris rugosa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F)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Paspalum repens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G)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Echinochloa colonum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900"/>
                        <a:t>H)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/>
                        <a:t>Eriochloa</a:t>
                      </a:r>
                      <a:r>
                        <a:rPr lang="en-US" sz="1900" dirty="0"/>
                        <a:t> </a:t>
                      </a:r>
                      <a:r>
                        <a:rPr lang="en-US" sz="1900" dirty="0" err="1"/>
                        <a:t>michauxii</a:t>
                      </a:r>
                      <a:endParaRPr lang="en-US" sz="19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318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00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vegetative stratum you've selected has an areal extent of plants comprised of 60% Obligate and Facultative Wet plants and 40% Upland plants. There are hydrologic indicators present, but no hydric soils. Which wetland test could you possibly meet?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076893"/>
              </p:ext>
            </p:extLst>
          </p:nvPr>
        </p:nvGraphicFramePr>
        <p:xfrm>
          <a:off x="762000" y="2895600"/>
          <a:ext cx="5486400" cy="2743200"/>
        </p:xfrm>
        <a:graphic>
          <a:graphicData uri="http://schemas.openxmlformats.org/drawingml/2006/table">
            <a:tbl>
              <a:tblPr/>
              <a:tblGrid>
                <a:gridCol w="381000"/>
                <a:gridCol w="51054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400" dirty="0"/>
                        <a:t>A)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dirty="0"/>
                        <a:t>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/>
                        <a:t>B)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/>
                        <a:t>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C)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dirty="0"/>
                        <a:t>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/>
                        <a:t>D)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/>
                        <a:t>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E)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/>
                        <a:t>None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F)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400" dirty="0"/>
                        <a:t>Altered Sites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234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179245"/>
              </p:ext>
            </p:extLst>
          </p:nvPr>
        </p:nvGraphicFramePr>
        <p:xfrm>
          <a:off x="983166" y="2514600"/>
          <a:ext cx="5486400" cy="2743200"/>
        </p:xfrm>
        <a:graphic>
          <a:graphicData uri="http://schemas.openxmlformats.org/drawingml/2006/table">
            <a:tbl>
              <a:tblPr/>
              <a:tblGrid>
                <a:gridCol w="617034"/>
                <a:gridCol w="4869366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400" dirty="0"/>
                        <a:t>A)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4 or less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3 or more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B)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4 or more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2 or less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C)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4 or more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3 or more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D)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3 or less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2 or less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E)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3 or less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3 or more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/>
                        <a:t>F)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Value 3 or more and </a:t>
                      </a:r>
                      <a:r>
                        <a:rPr lang="en-US" sz="2400" dirty="0" err="1" smtClean="0"/>
                        <a:t>chroma</a:t>
                      </a:r>
                      <a:r>
                        <a:rPr lang="en-US" sz="2400" dirty="0" smtClean="0"/>
                        <a:t> 3 or more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914400"/>
            <a:ext cx="5638800" cy="80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Redox depletions normally have: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6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Consistent, predictable, repeatable delineation of wetlands and other surface waters essential to efficient ERP permitting</a:t>
            </a:r>
          </a:p>
          <a:p>
            <a:r>
              <a:rPr lang="en-US" dirty="0" smtClean="0"/>
              <a:t>Currently no requirements or standards to delineate surface waters in Florida under Chapter 62-340, F.A.C.</a:t>
            </a:r>
          </a:p>
          <a:p>
            <a:r>
              <a:rPr lang="en-US" dirty="0" smtClean="0"/>
              <a:t>SLERC wetland staff tasked to design certification program for delineation of wetlands and other surface waters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98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44446"/>
              </p:ext>
            </p:extLst>
          </p:nvPr>
        </p:nvGraphicFramePr>
        <p:xfrm>
          <a:off x="6553200" y="1752600"/>
          <a:ext cx="2514600" cy="5029200"/>
        </p:xfrm>
        <a:graphic>
          <a:graphicData uri="http://schemas.openxmlformats.org/drawingml/2006/table">
            <a:tbl>
              <a:tblPr/>
              <a:tblGrid>
                <a:gridCol w="304800"/>
                <a:gridCol w="2209800"/>
              </a:tblGrid>
              <a:tr h="419100">
                <a:tc>
                  <a:txBody>
                    <a:bodyPr/>
                    <a:lstStyle/>
                    <a:p>
                      <a:r>
                        <a:rPr lang="en-US" sz="2400" dirty="0"/>
                        <a:t>A)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Hydrologic</a:t>
                      </a:r>
                      <a:r>
                        <a:rPr lang="en-US" sz="2400" baseline="0" dirty="0" smtClean="0"/>
                        <a:t> data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400" dirty="0"/>
                        <a:t>B)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Drift lines and rafted debris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sz="2400"/>
                        <a:t>C)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Aufwuchs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400"/>
                        <a:t>D)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Evidence of aquatic fauna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400"/>
                        <a:t>E)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Secondary flow channels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400"/>
                        <a:t>F)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Morphological plant adaptations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sz="2400"/>
                        <a:t>G)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Algal mats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sz="2400"/>
                        <a:t>H)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Water marks</a:t>
                      </a:r>
                      <a:endParaRPr lang="en-US" sz="2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4" descr="algae m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635665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2728" y="609600"/>
            <a:ext cx="579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hydrologic indicator is best represented in this photo?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005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Errors/Inconsistency in Delineation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Category 1 Errors: insufficient technical skillsets in 5 broad categories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Plant ID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Plant Community ID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Soil ID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Hydrology ID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Chapter 62-340, F.A.C. knowledge and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3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Errors/Inconsistency in Delineation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53038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Category 2 Errors: Intentional misrepresentation of correct surface water boundary</a:t>
            </a:r>
          </a:p>
          <a:p>
            <a:r>
              <a:rPr lang="en-US" dirty="0" smtClean="0"/>
              <a:t>Reasons:</a:t>
            </a:r>
          </a:p>
          <a:p>
            <a:pPr lvl="1"/>
            <a:r>
              <a:rPr lang="en-US" dirty="0" smtClean="0"/>
              <a:t>Financial gain</a:t>
            </a:r>
          </a:p>
          <a:p>
            <a:pPr lvl="1"/>
            <a:r>
              <a:rPr lang="en-US" dirty="0" smtClean="0"/>
              <a:t>Punitive motivations</a:t>
            </a:r>
          </a:p>
          <a:p>
            <a:pPr lvl="1"/>
            <a:r>
              <a:rPr lang="en-US" dirty="0" smtClean="0"/>
              <a:t>Budget constraints or insufficient field work</a:t>
            </a:r>
          </a:p>
          <a:p>
            <a:pPr lvl="1"/>
            <a:r>
              <a:rPr lang="en-US" dirty="0" smtClean="0"/>
              <a:t>Environmental protection zeal </a:t>
            </a:r>
          </a:p>
          <a:p>
            <a:pPr lvl="1"/>
            <a:r>
              <a:rPr lang="en-US" dirty="0" smtClean="0"/>
              <a:t>Current ERP business model fails to discourage misrepresentation</a:t>
            </a:r>
          </a:p>
          <a:p>
            <a:pPr lvl="2"/>
            <a:r>
              <a:rPr lang="en-US" dirty="0" smtClean="0"/>
              <a:t>Insufficient penalties (financial, time delay, loss of license,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No tracking list of repeat or serious offenders</a:t>
            </a:r>
          </a:p>
          <a:p>
            <a:pPr lvl="2"/>
            <a:r>
              <a:rPr lang="en-US" dirty="0" smtClean="0"/>
              <a:t>Failure by agency reviews to identify misrepresentation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8089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Errors/Inconsistency in Delineation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Category 3 Errors: Ecological complexity</a:t>
            </a:r>
            <a:endParaRPr lang="en-US" dirty="0"/>
          </a:p>
          <a:p>
            <a:r>
              <a:rPr lang="en-US" dirty="0" smtClean="0"/>
              <a:t>Naturally broad or complex </a:t>
            </a:r>
            <a:r>
              <a:rPr lang="en-US" dirty="0" err="1" smtClean="0"/>
              <a:t>ecotones</a:t>
            </a:r>
            <a:endParaRPr lang="en-US" dirty="0"/>
          </a:p>
          <a:p>
            <a:r>
              <a:rPr lang="en-US" dirty="0" smtClean="0"/>
              <a:t>Highly altered plants, soils, or hydrology</a:t>
            </a:r>
            <a:endParaRPr lang="en-US" dirty="0"/>
          </a:p>
          <a:p>
            <a:r>
              <a:rPr lang="en-US" dirty="0" smtClean="0"/>
              <a:t>Fire suppression or exclusion</a:t>
            </a:r>
          </a:p>
          <a:p>
            <a:r>
              <a:rPr lang="en-US" dirty="0" smtClean="0"/>
              <a:t>Exotic dominated landscapes</a:t>
            </a:r>
          </a:p>
          <a:p>
            <a:r>
              <a:rPr lang="en-US" dirty="0" smtClean="0"/>
              <a:t>Prolonged wet or drought conditions</a:t>
            </a:r>
          </a:p>
          <a:p>
            <a:r>
              <a:rPr lang="en-US" dirty="0" smtClean="0"/>
              <a:t>Part II and/or IV hydrologic alteration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151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Certification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Currently planned to be informal and voluntary  allowing greater flexibility to evolve and adapt to feedback, experience, and data.</a:t>
            </a:r>
          </a:p>
          <a:p>
            <a:pPr marL="0" indent="0">
              <a:buNone/>
            </a:pPr>
            <a:r>
              <a:rPr lang="en-US" dirty="0" smtClean="0"/>
              <a:t>Program will be: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Voluntary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Pragmatic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Informal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 Cost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39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Certification completely </a:t>
            </a:r>
            <a:r>
              <a:rPr lang="en-US" u="sng" dirty="0" smtClean="0"/>
              <a:t>optional</a:t>
            </a:r>
          </a:p>
          <a:p>
            <a:r>
              <a:rPr lang="en-US" dirty="0" smtClean="0"/>
              <a:t>Certification is not required for surface water delineations or ERP permits</a:t>
            </a:r>
          </a:p>
          <a:p>
            <a:r>
              <a:rPr lang="en-US" dirty="0" smtClean="0"/>
              <a:t>Noncertified individuals may continue practicing without negative consequences</a:t>
            </a:r>
          </a:p>
          <a:p>
            <a:r>
              <a:rPr lang="en-US" dirty="0" smtClean="0"/>
              <a:t>Agency consideration of private sector or regulatory CSWDs not mandated or formally defined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554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Pragmatic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Specific to wetland and non-wetland surface water delineation </a:t>
            </a:r>
            <a:r>
              <a:rPr lang="en-US" u="sng" dirty="0" smtClean="0"/>
              <a:t>only</a:t>
            </a:r>
          </a:p>
          <a:p>
            <a:r>
              <a:rPr lang="en-US" dirty="0" smtClean="0"/>
              <a:t>Program overlaps and is consistent with DEP responsibilities in §62-340.100(2), F.A.C.</a:t>
            </a:r>
          </a:p>
          <a:p>
            <a:r>
              <a:rPr lang="en-US" dirty="0" smtClean="0"/>
              <a:t>Relies solely on demonstration of minimum proficiency in 5 technical skillsets (no grandfathering, minimum education, etc.)</a:t>
            </a:r>
          </a:p>
          <a:p>
            <a:r>
              <a:rPr lang="en-US" dirty="0" smtClean="0"/>
              <a:t>Simple testing, tracking, and 20% auditing  conducted by SLERC staff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88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No changes to statutes or rules</a:t>
            </a:r>
          </a:p>
          <a:p>
            <a:r>
              <a:rPr lang="en-US" dirty="0" smtClean="0"/>
              <a:t>No changes in delineation or permit submittal processes</a:t>
            </a:r>
          </a:p>
          <a:p>
            <a:r>
              <a:rPr lang="en-US" dirty="0" smtClean="0"/>
              <a:t>No disciplinary actions</a:t>
            </a:r>
          </a:p>
          <a:p>
            <a:r>
              <a:rPr lang="en-US" dirty="0" smtClean="0"/>
              <a:t>No boards or committees</a:t>
            </a:r>
          </a:p>
          <a:p>
            <a:r>
              <a:rPr lang="en-US" dirty="0" smtClean="0"/>
              <a:t>No formal review process of CSWD delineations</a:t>
            </a:r>
          </a:p>
          <a:p>
            <a:r>
              <a:rPr lang="en-US" dirty="0" smtClean="0"/>
              <a:t>“Trial” program can be modified easily and quickly as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913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885</Words>
  <Application>Microsoft Office PowerPoint</Application>
  <PresentationFormat>On-screen Show (4:3)</PresentationFormat>
  <Paragraphs>182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Certified Surface Water Delineator (CSWD) Program</vt:lpstr>
      <vt:lpstr>Background</vt:lpstr>
      <vt:lpstr>Errors/Inconsistency in Delineation</vt:lpstr>
      <vt:lpstr>Errors/Inconsistency in Delineation</vt:lpstr>
      <vt:lpstr>Errors/Inconsistency in Delineation</vt:lpstr>
      <vt:lpstr>Certification Basics</vt:lpstr>
      <vt:lpstr>Voluntary</vt:lpstr>
      <vt:lpstr>Pragmatic</vt:lpstr>
      <vt:lpstr>Informal</vt:lpstr>
      <vt:lpstr>Low Cost</vt:lpstr>
      <vt:lpstr>Online Testing</vt:lpstr>
      <vt:lpstr>Program structure</vt:lpstr>
      <vt:lpstr>PowerPoint Presentation</vt:lpstr>
      <vt:lpstr>Current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camille</dc:creator>
  <cp:lastModifiedBy>Beasley, Camille</cp:lastModifiedBy>
  <cp:revision>35</cp:revision>
  <dcterms:created xsi:type="dcterms:W3CDTF">2014-05-20T20:38:42Z</dcterms:created>
  <dcterms:modified xsi:type="dcterms:W3CDTF">2014-06-06T15:41:05Z</dcterms:modified>
</cp:coreProperties>
</file>