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tiff" ContentType="image/tiff"/>
  <Override PartName="/ppt/notesSlides/notesSlide20.xml" ContentType="application/vnd.openxmlformats-officedocument.presentationml.notesSlide+xml"/>
  <Default Extension="gif" ContentType="image/gif"/>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2"/>
  </p:notesMasterIdLst>
  <p:handoutMasterIdLst>
    <p:handoutMasterId r:id="rId43"/>
  </p:handoutMasterIdLst>
  <p:sldIdLst>
    <p:sldId id="256" r:id="rId2"/>
    <p:sldId id="307" r:id="rId3"/>
    <p:sldId id="258" r:id="rId4"/>
    <p:sldId id="281" r:id="rId5"/>
    <p:sldId id="327" r:id="rId6"/>
    <p:sldId id="277" r:id="rId7"/>
    <p:sldId id="273" r:id="rId8"/>
    <p:sldId id="318" r:id="rId9"/>
    <p:sldId id="282" r:id="rId10"/>
    <p:sldId id="275" r:id="rId11"/>
    <p:sldId id="283" r:id="rId12"/>
    <p:sldId id="326" r:id="rId13"/>
    <p:sldId id="278" r:id="rId14"/>
    <p:sldId id="274" r:id="rId15"/>
    <p:sldId id="298" r:id="rId16"/>
    <p:sldId id="321" r:id="rId17"/>
    <p:sldId id="285" r:id="rId18"/>
    <p:sldId id="301" r:id="rId19"/>
    <p:sldId id="288" r:id="rId20"/>
    <p:sldId id="292" r:id="rId21"/>
    <p:sldId id="304" r:id="rId22"/>
    <p:sldId id="328" r:id="rId23"/>
    <p:sldId id="329" r:id="rId24"/>
    <p:sldId id="319" r:id="rId25"/>
    <p:sldId id="317" r:id="rId26"/>
    <p:sldId id="306" r:id="rId27"/>
    <p:sldId id="295" r:id="rId28"/>
    <p:sldId id="296" r:id="rId29"/>
    <p:sldId id="313" r:id="rId30"/>
    <p:sldId id="297" r:id="rId31"/>
    <p:sldId id="266" r:id="rId32"/>
    <p:sldId id="324" r:id="rId33"/>
    <p:sldId id="325" r:id="rId34"/>
    <p:sldId id="320" r:id="rId35"/>
    <p:sldId id="322" r:id="rId36"/>
    <p:sldId id="314" r:id="rId37"/>
    <p:sldId id="308" r:id="rId38"/>
    <p:sldId id="312" r:id="rId39"/>
    <p:sldId id="265" r:id="rId40"/>
    <p:sldId id="316" r:id="rId41"/>
  </p:sldIdLst>
  <p:sldSz cx="9144000" cy="6858000" type="screen4x3"/>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FF00FF"/>
    <a:srgbClr val="FF99CC"/>
    <a:srgbClr val="CCCCFF"/>
    <a:srgbClr val="9999FF"/>
    <a:srgbClr val="B2B2B2"/>
    <a:srgbClr val="00CC00"/>
    <a:srgbClr val="669900"/>
    <a:srgbClr val="CC9900"/>
    <a:srgbClr val="99FF99"/>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280" autoAdjust="0"/>
    <p:restoredTop sz="94660"/>
  </p:normalViewPr>
  <p:slideViewPr>
    <p:cSldViewPr snapToGrid="0" snapToObjects="1">
      <p:cViewPr varScale="1">
        <p:scale>
          <a:sx n="75" d="100"/>
          <a:sy n="75" d="100"/>
        </p:scale>
        <p:origin x="-90" y="-798"/>
      </p:cViewPr>
      <p:guideLst>
        <p:guide orient="horz" pos="2160"/>
        <p:guide pos="2880"/>
      </p:guideLst>
    </p:cSldViewPr>
  </p:slideViewPr>
  <p:notesTextViewPr>
    <p:cViewPr>
      <p:scale>
        <a:sx n="100" d="100"/>
        <a:sy n="100" d="100"/>
      </p:scale>
      <p:origin x="0" y="0"/>
    </p:cViewPr>
  </p:notesTextViewPr>
  <p:sorterViewPr>
    <p:cViewPr>
      <p:scale>
        <a:sx n="82" d="100"/>
        <a:sy n="82" d="100"/>
      </p:scale>
      <p:origin x="0" y="0"/>
    </p:cViewPr>
  </p:sorterViewPr>
  <p:notesViewPr>
    <p:cSldViewPr snapToGrid="0" snapToObjects="1">
      <p:cViewPr>
        <p:scale>
          <a:sx n="100" d="100"/>
          <a:sy n="100" d="100"/>
        </p:scale>
        <p:origin x="-1854" y="1074"/>
      </p:cViewPr>
      <p:guideLst>
        <p:guide orient="horz" pos="2924"/>
        <p:guide pos="220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Janet.Ley\Documents\Mangroves%20as%20Fish%20Habitat%20Mexico\DEP%20meeting%20in%20Orlando\Mangrove%20wave%20dissipation%20and%20SLR.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scatterChart>
        <c:scatterStyle val="smoothMarker"/>
        <c:ser>
          <c:idx val="0"/>
          <c:order val="0"/>
          <c:tx>
            <c:strRef>
              <c:f>SLR!$F$35</c:f>
              <c:strCache>
                <c:ptCount val="1"/>
                <c:pt idx="0">
                  <c:v>Low</c:v>
                </c:pt>
              </c:strCache>
            </c:strRef>
          </c:tx>
          <c:marker>
            <c:symbol val="none"/>
          </c:marker>
          <c:xVal>
            <c:numRef>
              <c:f>SLR!$D$36:$D$39</c:f>
              <c:numCache>
                <c:formatCode>General</c:formatCode>
                <c:ptCount val="4"/>
                <c:pt idx="0">
                  <c:v>2010</c:v>
                </c:pt>
                <c:pt idx="1">
                  <c:v>2030</c:v>
                </c:pt>
                <c:pt idx="2">
                  <c:v>2060</c:v>
                </c:pt>
                <c:pt idx="3">
                  <c:v>2100</c:v>
                </c:pt>
              </c:numCache>
            </c:numRef>
          </c:xVal>
          <c:yVal>
            <c:numRef>
              <c:f>SLR!$F$36:$F$39</c:f>
              <c:numCache>
                <c:formatCode>General</c:formatCode>
                <c:ptCount val="4"/>
                <c:pt idx="0">
                  <c:v>0</c:v>
                </c:pt>
                <c:pt idx="1">
                  <c:v>3</c:v>
                </c:pt>
                <c:pt idx="2">
                  <c:v>9</c:v>
                </c:pt>
                <c:pt idx="3">
                  <c:v>19</c:v>
                </c:pt>
              </c:numCache>
            </c:numRef>
          </c:yVal>
          <c:smooth val="1"/>
        </c:ser>
        <c:ser>
          <c:idx val="1"/>
          <c:order val="1"/>
          <c:tx>
            <c:strRef>
              <c:f>SLR!$G$35</c:f>
              <c:strCache>
                <c:ptCount val="1"/>
                <c:pt idx="0">
                  <c:v>High</c:v>
                </c:pt>
              </c:strCache>
            </c:strRef>
          </c:tx>
          <c:spPr>
            <a:ln>
              <a:solidFill>
                <a:srgbClr val="FF0000"/>
              </a:solidFill>
            </a:ln>
          </c:spPr>
          <c:marker>
            <c:symbol val="none"/>
          </c:marker>
          <c:xVal>
            <c:numRef>
              <c:f>SLR!$D$36:$D$39</c:f>
              <c:numCache>
                <c:formatCode>General</c:formatCode>
                <c:ptCount val="4"/>
                <c:pt idx="0">
                  <c:v>2010</c:v>
                </c:pt>
                <c:pt idx="1">
                  <c:v>2030</c:v>
                </c:pt>
                <c:pt idx="2">
                  <c:v>2060</c:v>
                </c:pt>
                <c:pt idx="3">
                  <c:v>2100</c:v>
                </c:pt>
              </c:numCache>
            </c:numRef>
          </c:xVal>
          <c:yVal>
            <c:numRef>
              <c:f>SLR!$G$36:$G$39</c:f>
              <c:numCache>
                <c:formatCode>General</c:formatCode>
                <c:ptCount val="4"/>
                <c:pt idx="0">
                  <c:v>0</c:v>
                </c:pt>
                <c:pt idx="1">
                  <c:v>7</c:v>
                </c:pt>
                <c:pt idx="2">
                  <c:v>24</c:v>
                </c:pt>
                <c:pt idx="3">
                  <c:v>57</c:v>
                </c:pt>
              </c:numCache>
            </c:numRef>
          </c:yVal>
          <c:smooth val="1"/>
        </c:ser>
        <c:axId val="142075776"/>
        <c:axId val="147849216"/>
      </c:scatterChart>
      <c:valAx>
        <c:axId val="142075776"/>
        <c:scaling>
          <c:orientation val="minMax"/>
          <c:max val="2100"/>
          <c:min val="2000"/>
        </c:scaling>
        <c:axPos val="b"/>
        <c:numFmt formatCode="General" sourceLinked="1"/>
        <c:tickLblPos val="nextTo"/>
        <c:txPr>
          <a:bodyPr/>
          <a:lstStyle/>
          <a:p>
            <a:pPr>
              <a:defRPr sz="1800" b="1"/>
            </a:pPr>
            <a:endParaRPr lang="en-US"/>
          </a:p>
        </c:txPr>
        <c:crossAx val="147849216"/>
        <c:crosses val="autoZero"/>
        <c:crossBetween val="midCat"/>
      </c:valAx>
      <c:valAx>
        <c:axId val="147849216"/>
        <c:scaling>
          <c:orientation val="minMax"/>
        </c:scaling>
        <c:axPos val="l"/>
        <c:title>
          <c:tx>
            <c:rich>
              <a:bodyPr rot="-5400000" vert="horz"/>
              <a:lstStyle/>
              <a:p>
                <a:pPr>
                  <a:defRPr sz="1800"/>
                </a:pPr>
                <a:r>
                  <a:rPr lang="en-US" sz="1800"/>
                  <a:t>Inches</a:t>
                </a:r>
              </a:p>
            </c:rich>
          </c:tx>
          <c:layout/>
        </c:title>
        <c:numFmt formatCode="General" sourceLinked="1"/>
        <c:tickLblPos val="nextTo"/>
        <c:txPr>
          <a:bodyPr/>
          <a:lstStyle/>
          <a:p>
            <a:pPr>
              <a:defRPr sz="1800" b="1"/>
            </a:pPr>
            <a:endParaRPr lang="en-US"/>
          </a:p>
        </c:txPr>
        <c:crossAx val="142075776"/>
        <c:crosses val="autoZero"/>
        <c:crossBetween val="midCat"/>
      </c:valAx>
      <c:spPr>
        <a:solidFill>
          <a:schemeClr val="bg1"/>
        </a:solidFill>
      </c:spPr>
    </c:plotArea>
    <c:plotVisOnly val="1"/>
  </c:chart>
  <c:spPr>
    <a:solidFill>
      <a:srgbClr val="CCCCFF"/>
    </a:solidFill>
  </c:spPr>
  <c:externalData r:id="rId1"/>
  <c:userShapes r:id="rId2"/>
</c:chartSpace>
</file>

<file path=ppt/drawings/drawing1.xml><?xml version="1.0" encoding="utf-8"?>
<c:userShapes xmlns:c="http://schemas.openxmlformats.org/drawingml/2006/chart">
  <cdr:relSizeAnchor xmlns:cdr="http://schemas.openxmlformats.org/drawingml/2006/chartDrawing">
    <cdr:from>
      <cdr:x>0.23111</cdr:x>
      <cdr:y>0.19729</cdr:y>
    </cdr:from>
    <cdr:to>
      <cdr:x>0.58663</cdr:x>
      <cdr:y>0.51705</cdr:y>
    </cdr:to>
    <cdr:sp macro="" textlink="">
      <cdr:nvSpPr>
        <cdr:cNvPr id="2" name="TextBox 1"/>
        <cdr:cNvSpPr txBox="1"/>
      </cdr:nvSpPr>
      <cdr:spPr>
        <a:xfrm xmlns:a="http://schemas.openxmlformats.org/drawingml/2006/main">
          <a:off x="1295280" y="675532"/>
          <a:ext cx="1992568" cy="109490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800" b="1" dirty="0" smtClean="0">
              <a:solidFill>
                <a:srgbClr val="3333CC"/>
              </a:solidFill>
            </a:rPr>
            <a:t>Corps</a:t>
          </a:r>
        </a:p>
        <a:p xmlns:a="http://schemas.openxmlformats.org/drawingml/2006/main">
          <a:r>
            <a:rPr lang="en-US" sz="2800" b="1" dirty="0" smtClean="0">
              <a:solidFill>
                <a:srgbClr val="3333CC"/>
              </a:solidFill>
            </a:rPr>
            <a:t>1.6 to 4.8 ft</a:t>
          </a:r>
          <a:endParaRPr lang="en-US" sz="2800" b="1" dirty="0">
            <a:solidFill>
              <a:srgbClr val="3333CC"/>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26834" cy="464185"/>
          </a:xfrm>
          <a:prstGeom prst="rect">
            <a:avLst/>
          </a:prstGeom>
        </p:spPr>
        <p:txBody>
          <a:bodyPr vert="horz" lIns="92957" tIns="46478" rIns="92957" bIns="46478" rtlCol="0"/>
          <a:lstStyle>
            <a:lvl1pPr algn="l">
              <a:defRPr sz="1200"/>
            </a:lvl1pPr>
          </a:lstStyle>
          <a:p>
            <a:endParaRPr lang="en-US"/>
          </a:p>
        </p:txBody>
      </p:sp>
      <p:sp>
        <p:nvSpPr>
          <p:cNvPr id="3" name="Date Placeholder 2"/>
          <p:cNvSpPr>
            <a:spLocks noGrp="1"/>
          </p:cNvSpPr>
          <p:nvPr>
            <p:ph type="dt" sz="quarter" idx="1"/>
          </p:nvPr>
        </p:nvSpPr>
        <p:spPr>
          <a:xfrm>
            <a:off x="3956551" y="0"/>
            <a:ext cx="3026834" cy="464185"/>
          </a:xfrm>
          <a:prstGeom prst="rect">
            <a:avLst/>
          </a:prstGeom>
        </p:spPr>
        <p:txBody>
          <a:bodyPr vert="horz" lIns="92957" tIns="46478" rIns="92957" bIns="46478" rtlCol="0"/>
          <a:lstStyle>
            <a:lvl1pPr algn="r">
              <a:defRPr sz="1200"/>
            </a:lvl1pPr>
          </a:lstStyle>
          <a:p>
            <a:fld id="{3A1E094A-E7E1-4FBB-A027-90C2376950AF}" type="datetimeFigureOut">
              <a:rPr lang="en-US" smtClean="0"/>
              <a:pPr/>
              <a:t>6/6/2014</a:t>
            </a:fld>
            <a:endParaRPr lang="en-US"/>
          </a:p>
        </p:txBody>
      </p:sp>
      <p:sp>
        <p:nvSpPr>
          <p:cNvPr id="4" name="Footer Placeholder 3"/>
          <p:cNvSpPr>
            <a:spLocks noGrp="1"/>
          </p:cNvSpPr>
          <p:nvPr>
            <p:ph type="ftr" sz="quarter" idx="2"/>
          </p:nvPr>
        </p:nvSpPr>
        <p:spPr>
          <a:xfrm>
            <a:off x="2" y="8817904"/>
            <a:ext cx="3026834" cy="464185"/>
          </a:xfrm>
          <a:prstGeom prst="rect">
            <a:avLst/>
          </a:prstGeom>
        </p:spPr>
        <p:txBody>
          <a:bodyPr vert="horz" lIns="92957" tIns="46478" rIns="92957" bIns="46478" rtlCol="0" anchor="b"/>
          <a:lstStyle>
            <a:lvl1pPr algn="l">
              <a:defRPr sz="1200"/>
            </a:lvl1pPr>
          </a:lstStyle>
          <a:p>
            <a:endParaRPr lang="en-US"/>
          </a:p>
        </p:txBody>
      </p:sp>
      <p:sp>
        <p:nvSpPr>
          <p:cNvPr id="5" name="Slide Number Placeholder 4"/>
          <p:cNvSpPr>
            <a:spLocks noGrp="1"/>
          </p:cNvSpPr>
          <p:nvPr>
            <p:ph type="sldNum" sz="quarter" idx="3"/>
          </p:nvPr>
        </p:nvSpPr>
        <p:spPr>
          <a:xfrm>
            <a:off x="3956551" y="8817904"/>
            <a:ext cx="3026834" cy="464185"/>
          </a:xfrm>
          <a:prstGeom prst="rect">
            <a:avLst/>
          </a:prstGeom>
        </p:spPr>
        <p:txBody>
          <a:bodyPr vert="horz" lIns="92957" tIns="46478" rIns="92957" bIns="46478" rtlCol="0" anchor="b"/>
          <a:lstStyle>
            <a:lvl1pPr algn="r">
              <a:defRPr sz="1200"/>
            </a:lvl1pPr>
          </a:lstStyle>
          <a:p>
            <a:fld id="{1243C5B4-6684-4226-877E-353DF45A44F6}"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27250" cy="464655"/>
          </a:xfrm>
          <a:prstGeom prst="rect">
            <a:avLst/>
          </a:prstGeom>
        </p:spPr>
        <p:txBody>
          <a:bodyPr vert="horz" lIns="90206" tIns="45103" rIns="90206" bIns="45103" rtlCol="0"/>
          <a:lstStyle>
            <a:lvl1pPr algn="l">
              <a:defRPr sz="1200"/>
            </a:lvl1pPr>
          </a:lstStyle>
          <a:p>
            <a:endParaRPr lang="en-US"/>
          </a:p>
        </p:txBody>
      </p:sp>
      <p:sp>
        <p:nvSpPr>
          <p:cNvPr id="3" name="Date Placeholder 2"/>
          <p:cNvSpPr>
            <a:spLocks noGrp="1"/>
          </p:cNvSpPr>
          <p:nvPr>
            <p:ph type="dt" idx="1"/>
          </p:nvPr>
        </p:nvSpPr>
        <p:spPr>
          <a:xfrm>
            <a:off x="3956190" y="0"/>
            <a:ext cx="3027250" cy="464655"/>
          </a:xfrm>
          <a:prstGeom prst="rect">
            <a:avLst/>
          </a:prstGeom>
        </p:spPr>
        <p:txBody>
          <a:bodyPr vert="horz" lIns="90206" tIns="45103" rIns="90206" bIns="45103" rtlCol="0"/>
          <a:lstStyle>
            <a:lvl1pPr algn="r">
              <a:defRPr sz="1200"/>
            </a:lvl1pPr>
          </a:lstStyle>
          <a:p>
            <a:fld id="{C3863EE7-58A4-4724-8DF3-604A207E54FF}" type="datetimeFigureOut">
              <a:rPr lang="en-US" smtClean="0"/>
              <a:pPr/>
              <a:t>6/6/2014</a:t>
            </a:fld>
            <a:endParaRPr lang="en-US"/>
          </a:p>
        </p:txBody>
      </p:sp>
      <p:sp>
        <p:nvSpPr>
          <p:cNvPr id="4" name="Slide Image Placeholder 3"/>
          <p:cNvSpPr>
            <a:spLocks noGrp="1" noRot="1" noChangeAspect="1"/>
          </p:cNvSpPr>
          <p:nvPr>
            <p:ph type="sldImg" idx="2"/>
          </p:nvPr>
        </p:nvSpPr>
        <p:spPr>
          <a:xfrm>
            <a:off x="1171575" y="696913"/>
            <a:ext cx="4641850" cy="3481387"/>
          </a:xfrm>
          <a:prstGeom prst="rect">
            <a:avLst/>
          </a:prstGeom>
          <a:noFill/>
          <a:ln w="12700">
            <a:solidFill>
              <a:prstClr val="black"/>
            </a:solidFill>
          </a:ln>
        </p:spPr>
        <p:txBody>
          <a:bodyPr vert="horz" lIns="90206" tIns="45103" rIns="90206" bIns="45103" rtlCol="0" anchor="ctr"/>
          <a:lstStyle/>
          <a:p>
            <a:endParaRPr lang="en-US"/>
          </a:p>
        </p:txBody>
      </p:sp>
      <p:sp>
        <p:nvSpPr>
          <p:cNvPr id="5" name="Notes Placeholder 4"/>
          <p:cNvSpPr>
            <a:spLocks noGrp="1"/>
          </p:cNvSpPr>
          <p:nvPr>
            <p:ph type="body" sz="quarter" idx="3"/>
          </p:nvPr>
        </p:nvSpPr>
        <p:spPr>
          <a:xfrm>
            <a:off x="697876" y="4409526"/>
            <a:ext cx="5589249" cy="4177193"/>
          </a:xfrm>
          <a:prstGeom prst="rect">
            <a:avLst/>
          </a:prstGeom>
        </p:spPr>
        <p:txBody>
          <a:bodyPr vert="horz" lIns="90206" tIns="45103" rIns="90206" bIns="45103"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17475"/>
            <a:ext cx="3027250" cy="464655"/>
          </a:xfrm>
          <a:prstGeom prst="rect">
            <a:avLst/>
          </a:prstGeom>
        </p:spPr>
        <p:txBody>
          <a:bodyPr vert="horz" lIns="90206" tIns="45103" rIns="90206" bIns="45103" rtlCol="0" anchor="b"/>
          <a:lstStyle>
            <a:lvl1pPr algn="l">
              <a:defRPr sz="1200"/>
            </a:lvl1pPr>
          </a:lstStyle>
          <a:p>
            <a:endParaRPr lang="en-US"/>
          </a:p>
        </p:txBody>
      </p:sp>
      <p:sp>
        <p:nvSpPr>
          <p:cNvPr id="7" name="Slide Number Placeholder 6"/>
          <p:cNvSpPr>
            <a:spLocks noGrp="1"/>
          </p:cNvSpPr>
          <p:nvPr>
            <p:ph type="sldNum" sz="quarter" idx="5"/>
          </p:nvPr>
        </p:nvSpPr>
        <p:spPr>
          <a:xfrm>
            <a:off x="3956190" y="8817475"/>
            <a:ext cx="3027250" cy="464655"/>
          </a:xfrm>
          <a:prstGeom prst="rect">
            <a:avLst/>
          </a:prstGeom>
        </p:spPr>
        <p:txBody>
          <a:bodyPr vert="horz" lIns="90206" tIns="45103" rIns="90206" bIns="45103" rtlCol="0" anchor="b"/>
          <a:lstStyle>
            <a:lvl1pPr algn="r">
              <a:defRPr sz="1200"/>
            </a:lvl1pPr>
          </a:lstStyle>
          <a:p>
            <a:fld id="{6C797122-6ECE-43A8-B2D7-C7997DA487F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Thank you for inviting me speak at this conference.</a:t>
            </a:r>
          </a:p>
          <a:p>
            <a:endParaRPr lang="en-US" dirty="0" smtClean="0"/>
          </a:p>
          <a:p>
            <a:r>
              <a:rPr lang="en-US" dirty="0" smtClean="0"/>
              <a:t>This is a chance for FWC and DEP to cross boundaries as we consider the impacts of climate change on regulatory and research programs in Florida</a:t>
            </a:r>
          </a:p>
          <a:p>
            <a:endParaRPr lang="en-US" dirty="0" smtClean="0"/>
          </a:p>
          <a:p>
            <a:r>
              <a:rPr lang="en-US" dirty="0" smtClean="0"/>
              <a:t>My research has primarily been in the area of mangrove fish ecology and fisheries, and my talk focuses on these topics </a:t>
            </a:r>
            <a:endParaRPr lang="en-US" dirty="0"/>
          </a:p>
        </p:txBody>
      </p:sp>
      <p:sp>
        <p:nvSpPr>
          <p:cNvPr id="4" name="Slide Number Placeholder 3"/>
          <p:cNvSpPr>
            <a:spLocks noGrp="1"/>
          </p:cNvSpPr>
          <p:nvPr>
            <p:ph type="sldNum" sz="quarter" idx="10"/>
          </p:nvPr>
        </p:nvSpPr>
        <p:spPr/>
        <p:txBody>
          <a:bodyPr/>
          <a:lstStyle/>
          <a:p>
            <a:fld id="{6C797122-6ECE-43A8-B2D7-C7997DA487F8}"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However, mangroves will be subject to impacts due to sea level rise</a:t>
            </a:r>
          </a:p>
          <a:p>
            <a:endParaRPr lang="en-US" dirty="0" smtClean="0"/>
          </a:p>
          <a:p>
            <a:r>
              <a:rPr lang="en-US" dirty="0" smtClean="0"/>
              <a:t>At first here, let’s think about mangroves without shoreline structures in the way</a:t>
            </a:r>
          </a:p>
          <a:p>
            <a:endParaRPr lang="en-US" dirty="0" smtClean="0"/>
          </a:p>
          <a:p>
            <a:r>
              <a:rPr lang="en-US" dirty="0" smtClean="0"/>
              <a:t>Mangrove root structure anchors the substrate</a:t>
            </a:r>
          </a:p>
          <a:p>
            <a:endParaRPr lang="en-US" dirty="0" smtClean="0"/>
          </a:p>
          <a:p>
            <a:r>
              <a:rPr lang="en-US" dirty="0" smtClean="0"/>
              <a:t>Leaves, roots, sediments build upward</a:t>
            </a:r>
          </a:p>
          <a:p>
            <a:endParaRPr lang="en-US" dirty="0" smtClean="0"/>
          </a:p>
          <a:p>
            <a:r>
              <a:rPr lang="en-US" dirty="0" smtClean="0"/>
              <a:t>Mangroves creep upslope and inshore </a:t>
            </a:r>
          </a:p>
          <a:p>
            <a:endParaRPr lang="en-US" dirty="0" smtClean="0"/>
          </a:p>
          <a:p>
            <a:r>
              <a:rPr lang="en-US" dirty="0" smtClean="0"/>
              <a:t>They are like living engineering structures</a:t>
            </a:r>
            <a:endParaRPr lang="en-US" dirty="0"/>
          </a:p>
        </p:txBody>
      </p:sp>
      <p:sp>
        <p:nvSpPr>
          <p:cNvPr id="4" name="Slide Number Placeholder 3"/>
          <p:cNvSpPr>
            <a:spLocks noGrp="1"/>
          </p:cNvSpPr>
          <p:nvPr>
            <p:ph type="sldNum" sz="quarter" idx="10"/>
          </p:nvPr>
        </p:nvSpPr>
        <p:spPr/>
        <p:txBody>
          <a:bodyPr/>
          <a:lstStyle/>
          <a:p>
            <a:fld id="{6C797122-6ECE-43A8-B2D7-C7997DA487F8}" type="slidenum">
              <a:rPr lang="en-US" smtClean="0"/>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Over half of Florida’s mangroves are in Monroe County:  the 10,000 islands and Keys have the most</a:t>
            </a:r>
          </a:p>
          <a:p>
            <a:endParaRPr lang="en-US" dirty="0" smtClean="0"/>
          </a:p>
          <a:p>
            <a:r>
              <a:rPr lang="en-US" dirty="0" smtClean="0"/>
              <a:t>We have lost about 24%</a:t>
            </a:r>
          </a:p>
          <a:p>
            <a:endParaRPr lang="en-US" dirty="0" smtClean="0"/>
          </a:p>
          <a:p>
            <a:r>
              <a:rPr lang="en-US" dirty="0" smtClean="0"/>
              <a:t>But laws passed in the 1970s curtailed the destruction of mangroves  </a:t>
            </a:r>
            <a:endParaRPr lang="en-US" dirty="0"/>
          </a:p>
        </p:txBody>
      </p:sp>
      <p:sp>
        <p:nvSpPr>
          <p:cNvPr id="4" name="Slide Number Placeholder 3"/>
          <p:cNvSpPr>
            <a:spLocks noGrp="1"/>
          </p:cNvSpPr>
          <p:nvPr>
            <p:ph type="sldNum" sz="quarter" idx="10"/>
          </p:nvPr>
        </p:nvSpPr>
        <p:spPr/>
        <p:txBody>
          <a:bodyPr/>
          <a:lstStyle/>
          <a:p>
            <a:fld id="{6C797122-6ECE-43A8-B2D7-C7997DA487F8}" type="slidenum">
              <a:rPr lang="en-US" smtClean="0"/>
              <a:pPr/>
              <a:t>12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33% of the world’s mangroves have been destroyed since 1980</a:t>
            </a:r>
          </a:p>
          <a:p>
            <a:endParaRPr lang="en-US" dirty="0" smtClean="0"/>
          </a:p>
          <a:p>
            <a:r>
              <a:rPr lang="en-US" dirty="0" smtClean="0"/>
              <a:t>Much of the destruction has been due to shrimp farming</a:t>
            </a:r>
          </a:p>
          <a:p>
            <a:endParaRPr lang="en-US" dirty="0" smtClean="0"/>
          </a:p>
          <a:p>
            <a:r>
              <a:rPr lang="en-US" dirty="0" smtClean="0"/>
              <a:t>The US buys these shrimp </a:t>
            </a:r>
          </a:p>
          <a:p>
            <a:endParaRPr lang="en-US" dirty="0" smtClean="0"/>
          </a:p>
          <a:p>
            <a:r>
              <a:rPr lang="en-US" dirty="0" smtClean="0"/>
              <a:t>Stop eating them</a:t>
            </a:r>
          </a:p>
          <a:p>
            <a:endParaRPr lang="en-US" dirty="0" smtClean="0"/>
          </a:p>
        </p:txBody>
      </p:sp>
      <p:sp>
        <p:nvSpPr>
          <p:cNvPr id="4" name="Slide Number Placeholder 3"/>
          <p:cNvSpPr>
            <a:spLocks noGrp="1"/>
          </p:cNvSpPr>
          <p:nvPr>
            <p:ph type="sldNum" sz="quarter" idx="10"/>
          </p:nvPr>
        </p:nvSpPr>
        <p:spPr/>
        <p:txBody>
          <a:bodyPr/>
          <a:lstStyle/>
          <a:p>
            <a:fld id="{6C797122-6ECE-43A8-B2D7-C7997DA487F8}" type="slidenum">
              <a:rPr lang="en-US" smtClean="0"/>
              <a:pPr/>
              <a:t>13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Mangroves are likely to survive under rising sea levels, if they are protected</a:t>
            </a:r>
          </a:p>
          <a:p>
            <a:endParaRPr lang="en-US" dirty="0" smtClean="0"/>
          </a:p>
          <a:p>
            <a:r>
              <a:rPr lang="en-US" dirty="0" smtClean="0"/>
              <a:t>They are more durable than coral reefs</a:t>
            </a:r>
          </a:p>
          <a:p>
            <a:endParaRPr lang="en-US" dirty="0" smtClean="0"/>
          </a:p>
        </p:txBody>
      </p:sp>
      <p:sp>
        <p:nvSpPr>
          <p:cNvPr id="4" name="Slide Number Placeholder 3"/>
          <p:cNvSpPr>
            <a:spLocks noGrp="1"/>
          </p:cNvSpPr>
          <p:nvPr>
            <p:ph type="sldNum" sz="quarter" idx="10"/>
          </p:nvPr>
        </p:nvSpPr>
        <p:spPr/>
        <p:txBody>
          <a:bodyPr/>
          <a:lstStyle/>
          <a:p>
            <a:fld id="{6C797122-6ECE-43A8-B2D7-C7997DA487F8}" type="slidenum">
              <a:rPr lang="en-US" smtClean="0"/>
              <a:pPr/>
              <a:t>14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summary, the big 3 marine impacts from climate change are warming, acidification and sea level rise</a:t>
            </a:r>
          </a:p>
          <a:p>
            <a:endParaRPr lang="en-US" dirty="0" smtClean="0"/>
          </a:p>
          <a:p>
            <a:r>
              <a:rPr lang="en-US" dirty="0" smtClean="0"/>
              <a:t>For delicate coral reefs, strong global and local actions are both required; coral reefs  are predicted to disappear from the earth by 2100 if trends continue as they are</a:t>
            </a:r>
          </a:p>
          <a:p>
            <a:endParaRPr lang="en-US" dirty="0" smtClean="0"/>
          </a:p>
          <a:p>
            <a:r>
              <a:rPr lang="en-US" dirty="0" smtClean="0"/>
              <a:t>For the naturally more resilient mangroves, Florida can gain many benefits by continuing to implement regulations and programs that protect them</a:t>
            </a:r>
            <a:endParaRPr lang="en-US" dirty="0"/>
          </a:p>
        </p:txBody>
      </p:sp>
      <p:sp>
        <p:nvSpPr>
          <p:cNvPr id="4" name="Slide Number Placeholder 3"/>
          <p:cNvSpPr>
            <a:spLocks noGrp="1"/>
          </p:cNvSpPr>
          <p:nvPr>
            <p:ph type="sldNum" sz="quarter" idx="10"/>
          </p:nvPr>
        </p:nvSpPr>
        <p:spPr/>
        <p:txBody>
          <a:bodyPr/>
          <a:lstStyle/>
          <a:p>
            <a:fld id="{6C797122-6ECE-43A8-B2D7-C7997DA487F8}" type="slidenum">
              <a:rPr lang="en-US" smtClean="0"/>
              <a:pPr/>
              <a:t>15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797122-6ECE-43A8-B2D7-C7997DA487F8}" type="slidenum">
              <a:rPr lang="en-US" smtClean="0"/>
              <a:pPr/>
              <a:t>16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But when we think about protecting habitat for coral reef fish, we need to include a variety of habitats used in each phase of their life cycle</a:t>
            </a:r>
          </a:p>
          <a:p>
            <a:endParaRPr lang="en-US" dirty="0" smtClean="0"/>
          </a:p>
          <a:p>
            <a:r>
              <a:rPr lang="en-US" dirty="0" smtClean="0"/>
              <a:t>Many fish biologists consider the juvenile stage to be the most critical period in the life of a fish</a:t>
            </a:r>
          </a:p>
          <a:p>
            <a:endParaRPr lang="en-US" dirty="0" smtClean="0"/>
          </a:p>
          <a:p>
            <a:r>
              <a:rPr lang="en-US" dirty="0" smtClean="0"/>
              <a:t>Protecting juvenile habitat begins with identifying Prime Nursery habitat</a:t>
            </a:r>
          </a:p>
          <a:p>
            <a:endParaRPr lang="en-US" dirty="0"/>
          </a:p>
        </p:txBody>
      </p:sp>
      <p:sp>
        <p:nvSpPr>
          <p:cNvPr id="4" name="Slide Number Placeholder 3"/>
          <p:cNvSpPr>
            <a:spLocks noGrp="1"/>
          </p:cNvSpPr>
          <p:nvPr>
            <p:ph type="sldNum" sz="quarter" idx="10"/>
          </p:nvPr>
        </p:nvSpPr>
        <p:spPr/>
        <p:txBody>
          <a:bodyPr/>
          <a:lstStyle/>
          <a:p>
            <a:fld id="{6C797122-6ECE-43A8-B2D7-C7997DA487F8}" type="slidenum">
              <a:rPr lang="en-US" smtClean="0"/>
              <a:pPr/>
              <a:t>17</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 help focus management efforts, scientists have defined nursery habitats as:</a:t>
            </a:r>
          </a:p>
          <a:p>
            <a:endParaRPr lang="en-US" dirty="0" smtClean="0"/>
          </a:p>
          <a:p>
            <a:r>
              <a:rPr lang="en-US" dirty="0" smtClean="0"/>
              <a:t>We know that some reef fish use multiple nursery habitats :  these are the bet-hedgers</a:t>
            </a:r>
          </a:p>
          <a:p>
            <a:endParaRPr lang="en-US" dirty="0" smtClean="0"/>
          </a:p>
          <a:p>
            <a:r>
              <a:rPr lang="en-US" dirty="0" smtClean="0"/>
              <a:t>Other species are more specialized</a:t>
            </a:r>
            <a:endParaRPr lang="en-US" dirty="0"/>
          </a:p>
        </p:txBody>
      </p:sp>
      <p:sp>
        <p:nvSpPr>
          <p:cNvPr id="4" name="Slide Number Placeholder 3"/>
          <p:cNvSpPr>
            <a:spLocks noGrp="1"/>
          </p:cNvSpPr>
          <p:nvPr>
            <p:ph type="sldNum" sz="quarter" idx="10"/>
          </p:nvPr>
        </p:nvSpPr>
        <p:spPr/>
        <p:txBody>
          <a:bodyPr/>
          <a:lstStyle/>
          <a:p>
            <a:fld id="{6C797122-6ECE-43A8-B2D7-C7997DA487F8}" type="slidenum">
              <a:rPr lang="en-US" smtClean="0"/>
              <a:pPr/>
              <a:t>18</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How do we begin to answer the question:  What proportion of reef fish adults came from mangrove nurseries?  </a:t>
            </a:r>
          </a:p>
          <a:p>
            <a:endParaRPr lang="en-US" dirty="0" smtClean="0"/>
          </a:p>
          <a:p>
            <a:r>
              <a:rPr lang="en-US" dirty="0" smtClean="0"/>
              <a:t>There are 4 new tools that teams are applying to get a real value based on field and lab studies</a:t>
            </a:r>
          </a:p>
          <a:p>
            <a:endParaRPr lang="en-US" dirty="0" smtClean="0"/>
          </a:p>
          <a:p>
            <a:r>
              <a:rPr lang="en-US" dirty="0" smtClean="0"/>
              <a:t>Our team in St. Pete is using the 4</a:t>
            </a:r>
            <a:r>
              <a:rPr lang="en-US" baseline="30000" dirty="0" smtClean="0"/>
              <a:t>th</a:t>
            </a:r>
            <a:r>
              <a:rPr lang="en-US" dirty="0" smtClean="0"/>
              <a:t>:  otolith microchemistry</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6C797122-6ECE-43A8-B2D7-C7997DA487F8}" type="slidenum">
              <a:rPr lang="en-US" smtClean="0"/>
              <a:pPr/>
              <a:t>19</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Otoliths are the </a:t>
            </a:r>
            <a:r>
              <a:rPr lang="en-US" dirty="0" err="1" smtClean="0"/>
              <a:t>earbones</a:t>
            </a:r>
            <a:r>
              <a:rPr lang="en-US" dirty="0" smtClean="0"/>
              <a:t> of fish</a:t>
            </a:r>
          </a:p>
          <a:p>
            <a:endParaRPr lang="en-US" dirty="0" smtClean="0"/>
          </a:p>
          <a:p>
            <a:r>
              <a:rPr lang="en-US" dirty="0" smtClean="0"/>
              <a:t>They grow in layers like an onion, that when sectioned reveals concentric rings, like a tree trunk</a:t>
            </a:r>
          </a:p>
          <a:p>
            <a:endParaRPr lang="en-US" dirty="0" smtClean="0"/>
          </a:p>
          <a:p>
            <a:r>
              <a:rPr lang="en-US" dirty="0" smtClean="0"/>
              <a:t>Each ring stores chemical information about the chemicals that were present in the water the fish was living in when it was formed.</a:t>
            </a:r>
          </a:p>
          <a:p>
            <a:endParaRPr lang="en-US" dirty="0" smtClean="0"/>
          </a:p>
          <a:p>
            <a:r>
              <a:rPr lang="en-US" dirty="0" smtClean="0"/>
              <a:t>The analysis reveals habitat transitions based on the history revealed by the </a:t>
            </a:r>
            <a:r>
              <a:rPr lang="en-US" dirty="0" err="1" smtClean="0"/>
              <a:t>otolith’s</a:t>
            </a:r>
            <a:r>
              <a:rPr lang="en-US" dirty="0" smtClean="0"/>
              <a:t> “microchemistry”</a:t>
            </a:r>
            <a:endParaRPr lang="en-US" dirty="0"/>
          </a:p>
        </p:txBody>
      </p:sp>
      <p:sp>
        <p:nvSpPr>
          <p:cNvPr id="4" name="Slide Number Placeholder 3"/>
          <p:cNvSpPr>
            <a:spLocks noGrp="1"/>
          </p:cNvSpPr>
          <p:nvPr>
            <p:ph type="sldNum" sz="quarter" idx="10"/>
          </p:nvPr>
        </p:nvSpPr>
        <p:spPr/>
        <p:txBody>
          <a:bodyPr/>
          <a:lstStyle/>
          <a:p>
            <a:fld id="{6C797122-6ECE-43A8-B2D7-C7997DA487F8}" type="slidenum">
              <a:rPr lang="en-US" smtClean="0"/>
              <a:pPr/>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44126492-1546-42D2-88BF-A1330FB7E28B}" type="slidenum">
              <a:rPr lang="en-AU" smtClean="0"/>
              <a:pPr/>
              <a:t>2</a:t>
            </a:fld>
            <a:endParaRPr lang="en-AU" dirty="0" smtClean="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r>
              <a:rPr lang="en-AU" sz="1000" dirty="0" smtClean="0"/>
              <a:t>After moving down from Michigan I took a job as a planner for Pinellas County.  Somebody told me that mangroves were important because they provide nurseries for fish, and that idea so interested me, that it set the course for the rest of my career.  </a:t>
            </a:r>
          </a:p>
          <a:p>
            <a:pPr eaLnBrk="1" hangingPunct="1"/>
            <a:endParaRPr lang="en-AU" sz="1000" dirty="0" smtClean="0"/>
          </a:p>
          <a:p>
            <a:r>
              <a:rPr lang="en-AU" sz="1000" dirty="0" smtClean="0"/>
              <a:t>Then I went to Gainesville, and got my PhD through the </a:t>
            </a:r>
            <a:r>
              <a:rPr lang="en-AU" sz="1000" dirty="0" err="1" smtClean="0"/>
              <a:t>Center</a:t>
            </a:r>
            <a:r>
              <a:rPr lang="en-AU" sz="1000" dirty="0" smtClean="0"/>
              <a:t> for Wetlands, studying mangrove fish communities in Florida Bay.  I later helped organize research and other projects mainly in the C-111 canal area for the SFWMD.</a:t>
            </a:r>
          </a:p>
          <a:p>
            <a:pPr eaLnBrk="1" hangingPunct="1"/>
            <a:endParaRPr lang="en-AU" sz="1000" dirty="0" smtClean="0"/>
          </a:p>
          <a:p>
            <a:pPr eaLnBrk="1" hangingPunct="1"/>
            <a:r>
              <a:rPr lang="en-AU" sz="1000" dirty="0" smtClean="0"/>
              <a:t>I went to Queensland in 1995, where I studied mangrove fish associated with the Great Barrier Reef ecosystem</a:t>
            </a:r>
          </a:p>
          <a:p>
            <a:pPr eaLnBrk="1" hangingPunct="1"/>
            <a:endParaRPr lang="en-AU" sz="1000" dirty="0" smtClean="0"/>
          </a:p>
          <a:p>
            <a:pPr eaLnBrk="1" hangingPunct="1"/>
            <a:r>
              <a:rPr lang="en-AU" sz="1000" dirty="0" smtClean="0"/>
              <a:t>And later I became a Lecturer at the Australian Maritime college in Tasmania, teaching marine fisheries and biology</a:t>
            </a:r>
          </a:p>
          <a:p>
            <a:pPr eaLnBrk="1" hangingPunct="1"/>
            <a:endParaRPr lang="en-AU" sz="1000" dirty="0" smtClean="0"/>
          </a:p>
          <a:p>
            <a:pPr eaLnBrk="1" hangingPunct="1"/>
            <a:r>
              <a:rPr lang="en-AU" sz="1000" dirty="0" smtClean="0"/>
              <a:t>As you can see, at this point my career was just one long downhill slide!</a:t>
            </a:r>
          </a:p>
          <a:p>
            <a:pPr eaLnBrk="1" hangingPunct="1"/>
            <a:endParaRPr lang="en-AU" sz="1000" dirty="0" smtClean="0"/>
          </a:p>
          <a:p>
            <a:pPr eaLnBrk="1" hangingPunct="1"/>
            <a:r>
              <a:rPr lang="en-AU" sz="1000" dirty="0" smtClean="0"/>
              <a:t>However, I have since returned to Florida and am now a research scientist at FWRI in St. Pete</a:t>
            </a:r>
          </a:p>
          <a:p>
            <a:pPr eaLnBrk="1" hangingPunct="1"/>
            <a:endParaRPr lang="en-AU" sz="1000"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 is an example from Puerto Rico</a:t>
            </a:r>
          </a:p>
          <a:p>
            <a:endParaRPr lang="en-US" dirty="0" smtClean="0"/>
          </a:p>
          <a:p>
            <a:r>
              <a:rPr lang="en-US" dirty="0" smtClean="0"/>
              <a:t>Of adults French grunts collected on a coral reef, 67% had lived in mangroves as juveniles</a:t>
            </a:r>
          </a:p>
          <a:p>
            <a:endParaRPr lang="en-US" dirty="0" smtClean="0"/>
          </a:p>
          <a:p>
            <a:r>
              <a:rPr lang="en-US" dirty="0" smtClean="0"/>
              <a:t>Of adult schoolmaster snappers, 99% had lived in mangroves as juveniles</a:t>
            </a:r>
          </a:p>
          <a:p>
            <a:endParaRPr lang="en-US" dirty="0" smtClean="0"/>
          </a:p>
          <a:p>
            <a:r>
              <a:rPr lang="en-US" dirty="0" smtClean="0"/>
              <a:t>While some had used seagrass beds as nurseries as well, none relied on the coral reef as a nursery</a:t>
            </a:r>
            <a:endParaRPr lang="en-US" dirty="0"/>
          </a:p>
        </p:txBody>
      </p:sp>
      <p:sp>
        <p:nvSpPr>
          <p:cNvPr id="4" name="Slide Number Placeholder 3"/>
          <p:cNvSpPr>
            <a:spLocks noGrp="1"/>
          </p:cNvSpPr>
          <p:nvPr>
            <p:ph type="sldNum" sz="quarter" idx="10"/>
          </p:nvPr>
        </p:nvSpPr>
        <p:spPr/>
        <p:txBody>
          <a:bodyPr/>
          <a:lstStyle/>
          <a:p>
            <a:fld id="{6C797122-6ECE-43A8-B2D7-C7997DA487F8}" type="slidenum">
              <a:rPr lang="en-US" smtClean="0"/>
              <a:pPr/>
              <a:t>21</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 corals die, they become covered with mats of turf and other algae</a:t>
            </a:r>
          </a:p>
          <a:p>
            <a:endParaRPr lang="en-US" dirty="0" smtClean="0"/>
          </a:p>
          <a:p>
            <a:r>
              <a:rPr lang="en-US" dirty="0" smtClean="0"/>
              <a:t>Very recent studies have shown that young fish avoid these algae covered coral skeletons</a:t>
            </a:r>
          </a:p>
          <a:p>
            <a:endParaRPr lang="en-US" dirty="0" smtClean="0"/>
          </a:p>
          <a:p>
            <a:r>
              <a:rPr lang="en-US" dirty="0" smtClean="0"/>
              <a:t>Thus, those coral reef fish that depend on live coral as nursery habitat are at great risk from climate change</a:t>
            </a:r>
            <a:endParaRPr lang="en-US" dirty="0"/>
          </a:p>
        </p:txBody>
      </p:sp>
      <p:sp>
        <p:nvSpPr>
          <p:cNvPr id="4" name="Slide Number Placeholder 3"/>
          <p:cNvSpPr>
            <a:spLocks noGrp="1"/>
          </p:cNvSpPr>
          <p:nvPr>
            <p:ph type="sldNum" sz="quarter" idx="10"/>
          </p:nvPr>
        </p:nvSpPr>
        <p:spPr/>
        <p:txBody>
          <a:bodyPr/>
          <a:lstStyle/>
          <a:p>
            <a:fld id="{6C797122-6ECE-43A8-B2D7-C7997DA487F8}" type="slidenum">
              <a:rPr lang="en-US" smtClean="0"/>
              <a:pPr/>
              <a:t>22</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My own research in the late 1980s suggested that mangroves in Florida Bay harbored large numbers of juveniles of species such as gray snappers and blue-striped grunts that are known to live on coral reefs as adults (1)</a:t>
            </a:r>
          </a:p>
          <a:p>
            <a:endParaRPr lang="en-US" dirty="0" smtClean="0"/>
          </a:p>
          <a:p>
            <a:r>
              <a:rPr lang="en-US" dirty="0" smtClean="0"/>
              <a:t>Since then many studies have confirmed this discovery</a:t>
            </a:r>
          </a:p>
          <a:p>
            <a:endParaRPr lang="en-US" dirty="0" smtClean="0"/>
          </a:p>
          <a:p>
            <a:r>
              <a:rPr lang="en-US" dirty="0" smtClean="0"/>
              <a:t>I recently wrote a paper summarizing studies from around the world showing that most of the families of coral reef fish have at least a few species that are commonly found as juveniles in mangroves (2) </a:t>
            </a:r>
          </a:p>
          <a:p>
            <a:endParaRPr lang="en-US" dirty="0" smtClean="0"/>
          </a:p>
          <a:p>
            <a:r>
              <a:rPr lang="en-US" dirty="0" smtClean="0"/>
              <a:t>These fish are called “mangrove nursery fish” (3)</a:t>
            </a:r>
            <a:endParaRPr lang="en-US" dirty="0"/>
          </a:p>
        </p:txBody>
      </p:sp>
      <p:sp>
        <p:nvSpPr>
          <p:cNvPr id="4" name="Slide Number Placeholder 3"/>
          <p:cNvSpPr>
            <a:spLocks noGrp="1"/>
          </p:cNvSpPr>
          <p:nvPr>
            <p:ph type="sldNum" sz="quarter" idx="10"/>
          </p:nvPr>
        </p:nvSpPr>
        <p:spPr/>
        <p:txBody>
          <a:bodyPr/>
          <a:lstStyle/>
          <a:p>
            <a:fld id="{6C797122-6ECE-43A8-B2D7-C7997DA487F8}" type="slidenum">
              <a:rPr lang="en-US" smtClean="0"/>
              <a:pPr/>
              <a:t>23</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contribution of mangrove nurseries to coral reef fish populations ranges between 21 to 100% for the cases studied so far</a:t>
            </a:r>
          </a:p>
          <a:p>
            <a:endParaRPr lang="en-US" dirty="0" smtClean="0"/>
          </a:p>
          <a:p>
            <a:r>
              <a:rPr lang="en-US" dirty="0" smtClean="0"/>
              <a:t>Species include snappers, grunts, groupers and parrotfish</a:t>
            </a:r>
          </a:p>
          <a:p>
            <a:endParaRPr lang="en-US" dirty="0" smtClean="0"/>
          </a:p>
          <a:p>
            <a:r>
              <a:rPr lang="en-US" dirty="0" smtClean="0"/>
              <a:t>Populations that use mangrove nurseries may be more resilient to climate change</a:t>
            </a:r>
            <a:endParaRPr lang="en-US" dirty="0"/>
          </a:p>
        </p:txBody>
      </p:sp>
      <p:sp>
        <p:nvSpPr>
          <p:cNvPr id="4" name="Slide Number Placeholder 3"/>
          <p:cNvSpPr>
            <a:spLocks noGrp="1"/>
          </p:cNvSpPr>
          <p:nvPr>
            <p:ph type="sldNum" sz="quarter" idx="10"/>
          </p:nvPr>
        </p:nvSpPr>
        <p:spPr/>
        <p:txBody>
          <a:bodyPr/>
          <a:lstStyle/>
          <a:p>
            <a:fld id="{6C797122-6ECE-43A8-B2D7-C7997DA487F8}" type="slidenum">
              <a:rPr lang="en-US" smtClean="0"/>
              <a:pPr/>
              <a:t>24</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Research is needed into what features are important to mangrove nursery fish </a:t>
            </a:r>
          </a:p>
          <a:p>
            <a:endParaRPr lang="en-US" dirty="0" smtClean="0"/>
          </a:p>
          <a:p>
            <a:r>
              <a:rPr lang="en-US" dirty="0" smtClean="0"/>
              <a:t>So far, we know they are more abundant where the canopy is taller</a:t>
            </a:r>
          </a:p>
          <a:p>
            <a:endParaRPr lang="en-US" dirty="0" smtClean="0"/>
          </a:p>
          <a:p>
            <a:r>
              <a:rPr lang="en-US" dirty="0" smtClean="0"/>
              <a:t>Experiments showed that snapper were drawn to shade</a:t>
            </a:r>
          </a:p>
          <a:p>
            <a:endParaRPr lang="en-US" dirty="0" smtClean="0"/>
          </a:p>
          <a:p>
            <a:r>
              <a:rPr lang="en-US" dirty="0" smtClean="0"/>
              <a:t>And our work in Australia showed that the fish shelter in the mangroves by day, but make a mass movement out to adjacent habitats at dusk</a:t>
            </a:r>
          </a:p>
          <a:p>
            <a:endParaRPr lang="en-US" dirty="0" smtClean="0"/>
          </a:p>
          <a:p>
            <a:r>
              <a:rPr lang="en-US" dirty="0" smtClean="0"/>
              <a:t>We can say that these fish are using the mangroves as a shady area to rest by day</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6C797122-6ECE-43A8-B2D7-C7997DA487F8}" type="slidenum">
              <a:rPr lang="en-US" smtClean="0"/>
              <a:pPr/>
              <a:t>25</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C797122-6ECE-43A8-B2D7-C7997DA487F8}" type="slidenum">
              <a:rPr lang="en-US" smtClean="0"/>
              <a:pPr/>
              <a:t>26</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conference deals with Florida’s regulatory programs and related initiatives</a:t>
            </a:r>
          </a:p>
          <a:p>
            <a:endParaRPr lang="en-US" dirty="0" smtClean="0"/>
          </a:p>
          <a:p>
            <a:r>
              <a:rPr lang="en-US" dirty="0" smtClean="0"/>
              <a:t>I would like to focus on the mangrove aspect of this talk</a:t>
            </a:r>
          </a:p>
          <a:p>
            <a:endParaRPr lang="en-US" dirty="0" smtClean="0"/>
          </a:p>
          <a:p>
            <a:r>
              <a:rPr lang="en-US" dirty="0" smtClean="0"/>
              <a:t>Consider a goal whereby we see to maintain reef (and other coastal) fisheries by protecting mangrove habitats</a:t>
            </a:r>
          </a:p>
          <a:p>
            <a:endParaRPr lang="en-US" dirty="0" smtClean="0"/>
          </a:p>
          <a:p>
            <a:r>
              <a:rPr lang="en-US" dirty="0" smtClean="0"/>
              <a:t>A strategy addressing the goal would be to establish buffer zones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6C797122-6ECE-43A8-B2D7-C7997DA487F8}" type="slidenum">
              <a:rPr lang="en-US" smtClean="0"/>
              <a:pPr/>
              <a:t>27</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Two key programs impact mangroves in Florida</a:t>
            </a:r>
          </a:p>
          <a:p>
            <a:endParaRPr lang="en-US" dirty="0" smtClean="0"/>
          </a:p>
          <a:p>
            <a:r>
              <a:rPr lang="en-US" dirty="0" smtClean="0"/>
              <a:t>Surface water protection programs regulating construction</a:t>
            </a:r>
          </a:p>
          <a:p>
            <a:endParaRPr lang="en-US" dirty="0" smtClean="0"/>
          </a:p>
          <a:p>
            <a:r>
              <a:rPr lang="en-US" dirty="0" smtClean="0"/>
              <a:t>Mangrove trimming which regulate non-construction mangrove alteration</a:t>
            </a:r>
            <a:endParaRPr lang="en-US" dirty="0"/>
          </a:p>
        </p:txBody>
      </p:sp>
      <p:sp>
        <p:nvSpPr>
          <p:cNvPr id="4" name="Slide Number Placeholder 3"/>
          <p:cNvSpPr>
            <a:spLocks noGrp="1"/>
          </p:cNvSpPr>
          <p:nvPr>
            <p:ph type="sldNum" sz="quarter" idx="10"/>
          </p:nvPr>
        </p:nvSpPr>
        <p:spPr/>
        <p:txBody>
          <a:bodyPr/>
          <a:lstStyle/>
          <a:p>
            <a:fld id="{6C797122-6ECE-43A8-B2D7-C7997DA487F8}" type="slidenum">
              <a:rPr lang="en-US" smtClean="0"/>
              <a:pPr/>
              <a:t>28</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ERP program includes exemptions for certain activities</a:t>
            </a:r>
          </a:p>
          <a:p>
            <a:endParaRPr lang="en-US" dirty="0" smtClean="0"/>
          </a:p>
          <a:p>
            <a:r>
              <a:rPr lang="en-US" dirty="0" smtClean="0"/>
              <a:t>And issues permits for mangrove removal if “the regulated activity will not adversely impact the value of functions provided to fish…..”</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6C797122-6ECE-43A8-B2D7-C7997DA487F8}" type="slidenum">
              <a:rPr lang="en-US" smtClean="0"/>
              <a:pPr/>
              <a:t>29</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EB41451-FDFE-44B6-B012-BDF8689C5482}" type="slidenum">
              <a:rPr lang="en-AU" smtClean="0"/>
              <a:pPr/>
              <a:t>38</a:t>
            </a:fld>
            <a:endParaRPr lang="en-A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While GCC is hot politically lately, I will only be focusing on the implications for resource management</a:t>
            </a:r>
          </a:p>
          <a:p>
            <a:endParaRPr lang="en-US" dirty="0" smtClean="0"/>
          </a:p>
          <a:p>
            <a:r>
              <a:rPr lang="en-US" dirty="0" smtClean="0"/>
              <a:t>Let me just say that I am a scientist, not a politician.</a:t>
            </a:r>
          </a:p>
          <a:p>
            <a:endParaRPr lang="en-US" dirty="0" smtClean="0"/>
          </a:p>
          <a:p>
            <a:r>
              <a:rPr lang="en-US" dirty="0" smtClean="0"/>
              <a:t>My focus today will be on research concerning climate change impacts on 3 of Florida’s most valued natural resources:  coral reefs, mangroves and fish.</a:t>
            </a:r>
          </a:p>
          <a:p>
            <a:endParaRPr lang="en-US" dirty="0" smtClean="0"/>
          </a:p>
          <a:p>
            <a:r>
              <a:rPr lang="en-US" dirty="0" smtClean="0"/>
              <a:t>I will highlight recent discoveries that I hope will be relevant to regulatory matters that you deal with intensively every day.</a:t>
            </a:r>
          </a:p>
        </p:txBody>
      </p:sp>
      <p:sp>
        <p:nvSpPr>
          <p:cNvPr id="4" name="Slide Number Placeholder 3"/>
          <p:cNvSpPr>
            <a:spLocks noGrp="1"/>
          </p:cNvSpPr>
          <p:nvPr>
            <p:ph type="sldNum" sz="quarter" idx="10"/>
          </p:nvPr>
        </p:nvSpPr>
        <p:spPr/>
        <p:txBody>
          <a:bodyPr/>
          <a:lstStyle/>
          <a:p>
            <a:fld id="{6C797122-6ECE-43A8-B2D7-C7997DA487F8}"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 recommend the recent report on climate change prepared by Lindsay Cross of the Tampa Bay Estuary Program for a clear and concise summary.</a:t>
            </a:r>
          </a:p>
          <a:p>
            <a:endParaRPr lang="en-US" dirty="0" smtClean="0"/>
          </a:p>
          <a:p>
            <a:r>
              <a:rPr lang="en-US" dirty="0" smtClean="0"/>
              <a:t>This slide shows how increased CO2 has influenced 3 important features of the world’s oceans, which have in turn influenced the health of coral reefs and mangroves</a:t>
            </a:r>
          </a:p>
          <a:p>
            <a:endParaRPr lang="en-US" dirty="0" smtClean="0"/>
          </a:p>
          <a:p>
            <a:r>
              <a:rPr lang="en-US" dirty="0" smtClean="0"/>
              <a:t>CO2 has been increasing in the earth’s atmosphere, as measured atop Mauna Loa in Hawaii</a:t>
            </a:r>
          </a:p>
          <a:p>
            <a:endParaRPr lang="en-US" dirty="0" smtClean="0"/>
          </a:p>
          <a:p>
            <a:r>
              <a:rPr lang="en-US" dirty="0" smtClean="0"/>
              <a:t>CO2 dissolves in the ocean, lowering the pH so that the waters are becoming more acidic</a:t>
            </a:r>
          </a:p>
          <a:p>
            <a:endParaRPr lang="en-US" dirty="0" smtClean="0"/>
          </a:p>
          <a:p>
            <a:r>
              <a:rPr lang="en-US" dirty="0" smtClean="0"/>
              <a:t>CO2 contributes to the greenhouse effect, and temperatures have also increased</a:t>
            </a:r>
          </a:p>
          <a:p>
            <a:endParaRPr lang="en-US" dirty="0" smtClean="0"/>
          </a:p>
          <a:p>
            <a:r>
              <a:rPr lang="en-US" dirty="0" smtClean="0"/>
              <a:t>Temperature increases in turn have caused a swelling of the volume of the oceans, leading to rising sea levels.  </a:t>
            </a:r>
          </a:p>
          <a:p>
            <a:endParaRPr lang="en-US" dirty="0" smtClean="0"/>
          </a:p>
        </p:txBody>
      </p:sp>
      <p:sp>
        <p:nvSpPr>
          <p:cNvPr id="4" name="Slide Number Placeholder 3"/>
          <p:cNvSpPr>
            <a:spLocks noGrp="1"/>
          </p:cNvSpPr>
          <p:nvPr>
            <p:ph type="sldNum" sz="quarter" idx="10"/>
          </p:nvPr>
        </p:nvSpPr>
        <p:spPr/>
        <p:txBody>
          <a:bodyPr/>
          <a:lstStyle/>
          <a:p>
            <a:fld id="{6C797122-6ECE-43A8-B2D7-C7997DA487F8}"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How have higher temperatures impacted coral reefs?</a:t>
            </a:r>
          </a:p>
          <a:p>
            <a:endParaRPr lang="en-US" dirty="0" smtClean="0"/>
          </a:p>
          <a:p>
            <a:r>
              <a:rPr lang="en-US" dirty="0" smtClean="0"/>
              <a:t>Coral bleaching is the result of </a:t>
            </a:r>
            <a:r>
              <a:rPr lang="en-US" dirty="0" err="1" smtClean="0"/>
              <a:t>Zooxanthellae</a:t>
            </a:r>
            <a:r>
              <a:rPr lang="en-US" dirty="0" smtClean="0"/>
              <a:t> release, leaving them white skeletons.  </a:t>
            </a:r>
          </a:p>
          <a:p>
            <a:endParaRPr lang="en-US" dirty="0" smtClean="0"/>
          </a:p>
          <a:p>
            <a:r>
              <a:rPr lang="en-US" dirty="0" smtClean="0"/>
              <a:t>Extreme temperatures have stressed corals, making them prone to diseases</a:t>
            </a:r>
          </a:p>
          <a:p>
            <a:endParaRPr lang="en-US" dirty="0" smtClean="0"/>
          </a:p>
          <a:p>
            <a:r>
              <a:rPr lang="en-US" dirty="0" smtClean="0"/>
              <a:t>On the other hand, warmer waters may also be allowing corals to become more common northward as in Broward County where this photo was recently taken.</a:t>
            </a:r>
            <a:endParaRPr lang="en-US" dirty="0"/>
          </a:p>
        </p:txBody>
      </p:sp>
      <p:sp>
        <p:nvSpPr>
          <p:cNvPr id="4" name="Slide Number Placeholder 3"/>
          <p:cNvSpPr>
            <a:spLocks noGrp="1"/>
          </p:cNvSpPr>
          <p:nvPr>
            <p:ph type="sldNum" sz="quarter" idx="10"/>
          </p:nvPr>
        </p:nvSpPr>
        <p:spPr/>
        <p:txBody>
          <a:bodyPr/>
          <a:lstStyle/>
          <a:p>
            <a:fld id="{6C797122-6ECE-43A8-B2D7-C7997DA487F8}"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Lower pH levels create ocean acidification</a:t>
            </a:r>
          </a:p>
          <a:p>
            <a:endParaRPr lang="en-US" dirty="0" smtClean="0"/>
          </a:p>
          <a:p>
            <a:r>
              <a:rPr lang="en-US" dirty="0" smtClean="0"/>
              <a:t>This impact has impaired the growth of corals colonies.</a:t>
            </a:r>
          </a:p>
          <a:p>
            <a:endParaRPr lang="en-US" dirty="0" smtClean="0"/>
          </a:p>
          <a:p>
            <a:r>
              <a:rPr lang="en-US" dirty="0" smtClean="0"/>
              <a:t>And the new growth that does occur tends to be more porous </a:t>
            </a:r>
          </a:p>
          <a:p>
            <a:endParaRPr lang="en-US" dirty="0" smtClean="0"/>
          </a:p>
          <a:p>
            <a:r>
              <a:rPr lang="en-US" dirty="0" smtClean="0"/>
              <a:t>Weakened corals can be more readily destroyed by storms as seen here in the Caymans</a:t>
            </a:r>
            <a:endParaRPr lang="en-US" dirty="0"/>
          </a:p>
        </p:txBody>
      </p:sp>
      <p:sp>
        <p:nvSpPr>
          <p:cNvPr id="4" name="Slide Number Placeholder 3"/>
          <p:cNvSpPr>
            <a:spLocks noGrp="1"/>
          </p:cNvSpPr>
          <p:nvPr>
            <p:ph type="sldNum" sz="quarter" idx="10"/>
          </p:nvPr>
        </p:nvSpPr>
        <p:spPr/>
        <p:txBody>
          <a:bodyPr/>
          <a:lstStyle/>
          <a:p>
            <a:fld id="{6C797122-6ECE-43A8-B2D7-C7997DA487F8}"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Photographic monitoring provides a record of coral decline as illustrated in this series of pictures of a star coral from Puerto Rico.</a:t>
            </a:r>
          </a:p>
          <a:p>
            <a:endParaRPr lang="en-US" dirty="0" smtClean="0"/>
          </a:p>
          <a:p>
            <a:r>
              <a:rPr lang="en-US" dirty="0" smtClean="0"/>
              <a:t>First, a patch of the coral has been infected by disease</a:t>
            </a:r>
          </a:p>
          <a:p>
            <a:endParaRPr lang="en-US" dirty="0" smtClean="0"/>
          </a:p>
          <a:p>
            <a:r>
              <a:rPr lang="en-US" dirty="0" smtClean="0"/>
              <a:t>A few months later, algae has covered the patch and bleaching is seen on the rest of the colony</a:t>
            </a:r>
          </a:p>
          <a:p>
            <a:endParaRPr lang="en-US" dirty="0" smtClean="0"/>
          </a:p>
          <a:p>
            <a:r>
              <a:rPr lang="en-US" dirty="0" smtClean="0"/>
              <a:t>Then disease infects the newer bleached area</a:t>
            </a:r>
          </a:p>
          <a:p>
            <a:endParaRPr lang="en-US" dirty="0" smtClean="0"/>
          </a:p>
          <a:p>
            <a:r>
              <a:rPr lang="en-US" dirty="0" smtClean="0"/>
              <a:t>Finally, the entire coral head has died and been overtaken by turf algae</a:t>
            </a:r>
            <a:endParaRPr lang="en-US" dirty="0"/>
          </a:p>
        </p:txBody>
      </p:sp>
      <p:sp>
        <p:nvSpPr>
          <p:cNvPr id="4" name="Slide Number Placeholder 3"/>
          <p:cNvSpPr>
            <a:spLocks noGrp="1"/>
          </p:cNvSpPr>
          <p:nvPr>
            <p:ph type="sldNum" sz="quarter" idx="10"/>
          </p:nvPr>
        </p:nvSpPr>
        <p:spPr/>
        <p:txBody>
          <a:bodyPr/>
          <a:lstStyle/>
          <a:p>
            <a:fld id="{6C797122-6ECE-43A8-B2D7-C7997DA487F8}"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 Billy Causey aptly stated, coral reefs are the true marine sentinels of a changing planet.</a:t>
            </a:r>
          </a:p>
          <a:p>
            <a:endParaRPr lang="en-US" dirty="0" smtClean="0"/>
          </a:p>
          <a:p>
            <a:r>
              <a:rPr lang="en-US" dirty="0" smtClean="0"/>
              <a:t>In the Caribbean, live coral cover has declined from 55% to 10% </a:t>
            </a:r>
          </a:p>
          <a:p>
            <a:endParaRPr lang="en-US" dirty="0" smtClean="0"/>
          </a:p>
          <a:p>
            <a:r>
              <a:rPr lang="en-US" dirty="0" smtClean="0"/>
              <a:t>A similar decline has occurred for Florida’s reefs</a:t>
            </a:r>
          </a:p>
          <a:p>
            <a:endParaRPr lang="en-US" dirty="0" smtClean="0"/>
          </a:p>
          <a:p>
            <a:r>
              <a:rPr lang="en-US" dirty="0" smtClean="0"/>
              <a:t>These trends are the same worldwide, leading research scientists to predict that living coral reefs will be destroyed by 2100.</a:t>
            </a:r>
          </a:p>
          <a:p>
            <a:endParaRPr lang="en-US" dirty="0" smtClean="0"/>
          </a:p>
          <a:p>
            <a:r>
              <a:rPr lang="en-US" dirty="0" smtClean="0"/>
              <a:t>Obviously we need to act now!!</a:t>
            </a:r>
            <a:endParaRPr lang="en-US" dirty="0"/>
          </a:p>
        </p:txBody>
      </p:sp>
      <p:sp>
        <p:nvSpPr>
          <p:cNvPr id="4" name="Slide Number Placeholder 3"/>
          <p:cNvSpPr>
            <a:spLocks noGrp="1"/>
          </p:cNvSpPr>
          <p:nvPr>
            <p:ph type="sldNum" sz="quarter" idx="10"/>
          </p:nvPr>
        </p:nvSpPr>
        <p:spPr/>
        <p:txBody>
          <a:bodyPr/>
          <a:lstStyle/>
          <a:p>
            <a:fld id="{6C797122-6ECE-43A8-B2D7-C7997DA487F8}" type="slidenum">
              <a:rPr lang="en-US" smtClean="0"/>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How have higher temperatures affected mangroves?</a:t>
            </a:r>
          </a:p>
          <a:p>
            <a:endParaRPr lang="en-US" dirty="0" smtClean="0"/>
          </a:p>
          <a:p>
            <a:r>
              <a:rPr lang="en-US" dirty="0" smtClean="0"/>
              <a:t>Most research indicates that mangroves are more durable than coral reefs.</a:t>
            </a:r>
          </a:p>
          <a:p>
            <a:endParaRPr lang="en-US" dirty="0" smtClean="0"/>
          </a:p>
          <a:p>
            <a:r>
              <a:rPr lang="en-US" dirty="0" smtClean="0"/>
              <a:t>In Florida, they are becoming more common at more northern latitudes on both the east and west coasts</a:t>
            </a:r>
            <a:endParaRPr lang="en-US" dirty="0"/>
          </a:p>
        </p:txBody>
      </p:sp>
      <p:sp>
        <p:nvSpPr>
          <p:cNvPr id="4" name="Slide Number Placeholder 3"/>
          <p:cNvSpPr>
            <a:spLocks noGrp="1"/>
          </p:cNvSpPr>
          <p:nvPr>
            <p:ph type="sldNum" sz="quarter" idx="10"/>
          </p:nvPr>
        </p:nvSpPr>
        <p:spPr/>
        <p:txBody>
          <a:bodyPr/>
          <a:lstStyle/>
          <a:p>
            <a:fld id="{6C797122-6ECE-43A8-B2D7-C7997DA487F8}"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C088E374-0796-4327-9C97-BFFDC65081C4}" type="datetime1">
              <a:rPr lang="en-US" smtClean="0"/>
              <a:pPr/>
              <a:t>6/6/2014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615F0109-62AC-49C9-AC10-C910264D3455}"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Slide Number Placeholder 5"/>
          <p:cNvSpPr>
            <a:spLocks noGrp="1"/>
          </p:cNvSpPr>
          <p:nvPr>
            <p:ph type="sldNum" sz="quarter" idx="12"/>
          </p:nvPr>
        </p:nvSpPr>
        <p:spPr>
          <a:xfrm>
            <a:off x="8305800" y="6492875"/>
            <a:ext cx="762000" cy="365125"/>
          </a:xfrm>
        </p:spPr>
        <p:txBody>
          <a:bodyPr/>
          <a:lstStyle/>
          <a:p>
            <a:fld id="{615F0109-62AC-49C9-AC10-C910264D345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F4137A9-9C3F-4F91-9A2E-9AA03C1C494B}" type="datetime1">
              <a:rPr lang="en-US" smtClean="0"/>
              <a:pPr/>
              <a:t>6/6/2014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5F0109-62AC-49C9-AC10-C910264D345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8280CFD-DDBE-4532-BCA5-681E86AA783E}" type="datetime1">
              <a:rPr lang="en-US" smtClean="0"/>
              <a:pPr/>
              <a:t>6/6/2014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5F0109-62AC-49C9-AC10-C910264D3455}"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3960D75-5B0C-4460-BC5F-524ADD802A7B}" type="datetime1">
              <a:rPr lang="en-US" smtClean="0"/>
              <a:pPr/>
              <a:t>6/6/2014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5F0109-62AC-49C9-AC10-C910264D345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9261B11-DA95-4B93-A43D-3BFCE6636644}" type="datetime1">
              <a:rPr lang="en-US" smtClean="0"/>
              <a:pPr/>
              <a:t>6/6/2014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15F0109-62AC-49C9-AC10-C910264D345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5" name="Slide Number Placeholder 4"/>
          <p:cNvSpPr>
            <a:spLocks noGrp="1"/>
          </p:cNvSpPr>
          <p:nvPr>
            <p:ph type="sldNum" sz="quarter" idx="12"/>
          </p:nvPr>
        </p:nvSpPr>
        <p:spPr>
          <a:xfrm>
            <a:off x="8305800" y="6356350"/>
            <a:ext cx="762000" cy="365125"/>
          </a:xfrm>
        </p:spPr>
        <p:txBody>
          <a:bodyPr/>
          <a:lstStyle/>
          <a:p>
            <a:fld id="{615F0109-62AC-49C9-AC10-C910264D345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305800" y="6356350"/>
            <a:ext cx="762000" cy="365125"/>
          </a:xfrm>
        </p:spPr>
        <p:txBody>
          <a:bodyPr/>
          <a:lstStyle/>
          <a:p>
            <a:fld id="{615F0109-62AC-49C9-AC10-C910264D345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Slide Number Placeholder 6"/>
          <p:cNvSpPr>
            <a:spLocks noGrp="1"/>
          </p:cNvSpPr>
          <p:nvPr>
            <p:ph type="sldNum" sz="quarter" idx="12"/>
          </p:nvPr>
        </p:nvSpPr>
        <p:spPr>
          <a:xfrm>
            <a:off x="8305800" y="6492875"/>
            <a:ext cx="762000" cy="365125"/>
          </a:xfrm>
        </p:spPr>
        <p:txBody>
          <a:bodyPr/>
          <a:lstStyle/>
          <a:p>
            <a:fld id="{615F0109-62AC-49C9-AC10-C910264D345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7" name="Slide Number Placeholder 6"/>
          <p:cNvSpPr>
            <a:spLocks noGrp="1"/>
          </p:cNvSpPr>
          <p:nvPr>
            <p:ph type="sldNum" sz="quarter" idx="12"/>
          </p:nvPr>
        </p:nvSpPr>
        <p:spPr>
          <a:xfrm>
            <a:off x="8534400" y="6492875"/>
            <a:ext cx="609600" cy="365125"/>
          </a:xfrm>
        </p:spPr>
        <p:txBody>
          <a:bodyPr/>
          <a:lstStyle/>
          <a:p>
            <a:fld id="{615F0109-62AC-49C9-AC10-C910264D3455}"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78562D0-0ABD-4DE1-B924-8040666A2E77}" type="datetime1">
              <a:rPr lang="en-US" smtClean="0"/>
              <a:pPr/>
              <a:t>6/6/2014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15F0109-62AC-49C9-AC10-C910264D3455}"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29.jpeg"/><Relationship Id="rId5" Type="http://schemas.openxmlformats.org/officeDocument/2006/relationships/hyperlink" Target="http://www.google.com/url?sa=i&amp;rct=j&amp;q=&amp;esrc=s&amp;frm=1&amp;source=images&amp;cd=&amp;cad=rja&amp;uact=8&amp;docid=Qu9a_eGjydQxZM&amp;tbnid=MMVasvk-l3wFNM:&amp;ved=0CAUQjRw&amp;url=http://www.sanibelphoto.com/store/fine-art-note-cards-matted-canvas-prints/spoonbills-in-mangroves/&amp;ei=jQV-U9v7OebhsASB8YLYAw&amp;bvm=bv.67229260,d.b2k&amp;psig=AFQjCNEWbQN2d3WOXNspnmaadSNwb_cjSA&amp;ust=1400854227691113" TargetMode="External"/><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hyperlink" Target="http://www.google.com/url?sa=i&amp;rct=j&amp;q=&amp;esrc=s&amp;frm=1&amp;source=images&amp;cd=&amp;cad=rja&amp;uact=8&amp;docid=QMSjSzpZCOrQPM&amp;tbnid=YPUDjBfvAxZ2gM:&amp;ved=0CAUQjRw&amp;url=http://www.popculturelunchbox.com/2010_05_01_archive.html&amp;ei=IfaRU_S5DNTNsQT_n4CQCg&amp;bvm=bv.68445247,d.cWc&amp;psig=AFQjCNF17bLwdSndImAIGu19bDvkwfKFzQ&amp;ust=1402161025052724" TargetMode="External"/><Relationship Id="rId5" Type="http://schemas.openxmlformats.org/officeDocument/2006/relationships/image" Target="../media/image31.jpeg"/><Relationship Id="rId4" Type="http://schemas.openxmlformats.org/officeDocument/2006/relationships/hyperlink" Target="http://www.google.com/url?sa=i&amp;rct=j&amp;q=&amp;esrc=s&amp;frm=1&amp;source=images&amp;cd=&amp;cad=rja&amp;uact=8&amp;docid=rdbnAofso5JvqM&amp;tbnid=kLrAOvGDmjU6NM:&amp;ved=0CAUQjRw&amp;url=http://elawspotlight.wordpress.com/2011/12/13/the-manatees-are-back/&amp;ei=uMORU8vGKdHMsQSP9YKAAg&amp;psig=AFQjCNGyREdosM_bKASzd84FZx2nhqQkrQ&amp;ust=1402148086038363"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uact=8&amp;docid=7lZzoov0iGGfYM&amp;tbnid=yif5gdCyKn3IaM:&amp;ved=0CAUQjRw&amp;url=http://www.hawkscay.com/experience/dive-duck-key/spearfishing-florida-keys/&amp;ei=MWB7U-iYMZCDqgapqYGgDw&amp;psig=AFQjCNHoc8zPiBKzPRNA17rMvrPZdv7OYA&amp;ust=1400680690188223"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36.jpeg"/><Relationship Id="rId5" Type="http://schemas.openxmlformats.org/officeDocument/2006/relationships/hyperlink" Target="http://www.google.com/url?sa=i&amp;rct=j&amp;q=&amp;esrc=s&amp;frm=1&amp;source=images&amp;cd=&amp;cad=rja&amp;uact=8&amp;docid=LxQZSxYUUZhw0M&amp;tbnid=0c0iWFz8lr041M:&amp;ved=0CAUQjRw&amp;url=http://www.prettyworkcharters.com/&amp;ei=eWB7U_j1MIyiqAbP-YGABw&amp;psig=AFQjCNGgVMvVxzRx_S21OjyBFk_dBrML5Q&amp;ust=1400680925958563" TargetMode="External"/><Relationship Id="rId4" Type="http://schemas.openxmlformats.org/officeDocument/2006/relationships/image" Target="../media/image35.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39.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emf"/><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40.tiff"/><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42.pn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44.jpeg"/></Relationships>
</file>

<file path=ppt/slides/_rels/slide2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46.jpeg"/><Relationship Id="rId4" Type="http://schemas.openxmlformats.org/officeDocument/2006/relationships/hyperlink" Target="http://www.google.com/url?sa=i&amp;rct=j&amp;q=&amp;esrc=s&amp;frm=1&amp;source=images&amp;cd=&amp;cad=rja&amp;uact=8&amp;docid=kT0GxT-iULn54M&amp;tbnid=4qzyUPOloEtCEM:&amp;ved=0CAUQjRw&amp;url=http://www.bonairereef.com/images/post-larval-surgeonfish.html&amp;ei=9GR7U_SnEsaLqAa5voLQAw&amp;bvm=bv.67229260,d.b2k&amp;psig=AFQjCNGhpEN0d-ItE1lvl8KQpZ9qKjK8qg&amp;ust=1400681970032024"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48.jpeg"/><Relationship Id="rId4" Type="http://schemas.openxmlformats.org/officeDocument/2006/relationships/hyperlink" Target="http://www.google.com/url?sa=i&amp;rct=j&amp;q=&amp;esrc=s&amp;frm=1&amp;source=images&amp;cd=&amp;cad=rja&amp;uact=8&amp;docid=fv_BPdn-_dWa6M&amp;tbnid=mD7prTyxxDaIFM:&amp;ved=0CAUQjRw&amp;url=http://beauty-animal.blogspot.com/2011/08/grunt-bluestriped.html&amp;ei=xmd7U-DXFs-KqAb3l4GYAQ&amp;bvm=bv.67229260,d.b2k&amp;psig=AFQjCNFCyFrem8eUTMFuSQcK-rsVq8ngUg&amp;ust=1400682801038989"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50.jpeg"/></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uact=8&amp;docid=JKCcBdd2YLIOYM&amp;tbnid=yiSe6Sf3EDFiCM:&amp;ved=0CAUQjRw&amp;url=http://followgreenliving.com/mangroves-mans-best-friend-rtr/&amp;ei=6vyRU9W6McvesATW64K4Cg&amp;bvm=bv.68445247,d.cWc&amp;psig=AFQjCNG4ASBlU5FMSFZRkFmJ9vzLOvadUQ&amp;ust=1402162725662879"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52.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www.google.com/imgres?imgurl&amp;imgrefurl=http://cabinetmagazine.org/events/phallic/mostvotes.php&amp;h=0&amp;w=0&amp;tbnid=Es6RD2MDVFu1mM&amp;zoom=1&amp;tbnh=182&amp;tbnw=200&amp;docid=2vUDWKegfRUCGM&amp;tbm=isch&amp;ei=q6CEU9n-K7fLsQSQwYCgDQ&amp;ved=0CAIQsCUoAA" TargetMode="External"/><Relationship Id="rId2" Type="http://schemas.openxmlformats.org/officeDocument/2006/relationships/image" Target="../media/image53.jpe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3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hyperlink" Target="http://www.google.com/url?sa=i&amp;rct=j&amp;q=&amp;esrc=s&amp;frm=1&amp;source=images&amp;cd=&amp;cad=rja&amp;uact=8&amp;docid=-flFwpSigz-qpM&amp;tbnid=JqpKXeuFRSjDWM:&amp;ved=0CAUQjRw&amp;url=http://www.sarasota.wateratlas.usf.edu/oysters/?section=Habitat%20Types&amp;ei=zVBmU6_eKKK88AG99IHgCw&amp;bvm=bv.65788261,d.b2U&amp;psig=AFQjCNGqR1mgSB-nL-yvLIF6cTY7O44ZrQ&amp;ust=1399300646755099" TargetMode="External"/><Relationship Id="rId1" Type="http://schemas.openxmlformats.org/officeDocument/2006/relationships/slideLayout" Target="../slideLayouts/slideLayout4.xml"/><Relationship Id="rId4" Type="http://schemas.openxmlformats.org/officeDocument/2006/relationships/image" Target="../media/image56.jpeg"/></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4.xml"/><Relationship Id="rId5" Type="http://schemas.openxmlformats.org/officeDocument/2006/relationships/image" Target="../media/image60.png"/><Relationship Id="rId4" Type="http://schemas.openxmlformats.org/officeDocument/2006/relationships/image" Target="../media/image59.png"/></Relationships>
</file>

<file path=ppt/slides/_rels/slide3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4.xml"/><Relationship Id="rId5" Type="http://schemas.openxmlformats.org/officeDocument/2006/relationships/image" Target="../media/image67.jpeg"/><Relationship Id="rId4" Type="http://schemas.openxmlformats.org/officeDocument/2006/relationships/hyperlink" Target="http://www.google.com/url?sa=i&amp;rct=j&amp;q=&amp;esrc=s&amp;frm=1&amp;source=images&amp;cd=&amp;cad=rja&amp;uact=8&amp;docid=VVeUExK2_4ItcM&amp;tbnid=XP9pWjjXv-SzlM:&amp;ved=0CAUQjRw&amp;url=http://www.dep.state.fl.us/water/wetlands/mangroves/mangrove_facts.htm&amp;ei=BZ6EU435FPffsAS004CICg&amp;psig=AFQjCNE2FkozUPlhc-sIhnqRGTh9zzLYUQ&amp;ust=1401286517193967"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hyperlink" Target="http://www.google.com/url?sa=i&amp;rct=j&amp;q=&amp;esrc=s&amp;frm=1&amp;source=images&amp;cd=&amp;cad=rja&amp;uact=8&amp;docid=mdH2CtYJLkSWlM&amp;tbnid=HPII_zEvyJDssM:&amp;ved=0CAUQjRw&amp;url=http://www.docstoc.com/docs/93650445/Mangrove-Trimming-Guidelines-for-Homeowners-(PDF)&amp;ei=4aGEU46uAoPIsATwtIHwDg&amp;psig=AFQjCNGmNCE5brBQNJ0yftvg0ak_bcYiSg&amp;ust=1401287478176304" TargetMode="Externa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70.gif"/><Relationship Id="rId2" Type="http://schemas.openxmlformats.org/officeDocument/2006/relationships/image" Target="../media/image69.jpeg"/><Relationship Id="rId1" Type="http://schemas.openxmlformats.org/officeDocument/2006/relationships/slideLayout" Target="../slideLayouts/slideLayout4.xml"/><Relationship Id="rId4" Type="http://schemas.openxmlformats.org/officeDocument/2006/relationships/image" Target="../media/image71.jpeg"/></Relationships>
</file>

<file path=ppt/slides/_rels/slide3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74.jpeg"/><Relationship Id="rId4" Type="http://schemas.openxmlformats.org/officeDocument/2006/relationships/image" Target="../media/image73.jpeg"/></Relationships>
</file>

<file path=ppt/slides/_rels/slide39.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hyperlink" Target="http://cctus.org/wp-content/uploads/2014/03/IMG_2286-GAs-on-Herpolitha-limax.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4724400" cy="2819400"/>
          </a:xfrm>
        </p:spPr>
        <p:txBody>
          <a:bodyPr>
            <a:noAutofit/>
          </a:bodyPr>
          <a:lstStyle/>
          <a:p>
            <a:pPr algn="ctr"/>
            <a:r>
              <a:rPr lang="en-US" sz="3200" b="1" dirty="0" smtClean="0">
                <a:ln w="12700">
                  <a:solidFill>
                    <a:schemeClr val="accent1">
                      <a:lumMod val="50000"/>
                    </a:schemeClr>
                  </a:solidFill>
                  <a:prstDash val="solid"/>
                </a:ln>
                <a:solidFill>
                  <a:schemeClr val="accent1">
                    <a:lumMod val="60000"/>
                    <a:lumOff val="40000"/>
                  </a:schemeClr>
                </a:solidFill>
                <a:effectLst>
                  <a:outerShdw blurRad="41275" dist="20320" dir="1800000" algn="tl" rotWithShape="0">
                    <a:srgbClr val="000000">
                      <a:alpha val="40000"/>
                    </a:srgbClr>
                  </a:outerShdw>
                </a:effectLst>
              </a:rPr>
              <a:t>How Climate Change Impacts Florida’s Regulatory and </a:t>
            </a:r>
            <a:br>
              <a:rPr lang="en-US" sz="3200" b="1" dirty="0" smtClean="0">
                <a:ln w="12700">
                  <a:solidFill>
                    <a:schemeClr val="accent1">
                      <a:lumMod val="50000"/>
                    </a:schemeClr>
                  </a:solidFill>
                  <a:prstDash val="solid"/>
                </a:ln>
                <a:solidFill>
                  <a:schemeClr val="accent1">
                    <a:lumMod val="60000"/>
                    <a:lumOff val="40000"/>
                  </a:schemeClr>
                </a:solidFill>
                <a:effectLst>
                  <a:outerShdw blurRad="41275" dist="20320" dir="1800000" algn="tl" rotWithShape="0">
                    <a:srgbClr val="000000">
                      <a:alpha val="40000"/>
                    </a:srgbClr>
                  </a:outerShdw>
                </a:effectLst>
              </a:rPr>
            </a:br>
            <a:r>
              <a:rPr lang="en-US" sz="3200" b="1" dirty="0" smtClean="0">
                <a:ln w="12700">
                  <a:solidFill>
                    <a:schemeClr val="accent1">
                      <a:lumMod val="50000"/>
                    </a:schemeClr>
                  </a:solidFill>
                  <a:prstDash val="solid"/>
                </a:ln>
                <a:solidFill>
                  <a:schemeClr val="accent1">
                    <a:lumMod val="60000"/>
                    <a:lumOff val="40000"/>
                  </a:schemeClr>
                </a:solidFill>
                <a:effectLst>
                  <a:outerShdw blurRad="41275" dist="20320" dir="1800000" algn="tl" rotWithShape="0">
                    <a:srgbClr val="000000">
                      <a:alpha val="40000"/>
                    </a:srgbClr>
                  </a:outerShdw>
                </a:effectLst>
              </a:rPr>
              <a:t>Research Programs: </a:t>
            </a:r>
            <a:br>
              <a:rPr lang="en-US" sz="3200" b="1" dirty="0" smtClean="0">
                <a:ln w="12700">
                  <a:solidFill>
                    <a:schemeClr val="accent1">
                      <a:lumMod val="50000"/>
                    </a:schemeClr>
                  </a:solidFill>
                  <a:prstDash val="solid"/>
                </a:ln>
                <a:solidFill>
                  <a:schemeClr val="accent1">
                    <a:lumMod val="60000"/>
                    <a:lumOff val="40000"/>
                  </a:schemeClr>
                </a:solidFill>
                <a:effectLst>
                  <a:outerShdw blurRad="41275" dist="20320" dir="1800000" algn="tl" rotWithShape="0">
                    <a:srgbClr val="000000">
                      <a:alpha val="40000"/>
                    </a:srgbClr>
                  </a:outerShdw>
                </a:effectLst>
              </a:rPr>
            </a:br>
            <a:r>
              <a:rPr lang="en-US" sz="3200" b="1" i="1" dirty="0" smtClean="0">
                <a:ln w="12700">
                  <a:solidFill>
                    <a:schemeClr val="accent1">
                      <a:lumMod val="50000"/>
                    </a:schemeClr>
                  </a:solidFill>
                  <a:prstDash val="solid"/>
                </a:ln>
                <a:solidFill>
                  <a:schemeClr val="accent1">
                    <a:lumMod val="60000"/>
                    <a:lumOff val="40000"/>
                  </a:schemeClr>
                </a:solidFill>
                <a:effectLst>
                  <a:outerShdw blurRad="41275" dist="20320" dir="1800000" algn="tl" rotWithShape="0">
                    <a:srgbClr val="000000">
                      <a:alpha val="40000"/>
                    </a:srgbClr>
                  </a:outerShdw>
                </a:effectLst>
              </a:rPr>
              <a:t>Mangrove and Coral Reef Fish Habitats </a:t>
            </a:r>
            <a:endParaRPr lang="en-US" sz="3200" b="1" i="1" dirty="0">
              <a:ln w="12700">
                <a:solidFill>
                  <a:schemeClr val="accent1">
                    <a:lumMod val="50000"/>
                  </a:schemeClr>
                </a:solidFill>
                <a:prstDash val="solid"/>
              </a:ln>
              <a:solidFill>
                <a:schemeClr val="accent1">
                  <a:lumMod val="60000"/>
                  <a:lumOff val="40000"/>
                </a:schemeClr>
              </a:solidFill>
              <a:effectLst>
                <a:outerShdw blurRad="41275" dist="20320" dir="1800000" algn="tl" rotWithShape="0">
                  <a:srgbClr val="000000">
                    <a:alpha val="40000"/>
                  </a:srgbClr>
                </a:outerShdw>
              </a:effectLst>
            </a:endParaRPr>
          </a:p>
        </p:txBody>
      </p:sp>
      <p:sp>
        <p:nvSpPr>
          <p:cNvPr id="3" name="Subtitle 2"/>
          <p:cNvSpPr>
            <a:spLocks noGrp="1"/>
          </p:cNvSpPr>
          <p:nvPr>
            <p:ph type="subTitle" idx="4294967295"/>
          </p:nvPr>
        </p:nvSpPr>
        <p:spPr>
          <a:xfrm>
            <a:off x="5105400" y="4314826"/>
            <a:ext cx="3657600" cy="2362200"/>
          </a:xfrm>
        </p:spPr>
        <p:txBody>
          <a:bodyPr>
            <a:normAutofit/>
          </a:bodyPr>
          <a:lstStyle/>
          <a:p>
            <a:pPr algn="ctr">
              <a:buNone/>
            </a:pPr>
            <a:r>
              <a:rPr lang="en-US" dirty="0" smtClean="0"/>
              <a:t>By Janet Ley, PhD</a:t>
            </a:r>
          </a:p>
          <a:p>
            <a:pPr algn="ctr">
              <a:buNone/>
            </a:pPr>
            <a:endParaRPr lang="en-US" dirty="0" smtClean="0"/>
          </a:p>
          <a:p>
            <a:pPr algn="ctr">
              <a:buNone/>
            </a:pPr>
            <a:r>
              <a:rPr lang="en-US" sz="1400" dirty="0" smtClean="0"/>
              <a:t>Florida Fish &amp; Wildlife Research Institute</a:t>
            </a:r>
          </a:p>
          <a:p>
            <a:pPr algn="ctr">
              <a:buNone/>
            </a:pPr>
            <a:r>
              <a:rPr lang="en-US" sz="1400" dirty="0" smtClean="0"/>
              <a:t>St. Petersburg, Florida</a:t>
            </a:r>
          </a:p>
          <a:p>
            <a:pPr algn="ctr">
              <a:buNone/>
            </a:pPr>
            <a:r>
              <a:rPr lang="en-US" sz="1400" dirty="0" smtClean="0"/>
              <a:t>DEP SLER Training Conference</a:t>
            </a:r>
          </a:p>
          <a:p>
            <a:pPr algn="ctr">
              <a:buNone/>
            </a:pPr>
            <a:r>
              <a:rPr lang="en-US" sz="1400" dirty="0" smtClean="0"/>
              <a:t>Orlando, Florida </a:t>
            </a:r>
          </a:p>
          <a:p>
            <a:pPr algn="ctr">
              <a:buNone/>
            </a:pPr>
            <a:r>
              <a:rPr lang="en-US" sz="1400" dirty="0" smtClean="0"/>
              <a:t>June 10, 2014</a:t>
            </a:r>
            <a:endParaRPr lang="en-US" sz="1400" dirty="0"/>
          </a:p>
        </p:txBody>
      </p:sp>
      <p:pic>
        <p:nvPicPr>
          <p:cNvPr id="43010" name="Picture 2" descr="Gray Snapper"/>
          <p:cNvPicPr>
            <a:picLocks noChangeAspect="1" noChangeArrowheads="1"/>
          </p:cNvPicPr>
          <p:nvPr/>
        </p:nvPicPr>
        <p:blipFill>
          <a:blip r:embed="rId3" cstate="print"/>
          <a:srcRect/>
          <a:stretch>
            <a:fillRect/>
          </a:stretch>
        </p:blipFill>
        <p:spPr bwMode="auto">
          <a:xfrm>
            <a:off x="381000" y="3429000"/>
            <a:ext cx="4324350" cy="3248026"/>
          </a:xfrm>
          <a:prstGeom prst="rect">
            <a:avLst/>
          </a:prstGeom>
          <a:noFill/>
        </p:spPr>
      </p:pic>
      <p:pic>
        <p:nvPicPr>
          <p:cNvPr id="43012" name="Picture 4" descr="http://fl.biology.usgs.gov/coastaleco/Staff/demopoulos/IMG_0358b.jpg"/>
          <p:cNvPicPr>
            <a:picLocks noChangeAspect="1" noChangeArrowheads="1"/>
          </p:cNvPicPr>
          <p:nvPr/>
        </p:nvPicPr>
        <p:blipFill>
          <a:blip r:embed="rId4" cstate="print"/>
          <a:srcRect/>
          <a:stretch>
            <a:fillRect/>
          </a:stretch>
        </p:blipFill>
        <p:spPr bwMode="auto">
          <a:xfrm>
            <a:off x="5181600" y="457200"/>
            <a:ext cx="3603929" cy="2819400"/>
          </a:xfrm>
          <a:prstGeom prst="rect">
            <a:avLst/>
          </a:prstGeom>
          <a:noFill/>
        </p:spPr>
      </p:pic>
      <p:sp>
        <p:nvSpPr>
          <p:cNvPr id="7" name="Slide Number Placeholder 6"/>
          <p:cNvSpPr>
            <a:spLocks noGrp="1"/>
          </p:cNvSpPr>
          <p:nvPr>
            <p:ph type="sldNum" sz="quarter" idx="12"/>
          </p:nvPr>
        </p:nvSpPr>
        <p:spPr/>
        <p:txBody>
          <a:bodyPr/>
          <a:lstStyle/>
          <a:p>
            <a:fld id="{615F0109-62AC-49C9-AC10-C910264D3455}" type="slidenum">
              <a:rPr lang="en-US" smtClean="0"/>
              <a:pPr/>
              <a:t>1</a:t>
            </a:fld>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9011" y="768485"/>
            <a:ext cx="8269480" cy="601469"/>
          </a:xfrm>
        </p:spPr>
        <p:txBody>
          <a:bodyPr>
            <a:noAutofit/>
          </a:bodyPr>
          <a:lstStyle/>
          <a:p>
            <a:r>
              <a:rPr lang="en-US" sz="4400" dirty="0" smtClean="0"/>
              <a:t>Mangroves: climate change</a:t>
            </a:r>
            <a:endParaRPr lang="en-US" sz="4400" dirty="0"/>
          </a:p>
        </p:txBody>
      </p:sp>
      <p:sp>
        <p:nvSpPr>
          <p:cNvPr id="3" name="Content Placeholder 2"/>
          <p:cNvSpPr>
            <a:spLocks noGrp="1"/>
          </p:cNvSpPr>
          <p:nvPr>
            <p:ph sz="half" idx="1"/>
          </p:nvPr>
        </p:nvSpPr>
        <p:spPr>
          <a:xfrm>
            <a:off x="228598" y="1371599"/>
            <a:ext cx="4953002" cy="2908301"/>
          </a:xfrm>
        </p:spPr>
        <p:txBody>
          <a:bodyPr>
            <a:noAutofit/>
          </a:bodyPr>
          <a:lstStyle/>
          <a:p>
            <a:pPr>
              <a:spcBef>
                <a:spcPts val="200"/>
              </a:spcBef>
              <a:buSzPct val="120000"/>
              <a:buFont typeface="Wingdings" pitchFamily="2" charset="2"/>
              <a:buChar char="Ø"/>
            </a:pPr>
            <a:r>
              <a:rPr lang="en-US" sz="3200" b="1" dirty="0" smtClean="0">
                <a:solidFill>
                  <a:srgbClr val="FF0000"/>
                </a:solidFill>
              </a:rPr>
              <a:t>Temperature increase</a:t>
            </a:r>
          </a:p>
          <a:p>
            <a:pPr>
              <a:spcBef>
                <a:spcPts val="200"/>
              </a:spcBef>
              <a:buFont typeface="Wingdings" pitchFamily="2" charset="2"/>
              <a:buChar char="J"/>
            </a:pPr>
            <a:r>
              <a:rPr lang="en-US" sz="2400" dirty="0" smtClean="0"/>
              <a:t>Northward expansion:  Florida</a:t>
            </a:r>
          </a:p>
          <a:p>
            <a:pPr lvl="1">
              <a:spcBef>
                <a:spcPts val="200"/>
              </a:spcBef>
            </a:pPr>
            <a:r>
              <a:rPr lang="en-US" dirty="0" smtClean="0"/>
              <a:t>East coast</a:t>
            </a:r>
          </a:p>
          <a:p>
            <a:pPr lvl="2">
              <a:spcBef>
                <a:spcPts val="200"/>
              </a:spcBef>
            </a:pPr>
            <a:r>
              <a:rPr lang="en-US" sz="2400" dirty="0" smtClean="0"/>
              <a:t>3,000 acres added 1984 - 2011 </a:t>
            </a:r>
            <a:r>
              <a:rPr lang="en-US" sz="1400" dirty="0" smtClean="0"/>
              <a:t>(1)</a:t>
            </a:r>
            <a:endParaRPr lang="en-US" sz="2400" dirty="0" smtClean="0"/>
          </a:p>
          <a:p>
            <a:pPr lvl="1">
              <a:spcBef>
                <a:spcPts val="200"/>
              </a:spcBef>
            </a:pPr>
            <a:r>
              <a:rPr lang="en-US" dirty="0" smtClean="0"/>
              <a:t>West coast</a:t>
            </a:r>
          </a:p>
          <a:p>
            <a:pPr lvl="2">
              <a:spcBef>
                <a:spcPts val="200"/>
              </a:spcBef>
            </a:pPr>
            <a:r>
              <a:rPr lang="en-US" sz="2400" dirty="0" smtClean="0"/>
              <a:t>Mangroves at Cedar Key </a:t>
            </a:r>
            <a:r>
              <a:rPr lang="en-US" sz="1600" dirty="0" smtClean="0"/>
              <a:t>(2)</a:t>
            </a:r>
            <a:endParaRPr lang="en-US" sz="2400" dirty="0" smtClean="0"/>
          </a:p>
        </p:txBody>
      </p:sp>
      <p:sp>
        <p:nvSpPr>
          <p:cNvPr id="6" name="Text Box 4"/>
          <p:cNvSpPr txBox="1">
            <a:spLocks noChangeArrowheads="1"/>
          </p:cNvSpPr>
          <p:nvPr/>
        </p:nvSpPr>
        <p:spPr bwMode="auto">
          <a:xfrm>
            <a:off x="5181600" y="6356350"/>
            <a:ext cx="2908300" cy="304800"/>
          </a:xfrm>
          <a:prstGeom prst="rect">
            <a:avLst/>
          </a:prstGeom>
          <a:noFill/>
          <a:ln w="9525">
            <a:noFill/>
            <a:round/>
            <a:headEnd/>
            <a:tailEnd/>
          </a:ln>
          <a:effectLst/>
        </p:spPr>
        <p:txBody>
          <a:bodyPr lIns="0" tIns="0" rIns="0" bIns="0"/>
          <a:lstStyle/>
          <a:p>
            <a:pPr>
              <a:tabLst>
                <a:tab pos="656650" algn="l"/>
                <a:tab pos="1313299" algn="l"/>
                <a:tab pos="1969949" algn="l"/>
                <a:tab pos="2626599" algn="l"/>
                <a:tab pos="3283248" algn="l"/>
              </a:tabLst>
            </a:pPr>
            <a:r>
              <a:rPr lang="en-GB" sz="1200" dirty="0" smtClean="0">
                <a:solidFill>
                  <a:srgbClr val="000000"/>
                </a:solidFill>
                <a:latin typeface="Cambria" pitchFamily="18" charset="0"/>
                <a:ea typeface="msgothic" charset="0"/>
                <a:cs typeface="msgothic" charset="0"/>
              </a:rPr>
              <a:t>(1) Cavanaugh </a:t>
            </a:r>
            <a:r>
              <a:rPr lang="en-GB" sz="1200" dirty="0">
                <a:solidFill>
                  <a:srgbClr val="000000"/>
                </a:solidFill>
                <a:latin typeface="Cambria" pitchFamily="18" charset="0"/>
                <a:ea typeface="msgothic" charset="0"/>
                <a:cs typeface="msgothic" charset="0"/>
              </a:rPr>
              <a:t>K C </a:t>
            </a:r>
            <a:r>
              <a:rPr lang="en-GB" sz="1200" dirty="0" smtClean="0">
                <a:solidFill>
                  <a:srgbClr val="000000"/>
                </a:solidFill>
                <a:latin typeface="Cambria" pitchFamily="18" charset="0"/>
                <a:ea typeface="msgothic" charset="0"/>
                <a:cs typeface="msgothic" charset="0"/>
              </a:rPr>
              <a:t>2014; (2) </a:t>
            </a:r>
            <a:r>
              <a:rPr lang="en-US" sz="1200" dirty="0" smtClean="0"/>
              <a:t>Stevens, 2006</a:t>
            </a:r>
          </a:p>
          <a:p>
            <a:pPr>
              <a:tabLst>
                <a:tab pos="656650" algn="l"/>
                <a:tab pos="1313299" algn="l"/>
                <a:tab pos="1969949" algn="l"/>
                <a:tab pos="2626599" algn="l"/>
                <a:tab pos="3283248" algn="l"/>
              </a:tabLst>
            </a:pPr>
            <a:endParaRPr lang="en-GB" sz="1200" dirty="0">
              <a:solidFill>
                <a:srgbClr val="000000"/>
              </a:solidFill>
              <a:latin typeface="Cambria" pitchFamily="18" charset="0"/>
              <a:ea typeface="msgothic" charset="0"/>
              <a:cs typeface="msgothic" charset="0"/>
            </a:endParaRPr>
          </a:p>
        </p:txBody>
      </p:sp>
      <p:pic>
        <p:nvPicPr>
          <p:cNvPr id="7" name="Picture 6" descr="mangrove_saltmarsh_0.jpg"/>
          <p:cNvPicPr>
            <a:picLocks noChangeAspect="1"/>
          </p:cNvPicPr>
          <p:nvPr/>
        </p:nvPicPr>
        <p:blipFill>
          <a:blip r:embed="rId3" cstate="print"/>
          <a:stretch>
            <a:fillRect/>
          </a:stretch>
        </p:blipFill>
        <p:spPr>
          <a:xfrm>
            <a:off x="5181600" y="1923750"/>
            <a:ext cx="3444187" cy="2584750"/>
          </a:xfrm>
          <a:prstGeom prst="rect">
            <a:avLst/>
          </a:prstGeom>
        </p:spPr>
      </p:pic>
      <p:pic>
        <p:nvPicPr>
          <p:cNvPr id="1026" name="Picture 2"/>
          <p:cNvPicPr>
            <a:picLocks noChangeAspect="1" noChangeArrowheads="1"/>
          </p:cNvPicPr>
          <p:nvPr/>
        </p:nvPicPr>
        <p:blipFill>
          <a:blip r:embed="rId4" cstate="print"/>
          <a:srcRect/>
          <a:stretch>
            <a:fillRect/>
          </a:stretch>
        </p:blipFill>
        <p:spPr bwMode="auto">
          <a:xfrm>
            <a:off x="589011" y="4434892"/>
            <a:ext cx="3352800" cy="2226258"/>
          </a:xfrm>
          <a:prstGeom prst="rect">
            <a:avLst/>
          </a:prstGeom>
          <a:noFill/>
          <a:ln w="9525">
            <a:noFill/>
            <a:miter lim="800000"/>
            <a:headEnd/>
            <a:tailEnd/>
          </a:ln>
        </p:spPr>
      </p:pic>
      <p:sp>
        <p:nvSpPr>
          <p:cNvPr id="9" name="Slide Number Placeholder 8"/>
          <p:cNvSpPr>
            <a:spLocks noGrp="1"/>
          </p:cNvSpPr>
          <p:nvPr>
            <p:ph type="sldNum" sz="quarter" idx="12"/>
          </p:nvPr>
        </p:nvSpPr>
        <p:spPr/>
        <p:txBody>
          <a:bodyPr/>
          <a:lstStyle/>
          <a:p>
            <a:fld id="{615F0109-62AC-49C9-AC10-C910264D3455}"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2615" y="1147864"/>
            <a:ext cx="4410944" cy="1389947"/>
          </a:xfrm>
        </p:spPr>
        <p:txBody>
          <a:bodyPr>
            <a:noAutofit/>
          </a:bodyPr>
          <a:lstStyle/>
          <a:p>
            <a:r>
              <a:rPr lang="en-US" sz="4400" dirty="0" smtClean="0">
                <a:solidFill>
                  <a:srgbClr val="04617B"/>
                </a:solidFill>
              </a:rPr>
              <a:t>Mangroves: </a:t>
            </a:r>
            <a:br>
              <a:rPr lang="en-US" sz="4400" dirty="0" smtClean="0">
                <a:solidFill>
                  <a:srgbClr val="04617B"/>
                </a:solidFill>
              </a:rPr>
            </a:br>
            <a:r>
              <a:rPr lang="en-US" sz="4400" dirty="0" smtClean="0">
                <a:solidFill>
                  <a:srgbClr val="04617B"/>
                </a:solidFill>
              </a:rPr>
              <a:t>climate change </a:t>
            </a:r>
            <a:endParaRPr lang="en-US" sz="4400" dirty="0"/>
          </a:p>
        </p:txBody>
      </p:sp>
      <p:sp>
        <p:nvSpPr>
          <p:cNvPr id="3" name="Content Placeholder 2"/>
          <p:cNvSpPr>
            <a:spLocks noGrp="1"/>
          </p:cNvSpPr>
          <p:nvPr>
            <p:ph sz="half" idx="1"/>
          </p:nvPr>
        </p:nvSpPr>
        <p:spPr>
          <a:xfrm>
            <a:off x="141601" y="2772382"/>
            <a:ext cx="5179430" cy="3542705"/>
          </a:xfrm>
        </p:spPr>
        <p:txBody>
          <a:bodyPr>
            <a:noAutofit/>
          </a:bodyPr>
          <a:lstStyle/>
          <a:p>
            <a:pPr>
              <a:lnSpc>
                <a:spcPct val="105000"/>
              </a:lnSpc>
              <a:spcBef>
                <a:spcPts val="400"/>
              </a:spcBef>
            </a:pPr>
            <a:r>
              <a:rPr lang="en-US" sz="3200" b="1" dirty="0" smtClean="0">
                <a:solidFill>
                  <a:srgbClr val="FF0000"/>
                </a:solidFill>
              </a:rPr>
              <a:t>Sea Level Rise</a:t>
            </a:r>
          </a:p>
          <a:p>
            <a:pPr>
              <a:lnSpc>
                <a:spcPct val="105000"/>
              </a:lnSpc>
              <a:spcBef>
                <a:spcPts val="400"/>
              </a:spcBef>
            </a:pPr>
            <a:r>
              <a:rPr lang="en-US" sz="3200" dirty="0" smtClean="0"/>
              <a:t>Without structures </a:t>
            </a:r>
            <a:r>
              <a:rPr lang="en-US" sz="1800" dirty="0" smtClean="0"/>
              <a:t>(for now) </a:t>
            </a:r>
            <a:endParaRPr lang="en-US" sz="3200" dirty="0" smtClean="0"/>
          </a:p>
          <a:p>
            <a:pPr lvl="1">
              <a:lnSpc>
                <a:spcPct val="105000"/>
              </a:lnSpc>
              <a:spcBef>
                <a:spcPts val="400"/>
              </a:spcBef>
            </a:pPr>
            <a:r>
              <a:rPr lang="en-US" dirty="0" smtClean="0"/>
              <a:t>Roots anchor substrate</a:t>
            </a:r>
          </a:p>
          <a:p>
            <a:pPr lvl="1">
              <a:lnSpc>
                <a:spcPct val="105000"/>
              </a:lnSpc>
              <a:spcBef>
                <a:spcPts val="400"/>
              </a:spcBef>
            </a:pPr>
            <a:r>
              <a:rPr lang="en-US" dirty="0" smtClean="0"/>
              <a:t>Substrate builds </a:t>
            </a:r>
            <a:r>
              <a:rPr lang="en-US" b="1" dirty="0" smtClean="0">
                <a:solidFill>
                  <a:srgbClr val="FF0000"/>
                </a:solidFill>
              </a:rPr>
              <a:t>upward</a:t>
            </a:r>
            <a:r>
              <a:rPr lang="en-US" dirty="0" smtClean="0"/>
              <a:t> </a:t>
            </a:r>
            <a:r>
              <a:rPr lang="en-US" sz="1000" dirty="0" smtClean="0"/>
              <a:t>(1, 2, 3)</a:t>
            </a:r>
            <a:endParaRPr lang="en-US" dirty="0" smtClean="0"/>
          </a:p>
          <a:p>
            <a:pPr lvl="1">
              <a:lnSpc>
                <a:spcPct val="105000"/>
              </a:lnSpc>
              <a:spcBef>
                <a:spcPts val="400"/>
              </a:spcBef>
            </a:pPr>
            <a:r>
              <a:rPr lang="en-US" dirty="0" smtClean="0"/>
              <a:t>Mangrove zone </a:t>
            </a:r>
            <a:r>
              <a:rPr lang="en-US" b="1" dirty="0" smtClean="0">
                <a:solidFill>
                  <a:srgbClr val="FF0000"/>
                </a:solidFill>
              </a:rPr>
              <a:t>creeps inshore </a:t>
            </a:r>
            <a:r>
              <a:rPr lang="en-US" sz="1000" dirty="0" smtClean="0"/>
              <a:t>(4)</a:t>
            </a:r>
          </a:p>
          <a:p>
            <a:pPr>
              <a:lnSpc>
                <a:spcPct val="105000"/>
              </a:lnSpc>
              <a:spcBef>
                <a:spcPts val="400"/>
              </a:spcBef>
            </a:pPr>
            <a:endParaRPr lang="en-US" sz="3200" dirty="0" smtClean="0"/>
          </a:p>
        </p:txBody>
      </p:sp>
      <p:sp>
        <p:nvSpPr>
          <p:cNvPr id="4" name="TextBox 3"/>
          <p:cNvSpPr txBox="1"/>
          <p:nvPr/>
        </p:nvSpPr>
        <p:spPr>
          <a:xfrm>
            <a:off x="63777" y="6444476"/>
            <a:ext cx="7861023" cy="276999"/>
          </a:xfrm>
          <a:prstGeom prst="rect">
            <a:avLst/>
          </a:prstGeom>
          <a:noFill/>
        </p:spPr>
        <p:txBody>
          <a:bodyPr wrap="square" rtlCol="0">
            <a:spAutoFit/>
          </a:bodyPr>
          <a:lstStyle/>
          <a:p>
            <a:pPr marL="228600" indent="-228600">
              <a:buAutoNum type="arabicParenBoth"/>
            </a:pPr>
            <a:r>
              <a:rPr lang="en-US" sz="1200" dirty="0" smtClean="0"/>
              <a:t>Feller 2007  (2) McKee 2010, 2012 (3) Krauss 2013 </a:t>
            </a:r>
            <a:endParaRPr lang="en-US" sz="1200" dirty="0"/>
          </a:p>
        </p:txBody>
      </p:sp>
      <p:sp>
        <p:nvSpPr>
          <p:cNvPr id="7" name="Slide Number Placeholder 6"/>
          <p:cNvSpPr>
            <a:spLocks noGrp="1"/>
          </p:cNvSpPr>
          <p:nvPr>
            <p:ph type="sldNum" sz="quarter" idx="12"/>
          </p:nvPr>
        </p:nvSpPr>
        <p:spPr/>
        <p:txBody>
          <a:bodyPr/>
          <a:lstStyle/>
          <a:p>
            <a:fld id="{615F0109-62AC-49C9-AC10-C910264D3455}" type="slidenum">
              <a:rPr lang="en-US" smtClean="0"/>
              <a:pPr/>
              <a:t>11</a:t>
            </a:fld>
            <a:endParaRPr lang="en-US"/>
          </a:p>
        </p:txBody>
      </p:sp>
      <p:pic>
        <p:nvPicPr>
          <p:cNvPr id="31745" name="Picture 1"/>
          <p:cNvPicPr>
            <a:picLocks noChangeAspect="1" noChangeArrowheads="1"/>
          </p:cNvPicPr>
          <p:nvPr/>
        </p:nvPicPr>
        <p:blipFill>
          <a:blip r:embed="rId3" cstate="print"/>
          <a:srcRect/>
          <a:stretch>
            <a:fillRect/>
          </a:stretch>
        </p:blipFill>
        <p:spPr bwMode="auto">
          <a:xfrm>
            <a:off x="5321031" y="938681"/>
            <a:ext cx="3365770" cy="58734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http://www.gulfharborswaterfronthomes.com/xSites/Agents/GulfHarborsWaterfrontHomes/Content/UploadedFiles/2%20Best%20GH_AIR_from_WEST1%20compressed.jpg"/>
          <p:cNvPicPr>
            <a:picLocks noChangeAspect="1" noChangeArrowheads="1"/>
          </p:cNvPicPr>
          <p:nvPr/>
        </p:nvPicPr>
        <p:blipFill>
          <a:blip r:embed="rId3" cstate="print"/>
          <a:srcRect b="23142"/>
          <a:stretch>
            <a:fillRect/>
          </a:stretch>
        </p:blipFill>
        <p:spPr bwMode="auto">
          <a:xfrm>
            <a:off x="280446" y="5018603"/>
            <a:ext cx="2744243" cy="1657980"/>
          </a:xfrm>
          <a:prstGeom prst="rect">
            <a:avLst/>
          </a:prstGeom>
          <a:noFill/>
        </p:spPr>
      </p:pic>
      <p:sp>
        <p:nvSpPr>
          <p:cNvPr id="2" name="Title 1"/>
          <p:cNvSpPr>
            <a:spLocks noGrp="1"/>
          </p:cNvSpPr>
          <p:nvPr>
            <p:ph type="title"/>
          </p:nvPr>
        </p:nvSpPr>
        <p:spPr>
          <a:xfrm>
            <a:off x="1050245" y="902370"/>
            <a:ext cx="7459579" cy="591312"/>
          </a:xfrm>
        </p:spPr>
        <p:txBody>
          <a:bodyPr>
            <a:noAutofit/>
          </a:bodyPr>
          <a:lstStyle/>
          <a:p>
            <a:r>
              <a:rPr lang="en-US" sz="4400" dirty="0" smtClean="0"/>
              <a:t>Mangroves: status</a:t>
            </a:r>
            <a:endParaRPr lang="en-US" sz="4400" dirty="0"/>
          </a:p>
        </p:txBody>
      </p:sp>
      <p:sp>
        <p:nvSpPr>
          <p:cNvPr id="3" name="Content Placeholder 2"/>
          <p:cNvSpPr>
            <a:spLocks noGrp="1"/>
          </p:cNvSpPr>
          <p:nvPr>
            <p:ph sz="half" idx="1"/>
          </p:nvPr>
        </p:nvSpPr>
        <p:spPr>
          <a:xfrm>
            <a:off x="87552" y="1573527"/>
            <a:ext cx="5943597" cy="3309758"/>
          </a:xfrm>
        </p:spPr>
        <p:txBody>
          <a:bodyPr>
            <a:noAutofit/>
          </a:bodyPr>
          <a:lstStyle/>
          <a:p>
            <a:pPr>
              <a:lnSpc>
                <a:spcPct val="110000"/>
              </a:lnSpc>
              <a:spcBef>
                <a:spcPts val="200"/>
              </a:spcBef>
            </a:pPr>
            <a:r>
              <a:rPr lang="en-US" sz="2400" b="1" dirty="0" smtClean="0"/>
              <a:t>Florida:  </a:t>
            </a:r>
          </a:p>
          <a:p>
            <a:pPr lvl="1">
              <a:lnSpc>
                <a:spcPct val="110000"/>
              </a:lnSpc>
              <a:spcBef>
                <a:spcPts val="200"/>
              </a:spcBef>
            </a:pPr>
            <a:r>
              <a:rPr lang="en-US" dirty="0" smtClean="0"/>
              <a:t>1,000 sq miles </a:t>
            </a:r>
            <a:r>
              <a:rPr lang="en-US" sz="1400" dirty="0" smtClean="0"/>
              <a:t>(1)</a:t>
            </a:r>
            <a:endParaRPr lang="en-US" dirty="0" smtClean="0"/>
          </a:p>
          <a:p>
            <a:pPr lvl="2">
              <a:lnSpc>
                <a:spcPct val="110000"/>
              </a:lnSpc>
              <a:spcBef>
                <a:spcPts val="200"/>
              </a:spcBef>
            </a:pPr>
            <a:r>
              <a:rPr lang="en-US" dirty="0" smtClean="0"/>
              <a:t>55% in Monroe County</a:t>
            </a:r>
          </a:p>
          <a:p>
            <a:pPr lvl="1">
              <a:lnSpc>
                <a:spcPct val="110000"/>
              </a:lnSpc>
              <a:spcBef>
                <a:spcPts val="200"/>
              </a:spcBef>
            </a:pPr>
            <a:r>
              <a:rPr lang="en-US" dirty="0" smtClean="0"/>
              <a:t>Roughly 24% destroyed since 1950’s</a:t>
            </a:r>
          </a:p>
          <a:p>
            <a:pPr lvl="2">
              <a:lnSpc>
                <a:spcPct val="110000"/>
              </a:lnSpc>
              <a:spcBef>
                <a:spcPts val="200"/>
              </a:spcBef>
            </a:pPr>
            <a:r>
              <a:rPr lang="en-US" dirty="0" smtClean="0"/>
              <a:t>Filled for development </a:t>
            </a:r>
          </a:p>
          <a:p>
            <a:pPr lvl="2">
              <a:lnSpc>
                <a:spcPct val="110000"/>
              </a:lnSpc>
              <a:spcBef>
                <a:spcPts val="200"/>
              </a:spcBef>
            </a:pPr>
            <a:r>
              <a:rPr lang="en-US" dirty="0" smtClean="0"/>
              <a:t>Tampa  and Miami  </a:t>
            </a:r>
            <a:r>
              <a:rPr lang="en-US" sz="1400" dirty="0" smtClean="0"/>
              <a:t>(2) </a:t>
            </a:r>
            <a:endParaRPr lang="en-US" dirty="0" smtClean="0"/>
          </a:p>
          <a:p>
            <a:pPr lvl="1">
              <a:lnSpc>
                <a:spcPct val="110000"/>
              </a:lnSpc>
              <a:spcBef>
                <a:spcPts val="200"/>
              </a:spcBef>
            </a:pPr>
            <a:r>
              <a:rPr lang="en-US" dirty="0" smtClean="0"/>
              <a:t>Legally protected since 1970s</a:t>
            </a:r>
          </a:p>
          <a:p>
            <a:pPr lvl="2">
              <a:lnSpc>
                <a:spcPct val="110000"/>
              </a:lnSpc>
              <a:spcBef>
                <a:spcPts val="200"/>
              </a:spcBef>
            </a:pPr>
            <a:r>
              <a:rPr lang="en-US" dirty="0" smtClean="0"/>
              <a:t>DER, Corps </a:t>
            </a:r>
            <a:r>
              <a:rPr lang="en-US" sz="1400" dirty="0" smtClean="0"/>
              <a:t>(3) </a:t>
            </a:r>
            <a:endParaRPr lang="en-US" dirty="0" smtClean="0"/>
          </a:p>
        </p:txBody>
      </p:sp>
      <p:sp>
        <p:nvSpPr>
          <p:cNvPr id="10" name="TextBox 9"/>
          <p:cNvSpPr txBox="1"/>
          <p:nvPr/>
        </p:nvSpPr>
        <p:spPr>
          <a:xfrm>
            <a:off x="6284068" y="5937919"/>
            <a:ext cx="2732445" cy="600164"/>
          </a:xfrm>
          <a:prstGeom prst="rect">
            <a:avLst/>
          </a:prstGeom>
          <a:noFill/>
        </p:spPr>
        <p:txBody>
          <a:bodyPr wrap="square" rtlCol="0">
            <a:spAutoFit/>
          </a:bodyPr>
          <a:lstStyle/>
          <a:p>
            <a:r>
              <a:rPr lang="en-US" sz="1100" dirty="0" smtClean="0"/>
              <a:t>(1) FWRI 2005 (2) Lewis 1985  </a:t>
            </a:r>
          </a:p>
          <a:p>
            <a:r>
              <a:rPr lang="en-US" sz="1100" dirty="0" smtClean="0"/>
              <a:t>(3)  FDEP 2002 Homeowner’s Guide to Wetlands</a:t>
            </a:r>
            <a:endParaRPr lang="en-US" sz="1100" dirty="0"/>
          </a:p>
        </p:txBody>
      </p:sp>
      <p:sp>
        <p:nvSpPr>
          <p:cNvPr id="13" name="Slide Number Placeholder 12"/>
          <p:cNvSpPr>
            <a:spLocks noGrp="1"/>
          </p:cNvSpPr>
          <p:nvPr>
            <p:ph type="sldNum" sz="quarter" idx="12"/>
          </p:nvPr>
        </p:nvSpPr>
        <p:spPr/>
        <p:txBody>
          <a:bodyPr/>
          <a:lstStyle/>
          <a:p>
            <a:fld id="{615F0109-62AC-49C9-AC10-C910264D3455}" type="slidenum">
              <a:rPr lang="en-US" smtClean="0"/>
              <a:pPr/>
              <a:t>12</a:t>
            </a:fld>
            <a:endParaRPr lang="en-US"/>
          </a:p>
        </p:txBody>
      </p:sp>
      <p:grpSp>
        <p:nvGrpSpPr>
          <p:cNvPr id="9" name="Group 8"/>
          <p:cNvGrpSpPr>
            <a:grpSpLocks noChangeAspect="1"/>
          </p:cNvGrpSpPr>
          <p:nvPr/>
        </p:nvGrpSpPr>
        <p:grpSpPr>
          <a:xfrm>
            <a:off x="5098888" y="847237"/>
            <a:ext cx="3842304" cy="4572000"/>
            <a:chOff x="7078378" y="4360665"/>
            <a:chExt cx="1791161" cy="2344935"/>
          </a:xfrm>
        </p:grpSpPr>
        <p:pic>
          <p:nvPicPr>
            <p:cNvPr id="11" name="Picture 10" descr="Mangroves map.jpg"/>
            <p:cNvPicPr>
              <a:picLocks noChangeAspect="1"/>
            </p:cNvPicPr>
            <p:nvPr/>
          </p:nvPicPr>
          <p:blipFill>
            <a:blip r:embed="rId4" cstate="print"/>
            <a:srcRect/>
            <a:stretch>
              <a:fillRect/>
            </a:stretch>
          </p:blipFill>
          <p:spPr>
            <a:xfrm>
              <a:off x="7262037" y="4360665"/>
              <a:ext cx="1481608" cy="2344935"/>
            </a:xfrm>
            <a:prstGeom prst="rect">
              <a:avLst/>
            </a:prstGeom>
          </p:spPr>
        </p:pic>
        <p:sp>
          <p:nvSpPr>
            <p:cNvPr id="12" name="TextBox 11"/>
            <p:cNvSpPr txBox="1"/>
            <p:nvPr/>
          </p:nvSpPr>
          <p:spPr>
            <a:xfrm>
              <a:off x="7870655" y="4388942"/>
              <a:ext cx="998884" cy="261610"/>
            </a:xfrm>
            <a:prstGeom prst="rect">
              <a:avLst/>
            </a:prstGeom>
            <a:noFill/>
          </p:spPr>
          <p:txBody>
            <a:bodyPr wrap="square" rtlCol="0">
              <a:spAutoFit/>
            </a:bodyPr>
            <a:lstStyle/>
            <a:p>
              <a:r>
                <a:rPr lang="en-US" sz="1100" dirty="0" smtClean="0"/>
                <a:t>St. Augustine</a:t>
              </a:r>
              <a:endParaRPr lang="en-US" sz="1100" dirty="0"/>
            </a:p>
          </p:txBody>
        </p:sp>
        <p:sp>
          <p:nvSpPr>
            <p:cNvPr id="14" name="TextBox 13"/>
            <p:cNvSpPr txBox="1"/>
            <p:nvPr/>
          </p:nvSpPr>
          <p:spPr>
            <a:xfrm>
              <a:off x="7078378" y="4738917"/>
              <a:ext cx="879351" cy="261610"/>
            </a:xfrm>
            <a:prstGeom prst="rect">
              <a:avLst/>
            </a:prstGeom>
            <a:noFill/>
          </p:spPr>
          <p:txBody>
            <a:bodyPr wrap="square" rtlCol="0">
              <a:spAutoFit/>
            </a:bodyPr>
            <a:lstStyle/>
            <a:p>
              <a:pPr algn="r"/>
              <a:r>
                <a:rPr lang="en-US" sz="1100" dirty="0" smtClean="0"/>
                <a:t>Cedar Key</a:t>
              </a:r>
              <a:endParaRPr lang="en-US" sz="1100" dirty="0"/>
            </a:p>
          </p:txBody>
        </p:sp>
      </p:grpSp>
      <p:pic>
        <p:nvPicPr>
          <p:cNvPr id="95234" name="Picture 2" descr="http://www.sanibelphoto.com/files/med_large/584_Roseates%20in%20Mangroves.jpg">
            <a:hlinkClick r:id="rId5"/>
          </p:cNvPr>
          <p:cNvPicPr>
            <a:picLocks noChangeAspect="1" noChangeArrowheads="1"/>
          </p:cNvPicPr>
          <p:nvPr/>
        </p:nvPicPr>
        <p:blipFill>
          <a:blip r:embed="rId6" cstate="print"/>
          <a:srcRect/>
          <a:stretch>
            <a:fillRect/>
          </a:stretch>
        </p:blipFill>
        <p:spPr bwMode="auto">
          <a:xfrm>
            <a:off x="3302969" y="5018603"/>
            <a:ext cx="2554308" cy="170287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 calcmode="lin" valueType="num">
                                      <p:cBhvr additive="base">
                                        <p:cTn id="1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0722"/>
                                        </p:tgtEl>
                                        <p:attrNameLst>
                                          <p:attrName>style.visibility</p:attrName>
                                        </p:attrNameLst>
                                      </p:cBhvr>
                                      <p:to>
                                        <p:strVal val="visible"/>
                                      </p:to>
                                    </p:set>
                                    <p:anim calcmode="lin" valueType="num">
                                      <p:cBhvr additive="base">
                                        <p:cTn id="19" dur="500" fill="hold"/>
                                        <p:tgtEl>
                                          <p:spTgt spid="30722"/>
                                        </p:tgtEl>
                                        <p:attrNameLst>
                                          <p:attrName>ppt_x</p:attrName>
                                        </p:attrNameLst>
                                      </p:cBhvr>
                                      <p:tavLst>
                                        <p:tav tm="0">
                                          <p:val>
                                            <p:strVal val="#ppt_x"/>
                                          </p:val>
                                        </p:tav>
                                        <p:tav tm="100000">
                                          <p:val>
                                            <p:strVal val="#ppt_x"/>
                                          </p:val>
                                        </p:tav>
                                      </p:tavLst>
                                    </p:anim>
                                    <p:anim calcmode="lin" valueType="num">
                                      <p:cBhvr additive="base">
                                        <p:cTn id="20" dur="500" fill="hold"/>
                                        <p:tgtEl>
                                          <p:spTgt spid="3072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 calcmode="lin" valueType="num">
                                      <p:cBhvr additive="base">
                                        <p:cTn id="2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95234"/>
                                        </p:tgtEl>
                                        <p:attrNameLst>
                                          <p:attrName>style.visibility</p:attrName>
                                        </p:attrNameLst>
                                      </p:cBhvr>
                                      <p:to>
                                        <p:strVal val="visible"/>
                                      </p:to>
                                    </p:set>
                                    <p:anim calcmode="lin" valueType="num">
                                      <p:cBhvr additive="base">
                                        <p:cTn id="33" dur="500" fill="hold"/>
                                        <p:tgtEl>
                                          <p:spTgt spid="95234"/>
                                        </p:tgtEl>
                                        <p:attrNameLst>
                                          <p:attrName>ppt_x</p:attrName>
                                        </p:attrNameLst>
                                      </p:cBhvr>
                                      <p:tavLst>
                                        <p:tav tm="0">
                                          <p:val>
                                            <p:strVal val="#ppt_x"/>
                                          </p:val>
                                        </p:tav>
                                        <p:tav tm="100000">
                                          <p:val>
                                            <p:strVal val="#ppt_x"/>
                                          </p:val>
                                        </p:tav>
                                      </p:tavLst>
                                    </p:anim>
                                    <p:anim calcmode="lin" valueType="num">
                                      <p:cBhvr additive="base">
                                        <p:cTn id="34" dur="500" fill="hold"/>
                                        <p:tgtEl>
                                          <p:spTgt spid="952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195" y="867837"/>
            <a:ext cx="7731953" cy="591312"/>
          </a:xfrm>
        </p:spPr>
        <p:txBody>
          <a:bodyPr>
            <a:noAutofit/>
          </a:bodyPr>
          <a:lstStyle/>
          <a:p>
            <a:r>
              <a:rPr lang="en-US" sz="4400" dirty="0" smtClean="0"/>
              <a:t>Mangroves: status</a:t>
            </a:r>
            <a:endParaRPr lang="en-US" sz="4400" dirty="0"/>
          </a:p>
        </p:txBody>
      </p:sp>
      <p:sp>
        <p:nvSpPr>
          <p:cNvPr id="3" name="Content Placeholder 2"/>
          <p:cNvSpPr>
            <a:spLocks noGrp="1"/>
          </p:cNvSpPr>
          <p:nvPr>
            <p:ph sz="half" idx="1"/>
          </p:nvPr>
        </p:nvSpPr>
        <p:spPr>
          <a:xfrm>
            <a:off x="243190" y="1864958"/>
            <a:ext cx="4902741" cy="4156463"/>
          </a:xfrm>
        </p:spPr>
        <p:txBody>
          <a:bodyPr>
            <a:noAutofit/>
          </a:bodyPr>
          <a:lstStyle/>
          <a:p>
            <a:pPr>
              <a:lnSpc>
                <a:spcPct val="110000"/>
              </a:lnSpc>
              <a:spcBef>
                <a:spcPts val="200"/>
              </a:spcBef>
            </a:pPr>
            <a:r>
              <a:rPr lang="en-US" sz="2800" b="1" dirty="0" smtClean="0"/>
              <a:t>Worldwide: </a:t>
            </a:r>
          </a:p>
          <a:p>
            <a:pPr lvl="1">
              <a:lnSpc>
                <a:spcPct val="110000"/>
              </a:lnSpc>
              <a:spcBef>
                <a:spcPts val="200"/>
              </a:spcBef>
            </a:pPr>
            <a:r>
              <a:rPr lang="en-US" dirty="0" smtClean="0"/>
              <a:t>50,000 sq mi</a:t>
            </a:r>
            <a:r>
              <a:rPr lang="en-US" baseline="30000" dirty="0" smtClean="0"/>
              <a:t> </a:t>
            </a:r>
            <a:r>
              <a:rPr lang="en-US" sz="1600" dirty="0" smtClean="0"/>
              <a:t>(1)</a:t>
            </a:r>
          </a:p>
          <a:p>
            <a:pPr lvl="1">
              <a:lnSpc>
                <a:spcPct val="110000"/>
              </a:lnSpc>
              <a:spcBef>
                <a:spcPts val="200"/>
              </a:spcBef>
            </a:pPr>
            <a:r>
              <a:rPr lang="en-US" dirty="0" smtClean="0"/>
              <a:t>About the area of Florida</a:t>
            </a:r>
          </a:p>
          <a:p>
            <a:pPr>
              <a:lnSpc>
                <a:spcPct val="110000"/>
              </a:lnSpc>
              <a:spcBef>
                <a:spcPts val="200"/>
              </a:spcBef>
            </a:pPr>
            <a:r>
              <a:rPr lang="en-US" sz="2800" b="1" dirty="0" smtClean="0">
                <a:solidFill>
                  <a:srgbClr val="FF0000"/>
                </a:solidFill>
              </a:rPr>
              <a:t>33% destroyed since 1980’s</a:t>
            </a:r>
          </a:p>
          <a:p>
            <a:pPr lvl="1">
              <a:lnSpc>
                <a:spcPct val="110000"/>
              </a:lnSpc>
              <a:spcBef>
                <a:spcPts val="200"/>
              </a:spcBef>
            </a:pPr>
            <a:r>
              <a:rPr lang="en-US" sz="2200" dirty="0" smtClean="0"/>
              <a:t>Shrimp ponds </a:t>
            </a:r>
          </a:p>
          <a:p>
            <a:pPr lvl="3">
              <a:lnSpc>
                <a:spcPct val="110000"/>
              </a:lnSpc>
              <a:spcBef>
                <a:spcPts val="200"/>
              </a:spcBef>
            </a:pPr>
            <a:r>
              <a:rPr lang="en-US" sz="2000" dirty="0" smtClean="0"/>
              <a:t>Thailand, Ecuador, China</a:t>
            </a:r>
          </a:p>
          <a:p>
            <a:pPr lvl="3">
              <a:lnSpc>
                <a:spcPct val="110000"/>
              </a:lnSpc>
              <a:spcBef>
                <a:spcPts val="200"/>
              </a:spcBef>
            </a:pPr>
            <a:r>
              <a:rPr lang="en-US" sz="2000" dirty="0" smtClean="0"/>
              <a:t>Unusable after a few years</a:t>
            </a:r>
          </a:p>
          <a:p>
            <a:pPr lvl="3">
              <a:lnSpc>
                <a:spcPct val="110000"/>
              </a:lnSpc>
              <a:spcBef>
                <a:spcPts val="200"/>
              </a:spcBef>
            </a:pPr>
            <a:r>
              <a:rPr lang="en-US" sz="2000" dirty="0" smtClean="0"/>
              <a:t>New mangroves destroyed  </a:t>
            </a:r>
            <a:endParaRPr lang="en-US" sz="2400" dirty="0" smtClean="0"/>
          </a:p>
          <a:p>
            <a:pPr lvl="2">
              <a:lnSpc>
                <a:spcPct val="110000"/>
              </a:lnSpc>
              <a:spcBef>
                <a:spcPts val="200"/>
              </a:spcBef>
            </a:pPr>
            <a:r>
              <a:rPr lang="en-US" sz="2400" dirty="0" smtClean="0"/>
              <a:t>Biggest market = </a:t>
            </a:r>
            <a:r>
              <a:rPr lang="en-US" sz="2400" dirty="0" smtClean="0">
                <a:solidFill>
                  <a:srgbClr val="FF0000"/>
                </a:solidFill>
              </a:rPr>
              <a:t>US</a:t>
            </a:r>
            <a:r>
              <a:rPr lang="en-US" sz="2400" dirty="0" smtClean="0"/>
              <a:t>  </a:t>
            </a:r>
            <a:r>
              <a:rPr lang="en-US" sz="1600" dirty="0" smtClean="0"/>
              <a:t>(2) </a:t>
            </a:r>
            <a:endParaRPr lang="en-US" sz="2400" dirty="0" smtClean="0"/>
          </a:p>
          <a:p>
            <a:pPr lvl="2">
              <a:lnSpc>
                <a:spcPct val="110000"/>
              </a:lnSpc>
              <a:spcBef>
                <a:spcPts val="200"/>
              </a:spcBef>
            </a:pPr>
            <a:endParaRPr lang="en-US" sz="2400" dirty="0" smtClean="0"/>
          </a:p>
        </p:txBody>
      </p:sp>
      <p:sp>
        <p:nvSpPr>
          <p:cNvPr id="10" name="TextBox 9"/>
          <p:cNvSpPr txBox="1"/>
          <p:nvPr/>
        </p:nvSpPr>
        <p:spPr>
          <a:xfrm>
            <a:off x="113036" y="6467559"/>
            <a:ext cx="5246529" cy="276999"/>
          </a:xfrm>
          <a:prstGeom prst="rect">
            <a:avLst/>
          </a:prstGeom>
          <a:noFill/>
        </p:spPr>
        <p:txBody>
          <a:bodyPr wrap="square" rtlCol="0">
            <a:spAutoFit/>
          </a:bodyPr>
          <a:lstStyle/>
          <a:p>
            <a:r>
              <a:rPr lang="en-US" sz="1200" dirty="0" smtClean="0"/>
              <a:t>(1) </a:t>
            </a:r>
            <a:r>
              <a:rPr lang="en-US" sz="1200" dirty="0" err="1" smtClean="0"/>
              <a:t>Giri</a:t>
            </a:r>
            <a:r>
              <a:rPr lang="en-US" sz="1200" dirty="0" smtClean="0"/>
              <a:t> 2011 (2) Hamilton 2013 (Photo of shrimp ponds </a:t>
            </a:r>
            <a:r>
              <a:rPr lang="en-US" sz="1200" dirty="0" err="1" smtClean="0"/>
              <a:t>Kirwan</a:t>
            </a:r>
            <a:r>
              <a:rPr lang="en-US" sz="1200" dirty="0" smtClean="0"/>
              <a:t> 2013) </a:t>
            </a:r>
            <a:endParaRPr lang="en-US" sz="1200" dirty="0"/>
          </a:p>
        </p:txBody>
      </p:sp>
      <p:pic>
        <p:nvPicPr>
          <p:cNvPr id="29698" name="Picture 2" descr="http://eoimages.gsfc.nasa.gov/images/imagerecords/47000/47427/global_tm5_mangroves.png"/>
          <p:cNvPicPr>
            <a:picLocks noChangeAspect="1" noChangeArrowheads="1"/>
          </p:cNvPicPr>
          <p:nvPr/>
        </p:nvPicPr>
        <p:blipFill>
          <a:blip r:embed="rId3" cstate="print"/>
          <a:srcRect/>
          <a:stretch>
            <a:fillRect/>
          </a:stretch>
        </p:blipFill>
        <p:spPr bwMode="auto">
          <a:xfrm>
            <a:off x="5532703" y="494035"/>
            <a:ext cx="3154097" cy="1577049"/>
          </a:xfrm>
          <a:prstGeom prst="rect">
            <a:avLst/>
          </a:prstGeom>
          <a:noFill/>
          <a:ln>
            <a:solidFill>
              <a:schemeClr val="bg2">
                <a:lumMod val="75000"/>
              </a:schemeClr>
            </a:solidFill>
          </a:ln>
        </p:spPr>
      </p:pic>
      <p:sp>
        <p:nvSpPr>
          <p:cNvPr id="13" name="Slide Number Placeholder 12"/>
          <p:cNvSpPr>
            <a:spLocks noGrp="1"/>
          </p:cNvSpPr>
          <p:nvPr>
            <p:ph type="sldNum" sz="quarter" idx="12"/>
          </p:nvPr>
        </p:nvSpPr>
        <p:spPr/>
        <p:txBody>
          <a:bodyPr/>
          <a:lstStyle/>
          <a:p>
            <a:fld id="{615F0109-62AC-49C9-AC10-C910264D3455}" type="slidenum">
              <a:rPr lang="en-US" smtClean="0"/>
              <a:pPr/>
              <a:t>13</a:t>
            </a:fld>
            <a:endParaRPr lang="en-US"/>
          </a:p>
        </p:txBody>
      </p:sp>
      <p:pic>
        <p:nvPicPr>
          <p:cNvPr id="4" name="Picture 2" descr="http://elawspotlight.files.wordpress.com/2011/12/img_2882.jpg">
            <a:hlinkClick r:id="rId4"/>
          </p:cNvPr>
          <p:cNvPicPr>
            <a:picLocks noChangeAspect="1" noChangeArrowheads="1"/>
          </p:cNvPicPr>
          <p:nvPr/>
        </p:nvPicPr>
        <p:blipFill>
          <a:blip r:embed="rId5" cstate="print"/>
          <a:srcRect/>
          <a:stretch>
            <a:fillRect/>
          </a:stretch>
        </p:blipFill>
        <p:spPr bwMode="auto">
          <a:xfrm>
            <a:off x="5145931" y="2247088"/>
            <a:ext cx="3939964" cy="2953662"/>
          </a:xfrm>
          <a:prstGeom prst="rect">
            <a:avLst/>
          </a:prstGeom>
          <a:noFill/>
        </p:spPr>
      </p:pic>
      <p:pic>
        <p:nvPicPr>
          <p:cNvPr id="58383" name="Picture 15" descr="http://4.bp.blogspot.com/_h8AG7_Haqp8/S_QoBLwFETI/AAAAAAAABRU/IskJ-mavC3c/s1600/Eating+Shrimp.jpg">
            <a:hlinkClick r:id="rId6"/>
          </p:cNvPr>
          <p:cNvPicPr>
            <a:picLocks noChangeAspect="1" noChangeArrowheads="1"/>
          </p:cNvPicPr>
          <p:nvPr/>
        </p:nvPicPr>
        <p:blipFill>
          <a:blip r:embed="rId7" cstate="print"/>
          <a:srcRect/>
          <a:stretch>
            <a:fillRect/>
          </a:stretch>
        </p:blipFill>
        <p:spPr bwMode="auto">
          <a:xfrm>
            <a:off x="5697803" y="5295834"/>
            <a:ext cx="1934897" cy="145117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 calcmode="lin" valueType="num">
                                      <p:cBhvr additive="base">
                                        <p:cTn id="1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 calcmode="lin" valueType="num">
                                      <p:cBhvr additive="base">
                                        <p:cTn id="2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7" end="7"/>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ppt_x"/>
                                          </p:val>
                                        </p:tav>
                                        <p:tav tm="100000">
                                          <p:val>
                                            <p:strVal val="#ppt_x"/>
                                          </p:val>
                                        </p:tav>
                                      </p:tavLst>
                                    </p:anim>
                                    <p:anim calcmode="lin" valueType="num">
                                      <p:cBhvr additive="base">
                                        <p:cTn id="2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 calcmode="lin" valueType="num">
                                      <p:cBhvr additive="base">
                                        <p:cTn id="3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58383"/>
                                        </p:tgtEl>
                                        <p:attrNameLst>
                                          <p:attrName>style.visibility</p:attrName>
                                        </p:attrNameLst>
                                      </p:cBhvr>
                                      <p:to>
                                        <p:strVal val="visible"/>
                                      </p:to>
                                    </p:set>
                                    <p:anim calcmode="lin" valueType="num">
                                      <p:cBhvr additive="base">
                                        <p:cTn id="37" dur="500" fill="hold"/>
                                        <p:tgtEl>
                                          <p:spTgt spid="58383"/>
                                        </p:tgtEl>
                                        <p:attrNameLst>
                                          <p:attrName>ppt_x</p:attrName>
                                        </p:attrNameLst>
                                      </p:cBhvr>
                                      <p:tavLst>
                                        <p:tav tm="0">
                                          <p:val>
                                            <p:strVal val="#ppt_x"/>
                                          </p:val>
                                        </p:tav>
                                        <p:tav tm="100000">
                                          <p:val>
                                            <p:strVal val="#ppt_x"/>
                                          </p:val>
                                        </p:tav>
                                      </p:tavLst>
                                    </p:anim>
                                    <p:anim calcmode="lin" valueType="num">
                                      <p:cBhvr additive="base">
                                        <p:cTn id="38" dur="500" fill="hold"/>
                                        <p:tgtEl>
                                          <p:spTgt spid="583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405718"/>
            <a:ext cx="8229600" cy="780288"/>
          </a:xfrm>
        </p:spPr>
        <p:txBody>
          <a:bodyPr>
            <a:normAutofit/>
          </a:bodyPr>
          <a:lstStyle/>
          <a:p>
            <a:r>
              <a:rPr lang="en-US" sz="4400" dirty="0" smtClean="0">
                <a:solidFill>
                  <a:srgbClr val="04617B"/>
                </a:solidFill>
              </a:rPr>
              <a:t>Mangroves: The Future</a:t>
            </a:r>
            <a:endParaRPr lang="en-US" sz="4400" dirty="0"/>
          </a:p>
        </p:txBody>
      </p:sp>
      <p:sp>
        <p:nvSpPr>
          <p:cNvPr id="3" name="Content Placeholder 2"/>
          <p:cNvSpPr>
            <a:spLocks noGrp="1"/>
          </p:cNvSpPr>
          <p:nvPr>
            <p:ph sz="half" idx="1"/>
          </p:nvPr>
        </p:nvSpPr>
        <p:spPr>
          <a:xfrm>
            <a:off x="228600" y="4414837"/>
            <a:ext cx="8686800" cy="2138361"/>
          </a:xfrm>
        </p:spPr>
        <p:txBody>
          <a:bodyPr>
            <a:normAutofit/>
          </a:bodyPr>
          <a:lstStyle/>
          <a:p>
            <a:pPr>
              <a:spcBef>
                <a:spcPts val="1400"/>
              </a:spcBef>
            </a:pPr>
            <a:r>
              <a:rPr lang="en-US" sz="2800" dirty="0" smtClean="0"/>
              <a:t>A durable resource</a:t>
            </a:r>
          </a:p>
          <a:p>
            <a:pPr>
              <a:spcBef>
                <a:spcPts val="1400"/>
              </a:spcBef>
            </a:pPr>
            <a:r>
              <a:rPr lang="en-US" sz="2800" dirty="0" smtClean="0"/>
              <a:t>Survive climate change impacts -- if protected</a:t>
            </a:r>
          </a:p>
          <a:p>
            <a:pPr marL="274320" lvl="1" indent="-274320">
              <a:spcBef>
                <a:spcPts val="1400"/>
              </a:spcBef>
              <a:buClr>
                <a:schemeClr val="accent3"/>
              </a:buClr>
              <a:buSzPct val="95000"/>
            </a:pPr>
            <a:r>
              <a:rPr lang="en-US" sz="2800" dirty="0" smtClean="0"/>
              <a:t>Living, well-engineered, persistent structures</a:t>
            </a:r>
          </a:p>
          <a:p>
            <a:pPr>
              <a:spcBef>
                <a:spcPts val="1400"/>
              </a:spcBef>
            </a:pPr>
            <a:endParaRPr lang="en-US" sz="2800" dirty="0" smtClean="0"/>
          </a:p>
          <a:p>
            <a:pPr>
              <a:spcBef>
                <a:spcPts val="1400"/>
              </a:spcBef>
            </a:pPr>
            <a:endParaRPr lang="en-US" sz="2800" dirty="0" smtClean="0"/>
          </a:p>
        </p:txBody>
      </p:sp>
      <p:sp>
        <p:nvSpPr>
          <p:cNvPr id="5" name="Slide Number Placeholder 4"/>
          <p:cNvSpPr>
            <a:spLocks noGrp="1"/>
          </p:cNvSpPr>
          <p:nvPr>
            <p:ph type="sldNum" sz="quarter" idx="12"/>
          </p:nvPr>
        </p:nvSpPr>
        <p:spPr/>
        <p:txBody>
          <a:bodyPr/>
          <a:lstStyle/>
          <a:p>
            <a:fld id="{615F0109-62AC-49C9-AC10-C910264D3455}" type="slidenum">
              <a:rPr lang="en-US" smtClean="0"/>
              <a:pPr/>
              <a:t>14</a:t>
            </a:fld>
            <a:endParaRPr lang="en-US"/>
          </a:p>
        </p:txBody>
      </p:sp>
      <p:pic>
        <p:nvPicPr>
          <p:cNvPr id="6" name="Picture 1" descr="http://www.birdlife.org/mangrove-alliance/wp-content/uploads/2012/04/DSC0347071.jpg"/>
          <p:cNvPicPr>
            <a:picLocks noChangeAspect="1" noChangeArrowheads="1"/>
          </p:cNvPicPr>
          <p:nvPr/>
        </p:nvPicPr>
        <p:blipFill>
          <a:blip r:embed="rId3" cstate="print"/>
          <a:srcRect/>
          <a:stretch>
            <a:fillRect/>
          </a:stretch>
        </p:blipFill>
        <p:spPr bwMode="auto">
          <a:xfrm>
            <a:off x="812353" y="114304"/>
            <a:ext cx="7394510" cy="3015574"/>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9923" y="913568"/>
            <a:ext cx="8706264" cy="1314064"/>
          </a:xfrm>
        </p:spPr>
        <p:txBody>
          <a:bodyPr>
            <a:noAutofit/>
          </a:bodyPr>
          <a:lstStyle/>
          <a:p>
            <a:r>
              <a:rPr lang="en-US" sz="4400" dirty="0" smtClean="0"/>
              <a:t>Summary Part 1: Climate change, coral reefs and mangroves</a:t>
            </a:r>
            <a:endParaRPr lang="en-US" sz="4400" dirty="0"/>
          </a:p>
        </p:txBody>
      </p:sp>
      <p:sp>
        <p:nvSpPr>
          <p:cNvPr id="3" name="Content Placeholder 2"/>
          <p:cNvSpPr>
            <a:spLocks noGrp="1"/>
          </p:cNvSpPr>
          <p:nvPr>
            <p:ph sz="half" idx="1"/>
          </p:nvPr>
        </p:nvSpPr>
        <p:spPr>
          <a:xfrm>
            <a:off x="145921" y="5116745"/>
            <a:ext cx="4270436" cy="1604730"/>
          </a:xfrm>
        </p:spPr>
        <p:txBody>
          <a:bodyPr>
            <a:noAutofit/>
          </a:bodyPr>
          <a:lstStyle/>
          <a:p>
            <a:r>
              <a:rPr lang="en-US" sz="2400" b="1" dirty="0" smtClean="0"/>
              <a:t>Mangroves</a:t>
            </a:r>
          </a:p>
          <a:p>
            <a:pPr lvl="1"/>
            <a:r>
              <a:rPr lang="en-US" sz="2000" dirty="0" smtClean="0"/>
              <a:t>Durable</a:t>
            </a:r>
          </a:p>
          <a:p>
            <a:pPr lvl="1"/>
            <a:r>
              <a:rPr lang="en-US" sz="2000" dirty="0" smtClean="0"/>
              <a:t>High natural resilience</a:t>
            </a:r>
          </a:p>
          <a:p>
            <a:pPr lvl="1"/>
            <a:r>
              <a:rPr lang="en-US" sz="2000" dirty="0" smtClean="0"/>
              <a:t>May survive impacts</a:t>
            </a:r>
          </a:p>
        </p:txBody>
      </p:sp>
      <p:sp>
        <p:nvSpPr>
          <p:cNvPr id="6" name="Slide Number Placeholder 5"/>
          <p:cNvSpPr>
            <a:spLocks noGrp="1"/>
          </p:cNvSpPr>
          <p:nvPr>
            <p:ph type="sldNum" sz="quarter" idx="12"/>
          </p:nvPr>
        </p:nvSpPr>
        <p:spPr/>
        <p:txBody>
          <a:bodyPr/>
          <a:lstStyle/>
          <a:p>
            <a:fld id="{615F0109-62AC-49C9-AC10-C910264D3455}" type="slidenum">
              <a:rPr lang="en-US" smtClean="0"/>
              <a:pPr/>
              <a:t>15</a:t>
            </a:fld>
            <a:endParaRPr lang="en-US"/>
          </a:p>
        </p:txBody>
      </p:sp>
      <p:pic>
        <p:nvPicPr>
          <p:cNvPr id="5" name="Picture 2" descr="http://blog.conservation.org/wp-content/uploads/2014/03/ci_40802177_cropped.jpg"/>
          <p:cNvPicPr>
            <a:picLocks noChangeAspect="1" noChangeArrowheads="1"/>
          </p:cNvPicPr>
          <p:nvPr/>
        </p:nvPicPr>
        <p:blipFill>
          <a:blip r:embed="rId3" cstate="print"/>
          <a:srcRect/>
          <a:stretch>
            <a:fillRect/>
          </a:stretch>
        </p:blipFill>
        <p:spPr bwMode="auto">
          <a:xfrm>
            <a:off x="4261460" y="2300587"/>
            <a:ext cx="4065417" cy="2714802"/>
          </a:xfrm>
          <a:prstGeom prst="rect">
            <a:avLst/>
          </a:prstGeom>
          <a:noFill/>
        </p:spPr>
      </p:pic>
      <p:sp>
        <p:nvSpPr>
          <p:cNvPr id="7" name="Content Placeholder 2"/>
          <p:cNvSpPr>
            <a:spLocks noGrp="1"/>
          </p:cNvSpPr>
          <p:nvPr>
            <p:ph sz="half" idx="1"/>
          </p:nvPr>
        </p:nvSpPr>
        <p:spPr>
          <a:xfrm>
            <a:off x="87552" y="2300587"/>
            <a:ext cx="4630363" cy="2932893"/>
          </a:xfrm>
        </p:spPr>
        <p:txBody>
          <a:bodyPr>
            <a:noAutofit/>
          </a:bodyPr>
          <a:lstStyle/>
          <a:p>
            <a:r>
              <a:rPr lang="en-US" sz="2200" b="1" dirty="0" smtClean="0"/>
              <a:t>Impacts: </a:t>
            </a:r>
          </a:p>
          <a:p>
            <a:pPr lvl="1"/>
            <a:r>
              <a:rPr lang="en-US" sz="2000" dirty="0" smtClean="0"/>
              <a:t>Increased SST, pH, sea levels</a:t>
            </a:r>
          </a:p>
          <a:p>
            <a:pPr lvl="1"/>
            <a:r>
              <a:rPr lang="en-US" sz="2000" dirty="0" smtClean="0"/>
              <a:t>If not curtailed: </a:t>
            </a:r>
          </a:p>
          <a:p>
            <a:r>
              <a:rPr lang="en-US" sz="2200" b="1" dirty="0" smtClean="0"/>
              <a:t>Coral reefs</a:t>
            </a:r>
          </a:p>
          <a:p>
            <a:pPr lvl="1"/>
            <a:r>
              <a:rPr lang="en-US" sz="2000" dirty="0" smtClean="0"/>
              <a:t>Fragile</a:t>
            </a:r>
          </a:p>
          <a:p>
            <a:pPr lvl="1"/>
            <a:r>
              <a:rPr lang="en-US" sz="2000" dirty="0" smtClean="0"/>
              <a:t>Low resilience</a:t>
            </a:r>
          </a:p>
          <a:p>
            <a:pPr lvl="1"/>
            <a:r>
              <a:rPr lang="en-US" sz="2000" dirty="0" smtClean="0"/>
              <a:t>Demise by 2100 </a:t>
            </a:r>
          </a:p>
        </p:txBody>
      </p:sp>
      <p:sp>
        <p:nvSpPr>
          <p:cNvPr id="8" name="Content Placeholder 2"/>
          <p:cNvSpPr>
            <a:spLocks noGrp="1"/>
          </p:cNvSpPr>
          <p:nvPr>
            <p:ph sz="half" idx="1"/>
          </p:nvPr>
        </p:nvSpPr>
        <p:spPr>
          <a:xfrm>
            <a:off x="4085617" y="5116745"/>
            <a:ext cx="4601183" cy="1604730"/>
          </a:xfrm>
        </p:spPr>
        <p:txBody>
          <a:bodyPr>
            <a:noAutofit/>
          </a:bodyPr>
          <a:lstStyle/>
          <a:p>
            <a:r>
              <a:rPr lang="en-US" sz="2400" b="1" dirty="0" smtClean="0"/>
              <a:t>The Ecosystem</a:t>
            </a:r>
          </a:p>
          <a:p>
            <a:pPr lvl="1"/>
            <a:r>
              <a:rPr lang="en-US" b="1" i="1" dirty="0" smtClean="0">
                <a:solidFill>
                  <a:srgbClr val="FF0000"/>
                </a:solidFill>
              </a:rPr>
              <a:t>Mangroves strengthen coral reef resilience to CC impacts?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anim calcmode="lin" valueType="num">
                                      <p:cBhvr additive="base">
                                        <p:cTn id="7"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anim calcmode="lin" valueType="num">
                                      <p:cBhvr additive="base">
                                        <p:cTn id="11"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xEl>
                                              <p:pRg st="5" end="5"/>
                                            </p:txEl>
                                          </p:spTgt>
                                        </p:tgtEl>
                                        <p:attrNameLst>
                                          <p:attrName>style.visibility</p:attrName>
                                        </p:attrNameLst>
                                      </p:cBhvr>
                                      <p:to>
                                        <p:strVal val="visible"/>
                                      </p:to>
                                    </p:set>
                                    <p:anim calcmode="lin" valueType="num">
                                      <p:cBhvr additive="base">
                                        <p:cTn id="15"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7">
                                            <p:txEl>
                                              <p:pRg st="5" end="5"/>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anim calcmode="lin" valueType="num">
                                      <p:cBhvr additive="base">
                                        <p:cTn id="19"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additive="base">
                                        <p:cTn id="2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0" end="0"/>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 calcmode="lin" valueType="num">
                                      <p:cBhvr additive="base">
                                        <p:cTn id="2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1" end="1"/>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additive="base">
                                        <p:cTn id="3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8">
                                            <p:txEl>
                                              <p:pRg st="0" end="0"/>
                                            </p:txEl>
                                          </p:spTgt>
                                        </p:tgtEl>
                                        <p:attrNameLst>
                                          <p:attrName>style.visibility</p:attrName>
                                        </p:attrNameLst>
                                      </p:cBhvr>
                                      <p:to>
                                        <p:strVal val="visible"/>
                                      </p:to>
                                    </p:set>
                                    <p:anim calcmode="lin" valueType="num">
                                      <p:cBhvr additive="base">
                                        <p:cTn id="4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8">
                                            <p:txEl>
                                              <p:pRg st="0" end="0"/>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8">
                                            <p:txEl>
                                              <p:pRg st="1" end="1"/>
                                            </p:txEl>
                                          </p:spTgt>
                                        </p:tgtEl>
                                        <p:attrNameLst>
                                          <p:attrName>style.visibility</p:attrName>
                                        </p:attrNameLst>
                                      </p:cBhvr>
                                      <p:to>
                                        <p:strVal val="visible"/>
                                      </p:to>
                                    </p:set>
                                    <p:anim calcmode="lin" valueType="num">
                                      <p:cBhvr additive="base">
                                        <p:cTn id="47"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107" y="914704"/>
            <a:ext cx="8297694" cy="1313234"/>
          </a:xfrm>
        </p:spPr>
        <p:txBody>
          <a:bodyPr>
            <a:noAutofit/>
          </a:bodyPr>
          <a:lstStyle/>
          <a:p>
            <a:r>
              <a:rPr lang="en-US" sz="4400" dirty="0" smtClean="0"/>
              <a:t>Part 2: </a:t>
            </a:r>
            <a:br>
              <a:rPr lang="en-US" sz="4400" dirty="0" smtClean="0"/>
            </a:br>
            <a:r>
              <a:rPr lang="en-US" sz="4400" dirty="0" smtClean="0"/>
              <a:t>Climate change: fisheries</a:t>
            </a:r>
            <a:endParaRPr lang="en-US" sz="4400" dirty="0"/>
          </a:p>
        </p:txBody>
      </p:sp>
      <p:sp>
        <p:nvSpPr>
          <p:cNvPr id="3" name="Content Placeholder 2"/>
          <p:cNvSpPr>
            <a:spLocks noGrp="1"/>
          </p:cNvSpPr>
          <p:nvPr>
            <p:ph sz="half" idx="1"/>
          </p:nvPr>
        </p:nvSpPr>
        <p:spPr>
          <a:xfrm>
            <a:off x="115868" y="2451370"/>
            <a:ext cx="4370408" cy="4270104"/>
          </a:xfrm>
        </p:spPr>
        <p:txBody>
          <a:bodyPr>
            <a:noAutofit/>
          </a:bodyPr>
          <a:lstStyle/>
          <a:p>
            <a:pPr>
              <a:lnSpc>
                <a:spcPct val="110000"/>
              </a:lnSpc>
              <a:spcBef>
                <a:spcPts val="1400"/>
              </a:spcBef>
            </a:pPr>
            <a:r>
              <a:rPr lang="en-US" sz="2800" dirty="0" smtClean="0"/>
              <a:t>Do many Floridians know fishing will be impacted?</a:t>
            </a:r>
          </a:p>
          <a:p>
            <a:pPr>
              <a:lnSpc>
                <a:spcPct val="110000"/>
              </a:lnSpc>
              <a:spcBef>
                <a:spcPts val="1400"/>
              </a:spcBef>
            </a:pPr>
            <a:r>
              <a:rPr lang="en-US" sz="2800" dirty="0" smtClean="0"/>
              <a:t>From Part 1, </a:t>
            </a:r>
            <a:r>
              <a:rPr lang="en-US" sz="2800" b="1" i="1" dirty="0" smtClean="0">
                <a:solidFill>
                  <a:srgbClr val="FF0000"/>
                </a:solidFill>
              </a:rPr>
              <a:t>fisheries associated with coral reefs are most at risk</a:t>
            </a:r>
          </a:p>
          <a:p>
            <a:pPr>
              <a:lnSpc>
                <a:spcPct val="110000"/>
              </a:lnSpc>
              <a:spcBef>
                <a:spcPts val="1400"/>
              </a:spcBef>
            </a:pPr>
            <a:r>
              <a:rPr lang="en-US" sz="2800" dirty="0" smtClean="0"/>
              <a:t>Can regulatory programs help?</a:t>
            </a:r>
          </a:p>
        </p:txBody>
      </p:sp>
      <p:sp>
        <p:nvSpPr>
          <p:cNvPr id="6" name="Slide Number Placeholder 5"/>
          <p:cNvSpPr>
            <a:spLocks noGrp="1"/>
          </p:cNvSpPr>
          <p:nvPr>
            <p:ph type="sldNum" sz="quarter" idx="12"/>
          </p:nvPr>
        </p:nvSpPr>
        <p:spPr/>
        <p:txBody>
          <a:bodyPr/>
          <a:lstStyle/>
          <a:p>
            <a:fld id="{615F0109-62AC-49C9-AC10-C910264D3455}" type="slidenum">
              <a:rPr lang="en-US" smtClean="0"/>
              <a:pPr/>
              <a:t>16</a:t>
            </a:fld>
            <a:endParaRPr lang="en-US"/>
          </a:p>
        </p:txBody>
      </p:sp>
      <p:pic>
        <p:nvPicPr>
          <p:cNvPr id="1026" name="Picture 2" descr="http://www.hawkscay.com/media/experience/gallery/1358499765-adj-ddk_joe_15-800-700.jpg">
            <a:hlinkClick r:id="rId3"/>
          </p:cNvPr>
          <p:cNvPicPr>
            <a:picLocks noChangeAspect="1" noChangeArrowheads="1"/>
          </p:cNvPicPr>
          <p:nvPr/>
        </p:nvPicPr>
        <p:blipFill>
          <a:blip r:embed="rId4" cstate="print">
            <a:lum bright="10000"/>
          </a:blip>
          <a:srcRect/>
          <a:stretch>
            <a:fillRect/>
          </a:stretch>
        </p:blipFill>
        <p:spPr bwMode="auto">
          <a:xfrm flipH="1">
            <a:off x="4718780" y="2227938"/>
            <a:ext cx="4191756" cy="2126633"/>
          </a:xfrm>
          <a:prstGeom prst="rect">
            <a:avLst/>
          </a:prstGeom>
          <a:noFill/>
        </p:spPr>
      </p:pic>
      <p:pic>
        <p:nvPicPr>
          <p:cNvPr id="1028" name="Picture 4" descr="http://www.prettyworkcharters.com/wp-content/uploads/2011/09/900x300-florida-keys-reef-fishing.jpg">
            <a:hlinkClick r:id="rId5"/>
          </p:cNvPr>
          <p:cNvPicPr>
            <a:picLocks noChangeAspect="1" noChangeArrowheads="1"/>
          </p:cNvPicPr>
          <p:nvPr/>
        </p:nvPicPr>
        <p:blipFill>
          <a:blip r:embed="rId6" cstate="print"/>
          <a:srcRect/>
          <a:stretch>
            <a:fillRect/>
          </a:stretch>
        </p:blipFill>
        <p:spPr bwMode="auto">
          <a:xfrm>
            <a:off x="4718780" y="4692964"/>
            <a:ext cx="4135120" cy="137653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177" y="894945"/>
            <a:ext cx="8472791" cy="817123"/>
          </a:xfrm>
        </p:spPr>
        <p:txBody>
          <a:bodyPr>
            <a:noAutofit/>
          </a:bodyPr>
          <a:lstStyle/>
          <a:p>
            <a:r>
              <a:rPr lang="en-US" sz="4400" dirty="0" smtClean="0"/>
              <a:t>Coral Reef Fishery Species: life cycle  </a:t>
            </a:r>
            <a:endParaRPr lang="en-US" sz="4400" dirty="0"/>
          </a:p>
        </p:txBody>
      </p:sp>
      <p:sp>
        <p:nvSpPr>
          <p:cNvPr id="3" name="Content Placeholder 2"/>
          <p:cNvSpPr>
            <a:spLocks noGrp="1"/>
          </p:cNvSpPr>
          <p:nvPr>
            <p:ph sz="half" idx="1"/>
          </p:nvPr>
        </p:nvSpPr>
        <p:spPr>
          <a:xfrm>
            <a:off x="131320" y="1926077"/>
            <a:ext cx="4596323" cy="4550923"/>
          </a:xfrm>
        </p:spPr>
        <p:txBody>
          <a:bodyPr>
            <a:noAutofit/>
          </a:bodyPr>
          <a:lstStyle/>
          <a:p>
            <a:pPr>
              <a:lnSpc>
                <a:spcPct val="110000"/>
              </a:lnSpc>
              <a:spcBef>
                <a:spcPts val="800"/>
              </a:spcBef>
            </a:pPr>
            <a:r>
              <a:rPr lang="en-US" sz="2400" dirty="0" smtClean="0"/>
              <a:t>Growth phases:</a:t>
            </a:r>
          </a:p>
          <a:p>
            <a:pPr lvl="1">
              <a:lnSpc>
                <a:spcPct val="110000"/>
              </a:lnSpc>
              <a:spcBef>
                <a:spcPts val="800"/>
              </a:spcBef>
            </a:pPr>
            <a:r>
              <a:rPr lang="en-US" dirty="0" smtClean="0">
                <a:solidFill>
                  <a:srgbClr val="FF0000"/>
                </a:solidFill>
              </a:rPr>
              <a:t>Adults</a:t>
            </a:r>
            <a:r>
              <a:rPr lang="en-US" dirty="0" smtClean="0"/>
              <a:t> aggregate: </a:t>
            </a:r>
            <a:r>
              <a:rPr lang="en-US" dirty="0" smtClean="0">
                <a:solidFill>
                  <a:srgbClr val="FF0000"/>
                </a:solidFill>
              </a:rPr>
              <a:t>Spawners</a:t>
            </a:r>
          </a:p>
          <a:p>
            <a:pPr lvl="1">
              <a:lnSpc>
                <a:spcPct val="110000"/>
              </a:lnSpc>
              <a:spcBef>
                <a:spcPts val="800"/>
              </a:spcBef>
            </a:pPr>
            <a:r>
              <a:rPr lang="en-US" dirty="0" smtClean="0">
                <a:solidFill>
                  <a:srgbClr val="FF0000"/>
                </a:solidFill>
              </a:rPr>
              <a:t>Larvae</a:t>
            </a:r>
            <a:r>
              <a:rPr lang="en-US" dirty="0" smtClean="0"/>
              <a:t>:  broadcast</a:t>
            </a:r>
          </a:p>
          <a:p>
            <a:pPr lvl="1">
              <a:lnSpc>
                <a:spcPct val="110000"/>
              </a:lnSpc>
              <a:spcBef>
                <a:spcPts val="800"/>
              </a:spcBef>
            </a:pPr>
            <a:r>
              <a:rPr lang="en-US" dirty="0" smtClean="0">
                <a:solidFill>
                  <a:srgbClr val="FF0000"/>
                </a:solidFill>
              </a:rPr>
              <a:t>Juveniles</a:t>
            </a:r>
            <a:r>
              <a:rPr lang="en-US" dirty="0" smtClean="0"/>
              <a:t>:  settle, hide, grow</a:t>
            </a:r>
          </a:p>
          <a:p>
            <a:pPr lvl="2">
              <a:lnSpc>
                <a:spcPct val="110000"/>
              </a:lnSpc>
              <a:spcBef>
                <a:spcPts val="800"/>
              </a:spcBef>
            </a:pPr>
            <a:r>
              <a:rPr lang="en-US" sz="2400" dirty="0" smtClean="0"/>
              <a:t>Bottleneck</a:t>
            </a:r>
          </a:p>
          <a:p>
            <a:pPr lvl="2">
              <a:lnSpc>
                <a:spcPct val="110000"/>
              </a:lnSpc>
              <a:spcBef>
                <a:spcPts val="800"/>
              </a:spcBef>
            </a:pPr>
            <a:r>
              <a:rPr lang="en-US" sz="2400" dirty="0" smtClean="0"/>
              <a:t>Nursery habitat protection</a:t>
            </a:r>
          </a:p>
        </p:txBody>
      </p:sp>
      <p:sp>
        <p:nvSpPr>
          <p:cNvPr id="4" name="Rectangle 3"/>
          <p:cNvSpPr/>
          <p:nvPr/>
        </p:nvSpPr>
        <p:spPr>
          <a:xfrm>
            <a:off x="6438255" y="2227649"/>
            <a:ext cx="1228387" cy="789407"/>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Larvae</a:t>
            </a:r>
            <a:endParaRPr lang="en-US" b="1" dirty="0">
              <a:solidFill>
                <a:srgbClr val="FF0000"/>
              </a:solidFill>
            </a:endParaRPr>
          </a:p>
        </p:txBody>
      </p:sp>
      <p:sp>
        <p:nvSpPr>
          <p:cNvPr id="5" name="Rectangle 4"/>
          <p:cNvSpPr/>
          <p:nvPr/>
        </p:nvSpPr>
        <p:spPr>
          <a:xfrm>
            <a:off x="5282126" y="3411760"/>
            <a:ext cx="1228387" cy="789407"/>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Spawners</a:t>
            </a:r>
            <a:endParaRPr lang="en-US" b="1" dirty="0">
              <a:solidFill>
                <a:srgbClr val="FF0000"/>
              </a:solidFill>
            </a:endParaRPr>
          </a:p>
        </p:txBody>
      </p:sp>
      <p:sp>
        <p:nvSpPr>
          <p:cNvPr id="6" name="Rectangle 5"/>
          <p:cNvSpPr/>
          <p:nvPr/>
        </p:nvSpPr>
        <p:spPr>
          <a:xfrm>
            <a:off x="7666643" y="3332819"/>
            <a:ext cx="1228387" cy="789407"/>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Juvenile</a:t>
            </a:r>
            <a:endParaRPr lang="en-US" b="1" dirty="0">
              <a:solidFill>
                <a:srgbClr val="FF0000"/>
              </a:solidFill>
            </a:endParaRPr>
          </a:p>
        </p:txBody>
      </p:sp>
      <p:sp>
        <p:nvSpPr>
          <p:cNvPr id="7" name="Rectangle 6"/>
          <p:cNvSpPr/>
          <p:nvPr/>
        </p:nvSpPr>
        <p:spPr>
          <a:xfrm>
            <a:off x="6510513" y="4753753"/>
            <a:ext cx="1228387" cy="789407"/>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Adult </a:t>
            </a:r>
            <a:endParaRPr lang="en-US" b="1" dirty="0">
              <a:solidFill>
                <a:srgbClr val="FF0000"/>
              </a:solidFill>
            </a:endParaRPr>
          </a:p>
        </p:txBody>
      </p:sp>
      <p:cxnSp>
        <p:nvCxnSpPr>
          <p:cNvPr id="11" name="Shape 10"/>
          <p:cNvCxnSpPr>
            <a:stCxn id="4" idx="3"/>
            <a:endCxn id="6" idx="0"/>
          </p:cNvCxnSpPr>
          <p:nvPr/>
        </p:nvCxnSpPr>
        <p:spPr>
          <a:xfrm>
            <a:off x="7666643" y="2622353"/>
            <a:ext cx="614194" cy="710467"/>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hape 14"/>
          <p:cNvCxnSpPr>
            <a:stCxn id="6" idx="2"/>
            <a:endCxn id="7" idx="3"/>
          </p:cNvCxnSpPr>
          <p:nvPr/>
        </p:nvCxnSpPr>
        <p:spPr>
          <a:xfrm rot="5400000">
            <a:off x="7496754" y="4364374"/>
            <a:ext cx="1026230" cy="541936"/>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hape 16"/>
          <p:cNvCxnSpPr>
            <a:stCxn id="7" idx="1"/>
            <a:endCxn id="5" idx="2"/>
          </p:cNvCxnSpPr>
          <p:nvPr/>
        </p:nvCxnSpPr>
        <p:spPr>
          <a:xfrm rot="10800000">
            <a:off x="5896320" y="4201167"/>
            <a:ext cx="614194" cy="947289"/>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hape 18"/>
          <p:cNvCxnSpPr>
            <a:stCxn id="5" idx="0"/>
            <a:endCxn id="4" idx="1"/>
          </p:cNvCxnSpPr>
          <p:nvPr/>
        </p:nvCxnSpPr>
        <p:spPr>
          <a:xfrm rot="5400000" flipH="1" flipV="1">
            <a:off x="5772584" y="2746089"/>
            <a:ext cx="789407" cy="541936"/>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36" name="Oval 35"/>
          <p:cNvSpPr/>
          <p:nvPr/>
        </p:nvSpPr>
        <p:spPr>
          <a:xfrm>
            <a:off x="7522126" y="3017056"/>
            <a:ext cx="1445162" cy="1499874"/>
          </a:xfrm>
          <a:prstGeom prst="ellipse">
            <a:avLst/>
          </a:prstGeom>
          <a:noFill/>
          <a:ln>
            <a:solidFill>
              <a:srgbClr val="6699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lide Number Placeholder 15"/>
          <p:cNvSpPr>
            <a:spLocks noGrp="1"/>
          </p:cNvSpPr>
          <p:nvPr>
            <p:ph type="sldNum" sz="quarter" idx="12"/>
          </p:nvPr>
        </p:nvSpPr>
        <p:spPr/>
        <p:txBody>
          <a:bodyPr/>
          <a:lstStyle/>
          <a:p>
            <a:fld id="{615F0109-62AC-49C9-AC10-C910264D3455}" type="slidenum">
              <a:rPr lang="en-US" smtClean="0"/>
              <a:pPr/>
              <a:t>17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 calcmode="lin" valueType="num">
                                      <p:cBhvr additive="base">
                                        <p:cTn id="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6"/>
                                        </p:tgtEl>
                                        <p:attrNameLst>
                                          <p:attrName>style.visibility</p:attrName>
                                        </p:attrNameLst>
                                      </p:cBhvr>
                                      <p:to>
                                        <p:strVal val="visible"/>
                                      </p:to>
                                    </p:set>
                                    <p:anim calcmode="lin" valueType="num">
                                      <p:cBhvr additive="base">
                                        <p:cTn id="11" dur="500" fill="hold"/>
                                        <p:tgtEl>
                                          <p:spTgt spid="36"/>
                                        </p:tgtEl>
                                        <p:attrNameLst>
                                          <p:attrName>ppt_x</p:attrName>
                                        </p:attrNameLst>
                                      </p:cBhvr>
                                      <p:tavLst>
                                        <p:tav tm="0">
                                          <p:val>
                                            <p:strVal val="#ppt_x"/>
                                          </p:val>
                                        </p:tav>
                                        <p:tav tm="100000">
                                          <p:val>
                                            <p:strVal val="#ppt_x"/>
                                          </p:val>
                                        </p:tav>
                                      </p:tavLst>
                                    </p:anim>
                                    <p:anim calcmode="lin" valueType="num">
                                      <p:cBhvr additive="base">
                                        <p:cTn id="12"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005192"/>
            <a:ext cx="8763000" cy="531778"/>
          </a:xfrm>
        </p:spPr>
        <p:txBody>
          <a:bodyPr>
            <a:noAutofit/>
          </a:bodyPr>
          <a:lstStyle/>
          <a:p>
            <a:r>
              <a:rPr lang="en-US" sz="4400" dirty="0" smtClean="0"/>
              <a:t>Coral reef fish: Nursery habitat</a:t>
            </a:r>
            <a:endParaRPr lang="en-US" sz="4400" dirty="0"/>
          </a:p>
        </p:txBody>
      </p:sp>
      <p:sp>
        <p:nvSpPr>
          <p:cNvPr id="3" name="Content Placeholder 2"/>
          <p:cNvSpPr>
            <a:spLocks noGrp="1"/>
          </p:cNvSpPr>
          <p:nvPr>
            <p:ph sz="half" idx="1"/>
          </p:nvPr>
        </p:nvSpPr>
        <p:spPr>
          <a:xfrm>
            <a:off x="366267" y="1536970"/>
            <a:ext cx="4294767" cy="4624827"/>
          </a:xfrm>
        </p:spPr>
        <p:txBody>
          <a:bodyPr>
            <a:noAutofit/>
          </a:bodyPr>
          <a:lstStyle/>
          <a:p>
            <a:pPr>
              <a:lnSpc>
                <a:spcPct val="110000"/>
              </a:lnSpc>
              <a:spcBef>
                <a:spcPts val="300"/>
              </a:spcBef>
            </a:pPr>
            <a:r>
              <a:rPr lang="en-US" dirty="0" smtClean="0"/>
              <a:t>Species differ</a:t>
            </a:r>
          </a:p>
          <a:p>
            <a:pPr lvl="1">
              <a:lnSpc>
                <a:spcPct val="110000"/>
              </a:lnSpc>
              <a:spcBef>
                <a:spcPts val="300"/>
              </a:spcBef>
            </a:pPr>
            <a:r>
              <a:rPr lang="en-US" sz="2200" dirty="0" smtClean="0"/>
              <a:t>Some use living reefs only </a:t>
            </a:r>
          </a:p>
          <a:p>
            <a:pPr lvl="1">
              <a:lnSpc>
                <a:spcPct val="110000"/>
              </a:lnSpc>
              <a:spcBef>
                <a:spcPts val="300"/>
              </a:spcBef>
            </a:pPr>
            <a:r>
              <a:rPr lang="en-US" sz="2200" dirty="0" smtClean="0"/>
              <a:t>Most use several habitats</a:t>
            </a:r>
          </a:p>
          <a:p>
            <a:pPr lvl="2">
              <a:lnSpc>
                <a:spcPct val="110000"/>
              </a:lnSpc>
              <a:spcBef>
                <a:spcPts val="300"/>
              </a:spcBef>
            </a:pPr>
            <a:r>
              <a:rPr lang="en-US" dirty="0" smtClean="0"/>
              <a:t>Mangroves &amp; reefs</a:t>
            </a:r>
          </a:p>
          <a:p>
            <a:pPr>
              <a:lnSpc>
                <a:spcPct val="110000"/>
              </a:lnSpc>
              <a:spcBef>
                <a:spcPts val="300"/>
              </a:spcBef>
            </a:pPr>
            <a:r>
              <a:rPr lang="en-US" sz="2400" dirty="0" smtClean="0"/>
              <a:t>Priority for protection: </a:t>
            </a:r>
          </a:p>
          <a:p>
            <a:pPr>
              <a:lnSpc>
                <a:spcPct val="110000"/>
              </a:lnSpc>
              <a:spcBef>
                <a:spcPts val="300"/>
              </a:spcBef>
              <a:buNone/>
            </a:pPr>
            <a:r>
              <a:rPr lang="en-US" sz="2400" dirty="0" smtClean="0"/>
              <a:t>    </a:t>
            </a:r>
            <a:r>
              <a:rPr lang="en-US" sz="2400" b="1" i="1" dirty="0" smtClean="0">
                <a:solidFill>
                  <a:srgbClr val="FF0000"/>
                </a:solidFill>
              </a:rPr>
              <a:t>“The habitat that </a:t>
            </a:r>
            <a:r>
              <a:rPr lang="en-US" sz="2400" b="1" i="1" u="sng" dirty="0" smtClean="0">
                <a:solidFill>
                  <a:srgbClr val="FF0000"/>
                </a:solidFill>
              </a:rPr>
              <a:t>contributes</a:t>
            </a:r>
            <a:r>
              <a:rPr lang="en-US" sz="2400" b="1" i="1" dirty="0" smtClean="0">
                <a:solidFill>
                  <a:srgbClr val="FF0000"/>
                </a:solidFill>
              </a:rPr>
              <a:t> the most juveniles to reef adult populations” </a:t>
            </a:r>
            <a:r>
              <a:rPr lang="en-US" sz="1600" dirty="0" smtClean="0"/>
              <a:t>(1)</a:t>
            </a:r>
            <a:endParaRPr lang="en-US" sz="2400" dirty="0" smtClean="0"/>
          </a:p>
          <a:p>
            <a:pPr>
              <a:lnSpc>
                <a:spcPct val="110000"/>
              </a:lnSpc>
              <a:spcBef>
                <a:spcPts val="300"/>
              </a:spcBef>
            </a:pPr>
            <a:r>
              <a:rPr lang="en-US" sz="2400" dirty="0" smtClean="0"/>
              <a:t>Hot research topic</a:t>
            </a:r>
          </a:p>
          <a:p>
            <a:pPr lvl="1">
              <a:lnSpc>
                <a:spcPct val="110000"/>
              </a:lnSpc>
              <a:spcBef>
                <a:spcPts val="300"/>
              </a:spcBef>
            </a:pPr>
            <a:endParaRPr lang="en-US" dirty="0"/>
          </a:p>
        </p:txBody>
      </p:sp>
      <p:sp>
        <p:nvSpPr>
          <p:cNvPr id="38" name="TextBox 37"/>
          <p:cNvSpPr txBox="1"/>
          <p:nvPr/>
        </p:nvSpPr>
        <p:spPr>
          <a:xfrm>
            <a:off x="838200" y="6463099"/>
            <a:ext cx="7543800" cy="276999"/>
          </a:xfrm>
          <a:prstGeom prst="rect">
            <a:avLst/>
          </a:prstGeom>
          <a:noFill/>
        </p:spPr>
        <p:txBody>
          <a:bodyPr wrap="square" rtlCol="0">
            <a:spAutoFit/>
          </a:bodyPr>
          <a:lstStyle/>
          <a:p>
            <a:r>
              <a:rPr lang="en-US" sz="1200" dirty="0" smtClean="0"/>
              <a:t>(1) Beck 2001, Dahlgren 2006</a:t>
            </a:r>
            <a:endParaRPr lang="en-US" sz="1200" dirty="0"/>
          </a:p>
        </p:txBody>
      </p:sp>
      <p:grpSp>
        <p:nvGrpSpPr>
          <p:cNvPr id="15" name="Group 12"/>
          <p:cNvGrpSpPr/>
          <p:nvPr/>
        </p:nvGrpSpPr>
        <p:grpSpPr>
          <a:xfrm>
            <a:off x="4661034" y="2003898"/>
            <a:ext cx="4403596" cy="2829464"/>
            <a:chOff x="4419600" y="2133600"/>
            <a:chExt cx="4038600" cy="3124200"/>
          </a:xfrm>
        </p:grpSpPr>
        <p:sp>
          <p:nvSpPr>
            <p:cNvPr id="23" name="Rectangle 22"/>
            <p:cNvSpPr/>
            <p:nvPr/>
          </p:nvSpPr>
          <p:spPr>
            <a:xfrm>
              <a:off x="4419600" y="2133600"/>
              <a:ext cx="4038600" cy="31242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800" b="1" dirty="0" smtClean="0">
                  <a:solidFill>
                    <a:srgbClr val="FF0000"/>
                  </a:solidFill>
                </a:rPr>
                <a:t>Nursery</a:t>
              </a:r>
              <a:endParaRPr lang="en-US" sz="2800" b="1" dirty="0">
                <a:solidFill>
                  <a:srgbClr val="FF0000"/>
                </a:solidFill>
              </a:endParaRPr>
            </a:p>
          </p:txBody>
        </p:sp>
        <p:sp>
          <p:nvSpPr>
            <p:cNvPr id="26" name="Oval 25"/>
            <p:cNvSpPr/>
            <p:nvPr/>
          </p:nvSpPr>
          <p:spPr>
            <a:xfrm>
              <a:off x="6502710" y="3048000"/>
              <a:ext cx="1676400" cy="990600"/>
            </a:xfrm>
            <a:prstGeom prst="ellipse">
              <a:avLst/>
            </a:prstGeom>
            <a:solidFill>
              <a:schemeClr val="accent6">
                <a:lumMod val="60000"/>
                <a:lumOff val="40000"/>
              </a:schemeClr>
            </a:solidFill>
            <a:ln>
              <a:solidFill>
                <a:srgbClr val="9933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Mangrove</a:t>
              </a:r>
              <a:endParaRPr lang="en-US" b="1" dirty="0">
                <a:solidFill>
                  <a:schemeClr val="tx1"/>
                </a:solidFill>
              </a:endParaRPr>
            </a:p>
          </p:txBody>
        </p:sp>
      </p:grpSp>
      <p:sp>
        <p:nvSpPr>
          <p:cNvPr id="17" name="Rectangle 16"/>
          <p:cNvSpPr/>
          <p:nvPr/>
        </p:nvSpPr>
        <p:spPr>
          <a:xfrm>
            <a:off x="6106441" y="5109407"/>
            <a:ext cx="1412474" cy="690113"/>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rgbClr val="FF0000"/>
                </a:solidFill>
              </a:rPr>
              <a:t>Adult </a:t>
            </a:r>
            <a:endParaRPr lang="en-US" sz="1600" b="1" dirty="0">
              <a:solidFill>
                <a:srgbClr val="FF0000"/>
              </a:solidFill>
            </a:endParaRPr>
          </a:p>
        </p:txBody>
      </p:sp>
      <p:cxnSp>
        <p:nvCxnSpPr>
          <p:cNvPr id="19" name="Shape 18"/>
          <p:cNvCxnSpPr>
            <a:stCxn id="26" idx="4"/>
            <a:endCxn id="17" idx="3"/>
          </p:cNvCxnSpPr>
          <p:nvPr/>
        </p:nvCxnSpPr>
        <p:spPr>
          <a:xfrm rot="5400000">
            <a:off x="6819998" y="4428098"/>
            <a:ext cx="1725283" cy="327449"/>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5441746" y="4971385"/>
            <a:ext cx="2741862" cy="117319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rgbClr val="FF0000"/>
              </a:solidFill>
            </a:endParaRPr>
          </a:p>
          <a:p>
            <a:pPr algn="ctr"/>
            <a:endParaRPr lang="en-US" sz="1600" dirty="0" smtClean="0">
              <a:solidFill>
                <a:srgbClr val="FF0000"/>
              </a:solidFill>
            </a:endParaRPr>
          </a:p>
          <a:p>
            <a:pPr algn="ctr"/>
            <a:endParaRPr lang="en-US" sz="1600" dirty="0" smtClean="0">
              <a:solidFill>
                <a:srgbClr val="FF0000"/>
              </a:solidFill>
            </a:endParaRPr>
          </a:p>
          <a:p>
            <a:pPr algn="ctr"/>
            <a:r>
              <a:rPr lang="en-US" b="1" dirty="0" smtClean="0">
                <a:solidFill>
                  <a:srgbClr val="FF0000"/>
                </a:solidFill>
              </a:rPr>
              <a:t>Coral reef</a:t>
            </a:r>
            <a:endParaRPr lang="en-US" b="1" dirty="0">
              <a:solidFill>
                <a:srgbClr val="FF0000"/>
              </a:solidFill>
            </a:endParaRPr>
          </a:p>
        </p:txBody>
      </p:sp>
      <p:sp>
        <p:nvSpPr>
          <p:cNvPr id="18" name="Slide Number Placeholder 17"/>
          <p:cNvSpPr>
            <a:spLocks noGrp="1"/>
          </p:cNvSpPr>
          <p:nvPr>
            <p:ph type="sldNum" sz="quarter" idx="12"/>
          </p:nvPr>
        </p:nvSpPr>
        <p:spPr/>
        <p:txBody>
          <a:bodyPr/>
          <a:lstStyle/>
          <a:p>
            <a:fld id="{615F0109-62AC-49C9-AC10-C910264D3455}" type="slidenum">
              <a:rPr lang="en-US" smtClean="0"/>
              <a:pPr/>
              <a:t>18</a:t>
            </a:fld>
            <a:endParaRPr lang="en-US" dirty="0"/>
          </a:p>
        </p:txBody>
      </p:sp>
      <p:cxnSp>
        <p:nvCxnSpPr>
          <p:cNvPr id="31" name="Shape 30"/>
          <p:cNvCxnSpPr>
            <a:endCxn id="17" idx="1"/>
          </p:cNvCxnSpPr>
          <p:nvPr/>
        </p:nvCxnSpPr>
        <p:spPr>
          <a:xfrm rot="16200000" flipH="1">
            <a:off x="5071545" y="4419567"/>
            <a:ext cx="1725283" cy="344509"/>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4847978" y="2832032"/>
            <a:ext cx="1827908" cy="897147"/>
          </a:xfrm>
          <a:prstGeom prst="ellipse">
            <a:avLst/>
          </a:prstGeom>
          <a:solidFill>
            <a:srgbClr val="FF99CC"/>
          </a:solidFill>
          <a:ln>
            <a:solidFill>
              <a:srgbClr val="FF00FF"/>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Coral</a:t>
            </a:r>
            <a:r>
              <a:rPr lang="en-US" b="1" dirty="0" smtClean="0">
                <a:solidFill>
                  <a:srgbClr val="993300"/>
                </a:solidFill>
              </a:rPr>
              <a:t> </a:t>
            </a:r>
            <a:endParaRPr lang="en-US" b="1" dirty="0">
              <a:solidFill>
                <a:srgbClr val="993300"/>
              </a:solidFill>
            </a:endParaRPr>
          </a:p>
        </p:txBody>
      </p:sp>
      <p:grpSp>
        <p:nvGrpSpPr>
          <p:cNvPr id="25" name="Group 24"/>
          <p:cNvGrpSpPr/>
          <p:nvPr/>
        </p:nvGrpSpPr>
        <p:grpSpPr>
          <a:xfrm>
            <a:off x="5456745" y="4087788"/>
            <a:ext cx="2722055" cy="2556366"/>
            <a:chOff x="5456745" y="4087788"/>
            <a:chExt cx="2722055" cy="2556366"/>
          </a:xfrm>
        </p:grpSpPr>
        <p:pic>
          <p:nvPicPr>
            <p:cNvPr id="46081" name="Picture 1" descr="C:\Users\Janet.Ley\AppData\Local\Microsoft\Windows\Temporary Internet Files\Content.IE5\UH31YXWB\MC900233594[1].wmf"/>
            <p:cNvPicPr>
              <a:picLocks noChangeAspect="1" noChangeArrowheads="1"/>
            </p:cNvPicPr>
            <p:nvPr/>
          </p:nvPicPr>
          <p:blipFill>
            <a:blip r:embed="rId3" cstate="print"/>
            <a:srcRect/>
            <a:stretch>
              <a:fillRect/>
            </a:stretch>
          </p:blipFill>
          <p:spPr bwMode="auto">
            <a:xfrm>
              <a:off x="7571639" y="4152901"/>
              <a:ext cx="607161" cy="304800"/>
            </a:xfrm>
            <a:prstGeom prst="rect">
              <a:avLst/>
            </a:prstGeom>
            <a:noFill/>
          </p:spPr>
        </p:pic>
        <p:pic>
          <p:nvPicPr>
            <p:cNvPr id="20" name="Picture 1" descr="C:\Users\Janet.Ley\AppData\Local\Microsoft\Windows\Temporary Internet Files\Content.IE5\UH31YXWB\MC900233594[1].wmf"/>
            <p:cNvPicPr>
              <a:picLocks noChangeAspect="1" noChangeArrowheads="1"/>
            </p:cNvPicPr>
            <p:nvPr/>
          </p:nvPicPr>
          <p:blipFill>
            <a:blip r:embed="rId3" cstate="print"/>
            <a:srcRect/>
            <a:stretch>
              <a:fillRect/>
            </a:stretch>
          </p:blipFill>
          <p:spPr bwMode="auto">
            <a:xfrm flipH="1">
              <a:off x="5456745" y="4087788"/>
              <a:ext cx="610374" cy="306413"/>
            </a:xfrm>
            <a:prstGeom prst="rect">
              <a:avLst/>
            </a:prstGeom>
            <a:noFill/>
          </p:spPr>
        </p:pic>
        <p:pic>
          <p:nvPicPr>
            <p:cNvPr id="22" name="Picture 1" descr="C:\Users\Janet.Ley\AppData\Local\Microsoft\Windows\Temporary Internet Files\Content.IE5\UH31YXWB\MC900233594[1].wmf"/>
            <p:cNvPicPr>
              <a:picLocks noChangeAspect="1" noChangeArrowheads="1"/>
            </p:cNvPicPr>
            <p:nvPr/>
          </p:nvPicPr>
          <p:blipFill>
            <a:blip r:embed="rId3" cstate="print"/>
            <a:srcRect/>
            <a:stretch>
              <a:fillRect/>
            </a:stretch>
          </p:blipFill>
          <p:spPr bwMode="auto">
            <a:xfrm>
              <a:off x="6372305" y="6068546"/>
              <a:ext cx="1146610" cy="575608"/>
            </a:xfrm>
            <a:prstGeom prst="rect">
              <a:avLst/>
            </a:prstGeom>
            <a:noFill/>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 calcmode="lin" valueType="num">
                                      <p:cBhvr additive="base">
                                        <p:cTn id="1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additive="base">
                                        <p:cTn id="23" dur="500" fill="hold"/>
                                        <p:tgtEl>
                                          <p:spTgt spid="25"/>
                                        </p:tgtEl>
                                        <p:attrNameLst>
                                          <p:attrName>ppt_x</p:attrName>
                                        </p:attrNameLst>
                                      </p:cBhvr>
                                      <p:tavLst>
                                        <p:tav tm="0">
                                          <p:val>
                                            <p:strVal val="#ppt_x"/>
                                          </p:val>
                                        </p:tav>
                                        <p:tav tm="100000">
                                          <p:val>
                                            <p:strVal val="#ppt_x"/>
                                          </p:val>
                                        </p:tav>
                                      </p:tavLst>
                                    </p:anim>
                                    <p:anim calcmode="lin" valueType="num">
                                      <p:cBhvr additive="base">
                                        <p:cTn id="2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80288"/>
            <a:ext cx="8229600" cy="819912"/>
          </a:xfrm>
        </p:spPr>
        <p:txBody>
          <a:bodyPr>
            <a:normAutofit/>
          </a:bodyPr>
          <a:lstStyle/>
          <a:p>
            <a:r>
              <a:rPr lang="en-US" sz="4400" dirty="0" smtClean="0">
                <a:solidFill>
                  <a:schemeClr val="accent2">
                    <a:lumMod val="75000"/>
                  </a:schemeClr>
                </a:solidFill>
              </a:rPr>
              <a:t>Measuring nursery contribution</a:t>
            </a:r>
            <a:endParaRPr lang="en-US" sz="4400" dirty="0">
              <a:solidFill>
                <a:schemeClr val="accent2">
                  <a:lumMod val="75000"/>
                </a:schemeClr>
              </a:solidFill>
            </a:endParaRPr>
          </a:p>
        </p:txBody>
      </p:sp>
      <p:sp>
        <p:nvSpPr>
          <p:cNvPr id="3" name="Content Placeholder 2"/>
          <p:cNvSpPr>
            <a:spLocks noGrp="1"/>
          </p:cNvSpPr>
          <p:nvPr>
            <p:ph sz="half" idx="1"/>
          </p:nvPr>
        </p:nvSpPr>
        <p:spPr>
          <a:xfrm>
            <a:off x="1" y="1874675"/>
            <a:ext cx="4795736" cy="4678525"/>
          </a:xfrm>
        </p:spPr>
        <p:txBody>
          <a:bodyPr>
            <a:noAutofit/>
          </a:bodyPr>
          <a:lstStyle/>
          <a:p>
            <a:pPr>
              <a:lnSpc>
                <a:spcPct val="120000"/>
              </a:lnSpc>
            </a:pPr>
            <a:r>
              <a:rPr lang="en-US" sz="2800" dirty="0" smtClean="0"/>
              <a:t>High-tech research tools:</a:t>
            </a:r>
            <a:endParaRPr lang="en-US" dirty="0" smtClean="0"/>
          </a:p>
          <a:p>
            <a:pPr lvl="1">
              <a:lnSpc>
                <a:spcPct val="120000"/>
              </a:lnSpc>
            </a:pPr>
            <a:r>
              <a:rPr lang="en-US" dirty="0" smtClean="0"/>
              <a:t>Stable isotopic analysis</a:t>
            </a:r>
          </a:p>
          <a:p>
            <a:pPr lvl="1">
              <a:lnSpc>
                <a:spcPct val="120000"/>
              </a:lnSpc>
            </a:pPr>
            <a:r>
              <a:rPr lang="en-US" dirty="0" smtClean="0"/>
              <a:t>Genetic parentage analysis</a:t>
            </a:r>
          </a:p>
          <a:p>
            <a:pPr lvl="1">
              <a:lnSpc>
                <a:spcPct val="120000"/>
              </a:lnSpc>
            </a:pPr>
            <a:r>
              <a:rPr lang="en-US" b="1" dirty="0" smtClean="0">
                <a:solidFill>
                  <a:srgbClr val="FF0000"/>
                </a:solidFill>
              </a:rPr>
              <a:t>Otolith microchemistry</a:t>
            </a:r>
          </a:p>
          <a:p>
            <a:pPr lvl="2">
              <a:lnSpc>
                <a:spcPct val="120000"/>
              </a:lnSpc>
              <a:buNone/>
            </a:pPr>
            <a:r>
              <a:rPr lang="en-US" i="1" dirty="0" smtClean="0"/>
              <a:t>The team: </a:t>
            </a:r>
          </a:p>
          <a:p>
            <a:pPr lvl="2">
              <a:lnSpc>
                <a:spcPct val="120000"/>
              </a:lnSpc>
              <a:buNone/>
            </a:pPr>
            <a:r>
              <a:rPr lang="en-US" dirty="0" smtClean="0"/>
              <a:t>Carole McIvor USGS</a:t>
            </a:r>
          </a:p>
          <a:p>
            <a:pPr lvl="2">
              <a:lnSpc>
                <a:spcPct val="120000"/>
              </a:lnSpc>
              <a:buNone/>
            </a:pPr>
            <a:r>
              <a:rPr lang="en-US" dirty="0" smtClean="0"/>
              <a:t>Ernst Peebles USF, </a:t>
            </a:r>
          </a:p>
          <a:p>
            <a:pPr lvl="2">
              <a:lnSpc>
                <a:spcPct val="120000"/>
              </a:lnSpc>
              <a:buNone/>
            </a:pPr>
            <a:r>
              <a:rPr lang="en-US" dirty="0" smtClean="0"/>
              <a:t>Holly Rolls FWC/USF </a:t>
            </a:r>
          </a:p>
        </p:txBody>
      </p:sp>
      <p:pic>
        <p:nvPicPr>
          <p:cNvPr id="5" name="Picture 4" descr="100_0031"/>
          <p:cNvPicPr>
            <a:picLocks noChangeAspect="1" noChangeArrowheads="1"/>
          </p:cNvPicPr>
          <p:nvPr/>
        </p:nvPicPr>
        <p:blipFill>
          <a:blip r:embed="rId3" cstate="print"/>
          <a:srcRect/>
          <a:stretch>
            <a:fillRect/>
          </a:stretch>
        </p:blipFill>
        <p:spPr bwMode="auto">
          <a:xfrm>
            <a:off x="4153711" y="4713850"/>
            <a:ext cx="4954625" cy="1866960"/>
          </a:xfrm>
          <a:prstGeom prst="rect">
            <a:avLst/>
          </a:prstGeom>
          <a:noFill/>
        </p:spPr>
      </p:pic>
      <p:sp>
        <p:nvSpPr>
          <p:cNvPr id="9" name="Slide Number Placeholder 8"/>
          <p:cNvSpPr>
            <a:spLocks noGrp="1"/>
          </p:cNvSpPr>
          <p:nvPr>
            <p:ph type="sldNum" sz="quarter" idx="12"/>
          </p:nvPr>
        </p:nvSpPr>
        <p:spPr/>
        <p:txBody>
          <a:bodyPr/>
          <a:lstStyle/>
          <a:p>
            <a:fld id="{615F0109-62AC-49C9-AC10-C910264D3455}" type="slidenum">
              <a:rPr lang="en-US" smtClean="0"/>
              <a:pPr/>
              <a:t>19</a:t>
            </a:fld>
            <a:endParaRPr lang="en-US"/>
          </a:p>
        </p:txBody>
      </p:sp>
      <p:pic>
        <p:nvPicPr>
          <p:cNvPr id="10" name="Picture 2" descr="C:\Documents and Settings\Janet.Ley\My Documents\My Pictures\oct 9 2009 oto\100_0370.jpg"/>
          <p:cNvPicPr>
            <a:picLocks noChangeAspect="1" noChangeArrowheads="1"/>
          </p:cNvPicPr>
          <p:nvPr/>
        </p:nvPicPr>
        <p:blipFill>
          <a:blip r:embed="rId4" cstate="print">
            <a:lum bright="10000"/>
          </a:blip>
          <a:srcRect/>
          <a:stretch>
            <a:fillRect/>
          </a:stretch>
        </p:blipFill>
        <p:spPr bwMode="auto">
          <a:xfrm>
            <a:off x="5051898" y="1752600"/>
            <a:ext cx="3634902" cy="27273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Slide Number Placeholder 3"/>
          <p:cNvSpPr>
            <a:spLocks noGrp="1"/>
          </p:cNvSpPr>
          <p:nvPr>
            <p:ph type="sldNum" sz="quarter" idx="12"/>
          </p:nvPr>
        </p:nvSpPr>
        <p:spPr>
          <a:noFill/>
        </p:spPr>
        <p:txBody>
          <a:bodyPr/>
          <a:lstStyle/>
          <a:p>
            <a:fld id="{9AA77BC6-A44F-4A99-A144-BC611A2BE265}" type="slidenum">
              <a:rPr lang="en-AU" smtClean="0"/>
              <a:pPr/>
              <a:t>2</a:t>
            </a:fld>
            <a:endParaRPr lang="en-AU" dirty="0" smtClean="0"/>
          </a:p>
        </p:txBody>
      </p:sp>
      <p:sp>
        <p:nvSpPr>
          <p:cNvPr id="113666" name="Text Box 2"/>
          <p:cNvSpPr txBox="1">
            <a:spLocks noChangeArrowheads="1"/>
          </p:cNvSpPr>
          <p:nvPr/>
        </p:nvSpPr>
        <p:spPr bwMode="auto">
          <a:xfrm>
            <a:off x="762000" y="655635"/>
            <a:ext cx="5824538" cy="5607689"/>
          </a:xfrm>
          <a:prstGeom prst="rect">
            <a:avLst/>
          </a:prstGeom>
          <a:solidFill>
            <a:schemeClr val="accent1"/>
          </a:solidFill>
          <a:ln w="9525">
            <a:noFill/>
            <a:miter lim="800000"/>
            <a:headEnd/>
            <a:tailEnd/>
          </a:ln>
          <a:effectLst/>
        </p:spPr>
        <p:txBody>
          <a:bodyPr wrap="square">
            <a:spAutoFit/>
          </a:bodyPr>
          <a:lstStyle/>
          <a:p>
            <a:pPr algn="ctr" eaLnBrk="0" hangingPunct="0">
              <a:spcBef>
                <a:spcPct val="20000"/>
              </a:spcBef>
              <a:defRPr/>
            </a:pPr>
            <a:r>
              <a:rPr lang="en-US" sz="3200" b="1" i="1"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Changes in Latitudes </a:t>
            </a:r>
            <a:endParaRPr lang="en-US" sz="3200" b="1" i="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endParaRPr>
          </a:p>
          <a:p>
            <a:pPr algn="ctr" eaLnBrk="0" hangingPunct="0">
              <a:spcBef>
                <a:spcPct val="20000"/>
              </a:spcBef>
              <a:defRPr/>
            </a:pPr>
            <a:endParaRPr lang="en-US" sz="3200" b="1"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endParaRPr>
          </a:p>
          <a:p>
            <a:pPr algn="l" eaLnBrk="0" hangingPunct="0">
              <a:defRPr/>
            </a:pPr>
            <a:r>
              <a:rPr lang="en-US" sz="3200" b="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42</a:t>
            </a:r>
            <a:r>
              <a:rPr lang="en-US" sz="3200" b="1" baseline="30000"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0</a:t>
            </a:r>
            <a:r>
              <a:rPr lang="en-US" sz="3200" b="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 </a:t>
            </a:r>
            <a:r>
              <a:rPr lang="en-US" sz="3200" b="1" i="1"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North</a:t>
            </a:r>
            <a:r>
              <a:rPr lang="en-US" sz="3200" b="1"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 ….. </a:t>
            </a:r>
            <a:r>
              <a:rPr lang="en-US" sz="3200" b="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Michigan</a:t>
            </a:r>
          </a:p>
          <a:p>
            <a:pPr algn="l" eaLnBrk="0" hangingPunct="0">
              <a:defRPr/>
            </a:pPr>
            <a:endParaRPr lang="en-US" sz="3200" b="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endParaRPr>
          </a:p>
          <a:p>
            <a:pPr algn="l" eaLnBrk="0" hangingPunct="0">
              <a:defRPr/>
            </a:pPr>
            <a:r>
              <a:rPr lang="en-US" sz="3200" b="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28</a:t>
            </a:r>
            <a:r>
              <a:rPr lang="en-US" sz="3200" b="1" baseline="30000"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0</a:t>
            </a:r>
            <a:r>
              <a:rPr lang="en-US" sz="3200" b="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 </a:t>
            </a:r>
            <a:r>
              <a:rPr lang="en-US" sz="3200" b="1" i="1"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North ….. </a:t>
            </a:r>
            <a:r>
              <a:rPr lang="en-US" sz="3200" b="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Pinellas Co.</a:t>
            </a:r>
          </a:p>
          <a:p>
            <a:pPr algn="l" eaLnBrk="0" hangingPunct="0">
              <a:defRPr/>
            </a:pPr>
            <a:endParaRPr lang="en-US" sz="3200" b="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endParaRPr>
          </a:p>
          <a:p>
            <a:pPr eaLnBrk="0" hangingPunct="0">
              <a:defRPr/>
            </a:pPr>
            <a:r>
              <a:rPr lang="en-US" sz="3200" b="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25</a:t>
            </a:r>
            <a:r>
              <a:rPr lang="en-US" sz="3200" b="1" baseline="30000"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0</a:t>
            </a:r>
            <a:r>
              <a:rPr lang="en-US" sz="3200" b="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 </a:t>
            </a:r>
            <a:r>
              <a:rPr lang="en-US" sz="3200" b="1" i="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North ….. </a:t>
            </a:r>
            <a:r>
              <a:rPr lang="en-US" sz="3200" b="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Florida Ba</a:t>
            </a:r>
            <a:r>
              <a:rPr lang="en-US" sz="3200" b="1" i="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y</a:t>
            </a:r>
          </a:p>
          <a:p>
            <a:pPr eaLnBrk="0" hangingPunct="0">
              <a:defRPr/>
            </a:pPr>
            <a:endParaRPr lang="en-US" sz="3200" b="1"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endParaRPr>
          </a:p>
          <a:p>
            <a:pPr algn="l" eaLnBrk="0" hangingPunct="0">
              <a:defRPr/>
            </a:pPr>
            <a:r>
              <a:rPr lang="en-US" sz="3200" b="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18</a:t>
            </a:r>
            <a:r>
              <a:rPr lang="en-US" sz="3200" b="1" baseline="30000"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0</a:t>
            </a:r>
            <a:r>
              <a:rPr lang="en-US" sz="3200" b="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 </a:t>
            </a:r>
            <a:r>
              <a:rPr lang="en-US" sz="3200" b="1" i="1"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South ….</a:t>
            </a:r>
            <a:r>
              <a:rPr lang="en-US" sz="3200" b="1"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 </a:t>
            </a:r>
            <a:r>
              <a:rPr lang="en-US" sz="3200" b="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 Queensland </a:t>
            </a:r>
          </a:p>
          <a:p>
            <a:pPr algn="l" eaLnBrk="0" hangingPunct="0">
              <a:defRPr/>
            </a:pPr>
            <a:endParaRPr lang="en-US" sz="3200" b="1"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endParaRPr>
          </a:p>
          <a:p>
            <a:pPr algn="l" eaLnBrk="0" hangingPunct="0">
              <a:defRPr/>
            </a:pPr>
            <a:r>
              <a:rPr lang="en-US" sz="3200" b="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42</a:t>
            </a:r>
            <a:r>
              <a:rPr lang="en-US" sz="3200" b="1" baseline="30000"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0</a:t>
            </a:r>
            <a:r>
              <a:rPr lang="en-US" sz="3200" b="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 </a:t>
            </a:r>
            <a:r>
              <a:rPr lang="en-US" sz="3200" b="1" i="1"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South</a:t>
            </a:r>
            <a:r>
              <a:rPr lang="en-US" sz="3200" b="1"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 …. </a:t>
            </a:r>
            <a:r>
              <a:rPr lang="en-US" sz="3200" b="1" dirty="0" smtClean="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rPr>
              <a:t> Tasmania</a:t>
            </a:r>
            <a:endParaRPr lang="en-US" sz="3200" b="1"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endParaRPr>
          </a:p>
        </p:txBody>
      </p:sp>
      <p:pic>
        <p:nvPicPr>
          <p:cNvPr id="35841" name="Picture 1" descr="C:\Users\Janet.Ley\Pictures\My Pictures\eonf boat.jpg"/>
          <p:cNvPicPr>
            <a:picLocks noChangeAspect="1" noChangeArrowheads="1"/>
          </p:cNvPicPr>
          <p:nvPr/>
        </p:nvPicPr>
        <p:blipFill>
          <a:blip r:embed="rId3" cstate="print">
            <a:lum contrast="20000"/>
          </a:blip>
          <a:srcRect/>
          <a:stretch>
            <a:fillRect/>
          </a:stretch>
        </p:blipFill>
        <p:spPr bwMode="auto">
          <a:xfrm>
            <a:off x="6705600" y="3581400"/>
            <a:ext cx="2302564" cy="1554480"/>
          </a:xfrm>
          <a:prstGeom prst="rect">
            <a:avLst/>
          </a:prstGeom>
          <a:noFill/>
        </p:spPr>
      </p:pic>
      <p:pic>
        <p:nvPicPr>
          <p:cNvPr id="12" name="Picture 11" descr="FB snorkel.jpg"/>
          <p:cNvPicPr>
            <a:picLocks noChangeAspect="1"/>
          </p:cNvPicPr>
          <p:nvPr/>
        </p:nvPicPr>
        <p:blipFill>
          <a:blip r:embed="rId4" cstate="print">
            <a:lum bright="10000"/>
          </a:blip>
          <a:srcRect/>
          <a:stretch>
            <a:fillRect/>
          </a:stretch>
        </p:blipFill>
        <p:spPr>
          <a:xfrm>
            <a:off x="6705600" y="1905000"/>
            <a:ext cx="2344748" cy="1554480"/>
          </a:xfrm>
          <a:prstGeom prst="rect">
            <a:avLst/>
          </a:prstGeom>
        </p:spPr>
      </p:pic>
      <p:sp>
        <p:nvSpPr>
          <p:cNvPr id="8" name="Down Arrow 7"/>
          <p:cNvSpPr/>
          <p:nvPr/>
        </p:nvSpPr>
        <p:spPr>
          <a:xfrm>
            <a:off x="152400" y="381000"/>
            <a:ext cx="609600" cy="6324600"/>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2"/>
          <p:cNvPicPr>
            <a:picLocks noChangeAspect="1" noChangeArrowheads="1"/>
          </p:cNvPicPr>
          <p:nvPr/>
        </p:nvPicPr>
        <p:blipFill>
          <a:blip r:embed="rId5" cstate="print">
            <a:duotone>
              <a:prstClr val="black"/>
              <a:srgbClr val="FFFF00">
                <a:tint val="45000"/>
                <a:satMod val="400000"/>
              </a:srgbClr>
            </a:duotone>
          </a:blip>
          <a:srcRect/>
          <a:stretch>
            <a:fillRect/>
          </a:stretch>
        </p:blipFill>
        <p:spPr bwMode="auto">
          <a:xfrm>
            <a:off x="6781800" y="76200"/>
            <a:ext cx="1371600" cy="1780819"/>
          </a:xfrm>
          <a:prstGeom prst="rect">
            <a:avLst/>
          </a:prstGeom>
          <a:ln w="38100" cap="sq">
            <a:noFill/>
            <a:prstDash val="solid"/>
            <a:miter lim="800000"/>
          </a:ln>
          <a:effectLst>
            <a:outerShdw blurRad="50800" dist="38100" dir="2700000" algn="tl" rotWithShape="0">
              <a:srgbClr val="000000">
                <a:alpha val="43000"/>
              </a:srgbClr>
            </a:outerShdw>
          </a:effectLst>
        </p:spPr>
      </p:pic>
      <p:pic>
        <p:nvPicPr>
          <p:cNvPr id="14" name="Picture 2" descr="http://www.maritimeworld.net/images/sn/sn_PgNo274_AMC%20Bluefin%20again%20325.jpg"/>
          <p:cNvPicPr>
            <a:picLocks noChangeAspect="1" noChangeArrowheads="1"/>
          </p:cNvPicPr>
          <p:nvPr/>
        </p:nvPicPr>
        <p:blipFill>
          <a:blip r:embed="rId6" cstate="print">
            <a:lum bright="20000"/>
          </a:blip>
          <a:srcRect/>
          <a:stretch>
            <a:fillRect/>
          </a:stretch>
        </p:blipFill>
        <p:spPr bwMode="auto">
          <a:xfrm>
            <a:off x="6705600" y="5257800"/>
            <a:ext cx="2360775" cy="155448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904675"/>
            <a:ext cx="6582384" cy="972763"/>
          </a:xfrm>
        </p:spPr>
        <p:txBody>
          <a:bodyPr>
            <a:noAutofit/>
          </a:bodyPr>
          <a:lstStyle/>
          <a:p>
            <a:r>
              <a:rPr lang="en-US" sz="4400" dirty="0" smtClean="0"/>
              <a:t>Otolith microchemistry</a:t>
            </a:r>
            <a:endParaRPr lang="en-US" sz="4400" dirty="0"/>
          </a:p>
        </p:txBody>
      </p:sp>
      <p:sp>
        <p:nvSpPr>
          <p:cNvPr id="3" name="Content Placeholder 2"/>
          <p:cNvSpPr>
            <a:spLocks noGrp="1"/>
          </p:cNvSpPr>
          <p:nvPr>
            <p:ph sz="half" idx="1"/>
          </p:nvPr>
        </p:nvSpPr>
        <p:spPr>
          <a:xfrm>
            <a:off x="228600" y="2188724"/>
            <a:ext cx="5043791" cy="4532752"/>
          </a:xfrm>
        </p:spPr>
        <p:txBody>
          <a:bodyPr>
            <a:normAutofit/>
          </a:bodyPr>
          <a:lstStyle/>
          <a:p>
            <a:pPr>
              <a:lnSpc>
                <a:spcPct val="114000"/>
              </a:lnSpc>
            </a:pPr>
            <a:r>
              <a:rPr lang="en-US" sz="2400" dirty="0" smtClean="0"/>
              <a:t>Otoliths: fish </a:t>
            </a:r>
            <a:r>
              <a:rPr lang="en-US" sz="2400" dirty="0" err="1" smtClean="0"/>
              <a:t>earbones</a:t>
            </a:r>
            <a:endParaRPr lang="en-US" sz="2400" dirty="0" smtClean="0"/>
          </a:p>
          <a:p>
            <a:pPr>
              <a:lnSpc>
                <a:spcPct val="114000"/>
              </a:lnSpc>
            </a:pPr>
            <a:r>
              <a:rPr lang="en-US" sz="2400" dirty="0" smtClean="0"/>
              <a:t>Grow in layers like an onion</a:t>
            </a:r>
          </a:p>
          <a:p>
            <a:pPr>
              <a:lnSpc>
                <a:spcPct val="114000"/>
              </a:lnSpc>
            </a:pPr>
            <a:r>
              <a:rPr lang="en-US" sz="2400" dirty="0" smtClean="0"/>
              <a:t>Each layer has elements derived from  the habitat</a:t>
            </a:r>
          </a:p>
          <a:p>
            <a:pPr lvl="1">
              <a:lnSpc>
                <a:spcPct val="114000"/>
              </a:lnSpc>
            </a:pPr>
            <a:r>
              <a:rPr lang="en-US" sz="2000" dirty="0" smtClean="0"/>
              <a:t>Laser / mass spectrometry analysis</a:t>
            </a:r>
          </a:p>
          <a:p>
            <a:pPr lvl="1">
              <a:lnSpc>
                <a:spcPct val="114000"/>
              </a:lnSpc>
            </a:pPr>
            <a:r>
              <a:rPr lang="en-US" sz="2000" dirty="0" smtClean="0"/>
              <a:t>Microchemical signature</a:t>
            </a:r>
          </a:p>
          <a:p>
            <a:pPr>
              <a:lnSpc>
                <a:spcPct val="114000"/>
              </a:lnSpc>
            </a:pPr>
            <a:r>
              <a:rPr lang="en-US" sz="2400" dirty="0" smtClean="0"/>
              <a:t>Reveals habitat transitions</a:t>
            </a:r>
          </a:p>
          <a:p>
            <a:pPr lvl="1">
              <a:lnSpc>
                <a:spcPct val="114000"/>
              </a:lnSpc>
            </a:pPr>
            <a:r>
              <a:rPr lang="en-US" sz="2200" dirty="0" smtClean="0"/>
              <a:t>Mangrove  </a:t>
            </a:r>
            <a:r>
              <a:rPr lang="en-US" sz="2200" dirty="0" smtClean="0">
                <a:sym typeface="Symbol"/>
              </a:rPr>
              <a:t> Reef</a:t>
            </a:r>
          </a:p>
          <a:p>
            <a:pPr lvl="1">
              <a:lnSpc>
                <a:spcPct val="114000"/>
              </a:lnSpc>
            </a:pPr>
            <a:r>
              <a:rPr lang="en-US" sz="2200" dirty="0" smtClean="0">
                <a:sym typeface="Symbol"/>
              </a:rPr>
              <a:t>Reef             Reef</a:t>
            </a:r>
            <a:endParaRPr lang="en-US" sz="2200" dirty="0"/>
          </a:p>
        </p:txBody>
      </p:sp>
      <p:pic>
        <p:nvPicPr>
          <p:cNvPr id="6" name="Picture 5"/>
          <p:cNvPicPr>
            <a:picLocks noChangeAspect="1"/>
          </p:cNvPicPr>
          <p:nvPr/>
        </p:nvPicPr>
        <p:blipFill>
          <a:blip r:embed="rId3" cstate="print">
            <a:lum bright="10000" contrast="40000"/>
            <a:extLst>
              <a:ext uri="{28A0092B-C50C-407E-A947-70E740481C1C}">
                <a14:useLocalDpi xmlns="" xmlns:a14="http://schemas.microsoft.com/office/drawing/2010/main" val="0"/>
              </a:ext>
            </a:extLst>
          </a:blip>
          <a:srcRect/>
          <a:stretch>
            <a:fillRect/>
          </a:stretch>
        </p:blipFill>
        <p:spPr>
          <a:xfrm>
            <a:off x="5638800" y="2057399"/>
            <a:ext cx="2819400" cy="2787791"/>
          </a:xfrm>
          <a:prstGeom prst="rect">
            <a:avLst/>
          </a:prstGeom>
        </p:spPr>
      </p:pic>
      <p:pic>
        <p:nvPicPr>
          <p:cNvPr id="19458" name="Picture 2"/>
          <p:cNvPicPr>
            <a:picLocks noChangeAspect="1" noChangeArrowheads="1"/>
          </p:cNvPicPr>
          <p:nvPr/>
        </p:nvPicPr>
        <p:blipFill>
          <a:blip r:embed="rId4" cstate="print"/>
          <a:srcRect/>
          <a:stretch>
            <a:fillRect/>
          </a:stretch>
        </p:blipFill>
        <p:spPr bwMode="auto">
          <a:xfrm>
            <a:off x="5486400" y="4876800"/>
            <a:ext cx="3657600" cy="1790262"/>
          </a:xfrm>
          <a:prstGeom prst="rect">
            <a:avLst/>
          </a:prstGeom>
          <a:noFill/>
          <a:ln w="9525">
            <a:noFill/>
            <a:miter lim="800000"/>
            <a:headEnd/>
            <a:tailEnd/>
          </a:ln>
        </p:spPr>
      </p:pic>
      <p:pic>
        <p:nvPicPr>
          <p:cNvPr id="8" name="Picture 7" descr="oto5.bmp"/>
          <p:cNvPicPr>
            <a:picLocks noChangeAspect="1"/>
          </p:cNvPicPr>
          <p:nvPr/>
        </p:nvPicPr>
        <p:blipFill>
          <a:blip r:embed="rId5" cstate="print">
            <a:duotone>
              <a:prstClr val="black"/>
              <a:srgbClr val="D9C3A5">
                <a:tint val="50000"/>
                <a:satMod val="180000"/>
              </a:srgbClr>
            </a:duotone>
            <a:lum bright="20000"/>
          </a:blip>
          <a:stretch>
            <a:fillRect/>
          </a:stretch>
        </p:blipFill>
        <p:spPr bwMode="auto">
          <a:xfrm>
            <a:off x="7091466" y="77824"/>
            <a:ext cx="1981200" cy="1981200"/>
          </a:xfrm>
          <a:prstGeom prst="rect">
            <a:avLst/>
          </a:prstGeom>
          <a:noFill/>
          <a:ln>
            <a:noFill/>
          </a:ln>
        </p:spPr>
      </p:pic>
      <p:grpSp>
        <p:nvGrpSpPr>
          <p:cNvPr id="19" name="Group 18"/>
          <p:cNvGrpSpPr/>
          <p:nvPr/>
        </p:nvGrpSpPr>
        <p:grpSpPr>
          <a:xfrm>
            <a:off x="5715000" y="3429000"/>
            <a:ext cx="3276600" cy="3276600"/>
            <a:chOff x="5715000" y="3429000"/>
            <a:chExt cx="3276600" cy="3276600"/>
          </a:xfrm>
        </p:grpSpPr>
        <p:cxnSp>
          <p:nvCxnSpPr>
            <p:cNvPr id="12" name="Straight Connector 11"/>
            <p:cNvCxnSpPr/>
            <p:nvPr/>
          </p:nvCxnSpPr>
          <p:spPr>
            <a:xfrm>
              <a:off x="5715000" y="6705600"/>
              <a:ext cx="32766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5715000" y="3429000"/>
              <a:ext cx="1676400" cy="327660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a:stCxn id="6" idx="3"/>
            </p:cNvCxnSpPr>
            <p:nvPr/>
          </p:nvCxnSpPr>
          <p:spPr>
            <a:xfrm>
              <a:off x="8458200" y="3451295"/>
              <a:ext cx="533400" cy="3254305"/>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grpSp>
      <p:grpSp>
        <p:nvGrpSpPr>
          <p:cNvPr id="16" name="Group 15"/>
          <p:cNvGrpSpPr/>
          <p:nvPr/>
        </p:nvGrpSpPr>
        <p:grpSpPr>
          <a:xfrm>
            <a:off x="7391400" y="1219200"/>
            <a:ext cx="1066800" cy="2254390"/>
            <a:chOff x="7391400" y="1219200"/>
            <a:chExt cx="1066800" cy="2254390"/>
          </a:xfrm>
        </p:grpSpPr>
        <p:cxnSp>
          <p:nvCxnSpPr>
            <p:cNvPr id="11" name="Straight Connector 10"/>
            <p:cNvCxnSpPr>
              <a:endCxn id="6" idx="3"/>
            </p:cNvCxnSpPr>
            <p:nvPr/>
          </p:nvCxnSpPr>
          <p:spPr>
            <a:xfrm>
              <a:off x="7391400" y="3429000"/>
              <a:ext cx="1066800" cy="2229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8305800" y="1219200"/>
              <a:ext cx="152400" cy="2229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7467600" y="1219200"/>
              <a:ext cx="838200" cy="220980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8458200" y="1241495"/>
              <a:ext cx="0" cy="2232095"/>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grpSp>
      <p:sp>
        <p:nvSpPr>
          <p:cNvPr id="18" name="Slide Number Placeholder 17"/>
          <p:cNvSpPr>
            <a:spLocks noGrp="1"/>
          </p:cNvSpPr>
          <p:nvPr>
            <p:ph type="sldNum" sz="quarter" idx="12"/>
          </p:nvPr>
        </p:nvSpPr>
        <p:spPr/>
        <p:txBody>
          <a:bodyPr/>
          <a:lstStyle/>
          <a:p>
            <a:fld id="{615F0109-62AC-49C9-AC10-C910264D3455}" type="slidenum">
              <a:rPr lang="en-US" smtClean="0"/>
              <a:pPr/>
              <a:t>20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additive="base">
                                        <p:cTn id="3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9458"/>
                                        </p:tgtEl>
                                        <p:attrNameLst>
                                          <p:attrName>style.visibility</p:attrName>
                                        </p:attrNameLst>
                                      </p:cBhvr>
                                      <p:to>
                                        <p:strVal val="visible"/>
                                      </p:to>
                                    </p:set>
                                    <p:anim calcmode="lin" valueType="num">
                                      <p:cBhvr additive="base">
                                        <p:cTn id="37" dur="500" fill="hold"/>
                                        <p:tgtEl>
                                          <p:spTgt spid="19458"/>
                                        </p:tgtEl>
                                        <p:attrNameLst>
                                          <p:attrName>ppt_x</p:attrName>
                                        </p:attrNameLst>
                                      </p:cBhvr>
                                      <p:tavLst>
                                        <p:tav tm="0">
                                          <p:val>
                                            <p:strVal val="#ppt_x"/>
                                          </p:val>
                                        </p:tav>
                                        <p:tav tm="100000">
                                          <p:val>
                                            <p:strVal val="#ppt_x"/>
                                          </p:val>
                                        </p:tav>
                                      </p:tavLst>
                                    </p:anim>
                                    <p:anim calcmode="lin" valueType="num">
                                      <p:cBhvr additive="base">
                                        <p:cTn id="38" dur="500" fill="hold"/>
                                        <p:tgtEl>
                                          <p:spTgt spid="1945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fill="hold"/>
                                        <p:tgtEl>
                                          <p:spTgt spid="19"/>
                                        </p:tgtEl>
                                        <p:attrNameLst>
                                          <p:attrName>ppt_x</p:attrName>
                                        </p:attrNameLst>
                                      </p:cBhvr>
                                      <p:tavLst>
                                        <p:tav tm="0">
                                          <p:val>
                                            <p:strVal val="#ppt_x"/>
                                          </p:val>
                                        </p:tav>
                                        <p:tav tm="100000">
                                          <p:val>
                                            <p:strVal val="#ppt_x"/>
                                          </p:val>
                                        </p:tav>
                                      </p:tavLst>
                                    </p:anim>
                                    <p:anim calcmode="lin" valueType="num">
                                      <p:cBhvr additive="base">
                                        <p:cTn id="44" dur="500" fill="hold"/>
                                        <p:tgtEl>
                                          <p:spTgt spid="19"/>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additive="base">
                                        <p:cTn id="4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3">
                                            <p:txEl>
                                              <p:pRg st="6" end="6"/>
                                            </p:txEl>
                                          </p:spTgt>
                                        </p:tgtEl>
                                        <p:attrNameLst>
                                          <p:attrName>style.visibility</p:attrName>
                                        </p:attrNameLst>
                                      </p:cBhvr>
                                      <p:to>
                                        <p:strVal val="visible"/>
                                      </p:to>
                                    </p:set>
                                    <p:anim calcmode="lin" valueType="num">
                                      <p:cBhvr additive="base">
                                        <p:cTn id="5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846302"/>
            <a:ext cx="8229600" cy="1546697"/>
          </a:xfrm>
        </p:spPr>
        <p:txBody>
          <a:bodyPr>
            <a:noAutofit/>
          </a:bodyPr>
          <a:lstStyle/>
          <a:p>
            <a:r>
              <a:rPr lang="en-US" sz="4400" dirty="0" smtClean="0"/>
              <a:t>Otolith microchemistry </a:t>
            </a:r>
            <a:br>
              <a:rPr lang="en-US" sz="4400" dirty="0" smtClean="0"/>
            </a:br>
            <a:r>
              <a:rPr lang="en-US" sz="4400" dirty="0" smtClean="0"/>
              <a:t>- example</a:t>
            </a:r>
            <a:endParaRPr lang="en-US" sz="4400" dirty="0"/>
          </a:p>
        </p:txBody>
      </p:sp>
      <p:sp>
        <p:nvSpPr>
          <p:cNvPr id="3" name="Content Placeholder 2"/>
          <p:cNvSpPr>
            <a:spLocks noGrp="1"/>
          </p:cNvSpPr>
          <p:nvPr>
            <p:ph sz="half" idx="1"/>
          </p:nvPr>
        </p:nvSpPr>
        <p:spPr>
          <a:xfrm>
            <a:off x="228599" y="2675106"/>
            <a:ext cx="4761689" cy="3424137"/>
          </a:xfrm>
        </p:spPr>
        <p:txBody>
          <a:bodyPr>
            <a:normAutofit/>
          </a:bodyPr>
          <a:lstStyle/>
          <a:p>
            <a:r>
              <a:rPr lang="en-US" sz="2800" dirty="0" smtClean="0"/>
              <a:t>Puerto Rico and St. Croix</a:t>
            </a:r>
          </a:p>
          <a:p>
            <a:pPr marL="274320" lvl="1" indent="-274320">
              <a:buClr>
                <a:schemeClr val="accent3"/>
              </a:buClr>
              <a:buSzPct val="95000"/>
            </a:pPr>
            <a:r>
              <a:rPr lang="en-US" sz="2800" dirty="0" smtClean="0"/>
              <a:t>Adult French grunts on a coral reef</a:t>
            </a:r>
          </a:p>
          <a:p>
            <a:pPr marL="274320" lvl="1" indent="-274320">
              <a:buClr>
                <a:schemeClr val="accent3"/>
              </a:buClr>
              <a:buSzPct val="95000"/>
            </a:pPr>
            <a:r>
              <a:rPr lang="en-US" sz="2800" dirty="0" smtClean="0"/>
              <a:t>What nursery habitat did they come from? </a:t>
            </a:r>
          </a:p>
          <a:p>
            <a:pPr lvl="2"/>
            <a:r>
              <a:rPr lang="en-US" sz="2800" b="1" dirty="0" smtClean="0">
                <a:solidFill>
                  <a:srgbClr val="FF0000"/>
                </a:solidFill>
              </a:rPr>
              <a:t>Mangrove: 67% </a:t>
            </a:r>
          </a:p>
          <a:p>
            <a:pPr lvl="2"/>
            <a:r>
              <a:rPr lang="en-US" sz="2800" b="1" dirty="0" smtClean="0">
                <a:solidFill>
                  <a:srgbClr val="FF0000"/>
                </a:solidFill>
              </a:rPr>
              <a:t>Coral reef: 33% </a:t>
            </a:r>
          </a:p>
          <a:p>
            <a:pPr lvl="1">
              <a:buNone/>
            </a:pPr>
            <a:endParaRPr lang="en-US" sz="2800" dirty="0" smtClean="0"/>
          </a:p>
        </p:txBody>
      </p:sp>
      <p:sp>
        <p:nvSpPr>
          <p:cNvPr id="4" name="TextBox 3"/>
          <p:cNvSpPr txBox="1"/>
          <p:nvPr/>
        </p:nvSpPr>
        <p:spPr>
          <a:xfrm>
            <a:off x="107008" y="6413698"/>
            <a:ext cx="5181600" cy="276999"/>
          </a:xfrm>
          <a:prstGeom prst="rect">
            <a:avLst/>
          </a:prstGeom>
          <a:noFill/>
        </p:spPr>
        <p:txBody>
          <a:bodyPr wrap="square" rtlCol="0">
            <a:spAutoFit/>
          </a:bodyPr>
          <a:lstStyle/>
          <a:p>
            <a:r>
              <a:rPr lang="en-US" sz="1200" dirty="0" smtClean="0"/>
              <a:t>Mateo 2010</a:t>
            </a:r>
            <a:endParaRPr lang="en-US" sz="1200" dirty="0"/>
          </a:p>
        </p:txBody>
      </p:sp>
      <p:pic>
        <p:nvPicPr>
          <p:cNvPr id="18434" name="Picture 2" descr="French grunt"/>
          <p:cNvPicPr>
            <a:picLocks noChangeAspect="1" noChangeArrowheads="1"/>
          </p:cNvPicPr>
          <p:nvPr/>
        </p:nvPicPr>
        <p:blipFill>
          <a:blip r:embed="rId3" cstate="print"/>
          <a:srcRect/>
          <a:stretch>
            <a:fillRect/>
          </a:stretch>
        </p:blipFill>
        <p:spPr bwMode="auto">
          <a:xfrm>
            <a:off x="5388722" y="4202135"/>
            <a:ext cx="3069478" cy="2154215"/>
          </a:xfrm>
          <a:prstGeom prst="ellipse">
            <a:avLst/>
          </a:prstGeom>
          <a:noFill/>
        </p:spPr>
      </p:pic>
      <p:pic>
        <p:nvPicPr>
          <p:cNvPr id="18436" name="Picture 4" descr="French grunt"/>
          <p:cNvPicPr>
            <a:picLocks noChangeAspect="1" noChangeArrowheads="1"/>
          </p:cNvPicPr>
          <p:nvPr/>
        </p:nvPicPr>
        <p:blipFill>
          <a:blip r:embed="rId4" cstate="print"/>
          <a:srcRect/>
          <a:stretch>
            <a:fillRect/>
          </a:stretch>
        </p:blipFill>
        <p:spPr bwMode="auto">
          <a:xfrm>
            <a:off x="5125330" y="1747773"/>
            <a:ext cx="3561470" cy="2175735"/>
          </a:xfrm>
          <a:prstGeom prst="rect">
            <a:avLst/>
          </a:prstGeom>
          <a:noFill/>
        </p:spPr>
      </p:pic>
      <p:sp>
        <p:nvSpPr>
          <p:cNvPr id="9" name="Slide Number Placeholder 8"/>
          <p:cNvSpPr>
            <a:spLocks noGrp="1"/>
          </p:cNvSpPr>
          <p:nvPr>
            <p:ph type="sldNum" sz="quarter" idx="12"/>
          </p:nvPr>
        </p:nvSpPr>
        <p:spPr/>
        <p:txBody>
          <a:bodyPr/>
          <a:lstStyle/>
          <a:p>
            <a:fld id="{615F0109-62AC-49C9-AC10-C910264D3455}" type="slidenum">
              <a:rPr lang="en-US" smtClean="0"/>
              <a:pPr/>
              <a:t>21</a:t>
            </a:fld>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8383" y="807396"/>
            <a:ext cx="4800600" cy="1296786"/>
          </a:xfrm>
        </p:spPr>
        <p:txBody>
          <a:bodyPr>
            <a:noAutofit/>
          </a:bodyPr>
          <a:lstStyle/>
          <a:p>
            <a:r>
              <a:rPr lang="en-US" sz="4400" dirty="0" smtClean="0"/>
              <a:t>Climate change: </a:t>
            </a:r>
            <a:br>
              <a:rPr lang="en-US" sz="4400" dirty="0" smtClean="0"/>
            </a:br>
            <a:r>
              <a:rPr lang="en-US" sz="4400" dirty="0" smtClean="0"/>
              <a:t>Coral reef nurseries?  </a:t>
            </a:r>
            <a:endParaRPr lang="en-US" sz="4400" dirty="0"/>
          </a:p>
        </p:txBody>
      </p:sp>
      <p:sp>
        <p:nvSpPr>
          <p:cNvPr id="3" name="Content Placeholder 2"/>
          <p:cNvSpPr>
            <a:spLocks noGrp="1"/>
          </p:cNvSpPr>
          <p:nvPr>
            <p:ph sz="half" idx="1"/>
          </p:nvPr>
        </p:nvSpPr>
        <p:spPr>
          <a:xfrm>
            <a:off x="104911" y="2104182"/>
            <a:ext cx="5071619" cy="4570641"/>
          </a:xfrm>
        </p:spPr>
        <p:txBody>
          <a:bodyPr>
            <a:noAutofit/>
          </a:bodyPr>
          <a:lstStyle/>
          <a:p>
            <a:pPr>
              <a:lnSpc>
                <a:spcPct val="110000"/>
              </a:lnSpc>
              <a:spcBef>
                <a:spcPts val="500"/>
              </a:spcBef>
            </a:pPr>
            <a:r>
              <a:rPr lang="en-US" sz="2400" dirty="0" smtClean="0"/>
              <a:t>Part 1: Coral reefs are dying </a:t>
            </a:r>
          </a:p>
          <a:p>
            <a:pPr lvl="1">
              <a:lnSpc>
                <a:spcPct val="110000"/>
              </a:lnSpc>
              <a:spcBef>
                <a:spcPts val="500"/>
              </a:spcBef>
            </a:pPr>
            <a:r>
              <a:rPr lang="en-US" dirty="0" smtClean="0"/>
              <a:t>Dead coral skeletons: covered by algae </a:t>
            </a:r>
            <a:r>
              <a:rPr lang="en-US" sz="1600" dirty="0" smtClean="0"/>
              <a:t>(1)</a:t>
            </a:r>
            <a:endParaRPr lang="en-US" dirty="0" smtClean="0"/>
          </a:p>
          <a:p>
            <a:pPr lvl="1">
              <a:lnSpc>
                <a:spcPct val="110000"/>
              </a:lnSpc>
              <a:spcBef>
                <a:spcPts val="500"/>
              </a:spcBef>
            </a:pPr>
            <a:r>
              <a:rPr lang="en-US" dirty="0" smtClean="0"/>
              <a:t>Juvenile fish avoid them</a:t>
            </a:r>
          </a:p>
          <a:p>
            <a:pPr lvl="2">
              <a:lnSpc>
                <a:spcPct val="110000"/>
              </a:lnSpc>
              <a:spcBef>
                <a:spcPts val="500"/>
              </a:spcBef>
            </a:pPr>
            <a:r>
              <a:rPr lang="en-US" dirty="0" smtClean="0"/>
              <a:t>Repelled by chemical signals</a:t>
            </a:r>
            <a:r>
              <a:rPr lang="en-US" sz="1200" dirty="0" smtClean="0"/>
              <a:t> (2)</a:t>
            </a:r>
            <a:endParaRPr lang="en-US" dirty="0" smtClean="0"/>
          </a:p>
          <a:p>
            <a:pPr>
              <a:lnSpc>
                <a:spcPct val="110000"/>
              </a:lnSpc>
              <a:spcBef>
                <a:spcPts val="500"/>
              </a:spcBef>
            </a:pPr>
            <a:r>
              <a:rPr lang="en-US" sz="2400" b="1" i="1" dirty="0" smtClean="0">
                <a:solidFill>
                  <a:srgbClr val="FF0000"/>
                </a:solidFill>
              </a:rPr>
              <a:t>Species reliant on living coral are more at risk from climate change impacts</a:t>
            </a:r>
          </a:p>
          <a:p>
            <a:pPr>
              <a:lnSpc>
                <a:spcPct val="110000"/>
              </a:lnSpc>
              <a:spcBef>
                <a:spcPts val="500"/>
              </a:spcBef>
            </a:pPr>
            <a:r>
              <a:rPr lang="en-US" sz="2400" b="1" i="1" dirty="0" smtClean="0">
                <a:solidFill>
                  <a:schemeClr val="accent1">
                    <a:lumMod val="75000"/>
                  </a:schemeClr>
                </a:solidFill>
              </a:rPr>
              <a:t>Species that use mangroves may have a fighting chance</a:t>
            </a:r>
            <a:endParaRPr lang="en-US" sz="2400" b="1" i="1" dirty="0">
              <a:solidFill>
                <a:schemeClr val="accent1">
                  <a:lumMod val="75000"/>
                </a:schemeClr>
              </a:solidFill>
            </a:endParaRPr>
          </a:p>
        </p:txBody>
      </p:sp>
      <p:sp>
        <p:nvSpPr>
          <p:cNvPr id="4" name="TextBox 3"/>
          <p:cNvSpPr txBox="1"/>
          <p:nvPr/>
        </p:nvSpPr>
        <p:spPr>
          <a:xfrm>
            <a:off x="5657850" y="6397823"/>
            <a:ext cx="3028950" cy="276999"/>
          </a:xfrm>
          <a:prstGeom prst="rect">
            <a:avLst/>
          </a:prstGeom>
          <a:noFill/>
        </p:spPr>
        <p:txBody>
          <a:bodyPr wrap="square" rtlCol="0">
            <a:spAutoFit/>
          </a:bodyPr>
          <a:lstStyle/>
          <a:p>
            <a:r>
              <a:rPr lang="en-US" sz="1200" dirty="0" smtClean="0"/>
              <a:t>(1) Adam 2011 (2) </a:t>
            </a:r>
            <a:r>
              <a:rPr lang="en-US" sz="1200" dirty="0" err="1" smtClean="0"/>
              <a:t>Lecchini</a:t>
            </a:r>
            <a:r>
              <a:rPr lang="en-US" sz="1200" dirty="0" smtClean="0"/>
              <a:t> 2003</a:t>
            </a:r>
            <a:endParaRPr lang="en-US" sz="1200" dirty="0"/>
          </a:p>
        </p:txBody>
      </p:sp>
      <p:pic>
        <p:nvPicPr>
          <p:cNvPr id="23554" name="Picture 2" descr="http://www.reefcheck.org/images/news/tq03.jpg"/>
          <p:cNvPicPr>
            <a:picLocks noChangeAspect="1" noChangeArrowheads="1"/>
          </p:cNvPicPr>
          <p:nvPr/>
        </p:nvPicPr>
        <p:blipFill>
          <a:blip r:embed="rId3" cstate="print"/>
          <a:srcRect/>
          <a:stretch>
            <a:fillRect/>
          </a:stretch>
        </p:blipFill>
        <p:spPr bwMode="auto">
          <a:xfrm>
            <a:off x="5176530" y="279057"/>
            <a:ext cx="3656185" cy="3265353"/>
          </a:xfrm>
          <a:prstGeom prst="rect">
            <a:avLst/>
          </a:prstGeom>
          <a:noFill/>
        </p:spPr>
      </p:pic>
      <p:sp>
        <p:nvSpPr>
          <p:cNvPr id="10" name="Slide Number Placeholder 9"/>
          <p:cNvSpPr>
            <a:spLocks noGrp="1"/>
          </p:cNvSpPr>
          <p:nvPr>
            <p:ph type="sldNum" sz="quarter" idx="12"/>
          </p:nvPr>
        </p:nvSpPr>
        <p:spPr/>
        <p:txBody>
          <a:bodyPr/>
          <a:lstStyle/>
          <a:p>
            <a:fld id="{615F0109-62AC-49C9-AC10-C910264D3455}" type="slidenum">
              <a:rPr lang="en-US" smtClean="0"/>
              <a:pPr/>
              <a:t>22</a:t>
            </a:fld>
            <a:endParaRPr lang="en-US"/>
          </a:p>
        </p:txBody>
      </p:sp>
      <p:pic>
        <p:nvPicPr>
          <p:cNvPr id="34818" name="Picture 2" descr="http://www.bonairereef.com/images/post-larval-surgeonfish/post-larval-surgeonfish.jpg">
            <a:hlinkClick r:id="rId4"/>
          </p:cNvPr>
          <p:cNvPicPr>
            <a:picLocks noChangeAspect="1" noChangeArrowheads="1"/>
          </p:cNvPicPr>
          <p:nvPr/>
        </p:nvPicPr>
        <p:blipFill>
          <a:blip r:embed="rId5" cstate="print"/>
          <a:srcRect/>
          <a:stretch>
            <a:fillRect/>
          </a:stretch>
        </p:blipFill>
        <p:spPr bwMode="auto">
          <a:xfrm flipH="1">
            <a:off x="5144517" y="3606250"/>
            <a:ext cx="3688198" cy="254507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3554"/>
                                        </p:tgtEl>
                                        <p:attrNameLst>
                                          <p:attrName>style.visibility</p:attrName>
                                        </p:attrNameLst>
                                      </p:cBhvr>
                                      <p:to>
                                        <p:strVal val="visible"/>
                                      </p:to>
                                    </p:set>
                                    <p:anim calcmode="lin" valueType="num">
                                      <p:cBhvr additive="base">
                                        <p:cTn id="11" dur="500" fill="hold"/>
                                        <p:tgtEl>
                                          <p:spTgt spid="23554"/>
                                        </p:tgtEl>
                                        <p:attrNameLst>
                                          <p:attrName>ppt_x</p:attrName>
                                        </p:attrNameLst>
                                      </p:cBhvr>
                                      <p:tavLst>
                                        <p:tav tm="0">
                                          <p:val>
                                            <p:strVal val="#ppt_x"/>
                                          </p:val>
                                        </p:tav>
                                        <p:tav tm="100000">
                                          <p:val>
                                            <p:strVal val="#ppt_x"/>
                                          </p:val>
                                        </p:tav>
                                      </p:tavLst>
                                    </p:anim>
                                    <p:anim calcmode="lin" valueType="num">
                                      <p:cBhvr additive="base">
                                        <p:cTn id="12" dur="500" fill="hold"/>
                                        <p:tgtEl>
                                          <p:spTgt spid="2355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4818"/>
                                        </p:tgtEl>
                                        <p:attrNameLst>
                                          <p:attrName>style.visibility</p:attrName>
                                        </p:attrNameLst>
                                      </p:cBhvr>
                                      <p:to>
                                        <p:strVal val="visible"/>
                                      </p:to>
                                    </p:set>
                                    <p:anim calcmode="lin" valueType="num">
                                      <p:cBhvr additive="base">
                                        <p:cTn id="25" dur="500" fill="hold"/>
                                        <p:tgtEl>
                                          <p:spTgt spid="34818"/>
                                        </p:tgtEl>
                                        <p:attrNameLst>
                                          <p:attrName>ppt_x</p:attrName>
                                        </p:attrNameLst>
                                      </p:cBhvr>
                                      <p:tavLst>
                                        <p:tav tm="0">
                                          <p:val>
                                            <p:strVal val="#ppt_x"/>
                                          </p:val>
                                        </p:tav>
                                        <p:tav tm="100000">
                                          <p:val>
                                            <p:strVal val="#ppt_x"/>
                                          </p:val>
                                        </p:tav>
                                      </p:tavLst>
                                    </p:anim>
                                    <p:anim calcmode="lin" valueType="num">
                                      <p:cBhvr additive="base">
                                        <p:cTn id="26" dur="500" fill="hold"/>
                                        <p:tgtEl>
                                          <p:spTgt spid="3481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9922" y="1011678"/>
            <a:ext cx="8229600" cy="719846"/>
          </a:xfrm>
        </p:spPr>
        <p:txBody>
          <a:bodyPr>
            <a:noAutofit/>
          </a:bodyPr>
          <a:lstStyle/>
          <a:p>
            <a:r>
              <a:rPr lang="en-US" sz="4400" dirty="0" smtClean="0"/>
              <a:t>Mangroves as reef fish nurseries</a:t>
            </a:r>
            <a:endParaRPr lang="en-US" sz="4400" dirty="0"/>
          </a:p>
        </p:txBody>
      </p:sp>
      <p:sp>
        <p:nvSpPr>
          <p:cNvPr id="9" name="Slide Number Placeholder 8"/>
          <p:cNvSpPr>
            <a:spLocks noGrp="1"/>
          </p:cNvSpPr>
          <p:nvPr>
            <p:ph type="sldNum" sz="quarter" idx="12"/>
          </p:nvPr>
        </p:nvSpPr>
        <p:spPr/>
        <p:txBody>
          <a:bodyPr/>
          <a:lstStyle/>
          <a:p>
            <a:fld id="{615F0109-62AC-49C9-AC10-C910264D3455}" type="slidenum">
              <a:rPr lang="en-US" smtClean="0"/>
              <a:pPr/>
              <a:t>23</a:t>
            </a:fld>
            <a:endParaRPr lang="en-US"/>
          </a:p>
        </p:txBody>
      </p:sp>
      <p:sp>
        <p:nvSpPr>
          <p:cNvPr id="4" name="TextBox 3"/>
          <p:cNvSpPr txBox="1"/>
          <p:nvPr/>
        </p:nvSpPr>
        <p:spPr>
          <a:xfrm>
            <a:off x="5527188" y="6356350"/>
            <a:ext cx="3419031" cy="276999"/>
          </a:xfrm>
          <a:prstGeom prst="rect">
            <a:avLst/>
          </a:prstGeom>
          <a:noFill/>
        </p:spPr>
        <p:txBody>
          <a:bodyPr wrap="square" rtlCol="0">
            <a:spAutoFit/>
          </a:bodyPr>
          <a:lstStyle/>
          <a:p>
            <a:pPr marL="228600" indent="-228600">
              <a:buAutoNum type="arabicParenBoth"/>
            </a:pPr>
            <a:r>
              <a:rPr lang="en-US" sz="1200" dirty="0" smtClean="0"/>
              <a:t>Ley 1992 (2) Ley 2014 (3) </a:t>
            </a:r>
            <a:r>
              <a:rPr lang="en-US" sz="1200" dirty="0" err="1" smtClean="0"/>
              <a:t>Nagelkerken</a:t>
            </a:r>
            <a:r>
              <a:rPr lang="en-US" sz="1200" dirty="0" smtClean="0"/>
              <a:t> 2000</a:t>
            </a:r>
          </a:p>
        </p:txBody>
      </p:sp>
      <p:pic>
        <p:nvPicPr>
          <p:cNvPr id="6" name="Picture 5" descr="FB snorkel feet only.jpg"/>
          <p:cNvPicPr>
            <a:picLocks noChangeAspect="1"/>
          </p:cNvPicPr>
          <p:nvPr/>
        </p:nvPicPr>
        <p:blipFill>
          <a:blip r:embed="rId3" cstate="print">
            <a:lum bright="-10000"/>
          </a:blip>
          <a:srcRect/>
          <a:stretch>
            <a:fillRect/>
          </a:stretch>
        </p:blipFill>
        <p:spPr>
          <a:xfrm>
            <a:off x="5661696" y="1872126"/>
            <a:ext cx="2833284" cy="1809353"/>
          </a:xfrm>
          <a:prstGeom prst="rect">
            <a:avLst/>
          </a:prstGeom>
        </p:spPr>
      </p:pic>
      <p:sp>
        <p:nvSpPr>
          <p:cNvPr id="8" name="Content Placeholder 7"/>
          <p:cNvSpPr>
            <a:spLocks noGrp="1"/>
          </p:cNvSpPr>
          <p:nvPr>
            <p:ph idx="1"/>
          </p:nvPr>
        </p:nvSpPr>
        <p:spPr>
          <a:xfrm>
            <a:off x="359922" y="2217906"/>
            <a:ext cx="4931925" cy="4415443"/>
          </a:xfrm>
        </p:spPr>
        <p:txBody>
          <a:bodyPr>
            <a:noAutofit/>
          </a:bodyPr>
          <a:lstStyle/>
          <a:p>
            <a:pPr>
              <a:lnSpc>
                <a:spcPct val="105000"/>
              </a:lnSpc>
              <a:spcBef>
                <a:spcPts val="300"/>
              </a:spcBef>
            </a:pPr>
            <a:r>
              <a:rPr lang="en-US" sz="2800" dirty="0" smtClean="0"/>
              <a:t>Surveys in mangroves </a:t>
            </a:r>
          </a:p>
          <a:p>
            <a:pPr lvl="1">
              <a:lnSpc>
                <a:spcPct val="105000"/>
              </a:lnSpc>
              <a:spcBef>
                <a:spcPts val="300"/>
              </a:spcBef>
            </a:pPr>
            <a:r>
              <a:rPr lang="en-US" dirty="0" smtClean="0"/>
              <a:t>My own research </a:t>
            </a:r>
          </a:p>
          <a:p>
            <a:pPr lvl="1">
              <a:lnSpc>
                <a:spcPct val="105000"/>
              </a:lnSpc>
              <a:spcBef>
                <a:spcPts val="300"/>
              </a:spcBef>
            </a:pPr>
            <a:r>
              <a:rPr lang="en-US" dirty="0" smtClean="0"/>
              <a:t>Florida Bay mangroves </a:t>
            </a:r>
          </a:p>
          <a:p>
            <a:pPr lvl="1">
              <a:lnSpc>
                <a:spcPct val="105000"/>
              </a:lnSpc>
              <a:spcBef>
                <a:spcPts val="300"/>
              </a:spcBef>
            </a:pPr>
            <a:r>
              <a:rPr lang="en-US" dirty="0" smtClean="0"/>
              <a:t>Juveniles of Keys reef fish were very abundant </a:t>
            </a:r>
            <a:r>
              <a:rPr lang="en-US" sz="1600" dirty="0" smtClean="0"/>
              <a:t>(1) </a:t>
            </a:r>
            <a:endParaRPr lang="en-US" dirty="0" smtClean="0"/>
          </a:p>
          <a:p>
            <a:pPr lvl="2">
              <a:lnSpc>
                <a:spcPct val="105000"/>
              </a:lnSpc>
              <a:spcBef>
                <a:spcPts val="300"/>
              </a:spcBef>
            </a:pPr>
            <a:r>
              <a:rPr lang="en-US" sz="2000" dirty="0" smtClean="0"/>
              <a:t>Snappers, Grunts, Barracuda</a:t>
            </a:r>
          </a:p>
          <a:p>
            <a:pPr>
              <a:lnSpc>
                <a:spcPct val="105000"/>
              </a:lnSpc>
              <a:spcBef>
                <a:spcPts val="300"/>
              </a:spcBef>
            </a:pPr>
            <a:r>
              <a:rPr lang="en-US" sz="2800" dirty="0" smtClean="0"/>
              <a:t>Globally </a:t>
            </a:r>
          </a:p>
          <a:p>
            <a:pPr lvl="1">
              <a:lnSpc>
                <a:spcPct val="105000"/>
              </a:lnSpc>
              <a:spcBef>
                <a:spcPts val="300"/>
              </a:spcBef>
            </a:pPr>
            <a:r>
              <a:rPr lang="en-US" dirty="0" smtClean="0"/>
              <a:t>81 species </a:t>
            </a:r>
            <a:r>
              <a:rPr lang="en-US" sz="1400" dirty="0" smtClean="0"/>
              <a:t>(2) </a:t>
            </a:r>
          </a:p>
          <a:p>
            <a:pPr lvl="1">
              <a:lnSpc>
                <a:spcPct val="105000"/>
              </a:lnSpc>
              <a:spcBef>
                <a:spcPts val="300"/>
              </a:spcBef>
            </a:pPr>
            <a:r>
              <a:rPr lang="en-US" dirty="0" smtClean="0"/>
              <a:t>Also Groupers, Parrotfish, Surgeonfish</a:t>
            </a:r>
            <a:endParaRPr lang="en-US" sz="4000" dirty="0" smtClean="0"/>
          </a:p>
        </p:txBody>
      </p:sp>
      <p:pic>
        <p:nvPicPr>
          <p:cNvPr id="32770" name="Picture 2" descr="http://3.bp.blogspot.com/-89moqECeO9k/TkW9fDnkpmI/AAAAAAAADUI/AR7zgnXsbW4/s1600/Grunt-Bluestriped+3.jpg">
            <a:hlinkClick r:id="rId4"/>
          </p:cNvPr>
          <p:cNvPicPr>
            <a:picLocks noChangeAspect="1" noChangeArrowheads="1"/>
          </p:cNvPicPr>
          <p:nvPr/>
        </p:nvPicPr>
        <p:blipFill>
          <a:blip r:embed="rId5" cstate="print"/>
          <a:srcRect/>
          <a:stretch>
            <a:fillRect/>
          </a:stretch>
        </p:blipFill>
        <p:spPr bwMode="auto">
          <a:xfrm>
            <a:off x="5661696" y="3827394"/>
            <a:ext cx="3212139" cy="240803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anim calcmode="lin" valueType="num">
                                      <p:cBhvr additive="base">
                                        <p:cTn id="7"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xEl>
                                              <p:pRg st="4" end="4"/>
                                            </p:txEl>
                                          </p:spTgt>
                                        </p:tgtEl>
                                        <p:attrNameLst>
                                          <p:attrName>style.visibility</p:attrName>
                                        </p:attrNameLst>
                                      </p:cBhvr>
                                      <p:to>
                                        <p:strVal val="visible"/>
                                      </p:to>
                                    </p:set>
                                    <p:anim calcmode="lin" valueType="num">
                                      <p:cBhvr additive="base">
                                        <p:cTn id="11"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2770"/>
                                        </p:tgtEl>
                                        <p:attrNameLst>
                                          <p:attrName>style.visibility</p:attrName>
                                        </p:attrNameLst>
                                      </p:cBhvr>
                                      <p:to>
                                        <p:strVal val="visible"/>
                                      </p:to>
                                    </p:set>
                                    <p:anim calcmode="lin" valueType="num">
                                      <p:cBhvr additive="base">
                                        <p:cTn id="15" dur="500" fill="hold"/>
                                        <p:tgtEl>
                                          <p:spTgt spid="32770"/>
                                        </p:tgtEl>
                                        <p:attrNameLst>
                                          <p:attrName>ppt_x</p:attrName>
                                        </p:attrNameLst>
                                      </p:cBhvr>
                                      <p:tavLst>
                                        <p:tav tm="0">
                                          <p:val>
                                            <p:strVal val="#ppt_x"/>
                                          </p:val>
                                        </p:tav>
                                        <p:tav tm="100000">
                                          <p:val>
                                            <p:strVal val="#ppt_x"/>
                                          </p:val>
                                        </p:tav>
                                      </p:tavLst>
                                    </p:anim>
                                    <p:anim calcmode="lin" valueType="num">
                                      <p:cBhvr additive="base">
                                        <p:cTn id="16" dur="500" fill="hold"/>
                                        <p:tgtEl>
                                          <p:spTgt spid="3277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8">
                                            <p:txEl>
                                              <p:pRg st="5" end="5"/>
                                            </p:txEl>
                                          </p:spTgt>
                                        </p:tgtEl>
                                        <p:attrNameLst>
                                          <p:attrName>style.visibility</p:attrName>
                                        </p:attrNameLst>
                                      </p:cBhvr>
                                      <p:to>
                                        <p:strVal val="visible"/>
                                      </p:to>
                                    </p:set>
                                    <p:anim calcmode="lin" valueType="num">
                                      <p:cBhvr additive="base">
                                        <p:cTn id="21"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8">
                                            <p:txEl>
                                              <p:pRg st="5" end="5"/>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8">
                                            <p:txEl>
                                              <p:pRg st="6" end="6"/>
                                            </p:txEl>
                                          </p:spTgt>
                                        </p:tgtEl>
                                        <p:attrNameLst>
                                          <p:attrName>style.visibility</p:attrName>
                                        </p:attrNameLst>
                                      </p:cBhvr>
                                      <p:to>
                                        <p:strVal val="visible"/>
                                      </p:to>
                                    </p:set>
                                    <p:anim calcmode="lin" valueType="num">
                                      <p:cBhvr additive="base">
                                        <p:cTn id="25"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6" end="6"/>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8">
                                            <p:txEl>
                                              <p:pRg st="7" end="7"/>
                                            </p:txEl>
                                          </p:spTgt>
                                        </p:tgtEl>
                                        <p:attrNameLst>
                                          <p:attrName>style.visibility</p:attrName>
                                        </p:attrNameLst>
                                      </p:cBhvr>
                                      <p:to>
                                        <p:strVal val="visible"/>
                                      </p:to>
                                    </p:set>
                                    <p:anim calcmode="lin" valueType="num">
                                      <p:cBhvr additive="base">
                                        <p:cTn id="29" dur="500" fill="hold"/>
                                        <p:tgtEl>
                                          <p:spTgt spid="8">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8">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656" y="1029624"/>
            <a:ext cx="8775344" cy="906180"/>
          </a:xfrm>
        </p:spPr>
        <p:txBody>
          <a:bodyPr>
            <a:noAutofit/>
          </a:bodyPr>
          <a:lstStyle/>
          <a:p>
            <a:r>
              <a:rPr lang="en-US" sz="4400" dirty="0" smtClean="0"/>
              <a:t>Florida’s coral reef fisheries</a:t>
            </a:r>
            <a:endParaRPr lang="en-US" sz="4400" dirty="0"/>
          </a:p>
        </p:txBody>
      </p:sp>
      <p:sp>
        <p:nvSpPr>
          <p:cNvPr id="7" name="Content Placeholder 6"/>
          <p:cNvSpPr>
            <a:spLocks noGrp="1"/>
          </p:cNvSpPr>
          <p:nvPr>
            <p:ph sz="half" idx="1"/>
          </p:nvPr>
        </p:nvSpPr>
        <p:spPr>
          <a:xfrm>
            <a:off x="204281" y="1935804"/>
            <a:ext cx="4095345" cy="4581727"/>
          </a:xfrm>
        </p:spPr>
        <p:txBody>
          <a:bodyPr>
            <a:noAutofit/>
          </a:bodyPr>
          <a:lstStyle/>
          <a:p>
            <a:pPr marL="274320" lvl="1" indent="-274320">
              <a:lnSpc>
                <a:spcPct val="130000"/>
              </a:lnSpc>
              <a:spcBef>
                <a:spcPts val="300"/>
              </a:spcBef>
              <a:buClr>
                <a:schemeClr val="accent3"/>
              </a:buClr>
              <a:buSzPct val="95000"/>
            </a:pPr>
            <a:r>
              <a:rPr lang="en-US" dirty="0" smtClean="0"/>
              <a:t>How important are mangrove nurseries?</a:t>
            </a:r>
          </a:p>
          <a:p>
            <a:pPr marL="274320" lvl="1" indent="-274320">
              <a:lnSpc>
                <a:spcPct val="130000"/>
              </a:lnSpc>
              <a:spcBef>
                <a:spcPts val="300"/>
              </a:spcBef>
              <a:buClr>
                <a:schemeClr val="accent3"/>
              </a:buClr>
              <a:buSzPct val="95000"/>
            </a:pPr>
            <a:r>
              <a:rPr lang="en-US" dirty="0" smtClean="0"/>
              <a:t>All of Florida’s reefs </a:t>
            </a:r>
            <a:r>
              <a:rPr lang="en-US" sz="1600" dirty="0" smtClean="0"/>
              <a:t>(coral and rocky)</a:t>
            </a:r>
            <a:r>
              <a:rPr lang="en-US" dirty="0" smtClean="0"/>
              <a:t> are close to mangroves</a:t>
            </a:r>
          </a:p>
          <a:p>
            <a:pPr>
              <a:lnSpc>
                <a:spcPct val="130000"/>
              </a:lnSpc>
              <a:spcBef>
                <a:spcPts val="300"/>
              </a:spcBef>
            </a:pPr>
            <a:r>
              <a:rPr lang="en-US" sz="2400" dirty="0" smtClean="0"/>
              <a:t>Mangroves are likely to buffer impacts of climate change on reef fisheries</a:t>
            </a:r>
          </a:p>
          <a:p>
            <a:pPr>
              <a:lnSpc>
                <a:spcPct val="130000"/>
              </a:lnSpc>
              <a:spcBef>
                <a:spcPts val="300"/>
              </a:spcBef>
            </a:pPr>
            <a:r>
              <a:rPr lang="en-US" sz="2400" b="1" i="1" dirty="0" smtClean="0">
                <a:solidFill>
                  <a:srgbClr val="FF0000"/>
                </a:solidFill>
              </a:rPr>
              <a:t>Mangrove-Reef links: ecosystem resilience?</a:t>
            </a:r>
          </a:p>
        </p:txBody>
      </p:sp>
      <p:sp>
        <p:nvSpPr>
          <p:cNvPr id="6" name="Slide Number Placeholder 5"/>
          <p:cNvSpPr>
            <a:spLocks noGrp="1"/>
          </p:cNvSpPr>
          <p:nvPr>
            <p:ph type="sldNum" sz="quarter" idx="12"/>
          </p:nvPr>
        </p:nvSpPr>
        <p:spPr/>
        <p:txBody>
          <a:bodyPr/>
          <a:lstStyle/>
          <a:p>
            <a:fld id="{615F0109-62AC-49C9-AC10-C910264D3455}" type="slidenum">
              <a:rPr lang="en-US" smtClean="0"/>
              <a:pPr/>
              <a:t>24</a:t>
            </a:fld>
            <a:endParaRPr lang="en-US"/>
          </a:p>
        </p:txBody>
      </p:sp>
      <p:pic>
        <p:nvPicPr>
          <p:cNvPr id="8" name="Picture 7" descr="MangroveCoralHB.jpg"/>
          <p:cNvPicPr>
            <a:picLocks noChangeAspect="1"/>
          </p:cNvPicPr>
          <p:nvPr/>
        </p:nvPicPr>
        <p:blipFill>
          <a:blip r:embed="rId3" cstate="print"/>
          <a:srcRect/>
          <a:stretch>
            <a:fillRect/>
          </a:stretch>
        </p:blipFill>
        <p:spPr>
          <a:xfrm>
            <a:off x="5025132" y="2276274"/>
            <a:ext cx="3682331" cy="4080076"/>
          </a:xfrm>
          <a:prstGeom prst="rect">
            <a:avLst/>
          </a:prstGeom>
        </p:spPr>
      </p:pic>
      <p:pic>
        <p:nvPicPr>
          <p:cNvPr id="9" name="Picture 8" descr="MangroveCoralHB.jpg"/>
          <p:cNvPicPr>
            <a:picLocks noChangeAspect="1"/>
          </p:cNvPicPr>
          <p:nvPr/>
        </p:nvPicPr>
        <p:blipFill>
          <a:blip r:embed="rId4" cstate="print"/>
          <a:srcRect/>
          <a:stretch>
            <a:fillRect/>
          </a:stretch>
        </p:blipFill>
        <p:spPr>
          <a:xfrm>
            <a:off x="5025132" y="4124189"/>
            <a:ext cx="1357671" cy="114820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 calcmode="lin" valueType="num">
                                      <p:cBhvr additive="base">
                                        <p:cTn id="7"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 calcmode="lin" valueType="num">
                                      <p:cBhvr additive="base">
                                        <p:cTn id="21"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7">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additive="base">
                                        <p:cTn id="25"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647" y="850695"/>
            <a:ext cx="8560339" cy="680937"/>
          </a:xfrm>
        </p:spPr>
        <p:txBody>
          <a:bodyPr>
            <a:noAutofit/>
          </a:bodyPr>
          <a:lstStyle/>
          <a:p>
            <a:r>
              <a:rPr lang="en-US" sz="4400" dirty="0" smtClean="0"/>
              <a:t>Mangrove nurseries: habitat quality</a:t>
            </a:r>
            <a:endParaRPr lang="en-US" sz="4400" dirty="0"/>
          </a:p>
        </p:txBody>
      </p:sp>
      <p:sp>
        <p:nvSpPr>
          <p:cNvPr id="3" name="Content Placeholder 2"/>
          <p:cNvSpPr>
            <a:spLocks noGrp="1"/>
          </p:cNvSpPr>
          <p:nvPr>
            <p:ph sz="half" idx="1"/>
          </p:nvPr>
        </p:nvSpPr>
        <p:spPr>
          <a:xfrm>
            <a:off x="155639" y="1531632"/>
            <a:ext cx="5389127" cy="4824719"/>
          </a:xfrm>
        </p:spPr>
        <p:txBody>
          <a:bodyPr>
            <a:noAutofit/>
          </a:bodyPr>
          <a:lstStyle/>
          <a:p>
            <a:pPr>
              <a:lnSpc>
                <a:spcPct val="130000"/>
              </a:lnSpc>
              <a:spcBef>
                <a:spcPts val="300"/>
              </a:spcBef>
            </a:pPr>
            <a:r>
              <a:rPr lang="en-US" sz="2800" dirty="0" smtClean="0"/>
              <a:t>Research:</a:t>
            </a:r>
          </a:p>
          <a:p>
            <a:pPr lvl="1">
              <a:lnSpc>
                <a:spcPct val="130000"/>
              </a:lnSpc>
              <a:spcBef>
                <a:spcPts val="300"/>
              </a:spcBef>
            </a:pPr>
            <a:r>
              <a:rPr lang="en-US" dirty="0" smtClean="0"/>
              <a:t>Most juvenile reef fish shelter in mangrove fringe by day</a:t>
            </a:r>
          </a:p>
          <a:p>
            <a:pPr lvl="2">
              <a:lnSpc>
                <a:spcPct val="130000"/>
              </a:lnSpc>
              <a:spcBef>
                <a:spcPts val="300"/>
              </a:spcBef>
            </a:pPr>
            <a:r>
              <a:rPr lang="en-US" sz="2400" dirty="0" smtClean="0"/>
              <a:t>Move out at night </a:t>
            </a:r>
            <a:r>
              <a:rPr lang="en-US" sz="1600" dirty="0" smtClean="0"/>
              <a:t>(3)</a:t>
            </a:r>
            <a:endParaRPr lang="en-US" sz="2400" dirty="0" smtClean="0"/>
          </a:p>
          <a:p>
            <a:pPr lvl="1">
              <a:lnSpc>
                <a:spcPct val="130000"/>
              </a:lnSpc>
              <a:spcBef>
                <a:spcPts val="300"/>
              </a:spcBef>
            </a:pPr>
            <a:r>
              <a:rPr lang="en-US" dirty="0" smtClean="0"/>
              <a:t>Grunts and Snappers prefer:</a:t>
            </a:r>
          </a:p>
          <a:p>
            <a:pPr lvl="2">
              <a:lnSpc>
                <a:spcPct val="130000"/>
              </a:lnSpc>
              <a:spcBef>
                <a:spcPts val="300"/>
              </a:spcBef>
            </a:pPr>
            <a:r>
              <a:rPr lang="en-US" sz="2400" dirty="0" smtClean="0"/>
              <a:t>Well-developed mangroves  </a:t>
            </a:r>
            <a:r>
              <a:rPr lang="en-US" sz="1600" dirty="0" smtClean="0"/>
              <a:t>(1)</a:t>
            </a:r>
            <a:endParaRPr lang="en-US" sz="2400" dirty="0" smtClean="0"/>
          </a:p>
          <a:p>
            <a:pPr lvl="2">
              <a:lnSpc>
                <a:spcPct val="130000"/>
              </a:lnSpc>
              <a:spcBef>
                <a:spcPts val="300"/>
              </a:spcBef>
            </a:pPr>
            <a:r>
              <a:rPr lang="en-US" sz="2400" dirty="0" smtClean="0"/>
              <a:t>Greater shade </a:t>
            </a:r>
            <a:r>
              <a:rPr lang="en-US" sz="1400" dirty="0" smtClean="0"/>
              <a:t>(2)</a:t>
            </a:r>
            <a:endParaRPr lang="en-US" sz="2400" dirty="0" smtClean="0"/>
          </a:p>
          <a:p>
            <a:pPr>
              <a:lnSpc>
                <a:spcPct val="130000"/>
              </a:lnSpc>
              <a:spcBef>
                <a:spcPts val="300"/>
              </a:spcBef>
            </a:pPr>
            <a:r>
              <a:rPr lang="en-US" sz="2400" b="1" i="1" dirty="0" smtClean="0">
                <a:solidFill>
                  <a:srgbClr val="FF0000"/>
                </a:solidFill>
              </a:rPr>
              <a:t>Tall, mangrove fringe  = </a:t>
            </a:r>
          </a:p>
          <a:p>
            <a:pPr lvl="2">
              <a:lnSpc>
                <a:spcPct val="130000"/>
              </a:lnSpc>
              <a:spcBef>
                <a:spcPts val="300"/>
              </a:spcBef>
              <a:buNone/>
            </a:pPr>
            <a:r>
              <a:rPr lang="en-US" sz="2400" b="1" i="1" dirty="0" smtClean="0">
                <a:solidFill>
                  <a:srgbClr val="FF0000"/>
                </a:solidFill>
              </a:rPr>
              <a:t>Important nursery habitat</a:t>
            </a:r>
          </a:p>
        </p:txBody>
      </p:sp>
      <p:sp>
        <p:nvSpPr>
          <p:cNvPr id="7" name="Slide Number Placeholder 6"/>
          <p:cNvSpPr>
            <a:spLocks noGrp="1"/>
          </p:cNvSpPr>
          <p:nvPr>
            <p:ph type="sldNum" sz="quarter" idx="12"/>
          </p:nvPr>
        </p:nvSpPr>
        <p:spPr/>
        <p:txBody>
          <a:bodyPr/>
          <a:lstStyle/>
          <a:p>
            <a:fld id="{615F0109-62AC-49C9-AC10-C910264D3455}" type="slidenum">
              <a:rPr lang="en-US" smtClean="0"/>
              <a:pPr/>
              <a:t>25</a:t>
            </a:fld>
            <a:endParaRPr lang="en-US" dirty="0"/>
          </a:p>
        </p:txBody>
      </p:sp>
      <p:sp>
        <p:nvSpPr>
          <p:cNvPr id="8" name="TextBox 7"/>
          <p:cNvSpPr txBox="1"/>
          <p:nvPr/>
        </p:nvSpPr>
        <p:spPr>
          <a:xfrm>
            <a:off x="155639" y="6518233"/>
            <a:ext cx="7928042" cy="276999"/>
          </a:xfrm>
          <a:prstGeom prst="rect">
            <a:avLst/>
          </a:prstGeom>
          <a:noFill/>
        </p:spPr>
        <p:txBody>
          <a:bodyPr wrap="square" rtlCol="0">
            <a:spAutoFit/>
          </a:bodyPr>
          <a:lstStyle/>
          <a:p>
            <a:r>
              <a:rPr lang="en-US" sz="1200" dirty="0" smtClean="0"/>
              <a:t>(1) Ley &amp; McIvor 2002 (2) </a:t>
            </a:r>
            <a:r>
              <a:rPr lang="en-US" sz="1200" dirty="0" err="1" smtClean="0"/>
              <a:t>Cocheret</a:t>
            </a:r>
            <a:r>
              <a:rPr lang="en-US" sz="1200" dirty="0" smtClean="0"/>
              <a:t> de la </a:t>
            </a:r>
            <a:r>
              <a:rPr lang="en-US" sz="1200" dirty="0" err="1" smtClean="0"/>
              <a:t>Moriniere</a:t>
            </a:r>
            <a:r>
              <a:rPr lang="en-US" sz="1200" dirty="0" smtClean="0"/>
              <a:t> 2004) (3) Ley et al. 2002</a:t>
            </a:r>
            <a:endParaRPr lang="en-US" sz="1200" dirty="0"/>
          </a:p>
        </p:txBody>
      </p:sp>
      <p:pic>
        <p:nvPicPr>
          <p:cNvPr id="27655" name="Picture 7"/>
          <p:cNvPicPr>
            <a:picLocks noChangeAspect="1" noChangeArrowheads="1"/>
          </p:cNvPicPr>
          <p:nvPr/>
        </p:nvPicPr>
        <p:blipFill>
          <a:blip r:embed="rId3" cstate="print"/>
          <a:srcRect/>
          <a:stretch>
            <a:fillRect/>
          </a:stretch>
        </p:blipFill>
        <p:spPr bwMode="auto">
          <a:xfrm>
            <a:off x="5417754" y="1930400"/>
            <a:ext cx="3269046" cy="3492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281" y="392792"/>
            <a:ext cx="8774359" cy="1183078"/>
          </a:xfrm>
        </p:spPr>
        <p:txBody>
          <a:bodyPr>
            <a:noAutofit/>
          </a:bodyPr>
          <a:lstStyle/>
          <a:p>
            <a:r>
              <a:rPr lang="en-US" sz="4400" dirty="0" smtClean="0"/>
              <a:t>Summary of Part 2: coral reef fisheries</a:t>
            </a:r>
            <a:endParaRPr lang="en-US" sz="4400" dirty="0"/>
          </a:p>
        </p:txBody>
      </p:sp>
      <p:sp>
        <p:nvSpPr>
          <p:cNvPr id="3" name="Content Placeholder 2"/>
          <p:cNvSpPr>
            <a:spLocks noGrp="1"/>
          </p:cNvSpPr>
          <p:nvPr>
            <p:ph sz="half" idx="1"/>
          </p:nvPr>
        </p:nvSpPr>
        <p:spPr>
          <a:xfrm>
            <a:off x="204280" y="1666606"/>
            <a:ext cx="8774359" cy="1152795"/>
          </a:xfrm>
        </p:spPr>
        <p:txBody>
          <a:bodyPr>
            <a:noAutofit/>
          </a:bodyPr>
          <a:lstStyle/>
          <a:p>
            <a:pPr>
              <a:lnSpc>
                <a:spcPct val="120000"/>
              </a:lnSpc>
              <a:spcBef>
                <a:spcPts val="200"/>
              </a:spcBef>
              <a:buNone/>
            </a:pPr>
            <a:r>
              <a:rPr lang="en-US" sz="2800" b="1" dirty="0" smtClean="0"/>
              <a:t>Impacts of climate-related habitat changes on coral reef fisheries?</a:t>
            </a:r>
          </a:p>
        </p:txBody>
      </p:sp>
      <p:sp>
        <p:nvSpPr>
          <p:cNvPr id="5" name="Slide Number Placeholder 4"/>
          <p:cNvSpPr>
            <a:spLocks noGrp="1"/>
          </p:cNvSpPr>
          <p:nvPr>
            <p:ph type="sldNum" sz="quarter" idx="12"/>
          </p:nvPr>
        </p:nvSpPr>
        <p:spPr/>
        <p:txBody>
          <a:bodyPr/>
          <a:lstStyle/>
          <a:p>
            <a:fld id="{615F0109-62AC-49C9-AC10-C910264D3455}" type="slidenum">
              <a:rPr lang="en-US" smtClean="0"/>
              <a:pPr/>
              <a:t>26</a:t>
            </a:fld>
            <a:endParaRPr lang="en-US"/>
          </a:p>
        </p:txBody>
      </p:sp>
      <p:pic>
        <p:nvPicPr>
          <p:cNvPr id="25604" name="Picture 4" descr="http://followgreenliving.com/wp-content/uploads/2014/04/Dominican_republic_Los_Haitises_mangroves.jpeg">
            <a:hlinkClick r:id="rId3"/>
          </p:cNvPr>
          <p:cNvPicPr>
            <a:picLocks noChangeAspect="1" noChangeArrowheads="1"/>
          </p:cNvPicPr>
          <p:nvPr/>
        </p:nvPicPr>
        <p:blipFill>
          <a:blip r:embed="rId4" cstate="print"/>
          <a:srcRect/>
          <a:stretch>
            <a:fillRect/>
          </a:stretch>
        </p:blipFill>
        <p:spPr bwMode="auto">
          <a:xfrm>
            <a:off x="4974523" y="2565401"/>
            <a:ext cx="3712277" cy="2476499"/>
          </a:xfrm>
          <a:prstGeom prst="rect">
            <a:avLst/>
          </a:prstGeom>
          <a:noFill/>
        </p:spPr>
      </p:pic>
      <p:sp>
        <p:nvSpPr>
          <p:cNvPr id="11" name="Content Placeholder 2"/>
          <p:cNvSpPr>
            <a:spLocks noGrp="1"/>
          </p:cNvSpPr>
          <p:nvPr>
            <p:ph sz="half" idx="1"/>
          </p:nvPr>
        </p:nvSpPr>
        <p:spPr>
          <a:xfrm>
            <a:off x="140780" y="2755901"/>
            <a:ext cx="5155120" cy="2438399"/>
          </a:xfrm>
        </p:spPr>
        <p:txBody>
          <a:bodyPr>
            <a:noAutofit/>
          </a:bodyPr>
          <a:lstStyle/>
          <a:p>
            <a:pPr marL="541782" indent="-514350">
              <a:lnSpc>
                <a:spcPct val="110000"/>
              </a:lnSpc>
              <a:spcBef>
                <a:spcPts val="200"/>
              </a:spcBef>
            </a:pPr>
            <a:r>
              <a:rPr lang="en-US" sz="2800" dirty="0" smtClean="0"/>
              <a:t>At great risk:  species dependant on live coral habitats</a:t>
            </a:r>
          </a:p>
          <a:p>
            <a:pPr marL="541782" indent="-514350">
              <a:lnSpc>
                <a:spcPct val="110000"/>
              </a:lnSpc>
              <a:spcBef>
                <a:spcPts val="200"/>
              </a:spcBef>
            </a:pPr>
            <a:r>
              <a:rPr lang="en-US" sz="2800" dirty="0" smtClean="0"/>
              <a:t>At less risk:  species using mangroves as nurseries</a:t>
            </a:r>
          </a:p>
        </p:txBody>
      </p:sp>
      <p:sp>
        <p:nvSpPr>
          <p:cNvPr id="12" name="Content Placeholder 2"/>
          <p:cNvSpPr>
            <a:spLocks noGrp="1"/>
          </p:cNvSpPr>
          <p:nvPr>
            <p:ph sz="half" idx="1"/>
          </p:nvPr>
        </p:nvSpPr>
        <p:spPr>
          <a:xfrm>
            <a:off x="204281" y="5384801"/>
            <a:ext cx="8190418" cy="1168400"/>
          </a:xfrm>
        </p:spPr>
        <p:txBody>
          <a:bodyPr>
            <a:noAutofit/>
          </a:bodyPr>
          <a:lstStyle/>
          <a:p>
            <a:pPr marL="541782" indent="-514350">
              <a:lnSpc>
                <a:spcPct val="110000"/>
              </a:lnSpc>
              <a:spcBef>
                <a:spcPts val="200"/>
              </a:spcBef>
            </a:pPr>
            <a:r>
              <a:rPr lang="en-US" sz="2800" b="1" i="1" dirty="0" smtClean="0">
                <a:solidFill>
                  <a:srgbClr val="FF0000"/>
                </a:solidFill>
              </a:rPr>
              <a:t>Ecosystem resilience</a:t>
            </a:r>
            <a:r>
              <a:rPr lang="en-US" sz="2800" dirty="0" smtClean="0"/>
              <a:t>:  protect tall, full-canopy mangrove fringe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604"/>
                                        </p:tgtEl>
                                        <p:attrNameLst>
                                          <p:attrName>style.visibility</p:attrName>
                                        </p:attrNameLst>
                                      </p:cBhvr>
                                      <p:to>
                                        <p:strVal val="visible"/>
                                      </p:to>
                                    </p:set>
                                    <p:anim calcmode="lin" valueType="num">
                                      <p:cBhvr additive="base">
                                        <p:cTn id="11" dur="500" fill="hold"/>
                                        <p:tgtEl>
                                          <p:spTgt spid="25604"/>
                                        </p:tgtEl>
                                        <p:attrNameLst>
                                          <p:attrName>ppt_x</p:attrName>
                                        </p:attrNameLst>
                                      </p:cBhvr>
                                      <p:tavLst>
                                        <p:tav tm="0">
                                          <p:val>
                                            <p:strVal val="#ppt_x"/>
                                          </p:val>
                                        </p:tav>
                                        <p:tav tm="100000">
                                          <p:val>
                                            <p:strVal val="#ppt_x"/>
                                          </p:val>
                                        </p:tav>
                                      </p:tavLst>
                                    </p:anim>
                                    <p:anim calcmode="lin" valueType="num">
                                      <p:cBhvr additive="base">
                                        <p:cTn id="12" dur="500" fill="hold"/>
                                        <p:tgtEl>
                                          <p:spTgt spid="2560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643" y="761999"/>
            <a:ext cx="8842442" cy="901431"/>
          </a:xfrm>
        </p:spPr>
        <p:txBody>
          <a:bodyPr>
            <a:noAutofit/>
          </a:bodyPr>
          <a:lstStyle/>
          <a:p>
            <a:r>
              <a:rPr lang="en-US" sz="4400" dirty="0" smtClean="0"/>
              <a:t>Part 3. Florida regulations &amp; programs</a:t>
            </a:r>
            <a:endParaRPr lang="en-US" sz="4400" dirty="0"/>
          </a:p>
        </p:txBody>
      </p:sp>
      <p:sp>
        <p:nvSpPr>
          <p:cNvPr id="3" name="Content Placeholder 2"/>
          <p:cNvSpPr>
            <a:spLocks noGrp="1"/>
          </p:cNvSpPr>
          <p:nvPr>
            <p:ph sz="half" idx="1"/>
          </p:nvPr>
        </p:nvSpPr>
        <p:spPr>
          <a:xfrm>
            <a:off x="304800" y="1926077"/>
            <a:ext cx="8229600" cy="4795398"/>
          </a:xfrm>
        </p:spPr>
        <p:txBody>
          <a:bodyPr>
            <a:noAutofit/>
          </a:bodyPr>
          <a:lstStyle/>
          <a:p>
            <a:pPr>
              <a:lnSpc>
                <a:spcPct val="130000"/>
              </a:lnSpc>
            </a:pPr>
            <a:r>
              <a:rPr lang="en-US" sz="2800" dirty="0" smtClean="0"/>
              <a:t>Goal:</a:t>
            </a:r>
          </a:p>
          <a:p>
            <a:pPr lvl="1">
              <a:lnSpc>
                <a:spcPct val="130000"/>
              </a:lnSpc>
            </a:pPr>
            <a:r>
              <a:rPr lang="en-US" sz="2800" dirty="0" smtClean="0"/>
              <a:t>Improve the resilience of reef and other coastal fisheries by protecting ecological functions of well-developed mangrove habitats</a:t>
            </a:r>
          </a:p>
          <a:p>
            <a:pPr>
              <a:lnSpc>
                <a:spcPct val="130000"/>
              </a:lnSpc>
            </a:pPr>
            <a:r>
              <a:rPr lang="en-US" sz="2800" dirty="0" smtClean="0"/>
              <a:t>Strategy</a:t>
            </a:r>
          </a:p>
          <a:p>
            <a:pPr lvl="1">
              <a:lnSpc>
                <a:spcPct val="130000"/>
              </a:lnSpc>
            </a:pPr>
            <a:r>
              <a:rPr lang="en-US" sz="2800" dirty="0" smtClean="0"/>
              <a:t>Establish and protect buffer zones suitable for mangrove persistence, colonization and development</a:t>
            </a:r>
          </a:p>
        </p:txBody>
      </p:sp>
      <p:sp>
        <p:nvSpPr>
          <p:cNvPr id="5" name="Slide Number Placeholder 4"/>
          <p:cNvSpPr>
            <a:spLocks noGrp="1"/>
          </p:cNvSpPr>
          <p:nvPr>
            <p:ph type="sldNum" sz="quarter" idx="12"/>
          </p:nvPr>
        </p:nvSpPr>
        <p:spPr/>
        <p:txBody>
          <a:bodyPr/>
          <a:lstStyle/>
          <a:p>
            <a:fld id="{615F0109-62AC-49C9-AC10-C910264D3455}" type="slidenum">
              <a:rPr lang="en-US" smtClean="0"/>
              <a:pPr/>
              <a:t>27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76472"/>
            <a:ext cx="8229600" cy="591312"/>
          </a:xfrm>
        </p:spPr>
        <p:txBody>
          <a:bodyPr>
            <a:normAutofit fontScale="90000"/>
          </a:bodyPr>
          <a:lstStyle/>
          <a:p>
            <a:r>
              <a:rPr lang="en-US" sz="4900" dirty="0" smtClean="0"/>
              <a:t>Mangrove Regulations </a:t>
            </a:r>
            <a:r>
              <a:rPr lang="en-US" sz="2200" dirty="0" smtClean="0"/>
              <a:t>(1)</a:t>
            </a:r>
            <a:endParaRPr lang="en-US" dirty="0"/>
          </a:p>
        </p:txBody>
      </p:sp>
      <p:sp>
        <p:nvSpPr>
          <p:cNvPr id="6" name="TextBox 5"/>
          <p:cNvSpPr txBox="1"/>
          <p:nvPr/>
        </p:nvSpPr>
        <p:spPr>
          <a:xfrm>
            <a:off x="228600" y="6519476"/>
            <a:ext cx="7543800" cy="276999"/>
          </a:xfrm>
          <a:prstGeom prst="rect">
            <a:avLst/>
          </a:prstGeom>
          <a:noFill/>
        </p:spPr>
        <p:txBody>
          <a:bodyPr wrap="square" rtlCol="0">
            <a:spAutoFit/>
          </a:bodyPr>
          <a:lstStyle/>
          <a:p>
            <a:r>
              <a:rPr lang="en-US" sz="1200" dirty="0" smtClean="0"/>
              <a:t>(1) As summarized by Ryan St. George, downloaded May 9, 2014</a:t>
            </a:r>
            <a:endParaRPr lang="en-US" sz="1200" dirty="0"/>
          </a:p>
        </p:txBody>
      </p:sp>
      <p:sp>
        <p:nvSpPr>
          <p:cNvPr id="7" name="Rectangle 6"/>
          <p:cNvSpPr/>
          <p:nvPr/>
        </p:nvSpPr>
        <p:spPr>
          <a:xfrm>
            <a:off x="2743200" y="1752600"/>
            <a:ext cx="3276600" cy="1295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FDEP +</a:t>
            </a:r>
          </a:p>
          <a:p>
            <a:pPr algn="ctr"/>
            <a:r>
              <a:rPr lang="en-US" dirty="0" smtClean="0">
                <a:solidFill>
                  <a:schemeClr val="accent1">
                    <a:lumMod val="50000"/>
                  </a:schemeClr>
                </a:solidFill>
              </a:rPr>
              <a:t>Water Management Districts +</a:t>
            </a:r>
          </a:p>
          <a:p>
            <a:pPr algn="ctr"/>
            <a:r>
              <a:rPr lang="en-US" dirty="0" smtClean="0">
                <a:solidFill>
                  <a:schemeClr val="accent1">
                    <a:lumMod val="50000"/>
                  </a:schemeClr>
                </a:solidFill>
              </a:rPr>
              <a:t>Delegated Local Governments</a:t>
            </a:r>
            <a:endParaRPr lang="en-US" dirty="0">
              <a:solidFill>
                <a:schemeClr val="accent1">
                  <a:lumMod val="50000"/>
                </a:schemeClr>
              </a:solidFill>
            </a:endParaRPr>
          </a:p>
        </p:txBody>
      </p:sp>
      <p:cxnSp>
        <p:nvCxnSpPr>
          <p:cNvPr id="13" name="Elbow Connector 12"/>
          <p:cNvCxnSpPr>
            <a:stCxn id="7" idx="2"/>
            <a:endCxn id="8" idx="0"/>
          </p:cNvCxnSpPr>
          <p:nvPr/>
        </p:nvCxnSpPr>
        <p:spPr>
          <a:xfrm rot="5400000">
            <a:off x="3086100" y="2057400"/>
            <a:ext cx="304800" cy="22860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Elbow Connector 14"/>
          <p:cNvCxnSpPr>
            <a:stCxn id="7" idx="2"/>
            <a:endCxn id="9" idx="0"/>
          </p:cNvCxnSpPr>
          <p:nvPr/>
        </p:nvCxnSpPr>
        <p:spPr>
          <a:xfrm rot="16200000" flipH="1">
            <a:off x="5600700" y="1828800"/>
            <a:ext cx="304800" cy="27432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grpSp>
        <p:nvGrpSpPr>
          <p:cNvPr id="14" name="Group 13"/>
          <p:cNvGrpSpPr/>
          <p:nvPr/>
        </p:nvGrpSpPr>
        <p:grpSpPr>
          <a:xfrm>
            <a:off x="457200" y="3352800"/>
            <a:ext cx="3276600" cy="2895600"/>
            <a:chOff x="457200" y="3352800"/>
            <a:chExt cx="3276600" cy="2895600"/>
          </a:xfrm>
        </p:grpSpPr>
        <p:sp>
          <p:nvSpPr>
            <p:cNvPr id="8" name="Rectangle 7"/>
            <p:cNvSpPr/>
            <p:nvPr/>
          </p:nvSpPr>
          <p:spPr>
            <a:xfrm>
              <a:off x="457200" y="3352800"/>
              <a:ext cx="3276600" cy="1295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accent1">
                      <a:lumMod val="50000"/>
                    </a:schemeClr>
                  </a:solidFill>
                </a:rPr>
                <a:t>Surface Waters</a:t>
              </a:r>
            </a:p>
            <a:p>
              <a:pPr algn="ctr"/>
              <a:r>
                <a:rPr lang="en-US" dirty="0" smtClean="0">
                  <a:solidFill>
                    <a:schemeClr val="accent1">
                      <a:lumMod val="50000"/>
                    </a:schemeClr>
                  </a:solidFill>
                </a:rPr>
                <a:t>373.403 – 373.468 F. S.</a:t>
              </a:r>
              <a:endParaRPr lang="en-US" dirty="0">
                <a:solidFill>
                  <a:schemeClr val="accent1">
                    <a:lumMod val="50000"/>
                  </a:schemeClr>
                </a:solidFill>
              </a:endParaRPr>
            </a:p>
          </p:txBody>
        </p:sp>
        <p:sp>
          <p:nvSpPr>
            <p:cNvPr id="10" name="Rectangle 9"/>
            <p:cNvSpPr/>
            <p:nvPr/>
          </p:nvSpPr>
          <p:spPr>
            <a:xfrm>
              <a:off x="457200" y="4953000"/>
              <a:ext cx="3276600" cy="1295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Environmental Resource Permitting Program (ERP)</a:t>
              </a:r>
            </a:p>
            <a:p>
              <a:pPr algn="ctr"/>
              <a:r>
                <a:rPr lang="en-US" i="1" dirty="0" smtClean="0">
                  <a:solidFill>
                    <a:schemeClr val="accent1"/>
                  </a:solidFill>
                </a:rPr>
                <a:t>Earth works or </a:t>
              </a:r>
              <a:r>
                <a:rPr lang="en-US" b="1" i="1" dirty="0" smtClean="0">
                  <a:solidFill>
                    <a:srgbClr val="FF0000"/>
                  </a:solidFill>
                </a:rPr>
                <a:t>construction </a:t>
              </a:r>
              <a:r>
                <a:rPr lang="en-US" i="1" dirty="0" smtClean="0">
                  <a:solidFill>
                    <a:schemeClr val="accent1"/>
                  </a:solidFill>
                </a:rPr>
                <a:t>that impacts mangroves</a:t>
              </a:r>
              <a:endParaRPr lang="en-US" i="1" dirty="0">
                <a:solidFill>
                  <a:schemeClr val="accent1"/>
                </a:solidFill>
              </a:endParaRPr>
            </a:p>
          </p:txBody>
        </p:sp>
        <p:cxnSp>
          <p:nvCxnSpPr>
            <p:cNvPr id="17" name="Straight Arrow Connector 16"/>
            <p:cNvCxnSpPr>
              <a:stCxn id="8" idx="2"/>
              <a:endCxn id="10" idx="0"/>
            </p:cNvCxnSpPr>
            <p:nvPr/>
          </p:nvCxnSpPr>
          <p:spPr>
            <a:xfrm>
              <a:off x="2095500" y="4648200"/>
              <a:ext cx="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nvGrpSpPr>
          <p:cNvPr id="18" name="Group 17"/>
          <p:cNvGrpSpPr/>
          <p:nvPr/>
        </p:nvGrpSpPr>
        <p:grpSpPr>
          <a:xfrm>
            <a:off x="5486400" y="3352800"/>
            <a:ext cx="3276600" cy="2895600"/>
            <a:chOff x="5486400" y="3352800"/>
            <a:chExt cx="3276600" cy="2895600"/>
          </a:xfrm>
        </p:grpSpPr>
        <p:sp>
          <p:nvSpPr>
            <p:cNvPr id="9" name="Rectangle 8"/>
            <p:cNvSpPr/>
            <p:nvPr/>
          </p:nvSpPr>
          <p:spPr>
            <a:xfrm>
              <a:off x="5486400" y="3352800"/>
              <a:ext cx="3276600" cy="1143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accent1">
                      <a:lumMod val="50000"/>
                    </a:schemeClr>
                  </a:solidFill>
                </a:rPr>
                <a:t>1996 Mangrove Trimming</a:t>
              </a:r>
            </a:p>
            <a:p>
              <a:pPr algn="ctr"/>
              <a:r>
                <a:rPr lang="en-US" dirty="0" smtClean="0">
                  <a:solidFill>
                    <a:schemeClr val="accent1">
                      <a:lumMod val="50000"/>
                    </a:schemeClr>
                  </a:solidFill>
                </a:rPr>
                <a:t>403.9321-403.9333 F. S.</a:t>
              </a:r>
              <a:endParaRPr lang="en-US" dirty="0">
                <a:solidFill>
                  <a:schemeClr val="accent1">
                    <a:lumMod val="50000"/>
                  </a:schemeClr>
                </a:solidFill>
              </a:endParaRPr>
            </a:p>
          </p:txBody>
        </p:sp>
        <p:sp>
          <p:nvSpPr>
            <p:cNvPr id="11" name="Rectangle 10"/>
            <p:cNvSpPr/>
            <p:nvPr/>
          </p:nvSpPr>
          <p:spPr>
            <a:xfrm>
              <a:off x="5486400" y="4724400"/>
              <a:ext cx="3276600" cy="1524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smtClean="0">
                  <a:solidFill>
                    <a:schemeClr val="accent1"/>
                  </a:solidFill>
                </a:rPr>
                <a:t>Projects which only involve the </a:t>
              </a:r>
              <a:r>
                <a:rPr lang="en-US" b="1" i="1" dirty="0" smtClean="0">
                  <a:solidFill>
                    <a:srgbClr val="FF0000"/>
                  </a:solidFill>
                </a:rPr>
                <a:t>trimming</a:t>
              </a:r>
              <a:r>
                <a:rPr lang="en-US" i="1" dirty="0" smtClean="0">
                  <a:solidFill>
                    <a:schemeClr val="accent1"/>
                  </a:solidFill>
                </a:rPr>
                <a:t>, alteration, or removal of mangroves with no associated construction or earthwork activities</a:t>
              </a:r>
              <a:endParaRPr lang="en-US" i="1" dirty="0">
                <a:solidFill>
                  <a:schemeClr val="accent1"/>
                </a:solidFill>
              </a:endParaRPr>
            </a:p>
          </p:txBody>
        </p:sp>
        <p:cxnSp>
          <p:nvCxnSpPr>
            <p:cNvPr id="21" name="Straight Arrow Connector 20"/>
            <p:cNvCxnSpPr>
              <a:stCxn id="9" idx="2"/>
              <a:endCxn id="11" idx="0"/>
            </p:cNvCxnSpPr>
            <p:nvPr/>
          </p:nvCxnSpPr>
          <p:spPr>
            <a:xfrm>
              <a:off x="7124700" y="4495800"/>
              <a:ext cx="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16" name="Slide Number Placeholder 15"/>
          <p:cNvSpPr>
            <a:spLocks noGrp="1"/>
          </p:cNvSpPr>
          <p:nvPr>
            <p:ph type="sldNum" sz="quarter" idx="12"/>
          </p:nvPr>
        </p:nvSpPr>
        <p:spPr/>
        <p:txBody>
          <a:bodyPr/>
          <a:lstStyle/>
          <a:p>
            <a:fld id="{615F0109-62AC-49C9-AC10-C910264D3455}" type="slidenum">
              <a:rPr lang="en-US" smtClean="0"/>
              <a:pPr/>
              <a:t>28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Autofit/>
          </a:bodyPr>
          <a:lstStyle/>
          <a:p>
            <a:r>
              <a:rPr lang="en-US" sz="4400" dirty="0" smtClean="0"/>
              <a:t>Mangrove Regulations</a:t>
            </a:r>
            <a:endParaRPr lang="en-US" sz="4400" dirty="0"/>
          </a:p>
        </p:txBody>
      </p:sp>
      <p:sp>
        <p:nvSpPr>
          <p:cNvPr id="6" name="TextBox 5"/>
          <p:cNvSpPr txBox="1"/>
          <p:nvPr/>
        </p:nvSpPr>
        <p:spPr>
          <a:xfrm>
            <a:off x="457200" y="6259810"/>
            <a:ext cx="8229600" cy="461665"/>
          </a:xfrm>
          <a:prstGeom prst="rect">
            <a:avLst/>
          </a:prstGeom>
          <a:noFill/>
        </p:spPr>
        <p:txBody>
          <a:bodyPr wrap="square" rtlCol="0">
            <a:spAutoFit/>
          </a:bodyPr>
          <a:lstStyle/>
          <a:p>
            <a:pPr marL="342900" indent="-342900">
              <a:buAutoNum type="arabicParenBoth"/>
            </a:pPr>
            <a:r>
              <a:rPr lang="en-US" sz="1200" dirty="0" smtClean="0"/>
              <a:t>Ryan St. George, downloaded May 9, 2014</a:t>
            </a:r>
          </a:p>
          <a:p>
            <a:pPr marL="342900" indent="-342900">
              <a:buAutoNum type="arabicParenBoth"/>
            </a:pPr>
            <a:r>
              <a:rPr lang="en-US" sz="1200" dirty="0" smtClean="0"/>
              <a:t>Environmental Resource Permit Applicants Handbook, </a:t>
            </a:r>
            <a:r>
              <a:rPr lang="en-US" sz="1200" dirty="0" err="1" smtClean="0"/>
              <a:t>vol</a:t>
            </a:r>
            <a:r>
              <a:rPr lang="en-US" sz="1200" dirty="0" smtClean="0"/>
              <a:t> 1, Chapter 10</a:t>
            </a:r>
            <a:endParaRPr lang="en-US" sz="1200" dirty="0"/>
          </a:p>
        </p:txBody>
      </p:sp>
      <p:sp>
        <p:nvSpPr>
          <p:cNvPr id="7" name="Rectangle 6"/>
          <p:cNvSpPr/>
          <p:nvPr/>
        </p:nvSpPr>
        <p:spPr>
          <a:xfrm>
            <a:off x="2743200" y="1440705"/>
            <a:ext cx="32766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accent1"/>
                </a:solidFill>
              </a:rPr>
              <a:t>ERP Program</a:t>
            </a:r>
            <a:endParaRPr lang="en-US" sz="2400" b="1" dirty="0">
              <a:solidFill>
                <a:schemeClr val="accent1"/>
              </a:solidFill>
            </a:endParaRPr>
          </a:p>
        </p:txBody>
      </p:sp>
      <p:sp>
        <p:nvSpPr>
          <p:cNvPr id="12" name="Rectangle 11"/>
          <p:cNvSpPr/>
          <p:nvPr/>
        </p:nvSpPr>
        <p:spPr>
          <a:xfrm>
            <a:off x="304800" y="2431305"/>
            <a:ext cx="37338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Exemptions</a:t>
            </a:r>
          </a:p>
          <a:p>
            <a:pPr algn="ctr"/>
            <a:r>
              <a:rPr lang="en-US" dirty="0" smtClean="0">
                <a:solidFill>
                  <a:schemeClr val="accent1"/>
                </a:solidFill>
              </a:rPr>
              <a:t>Mangroves may be removed for:</a:t>
            </a:r>
          </a:p>
        </p:txBody>
      </p:sp>
      <p:sp>
        <p:nvSpPr>
          <p:cNvPr id="13" name="Rectangle 12"/>
          <p:cNvSpPr/>
          <p:nvPr/>
        </p:nvSpPr>
        <p:spPr>
          <a:xfrm>
            <a:off x="304800" y="3269505"/>
            <a:ext cx="3733800" cy="2286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itchFamily="34" charset="0"/>
              <a:buChar char="•"/>
            </a:pPr>
            <a:r>
              <a:rPr lang="en-US" b="1" i="1" dirty="0" smtClean="0">
                <a:solidFill>
                  <a:srgbClr val="00B050"/>
                </a:solidFill>
              </a:rPr>
              <a:t>Maintenance</a:t>
            </a:r>
            <a:r>
              <a:rPr lang="en-US" dirty="0" smtClean="0">
                <a:solidFill>
                  <a:schemeClr val="accent1"/>
                </a:solidFill>
              </a:rPr>
              <a:t> of swales and ditches</a:t>
            </a:r>
          </a:p>
          <a:p>
            <a:pPr>
              <a:buFont typeface="Arial" pitchFamily="34" charset="0"/>
              <a:buChar char="•"/>
            </a:pPr>
            <a:endParaRPr lang="en-US" dirty="0" smtClean="0">
              <a:solidFill>
                <a:schemeClr val="accent1"/>
              </a:solidFill>
            </a:endParaRPr>
          </a:p>
          <a:p>
            <a:pPr>
              <a:buFont typeface="Arial" pitchFamily="34" charset="0"/>
              <a:buChar char="•"/>
            </a:pPr>
            <a:r>
              <a:rPr lang="en-US" b="1" i="1" dirty="0" smtClean="0">
                <a:solidFill>
                  <a:srgbClr val="FF0000"/>
                </a:solidFill>
              </a:rPr>
              <a:t>Construction</a:t>
            </a:r>
            <a:r>
              <a:rPr lang="en-US" dirty="0" smtClean="0">
                <a:solidFill>
                  <a:schemeClr val="accent1"/>
                </a:solidFill>
              </a:rPr>
              <a:t>, replacement, and repair of </a:t>
            </a:r>
            <a:r>
              <a:rPr lang="en-US" b="1" i="1" dirty="0" smtClean="0">
                <a:solidFill>
                  <a:srgbClr val="FF0000"/>
                </a:solidFill>
              </a:rPr>
              <a:t>seawalls </a:t>
            </a:r>
            <a:r>
              <a:rPr lang="en-US" dirty="0" smtClean="0">
                <a:solidFill>
                  <a:schemeClr val="accent1"/>
                </a:solidFill>
              </a:rPr>
              <a:t>or riprap in artificial waters and </a:t>
            </a:r>
            <a:r>
              <a:rPr lang="en-US" b="1" i="1" dirty="0" smtClean="0">
                <a:solidFill>
                  <a:srgbClr val="FF0000"/>
                </a:solidFill>
              </a:rPr>
              <a:t>residential canal </a:t>
            </a:r>
            <a:r>
              <a:rPr lang="en-US" dirty="0" smtClean="0">
                <a:solidFill>
                  <a:schemeClr val="accent1"/>
                </a:solidFill>
              </a:rPr>
              <a:t>systems</a:t>
            </a:r>
          </a:p>
        </p:txBody>
      </p:sp>
      <p:sp>
        <p:nvSpPr>
          <p:cNvPr id="15" name="Rectangle 14"/>
          <p:cNvSpPr/>
          <p:nvPr/>
        </p:nvSpPr>
        <p:spPr>
          <a:xfrm>
            <a:off x="4419600" y="2431305"/>
            <a:ext cx="43434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Permits</a:t>
            </a:r>
          </a:p>
          <a:p>
            <a:pPr algn="ctr"/>
            <a:r>
              <a:rPr lang="en-US" dirty="0" smtClean="0">
                <a:solidFill>
                  <a:schemeClr val="accent1"/>
                </a:solidFill>
              </a:rPr>
              <a:t>Mangroves may be removed if…:</a:t>
            </a:r>
          </a:p>
        </p:txBody>
      </p:sp>
      <p:sp>
        <p:nvSpPr>
          <p:cNvPr id="16" name="Rectangle 15"/>
          <p:cNvSpPr/>
          <p:nvPr/>
        </p:nvSpPr>
        <p:spPr>
          <a:xfrm>
            <a:off x="4419600" y="3345704"/>
            <a:ext cx="4546600" cy="301064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itchFamily="34" charset="0"/>
              <a:buChar char="•"/>
            </a:pPr>
            <a:r>
              <a:rPr lang="en-US" dirty="0" smtClean="0">
                <a:solidFill>
                  <a:schemeClr val="accent1"/>
                </a:solidFill>
              </a:rPr>
              <a:t>..the project results in </a:t>
            </a:r>
            <a:r>
              <a:rPr lang="en-US" b="1" i="1" dirty="0" smtClean="0">
                <a:solidFill>
                  <a:srgbClr val="FF0000"/>
                </a:solidFill>
              </a:rPr>
              <a:t>no net loss </a:t>
            </a:r>
            <a:r>
              <a:rPr lang="en-US" dirty="0" smtClean="0">
                <a:solidFill>
                  <a:schemeClr val="accent1"/>
                </a:solidFill>
              </a:rPr>
              <a:t>in wetland or other surface water functions.</a:t>
            </a:r>
          </a:p>
          <a:p>
            <a:r>
              <a:rPr lang="en-US" dirty="0" smtClean="0">
                <a:solidFill>
                  <a:schemeClr val="accent1"/>
                </a:solidFill>
              </a:rPr>
              <a:t> …</a:t>
            </a:r>
            <a:r>
              <a:rPr lang="en-US" sz="2800" b="1" i="1" dirty="0" smtClean="0">
                <a:solidFill>
                  <a:srgbClr val="FF0000"/>
                </a:solidFill>
              </a:rPr>
              <a:t>a regulated activity will not adversely impact the value of functions provided to fish </a:t>
            </a:r>
            <a:r>
              <a:rPr lang="en-US" dirty="0" smtClean="0">
                <a:solidFill>
                  <a:srgbClr val="0070C0"/>
                </a:solidFill>
              </a:rPr>
              <a:t>...</a:t>
            </a:r>
            <a:r>
              <a:rPr lang="en-US" sz="1400" dirty="0" smtClean="0">
                <a:solidFill>
                  <a:srgbClr val="0070C0"/>
                </a:solidFill>
              </a:rPr>
              <a:t>(</a:t>
            </a:r>
            <a:r>
              <a:rPr lang="en-US" sz="1400" dirty="0" smtClean="0">
                <a:solidFill>
                  <a:schemeClr val="accent1"/>
                </a:solidFill>
              </a:rPr>
              <a:t>2)</a:t>
            </a:r>
            <a:endParaRPr lang="en-US" dirty="0" smtClean="0">
              <a:solidFill>
                <a:schemeClr val="accent1"/>
              </a:solidFill>
            </a:endParaRPr>
          </a:p>
          <a:p>
            <a:pPr>
              <a:buFont typeface="Arial" pitchFamily="34" charset="0"/>
              <a:buChar char="•"/>
            </a:pPr>
            <a:r>
              <a:rPr lang="en-US" dirty="0" smtClean="0">
                <a:solidFill>
                  <a:schemeClr val="accent1"/>
                </a:solidFill>
              </a:rPr>
              <a:t>Mitigation may be considered</a:t>
            </a:r>
          </a:p>
        </p:txBody>
      </p:sp>
      <p:cxnSp>
        <p:nvCxnSpPr>
          <p:cNvPr id="10" name="Elbow Connector 9"/>
          <p:cNvCxnSpPr>
            <a:stCxn id="7" idx="2"/>
            <a:endCxn id="15" idx="0"/>
          </p:cNvCxnSpPr>
          <p:nvPr/>
        </p:nvCxnSpPr>
        <p:spPr>
          <a:xfrm rot="16200000" flipH="1">
            <a:off x="5295900" y="1135905"/>
            <a:ext cx="381000" cy="22098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Elbow Connector 13"/>
          <p:cNvCxnSpPr>
            <a:stCxn id="7" idx="2"/>
            <a:endCxn id="12" idx="0"/>
          </p:cNvCxnSpPr>
          <p:nvPr/>
        </p:nvCxnSpPr>
        <p:spPr>
          <a:xfrm rot="5400000">
            <a:off x="3086100" y="1135905"/>
            <a:ext cx="381000" cy="22098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5" idx="2"/>
            <a:endCxn id="16" idx="0"/>
          </p:cNvCxnSpPr>
          <p:nvPr/>
        </p:nvCxnSpPr>
        <p:spPr>
          <a:xfrm>
            <a:off x="6591300" y="3040905"/>
            <a:ext cx="101600" cy="30479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2" idx="2"/>
            <a:endCxn id="13" idx="0"/>
          </p:cNvCxnSpPr>
          <p:nvPr/>
        </p:nvCxnSpPr>
        <p:spPr>
          <a:xfrm>
            <a:off x="2171700" y="3040905"/>
            <a:ext cx="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Slide Number Placeholder 21"/>
          <p:cNvSpPr>
            <a:spLocks noGrp="1"/>
          </p:cNvSpPr>
          <p:nvPr>
            <p:ph type="sldNum" sz="quarter" idx="12"/>
          </p:nvPr>
        </p:nvSpPr>
        <p:spPr/>
        <p:txBody>
          <a:bodyPr/>
          <a:lstStyle/>
          <a:p>
            <a:fld id="{615F0109-62AC-49C9-AC10-C910264D3455}" type="slidenum">
              <a:rPr lang="en-US" smtClean="0"/>
              <a:pPr/>
              <a:t>29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ppt_x"/>
                                          </p:val>
                                        </p:tav>
                                        <p:tav tm="100000">
                                          <p:val>
                                            <p:strVal val="#ppt_x"/>
                                          </p:val>
                                        </p:tav>
                                      </p:tavLst>
                                    </p:anim>
                                    <p:anim calcmode="lin" valueType="num">
                                      <p:cBhvr additive="base">
                                        <p:cTn id="12" dur="500" fill="hold"/>
                                        <p:tgtEl>
                                          <p:spTgt spid="2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ppt_x"/>
                                          </p:val>
                                        </p:tav>
                                        <p:tav tm="100000">
                                          <p:val>
                                            <p:strVal val="#ppt_x"/>
                                          </p:val>
                                        </p:tav>
                                      </p:tavLst>
                                    </p:anim>
                                    <p:anim calcmode="lin" valueType="num">
                                      <p:cBhvr additive="base">
                                        <p:cTn id="1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ppt_x"/>
                                          </p:val>
                                        </p:tav>
                                        <p:tav tm="100000">
                                          <p:val>
                                            <p:strVal val="#ppt_x"/>
                                          </p:val>
                                        </p:tav>
                                      </p:tavLst>
                                    </p:anim>
                                    <p:anim calcmode="lin" valueType="num">
                                      <p:cBhvr additive="base">
                                        <p:cTn id="26" dur="500" fill="hold"/>
                                        <p:tgtEl>
                                          <p:spTgt spid="18"/>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additive="base">
                                        <p:cTn id="29" dur="500" fill="hold"/>
                                        <p:tgtEl>
                                          <p:spTgt spid="16"/>
                                        </p:tgtEl>
                                        <p:attrNameLst>
                                          <p:attrName>ppt_x</p:attrName>
                                        </p:attrNameLst>
                                      </p:cBhvr>
                                      <p:tavLst>
                                        <p:tav tm="0">
                                          <p:val>
                                            <p:strVal val="#ppt_x"/>
                                          </p:val>
                                        </p:tav>
                                        <p:tav tm="100000">
                                          <p:val>
                                            <p:strVal val="#ppt_x"/>
                                          </p:val>
                                        </p:tav>
                                      </p:tavLst>
                                    </p:anim>
                                    <p:anim calcmode="lin" valueType="num">
                                      <p:cBhvr additive="base">
                                        <p:cTn id="3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5" grpId="0" animBg="1"/>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10183" y="1108953"/>
            <a:ext cx="7895617" cy="838200"/>
          </a:xfrm>
        </p:spPr>
        <p:txBody>
          <a:bodyPr>
            <a:normAutofit/>
          </a:bodyPr>
          <a:lstStyle/>
          <a:p>
            <a:r>
              <a:rPr lang="en-US" sz="4400" dirty="0" smtClean="0"/>
              <a:t>Overview</a:t>
            </a:r>
            <a:endParaRPr lang="en-US" sz="4400" dirty="0"/>
          </a:p>
        </p:txBody>
      </p:sp>
      <p:sp>
        <p:nvSpPr>
          <p:cNvPr id="3" name="Content Placeholder 2"/>
          <p:cNvSpPr>
            <a:spLocks noGrp="1"/>
          </p:cNvSpPr>
          <p:nvPr>
            <p:ph idx="4294967295"/>
          </p:nvPr>
        </p:nvSpPr>
        <p:spPr>
          <a:xfrm>
            <a:off x="152400" y="1947153"/>
            <a:ext cx="5723106" cy="4628745"/>
          </a:xfrm>
        </p:spPr>
        <p:txBody>
          <a:bodyPr>
            <a:noAutofit/>
          </a:bodyPr>
          <a:lstStyle/>
          <a:p>
            <a:pPr>
              <a:spcBef>
                <a:spcPts val="600"/>
              </a:spcBef>
            </a:pPr>
            <a:r>
              <a:rPr lang="en-US" sz="2800" dirty="0" smtClean="0"/>
              <a:t>Global climate change</a:t>
            </a:r>
          </a:p>
          <a:p>
            <a:pPr>
              <a:spcBef>
                <a:spcPts val="600"/>
              </a:spcBef>
            </a:pPr>
            <a:r>
              <a:rPr lang="en-US" sz="2800" dirty="0" smtClean="0"/>
              <a:t>Impacts on coral reefs, mangroves &amp; associated fisheries</a:t>
            </a:r>
          </a:p>
          <a:p>
            <a:pPr marL="274320" lvl="1" indent="-274320">
              <a:spcBef>
                <a:spcPts val="600"/>
              </a:spcBef>
              <a:buClr>
                <a:schemeClr val="accent3"/>
              </a:buClr>
              <a:buSzPct val="95000"/>
            </a:pPr>
            <a:r>
              <a:rPr lang="en-US" sz="2800" dirty="0" smtClean="0">
                <a:solidFill>
                  <a:srgbClr val="FF0000"/>
                </a:solidFill>
              </a:rPr>
              <a:t>An explosion of new research since 1990’s</a:t>
            </a:r>
            <a:endParaRPr lang="en-US" sz="2500" dirty="0" smtClean="0">
              <a:solidFill>
                <a:srgbClr val="FF0000"/>
              </a:solidFill>
            </a:endParaRPr>
          </a:p>
          <a:p>
            <a:pPr>
              <a:spcBef>
                <a:spcPts val="600"/>
              </a:spcBef>
            </a:pPr>
            <a:r>
              <a:rPr lang="en-US" sz="2800" dirty="0" smtClean="0"/>
              <a:t>Relevance to Florida’s regulatory  programs</a:t>
            </a:r>
          </a:p>
          <a:p>
            <a:pPr lvl="1">
              <a:spcBef>
                <a:spcPts val="600"/>
              </a:spcBef>
            </a:pPr>
            <a:r>
              <a:rPr lang="en-US" b="1" i="1" dirty="0" smtClean="0"/>
              <a:t>Mangrove-focused</a:t>
            </a:r>
            <a:r>
              <a:rPr lang="en-US" dirty="0" smtClean="0"/>
              <a:t> </a:t>
            </a:r>
          </a:p>
          <a:p>
            <a:pPr lvl="2">
              <a:spcBef>
                <a:spcPts val="600"/>
              </a:spcBef>
            </a:pPr>
            <a:endParaRPr lang="en-US" sz="2800" dirty="0" smtClean="0"/>
          </a:p>
        </p:txBody>
      </p:sp>
      <p:sp>
        <p:nvSpPr>
          <p:cNvPr id="7" name="Slide Number Placeholder 6"/>
          <p:cNvSpPr>
            <a:spLocks noGrp="1"/>
          </p:cNvSpPr>
          <p:nvPr>
            <p:ph type="sldNum" sz="quarter" idx="12"/>
          </p:nvPr>
        </p:nvSpPr>
        <p:spPr/>
        <p:txBody>
          <a:bodyPr/>
          <a:lstStyle/>
          <a:p>
            <a:fld id="{615F0109-62AC-49C9-AC10-C910264D3455}" type="slidenum">
              <a:rPr lang="en-US" smtClean="0"/>
              <a:pPr/>
              <a:t>3</a:t>
            </a:fld>
            <a:endParaRPr lang="en-US"/>
          </a:p>
        </p:txBody>
      </p:sp>
      <p:grpSp>
        <p:nvGrpSpPr>
          <p:cNvPr id="10" name="Group 9"/>
          <p:cNvGrpSpPr/>
          <p:nvPr/>
        </p:nvGrpSpPr>
        <p:grpSpPr>
          <a:xfrm>
            <a:off x="6058745" y="972766"/>
            <a:ext cx="2853412" cy="5212989"/>
            <a:chOff x="6058745" y="972766"/>
            <a:chExt cx="2853412" cy="5212989"/>
          </a:xfrm>
        </p:grpSpPr>
        <p:pic>
          <p:nvPicPr>
            <p:cNvPr id="1026" name="Picture 2"/>
            <p:cNvPicPr>
              <a:picLocks noChangeAspect="1" noChangeArrowheads="1"/>
            </p:cNvPicPr>
            <p:nvPr/>
          </p:nvPicPr>
          <p:blipFill>
            <a:blip r:embed="rId3" cstate="print"/>
            <a:srcRect/>
            <a:stretch>
              <a:fillRect/>
            </a:stretch>
          </p:blipFill>
          <p:spPr bwMode="auto">
            <a:xfrm>
              <a:off x="6058745" y="1721797"/>
              <a:ext cx="2853412" cy="4046706"/>
            </a:xfrm>
            <a:prstGeom prst="rect">
              <a:avLst/>
            </a:prstGeom>
            <a:noFill/>
            <a:ln w="9525">
              <a:noFill/>
              <a:miter lim="800000"/>
              <a:headEnd/>
              <a:tailEnd/>
            </a:ln>
          </p:spPr>
        </p:pic>
        <p:sp>
          <p:nvSpPr>
            <p:cNvPr id="8" name="TextBox 7"/>
            <p:cNvSpPr txBox="1"/>
            <p:nvPr/>
          </p:nvSpPr>
          <p:spPr>
            <a:xfrm>
              <a:off x="6499697" y="5924145"/>
              <a:ext cx="2412460" cy="261610"/>
            </a:xfrm>
            <a:prstGeom prst="rect">
              <a:avLst/>
            </a:prstGeom>
            <a:noFill/>
          </p:spPr>
          <p:txBody>
            <a:bodyPr wrap="square" rtlCol="0">
              <a:spAutoFit/>
            </a:bodyPr>
            <a:lstStyle/>
            <a:p>
              <a:r>
                <a:rPr lang="en-US" sz="1100" dirty="0" smtClean="0"/>
                <a:t>Source:  ABC News Poll, June 2, 2014</a:t>
              </a:r>
              <a:endParaRPr lang="en-US" sz="1100" dirty="0"/>
            </a:p>
          </p:txBody>
        </p:sp>
        <p:sp>
          <p:nvSpPr>
            <p:cNvPr id="9" name="TextBox 8"/>
            <p:cNvSpPr txBox="1"/>
            <p:nvPr/>
          </p:nvSpPr>
          <p:spPr>
            <a:xfrm>
              <a:off x="6206247" y="972766"/>
              <a:ext cx="2705910" cy="369332"/>
            </a:xfrm>
            <a:prstGeom prst="rect">
              <a:avLst/>
            </a:prstGeom>
            <a:noFill/>
          </p:spPr>
          <p:txBody>
            <a:bodyPr wrap="square" rtlCol="0">
              <a:spAutoFit/>
            </a:bodyPr>
            <a:lstStyle/>
            <a:p>
              <a:pPr algn="ctr"/>
              <a:r>
                <a:rPr lang="en-US" dirty="0" smtClean="0"/>
                <a:t>Sea Change </a:t>
              </a:r>
              <a:endParaRPr lang="en-US"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77379" y="708498"/>
            <a:ext cx="7579467" cy="838200"/>
          </a:xfrm>
        </p:spPr>
        <p:txBody>
          <a:bodyPr>
            <a:normAutofit/>
          </a:bodyPr>
          <a:lstStyle/>
          <a:p>
            <a:r>
              <a:rPr lang="en-US" sz="4400" dirty="0" smtClean="0"/>
              <a:t>ERP, sea level rise and mangroves</a:t>
            </a:r>
            <a:endParaRPr lang="en-US" sz="4400" dirty="0"/>
          </a:p>
        </p:txBody>
      </p:sp>
      <p:sp>
        <p:nvSpPr>
          <p:cNvPr id="3" name="Content Placeholder 2"/>
          <p:cNvSpPr>
            <a:spLocks noGrp="1"/>
          </p:cNvSpPr>
          <p:nvPr>
            <p:ph idx="4294967295"/>
          </p:nvPr>
        </p:nvSpPr>
        <p:spPr>
          <a:xfrm>
            <a:off x="55120" y="1793791"/>
            <a:ext cx="2863174" cy="2688132"/>
          </a:xfrm>
        </p:spPr>
        <p:txBody>
          <a:bodyPr>
            <a:noAutofit/>
          </a:bodyPr>
          <a:lstStyle/>
          <a:p>
            <a:pPr>
              <a:lnSpc>
                <a:spcPct val="120000"/>
              </a:lnSpc>
            </a:pPr>
            <a:r>
              <a:rPr lang="en-US" sz="2000" dirty="0" smtClean="0"/>
              <a:t>Flat Florida</a:t>
            </a:r>
          </a:p>
          <a:p>
            <a:pPr>
              <a:lnSpc>
                <a:spcPct val="120000"/>
              </a:lnSpc>
            </a:pPr>
            <a:r>
              <a:rPr lang="en-US" sz="2000" dirty="0" smtClean="0"/>
              <a:t>Coastal slope 2%</a:t>
            </a:r>
          </a:p>
          <a:p>
            <a:pPr>
              <a:lnSpc>
                <a:spcPct val="120000"/>
              </a:lnSpc>
            </a:pPr>
            <a:r>
              <a:rPr lang="en-US" sz="2000" dirty="0" smtClean="0"/>
              <a:t>Width submerged, if unconstrained</a:t>
            </a:r>
          </a:p>
          <a:p>
            <a:pPr lvl="1">
              <a:lnSpc>
                <a:spcPct val="120000"/>
              </a:lnSpc>
            </a:pPr>
            <a:r>
              <a:rPr lang="en-US" sz="2000" dirty="0" smtClean="0"/>
              <a:t>At 3 ft SLR, 150 ft  </a:t>
            </a:r>
          </a:p>
          <a:p>
            <a:pPr lvl="1">
              <a:lnSpc>
                <a:spcPct val="120000"/>
              </a:lnSpc>
            </a:pPr>
            <a:r>
              <a:rPr lang="en-US" sz="2000" dirty="0" smtClean="0"/>
              <a:t>At 6 ft SLR, 300 ft  </a:t>
            </a:r>
          </a:p>
        </p:txBody>
      </p:sp>
      <p:sp>
        <p:nvSpPr>
          <p:cNvPr id="12" name="Slide Number Placeholder 11"/>
          <p:cNvSpPr>
            <a:spLocks noGrp="1"/>
          </p:cNvSpPr>
          <p:nvPr>
            <p:ph type="sldNum" sz="quarter" idx="12"/>
          </p:nvPr>
        </p:nvSpPr>
        <p:spPr/>
        <p:txBody>
          <a:bodyPr/>
          <a:lstStyle/>
          <a:p>
            <a:fld id="{615F0109-62AC-49C9-AC10-C910264D3455}" type="slidenum">
              <a:rPr lang="en-US" smtClean="0"/>
              <a:pPr/>
              <a:t>30</a:t>
            </a:fld>
            <a:endParaRPr lang="en-US" dirty="0"/>
          </a:p>
        </p:txBody>
      </p:sp>
      <p:sp>
        <p:nvSpPr>
          <p:cNvPr id="6" name="Right Triangle 5"/>
          <p:cNvSpPr/>
          <p:nvPr/>
        </p:nvSpPr>
        <p:spPr>
          <a:xfrm flipH="1">
            <a:off x="3462940" y="2759768"/>
            <a:ext cx="4172025" cy="886540"/>
          </a:xfrm>
          <a:prstGeom prst="rtTriangle">
            <a:avLst/>
          </a:prstGeom>
          <a:solidFill>
            <a:srgbClr val="00CC00"/>
          </a:solidFill>
          <a:ln>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p:cNvGrpSpPr/>
          <p:nvPr/>
        </p:nvGrpSpPr>
        <p:grpSpPr>
          <a:xfrm>
            <a:off x="3315673" y="2985273"/>
            <a:ext cx="2095995" cy="1265638"/>
            <a:chOff x="3315673" y="2985273"/>
            <a:chExt cx="2095995" cy="1265638"/>
          </a:xfrm>
        </p:grpSpPr>
        <p:sp>
          <p:nvSpPr>
            <p:cNvPr id="8" name="TextBox 7"/>
            <p:cNvSpPr txBox="1"/>
            <p:nvPr/>
          </p:nvSpPr>
          <p:spPr>
            <a:xfrm>
              <a:off x="3836835" y="3773472"/>
              <a:ext cx="1201392" cy="477439"/>
            </a:xfrm>
            <a:prstGeom prst="rect">
              <a:avLst/>
            </a:prstGeom>
            <a:noFill/>
          </p:spPr>
          <p:txBody>
            <a:bodyPr wrap="square" rtlCol="0">
              <a:spAutoFit/>
            </a:bodyPr>
            <a:lstStyle/>
            <a:p>
              <a:pPr algn="ctr"/>
              <a:r>
                <a:rPr lang="en-US" dirty="0" smtClean="0"/>
                <a:t>150 ft</a:t>
              </a:r>
              <a:endParaRPr lang="en-US" dirty="0"/>
            </a:p>
          </p:txBody>
        </p:sp>
        <p:sp>
          <p:nvSpPr>
            <p:cNvPr id="9" name="Right Arrow 8"/>
            <p:cNvSpPr/>
            <p:nvPr/>
          </p:nvSpPr>
          <p:spPr>
            <a:xfrm>
              <a:off x="3350300" y="3696610"/>
              <a:ext cx="2061368" cy="1652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431787" y="2985273"/>
              <a:ext cx="600696" cy="477439"/>
            </a:xfrm>
            <a:prstGeom prst="rect">
              <a:avLst/>
            </a:prstGeom>
            <a:noFill/>
          </p:spPr>
          <p:txBody>
            <a:bodyPr wrap="square" rtlCol="0">
              <a:spAutoFit/>
            </a:bodyPr>
            <a:lstStyle/>
            <a:p>
              <a:r>
                <a:rPr lang="en-US" dirty="0" smtClean="0"/>
                <a:t>3 ft</a:t>
              </a:r>
              <a:endParaRPr lang="en-US" dirty="0"/>
            </a:p>
          </p:txBody>
        </p:sp>
        <p:sp>
          <p:nvSpPr>
            <p:cNvPr id="13" name="Right Arrow 12"/>
            <p:cNvSpPr/>
            <p:nvPr/>
          </p:nvSpPr>
          <p:spPr>
            <a:xfrm rot="16200000">
              <a:off x="3154642" y="3323331"/>
              <a:ext cx="469332" cy="1472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6"/>
          <p:cNvGrpSpPr/>
          <p:nvPr/>
        </p:nvGrpSpPr>
        <p:grpSpPr>
          <a:xfrm>
            <a:off x="3015325" y="2445451"/>
            <a:ext cx="4619640" cy="1812729"/>
            <a:chOff x="3015325" y="2445451"/>
            <a:chExt cx="4619640" cy="1812729"/>
          </a:xfrm>
        </p:grpSpPr>
        <p:sp>
          <p:nvSpPr>
            <p:cNvPr id="15" name="Right Arrow 14"/>
            <p:cNvSpPr/>
            <p:nvPr/>
          </p:nvSpPr>
          <p:spPr>
            <a:xfrm rot="16200000">
              <a:off x="2755638" y="3065780"/>
              <a:ext cx="880724" cy="239346"/>
            </a:xfrm>
            <a:prstGeom prst="rightArrow">
              <a:avLst/>
            </a:prstGeom>
            <a:solidFill>
              <a:srgbClr val="FF0000"/>
            </a:solidFill>
            <a:ln>
              <a:solidFill>
                <a:srgbClr val="99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015325" y="2445451"/>
              <a:ext cx="600696" cy="477439"/>
            </a:xfrm>
            <a:prstGeom prst="rect">
              <a:avLst/>
            </a:prstGeom>
            <a:noFill/>
          </p:spPr>
          <p:txBody>
            <a:bodyPr wrap="square" rtlCol="0">
              <a:spAutoFit/>
            </a:bodyPr>
            <a:lstStyle/>
            <a:p>
              <a:r>
                <a:rPr lang="en-US" dirty="0" smtClean="0"/>
                <a:t>6 ft</a:t>
              </a:r>
              <a:endParaRPr lang="en-US" dirty="0"/>
            </a:p>
          </p:txBody>
        </p:sp>
        <p:sp>
          <p:nvSpPr>
            <p:cNvPr id="18" name="Right Arrow 17"/>
            <p:cNvSpPr/>
            <p:nvPr/>
          </p:nvSpPr>
          <p:spPr>
            <a:xfrm>
              <a:off x="3433756" y="4053842"/>
              <a:ext cx="4201209" cy="204338"/>
            </a:xfrm>
            <a:prstGeom prst="right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6433573" y="3696610"/>
              <a:ext cx="1201392" cy="477439"/>
            </a:xfrm>
            <a:prstGeom prst="rect">
              <a:avLst/>
            </a:prstGeom>
            <a:noFill/>
          </p:spPr>
          <p:txBody>
            <a:bodyPr wrap="square" rtlCol="0">
              <a:spAutoFit/>
            </a:bodyPr>
            <a:lstStyle/>
            <a:p>
              <a:pPr algn="ctr"/>
              <a:r>
                <a:rPr lang="en-US" dirty="0" smtClean="0"/>
                <a:t>300 ft</a:t>
              </a:r>
              <a:endParaRPr lang="en-US" dirty="0"/>
            </a:p>
          </p:txBody>
        </p:sp>
      </p:grpSp>
      <p:sp>
        <p:nvSpPr>
          <p:cNvPr id="21" name="Content Placeholder 2"/>
          <p:cNvSpPr txBox="1">
            <a:spLocks/>
          </p:cNvSpPr>
          <p:nvPr/>
        </p:nvSpPr>
        <p:spPr>
          <a:xfrm>
            <a:off x="505045" y="4844377"/>
            <a:ext cx="7682402" cy="1511973"/>
          </a:xfrm>
          <a:prstGeom prst="rect">
            <a:avLst/>
          </a:prstGeom>
        </p:spPr>
        <p:txBody>
          <a:bodyPr vert="horz">
            <a:normAutofit/>
          </a:bodyPr>
          <a:lstStyle/>
          <a:p>
            <a:pPr marL="274320" marR="0" lvl="0" indent="-274320" algn="l" defTabSz="914400" rtl="0" eaLnBrk="1" fontAlgn="auto" latinLnBrk="0" hangingPunct="1">
              <a:lnSpc>
                <a:spcPct val="120000"/>
              </a:lnSpc>
              <a:spcBef>
                <a:spcPct val="20000"/>
              </a:spcBef>
              <a:spcAft>
                <a:spcPts val="0"/>
              </a:spcAft>
              <a:buClr>
                <a:schemeClr val="accent3"/>
              </a:buClr>
              <a:buSzPct val="95000"/>
              <a:buFont typeface="Wingdings 2"/>
              <a:buChar char=""/>
              <a:tabLst/>
              <a:defRPr/>
            </a:pPr>
            <a:r>
              <a:rPr kumimoji="0" lang="en-US" sz="2200" b="0" i="0" u="none" strike="noStrike" kern="1200" cap="none" spc="0" normalizeH="0" baseline="0" noProof="0" dirty="0" smtClean="0">
                <a:ln>
                  <a:noFill/>
                </a:ln>
                <a:solidFill>
                  <a:schemeClr val="tx1"/>
                </a:solidFill>
                <a:effectLst/>
                <a:uLnTx/>
                <a:uFillTx/>
                <a:latin typeface="+mn-lt"/>
                <a:ea typeface="+mn-ea"/>
                <a:cs typeface="+mn-cs"/>
              </a:rPr>
              <a:t>To protect coastal properties &amp; infrastructure:  a</a:t>
            </a:r>
            <a:r>
              <a:rPr kumimoji="0" lang="en-US" sz="2200" b="0" i="0" u="none" strike="noStrike" kern="1200" cap="none" spc="0" normalizeH="0" noProof="0" dirty="0" smtClean="0">
                <a:ln>
                  <a:noFill/>
                </a:ln>
                <a:solidFill>
                  <a:schemeClr val="tx1"/>
                </a:solidFill>
                <a:effectLst/>
                <a:uLnTx/>
                <a:uFillTx/>
                <a:latin typeface="+mn-lt"/>
                <a:ea typeface="+mn-ea"/>
                <a:cs typeface="+mn-cs"/>
              </a:rPr>
              <a:t> choice</a:t>
            </a:r>
            <a:endParaRPr kumimoji="0" lang="en-US" sz="2200" b="0" i="0" u="none" strike="noStrike" kern="1200" cap="none" spc="0" normalizeH="0" baseline="0" noProof="0" dirty="0" smtClean="0">
              <a:ln>
                <a:noFill/>
              </a:ln>
              <a:solidFill>
                <a:schemeClr val="tx1"/>
              </a:solidFill>
              <a:effectLst/>
              <a:uLnTx/>
              <a:uFillTx/>
              <a:latin typeface="+mn-lt"/>
              <a:ea typeface="+mn-ea"/>
              <a:cs typeface="+mn-cs"/>
            </a:endParaRPr>
          </a:p>
          <a:p>
            <a:pPr marL="640080" marR="0" lvl="1" indent="-246888" algn="l" defTabSz="914400" rtl="0" eaLnBrk="1" fontAlgn="auto" latinLnBrk="0" hangingPunct="1">
              <a:lnSpc>
                <a:spcPct val="120000"/>
              </a:lnSpc>
              <a:spcBef>
                <a:spcPct val="20000"/>
              </a:spcBef>
              <a:spcAft>
                <a:spcPts val="0"/>
              </a:spcAft>
              <a:buClr>
                <a:schemeClr val="accent1"/>
              </a:buClr>
              <a:buSzPct val="85000"/>
              <a:buFont typeface="Wingdings 2"/>
              <a:buChar char=""/>
              <a:tabLst/>
              <a:defRPr/>
            </a:pPr>
            <a:r>
              <a:rPr kumimoji="0" lang="en-US" sz="2200" b="0" i="0" u="none" strike="noStrike" kern="1200" cap="none" spc="0" normalizeH="0" baseline="0" noProof="0" dirty="0" smtClean="0">
                <a:ln>
                  <a:noFill/>
                </a:ln>
                <a:solidFill>
                  <a:schemeClr val="tx1"/>
                </a:solidFill>
                <a:effectLst/>
                <a:uLnTx/>
                <a:uFillTx/>
                <a:latin typeface="+mn-lt"/>
                <a:ea typeface="+mn-ea"/>
                <a:cs typeface="+mn-cs"/>
              </a:rPr>
              <a:t>Natural buffer zones:   unconstrained shoreline</a:t>
            </a:r>
          </a:p>
          <a:p>
            <a:pPr marL="640080" marR="0" lvl="1" indent="-246888" algn="l" defTabSz="914400" rtl="0" eaLnBrk="1" fontAlgn="auto" latinLnBrk="0" hangingPunct="1">
              <a:lnSpc>
                <a:spcPct val="120000"/>
              </a:lnSpc>
              <a:spcBef>
                <a:spcPct val="20000"/>
              </a:spcBef>
              <a:spcAft>
                <a:spcPts val="0"/>
              </a:spcAft>
              <a:buClr>
                <a:schemeClr val="accent1"/>
              </a:buClr>
              <a:buSzPct val="85000"/>
              <a:buFont typeface="Wingdings 2"/>
              <a:buChar char=""/>
              <a:tabLst/>
              <a:defRPr/>
            </a:pPr>
            <a:r>
              <a:rPr kumimoji="0" lang="en-US" sz="2200" b="0" i="0" u="none" strike="noStrike" kern="1200" cap="none" spc="0" normalizeH="0" baseline="0" noProof="0" dirty="0" smtClean="0">
                <a:ln>
                  <a:noFill/>
                </a:ln>
                <a:solidFill>
                  <a:schemeClr val="tx1"/>
                </a:solidFill>
                <a:effectLst/>
                <a:uLnTx/>
                <a:uFillTx/>
                <a:latin typeface="+mn-lt"/>
                <a:ea typeface="+mn-ea"/>
                <a:cs typeface="+mn-cs"/>
              </a:rPr>
              <a:t>Hardened shorelines:   constrained shoreline</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22" name="Rectangle 21"/>
          <p:cNvSpPr/>
          <p:nvPr/>
        </p:nvSpPr>
        <p:spPr>
          <a:xfrm>
            <a:off x="7634965" y="2745091"/>
            <a:ext cx="1432835" cy="886541"/>
          </a:xfrm>
          <a:prstGeom prst="rect">
            <a:avLst/>
          </a:prstGeom>
          <a:solidFill>
            <a:srgbClr val="00CC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3462943" y="2745090"/>
            <a:ext cx="373891" cy="880725"/>
          </a:xfrm>
          <a:prstGeom prst="rect">
            <a:avLst/>
          </a:prstGeom>
          <a:blipFill>
            <a:blip r:embed="rId2" cstate="print"/>
            <a:tile tx="0" ty="0" sx="100000" sy="100000" flip="none" algn="tl"/>
          </a:blip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388" name="Picture 4" descr="https://encrypted-tbn2.gstatic.com/images?q=tbn:ANd9GcSkxc31jHLMkrDW6N-2iJeC20S-5V7nOfMUzcz-2t_8nVbrsWUOMw5zMpf3">
            <a:hlinkClick r:id="rId3"/>
          </p:cNvPr>
          <p:cNvPicPr>
            <a:picLocks noChangeAspect="1" noChangeArrowheads="1"/>
          </p:cNvPicPr>
          <p:nvPr/>
        </p:nvPicPr>
        <p:blipFill>
          <a:blip r:embed="rId4" cstate="print"/>
          <a:srcRect/>
          <a:stretch>
            <a:fillRect/>
          </a:stretch>
        </p:blipFill>
        <p:spPr bwMode="auto">
          <a:xfrm>
            <a:off x="7668638" y="1585456"/>
            <a:ext cx="1274323" cy="115963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500" fill="hold"/>
                                        <p:tgtEl>
                                          <p:spTgt spid="26"/>
                                        </p:tgtEl>
                                        <p:attrNameLst>
                                          <p:attrName>ppt_x</p:attrName>
                                        </p:attrNameLst>
                                      </p:cBhvr>
                                      <p:tavLst>
                                        <p:tav tm="0">
                                          <p:val>
                                            <p:strVal val="#ppt_x"/>
                                          </p:val>
                                        </p:tav>
                                        <p:tav tm="100000">
                                          <p:val>
                                            <p:strVal val="#ppt_x"/>
                                          </p:val>
                                        </p:tav>
                                      </p:tavLst>
                                    </p:anim>
                                    <p:anim calcmode="lin" valueType="num">
                                      <p:cBhvr additive="base">
                                        <p:cTn id="12" dur="500" fill="hold"/>
                                        <p:tgtEl>
                                          <p:spTgt spid="2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additive="base">
                                        <p:cTn id="21" dur="500" fill="hold"/>
                                        <p:tgtEl>
                                          <p:spTgt spid="27"/>
                                        </p:tgtEl>
                                        <p:attrNameLst>
                                          <p:attrName>ppt_x</p:attrName>
                                        </p:attrNameLst>
                                      </p:cBhvr>
                                      <p:tavLst>
                                        <p:tav tm="0">
                                          <p:val>
                                            <p:strVal val="#ppt_x"/>
                                          </p:val>
                                        </p:tav>
                                        <p:tav tm="100000">
                                          <p:val>
                                            <p:strVal val="#ppt_x"/>
                                          </p:val>
                                        </p:tav>
                                      </p:tavLst>
                                    </p:anim>
                                    <p:anim calcmode="lin" valueType="num">
                                      <p:cBhvr additive="base">
                                        <p:cTn id="22" dur="500" fill="hold"/>
                                        <p:tgtEl>
                                          <p:spTgt spid="27"/>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1">
                                            <p:txEl>
                                              <p:pRg st="0" end="0"/>
                                            </p:txEl>
                                          </p:spTgt>
                                        </p:tgtEl>
                                        <p:attrNameLst>
                                          <p:attrName>style.visibility</p:attrName>
                                        </p:attrNameLst>
                                      </p:cBhvr>
                                      <p:to>
                                        <p:strVal val="visible"/>
                                      </p:to>
                                    </p:set>
                                    <p:anim calcmode="lin" valueType="num">
                                      <p:cBhvr additive="base">
                                        <p:cTn id="31"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1">
                                            <p:txEl>
                                              <p:pRg st="0" end="0"/>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6388"/>
                                        </p:tgtEl>
                                        <p:attrNameLst>
                                          <p:attrName>style.visibility</p:attrName>
                                        </p:attrNameLst>
                                      </p:cBhvr>
                                      <p:to>
                                        <p:strVal val="visible"/>
                                      </p:to>
                                    </p:set>
                                    <p:anim calcmode="lin" valueType="num">
                                      <p:cBhvr additive="base">
                                        <p:cTn id="35" dur="500" fill="hold"/>
                                        <p:tgtEl>
                                          <p:spTgt spid="16388"/>
                                        </p:tgtEl>
                                        <p:attrNameLst>
                                          <p:attrName>ppt_x</p:attrName>
                                        </p:attrNameLst>
                                      </p:cBhvr>
                                      <p:tavLst>
                                        <p:tav tm="0">
                                          <p:val>
                                            <p:strVal val="#ppt_x"/>
                                          </p:val>
                                        </p:tav>
                                        <p:tav tm="100000">
                                          <p:val>
                                            <p:strVal val="#ppt_x"/>
                                          </p:val>
                                        </p:tav>
                                      </p:tavLst>
                                    </p:anim>
                                    <p:anim calcmode="lin" valueType="num">
                                      <p:cBhvr additive="base">
                                        <p:cTn id="36" dur="500" fill="hold"/>
                                        <p:tgtEl>
                                          <p:spTgt spid="16388"/>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21">
                                            <p:txEl>
                                              <p:pRg st="1" end="1"/>
                                            </p:txEl>
                                          </p:spTgt>
                                        </p:tgtEl>
                                        <p:attrNameLst>
                                          <p:attrName>style.visibility</p:attrName>
                                        </p:attrNameLst>
                                      </p:cBhvr>
                                      <p:to>
                                        <p:strVal val="visible"/>
                                      </p:to>
                                    </p:set>
                                    <p:anim calcmode="lin" valueType="num">
                                      <p:cBhvr additive="base">
                                        <p:cTn id="39" dur="500" fill="hold"/>
                                        <p:tgtEl>
                                          <p:spTgt spid="21">
                                            <p:txEl>
                                              <p:pRg st="1" end="1"/>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21">
                                            <p:txEl>
                                              <p:pRg st="2" end="2"/>
                                            </p:txEl>
                                          </p:spTgt>
                                        </p:tgtEl>
                                        <p:attrNameLst>
                                          <p:attrName>style.visibility</p:attrName>
                                        </p:attrNameLst>
                                      </p:cBhvr>
                                      <p:to>
                                        <p:strVal val="visible"/>
                                      </p:to>
                                    </p:set>
                                    <p:anim calcmode="lin" valueType="num">
                                      <p:cBhvr additive="base">
                                        <p:cTn id="45" dur="500" fill="hold"/>
                                        <p:tgtEl>
                                          <p:spTgt spid="21">
                                            <p:txEl>
                                              <p:pRg st="2" end="2"/>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21">
                                            <p:txEl>
                                              <p:pRg st="2" end="2"/>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25"/>
                                        </p:tgtEl>
                                        <p:attrNameLst>
                                          <p:attrName>style.visibility</p:attrName>
                                        </p:attrNameLst>
                                      </p:cBhvr>
                                      <p:to>
                                        <p:strVal val="visible"/>
                                      </p:to>
                                    </p:set>
                                    <p:anim calcmode="lin" valueType="num">
                                      <p:cBhvr additive="base">
                                        <p:cTn id="49" dur="500" fill="hold"/>
                                        <p:tgtEl>
                                          <p:spTgt spid="25"/>
                                        </p:tgtEl>
                                        <p:attrNameLst>
                                          <p:attrName>ppt_x</p:attrName>
                                        </p:attrNameLst>
                                      </p:cBhvr>
                                      <p:tavLst>
                                        <p:tav tm="0">
                                          <p:val>
                                            <p:strVal val="#ppt_x"/>
                                          </p:val>
                                        </p:tav>
                                        <p:tav tm="100000">
                                          <p:val>
                                            <p:strVal val="#ppt_x"/>
                                          </p:val>
                                        </p:tav>
                                      </p:tavLst>
                                    </p:anim>
                                    <p:anim calcmode="lin" valueType="num">
                                      <p:cBhvr additive="base">
                                        <p:cTn id="50"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half" idx="2"/>
          </p:nvPr>
        </p:nvSpPr>
        <p:spPr>
          <a:xfrm>
            <a:off x="136192" y="1643976"/>
            <a:ext cx="5340233" cy="2957209"/>
          </a:xfrm>
        </p:spPr>
        <p:txBody>
          <a:bodyPr>
            <a:noAutofit/>
          </a:bodyPr>
          <a:lstStyle/>
          <a:p>
            <a:r>
              <a:rPr lang="en-US" sz="3200" dirty="0" smtClean="0"/>
              <a:t>Creep </a:t>
            </a:r>
            <a:r>
              <a:rPr lang="en-US" sz="3200" dirty="0" err="1" smtClean="0"/>
              <a:t>vs</a:t>
            </a:r>
            <a:r>
              <a:rPr lang="en-US" sz="3200" dirty="0" smtClean="0"/>
              <a:t> Squeeze</a:t>
            </a:r>
          </a:p>
          <a:p>
            <a:pPr lvl="1"/>
            <a:r>
              <a:rPr lang="en-US" sz="2800" dirty="0" smtClean="0"/>
              <a:t>Creep: natural buffer zones</a:t>
            </a:r>
          </a:p>
          <a:p>
            <a:pPr lvl="2"/>
            <a:r>
              <a:rPr lang="en-US" sz="2400" dirty="0" smtClean="0"/>
              <a:t>Functions and values retained</a:t>
            </a:r>
          </a:p>
          <a:p>
            <a:pPr lvl="1"/>
            <a:r>
              <a:rPr lang="en-US" sz="2800" dirty="0" smtClean="0"/>
              <a:t>Squeeze: hardened shorelines</a:t>
            </a:r>
          </a:p>
          <a:p>
            <a:pPr lvl="2"/>
            <a:r>
              <a:rPr lang="en-US" sz="2400" dirty="0" smtClean="0"/>
              <a:t>Mangroves, fish habitat  lost</a:t>
            </a:r>
          </a:p>
          <a:p>
            <a:pPr lvl="1"/>
            <a:endParaRPr lang="en-US" sz="2800" dirty="0" smtClean="0"/>
          </a:p>
        </p:txBody>
      </p:sp>
      <p:pic>
        <p:nvPicPr>
          <p:cNvPr id="6" name="Picture 2" descr="http://www.sarasota.wateratlas.usf.edu/new/images/oyster/large/SW4-seawall-habitat-2.jpg">
            <a:hlinkClick r:id="rId2"/>
          </p:cNvPr>
          <p:cNvPicPr>
            <a:picLocks noChangeAspect="1" noChangeArrowheads="1"/>
          </p:cNvPicPr>
          <p:nvPr/>
        </p:nvPicPr>
        <p:blipFill>
          <a:blip r:embed="rId3" cstate="print"/>
          <a:srcRect l="28411"/>
          <a:stretch>
            <a:fillRect/>
          </a:stretch>
        </p:blipFill>
        <p:spPr bwMode="auto">
          <a:xfrm>
            <a:off x="5591065" y="1906616"/>
            <a:ext cx="3494567" cy="3658803"/>
          </a:xfrm>
          <a:prstGeom prst="rect">
            <a:avLst/>
          </a:prstGeom>
          <a:noFill/>
        </p:spPr>
      </p:pic>
      <p:sp>
        <p:nvSpPr>
          <p:cNvPr id="10" name="Slide Number Placeholder 9"/>
          <p:cNvSpPr>
            <a:spLocks noGrp="1"/>
          </p:cNvSpPr>
          <p:nvPr>
            <p:ph type="sldNum" sz="quarter" idx="12"/>
          </p:nvPr>
        </p:nvSpPr>
        <p:spPr/>
        <p:txBody>
          <a:bodyPr/>
          <a:lstStyle/>
          <a:p>
            <a:fld id="{615F0109-62AC-49C9-AC10-C910264D3455}" type="slidenum">
              <a:rPr lang="en-US" smtClean="0"/>
              <a:pPr/>
              <a:t>31</a:t>
            </a:fld>
            <a:endParaRPr lang="en-US"/>
          </a:p>
        </p:txBody>
      </p:sp>
      <p:sp>
        <p:nvSpPr>
          <p:cNvPr id="11" name="Title 1"/>
          <p:cNvSpPr>
            <a:spLocks noGrp="1"/>
          </p:cNvSpPr>
          <p:nvPr>
            <p:ph type="title" idx="4294967295"/>
          </p:nvPr>
        </p:nvSpPr>
        <p:spPr>
          <a:xfrm>
            <a:off x="447473" y="1035185"/>
            <a:ext cx="7988030" cy="556098"/>
          </a:xfrm>
        </p:spPr>
        <p:txBody>
          <a:bodyPr>
            <a:noAutofit/>
          </a:bodyPr>
          <a:lstStyle/>
          <a:p>
            <a:r>
              <a:rPr lang="en-US" sz="4400" dirty="0" smtClean="0"/>
              <a:t>Sea level rise and urban shorelines</a:t>
            </a:r>
            <a:endParaRPr lang="en-US" sz="4400" dirty="0"/>
          </a:p>
        </p:txBody>
      </p:sp>
      <p:pic>
        <p:nvPicPr>
          <p:cNvPr id="12" name="Picture 2" descr="http://files.lsecities.net/files/2011/10/RV-N-014a.jpg"/>
          <p:cNvPicPr>
            <a:picLocks noChangeAspect="1" noChangeArrowheads="1"/>
          </p:cNvPicPr>
          <p:nvPr/>
        </p:nvPicPr>
        <p:blipFill>
          <a:blip r:embed="rId4" cstate="print"/>
          <a:srcRect/>
          <a:stretch>
            <a:fillRect/>
          </a:stretch>
        </p:blipFill>
        <p:spPr bwMode="auto">
          <a:xfrm flipH="1">
            <a:off x="309200" y="4500461"/>
            <a:ext cx="4909719" cy="2291202"/>
          </a:xfrm>
          <a:prstGeom prst="rect">
            <a:avLst/>
          </a:prstGeom>
          <a:noFill/>
        </p:spPr>
      </p:pic>
      <p:sp>
        <p:nvSpPr>
          <p:cNvPr id="7" name="TextBox 6"/>
          <p:cNvSpPr txBox="1"/>
          <p:nvPr/>
        </p:nvSpPr>
        <p:spPr>
          <a:xfrm>
            <a:off x="5476425" y="6028977"/>
            <a:ext cx="2844438" cy="461665"/>
          </a:xfrm>
          <a:prstGeom prst="rect">
            <a:avLst/>
          </a:prstGeom>
          <a:noFill/>
        </p:spPr>
        <p:txBody>
          <a:bodyPr wrap="square" rtlCol="0">
            <a:spAutoFit/>
          </a:bodyPr>
          <a:lstStyle/>
          <a:p>
            <a:r>
              <a:rPr lang="en-US" sz="1200" dirty="0" smtClean="0"/>
              <a:t>http://lsecities.net/media/objects/articles/remaking-mumbai/en-gb/</a:t>
            </a:r>
            <a:endParaRPr 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anim calcmode="lin" valueType="num">
                                      <p:cBhvr additive="base">
                                        <p:cTn id="7"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xEl>
                                              <p:pRg st="4" end="4"/>
                                            </p:txEl>
                                          </p:spTgt>
                                        </p:tgtEl>
                                        <p:attrNameLst>
                                          <p:attrName>style.visibility</p:attrName>
                                        </p:attrNameLst>
                                      </p:cBhvr>
                                      <p:to>
                                        <p:strVal val="visible"/>
                                      </p:to>
                                    </p:set>
                                    <p:anim calcmode="lin" valueType="num">
                                      <p:cBhvr additive="base">
                                        <p:cTn id="11"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1" y="982483"/>
            <a:ext cx="8865139" cy="1274334"/>
          </a:xfrm>
        </p:spPr>
        <p:txBody>
          <a:bodyPr>
            <a:noAutofit/>
          </a:bodyPr>
          <a:lstStyle/>
          <a:p>
            <a:r>
              <a:rPr lang="en-US" sz="4400" dirty="0" smtClean="0"/>
              <a:t>Sea Levels Affecting Marshes Model (SLAMM):  Tampa Bay</a:t>
            </a:r>
            <a:endParaRPr lang="en-US" sz="4400" dirty="0"/>
          </a:p>
        </p:txBody>
      </p:sp>
      <p:sp>
        <p:nvSpPr>
          <p:cNvPr id="6" name="Slide Number Placeholder 5"/>
          <p:cNvSpPr>
            <a:spLocks noGrp="1"/>
          </p:cNvSpPr>
          <p:nvPr>
            <p:ph type="sldNum" sz="quarter" idx="12"/>
          </p:nvPr>
        </p:nvSpPr>
        <p:spPr/>
        <p:txBody>
          <a:bodyPr/>
          <a:lstStyle/>
          <a:p>
            <a:fld id="{615F0109-62AC-49C9-AC10-C910264D3455}" type="slidenum">
              <a:rPr lang="en-US" smtClean="0"/>
              <a:pPr/>
              <a:t>32</a:t>
            </a:fld>
            <a:endParaRPr lang="en-US"/>
          </a:p>
        </p:txBody>
      </p:sp>
      <p:sp>
        <p:nvSpPr>
          <p:cNvPr id="11" name="TextBox 10"/>
          <p:cNvSpPr txBox="1"/>
          <p:nvPr/>
        </p:nvSpPr>
        <p:spPr>
          <a:xfrm>
            <a:off x="304800" y="6225702"/>
            <a:ext cx="8534400" cy="276999"/>
          </a:xfrm>
          <a:prstGeom prst="rect">
            <a:avLst/>
          </a:prstGeom>
          <a:noFill/>
        </p:spPr>
        <p:txBody>
          <a:bodyPr wrap="square" rtlCol="0">
            <a:spAutoFit/>
          </a:bodyPr>
          <a:lstStyle/>
          <a:p>
            <a:r>
              <a:rPr lang="en-US" sz="1200" dirty="0" smtClean="0"/>
              <a:t>Source:  L. Cross, 2014</a:t>
            </a:r>
            <a:endParaRPr lang="en-US" sz="1200" dirty="0"/>
          </a:p>
        </p:txBody>
      </p:sp>
      <p:pic>
        <p:nvPicPr>
          <p:cNvPr id="1026" name="Picture 2"/>
          <p:cNvPicPr>
            <a:picLocks noChangeAspect="1" noChangeArrowheads="1"/>
          </p:cNvPicPr>
          <p:nvPr/>
        </p:nvPicPr>
        <p:blipFill>
          <a:blip r:embed="rId2" cstate="print"/>
          <a:srcRect t="-3088"/>
          <a:stretch>
            <a:fillRect/>
          </a:stretch>
        </p:blipFill>
        <p:spPr bwMode="auto">
          <a:xfrm>
            <a:off x="152401" y="2440496"/>
            <a:ext cx="2743200" cy="2846294"/>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3151767" y="2440496"/>
            <a:ext cx="2743200" cy="2846294"/>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6123452" y="2440496"/>
            <a:ext cx="2743200" cy="2846294"/>
          </a:xfrm>
          <a:prstGeom prst="rect">
            <a:avLst/>
          </a:prstGeom>
          <a:noFill/>
          <a:ln w="9525">
            <a:noFill/>
            <a:miter lim="800000"/>
            <a:headEnd/>
            <a:tailEnd/>
          </a:ln>
        </p:spPr>
      </p:pic>
      <p:pic>
        <p:nvPicPr>
          <p:cNvPr id="1029" name="Picture 5"/>
          <p:cNvPicPr>
            <a:picLocks noChangeAspect="1" noChangeArrowheads="1"/>
          </p:cNvPicPr>
          <p:nvPr/>
        </p:nvPicPr>
        <p:blipFill>
          <a:blip r:embed="rId5" cstate="print"/>
          <a:srcRect/>
          <a:stretch>
            <a:fillRect/>
          </a:stretch>
        </p:blipFill>
        <p:spPr bwMode="auto">
          <a:xfrm>
            <a:off x="152401" y="5488408"/>
            <a:ext cx="2188718" cy="416899"/>
          </a:xfrm>
          <a:prstGeom prst="rect">
            <a:avLst/>
          </a:prstGeom>
          <a:noFill/>
          <a:ln w="9525">
            <a:noFill/>
            <a:miter lim="800000"/>
            <a:headEnd/>
            <a:tailEnd/>
          </a:ln>
        </p:spPr>
      </p:pic>
      <p:sp>
        <p:nvSpPr>
          <p:cNvPr id="9" name="TextBox 8"/>
          <p:cNvSpPr txBox="1"/>
          <p:nvPr/>
        </p:nvSpPr>
        <p:spPr>
          <a:xfrm>
            <a:off x="3589506" y="5330774"/>
            <a:ext cx="1877438" cy="369332"/>
          </a:xfrm>
          <a:prstGeom prst="rect">
            <a:avLst/>
          </a:prstGeom>
          <a:noFill/>
        </p:spPr>
        <p:txBody>
          <a:bodyPr wrap="square" rtlCol="0">
            <a:spAutoFit/>
          </a:bodyPr>
          <a:lstStyle/>
          <a:p>
            <a:pPr algn="ctr"/>
            <a:r>
              <a:rPr lang="en-US" dirty="0" smtClean="0"/>
              <a:t>Creep</a:t>
            </a:r>
            <a:endParaRPr lang="en-US" dirty="0"/>
          </a:p>
        </p:txBody>
      </p:sp>
      <p:sp>
        <p:nvSpPr>
          <p:cNvPr id="10" name="TextBox 9"/>
          <p:cNvSpPr txBox="1"/>
          <p:nvPr/>
        </p:nvSpPr>
        <p:spPr>
          <a:xfrm>
            <a:off x="6426741" y="5327526"/>
            <a:ext cx="1877438" cy="369332"/>
          </a:xfrm>
          <a:prstGeom prst="rect">
            <a:avLst/>
          </a:prstGeom>
          <a:noFill/>
        </p:spPr>
        <p:txBody>
          <a:bodyPr wrap="square" rtlCol="0">
            <a:spAutoFit/>
          </a:bodyPr>
          <a:lstStyle/>
          <a:p>
            <a:pPr algn="ctr"/>
            <a:r>
              <a:rPr lang="en-US" dirty="0" smtClean="0"/>
              <a:t>Squeeze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27"/>
                                        </p:tgtEl>
                                        <p:attrNameLst>
                                          <p:attrName>style.visibility</p:attrName>
                                        </p:attrNameLst>
                                      </p:cBhvr>
                                      <p:to>
                                        <p:strVal val="visible"/>
                                      </p:to>
                                    </p:set>
                                    <p:anim calcmode="lin" valueType="num">
                                      <p:cBhvr additive="base">
                                        <p:cTn id="11" dur="500" fill="hold"/>
                                        <p:tgtEl>
                                          <p:spTgt spid="1027"/>
                                        </p:tgtEl>
                                        <p:attrNameLst>
                                          <p:attrName>ppt_x</p:attrName>
                                        </p:attrNameLst>
                                      </p:cBhvr>
                                      <p:tavLst>
                                        <p:tav tm="0">
                                          <p:val>
                                            <p:strVal val="#ppt_x"/>
                                          </p:val>
                                        </p:tav>
                                        <p:tav tm="100000">
                                          <p:val>
                                            <p:strVal val="#ppt_x"/>
                                          </p:val>
                                        </p:tav>
                                      </p:tavLst>
                                    </p:anim>
                                    <p:anim calcmode="lin" valueType="num">
                                      <p:cBhvr additive="base">
                                        <p:cTn id="12"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028"/>
                                        </p:tgtEl>
                                        <p:attrNameLst>
                                          <p:attrName>style.visibility</p:attrName>
                                        </p:attrNameLst>
                                      </p:cBhvr>
                                      <p:to>
                                        <p:strVal val="visible"/>
                                      </p:to>
                                    </p:set>
                                    <p:anim calcmode="lin" valueType="num">
                                      <p:cBhvr additive="base">
                                        <p:cTn id="17" dur="500" fill="hold"/>
                                        <p:tgtEl>
                                          <p:spTgt spid="1028"/>
                                        </p:tgtEl>
                                        <p:attrNameLst>
                                          <p:attrName>ppt_x</p:attrName>
                                        </p:attrNameLst>
                                      </p:cBhvr>
                                      <p:tavLst>
                                        <p:tav tm="0">
                                          <p:val>
                                            <p:strVal val="#ppt_x"/>
                                          </p:val>
                                        </p:tav>
                                        <p:tav tm="100000">
                                          <p:val>
                                            <p:strVal val="#ppt_x"/>
                                          </p:val>
                                        </p:tav>
                                      </p:tavLst>
                                    </p:anim>
                                    <p:anim calcmode="lin" valueType="num">
                                      <p:cBhvr additive="base">
                                        <p:cTn id="18" dur="500" fill="hold"/>
                                        <p:tgtEl>
                                          <p:spTgt spid="1028"/>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cstate="print"/>
          <a:srcRect/>
          <a:stretch>
            <a:fillRect/>
          </a:stretch>
        </p:blipFill>
        <p:spPr bwMode="auto">
          <a:xfrm>
            <a:off x="4630365" y="2548672"/>
            <a:ext cx="3785555" cy="3242581"/>
          </a:xfrm>
          <a:prstGeom prst="rect">
            <a:avLst/>
          </a:prstGeom>
          <a:noFill/>
          <a:ln w="9525">
            <a:noFill/>
            <a:miter lim="800000"/>
            <a:headEnd/>
            <a:tailEnd/>
          </a:ln>
        </p:spPr>
      </p:pic>
      <p:pic>
        <p:nvPicPr>
          <p:cNvPr id="7" name="Picture 5"/>
          <p:cNvPicPr>
            <a:picLocks noChangeAspect="1" noChangeArrowheads="1"/>
          </p:cNvPicPr>
          <p:nvPr/>
        </p:nvPicPr>
        <p:blipFill>
          <a:blip r:embed="rId3" cstate="print"/>
          <a:srcRect/>
          <a:stretch>
            <a:fillRect/>
          </a:stretch>
        </p:blipFill>
        <p:spPr bwMode="auto">
          <a:xfrm>
            <a:off x="259406" y="2519488"/>
            <a:ext cx="3913763" cy="3242581"/>
          </a:xfrm>
          <a:prstGeom prst="rect">
            <a:avLst/>
          </a:prstGeom>
          <a:noFill/>
          <a:ln w="9525">
            <a:noFill/>
            <a:miter lim="800000"/>
            <a:headEnd/>
            <a:tailEnd/>
          </a:ln>
        </p:spPr>
      </p:pic>
      <p:sp>
        <p:nvSpPr>
          <p:cNvPr id="3" name="Title 2"/>
          <p:cNvSpPr>
            <a:spLocks noGrp="1"/>
          </p:cNvSpPr>
          <p:nvPr>
            <p:ph type="title"/>
          </p:nvPr>
        </p:nvSpPr>
        <p:spPr>
          <a:xfrm>
            <a:off x="298314" y="928991"/>
            <a:ext cx="8534400" cy="1143000"/>
          </a:xfrm>
        </p:spPr>
        <p:txBody>
          <a:bodyPr>
            <a:noAutofit/>
          </a:bodyPr>
          <a:lstStyle/>
          <a:p>
            <a:r>
              <a:rPr lang="en-US" sz="4400" dirty="0" smtClean="0"/>
              <a:t>Sea Levels Affecting Marshes Model (SLAMM): Big Pine Key</a:t>
            </a:r>
            <a:endParaRPr lang="en-US" sz="4400" dirty="0"/>
          </a:p>
        </p:txBody>
      </p:sp>
      <p:sp>
        <p:nvSpPr>
          <p:cNvPr id="18" name="TextBox 17"/>
          <p:cNvSpPr txBox="1"/>
          <p:nvPr/>
        </p:nvSpPr>
        <p:spPr>
          <a:xfrm>
            <a:off x="1001949" y="2179340"/>
            <a:ext cx="2743200" cy="369332"/>
          </a:xfrm>
          <a:prstGeom prst="rect">
            <a:avLst/>
          </a:prstGeom>
          <a:noFill/>
        </p:spPr>
        <p:txBody>
          <a:bodyPr wrap="square" rtlCol="0">
            <a:spAutoFit/>
          </a:bodyPr>
          <a:lstStyle/>
          <a:p>
            <a:pPr algn="ctr"/>
            <a:r>
              <a:rPr lang="en-US" dirty="0" smtClean="0"/>
              <a:t>Current</a:t>
            </a:r>
            <a:endParaRPr lang="en-US" dirty="0"/>
          </a:p>
        </p:txBody>
      </p:sp>
      <p:sp>
        <p:nvSpPr>
          <p:cNvPr id="19" name="TextBox 18"/>
          <p:cNvSpPr txBox="1"/>
          <p:nvPr/>
        </p:nvSpPr>
        <p:spPr>
          <a:xfrm>
            <a:off x="4494173" y="2150156"/>
            <a:ext cx="3968886" cy="369332"/>
          </a:xfrm>
          <a:prstGeom prst="rect">
            <a:avLst/>
          </a:prstGeom>
          <a:noFill/>
        </p:spPr>
        <p:txBody>
          <a:bodyPr wrap="square" rtlCol="0">
            <a:spAutoFit/>
          </a:bodyPr>
          <a:lstStyle/>
          <a:p>
            <a:pPr algn="ctr"/>
            <a:r>
              <a:rPr lang="en-US" dirty="0" smtClean="0"/>
              <a:t>2 ft SLR:  Creep</a:t>
            </a:r>
            <a:endParaRPr lang="en-US" dirty="0"/>
          </a:p>
        </p:txBody>
      </p:sp>
      <p:sp>
        <p:nvSpPr>
          <p:cNvPr id="20" name="TextBox 19"/>
          <p:cNvSpPr txBox="1"/>
          <p:nvPr/>
        </p:nvSpPr>
        <p:spPr>
          <a:xfrm>
            <a:off x="259406" y="6429990"/>
            <a:ext cx="8274994" cy="276999"/>
          </a:xfrm>
          <a:prstGeom prst="rect">
            <a:avLst/>
          </a:prstGeom>
          <a:noFill/>
        </p:spPr>
        <p:txBody>
          <a:bodyPr wrap="square" rtlCol="0">
            <a:spAutoFit/>
          </a:bodyPr>
          <a:lstStyle/>
          <a:p>
            <a:r>
              <a:rPr lang="en-US" sz="1200" dirty="0" smtClean="0"/>
              <a:t>Source:  Bob Glazer, FWC/FWRI, 2014</a:t>
            </a:r>
            <a:endParaRPr lang="en-US" sz="1200" dirty="0"/>
          </a:p>
        </p:txBody>
      </p:sp>
      <p:grpSp>
        <p:nvGrpSpPr>
          <p:cNvPr id="12" name="Group 11"/>
          <p:cNvGrpSpPr/>
          <p:nvPr/>
        </p:nvGrpSpPr>
        <p:grpSpPr>
          <a:xfrm>
            <a:off x="3404752" y="5752288"/>
            <a:ext cx="1956020" cy="646331"/>
            <a:chOff x="3404752" y="5752288"/>
            <a:chExt cx="1956020" cy="646331"/>
          </a:xfrm>
        </p:grpSpPr>
        <p:grpSp>
          <p:nvGrpSpPr>
            <p:cNvPr id="17" name="Group 16"/>
            <p:cNvGrpSpPr/>
            <p:nvPr/>
          </p:nvGrpSpPr>
          <p:grpSpPr>
            <a:xfrm>
              <a:off x="3404752" y="5752288"/>
              <a:ext cx="1956020" cy="646331"/>
              <a:chOff x="3132368" y="5421868"/>
              <a:chExt cx="1956020" cy="646331"/>
            </a:xfrm>
          </p:grpSpPr>
          <p:sp>
            <p:nvSpPr>
              <p:cNvPr id="14" name="Rectangle 13"/>
              <p:cNvSpPr/>
              <p:nvPr/>
            </p:nvSpPr>
            <p:spPr>
              <a:xfrm>
                <a:off x="3132368" y="5562600"/>
                <a:ext cx="533400" cy="15240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3818168" y="5421868"/>
                <a:ext cx="1270220" cy="646331"/>
              </a:xfrm>
              <a:prstGeom prst="rect">
                <a:avLst/>
              </a:prstGeom>
              <a:noFill/>
            </p:spPr>
            <p:txBody>
              <a:bodyPr wrap="none" rtlCol="0">
                <a:spAutoFit/>
              </a:bodyPr>
              <a:lstStyle/>
              <a:p>
                <a:r>
                  <a:rPr lang="en-US" dirty="0" smtClean="0"/>
                  <a:t>Mangroves</a:t>
                </a:r>
              </a:p>
              <a:p>
                <a:r>
                  <a:rPr lang="en-US" dirty="0" smtClean="0"/>
                  <a:t>Pinelands</a:t>
                </a:r>
                <a:endParaRPr lang="en-US" dirty="0"/>
              </a:p>
            </p:txBody>
          </p:sp>
        </p:grpSp>
        <p:sp>
          <p:nvSpPr>
            <p:cNvPr id="11" name="Rectangle 10"/>
            <p:cNvSpPr/>
            <p:nvPr/>
          </p:nvSpPr>
          <p:spPr>
            <a:xfrm>
              <a:off x="3404752" y="6121620"/>
              <a:ext cx="533400" cy="15240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819" y="871555"/>
            <a:ext cx="5227481" cy="1477946"/>
          </a:xfrm>
        </p:spPr>
        <p:txBody>
          <a:bodyPr>
            <a:noAutofit/>
          </a:bodyPr>
          <a:lstStyle/>
          <a:p>
            <a:r>
              <a:rPr lang="en-US" sz="4400" dirty="0" smtClean="0"/>
              <a:t>Waves, surge buffered by  mangroves</a:t>
            </a:r>
            <a:endParaRPr lang="en-US" sz="4400" dirty="0"/>
          </a:p>
        </p:txBody>
      </p:sp>
      <p:sp>
        <p:nvSpPr>
          <p:cNvPr id="6" name="Slide Number Placeholder 5"/>
          <p:cNvSpPr>
            <a:spLocks noGrp="1"/>
          </p:cNvSpPr>
          <p:nvPr>
            <p:ph type="sldNum" sz="quarter" idx="12"/>
          </p:nvPr>
        </p:nvSpPr>
        <p:spPr/>
        <p:txBody>
          <a:bodyPr/>
          <a:lstStyle/>
          <a:p>
            <a:fld id="{615F0109-62AC-49C9-AC10-C910264D3455}" type="slidenum">
              <a:rPr lang="en-US" smtClean="0"/>
              <a:pPr/>
              <a:t>34</a:t>
            </a:fld>
            <a:endParaRPr lang="en-US"/>
          </a:p>
        </p:txBody>
      </p:sp>
      <p:sp>
        <p:nvSpPr>
          <p:cNvPr id="7" name="TextBox 6"/>
          <p:cNvSpPr txBox="1"/>
          <p:nvPr/>
        </p:nvSpPr>
        <p:spPr>
          <a:xfrm>
            <a:off x="595008" y="6459865"/>
            <a:ext cx="7331413" cy="276999"/>
          </a:xfrm>
          <a:prstGeom prst="rect">
            <a:avLst/>
          </a:prstGeom>
          <a:noFill/>
        </p:spPr>
        <p:txBody>
          <a:bodyPr wrap="square" rtlCol="0">
            <a:spAutoFit/>
          </a:bodyPr>
          <a:lstStyle/>
          <a:p>
            <a:r>
              <a:rPr lang="en-US" sz="1200" dirty="0" smtClean="0"/>
              <a:t>(1) </a:t>
            </a:r>
            <a:r>
              <a:rPr lang="en-US" sz="1200" dirty="0" err="1" smtClean="0"/>
              <a:t>Bouma</a:t>
            </a:r>
            <a:r>
              <a:rPr lang="en-US" sz="1200" dirty="0" smtClean="0"/>
              <a:t> 2014, (2)  McIvor 2012, (3) </a:t>
            </a:r>
            <a:r>
              <a:rPr lang="en-US" sz="1200" dirty="0" err="1" smtClean="0"/>
              <a:t>Quartel</a:t>
            </a:r>
            <a:r>
              <a:rPr lang="en-US" sz="1200" dirty="0" smtClean="0"/>
              <a:t> 2007, </a:t>
            </a:r>
            <a:r>
              <a:rPr lang="en-US" sz="1200" dirty="0" err="1" smtClean="0"/>
              <a:t>Bao</a:t>
            </a:r>
            <a:r>
              <a:rPr lang="en-US" sz="1200" dirty="0" smtClean="0"/>
              <a:t> 2011 </a:t>
            </a:r>
            <a:endParaRPr lang="en-US" sz="1200" dirty="0"/>
          </a:p>
        </p:txBody>
      </p:sp>
      <p:sp>
        <p:nvSpPr>
          <p:cNvPr id="10" name="Content Placeholder 2"/>
          <p:cNvSpPr>
            <a:spLocks noGrp="1"/>
          </p:cNvSpPr>
          <p:nvPr>
            <p:ph sz="half" idx="1"/>
          </p:nvPr>
        </p:nvSpPr>
        <p:spPr>
          <a:xfrm>
            <a:off x="101601" y="2705100"/>
            <a:ext cx="4203700" cy="3111500"/>
          </a:xfrm>
        </p:spPr>
        <p:txBody>
          <a:bodyPr>
            <a:normAutofit/>
          </a:bodyPr>
          <a:lstStyle/>
          <a:p>
            <a:pPr>
              <a:spcBef>
                <a:spcPts val="800"/>
              </a:spcBef>
            </a:pPr>
            <a:r>
              <a:rPr lang="en-US" sz="2800" dirty="0" smtClean="0"/>
              <a:t>Roots:  drag near substrate </a:t>
            </a:r>
            <a:r>
              <a:rPr lang="en-US" sz="1800" dirty="0" smtClean="0"/>
              <a:t> </a:t>
            </a:r>
            <a:r>
              <a:rPr lang="en-US" sz="1100" dirty="0" smtClean="0"/>
              <a:t>(3) </a:t>
            </a:r>
            <a:endParaRPr lang="en-US" sz="2800" dirty="0" smtClean="0"/>
          </a:p>
          <a:p>
            <a:pPr>
              <a:spcBef>
                <a:spcPts val="800"/>
              </a:spcBef>
            </a:pPr>
            <a:r>
              <a:rPr lang="en-US" sz="2800" dirty="0" smtClean="0"/>
              <a:t>Leaves and branches: drag higher in the water column</a:t>
            </a:r>
          </a:p>
          <a:p>
            <a:pPr lvl="1">
              <a:spcBef>
                <a:spcPts val="800"/>
              </a:spcBef>
            </a:pPr>
            <a:endParaRPr lang="en-US" dirty="0"/>
          </a:p>
        </p:txBody>
      </p:sp>
      <p:pic>
        <p:nvPicPr>
          <p:cNvPr id="12290" name="Picture 2" descr="http://tbeartravels.files.wordpress.com/2012/09/mangrove3.jpg"/>
          <p:cNvPicPr>
            <a:picLocks noChangeAspect="1" noChangeArrowheads="1"/>
          </p:cNvPicPr>
          <p:nvPr/>
        </p:nvPicPr>
        <p:blipFill>
          <a:blip r:embed="rId2" cstate="print"/>
          <a:srcRect/>
          <a:stretch>
            <a:fillRect/>
          </a:stretch>
        </p:blipFill>
        <p:spPr bwMode="auto">
          <a:xfrm>
            <a:off x="5605920" y="859736"/>
            <a:ext cx="3230040" cy="2422530"/>
          </a:xfrm>
          <a:prstGeom prst="rect">
            <a:avLst/>
          </a:prstGeom>
          <a:noFill/>
        </p:spPr>
      </p:pic>
      <p:pic>
        <p:nvPicPr>
          <p:cNvPr id="12294" name="Picture 6" descr="http://awsassets.panda.org/img/original/1053144.jpg"/>
          <p:cNvPicPr>
            <a:picLocks noChangeAspect="1" noChangeArrowheads="1"/>
          </p:cNvPicPr>
          <p:nvPr/>
        </p:nvPicPr>
        <p:blipFill>
          <a:blip r:embed="rId3" cstate="print"/>
          <a:srcRect/>
          <a:stretch>
            <a:fillRect/>
          </a:stretch>
        </p:blipFill>
        <p:spPr bwMode="auto">
          <a:xfrm>
            <a:off x="4915906" y="3740367"/>
            <a:ext cx="3920054" cy="2615983"/>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465180"/>
          </a:xfrm>
        </p:spPr>
        <p:txBody>
          <a:bodyPr>
            <a:normAutofit/>
          </a:bodyPr>
          <a:lstStyle/>
          <a:p>
            <a:r>
              <a:rPr lang="en-US" sz="4400" dirty="0" smtClean="0"/>
              <a:t>Assessing mangrove functions under sea level rise:  ERP</a:t>
            </a:r>
            <a:endParaRPr lang="en-US" sz="4400" dirty="0"/>
          </a:p>
        </p:txBody>
      </p:sp>
      <p:sp>
        <p:nvSpPr>
          <p:cNvPr id="3" name="Content Placeholder 2"/>
          <p:cNvSpPr>
            <a:spLocks noGrp="1"/>
          </p:cNvSpPr>
          <p:nvPr>
            <p:ph sz="half" idx="1"/>
          </p:nvPr>
        </p:nvSpPr>
        <p:spPr>
          <a:xfrm>
            <a:off x="145903" y="2178996"/>
            <a:ext cx="5741545" cy="3229583"/>
          </a:xfrm>
        </p:spPr>
        <p:txBody>
          <a:bodyPr>
            <a:normAutofit fontScale="92500"/>
          </a:bodyPr>
          <a:lstStyle/>
          <a:p>
            <a:pPr>
              <a:lnSpc>
                <a:spcPct val="120000"/>
              </a:lnSpc>
            </a:pPr>
            <a:r>
              <a:rPr lang="en-US" sz="2400" b="1" i="1" dirty="0" smtClean="0">
                <a:solidFill>
                  <a:srgbClr val="FF0000"/>
                </a:solidFill>
              </a:rPr>
              <a:t>“Regulated activity will not adversely impact the value of functions”</a:t>
            </a:r>
          </a:p>
          <a:p>
            <a:pPr>
              <a:lnSpc>
                <a:spcPct val="120000"/>
              </a:lnSpc>
            </a:pPr>
            <a:r>
              <a:rPr lang="en-US" sz="2400" i="1" dirty="0" smtClean="0"/>
              <a:t>Functions</a:t>
            </a:r>
            <a:r>
              <a:rPr lang="en-US" sz="2400" dirty="0" smtClean="0"/>
              <a:t> include:</a:t>
            </a:r>
          </a:p>
          <a:p>
            <a:pPr lvl="1">
              <a:lnSpc>
                <a:spcPct val="120000"/>
              </a:lnSpc>
            </a:pPr>
            <a:r>
              <a:rPr lang="en-US" sz="2000" dirty="0" smtClean="0"/>
              <a:t>Prime nursery:  tall, full canopy fringe</a:t>
            </a:r>
          </a:p>
          <a:p>
            <a:pPr lvl="1">
              <a:lnSpc>
                <a:spcPct val="120000"/>
              </a:lnSpc>
            </a:pPr>
            <a:r>
              <a:rPr lang="en-US" sz="2000" dirty="0" smtClean="0"/>
              <a:t>Food web</a:t>
            </a:r>
            <a:r>
              <a:rPr lang="en-US" sz="1600" dirty="0" smtClean="0"/>
              <a:t>(leaves, twigs, seeds)</a:t>
            </a:r>
            <a:endParaRPr lang="en-US" sz="2000" dirty="0" smtClean="0"/>
          </a:p>
          <a:p>
            <a:pPr lvl="1">
              <a:lnSpc>
                <a:spcPct val="120000"/>
              </a:lnSpc>
            </a:pPr>
            <a:r>
              <a:rPr lang="en-US" sz="2000" dirty="0" smtClean="0"/>
              <a:t>Natural, long-term, durable buffer for property and infrastructure protection</a:t>
            </a:r>
          </a:p>
          <a:p>
            <a:pPr>
              <a:lnSpc>
                <a:spcPct val="120000"/>
              </a:lnSpc>
              <a:buNone/>
            </a:pPr>
            <a:endParaRPr lang="en-US" sz="2400" dirty="0"/>
          </a:p>
        </p:txBody>
      </p:sp>
      <p:sp>
        <p:nvSpPr>
          <p:cNvPr id="6" name="Slide Number Placeholder 5"/>
          <p:cNvSpPr>
            <a:spLocks noGrp="1"/>
          </p:cNvSpPr>
          <p:nvPr>
            <p:ph type="sldNum" sz="quarter" idx="12"/>
          </p:nvPr>
        </p:nvSpPr>
        <p:spPr/>
        <p:txBody>
          <a:bodyPr/>
          <a:lstStyle/>
          <a:p>
            <a:fld id="{615F0109-62AC-49C9-AC10-C910264D3455}" type="slidenum">
              <a:rPr lang="en-US" smtClean="0"/>
              <a:pPr/>
              <a:t>35</a:t>
            </a:fld>
            <a:endParaRPr lang="en-US"/>
          </a:p>
        </p:txBody>
      </p:sp>
      <p:pic>
        <p:nvPicPr>
          <p:cNvPr id="11268" name="Picture 4" descr="https://encrypted-tbn2.gstatic.com/images?q=tbn:ANd9GcRdcP2A-4A6KoPDBFl1LLqMYXfaDofInTHycdgWSThrLC5Sry_6fw"/>
          <p:cNvPicPr>
            <a:picLocks noChangeAspect="1" noChangeArrowheads="1"/>
          </p:cNvPicPr>
          <p:nvPr/>
        </p:nvPicPr>
        <p:blipFill>
          <a:blip r:embed="rId2" cstate="print"/>
          <a:srcRect/>
          <a:stretch>
            <a:fillRect/>
          </a:stretch>
        </p:blipFill>
        <p:spPr bwMode="auto">
          <a:xfrm>
            <a:off x="5886048" y="2169268"/>
            <a:ext cx="3038877" cy="2003898"/>
          </a:xfrm>
          <a:prstGeom prst="rect">
            <a:avLst/>
          </a:prstGeom>
          <a:noFill/>
        </p:spPr>
      </p:pic>
      <p:sp>
        <p:nvSpPr>
          <p:cNvPr id="11270" name="AutoShape 6" descr="data:image/jpeg;base64,/9j/4AAQSkZJRgABAQAAAQABAAD/2wCEAAkGBhQRERQTExQWFRUWGB8aGBcYGBwaGxwgGB0XGRocHhoYHCYeHxsjGxwaHy8gIycpLC0tGCAxNTAqNSYrLCkBCQoKDgwOGg8PGiwkHyQpLCwpLCwsLCwsKSksKSwpKSwsLCwsLCwsKSwsKSwsLCksKSwpLCwsLCwsKSwsLCwsKf/AABEIALABHgMBIgACEQEDEQH/xAAcAAADAAMBAQEAAAAAAAAAAAADBAUBAgYABwj/xAA7EAEAAgEDAwIEBAQFBAIDAQEBAhEhAAMxBBJBUWEFInGBEzKRoQZCsfAHFFLB0SMz4fFicoKispIV/8QAGgEAAwEBAQEAAAAAAAAAAAAAAAECAwQFBv/EACkRAAICAgEDAwQCAwAAAAAAAAABAhEDITEEEkETIlEFkdHhcYEyofD/2gAMAwEAAhEDEQA/APiY63gZ0M1mOqQ0FlGk9NNEfDef30vGP66Ntb2bMf7XpMoZ24d3jHC1rQ6apUeOdH2Iy7gPXFefGmulgWk+3uw54z5a9+frqbLSEOqlPcDuj2n9a1Sl122QjGDSFZ1o7ZIiTui6riv66g78SE0M0+f/ABpiejqbeyrto+2NDI2wLVfzVjUr4b8XRprKZ9NXOk2iUnuMssffSbLTsd2ZBn7XqP1h+JuzI2QhmvXVL4kfhotYyBwuk/hsiRuT7n8SbTGNUGhDYz0fRfIXHDnTMvhMmPdFo/XW/T7DtxBz6l6b2NmUkjxF96HSAV2Z9u324asx7+frrXc675OyheTTnX/DfwyQMcUOc50r0PwWKynLcqorzzWhpjsSnwyfzGa+mtelbGfcZy44+mquz00ZwJTeMBx9dD63qtua9kDbA4jx+/nToORPqJMua+YpfQNJfFOq+SG3HzlP/OqUem7orKR7U6lMRlKSlRMX5rxoEG6fshDtTunLx4NB6jaY13ZAqJofS5qd0rg0z1tyksvs6QCOxCpEgPpqhudXudtYTyemkNqXj017f3BcaAMMpTtbS/GidMm3axbTl4/TQdrqGOPDo3U9RKcQBr1rTJCx64XtKBq8e+mWZCEoyItvcS9fY1O6fZxrO33RyFg+fH66GMNGW490pUFhmvSvOXRJb52NRACufTK5znRIn4mKIhcrffmra/TSe65oOPXnji9IYPejCNIvdWV4+/r9dL70Bzhz75vz9P8AnW25vdhUhqXJQtffP9+2vHTKgZavtOaPbzpksCzPR1gn7/ro+3A/mJdvrEun3vQ5AS/rZ+umSCk+prWa4edF3YYK+3rofen/AK0CJxokI60NGXHGqIQQdMQRiFccv9NLdKeff+mm4RpvNPONJljPS9UhHx2Kic50Taj3JKh4ea+2ONK7Eh/XGn+qO2NAVFuwr63+36almiHt/fjGARIsF5z7PC/b7a53rul7snu5xj/fVT/uDtUFZG/1cudSd2X4u5GMcDRz/wA+vOhCkA2elvadwW4yLKxT5v6+NdH8P+Mbk4f9ssKH6edbdsIxjCJ2x59mvGfOmdvpD8SAJGzK5DzwaAjGib1G92ly/fQ/hW/+HLux2ycSeNe/iHqTs7CAPdS3d/bxelui6f8A6SSt7s16f7aEDezufh8Tdv1soM399O9XDtYsu0oyKHbxzn11xHT9dLa/7c2JWEclElb+z75Meqq3KSvdjOLaUvN4a/rzXIM6rrOv2S2xeXN8ega32+mhudJvdXGT27bElho7j5yqwiwDL3XL8tUcl1W4oZwHoXntBxm0OH00Tqerlt9O7MNySbnazhVYjl7vU7+G+OQyBoaKHSbkdyVQl3WX7nOK5sBvVrof4dju+98ef+TRf8Odo/C7Y7cdyfPa1SZkxv3iCPhic3rsJ7/T9LubfU7b2G4cJ2xM0KxVQzait3rzcuSUpOMXVHsYVDDBOUVK1f8A39nF/G/4aOkKdtnuTrtuMu0u27sHAnbn19tcv1XQSCkkZ+hn9r19Y/iD4pvyn+JOVx2qIRR7ZErJWhiUgpk+mK1yHxL4hu7m4z7rb7kYmayWYH7/AH50Ys68MrJ0znDuaX9ePzo+d9ROcJZXGvS+KbjzLXXfxR8P2ZkJbUiUpbBOdQYhLukMQoz2g4vh1xG5GmvTXoQl3Lg8LJHtenoYfiU+dO9F1MZYcS1I14dWZqTR0tdzVV4+um47U+3tBrnUv4d17MjDycOuk2Oqfw5XPtkflGKkvbus7frTqTdbAw6MdrBny6U32BGo8181548medC6T4lPeuMopngav2zoZtpR+aC2JmvW6zyaYuQf4O5GUUsPMZX9ivRNEz3Clrb/ALfpfjWSpKvzCPs+c+frrG7upubZXb3ZuzPbwfKYx63zoDgF1EB7vlt8dtp/fGNG6XbikkkEQxHElSkKcdvB9uMXpme3cJJ3RoEsrjtaKM+39dJRH5e6QRm/iWc3+VyfMXXGkDBz2TbbgtMqYOebt8BoM5dmEsX5bKfSvc+mqP8Amoy3PEUO7hD1xfjnOl97pjcV+ajl5DzyZ+3OnYmvgDHp0qQWXVfS/H2dYNztUlAUxXDnN1h0Td+E2Rl3AN+69vj5RRbvQdqX5oL20+Wr9zF/bQydokRM6YOK9dC2udbkRljjxqyEM7UO0r9Pvou1zG7q+T9DQ+jyi5xWf+XRuy8mKX9+PrqSkNnb3BAU9Xl5v+ms9pOeWVHKUq4P9tC29+RLuwnnHF48Y86a6Tdkt0vnB62VnxbdaTLQX5dyNXjbMilt3dax0fwR3TbIMV3LiRfXjl4x58a06uT2UwkYEWsH1KxrSPUMA+ZY2F80Lef1dIdBeh6UJu3JbLil0WNcnjHOg7s57e9Fj88KLi4Pc9fvprf6eEooIB2smmzi/s80etaT2+oBBUfVA9eBVy+16Vldtqw3UyNzclJLZYA8VQVWLpw03WNNbXw3d3SUoQlMXtxGUsxizA7M5jC7rj30z1XwiNThHcjuMbHsjL3CWIsg8uHmr86b+E/HZ7Oe0EDujfbZUe1jCWMNqX6uKLOSlH5Ob/GjOzueKEByj2haYX8z4v2pLvsoNNSgxCnhzdYTup47vZ+jfXdF3wlM2mMWXcKZtAksvy5be0MXzqPHoZR+YGRGreQvi09//OlYdlco9v7MgxfbdXfPHy4eD/nQ9zeIxli5Swy9qb++dM7kcdy92HAPj3971P6woM4c/reiO0TOovR9I/w06R3Oinu95D/L7rIbLqYEijPJYuLPrXJ/xV8Y/E+SKMRUciXcqp4S/Hqa6L+EJG18Olcnu3WQBhqCYyV5c5xLxrhPicWe72nK19fV1zwheRyZ0ZJuOGMV5PuH8N/xBsfFehjtTmw3DtJnASKjZbcokmC58+PPPb3wvs6bqZK47tuu31e1pclJrg/guzPYllhKEkZwc2Hi32dfT+kkbvwlnKQstyfd6FyWnzkpzrny4fTkmuLNcGZqDj8nzzo2e50zicnYmF5SljFP/wBgr3/WJ1nw3/uWVOCCfW7/AHNXvg24x6GZAe7c3m5i4/D7dwiYptiSu38moPU/FD8Xclz3V/brvV2cUqrZI7dMdB8PnvT7NsuVXWvdSxcmrX8PH4cHcp+ZY2RvBmr8Z9s51q+DCMbYns/CJwlHtc8L4H7fb9dWzcfm2/pWG26leHjxw8V9G51Ij8x8qtpjmuAcoHmsVoXUbjEDEV+Vk3i0eKUoPHr66mzZRrgT3N+cEJcDnAIPa8o4qs+P6+2t976ivzrJvxx/NFyWe/j005/mYxIzlJIxTPZYXTwFr+b9OdZ3NrZlCM4sVk2RCmjL3pmN/wBfpYDFd2Yw9VlX0MP6qf1+yXX7UlJPNOcHar7PL6Vxql//AM5nJIiylHuElx3XKIsnnHPvxnWNyM4gPrnzFTnAVWDGeHQhPYLpdtJnzxhFbiz4osr5jPDGvUq9T9yCiCr+a455G+McHOeNWej27jxKjlG6T5rB+hdfroXxH4XUke/vO4kyrmPJXOPplK0wZJgMsybD8oA1xlrivPOmp9a7UizuDxZefCg1wCV41jac7iNpX3u0+9mvfg9434RrLz6YffPGD2EEG2fip293bbWTOHxFxmj/AGzjWnSQ2p3Lcmxl5JC2q2/Kccfq6U3N123tjZbTf0pfar8axOce2vN8lVx6fp/bo5Fskmtgq9a3m+dE4ft/f/vWhmb7Ih/x786d2E7cyLcj44efvX76RZ0+P38+NNbe4UD59AxWpY0O9JP8KnD49bstc4v39tOdHuC1SRsuvpVY8+cajw3M82B486zudfadvy1y3nzkPHPjSqy7L+41Be2Xb5yt2UX4PmF9+NKnSweM5E8XVftZ+2kOmtw9yPhX6+v01V+H/D+n3ZRNzeltg/Uy1Tnyel+dJqlZS2KbsLquGnIe/wBf10bptjvwBV47pODNnp25fTP30Td6SMJzIS74/wAsq5HJhzfqfbRNropzEiVCP5nwtf8Av+3UWaKNi+/1u5sd8YhtziWSYRbJhdNMQS2iqyeujbfxnqpwjLcnGsdr2xhJI4Kdvb7u08FnGONF6j4adoNSeE8euuf6zop7Wdu+3lM4v/bjOqi18CnGUXsoy6qcm5SlJ9Vf6qr99El0/fFy3Tn9A/VQ++pWx8SJVeH+/Or3w7row25dwq0xajUazauXx8vHnnmaSYd1oX+KEdnthRnzQ+ir9b/bXO9W90wBL8OaX99VPjHUG5uDfOVf1X/fGqX8IfDCW5udXKox6YjOEZyiXIqUV7qsK7vdo86bairMXcnRe/iHrIQ6TahBhF2yaRFUiyjHstiKxAb+uuP+E9DLemzGi6F/f+/fVnrGfxHe3fwduc5SXtlKokRyYPZzlvDeup+A/wAEzhGOzKcIMS5MTubkv0C8HOsPWx4V72XkyRtWctt9u1H8KUYzmyvvrJGsA162r9PTPS7UpbPwvehOVpuDGkqtyK5P9VwfpXu3T6//AA92Y89TPbsyhEf3zX3Ncf8AxJ0Z0G3udNDclvG8be6TwV827FMPofv9NZrqced1EePLHwL/AA34jtbfw2za7dypRlNkpPum0guEKMHj3xw+5uMm3Xf9R/AXV7vTx29mO3P8KJ3dr2ykyvcr5gJJ3Vy8Y1w3V9DPamw3IShOPMZFJ9nW+GUJN9rM8krpfAveup+C9rsdojZ8xmyVtOPAPnynPGuZhtskAytB9ddR0fR/hxhBo7sKI2v+q8VnBfjW0gxjTvqYkLHDIA7sEu66+bmv30OG6ykynkAAqqyvrT6FX71pqcu4eCuUWl8NHjtH7HjFm2OljLHa91Yz7PI++ft+kGwp1fUd9HakZNZr25cXj/8An14RYRhREw5xeR4KXxLGb/pp34h04RBq7xnNn0Mfp6fefudVL5SeJRqsIpyPFAVf1VzemQw/wdO6e3M/JGXLyHPHMhfvjnJovS79ohVV7cvpHxx5/bQuq2Y3CQnc2mBvu7TMf9PJxw3VI632upjbFKmFN+PRjwxqnHjPjTBaHuk6VkMo2ID3nPypSZv0uv8Ac0r1W47l3KTQvz/6pNt59bbffWvRdcxnU412p3CHnhuvRvn76067YSci6r1bcinNY98HtoGAkMTcnGiJYRVWsWl+km8uM1qhvnbtRlHNxxKK37xlXscVWXLqDFlOX4UVCjDj5Wserdiev001sbLP5NuSeO544piBy161pkJg93qIzZSaMNFXa9uKBrh/XxzrRhcYJ+YiEhP9/X/xz43fh7t8HcPpz65z6XrTq5naWlubyHpVpzgwKZ0gJEdEiXWT76HeskUzWNaMzCBkPPGt+n3K5vnP00P8z6edMQjjtUvw/vz/AOtSBtPeF4I+KvB9239V0rHqacxH661nZei9F8OluyAFtCgVVwAGVdBTtvQ8zSJJQ7i4g3fjxx9/XQJdUyoflickTKl5tbvn2PTWvXPY9pWOK4pD1/vOtem3ke7hOEUyZvH66VIe+Dsj4RPajtbm92m3uZKmSnxhYCSt/NdU5bzqh8N6k29xJQJHNSunuiI4RxfH2fOuY6H44rt7e5NNuPykpXJhHFEY5o5weJNHN9gbAwjPae7seyKRaYxpZQ/muN2xchIcAhjktcHZgcZP3FD+JfhrtxlH8MiqNCvZmkG6RVLr+Uby65vf6BYT3FuJRfy+l5FvAenjnXVPxeUtqd7s+4ItfhxIJHPzNnjgDNvrqF0J+N37M4rDdwyjH5zCsiJyVHOfN6z7m+DsmoJK+TkvgnwOMox3pkm1QQYpwYec3+mq3WfCB2dxI3hr1E4Rv1o10HxPb6fZgw2RIx/Jiq4W7LT0tv15ojdTuv4ddz+H3ncHCXdaznKTdp+RxhDHCmvH6OC6juv5r9r12P8Aht8O6bqN9Opn3bmDa2pMgar5r4UMEf2arTXT/wAP7e7uRixkRniympU0Vm/rqF/FX8NvRzinD9qRa+nF/UfbW3qLIuy6Z5GbC4bTP0J0PQQ2y4xOOCrfAXJ+3OvHSXLulEPY9lr6653/AA4+P/i9Fsy3H/qNklv5mMpRJL7gW+t66vqd/wCbFOvnMqcZtM82TqFebIvxT4K7+4PdQRp4eaxSVkw/Vzrlv4p/gafU9f05tBHYjtRJy4A257lgeZVKNH+w67TftkVx/wAaBL41CM3bX5oncnKDg/v21tjyzjteEEM2RrsRQ3CMvl4PZr9zOk9/+GNjqZzephDejQQhIvsC77a+YW+R8Gtuk6mU59zGtphZJwrfHa5KPXRum34z3LjXoy+l+Prrkl3J+1/YvFKUdM+S/wATf4fT6XqpPQxdyKS/6TmYBciKXdGS6lkKk6ibc+6Ignd/LXHiqK4fGv0R0pIjUkXNoVi2v2rXJfxb/h/tb21OexEh1FsrWo7i8kjgv18Yu9ej031Lahl+/wCTvUo1o+RbgRl3RO3tDuC8xlfzV+n6cN6c2epMSjx+VyiSjhMmHz55+2t+o3W38SyZ8sotWp4aOKx7/fSO3NNx23JN+X0tLcVf8tV7vGvd54KsNPclJixAlF7ovstOFzG/vdaHuH/VhO38xcrcD8tWW9jKzjy4869/l5s+7Pyxqh4PVv7H2/XbuI7sGUe6hATHc8SYvOOPf9EQM36zpkRR+XtcxwYkZOEquPBpfbgRnJpLrB5SvTNo+Pf7MbsZtSeJV7lSPBjH5uOK1nfKl+JtrGUHu7ox7s+rR/qpvx/QoGIbG9uRhKMdyUTdxKJJLr5vmrDFq/0x40l/m5dqyGQYpwljV17vn00wSZyZuF+aR6XSucUrf3rGvQ2ktMxV+V5ouv2X6ffTJoH0UYDKad8p2AgxO7nD5u0fHPvqn0UxD8sW+e4u5GJSvBA4eAU41L2OoCxj8rhLqkMJX8xzXn9w+72sFjiYeOMrdnj+WqKbc40Ah3rIUJzJxaFOfa+fD5x4NT+t2Yld19rSRG6v2lk030HURKx2R7AkKUrWeD3fV9culOpjOZUbYQaj4w2+eLba99OwZz0ZaJF17b2ebx9Wta2nHDqrMgnacr9P9vr5NMbMo381xM2mU58KW/fS8N3Han0/9edbvUVUZFlV7mf9s6QDMeiEEbPJwnvb76q/DNphCTwiMHGH5Sy3nJn/AOHu6T6TrNuVQH5m4igFSvKvs51QnDs2qlnhC3GRT71f3NJmkSR1e2bu5GIdv8t2ttov/r01nrOg/D2o2J57nhvwfakfOdUfhYy7Aiobr34+XtXFYeFfF8Vqr1HT7TtbMUkkiUtyWFSoMUrhPAXjn3m0ilHu2cl0L3MgLlXy+tiP9L/bRun+Jbm3MSTGQtN0nIlfqffW3RdFLbnt7i3CSliKDZaeFLq/Om/jPwqHO1NUhFkS47kuRF9minlGmqV6ZKtcHUdN8RjvQJ7u5udz+Yw5rFK+oY9NXn+JYx2yOxtu3IiBLuL4kSb7e47hCroLo4r5l8H32E4/jSlCEirq+eGlMXT9NdJ8K+KbEoyGdyjwxef/AMZU/wDrWEk4J0d+POptOXgf3tjc5Y1R3N0gCWo+D0edQv4p6qMdsIdxwg+2BT1u6vjudPy+JkTuZ/iTz8vk8ZxTfp7a5j4ntz3FlLC+PT++a1GKNPZPU5XksJ8F/iXqfxduBvJ3TC5Uh3oLxdZzSarfG/iW51/4UK+eU6ecBT3P/wASLd+muR29kJHdmI5q7rzr6t/hp0XTy2J7hJluWwnKWGI5KPBILvzVfy1p9TKOGPqJHA5unY30nxTZ2YQ2dqu3bj2mbVOb7Re5ba9/TVfpob2Ju67R/pw/8jroum+BbUXuI282/t49NSuv/hxluG5ub4Rj/Kpz5P8AxrwPWhJ6/JHZCWojMfiEiKyj3FcmH9D/AI0DpP4h6edsh21xW4Ute4p7+NF63rwlCBSSu/mI4Kz781qN8S/huctyEo7UpRkgflAv1XNexpQp/wCWiY9L5Z2e0ko4pH0440jt/D5bQEJNdzJ9c219te6b4ZPaiA1/f9+dLPxjeg1OMZnr5/U/96xj5pmPY90VvhvWd8bz9xP2QdLfEvjG12yJMnsmRuPc1Kw/lzjuLOPXWeg+KbU8FwT1Mfr/AL6oPSDFCIjmz3tvHvrOkpbTNcTUXs4L+IP4Ujvkt7aR3KGmyMqqop4vJ3VZY3V6+d/n3JRkdrB+aLhjIvDZWAP+a19x6T4Wbe5b3fNd5aK9ngssqtcL/ih/C5syj1+3Fw1vB5jwS9LjYfpr1+i6upelJ6fH8/B1SmpSOV6XbakTe2VV8t5JSKxVfl7qznHGdKdZOW3uny2sUe7kGiMqMiVzxUg81p7qOoYtklJxFWfdcWMsqHCScPJqROEldxEiv60xx9Cd417fBQSc5CRsjCU4jzRd1gzQq/f6aJ8R/EDEqiGX17g9AOMUHjzd616na/EWu2gJWdyfKd1ZbrFPv7casGe3cu+KjRJcRuw+4/8A7fqciYpLaIVVSHHFN5f5rfXPvqztddudhMiRYjcmJkkAP1ebr+f0dQur2pQWP8x+VsRPJd04H9LLu9N7vWMpfN3U82Ag2/lKM+2mJC+/tyJTLGKksnblx58cft9vT6fckd3b3D6OSvOfS6Vsz76d34Q3Q7Wktk23yhi+CNYKM+2tdjrhqMoFiinKJiruPm6Mvbf0BEuG64po5zn9vJfhNNEVCMU8quI3f8vFn2xn317pOg7hl6SK5zckxiquvN54c0tus9qTG7icVk+oP340CFDb7sUc3/40SPT54r7f3+mn9/oO1olGXmxxnPLXF51mWz2Z8HPj1z+//JqiaFHasTnFf1zpKXw2RFffAZv1/v310ux2kW65cHOT9QXP/GhS26qRw9x60vulZaw8fvpNldtnLb/Tyg9shi+iVzxroei6uW7s1KrZUtViPa36Wt366g9ZOTNJqyjhvnGNdF0myf5aJn5oMsIt3Uhjis1Xt+wyYckknufidm0yttAwuLfvzq/tRHYiwuigk8ko8j7peM6mdNB3d0stkCL8oJLxRVte3DrbbZ7U5kortQfRxeTjwvphZc51LKjrbNIEoyPw2rzXrKPzGHkUqvWj010exuw6rp2cuz8WUQSJRHsqEicZFXOIbkUfEvXEH4lsBKQNl88kvHqxq64/1HOp/TdZ+DuXT2uJHqete2muBt0yz1RDc2ZQ3L7oWwkYM9tknK8cVX0pvm+jIu5El+W85r9/H1113XdPGSZr8SVLyZS+ccZ58+OXlOt6btm1xeH9MaIimvIzKW6brtRWLdA19ra5cZxzo/QD+I7e52LHgZXaPGFir6edU/gjKUfxKtm5Y1AOyxKDK4lYFe9lL/EPhRKLKNs4RVIjUe1rLWM1SY+YpyGkNJ1YvufFzb3Vdo4ojwGEcAZ/pov8P/FHb6mW9tTdj2MxRz2yHDG6w+3nWnQDvwTeFIIRlw5VkKmfL666Hpfg8eztYstvJWYt12xlg7e5xmR9au9J01TCm9ncfwl/H5v7cp77DalGREeRsLl22zrF3SFh3Z0313wnp+s46n8WXJ2bgufaHzHHtxr5n8OYx+VGEbBC+1HmS3hKGjCnmsm7Qj2oSGV1RZ22elxctX/TXmT+nw7u7G+0uKrg7HqfhG/00WUem3JH5YnteGSxs8eV1d/h3+MtzcjE3IAviOEPcc6+cdN1m6IQnuQMDGEpxUfWplueDmz10Tov4s6nppBLdmxjg7yO4V/KK5rt8/o+DPJ0MpRp0387/ZTdqj691nxiMAWUa8i/M+1Fp+npqZvfG+6+6MYFWTlVYTGaylv21w3T/wCIm5FCEenuU25S25IFLdklylf/AJR93THU/wAaM35un6OUv/pK84T/ALwjXP19nXND6bNPaX3M1BXssdR/EO33hGcZEuO3J9kw6tfD92RB3NqQPo8PpevnnWfGyEpyh0+1VjR3i1iVHd+ZaoswPnVD4T/iFvO29vT7MQ4/6e7Kvqu4l5cVjtfUdbT6CbWv9hkhC/YdvsfxTvxa3Ngmeu3d/pk1V3NnZ63Z3NmcN2MN2LGUZwlBp9FKvyPqGvk3xn+N+vnUYb0oRWghA2ovs9p3c2J3ffQ+r+NbsDadvdlbKKjuJmXaUyU7Qecnu6tfTuHdMEmJfGf4c6n4VuMd6Mtzpz/t9RCPdEFa7rEjPLQ5Fa7h0t03xANsjE+VrKiJ3V5i4PqJd+cdp8N/xI3YwYdVCO9tS7iQlykJ+XL2sf8A7EvOp/xP/DzZ6qD1HwncYyLlLpNxpMfyksxfBdjeJGu9ZXDWX7+P0LcSJu/DRhuy/EgKE+3sbWJxxi2ixpeXzrUntS2KH/qwlXavdCYkuDnwfrmsa0fjndL8Le2v8vuQIxltyJF4iSe2SIyoU55y4rE/h8dycpfiw26BWMvlpBAFZqZH0ddP8FJpon7O0xlyjL5XuD+Wu73M4+2ndyYBFFIlZkJ/MyojwZurrDmnS8+jkL8+1MPPcRf/AMRW/oX++sRiz7mUsma5vkWzFAGT1zphoD1WwlShIsvChza8vKVZ4rzyg2gl8rcZy4GxeQTwhb9b0SOebsx5zzj6v68aX2tglu7n4lgFSuL8jkCgx5v/ANaBN0eGUGV4bx5Obb+9YdZ/DdxV5+v66PudKyPKBwtgy93FsnzpXalPawsjg4v98++gkYjtYz/x9vf6aywO3ttRMY8rwpnxVHrp3a3Y28Hr5zxVcPOm/wALbYnAAuDnnyefbTKJvT7TIFvurNec+tZ1Q29uRimpYaPX9M+Mv303sbMT5ZRjAI+r6eluclemNe2t2OzudvchIyepi/vX140ho4L4n0vZN9Fa/v0/4dN/BN6XcXbAuOch3C0eC6dOfxXsRUnC+25BbdF48ebv76ndFuy2dyLFQlWavCJ481JMeunyjKqkW/g2xGO7U6lhKEwkg4upYVobqk018fUJFNSASVpg8I4TOPp9tHbNzejAYsnvbtjmo4O4pkgnaF59dE39yUJEZhIvEWhE75LjjwWi+PpBrXgVJkodnaBEH3qXymXD2lfv6amT6AZfNf1/TzVfb286vkWURhBtsJRXF84jSSvzw+nql1W5IKr5WQsTDjgPRPbmtFg0qCbfy7TTJjty7fQ5IicfMl0ZUjlxiX8S6NLgVhMccYH90/41W/Cj+H3Rj88Y0d2GXelJRhSssnhz5dpbvdI77nOIYkMcB2g0me2AVxo7gq1RD+E/F/8AL98JDIUwJQl3yXnixGrPOrxEm/jeEALJWRaGWazebxR6a574hA+b5PmW+/u4Mfreb+2i7Mnp4sZ2w3I14e2XNx8P1vhdVyQm1pnWOzCoJmN935Smbmu0G84Fxnxk1ie6zk23NeMg9orlxJzm85HNoKm+ShHtMnabccXIe2k7X8zfdS4bKfGemmS3OyLn/TeXH0saKusNU4dSajW2vdHuk8AXHCxarxVZtM39b1t122wQXF33qDn8zweY4vOHS0ZsRuPeiRu3jkayZD+/AOojPdduO4SgI+v8q4U9vYxGtIA/WdQ/kP5Y0SiV6y/m88Z54xoR093KEntcuO7n9/KevHroxt/6laq/KGM580VzWDUx3vwt8/Dkz7pLke3julIvzd2frzpiboWjsu3KAYkrxw1zdPP2MmnNvre4WKlMe6V5ylxQfN1xpzd2TdJRfOboMoCrzTXLi8+dSfhfd85GpjLheGsvDeaxzjQtieipTDbqSV2ZoO57Tmys2WvP9NY29vK2VN7ns5+YghhBr5bwF6y7rCMzEgLjVOfHnMe1sefTzrcaAYXRgcJRV/LVNFvq/roGe6b4h270e87yKMe4QZH+ovAZcBfaaD1Ha90LEuyrpuzGPtzpye13Re5YgdwcmKjQ1d0hfoaW2Ht3ZDhWsNec1yf150ALfD/ijsJLcNuZG+zblKVSXFd0UTk9D3NZ6P4/vQntb7J25Qk527+WFn1sylW2FJWj9Z0DubDvBVNduazfP3OfVNTeikS6dhQH5iVcSFR/eq/bQ0uGTuz6M9Z0fxyMdvq62epANnqNvBK8h83Cv8kvPCONct8Y+B7/AMP3jZ6qvmt29+MTskeWX+mR6f8AvUze3/wYw3Nvskxj80WOPGLHODnFW6f+M/Huo6jptu95SG3ZYrUguLOs4O4vH6axhjcH7ePj8CqnaN9v4ftSG1/LcZipy1RGyuM3zjNOp/U734cCEhxGzza0LIuj5XmN3UbrgY6VJxjACMIxoBUgGWXcvmXc04O7zp7relgbI0HfH5aqIUN0CL4jVWo3nOuhFE7pNuLEkFRCmQdy+lwql7rBzxqZudP2iQkl+FDz97KDCvGnOgHb74TEO3ujItFjLHiltI04+Ycc6z18/wASxzaN+bQLc5ur8199Aqsm7e6nbcpROQ5LoqhwP+2mzrrj80Y5psxVdwHJV+cvBoXxX4b2wfmzEyY7Vxw48emk4b7KMbaxw2/WscWX/bpktlbp91mPBbh5lWfX7eeTVL4QjLci4Ox7uMXGRVff1+mlfhXR3U5eJhVfS0v5cej/AE0x0R3bm7OOSMorG6UsEGP/AMq49TGNItBviu9W4kIdpQJzeM2pznj3PTSjsHdHu7VjjPIt05eKr9TTXUxtkykmeX9OOV9/bzpLremkdycR8Xn5irB9fXQPgW6uBuSiS4bCI4HPLeBkD9+dSpE4ShKu8jLuD1I4E9Ppp3buUrlUXbe1OPYQH1t++i9VCu2Me17W7WwPJIClZf3nQQ1YL4b1cZSN3ckxX5SLdZcolkcVbLlzeGnurkS3JfO1RGpS7n+YUbaLT9vrqfthtyMRbm0Sb5+UMZ7btS/fxmntdE7kjbhH5v8AT5+eLFDOcy9SsNFVqSohOm2pS3JEJ9vZIpF+VFQjPkrgc59MBn/LE5VISxaxjnixRM5LcWeukuq+EzhM24SZSnIzFsrlCQFeMekounndkflWExyjF+VChK/NRJyl8VhdA7Eo9AC/K82MXtKolyNH7c+PDXSxAJsWUTAss935rVzZePGM3kdwlIjIB/DUS8o5Snh/m5xbWdb9Nvx7X8P+Vk9rXzd2G2rwp6/lv5fCGTev6bs+d/6lNzHJIxbY8349fY1iEjd3XbIskjcSSdvMbuLxfp3eat09uR+QkREHGafOMKJxefGPfWfTEVl3XGV0X+XBfLxzVe4+NMVbMbexZHuEGzEUfo3hoPpYet6Bt/DKnFlEmRlaOPLcRODFVivXRtzYaIqRLvKjgGve+PTOmWJFuBVHOcXgbPJd37mgYrIWJUYwX+W7MebXmsY/21vtdRH5ose1Y/kW7yFxljiryH3vTsJGISSnzV8ZpDng0p1XTwd0jJD5XtwZ9MXzoAD1G1CM0lL5KvC3WfH5b88H71ovV9PHdhb2LQ09yi4Xu8Py548Z0nufB577KEBe3gvuaCP6l81p6E0jT8oiRZFj9/8AzXOgRM603Nn54JbL5oi22cVfbRh8U+vj3SdL8rSBNtW1uTgUaB9a8fbVTotqMzEGSzYjlk8UUuHurg9tKzh+HIkZpyeKctHpl8edNCa8nul2pPA1HF3dVftho8hiLprYvFL2rKQ5b7e3Lfgy/fOter2IziMfllKIxkUGVZRa5c8+lnjS/Tbn52IRjKagtsch57S6DP8ATTGisTi7do8VZi7BTwNOO33zm9T9vpmQyzzWYqebb4wlOf5vrphYrI7bYpg/+UYyAbbs8PvoTNAuyLkj3Ig01/S8eL1IBIgbbGVd1SRXESHij+ZcXqR8GKiKX3SWPvfDVl03WdNy+Jy+diSe+PaB74r2wGdY+GdMwltwZEZUrMLtb9Ob40B5Fuu3YdkYgEiyefI/T0zVusdLDvITgfhyi5nYE4nIRI+py3bxxhb4wSlv7kSKyUSI37ccv/n2070PU1D8N+Xsifdy4bzj+nnF0yOWZ3eoIjKN3dLebfrlavz59MNTrN6UtklQxnucxyXEChvzzX/y/ST1u3O1jUbKzmj0brL9NIbvxfd2oR25EJRjJRCnND9qPTS8FNpDXxGMWOLuNImS/P3xV+f6abvxKwk/moHFB2lH7Hp6ab3eo79vbaEI44vtygpjH9cPGtOi6Q3VifmInHnIZ8Xk/TTEbbnxD8QPxG5QKEiHcKWSl9mpUvBqfuEjgfph9ft/60WWzOO5GPdIM9r6dt9rH2rAeNLTk3nuX3swY/4P10EvZR6Xfl/27y+PXGK8XnRvgHXqbkmOVruop/mfo8cVzpbp98yMUk1TdeTl8FVnWOji7Sc0y7pQTD6Z+mgY51su6UgJVTQ173Z7Fcf7aL1EpR2gwwJMo8LT2iK/MlFl3VvrrfqOnjOMdygLb4FlVlAV201+upuwPckhcqSHFXkSz9r50FAoQJbt4e2TWaPFX7Z/rxWm987ZWx5e7mlMh64W751K3Y9pKYnba9uTHpZ/TVPqdy4EpfzRwS5jgkLiq+V+0v0TEgm108LyD3IBXFFykW/LkD+lcukOrPxJxJWUUSSUZSz68ZiNGHtzzr24HZlO2qKy47XPpzz7aBDpQZyyxS5eb5Bx6e/q6Q2Ud7blEJfnpaI45b8+g1fF+uNAYr8qPDXiy7Oab8e6Y0CHcbk5E3tYUfL3GM9rxgclXzrfp/jctuB3kW14zG26+W/lC+ArQFjmz08wu7JBOQfmLOM84HDdc4c6W6/pzYlttXBjKS5e4RtRRsXuB+uTWfh/xJ/CuNu5Hnuc34MtI/TWOvh3xibkijNRfltanWC/lfHoaBvg22uvhKB2bcqpyTopwWc8lfpo0ZBVFNOClzY8+fdz+mljYqUeyCkSWcP5mxrB28509tyLiTSv/L5ry+2kNGOo6AYxfl8yw+hXrwL9GvbReiiz/wClJBQuSpZea5fTTux8OG5Ssq1vFAmMZVHF/qVqd03XEt2Uo/KxsXzTQ08DR486AHJJL/ph59Lrtw/r9c1o/XfBSe27jXaSI4I8hlrn0x+vOpsZVJM9zKyX7p9s55zqrOG3u9VuM5PZAxmm2L28/wDyr5s+bvVcAQY3tbkM/wDcJEawjhb9Sv8A+vrqjvjLDnBEKugxj044+uh/hxlM+SW4Rl8qodvNODljik8Y0xskrlKce2iop6+Hi1WuPXxoESu7/LyqRXdIGCpY/wA0eQRrJ4dMdXtDSN21Sp5p58aF1W4Hd+IRZA/LL8z4xyPGtfh3QVCcJSiCMqVwBXYJaK+PWuNJgD2pNc/KNHPyybo/Z4u9ZJkYCZUpo45e7Dkbb+p5s0u9LKUCJLtpw4+vjKXrfoPiM+/8OUTvj8zKP5UwilUfppsLHNvreyPcx7sUF1+XIsTCluH199Ox2h2pdRurLvtZyWpZprHMZIudTqGMyVeiuK8Bxf6eA0nub9v4aJCTcmJdFBi3ynr50hh/g23KN9mI7t4zgvujV81GucfMPg0z+EE4krC81WDGbfPPNHGtzqRIRkKRidsnGAj2lX4j4v041j8CUUmpKLGwsW7sK4PF37+mjkRP+IdJ+DuMmVkn8xeT1JeE9Prpfb257Xz1GcZBdZjdY/Lw1/Tw6rb5D5vnZOaaqOL8L/T30p0/QEkIhSHBn5ufuf7aYqDR33bDuiZMKWvKN+/+2pnxTpHiRd5tyg5LrVCYsLr5LPmc0n61F7v6aS6vqwaiVnl5/atMTSFvgXxJ6ebtsYK/llJl8r6/KliYpvl0/wBJvEu47sxH7oYFHhqr+mkek2gfxEHxnLeFace33dOddtRnOTEgESquvOKeXPr4+mmSlRj/ADMJXFJPkK8mXiXHvXGlt7dqPaGRXvz3U09r7H+56a1duRGpPHCZ5xl58aDvmLL7eDP/AB/f6aQy3tdLHMrk558cg3ftX7azubYARq3Hd6YqqyWP9NJf51lRa1Xy/Qq/l84/bRZdRJ7YUDZV/VPT0rmtMYy7MqzUsUodoVRZePOQ0Df2sNtY5/3K9NObPUSLJyxf18NY/b20HqyBGy7Xt8evp6f86mhk+W07u0nkzI4wBWPGbbNenOew7W1KpFjCQN4uinDd0nppj5SU9uUVUsb4a4s8c+l44rS3w6Duy7lZdvl5K5fQvGgnyN7+ySCqJHPrVVnx4D7Gj7fdKMVsE7YpdPFnv9MZ0ONkG+DKeo8OM81o3Q7zAjFIyqqFafXjF6RobvQFE0XNCWFnJmsUJjUv4n0H/QZA2I2GAcg8rR6GEL1fdgVGEY4yD/QHLn9vbU7q9gnudsY9tDZdjbee7mgr3dNCfB7oJbcYD3SmZ+aOD60l4b58VR6g6rptue32nYEZS/KXILs4M+hfj01j4V1tG5tRjJkTwFeVfPo/t+mj9J0YHnuW9yX5reYhGJg4Kbzd1oYkC6Ldkwob2/lA4tLMvrzR99P7XR/iy+Z8W0Mr++fObrSk9mJ8sLlU1ken6Ud30P6um+mkx+ZvnN3xxn76RRpOXZ29kprKVUyTjD931fTSvQ/Dt3YlLvBJN89x65K/mK/t1V+JdJKTEy2fiK+FjRn04rP9dYh1F07kXu7aKcIoWy/QA83oYAup62JM/DZxjcRrxVMr/wDt83y++b0Xqtk6rceyKPAoDZ7F4r3rSn4jt789saqmwu6vKLzk1W6PZF3JTWLAxWElkiexjjQIX2N2cWRGMcfK1ZGQVnJ4f6GvdLubkySSIyH37lcJacW8ca16zfkNzjFx4l+7+xVn01J2YS3N0zWFVQz49lq6+ui6AY6zop7nzQyku6Nv+mQ0+bfbWP8APF9s4yJXb5JcPyv6806NDvgX3Vaiecc440HY62DKR29wevi/T38aAoPMn+GtRCRce4v82T+68ajzZ7G4ymfLONKc+hh9Er7a6Ob3ETbjSRIy7mKW3XbXEaD73qH8Tk9xGUvlnKJLuylI3jxd49F00Jjk4baciPEgcKC44w4+/wBtG2+3sohEtLfMs1Vvj6HnSmzMY9tVS+bc0mL4rGK/bXumtukA5eAq0a+2mNGk+mkd0ofIeYuav2q69Wjg0Tp+vblHcZWt0YtcN1Xgp+2tzeZ09xflwl/bxw6W6zZDtklSfevY9+dJAw8akWUVdnpfj6ej7/pvHeCRTKJ5YVfGD05a0pt9QNRs74iPFSy+nNmNH2JXbJyN9rWUSz//AD5/30CTA7258pCXcR7hQzyc/tWpZ1Ufxf8Aqd34f0z9eTx7+dVZT7WwGsPPPi2sv/GsdR0sdxRuuP0z3Nc+fvoQmheO33j2JR24vCeD6+NY61Y20Ay7UuyzF/8A1xz9dJ7PS1OUPHcBLPngxz48aZltSE2tyiDdPkotD2z6ZdMmzc30xJz48Arl/Rc+7rb4d0H4vdHhi8Pp/dfq6V3IXGPzI+L4pz/Xzpr4T8Qjt9zOrau7Lc5x/edMZ//Z"/>
          <p:cNvSpPr>
            <a:spLocks noChangeAspect="1" noChangeArrowheads="1"/>
          </p:cNvSpPr>
          <p:nvPr/>
        </p:nvSpPr>
        <p:spPr bwMode="auto">
          <a:xfrm>
            <a:off x="1174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72" name="AutoShape 8" descr="data:image/jpeg;base64,/9j/4AAQSkZJRgABAQAAAQABAAD/2wCEAAkGBhQRERQTExQWFRUWGB8aGBcYGBwaGxwgGB0XGRocHhoYHCYeHxsjGxwaHy8gIycpLC0tGCAxNTAqNSYrLCkBCQoKDgwOGg8PGiwkHyQpLCwpLCwsLCwsKSksKSwpKSwsLCwsLCwsKSwsKSwsLCksKSwpLCwsLCwsKSwsLCwsKf/AABEIALABHgMBIgACEQEDEQH/xAAcAAADAAMBAQEAAAAAAAAAAAADBAUBAgYABwj/xAA7EAEAAgEDAwIEBAQFBAIDAQEBAhEhAAMxBBJBUWEFInGBEzKRoQZCsfAHFFLB0SMz4fFicoKispIV/8QAGgEAAwEBAQEAAAAAAAAAAAAAAAECAwQFBv/EACkRAAICAgEDAwQCAwAAAAAAAAABAhEDITEEEkETIlEFkdHhcYEyofD/2gAMAwEAAhEDEQA/APiY63gZ0M1mOqQ0FlGk9NNEfDef30vGP66Ntb2bMf7XpMoZ24d3jHC1rQ6apUeOdH2Iy7gPXFefGmulgWk+3uw54z5a9+frqbLSEOqlPcDuj2n9a1Sl122QjGDSFZ1o7ZIiTui6riv66g78SE0M0+f/ABpiejqbeyrto+2NDI2wLVfzVjUr4b8XRprKZ9NXOk2iUnuMssffSbLTsd2ZBn7XqP1h+JuzI2QhmvXVL4kfhotYyBwuk/hsiRuT7n8SbTGNUGhDYz0fRfIXHDnTMvhMmPdFo/XW/T7DtxBz6l6b2NmUkjxF96HSAV2Z9u324asx7+frrXc675OyheTTnX/DfwyQMcUOc50r0PwWKynLcqorzzWhpjsSnwyfzGa+mtelbGfcZy44+mquz00ZwJTeMBx9dD63qtua9kDbA4jx+/nToORPqJMua+YpfQNJfFOq+SG3HzlP/OqUem7orKR7U6lMRlKSlRMX5rxoEG6fshDtTunLx4NB6jaY13ZAqJofS5qd0rg0z1tyksvs6QCOxCpEgPpqhudXudtYTyemkNqXj017f3BcaAMMpTtbS/GidMm3axbTl4/TQdrqGOPDo3U9RKcQBr1rTJCx64XtKBq8e+mWZCEoyItvcS9fY1O6fZxrO33RyFg+fH66GMNGW490pUFhmvSvOXRJb52NRACufTK5znRIn4mKIhcrffmra/TSe65oOPXnji9IYPejCNIvdWV4+/r9dL70Bzhz75vz9P8AnW25vdhUhqXJQtffP9+2vHTKgZavtOaPbzpksCzPR1gn7/ro+3A/mJdvrEun3vQ5AS/rZ+umSCk+prWa4edF3YYK+3rofen/AK0CJxokI60NGXHGqIQQdMQRiFccv9NLdKeff+mm4RpvNPONJljPS9UhHx2Kic50Taj3JKh4ea+2ONK7Eh/XGn+qO2NAVFuwr63+36almiHt/fjGARIsF5z7PC/b7a53rul7snu5xj/fVT/uDtUFZG/1cudSd2X4u5GMcDRz/wA+vOhCkA2elvadwW4yLKxT5v6+NdH8P+Mbk4f9ssKH6edbdsIxjCJ2x59mvGfOmdvpD8SAJGzK5DzwaAjGib1G92ly/fQ/hW/+HLux2ycSeNe/iHqTs7CAPdS3d/bxelui6f8A6SSt7s16f7aEDezufh8Tdv1soM399O9XDtYsu0oyKHbxzn11xHT9dLa/7c2JWEclElb+z75Meqq3KSvdjOLaUvN4a/rzXIM6rrOv2S2xeXN8ega32+mhudJvdXGT27bElho7j5yqwiwDL3XL8tUcl1W4oZwHoXntBxm0OH00Tqerlt9O7MNySbnazhVYjl7vU7+G+OQyBoaKHSbkdyVQl3WX7nOK5sBvVrof4dju+98ef+TRf8Odo/C7Y7cdyfPa1SZkxv3iCPhic3rsJ7/T9LubfU7b2G4cJ2xM0KxVQzait3rzcuSUpOMXVHsYVDDBOUVK1f8A39nF/G/4aOkKdtnuTrtuMu0u27sHAnbn19tcv1XQSCkkZ+hn9r19Y/iD4pvyn+JOVx2qIRR7ZErJWhiUgpk+mK1yHxL4hu7m4z7rb7kYmayWYH7/AH50Ys68MrJ0znDuaX9ePzo+d9ROcJZXGvS+KbjzLXXfxR8P2ZkJbUiUpbBOdQYhLukMQoz2g4vh1xG5GmvTXoQl3Lg8LJHtenoYfiU+dO9F1MZYcS1I14dWZqTR0tdzVV4+um47U+3tBrnUv4d17MjDycOuk2Oqfw5XPtkflGKkvbus7frTqTdbAw6MdrBny6U32BGo8181548medC6T4lPeuMopngav2zoZtpR+aC2JmvW6zyaYuQf4O5GUUsPMZX9ivRNEz3Clrb/ALfpfjWSpKvzCPs+c+frrG7upubZXb3ZuzPbwfKYx63zoDgF1EB7vlt8dtp/fGNG6XbikkkEQxHElSkKcdvB9uMXpme3cJJ3RoEsrjtaKM+39dJRH5e6QRm/iWc3+VyfMXXGkDBz2TbbgtMqYOebt8BoM5dmEsX5bKfSvc+mqP8Amoy3PEUO7hD1xfjnOl97pjcV+ajl5DzyZ+3OnYmvgDHp0qQWXVfS/H2dYNztUlAUxXDnN1h0Td+E2Rl3AN+69vj5RRbvQdqX5oL20+Wr9zF/bQydokRM6YOK9dC2udbkRljjxqyEM7UO0r9Pvou1zG7q+T9DQ+jyi5xWf+XRuy8mKX9+PrqSkNnb3BAU9Xl5v+ms9pOeWVHKUq4P9tC29+RLuwnnHF48Y86a6Tdkt0vnB62VnxbdaTLQX5dyNXjbMilt3dax0fwR3TbIMV3LiRfXjl4x58a06uT2UwkYEWsH1KxrSPUMA+ZY2F80Lef1dIdBeh6UJu3JbLil0WNcnjHOg7s57e9Fj88KLi4Pc9fvprf6eEooIB2smmzi/s80etaT2+oBBUfVA9eBVy+16Vldtqw3UyNzclJLZYA8VQVWLpw03WNNbXw3d3SUoQlMXtxGUsxizA7M5jC7rj30z1XwiNThHcjuMbHsjL3CWIsg8uHmr86b+E/HZ7Oe0EDujfbZUe1jCWMNqX6uKLOSlH5Ob/GjOzueKEByj2haYX8z4v2pLvsoNNSgxCnhzdYTup47vZ+jfXdF3wlM2mMWXcKZtAksvy5be0MXzqPHoZR+YGRGreQvi09//OlYdlco9v7MgxfbdXfPHy4eD/nQ9zeIxli5Swy9qb++dM7kcdy92HAPj3971P6woM4c/reiO0TOovR9I/w06R3Oinu95D/L7rIbLqYEijPJYuLPrXJ/xV8Y/E+SKMRUciXcqp4S/Hqa6L+EJG18Olcnu3WQBhqCYyV5c5xLxrhPicWe72nK19fV1zwheRyZ0ZJuOGMV5PuH8N/xBsfFehjtTmw3DtJnASKjZbcokmC58+PPPb3wvs6bqZK47tuu31e1pclJrg/guzPYllhKEkZwc2Hi32dfT+kkbvwlnKQstyfd6FyWnzkpzrny4fTkmuLNcGZqDj8nzzo2e50zicnYmF5SljFP/wBgr3/WJ1nw3/uWVOCCfW7/AHNXvg24x6GZAe7c3m5i4/D7dwiYptiSu38moPU/FD8Xclz3V/brvV2cUqrZI7dMdB8PnvT7NsuVXWvdSxcmrX8PH4cHcp+ZY2RvBmr8Z9s51q+DCMbYns/CJwlHtc8L4H7fb9dWzcfm2/pWG26leHjxw8V9G51Ij8x8qtpjmuAcoHmsVoXUbjEDEV+Vk3i0eKUoPHr66mzZRrgT3N+cEJcDnAIPa8o4qs+P6+2t976ivzrJvxx/NFyWe/j005/mYxIzlJIxTPZYXTwFr+b9OdZ3NrZlCM4sVk2RCmjL3pmN/wBfpYDFd2Yw9VlX0MP6qf1+yXX7UlJPNOcHar7PL6Vxql//AM5nJIiylHuElx3XKIsnnHPvxnWNyM4gPrnzFTnAVWDGeHQhPYLpdtJnzxhFbiz4osr5jPDGvUq9T9yCiCr+a455G+McHOeNWej27jxKjlG6T5rB+hdfroXxH4XUke/vO4kyrmPJXOPplK0wZJgMsybD8oA1xlrivPOmp9a7UizuDxZefCg1wCV41jac7iNpX3u0+9mvfg9434RrLz6YffPGD2EEG2fip293bbWTOHxFxmj/AGzjWnSQ2p3Lcmxl5JC2q2/Kccfq6U3N123tjZbTf0pfar8axOce2vN8lVx6fp/bo5Fskmtgq9a3m+dE4ft/f/vWhmb7Ih/x786d2E7cyLcj44efvX76RZ0+P38+NNbe4UD59AxWpY0O9JP8KnD49bstc4v39tOdHuC1SRsuvpVY8+cajw3M82B486zudfadvy1y3nzkPHPjSqy7L+41Be2Xb5yt2UX4PmF9+NKnSweM5E8XVftZ+2kOmtw9yPhX6+v01V+H/D+n3ZRNzeltg/Uy1Tnyel+dJqlZS2KbsLquGnIe/wBf10bptjvwBV47pODNnp25fTP30Td6SMJzIS74/wAsq5HJhzfqfbRNropzEiVCP5nwtf8Av+3UWaKNi+/1u5sd8YhtziWSYRbJhdNMQS2iqyeujbfxnqpwjLcnGsdr2xhJI4Kdvb7u08FnGONF6j4adoNSeE8euuf6zop7Wdu+3lM4v/bjOqi18CnGUXsoy6qcm5SlJ9Vf6qr99El0/fFy3Tn9A/VQ++pWx8SJVeH+/Or3w7row25dwq0xajUazauXx8vHnnmaSYd1oX+KEdnthRnzQ+ir9b/bXO9W90wBL8OaX99VPjHUG5uDfOVf1X/fGqX8IfDCW5udXKox6YjOEZyiXIqUV7qsK7vdo86bairMXcnRe/iHrIQ6TahBhF2yaRFUiyjHstiKxAb+uuP+E9DLemzGi6F/f+/fVnrGfxHe3fwduc5SXtlKokRyYPZzlvDeup+A/wAEzhGOzKcIMS5MTubkv0C8HOsPWx4V72XkyRtWctt9u1H8KUYzmyvvrJGsA162r9PTPS7UpbPwvehOVpuDGkqtyK5P9VwfpXu3T6//AA92Y89TPbsyhEf3zX3Ncf8AxJ0Z0G3udNDclvG8be6TwV827FMPofv9NZrqced1EePLHwL/AA34jtbfw2za7dypRlNkpPum0guEKMHj3xw+5uMm3Xf9R/AXV7vTx29mO3P8KJ3dr2ykyvcr5gJJ3Vy8Y1w3V9DPamw3IShOPMZFJ9nW+GUJN9rM8krpfAveup+C9rsdojZ8xmyVtOPAPnynPGuZhtskAytB9ddR0fR/hxhBo7sKI2v+q8VnBfjW0gxjTvqYkLHDIA7sEu66+bmv30OG6ykynkAAqqyvrT6FX71pqcu4eCuUWl8NHjtH7HjFm2OljLHa91Yz7PI++ft+kGwp1fUd9HakZNZr25cXj/8An14RYRhREw5xeR4KXxLGb/pp34h04RBq7xnNn0Mfp6fefudVL5SeJRqsIpyPFAVf1VzemQw/wdO6e3M/JGXLyHPHMhfvjnJovS79ohVV7cvpHxx5/bQuq2Y3CQnc2mBvu7TMf9PJxw3VI632upjbFKmFN+PRjwxqnHjPjTBaHuk6VkMo2ID3nPypSZv0uv8Ac0r1W47l3KTQvz/6pNt59bbffWvRdcxnU412p3CHnhuvRvn76067YSci6r1bcinNY98HtoGAkMTcnGiJYRVWsWl+km8uM1qhvnbtRlHNxxKK37xlXscVWXLqDFlOX4UVCjDj5Wserdiev001sbLP5NuSeO544piBy161pkJg93qIzZSaMNFXa9uKBrh/XxzrRhcYJ+YiEhP9/X/xz43fh7t8HcPpz65z6XrTq5naWlubyHpVpzgwKZ0gJEdEiXWT76HeskUzWNaMzCBkPPGt+n3K5vnP00P8z6edMQjjtUvw/vz/AOtSBtPeF4I+KvB9239V0rHqacxH661nZei9F8OluyAFtCgVVwAGVdBTtvQ8zSJJQ7i4g3fjxx9/XQJdUyoflickTKl5tbvn2PTWvXPY9pWOK4pD1/vOtem3ke7hOEUyZvH66VIe+Dsj4RPajtbm92m3uZKmSnxhYCSt/NdU5bzqh8N6k29xJQJHNSunuiI4RxfH2fOuY6H44rt7e5NNuPykpXJhHFEY5o5weJNHN9gbAwjPae7seyKRaYxpZQ/muN2xchIcAhjktcHZgcZP3FD+JfhrtxlH8MiqNCvZmkG6RVLr+Uby65vf6BYT3FuJRfy+l5FvAenjnXVPxeUtqd7s+4ItfhxIJHPzNnjgDNvrqF0J+N37M4rDdwyjH5zCsiJyVHOfN6z7m+DsmoJK+TkvgnwOMox3pkm1QQYpwYec3+mq3WfCB2dxI3hr1E4Rv1o10HxPb6fZgw2RIx/Jiq4W7LT0tv15ojdTuv4ddz+H3ncHCXdaznKTdp+RxhDHCmvH6OC6juv5r9r12P8Aht8O6bqN9Opn3bmDa2pMgar5r4UMEf2arTXT/wAP7e7uRixkRniympU0Vm/rqF/FX8NvRzinD9qRa+nF/UfbW3qLIuy6Z5GbC4bTP0J0PQQ2y4xOOCrfAXJ+3OvHSXLulEPY9lr6653/AA4+P/i9Fsy3H/qNklv5mMpRJL7gW+t66vqd/wCbFOvnMqcZtM82TqFebIvxT4K7+4PdQRp4eaxSVkw/Vzrlv4p/gafU9f05tBHYjtRJy4A257lgeZVKNH+w67TftkVx/wAaBL41CM3bX5oncnKDg/v21tjyzjteEEM2RrsRQ3CMvl4PZr9zOk9/+GNjqZzephDejQQhIvsC77a+YW+R8Gtuk6mU59zGtphZJwrfHa5KPXRum34z3LjXoy+l+Prrkl3J+1/YvFKUdM+S/wATf4fT6XqpPQxdyKS/6TmYBciKXdGS6lkKk6ibc+6Ignd/LXHiqK4fGv0R0pIjUkXNoVi2v2rXJfxb/h/tb21OexEh1FsrWo7i8kjgv18Yu9ej031Lahl+/wCTvUo1o+RbgRl3RO3tDuC8xlfzV+n6cN6c2epMSjx+VyiSjhMmHz55+2t+o3W38SyZ8sotWp4aOKx7/fSO3NNx23JN+X0tLcVf8tV7vGvd54KsNPclJixAlF7ovstOFzG/vdaHuH/VhO38xcrcD8tWW9jKzjy4869/l5s+7Pyxqh4PVv7H2/XbuI7sGUe6hATHc8SYvOOPf9EQM36zpkRR+XtcxwYkZOEquPBpfbgRnJpLrB5SvTNo+Pf7MbsZtSeJV7lSPBjH5uOK1nfKl+JtrGUHu7ox7s+rR/qpvx/QoGIbG9uRhKMdyUTdxKJJLr5vmrDFq/0x40l/m5dqyGQYpwljV17vn00wSZyZuF+aR6XSucUrf3rGvQ2ktMxV+V5ouv2X6ffTJoH0UYDKad8p2AgxO7nD5u0fHPvqn0UxD8sW+e4u5GJSvBA4eAU41L2OoCxj8rhLqkMJX8xzXn9w+72sFjiYeOMrdnj+WqKbc40Ah3rIUJzJxaFOfa+fD5x4NT+t2Yld19rSRG6v2lk030HURKx2R7AkKUrWeD3fV9culOpjOZUbYQaj4w2+eLba99OwZz0ZaJF17b2ebx9Wta2nHDqrMgnacr9P9vr5NMbMo381xM2mU58KW/fS8N3Han0/9edbvUVUZFlV7mf9s6QDMeiEEbPJwnvb76q/DNphCTwiMHGH5Sy3nJn/AOHu6T6TrNuVQH5m4igFSvKvs51QnDs2qlnhC3GRT71f3NJmkSR1e2bu5GIdv8t2ttov/r01nrOg/D2o2J57nhvwfakfOdUfhYy7Aiobr34+XtXFYeFfF8Vqr1HT7TtbMUkkiUtyWFSoMUrhPAXjn3m0ilHu2cl0L3MgLlXy+tiP9L/bRun+Jbm3MSTGQtN0nIlfqffW3RdFLbnt7i3CSliKDZaeFLq/Om/jPwqHO1NUhFkS47kuRF9minlGmqV6ZKtcHUdN8RjvQJ7u5udz+Yw5rFK+oY9NXn+JYx2yOxtu3IiBLuL4kSb7e47hCroLo4r5l8H32E4/jSlCEirq+eGlMXT9NdJ8K+KbEoyGdyjwxef/AMZU/wDrWEk4J0d+POptOXgf3tjc5Y1R3N0gCWo+D0edQv4p6qMdsIdxwg+2BT1u6vjudPy+JkTuZ/iTz8vk8ZxTfp7a5j4ntz3FlLC+PT++a1GKNPZPU5XksJ8F/iXqfxduBvJ3TC5Uh3oLxdZzSarfG/iW51/4UK+eU6ecBT3P/wASLd+muR29kJHdmI5q7rzr6t/hp0XTy2J7hJluWwnKWGI5KPBILvzVfy1p9TKOGPqJHA5unY30nxTZ2YQ2dqu3bj2mbVOb7Re5ba9/TVfpob2Ju67R/pw/8jroum+BbUXuI282/t49NSuv/hxluG5ub4Rj/Kpz5P8AxrwPWhJ6/JHZCWojMfiEiKyj3FcmH9D/AI0DpP4h6edsh21xW4Ute4p7+NF63rwlCBSSu/mI4Kz781qN8S/huctyEo7UpRkgflAv1XNexpQp/wCWiY9L5Z2e0ko4pH0440jt/D5bQEJNdzJ9c219te6b4ZPaiA1/f9+dLPxjeg1OMZnr5/U/96xj5pmPY90VvhvWd8bz9xP2QdLfEvjG12yJMnsmRuPc1Kw/lzjuLOPXWeg+KbU8FwT1Mfr/AL6oPSDFCIjmz3tvHvrOkpbTNcTUXs4L+IP4Ujvkt7aR3KGmyMqqop4vJ3VZY3V6+d/n3JRkdrB+aLhjIvDZWAP+a19x6T4Wbe5b3fNd5aK9ngssqtcL/ih/C5syj1+3Fw1vB5jwS9LjYfpr1+i6upelJ6fH8/B1SmpSOV6XbakTe2VV8t5JSKxVfl7qznHGdKdZOW3uny2sUe7kGiMqMiVzxUg81p7qOoYtklJxFWfdcWMsqHCScPJqROEldxEiv60xx9Cd417fBQSc5CRsjCU4jzRd1gzQq/f6aJ8R/EDEqiGX17g9AOMUHjzd616na/EWu2gJWdyfKd1ZbrFPv7casGe3cu+KjRJcRuw+4/8A7fqciYpLaIVVSHHFN5f5rfXPvqztddudhMiRYjcmJkkAP1ebr+f0dQur2pQWP8x+VsRPJd04H9LLu9N7vWMpfN3U82Ag2/lKM+2mJC+/tyJTLGKksnblx58cft9vT6fckd3b3D6OSvOfS6Vsz76d34Q3Q7Wktk23yhi+CNYKM+2tdjrhqMoFiinKJiruPm6Mvbf0BEuG64po5zn9vJfhNNEVCMU8quI3f8vFn2xn317pOg7hl6SK5zckxiquvN54c0tus9qTG7icVk+oP340CFDb7sUc3/40SPT54r7f3+mn9/oO1olGXmxxnPLXF51mWz2Z8HPj1z+//JqiaFHasTnFf1zpKXw2RFffAZv1/v310ux2kW65cHOT9QXP/GhS26qRw9x60vulZaw8fvpNldtnLb/Tyg9shi+iVzxroei6uW7s1KrZUtViPa36Wt366g9ZOTNJqyjhvnGNdF0myf5aJn5oMsIt3Uhjis1Xt+wyYckknufidm0yttAwuLfvzq/tRHYiwuigk8ko8j7peM6mdNB3d0stkCL8oJLxRVte3DrbbZ7U5kortQfRxeTjwvphZc51LKjrbNIEoyPw2rzXrKPzGHkUqvWj010exuw6rp2cuz8WUQSJRHsqEicZFXOIbkUfEvXEH4lsBKQNl88kvHqxq64/1HOp/TdZ+DuXT2uJHqete2muBt0yz1RDc2ZQ3L7oWwkYM9tknK8cVX0pvm+jIu5El+W85r9/H1113XdPGSZr8SVLyZS+ccZ58+OXlOt6btm1xeH9MaIimvIzKW6brtRWLdA19ra5cZxzo/QD+I7e52LHgZXaPGFir6edU/gjKUfxKtm5Y1AOyxKDK4lYFe9lL/EPhRKLKNs4RVIjUe1rLWM1SY+YpyGkNJ1YvufFzb3Vdo4ojwGEcAZ/pov8P/FHb6mW9tTdj2MxRz2yHDG6w+3nWnQDvwTeFIIRlw5VkKmfL666Hpfg8eztYstvJWYt12xlg7e5xmR9au9J01TCm9ncfwl/H5v7cp77DalGREeRsLl22zrF3SFh3Z0313wnp+s46n8WXJ2bgufaHzHHtxr5n8OYx+VGEbBC+1HmS3hKGjCnmsm7Qj2oSGV1RZ22elxctX/TXmT+nw7u7G+0uKrg7HqfhG/00WUem3JH5YnteGSxs8eV1d/h3+MtzcjE3IAviOEPcc6+cdN1m6IQnuQMDGEpxUfWplueDmz10Tov4s6nppBLdmxjg7yO4V/KK5rt8/o+DPJ0MpRp0387/ZTdqj691nxiMAWUa8i/M+1Fp+npqZvfG+6+6MYFWTlVYTGaylv21w3T/wCIm5FCEenuU25S25IFLdklylf/AJR93THU/wAaM35un6OUv/pK84T/ALwjXP19nXND6bNPaX3M1BXssdR/EO33hGcZEuO3J9kw6tfD92RB3NqQPo8PpevnnWfGyEpyh0+1VjR3i1iVHd+ZaoswPnVD4T/iFvO29vT7MQ4/6e7Kvqu4l5cVjtfUdbT6CbWv9hkhC/YdvsfxTvxa3Ngmeu3d/pk1V3NnZ63Z3NmcN2MN2LGUZwlBp9FKvyPqGvk3xn+N+vnUYb0oRWghA2ovs9p3c2J3ffQ+r+NbsDadvdlbKKjuJmXaUyU7Qecnu6tfTuHdMEmJfGf4c6n4VuMd6Mtzpz/t9RCPdEFa7rEjPLQ5Fa7h0t03xANsjE+VrKiJ3V5i4PqJd+cdp8N/xI3YwYdVCO9tS7iQlykJ+XL2sf8A7EvOp/xP/DzZ6qD1HwncYyLlLpNxpMfyksxfBdjeJGu9ZXDWX7+P0LcSJu/DRhuy/EgKE+3sbWJxxi2ixpeXzrUntS2KH/qwlXavdCYkuDnwfrmsa0fjndL8Le2v8vuQIxltyJF4iSe2SIyoU55y4rE/h8dycpfiw26BWMvlpBAFZqZH0ddP8FJpon7O0xlyjL5XuD+Wu73M4+2ndyYBFFIlZkJ/MyojwZurrDmnS8+jkL8+1MPPcRf/AMRW/oX++sRiz7mUsma5vkWzFAGT1zphoD1WwlShIsvChza8vKVZ4rzyg2gl8rcZy4GxeQTwhb9b0SOebsx5zzj6v68aX2tglu7n4lgFSuL8jkCgx5v/ANaBN0eGUGV4bx5Obb+9YdZ/DdxV5+v66PudKyPKBwtgy93FsnzpXalPawsjg4v98++gkYjtYz/x9vf6aywO3ttRMY8rwpnxVHrp3a3Y28Hr5zxVcPOm/wALbYnAAuDnnyefbTKJvT7TIFvurNec+tZ1Q29uRimpYaPX9M+Mv303sbMT5ZRjAI+r6eluclemNe2t2OzudvchIyepi/vX140ho4L4n0vZN9Fa/v0/4dN/BN6XcXbAuOch3C0eC6dOfxXsRUnC+25BbdF48ebv76ndFuy2dyLFQlWavCJ481JMeunyjKqkW/g2xGO7U6lhKEwkg4upYVobqk018fUJFNSASVpg8I4TOPp9tHbNzejAYsnvbtjmo4O4pkgnaF59dE39yUJEZhIvEWhE75LjjwWi+PpBrXgVJkodnaBEH3qXymXD2lfv6amT6AZfNf1/TzVfb286vkWURhBtsJRXF84jSSvzw+nql1W5IKr5WQsTDjgPRPbmtFg0qCbfy7TTJjty7fQ5IicfMl0ZUjlxiX8S6NLgVhMccYH90/41W/Cj+H3Rj88Y0d2GXelJRhSssnhz5dpbvdI77nOIYkMcB2g0me2AVxo7gq1RD+E/F/8AL98JDIUwJQl3yXnixGrPOrxEm/jeEALJWRaGWazebxR6a574hA+b5PmW+/u4Mfreb+2i7Mnp4sZ2w3I14e2XNx8P1vhdVyQm1pnWOzCoJmN935Smbmu0G84Fxnxk1ie6zk23NeMg9orlxJzm85HNoKm+ShHtMnabccXIe2k7X8zfdS4bKfGemmS3OyLn/TeXH0saKusNU4dSajW2vdHuk8AXHCxarxVZtM39b1t122wQXF33qDn8zweY4vOHS0ZsRuPeiRu3jkayZD+/AOojPdduO4SgI+v8q4U9vYxGtIA/WdQ/kP5Y0SiV6y/m88Z54xoR093KEntcuO7n9/KevHroxt/6laq/KGM580VzWDUx3vwt8/Dkz7pLke3julIvzd2frzpiboWjsu3KAYkrxw1zdPP2MmnNvre4WKlMe6V5ylxQfN1xpzd2TdJRfOboMoCrzTXLi8+dSfhfd85GpjLheGsvDeaxzjQtieipTDbqSV2ZoO57Tmys2WvP9NY29vK2VN7ns5+YghhBr5bwF6y7rCMzEgLjVOfHnMe1sefTzrcaAYXRgcJRV/LVNFvq/roGe6b4h270e87yKMe4QZH+ovAZcBfaaD1Ha90LEuyrpuzGPtzpye13Re5YgdwcmKjQ1d0hfoaW2Ht3ZDhWsNec1yf150ALfD/ijsJLcNuZG+zblKVSXFd0UTk9D3NZ6P4/vQntb7J25Qk527+WFn1sylW2FJWj9Z0DubDvBVNduazfP3OfVNTeikS6dhQH5iVcSFR/eq/bQ0uGTuz6M9Z0fxyMdvq62epANnqNvBK8h83Cv8kvPCONct8Y+B7/AMP3jZ6qvmt29+MTskeWX+mR6f8AvUze3/wYw3Nvskxj80WOPGLHODnFW6f+M/Huo6jptu95SG3ZYrUguLOs4O4vH6axhjcH7ePj8CqnaN9v4ftSG1/LcZipy1RGyuM3zjNOp/U734cCEhxGzza0LIuj5XmN3UbrgY6VJxjACMIxoBUgGWXcvmXc04O7zp7relgbI0HfH5aqIUN0CL4jVWo3nOuhFE7pNuLEkFRCmQdy+lwql7rBzxqZudP2iQkl+FDz97KDCvGnOgHb74TEO3ujItFjLHiltI04+Ycc6z18/wASxzaN+bQLc5ur8199Aqsm7e6nbcpROQ5LoqhwP+2mzrrj80Y5psxVdwHJV+cvBoXxX4b2wfmzEyY7Vxw48emk4b7KMbaxw2/WscWX/bpktlbp91mPBbh5lWfX7eeTVL4QjLci4Ox7uMXGRVff1+mlfhXR3U5eJhVfS0v5cej/AE0x0R3bm7OOSMorG6UsEGP/AMq49TGNItBviu9W4kIdpQJzeM2pznj3PTSjsHdHu7VjjPIt05eKr9TTXUxtkykmeX9OOV9/bzpLremkdycR8Xn5irB9fXQPgW6uBuSiS4bCI4HPLeBkD9+dSpE4ShKu8jLuD1I4E9Ppp3buUrlUXbe1OPYQH1t++i9VCu2Me17W7WwPJIClZf3nQQ1YL4b1cZSN3ckxX5SLdZcolkcVbLlzeGnurkS3JfO1RGpS7n+YUbaLT9vrqfthtyMRbm0Sb5+UMZ7btS/fxmntdE7kjbhH5v8AT5+eLFDOcy9SsNFVqSohOm2pS3JEJ9vZIpF+VFQjPkrgc59MBn/LE5VISxaxjnixRM5LcWeukuq+EzhM24SZSnIzFsrlCQFeMekounndkflWExyjF+VChK/NRJyl8VhdA7Eo9AC/K82MXtKolyNH7c+PDXSxAJsWUTAss935rVzZePGM3kdwlIjIB/DUS8o5Snh/m5xbWdb9Nvx7X8P+Vk9rXzd2G2rwp6/lv5fCGTev6bs+d/6lNzHJIxbY8349fY1iEjd3XbIskjcSSdvMbuLxfp3eat09uR+QkREHGafOMKJxefGPfWfTEVl3XGV0X+XBfLxzVe4+NMVbMbexZHuEGzEUfo3hoPpYet6Bt/DKnFlEmRlaOPLcRODFVivXRtzYaIqRLvKjgGve+PTOmWJFuBVHOcXgbPJd37mgYrIWJUYwX+W7MebXmsY/21vtdRH5ose1Y/kW7yFxljiryH3vTsJGISSnzV8ZpDng0p1XTwd0jJD5XtwZ9MXzoAD1G1CM0lL5KvC3WfH5b88H71ovV9PHdhb2LQ09yi4Xu8Py548Z0nufB577KEBe3gvuaCP6l81p6E0jT8oiRZFj9/8AzXOgRM603Nn54JbL5oi22cVfbRh8U+vj3SdL8rSBNtW1uTgUaB9a8fbVTotqMzEGSzYjlk8UUuHurg9tKzh+HIkZpyeKctHpl8edNCa8nul2pPA1HF3dVftho8hiLprYvFL2rKQ5b7e3Lfgy/fOter2IziMfllKIxkUGVZRa5c8+lnjS/Tbn52IRjKagtsch57S6DP8ATTGisTi7do8VZi7BTwNOO33zm9T9vpmQyzzWYqebb4wlOf5vrphYrI7bYpg/+UYyAbbs8PvoTNAuyLkj3Ig01/S8eL1IBIgbbGVd1SRXESHij+ZcXqR8GKiKX3SWPvfDVl03WdNy+Jy+diSe+PaB74r2wGdY+GdMwltwZEZUrMLtb9Ob40B5Fuu3YdkYgEiyefI/T0zVusdLDvITgfhyi5nYE4nIRI+py3bxxhb4wSlv7kSKyUSI37ccv/n2070PU1D8N+Xsifdy4bzj+nnF0yOWZ3eoIjKN3dLebfrlavz59MNTrN6UtklQxnucxyXEChvzzX/y/ST1u3O1jUbKzmj0brL9NIbvxfd2oR25EJRjJRCnND9qPTS8FNpDXxGMWOLuNImS/P3xV+f6abvxKwk/moHFB2lH7Hp6ab3eo79vbaEI44vtygpjH9cPGtOi6Q3VifmInHnIZ8Xk/TTEbbnxD8QPxG5QKEiHcKWSl9mpUvBqfuEjgfph9ft/60WWzOO5GPdIM9r6dt9rH2rAeNLTk3nuX3swY/4P10EvZR6Xfl/27y+PXGK8XnRvgHXqbkmOVruop/mfo8cVzpbp98yMUk1TdeTl8FVnWOji7Sc0y7pQTD6Z+mgY51su6UgJVTQ173Z7Fcf7aL1EpR2gwwJMo8LT2iK/MlFl3VvrrfqOnjOMdygLb4FlVlAV201+upuwPckhcqSHFXkSz9r50FAoQJbt4e2TWaPFX7Z/rxWm987ZWx5e7mlMh64W751K3Y9pKYnba9uTHpZ/TVPqdy4EpfzRwS5jgkLiq+V+0v0TEgm108LyD3IBXFFykW/LkD+lcukOrPxJxJWUUSSUZSz68ZiNGHtzzr24HZlO2qKy47XPpzz7aBDpQZyyxS5eb5Bx6e/q6Q2Ud7blEJfnpaI45b8+g1fF+uNAYr8qPDXiy7Oab8e6Y0CHcbk5E3tYUfL3GM9rxgclXzrfp/jctuB3kW14zG26+W/lC+ArQFjmz08wu7JBOQfmLOM84HDdc4c6W6/pzYlttXBjKS5e4RtRRsXuB+uTWfh/xJ/CuNu5Hnuc34MtI/TWOvh3xibkijNRfltanWC/lfHoaBvg22uvhKB2bcqpyTopwWc8lfpo0ZBVFNOClzY8+fdz+mljYqUeyCkSWcP5mxrB28509tyLiTSv/L5ry+2kNGOo6AYxfl8yw+hXrwL9GvbReiiz/wClJBQuSpZea5fTTux8OG5Ssq1vFAmMZVHF/qVqd03XEt2Uo/KxsXzTQ08DR486AHJJL/ph59Lrtw/r9c1o/XfBSe27jXaSI4I8hlrn0x+vOpsZVJM9zKyX7p9s55zqrOG3u9VuM5PZAxmm2L28/wDyr5s+bvVcAQY3tbkM/wDcJEawjhb9Sv8A+vrqjvjLDnBEKugxj044+uh/hxlM+SW4Rl8qodvNODljik8Y0xskrlKce2iop6+Hi1WuPXxoESu7/LyqRXdIGCpY/wA0eQRrJ4dMdXtDSN21Sp5p58aF1W4Hd+IRZA/LL8z4xyPGtfh3QVCcJSiCMqVwBXYJaK+PWuNJgD2pNc/KNHPyybo/Z4u9ZJkYCZUpo45e7Dkbb+p5s0u9LKUCJLtpw4+vjKXrfoPiM+/8OUTvj8zKP5UwilUfppsLHNvreyPcx7sUF1+XIsTCluH199Ox2h2pdRurLvtZyWpZprHMZIudTqGMyVeiuK8Bxf6eA0nub9v4aJCTcmJdFBi3ynr50hh/g23KN9mI7t4zgvujV81GucfMPg0z+EE4krC81WDGbfPPNHGtzqRIRkKRidsnGAj2lX4j4v041j8CUUmpKLGwsW7sK4PF37+mjkRP+IdJ+DuMmVkn8xeT1JeE9Prpfb257Xz1GcZBdZjdY/Lw1/Tw6rb5D5vnZOaaqOL8L/T30p0/QEkIhSHBn5ufuf7aYqDR33bDuiZMKWvKN+/+2pnxTpHiRd5tyg5LrVCYsLr5LPmc0n61F7v6aS6vqwaiVnl5/atMTSFvgXxJ6ebtsYK/llJl8r6/KliYpvl0/wBJvEu47sxH7oYFHhqr+mkek2gfxEHxnLeFace33dOddtRnOTEgESquvOKeXPr4+mmSlRj/ADMJXFJPkK8mXiXHvXGlt7dqPaGRXvz3U09r7H+56a1duRGpPHCZ5xl58aDvmLL7eDP/AB/f6aQy3tdLHMrk558cg3ftX7azubYARq3Hd6YqqyWP9NJf51lRa1Xy/Qq/l84/bRZdRJ7YUDZV/VPT0rmtMYy7MqzUsUodoVRZePOQ0Df2sNtY5/3K9NObPUSLJyxf18NY/b20HqyBGy7Xt8evp6f86mhk+W07u0nkzI4wBWPGbbNenOew7W1KpFjCQN4uinDd0nppj5SU9uUVUsb4a4s8c+l44rS3w6Duy7lZdvl5K5fQvGgnyN7+ySCqJHPrVVnx4D7Gj7fdKMVsE7YpdPFnv9MZ0ONkG+DKeo8OM81o3Q7zAjFIyqqFafXjF6RobvQFE0XNCWFnJmsUJjUv4n0H/QZA2I2GAcg8rR6GEL1fdgVGEY4yD/QHLn9vbU7q9gnudsY9tDZdjbee7mgr3dNCfB7oJbcYD3SmZ+aOD60l4b58VR6g6rptue32nYEZS/KXILs4M+hfj01j4V1tG5tRjJkTwFeVfPo/t+mj9J0YHnuW9yX5reYhGJg4Kbzd1oYkC6Ldkwob2/lA4tLMvrzR99P7XR/iy+Z8W0Mr++fObrSk9mJ8sLlU1ken6Ud30P6um+mkx+ZvnN3xxn76RRpOXZ29kprKVUyTjD931fTSvQ/Dt3YlLvBJN89x65K/mK/t1V+JdJKTEy2fiK+FjRn04rP9dYh1F07kXu7aKcIoWy/QA83oYAup62JM/DZxjcRrxVMr/wDt83y++b0Xqtk6rceyKPAoDZ7F4r3rSn4jt789saqmwu6vKLzk1W6PZF3JTWLAxWElkiexjjQIX2N2cWRGMcfK1ZGQVnJ4f6GvdLubkySSIyH37lcJacW8ca16zfkNzjFx4l+7+xVn01J2YS3N0zWFVQz49lq6+ui6AY6zop7nzQyku6Nv+mQ0+bfbWP8APF9s4yJXb5JcPyv6806NDvgX3Vaiecc440HY62DKR29wevi/T38aAoPMn+GtRCRce4v82T+68ajzZ7G4ymfLONKc+hh9Er7a6Ob3ETbjSRIy7mKW3XbXEaD73qH8Tk9xGUvlnKJLuylI3jxd49F00Jjk4baciPEgcKC44w4+/wBtG2+3sohEtLfMs1Vvj6HnSmzMY9tVS+bc0mL4rGK/bXumtukA5eAq0a+2mNGk+mkd0ofIeYuav2q69Wjg0Tp+vblHcZWt0YtcN1Xgp+2tzeZ09xflwl/bxw6W6zZDtklSfevY9+dJAw8akWUVdnpfj6ej7/pvHeCRTKJ5YVfGD05a0pt9QNRs74iPFSy+nNmNH2JXbJyN9rWUSz//AD5/30CTA7258pCXcR7hQzyc/tWpZ1Ufxf8Aqd34f0z9eTx7+dVZT7WwGsPPPi2sv/GsdR0sdxRuuP0z3Nc+fvoQmheO33j2JR24vCeD6+NY61Y20Ay7UuyzF/8A1xz9dJ7PS1OUPHcBLPngxz48aZltSE2tyiDdPkotD2z6ZdMmzc30xJz48Arl/Rc+7rb4d0H4vdHhi8Pp/dfq6V3IXGPzI+L4pz/Xzpr4T8Qjt9zOrau7Lc5x/edMZ//Z"/>
          <p:cNvSpPr>
            <a:spLocks noChangeAspect="1" noChangeArrowheads="1"/>
          </p:cNvSpPr>
          <p:nvPr/>
        </p:nvSpPr>
        <p:spPr bwMode="auto">
          <a:xfrm>
            <a:off x="1174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1266" name="Picture 2" descr="http://biocreativity.files.wordpress.com/2011/10/img_1277.jpg"/>
          <p:cNvPicPr>
            <a:picLocks noChangeAspect="1" noChangeArrowheads="1"/>
          </p:cNvPicPr>
          <p:nvPr/>
        </p:nvPicPr>
        <p:blipFill>
          <a:blip r:embed="rId3" cstate="print"/>
          <a:srcRect b="-636"/>
          <a:stretch>
            <a:fillRect/>
          </a:stretch>
        </p:blipFill>
        <p:spPr bwMode="auto">
          <a:xfrm rot="16200000">
            <a:off x="2193434" y="3345977"/>
            <a:ext cx="1459149" cy="5291847"/>
          </a:xfrm>
          <a:prstGeom prst="rect">
            <a:avLst/>
          </a:prstGeom>
          <a:noFill/>
        </p:spPr>
      </p:pic>
      <p:pic>
        <p:nvPicPr>
          <p:cNvPr id="5" name="Picture 6" descr="http://www.dep.state.fl.us/water/wetlands/images/red-mangrove.jpg">
            <a:hlinkClick r:id="rId4"/>
          </p:cNvPr>
          <p:cNvPicPr>
            <a:picLocks noChangeAspect="1" noChangeArrowheads="1"/>
          </p:cNvPicPr>
          <p:nvPr/>
        </p:nvPicPr>
        <p:blipFill>
          <a:blip r:embed="rId5" cstate="print"/>
          <a:srcRect/>
          <a:stretch>
            <a:fillRect/>
          </a:stretch>
        </p:blipFill>
        <p:spPr bwMode="auto">
          <a:xfrm>
            <a:off x="5887448" y="4378468"/>
            <a:ext cx="3090334" cy="206022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266"/>
                                        </p:tgtEl>
                                        <p:attrNameLst>
                                          <p:attrName>style.visibility</p:attrName>
                                        </p:attrNameLst>
                                      </p:cBhvr>
                                      <p:to>
                                        <p:strVal val="visible"/>
                                      </p:to>
                                    </p:set>
                                    <p:anim calcmode="lin" valueType="num">
                                      <p:cBhvr additive="base">
                                        <p:cTn id="11" dur="500" fill="hold"/>
                                        <p:tgtEl>
                                          <p:spTgt spid="11266"/>
                                        </p:tgtEl>
                                        <p:attrNameLst>
                                          <p:attrName>ppt_x</p:attrName>
                                        </p:attrNameLst>
                                      </p:cBhvr>
                                      <p:tavLst>
                                        <p:tav tm="0">
                                          <p:val>
                                            <p:strVal val="#ppt_x"/>
                                          </p:val>
                                        </p:tav>
                                        <p:tav tm="100000">
                                          <p:val>
                                            <p:strVal val="#ppt_x"/>
                                          </p:val>
                                        </p:tav>
                                      </p:tavLst>
                                    </p:anim>
                                    <p:anim calcmode="lin" valueType="num">
                                      <p:cBhvr additive="base">
                                        <p:cTn id="12" dur="500" fill="hold"/>
                                        <p:tgtEl>
                                          <p:spTgt spid="1126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4596" y="704088"/>
            <a:ext cx="7650804" cy="591312"/>
          </a:xfrm>
        </p:spPr>
        <p:txBody>
          <a:bodyPr>
            <a:noAutofit/>
          </a:bodyPr>
          <a:lstStyle/>
          <a:p>
            <a:r>
              <a:rPr lang="en-US" sz="4400" dirty="0" smtClean="0"/>
              <a:t>Mangrove Regulations</a:t>
            </a:r>
            <a:endParaRPr lang="en-US" sz="4000" dirty="0"/>
          </a:p>
        </p:txBody>
      </p:sp>
      <p:sp>
        <p:nvSpPr>
          <p:cNvPr id="6" name="TextBox 5"/>
          <p:cNvSpPr txBox="1"/>
          <p:nvPr/>
        </p:nvSpPr>
        <p:spPr>
          <a:xfrm>
            <a:off x="228600" y="6397823"/>
            <a:ext cx="6477000" cy="276999"/>
          </a:xfrm>
          <a:prstGeom prst="rect">
            <a:avLst/>
          </a:prstGeom>
          <a:noFill/>
        </p:spPr>
        <p:txBody>
          <a:bodyPr wrap="square" rtlCol="0">
            <a:spAutoFit/>
          </a:bodyPr>
          <a:lstStyle/>
          <a:p>
            <a:r>
              <a:rPr lang="en-US" sz="1200" dirty="0" err="1" smtClean="0"/>
              <a:t>Minick</a:t>
            </a:r>
            <a:r>
              <a:rPr lang="en-US" sz="1200" dirty="0" smtClean="0"/>
              <a:t>, downloaded May 11, 2014</a:t>
            </a:r>
            <a:endParaRPr lang="en-US" sz="1200" dirty="0">
              <a:solidFill>
                <a:schemeClr val="accent1">
                  <a:lumMod val="50000"/>
                </a:schemeClr>
              </a:solidFill>
            </a:endParaRPr>
          </a:p>
        </p:txBody>
      </p:sp>
      <p:sp>
        <p:nvSpPr>
          <p:cNvPr id="7" name="Rectangle 6"/>
          <p:cNvSpPr/>
          <p:nvPr/>
        </p:nvSpPr>
        <p:spPr>
          <a:xfrm>
            <a:off x="2743200" y="1447800"/>
            <a:ext cx="32766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accent1"/>
                </a:solidFill>
              </a:rPr>
              <a:t>Trimming</a:t>
            </a:r>
            <a:endParaRPr lang="en-US" sz="2400" b="1" dirty="0">
              <a:solidFill>
                <a:schemeClr val="accent1"/>
              </a:solidFill>
            </a:endParaRPr>
          </a:p>
        </p:txBody>
      </p:sp>
      <p:sp>
        <p:nvSpPr>
          <p:cNvPr id="12" name="Rectangle 11"/>
          <p:cNvSpPr/>
          <p:nvPr/>
        </p:nvSpPr>
        <p:spPr>
          <a:xfrm>
            <a:off x="381000" y="2209800"/>
            <a:ext cx="3352800" cy="838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1">
                    <a:lumMod val="50000"/>
                  </a:schemeClr>
                </a:solidFill>
              </a:rPr>
              <a:t>Exemptions</a:t>
            </a:r>
          </a:p>
          <a:p>
            <a:pPr algn="ctr"/>
            <a:r>
              <a:rPr lang="en-US" dirty="0" smtClean="0">
                <a:solidFill>
                  <a:schemeClr val="accent1"/>
                </a:solidFill>
              </a:rPr>
              <a:t>Mangroves may be trimmed if:</a:t>
            </a:r>
          </a:p>
        </p:txBody>
      </p:sp>
      <p:sp>
        <p:nvSpPr>
          <p:cNvPr id="13" name="Rectangle 12"/>
          <p:cNvSpPr/>
          <p:nvPr/>
        </p:nvSpPr>
        <p:spPr>
          <a:xfrm>
            <a:off x="685800" y="3352800"/>
            <a:ext cx="2743200" cy="762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itchFamily="34" charset="0"/>
              <a:buChar char="•"/>
            </a:pPr>
            <a:r>
              <a:rPr lang="en-US" sz="1600" dirty="0" smtClean="0">
                <a:solidFill>
                  <a:schemeClr val="accent1"/>
                </a:solidFill>
              </a:rPr>
              <a:t>Fringe width &lt; 50 ft</a:t>
            </a:r>
          </a:p>
          <a:p>
            <a:pPr>
              <a:buFont typeface="Arial" pitchFamily="34" charset="0"/>
              <a:buChar char="•"/>
            </a:pPr>
            <a:r>
              <a:rPr lang="en-US" sz="1600" dirty="0" smtClean="0">
                <a:solidFill>
                  <a:schemeClr val="accent1"/>
                </a:solidFill>
              </a:rPr>
              <a:t>Height &lt; 24 ft</a:t>
            </a:r>
          </a:p>
        </p:txBody>
      </p:sp>
      <p:sp>
        <p:nvSpPr>
          <p:cNvPr id="8" name="Rectangle 7"/>
          <p:cNvSpPr/>
          <p:nvPr/>
        </p:nvSpPr>
        <p:spPr>
          <a:xfrm>
            <a:off x="4800600" y="2209800"/>
            <a:ext cx="3581400" cy="762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Permits</a:t>
            </a:r>
          </a:p>
          <a:p>
            <a:pPr algn="ctr"/>
            <a:r>
              <a:rPr lang="en-US" dirty="0" smtClean="0">
                <a:solidFill>
                  <a:schemeClr val="accent1"/>
                </a:solidFill>
              </a:rPr>
              <a:t>Mangroves may be trimmed if:</a:t>
            </a:r>
          </a:p>
        </p:txBody>
      </p:sp>
      <p:sp>
        <p:nvSpPr>
          <p:cNvPr id="9" name="Rectangle 8"/>
          <p:cNvSpPr/>
          <p:nvPr/>
        </p:nvSpPr>
        <p:spPr>
          <a:xfrm>
            <a:off x="6400800" y="3150136"/>
            <a:ext cx="2590800" cy="23362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accent1">
                    <a:lumMod val="50000"/>
                  </a:schemeClr>
                </a:solidFill>
              </a:rPr>
              <a:t>Individual</a:t>
            </a:r>
          </a:p>
          <a:p>
            <a:pPr algn="ctr"/>
            <a:endParaRPr lang="en-US" sz="1600" dirty="0" smtClean="0">
              <a:solidFill>
                <a:schemeClr val="accent1">
                  <a:lumMod val="50000"/>
                </a:schemeClr>
              </a:solidFill>
            </a:endParaRPr>
          </a:p>
          <a:p>
            <a:pPr>
              <a:buFont typeface="Arial" pitchFamily="34" charset="0"/>
              <a:buChar char="•"/>
            </a:pPr>
            <a:r>
              <a:rPr lang="en-US" sz="1600" dirty="0" smtClean="0">
                <a:solidFill>
                  <a:srgbClr val="0070C0"/>
                </a:solidFill>
              </a:rPr>
              <a:t>Activity may not adversely effect </a:t>
            </a:r>
            <a:r>
              <a:rPr lang="en-US" sz="2000" b="1" i="1" dirty="0" smtClean="0">
                <a:solidFill>
                  <a:srgbClr val="FF0000"/>
                </a:solidFill>
              </a:rPr>
              <a:t>public safety, fishing, or marine productivity </a:t>
            </a:r>
            <a:r>
              <a:rPr lang="en-US" sz="1600" dirty="0" smtClean="0">
                <a:solidFill>
                  <a:srgbClr val="0070C0"/>
                </a:solidFill>
              </a:rPr>
              <a:t>in the vicinity </a:t>
            </a:r>
          </a:p>
          <a:p>
            <a:endParaRPr lang="en-US" sz="1600" dirty="0" smtClean="0">
              <a:solidFill>
                <a:schemeClr val="accent1"/>
              </a:solidFill>
            </a:endParaRPr>
          </a:p>
        </p:txBody>
      </p:sp>
      <p:sp>
        <p:nvSpPr>
          <p:cNvPr id="10" name="Rectangle 9"/>
          <p:cNvSpPr/>
          <p:nvPr/>
        </p:nvSpPr>
        <p:spPr>
          <a:xfrm>
            <a:off x="4038600" y="3124200"/>
            <a:ext cx="2209800" cy="2362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solidFill>
                <a:schemeClr val="accent1">
                  <a:lumMod val="50000"/>
                </a:schemeClr>
              </a:solidFill>
            </a:endParaRPr>
          </a:p>
          <a:p>
            <a:pPr algn="ctr"/>
            <a:r>
              <a:rPr lang="en-US" sz="1600" dirty="0" smtClean="0">
                <a:solidFill>
                  <a:schemeClr val="accent1">
                    <a:lumMod val="50000"/>
                  </a:schemeClr>
                </a:solidFill>
              </a:rPr>
              <a:t>General</a:t>
            </a:r>
          </a:p>
          <a:p>
            <a:pPr>
              <a:buFont typeface="Arial" pitchFamily="34" charset="0"/>
              <a:buChar char="•"/>
            </a:pPr>
            <a:endParaRPr lang="en-US" sz="1600" dirty="0" smtClean="0">
              <a:solidFill>
                <a:schemeClr val="accent1"/>
              </a:solidFill>
            </a:endParaRPr>
          </a:p>
          <a:p>
            <a:pPr>
              <a:buFont typeface="Arial" pitchFamily="34" charset="0"/>
              <a:buChar char="•"/>
            </a:pPr>
            <a:r>
              <a:rPr lang="en-US" sz="1600" dirty="0" smtClean="0">
                <a:solidFill>
                  <a:schemeClr val="accent1"/>
                </a:solidFill>
              </a:rPr>
              <a:t>Fringe width &lt; 500 ft</a:t>
            </a:r>
          </a:p>
          <a:p>
            <a:pPr>
              <a:buFont typeface="Arial" pitchFamily="34" charset="0"/>
              <a:buChar char="•"/>
            </a:pPr>
            <a:endParaRPr lang="en-US" sz="1600" dirty="0" smtClean="0">
              <a:solidFill>
                <a:schemeClr val="accent1"/>
              </a:solidFill>
            </a:endParaRPr>
          </a:p>
          <a:p>
            <a:pPr>
              <a:buFont typeface="Arial" pitchFamily="34" charset="0"/>
              <a:buChar char="•"/>
            </a:pPr>
            <a:r>
              <a:rPr lang="en-US" sz="1600" dirty="0" smtClean="0">
                <a:solidFill>
                  <a:schemeClr val="accent1"/>
                </a:solidFill>
              </a:rPr>
              <a:t>Professional Mangrove Trimmer (PMT) conducts the trimming</a:t>
            </a:r>
          </a:p>
        </p:txBody>
      </p:sp>
      <p:cxnSp>
        <p:nvCxnSpPr>
          <p:cNvPr id="16" name="Elbow Connector 15"/>
          <p:cNvCxnSpPr>
            <a:stCxn id="7" idx="2"/>
            <a:endCxn id="12" idx="0"/>
          </p:cNvCxnSpPr>
          <p:nvPr/>
        </p:nvCxnSpPr>
        <p:spPr>
          <a:xfrm rot="5400000">
            <a:off x="3143250" y="971550"/>
            <a:ext cx="152400" cy="23241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Elbow Connector 17"/>
          <p:cNvCxnSpPr>
            <a:stCxn id="7" idx="2"/>
            <a:endCxn id="8" idx="0"/>
          </p:cNvCxnSpPr>
          <p:nvPr/>
        </p:nvCxnSpPr>
        <p:spPr>
          <a:xfrm rot="16200000" flipH="1">
            <a:off x="5410200" y="1028700"/>
            <a:ext cx="152400" cy="22098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2" idx="2"/>
            <a:endCxn id="13" idx="0"/>
          </p:cNvCxnSpPr>
          <p:nvPr/>
        </p:nvCxnSpPr>
        <p:spPr>
          <a:xfrm>
            <a:off x="2057400" y="3048000"/>
            <a:ext cx="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Elbow Connector 30"/>
          <p:cNvCxnSpPr>
            <a:stCxn id="8" idx="2"/>
            <a:endCxn id="10" idx="0"/>
          </p:cNvCxnSpPr>
          <p:nvPr/>
        </p:nvCxnSpPr>
        <p:spPr>
          <a:xfrm rot="5400000">
            <a:off x="5791200" y="2324100"/>
            <a:ext cx="152400" cy="14478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Elbow Connector 32"/>
          <p:cNvCxnSpPr>
            <a:stCxn id="8" idx="2"/>
            <a:endCxn id="9" idx="0"/>
          </p:cNvCxnSpPr>
          <p:nvPr/>
        </p:nvCxnSpPr>
        <p:spPr>
          <a:xfrm rot="16200000" flipH="1">
            <a:off x="7054582" y="2508518"/>
            <a:ext cx="178336" cy="11049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781800" y="1124634"/>
            <a:ext cx="1981200" cy="646331"/>
          </a:xfrm>
          <a:prstGeom prst="rect">
            <a:avLst/>
          </a:prstGeom>
          <a:solidFill>
            <a:srgbClr val="CCCCFF"/>
          </a:solidFill>
          <a:ln>
            <a:solidFill>
              <a:schemeClr val="accent4">
                <a:lumMod val="40000"/>
                <a:lumOff val="60000"/>
              </a:schemeClr>
            </a:solidFill>
          </a:ln>
        </p:spPr>
        <p:txBody>
          <a:bodyPr wrap="square" rtlCol="0">
            <a:spAutoFit/>
          </a:bodyPr>
          <a:lstStyle/>
          <a:p>
            <a:r>
              <a:rPr lang="en-US" dirty="0" err="1" smtClean="0"/>
              <a:t>Minick</a:t>
            </a:r>
            <a:r>
              <a:rPr lang="en-US" dirty="0" smtClean="0"/>
              <a:t> &amp; </a:t>
            </a:r>
            <a:r>
              <a:rPr lang="en-US" dirty="0" err="1" smtClean="0"/>
              <a:t>Sensi</a:t>
            </a:r>
            <a:endParaRPr lang="en-US" dirty="0" smtClean="0"/>
          </a:p>
          <a:p>
            <a:r>
              <a:rPr lang="en-US" dirty="0" smtClean="0"/>
              <a:t>Wed, 3pm</a:t>
            </a:r>
            <a:endParaRPr lang="en-US" dirty="0"/>
          </a:p>
        </p:txBody>
      </p:sp>
      <p:sp>
        <p:nvSpPr>
          <p:cNvPr id="22" name="Slide Number Placeholder 21"/>
          <p:cNvSpPr>
            <a:spLocks noGrp="1"/>
          </p:cNvSpPr>
          <p:nvPr>
            <p:ph type="sldNum" sz="quarter" idx="12"/>
          </p:nvPr>
        </p:nvSpPr>
        <p:spPr/>
        <p:txBody>
          <a:bodyPr/>
          <a:lstStyle/>
          <a:p>
            <a:fld id="{615F0109-62AC-49C9-AC10-C910264D3455}" type="slidenum">
              <a:rPr lang="en-US" smtClean="0"/>
              <a:pPr/>
              <a:t>36</a:t>
            </a:fld>
            <a:endParaRPr lang="en-US"/>
          </a:p>
        </p:txBody>
      </p:sp>
      <p:pic>
        <p:nvPicPr>
          <p:cNvPr id="10242" name="Picture 2" descr="http://img.docstoccdn.com/thumb/orig/93650445.png">
            <a:hlinkClick r:id="rId2"/>
          </p:cNvPr>
          <p:cNvPicPr>
            <a:picLocks noChangeAspect="1" noChangeArrowheads="1"/>
          </p:cNvPicPr>
          <p:nvPr/>
        </p:nvPicPr>
        <p:blipFill>
          <a:blip r:embed="rId3" cstate="print"/>
          <a:srcRect/>
          <a:stretch>
            <a:fillRect/>
          </a:stretch>
        </p:blipFill>
        <p:spPr bwMode="auto">
          <a:xfrm>
            <a:off x="491363" y="4523159"/>
            <a:ext cx="2504755" cy="175432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anim calcmode="lin" valueType="num">
                                      <p:cBhvr additive="base">
                                        <p:cTn id="15" dur="500" fill="hold"/>
                                        <p:tgtEl>
                                          <p:spTgt spid="25"/>
                                        </p:tgtEl>
                                        <p:attrNameLst>
                                          <p:attrName>ppt_x</p:attrName>
                                        </p:attrNameLst>
                                      </p:cBhvr>
                                      <p:tavLst>
                                        <p:tav tm="0">
                                          <p:val>
                                            <p:strVal val="#ppt_x"/>
                                          </p:val>
                                        </p:tav>
                                        <p:tav tm="100000">
                                          <p:val>
                                            <p:strVal val="#ppt_x"/>
                                          </p:val>
                                        </p:tav>
                                      </p:tavLst>
                                    </p:anim>
                                    <p:anim calcmode="lin" valueType="num">
                                      <p:cBhvr additive="base">
                                        <p:cTn id="1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1"/>
                                        </p:tgtEl>
                                        <p:attrNameLst>
                                          <p:attrName>style.visibility</p:attrName>
                                        </p:attrNameLst>
                                      </p:cBhvr>
                                      <p:to>
                                        <p:strVal val="visible"/>
                                      </p:to>
                                    </p:set>
                                    <p:anim calcmode="lin" valueType="num">
                                      <p:cBhvr additive="base">
                                        <p:cTn id="25" dur="500" fill="hold"/>
                                        <p:tgtEl>
                                          <p:spTgt spid="31"/>
                                        </p:tgtEl>
                                        <p:attrNameLst>
                                          <p:attrName>ppt_x</p:attrName>
                                        </p:attrNameLst>
                                      </p:cBhvr>
                                      <p:tavLst>
                                        <p:tav tm="0">
                                          <p:val>
                                            <p:strVal val="#ppt_x"/>
                                          </p:val>
                                        </p:tav>
                                        <p:tav tm="100000">
                                          <p:val>
                                            <p:strVal val="#ppt_x"/>
                                          </p:val>
                                        </p:tav>
                                      </p:tavLst>
                                    </p:anim>
                                    <p:anim calcmode="lin" valueType="num">
                                      <p:cBhvr additive="base">
                                        <p:cTn id="26" dur="500" fill="hold"/>
                                        <p:tgtEl>
                                          <p:spTgt spid="31"/>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500" fill="hold"/>
                                        <p:tgtEl>
                                          <p:spTgt spid="9"/>
                                        </p:tgtEl>
                                        <p:attrNameLst>
                                          <p:attrName>ppt_x</p:attrName>
                                        </p:attrNameLst>
                                      </p:cBhvr>
                                      <p:tavLst>
                                        <p:tav tm="0">
                                          <p:val>
                                            <p:strVal val="#ppt_x"/>
                                          </p:val>
                                        </p:tav>
                                        <p:tav tm="100000">
                                          <p:val>
                                            <p:strVal val="#ppt_x"/>
                                          </p:val>
                                        </p:tav>
                                      </p:tavLst>
                                    </p:anim>
                                    <p:anim calcmode="lin" valueType="num">
                                      <p:cBhvr additive="base">
                                        <p:cTn id="36" dur="500" fill="hold"/>
                                        <p:tgtEl>
                                          <p:spTgt spid="9"/>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3"/>
                                        </p:tgtEl>
                                        <p:attrNameLst>
                                          <p:attrName>style.visibility</p:attrName>
                                        </p:attrNameLst>
                                      </p:cBhvr>
                                      <p:to>
                                        <p:strVal val="visible"/>
                                      </p:to>
                                    </p:set>
                                    <p:anim calcmode="lin" valueType="num">
                                      <p:cBhvr additive="base">
                                        <p:cTn id="39" dur="500" fill="hold"/>
                                        <p:tgtEl>
                                          <p:spTgt spid="33"/>
                                        </p:tgtEl>
                                        <p:attrNameLst>
                                          <p:attrName>ppt_x</p:attrName>
                                        </p:attrNameLst>
                                      </p:cBhvr>
                                      <p:tavLst>
                                        <p:tav tm="0">
                                          <p:val>
                                            <p:strVal val="#ppt_x"/>
                                          </p:val>
                                        </p:tav>
                                        <p:tav tm="100000">
                                          <p:val>
                                            <p:strVal val="#ppt_x"/>
                                          </p:val>
                                        </p:tav>
                                      </p:tavLst>
                                    </p:anim>
                                    <p:anim calcmode="lin" valueType="num">
                                      <p:cBhvr additive="base">
                                        <p:cTn id="40"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8" grpId="0" animBg="1"/>
      <p:bldP spid="9" grpId="0" animBg="1"/>
      <p:bldP spid="1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12" descr="100_1802.JPG"/>
          <p:cNvPicPr>
            <a:picLocks noGrp="1" noChangeAspect="1"/>
          </p:cNvPicPr>
          <p:nvPr>
            <p:ph sz="half" idx="1"/>
          </p:nvPr>
        </p:nvPicPr>
        <p:blipFill>
          <a:blip r:embed="rId2" cstate="print">
            <a:lum bright="10000" contrast="20000"/>
          </a:blip>
          <a:srcRect/>
          <a:stretch>
            <a:fillRect/>
          </a:stretch>
        </p:blipFill>
        <p:spPr>
          <a:xfrm>
            <a:off x="4572000" y="2434848"/>
            <a:ext cx="4572000" cy="3241158"/>
          </a:xfrm>
        </p:spPr>
      </p:pic>
      <p:grpSp>
        <p:nvGrpSpPr>
          <p:cNvPr id="5" name="Group 4"/>
          <p:cNvGrpSpPr>
            <a:grpSpLocks noChangeAspect="1"/>
          </p:cNvGrpSpPr>
          <p:nvPr/>
        </p:nvGrpSpPr>
        <p:grpSpPr>
          <a:xfrm>
            <a:off x="7325360" y="596049"/>
            <a:ext cx="599440" cy="1458097"/>
            <a:chOff x="609600" y="982362"/>
            <a:chExt cx="2133600" cy="5189838"/>
          </a:xfrm>
        </p:grpSpPr>
        <p:pic>
          <p:nvPicPr>
            <p:cNvPr id="6" name="Picture 2" descr="http://fcit.usf.edu/florida/maps/pages/8600/f8691/i/f8691-40l.gif"/>
            <p:cNvPicPr>
              <a:picLocks noChangeAspect="1" noChangeArrowheads="1"/>
            </p:cNvPicPr>
            <p:nvPr/>
          </p:nvPicPr>
          <p:blipFill>
            <a:blip r:embed="rId3" cstate="print"/>
            <a:srcRect/>
            <a:stretch>
              <a:fillRect/>
            </a:stretch>
          </p:blipFill>
          <p:spPr bwMode="auto">
            <a:xfrm>
              <a:off x="609600" y="982362"/>
              <a:ext cx="2133600" cy="5189838"/>
            </a:xfrm>
            <a:prstGeom prst="rect">
              <a:avLst/>
            </a:prstGeom>
            <a:noFill/>
          </p:spPr>
        </p:pic>
        <p:sp>
          <p:nvSpPr>
            <p:cNvPr id="7" name="5-Point Star 6"/>
            <p:cNvSpPr/>
            <p:nvPr/>
          </p:nvSpPr>
          <p:spPr bwMode="auto">
            <a:xfrm>
              <a:off x="1828800" y="2438400"/>
              <a:ext cx="304800" cy="304800"/>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grpSp>
      <p:pic>
        <p:nvPicPr>
          <p:cNvPr id="14" name="Picture 2" descr="D:\mydocuments\My Pictures\fla 2006\3-26-2006\3-26-2006-06.jpg"/>
          <p:cNvPicPr>
            <a:picLocks noChangeAspect="1" noChangeArrowheads="1"/>
          </p:cNvPicPr>
          <p:nvPr/>
        </p:nvPicPr>
        <p:blipFill>
          <a:blip r:embed="rId4" cstate="print"/>
          <a:srcRect/>
          <a:stretch>
            <a:fillRect/>
          </a:stretch>
        </p:blipFill>
        <p:spPr bwMode="auto">
          <a:xfrm>
            <a:off x="152400" y="2438400"/>
            <a:ext cx="4267857" cy="3124200"/>
          </a:xfrm>
          <a:prstGeom prst="rect">
            <a:avLst/>
          </a:prstGeom>
          <a:noFill/>
        </p:spPr>
      </p:pic>
      <p:sp>
        <p:nvSpPr>
          <p:cNvPr id="15" name="TextBox 14"/>
          <p:cNvSpPr txBox="1"/>
          <p:nvPr/>
        </p:nvSpPr>
        <p:spPr>
          <a:xfrm>
            <a:off x="762000" y="5668911"/>
            <a:ext cx="3505200" cy="369332"/>
          </a:xfrm>
          <a:prstGeom prst="rect">
            <a:avLst/>
          </a:prstGeom>
          <a:noFill/>
        </p:spPr>
        <p:txBody>
          <a:bodyPr wrap="square" rtlCol="0">
            <a:spAutoFit/>
          </a:bodyPr>
          <a:lstStyle/>
          <a:p>
            <a:pPr algn="ctr"/>
            <a:r>
              <a:rPr lang="en-US" dirty="0" smtClean="0"/>
              <a:t>April 2006</a:t>
            </a:r>
            <a:endParaRPr lang="en-US" dirty="0"/>
          </a:p>
        </p:txBody>
      </p:sp>
      <p:sp>
        <p:nvSpPr>
          <p:cNvPr id="16" name="TextBox 15"/>
          <p:cNvSpPr txBox="1"/>
          <p:nvPr/>
        </p:nvSpPr>
        <p:spPr>
          <a:xfrm>
            <a:off x="5181600" y="5732709"/>
            <a:ext cx="3505200" cy="369332"/>
          </a:xfrm>
          <a:prstGeom prst="rect">
            <a:avLst/>
          </a:prstGeom>
          <a:noFill/>
        </p:spPr>
        <p:txBody>
          <a:bodyPr wrap="square" rtlCol="0">
            <a:spAutoFit/>
          </a:bodyPr>
          <a:lstStyle/>
          <a:p>
            <a:pPr algn="ctr"/>
            <a:r>
              <a:rPr lang="en-US" dirty="0" smtClean="0"/>
              <a:t>May 2014</a:t>
            </a:r>
            <a:endParaRPr lang="en-US" dirty="0"/>
          </a:p>
        </p:txBody>
      </p:sp>
      <p:sp>
        <p:nvSpPr>
          <p:cNvPr id="11" name="Title 1"/>
          <p:cNvSpPr>
            <a:spLocks noGrp="1"/>
          </p:cNvSpPr>
          <p:nvPr>
            <p:ph type="title" idx="4294967295"/>
          </p:nvPr>
        </p:nvSpPr>
        <p:spPr>
          <a:xfrm>
            <a:off x="287079" y="1150160"/>
            <a:ext cx="8569842" cy="468279"/>
          </a:xfrm>
        </p:spPr>
        <p:txBody>
          <a:bodyPr>
            <a:noAutofit/>
          </a:bodyPr>
          <a:lstStyle/>
          <a:p>
            <a:r>
              <a:rPr lang="en-US" sz="4400" dirty="0" smtClean="0"/>
              <a:t>Mangrove trimming</a:t>
            </a:r>
            <a:endParaRPr lang="en-US" sz="4400" dirty="0"/>
          </a:p>
        </p:txBody>
      </p:sp>
      <p:sp>
        <p:nvSpPr>
          <p:cNvPr id="10" name="TextBox 9"/>
          <p:cNvSpPr txBox="1"/>
          <p:nvPr/>
        </p:nvSpPr>
        <p:spPr>
          <a:xfrm>
            <a:off x="152400" y="6156295"/>
            <a:ext cx="4115457" cy="461665"/>
          </a:xfrm>
          <a:prstGeom prst="rect">
            <a:avLst/>
          </a:prstGeom>
          <a:solidFill>
            <a:srgbClr val="99FF99"/>
          </a:solidFill>
          <a:ln>
            <a:solidFill>
              <a:srgbClr val="00B050"/>
            </a:solidFill>
          </a:ln>
        </p:spPr>
        <p:txBody>
          <a:bodyPr wrap="square" rtlCol="0">
            <a:spAutoFit/>
          </a:bodyPr>
          <a:lstStyle/>
          <a:p>
            <a:pPr algn="ctr"/>
            <a:r>
              <a:rPr lang="en-US" sz="2400" dirty="0" smtClean="0"/>
              <a:t>Well-developed black and red</a:t>
            </a:r>
            <a:endParaRPr lang="en-US" sz="2400" dirty="0"/>
          </a:p>
        </p:txBody>
      </p:sp>
      <p:sp>
        <p:nvSpPr>
          <p:cNvPr id="17" name="Slide Number Placeholder 16"/>
          <p:cNvSpPr>
            <a:spLocks noGrp="1"/>
          </p:cNvSpPr>
          <p:nvPr>
            <p:ph type="sldNum" sz="quarter" idx="12"/>
          </p:nvPr>
        </p:nvSpPr>
        <p:spPr/>
        <p:txBody>
          <a:bodyPr/>
          <a:lstStyle/>
          <a:p>
            <a:fld id="{615F0109-62AC-49C9-AC10-C910264D3455}" type="slidenum">
              <a:rPr lang="en-US" smtClean="0"/>
              <a:pPr/>
              <a:t>37</a:t>
            </a:fld>
            <a:endParaRPr lang="en-US"/>
          </a:p>
        </p:txBody>
      </p:sp>
      <p:sp>
        <p:nvSpPr>
          <p:cNvPr id="18" name="TextBox 17"/>
          <p:cNvSpPr txBox="1"/>
          <p:nvPr/>
        </p:nvSpPr>
        <p:spPr>
          <a:xfrm>
            <a:off x="4706680" y="6178241"/>
            <a:ext cx="4437320" cy="461665"/>
          </a:xfrm>
          <a:prstGeom prst="rect">
            <a:avLst/>
          </a:prstGeom>
          <a:solidFill>
            <a:srgbClr val="99FF99"/>
          </a:solidFill>
          <a:ln>
            <a:solidFill>
              <a:srgbClr val="00B050"/>
            </a:solidFill>
          </a:ln>
        </p:spPr>
        <p:txBody>
          <a:bodyPr wrap="square" rtlCol="0">
            <a:spAutoFit/>
          </a:bodyPr>
          <a:lstStyle/>
          <a:p>
            <a:pPr algn="ctr"/>
            <a:r>
              <a:rPr lang="en-US" sz="2400" dirty="0" smtClean="0"/>
              <a:t>Low hedge whites and vines</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ppt_x"/>
                                          </p:val>
                                        </p:tav>
                                        <p:tav tm="100000">
                                          <p:val>
                                            <p:strVal val="#ppt_x"/>
                                          </p:val>
                                        </p:tav>
                                      </p:tavLst>
                                    </p:anim>
                                    <p:anim calcmode="lin" valueType="num">
                                      <p:cBhvr additive="base">
                                        <p:cTn id="22" dur="500" fill="hold"/>
                                        <p:tgtEl>
                                          <p:spTgt spid="13"/>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500" fill="hold"/>
                                        <p:tgtEl>
                                          <p:spTgt spid="18"/>
                                        </p:tgtEl>
                                        <p:attrNameLst>
                                          <p:attrName>ppt_x</p:attrName>
                                        </p:attrNameLst>
                                      </p:cBhvr>
                                      <p:tavLst>
                                        <p:tav tm="0">
                                          <p:val>
                                            <p:strVal val="#ppt_x"/>
                                          </p:val>
                                        </p:tav>
                                        <p:tav tm="100000">
                                          <p:val>
                                            <p:strVal val="#ppt_x"/>
                                          </p:val>
                                        </p:tav>
                                      </p:tavLst>
                                    </p:anim>
                                    <p:anim calcmode="lin" valueType="num">
                                      <p:cBhvr additive="base">
                                        <p:cTn id="3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0" grpId="0" animBg="1"/>
      <p:bldP spid="18" grpId="0" animBg="1"/>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C9735D2-ED19-4224-9804-F931AF3880B0}" type="slidenum">
              <a:rPr lang="en-AU" smtClean="0"/>
              <a:pPr/>
              <a:t>38</a:t>
            </a:fld>
            <a:endParaRPr lang="en-AU"/>
          </a:p>
        </p:txBody>
      </p:sp>
      <p:pic>
        <p:nvPicPr>
          <p:cNvPr id="3" name="Picture 2" descr="trimmed area closer.jpg"/>
          <p:cNvPicPr>
            <a:picLocks noChangeAspect="1"/>
          </p:cNvPicPr>
          <p:nvPr/>
        </p:nvPicPr>
        <p:blipFill>
          <a:blip r:embed="rId3" cstate="print">
            <a:lum bright="20000" contrast="20000"/>
          </a:blip>
          <a:srcRect/>
          <a:stretch>
            <a:fillRect/>
          </a:stretch>
        </p:blipFill>
        <p:spPr>
          <a:xfrm>
            <a:off x="5705272" y="481384"/>
            <a:ext cx="3276600" cy="5376984"/>
          </a:xfrm>
          <a:prstGeom prst="rect">
            <a:avLst/>
          </a:prstGeom>
        </p:spPr>
      </p:pic>
      <p:pic>
        <p:nvPicPr>
          <p:cNvPr id="4" name="Picture 3" descr="Closer May 2002.jpg"/>
          <p:cNvPicPr>
            <a:picLocks noChangeAspect="1"/>
          </p:cNvPicPr>
          <p:nvPr/>
        </p:nvPicPr>
        <p:blipFill>
          <a:blip r:embed="rId4" cstate="print">
            <a:lum bright="20000" contrast="40000"/>
          </a:blip>
          <a:srcRect/>
          <a:stretch>
            <a:fillRect/>
          </a:stretch>
        </p:blipFill>
        <p:spPr>
          <a:xfrm>
            <a:off x="287079" y="549768"/>
            <a:ext cx="3124200" cy="5308600"/>
          </a:xfrm>
          <a:prstGeom prst="rect">
            <a:avLst/>
          </a:prstGeom>
        </p:spPr>
      </p:pic>
      <p:sp>
        <p:nvSpPr>
          <p:cNvPr id="5" name="TextBox 4"/>
          <p:cNvSpPr txBox="1"/>
          <p:nvPr/>
        </p:nvSpPr>
        <p:spPr>
          <a:xfrm>
            <a:off x="817129" y="89160"/>
            <a:ext cx="1752600" cy="372505"/>
          </a:xfrm>
          <a:prstGeom prst="rect">
            <a:avLst/>
          </a:prstGeom>
          <a:noFill/>
        </p:spPr>
        <p:txBody>
          <a:bodyPr wrap="square" rtlCol="0">
            <a:spAutoFit/>
          </a:bodyPr>
          <a:lstStyle/>
          <a:p>
            <a:pPr algn="ctr"/>
            <a:r>
              <a:rPr lang="en-US" dirty="0" smtClean="0"/>
              <a:t>May 2002</a:t>
            </a:r>
            <a:endParaRPr lang="en-US" dirty="0"/>
          </a:p>
        </p:txBody>
      </p:sp>
      <p:sp>
        <p:nvSpPr>
          <p:cNvPr id="6" name="TextBox 5"/>
          <p:cNvSpPr txBox="1"/>
          <p:nvPr/>
        </p:nvSpPr>
        <p:spPr>
          <a:xfrm>
            <a:off x="6274340" y="88103"/>
            <a:ext cx="1752600" cy="461665"/>
          </a:xfrm>
          <a:prstGeom prst="rect">
            <a:avLst/>
          </a:prstGeom>
          <a:noFill/>
        </p:spPr>
        <p:txBody>
          <a:bodyPr wrap="square" rtlCol="0">
            <a:spAutoFit/>
          </a:bodyPr>
          <a:lstStyle/>
          <a:p>
            <a:pPr algn="ctr"/>
            <a:r>
              <a:rPr lang="en-US" dirty="0" smtClean="0"/>
              <a:t>May 2014</a:t>
            </a:r>
            <a:endParaRPr lang="en-US" dirty="0"/>
          </a:p>
        </p:txBody>
      </p:sp>
      <p:pic>
        <p:nvPicPr>
          <p:cNvPr id="7" name="Picture 2" descr="D:\mydocuments\My Pictures\fla 2006\3-26-2006\3-26-2006-07.jpg"/>
          <p:cNvPicPr>
            <a:picLocks noChangeAspect="1" noChangeArrowheads="1"/>
          </p:cNvPicPr>
          <p:nvPr/>
        </p:nvPicPr>
        <p:blipFill>
          <a:blip r:embed="rId5" cstate="print"/>
          <a:srcRect/>
          <a:stretch>
            <a:fillRect/>
          </a:stretch>
        </p:blipFill>
        <p:spPr bwMode="auto">
          <a:xfrm>
            <a:off x="3542506" y="2047672"/>
            <a:ext cx="2102555" cy="1419225"/>
          </a:xfrm>
          <a:prstGeom prst="rect">
            <a:avLst/>
          </a:prstGeom>
          <a:noFill/>
        </p:spPr>
      </p:pic>
      <p:sp>
        <p:nvSpPr>
          <p:cNvPr id="9" name="TextBox 8"/>
          <p:cNvSpPr txBox="1"/>
          <p:nvPr/>
        </p:nvSpPr>
        <p:spPr>
          <a:xfrm>
            <a:off x="3707878" y="1391061"/>
            <a:ext cx="1752600" cy="461665"/>
          </a:xfrm>
          <a:prstGeom prst="rect">
            <a:avLst/>
          </a:prstGeom>
          <a:noFill/>
        </p:spPr>
        <p:txBody>
          <a:bodyPr wrap="square" rtlCol="0">
            <a:spAutoFit/>
          </a:bodyPr>
          <a:lstStyle/>
          <a:p>
            <a:pPr algn="ctr"/>
            <a:r>
              <a:rPr lang="en-US" dirty="0" smtClean="0"/>
              <a:t>April 2006</a:t>
            </a:r>
            <a:endParaRPr lang="en-US" dirty="0"/>
          </a:p>
        </p:txBody>
      </p:sp>
      <p:sp>
        <p:nvSpPr>
          <p:cNvPr id="11" name="TextBox 10"/>
          <p:cNvSpPr txBox="1"/>
          <p:nvPr/>
        </p:nvSpPr>
        <p:spPr>
          <a:xfrm>
            <a:off x="817129" y="6033184"/>
            <a:ext cx="7488671" cy="707886"/>
          </a:xfrm>
          <a:prstGeom prst="rect">
            <a:avLst/>
          </a:prstGeom>
          <a:solidFill>
            <a:srgbClr val="99FF99"/>
          </a:solidFill>
          <a:ln>
            <a:solidFill>
              <a:srgbClr val="669900"/>
            </a:solidFill>
          </a:ln>
        </p:spPr>
        <p:txBody>
          <a:bodyPr wrap="square" rtlCol="0">
            <a:spAutoFit/>
          </a:bodyPr>
          <a:lstStyle/>
          <a:p>
            <a:r>
              <a:rPr lang="en-US" sz="2000" dirty="0" smtClean="0"/>
              <a:t>Removing the canopy exposes the network of  intertidal rivulets.  </a:t>
            </a:r>
          </a:p>
          <a:p>
            <a:r>
              <a:rPr lang="en-US" sz="2000" dirty="0" smtClean="0"/>
              <a:t>Changing function as the mangroves as nursery.</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90600" y="274638"/>
            <a:ext cx="7239000" cy="1143000"/>
          </a:xfrm>
        </p:spPr>
        <p:txBody>
          <a:bodyPr>
            <a:normAutofit/>
          </a:bodyPr>
          <a:lstStyle/>
          <a:p>
            <a:r>
              <a:rPr lang="en-US" sz="4400" dirty="0" smtClean="0"/>
              <a:t>Recommendations</a:t>
            </a:r>
            <a:endParaRPr lang="en-US" sz="4400" dirty="0"/>
          </a:p>
        </p:txBody>
      </p:sp>
      <p:sp>
        <p:nvSpPr>
          <p:cNvPr id="3" name="Content Placeholder 2"/>
          <p:cNvSpPr>
            <a:spLocks noGrp="1"/>
          </p:cNvSpPr>
          <p:nvPr>
            <p:ph idx="4294967295"/>
          </p:nvPr>
        </p:nvSpPr>
        <p:spPr>
          <a:xfrm>
            <a:off x="254152" y="1417639"/>
            <a:ext cx="5422748" cy="1643062"/>
          </a:xfrm>
        </p:spPr>
        <p:txBody>
          <a:bodyPr>
            <a:noAutofit/>
          </a:bodyPr>
          <a:lstStyle/>
          <a:p>
            <a:pPr>
              <a:lnSpc>
                <a:spcPct val="110000"/>
              </a:lnSpc>
            </a:pPr>
            <a:r>
              <a:rPr lang="en-US" sz="2400" dirty="0" smtClean="0"/>
              <a:t>Mangrove habitats face ecological threats from accelerated sea level rise</a:t>
            </a:r>
          </a:p>
          <a:p>
            <a:pPr>
              <a:lnSpc>
                <a:spcPct val="110000"/>
              </a:lnSpc>
            </a:pPr>
            <a:r>
              <a:rPr lang="en-US" sz="2400" dirty="0" smtClean="0"/>
              <a:t>FWRI/FDEP can partner to:</a:t>
            </a:r>
          </a:p>
        </p:txBody>
      </p:sp>
      <p:sp>
        <p:nvSpPr>
          <p:cNvPr id="5" name="Slide Number Placeholder 4"/>
          <p:cNvSpPr>
            <a:spLocks noGrp="1"/>
          </p:cNvSpPr>
          <p:nvPr>
            <p:ph type="sldNum" sz="quarter" idx="12"/>
          </p:nvPr>
        </p:nvSpPr>
        <p:spPr/>
        <p:txBody>
          <a:bodyPr/>
          <a:lstStyle/>
          <a:p>
            <a:fld id="{615F0109-62AC-49C9-AC10-C910264D3455}" type="slidenum">
              <a:rPr lang="en-US" smtClean="0"/>
              <a:pPr/>
              <a:t>39</a:t>
            </a:fld>
            <a:endParaRPr lang="en-US" dirty="0"/>
          </a:p>
        </p:txBody>
      </p:sp>
      <p:sp>
        <p:nvSpPr>
          <p:cNvPr id="6" name="Content Placeholder 2"/>
          <p:cNvSpPr txBox="1">
            <a:spLocks/>
          </p:cNvSpPr>
          <p:nvPr/>
        </p:nvSpPr>
        <p:spPr>
          <a:xfrm>
            <a:off x="190501" y="3060700"/>
            <a:ext cx="5638800" cy="3660775"/>
          </a:xfrm>
          <a:prstGeom prst="rect">
            <a:avLst/>
          </a:prstGeom>
        </p:spPr>
        <p:txBody>
          <a:bodyPr vert="horz">
            <a:noAutofit/>
          </a:bodyPr>
          <a:lstStyle/>
          <a:p>
            <a:pPr marL="514350" indent="-514350">
              <a:lnSpc>
                <a:spcPct val="110000"/>
              </a:lnSpc>
              <a:spcBef>
                <a:spcPct val="20000"/>
              </a:spcBef>
              <a:buClr>
                <a:schemeClr val="accent3"/>
              </a:buClr>
              <a:buSzPct val="95000"/>
              <a:buFont typeface="Wingdings 2"/>
              <a:buChar char=""/>
              <a:defRPr/>
            </a:pPr>
            <a:r>
              <a:rPr lang="en-US" sz="2400" dirty="0" smtClean="0"/>
              <a:t>Evaluate  regulations and programs related to fish habitat functions</a:t>
            </a:r>
          </a:p>
          <a:p>
            <a:pPr marL="514350" marR="0" lvl="0" indent="-514350" algn="l" defTabSz="914400" rtl="0" eaLnBrk="1" fontAlgn="auto" latinLnBrk="0" hangingPunct="1">
              <a:lnSpc>
                <a:spcPct val="110000"/>
              </a:lnSpc>
              <a:spcBef>
                <a:spcPct val="20000"/>
              </a:spcBef>
              <a:spcAft>
                <a:spcPts val="0"/>
              </a:spcAft>
              <a:buClr>
                <a:schemeClr val="accent3"/>
              </a:buClr>
              <a:buSzPct val="95000"/>
              <a:buFont typeface="Wingdings 2"/>
              <a:buChar char=""/>
              <a:tabLst/>
              <a:defRPr/>
            </a:pPr>
            <a:r>
              <a:rPr kumimoji="0" lang="en-US" sz="2400" u="none" strike="noStrike" kern="1200" cap="none" spc="0" normalizeH="0" noProof="0" dirty="0" smtClean="0">
                <a:ln>
                  <a:noFill/>
                </a:ln>
                <a:effectLst/>
                <a:uLnTx/>
                <a:uFillTx/>
                <a:latin typeface="+mn-lt"/>
                <a:ea typeface="+mn-ea"/>
                <a:cs typeface="+mn-cs"/>
              </a:rPr>
              <a:t>Test  </a:t>
            </a:r>
            <a:r>
              <a:rPr lang="en-US" sz="2400" dirty="0" smtClean="0"/>
              <a:t>effectiveness of </a:t>
            </a:r>
            <a:r>
              <a:rPr kumimoji="0" lang="en-US" sz="2400" u="none" strike="noStrike" kern="1200" cap="none" spc="0" normalizeH="0" noProof="0" dirty="0" smtClean="0">
                <a:ln>
                  <a:noFill/>
                </a:ln>
                <a:effectLst/>
                <a:uLnTx/>
                <a:uFillTx/>
                <a:latin typeface="+mn-lt"/>
                <a:ea typeface="+mn-ea"/>
                <a:cs typeface="+mn-cs"/>
              </a:rPr>
              <a:t>mangrove-friendly shoreline protection alternatives</a:t>
            </a:r>
            <a:endParaRPr kumimoji="0" lang="en-US" sz="2400" u="none" strike="noStrike" kern="1200" cap="none" spc="0" normalizeH="0" baseline="0" noProof="0" dirty="0" smtClean="0">
              <a:ln>
                <a:noFill/>
              </a:ln>
              <a:effectLst/>
              <a:uLnTx/>
              <a:uFillTx/>
              <a:latin typeface="+mn-lt"/>
              <a:ea typeface="+mn-ea"/>
              <a:cs typeface="+mn-cs"/>
            </a:endParaRPr>
          </a:p>
          <a:p>
            <a:pPr marL="514350" marR="0" lvl="0" indent="-514350" algn="l" defTabSz="914400" rtl="0" eaLnBrk="1" fontAlgn="auto" latinLnBrk="0" hangingPunct="1">
              <a:lnSpc>
                <a:spcPct val="110000"/>
              </a:lnSpc>
              <a:spcBef>
                <a:spcPct val="20000"/>
              </a:spcBef>
              <a:spcAft>
                <a:spcPts val="0"/>
              </a:spcAft>
              <a:buClr>
                <a:schemeClr val="accent3"/>
              </a:buClr>
              <a:buSzPct val="95000"/>
              <a:buFont typeface="Wingdings 2"/>
              <a:buChar char=""/>
              <a:tabLst/>
              <a:defRPr/>
            </a:pPr>
            <a:r>
              <a:rPr kumimoji="0" lang="en-US" sz="2400" u="none" strike="noStrike" kern="1200" cap="none" spc="0" normalizeH="0" baseline="0" noProof="0" dirty="0" smtClean="0">
                <a:ln>
                  <a:noFill/>
                </a:ln>
                <a:effectLst/>
                <a:uLnTx/>
                <a:uFillTx/>
                <a:latin typeface="+mn-lt"/>
                <a:ea typeface="+mn-ea"/>
                <a:cs typeface="+mn-cs"/>
              </a:rPr>
              <a:t>Review aspects of all programs governing exempted and permitted mangrove alterations</a:t>
            </a:r>
          </a:p>
        </p:txBody>
      </p:sp>
      <p:pic>
        <p:nvPicPr>
          <p:cNvPr id="4098" name="Picture 2" descr="caption"/>
          <p:cNvPicPr>
            <a:picLocks noChangeAspect="1" noChangeArrowheads="1"/>
          </p:cNvPicPr>
          <p:nvPr/>
        </p:nvPicPr>
        <p:blipFill>
          <a:blip r:embed="rId2" cstate="print"/>
          <a:srcRect/>
          <a:stretch>
            <a:fillRect/>
          </a:stretch>
        </p:blipFill>
        <p:spPr bwMode="auto">
          <a:xfrm>
            <a:off x="5676900" y="1043781"/>
            <a:ext cx="3238499" cy="541639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grpSp>
        <p:nvGrpSpPr>
          <p:cNvPr id="21" name="Group 20"/>
          <p:cNvGrpSpPr/>
          <p:nvPr/>
        </p:nvGrpSpPr>
        <p:grpSpPr>
          <a:xfrm>
            <a:off x="1445367" y="92995"/>
            <a:ext cx="3390095" cy="3405217"/>
            <a:chOff x="6400800" y="72726"/>
            <a:chExt cx="2743200" cy="2156962"/>
          </a:xfrm>
        </p:grpSpPr>
        <p:pic>
          <p:nvPicPr>
            <p:cNvPr id="38914" name="Picture 2"/>
            <p:cNvPicPr>
              <a:picLocks noChangeAspect="1" noChangeArrowheads="1"/>
            </p:cNvPicPr>
            <p:nvPr/>
          </p:nvPicPr>
          <p:blipFill>
            <a:blip r:embed="rId3" cstate="print"/>
            <a:srcRect/>
            <a:stretch>
              <a:fillRect/>
            </a:stretch>
          </p:blipFill>
          <p:spPr bwMode="auto">
            <a:xfrm>
              <a:off x="6400800" y="183642"/>
              <a:ext cx="2743200" cy="2046046"/>
            </a:xfrm>
            <a:prstGeom prst="rect">
              <a:avLst/>
            </a:prstGeom>
            <a:noFill/>
            <a:ln w="9525">
              <a:solidFill>
                <a:schemeClr val="accent2">
                  <a:lumMod val="60000"/>
                  <a:lumOff val="40000"/>
                </a:schemeClr>
              </a:solidFill>
              <a:miter lim="800000"/>
              <a:headEnd/>
              <a:tailEnd/>
            </a:ln>
          </p:spPr>
        </p:pic>
        <p:sp>
          <p:nvSpPr>
            <p:cNvPr id="36" name="TextBox 35"/>
            <p:cNvSpPr txBox="1"/>
            <p:nvPr/>
          </p:nvSpPr>
          <p:spPr>
            <a:xfrm>
              <a:off x="6400801" y="72726"/>
              <a:ext cx="2743199" cy="409405"/>
            </a:xfrm>
            <a:prstGeom prst="rect">
              <a:avLst/>
            </a:prstGeom>
            <a:solidFill>
              <a:srgbClr val="3333CC"/>
            </a:solidFill>
            <a:ln>
              <a:solidFill>
                <a:schemeClr val="accent4">
                  <a:lumMod val="20000"/>
                  <a:lumOff val="80000"/>
                </a:schemeClr>
              </a:solidFill>
            </a:ln>
          </p:spPr>
          <p:txBody>
            <a:bodyPr wrap="square" rtlCol="0">
              <a:spAutoFit/>
            </a:bodyPr>
            <a:lstStyle/>
            <a:p>
              <a:pPr algn="ctr"/>
              <a:r>
                <a:rPr lang="en-US" b="1" dirty="0" smtClean="0">
                  <a:solidFill>
                    <a:schemeClr val="bg1">
                      <a:lumMod val="95000"/>
                    </a:schemeClr>
                  </a:solidFill>
                </a:rPr>
                <a:t>CO2</a:t>
              </a:r>
            </a:p>
            <a:p>
              <a:pPr algn="ctr"/>
              <a:r>
                <a:rPr lang="en-US" b="1" dirty="0" smtClean="0">
                  <a:solidFill>
                    <a:schemeClr val="bg1">
                      <a:lumMod val="95000"/>
                    </a:schemeClr>
                  </a:solidFill>
                </a:rPr>
                <a:t>1960-2010 (Mauna Loa)</a:t>
              </a:r>
              <a:endParaRPr lang="en-US" b="1" dirty="0">
                <a:solidFill>
                  <a:schemeClr val="bg1">
                    <a:lumMod val="95000"/>
                  </a:schemeClr>
                </a:solidFill>
              </a:endParaRPr>
            </a:p>
          </p:txBody>
        </p:sp>
      </p:grpSp>
      <p:grpSp>
        <p:nvGrpSpPr>
          <p:cNvPr id="30" name="Group 29"/>
          <p:cNvGrpSpPr/>
          <p:nvPr/>
        </p:nvGrpSpPr>
        <p:grpSpPr>
          <a:xfrm>
            <a:off x="5651769" y="19441"/>
            <a:ext cx="3566990" cy="3769269"/>
            <a:chOff x="3657600" y="0"/>
            <a:chExt cx="1694180" cy="3429001"/>
          </a:xfrm>
        </p:grpSpPr>
        <p:pic>
          <p:nvPicPr>
            <p:cNvPr id="38916" name="Picture 4"/>
            <p:cNvPicPr>
              <a:picLocks noChangeAspect="1" noChangeArrowheads="1"/>
            </p:cNvPicPr>
            <p:nvPr/>
          </p:nvPicPr>
          <p:blipFill>
            <a:blip r:embed="rId4" cstate="print"/>
            <a:srcRect/>
            <a:stretch>
              <a:fillRect/>
            </a:stretch>
          </p:blipFill>
          <p:spPr bwMode="auto">
            <a:xfrm>
              <a:off x="3657600" y="152401"/>
              <a:ext cx="1694180" cy="3276600"/>
            </a:xfrm>
            <a:prstGeom prst="rect">
              <a:avLst/>
            </a:prstGeom>
            <a:noFill/>
            <a:ln w="9525">
              <a:solidFill>
                <a:schemeClr val="tx2">
                  <a:lumMod val="60000"/>
                  <a:lumOff val="40000"/>
                </a:schemeClr>
              </a:solidFill>
              <a:miter lim="800000"/>
              <a:headEnd/>
              <a:tailEnd/>
            </a:ln>
          </p:spPr>
        </p:pic>
        <p:sp>
          <p:nvSpPr>
            <p:cNvPr id="22" name="TextBox 21"/>
            <p:cNvSpPr txBox="1"/>
            <p:nvPr/>
          </p:nvSpPr>
          <p:spPr>
            <a:xfrm>
              <a:off x="3657600" y="0"/>
              <a:ext cx="1694180" cy="727123"/>
            </a:xfrm>
            <a:prstGeom prst="rect">
              <a:avLst/>
            </a:prstGeom>
            <a:solidFill>
              <a:srgbClr val="3333CC"/>
            </a:solidFill>
            <a:ln>
              <a:solidFill>
                <a:schemeClr val="accent3">
                  <a:lumMod val="20000"/>
                  <a:lumOff val="80000"/>
                </a:schemeClr>
              </a:solidFill>
            </a:ln>
          </p:spPr>
          <p:txBody>
            <a:bodyPr wrap="square" rtlCol="0">
              <a:spAutoFit/>
            </a:bodyPr>
            <a:lstStyle/>
            <a:p>
              <a:pPr algn="ctr"/>
              <a:r>
                <a:rPr lang="en-US" b="1" dirty="0" smtClean="0">
                  <a:solidFill>
                    <a:schemeClr val="bg1">
                      <a:lumMod val="95000"/>
                    </a:schemeClr>
                  </a:solidFill>
                </a:rPr>
                <a:t>Ocean pH</a:t>
              </a:r>
            </a:p>
            <a:p>
              <a:pPr algn="ctr"/>
              <a:r>
                <a:rPr lang="en-US" b="1" dirty="0" smtClean="0">
                  <a:solidFill>
                    <a:schemeClr val="bg1">
                      <a:lumMod val="95000"/>
                    </a:schemeClr>
                  </a:solidFill>
                </a:rPr>
                <a:t>1985-2005</a:t>
              </a:r>
              <a:endParaRPr lang="en-US" b="1" dirty="0">
                <a:solidFill>
                  <a:schemeClr val="bg1">
                    <a:lumMod val="95000"/>
                  </a:schemeClr>
                </a:solidFill>
              </a:endParaRPr>
            </a:p>
          </p:txBody>
        </p:sp>
      </p:grpSp>
      <p:sp>
        <p:nvSpPr>
          <p:cNvPr id="34" name="Slide Number Placeholder 33"/>
          <p:cNvSpPr>
            <a:spLocks noGrp="1"/>
          </p:cNvSpPr>
          <p:nvPr>
            <p:ph type="sldNum" sz="quarter" idx="12"/>
          </p:nvPr>
        </p:nvSpPr>
        <p:spPr/>
        <p:txBody>
          <a:bodyPr/>
          <a:lstStyle/>
          <a:p>
            <a:fld id="{615F0109-62AC-49C9-AC10-C910264D3455}" type="slidenum">
              <a:rPr lang="en-US" smtClean="0"/>
              <a:pPr/>
              <a:t>4</a:t>
            </a:fld>
            <a:endParaRPr lang="en-US"/>
          </a:p>
        </p:txBody>
      </p:sp>
      <p:sp>
        <p:nvSpPr>
          <p:cNvPr id="23" name="Left Arrow 22"/>
          <p:cNvSpPr/>
          <p:nvPr/>
        </p:nvSpPr>
        <p:spPr>
          <a:xfrm flipH="1">
            <a:off x="4835461" y="1099226"/>
            <a:ext cx="816307" cy="583659"/>
          </a:xfrm>
          <a:prstGeom prst="leftArrow">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Left Arrow 23"/>
          <p:cNvSpPr/>
          <p:nvPr/>
        </p:nvSpPr>
        <p:spPr>
          <a:xfrm flipH="1">
            <a:off x="4130487" y="4585095"/>
            <a:ext cx="779033" cy="512199"/>
          </a:xfrm>
          <a:prstGeom prst="leftArrow">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Left Arrow 25"/>
          <p:cNvSpPr/>
          <p:nvPr/>
        </p:nvSpPr>
        <p:spPr>
          <a:xfrm rot="16200000">
            <a:off x="2711740" y="3581137"/>
            <a:ext cx="756411" cy="590560"/>
          </a:xfrm>
          <a:prstGeom prst="leftArrow">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19456" y="0"/>
            <a:ext cx="1303506" cy="2252924"/>
          </a:xfrm>
          <a:prstGeom prst="rect">
            <a:avLst/>
          </a:prstGeom>
          <a:solidFill>
            <a:srgbClr val="3333CC"/>
          </a:solidFill>
        </p:spPr>
        <p:txBody>
          <a:bodyPr wrap="square" rtlCol="0">
            <a:spAutoFit/>
          </a:bodyPr>
          <a:lstStyle/>
          <a:p>
            <a:pPr>
              <a:lnSpc>
                <a:spcPct val="130000"/>
              </a:lnSpc>
            </a:pPr>
            <a:r>
              <a:rPr lang="en-US" dirty="0" smtClean="0">
                <a:solidFill>
                  <a:schemeClr val="bg1"/>
                </a:solidFill>
              </a:rPr>
              <a:t>Global Climate Change:</a:t>
            </a:r>
          </a:p>
          <a:p>
            <a:pPr>
              <a:lnSpc>
                <a:spcPct val="130000"/>
              </a:lnSpc>
            </a:pPr>
            <a:r>
              <a:rPr lang="en-US" dirty="0" smtClean="0">
                <a:solidFill>
                  <a:schemeClr val="bg1"/>
                </a:solidFill>
              </a:rPr>
              <a:t>Observed Trends  over 50 yrs</a:t>
            </a:r>
            <a:endParaRPr lang="en-US" dirty="0">
              <a:solidFill>
                <a:schemeClr val="bg1"/>
              </a:solidFill>
            </a:endParaRPr>
          </a:p>
        </p:txBody>
      </p:sp>
      <p:grpSp>
        <p:nvGrpSpPr>
          <p:cNvPr id="37" name="Group 36"/>
          <p:cNvGrpSpPr/>
          <p:nvPr/>
        </p:nvGrpSpPr>
        <p:grpSpPr>
          <a:xfrm>
            <a:off x="171313" y="4280172"/>
            <a:ext cx="4137198" cy="2229792"/>
            <a:chOff x="171313" y="4280172"/>
            <a:chExt cx="4137198" cy="2229792"/>
          </a:xfrm>
        </p:grpSpPr>
        <p:grpSp>
          <p:nvGrpSpPr>
            <p:cNvPr id="32" name="Group 31"/>
            <p:cNvGrpSpPr/>
            <p:nvPr/>
          </p:nvGrpSpPr>
          <p:grpSpPr>
            <a:xfrm>
              <a:off x="171313" y="4280172"/>
              <a:ext cx="4137198" cy="2229792"/>
              <a:chOff x="4904666" y="4126558"/>
              <a:chExt cx="4137198" cy="2229792"/>
            </a:xfrm>
          </p:grpSpPr>
          <p:pic>
            <p:nvPicPr>
              <p:cNvPr id="1027" name="Picture 3"/>
              <p:cNvPicPr>
                <a:picLocks noChangeAspect="1" noChangeArrowheads="1"/>
              </p:cNvPicPr>
              <p:nvPr/>
            </p:nvPicPr>
            <p:blipFill>
              <a:blip r:embed="rId5" cstate="print"/>
              <a:srcRect/>
              <a:stretch>
                <a:fillRect/>
              </a:stretch>
            </p:blipFill>
            <p:spPr bwMode="auto">
              <a:xfrm>
                <a:off x="5350213" y="4420540"/>
                <a:ext cx="3691651" cy="1935810"/>
              </a:xfrm>
              <a:prstGeom prst="rect">
                <a:avLst/>
              </a:prstGeom>
              <a:noFill/>
              <a:ln w="9525">
                <a:noFill/>
                <a:miter lim="800000"/>
                <a:headEnd/>
                <a:tailEnd/>
              </a:ln>
            </p:spPr>
          </p:pic>
          <p:sp>
            <p:nvSpPr>
              <p:cNvPr id="31" name="TextBox 30"/>
              <p:cNvSpPr txBox="1"/>
              <p:nvPr/>
            </p:nvSpPr>
            <p:spPr>
              <a:xfrm>
                <a:off x="4910369" y="4683307"/>
                <a:ext cx="445547" cy="1661993"/>
              </a:xfrm>
              <a:prstGeom prst="rect">
                <a:avLst/>
              </a:prstGeom>
              <a:solidFill>
                <a:schemeClr val="bg1"/>
              </a:solidFill>
            </p:spPr>
            <p:txBody>
              <a:bodyPr wrap="square" rtlCol="0">
                <a:spAutoFit/>
              </a:bodyPr>
              <a:lstStyle/>
              <a:p>
                <a:pPr>
                  <a:lnSpc>
                    <a:spcPct val="150000"/>
                  </a:lnSpc>
                </a:pPr>
                <a:endParaRPr lang="en-US" sz="1200" dirty="0" smtClean="0"/>
              </a:p>
              <a:p>
                <a:endParaRPr lang="en-US" sz="1200" dirty="0" smtClean="0"/>
              </a:p>
              <a:p>
                <a:r>
                  <a:rPr lang="en-US" sz="1200" dirty="0" smtClean="0"/>
                  <a:t>68</a:t>
                </a:r>
                <a:r>
                  <a:rPr lang="en-US" sz="1200" dirty="0" smtClean="0">
                    <a:sym typeface="Symbol"/>
                  </a:rPr>
                  <a:t></a:t>
                </a:r>
                <a:endParaRPr lang="en-US" sz="1200" dirty="0" smtClean="0"/>
              </a:p>
              <a:p>
                <a:endParaRPr lang="en-US" sz="1200" dirty="0" smtClean="0"/>
              </a:p>
              <a:p>
                <a:r>
                  <a:rPr lang="en-US" sz="1200" dirty="0" smtClean="0"/>
                  <a:t>67</a:t>
                </a:r>
                <a:r>
                  <a:rPr lang="en-US" sz="1200" dirty="0" smtClean="0">
                    <a:sym typeface="Symbol"/>
                  </a:rPr>
                  <a:t></a:t>
                </a:r>
              </a:p>
              <a:p>
                <a:pPr>
                  <a:lnSpc>
                    <a:spcPct val="150000"/>
                  </a:lnSpc>
                </a:pPr>
                <a:endParaRPr lang="en-US" sz="1200" dirty="0" smtClean="0"/>
              </a:p>
              <a:p>
                <a:pPr>
                  <a:lnSpc>
                    <a:spcPct val="150000"/>
                  </a:lnSpc>
                </a:pPr>
                <a:endParaRPr lang="en-US" sz="1200" dirty="0"/>
              </a:p>
            </p:txBody>
          </p:sp>
          <p:sp>
            <p:nvSpPr>
              <p:cNvPr id="29" name="TextBox 28"/>
              <p:cNvSpPr txBox="1"/>
              <p:nvPr/>
            </p:nvSpPr>
            <p:spPr>
              <a:xfrm>
                <a:off x="4904666" y="4126558"/>
                <a:ext cx="4137198" cy="646331"/>
              </a:xfrm>
              <a:prstGeom prst="rect">
                <a:avLst/>
              </a:prstGeom>
              <a:solidFill>
                <a:srgbClr val="3333CC"/>
              </a:solidFill>
              <a:ln>
                <a:solidFill>
                  <a:schemeClr val="accent3">
                    <a:lumMod val="20000"/>
                    <a:lumOff val="80000"/>
                  </a:schemeClr>
                </a:solidFill>
              </a:ln>
            </p:spPr>
            <p:txBody>
              <a:bodyPr wrap="square" rtlCol="0">
                <a:spAutoFit/>
              </a:bodyPr>
              <a:lstStyle/>
              <a:p>
                <a:pPr algn="ctr"/>
                <a:r>
                  <a:rPr lang="en-US" b="1" dirty="0" smtClean="0">
                    <a:solidFill>
                      <a:schemeClr val="bg1">
                        <a:lumMod val="95000"/>
                      </a:schemeClr>
                    </a:solidFill>
                  </a:rPr>
                  <a:t>Global Sea Surface Temp </a:t>
                </a:r>
              </a:p>
              <a:p>
                <a:pPr algn="ctr"/>
                <a:r>
                  <a:rPr lang="en-US" b="1" dirty="0" smtClean="0">
                    <a:solidFill>
                      <a:schemeClr val="bg1">
                        <a:lumMod val="95000"/>
                      </a:schemeClr>
                    </a:solidFill>
                  </a:rPr>
                  <a:t>1900 – 2009 ( + 1.24 deg F)</a:t>
                </a:r>
              </a:p>
            </p:txBody>
          </p:sp>
        </p:grpSp>
        <p:sp>
          <p:nvSpPr>
            <p:cNvPr id="28" name="Oval 27"/>
            <p:cNvSpPr/>
            <p:nvPr/>
          </p:nvSpPr>
          <p:spPr>
            <a:xfrm rot="20495947">
              <a:off x="2804124" y="5097321"/>
              <a:ext cx="1494865" cy="4766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p:cNvGrpSpPr/>
          <p:nvPr/>
        </p:nvGrpSpPr>
        <p:grpSpPr>
          <a:xfrm>
            <a:off x="4909520" y="3957261"/>
            <a:ext cx="4137198" cy="2764214"/>
            <a:chOff x="4938706" y="3927823"/>
            <a:chExt cx="4137198" cy="2764214"/>
          </a:xfrm>
        </p:grpSpPr>
        <p:pic>
          <p:nvPicPr>
            <p:cNvPr id="1026" name="Picture 2"/>
            <p:cNvPicPr>
              <a:picLocks noChangeAspect="1" noChangeArrowheads="1"/>
            </p:cNvPicPr>
            <p:nvPr/>
          </p:nvPicPr>
          <p:blipFill>
            <a:blip r:embed="rId6" cstate="print"/>
            <a:srcRect t="33437"/>
            <a:stretch>
              <a:fillRect/>
            </a:stretch>
          </p:blipFill>
          <p:spPr bwMode="auto">
            <a:xfrm>
              <a:off x="4938706" y="4585095"/>
              <a:ext cx="4137198" cy="2106942"/>
            </a:xfrm>
            <a:prstGeom prst="rect">
              <a:avLst/>
            </a:prstGeom>
            <a:noFill/>
            <a:ln w="9525">
              <a:noFill/>
              <a:miter lim="800000"/>
              <a:headEnd/>
              <a:tailEnd/>
            </a:ln>
          </p:spPr>
        </p:pic>
        <p:sp>
          <p:nvSpPr>
            <p:cNvPr id="20" name="TextBox 19"/>
            <p:cNvSpPr txBox="1"/>
            <p:nvPr/>
          </p:nvSpPr>
          <p:spPr>
            <a:xfrm>
              <a:off x="4938706" y="3927823"/>
              <a:ext cx="4137198" cy="646331"/>
            </a:xfrm>
            <a:prstGeom prst="rect">
              <a:avLst/>
            </a:prstGeom>
            <a:solidFill>
              <a:srgbClr val="3333CC"/>
            </a:solidFill>
            <a:ln>
              <a:solidFill>
                <a:schemeClr val="accent3">
                  <a:lumMod val="20000"/>
                  <a:lumOff val="80000"/>
                </a:schemeClr>
              </a:solidFill>
            </a:ln>
          </p:spPr>
          <p:txBody>
            <a:bodyPr wrap="square" rtlCol="0">
              <a:spAutoFit/>
            </a:bodyPr>
            <a:lstStyle/>
            <a:p>
              <a:pPr algn="ctr"/>
              <a:r>
                <a:rPr lang="en-US" b="1" dirty="0" smtClean="0">
                  <a:solidFill>
                    <a:schemeClr val="bg1">
                      <a:lumMod val="95000"/>
                    </a:schemeClr>
                  </a:solidFill>
                </a:rPr>
                <a:t>Sea Level Rise</a:t>
              </a:r>
            </a:p>
            <a:p>
              <a:pPr algn="ctr"/>
              <a:r>
                <a:rPr lang="en-US" b="1" dirty="0" smtClean="0">
                  <a:solidFill>
                    <a:schemeClr val="bg1">
                      <a:lumMod val="95000"/>
                    </a:schemeClr>
                  </a:solidFill>
                </a:rPr>
                <a:t>1900 – 2013</a:t>
              </a:r>
              <a:r>
                <a:rPr lang="en-US" b="1" dirty="0">
                  <a:solidFill>
                    <a:schemeClr val="bg1">
                      <a:lumMod val="95000"/>
                    </a:schemeClr>
                  </a:solidFill>
                </a:rPr>
                <a:t> </a:t>
              </a:r>
              <a:r>
                <a:rPr lang="en-US" b="1" dirty="0" smtClean="0">
                  <a:solidFill>
                    <a:schemeClr val="bg1">
                      <a:lumMod val="95000"/>
                    </a:schemeClr>
                  </a:solidFill>
                </a:rPr>
                <a:t> (1 inch/decade)</a:t>
              </a:r>
            </a:p>
          </p:txBody>
        </p:sp>
        <p:sp>
          <p:nvSpPr>
            <p:cNvPr id="35" name="Oval 34"/>
            <p:cNvSpPr/>
            <p:nvPr/>
          </p:nvSpPr>
          <p:spPr>
            <a:xfrm rot="20984745">
              <a:off x="6984293" y="5024450"/>
              <a:ext cx="1901835" cy="4766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0-#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ppt_x"/>
                                          </p:val>
                                        </p:tav>
                                        <p:tav tm="100000">
                                          <p:val>
                                            <p:strVal val="#ppt_x"/>
                                          </p:val>
                                        </p:tav>
                                      </p:tavLst>
                                    </p:anim>
                                    <p:anim calcmode="lin" valueType="num">
                                      <p:cBhvr additive="base">
                                        <p:cTn id="1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7"/>
                                        </p:tgtEl>
                                        <p:attrNameLst>
                                          <p:attrName>style.visibility</p:attrName>
                                        </p:attrNameLst>
                                      </p:cBhvr>
                                      <p:to>
                                        <p:strVal val="visible"/>
                                      </p:to>
                                    </p:set>
                                    <p:anim calcmode="lin" valueType="num">
                                      <p:cBhvr additive="base">
                                        <p:cTn id="17" dur="500" fill="hold"/>
                                        <p:tgtEl>
                                          <p:spTgt spid="37"/>
                                        </p:tgtEl>
                                        <p:attrNameLst>
                                          <p:attrName>ppt_x</p:attrName>
                                        </p:attrNameLst>
                                      </p:cBhvr>
                                      <p:tavLst>
                                        <p:tav tm="0">
                                          <p:val>
                                            <p:strVal val="#ppt_x"/>
                                          </p:val>
                                        </p:tav>
                                        <p:tav tm="100000">
                                          <p:val>
                                            <p:strVal val="#ppt_x"/>
                                          </p:val>
                                        </p:tav>
                                      </p:tavLst>
                                    </p:anim>
                                    <p:anim calcmode="lin" valueType="num">
                                      <p:cBhvr additive="base">
                                        <p:cTn id="18" dur="500" fill="hold"/>
                                        <p:tgtEl>
                                          <p:spTgt spid="37"/>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anim calcmode="lin" valueType="num">
                                      <p:cBhvr additive="base">
                                        <p:cTn id="21" dur="500" fill="hold"/>
                                        <p:tgtEl>
                                          <p:spTgt spid="26"/>
                                        </p:tgtEl>
                                        <p:attrNameLst>
                                          <p:attrName>ppt_x</p:attrName>
                                        </p:attrNameLst>
                                      </p:cBhvr>
                                      <p:tavLst>
                                        <p:tav tm="0">
                                          <p:val>
                                            <p:strVal val="#ppt_x"/>
                                          </p:val>
                                        </p:tav>
                                        <p:tav tm="100000">
                                          <p:val>
                                            <p:strVal val="#ppt_x"/>
                                          </p:val>
                                        </p:tav>
                                      </p:tavLst>
                                    </p:anim>
                                    <p:anim calcmode="lin" valueType="num">
                                      <p:cBhvr additive="base">
                                        <p:cTn id="2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8"/>
                                        </p:tgtEl>
                                        <p:attrNameLst>
                                          <p:attrName>style.visibility</p:attrName>
                                        </p:attrNameLst>
                                      </p:cBhvr>
                                      <p:to>
                                        <p:strVal val="visible"/>
                                      </p:to>
                                    </p:set>
                                    <p:anim calcmode="lin" valueType="num">
                                      <p:cBhvr additive="base">
                                        <p:cTn id="27" dur="500" fill="hold"/>
                                        <p:tgtEl>
                                          <p:spTgt spid="38"/>
                                        </p:tgtEl>
                                        <p:attrNameLst>
                                          <p:attrName>ppt_x</p:attrName>
                                        </p:attrNameLst>
                                      </p:cBhvr>
                                      <p:tavLst>
                                        <p:tav tm="0">
                                          <p:val>
                                            <p:strVal val="#ppt_x"/>
                                          </p:val>
                                        </p:tav>
                                        <p:tav tm="100000">
                                          <p:val>
                                            <p:strVal val="#ppt_x"/>
                                          </p:val>
                                        </p:tav>
                                      </p:tavLst>
                                    </p:anim>
                                    <p:anim calcmode="lin" valueType="num">
                                      <p:cBhvr additive="base">
                                        <p:cTn id="28" dur="500" fill="hold"/>
                                        <p:tgtEl>
                                          <p:spTgt spid="3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additive="base">
                                        <p:cTn id="31" dur="500" fill="hold"/>
                                        <p:tgtEl>
                                          <p:spTgt spid="24"/>
                                        </p:tgtEl>
                                        <p:attrNameLst>
                                          <p:attrName>ppt_x</p:attrName>
                                        </p:attrNameLst>
                                      </p:cBhvr>
                                      <p:tavLst>
                                        <p:tav tm="0">
                                          <p:val>
                                            <p:strVal val="#ppt_x"/>
                                          </p:val>
                                        </p:tav>
                                        <p:tav tm="100000">
                                          <p:val>
                                            <p:strVal val="#ppt_x"/>
                                          </p:val>
                                        </p:tav>
                                      </p:tavLst>
                                    </p:anim>
                                    <p:anim calcmode="lin" valueType="num">
                                      <p:cBhvr additive="base">
                                        <p:cTn id="3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http://cdn.coastalcare.org/wp-content/uploads/2011/10/florida-keys-mangrove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Rectangle 1"/>
          <p:cNvSpPr/>
          <p:nvPr/>
        </p:nvSpPr>
        <p:spPr>
          <a:xfrm>
            <a:off x="0" y="0"/>
            <a:ext cx="4800600" cy="2677656"/>
          </a:xfrm>
          <a:prstGeom prst="rect">
            <a:avLst/>
          </a:prstGeom>
          <a:solidFill>
            <a:schemeClr val="bg1">
              <a:alpha val="50000"/>
            </a:schemeClr>
          </a:solidFill>
          <a:effectLst>
            <a:softEdge rad="12700"/>
          </a:effectLst>
          <a:scene3d>
            <a:camera prst="orthographicFront"/>
            <a:lightRig rig="threePt" dir="t"/>
          </a:scene3d>
          <a:sp3d>
            <a:bevelT/>
          </a:sp3d>
        </p:spPr>
        <p:txBody>
          <a:bodyPr wrap="square">
            <a:spAutoFit/>
          </a:bodyPr>
          <a:lstStyle/>
          <a:p>
            <a:r>
              <a:rPr lang="en-US" sz="3600" dirty="0" smtClean="0"/>
              <a:t>Florida’s fisheries depend upon healthy mangrove forests.</a:t>
            </a:r>
          </a:p>
          <a:p>
            <a:r>
              <a:rPr lang="en-US" dirty="0" smtClean="0"/>
              <a:t>Rick Scott, Governor</a:t>
            </a:r>
          </a:p>
          <a:p>
            <a:r>
              <a:rPr lang="en-US" dirty="0" smtClean="0"/>
              <a:t>Declaration of Florida Mangrove Day, </a:t>
            </a:r>
          </a:p>
          <a:p>
            <a:r>
              <a:rPr lang="en-US" dirty="0" smtClean="0"/>
              <a:t>Oct 11, 2011</a:t>
            </a:r>
            <a:endParaRPr lang="en-US" sz="1050" dirty="0" smtClean="0"/>
          </a:p>
        </p:txBody>
      </p:sp>
      <p:sp>
        <p:nvSpPr>
          <p:cNvPr id="4" name="Date Placeholder 3"/>
          <p:cNvSpPr>
            <a:spLocks noGrp="1"/>
          </p:cNvSpPr>
          <p:nvPr>
            <p:ph type="dt" sz="half" idx="4294967295"/>
          </p:nvPr>
        </p:nvSpPr>
        <p:spPr>
          <a:xfrm>
            <a:off x="457200" y="6356350"/>
            <a:ext cx="2133600" cy="365125"/>
          </a:xfrm>
        </p:spPr>
        <p:txBody>
          <a:bodyPr/>
          <a:lstStyle/>
          <a:p>
            <a:fld id="{8646BDA2-9F3A-4AC3-82D0-3D1246C6B341}" type="datetime1">
              <a:rPr lang="en-US" smtClean="0"/>
              <a:pPr/>
              <a:t>6/6/2014</a:t>
            </a:fld>
            <a:endParaRPr lang="en-US"/>
          </a:p>
        </p:txBody>
      </p:sp>
      <p:sp>
        <p:nvSpPr>
          <p:cNvPr id="5" name="Slide Number Placeholder 4"/>
          <p:cNvSpPr>
            <a:spLocks noGrp="1"/>
          </p:cNvSpPr>
          <p:nvPr>
            <p:ph type="sldNum" sz="quarter" idx="12"/>
          </p:nvPr>
        </p:nvSpPr>
        <p:spPr/>
        <p:txBody>
          <a:bodyPr/>
          <a:lstStyle/>
          <a:p>
            <a:fld id="{615F0109-62AC-49C9-AC10-C910264D3455}" type="slidenum">
              <a:rPr lang="en-US" smtClean="0"/>
              <a:pPr/>
              <a:t>40</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132588"/>
            <a:ext cx="8229600" cy="1143000"/>
          </a:xfrm>
        </p:spPr>
        <p:txBody>
          <a:bodyPr/>
          <a:lstStyle/>
          <a:p>
            <a:r>
              <a:rPr lang="en-US" dirty="0" smtClean="0">
                <a:solidFill>
                  <a:schemeClr val="bg1"/>
                </a:solidFill>
              </a:rPr>
              <a:t>Sea level rise predictions: ????</a:t>
            </a:r>
            <a:endParaRPr lang="en-US" dirty="0">
              <a:solidFill>
                <a:schemeClr val="bg1"/>
              </a:solidFill>
            </a:endParaRPr>
          </a:p>
        </p:txBody>
      </p:sp>
      <p:sp>
        <p:nvSpPr>
          <p:cNvPr id="19" name="Content Placeholder 18"/>
          <p:cNvSpPr>
            <a:spLocks noGrp="1"/>
          </p:cNvSpPr>
          <p:nvPr>
            <p:ph sz="half" idx="1"/>
          </p:nvPr>
        </p:nvSpPr>
        <p:spPr>
          <a:xfrm>
            <a:off x="160461" y="2879387"/>
            <a:ext cx="2848588" cy="2869660"/>
          </a:xfrm>
        </p:spPr>
        <p:txBody>
          <a:bodyPr>
            <a:normAutofit/>
          </a:bodyPr>
          <a:lstStyle/>
          <a:p>
            <a:pPr>
              <a:buNone/>
            </a:pPr>
            <a:r>
              <a:rPr lang="en-US" sz="3200" dirty="0" smtClean="0"/>
              <a:t>SLR by 2100:</a:t>
            </a:r>
          </a:p>
          <a:p>
            <a:r>
              <a:rPr lang="en-US" sz="2800" dirty="0" smtClean="0"/>
              <a:t>IPCC: 2 ft</a:t>
            </a:r>
          </a:p>
          <a:p>
            <a:r>
              <a:rPr lang="en-US" sz="2800" dirty="0" smtClean="0"/>
              <a:t>NOAA:  6.6 ft</a:t>
            </a:r>
          </a:p>
          <a:p>
            <a:endParaRPr lang="en-US" sz="3200" dirty="0" smtClean="0"/>
          </a:p>
          <a:p>
            <a:pPr>
              <a:buNone/>
            </a:pPr>
            <a:endParaRPr lang="en-US" sz="3200" dirty="0" smtClean="0"/>
          </a:p>
          <a:p>
            <a:endParaRPr lang="en-US" sz="3200" dirty="0" smtClean="0"/>
          </a:p>
          <a:p>
            <a:endParaRPr lang="en-US" sz="3200" dirty="0" smtClean="0"/>
          </a:p>
          <a:p>
            <a:endParaRPr lang="en-US" sz="3200" dirty="0"/>
          </a:p>
        </p:txBody>
      </p:sp>
      <p:sp>
        <p:nvSpPr>
          <p:cNvPr id="6" name="Slide Number Placeholder 5"/>
          <p:cNvSpPr>
            <a:spLocks noGrp="1"/>
          </p:cNvSpPr>
          <p:nvPr>
            <p:ph type="sldNum" sz="quarter" idx="12"/>
          </p:nvPr>
        </p:nvSpPr>
        <p:spPr/>
        <p:txBody>
          <a:bodyPr/>
          <a:lstStyle/>
          <a:p>
            <a:fld id="{615F0109-62AC-49C9-AC10-C910264D3455}" type="slidenum">
              <a:rPr lang="en-US" smtClean="0"/>
              <a:pPr/>
              <a:t>5</a:t>
            </a:fld>
            <a:endParaRPr lang="en-US"/>
          </a:p>
        </p:txBody>
      </p:sp>
      <p:grpSp>
        <p:nvGrpSpPr>
          <p:cNvPr id="20" name="Group 19"/>
          <p:cNvGrpSpPr/>
          <p:nvPr/>
        </p:nvGrpSpPr>
        <p:grpSpPr>
          <a:xfrm>
            <a:off x="488009" y="1420238"/>
            <a:ext cx="8472787" cy="982494"/>
            <a:chOff x="488009" y="1420238"/>
            <a:chExt cx="8472787" cy="982494"/>
          </a:xfrm>
        </p:grpSpPr>
        <p:sp>
          <p:nvSpPr>
            <p:cNvPr id="11" name="Rectangle 10"/>
            <p:cNvSpPr/>
            <p:nvPr/>
          </p:nvSpPr>
          <p:spPr>
            <a:xfrm>
              <a:off x="488009" y="1420238"/>
              <a:ext cx="1663446" cy="982494"/>
            </a:xfrm>
            <a:prstGeom prst="rect">
              <a:avLst/>
            </a:prstGeom>
            <a:solidFill>
              <a:srgbClr val="3333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Sea Level Rise</a:t>
              </a:r>
              <a:endParaRPr lang="en-US" b="1" dirty="0"/>
            </a:p>
          </p:txBody>
        </p:sp>
        <p:sp>
          <p:nvSpPr>
            <p:cNvPr id="12" name="Rectangle 11"/>
            <p:cNvSpPr/>
            <p:nvPr/>
          </p:nvSpPr>
          <p:spPr>
            <a:xfrm>
              <a:off x="3229588" y="1420238"/>
              <a:ext cx="1528844" cy="982494"/>
            </a:xfrm>
            <a:prstGeom prst="rect">
              <a:avLst/>
            </a:prstGeom>
            <a:solidFill>
              <a:srgbClr val="3333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Ocean volume </a:t>
              </a:r>
            </a:p>
            <a:p>
              <a:pPr algn="ctr"/>
              <a:r>
                <a:rPr lang="en-US" b="1" dirty="0" smtClean="0"/>
                <a:t>increase  </a:t>
              </a:r>
              <a:endParaRPr lang="en-US" b="1" dirty="0"/>
            </a:p>
          </p:txBody>
        </p:sp>
        <p:sp>
          <p:nvSpPr>
            <p:cNvPr id="13" name="Rectangle 12"/>
            <p:cNvSpPr/>
            <p:nvPr/>
          </p:nvSpPr>
          <p:spPr>
            <a:xfrm>
              <a:off x="5418306" y="1420238"/>
              <a:ext cx="1404016" cy="982494"/>
            </a:xfrm>
            <a:prstGeom prst="rect">
              <a:avLst/>
            </a:prstGeom>
            <a:solidFill>
              <a:srgbClr val="3333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Melting </a:t>
              </a:r>
            </a:p>
            <a:p>
              <a:pPr algn="ctr"/>
              <a:r>
                <a:rPr lang="en-US" b="1" dirty="0" smtClean="0"/>
                <a:t>glaciers</a:t>
              </a:r>
              <a:endParaRPr lang="en-US" b="1" dirty="0"/>
            </a:p>
          </p:txBody>
        </p:sp>
        <p:sp>
          <p:nvSpPr>
            <p:cNvPr id="14" name="Rectangle 13"/>
            <p:cNvSpPr/>
            <p:nvPr/>
          </p:nvSpPr>
          <p:spPr>
            <a:xfrm>
              <a:off x="7422204" y="1420238"/>
              <a:ext cx="1538592" cy="982494"/>
            </a:xfrm>
            <a:prstGeom prst="rect">
              <a:avLst/>
            </a:prstGeom>
            <a:solidFill>
              <a:srgbClr val="3333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Land </a:t>
              </a:r>
            </a:p>
            <a:p>
              <a:pPr algn="ctr"/>
              <a:r>
                <a:rPr lang="en-US" b="1" dirty="0" smtClean="0"/>
                <a:t>Processes</a:t>
              </a:r>
              <a:endParaRPr lang="en-US" b="1" dirty="0"/>
            </a:p>
          </p:txBody>
        </p:sp>
        <p:sp>
          <p:nvSpPr>
            <p:cNvPr id="15" name="Equal 14"/>
            <p:cNvSpPr/>
            <p:nvPr/>
          </p:nvSpPr>
          <p:spPr>
            <a:xfrm>
              <a:off x="2482153" y="1770434"/>
              <a:ext cx="526896" cy="350196"/>
            </a:xfrm>
            <a:prstGeom prst="mathEqual">
              <a:avLst/>
            </a:prstGeom>
            <a:solidFill>
              <a:srgbClr val="3333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Plus 15"/>
            <p:cNvSpPr/>
            <p:nvPr/>
          </p:nvSpPr>
          <p:spPr>
            <a:xfrm>
              <a:off x="4758432" y="1614791"/>
              <a:ext cx="543143" cy="505839"/>
            </a:xfrm>
            <a:prstGeom prst="mathPlus">
              <a:avLst/>
            </a:prstGeom>
            <a:solidFill>
              <a:srgbClr val="3333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lus 16"/>
            <p:cNvSpPr/>
            <p:nvPr/>
          </p:nvSpPr>
          <p:spPr>
            <a:xfrm>
              <a:off x="6849877" y="1614791"/>
              <a:ext cx="543143" cy="505839"/>
            </a:xfrm>
            <a:prstGeom prst="mathPlus">
              <a:avLst/>
            </a:prstGeom>
            <a:solidFill>
              <a:srgbClr val="3333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p:cNvGrpSpPr/>
          <p:nvPr/>
        </p:nvGrpSpPr>
        <p:grpSpPr>
          <a:xfrm>
            <a:off x="2519464" y="2626468"/>
            <a:ext cx="6441332" cy="3993523"/>
            <a:chOff x="2519464" y="2626468"/>
            <a:chExt cx="6441332" cy="3993523"/>
          </a:xfrm>
        </p:grpSpPr>
        <p:graphicFrame>
          <p:nvGraphicFramePr>
            <p:cNvPr id="18" name="Chart 17"/>
            <p:cNvGraphicFramePr/>
            <p:nvPr/>
          </p:nvGraphicFramePr>
          <p:xfrm>
            <a:off x="3356143" y="2626468"/>
            <a:ext cx="5604653" cy="3424136"/>
          </p:xfrm>
          <a:graphic>
            <a:graphicData uri="http://schemas.openxmlformats.org/drawingml/2006/chart">
              <c:chart xmlns:c="http://schemas.openxmlformats.org/drawingml/2006/chart" xmlns:r="http://schemas.openxmlformats.org/officeDocument/2006/relationships" r:id="rId2"/>
            </a:graphicData>
          </a:graphic>
        </p:graphicFrame>
        <p:sp>
          <p:nvSpPr>
            <p:cNvPr id="21" name="TextBox 20"/>
            <p:cNvSpPr txBox="1"/>
            <p:nvPr/>
          </p:nvSpPr>
          <p:spPr>
            <a:xfrm>
              <a:off x="2519464" y="6219881"/>
              <a:ext cx="6167335" cy="400110"/>
            </a:xfrm>
            <a:prstGeom prst="rect">
              <a:avLst/>
            </a:prstGeom>
            <a:noFill/>
          </p:spPr>
          <p:txBody>
            <a:bodyPr wrap="square" rtlCol="0">
              <a:spAutoFit/>
            </a:bodyPr>
            <a:lstStyle/>
            <a:p>
              <a:pPr algn="r"/>
              <a:r>
                <a:rPr lang="en-US" sz="2000" b="1" dirty="0" smtClean="0">
                  <a:solidFill>
                    <a:srgbClr val="3333CC"/>
                  </a:solidFill>
                </a:rPr>
                <a:t>SE </a:t>
              </a:r>
              <a:r>
                <a:rPr lang="en-US" sz="2000" b="1" dirty="0" err="1" smtClean="0">
                  <a:solidFill>
                    <a:srgbClr val="3333CC"/>
                  </a:solidFill>
                </a:rPr>
                <a:t>Fla</a:t>
              </a:r>
              <a:r>
                <a:rPr lang="en-US" sz="2000" b="1" dirty="0" smtClean="0">
                  <a:solidFill>
                    <a:srgbClr val="3333CC"/>
                  </a:solidFill>
                </a:rPr>
                <a:t> Regional Climate Change Compact, 2011  </a:t>
              </a:r>
              <a:endParaRPr lang="en-US" sz="2000" b="1" dirty="0">
                <a:solidFill>
                  <a:srgbClr val="3333CC"/>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 calcmode="lin" valueType="num">
                                      <p:cBhvr additive="base">
                                        <p:cTn id="7"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9">
                                            <p:txEl>
                                              <p:pRg st="1" end="1"/>
                                            </p:txEl>
                                          </p:spTgt>
                                        </p:tgtEl>
                                        <p:attrNameLst>
                                          <p:attrName>style.visibility</p:attrName>
                                        </p:attrNameLst>
                                      </p:cBhvr>
                                      <p:to>
                                        <p:strVal val="visible"/>
                                      </p:to>
                                    </p:set>
                                    <p:anim calcmode="lin" valueType="num">
                                      <p:cBhvr additive="base">
                                        <p:cTn id="11" dur="500" fill="hold"/>
                                        <p:tgtEl>
                                          <p:spTgt spid="19">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9">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9">
                                            <p:txEl>
                                              <p:pRg st="2" end="2"/>
                                            </p:txEl>
                                          </p:spTgt>
                                        </p:tgtEl>
                                        <p:attrNameLst>
                                          <p:attrName>style.visibility</p:attrName>
                                        </p:attrNameLst>
                                      </p:cBhvr>
                                      <p:to>
                                        <p:strVal val="visible"/>
                                      </p:to>
                                    </p:set>
                                    <p:anim calcmode="lin" valueType="num">
                                      <p:cBhvr additive="base">
                                        <p:cTn id="15" dur="500" fill="hold"/>
                                        <p:tgtEl>
                                          <p:spTgt spid="19">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500" fill="hold"/>
                                        <p:tgtEl>
                                          <p:spTgt spid="22"/>
                                        </p:tgtEl>
                                        <p:attrNameLst>
                                          <p:attrName>ppt_x</p:attrName>
                                        </p:attrNameLst>
                                      </p:cBhvr>
                                      <p:tavLst>
                                        <p:tav tm="0">
                                          <p:val>
                                            <p:strVal val="#ppt_x"/>
                                          </p:val>
                                        </p:tav>
                                        <p:tav tm="100000">
                                          <p:val>
                                            <p:strVal val="#ppt_x"/>
                                          </p:val>
                                        </p:tav>
                                      </p:tavLst>
                                    </p:anim>
                                    <p:anim calcmode="lin" valueType="num">
                                      <p:cBhvr additive="base">
                                        <p:cTn id="2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855" y="843064"/>
            <a:ext cx="7905345" cy="596630"/>
          </a:xfrm>
        </p:spPr>
        <p:txBody>
          <a:bodyPr>
            <a:noAutofit/>
          </a:bodyPr>
          <a:lstStyle/>
          <a:p>
            <a:r>
              <a:rPr lang="en-US" sz="4400" dirty="0" smtClean="0"/>
              <a:t>Coral reefs: climate change</a:t>
            </a:r>
            <a:endParaRPr lang="en-US" sz="4400" dirty="0"/>
          </a:p>
        </p:txBody>
      </p:sp>
      <p:sp>
        <p:nvSpPr>
          <p:cNvPr id="3" name="Content Placeholder 2"/>
          <p:cNvSpPr>
            <a:spLocks noGrp="1"/>
          </p:cNvSpPr>
          <p:nvPr>
            <p:ph sz="half" idx="1"/>
          </p:nvPr>
        </p:nvSpPr>
        <p:spPr>
          <a:xfrm>
            <a:off x="119974" y="1439694"/>
            <a:ext cx="4820093" cy="1752600"/>
          </a:xfrm>
        </p:spPr>
        <p:txBody>
          <a:bodyPr>
            <a:noAutofit/>
          </a:bodyPr>
          <a:lstStyle/>
          <a:p>
            <a:pPr>
              <a:buFont typeface="Wingdings" pitchFamily="2" charset="2"/>
              <a:buChar char="Ø"/>
            </a:pPr>
            <a:r>
              <a:rPr lang="en-US" sz="2400" b="1" dirty="0" smtClean="0">
                <a:solidFill>
                  <a:srgbClr val="FF0000"/>
                </a:solidFill>
              </a:rPr>
              <a:t>Temperature increasing</a:t>
            </a:r>
          </a:p>
          <a:p>
            <a:pPr lvl="1">
              <a:buFont typeface="Wingdings" pitchFamily="2" charset="2"/>
              <a:buChar char=""/>
            </a:pPr>
            <a:r>
              <a:rPr lang="en-US" sz="2200" dirty="0" smtClean="0"/>
              <a:t>Bleaching</a:t>
            </a:r>
          </a:p>
          <a:p>
            <a:pPr lvl="1">
              <a:buFont typeface="Wingdings" pitchFamily="2" charset="2"/>
              <a:buChar char=""/>
            </a:pPr>
            <a:r>
              <a:rPr lang="en-US" sz="2200" dirty="0" smtClean="0"/>
              <a:t>Disease</a:t>
            </a:r>
          </a:p>
          <a:p>
            <a:pPr lvl="1">
              <a:buFont typeface="Wingdings" pitchFamily="2" charset="2"/>
              <a:buChar char=""/>
            </a:pPr>
            <a:r>
              <a:rPr lang="en-US" sz="2200" dirty="0" smtClean="0"/>
              <a:t>Reefs  may expand northward </a:t>
            </a:r>
          </a:p>
        </p:txBody>
      </p:sp>
      <p:grpSp>
        <p:nvGrpSpPr>
          <p:cNvPr id="14" name="Group 13"/>
          <p:cNvGrpSpPr/>
          <p:nvPr/>
        </p:nvGrpSpPr>
        <p:grpSpPr>
          <a:xfrm>
            <a:off x="413425" y="3309687"/>
            <a:ext cx="3429000" cy="3436269"/>
            <a:chOff x="413425" y="3309687"/>
            <a:chExt cx="3429000" cy="3436269"/>
          </a:xfrm>
        </p:grpSpPr>
        <p:pic>
          <p:nvPicPr>
            <p:cNvPr id="5" name="Picture 4" descr="Gilliam_NSUOC_BrowardAcerpatch.JPG"/>
            <p:cNvPicPr>
              <a:picLocks noChangeAspect="1"/>
            </p:cNvPicPr>
            <p:nvPr/>
          </p:nvPicPr>
          <p:blipFill>
            <a:blip r:embed="rId3" cstate="print"/>
            <a:stretch>
              <a:fillRect/>
            </a:stretch>
          </p:blipFill>
          <p:spPr>
            <a:xfrm>
              <a:off x="489625" y="3309687"/>
              <a:ext cx="3352800" cy="2513939"/>
            </a:xfrm>
            <a:prstGeom prst="rect">
              <a:avLst/>
            </a:prstGeom>
          </p:spPr>
        </p:pic>
        <p:sp>
          <p:nvSpPr>
            <p:cNvPr id="11" name="Rectangle 10"/>
            <p:cNvSpPr/>
            <p:nvPr/>
          </p:nvSpPr>
          <p:spPr>
            <a:xfrm>
              <a:off x="413425" y="5966743"/>
              <a:ext cx="3429000" cy="7792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i="1" dirty="0" err="1" smtClean="0">
                  <a:solidFill>
                    <a:schemeClr val="tx1"/>
                  </a:solidFill>
                </a:rPr>
                <a:t>Acropora</a:t>
              </a:r>
              <a:r>
                <a:rPr lang="en-US" sz="1400" i="1" dirty="0" smtClean="0">
                  <a:solidFill>
                    <a:schemeClr val="tx1"/>
                  </a:solidFill>
                </a:rPr>
                <a:t> </a:t>
              </a:r>
              <a:r>
                <a:rPr lang="en-US" sz="1400" i="1" dirty="0" err="1" smtClean="0">
                  <a:solidFill>
                    <a:schemeClr val="tx1"/>
                  </a:solidFill>
                </a:rPr>
                <a:t>cervicornis</a:t>
              </a:r>
              <a:r>
                <a:rPr lang="en-US" sz="1400" dirty="0" smtClean="0">
                  <a:solidFill>
                    <a:schemeClr val="tx1"/>
                  </a:solidFill>
                </a:rPr>
                <a:t>, Broward Co </a:t>
              </a:r>
            </a:p>
            <a:p>
              <a:pPr algn="ctr"/>
              <a:r>
                <a:rPr lang="en-US" sz="1200" dirty="0" smtClean="0">
                  <a:solidFill>
                    <a:schemeClr val="tx1"/>
                  </a:solidFill>
                </a:rPr>
                <a:t>D. S. Gilliam, Nova Southeastern University</a:t>
              </a:r>
              <a:endParaRPr lang="en-US" sz="1200" dirty="0">
                <a:solidFill>
                  <a:schemeClr val="tx1"/>
                </a:solidFill>
              </a:endParaRPr>
            </a:p>
          </p:txBody>
        </p:sp>
      </p:grpSp>
      <p:sp>
        <p:nvSpPr>
          <p:cNvPr id="13" name="Slide Number Placeholder 12"/>
          <p:cNvSpPr>
            <a:spLocks noGrp="1"/>
          </p:cNvSpPr>
          <p:nvPr>
            <p:ph type="sldNum" sz="quarter" idx="12"/>
          </p:nvPr>
        </p:nvSpPr>
        <p:spPr/>
        <p:txBody>
          <a:bodyPr/>
          <a:lstStyle/>
          <a:p>
            <a:fld id="{615F0109-62AC-49C9-AC10-C910264D3455}" type="slidenum">
              <a:rPr lang="en-US" smtClean="0"/>
              <a:pPr/>
              <a:t>6</a:t>
            </a:fld>
            <a:endParaRPr lang="en-US"/>
          </a:p>
        </p:txBody>
      </p:sp>
      <p:grpSp>
        <p:nvGrpSpPr>
          <p:cNvPr id="12" name="Group 11"/>
          <p:cNvGrpSpPr/>
          <p:nvPr/>
        </p:nvGrpSpPr>
        <p:grpSpPr>
          <a:xfrm>
            <a:off x="4644543" y="1673157"/>
            <a:ext cx="4194657" cy="5072799"/>
            <a:chOff x="4644543" y="1673157"/>
            <a:chExt cx="4194657" cy="5072799"/>
          </a:xfrm>
        </p:grpSpPr>
        <p:sp>
          <p:nvSpPr>
            <p:cNvPr id="7" name="Rectangle 6"/>
            <p:cNvSpPr/>
            <p:nvPr/>
          </p:nvSpPr>
          <p:spPr>
            <a:xfrm>
              <a:off x="7632971" y="5177914"/>
              <a:ext cx="1206229" cy="6457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2"/>
                  </a:solidFill>
                </a:rPr>
                <a:t>Disease</a:t>
              </a:r>
            </a:p>
          </p:txBody>
        </p:sp>
        <p:pic>
          <p:nvPicPr>
            <p:cNvPr id="69636" name="Picture 4" descr="Growth anomalies on Herpolitha limax">
              <a:hlinkClick r:id="rId4"/>
            </p:cNvPr>
            <p:cNvPicPr>
              <a:picLocks noChangeAspect="1" noChangeArrowheads="1"/>
            </p:cNvPicPr>
            <p:nvPr/>
          </p:nvPicPr>
          <p:blipFill>
            <a:blip r:embed="rId5" cstate="print"/>
            <a:srcRect/>
            <a:stretch>
              <a:fillRect/>
            </a:stretch>
          </p:blipFill>
          <p:spPr bwMode="auto">
            <a:xfrm>
              <a:off x="4644543" y="4536220"/>
              <a:ext cx="2927428" cy="2209736"/>
            </a:xfrm>
            <a:prstGeom prst="rect">
              <a:avLst/>
            </a:prstGeom>
            <a:noFill/>
          </p:spPr>
        </p:pic>
        <p:pic>
          <p:nvPicPr>
            <p:cNvPr id="69638" name="Picture 6" descr="Photo: Fish swimming over coral"/>
            <p:cNvPicPr>
              <a:picLocks noChangeAspect="1" noChangeArrowheads="1"/>
            </p:cNvPicPr>
            <p:nvPr/>
          </p:nvPicPr>
          <p:blipFill>
            <a:blip r:embed="rId6" cstate="print"/>
            <a:srcRect/>
            <a:stretch>
              <a:fillRect/>
            </a:stretch>
          </p:blipFill>
          <p:spPr bwMode="auto">
            <a:xfrm>
              <a:off x="5134620" y="1673157"/>
              <a:ext cx="2037487" cy="2716649"/>
            </a:xfrm>
            <a:prstGeom prst="rect">
              <a:avLst/>
            </a:prstGeom>
            <a:noFill/>
          </p:spPr>
        </p:pic>
        <p:sp>
          <p:nvSpPr>
            <p:cNvPr id="10" name="Rectangle 9"/>
            <p:cNvSpPr/>
            <p:nvPr/>
          </p:nvSpPr>
          <p:spPr>
            <a:xfrm>
              <a:off x="7480571" y="2682252"/>
              <a:ext cx="1206229" cy="41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2"/>
                  </a:solidFill>
                </a:rPr>
                <a:t>Bleaching</a:t>
              </a:r>
              <a:endParaRPr lang="en-US" sz="1050" dirty="0">
                <a:solidFill>
                  <a:prstClr val="black"/>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871200"/>
            <a:ext cx="8686800" cy="743712"/>
          </a:xfrm>
        </p:spPr>
        <p:txBody>
          <a:bodyPr>
            <a:normAutofit/>
          </a:bodyPr>
          <a:lstStyle/>
          <a:p>
            <a:r>
              <a:rPr lang="en-US" sz="4400" dirty="0" smtClean="0"/>
              <a:t>Coral reefs: climate change</a:t>
            </a:r>
            <a:endParaRPr lang="en-US" sz="4400" baseline="-25000" dirty="0"/>
          </a:p>
        </p:txBody>
      </p:sp>
      <p:sp>
        <p:nvSpPr>
          <p:cNvPr id="5" name="Content Placeholder 2"/>
          <p:cNvSpPr>
            <a:spLocks noGrp="1"/>
          </p:cNvSpPr>
          <p:nvPr>
            <p:ph idx="4294967295"/>
          </p:nvPr>
        </p:nvSpPr>
        <p:spPr>
          <a:xfrm>
            <a:off x="190906" y="2360832"/>
            <a:ext cx="4643742" cy="3349304"/>
          </a:xfrm>
        </p:spPr>
        <p:txBody>
          <a:bodyPr>
            <a:normAutofit/>
          </a:bodyPr>
          <a:lstStyle/>
          <a:p>
            <a:pPr>
              <a:spcBef>
                <a:spcPts val="1200"/>
              </a:spcBef>
              <a:buFont typeface="Wingdings" pitchFamily="2" charset="2"/>
              <a:buChar char="Ø"/>
            </a:pPr>
            <a:r>
              <a:rPr lang="en-US" b="1" dirty="0" smtClean="0">
                <a:solidFill>
                  <a:srgbClr val="FF0000"/>
                </a:solidFill>
              </a:rPr>
              <a:t>Ocean acidification</a:t>
            </a:r>
          </a:p>
          <a:p>
            <a:pPr>
              <a:spcBef>
                <a:spcPts val="1200"/>
              </a:spcBef>
              <a:buFont typeface="Wingdings" pitchFamily="2" charset="2"/>
              <a:buChar char="Ø"/>
            </a:pPr>
            <a:r>
              <a:rPr lang="en-US" dirty="0" smtClean="0"/>
              <a:t>Branching corals impacted</a:t>
            </a:r>
          </a:p>
          <a:p>
            <a:pPr lvl="1">
              <a:spcBef>
                <a:spcPts val="1200"/>
              </a:spcBef>
              <a:buFont typeface="Wingdings" pitchFamily="2" charset="2"/>
              <a:buChar char="L"/>
            </a:pPr>
            <a:r>
              <a:rPr lang="en-US" dirty="0" smtClean="0"/>
              <a:t>Growth impaired</a:t>
            </a:r>
          </a:p>
          <a:p>
            <a:pPr lvl="1">
              <a:spcBef>
                <a:spcPts val="1200"/>
              </a:spcBef>
              <a:buFont typeface="Wingdings" pitchFamily="2" charset="2"/>
              <a:buChar char="L"/>
            </a:pPr>
            <a:r>
              <a:rPr lang="en-US" dirty="0" smtClean="0"/>
              <a:t>New growth more porous</a:t>
            </a:r>
          </a:p>
          <a:p>
            <a:pPr lvl="1">
              <a:spcBef>
                <a:spcPts val="1200"/>
              </a:spcBef>
              <a:buFont typeface="Wingdings" pitchFamily="2" charset="2"/>
              <a:buChar char="L"/>
            </a:pPr>
            <a:r>
              <a:rPr lang="en-US" dirty="0" smtClean="0"/>
              <a:t>Collapse during storms</a:t>
            </a:r>
          </a:p>
          <a:p>
            <a:pPr lvl="1">
              <a:spcBef>
                <a:spcPts val="1200"/>
              </a:spcBef>
            </a:pPr>
            <a:endParaRPr lang="en-US" dirty="0"/>
          </a:p>
        </p:txBody>
      </p:sp>
      <p:sp>
        <p:nvSpPr>
          <p:cNvPr id="9" name="TextBox 8"/>
          <p:cNvSpPr txBox="1"/>
          <p:nvPr/>
        </p:nvSpPr>
        <p:spPr>
          <a:xfrm>
            <a:off x="381000" y="6477000"/>
            <a:ext cx="6629400" cy="461665"/>
          </a:xfrm>
          <a:prstGeom prst="rect">
            <a:avLst/>
          </a:prstGeom>
          <a:noFill/>
        </p:spPr>
        <p:txBody>
          <a:bodyPr wrap="square" rtlCol="0">
            <a:spAutoFit/>
          </a:bodyPr>
          <a:lstStyle/>
          <a:p>
            <a:r>
              <a:rPr lang="en-US" sz="1200" dirty="0" err="1" smtClean="0"/>
              <a:t>Hoegh-Guldberg</a:t>
            </a:r>
            <a:r>
              <a:rPr lang="en-US" sz="1200" dirty="0" smtClean="0"/>
              <a:t>, 2009.</a:t>
            </a:r>
          </a:p>
          <a:p>
            <a:endParaRPr lang="en-US" sz="1200" dirty="0"/>
          </a:p>
        </p:txBody>
      </p:sp>
      <p:sp>
        <p:nvSpPr>
          <p:cNvPr id="10" name="Slide Number Placeholder 9"/>
          <p:cNvSpPr>
            <a:spLocks noGrp="1"/>
          </p:cNvSpPr>
          <p:nvPr>
            <p:ph type="sldNum" sz="quarter" idx="12"/>
          </p:nvPr>
        </p:nvSpPr>
        <p:spPr/>
        <p:txBody>
          <a:bodyPr/>
          <a:lstStyle/>
          <a:p>
            <a:fld id="{615F0109-62AC-49C9-AC10-C910264D3455}" type="slidenum">
              <a:rPr lang="en-US" smtClean="0"/>
              <a:pPr/>
              <a:t>7</a:t>
            </a:fld>
            <a:endParaRPr lang="en-US"/>
          </a:p>
        </p:txBody>
      </p:sp>
      <p:pic>
        <p:nvPicPr>
          <p:cNvPr id="67586" name="Picture 2" descr="http://climateinterpreter.org/sites/default/files/styles/features_banner/public/untitled-5_2.png?itok=6JtypWeC"/>
          <p:cNvPicPr>
            <a:picLocks noChangeAspect="1" noChangeArrowheads="1"/>
          </p:cNvPicPr>
          <p:nvPr/>
        </p:nvPicPr>
        <p:blipFill>
          <a:blip r:embed="rId3" cstate="print"/>
          <a:srcRect/>
          <a:stretch>
            <a:fillRect/>
          </a:stretch>
        </p:blipFill>
        <p:spPr bwMode="auto">
          <a:xfrm>
            <a:off x="5479915" y="3943248"/>
            <a:ext cx="3060970" cy="2533752"/>
          </a:xfrm>
          <a:prstGeom prst="rect">
            <a:avLst/>
          </a:prstGeom>
          <a:noFill/>
        </p:spPr>
      </p:pic>
      <p:pic>
        <p:nvPicPr>
          <p:cNvPr id="8" name="Picture 2" descr="http://climateinterpreter.org/sites/default/files/styles/features_banner/public/untitled-5_2.png?itok=6JtypWeC"/>
          <p:cNvPicPr>
            <a:picLocks noChangeAspect="1" noChangeArrowheads="1"/>
          </p:cNvPicPr>
          <p:nvPr/>
        </p:nvPicPr>
        <p:blipFill>
          <a:blip r:embed="rId4" cstate="print"/>
          <a:srcRect/>
          <a:stretch>
            <a:fillRect/>
          </a:stretch>
        </p:blipFill>
        <p:spPr bwMode="auto">
          <a:xfrm>
            <a:off x="5734050" y="1598579"/>
            <a:ext cx="2952750" cy="2533752"/>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06005" y="1058045"/>
            <a:ext cx="7072826" cy="676411"/>
          </a:xfrm>
        </p:spPr>
        <p:txBody>
          <a:bodyPr>
            <a:noAutofit/>
          </a:bodyPr>
          <a:lstStyle/>
          <a:p>
            <a:r>
              <a:rPr lang="en-US" sz="4400" dirty="0" smtClean="0"/>
              <a:t>Death of a 500 yr old star coral</a:t>
            </a:r>
            <a:endParaRPr lang="en-US" sz="4400" dirty="0"/>
          </a:p>
        </p:txBody>
      </p:sp>
      <p:sp>
        <p:nvSpPr>
          <p:cNvPr id="12" name="TextBox 11"/>
          <p:cNvSpPr txBox="1"/>
          <p:nvPr/>
        </p:nvSpPr>
        <p:spPr>
          <a:xfrm>
            <a:off x="1741293" y="5640990"/>
            <a:ext cx="6161541" cy="1015663"/>
          </a:xfrm>
          <a:prstGeom prst="rect">
            <a:avLst/>
          </a:prstGeom>
          <a:noFill/>
        </p:spPr>
        <p:txBody>
          <a:bodyPr wrap="square" rtlCol="0">
            <a:spAutoFit/>
          </a:bodyPr>
          <a:lstStyle/>
          <a:p>
            <a:pPr algn="ctr"/>
            <a:r>
              <a:rPr lang="en-US" sz="1600" i="1" dirty="0" err="1" smtClean="0"/>
              <a:t>Montastraea</a:t>
            </a:r>
            <a:r>
              <a:rPr lang="en-US" sz="1600" i="1" dirty="0" smtClean="0"/>
              <a:t> </a:t>
            </a:r>
            <a:r>
              <a:rPr lang="en-US" sz="1600" i="1" dirty="0" err="1" smtClean="0"/>
              <a:t>faveolata</a:t>
            </a:r>
            <a:endParaRPr lang="en-US" sz="1600" dirty="0" smtClean="0"/>
          </a:p>
          <a:p>
            <a:pPr algn="ctr"/>
            <a:r>
              <a:rPr lang="en-US" sz="1600" dirty="0" smtClean="0"/>
              <a:t>US National Climate Assessment, May 2014.  </a:t>
            </a:r>
          </a:p>
          <a:p>
            <a:pPr algn="ctr"/>
            <a:r>
              <a:rPr lang="en-US" sz="1600" dirty="0" smtClean="0"/>
              <a:t>Photo credit: Ernesto Weil, Puerto Rico</a:t>
            </a:r>
          </a:p>
          <a:p>
            <a:pPr algn="ctr"/>
            <a:endParaRPr lang="en-US" sz="1200" dirty="0"/>
          </a:p>
        </p:txBody>
      </p:sp>
      <p:grpSp>
        <p:nvGrpSpPr>
          <p:cNvPr id="14" name="Group 13"/>
          <p:cNvGrpSpPr/>
          <p:nvPr/>
        </p:nvGrpSpPr>
        <p:grpSpPr>
          <a:xfrm>
            <a:off x="206005" y="1789869"/>
            <a:ext cx="2103120" cy="3407708"/>
            <a:chOff x="206005" y="1789869"/>
            <a:chExt cx="2103120" cy="3407708"/>
          </a:xfrm>
        </p:grpSpPr>
        <p:pic>
          <p:nvPicPr>
            <p:cNvPr id="55298" name="Picture 2" descr="http://nca2014.globalchange.gov/sites/all/themes/nca3/interactive/time-series/warming-seas-double-blow-corals/img/slider-1.jpg"/>
            <p:cNvPicPr>
              <a:picLocks noChangeAspect="1" noChangeArrowheads="1"/>
            </p:cNvPicPr>
            <p:nvPr/>
          </p:nvPicPr>
          <p:blipFill>
            <a:blip r:embed="rId3" cstate="print"/>
            <a:srcRect t="12865"/>
            <a:stretch>
              <a:fillRect/>
            </a:stretch>
          </p:blipFill>
          <p:spPr bwMode="auto">
            <a:xfrm>
              <a:off x="206005" y="1789869"/>
              <a:ext cx="2103120" cy="2761377"/>
            </a:xfrm>
            <a:prstGeom prst="rect">
              <a:avLst/>
            </a:prstGeom>
            <a:noFill/>
          </p:spPr>
        </p:pic>
        <p:sp>
          <p:nvSpPr>
            <p:cNvPr id="15" name="TextBox 14"/>
            <p:cNvSpPr txBox="1"/>
            <p:nvPr/>
          </p:nvSpPr>
          <p:spPr>
            <a:xfrm>
              <a:off x="206005" y="4551246"/>
              <a:ext cx="2103120" cy="646331"/>
            </a:xfrm>
            <a:prstGeom prst="rect">
              <a:avLst/>
            </a:prstGeom>
            <a:noFill/>
          </p:spPr>
          <p:txBody>
            <a:bodyPr wrap="square" rtlCol="0">
              <a:spAutoFit/>
            </a:bodyPr>
            <a:lstStyle/>
            <a:p>
              <a:pPr algn="ctr"/>
              <a:r>
                <a:rPr lang="en-US" dirty="0" smtClean="0"/>
                <a:t>Feb 2005</a:t>
              </a:r>
            </a:p>
            <a:p>
              <a:pPr algn="ctr"/>
              <a:r>
                <a:rPr lang="en-US" dirty="0" smtClean="0"/>
                <a:t>Disease</a:t>
              </a:r>
              <a:endParaRPr lang="en-US" dirty="0"/>
            </a:p>
          </p:txBody>
        </p:sp>
      </p:grpSp>
      <p:grpSp>
        <p:nvGrpSpPr>
          <p:cNvPr id="19" name="Group 18"/>
          <p:cNvGrpSpPr/>
          <p:nvPr/>
        </p:nvGrpSpPr>
        <p:grpSpPr>
          <a:xfrm>
            <a:off x="2420672" y="1789869"/>
            <a:ext cx="2103120" cy="3436978"/>
            <a:chOff x="2420672" y="1789869"/>
            <a:chExt cx="2103120" cy="3436978"/>
          </a:xfrm>
        </p:grpSpPr>
        <p:pic>
          <p:nvPicPr>
            <p:cNvPr id="55300" name="Picture 4" descr="http://nca2014.globalchange.gov/sites/all/themes/nca3/interactive/time-series/warming-seas-double-blow-corals/img/slider-2.jpg"/>
            <p:cNvPicPr>
              <a:picLocks noChangeAspect="1" noChangeArrowheads="1"/>
            </p:cNvPicPr>
            <p:nvPr/>
          </p:nvPicPr>
          <p:blipFill>
            <a:blip r:embed="rId4" cstate="print"/>
            <a:srcRect t="12865"/>
            <a:stretch>
              <a:fillRect/>
            </a:stretch>
          </p:blipFill>
          <p:spPr bwMode="auto">
            <a:xfrm>
              <a:off x="2420672" y="1789869"/>
              <a:ext cx="2103120" cy="2761377"/>
            </a:xfrm>
            <a:prstGeom prst="rect">
              <a:avLst/>
            </a:prstGeom>
            <a:noFill/>
          </p:spPr>
        </p:pic>
        <p:sp>
          <p:nvSpPr>
            <p:cNvPr id="16" name="TextBox 15"/>
            <p:cNvSpPr txBox="1"/>
            <p:nvPr/>
          </p:nvSpPr>
          <p:spPr>
            <a:xfrm>
              <a:off x="2420672" y="4580516"/>
              <a:ext cx="2103120" cy="646331"/>
            </a:xfrm>
            <a:prstGeom prst="rect">
              <a:avLst/>
            </a:prstGeom>
            <a:noFill/>
          </p:spPr>
          <p:txBody>
            <a:bodyPr wrap="square" rtlCol="0">
              <a:spAutoFit/>
            </a:bodyPr>
            <a:lstStyle/>
            <a:p>
              <a:pPr algn="ctr"/>
              <a:r>
                <a:rPr lang="en-US" dirty="0" smtClean="0"/>
                <a:t>Turf algae</a:t>
              </a:r>
            </a:p>
            <a:p>
              <a:pPr algn="ctr"/>
              <a:r>
                <a:rPr lang="en-US" dirty="0" smtClean="0"/>
                <a:t>Bleaching</a:t>
              </a:r>
            </a:p>
          </p:txBody>
        </p:sp>
      </p:grpSp>
      <p:grpSp>
        <p:nvGrpSpPr>
          <p:cNvPr id="20" name="Group 19"/>
          <p:cNvGrpSpPr/>
          <p:nvPr/>
        </p:nvGrpSpPr>
        <p:grpSpPr>
          <a:xfrm>
            <a:off x="4617837" y="1789869"/>
            <a:ext cx="2103120" cy="3159979"/>
            <a:chOff x="4617837" y="1789869"/>
            <a:chExt cx="2103120" cy="3159979"/>
          </a:xfrm>
        </p:grpSpPr>
        <p:pic>
          <p:nvPicPr>
            <p:cNvPr id="55302" name="Picture 6" descr="http://nca2014.globalchange.gov/sites/all/themes/nca3/interactive/time-series/warming-seas-double-blow-corals/img/slider-3.jpg"/>
            <p:cNvPicPr>
              <a:picLocks noChangeAspect="1" noChangeArrowheads="1"/>
            </p:cNvPicPr>
            <p:nvPr/>
          </p:nvPicPr>
          <p:blipFill>
            <a:blip r:embed="rId5" cstate="print"/>
            <a:srcRect t="12865"/>
            <a:stretch>
              <a:fillRect/>
            </a:stretch>
          </p:blipFill>
          <p:spPr bwMode="auto">
            <a:xfrm>
              <a:off x="4617837" y="1789869"/>
              <a:ext cx="2103120" cy="2761377"/>
            </a:xfrm>
            <a:prstGeom prst="rect">
              <a:avLst/>
            </a:prstGeom>
            <a:noFill/>
          </p:spPr>
        </p:pic>
        <p:sp>
          <p:nvSpPr>
            <p:cNvPr id="17" name="TextBox 16"/>
            <p:cNvSpPr txBox="1"/>
            <p:nvPr/>
          </p:nvSpPr>
          <p:spPr>
            <a:xfrm>
              <a:off x="4617837" y="4580516"/>
              <a:ext cx="2103120" cy="369332"/>
            </a:xfrm>
            <a:prstGeom prst="rect">
              <a:avLst/>
            </a:prstGeom>
            <a:noFill/>
          </p:spPr>
          <p:txBody>
            <a:bodyPr wrap="square" rtlCol="0">
              <a:spAutoFit/>
            </a:bodyPr>
            <a:lstStyle/>
            <a:p>
              <a:pPr algn="ctr"/>
              <a:r>
                <a:rPr lang="en-US" dirty="0" smtClean="0"/>
                <a:t>More disease</a:t>
              </a:r>
              <a:endParaRPr lang="en-US" dirty="0"/>
            </a:p>
          </p:txBody>
        </p:sp>
      </p:grpSp>
      <p:grpSp>
        <p:nvGrpSpPr>
          <p:cNvPr id="21" name="Group 20"/>
          <p:cNvGrpSpPr/>
          <p:nvPr/>
        </p:nvGrpSpPr>
        <p:grpSpPr>
          <a:xfrm>
            <a:off x="6833404" y="1789869"/>
            <a:ext cx="2103120" cy="3713977"/>
            <a:chOff x="6833404" y="1789869"/>
            <a:chExt cx="2103120" cy="3713977"/>
          </a:xfrm>
        </p:grpSpPr>
        <p:pic>
          <p:nvPicPr>
            <p:cNvPr id="55304" name="Picture 8" descr="http://nca2014.globalchange.gov/sites/all/themes/nca3/interactive/time-series/warming-seas-double-blow-corals/img/slider-4.jpg"/>
            <p:cNvPicPr>
              <a:picLocks noChangeAspect="1" noChangeArrowheads="1"/>
            </p:cNvPicPr>
            <p:nvPr/>
          </p:nvPicPr>
          <p:blipFill>
            <a:blip r:embed="rId6" cstate="print"/>
            <a:srcRect t="12865"/>
            <a:stretch>
              <a:fillRect/>
            </a:stretch>
          </p:blipFill>
          <p:spPr bwMode="auto">
            <a:xfrm>
              <a:off x="6833404" y="1789869"/>
              <a:ext cx="2103120" cy="2761377"/>
            </a:xfrm>
            <a:prstGeom prst="rect">
              <a:avLst/>
            </a:prstGeom>
            <a:noFill/>
          </p:spPr>
        </p:pic>
        <p:sp>
          <p:nvSpPr>
            <p:cNvPr id="18" name="TextBox 17"/>
            <p:cNvSpPr txBox="1"/>
            <p:nvPr/>
          </p:nvSpPr>
          <p:spPr>
            <a:xfrm>
              <a:off x="6833404" y="4580516"/>
              <a:ext cx="2103120" cy="923330"/>
            </a:xfrm>
            <a:prstGeom prst="rect">
              <a:avLst/>
            </a:prstGeom>
            <a:noFill/>
          </p:spPr>
          <p:txBody>
            <a:bodyPr wrap="square" rtlCol="0">
              <a:spAutoFit/>
            </a:bodyPr>
            <a:lstStyle/>
            <a:p>
              <a:pPr algn="ctr"/>
              <a:r>
                <a:rPr lang="en-US" dirty="0" smtClean="0"/>
                <a:t>After 2 years</a:t>
              </a:r>
            </a:p>
            <a:p>
              <a:pPr algn="ctr"/>
              <a:r>
                <a:rPr lang="en-US" dirty="0" smtClean="0"/>
                <a:t>Death</a:t>
              </a:r>
            </a:p>
            <a:p>
              <a:pPr algn="ctr"/>
              <a:r>
                <a:rPr lang="en-US" dirty="0" smtClean="0"/>
                <a:t>Algal invasion</a:t>
              </a:r>
              <a:endParaRPr lang="en-US" dirty="0"/>
            </a:p>
          </p:txBody>
        </p:sp>
      </p:grpSp>
      <p:pic>
        <p:nvPicPr>
          <p:cNvPr id="55305" name="Picture 9"/>
          <p:cNvPicPr>
            <a:picLocks noChangeAspect="1" noChangeArrowheads="1"/>
          </p:cNvPicPr>
          <p:nvPr/>
        </p:nvPicPr>
        <p:blipFill>
          <a:blip r:embed="rId7" cstate="print"/>
          <a:srcRect/>
          <a:stretch>
            <a:fillRect/>
          </a:stretch>
        </p:blipFill>
        <p:spPr bwMode="auto">
          <a:xfrm>
            <a:off x="332396" y="5411513"/>
            <a:ext cx="1027897" cy="124514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5305"/>
                                        </p:tgtEl>
                                        <p:attrNameLst>
                                          <p:attrName>style.visibility</p:attrName>
                                        </p:attrNameLst>
                                      </p:cBhvr>
                                      <p:to>
                                        <p:strVal val="visible"/>
                                      </p:to>
                                    </p:set>
                                    <p:anim calcmode="lin" valueType="num">
                                      <p:cBhvr additive="base">
                                        <p:cTn id="25" dur="500" fill="hold"/>
                                        <p:tgtEl>
                                          <p:spTgt spid="55305"/>
                                        </p:tgtEl>
                                        <p:attrNameLst>
                                          <p:attrName>ppt_x</p:attrName>
                                        </p:attrNameLst>
                                      </p:cBhvr>
                                      <p:tavLst>
                                        <p:tav tm="0">
                                          <p:val>
                                            <p:strVal val="#ppt_x"/>
                                          </p:val>
                                        </p:tav>
                                        <p:tav tm="100000">
                                          <p:val>
                                            <p:strVal val="#ppt_x"/>
                                          </p:val>
                                        </p:tav>
                                      </p:tavLst>
                                    </p:anim>
                                    <p:anim calcmode="lin" valueType="num">
                                      <p:cBhvr additive="base">
                                        <p:cTn id="26" dur="500" fill="hold"/>
                                        <p:tgtEl>
                                          <p:spTgt spid="55305"/>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66926" y="6444476"/>
            <a:ext cx="7080258" cy="276999"/>
          </a:xfrm>
          <a:prstGeom prst="rect">
            <a:avLst/>
          </a:prstGeom>
          <a:noFill/>
        </p:spPr>
        <p:txBody>
          <a:bodyPr wrap="square" rtlCol="0">
            <a:spAutoFit/>
          </a:bodyPr>
          <a:lstStyle/>
          <a:p>
            <a:pPr marL="228600" indent="-228600">
              <a:buAutoNum type="arabicParenBoth"/>
            </a:pPr>
            <a:r>
              <a:rPr lang="en-US" sz="1200" dirty="0" smtClean="0"/>
              <a:t>Ruzicka 2013, (2) Gardner 2003  (3) </a:t>
            </a:r>
            <a:r>
              <a:rPr lang="en-US" sz="1200" dirty="0" err="1" smtClean="0"/>
              <a:t>Hoegh-Guldburg</a:t>
            </a:r>
            <a:r>
              <a:rPr lang="en-US" sz="1200" dirty="0" smtClean="0"/>
              <a:t> 2012,  (4) Kennedy 2013 (5) FWC 2014</a:t>
            </a:r>
            <a:endParaRPr lang="en-US" sz="1200" dirty="0"/>
          </a:p>
        </p:txBody>
      </p:sp>
      <p:sp>
        <p:nvSpPr>
          <p:cNvPr id="7" name="Slide Number Placeholder 6"/>
          <p:cNvSpPr>
            <a:spLocks noGrp="1"/>
          </p:cNvSpPr>
          <p:nvPr>
            <p:ph type="sldNum" sz="quarter" idx="12"/>
          </p:nvPr>
        </p:nvSpPr>
        <p:spPr/>
        <p:txBody>
          <a:bodyPr/>
          <a:lstStyle/>
          <a:p>
            <a:fld id="{615F0109-62AC-49C9-AC10-C910264D3455}" type="slidenum">
              <a:rPr lang="en-US" smtClean="0"/>
              <a:pPr/>
              <a:t>9</a:t>
            </a:fld>
            <a:endParaRPr lang="en-US" dirty="0"/>
          </a:p>
        </p:txBody>
      </p:sp>
      <p:pic>
        <p:nvPicPr>
          <p:cNvPr id="66562" name="Picture 2" descr="http://www.danintranet.org/media/adimg/8930.jpg"/>
          <p:cNvPicPr>
            <a:picLocks noChangeAspect="1" noChangeArrowheads="1"/>
          </p:cNvPicPr>
          <p:nvPr/>
        </p:nvPicPr>
        <p:blipFill>
          <a:blip r:embed="rId3" cstate="print"/>
          <a:srcRect r="36471"/>
          <a:stretch>
            <a:fillRect/>
          </a:stretch>
        </p:blipFill>
        <p:spPr bwMode="auto">
          <a:xfrm>
            <a:off x="4893308" y="1859265"/>
            <a:ext cx="3793492" cy="3977331"/>
          </a:xfrm>
          <a:prstGeom prst="rect">
            <a:avLst/>
          </a:prstGeom>
          <a:noFill/>
        </p:spPr>
      </p:pic>
      <p:sp>
        <p:nvSpPr>
          <p:cNvPr id="10" name="Title 6"/>
          <p:cNvSpPr txBox="1">
            <a:spLocks/>
          </p:cNvSpPr>
          <p:nvPr/>
        </p:nvSpPr>
        <p:spPr>
          <a:xfrm>
            <a:off x="136192" y="894944"/>
            <a:ext cx="8550608" cy="964321"/>
          </a:xfrm>
          <a:prstGeom prst="rect">
            <a:avLst/>
          </a:prstGeom>
        </p:spPr>
        <p:txBody>
          <a:bodyPr vert="horz" lIns="0" rIns="0" bIns="0" anchor="b">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4400" dirty="0" smtClean="0">
                <a:solidFill>
                  <a:schemeClr val="tx2"/>
                </a:solidFill>
                <a:latin typeface="+mj-lt"/>
                <a:ea typeface="+mj-ea"/>
                <a:cs typeface="+mj-cs"/>
              </a:rPr>
              <a:t>Corals: sentinels of a changing planet </a:t>
            </a:r>
          </a:p>
          <a:p>
            <a:pPr marL="0" marR="0" lvl="0" indent="0" algn="l" defTabSz="914400" rtl="0" eaLnBrk="1" fontAlgn="auto" latinLnBrk="0" hangingPunct="1">
              <a:lnSpc>
                <a:spcPct val="100000"/>
              </a:lnSpc>
              <a:spcBef>
                <a:spcPct val="0"/>
              </a:spcBef>
              <a:spcAft>
                <a:spcPts val="0"/>
              </a:spcAft>
              <a:buClrTx/>
              <a:buSzTx/>
              <a:buFontTx/>
              <a:buNone/>
              <a:tabLst/>
              <a:defRPr/>
            </a:pPr>
            <a:r>
              <a:rPr lang="en-US" sz="1600" dirty="0" smtClean="0">
                <a:solidFill>
                  <a:schemeClr val="tx2"/>
                </a:solidFill>
                <a:latin typeface="+mj-lt"/>
                <a:ea typeface="+mj-ea"/>
                <a:cs typeface="+mj-cs"/>
              </a:rPr>
              <a:t>(Billy Causey 1997)</a:t>
            </a:r>
            <a:endParaRPr kumimoji="0" lang="en-US" sz="1400" b="0" i="0" u="none" strike="noStrike" kern="1200" cap="none" spc="0" normalizeH="0" baseline="0" noProof="0" dirty="0">
              <a:ln>
                <a:noFill/>
              </a:ln>
              <a:solidFill>
                <a:schemeClr val="tx2"/>
              </a:solidFill>
              <a:effectLst/>
              <a:uLnTx/>
              <a:uFillTx/>
              <a:latin typeface="+mj-lt"/>
              <a:ea typeface="+mj-ea"/>
              <a:cs typeface="+mj-cs"/>
            </a:endParaRPr>
          </a:p>
        </p:txBody>
      </p:sp>
      <p:sp>
        <p:nvSpPr>
          <p:cNvPr id="8" name="TextBox 7"/>
          <p:cNvSpPr txBox="1"/>
          <p:nvPr/>
        </p:nvSpPr>
        <p:spPr>
          <a:xfrm>
            <a:off x="288592" y="2044700"/>
            <a:ext cx="4604716" cy="3600986"/>
          </a:xfrm>
          <a:prstGeom prst="rect">
            <a:avLst/>
          </a:prstGeom>
          <a:noFill/>
        </p:spPr>
        <p:txBody>
          <a:bodyPr wrap="square" rtlCol="0">
            <a:spAutoFit/>
          </a:bodyPr>
          <a:lstStyle/>
          <a:p>
            <a:pPr>
              <a:buFont typeface="Arial" pitchFamily="34" charset="0"/>
              <a:buChar char="•"/>
            </a:pPr>
            <a:r>
              <a:rPr lang="en-US" sz="3200" dirty="0" smtClean="0"/>
              <a:t>Live coral cover on reefs</a:t>
            </a:r>
          </a:p>
          <a:p>
            <a:pPr lvl="1">
              <a:buFont typeface="Arial" pitchFamily="34" charset="0"/>
              <a:buChar char="•"/>
            </a:pPr>
            <a:r>
              <a:rPr lang="en-US" sz="2800" dirty="0" smtClean="0"/>
              <a:t>Caribbean</a:t>
            </a:r>
          </a:p>
          <a:p>
            <a:pPr lvl="2">
              <a:buFont typeface="Arial" pitchFamily="34" charset="0"/>
              <a:buChar char="•"/>
            </a:pPr>
            <a:r>
              <a:rPr lang="en-US" sz="2800" dirty="0" smtClean="0"/>
              <a:t>1977:  55%</a:t>
            </a:r>
          </a:p>
          <a:p>
            <a:pPr lvl="2">
              <a:buFont typeface="Arial" pitchFamily="34" charset="0"/>
              <a:buChar char="•"/>
            </a:pPr>
            <a:r>
              <a:rPr lang="en-US" sz="2800" dirty="0" smtClean="0"/>
              <a:t>2001: 10%</a:t>
            </a:r>
          </a:p>
          <a:p>
            <a:pPr lvl="1">
              <a:buFont typeface="Arial" pitchFamily="34" charset="0"/>
              <a:buChar char="•"/>
            </a:pPr>
            <a:r>
              <a:rPr lang="en-US" sz="2800" dirty="0" smtClean="0"/>
              <a:t>Florida Keys</a:t>
            </a:r>
          </a:p>
          <a:p>
            <a:pPr lvl="2">
              <a:buFont typeface="Arial" pitchFamily="34" charset="0"/>
              <a:buChar char="•"/>
            </a:pPr>
            <a:r>
              <a:rPr lang="en-US" sz="2800" dirty="0" smtClean="0"/>
              <a:t>2009: 7%</a:t>
            </a:r>
          </a:p>
          <a:p>
            <a:pPr>
              <a:buFont typeface="Arial" pitchFamily="34" charset="0"/>
              <a:buChar char="•"/>
            </a:pPr>
            <a:r>
              <a:rPr lang="en-US" sz="2800" dirty="0" smtClean="0"/>
              <a:t>Worldwide:</a:t>
            </a:r>
          </a:p>
          <a:p>
            <a:pPr lvl="1">
              <a:buFont typeface="Arial" pitchFamily="34" charset="0"/>
              <a:buChar char="•"/>
            </a:pPr>
            <a:r>
              <a:rPr lang="en-US" sz="2800" dirty="0" smtClean="0"/>
              <a:t>Destroyed by 2100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4" end="4"/>
                                            </p:txEl>
                                          </p:spTgt>
                                        </p:tgtEl>
                                        <p:attrNameLst>
                                          <p:attrName>style.visibility</p:attrName>
                                        </p:attrNameLst>
                                      </p:cBhvr>
                                      <p:to>
                                        <p:strVal val="visible"/>
                                      </p:to>
                                    </p:set>
                                    <p:anim calcmode="lin" valueType="num">
                                      <p:cBhvr additive="base">
                                        <p:cTn id="7"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xEl>
                                              <p:pRg st="5" end="5"/>
                                            </p:txEl>
                                          </p:spTgt>
                                        </p:tgtEl>
                                        <p:attrNameLst>
                                          <p:attrName>style.visibility</p:attrName>
                                        </p:attrNameLst>
                                      </p:cBhvr>
                                      <p:to>
                                        <p:strVal val="visible"/>
                                      </p:to>
                                    </p:set>
                                    <p:anim calcmode="lin" valueType="num">
                                      <p:cBhvr additive="base">
                                        <p:cTn id="11"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
                                            <p:txEl>
                                              <p:pRg st="6" end="6"/>
                                            </p:txEl>
                                          </p:spTgt>
                                        </p:tgtEl>
                                        <p:attrNameLst>
                                          <p:attrName>style.visibility</p:attrName>
                                        </p:attrNameLst>
                                      </p:cBhvr>
                                      <p:to>
                                        <p:strVal val="visible"/>
                                      </p:to>
                                    </p:set>
                                    <p:anim calcmode="lin" valueType="num">
                                      <p:cBhvr additive="base">
                                        <p:cTn id="17"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8">
                                            <p:txEl>
                                              <p:pRg st="6" end="6"/>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8">
                                            <p:txEl>
                                              <p:pRg st="7" end="7"/>
                                            </p:txEl>
                                          </p:spTgt>
                                        </p:tgtEl>
                                        <p:attrNameLst>
                                          <p:attrName>style.visibility</p:attrName>
                                        </p:attrNameLst>
                                      </p:cBhvr>
                                      <p:to>
                                        <p:strVal val="visible"/>
                                      </p:to>
                                    </p:set>
                                    <p:anim calcmode="lin" valueType="num">
                                      <p:cBhvr additive="base">
                                        <p:cTn id="21" dur="500" fill="hold"/>
                                        <p:tgtEl>
                                          <p:spTgt spid="8">
                                            <p:txEl>
                                              <p:pRg st="7" end="7"/>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8">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12044</TotalTime>
  <Words>3369</Words>
  <Application>Microsoft Office PowerPoint</Application>
  <PresentationFormat>On-screen Show (4:3)</PresentationFormat>
  <Paragraphs>602</Paragraphs>
  <Slides>40</Slides>
  <Notes>29</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Flow</vt:lpstr>
      <vt:lpstr>How Climate Change Impacts Florida’s Regulatory and  Research Programs:  Mangrove and Coral Reef Fish Habitats </vt:lpstr>
      <vt:lpstr>Slide 2</vt:lpstr>
      <vt:lpstr>Overview</vt:lpstr>
      <vt:lpstr>Slide 4</vt:lpstr>
      <vt:lpstr>Sea level rise predictions: ????</vt:lpstr>
      <vt:lpstr>Coral reefs: climate change</vt:lpstr>
      <vt:lpstr>Coral reefs: climate change</vt:lpstr>
      <vt:lpstr>Death of a 500 yr old star coral</vt:lpstr>
      <vt:lpstr>Slide 9</vt:lpstr>
      <vt:lpstr>Mangroves: climate change</vt:lpstr>
      <vt:lpstr>Mangroves:  climate change </vt:lpstr>
      <vt:lpstr>Mangroves: status</vt:lpstr>
      <vt:lpstr>Mangroves: status</vt:lpstr>
      <vt:lpstr>Mangroves: The Future</vt:lpstr>
      <vt:lpstr>Summary Part 1: Climate change, coral reefs and mangroves</vt:lpstr>
      <vt:lpstr>Part 2:  Climate change: fisheries</vt:lpstr>
      <vt:lpstr>Coral Reef Fishery Species: life cycle  </vt:lpstr>
      <vt:lpstr>Coral reef fish: Nursery habitat</vt:lpstr>
      <vt:lpstr>Measuring nursery contribution</vt:lpstr>
      <vt:lpstr>Otolith microchemistry</vt:lpstr>
      <vt:lpstr>Otolith microchemistry  - example</vt:lpstr>
      <vt:lpstr>Climate change:  Coral reef nurseries?  </vt:lpstr>
      <vt:lpstr>Mangroves as reef fish nurseries</vt:lpstr>
      <vt:lpstr>Florida’s coral reef fisheries</vt:lpstr>
      <vt:lpstr>Mangrove nurseries: habitat quality</vt:lpstr>
      <vt:lpstr>Summary of Part 2: coral reef fisheries</vt:lpstr>
      <vt:lpstr>Part 3. Florida regulations &amp; programs</vt:lpstr>
      <vt:lpstr>Mangrove Regulations (1)</vt:lpstr>
      <vt:lpstr>Mangrove Regulations</vt:lpstr>
      <vt:lpstr>ERP, sea level rise and mangroves</vt:lpstr>
      <vt:lpstr>Sea level rise and urban shorelines</vt:lpstr>
      <vt:lpstr>Sea Levels Affecting Marshes Model (SLAMM):  Tampa Bay</vt:lpstr>
      <vt:lpstr>Sea Levels Affecting Marshes Model (SLAMM): Big Pine Key</vt:lpstr>
      <vt:lpstr>Waves, surge buffered by  mangroves</vt:lpstr>
      <vt:lpstr>Assessing mangrove functions under sea level rise:  ERP</vt:lpstr>
      <vt:lpstr>Mangrove Regulations</vt:lpstr>
      <vt:lpstr>Mangrove trimming</vt:lpstr>
      <vt:lpstr>Slide 38</vt:lpstr>
      <vt:lpstr>Recommendations</vt:lpstr>
      <vt:lpstr>Slide 40</vt:lpstr>
    </vt:vector>
  </TitlesOfParts>
  <Company>Florida Fish and Wildlife Conservation Commission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Mangrove Protection: adapting to reef fish habitat loss under global climate change</dc:title>
  <dc:creator>Janet.Ley</dc:creator>
  <cp:lastModifiedBy>Janet.Ley</cp:lastModifiedBy>
  <cp:revision>1438</cp:revision>
  <dcterms:created xsi:type="dcterms:W3CDTF">2014-05-03T14:22:11Z</dcterms:created>
  <dcterms:modified xsi:type="dcterms:W3CDTF">2014-06-06T20:06:19Z</dcterms:modified>
</cp:coreProperties>
</file>