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12"/>
  </p:notesMasterIdLst>
  <p:handoutMasterIdLst>
    <p:handoutMasterId r:id="rId13"/>
  </p:handoutMasterIdLst>
  <p:sldIdLst>
    <p:sldId id="256" r:id="rId3"/>
    <p:sldId id="258" r:id="rId4"/>
    <p:sldId id="259" r:id="rId5"/>
    <p:sldId id="260" r:id="rId6"/>
    <p:sldId id="261" r:id="rId7"/>
    <p:sldId id="263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405FEFB-3A87-4109-A021-98163C07F9BA}" type="datetimeFigureOut">
              <a:rPr lang="en-US"/>
              <a:pPr>
                <a:defRPr/>
              </a:pPr>
              <a:t>6/9/2014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75E69D1-D88B-457D-99DA-84AD3C7288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8F213CB-2786-4BE8-8083-524218E63449}" type="datetimeFigureOut">
              <a:rPr lang="en-US"/>
              <a:pPr>
                <a:defRPr/>
              </a:pPr>
              <a:t>6/9/2014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2C1E01D-81D7-4769-98F6-9FC8CD7B31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FC999B-5313-4E6A-BE26-199BE23A928D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90541" tIns="44476" rIns="90541" bIns="44476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90563"/>
            <a:ext cx="4565650" cy="3425825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2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524000"/>
            <a:ext cx="5029200" cy="1143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8223D-8C22-43EE-B583-2887EB0F28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A51CF-4658-4ECC-A0CD-8E83DAA4B5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3" descr="FloodFighter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663700"/>
            <a:ext cx="3810000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29" descr="FloodFighter4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5250" y="3381375"/>
            <a:ext cx="52387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8" name="Group 28"/>
          <p:cNvGrpSpPr>
            <a:grpSpLocks/>
          </p:cNvGrpSpPr>
          <p:nvPr userDrawn="1"/>
        </p:nvGrpSpPr>
        <p:grpSpPr bwMode="auto">
          <a:xfrm>
            <a:off x="0" y="0"/>
            <a:ext cx="9144000" cy="6861175"/>
            <a:chOff x="0" y="0"/>
            <a:chExt cx="5760" cy="4322"/>
          </a:xfrm>
        </p:grpSpPr>
        <p:grpSp>
          <p:nvGrpSpPr>
            <p:cNvPr id="2" name="Group 27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2"/>
              <a:chOff x="0" y="0"/>
              <a:chExt cx="5760" cy="4322"/>
            </a:xfrm>
          </p:grpSpPr>
          <p:pic>
            <p:nvPicPr>
              <p:cNvPr id="1035" name="Picture 23" descr="ppt_camo_bkgrnd-03"/>
              <p:cNvPicPr>
                <a:picLocks noChangeAspect="1" noChangeArrowheads="1"/>
              </p:cNvPicPr>
              <p:nvPr userDrawn="1"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0" y="0"/>
                <a:ext cx="5760" cy="4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6" name="Picture 21" descr="white_curve"/>
              <p:cNvPicPr>
                <a:picLocks noChangeAspect="1" noChangeArrowheads="1"/>
              </p:cNvPicPr>
              <p:nvPr userDrawn="1"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502" y="990"/>
                <a:ext cx="3258" cy="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34" name="Picture 8" descr="USACE_logo"/>
            <p:cNvPicPr>
              <a:picLocks noChangeAspect="1" noChangeArrowheads="1"/>
            </p:cNvPicPr>
            <p:nvPr userDrawn="1"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8" y="3282"/>
              <a:ext cx="816" cy="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5334000" y="3352800"/>
            <a:ext cx="3810000" cy="0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0"/>
            <a:ext cx="6324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PRESENTATION TITLE</a:t>
            </a: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1508125" y="6121400"/>
            <a:ext cx="35972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100" b="1" dirty="0"/>
              <a:t>US Army Corps of Engineers</a:t>
            </a:r>
          </a:p>
          <a:p>
            <a:pPr>
              <a:defRPr/>
            </a:pPr>
            <a:r>
              <a:rPr lang="en-US" sz="1600" b="1" dirty="0"/>
              <a:t>BUILDING STRONG</a:t>
            </a:r>
            <a:r>
              <a:rPr lang="en-US" sz="1400" b="1" baseline="-25000" dirty="0"/>
              <a:t>®</a:t>
            </a:r>
          </a:p>
        </p:txBody>
      </p:sp>
      <p:pic>
        <p:nvPicPr>
          <p:cNvPr id="1032" name="Picture 2" descr="X:\IM\VI\Logos\Branding\USARMY_3D_RGB_MD_PS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" y="5181600"/>
            <a:ext cx="1066800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fld id="{473577A7-6AAC-47D1-9233-593A58BE78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3" name="Picture 8" descr="USACE_logo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4175" y="5715000"/>
            <a:ext cx="758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 Box 9"/>
          <p:cNvSpPr txBox="1">
            <a:spLocks noChangeArrowheads="1"/>
          </p:cNvSpPr>
          <p:nvPr userDrawn="1"/>
        </p:nvSpPr>
        <p:spPr bwMode="auto">
          <a:xfrm>
            <a:off x="6223000" y="6416675"/>
            <a:ext cx="26066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defRPr/>
            </a:pPr>
            <a:r>
              <a:rPr lang="en-US" sz="1400" b="1" dirty="0"/>
              <a:t>BUILDING STRONG</a:t>
            </a:r>
            <a:r>
              <a:rPr lang="en-US" sz="1400" b="1" baseline="-25000" dirty="0"/>
              <a:t>®</a:t>
            </a:r>
          </a:p>
        </p:txBody>
      </p:sp>
      <p:sp>
        <p:nvSpPr>
          <p:cNvPr id="3082" name="Line 10"/>
          <p:cNvSpPr>
            <a:spLocks noChangeShapeType="1"/>
          </p:cNvSpPr>
          <p:nvPr userDrawn="1"/>
        </p:nvSpPr>
        <p:spPr bwMode="auto">
          <a:xfrm flipH="1">
            <a:off x="1219200" y="6324600"/>
            <a:ext cx="746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2056" name="Picture 2" descr="X:\IM\VI\Logos\Branding\USARMY_3D_RGB_MD_PS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5715000"/>
            <a:ext cx="6858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Char char="►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Wingdings 3" pitchFamily="18" charset="2"/>
        <a:buChar char="w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152400"/>
            <a:ext cx="7772400" cy="1470025"/>
          </a:xfrm>
        </p:spPr>
        <p:txBody>
          <a:bodyPr/>
          <a:lstStyle/>
          <a:p>
            <a:pPr eaLnBrk="1" hangingPunct="1"/>
            <a:r>
              <a:rPr lang="en-US" smtClean="0"/>
              <a:t>USACE Regulatory Program &amp; SPGP Coordination</a:t>
            </a: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76200" y="1828800"/>
            <a:ext cx="35052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Tori White</a:t>
            </a:r>
          </a:p>
          <a:p>
            <a:pPr>
              <a:spcBef>
                <a:spcPct val="50000"/>
              </a:spcBef>
            </a:pPr>
            <a:r>
              <a:rPr lang="en-US" sz="1400"/>
              <a:t>Deputy, Regulatory Division </a:t>
            </a:r>
          </a:p>
          <a:p>
            <a:pPr>
              <a:spcBef>
                <a:spcPct val="50000"/>
              </a:spcBef>
            </a:pPr>
            <a:r>
              <a:rPr lang="en-US" sz="1400"/>
              <a:t>Jacksonville District</a:t>
            </a:r>
          </a:p>
          <a:p>
            <a:pPr>
              <a:spcBef>
                <a:spcPct val="50000"/>
              </a:spcBef>
            </a:pPr>
            <a:r>
              <a:rPr lang="en-US" sz="1400"/>
              <a:t>10 June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USACE Regulatory Authorities</a:t>
            </a:r>
          </a:p>
        </p:txBody>
      </p:sp>
      <p:pic>
        <p:nvPicPr>
          <p:cNvPr id="5123" name="Content Placeholder 4" descr="Captu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225550"/>
            <a:ext cx="8153400" cy="42608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147" name="Content Placeholder 4" descr="Captu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2802" b="8228"/>
          <a:stretch>
            <a:fillRect/>
          </a:stretch>
        </p:blipFill>
        <p:spPr>
          <a:xfrm>
            <a:off x="-457200" y="184150"/>
            <a:ext cx="9906000" cy="65976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Permits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9725" indent="-339725" defTabSz="903288" eaLnBrk="1" hangingPunct="1">
              <a:lnSpc>
                <a:spcPct val="90000"/>
              </a:lnSpc>
              <a:defRPr/>
            </a:pPr>
            <a:r>
              <a:rPr lang="en-US" sz="2800" dirty="0" smtClean="0"/>
              <a:t>General Permits (GPs)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Evaluation and authorization not project-specific 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Similar activities resulting in minimal adverse effects to aquatic environment (with mitigation)  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Developed and issued with same process as IPs 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Must be reissued every five years</a:t>
            </a:r>
            <a:endParaRPr lang="en-US" sz="2000" dirty="0" smtClean="0"/>
          </a:p>
          <a:p>
            <a:pPr marL="339725" indent="-339725" defTabSz="903288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800" dirty="0" smtClean="0"/>
              <a:t>Types of General Permits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Nationwide permits (NWP)-issued by Corps HQ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Regional permits (RGP)-issued by districts and divisions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Programmatic permits (PGP)-reduce duplication 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Permits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9725" indent="-339725" defTabSz="903288" eaLnBrk="1" hangingPunct="1">
              <a:defRPr/>
            </a:pPr>
            <a:r>
              <a:rPr lang="en-US" sz="2800" dirty="0" smtClean="0"/>
              <a:t>Standard Permits (SP)</a:t>
            </a:r>
          </a:p>
          <a:p>
            <a:pPr marL="735013" lvl="1" indent="-282575" defTabSz="903288" eaLnBrk="1" hangingPunct="1">
              <a:defRPr/>
            </a:pPr>
            <a:r>
              <a:rPr lang="en-US" dirty="0" smtClean="0"/>
              <a:t>Evaluation and authorization project-specific </a:t>
            </a:r>
          </a:p>
          <a:p>
            <a:pPr marL="735013" lvl="1" indent="-282575" defTabSz="903288" eaLnBrk="1" hangingPunct="1">
              <a:defRPr/>
            </a:pPr>
            <a:r>
              <a:rPr lang="en-US" dirty="0" smtClean="0"/>
              <a:t>Involved process (public notice, public involvement) </a:t>
            </a:r>
          </a:p>
          <a:p>
            <a:pPr marL="339725" indent="-339725" defTabSz="903288" eaLnBrk="1" hangingPunct="1">
              <a:spcBef>
                <a:spcPct val="50000"/>
              </a:spcBef>
              <a:defRPr/>
            </a:pPr>
            <a:r>
              <a:rPr lang="en-US" sz="2800" dirty="0" smtClean="0"/>
              <a:t>Letters of Permission (LOP)</a:t>
            </a:r>
          </a:p>
          <a:p>
            <a:pPr marL="735013" lvl="1" indent="-282575" defTabSz="903288" eaLnBrk="1" hangingPunct="1">
              <a:defRPr/>
            </a:pPr>
            <a:r>
              <a:rPr lang="en-US" dirty="0" smtClean="0"/>
              <a:t>Less controversial than SPs </a:t>
            </a:r>
          </a:p>
          <a:p>
            <a:pPr marL="735013" lvl="1" indent="-282575" defTabSz="903288" eaLnBrk="1" hangingPunct="1">
              <a:defRPr/>
            </a:pPr>
            <a:r>
              <a:rPr lang="en-US" dirty="0" smtClean="0"/>
              <a:t>Minor impacts, coordinate with agencies/neighbors (no public notice)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2057400" y="4724400"/>
            <a:ext cx="3422650" cy="1676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7327900" y="2895600"/>
            <a:ext cx="1816100" cy="825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311150" y="1066800"/>
            <a:ext cx="1974850" cy="1371600"/>
          </a:xfrm>
          <a:prstGeom prst="rightArrow">
            <a:avLst>
              <a:gd name="adj1" fmla="val 50000"/>
              <a:gd name="adj2" fmla="val 79450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81000" y="1447800"/>
            <a:ext cx="1703388" cy="52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</a:rPr>
              <a:t>Joint Permit App</a:t>
            </a:r>
          </a:p>
          <a:p>
            <a:pPr eaLnBrk="0" hangingPunct="0"/>
            <a:r>
              <a:rPr lang="en-US" sz="1400" b="1">
                <a:solidFill>
                  <a:srgbClr val="000000"/>
                </a:solidFill>
              </a:rPr>
              <a:t>Submittal to State</a:t>
            </a:r>
          </a:p>
        </p:txBody>
      </p:sp>
      <p:sp>
        <p:nvSpPr>
          <p:cNvPr id="32774" name="Oval 7"/>
          <p:cNvSpPr>
            <a:spLocks noChangeArrowheads="1"/>
          </p:cNvSpPr>
          <p:nvPr/>
        </p:nvSpPr>
        <p:spPr bwMode="auto">
          <a:xfrm>
            <a:off x="2438400" y="1155700"/>
            <a:ext cx="2590800" cy="12065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auto">
          <a:xfrm>
            <a:off x="2582863" y="1536700"/>
            <a:ext cx="2303462" cy="520700"/>
          </a:xfrm>
          <a:prstGeom prst="rect">
            <a:avLst/>
          </a:prstGeom>
          <a:solidFill>
            <a:srgbClr val="FF9900"/>
          </a:solidFill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>
                <a:solidFill>
                  <a:srgbClr val="000000"/>
                </a:solidFill>
              </a:rPr>
              <a:t>App Received from State</a:t>
            </a:r>
          </a:p>
          <a:p>
            <a:pPr algn="ctr" eaLnBrk="0" hangingPunct="0"/>
            <a:r>
              <a:rPr lang="en-US" sz="1400" b="1">
                <a:solidFill>
                  <a:srgbClr val="000000"/>
                </a:solidFill>
              </a:rPr>
              <a:t>Begin Processing</a:t>
            </a:r>
          </a:p>
        </p:txBody>
      </p:sp>
      <p:sp>
        <p:nvSpPr>
          <p:cNvPr id="32776" name="Oval 10"/>
          <p:cNvSpPr>
            <a:spLocks noChangeArrowheads="1"/>
          </p:cNvSpPr>
          <p:nvPr/>
        </p:nvSpPr>
        <p:spPr bwMode="auto">
          <a:xfrm>
            <a:off x="5715000" y="1752600"/>
            <a:ext cx="1828800" cy="1050925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77" name="Rectangle 11"/>
          <p:cNvSpPr>
            <a:spLocks noChangeArrowheads="1"/>
          </p:cNvSpPr>
          <p:nvPr/>
        </p:nvSpPr>
        <p:spPr bwMode="auto">
          <a:xfrm>
            <a:off x="5867400" y="2057400"/>
            <a:ext cx="1524000" cy="304800"/>
          </a:xfrm>
          <a:prstGeom prst="rect">
            <a:avLst/>
          </a:prstGeom>
          <a:solidFill>
            <a:srgbClr val="FF9900"/>
          </a:solidFill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1400" b="1">
                <a:solidFill>
                  <a:srgbClr val="000000"/>
                </a:solidFill>
              </a:rPr>
              <a:t>    Public Notice </a:t>
            </a:r>
          </a:p>
        </p:txBody>
      </p:sp>
      <p:sp>
        <p:nvSpPr>
          <p:cNvPr id="32780" name="AutoShape 14"/>
          <p:cNvSpPr>
            <a:spLocks noChangeArrowheads="1"/>
          </p:cNvSpPr>
          <p:nvPr/>
        </p:nvSpPr>
        <p:spPr bwMode="auto">
          <a:xfrm rot="1080000">
            <a:off x="5002213" y="1897063"/>
            <a:ext cx="673100" cy="520700"/>
          </a:xfrm>
          <a:prstGeom prst="rightArrow">
            <a:avLst>
              <a:gd name="adj1" fmla="val 50000"/>
              <a:gd name="adj2" fmla="val 64640"/>
            </a:avLst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81" name="Rectangle 15"/>
          <p:cNvSpPr>
            <a:spLocks noChangeArrowheads="1"/>
          </p:cNvSpPr>
          <p:nvPr/>
        </p:nvSpPr>
        <p:spPr bwMode="auto">
          <a:xfrm>
            <a:off x="7169150" y="3206750"/>
            <a:ext cx="1816100" cy="8255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82" name="Rectangle 16"/>
          <p:cNvSpPr>
            <a:spLocks noChangeArrowheads="1"/>
          </p:cNvSpPr>
          <p:nvPr/>
        </p:nvSpPr>
        <p:spPr bwMode="auto">
          <a:xfrm>
            <a:off x="6940550" y="3435350"/>
            <a:ext cx="1892300" cy="825500"/>
          </a:xfrm>
          <a:prstGeom prst="rect">
            <a:avLst/>
          </a:prstGeom>
          <a:solidFill>
            <a:schemeClr val="bg1"/>
          </a:solidFill>
          <a:ln w="127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 b="1">
              <a:latin typeface="Times New Roman" pitchFamily="18" charset="0"/>
            </a:endParaRPr>
          </a:p>
        </p:txBody>
      </p:sp>
      <p:sp>
        <p:nvSpPr>
          <p:cNvPr id="32783" name="Rectangle 17"/>
          <p:cNvSpPr>
            <a:spLocks noChangeArrowheads="1"/>
          </p:cNvSpPr>
          <p:nvPr/>
        </p:nvSpPr>
        <p:spPr bwMode="auto">
          <a:xfrm>
            <a:off x="6788150" y="3663950"/>
            <a:ext cx="1968500" cy="82550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84" name="Rectangle 18"/>
          <p:cNvSpPr>
            <a:spLocks noChangeArrowheads="1"/>
          </p:cNvSpPr>
          <p:nvPr/>
        </p:nvSpPr>
        <p:spPr bwMode="auto">
          <a:xfrm>
            <a:off x="6324600" y="3886200"/>
            <a:ext cx="22860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86" name="Rectangle 20"/>
          <p:cNvSpPr>
            <a:spLocks noChangeArrowheads="1"/>
          </p:cNvSpPr>
          <p:nvPr/>
        </p:nvSpPr>
        <p:spPr bwMode="auto">
          <a:xfrm>
            <a:off x="6227763" y="2819400"/>
            <a:ext cx="2916237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sz="1600">
                <a:solidFill>
                  <a:srgbClr val="000000"/>
                </a:solidFill>
              </a:rPr>
              <a:t>                     </a:t>
            </a:r>
            <a:r>
              <a:rPr lang="en-US" sz="1200" b="1">
                <a:solidFill>
                  <a:srgbClr val="000000"/>
                </a:solidFill>
              </a:rPr>
              <a:t>Corps</a:t>
            </a:r>
          </a:p>
          <a:p>
            <a:pPr eaLnBrk="0" hangingPunct="0">
              <a:lnSpc>
                <a:spcPct val="150000"/>
              </a:lnSpc>
            </a:pPr>
            <a:r>
              <a:rPr lang="en-US" sz="1200" b="1">
                <a:solidFill>
                  <a:srgbClr val="000000"/>
                </a:solidFill>
              </a:rPr>
              <a:t>                     Individuals</a:t>
            </a:r>
          </a:p>
          <a:p>
            <a:pPr eaLnBrk="0" hangingPunct="0">
              <a:lnSpc>
                <a:spcPct val="110000"/>
              </a:lnSpc>
            </a:pPr>
            <a:r>
              <a:rPr lang="en-US" sz="1200" b="1">
                <a:solidFill>
                  <a:srgbClr val="000000"/>
                </a:solidFill>
              </a:rPr>
              <a:t>                 Special Interests</a:t>
            </a:r>
          </a:p>
          <a:p>
            <a:pPr eaLnBrk="0" hangingPunct="0">
              <a:lnSpc>
                <a:spcPct val="110000"/>
              </a:lnSpc>
            </a:pPr>
            <a:r>
              <a:rPr lang="en-US" sz="1200" b="1">
                <a:solidFill>
                  <a:srgbClr val="000000"/>
                </a:solidFill>
              </a:rPr>
              <a:t>             Other Agencies</a:t>
            </a:r>
          </a:p>
        </p:txBody>
      </p:sp>
      <p:sp>
        <p:nvSpPr>
          <p:cNvPr id="32787" name="Rectangle 21"/>
          <p:cNvSpPr>
            <a:spLocks noChangeArrowheads="1"/>
          </p:cNvSpPr>
          <p:nvPr/>
        </p:nvSpPr>
        <p:spPr bwMode="auto">
          <a:xfrm>
            <a:off x="6172200" y="5334000"/>
            <a:ext cx="2303463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/>
              <a:t>Application Reviewed</a:t>
            </a:r>
          </a:p>
        </p:txBody>
      </p:sp>
      <p:sp>
        <p:nvSpPr>
          <p:cNvPr id="32789" name="AutoShape 25"/>
          <p:cNvSpPr>
            <a:spLocks noChangeArrowheads="1"/>
          </p:cNvSpPr>
          <p:nvPr/>
        </p:nvSpPr>
        <p:spPr bwMode="auto">
          <a:xfrm rot="19299152" flipH="1">
            <a:off x="5413375" y="4848225"/>
            <a:ext cx="831850" cy="544513"/>
          </a:xfrm>
          <a:prstGeom prst="rightArrow">
            <a:avLst>
              <a:gd name="adj1" fmla="val 50000"/>
              <a:gd name="adj2" fmla="val 87036"/>
            </a:avLst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90" name="AutoShape 26"/>
          <p:cNvSpPr>
            <a:spLocks noChangeArrowheads="1"/>
          </p:cNvSpPr>
          <p:nvPr/>
        </p:nvSpPr>
        <p:spPr bwMode="auto">
          <a:xfrm rot="2820000">
            <a:off x="7548563" y="2363788"/>
            <a:ext cx="673100" cy="520700"/>
          </a:xfrm>
          <a:prstGeom prst="rightArrow">
            <a:avLst>
              <a:gd name="adj1" fmla="val 50000"/>
              <a:gd name="adj2" fmla="val 64640"/>
            </a:avLst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91" name="Rectangle 27"/>
          <p:cNvSpPr>
            <a:spLocks noChangeArrowheads="1"/>
          </p:cNvSpPr>
          <p:nvPr/>
        </p:nvSpPr>
        <p:spPr bwMode="auto">
          <a:xfrm>
            <a:off x="1905000" y="4800600"/>
            <a:ext cx="3429000" cy="1566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marL="742950" lvl="1" indent="-285750"/>
            <a:r>
              <a:rPr lang="en-US" sz="1600"/>
              <a:t>404(b)(1) Guidelines</a:t>
            </a:r>
          </a:p>
          <a:p>
            <a:pPr marL="742950" lvl="1" indent="-285750"/>
            <a:r>
              <a:rPr lang="en-US" sz="1600"/>
              <a:t>Public Interest Review</a:t>
            </a:r>
          </a:p>
          <a:p>
            <a:pPr marL="742950" lvl="1" indent="-285750"/>
            <a:r>
              <a:rPr lang="en-US" sz="1600"/>
              <a:t>NEPA, ESA, NHPA, EFH</a:t>
            </a:r>
          </a:p>
          <a:p>
            <a:pPr marL="742950" lvl="1" indent="-285750"/>
            <a:r>
              <a:rPr lang="en-US" sz="1600"/>
              <a:t>State &amp; Territorial Certifications</a:t>
            </a:r>
            <a:br>
              <a:rPr lang="en-US" sz="1600"/>
            </a:br>
            <a:r>
              <a:rPr lang="en-US" sz="1600"/>
              <a:t>(CZM, WQC)</a:t>
            </a:r>
          </a:p>
        </p:txBody>
      </p:sp>
      <p:sp>
        <p:nvSpPr>
          <p:cNvPr id="32793" name="Oval 30"/>
          <p:cNvSpPr>
            <a:spLocks noChangeArrowheads="1"/>
          </p:cNvSpPr>
          <p:nvPr/>
        </p:nvSpPr>
        <p:spPr bwMode="auto">
          <a:xfrm>
            <a:off x="381000" y="3068638"/>
            <a:ext cx="1758950" cy="1025525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94" name="Rectangle 31"/>
          <p:cNvSpPr>
            <a:spLocks noChangeArrowheads="1"/>
          </p:cNvSpPr>
          <p:nvPr/>
        </p:nvSpPr>
        <p:spPr bwMode="auto">
          <a:xfrm>
            <a:off x="690563" y="3352800"/>
            <a:ext cx="1155700" cy="520700"/>
          </a:xfrm>
          <a:prstGeom prst="rect">
            <a:avLst/>
          </a:prstGeom>
          <a:solidFill>
            <a:srgbClr val="FF9900"/>
          </a:solidFill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>
                <a:solidFill>
                  <a:srgbClr val="000000"/>
                </a:solidFill>
              </a:rPr>
              <a:t>Application</a:t>
            </a:r>
          </a:p>
          <a:p>
            <a:pPr algn="ctr" eaLnBrk="0" hangingPunct="0"/>
            <a:r>
              <a:rPr lang="en-US" sz="1400" b="1">
                <a:solidFill>
                  <a:srgbClr val="000000"/>
                </a:solidFill>
              </a:rPr>
              <a:t>Approved</a:t>
            </a:r>
          </a:p>
        </p:txBody>
      </p:sp>
      <p:sp>
        <p:nvSpPr>
          <p:cNvPr id="32796" name="AutoShape 34"/>
          <p:cNvSpPr>
            <a:spLocks noChangeArrowheads="1"/>
          </p:cNvSpPr>
          <p:nvPr/>
        </p:nvSpPr>
        <p:spPr bwMode="auto">
          <a:xfrm>
            <a:off x="3352800" y="2819400"/>
            <a:ext cx="2438400" cy="1898650"/>
          </a:xfrm>
          <a:prstGeom prst="star16">
            <a:avLst>
              <a:gd name="adj" fmla="val 37500"/>
            </a:avLst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797" name="Rectangle 35"/>
          <p:cNvSpPr>
            <a:spLocks noChangeArrowheads="1"/>
          </p:cNvSpPr>
          <p:nvPr/>
        </p:nvSpPr>
        <p:spPr bwMode="auto">
          <a:xfrm>
            <a:off x="3962400" y="3429000"/>
            <a:ext cx="1230787" cy="705321"/>
          </a:xfrm>
          <a:prstGeom prst="rect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0488" tIns="44450" rIns="90488" bIns="4445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0" hangingPunct="0">
              <a:defRPr/>
            </a:pPr>
            <a:r>
              <a:rPr lang="en-US" sz="2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Black" pitchFamily="34" charset="0"/>
              </a:rPr>
              <a:t>Permit</a:t>
            </a:r>
          </a:p>
          <a:p>
            <a:pPr eaLnBrk="0" hangingPunct="0">
              <a:defRPr/>
            </a:pPr>
            <a:r>
              <a:rPr lang="en-US" sz="2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Black" pitchFamily="34" charset="0"/>
              </a:rPr>
              <a:t>Issued</a:t>
            </a:r>
          </a:p>
        </p:txBody>
      </p:sp>
      <p:sp>
        <p:nvSpPr>
          <p:cNvPr id="32798" name="AutoShape 36"/>
          <p:cNvSpPr>
            <a:spLocks noChangeArrowheads="1"/>
          </p:cNvSpPr>
          <p:nvPr/>
        </p:nvSpPr>
        <p:spPr bwMode="auto">
          <a:xfrm rot="3963439" flipH="1">
            <a:off x="1514475" y="4195763"/>
            <a:ext cx="681038" cy="474662"/>
          </a:xfrm>
          <a:prstGeom prst="rightArrow">
            <a:avLst>
              <a:gd name="adj1" fmla="val 50000"/>
              <a:gd name="adj2" fmla="val 72536"/>
            </a:avLst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799" name="AutoShape 37"/>
          <p:cNvSpPr>
            <a:spLocks noChangeArrowheads="1"/>
          </p:cNvSpPr>
          <p:nvPr/>
        </p:nvSpPr>
        <p:spPr bwMode="auto">
          <a:xfrm rot="600000" flipH="1">
            <a:off x="1444625" y="5260975"/>
            <a:ext cx="609600" cy="539750"/>
          </a:xfrm>
          <a:prstGeom prst="rightArrow">
            <a:avLst>
              <a:gd name="adj1" fmla="val 37667"/>
              <a:gd name="adj2" fmla="val 57265"/>
            </a:avLst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2800" name="AutoShape 38"/>
          <p:cNvSpPr>
            <a:spLocks noChangeArrowheads="1"/>
          </p:cNvSpPr>
          <p:nvPr/>
        </p:nvSpPr>
        <p:spPr bwMode="auto">
          <a:xfrm>
            <a:off x="2209800" y="3352800"/>
            <a:ext cx="838200" cy="609600"/>
          </a:xfrm>
          <a:prstGeom prst="rightArrow">
            <a:avLst>
              <a:gd name="adj1" fmla="val 55843"/>
              <a:gd name="adj2" fmla="val 84728"/>
            </a:avLst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9245" name="Text Box 39"/>
          <p:cNvSpPr txBox="1">
            <a:spLocks noChangeArrowheads="1"/>
          </p:cNvSpPr>
          <p:nvPr/>
        </p:nvSpPr>
        <p:spPr bwMode="auto">
          <a:xfrm>
            <a:off x="228600" y="4191000"/>
            <a:ext cx="1295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Decision </a:t>
            </a:r>
          </a:p>
          <a:p>
            <a:r>
              <a:rPr lang="en-US" sz="1600" b="1"/>
              <a:t>Document</a:t>
            </a:r>
          </a:p>
        </p:txBody>
      </p:sp>
      <p:sp>
        <p:nvSpPr>
          <p:cNvPr id="9246" name="Slide Number Placeholder 29"/>
          <p:cNvSpPr>
            <a:spLocks noGrp="1"/>
          </p:cNvSpPr>
          <p:nvPr>
            <p:ph type="sldNum" sz="quarter" idx="4294967295"/>
          </p:nvPr>
        </p:nvSpPr>
        <p:spPr>
          <a:noFill/>
        </p:spPr>
        <p:txBody>
          <a:bodyPr/>
          <a:lstStyle/>
          <a:p>
            <a:fld id="{2A544B4A-6319-48C6-83B3-1861D7D746DB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2" name="Rectangle 18"/>
          <p:cNvSpPr>
            <a:spLocks noChangeArrowheads="1"/>
          </p:cNvSpPr>
          <p:nvPr/>
        </p:nvSpPr>
        <p:spPr bwMode="auto">
          <a:xfrm>
            <a:off x="6172200" y="4267200"/>
            <a:ext cx="2197100" cy="91440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400" b="1" dirty="0">
              <a:latin typeface="+mj-lt"/>
            </a:endParaRPr>
          </a:p>
        </p:txBody>
      </p:sp>
      <p:sp>
        <p:nvSpPr>
          <p:cNvPr id="9248" name="TextBox 32"/>
          <p:cNvSpPr txBox="1">
            <a:spLocks noChangeArrowheads="1"/>
          </p:cNvSpPr>
          <p:nvPr/>
        </p:nvSpPr>
        <p:spPr bwMode="auto">
          <a:xfrm>
            <a:off x="5943600" y="3962400"/>
            <a:ext cx="3048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/>
              <a:t>          Federally Recognized Tribes</a:t>
            </a:r>
          </a:p>
          <a:p>
            <a:endParaRPr lang="en-US" sz="1400" b="1"/>
          </a:p>
          <a:p>
            <a:r>
              <a:rPr lang="en-US" sz="1200" b="1"/>
              <a:t>     Adjacent Property Owners</a:t>
            </a:r>
          </a:p>
          <a:p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914400" y="228600"/>
            <a:ext cx="6805613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dirty="0">
                <a:latin typeface="+mj-lt"/>
              </a:rPr>
              <a:t>Permit Evaluation Process</a:t>
            </a:r>
          </a:p>
        </p:txBody>
      </p:sp>
      <p:sp>
        <p:nvSpPr>
          <p:cNvPr id="35" name="Oval 30"/>
          <p:cNvSpPr>
            <a:spLocks noChangeArrowheads="1"/>
          </p:cNvSpPr>
          <p:nvPr/>
        </p:nvSpPr>
        <p:spPr bwMode="auto">
          <a:xfrm>
            <a:off x="152400" y="4800600"/>
            <a:ext cx="1447800" cy="796925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solidFill>
                  <a:srgbClr val="000000"/>
                </a:solidFill>
              </a:rPr>
              <a:t>Application</a:t>
            </a:r>
          </a:p>
          <a:p>
            <a:pPr algn="ctr" eaLnBrk="0" hangingPunct="0"/>
            <a:r>
              <a:rPr lang="en-US" sz="1400" b="1">
                <a:solidFill>
                  <a:srgbClr val="000000"/>
                </a:solidFill>
              </a:rPr>
              <a:t>Denied</a:t>
            </a:r>
          </a:p>
        </p:txBody>
      </p:sp>
      <p:sp>
        <p:nvSpPr>
          <p:cNvPr id="33" name="AutoShape 14"/>
          <p:cNvSpPr>
            <a:spLocks noChangeArrowheads="1"/>
          </p:cNvSpPr>
          <p:nvPr/>
        </p:nvSpPr>
        <p:spPr bwMode="auto">
          <a:xfrm rot="-1200000">
            <a:off x="5097463" y="1319213"/>
            <a:ext cx="673100" cy="520700"/>
          </a:xfrm>
          <a:prstGeom prst="rightArrow">
            <a:avLst>
              <a:gd name="adj1" fmla="val 50000"/>
              <a:gd name="adj2" fmla="val 64640"/>
            </a:avLst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37" name="Oval 30"/>
          <p:cNvSpPr>
            <a:spLocks noChangeArrowheads="1"/>
          </p:cNvSpPr>
          <p:nvPr/>
        </p:nvSpPr>
        <p:spPr bwMode="auto">
          <a:xfrm>
            <a:off x="5791200" y="914400"/>
            <a:ext cx="1447800" cy="796925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solidFill>
                  <a:srgbClr val="000000"/>
                </a:solidFill>
              </a:rPr>
              <a:t>Verify GP/NW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6300"/>
                            </p:stCondLst>
                            <p:childTnLst>
                              <p:par>
                                <p:cTn id="44" presetID="2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9800"/>
                            </p:stCondLst>
                            <p:childTnLst>
                              <p:par>
                                <p:cTn id="50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500"/>
                                        <p:tgtEl>
                                          <p:spTgt spid="32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300"/>
                            </p:stCondLst>
                            <p:childTnLst>
                              <p:par>
                                <p:cTn id="61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7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7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500"/>
                                        <p:tgtEl>
                                          <p:spTgt spid="327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2800"/>
                            </p:stCondLst>
                            <p:childTnLst>
                              <p:par>
                                <p:cTn id="72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500"/>
                                        <p:tgtEl>
                                          <p:spTgt spid="32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4300"/>
                            </p:stCondLst>
                            <p:childTnLst>
                              <p:par>
                                <p:cTn id="83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2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2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500"/>
                                        <p:tgtEl>
                                          <p:spTgt spid="32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800"/>
                            </p:stCondLst>
                            <p:childTnLst>
                              <p:par>
                                <p:cTn id="99" presetID="47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9300"/>
                            </p:stCondLst>
                            <p:childTnLst>
                              <p:par>
                                <p:cTn id="105" presetID="37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900" decel="100000" fill="hold"/>
                                        <p:tgtEl>
                                          <p:spTgt spid="3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400"/>
                            </p:stCondLst>
                            <p:childTnLst>
                              <p:par>
                                <p:cTn id="112" presetID="2" presetClass="entr" presetSubtype="4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9" presetClass="entr" presetSubtype="0" fill="hold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2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2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32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9" presetClass="entr" presetSubtype="0" fill="hold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2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2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1000"/>
                                        <p:tgtEl>
                                          <p:spTgt spid="32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9" presetClass="entr" presetSubtype="0" fill="hold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2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32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9" presetClass="entr" presetSubtype="0" fill="hold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2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2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32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1500"/>
                            </p:stCondLst>
                            <p:childTnLst>
                              <p:par>
                                <p:cTn id="137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2900"/>
                            </p:stCondLst>
                            <p:childTnLst>
                              <p:par>
                                <p:cTn id="144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4350"/>
                            </p:stCondLst>
                            <p:childTnLst>
                              <p:par>
                                <p:cTn id="151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5650"/>
                            </p:stCondLst>
                            <p:childTnLst>
                              <p:par>
                                <p:cTn id="158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8100"/>
                            </p:stCondLst>
                            <p:childTnLst>
                              <p:par>
                                <p:cTn id="16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2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2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27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2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2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2100"/>
                            </p:stCondLst>
                            <p:childTnLst>
                              <p:par>
                                <p:cTn id="175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9" dur="10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4" dur="1000"/>
                                        <p:tgtEl>
                                          <p:spTgt spid="3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4100"/>
                            </p:stCondLst>
                            <p:childTnLst>
                              <p:par>
                                <p:cTn id="186" presetID="29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2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2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0" dur="1000"/>
                                        <p:tgtEl>
                                          <p:spTgt spid="32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7600"/>
                            </p:stCondLst>
                            <p:childTnLst>
                              <p:par>
                                <p:cTn id="192" presetID="3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800" decel="100000"/>
                                        <p:tgtEl>
                                          <p:spTgt spid="32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800" decel="100000" fill="hold"/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800" decel="100000" fill="hold"/>
                                        <p:tgtEl>
                                          <p:spTgt spid="32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800" decel="100000" fill="hold"/>
                                        <p:tgtEl>
                                          <p:spTgt spid="32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800" decel="100000"/>
                                        <p:tgtEl>
                                          <p:spTgt spid="32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800" decel="100000" fill="hold"/>
                                        <p:tgtEl>
                                          <p:spTgt spid="327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800" decel="100000" fill="hold"/>
                                        <p:tgtEl>
                                          <p:spTgt spid="32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800" decel="100000" fill="hold"/>
                                        <p:tgtEl>
                                          <p:spTgt spid="32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48700"/>
                            </p:stCondLst>
                            <p:childTnLst>
                              <p:par>
                                <p:cTn id="209" presetID="35" presetClass="emph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0" dur="500" fill="hold"/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9300"/>
                            </p:stCondLst>
                            <p:childTnLst>
                              <p:par>
                                <p:cTn id="212" presetID="35" presetClass="emph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3" dur="500" fill="hold"/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49900"/>
                            </p:stCondLst>
                            <p:childTnLst>
                              <p:par>
                                <p:cTn id="215" presetID="35" presetClass="emph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6" dur="500" fill="hold"/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500"/>
                            </p:stCondLst>
                            <p:childTnLst>
                              <p:par>
                                <p:cTn id="218" presetID="35" presetClass="emph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500" fill="hold"/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2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2000"/>
                            </p:stCondLst>
                            <p:childTnLst>
                              <p:par>
                                <p:cTn id="226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4000"/>
                            </p:stCondLst>
                            <p:childTnLst>
                              <p:par>
                                <p:cTn id="232" presetID="29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1000"/>
                            </p:stCondLst>
                            <p:childTnLst>
                              <p:par>
                                <p:cTn id="238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2" grpId="0" animBg="1"/>
      <p:bldP spid="32773" grpId="0"/>
      <p:bldP spid="32774" grpId="0" animBg="1"/>
      <p:bldP spid="32775" grpId="0" animBg="1"/>
      <p:bldP spid="32776" grpId="0" animBg="1"/>
      <p:bldP spid="32777" grpId="0" animBg="1"/>
      <p:bldP spid="32780" grpId="0" animBg="1"/>
      <p:bldP spid="32783" grpId="0" animBg="1"/>
      <p:bldP spid="32784" grpId="0" animBg="1"/>
      <p:bldP spid="32789" grpId="0" animBg="1"/>
      <p:bldP spid="32790" grpId="0" animBg="1"/>
      <p:bldP spid="32793" grpId="0" animBg="1"/>
      <p:bldP spid="32794" grpId="0" animBg="1"/>
      <p:bldP spid="32798" grpId="0" animBg="1"/>
      <p:bldP spid="32799" grpId="0" animBg="1"/>
      <p:bldP spid="32800" grpId="0" animBg="1"/>
      <p:bldP spid="32" grpId="0" animBg="1"/>
      <p:bldP spid="35" grpId="0" animBg="1"/>
      <p:bldP spid="33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SPGP Process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smtClean="0"/>
              <a:t>Applications submitted to DEP; DEP evaluates and codes as green, yellow or red</a:t>
            </a:r>
          </a:p>
          <a:p>
            <a:r>
              <a:rPr lang="en-US" sz="1800" smtClean="0"/>
              <a:t>Greens are able to be processed by DEP with no input needed from Corps; however, DEP sends to NMFS for 5-day review; if no response from NMFS, DEP issues. </a:t>
            </a:r>
          </a:p>
          <a:p>
            <a:r>
              <a:rPr lang="en-US" sz="1800" smtClean="0"/>
              <a:t>Yellows are sent to Corps and evaluated by Corps, and other Federal agencies as appropriate; within 5 days will be sent back to DEP for processing as green or kept as red.</a:t>
            </a:r>
          </a:p>
          <a:p>
            <a:r>
              <a:rPr lang="en-US" sz="1800" smtClean="0"/>
              <a:t>Reds sent to Corps and are processed by Corps</a:t>
            </a:r>
          </a:p>
          <a:p>
            <a:r>
              <a:rPr lang="en-US" sz="1800" smtClean="0"/>
              <a:t>Main factors in yellow/red decisions are endangered species, essential fish habitat, Federal channels, current enforcement actions, emergency permitting</a:t>
            </a:r>
          </a:p>
          <a:p>
            <a:endParaRPr lang="en-US" sz="16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SPGP History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3886200"/>
          </a:xfrm>
        </p:spPr>
        <p:txBody>
          <a:bodyPr/>
          <a:lstStyle/>
          <a:p>
            <a:r>
              <a:rPr lang="en-US" sz="1600" smtClean="0"/>
              <a:t>August 1995 implemented in Clay, Duval, Nassau &amp; St. Johns counties for shoreline stabilization, boat ramps, docks and piers, and maintenance dredging</a:t>
            </a:r>
          </a:p>
          <a:p>
            <a:r>
              <a:rPr lang="en-US" sz="1600" smtClean="0"/>
              <a:t>September 1996 expanded to include all counties within the DEP Northeast District</a:t>
            </a:r>
          </a:p>
          <a:p>
            <a:r>
              <a:rPr lang="en-US" sz="1600" smtClean="0"/>
              <a:t>September 1997 expanded to include all counties except for Monroe and those in Northwest Florida WMD; also expanded activities to include many of Florida’s exemptions and Noticed General Permits</a:t>
            </a:r>
          </a:p>
          <a:p>
            <a:r>
              <a:rPr lang="en-US" sz="1600" smtClean="0"/>
              <a:t>December 1998, SPGP was updated.</a:t>
            </a:r>
          </a:p>
          <a:p>
            <a:r>
              <a:rPr lang="en-US" sz="1600" smtClean="0"/>
              <a:t>July 2006 reissued and because of litigation the scope of activities was reduced to those activities covered in the original SPGP.</a:t>
            </a:r>
          </a:p>
          <a:p>
            <a:r>
              <a:rPr lang="en-US" sz="1600" smtClean="0"/>
              <a:t>In 2006  administration provided to WMDs and any county or municipality delegated authority by the DEP in accordance with the provisions of Sections 373.441 F.S.</a:t>
            </a:r>
          </a:p>
          <a:p>
            <a:r>
              <a:rPr lang="en-US" sz="1600" smtClean="0"/>
              <a:t>August 2008, SPGP was added to the DEP self-certification program for boat docks   and boat lifts</a:t>
            </a:r>
          </a:p>
          <a:p>
            <a:r>
              <a:rPr lang="en-US" sz="1600" smtClean="0"/>
              <a:t>August 2012, reissued and expanded to include counties within NWFWMD</a:t>
            </a:r>
          </a:p>
          <a:p>
            <a:r>
              <a:rPr lang="en-US" sz="1600" smtClean="0"/>
              <a:t>August 2013, Hillsborough County began administering SPGP</a:t>
            </a:r>
          </a:p>
          <a:p>
            <a:r>
              <a:rPr lang="en-US" sz="1600" smtClean="0"/>
              <a:t>December 2013, SJRWMD began administering SPGP</a:t>
            </a:r>
          </a:p>
          <a:p>
            <a:endParaRPr lang="en-US" sz="1600" smtClean="0"/>
          </a:p>
          <a:p>
            <a:endParaRPr lang="en-US" sz="1600" smtClean="0"/>
          </a:p>
          <a:p>
            <a:endParaRPr lang="en-US" sz="16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SPGP Results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 smtClean="0"/>
              <a:t>From January 2000 - March 2014, DEP authorized 30,790 actions under the SPGP.</a:t>
            </a:r>
          </a:p>
          <a:p>
            <a:r>
              <a:rPr lang="en-US" sz="1600" dirty="0" smtClean="0"/>
              <a:t>Approximately 78.65% of all SPGPs have been for docking facilities, boat ramps, seawalls and riprap</a:t>
            </a:r>
          </a:p>
          <a:p>
            <a:r>
              <a:rPr lang="en-US" sz="1600" dirty="0" smtClean="0"/>
              <a:t>To date, 6322 authorizations issued under the self-certification program or about 20.53% of all SPGPs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DEP compliance report Q1 2014 (259 inspections)</a:t>
            </a:r>
          </a:p>
          <a:p>
            <a:pPr lvl="1"/>
            <a:r>
              <a:rPr lang="en-US" sz="1600" dirty="0" smtClean="0"/>
              <a:t>8 non-compliant with SPGP</a:t>
            </a:r>
          </a:p>
          <a:p>
            <a:r>
              <a:rPr lang="en-US" sz="1600" dirty="0" smtClean="0"/>
              <a:t>USACE compliance report Q4 2012 (94 inspections of 546)</a:t>
            </a:r>
          </a:p>
          <a:p>
            <a:pPr lvl="1"/>
            <a:r>
              <a:rPr lang="en-US" sz="1600" dirty="0" smtClean="0"/>
              <a:t>23 not constructed to permit drawings of which 22 would still have met SPGP criteria</a:t>
            </a:r>
          </a:p>
          <a:p>
            <a:pPr lvl="1"/>
            <a:r>
              <a:rPr lang="en-US" sz="1600" dirty="0" smtClean="0"/>
              <a:t>1 incorrectly issued within exclusion area “Red”</a:t>
            </a:r>
          </a:p>
          <a:p>
            <a:endParaRPr lang="en-US" sz="1600" dirty="0" smtClean="0"/>
          </a:p>
          <a:p>
            <a:endParaRPr lang="en-US" sz="16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6684</TotalTime>
  <Words>590</Words>
  <Application>Microsoft Office PowerPoint</Application>
  <PresentationFormat>On-screen Show (4:3)</PresentationFormat>
  <Paragraphs>79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Wingdings</vt:lpstr>
      <vt:lpstr>Wingdings 3</vt:lpstr>
      <vt:lpstr>Times New Roman</vt:lpstr>
      <vt:lpstr>Default Design</vt:lpstr>
      <vt:lpstr>Custom Design</vt:lpstr>
      <vt:lpstr>USACE Regulatory Program &amp; SPGP Coordination</vt:lpstr>
      <vt:lpstr>USACE Regulatory Authorities</vt:lpstr>
      <vt:lpstr>Slide 3</vt:lpstr>
      <vt:lpstr>Types of Permits</vt:lpstr>
      <vt:lpstr>Types of Permits</vt:lpstr>
      <vt:lpstr>Slide 6</vt:lpstr>
      <vt:lpstr>SPGP Process</vt:lpstr>
      <vt:lpstr>SPGP History</vt:lpstr>
      <vt:lpstr>SPGP Results</vt:lpstr>
    </vt:vector>
  </TitlesOfParts>
  <Company>US Army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b6imemb6</dc:creator>
  <cp:lastModifiedBy>k3rd9tkw</cp:lastModifiedBy>
  <cp:revision>77</cp:revision>
  <dcterms:created xsi:type="dcterms:W3CDTF">2009-05-21T17:19:18Z</dcterms:created>
  <dcterms:modified xsi:type="dcterms:W3CDTF">2014-06-09T15:39:20Z</dcterms:modified>
</cp:coreProperties>
</file>