
<file path=[Content_Types].xml><?xml version="1.0" encoding="utf-8"?>
<Types xmlns="http://schemas.openxmlformats.org/package/2006/content-types">
  <Override PartName="/ppt/slides/slide6.xml" ContentType="application/vnd.openxmlformats-officedocument.presentationml.slide+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81" r:id="rId2"/>
    <p:sldId id="282" r:id="rId3"/>
    <p:sldId id="283" r:id="rId4"/>
    <p:sldId id="284" r:id="rId5"/>
    <p:sldId id="285" r:id="rId6"/>
    <p:sldId id="286" r:id="rId7"/>
    <p:sldId id="288" r:id="rId8"/>
    <p:sldId id="289" r:id="rId9"/>
    <p:sldId id="290" r:id="rId10"/>
    <p:sldId id="291" r:id="rId11"/>
    <p:sldId id="287" r:id="rId12"/>
    <p:sldId id="292" r:id="rId13"/>
    <p:sldId id="293" r:id="rId14"/>
    <p:sldId id="294" r:id="rId15"/>
    <p:sldId id="295" r:id="rId16"/>
    <p:sldId id="296" r:id="rId17"/>
    <p:sldId id="297" r:id="rId18"/>
    <p:sldId id="304" r:id="rId19"/>
    <p:sldId id="298" r:id="rId20"/>
    <p:sldId id="303" r:id="rId21"/>
    <p:sldId id="306" r:id="rId22"/>
    <p:sldId id="299" r:id="rId23"/>
    <p:sldId id="300" r:id="rId24"/>
    <p:sldId id="301" r:id="rId25"/>
    <p:sldId id="305"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a:srgbClr val="52A345"/>
    <a:srgbClr val="FF5050"/>
    <a:srgbClr val="336600"/>
    <a:srgbClr val="669900"/>
    <a:srgbClr val="FFCC66"/>
    <a:srgbClr val="CC6600"/>
    <a:srgbClr val="95B3D7"/>
    <a:srgbClr val="CC9900"/>
    <a:srgbClr val="CC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4" autoAdjust="0"/>
    <p:restoredTop sz="90758" autoAdjust="0"/>
  </p:normalViewPr>
  <p:slideViewPr>
    <p:cSldViewPr>
      <p:cViewPr>
        <p:scale>
          <a:sx n="75" d="100"/>
          <a:sy n="75" d="100"/>
        </p:scale>
        <p:origin x="-1992" y="-1002"/>
      </p:cViewPr>
      <p:guideLst>
        <p:guide orient="horz" pos="2160"/>
        <p:guide pos="2880"/>
      </p:guideLst>
    </p:cSldViewPr>
  </p:slideViewPr>
  <p:outlineViewPr>
    <p:cViewPr>
      <p:scale>
        <a:sx n="33" d="100"/>
        <a:sy n="33" d="100"/>
      </p:scale>
      <p:origin x="0" y="1576"/>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96" d="100"/>
          <a:sy n="96" d="100"/>
        </p:scale>
        <p:origin x="-2832" y="-102"/>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4F73C0-CED5-9F48-89C0-F5CC63CB2643}" type="doc">
      <dgm:prSet loTypeId="urn:microsoft.com/office/officeart/2008/layout/RadialCluster" loCatId="" qsTypeId="urn:microsoft.com/office/officeart/2005/8/quickstyle/simple3" qsCatId="simple" csTypeId="urn:microsoft.com/office/officeart/2005/8/colors/accent1_2" csCatId="accent1" phldr="1"/>
      <dgm:spPr/>
      <dgm:t>
        <a:bodyPr/>
        <a:lstStyle/>
        <a:p>
          <a:endParaRPr lang="en-US"/>
        </a:p>
      </dgm:t>
    </dgm:pt>
    <dgm:pt modelId="{9F5DFDCB-76D7-5142-8C20-0A3914A50887}">
      <dgm:prSet phldrT="[Text]"/>
      <dgm:spPr/>
      <dgm:t>
        <a:bodyPr/>
        <a:lstStyle/>
        <a:p>
          <a:r>
            <a:rPr lang="en-US" dirty="0" smtClean="0"/>
            <a:t>Hydric Soils</a:t>
          </a:r>
          <a:endParaRPr lang="en-US" dirty="0"/>
        </a:p>
      </dgm:t>
    </dgm:pt>
    <dgm:pt modelId="{B7ABD408-4AFD-154F-9CC9-1C5B4243FF7B}" type="parTrans" cxnId="{9CCCE7AF-92F8-0F46-853F-F1B945B97EE8}">
      <dgm:prSet/>
      <dgm:spPr/>
      <dgm:t>
        <a:bodyPr/>
        <a:lstStyle/>
        <a:p>
          <a:endParaRPr lang="en-US"/>
        </a:p>
      </dgm:t>
    </dgm:pt>
    <dgm:pt modelId="{CA3A494A-754D-E645-A4F8-01F02C45E31B}" type="sibTrans" cxnId="{9CCCE7AF-92F8-0F46-853F-F1B945B97EE8}">
      <dgm:prSet/>
      <dgm:spPr/>
      <dgm:t>
        <a:bodyPr/>
        <a:lstStyle/>
        <a:p>
          <a:endParaRPr lang="en-US"/>
        </a:p>
      </dgm:t>
    </dgm:pt>
    <dgm:pt modelId="{CB08BB7B-DA44-7345-903C-1FAE7763EEF6}">
      <dgm:prSet phldrT="[Text]"/>
      <dgm:spPr/>
      <dgm:t>
        <a:bodyPr/>
        <a:lstStyle/>
        <a:p>
          <a:r>
            <a:rPr lang="en-US" dirty="0" smtClean="0"/>
            <a:t>Wetland Delineation</a:t>
          </a:r>
          <a:endParaRPr lang="en-US" dirty="0"/>
        </a:p>
      </dgm:t>
    </dgm:pt>
    <dgm:pt modelId="{34371852-C8CD-7249-9554-AC8C93FFFE93}" type="parTrans" cxnId="{D49CA4F6-A03E-454B-85C7-5AF1E7CC00DC}">
      <dgm:prSet/>
      <dgm:spPr>
        <a:ln w="63500">
          <a:solidFill>
            <a:schemeClr val="bg1"/>
          </a:solidFill>
        </a:ln>
      </dgm:spPr>
      <dgm:t>
        <a:bodyPr/>
        <a:lstStyle/>
        <a:p>
          <a:endParaRPr lang="en-US"/>
        </a:p>
      </dgm:t>
    </dgm:pt>
    <dgm:pt modelId="{B7706387-6ED3-C04F-8FD7-6B089312EAE3}" type="sibTrans" cxnId="{D49CA4F6-A03E-454B-85C7-5AF1E7CC00DC}">
      <dgm:prSet/>
      <dgm:spPr/>
      <dgm:t>
        <a:bodyPr/>
        <a:lstStyle/>
        <a:p>
          <a:endParaRPr lang="en-US"/>
        </a:p>
      </dgm:t>
    </dgm:pt>
    <dgm:pt modelId="{6AEDE49E-4A30-684A-9059-E3E5A8EA1890}">
      <dgm:prSet phldrT="[Text]"/>
      <dgm:spPr/>
      <dgm:t>
        <a:bodyPr/>
        <a:lstStyle/>
        <a:p>
          <a:r>
            <a:rPr lang="en-US" dirty="0" smtClean="0"/>
            <a:t>Seasonal High Saturation</a:t>
          </a:r>
          <a:endParaRPr lang="en-US" dirty="0"/>
        </a:p>
      </dgm:t>
    </dgm:pt>
    <dgm:pt modelId="{1EE898F0-16C3-9545-9340-4CA670FD1BF5}" type="parTrans" cxnId="{0383CF99-ECC5-104D-A184-4A1BF5E407F5}">
      <dgm:prSet/>
      <dgm:spPr>
        <a:ln w="63500">
          <a:solidFill>
            <a:schemeClr val="bg1"/>
          </a:solidFill>
          <a:headEnd type="none"/>
          <a:tailEnd type="none"/>
        </a:ln>
      </dgm:spPr>
      <dgm:t>
        <a:bodyPr/>
        <a:lstStyle/>
        <a:p>
          <a:endParaRPr lang="en-US"/>
        </a:p>
      </dgm:t>
    </dgm:pt>
    <dgm:pt modelId="{3D2D06D4-08E7-0B4E-A9AB-E84708C88A72}" type="sibTrans" cxnId="{0383CF99-ECC5-104D-A184-4A1BF5E407F5}">
      <dgm:prSet/>
      <dgm:spPr/>
      <dgm:t>
        <a:bodyPr/>
        <a:lstStyle/>
        <a:p>
          <a:endParaRPr lang="en-US"/>
        </a:p>
      </dgm:t>
    </dgm:pt>
    <dgm:pt modelId="{25E019C8-BBEF-0F47-96D0-7415BFA2C8C3}">
      <dgm:prSet phldrT="[Text]"/>
      <dgm:spPr/>
      <dgm:t>
        <a:bodyPr/>
        <a:lstStyle/>
        <a:p>
          <a:r>
            <a:rPr lang="en-US" dirty="0" smtClean="0"/>
            <a:t>Organisms &amp; Chemistry</a:t>
          </a:r>
          <a:endParaRPr lang="en-US" dirty="0"/>
        </a:p>
      </dgm:t>
    </dgm:pt>
    <dgm:pt modelId="{179C1281-20A1-5A4D-9FF0-E7A7E98EE2FF}" type="parTrans" cxnId="{2A1DA204-68A8-4B44-B906-DE0FE0846725}">
      <dgm:prSet/>
      <dgm:spPr>
        <a:ln w="63500">
          <a:solidFill>
            <a:schemeClr val="bg1"/>
          </a:solidFill>
        </a:ln>
      </dgm:spPr>
      <dgm:t>
        <a:bodyPr/>
        <a:lstStyle/>
        <a:p>
          <a:endParaRPr lang="en-US"/>
        </a:p>
      </dgm:t>
    </dgm:pt>
    <dgm:pt modelId="{612F388B-D150-9647-95F7-38B3AD51D665}" type="sibTrans" cxnId="{2A1DA204-68A8-4B44-B906-DE0FE0846725}">
      <dgm:prSet/>
      <dgm:spPr/>
      <dgm:t>
        <a:bodyPr/>
        <a:lstStyle/>
        <a:p>
          <a:endParaRPr lang="en-US"/>
        </a:p>
      </dgm:t>
    </dgm:pt>
    <dgm:pt modelId="{299A26AE-15E5-4C49-8541-B94D67B0365D}" type="pres">
      <dgm:prSet presAssocID="{F74F73C0-CED5-9F48-89C0-F5CC63CB2643}" presName="Name0" presStyleCnt="0">
        <dgm:presLayoutVars>
          <dgm:chMax val="1"/>
          <dgm:chPref val="1"/>
          <dgm:dir/>
          <dgm:animOne val="branch"/>
          <dgm:animLvl val="lvl"/>
        </dgm:presLayoutVars>
      </dgm:prSet>
      <dgm:spPr/>
      <dgm:t>
        <a:bodyPr/>
        <a:lstStyle/>
        <a:p>
          <a:endParaRPr lang="en-US"/>
        </a:p>
      </dgm:t>
    </dgm:pt>
    <dgm:pt modelId="{12D13B23-9280-BC44-A23A-E904B8448305}" type="pres">
      <dgm:prSet presAssocID="{9F5DFDCB-76D7-5142-8C20-0A3914A50887}" presName="singleCycle" presStyleCnt="0"/>
      <dgm:spPr/>
    </dgm:pt>
    <dgm:pt modelId="{53CD388C-B117-1C4C-99EC-9BBF9EFDD01D}" type="pres">
      <dgm:prSet presAssocID="{9F5DFDCB-76D7-5142-8C20-0A3914A50887}" presName="singleCenter" presStyleLbl="node1" presStyleIdx="0" presStyleCnt="4">
        <dgm:presLayoutVars>
          <dgm:chMax val="7"/>
          <dgm:chPref val="7"/>
        </dgm:presLayoutVars>
      </dgm:prSet>
      <dgm:spPr/>
      <dgm:t>
        <a:bodyPr/>
        <a:lstStyle/>
        <a:p>
          <a:endParaRPr lang="en-US"/>
        </a:p>
      </dgm:t>
    </dgm:pt>
    <dgm:pt modelId="{3C00E40B-9F02-994E-BCE8-13E46B2A5CAB}" type="pres">
      <dgm:prSet presAssocID="{34371852-C8CD-7249-9554-AC8C93FFFE93}" presName="Name56" presStyleLbl="parChTrans1D2" presStyleIdx="0" presStyleCnt="3"/>
      <dgm:spPr/>
      <dgm:t>
        <a:bodyPr/>
        <a:lstStyle/>
        <a:p>
          <a:endParaRPr lang="en-US"/>
        </a:p>
      </dgm:t>
    </dgm:pt>
    <dgm:pt modelId="{8E88C806-EB70-8749-844C-AB4E992D4DD7}" type="pres">
      <dgm:prSet presAssocID="{CB08BB7B-DA44-7345-903C-1FAE7763EEF6}" presName="text0" presStyleLbl="node1" presStyleIdx="1" presStyleCnt="4">
        <dgm:presLayoutVars>
          <dgm:bulletEnabled val="1"/>
        </dgm:presLayoutVars>
      </dgm:prSet>
      <dgm:spPr/>
      <dgm:t>
        <a:bodyPr/>
        <a:lstStyle/>
        <a:p>
          <a:endParaRPr lang="en-US"/>
        </a:p>
      </dgm:t>
    </dgm:pt>
    <dgm:pt modelId="{338A86C4-CEE0-7144-ADE5-5F38803C530E}" type="pres">
      <dgm:prSet presAssocID="{1EE898F0-16C3-9545-9340-4CA670FD1BF5}" presName="Name56" presStyleLbl="parChTrans1D2" presStyleIdx="1" presStyleCnt="3"/>
      <dgm:spPr/>
      <dgm:t>
        <a:bodyPr/>
        <a:lstStyle/>
        <a:p>
          <a:endParaRPr lang="en-US"/>
        </a:p>
      </dgm:t>
    </dgm:pt>
    <dgm:pt modelId="{42A0F183-6093-594E-A786-784F7937FC2F}" type="pres">
      <dgm:prSet presAssocID="{6AEDE49E-4A30-684A-9059-E3E5A8EA1890}" presName="text0" presStyleLbl="node1" presStyleIdx="2" presStyleCnt="4">
        <dgm:presLayoutVars>
          <dgm:bulletEnabled val="1"/>
        </dgm:presLayoutVars>
      </dgm:prSet>
      <dgm:spPr/>
      <dgm:t>
        <a:bodyPr/>
        <a:lstStyle/>
        <a:p>
          <a:endParaRPr lang="en-US"/>
        </a:p>
      </dgm:t>
    </dgm:pt>
    <dgm:pt modelId="{110C0FA0-D61E-4844-9158-042D64FB181C}" type="pres">
      <dgm:prSet presAssocID="{179C1281-20A1-5A4D-9FF0-E7A7E98EE2FF}" presName="Name56" presStyleLbl="parChTrans1D2" presStyleIdx="2" presStyleCnt="3"/>
      <dgm:spPr/>
      <dgm:t>
        <a:bodyPr/>
        <a:lstStyle/>
        <a:p>
          <a:endParaRPr lang="en-US"/>
        </a:p>
      </dgm:t>
    </dgm:pt>
    <dgm:pt modelId="{4E32FD64-459D-E54F-B7C5-3582990B04D2}" type="pres">
      <dgm:prSet presAssocID="{25E019C8-BBEF-0F47-96D0-7415BFA2C8C3}" presName="text0" presStyleLbl="node1" presStyleIdx="3" presStyleCnt="4">
        <dgm:presLayoutVars>
          <dgm:bulletEnabled val="1"/>
        </dgm:presLayoutVars>
      </dgm:prSet>
      <dgm:spPr/>
      <dgm:t>
        <a:bodyPr/>
        <a:lstStyle/>
        <a:p>
          <a:endParaRPr lang="en-US"/>
        </a:p>
      </dgm:t>
    </dgm:pt>
  </dgm:ptLst>
  <dgm:cxnLst>
    <dgm:cxn modelId="{D49CA4F6-A03E-454B-85C7-5AF1E7CC00DC}" srcId="{9F5DFDCB-76D7-5142-8C20-0A3914A50887}" destId="{CB08BB7B-DA44-7345-903C-1FAE7763EEF6}" srcOrd="0" destOrd="0" parTransId="{34371852-C8CD-7249-9554-AC8C93FFFE93}" sibTransId="{B7706387-6ED3-C04F-8FD7-6B089312EAE3}"/>
    <dgm:cxn modelId="{2654861A-F8F7-F94C-AA0B-17217A7D3CB8}" type="presOf" srcId="{9F5DFDCB-76D7-5142-8C20-0A3914A50887}" destId="{53CD388C-B117-1C4C-99EC-9BBF9EFDD01D}" srcOrd="0" destOrd="0" presId="urn:microsoft.com/office/officeart/2008/layout/RadialCluster"/>
    <dgm:cxn modelId="{6DCB12EE-8BF9-5F44-B90D-D8C163EE231A}" type="presOf" srcId="{25E019C8-BBEF-0F47-96D0-7415BFA2C8C3}" destId="{4E32FD64-459D-E54F-B7C5-3582990B04D2}" srcOrd="0" destOrd="0" presId="urn:microsoft.com/office/officeart/2008/layout/RadialCluster"/>
    <dgm:cxn modelId="{A511D854-6F98-1746-A86B-BECBEBC426D7}" type="presOf" srcId="{F74F73C0-CED5-9F48-89C0-F5CC63CB2643}" destId="{299A26AE-15E5-4C49-8541-B94D67B0365D}" srcOrd="0" destOrd="0" presId="urn:microsoft.com/office/officeart/2008/layout/RadialCluster"/>
    <dgm:cxn modelId="{45B23A5D-5528-564A-B601-6C72BBE217E6}" type="presOf" srcId="{6AEDE49E-4A30-684A-9059-E3E5A8EA1890}" destId="{42A0F183-6093-594E-A786-784F7937FC2F}" srcOrd="0" destOrd="0" presId="urn:microsoft.com/office/officeart/2008/layout/RadialCluster"/>
    <dgm:cxn modelId="{24B12D8A-E7D3-3348-AEA8-E372F3623B18}" type="presOf" srcId="{1EE898F0-16C3-9545-9340-4CA670FD1BF5}" destId="{338A86C4-CEE0-7144-ADE5-5F38803C530E}" srcOrd="0" destOrd="0" presId="urn:microsoft.com/office/officeart/2008/layout/RadialCluster"/>
    <dgm:cxn modelId="{7F4FB347-7C7B-4E44-9DEC-0C53553C7CBD}" type="presOf" srcId="{34371852-C8CD-7249-9554-AC8C93FFFE93}" destId="{3C00E40B-9F02-994E-BCE8-13E46B2A5CAB}" srcOrd="0" destOrd="0" presId="urn:microsoft.com/office/officeart/2008/layout/RadialCluster"/>
    <dgm:cxn modelId="{0383CF99-ECC5-104D-A184-4A1BF5E407F5}" srcId="{9F5DFDCB-76D7-5142-8C20-0A3914A50887}" destId="{6AEDE49E-4A30-684A-9059-E3E5A8EA1890}" srcOrd="1" destOrd="0" parTransId="{1EE898F0-16C3-9545-9340-4CA670FD1BF5}" sibTransId="{3D2D06D4-08E7-0B4E-A9AB-E84708C88A72}"/>
    <dgm:cxn modelId="{29FD59B4-9428-A44F-B59E-DF2BFC88EFC8}" type="presOf" srcId="{179C1281-20A1-5A4D-9FF0-E7A7E98EE2FF}" destId="{110C0FA0-D61E-4844-9158-042D64FB181C}" srcOrd="0" destOrd="0" presId="urn:microsoft.com/office/officeart/2008/layout/RadialCluster"/>
    <dgm:cxn modelId="{9CCCE7AF-92F8-0F46-853F-F1B945B97EE8}" srcId="{F74F73C0-CED5-9F48-89C0-F5CC63CB2643}" destId="{9F5DFDCB-76D7-5142-8C20-0A3914A50887}" srcOrd="0" destOrd="0" parTransId="{B7ABD408-4AFD-154F-9CC9-1C5B4243FF7B}" sibTransId="{CA3A494A-754D-E645-A4F8-01F02C45E31B}"/>
    <dgm:cxn modelId="{8EE7CBA7-3A37-EB4C-B05A-DEBC1D4F1F8B}" type="presOf" srcId="{CB08BB7B-DA44-7345-903C-1FAE7763EEF6}" destId="{8E88C806-EB70-8749-844C-AB4E992D4DD7}" srcOrd="0" destOrd="0" presId="urn:microsoft.com/office/officeart/2008/layout/RadialCluster"/>
    <dgm:cxn modelId="{2A1DA204-68A8-4B44-B906-DE0FE0846725}" srcId="{9F5DFDCB-76D7-5142-8C20-0A3914A50887}" destId="{25E019C8-BBEF-0F47-96D0-7415BFA2C8C3}" srcOrd="2" destOrd="0" parTransId="{179C1281-20A1-5A4D-9FF0-E7A7E98EE2FF}" sibTransId="{612F388B-D150-9647-95F7-38B3AD51D665}"/>
    <dgm:cxn modelId="{5440B0D9-83B9-A04B-9C80-AFAF3EDA884A}" type="presParOf" srcId="{299A26AE-15E5-4C49-8541-B94D67B0365D}" destId="{12D13B23-9280-BC44-A23A-E904B8448305}" srcOrd="0" destOrd="0" presId="urn:microsoft.com/office/officeart/2008/layout/RadialCluster"/>
    <dgm:cxn modelId="{87028949-2895-6D4C-8AD2-0C1C0BE20D39}" type="presParOf" srcId="{12D13B23-9280-BC44-A23A-E904B8448305}" destId="{53CD388C-B117-1C4C-99EC-9BBF9EFDD01D}" srcOrd="0" destOrd="0" presId="urn:microsoft.com/office/officeart/2008/layout/RadialCluster"/>
    <dgm:cxn modelId="{4645F503-32DE-0F47-96C5-7F1A7F9A9623}" type="presParOf" srcId="{12D13B23-9280-BC44-A23A-E904B8448305}" destId="{3C00E40B-9F02-994E-BCE8-13E46B2A5CAB}" srcOrd="1" destOrd="0" presId="urn:microsoft.com/office/officeart/2008/layout/RadialCluster"/>
    <dgm:cxn modelId="{30F4AA7E-5C2A-844E-9D50-FC5CF8417CE5}" type="presParOf" srcId="{12D13B23-9280-BC44-A23A-E904B8448305}" destId="{8E88C806-EB70-8749-844C-AB4E992D4DD7}" srcOrd="2" destOrd="0" presId="urn:microsoft.com/office/officeart/2008/layout/RadialCluster"/>
    <dgm:cxn modelId="{75F9C52F-1B63-7F46-A01F-39BA259EE9D3}" type="presParOf" srcId="{12D13B23-9280-BC44-A23A-E904B8448305}" destId="{338A86C4-CEE0-7144-ADE5-5F38803C530E}" srcOrd="3" destOrd="0" presId="urn:microsoft.com/office/officeart/2008/layout/RadialCluster"/>
    <dgm:cxn modelId="{17AB850D-23B9-1A4F-A9E2-1BD166CCC2EF}" type="presParOf" srcId="{12D13B23-9280-BC44-A23A-E904B8448305}" destId="{42A0F183-6093-594E-A786-784F7937FC2F}" srcOrd="4" destOrd="0" presId="urn:microsoft.com/office/officeart/2008/layout/RadialCluster"/>
    <dgm:cxn modelId="{66D509A6-B131-AC45-9789-1DED2D4FA9CA}" type="presParOf" srcId="{12D13B23-9280-BC44-A23A-E904B8448305}" destId="{110C0FA0-D61E-4844-9158-042D64FB181C}" srcOrd="5" destOrd="0" presId="urn:microsoft.com/office/officeart/2008/layout/RadialCluster"/>
    <dgm:cxn modelId="{C22EDBB5-7B71-5A4F-AF43-4A11CF39DB85}" type="presParOf" srcId="{12D13B23-9280-BC44-A23A-E904B8448305}" destId="{4E32FD64-459D-E54F-B7C5-3582990B04D2}" srcOrd="6" destOrd="0" presId="urn:microsoft.com/office/officeart/2008/layout/RadialCluster"/>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3CD388C-B117-1C4C-99EC-9BBF9EFDD01D}">
      <dsp:nvSpPr>
        <dsp:cNvPr id="0" name=""/>
        <dsp:cNvSpPr/>
      </dsp:nvSpPr>
      <dsp:spPr>
        <a:xfrm>
          <a:off x="3063239" y="2552461"/>
          <a:ext cx="1645920" cy="16459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t>Hydric Soils</a:t>
          </a:r>
          <a:endParaRPr lang="en-US" sz="3600" kern="1200" dirty="0"/>
        </a:p>
      </dsp:txBody>
      <dsp:txXfrm>
        <a:off x="3063239" y="2552461"/>
        <a:ext cx="1645920" cy="1645920"/>
      </dsp:txXfrm>
    </dsp:sp>
    <dsp:sp modelId="{3C00E40B-9F02-994E-BCE8-13E46B2A5CAB}">
      <dsp:nvSpPr>
        <dsp:cNvPr id="0" name=""/>
        <dsp:cNvSpPr/>
      </dsp:nvSpPr>
      <dsp:spPr>
        <a:xfrm rot="16200000">
          <a:off x="3308927" y="1975189"/>
          <a:ext cx="1154544" cy="0"/>
        </a:xfrm>
        <a:custGeom>
          <a:avLst/>
          <a:gdLst/>
          <a:ahLst/>
          <a:cxnLst/>
          <a:rect l="0" t="0" r="0" b="0"/>
          <a:pathLst>
            <a:path>
              <a:moveTo>
                <a:pt x="0" y="0"/>
              </a:moveTo>
              <a:lnTo>
                <a:pt x="1154544" y="0"/>
              </a:lnTo>
            </a:path>
          </a:pathLst>
        </a:custGeom>
        <a:noFill/>
        <a:ln w="63500" cap="flat" cmpd="sng" algn="ctr">
          <a:solidFill>
            <a:schemeClr val="bg1"/>
          </a:solidFill>
          <a:prstDash val="solid"/>
        </a:ln>
        <a:effectLst/>
      </dsp:spPr>
      <dsp:style>
        <a:lnRef idx="2">
          <a:scrgbClr r="0" g="0" b="0"/>
        </a:lnRef>
        <a:fillRef idx="0">
          <a:scrgbClr r="0" g="0" b="0"/>
        </a:fillRef>
        <a:effectRef idx="0">
          <a:scrgbClr r="0" g="0" b="0"/>
        </a:effectRef>
        <a:fontRef idx="minor"/>
      </dsp:style>
    </dsp:sp>
    <dsp:sp modelId="{8E88C806-EB70-8749-844C-AB4E992D4DD7}">
      <dsp:nvSpPr>
        <dsp:cNvPr id="0" name=""/>
        <dsp:cNvSpPr/>
      </dsp:nvSpPr>
      <dsp:spPr>
        <a:xfrm>
          <a:off x="3334816" y="295151"/>
          <a:ext cx="1102766" cy="1102766"/>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US" sz="1500" kern="1200" dirty="0" smtClean="0"/>
            <a:t>Wetland Delineation</a:t>
          </a:r>
          <a:endParaRPr lang="en-US" sz="1500" kern="1200" dirty="0"/>
        </a:p>
      </dsp:txBody>
      <dsp:txXfrm>
        <a:off x="3334816" y="295151"/>
        <a:ext cx="1102766" cy="1102766"/>
      </dsp:txXfrm>
    </dsp:sp>
    <dsp:sp modelId="{338A86C4-CEE0-7144-ADE5-5F38803C530E}">
      <dsp:nvSpPr>
        <dsp:cNvPr id="0" name=""/>
        <dsp:cNvSpPr/>
      </dsp:nvSpPr>
      <dsp:spPr>
        <a:xfrm rot="1800000">
          <a:off x="4646062" y="4086041"/>
          <a:ext cx="941932" cy="0"/>
        </a:xfrm>
        <a:custGeom>
          <a:avLst/>
          <a:gdLst/>
          <a:ahLst/>
          <a:cxnLst/>
          <a:rect l="0" t="0" r="0" b="0"/>
          <a:pathLst>
            <a:path>
              <a:moveTo>
                <a:pt x="0" y="0"/>
              </a:moveTo>
              <a:lnTo>
                <a:pt x="941932" y="0"/>
              </a:lnTo>
            </a:path>
          </a:pathLst>
        </a:custGeom>
        <a:noFill/>
        <a:ln w="63500" cap="flat" cmpd="sng" algn="ctr">
          <a:solidFill>
            <a:schemeClr val="bg1"/>
          </a:solidFill>
          <a:prstDash val="solid"/>
          <a:headEnd type="none"/>
          <a:tailEnd type="none"/>
        </a:ln>
        <a:effectLst/>
      </dsp:spPr>
      <dsp:style>
        <a:lnRef idx="2">
          <a:scrgbClr r="0" g="0" b="0"/>
        </a:lnRef>
        <a:fillRef idx="0">
          <a:scrgbClr r="0" g="0" b="0"/>
        </a:fillRef>
        <a:effectRef idx="0">
          <a:scrgbClr r="0" g="0" b="0"/>
        </a:effectRef>
        <a:fontRef idx="minor"/>
      </dsp:style>
    </dsp:sp>
    <dsp:sp modelId="{42A0F183-6093-594E-A786-784F7937FC2F}">
      <dsp:nvSpPr>
        <dsp:cNvPr id="0" name=""/>
        <dsp:cNvSpPr/>
      </dsp:nvSpPr>
      <dsp:spPr>
        <a:xfrm>
          <a:off x="5524897" y="4088482"/>
          <a:ext cx="1102766" cy="1102766"/>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180" tIns="43180" rIns="43180" bIns="43180" numCol="1" spcCol="1270" anchor="ctr" anchorCtr="0">
          <a:noAutofit/>
        </a:bodyPr>
        <a:lstStyle/>
        <a:p>
          <a:pPr lvl="0" algn="ctr" defTabSz="755650">
            <a:lnSpc>
              <a:spcPct val="90000"/>
            </a:lnSpc>
            <a:spcBef>
              <a:spcPct val="0"/>
            </a:spcBef>
            <a:spcAft>
              <a:spcPct val="35000"/>
            </a:spcAft>
          </a:pPr>
          <a:r>
            <a:rPr lang="en-US" sz="1700" kern="1200" dirty="0" smtClean="0"/>
            <a:t>Seasonal High Saturation</a:t>
          </a:r>
          <a:endParaRPr lang="en-US" sz="1700" kern="1200" dirty="0"/>
        </a:p>
      </dsp:txBody>
      <dsp:txXfrm>
        <a:off x="5524897" y="4088482"/>
        <a:ext cx="1102766" cy="1102766"/>
      </dsp:txXfrm>
    </dsp:sp>
    <dsp:sp modelId="{110C0FA0-D61E-4844-9158-042D64FB181C}">
      <dsp:nvSpPr>
        <dsp:cNvPr id="0" name=""/>
        <dsp:cNvSpPr/>
      </dsp:nvSpPr>
      <dsp:spPr>
        <a:xfrm rot="9000000">
          <a:off x="2184404" y="4086041"/>
          <a:ext cx="941932" cy="0"/>
        </a:xfrm>
        <a:custGeom>
          <a:avLst/>
          <a:gdLst/>
          <a:ahLst/>
          <a:cxnLst/>
          <a:rect l="0" t="0" r="0" b="0"/>
          <a:pathLst>
            <a:path>
              <a:moveTo>
                <a:pt x="0" y="0"/>
              </a:moveTo>
              <a:lnTo>
                <a:pt x="941932" y="0"/>
              </a:lnTo>
            </a:path>
          </a:pathLst>
        </a:custGeom>
        <a:noFill/>
        <a:ln w="63500" cap="flat" cmpd="sng" algn="ctr">
          <a:solidFill>
            <a:schemeClr val="bg1"/>
          </a:solidFill>
          <a:prstDash val="solid"/>
        </a:ln>
        <a:effectLst/>
      </dsp:spPr>
      <dsp:style>
        <a:lnRef idx="2">
          <a:scrgbClr r="0" g="0" b="0"/>
        </a:lnRef>
        <a:fillRef idx="0">
          <a:scrgbClr r="0" g="0" b="0"/>
        </a:fillRef>
        <a:effectRef idx="0">
          <a:scrgbClr r="0" g="0" b="0"/>
        </a:effectRef>
        <a:fontRef idx="minor"/>
      </dsp:style>
    </dsp:sp>
    <dsp:sp modelId="{4E32FD64-459D-E54F-B7C5-3582990B04D2}">
      <dsp:nvSpPr>
        <dsp:cNvPr id="0" name=""/>
        <dsp:cNvSpPr/>
      </dsp:nvSpPr>
      <dsp:spPr>
        <a:xfrm>
          <a:off x="1144735" y="4088482"/>
          <a:ext cx="1102766" cy="1102766"/>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US" sz="1600" kern="1200" dirty="0" smtClean="0"/>
            <a:t>Organisms &amp; Chemistry</a:t>
          </a:r>
          <a:endParaRPr lang="en-US" sz="1600" kern="1200" dirty="0"/>
        </a:p>
      </dsp:txBody>
      <dsp:txXfrm>
        <a:off x="1144735" y="4088482"/>
        <a:ext cx="1102766" cy="1102766"/>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2B4129C-C3A1-46DD-9D65-768CF5B97287}" type="datetimeFigureOut">
              <a:rPr lang="en-US" smtClean="0"/>
              <a:pPr/>
              <a:t>6/9/2014</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56E79CAE-7C83-4620-B765-6F8A1107D2EF}" type="slidenum">
              <a:rPr lang="en-US" smtClean="0"/>
              <a:pPr/>
              <a:t>‹#›</a:t>
            </a:fld>
            <a:endParaRPr lang="en-US" dirty="0"/>
          </a:p>
        </p:txBody>
      </p:sp>
    </p:spTree>
    <p:extLst>
      <p:ext uri="{BB962C8B-B14F-4D97-AF65-F5344CB8AC3E}">
        <p14:creationId xmlns:p14="http://schemas.microsoft.com/office/powerpoint/2010/main" xmlns="" val="14720085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EDDB13F-E3C0-46F6-BAC4-9A6B7E3A352D}" type="datetimeFigureOut">
              <a:rPr lang="en-US" smtClean="0"/>
              <a:pPr/>
              <a:t>6/9/2014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1C2D6D7F-8F15-4F9A-A215-99D2D86B8054}" type="slidenum">
              <a:rPr lang="en-US" smtClean="0"/>
              <a:pPr/>
              <a:t>‹#›</a:t>
            </a:fld>
            <a:endParaRPr lang="en-US" dirty="0"/>
          </a:p>
        </p:txBody>
      </p:sp>
    </p:spTree>
    <p:extLst>
      <p:ext uri="{BB962C8B-B14F-4D97-AF65-F5344CB8AC3E}">
        <p14:creationId xmlns:p14="http://schemas.microsoft.com/office/powerpoint/2010/main" xmlns="" val="3619547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587" indent="-228587"/>
            <a:endParaRPr lang="en-US" sz="16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F7E4596A-F2DD-4EE7-B929-8EEA3A346097}"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a:t>
            </a:r>
            <a:r>
              <a:rPr lang="en-US" baseline="0" dirty="0" smtClean="0"/>
              <a:t> soils for in  a somewhat consistent manner it allows us to identify oddities – I’m not talking about soil scientists (we are an odd group) but I’m talking about the soil.  For example, if you are in a </a:t>
            </a:r>
            <a:r>
              <a:rPr lang="en-US" baseline="0" dirty="0" err="1" smtClean="0"/>
              <a:t>mesic</a:t>
            </a:r>
            <a:r>
              <a:rPr lang="en-US" baseline="0" dirty="0" smtClean="0"/>
              <a:t> to wet </a:t>
            </a:r>
            <a:r>
              <a:rPr lang="en-US" baseline="0" dirty="0" err="1" smtClean="0"/>
              <a:t>flatwoods</a:t>
            </a:r>
            <a:r>
              <a:rPr lang="en-US" baseline="0" dirty="0" smtClean="0"/>
              <a:t> landscape and you have yellow sand at the surface and you hit a black layer beneath it warning bells should go off.  Or if you have inclusions of clay in an other wise sandy layer you should start question whether fill was placed on the site.</a:t>
            </a:r>
            <a:endParaRPr lang="en-US" dirty="0"/>
          </a:p>
        </p:txBody>
      </p:sp>
      <p:sp>
        <p:nvSpPr>
          <p:cNvPr id="4" name="Slide Number Placeholder 3"/>
          <p:cNvSpPr>
            <a:spLocks noGrp="1"/>
          </p:cNvSpPr>
          <p:nvPr>
            <p:ph type="sldNum" sz="quarter" idx="10"/>
          </p:nvPr>
        </p:nvSpPr>
        <p:spPr/>
        <p:txBody>
          <a:bodyPr/>
          <a:lstStyle/>
          <a:p>
            <a:fld id="{1C2D6D7F-8F15-4F9A-A215-99D2D86B8054}" type="slidenum">
              <a:rPr lang="en-US" smtClean="0"/>
              <a:pPr/>
              <a:t>5</a:t>
            </a:fld>
            <a:endParaRPr lang="en-US" dirty="0"/>
          </a:p>
        </p:txBody>
      </p:sp>
    </p:spTree>
    <p:extLst>
      <p:ext uri="{BB962C8B-B14F-4D97-AF65-F5344CB8AC3E}">
        <p14:creationId xmlns:p14="http://schemas.microsoft.com/office/powerpoint/2010/main" xmlns="" val="2020405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Wetness </a:t>
            </a:r>
            <a:r>
              <a:rPr lang="en-US" dirty="0" smtClean="0">
                <a:sym typeface="Wingdings"/>
              </a:rPr>
              <a:t> anaerobic conditions  OM accumulation &amp; redox chemistry</a:t>
            </a:r>
            <a:endParaRPr lang="en-US" dirty="0"/>
          </a:p>
        </p:txBody>
      </p:sp>
      <p:sp>
        <p:nvSpPr>
          <p:cNvPr id="4" name="Slide Number Placeholder 3"/>
          <p:cNvSpPr>
            <a:spLocks noGrp="1"/>
          </p:cNvSpPr>
          <p:nvPr>
            <p:ph type="sldNum" sz="quarter" idx="10"/>
          </p:nvPr>
        </p:nvSpPr>
        <p:spPr/>
        <p:txBody>
          <a:bodyPr/>
          <a:lstStyle/>
          <a:p>
            <a:fld id="{1C2D6D7F-8F15-4F9A-A215-99D2D86B8054}" type="slidenum">
              <a:rPr lang="en-US" smtClean="0"/>
              <a:pPr/>
              <a:t>12</a:t>
            </a:fld>
            <a:endParaRPr lang="en-US" dirty="0"/>
          </a:p>
        </p:txBody>
      </p:sp>
    </p:spTree>
    <p:extLst>
      <p:ext uri="{BB962C8B-B14F-4D97-AF65-F5344CB8AC3E}">
        <p14:creationId xmlns:p14="http://schemas.microsoft.com/office/powerpoint/2010/main" xmlns="" val="591067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2D6D7F-8F15-4F9A-A215-99D2D86B8054}" type="slidenum">
              <a:rPr lang="en-US" smtClean="0"/>
              <a:pPr/>
              <a:t>24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124200" y="6492875"/>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7010400" y="6492875"/>
            <a:ext cx="2133600" cy="365125"/>
          </a:xfrm>
        </p:spPr>
        <p:txBody>
          <a:bodyPr/>
          <a:lstStyle/>
          <a:p>
            <a:fld id="{AB48BB89-795A-4C37-B622-039153ACEE96}" type="slidenum">
              <a:rPr lang="en-US" smtClean="0"/>
              <a:pPr/>
              <a:t>‹#›</a:t>
            </a:fld>
            <a:endParaRPr lang="en-US" dirty="0"/>
          </a:p>
        </p:txBody>
      </p:sp>
      <p:sp>
        <p:nvSpPr>
          <p:cNvPr id="9" name="Rectangle 8"/>
          <p:cNvSpPr/>
          <p:nvPr userDrawn="1"/>
        </p:nvSpPr>
        <p:spPr>
          <a:xfrm>
            <a:off x="0" y="0"/>
            <a:ext cx="9144000" cy="381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userDrawn="1"/>
        </p:nvSpPr>
        <p:spPr>
          <a:xfrm>
            <a:off x="228600" y="73223"/>
            <a:ext cx="8763000" cy="307777"/>
          </a:xfrm>
          <a:prstGeom prst="rect">
            <a:avLst/>
          </a:prstGeom>
          <a:noFill/>
        </p:spPr>
        <p:txBody>
          <a:bodyPr wrap="square" lIns="0" tIns="0" rIns="0" bIns="0" rtlCol="0">
            <a:noAutofit/>
          </a:bodyPr>
          <a:lstStyle/>
          <a:p>
            <a:pPr algn="ctr"/>
            <a:r>
              <a:rPr lang="en-US" sz="1400" dirty="0" smtClean="0">
                <a:solidFill>
                  <a:schemeClr val="bg1"/>
                </a:solidFill>
                <a:latin typeface="Arial Black" pitchFamily="34" charset="0"/>
              </a:rPr>
              <a:t>St. Johns River Water Management District</a:t>
            </a:r>
            <a:endParaRPr lang="en-US" sz="1400" dirty="0">
              <a:solidFill>
                <a:schemeClr val="bg1"/>
              </a:solidFill>
              <a:latin typeface="Arial Black" pitchFamily="34" charset="0"/>
            </a:endParaRPr>
          </a:p>
        </p:txBody>
      </p:sp>
      <p:sp>
        <p:nvSpPr>
          <p:cNvPr id="12" name="Text Placeholder 11"/>
          <p:cNvSpPr>
            <a:spLocks noGrp="1"/>
          </p:cNvSpPr>
          <p:nvPr>
            <p:ph type="body" sz="quarter" idx="13"/>
          </p:nvPr>
        </p:nvSpPr>
        <p:spPr>
          <a:xfrm>
            <a:off x="1143000" y="1524000"/>
            <a:ext cx="7772400" cy="685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533400"/>
            <a:ext cx="7924800" cy="1143000"/>
          </a:xfrm>
          <a:prstGeom prst="rect">
            <a:avLst/>
          </a:prstGeom>
        </p:spPr>
        <p:txBody>
          <a:bodyPr/>
          <a:lstStyle>
            <a:lvl1pPr>
              <a:defRPr>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066800" y="1798637"/>
            <a:ext cx="7924800" cy="4525963"/>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1066800" y="6492875"/>
            <a:ext cx="1524000" cy="365125"/>
          </a:xfrm>
          <a:prstGeom prst="rect">
            <a:avLst/>
          </a:prstGeom>
        </p:spPr>
        <p:txBody>
          <a:bodyPr/>
          <a:lstStyle>
            <a:lvl1pPr>
              <a:defRPr sz="1200"/>
            </a:lvl1pPr>
          </a:lstStyle>
          <a:p>
            <a:fld id="{4CC6A486-3709-4472-A8C0-125E833EB287}" type="datetimeFigureOut">
              <a:rPr lang="en-US" smtClean="0"/>
              <a:pPr/>
              <a:t>6/9/2014</a:t>
            </a:fld>
            <a:endParaRPr lang="en-US" dirty="0"/>
          </a:p>
        </p:txBody>
      </p:sp>
      <p:sp>
        <p:nvSpPr>
          <p:cNvPr id="5" name="Footer Placeholder 4"/>
          <p:cNvSpPr>
            <a:spLocks noGrp="1"/>
          </p:cNvSpPr>
          <p:nvPr>
            <p:ph type="ftr" sz="quarter" idx="11"/>
          </p:nvPr>
        </p:nvSpPr>
        <p:spPr>
          <a:xfrm>
            <a:off x="3124200" y="6492875"/>
            <a:ext cx="2895600" cy="365125"/>
          </a:xfrm>
          <a:prstGeom prst="rect">
            <a:avLst/>
          </a:prstGeom>
        </p:spPr>
        <p:txBody>
          <a:bodyPr/>
          <a:lstStyle>
            <a:lvl1pPr>
              <a:defRPr sz="1400"/>
            </a:lvl1pPr>
          </a:lstStyle>
          <a:p>
            <a:endParaRPr lang="en-US" dirty="0"/>
          </a:p>
        </p:txBody>
      </p:sp>
      <p:sp>
        <p:nvSpPr>
          <p:cNvPr id="6" name="Slide Number Placeholder 5"/>
          <p:cNvSpPr>
            <a:spLocks noGrp="1"/>
          </p:cNvSpPr>
          <p:nvPr>
            <p:ph type="sldNum" sz="quarter" idx="12"/>
          </p:nvPr>
        </p:nvSpPr>
        <p:spPr>
          <a:xfrm>
            <a:off x="7010400" y="6492875"/>
            <a:ext cx="2133600" cy="365125"/>
          </a:xfrm>
        </p:spPr>
        <p:txBody>
          <a:bodyPr/>
          <a:lstStyle/>
          <a:p>
            <a:fld id="{C8B0C29F-8A2C-44A6-9CE3-083C28E2AC1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46EB8">
            <a:alpha val="91000"/>
          </a:srgbClr>
        </a:solidFill>
        <a:effectLst/>
      </p:bgPr>
    </p:bg>
    <p:spTree>
      <p:nvGrpSpPr>
        <p:cNvPr id="1" name=""/>
        <p:cNvGrpSpPr/>
        <p:nvPr/>
      </p:nvGrpSpPr>
      <p:grpSpPr>
        <a:xfrm>
          <a:off x="0" y="0"/>
          <a:ext cx="0" cy="0"/>
          <a:chOff x="0" y="0"/>
          <a:chExt cx="0" cy="0"/>
        </a:xfrm>
      </p:grpSpPr>
      <p:pic>
        <p:nvPicPr>
          <p:cNvPr id="7" name="Picture 6" descr="Strip.png"/>
          <p:cNvPicPr>
            <a:picLocks noChangeAspect="1"/>
          </p:cNvPicPr>
          <p:nvPr userDrawn="1"/>
        </p:nvPicPr>
        <p:blipFill>
          <a:blip r:embed="rId4" cstate="print"/>
          <a:stretch>
            <a:fillRect/>
          </a:stretch>
        </p:blipFill>
        <p:spPr>
          <a:xfrm>
            <a:off x="0" y="0"/>
            <a:ext cx="914400" cy="6858000"/>
          </a:xfrm>
          <a:prstGeom prst="rect">
            <a:avLst/>
          </a:prstGeom>
        </p:spPr>
      </p:pic>
      <p:sp>
        <p:nvSpPr>
          <p:cNvPr id="6"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chemeClr val="bg1"/>
                </a:solidFill>
                <a:latin typeface="Arial" pitchFamily="34" charset="0"/>
                <a:cs typeface="Arial" pitchFamily="34" charset="0"/>
              </a:defRPr>
            </a:lvl1pPr>
          </a:lstStyle>
          <a:p>
            <a:fld id="{AB48BB89-795A-4C37-B622-039153ACEE96}" type="slidenum">
              <a:rPr lang="en-US" smtClean="0"/>
              <a:pPr/>
              <a:t>‹#›</a:t>
            </a:fld>
            <a:endParaRPr lang="en-US" dirty="0"/>
          </a:p>
        </p:txBody>
      </p:sp>
      <p:sp>
        <p:nvSpPr>
          <p:cNvPr id="4" name="Rectangle 3"/>
          <p:cNvSpPr/>
          <p:nvPr userDrawn="1"/>
        </p:nvSpPr>
        <p:spPr>
          <a:xfrm>
            <a:off x="0" y="0"/>
            <a:ext cx="9144000" cy="381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userDrawn="1"/>
        </p:nvSpPr>
        <p:spPr>
          <a:xfrm>
            <a:off x="228600" y="73223"/>
            <a:ext cx="8763000" cy="307777"/>
          </a:xfrm>
          <a:prstGeom prst="rect">
            <a:avLst/>
          </a:prstGeom>
          <a:noFill/>
        </p:spPr>
        <p:txBody>
          <a:bodyPr wrap="square" lIns="0" tIns="0" rIns="0" bIns="0" rtlCol="0">
            <a:noAutofit/>
          </a:bodyPr>
          <a:lstStyle/>
          <a:p>
            <a:pPr algn="ctr"/>
            <a:r>
              <a:rPr lang="en-US" sz="1400" dirty="0" smtClean="0">
                <a:solidFill>
                  <a:schemeClr val="bg1"/>
                </a:solidFill>
                <a:latin typeface="Arial Black" pitchFamily="34" charset="0"/>
              </a:rPr>
              <a:t>St. Johns River Water Management District</a:t>
            </a:r>
            <a:endParaRPr lang="en-US" sz="1400" dirty="0">
              <a:solidFill>
                <a:schemeClr val="bg1"/>
              </a:solidFill>
              <a:latin typeface="Arial Black" pitchFamily="34" charset="0"/>
            </a:endParaRPr>
          </a:p>
        </p:txBody>
      </p:sp>
    </p:spTree>
  </p:cSld>
  <p:clrMap bg1="lt1" tx1="dk1" bg2="lt2" tx2="dk2" accent1="accent1" accent2="accent2" accent3="accent3" accent4="accent4" accent5="accent5" accent6="accent6" hlink="hlink" folHlink="folHlink"/>
  <p:sldLayoutIdLst>
    <p:sldLayoutId id="2147483655" r:id="rId1"/>
    <p:sldLayoutId id="2147483657" r:id="rId2"/>
  </p:sldLayoutIdLst>
  <p:txStyles>
    <p:titleStyle>
      <a:lvl1pPr algn="ctr" defTabSz="914400" rtl="0" eaLnBrk="1" latinLnBrk="0" hangingPunct="1">
        <a:spcBef>
          <a:spcPct val="0"/>
        </a:spcBef>
        <a:buNone/>
        <a:defRPr sz="4000" kern="1200">
          <a:solidFill>
            <a:srgbClr val="F1FC60"/>
          </a:solidFill>
          <a:effectLst>
            <a:glow rad="63500">
              <a:schemeClr val="tx1">
                <a:lumMod val="65000"/>
                <a:lumOff val="35000"/>
                <a:alpha val="40000"/>
              </a:schemeClr>
            </a:glow>
            <a:outerShdw blurRad="38100" dist="38100" dir="2700000" algn="tl">
              <a:srgbClr val="000000">
                <a:alpha val="43137"/>
              </a:srgbClr>
            </a:outerShdw>
          </a:effectLst>
          <a:latin typeface="Arial Black" pitchFamily="34" charset="0"/>
          <a:ea typeface="+mj-ea"/>
          <a:cs typeface="+mj-cs"/>
        </a:defRPr>
      </a:lvl1pPr>
    </p:titleStyle>
    <p:bodyStyle>
      <a:lvl1pPr marL="233363" indent="-233363" algn="l" defTabSz="914400" rtl="0" eaLnBrk="1" latinLnBrk="0" hangingPunct="1">
        <a:spcBef>
          <a:spcPts val="500"/>
        </a:spcBef>
        <a:buClr>
          <a:srgbClr val="F1FC60"/>
        </a:buClr>
        <a:buFont typeface="Arial" pitchFamily="34" charset="0"/>
        <a:buChar char="•"/>
        <a:defRPr sz="3200" b="1"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1pPr>
      <a:lvl2pPr marL="569913" indent="-336550" algn="l" defTabSz="914400" rtl="0" eaLnBrk="1" latinLnBrk="0" hangingPunct="1">
        <a:spcBef>
          <a:spcPts val="500"/>
        </a:spcBef>
        <a:buClr>
          <a:srgbClr val="F1FC60"/>
        </a:buClr>
        <a:buFont typeface="Arial" pitchFamily="34" charset="0"/>
        <a:buChar char="–"/>
        <a:defRPr sz="2800" b="1"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2pPr>
      <a:lvl3pPr marL="801688" indent="-231775" algn="l" defTabSz="914400" rtl="0" eaLnBrk="1" latinLnBrk="0" hangingPunct="1">
        <a:spcBef>
          <a:spcPts val="500"/>
        </a:spcBef>
        <a:buClr>
          <a:srgbClr val="F1FC60"/>
        </a:buClr>
        <a:buFont typeface="Courier New" pitchFamily="49" charset="0"/>
        <a:buChar char="o"/>
        <a:defRPr sz="2400" b="1"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3pPr>
      <a:lvl4pPr marL="1147763" indent="-233363" algn="l" defTabSz="914400" rtl="0" eaLnBrk="1" latinLnBrk="0" hangingPunct="1">
        <a:spcBef>
          <a:spcPts val="500"/>
        </a:spcBef>
        <a:buClr>
          <a:srgbClr val="F1FC60"/>
        </a:buClr>
        <a:buFont typeface="Wingdings" pitchFamily="2" charset="2"/>
        <a:buChar char="§"/>
        <a:defRPr sz="2000" b="1"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4pPr>
      <a:lvl5pPr marL="1484313" indent="-225425" algn="l" defTabSz="914400" rtl="0" eaLnBrk="1" latinLnBrk="0" hangingPunct="1">
        <a:spcBef>
          <a:spcPts val="500"/>
        </a:spcBef>
        <a:buClr>
          <a:srgbClr val="F1FC60"/>
        </a:buClr>
        <a:buFont typeface="Wingdings" pitchFamily="2" charset="2"/>
        <a:buChar char="Ø"/>
        <a:defRPr sz="2000" b="1"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ypress background2.jpg"/>
          <p:cNvPicPr>
            <a:picLocks noChangeAspect="1"/>
          </p:cNvPicPr>
          <p:nvPr/>
        </p:nvPicPr>
        <p:blipFill>
          <a:blip r:embed="rId3" cstate="print"/>
          <a:srcRect l="11114"/>
          <a:stretch>
            <a:fillRect/>
          </a:stretch>
        </p:blipFill>
        <p:spPr>
          <a:xfrm>
            <a:off x="0" y="0"/>
            <a:ext cx="9141551" cy="6858000"/>
          </a:xfrm>
          <a:prstGeom prst="rect">
            <a:avLst/>
          </a:prstGeom>
        </p:spPr>
      </p:pic>
      <p:sp>
        <p:nvSpPr>
          <p:cNvPr id="9" name="Title 1"/>
          <p:cNvSpPr txBox="1">
            <a:spLocks/>
          </p:cNvSpPr>
          <p:nvPr/>
        </p:nvSpPr>
        <p:spPr>
          <a:xfrm>
            <a:off x="4191000" y="2971800"/>
            <a:ext cx="4953000" cy="914399"/>
          </a:xfrm>
          <a:prstGeom prst="rect">
            <a:avLst/>
          </a:prstGeom>
        </p:spPr>
        <p:txBody>
          <a:bodyPr vert="horz" lIns="91440" tIns="45720" rIns="91440" bIns="45720" rtlCol="0" anchor="t"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solidFill>
                    <a:schemeClr val="tx1">
                      <a:lumMod val="65000"/>
                      <a:lumOff val="35000"/>
                    </a:schemeClr>
                  </a:solidFill>
                </a:ln>
                <a:solidFill>
                  <a:srgbClr val="F1FC60"/>
                </a:solidFill>
                <a:effectLst>
                  <a:outerShdw blurRad="38100" dist="38100" dir="2700000" algn="tl">
                    <a:srgbClr val="000000">
                      <a:alpha val="43137"/>
                    </a:srgbClr>
                  </a:outerShdw>
                </a:effectLst>
                <a:uLnTx/>
                <a:uFillTx/>
                <a:latin typeface="Arial Black" pitchFamily="34" charset="0"/>
                <a:ea typeface="+mj-ea"/>
                <a:cs typeface="+mj-cs"/>
              </a:rPr>
              <a:t>Introduction to Hydric Soils</a:t>
            </a:r>
          </a:p>
        </p:txBody>
      </p:sp>
      <p:sp>
        <p:nvSpPr>
          <p:cNvPr id="10" name="Subtitle 2"/>
          <p:cNvSpPr txBox="1">
            <a:spLocks/>
          </p:cNvSpPr>
          <p:nvPr/>
        </p:nvSpPr>
        <p:spPr>
          <a:xfrm>
            <a:off x="5257800" y="5715000"/>
            <a:ext cx="3886200" cy="990600"/>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ts val="0"/>
              </a:spcBef>
              <a:buClrTx/>
              <a:buSzTx/>
              <a:tabLst/>
              <a:defRPr/>
            </a:pPr>
            <a:r>
              <a:rPr lang="en-US" sz="2800" noProof="0" dirty="0" smtClean="0">
                <a:latin typeface="Arial" pitchFamily="34" charset="0"/>
                <a:cs typeface="Arial" pitchFamily="34" charset="0"/>
              </a:rPr>
              <a:t>Travis Richardson, MS</a:t>
            </a:r>
          </a:p>
          <a:p>
            <a:pPr marL="342900" marR="0" lvl="0" indent="-342900" algn="l" defTabSz="914400" rtl="0" eaLnBrk="1" fontAlgn="auto" latinLnBrk="0" hangingPunct="1">
              <a:lnSpc>
                <a:spcPct val="100000"/>
              </a:lnSpc>
              <a:spcBef>
                <a:spcPts val="0"/>
              </a:spcBef>
              <a:buClrTx/>
              <a:buSzTx/>
              <a:tabLst/>
              <a:defRPr/>
            </a:pPr>
            <a:r>
              <a:rPr kumimoji="0" lang="en-US" sz="1600" b="0" i="0" u="none" strike="noStrike" kern="1200" cap="none" spc="0" normalizeH="0" baseline="0" dirty="0" err="1" smtClean="0">
                <a:ln>
                  <a:noFill/>
                </a:ln>
                <a:solidFill>
                  <a:schemeClr val="tx1"/>
                </a:solidFill>
                <a:uLnTx/>
                <a:uFillTx/>
                <a:latin typeface="Arial" pitchFamily="34" charset="0"/>
                <a:cs typeface="Arial" pitchFamily="34" charset="0"/>
              </a:rPr>
              <a:t>DOT</a:t>
            </a:r>
            <a:r>
              <a:rPr kumimoji="0" lang="en-US" sz="1600" b="0" i="0" u="none" strike="noStrike" kern="1200" cap="none" spc="0" normalizeH="0" baseline="0" dirty="0" smtClean="0">
                <a:ln>
                  <a:noFill/>
                </a:ln>
                <a:solidFill>
                  <a:schemeClr val="tx1"/>
                </a:solidFill>
                <a:uLnTx/>
                <a:uFillTx/>
                <a:latin typeface="Arial" pitchFamily="34" charset="0"/>
                <a:cs typeface="Arial" pitchFamily="34" charset="0"/>
              </a:rPr>
              <a:t> Mitigation Program Manager</a:t>
            </a:r>
          </a:p>
          <a:p>
            <a:pPr marL="342900" marR="0" lvl="0" indent="-342900" algn="l" defTabSz="914400" rtl="0" eaLnBrk="1" fontAlgn="auto" latinLnBrk="0" hangingPunct="1">
              <a:lnSpc>
                <a:spcPct val="100000"/>
              </a:lnSpc>
              <a:spcBef>
                <a:spcPts val="0"/>
              </a:spcBef>
              <a:buClrTx/>
              <a:buSzTx/>
              <a:tabLst/>
              <a:defRPr/>
            </a:pPr>
            <a:r>
              <a:rPr lang="en-US" sz="1600" noProof="0" dirty="0" err="1" smtClean="0">
                <a:latin typeface="Arial" pitchFamily="34" charset="0"/>
                <a:cs typeface="Arial" pitchFamily="34" charset="0"/>
              </a:rPr>
              <a:t>SJRWMD</a:t>
            </a:r>
            <a:endParaRPr kumimoji="0" lang="en-US" sz="1600" b="0" i="0" u="none" strike="noStrike" kern="1200" cap="none" spc="0" normalizeH="0" baseline="0" noProof="0" dirty="0" smtClean="0">
              <a:ln>
                <a:noFill/>
              </a:ln>
              <a:solidFill>
                <a:schemeClr val="tx1"/>
              </a:solidFill>
              <a:uLnTx/>
              <a:uFillTx/>
              <a:latin typeface="Arial" pitchFamily="34" charset="0"/>
              <a:cs typeface="Arial" pitchFamily="34" charset="0"/>
            </a:endParaRPr>
          </a:p>
        </p:txBody>
      </p:sp>
      <p:sp>
        <p:nvSpPr>
          <p:cNvPr id="6" name="Rectangle 5"/>
          <p:cNvSpPr/>
          <p:nvPr/>
        </p:nvSpPr>
        <p:spPr>
          <a:xfrm>
            <a:off x="0" y="0"/>
            <a:ext cx="9144000" cy="381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228600" y="73223"/>
            <a:ext cx="8763000" cy="307777"/>
          </a:xfrm>
          <a:prstGeom prst="rect">
            <a:avLst/>
          </a:prstGeom>
          <a:noFill/>
        </p:spPr>
        <p:txBody>
          <a:bodyPr wrap="square" lIns="0" tIns="0" rIns="0" bIns="0" rtlCol="0">
            <a:noAutofit/>
          </a:bodyPr>
          <a:lstStyle/>
          <a:p>
            <a:pPr algn="ctr"/>
            <a:r>
              <a:rPr lang="en-US" sz="1400" dirty="0" smtClean="0">
                <a:solidFill>
                  <a:schemeClr val="bg1"/>
                </a:solidFill>
                <a:latin typeface="Arial Black" pitchFamily="34" charset="0"/>
              </a:rPr>
              <a:t>St. Johns River Water Management District</a:t>
            </a:r>
            <a:endParaRPr lang="en-US" sz="1400"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85800"/>
            <a:ext cx="7924800" cy="990600"/>
          </a:xfrm>
        </p:spPr>
        <p:txBody>
          <a:bodyPr/>
          <a:lstStyle/>
          <a:p>
            <a:r>
              <a:rPr lang="en-US" dirty="0"/>
              <a:t>Soil </a:t>
            </a:r>
            <a:r>
              <a:rPr lang="en-US" dirty="0" smtClean="0"/>
              <a:t>Color - Chroma</a:t>
            </a:r>
            <a:endParaRPr lang="en-US" dirty="0"/>
          </a:p>
        </p:txBody>
      </p:sp>
      <p:grpSp>
        <p:nvGrpSpPr>
          <p:cNvPr id="3" name="Group 2"/>
          <p:cNvGrpSpPr/>
          <p:nvPr/>
        </p:nvGrpSpPr>
        <p:grpSpPr>
          <a:xfrm>
            <a:off x="2120868" y="1676400"/>
            <a:ext cx="5907034" cy="2121932"/>
            <a:chOff x="1603343" y="1676400"/>
            <a:chExt cx="5907034" cy="2121932"/>
          </a:xfrm>
        </p:grpSpPr>
        <p:sp>
          <p:nvSpPr>
            <p:cNvPr id="4" name="Line 2"/>
            <p:cNvSpPr>
              <a:spLocks noChangeShapeType="1"/>
            </p:cNvSpPr>
            <p:nvPr/>
          </p:nvSpPr>
          <p:spPr bwMode="auto">
            <a:xfrm>
              <a:off x="2209800" y="2971800"/>
              <a:ext cx="4876800" cy="0"/>
            </a:xfrm>
            <a:prstGeom prst="line">
              <a:avLst/>
            </a:prstGeom>
            <a:noFill/>
            <a:ln w="25400">
              <a:solidFill>
                <a:schemeClr val="bg1"/>
              </a:solidFill>
              <a:round/>
              <a:headEnd/>
              <a:tailEnd/>
            </a:ln>
            <a:effectLst/>
          </p:spPr>
          <p:txBody>
            <a:bodyPr wrap="none" anchor="ctr"/>
            <a:lstStyle/>
            <a:p>
              <a:endParaRPr lang="en-US"/>
            </a:p>
          </p:txBody>
        </p:sp>
        <p:sp>
          <p:nvSpPr>
            <p:cNvPr id="5" name="Line 3"/>
            <p:cNvSpPr>
              <a:spLocks noChangeShapeType="1"/>
            </p:cNvSpPr>
            <p:nvPr/>
          </p:nvSpPr>
          <p:spPr bwMode="auto">
            <a:xfrm>
              <a:off x="2209800" y="2438400"/>
              <a:ext cx="0" cy="1066800"/>
            </a:xfrm>
            <a:prstGeom prst="line">
              <a:avLst/>
            </a:prstGeom>
            <a:noFill/>
            <a:ln w="25400">
              <a:solidFill>
                <a:schemeClr val="bg1"/>
              </a:solidFill>
              <a:round/>
              <a:headEnd/>
              <a:tailEnd/>
            </a:ln>
            <a:effectLst/>
          </p:spPr>
          <p:txBody>
            <a:bodyPr wrap="none" anchor="ctr"/>
            <a:lstStyle/>
            <a:p>
              <a:endParaRPr lang="en-US"/>
            </a:p>
          </p:txBody>
        </p:sp>
        <p:sp>
          <p:nvSpPr>
            <p:cNvPr id="6" name="Line 4"/>
            <p:cNvSpPr>
              <a:spLocks noChangeShapeType="1"/>
            </p:cNvSpPr>
            <p:nvPr/>
          </p:nvSpPr>
          <p:spPr bwMode="auto">
            <a:xfrm>
              <a:off x="5867400" y="2438400"/>
              <a:ext cx="0" cy="1066800"/>
            </a:xfrm>
            <a:prstGeom prst="line">
              <a:avLst/>
            </a:prstGeom>
            <a:noFill/>
            <a:ln w="25400">
              <a:solidFill>
                <a:schemeClr val="bg1"/>
              </a:solidFill>
              <a:round/>
              <a:headEnd/>
              <a:tailEnd/>
            </a:ln>
            <a:effectLst/>
          </p:spPr>
          <p:txBody>
            <a:bodyPr wrap="none" anchor="ctr"/>
            <a:lstStyle/>
            <a:p>
              <a:endParaRPr lang="en-US"/>
            </a:p>
          </p:txBody>
        </p:sp>
        <p:sp>
          <p:nvSpPr>
            <p:cNvPr id="7" name="Line 5"/>
            <p:cNvSpPr>
              <a:spLocks noChangeShapeType="1"/>
            </p:cNvSpPr>
            <p:nvPr/>
          </p:nvSpPr>
          <p:spPr bwMode="auto">
            <a:xfrm>
              <a:off x="3429000" y="2438400"/>
              <a:ext cx="0" cy="1066800"/>
            </a:xfrm>
            <a:prstGeom prst="line">
              <a:avLst/>
            </a:prstGeom>
            <a:noFill/>
            <a:ln w="25400">
              <a:solidFill>
                <a:schemeClr val="bg1"/>
              </a:solidFill>
              <a:round/>
              <a:headEnd/>
              <a:tailEnd/>
            </a:ln>
            <a:effectLst/>
          </p:spPr>
          <p:txBody>
            <a:bodyPr wrap="none" anchor="ctr"/>
            <a:lstStyle/>
            <a:p>
              <a:endParaRPr lang="en-US"/>
            </a:p>
          </p:txBody>
        </p:sp>
        <p:sp>
          <p:nvSpPr>
            <p:cNvPr id="8" name="Line 6"/>
            <p:cNvSpPr>
              <a:spLocks noChangeShapeType="1"/>
            </p:cNvSpPr>
            <p:nvPr/>
          </p:nvSpPr>
          <p:spPr bwMode="auto">
            <a:xfrm>
              <a:off x="4648200" y="2438400"/>
              <a:ext cx="0" cy="1066800"/>
            </a:xfrm>
            <a:prstGeom prst="line">
              <a:avLst/>
            </a:prstGeom>
            <a:noFill/>
            <a:ln w="25400">
              <a:solidFill>
                <a:schemeClr val="bg1"/>
              </a:solidFill>
              <a:round/>
              <a:headEnd/>
              <a:tailEnd/>
            </a:ln>
            <a:effectLst/>
          </p:spPr>
          <p:txBody>
            <a:bodyPr wrap="none" anchor="ctr"/>
            <a:lstStyle/>
            <a:p>
              <a:endParaRPr lang="en-US"/>
            </a:p>
          </p:txBody>
        </p:sp>
        <p:sp>
          <p:nvSpPr>
            <p:cNvPr id="9" name="Line 7"/>
            <p:cNvSpPr>
              <a:spLocks noChangeShapeType="1"/>
            </p:cNvSpPr>
            <p:nvPr/>
          </p:nvSpPr>
          <p:spPr bwMode="auto">
            <a:xfrm>
              <a:off x="7086600" y="2438400"/>
              <a:ext cx="0" cy="1066800"/>
            </a:xfrm>
            <a:prstGeom prst="line">
              <a:avLst/>
            </a:prstGeom>
            <a:noFill/>
            <a:ln w="25400">
              <a:solidFill>
                <a:schemeClr val="bg1"/>
              </a:solidFill>
              <a:round/>
              <a:headEnd/>
              <a:tailEnd/>
            </a:ln>
            <a:effectLst/>
          </p:spPr>
          <p:txBody>
            <a:bodyPr wrap="none" anchor="ctr"/>
            <a:lstStyle/>
            <a:p>
              <a:endParaRPr lang="en-US"/>
            </a:p>
          </p:txBody>
        </p:sp>
        <p:sp>
          <p:nvSpPr>
            <p:cNvPr id="10" name="Text Box 8"/>
            <p:cNvSpPr txBox="1">
              <a:spLocks noChangeArrowheads="1"/>
            </p:cNvSpPr>
            <p:nvPr/>
          </p:nvSpPr>
          <p:spPr bwMode="auto">
            <a:xfrm>
              <a:off x="1603343" y="1676400"/>
              <a:ext cx="1208152" cy="707886"/>
            </a:xfrm>
            <a:prstGeom prst="rect">
              <a:avLst/>
            </a:prstGeom>
            <a:noFill/>
            <a:ln w="9525">
              <a:noFill/>
              <a:miter lim="800000"/>
              <a:headEnd/>
              <a:tailEnd/>
            </a:ln>
            <a:effectLst/>
          </p:spPr>
          <p:txBody>
            <a:bodyPr wrap="none">
              <a:spAutoFit/>
            </a:bodyPr>
            <a:lstStyle/>
            <a:p>
              <a:pPr algn="ctr"/>
              <a:r>
                <a:rPr lang="en-US" sz="2000" b="1" dirty="0"/>
                <a:t>“Neutral”</a:t>
              </a:r>
            </a:p>
            <a:p>
              <a:pPr algn="ctr"/>
              <a:r>
                <a:rPr lang="en-US" sz="2000" b="1" dirty="0"/>
                <a:t>Color</a:t>
              </a:r>
            </a:p>
          </p:txBody>
        </p:sp>
        <p:sp>
          <p:nvSpPr>
            <p:cNvPr id="11" name="Text Box 9"/>
            <p:cNvSpPr txBox="1">
              <a:spLocks noChangeArrowheads="1"/>
            </p:cNvSpPr>
            <p:nvPr/>
          </p:nvSpPr>
          <p:spPr bwMode="auto">
            <a:xfrm>
              <a:off x="6608848" y="1692275"/>
              <a:ext cx="901529" cy="707886"/>
            </a:xfrm>
            <a:prstGeom prst="rect">
              <a:avLst/>
            </a:prstGeom>
            <a:noFill/>
            <a:ln w="9525">
              <a:noFill/>
              <a:miter lim="800000"/>
              <a:headEnd/>
              <a:tailEnd/>
            </a:ln>
            <a:effectLst/>
          </p:spPr>
          <p:txBody>
            <a:bodyPr wrap="none">
              <a:spAutoFit/>
            </a:bodyPr>
            <a:lstStyle/>
            <a:p>
              <a:pPr algn="ctr"/>
              <a:r>
                <a:rPr lang="en-US" sz="2000" b="1" dirty="0"/>
                <a:t>“Pure”</a:t>
              </a:r>
            </a:p>
            <a:p>
              <a:pPr algn="ctr"/>
              <a:r>
                <a:rPr lang="en-US" sz="2000" b="1" dirty="0"/>
                <a:t>Color</a:t>
              </a:r>
            </a:p>
          </p:txBody>
        </p:sp>
        <p:sp>
          <p:nvSpPr>
            <p:cNvPr id="12" name="Text Box 10"/>
            <p:cNvSpPr txBox="1">
              <a:spLocks noChangeArrowheads="1"/>
            </p:cNvSpPr>
            <p:nvPr/>
          </p:nvSpPr>
          <p:spPr bwMode="auto">
            <a:xfrm>
              <a:off x="1981200" y="3429000"/>
              <a:ext cx="5389617" cy="369332"/>
            </a:xfrm>
            <a:prstGeom prst="rect">
              <a:avLst/>
            </a:prstGeom>
            <a:noFill/>
            <a:ln w="9525">
              <a:noFill/>
              <a:miter lim="800000"/>
              <a:headEnd/>
              <a:tailEnd/>
            </a:ln>
            <a:effectLst/>
          </p:spPr>
          <p:txBody>
            <a:bodyPr wrap="none">
              <a:spAutoFit/>
            </a:bodyPr>
            <a:lstStyle/>
            <a:p>
              <a:r>
                <a:rPr lang="en-US" dirty="0"/>
                <a:t>/0           </a:t>
              </a:r>
              <a:r>
                <a:rPr lang="en-US" dirty="0" smtClean="0"/>
                <a:t>/</a:t>
              </a:r>
              <a:r>
                <a:rPr lang="en-US" dirty="0"/>
                <a:t>2             /4             /6             /</a:t>
              </a:r>
              <a:r>
                <a:rPr lang="en-US" dirty="0" smtClean="0"/>
                <a:t>8…     	     /20</a:t>
              </a:r>
              <a:endParaRPr lang="en-US" dirty="0"/>
            </a:p>
          </p:txBody>
        </p:sp>
      </p:grpSp>
      <p:grpSp>
        <p:nvGrpSpPr>
          <p:cNvPr id="13" name="Group 12"/>
          <p:cNvGrpSpPr/>
          <p:nvPr/>
        </p:nvGrpSpPr>
        <p:grpSpPr>
          <a:xfrm>
            <a:off x="1981200" y="4038600"/>
            <a:ext cx="6781800" cy="2381310"/>
            <a:chOff x="1143000" y="4038600"/>
            <a:chExt cx="6781800" cy="2381310"/>
          </a:xfrm>
        </p:grpSpPr>
        <p:sp>
          <p:nvSpPr>
            <p:cNvPr id="14" name="Line 11"/>
            <p:cNvSpPr>
              <a:spLocks noChangeShapeType="1"/>
            </p:cNvSpPr>
            <p:nvPr/>
          </p:nvSpPr>
          <p:spPr bwMode="auto">
            <a:xfrm>
              <a:off x="5486400" y="4343400"/>
              <a:ext cx="1600200" cy="0"/>
            </a:xfrm>
            <a:prstGeom prst="line">
              <a:avLst/>
            </a:prstGeom>
            <a:noFill/>
            <a:ln w="50800">
              <a:solidFill>
                <a:schemeClr val="tx1"/>
              </a:solidFill>
              <a:round/>
              <a:headEnd/>
              <a:tailEnd type="triangle" w="med" len="med"/>
            </a:ln>
            <a:effectLst/>
          </p:spPr>
          <p:txBody>
            <a:bodyPr wrap="none" anchor="ctr"/>
            <a:lstStyle/>
            <a:p>
              <a:endParaRPr lang="en-US"/>
            </a:p>
          </p:txBody>
        </p:sp>
        <p:sp>
          <p:nvSpPr>
            <p:cNvPr id="15" name="Line 12"/>
            <p:cNvSpPr>
              <a:spLocks noChangeShapeType="1"/>
            </p:cNvSpPr>
            <p:nvPr/>
          </p:nvSpPr>
          <p:spPr bwMode="auto">
            <a:xfrm>
              <a:off x="2057400" y="6248400"/>
              <a:ext cx="1905000" cy="0"/>
            </a:xfrm>
            <a:prstGeom prst="line">
              <a:avLst/>
            </a:prstGeom>
            <a:noFill/>
            <a:ln w="50800">
              <a:solidFill>
                <a:schemeClr val="tx1"/>
              </a:solidFill>
              <a:round/>
              <a:headEnd type="triangle" w="med" len="med"/>
              <a:tailEnd/>
            </a:ln>
            <a:effectLst/>
          </p:spPr>
          <p:txBody>
            <a:bodyPr wrap="none" anchor="ctr"/>
            <a:lstStyle/>
            <a:p>
              <a:endParaRPr lang="en-US"/>
            </a:p>
          </p:txBody>
        </p:sp>
        <p:sp>
          <p:nvSpPr>
            <p:cNvPr id="16" name="Text Box 13"/>
            <p:cNvSpPr txBox="1">
              <a:spLocks noChangeArrowheads="1"/>
            </p:cNvSpPr>
            <p:nvPr/>
          </p:nvSpPr>
          <p:spPr bwMode="auto">
            <a:xfrm>
              <a:off x="1828800" y="4038600"/>
              <a:ext cx="3541713" cy="400110"/>
            </a:xfrm>
            <a:prstGeom prst="rect">
              <a:avLst/>
            </a:prstGeom>
            <a:noFill/>
            <a:ln w="9525">
              <a:noFill/>
              <a:miter lim="800000"/>
              <a:headEnd/>
              <a:tailEnd/>
            </a:ln>
            <a:effectLst/>
          </p:spPr>
          <p:txBody>
            <a:bodyPr>
              <a:spAutoFit/>
            </a:bodyPr>
            <a:lstStyle/>
            <a:p>
              <a:r>
                <a:rPr lang="en-US" sz="2000" b="1" dirty="0"/>
                <a:t>Increasing </a:t>
              </a:r>
              <a:r>
                <a:rPr lang="en-US" sz="2000" b="1" dirty="0" smtClean="0"/>
                <a:t> strength </a:t>
              </a:r>
              <a:r>
                <a:rPr lang="en-US" sz="2000" b="1" dirty="0"/>
                <a:t>of color</a:t>
              </a:r>
            </a:p>
          </p:txBody>
        </p:sp>
        <p:sp>
          <p:nvSpPr>
            <p:cNvPr id="17" name="Text Box 14"/>
            <p:cNvSpPr txBox="1">
              <a:spLocks noChangeArrowheads="1"/>
            </p:cNvSpPr>
            <p:nvPr/>
          </p:nvSpPr>
          <p:spPr bwMode="auto">
            <a:xfrm>
              <a:off x="4114800" y="6019800"/>
              <a:ext cx="2308324" cy="400110"/>
            </a:xfrm>
            <a:prstGeom prst="rect">
              <a:avLst/>
            </a:prstGeom>
            <a:noFill/>
            <a:ln w="9525">
              <a:noFill/>
              <a:miter lim="800000"/>
              <a:headEnd/>
              <a:tailEnd/>
            </a:ln>
            <a:effectLst/>
          </p:spPr>
          <p:txBody>
            <a:bodyPr wrap="none">
              <a:spAutoFit/>
            </a:bodyPr>
            <a:lstStyle/>
            <a:p>
              <a:r>
                <a:rPr lang="en-US" sz="2000" b="1" dirty="0"/>
                <a:t>Increasing </a:t>
              </a:r>
              <a:r>
                <a:rPr lang="en-US" sz="2000" b="1" dirty="0" smtClean="0"/>
                <a:t> grayness</a:t>
              </a:r>
              <a:endParaRPr lang="en-US" sz="2000" b="1" dirty="0"/>
            </a:p>
          </p:txBody>
        </p:sp>
        <p:pic>
          <p:nvPicPr>
            <p:cNvPr id="18" name="Picture 16" descr="munsell 7"/>
            <p:cNvPicPr>
              <a:picLocks noChangeAspect="1" noChangeArrowheads="1"/>
            </p:cNvPicPr>
            <p:nvPr/>
          </p:nvPicPr>
          <p:blipFill>
            <a:blip r:embed="rId2" cstate="print"/>
            <a:srcRect l="6863" t="44119" b="44029"/>
            <a:stretch>
              <a:fillRect/>
            </a:stretch>
          </p:blipFill>
          <p:spPr bwMode="auto">
            <a:xfrm>
              <a:off x="1143000" y="4572000"/>
              <a:ext cx="6781800" cy="1447800"/>
            </a:xfrm>
            <a:prstGeom prst="rect">
              <a:avLst/>
            </a:prstGeom>
            <a:noFill/>
          </p:spPr>
        </p:pic>
      </p:grpSp>
    </p:spTree>
    <p:extLst>
      <p:ext uri="{BB962C8B-B14F-4D97-AF65-F5344CB8AC3E}">
        <p14:creationId xmlns:p14="http://schemas.microsoft.com/office/powerpoint/2010/main" xmlns="" val="15912867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09600"/>
            <a:ext cx="7924800" cy="1066800"/>
          </a:xfrm>
        </p:spPr>
        <p:txBody>
          <a:bodyPr/>
          <a:lstStyle/>
          <a:p>
            <a:r>
              <a:rPr lang="en-US" dirty="0" smtClean="0"/>
              <a:t>Soil Morphology - Texture</a:t>
            </a:r>
            <a:endParaRPr lang="en-US" dirty="0"/>
          </a:p>
        </p:txBody>
      </p:sp>
      <p:pic>
        <p:nvPicPr>
          <p:cNvPr id="5" name="Picture 2" descr="http://www.uwsp.edu/geo/faculty/ritter/images/biosphere/soils/texture_triangle_large_2.jpg"/>
          <p:cNvPicPr>
            <a:picLocks noChangeAspect="1" noChangeArrowheads="1"/>
          </p:cNvPicPr>
          <p:nvPr/>
        </p:nvPicPr>
        <p:blipFill>
          <a:blip r:embed="rId2" cstate="print"/>
          <a:srcRect/>
          <a:stretch>
            <a:fillRect/>
          </a:stretch>
        </p:blipFill>
        <p:spPr bwMode="auto">
          <a:xfrm>
            <a:off x="1600200" y="1524000"/>
            <a:ext cx="6629400" cy="5223164"/>
          </a:xfrm>
          <a:prstGeom prst="rect">
            <a:avLst/>
          </a:prstGeom>
          <a:noFill/>
        </p:spPr>
      </p:pic>
      <p:cxnSp>
        <p:nvCxnSpPr>
          <p:cNvPr id="6" name="Straight Connector 5"/>
          <p:cNvCxnSpPr/>
          <p:nvPr/>
        </p:nvCxnSpPr>
        <p:spPr>
          <a:xfrm>
            <a:off x="2057400" y="5029200"/>
            <a:ext cx="1524000" cy="60960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0386103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Hydric Soil</a:t>
            </a:r>
            <a:endParaRPr lang="en-US" dirty="0"/>
          </a:p>
        </p:txBody>
      </p:sp>
      <p:sp>
        <p:nvSpPr>
          <p:cNvPr id="3" name="Content Placeholder 2"/>
          <p:cNvSpPr>
            <a:spLocks noGrp="1"/>
          </p:cNvSpPr>
          <p:nvPr>
            <p:ph idx="1"/>
          </p:nvPr>
        </p:nvSpPr>
        <p:spPr>
          <a:xfrm>
            <a:off x="1752600" y="1798637"/>
            <a:ext cx="7010400" cy="3230563"/>
          </a:xfrm>
        </p:spPr>
        <p:txBody>
          <a:bodyPr/>
          <a:lstStyle/>
          <a:p>
            <a:pPr marL="0" indent="0">
              <a:buNone/>
            </a:pPr>
            <a:r>
              <a:rPr lang="en-US" sz="2800" dirty="0" smtClean="0"/>
              <a:t>A soil that formed under conditions of saturation, flooding, or </a:t>
            </a:r>
            <a:r>
              <a:rPr lang="en-US" sz="2800" dirty="0" err="1" smtClean="0"/>
              <a:t>ponding</a:t>
            </a:r>
            <a:r>
              <a:rPr lang="en-US" sz="2800" dirty="0" smtClean="0"/>
              <a:t> long enough during the growing season to develop anaerobic conditions in the upper part (Federal Register, July 13, 1994)</a:t>
            </a:r>
            <a:endParaRPr lang="en-US" sz="2800" dirty="0"/>
          </a:p>
        </p:txBody>
      </p:sp>
      <p:sp>
        <p:nvSpPr>
          <p:cNvPr id="4" name="TextBox 3"/>
          <p:cNvSpPr txBox="1"/>
          <p:nvPr/>
        </p:nvSpPr>
        <p:spPr>
          <a:xfrm>
            <a:off x="914400" y="5257800"/>
            <a:ext cx="8229600" cy="1169551"/>
          </a:xfrm>
          <a:prstGeom prst="rect">
            <a:avLst/>
          </a:prstGeom>
          <a:noFill/>
        </p:spPr>
        <p:txBody>
          <a:bodyPr wrap="square" rtlCol="0">
            <a:spAutoFit/>
          </a:bodyPr>
          <a:lstStyle/>
          <a:p>
            <a:pPr algn="ctr"/>
            <a:r>
              <a:rPr lang="en-US" sz="2800" dirty="0" smtClean="0"/>
              <a:t>Field Indicators of Hydric Soils In the United States</a:t>
            </a:r>
          </a:p>
          <a:p>
            <a:pPr algn="ctr">
              <a:lnSpc>
                <a:spcPct val="150000"/>
              </a:lnSpc>
            </a:pPr>
            <a:r>
              <a:rPr lang="en-US" sz="2800" dirty="0" smtClean="0"/>
              <a:t>www.nrcs.usda.gov</a:t>
            </a:r>
            <a:endParaRPr lang="en-US" sz="2800" dirty="0"/>
          </a:p>
        </p:txBody>
      </p:sp>
    </p:spTree>
    <p:extLst>
      <p:ext uri="{BB962C8B-B14F-4D97-AF65-F5344CB8AC3E}">
        <p14:creationId xmlns:p14="http://schemas.microsoft.com/office/powerpoint/2010/main" xmlns="" val="31309159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200"/>
            <a:ext cx="7924800" cy="990600"/>
          </a:xfrm>
        </p:spPr>
        <p:txBody>
          <a:bodyPr/>
          <a:lstStyle/>
          <a:p>
            <a:r>
              <a:rPr lang="en-US" dirty="0" smtClean="0"/>
              <a:t>Muck Presence (A8) </a:t>
            </a:r>
            <a:br>
              <a:rPr lang="en-US" dirty="0" smtClean="0"/>
            </a:br>
            <a:r>
              <a:rPr lang="en-US" sz="1600" dirty="0" smtClean="0"/>
              <a:t>for use in </a:t>
            </a:r>
            <a:r>
              <a:rPr lang="en-US" sz="1600" dirty="0" err="1" smtClean="0"/>
              <a:t>LRRs</a:t>
            </a:r>
            <a:r>
              <a:rPr lang="en-US" sz="1600" dirty="0" smtClean="0"/>
              <a:t> Q, U, V, &amp; Z</a:t>
            </a:r>
            <a:endParaRPr lang="en-US" sz="1600" dirty="0"/>
          </a:p>
        </p:txBody>
      </p:sp>
      <p:sp>
        <p:nvSpPr>
          <p:cNvPr id="3" name="Content Placeholder 2"/>
          <p:cNvSpPr>
            <a:spLocks noGrp="1"/>
          </p:cNvSpPr>
          <p:nvPr>
            <p:ph idx="1"/>
          </p:nvPr>
        </p:nvSpPr>
        <p:spPr>
          <a:xfrm>
            <a:off x="5334000" y="2057400"/>
            <a:ext cx="3657600" cy="2773363"/>
          </a:xfrm>
        </p:spPr>
        <p:txBody>
          <a:bodyPr/>
          <a:lstStyle/>
          <a:p>
            <a:pPr marL="0" indent="0">
              <a:buNone/>
            </a:pPr>
            <a:r>
              <a:rPr lang="en-US" sz="2800" dirty="0" smtClean="0"/>
              <a:t>A layer of muck with value 3 or less and </a:t>
            </a:r>
            <a:r>
              <a:rPr lang="en-US" sz="2800" dirty="0" err="1" smtClean="0"/>
              <a:t>chroma</a:t>
            </a:r>
            <a:r>
              <a:rPr lang="en-US" sz="2800" dirty="0" smtClean="0"/>
              <a:t> of 1 or less, starting within 15 cm (6 inches) of the soil surface.</a:t>
            </a:r>
            <a:endParaRPr lang="en-US" sz="2800" dirty="0"/>
          </a:p>
        </p:txBody>
      </p:sp>
      <p:pic>
        <p:nvPicPr>
          <p:cNvPr id="4" name="Picture 3" descr="caravelle_S7_A7_A8_1.JP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219200" y="1447800"/>
            <a:ext cx="3873500" cy="5164667"/>
          </a:xfrm>
          <a:prstGeom prst="rect">
            <a:avLst/>
          </a:prstGeom>
        </p:spPr>
      </p:pic>
      <p:sp>
        <p:nvSpPr>
          <p:cNvPr id="5" name="TextBox 4"/>
          <p:cNvSpPr txBox="1"/>
          <p:nvPr/>
        </p:nvSpPr>
        <p:spPr>
          <a:xfrm>
            <a:off x="5257800" y="5562600"/>
            <a:ext cx="3886200" cy="923330"/>
          </a:xfrm>
          <a:prstGeom prst="rect">
            <a:avLst/>
          </a:prstGeom>
          <a:noFill/>
        </p:spPr>
        <p:txBody>
          <a:bodyPr wrap="square" rtlCol="0">
            <a:spAutoFit/>
          </a:bodyPr>
          <a:lstStyle/>
          <a:p>
            <a:pPr>
              <a:lnSpc>
                <a:spcPct val="150000"/>
              </a:lnSpc>
            </a:pPr>
            <a:r>
              <a:rPr lang="en-US" sz="1200" dirty="0" smtClean="0"/>
              <a:t>All criteria for hydric soils indicators and </a:t>
            </a:r>
            <a:r>
              <a:rPr lang="en-US" sz="1200" dirty="0" err="1" smtClean="0"/>
              <a:t>LRR</a:t>
            </a:r>
            <a:r>
              <a:rPr lang="en-US" sz="1200" dirty="0" smtClean="0"/>
              <a:t> map from:</a:t>
            </a:r>
          </a:p>
          <a:p>
            <a:r>
              <a:rPr lang="en-US" sz="1200" dirty="0" smtClean="0"/>
              <a:t>USDA, NRCS. 2010.  Field Indicators of Hydric Soils in the United States , Version 7.0.  </a:t>
            </a:r>
            <a:r>
              <a:rPr lang="en-US" sz="1200" dirty="0" err="1" smtClean="0"/>
              <a:t>L.M.</a:t>
            </a:r>
            <a:r>
              <a:rPr lang="en-US" sz="1200" dirty="0" smtClean="0"/>
              <a:t> </a:t>
            </a:r>
            <a:r>
              <a:rPr lang="en-US" sz="1200" dirty="0" err="1" smtClean="0"/>
              <a:t>Vasilas</a:t>
            </a:r>
            <a:r>
              <a:rPr lang="en-US" sz="1200" dirty="0" smtClean="0"/>
              <a:t>, </a:t>
            </a:r>
            <a:r>
              <a:rPr lang="en-US" sz="1200" dirty="0" err="1" smtClean="0"/>
              <a:t>G.W.</a:t>
            </a:r>
            <a:r>
              <a:rPr lang="en-US" sz="1200" dirty="0" smtClean="0"/>
              <a:t> Hurt, and C.V. Noble (eds.).</a:t>
            </a:r>
            <a:endParaRPr lang="en-US" sz="1200" dirty="0"/>
          </a:p>
        </p:txBody>
      </p:sp>
    </p:spTree>
    <p:extLst>
      <p:ext uri="{BB962C8B-B14F-4D97-AF65-F5344CB8AC3E}">
        <p14:creationId xmlns:p14="http://schemas.microsoft.com/office/powerpoint/2010/main" xmlns="" val="2765495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200"/>
            <a:ext cx="7924800" cy="914400"/>
          </a:xfrm>
        </p:spPr>
        <p:txBody>
          <a:bodyPr/>
          <a:lstStyle/>
          <a:p>
            <a:r>
              <a:rPr lang="en-US" dirty="0" smtClean="0"/>
              <a:t>Land Resource Regions</a:t>
            </a:r>
            <a:endParaRPr lang="en-US" dirty="0"/>
          </a:p>
        </p:txBody>
      </p:sp>
      <p:pic>
        <p:nvPicPr>
          <p:cNvPr id="4" name="Picture 4"/>
          <p:cNvPicPr>
            <a:picLocks noGrp="1" noChangeAspect="1" noChangeArrowheads="1"/>
          </p:cNvPicPr>
          <p:nvPr>
            <p:ph idx="1"/>
          </p:nvPr>
        </p:nvPicPr>
        <p:blipFill>
          <a:blip r:embed="rId2" cstate="print"/>
          <a:srcRect/>
          <a:stretch>
            <a:fillRect/>
          </a:stretch>
        </p:blipFill>
        <p:spPr bwMode="auto">
          <a:xfrm>
            <a:off x="1219200" y="1219200"/>
            <a:ext cx="7281827" cy="5105400"/>
          </a:xfrm>
          <a:prstGeom prst="rect">
            <a:avLst/>
          </a:prstGeom>
          <a:noFill/>
          <a:ln w="38100">
            <a:noFill/>
            <a:miter lim="800000"/>
            <a:headEnd type="none" w="lg" len="lg"/>
            <a:tailEnd type="none" w="lg" len="lg"/>
          </a:ln>
          <a:effectLst/>
        </p:spPr>
      </p:pic>
    </p:spTree>
    <p:extLst>
      <p:ext uri="{BB962C8B-B14F-4D97-AF65-F5344CB8AC3E}">
        <p14:creationId xmlns:p14="http://schemas.microsoft.com/office/powerpoint/2010/main" xmlns="" val="32602052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Sandy Redox (S5)</a:t>
            </a:r>
            <a:br>
              <a:rPr lang="en-US" dirty="0" smtClean="0"/>
            </a:br>
            <a:r>
              <a:rPr lang="en-US" sz="1600" dirty="0" smtClean="0"/>
              <a:t>for use in all </a:t>
            </a:r>
            <a:r>
              <a:rPr lang="en-US" sz="1600" dirty="0" err="1" smtClean="0"/>
              <a:t>LRRs</a:t>
            </a:r>
            <a:r>
              <a:rPr lang="en-US" sz="1600" dirty="0" smtClean="0"/>
              <a:t> except Q, V, W, X, &amp; Y</a:t>
            </a:r>
            <a:endParaRPr lang="en-US" dirty="0"/>
          </a:p>
        </p:txBody>
      </p:sp>
      <p:sp>
        <p:nvSpPr>
          <p:cNvPr id="3" name="Content Placeholder 2"/>
          <p:cNvSpPr>
            <a:spLocks noGrp="1"/>
          </p:cNvSpPr>
          <p:nvPr>
            <p:ph idx="1"/>
          </p:nvPr>
        </p:nvSpPr>
        <p:spPr>
          <a:xfrm>
            <a:off x="5943600" y="1981200"/>
            <a:ext cx="3048000" cy="4648200"/>
          </a:xfrm>
        </p:spPr>
        <p:txBody>
          <a:bodyPr/>
          <a:lstStyle/>
          <a:p>
            <a:pPr marL="0" indent="0">
              <a:buNone/>
            </a:pPr>
            <a:r>
              <a:rPr lang="en-US" sz="2200" dirty="0" smtClean="0"/>
              <a:t>A layer starting within 6 inches of the soil surface that is at least 4 inches thick</a:t>
            </a:r>
            <a:r>
              <a:rPr lang="en-US" sz="2200" u="sng" dirty="0" smtClean="0"/>
              <a:t> </a:t>
            </a:r>
            <a:r>
              <a:rPr lang="en-US" sz="2200" dirty="0" smtClean="0"/>
              <a:t>and has a matrix with 60% </a:t>
            </a:r>
            <a:r>
              <a:rPr lang="en-US" sz="2200" dirty="0" err="1" smtClean="0"/>
              <a:t>chroma</a:t>
            </a:r>
            <a:r>
              <a:rPr lang="en-US" sz="2200" dirty="0" smtClean="0"/>
              <a:t> of 2 or less and 2% or more distinct or prominent </a:t>
            </a:r>
            <a:r>
              <a:rPr lang="en-US" sz="2200" dirty="0" err="1" smtClean="0"/>
              <a:t>redox</a:t>
            </a:r>
            <a:r>
              <a:rPr lang="en-US" sz="2200" dirty="0" smtClean="0"/>
              <a:t> concentrations occurring as soft masses and/or pore linings.</a:t>
            </a:r>
            <a:endParaRPr lang="en-US" sz="2200" dirty="0"/>
          </a:p>
        </p:txBody>
      </p:sp>
      <p:pic>
        <p:nvPicPr>
          <p:cNvPr id="4" name="Picture 3" descr="Jax soils training diffuse and distinct S5.JPG"/>
          <p:cNvPicPr>
            <a:picLocks noChangeAspect="1"/>
          </p:cNvPicPr>
          <p:nvPr/>
        </p:nvPicPr>
        <p:blipFill>
          <a:blip r:embed="rId2" cstate="print"/>
          <a:stretch>
            <a:fillRect/>
          </a:stretch>
        </p:blipFill>
        <p:spPr>
          <a:xfrm>
            <a:off x="990600" y="2133600"/>
            <a:ext cx="4876800" cy="3657600"/>
          </a:xfrm>
          <a:prstGeom prst="rect">
            <a:avLst/>
          </a:prstGeom>
        </p:spPr>
      </p:pic>
    </p:spTree>
    <p:extLst>
      <p:ext uri="{BB962C8B-B14F-4D97-AF65-F5344CB8AC3E}">
        <p14:creationId xmlns:p14="http://schemas.microsoft.com/office/powerpoint/2010/main" xmlns="" val="22313265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81000"/>
            <a:ext cx="7924800" cy="1143000"/>
          </a:xfrm>
        </p:spPr>
        <p:txBody>
          <a:bodyPr/>
          <a:lstStyle/>
          <a:p>
            <a:r>
              <a:rPr lang="en-US" dirty="0" smtClean="0"/>
              <a:t>Stripped Matrix (S6)</a:t>
            </a:r>
            <a:r>
              <a:rPr lang="en-US" sz="1600" dirty="0" smtClean="0"/>
              <a:t/>
            </a:r>
            <a:br>
              <a:rPr lang="en-US" sz="1600" dirty="0" smtClean="0"/>
            </a:br>
            <a:r>
              <a:rPr lang="en-US" sz="1600" dirty="0" smtClean="0"/>
              <a:t>for use in all </a:t>
            </a:r>
            <a:r>
              <a:rPr lang="en-US" sz="1600" dirty="0" err="1" smtClean="0"/>
              <a:t>LRRs</a:t>
            </a:r>
            <a:r>
              <a:rPr lang="en-US" sz="1600" dirty="0" smtClean="0"/>
              <a:t> except Q, V, W, X, &amp; Y</a:t>
            </a:r>
            <a:endParaRPr lang="en-US" sz="1600" dirty="0"/>
          </a:p>
        </p:txBody>
      </p:sp>
      <p:sp>
        <p:nvSpPr>
          <p:cNvPr id="3" name="Content Placeholder 2"/>
          <p:cNvSpPr>
            <a:spLocks noGrp="1"/>
          </p:cNvSpPr>
          <p:nvPr>
            <p:ph idx="1"/>
          </p:nvPr>
        </p:nvSpPr>
        <p:spPr>
          <a:xfrm>
            <a:off x="5410200" y="1524000"/>
            <a:ext cx="3505200" cy="4525963"/>
          </a:xfrm>
        </p:spPr>
        <p:txBody>
          <a:bodyPr/>
          <a:lstStyle/>
          <a:p>
            <a:pPr marL="0" indent="0">
              <a:buNone/>
            </a:pPr>
            <a:r>
              <a:rPr lang="en-US" sz="2000" dirty="0" smtClean="0"/>
              <a:t>A layer starting within 6 inches of the soil surface in which iron-manganese oxides and/or organic matter have been stripped from the matrix and the primary base color of the soil material has been exposed.  The stripped areas and </a:t>
            </a:r>
            <a:r>
              <a:rPr lang="en-US" sz="2000" dirty="0" err="1" smtClean="0"/>
              <a:t>translocated</a:t>
            </a:r>
            <a:r>
              <a:rPr lang="en-US" sz="2000" dirty="0" smtClean="0"/>
              <a:t> oxides and/or organic matter form a faintly contrasting pattern of two or more colors with diffuse boundaries.  The stripped zones are 10% or more by volume and are rounded.</a:t>
            </a:r>
            <a:endParaRPr lang="en-US" sz="2000" dirty="0"/>
          </a:p>
        </p:txBody>
      </p:sp>
      <p:pic>
        <p:nvPicPr>
          <p:cNvPr id="4" name="Picture 3" descr="good S6.jpg"/>
          <p:cNvPicPr>
            <a:picLocks noChangeAspect="1"/>
          </p:cNvPicPr>
          <p:nvPr/>
        </p:nvPicPr>
        <p:blipFill>
          <a:blip r:embed="rId2" cstate="print"/>
          <a:srcRect l="14063" t="7969" r="7734" b="6094"/>
          <a:stretch>
            <a:fillRect/>
          </a:stretch>
        </p:blipFill>
        <p:spPr>
          <a:xfrm>
            <a:off x="1066799" y="1752600"/>
            <a:ext cx="4253137" cy="3505200"/>
          </a:xfrm>
          <a:prstGeom prst="rect">
            <a:avLst/>
          </a:prstGeom>
        </p:spPr>
      </p:pic>
      <p:pic>
        <p:nvPicPr>
          <p:cNvPr id="5" name="Picture 4" descr="S6_Gaineville Auto Center.JPG"/>
          <p:cNvPicPr>
            <a:picLocks noChangeAspect="1"/>
          </p:cNvPicPr>
          <p:nvPr/>
        </p:nvPicPr>
        <p:blipFill>
          <a:blip r:embed="rId3" cstate="print"/>
          <a:srcRect l="10625" t="4583" r="8750" b="7500"/>
          <a:stretch>
            <a:fillRect/>
          </a:stretch>
        </p:blipFill>
        <p:spPr>
          <a:xfrm>
            <a:off x="990600" y="1752600"/>
            <a:ext cx="4286711" cy="3505200"/>
          </a:xfrm>
          <a:prstGeom prst="rect">
            <a:avLst/>
          </a:prstGeom>
        </p:spPr>
      </p:pic>
      <p:pic>
        <p:nvPicPr>
          <p:cNvPr id="6" name="Picture 5" descr="S6_Gaineville Auto Center4.JPG"/>
          <p:cNvPicPr>
            <a:picLocks noChangeAspect="1"/>
          </p:cNvPicPr>
          <p:nvPr/>
        </p:nvPicPr>
        <p:blipFill>
          <a:blip r:embed="rId4" cstate="print"/>
          <a:srcRect l="9688" r="27188" b="20000"/>
          <a:stretch>
            <a:fillRect/>
          </a:stretch>
        </p:blipFill>
        <p:spPr>
          <a:xfrm>
            <a:off x="990600" y="1752600"/>
            <a:ext cx="4342789" cy="4126245"/>
          </a:xfrm>
          <a:prstGeom prst="rect">
            <a:avLst/>
          </a:prstGeom>
        </p:spPr>
      </p:pic>
      <p:pic>
        <p:nvPicPr>
          <p:cNvPr id="7" name="Picture 6" descr="S6_Gaineville Auto Center5.JPG"/>
          <p:cNvPicPr>
            <a:picLocks noChangeAspect="1"/>
          </p:cNvPicPr>
          <p:nvPr/>
        </p:nvPicPr>
        <p:blipFill>
          <a:blip r:embed="rId5" cstate="print"/>
          <a:srcRect l="18750" r="28125"/>
          <a:stretch>
            <a:fillRect/>
          </a:stretch>
        </p:blipFill>
        <p:spPr>
          <a:xfrm>
            <a:off x="1219200" y="1295400"/>
            <a:ext cx="3778250" cy="5334000"/>
          </a:xfrm>
          <a:prstGeom prst="rect">
            <a:avLst/>
          </a:prstGeom>
        </p:spPr>
      </p:pic>
      <p:grpSp>
        <p:nvGrpSpPr>
          <p:cNvPr id="20" name="Group 19"/>
          <p:cNvGrpSpPr/>
          <p:nvPr/>
        </p:nvGrpSpPr>
        <p:grpSpPr>
          <a:xfrm>
            <a:off x="1905000" y="3886200"/>
            <a:ext cx="2514600" cy="1676400"/>
            <a:chOff x="1905000" y="3886200"/>
            <a:chExt cx="2514600" cy="1676400"/>
          </a:xfrm>
        </p:grpSpPr>
        <p:cxnSp>
          <p:nvCxnSpPr>
            <p:cNvPr id="9" name="Straight Connector 8"/>
            <p:cNvCxnSpPr/>
            <p:nvPr/>
          </p:nvCxnSpPr>
          <p:spPr>
            <a:xfrm>
              <a:off x="1905000" y="4648200"/>
              <a:ext cx="2514600" cy="381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3124200" y="3886200"/>
              <a:ext cx="76200" cy="1676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3124200" y="4343400"/>
              <a:ext cx="914400" cy="533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71149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xit" presetSubtype="0" fill="hold" nodeType="afterEffect">
                                  <p:stCondLst>
                                    <p:cond delay="10000"/>
                                  </p:stCondLst>
                                  <p:childTnLst>
                                    <p:set>
                                      <p:cBhvr>
                                        <p:cTn id="9" dur="1" fill="hold">
                                          <p:stCondLst>
                                            <p:cond delay="0"/>
                                          </p:stCondLst>
                                        </p:cTn>
                                        <p:tgtEl>
                                          <p:spTgt spid="4"/>
                                        </p:tgtEl>
                                        <p:attrNameLst>
                                          <p:attrName>style.visibility</p:attrName>
                                        </p:attrNameLst>
                                      </p:cBhvr>
                                      <p:to>
                                        <p:strVal val="hidden"/>
                                      </p:to>
                                    </p:set>
                                  </p:childTnLst>
                                </p:cTn>
                              </p:par>
                            </p:childTnLst>
                          </p:cTn>
                        </p:par>
                        <p:par>
                          <p:cTn id="10" fill="hold">
                            <p:stCondLst>
                              <p:cond delay="10000"/>
                            </p:stCondLst>
                            <p:childTnLst>
                              <p:par>
                                <p:cTn id="11" presetID="1" presetClass="entr" presetSubtype="0" fill="hold" nodeType="afterEffect">
                                  <p:stCondLst>
                                    <p:cond delay="50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10500"/>
                            </p:stCondLst>
                            <p:childTnLst>
                              <p:par>
                                <p:cTn id="14" presetID="1" presetClass="exit" presetSubtype="0" fill="hold" nodeType="afterEffect">
                                  <p:stCondLst>
                                    <p:cond delay="10000"/>
                                  </p:stCondLst>
                                  <p:childTnLst>
                                    <p:set>
                                      <p:cBhvr>
                                        <p:cTn id="15" dur="1" fill="hold">
                                          <p:stCondLst>
                                            <p:cond delay="0"/>
                                          </p:stCondLst>
                                        </p:cTn>
                                        <p:tgtEl>
                                          <p:spTgt spid="5"/>
                                        </p:tgtEl>
                                        <p:attrNameLst>
                                          <p:attrName>style.visibility</p:attrName>
                                        </p:attrNameLst>
                                      </p:cBhvr>
                                      <p:to>
                                        <p:strVal val="hidden"/>
                                      </p:to>
                                    </p:set>
                                  </p:childTnLst>
                                </p:cTn>
                              </p:par>
                            </p:childTnLst>
                          </p:cTn>
                        </p:par>
                        <p:par>
                          <p:cTn id="16" fill="hold">
                            <p:stCondLst>
                              <p:cond delay="20500"/>
                            </p:stCondLst>
                            <p:childTnLst>
                              <p:par>
                                <p:cTn id="17" presetID="1" presetClass="entr" presetSubtype="0" fill="hold" nodeType="afterEffect">
                                  <p:stCondLst>
                                    <p:cond delay="500"/>
                                  </p:stCondLst>
                                  <p:childTnLst>
                                    <p:set>
                                      <p:cBhvr>
                                        <p:cTn id="18" dur="1" fill="hold">
                                          <p:stCondLst>
                                            <p:cond delay="0"/>
                                          </p:stCondLst>
                                        </p:cTn>
                                        <p:tgtEl>
                                          <p:spTgt spid="6"/>
                                        </p:tgtEl>
                                        <p:attrNameLst>
                                          <p:attrName>style.visibility</p:attrName>
                                        </p:attrNameLst>
                                      </p:cBhvr>
                                      <p:to>
                                        <p:strVal val="visible"/>
                                      </p:to>
                                    </p:set>
                                  </p:childTnLst>
                                </p:cTn>
                              </p:par>
                            </p:childTnLst>
                          </p:cTn>
                        </p:par>
                        <p:par>
                          <p:cTn id="19" fill="hold">
                            <p:stCondLst>
                              <p:cond delay="21000"/>
                            </p:stCondLst>
                            <p:childTnLst>
                              <p:par>
                                <p:cTn id="20" presetID="1" presetClass="exit" presetSubtype="0" fill="hold" nodeType="afterEffect">
                                  <p:stCondLst>
                                    <p:cond delay="10000"/>
                                  </p:stCondLst>
                                  <p:childTnLst>
                                    <p:set>
                                      <p:cBhvr>
                                        <p:cTn id="21" dur="1" fill="hold">
                                          <p:stCondLst>
                                            <p:cond delay="0"/>
                                          </p:stCondLst>
                                        </p:cTn>
                                        <p:tgtEl>
                                          <p:spTgt spid="6"/>
                                        </p:tgtEl>
                                        <p:attrNameLst>
                                          <p:attrName>style.visibility</p:attrName>
                                        </p:attrNameLst>
                                      </p:cBhvr>
                                      <p:to>
                                        <p:strVal val="hidden"/>
                                      </p:to>
                                    </p:set>
                                  </p:childTnLst>
                                </p:cTn>
                              </p:par>
                            </p:childTnLst>
                          </p:cTn>
                        </p:par>
                        <p:par>
                          <p:cTn id="22" fill="hold">
                            <p:stCondLst>
                              <p:cond delay="31000"/>
                            </p:stCondLst>
                            <p:childTnLst>
                              <p:par>
                                <p:cTn id="23" presetID="1" presetClass="entr" presetSubtype="0" fill="hold" nodeType="afterEffect">
                                  <p:stCondLst>
                                    <p:cond delay="50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ppt_x"/>
                                          </p:val>
                                        </p:tav>
                                        <p:tav tm="100000">
                                          <p:val>
                                            <p:strVal val="#ppt_x"/>
                                          </p:val>
                                        </p:tav>
                                      </p:tavLst>
                                    </p:anim>
                                    <p:anim calcmode="lin" valueType="num">
                                      <p:cBhvr additive="base">
                                        <p:cTn id="3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Dark Surface (S7)</a:t>
            </a:r>
            <a:br>
              <a:rPr lang="en-US" dirty="0" smtClean="0"/>
            </a:br>
            <a:r>
              <a:rPr lang="en-US" sz="1600" dirty="0" smtClean="0"/>
              <a:t>for use in </a:t>
            </a:r>
            <a:r>
              <a:rPr lang="en-US" sz="1600" dirty="0" err="1" smtClean="0"/>
              <a:t>LRRs</a:t>
            </a:r>
            <a:r>
              <a:rPr lang="en-US" sz="1600" dirty="0" smtClean="0"/>
              <a:t> K, L, M, N, P, Q, R, S, T, U, V, &amp; Z</a:t>
            </a:r>
            <a:endParaRPr lang="en-US" sz="1600" dirty="0"/>
          </a:p>
        </p:txBody>
      </p:sp>
      <p:sp>
        <p:nvSpPr>
          <p:cNvPr id="3" name="Content Placeholder 2"/>
          <p:cNvSpPr>
            <a:spLocks noGrp="1"/>
          </p:cNvSpPr>
          <p:nvPr>
            <p:ph idx="1"/>
          </p:nvPr>
        </p:nvSpPr>
        <p:spPr>
          <a:xfrm>
            <a:off x="6096000" y="1524000"/>
            <a:ext cx="3048000" cy="4525963"/>
          </a:xfrm>
        </p:spPr>
        <p:txBody>
          <a:bodyPr/>
          <a:lstStyle/>
          <a:p>
            <a:pPr marL="0" indent="0">
              <a:buNone/>
            </a:pPr>
            <a:r>
              <a:rPr lang="en-US" sz="1800" dirty="0" smtClean="0"/>
              <a:t>A layer 4 inches thick, starting within the upper 6 inches of the soil surface, with a matrix value 3 or less and </a:t>
            </a:r>
            <a:r>
              <a:rPr lang="en-US" sz="1800" dirty="0" err="1" smtClean="0"/>
              <a:t>chroma</a:t>
            </a:r>
            <a:r>
              <a:rPr lang="en-US" sz="1800" dirty="0" smtClean="0"/>
              <a:t> of 1 or less.  At least 70% of the visible soil particles must be masked with organic material, viewed through a 10x or 15x hand lens.  Observed without a hand lens, the particles appear to be close to 100% masked.  The matrix color of the layer directly the dark layer must have the same colors as above or any color that has </a:t>
            </a:r>
            <a:r>
              <a:rPr lang="en-US" sz="1800" dirty="0" err="1" smtClean="0"/>
              <a:t>chroma</a:t>
            </a:r>
            <a:r>
              <a:rPr lang="en-US" sz="1800" dirty="0" smtClean="0"/>
              <a:t> 2 or less.</a:t>
            </a:r>
            <a:endParaRPr lang="en-US" sz="1800" dirty="0"/>
          </a:p>
        </p:txBody>
      </p:sp>
      <p:pic>
        <p:nvPicPr>
          <p:cNvPr id="4" name="Picture 3" descr="IMG_2135.JPG"/>
          <p:cNvPicPr>
            <a:picLocks noChangeAspect="1"/>
          </p:cNvPicPr>
          <p:nvPr/>
        </p:nvPicPr>
        <p:blipFill>
          <a:blip r:embed="rId2" cstate="print"/>
          <a:stretch>
            <a:fillRect/>
          </a:stretch>
        </p:blipFill>
        <p:spPr>
          <a:xfrm rot="16200000">
            <a:off x="581025" y="2009775"/>
            <a:ext cx="3276600" cy="2457450"/>
          </a:xfrm>
          <a:prstGeom prst="rect">
            <a:avLst/>
          </a:prstGeom>
        </p:spPr>
      </p:pic>
      <p:pic>
        <p:nvPicPr>
          <p:cNvPr id="5" name="Picture 4" descr="caravelle_dark surface2.JPG"/>
          <p:cNvPicPr>
            <a:picLocks noChangeAspect="1"/>
          </p:cNvPicPr>
          <p:nvPr/>
        </p:nvPicPr>
        <p:blipFill>
          <a:blip r:embed="rId3" cstate="print"/>
          <a:stretch>
            <a:fillRect/>
          </a:stretch>
        </p:blipFill>
        <p:spPr>
          <a:xfrm>
            <a:off x="3524250" y="1600200"/>
            <a:ext cx="2457450" cy="3276600"/>
          </a:xfrm>
          <a:prstGeom prst="rect">
            <a:avLst/>
          </a:prstGeom>
        </p:spPr>
      </p:pic>
      <p:pic>
        <p:nvPicPr>
          <p:cNvPr id="6" name="Picture 5" descr="good S6.jpg"/>
          <p:cNvPicPr>
            <a:picLocks noChangeAspect="1"/>
          </p:cNvPicPr>
          <p:nvPr/>
        </p:nvPicPr>
        <p:blipFill>
          <a:blip r:embed="rId4" cstate="print"/>
          <a:srcRect l="14063" t="14063" r="24609" b="23438"/>
          <a:stretch>
            <a:fillRect/>
          </a:stretch>
        </p:blipFill>
        <p:spPr>
          <a:xfrm rot="5400000">
            <a:off x="2021010" y="4074990"/>
            <a:ext cx="2895601" cy="2213222"/>
          </a:xfrm>
          <a:prstGeom prst="rect">
            <a:avLst/>
          </a:prstGeom>
        </p:spPr>
      </p:pic>
      <p:cxnSp>
        <p:nvCxnSpPr>
          <p:cNvPr id="8" name="Straight Connector 7"/>
          <p:cNvCxnSpPr/>
          <p:nvPr/>
        </p:nvCxnSpPr>
        <p:spPr>
          <a:xfrm>
            <a:off x="1524000" y="3218688"/>
            <a:ext cx="16002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2362200" y="5065776"/>
            <a:ext cx="14478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3886200" y="2895600"/>
            <a:ext cx="1752600" cy="1524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6148936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IMG_1024.JPG"/>
          <p:cNvPicPr>
            <a:picLocks noChangeAspect="1"/>
          </p:cNvPicPr>
          <p:nvPr/>
        </p:nvPicPr>
        <p:blipFill>
          <a:blip r:embed="rId2" cstate="print"/>
          <a:srcRect t="12222" r="27499" b="1111"/>
          <a:stretch>
            <a:fillRect/>
          </a:stretch>
        </p:blipFill>
        <p:spPr bwMode="auto">
          <a:xfrm>
            <a:off x="0" y="0"/>
            <a:ext cx="9144000" cy="6858000"/>
          </a:xfrm>
          <a:prstGeom prst="rect">
            <a:avLst/>
          </a:prstGeom>
          <a:noFill/>
          <a:ln w="9525">
            <a:noFill/>
            <a:miter lim="800000"/>
            <a:headEnd/>
            <a:tailEnd/>
          </a:ln>
        </p:spPr>
      </p:pic>
      <p:sp>
        <p:nvSpPr>
          <p:cNvPr id="5" name="TextBox 4"/>
          <p:cNvSpPr txBox="1"/>
          <p:nvPr/>
        </p:nvSpPr>
        <p:spPr>
          <a:xfrm>
            <a:off x="6172200" y="6324600"/>
            <a:ext cx="2667000" cy="369332"/>
          </a:xfrm>
          <a:prstGeom prst="rect">
            <a:avLst/>
          </a:prstGeom>
          <a:solidFill>
            <a:schemeClr val="accent1"/>
          </a:solidFill>
        </p:spPr>
        <p:txBody>
          <a:bodyPr wrap="square" rtlCol="0">
            <a:spAutoFit/>
          </a:bodyPr>
          <a:lstStyle/>
          <a:p>
            <a:r>
              <a:rPr lang="en-US" dirty="0" smtClean="0">
                <a:solidFill>
                  <a:schemeClr val="bg1"/>
                </a:solidFill>
              </a:rPr>
              <a:t>Photo Courtesy of Rex Ellis</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Depleted Matrix (F3)</a:t>
            </a:r>
            <a:br>
              <a:rPr lang="en-US" dirty="0" smtClean="0"/>
            </a:br>
            <a:r>
              <a:rPr lang="en-US" sz="1600" dirty="0" smtClean="0"/>
              <a:t>for use in all </a:t>
            </a:r>
            <a:r>
              <a:rPr lang="en-US" sz="1600" dirty="0" err="1" smtClean="0"/>
              <a:t>LRRs</a:t>
            </a:r>
            <a:r>
              <a:rPr lang="en-US" sz="1600" dirty="0" smtClean="0"/>
              <a:t>, except W, X, &amp; Y</a:t>
            </a:r>
            <a:endParaRPr lang="en-US" sz="1600" dirty="0"/>
          </a:p>
        </p:txBody>
      </p:sp>
      <p:sp>
        <p:nvSpPr>
          <p:cNvPr id="3" name="Content Placeholder 2"/>
          <p:cNvSpPr>
            <a:spLocks noGrp="1"/>
          </p:cNvSpPr>
          <p:nvPr>
            <p:ph idx="1"/>
          </p:nvPr>
        </p:nvSpPr>
        <p:spPr>
          <a:xfrm>
            <a:off x="4953000" y="1798637"/>
            <a:ext cx="4038600" cy="4525963"/>
          </a:xfrm>
        </p:spPr>
        <p:txBody>
          <a:bodyPr/>
          <a:lstStyle/>
          <a:p>
            <a:pPr marL="0" indent="0">
              <a:buNone/>
            </a:pPr>
            <a:r>
              <a:rPr lang="en-US" sz="2000" dirty="0" smtClean="0"/>
              <a:t>A layer that has a depleted matrix with 60% or more </a:t>
            </a:r>
            <a:r>
              <a:rPr lang="en-US" sz="2000" dirty="0" err="1" smtClean="0"/>
              <a:t>chroma</a:t>
            </a:r>
            <a:r>
              <a:rPr lang="en-US" sz="2000" dirty="0" smtClean="0"/>
              <a:t> 2 or less and that has a minimum thickness of either:</a:t>
            </a:r>
          </a:p>
          <a:p>
            <a:pPr marL="514350" indent="-514350">
              <a:buAutoNum type="alphaLcParenR"/>
            </a:pPr>
            <a:r>
              <a:rPr lang="en-US" sz="2000" dirty="0" smtClean="0"/>
              <a:t>2 inches if the 2 inches is entirely within the upper 6 inches of the soil, or</a:t>
            </a:r>
          </a:p>
          <a:p>
            <a:pPr marL="514350" indent="-514350">
              <a:buAutoNum type="alphaLcParenR"/>
            </a:pPr>
            <a:r>
              <a:rPr lang="en-US" sz="2000" dirty="0" smtClean="0"/>
              <a:t>6 inches, starting within 10 inches of the soil surface.</a:t>
            </a:r>
            <a:endParaRPr lang="en-US" sz="2000" dirty="0"/>
          </a:p>
        </p:txBody>
      </p:sp>
      <p:pic>
        <p:nvPicPr>
          <p:cNvPr id="4" name="Picture 3" descr="100_1269.JPG"/>
          <p:cNvPicPr>
            <a:picLocks noChangeAspect="1"/>
          </p:cNvPicPr>
          <p:nvPr/>
        </p:nvPicPr>
        <p:blipFill>
          <a:blip r:embed="rId2" cstate="print"/>
          <a:stretch>
            <a:fillRect/>
          </a:stretch>
        </p:blipFill>
        <p:spPr>
          <a:xfrm rot="16200000">
            <a:off x="533400" y="2133600"/>
            <a:ext cx="4876800" cy="3657600"/>
          </a:xfrm>
          <a:prstGeom prst="rect">
            <a:avLst/>
          </a:prstGeom>
        </p:spPr>
      </p:pic>
    </p:spTree>
    <p:extLst>
      <p:ext uri="{BB962C8B-B14F-4D97-AF65-F5344CB8AC3E}">
        <p14:creationId xmlns:p14="http://schemas.microsoft.com/office/powerpoint/2010/main" xmlns="" val="26148936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a:t>
            </a:r>
            <a:endParaRPr lang="en-US" dirty="0"/>
          </a:p>
        </p:txBody>
      </p:sp>
      <p:sp>
        <p:nvSpPr>
          <p:cNvPr id="3" name="Content Placeholder 2"/>
          <p:cNvSpPr>
            <a:spLocks noGrp="1"/>
          </p:cNvSpPr>
          <p:nvPr>
            <p:ph idx="1"/>
          </p:nvPr>
        </p:nvSpPr>
        <p:spPr/>
        <p:txBody>
          <a:bodyPr/>
          <a:lstStyle/>
          <a:p>
            <a:pPr>
              <a:lnSpc>
                <a:spcPct val="130000"/>
              </a:lnSpc>
            </a:pPr>
            <a:r>
              <a:rPr lang="en-US" dirty="0" smtClean="0"/>
              <a:t>Why do we need to understand soils</a:t>
            </a:r>
          </a:p>
          <a:p>
            <a:pPr>
              <a:lnSpc>
                <a:spcPct val="130000"/>
              </a:lnSpc>
            </a:pPr>
            <a:r>
              <a:rPr lang="en-US" dirty="0" smtClean="0"/>
              <a:t>What is soil and how does it form</a:t>
            </a:r>
          </a:p>
          <a:p>
            <a:pPr>
              <a:lnSpc>
                <a:spcPct val="130000"/>
              </a:lnSpc>
            </a:pPr>
            <a:r>
              <a:rPr lang="en-US" dirty="0" smtClean="0"/>
              <a:t>Components of soil morphology</a:t>
            </a:r>
          </a:p>
          <a:p>
            <a:pPr>
              <a:lnSpc>
                <a:spcPct val="130000"/>
              </a:lnSpc>
            </a:pPr>
            <a:r>
              <a:rPr lang="en-US" dirty="0" smtClean="0"/>
              <a:t>What is a hydric soil</a:t>
            </a:r>
          </a:p>
          <a:p>
            <a:pPr>
              <a:lnSpc>
                <a:spcPct val="130000"/>
              </a:lnSpc>
            </a:pPr>
            <a:r>
              <a:rPr lang="en-US" dirty="0" smtClean="0"/>
              <a:t>Common hydric soil indicators</a:t>
            </a:r>
          </a:p>
          <a:p>
            <a:pPr>
              <a:lnSpc>
                <a:spcPct val="130000"/>
              </a:lnSpc>
            </a:pPr>
            <a:r>
              <a:rPr lang="en-US" dirty="0" smtClean="0"/>
              <a:t>Hydric soil technical standard</a:t>
            </a:r>
          </a:p>
        </p:txBody>
      </p:sp>
    </p:spTree>
    <p:extLst>
      <p:ext uri="{BB962C8B-B14F-4D97-AF65-F5344CB8AC3E}">
        <p14:creationId xmlns:p14="http://schemas.microsoft.com/office/powerpoint/2010/main" xmlns="" val="11817358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Depleted Matrix (</a:t>
            </a:r>
            <a:r>
              <a:rPr lang="en-US" dirty="0" smtClean="0"/>
              <a:t>F3</a:t>
            </a:r>
            <a:r>
              <a:rPr lang="en-US" dirty="0" smtClean="0"/>
              <a:t>)</a:t>
            </a:r>
            <a:endParaRPr lang="en-US" dirty="0"/>
          </a:p>
        </p:txBody>
      </p:sp>
      <p:pic>
        <p:nvPicPr>
          <p:cNvPr id="4" name="Picture 3" descr="F13.JPG"/>
          <p:cNvPicPr>
            <a:picLocks noChangeAspect="1"/>
          </p:cNvPicPr>
          <p:nvPr/>
        </p:nvPicPr>
        <p:blipFill>
          <a:blip r:embed="rId2" cstate="print"/>
          <a:stretch>
            <a:fillRect/>
          </a:stretch>
        </p:blipFill>
        <p:spPr>
          <a:xfrm>
            <a:off x="2286000" y="1219200"/>
            <a:ext cx="4513684" cy="54864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Depleted Matrix (F3)</a:t>
            </a:r>
            <a:br>
              <a:rPr lang="en-US" dirty="0" smtClean="0"/>
            </a:br>
            <a:r>
              <a:rPr lang="en-US" sz="1600" dirty="0" smtClean="0"/>
              <a:t>for use in all </a:t>
            </a:r>
            <a:r>
              <a:rPr lang="en-US" sz="1600" dirty="0" err="1" smtClean="0"/>
              <a:t>LRRs</a:t>
            </a:r>
            <a:r>
              <a:rPr lang="en-US" sz="1600" dirty="0" smtClean="0"/>
              <a:t>, except W, X, &amp; Y</a:t>
            </a:r>
            <a:endParaRPr lang="en-US" sz="1600" dirty="0"/>
          </a:p>
        </p:txBody>
      </p:sp>
      <p:sp>
        <p:nvSpPr>
          <p:cNvPr id="3" name="Content Placeholder 2"/>
          <p:cNvSpPr>
            <a:spLocks noGrp="1"/>
          </p:cNvSpPr>
          <p:nvPr>
            <p:ph idx="1"/>
          </p:nvPr>
        </p:nvSpPr>
        <p:spPr>
          <a:xfrm>
            <a:off x="4953000" y="1798637"/>
            <a:ext cx="4038600" cy="4525963"/>
          </a:xfrm>
        </p:spPr>
        <p:txBody>
          <a:bodyPr/>
          <a:lstStyle/>
          <a:p>
            <a:pPr marL="0" indent="0">
              <a:buNone/>
            </a:pPr>
            <a:r>
              <a:rPr lang="en-US" sz="2000" dirty="0" smtClean="0"/>
              <a:t>A layer that has a depleted matrix with 60% or more </a:t>
            </a:r>
            <a:r>
              <a:rPr lang="en-US" sz="2000" dirty="0" err="1" smtClean="0"/>
              <a:t>chroma</a:t>
            </a:r>
            <a:r>
              <a:rPr lang="en-US" sz="2000" dirty="0" smtClean="0"/>
              <a:t> 2 or less and that has a minimum thickness of either:</a:t>
            </a:r>
          </a:p>
          <a:p>
            <a:pPr marL="514350" indent="-514350">
              <a:buAutoNum type="alphaLcParenR"/>
            </a:pPr>
            <a:r>
              <a:rPr lang="en-US" sz="2000" dirty="0" smtClean="0"/>
              <a:t>2 inches if the 2 inches is entirely within the upper 6 inches of the soil, or</a:t>
            </a:r>
          </a:p>
          <a:p>
            <a:pPr marL="514350" indent="-514350">
              <a:buAutoNum type="alphaLcParenR"/>
            </a:pPr>
            <a:r>
              <a:rPr lang="en-US" sz="2000" dirty="0" smtClean="0"/>
              <a:t>6 inches, starting within 10 inches of the soil surface.</a:t>
            </a:r>
            <a:endParaRPr lang="en-US" sz="2000" dirty="0"/>
          </a:p>
        </p:txBody>
      </p:sp>
      <p:pic>
        <p:nvPicPr>
          <p:cNvPr id="4" name="Picture 3" descr="100_1269.JPG"/>
          <p:cNvPicPr>
            <a:picLocks noChangeAspect="1"/>
          </p:cNvPicPr>
          <p:nvPr/>
        </p:nvPicPr>
        <p:blipFill>
          <a:blip r:embed="rId2" cstate="print"/>
          <a:stretch>
            <a:fillRect/>
          </a:stretch>
        </p:blipFill>
        <p:spPr>
          <a:xfrm rot="16200000">
            <a:off x="533400" y="2133600"/>
            <a:ext cx="4876800" cy="3657600"/>
          </a:xfrm>
          <a:prstGeom prst="rect">
            <a:avLst/>
          </a:prstGeom>
        </p:spPr>
      </p:pic>
      <p:cxnSp>
        <p:nvCxnSpPr>
          <p:cNvPr id="6" name="Straight Connector 5"/>
          <p:cNvCxnSpPr/>
          <p:nvPr/>
        </p:nvCxnSpPr>
        <p:spPr>
          <a:xfrm flipV="1">
            <a:off x="1905000" y="3352800"/>
            <a:ext cx="1828800" cy="15240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6148936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Umbric</a:t>
            </a:r>
            <a:r>
              <a:rPr lang="en-US" dirty="0" smtClean="0"/>
              <a:t> Surface (F13)</a:t>
            </a:r>
            <a:br>
              <a:rPr lang="en-US" dirty="0" smtClean="0"/>
            </a:br>
            <a:r>
              <a:rPr lang="en-US" sz="1600" dirty="0" smtClean="0"/>
              <a:t>for use in </a:t>
            </a:r>
            <a:r>
              <a:rPr lang="en-US" sz="1600" dirty="0" err="1" smtClean="0"/>
              <a:t>LRRs</a:t>
            </a:r>
            <a:r>
              <a:rPr lang="en-US" sz="1600" dirty="0" smtClean="0"/>
              <a:t> P, T, &amp; U and </a:t>
            </a:r>
            <a:r>
              <a:rPr lang="en-US" sz="1600" dirty="0" err="1" smtClean="0"/>
              <a:t>MLRA</a:t>
            </a:r>
            <a:r>
              <a:rPr lang="en-US" sz="1600" dirty="0" smtClean="0"/>
              <a:t> 122 of </a:t>
            </a:r>
            <a:r>
              <a:rPr lang="en-US" sz="1600" dirty="0" err="1" smtClean="0"/>
              <a:t>LRR</a:t>
            </a:r>
            <a:r>
              <a:rPr lang="en-US" sz="1600" dirty="0" smtClean="0"/>
              <a:t> N</a:t>
            </a:r>
            <a:endParaRPr lang="en-US" sz="1600" dirty="0"/>
          </a:p>
        </p:txBody>
      </p:sp>
      <p:sp>
        <p:nvSpPr>
          <p:cNvPr id="3" name="Content Placeholder 2"/>
          <p:cNvSpPr>
            <a:spLocks noGrp="1"/>
          </p:cNvSpPr>
          <p:nvPr>
            <p:ph idx="1"/>
          </p:nvPr>
        </p:nvSpPr>
        <p:spPr>
          <a:xfrm>
            <a:off x="5715000" y="1798637"/>
            <a:ext cx="3276600" cy="4525963"/>
          </a:xfrm>
        </p:spPr>
        <p:txBody>
          <a:bodyPr/>
          <a:lstStyle/>
          <a:p>
            <a:pPr marL="0" indent="0">
              <a:buNone/>
            </a:pPr>
            <a:r>
              <a:rPr lang="en-US" sz="2000" dirty="0" smtClean="0"/>
              <a:t>In depressions and other concave landforms, a layer 10 inches or more thick, starting within 6 inches of the soils surface, in which the upper 6 inches has value of 3 or less and </a:t>
            </a:r>
            <a:r>
              <a:rPr lang="en-US" sz="2000" dirty="0" err="1" smtClean="0"/>
              <a:t>chroma</a:t>
            </a:r>
            <a:r>
              <a:rPr lang="en-US" sz="2000" dirty="0" smtClean="0"/>
              <a:t> of 1 or less and in which the lower 4 inches has the same colors as those described above or any other color that has </a:t>
            </a:r>
            <a:r>
              <a:rPr lang="en-US" sz="2000" dirty="0" err="1" smtClean="0"/>
              <a:t>chroma</a:t>
            </a:r>
            <a:r>
              <a:rPr lang="en-US" sz="2000" dirty="0" smtClean="0"/>
              <a:t> of 2 or less.</a:t>
            </a:r>
            <a:endParaRPr lang="en-US" sz="2000" dirty="0"/>
          </a:p>
        </p:txBody>
      </p:sp>
      <p:pic>
        <p:nvPicPr>
          <p:cNvPr id="4" name="Picture 3" descr="D:\5_Ocklawaha\Photos\DSCN1494.JPG"/>
          <p:cNvPicPr/>
          <p:nvPr/>
        </p:nvPicPr>
        <p:blipFill>
          <a:blip r:embed="rId2" cstate="print"/>
          <a:srcRect/>
          <a:stretch>
            <a:fillRect/>
          </a:stretch>
        </p:blipFill>
        <p:spPr bwMode="auto">
          <a:xfrm rot="5400000">
            <a:off x="571500" y="2324100"/>
            <a:ext cx="5105400" cy="3657600"/>
          </a:xfrm>
          <a:prstGeom prst="rect">
            <a:avLst/>
          </a:prstGeom>
          <a:noFill/>
          <a:ln w="9525">
            <a:noFill/>
            <a:miter lim="800000"/>
            <a:headEnd/>
            <a:tailEnd/>
          </a:ln>
        </p:spPr>
      </p:pic>
    </p:spTree>
    <p:extLst>
      <p:ext uri="{BB962C8B-B14F-4D97-AF65-F5344CB8AC3E}">
        <p14:creationId xmlns:p14="http://schemas.microsoft.com/office/powerpoint/2010/main" xmlns="" val="26148936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609600"/>
            <a:ext cx="7924800" cy="1066800"/>
          </a:xfrm>
        </p:spPr>
        <p:txBody>
          <a:bodyPr/>
          <a:lstStyle/>
          <a:p>
            <a:r>
              <a:rPr lang="en-US" sz="3200" dirty="0" smtClean="0"/>
              <a:t>Hydric Soils Technical Standard</a:t>
            </a:r>
            <a:endParaRPr lang="en-US" sz="3200" dirty="0"/>
          </a:p>
        </p:txBody>
      </p:sp>
      <p:sp>
        <p:nvSpPr>
          <p:cNvPr id="3" name="Content Placeholder 2"/>
          <p:cNvSpPr>
            <a:spLocks noGrp="1"/>
          </p:cNvSpPr>
          <p:nvPr>
            <p:ph idx="1"/>
          </p:nvPr>
        </p:nvSpPr>
        <p:spPr/>
        <p:txBody>
          <a:bodyPr/>
          <a:lstStyle/>
          <a:p>
            <a:pPr>
              <a:buNone/>
            </a:pPr>
            <a:r>
              <a:rPr lang="en-US" dirty="0" smtClean="0"/>
              <a:t>  The hydric soils technical standard documents the methods required to confirm that a soil is hydric (minimum 14 consecutive days of anaerobic and saturated conditions)</a:t>
            </a:r>
          </a:p>
          <a:p>
            <a:pPr>
              <a:buNone/>
            </a:pPr>
            <a:endParaRPr lang="en-US" dirty="0" smtClean="0"/>
          </a:p>
          <a:p>
            <a:pPr>
              <a:buNone/>
            </a:pPr>
            <a:endParaRPr lang="en-US" sz="2000" dirty="0" smtClean="0"/>
          </a:p>
          <a:p>
            <a:pPr>
              <a:buNone/>
            </a:pPr>
            <a:r>
              <a:rPr lang="en-US" sz="2000" dirty="0" smtClean="0"/>
              <a:t>*see Technical Note 11: Technical Standards for Hydric Soils (National Technical Committee for Hydric Soils 2007)</a:t>
            </a:r>
            <a:endParaRPr lang="en-US" sz="2000" dirty="0"/>
          </a:p>
        </p:txBody>
      </p:sp>
    </p:spTree>
    <p:extLst>
      <p:ext uri="{BB962C8B-B14F-4D97-AF65-F5344CB8AC3E}">
        <p14:creationId xmlns:p14="http://schemas.microsoft.com/office/powerpoint/2010/main" xmlns="" val="3297486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1066800" y="1447800"/>
            <a:ext cx="7924800" cy="4525963"/>
          </a:xfrm>
        </p:spPr>
        <p:txBody>
          <a:bodyPr/>
          <a:lstStyle/>
          <a:p>
            <a:r>
              <a:rPr lang="en-US" sz="2400" dirty="0" smtClean="0"/>
              <a:t>Soil formation is somewhat predictable</a:t>
            </a:r>
          </a:p>
          <a:p>
            <a:pPr>
              <a:spcBef>
                <a:spcPts val="0"/>
              </a:spcBef>
              <a:buNone/>
            </a:pPr>
            <a:endParaRPr lang="en-US" sz="800" dirty="0" smtClean="0"/>
          </a:p>
          <a:p>
            <a:r>
              <a:rPr lang="en-US" sz="2400" dirty="0" smtClean="0"/>
              <a:t>Wet conditions favor accumulation of organic matter, anaerobic conditions, and specific chemical reactions that result in soil morphologies that can be touched, seen, or smelled (Hydric Soil Indicators)</a:t>
            </a:r>
          </a:p>
          <a:p>
            <a:pPr>
              <a:spcBef>
                <a:spcPts val="0"/>
              </a:spcBef>
              <a:buNone/>
            </a:pPr>
            <a:endParaRPr lang="en-US" sz="800" dirty="0" smtClean="0"/>
          </a:p>
          <a:p>
            <a:r>
              <a:rPr lang="en-US" sz="2400" dirty="0" smtClean="0"/>
              <a:t>Hydric soil indicators document the textural, depth, color, etc. requirements to meet each indicator.</a:t>
            </a:r>
          </a:p>
          <a:p>
            <a:pPr>
              <a:spcBef>
                <a:spcPts val="0"/>
              </a:spcBef>
              <a:buNone/>
            </a:pPr>
            <a:endParaRPr lang="en-US" sz="800" dirty="0" smtClean="0"/>
          </a:p>
          <a:p>
            <a:r>
              <a:rPr lang="en-US" sz="2400" dirty="0" smtClean="0"/>
              <a:t>Extensive observations and data collection are required to add new field indicators of hydric soils</a:t>
            </a:r>
          </a:p>
          <a:p>
            <a:pPr>
              <a:spcBef>
                <a:spcPts val="0"/>
              </a:spcBef>
              <a:buNone/>
            </a:pPr>
            <a:endParaRPr lang="en-US" sz="800" dirty="0" smtClean="0"/>
          </a:p>
          <a:p>
            <a:r>
              <a:rPr lang="en-US" sz="2400" u="sng" dirty="0" smtClean="0">
                <a:solidFill>
                  <a:schemeClr val="tx1"/>
                </a:solidFill>
              </a:rPr>
              <a:t>www.faess.org</a:t>
            </a:r>
            <a:r>
              <a:rPr lang="en-US" sz="2400" dirty="0" smtClean="0"/>
              <a:t> – Annual Hydric Soils Workshop</a:t>
            </a:r>
            <a:endParaRPr lang="en-US" sz="2400" dirty="0"/>
          </a:p>
        </p:txBody>
      </p:sp>
    </p:spTree>
    <p:extLst>
      <p:ext uri="{BB962C8B-B14F-4D97-AF65-F5344CB8AC3E}">
        <p14:creationId xmlns:p14="http://schemas.microsoft.com/office/powerpoint/2010/main" xmlns="" val="24252694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5" name="Picture 4" descr="MyakkaSoils0040.jpg"/>
          <p:cNvPicPr>
            <a:picLocks noChangeAspect="1"/>
          </p:cNvPicPr>
          <p:nvPr/>
        </p:nvPicPr>
        <p:blipFill>
          <a:blip r:embed="rId2" cstate="print"/>
          <a:stretch>
            <a:fillRect/>
          </a:stretch>
        </p:blipFill>
        <p:spPr>
          <a:xfrm>
            <a:off x="1066800" y="1295400"/>
            <a:ext cx="7890906" cy="5257800"/>
          </a:xfrm>
          <a:prstGeom prst="rect">
            <a:avLst/>
          </a:prstGeom>
        </p:spPr>
      </p:pic>
    </p:spTree>
    <p:extLst>
      <p:ext uri="{BB962C8B-B14F-4D97-AF65-F5344CB8AC3E}">
        <p14:creationId xmlns:p14="http://schemas.microsoft.com/office/powerpoint/2010/main" xmlns="" val="6629871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Understanding Soils</a:t>
            </a:r>
            <a:endParaRPr lang="en-US" dirty="0"/>
          </a:p>
        </p:txBody>
      </p:sp>
      <p:graphicFrame>
        <p:nvGraphicFramePr>
          <p:cNvPr id="8" name="Diagram 7"/>
          <p:cNvGraphicFramePr/>
          <p:nvPr>
            <p:extLst>
              <p:ext uri="{D42A27DB-BD31-4B8C-83A1-F6EECF244321}">
                <p14:modId xmlns:p14="http://schemas.microsoft.com/office/powerpoint/2010/main" xmlns="" val="154931257"/>
              </p:ext>
            </p:extLst>
          </p:nvPr>
        </p:nvGraphicFramePr>
        <p:xfrm>
          <a:off x="1066800" y="1219200"/>
          <a:ext cx="77724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905734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09600"/>
            <a:ext cx="7924800" cy="1066800"/>
          </a:xfrm>
        </p:spPr>
        <p:txBody>
          <a:bodyPr/>
          <a:lstStyle/>
          <a:p>
            <a:r>
              <a:rPr lang="en-US" dirty="0" smtClean="0"/>
              <a:t>What Is Soil?</a:t>
            </a:r>
            <a:endParaRPr lang="en-US" dirty="0"/>
          </a:p>
        </p:txBody>
      </p:sp>
      <p:sp>
        <p:nvSpPr>
          <p:cNvPr id="3" name="Content Placeholder 2"/>
          <p:cNvSpPr>
            <a:spLocks noGrp="1"/>
          </p:cNvSpPr>
          <p:nvPr>
            <p:ph idx="1"/>
          </p:nvPr>
        </p:nvSpPr>
        <p:spPr>
          <a:xfrm>
            <a:off x="1447800" y="1798637"/>
            <a:ext cx="7543800" cy="4525963"/>
          </a:xfrm>
        </p:spPr>
        <p:txBody>
          <a:bodyPr/>
          <a:lstStyle/>
          <a:p>
            <a:pPr>
              <a:lnSpc>
                <a:spcPct val="130000"/>
              </a:lnSpc>
            </a:pPr>
            <a:r>
              <a:rPr lang="en-US" dirty="0"/>
              <a:t>Plant growth</a:t>
            </a:r>
          </a:p>
          <a:p>
            <a:pPr>
              <a:lnSpc>
                <a:spcPct val="130000"/>
              </a:lnSpc>
            </a:pPr>
            <a:r>
              <a:rPr lang="en-US" dirty="0"/>
              <a:t>Water quality and quantity</a:t>
            </a:r>
          </a:p>
          <a:p>
            <a:pPr>
              <a:lnSpc>
                <a:spcPct val="130000"/>
              </a:lnSpc>
            </a:pPr>
            <a:r>
              <a:rPr lang="en-US" dirty="0"/>
              <a:t>Nutrient and pollutant source/sink</a:t>
            </a:r>
          </a:p>
          <a:p>
            <a:pPr>
              <a:lnSpc>
                <a:spcPct val="130000"/>
              </a:lnSpc>
            </a:pPr>
            <a:r>
              <a:rPr lang="en-US" dirty="0"/>
              <a:t>Soil Organisms</a:t>
            </a:r>
          </a:p>
          <a:p>
            <a:pPr>
              <a:lnSpc>
                <a:spcPct val="130000"/>
              </a:lnSpc>
            </a:pPr>
            <a:r>
              <a:rPr lang="en-US" dirty="0"/>
              <a:t>Engineering media</a:t>
            </a:r>
          </a:p>
          <a:p>
            <a:pPr marL="0" indent="0">
              <a:buNone/>
            </a:pPr>
            <a:endParaRPr lang="en-US" dirty="0"/>
          </a:p>
        </p:txBody>
      </p:sp>
    </p:spTree>
    <p:extLst>
      <p:ext uri="{BB962C8B-B14F-4D97-AF65-F5344CB8AC3E}">
        <p14:creationId xmlns:p14="http://schemas.microsoft.com/office/powerpoint/2010/main" xmlns="" val="37686442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Soil Formation</a:t>
            </a:r>
            <a:endParaRPr lang="en-US" dirty="0"/>
          </a:p>
        </p:txBody>
      </p:sp>
      <p:sp>
        <p:nvSpPr>
          <p:cNvPr id="3" name="Content Placeholder 2"/>
          <p:cNvSpPr>
            <a:spLocks noGrp="1"/>
          </p:cNvSpPr>
          <p:nvPr>
            <p:ph idx="1"/>
          </p:nvPr>
        </p:nvSpPr>
        <p:spPr>
          <a:xfrm>
            <a:off x="1524000" y="1798637"/>
            <a:ext cx="7467600" cy="4525963"/>
          </a:xfrm>
        </p:spPr>
        <p:txBody>
          <a:bodyPr/>
          <a:lstStyle/>
          <a:p>
            <a:pPr>
              <a:lnSpc>
                <a:spcPct val="130000"/>
              </a:lnSpc>
            </a:pPr>
            <a:r>
              <a:rPr lang="en-US" dirty="0" smtClean="0"/>
              <a:t>Parent Material</a:t>
            </a:r>
          </a:p>
          <a:p>
            <a:pPr>
              <a:lnSpc>
                <a:spcPct val="130000"/>
              </a:lnSpc>
            </a:pPr>
            <a:r>
              <a:rPr lang="en-US" dirty="0" smtClean="0"/>
              <a:t>Climate</a:t>
            </a:r>
          </a:p>
          <a:p>
            <a:pPr>
              <a:lnSpc>
                <a:spcPct val="130000"/>
              </a:lnSpc>
            </a:pPr>
            <a:r>
              <a:rPr lang="en-US" dirty="0" smtClean="0"/>
              <a:t>Landscape Position</a:t>
            </a:r>
          </a:p>
          <a:p>
            <a:pPr>
              <a:lnSpc>
                <a:spcPct val="130000"/>
              </a:lnSpc>
            </a:pPr>
            <a:r>
              <a:rPr lang="en-US" dirty="0" smtClean="0"/>
              <a:t>Organisms</a:t>
            </a:r>
          </a:p>
          <a:p>
            <a:pPr>
              <a:lnSpc>
                <a:spcPct val="130000"/>
              </a:lnSpc>
            </a:pPr>
            <a:r>
              <a:rPr lang="en-US" dirty="0" smtClean="0"/>
              <a:t>Time</a:t>
            </a:r>
            <a:endParaRPr lang="en-US" dirty="0"/>
          </a:p>
        </p:txBody>
      </p:sp>
    </p:spTree>
    <p:extLst>
      <p:ext uri="{BB962C8B-B14F-4D97-AF65-F5344CB8AC3E}">
        <p14:creationId xmlns:p14="http://schemas.microsoft.com/office/powerpoint/2010/main" xmlns="" val="35257824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85800"/>
            <a:ext cx="7924800" cy="990600"/>
          </a:xfrm>
        </p:spPr>
        <p:txBody>
          <a:bodyPr/>
          <a:lstStyle/>
          <a:p>
            <a:r>
              <a:rPr lang="en-US" dirty="0" smtClean="0"/>
              <a:t>Soil Morphology - layers</a:t>
            </a:r>
            <a:endParaRPr lang="en-US" dirty="0"/>
          </a:p>
        </p:txBody>
      </p:sp>
      <p:pic>
        <p:nvPicPr>
          <p:cNvPr id="4" name="Picture 5"/>
          <p:cNvPicPr>
            <a:picLocks noChangeAspect="1" noChangeArrowheads="1"/>
          </p:cNvPicPr>
          <p:nvPr/>
        </p:nvPicPr>
        <p:blipFill>
          <a:blip r:embed="rId2" cstate="print"/>
          <a:srcRect b="30278"/>
          <a:stretch>
            <a:fillRect/>
          </a:stretch>
        </p:blipFill>
        <p:spPr bwMode="auto">
          <a:xfrm>
            <a:off x="1066799" y="1752600"/>
            <a:ext cx="2395487" cy="4114800"/>
          </a:xfrm>
          <a:prstGeom prst="rect">
            <a:avLst/>
          </a:prstGeom>
          <a:noFill/>
          <a:ln w="9525">
            <a:noFill/>
            <a:miter lim="800000"/>
            <a:headEnd/>
            <a:tailEnd/>
          </a:ln>
          <a:effectLst/>
        </p:spPr>
      </p:pic>
      <p:pic>
        <p:nvPicPr>
          <p:cNvPr id="5" name="Picture 3"/>
          <p:cNvPicPr>
            <a:picLocks noChangeAspect="1" noChangeArrowheads="1"/>
          </p:cNvPicPr>
          <p:nvPr/>
        </p:nvPicPr>
        <p:blipFill>
          <a:blip r:embed="rId3" cstate="print"/>
          <a:srcRect b="32837"/>
          <a:stretch>
            <a:fillRect/>
          </a:stretch>
        </p:blipFill>
        <p:spPr bwMode="auto">
          <a:xfrm>
            <a:off x="3733800" y="1752600"/>
            <a:ext cx="2438400" cy="4114800"/>
          </a:xfrm>
          <a:prstGeom prst="rect">
            <a:avLst/>
          </a:prstGeom>
          <a:noFill/>
          <a:ln w="9525">
            <a:noFill/>
            <a:miter lim="800000"/>
            <a:headEnd/>
            <a:tailEnd/>
          </a:ln>
          <a:effectLst/>
        </p:spPr>
      </p:pic>
      <p:pic>
        <p:nvPicPr>
          <p:cNvPr id="6" name="Picture 5"/>
          <p:cNvPicPr>
            <a:picLocks noChangeAspect="1" noChangeArrowheads="1"/>
          </p:cNvPicPr>
          <p:nvPr/>
        </p:nvPicPr>
        <p:blipFill>
          <a:blip r:embed="rId4" cstate="print"/>
          <a:srcRect b="30619"/>
          <a:stretch>
            <a:fillRect/>
          </a:stretch>
        </p:blipFill>
        <p:spPr bwMode="auto">
          <a:xfrm>
            <a:off x="6399676" y="1752600"/>
            <a:ext cx="2556758" cy="4114800"/>
          </a:xfrm>
          <a:prstGeom prst="rect">
            <a:avLst/>
          </a:prstGeom>
          <a:noFill/>
          <a:ln w="9525">
            <a:noFill/>
            <a:miter lim="800000"/>
            <a:headEnd/>
            <a:tailEnd/>
          </a:ln>
          <a:effectLst/>
        </p:spPr>
      </p:pic>
      <p:sp>
        <p:nvSpPr>
          <p:cNvPr id="7" name="TextBox 6"/>
          <p:cNvSpPr txBox="1"/>
          <p:nvPr/>
        </p:nvSpPr>
        <p:spPr>
          <a:xfrm>
            <a:off x="5638800" y="6096000"/>
            <a:ext cx="3352800" cy="646331"/>
          </a:xfrm>
          <a:prstGeom prst="rect">
            <a:avLst/>
          </a:prstGeom>
          <a:noFill/>
        </p:spPr>
        <p:txBody>
          <a:bodyPr wrap="square" rtlCol="0">
            <a:spAutoFit/>
          </a:bodyPr>
          <a:lstStyle/>
          <a:p>
            <a:r>
              <a:rPr lang="en-US" sz="1200" dirty="0" smtClean="0"/>
              <a:t>Soil series photos from: Watts, F.C. and M.E. Collins.  2008.  Soils of Florida.  Soil Science Society of America, Inc.  Madison, Wisconsin, USA. </a:t>
            </a:r>
            <a:endParaRPr lang="en-US" sz="1200" dirty="0"/>
          </a:p>
        </p:txBody>
      </p:sp>
    </p:spTree>
    <p:extLst>
      <p:ext uri="{BB962C8B-B14F-4D97-AF65-F5344CB8AC3E}">
        <p14:creationId xmlns:p14="http://schemas.microsoft.com/office/powerpoint/2010/main" xmlns="" val="12620385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09600"/>
            <a:ext cx="7924800" cy="1066800"/>
          </a:xfrm>
        </p:spPr>
        <p:txBody>
          <a:bodyPr/>
          <a:lstStyle/>
          <a:p>
            <a:r>
              <a:rPr lang="en-US" dirty="0" smtClean="0"/>
              <a:t>Soil Morphology - Color</a:t>
            </a:r>
            <a:endParaRPr lang="en-US" dirty="0"/>
          </a:p>
        </p:txBody>
      </p:sp>
      <p:grpSp>
        <p:nvGrpSpPr>
          <p:cNvPr id="4" name="Group 3"/>
          <p:cNvGrpSpPr/>
          <p:nvPr/>
        </p:nvGrpSpPr>
        <p:grpSpPr>
          <a:xfrm>
            <a:off x="2133600" y="1447800"/>
            <a:ext cx="5257800" cy="4300538"/>
            <a:chOff x="2590800" y="168275"/>
            <a:chExt cx="5943600" cy="4986338"/>
          </a:xfrm>
        </p:grpSpPr>
        <p:pic>
          <p:nvPicPr>
            <p:cNvPr id="5" name="Picture 2" descr="10YR"/>
            <p:cNvPicPr>
              <a:picLocks noChangeAspect="1" noChangeArrowheads="1"/>
            </p:cNvPicPr>
            <p:nvPr/>
          </p:nvPicPr>
          <p:blipFill>
            <a:blip r:embed="rId2" cstate="print"/>
            <a:srcRect/>
            <a:stretch>
              <a:fillRect/>
            </a:stretch>
          </p:blipFill>
          <p:spPr bwMode="auto">
            <a:xfrm>
              <a:off x="2590800" y="168275"/>
              <a:ext cx="5943600" cy="4986338"/>
            </a:xfrm>
            <a:prstGeom prst="rect">
              <a:avLst/>
            </a:prstGeom>
            <a:noFill/>
          </p:spPr>
        </p:pic>
        <p:sp>
          <p:nvSpPr>
            <p:cNvPr id="6" name="Oval 5"/>
            <p:cNvSpPr>
              <a:spLocks noChangeArrowheads="1"/>
            </p:cNvSpPr>
            <p:nvPr/>
          </p:nvSpPr>
          <p:spPr bwMode="auto">
            <a:xfrm>
              <a:off x="7620000" y="2362200"/>
              <a:ext cx="457200" cy="609600"/>
            </a:xfrm>
            <a:prstGeom prst="ellipse">
              <a:avLst/>
            </a:prstGeom>
            <a:noFill/>
            <a:ln w="9525">
              <a:solidFill>
                <a:schemeClr val="tx1"/>
              </a:solidFill>
              <a:round/>
              <a:headEnd/>
              <a:tailEnd/>
            </a:ln>
            <a:effectLst/>
          </p:spPr>
          <p:txBody>
            <a:bodyPr wrap="none" anchor="ctr"/>
            <a:lstStyle/>
            <a:p>
              <a:endParaRPr lang="en-US"/>
            </a:p>
          </p:txBody>
        </p:sp>
        <p:sp>
          <p:nvSpPr>
            <p:cNvPr id="7" name="Oval 6"/>
            <p:cNvSpPr>
              <a:spLocks noChangeArrowheads="1"/>
            </p:cNvSpPr>
            <p:nvPr/>
          </p:nvSpPr>
          <p:spPr bwMode="auto">
            <a:xfrm>
              <a:off x="4572000" y="2362200"/>
              <a:ext cx="457200" cy="609600"/>
            </a:xfrm>
            <a:prstGeom prst="ellipse">
              <a:avLst/>
            </a:prstGeom>
            <a:noFill/>
            <a:ln w="9525">
              <a:solidFill>
                <a:schemeClr val="tx1"/>
              </a:solidFill>
              <a:round/>
              <a:headEnd/>
              <a:tailEnd/>
            </a:ln>
            <a:effectLst/>
          </p:spPr>
          <p:txBody>
            <a:bodyPr wrap="none" anchor="ctr"/>
            <a:lstStyle/>
            <a:p>
              <a:endParaRPr lang="en-US"/>
            </a:p>
          </p:txBody>
        </p:sp>
      </p:grpSp>
      <p:grpSp>
        <p:nvGrpSpPr>
          <p:cNvPr id="8" name="Group 7"/>
          <p:cNvGrpSpPr/>
          <p:nvPr/>
        </p:nvGrpSpPr>
        <p:grpSpPr>
          <a:xfrm>
            <a:off x="2209800" y="5791201"/>
            <a:ext cx="4276616" cy="942878"/>
            <a:chOff x="917767" y="5422409"/>
            <a:chExt cx="4636627" cy="1302508"/>
          </a:xfrm>
        </p:grpSpPr>
        <p:sp>
          <p:nvSpPr>
            <p:cNvPr id="9" name="Text Box 7"/>
            <p:cNvSpPr txBox="1">
              <a:spLocks noChangeArrowheads="1"/>
            </p:cNvSpPr>
            <p:nvPr/>
          </p:nvSpPr>
          <p:spPr bwMode="auto">
            <a:xfrm>
              <a:off x="917767" y="5422409"/>
              <a:ext cx="3374744" cy="552719"/>
            </a:xfrm>
            <a:prstGeom prst="rect">
              <a:avLst/>
            </a:prstGeom>
            <a:noFill/>
            <a:ln w="9525">
              <a:noFill/>
              <a:miter lim="800000"/>
              <a:headEnd/>
              <a:tailEnd/>
            </a:ln>
            <a:effectLst/>
          </p:spPr>
          <p:txBody>
            <a:bodyPr wrap="none">
              <a:spAutoFit/>
            </a:bodyPr>
            <a:lstStyle/>
            <a:p>
              <a:r>
                <a:rPr lang="en-US" sz="2000" b="1" dirty="0"/>
                <a:t>yellowish brown (10YR 5/6</a:t>
              </a:r>
              <a:r>
                <a:rPr lang="en-US" dirty="0"/>
                <a:t>)</a:t>
              </a:r>
            </a:p>
          </p:txBody>
        </p:sp>
        <p:sp>
          <p:nvSpPr>
            <p:cNvPr id="10" name="Text Box 8"/>
            <p:cNvSpPr txBox="1">
              <a:spLocks noChangeArrowheads="1"/>
            </p:cNvSpPr>
            <p:nvPr/>
          </p:nvSpPr>
          <p:spPr bwMode="auto">
            <a:xfrm>
              <a:off x="1890712" y="6172198"/>
              <a:ext cx="639912" cy="552719"/>
            </a:xfrm>
            <a:prstGeom prst="rect">
              <a:avLst/>
            </a:prstGeom>
            <a:noFill/>
            <a:ln w="9525">
              <a:noFill/>
              <a:miter lim="800000"/>
              <a:headEnd/>
              <a:tailEnd/>
            </a:ln>
            <a:effectLst/>
          </p:spPr>
          <p:txBody>
            <a:bodyPr wrap="none">
              <a:spAutoFit/>
            </a:bodyPr>
            <a:lstStyle/>
            <a:p>
              <a:r>
                <a:rPr lang="en-US" sz="2000" b="1" dirty="0"/>
                <a:t>hue</a:t>
              </a:r>
            </a:p>
          </p:txBody>
        </p:sp>
        <p:sp>
          <p:nvSpPr>
            <p:cNvPr id="11" name="Text Box 9"/>
            <p:cNvSpPr txBox="1">
              <a:spLocks noChangeArrowheads="1"/>
            </p:cNvSpPr>
            <p:nvPr/>
          </p:nvSpPr>
          <p:spPr bwMode="auto">
            <a:xfrm>
              <a:off x="2983132" y="6159256"/>
              <a:ext cx="823508" cy="552719"/>
            </a:xfrm>
            <a:prstGeom prst="rect">
              <a:avLst/>
            </a:prstGeom>
            <a:noFill/>
            <a:ln w="9525">
              <a:noFill/>
              <a:miter lim="800000"/>
              <a:headEnd/>
              <a:tailEnd/>
            </a:ln>
            <a:effectLst/>
          </p:spPr>
          <p:txBody>
            <a:bodyPr wrap="none">
              <a:spAutoFit/>
            </a:bodyPr>
            <a:lstStyle/>
            <a:p>
              <a:r>
                <a:rPr lang="en-US" sz="2000" b="1" dirty="0"/>
                <a:t>value</a:t>
              </a:r>
            </a:p>
          </p:txBody>
        </p:sp>
        <p:sp>
          <p:nvSpPr>
            <p:cNvPr id="12" name="Text Box 10"/>
            <p:cNvSpPr txBox="1">
              <a:spLocks noChangeArrowheads="1"/>
            </p:cNvSpPr>
            <p:nvPr/>
          </p:nvSpPr>
          <p:spPr bwMode="auto">
            <a:xfrm>
              <a:off x="4479926" y="6172198"/>
              <a:ext cx="1074468" cy="552719"/>
            </a:xfrm>
            <a:prstGeom prst="rect">
              <a:avLst/>
            </a:prstGeom>
            <a:noFill/>
            <a:ln w="9525">
              <a:noFill/>
              <a:miter lim="800000"/>
              <a:headEnd/>
              <a:tailEnd/>
            </a:ln>
            <a:effectLst/>
          </p:spPr>
          <p:txBody>
            <a:bodyPr wrap="none">
              <a:spAutoFit/>
            </a:bodyPr>
            <a:lstStyle/>
            <a:p>
              <a:r>
                <a:rPr lang="en-US" sz="2000" b="1" dirty="0" err="1"/>
                <a:t>chroma</a:t>
              </a:r>
              <a:endParaRPr lang="en-US" sz="2000" b="1" dirty="0"/>
            </a:p>
          </p:txBody>
        </p:sp>
        <p:sp>
          <p:nvSpPr>
            <p:cNvPr id="13" name="Line 11"/>
            <p:cNvSpPr>
              <a:spLocks noChangeShapeType="1"/>
            </p:cNvSpPr>
            <p:nvPr/>
          </p:nvSpPr>
          <p:spPr bwMode="auto">
            <a:xfrm flipV="1">
              <a:off x="2239601" y="5948730"/>
              <a:ext cx="838200" cy="381001"/>
            </a:xfrm>
            <a:prstGeom prst="line">
              <a:avLst/>
            </a:prstGeom>
            <a:noFill/>
            <a:ln w="19050">
              <a:solidFill>
                <a:schemeClr val="bg1"/>
              </a:solidFill>
              <a:round/>
              <a:headEnd/>
              <a:tailEnd type="triangle" w="med" len="med"/>
            </a:ln>
            <a:effectLst/>
          </p:spPr>
          <p:txBody>
            <a:bodyPr/>
            <a:lstStyle/>
            <a:p>
              <a:endParaRPr lang="en-US"/>
            </a:p>
          </p:txBody>
        </p:sp>
        <p:sp>
          <p:nvSpPr>
            <p:cNvPr id="15" name="Line 13"/>
            <p:cNvSpPr>
              <a:spLocks noChangeShapeType="1"/>
            </p:cNvSpPr>
            <p:nvPr/>
          </p:nvSpPr>
          <p:spPr bwMode="auto">
            <a:xfrm flipH="1" flipV="1">
              <a:off x="3974508" y="5948730"/>
              <a:ext cx="609600" cy="381001"/>
            </a:xfrm>
            <a:prstGeom prst="line">
              <a:avLst/>
            </a:prstGeom>
            <a:noFill/>
            <a:ln w="19050">
              <a:solidFill>
                <a:schemeClr val="bg1"/>
              </a:solidFill>
              <a:round/>
              <a:headEnd/>
              <a:tailEnd type="triangle" w="med" len="med"/>
            </a:ln>
            <a:effectLst/>
          </p:spPr>
          <p:txBody>
            <a:bodyPr/>
            <a:lstStyle/>
            <a:p>
              <a:endParaRPr lang="en-US"/>
            </a:p>
          </p:txBody>
        </p:sp>
        <p:sp>
          <p:nvSpPr>
            <p:cNvPr id="14" name="Line 12"/>
            <p:cNvSpPr>
              <a:spLocks noChangeShapeType="1"/>
            </p:cNvSpPr>
            <p:nvPr/>
          </p:nvSpPr>
          <p:spPr bwMode="auto">
            <a:xfrm flipV="1">
              <a:off x="3644049" y="6053994"/>
              <a:ext cx="0" cy="228600"/>
            </a:xfrm>
            <a:prstGeom prst="line">
              <a:avLst/>
            </a:prstGeom>
            <a:noFill/>
            <a:ln w="19050">
              <a:solidFill>
                <a:schemeClr val="bg1"/>
              </a:solidFill>
              <a:round/>
              <a:headEnd/>
              <a:tailEnd type="triangle" w="med" len="med"/>
            </a:ln>
            <a:effectLst/>
          </p:spPr>
          <p:txBody>
            <a:bodyPr/>
            <a:lstStyle/>
            <a:p>
              <a:endParaRPr lang="en-US"/>
            </a:p>
          </p:txBody>
        </p:sp>
      </p:grpSp>
    </p:spTree>
    <p:extLst>
      <p:ext uri="{BB962C8B-B14F-4D97-AF65-F5344CB8AC3E}">
        <p14:creationId xmlns:p14="http://schemas.microsoft.com/office/powerpoint/2010/main" xmlns="" val="12221822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33400"/>
            <a:ext cx="7924800" cy="990600"/>
          </a:xfrm>
        </p:spPr>
        <p:txBody>
          <a:bodyPr/>
          <a:lstStyle/>
          <a:p>
            <a:r>
              <a:rPr lang="en-US" dirty="0"/>
              <a:t>Soil </a:t>
            </a:r>
            <a:r>
              <a:rPr lang="en-US" dirty="0" smtClean="0"/>
              <a:t>Color - Hue</a:t>
            </a:r>
            <a:endParaRPr lang="en-US" dirty="0"/>
          </a:p>
        </p:txBody>
      </p:sp>
      <p:grpSp>
        <p:nvGrpSpPr>
          <p:cNvPr id="4" name="Group 3"/>
          <p:cNvGrpSpPr/>
          <p:nvPr/>
        </p:nvGrpSpPr>
        <p:grpSpPr>
          <a:xfrm>
            <a:off x="1066800" y="1371600"/>
            <a:ext cx="2916183" cy="1235032"/>
            <a:chOff x="228600" y="1143000"/>
            <a:chExt cx="3166396" cy="1630636"/>
          </a:xfrm>
        </p:grpSpPr>
        <p:grpSp>
          <p:nvGrpSpPr>
            <p:cNvPr id="5" name="Group 51"/>
            <p:cNvGrpSpPr>
              <a:grpSpLocks/>
            </p:cNvGrpSpPr>
            <p:nvPr/>
          </p:nvGrpSpPr>
          <p:grpSpPr bwMode="auto">
            <a:xfrm>
              <a:off x="457200" y="1676400"/>
              <a:ext cx="2514600" cy="685800"/>
              <a:chOff x="1008" y="1968"/>
              <a:chExt cx="1584" cy="432"/>
            </a:xfrm>
          </p:grpSpPr>
          <p:sp>
            <p:nvSpPr>
              <p:cNvPr id="10" name="Line 52"/>
              <p:cNvSpPr>
                <a:spLocks noChangeShapeType="1"/>
              </p:cNvSpPr>
              <p:nvPr/>
            </p:nvSpPr>
            <p:spPr bwMode="auto">
              <a:xfrm>
                <a:off x="1008" y="1968"/>
                <a:ext cx="0" cy="432"/>
              </a:xfrm>
              <a:prstGeom prst="line">
                <a:avLst/>
              </a:prstGeom>
              <a:noFill/>
              <a:ln w="25400">
                <a:solidFill>
                  <a:schemeClr val="bg1"/>
                </a:solidFill>
                <a:round/>
                <a:headEnd/>
                <a:tailEnd/>
              </a:ln>
              <a:effectLst/>
            </p:spPr>
            <p:txBody>
              <a:bodyPr wrap="none" anchor="ctr"/>
              <a:lstStyle/>
              <a:p>
                <a:endParaRPr lang="en-US"/>
              </a:p>
            </p:txBody>
          </p:sp>
          <p:sp>
            <p:nvSpPr>
              <p:cNvPr id="11" name="Line 53"/>
              <p:cNvSpPr>
                <a:spLocks noChangeShapeType="1"/>
              </p:cNvSpPr>
              <p:nvPr/>
            </p:nvSpPr>
            <p:spPr bwMode="auto">
              <a:xfrm>
                <a:off x="2592" y="1968"/>
                <a:ext cx="0" cy="432"/>
              </a:xfrm>
              <a:prstGeom prst="line">
                <a:avLst/>
              </a:prstGeom>
              <a:noFill/>
              <a:ln w="25400">
                <a:solidFill>
                  <a:schemeClr val="bg1"/>
                </a:solidFill>
                <a:round/>
                <a:headEnd/>
                <a:tailEnd/>
              </a:ln>
              <a:effectLst/>
            </p:spPr>
            <p:txBody>
              <a:bodyPr wrap="none" anchor="ctr"/>
              <a:lstStyle/>
              <a:p>
                <a:endParaRPr lang="en-US"/>
              </a:p>
            </p:txBody>
          </p:sp>
          <p:sp>
            <p:nvSpPr>
              <p:cNvPr id="12" name="Line 54"/>
              <p:cNvSpPr>
                <a:spLocks noChangeShapeType="1"/>
              </p:cNvSpPr>
              <p:nvPr/>
            </p:nvSpPr>
            <p:spPr bwMode="auto">
              <a:xfrm>
                <a:off x="1824" y="1968"/>
                <a:ext cx="0" cy="432"/>
              </a:xfrm>
              <a:prstGeom prst="line">
                <a:avLst/>
              </a:prstGeom>
              <a:noFill/>
              <a:ln w="25400">
                <a:solidFill>
                  <a:schemeClr val="bg1"/>
                </a:solidFill>
                <a:round/>
                <a:headEnd/>
                <a:tailEnd/>
              </a:ln>
              <a:effectLst/>
            </p:spPr>
            <p:txBody>
              <a:bodyPr wrap="none" anchor="ctr"/>
              <a:lstStyle/>
              <a:p>
                <a:endParaRPr lang="en-US"/>
              </a:p>
            </p:txBody>
          </p:sp>
          <p:sp>
            <p:nvSpPr>
              <p:cNvPr id="13" name="Line 55"/>
              <p:cNvSpPr>
                <a:spLocks noChangeShapeType="1"/>
              </p:cNvSpPr>
              <p:nvPr/>
            </p:nvSpPr>
            <p:spPr bwMode="auto">
              <a:xfrm>
                <a:off x="1440" y="1968"/>
                <a:ext cx="0" cy="432"/>
              </a:xfrm>
              <a:prstGeom prst="line">
                <a:avLst/>
              </a:prstGeom>
              <a:noFill/>
              <a:ln w="25400">
                <a:solidFill>
                  <a:schemeClr val="bg1"/>
                </a:solidFill>
                <a:round/>
                <a:headEnd/>
                <a:tailEnd/>
              </a:ln>
              <a:effectLst/>
            </p:spPr>
            <p:txBody>
              <a:bodyPr wrap="none" anchor="ctr"/>
              <a:lstStyle/>
              <a:p>
                <a:endParaRPr lang="en-US"/>
              </a:p>
            </p:txBody>
          </p:sp>
          <p:sp>
            <p:nvSpPr>
              <p:cNvPr id="14" name="Line 56"/>
              <p:cNvSpPr>
                <a:spLocks noChangeShapeType="1"/>
              </p:cNvSpPr>
              <p:nvPr/>
            </p:nvSpPr>
            <p:spPr bwMode="auto">
              <a:xfrm>
                <a:off x="2208" y="1968"/>
                <a:ext cx="0" cy="432"/>
              </a:xfrm>
              <a:prstGeom prst="line">
                <a:avLst/>
              </a:prstGeom>
              <a:noFill/>
              <a:ln w="25400">
                <a:solidFill>
                  <a:schemeClr val="bg1"/>
                </a:solidFill>
                <a:round/>
                <a:headEnd/>
                <a:tailEnd/>
              </a:ln>
              <a:effectLst/>
            </p:spPr>
            <p:txBody>
              <a:bodyPr wrap="none" anchor="ctr"/>
              <a:lstStyle/>
              <a:p>
                <a:endParaRPr lang="en-US"/>
              </a:p>
            </p:txBody>
          </p:sp>
          <p:sp>
            <p:nvSpPr>
              <p:cNvPr id="15" name="Line 57"/>
              <p:cNvSpPr>
                <a:spLocks noChangeShapeType="1"/>
              </p:cNvSpPr>
              <p:nvPr/>
            </p:nvSpPr>
            <p:spPr bwMode="auto">
              <a:xfrm>
                <a:off x="1008" y="2160"/>
                <a:ext cx="1584" cy="0"/>
              </a:xfrm>
              <a:prstGeom prst="line">
                <a:avLst/>
              </a:prstGeom>
              <a:noFill/>
              <a:ln w="25400">
                <a:solidFill>
                  <a:schemeClr val="bg1"/>
                </a:solidFill>
                <a:round/>
                <a:headEnd/>
                <a:tailEnd/>
              </a:ln>
              <a:effectLst/>
            </p:spPr>
            <p:txBody>
              <a:bodyPr wrap="none" anchor="ctr"/>
              <a:lstStyle/>
              <a:p>
                <a:endParaRPr lang="en-US"/>
              </a:p>
            </p:txBody>
          </p:sp>
        </p:grpSp>
        <p:sp>
          <p:nvSpPr>
            <p:cNvPr id="6" name="Text Box 59"/>
            <p:cNvSpPr txBox="1">
              <a:spLocks noChangeArrowheads="1"/>
            </p:cNvSpPr>
            <p:nvPr/>
          </p:nvSpPr>
          <p:spPr bwMode="auto">
            <a:xfrm>
              <a:off x="1382713" y="1143000"/>
              <a:ext cx="600939" cy="408209"/>
            </a:xfrm>
            <a:prstGeom prst="rect">
              <a:avLst/>
            </a:prstGeom>
            <a:noFill/>
            <a:ln w="9525">
              <a:noFill/>
              <a:miter lim="800000"/>
              <a:headEnd/>
              <a:tailEnd/>
            </a:ln>
            <a:effectLst/>
          </p:spPr>
          <p:txBody>
            <a:bodyPr wrap="none">
              <a:spAutoFit/>
            </a:bodyPr>
            <a:lstStyle/>
            <a:p>
              <a:r>
                <a:rPr lang="en-US" b="1" dirty="0"/>
                <a:t>Red</a:t>
              </a:r>
            </a:p>
          </p:txBody>
        </p:sp>
        <p:sp>
          <p:nvSpPr>
            <p:cNvPr id="7" name="Text Box 62"/>
            <p:cNvSpPr txBox="1">
              <a:spLocks noChangeArrowheads="1"/>
            </p:cNvSpPr>
            <p:nvPr/>
          </p:nvSpPr>
          <p:spPr bwMode="auto">
            <a:xfrm>
              <a:off x="228600" y="2286000"/>
              <a:ext cx="3166396" cy="487636"/>
            </a:xfrm>
            <a:prstGeom prst="rect">
              <a:avLst/>
            </a:prstGeom>
            <a:noFill/>
            <a:ln w="9525">
              <a:noFill/>
              <a:miter lim="800000"/>
              <a:headEnd/>
              <a:tailEnd/>
            </a:ln>
            <a:effectLst/>
          </p:spPr>
          <p:txBody>
            <a:bodyPr wrap="none">
              <a:spAutoFit/>
            </a:bodyPr>
            <a:lstStyle/>
            <a:p>
              <a:r>
                <a:rPr lang="en-US" b="1" dirty="0"/>
                <a:t> </a:t>
              </a:r>
              <a:r>
                <a:rPr lang="en-US" sz="1800" b="1" dirty="0"/>
                <a:t>0       2.5R     5R   7.5R</a:t>
              </a:r>
              <a:r>
                <a:rPr lang="en-US" sz="1800" b="1" dirty="0">
                  <a:solidFill>
                    <a:srgbClr val="FFFF00"/>
                  </a:solidFill>
                </a:rPr>
                <a:t>      10R</a:t>
              </a:r>
            </a:p>
          </p:txBody>
        </p:sp>
        <p:sp>
          <p:nvSpPr>
            <p:cNvPr id="8" name="Line 65"/>
            <p:cNvSpPr>
              <a:spLocks noChangeShapeType="1"/>
            </p:cNvSpPr>
            <p:nvPr/>
          </p:nvSpPr>
          <p:spPr bwMode="auto">
            <a:xfrm>
              <a:off x="2057400" y="1371600"/>
              <a:ext cx="914400" cy="0"/>
            </a:xfrm>
            <a:prstGeom prst="line">
              <a:avLst/>
            </a:prstGeom>
            <a:noFill/>
            <a:ln w="25400">
              <a:solidFill>
                <a:schemeClr val="bg1"/>
              </a:solidFill>
              <a:round/>
              <a:headEnd/>
              <a:tailEnd type="triangle" w="med" len="med"/>
            </a:ln>
            <a:effectLst/>
          </p:spPr>
          <p:txBody>
            <a:bodyPr wrap="none" anchor="ctr"/>
            <a:lstStyle/>
            <a:p>
              <a:endParaRPr lang="en-US"/>
            </a:p>
          </p:txBody>
        </p:sp>
        <p:sp>
          <p:nvSpPr>
            <p:cNvPr id="9" name="Line 66"/>
            <p:cNvSpPr>
              <a:spLocks noChangeShapeType="1"/>
            </p:cNvSpPr>
            <p:nvPr/>
          </p:nvSpPr>
          <p:spPr bwMode="auto">
            <a:xfrm>
              <a:off x="457200" y="1371600"/>
              <a:ext cx="914400" cy="0"/>
            </a:xfrm>
            <a:prstGeom prst="line">
              <a:avLst/>
            </a:prstGeom>
            <a:noFill/>
            <a:ln w="25400">
              <a:solidFill>
                <a:schemeClr val="bg1"/>
              </a:solidFill>
              <a:round/>
              <a:headEnd type="triangle" w="med" len="med"/>
              <a:tailEnd/>
            </a:ln>
            <a:effectLst/>
          </p:spPr>
          <p:txBody>
            <a:bodyPr wrap="none" anchor="ctr"/>
            <a:lstStyle/>
            <a:p>
              <a:endParaRPr lang="en-US"/>
            </a:p>
          </p:txBody>
        </p:sp>
      </p:grpSp>
      <p:grpSp>
        <p:nvGrpSpPr>
          <p:cNvPr id="16" name="Group 15"/>
          <p:cNvGrpSpPr/>
          <p:nvPr/>
        </p:nvGrpSpPr>
        <p:grpSpPr>
          <a:xfrm>
            <a:off x="3502743" y="2895600"/>
            <a:ext cx="2869671" cy="1289460"/>
            <a:chOff x="3073400" y="2579682"/>
            <a:chExt cx="3059995" cy="1617372"/>
          </a:xfrm>
        </p:grpSpPr>
        <p:grpSp>
          <p:nvGrpSpPr>
            <p:cNvPr id="17" name="Group 37"/>
            <p:cNvGrpSpPr>
              <a:grpSpLocks/>
            </p:cNvGrpSpPr>
            <p:nvPr/>
          </p:nvGrpSpPr>
          <p:grpSpPr bwMode="auto">
            <a:xfrm>
              <a:off x="3276600" y="3124200"/>
              <a:ext cx="2514600" cy="685800"/>
              <a:chOff x="1008" y="1968"/>
              <a:chExt cx="1584" cy="432"/>
            </a:xfrm>
          </p:grpSpPr>
          <p:sp>
            <p:nvSpPr>
              <p:cNvPr id="22" name="Line 38"/>
              <p:cNvSpPr>
                <a:spLocks noChangeShapeType="1"/>
              </p:cNvSpPr>
              <p:nvPr/>
            </p:nvSpPr>
            <p:spPr bwMode="auto">
              <a:xfrm>
                <a:off x="1008" y="1968"/>
                <a:ext cx="0" cy="432"/>
              </a:xfrm>
              <a:prstGeom prst="line">
                <a:avLst/>
              </a:prstGeom>
              <a:noFill/>
              <a:ln w="25400">
                <a:solidFill>
                  <a:schemeClr val="bg1"/>
                </a:solidFill>
                <a:round/>
                <a:headEnd/>
                <a:tailEnd/>
              </a:ln>
              <a:effectLst/>
            </p:spPr>
            <p:txBody>
              <a:bodyPr wrap="none" anchor="ctr"/>
              <a:lstStyle/>
              <a:p>
                <a:endParaRPr lang="en-US"/>
              </a:p>
            </p:txBody>
          </p:sp>
          <p:sp>
            <p:nvSpPr>
              <p:cNvPr id="23" name="Line 39"/>
              <p:cNvSpPr>
                <a:spLocks noChangeShapeType="1"/>
              </p:cNvSpPr>
              <p:nvPr/>
            </p:nvSpPr>
            <p:spPr bwMode="auto">
              <a:xfrm>
                <a:off x="2592" y="1968"/>
                <a:ext cx="0" cy="432"/>
              </a:xfrm>
              <a:prstGeom prst="line">
                <a:avLst/>
              </a:prstGeom>
              <a:noFill/>
              <a:ln w="25400">
                <a:solidFill>
                  <a:schemeClr val="bg1"/>
                </a:solidFill>
                <a:round/>
                <a:headEnd/>
                <a:tailEnd/>
              </a:ln>
              <a:effectLst/>
            </p:spPr>
            <p:txBody>
              <a:bodyPr wrap="none" anchor="ctr"/>
              <a:lstStyle/>
              <a:p>
                <a:endParaRPr lang="en-US"/>
              </a:p>
            </p:txBody>
          </p:sp>
          <p:sp>
            <p:nvSpPr>
              <p:cNvPr id="24" name="Line 40"/>
              <p:cNvSpPr>
                <a:spLocks noChangeShapeType="1"/>
              </p:cNvSpPr>
              <p:nvPr/>
            </p:nvSpPr>
            <p:spPr bwMode="auto">
              <a:xfrm>
                <a:off x="1824" y="1968"/>
                <a:ext cx="0" cy="432"/>
              </a:xfrm>
              <a:prstGeom prst="line">
                <a:avLst/>
              </a:prstGeom>
              <a:noFill/>
              <a:ln w="25400">
                <a:solidFill>
                  <a:schemeClr val="bg1"/>
                </a:solidFill>
                <a:round/>
                <a:headEnd/>
                <a:tailEnd/>
              </a:ln>
              <a:effectLst/>
            </p:spPr>
            <p:txBody>
              <a:bodyPr wrap="none" anchor="ctr"/>
              <a:lstStyle/>
              <a:p>
                <a:endParaRPr lang="en-US"/>
              </a:p>
            </p:txBody>
          </p:sp>
          <p:sp>
            <p:nvSpPr>
              <p:cNvPr id="25" name="Line 41"/>
              <p:cNvSpPr>
                <a:spLocks noChangeShapeType="1"/>
              </p:cNvSpPr>
              <p:nvPr/>
            </p:nvSpPr>
            <p:spPr bwMode="auto">
              <a:xfrm>
                <a:off x="1440" y="1968"/>
                <a:ext cx="0" cy="432"/>
              </a:xfrm>
              <a:prstGeom prst="line">
                <a:avLst/>
              </a:prstGeom>
              <a:noFill/>
              <a:ln w="25400">
                <a:solidFill>
                  <a:schemeClr val="bg1"/>
                </a:solidFill>
                <a:round/>
                <a:headEnd/>
                <a:tailEnd/>
              </a:ln>
              <a:effectLst/>
            </p:spPr>
            <p:txBody>
              <a:bodyPr wrap="none" anchor="ctr"/>
              <a:lstStyle/>
              <a:p>
                <a:endParaRPr lang="en-US"/>
              </a:p>
            </p:txBody>
          </p:sp>
          <p:sp>
            <p:nvSpPr>
              <p:cNvPr id="26" name="Line 42"/>
              <p:cNvSpPr>
                <a:spLocks noChangeShapeType="1"/>
              </p:cNvSpPr>
              <p:nvPr/>
            </p:nvSpPr>
            <p:spPr bwMode="auto">
              <a:xfrm>
                <a:off x="2208" y="1968"/>
                <a:ext cx="0" cy="432"/>
              </a:xfrm>
              <a:prstGeom prst="line">
                <a:avLst/>
              </a:prstGeom>
              <a:noFill/>
              <a:ln w="25400">
                <a:solidFill>
                  <a:schemeClr val="bg1"/>
                </a:solidFill>
                <a:round/>
                <a:headEnd/>
                <a:tailEnd/>
              </a:ln>
              <a:effectLst/>
            </p:spPr>
            <p:txBody>
              <a:bodyPr wrap="none" anchor="ctr"/>
              <a:lstStyle/>
              <a:p>
                <a:endParaRPr lang="en-US"/>
              </a:p>
            </p:txBody>
          </p:sp>
          <p:sp>
            <p:nvSpPr>
              <p:cNvPr id="27" name="Line 43"/>
              <p:cNvSpPr>
                <a:spLocks noChangeShapeType="1"/>
              </p:cNvSpPr>
              <p:nvPr/>
            </p:nvSpPr>
            <p:spPr bwMode="auto">
              <a:xfrm>
                <a:off x="1008" y="2160"/>
                <a:ext cx="1584" cy="0"/>
              </a:xfrm>
              <a:prstGeom prst="line">
                <a:avLst/>
              </a:prstGeom>
              <a:noFill/>
              <a:ln w="25400">
                <a:solidFill>
                  <a:schemeClr val="bg1"/>
                </a:solidFill>
                <a:round/>
                <a:headEnd/>
                <a:tailEnd/>
              </a:ln>
              <a:effectLst/>
            </p:spPr>
            <p:txBody>
              <a:bodyPr wrap="none" anchor="ctr"/>
              <a:lstStyle/>
              <a:p>
                <a:endParaRPr lang="en-US"/>
              </a:p>
            </p:txBody>
          </p:sp>
        </p:grpSp>
        <p:sp>
          <p:nvSpPr>
            <p:cNvPr id="18" name="Text Box 60"/>
            <p:cNvSpPr txBox="1">
              <a:spLocks noChangeArrowheads="1"/>
            </p:cNvSpPr>
            <p:nvPr/>
          </p:nvSpPr>
          <p:spPr bwMode="auto">
            <a:xfrm>
              <a:off x="3888558" y="2579682"/>
              <a:ext cx="1280555" cy="387799"/>
            </a:xfrm>
            <a:prstGeom prst="rect">
              <a:avLst/>
            </a:prstGeom>
            <a:noFill/>
            <a:ln w="9525">
              <a:noFill/>
              <a:miter lim="800000"/>
              <a:headEnd/>
              <a:tailEnd/>
            </a:ln>
            <a:effectLst/>
          </p:spPr>
          <p:txBody>
            <a:bodyPr wrap="none">
              <a:spAutoFit/>
            </a:bodyPr>
            <a:lstStyle/>
            <a:p>
              <a:r>
                <a:rPr lang="en-US" b="1" dirty="0"/>
                <a:t>Yellow-Red</a:t>
              </a:r>
            </a:p>
          </p:txBody>
        </p:sp>
        <p:sp>
          <p:nvSpPr>
            <p:cNvPr id="19" name="Text Box 63"/>
            <p:cNvSpPr txBox="1">
              <a:spLocks noChangeArrowheads="1"/>
            </p:cNvSpPr>
            <p:nvPr/>
          </p:nvSpPr>
          <p:spPr bwMode="auto">
            <a:xfrm>
              <a:off x="3073400" y="3733800"/>
              <a:ext cx="3059995" cy="463254"/>
            </a:xfrm>
            <a:prstGeom prst="rect">
              <a:avLst/>
            </a:prstGeom>
            <a:noFill/>
            <a:ln w="9525">
              <a:noFill/>
              <a:miter lim="800000"/>
              <a:headEnd/>
              <a:tailEnd/>
            </a:ln>
            <a:effectLst/>
          </p:spPr>
          <p:txBody>
            <a:bodyPr wrap="none">
              <a:spAutoFit/>
            </a:bodyPr>
            <a:lstStyle/>
            <a:p>
              <a:r>
                <a:rPr lang="en-US" b="1" dirty="0"/>
                <a:t> </a:t>
              </a:r>
              <a:r>
                <a:rPr lang="en-US" sz="1800" b="1" dirty="0">
                  <a:solidFill>
                    <a:srgbClr val="FFFF00"/>
                  </a:solidFill>
                </a:rPr>
                <a:t>0    2.5YR   5YR  7.5YR  10YR</a:t>
              </a:r>
            </a:p>
          </p:txBody>
        </p:sp>
        <p:sp>
          <p:nvSpPr>
            <p:cNvPr id="20" name="Line 67"/>
            <p:cNvSpPr>
              <a:spLocks noChangeShapeType="1"/>
            </p:cNvSpPr>
            <p:nvPr/>
          </p:nvSpPr>
          <p:spPr bwMode="auto">
            <a:xfrm>
              <a:off x="5334000" y="2819400"/>
              <a:ext cx="457200" cy="0"/>
            </a:xfrm>
            <a:prstGeom prst="line">
              <a:avLst/>
            </a:prstGeom>
            <a:noFill/>
            <a:ln w="25400">
              <a:solidFill>
                <a:schemeClr val="bg1"/>
              </a:solidFill>
              <a:round/>
              <a:headEnd/>
              <a:tailEnd type="triangle" w="med" len="med"/>
            </a:ln>
            <a:effectLst/>
          </p:spPr>
          <p:txBody>
            <a:bodyPr wrap="none" anchor="ctr"/>
            <a:lstStyle/>
            <a:p>
              <a:endParaRPr lang="en-US"/>
            </a:p>
          </p:txBody>
        </p:sp>
        <p:sp>
          <p:nvSpPr>
            <p:cNvPr id="21" name="Line 68"/>
            <p:cNvSpPr>
              <a:spLocks noChangeShapeType="1"/>
            </p:cNvSpPr>
            <p:nvPr/>
          </p:nvSpPr>
          <p:spPr bwMode="auto">
            <a:xfrm>
              <a:off x="3276600" y="2819400"/>
              <a:ext cx="457200" cy="0"/>
            </a:xfrm>
            <a:prstGeom prst="line">
              <a:avLst/>
            </a:prstGeom>
            <a:noFill/>
            <a:ln w="25400">
              <a:solidFill>
                <a:schemeClr val="bg1"/>
              </a:solidFill>
              <a:round/>
              <a:headEnd type="triangle" w="med" len="med"/>
              <a:tailEnd/>
            </a:ln>
            <a:effectLst/>
          </p:spPr>
          <p:txBody>
            <a:bodyPr wrap="none" anchor="ctr"/>
            <a:lstStyle/>
            <a:p>
              <a:endParaRPr lang="en-US"/>
            </a:p>
          </p:txBody>
        </p:sp>
      </p:grpSp>
      <p:grpSp>
        <p:nvGrpSpPr>
          <p:cNvPr id="28" name="Group 27"/>
          <p:cNvGrpSpPr/>
          <p:nvPr/>
        </p:nvGrpSpPr>
        <p:grpSpPr>
          <a:xfrm>
            <a:off x="5862488" y="4724400"/>
            <a:ext cx="2775119" cy="1343888"/>
            <a:chOff x="5969000" y="4093621"/>
            <a:chExt cx="2891521" cy="1605373"/>
          </a:xfrm>
        </p:grpSpPr>
        <p:grpSp>
          <p:nvGrpSpPr>
            <p:cNvPr id="29" name="Group 44"/>
            <p:cNvGrpSpPr>
              <a:grpSpLocks/>
            </p:cNvGrpSpPr>
            <p:nvPr/>
          </p:nvGrpSpPr>
          <p:grpSpPr bwMode="auto">
            <a:xfrm>
              <a:off x="6172200" y="4648200"/>
              <a:ext cx="2514600" cy="685800"/>
              <a:chOff x="1008" y="1968"/>
              <a:chExt cx="1584" cy="432"/>
            </a:xfrm>
          </p:grpSpPr>
          <p:sp>
            <p:nvSpPr>
              <p:cNvPr id="34" name="Line 45"/>
              <p:cNvSpPr>
                <a:spLocks noChangeShapeType="1"/>
              </p:cNvSpPr>
              <p:nvPr/>
            </p:nvSpPr>
            <p:spPr bwMode="auto">
              <a:xfrm>
                <a:off x="1008" y="1968"/>
                <a:ext cx="0" cy="432"/>
              </a:xfrm>
              <a:prstGeom prst="line">
                <a:avLst/>
              </a:prstGeom>
              <a:noFill/>
              <a:ln w="25400">
                <a:solidFill>
                  <a:schemeClr val="bg1"/>
                </a:solidFill>
                <a:round/>
                <a:headEnd/>
                <a:tailEnd/>
              </a:ln>
              <a:effectLst/>
            </p:spPr>
            <p:txBody>
              <a:bodyPr wrap="none" anchor="ctr"/>
              <a:lstStyle/>
              <a:p>
                <a:endParaRPr lang="en-US"/>
              </a:p>
            </p:txBody>
          </p:sp>
          <p:sp>
            <p:nvSpPr>
              <p:cNvPr id="35" name="Line 46"/>
              <p:cNvSpPr>
                <a:spLocks noChangeShapeType="1"/>
              </p:cNvSpPr>
              <p:nvPr/>
            </p:nvSpPr>
            <p:spPr bwMode="auto">
              <a:xfrm>
                <a:off x="2592" y="1968"/>
                <a:ext cx="0" cy="432"/>
              </a:xfrm>
              <a:prstGeom prst="line">
                <a:avLst/>
              </a:prstGeom>
              <a:noFill/>
              <a:ln w="25400">
                <a:solidFill>
                  <a:schemeClr val="bg1"/>
                </a:solidFill>
                <a:round/>
                <a:headEnd/>
                <a:tailEnd/>
              </a:ln>
              <a:effectLst/>
            </p:spPr>
            <p:txBody>
              <a:bodyPr wrap="none" anchor="ctr"/>
              <a:lstStyle/>
              <a:p>
                <a:endParaRPr lang="en-US"/>
              </a:p>
            </p:txBody>
          </p:sp>
          <p:sp>
            <p:nvSpPr>
              <p:cNvPr id="36" name="Line 47"/>
              <p:cNvSpPr>
                <a:spLocks noChangeShapeType="1"/>
              </p:cNvSpPr>
              <p:nvPr/>
            </p:nvSpPr>
            <p:spPr bwMode="auto">
              <a:xfrm>
                <a:off x="1824" y="1968"/>
                <a:ext cx="0" cy="432"/>
              </a:xfrm>
              <a:prstGeom prst="line">
                <a:avLst/>
              </a:prstGeom>
              <a:noFill/>
              <a:ln w="25400">
                <a:solidFill>
                  <a:schemeClr val="bg1"/>
                </a:solidFill>
                <a:round/>
                <a:headEnd/>
                <a:tailEnd/>
              </a:ln>
              <a:effectLst/>
            </p:spPr>
            <p:txBody>
              <a:bodyPr wrap="none" anchor="ctr"/>
              <a:lstStyle/>
              <a:p>
                <a:endParaRPr lang="en-US"/>
              </a:p>
            </p:txBody>
          </p:sp>
          <p:sp>
            <p:nvSpPr>
              <p:cNvPr id="37" name="Line 48"/>
              <p:cNvSpPr>
                <a:spLocks noChangeShapeType="1"/>
              </p:cNvSpPr>
              <p:nvPr/>
            </p:nvSpPr>
            <p:spPr bwMode="auto">
              <a:xfrm>
                <a:off x="1440" y="1968"/>
                <a:ext cx="0" cy="432"/>
              </a:xfrm>
              <a:prstGeom prst="line">
                <a:avLst/>
              </a:prstGeom>
              <a:noFill/>
              <a:ln w="25400">
                <a:solidFill>
                  <a:schemeClr val="bg1"/>
                </a:solidFill>
                <a:round/>
                <a:headEnd/>
                <a:tailEnd/>
              </a:ln>
              <a:effectLst/>
            </p:spPr>
            <p:txBody>
              <a:bodyPr wrap="none" anchor="ctr"/>
              <a:lstStyle/>
              <a:p>
                <a:endParaRPr lang="en-US"/>
              </a:p>
            </p:txBody>
          </p:sp>
          <p:sp>
            <p:nvSpPr>
              <p:cNvPr id="38" name="Line 49"/>
              <p:cNvSpPr>
                <a:spLocks noChangeShapeType="1"/>
              </p:cNvSpPr>
              <p:nvPr/>
            </p:nvSpPr>
            <p:spPr bwMode="auto">
              <a:xfrm>
                <a:off x="2208" y="1968"/>
                <a:ext cx="0" cy="432"/>
              </a:xfrm>
              <a:prstGeom prst="line">
                <a:avLst/>
              </a:prstGeom>
              <a:noFill/>
              <a:ln w="25400">
                <a:solidFill>
                  <a:schemeClr val="bg1"/>
                </a:solidFill>
                <a:round/>
                <a:headEnd/>
                <a:tailEnd/>
              </a:ln>
              <a:effectLst/>
            </p:spPr>
            <p:txBody>
              <a:bodyPr wrap="none" anchor="ctr"/>
              <a:lstStyle/>
              <a:p>
                <a:endParaRPr lang="en-US"/>
              </a:p>
            </p:txBody>
          </p:sp>
          <p:sp>
            <p:nvSpPr>
              <p:cNvPr id="39" name="Line 50"/>
              <p:cNvSpPr>
                <a:spLocks noChangeShapeType="1"/>
              </p:cNvSpPr>
              <p:nvPr/>
            </p:nvSpPr>
            <p:spPr bwMode="auto">
              <a:xfrm>
                <a:off x="1008" y="2160"/>
                <a:ext cx="1584" cy="0"/>
              </a:xfrm>
              <a:prstGeom prst="line">
                <a:avLst/>
              </a:prstGeom>
              <a:noFill/>
              <a:ln w="25400">
                <a:solidFill>
                  <a:schemeClr val="bg1"/>
                </a:solidFill>
                <a:round/>
                <a:headEnd/>
                <a:tailEnd/>
              </a:ln>
              <a:effectLst/>
            </p:spPr>
            <p:txBody>
              <a:bodyPr wrap="none" anchor="ctr"/>
              <a:lstStyle/>
              <a:p>
                <a:endParaRPr lang="en-US"/>
              </a:p>
            </p:txBody>
          </p:sp>
        </p:grpSp>
        <p:sp>
          <p:nvSpPr>
            <p:cNvPr id="30" name="Text Box 61"/>
            <p:cNvSpPr txBox="1">
              <a:spLocks noChangeArrowheads="1"/>
            </p:cNvSpPr>
            <p:nvPr/>
          </p:nvSpPr>
          <p:spPr bwMode="auto">
            <a:xfrm>
              <a:off x="7085665" y="4093621"/>
              <a:ext cx="799950" cy="369332"/>
            </a:xfrm>
            <a:prstGeom prst="rect">
              <a:avLst/>
            </a:prstGeom>
            <a:noFill/>
            <a:ln w="9525">
              <a:noFill/>
              <a:miter lim="800000"/>
              <a:headEnd/>
              <a:tailEnd/>
            </a:ln>
            <a:effectLst/>
          </p:spPr>
          <p:txBody>
            <a:bodyPr wrap="none">
              <a:spAutoFit/>
            </a:bodyPr>
            <a:lstStyle/>
            <a:p>
              <a:r>
                <a:rPr lang="en-US" b="1" dirty="0"/>
                <a:t>Yellow</a:t>
              </a:r>
            </a:p>
          </p:txBody>
        </p:sp>
        <p:sp>
          <p:nvSpPr>
            <p:cNvPr id="31" name="Text Box 64"/>
            <p:cNvSpPr txBox="1">
              <a:spLocks noChangeArrowheads="1"/>
            </p:cNvSpPr>
            <p:nvPr/>
          </p:nvSpPr>
          <p:spPr bwMode="auto">
            <a:xfrm>
              <a:off x="5969000" y="5257800"/>
              <a:ext cx="2891521" cy="441194"/>
            </a:xfrm>
            <a:prstGeom prst="rect">
              <a:avLst/>
            </a:prstGeom>
            <a:noFill/>
            <a:ln w="9525">
              <a:noFill/>
              <a:miter lim="800000"/>
              <a:headEnd/>
              <a:tailEnd/>
            </a:ln>
            <a:effectLst/>
          </p:spPr>
          <p:txBody>
            <a:bodyPr wrap="none">
              <a:spAutoFit/>
            </a:bodyPr>
            <a:lstStyle/>
            <a:p>
              <a:r>
                <a:rPr lang="en-US" b="1" dirty="0"/>
                <a:t> </a:t>
              </a:r>
              <a:r>
                <a:rPr lang="en-US" sz="1800" b="1" dirty="0">
                  <a:solidFill>
                    <a:srgbClr val="FFFF00"/>
                  </a:solidFill>
                </a:rPr>
                <a:t>0      2.5Y     5Y   </a:t>
              </a:r>
              <a:r>
                <a:rPr lang="en-US" sz="1800" b="1" dirty="0"/>
                <a:t>7.5Y     10Y</a:t>
              </a:r>
            </a:p>
          </p:txBody>
        </p:sp>
        <p:sp>
          <p:nvSpPr>
            <p:cNvPr id="32" name="Line 69"/>
            <p:cNvSpPr>
              <a:spLocks noChangeShapeType="1"/>
            </p:cNvSpPr>
            <p:nvPr/>
          </p:nvSpPr>
          <p:spPr bwMode="auto">
            <a:xfrm>
              <a:off x="7924800" y="4267200"/>
              <a:ext cx="762000" cy="0"/>
            </a:xfrm>
            <a:prstGeom prst="line">
              <a:avLst/>
            </a:prstGeom>
            <a:noFill/>
            <a:ln w="25400">
              <a:solidFill>
                <a:schemeClr val="bg1"/>
              </a:solidFill>
              <a:round/>
              <a:headEnd/>
              <a:tailEnd type="triangle" w="med" len="med"/>
            </a:ln>
            <a:effectLst/>
          </p:spPr>
          <p:txBody>
            <a:bodyPr wrap="none" anchor="ctr"/>
            <a:lstStyle/>
            <a:p>
              <a:endParaRPr lang="en-US"/>
            </a:p>
          </p:txBody>
        </p:sp>
        <p:sp>
          <p:nvSpPr>
            <p:cNvPr id="33" name="Line 70"/>
            <p:cNvSpPr>
              <a:spLocks noChangeShapeType="1"/>
            </p:cNvSpPr>
            <p:nvPr/>
          </p:nvSpPr>
          <p:spPr bwMode="auto">
            <a:xfrm>
              <a:off x="6172200" y="4267200"/>
              <a:ext cx="762000" cy="0"/>
            </a:xfrm>
            <a:prstGeom prst="line">
              <a:avLst/>
            </a:prstGeom>
            <a:noFill/>
            <a:ln w="25400">
              <a:solidFill>
                <a:schemeClr val="bg1"/>
              </a:solidFill>
              <a:round/>
              <a:headEnd type="triangle" w="med" len="med"/>
              <a:tailEnd/>
            </a:ln>
            <a:effectLst/>
          </p:spPr>
          <p:txBody>
            <a:bodyPr wrap="none" anchor="ctr"/>
            <a:lstStyle/>
            <a:p>
              <a:endParaRPr lang="en-US"/>
            </a:p>
          </p:txBody>
        </p:sp>
      </p:grpSp>
      <p:sp>
        <p:nvSpPr>
          <p:cNvPr id="40" name="Text Box 71"/>
          <p:cNvSpPr txBox="1">
            <a:spLocks noChangeArrowheads="1"/>
          </p:cNvSpPr>
          <p:nvPr/>
        </p:nvSpPr>
        <p:spPr bwMode="auto">
          <a:xfrm>
            <a:off x="1143000" y="5638800"/>
            <a:ext cx="3352800" cy="646331"/>
          </a:xfrm>
          <a:prstGeom prst="rect">
            <a:avLst/>
          </a:prstGeom>
          <a:noFill/>
          <a:ln w="9525">
            <a:noFill/>
            <a:miter lim="800000"/>
            <a:headEnd/>
            <a:tailEnd/>
          </a:ln>
          <a:effectLst/>
        </p:spPr>
        <p:txBody>
          <a:bodyPr>
            <a:spAutoFit/>
          </a:bodyPr>
          <a:lstStyle/>
          <a:p>
            <a:pPr>
              <a:spcBef>
                <a:spcPct val="50000"/>
              </a:spcBef>
            </a:pPr>
            <a:r>
              <a:rPr lang="en-US" b="1" dirty="0">
                <a:solidFill>
                  <a:srgbClr val="FFFF00"/>
                </a:solidFill>
              </a:rPr>
              <a:t>Hues highlighted in yellow are the common soil hues.</a:t>
            </a:r>
          </a:p>
        </p:txBody>
      </p:sp>
    </p:spTree>
    <p:extLst>
      <p:ext uri="{BB962C8B-B14F-4D97-AF65-F5344CB8AC3E}">
        <p14:creationId xmlns:p14="http://schemas.microsoft.com/office/powerpoint/2010/main" xmlns="" val="35589804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85800"/>
            <a:ext cx="5867400" cy="990600"/>
          </a:xfrm>
        </p:spPr>
        <p:txBody>
          <a:bodyPr/>
          <a:lstStyle/>
          <a:p>
            <a:r>
              <a:rPr lang="en-US" dirty="0"/>
              <a:t>Soil </a:t>
            </a:r>
            <a:r>
              <a:rPr lang="en-US" dirty="0" smtClean="0"/>
              <a:t>Color - Value</a:t>
            </a:r>
            <a:endParaRPr lang="en-US" dirty="0"/>
          </a:p>
        </p:txBody>
      </p:sp>
      <p:sp>
        <p:nvSpPr>
          <p:cNvPr id="4" name="Text Box 5"/>
          <p:cNvSpPr txBox="1">
            <a:spLocks noChangeArrowheads="1"/>
          </p:cNvSpPr>
          <p:nvPr/>
        </p:nvSpPr>
        <p:spPr bwMode="auto">
          <a:xfrm>
            <a:off x="3886200" y="1752600"/>
            <a:ext cx="3505200" cy="4267200"/>
          </a:xfrm>
          <a:prstGeom prst="rect">
            <a:avLst/>
          </a:prstGeom>
          <a:noFill/>
          <a:ln w="9525">
            <a:noFill/>
            <a:miter lim="800000"/>
            <a:headEnd/>
            <a:tailEnd/>
          </a:ln>
          <a:effectLst/>
        </p:spPr>
        <p:txBody>
          <a:bodyPr/>
          <a:lstStyle/>
          <a:p>
            <a:pPr marL="342900" indent="-342900">
              <a:lnSpc>
                <a:spcPct val="110000"/>
              </a:lnSpc>
              <a:spcBef>
                <a:spcPct val="20000"/>
              </a:spcBef>
              <a:buFontTx/>
              <a:buChar char="•"/>
            </a:pPr>
            <a:r>
              <a:rPr lang="en-US" sz="2800" b="1" dirty="0"/>
              <a:t>10/0 - Pure White</a:t>
            </a:r>
          </a:p>
          <a:p>
            <a:pPr marL="342900" indent="-342900">
              <a:lnSpc>
                <a:spcPct val="110000"/>
              </a:lnSpc>
              <a:spcBef>
                <a:spcPct val="20000"/>
              </a:spcBef>
              <a:buFontTx/>
              <a:buChar char="•"/>
            </a:pPr>
            <a:endParaRPr lang="en-US" sz="2800" b="1" dirty="0"/>
          </a:p>
          <a:p>
            <a:pPr marL="342900" indent="-342900">
              <a:lnSpc>
                <a:spcPct val="110000"/>
              </a:lnSpc>
              <a:spcBef>
                <a:spcPct val="20000"/>
              </a:spcBef>
            </a:pPr>
            <a:endParaRPr lang="en-US" sz="2800" b="1" dirty="0"/>
          </a:p>
          <a:p>
            <a:pPr marL="342900" indent="-342900">
              <a:lnSpc>
                <a:spcPct val="110000"/>
              </a:lnSpc>
              <a:spcBef>
                <a:spcPct val="20000"/>
              </a:spcBef>
              <a:buFontTx/>
              <a:buChar char="•"/>
            </a:pPr>
            <a:r>
              <a:rPr lang="en-US" sz="2800" b="1" dirty="0">
                <a:solidFill>
                  <a:srgbClr val="000000"/>
                </a:solidFill>
              </a:rPr>
              <a:t>5/0 </a:t>
            </a:r>
            <a:r>
              <a:rPr lang="en-US" sz="2800" b="1" dirty="0"/>
              <a:t>- “Gray”</a:t>
            </a:r>
          </a:p>
          <a:p>
            <a:pPr marL="342900" indent="-342900">
              <a:lnSpc>
                <a:spcPct val="110000"/>
              </a:lnSpc>
              <a:spcBef>
                <a:spcPct val="20000"/>
              </a:spcBef>
              <a:buFontTx/>
              <a:buChar char="•"/>
            </a:pPr>
            <a:endParaRPr lang="en-US" sz="2800" b="1" dirty="0"/>
          </a:p>
          <a:p>
            <a:pPr marL="342900" indent="-342900">
              <a:lnSpc>
                <a:spcPct val="110000"/>
              </a:lnSpc>
              <a:spcBef>
                <a:spcPct val="20000"/>
              </a:spcBef>
            </a:pPr>
            <a:endParaRPr lang="en-US" sz="2800" b="1" dirty="0"/>
          </a:p>
          <a:p>
            <a:pPr marL="342900" indent="-342900">
              <a:lnSpc>
                <a:spcPct val="110000"/>
              </a:lnSpc>
              <a:spcBef>
                <a:spcPct val="20000"/>
              </a:spcBef>
              <a:buFontTx/>
              <a:buChar char="•"/>
            </a:pPr>
            <a:r>
              <a:rPr lang="en-US" sz="2800" b="1" dirty="0">
                <a:solidFill>
                  <a:srgbClr val="000000"/>
                </a:solidFill>
              </a:rPr>
              <a:t>0/0 </a:t>
            </a:r>
            <a:r>
              <a:rPr lang="en-US" sz="2800" b="1" dirty="0"/>
              <a:t>- Pure Black</a:t>
            </a:r>
            <a:endParaRPr lang="en-US" sz="3200" b="1" dirty="0"/>
          </a:p>
        </p:txBody>
      </p:sp>
      <p:pic>
        <p:nvPicPr>
          <p:cNvPr id="5" name="Picture 6" descr="munsell 7"/>
          <p:cNvPicPr>
            <a:picLocks noChangeAspect="1" noChangeArrowheads="1"/>
          </p:cNvPicPr>
          <p:nvPr/>
        </p:nvPicPr>
        <p:blipFill>
          <a:blip r:embed="rId2" cstate="print">
            <a:lum contrast="18000"/>
          </a:blip>
          <a:srcRect l="4903" t="4430" r="73529" b="2094"/>
          <a:stretch>
            <a:fillRect/>
          </a:stretch>
        </p:blipFill>
        <p:spPr bwMode="auto">
          <a:xfrm>
            <a:off x="7543800" y="533400"/>
            <a:ext cx="1037048" cy="6324600"/>
          </a:xfrm>
          <a:prstGeom prst="rect">
            <a:avLst/>
          </a:prstGeom>
          <a:noFill/>
        </p:spPr>
      </p:pic>
      <p:sp>
        <p:nvSpPr>
          <p:cNvPr id="6" name="Text Box 7"/>
          <p:cNvSpPr txBox="1">
            <a:spLocks noChangeArrowheads="1"/>
          </p:cNvSpPr>
          <p:nvPr/>
        </p:nvSpPr>
        <p:spPr bwMode="auto">
          <a:xfrm>
            <a:off x="838200" y="6334780"/>
            <a:ext cx="6705600" cy="523220"/>
          </a:xfrm>
          <a:prstGeom prst="rect">
            <a:avLst/>
          </a:prstGeom>
          <a:noFill/>
          <a:ln w="9525">
            <a:noFill/>
            <a:miter lim="800000"/>
            <a:headEnd/>
            <a:tailEnd/>
          </a:ln>
          <a:effectLst/>
        </p:spPr>
        <p:txBody>
          <a:bodyPr wrap="square">
            <a:spAutoFit/>
          </a:bodyPr>
          <a:lstStyle/>
          <a:p>
            <a:pPr>
              <a:spcBef>
                <a:spcPct val="50000"/>
              </a:spcBef>
            </a:pPr>
            <a:r>
              <a:rPr lang="en-US" sz="2800" b="1" dirty="0">
                <a:solidFill>
                  <a:schemeClr val="bg1"/>
                </a:solidFill>
              </a:rPr>
              <a:t>The Lightness or Darkness of Spectral Color</a:t>
            </a:r>
          </a:p>
        </p:txBody>
      </p:sp>
    </p:spTree>
    <p:extLst>
      <p:ext uri="{BB962C8B-B14F-4D97-AF65-F5344CB8AC3E}">
        <p14:creationId xmlns:p14="http://schemas.microsoft.com/office/powerpoint/2010/main" xmlns="" val="1591286794"/>
      </p:ext>
    </p:extLst>
  </p:cSld>
  <p:clrMapOvr>
    <a:masterClrMapping/>
  </p:clrMapOvr>
  <p:timing>
    <p:tnLst>
      <p:par>
        <p:cTn id="1" dur="indefinite" restart="never" nodeType="tmRoot"/>
      </p:par>
    </p:tnLst>
  </p:timing>
</p:sld>
</file>

<file path=ppt/theme/theme1.xml><?xml version="1.0" encoding="utf-8"?>
<a:theme xmlns:a="http://schemas.openxmlformats.org/drawingml/2006/main" name="SJRWMD presentatio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SJRWMD presentation template</Template>
  <TotalTime>2129</TotalTime>
  <Words>1046</Words>
  <Application>Microsoft Office PowerPoint</Application>
  <PresentationFormat>On-screen Show (4:3)</PresentationFormat>
  <Paragraphs>111</Paragraphs>
  <Slides>25</Slides>
  <Notes>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SJRWMD presentation template</vt:lpstr>
      <vt:lpstr>Slide 1</vt:lpstr>
      <vt:lpstr>Topics</vt:lpstr>
      <vt:lpstr>Understanding Soils</vt:lpstr>
      <vt:lpstr>What Is Soil?</vt:lpstr>
      <vt:lpstr>Soil Formation</vt:lpstr>
      <vt:lpstr>Soil Morphology - layers</vt:lpstr>
      <vt:lpstr>Soil Morphology - Color</vt:lpstr>
      <vt:lpstr>Soil Color - Hue</vt:lpstr>
      <vt:lpstr>Soil Color - Value</vt:lpstr>
      <vt:lpstr>Soil Color - Chroma</vt:lpstr>
      <vt:lpstr>Soil Morphology - Texture</vt:lpstr>
      <vt:lpstr>Hydric Soil</vt:lpstr>
      <vt:lpstr>Muck Presence (A8)  for use in LRRs Q, U, V, &amp; Z</vt:lpstr>
      <vt:lpstr>Land Resource Regions</vt:lpstr>
      <vt:lpstr>Sandy Redox (S5) for use in all LRRs except Q, V, W, X, &amp; Y</vt:lpstr>
      <vt:lpstr>Stripped Matrix (S6) for use in all LRRs except Q, V, W, X, &amp; Y</vt:lpstr>
      <vt:lpstr>Dark Surface (S7) for use in LRRs K, L, M, N, P, Q, R, S, T, U, V, &amp; Z</vt:lpstr>
      <vt:lpstr>Slide 18</vt:lpstr>
      <vt:lpstr>Depleted Matrix (F3) for use in all LRRs, except W, X, &amp; Y</vt:lpstr>
      <vt:lpstr>Depleted Matrix (F3)</vt:lpstr>
      <vt:lpstr>Depleted Matrix (F3) for use in all LRRs, except W, X, &amp; Y</vt:lpstr>
      <vt:lpstr>Umbric Surface (F13) for use in LRRs P, T, &amp; U and MLRA 122 of LRR N</vt:lpstr>
      <vt:lpstr>Hydric Soils Technical Standard</vt:lpstr>
      <vt:lpstr>Summary</vt:lpstr>
      <vt:lpstr>Questions</vt:lpstr>
    </vt:vector>
  </TitlesOfParts>
  <Company>SJRWMD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Header goes here</dc:title>
  <dc:creator>bhickenl</dc:creator>
  <cp:lastModifiedBy>trichard</cp:lastModifiedBy>
  <cp:revision>326</cp:revision>
  <dcterms:created xsi:type="dcterms:W3CDTF">2012-08-01T15:08:06Z</dcterms:created>
  <dcterms:modified xsi:type="dcterms:W3CDTF">2014-06-09T15:34:48Z</dcterms:modified>
</cp:coreProperties>
</file>