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6" r:id="rId17"/>
    <p:sldId id="277" r:id="rId18"/>
    <p:sldId id="271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AC03A-C7B2-4078-8A6E-2C69A37D92B2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1C251-5960-4551-9D9A-DB5251705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8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1C251-5960-4551-9D9A-DB5251705D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40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9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7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77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04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5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497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662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85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74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96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0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85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4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0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4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4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3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2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6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E90AD-1656-4427-98AB-58C870911419}" type="datetimeFigureOut">
              <a:rPr lang="en-US" smtClean="0"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442E-CC07-4384-9581-B453688D6E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9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E90AD-1656-4427-98AB-58C8709114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442E-CC07-4384-9581-B453688D6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5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g"/><Relationship Id="rId5" Type="http://schemas.openxmlformats.org/officeDocument/2006/relationships/image" Target="../media/image59.png"/><Relationship Id="rId4" Type="http://schemas.openxmlformats.org/officeDocument/2006/relationships/image" Target="../media/image5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accent3">
                <a:lumMod val="60000"/>
                <a:lumOff val="40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2133600"/>
          </a:xfrm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>Common Trees and Shrubs of Florida Wetlands</a:t>
            </a:r>
            <a:r>
              <a:rPr lang="en-US" dirty="0"/>
              <a:t/>
            </a:r>
            <a:br>
              <a:rPr lang="en-US" dirty="0"/>
            </a:br>
            <a:r>
              <a:rPr lang="en-US" sz="4000" dirty="0"/>
              <a:t>(OBL and FACW)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8077200" cy="1905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Camille Beasley, ESIII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Camille.Beasley@dep.state.fl.us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FLDEP SLERC Wetland Evaluation and Delineation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June 11, 2014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4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76200"/>
            <a:ext cx="4038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Lyonia</a:t>
            </a:r>
            <a:r>
              <a:rPr lang="en-US" b="1" i="1" dirty="0" smtClean="0"/>
              <a:t> </a:t>
            </a:r>
            <a:r>
              <a:rPr lang="en-US" b="1" i="1" dirty="0" err="1" smtClean="0"/>
              <a:t>lucida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4000" dirty="0" smtClean="0"/>
              <a:t>fetterbush  FACW</a:t>
            </a:r>
            <a:endParaRPr lang="en-US" sz="4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" y="152400"/>
            <a:ext cx="4814473" cy="23622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53000" y="1372865"/>
            <a:ext cx="4038600" cy="5332735"/>
          </a:xfrm>
        </p:spPr>
        <p:txBody>
          <a:bodyPr>
            <a:normAutofit/>
          </a:bodyPr>
          <a:lstStyle/>
          <a:p>
            <a:r>
              <a:rPr lang="en-US" dirty="0" smtClean="0"/>
              <a:t>Shrub</a:t>
            </a:r>
          </a:p>
          <a:p>
            <a:r>
              <a:rPr lang="en-US" dirty="0" smtClean="0"/>
              <a:t>Alternate</a:t>
            </a:r>
            <a:r>
              <a:rPr lang="en-US" dirty="0"/>
              <a:t>, </a:t>
            </a:r>
            <a:r>
              <a:rPr lang="en-US" dirty="0" smtClean="0"/>
              <a:t>broadly elliptical </a:t>
            </a:r>
            <a:r>
              <a:rPr lang="en-US" dirty="0"/>
              <a:t>leaves</a:t>
            </a:r>
          </a:p>
          <a:p>
            <a:r>
              <a:rPr lang="en-US" dirty="0"/>
              <a:t>Evergreen, </a:t>
            </a:r>
            <a:r>
              <a:rPr lang="en-US" dirty="0" smtClean="0"/>
              <a:t>leathery</a:t>
            </a:r>
          </a:p>
          <a:p>
            <a:r>
              <a:rPr lang="en-US" dirty="0" smtClean="0"/>
              <a:t>Margins thick with distinctive paralleling vein</a:t>
            </a:r>
          </a:p>
          <a:p>
            <a:r>
              <a:rPr lang="en-US" dirty="0" smtClean="0"/>
              <a:t>Cylindrical pink flowers</a:t>
            </a:r>
          </a:p>
          <a:p>
            <a:r>
              <a:rPr lang="en-US" dirty="0" smtClean="0"/>
              <a:t>Young twigs flattened</a:t>
            </a:r>
          </a:p>
          <a:p>
            <a:r>
              <a:rPr lang="en-US" dirty="0" smtClean="0"/>
              <a:t>Often forms dense thickets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" r="8642"/>
          <a:stretch/>
        </p:blipFill>
        <p:spPr>
          <a:xfrm>
            <a:off x="62327" y="2514600"/>
            <a:ext cx="2757073" cy="4253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100" y="2514600"/>
            <a:ext cx="23813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0"/>
            <a:ext cx="3810000" cy="1600200"/>
          </a:xfrm>
        </p:spPr>
        <p:txBody>
          <a:bodyPr>
            <a:normAutofit fontScale="90000"/>
          </a:bodyPr>
          <a:lstStyle/>
          <a:p>
            <a:r>
              <a:rPr lang="en-US" sz="4900" b="1" i="1" dirty="0" smtClean="0"/>
              <a:t>Ilex </a:t>
            </a:r>
            <a:r>
              <a:rPr lang="en-US" sz="4900" b="1" i="1" dirty="0" err="1" smtClean="0"/>
              <a:t>cassine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4000" dirty="0" err="1" smtClean="0"/>
              <a:t>dahoon</a:t>
            </a:r>
            <a:r>
              <a:rPr lang="en-US" sz="4000" dirty="0" smtClean="0"/>
              <a:t> holly  OBL</a:t>
            </a:r>
            <a:endParaRPr lang="en-US" sz="4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8481"/>
            <a:ext cx="2362200" cy="463084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Leaves alternate, varying in shape among individuals</a:t>
            </a:r>
          </a:p>
          <a:p>
            <a:r>
              <a:rPr lang="en-US" dirty="0" smtClean="0"/>
              <a:t>Evergreen, leathery</a:t>
            </a:r>
          </a:p>
          <a:p>
            <a:r>
              <a:rPr lang="en-US" dirty="0" smtClean="0"/>
              <a:t>Small spine on apex, often a few on margins</a:t>
            </a:r>
          </a:p>
          <a:p>
            <a:r>
              <a:rPr lang="en-US" dirty="0" smtClean="0"/>
              <a:t>Bark smooth, thin, gray</a:t>
            </a:r>
          </a:p>
          <a:p>
            <a:r>
              <a:rPr lang="en-US" dirty="0" smtClean="0"/>
              <a:t>Fruit is a bright red, round drupe</a:t>
            </a:r>
            <a:endParaRPr lang="en-US" dirty="0"/>
          </a:p>
        </p:txBody>
      </p:sp>
      <p:pic>
        <p:nvPicPr>
          <p:cNvPr id="9" name="Picture 1" descr="C:\Users\hickman_e\Pictures\ENFORCEMENT\Hurt-Banyard&amp;Alander_Site2-05\P2110047.JPG"/>
          <p:cNvPicPr>
            <a:picLocks noChangeAspect="1" noChangeArrowheads="1"/>
          </p:cNvPicPr>
          <p:nvPr/>
        </p:nvPicPr>
        <p:blipFill rotWithShape="1">
          <a:blip r:embed="rId3" cstate="print"/>
          <a:srcRect l="26352" t="15543" r="33107" b="2702"/>
          <a:stretch/>
        </p:blipFill>
        <p:spPr bwMode="auto">
          <a:xfrm>
            <a:off x="51000" y="48616"/>
            <a:ext cx="2235000" cy="3380384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00" y="3352799"/>
            <a:ext cx="4543698" cy="3429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0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228600"/>
            <a:ext cx="41910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Gordonia</a:t>
            </a:r>
            <a:r>
              <a:rPr lang="en-US" b="1" i="1" dirty="0" smtClean="0"/>
              <a:t> </a:t>
            </a:r>
            <a:r>
              <a:rPr lang="en-US" b="1" i="1" dirty="0" err="1" smtClean="0"/>
              <a:t>lasianthus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4000" dirty="0" smtClean="0"/>
              <a:t>loblolly bay  FACW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5059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Alternate, long elliptical </a:t>
            </a:r>
            <a:r>
              <a:rPr lang="en-US" dirty="0" smtClean="0"/>
              <a:t>leaves</a:t>
            </a:r>
            <a:endParaRPr lang="en-US" dirty="0" smtClean="0"/>
          </a:p>
          <a:p>
            <a:r>
              <a:rPr lang="en-US" dirty="0" smtClean="0"/>
              <a:t>Evergreen, leathery</a:t>
            </a:r>
          </a:p>
          <a:p>
            <a:r>
              <a:rPr lang="en-US" dirty="0" smtClean="0"/>
              <a:t>Margins shallowly serrate or crenate</a:t>
            </a:r>
          </a:p>
          <a:p>
            <a:r>
              <a:rPr lang="en-US" dirty="0" smtClean="0"/>
              <a:t>Bark has interlacing flattened ridges with shallow fissures</a:t>
            </a:r>
          </a:p>
          <a:p>
            <a:r>
              <a:rPr lang="en-US" dirty="0" smtClean="0"/>
              <a:t>Flower with 5 white petals, yellow stamens</a:t>
            </a:r>
          </a:p>
          <a:p>
            <a:r>
              <a:rPr lang="en-US" dirty="0" smtClean="0"/>
              <a:t>Leaves not aromatic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4" descr="C:\Users\hickman_e\Pictures\ORGANIZE\Westpalm06\IMGP0883.JPG"/>
          <p:cNvPicPr>
            <a:picLocks noChangeAspect="1" noChangeArrowheads="1"/>
          </p:cNvPicPr>
          <p:nvPr/>
        </p:nvPicPr>
        <p:blipFill rotWithShape="1">
          <a:blip r:embed="rId2" cstate="print"/>
          <a:srcRect l="8285" r="11630"/>
          <a:stretch/>
        </p:blipFill>
        <p:spPr bwMode="auto">
          <a:xfrm>
            <a:off x="102723" y="69694"/>
            <a:ext cx="2259477" cy="3761790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2269" t="2330" r="11049" b="2154"/>
          <a:stretch/>
        </p:blipFill>
        <p:spPr>
          <a:xfrm>
            <a:off x="2286000" y="69694"/>
            <a:ext cx="2043018" cy="3363048"/>
          </a:xfrm>
          <a:prstGeom prst="rect">
            <a:avLst/>
          </a:prstGeom>
          <a:ln>
            <a:noFill/>
          </a:ln>
        </p:spPr>
      </p:pic>
      <p:pic>
        <p:nvPicPr>
          <p:cNvPr id="7" name="Picture 7" descr="Exam question 49 illustration 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724" y="3432742"/>
            <a:ext cx="4240675" cy="338875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331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274638"/>
            <a:ext cx="44958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Salix </a:t>
            </a:r>
            <a:r>
              <a:rPr lang="en-US" b="1" i="1" dirty="0" err="1" smtClean="0"/>
              <a:t>caroliniana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Carolina willow  OBL</a:t>
            </a:r>
            <a:endParaRPr lang="en-US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67200" cy="3200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tree</a:t>
            </a:r>
          </a:p>
          <a:p>
            <a:r>
              <a:rPr lang="en-US" dirty="0" smtClean="0"/>
              <a:t>Alternate, long </a:t>
            </a:r>
            <a:r>
              <a:rPr lang="en-US" dirty="0" err="1" smtClean="0"/>
              <a:t>lanceolate</a:t>
            </a:r>
            <a:r>
              <a:rPr lang="en-US" dirty="0" smtClean="0"/>
              <a:t> leaves</a:t>
            </a:r>
          </a:p>
          <a:p>
            <a:r>
              <a:rPr lang="en-US" dirty="0" smtClean="0"/>
              <a:t>Margins serrate with yellow tips</a:t>
            </a:r>
          </a:p>
          <a:p>
            <a:r>
              <a:rPr lang="en-US" dirty="0" smtClean="0"/>
              <a:t>Yellowish twigs</a:t>
            </a:r>
          </a:p>
          <a:p>
            <a:r>
              <a:rPr lang="en-US" dirty="0" smtClean="0"/>
              <a:t>Bark furrowed into broad, scaly ridges</a:t>
            </a:r>
          </a:p>
          <a:p>
            <a:r>
              <a:rPr lang="en-US" dirty="0" smtClean="0"/>
              <a:t>Flowers on catkins producing many cottony tufted seeds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5" t="26667" r="25974" b="30000"/>
          <a:stretch/>
        </p:blipFill>
        <p:spPr>
          <a:xfrm>
            <a:off x="-1" y="3993652"/>
            <a:ext cx="4648201" cy="28262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90800"/>
            <a:ext cx="1618313" cy="22812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b="5618"/>
          <a:stretch/>
        </p:blipFill>
        <p:spPr>
          <a:xfrm>
            <a:off x="2464268" y="2667000"/>
            <a:ext cx="22288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0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76200"/>
            <a:ext cx="47244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Viburnum </a:t>
            </a:r>
            <a:r>
              <a:rPr lang="en-US" b="1" i="1" dirty="0" err="1" smtClean="0"/>
              <a:t>obovatum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900" dirty="0" smtClean="0"/>
              <a:t>Walter’s viburnum FACW</a:t>
            </a:r>
            <a:endParaRPr lang="en-US" sz="39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419600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Shrub to small tree</a:t>
            </a:r>
          </a:p>
          <a:p>
            <a:r>
              <a:rPr lang="en-US" dirty="0" smtClean="0"/>
              <a:t>Opposite, evergreen, obovate leaves</a:t>
            </a:r>
          </a:p>
          <a:p>
            <a:r>
              <a:rPr lang="en-US" dirty="0" smtClean="0"/>
              <a:t>Margins entire or with dentations near apex</a:t>
            </a:r>
          </a:p>
          <a:p>
            <a:r>
              <a:rPr lang="en-US" dirty="0" smtClean="0"/>
              <a:t>Bark smooth, becoming plated, often fluted</a:t>
            </a:r>
          </a:p>
          <a:p>
            <a:r>
              <a:rPr lang="en-US" dirty="0" smtClean="0"/>
              <a:t>Clusters of white flowers</a:t>
            </a:r>
          </a:p>
          <a:p>
            <a:r>
              <a:rPr lang="en-US" dirty="0" smtClean="0"/>
              <a:t>Blue to black, flattened elliptical drupe</a:t>
            </a:r>
          </a:p>
          <a:p>
            <a:r>
              <a:rPr lang="en-US" dirty="0" smtClean="0"/>
              <a:t>Leaves aromatic </a:t>
            </a:r>
            <a:r>
              <a:rPr lang="en-US" dirty="0"/>
              <a:t>when crushed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937"/>
            <a:ext cx="3962400" cy="5283200"/>
          </a:xfrm>
          <a:prstGeom prst="rect">
            <a:avLst/>
          </a:prstGeom>
        </p:spPr>
      </p:pic>
      <p:sp>
        <p:nvSpPr>
          <p:cNvPr id="7" name="AutoShape 4" descr="data:image/jpeg;base64,/9j/4AAQSkZJRgABAQAAAQABAAD/2wCEAAkGBhQSERUUExQWFRUWGSAaGBgYGR0eHRwbHxoYHh8fHiAdICgiHB4kIBweHy8gIycpLCwsHR8xNTAqNSYrLCkBCQoKDgwOGg8PGi4kHyQwLSowLy8wNCwsLS8sLCwqLCwvLCwsLCwsLC8sKiosLywsLCwsLCwqLCwsLCwsLCwsLP/AABEIAMIBAwMBIgACEQEDEQH/xAAbAAADAAMBAQAAAAAAAAAAAAAEBQYAAgMHAf/EAD8QAAIBAgUCBAMGBAYCAgIDAAECAwARBAUSITFBUQYTImEycYEUI0KRocGx0eHwBxUzUmJygvEkwmOSFkNT/8QAGgEAAwEBAQEAAAAAAAAAAAAAAgMEAQUABv/EADQRAAIBAwIEAgkEAgMBAAAAAAECAAMRIRIxBBNBUSJhMnGBkaGxweHwM0LR8RRSFSM0Bf/aAAwDAQACEQMRAD8AuL/djSLbX4t0tv8AICkHiWaJPJDKHD3Nx/tOm5HzphnuJMs32SA8j79ukabXF+5HI9wO9T/iRPOcurqAllSProHX2779LV8BwnDuKwN/M+rb89URUO5EBjyuCfEBNRhiP4mINrb2ue9UoyWBoo1iugsfUQbkWP6e9R+XRiVLEG+r6GqrM/ErxpeSw0DSoXrccf1rv06yKug77zaYA8RnfKHhjv5TK4OzD37EUNi8rDyqjalhYbA8Ant7fvUHgs88uclAFB+K3ufevQmxwmjWN5bAWsVHXoL09aoJ0Eb+6NSpfFpJQTvh3fClW8suQG/4k7fMe9N4Mh0K1rNH5oDWPOlb7fnWmf5fMxDLYtECT7ih8qzKJkMhkZFhIOkg3aRuRb9L1LpDsSvtmaMkmU2Ay4JG80IsR9KAhzxZ8MRLGGLEi53A5/WgsHmE0mrQNSOfgsd/eiMrwmiJ43UoZDdQelPQBfRxBQaTYSkybIvIwoaJbMV9VutJcLmMMmtHK6gN7jg9qcYTxCgQBz5WhfivsT2rzvAZVJLOZRYprO54O9/yo6gu4tGtuLSmwuCVoDBEi3LEknkEf7W71t4aigiE6yF9Vutxax67813yZzIHKgK6N0O1cs/y6STEHy9jp1Men9aFxdLZmsimxm7RRTq0bG0xT0yXsSoNx9RW+QwjDgI82tCLb/ha/FK8XihoBm+MbB1G46V1yWKKOVUniLXvpP4WB/Fv1FFScNiEKivkSqjIjDsrX9Vxv07UDj8K+ImQnToO3ueu9B5nljOEVAUYPuym11/e37U4w+VDDRhtbSKqsQzEfFxpqerRDNrFsHMUbaxiTGMj1asLBGLvJYC1r9yPYd6EnzqKENh5yyX1amWx9Q2AP0FPcPmgw5OIdCzKhVWHAYivNyVnmIlJCsdyO5603hVVUJ75hU/9oxwCIrxmKdkLblgpa462UciqKWQXEOI8yKx1I6JqLg7ja/o2/CeKmcqkfLJDZBLqIs3TTfp2P6U6wqS4zMI9YKoxLEX3ICk226bW+VDUH/ZqIFhsesHmaSbiNfteHhVZIoJ3VWLOdIVSRsNex232seRvQ+BxOJZAiKkETOTcnUwBJIG/tYdL2q0xOH0x6AB6jYC21h0t8/4V5741naKJiHYhrKB23v8AO4tUyOKn7c3mivbYRpjfDypAsT2YSSHVIRuNYAVwRuCrADn8W/NKEyYHEiGd/I9IAfSGUNYEWF1Cpvt+tLcRms2KhRAxup0hepJHF+vemOcY2Rynn2jdYlUL3ttcnoacKeSQd+nzm3LDHWdM/wD8NJsKjz6xKii+pLgj3I/cE0ny5FwzIWAZmsxJIFr9B3o6EyqCVdwnwvZrAg9LX3BFTfiTBNDiWGq4O4+Tb29qrDM2NoLFlG0XSoXme/ViT+Zr0BfFLTRnDQRBkCAEtYaf515/KdLnTY34t79Ko/C+VzCQl/uhb4X9Oq/Fgdyb9hQVCQNYk5LLtvKXLIpIwzGUSFLFlH4R1A77b0tGcsMRNLB5ZBJ0lhfsbj8uth03rljQ0Lyw+ZpZrh9xttxfi/SgBjGkwQw8YBKanci2qxJuO5sDvv8ASkaGNy/WNFOwv1nOTGySkvI8pZtz6GH8GA49qyukGTIyhjJYkbi4rK9zKYxb4fae5Q/2hUmeyQxJpkPmT+tgLAAHbcj4z2vtybXN6NyrCiOZC51Nuznncjv12/ehovDLRIHkBcuo3G4AI4HvW2Wf/GYlybkXjBFwe6nsQK2my3KU/P2/1FIJSYDKYZDdHKNe4A+Hf24qQz3CzLimEupo9XxAcC3I+lXKKpjGjhwCbdKms+jCyRlLjf1re+r3qRLczVq3xmGNJNryXlwqNiCQQsdue9v3Nej+EHj8u3lKVH4uf7NSWdZZGWBhI0ML6R0fram/hrNWESwiJRdtOu5ueSbDratrHULAm20Brg3Ef58scSFwbatrdh3PtUXjMp8xBLFdjq0Oq9bcH5068SZosdkGrzCN7j02ozIMIvlpOjAarkoPbb9qOlSWgpzv9ZTTZSuYuwGavAYiVCKVtqH6E2p3nEoaPzdQvcEe9xQU+VxO4VH0ROb78I3UfKgc1kMK+XIDaM8jcEdLUviKVTwsnQxbIwxDsD4sw5KRyrcsLNtsLV1SGFSHT7tQeAbVO+HspjkkZ8QfLLbqP4Xpt4iijeNFidQwBvY827irNL4a9u8IamFzH2V+W+tlFihHH4qZw5jGZtDEK6r+I8g9K87y6OWNlVdVxYsCbA2/jTlVEmNVn3DJYgjijszrpU284xWxCsRhV85Qyggvv2teivESNFiYASqxj8Vidrb7fLagcyUQzorH0g3Xfc+1OzhDi1IeMvpHpubfUe9KoKyFkYW85gXlj6xb/m6yTFoWJEJACkWDAjc2P5V38VzS2Tygrq3rYdB2270MYAjBhG+pfQ4POm/b9QaeZTlkhLPdfJJFx+Lbn5D2qhKSsgXcQsMLyQ8c4ryMNDhRu5+9k+bcD8v2pNisvw8P2ZVXzZ7XlDEgHUNlA9q7Z9L9ozF3udCm5I6W4/anXiCBGgTFEWkitq7/APH6GsqGxFthBqX6dJNzxsZooCgB3Kje4B6H5Wqu8HeEymISZZdXl3ZhfYggggfK9efnESTJHITqcXa/Xc7713wOPk1ALJJGi33XY+rn86VdncW2G8RzC09L/wAR8+bCR6oivmFgEvva4LM1vYWH/kK8txeLWeC7zM8jPqK6fxd73tbpROOV5wvmyA6BpBYktp6Da/S1H4DLkA+6TZhpLNwPcdadydIv53ntJOZ38OPDDP8Aesq6RdQdhqPUnpYV0zO0xEuvzCRpAA2FmN9PcHvWmYZfOildSaWIBsoJPAG5F/pXBcwwcX3beczg22I0/wB3pPDIgJqA3O0bSsLkHENmwflRnzAq6h+Jhe5/4jfao3FxElSCSOC4H8/aqrCDBa3RpSpIvqZiR8q4Y+KGOJkFrPYrbv1v7VQWVcW3hlhe008OzSJeOE2gVtTSKiCQEgfia5UfWuOMYSThImaWZnuJGYsQPcnm3tQuIRVCeQ5aR/SV6e1ES5a2EMdt52BJIO61gU7/AJ7Z5bKPOMc58PQh9Xns0g3kLWt8gBRGT5Zh/MjaQ83uBtcEbbigcXhIvspcazLyxPc80qwTMVV9Wyg2v2G9h8+K8cjAnmJPSXD+H4b+nEFF6KQhsPmdzWV53LHNISwR7HsDavtZyh1EPlp2lLBm+IEC6RtsA3c9jTHEYaTEYcKxX1MGuBuGAtXbAZOkeKMMzBzJuFQEKPnaqUYWKMBRZO255+vNQcTWagDYH1jaTYEj8Fi2hlWJgbcA+5618kVJo3sbyRubdNvf2orOsxSGS7ITLeysw9IB5I6E9qTI6F20NZrkXvsb/wADSabs66rbxTXXxDM+4GE6DKhXa+sNwu/G/Ndc4jxiyxzLAyRqvpsPTxzYcXHeuUmWK6XZtMaElx1J7D51f5Pm4ngSRdhaxHYjY/zra9ZaQFULfp6owtfYWkDDnQxfoKDzVWwI/Ee/5UVkMpWSOBkZb9f9wtT1sqhE5nCBGtZrbA97jv711SRWtIFHpYnbpWLx1JrNb1+UYqgredP8peO6X1IeVI70rmctIsL7Il9D7fDb4W72NM8Jm1wSHuzH8e1aNgjIjlVDbWI7X6iugOIV2sNoxagY2ES51kZRDKGHpK2t1FG4DJo8QqzR3RxswttajMLmVsO2HlUP0RrcjsezClWExy4aRluSo+JfY/vVHhAxBICxTmmL9SoHF+NXax6028MsY3vqEuq4Y9vlSjEwpIXeIei+1/w35rrk+YJh5FOu1jYe9+1LAMDO8sMwYTrdo9RCkjaxFq3yfOUlhuFMM0XW532/UGg/KnYGVZFINwR7UbhcI3lFW0h9N+xYVuonB9kYegh5xYxMSSEK0gI9S/Ohs6zf7NE7E7Tg6bdCO/a4rXJ0URsyggqtmHA1dKi/GuNKqkRYkgb70Cg6wfKao0yfweYuJJCu+vY1Q5q832dC5Ug7aSDfYde5r74ayB5rJbRr3RiByOCD86T58J45GjmcEhiSFPpJ4v8ApQ1Hc2K2HskzMW9s5QOfKSQtoG5sAABvauGd5S8YjcMWWQavzoZ8apwmgn1gsPnuDVFloE2GUSOEWIBWvuSehHah1uj6m2uR7INIMxIvFcuZgwInGltgOd+bmnEej7EzhjqBsPnRGEyOwWSL1SAW0sBYj+dYMAoZjOPLRVLLGQRqaqFdXOJTTI2MElzh/s12b4SFBPJNtz71OZa0bSM7N6wRoFtvqaJzDFvIvpBKJtSjLk9W9wt9yKaE8OMTzAWsJSYjJI2V5blzySOB8jS7FY1miUMQQOBbj510bMnjiaJd4ySL22P9aqPCGDw5iaeRQCgsitwT3F+aG1gCcz1NLZJzJeHLJEEcnwhvhIO6nuRTKKdocSZNS4hyv4trGn+ceHpnBlkeOK4FhqGw9qHx2AwaaG+19PV5aaz/ACrxswsYZST+b52XDLo0EernY+3vS183aZRcKAosAopzmE+XxJp0YmVjcrqKqN+u29qSFAFBChFGx622/jXlUKLCCAQb3lkmayhVAnjUBVGkKLCygVlRQxLdCxHQhRWUGgwdTdzPXsbOmhZomT71/UGHf/bap/xblWKdV9TMCb6VFtI6XPvUv4an82BojKVZbFP5VZZedUZ82YuW+Eaug+Va1s/ggDxCSOHwrlgvrkbsSTaiMz8GYqIecVQRncjVY02zjC+YRoBiCjaOPYN3N+b0lkWa+t9SRD0hGYtvvvY0sOoGPtELqBnfDRr5kaJa7/GxNxe19l6U4ynOfszskg+JrE9x0Nv0pLhMOqMjYguIeVkUb37HsDQeb5ykk+uNSI1I0qTvYfzqF6Rq3pkXB6/ePqEkDO09NbDrIhHccip7D4B4g+phptvfnnYAdSa4+HcXJHGzSEBWBkUXvsxPU9K4Z1nAkRJf9hs1t9jtXKXhKiMUGRMG9hPsJEiHSQen1FOsuaaOLWq7HsdztUFkGZMJdCjUJDffpzv+VX+JzWITRRksBp06R3NdCjw7UmJO0XRWxvFLSFY5BIpUMdR/pS3LWTznfUDpW4V/xcWqjzqFnmVSAY7W3NtjU5mmWL8QO421Djb+NdBQOt7H4R5T+Z3xpSUOICQpHr26+1BZblqyMqNYgXAHBLfWmPhnGxoWjlsFvqPua3iy+OXGtKjelbEgbC3H1N/3pruqAkmGSALykm8uONEiUBjZW34vTBImlhEbglozYOOf60sw+Qmd9IcpYEkrbUd9r3vwKbPi/sw8p24tpY8sD1/O9BTqU6w8iIbKrLviC5rIY8LbVb1qW+QPH1qJw+EGImkmlXUouEXvVJ46fy4WQMSWI/sVtlsSOgXV8CC7W2vbevVtenSu8Crq02XeFZWMOkNmkA0rsGsAPYGoJ/NXHLK8XnLtwpK6e7WB4veqTM8MkoliK3AF9YO1u/tUjrZQERnVV+BlYg377dT/AEqWrUJsGFjkewyRnONQtFmdCPznKBSGclQt7fS/SjMozMPOwKgIdyeFFuSa758gm8uY+lmHlyt/+RN9W3HmKQT7hqCGWH0qFYF7Bb8VRTCVEAJ6Rum4svWekZdjsMClpBH/AM73uem3NIf8Ts6DyoiOH0qbuBa967f/AMWgw8LSszyBiAoG1gPib6cfWpDHY1ZJmPQCy37UXDqqk6czUo6N4b4bxeGiF8QrudtIQgdfxXrfxbm8LS/cwrHcDVvf5HbakmLgCstt+CStds+zSPUi6ApABuOt+9OBsR5wgbC5nacMcMt1IQG/NXfhfw/9wk05F1F41HAHc9zUHDnJcDWoZbgaOL+1Oc38RPF6FXQbWRLk7GvEk+GOVgZQNnUKS/f2aRj6QNxb5VEeJsQzT+XGgUM1wVHIJ60b4XwjHESTSbstgvsT/SmWKwt8Yj3APNrXuB/WpBxCCty+oG/SJ5mptJiODBOZfKZAznbfoLfwrgMIBOU+Nb6Tbr9PnTzBRFGxWKJLNYqo5/vgVPZXIC12kKMtmS3V73sT0qnULntHVCALd42xGDaFjHpA09Dzvv8AvWUWxw8582WaQO3xCw26W2+VZUp4wDFj7onWJI5Jh5GdlRSSVsbdAdr/ACptkpmhl8p1IPK/nvY9qETFsk/ojMZKhdIvsQAN799zTDw55+PxSqz/AOkllv8AhUdB7k1WwZ76e0TpOwnoTZ0giVNmdeGA29wTSLNsQ6pcFBfm/Jv0X+dJfFOAlw0sYRyQRvfjV7/OnuWQ/aI1Zyv3fNxsPb2qcBWsxP5tGFgcHcQTNsc2Iw26GNL2IAvcjrepvLcLE11kvq/CQ1hb+fzqhzoyyArENMV77HZvcdbUhwClSwvuen1oWa9Nip93SLJviWGNCHD3C/Cira9iRxYkc97e1KspzGKKKVBFqEotfV8PYjbpR+FsEZWHC9flSbGeuDSo0yKdQPFx2rl0HYllJ6wCxByYLh2GGLzX6aE2+I9bU1ybNQTHO9y/FgL2tUzhsLJiZljLafSWBPA7/XpVr4Ty8YcMHsWsbG2wP1rqGqKa6TlozmaTbvD1+/sw1kMbA2sL0Hn+LggAhk1XvqBVbqvz3vvvwDTLBTiCMIX9Za47fOpLxo+rEar31L09tqWK+ttAxCasbQ7BZcs4kMU0ZLWsLqSPp8X6UTkMLq8w03a6Kelzd9x+VeezYUjfgdDTXKvFE0Xpb1qbDf4ha9rNztc7G4r1ek702VbG8AvqE9FgzJomMq82v3ubWt7it8lxE2Kuk7hmRxIr2HwXGpT7A2I+tcclxceIQMrAsB6l4YEm97dNzyKJzvBFYn0HS2i2riwPP6VxuHqtQqime4jaQIYC+Jv4lljk8h9APrZif+I2Fx1ubV1lw6RlPIu7t8aW2AI/Q0JmmKsRFEARCFAe43Zef/XNFvn/AKT5o0vxpQb3HBv2r6D/ACaJ1XORDZ0Ym52i3MItMRj0aHdrsPYcDbpf+FTj5aAQQNPcfx/mDTme4OoFmHxermzWP6E9K54gAgn2t9TtXC4jiC1UkbbSCo2prxHiYAI21j060JA5O5Xb3s1W/hYK6lpCpuPQoAuo7/OkGHwxZCOd1Hwg7G/cHfbmnYkGDwsk72uFsgAUb3sBsByd/pT6NQEbZ6R9Eg2BHneE4zCLiPRcKpOhd+EUWP5m5/KpiPw3AMTICgMKgWN9rnptyx7UBkmJkcsS2qMm69yT+EDp7k8VaZNlqxDXINKqCQBwo5P/AL5NaXPDgqGyZatIP4+8X4fJoYY2URWDC7atz9T0+VeZ+K8Cgl1Q30fv7e1et5dhv8xgaRJVCuTdANxY7Bj8rbe9TPiDK/uJFKEmFSCygWBHc03hHqJUN7m5zJ6gBay7GRk2aB5U0X9IG57iqbD4GQWxDorkjnUp36bA7VJ5Nl0ZYmaRo1ttZSSxPQU7ydBBJqjEl15DgaQCOSO9q6ll9EQaTG9rSiyohwXJGu92UAjTt+tBrnMcSkqA80hIF+FX+p6UWuBmng8yAoFubqTYt+X8KlRivKZvQhuCt+QL82J6iuYnDLVYsT6xNCgDVf1yxxvhzEPhliXZy13PQdbbc/IVL5zgcPAU1GzLswX4mtyTvZb13h8XSqxJZgpQoFViNPFvrUjisJI13IkIY86TuT710KPbpGmsp9EeU7yYosSVQhSdhYnb51laJhWtyR7E2rKr0LMuO0bZvPKuIE8bBvMBKkEHYi1vYjtVJ4ZwDYQNcWdramItsdwBf5/nSxcZhHjijaM4WaF1L/8AMBgG379d+1eiZphI5WA13RuG9qmqU7JYG38QRT6Ezll32d2cTAENGRZhfc9d6m8VlDYSCVoZw2pCGDDoe3ejPFuFcKFRgQF+MbGw6fOo4ZZI76fvXTTdvb6dqBlxuLCKYi4vH/hPDCEIrsXWRde24T+pNUE+UxyapE0hwCmsjqe9QvhzzImNxe2xBNtgTsKrsPnqxKJVBs8nwn2FtvrU1XhVd9Smx7j6xqgE2HSCZzjvIhtLs+nSSo2vY2I70j8MTRShkkaxYehidr9jR+bTmV5EaNk8xT5e4t/2PYDmpVMOA2hGuoO7nt7CgocLpBX928U1ibN0j0YMSyRNq0+TqV7Ai1mGm3z3rhm/iN7NEPTc7nqBxYVwxuJaNAkVyhbU+1i1rW3H8K65G8TTNIVuARpVt/qfYHvTyn7iL2hOhJjLEZGyYfClnN2uSD0U7/P5fWhs7w1tLALo4FuxvzfrtRc7SNKs3qe5udW4v0FuB2FZm+YgqImgKO9iSdjqvsbHp0paA6bk3MUwsLREY9t+v0/Kg8Rg9Jte/UEcH3pxl2E82eNG+EuqkDba4B/SjcVho3JQBVsx0EHbmw5J2Nt/oeleFXSYtQbXiDLMW0Th0JDKdiP7/SvSkzhcVBqLCNiNz0D6lHz6ggdie1efyYTTdSpBHIOxFG4COyyHXp0RsVH+5iAu3uNRPyFBxNJaoD9RCViDG+UZ6kspiRCP9hvcta5JbbYkC/t9KLxJGrc3LHn39u9SOVqVmRr6QGG/bex/SqydOBcN/wAhbe/v2qGtw6qdQPsgMo03hckytvaw2C/IDT/AfxrhjlsgHBY/oP7/AEomDCmygC4br2Pv7UJmMepvSTYbD6f3eueDdyYPS82yw6RydyLfr/Oi8yzON5EwpgE529Jcqqne5a3IA3+tAJIY0Lc2O1+Cxtb6X/ekeTYgiSSV29Tkgtxtfp8/4V0uGGgNV7beuW8KMEmWP2WDCKdIDNf8I0oP+Kjfb5/WtcxxrYvThISVMljKwF9K8kfPv+VfMB4dnxGl7AIPhLHb8uT+9VGT+Ho8Kpsbu27OeT/Ie1Jdm/Utn6yx3xpWa5Nka4WLy0eQj3a1z/42pd4gkwuHhLSogU/h0gl27b8+5PFfc68YJE8caKWMnEh/0x9RyfYfnUJ42zJZZ4wx6EOew5AA6VtGjWr1F5pNt95MWBbSDmIsNmshu/k6kTZTYkRjmw6fWueNx7om4/1d7t1Hf3FEYLxSwV4omEUfQWFzfnc1ucJNiAIm0yGP4fVvp7CvoadNlYkgD+IKK+q94f4exhhVWBuD6iCdm+laeMM0hmZBCixDllAFi3cWrTN8qbDgbMF0aj137HtQUmdQ/Z2UJdnte4HpI7GgaiS2sQOUQxLGUvgjLoZIWZlKujEmQ6dJHSxO47W2+tF5llx8uUq3qCtzcG9jwf60iyppZIPJi0iKcWLEduh69LU5hxBjPlqdYUCxvcH2v7Ef3auVUR8v2O0QRqGqeczRuxLW1X/Fub/kayqHFZIjOxF0ub6Raw9t6yukONS289zfOUOfZbHi1caAsqgsDa1/kf2pZk3iHEYVEWZTLCVDagLlAe9GnP29WpGNkAJA9hue16QnxPLHDojT0lSGLC97E7flWISbra6n7+6VBsk9JTtmqeQp1qDIx0X369e3NS/iKN4cQLOblATY2qfgxbtdVUbm9gOD7CqWXHROl8QCjCwNwebdP41tVeXYKLxLH/WdsGdUeu4+G537f1rllMrSKI3RSii4be/yBvYXvf6V38H+TM/ktIiozb6jZioGw+V6aZfhkk82GIgPE5Ugm17Hkex71CzvQDWG/wAPy8wCzYgH+XTTI4j3VfS562Ava/NvbisynwojQpLI7jXcqiKCdI21Ek2AJ6/pTfLMw0riI1tqK6R2BtYn32sdqdQwJKVK2KaQt1PBVQCvt3t70urxVejSJ2BIsfnGulsxPDh0FhHCoAFtUlnb9RYfQCmOHZmFjYjgiw4txa1MsRl6gbG3sd6XZhh5I4HZDvb4geBff3riGqazZMCzE5M7PCETSqAAnfYnf+lSGeYlnlIN3ZGCh2Ftrj+NdocVvybj3rtNmPHUix33AtXT4eq9LwnPzh2858hyhoZ1LWtuwKm9rKTb2oKSHanTYySWO5tcg2UbAKSN/wBOtCxYYaWYAyW2Gnq3Ze+9NDkm5nlpFwSu2YKcN5y2B+9UbDf1qP8A7D9R8hQSwqCdZOkqRt0bSdJ9xe1FYLHIW9JKuDwQQwI/cVrmmJhMw1v5ZYXI6av/AKqw3vb261dT1eiYFCkXbaajLbaVZbG5UqwI502vx3v9Kq8HlQEYeW6p+FQLMwAPH+1fc/S9T0mczSSCUITbTpuoC7LYE6vi/p1ojEzTENI7+a9uATf5C4qV0GA7Sg8PRVhrqD5x3hpSQ9hYE+nY7L7X522/90BmOapGOetr2vb6+3alEOfShPvHZSzH0BzdR7+5PSjXxSTIq4hWcHZXU2cewNiG+RpPICOCy48sw1ekjeFb9r5+GPlB8TjVlhCC4DG4c7Xt0Cjp7k0X4bySJ1LvI2oGyAKpAt3B5+VcFyGB3UNiygUW0SLpt/5KbfmBXJsjXD6imKLG2r0rcD5te2/1quoabJpQm58jPVqrVJTY/wATS4fDlg+sqdIUoqEdiQL7fKkuZ53iZzGpnUK/xpGLWX3O5P12qazjN3JbTIJAyjUD7fvSLDTyohZC1mNm22A+dPocJpywF+/5tEaiuJfY65LeUT5EKqAC1xfr/YqcwU0UuMXzGOi+5A+fFby4zRl6Il9UkhJ/6gVOPeP1K4YnqOntVwpXXJ8o4BVFxH3iPLII1SaFNKhiNLXuwvsd6Xz4rQolw7FSfiHb5U4znMftOFwzut9N1a2wvwKlsdgPJaxJ9W4A6U1BsCYDACUGZ+IpJ8HF5jC1yhsfUwHekCR+gEcXNqr8T4Fw74FJoMRdgAzhiOfxWHQjtSifBoI8PFb4XvI4O5Xr9aQnE02Fl7mY/iF50lzP7PhY/L21tZjY2DDqOzfLmi58dIsSyBFClVsQfjs12JHS+4qg8eYjBDLFhw2n1MGVV3Isd2bqO29ef5pnIKLFGtlUWBPJpNFeYu25O/aLpqFBv1EvEOoA6A1+u9fKgsJ4onjRUD7LsOf51lS/8e0l0GXmU4iPEeVFHIEMhIe/xWUcEfpXLMIBhvNC7lXNx7XBH6GkmcMomR0vhyse5tuWHBuOb3tXWPxIzyq2JULcAagNjYWuapZPB4Pd3/PKVEnT4TGEOd4bDyCSRSZXXYkelT/Ol/jXGLKkfqBYjUbcW9qC8U4CRo/NQF4wd2A2H9KlsPNYg8gfwplOiHCudxFAE5MYrh9QAG1uvWmmT4bEHX5NgRYO+9zfpc7X5pdNi1DXUEDke1UvhnEXiDL0Ykgjrtf9AKVXdqaE2hJg5jHw1lkkTlmsSN/iBJJ2A2PHWj8XM2F1YkEhdtUYsA56c3A99vfm9P8AKslVtM4BuvqsbgMw+HnoCQam/GsB+wslzqVtR99O9vpe9crmvUdQ5wcW6WjGXT1xD8i8dw4o6WHlSnYKTs3/AFbb8jY/OnjJqup2BBB+VePeH8CJrKPiJsL/AO7p8ga9HwGJaOyL60X0qTcsbfivzud7dBYdKn47/wCelNtVLHl/ESalotx/h9ovUDdf1Fa4bA6+oH99hVNNmSLGxmsqnkE7/l+3NI8Nj45n04XDyO3e9lHuSSbUunzyLupx16e+MV1vmdYsvkaIR30qGYEgbsL7AHtXHPAqIY91UKd7dwRt3tTLGYTE+ZoaaOFVTmzMCT03sRbuKRy+VpJRta3ZfOkBIZwNwt9j2uOKqpeK1s/nUzoM6LSCKDJ+bAmcKscjyv8ACNdixIGwuLk/U7VUeFvCpwreZKoeYWAvYqo5IUH8ifY2pT4YzdYpI7RDWzWve1tTLuAPYmrfNJT50lu9qfxPEVEOjYfGQVOIJGMeqcM1wKH72Mek7EE7K3b5dR/Sk0i97W+VOYMVoNrXB2cdCO3zHN+hoXHYEIbj1BuD+x9x1Fc3UDmRNnIkpicuIkdt9BGokWJB67XGx707gxcEWF1M26sHsWUsTa2wHw1tJCOGF1PpNuoOx/SpQ4NVLKwuQSDf2Nq63CVOZ6XSOoVAuTOueeKFm/0ogrG33jbtt2prFimnwXmCQPJFfzUNvUKksxwWi2m+k/p7fKgkxLqdIvbqAefY12RTDriUsdYwYyzvNxMwkSOOEWtpX5VmUS/dFZGZVY33Gx+VL8RhVZiG9NluLd6YaGl0BpFMcewtzQ1LHEBhbAjh/E8arEoUERgobgbg9RUxmIjJJjuFZiRejvEGBRJQoDAFQR73oTGRoICtgHG+/NqJKaqQR1jQN7x9l+EGIgRTtZtCqu12tcE0p8V5FiIHRJgQLbN3pdh8UYY0kR7Sa7gdrd6e5r44kxcHlSqLDdTy1/n2olRkbG0NzsBAPDsLeeIi4CuCOdr2uK7w4nypNJUODfYng96CyzLVaS7sUC7/AF6U8my3yY0nktpc2UfiI71lRQTaesSJe+B2w82GaDEKhLE2DAAkf8SN9qkfE/gwYTGJFYmCRSyt+IhQSVPY3sL9jQWKjGJljECTFRpUaf8A/TsO3zp1nmGfDzRQSztPKIzqub6LqSFH970oXRSB0EU40307RD/lEQ20fr/O5/WsppJhrm4Fwd/zrKh5795FrfvFS4GOWB5JJCXB9Ivba9htQOXYLe4DOo5BNgPrT/IMDDOg3vIt/STwP5VP57irAhZSqs5BRR2239qspVAzFZUpN7zR/ETYe4hYjcgod0I7ilOLzLzmuYkjJ29AIBPyphg/DDYgnym1Iq3ZugHvX18lijK6ZPMb8W1gPketOOhG85rE3uY78NZfCFIxCFmLBAhB2vYg2/errDeE4sNuiEXI2uSteeeHcdLGXlRPNVWtYm5FuCK9SxuZDG4YPg51WcD/AEyQH3HqWzdex7jmuVxtCq7eA46/1MF1OqcMTlzqfMRwhIP4iLdrAb29gKg8dn7yPLEZUYkldTAWbptf4dhze313rtnOKx7QroZw8fokj02Y22uOpNuaTR5MXCq91nJ3B22tfU19qyhwopLeowP084ZbQM5BjPw5ImFkJZSAVI23Ivtcb2O1xyNjVW+aBoy2GsxGx1enT7nv9DU7itD4dYggV1P+ovt03/Wj/DeUyWYhhsDckAfK+9ufr2rWcOCcXHeTWVjYGLMzwczeqWQHtyR8gLACqnC5u8MEUKgK2j4kN7gC9z/tJB6j61ONmZ0qJlVCSQVvxY2vb8N77E818TDPHH5hdd2sm9yyE7EW6e3b5Upg9dbVOm3b4Snh6ZBOIygyiTFB5Z3Pkr/yI1H3PJUfO1T+aeI2liEaAeVEfSNhpHsBwK9AyWZXSKCaIuDc6o7lRfjXYW6kAEnrXDNfCmF8pmiTfc308jqDa23uOPel06qo1m+09UXVdlIkVlGAdTBMd11htrkgBhyAKpIs582Yhho1H7sMDc9Nzwb8+3HvROExUWXxxxym6uTaQbrvvv2rjPmWFPmyPq0kjy5V6WH6b1qL/k1DqGOh9vzigga4IjAqFNjz123vWwlUKQ3B6dj3pHlHij7THuPvBsD0J6aqKlxJBtpDPp1AC9tueTSDwrFigEUKZO02lA1AncL6j/1G5/l8zUzlGHM8jenzGJJ0K4D3JuSoI9RH+3nf6g3GZvJi4xDEmlSfXfbVb35sObcXpDhs1lwutIYlbSCrEi+/cV0eH4Q0xYHxdo4UNIsTmO8DhY1MjTEKsasSjgh2IU6VC26ta/atMxxKxtFfCrGSNRPFwR+VTuBwsjh2dgDbVueT2qszbxA+Kg0vGD6AAR0KirHugtv3hKxpYEFxXgqSSFZoIncsejBrA9dt/wBKn8z8OywSaJhoc209muaDgzubDemORkPJKsao8v8A8U8U+iKQJKOPvF1E/wBarNNgLgxlgTecM3yySQoCbMLAE9bbVpivBzSx6kLGRQdS8g27WojOHa4Y7qNjY7jfpeuDS2bzMJLKrKPvFYbfmOampc0rdjYzyoTvJHEYUowD89u1V0j4SDCDywHkcWJPI/lS/HyNIdZ9RPF7UF5BdryIFA5tt/CqG8djfb4zSlzvCskwpllQE7FgBfqauZPDc2IdvSPKjsApPYb29qhsrxBM0ZjBWxso6V7DluYWilacrEkNvMYHZjzpB6dL9d6g4vnmoFpdfhCPiXSIlkmGVJ9ocJrkTTDH1B/3EfKvPVzVpZ1llYF77t1N+/5058eYr7aExKyIbell1G4F9gARwO4qawuEDNu1iPrT1UcrSCexg1EIGkS8hxZCgAC1qypv/PXXZVWwAHLdqypP8R5P/jt3Em4pWvdD6h2NjWrQO7rcWUm17det/eiM0giWT7osU6FgAf0phk8GkeazO0Wwa0ZPq5Audgfer3cBbiEN7NOeTzSYWWyt6HUgg8Ecbj60QMmmdmiUesXHNhxfY+44oXOcyE8x8uMob7Lcf3euGG8QTAsHJKtsRwdhYWPI4tS7OyhjvCNlxLP/AA+wrLrjIuqmxA6MebmknjFIoZBoBEl9xfij8gzgYbC4mWE6iQq6GG6E3GoEcgE9qW4nDN9n8ySziU3LEjVe3TsKUEPN5l/uZgOJZ+GM3wxhQ6wCR6/MNjq6i55HyNA4kxo7rDpYst3kFjcs3wg9AB2t2+fn+RZ9Lh3IUK6n4o3F1P07+4r0bAY3ByC0QWNyuprlrC25AB6Dn6VBX4Q06jOLkHz+n9xLKbGaYTCDk7Ac+/sPeu2PzZUQAkIn4V7nv3Y0gzjxQ3mCDDR3kYhQzbDfjSp9+rflUxiUcuTI5aT8Rvf6fIe1HS4Vmszm1/fBROplFPiUlxfkuT5ciKCR0kBJTf6kf+VNm8NpHE3lgNpQklyLjSOg5v2071HT41mQ6nNwAvbj4RYdqdYDxzMIlZlWUqdL6rhrfhIZTvfcbg8DvT2pVMaDti31/PKPZtJsNtoT4TljmDq3mAjcBDZjcEE3vbb5U4+xyxKxWWT38xrjT7gbXoDLces8zPhY1ErgKAxtcnkkcem3PXtXXO/D7LCzYrEosvKi5sduPf5gVG5Jq+M2B6bn2RNhA87zXzbYeL1IbE6twG/4ntXdcBOV8loiQV2VBe9uvtSTB4s+QHKkhNmIA27X706wf+IEkURaLS0mkjccA/vVvKthRYX/AAxmRtO/hXLGh1DSw1C5JtYexo3MX0TBGNm06rgi1q2yTEAYSSY6nLLd/n7A1MGQyuouARtcX6dKVRolqrVH/uMpJc6j/cc4jFOmGWRL7HYW3FzvU00EiSAsQvmi43uQPeq2TMpFDI66rC9gL/2KQtNAyid42Lg2K3O4+XSnU6vibw/eeJBa1oqfw/O0bSqrsqm5YAkWFDYbP3WNolGxOoHsaZN4ln8qSOFjFC1/TzselDZNgYirB7gmwBHHvVl/D4xee3gUOAcsGKaVI+LoaqM48KNg4vOKopKhlINzQGeQxxGONJGkjAub7D6U8wmZhsutMzyKL2FidK9BfoPnW1HawI90M3XbpJLI8Q8jPf1bX3/jRONxjygqiaALBj3rtgZIo7FUOuxt1BvxemeNhYIPMQpIwFnX4T8xW85QfFj1wg/hzJE4MmXTqOkbsegrs817tH8Cmw7k9zXXPSEZkjs69XHU06y3JFlwsSAbsdyObnn9K9XrrRAZtjAZ9OIb/h1nMjSjDSANGAWGw2tvz70Z4wzRcTiDg7NFED6QPxOdyzd7CjsPlsWHj9KaNJA1Dm5IG596mfHTlMZI6khi3pI2sNAv+ZNqjoVlq6qtMEdM/nvnix0XgLxNhGaM2IIOh7XDA888WrT/AC8RSEq4ZSg47mmsuKM2G1kf9ja+kcE+wO36UPFgEhwUkrDc7Ri5+I9fe37U7h6jVF8WDexnqZ1C8WPh5CbgC3uwrKWxZtMosOP+t6yq7NM1eUc4rw4sbFpHGm+yjdv6Uyy/xCiYZoOIy4YKVJPue3Sk+JwGK30Rtp69b+9N8syhZiiSExne427C1q5rqdPja8UFzJjG4JWQuu3rspYbsTzvwAK6LkciorbeokAA05ynw/LiWeFpBpgaygDkk/yoyPHrC4gEYeVTpJ/CCdvSPamc1vRTNvl0nibmJn+5RlX7wulm0kjST323+dI3la2kkgdv3qp8Q4OSCRigYhh6mtsL9KnpnLm5tTUfULwvDtGHh3JkklCvqseGHQ/WneQPGsc9wGkVgFJ2JGrSbUFg85+zRNEQfMLX1CxAFvzvSjBZuykHSCQTu24F+tqn01KjMTt0/mYFzKmPHLK0gh0oU2BFtTE32uRcKOtCYjwzMuG8+RQHaTSoWwAG41H5mkeDX16hqYHdiRte/S1VXibMT9jiibUVb1cW43Go+1722v14pDK1Koq0+tvXjeJO8mcfI6AxnTpvc2W5vtweelDJmTBmC6SHGgjSLab3HyPW/NdosC8ijQbAcAm160hQBhcWPFXqVtbrGsQZUeFscmFa00QeOQC5I9Qt+JTz3pX4kjRsa6xSM8RI0MSW5UEjfsdqDzzO9Sokdxa+odB8qXYeF3VmFiFte53paUPFzSbE4+8Pl3NhHywKq6FJa+xvstz0J4HFOMs/w0ZhrbEKNXAjBb9bgGpPD4R2JWzek7r2PvXov+HepDJE4tsGUN+wqLjHq00JpNn3xZuDibYTw5LhYiI2OIufhKkbfK5vQeW4CSWaQsQmIW4RbWU25FujCnfjTxucHaGNSZmF7kelQetup9qgMLj5SzMrMshOoud9/wBq9wvOenrq9flGBiBZo1zXO5YogTYShipIPPsRUxPmMkjei+4s23FVmCZcSNWhJJzdSW+E26j3rIPB87AqvotwFF735vVlNqdLGLwgBTF++0QZXg5FdI2/E3UbG9ffEf3c/lhFV1AFk4PuaPzzVZkZrMltxzt/CkGF+CWQsWe/p7k9zT1Gsh2h21WvHS5xOXhhk0EEgabA7X61nizPtc7oNk+FtGwNu4pb4ay53md5VPoQkA7G/SiI/Ck4RpYSHVvSe+/PNaWo0iLkDt7YRdQLQnwtAkhLKASo233+dutV2ezo+HFx97aygcE/PpQXgxMPgYH+0SIJCfUL3PGw+Qox5Y/KnSP/APsGtNr2Pb2vXL4hebVDHYbEyV3Em8t8MKImMvJO7dvlTPJY1wU6xyepZELKGNt+nyvaqfLMTHJH94v3cKapGO1n5026mpbBZjDjsZI8yDTb06uFVeBXlV6iO9S5B2H1nlGnxHPaUqZlHLFdoigchtB3O1rE9u4qS8RYmLHKwT0zo3pQ8uo+IDoT1tztVHjc/ijLabvbcsoHX/sb3qezqWBMcRImm6Bw25Go2N9I4NI4dKqknSbDae/7Dc9Ipw3igw4aTDBVVJD65ALtpv8AD/fvW+f+JUtAINLogvuODxuD7fxpfneBPmHcb7gqukW54sLflXWLwpMVjc6ND2AOoWF+/b5V1qZVFB7xyhwDZZzn8WMzE6U//X2r7WZngJ4ZWjaUkqdypNuAdqynBU/DN1J/sfz2y9ynGYd0DJMxdbC+m9/YijcfDFGHlxOjSq+kdTft71H4l5MHiZDFGA9yDpF03F9vlenuOwaTQx6lkldWu2xsNuv8q5+G0uBBVj2mRYNIIY8Wh+6l1B1/Gi9Ce/8AEXoPw5k2E+0GUT6jqJUEdx1J61mAxoUGOeJ9K336W6bUFLLCrnTbZTbpY+9ODsLnRkwgpA1WzKLNtMRYSESxyDa3K+x/nXnOb5WVY6b97e1GR50AQCC2+9je9b5xmcl7FWjLEAgix0jj870KU2puTbeKIOSREwTVaw56CszWHyiIzY6RuLWNzvz1tRMmUyym0aliBvbtR8WUPiluV0FAAGIO4/enc1VNywxvBU9otynM2jGlCLE7hveq3H5+ZlEMS6b7EmxN7W27Cp7MfC7YYxlnB1ta1rH587iqPLsm8iRWIs+gspvcc7XFTcQaTrzVt95pXFztF2VeG3DHVc6Wsb8e3zrpnLwPCojKiZWZXsOl9m7CqXNs5Uw8KGK6lOwUmx/gelQuHmYHy7BtY5HJv70HDB6w5lTHaMprqFztEn+XO76VsfeqFfDRjjAYmzC+oC4J7bcUK2qOeyDS3wkHcCmmTZnNDPpcarg2W+w966JJ9kcgVDKDwtlsGKhRZ03HoMgJDC3XUNyCN7Hjeq6HwPhcBeaNpr9hJe5PAtaovFY6WCRWsCroWNuBxubdqWzZ7Lh09EmpXOsDs3OofWpEpaSw6HbPwtFtS0N5QzP/AA1Kcf8A/IYmR91FttO9hf2rrkWXRM8iMxJUElQLE0swPibES4uPETlpmCldNgoC+3Tmh8FmLxY9nfa4JIG+x4FBXRiGUHpiAzg3AA+vzm0jCOUtFCxWM2RLm+rubdK3h8ZSpG2ktFK3LX2+QB605zXOlhtKNOlxa/W9J8Nj4XxEStEZI2Nz7mvUGcgFltaChbTYiJXzBlDK4JZ+S3O9Nck8pTHGASZGBBOwFudzVb4wyGHERkR/6iC4uLMvt7ioYZDPFGkklrEkKDvTxUVwVOD2hB8aestfHGWa38yEoCVs4VtzbgntQxWaLC+SgVjp1M44B7DuanMnDQYjy3LODb4TsQelMM1ztcPKylpBsLIhFj86RUpq7CmN9xeBb3yPlmJYlgSb3vbrVtk4neJJIEVmPHueODU9JiI2YSu5QOTew3A/erTKsxGDy9JAtpWBESjkg/jI6bb02vS16QB1+HWaKd2F4bg8aWjaCfy9eo6l7tzvQcfhWDBwSTytq8yygA8AtvpHX+lRYzZnnMhb1Hkt1o/Mc4kZkhFgosTdgV77HpSTRqcw22PTaEWubCBZtmEbvtGyWuD6ud9r9q38SYkyyJLHtZVUE/7lH8KJzFIcSyjDgqw+IEk39x9aVSs6fdG1gf8A3aqaXhAVd+xgqzA6RGGWYSXEMzbMyJqbUdjYcf32pN9vbQyI5CMd17fKqnw7gS2zyeXE4vIb76TcD5d6X5xkSQzu+GdfJtZRIblttyB2plNgzlT02jg7FibwCCOYqCsr26b1lAtERt5q/nWU4oew90RZowzvEN9qn9Tf6r9T/vaq7wNiG8uQam5HU9jWVlAv6Y9UsTePX9UMxbckC5O5O1KPBsCti2DKCNHBAIrKysPpRnWJ/FkCpi5AihQCNlAHQdqFzg6otTbnWNzufh71lZUtTdfZJqnX86xxke2HYjYllBI56U8g5X2J/hX2srjcT6TfnaIHpzzHxLOxxrksTYi1yfavQsZ8Knr5PNfKyulxgtw6zz+gZH5yf/h4Y/8Af+NB5QfT9aysqzh/0vafmY+n6Ih7HaU9bj9qAyaQ/aXNzfQd71lZTqfWM/d7Y+yVi2Dn1HVZNr72qGZzfk1lZTB6RmVtlldkzEslz+GueO/1JT/fFZWVyR+qfzrOb+8xDmbHyE36muuWyHzMPufiHX3rKyuodh7ZedxLeSQnMTck+gcmnfiWMcWFhHx9aysrkVv/AED1QG/UaSvhxR9oah8/jBzAXAPoHSsrKZT/AF29UGfM7jFoBYW1L0+VcM4lYYkgE2C2AvwPasrKq4X0ff8AOMT0T659SBf8uLaRq8zmwv060VhYFMJuoPHQVlZQ1dvbJn+slMJKVm9JI54Nu9HSG6xk86W3rKyq23H50Mb+6MMu/D7kD6W/rSRzc77719rKm4T0m/O8ClNGjFzsOT/GvtZWVVeG28//2Q=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47" b="24083"/>
          <a:stretch/>
        </p:blipFill>
        <p:spPr>
          <a:xfrm>
            <a:off x="228600" y="4417721"/>
            <a:ext cx="3962400" cy="2440279"/>
          </a:xfrm>
        </p:spPr>
      </p:pic>
    </p:spTree>
    <p:extLst>
      <p:ext uri="{BB962C8B-B14F-4D97-AF65-F5344CB8AC3E}">
        <p14:creationId xmlns:p14="http://schemas.microsoft.com/office/powerpoint/2010/main" val="254461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0"/>
            <a:ext cx="4038600" cy="1417638"/>
          </a:xfrm>
        </p:spPr>
        <p:txBody>
          <a:bodyPr>
            <a:normAutofit/>
          </a:bodyPr>
          <a:lstStyle/>
          <a:p>
            <a:r>
              <a:rPr lang="en-US" b="1" i="1" dirty="0" err="1" smtClean="0"/>
              <a:t>Celtis</a:t>
            </a:r>
            <a:r>
              <a:rPr lang="en-US" b="1" i="1" dirty="0" smtClean="0"/>
              <a:t> </a:t>
            </a:r>
            <a:r>
              <a:rPr lang="en-US" b="1" i="1" dirty="0" err="1" smtClean="0"/>
              <a:t>laevigata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sugarberry  FACW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9" r="10716"/>
          <a:stretch/>
        </p:blipFill>
        <p:spPr>
          <a:xfrm>
            <a:off x="0" y="0"/>
            <a:ext cx="2133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267200" cy="5029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Alternate leaves, variable in shape</a:t>
            </a:r>
          </a:p>
          <a:p>
            <a:r>
              <a:rPr lang="en-US" dirty="0" smtClean="0"/>
              <a:t>Bases usually unequal</a:t>
            </a:r>
          </a:p>
          <a:p>
            <a:r>
              <a:rPr lang="en-US" dirty="0" smtClean="0"/>
              <a:t>Long, pointed tip</a:t>
            </a:r>
          </a:p>
          <a:p>
            <a:r>
              <a:rPr lang="en-US" dirty="0" smtClean="0"/>
              <a:t>Bark covered in corky outgrowths, looks warty</a:t>
            </a:r>
          </a:p>
          <a:p>
            <a:r>
              <a:rPr lang="en-US" dirty="0" smtClean="0"/>
              <a:t>Zigzag twigs with raised lenticels</a:t>
            </a:r>
          </a:p>
          <a:p>
            <a:r>
              <a:rPr lang="en-US" dirty="0" smtClean="0"/>
              <a:t>Fruit an orange to brownish red drupe</a:t>
            </a:r>
          </a:p>
          <a:p>
            <a:pPr lvl="1"/>
            <a:r>
              <a:rPr lang="en-US" dirty="0" smtClean="0"/>
              <a:t>Mildly sweet, but not fleshy</a:t>
            </a:r>
            <a:endParaRPr lang="en-US" dirty="0"/>
          </a:p>
        </p:txBody>
      </p:sp>
      <p:pic>
        <p:nvPicPr>
          <p:cNvPr id="6" name="Picture 2" descr="Exam question 65 illustration c"/>
          <p:cNvPicPr>
            <a:picLocks noChangeAspect="1" noChangeArrowheads="1"/>
          </p:cNvPicPr>
          <p:nvPr/>
        </p:nvPicPr>
        <p:blipFill rotWithShape="1">
          <a:blip r:embed="rId3" cstate="print"/>
          <a:srcRect l="44571"/>
          <a:stretch/>
        </p:blipFill>
        <p:spPr bwMode="auto">
          <a:xfrm>
            <a:off x="1955800" y="0"/>
            <a:ext cx="2463800" cy="3505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3" descr="Exam question 65 illustration b"/>
          <p:cNvPicPr>
            <a:picLocks noChangeAspect="1" noChangeArrowheads="1"/>
          </p:cNvPicPr>
          <p:nvPr/>
        </p:nvPicPr>
        <p:blipFill rotWithShape="1">
          <a:blip r:embed="rId4" cstate="print"/>
          <a:srcRect t="-1538" b="1538"/>
          <a:stretch/>
        </p:blipFill>
        <p:spPr bwMode="auto">
          <a:xfrm>
            <a:off x="0" y="3452812"/>
            <a:ext cx="4419600" cy="34051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31066"/>
            <a:ext cx="2286000" cy="151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6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0"/>
            <a:ext cx="4343400" cy="1371600"/>
          </a:xfrm>
        </p:spPr>
        <p:txBody>
          <a:bodyPr>
            <a:normAutofit fontScale="90000"/>
          </a:bodyPr>
          <a:lstStyle/>
          <a:p>
            <a:r>
              <a:rPr lang="en-US" sz="4300" b="1" i="1" dirty="0" err="1" smtClean="0"/>
              <a:t>Fraxinus</a:t>
            </a:r>
            <a:r>
              <a:rPr lang="en-US" sz="4300" b="1" i="1" dirty="0" smtClean="0"/>
              <a:t> </a:t>
            </a:r>
            <a:r>
              <a:rPr lang="en-US" sz="4300" b="1" i="1" dirty="0" err="1" smtClean="0"/>
              <a:t>caroliniana</a:t>
            </a:r>
            <a:r>
              <a:rPr lang="en-US" sz="4300" b="1" i="1" dirty="0" smtClean="0"/>
              <a:t/>
            </a:r>
            <a:br>
              <a:rPr lang="en-US" sz="4300" b="1" i="1" dirty="0" smtClean="0"/>
            </a:br>
            <a:r>
              <a:rPr lang="en-US" sz="3600" dirty="0" smtClean="0"/>
              <a:t>Carolina Ash  OBL</a:t>
            </a:r>
            <a:endParaRPr lang="en-US" b="1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371600"/>
            <a:ext cx="41910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Leaves opposite, pinnately compound, leaflets variable in shape</a:t>
            </a:r>
          </a:p>
          <a:p>
            <a:r>
              <a:rPr lang="en-US" dirty="0" smtClean="0"/>
              <a:t>Margins entire or irregularly serrate</a:t>
            </a:r>
          </a:p>
          <a:p>
            <a:r>
              <a:rPr lang="en-US" dirty="0" smtClean="0"/>
              <a:t>Multi-trunked, crooked</a:t>
            </a:r>
          </a:p>
          <a:p>
            <a:r>
              <a:rPr lang="en-US" dirty="0" smtClean="0"/>
              <a:t>Bark gray, shallowly fissured, scaly</a:t>
            </a:r>
          </a:p>
          <a:p>
            <a:r>
              <a:rPr lang="en-US" dirty="0" smtClean="0"/>
              <a:t>Samara wing starts at base of seed, widest at middle, but variable</a:t>
            </a:r>
          </a:p>
          <a:p>
            <a:r>
              <a:rPr lang="en-US" dirty="0" smtClean="0"/>
              <a:t>Twigs flattened at nodes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12152" b="8390"/>
          <a:stretch/>
        </p:blipFill>
        <p:spPr>
          <a:xfrm>
            <a:off x="-1" y="0"/>
            <a:ext cx="3581401" cy="36018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107" r="16623" b="7647"/>
          <a:stretch/>
        </p:blipFill>
        <p:spPr>
          <a:xfrm rot="16200000">
            <a:off x="-369153" y="3950557"/>
            <a:ext cx="3276599" cy="2538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b="6800"/>
          <a:stretch/>
        </p:blipFill>
        <p:spPr>
          <a:xfrm rot="5400000">
            <a:off x="1963595" y="4020996"/>
            <a:ext cx="3311810" cy="23621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1828800"/>
            <a:ext cx="1752600" cy="18764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r="9092" b="4546"/>
          <a:stretch/>
        </p:blipFill>
        <p:spPr>
          <a:xfrm>
            <a:off x="3418044" y="0"/>
            <a:ext cx="1382556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152400"/>
            <a:ext cx="4038600" cy="1265238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Liquidambar </a:t>
            </a:r>
            <a:r>
              <a:rPr lang="en-US" b="1" i="1" dirty="0" err="1" smtClean="0"/>
              <a:t>styraciflua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err="1" smtClean="0"/>
              <a:t>sweetgum</a:t>
            </a:r>
            <a:r>
              <a:rPr lang="en-US" sz="4000" dirty="0" smtClean="0"/>
              <a:t>  FACW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828800"/>
            <a:ext cx="42672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Alternate, star-shaped leaves with 5 lobes</a:t>
            </a:r>
          </a:p>
          <a:p>
            <a:r>
              <a:rPr lang="en-US" dirty="0" smtClean="0"/>
              <a:t>Margins serrate</a:t>
            </a:r>
          </a:p>
          <a:p>
            <a:r>
              <a:rPr lang="en-US" dirty="0" smtClean="0"/>
              <a:t>Bark furrowed, forming narrow, scaly ridges</a:t>
            </a:r>
          </a:p>
          <a:p>
            <a:r>
              <a:rPr lang="en-US" dirty="0" smtClean="0"/>
              <a:t>Bark and twigs on young trees with corky protruding wings</a:t>
            </a:r>
          </a:p>
          <a:p>
            <a:r>
              <a:rPr lang="en-US" dirty="0" smtClean="0"/>
              <a:t>Fruit a spiny ball of capsules, woody</a:t>
            </a:r>
          </a:p>
          <a:p>
            <a:r>
              <a:rPr lang="en-US" dirty="0" smtClean="0"/>
              <a:t>Leaves have resinous fragrance when crushed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r="21431"/>
          <a:stretch/>
        </p:blipFill>
        <p:spPr>
          <a:xfrm>
            <a:off x="1" y="0"/>
            <a:ext cx="1702302" cy="348654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7550"/>
            <a:ext cx="4800600" cy="3600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59" b="10417"/>
          <a:stretch/>
        </p:blipFill>
        <p:spPr>
          <a:xfrm>
            <a:off x="0" y="4892040"/>
            <a:ext cx="1295400" cy="1965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44" y="1056309"/>
            <a:ext cx="2954760" cy="22202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" t="3859" r="6149" b="13110"/>
          <a:stretch/>
        </p:blipFill>
        <p:spPr>
          <a:xfrm>
            <a:off x="1600200" y="0"/>
            <a:ext cx="2819400" cy="1447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778" r="16154"/>
          <a:stretch/>
        </p:blipFill>
        <p:spPr>
          <a:xfrm>
            <a:off x="3391728" y="2154409"/>
            <a:ext cx="1391628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8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accent3">
                <a:lumMod val="60000"/>
                <a:lumOff val="40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2133600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/>
              <a:t>Questions?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029200"/>
            <a:ext cx="8077200" cy="76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Camille.Beasley@dep.state.fl.us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0"/>
            <a:ext cx="4114800" cy="16002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Acer </a:t>
            </a:r>
            <a:r>
              <a:rPr lang="en-US" b="1" i="1" dirty="0" err="1" smtClean="0"/>
              <a:t>rubrum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red maple  FACW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r="10208"/>
          <a:stretch/>
        </p:blipFill>
        <p:spPr>
          <a:xfrm>
            <a:off x="0" y="0"/>
            <a:ext cx="23622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Opposite leaves, with 3-5 pointed lobes, margins serrated</a:t>
            </a:r>
          </a:p>
          <a:p>
            <a:r>
              <a:rPr lang="en-US" dirty="0" smtClean="0"/>
              <a:t>Petioles, twigs, and buds reddish</a:t>
            </a:r>
          </a:p>
          <a:p>
            <a:r>
              <a:rPr lang="en-US" dirty="0" smtClean="0"/>
              <a:t>Small red flowers appear early in spring</a:t>
            </a:r>
          </a:p>
          <a:p>
            <a:r>
              <a:rPr lang="en-US" dirty="0" smtClean="0"/>
              <a:t>Paired samaras</a:t>
            </a:r>
          </a:p>
          <a:p>
            <a:r>
              <a:rPr lang="en-US" dirty="0" smtClean="0"/>
              <a:t>Smooth gray bark develops long, scaly plates with age</a:t>
            </a:r>
          </a:p>
          <a:p>
            <a:endParaRPr lang="en-US" dirty="0"/>
          </a:p>
        </p:txBody>
      </p:sp>
      <p:pic>
        <p:nvPicPr>
          <p:cNvPr id="7" name="Picture 4" descr="Exam question19 illustration b"/>
          <p:cNvPicPr>
            <a:picLocks noChangeAspect="1" noChangeArrowheads="1"/>
          </p:cNvPicPr>
          <p:nvPr/>
        </p:nvPicPr>
        <p:blipFill rotWithShape="1">
          <a:blip r:embed="rId3" cstate="print"/>
          <a:srcRect r="30242"/>
          <a:stretch/>
        </p:blipFill>
        <p:spPr bwMode="auto">
          <a:xfrm>
            <a:off x="1" y="3657600"/>
            <a:ext cx="1835366" cy="3200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r="17501" b="9810"/>
          <a:stretch/>
        </p:blipFill>
        <p:spPr>
          <a:xfrm>
            <a:off x="1752600" y="4114800"/>
            <a:ext cx="3049185" cy="274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6" t="1111" r="28333" b="-1111"/>
          <a:stretch/>
        </p:blipFill>
        <p:spPr>
          <a:xfrm>
            <a:off x="2324742" y="0"/>
            <a:ext cx="2249117" cy="3551238"/>
          </a:xfrm>
          <a:prstGeom prst="rect">
            <a:avLst/>
          </a:prstGeom>
        </p:spPr>
      </p:pic>
      <p:pic>
        <p:nvPicPr>
          <p:cNvPr id="8" name="Picture 3" descr="Acer rubr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1201" y="2262981"/>
            <a:ext cx="2911560" cy="2071687"/>
          </a:xfrm>
          <a:prstGeom prst="rect">
            <a:avLst/>
          </a:prstGeom>
          <a:noFill/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11310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89210"/>
            <a:ext cx="4182492" cy="1434790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Taxodium</a:t>
            </a:r>
            <a:r>
              <a:rPr lang="en-US" b="1" i="1" dirty="0" smtClean="0"/>
              <a:t> </a:t>
            </a:r>
            <a:r>
              <a:rPr lang="en-US" b="1" i="1" dirty="0" err="1" smtClean="0"/>
              <a:t>distichum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4000" dirty="0" smtClean="0"/>
              <a:t>bald cypress  OBL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953000" y="1752600"/>
            <a:ext cx="4038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Alternate, needle-like leaves on deciduous </a:t>
            </a:r>
            <a:r>
              <a:rPr lang="en-US" dirty="0" err="1" smtClean="0"/>
              <a:t>branchlets</a:t>
            </a:r>
            <a:endParaRPr lang="en-US" dirty="0"/>
          </a:p>
          <a:p>
            <a:r>
              <a:rPr lang="en-US" dirty="0" smtClean="0"/>
              <a:t>Leaves spread like a feather</a:t>
            </a:r>
          </a:p>
          <a:p>
            <a:r>
              <a:rPr lang="en-US" dirty="0" smtClean="0"/>
              <a:t>Bark in narrow, peeling strips</a:t>
            </a:r>
          </a:p>
          <a:p>
            <a:r>
              <a:rPr lang="en-US" dirty="0" smtClean="0"/>
              <a:t>Base typically fluted, “knees” sticking out of ground around tree</a:t>
            </a:r>
          </a:p>
          <a:p>
            <a:r>
              <a:rPr lang="en-US" dirty="0" smtClean="0"/>
              <a:t>Fruit a round, waxy cone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5" t="13332" r="43334" b="48890"/>
          <a:stretch/>
        </p:blipFill>
        <p:spPr>
          <a:xfrm>
            <a:off x="1787356" y="4191000"/>
            <a:ext cx="3063424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/>
          <a:stretch/>
        </p:blipFill>
        <p:spPr>
          <a:xfrm>
            <a:off x="1928049" y="13010"/>
            <a:ext cx="2967990" cy="365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8627" t="19814" r="60660" b="1"/>
          <a:stretch/>
        </p:blipFill>
        <p:spPr>
          <a:xfrm>
            <a:off x="-2971" y="13010"/>
            <a:ext cx="2057400" cy="359351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t="5040" r="15205" b="4034"/>
          <a:stretch/>
        </p:blipFill>
        <p:spPr>
          <a:xfrm>
            <a:off x="-2971" y="3417442"/>
            <a:ext cx="1905000" cy="3429407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32" t="22223" r="33712" b="15555"/>
          <a:stretch/>
        </p:blipFill>
        <p:spPr>
          <a:xfrm>
            <a:off x="1787356" y="3022257"/>
            <a:ext cx="1659095" cy="17530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2" r="5834"/>
          <a:stretch/>
        </p:blipFill>
        <p:spPr>
          <a:xfrm>
            <a:off x="1508483" y="1000251"/>
            <a:ext cx="3387556" cy="476375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465003" y="5563640"/>
            <a:ext cx="34724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Taxodium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ascendens</a:t>
            </a:r>
            <a:endParaRPr lang="en-US" sz="2400" i="1" dirty="0" smtClean="0"/>
          </a:p>
          <a:p>
            <a:pPr algn="ctr"/>
            <a:r>
              <a:rPr lang="en-US" sz="2400" dirty="0"/>
              <a:t>p</a:t>
            </a:r>
            <a:r>
              <a:rPr lang="en-US" sz="2400" dirty="0" smtClean="0"/>
              <a:t>ond cypress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161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9680" y="0"/>
            <a:ext cx="4514320" cy="18288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Magnolia </a:t>
            </a:r>
            <a:r>
              <a:rPr lang="en-US" b="1" i="1" dirty="0" err="1" smtClean="0"/>
              <a:t>virginiana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4000" dirty="0" err="1" smtClean="0"/>
              <a:t>sweetbay</a:t>
            </a:r>
            <a:r>
              <a:rPr lang="en-US" sz="4000" dirty="0" smtClean="0"/>
              <a:t> magnolia OBL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24399" y="1828800"/>
            <a:ext cx="4237293" cy="4903236"/>
          </a:xfrm>
        </p:spPr>
        <p:txBody>
          <a:bodyPr/>
          <a:lstStyle/>
          <a:p>
            <a:r>
              <a:rPr lang="en-US" sz="3000" dirty="0"/>
              <a:t>Alternate, long elliptical leaves, margins </a:t>
            </a:r>
            <a:r>
              <a:rPr lang="en-US" sz="3000" dirty="0" smtClean="0"/>
              <a:t>entire</a:t>
            </a:r>
          </a:p>
          <a:p>
            <a:r>
              <a:rPr lang="en-US" sz="3000" dirty="0" smtClean="0"/>
              <a:t>Evergreen</a:t>
            </a:r>
            <a:endParaRPr lang="en-US" sz="3000" dirty="0"/>
          </a:p>
          <a:p>
            <a:r>
              <a:rPr lang="en-US" sz="3000" dirty="0"/>
              <a:t>Silvery on </a:t>
            </a:r>
            <a:r>
              <a:rPr lang="en-US" sz="3000" dirty="0" smtClean="0"/>
              <a:t>underside</a:t>
            </a:r>
          </a:p>
          <a:p>
            <a:r>
              <a:rPr lang="en-US" sz="3000" dirty="0" smtClean="0"/>
              <a:t>Leaves aromatic </a:t>
            </a:r>
            <a:r>
              <a:rPr lang="en-US" sz="3000" dirty="0"/>
              <a:t>when crushed</a:t>
            </a:r>
          </a:p>
          <a:p>
            <a:r>
              <a:rPr lang="en-US" sz="3000" dirty="0"/>
              <a:t>Bark smooth and </a:t>
            </a:r>
            <a:r>
              <a:rPr lang="en-US" sz="3000" dirty="0" smtClean="0"/>
              <a:t>gray</a:t>
            </a:r>
          </a:p>
          <a:p>
            <a:r>
              <a:rPr lang="en-US" sz="3000" dirty="0" smtClean="0"/>
              <a:t>Fragrant, creamy white flowers</a:t>
            </a:r>
            <a:endParaRPr lang="en-US" sz="3000" dirty="0"/>
          </a:p>
          <a:p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20"/>
            <a:ext cx="2837919" cy="425688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8" t="20833" b="12500"/>
          <a:stretch/>
        </p:blipFill>
        <p:spPr>
          <a:xfrm>
            <a:off x="0" y="4114799"/>
            <a:ext cx="2405041" cy="26172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2"/>
          <a:stretch/>
        </p:blipFill>
        <p:spPr>
          <a:xfrm>
            <a:off x="2475440" y="762000"/>
            <a:ext cx="2154240" cy="33590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2028" t="2794" r="5879" b="2249"/>
          <a:stretch/>
        </p:blipFill>
        <p:spPr>
          <a:xfrm>
            <a:off x="2286000" y="4075866"/>
            <a:ext cx="2343680" cy="26561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489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8874" y="304800"/>
            <a:ext cx="4038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Quercus</a:t>
            </a:r>
            <a:r>
              <a:rPr lang="en-US" b="1" i="1" dirty="0" smtClean="0"/>
              <a:t> </a:t>
            </a:r>
            <a:r>
              <a:rPr lang="en-US" b="1" i="1" dirty="0" err="1" smtClean="0"/>
              <a:t>laurifolia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4000" dirty="0" smtClean="0"/>
              <a:t>swamp laurel oak FACW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0774" y="1722437"/>
            <a:ext cx="4340826" cy="49831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Alternate leaves, </a:t>
            </a:r>
            <a:r>
              <a:rPr lang="en-US" dirty="0" smtClean="0"/>
              <a:t>variable in size and shape</a:t>
            </a:r>
          </a:p>
          <a:p>
            <a:r>
              <a:rPr lang="en-US" dirty="0" smtClean="0"/>
              <a:t>Apex usually blunt</a:t>
            </a:r>
          </a:p>
          <a:p>
            <a:r>
              <a:rPr lang="en-US" dirty="0" smtClean="0"/>
              <a:t>Tufts of hairs in some vein axils on underside</a:t>
            </a:r>
            <a:endParaRPr lang="en-US" dirty="0"/>
          </a:p>
          <a:p>
            <a:r>
              <a:rPr lang="en-US" dirty="0"/>
              <a:t>Acorns </a:t>
            </a:r>
            <a:r>
              <a:rPr lang="en-US" dirty="0" smtClean="0"/>
              <a:t>smallish</a:t>
            </a:r>
            <a:endParaRPr lang="en-US" dirty="0"/>
          </a:p>
          <a:p>
            <a:r>
              <a:rPr lang="en-US" dirty="0" smtClean="0"/>
              <a:t>Bark smooth to furrowed into small plates</a:t>
            </a:r>
          </a:p>
          <a:p>
            <a:r>
              <a:rPr lang="en-US" dirty="0" smtClean="0"/>
              <a:t>Buds cluster at branch tips</a:t>
            </a:r>
          </a:p>
          <a:p>
            <a:r>
              <a:rPr lang="en-US" dirty="0" smtClean="0"/>
              <a:t>Young leaves can have small lobes or teeth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33" t="518" r="1233" b="2306"/>
          <a:stretch/>
        </p:blipFill>
        <p:spPr>
          <a:xfrm>
            <a:off x="0" y="33299"/>
            <a:ext cx="2757584" cy="4310101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2667000" cy="236259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3"/>
          <a:stretch/>
        </p:blipFill>
        <p:spPr>
          <a:xfrm>
            <a:off x="0" y="4316383"/>
            <a:ext cx="4419600" cy="254161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28855" r="50119" b="20190"/>
          <a:stretch/>
        </p:blipFill>
        <p:spPr>
          <a:xfrm>
            <a:off x="2724130" y="31440"/>
            <a:ext cx="1549872" cy="1972777"/>
          </a:xfrm>
          <a:prstGeom prst="rect">
            <a:avLst/>
          </a:prstGeom>
        </p:spPr>
      </p:pic>
      <p:pic>
        <p:nvPicPr>
          <p:cNvPr id="9" name="Picture 3" descr="Quercus bud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t="58491" r="40956" b="13207"/>
          <a:stretch/>
        </p:blipFill>
        <p:spPr bwMode="auto">
          <a:xfrm>
            <a:off x="0" y="3889115"/>
            <a:ext cx="1905000" cy="105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1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0" y="228600"/>
            <a:ext cx="42672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Nyssa </a:t>
            </a:r>
            <a:r>
              <a:rPr lang="en-US" b="1" i="1" dirty="0" err="1" smtClean="0"/>
              <a:t>sylvatica</a:t>
            </a:r>
            <a:r>
              <a:rPr lang="en-US" b="1" i="1" dirty="0" smtClean="0"/>
              <a:t> var. </a:t>
            </a:r>
            <a:r>
              <a:rPr lang="en-US" b="1" i="1" dirty="0" err="1" smtClean="0"/>
              <a:t>biflora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3900" dirty="0" smtClean="0"/>
              <a:t>swamp tupelo  OBL</a:t>
            </a:r>
            <a:endParaRPr lang="en-US" sz="39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179" y="274638"/>
            <a:ext cx="3334821" cy="34290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00600" y="1828800"/>
            <a:ext cx="4191000" cy="5105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Alternate, </a:t>
            </a:r>
            <a:r>
              <a:rPr lang="en-US" dirty="0" smtClean="0"/>
              <a:t>elliptical </a:t>
            </a:r>
            <a:r>
              <a:rPr lang="en-US" dirty="0"/>
              <a:t>leaves</a:t>
            </a:r>
          </a:p>
          <a:p>
            <a:r>
              <a:rPr lang="en-US" dirty="0" smtClean="0"/>
              <a:t>Bark has long, vertical ridges with </a:t>
            </a:r>
            <a:r>
              <a:rPr lang="en-US" dirty="0"/>
              <a:t>deep fissures</a:t>
            </a:r>
          </a:p>
          <a:p>
            <a:r>
              <a:rPr lang="en-US" dirty="0"/>
              <a:t>Often swollen or buttressed at base</a:t>
            </a:r>
          </a:p>
          <a:p>
            <a:r>
              <a:rPr lang="en-US" dirty="0" smtClean="0"/>
              <a:t>Blue-black drupes </a:t>
            </a:r>
            <a:r>
              <a:rPr lang="en-US" dirty="0"/>
              <a:t>borne in pairs</a:t>
            </a:r>
          </a:p>
          <a:p>
            <a:r>
              <a:rPr lang="en-US" dirty="0" smtClean="0"/>
              <a:t>Branches </a:t>
            </a:r>
            <a:r>
              <a:rPr lang="en-US" dirty="0"/>
              <a:t>typically at 90° angles to </a:t>
            </a:r>
            <a:r>
              <a:rPr lang="en-US" dirty="0" smtClean="0"/>
              <a:t>trunk</a:t>
            </a:r>
          </a:p>
          <a:p>
            <a:r>
              <a:rPr lang="en-US" dirty="0" smtClean="0"/>
              <a:t>Buds sharp pointed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3" descr="C:\Users\hickman_e\Pictures\Organize 2009\133_0416\IMGP3155.JPG"/>
          <p:cNvPicPr>
            <a:picLocks noChangeAspect="1" noChangeArrowheads="1"/>
          </p:cNvPicPr>
          <p:nvPr/>
        </p:nvPicPr>
        <p:blipFill rotWithShape="1">
          <a:blip r:embed="rId3" cstate="print"/>
          <a:srcRect l="5556" t="3940" r="5556" b="12623"/>
          <a:stretch/>
        </p:blipFill>
        <p:spPr bwMode="auto">
          <a:xfrm>
            <a:off x="2209800" y="3303037"/>
            <a:ext cx="2438400" cy="3402013"/>
          </a:xfrm>
          <a:prstGeom prst="rect">
            <a:avLst/>
          </a:prstGeom>
          <a:noFill/>
        </p:spPr>
      </p:pic>
      <p:pic>
        <p:nvPicPr>
          <p:cNvPr id="8" name="Picture 1" descr="C:\Users\hickman_e\Pictures\ORGANIZE\Nov 2005 Henry Property\PB170102.JPG"/>
          <p:cNvPicPr>
            <a:picLocks noChangeAspect="1" noChangeArrowheads="1"/>
          </p:cNvPicPr>
          <p:nvPr/>
        </p:nvPicPr>
        <p:blipFill rotWithShape="1">
          <a:blip r:embed="rId4" cstate="print"/>
          <a:srcRect l="18287" t="25177" r="24850" b="12078"/>
          <a:stretch/>
        </p:blipFill>
        <p:spPr bwMode="auto">
          <a:xfrm>
            <a:off x="91682" y="3703638"/>
            <a:ext cx="2396377" cy="198321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5582" t="22111" r="9570"/>
          <a:stretch/>
        </p:blipFill>
        <p:spPr>
          <a:xfrm>
            <a:off x="3429000" y="139376"/>
            <a:ext cx="1143000" cy="316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4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10381"/>
          <a:stretch/>
        </p:blipFill>
        <p:spPr>
          <a:xfrm>
            <a:off x="0" y="0"/>
            <a:ext cx="2681816" cy="201977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6570" y="76200"/>
            <a:ext cx="4597430" cy="1905000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Vaccinium</a:t>
            </a:r>
            <a:r>
              <a:rPr lang="en-US" b="1" i="1" dirty="0" smtClean="0"/>
              <a:t> </a:t>
            </a:r>
            <a:r>
              <a:rPr lang="en-US" b="1" i="1" dirty="0" err="1" smtClean="0"/>
              <a:t>corymbosum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3900" dirty="0" err="1"/>
              <a:t>h</a:t>
            </a:r>
            <a:r>
              <a:rPr lang="en-US" sz="3900" dirty="0" err="1" smtClean="0"/>
              <a:t>ighbush</a:t>
            </a:r>
            <a:r>
              <a:rPr lang="en-US" sz="3900" dirty="0" smtClean="0"/>
              <a:t> blueberry FACW</a:t>
            </a:r>
            <a:endParaRPr lang="en-US" sz="3900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24400" y="1981200"/>
            <a:ext cx="4038600" cy="5113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Shrub</a:t>
            </a:r>
          </a:p>
          <a:p>
            <a:r>
              <a:rPr lang="en-US" dirty="0" smtClean="0"/>
              <a:t>Alternate</a:t>
            </a:r>
            <a:r>
              <a:rPr lang="en-US" dirty="0"/>
              <a:t>, elliptical </a:t>
            </a:r>
            <a:r>
              <a:rPr lang="en-US" dirty="0" smtClean="0"/>
              <a:t>leaves</a:t>
            </a:r>
          </a:p>
          <a:p>
            <a:r>
              <a:rPr lang="en-US" dirty="0" smtClean="0"/>
              <a:t>Many </a:t>
            </a:r>
            <a:r>
              <a:rPr lang="en-US" dirty="0"/>
              <a:t>sizes </a:t>
            </a:r>
            <a:r>
              <a:rPr lang="en-US" dirty="0" smtClean="0"/>
              <a:t>of leaves on </a:t>
            </a:r>
            <a:r>
              <a:rPr lang="en-US" dirty="0"/>
              <a:t>same </a:t>
            </a:r>
            <a:r>
              <a:rPr lang="en-US" dirty="0" smtClean="0"/>
              <a:t>plant</a:t>
            </a:r>
          </a:p>
          <a:p>
            <a:r>
              <a:rPr lang="en-US" dirty="0" smtClean="0"/>
              <a:t>White urn-shaped flowers in clusters</a:t>
            </a:r>
          </a:p>
          <a:p>
            <a:r>
              <a:rPr lang="en-US" dirty="0" smtClean="0"/>
              <a:t>Blue to black berries, typically open at apex</a:t>
            </a:r>
            <a:endParaRPr lang="en-US" dirty="0"/>
          </a:p>
          <a:p>
            <a:r>
              <a:rPr lang="en-US" i="1" dirty="0" smtClean="0"/>
              <a:t>V. </a:t>
            </a:r>
            <a:r>
              <a:rPr lang="en-US" i="1" dirty="0" err="1" smtClean="0"/>
              <a:t>elliottii</a:t>
            </a:r>
            <a:r>
              <a:rPr lang="en-US" i="1" dirty="0" smtClean="0"/>
              <a:t> </a:t>
            </a:r>
            <a:r>
              <a:rPr lang="en-US" dirty="0" smtClean="0"/>
              <a:t>has uniform leaves, greener twigs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14063" t="11563" r="3125" b="1088"/>
          <a:stretch/>
        </p:blipFill>
        <p:spPr bwMode="auto">
          <a:xfrm>
            <a:off x="0" y="1904999"/>
            <a:ext cx="4038600" cy="24225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 cstate="print"/>
          <a:srcRect l="11667" t="16020" r="35000"/>
          <a:stretch/>
        </p:blipFill>
        <p:spPr bwMode="auto">
          <a:xfrm>
            <a:off x="2569661" y="0"/>
            <a:ext cx="1976909" cy="197690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l="3333" r="3333" b="2358"/>
          <a:stretch/>
        </p:blipFill>
        <p:spPr bwMode="auto">
          <a:xfrm>
            <a:off x="1" y="4038600"/>
            <a:ext cx="3572164" cy="28066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764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106362"/>
            <a:ext cx="4724400" cy="1417638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Cephalanthus</a:t>
            </a:r>
            <a:r>
              <a:rPr lang="en-US" b="1" i="1" dirty="0" smtClean="0"/>
              <a:t> </a:t>
            </a:r>
            <a:r>
              <a:rPr lang="en-US" b="1" i="1" dirty="0" err="1" smtClean="0"/>
              <a:t>occidentalis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3600" dirty="0" smtClean="0"/>
              <a:t>buttonbush  OBL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52998" y="1798637"/>
            <a:ext cx="4191002" cy="48901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Shrub to small tree, often multi-stemmed</a:t>
            </a:r>
          </a:p>
          <a:p>
            <a:r>
              <a:rPr lang="en-US" dirty="0" smtClean="0"/>
              <a:t>Whorled </a:t>
            </a:r>
            <a:r>
              <a:rPr lang="en-US" dirty="0"/>
              <a:t>(3) or opposite leaves, </a:t>
            </a:r>
            <a:r>
              <a:rPr lang="en-US" dirty="0" smtClean="0"/>
              <a:t>elliptic to ovate</a:t>
            </a:r>
          </a:p>
          <a:p>
            <a:r>
              <a:rPr lang="en-US" dirty="0" smtClean="0"/>
              <a:t>Conspicuous veins</a:t>
            </a:r>
          </a:p>
          <a:p>
            <a:r>
              <a:rPr lang="en-US" dirty="0" smtClean="0"/>
              <a:t>Arching branches with raised, corky lenticels</a:t>
            </a:r>
          </a:p>
          <a:p>
            <a:r>
              <a:rPr lang="en-US" dirty="0" smtClean="0"/>
              <a:t>Bark thin, gets narrow, scaly ridges with age</a:t>
            </a:r>
            <a:endParaRPr lang="en-US" dirty="0"/>
          </a:p>
          <a:p>
            <a:r>
              <a:rPr lang="en-US" dirty="0"/>
              <a:t>Flowers and fruits </a:t>
            </a:r>
            <a:r>
              <a:rPr lang="en-US" dirty="0" smtClean="0"/>
              <a:t>(nutlets) form </a:t>
            </a:r>
            <a:r>
              <a:rPr lang="en-US" dirty="0"/>
              <a:t>a </a:t>
            </a:r>
            <a:r>
              <a:rPr lang="en-US" dirty="0" smtClean="0"/>
              <a:t>ball</a:t>
            </a:r>
          </a:p>
          <a:p>
            <a:r>
              <a:rPr lang="en-US" dirty="0" smtClean="0"/>
              <a:t>Brown, triangular stipule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0" t="22895" r="16419" b="24620"/>
          <a:stretch/>
        </p:blipFill>
        <p:spPr>
          <a:xfrm>
            <a:off x="0" y="-5576"/>
            <a:ext cx="4343399" cy="2386478"/>
          </a:xfrm>
          <a:prstGeom prst="rect">
            <a:avLst/>
          </a:prstGeom>
        </p:spPr>
      </p:pic>
      <p:pic>
        <p:nvPicPr>
          <p:cNvPr id="9" name="Picture 4" descr="IMGP15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OctTitanMine05 0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3" t="26277" r="33898" b="29722"/>
          <a:stretch/>
        </p:blipFill>
        <p:spPr bwMode="auto">
          <a:xfrm>
            <a:off x="2209800" y="2209800"/>
            <a:ext cx="1905001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hickman_e\Pictures\PLANTS\CephalanthusOccidentalis\P4280042.JPG"/>
          <p:cNvPicPr>
            <a:picLocks noChangeAspect="1" noChangeArrowheads="1"/>
          </p:cNvPicPr>
          <p:nvPr/>
        </p:nvPicPr>
        <p:blipFill rotWithShape="1">
          <a:blip r:embed="rId5" cstate="print"/>
          <a:srcRect l="9653" r="15929" b="12325"/>
          <a:stretch/>
        </p:blipFill>
        <p:spPr bwMode="auto">
          <a:xfrm>
            <a:off x="2819400" y="3581400"/>
            <a:ext cx="2054240" cy="1815111"/>
          </a:xfrm>
          <a:prstGeom prst="rect">
            <a:avLst/>
          </a:prstGeom>
          <a:noFill/>
        </p:spPr>
      </p:pic>
      <p:pic>
        <p:nvPicPr>
          <p:cNvPr id="7" name="Picture 5" descr="C:\Users\hickman_e\Pictures\ORGANIZE\Westpalm06\IMGP0722.JPG"/>
          <p:cNvPicPr>
            <a:picLocks noChangeAspect="1" noChangeArrowheads="1"/>
          </p:cNvPicPr>
          <p:nvPr/>
        </p:nvPicPr>
        <p:blipFill rotWithShape="1">
          <a:blip r:embed="rId6" cstate="print"/>
          <a:srcRect l="12022" t="12037" r="20156" b="16925"/>
          <a:stretch/>
        </p:blipFill>
        <p:spPr bwMode="auto">
          <a:xfrm>
            <a:off x="-1" y="2196869"/>
            <a:ext cx="2209801" cy="1905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824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00600" y="1417638"/>
            <a:ext cx="4267200" cy="5364162"/>
          </a:xfrm>
        </p:spPr>
        <p:txBody>
          <a:bodyPr>
            <a:normAutofit/>
          </a:bodyPr>
          <a:lstStyle/>
          <a:p>
            <a:r>
              <a:rPr lang="en-US" dirty="0" smtClean="0"/>
              <a:t>Alternate, evergreen elliptical leaves</a:t>
            </a:r>
          </a:p>
          <a:p>
            <a:r>
              <a:rPr lang="en-US" dirty="0" smtClean="0"/>
              <a:t>Rusty hairs underneath and on twigs</a:t>
            </a:r>
          </a:p>
          <a:p>
            <a:r>
              <a:rPr lang="en-US" dirty="0" smtClean="0"/>
              <a:t>Principle veins rust-colored</a:t>
            </a:r>
          </a:p>
          <a:p>
            <a:r>
              <a:rPr lang="en-US" dirty="0" smtClean="0"/>
              <a:t>Aromatic when crushed</a:t>
            </a:r>
          </a:p>
          <a:p>
            <a:r>
              <a:rPr lang="en-US" dirty="0" smtClean="0"/>
              <a:t>Bark in flat, scaly ridges</a:t>
            </a:r>
          </a:p>
          <a:p>
            <a:r>
              <a:rPr lang="en-US" dirty="0" smtClean="0"/>
              <a:t>Fruit a dark blue drupe</a:t>
            </a:r>
          </a:p>
          <a:p>
            <a:r>
              <a:rPr lang="en-US" dirty="0" smtClean="0"/>
              <a:t>Dying from fungal disease spread by beetles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12700"/>
            <a:ext cx="4495800" cy="1404938"/>
          </a:xfrm>
        </p:spPr>
        <p:txBody>
          <a:bodyPr>
            <a:normAutofit/>
          </a:bodyPr>
          <a:lstStyle/>
          <a:p>
            <a:r>
              <a:rPr lang="en-US" b="1" i="1" dirty="0" err="1" smtClean="0"/>
              <a:t>Persea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palustris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swamp bay  OBL</a:t>
            </a:r>
            <a:endParaRPr lang="en-US" dirty="0"/>
          </a:p>
        </p:txBody>
      </p:sp>
      <p:pic>
        <p:nvPicPr>
          <p:cNvPr id="6" name="Picture 2" descr="Exam question 22 illustration a"/>
          <p:cNvPicPr>
            <a:picLocks noChangeAspect="1" noChangeArrowheads="1"/>
          </p:cNvPicPr>
          <p:nvPr/>
        </p:nvPicPr>
        <p:blipFill rotWithShape="1">
          <a:blip r:embed="rId2" cstate="print"/>
          <a:srcRect t="12351" b="6103"/>
          <a:stretch/>
        </p:blipFill>
        <p:spPr bwMode="auto">
          <a:xfrm>
            <a:off x="254806" y="2666999"/>
            <a:ext cx="4164794" cy="419100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3" descr="Exam question 22 illustration b"/>
          <p:cNvPicPr>
            <a:picLocks noChangeAspect="1" noChangeArrowheads="1"/>
          </p:cNvPicPr>
          <p:nvPr/>
        </p:nvPicPr>
        <p:blipFill rotWithShape="1">
          <a:blip r:embed="rId3" cstate="print"/>
          <a:srcRect l="2325" t="3876" r="2325" b="3100"/>
          <a:stretch/>
        </p:blipFill>
        <p:spPr bwMode="auto">
          <a:xfrm>
            <a:off x="0" y="7435"/>
            <a:ext cx="2286000" cy="334536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96" y="-7435"/>
            <a:ext cx="2689704" cy="358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9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5953</TotalTime>
  <Words>644</Words>
  <Application>Microsoft Office PowerPoint</Application>
  <PresentationFormat>On-screen Show (4:3)</PresentationFormat>
  <Paragraphs>126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1_Office Theme</vt:lpstr>
      <vt:lpstr>Common Trees and Shrubs of Florida Wetlands (OBL and FACW) </vt:lpstr>
      <vt:lpstr>Acer rubrum red maple  FACW</vt:lpstr>
      <vt:lpstr>Taxodium distichum bald cypress  OBL</vt:lpstr>
      <vt:lpstr>Magnolia virginiana sweetbay magnolia OBL</vt:lpstr>
      <vt:lpstr>Quercus laurifolia swamp laurel oak FACW</vt:lpstr>
      <vt:lpstr>Nyssa sylvatica var. biflora swamp tupelo  OBL</vt:lpstr>
      <vt:lpstr>Vaccinium corymbosum highbush blueberry FACW</vt:lpstr>
      <vt:lpstr>Cephalanthus occidentalis buttonbush  OBL</vt:lpstr>
      <vt:lpstr>Persea palustris swamp bay  OBL</vt:lpstr>
      <vt:lpstr>Lyonia lucida fetterbush  FACW</vt:lpstr>
      <vt:lpstr>Ilex cassine dahoon holly  OBL</vt:lpstr>
      <vt:lpstr>Gordonia lasianthus loblolly bay  FACW</vt:lpstr>
      <vt:lpstr>Salix caroliniana Carolina willow  OBL</vt:lpstr>
      <vt:lpstr>Viburnum obovatum Walter’s viburnum FACW</vt:lpstr>
      <vt:lpstr>Celtis laevigata sugarberry  FACW</vt:lpstr>
      <vt:lpstr>Fraxinus caroliniana Carolina Ash  OBL</vt:lpstr>
      <vt:lpstr>Liquidambar styraciflua sweetgum  FACW</vt:lpstr>
      <vt:lpstr>Questions?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camille</dc:creator>
  <cp:lastModifiedBy>camille</cp:lastModifiedBy>
  <cp:revision>89</cp:revision>
  <dcterms:created xsi:type="dcterms:W3CDTF">2014-05-17T19:42:57Z</dcterms:created>
  <dcterms:modified xsi:type="dcterms:W3CDTF">2014-06-11T17:02:51Z</dcterms:modified>
</cp:coreProperties>
</file>