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9" r:id="rId3"/>
    <p:sldId id="260" r:id="rId4"/>
    <p:sldId id="310" r:id="rId5"/>
    <p:sldId id="264" r:id="rId6"/>
    <p:sldId id="265" r:id="rId7"/>
    <p:sldId id="275" r:id="rId8"/>
    <p:sldId id="267" r:id="rId9"/>
    <p:sldId id="269" r:id="rId10"/>
    <p:sldId id="276" r:id="rId11"/>
    <p:sldId id="273" r:id="rId12"/>
    <p:sldId id="277" r:id="rId13"/>
    <p:sldId id="279" r:id="rId14"/>
    <p:sldId id="278" r:id="rId15"/>
    <p:sldId id="272" r:id="rId16"/>
    <p:sldId id="280" r:id="rId17"/>
    <p:sldId id="281" r:id="rId18"/>
    <p:sldId id="284" r:id="rId19"/>
    <p:sldId id="282" r:id="rId20"/>
    <p:sldId id="283" r:id="rId21"/>
    <p:sldId id="285" r:id="rId22"/>
    <p:sldId id="286" r:id="rId23"/>
    <p:sldId id="287" r:id="rId24"/>
    <p:sldId id="288" r:id="rId25"/>
    <p:sldId id="294" r:id="rId26"/>
    <p:sldId id="295" r:id="rId27"/>
    <p:sldId id="296" r:id="rId28"/>
    <p:sldId id="297" r:id="rId29"/>
    <p:sldId id="298" r:id="rId30"/>
    <p:sldId id="299" r:id="rId31"/>
    <p:sldId id="300" r:id="rId32"/>
    <p:sldId id="302" r:id="rId33"/>
    <p:sldId id="304" r:id="rId34"/>
    <p:sldId id="305" r:id="rId35"/>
    <p:sldId id="306" r:id="rId36"/>
    <p:sldId id="307" r:id="rId37"/>
    <p:sldId id="308" r:id="rId3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46EB8"/>
    <a:srgbClr val="3B9AE9"/>
    <a:srgbClr val="2D93E7"/>
    <a:srgbClr val="4FA4EB"/>
    <a:srgbClr val="61AEED"/>
    <a:srgbClr val="6CB3EE"/>
    <a:srgbClr val="96C8F3"/>
    <a:srgbClr val="7EB1F3"/>
    <a:srgbClr val="0E3268"/>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1" d="100"/>
          <a:sy n="91" d="100"/>
        </p:scale>
        <p:origin x="-1037"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oAutofit/>
          </a:bodyPr>
          <a:lstStyle>
            <a:lvl1pPr>
              <a:defRPr sz="4000">
                <a:solidFill>
                  <a:srgbClr val="FFFF00"/>
                </a:solidFill>
                <a:effectLst>
                  <a:outerShdw blurRad="38100" dist="38100" dir="2700000" algn="tl">
                    <a:srgbClr val="000000">
                      <a:alpha val="43137"/>
                    </a:srgbClr>
                  </a:outerShdw>
                </a:effectLst>
                <a:latin typeface="Arial Black" pitchFamily="34"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48BB89-795A-4C37-B622-039153ACEE96}"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48BB89-795A-4C37-B622-039153ACEE96}"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48BB89-795A-4C37-B622-039153ACEE96}"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48BB89-795A-4C37-B622-039153ACEE96}"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48BB89-795A-4C37-B622-039153ACEE96}"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B48BB89-795A-4C37-B622-039153ACEE96}"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B48BB89-795A-4C37-B622-039153ACEE96}"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B48BB89-795A-4C37-B622-039153ACEE96}"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B48BB89-795A-4C37-B622-039153ACEE96}"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B48BB89-795A-4C37-B622-039153ACEE96}"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B48BB89-795A-4C37-B622-039153ACEE96}"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46EB8">
            <a:alpha val="91000"/>
          </a:srgbClr>
        </a:solidFill>
        <a:effectLst/>
      </p:bgPr>
    </p:bg>
    <p:spTree>
      <p:nvGrpSpPr>
        <p:cNvPr id="1" name=""/>
        <p:cNvGrpSpPr/>
        <p:nvPr/>
      </p:nvGrpSpPr>
      <p:grpSpPr>
        <a:xfrm>
          <a:off x="0" y="0"/>
          <a:ext cx="0" cy="0"/>
          <a:chOff x="0" y="0"/>
          <a:chExt cx="0" cy="0"/>
        </a:xfrm>
      </p:grpSpPr>
      <p:pic>
        <p:nvPicPr>
          <p:cNvPr id="7" name="Picture 6" descr="Test background drop strip.png"/>
          <p:cNvPicPr>
            <a:picLocks noChangeAspect="1"/>
          </p:cNvPicPr>
          <p:nvPr/>
        </p:nvPicPr>
        <p:blipFill>
          <a:blip r:embed="rId13" cstate="print"/>
          <a:srcRect t="14814" b="25926"/>
          <a:stretch>
            <a:fillRect/>
          </a:stretch>
        </p:blipFill>
        <p:spPr>
          <a:xfrm>
            <a:off x="0" y="6248400"/>
            <a:ext cx="9144000" cy="609600"/>
          </a:xfrm>
          <a:prstGeom prst="rect">
            <a:avLst/>
          </a:prstGeom>
        </p:spPr>
      </p:pic>
      <p:pic>
        <p:nvPicPr>
          <p:cNvPr id="8" name="Picture 7" descr="SJRWMD logo with support.png"/>
          <p:cNvPicPr>
            <a:picLocks noChangeAspect="1"/>
          </p:cNvPicPr>
          <p:nvPr/>
        </p:nvPicPr>
        <p:blipFill>
          <a:blip r:embed="rId14" cstate="print"/>
          <a:stretch>
            <a:fillRect/>
          </a:stretch>
        </p:blipFill>
        <p:spPr>
          <a:xfrm>
            <a:off x="65528" y="6377939"/>
            <a:ext cx="2068072" cy="403861"/>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bg1"/>
                </a:solidFill>
                <a:latin typeface="Arial" pitchFamily="34" charset="0"/>
                <a:cs typeface="Arial" pitchFamily="34" charset="0"/>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bg1"/>
                </a:solidFill>
                <a:latin typeface="Arial" pitchFamily="34" charset="0"/>
                <a:cs typeface="Arial" pitchFamily="34" charset="0"/>
              </a:defRPr>
            </a:lvl1pPr>
          </a:lstStyle>
          <a:p>
            <a:fld id="{AB48BB89-795A-4C37-B622-039153ACEE9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000" kern="1200">
          <a:solidFill>
            <a:srgbClr val="FFFF00"/>
          </a:solidFill>
          <a:effectLst>
            <a:outerShdw blurRad="38100" dist="38100" dir="2700000" algn="tl">
              <a:srgbClr val="000000">
                <a:alpha val="43137"/>
              </a:srgbClr>
            </a:outerShdw>
          </a:effectLst>
          <a:latin typeface="Arial Black" pitchFamily="34" charset="0"/>
          <a:ea typeface="+mj-ea"/>
          <a:cs typeface="+mj-cs"/>
        </a:defRPr>
      </a:lvl1pPr>
    </p:titleStyle>
    <p:bodyStyle>
      <a:lvl1pPr marL="233363" indent="-233363" algn="l" defTabSz="914400" rtl="0" eaLnBrk="1" latinLnBrk="0" hangingPunct="1">
        <a:spcBef>
          <a:spcPts val="500"/>
        </a:spcBef>
        <a:buClr>
          <a:srgbClr val="FFFF00"/>
        </a:buClr>
        <a:buFont typeface="Arial" pitchFamily="34" charset="0"/>
        <a:buChar char="•"/>
        <a:defRPr sz="3200" b="1" kern="1200">
          <a:solidFill>
            <a:schemeClr val="bg1"/>
          </a:solidFill>
          <a:effectLst>
            <a:outerShdw blurRad="38100" dist="38100" dir="2700000" algn="tl">
              <a:srgbClr val="000000">
                <a:alpha val="43137"/>
              </a:srgbClr>
            </a:outerShdw>
          </a:effectLst>
          <a:latin typeface="Arial" pitchFamily="34" charset="0"/>
          <a:ea typeface="+mn-ea"/>
          <a:cs typeface="Arial" pitchFamily="34" charset="0"/>
        </a:defRPr>
      </a:lvl1pPr>
      <a:lvl2pPr marL="569913" indent="-336550" algn="l" defTabSz="914400" rtl="0" eaLnBrk="1" latinLnBrk="0" hangingPunct="1">
        <a:spcBef>
          <a:spcPts val="500"/>
        </a:spcBef>
        <a:buClr>
          <a:srgbClr val="FFFF00"/>
        </a:buClr>
        <a:buFont typeface="Arial" pitchFamily="34" charset="0"/>
        <a:buChar char="–"/>
        <a:defRPr sz="2800" b="1" kern="1200">
          <a:solidFill>
            <a:schemeClr val="bg1"/>
          </a:solidFill>
          <a:effectLst>
            <a:outerShdw blurRad="38100" dist="38100" dir="2700000" algn="tl">
              <a:srgbClr val="000000">
                <a:alpha val="43137"/>
              </a:srgbClr>
            </a:outerShdw>
          </a:effectLst>
          <a:latin typeface="Arial" pitchFamily="34" charset="0"/>
          <a:ea typeface="+mn-ea"/>
          <a:cs typeface="Arial" pitchFamily="34" charset="0"/>
        </a:defRPr>
      </a:lvl2pPr>
      <a:lvl3pPr marL="801688" indent="-231775" algn="l" defTabSz="914400" rtl="0" eaLnBrk="1" latinLnBrk="0" hangingPunct="1">
        <a:spcBef>
          <a:spcPts val="500"/>
        </a:spcBef>
        <a:buClr>
          <a:srgbClr val="FFFF00"/>
        </a:buClr>
        <a:buFont typeface="Courier New" pitchFamily="49" charset="0"/>
        <a:buChar char="o"/>
        <a:defRPr sz="2400" b="1" kern="1200">
          <a:solidFill>
            <a:schemeClr val="bg1"/>
          </a:solidFill>
          <a:effectLst>
            <a:outerShdw blurRad="38100" dist="38100" dir="2700000" algn="tl">
              <a:srgbClr val="000000">
                <a:alpha val="43137"/>
              </a:srgbClr>
            </a:outerShdw>
          </a:effectLst>
          <a:latin typeface="Arial" pitchFamily="34" charset="0"/>
          <a:ea typeface="+mn-ea"/>
          <a:cs typeface="Arial" pitchFamily="34" charset="0"/>
        </a:defRPr>
      </a:lvl3pPr>
      <a:lvl4pPr marL="1147763" indent="-233363" algn="l" defTabSz="914400" rtl="0" eaLnBrk="1" latinLnBrk="0" hangingPunct="1">
        <a:spcBef>
          <a:spcPts val="500"/>
        </a:spcBef>
        <a:buClr>
          <a:srgbClr val="FFFF00"/>
        </a:buClr>
        <a:buFont typeface="Wingdings" pitchFamily="2" charset="2"/>
        <a:buChar char="§"/>
        <a:defRPr sz="2000" b="1" kern="1200">
          <a:solidFill>
            <a:schemeClr val="bg1"/>
          </a:solidFill>
          <a:effectLst>
            <a:outerShdw blurRad="38100" dist="38100" dir="2700000" algn="tl">
              <a:srgbClr val="000000">
                <a:alpha val="43137"/>
              </a:srgbClr>
            </a:outerShdw>
          </a:effectLst>
          <a:latin typeface="Arial" pitchFamily="34" charset="0"/>
          <a:ea typeface="+mn-ea"/>
          <a:cs typeface="Arial" pitchFamily="34" charset="0"/>
        </a:defRPr>
      </a:lvl4pPr>
      <a:lvl5pPr marL="1484313" indent="-225425" algn="l" defTabSz="914400" rtl="0" eaLnBrk="1" latinLnBrk="0" hangingPunct="1">
        <a:spcBef>
          <a:spcPts val="500"/>
        </a:spcBef>
        <a:buClr>
          <a:srgbClr val="FFFF00"/>
        </a:buClr>
        <a:buFont typeface="Wingdings" pitchFamily="2" charset="2"/>
        <a:buChar char="Ø"/>
        <a:defRPr sz="2000" b="1" kern="1200">
          <a:solidFill>
            <a:schemeClr val="bg1"/>
          </a:solidFill>
          <a:effectLst>
            <a:outerShdw blurRad="38100" dist="38100" dir="2700000" algn="tl">
              <a:srgbClr val="000000">
                <a:alpha val="43137"/>
              </a:srgbClr>
            </a:outerShdw>
          </a:effectLst>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0.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4.tiff"/><Relationship Id="rId7" Type="http://schemas.openxmlformats.org/officeDocument/2006/relationships/image" Target="../media/image28.tiff"/><Relationship Id="rId2" Type="http://schemas.openxmlformats.org/officeDocument/2006/relationships/image" Target="../media/image23.jpeg"/><Relationship Id="rId1" Type="http://schemas.openxmlformats.org/officeDocument/2006/relationships/slideLayout" Target="../slideLayouts/slideLayout1.xml"/><Relationship Id="rId6" Type="http://schemas.openxmlformats.org/officeDocument/2006/relationships/image" Target="../media/image27.emf"/><Relationship Id="rId5" Type="http://schemas.openxmlformats.org/officeDocument/2006/relationships/image" Target="../media/image26.tiff"/><Relationship Id="rId4" Type="http://schemas.openxmlformats.org/officeDocument/2006/relationships/image" Target="../media/image25.tiff"/></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slideLayout" Target="../slideLayouts/slideLayout1.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xml"/><Relationship Id="rId4" Type="http://schemas.openxmlformats.org/officeDocument/2006/relationships/image" Target="../media/image3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est background drop strip.png"/>
          <p:cNvPicPr>
            <a:picLocks noChangeAspect="1"/>
          </p:cNvPicPr>
          <p:nvPr/>
        </p:nvPicPr>
        <p:blipFill>
          <a:blip r:embed="rId2" cstate="print"/>
          <a:srcRect t="14814" b="25926"/>
          <a:stretch>
            <a:fillRect/>
          </a:stretch>
        </p:blipFill>
        <p:spPr>
          <a:xfrm>
            <a:off x="0" y="6248400"/>
            <a:ext cx="9144000" cy="609600"/>
          </a:xfrm>
          <a:prstGeom prst="rect">
            <a:avLst/>
          </a:prstGeom>
        </p:spPr>
      </p:pic>
      <p:sp>
        <p:nvSpPr>
          <p:cNvPr id="2" name="Title 1"/>
          <p:cNvSpPr>
            <a:spLocks noGrp="1"/>
          </p:cNvSpPr>
          <p:nvPr>
            <p:ph type="ctrTitle"/>
          </p:nvPr>
        </p:nvSpPr>
        <p:spPr>
          <a:xfrm>
            <a:off x="685800" y="533400"/>
            <a:ext cx="7772400" cy="2362200"/>
          </a:xfrm>
        </p:spPr>
        <p:txBody>
          <a:bodyPr anchor="t" anchorCtr="0">
            <a:noAutofit/>
          </a:bodyPr>
          <a:lstStyle/>
          <a:p>
            <a:r>
              <a:rPr lang="en-US" dirty="0" smtClean="0"/>
              <a:t>Delineation of Surface </a:t>
            </a:r>
            <a:r>
              <a:rPr lang="en-US" dirty="0" smtClean="0"/>
              <a:t>Waters in </a:t>
            </a:r>
            <a:r>
              <a:rPr lang="en-US" dirty="0" err="1" smtClean="0"/>
              <a:t>Sandhill</a:t>
            </a:r>
            <a:r>
              <a:rPr lang="en-US" dirty="0" smtClean="0"/>
              <a:t> Landforms</a:t>
            </a:r>
            <a:endParaRPr lang="en-US" sz="4000" dirty="0">
              <a:solidFill>
                <a:srgbClr val="FFFF00"/>
              </a:solidFill>
              <a:effectLst>
                <a:outerShdw blurRad="38100" dist="38100" dir="2700000" algn="tl">
                  <a:srgbClr val="000000">
                    <a:alpha val="43137"/>
                  </a:srgbClr>
                </a:outerShdw>
              </a:effectLst>
              <a:latin typeface="Arial Black" pitchFamily="34" charset="0"/>
            </a:endParaRPr>
          </a:p>
        </p:txBody>
      </p:sp>
      <p:sp>
        <p:nvSpPr>
          <p:cNvPr id="3" name="Subtitle 2"/>
          <p:cNvSpPr>
            <a:spLocks noGrp="1"/>
          </p:cNvSpPr>
          <p:nvPr>
            <p:ph type="subTitle" idx="1"/>
          </p:nvPr>
        </p:nvSpPr>
        <p:spPr>
          <a:xfrm>
            <a:off x="1371600" y="2971800"/>
            <a:ext cx="6400800" cy="1143000"/>
          </a:xfrm>
        </p:spPr>
        <p:txBody>
          <a:bodyPr>
            <a:noAutofit/>
          </a:bodyPr>
          <a:lstStyle/>
          <a:p>
            <a:r>
              <a:rPr lang="en-US" dirty="0" smtClean="0">
                <a:solidFill>
                  <a:schemeClr val="bg1"/>
                </a:solidFill>
                <a:effectLst>
                  <a:outerShdw blurRad="38100" dist="38100" dir="2700000" algn="tl">
                    <a:srgbClr val="000000">
                      <a:alpha val="43137"/>
                    </a:srgbClr>
                  </a:outerShdw>
                </a:effectLst>
                <a:latin typeface="Arial" pitchFamily="34" charset="0"/>
                <a:cs typeface="Arial" pitchFamily="34" charset="0"/>
              </a:rPr>
              <a:t>Lance D. </a:t>
            </a:r>
            <a:r>
              <a:rPr lang="en-US"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Hart</a:t>
            </a:r>
          </a:p>
          <a:p>
            <a:r>
              <a:rPr lang="en-US" dirty="0" smtClean="0"/>
              <a:t>SJRWMD</a:t>
            </a:r>
            <a:endParaRPr lang="en-US" dirty="0" smtClean="0">
              <a:solidFill>
                <a:schemeClr val="bg1"/>
              </a:solidFill>
              <a:effectLst>
                <a:outerShdw blurRad="38100" dist="38100" dir="2700000" algn="tl">
                  <a:srgbClr val="000000">
                    <a:alpha val="43137"/>
                  </a:srgbClr>
                </a:outerShdw>
              </a:effectLst>
              <a:latin typeface="Arial" pitchFamily="34" charset="0"/>
              <a:cs typeface="Arial" pitchFamily="34" charset="0"/>
            </a:endParaRPr>
          </a:p>
          <a:p>
            <a:r>
              <a:rPr lang="en-US" dirty="0" smtClean="0"/>
              <a:t>Technical Program Manager</a:t>
            </a:r>
          </a:p>
          <a:p>
            <a:r>
              <a:rPr lang="en-US" dirty="0" smtClean="0">
                <a:solidFill>
                  <a:schemeClr val="bg1"/>
                </a:solidFill>
                <a:effectLst>
                  <a:outerShdw blurRad="38100" dist="38100" dir="2700000" algn="tl">
                    <a:srgbClr val="000000">
                      <a:alpha val="43137"/>
                    </a:srgbClr>
                  </a:outerShdw>
                </a:effectLst>
                <a:latin typeface="Arial" pitchFamily="34" charset="0"/>
                <a:cs typeface="Arial" pitchFamily="34" charset="0"/>
              </a:rPr>
              <a:t>Formal Wetland Determinations</a:t>
            </a:r>
          </a:p>
        </p:txBody>
      </p:sp>
      <p:pic>
        <p:nvPicPr>
          <p:cNvPr id="4" name="Picture 3" descr="SJRWMD logo with support.png"/>
          <p:cNvPicPr>
            <a:picLocks noChangeAspect="1"/>
          </p:cNvPicPr>
          <p:nvPr/>
        </p:nvPicPr>
        <p:blipFill>
          <a:blip r:embed="rId3" cstate="print"/>
          <a:stretch>
            <a:fillRect/>
          </a:stretch>
        </p:blipFill>
        <p:spPr>
          <a:xfrm>
            <a:off x="65528" y="6377939"/>
            <a:ext cx="2068072" cy="403861"/>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3238"/>
            <a:ext cx="8229600" cy="3992562"/>
          </a:xfrm>
        </p:spPr>
        <p:txBody>
          <a:bodyPr/>
          <a:lstStyle/>
          <a:p>
            <a:r>
              <a:rPr lang="en-US" sz="3600" dirty="0" smtClean="0"/>
              <a:t>Because of topographic, climatic, and geologic factors, there are areas adjacent to most Florida surface water bodies that regularly flood but which do not develop wetland characteristics.</a:t>
            </a:r>
            <a:endParaRPr lang="en-US" sz="3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3238"/>
            <a:ext cx="8229600" cy="3611562"/>
          </a:xfrm>
        </p:spPr>
        <p:txBody>
          <a:bodyPr/>
          <a:lstStyle/>
          <a:p>
            <a:r>
              <a:rPr lang="en-US" sz="3200" dirty="0" smtClean="0"/>
              <a:t>The landward extent of surface waters, when it is other than a wetland, is determined through the location of the </a:t>
            </a:r>
            <a:r>
              <a:rPr lang="en-US" sz="3200" i="1" u="sng" dirty="0" smtClean="0"/>
              <a:t>ordinary high water line</a:t>
            </a:r>
            <a:r>
              <a:rPr lang="en-US" sz="3200" u="sng" dirty="0" smtClean="0"/>
              <a:t> (OHWL)</a:t>
            </a:r>
            <a:r>
              <a:rPr lang="en-US" sz="3200" dirty="0" smtClean="0"/>
              <a:t> for freshwater surface waters….” (p. 36)</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1981199"/>
          </a:xfrm>
        </p:spPr>
        <p:txBody>
          <a:bodyPr/>
          <a:lstStyle/>
          <a:p>
            <a:r>
              <a:rPr lang="en-US" sz="3600" dirty="0" smtClean="0"/>
              <a:t>The Florida Wetland Delineation Manual </a:t>
            </a:r>
            <a:r>
              <a:rPr lang="en-US" sz="3600" dirty="0" smtClean="0">
                <a:latin typeface="Arial"/>
                <a:cs typeface="Arial"/>
              </a:rPr>
              <a:t>—</a:t>
            </a:r>
            <a:r>
              <a:rPr lang="en-US" sz="3600" dirty="0" smtClean="0"/>
              <a:t> Ordinary High Water Is</a:t>
            </a:r>
            <a:endParaRPr lang="en-US" sz="3600" dirty="0"/>
          </a:p>
        </p:txBody>
      </p:sp>
      <p:sp>
        <p:nvSpPr>
          <p:cNvPr id="3" name="Subtitle 2"/>
          <p:cNvSpPr>
            <a:spLocks noGrp="1"/>
          </p:cNvSpPr>
          <p:nvPr>
            <p:ph type="subTitle" idx="1"/>
          </p:nvPr>
        </p:nvSpPr>
        <p:spPr>
          <a:xfrm>
            <a:off x="228600" y="2286000"/>
            <a:ext cx="8686800" cy="3886200"/>
          </a:xfrm>
        </p:spPr>
        <p:txBody>
          <a:bodyPr/>
          <a:lstStyle/>
          <a:p>
            <a:pPr marL="457200" indent="-457200" algn="l">
              <a:spcAft>
                <a:spcPts val="1000"/>
              </a:spcAft>
              <a:buFont typeface="Wingdings" pitchFamily="2" charset="2"/>
              <a:buChar char="Ø"/>
            </a:pPr>
            <a:r>
              <a:rPr lang="en-US" sz="2400" dirty="0" smtClean="0"/>
              <a:t>“…the </a:t>
            </a:r>
            <a:r>
              <a:rPr lang="en-US" sz="2400" dirty="0" smtClean="0"/>
              <a:t>point on the slope or bank where surface water… ceases to exert a dominant influence on the character of the surrounding vegetation and </a:t>
            </a:r>
            <a:r>
              <a:rPr lang="en-US" sz="2400" dirty="0" smtClean="0"/>
              <a:t>soils.”</a:t>
            </a:r>
            <a:endParaRPr lang="en-US" sz="2400" dirty="0" smtClean="0"/>
          </a:p>
          <a:p>
            <a:pPr marL="457200" indent="-457200" algn="l">
              <a:spcAft>
                <a:spcPts val="1000"/>
              </a:spcAft>
            </a:pPr>
            <a:r>
              <a:rPr lang="en-US" sz="2400" dirty="0" smtClean="0"/>
              <a:t>									</a:t>
            </a:r>
            <a:endParaRPr lang="en-US" sz="2400" dirty="0" smtClean="0"/>
          </a:p>
          <a:p>
            <a:pPr marL="457200" indent="-457200" algn="l">
              <a:spcAft>
                <a:spcPts val="1000"/>
              </a:spcAft>
            </a:pPr>
            <a:r>
              <a:rPr lang="en-US" sz="2400" dirty="0" smtClean="0"/>
              <a:t> </a:t>
            </a:r>
            <a:r>
              <a:rPr lang="en-US" sz="2400" dirty="0" smtClean="0"/>
              <a:t>                                                                             </a:t>
            </a:r>
            <a:r>
              <a:rPr lang="en-US" sz="2400" dirty="0" smtClean="0"/>
              <a:t>(</a:t>
            </a:r>
            <a:r>
              <a:rPr lang="en-US" sz="2400" dirty="0" smtClean="0"/>
              <a:t>Page 37)</a:t>
            </a:r>
            <a:endParaRPr lang="en-US"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0"/>
            <a:ext cx="7772400" cy="2286000"/>
          </a:xfrm>
        </p:spPr>
        <p:txBody>
          <a:bodyPr/>
          <a:lstStyle/>
          <a:p>
            <a:r>
              <a:rPr lang="en-US" sz="3600" dirty="0" smtClean="0"/>
              <a:t>The Florida Wetland Delineation Manual - “…When the OHWL is not a wetland edge….”</a:t>
            </a:r>
            <a:endParaRPr lang="en-US" sz="3600" dirty="0"/>
          </a:p>
        </p:txBody>
      </p:sp>
      <p:sp>
        <p:nvSpPr>
          <p:cNvPr id="3" name="Subtitle 2"/>
          <p:cNvSpPr>
            <a:spLocks noGrp="1"/>
          </p:cNvSpPr>
          <p:nvPr>
            <p:ph type="subTitle" idx="1"/>
          </p:nvPr>
        </p:nvSpPr>
        <p:spPr>
          <a:xfrm>
            <a:off x="228600" y="2667000"/>
            <a:ext cx="8763000" cy="3581400"/>
          </a:xfrm>
        </p:spPr>
        <p:txBody>
          <a:bodyPr/>
          <a:lstStyle/>
          <a:p>
            <a:pPr marL="457200" indent="-457200" algn="l">
              <a:buFont typeface="Wingdings" pitchFamily="2" charset="2"/>
              <a:buChar char="Ø"/>
            </a:pPr>
            <a:r>
              <a:rPr lang="en-US" sz="2800" dirty="0" smtClean="0"/>
              <a:t>Area may look like an upland</a:t>
            </a:r>
          </a:p>
          <a:p>
            <a:pPr marL="457200" indent="-457200" algn="l">
              <a:buFont typeface="Wingdings" pitchFamily="2" charset="2"/>
              <a:buChar char="Ø"/>
            </a:pPr>
            <a:r>
              <a:rPr lang="en-US" sz="2800" dirty="0" smtClean="0"/>
              <a:t>Is an area where flooding is common </a:t>
            </a:r>
          </a:p>
          <a:p>
            <a:pPr marL="457200" indent="-457200" algn="l">
              <a:buFont typeface="Wingdings" pitchFamily="2" charset="2"/>
              <a:buChar char="Ø"/>
            </a:pPr>
            <a:r>
              <a:rPr lang="en-US" sz="2800" dirty="0" smtClean="0"/>
              <a:t>Is a “harsh” environment for plant life because of the hydrologic “extremes”</a:t>
            </a:r>
          </a:p>
          <a:p>
            <a:pPr marL="457200" indent="-457200" algn="l">
              <a:buFont typeface="Wingdings" pitchFamily="2" charset="2"/>
              <a:buChar char="Ø"/>
            </a:pPr>
            <a:r>
              <a:rPr lang="en-US" sz="2800" dirty="0" smtClean="0"/>
              <a:t>May be characterized by a “denuded” band around the perimeter of the surface water body </a:t>
            </a:r>
          </a:p>
          <a:p>
            <a:pPr marL="457200" indent="-457200" algn="r"/>
            <a:r>
              <a:rPr lang="en-US" sz="2400" dirty="0" smtClean="0"/>
              <a:t>(Page 37)</a:t>
            </a:r>
          </a:p>
          <a:p>
            <a:pPr>
              <a:buClr>
                <a:schemeClr val="bg1"/>
              </a:buClr>
              <a:buFont typeface="Wingdings" pitchFamily="2" charset="2"/>
              <a:buChar char="Ø"/>
            </a:pPr>
            <a:endParaRPr lang="en-US" sz="2800" dirty="0" smtClean="0"/>
          </a:p>
          <a:p>
            <a:pPr>
              <a:buFont typeface="Wingdings" pitchFamily="2" charset="2"/>
              <a:buChar char="Ø"/>
            </a:pPr>
            <a:endParaRPr lang="en-US"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1981200"/>
          </a:xfrm>
        </p:spPr>
        <p:txBody>
          <a:bodyPr/>
          <a:lstStyle/>
          <a:p>
            <a:r>
              <a:rPr lang="en-US" sz="3600" dirty="0" smtClean="0"/>
              <a:t>The Florida Wetland Delineation Manual </a:t>
            </a:r>
            <a:r>
              <a:rPr lang="en-US" sz="3600" dirty="0" smtClean="0">
                <a:latin typeface="Arial"/>
                <a:cs typeface="Arial"/>
              </a:rPr>
              <a:t>—</a:t>
            </a:r>
            <a:r>
              <a:rPr lang="en-US" sz="3600" dirty="0" smtClean="0"/>
              <a:t> Determining Ordinary High Water Level when not the wetland edge</a:t>
            </a:r>
            <a:endParaRPr lang="en-US" sz="3600" dirty="0"/>
          </a:p>
        </p:txBody>
      </p:sp>
      <p:sp>
        <p:nvSpPr>
          <p:cNvPr id="3" name="Subtitle 2"/>
          <p:cNvSpPr>
            <a:spLocks noGrp="1"/>
          </p:cNvSpPr>
          <p:nvPr>
            <p:ph type="subTitle" idx="1"/>
          </p:nvPr>
        </p:nvSpPr>
        <p:spPr>
          <a:xfrm>
            <a:off x="304800" y="3429000"/>
            <a:ext cx="8839200" cy="2514600"/>
          </a:xfrm>
        </p:spPr>
        <p:txBody>
          <a:bodyPr/>
          <a:lstStyle/>
          <a:p>
            <a:pPr marL="457200" indent="-457200" algn="l">
              <a:buFont typeface="Wingdings" pitchFamily="2" charset="2"/>
              <a:buChar char="Ø"/>
            </a:pPr>
            <a:r>
              <a:rPr lang="en-US" sz="2800" dirty="0" smtClean="0"/>
              <a:t>Sufficient hydrologic water level data available</a:t>
            </a:r>
          </a:p>
          <a:p>
            <a:pPr marL="457200" indent="-457200" algn="l">
              <a:buFont typeface="Wingdings" pitchFamily="2" charset="2"/>
              <a:buChar char="Ø"/>
            </a:pPr>
            <a:endParaRPr lang="en-US" sz="2800" dirty="0" smtClean="0"/>
          </a:p>
          <a:p>
            <a:pPr marL="457200" indent="-457200" algn="l">
              <a:buFont typeface="Wingdings" pitchFamily="2" charset="2"/>
              <a:buChar char="Ø"/>
            </a:pPr>
            <a:r>
              <a:rPr lang="en-US" sz="2800" dirty="0" smtClean="0"/>
              <a:t>Vegetative characteristic may be a “more prominent and reliable indicator” </a:t>
            </a:r>
          </a:p>
          <a:p>
            <a:pPr algn="l">
              <a:buClr>
                <a:schemeClr val="bg1"/>
              </a:buClr>
              <a:buFont typeface="Wingdings" pitchFamily="2" charset="2"/>
              <a:buChar char="Ø"/>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5715000"/>
          </a:xfrm>
        </p:spPr>
        <p:txBody>
          <a:bodyPr/>
          <a:lstStyle/>
          <a:p>
            <a:r>
              <a:rPr lang="en-US" dirty="0" smtClean="0"/>
              <a:t>“…Overall, the most productive approach is to locate the least disturbed area along the water body and determine the edge of the mature, upland vegetative community.” </a:t>
            </a:r>
            <a:br>
              <a:rPr lang="en-US" dirty="0" smtClean="0"/>
            </a:br>
            <a:r>
              <a:rPr lang="en-US" sz="3400" dirty="0" smtClean="0"/>
              <a:t>(Page 37)</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516562"/>
          </a:xfrm>
        </p:spPr>
        <p:txBody>
          <a:bodyPr/>
          <a:lstStyle/>
          <a:p>
            <a:r>
              <a:rPr lang="en-US" dirty="0" smtClean="0"/>
              <a:t>So, What Does That Mean?</a:t>
            </a:r>
            <a:endParaRPr lang="en-US" dirty="0"/>
          </a:p>
        </p:txBody>
      </p:sp>
      <p:pic>
        <p:nvPicPr>
          <p:cNvPr id="8194" name="Picture 2" descr="IMG_3022"/>
          <p:cNvPicPr>
            <a:picLocks noChangeAspect="1" noChangeArrowheads="1"/>
          </p:cNvPicPr>
          <p:nvPr/>
        </p:nvPicPr>
        <p:blipFill>
          <a:blip r:embed="rId2" cstate="print"/>
          <a:srcRect/>
          <a:stretch>
            <a:fillRect/>
          </a:stretch>
        </p:blipFill>
        <p:spPr bwMode="auto">
          <a:xfrm>
            <a:off x="5334000" y="990600"/>
            <a:ext cx="3453876" cy="2590799"/>
          </a:xfrm>
          <a:prstGeom prst="rect">
            <a:avLst/>
          </a:prstGeom>
          <a:noFill/>
          <a:ln w="9525" algn="in">
            <a:noFill/>
            <a:miter lim="800000"/>
            <a:headEnd/>
            <a:tailEnd/>
          </a:ln>
          <a:effectLst/>
        </p:spPr>
      </p:pic>
      <p:pic>
        <p:nvPicPr>
          <p:cNvPr id="8195" name="Picture 3" descr="IMG_3027"/>
          <p:cNvPicPr>
            <a:picLocks noChangeAspect="1" noChangeArrowheads="1"/>
          </p:cNvPicPr>
          <p:nvPr/>
        </p:nvPicPr>
        <p:blipFill>
          <a:blip r:embed="rId3" cstate="print"/>
          <a:srcRect/>
          <a:stretch>
            <a:fillRect/>
          </a:stretch>
        </p:blipFill>
        <p:spPr bwMode="auto">
          <a:xfrm>
            <a:off x="3429000" y="3352800"/>
            <a:ext cx="3489325" cy="2617389"/>
          </a:xfrm>
          <a:prstGeom prst="rect">
            <a:avLst/>
          </a:prstGeom>
          <a:noFill/>
          <a:ln w="9525" algn="in">
            <a:noFill/>
            <a:miter lim="800000"/>
            <a:headEnd/>
            <a:tailEnd/>
          </a:ln>
          <a:effectLst/>
        </p:spPr>
      </p:pic>
      <p:pic>
        <p:nvPicPr>
          <p:cNvPr id="8196" name="Picture 4" descr="IMG_3033"/>
          <p:cNvPicPr>
            <a:picLocks noChangeAspect="1" noChangeArrowheads="1"/>
          </p:cNvPicPr>
          <p:nvPr/>
        </p:nvPicPr>
        <p:blipFill>
          <a:blip r:embed="rId4" cstate="print"/>
          <a:srcRect/>
          <a:stretch>
            <a:fillRect/>
          </a:stretch>
        </p:blipFill>
        <p:spPr bwMode="auto">
          <a:xfrm>
            <a:off x="533400" y="1066800"/>
            <a:ext cx="3581400" cy="2686456"/>
          </a:xfrm>
          <a:prstGeom prst="rect">
            <a:avLst/>
          </a:prstGeom>
          <a:noFill/>
          <a:ln w="9525" algn="in">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1470025"/>
          </a:xfrm>
        </p:spPr>
        <p:txBody>
          <a:bodyPr/>
          <a:lstStyle/>
          <a:p>
            <a:r>
              <a:rPr lang="en-US" dirty="0" smtClean="0"/>
              <a:t>Resources and Tools</a:t>
            </a:r>
            <a:endParaRPr lang="en-US" dirty="0"/>
          </a:p>
        </p:txBody>
      </p:sp>
      <p:sp>
        <p:nvSpPr>
          <p:cNvPr id="3" name="Subtitle 2"/>
          <p:cNvSpPr>
            <a:spLocks noGrp="1"/>
          </p:cNvSpPr>
          <p:nvPr>
            <p:ph type="subTitle" idx="1"/>
          </p:nvPr>
        </p:nvSpPr>
        <p:spPr>
          <a:xfrm>
            <a:off x="228600" y="1371600"/>
            <a:ext cx="8915400" cy="4876800"/>
          </a:xfrm>
        </p:spPr>
        <p:txBody>
          <a:bodyPr/>
          <a:lstStyle/>
          <a:p>
            <a:pPr marL="457200" indent="-457200" algn="l">
              <a:buFont typeface="Wingdings" pitchFamily="2" charset="2"/>
              <a:buChar char="Ø"/>
            </a:pPr>
            <a:r>
              <a:rPr lang="en-US" sz="2400" dirty="0" err="1" smtClean="0"/>
              <a:t>NRCS</a:t>
            </a:r>
            <a:r>
              <a:rPr lang="en-US" sz="2400" dirty="0" smtClean="0"/>
              <a:t> (SCS) County Soils Maps</a:t>
            </a:r>
          </a:p>
          <a:p>
            <a:pPr marL="457200" indent="-457200" algn="l">
              <a:buFont typeface="Wingdings" pitchFamily="2" charset="2"/>
              <a:buChar char="Ø"/>
            </a:pPr>
            <a:r>
              <a:rPr lang="en-US" sz="2400" dirty="0" smtClean="0"/>
              <a:t>Aerial photographs</a:t>
            </a:r>
          </a:p>
          <a:p>
            <a:pPr marL="457200" indent="-457200" algn="l">
              <a:buFont typeface="Wingdings" pitchFamily="2" charset="2"/>
              <a:buChar char="Ø"/>
            </a:pPr>
            <a:r>
              <a:rPr lang="en-US" sz="2400" dirty="0" smtClean="0"/>
              <a:t>Topographic information</a:t>
            </a:r>
          </a:p>
          <a:p>
            <a:pPr marL="457200" indent="-457200" algn="l">
              <a:buFont typeface="Wingdings" pitchFamily="2" charset="2"/>
              <a:buChar char="Ø"/>
            </a:pPr>
            <a:r>
              <a:rPr lang="en-US" sz="2400" dirty="0" err="1" smtClean="0"/>
              <a:t>LIDAR</a:t>
            </a:r>
            <a:r>
              <a:rPr lang="en-US" sz="2400" dirty="0" smtClean="0"/>
              <a:t> elevation data</a:t>
            </a:r>
          </a:p>
          <a:p>
            <a:pPr marL="457200" indent="-457200" algn="l">
              <a:buFont typeface="Wingdings" pitchFamily="2" charset="2"/>
              <a:buChar char="Ø"/>
            </a:pPr>
            <a:r>
              <a:rPr lang="en-US" sz="2400" dirty="0" smtClean="0"/>
              <a:t>Rainfall data</a:t>
            </a:r>
          </a:p>
          <a:p>
            <a:pPr marL="457200" indent="-457200" algn="l">
              <a:buFont typeface="Wingdings" pitchFamily="2" charset="2"/>
              <a:buChar char="Ø"/>
            </a:pPr>
            <a:r>
              <a:rPr lang="en-US" sz="2400" dirty="0" smtClean="0"/>
              <a:t>Hydrologic data (…if reliable and sufficient)</a:t>
            </a:r>
          </a:p>
          <a:p>
            <a:pPr marL="457200" indent="-457200" algn="l">
              <a:buFont typeface="Wingdings" pitchFamily="2" charset="2"/>
              <a:buChar char="Ø"/>
            </a:pPr>
            <a:r>
              <a:rPr lang="en-US" sz="2400" dirty="0" smtClean="0"/>
              <a:t>Gazetteer of Florida Lakes</a:t>
            </a:r>
          </a:p>
          <a:p>
            <a:pPr marL="457200" indent="-457200" algn="l">
              <a:buFont typeface="Wingdings" pitchFamily="2" charset="2"/>
              <a:buChar char="Ø"/>
            </a:pPr>
            <a:r>
              <a:rPr lang="en-US" sz="2400" dirty="0" smtClean="0"/>
              <a:t>National Wetlands Inventory</a:t>
            </a:r>
          </a:p>
          <a:p>
            <a:pPr>
              <a:buClr>
                <a:schemeClr val="bg1"/>
              </a:buClr>
              <a:buFont typeface="Wingdings" pitchFamily="2" charset="2"/>
              <a:buChar char="Ø"/>
            </a:pPr>
            <a:endParaRPr lang="en-US" sz="2800" dirty="0" smtClean="0"/>
          </a:p>
          <a:p>
            <a:pPr algn="l">
              <a:spcBef>
                <a:spcPts val="0"/>
              </a:spcBef>
              <a:buClr>
                <a:schemeClr val="bg1"/>
              </a:buClr>
            </a:pPr>
            <a:r>
              <a:rPr lang="en-US" sz="2400" dirty="0" smtClean="0"/>
              <a:t>All interpretations should be ground truthed and onsite conditions evaluated</a:t>
            </a:r>
            <a:r>
              <a:rPr lang="en-US" dirty="0" smtClean="0"/>
              <a:t>.</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133600"/>
            <a:ext cx="8229600" cy="2286000"/>
          </a:xfrm>
        </p:spPr>
        <p:txBody>
          <a:bodyPr/>
          <a:lstStyle/>
          <a:p>
            <a:r>
              <a:rPr lang="en-US" dirty="0" smtClean="0"/>
              <a:t>And, always use “…reasonable scientific judgment….”</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0"/>
            <a:ext cx="7772400" cy="2209800"/>
          </a:xfrm>
        </p:spPr>
        <p:txBody>
          <a:bodyPr/>
          <a:lstStyle/>
          <a:p>
            <a:r>
              <a:rPr lang="en-US" dirty="0" smtClean="0"/>
              <a:t>Examples for Delineation of Surface Waters in a </a:t>
            </a:r>
            <a:r>
              <a:rPr lang="en-US" dirty="0" err="1" smtClean="0"/>
              <a:t>Sandhill</a:t>
            </a:r>
            <a:r>
              <a:rPr lang="en-US" dirty="0" smtClean="0"/>
              <a:t> Land Form  </a:t>
            </a:r>
            <a:endParaRPr lang="en-US" dirty="0"/>
          </a:p>
        </p:txBody>
      </p:sp>
      <p:sp>
        <p:nvSpPr>
          <p:cNvPr id="3" name="Subtitle 2"/>
          <p:cNvSpPr>
            <a:spLocks noGrp="1"/>
          </p:cNvSpPr>
          <p:nvPr>
            <p:ph type="subTitle" idx="1"/>
          </p:nvPr>
        </p:nvSpPr>
        <p:spPr>
          <a:xfrm>
            <a:off x="914400" y="3581400"/>
            <a:ext cx="8077200" cy="2590800"/>
          </a:xfrm>
        </p:spPr>
        <p:txBody>
          <a:bodyPr/>
          <a:lstStyle/>
          <a:p>
            <a:pPr algn="l">
              <a:buFont typeface="Wingdings" pitchFamily="2" charset="2"/>
              <a:buChar char="Ø"/>
            </a:pPr>
            <a:r>
              <a:rPr lang="en-US" dirty="0" smtClean="0"/>
              <a:t> Tishler Pond, Marion County</a:t>
            </a:r>
          </a:p>
          <a:p>
            <a:pPr algn="l">
              <a:buFont typeface="Wingdings" pitchFamily="2" charset="2"/>
              <a:buChar char="Ø"/>
            </a:pPr>
            <a:endParaRPr lang="en-US" dirty="0" smtClean="0"/>
          </a:p>
          <a:p>
            <a:pPr algn="l">
              <a:buFont typeface="Wingdings" pitchFamily="2" charset="2"/>
              <a:buChar char="Ø"/>
            </a:pPr>
            <a:r>
              <a:rPr lang="en-US" dirty="0" smtClean="0"/>
              <a:t> </a:t>
            </a:r>
            <a:r>
              <a:rPr lang="en-US" dirty="0" smtClean="0"/>
              <a:t>Drew Meadow Property, Lake County</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0"/>
            <a:ext cx="7772400" cy="1470025"/>
          </a:xfrm>
        </p:spPr>
        <p:txBody>
          <a:bodyPr/>
          <a:lstStyle/>
          <a:p>
            <a:r>
              <a:rPr lang="en-US" dirty="0" smtClean="0"/>
              <a:t>373.421, </a:t>
            </a:r>
            <a:r>
              <a:rPr lang="en-US" i="1" dirty="0" smtClean="0"/>
              <a:t>Florida Statutes</a:t>
            </a:r>
            <a:endParaRPr lang="en-US" i="1" dirty="0"/>
          </a:p>
        </p:txBody>
      </p:sp>
      <p:sp>
        <p:nvSpPr>
          <p:cNvPr id="3" name="Subtitle 2"/>
          <p:cNvSpPr>
            <a:spLocks noGrp="1"/>
          </p:cNvSpPr>
          <p:nvPr>
            <p:ph type="subTitle" idx="1"/>
          </p:nvPr>
        </p:nvSpPr>
        <p:spPr>
          <a:xfrm>
            <a:off x="1371600" y="2286000"/>
            <a:ext cx="6400800" cy="2819400"/>
          </a:xfrm>
        </p:spPr>
        <p:txBody>
          <a:bodyPr/>
          <a:lstStyle/>
          <a:p>
            <a:r>
              <a:rPr lang="en-US" dirty="0" smtClean="0"/>
              <a:t>Florida Department of Environmental Protection (</a:t>
            </a:r>
            <a:r>
              <a:rPr lang="en-US" dirty="0" err="1" smtClean="0"/>
              <a:t>DEP</a:t>
            </a:r>
            <a:r>
              <a:rPr lang="en-US" dirty="0" smtClean="0"/>
              <a:t>) directed to adopt statewide unified method by Section 373.421(1), </a:t>
            </a:r>
            <a:r>
              <a:rPr lang="en-US" i="1" dirty="0" smtClean="0"/>
              <a:t>Florida Statutes </a:t>
            </a:r>
            <a:r>
              <a:rPr lang="en-US" dirty="0" smtClean="0"/>
              <a:t>(</a:t>
            </a:r>
            <a:r>
              <a:rPr lang="en-US" dirty="0" err="1" smtClean="0"/>
              <a:t>F.S.</a:t>
            </a:r>
            <a:r>
              <a:rPr lang="en-US" dirty="0" smtClean="0"/>
              <a:t>) </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81000"/>
            <a:ext cx="7772400" cy="1470025"/>
          </a:xfrm>
        </p:spPr>
        <p:txBody>
          <a:bodyPr/>
          <a:lstStyle/>
          <a:p>
            <a:r>
              <a:rPr lang="en-US" dirty="0" smtClean="0"/>
              <a:t>Tishler Pond</a:t>
            </a:r>
            <a:endParaRPr lang="en-US" dirty="0"/>
          </a:p>
        </p:txBody>
      </p:sp>
      <p:sp>
        <p:nvSpPr>
          <p:cNvPr id="3" name="Subtitle 2"/>
          <p:cNvSpPr>
            <a:spLocks noGrp="1"/>
          </p:cNvSpPr>
          <p:nvPr>
            <p:ph type="subTitle" idx="1"/>
          </p:nvPr>
        </p:nvSpPr>
        <p:spPr>
          <a:xfrm>
            <a:off x="762000" y="1447800"/>
            <a:ext cx="7848600" cy="4495800"/>
          </a:xfrm>
        </p:spPr>
        <p:txBody>
          <a:bodyPr/>
          <a:lstStyle/>
          <a:p>
            <a:pPr marL="457200" indent="-457200" algn="l">
              <a:buFont typeface="Wingdings" pitchFamily="2" charset="2"/>
              <a:buChar char="Ø"/>
            </a:pPr>
            <a:r>
              <a:rPr lang="en-US" dirty="0" smtClean="0"/>
              <a:t>Located in the Ocala National Forest, Marion County</a:t>
            </a:r>
          </a:p>
          <a:p>
            <a:pPr marL="457200" indent="-457200" algn="l">
              <a:buFont typeface="Wingdings" pitchFamily="2" charset="2"/>
              <a:buChar char="Ø"/>
            </a:pPr>
            <a:r>
              <a:rPr lang="en-US" dirty="0" smtClean="0"/>
              <a:t>55 acres in size</a:t>
            </a:r>
          </a:p>
          <a:p>
            <a:pPr marL="457200" indent="-457200" algn="l">
              <a:buFont typeface="Wingdings" pitchFamily="2" charset="2"/>
              <a:buChar char="Ø"/>
            </a:pPr>
            <a:r>
              <a:rPr lang="en-US" dirty="0" smtClean="0"/>
              <a:t>Named surface water in the Gazetteer of Florida Lakes</a:t>
            </a:r>
          </a:p>
          <a:p>
            <a:pPr algn="l">
              <a:buClr>
                <a:schemeClr val="bg1"/>
              </a:buClr>
            </a:pPr>
            <a:endParaRPr 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28600"/>
            <a:ext cx="7772400" cy="609599"/>
          </a:xfrm>
        </p:spPr>
        <p:txBody>
          <a:bodyPr/>
          <a:lstStyle/>
          <a:p>
            <a:r>
              <a:rPr lang="en-US" dirty="0" smtClean="0"/>
              <a:t>Tishler Pond</a:t>
            </a:r>
            <a:endParaRPr lang="en-US" dirty="0"/>
          </a:p>
        </p:txBody>
      </p:sp>
      <p:sp>
        <p:nvSpPr>
          <p:cNvPr id="3" name="Subtitle 2"/>
          <p:cNvSpPr>
            <a:spLocks noGrp="1"/>
          </p:cNvSpPr>
          <p:nvPr>
            <p:ph type="subTitle" idx="1"/>
          </p:nvPr>
        </p:nvSpPr>
        <p:spPr>
          <a:xfrm>
            <a:off x="228600" y="1143000"/>
            <a:ext cx="8763000" cy="5105400"/>
          </a:xfrm>
        </p:spPr>
        <p:txBody>
          <a:bodyPr/>
          <a:lstStyle/>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r>
              <a:rPr lang="en-US" sz="1400" dirty="0" smtClean="0"/>
              <a:t>United States Geological Survey Topographic Map identifying Tishler Pond, Ocala National Forest</a:t>
            </a:r>
            <a:endParaRPr lang="en-US" sz="1400" dirty="0"/>
          </a:p>
        </p:txBody>
      </p:sp>
      <p:pic>
        <p:nvPicPr>
          <p:cNvPr id="4" name="Picture 3" descr="G:\FILES\Wetland Delineation Rule\Sandhill_White Paper\Tishler Pond_Quad_Marion Co.jpg"/>
          <p:cNvPicPr/>
          <p:nvPr/>
        </p:nvPicPr>
        <p:blipFill>
          <a:blip r:embed="rId2" cstate="print"/>
          <a:srcRect/>
          <a:stretch>
            <a:fillRect/>
          </a:stretch>
        </p:blipFill>
        <p:spPr bwMode="auto">
          <a:xfrm>
            <a:off x="1371600" y="1066800"/>
            <a:ext cx="6324600" cy="4495800"/>
          </a:xfrm>
          <a:prstGeom prst="rect">
            <a:avLst/>
          </a:prstGeom>
          <a:noFill/>
          <a:ln w="9525">
            <a:solidFill>
              <a:schemeClr val="accent1"/>
            </a:solid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
            <a:ext cx="7772400" cy="688975"/>
          </a:xfrm>
        </p:spPr>
        <p:txBody>
          <a:bodyPr/>
          <a:lstStyle/>
          <a:p>
            <a:r>
              <a:rPr lang="en-US" dirty="0" smtClean="0"/>
              <a:t>Tishler Pond</a:t>
            </a:r>
            <a:endParaRPr lang="en-US" dirty="0"/>
          </a:p>
        </p:txBody>
      </p:sp>
      <p:sp>
        <p:nvSpPr>
          <p:cNvPr id="3" name="Subtitle 2"/>
          <p:cNvSpPr>
            <a:spLocks noGrp="1"/>
          </p:cNvSpPr>
          <p:nvPr>
            <p:ph type="subTitle" idx="1"/>
          </p:nvPr>
        </p:nvSpPr>
        <p:spPr>
          <a:xfrm>
            <a:off x="0" y="762000"/>
            <a:ext cx="8991600" cy="5334000"/>
          </a:xfrm>
        </p:spPr>
        <p:txBody>
          <a:bodyPr/>
          <a:lstStyle/>
          <a:p>
            <a:r>
              <a:rPr lang="en-US" sz="1400" dirty="0" smtClean="0"/>
              <a:t>Aerial photographs from 1943 to 2005</a:t>
            </a:r>
          </a:p>
          <a:p>
            <a:endParaRPr lang="en-US" sz="1400" dirty="0" smtClean="0"/>
          </a:p>
          <a:p>
            <a:endParaRPr lang="en-US" sz="1400" dirty="0"/>
          </a:p>
        </p:txBody>
      </p:sp>
      <p:pic>
        <p:nvPicPr>
          <p:cNvPr id="4" name="Picture 3" descr="G:\FILES\Wetland Delineation Rule\Sandhill_White Paper\Tishler Pond_1940_IR_Marion Co.jpg"/>
          <p:cNvPicPr/>
          <p:nvPr/>
        </p:nvPicPr>
        <p:blipFill>
          <a:blip r:embed="rId2" cstate="print"/>
          <a:srcRect/>
          <a:stretch>
            <a:fillRect/>
          </a:stretch>
        </p:blipFill>
        <p:spPr bwMode="auto">
          <a:xfrm>
            <a:off x="76200" y="1295400"/>
            <a:ext cx="2946773" cy="2044700"/>
          </a:xfrm>
          <a:prstGeom prst="rect">
            <a:avLst/>
          </a:prstGeom>
          <a:noFill/>
          <a:ln w="9525">
            <a:noFill/>
            <a:miter lim="800000"/>
            <a:headEnd/>
            <a:tailEnd/>
          </a:ln>
        </p:spPr>
      </p:pic>
      <p:pic>
        <p:nvPicPr>
          <p:cNvPr id="5" name="Picture 4" descr="G:\FILES\Wetland Delineation Rule\Sandhill_White Paper\Tishler Pond_1984_IR_Marion Co.jpg"/>
          <p:cNvPicPr/>
          <p:nvPr/>
        </p:nvPicPr>
        <p:blipFill>
          <a:blip r:embed="rId3" cstate="print"/>
          <a:srcRect/>
          <a:stretch>
            <a:fillRect/>
          </a:stretch>
        </p:blipFill>
        <p:spPr bwMode="auto">
          <a:xfrm>
            <a:off x="3048000" y="1295400"/>
            <a:ext cx="3012538" cy="2046849"/>
          </a:xfrm>
          <a:prstGeom prst="rect">
            <a:avLst/>
          </a:prstGeom>
          <a:noFill/>
          <a:ln w="9525">
            <a:noFill/>
            <a:miter lim="800000"/>
            <a:headEnd/>
            <a:tailEnd/>
          </a:ln>
        </p:spPr>
      </p:pic>
      <p:pic>
        <p:nvPicPr>
          <p:cNvPr id="6" name="Picture 5" descr="G:\FILES\Wetland Delineation Rule\Sandhill_White Paper\Tishler Pond_1994-1995_Marion Co.jpg"/>
          <p:cNvPicPr/>
          <p:nvPr/>
        </p:nvPicPr>
        <p:blipFill>
          <a:blip r:embed="rId4" cstate="print"/>
          <a:srcRect l="2096"/>
          <a:stretch>
            <a:fillRect/>
          </a:stretch>
        </p:blipFill>
        <p:spPr bwMode="auto">
          <a:xfrm>
            <a:off x="6096000" y="1295400"/>
            <a:ext cx="2956267" cy="2096086"/>
          </a:xfrm>
          <a:prstGeom prst="rect">
            <a:avLst/>
          </a:prstGeom>
          <a:noFill/>
          <a:ln w="9525">
            <a:noFill/>
            <a:miter lim="800000"/>
            <a:headEnd/>
            <a:tailEnd/>
          </a:ln>
        </p:spPr>
      </p:pic>
      <p:sp>
        <p:nvSpPr>
          <p:cNvPr id="7" name="TextBox 6"/>
          <p:cNvSpPr txBox="1"/>
          <p:nvPr/>
        </p:nvSpPr>
        <p:spPr>
          <a:xfrm>
            <a:off x="2286000" y="2895600"/>
            <a:ext cx="685800" cy="369332"/>
          </a:xfrm>
          <a:prstGeom prst="rect">
            <a:avLst/>
          </a:prstGeom>
          <a:noFill/>
        </p:spPr>
        <p:txBody>
          <a:bodyPr wrap="square" rtlCol="0">
            <a:spAutoFit/>
          </a:bodyPr>
          <a:lstStyle/>
          <a:p>
            <a:r>
              <a:rPr lang="en-US" b="1" dirty="0" smtClean="0">
                <a:solidFill>
                  <a:schemeClr val="bg1"/>
                </a:solidFill>
              </a:rPr>
              <a:t>1943</a:t>
            </a:r>
            <a:endParaRPr lang="en-US" b="1" dirty="0">
              <a:solidFill>
                <a:schemeClr val="bg1"/>
              </a:solidFill>
            </a:endParaRPr>
          </a:p>
        </p:txBody>
      </p:sp>
      <p:sp>
        <p:nvSpPr>
          <p:cNvPr id="8" name="TextBox 7"/>
          <p:cNvSpPr txBox="1"/>
          <p:nvPr/>
        </p:nvSpPr>
        <p:spPr>
          <a:xfrm>
            <a:off x="5105400" y="2895600"/>
            <a:ext cx="914400" cy="369332"/>
          </a:xfrm>
          <a:prstGeom prst="rect">
            <a:avLst/>
          </a:prstGeom>
          <a:noFill/>
        </p:spPr>
        <p:txBody>
          <a:bodyPr wrap="square" rtlCol="0">
            <a:spAutoFit/>
          </a:bodyPr>
          <a:lstStyle/>
          <a:p>
            <a:r>
              <a:rPr lang="en-US" b="1" dirty="0" smtClean="0">
                <a:solidFill>
                  <a:schemeClr val="bg1"/>
                </a:solidFill>
              </a:rPr>
              <a:t>1984 IR</a:t>
            </a:r>
            <a:endParaRPr lang="en-US" b="1" dirty="0">
              <a:solidFill>
                <a:schemeClr val="bg1"/>
              </a:solidFill>
            </a:endParaRPr>
          </a:p>
        </p:txBody>
      </p:sp>
      <p:sp>
        <p:nvSpPr>
          <p:cNvPr id="9" name="TextBox 8"/>
          <p:cNvSpPr txBox="1"/>
          <p:nvPr/>
        </p:nvSpPr>
        <p:spPr>
          <a:xfrm>
            <a:off x="7772400" y="2895600"/>
            <a:ext cx="1371600" cy="369332"/>
          </a:xfrm>
          <a:prstGeom prst="rect">
            <a:avLst/>
          </a:prstGeom>
          <a:noFill/>
        </p:spPr>
        <p:txBody>
          <a:bodyPr wrap="square" rtlCol="0">
            <a:spAutoFit/>
          </a:bodyPr>
          <a:lstStyle/>
          <a:p>
            <a:r>
              <a:rPr lang="en-US" b="1" dirty="0" smtClean="0">
                <a:solidFill>
                  <a:schemeClr val="bg1"/>
                </a:solidFill>
              </a:rPr>
              <a:t>1994-1995</a:t>
            </a:r>
            <a:r>
              <a:rPr lang="en-US" sz="1600" b="1" dirty="0" smtClean="0">
                <a:solidFill>
                  <a:schemeClr val="bg1"/>
                </a:solidFill>
              </a:rPr>
              <a:t> </a:t>
            </a:r>
            <a:endParaRPr lang="en-US" sz="1600" b="1" dirty="0">
              <a:solidFill>
                <a:schemeClr val="bg1"/>
              </a:solidFill>
            </a:endParaRPr>
          </a:p>
        </p:txBody>
      </p:sp>
      <p:pic>
        <p:nvPicPr>
          <p:cNvPr id="10" name="Picture 9" descr="G:\FILES\Wetland Delineation Rule\Sandhill_White Paper\Tishler Pond_1999-2000 DOQQMarion Co.jpg"/>
          <p:cNvPicPr/>
          <p:nvPr/>
        </p:nvPicPr>
        <p:blipFill>
          <a:blip r:embed="rId5" cstate="print"/>
          <a:srcRect/>
          <a:stretch>
            <a:fillRect/>
          </a:stretch>
        </p:blipFill>
        <p:spPr bwMode="auto">
          <a:xfrm>
            <a:off x="76200" y="3886200"/>
            <a:ext cx="2971800" cy="2057400"/>
          </a:xfrm>
          <a:prstGeom prst="rect">
            <a:avLst/>
          </a:prstGeom>
          <a:noFill/>
          <a:ln w="9525">
            <a:noFill/>
            <a:miter lim="800000"/>
            <a:headEnd/>
            <a:tailEnd/>
          </a:ln>
        </p:spPr>
      </p:pic>
      <p:pic>
        <p:nvPicPr>
          <p:cNvPr id="11" name="Picture 10" descr="G:\FILES\Wetland Delineation Rule\Sandhill_White Paper\Tishler Pond_2004 DOQQMarion Co.jpg"/>
          <p:cNvPicPr/>
          <p:nvPr/>
        </p:nvPicPr>
        <p:blipFill>
          <a:blip r:embed="rId6" cstate="print"/>
          <a:srcRect l="2096"/>
          <a:stretch>
            <a:fillRect/>
          </a:stretch>
        </p:blipFill>
        <p:spPr bwMode="auto">
          <a:xfrm>
            <a:off x="3124200" y="3886200"/>
            <a:ext cx="2956267" cy="2096086"/>
          </a:xfrm>
          <a:prstGeom prst="rect">
            <a:avLst/>
          </a:prstGeom>
          <a:noFill/>
          <a:ln w="9525">
            <a:noFill/>
            <a:miter lim="800000"/>
            <a:headEnd/>
            <a:tailEnd/>
          </a:ln>
        </p:spPr>
      </p:pic>
      <p:sp>
        <p:nvSpPr>
          <p:cNvPr id="12" name="TextBox 11"/>
          <p:cNvSpPr txBox="1"/>
          <p:nvPr/>
        </p:nvSpPr>
        <p:spPr>
          <a:xfrm>
            <a:off x="1828800" y="5486400"/>
            <a:ext cx="1295400" cy="369332"/>
          </a:xfrm>
          <a:prstGeom prst="rect">
            <a:avLst/>
          </a:prstGeom>
          <a:noFill/>
        </p:spPr>
        <p:txBody>
          <a:bodyPr wrap="square" rtlCol="0">
            <a:spAutoFit/>
          </a:bodyPr>
          <a:lstStyle/>
          <a:p>
            <a:r>
              <a:rPr lang="en-US" b="1" dirty="0" smtClean="0">
                <a:solidFill>
                  <a:schemeClr val="bg1"/>
                </a:solidFill>
              </a:rPr>
              <a:t>1999-2000</a:t>
            </a:r>
            <a:endParaRPr lang="en-US" b="1" dirty="0">
              <a:solidFill>
                <a:schemeClr val="bg1"/>
              </a:solidFill>
            </a:endParaRPr>
          </a:p>
        </p:txBody>
      </p:sp>
      <p:sp>
        <p:nvSpPr>
          <p:cNvPr id="13" name="TextBox 12"/>
          <p:cNvSpPr txBox="1"/>
          <p:nvPr/>
        </p:nvSpPr>
        <p:spPr>
          <a:xfrm>
            <a:off x="5334000" y="5486400"/>
            <a:ext cx="762000" cy="369332"/>
          </a:xfrm>
          <a:prstGeom prst="rect">
            <a:avLst/>
          </a:prstGeom>
          <a:noFill/>
        </p:spPr>
        <p:txBody>
          <a:bodyPr wrap="square" rtlCol="0">
            <a:spAutoFit/>
          </a:bodyPr>
          <a:lstStyle/>
          <a:p>
            <a:r>
              <a:rPr lang="en-US" b="1" dirty="0" smtClean="0">
                <a:solidFill>
                  <a:schemeClr val="bg1"/>
                </a:solidFill>
              </a:rPr>
              <a:t>2004</a:t>
            </a:r>
            <a:endParaRPr lang="en-US" b="1" dirty="0">
              <a:solidFill>
                <a:schemeClr val="bg1"/>
              </a:solidFill>
            </a:endParaRPr>
          </a:p>
        </p:txBody>
      </p:sp>
      <p:pic>
        <p:nvPicPr>
          <p:cNvPr id="14" name="Picture 13" descr="G:\FILES\Wetland Delineation Rule\Sandhill_White Paper\Tishler Pond_2005 DOQQMarion Co.jpg"/>
          <p:cNvPicPr/>
          <p:nvPr/>
        </p:nvPicPr>
        <p:blipFill>
          <a:blip r:embed="rId7" cstate="print"/>
          <a:srcRect/>
          <a:stretch>
            <a:fillRect/>
          </a:stretch>
        </p:blipFill>
        <p:spPr bwMode="auto">
          <a:xfrm>
            <a:off x="6128684" y="3886200"/>
            <a:ext cx="3015316" cy="2092260"/>
          </a:xfrm>
          <a:prstGeom prst="rect">
            <a:avLst/>
          </a:prstGeom>
          <a:noFill/>
          <a:ln w="9525">
            <a:noFill/>
            <a:miter lim="800000"/>
            <a:headEnd/>
            <a:tailEnd/>
          </a:ln>
        </p:spPr>
      </p:pic>
      <p:sp>
        <p:nvSpPr>
          <p:cNvPr id="15" name="TextBox 14"/>
          <p:cNvSpPr txBox="1"/>
          <p:nvPr/>
        </p:nvSpPr>
        <p:spPr>
          <a:xfrm>
            <a:off x="8458200" y="5486400"/>
            <a:ext cx="685800" cy="369332"/>
          </a:xfrm>
          <a:prstGeom prst="rect">
            <a:avLst/>
          </a:prstGeom>
          <a:noFill/>
        </p:spPr>
        <p:txBody>
          <a:bodyPr wrap="square" rtlCol="0">
            <a:spAutoFit/>
          </a:bodyPr>
          <a:lstStyle/>
          <a:p>
            <a:r>
              <a:rPr lang="en-US" b="1" dirty="0" smtClean="0">
                <a:solidFill>
                  <a:schemeClr val="bg1"/>
                </a:solidFill>
              </a:rPr>
              <a:t>2005</a:t>
            </a:r>
            <a:endParaRPr lang="en-US" b="1" dirty="0">
              <a:solidFill>
                <a:schemeClr val="bg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52400"/>
            <a:ext cx="7772400" cy="688975"/>
          </a:xfrm>
        </p:spPr>
        <p:txBody>
          <a:bodyPr/>
          <a:lstStyle/>
          <a:p>
            <a:r>
              <a:rPr lang="en-US" dirty="0" smtClean="0"/>
              <a:t>Tishler Pond</a:t>
            </a:r>
            <a:endParaRPr lang="en-US" dirty="0"/>
          </a:p>
        </p:txBody>
      </p:sp>
      <p:sp>
        <p:nvSpPr>
          <p:cNvPr id="3" name="Subtitle 2"/>
          <p:cNvSpPr>
            <a:spLocks noGrp="1"/>
          </p:cNvSpPr>
          <p:nvPr>
            <p:ph type="subTitle" idx="1"/>
          </p:nvPr>
        </p:nvSpPr>
        <p:spPr>
          <a:xfrm>
            <a:off x="152400" y="914400"/>
            <a:ext cx="8839200" cy="5257800"/>
          </a:xfrm>
        </p:spPr>
        <p:txBody>
          <a:bodyPr/>
          <a:lstStyle/>
          <a:p>
            <a:r>
              <a:rPr lang="en-US" sz="1400" dirty="0" smtClean="0"/>
              <a:t>Aerial photographs from 2008 to 2013</a:t>
            </a:r>
          </a:p>
          <a:p>
            <a:endParaRPr lang="en-US" sz="1400" dirty="0" smtClean="0"/>
          </a:p>
          <a:p>
            <a:endParaRPr lang="en-US" sz="1400" dirty="0"/>
          </a:p>
        </p:txBody>
      </p:sp>
      <p:pic>
        <p:nvPicPr>
          <p:cNvPr id="4" name="Picture 3" descr="G:\FILES\Wetland Delineation Rule\Sandhill_White Paper\Tishler Pond_2008 DOQQMarion Co.jpg"/>
          <p:cNvPicPr/>
          <p:nvPr/>
        </p:nvPicPr>
        <p:blipFill>
          <a:blip r:embed="rId2" cstate="print"/>
          <a:srcRect l="6100"/>
          <a:stretch>
            <a:fillRect/>
          </a:stretch>
        </p:blipFill>
        <p:spPr bwMode="auto">
          <a:xfrm>
            <a:off x="533400" y="1295400"/>
            <a:ext cx="2956267" cy="2180492"/>
          </a:xfrm>
          <a:prstGeom prst="rect">
            <a:avLst/>
          </a:prstGeom>
          <a:noFill/>
          <a:ln w="9525">
            <a:noFill/>
            <a:miter lim="800000"/>
            <a:headEnd/>
            <a:tailEnd/>
          </a:ln>
        </p:spPr>
      </p:pic>
      <p:sp>
        <p:nvSpPr>
          <p:cNvPr id="5" name="TextBox 4"/>
          <p:cNvSpPr txBox="1"/>
          <p:nvPr/>
        </p:nvSpPr>
        <p:spPr>
          <a:xfrm>
            <a:off x="2667000" y="3048000"/>
            <a:ext cx="762000" cy="369332"/>
          </a:xfrm>
          <a:prstGeom prst="rect">
            <a:avLst/>
          </a:prstGeom>
          <a:noFill/>
        </p:spPr>
        <p:txBody>
          <a:bodyPr wrap="square" rtlCol="0">
            <a:spAutoFit/>
          </a:bodyPr>
          <a:lstStyle/>
          <a:p>
            <a:r>
              <a:rPr lang="en-US" b="1" dirty="0" smtClean="0">
                <a:solidFill>
                  <a:schemeClr val="bg1"/>
                </a:solidFill>
              </a:rPr>
              <a:t>2008</a:t>
            </a:r>
            <a:endParaRPr lang="en-US" b="1" dirty="0">
              <a:solidFill>
                <a:schemeClr val="bg1"/>
              </a:solidFill>
            </a:endParaRPr>
          </a:p>
        </p:txBody>
      </p:sp>
      <p:pic>
        <p:nvPicPr>
          <p:cNvPr id="6" name="Picture 5" descr="G:\FILES\Wetland Delineation Rule\Sandhill_White Paper\Tishler Pond_20011 DOQQMarion Co.jpg"/>
          <p:cNvPicPr/>
          <p:nvPr/>
        </p:nvPicPr>
        <p:blipFill>
          <a:blip r:embed="rId3" cstate="print"/>
          <a:srcRect r="3910"/>
          <a:stretch>
            <a:fillRect/>
          </a:stretch>
        </p:blipFill>
        <p:spPr bwMode="auto">
          <a:xfrm>
            <a:off x="4953000" y="1371600"/>
            <a:ext cx="3020100" cy="2180493"/>
          </a:xfrm>
          <a:prstGeom prst="rect">
            <a:avLst/>
          </a:prstGeom>
          <a:noFill/>
          <a:ln w="9525">
            <a:noFill/>
            <a:miter lim="800000"/>
            <a:headEnd/>
            <a:tailEnd/>
          </a:ln>
        </p:spPr>
      </p:pic>
      <p:pic>
        <p:nvPicPr>
          <p:cNvPr id="9" name="Picture 8" descr="C:\Users\mbranden\Desktop\Tishler Pond.jpg"/>
          <p:cNvPicPr/>
          <p:nvPr/>
        </p:nvPicPr>
        <p:blipFill>
          <a:blip r:embed="rId4" cstate="print"/>
          <a:srcRect l="11452" r="9303"/>
          <a:stretch>
            <a:fillRect/>
          </a:stretch>
        </p:blipFill>
        <p:spPr bwMode="auto">
          <a:xfrm>
            <a:off x="2209800" y="3581400"/>
            <a:ext cx="3886200" cy="2596074"/>
          </a:xfrm>
          <a:prstGeom prst="rect">
            <a:avLst/>
          </a:prstGeom>
          <a:noFill/>
          <a:ln w="9525">
            <a:noFill/>
            <a:miter lim="800000"/>
            <a:headEnd/>
            <a:tailEnd/>
          </a:ln>
        </p:spPr>
      </p:pic>
      <p:sp>
        <p:nvSpPr>
          <p:cNvPr id="10" name="TextBox 9"/>
          <p:cNvSpPr txBox="1"/>
          <p:nvPr/>
        </p:nvSpPr>
        <p:spPr>
          <a:xfrm>
            <a:off x="7239000" y="3124200"/>
            <a:ext cx="685800" cy="369332"/>
          </a:xfrm>
          <a:prstGeom prst="rect">
            <a:avLst/>
          </a:prstGeom>
          <a:noFill/>
        </p:spPr>
        <p:txBody>
          <a:bodyPr wrap="square" rtlCol="0">
            <a:spAutoFit/>
          </a:bodyPr>
          <a:lstStyle/>
          <a:p>
            <a:r>
              <a:rPr lang="en-US" b="1" dirty="0" smtClean="0">
                <a:solidFill>
                  <a:schemeClr val="bg1"/>
                </a:solidFill>
              </a:rPr>
              <a:t>2011</a:t>
            </a:r>
            <a:endParaRPr lang="en-US" b="1" dirty="0">
              <a:solidFill>
                <a:schemeClr val="bg1"/>
              </a:solidFill>
            </a:endParaRPr>
          </a:p>
        </p:txBody>
      </p:sp>
      <p:sp>
        <p:nvSpPr>
          <p:cNvPr id="11" name="TextBox 10"/>
          <p:cNvSpPr txBox="1"/>
          <p:nvPr/>
        </p:nvSpPr>
        <p:spPr>
          <a:xfrm>
            <a:off x="4648200" y="5562600"/>
            <a:ext cx="1447800" cy="646331"/>
          </a:xfrm>
          <a:prstGeom prst="rect">
            <a:avLst/>
          </a:prstGeom>
          <a:noFill/>
        </p:spPr>
        <p:txBody>
          <a:bodyPr wrap="square" rtlCol="0">
            <a:spAutoFit/>
          </a:bodyPr>
          <a:lstStyle/>
          <a:p>
            <a:r>
              <a:rPr lang="en-US" b="1" dirty="0" smtClean="0">
                <a:solidFill>
                  <a:schemeClr val="bg1"/>
                </a:solidFill>
              </a:rPr>
              <a:t>2013</a:t>
            </a:r>
          </a:p>
          <a:p>
            <a:r>
              <a:rPr lang="en-US" b="1" dirty="0" smtClean="0">
                <a:solidFill>
                  <a:schemeClr val="bg1"/>
                </a:solidFill>
              </a:rPr>
              <a:t>Google Earth</a:t>
            </a:r>
            <a:endParaRPr lang="en-US" b="1" dirty="0">
              <a:solidFill>
                <a:schemeClr val="bg1"/>
              </a:solidFill>
            </a:endParaRPr>
          </a:p>
        </p:txBody>
      </p:sp>
      <p:sp>
        <p:nvSpPr>
          <p:cNvPr id="12" name="Rectangle 11"/>
          <p:cNvSpPr/>
          <p:nvPr/>
        </p:nvSpPr>
        <p:spPr>
          <a:xfrm>
            <a:off x="4191000" y="4419600"/>
            <a:ext cx="914400" cy="838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52400"/>
            <a:ext cx="7772400" cy="688975"/>
          </a:xfrm>
        </p:spPr>
        <p:txBody>
          <a:bodyPr/>
          <a:lstStyle/>
          <a:p>
            <a:r>
              <a:rPr lang="en-US" dirty="0" smtClean="0"/>
              <a:t>Tishler Pond</a:t>
            </a:r>
            <a:endParaRPr lang="en-US" dirty="0"/>
          </a:p>
        </p:txBody>
      </p:sp>
      <p:sp>
        <p:nvSpPr>
          <p:cNvPr id="3" name="Subtitle 2"/>
          <p:cNvSpPr>
            <a:spLocks noGrp="1"/>
          </p:cNvSpPr>
          <p:nvPr>
            <p:ph type="subTitle" idx="1"/>
          </p:nvPr>
        </p:nvSpPr>
        <p:spPr>
          <a:xfrm>
            <a:off x="152400" y="990600"/>
            <a:ext cx="8915400" cy="5181600"/>
          </a:xfrm>
        </p:spPr>
        <p:txBody>
          <a:bodyPr/>
          <a:lstStyle/>
          <a:p>
            <a:r>
              <a:rPr lang="en-US" sz="1800" dirty="0" smtClean="0"/>
              <a:t>Identify area with “least disturbed” mature upland community….</a:t>
            </a:r>
            <a:endParaRPr lang="en-US" sz="1800" dirty="0"/>
          </a:p>
        </p:txBody>
      </p:sp>
      <p:pic>
        <p:nvPicPr>
          <p:cNvPr id="4" name="Picture 3" descr="G:\FILES\Wetland Delineation Rule\Sandhill_White Paper\Tishler Pond_1984IR_Marion Co_eastshore.jpg"/>
          <p:cNvPicPr/>
          <p:nvPr/>
        </p:nvPicPr>
        <p:blipFill>
          <a:blip r:embed="rId2" cstate="print"/>
          <a:srcRect/>
          <a:stretch>
            <a:fillRect/>
          </a:stretch>
        </p:blipFill>
        <p:spPr bwMode="auto">
          <a:xfrm>
            <a:off x="457200" y="1371600"/>
            <a:ext cx="3276600" cy="2264160"/>
          </a:xfrm>
          <a:prstGeom prst="rect">
            <a:avLst/>
          </a:prstGeom>
          <a:noFill/>
          <a:ln w="9525">
            <a:noFill/>
            <a:miter lim="800000"/>
            <a:headEnd/>
            <a:tailEnd/>
          </a:ln>
        </p:spPr>
      </p:pic>
      <p:pic>
        <p:nvPicPr>
          <p:cNvPr id="5" name="Picture 4" descr="G:\FILES\Wetland Delineation Rule\Sandhill_White Paper\Tishler Pond_2005 DOQQMarion Co_eastshore.jpg"/>
          <p:cNvPicPr/>
          <p:nvPr/>
        </p:nvPicPr>
        <p:blipFill>
          <a:blip r:embed="rId3" cstate="print"/>
          <a:srcRect/>
          <a:stretch>
            <a:fillRect/>
          </a:stretch>
        </p:blipFill>
        <p:spPr bwMode="auto">
          <a:xfrm>
            <a:off x="5029200" y="1447800"/>
            <a:ext cx="3200400" cy="2209953"/>
          </a:xfrm>
          <a:prstGeom prst="rect">
            <a:avLst/>
          </a:prstGeom>
          <a:noFill/>
          <a:ln w="9525">
            <a:noFill/>
            <a:miter lim="800000"/>
            <a:headEnd/>
            <a:tailEnd/>
          </a:ln>
        </p:spPr>
      </p:pic>
      <p:pic>
        <p:nvPicPr>
          <p:cNvPr id="6" name="Picture 5" descr="G:\FILES\Wetland Delineation Rule\Sandhill_White Paper\Tishler Pond_2008 DOQQMarion Co_eastshore.jpg"/>
          <p:cNvPicPr/>
          <p:nvPr/>
        </p:nvPicPr>
        <p:blipFill>
          <a:blip r:embed="rId4" cstate="print"/>
          <a:srcRect/>
          <a:stretch>
            <a:fillRect/>
          </a:stretch>
        </p:blipFill>
        <p:spPr bwMode="auto">
          <a:xfrm>
            <a:off x="457200" y="3810000"/>
            <a:ext cx="3276600" cy="2286000"/>
          </a:xfrm>
          <a:prstGeom prst="rect">
            <a:avLst/>
          </a:prstGeom>
          <a:noFill/>
          <a:ln w="9525">
            <a:noFill/>
            <a:miter lim="800000"/>
            <a:headEnd/>
            <a:tailEnd/>
          </a:ln>
        </p:spPr>
      </p:pic>
      <p:pic>
        <p:nvPicPr>
          <p:cNvPr id="7" name="Picture 6" descr="C:\Users\mbranden\Desktop\Tishler Pond2.jpg"/>
          <p:cNvPicPr/>
          <p:nvPr/>
        </p:nvPicPr>
        <p:blipFill>
          <a:blip r:embed="rId5" cstate="print"/>
          <a:srcRect r="17619" b="5707"/>
          <a:stretch>
            <a:fillRect/>
          </a:stretch>
        </p:blipFill>
        <p:spPr bwMode="auto">
          <a:xfrm>
            <a:off x="5029200" y="3886200"/>
            <a:ext cx="3205579" cy="2208628"/>
          </a:xfrm>
          <a:prstGeom prst="rect">
            <a:avLst/>
          </a:prstGeom>
          <a:noFill/>
          <a:ln w="9525">
            <a:noFill/>
            <a:miter lim="800000"/>
            <a:headEnd/>
            <a:tailEnd/>
          </a:ln>
        </p:spPr>
      </p:pic>
      <p:sp>
        <p:nvSpPr>
          <p:cNvPr id="8" name="TextBox 7"/>
          <p:cNvSpPr txBox="1"/>
          <p:nvPr/>
        </p:nvSpPr>
        <p:spPr>
          <a:xfrm>
            <a:off x="533400" y="3276600"/>
            <a:ext cx="762000" cy="369332"/>
          </a:xfrm>
          <a:prstGeom prst="rect">
            <a:avLst/>
          </a:prstGeom>
          <a:noFill/>
        </p:spPr>
        <p:txBody>
          <a:bodyPr wrap="square" rtlCol="0">
            <a:spAutoFit/>
          </a:bodyPr>
          <a:lstStyle/>
          <a:p>
            <a:r>
              <a:rPr lang="en-US" b="1" dirty="0" smtClean="0">
                <a:solidFill>
                  <a:schemeClr val="bg1"/>
                </a:solidFill>
              </a:rPr>
              <a:t>1984</a:t>
            </a:r>
            <a:endParaRPr lang="en-US" b="1" dirty="0">
              <a:solidFill>
                <a:schemeClr val="bg1"/>
              </a:solidFill>
            </a:endParaRPr>
          </a:p>
        </p:txBody>
      </p:sp>
      <p:sp>
        <p:nvSpPr>
          <p:cNvPr id="9" name="TextBox 8"/>
          <p:cNvSpPr txBox="1"/>
          <p:nvPr/>
        </p:nvSpPr>
        <p:spPr>
          <a:xfrm>
            <a:off x="5105400" y="3276600"/>
            <a:ext cx="762000" cy="369332"/>
          </a:xfrm>
          <a:prstGeom prst="rect">
            <a:avLst/>
          </a:prstGeom>
          <a:noFill/>
        </p:spPr>
        <p:txBody>
          <a:bodyPr wrap="square" rtlCol="0">
            <a:spAutoFit/>
          </a:bodyPr>
          <a:lstStyle/>
          <a:p>
            <a:r>
              <a:rPr lang="en-US" b="1" dirty="0" smtClean="0">
                <a:solidFill>
                  <a:schemeClr val="bg1"/>
                </a:solidFill>
              </a:rPr>
              <a:t>2005</a:t>
            </a:r>
            <a:endParaRPr lang="en-US" b="1" dirty="0">
              <a:solidFill>
                <a:schemeClr val="bg1"/>
              </a:solidFill>
            </a:endParaRPr>
          </a:p>
        </p:txBody>
      </p:sp>
      <p:sp>
        <p:nvSpPr>
          <p:cNvPr id="10" name="TextBox 9"/>
          <p:cNvSpPr txBox="1"/>
          <p:nvPr/>
        </p:nvSpPr>
        <p:spPr>
          <a:xfrm>
            <a:off x="457200" y="5791200"/>
            <a:ext cx="990600" cy="369332"/>
          </a:xfrm>
          <a:prstGeom prst="rect">
            <a:avLst/>
          </a:prstGeom>
          <a:noFill/>
        </p:spPr>
        <p:txBody>
          <a:bodyPr wrap="square" rtlCol="0">
            <a:spAutoFit/>
          </a:bodyPr>
          <a:lstStyle/>
          <a:p>
            <a:r>
              <a:rPr lang="en-US" b="1" dirty="0" smtClean="0">
                <a:solidFill>
                  <a:schemeClr val="bg1"/>
                </a:solidFill>
              </a:rPr>
              <a:t>2008</a:t>
            </a:r>
            <a:endParaRPr lang="en-US" b="1" dirty="0">
              <a:solidFill>
                <a:schemeClr val="bg1"/>
              </a:solidFill>
            </a:endParaRPr>
          </a:p>
        </p:txBody>
      </p:sp>
      <p:sp>
        <p:nvSpPr>
          <p:cNvPr id="11" name="TextBox 10"/>
          <p:cNvSpPr txBox="1"/>
          <p:nvPr/>
        </p:nvSpPr>
        <p:spPr>
          <a:xfrm>
            <a:off x="5105400" y="5638800"/>
            <a:ext cx="762000" cy="369332"/>
          </a:xfrm>
          <a:prstGeom prst="rect">
            <a:avLst/>
          </a:prstGeom>
          <a:noFill/>
        </p:spPr>
        <p:txBody>
          <a:bodyPr wrap="square" rtlCol="0">
            <a:spAutoFit/>
          </a:bodyPr>
          <a:lstStyle/>
          <a:p>
            <a:r>
              <a:rPr lang="en-US" b="1" dirty="0" smtClean="0">
                <a:solidFill>
                  <a:schemeClr val="bg1"/>
                </a:solidFill>
              </a:rPr>
              <a:t>2013</a:t>
            </a:r>
            <a:endParaRPr lang="en-US" b="1" dirty="0">
              <a:solidFill>
                <a:schemeClr val="bg1"/>
              </a:solidFill>
            </a:endParaRPr>
          </a:p>
        </p:txBody>
      </p:sp>
      <p:cxnSp>
        <p:nvCxnSpPr>
          <p:cNvPr id="14" name="Straight Arrow Connector 13"/>
          <p:cNvCxnSpPr/>
          <p:nvPr/>
        </p:nvCxnSpPr>
        <p:spPr>
          <a:xfrm flipV="1">
            <a:off x="1981200" y="2438400"/>
            <a:ext cx="533400" cy="304800"/>
          </a:xfrm>
          <a:prstGeom prst="straightConnector1">
            <a:avLst/>
          </a:prstGeom>
          <a:ln w="38100">
            <a:solidFill>
              <a:srgbClr val="FF0000">
                <a:alpha val="90000"/>
              </a:srgbClr>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6553200" y="2438400"/>
            <a:ext cx="533400" cy="228600"/>
          </a:xfrm>
          <a:prstGeom prst="straightConnector1">
            <a:avLst/>
          </a:prstGeom>
          <a:ln w="38100">
            <a:solidFill>
              <a:srgbClr val="FF0000">
                <a:alpha val="90000"/>
              </a:srgbClr>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1981200" y="4876800"/>
            <a:ext cx="609600" cy="304800"/>
          </a:xfrm>
          <a:prstGeom prst="straightConnector1">
            <a:avLst/>
          </a:prstGeom>
          <a:ln w="38100">
            <a:solidFill>
              <a:srgbClr val="FF0000">
                <a:alpha val="90000"/>
              </a:srgbClr>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7086600" y="4724400"/>
            <a:ext cx="533400" cy="304800"/>
          </a:xfrm>
          <a:prstGeom prst="straightConnector1">
            <a:avLst/>
          </a:prstGeom>
          <a:ln w="38100">
            <a:solidFill>
              <a:srgbClr val="FF0000">
                <a:alpha val="90000"/>
              </a:srgb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28600"/>
            <a:ext cx="7772400" cy="841375"/>
          </a:xfrm>
        </p:spPr>
        <p:txBody>
          <a:bodyPr/>
          <a:lstStyle/>
          <a:p>
            <a:r>
              <a:rPr lang="en-US" dirty="0" smtClean="0"/>
              <a:t>Drew </a:t>
            </a:r>
            <a:r>
              <a:rPr lang="en-US" dirty="0" smtClean="0"/>
              <a:t>Meadow </a:t>
            </a:r>
            <a:r>
              <a:rPr lang="en-US" dirty="0" smtClean="0"/>
              <a:t>Property</a:t>
            </a:r>
            <a:endParaRPr lang="en-US" dirty="0"/>
          </a:p>
        </p:txBody>
      </p:sp>
      <p:sp>
        <p:nvSpPr>
          <p:cNvPr id="3" name="Subtitle 2"/>
          <p:cNvSpPr>
            <a:spLocks noGrp="1"/>
          </p:cNvSpPr>
          <p:nvPr>
            <p:ph type="subTitle" idx="1"/>
          </p:nvPr>
        </p:nvSpPr>
        <p:spPr>
          <a:xfrm>
            <a:off x="228600" y="1219200"/>
            <a:ext cx="8763000" cy="5105400"/>
          </a:xfrm>
        </p:spPr>
        <p:txBody>
          <a:bodyPr/>
          <a:lstStyle/>
          <a:p>
            <a:pPr marL="457200" indent="-457200" algn="l">
              <a:buFont typeface="Wingdings" pitchFamily="2" charset="2"/>
              <a:buChar char="Ø"/>
            </a:pPr>
            <a:r>
              <a:rPr lang="en-US" dirty="0" smtClean="0"/>
              <a:t>Located in the Lake County, west of County Road 33 and north of the Florida Turnpike</a:t>
            </a:r>
          </a:p>
          <a:p>
            <a:pPr marL="457200" indent="-457200" algn="l">
              <a:buFont typeface="Wingdings" pitchFamily="2" charset="2"/>
              <a:buChar char="Ø"/>
            </a:pPr>
            <a:r>
              <a:rPr lang="en-US" dirty="0" smtClean="0"/>
              <a:t>Property subject of a petition for a Formal Wetland Determination</a:t>
            </a:r>
          </a:p>
          <a:p>
            <a:pPr marL="457200" indent="-457200" algn="l">
              <a:buFont typeface="Wingdings" pitchFamily="2" charset="2"/>
              <a:buChar char="Ø"/>
            </a:pPr>
            <a:r>
              <a:rPr lang="en-US" dirty="0" smtClean="0"/>
              <a:t>Property contains numerous surface water bodies</a:t>
            </a:r>
          </a:p>
          <a:p>
            <a:pPr marL="457200" indent="-457200" algn="l">
              <a:buFont typeface="Wingdings" pitchFamily="2" charset="2"/>
              <a:buChar char="Ø"/>
            </a:pPr>
            <a:r>
              <a:rPr lang="en-US" dirty="0" smtClean="0"/>
              <a:t>None of the surface water features are identified in the Gazetteer of Florida Lakes </a:t>
            </a:r>
          </a:p>
          <a:p>
            <a:pPr algn="l">
              <a:buClr>
                <a:schemeClr val="bg1"/>
              </a:buClr>
            </a:pPr>
            <a:endParaRPr lang="en-US" dirty="0" smtClean="0"/>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52400"/>
            <a:ext cx="7772400" cy="688975"/>
          </a:xfrm>
        </p:spPr>
        <p:txBody>
          <a:bodyPr/>
          <a:lstStyle/>
          <a:p>
            <a:r>
              <a:rPr lang="en-US" dirty="0" smtClean="0"/>
              <a:t>Drew </a:t>
            </a:r>
            <a:r>
              <a:rPr lang="en-US" dirty="0" smtClean="0"/>
              <a:t>Meadow </a:t>
            </a:r>
            <a:r>
              <a:rPr lang="en-US" dirty="0" smtClean="0"/>
              <a:t>Property</a:t>
            </a:r>
            <a:endParaRPr lang="en-US" dirty="0"/>
          </a:p>
        </p:txBody>
      </p:sp>
      <p:sp>
        <p:nvSpPr>
          <p:cNvPr id="3" name="Subtitle 2"/>
          <p:cNvSpPr>
            <a:spLocks noGrp="1"/>
          </p:cNvSpPr>
          <p:nvPr>
            <p:ph type="subTitle" idx="1"/>
          </p:nvPr>
        </p:nvSpPr>
        <p:spPr>
          <a:xfrm>
            <a:off x="152400" y="838200"/>
            <a:ext cx="8839200" cy="5257800"/>
          </a:xfrm>
        </p:spPr>
        <p:txBody>
          <a:bodyPr/>
          <a:lstStyle/>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r>
              <a:rPr lang="en-US" sz="1400" dirty="0" smtClean="0"/>
              <a:t>United States Geological Survey Topographic Map identifying Drew Meadows Property, Lake County</a:t>
            </a:r>
          </a:p>
          <a:p>
            <a:endParaRPr lang="en-US" dirty="0"/>
          </a:p>
        </p:txBody>
      </p:sp>
      <p:pic>
        <p:nvPicPr>
          <p:cNvPr id="4" name="Picture 3" descr="Drew Meadows FWD_Quad_Lake Co.jpg"/>
          <p:cNvPicPr/>
          <p:nvPr/>
        </p:nvPicPr>
        <p:blipFill>
          <a:blip r:embed="rId2" cstate="print"/>
          <a:srcRect t="4294" b="9407"/>
          <a:stretch>
            <a:fillRect/>
          </a:stretch>
        </p:blipFill>
        <p:spPr>
          <a:xfrm>
            <a:off x="1447800" y="838200"/>
            <a:ext cx="6324600" cy="4876800"/>
          </a:xfrm>
          <a:prstGeom prst="rect">
            <a:avLst/>
          </a:prstGeom>
          <a:ln>
            <a:solidFill>
              <a:schemeClr val="accent1"/>
            </a:solidFill>
          </a:ln>
        </p:spPr>
      </p:pic>
      <p:sp>
        <p:nvSpPr>
          <p:cNvPr id="5" name="TextBox 4"/>
          <p:cNvSpPr txBox="1"/>
          <p:nvPr/>
        </p:nvSpPr>
        <p:spPr>
          <a:xfrm>
            <a:off x="2971800" y="1371600"/>
            <a:ext cx="1828800" cy="246221"/>
          </a:xfrm>
          <a:prstGeom prst="rect">
            <a:avLst/>
          </a:prstGeom>
          <a:noFill/>
        </p:spPr>
        <p:txBody>
          <a:bodyPr wrap="square" rtlCol="0">
            <a:spAutoFit/>
          </a:bodyPr>
          <a:lstStyle/>
          <a:p>
            <a:r>
              <a:rPr lang="en-US" sz="1000" b="1" dirty="0" smtClean="0"/>
              <a:t>DREW MEADOWS PROPERTY</a:t>
            </a:r>
            <a:endParaRPr lang="en-US" sz="1000"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1"/>
            <a:ext cx="7772400" cy="685800"/>
          </a:xfrm>
        </p:spPr>
        <p:txBody>
          <a:bodyPr/>
          <a:lstStyle/>
          <a:p>
            <a:r>
              <a:rPr lang="en-US" dirty="0" smtClean="0"/>
              <a:t>Drew </a:t>
            </a:r>
            <a:r>
              <a:rPr lang="en-US" dirty="0" smtClean="0"/>
              <a:t>Meadow </a:t>
            </a:r>
            <a:r>
              <a:rPr lang="en-US" dirty="0" smtClean="0"/>
              <a:t>Property</a:t>
            </a:r>
            <a:endParaRPr lang="en-US" dirty="0"/>
          </a:p>
        </p:txBody>
      </p:sp>
      <p:sp>
        <p:nvSpPr>
          <p:cNvPr id="3" name="Subtitle 2"/>
          <p:cNvSpPr>
            <a:spLocks noGrp="1"/>
          </p:cNvSpPr>
          <p:nvPr>
            <p:ph type="subTitle" idx="1"/>
          </p:nvPr>
        </p:nvSpPr>
        <p:spPr>
          <a:xfrm>
            <a:off x="152400" y="838200"/>
            <a:ext cx="8763000" cy="5181600"/>
          </a:xfrm>
        </p:spPr>
        <p:txBody>
          <a:bodyPr/>
          <a:lstStyle/>
          <a:p>
            <a:r>
              <a:rPr lang="en-US" sz="1800" dirty="0" smtClean="0"/>
              <a:t>Aerial photographs from 1941 to 1974</a:t>
            </a:r>
          </a:p>
          <a:p>
            <a:endParaRPr lang="en-US" dirty="0"/>
          </a:p>
        </p:txBody>
      </p:sp>
      <p:pic>
        <p:nvPicPr>
          <p:cNvPr id="4" name="Picture 3" descr="Drew Meadows FWD_1941 Aerial MosaicLake Co.jpg"/>
          <p:cNvPicPr/>
          <p:nvPr/>
        </p:nvPicPr>
        <p:blipFill>
          <a:blip r:embed="rId2" cstate="print"/>
          <a:srcRect l="12934"/>
          <a:stretch>
            <a:fillRect/>
          </a:stretch>
        </p:blipFill>
        <p:spPr>
          <a:xfrm>
            <a:off x="228600" y="1447800"/>
            <a:ext cx="2301461" cy="2226365"/>
          </a:xfrm>
          <a:prstGeom prst="rect">
            <a:avLst/>
          </a:prstGeom>
        </p:spPr>
      </p:pic>
      <p:sp>
        <p:nvSpPr>
          <p:cNvPr id="5" name="TextBox 4"/>
          <p:cNvSpPr txBox="1"/>
          <p:nvPr/>
        </p:nvSpPr>
        <p:spPr>
          <a:xfrm>
            <a:off x="1752600" y="1524000"/>
            <a:ext cx="685800" cy="369332"/>
          </a:xfrm>
          <a:prstGeom prst="rect">
            <a:avLst/>
          </a:prstGeom>
          <a:noFill/>
        </p:spPr>
        <p:txBody>
          <a:bodyPr wrap="square" rtlCol="0">
            <a:spAutoFit/>
          </a:bodyPr>
          <a:lstStyle/>
          <a:p>
            <a:r>
              <a:rPr lang="en-US" b="1" dirty="0" smtClean="0">
                <a:solidFill>
                  <a:schemeClr val="bg1"/>
                </a:solidFill>
              </a:rPr>
              <a:t>1941</a:t>
            </a:r>
            <a:endParaRPr lang="en-US" b="1" dirty="0">
              <a:solidFill>
                <a:schemeClr val="bg1"/>
              </a:solidFill>
            </a:endParaRPr>
          </a:p>
        </p:txBody>
      </p:sp>
      <p:pic>
        <p:nvPicPr>
          <p:cNvPr id="6" name="Picture 5" descr="modica_03_08_53_CTS-4H-120-1.tif"/>
          <p:cNvPicPr/>
          <p:nvPr/>
        </p:nvPicPr>
        <p:blipFill>
          <a:blip r:embed="rId3" cstate="print"/>
          <a:srcRect b="5876"/>
          <a:stretch>
            <a:fillRect/>
          </a:stretch>
        </p:blipFill>
        <p:spPr>
          <a:xfrm>
            <a:off x="2895600" y="1447800"/>
            <a:ext cx="2639557" cy="2230249"/>
          </a:xfrm>
          <a:prstGeom prst="rect">
            <a:avLst/>
          </a:prstGeom>
        </p:spPr>
      </p:pic>
      <p:sp>
        <p:nvSpPr>
          <p:cNvPr id="7" name="TextBox 6"/>
          <p:cNvSpPr txBox="1"/>
          <p:nvPr/>
        </p:nvSpPr>
        <p:spPr>
          <a:xfrm>
            <a:off x="3962400" y="1524000"/>
            <a:ext cx="838200" cy="369332"/>
          </a:xfrm>
          <a:prstGeom prst="rect">
            <a:avLst/>
          </a:prstGeom>
          <a:noFill/>
        </p:spPr>
        <p:txBody>
          <a:bodyPr wrap="square" rtlCol="0">
            <a:spAutoFit/>
          </a:bodyPr>
          <a:lstStyle/>
          <a:p>
            <a:r>
              <a:rPr lang="en-US" b="1" dirty="0" smtClean="0">
                <a:solidFill>
                  <a:schemeClr val="bg1"/>
                </a:solidFill>
              </a:rPr>
              <a:t>1953</a:t>
            </a:r>
            <a:endParaRPr lang="en-US" b="1" dirty="0">
              <a:solidFill>
                <a:schemeClr val="bg1"/>
              </a:solidFill>
            </a:endParaRPr>
          </a:p>
        </p:txBody>
      </p:sp>
      <p:pic>
        <p:nvPicPr>
          <p:cNvPr id="8" name="Picture 7" descr="modica_01_09_58_CTS-1V-110-1.tif"/>
          <p:cNvPicPr/>
          <p:nvPr/>
        </p:nvPicPr>
        <p:blipFill>
          <a:blip r:embed="rId4" cstate="print"/>
          <a:stretch>
            <a:fillRect/>
          </a:stretch>
        </p:blipFill>
        <p:spPr>
          <a:xfrm>
            <a:off x="6019800" y="1447800"/>
            <a:ext cx="2302256" cy="2215676"/>
          </a:xfrm>
          <a:prstGeom prst="rect">
            <a:avLst/>
          </a:prstGeom>
        </p:spPr>
      </p:pic>
      <p:sp>
        <p:nvSpPr>
          <p:cNvPr id="9" name="TextBox 8"/>
          <p:cNvSpPr txBox="1"/>
          <p:nvPr/>
        </p:nvSpPr>
        <p:spPr>
          <a:xfrm>
            <a:off x="6934200" y="1524000"/>
            <a:ext cx="838200" cy="369332"/>
          </a:xfrm>
          <a:prstGeom prst="rect">
            <a:avLst/>
          </a:prstGeom>
          <a:noFill/>
        </p:spPr>
        <p:txBody>
          <a:bodyPr wrap="square" rtlCol="0">
            <a:spAutoFit/>
          </a:bodyPr>
          <a:lstStyle/>
          <a:p>
            <a:r>
              <a:rPr lang="en-US" b="1" dirty="0" smtClean="0"/>
              <a:t>1958</a:t>
            </a:r>
            <a:endParaRPr lang="en-US" b="1" dirty="0"/>
          </a:p>
        </p:txBody>
      </p:sp>
      <p:sp>
        <p:nvSpPr>
          <p:cNvPr id="1026" name="Oval 2"/>
          <p:cNvSpPr>
            <a:spLocks noChangeArrowheads="1"/>
          </p:cNvSpPr>
          <p:nvPr/>
        </p:nvSpPr>
        <p:spPr bwMode="auto">
          <a:xfrm>
            <a:off x="304800" y="1371600"/>
            <a:ext cx="1752600" cy="2057400"/>
          </a:xfrm>
          <a:prstGeom prst="ellipse">
            <a:avLst/>
          </a:prstGeom>
          <a:solidFill>
            <a:srgbClr val="FFFFFF">
              <a:alpha val="0"/>
            </a:srgbClr>
          </a:solidFill>
          <a:ln w="1587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27" name="Oval 3"/>
          <p:cNvSpPr>
            <a:spLocks noChangeArrowheads="1"/>
          </p:cNvSpPr>
          <p:nvPr/>
        </p:nvSpPr>
        <p:spPr bwMode="auto">
          <a:xfrm>
            <a:off x="2819400" y="1828800"/>
            <a:ext cx="1254125" cy="1406525"/>
          </a:xfrm>
          <a:prstGeom prst="ellipse">
            <a:avLst/>
          </a:prstGeom>
          <a:solidFill>
            <a:srgbClr val="FFFFFF">
              <a:alpha val="0"/>
            </a:srgbClr>
          </a:solidFill>
          <a:ln w="1587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28" name="Oval 4"/>
          <p:cNvSpPr>
            <a:spLocks noChangeArrowheads="1"/>
          </p:cNvSpPr>
          <p:nvPr/>
        </p:nvSpPr>
        <p:spPr bwMode="auto">
          <a:xfrm>
            <a:off x="5867400" y="1524000"/>
            <a:ext cx="1254125" cy="1406525"/>
          </a:xfrm>
          <a:prstGeom prst="ellipse">
            <a:avLst/>
          </a:prstGeom>
          <a:solidFill>
            <a:srgbClr val="FFFFFF">
              <a:alpha val="0"/>
            </a:srgbClr>
          </a:solidFill>
          <a:ln w="1587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a:p>
        </p:txBody>
      </p:sp>
      <p:pic>
        <p:nvPicPr>
          <p:cNvPr id="13" name="Picture 12" descr="modica_01_17_66_CTS-1GG-116-1.tif"/>
          <p:cNvPicPr/>
          <p:nvPr/>
        </p:nvPicPr>
        <p:blipFill>
          <a:blip r:embed="rId5" cstate="print"/>
          <a:srcRect l="1259"/>
          <a:stretch>
            <a:fillRect/>
          </a:stretch>
        </p:blipFill>
        <p:spPr>
          <a:xfrm>
            <a:off x="152401" y="3886200"/>
            <a:ext cx="2438400" cy="2133600"/>
          </a:xfrm>
          <a:prstGeom prst="rect">
            <a:avLst/>
          </a:prstGeom>
        </p:spPr>
      </p:pic>
      <p:sp>
        <p:nvSpPr>
          <p:cNvPr id="14" name="TextBox 13"/>
          <p:cNvSpPr txBox="1"/>
          <p:nvPr/>
        </p:nvSpPr>
        <p:spPr>
          <a:xfrm>
            <a:off x="1066800" y="3962400"/>
            <a:ext cx="838200" cy="369332"/>
          </a:xfrm>
          <a:prstGeom prst="rect">
            <a:avLst/>
          </a:prstGeom>
          <a:noFill/>
        </p:spPr>
        <p:txBody>
          <a:bodyPr wrap="square" rtlCol="0">
            <a:spAutoFit/>
          </a:bodyPr>
          <a:lstStyle/>
          <a:p>
            <a:r>
              <a:rPr lang="en-US" b="1" dirty="0" smtClean="0">
                <a:solidFill>
                  <a:schemeClr val="bg1"/>
                </a:solidFill>
              </a:rPr>
              <a:t>1966</a:t>
            </a:r>
            <a:endParaRPr lang="en-US" b="1" dirty="0">
              <a:solidFill>
                <a:schemeClr val="bg1"/>
              </a:solidFill>
            </a:endParaRPr>
          </a:p>
        </p:txBody>
      </p:sp>
      <p:pic>
        <p:nvPicPr>
          <p:cNvPr id="15" name="Picture 14"/>
          <p:cNvPicPr/>
          <p:nvPr/>
        </p:nvPicPr>
        <p:blipFill>
          <a:blip r:embed="rId6" cstate="print"/>
          <a:srcRect t="9206"/>
          <a:stretch>
            <a:fillRect/>
          </a:stretch>
        </p:blipFill>
        <p:spPr bwMode="auto">
          <a:xfrm>
            <a:off x="2895600" y="3886200"/>
            <a:ext cx="2298921" cy="2274073"/>
          </a:xfrm>
          <a:prstGeom prst="rect">
            <a:avLst/>
          </a:prstGeom>
          <a:noFill/>
          <a:ln w="9525">
            <a:noFill/>
            <a:miter lim="800000"/>
            <a:headEnd/>
            <a:tailEnd/>
          </a:ln>
        </p:spPr>
      </p:pic>
      <p:sp>
        <p:nvSpPr>
          <p:cNvPr id="16" name="TextBox 15"/>
          <p:cNvSpPr txBox="1"/>
          <p:nvPr/>
        </p:nvSpPr>
        <p:spPr>
          <a:xfrm>
            <a:off x="2971800" y="5715000"/>
            <a:ext cx="762000" cy="369332"/>
          </a:xfrm>
          <a:prstGeom prst="rect">
            <a:avLst/>
          </a:prstGeom>
          <a:noFill/>
        </p:spPr>
        <p:txBody>
          <a:bodyPr wrap="square" rtlCol="0">
            <a:spAutoFit/>
          </a:bodyPr>
          <a:lstStyle/>
          <a:p>
            <a:r>
              <a:rPr lang="en-US" b="1" dirty="0" smtClean="0"/>
              <a:t>1970</a:t>
            </a:r>
            <a:endParaRPr lang="en-US" b="1" dirty="0"/>
          </a:p>
        </p:txBody>
      </p:sp>
      <p:pic>
        <p:nvPicPr>
          <p:cNvPr id="17" name="Picture 16" descr="modica_02_10_74_2069-474-159-1.tif"/>
          <p:cNvPicPr/>
          <p:nvPr/>
        </p:nvPicPr>
        <p:blipFill>
          <a:blip r:embed="rId7" cstate="print"/>
          <a:stretch>
            <a:fillRect/>
          </a:stretch>
        </p:blipFill>
        <p:spPr>
          <a:xfrm>
            <a:off x="5867400" y="3810000"/>
            <a:ext cx="2620518" cy="2324030"/>
          </a:xfrm>
          <a:prstGeom prst="rect">
            <a:avLst/>
          </a:prstGeom>
        </p:spPr>
      </p:pic>
      <p:sp>
        <p:nvSpPr>
          <p:cNvPr id="18" name="Oval 2"/>
          <p:cNvSpPr>
            <a:spLocks noChangeArrowheads="1"/>
          </p:cNvSpPr>
          <p:nvPr/>
        </p:nvSpPr>
        <p:spPr bwMode="auto">
          <a:xfrm>
            <a:off x="228600" y="4114800"/>
            <a:ext cx="1143000" cy="1295400"/>
          </a:xfrm>
          <a:prstGeom prst="ellipse">
            <a:avLst/>
          </a:prstGeom>
          <a:solidFill>
            <a:srgbClr val="FFFFFF">
              <a:alpha val="0"/>
            </a:srgbClr>
          </a:solidFill>
          <a:ln w="1587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Oval 2"/>
          <p:cNvSpPr>
            <a:spLocks noChangeArrowheads="1"/>
          </p:cNvSpPr>
          <p:nvPr/>
        </p:nvSpPr>
        <p:spPr bwMode="auto">
          <a:xfrm>
            <a:off x="3200400" y="3810000"/>
            <a:ext cx="1828800" cy="1905000"/>
          </a:xfrm>
          <a:prstGeom prst="ellipse">
            <a:avLst/>
          </a:prstGeom>
          <a:solidFill>
            <a:srgbClr val="FFFFFF">
              <a:alpha val="0"/>
            </a:srgbClr>
          </a:solidFill>
          <a:ln w="1587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Oval 2"/>
          <p:cNvSpPr>
            <a:spLocks noChangeArrowheads="1"/>
          </p:cNvSpPr>
          <p:nvPr/>
        </p:nvSpPr>
        <p:spPr bwMode="auto">
          <a:xfrm>
            <a:off x="5943600" y="4191000"/>
            <a:ext cx="1447800" cy="1524000"/>
          </a:xfrm>
          <a:prstGeom prst="ellipse">
            <a:avLst/>
          </a:prstGeom>
          <a:solidFill>
            <a:srgbClr val="FFFFFF">
              <a:alpha val="0"/>
            </a:srgbClr>
          </a:solidFill>
          <a:ln w="1587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TextBox 20"/>
          <p:cNvSpPr txBox="1"/>
          <p:nvPr/>
        </p:nvSpPr>
        <p:spPr>
          <a:xfrm>
            <a:off x="7467600" y="3962400"/>
            <a:ext cx="762000" cy="369332"/>
          </a:xfrm>
          <a:prstGeom prst="rect">
            <a:avLst/>
          </a:prstGeom>
          <a:noFill/>
        </p:spPr>
        <p:txBody>
          <a:bodyPr wrap="square" rtlCol="0">
            <a:spAutoFit/>
          </a:bodyPr>
          <a:lstStyle/>
          <a:p>
            <a:r>
              <a:rPr lang="en-US" b="1" dirty="0" smtClean="0">
                <a:solidFill>
                  <a:schemeClr val="bg1"/>
                </a:solidFill>
              </a:rPr>
              <a:t>1974</a:t>
            </a:r>
            <a:endParaRPr lang="en-US" b="1" dirty="0">
              <a:solidFill>
                <a:schemeClr val="bg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52400"/>
            <a:ext cx="7772400" cy="688975"/>
          </a:xfrm>
        </p:spPr>
        <p:txBody>
          <a:bodyPr/>
          <a:lstStyle/>
          <a:p>
            <a:r>
              <a:rPr lang="en-US" dirty="0" smtClean="0"/>
              <a:t>Drew </a:t>
            </a:r>
            <a:r>
              <a:rPr lang="en-US" dirty="0" smtClean="0"/>
              <a:t>Meadow </a:t>
            </a:r>
            <a:r>
              <a:rPr lang="en-US" dirty="0" smtClean="0"/>
              <a:t>Property</a:t>
            </a:r>
            <a:endParaRPr lang="en-US" dirty="0"/>
          </a:p>
        </p:txBody>
      </p:sp>
      <p:sp>
        <p:nvSpPr>
          <p:cNvPr id="3" name="Subtitle 2"/>
          <p:cNvSpPr>
            <a:spLocks noGrp="1"/>
          </p:cNvSpPr>
          <p:nvPr>
            <p:ph type="subTitle" idx="1"/>
          </p:nvPr>
        </p:nvSpPr>
        <p:spPr>
          <a:xfrm>
            <a:off x="152400" y="838200"/>
            <a:ext cx="8839200" cy="5334000"/>
          </a:xfrm>
        </p:spPr>
        <p:txBody>
          <a:bodyPr/>
          <a:lstStyle/>
          <a:p>
            <a:endParaRPr lang="en-US" dirty="0" smtClean="0"/>
          </a:p>
          <a:p>
            <a:endParaRPr lang="en-US" dirty="0" smtClean="0"/>
          </a:p>
          <a:p>
            <a:endParaRPr lang="en-US" dirty="0"/>
          </a:p>
        </p:txBody>
      </p:sp>
      <p:pic>
        <p:nvPicPr>
          <p:cNvPr id="4" name="Picture 3" descr="Drew Meadows FWD_1984_Lake Co.jpg"/>
          <p:cNvPicPr/>
          <p:nvPr/>
        </p:nvPicPr>
        <p:blipFill>
          <a:blip r:embed="rId2" cstate="print"/>
          <a:stretch>
            <a:fillRect/>
          </a:stretch>
        </p:blipFill>
        <p:spPr>
          <a:xfrm>
            <a:off x="304800" y="1524000"/>
            <a:ext cx="2483011" cy="2090928"/>
          </a:xfrm>
          <a:prstGeom prst="rect">
            <a:avLst/>
          </a:prstGeom>
        </p:spPr>
      </p:pic>
      <p:sp>
        <p:nvSpPr>
          <p:cNvPr id="5" name="Rectangle 4"/>
          <p:cNvSpPr/>
          <p:nvPr/>
        </p:nvSpPr>
        <p:spPr>
          <a:xfrm>
            <a:off x="2590800" y="990600"/>
            <a:ext cx="3770456" cy="369332"/>
          </a:xfrm>
          <a:prstGeom prst="rect">
            <a:avLst/>
          </a:prstGeom>
        </p:spPr>
        <p:txBody>
          <a:bodyPr wrap="none">
            <a:spAutoFit/>
          </a:bodyPr>
          <a:lstStyle/>
          <a:p>
            <a:r>
              <a:rPr lang="en-US" dirty="0" smtClean="0">
                <a:solidFill>
                  <a:schemeClr val="bg1"/>
                </a:solidFill>
              </a:rPr>
              <a:t>Aerial photographs from 1984 to 2008</a:t>
            </a:r>
          </a:p>
        </p:txBody>
      </p:sp>
      <p:sp>
        <p:nvSpPr>
          <p:cNvPr id="6" name="TextBox 5"/>
          <p:cNvSpPr txBox="1"/>
          <p:nvPr/>
        </p:nvSpPr>
        <p:spPr>
          <a:xfrm>
            <a:off x="2057400" y="1524000"/>
            <a:ext cx="685800" cy="369332"/>
          </a:xfrm>
          <a:prstGeom prst="rect">
            <a:avLst/>
          </a:prstGeom>
          <a:noFill/>
        </p:spPr>
        <p:txBody>
          <a:bodyPr wrap="square" rtlCol="0">
            <a:spAutoFit/>
          </a:bodyPr>
          <a:lstStyle/>
          <a:p>
            <a:r>
              <a:rPr lang="en-US" b="1" dirty="0" smtClean="0">
                <a:solidFill>
                  <a:srgbClr val="C00000"/>
                </a:solidFill>
              </a:rPr>
              <a:t>1984</a:t>
            </a:r>
            <a:endParaRPr lang="en-US" b="1" dirty="0">
              <a:solidFill>
                <a:srgbClr val="C00000"/>
              </a:solidFill>
            </a:endParaRPr>
          </a:p>
        </p:txBody>
      </p:sp>
      <p:pic>
        <p:nvPicPr>
          <p:cNvPr id="7" name="Picture 6" descr="Drew Meadows FWD_1994-1995_Lake Co.jpg"/>
          <p:cNvPicPr/>
          <p:nvPr/>
        </p:nvPicPr>
        <p:blipFill>
          <a:blip r:embed="rId3" cstate="print"/>
          <a:stretch>
            <a:fillRect/>
          </a:stretch>
        </p:blipFill>
        <p:spPr>
          <a:xfrm>
            <a:off x="3276600" y="1524000"/>
            <a:ext cx="2516886" cy="2119453"/>
          </a:xfrm>
          <a:prstGeom prst="rect">
            <a:avLst/>
          </a:prstGeom>
        </p:spPr>
      </p:pic>
      <p:pic>
        <p:nvPicPr>
          <p:cNvPr id="8" name="Picture 7" descr="Drew Meadows FWD_1999-2000_Lake Co.jpg"/>
          <p:cNvPicPr/>
          <p:nvPr/>
        </p:nvPicPr>
        <p:blipFill>
          <a:blip r:embed="rId4" cstate="print"/>
          <a:stretch>
            <a:fillRect/>
          </a:stretch>
        </p:blipFill>
        <p:spPr>
          <a:xfrm>
            <a:off x="6096000" y="1524000"/>
            <a:ext cx="2542032" cy="2140630"/>
          </a:xfrm>
          <a:prstGeom prst="rect">
            <a:avLst/>
          </a:prstGeom>
        </p:spPr>
      </p:pic>
      <p:sp>
        <p:nvSpPr>
          <p:cNvPr id="9" name="TextBox 8"/>
          <p:cNvSpPr txBox="1"/>
          <p:nvPr/>
        </p:nvSpPr>
        <p:spPr>
          <a:xfrm>
            <a:off x="4724400" y="1524000"/>
            <a:ext cx="1219200" cy="338554"/>
          </a:xfrm>
          <a:prstGeom prst="rect">
            <a:avLst/>
          </a:prstGeom>
          <a:noFill/>
        </p:spPr>
        <p:txBody>
          <a:bodyPr wrap="square" rtlCol="0">
            <a:spAutoFit/>
          </a:bodyPr>
          <a:lstStyle/>
          <a:p>
            <a:r>
              <a:rPr lang="en-US" sz="1600" b="1" dirty="0" smtClean="0">
                <a:solidFill>
                  <a:schemeClr val="bg1"/>
                </a:solidFill>
              </a:rPr>
              <a:t>1994-1995</a:t>
            </a:r>
            <a:endParaRPr lang="en-US" sz="1600" b="1" dirty="0">
              <a:solidFill>
                <a:schemeClr val="bg1"/>
              </a:solidFill>
            </a:endParaRPr>
          </a:p>
        </p:txBody>
      </p:sp>
      <p:sp>
        <p:nvSpPr>
          <p:cNvPr id="10" name="TextBox 9"/>
          <p:cNvSpPr txBox="1"/>
          <p:nvPr/>
        </p:nvSpPr>
        <p:spPr>
          <a:xfrm>
            <a:off x="7620000" y="1600200"/>
            <a:ext cx="1143000" cy="338554"/>
          </a:xfrm>
          <a:prstGeom prst="rect">
            <a:avLst/>
          </a:prstGeom>
          <a:noFill/>
        </p:spPr>
        <p:txBody>
          <a:bodyPr wrap="square" rtlCol="0">
            <a:spAutoFit/>
          </a:bodyPr>
          <a:lstStyle/>
          <a:p>
            <a:r>
              <a:rPr lang="en-US" sz="1600" b="1" dirty="0" smtClean="0">
                <a:solidFill>
                  <a:schemeClr val="bg1"/>
                </a:solidFill>
              </a:rPr>
              <a:t>1999-2000</a:t>
            </a:r>
            <a:endParaRPr lang="en-US" sz="1600" b="1" dirty="0">
              <a:solidFill>
                <a:schemeClr val="bg1"/>
              </a:solidFill>
            </a:endParaRPr>
          </a:p>
        </p:txBody>
      </p:sp>
      <p:sp>
        <p:nvSpPr>
          <p:cNvPr id="2050" name="Oval 2"/>
          <p:cNvSpPr>
            <a:spLocks noChangeArrowheads="1"/>
          </p:cNvSpPr>
          <p:nvPr/>
        </p:nvSpPr>
        <p:spPr bwMode="auto">
          <a:xfrm>
            <a:off x="457200" y="1524000"/>
            <a:ext cx="1738312" cy="1981200"/>
          </a:xfrm>
          <a:prstGeom prst="ellipse">
            <a:avLst/>
          </a:prstGeom>
          <a:solidFill>
            <a:srgbClr val="FFFFFF">
              <a:alpha val="0"/>
            </a:srgbClr>
          </a:solidFill>
          <a:ln w="1587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51" name="Oval 3"/>
          <p:cNvSpPr>
            <a:spLocks noChangeArrowheads="1"/>
          </p:cNvSpPr>
          <p:nvPr/>
        </p:nvSpPr>
        <p:spPr bwMode="auto">
          <a:xfrm>
            <a:off x="3276600" y="1371600"/>
            <a:ext cx="2195512" cy="2065338"/>
          </a:xfrm>
          <a:prstGeom prst="ellipse">
            <a:avLst/>
          </a:prstGeom>
          <a:solidFill>
            <a:srgbClr val="FFFFFF">
              <a:alpha val="0"/>
            </a:srgbClr>
          </a:solidFill>
          <a:ln w="1587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52" name="Oval 4"/>
          <p:cNvSpPr>
            <a:spLocks noChangeArrowheads="1"/>
          </p:cNvSpPr>
          <p:nvPr/>
        </p:nvSpPr>
        <p:spPr bwMode="auto">
          <a:xfrm>
            <a:off x="6248400" y="1524000"/>
            <a:ext cx="1828800" cy="1828800"/>
          </a:xfrm>
          <a:prstGeom prst="ellipse">
            <a:avLst/>
          </a:prstGeom>
          <a:solidFill>
            <a:srgbClr val="FFFFFF">
              <a:alpha val="0"/>
            </a:srgbClr>
          </a:solidFill>
          <a:ln w="1587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a:p>
        </p:txBody>
      </p:sp>
      <p:pic>
        <p:nvPicPr>
          <p:cNvPr id="14" name="Picture 13" descr="Drew Meadows FWD_2004_Lake Co.jpg"/>
          <p:cNvPicPr/>
          <p:nvPr/>
        </p:nvPicPr>
        <p:blipFill>
          <a:blip r:embed="rId5" cstate="print"/>
          <a:stretch>
            <a:fillRect/>
          </a:stretch>
        </p:blipFill>
        <p:spPr>
          <a:xfrm>
            <a:off x="304800" y="3886200"/>
            <a:ext cx="2547366" cy="2145121"/>
          </a:xfrm>
          <a:prstGeom prst="rect">
            <a:avLst/>
          </a:prstGeom>
        </p:spPr>
      </p:pic>
      <p:pic>
        <p:nvPicPr>
          <p:cNvPr id="15" name="Picture 14" descr="Drew Meadows FWD_2006_Lake Co.jpg"/>
          <p:cNvPicPr/>
          <p:nvPr/>
        </p:nvPicPr>
        <p:blipFill>
          <a:blip r:embed="rId6" cstate="print"/>
          <a:stretch>
            <a:fillRect/>
          </a:stretch>
        </p:blipFill>
        <p:spPr>
          <a:xfrm>
            <a:off x="3276600" y="3886200"/>
            <a:ext cx="2562640" cy="2157984"/>
          </a:xfrm>
          <a:prstGeom prst="rect">
            <a:avLst/>
          </a:prstGeom>
        </p:spPr>
      </p:pic>
      <p:pic>
        <p:nvPicPr>
          <p:cNvPr id="16" name="Picture 15" descr="Drew Meadows FWD_2008_Lake Co.jpg"/>
          <p:cNvPicPr/>
          <p:nvPr/>
        </p:nvPicPr>
        <p:blipFill>
          <a:blip r:embed="rId7" cstate="print"/>
          <a:stretch>
            <a:fillRect/>
          </a:stretch>
        </p:blipFill>
        <p:spPr>
          <a:xfrm>
            <a:off x="6096000" y="3886200"/>
            <a:ext cx="2584358" cy="2176272"/>
          </a:xfrm>
          <a:prstGeom prst="rect">
            <a:avLst/>
          </a:prstGeom>
        </p:spPr>
      </p:pic>
      <p:sp>
        <p:nvSpPr>
          <p:cNvPr id="17" name="TextBox 16"/>
          <p:cNvSpPr txBox="1"/>
          <p:nvPr/>
        </p:nvSpPr>
        <p:spPr>
          <a:xfrm>
            <a:off x="2133600" y="3886200"/>
            <a:ext cx="685800" cy="369332"/>
          </a:xfrm>
          <a:prstGeom prst="rect">
            <a:avLst/>
          </a:prstGeom>
          <a:noFill/>
        </p:spPr>
        <p:txBody>
          <a:bodyPr wrap="square" rtlCol="0">
            <a:spAutoFit/>
          </a:bodyPr>
          <a:lstStyle/>
          <a:p>
            <a:r>
              <a:rPr lang="en-US" b="1" dirty="0" smtClean="0">
                <a:solidFill>
                  <a:schemeClr val="bg1"/>
                </a:solidFill>
              </a:rPr>
              <a:t>2004</a:t>
            </a:r>
            <a:endParaRPr lang="en-US" b="1" dirty="0">
              <a:solidFill>
                <a:schemeClr val="bg1"/>
              </a:solidFill>
            </a:endParaRPr>
          </a:p>
        </p:txBody>
      </p:sp>
      <p:sp>
        <p:nvSpPr>
          <p:cNvPr id="18" name="TextBox 17"/>
          <p:cNvSpPr txBox="1"/>
          <p:nvPr/>
        </p:nvSpPr>
        <p:spPr>
          <a:xfrm>
            <a:off x="5029200" y="3886200"/>
            <a:ext cx="762000" cy="369332"/>
          </a:xfrm>
          <a:prstGeom prst="rect">
            <a:avLst/>
          </a:prstGeom>
          <a:noFill/>
        </p:spPr>
        <p:txBody>
          <a:bodyPr wrap="square" rtlCol="0">
            <a:spAutoFit/>
          </a:bodyPr>
          <a:lstStyle/>
          <a:p>
            <a:r>
              <a:rPr lang="en-US" b="1" dirty="0" smtClean="0">
                <a:solidFill>
                  <a:schemeClr val="bg1"/>
                </a:solidFill>
              </a:rPr>
              <a:t>2006</a:t>
            </a:r>
            <a:endParaRPr lang="en-US" b="1" dirty="0">
              <a:solidFill>
                <a:schemeClr val="bg1"/>
              </a:solidFill>
            </a:endParaRPr>
          </a:p>
        </p:txBody>
      </p:sp>
      <p:sp>
        <p:nvSpPr>
          <p:cNvPr id="19" name="TextBox 18"/>
          <p:cNvSpPr txBox="1"/>
          <p:nvPr/>
        </p:nvSpPr>
        <p:spPr>
          <a:xfrm>
            <a:off x="7924800" y="3962400"/>
            <a:ext cx="685800" cy="369332"/>
          </a:xfrm>
          <a:prstGeom prst="rect">
            <a:avLst/>
          </a:prstGeom>
          <a:noFill/>
        </p:spPr>
        <p:txBody>
          <a:bodyPr wrap="square" rtlCol="0">
            <a:spAutoFit/>
          </a:bodyPr>
          <a:lstStyle/>
          <a:p>
            <a:r>
              <a:rPr lang="en-US" b="1" dirty="0" smtClean="0">
                <a:solidFill>
                  <a:schemeClr val="bg1"/>
                </a:solidFill>
              </a:rPr>
              <a:t>2008</a:t>
            </a:r>
            <a:endParaRPr lang="en-US" b="1" dirty="0">
              <a:solidFill>
                <a:schemeClr val="bg1"/>
              </a:solidFill>
            </a:endParaRPr>
          </a:p>
        </p:txBody>
      </p:sp>
      <p:sp>
        <p:nvSpPr>
          <p:cNvPr id="20" name="Oval 2"/>
          <p:cNvSpPr>
            <a:spLocks noChangeArrowheads="1"/>
          </p:cNvSpPr>
          <p:nvPr/>
        </p:nvSpPr>
        <p:spPr bwMode="auto">
          <a:xfrm>
            <a:off x="381000" y="3886200"/>
            <a:ext cx="2043112" cy="1981200"/>
          </a:xfrm>
          <a:prstGeom prst="ellipse">
            <a:avLst/>
          </a:prstGeom>
          <a:solidFill>
            <a:srgbClr val="FFFFFF">
              <a:alpha val="0"/>
            </a:srgbClr>
          </a:solidFill>
          <a:ln w="1587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Oval 2"/>
          <p:cNvSpPr>
            <a:spLocks noChangeArrowheads="1"/>
          </p:cNvSpPr>
          <p:nvPr/>
        </p:nvSpPr>
        <p:spPr bwMode="auto">
          <a:xfrm>
            <a:off x="3276600" y="3810000"/>
            <a:ext cx="1981200" cy="2057400"/>
          </a:xfrm>
          <a:prstGeom prst="ellipse">
            <a:avLst/>
          </a:prstGeom>
          <a:solidFill>
            <a:srgbClr val="FFFFFF">
              <a:alpha val="0"/>
            </a:srgbClr>
          </a:solidFill>
          <a:ln w="1587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Oval 2"/>
          <p:cNvSpPr>
            <a:spLocks noChangeArrowheads="1"/>
          </p:cNvSpPr>
          <p:nvPr/>
        </p:nvSpPr>
        <p:spPr bwMode="auto">
          <a:xfrm>
            <a:off x="6172200" y="3810000"/>
            <a:ext cx="1966912" cy="2057400"/>
          </a:xfrm>
          <a:prstGeom prst="ellipse">
            <a:avLst/>
          </a:prstGeom>
          <a:solidFill>
            <a:srgbClr val="FFFFFF">
              <a:alpha val="0"/>
            </a:srgbClr>
          </a:solidFill>
          <a:ln w="1587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
            <a:ext cx="7772400" cy="765175"/>
          </a:xfrm>
        </p:spPr>
        <p:txBody>
          <a:bodyPr/>
          <a:lstStyle/>
          <a:p>
            <a:r>
              <a:rPr lang="en-US" dirty="0" smtClean="0"/>
              <a:t>Drew </a:t>
            </a:r>
            <a:r>
              <a:rPr lang="en-US" dirty="0" smtClean="0"/>
              <a:t>Meadow </a:t>
            </a:r>
            <a:r>
              <a:rPr lang="en-US" dirty="0" smtClean="0"/>
              <a:t>Property</a:t>
            </a:r>
            <a:endParaRPr lang="en-US" dirty="0"/>
          </a:p>
        </p:txBody>
      </p:sp>
      <p:sp>
        <p:nvSpPr>
          <p:cNvPr id="3" name="Subtitle 2"/>
          <p:cNvSpPr>
            <a:spLocks noGrp="1"/>
          </p:cNvSpPr>
          <p:nvPr>
            <p:ph type="subTitle" idx="1"/>
          </p:nvPr>
        </p:nvSpPr>
        <p:spPr>
          <a:xfrm>
            <a:off x="152400" y="1066800"/>
            <a:ext cx="8839200" cy="5029200"/>
          </a:xfrm>
        </p:spPr>
        <p:txBody>
          <a:bodyPr/>
          <a:lstStyle/>
          <a:p>
            <a:r>
              <a:rPr lang="en-US" sz="1800" dirty="0" smtClean="0"/>
              <a:t>Aerial photographs from 2009 to 2013</a:t>
            </a:r>
          </a:p>
          <a:p>
            <a:endParaRPr lang="en-US" dirty="0" smtClean="0"/>
          </a:p>
          <a:p>
            <a:endParaRPr lang="en-US" dirty="0" smtClean="0"/>
          </a:p>
          <a:p>
            <a:endParaRPr lang="en-US" dirty="0" smtClean="0"/>
          </a:p>
          <a:p>
            <a:endParaRPr lang="en-US" dirty="0" smtClean="0"/>
          </a:p>
          <a:p>
            <a:endParaRPr lang="en-US" dirty="0" smtClean="0"/>
          </a:p>
          <a:p>
            <a:endParaRPr lang="en-US" dirty="0" smtClean="0"/>
          </a:p>
          <a:p>
            <a:pPr algn="l">
              <a:buClr>
                <a:schemeClr val="bg1"/>
              </a:buClr>
              <a:buFont typeface="Wingdings" pitchFamily="2" charset="2"/>
              <a:buChar char="Ø"/>
            </a:pPr>
            <a:endParaRPr lang="en-US" sz="1800" dirty="0" smtClean="0"/>
          </a:p>
          <a:p>
            <a:pPr marL="457200" indent="-457200" algn="l">
              <a:buFont typeface="Wingdings" pitchFamily="2" charset="2"/>
              <a:buChar char="Ø"/>
            </a:pPr>
            <a:r>
              <a:rPr lang="en-US" sz="1800" dirty="0" smtClean="0"/>
              <a:t>Highest water levels occurred in 1941, 1953, 1970, </a:t>
            </a:r>
            <a:r>
              <a:rPr lang="en-US" sz="1800" dirty="0" smtClean="0"/>
              <a:t>1984 and </a:t>
            </a:r>
            <a:r>
              <a:rPr lang="en-US" sz="1800" dirty="0" smtClean="0"/>
              <a:t>2006</a:t>
            </a:r>
          </a:p>
          <a:p>
            <a:pPr marL="457200" indent="-457200" algn="l">
              <a:buFont typeface="Wingdings" pitchFamily="2" charset="2"/>
              <a:buChar char="Ø"/>
            </a:pPr>
            <a:r>
              <a:rPr lang="en-US" sz="1800" dirty="0" smtClean="0"/>
              <a:t>Lowest water levels appeared to have occurred in 2009 and 2011</a:t>
            </a:r>
            <a:endParaRPr lang="en-US" dirty="0" smtClean="0"/>
          </a:p>
        </p:txBody>
      </p:sp>
      <p:pic>
        <p:nvPicPr>
          <p:cNvPr id="4" name="Picture 3" descr="Drew Meadows FWD_2009_Lake Co.jpg"/>
          <p:cNvPicPr/>
          <p:nvPr/>
        </p:nvPicPr>
        <p:blipFill>
          <a:blip r:embed="rId2" cstate="print"/>
          <a:stretch>
            <a:fillRect/>
          </a:stretch>
        </p:blipFill>
        <p:spPr>
          <a:xfrm>
            <a:off x="152400" y="2286000"/>
            <a:ext cx="2606075" cy="2194560"/>
          </a:xfrm>
          <a:prstGeom prst="rect">
            <a:avLst/>
          </a:prstGeom>
        </p:spPr>
      </p:pic>
      <p:pic>
        <p:nvPicPr>
          <p:cNvPr id="5" name="Picture 4" descr="Drew Meadows FWD_2011_Lake Co.jpg"/>
          <p:cNvPicPr/>
          <p:nvPr/>
        </p:nvPicPr>
        <p:blipFill>
          <a:blip r:embed="rId3" cstate="print"/>
          <a:stretch>
            <a:fillRect/>
          </a:stretch>
        </p:blipFill>
        <p:spPr>
          <a:xfrm>
            <a:off x="3254484" y="2319528"/>
            <a:ext cx="2635031" cy="2218944"/>
          </a:xfrm>
          <a:prstGeom prst="rect">
            <a:avLst/>
          </a:prstGeom>
        </p:spPr>
      </p:pic>
      <p:pic>
        <p:nvPicPr>
          <p:cNvPr id="6" name="Picture 5" descr="Drew Pasture.jpg"/>
          <p:cNvPicPr/>
          <p:nvPr/>
        </p:nvPicPr>
        <p:blipFill>
          <a:blip r:embed="rId4" cstate="print"/>
          <a:srcRect l="11841" t="6173" r="30696" b="11810"/>
          <a:stretch>
            <a:fillRect/>
          </a:stretch>
        </p:blipFill>
        <p:spPr>
          <a:xfrm>
            <a:off x="6248400" y="2362200"/>
            <a:ext cx="2606040" cy="2256605"/>
          </a:xfrm>
          <a:prstGeom prst="rect">
            <a:avLst/>
          </a:prstGeom>
        </p:spPr>
      </p:pic>
      <p:sp>
        <p:nvSpPr>
          <p:cNvPr id="7" name="TextBox 6"/>
          <p:cNvSpPr txBox="1"/>
          <p:nvPr/>
        </p:nvSpPr>
        <p:spPr>
          <a:xfrm>
            <a:off x="1981200" y="2286000"/>
            <a:ext cx="762000" cy="369332"/>
          </a:xfrm>
          <a:prstGeom prst="rect">
            <a:avLst/>
          </a:prstGeom>
          <a:noFill/>
        </p:spPr>
        <p:txBody>
          <a:bodyPr wrap="square" rtlCol="0">
            <a:spAutoFit/>
          </a:bodyPr>
          <a:lstStyle/>
          <a:p>
            <a:r>
              <a:rPr lang="en-US" b="1" dirty="0" smtClean="0">
                <a:solidFill>
                  <a:schemeClr val="bg1"/>
                </a:solidFill>
              </a:rPr>
              <a:t>2009</a:t>
            </a:r>
            <a:endParaRPr lang="en-US" b="1" dirty="0">
              <a:solidFill>
                <a:schemeClr val="bg1"/>
              </a:solidFill>
            </a:endParaRPr>
          </a:p>
        </p:txBody>
      </p:sp>
      <p:sp>
        <p:nvSpPr>
          <p:cNvPr id="8" name="TextBox 7"/>
          <p:cNvSpPr txBox="1"/>
          <p:nvPr/>
        </p:nvSpPr>
        <p:spPr>
          <a:xfrm>
            <a:off x="5029200" y="2362200"/>
            <a:ext cx="762000" cy="369332"/>
          </a:xfrm>
          <a:prstGeom prst="rect">
            <a:avLst/>
          </a:prstGeom>
          <a:noFill/>
        </p:spPr>
        <p:txBody>
          <a:bodyPr wrap="square" rtlCol="0">
            <a:spAutoFit/>
          </a:bodyPr>
          <a:lstStyle/>
          <a:p>
            <a:r>
              <a:rPr lang="en-US" b="1" dirty="0" smtClean="0">
                <a:solidFill>
                  <a:schemeClr val="bg1"/>
                </a:solidFill>
              </a:rPr>
              <a:t>2011</a:t>
            </a:r>
            <a:endParaRPr lang="en-US" b="1" dirty="0">
              <a:solidFill>
                <a:schemeClr val="bg1"/>
              </a:solidFill>
            </a:endParaRPr>
          </a:p>
        </p:txBody>
      </p:sp>
      <p:sp>
        <p:nvSpPr>
          <p:cNvPr id="9" name="TextBox 8"/>
          <p:cNvSpPr txBox="1"/>
          <p:nvPr/>
        </p:nvSpPr>
        <p:spPr>
          <a:xfrm>
            <a:off x="8153400" y="2438400"/>
            <a:ext cx="685800" cy="369332"/>
          </a:xfrm>
          <a:prstGeom prst="rect">
            <a:avLst/>
          </a:prstGeom>
          <a:noFill/>
        </p:spPr>
        <p:txBody>
          <a:bodyPr wrap="square" rtlCol="0">
            <a:spAutoFit/>
          </a:bodyPr>
          <a:lstStyle/>
          <a:p>
            <a:r>
              <a:rPr lang="en-US" b="1" dirty="0" smtClean="0">
                <a:solidFill>
                  <a:schemeClr val="bg1"/>
                </a:solidFill>
              </a:rPr>
              <a:t>2013</a:t>
            </a:r>
            <a:endParaRPr lang="en-US" b="1" dirty="0">
              <a:solidFill>
                <a:schemeClr val="bg1"/>
              </a:solidFill>
            </a:endParaRPr>
          </a:p>
        </p:txBody>
      </p:sp>
      <p:sp>
        <p:nvSpPr>
          <p:cNvPr id="10" name="Oval 2"/>
          <p:cNvSpPr>
            <a:spLocks noChangeArrowheads="1"/>
          </p:cNvSpPr>
          <p:nvPr/>
        </p:nvSpPr>
        <p:spPr bwMode="auto">
          <a:xfrm>
            <a:off x="381000" y="2209800"/>
            <a:ext cx="1828800" cy="2057400"/>
          </a:xfrm>
          <a:prstGeom prst="ellipse">
            <a:avLst/>
          </a:prstGeom>
          <a:solidFill>
            <a:srgbClr val="FFFFFF">
              <a:alpha val="0"/>
            </a:srgbClr>
          </a:solidFill>
          <a:ln w="1587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Oval 2"/>
          <p:cNvSpPr>
            <a:spLocks noChangeArrowheads="1"/>
          </p:cNvSpPr>
          <p:nvPr/>
        </p:nvSpPr>
        <p:spPr bwMode="auto">
          <a:xfrm>
            <a:off x="3505200" y="2209800"/>
            <a:ext cx="1905000" cy="2133600"/>
          </a:xfrm>
          <a:prstGeom prst="ellipse">
            <a:avLst/>
          </a:prstGeom>
          <a:solidFill>
            <a:srgbClr val="FFFFFF">
              <a:alpha val="0"/>
            </a:srgbClr>
          </a:solidFill>
          <a:ln w="1587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Oval 2"/>
          <p:cNvSpPr>
            <a:spLocks noChangeArrowheads="1"/>
          </p:cNvSpPr>
          <p:nvPr/>
        </p:nvSpPr>
        <p:spPr bwMode="auto">
          <a:xfrm>
            <a:off x="6553200" y="2286000"/>
            <a:ext cx="1828800" cy="2057400"/>
          </a:xfrm>
          <a:prstGeom prst="ellipse">
            <a:avLst/>
          </a:prstGeom>
          <a:solidFill>
            <a:srgbClr val="FFFFFF">
              <a:alpha val="0"/>
            </a:srgbClr>
          </a:solidFill>
          <a:ln w="15875">
            <a:solidFill>
              <a:srgbClr val="FF0000"/>
            </a:solidFill>
            <a:round/>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143000"/>
            <a:ext cx="8229600" cy="4602162"/>
          </a:xfrm>
        </p:spPr>
        <p:txBody>
          <a:bodyPr/>
          <a:lstStyle/>
          <a:p>
            <a:r>
              <a:rPr lang="en-US" sz="3200" dirty="0" smtClean="0"/>
              <a:t>373.421, </a:t>
            </a:r>
            <a:r>
              <a:rPr lang="en-US" sz="3200" i="1" dirty="0" smtClean="0"/>
              <a:t>Florida Statutes</a:t>
            </a:r>
            <a:r>
              <a:rPr lang="en-US" sz="3200" dirty="0" smtClean="0">
                <a:solidFill>
                  <a:schemeClr val="bg1"/>
                </a:solidFill>
              </a:rPr>
              <a:t/>
            </a:r>
            <a:br>
              <a:rPr lang="en-US" sz="3200" dirty="0" smtClean="0">
                <a:solidFill>
                  <a:schemeClr val="bg1"/>
                </a:solidFill>
              </a:rPr>
            </a:br>
            <a:r>
              <a:rPr lang="en-US" sz="3200" dirty="0" smtClean="0">
                <a:solidFill>
                  <a:schemeClr val="bg1"/>
                </a:solidFill>
              </a:rPr>
              <a:t/>
            </a:r>
            <a:br>
              <a:rPr lang="en-US" sz="3200" dirty="0" smtClean="0">
                <a:solidFill>
                  <a:schemeClr val="bg1"/>
                </a:solidFill>
              </a:rPr>
            </a:br>
            <a:r>
              <a:rPr lang="en-US" sz="3200" dirty="0" smtClean="0">
                <a:solidFill>
                  <a:schemeClr val="bg1"/>
                </a:solidFill>
              </a:rPr>
              <a:t/>
            </a:r>
            <a:br>
              <a:rPr lang="en-US" sz="3200" dirty="0" smtClean="0">
                <a:solidFill>
                  <a:schemeClr val="bg1"/>
                </a:solidFill>
              </a:rPr>
            </a:br>
            <a:r>
              <a:rPr lang="en-US" sz="3200" dirty="0" smtClean="0">
                <a:solidFill>
                  <a:schemeClr val="bg1"/>
                </a:solidFill>
              </a:rPr>
              <a:t>Section </a:t>
            </a:r>
            <a:r>
              <a:rPr lang="en-US" sz="3200" dirty="0" smtClean="0">
                <a:solidFill>
                  <a:schemeClr val="bg1"/>
                </a:solidFill>
              </a:rPr>
              <a:t>373.421(1), F.S., directed that a methodology also “…include provisions for the determining of the extent of surface waters </a:t>
            </a:r>
            <a:r>
              <a:rPr lang="en-US" sz="3200" u="sng" dirty="0" smtClean="0">
                <a:solidFill>
                  <a:schemeClr val="bg1"/>
                </a:solidFill>
              </a:rPr>
              <a:t>other than wetlands</a:t>
            </a:r>
            <a:r>
              <a:rPr lang="en-US" sz="3200" dirty="0" smtClean="0">
                <a:solidFill>
                  <a:schemeClr val="bg1"/>
                </a:solidFill>
              </a:rPr>
              <a:t>.”</a:t>
            </a:r>
            <a:endParaRPr lang="en-US" sz="3200" dirty="0">
              <a:solidFill>
                <a:schemeClr val="bg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
            <a:ext cx="7772400" cy="688975"/>
          </a:xfrm>
        </p:spPr>
        <p:txBody>
          <a:bodyPr/>
          <a:lstStyle/>
          <a:p>
            <a:r>
              <a:rPr lang="en-US" dirty="0" smtClean="0"/>
              <a:t>Drew </a:t>
            </a:r>
            <a:r>
              <a:rPr lang="en-US" dirty="0" smtClean="0"/>
              <a:t>Meadow </a:t>
            </a:r>
            <a:r>
              <a:rPr lang="en-US" dirty="0" smtClean="0"/>
              <a:t>Property</a:t>
            </a:r>
            <a:endParaRPr lang="en-US" dirty="0"/>
          </a:p>
        </p:txBody>
      </p:sp>
      <p:sp>
        <p:nvSpPr>
          <p:cNvPr id="3" name="Subtitle 2"/>
          <p:cNvSpPr>
            <a:spLocks noGrp="1"/>
          </p:cNvSpPr>
          <p:nvPr>
            <p:ph type="subTitle" idx="1"/>
          </p:nvPr>
        </p:nvSpPr>
        <p:spPr>
          <a:xfrm>
            <a:off x="228600" y="914400"/>
            <a:ext cx="8610600" cy="5105400"/>
          </a:xfrm>
        </p:spPr>
        <p:txBody>
          <a:bodyPr/>
          <a:lstStyle/>
          <a:p>
            <a:r>
              <a:rPr lang="en-US" dirty="0" smtClean="0"/>
              <a:t>It appears that the water levels in 1941, 1984 and in 2006 were fairly comparable </a:t>
            </a:r>
            <a:endParaRPr lang="en-US" dirty="0"/>
          </a:p>
        </p:txBody>
      </p:sp>
      <p:pic>
        <p:nvPicPr>
          <p:cNvPr id="6" name="Picture 5" descr="Drew Meadows FWD_water level limits_1984_Lake Co.jpg"/>
          <p:cNvPicPr/>
          <p:nvPr/>
        </p:nvPicPr>
        <p:blipFill>
          <a:blip r:embed="rId2" cstate="print"/>
          <a:stretch>
            <a:fillRect/>
          </a:stretch>
        </p:blipFill>
        <p:spPr>
          <a:xfrm>
            <a:off x="228600" y="2286000"/>
            <a:ext cx="4038600" cy="3581400"/>
          </a:xfrm>
          <a:prstGeom prst="rect">
            <a:avLst/>
          </a:prstGeom>
        </p:spPr>
      </p:pic>
      <p:pic>
        <p:nvPicPr>
          <p:cNvPr id="7" name="Picture 6" descr="Drew Meadows FWD_water level limits_2006_Lake Co.jpg"/>
          <p:cNvPicPr/>
          <p:nvPr/>
        </p:nvPicPr>
        <p:blipFill>
          <a:blip r:embed="rId3" cstate="print"/>
          <a:stretch>
            <a:fillRect/>
          </a:stretch>
        </p:blipFill>
        <p:spPr>
          <a:xfrm>
            <a:off x="4876800" y="2286000"/>
            <a:ext cx="4047744" cy="3581400"/>
          </a:xfrm>
          <a:prstGeom prst="rect">
            <a:avLst/>
          </a:prstGeom>
        </p:spPr>
      </p:pic>
      <p:sp>
        <p:nvSpPr>
          <p:cNvPr id="8" name="TextBox 7"/>
          <p:cNvSpPr txBox="1"/>
          <p:nvPr/>
        </p:nvSpPr>
        <p:spPr>
          <a:xfrm>
            <a:off x="304800" y="2362200"/>
            <a:ext cx="990600" cy="369332"/>
          </a:xfrm>
          <a:prstGeom prst="rect">
            <a:avLst/>
          </a:prstGeom>
          <a:noFill/>
        </p:spPr>
        <p:txBody>
          <a:bodyPr wrap="square" rtlCol="0">
            <a:spAutoFit/>
          </a:bodyPr>
          <a:lstStyle/>
          <a:p>
            <a:r>
              <a:rPr lang="en-US" b="1" dirty="0" smtClean="0">
                <a:solidFill>
                  <a:srgbClr val="C00000"/>
                </a:solidFill>
              </a:rPr>
              <a:t>1984</a:t>
            </a:r>
            <a:endParaRPr lang="en-US" b="1" dirty="0">
              <a:solidFill>
                <a:srgbClr val="C00000"/>
              </a:solidFill>
            </a:endParaRPr>
          </a:p>
        </p:txBody>
      </p:sp>
      <p:sp>
        <p:nvSpPr>
          <p:cNvPr id="9" name="TextBox 8"/>
          <p:cNvSpPr txBox="1"/>
          <p:nvPr/>
        </p:nvSpPr>
        <p:spPr>
          <a:xfrm>
            <a:off x="5029200" y="2362200"/>
            <a:ext cx="838200" cy="369332"/>
          </a:xfrm>
          <a:prstGeom prst="rect">
            <a:avLst/>
          </a:prstGeom>
          <a:noFill/>
        </p:spPr>
        <p:txBody>
          <a:bodyPr wrap="square" rtlCol="0">
            <a:spAutoFit/>
          </a:bodyPr>
          <a:lstStyle/>
          <a:p>
            <a:r>
              <a:rPr lang="en-US" b="1" dirty="0" smtClean="0">
                <a:solidFill>
                  <a:schemeClr val="bg1"/>
                </a:solidFill>
              </a:rPr>
              <a:t>2006</a:t>
            </a:r>
            <a:endParaRPr lang="en-US" b="1" dirty="0">
              <a:solidFill>
                <a:schemeClr val="bg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28600"/>
            <a:ext cx="7772400" cy="688975"/>
          </a:xfrm>
        </p:spPr>
        <p:txBody>
          <a:bodyPr/>
          <a:lstStyle/>
          <a:p>
            <a:r>
              <a:rPr lang="en-US" dirty="0" smtClean="0"/>
              <a:t>Drew </a:t>
            </a:r>
            <a:r>
              <a:rPr lang="en-US" dirty="0" smtClean="0"/>
              <a:t>Meadow </a:t>
            </a:r>
            <a:r>
              <a:rPr lang="en-US" dirty="0" smtClean="0"/>
              <a:t>Property</a:t>
            </a:r>
            <a:endParaRPr lang="en-US" dirty="0"/>
          </a:p>
        </p:txBody>
      </p:sp>
      <p:sp>
        <p:nvSpPr>
          <p:cNvPr id="3" name="Subtitle 2"/>
          <p:cNvSpPr>
            <a:spLocks noGrp="1"/>
          </p:cNvSpPr>
          <p:nvPr>
            <p:ph type="subTitle" idx="1"/>
          </p:nvPr>
        </p:nvSpPr>
        <p:spPr>
          <a:xfrm>
            <a:off x="228600" y="990600"/>
            <a:ext cx="8763000" cy="5105400"/>
          </a:xfrm>
        </p:spPr>
        <p:txBody>
          <a:bodyPr/>
          <a:lstStyle/>
          <a:p>
            <a:r>
              <a:rPr lang="en-US" sz="2000" dirty="0" smtClean="0"/>
              <a:t>1984 and 2006 water levels projected on 2009 and 2011 aerial</a:t>
            </a:r>
            <a:endParaRPr lang="en-US" sz="2000" dirty="0"/>
          </a:p>
        </p:txBody>
      </p:sp>
      <p:pic>
        <p:nvPicPr>
          <p:cNvPr id="4" name="Picture 3" descr="Drew Meadows FWD_water level limits on 2009_Lake Co.jpg"/>
          <p:cNvPicPr/>
          <p:nvPr/>
        </p:nvPicPr>
        <p:blipFill>
          <a:blip r:embed="rId2" cstate="print"/>
          <a:stretch>
            <a:fillRect/>
          </a:stretch>
        </p:blipFill>
        <p:spPr>
          <a:xfrm>
            <a:off x="228600" y="2057400"/>
            <a:ext cx="4038600" cy="3581400"/>
          </a:xfrm>
          <a:prstGeom prst="rect">
            <a:avLst/>
          </a:prstGeom>
        </p:spPr>
      </p:pic>
      <p:pic>
        <p:nvPicPr>
          <p:cNvPr id="6" name="Picture 5" descr="Drew Meadows FWD_water level limits_2011_Lake Co.jpg"/>
          <p:cNvPicPr/>
          <p:nvPr/>
        </p:nvPicPr>
        <p:blipFill>
          <a:blip r:embed="rId3" cstate="print"/>
          <a:stretch>
            <a:fillRect/>
          </a:stretch>
        </p:blipFill>
        <p:spPr>
          <a:xfrm>
            <a:off x="4572000" y="2057400"/>
            <a:ext cx="4038600" cy="3581400"/>
          </a:xfrm>
          <a:prstGeom prst="rect">
            <a:avLst/>
          </a:prstGeom>
        </p:spPr>
      </p:pic>
      <p:sp>
        <p:nvSpPr>
          <p:cNvPr id="7" name="TextBox 6"/>
          <p:cNvSpPr txBox="1"/>
          <p:nvPr/>
        </p:nvSpPr>
        <p:spPr>
          <a:xfrm>
            <a:off x="3200400" y="2133600"/>
            <a:ext cx="838200" cy="369332"/>
          </a:xfrm>
          <a:prstGeom prst="rect">
            <a:avLst/>
          </a:prstGeom>
          <a:noFill/>
        </p:spPr>
        <p:txBody>
          <a:bodyPr wrap="square" rtlCol="0">
            <a:spAutoFit/>
          </a:bodyPr>
          <a:lstStyle/>
          <a:p>
            <a:r>
              <a:rPr lang="en-US" b="1" dirty="0" smtClean="0">
                <a:solidFill>
                  <a:schemeClr val="bg1"/>
                </a:solidFill>
              </a:rPr>
              <a:t>2009</a:t>
            </a:r>
            <a:endParaRPr lang="en-US" b="1" dirty="0">
              <a:solidFill>
                <a:schemeClr val="bg1"/>
              </a:solidFill>
            </a:endParaRPr>
          </a:p>
        </p:txBody>
      </p:sp>
      <p:sp>
        <p:nvSpPr>
          <p:cNvPr id="8" name="TextBox 7"/>
          <p:cNvSpPr txBox="1"/>
          <p:nvPr/>
        </p:nvSpPr>
        <p:spPr>
          <a:xfrm>
            <a:off x="7696200" y="2133600"/>
            <a:ext cx="762000" cy="369332"/>
          </a:xfrm>
          <a:prstGeom prst="rect">
            <a:avLst/>
          </a:prstGeom>
          <a:noFill/>
        </p:spPr>
        <p:txBody>
          <a:bodyPr wrap="square" rtlCol="0">
            <a:spAutoFit/>
          </a:bodyPr>
          <a:lstStyle/>
          <a:p>
            <a:r>
              <a:rPr lang="en-US" b="1" dirty="0" smtClean="0">
                <a:solidFill>
                  <a:schemeClr val="bg1"/>
                </a:solidFill>
              </a:rPr>
              <a:t>2011</a:t>
            </a:r>
            <a:endParaRPr lang="en-US" b="1" dirty="0">
              <a:solidFill>
                <a:schemeClr val="bg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1"/>
            <a:ext cx="7772400" cy="609600"/>
          </a:xfrm>
        </p:spPr>
        <p:txBody>
          <a:bodyPr/>
          <a:lstStyle/>
          <a:p>
            <a:r>
              <a:rPr lang="en-US" dirty="0" smtClean="0"/>
              <a:t>Drew Pasture Property</a:t>
            </a:r>
            <a:endParaRPr lang="en-US" dirty="0"/>
          </a:p>
        </p:txBody>
      </p:sp>
      <p:sp>
        <p:nvSpPr>
          <p:cNvPr id="3" name="Subtitle 2"/>
          <p:cNvSpPr>
            <a:spLocks noGrp="1"/>
          </p:cNvSpPr>
          <p:nvPr>
            <p:ph type="subTitle" idx="1"/>
          </p:nvPr>
        </p:nvSpPr>
        <p:spPr>
          <a:xfrm>
            <a:off x="228600" y="990600"/>
            <a:ext cx="8610600" cy="5105400"/>
          </a:xfrm>
        </p:spPr>
        <p:txBody>
          <a:bodyPr/>
          <a:lstStyle/>
          <a:p>
            <a:pPr algn="l"/>
            <a:r>
              <a:rPr lang="en-US" sz="2000" dirty="0" smtClean="0"/>
              <a:t>Limits of wetlands and other surface waters as identified by the petitioner prior to </a:t>
            </a:r>
            <a:r>
              <a:rPr lang="en-US" sz="2000" dirty="0" err="1" smtClean="0"/>
              <a:t>SJRWMD’s</a:t>
            </a:r>
            <a:r>
              <a:rPr lang="en-US" sz="2000" dirty="0" smtClean="0"/>
              <a:t> site inspection. </a:t>
            </a:r>
          </a:p>
          <a:p>
            <a:pPr algn="l"/>
            <a:endParaRPr lang="en-US" sz="2000" dirty="0" smtClean="0"/>
          </a:p>
          <a:p>
            <a:pPr algn="l"/>
            <a:endParaRPr lang="en-US" sz="2000" dirty="0" smtClean="0"/>
          </a:p>
          <a:p>
            <a:pPr algn="l"/>
            <a:endParaRPr lang="en-US" sz="2000" dirty="0" smtClean="0"/>
          </a:p>
          <a:p>
            <a:pPr algn="l"/>
            <a:endParaRPr lang="en-US" sz="2000" dirty="0" smtClean="0"/>
          </a:p>
          <a:p>
            <a:pPr algn="l"/>
            <a:endParaRPr lang="en-US" sz="2000" dirty="0" smtClean="0"/>
          </a:p>
          <a:p>
            <a:pPr algn="l"/>
            <a:endParaRPr lang="en-US" sz="2000" dirty="0" smtClean="0"/>
          </a:p>
          <a:p>
            <a:pPr algn="l"/>
            <a:endParaRPr lang="en-US" sz="2000" dirty="0" smtClean="0"/>
          </a:p>
          <a:p>
            <a:pPr algn="l"/>
            <a:endParaRPr lang="en-US" sz="2000" dirty="0" smtClean="0"/>
          </a:p>
          <a:p>
            <a:pPr algn="l"/>
            <a:endParaRPr lang="en-US" sz="2000" dirty="0" smtClean="0"/>
          </a:p>
          <a:p>
            <a:pPr algn="l"/>
            <a:endParaRPr lang="en-US" sz="2000" dirty="0" smtClean="0"/>
          </a:p>
          <a:p>
            <a:pPr algn="l"/>
            <a:r>
              <a:rPr lang="en-US" sz="2000" dirty="0" smtClean="0"/>
              <a:t>					</a:t>
            </a:r>
          </a:p>
          <a:p>
            <a:pPr algn="l"/>
            <a:r>
              <a:rPr lang="en-US" sz="2000" dirty="0" smtClean="0"/>
              <a:t>		Site was flagged in winter of 2004</a:t>
            </a:r>
            <a:r>
              <a:rPr lang="en-US" sz="2000" dirty="0" smtClean="0">
                <a:latin typeface="Arial"/>
                <a:cs typeface="Arial"/>
              </a:rPr>
              <a:t>‒</a:t>
            </a:r>
            <a:r>
              <a:rPr lang="en-US" sz="2000" dirty="0" smtClean="0"/>
              <a:t>2005</a:t>
            </a:r>
          </a:p>
          <a:p>
            <a:pPr algn="l"/>
            <a:endParaRPr lang="en-US" sz="2000" dirty="0"/>
          </a:p>
        </p:txBody>
      </p:sp>
      <p:pic>
        <p:nvPicPr>
          <p:cNvPr id="4" name="Picture 3" descr="Drew Meadow_initialflagged line.jpg"/>
          <p:cNvPicPr/>
          <p:nvPr/>
        </p:nvPicPr>
        <p:blipFill>
          <a:blip r:embed="rId2" cstate="print"/>
          <a:stretch>
            <a:fillRect/>
          </a:stretch>
        </p:blipFill>
        <p:spPr>
          <a:xfrm>
            <a:off x="228600" y="1828800"/>
            <a:ext cx="4114800" cy="3886200"/>
          </a:xfrm>
          <a:prstGeom prst="rect">
            <a:avLst/>
          </a:prstGeom>
        </p:spPr>
      </p:pic>
      <p:pic>
        <p:nvPicPr>
          <p:cNvPr id="5" name="Picture 4" descr="Drew Meadows_2004Aerial_100482_1.jpg"/>
          <p:cNvPicPr/>
          <p:nvPr/>
        </p:nvPicPr>
        <p:blipFill>
          <a:blip r:embed="rId3" cstate="print"/>
          <a:stretch>
            <a:fillRect/>
          </a:stretch>
        </p:blipFill>
        <p:spPr>
          <a:xfrm>
            <a:off x="5181600" y="1905000"/>
            <a:ext cx="2971800" cy="3429000"/>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1"/>
            <a:ext cx="7772400" cy="685799"/>
          </a:xfrm>
        </p:spPr>
        <p:txBody>
          <a:bodyPr/>
          <a:lstStyle/>
          <a:p>
            <a:r>
              <a:rPr lang="en-US" dirty="0" smtClean="0"/>
              <a:t>Drew Pasture Property</a:t>
            </a:r>
            <a:endParaRPr lang="en-US" dirty="0"/>
          </a:p>
        </p:txBody>
      </p:sp>
      <p:sp>
        <p:nvSpPr>
          <p:cNvPr id="3" name="Subtitle 2"/>
          <p:cNvSpPr>
            <a:spLocks noGrp="1"/>
          </p:cNvSpPr>
          <p:nvPr>
            <p:ph type="subTitle" idx="1"/>
          </p:nvPr>
        </p:nvSpPr>
        <p:spPr>
          <a:xfrm>
            <a:off x="304800" y="990600"/>
            <a:ext cx="8610600" cy="5105400"/>
          </a:xfrm>
        </p:spPr>
        <p:txBody>
          <a:bodyPr/>
          <a:lstStyle/>
          <a:p>
            <a:r>
              <a:rPr lang="en-US" sz="1800" dirty="0" smtClean="0"/>
              <a:t>The initial site visit was conducted by </a:t>
            </a:r>
            <a:r>
              <a:rPr lang="en-US" sz="1800" dirty="0" err="1" smtClean="0"/>
              <a:t>SJRWMD</a:t>
            </a:r>
            <a:r>
              <a:rPr lang="en-US" sz="1800" dirty="0" smtClean="0"/>
              <a:t> staff in January 2006. Site conditions most resembled those depicted on the 2006 </a:t>
            </a:r>
            <a:r>
              <a:rPr lang="en-US" sz="1800" dirty="0" err="1" smtClean="0"/>
              <a:t>DOQQ</a:t>
            </a:r>
            <a:r>
              <a:rPr lang="en-US" sz="1800" dirty="0" smtClean="0"/>
              <a:t>. </a:t>
            </a:r>
            <a:endParaRPr lang="en-US" sz="1800" dirty="0"/>
          </a:p>
        </p:txBody>
      </p:sp>
      <p:pic>
        <p:nvPicPr>
          <p:cNvPr id="4" name="Picture 3" descr="Drew Meadow_initialflagged line_2006.jpg"/>
          <p:cNvPicPr/>
          <p:nvPr/>
        </p:nvPicPr>
        <p:blipFill>
          <a:blip r:embed="rId2" cstate="print"/>
          <a:stretch>
            <a:fillRect/>
          </a:stretch>
        </p:blipFill>
        <p:spPr>
          <a:xfrm>
            <a:off x="1752600" y="1752600"/>
            <a:ext cx="5181600" cy="434340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52400"/>
            <a:ext cx="7772400" cy="688975"/>
          </a:xfrm>
        </p:spPr>
        <p:txBody>
          <a:bodyPr/>
          <a:lstStyle/>
          <a:p>
            <a:r>
              <a:rPr lang="en-US" dirty="0" smtClean="0"/>
              <a:t>Drew </a:t>
            </a:r>
            <a:r>
              <a:rPr lang="en-US" dirty="0" smtClean="0"/>
              <a:t>Meadow </a:t>
            </a:r>
            <a:r>
              <a:rPr lang="en-US" dirty="0" smtClean="0"/>
              <a:t>Property</a:t>
            </a:r>
            <a:endParaRPr lang="en-US" dirty="0"/>
          </a:p>
        </p:txBody>
      </p:sp>
      <p:sp>
        <p:nvSpPr>
          <p:cNvPr id="3" name="Subtitle 2"/>
          <p:cNvSpPr>
            <a:spLocks noGrp="1"/>
          </p:cNvSpPr>
          <p:nvPr>
            <p:ph type="subTitle" idx="1"/>
          </p:nvPr>
        </p:nvSpPr>
        <p:spPr>
          <a:xfrm>
            <a:off x="152400" y="914400"/>
            <a:ext cx="8686800" cy="1600200"/>
          </a:xfrm>
        </p:spPr>
        <p:txBody>
          <a:bodyPr/>
          <a:lstStyle/>
          <a:p>
            <a:pPr marL="457200" indent="-457200" algn="l">
              <a:buFont typeface="Wingdings" pitchFamily="2" charset="2"/>
              <a:buChar char="Ø"/>
            </a:pPr>
            <a:r>
              <a:rPr lang="en-US" sz="2400" dirty="0" smtClean="0"/>
              <a:t>Because of ongoing land use practices, limited areas of mature upland vegetation</a:t>
            </a:r>
          </a:p>
          <a:p>
            <a:pPr marL="457200" indent="-457200" algn="l">
              <a:buFont typeface="Wingdings" pitchFamily="2" charset="2"/>
              <a:buChar char="Ø"/>
            </a:pPr>
            <a:r>
              <a:rPr lang="en-US" sz="2400" dirty="0" smtClean="0"/>
              <a:t>Persistent feature along the shoreline representing an “escarpment” zone</a:t>
            </a:r>
            <a:endParaRPr lang="en-US" sz="2400" dirty="0"/>
          </a:p>
        </p:txBody>
      </p:sp>
      <p:pic>
        <p:nvPicPr>
          <p:cNvPr id="4" name="Picture 3" descr="Drew Meadows FWD_1984_central area_Lake Co.jpg"/>
          <p:cNvPicPr/>
          <p:nvPr/>
        </p:nvPicPr>
        <p:blipFill>
          <a:blip r:embed="rId2" cstate="print"/>
          <a:stretch>
            <a:fillRect/>
          </a:stretch>
        </p:blipFill>
        <p:spPr>
          <a:xfrm>
            <a:off x="228600" y="2667000"/>
            <a:ext cx="3886200" cy="3276600"/>
          </a:xfrm>
          <a:prstGeom prst="rect">
            <a:avLst/>
          </a:prstGeom>
        </p:spPr>
      </p:pic>
      <p:pic>
        <p:nvPicPr>
          <p:cNvPr id="5" name="Picture 4" descr="Drew Meadows FWD_2004_central area_Lake Co.jpg"/>
          <p:cNvPicPr/>
          <p:nvPr/>
        </p:nvPicPr>
        <p:blipFill>
          <a:blip r:embed="rId3" cstate="print"/>
          <a:stretch>
            <a:fillRect/>
          </a:stretch>
        </p:blipFill>
        <p:spPr>
          <a:xfrm>
            <a:off x="4648200" y="2667000"/>
            <a:ext cx="4267200" cy="3200400"/>
          </a:xfrm>
          <a:prstGeom prst="rect">
            <a:avLst/>
          </a:prstGeom>
        </p:spPr>
      </p:pic>
      <p:cxnSp>
        <p:nvCxnSpPr>
          <p:cNvPr id="5122" name="AutoShape 2"/>
          <p:cNvCxnSpPr>
            <a:cxnSpLocks noChangeShapeType="1"/>
          </p:cNvCxnSpPr>
          <p:nvPr/>
        </p:nvCxnSpPr>
        <p:spPr bwMode="auto">
          <a:xfrm>
            <a:off x="685800" y="4038600"/>
            <a:ext cx="104775" cy="322262"/>
          </a:xfrm>
          <a:prstGeom prst="straightConnector1">
            <a:avLst/>
          </a:prstGeom>
          <a:noFill/>
          <a:ln w="15875">
            <a:solidFill>
              <a:srgbClr val="FF0000"/>
            </a:solidFill>
            <a:round/>
            <a:headEnd/>
            <a:tailEnd type="triangle" w="med" len="med"/>
          </a:ln>
        </p:spPr>
      </p:cxnSp>
      <p:cxnSp>
        <p:nvCxnSpPr>
          <p:cNvPr id="5123" name="AutoShape 3"/>
          <p:cNvCxnSpPr>
            <a:cxnSpLocks noChangeShapeType="1"/>
          </p:cNvCxnSpPr>
          <p:nvPr/>
        </p:nvCxnSpPr>
        <p:spPr bwMode="auto">
          <a:xfrm flipH="1">
            <a:off x="2057400" y="4343400"/>
            <a:ext cx="47625" cy="398462"/>
          </a:xfrm>
          <a:prstGeom prst="straightConnector1">
            <a:avLst/>
          </a:prstGeom>
          <a:noFill/>
          <a:ln w="15875">
            <a:solidFill>
              <a:srgbClr val="FF0000"/>
            </a:solidFill>
            <a:round/>
            <a:headEnd/>
            <a:tailEnd type="triangle" w="med" len="med"/>
          </a:ln>
        </p:spPr>
      </p:cxnSp>
      <p:cxnSp>
        <p:nvCxnSpPr>
          <p:cNvPr id="5125" name="AutoShape 5"/>
          <p:cNvCxnSpPr>
            <a:cxnSpLocks noChangeShapeType="1"/>
          </p:cNvCxnSpPr>
          <p:nvPr/>
        </p:nvCxnSpPr>
        <p:spPr bwMode="auto">
          <a:xfrm flipH="1">
            <a:off x="3076575" y="4724400"/>
            <a:ext cx="123825" cy="322262"/>
          </a:xfrm>
          <a:prstGeom prst="straightConnector1">
            <a:avLst/>
          </a:prstGeom>
          <a:noFill/>
          <a:ln w="15875">
            <a:solidFill>
              <a:srgbClr val="FF0000"/>
            </a:solidFill>
            <a:round/>
            <a:headEnd/>
            <a:tailEnd type="triangle" w="med" len="med"/>
          </a:ln>
        </p:spPr>
      </p:cxnSp>
      <p:cxnSp>
        <p:nvCxnSpPr>
          <p:cNvPr id="5126" name="AutoShape 6"/>
          <p:cNvCxnSpPr>
            <a:cxnSpLocks noChangeShapeType="1"/>
          </p:cNvCxnSpPr>
          <p:nvPr/>
        </p:nvCxnSpPr>
        <p:spPr bwMode="auto">
          <a:xfrm>
            <a:off x="5105400" y="3962400"/>
            <a:ext cx="104775" cy="322262"/>
          </a:xfrm>
          <a:prstGeom prst="straightConnector1">
            <a:avLst/>
          </a:prstGeom>
          <a:noFill/>
          <a:ln w="15875">
            <a:solidFill>
              <a:srgbClr val="FF0000"/>
            </a:solidFill>
            <a:round/>
            <a:headEnd/>
            <a:tailEnd type="triangle" w="med" len="med"/>
          </a:ln>
        </p:spPr>
      </p:cxnSp>
      <p:cxnSp>
        <p:nvCxnSpPr>
          <p:cNvPr id="5127" name="AutoShape 7"/>
          <p:cNvCxnSpPr>
            <a:cxnSpLocks noChangeShapeType="1"/>
          </p:cNvCxnSpPr>
          <p:nvPr/>
        </p:nvCxnSpPr>
        <p:spPr bwMode="auto">
          <a:xfrm flipH="1">
            <a:off x="6734175" y="4343400"/>
            <a:ext cx="47625" cy="322262"/>
          </a:xfrm>
          <a:prstGeom prst="straightConnector1">
            <a:avLst/>
          </a:prstGeom>
          <a:noFill/>
          <a:ln w="15875">
            <a:solidFill>
              <a:srgbClr val="FF0000"/>
            </a:solidFill>
            <a:round/>
            <a:headEnd/>
            <a:tailEnd type="triangle" w="med" len="med"/>
          </a:ln>
        </p:spPr>
      </p:cxnSp>
      <p:cxnSp>
        <p:nvCxnSpPr>
          <p:cNvPr id="5128" name="AutoShape 8"/>
          <p:cNvCxnSpPr>
            <a:cxnSpLocks noChangeShapeType="1"/>
          </p:cNvCxnSpPr>
          <p:nvPr/>
        </p:nvCxnSpPr>
        <p:spPr bwMode="auto">
          <a:xfrm flipH="1">
            <a:off x="7800976" y="4572000"/>
            <a:ext cx="123824" cy="398462"/>
          </a:xfrm>
          <a:prstGeom prst="straightConnector1">
            <a:avLst/>
          </a:prstGeom>
          <a:noFill/>
          <a:ln w="15875">
            <a:solidFill>
              <a:srgbClr val="FF0000"/>
            </a:solidFill>
            <a:round/>
            <a:headEnd/>
            <a:tailEnd type="triangle" w="med" len="med"/>
          </a:ln>
        </p:spPr>
      </p:cxnSp>
      <p:cxnSp>
        <p:nvCxnSpPr>
          <p:cNvPr id="5129" name="AutoShape 9"/>
          <p:cNvCxnSpPr>
            <a:cxnSpLocks noChangeShapeType="1"/>
          </p:cNvCxnSpPr>
          <p:nvPr/>
        </p:nvCxnSpPr>
        <p:spPr bwMode="auto">
          <a:xfrm flipH="1" flipV="1">
            <a:off x="4953000" y="3733800"/>
            <a:ext cx="271463" cy="166687"/>
          </a:xfrm>
          <a:prstGeom prst="straightConnector1">
            <a:avLst/>
          </a:prstGeom>
          <a:noFill/>
          <a:ln w="15875">
            <a:solidFill>
              <a:srgbClr val="FFFF00"/>
            </a:solidFill>
            <a:round/>
            <a:headEnd/>
            <a:tailEnd type="triangle" w="med" len="med"/>
          </a:ln>
        </p:spPr>
      </p:cxnSp>
      <p:cxnSp>
        <p:nvCxnSpPr>
          <p:cNvPr id="5130" name="AutoShape 10"/>
          <p:cNvCxnSpPr>
            <a:cxnSpLocks noChangeShapeType="1"/>
          </p:cNvCxnSpPr>
          <p:nvPr/>
        </p:nvCxnSpPr>
        <p:spPr bwMode="auto">
          <a:xfrm flipH="1" flipV="1">
            <a:off x="6172200" y="3962400"/>
            <a:ext cx="152399" cy="380998"/>
          </a:xfrm>
          <a:prstGeom prst="straightConnector1">
            <a:avLst/>
          </a:prstGeom>
          <a:noFill/>
          <a:ln w="15875">
            <a:solidFill>
              <a:srgbClr val="FFFF00"/>
            </a:solidFill>
            <a:round/>
            <a:headEnd/>
            <a:tailEnd type="triangle" w="med" len="med"/>
          </a:ln>
        </p:spPr>
      </p:cxnSp>
      <p:cxnSp>
        <p:nvCxnSpPr>
          <p:cNvPr id="5131" name="AutoShape 11"/>
          <p:cNvCxnSpPr>
            <a:cxnSpLocks noChangeShapeType="1"/>
          </p:cNvCxnSpPr>
          <p:nvPr/>
        </p:nvCxnSpPr>
        <p:spPr bwMode="auto">
          <a:xfrm flipH="1" flipV="1">
            <a:off x="7010400" y="4114800"/>
            <a:ext cx="152399" cy="380999"/>
          </a:xfrm>
          <a:prstGeom prst="straightConnector1">
            <a:avLst/>
          </a:prstGeom>
          <a:noFill/>
          <a:ln w="15875">
            <a:solidFill>
              <a:srgbClr val="FFFF00"/>
            </a:solidFill>
            <a:round/>
            <a:headEnd/>
            <a:tailEnd type="triangle" w="med" len="med"/>
          </a:ln>
        </p:spPr>
      </p:cxnSp>
      <p:sp>
        <p:nvSpPr>
          <p:cNvPr id="5132" name="Text Box 12"/>
          <p:cNvSpPr txBox="1">
            <a:spLocks noChangeArrowheads="1"/>
          </p:cNvSpPr>
          <p:nvPr/>
        </p:nvSpPr>
        <p:spPr bwMode="auto">
          <a:xfrm>
            <a:off x="3124200" y="2971800"/>
            <a:ext cx="615950" cy="3635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400" b="1" i="0" u="none" strike="noStrike" cap="none" normalizeH="0" baseline="0" dirty="0" smtClean="0">
                <a:ln>
                  <a:noFill/>
                </a:ln>
                <a:solidFill>
                  <a:srgbClr val="C00000"/>
                </a:solidFill>
                <a:effectLst/>
                <a:latin typeface="Calibri" pitchFamily="34" charset="0"/>
                <a:cs typeface="Arial" pitchFamily="34" charset="0"/>
              </a:rPr>
              <a:t>1984</a:t>
            </a:r>
            <a:endParaRPr kumimoji="0" lang="en-US" sz="1800" b="0" i="0" u="none" strike="noStrike" cap="none" normalizeH="0" baseline="0" dirty="0" smtClean="0">
              <a:ln>
                <a:noFill/>
              </a:ln>
              <a:solidFill>
                <a:srgbClr val="C00000"/>
              </a:solidFill>
              <a:effectLst/>
              <a:latin typeface="Arial" pitchFamily="34" charset="0"/>
              <a:cs typeface="Arial" pitchFamily="34" charset="0"/>
            </a:endParaRPr>
          </a:p>
        </p:txBody>
      </p:sp>
      <p:sp>
        <p:nvSpPr>
          <p:cNvPr id="5133" name="Text Box 13"/>
          <p:cNvSpPr txBox="1">
            <a:spLocks noChangeArrowheads="1"/>
          </p:cNvSpPr>
          <p:nvPr/>
        </p:nvSpPr>
        <p:spPr bwMode="auto">
          <a:xfrm>
            <a:off x="7924800" y="3048000"/>
            <a:ext cx="615950" cy="361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400" b="1" i="0" u="none" strike="noStrike" cap="none" normalizeH="0" baseline="0" dirty="0" smtClean="0">
                <a:ln>
                  <a:noFill/>
                </a:ln>
                <a:solidFill>
                  <a:schemeClr val="bg1"/>
                </a:solidFill>
                <a:effectLst/>
                <a:latin typeface="Calibri" pitchFamily="34" charset="0"/>
                <a:cs typeface="Arial" pitchFamily="34" charset="0"/>
              </a:rPr>
              <a:t>2004</a:t>
            </a:r>
            <a:endParaRPr kumimoji="0" lang="en-US" sz="18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
            <a:ext cx="7772400" cy="688975"/>
          </a:xfrm>
        </p:spPr>
        <p:txBody>
          <a:bodyPr/>
          <a:lstStyle/>
          <a:p>
            <a:r>
              <a:rPr lang="en-US" dirty="0" smtClean="0"/>
              <a:t>Drew </a:t>
            </a:r>
            <a:r>
              <a:rPr lang="en-US" dirty="0" smtClean="0"/>
              <a:t>Meadow </a:t>
            </a:r>
            <a:r>
              <a:rPr lang="en-US" dirty="0" smtClean="0"/>
              <a:t>Property</a:t>
            </a:r>
            <a:endParaRPr lang="en-US" dirty="0"/>
          </a:p>
        </p:txBody>
      </p:sp>
      <p:sp>
        <p:nvSpPr>
          <p:cNvPr id="3" name="Subtitle 2"/>
          <p:cNvSpPr>
            <a:spLocks noGrp="1"/>
          </p:cNvSpPr>
          <p:nvPr>
            <p:ph type="subTitle" idx="1"/>
          </p:nvPr>
        </p:nvSpPr>
        <p:spPr>
          <a:xfrm>
            <a:off x="304800" y="914400"/>
            <a:ext cx="8686800" cy="5105400"/>
          </a:xfrm>
        </p:spPr>
        <p:txBody>
          <a:bodyPr/>
          <a:lstStyle/>
          <a:p>
            <a:r>
              <a:rPr lang="en-US" sz="2400" dirty="0" smtClean="0"/>
              <a:t>Escarpment features still apparent in 2011</a:t>
            </a:r>
            <a:endParaRPr lang="en-US" sz="2400" dirty="0"/>
          </a:p>
        </p:txBody>
      </p:sp>
      <p:pic>
        <p:nvPicPr>
          <p:cNvPr id="4" name="Picture 3" descr="Drew Meadows FWD_2011_central area_Lake Co.jpg"/>
          <p:cNvPicPr/>
          <p:nvPr/>
        </p:nvPicPr>
        <p:blipFill>
          <a:blip r:embed="rId2" cstate="print"/>
          <a:stretch>
            <a:fillRect/>
          </a:stretch>
        </p:blipFill>
        <p:spPr>
          <a:xfrm>
            <a:off x="1905000" y="1447800"/>
            <a:ext cx="5638800" cy="4648200"/>
          </a:xfrm>
          <a:prstGeom prst="rect">
            <a:avLst/>
          </a:prstGeom>
        </p:spPr>
      </p:pic>
      <p:cxnSp>
        <p:nvCxnSpPr>
          <p:cNvPr id="6146" name="AutoShape 2"/>
          <p:cNvCxnSpPr>
            <a:cxnSpLocks noChangeShapeType="1"/>
          </p:cNvCxnSpPr>
          <p:nvPr/>
        </p:nvCxnSpPr>
        <p:spPr bwMode="auto">
          <a:xfrm flipH="1" flipV="1">
            <a:off x="2286000" y="2971800"/>
            <a:ext cx="271463" cy="166687"/>
          </a:xfrm>
          <a:prstGeom prst="straightConnector1">
            <a:avLst/>
          </a:prstGeom>
          <a:noFill/>
          <a:ln w="15875">
            <a:solidFill>
              <a:srgbClr val="FFFF00"/>
            </a:solidFill>
            <a:round/>
            <a:headEnd/>
            <a:tailEnd type="triangle" w="med" len="med"/>
          </a:ln>
        </p:spPr>
      </p:cxnSp>
      <p:cxnSp>
        <p:nvCxnSpPr>
          <p:cNvPr id="6147" name="AutoShape 3"/>
          <p:cNvCxnSpPr>
            <a:cxnSpLocks noChangeShapeType="1"/>
          </p:cNvCxnSpPr>
          <p:nvPr/>
        </p:nvCxnSpPr>
        <p:spPr bwMode="auto">
          <a:xfrm flipH="1" flipV="1">
            <a:off x="4038600" y="3352800"/>
            <a:ext cx="53975" cy="288925"/>
          </a:xfrm>
          <a:prstGeom prst="straightConnector1">
            <a:avLst/>
          </a:prstGeom>
          <a:noFill/>
          <a:ln w="15875">
            <a:solidFill>
              <a:srgbClr val="FFFF00"/>
            </a:solidFill>
            <a:round/>
            <a:headEnd/>
            <a:tailEnd type="triangle" w="med" len="med"/>
          </a:ln>
        </p:spPr>
      </p:cxnSp>
      <p:cxnSp>
        <p:nvCxnSpPr>
          <p:cNvPr id="6148" name="AutoShape 4"/>
          <p:cNvCxnSpPr>
            <a:cxnSpLocks noChangeShapeType="1"/>
          </p:cNvCxnSpPr>
          <p:nvPr/>
        </p:nvCxnSpPr>
        <p:spPr bwMode="auto">
          <a:xfrm flipH="1" flipV="1">
            <a:off x="5029200" y="3505200"/>
            <a:ext cx="150812" cy="239713"/>
          </a:xfrm>
          <a:prstGeom prst="straightConnector1">
            <a:avLst/>
          </a:prstGeom>
          <a:noFill/>
          <a:ln w="15875">
            <a:solidFill>
              <a:srgbClr val="FFFF00"/>
            </a:solidFill>
            <a:round/>
            <a:headEnd/>
            <a:tailEnd type="triangle" w="med" len="med"/>
          </a:ln>
        </p:spPr>
      </p:cxn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688975"/>
          </a:xfrm>
        </p:spPr>
        <p:txBody>
          <a:bodyPr/>
          <a:lstStyle/>
          <a:p>
            <a:r>
              <a:rPr lang="en-US" dirty="0" smtClean="0"/>
              <a:t>Drew </a:t>
            </a:r>
            <a:r>
              <a:rPr lang="en-US" dirty="0" smtClean="0"/>
              <a:t>Meadow </a:t>
            </a:r>
            <a:r>
              <a:rPr lang="en-US" dirty="0" smtClean="0"/>
              <a:t>Property</a:t>
            </a:r>
            <a:endParaRPr lang="en-US" dirty="0"/>
          </a:p>
        </p:txBody>
      </p:sp>
      <p:sp>
        <p:nvSpPr>
          <p:cNvPr id="3" name="Subtitle 2"/>
          <p:cNvSpPr>
            <a:spLocks noGrp="1"/>
          </p:cNvSpPr>
          <p:nvPr>
            <p:ph type="subTitle" idx="1"/>
          </p:nvPr>
        </p:nvSpPr>
        <p:spPr>
          <a:xfrm>
            <a:off x="304800" y="914400"/>
            <a:ext cx="8686800" cy="5105400"/>
          </a:xfrm>
        </p:spPr>
        <p:txBody>
          <a:bodyPr/>
          <a:lstStyle/>
          <a:p>
            <a:r>
              <a:rPr lang="en-US" dirty="0" smtClean="0"/>
              <a:t>Rainfall analysis</a:t>
            </a:r>
          </a:p>
          <a:p>
            <a:endParaRPr lang="en-US" dirty="0"/>
          </a:p>
        </p:txBody>
      </p:sp>
      <p:pic>
        <p:nvPicPr>
          <p:cNvPr id="4" name="Picture 3"/>
          <p:cNvPicPr/>
          <p:nvPr/>
        </p:nvPicPr>
        <p:blipFill>
          <a:blip r:embed="rId2" cstate="print"/>
          <a:srcRect b="4350"/>
          <a:stretch>
            <a:fillRect/>
          </a:stretch>
        </p:blipFill>
        <p:spPr bwMode="auto">
          <a:xfrm>
            <a:off x="2209800" y="1600200"/>
            <a:ext cx="4632463" cy="4419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765175"/>
          </a:xfrm>
        </p:spPr>
        <p:txBody>
          <a:bodyPr/>
          <a:lstStyle/>
          <a:p>
            <a:r>
              <a:rPr lang="en-US" dirty="0" smtClean="0"/>
              <a:t>Drew </a:t>
            </a:r>
            <a:r>
              <a:rPr lang="en-US" dirty="0" smtClean="0"/>
              <a:t>Meadow </a:t>
            </a:r>
            <a:r>
              <a:rPr lang="en-US" dirty="0" smtClean="0"/>
              <a:t>Property</a:t>
            </a:r>
            <a:endParaRPr lang="en-US" dirty="0"/>
          </a:p>
        </p:txBody>
      </p:sp>
      <p:sp>
        <p:nvSpPr>
          <p:cNvPr id="3" name="Subtitle 2"/>
          <p:cNvSpPr>
            <a:spLocks noGrp="1"/>
          </p:cNvSpPr>
          <p:nvPr>
            <p:ph type="subTitle" idx="1"/>
          </p:nvPr>
        </p:nvSpPr>
        <p:spPr>
          <a:xfrm>
            <a:off x="304800" y="914400"/>
            <a:ext cx="8610600" cy="5105400"/>
          </a:xfrm>
        </p:spPr>
        <p:txBody>
          <a:bodyPr/>
          <a:lstStyle/>
          <a:p>
            <a:r>
              <a:rPr lang="en-US" sz="2800" dirty="0" smtClean="0"/>
              <a:t>Limits of surface waters and wetlands as determined by </a:t>
            </a:r>
            <a:r>
              <a:rPr lang="en-US" sz="2800" dirty="0" err="1" smtClean="0"/>
              <a:t>SJRWMD</a:t>
            </a:r>
            <a:r>
              <a:rPr lang="en-US" sz="2800" dirty="0" smtClean="0"/>
              <a:t> and approved</a:t>
            </a:r>
          </a:p>
          <a:p>
            <a:endParaRPr lang="en-US" sz="2800" dirty="0"/>
          </a:p>
        </p:txBody>
      </p:sp>
      <p:pic>
        <p:nvPicPr>
          <p:cNvPr id="4" name="Picture 3" descr="Drew Meadows_2011withFWD_Lake Co.jpg"/>
          <p:cNvPicPr/>
          <p:nvPr/>
        </p:nvPicPr>
        <p:blipFill>
          <a:blip r:embed="rId2" cstate="print"/>
          <a:stretch>
            <a:fillRect/>
          </a:stretch>
        </p:blipFill>
        <p:spPr>
          <a:xfrm>
            <a:off x="2057400" y="1905000"/>
            <a:ext cx="5081846" cy="4279392"/>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28600"/>
            <a:ext cx="8001000" cy="3048000"/>
          </a:xfrm>
        </p:spPr>
        <p:txBody>
          <a:bodyPr/>
          <a:lstStyle/>
          <a:p>
            <a:r>
              <a:rPr lang="en-US" dirty="0" smtClean="0"/>
              <a:t>62-340, </a:t>
            </a:r>
            <a:r>
              <a:rPr lang="en-US" i="1" dirty="0" smtClean="0"/>
              <a:t>Florida Administrative Code</a:t>
            </a:r>
            <a:r>
              <a:rPr lang="en-US" dirty="0" smtClean="0"/>
              <a:t> (</a:t>
            </a:r>
            <a:r>
              <a:rPr lang="en-US" dirty="0" err="1" smtClean="0"/>
              <a:t>F.A.C.</a:t>
            </a:r>
            <a:r>
              <a:rPr lang="en-US" dirty="0" smtClean="0"/>
              <a:t>)</a:t>
            </a:r>
            <a:br>
              <a:rPr lang="en-US" dirty="0" smtClean="0"/>
            </a:br>
            <a:r>
              <a:rPr lang="en-US" dirty="0" smtClean="0"/>
              <a:t>Delineation of the Landward Extent of Wetlands and Surface Waters</a:t>
            </a:r>
            <a:endParaRPr lang="en-US" dirty="0"/>
          </a:p>
        </p:txBody>
      </p:sp>
      <p:sp>
        <p:nvSpPr>
          <p:cNvPr id="3" name="Subtitle 2"/>
          <p:cNvSpPr>
            <a:spLocks noGrp="1"/>
          </p:cNvSpPr>
          <p:nvPr>
            <p:ph type="subTitle" idx="1"/>
          </p:nvPr>
        </p:nvSpPr>
        <p:spPr/>
        <p:txBody>
          <a:bodyPr/>
          <a:lstStyle/>
          <a:p>
            <a:r>
              <a:rPr lang="en-US" dirty="0" smtClean="0"/>
              <a:t>Effective July 1, 1994</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2133600"/>
          </a:xfrm>
        </p:spPr>
        <p:txBody>
          <a:bodyPr/>
          <a:lstStyle/>
          <a:p>
            <a:r>
              <a:rPr lang="en-US" dirty="0" smtClean="0"/>
              <a:t>Definition of </a:t>
            </a:r>
            <a:r>
              <a:rPr lang="en-US" u="sng" dirty="0" smtClean="0"/>
              <a:t>Surface</a:t>
            </a:r>
            <a:r>
              <a:rPr lang="en-US" dirty="0" smtClean="0"/>
              <a:t> </a:t>
            </a:r>
            <a:r>
              <a:rPr lang="en-US" u="sng" dirty="0" smtClean="0"/>
              <a:t>Waters</a:t>
            </a:r>
            <a:r>
              <a:rPr lang="en-US" dirty="0" smtClean="0"/>
              <a:t> is found in 62-340.600, </a:t>
            </a:r>
            <a:r>
              <a:rPr lang="en-US" dirty="0" err="1" smtClean="0"/>
              <a:t>F.A.C.</a:t>
            </a:r>
            <a:endParaRPr lang="en-US" dirty="0"/>
          </a:p>
        </p:txBody>
      </p:sp>
      <p:sp>
        <p:nvSpPr>
          <p:cNvPr id="3" name="Subtitle 2"/>
          <p:cNvSpPr>
            <a:spLocks noGrp="1"/>
          </p:cNvSpPr>
          <p:nvPr>
            <p:ph type="subTitle" idx="1"/>
          </p:nvPr>
        </p:nvSpPr>
        <p:spPr>
          <a:xfrm>
            <a:off x="1295400" y="2286000"/>
            <a:ext cx="6400800" cy="1752600"/>
          </a:xfrm>
        </p:spPr>
        <p:txBody>
          <a:bodyPr/>
          <a:lstStyle/>
          <a:p>
            <a:r>
              <a:rPr lang="en-US" sz="2400" dirty="0" smtClean="0"/>
              <a:t>“For the purposes of section 373.421, F.S., surface waters are waters on the surface of the earth, contained in bounds created naturally or artificially, including the Atlantic Ocean, the Gulf of Mexico, bays, bayous, sounds, estuaries, lagoons, lakes, ponds, impoundments, rivers, streams, springs, creeks, branches, sloughs, tributaries, and other watercourses.”</a:t>
            </a:r>
            <a:endParaRPr lang="en-US"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516562"/>
          </a:xfrm>
        </p:spPr>
        <p:txBody>
          <a:bodyPr/>
          <a:lstStyle/>
          <a:p>
            <a:r>
              <a:rPr lang="en-US" sz="3600" dirty="0" smtClean="0"/>
              <a:t>Subsection 62-340.600 (2), </a:t>
            </a:r>
            <a:r>
              <a:rPr lang="en-US" sz="3600" dirty="0" err="1" smtClean="0"/>
              <a:t>F.A.C.</a:t>
            </a:r>
            <a:r>
              <a:rPr lang="en-US" sz="3600" dirty="0" smtClean="0"/>
              <a:t> provides the methods for determining the landward extent of surface waters</a:t>
            </a:r>
            <a:r>
              <a:rPr lang="en-US" sz="3200" dirty="0" smtClean="0"/>
              <a:t/>
            </a:r>
            <a:br>
              <a:rPr lang="en-US" sz="3200" dirty="0" smtClean="0"/>
            </a:br>
            <a:r>
              <a:rPr lang="en-US" sz="3200" dirty="0" smtClean="0"/>
              <a:t/>
            </a:r>
            <a:br>
              <a:rPr lang="en-US" sz="3200" dirty="0" smtClean="0"/>
            </a:br>
            <a:r>
              <a:rPr lang="en-US" sz="2800" dirty="0" smtClean="0">
                <a:solidFill>
                  <a:schemeClr val="bg1"/>
                </a:solidFill>
              </a:rPr>
              <a:t>For surface waters located in </a:t>
            </a:r>
            <a:r>
              <a:rPr lang="en-US" sz="2800" dirty="0" err="1" smtClean="0">
                <a:solidFill>
                  <a:schemeClr val="bg1"/>
                </a:solidFill>
              </a:rPr>
              <a:t>sandhill</a:t>
            </a:r>
            <a:r>
              <a:rPr lang="en-US" sz="2800" dirty="0" smtClean="0">
                <a:solidFill>
                  <a:schemeClr val="bg1"/>
                </a:solidFill>
              </a:rPr>
              <a:t> landscapes </a:t>
            </a:r>
            <a:r>
              <a:rPr lang="en-US" sz="2800" dirty="0" smtClean="0">
                <a:solidFill>
                  <a:schemeClr val="bg1"/>
                </a:solidFill>
                <a:latin typeface="Arial"/>
                <a:cs typeface="Arial"/>
              </a:rPr>
              <a:t>—</a:t>
            </a:r>
            <a:r>
              <a:rPr lang="en-US" sz="2800" dirty="0" smtClean="0">
                <a:solidFill>
                  <a:schemeClr val="bg1"/>
                </a:solidFill>
              </a:rPr>
              <a:t> paragraphs 62-340.600(2)(a) and 62-340.600(2)(c), </a:t>
            </a:r>
            <a:r>
              <a:rPr lang="en-US" sz="2800" dirty="0" err="1" smtClean="0">
                <a:solidFill>
                  <a:schemeClr val="bg1"/>
                </a:solidFill>
              </a:rPr>
              <a:t>F.A.C.</a:t>
            </a:r>
            <a:r>
              <a:rPr lang="en-US" sz="2800" dirty="0" smtClean="0">
                <a:solidFill>
                  <a:schemeClr val="bg1"/>
                </a:solidFill>
              </a:rPr>
              <a:t> are the most relevant.</a:t>
            </a:r>
            <a:r>
              <a:rPr lang="en-US" sz="3200" dirty="0" smtClean="0"/>
              <a:t/>
            </a:r>
            <a:br>
              <a:rPr lang="en-US" sz="3200" dirty="0" smtClean="0"/>
            </a:br>
            <a:r>
              <a:rPr lang="en-US" sz="3200" dirty="0" smtClean="0"/>
              <a:t/>
            </a:r>
            <a:br>
              <a:rPr lang="en-US" sz="3200" dirty="0" smtClean="0"/>
            </a:br>
            <a:r>
              <a:rPr lang="en-US" sz="3200" dirty="0" smtClean="0"/>
              <a:t> </a:t>
            </a:r>
            <a:br>
              <a:rPr lang="en-US" sz="3200" dirty="0" smtClean="0"/>
            </a:b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endParaRPr lang="en-US" sz="32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0"/>
            <a:ext cx="7772400" cy="3048000"/>
          </a:xfrm>
        </p:spPr>
        <p:txBody>
          <a:bodyPr/>
          <a:lstStyle/>
          <a:p>
            <a:r>
              <a:rPr lang="en-US" sz="3200" dirty="0" smtClean="0"/>
              <a:t>(2) The </a:t>
            </a:r>
            <a:r>
              <a:rPr lang="en-US" sz="3200" dirty="0" smtClean="0"/>
              <a:t>landward extent of surface water in the state for the purposes of implementing </a:t>
            </a:r>
            <a:r>
              <a:rPr lang="en-US" sz="3200" dirty="0" smtClean="0">
                <a:effectLst>
                  <a:outerShdw blurRad="38100" dist="38100" dir="2700000" algn="tl">
                    <a:schemeClr val="bg1">
                      <a:alpha val="43000"/>
                    </a:schemeClr>
                  </a:outerShdw>
                </a:effectLst>
              </a:rPr>
              <a:t>Section</a:t>
            </a:r>
            <a:r>
              <a:rPr lang="en-US" sz="3200" dirty="0" smtClean="0"/>
              <a:t> 373.421, F.S., shall be the </a:t>
            </a:r>
            <a:r>
              <a:rPr lang="en-US" sz="3200" u="sng" dirty="0" smtClean="0"/>
              <a:t>more landward </a:t>
            </a:r>
            <a:r>
              <a:rPr lang="en-US" sz="3200" dirty="0" smtClean="0"/>
              <a:t>of the following:</a:t>
            </a:r>
            <a:endParaRPr lang="en-US" sz="3200" dirty="0"/>
          </a:p>
        </p:txBody>
      </p:sp>
      <p:sp>
        <p:nvSpPr>
          <p:cNvPr id="3" name="Subtitle 2"/>
          <p:cNvSpPr>
            <a:spLocks noGrp="1"/>
          </p:cNvSpPr>
          <p:nvPr>
            <p:ph type="subTitle" idx="1"/>
          </p:nvPr>
        </p:nvSpPr>
        <p:spPr>
          <a:xfrm>
            <a:off x="1371600" y="3276600"/>
            <a:ext cx="6400800" cy="2286000"/>
          </a:xfrm>
        </p:spPr>
        <p:txBody>
          <a:bodyPr/>
          <a:lstStyle/>
          <a:p>
            <a:pPr marL="514350" indent="-514350" algn="l">
              <a:buFont typeface="+mj-lt"/>
              <a:buAutoNum type="alphaLcParenR"/>
            </a:pPr>
            <a:r>
              <a:rPr lang="en-US" dirty="0" smtClean="0"/>
              <a:t>Wetlands as located by section 62-340.300, </a:t>
            </a:r>
            <a:r>
              <a:rPr lang="en-US" dirty="0" err="1" smtClean="0"/>
              <a:t>F.A.C.</a:t>
            </a:r>
            <a:r>
              <a:rPr lang="en-US" dirty="0" smtClean="0"/>
              <a:t>; </a:t>
            </a:r>
          </a:p>
          <a:p>
            <a:pPr marL="514350" indent="-514350" algn="l">
              <a:buFont typeface="+mj-lt"/>
              <a:buAutoNum type="alphaLcParenR"/>
            </a:pPr>
            <a:r>
              <a:rPr lang="en-US" dirty="0" smtClean="0"/>
              <a:t>The ordinary high water line for non-tidal water bodies…”</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5943600"/>
            <a:ext cx="7772400" cy="228599"/>
          </a:xfrm>
        </p:spPr>
        <p:txBody>
          <a:bodyPr/>
          <a:lstStyle/>
          <a:p>
            <a:r>
              <a:rPr lang="en-US" sz="900" dirty="0" smtClean="0"/>
              <a:t>                                            Source: http://www.codex99.com/cartography/images/raisz/fla_landform_lg.jpg</a:t>
            </a:r>
            <a:endParaRPr lang="en-US" sz="900" dirty="0"/>
          </a:p>
        </p:txBody>
      </p:sp>
      <p:pic>
        <p:nvPicPr>
          <p:cNvPr id="4" name="Picture 3" descr="http://www.codex99.com/cartography/images/raisz/fla_landform_lg.jpg"/>
          <p:cNvPicPr/>
          <p:nvPr/>
        </p:nvPicPr>
        <p:blipFill>
          <a:blip r:embed="rId2" cstate="print"/>
          <a:srcRect/>
          <a:stretch>
            <a:fillRect/>
          </a:stretch>
        </p:blipFill>
        <p:spPr bwMode="auto">
          <a:xfrm>
            <a:off x="990600" y="152400"/>
            <a:ext cx="72390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cstate="print"/>
          <a:srcRect/>
          <a:stretch>
            <a:fillRect/>
          </a:stretch>
        </p:blipFill>
        <p:spPr bwMode="auto">
          <a:xfrm>
            <a:off x="152400" y="533400"/>
            <a:ext cx="4295855" cy="5257800"/>
          </a:xfrm>
          <a:prstGeom prst="rect">
            <a:avLst/>
          </a:prstGeom>
          <a:noFill/>
          <a:ln w="9525">
            <a:noFill/>
            <a:miter lim="800000"/>
            <a:headEnd/>
            <a:tailEnd/>
          </a:ln>
          <a:effectLst/>
        </p:spPr>
      </p:pic>
      <p:sp>
        <p:nvSpPr>
          <p:cNvPr id="2" name="Title 1"/>
          <p:cNvSpPr>
            <a:spLocks noGrp="1"/>
          </p:cNvSpPr>
          <p:nvPr>
            <p:ph type="title"/>
          </p:nvPr>
        </p:nvSpPr>
        <p:spPr>
          <a:xfrm>
            <a:off x="4648200" y="381000"/>
            <a:ext cx="4267200" cy="5745162"/>
          </a:xfrm>
        </p:spPr>
        <p:txBody>
          <a:bodyPr/>
          <a:lstStyle/>
          <a:p>
            <a:pPr algn="l"/>
            <a:r>
              <a:rPr lang="en-US" dirty="0" smtClean="0"/>
              <a:t>The Florida Wetlands Delineation Manual</a:t>
            </a:r>
            <a:br>
              <a:rPr lang="en-US" dirty="0" smtClean="0"/>
            </a:br>
            <a:r>
              <a:rPr lang="en-US" dirty="0" smtClean="0"/>
              <a:t/>
            </a:r>
            <a:br>
              <a:rPr lang="en-US" dirty="0" smtClean="0"/>
            </a:br>
            <a:r>
              <a:rPr lang="en-US" sz="2800" dirty="0" smtClean="0">
                <a:solidFill>
                  <a:schemeClr val="bg1"/>
                </a:solidFill>
              </a:rPr>
              <a:t>Pages 36–38: Guidance is provided for the delineation of surface waters</a:t>
            </a:r>
            <a:br>
              <a:rPr lang="en-US" sz="2800" dirty="0" smtClean="0">
                <a:solidFill>
                  <a:schemeClr val="bg1"/>
                </a:solidFill>
              </a:rPr>
            </a:br>
            <a:r>
              <a:rPr lang="en-US" sz="2800" dirty="0" smtClean="0">
                <a:solidFill>
                  <a:schemeClr val="bg1"/>
                </a:solidFill>
              </a:rPr>
              <a:t>pursuant	to 62-340, </a:t>
            </a:r>
            <a:r>
              <a:rPr lang="en-US" sz="2800" dirty="0" err="1" smtClean="0">
                <a:solidFill>
                  <a:schemeClr val="bg1"/>
                </a:solidFill>
              </a:rPr>
              <a:t>F.A.C.</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JRWMD presentation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SJRWMD presentation template</Template>
  <TotalTime>1228</TotalTime>
  <Words>911</Words>
  <Application>Microsoft Office PowerPoint</Application>
  <PresentationFormat>On-screen Show (4:3)</PresentationFormat>
  <Paragraphs>187</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SJRWMD presentation template</vt:lpstr>
      <vt:lpstr>Delineation of Surface Waters in Sandhill Landforms</vt:lpstr>
      <vt:lpstr>373.421, Florida Statutes</vt:lpstr>
      <vt:lpstr>373.421, Florida Statutes   Section 373.421(1), F.S., directed that a methodology also “…include provisions for the determining of the extent of surface waters other than wetlands.”</vt:lpstr>
      <vt:lpstr>62-340, Florida Administrative Code (F.A.C.) Delineation of the Landward Extent of Wetlands and Surface Waters</vt:lpstr>
      <vt:lpstr>Definition of Surface Waters is found in 62-340.600, F.A.C.</vt:lpstr>
      <vt:lpstr>Subsection 62-340.600 (2), F.A.C. provides the methods for determining the landward extent of surface waters  For surface waters located in sandhill landscapes — paragraphs 62-340.600(2)(a) and 62-340.600(2)(c), F.A.C. are the most relevant.       </vt:lpstr>
      <vt:lpstr>(2) The landward extent of surface water in the state for the purposes of implementing Section 373.421, F.S., shall be the more landward of the following:</vt:lpstr>
      <vt:lpstr>                                            Source: http://www.codex99.com/cartography/images/raisz/fla_landform_lg.jpg</vt:lpstr>
      <vt:lpstr>The Florida Wetlands Delineation Manual  Pages 36–38: Guidance is provided for the delineation of surface waters pursuant to 62-340, F.A.C.  </vt:lpstr>
      <vt:lpstr>Because of topographic, climatic, and geologic factors, there are areas adjacent to most Florida surface water bodies that regularly flood but which do not develop wetland characteristics.</vt:lpstr>
      <vt:lpstr>The landward extent of surface waters, when it is other than a wetland, is determined through the location of the ordinary high water line (OHWL) for freshwater surface waters….” (p. 36) </vt:lpstr>
      <vt:lpstr>The Florida Wetland Delineation Manual — Ordinary High Water Is</vt:lpstr>
      <vt:lpstr>The Florida Wetland Delineation Manual - “…When the OHWL is not a wetland edge….”</vt:lpstr>
      <vt:lpstr>The Florida Wetland Delineation Manual — Determining Ordinary High Water Level when not the wetland edge</vt:lpstr>
      <vt:lpstr>“…Overall, the most productive approach is to locate the least disturbed area along the water body and determine the edge of the mature, upland vegetative community.”  (Page 37)  </vt:lpstr>
      <vt:lpstr>So, What Does That Mean?</vt:lpstr>
      <vt:lpstr>Resources and Tools</vt:lpstr>
      <vt:lpstr>And, always use “…reasonable scientific judgment….”</vt:lpstr>
      <vt:lpstr>Examples for Delineation of Surface Waters in a Sandhill Land Form  </vt:lpstr>
      <vt:lpstr>Tishler Pond</vt:lpstr>
      <vt:lpstr>Tishler Pond</vt:lpstr>
      <vt:lpstr>Tishler Pond</vt:lpstr>
      <vt:lpstr>Tishler Pond</vt:lpstr>
      <vt:lpstr>Tishler Pond</vt:lpstr>
      <vt:lpstr>Drew Meadow Property</vt:lpstr>
      <vt:lpstr>Drew Meadow Property</vt:lpstr>
      <vt:lpstr>Drew Meadow Property</vt:lpstr>
      <vt:lpstr>Drew Meadow Property</vt:lpstr>
      <vt:lpstr>Drew Meadow Property</vt:lpstr>
      <vt:lpstr>Drew Meadow Property</vt:lpstr>
      <vt:lpstr>Drew Meadow Property</vt:lpstr>
      <vt:lpstr>Drew Pasture Property</vt:lpstr>
      <vt:lpstr>Drew Pasture Property</vt:lpstr>
      <vt:lpstr>Drew Meadow Property</vt:lpstr>
      <vt:lpstr>Drew Meadow Property</vt:lpstr>
      <vt:lpstr>Drew Meadow Property</vt:lpstr>
      <vt:lpstr>Drew Meadow Property</vt:lpstr>
    </vt:vector>
  </TitlesOfParts>
  <Company>SJRWMD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Header goes here</dc:title>
  <dc:creator>bhickenl</dc:creator>
  <cp:lastModifiedBy>lhart</cp:lastModifiedBy>
  <cp:revision>113</cp:revision>
  <dcterms:created xsi:type="dcterms:W3CDTF">2012-08-01T15:08:06Z</dcterms:created>
  <dcterms:modified xsi:type="dcterms:W3CDTF">2014-06-09T15:56:41Z</dcterms:modified>
</cp:coreProperties>
</file>