
<file path=[Content_Types].xml><?xml version="1.0" encoding="utf-8"?>
<Types xmlns="http://schemas.openxmlformats.org/package/2006/content-types">
  <Default Extension="png" ContentType="image/png"/>
  <Default Extension="jpeg" ContentType="image/jpeg"/>
  <Default Extension="emf" ContentType="image/x-emf"/>
  <Default Extension="xls" ContentType="application/vnd.ms-excel"/>
  <Default Extension="rels" ContentType="application/vnd.openxmlformats-package.relationships+xml"/>
  <Default Extension="xml" ContentType="application/xml"/>
  <Default Extension="tiff" ContentType="image/tif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0"/>
  </p:notesMasterIdLst>
  <p:sldIdLst>
    <p:sldId id="256" r:id="rId2"/>
    <p:sldId id="257" r:id="rId3"/>
    <p:sldId id="259" r:id="rId4"/>
    <p:sldId id="258" r:id="rId5"/>
    <p:sldId id="261" r:id="rId6"/>
    <p:sldId id="272" r:id="rId7"/>
    <p:sldId id="266" r:id="rId8"/>
    <p:sldId id="269" r:id="rId9"/>
    <p:sldId id="270" r:id="rId10"/>
    <p:sldId id="271" r:id="rId11"/>
    <p:sldId id="267" r:id="rId12"/>
    <p:sldId id="264" r:id="rId13"/>
    <p:sldId id="268" r:id="rId14"/>
    <p:sldId id="262" r:id="rId15"/>
    <p:sldId id="275" r:id="rId16"/>
    <p:sldId id="276" r:id="rId17"/>
    <p:sldId id="265" r:id="rId18"/>
    <p:sldId id="277"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16" autoAdjust="0"/>
    <p:restoredTop sz="88069" autoAdjust="0"/>
  </p:normalViewPr>
  <p:slideViewPr>
    <p:cSldViewPr snapToGrid="0">
      <p:cViewPr varScale="1">
        <p:scale>
          <a:sx n="59" d="100"/>
          <a:sy n="59" d="100"/>
        </p:scale>
        <p:origin x="66" y="912"/>
      </p:cViewPr>
      <p:guideLst/>
    </p:cSldViewPr>
  </p:slideViewPr>
  <p:notesTextViewPr>
    <p:cViewPr>
      <p:scale>
        <a:sx n="3" d="2"/>
        <a:sy n="3" d="2"/>
      </p:scale>
      <p:origin x="0" y="0"/>
    </p:cViewPr>
  </p:notesTextViewPr>
  <p:notesViewPr>
    <p:cSldViewPr snapToGrid="0">
      <p:cViewPr varScale="1">
        <p:scale>
          <a:sx n="80" d="100"/>
          <a:sy n="80" d="100"/>
        </p:scale>
        <p:origin x="1146"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0.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6A5700C-CC87-4025-8A11-A04C41F4E80F}" type="datetimeFigureOut">
              <a:rPr lang="en-US" smtClean="0"/>
              <a:t>6/6/2014</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B173E2C-A754-44A6-A13E-7A76510F22A9}" type="slidenum">
              <a:rPr lang="en-US" smtClean="0"/>
              <a:t>‹#›</a:t>
            </a:fld>
            <a:endParaRPr lang="en-US"/>
          </a:p>
        </p:txBody>
      </p:sp>
    </p:spTree>
    <p:extLst>
      <p:ext uri="{BB962C8B-B14F-4D97-AF65-F5344CB8AC3E}">
        <p14:creationId xmlns:p14="http://schemas.microsoft.com/office/powerpoint/2010/main" val="4600899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B173E2C-A754-44A6-A13E-7A76510F22A9}" type="slidenum">
              <a:rPr lang="en-US" smtClean="0"/>
              <a:t>1</a:t>
            </a:fld>
            <a:endParaRPr lang="en-US"/>
          </a:p>
        </p:txBody>
      </p:sp>
    </p:spTree>
    <p:extLst>
      <p:ext uri="{BB962C8B-B14F-4D97-AF65-F5344CB8AC3E}">
        <p14:creationId xmlns:p14="http://schemas.microsoft.com/office/powerpoint/2010/main" val="3292809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B173E2C-A754-44A6-A13E-7A76510F22A9}" type="slidenum">
              <a:rPr lang="en-US" smtClean="0"/>
              <a:t>3</a:t>
            </a:fld>
            <a:endParaRPr lang="en-US"/>
          </a:p>
        </p:txBody>
      </p:sp>
    </p:spTree>
    <p:extLst>
      <p:ext uri="{BB962C8B-B14F-4D97-AF65-F5344CB8AC3E}">
        <p14:creationId xmlns:p14="http://schemas.microsoft.com/office/powerpoint/2010/main" val="39063431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AutoNum type="romanUcPeriod"/>
            </a:pPr>
            <a:r>
              <a:rPr lang="en-US" baseline="0" dirty="0" smtClean="0"/>
              <a:t>EAV</a:t>
            </a:r>
          </a:p>
          <a:p>
            <a:pPr marL="685800" lvl="1" indent="-228600">
              <a:buAutoNum type="alphaLcPeriod"/>
            </a:pPr>
            <a:r>
              <a:rPr lang="en-US" i="1" baseline="0" dirty="0" err="1" smtClean="0"/>
              <a:t>Scirpus</a:t>
            </a:r>
            <a:r>
              <a:rPr lang="en-US" i="1" baseline="0" dirty="0" smtClean="0"/>
              <a:t> </a:t>
            </a:r>
            <a:r>
              <a:rPr lang="en-US" i="1" baseline="0" dirty="0" err="1" smtClean="0"/>
              <a:t>lacustris</a:t>
            </a:r>
            <a:r>
              <a:rPr lang="en-US" i="1" baseline="0" dirty="0" smtClean="0"/>
              <a:t> (bulrush)</a:t>
            </a:r>
          </a:p>
          <a:p>
            <a:pPr marL="685800" lvl="1" indent="-228600">
              <a:buAutoNum type="alphaLcPeriod"/>
            </a:pPr>
            <a:r>
              <a:rPr lang="en-US" i="1" baseline="0" dirty="0" err="1" smtClean="0"/>
              <a:t>Phragmites</a:t>
            </a:r>
            <a:r>
              <a:rPr lang="en-US" i="1" baseline="0" dirty="0" smtClean="0"/>
              <a:t> </a:t>
            </a:r>
            <a:r>
              <a:rPr lang="en-US" i="1" baseline="0" dirty="0" err="1" smtClean="0"/>
              <a:t>australis</a:t>
            </a:r>
            <a:r>
              <a:rPr lang="en-US" i="1" baseline="0" dirty="0" smtClean="0"/>
              <a:t> (common reed)</a:t>
            </a:r>
          </a:p>
          <a:p>
            <a:pPr marL="685800" lvl="1" indent="-228600">
              <a:buAutoNum type="alphaLcPeriod"/>
            </a:pPr>
            <a:r>
              <a:rPr lang="en-US" i="1" baseline="0" dirty="0" err="1" smtClean="0"/>
              <a:t>Typha</a:t>
            </a:r>
            <a:r>
              <a:rPr lang="en-US" i="1" baseline="0" dirty="0" smtClean="0"/>
              <a:t> </a:t>
            </a:r>
            <a:r>
              <a:rPr lang="en-US" i="1" baseline="0" dirty="0" err="1" smtClean="0"/>
              <a:t>latifolia</a:t>
            </a:r>
            <a:r>
              <a:rPr lang="en-US" i="1" baseline="0" dirty="0" smtClean="0"/>
              <a:t> (cattail)</a:t>
            </a:r>
          </a:p>
          <a:p>
            <a:pPr marL="228600" lvl="0" indent="-228600">
              <a:buAutoNum type="romanUcPeriod"/>
            </a:pPr>
            <a:r>
              <a:rPr lang="en-US" i="1" baseline="0" dirty="0" smtClean="0"/>
              <a:t>FAV</a:t>
            </a:r>
          </a:p>
          <a:p>
            <a:pPr marL="685800" lvl="1" indent="-228600">
              <a:buFont typeface="+mj-lt"/>
              <a:buAutoNum type="alphaLcPeriod" startAt="4"/>
            </a:pPr>
            <a:r>
              <a:rPr lang="en-US" i="1" baseline="0" dirty="0" err="1" smtClean="0"/>
              <a:t>Nymphaea</a:t>
            </a:r>
            <a:r>
              <a:rPr lang="en-US" i="1" baseline="0" dirty="0" smtClean="0"/>
              <a:t> alba (water lily)</a:t>
            </a:r>
          </a:p>
          <a:p>
            <a:pPr marL="685800" lvl="1" indent="-228600">
              <a:buFont typeface="+mj-lt"/>
              <a:buAutoNum type="alphaLcPeriod" startAt="4"/>
            </a:pPr>
            <a:r>
              <a:rPr lang="en-US" i="1" baseline="0" dirty="0" err="1" smtClean="0"/>
              <a:t>Potamogeton</a:t>
            </a:r>
            <a:r>
              <a:rPr lang="en-US" i="1" baseline="0" dirty="0" smtClean="0"/>
              <a:t> </a:t>
            </a:r>
            <a:r>
              <a:rPr lang="en-US" i="1" baseline="0" dirty="0" err="1" smtClean="0"/>
              <a:t>gramineus</a:t>
            </a:r>
            <a:r>
              <a:rPr lang="en-US" i="1" baseline="0" dirty="0" smtClean="0"/>
              <a:t> ( variable leaf pond weed)</a:t>
            </a:r>
          </a:p>
          <a:p>
            <a:pPr marL="685800" lvl="1" indent="-228600">
              <a:buFont typeface="+mj-lt"/>
              <a:buAutoNum type="alphaLcPeriod" startAt="4"/>
            </a:pPr>
            <a:r>
              <a:rPr lang="en-US" i="1" baseline="0" dirty="0" err="1" smtClean="0"/>
              <a:t>Hydrocotyle</a:t>
            </a:r>
            <a:r>
              <a:rPr lang="en-US" i="1" baseline="0" dirty="0" smtClean="0"/>
              <a:t> vulgaris (marsh penny </a:t>
            </a:r>
            <a:r>
              <a:rPr lang="en-US" i="1" baseline="0" dirty="0" err="1" smtClean="0"/>
              <a:t>wort</a:t>
            </a:r>
            <a:r>
              <a:rPr lang="en-US" i="1" baseline="0" dirty="0" smtClean="0"/>
              <a:t>)</a:t>
            </a:r>
          </a:p>
          <a:p>
            <a:pPr marL="685800" lvl="1" indent="-228600">
              <a:buFont typeface="+mj-lt"/>
              <a:buAutoNum type="alphaLcPeriod" startAt="4"/>
            </a:pPr>
            <a:r>
              <a:rPr lang="en-US" i="1" baseline="0" dirty="0" err="1" smtClean="0"/>
              <a:t>Eichhornia</a:t>
            </a:r>
            <a:r>
              <a:rPr lang="en-US" i="1" baseline="0" dirty="0" smtClean="0"/>
              <a:t> </a:t>
            </a:r>
            <a:r>
              <a:rPr lang="en-US" i="1" baseline="0" dirty="0" err="1" smtClean="0"/>
              <a:t>crassipes</a:t>
            </a:r>
            <a:r>
              <a:rPr lang="en-US" i="1" baseline="0" dirty="0" smtClean="0"/>
              <a:t> (water hyacinth)</a:t>
            </a:r>
          </a:p>
          <a:p>
            <a:pPr marL="685800" lvl="1" indent="-228600">
              <a:buFont typeface="+mj-lt"/>
              <a:buAutoNum type="alphaLcPeriod" startAt="4"/>
            </a:pPr>
            <a:r>
              <a:rPr lang="en-US" i="1" baseline="0" dirty="0" smtClean="0"/>
              <a:t>Lemma minor (duckweed)</a:t>
            </a:r>
          </a:p>
          <a:p>
            <a:pPr marL="228600" lvl="0" indent="-228600">
              <a:buFont typeface="+mj-lt"/>
              <a:buAutoNum type="romanUcPeriod"/>
            </a:pPr>
            <a:r>
              <a:rPr lang="en-US" i="1" baseline="0" dirty="0" smtClean="0"/>
              <a:t>SAV</a:t>
            </a:r>
          </a:p>
          <a:p>
            <a:pPr marL="685800" lvl="1" indent="-228600">
              <a:buFont typeface="+mj-lt"/>
              <a:buAutoNum type="romanUcPeriod"/>
            </a:pPr>
            <a:r>
              <a:rPr lang="en-US" i="1" baseline="0" dirty="0" err="1" smtClean="0"/>
              <a:t>Potamogeton</a:t>
            </a:r>
            <a:r>
              <a:rPr lang="en-US" i="1" baseline="0" dirty="0" smtClean="0"/>
              <a:t> </a:t>
            </a:r>
            <a:r>
              <a:rPr lang="en-US" i="1" baseline="0" dirty="0" err="1" smtClean="0"/>
              <a:t>crispus</a:t>
            </a:r>
            <a:r>
              <a:rPr lang="en-US" i="1" baseline="0" dirty="0" smtClean="0"/>
              <a:t> (curly-leaf pond weed)</a:t>
            </a:r>
          </a:p>
          <a:p>
            <a:pPr marL="685800" lvl="1" indent="-228600">
              <a:buFont typeface="+mj-lt"/>
              <a:buAutoNum type="romanUcPeriod"/>
            </a:pPr>
            <a:r>
              <a:rPr lang="en-US" i="1" baseline="0" dirty="0" err="1" smtClean="0"/>
              <a:t>Littorella</a:t>
            </a:r>
            <a:r>
              <a:rPr lang="en-US" i="1" baseline="0" dirty="0" smtClean="0"/>
              <a:t> </a:t>
            </a:r>
            <a:r>
              <a:rPr lang="en-US" i="1" baseline="0" dirty="0" err="1" smtClean="0"/>
              <a:t>uniflora</a:t>
            </a:r>
            <a:r>
              <a:rPr lang="en-US" i="1" baseline="0" dirty="0" smtClean="0"/>
              <a:t> ( American </a:t>
            </a:r>
            <a:r>
              <a:rPr lang="en-US" i="1" baseline="0" dirty="0" err="1" smtClean="0"/>
              <a:t>Shoreweed</a:t>
            </a:r>
            <a:r>
              <a:rPr lang="en-US" i="1" baseline="0" dirty="0" smtClean="0"/>
              <a:t>)</a:t>
            </a:r>
          </a:p>
          <a:p>
            <a:pPr marL="685800" lvl="1" indent="-228600">
              <a:buFont typeface="+mj-lt"/>
              <a:buAutoNum type="romanUcPeriod"/>
            </a:pPr>
            <a:r>
              <a:rPr lang="en-US" i="1" baseline="0" dirty="0" smtClean="0"/>
              <a:t>Not shown </a:t>
            </a:r>
            <a:r>
              <a:rPr lang="en-US" i="1" baseline="0" dirty="0" err="1" smtClean="0"/>
              <a:t>Hydrilla</a:t>
            </a:r>
            <a:r>
              <a:rPr lang="en-US" i="1" baseline="0" dirty="0" smtClean="0"/>
              <a:t> spp., </a:t>
            </a:r>
            <a:r>
              <a:rPr lang="en-US" i="1" baseline="0" dirty="0" err="1" smtClean="0"/>
              <a:t>Chara</a:t>
            </a:r>
            <a:r>
              <a:rPr lang="en-US" i="1" baseline="0" dirty="0" smtClean="0"/>
              <a:t> spp., etc.</a:t>
            </a:r>
          </a:p>
          <a:p>
            <a:pPr marL="685800" lvl="1" indent="-228600">
              <a:buFont typeface="+mj-lt"/>
              <a:buAutoNum type="romanUcPeriod"/>
            </a:pPr>
            <a:endParaRPr lang="en-US" i="1" baseline="0" dirty="0" smtClean="0"/>
          </a:p>
          <a:p>
            <a:pPr marL="457200" lvl="1" indent="0">
              <a:buFont typeface="+mj-lt"/>
              <a:buNone/>
            </a:pPr>
            <a:endParaRPr lang="en-US" i="1" baseline="0" dirty="0" smtClean="0"/>
          </a:p>
          <a:p>
            <a:pPr marL="457200" lvl="1" indent="0">
              <a:buNone/>
            </a:pPr>
            <a:endParaRPr lang="en-US" i="1" baseline="0" dirty="0" smtClean="0"/>
          </a:p>
          <a:p>
            <a:endParaRPr lang="en-US" dirty="0"/>
          </a:p>
        </p:txBody>
      </p:sp>
      <p:sp>
        <p:nvSpPr>
          <p:cNvPr id="4" name="Slide Number Placeholder 3"/>
          <p:cNvSpPr>
            <a:spLocks noGrp="1"/>
          </p:cNvSpPr>
          <p:nvPr>
            <p:ph type="sldNum" sz="quarter" idx="10"/>
          </p:nvPr>
        </p:nvSpPr>
        <p:spPr/>
        <p:txBody>
          <a:bodyPr/>
          <a:lstStyle/>
          <a:p>
            <a:fld id="{3B173E2C-A754-44A6-A13E-7A76510F22A9}" type="slidenum">
              <a:rPr lang="en-US" smtClean="0"/>
              <a:t>5</a:t>
            </a:fld>
            <a:endParaRPr lang="en-US"/>
          </a:p>
        </p:txBody>
      </p:sp>
    </p:spTree>
    <p:extLst>
      <p:ext uri="{BB962C8B-B14F-4D97-AF65-F5344CB8AC3E}">
        <p14:creationId xmlns:p14="http://schemas.microsoft.com/office/powerpoint/2010/main" val="3124810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B173E2C-A754-44A6-A13E-7A76510F22A9}" type="slidenum">
              <a:rPr lang="en-US" smtClean="0"/>
              <a:t>7</a:t>
            </a:fld>
            <a:endParaRPr lang="en-US"/>
          </a:p>
        </p:txBody>
      </p:sp>
    </p:spTree>
    <p:extLst>
      <p:ext uri="{BB962C8B-B14F-4D97-AF65-F5344CB8AC3E}">
        <p14:creationId xmlns:p14="http://schemas.microsoft.com/office/powerpoint/2010/main" val="11417480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19 years worth of data.</a:t>
            </a:r>
            <a:endParaRPr lang="en-US" dirty="0"/>
          </a:p>
        </p:txBody>
      </p:sp>
      <p:sp>
        <p:nvSpPr>
          <p:cNvPr id="4" name="Slide Number Placeholder 3"/>
          <p:cNvSpPr>
            <a:spLocks noGrp="1"/>
          </p:cNvSpPr>
          <p:nvPr>
            <p:ph type="sldNum" sz="quarter" idx="10"/>
          </p:nvPr>
        </p:nvSpPr>
        <p:spPr/>
        <p:txBody>
          <a:bodyPr/>
          <a:lstStyle/>
          <a:p>
            <a:fld id="{3B173E2C-A754-44A6-A13E-7A76510F22A9}" type="slidenum">
              <a:rPr lang="en-US" smtClean="0"/>
              <a:t>8</a:t>
            </a:fld>
            <a:endParaRPr lang="en-US"/>
          </a:p>
        </p:txBody>
      </p:sp>
    </p:spTree>
    <p:extLst>
      <p:ext uri="{BB962C8B-B14F-4D97-AF65-F5344CB8AC3E}">
        <p14:creationId xmlns:p14="http://schemas.microsoft.com/office/powerpoint/2010/main" val="17431364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200" b="0" i="0" u="none" strike="noStrike" baseline="0" dirty="0" smtClean="0">
                <a:latin typeface="TimesNewRomanPSMT"/>
              </a:rPr>
              <a:t>The WQBEL, through the rescaling methodology, has been derived to be approximately</a:t>
            </a:r>
          </a:p>
          <a:p>
            <a:pPr algn="l"/>
            <a:r>
              <a:rPr lang="en-US" sz="1200" b="0" i="0" u="none" strike="noStrike" baseline="0" dirty="0" smtClean="0">
                <a:latin typeface="TimesNewRomanPSMT"/>
              </a:rPr>
              <a:t>equivalent to the 10 ppb LTGM TP criterion for the Everglades and it is directly applied to the</a:t>
            </a:r>
          </a:p>
          <a:p>
            <a:pPr algn="l"/>
            <a:r>
              <a:rPr lang="en-US" sz="1200" b="0" i="0" u="none" strike="noStrike" baseline="0" dirty="0" smtClean="0">
                <a:latin typeface="TimesNewRomanPSMT"/>
              </a:rPr>
              <a:t>discharge from each STA. In the case of multiple discharge structures from a STA, the AFWM</a:t>
            </a:r>
          </a:p>
          <a:p>
            <a:pPr algn="l"/>
            <a:r>
              <a:rPr lang="en-US" sz="1200" b="0" i="0" u="none" strike="noStrike" baseline="0" dirty="0" smtClean="0">
                <a:latin typeface="TimesNewRomanPSMT"/>
              </a:rPr>
              <a:t>limit (19 ppb) and LTFWM limit (13 ppb) will be applied to the annual FWM TP concentration</a:t>
            </a:r>
          </a:p>
          <a:p>
            <a:pPr algn="l"/>
            <a:r>
              <a:rPr lang="en-US" sz="1200" b="0" i="0" u="none" strike="noStrike" baseline="0" dirty="0" smtClean="0">
                <a:latin typeface="TimesNewRomanPSMT"/>
              </a:rPr>
              <a:t>across all discharge locations identified in the STA permit, resulting in one annual FWM</a:t>
            </a:r>
          </a:p>
          <a:p>
            <a:pPr algn="l"/>
            <a:r>
              <a:rPr lang="en-US" sz="1200" b="0" i="0" u="none" strike="noStrike" baseline="0" dirty="0" smtClean="0">
                <a:latin typeface="TimesNewRomanPSMT"/>
              </a:rPr>
              <a:t>reported for the STA. Compliance with the WQBEL is determined on an annual basis.</a:t>
            </a:r>
          </a:p>
          <a:p>
            <a:pPr algn="l"/>
            <a:r>
              <a:rPr lang="en-US" sz="1200" b="0" i="0" u="none" strike="noStrike" baseline="0" dirty="0" smtClean="0">
                <a:latin typeface="TimesNewRomanPSMT"/>
              </a:rPr>
              <a:t>Additionally, for compliance purposes, the WQBEL and annual results will be rounded to the</a:t>
            </a:r>
          </a:p>
          <a:p>
            <a:pPr algn="l"/>
            <a:r>
              <a:rPr lang="en-US" sz="1200" b="0" i="0" u="none" strike="noStrike" baseline="0" dirty="0" smtClean="0">
                <a:latin typeface="TimesNewRomanPSMT"/>
              </a:rPr>
              <a:t>nearest integer. (i.e., a calculated AFWM of 10.5 ppb shall be reported as 11 ppb; 10.49 ppb</a:t>
            </a:r>
          </a:p>
          <a:p>
            <a:pPr algn="l"/>
            <a:r>
              <a:rPr lang="en-US" sz="1200" b="0" i="0" u="none" strike="noStrike" baseline="0" dirty="0" smtClean="0">
                <a:latin typeface="TimesNewRomanPSMT"/>
              </a:rPr>
              <a:t>shall be reported as 10 ppb).</a:t>
            </a:r>
            <a:endParaRPr lang="en-US" dirty="0"/>
          </a:p>
        </p:txBody>
      </p:sp>
      <p:sp>
        <p:nvSpPr>
          <p:cNvPr id="4" name="Slide Number Placeholder 3"/>
          <p:cNvSpPr>
            <a:spLocks noGrp="1"/>
          </p:cNvSpPr>
          <p:nvPr>
            <p:ph type="sldNum" sz="quarter" idx="10"/>
          </p:nvPr>
        </p:nvSpPr>
        <p:spPr/>
        <p:txBody>
          <a:bodyPr/>
          <a:lstStyle/>
          <a:p>
            <a:fld id="{3B173E2C-A754-44A6-A13E-7A76510F22A9}" type="slidenum">
              <a:rPr lang="en-US" smtClean="0"/>
              <a:t>10</a:t>
            </a:fld>
            <a:endParaRPr lang="en-US"/>
          </a:p>
        </p:txBody>
      </p:sp>
    </p:spTree>
    <p:extLst>
      <p:ext uri="{BB962C8B-B14F-4D97-AF65-F5344CB8AC3E}">
        <p14:creationId xmlns:p14="http://schemas.microsoft.com/office/powerpoint/2010/main" val="31749548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If the project has not resulted in a net reduction of phosphorus and nitrogen within two months after beginning pre-discharge activities, the </a:t>
            </a:r>
            <a:r>
              <a:rPr lang="en-US" sz="1200" kern="1200" dirty="0" err="1" smtClean="0">
                <a:solidFill>
                  <a:schemeClr val="tx1"/>
                </a:solidFill>
                <a:effectLst/>
                <a:latin typeface="+mn-lt"/>
                <a:ea typeface="+mn-ea"/>
                <a:cs typeface="+mn-cs"/>
              </a:rPr>
              <a:t>permittee</a:t>
            </a:r>
            <a:r>
              <a:rPr lang="en-US" sz="1200" kern="1200" dirty="0" smtClean="0">
                <a:solidFill>
                  <a:schemeClr val="tx1"/>
                </a:solidFill>
                <a:effectLst/>
                <a:latin typeface="+mn-lt"/>
                <a:ea typeface="+mn-ea"/>
                <a:cs typeface="+mn-cs"/>
              </a:rPr>
              <a:t> shall submit bi-monthly reports of the 4-week geometric mean difference.  If after six months, the system has not met the 4-week start-up test, the </a:t>
            </a:r>
            <a:r>
              <a:rPr lang="en-US" sz="1200" kern="1200" dirty="0" err="1" smtClean="0">
                <a:solidFill>
                  <a:schemeClr val="tx1"/>
                </a:solidFill>
                <a:effectLst/>
                <a:latin typeface="+mn-lt"/>
                <a:ea typeface="+mn-ea"/>
                <a:cs typeface="+mn-cs"/>
              </a:rPr>
              <a:t>permittee</a:t>
            </a:r>
            <a:r>
              <a:rPr lang="en-US" sz="1200" kern="1200" dirty="0" smtClean="0">
                <a:solidFill>
                  <a:schemeClr val="tx1"/>
                </a:solidFill>
                <a:effectLst/>
                <a:latin typeface="+mn-lt"/>
                <a:ea typeface="+mn-ea"/>
                <a:cs typeface="+mn-cs"/>
              </a:rPr>
              <a:t> shall evaluate vegetative conditions </a:t>
            </a:r>
            <a:r>
              <a:rPr lang="en-US" sz="1200" kern="1200" dirty="0" err="1" smtClean="0">
                <a:solidFill>
                  <a:schemeClr val="tx1"/>
                </a:solidFill>
                <a:effectLst/>
                <a:latin typeface="+mn-lt"/>
                <a:ea typeface="+mn-ea"/>
                <a:cs typeface="+mn-cs"/>
              </a:rPr>
              <a:t>anda</a:t>
            </a:r>
            <a:r>
              <a:rPr lang="en-US" sz="1200" kern="1200" dirty="0" smtClean="0">
                <a:solidFill>
                  <a:schemeClr val="tx1"/>
                </a:solidFill>
                <a:effectLst/>
                <a:latin typeface="+mn-lt"/>
                <a:ea typeface="+mn-ea"/>
                <a:cs typeface="+mn-cs"/>
              </a:rPr>
              <a:t> identify strategies to achieve the net reduction.  When this net reduction demonstration has been made, the </a:t>
            </a:r>
            <a:r>
              <a:rPr lang="en-US" sz="1200" kern="1200" dirty="0" err="1" smtClean="0">
                <a:solidFill>
                  <a:schemeClr val="tx1"/>
                </a:solidFill>
                <a:effectLst/>
                <a:latin typeface="+mn-lt"/>
                <a:ea typeface="+mn-ea"/>
                <a:cs typeface="+mn-cs"/>
              </a:rPr>
              <a:t>permittee</a:t>
            </a:r>
            <a:r>
              <a:rPr lang="en-US" sz="1200" kern="1200" dirty="0" smtClean="0">
                <a:solidFill>
                  <a:schemeClr val="tx1"/>
                </a:solidFill>
                <a:effectLst/>
                <a:latin typeface="+mn-lt"/>
                <a:ea typeface="+mn-ea"/>
                <a:cs typeface="+mn-cs"/>
              </a:rPr>
              <a:t> shall notify the Department that waters in the STA are acceptable for commencing flow-through (discharge) activities with respect to phosphorus and nitrogen.  </a:t>
            </a:r>
          </a:p>
          <a:p>
            <a:endParaRPr lang="en-US" dirty="0"/>
          </a:p>
        </p:txBody>
      </p:sp>
      <p:sp>
        <p:nvSpPr>
          <p:cNvPr id="4" name="Slide Number Placeholder 3"/>
          <p:cNvSpPr>
            <a:spLocks noGrp="1"/>
          </p:cNvSpPr>
          <p:nvPr>
            <p:ph type="sldNum" sz="quarter" idx="10"/>
          </p:nvPr>
        </p:nvSpPr>
        <p:spPr/>
        <p:txBody>
          <a:bodyPr/>
          <a:lstStyle/>
          <a:p>
            <a:fld id="{3B173E2C-A754-44A6-A13E-7A76510F22A9}" type="slidenum">
              <a:rPr lang="en-US" smtClean="0"/>
              <a:t>14</a:t>
            </a:fld>
            <a:endParaRPr lang="en-US"/>
          </a:p>
        </p:txBody>
      </p:sp>
    </p:spTree>
    <p:extLst>
      <p:ext uri="{BB962C8B-B14F-4D97-AF65-F5344CB8AC3E}">
        <p14:creationId xmlns:p14="http://schemas.microsoft.com/office/powerpoint/2010/main" val="19320834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B173E2C-A754-44A6-A13E-7A76510F22A9}" type="slidenum">
              <a:rPr lang="en-US" smtClean="0"/>
              <a:t>18</a:t>
            </a:fld>
            <a:endParaRPr lang="en-US"/>
          </a:p>
        </p:txBody>
      </p:sp>
    </p:spTree>
    <p:extLst>
      <p:ext uri="{BB962C8B-B14F-4D97-AF65-F5344CB8AC3E}">
        <p14:creationId xmlns:p14="http://schemas.microsoft.com/office/powerpoint/2010/main" val="29080532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E48E482E-D4AA-491C-BA1D-A01AFE2DC0E2}" type="datetimeFigureOut">
              <a:rPr lang="en-US" smtClean="0"/>
              <a:t>6/6/2014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4037CC-057B-4446-9C62-B839AAD2E7BF}" type="slidenum">
              <a:rPr lang="en-US" smtClean="0"/>
              <a:t>‹#›</a:t>
            </a:fld>
            <a:endParaRPr lang="en-US"/>
          </a:p>
        </p:txBody>
      </p:sp>
    </p:spTree>
    <p:extLst>
      <p:ext uri="{BB962C8B-B14F-4D97-AF65-F5344CB8AC3E}">
        <p14:creationId xmlns:p14="http://schemas.microsoft.com/office/powerpoint/2010/main" val="28958174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48E482E-D4AA-491C-BA1D-A01AFE2DC0E2}" type="datetimeFigureOut">
              <a:rPr lang="en-US" smtClean="0"/>
              <a:t>6/6/2014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4037CC-057B-4446-9C62-B839AAD2E7BF}" type="slidenum">
              <a:rPr lang="en-US" smtClean="0"/>
              <a:t>‹#›</a:t>
            </a:fld>
            <a:endParaRPr lang="en-US"/>
          </a:p>
        </p:txBody>
      </p:sp>
    </p:spTree>
    <p:extLst>
      <p:ext uri="{BB962C8B-B14F-4D97-AF65-F5344CB8AC3E}">
        <p14:creationId xmlns:p14="http://schemas.microsoft.com/office/powerpoint/2010/main" val="3072693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48E482E-D4AA-491C-BA1D-A01AFE2DC0E2}" type="datetimeFigureOut">
              <a:rPr lang="en-US" smtClean="0"/>
              <a:t>6/6/2014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4037CC-057B-4446-9C62-B839AAD2E7BF}" type="slidenum">
              <a:rPr lang="en-US" smtClean="0"/>
              <a:t>‹#›</a:t>
            </a:fld>
            <a:endParaRPr lang="en-US"/>
          </a:p>
        </p:txBody>
      </p:sp>
    </p:spTree>
    <p:extLst>
      <p:ext uri="{BB962C8B-B14F-4D97-AF65-F5344CB8AC3E}">
        <p14:creationId xmlns:p14="http://schemas.microsoft.com/office/powerpoint/2010/main" val="19115517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48E482E-D4AA-491C-BA1D-A01AFE2DC0E2}" type="datetimeFigureOut">
              <a:rPr lang="en-US" smtClean="0"/>
              <a:t>6/6/2014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4037CC-057B-4446-9C62-B839AAD2E7BF}" type="slidenum">
              <a:rPr lang="en-US" smtClean="0"/>
              <a:t>‹#›</a:t>
            </a:fld>
            <a:endParaRPr lang="en-US"/>
          </a:p>
        </p:txBody>
      </p:sp>
    </p:spTree>
    <p:extLst>
      <p:ext uri="{BB962C8B-B14F-4D97-AF65-F5344CB8AC3E}">
        <p14:creationId xmlns:p14="http://schemas.microsoft.com/office/powerpoint/2010/main" val="11404275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48E482E-D4AA-491C-BA1D-A01AFE2DC0E2}" type="datetimeFigureOut">
              <a:rPr lang="en-US" smtClean="0"/>
              <a:t>6/6/2014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4037CC-057B-4446-9C62-B839AAD2E7BF}" type="slidenum">
              <a:rPr lang="en-US" smtClean="0"/>
              <a:t>‹#›</a:t>
            </a:fld>
            <a:endParaRPr lang="en-US"/>
          </a:p>
        </p:txBody>
      </p:sp>
    </p:spTree>
    <p:extLst>
      <p:ext uri="{BB962C8B-B14F-4D97-AF65-F5344CB8AC3E}">
        <p14:creationId xmlns:p14="http://schemas.microsoft.com/office/powerpoint/2010/main" val="8178491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48E482E-D4AA-491C-BA1D-A01AFE2DC0E2}" type="datetimeFigureOut">
              <a:rPr lang="en-US" smtClean="0"/>
              <a:t>6/6/2014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4037CC-057B-4446-9C62-B839AAD2E7BF}" type="slidenum">
              <a:rPr lang="en-US" smtClean="0"/>
              <a:t>‹#›</a:t>
            </a:fld>
            <a:endParaRPr lang="en-US"/>
          </a:p>
        </p:txBody>
      </p:sp>
    </p:spTree>
    <p:extLst>
      <p:ext uri="{BB962C8B-B14F-4D97-AF65-F5344CB8AC3E}">
        <p14:creationId xmlns:p14="http://schemas.microsoft.com/office/powerpoint/2010/main" val="7302209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E48E482E-D4AA-491C-BA1D-A01AFE2DC0E2}" type="datetimeFigureOut">
              <a:rPr lang="en-US" smtClean="0"/>
              <a:t>6/6/2014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24037CC-057B-4446-9C62-B839AAD2E7BF}" type="slidenum">
              <a:rPr lang="en-US" smtClean="0"/>
              <a:t>‹#›</a:t>
            </a:fld>
            <a:endParaRPr lang="en-US"/>
          </a:p>
        </p:txBody>
      </p:sp>
    </p:spTree>
    <p:extLst>
      <p:ext uri="{BB962C8B-B14F-4D97-AF65-F5344CB8AC3E}">
        <p14:creationId xmlns:p14="http://schemas.microsoft.com/office/powerpoint/2010/main" val="25133574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E48E482E-D4AA-491C-BA1D-A01AFE2DC0E2}" type="datetimeFigureOut">
              <a:rPr lang="en-US" smtClean="0"/>
              <a:t>6/6/2014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24037CC-057B-4446-9C62-B839AAD2E7BF}" type="slidenum">
              <a:rPr lang="en-US" smtClean="0"/>
              <a:t>‹#›</a:t>
            </a:fld>
            <a:endParaRPr lang="en-US"/>
          </a:p>
        </p:txBody>
      </p:sp>
    </p:spTree>
    <p:extLst>
      <p:ext uri="{BB962C8B-B14F-4D97-AF65-F5344CB8AC3E}">
        <p14:creationId xmlns:p14="http://schemas.microsoft.com/office/powerpoint/2010/main" val="1212867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48E482E-D4AA-491C-BA1D-A01AFE2DC0E2}" type="datetimeFigureOut">
              <a:rPr lang="en-US" smtClean="0"/>
              <a:t>6/6/2014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24037CC-057B-4446-9C62-B839AAD2E7BF}" type="slidenum">
              <a:rPr lang="en-US" smtClean="0"/>
              <a:t>‹#›</a:t>
            </a:fld>
            <a:endParaRPr lang="en-US"/>
          </a:p>
        </p:txBody>
      </p:sp>
    </p:spTree>
    <p:extLst>
      <p:ext uri="{BB962C8B-B14F-4D97-AF65-F5344CB8AC3E}">
        <p14:creationId xmlns:p14="http://schemas.microsoft.com/office/powerpoint/2010/main" val="40912635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48E482E-D4AA-491C-BA1D-A01AFE2DC0E2}" type="datetimeFigureOut">
              <a:rPr lang="en-US" smtClean="0"/>
              <a:t>6/6/2014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4037CC-057B-4446-9C62-B839AAD2E7BF}" type="slidenum">
              <a:rPr lang="en-US" smtClean="0"/>
              <a:t>‹#›</a:t>
            </a:fld>
            <a:endParaRPr lang="en-US"/>
          </a:p>
        </p:txBody>
      </p:sp>
    </p:spTree>
    <p:extLst>
      <p:ext uri="{BB962C8B-B14F-4D97-AF65-F5344CB8AC3E}">
        <p14:creationId xmlns:p14="http://schemas.microsoft.com/office/powerpoint/2010/main" val="40467796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48E482E-D4AA-491C-BA1D-A01AFE2DC0E2}" type="datetimeFigureOut">
              <a:rPr lang="en-US" smtClean="0"/>
              <a:t>6/6/2014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4037CC-057B-4446-9C62-B839AAD2E7BF}" type="slidenum">
              <a:rPr lang="en-US" smtClean="0"/>
              <a:t>‹#›</a:t>
            </a:fld>
            <a:endParaRPr lang="en-US"/>
          </a:p>
        </p:txBody>
      </p:sp>
    </p:spTree>
    <p:extLst>
      <p:ext uri="{BB962C8B-B14F-4D97-AF65-F5344CB8AC3E}">
        <p14:creationId xmlns:p14="http://schemas.microsoft.com/office/powerpoint/2010/main" val="26618085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8E482E-D4AA-491C-BA1D-A01AFE2DC0E2}" type="datetimeFigureOut">
              <a:rPr lang="en-US" smtClean="0"/>
              <a:t>6/6/2014</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4037CC-057B-4446-9C62-B839AAD2E7BF}" type="slidenum">
              <a:rPr lang="en-US" smtClean="0"/>
              <a:t>‹#›</a:t>
            </a:fld>
            <a:endParaRPr lang="en-US"/>
          </a:p>
        </p:txBody>
      </p:sp>
    </p:spTree>
    <p:extLst>
      <p:ext uri="{BB962C8B-B14F-4D97-AF65-F5344CB8AC3E}">
        <p14:creationId xmlns:p14="http://schemas.microsoft.com/office/powerpoint/2010/main" val="17233601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hyperlink" Target="http://www.dep.state.fl.us/everglades/files/sta/wqbel_sfwmd_tsd.pdf"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20.emf"/><Relationship Id="rId4" Type="http://schemas.openxmlformats.org/officeDocument/2006/relationships/oleObject" Target="../embeddings/Microsoft_Excel_97-2003_Worksheet1.xls"/></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3.tiff"/><Relationship Id="rId2" Type="http://schemas.openxmlformats.org/officeDocument/2006/relationships/image" Target="../media/image22.tiff"/><Relationship Id="rId1" Type="http://schemas.openxmlformats.org/officeDocument/2006/relationships/slideLayout" Target="../slideLayouts/slideLayout7.xml"/><Relationship Id="rId4" Type="http://schemas.openxmlformats.org/officeDocument/2006/relationships/image" Target="../media/image24.tiff"/></Relationships>
</file>

<file path=ppt/slides/_rels/slide1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3.xml"/><Relationship Id="rId1" Type="http://schemas.openxmlformats.org/officeDocument/2006/relationships/slideLayout" Target="../slideLayouts/slideLayout6.xml"/><Relationship Id="rId5" Type="http://schemas.openxmlformats.org/officeDocument/2006/relationships/image" Target="../media/image8.emf"/><Relationship Id="rId4" Type="http://schemas.openxmlformats.org/officeDocument/2006/relationships/image" Target="../media/image7.emf"/></Relationships>
</file>

<file path=ppt/slides/_rels/slide6.xml.rels><?xml version="1.0" encoding="UTF-8" standalone="yes"?>
<Relationships xmlns="http://schemas.openxmlformats.org/package/2006/relationships"><Relationship Id="rId3" Type="http://schemas.openxmlformats.org/officeDocument/2006/relationships/image" Target="../media/image10.tiff"/><Relationship Id="rId2" Type="http://schemas.openxmlformats.org/officeDocument/2006/relationships/image" Target="../media/image9.tiff"/><Relationship Id="rId1" Type="http://schemas.openxmlformats.org/officeDocument/2006/relationships/slideLayout" Target="../slideLayouts/slideLayout7.xml"/><Relationship Id="rId5" Type="http://schemas.openxmlformats.org/officeDocument/2006/relationships/image" Target="../media/image12.tiff"/><Relationship Id="rId4" Type="http://schemas.openxmlformats.org/officeDocument/2006/relationships/image" Target="../media/image11.tiff"/></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4.emf"/></Relationships>
</file>

<file path=ppt/slides/_rels/slide9.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0" y="0"/>
            <a:ext cx="9144000" cy="6858000"/>
            <a:chOff x="0" y="0"/>
            <a:chExt cx="9144000" cy="685800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069330"/>
            </a:xfrm>
            <a:prstGeom prst="rect">
              <a:avLst/>
            </a:prstGeom>
          </p:spPr>
        </p:pic>
        <p:pic>
          <p:nvPicPr>
            <p:cNvPr id="5" name="Picture 4" descr="top_green.png"/>
            <p:cNvPicPr>
              <a:picLocks noChangeAspect="1"/>
            </p:cNvPicPr>
            <p:nvPr/>
          </p:nvPicPr>
          <p:blipFill>
            <a:blip r:embed="rId4" cstate="print">
              <a:duotone>
                <a:schemeClr val="accent6">
                  <a:shade val="45000"/>
                  <a:satMod val="135000"/>
                </a:schemeClr>
                <a:prstClr val="white"/>
              </a:duotone>
            </a:blip>
            <a:stretch>
              <a:fillRect/>
            </a:stretch>
          </p:blipFill>
          <p:spPr>
            <a:xfrm>
              <a:off x="0" y="2158409"/>
              <a:ext cx="9144000" cy="4699591"/>
            </a:xfrm>
            <a:prstGeom prst="rect">
              <a:avLst/>
            </a:prstGeom>
            <a:ln>
              <a:noFill/>
            </a:ln>
          </p:spPr>
        </p:pic>
      </p:grpSp>
      <p:sp>
        <p:nvSpPr>
          <p:cNvPr id="2" name="Title 1"/>
          <p:cNvSpPr>
            <a:spLocks noGrp="1"/>
          </p:cNvSpPr>
          <p:nvPr>
            <p:ph type="ctrTitle"/>
          </p:nvPr>
        </p:nvSpPr>
        <p:spPr>
          <a:xfrm>
            <a:off x="685800" y="1757484"/>
            <a:ext cx="7772400" cy="2047896"/>
          </a:xfrm>
          <a:effectLst>
            <a:outerShdw blurRad="50800" dist="38100" dir="5400000" algn="t" rotWithShape="0">
              <a:prstClr val="black">
                <a:alpha val="40000"/>
              </a:prstClr>
            </a:outerShdw>
          </a:effectLst>
        </p:spPr>
        <p:txBody>
          <a:bodyPr>
            <a:normAutofit/>
          </a:bodyPr>
          <a:lstStyle/>
          <a:p>
            <a:r>
              <a:rPr lang="en-US" sz="4900" b="1" dirty="0" smtClean="0">
                <a:solidFill>
                  <a:schemeClr val="bg1">
                    <a:lumMod val="95000"/>
                  </a:schemeClr>
                </a:solidFill>
                <a:latin typeface="Times New Roman" panose="02020603050405020304" pitchFamily="18" charset="0"/>
                <a:cs typeface="Times New Roman" panose="02020603050405020304" pitchFamily="18" charset="0"/>
              </a:rPr>
              <a:t>Large-Scale Water </a:t>
            </a:r>
            <a:r>
              <a:rPr lang="en-US" sz="4900" b="1" dirty="0">
                <a:solidFill>
                  <a:schemeClr val="bg1">
                    <a:lumMod val="95000"/>
                  </a:schemeClr>
                </a:solidFill>
                <a:latin typeface="Times New Roman" panose="02020603050405020304" pitchFamily="18" charset="0"/>
                <a:cs typeface="Times New Roman" panose="02020603050405020304" pitchFamily="18" charset="0"/>
              </a:rPr>
              <a:t>Q</a:t>
            </a:r>
            <a:r>
              <a:rPr lang="en-US" sz="4900" b="1" dirty="0" smtClean="0">
                <a:solidFill>
                  <a:schemeClr val="bg1">
                    <a:lumMod val="95000"/>
                  </a:schemeClr>
                </a:solidFill>
                <a:latin typeface="Times New Roman" panose="02020603050405020304" pitchFamily="18" charset="0"/>
                <a:cs typeface="Times New Roman" panose="02020603050405020304" pitchFamily="18" charset="0"/>
              </a:rPr>
              <a:t>uality </a:t>
            </a:r>
            <a:r>
              <a:rPr lang="en-US" sz="4900" b="1" dirty="0">
                <a:solidFill>
                  <a:schemeClr val="bg1">
                    <a:lumMod val="95000"/>
                  </a:schemeClr>
                </a:solidFill>
                <a:latin typeface="Times New Roman" panose="02020603050405020304" pitchFamily="18" charset="0"/>
                <a:cs typeface="Times New Roman" panose="02020603050405020304" pitchFamily="18" charset="0"/>
              </a:rPr>
              <a:t>I</a:t>
            </a:r>
            <a:r>
              <a:rPr lang="en-US" sz="4900" b="1" dirty="0" smtClean="0">
                <a:solidFill>
                  <a:schemeClr val="bg1">
                    <a:lumMod val="95000"/>
                  </a:schemeClr>
                </a:solidFill>
                <a:latin typeface="Times New Roman" panose="02020603050405020304" pitchFamily="18" charset="0"/>
                <a:cs typeface="Times New Roman" panose="02020603050405020304" pitchFamily="18" charset="0"/>
              </a:rPr>
              <a:t>mprovement Projects: </a:t>
            </a:r>
            <a:br>
              <a:rPr lang="en-US" sz="4900" b="1" dirty="0" smtClean="0">
                <a:solidFill>
                  <a:schemeClr val="bg1">
                    <a:lumMod val="95000"/>
                  </a:schemeClr>
                </a:solidFill>
                <a:latin typeface="Times New Roman" panose="02020603050405020304" pitchFamily="18" charset="0"/>
                <a:cs typeface="Times New Roman" panose="02020603050405020304" pitchFamily="18" charset="0"/>
              </a:rPr>
            </a:br>
            <a:r>
              <a:rPr lang="en-US" sz="4400" b="1" dirty="0" smtClean="0">
                <a:solidFill>
                  <a:schemeClr val="bg1">
                    <a:lumMod val="95000"/>
                  </a:schemeClr>
                </a:solidFill>
                <a:latin typeface="Times New Roman" panose="02020603050405020304" pitchFamily="18" charset="0"/>
                <a:cs typeface="Times New Roman" panose="02020603050405020304" pitchFamily="18" charset="0"/>
              </a:rPr>
              <a:t>An Everglades Perspective</a:t>
            </a:r>
            <a:endParaRPr lang="en-US" sz="4400" dirty="0">
              <a:solidFill>
                <a:schemeClr val="bg1">
                  <a:lumMod val="95000"/>
                </a:schemeClr>
              </a:solidFill>
              <a:latin typeface="Times New Roman" panose="02020603050405020304" pitchFamily="18" charset="0"/>
              <a:cs typeface="Times New Roman" panose="02020603050405020304" pitchFamily="18" charset="0"/>
            </a:endParaRPr>
          </a:p>
        </p:txBody>
      </p:sp>
      <p:sp>
        <p:nvSpPr>
          <p:cNvPr id="9" name="TextBox 8"/>
          <p:cNvSpPr txBox="1"/>
          <p:nvPr/>
        </p:nvSpPr>
        <p:spPr>
          <a:xfrm>
            <a:off x="4328358" y="5912555"/>
            <a:ext cx="4719562" cy="707886"/>
          </a:xfrm>
          <a:prstGeom prst="rect">
            <a:avLst/>
          </a:prstGeom>
          <a:noFill/>
        </p:spPr>
        <p:txBody>
          <a:bodyPr wrap="none" rtlCol="0">
            <a:spAutoFit/>
          </a:bodyPr>
          <a:lstStyle/>
          <a:p>
            <a:pPr algn="r"/>
            <a:r>
              <a:rPr lang="en-US" sz="2000" b="1" dirty="0" smtClean="0">
                <a:latin typeface="Times New Roman" panose="02020603050405020304" pitchFamily="18" charset="0"/>
                <a:cs typeface="Times New Roman" panose="02020603050405020304" pitchFamily="18" charset="0"/>
              </a:rPr>
              <a:t>Paul Julian II</a:t>
            </a:r>
            <a:r>
              <a:rPr lang="en-US" sz="2000" dirty="0" smtClean="0">
                <a:latin typeface="Times New Roman" panose="02020603050405020304" pitchFamily="18" charset="0"/>
                <a:cs typeface="Times New Roman" panose="02020603050405020304" pitchFamily="18" charset="0"/>
              </a:rPr>
              <a:t>, Environmental Specialist III</a:t>
            </a:r>
          </a:p>
          <a:p>
            <a:pPr algn="r"/>
            <a:r>
              <a:rPr lang="en-US" sz="2000" dirty="0" smtClean="0">
                <a:solidFill>
                  <a:schemeClr val="accent6">
                    <a:lumMod val="50000"/>
                  </a:schemeClr>
                </a:solidFill>
                <a:latin typeface="Times New Roman" panose="02020603050405020304" pitchFamily="18" charset="0"/>
                <a:cs typeface="Times New Roman" panose="02020603050405020304" pitchFamily="18" charset="0"/>
              </a:rPr>
              <a:t>Office of Ecosystem Projects</a:t>
            </a:r>
            <a:endParaRPr lang="en-US" sz="2000" dirty="0">
              <a:solidFill>
                <a:schemeClr val="accent6">
                  <a:lumMod val="50000"/>
                </a:schemeClr>
              </a:solidFill>
              <a:latin typeface="Times New Roman" panose="02020603050405020304" pitchFamily="18" charset="0"/>
              <a:cs typeface="Times New Roman" panose="02020603050405020304" pitchFamily="18" charset="0"/>
            </a:endParaRPr>
          </a:p>
        </p:txBody>
      </p:sp>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39822" y="4771117"/>
            <a:ext cx="1608098" cy="1055984"/>
          </a:xfrm>
          <a:prstGeom prst="rect">
            <a:avLst/>
          </a:prstGeom>
        </p:spPr>
      </p:pic>
      <p:sp>
        <p:nvSpPr>
          <p:cNvPr id="3" name="TextBox 2"/>
          <p:cNvSpPr txBox="1"/>
          <p:nvPr/>
        </p:nvSpPr>
        <p:spPr>
          <a:xfrm>
            <a:off x="223727" y="5810613"/>
            <a:ext cx="1606658" cy="707886"/>
          </a:xfrm>
          <a:prstGeom prst="rect">
            <a:avLst/>
          </a:prstGeom>
          <a:noFill/>
        </p:spPr>
        <p:txBody>
          <a:bodyPr wrap="none" rtlCol="0">
            <a:spAutoFit/>
          </a:bodyPr>
          <a:lstStyle/>
          <a:p>
            <a:r>
              <a:rPr lang="en-US" sz="2000" dirty="0" smtClean="0">
                <a:latin typeface="Times New Roman" panose="02020603050405020304" pitchFamily="18" charset="0"/>
                <a:cs typeface="Times New Roman" panose="02020603050405020304" pitchFamily="18" charset="0"/>
              </a:rPr>
              <a:t>SLER Con</a:t>
            </a:r>
          </a:p>
          <a:p>
            <a:r>
              <a:rPr lang="en-US" sz="2000" dirty="0" smtClean="0">
                <a:latin typeface="Times New Roman" panose="02020603050405020304" pitchFamily="18" charset="0"/>
                <a:cs typeface="Times New Roman" panose="02020603050405020304" pitchFamily="18" charset="0"/>
              </a:rPr>
              <a:t>June 11, 2014</a:t>
            </a:r>
            <a:endParaRPr lang="en-US" sz="2000" dirty="0">
              <a:latin typeface="Times New Roman" panose="02020603050405020304" pitchFamily="18" charset="0"/>
              <a:cs typeface="Times New Roman" panose="02020603050405020304" pitchFamily="18" charset="0"/>
            </a:endParaRPr>
          </a:p>
        </p:txBody>
      </p:sp>
      <p:sp>
        <p:nvSpPr>
          <p:cNvPr id="4" name="TextBox 3"/>
          <p:cNvSpPr txBox="1"/>
          <p:nvPr/>
        </p:nvSpPr>
        <p:spPr>
          <a:xfrm>
            <a:off x="-446" y="6583209"/>
            <a:ext cx="1372492" cy="246221"/>
          </a:xfrm>
          <a:prstGeom prst="rect">
            <a:avLst/>
          </a:prstGeom>
          <a:noFill/>
        </p:spPr>
        <p:txBody>
          <a:bodyPr wrap="none" rtlCol="0">
            <a:spAutoFit/>
          </a:bodyPr>
          <a:lstStyle/>
          <a:p>
            <a:r>
              <a:rPr lang="en-US" sz="1000" dirty="0" smtClean="0">
                <a:latin typeface="Times New Roman" panose="02020603050405020304" pitchFamily="18" charset="0"/>
                <a:cs typeface="Times New Roman" panose="02020603050405020304" pitchFamily="18" charset="0"/>
              </a:rPr>
              <a:t>Photo Credit: SFWMD</a:t>
            </a:r>
            <a:endParaRPr lang="en-US" sz="1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9137911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Everglades STA WQBEL</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628650" y="1690689"/>
            <a:ext cx="7886700" cy="4556107"/>
          </a:xfrm>
        </p:spPr>
        <p:txBody>
          <a:bodyPr>
            <a:normAutofit lnSpcReduction="10000"/>
          </a:bodyPr>
          <a:lstStyle/>
          <a:p>
            <a:r>
              <a:rPr lang="en-US" dirty="0">
                <a:latin typeface="Times New Roman" panose="02020603050405020304" pitchFamily="18" charset="0"/>
                <a:cs typeface="Times New Roman" panose="02020603050405020304" pitchFamily="18" charset="0"/>
              </a:rPr>
              <a:t>The WQBEL </a:t>
            </a:r>
            <a:r>
              <a:rPr lang="en-US" dirty="0" smtClean="0">
                <a:latin typeface="Times New Roman" panose="02020603050405020304" pitchFamily="18" charset="0"/>
                <a:cs typeface="Times New Roman" panose="02020603050405020304" pitchFamily="18" charset="0"/>
              </a:rPr>
              <a:t>assures compliance with the 10 µg/L long term geometric mean TP </a:t>
            </a:r>
            <a:r>
              <a:rPr lang="en-US" dirty="0">
                <a:latin typeface="Times New Roman" panose="02020603050405020304" pitchFamily="18" charset="0"/>
                <a:cs typeface="Times New Roman" panose="02020603050405020304" pitchFamily="18" charset="0"/>
              </a:rPr>
              <a:t>criterion for the Everglades. </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The WQBEL </a:t>
            </a:r>
            <a:r>
              <a:rPr lang="en-US" dirty="0">
                <a:latin typeface="Times New Roman" panose="02020603050405020304" pitchFamily="18" charset="0"/>
                <a:cs typeface="Times New Roman" panose="02020603050405020304" pitchFamily="18" charset="0"/>
              </a:rPr>
              <a:t>for STA discharge into the EPA has </a:t>
            </a:r>
            <a:r>
              <a:rPr lang="en-US" dirty="0" smtClean="0">
                <a:latin typeface="Times New Roman" panose="02020603050405020304" pitchFamily="18" charset="0"/>
                <a:cs typeface="Times New Roman" panose="02020603050405020304" pitchFamily="18" charset="0"/>
              </a:rPr>
              <a:t>two parts</a:t>
            </a:r>
            <a:r>
              <a:rPr lang="en-US" dirty="0">
                <a:latin typeface="Times New Roman" panose="02020603050405020304" pitchFamily="18" charset="0"/>
                <a:cs typeface="Times New Roman" panose="02020603050405020304" pitchFamily="18" charset="0"/>
              </a:rPr>
              <a:t>, both of which must be met. TP concentrations in the discharge from each STA may </a:t>
            </a:r>
            <a:r>
              <a:rPr lang="en-US" dirty="0" smtClean="0">
                <a:latin typeface="Times New Roman" panose="02020603050405020304" pitchFamily="18" charset="0"/>
                <a:cs typeface="Times New Roman" panose="02020603050405020304" pitchFamily="18" charset="0"/>
              </a:rPr>
              <a:t>not exceed </a:t>
            </a:r>
            <a:r>
              <a:rPr lang="en-US" dirty="0">
                <a:latin typeface="Times New Roman" panose="02020603050405020304" pitchFamily="18" charset="0"/>
                <a:cs typeface="Times New Roman" panose="02020603050405020304" pitchFamily="18" charset="0"/>
              </a:rPr>
              <a:t>either of the following:</a:t>
            </a:r>
          </a:p>
          <a:p>
            <a:pPr lvl="1"/>
            <a:r>
              <a:rPr lang="en-US" dirty="0" smtClean="0">
                <a:latin typeface="Times New Roman" panose="02020603050405020304" pitchFamily="18" charset="0"/>
                <a:cs typeface="Times New Roman" panose="02020603050405020304" pitchFamily="18" charset="0"/>
              </a:rPr>
              <a:t>Part </a:t>
            </a:r>
            <a:r>
              <a:rPr lang="en-US" dirty="0">
                <a:latin typeface="Times New Roman" panose="02020603050405020304" pitchFamily="18" charset="0"/>
                <a:cs typeface="Times New Roman" panose="02020603050405020304" pitchFamily="18" charset="0"/>
              </a:rPr>
              <a:t>1 (</a:t>
            </a:r>
            <a:r>
              <a:rPr lang="en-US" dirty="0" smtClean="0">
                <a:latin typeface="Times New Roman" panose="02020603050405020304" pitchFamily="18" charset="0"/>
                <a:cs typeface="Times New Roman" panose="02020603050405020304" pitchFamily="18" charset="0"/>
              </a:rPr>
              <a:t>Long Term Flow-weight Mean): </a:t>
            </a:r>
          </a:p>
          <a:p>
            <a:pPr lvl="2"/>
            <a:r>
              <a:rPr lang="en-US" dirty="0" smtClean="0">
                <a:latin typeface="Times New Roman" panose="02020603050405020304" pitchFamily="18" charset="0"/>
                <a:cs typeface="Times New Roman" panose="02020603050405020304" pitchFamily="18" charset="0"/>
              </a:rPr>
              <a:t>13 µg/L as </a:t>
            </a:r>
            <a:r>
              <a:rPr lang="en-US" dirty="0">
                <a:latin typeface="Times New Roman" panose="02020603050405020304" pitchFamily="18" charset="0"/>
                <a:cs typeface="Times New Roman" panose="02020603050405020304" pitchFamily="18" charset="0"/>
              </a:rPr>
              <a:t>an annual </a:t>
            </a:r>
            <a:r>
              <a:rPr lang="en-US" dirty="0" smtClean="0">
                <a:latin typeface="Times New Roman" panose="02020603050405020304" pitchFamily="18" charset="0"/>
                <a:cs typeface="Times New Roman" panose="02020603050405020304" pitchFamily="18" charset="0"/>
              </a:rPr>
              <a:t>Flow-weighted Mean in </a:t>
            </a:r>
            <a:r>
              <a:rPr lang="en-US" dirty="0">
                <a:latin typeface="Times New Roman" panose="02020603050405020304" pitchFamily="18" charset="0"/>
                <a:cs typeface="Times New Roman" panose="02020603050405020304" pitchFamily="18" charset="0"/>
              </a:rPr>
              <a:t>more than </a:t>
            </a:r>
            <a:r>
              <a:rPr lang="en-US" dirty="0" smtClean="0">
                <a:latin typeface="Times New Roman" panose="02020603050405020304" pitchFamily="18" charset="0"/>
                <a:cs typeface="Times New Roman" panose="02020603050405020304" pitchFamily="18" charset="0"/>
              </a:rPr>
              <a:t>three (3) </a:t>
            </a:r>
            <a:r>
              <a:rPr lang="en-US" dirty="0">
                <a:latin typeface="Times New Roman" panose="02020603050405020304" pitchFamily="18" charset="0"/>
                <a:cs typeface="Times New Roman" panose="02020603050405020304" pitchFamily="18" charset="0"/>
              </a:rPr>
              <a:t>out of </a:t>
            </a:r>
            <a:r>
              <a:rPr lang="en-US" dirty="0" smtClean="0">
                <a:latin typeface="Times New Roman" panose="02020603050405020304" pitchFamily="18" charset="0"/>
                <a:cs typeface="Times New Roman" panose="02020603050405020304" pitchFamily="18" charset="0"/>
              </a:rPr>
              <a:t>five (5) years.</a:t>
            </a:r>
            <a:endParaRPr lang="en-US" dirty="0">
              <a:latin typeface="Times New Roman" panose="02020603050405020304" pitchFamily="18" charset="0"/>
              <a:cs typeface="Times New Roman" panose="02020603050405020304" pitchFamily="18" charset="0"/>
            </a:endParaRPr>
          </a:p>
          <a:p>
            <a:pPr lvl="1"/>
            <a:r>
              <a:rPr lang="en-US" dirty="0" smtClean="0">
                <a:latin typeface="Times New Roman" panose="02020603050405020304" pitchFamily="18" charset="0"/>
                <a:cs typeface="Times New Roman" panose="02020603050405020304" pitchFamily="18" charset="0"/>
              </a:rPr>
              <a:t>Part </a:t>
            </a:r>
            <a:r>
              <a:rPr lang="en-US" dirty="0">
                <a:latin typeface="Times New Roman" panose="02020603050405020304" pitchFamily="18" charset="0"/>
                <a:cs typeface="Times New Roman" panose="02020603050405020304" pitchFamily="18" charset="0"/>
              </a:rPr>
              <a:t>2 </a:t>
            </a:r>
            <a:r>
              <a:rPr lang="en-US" dirty="0" smtClean="0">
                <a:latin typeface="Times New Roman" panose="02020603050405020304" pitchFamily="18" charset="0"/>
                <a:cs typeface="Times New Roman" panose="02020603050405020304" pitchFamily="18" charset="0"/>
              </a:rPr>
              <a:t>(Annual Flow-weighted Mean): </a:t>
            </a:r>
          </a:p>
          <a:p>
            <a:pPr lvl="2"/>
            <a:r>
              <a:rPr lang="en-US" dirty="0" smtClean="0">
                <a:latin typeface="Times New Roman" panose="02020603050405020304" pitchFamily="18" charset="0"/>
                <a:cs typeface="Times New Roman" panose="02020603050405020304" pitchFamily="18" charset="0"/>
              </a:rPr>
              <a:t>19 </a:t>
            </a:r>
            <a:r>
              <a:rPr lang="en-US" dirty="0">
                <a:latin typeface="Times New Roman" panose="02020603050405020304" pitchFamily="18" charset="0"/>
                <a:cs typeface="Times New Roman" panose="02020603050405020304" pitchFamily="18" charset="0"/>
              </a:rPr>
              <a:t>µg/L </a:t>
            </a:r>
            <a:r>
              <a:rPr lang="en-US" dirty="0" smtClean="0">
                <a:latin typeface="Times New Roman" panose="02020603050405020304" pitchFamily="18" charset="0"/>
                <a:cs typeface="Times New Roman" panose="02020603050405020304" pitchFamily="18" charset="0"/>
              </a:rPr>
              <a:t>as </a:t>
            </a:r>
            <a:r>
              <a:rPr lang="en-US" dirty="0">
                <a:latin typeface="Times New Roman" panose="02020603050405020304" pitchFamily="18" charset="0"/>
                <a:cs typeface="Times New Roman" panose="02020603050405020304" pitchFamily="18" charset="0"/>
              </a:rPr>
              <a:t>an annual Flow-weighted </a:t>
            </a:r>
            <a:r>
              <a:rPr lang="en-US" dirty="0" smtClean="0">
                <a:latin typeface="Times New Roman" panose="02020603050405020304" pitchFamily="18" charset="0"/>
                <a:cs typeface="Times New Roman" panose="02020603050405020304" pitchFamily="18" charset="0"/>
              </a:rPr>
              <a:t>Mean.</a:t>
            </a:r>
            <a:endParaRPr lang="en-US" dirty="0">
              <a:latin typeface="Times New Roman" panose="02020603050405020304" pitchFamily="18" charset="0"/>
              <a:cs typeface="Times New Roman" panose="02020603050405020304" pitchFamily="18" charset="0"/>
            </a:endParaRPr>
          </a:p>
        </p:txBody>
      </p:sp>
      <p:sp>
        <p:nvSpPr>
          <p:cNvPr id="6" name="TextBox 5"/>
          <p:cNvSpPr txBox="1"/>
          <p:nvPr/>
        </p:nvSpPr>
        <p:spPr>
          <a:xfrm>
            <a:off x="206943" y="6457890"/>
            <a:ext cx="8730114" cy="400110"/>
          </a:xfrm>
          <a:prstGeom prst="rect">
            <a:avLst/>
          </a:prstGeom>
          <a:noFill/>
        </p:spPr>
        <p:txBody>
          <a:bodyPr wrap="square" rtlCol="0">
            <a:spAutoFit/>
          </a:bodyPr>
          <a:lstStyle/>
          <a:p>
            <a:r>
              <a:rPr lang="en-US" sz="1000" dirty="0" smtClean="0">
                <a:latin typeface="Times New Roman" panose="02020603050405020304" pitchFamily="18" charset="0"/>
                <a:cs typeface="Times New Roman" panose="02020603050405020304" pitchFamily="18" charset="0"/>
              </a:rPr>
              <a:t>South Florida Water Management District. 2012. Technical Support Document for Derivation of the Water Quality Based Effluent Limit for Total Phosphorus in Discharges from Everglades </a:t>
            </a:r>
            <a:r>
              <a:rPr lang="en-US" sz="1000" dirty="0" err="1" smtClean="0">
                <a:latin typeface="Times New Roman" panose="02020603050405020304" pitchFamily="18" charset="0"/>
                <a:cs typeface="Times New Roman" panose="02020603050405020304" pitchFamily="18" charset="0"/>
              </a:rPr>
              <a:t>Stormwater</a:t>
            </a:r>
            <a:r>
              <a:rPr lang="en-US" sz="1000" dirty="0" smtClean="0">
                <a:latin typeface="Times New Roman" panose="02020603050405020304" pitchFamily="18" charset="0"/>
                <a:cs typeface="Times New Roman" panose="02020603050405020304" pitchFamily="18" charset="0"/>
              </a:rPr>
              <a:t> Treatment Areas to the Everglades Protection Area. South Florida Water Management District, West Palm Beach, FL USA.</a:t>
            </a:r>
            <a:endParaRPr lang="en-US" sz="1000" dirty="0">
              <a:latin typeface="Times New Roman" panose="02020603050405020304" pitchFamily="18" charset="0"/>
              <a:cs typeface="Times New Roman" panose="02020603050405020304" pitchFamily="18" charset="0"/>
            </a:endParaRPr>
          </a:p>
        </p:txBody>
      </p:sp>
      <p:sp>
        <p:nvSpPr>
          <p:cNvPr id="4" name="Rectangle 3"/>
          <p:cNvSpPr/>
          <p:nvPr/>
        </p:nvSpPr>
        <p:spPr>
          <a:xfrm>
            <a:off x="628650" y="6092907"/>
            <a:ext cx="7886699" cy="307777"/>
          </a:xfrm>
          <a:prstGeom prst="rect">
            <a:avLst/>
          </a:prstGeom>
        </p:spPr>
        <p:txBody>
          <a:bodyPr wrap="square">
            <a:spAutoFit/>
          </a:bodyPr>
          <a:lstStyle/>
          <a:p>
            <a:pPr algn="ctr"/>
            <a:r>
              <a:rPr lang="en-US" sz="1400" dirty="0">
                <a:latin typeface="Times New Roman" panose="02020603050405020304" pitchFamily="18" charset="0"/>
                <a:cs typeface="Times New Roman" panose="02020603050405020304" pitchFamily="18" charset="0"/>
                <a:hlinkClick r:id="rId3"/>
              </a:rPr>
              <a:t>http://www.dep.state.fl.us/everglades/files/sta/wqbel_sfwmd_tsd.pdf</a:t>
            </a:r>
            <a:endParaRPr lang="en-US"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7774769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76646" y="1430334"/>
            <a:ext cx="8790709" cy="2178525"/>
          </a:xfrm>
          <a:prstGeom prst="rect">
            <a:avLst/>
          </a:prstGeom>
        </p:spPr>
      </p:pic>
      <p:sp>
        <p:nvSpPr>
          <p:cNvPr id="3" name="Title 17"/>
          <p:cNvSpPr txBox="1">
            <a:spLocks/>
          </p:cNvSpPr>
          <p:nvPr/>
        </p:nvSpPr>
        <p:spPr>
          <a:xfrm>
            <a:off x="628650" y="175126"/>
            <a:ext cx="78867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smtClean="0">
                <a:latin typeface="Times New Roman" panose="02020603050405020304" pitchFamily="18" charset="0"/>
                <a:cs typeface="Times New Roman" panose="02020603050405020304" pitchFamily="18" charset="0"/>
              </a:rPr>
              <a:t>Hybrid Treatment Wetlands 101</a:t>
            </a:r>
            <a:endParaRPr lang="en-US" dirty="0">
              <a:latin typeface="Times New Roman" panose="02020603050405020304" pitchFamily="18" charset="0"/>
              <a:cs typeface="Times New Roman" panose="02020603050405020304" pitchFamily="18" charset="0"/>
            </a:endParaRPr>
          </a:p>
        </p:txBody>
      </p:sp>
      <p:cxnSp>
        <p:nvCxnSpPr>
          <p:cNvPr id="5" name="Straight Arrow Connector 4"/>
          <p:cNvCxnSpPr/>
          <p:nvPr/>
        </p:nvCxnSpPr>
        <p:spPr>
          <a:xfrm flipV="1">
            <a:off x="2730500" y="3086099"/>
            <a:ext cx="0" cy="901700"/>
          </a:xfrm>
          <a:prstGeom prst="straightConnector1">
            <a:avLst/>
          </a:prstGeom>
          <a:ln w="635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1007239" y="3987799"/>
            <a:ext cx="3446521" cy="2031325"/>
          </a:xfrm>
          <a:prstGeom prst="rect">
            <a:avLst/>
          </a:prstGeom>
          <a:noFill/>
        </p:spPr>
        <p:txBody>
          <a:bodyPr wrap="none" rtlCol="0">
            <a:spAutoFit/>
          </a:bodyPr>
          <a:lstStyle/>
          <a:p>
            <a:r>
              <a:rPr lang="en-US" b="1" dirty="0" smtClean="0">
                <a:latin typeface="Times New Roman" panose="02020603050405020304" pitchFamily="18" charset="0"/>
                <a:cs typeface="Times New Roman" panose="02020603050405020304" pitchFamily="18" charset="0"/>
              </a:rPr>
              <a:t>Chemical Flocculent:</a:t>
            </a:r>
          </a:p>
          <a:p>
            <a:pPr marL="285750" indent="-285750">
              <a:buFont typeface="Arial" panose="020B0604020202020204" pitchFamily="34" charset="0"/>
              <a:buChar char="•"/>
            </a:pPr>
            <a:r>
              <a:rPr lang="en-US" dirty="0" smtClean="0">
                <a:latin typeface="Times New Roman" panose="02020603050405020304" pitchFamily="18" charset="0"/>
                <a:cs typeface="Times New Roman" panose="02020603050405020304" pitchFamily="18" charset="0"/>
              </a:rPr>
              <a:t>Alum (AlSO</a:t>
            </a:r>
            <a:r>
              <a:rPr lang="en-US" baseline="-25000" dirty="0" smtClean="0">
                <a:latin typeface="Times New Roman" panose="02020603050405020304" pitchFamily="18" charset="0"/>
                <a:cs typeface="Times New Roman" panose="02020603050405020304" pitchFamily="18" charset="0"/>
              </a:rPr>
              <a:t>4</a:t>
            </a:r>
            <a:r>
              <a:rPr lang="en-US" dirty="0" smtClean="0">
                <a:latin typeface="Times New Roman" panose="02020603050405020304" pitchFamily="18" charset="0"/>
                <a:cs typeface="Times New Roman" panose="02020603050405020304" pitchFamily="18" charset="0"/>
              </a:rPr>
              <a:t>)</a:t>
            </a:r>
          </a:p>
          <a:p>
            <a:pPr marL="285750" indent="-285750">
              <a:buFont typeface="Arial" panose="020B0604020202020204" pitchFamily="34" charset="0"/>
              <a:buChar char="•"/>
            </a:pPr>
            <a:r>
              <a:rPr lang="en-US" dirty="0" smtClean="0">
                <a:latin typeface="Times New Roman" panose="02020603050405020304" pitchFamily="18" charset="0"/>
                <a:cs typeface="Times New Roman" panose="02020603050405020304" pitchFamily="18" charset="0"/>
              </a:rPr>
              <a:t>Iron Chloride (FeCl</a:t>
            </a:r>
            <a:r>
              <a:rPr lang="en-US" baseline="-25000" dirty="0" smtClean="0">
                <a:latin typeface="Times New Roman" panose="02020603050405020304" pitchFamily="18" charset="0"/>
                <a:cs typeface="Times New Roman" panose="02020603050405020304" pitchFamily="18" charset="0"/>
              </a:rPr>
              <a:t>3</a:t>
            </a:r>
            <a:r>
              <a:rPr lang="en-US" dirty="0" smtClean="0">
                <a:latin typeface="Times New Roman" panose="02020603050405020304" pitchFamily="18" charset="0"/>
                <a:cs typeface="Times New Roman" panose="02020603050405020304" pitchFamily="18" charset="0"/>
              </a:rPr>
              <a:t>)</a:t>
            </a:r>
          </a:p>
          <a:p>
            <a:pPr marL="285750" indent="-285750">
              <a:buFont typeface="Arial" panose="020B0604020202020204" pitchFamily="34" charset="0"/>
              <a:buChar char="•"/>
            </a:pPr>
            <a:r>
              <a:rPr lang="en-US" dirty="0" smtClean="0">
                <a:latin typeface="Times New Roman" panose="02020603050405020304" pitchFamily="18" charset="0"/>
                <a:cs typeface="Times New Roman" panose="02020603050405020304" pitchFamily="18" charset="0"/>
              </a:rPr>
              <a:t>Poly Aluminum Chloride (PAC)</a:t>
            </a:r>
          </a:p>
          <a:p>
            <a:pPr marL="285750" indent="-285750">
              <a:buFont typeface="Arial" panose="020B0604020202020204" pitchFamily="34" charset="0"/>
              <a:buChar char="•"/>
            </a:pPr>
            <a:r>
              <a:rPr lang="en-US" dirty="0" smtClean="0">
                <a:latin typeface="Times New Roman" panose="02020603050405020304" pitchFamily="18" charset="0"/>
                <a:cs typeface="Times New Roman" panose="02020603050405020304" pitchFamily="18" charset="0"/>
              </a:rPr>
              <a:t>Etc.</a:t>
            </a:r>
          </a:p>
          <a:p>
            <a:pPr marL="285750" indent="-285750">
              <a:buFont typeface="Arial" panose="020B0604020202020204" pitchFamily="34" charset="0"/>
              <a:buChar char="•"/>
            </a:pPr>
            <a:endParaRPr lang="en-US" dirty="0" smtClean="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sp>
        <p:nvSpPr>
          <p:cNvPr id="10" name="Right Brace 9"/>
          <p:cNvSpPr/>
          <p:nvPr/>
        </p:nvSpPr>
        <p:spPr>
          <a:xfrm rot="5400000">
            <a:off x="6489699" y="1974648"/>
            <a:ext cx="508000" cy="3352799"/>
          </a:xfrm>
          <a:prstGeom prst="rightBrace">
            <a:avLst>
              <a:gd name="adj1" fmla="val 35833"/>
              <a:gd name="adj2" fmla="val 49390"/>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 name="TextBox 10"/>
          <p:cNvSpPr txBox="1"/>
          <p:nvPr/>
        </p:nvSpPr>
        <p:spPr>
          <a:xfrm>
            <a:off x="5043193" y="4080131"/>
            <a:ext cx="3401012" cy="923330"/>
          </a:xfrm>
          <a:prstGeom prst="rect">
            <a:avLst/>
          </a:prstGeom>
          <a:noFill/>
        </p:spPr>
        <p:txBody>
          <a:bodyPr wrap="square" rtlCol="0">
            <a:spAutoFit/>
          </a:bodyPr>
          <a:lstStyle/>
          <a:p>
            <a:r>
              <a:rPr lang="en-US" b="1" dirty="0" smtClean="0">
                <a:latin typeface="Times New Roman" panose="02020603050405020304" pitchFamily="18" charset="0"/>
                <a:cs typeface="Times New Roman" panose="02020603050405020304" pitchFamily="18" charset="0"/>
              </a:rPr>
              <a:t>Wetland Portion:</a:t>
            </a:r>
          </a:p>
          <a:p>
            <a:pPr marL="285750" indent="-285750">
              <a:buFont typeface="Arial" panose="020B0604020202020204" pitchFamily="34" charset="0"/>
              <a:buChar char="•"/>
            </a:pPr>
            <a:r>
              <a:rPr lang="en-US" dirty="0" smtClean="0">
                <a:latin typeface="Times New Roman" panose="02020603050405020304" pitchFamily="18" charset="0"/>
                <a:cs typeface="Times New Roman" panose="02020603050405020304" pitchFamily="18" charset="0"/>
              </a:rPr>
              <a:t>Floating Aquatic Vegetation</a:t>
            </a:r>
          </a:p>
          <a:p>
            <a:pPr marL="285750" indent="-285750">
              <a:buFont typeface="Arial" panose="020B0604020202020204" pitchFamily="34" charset="0"/>
              <a:buChar char="•"/>
            </a:pPr>
            <a:r>
              <a:rPr lang="en-US" dirty="0" smtClean="0">
                <a:latin typeface="Times New Roman" panose="02020603050405020304" pitchFamily="18" charset="0"/>
                <a:cs typeface="Times New Roman" panose="02020603050405020304" pitchFamily="18" charset="0"/>
              </a:rPr>
              <a:t>Submerged Aquatic Vegetation</a:t>
            </a:r>
            <a:endParaRPr lang="en-US" dirty="0">
              <a:latin typeface="Times New Roman" panose="02020603050405020304" pitchFamily="18" charset="0"/>
              <a:cs typeface="Times New Roman" panose="02020603050405020304" pitchFamily="18" charset="0"/>
            </a:endParaRPr>
          </a:p>
        </p:txBody>
      </p:sp>
      <p:sp>
        <p:nvSpPr>
          <p:cNvPr id="4" name="TextBox 3"/>
          <p:cNvSpPr txBox="1"/>
          <p:nvPr/>
        </p:nvSpPr>
        <p:spPr>
          <a:xfrm>
            <a:off x="205740" y="6585626"/>
            <a:ext cx="8732520" cy="246221"/>
          </a:xfrm>
          <a:prstGeom prst="rect">
            <a:avLst/>
          </a:prstGeom>
          <a:noFill/>
        </p:spPr>
        <p:txBody>
          <a:bodyPr wrap="none" rtlCol="0">
            <a:spAutoFit/>
          </a:bodyPr>
          <a:lstStyle/>
          <a:p>
            <a:r>
              <a:rPr lang="en-US" sz="1000" dirty="0" smtClean="0">
                <a:latin typeface="Times New Roman" panose="02020603050405020304" pitchFamily="18" charset="0"/>
                <a:cs typeface="Times New Roman" panose="02020603050405020304" pitchFamily="18" charset="0"/>
              </a:rPr>
              <a:t>Morgan, T. 2011. Hybrid Wetland Treatment Technology Facilities Contract Amendment. SFWMD Governing Board Meeting, March 10 2011.</a:t>
            </a:r>
            <a:endParaRPr lang="en-US" sz="1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5422252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2" name="Straight Connector 21"/>
          <p:cNvCxnSpPr>
            <a:stCxn id="19" idx="0"/>
          </p:cNvCxnSpPr>
          <p:nvPr/>
        </p:nvCxnSpPr>
        <p:spPr>
          <a:xfrm flipV="1">
            <a:off x="3258554" y="508000"/>
            <a:ext cx="821515" cy="13208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pic>
        <p:nvPicPr>
          <p:cNvPr id="9219" name="Picture 12"/>
          <p:cNvPicPr>
            <a:picLocks noChangeAspect="1"/>
          </p:cNvPicPr>
          <p:nvPr/>
        </p:nvPicPr>
        <p:blipFill>
          <a:blip r:embed="rId2">
            <a:extLst>
              <a:ext uri="{28A0092B-C50C-407E-A947-70E740481C1C}">
                <a14:useLocalDpi xmlns:a14="http://schemas.microsoft.com/office/drawing/2010/main" val="0"/>
              </a:ext>
            </a:extLst>
          </a:blip>
          <a:srcRect l="11710" r="38477" b="7222"/>
          <a:stretch>
            <a:fillRect/>
          </a:stretch>
        </p:blipFill>
        <p:spPr bwMode="auto">
          <a:xfrm>
            <a:off x="5080000" y="195263"/>
            <a:ext cx="3897313" cy="636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Arrow Connector 5"/>
          <p:cNvCxnSpPr>
            <a:stCxn id="45" idx="1"/>
          </p:cNvCxnSpPr>
          <p:nvPr/>
        </p:nvCxnSpPr>
        <p:spPr>
          <a:xfrm flipH="1" flipV="1">
            <a:off x="6461126" y="1296990"/>
            <a:ext cx="570164" cy="24668"/>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9222" name="TextBox 10"/>
          <p:cNvSpPr txBox="1">
            <a:spLocks noChangeArrowheads="1"/>
          </p:cNvSpPr>
          <p:nvPr/>
        </p:nvSpPr>
        <p:spPr bwMode="auto">
          <a:xfrm>
            <a:off x="7131050" y="6024563"/>
            <a:ext cx="12954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smtClean="0">
                <a:solidFill>
                  <a:prstClr val="white"/>
                </a:solidFill>
                <a:latin typeface="Times New Roman" panose="02020603050405020304" pitchFamily="18" charset="0"/>
                <a:cs typeface="Times New Roman" panose="02020603050405020304" pitchFamily="18" charset="0"/>
              </a:rPr>
              <a:t>Lake Okeechobee</a:t>
            </a:r>
          </a:p>
        </p:txBody>
      </p:sp>
      <p:sp>
        <p:nvSpPr>
          <p:cNvPr id="12" name="TextBox 11"/>
          <p:cNvSpPr txBox="1"/>
          <p:nvPr/>
        </p:nvSpPr>
        <p:spPr>
          <a:xfrm>
            <a:off x="5330825" y="5160963"/>
            <a:ext cx="1130300" cy="461962"/>
          </a:xfrm>
          <a:prstGeom prst="rect">
            <a:avLst/>
          </a:prstGeom>
          <a:solidFill>
            <a:schemeClr val="bg1">
              <a:lumMod val="50000"/>
              <a:alpha val="51000"/>
            </a:schemeClr>
          </a:solidFill>
          <a:ln>
            <a:solidFill>
              <a:schemeClr val="bg1"/>
            </a:solidFill>
          </a:ln>
        </p:spPr>
        <p:txBody>
          <a:bodyPr>
            <a:spAutoFit/>
          </a:bodyPr>
          <a:lstStyle/>
          <a:p>
            <a:pPr algn="ctr">
              <a:defRPr/>
            </a:pPr>
            <a:r>
              <a:rPr lang="en-US" sz="1200" dirty="0" err="1">
                <a:solidFill>
                  <a:prstClr val="white"/>
                </a:solidFill>
                <a:latin typeface="Times New Roman" panose="02020603050405020304" pitchFamily="18" charset="0"/>
                <a:cs typeface="Times New Roman" panose="02020603050405020304" pitchFamily="18" charset="0"/>
              </a:rPr>
              <a:t>Lemkin</a:t>
            </a:r>
            <a:r>
              <a:rPr lang="en-US" sz="1200" dirty="0">
                <a:solidFill>
                  <a:prstClr val="white"/>
                </a:solidFill>
                <a:latin typeface="Times New Roman" panose="02020603050405020304" pitchFamily="18" charset="0"/>
                <a:cs typeface="Times New Roman" panose="02020603050405020304" pitchFamily="18" charset="0"/>
              </a:rPr>
              <a:t> Creek HWTT</a:t>
            </a:r>
          </a:p>
        </p:txBody>
      </p:sp>
      <p:cxnSp>
        <p:nvCxnSpPr>
          <p:cNvPr id="14" name="Straight Arrow Connector 13"/>
          <p:cNvCxnSpPr>
            <a:stCxn id="12" idx="2"/>
          </p:cNvCxnSpPr>
          <p:nvPr/>
        </p:nvCxnSpPr>
        <p:spPr>
          <a:xfrm flipH="1">
            <a:off x="5435600" y="5622925"/>
            <a:ext cx="460375" cy="22860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5435600" y="330200"/>
            <a:ext cx="469900" cy="355600"/>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cxnSp>
        <p:nvCxnSpPr>
          <p:cNvPr id="18" name="Straight Connector 17"/>
          <p:cNvCxnSpPr/>
          <p:nvPr/>
        </p:nvCxnSpPr>
        <p:spPr>
          <a:xfrm>
            <a:off x="4080069" y="508000"/>
            <a:ext cx="1355531"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pic>
        <p:nvPicPr>
          <p:cNvPr id="19" name="Picture 18"/>
          <p:cNvPicPr>
            <a:picLocks noChangeAspect="1"/>
          </p:cNvPicPr>
          <p:nvPr/>
        </p:nvPicPr>
        <p:blipFill>
          <a:blip r:embed="rId3">
            <a:extLst>
              <a:ext uri="{28A0092B-C50C-407E-A947-70E740481C1C}">
                <a14:useLocalDpi xmlns:a14="http://schemas.microsoft.com/office/drawing/2010/main" val="0"/>
              </a:ext>
            </a:extLst>
          </a:blip>
          <a:srcRect t="26852" r="8612" b="22408"/>
          <a:stretch>
            <a:fillRect/>
          </a:stretch>
        </p:blipFill>
        <p:spPr bwMode="auto">
          <a:xfrm>
            <a:off x="230607" y="1828800"/>
            <a:ext cx="6055894" cy="2945941"/>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24" name="Right Arrow 23"/>
          <p:cNvSpPr/>
          <p:nvPr/>
        </p:nvSpPr>
        <p:spPr>
          <a:xfrm rot="10800000">
            <a:off x="5080000" y="2454275"/>
            <a:ext cx="679450" cy="21431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25" name="Right Arrow 24"/>
          <p:cNvSpPr/>
          <p:nvPr/>
        </p:nvSpPr>
        <p:spPr>
          <a:xfrm>
            <a:off x="5321300" y="2668588"/>
            <a:ext cx="679450" cy="21431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grpSp>
        <p:nvGrpSpPr>
          <p:cNvPr id="82" name="Group 81"/>
          <p:cNvGrpSpPr>
            <a:grpSpLocks/>
          </p:cNvGrpSpPr>
          <p:nvPr/>
        </p:nvGrpSpPr>
        <p:grpSpPr bwMode="auto">
          <a:xfrm>
            <a:off x="2601912" y="3273990"/>
            <a:ext cx="233363" cy="152400"/>
            <a:chOff x="1905000" y="2057400"/>
            <a:chExt cx="234013" cy="152400"/>
          </a:xfrm>
        </p:grpSpPr>
        <p:cxnSp>
          <p:nvCxnSpPr>
            <p:cNvPr id="46" name="Straight Connector 45"/>
            <p:cNvCxnSpPr/>
            <p:nvPr/>
          </p:nvCxnSpPr>
          <p:spPr>
            <a:xfrm>
              <a:off x="1905000" y="2209800"/>
              <a:ext cx="232421"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p:nvPr/>
          </p:nvCxnSpPr>
          <p:spPr>
            <a:xfrm flipH="1" flipV="1">
              <a:off x="2137421" y="2057400"/>
              <a:ext cx="1592" cy="15240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7" name="Group 6"/>
          <p:cNvGrpSpPr/>
          <p:nvPr/>
        </p:nvGrpSpPr>
        <p:grpSpPr>
          <a:xfrm>
            <a:off x="2997994" y="2901156"/>
            <a:ext cx="440951" cy="228600"/>
            <a:chOff x="2997994" y="2901156"/>
            <a:chExt cx="440951" cy="228600"/>
          </a:xfrm>
        </p:grpSpPr>
        <p:cxnSp>
          <p:nvCxnSpPr>
            <p:cNvPr id="54" name="Straight Connector 53"/>
            <p:cNvCxnSpPr/>
            <p:nvPr/>
          </p:nvCxnSpPr>
          <p:spPr bwMode="auto">
            <a:xfrm flipH="1" flipV="1">
              <a:off x="2999581" y="2901156"/>
              <a:ext cx="0" cy="2286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bwMode="auto">
            <a:xfrm>
              <a:off x="2997994" y="2901156"/>
              <a:ext cx="440951"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8" name="Straight Arrow Connector 57"/>
            <p:cNvCxnSpPr/>
            <p:nvPr/>
          </p:nvCxnSpPr>
          <p:spPr bwMode="auto">
            <a:xfrm>
              <a:off x="3438945" y="2909093"/>
              <a:ext cx="0" cy="15240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9" name="Straight Arrow Connector 58"/>
            <p:cNvCxnSpPr/>
            <p:nvPr/>
          </p:nvCxnSpPr>
          <p:spPr bwMode="auto">
            <a:xfrm>
              <a:off x="3221831" y="2901156"/>
              <a:ext cx="0" cy="15240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4" name="Group 3"/>
          <p:cNvGrpSpPr/>
          <p:nvPr/>
        </p:nvGrpSpPr>
        <p:grpSpPr>
          <a:xfrm>
            <a:off x="3270670" y="3254937"/>
            <a:ext cx="562947" cy="207963"/>
            <a:chOff x="3270670" y="3254937"/>
            <a:chExt cx="562947" cy="207963"/>
          </a:xfrm>
        </p:grpSpPr>
        <p:cxnSp>
          <p:nvCxnSpPr>
            <p:cNvPr id="64" name="Straight Connector 63"/>
            <p:cNvCxnSpPr/>
            <p:nvPr/>
          </p:nvCxnSpPr>
          <p:spPr bwMode="auto">
            <a:xfrm>
              <a:off x="3270670" y="3254937"/>
              <a:ext cx="0" cy="68263"/>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bwMode="auto">
            <a:xfrm>
              <a:off x="3442120" y="3254937"/>
              <a:ext cx="0" cy="68263"/>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bwMode="auto">
            <a:xfrm>
              <a:off x="3270670" y="3323200"/>
              <a:ext cx="562947"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8" name="Straight Arrow Connector 67"/>
            <p:cNvCxnSpPr/>
            <p:nvPr/>
          </p:nvCxnSpPr>
          <p:spPr bwMode="auto">
            <a:xfrm>
              <a:off x="3833617" y="3323200"/>
              <a:ext cx="0" cy="13970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79" name="Group 78"/>
          <p:cNvGrpSpPr>
            <a:grpSpLocks/>
          </p:cNvGrpSpPr>
          <p:nvPr/>
        </p:nvGrpSpPr>
        <p:grpSpPr bwMode="auto">
          <a:xfrm>
            <a:off x="3241577" y="3465281"/>
            <a:ext cx="158750" cy="224069"/>
            <a:chOff x="2362200" y="2264569"/>
            <a:chExt cx="158946" cy="173831"/>
          </a:xfrm>
        </p:grpSpPr>
        <p:cxnSp>
          <p:nvCxnSpPr>
            <p:cNvPr id="70" name="Straight Connector 69"/>
            <p:cNvCxnSpPr/>
            <p:nvPr/>
          </p:nvCxnSpPr>
          <p:spPr>
            <a:xfrm>
              <a:off x="2362200" y="2264569"/>
              <a:ext cx="0" cy="173831"/>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3" name="Straight Arrow Connector 72"/>
            <p:cNvCxnSpPr/>
            <p:nvPr/>
          </p:nvCxnSpPr>
          <p:spPr>
            <a:xfrm>
              <a:off x="2362200" y="2438400"/>
              <a:ext cx="158946"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cxnSp>
        <p:nvCxnSpPr>
          <p:cNvPr id="75" name="Straight Arrow Connector 74"/>
          <p:cNvCxnSpPr/>
          <p:nvPr/>
        </p:nvCxnSpPr>
        <p:spPr>
          <a:xfrm flipV="1">
            <a:off x="4080069" y="3376613"/>
            <a:ext cx="133350" cy="312737"/>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 name="Rectangular Callout 1"/>
          <p:cNvSpPr/>
          <p:nvPr/>
        </p:nvSpPr>
        <p:spPr>
          <a:xfrm>
            <a:off x="1306110" y="2530212"/>
            <a:ext cx="1295802" cy="324678"/>
          </a:xfrm>
          <a:prstGeom prst="wedgeRectCallout">
            <a:avLst>
              <a:gd name="adj1" fmla="val 64224"/>
              <a:gd name="adj2" fmla="val 102772"/>
            </a:avLst>
          </a:prstGeom>
          <a:solidFill>
            <a:schemeClr val="bg1">
              <a:alpha val="66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latin typeface="Times New Roman" panose="02020603050405020304" pitchFamily="18" charset="0"/>
                <a:cs typeface="Times New Roman" panose="02020603050405020304" pitchFamily="18" charset="0"/>
              </a:rPr>
              <a:t>Lime rock bed</a:t>
            </a:r>
            <a:endParaRPr lang="en-US" sz="1400" dirty="0">
              <a:solidFill>
                <a:schemeClr val="tx1"/>
              </a:solidFill>
              <a:latin typeface="Times New Roman" panose="02020603050405020304" pitchFamily="18" charset="0"/>
              <a:cs typeface="Times New Roman" panose="02020603050405020304" pitchFamily="18" charset="0"/>
            </a:endParaRPr>
          </a:p>
        </p:txBody>
      </p:sp>
      <p:sp>
        <p:nvSpPr>
          <p:cNvPr id="37" name="Rectangular Callout 36"/>
          <p:cNvSpPr/>
          <p:nvPr/>
        </p:nvSpPr>
        <p:spPr>
          <a:xfrm>
            <a:off x="2537815" y="2041965"/>
            <a:ext cx="1295802" cy="324678"/>
          </a:xfrm>
          <a:prstGeom prst="wedgeRectCallout">
            <a:avLst>
              <a:gd name="adj1" fmla="val 25733"/>
              <a:gd name="adj2" fmla="val 278335"/>
            </a:avLst>
          </a:prstGeom>
          <a:solidFill>
            <a:schemeClr val="bg1">
              <a:alpha val="66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latin typeface="Times New Roman" panose="02020603050405020304" pitchFamily="18" charset="0"/>
                <a:cs typeface="Times New Roman" panose="02020603050405020304" pitchFamily="18" charset="0"/>
              </a:rPr>
              <a:t>Contact Ponds</a:t>
            </a:r>
            <a:endParaRPr lang="en-US" sz="1400" dirty="0">
              <a:solidFill>
                <a:schemeClr val="tx1"/>
              </a:solidFill>
              <a:latin typeface="Times New Roman" panose="02020603050405020304" pitchFamily="18" charset="0"/>
              <a:cs typeface="Times New Roman" panose="02020603050405020304" pitchFamily="18" charset="0"/>
            </a:endParaRPr>
          </a:p>
        </p:txBody>
      </p:sp>
      <p:sp>
        <p:nvSpPr>
          <p:cNvPr id="38" name="Rectangular Callout 37"/>
          <p:cNvSpPr/>
          <p:nvPr/>
        </p:nvSpPr>
        <p:spPr>
          <a:xfrm>
            <a:off x="4050356" y="1947449"/>
            <a:ext cx="1295802" cy="324678"/>
          </a:xfrm>
          <a:prstGeom prst="wedgeRectCallout">
            <a:avLst>
              <a:gd name="adj1" fmla="val -62245"/>
              <a:gd name="adj2" fmla="val 391720"/>
            </a:avLst>
          </a:prstGeom>
          <a:solidFill>
            <a:schemeClr val="bg1">
              <a:alpha val="66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latin typeface="Times New Roman" panose="02020603050405020304" pitchFamily="18" charset="0"/>
                <a:cs typeface="Times New Roman" panose="02020603050405020304" pitchFamily="18" charset="0"/>
              </a:rPr>
              <a:t>Settling Pond</a:t>
            </a:r>
            <a:endParaRPr lang="en-US" sz="1400" dirty="0">
              <a:solidFill>
                <a:schemeClr val="tx1"/>
              </a:solidFill>
              <a:latin typeface="Times New Roman" panose="02020603050405020304" pitchFamily="18" charset="0"/>
              <a:cs typeface="Times New Roman" panose="02020603050405020304" pitchFamily="18" charset="0"/>
            </a:endParaRPr>
          </a:p>
        </p:txBody>
      </p:sp>
      <p:sp>
        <p:nvSpPr>
          <p:cNvPr id="39" name="Rectangular Callout 38"/>
          <p:cNvSpPr/>
          <p:nvPr/>
        </p:nvSpPr>
        <p:spPr>
          <a:xfrm>
            <a:off x="3998809" y="4256283"/>
            <a:ext cx="598481" cy="324678"/>
          </a:xfrm>
          <a:prstGeom prst="wedgeRectCallout">
            <a:avLst>
              <a:gd name="adj1" fmla="val -99649"/>
              <a:gd name="adj2" fmla="val -213858"/>
            </a:avLst>
          </a:prstGeom>
          <a:solidFill>
            <a:schemeClr val="bg1">
              <a:alpha val="66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latin typeface="Times New Roman" panose="02020603050405020304" pitchFamily="18" charset="0"/>
                <a:cs typeface="Times New Roman" panose="02020603050405020304" pitchFamily="18" charset="0"/>
              </a:rPr>
              <a:t>FAV</a:t>
            </a:r>
            <a:endParaRPr lang="en-US" sz="1400" dirty="0">
              <a:solidFill>
                <a:schemeClr val="tx1"/>
              </a:solidFill>
              <a:latin typeface="Times New Roman" panose="02020603050405020304" pitchFamily="18" charset="0"/>
              <a:cs typeface="Times New Roman" panose="02020603050405020304" pitchFamily="18" charset="0"/>
            </a:endParaRPr>
          </a:p>
        </p:txBody>
      </p:sp>
      <p:sp>
        <p:nvSpPr>
          <p:cNvPr id="40" name="Rectangular Callout 39"/>
          <p:cNvSpPr/>
          <p:nvPr/>
        </p:nvSpPr>
        <p:spPr>
          <a:xfrm>
            <a:off x="4597290" y="3616152"/>
            <a:ext cx="641459" cy="324678"/>
          </a:xfrm>
          <a:prstGeom prst="wedgeRectCallout">
            <a:avLst>
              <a:gd name="adj1" fmla="val -94249"/>
              <a:gd name="adj2" fmla="val -192489"/>
            </a:avLst>
          </a:prstGeom>
          <a:solidFill>
            <a:schemeClr val="bg1">
              <a:alpha val="66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latin typeface="Times New Roman" panose="02020603050405020304" pitchFamily="18" charset="0"/>
                <a:cs typeface="Times New Roman" panose="02020603050405020304" pitchFamily="18" charset="0"/>
              </a:rPr>
              <a:t>SAV</a:t>
            </a:r>
            <a:endParaRPr lang="en-US" sz="1400" dirty="0">
              <a:solidFill>
                <a:schemeClr val="tx1"/>
              </a:solidFill>
              <a:latin typeface="Times New Roman" panose="02020603050405020304" pitchFamily="18" charset="0"/>
              <a:cs typeface="Times New Roman" panose="02020603050405020304" pitchFamily="18" charset="0"/>
            </a:endParaRPr>
          </a:p>
        </p:txBody>
      </p:sp>
      <p:sp>
        <p:nvSpPr>
          <p:cNvPr id="44" name="Title 17"/>
          <p:cNvSpPr txBox="1">
            <a:spLocks/>
          </p:cNvSpPr>
          <p:nvPr/>
        </p:nvSpPr>
        <p:spPr>
          <a:xfrm>
            <a:off x="136719" y="98340"/>
            <a:ext cx="78867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dirty="0" smtClean="0">
                <a:latin typeface="Times New Roman" panose="02020603050405020304" pitchFamily="18" charset="0"/>
                <a:cs typeface="Times New Roman" panose="02020603050405020304" pitchFamily="18" charset="0"/>
              </a:rPr>
              <a:t>Project Example – </a:t>
            </a:r>
          </a:p>
          <a:p>
            <a:r>
              <a:rPr lang="en-US" sz="3200" dirty="0" smtClean="0">
                <a:latin typeface="Times New Roman" panose="02020603050405020304" pitchFamily="18" charset="0"/>
                <a:cs typeface="Times New Roman" panose="02020603050405020304" pitchFamily="18" charset="0"/>
              </a:rPr>
              <a:t>Grassy Island HWTT</a:t>
            </a:r>
            <a:endParaRPr lang="en-US" sz="3200" dirty="0">
              <a:latin typeface="Times New Roman" panose="02020603050405020304" pitchFamily="18" charset="0"/>
              <a:cs typeface="Times New Roman" panose="02020603050405020304" pitchFamily="18" charset="0"/>
            </a:endParaRPr>
          </a:p>
        </p:txBody>
      </p:sp>
      <p:sp>
        <p:nvSpPr>
          <p:cNvPr id="15" name="TextBox 14"/>
          <p:cNvSpPr txBox="1"/>
          <p:nvPr/>
        </p:nvSpPr>
        <p:spPr>
          <a:xfrm>
            <a:off x="5107773" y="2221746"/>
            <a:ext cx="732893" cy="338554"/>
          </a:xfrm>
          <a:prstGeom prst="rect">
            <a:avLst/>
          </a:prstGeom>
          <a:noFill/>
        </p:spPr>
        <p:txBody>
          <a:bodyPr wrap="none" rtlCol="0">
            <a:spAutoFit/>
          </a:bodyPr>
          <a:lstStyle/>
          <a:p>
            <a:r>
              <a:rPr lang="en-US" sz="1600" dirty="0" smtClean="0">
                <a:solidFill>
                  <a:schemeClr val="bg1"/>
                </a:solidFill>
                <a:latin typeface="Times New Roman" panose="02020603050405020304" pitchFamily="18" charset="0"/>
                <a:cs typeface="Times New Roman" panose="02020603050405020304" pitchFamily="18" charset="0"/>
              </a:rPr>
              <a:t>Inflow</a:t>
            </a:r>
            <a:endParaRPr lang="en-US" sz="1600" dirty="0">
              <a:solidFill>
                <a:schemeClr val="bg1"/>
              </a:solidFill>
              <a:latin typeface="Times New Roman" panose="02020603050405020304" pitchFamily="18" charset="0"/>
              <a:cs typeface="Times New Roman" panose="02020603050405020304" pitchFamily="18" charset="0"/>
            </a:endParaRPr>
          </a:p>
        </p:txBody>
      </p:sp>
      <p:sp>
        <p:nvSpPr>
          <p:cNvPr id="49" name="TextBox 48"/>
          <p:cNvSpPr txBox="1"/>
          <p:nvPr/>
        </p:nvSpPr>
        <p:spPr>
          <a:xfrm>
            <a:off x="5202459" y="2817372"/>
            <a:ext cx="869149" cy="338554"/>
          </a:xfrm>
          <a:prstGeom prst="rect">
            <a:avLst/>
          </a:prstGeom>
          <a:noFill/>
        </p:spPr>
        <p:txBody>
          <a:bodyPr wrap="none" rtlCol="0">
            <a:spAutoFit/>
          </a:bodyPr>
          <a:lstStyle/>
          <a:p>
            <a:r>
              <a:rPr lang="en-US" sz="1600" dirty="0" smtClean="0">
                <a:solidFill>
                  <a:schemeClr val="bg1"/>
                </a:solidFill>
                <a:latin typeface="Times New Roman" panose="02020603050405020304" pitchFamily="18" charset="0"/>
                <a:cs typeface="Times New Roman" panose="02020603050405020304" pitchFamily="18" charset="0"/>
              </a:rPr>
              <a:t>Outflow</a:t>
            </a:r>
            <a:endParaRPr lang="en-US" sz="1600" dirty="0">
              <a:solidFill>
                <a:schemeClr val="bg1"/>
              </a:solidFill>
              <a:latin typeface="Times New Roman" panose="02020603050405020304" pitchFamily="18" charset="0"/>
              <a:cs typeface="Times New Roman" panose="02020603050405020304" pitchFamily="18" charset="0"/>
            </a:endParaRPr>
          </a:p>
        </p:txBody>
      </p:sp>
      <p:sp>
        <p:nvSpPr>
          <p:cNvPr id="3" name="Oval 2"/>
          <p:cNvSpPr/>
          <p:nvPr/>
        </p:nvSpPr>
        <p:spPr>
          <a:xfrm>
            <a:off x="2515604" y="3316622"/>
            <a:ext cx="139700" cy="2163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p:cNvSpPr txBox="1"/>
          <p:nvPr/>
        </p:nvSpPr>
        <p:spPr>
          <a:xfrm>
            <a:off x="6804916" y="299159"/>
            <a:ext cx="1130300" cy="461665"/>
          </a:xfrm>
          <a:prstGeom prst="rect">
            <a:avLst/>
          </a:prstGeom>
          <a:solidFill>
            <a:schemeClr val="bg1">
              <a:lumMod val="50000"/>
              <a:alpha val="51000"/>
            </a:schemeClr>
          </a:solidFill>
          <a:ln>
            <a:solidFill>
              <a:schemeClr val="bg1"/>
            </a:solidFill>
          </a:ln>
        </p:spPr>
        <p:txBody>
          <a:bodyPr>
            <a:spAutoFit/>
          </a:bodyPr>
          <a:lstStyle/>
          <a:p>
            <a:pPr algn="ctr">
              <a:defRPr/>
            </a:pPr>
            <a:r>
              <a:rPr lang="en-US" sz="1200" dirty="0" smtClean="0">
                <a:solidFill>
                  <a:prstClr val="white"/>
                </a:solidFill>
                <a:latin typeface="Times New Roman" panose="02020603050405020304" pitchFamily="18" charset="0"/>
                <a:cs typeface="Times New Roman" panose="02020603050405020304" pitchFamily="18" charset="0"/>
              </a:rPr>
              <a:t>Grassy Island HWTT</a:t>
            </a:r>
            <a:endParaRPr lang="en-US" sz="1200" dirty="0">
              <a:solidFill>
                <a:prstClr val="white"/>
              </a:solidFill>
              <a:latin typeface="Times New Roman" panose="02020603050405020304" pitchFamily="18" charset="0"/>
              <a:cs typeface="Times New Roman" panose="02020603050405020304" pitchFamily="18" charset="0"/>
            </a:endParaRPr>
          </a:p>
        </p:txBody>
      </p:sp>
      <p:cxnSp>
        <p:nvCxnSpPr>
          <p:cNvPr id="42" name="Straight Arrow Connector 41"/>
          <p:cNvCxnSpPr>
            <a:stCxn id="41" idx="1"/>
          </p:cNvCxnSpPr>
          <p:nvPr/>
        </p:nvCxnSpPr>
        <p:spPr>
          <a:xfrm flipH="1" flipV="1">
            <a:off x="5938237" y="529991"/>
            <a:ext cx="866679" cy="1"/>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45" name="TextBox 44"/>
          <p:cNvSpPr txBox="1"/>
          <p:nvPr/>
        </p:nvSpPr>
        <p:spPr>
          <a:xfrm>
            <a:off x="7031290" y="1090825"/>
            <a:ext cx="1130300" cy="461665"/>
          </a:xfrm>
          <a:prstGeom prst="rect">
            <a:avLst/>
          </a:prstGeom>
          <a:solidFill>
            <a:schemeClr val="bg1">
              <a:lumMod val="50000"/>
              <a:alpha val="51000"/>
            </a:schemeClr>
          </a:solidFill>
          <a:ln>
            <a:solidFill>
              <a:schemeClr val="bg1"/>
            </a:solidFill>
          </a:ln>
        </p:spPr>
        <p:txBody>
          <a:bodyPr>
            <a:spAutoFit/>
          </a:bodyPr>
          <a:lstStyle/>
          <a:p>
            <a:pPr algn="ctr">
              <a:defRPr/>
            </a:pPr>
            <a:r>
              <a:rPr lang="en-US" sz="1200" dirty="0" smtClean="0">
                <a:solidFill>
                  <a:prstClr val="white"/>
                </a:solidFill>
                <a:latin typeface="Times New Roman" panose="02020603050405020304" pitchFamily="18" charset="0"/>
                <a:cs typeface="Times New Roman" panose="02020603050405020304" pitchFamily="18" charset="0"/>
              </a:rPr>
              <a:t>Taylor Creek STA</a:t>
            </a:r>
            <a:endParaRPr lang="en-US" sz="1200" dirty="0">
              <a:solidFill>
                <a:prstClr val="white"/>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672779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80">
                                          <p:stCondLst>
                                            <p:cond delay="0"/>
                                          </p:stCondLst>
                                        </p:cTn>
                                        <p:tgtEl>
                                          <p:spTgt spid="16"/>
                                        </p:tgtEl>
                                      </p:cBhvr>
                                    </p:animEffect>
                                    <p:anim calcmode="lin" valueType="num">
                                      <p:cBhvr>
                                        <p:cTn id="8"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13" dur="26">
                                          <p:stCondLst>
                                            <p:cond delay="650"/>
                                          </p:stCondLst>
                                        </p:cTn>
                                        <p:tgtEl>
                                          <p:spTgt spid="16"/>
                                        </p:tgtEl>
                                      </p:cBhvr>
                                      <p:to x="100000" y="60000"/>
                                    </p:animScale>
                                    <p:animScale>
                                      <p:cBhvr>
                                        <p:cTn id="14" dur="166" decel="50000">
                                          <p:stCondLst>
                                            <p:cond delay="676"/>
                                          </p:stCondLst>
                                        </p:cTn>
                                        <p:tgtEl>
                                          <p:spTgt spid="16"/>
                                        </p:tgtEl>
                                      </p:cBhvr>
                                      <p:to x="100000" y="100000"/>
                                    </p:animScale>
                                    <p:animScale>
                                      <p:cBhvr>
                                        <p:cTn id="15" dur="26">
                                          <p:stCondLst>
                                            <p:cond delay="1312"/>
                                          </p:stCondLst>
                                        </p:cTn>
                                        <p:tgtEl>
                                          <p:spTgt spid="16"/>
                                        </p:tgtEl>
                                      </p:cBhvr>
                                      <p:to x="100000" y="80000"/>
                                    </p:animScale>
                                    <p:animScale>
                                      <p:cBhvr>
                                        <p:cTn id="16" dur="166" decel="50000">
                                          <p:stCondLst>
                                            <p:cond delay="1338"/>
                                          </p:stCondLst>
                                        </p:cTn>
                                        <p:tgtEl>
                                          <p:spTgt spid="16"/>
                                        </p:tgtEl>
                                      </p:cBhvr>
                                      <p:to x="100000" y="100000"/>
                                    </p:animScale>
                                    <p:animScale>
                                      <p:cBhvr>
                                        <p:cTn id="17" dur="26">
                                          <p:stCondLst>
                                            <p:cond delay="1642"/>
                                          </p:stCondLst>
                                        </p:cTn>
                                        <p:tgtEl>
                                          <p:spTgt spid="16"/>
                                        </p:tgtEl>
                                      </p:cBhvr>
                                      <p:to x="100000" y="90000"/>
                                    </p:animScale>
                                    <p:animScale>
                                      <p:cBhvr>
                                        <p:cTn id="18" dur="166" decel="50000">
                                          <p:stCondLst>
                                            <p:cond delay="1668"/>
                                          </p:stCondLst>
                                        </p:cTn>
                                        <p:tgtEl>
                                          <p:spTgt spid="16"/>
                                        </p:tgtEl>
                                      </p:cBhvr>
                                      <p:to x="100000" y="100000"/>
                                    </p:animScale>
                                    <p:animScale>
                                      <p:cBhvr>
                                        <p:cTn id="19" dur="26">
                                          <p:stCondLst>
                                            <p:cond delay="1808"/>
                                          </p:stCondLst>
                                        </p:cTn>
                                        <p:tgtEl>
                                          <p:spTgt spid="16"/>
                                        </p:tgtEl>
                                      </p:cBhvr>
                                      <p:to x="100000" y="95000"/>
                                    </p:animScale>
                                    <p:animScale>
                                      <p:cBhvr>
                                        <p:cTn id="20" dur="166" decel="50000">
                                          <p:stCondLst>
                                            <p:cond delay="1834"/>
                                          </p:stCondLst>
                                        </p:cTn>
                                        <p:tgtEl>
                                          <p:spTgt spid="16"/>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wipe(down)">
                                      <p:cBhvr>
                                        <p:cTn id="23" dur="580">
                                          <p:stCondLst>
                                            <p:cond delay="0"/>
                                          </p:stCondLst>
                                        </p:cTn>
                                        <p:tgtEl>
                                          <p:spTgt spid="18"/>
                                        </p:tgtEl>
                                      </p:cBhvr>
                                    </p:animEffect>
                                    <p:anim calcmode="lin" valueType="num">
                                      <p:cBhvr>
                                        <p:cTn id="24"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29" dur="26">
                                          <p:stCondLst>
                                            <p:cond delay="650"/>
                                          </p:stCondLst>
                                        </p:cTn>
                                        <p:tgtEl>
                                          <p:spTgt spid="18"/>
                                        </p:tgtEl>
                                      </p:cBhvr>
                                      <p:to x="100000" y="60000"/>
                                    </p:animScale>
                                    <p:animScale>
                                      <p:cBhvr>
                                        <p:cTn id="30" dur="166" decel="50000">
                                          <p:stCondLst>
                                            <p:cond delay="676"/>
                                          </p:stCondLst>
                                        </p:cTn>
                                        <p:tgtEl>
                                          <p:spTgt spid="18"/>
                                        </p:tgtEl>
                                      </p:cBhvr>
                                      <p:to x="100000" y="100000"/>
                                    </p:animScale>
                                    <p:animScale>
                                      <p:cBhvr>
                                        <p:cTn id="31" dur="26">
                                          <p:stCondLst>
                                            <p:cond delay="1312"/>
                                          </p:stCondLst>
                                        </p:cTn>
                                        <p:tgtEl>
                                          <p:spTgt spid="18"/>
                                        </p:tgtEl>
                                      </p:cBhvr>
                                      <p:to x="100000" y="80000"/>
                                    </p:animScale>
                                    <p:animScale>
                                      <p:cBhvr>
                                        <p:cTn id="32" dur="166" decel="50000">
                                          <p:stCondLst>
                                            <p:cond delay="1338"/>
                                          </p:stCondLst>
                                        </p:cTn>
                                        <p:tgtEl>
                                          <p:spTgt spid="18"/>
                                        </p:tgtEl>
                                      </p:cBhvr>
                                      <p:to x="100000" y="100000"/>
                                    </p:animScale>
                                    <p:animScale>
                                      <p:cBhvr>
                                        <p:cTn id="33" dur="26">
                                          <p:stCondLst>
                                            <p:cond delay="1642"/>
                                          </p:stCondLst>
                                        </p:cTn>
                                        <p:tgtEl>
                                          <p:spTgt spid="18"/>
                                        </p:tgtEl>
                                      </p:cBhvr>
                                      <p:to x="100000" y="90000"/>
                                    </p:animScale>
                                    <p:animScale>
                                      <p:cBhvr>
                                        <p:cTn id="34" dur="166" decel="50000">
                                          <p:stCondLst>
                                            <p:cond delay="1668"/>
                                          </p:stCondLst>
                                        </p:cTn>
                                        <p:tgtEl>
                                          <p:spTgt spid="18"/>
                                        </p:tgtEl>
                                      </p:cBhvr>
                                      <p:to x="100000" y="100000"/>
                                    </p:animScale>
                                    <p:animScale>
                                      <p:cBhvr>
                                        <p:cTn id="35" dur="26">
                                          <p:stCondLst>
                                            <p:cond delay="1808"/>
                                          </p:stCondLst>
                                        </p:cTn>
                                        <p:tgtEl>
                                          <p:spTgt spid="18"/>
                                        </p:tgtEl>
                                      </p:cBhvr>
                                      <p:to x="100000" y="95000"/>
                                    </p:animScale>
                                    <p:animScale>
                                      <p:cBhvr>
                                        <p:cTn id="36" dur="166" decel="50000">
                                          <p:stCondLst>
                                            <p:cond delay="1834"/>
                                          </p:stCondLst>
                                        </p:cTn>
                                        <p:tgtEl>
                                          <p:spTgt spid="18"/>
                                        </p:tgtEl>
                                      </p:cBhvr>
                                      <p:to x="100000" y="100000"/>
                                    </p:animScale>
                                  </p:childTnLst>
                                </p:cTn>
                              </p:par>
                              <p:par>
                                <p:cTn id="37" presetID="26" presetClass="entr" presetSubtype="0" fill="hold" nodeType="withEffect">
                                  <p:stCondLst>
                                    <p:cond delay="0"/>
                                  </p:stCondLst>
                                  <p:childTnLst>
                                    <p:set>
                                      <p:cBhvr>
                                        <p:cTn id="38" dur="1" fill="hold">
                                          <p:stCondLst>
                                            <p:cond delay="0"/>
                                          </p:stCondLst>
                                        </p:cTn>
                                        <p:tgtEl>
                                          <p:spTgt spid="22"/>
                                        </p:tgtEl>
                                        <p:attrNameLst>
                                          <p:attrName>style.visibility</p:attrName>
                                        </p:attrNameLst>
                                      </p:cBhvr>
                                      <p:to>
                                        <p:strVal val="visible"/>
                                      </p:to>
                                    </p:set>
                                    <p:animEffect transition="in" filter="wipe(down)">
                                      <p:cBhvr>
                                        <p:cTn id="39" dur="580">
                                          <p:stCondLst>
                                            <p:cond delay="0"/>
                                          </p:stCondLst>
                                        </p:cTn>
                                        <p:tgtEl>
                                          <p:spTgt spid="22"/>
                                        </p:tgtEl>
                                      </p:cBhvr>
                                    </p:animEffect>
                                    <p:anim calcmode="lin" valueType="num">
                                      <p:cBhvr>
                                        <p:cTn id="40" dur="1822"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22"/>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22"/>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22"/>
                                        </p:tgtEl>
                                        <p:attrNameLst>
                                          <p:attrName>ppt_y</p:attrName>
                                        </p:attrNameLst>
                                      </p:cBhvr>
                                      <p:tavLst>
                                        <p:tav tm="0" fmla="#ppt_y-sin(pi*$)/81">
                                          <p:val>
                                            <p:fltVal val="0"/>
                                          </p:val>
                                        </p:tav>
                                        <p:tav tm="100000">
                                          <p:val>
                                            <p:fltVal val="1"/>
                                          </p:val>
                                        </p:tav>
                                      </p:tavLst>
                                    </p:anim>
                                    <p:animScale>
                                      <p:cBhvr>
                                        <p:cTn id="45" dur="26">
                                          <p:stCondLst>
                                            <p:cond delay="650"/>
                                          </p:stCondLst>
                                        </p:cTn>
                                        <p:tgtEl>
                                          <p:spTgt spid="22"/>
                                        </p:tgtEl>
                                      </p:cBhvr>
                                      <p:to x="100000" y="60000"/>
                                    </p:animScale>
                                    <p:animScale>
                                      <p:cBhvr>
                                        <p:cTn id="46" dur="166" decel="50000">
                                          <p:stCondLst>
                                            <p:cond delay="676"/>
                                          </p:stCondLst>
                                        </p:cTn>
                                        <p:tgtEl>
                                          <p:spTgt spid="22"/>
                                        </p:tgtEl>
                                      </p:cBhvr>
                                      <p:to x="100000" y="100000"/>
                                    </p:animScale>
                                    <p:animScale>
                                      <p:cBhvr>
                                        <p:cTn id="47" dur="26">
                                          <p:stCondLst>
                                            <p:cond delay="1312"/>
                                          </p:stCondLst>
                                        </p:cTn>
                                        <p:tgtEl>
                                          <p:spTgt spid="22"/>
                                        </p:tgtEl>
                                      </p:cBhvr>
                                      <p:to x="100000" y="80000"/>
                                    </p:animScale>
                                    <p:animScale>
                                      <p:cBhvr>
                                        <p:cTn id="48" dur="166" decel="50000">
                                          <p:stCondLst>
                                            <p:cond delay="1338"/>
                                          </p:stCondLst>
                                        </p:cTn>
                                        <p:tgtEl>
                                          <p:spTgt spid="22"/>
                                        </p:tgtEl>
                                      </p:cBhvr>
                                      <p:to x="100000" y="100000"/>
                                    </p:animScale>
                                    <p:animScale>
                                      <p:cBhvr>
                                        <p:cTn id="49" dur="26">
                                          <p:stCondLst>
                                            <p:cond delay="1642"/>
                                          </p:stCondLst>
                                        </p:cTn>
                                        <p:tgtEl>
                                          <p:spTgt spid="22"/>
                                        </p:tgtEl>
                                      </p:cBhvr>
                                      <p:to x="100000" y="90000"/>
                                    </p:animScale>
                                    <p:animScale>
                                      <p:cBhvr>
                                        <p:cTn id="50" dur="166" decel="50000">
                                          <p:stCondLst>
                                            <p:cond delay="1668"/>
                                          </p:stCondLst>
                                        </p:cTn>
                                        <p:tgtEl>
                                          <p:spTgt spid="22"/>
                                        </p:tgtEl>
                                      </p:cBhvr>
                                      <p:to x="100000" y="100000"/>
                                    </p:animScale>
                                    <p:animScale>
                                      <p:cBhvr>
                                        <p:cTn id="51" dur="26">
                                          <p:stCondLst>
                                            <p:cond delay="1808"/>
                                          </p:stCondLst>
                                        </p:cTn>
                                        <p:tgtEl>
                                          <p:spTgt spid="22"/>
                                        </p:tgtEl>
                                      </p:cBhvr>
                                      <p:to x="100000" y="95000"/>
                                    </p:animScale>
                                    <p:animScale>
                                      <p:cBhvr>
                                        <p:cTn id="52" dur="166" decel="50000">
                                          <p:stCondLst>
                                            <p:cond delay="1834"/>
                                          </p:stCondLst>
                                        </p:cTn>
                                        <p:tgtEl>
                                          <p:spTgt spid="22"/>
                                        </p:tgtEl>
                                      </p:cBhvr>
                                      <p:to x="100000" y="100000"/>
                                    </p:animScale>
                                  </p:childTnLst>
                                </p:cTn>
                              </p:par>
                              <p:par>
                                <p:cTn id="53" presetID="26" presetClass="entr" presetSubtype="0" fill="hold" nodeType="withEffect">
                                  <p:stCondLst>
                                    <p:cond delay="0"/>
                                  </p:stCondLst>
                                  <p:childTnLst>
                                    <p:set>
                                      <p:cBhvr>
                                        <p:cTn id="54" dur="1" fill="hold">
                                          <p:stCondLst>
                                            <p:cond delay="0"/>
                                          </p:stCondLst>
                                        </p:cTn>
                                        <p:tgtEl>
                                          <p:spTgt spid="19"/>
                                        </p:tgtEl>
                                        <p:attrNameLst>
                                          <p:attrName>style.visibility</p:attrName>
                                        </p:attrNameLst>
                                      </p:cBhvr>
                                      <p:to>
                                        <p:strVal val="visible"/>
                                      </p:to>
                                    </p:set>
                                    <p:animEffect transition="in" filter="wipe(down)">
                                      <p:cBhvr>
                                        <p:cTn id="55" dur="580">
                                          <p:stCondLst>
                                            <p:cond delay="0"/>
                                          </p:stCondLst>
                                        </p:cTn>
                                        <p:tgtEl>
                                          <p:spTgt spid="19"/>
                                        </p:tgtEl>
                                      </p:cBhvr>
                                    </p:animEffect>
                                    <p:anim calcmode="lin" valueType="num">
                                      <p:cBhvr>
                                        <p:cTn id="56" dur="182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57" dur="664"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58" dur="664" tmFilter="0, 0; 0.125,0.2665; 0.25,0.4; 0.375,0.465; 0.5,0.5;  0.625,0.535; 0.75,0.6; 0.875,0.7335; 1,1">
                                          <p:stCondLst>
                                            <p:cond delay="664"/>
                                          </p:stCondLst>
                                        </p:cTn>
                                        <p:tgtEl>
                                          <p:spTgt spid="19"/>
                                        </p:tgtEl>
                                        <p:attrNameLst>
                                          <p:attrName>ppt_y</p:attrName>
                                        </p:attrNameLst>
                                      </p:cBhvr>
                                      <p:tavLst>
                                        <p:tav tm="0" fmla="#ppt_y-sin(pi*$)/9">
                                          <p:val>
                                            <p:fltVal val="0"/>
                                          </p:val>
                                        </p:tav>
                                        <p:tav tm="100000">
                                          <p:val>
                                            <p:fltVal val="1"/>
                                          </p:val>
                                        </p:tav>
                                      </p:tavLst>
                                    </p:anim>
                                    <p:anim calcmode="lin" valueType="num">
                                      <p:cBhvr>
                                        <p:cTn id="59" dur="332" tmFilter="0, 0; 0.125,0.2665; 0.25,0.4; 0.375,0.465; 0.5,0.5;  0.625,0.535; 0.75,0.6; 0.875,0.7335; 1,1">
                                          <p:stCondLst>
                                            <p:cond delay="1324"/>
                                          </p:stCondLst>
                                        </p:cTn>
                                        <p:tgtEl>
                                          <p:spTgt spid="19"/>
                                        </p:tgtEl>
                                        <p:attrNameLst>
                                          <p:attrName>ppt_y</p:attrName>
                                        </p:attrNameLst>
                                      </p:cBhvr>
                                      <p:tavLst>
                                        <p:tav tm="0" fmla="#ppt_y-sin(pi*$)/27">
                                          <p:val>
                                            <p:fltVal val="0"/>
                                          </p:val>
                                        </p:tav>
                                        <p:tav tm="100000">
                                          <p:val>
                                            <p:fltVal val="1"/>
                                          </p:val>
                                        </p:tav>
                                      </p:tavLst>
                                    </p:anim>
                                    <p:anim calcmode="lin" valueType="num">
                                      <p:cBhvr>
                                        <p:cTn id="60" dur="164" tmFilter="0, 0; 0.125,0.2665; 0.25,0.4; 0.375,0.465; 0.5,0.5;  0.625,0.535; 0.75,0.6; 0.875,0.7335; 1,1">
                                          <p:stCondLst>
                                            <p:cond delay="1656"/>
                                          </p:stCondLst>
                                        </p:cTn>
                                        <p:tgtEl>
                                          <p:spTgt spid="19"/>
                                        </p:tgtEl>
                                        <p:attrNameLst>
                                          <p:attrName>ppt_y</p:attrName>
                                        </p:attrNameLst>
                                      </p:cBhvr>
                                      <p:tavLst>
                                        <p:tav tm="0" fmla="#ppt_y-sin(pi*$)/81">
                                          <p:val>
                                            <p:fltVal val="0"/>
                                          </p:val>
                                        </p:tav>
                                        <p:tav tm="100000">
                                          <p:val>
                                            <p:fltVal val="1"/>
                                          </p:val>
                                        </p:tav>
                                      </p:tavLst>
                                    </p:anim>
                                    <p:animScale>
                                      <p:cBhvr>
                                        <p:cTn id="61" dur="26">
                                          <p:stCondLst>
                                            <p:cond delay="650"/>
                                          </p:stCondLst>
                                        </p:cTn>
                                        <p:tgtEl>
                                          <p:spTgt spid="19"/>
                                        </p:tgtEl>
                                      </p:cBhvr>
                                      <p:to x="100000" y="60000"/>
                                    </p:animScale>
                                    <p:animScale>
                                      <p:cBhvr>
                                        <p:cTn id="62" dur="166" decel="50000">
                                          <p:stCondLst>
                                            <p:cond delay="676"/>
                                          </p:stCondLst>
                                        </p:cTn>
                                        <p:tgtEl>
                                          <p:spTgt spid="19"/>
                                        </p:tgtEl>
                                      </p:cBhvr>
                                      <p:to x="100000" y="100000"/>
                                    </p:animScale>
                                    <p:animScale>
                                      <p:cBhvr>
                                        <p:cTn id="63" dur="26">
                                          <p:stCondLst>
                                            <p:cond delay="1312"/>
                                          </p:stCondLst>
                                        </p:cTn>
                                        <p:tgtEl>
                                          <p:spTgt spid="19"/>
                                        </p:tgtEl>
                                      </p:cBhvr>
                                      <p:to x="100000" y="80000"/>
                                    </p:animScale>
                                    <p:animScale>
                                      <p:cBhvr>
                                        <p:cTn id="64" dur="166" decel="50000">
                                          <p:stCondLst>
                                            <p:cond delay="1338"/>
                                          </p:stCondLst>
                                        </p:cTn>
                                        <p:tgtEl>
                                          <p:spTgt spid="19"/>
                                        </p:tgtEl>
                                      </p:cBhvr>
                                      <p:to x="100000" y="100000"/>
                                    </p:animScale>
                                    <p:animScale>
                                      <p:cBhvr>
                                        <p:cTn id="65" dur="26">
                                          <p:stCondLst>
                                            <p:cond delay="1642"/>
                                          </p:stCondLst>
                                        </p:cTn>
                                        <p:tgtEl>
                                          <p:spTgt spid="19"/>
                                        </p:tgtEl>
                                      </p:cBhvr>
                                      <p:to x="100000" y="90000"/>
                                    </p:animScale>
                                    <p:animScale>
                                      <p:cBhvr>
                                        <p:cTn id="66" dur="166" decel="50000">
                                          <p:stCondLst>
                                            <p:cond delay="1668"/>
                                          </p:stCondLst>
                                        </p:cTn>
                                        <p:tgtEl>
                                          <p:spTgt spid="19"/>
                                        </p:tgtEl>
                                      </p:cBhvr>
                                      <p:to x="100000" y="100000"/>
                                    </p:animScale>
                                    <p:animScale>
                                      <p:cBhvr>
                                        <p:cTn id="67" dur="26">
                                          <p:stCondLst>
                                            <p:cond delay="1808"/>
                                          </p:stCondLst>
                                        </p:cTn>
                                        <p:tgtEl>
                                          <p:spTgt spid="19"/>
                                        </p:tgtEl>
                                      </p:cBhvr>
                                      <p:to x="100000" y="95000"/>
                                    </p:animScale>
                                    <p:animScale>
                                      <p:cBhvr>
                                        <p:cTn id="68" dur="166" decel="50000">
                                          <p:stCondLst>
                                            <p:cond delay="1834"/>
                                          </p:stCondLst>
                                        </p:cTn>
                                        <p:tgtEl>
                                          <p:spTgt spid="19"/>
                                        </p:tgtEl>
                                      </p:cBhvr>
                                      <p:to x="100000" y="100000"/>
                                    </p:animScale>
                                  </p:childTnLst>
                                </p:cTn>
                              </p:par>
                              <p:par>
                                <p:cTn id="69" presetID="26" presetClass="entr" presetSubtype="0" fill="hold" grpId="0" nodeType="withEffect">
                                  <p:stCondLst>
                                    <p:cond delay="0"/>
                                  </p:stCondLst>
                                  <p:childTnLst>
                                    <p:set>
                                      <p:cBhvr>
                                        <p:cTn id="70" dur="1" fill="hold">
                                          <p:stCondLst>
                                            <p:cond delay="0"/>
                                          </p:stCondLst>
                                        </p:cTn>
                                        <p:tgtEl>
                                          <p:spTgt spid="41"/>
                                        </p:tgtEl>
                                        <p:attrNameLst>
                                          <p:attrName>style.visibility</p:attrName>
                                        </p:attrNameLst>
                                      </p:cBhvr>
                                      <p:to>
                                        <p:strVal val="visible"/>
                                      </p:to>
                                    </p:set>
                                    <p:animEffect transition="in" filter="wipe(down)">
                                      <p:cBhvr>
                                        <p:cTn id="71" dur="580">
                                          <p:stCondLst>
                                            <p:cond delay="0"/>
                                          </p:stCondLst>
                                        </p:cTn>
                                        <p:tgtEl>
                                          <p:spTgt spid="41"/>
                                        </p:tgtEl>
                                      </p:cBhvr>
                                    </p:animEffect>
                                    <p:anim calcmode="lin" valueType="num">
                                      <p:cBhvr>
                                        <p:cTn id="72" dur="1822" tmFilter="0,0; 0.14,0.36; 0.43,0.73; 0.71,0.91; 1.0,1.0">
                                          <p:stCondLst>
                                            <p:cond delay="0"/>
                                          </p:stCondLst>
                                        </p:cTn>
                                        <p:tgtEl>
                                          <p:spTgt spid="41"/>
                                        </p:tgtEl>
                                        <p:attrNameLst>
                                          <p:attrName>ppt_x</p:attrName>
                                        </p:attrNameLst>
                                      </p:cBhvr>
                                      <p:tavLst>
                                        <p:tav tm="0">
                                          <p:val>
                                            <p:strVal val="#ppt_x-0.25"/>
                                          </p:val>
                                        </p:tav>
                                        <p:tav tm="100000">
                                          <p:val>
                                            <p:strVal val="#ppt_x"/>
                                          </p:val>
                                        </p:tav>
                                      </p:tavLst>
                                    </p:anim>
                                    <p:anim calcmode="lin" valueType="num">
                                      <p:cBhvr>
                                        <p:cTn id="73" dur="664" tmFilter="0.0,0.0; 0.25,0.07; 0.50,0.2; 0.75,0.467; 1.0,1.0">
                                          <p:stCondLst>
                                            <p:cond delay="0"/>
                                          </p:stCondLst>
                                        </p:cTn>
                                        <p:tgtEl>
                                          <p:spTgt spid="41"/>
                                        </p:tgtEl>
                                        <p:attrNameLst>
                                          <p:attrName>ppt_y</p:attrName>
                                        </p:attrNameLst>
                                      </p:cBhvr>
                                      <p:tavLst>
                                        <p:tav tm="0" fmla="#ppt_y-sin(pi*$)/3">
                                          <p:val>
                                            <p:fltVal val="0.5"/>
                                          </p:val>
                                        </p:tav>
                                        <p:tav tm="100000">
                                          <p:val>
                                            <p:fltVal val="1"/>
                                          </p:val>
                                        </p:tav>
                                      </p:tavLst>
                                    </p:anim>
                                    <p:anim calcmode="lin" valueType="num">
                                      <p:cBhvr>
                                        <p:cTn id="74" dur="664" tmFilter="0, 0; 0.125,0.2665; 0.25,0.4; 0.375,0.465; 0.5,0.5;  0.625,0.535; 0.75,0.6; 0.875,0.7335; 1,1">
                                          <p:stCondLst>
                                            <p:cond delay="664"/>
                                          </p:stCondLst>
                                        </p:cTn>
                                        <p:tgtEl>
                                          <p:spTgt spid="41"/>
                                        </p:tgtEl>
                                        <p:attrNameLst>
                                          <p:attrName>ppt_y</p:attrName>
                                        </p:attrNameLst>
                                      </p:cBhvr>
                                      <p:tavLst>
                                        <p:tav tm="0" fmla="#ppt_y-sin(pi*$)/9">
                                          <p:val>
                                            <p:fltVal val="0"/>
                                          </p:val>
                                        </p:tav>
                                        <p:tav tm="100000">
                                          <p:val>
                                            <p:fltVal val="1"/>
                                          </p:val>
                                        </p:tav>
                                      </p:tavLst>
                                    </p:anim>
                                    <p:anim calcmode="lin" valueType="num">
                                      <p:cBhvr>
                                        <p:cTn id="75" dur="332" tmFilter="0, 0; 0.125,0.2665; 0.25,0.4; 0.375,0.465; 0.5,0.5;  0.625,0.535; 0.75,0.6; 0.875,0.7335; 1,1">
                                          <p:stCondLst>
                                            <p:cond delay="1324"/>
                                          </p:stCondLst>
                                        </p:cTn>
                                        <p:tgtEl>
                                          <p:spTgt spid="41"/>
                                        </p:tgtEl>
                                        <p:attrNameLst>
                                          <p:attrName>ppt_y</p:attrName>
                                        </p:attrNameLst>
                                      </p:cBhvr>
                                      <p:tavLst>
                                        <p:tav tm="0" fmla="#ppt_y-sin(pi*$)/27">
                                          <p:val>
                                            <p:fltVal val="0"/>
                                          </p:val>
                                        </p:tav>
                                        <p:tav tm="100000">
                                          <p:val>
                                            <p:fltVal val="1"/>
                                          </p:val>
                                        </p:tav>
                                      </p:tavLst>
                                    </p:anim>
                                    <p:anim calcmode="lin" valueType="num">
                                      <p:cBhvr>
                                        <p:cTn id="76" dur="164" tmFilter="0, 0; 0.125,0.2665; 0.25,0.4; 0.375,0.465; 0.5,0.5;  0.625,0.535; 0.75,0.6; 0.875,0.7335; 1,1">
                                          <p:stCondLst>
                                            <p:cond delay="1656"/>
                                          </p:stCondLst>
                                        </p:cTn>
                                        <p:tgtEl>
                                          <p:spTgt spid="41"/>
                                        </p:tgtEl>
                                        <p:attrNameLst>
                                          <p:attrName>ppt_y</p:attrName>
                                        </p:attrNameLst>
                                      </p:cBhvr>
                                      <p:tavLst>
                                        <p:tav tm="0" fmla="#ppt_y-sin(pi*$)/81">
                                          <p:val>
                                            <p:fltVal val="0"/>
                                          </p:val>
                                        </p:tav>
                                        <p:tav tm="100000">
                                          <p:val>
                                            <p:fltVal val="1"/>
                                          </p:val>
                                        </p:tav>
                                      </p:tavLst>
                                    </p:anim>
                                    <p:animScale>
                                      <p:cBhvr>
                                        <p:cTn id="77" dur="26">
                                          <p:stCondLst>
                                            <p:cond delay="650"/>
                                          </p:stCondLst>
                                        </p:cTn>
                                        <p:tgtEl>
                                          <p:spTgt spid="41"/>
                                        </p:tgtEl>
                                      </p:cBhvr>
                                      <p:to x="100000" y="60000"/>
                                    </p:animScale>
                                    <p:animScale>
                                      <p:cBhvr>
                                        <p:cTn id="78" dur="166" decel="50000">
                                          <p:stCondLst>
                                            <p:cond delay="676"/>
                                          </p:stCondLst>
                                        </p:cTn>
                                        <p:tgtEl>
                                          <p:spTgt spid="41"/>
                                        </p:tgtEl>
                                      </p:cBhvr>
                                      <p:to x="100000" y="100000"/>
                                    </p:animScale>
                                    <p:animScale>
                                      <p:cBhvr>
                                        <p:cTn id="79" dur="26">
                                          <p:stCondLst>
                                            <p:cond delay="1312"/>
                                          </p:stCondLst>
                                        </p:cTn>
                                        <p:tgtEl>
                                          <p:spTgt spid="41"/>
                                        </p:tgtEl>
                                      </p:cBhvr>
                                      <p:to x="100000" y="80000"/>
                                    </p:animScale>
                                    <p:animScale>
                                      <p:cBhvr>
                                        <p:cTn id="80" dur="166" decel="50000">
                                          <p:stCondLst>
                                            <p:cond delay="1338"/>
                                          </p:stCondLst>
                                        </p:cTn>
                                        <p:tgtEl>
                                          <p:spTgt spid="41"/>
                                        </p:tgtEl>
                                      </p:cBhvr>
                                      <p:to x="100000" y="100000"/>
                                    </p:animScale>
                                    <p:animScale>
                                      <p:cBhvr>
                                        <p:cTn id="81" dur="26">
                                          <p:stCondLst>
                                            <p:cond delay="1642"/>
                                          </p:stCondLst>
                                        </p:cTn>
                                        <p:tgtEl>
                                          <p:spTgt spid="41"/>
                                        </p:tgtEl>
                                      </p:cBhvr>
                                      <p:to x="100000" y="90000"/>
                                    </p:animScale>
                                    <p:animScale>
                                      <p:cBhvr>
                                        <p:cTn id="82" dur="166" decel="50000">
                                          <p:stCondLst>
                                            <p:cond delay="1668"/>
                                          </p:stCondLst>
                                        </p:cTn>
                                        <p:tgtEl>
                                          <p:spTgt spid="41"/>
                                        </p:tgtEl>
                                      </p:cBhvr>
                                      <p:to x="100000" y="100000"/>
                                    </p:animScale>
                                    <p:animScale>
                                      <p:cBhvr>
                                        <p:cTn id="83" dur="26">
                                          <p:stCondLst>
                                            <p:cond delay="1808"/>
                                          </p:stCondLst>
                                        </p:cTn>
                                        <p:tgtEl>
                                          <p:spTgt spid="41"/>
                                        </p:tgtEl>
                                      </p:cBhvr>
                                      <p:to x="100000" y="95000"/>
                                    </p:animScale>
                                    <p:animScale>
                                      <p:cBhvr>
                                        <p:cTn id="84" dur="166" decel="50000">
                                          <p:stCondLst>
                                            <p:cond delay="1834"/>
                                          </p:stCondLst>
                                        </p:cTn>
                                        <p:tgtEl>
                                          <p:spTgt spid="41"/>
                                        </p:tgtEl>
                                      </p:cBhvr>
                                      <p:to x="100000" y="100000"/>
                                    </p:animScale>
                                  </p:childTnLst>
                                </p:cTn>
                              </p:par>
                              <p:par>
                                <p:cTn id="85" presetID="26" presetClass="entr" presetSubtype="0" fill="hold" nodeType="withEffect">
                                  <p:stCondLst>
                                    <p:cond delay="0"/>
                                  </p:stCondLst>
                                  <p:childTnLst>
                                    <p:set>
                                      <p:cBhvr>
                                        <p:cTn id="86" dur="1" fill="hold">
                                          <p:stCondLst>
                                            <p:cond delay="0"/>
                                          </p:stCondLst>
                                        </p:cTn>
                                        <p:tgtEl>
                                          <p:spTgt spid="42"/>
                                        </p:tgtEl>
                                        <p:attrNameLst>
                                          <p:attrName>style.visibility</p:attrName>
                                        </p:attrNameLst>
                                      </p:cBhvr>
                                      <p:to>
                                        <p:strVal val="visible"/>
                                      </p:to>
                                    </p:set>
                                    <p:animEffect transition="in" filter="wipe(down)">
                                      <p:cBhvr>
                                        <p:cTn id="87" dur="580">
                                          <p:stCondLst>
                                            <p:cond delay="0"/>
                                          </p:stCondLst>
                                        </p:cTn>
                                        <p:tgtEl>
                                          <p:spTgt spid="42"/>
                                        </p:tgtEl>
                                      </p:cBhvr>
                                    </p:animEffect>
                                    <p:anim calcmode="lin" valueType="num">
                                      <p:cBhvr>
                                        <p:cTn id="88" dur="1822" tmFilter="0,0; 0.14,0.36; 0.43,0.73; 0.71,0.91; 1.0,1.0">
                                          <p:stCondLst>
                                            <p:cond delay="0"/>
                                          </p:stCondLst>
                                        </p:cTn>
                                        <p:tgtEl>
                                          <p:spTgt spid="42"/>
                                        </p:tgtEl>
                                        <p:attrNameLst>
                                          <p:attrName>ppt_x</p:attrName>
                                        </p:attrNameLst>
                                      </p:cBhvr>
                                      <p:tavLst>
                                        <p:tav tm="0">
                                          <p:val>
                                            <p:strVal val="#ppt_x-0.25"/>
                                          </p:val>
                                        </p:tav>
                                        <p:tav tm="100000">
                                          <p:val>
                                            <p:strVal val="#ppt_x"/>
                                          </p:val>
                                        </p:tav>
                                      </p:tavLst>
                                    </p:anim>
                                    <p:anim calcmode="lin" valueType="num">
                                      <p:cBhvr>
                                        <p:cTn id="89" dur="664" tmFilter="0.0,0.0; 0.25,0.07; 0.50,0.2; 0.75,0.467; 1.0,1.0">
                                          <p:stCondLst>
                                            <p:cond delay="0"/>
                                          </p:stCondLst>
                                        </p:cTn>
                                        <p:tgtEl>
                                          <p:spTgt spid="42"/>
                                        </p:tgtEl>
                                        <p:attrNameLst>
                                          <p:attrName>ppt_y</p:attrName>
                                        </p:attrNameLst>
                                      </p:cBhvr>
                                      <p:tavLst>
                                        <p:tav tm="0" fmla="#ppt_y-sin(pi*$)/3">
                                          <p:val>
                                            <p:fltVal val="0.5"/>
                                          </p:val>
                                        </p:tav>
                                        <p:tav tm="100000">
                                          <p:val>
                                            <p:fltVal val="1"/>
                                          </p:val>
                                        </p:tav>
                                      </p:tavLst>
                                    </p:anim>
                                    <p:anim calcmode="lin" valueType="num">
                                      <p:cBhvr>
                                        <p:cTn id="90" dur="664" tmFilter="0, 0; 0.125,0.2665; 0.25,0.4; 0.375,0.465; 0.5,0.5;  0.625,0.535; 0.75,0.6; 0.875,0.7335; 1,1">
                                          <p:stCondLst>
                                            <p:cond delay="664"/>
                                          </p:stCondLst>
                                        </p:cTn>
                                        <p:tgtEl>
                                          <p:spTgt spid="42"/>
                                        </p:tgtEl>
                                        <p:attrNameLst>
                                          <p:attrName>ppt_y</p:attrName>
                                        </p:attrNameLst>
                                      </p:cBhvr>
                                      <p:tavLst>
                                        <p:tav tm="0" fmla="#ppt_y-sin(pi*$)/9">
                                          <p:val>
                                            <p:fltVal val="0"/>
                                          </p:val>
                                        </p:tav>
                                        <p:tav tm="100000">
                                          <p:val>
                                            <p:fltVal val="1"/>
                                          </p:val>
                                        </p:tav>
                                      </p:tavLst>
                                    </p:anim>
                                    <p:anim calcmode="lin" valueType="num">
                                      <p:cBhvr>
                                        <p:cTn id="91" dur="332" tmFilter="0, 0; 0.125,0.2665; 0.25,0.4; 0.375,0.465; 0.5,0.5;  0.625,0.535; 0.75,0.6; 0.875,0.7335; 1,1">
                                          <p:stCondLst>
                                            <p:cond delay="1324"/>
                                          </p:stCondLst>
                                        </p:cTn>
                                        <p:tgtEl>
                                          <p:spTgt spid="42"/>
                                        </p:tgtEl>
                                        <p:attrNameLst>
                                          <p:attrName>ppt_y</p:attrName>
                                        </p:attrNameLst>
                                      </p:cBhvr>
                                      <p:tavLst>
                                        <p:tav tm="0" fmla="#ppt_y-sin(pi*$)/27">
                                          <p:val>
                                            <p:fltVal val="0"/>
                                          </p:val>
                                        </p:tav>
                                        <p:tav tm="100000">
                                          <p:val>
                                            <p:fltVal val="1"/>
                                          </p:val>
                                        </p:tav>
                                      </p:tavLst>
                                    </p:anim>
                                    <p:anim calcmode="lin" valueType="num">
                                      <p:cBhvr>
                                        <p:cTn id="92" dur="164" tmFilter="0, 0; 0.125,0.2665; 0.25,0.4; 0.375,0.465; 0.5,0.5;  0.625,0.535; 0.75,0.6; 0.875,0.7335; 1,1">
                                          <p:stCondLst>
                                            <p:cond delay="1656"/>
                                          </p:stCondLst>
                                        </p:cTn>
                                        <p:tgtEl>
                                          <p:spTgt spid="42"/>
                                        </p:tgtEl>
                                        <p:attrNameLst>
                                          <p:attrName>ppt_y</p:attrName>
                                        </p:attrNameLst>
                                      </p:cBhvr>
                                      <p:tavLst>
                                        <p:tav tm="0" fmla="#ppt_y-sin(pi*$)/81">
                                          <p:val>
                                            <p:fltVal val="0"/>
                                          </p:val>
                                        </p:tav>
                                        <p:tav tm="100000">
                                          <p:val>
                                            <p:fltVal val="1"/>
                                          </p:val>
                                        </p:tav>
                                      </p:tavLst>
                                    </p:anim>
                                    <p:animScale>
                                      <p:cBhvr>
                                        <p:cTn id="93" dur="26">
                                          <p:stCondLst>
                                            <p:cond delay="650"/>
                                          </p:stCondLst>
                                        </p:cTn>
                                        <p:tgtEl>
                                          <p:spTgt spid="42"/>
                                        </p:tgtEl>
                                      </p:cBhvr>
                                      <p:to x="100000" y="60000"/>
                                    </p:animScale>
                                    <p:animScale>
                                      <p:cBhvr>
                                        <p:cTn id="94" dur="166" decel="50000">
                                          <p:stCondLst>
                                            <p:cond delay="676"/>
                                          </p:stCondLst>
                                        </p:cTn>
                                        <p:tgtEl>
                                          <p:spTgt spid="42"/>
                                        </p:tgtEl>
                                      </p:cBhvr>
                                      <p:to x="100000" y="100000"/>
                                    </p:animScale>
                                    <p:animScale>
                                      <p:cBhvr>
                                        <p:cTn id="95" dur="26">
                                          <p:stCondLst>
                                            <p:cond delay="1312"/>
                                          </p:stCondLst>
                                        </p:cTn>
                                        <p:tgtEl>
                                          <p:spTgt spid="42"/>
                                        </p:tgtEl>
                                      </p:cBhvr>
                                      <p:to x="100000" y="80000"/>
                                    </p:animScale>
                                    <p:animScale>
                                      <p:cBhvr>
                                        <p:cTn id="96" dur="166" decel="50000">
                                          <p:stCondLst>
                                            <p:cond delay="1338"/>
                                          </p:stCondLst>
                                        </p:cTn>
                                        <p:tgtEl>
                                          <p:spTgt spid="42"/>
                                        </p:tgtEl>
                                      </p:cBhvr>
                                      <p:to x="100000" y="100000"/>
                                    </p:animScale>
                                    <p:animScale>
                                      <p:cBhvr>
                                        <p:cTn id="97" dur="26">
                                          <p:stCondLst>
                                            <p:cond delay="1642"/>
                                          </p:stCondLst>
                                        </p:cTn>
                                        <p:tgtEl>
                                          <p:spTgt spid="42"/>
                                        </p:tgtEl>
                                      </p:cBhvr>
                                      <p:to x="100000" y="90000"/>
                                    </p:animScale>
                                    <p:animScale>
                                      <p:cBhvr>
                                        <p:cTn id="98" dur="166" decel="50000">
                                          <p:stCondLst>
                                            <p:cond delay="1668"/>
                                          </p:stCondLst>
                                        </p:cTn>
                                        <p:tgtEl>
                                          <p:spTgt spid="42"/>
                                        </p:tgtEl>
                                      </p:cBhvr>
                                      <p:to x="100000" y="100000"/>
                                    </p:animScale>
                                    <p:animScale>
                                      <p:cBhvr>
                                        <p:cTn id="99" dur="26">
                                          <p:stCondLst>
                                            <p:cond delay="1808"/>
                                          </p:stCondLst>
                                        </p:cTn>
                                        <p:tgtEl>
                                          <p:spTgt spid="42"/>
                                        </p:tgtEl>
                                      </p:cBhvr>
                                      <p:to x="100000" y="95000"/>
                                    </p:animScale>
                                    <p:animScale>
                                      <p:cBhvr>
                                        <p:cTn id="100" dur="166" decel="50000">
                                          <p:stCondLst>
                                            <p:cond delay="1834"/>
                                          </p:stCondLst>
                                        </p:cTn>
                                        <p:tgtEl>
                                          <p:spTgt spid="42"/>
                                        </p:tgtEl>
                                      </p:cBhvr>
                                      <p:to x="100000" y="100000"/>
                                    </p:animScale>
                                  </p:childTnLst>
                                </p:cTn>
                              </p:par>
                            </p:childTnLst>
                          </p:cTn>
                        </p:par>
                      </p:childTnLst>
                    </p:cTn>
                  </p:par>
                  <p:par>
                    <p:cTn id="101" fill="hold">
                      <p:stCondLst>
                        <p:cond delay="indefinite"/>
                      </p:stCondLst>
                      <p:childTnLst>
                        <p:par>
                          <p:cTn id="102" fill="hold">
                            <p:stCondLst>
                              <p:cond delay="0"/>
                            </p:stCondLst>
                            <p:childTnLst>
                              <p:par>
                                <p:cTn id="103" presetID="2" presetClass="entr" presetSubtype="2" fill="hold" grpId="0" nodeType="clickEffect">
                                  <p:stCondLst>
                                    <p:cond delay="0"/>
                                  </p:stCondLst>
                                  <p:childTnLst>
                                    <p:set>
                                      <p:cBhvr>
                                        <p:cTn id="104" dur="1" fill="hold">
                                          <p:stCondLst>
                                            <p:cond delay="0"/>
                                          </p:stCondLst>
                                        </p:cTn>
                                        <p:tgtEl>
                                          <p:spTgt spid="24"/>
                                        </p:tgtEl>
                                        <p:attrNameLst>
                                          <p:attrName>style.visibility</p:attrName>
                                        </p:attrNameLst>
                                      </p:cBhvr>
                                      <p:to>
                                        <p:strVal val="visible"/>
                                      </p:to>
                                    </p:set>
                                    <p:anim calcmode="lin" valueType="num">
                                      <p:cBhvr additive="base">
                                        <p:cTn id="105" dur="500" fill="hold"/>
                                        <p:tgtEl>
                                          <p:spTgt spid="24"/>
                                        </p:tgtEl>
                                        <p:attrNameLst>
                                          <p:attrName>ppt_x</p:attrName>
                                        </p:attrNameLst>
                                      </p:cBhvr>
                                      <p:tavLst>
                                        <p:tav tm="0">
                                          <p:val>
                                            <p:strVal val="1+#ppt_w/2"/>
                                          </p:val>
                                        </p:tav>
                                        <p:tav tm="100000">
                                          <p:val>
                                            <p:strVal val="#ppt_x"/>
                                          </p:val>
                                        </p:tav>
                                      </p:tavLst>
                                    </p:anim>
                                    <p:anim calcmode="lin" valueType="num">
                                      <p:cBhvr additive="base">
                                        <p:cTn id="106" dur="500" fill="hold"/>
                                        <p:tgtEl>
                                          <p:spTgt spid="24"/>
                                        </p:tgtEl>
                                        <p:attrNameLst>
                                          <p:attrName>ppt_y</p:attrName>
                                        </p:attrNameLst>
                                      </p:cBhvr>
                                      <p:tavLst>
                                        <p:tav tm="0">
                                          <p:val>
                                            <p:strVal val="#ppt_y"/>
                                          </p:val>
                                        </p:tav>
                                        <p:tav tm="100000">
                                          <p:val>
                                            <p:strVal val="#ppt_y"/>
                                          </p:val>
                                        </p:tav>
                                      </p:tavLst>
                                    </p:anim>
                                  </p:childTnLst>
                                </p:cTn>
                              </p:par>
                              <p:par>
                                <p:cTn id="107" presetID="2" presetClass="entr" presetSubtype="2" fill="hold" grpId="0" nodeType="withEffect">
                                  <p:stCondLst>
                                    <p:cond delay="0"/>
                                  </p:stCondLst>
                                  <p:childTnLst>
                                    <p:set>
                                      <p:cBhvr>
                                        <p:cTn id="108" dur="1" fill="hold">
                                          <p:stCondLst>
                                            <p:cond delay="0"/>
                                          </p:stCondLst>
                                        </p:cTn>
                                        <p:tgtEl>
                                          <p:spTgt spid="15"/>
                                        </p:tgtEl>
                                        <p:attrNameLst>
                                          <p:attrName>style.visibility</p:attrName>
                                        </p:attrNameLst>
                                      </p:cBhvr>
                                      <p:to>
                                        <p:strVal val="visible"/>
                                      </p:to>
                                    </p:set>
                                    <p:anim calcmode="lin" valueType="num">
                                      <p:cBhvr additive="base">
                                        <p:cTn id="109" dur="500" fill="hold"/>
                                        <p:tgtEl>
                                          <p:spTgt spid="15"/>
                                        </p:tgtEl>
                                        <p:attrNameLst>
                                          <p:attrName>ppt_x</p:attrName>
                                        </p:attrNameLst>
                                      </p:cBhvr>
                                      <p:tavLst>
                                        <p:tav tm="0">
                                          <p:val>
                                            <p:strVal val="1+#ppt_w/2"/>
                                          </p:val>
                                        </p:tav>
                                        <p:tav tm="100000">
                                          <p:val>
                                            <p:strVal val="#ppt_x"/>
                                          </p:val>
                                        </p:tav>
                                      </p:tavLst>
                                    </p:anim>
                                    <p:anim calcmode="lin" valueType="num">
                                      <p:cBhvr additive="base">
                                        <p:cTn id="110"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111" fill="hold">
                      <p:stCondLst>
                        <p:cond delay="indefinite"/>
                      </p:stCondLst>
                      <p:childTnLst>
                        <p:par>
                          <p:cTn id="112" fill="hold">
                            <p:stCondLst>
                              <p:cond delay="0"/>
                            </p:stCondLst>
                            <p:childTnLst>
                              <p:par>
                                <p:cTn id="113" presetID="10" presetClass="entr" presetSubtype="0" fill="hold" grpId="0" nodeType="clickEffect">
                                  <p:stCondLst>
                                    <p:cond delay="0"/>
                                  </p:stCondLst>
                                  <p:childTnLst>
                                    <p:set>
                                      <p:cBhvr>
                                        <p:cTn id="114" dur="1" fill="hold">
                                          <p:stCondLst>
                                            <p:cond delay="0"/>
                                          </p:stCondLst>
                                        </p:cTn>
                                        <p:tgtEl>
                                          <p:spTgt spid="3"/>
                                        </p:tgtEl>
                                        <p:attrNameLst>
                                          <p:attrName>style.visibility</p:attrName>
                                        </p:attrNameLst>
                                      </p:cBhvr>
                                      <p:to>
                                        <p:strVal val="visible"/>
                                      </p:to>
                                    </p:set>
                                    <p:animEffect transition="in" filter="fade">
                                      <p:cBhvr>
                                        <p:cTn id="115" dur="500"/>
                                        <p:tgtEl>
                                          <p:spTgt spid="3"/>
                                        </p:tgtEl>
                                      </p:cBhvr>
                                    </p:animEffect>
                                  </p:childTnLst>
                                </p:cTn>
                              </p:par>
                            </p:childTnLst>
                          </p:cTn>
                        </p:par>
                      </p:childTnLst>
                    </p:cTn>
                  </p:par>
                  <p:par>
                    <p:cTn id="116" fill="hold">
                      <p:stCondLst>
                        <p:cond delay="indefinite"/>
                      </p:stCondLst>
                      <p:childTnLst>
                        <p:par>
                          <p:cTn id="117" fill="hold">
                            <p:stCondLst>
                              <p:cond delay="0"/>
                            </p:stCondLst>
                            <p:childTnLst>
                              <p:par>
                                <p:cTn id="118" presetID="10" presetClass="entr" presetSubtype="0" fill="hold" nodeType="clickEffect">
                                  <p:stCondLst>
                                    <p:cond delay="0"/>
                                  </p:stCondLst>
                                  <p:childTnLst>
                                    <p:set>
                                      <p:cBhvr>
                                        <p:cTn id="119" dur="1" fill="hold">
                                          <p:stCondLst>
                                            <p:cond delay="0"/>
                                          </p:stCondLst>
                                        </p:cTn>
                                        <p:tgtEl>
                                          <p:spTgt spid="82"/>
                                        </p:tgtEl>
                                        <p:attrNameLst>
                                          <p:attrName>style.visibility</p:attrName>
                                        </p:attrNameLst>
                                      </p:cBhvr>
                                      <p:to>
                                        <p:strVal val="visible"/>
                                      </p:to>
                                    </p:set>
                                    <p:animEffect transition="in" filter="fade">
                                      <p:cBhvr>
                                        <p:cTn id="120" dur="500"/>
                                        <p:tgtEl>
                                          <p:spTgt spid="82"/>
                                        </p:tgtEl>
                                      </p:cBhvr>
                                    </p:animEffect>
                                  </p:childTnLst>
                                </p:cTn>
                              </p:par>
                              <p:par>
                                <p:cTn id="121" presetID="10" presetClass="entr" presetSubtype="0" fill="hold" grpId="0" nodeType="withEffect">
                                  <p:stCondLst>
                                    <p:cond delay="0"/>
                                  </p:stCondLst>
                                  <p:childTnLst>
                                    <p:set>
                                      <p:cBhvr>
                                        <p:cTn id="122" dur="1" fill="hold">
                                          <p:stCondLst>
                                            <p:cond delay="0"/>
                                          </p:stCondLst>
                                        </p:cTn>
                                        <p:tgtEl>
                                          <p:spTgt spid="2"/>
                                        </p:tgtEl>
                                        <p:attrNameLst>
                                          <p:attrName>style.visibility</p:attrName>
                                        </p:attrNameLst>
                                      </p:cBhvr>
                                      <p:to>
                                        <p:strVal val="visible"/>
                                      </p:to>
                                    </p:set>
                                    <p:animEffect transition="in" filter="fade">
                                      <p:cBhvr>
                                        <p:cTn id="123" dur="500"/>
                                        <p:tgtEl>
                                          <p:spTgt spid="2"/>
                                        </p:tgtEl>
                                      </p:cBhvr>
                                    </p:animEffect>
                                  </p:childTnLst>
                                </p:cTn>
                              </p:par>
                            </p:childTnLst>
                          </p:cTn>
                        </p:par>
                      </p:childTnLst>
                    </p:cTn>
                  </p:par>
                  <p:par>
                    <p:cTn id="124" fill="hold">
                      <p:stCondLst>
                        <p:cond delay="indefinite"/>
                      </p:stCondLst>
                      <p:childTnLst>
                        <p:par>
                          <p:cTn id="125" fill="hold">
                            <p:stCondLst>
                              <p:cond delay="0"/>
                            </p:stCondLst>
                            <p:childTnLst>
                              <p:par>
                                <p:cTn id="126" presetID="10" presetClass="entr" presetSubtype="0" fill="hold" nodeType="clickEffect">
                                  <p:stCondLst>
                                    <p:cond delay="0"/>
                                  </p:stCondLst>
                                  <p:childTnLst>
                                    <p:set>
                                      <p:cBhvr>
                                        <p:cTn id="127" dur="1" fill="hold">
                                          <p:stCondLst>
                                            <p:cond delay="0"/>
                                          </p:stCondLst>
                                        </p:cTn>
                                        <p:tgtEl>
                                          <p:spTgt spid="7"/>
                                        </p:tgtEl>
                                        <p:attrNameLst>
                                          <p:attrName>style.visibility</p:attrName>
                                        </p:attrNameLst>
                                      </p:cBhvr>
                                      <p:to>
                                        <p:strVal val="visible"/>
                                      </p:to>
                                    </p:set>
                                    <p:animEffect transition="in" filter="fade">
                                      <p:cBhvr>
                                        <p:cTn id="128" dur="500"/>
                                        <p:tgtEl>
                                          <p:spTgt spid="7"/>
                                        </p:tgtEl>
                                      </p:cBhvr>
                                    </p:animEffect>
                                  </p:childTnLst>
                                </p:cTn>
                              </p:par>
                              <p:par>
                                <p:cTn id="129" presetID="10" presetClass="entr" presetSubtype="0" fill="hold" grpId="0" nodeType="withEffect">
                                  <p:stCondLst>
                                    <p:cond delay="0"/>
                                  </p:stCondLst>
                                  <p:childTnLst>
                                    <p:set>
                                      <p:cBhvr>
                                        <p:cTn id="130" dur="1" fill="hold">
                                          <p:stCondLst>
                                            <p:cond delay="0"/>
                                          </p:stCondLst>
                                        </p:cTn>
                                        <p:tgtEl>
                                          <p:spTgt spid="37"/>
                                        </p:tgtEl>
                                        <p:attrNameLst>
                                          <p:attrName>style.visibility</p:attrName>
                                        </p:attrNameLst>
                                      </p:cBhvr>
                                      <p:to>
                                        <p:strVal val="visible"/>
                                      </p:to>
                                    </p:set>
                                    <p:animEffect transition="in" filter="fade">
                                      <p:cBhvr>
                                        <p:cTn id="131" dur="500"/>
                                        <p:tgtEl>
                                          <p:spTgt spid="37"/>
                                        </p:tgtEl>
                                      </p:cBhvr>
                                    </p:animEffect>
                                  </p:childTnLst>
                                </p:cTn>
                              </p:par>
                            </p:childTnLst>
                          </p:cTn>
                        </p:par>
                      </p:childTnLst>
                    </p:cTn>
                  </p:par>
                  <p:par>
                    <p:cTn id="132" fill="hold">
                      <p:stCondLst>
                        <p:cond delay="indefinite"/>
                      </p:stCondLst>
                      <p:childTnLst>
                        <p:par>
                          <p:cTn id="133" fill="hold">
                            <p:stCondLst>
                              <p:cond delay="0"/>
                            </p:stCondLst>
                            <p:childTnLst>
                              <p:par>
                                <p:cTn id="134" presetID="10" presetClass="entr" presetSubtype="0" fill="hold" nodeType="clickEffect">
                                  <p:stCondLst>
                                    <p:cond delay="0"/>
                                  </p:stCondLst>
                                  <p:childTnLst>
                                    <p:set>
                                      <p:cBhvr>
                                        <p:cTn id="135" dur="1" fill="hold">
                                          <p:stCondLst>
                                            <p:cond delay="0"/>
                                          </p:stCondLst>
                                        </p:cTn>
                                        <p:tgtEl>
                                          <p:spTgt spid="4"/>
                                        </p:tgtEl>
                                        <p:attrNameLst>
                                          <p:attrName>style.visibility</p:attrName>
                                        </p:attrNameLst>
                                      </p:cBhvr>
                                      <p:to>
                                        <p:strVal val="visible"/>
                                      </p:to>
                                    </p:set>
                                    <p:animEffect transition="in" filter="fade">
                                      <p:cBhvr>
                                        <p:cTn id="136" dur="500"/>
                                        <p:tgtEl>
                                          <p:spTgt spid="4"/>
                                        </p:tgtEl>
                                      </p:cBhvr>
                                    </p:animEffect>
                                  </p:childTnLst>
                                </p:cTn>
                              </p:par>
                              <p:par>
                                <p:cTn id="137" presetID="10" presetClass="entr" presetSubtype="0" fill="hold" grpId="0" nodeType="withEffect">
                                  <p:stCondLst>
                                    <p:cond delay="0"/>
                                  </p:stCondLst>
                                  <p:childTnLst>
                                    <p:set>
                                      <p:cBhvr>
                                        <p:cTn id="138" dur="1" fill="hold">
                                          <p:stCondLst>
                                            <p:cond delay="0"/>
                                          </p:stCondLst>
                                        </p:cTn>
                                        <p:tgtEl>
                                          <p:spTgt spid="38"/>
                                        </p:tgtEl>
                                        <p:attrNameLst>
                                          <p:attrName>style.visibility</p:attrName>
                                        </p:attrNameLst>
                                      </p:cBhvr>
                                      <p:to>
                                        <p:strVal val="visible"/>
                                      </p:to>
                                    </p:set>
                                    <p:animEffect transition="in" filter="fade">
                                      <p:cBhvr>
                                        <p:cTn id="139" dur="500"/>
                                        <p:tgtEl>
                                          <p:spTgt spid="38"/>
                                        </p:tgtEl>
                                      </p:cBhvr>
                                    </p:animEffect>
                                  </p:childTnLst>
                                </p:cTn>
                              </p:par>
                            </p:childTnLst>
                          </p:cTn>
                        </p:par>
                      </p:childTnLst>
                    </p:cTn>
                  </p:par>
                  <p:par>
                    <p:cTn id="140" fill="hold">
                      <p:stCondLst>
                        <p:cond delay="indefinite"/>
                      </p:stCondLst>
                      <p:childTnLst>
                        <p:par>
                          <p:cTn id="141" fill="hold">
                            <p:stCondLst>
                              <p:cond delay="0"/>
                            </p:stCondLst>
                            <p:childTnLst>
                              <p:par>
                                <p:cTn id="142" presetID="10" presetClass="entr" presetSubtype="0" fill="hold" nodeType="clickEffect">
                                  <p:stCondLst>
                                    <p:cond delay="0"/>
                                  </p:stCondLst>
                                  <p:childTnLst>
                                    <p:set>
                                      <p:cBhvr>
                                        <p:cTn id="143" dur="1" fill="hold">
                                          <p:stCondLst>
                                            <p:cond delay="0"/>
                                          </p:stCondLst>
                                        </p:cTn>
                                        <p:tgtEl>
                                          <p:spTgt spid="79"/>
                                        </p:tgtEl>
                                        <p:attrNameLst>
                                          <p:attrName>style.visibility</p:attrName>
                                        </p:attrNameLst>
                                      </p:cBhvr>
                                      <p:to>
                                        <p:strVal val="visible"/>
                                      </p:to>
                                    </p:set>
                                    <p:animEffect transition="in" filter="fade">
                                      <p:cBhvr>
                                        <p:cTn id="144" dur="500"/>
                                        <p:tgtEl>
                                          <p:spTgt spid="79"/>
                                        </p:tgtEl>
                                      </p:cBhvr>
                                    </p:animEffect>
                                  </p:childTnLst>
                                </p:cTn>
                              </p:par>
                              <p:par>
                                <p:cTn id="145" presetID="10" presetClass="entr" presetSubtype="0" fill="hold" grpId="0" nodeType="withEffect">
                                  <p:stCondLst>
                                    <p:cond delay="0"/>
                                  </p:stCondLst>
                                  <p:childTnLst>
                                    <p:set>
                                      <p:cBhvr>
                                        <p:cTn id="146" dur="1" fill="hold">
                                          <p:stCondLst>
                                            <p:cond delay="0"/>
                                          </p:stCondLst>
                                        </p:cTn>
                                        <p:tgtEl>
                                          <p:spTgt spid="39"/>
                                        </p:tgtEl>
                                        <p:attrNameLst>
                                          <p:attrName>style.visibility</p:attrName>
                                        </p:attrNameLst>
                                      </p:cBhvr>
                                      <p:to>
                                        <p:strVal val="visible"/>
                                      </p:to>
                                    </p:set>
                                    <p:animEffect transition="in" filter="fade">
                                      <p:cBhvr>
                                        <p:cTn id="147" dur="500"/>
                                        <p:tgtEl>
                                          <p:spTgt spid="39"/>
                                        </p:tgtEl>
                                      </p:cBhvr>
                                    </p:animEffect>
                                  </p:childTnLst>
                                </p:cTn>
                              </p:par>
                            </p:childTnLst>
                          </p:cTn>
                        </p:par>
                      </p:childTnLst>
                    </p:cTn>
                  </p:par>
                  <p:par>
                    <p:cTn id="148" fill="hold">
                      <p:stCondLst>
                        <p:cond delay="indefinite"/>
                      </p:stCondLst>
                      <p:childTnLst>
                        <p:par>
                          <p:cTn id="149" fill="hold">
                            <p:stCondLst>
                              <p:cond delay="0"/>
                            </p:stCondLst>
                            <p:childTnLst>
                              <p:par>
                                <p:cTn id="150" presetID="10" presetClass="entr" presetSubtype="0" fill="hold" nodeType="clickEffect">
                                  <p:stCondLst>
                                    <p:cond delay="0"/>
                                  </p:stCondLst>
                                  <p:childTnLst>
                                    <p:set>
                                      <p:cBhvr>
                                        <p:cTn id="151" dur="1" fill="hold">
                                          <p:stCondLst>
                                            <p:cond delay="0"/>
                                          </p:stCondLst>
                                        </p:cTn>
                                        <p:tgtEl>
                                          <p:spTgt spid="75"/>
                                        </p:tgtEl>
                                        <p:attrNameLst>
                                          <p:attrName>style.visibility</p:attrName>
                                        </p:attrNameLst>
                                      </p:cBhvr>
                                      <p:to>
                                        <p:strVal val="visible"/>
                                      </p:to>
                                    </p:set>
                                    <p:animEffect transition="in" filter="fade">
                                      <p:cBhvr>
                                        <p:cTn id="152" dur="500"/>
                                        <p:tgtEl>
                                          <p:spTgt spid="75"/>
                                        </p:tgtEl>
                                      </p:cBhvr>
                                    </p:animEffect>
                                  </p:childTnLst>
                                </p:cTn>
                              </p:par>
                              <p:par>
                                <p:cTn id="153" presetID="10" presetClass="entr" presetSubtype="0" fill="hold" grpId="0" nodeType="withEffect">
                                  <p:stCondLst>
                                    <p:cond delay="0"/>
                                  </p:stCondLst>
                                  <p:childTnLst>
                                    <p:set>
                                      <p:cBhvr>
                                        <p:cTn id="154" dur="1" fill="hold">
                                          <p:stCondLst>
                                            <p:cond delay="0"/>
                                          </p:stCondLst>
                                        </p:cTn>
                                        <p:tgtEl>
                                          <p:spTgt spid="40"/>
                                        </p:tgtEl>
                                        <p:attrNameLst>
                                          <p:attrName>style.visibility</p:attrName>
                                        </p:attrNameLst>
                                      </p:cBhvr>
                                      <p:to>
                                        <p:strVal val="visible"/>
                                      </p:to>
                                    </p:set>
                                    <p:animEffect transition="in" filter="fade">
                                      <p:cBhvr>
                                        <p:cTn id="155" dur="500"/>
                                        <p:tgtEl>
                                          <p:spTgt spid="40"/>
                                        </p:tgtEl>
                                      </p:cBhvr>
                                    </p:animEffect>
                                  </p:childTnLst>
                                </p:cTn>
                              </p:par>
                            </p:childTnLst>
                          </p:cTn>
                        </p:par>
                      </p:childTnLst>
                    </p:cTn>
                  </p:par>
                  <p:par>
                    <p:cTn id="156" fill="hold">
                      <p:stCondLst>
                        <p:cond delay="indefinite"/>
                      </p:stCondLst>
                      <p:childTnLst>
                        <p:par>
                          <p:cTn id="157" fill="hold">
                            <p:stCondLst>
                              <p:cond delay="0"/>
                            </p:stCondLst>
                            <p:childTnLst>
                              <p:par>
                                <p:cTn id="158" presetID="2" presetClass="entr" presetSubtype="8" fill="hold" grpId="0" nodeType="clickEffect">
                                  <p:stCondLst>
                                    <p:cond delay="0"/>
                                  </p:stCondLst>
                                  <p:childTnLst>
                                    <p:set>
                                      <p:cBhvr>
                                        <p:cTn id="159" dur="1" fill="hold">
                                          <p:stCondLst>
                                            <p:cond delay="0"/>
                                          </p:stCondLst>
                                        </p:cTn>
                                        <p:tgtEl>
                                          <p:spTgt spid="25"/>
                                        </p:tgtEl>
                                        <p:attrNameLst>
                                          <p:attrName>style.visibility</p:attrName>
                                        </p:attrNameLst>
                                      </p:cBhvr>
                                      <p:to>
                                        <p:strVal val="visible"/>
                                      </p:to>
                                    </p:set>
                                    <p:anim calcmode="lin" valueType="num">
                                      <p:cBhvr additive="base">
                                        <p:cTn id="160" dur="500" fill="hold"/>
                                        <p:tgtEl>
                                          <p:spTgt spid="25"/>
                                        </p:tgtEl>
                                        <p:attrNameLst>
                                          <p:attrName>ppt_x</p:attrName>
                                        </p:attrNameLst>
                                      </p:cBhvr>
                                      <p:tavLst>
                                        <p:tav tm="0">
                                          <p:val>
                                            <p:strVal val="0-#ppt_w/2"/>
                                          </p:val>
                                        </p:tav>
                                        <p:tav tm="100000">
                                          <p:val>
                                            <p:strVal val="#ppt_x"/>
                                          </p:val>
                                        </p:tav>
                                      </p:tavLst>
                                    </p:anim>
                                    <p:anim calcmode="lin" valueType="num">
                                      <p:cBhvr additive="base">
                                        <p:cTn id="161" dur="500" fill="hold"/>
                                        <p:tgtEl>
                                          <p:spTgt spid="25"/>
                                        </p:tgtEl>
                                        <p:attrNameLst>
                                          <p:attrName>ppt_y</p:attrName>
                                        </p:attrNameLst>
                                      </p:cBhvr>
                                      <p:tavLst>
                                        <p:tav tm="0">
                                          <p:val>
                                            <p:strVal val="#ppt_y"/>
                                          </p:val>
                                        </p:tav>
                                        <p:tav tm="100000">
                                          <p:val>
                                            <p:strVal val="#ppt_y"/>
                                          </p:val>
                                        </p:tav>
                                      </p:tavLst>
                                    </p:anim>
                                  </p:childTnLst>
                                </p:cTn>
                              </p:par>
                              <p:par>
                                <p:cTn id="162" presetID="2" presetClass="entr" presetSubtype="8" fill="hold" grpId="0" nodeType="withEffect">
                                  <p:stCondLst>
                                    <p:cond delay="0"/>
                                  </p:stCondLst>
                                  <p:childTnLst>
                                    <p:set>
                                      <p:cBhvr>
                                        <p:cTn id="163" dur="1" fill="hold">
                                          <p:stCondLst>
                                            <p:cond delay="0"/>
                                          </p:stCondLst>
                                        </p:cTn>
                                        <p:tgtEl>
                                          <p:spTgt spid="49"/>
                                        </p:tgtEl>
                                        <p:attrNameLst>
                                          <p:attrName>style.visibility</p:attrName>
                                        </p:attrNameLst>
                                      </p:cBhvr>
                                      <p:to>
                                        <p:strVal val="visible"/>
                                      </p:to>
                                    </p:set>
                                    <p:anim calcmode="lin" valueType="num">
                                      <p:cBhvr additive="base">
                                        <p:cTn id="164" dur="500" fill="hold"/>
                                        <p:tgtEl>
                                          <p:spTgt spid="49"/>
                                        </p:tgtEl>
                                        <p:attrNameLst>
                                          <p:attrName>ppt_x</p:attrName>
                                        </p:attrNameLst>
                                      </p:cBhvr>
                                      <p:tavLst>
                                        <p:tav tm="0">
                                          <p:val>
                                            <p:strVal val="0-#ppt_w/2"/>
                                          </p:val>
                                        </p:tav>
                                        <p:tav tm="100000">
                                          <p:val>
                                            <p:strVal val="#ppt_x"/>
                                          </p:val>
                                        </p:tav>
                                      </p:tavLst>
                                    </p:anim>
                                    <p:anim calcmode="lin" valueType="num">
                                      <p:cBhvr additive="base">
                                        <p:cTn id="165" dur="500" fill="hold"/>
                                        <p:tgtEl>
                                          <p:spTgt spid="4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4" grpId="0" animBg="1"/>
      <p:bldP spid="25" grpId="0" animBg="1"/>
      <p:bldP spid="2" grpId="0" animBg="1"/>
      <p:bldP spid="37" grpId="0" animBg="1"/>
      <p:bldP spid="38" grpId="0" animBg="1"/>
      <p:bldP spid="39" grpId="0" animBg="1"/>
      <p:bldP spid="40" grpId="0" animBg="1"/>
      <p:bldP spid="15" grpId="0"/>
      <p:bldP spid="49" grpId="0"/>
      <p:bldP spid="3" grpId="0" animBg="1"/>
      <p:bldP spid="4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7"/>
          <p:cNvSpPr txBox="1">
            <a:spLocks/>
          </p:cNvSpPr>
          <p:nvPr/>
        </p:nvSpPr>
        <p:spPr>
          <a:xfrm>
            <a:off x="228600" y="175127"/>
            <a:ext cx="8597766" cy="73927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dirty="0" smtClean="0">
                <a:latin typeface="Times New Roman" panose="02020603050405020304" pitchFamily="18" charset="0"/>
                <a:cs typeface="Times New Roman" panose="02020603050405020304" pitchFamily="18" charset="0"/>
              </a:rPr>
              <a:t>Project Example – Grassy Island HWTT</a:t>
            </a:r>
            <a:endParaRPr lang="en-US" sz="4000" dirty="0">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2"/>
          <a:stretch>
            <a:fillRect/>
          </a:stretch>
        </p:blipFill>
        <p:spPr>
          <a:xfrm>
            <a:off x="2315653" y="914401"/>
            <a:ext cx="4512695" cy="3020970"/>
          </a:xfrm>
          <a:prstGeom prst="rect">
            <a:avLst/>
          </a:prstGeom>
        </p:spPr>
      </p:pic>
      <p:graphicFrame>
        <p:nvGraphicFramePr>
          <p:cNvPr id="11" name="Table 10"/>
          <p:cNvGraphicFramePr>
            <a:graphicFrameLocks noGrp="1"/>
          </p:cNvGraphicFramePr>
          <p:nvPr>
            <p:extLst>
              <p:ext uri="{D42A27DB-BD31-4B8C-83A1-F6EECF244321}">
                <p14:modId xmlns:p14="http://schemas.microsoft.com/office/powerpoint/2010/main" val="2158513192"/>
              </p:ext>
            </p:extLst>
          </p:nvPr>
        </p:nvGraphicFramePr>
        <p:xfrm>
          <a:off x="1784350" y="3922395"/>
          <a:ext cx="5575299" cy="2935605"/>
        </p:xfrm>
        <a:graphic>
          <a:graphicData uri="http://schemas.openxmlformats.org/drawingml/2006/table">
            <a:tbl>
              <a:tblPr/>
              <a:tblGrid>
                <a:gridCol w="152313"/>
                <a:gridCol w="3147807"/>
                <a:gridCol w="1104271"/>
                <a:gridCol w="1018595"/>
                <a:gridCol w="152313"/>
              </a:tblGrid>
              <a:tr h="102870">
                <a:tc>
                  <a:txBody>
                    <a:bodyPr/>
                    <a:lstStyle/>
                    <a:p>
                      <a:pPr algn="l" fontAlgn="b"/>
                      <a:r>
                        <a:rPr lang="en-US" sz="1100" b="0" i="0" u="none" strike="noStrike" dirty="0">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FFFFFF"/>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FFFFFF"/>
                    </a:solidFill>
                  </a:tcPr>
                </a:tc>
              </a:tr>
              <a:tr h="514350">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FFFFFF"/>
                    </a:solidFill>
                  </a:tcPr>
                </a:tc>
                <a:tc>
                  <a:txBody>
                    <a:bodyPr/>
                    <a:lstStyle/>
                    <a:p>
                      <a:pPr algn="l" fontAlgn="ctr"/>
                      <a:r>
                        <a:rPr lang="en-US" sz="1600" b="1" i="0" u="none" strike="noStrike">
                          <a:solidFill>
                            <a:srgbClr val="000000"/>
                          </a:solidFill>
                          <a:effectLst/>
                          <a:latin typeface="Times New Roman" panose="02020603050405020304" pitchFamily="18" charset="0"/>
                        </a:rPr>
                        <a:t>Parameter</a:t>
                      </a:r>
                    </a:p>
                  </a:txBody>
                  <a:tcPr marL="9525" marR="9525" marT="9525" marB="0" anchor="ctr">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600" b="1" i="0" u="none" strike="noStrike" dirty="0">
                          <a:solidFill>
                            <a:srgbClr val="000000"/>
                          </a:solidFill>
                          <a:effectLst/>
                          <a:latin typeface="Times New Roman" panose="02020603050405020304" pitchFamily="18" charset="0"/>
                        </a:rPr>
                        <a:t>Total Phosphorus</a:t>
                      </a:r>
                    </a:p>
                  </a:txBody>
                  <a:tcPr marL="9525" marR="9525" marT="9525" marB="0" anchor="ctr">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600" b="1" i="0" u="none" strike="noStrike">
                          <a:solidFill>
                            <a:srgbClr val="000000"/>
                          </a:solidFill>
                          <a:effectLst/>
                          <a:latin typeface="Times New Roman" panose="02020603050405020304" pitchFamily="18" charset="0"/>
                        </a:rPr>
                        <a:t>Total Nitrogen</a:t>
                      </a:r>
                    </a:p>
                  </a:txBody>
                  <a:tcPr marL="9525" marR="9525" marT="9525" marB="0" anchor="ctr">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FFFFFF"/>
                    </a:solidFill>
                  </a:tcPr>
                </a:tc>
              </a:tr>
              <a:tr h="257175">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FFFFFF"/>
                    </a:solidFill>
                  </a:tcPr>
                </a:tc>
                <a:tc gridSpan="3">
                  <a:txBody>
                    <a:bodyPr/>
                    <a:lstStyle/>
                    <a:p>
                      <a:pPr algn="ctr" fontAlgn="b"/>
                      <a:r>
                        <a:rPr lang="en-US" sz="1600" b="1" i="0" u="none" strike="noStrike">
                          <a:solidFill>
                            <a:srgbClr val="000000"/>
                          </a:solidFill>
                          <a:effectLst/>
                          <a:latin typeface="Times New Roman" panose="02020603050405020304" pitchFamily="18" charset="0"/>
                        </a:rPr>
                        <a:t>Period of Record</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solidFill>
                      <a:srgbClr val="BDD7EE"/>
                    </a:solidFill>
                  </a:tcPr>
                </a:tc>
                <a:tc hMerge="1">
                  <a:txBody>
                    <a:bodyPr/>
                    <a:lstStyle/>
                    <a:p>
                      <a:endParaRPr lang="en-US"/>
                    </a:p>
                  </a:txBody>
                  <a:tcPr/>
                </a:tc>
                <a:tc hMerge="1">
                  <a:txBody>
                    <a:bodyPr/>
                    <a:lstStyle/>
                    <a:p>
                      <a:endParaRPr lang="en-US"/>
                    </a:p>
                  </a:txBody>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FFFFFF"/>
                    </a:solidFill>
                  </a:tcPr>
                </a:tc>
              </a:tr>
              <a:tr h="257175">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FFFFFF"/>
                    </a:solidFill>
                  </a:tcPr>
                </a:tc>
                <a:tc>
                  <a:txBody>
                    <a:bodyPr/>
                    <a:lstStyle/>
                    <a:p>
                      <a:pPr algn="l" fontAlgn="b"/>
                      <a:r>
                        <a:rPr lang="en-US" sz="1600" b="0" i="0" u="none" strike="noStrike">
                          <a:solidFill>
                            <a:srgbClr val="000000"/>
                          </a:solidFill>
                          <a:effectLst/>
                          <a:latin typeface="Times New Roman" panose="02020603050405020304" pitchFamily="18" charset="0"/>
                        </a:rPr>
                        <a:t>Start Date</a:t>
                      </a:r>
                    </a:p>
                  </a:txBody>
                  <a:tcPr marL="9525" marR="9525" marT="9525" marB="0" anchor="b">
                    <a:lnL>
                      <a:noFill/>
                    </a:lnL>
                    <a:lnR>
                      <a:noFill/>
                    </a:lnR>
                    <a:lnT>
                      <a:noFill/>
                    </a:lnT>
                    <a:lnB>
                      <a:noFill/>
                    </a:lnB>
                    <a:solidFill>
                      <a:srgbClr val="FFFFFF"/>
                    </a:solidFill>
                  </a:tcPr>
                </a:tc>
                <a:tc gridSpan="2">
                  <a:txBody>
                    <a:bodyPr/>
                    <a:lstStyle/>
                    <a:p>
                      <a:pPr algn="ctr" fontAlgn="b"/>
                      <a:r>
                        <a:rPr lang="en-US" sz="1600" b="0" i="0" u="none" strike="noStrike">
                          <a:solidFill>
                            <a:srgbClr val="000000"/>
                          </a:solidFill>
                          <a:effectLst/>
                          <a:latin typeface="Times New Roman" panose="02020603050405020304" pitchFamily="18" charset="0"/>
                        </a:rPr>
                        <a:t>7/14/2011</a:t>
                      </a:r>
                    </a:p>
                  </a:txBody>
                  <a:tcPr marL="9525" marR="9525" marT="9525" marB="0" anchor="b">
                    <a:lnL>
                      <a:noFill/>
                    </a:lnL>
                    <a:lnR>
                      <a:noFill/>
                    </a:lnR>
                    <a:lnT>
                      <a:noFill/>
                    </a:lnT>
                    <a:lnB>
                      <a:noFill/>
                    </a:lnB>
                    <a:solidFill>
                      <a:srgbClr val="FFFFFF"/>
                    </a:solidFill>
                  </a:tcPr>
                </a:tc>
                <a:tc hMerge="1">
                  <a:txBody>
                    <a:bodyPr/>
                    <a:lstStyle/>
                    <a:p>
                      <a:endParaRPr lang="en-US"/>
                    </a:p>
                  </a:txBody>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FFFFFF"/>
                    </a:solidFill>
                  </a:tcPr>
                </a:tc>
              </a:tr>
              <a:tr h="257175">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FFFFFF"/>
                    </a:solidFill>
                  </a:tcPr>
                </a:tc>
                <a:tc>
                  <a:txBody>
                    <a:bodyPr/>
                    <a:lstStyle/>
                    <a:p>
                      <a:pPr algn="l" fontAlgn="b"/>
                      <a:r>
                        <a:rPr lang="en-US" sz="1600" b="0" i="0" u="none" strike="noStrike">
                          <a:solidFill>
                            <a:srgbClr val="000000"/>
                          </a:solidFill>
                          <a:effectLst/>
                          <a:latin typeface="Times New Roman" panose="02020603050405020304" pitchFamily="18" charset="0"/>
                        </a:rPr>
                        <a:t>Inflow Water Volume (ac-ft)</a:t>
                      </a:r>
                    </a:p>
                  </a:txBody>
                  <a:tcPr marL="9525" marR="9525" marT="9525" marB="0" anchor="b">
                    <a:lnL>
                      <a:noFill/>
                    </a:lnL>
                    <a:lnR>
                      <a:noFill/>
                    </a:lnR>
                    <a:lnT>
                      <a:noFill/>
                    </a:lnT>
                    <a:lnB>
                      <a:noFill/>
                    </a:lnB>
                    <a:solidFill>
                      <a:srgbClr val="FFFFFF"/>
                    </a:solidFill>
                  </a:tcPr>
                </a:tc>
                <a:tc gridSpan="2">
                  <a:txBody>
                    <a:bodyPr/>
                    <a:lstStyle/>
                    <a:p>
                      <a:pPr algn="ctr" fontAlgn="b"/>
                      <a:r>
                        <a:rPr lang="en-US" sz="1600" b="0" i="0" u="none" strike="noStrike">
                          <a:solidFill>
                            <a:srgbClr val="000000"/>
                          </a:solidFill>
                          <a:effectLst/>
                          <a:latin typeface="Times New Roman" panose="02020603050405020304" pitchFamily="18" charset="0"/>
                        </a:rPr>
                        <a:t>5,963</a:t>
                      </a:r>
                    </a:p>
                  </a:txBody>
                  <a:tcPr marL="9525" marR="9525" marT="9525" marB="0" anchor="b">
                    <a:lnL>
                      <a:noFill/>
                    </a:lnL>
                    <a:lnR>
                      <a:noFill/>
                    </a:lnR>
                    <a:lnT>
                      <a:noFill/>
                    </a:lnT>
                    <a:lnB>
                      <a:noFill/>
                    </a:lnB>
                    <a:solidFill>
                      <a:srgbClr val="FFFFFF"/>
                    </a:solidFill>
                  </a:tcPr>
                </a:tc>
                <a:tc hMerge="1">
                  <a:txBody>
                    <a:bodyPr/>
                    <a:lstStyle/>
                    <a:p>
                      <a:endParaRPr lang="en-US"/>
                    </a:p>
                  </a:txBody>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FFFFFF"/>
                    </a:solidFill>
                  </a:tcPr>
                </a:tc>
              </a:tr>
              <a:tr h="257175">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FFFFFF"/>
                    </a:solidFill>
                  </a:tcPr>
                </a:tc>
                <a:tc>
                  <a:txBody>
                    <a:bodyPr/>
                    <a:lstStyle/>
                    <a:p>
                      <a:pPr algn="l" fontAlgn="b"/>
                      <a:r>
                        <a:rPr lang="en-US" sz="1600" b="0" i="0" u="none" strike="noStrike">
                          <a:solidFill>
                            <a:srgbClr val="000000"/>
                          </a:solidFill>
                          <a:effectLst/>
                          <a:latin typeface="Times New Roman" panose="02020603050405020304" pitchFamily="18" charset="0"/>
                        </a:rPr>
                        <a:t>Flow-weighted Mean Inflow (mg/L)</a:t>
                      </a:r>
                    </a:p>
                  </a:txBody>
                  <a:tcPr marL="9525" marR="9525" marT="9525" marB="0" anchor="b">
                    <a:lnL>
                      <a:noFill/>
                    </a:lnL>
                    <a:lnR>
                      <a:noFill/>
                    </a:lnR>
                    <a:lnT>
                      <a:noFill/>
                    </a:lnT>
                    <a:lnB>
                      <a:noFill/>
                    </a:lnB>
                    <a:solidFill>
                      <a:srgbClr val="FFFFFF"/>
                    </a:solidFill>
                  </a:tcPr>
                </a:tc>
                <a:tc>
                  <a:txBody>
                    <a:bodyPr/>
                    <a:lstStyle/>
                    <a:p>
                      <a:pPr algn="ctr" fontAlgn="b"/>
                      <a:r>
                        <a:rPr lang="en-US" sz="1600" b="0" i="0" u="none" strike="noStrike">
                          <a:solidFill>
                            <a:srgbClr val="000000"/>
                          </a:solidFill>
                          <a:effectLst/>
                          <a:latin typeface="Times New Roman" panose="02020603050405020304" pitchFamily="18" charset="0"/>
                        </a:rPr>
                        <a:t>0.451</a:t>
                      </a:r>
                    </a:p>
                  </a:txBody>
                  <a:tcPr marL="9525" marR="9525" marT="9525" marB="0" anchor="b">
                    <a:lnL>
                      <a:noFill/>
                    </a:lnL>
                    <a:lnR>
                      <a:noFill/>
                    </a:lnR>
                    <a:lnT>
                      <a:noFill/>
                    </a:lnT>
                    <a:lnB>
                      <a:noFill/>
                    </a:lnB>
                    <a:solidFill>
                      <a:srgbClr val="FFFFFF"/>
                    </a:solidFill>
                  </a:tcPr>
                </a:tc>
                <a:tc>
                  <a:txBody>
                    <a:bodyPr/>
                    <a:lstStyle/>
                    <a:p>
                      <a:pPr algn="ctr" fontAlgn="b"/>
                      <a:r>
                        <a:rPr lang="en-US" sz="1600" b="0" i="0" u="none" strike="noStrike">
                          <a:solidFill>
                            <a:srgbClr val="000000"/>
                          </a:solidFill>
                          <a:effectLst/>
                          <a:latin typeface="Times New Roman" panose="02020603050405020304" pitchFamily="18" charset="0"/>
                        </a:rPr>
                        <a:t>2.7</a:t>
                      </a:r>
                    </a:p>
                  </a:txBody>
                  <a:tcPr marL="9525" marR="9525" marT="9525" marB="0" anchor="b">
                    <a:lnL>
                      <a:noFill/>
                    </a:lnL>
                    <a:lnR>
                      <a:noFill/>
                    </a:lnR>
                    <a:lnT>
                      <a:noFill/>
                    </a:lnT>
                    <a:lnB>
                      <a:noFill/>
                    </a:lnB>
                    <a:solidFill>
                      <a:srgbClr val="FFFFFF"/>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FFFFFF"/>
                    </a:solidFill>
                  </a:tcPr>
                </a:tc>
              </a:tr>
              <a:tr h="257175">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FFFFFF"/>
                    </a:solidFill>
                  </a:tcPr>
                </a:tc>
                <a:tc>
                  <a:txBody>
                    <a:bodyPr/>
                    <a:lstStyle/>
                    <a:p>
                      <a:pPr algn="l" fontAlgn="b"/>
                      <a:r>
                        <a:rPr lang="en-US" sz="1600" b="0" i="0" u="none" strike="noStrike">
                          <a:solidFill>
                            <a:srgbClr val="000000"/>
                          </a:solidFill>
                          <a:effectLst/>
                          <a:latin typeface="Times New Roman" panose="02020603050405020304" pitchFamily="18" charset="0"/>
                        </a:rPr>
                        <a:t>Inflow Load (kg)</a:t>
                      </a:r>
                    </a:p>
                  </a:txBody>
                  <a:tcPr marL="9525" marR="9525" marT="9525" marB="0" anchor="b">
                    <a:lnL>
                      <a:noFill/>
                    </a:lnL>
                    <a:lnR>
                      <a:noFill/>
                    </a:lnR>
                    <a:lnT>
                      <a:noFill/>
                    </a:lnT>
                    <a:lnB>
                      <a:noFill/>
                    </a:lnB>
                    <a:solidFill>
                      <a:srgbClr val="FFFFFF"/>
                    </a:solidFill>
                  </a:tcPr>
                </a:tc>
                <a:tc>
                  <a:txBody>
                    <a:bodyPr/>
                    <a:lstStyle/>
                    <a:p>
                      <a:pPr algn="ctr" fontAlgn="b"/>
                      <a:r>
                        <a:rPr lang="en-US" sz="1600" b="0" i="0" u="none" strike="noStrike">
                          <a:solidFill>
                            <a:srgbClr val="000000"/>
                          </a:solidFill>
                          <a:effectLst/>
                          <a:latin typeface="Times New Roman" panose="02020603050405020304" pitchFamily="18" charset="0"/>
                        </a:rPr>
                        <a:t>3,317</a:t>
                      </a:r>
                    </a:p>
                  </a:txBody>
                  <a:tcPr marL="9525" marR="9525" marT="9525" marB="0" anchor="b">
                    <a:lnL>
                      <a:noFill/>
                    </a:lnL>
                    <a:lnR>
                      <a:noFill/>
                    </a:lnR>
                    <a:lnT>
                      <a:noFill/>
                    </a:lnT>
                    <a:lnB>
                      <a:noFill/>
                    </a:lnB>
                    <a:solidFill>
                      <a:srgbClr val="FFFFFF"/>
                    </a:solidFill>
                  </a:tcPr>
                </a:tc>
                <a:tc>
                  <a:txBody>
                    <a:bodyPr/>
                    <a:lstStyle/>
                    <a:p>
                      <a:pPr algn="ctr" fontAlgn="b"/>
                      <a:r>
                        <a:rPr lang="en-US" sz="1600" b="0" i="0" u="none" strike="noStrike">
                          <a:solidFill>
                            <a:srgbClr val="000000"/>
                          </a:solidFill>
                          <a:effectLst/>
                          <a:latin typeface="Times New Roman" panose="02020603050405020304" pitchFamily="18" charset="0"/>
                        </a:rPr>
                        <a:t>19,509</a:t>
                      </a:r>
                    </a:p>
                  </a:txBody>
                  <a:tcPr marL="9525" marR="9525" marT="9525" marB="0" anchor="b">
                    <a:lnL>
                      <a:noFill/>
                    </a:lnL>
                    <a:lnR>
                      <a:noFill/>
                    </a:lnR>
                    <a:lnT>
                      <a:noFill/>
                    </a:lnT>
                    <a:lnB>
                      <a:noFill/>
                    </a:lnB>
                    <a:solidFill>
                      <a:srgbClr val="FFFFFF"/>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FFFFFF"/>
                    </a:solidFill>
                  </a:tcPr>
                </a:tc>
              </a:tr>
              <a:tr h="257175">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FFFFFF"/>
                    </a:solidFill>
                  </a:tcPr>
                </a:tc>
                <a:tc>
                  <a:txBody>
                    <a:bodyPr/>
                    <a:lstStyle/>
                    <a:p>
                      <a:pPr algn="l" fontAlgn="b"/>
                      <a:r>
                        <a:rPr lang="en-US" sz="1600" b="0" i="0" u="none" strike="noStrike">
                          <a:solidFill>
                            <a:srgbClr val="000000"/>
                          </a:solidFill>
                          <a:effectLst/>
                          <a:latin typeface="Times New Roman" panose="02020603050405020304" pitchFamily="18" charset="0"/>
                        </a:rPr>
                        <a:t>Amount Retained (kg)</a:t>
                      </a:r>
                    </a:p>
                  </a:txBody>
                  <a:tcPr marL="9525" marR="9525" marT="9525" marB="0" anchor="b">
                    <a:lnL>
                      <a:noFill/>
                    </a:lnL>
                    <a:lnR>
                      <a:noFill/>
                    </a:lnR>
                    <a:lnT>
                      <a:noFill/>
                    </a:lnT>
                    <a:lnB>
                      <a:noFill/>
                    </a:lnB>
                    <a:solidFill>
                      <a:srgbClr val="FFFFFF"/>
                    </a:solidFill>
                  </a:tcPr>
                </a:tc>
                <a:tc>
                  <a:txBody>
                    <a:bodyPr/>
                    <a:lstStyle/>
                    <a:p>
                      <a:pPr algn="ctr" fontAlgn="b"/>
                      <a:r>
                        <a:rPr lang="en-US" sz="1600" b="0" i="0" u="none" strike="noStrike">
                          <a:solidFill>
                            <a:srgbClr val="000000"/>
                          </a:solidFill>
                          <a:effectLst/>
                          <a:latin typeface="Times New Roman" panose="02020603050405020304" pitchFamily="18" charset="0"/>
                        </a:rPr>
                        <a:t>2,752</a:t>
                      </a:r>
                    </a:p>
                  </a:txBody>
                  <a:tcPr marL="9525" marR="9525" marT="9525" marB="0" anchor="b">
                    <a:lnL>
                      <a:noFill/>
                    </a:lnL>
                    <a:lnR>
                      <a:noFill/>
                    </a:lnR>
                    <a:lnT>
                      <a:noFill/>
                    </a:lnT>
                    <a:lnB>
                      <a:noFill/>
                    </a:lnB>
                    <a:solidFill>
                      <a:srgbClr val="FFFFFF"/>
                    </a:solidFill>
                  </a:tcPr>
                </a:tc>
                <a:tc>
                  <a:txBody>
                    <a:bodyPr/>
                    <a:lstStyle/>
                    <a:p>
                      <a:pPr algn="ctr" fontAlgn="b"/>
                      <a:r>
                        <a:rPr lang="en-US" sz="1600" b="0" i="0" u="none" strike="noStrike">
                          <a:solidFill>
                            <a:srgbClr val="000000"/>
                          </a:solidFill>
                          <a:effectLst/>
                          <a:latin typeface="Times New Roman" panose="02020603050405020304" pitchFamily="18" charset="0"/>
                        </a:rPr>
                        <a:t>7,442</a:t>
                      </a:r>
                    </a:p>
                  </a:txBody>
                  <a:tcPr marL="9525" marR="9525" marT="9525" marB="0" anchor="b">
                    <a:lnL>
                      <a:noFill/>
                    </a:lnL>
                    <a:lnR>
                      <a:noFill/>
                    </a:lnR>
                    <a:lnT>
                      <a:noFill/>
                    </a:lnT>
                    <a:lnB>
                      <a:noFill/>
                    </a:lnB>
                    <a:solidFill>
                      <a:srgbClr val="FFFFFF"/>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FFFFFF"/>
                    </a:solidFill>
                  </a:tcPr>
                </a:tc>
              </a:tr>
              <a:tr h="257175">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FFFFFF"/>
                    </a:solidFill>
                  </a:tcPr>
                </a:tc>
                <a:tc>
                  <a:txBody>
                    <a:bodyPr/>
                    <a:lstStyle/>
                    <a:p>
                      <a:pPr algn="l" fontAlgn="b"/>
                      <a:r>
                        <a:rPr lang="en-US" sz="1600" b="0" i="0" u="none" strike="noStrike">
                          <a:solidFill>
                            <a:srgbClr val="000000"/>
                          </a:solidFill>
                          <a:effectLst/>
                          <a:latin typeface="Times New Roman" panose="02020603050405020304" pitchFamily="18" charset="0"/>
                        </a:rPr>
                        <a:t>Percent Retained (%)</a:t>
                      </a:r>
                    </a:p>
                  </a:txBody>
                  <a:tcPr marL="9525" marR="9525" marT="9525" marB="0" anchor="b">
                    <a:lnL>
                      <a:noFill/>
                    </a:lnL>
                    <a:lnR>
                      <a:noFill/>
                    </a:lnR>
                    <a:lnT>
                      <a:noFill/>
                    </a:lnT>
                    <a:lnB>
                      <a:noFill/>
                    </a:lnB>
                    <a:solidFill>
                      <a:srgbClr val="FFFFFF"/>
                    </a:solidFill>
                  </a:tcPr>
                </a:tc>
                <a:tc>
                  <a:txBody>
                    <a:bodyPr/>
                    <a:lstStyle/>
                    <a:p>
                      <a:pPr algn="ctr" fontAlgn="b"/>
                      <a:r>
                        <a:rPr lang="en-US" sz="1600" b="0" i="0" u="none" strike="noStrike">
                          <a:solidFill>
                            <a:srgbClr val="000000"/>
                          </a:solidFill>
                          <a:effectLst/>
                          <a:latin typeface="Times New Roman" panose="02020603050405020304" pitchFamily="18" charset="0"/>
                        </a:rPr>
                        <a:t>83.0</a:t>
                      </a:r>
                    </a:p>
                  </a:txBody>
                  <a:tcPr marL="9525" marR="9525" marT="9525" marB="0" anchor="b">
                    <a:lnL>
                      <a:noFill/>
                    </a:lnL>
                    <a:lnR>
                      <a:noFill/>
                    </a:lnR>
                    <a:lnT>
                      <a:noFill/>
                    </a:lnT>
                    <a:lnB>
                      <a:noFill/>
                    </a:lnB>
                    <a:solidFill>
                      <a:srgbClr val="FFFFFF"/>
                    </a:solidFill>
                  </a:tcPr>
                </a:tc>
                <a:tc>
                  <a:txBody>
                    <a:bodyPr/>
                    <a:lstStyle/>
                    <a:p>
                      <a:pPr algn="ctr" fontAlgn="b"/>
                      <a:r>
                        <a:rPr lang="en-US" sz="1600" b="0" i="0" u="none" strike="noStrike">
                          <a:solidFill>
                            <a:srgbClr val="000000"/>
                          </a:solidFill>
                          <a:effectLst/>
                          <a:latin typeface="Times New Roman" panose="02020603050405020304" pitchFamily="18" charset="0"/>
                        </a:rPr>
                        <a:t>38.1</a:t>
                      </a:r>
                    </a:p>
                  </a:txBody>
                  <a:tcPr marL="9525" marR="9525" marT="9525" marB="0" anchor="b">
                    <a:lnL>
                      <a:noFill/>
                    </a:lnL>
                    <a:lnR>
                      <a:noFill/>
                    </a:lnR>
                    <a:lnT>
                      <a:noFill/>
                    </a:lnT>
                    <a:lnB>
                      <a:noFill/>
                    </a:lnB>
                    <a:solidFill>
                      <a:srgbClr val="FFFFFF"/>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FFFFFF"/>
                    </a:solidFill>
                  </a:tcPr>
                </a:tc>
              </a:tr>
              <a:tr h="266700">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FFFFFF"/>
                    </a:solidFill>
                  </a:tcPr>
                </a:tc>
                <a:tc>
                  <a:txBody>
                    <a:bodyPr/>
                    <a:lstStyle/>
                    <a:p>
                      <a:pPr algn="l" fontAlgn="b"/>
                      <a:r>
                        <a:rPr lang="en-US" sz="1600" b="0" i="0" u="none" strike="noStrike">
                          <a:solidFill>
                            <a:srgbClr val="000000"/>
                          </a:solidFill>
                          <a:effectLst/>
                          <a:latin typeface="Times New Roman" panose="02020603050405020304" pitchFamily="18" charset="0"/>
                        </a:rPr>
                        <a:t>Flow-weighted Mean Outflow (µg/L)</a:t>
                      </a: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1600" b="0" i="0" u="none" strike="noStrike">
                          <a:solidFill>
                            <a:srgbClr val="000000"/>
                          </a:solidFill>
                          <a:effectLst/>
                          <a:latin typeface="Times New Roman" panose="02020603050405020304" pitchFamily="18" charset="0"/>
                        </a:rPr>
                        <a:t>0.077</a:t>
                      </a: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1600" b="0" i="0" u="none" strike="noStrike">
                          <a:solidFill>
                            <a:srgbClr val="000000"/>
                          </a:solidFill>
                          <a:effectLst/>
                          <a:latin typeface="Times New Roman" panose="02020603050405020304" pitchFamily="18" charset="0"/>
                        </a:rPr>
                        <a:t>1.6</a:t>
                      </a: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FFFFFF"/>
                    </a:solidFill>
                  </a:tcPr>
                </a:tc>
              </a:tr>
              <a:tr h="102870">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FFFFFF"/>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ctr" fontAlgn="b"/>
                      <a:r>
                        <a:rPr lang="en-US" sz="1100" b="0" i="0" u="none" strike="noStrike" dirty="0">
                          <a:solidFill>
                            <a:srgbClr val="000000"/>
                          </a:solidFill>
                          <a:effectLst/>
                          <a:latin typeface="Calibri" panose="020F0502020204030204" pitchFamily="34" charset="0"/>
                        </a:rPr>
                        <a:t> </a:t>
                      </a: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US" sz="1100" b="0" i="0" u="none" strike="noStrike" dirty="0">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FFFFFF"/>
                    </a:solidFill>
                  </a:tcPr>
                </a:tc>
              </a:tr>
            </a:tbl>
          </a:graphicData>
        </a:graphic>
      </p:graphicFrame>
    </p:spTree>
    <p:extLst>
      <p:ext uri="{BB962C8B-B14F-4D97-AF65-F5344CB8AC3E}">
        <p14:creationId xmlns:p14="http://schemas.microsoft.com/office/powerpoint/2010/main" val="124890641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6850" y="187326"/>
            <a:ext cx="7886700" cy="1325563"/>
          </a:xfrm>
        </p:spPr>
        <p:txBody>
          <a:bodyPr/>
          <a:lstStyle/>
          <a:p>
            <a:r>
              <a:rPr lang="en-US" dirty="0" smtClean="0">
                <a:latin typeface="Times New Roman" panose="02020603050405020304" pitchFamily="18" charset="0"/>
                <a:cs typeface="Times New Roman" panose="02020603050405020304" pitchFamily="18" charset="0"/>
              </a:rPr>
              <a:t>Specific Conditions</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96850" y="1669272"/>
            <a:ext cx="4273550" cy="4699000"/>
          </a:xfrm>
        </p:spPr>
        <p:txBody>
          <a:bodyPr>
            <a:normAutofit lnSpcReduction="10000"/>
          </a:bodyPr>
          <a:lstStyle/>
          <a:p>
            <a:pPr lvl="1"/>
            <a:r>
              <a:rPr lang="en-US" dirty="0" smtClean="0">
                <a:latin typeface="Times New Roman" panose="02020603050405020304" pitchFamily="18" charset="0"/>
                <a:cs typeface="Times New Roman" panose="02020603050405020304" pitchFamily="18" charset="0"/>
              </a:rPr>
              <a:t>Prior to initiating flow-through activates the </a:t>
            </a:r>
            <a:r>
              <a:rPr lang="en-US" dirty="0" err="1" smtClean="0">
                <a:latin typeface="Times New Roman" panose="02020603050405020304" pitchFamily="18" charset="0"/>
                <a:cs typeface="Times New Roman" panose="02020603050405020304" pitchFamily="18" charset="0"/>
              </a:rPr>
              <a:t>permittee</a:t>
            </a:r>
            <a:r>
              <a:rPr lang="en-US" dirty="0" smtClean="0">
                <a:latin typeface="Times New Roman" panose="02020603050405020304" pitchFamily="18" charset="0"/>
                <a:cs typeface="Times New Roman" panose="02020603050405020304" pitchFamily="18" charset="0"/>
              </a:rPr>
              <a:t> shall </a:t>
            </a:r>
            <a:r>
              <a:rPr lang="en-US" dirty="0">
                <a:latin typeface="Times New Roman" panose="02020603050405020304" pitchFamily="18" charset="0"/>
                <a:cs typeface="Times New Roman" panose="02020603050405020304" pitchFamily="18" charset="0"/>
              </a:rPr>
              <a:t>monitor </a:t>
            </a:r>
            <a:r>
              <a:rPr lang="en-US" dirty="0" smtClean="0">
                <a:latin typeface="Times New Roman" panose="02020603050405020304" pitchFamily="18" charset="0"/>
                <a:cs typeface="Times New Roman" panose="02020603050405020304" pitchFamily="18" charset="0"/>
              </a:rPr>
              <a:t>phosphorus </a:t>
            </a:r>
            <a:r>
              <a:rPr lang="en-US" dirty="0">
                <a:latin typeface="Times New Roman" panose="02020603050405020304" pitchFamily="18" charset="0"/>
                <a:cs typeface="Times New Roman" panose="02020603050405020304" pitchFamily="18" charset="0"/>
              </a:rPr>
              <a:t>concentrations within the project to demonstrate that the project is achieving a net </a:t>
            </a:r>
            <a:r>
              <a:rPr lang="en-US" dirty="0" smtClean="0">
                <a:latin typeface="Times New Roman" panose="02020603050405020304" pitchFamily="18" charset="0"/>
                <a:cs typeface="Times New Roman" panose="02020603050405020304" pitchFamily="18" charset="0"/>
              </a:rPr>
              <a:t>reduction. </a:t>
            </a:r>
          </a:p>
          <a:p>
            <a:pPr lvl="1"/>
            <a:r>
              <a:rPr lang="en-US" dirty="0" smtClean="0">
                <a:latin typeface="Times New Roman" panose="02020603050405020304" pitchFamily="18" charset="0"/>
                <a:cs typeface="Times New Roman" panose="02020603050405020304" pitchFamily="18" charset="0"/>
              </a:rPr>
              <a:t>Net reduction is when the 4-week geometric mean TP concentrations at the outflow is less than the inflow.</a:t>
            </a:r>
          </a:p>
          <a:p>
            <a:pPr lvl="1"/>
            <a:r>
              <a:rPr lang="en-US" dirty="0" smtClean="0">
                <a:latin typeface="Times New Roman" panose="02020603050405020304" pitchFamily="18" charset="0"/>
                <a:cs typeface="Times New Roman" panose="02020603050405020304" pitchFamily="18" charset="0"/>
              </a:rPr>
              <a:t>Time limits before Agency Action is needed. </a:t>
            </a:r>
          </a:p>
          <a:p>
            <a:pPr marL="914400" lvl="2" indent="0">
              <a:buNone/>
            </a:pPr>
            <a:endParaRPr lang="en-US" dirty="0" smtClean="0">
              <a:latin typeface="Times New Roman" panose="02020603050405020304" pitchFamily="18" charset="0"/>
              <a:cs typeface="Times New Roman" panose="02020603050405020304" pitchFamily="18" charset="0"/>
            </a:endParaRPr>
          </a:p>
        </p:txBody>
      </p:sp>
      <p:sp>
        <p:nvSpPr>
          <p:cNvPr id="13" name="TextBox 12"/>
          <p:cNvSpPr txBox="1"/>
          <p:nvPr/>
        </p:nvSpPr>
        <p:spPr>
          <a:xfrm>
            <a:off x="4575174" y="1869798"/>
            <a:ext cx="4419599" cy="400110"/>
          </a:xfrm>
          <a:prstGeom prst="rect">
            <a:avLst/>
          </a:prstGeom>
          <a:noFill/>
        </p:spPr>
        <p:txBody>
          <a:bodyPr wrap="square" rtlCol="0">
            <a:spAutoFit/>
          </a:bodyPr>
          <a:lstStyle/>
          <a:p>
            <a:pPr algn="ctr"/>
            <a:r>
              <a:rPr lang="en-US" sz="2000" dirty="0" smtClean="0">
                <a:latin typeface="Times New Roman" panose="02020603050405020304" pitchFamily="18" charset="0"/>
                <a:cs typeface="Times New Roman" panose="02020603050405020304" pitchFamily="18" charset="0"/>
              </a:rPr>
              <a:t>Pre-Discharge STA X</a:t>
            </a:r>
            <a:r>
              <a:rPr lang="en-US" sz="2000" baseline="30000" dirty="0" smtClean="0">
                <a:latin typeface="Times New Roman" panose="02020603050405020304" pitchFamily="18" charset="0"/>
                <a:cs typeface="Times New Roman" panose="02020603050405020304" pitchFamily="18" charset="0"/>
              </a:rPr>
              <a:t>1</a:t>
            </a:r>
            <a:endParaRPr lang="en-US" sz="2000" dirty="0">
              <a:latin typeface="Times New Roman" panose="02020603050405020304" pitchFamily="18" charset="0"/>
              <a:cs typeface="Times New Roman" panose="02020603050405020304" pitchFamily="18" charset="0"/>
            </a:endParaRPr>
          </a:p>
        </p:txBody>
      </p:sp>
      <p:sp>
        <p:nvSpPr>
          <p:cNvPr id="14" name="TextBox 13"/>
          <p:cNvSpPr txBox="1"/>
          <p:nvPr/>
        </p:nvSpPr>
        <p:spPr>
          <a:xfrm>
            <a:off x="4575174" y="5393314"/>
            <a:ext cx="4419599" cy="461665"/>
          </a:xfrm>
          <a:prstGeom prst="rect">
            <a:avLst/>
          </a:prstGeom>
          <a:noFill/>
        </p:spPr>
        <p:txBody>
          <a:bodyPr wrap="square" rtlCol="0">
            <a:spAutoFit/>
          </a:bodyPr>
          <a:lstStyle/>
          <a:p>
            <a:r>
              <a:rPr lang="en-US" sz="1200" baseline="30000" dirty="0" smtClean="0">
                <a:latin typeface="Times New Roman" panose="02020603050405020304" pitchFamily="18" charset="0"/>
                <a:cs typeface="Times New Roman" panose="02020603050405020304" pitchFamily="18" charset="0"/>
              </a:rPr>
              <a:t>1</a:t>
            </a:r>
            <a:r>
              <a:rPr lang="en-US" sz="1200" dirty="0" smtClean="0">
                <a:latin typeface="Times New Roman" panose="02020603050405020304" pitchFamily="18" charset="0"/>
                <a:cs typeface="Times New Roman" panose="02020603050405020304" pitchFamily="18" charset="0"/>
              </a:rPr>
              <a:t> STA X is not a real STA nor is the data presented from a real STA.</a:t>
            </a:r>
          </a:p>
          <a:p>
            <a:r>
              <a:rPr lang="en-US" sz="1200" dirty="0" smtClean="0">
                <a:latin typeface="Times New Roman" panose="02020603050405020304" pitchFamily="18" charset="0"/>
                <a:cs typeface="Times New Roman" panose="02020603050405020304" pitchFamily="18" charset="0"/>
              </a:rPr>
              <a:t> This data is generated for the sole purpose of this demonstration. </a:t>
            </a:r>
            <a:endParaRPr lang="en-US" sz="1200" baseline="30000" dirty="0">
              <a:latin typeface="Times New Roman" panose="02020603050405020304" pitchFamily="18" charset="0"/>
              <a:cs typeface="Times New Roman" panose="02020603050405020304" pitchFamily="18" charset="0"/>
            </a:endParaRPr>
          </a:p>
        </p:txBody>
      </p:sp>
      <p:graphicFrame>
        <p:nvGraphicFramePr>
          <p:cNvPr id="15" name="Object 14"/>
          <p:cNvGraphicFramePr>
            <a:graphicFrameLocks noChangeAspect="1"/>
          </p:cNvGraphicFramePr>
          <p:nvPr>
            <p:extLst>
              <p:ext uri="{D42A27DB-BD31-4B8C-83A1-F6EECF244321}">
                <p14:modId xmlns:p14="http://schemas.microsoft.com/office/powerpoint/2010/main" val="3275656322"/>
              </p:ext>
            </p:extLst>
          </p:nvPr>
        </p:nvGraphicFramePr>
        <p:xfrm>
          <a:off x="4575174" y="2307611"/>
          <a:ext cx="4419600" cy="3048000"/>
        </p:xfrm>
        <a:graphic>
          <a:graphicData uri="http://schemas.openxmlformats.org/presentationml/2006/ole">
            <mc:AlternateContent xmlns:mc="http://schemas.openxmlformats.org/markup-compatibility/2006">
              <mc:Choice xmlns:v="urn:schemas-microsoft-com:vml" Requires="v">
                <p:oleObj spid="_x0000_s2063" name="Worksheet" r:id="rId4" imgW="4419600" imgH="3047932" progId="Excel.Sheet.8">
                  <p:embed/>
                </p:oleObj>
              </mc:Choice>
              <mc:Fallback>
                <p:oleObj name="Worksheet" r:id="rId4" imgW="4419600" imgH="3047932" progId="Excel.Sheet.8">
                  <p:embed/>
                  <p:pic>
                    <p:nvPicPr>
                      <p:cNvPr id="0" name=""/>
                      <p:cNvPicPr/>
                      <p:nvPr/>
                    </p:nvPicPr>
                    <p:blipFill>
                      <a:blip r:embed="rId5"/>
                      <a:stretch>
                        <a:fillRect/>
                      </a:stretch>
                    </p:blipFill>
                    <p:spPr>
                      <a:xfrm>
                        <a:off x="4575174" y="2307611"/>
                        <a:ext cx="4419600" cy="3048000"/>
                      </a:xfrm>
                      <a:prstGeom prst="rect">
                        <a:avLst/>
                      </a:prstGeom>
                    </p:spPr>
                  </p:pic>
                </p:oleObj>
              </mc:Fallback>
            </mc:AlternateContent>
          </a:graphicData>
        </a:graphic>
      </p:graphicFrame>
      <p:sp>
        <p:nvSpPr>
          <p:cNvPr id="16" name="TextBox 15"/>
          <p:cNvSpPr txBox="1"/>
          <p:nvPr/>
        </p:nvSpPr>
        <p:spPr>
          <a:xfrm>
            <a:off x="231774" y="1146052"/>
            <a:ext cx="6553200" cy="523220"/>
          </a:xfrm>
          <a:prstGeom prst="rect">
            <a:avLst/>
          </a:prstGeom>
          <a:noFill/>
        </p:spPr>
        <p:txBody>
          <a:bodyPr wrap="square" rtlCol="0">
            <a:spAutoFit/>
          </a:bodyPr>
          <a:lstStyle/>
          <a:p>
            <a:pPr marL="285750" indent="-285750">
              <a:buFont typeface="Arial" panose="020B0604020202020204" pitchFamily="34" charset="0"/>
              <a:buChar char="•"/>
            </a:pPr>
            <a:r>
              <a:rPr lang="en-US" sz="2800" b="1" dirty="0" smtClean="0">
                <a:latin typeface="Times New Roman" panose="02020603050405020304" pitchFamily="18" charset="0"/>
                <a:cs typeface="Times New Roman" panose="02020603050405020304" pitchFamily="18" charset="0"/>
              </a:rPr>
              <a:t>Pre-Discharge Activates/Net Reduction</a:t>
            </a:r>
            <a:endParaRPr lang="en-US"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6206538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61926"/>
            <a:ext cx="7886700" cy="1325563"/>
          </a:xfrm>
        </p:spPr>
        <p:txBody>
          <a:bodyPr/>
          <a:lstStyle/>
          <a:p>
            <a:r>
              <a:rPr lang="en-US" dirty="0">
                <a:latin typeface="Times New Roman" panose="02020603050405020304" pitchFamily="18" charset="0"/>
                <a:cs typeface="Times New Roman" panose="02020603050405020304" pitchFamily="18" charset="0"/>
              </a:rPr>
              <a:t>Specific Conditions</a:t>
            </a:r>
            <a:endParaRPr lang="en-US" dirty="0"/>
          </a:p>
        </p:txBody>
      </p:sp>
      <p:sp>
        <p:nvSpPr>
          <p:cNvPr id="3" name="Content Placeholder 2"/>
          <p:cNvSpPr>
            <a:spLocks noGrp="1"/>
          </p:cNvSpPr>
          <p:nvPr>
            <p:ph idx="1"/>
          </p:nvPr>
        </p:nvSpPr>
        <p:spPr>
          <a:xfrm>
            <a:off x="628650" y="1333500"/>
            <a:ext cx="7886700" cy="4953000"/>
          </a:xfrm>
        </p:spPr>
        <p:txBody>
          <a:bodyPr>
            <a:normAutofit fontScale="92500" lnSpcReduction="10000"/>
          </a:bodyPr>
          <a:lstStyle/>
          <a:p>
            <a:r>
              <a:rPr lang="en-US" b="1" dirty="0" smtClean="0">
                <a:latin typeface="Times New Roman" panose="02020603050405020304" pitchFamily="18" charset="0"/>
                <a:cs typeface="Times New Roman" panose="02020603050405020304" pitchFamily="18" charset="0"/>
              </a:rPr>
              <a:t>Other Water Quality Parameters</a:t>
            </a:r>
          </a:p>
          <a:p>
            <a:pPr lvl="1"/>
            <a:r>
              <a:rPr lang="en-US" dirty="0">
                <a:latin typeface="Times New Roman" panose="02020603050405020304" pitchFamily="18" charset="0"/>
                <a:cs typeface="Times New Roman" panose="02020603050405020304" pitchFamily="18" charset="0"/>
              </a:rPr>
              <a:t>For water quality standards other than phosphorus, the quality of water discharged from the facility shall be of equal or better quality than the inflows as stated in Section 373.4595 (7)(d)(2), F.S. Samples shall be collected </a:t>
            </a:r>
            <a:r>
              <a:rPr lang="en-US" dirty="0" smtClean="0">
                <a:latin typeface="Times New Roman" panose="02020603050405020304" pitchFamily="18" charset="0"/>
                <a:cs typeface="Times New Roman" panose="02020603050405020304" pitchFamily="18" charset="0"/>
              </a:rPr>
              <a:t>and </a:t>
            </a:r>
            <a:r>
              <a:rPr lang="en-US" dirty="0">
                <a:latin typeface="Times New Roman" panose="02020603050405020304" pitchFamily="18" charset="0"/>
                <a:cs typeface="Times New Roman" panose="02020603050405020304" pitchFamily="18" charset="0"/>
              </a:rPr>
              <a:t>shall be used to determine compliance. Compliance with this section shall be evaluated as follows:</a:t>
            </a:r>
          </a:p>
          <a:p>
            <a:pPr marL="1257300" lvl="2" indent="-342900">
              <a:buFont typeface="+mj-lt"/>
              <a:buAutoNum type="arabicPeriod"/>
            </a:pPr>
            <a:r>
              <a:rPr lang="en-US" dirty="0">
                <a:latin typeface="Times New Roman" panose="02020603050405020304" pitchFamily="18" charset="0"/>
                <a:cs typeface="Times New Roman" panose="02020603050405020304" pitchFamily="18" charset="0"/>
              </a:rPr>
              <a:t>If the average outflow concentration for the </a:t>
            </a:r>
            <a:r>
              <a:rPr lang="en-US" dirty="0" smtClean="0">
                <a:latin typeface="Times New Roman" panose="02020603050405020304" pitchFamily="18" charset="0"/>
                <a:cs typeface="Times New Roman" panose="02020603050405020304" pitchFamily="18" charset="0"/>
              </a:rPr>
              <a:t>project does </a:t>
            </a:r>
            <a:r>
              <a:rPr lang="en-US" dirty="0">
                <a:latin typeface="Times New Roman" panose="02020603050405020304" pitchFamily="18" charset="0"/>
                <a:cs typeface="Times New Roman" panose="02020603050405020304" pitchFamily="18" charset="0"/>
              </a:rPr>
              <a:t>not exceed applicable criteria, </a:t>
            </a:r>
            <a:r>
              <a:rPr lang="en-US" dirty="0" smtClean="0">
                <a:latin typeface="Times New Roman" panose="02020603050405020304" pitchFamily="18" charset="0"/>
                <a:cs typeface="Times New Roman" panose="02020603050405020304" pitchFamily="18" charset="0"/>
              </a:rPr>
              <a:t>then the facility shall be deemed in compliance; </a:t>
            </a:r>
          </a:p>
          <a:p>
            <a:pPr marL="1257300" lvl="2" indent="-342900">
              <a:buFont typeface="+mj-lt"/>
              <a:buAutoNum type="arabicPeriod"/>
            </a:pPr>
            <a:r>
              <a:rPr lang="en-US" dirty="0" smtClean="0">
                <a:latin typeface="Times New Roman" panose="02020603050405020304" pitchFamily="18" charset="0"/>
                <a:cs typeface="Times New Roman" panose="02020603050405020304" pitchFamily="18" charset="0"/>
              </a:rPr>
              <a:t>If the average outflow concentration for  the project causes or contributes to an </a:t>
            </a:r>
            <a:r>
              <a:rPr lang="en-US" dirty="0" err="1" smtClean="0">
                <a:latin typeface="Times New Roman" panose="02020603050405020304" pitchFamily="18" charset="0"/>
                <a:cs typeface="Times New Roman" panose="02020603050405020304" pitchFamily="18" charset="0"/>
              </a:rPr>
              <a:t>exceedance</a:t>
            </a:r>
            <a:r>
              <a:rPr lang="en-US" dirty="0" smtClean="0">
                <a:latin typeface="Times New Roman" panose="02020603050405020304" pitchFamily="18" charset="0"/>
                <a:cs typeface="Times New Roman" panose="02020603050405020304" pitchFamily="18" charset="0"/>
              </a:rPr>
              <a:t> of applicable criteria, but does not exceed, or is equal to, the average inflow concentration, then the facility shall be deemed in compliance; or, </a:t>
            </a:r>
          </a:p>
          <a:p>
            <a:pPr marL="1257300" lvl="2" indent="-342900">
              <a:buFont typeface="+mj-lt"/>
              <a:buAutoNum type="arabicPeriod"/>
            </a:pPr>
            <a:r>
              <a:rPr lang="en-US" dirty="0" smtClean="0">
                <a:latin typeface="Times New Roman" panose="02020603050405020304" pitchFamily="18" charset="0"/>
                <a:cs typeface="Times New Roman" panose="02020603050405020304" pitchFamily="18" charset="0"/>
              </a:rPr>
              <a:t>If the average outflow concentration for the project causes or contributes to an </a:t>
            </a:r>
            <a:r>
              <a:rPr lang="en-US" dirty="0" err="1" smtClean="0">
                <a:latin typeface="Times New Roman" panose="02020603050405020304" pitchFamily="18" charset="0"/>
                <a:cs typeface="Times New Roman" panose="02020603050405020304" pitchFamily="18" charset="0"/>
              </a:rPr>
              <a:t>exceedance</a:t>
            </a:r>
            <a:r>
              <a:rPr lang="en-US" dirty="0" smtClean="0">
                <a:latin typeface="Times New Roman" panose="02020603050405020304" pitchFamily="18" charset="0"/>
                <a:cs typeface="Times New Roman" panose="02020603050405020304" pitchFamily="18" charset="0"/>
              </a:rPr>
              <a:t> of applicable criteria, and also exceeds the average inflow concentration, then the facility shall be deemed out of compliance with this condition.</a:t>
            </a:r>
          </a:p>
          <a:p>
            <a:pPr lvl="1"/>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3260505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01282" y="13654"/>
            <a:ext cx="8185150" cy="1325563"/>
          </a:xfrm>
        </p:spPr>
        <p:txBody>
          <a:bodyPr/>
          <a:lstStyle/>
          <a:p>
            <a:r>
              <a:rPr lang="en-US" dirty="0">
                <a:latin typeface="Times New Roman" panose="02020603050405020304" pitchFamily="18" charset="0"/>
                <a:cs typeface="Times New Roman" panose="02020603050405020304" pitchFamily="18" charset="0"/>
              </a:rPr>
              <a:t>Specific Conditions</a:t>
            </a:r>
          </a:p>
        </p:txBody>
      </p:sp>
      <p:sp>
        <p:nvSpPr>
          <p:cNvPr id="5" name="Content Placeholder 4"/>
          <p:cNvSpPr>
            <a:spLocks noGrp="1"/>
          </p:cNvSpPr>
          <p:nvPr>
            <p:ph idx="1"/>
          </p:nvPr>
        </p:nvSpPr>
        <p:spPr>
          <a:xfrm>
            <a:off x="301282" y="1177052"/>
            <a:ext cx="8483600" cy="4351338"/>
          </a:xfrm>
        </p:spPr>
        <p:txBody>
          <a:bodyPr/>
          <a:lstStyle/>
          <a:p>
            <a:r>
              <a:rPr lang="en-US" b="1" dirty="0" smtClean="0">
                <a:latin typeface="Times New Roman" panose="02020603050405020304" pitchFamily="18" charset="0"/>
                <a:cs typeface="Times New Roman" panose="02020603050405020304" pitchFamily="18" charset="0"/>
              </a:rPr>
              <a:t>Use of Polymer / Flocculants</a:t>
            </a:r>
          </a:p>
          <a:p>
            <a:pPr lvl="1"/>
            <a:r>
              <a:rPr lang="en-US" dirty="0" smtClean="0">
                <a:latin typeface="Times New Roman" panose="02020603050405020304" pitchFamily="18" charset="0"/>
                <a:cs typeface="Times New Roman" panose="02020603050405020304" pitchFamily="18" charset="0"/>
              </a:rPr>
              <a:t>Flocculants/Polymer must be approved before use.</a:t>
            </a:r>
          </a:p>
          <a:p>
            <a:pPr lvl="2"/>
            <a:r>
              <a:rPr lang="en-US" dirty="0" err="1" smtClean="0">
                <a:latin typeface="Times New Roman" panose="02020603050405020304" pitchFamily="18" charset="0"/>
                <a:cs typeface="Times New Roman" panose="02020603050405020304" pitchFamily="18" charset="0"/>
              </a:rPr>
              <a:t>Flocculant</a:t>
            </a:r>
            <a:r>
              <a:rPr lang="en-US" dirty="0" smtClean="0">
                <a:latin typeface="Times New Roman" panose="02020603050405020304" pitchFamily="18" charset="0"/>
                <a:cs typeface="Times New Roman" panose="02020603050405020304" pitchFamily="18" charset="0"/>
              </a:rPr>
              <a:t>/Polymer submitted to an approved toxicology laboratory to perform chronic and acute toxicity.</a:t>
            </a:r>
          </a:p>
          <a:p>
            <a:pPr lvl="1"/>
            <a:r>
              <a:rPr lang="en-US" dirty="0" smtClean="0">
                <a:latin typeface="Times New Roman" panose="02020603050405020304" pitchFamily="18" charset="0"/>
                <a:cs typeface="Times New Roman" panose="02020603050405020304" pitchFamily="18" charset="0"/>
              </a:rPr>
              <a:t>Once approved Routine Monitoring is required. </a:t>
            </a:r>
          </a:p>
          <a:p>
            <a:pPr lvl="2"/>
            <a:r>
              <a:rPr lang="en-US" dirty="0" smtClean="0">
                <a:latin typeface="Times New Roman" panose="02020603050405020304" pitchFamily="18" charset="0"/>
                <a:cs typeface="Times New Roman" panose="02020603050405020304" pitchFamily="18" charset="0"/>
              </a:rPr>
              <a:t>Monthly Chronic and Acute Toxicity monitoring for the first three months, quarterly thereafter.</a:t>
            </a:r>
          </a:p>
          <a:p>
            <a:pPr lvl="1"/>
            <a:r>
              <a:rPr lang="en-US" dirty="0" smtClean="0">
                <a:latin typeface="Times New Roman" panose="02020603050405020304" pitchFamily="18" charset="0"/>
                <a:cs typeface="Times New Roman" panose="02020603050405020304" pitchFamily="18" charset="0"/>
              </a:rPr>
              <a:t>Compliance Actions.</a:t>
            </a:r>
          </a:p>
          <a:p>
            <a:pPr lvl="2"/>
            <a:r>
              <a:rPr lang="en-US" dirty="0">
                <a:latin typeface="Times New Roman" panose="02020603050405020304" pitchFamily="18" charset="0"/>
                <a:cs typeface="Times New Roman" panose="02020603050405020304" pitchFamily="18" charset="0"/>
              </a:rPr>
              <a:t>If any of the tests result in chronic </a:t>
            </a:r>
            <a:r>
              <a:rPr lang="en-US" dirty="0" smtClean="0">
                <a:latin typeface="Times New Roman" panose="02020603050405020304" pitchFamily="18" charset="0"/>
                <a:cs typeface="Times New Roman" panose="02020603050405020304" pitchFamily="18" charset="0"/>
              </a:rPr>
              <a:t>toxicity, the </a:t>
            </a:r>
            <a:r>
              <a:rPr lang="en-US" dirty="0" err="1">
                <a:latin typeface="Times New Roman" panose="02020603050405020304" pitchFamily="18" charset="0"/>
                <a:cs typeface="Times New Roman" panose="02020603050405020304" pitchFamily="18" charset="0"/>
              </a:rPr>
              <a:t>permittee</a:t>
            </a:r>
            <a:r>
              <a:rPr lang="en-US" dirty="0">
                <a:latin typeface="Times New Roman" panose="02020603050405020304" pitchFamily="18" charset="0"/>
                <a:cs typeface="Times New Roman" panose="02020603050405020304" pitchFamily="18" charset="0"/>
              </a:rPr>
              <a:t> shall investigate the potential cause of this toxicity and </a:t>
            </a:r>
            <a:r>
              <a:rPr lang="en-US" dirty="0" smtClean="0">
                <a:latin typeface="Times New Roman" panose="02020603050405020304" pitchFamily="18" charset="0"/>
                <a:cs typeface="Times New Roman" panose="02020603050405020304" pitchFamily="18" charset="0"/>
              </a:rPr>
              <a:t>retest.</a:t>
            </a:r>
          </a:p>
        </p:txBody>
      </p:sp>
      <p:grpSp>
        <p:nvGrpSpPr>
          <p:cNvPr id="7" name="Group 6"/>
          <p:cNvGrpSpPr/>
          <p:nvPr/>
        </p:nvGrpSpPr>
        <p:grpSpPr>
          <a:xfrm>
            <a:off x="2641599" y="4699001"/>
            <a:ext cx="4249997" cy="2158999"/>
            <a:chOff x="2870550" y="4572000"/>
            <a:chExt cx="4249997" cy="2158999"/>
          </a:xfrm>
        </p:grpSpPr>
        <p:pic>
          <p:nvPicPr>
            <p:cNvPr id="3074" name="Picture 2" descr="http://www.ecologixsystems.com/images/chemical-jar-test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70550" y="4572000"/>
              <a:ext cx="4249997" cy="2158999"/>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2870550" y="6484777"/>
              <a:ext cx="1901483" cy="246221"/>
            </a:xfrm>
            <a:prstGeom prst="rect">
              <a:avLst/>
            </a:prstGeom>
            <a:noFill/>
          </p:spPr>
          <p:txBody>
            <a:bodyPr wrap="none" rtlCol="0">
              <a:spAutoFit/>
            </a:bodyPr>
            <a:lstStyle/>
            <a:p>
              <a:r>
                <a:rPr lang="en-US" sz="1000" dirty="0" err="1" smtClean="0">
                  <a:solidFill>
                    <a:schemeClr val="bg1"/>
                  </a:solidFill>
                  <a:latin typeface="Times New Roman" panose="02020603050405020304" pitchFamily="18" charset="0"/>
                  <a:cs typeface="Times New Roman" panose="02020603050405020304" pitchFamily="18" charset="0"/>
                </a:rPr>
                <a:t>Ecologix</a:t>
              </a:r>
              <a:r>
                <a:rPr lang="en-US" sz="1000" dirty="0" smtClean="0">
                  <a:solidFill>
                    <a:schemeClr val="bg1"/>
                  </a:solidFill>
                  <a:latin typeface="Times New Roman" panose="02020603050405020304" pitchFamily="18" charset="0"/>
                  <a:cs typeface="Times New Roman" panose="02020603050405020304" pitchFamily="18" charset="0"/>
                </a:rPr>
                <a:t> Environmental Systems</a:t>
              </a:r>
              <a:endParaRPr lang="en-US" sz="1000" dirty="0">
                <a:solidFill>
                  <a:schemeClr val="bg1"/>
                </a:solidFill>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297507752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44486" y="1095400"/>
            <a:ext cx="3103157" cy="2061052"/>
          </a:xfrm>
          <a:prstGeom prst="rect">
            <a:avLst/>
          </a:prstGeom>
        </p:spPr>
      </p:pic>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l="13109" t="18759" r="13957" b="6204"/>
          <a:stretch/>
        </p:blipFill>
        <p:spPr>
          <a:xfrm>
            <a:off x="932529" y="1242054"/>
            <a:ext cx="3052293" cy="4728060"/>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51944" y="3766885"/>
            <a:ext cx="3766401" cy="2453654"/>
          </a:xfrm>
          <a:prstGeom prst="rect">
            <a:avLst/>
          </a:prstGeom>
        </p:spPr>
      </p:pic>
      <p:sp>
        <p:nvSpPr>
          <p:cNvPr id="6" name="TextBox 5"/>
          <p:cNvSpPr txBox="1"/>
          <p:nvPr/>
        </p:nvSpPr>
        <p:spPr>
          <a:xfrm>
            <a:off x="5244485" y="3156452"/>
            <a:ext cx="3103157" cy="369332"/>
          </a:xfrm>
          <a:prstGeom prst="rect">
            <a:avLst/>
          </a:prstGeom>
          <a:noFill/>
        </p:spPr>
        <p:txBody>
          <a:bodyPr wrap="square" rtlCol="0">
            <a:spAutoFit/>
          </a:bodyPr>
          <a:lstStyle/>
          <a:p>
            <a:pPr algn="ctr"/>
            <a:r>
              <a:rPr lang="en-US" dirty="0" smtClean="0">
                <a:latin typeface="Times New Roman" panose="02020603050405020304" pitchFamily="18" charset="0"/>
                <a:cs typeface="Times New Roman" panose="02020603050405020304" pitchFamily="18" charset="0"/>
              </a:rPr>
              <a:t>Cultural Resources</a:t>
            </a:r>
            <a:endParaRPr lang="en-US" dirty="0">
              <a:latin typeface="Times New Roman" panose="02020603050405020304" pitchFamily="18" charset="0"/>
              <a:cs typeface="Times New Roman" panose="02020603050405020304" pitchFamily="18" charset="0"/>
            </a:endParaRPr>
          </a:p>
        </p:txBody>
      </p:sp>
      <p:sp>
        <p:nvSpPr>
          <p:cNvPr id="7" name="TextBox 6"/>
          <p:cNvSpPr txBox="1"/>
          <p:nvPr/>
        </p:nvSpPr>
        <p:spPr>
          <a:xfrm>
            <a:off x="4951944" y="6220539"/>
            <a:ext cx="3766400" cy="369332"/>
          </a:xfrm>
          <a:prstGeom prst="rect">
            <a:avLst/>
          </a:prstGeom>
          <a:noFill/>
        </p:spPr>
        <p:txBody>
          <a:bodyPr wrap="square" rtlCol="0">
            <a:spAutoFit/>
          </a:bodyPr>
          <a:lstStyle/>
          <a:p>
            <a:pPr algn="ctr"/>
            <a:r>
              <a:rPr lang="en-US" dirty="0" smtClean="0">
                <a:latin typeface="Times New Roman" panose="02020603050405020304" pitchFamily="18" charset="0"/>
                <a:cs typeface="Times New Roman" panose="02020603050405020304" pitchFamily="18" charset="0"/>
              </a:rPr>
              <a:t>Threatened and Endangered Species</a:t>
            </a:r>
            <a:endParaRPr lang="en-US" dirty="0">
              <a:latin typeface="Times New Roman" panose="02020603050405020304" pitchFamily="18" charset="0"/>
              <a:cs typeface="Times New Roman" panose="02020603050405020304" pitchFamily="18" charset="0"/>
            </a:endParaRPr>
          </a:p>
        </p:txBody>
      </p:sp>
      <p:sp>
        <p:nvSpPr>
          <p:cNvPr id="8" name="TextBox 7"/>
          <p:cNvSpPr txBox="1"/>
          <p:nvPr/>
        </p:nvSpPr>
        <p:spPr>
          <a:xfrm>
            <a:off x="932529" y="5959054"/>
            <a:ext cx="3052293" cy="369332"/>
          </a:xfrm>
          <a:prstGeom prst="rect">
            <a:avLst/>
          </a:prstGeom>
          <a:noFill/>
        </p:spPr>
        <p:txBody>
          <a:bodyPr wrap="square" rtlCol="0">
            <a:spAutoFit/>
          </a:bodyPr>
          <a:lstStyle/>
          <a:p>
            <a:pPr algn="ctr"/>
            <a:r>
              <a:rPr lang="en-US" dirty="0" smtClean="0">
                <a:latin typeface="Times New Roman" panose="02020603050405020304" pitchFamily="18" charset="0"/>
                <a:cs typeface="Times New Roman" panose="02020603050405020304" pitchFamily="18" charset="0"/>
              </a:rPr>
              <a:t>Maintenance and Management</a:t>
            </a:r>
            <a:endParaRPr lang="en-US" dirty="0">
              <a:latin typeface="Times New Roman" panose="02020603050405020304" pitchFamily="18" charset="0"/>
              <a:cs typeface="Times New Roman" panose="02020603050405020304" pitchFamily="18" charset="0"/>
            </a:endParaRPr>
          </a:p>
        </p:txBody>
      </p:sp>
      <p:sp>
        <p:nvSpPr>
          <p:cNvPr id="9" name="Title 1"/>
          <p:cNvSpPr txBox="1">
            <a:spLocks/>
          </p:cNvSpPr>
          <p:nvPr/>
        </p:nvSpPr>
        <p:spPr>
          <a:xfrm>
            <a:off x="628650" y="365126"/>
            <a:ext cx="78867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smtClean="0">
                <a:latin typeface="Times New Roman" panose="02020603050405020304" pitchFamily="18" charset="0"/>
                <a:cs typeface="Times New Roman" panose="02020603050405020304" pitchFamily="18" charset="0"/>
              </a:rPr>
              <a:t>Other Specific Conditions</a:t>
            </a:r>
            <a:endParaRPr lang="en-US" dirty="0">
              <a:latin typeface="Times New Roman" panose="02020603050405020304" pitchFamily="18" charset="0"/>
              <a:cs typeface="Times New Roman" panose="02020603050405020304" pitchFamily="18" charset="0"/>
            </a:endParaRPr>
          </a:p>
        </p:txBody>
      </p:sp>
      <p:sp>
        <p:nvSpPr>
          <p:cNvPr id="4" name="TextBox 3"/>
          <p:cNvSpPr txBox="1"/>
          <p:nvPr/>
        </p:nvSpPr>
        <p:spPr>
          <a:xfrm>
            <a:off x="0" y="6570043"/>
            <a:ext cx="1612942" cy="276999"/>
          </a:xfrm>
          <a:prstGeom prst="rect">
            <a:avLst/>
          </a:prstGeom>
          <a:noFill/>
        </p:spPr>
        <p:txBody>
          <a:bodyPr wrap="none" rtlCol="0">
            <a:spAutoFit/>
          </a:bodyPr>
          <a:lstStyle/>
          <a:p>
            <a:r>
              <a:rPr lang="en-US" sz="1200" dirty="0" smtClean="0">
                <a:latin typeface="Times New Roman" panose="02020603050405020304" pitchFamily="18" charset="0"/>
                <a:cs typeface="Times New Roman" panose="02020603050405020304" pitchFamily="18" charset="0"/>
              </a:rPr>
              <a:t>Photo Credit: SFWMD</a:t>
            </a:r>
            <a:endParaRPr lang="en-US"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9462888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Cloud Callout 2"/>
          <p:cNvSpPr/>
          <p:nvPr/>
        </p:nvSpPr>
        <p:spPr>
          <a:xfrm>
            <a:off x="550606" y="1328118"/>
            <a:ext cx="3693228" cy="1327562"/>
          </a:xfrm>
          <a:prstGeom prst="cloudCallout">
            <a:avLst>
              <a:gd name="adj1" fmla="val 32029"/>
              <a:gd name="adj2" fmla="val 83754"/>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chemeClr val="tx1"/>
                </a:solidFill>
                <a:latin typeface="Times New Roman" panose="02020603050405020304" pitchFamily="18" charset="0"/>
                <a:cs typeface="Times New Roman" panose="02020603050405020304" pitchFamily="18" charset="0"/>
              </a:rPr>
              <a:t>Questions?</a:t>
            </a:r>
            <a:endParaRPr lang="en-US" sz="3600" dirty="0">
              <a:solidFill>
                <a:schemeClr val="tx1"/>
              </a:solidFill>
              <a:latin typeface="Times New Roman" panose="02020603050405020304" pitchFamily="18" charset="0"/>
              <a:cs typeface="Times New Roman" panose="02020603050405020304" pitchFamily="18" charset="0"/>
            </a:endParaRPr>
          </a:p>
        </p:txBody>
      </p:sp>
      <p:sp>
        <p:nvSpPr>
          <p:cNvPr id="4" name="TextBox 3"/>
          <p:cNvSpPr txBox="1"/>
          <p:nvPr/>
        </p:nvSpPr>
        <p:spPr>
          <a:xfrm>
            <a:off x="6295400" y="6550223"/>
            <a:ext cx="2848600" cy="307777"/>
          </a:xfrm>
          <a:prstGeom prst="rect">
            <a:avLst/>
          </a:prstGeom>
          <a:noFill/>
        </p:spPr>
        <p:txBody>
          <a:bodyPr wrap="none" rtlCol="0">
            <a:spAutoFit/>
          </a:bodyPr>
          <a:lstStyle/>
          <a:p>
            <a:r>
              <a:rPr lang="en-US" sz="1400" dirty="0" smtClean="0">
                <a:solidFill>
                  <a:schemeClr val="bg1"/>
                </a:solidFill>
                <a:latin typeface="Times New Roman" panose="02020603050405020304" pitchFamily="18" charset="0"/>
                <a:cs typeface="Times New Roman" panose="02020603050405020304" pitchFamily="18" charset="0"/>
              </a:rPr>
              <a:t>Photo credit: Paul Julian, FDEP OEP</a:t>
            </a:r>
            <a:endParaRPr lang="en-US" sz="14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6864087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Office of Ecosystem Projects Permitting Authority</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69900" y="1825625"/>
            <a:ext cx="8045450" cy="4351338"/>
          </a:xfrm>
        </p:spPr>
        <p:txBody>
          <a:bodyPr/>
          <a:lstStyle/>
          <a:p>
            <a:r>
              <a:rPr lang="en-US" dirty="0" smtClean="0">
                <a:latin typeface="Times New Roman" panose="02020603050405020304" pitchFamily="18" charset="0"/>
                <a:cs typeface="Times New Roman" panose="02020603050405020304" pitchFamily="18" charset="0"/>
              </a:rPr>
              <a:t>Mandates:</a:t>
            </a:r>
          </a:p>
          <a:p>
            <a:pPr lvl="1"/>
            <a:r>
              <a:rPr lang="en-US" dirty="0" smtClean="0">
                <a:latin typeface="Times New Roman" panose="02020603050405020304" pitchFamily="18" charset="0"/>
                <a:cs typeface="Times New Roman" panose="02020603050405020304" pitchFamily="18" charset="0"/>
              </a:rPr>
              <a:t>Lake Okeechobee Protection Act (LOPA)/Northern Everglades and Estuaries Protection Act (NEEPA; Section 373.4595 F.S.).</a:t>
            </a:r>
          </a:p>
          <a:p>
            <a:pPr lvl="1"/>
            <a:r>
              <a:rPr lang="en-US" dirty="0" smtClean="0">
                <a:latin typeface="Times New Roman" panose="02020603050405020304" pitchFamily="18" charset="0"/>
                <a:cs typeface="Times New Roman" panose="02020603050405020304" pitchFamily="18" charset="0"/>
              </a:rPr>
              <a:t>Everglades Forever Act (EFA; Section 373.4592 F.S.).</a:t>
            </a:r>
          </a:p>
          <a:p>
            <a:pPr lvl="1"/>
            <a:r>
              <a:rPr lang="en-US" dirty="0" smtClean="0">
                <a:latin typeface="Times New Roman" panose="02020603050405020304" pitchFamily="18" charset="0"/>
                <a:cs typeface="Times New Roman" panose="02020603050405020304" pitchFamily="18" charset="0"/>
              </a:rPr>
              <a:t>Comprehensive Everglades Restoration Plan Regulation Act (CERPRA; Section 373.1502 F.S.).</a:t>
            </a:r>
          </a:p>
          <a:p>
            <a:pPr lvl="1"/>
            <a:r>
              <a:rPr lang="en-US" dirty="0" smtClean="0">
                <a:latin typeface="Times New Roman" panose="02020603050405020304" pitchFamily="18" charset="0"/>
                <a:cs typeface="Times New Roman" panose="02020603050405020304" pitchFamily="18" charset="0"/>
              </a:rPr>
              <a:t>Environmental Resource Permitting (ERP; 62-344 F.A.C.)</a:t>
            </a:r>
          </a:p>
          <a:p>
            <a:pPr lvl="1"/>
            <a:endParaRPr lang="en-US" dirty="0" smtClean="0">
              <a:latin typeface="Times New Roman" panose="02020603050405020304" pitchFamily="18" charset="0"/>
              <a:cs typeface="Times New Roman" panose="02020603050405020304" pitchFamily="18" charset="0"/>
            </a:endParaRPr>
          </a:p>
          <a:p>
            <a:pPr lvl="1"/>
            <a:endParaRPr lang="en-US" dirty="0" smtClean="0">
              <a:latin typeface="Times New Roman" panose="02020603050405020304" pitchFamily="18" charset="0"/>
              <a:cs typeface="Times New Roman" panose="02020603050405020304" pitchFamily="18" charset="0"/>
            </a:endParaRPr>
          </a:p>
          <a:p>
            <a:pPr lvl="1"/>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5437424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38126"/>
            <a:ext cx="7886700" cy="1325563"/>
          </a:xfrm>
        </p:spPr>
        <p:txBody>
          <a:bodyPr>
            <a:normAutofit/>
          </a:bodyPr>
          <a:lstStyle/>
          <a:p>
            <a:r>
              <a:rPr lang="en-US" dirty="0" smtClean="0">
                <a:latin typeface="Times New Roman" panose="02020603050405020304" pitchFamily="18" charset="0"/>
                <a:cs typeface="Times New Roman" panose="02020603050405020304" pitchFamily="18" charset="0"/>
              </a:rPr>
              <a:t>Types of Projects Authorized by Office </a:t>
            </a:r>
            <a:r>
              <a:rPr lang="en-US" dirty="0">
                <a:latin typeface="Times New Roman" panose="02020603050405020304" pitchFamily="18" charset="0"/>
                <a:cs typeface="Times New Roman" panose="02020603050405020304" pitchFamily="18" charset="0"/>
              </a:rPr>
              <a:t>of Ecosystem Projects </a:t>
            </a:r>
          </a:p>
        </p:txBody>
      </p:sp>
      <p:sp>
        <p:nvSpPr>
          <p:cNvPr id="3" name="Content Placeholder 2"/>
          <p:cNvSpPr>
            <a:spLocks noGrp="1"/>
          </p:cNvSpPr>
          <p:nvPr>
            <p:ph idx="1"/>
          </p:nvPr>
        </p:nvSpPr>
        <p:spPr>
          <a:xfrm>
            <a:off x="254001" y="1690688"/>
            <a:ext cx="8649368" cy="4844865"/>
          </a:xfrm>
        </p:spPr>
        <p:txBody>
          <a:bodyPr>
            <a:normAutofit fontScale="70000" lnSpcReduction="20000"/>
          </a:bodyPr>
          <a:lstStyle/>
          <a:p>
            <a:pPr>
              <a:lnSpc>
                <a:spcPct val="120000"/>
              </a:lnSpc>
            </a:pPr>
            <a:r>
              <a:rPr lang="en-US" sz="3200" b="1" dirty="0" smtClean="0">
                <a:latin typeface="Times New Roman" panose="02020603050405020304" pitchFamily="18" charset="0"/>
                <a:cs typeface="Times New Roman" panose="02020603050405020304" pitchFamily="18" charset="0"/>
              </a:rPr>
              <a:t>Water Quality</a:t>
            </a:r>
          </a:p>
          <a:p>
            <a:pPr lvl="1">
              <a:lnSpc>
                <a:spcPct val="120000"/>
              </a:lnSpc>
            </a:pPr>
            <a:r>
              <a:rPr lang="en-US" sz="2900" dirty="0" err="1" smtClean="0">
                <a:latin typeface="Times New Roman" panose="02020603050405020304" pitchFamily="18" charset="0"/>
                <a:cs typeface="Times New Roman" panose="02020603050405020304" pitchFamily="18" charset="0"/>
              </a:rPr>
              <a:t>Stormwater</a:t>
            </a:r>
            <a:r>
              <a:rPr lang="en-US" sz="2900" dirty="0" smtClean="0">
                <a:latin typeface="Times New Roman" panose="02020603050405020304" pitchFamily="18" charset="0"/>
                <a:cs typeface="Times New Roman" panose="02020603050405020304" pitchFamily="18" charset="0"/>
              </a:rPr>
              <a:t> Treatment Areas (i.e. STA-1W, Taylor Creek STA, etc.)</a:t>
            </a:r>
          </a:p>
          <a:p>
            <a:pPr lvl="1">
              <a:lnSpc>
                <a:spcPct val="120000"/>
              </a:lnSpc>
            </a:pPr>
            <a:r>
              <a:rPr lang="en-US" sz="2900" dirty="0" smtClean="0">
                <a:latin typeface="Times New Roman" panose="02020603050405020304" pitchFamily="18" charset="0"/>
                <a:cs typeface="Times New Roman" panose="02020603050405020304" pitchFamily="18" charset="0"/>
              </a:rPr>
              <a:t>Hybrid Wetland Treatment Technology (i.e. </a:t>
            </a:r>
            <a:r>
              <a:rPr lang="en-US" sz="2900" dirty="0" err="1" smtClean="0">
                <a:latin typeface="Times New Roman" panose="02020603050405020304" pitchFamily="18" charset="0"/>
                <a:cs typeface="Times New Roman" panose="02020603050405020304" pitchFamily="18" charset="0"/>
              </a:rPr>
              <a:t>Lemkin</a:t>
            </a:r>
            <a:r>
              <a:rPr lang="en-US" sz="2900" dirty="0" smtClean="0">
                <a:latin typeface="Times New Roman" panose="02020603050405020304" pitchFamily="18" charset="0"/>
                <a:cs typeface="Times New Roman" panose="02020603050405020304" pitchFamily="18" charset="0"/>
              </a:rPr>
              <a:t> Creek HWTT, Grassy Island HWTT, etc.)</a:t>
            </a:r>
          </a:p>
          <a:p>
            <a:pPr lvl="1">
              <a:lnSpc>
                <a:spcPct val="120000"/>
              </a:lnSpc>
            </a:pPr>
            <a:r>
              <a:rPr lang="en-US" sz="2900" dirty="0" smtClean="0">
                <a:latin typeface="Times New Roman" panose="02020603050405020304" pitchFamily="18" charset="0"/>
                <a:cs typeface="Times New Roman" panose="02020603050405020304" pitchFamily="18" charset="0"/>
              </a:rPr>
              <a:t>Other Treatment Systems (i.e. Aqua Knight, etc.)</a:t>
            </a:r>
          </a:p>
          <a:p>
            <a:pPr>
              <a:lnSpc>
                <a:spcPct val="120000"/>
              </a:lnSpc>
            </a:pPr>
            <a:r>
              <a:rPr lang="en-US" sz="3200" b="1" dirty="0" smtClean="0">
                <a:latin typeface="Times New Roman" panose="02020603050405020304" pitchFamily="18" charset="0"/>
                <a:cs typeface="Times New Roman" panose="02020603050405020304" pitchFamily="18" charset="0"/>
              </a:rPr>
              <a:t>Water Quantity/Other Projects</a:t>
            </a:r>
          </a:p>
          <a:p>
            <a:pPr lvl="1">
              <a:lnSpc>
                <a:spcPct val="120000"/>
              </a:lnSpc>
            </a:pPr>
            <a:r>
              <a:rPr lang="en-US" sz="2900" dirty="0" smtClean="0">
                <a:latin typeface="Times New Roman" panose="02020603050405020304" pitchFamily="18" charset="0"/>
                <a:cs typeface="Times New Roman" panose="02020603050405020304" pitchFamily="18" charset="0"/>
              </a:rPr>
              <a:t>A-1 Flow Equalization Basin</a:t>
            </a:r>
          </a:p>
          <a:p>
            <a:pPr lvl="1">
              <a:lnSpc>
                <a:spcPct val="120000"/>
              </a:lnSpc>
            </a:pPr>
            <a:r>
              <a:rPr lang="en-US" sz="2900" dirty="0" smtClean="0">
                <a:latin typeface="Times New Roman" panose="02020603050405020304" pitchFamily="18" charset="0"/>
                <a:cs typeface="Times New Roman" panose="02020603050405020304" pitchFamily="18" charset="0"/>
              </a:rPr>
              <a:t>L-8 </a:t>
            </a:r>
            <a:r>
              <a:rPr lang="en-US" sz="2900" dirty="0">
                <a:latin typeface="Times New Roman" panose="02020603050405020304" pitchFamily="18" charset="0"/>
                <a:cs typeface="Times New Roman" panose="02020603050405020304" pitchFamily="18" charset="0"/>
              </a:rPr>
              <a:t>Flow </a:t>
            </a:r>
            <a:r>
              <a:rPr lang="en-US" sz="2900" dirty="0" smtClean="0">
                <a:latin typeface="Times New Roman" panose="02020603050405020304" pitchFamily="18" charset="0"/>
                <a:cs typeface="Times New Roman" panose="02020603050405020304" pitchFamily="18" charset="0"/>
              </a:rPr>
              <a:t>Equalization Basin/Reservoir</a:t>
            </a:r>
            <a:endParaRPr lang="en-US" sz="2900" dirty="0">
              <a:latin typeface="Times New Roman" panose="02020603050405020304" pitchFamily="18" charset="0"/>
              <a:cs typeface="Times New Roman" panose="02020603050405020304" pitchFamily="18" charset="0"/>
            </a:endParaRPr>
          </a:p>
          <a:p>
            <a:pPr lvl="1">
              <a:lnSpc>
                <a:spcPct val="120000"/>
              </a:lnSpc>
            </a:pPr>
            <a:r>
              <a:rPr lang="en-US" sz="2900" dirty="0" smtClean="0">
                <a:latin typeface="Times New Roman" panose="02020603050405020304" pitchFamily="18" charset="0"/>
                <a:cs typeface="Times New Roman" panose="02020603050405020304" pitchFamily="18" charset="0"/>
              </a:rPr>
              <a:t>C-43 and C-44 Reservoir </a:t>
            </a:r>
          </a:p>
          <a:p>
            <a:pPr lvl="1">
              <a:lnSpc>
                <a:spcPct val="120000"/>
              </a:lnSpc>
            </a:pPr>
            <a:r>
              <a:rPr lang="en-US" sz="2900" dirty="0" smtClean="0">
                <a:latin typeface="Times New Roman" panose="02020603050405020304" pitchFamily="18" charset="0"/>
                <a:cs typeface="Times New Roman" panose="02020603050405020304" pitchFamily="18" charset="0"/>
              </a:rPr>
              <a:t>Ten-Mile Creek</a:t>
            </a:r>
          </a:p>
          <a:p>
            <a:pPr lvl="1">
              <a:lnSpc>
                <a:spcPct val="120000"/>
              </a:lnSpc>
            </a:pPr>
            <a:r>
              <a:rPr lang="en-US" sz="2900" dirty="0" smtClean="0">
                <a:latin typeface="Times New Roman" panose="02020603050405020304" pitchFamily="18" charset="0"/>
                <a:cs typeface="Times New Roman" panose="02020603050405020304" pitchFamily="18" charset="0"/>
              </a:rPr>
              <a:t>Site-1</a:t>
            </a:r>
          </a:p>
          <a:p>
            <a:pPr lvl="1">
              <a:lnSpc>
                <a:spcPct val="120000"/>
              </a:lnSpc>
            </a:pPr>
            <a:r>
              <a:rPr lang="en-US" sz="2900" dirty="0" smtClean="0">
                <a:latin typeface="Times New Roman" panose="02020603050405020304" pitchFamily="18" charset="0"/>
                <a:cs typeface="Times New Roman" panose="02020603050405020304" pitchFamily="18" charset="0"/>
              </a:rPr>
              <a:t>Picayune Strand Restoration Project </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32719" y="3740150"/>
            <a:ext cx="3871581" cy="2571750"/>
          </a:xfrm>
          <a:prstGeom prst="rect">
            <a:avLst/>
          </a:prstGeom>
        </p:spPr>
      </p:pic>
      <p:sp>
        <p:nvSpPr>
          <p:cNvPr id="5" name="TextBox 4"/>
          <p:cNvSpPr txBox="1"/>
          <p:nvPr/>
        </p:nvSpPr>
        <p:spPr>
          <a:xfrm>
            <a:off x="0" y="6581001"/>
            <a:ext cx="1612942" cy="276999"/>
          </a:xfrm>
          <a:prstGeom prst="rect">
            <a:avLst/>
          </a:prstGeom>
          <a:noFill/>
        </p:spPr>
        <p:txBody>
          <a:bodyPr wrap="none" rtlCol="0">
            <a:spAutoFit/>
          </a:bodyPr>
          <a:lstStyle/>
          <a:p>
            <a:r>
              <a:rPr lang="en-US" sz="1200" dirty="0" smtClean="0">
                <a:latin typeface="Times New Roman" panose="02020603050405020304" pitchFamily="18" charset="0"/>
                <a:cs typeface="Times New Roman" panose="02020603050405020304" pitchFamily="18" charset="0"/>
              </a:rPr>
              <a:t>Photo Credit: SFWMD</a:t>
            </a:r>
            <a:endParaRPr lang="en-US"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5830185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p:cNvSpPr>
            <a:spLocks noGrp="1"/>
          </p:cNvSpPr>
          <p:nvPr>
            <p:ph type="title"/>
          </p:nvPr>
        </p:nvSpPr>
        <p:spPr>
          <a:xfrm>
            <a:off x="628650" y="175126"/>
            <a:ext cx="7886700" cy="1325563"/>
          </a:xfrm>
        </p:spPr>
        <p:txBody>
          <a:bodyPr/>
          <a:lstStyle/>
          <a:p>
            <a:r>
              <a:rPr lang="en-US" dirty="0" smtClean="0">
                <a:latin typeface="Times New Roman" panose="02020603050405020304" pitchFamily="18" charset="0"/>
                <a:cs typeface="Times New Roman" panose="02020603050405020304" pitchFamily="18" charset="0"/>
              </a:rPr>
              <a:t>Treatment Wetlands 101</a:t>
            </a:r>
            <a:endParaRPr lang="en-US" dirty="0">
              <a:latin typeface="Times New Roman" panose="02020603050405020304" pitchFamily="18" charset="0"/>
              <a:cs typeface="Times New Roman" panose="02020603050405020304" pitchFamily="18" charset="0"/>
            </a:endParaRPr>
          </a:p>
        </p:txBody>
      </p:sp>
      <p:sp>
        <p:nvSpPr>
          <p:cNvPr id="2" name="TextBox 1"/>
          <p:cNvSpPr txBox="1"/>
          <p:nvPr/>
        </p:nvSpPr>
        <p:spPr>
          <a:xfrm flipH="1">
            <a:off x="205739" y="6581001"/>
            <a:ext cx="8732520" cy="276999"/>
          </a:xfrm>
          <a:prstGeom prst="rect">
            <a:avLst/>
          </a:prstGeom>
          <a:noFill/>
        </p:spPr>
        <p:txBody>
          <a:bodyPr wrap="square" rtlCol="0">
            <a:spAutoFit/>
          </a:bodyPr>
          <a:lstStyle/>
          <a:p>
            <a:r>
              <a:rPr lang="en-US" sz="1200" dirty="0" smtClean="0">
                <a:latin typeface="Times New Roman" panose="02020603050405020304" pitchFamily="18" charset="0"/>
                <a:cs typeface="Times New Roman" panose="02020603050405020304" pitchFamily="18" charset="0"/>
              </a:rPr>
              <a:t>Kadlec, R.H and S.D. Wallace. 2009. Treatment Wetlands. 2</a:t>
            </a:r>
            <a:r>
              <a:rPr lang="en-US" sz="1200" baseline="30000" dirty="0" smtClean="0">
                <a:latin typeface="Times New Roman" panose="02020603050405020304" pitchFamily="18" charset="0"/>
                <a:cs typeface="Times New Roman" panose="02020603050405020304" pitchFamily="18" charset="0"/>
              </a:rPr>
              <a:t>nd</a:t>
            </a:r>
            <a:r>
              <a:rPr lang="en-US" sz="1200" dirty="0" smtClean="0">
                <a:latin typeface="Times New Roman" panose="02020603050405020304" pitchFamily="18" charset="0"/>
                <a:cs typeface="Times New Roman" panose="02020603050405020304" pitchFamily="18" charset="0"/>
              </a:rPr>
              <a:t> Edition. CRC Press, Boca </a:t>
            </a:r>
            <a:r>
              <a:rPr lang="en-US" sz="1200" dirty="0" err="1" smtClean="0">
                <a:latin typeface="Times New Roman" panose="02020603050405020304" pitchFamily="18" charset="0"/>
                <a:cs typeface="Times New Roman" panose="02020603050405020304" pitchFamily="18" charset="0"/>
              </a:rPr>
              <a:t>Rato</a:t>
            </a:r>
            <a:r>
              <a:rPr lang="en-US" sz="1200" dirty="0" smtClean="0">
                <a:latin typeface="Times New Roman" panose="02020603050405020304" pitchFamily="18" charset="0"/>
                <a:cs typeface="Times New Roman" panose="02020603050405020304" pitchFamily="18" charset="0"/>
              </a:rPr>
              <a:t>, FL.</a:t>
            </a:r>
            <a:endParaRPr lang="en-US" sz="1200"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2186161" y="1500689"/>
            <a:ext cx="4949477" cy="3414986"/>
          </a:xfrm>
          <a:prstGeom prst="rect">
            <a:avLst/>
          </a:prstGeom>
        </p:spPr>
      </p:pic>
      <p:cxnSp>
        <p:nvCxnSpPr>
          <p:cNvPr id="5" name="Straight Connector 4"/>
          <p:cNvCxnSpPr/>
          <p:nvPr/>
        </p:nvCxnSpPr>
        <p:spPr>
          <a:xfrm flipH="1">
            <a:off x="1691558" y="3805084"/>
            <a:ext cx="914400" cy="0"/>
          </a:xfrm>
          <a:prstGeom prst="line">
            <a:avLst/>
          </a:prstGeom>
          <a:ln w="25400" cmpd="sng">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1691558" y="3805084"/>
            <a:ext cx="0" cy="639097"/>
          </a:xfrm>
          <a:prstGeom prst="line">
            <a:avLst/>
          </a:prstGeom>
          <a:ln w="25400" cmpd="sng">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1205687" y="4463229"/>
            <a:ext cx="971741" cy="307777"/>
          </a:xfrm>
          <a:prstGeom prst="rect">
            <a:avLst/>
          </a:prstGeom>
          <a:noFill/>
        </p:spPr>
        <p:txBody>
          <a:bodyPr wrap="none" rtlCol="0">
            <a:spAutoFit/>
          </a:bodyPr>
          <a:lstStyle/>
          <a:p>
            <a:r>
              <a:rPr lang="en-US" sz="1400" dirty="0" smtClean="0">
                <a:latin typeface="Times New Roman" panose="02020603050405020304" pitchFamily="18" charset="0"/>
                <a:cs typeface="Times New Roman" panose="02020603050405020304" pitchFamily="18" charset="0"/>
              </a:rPr>
              <a:t>Periphyton</a:t>
            </a:r>
            <a:endParaRPr lang="en-US" sz="1400" dirty="0">
              <a:latin typeface="Times New Roman" panose="02020603050405020304" pitchFamily="18" charset="0"/>
              <a:cs typeface="Times New Roman" panose="02020603050405020304" pitchFamily="18" charset="0"/>
            </a:endParaRPr>
          </a:p>
        </p:txBody>
      </p:sp>
      <p:sp>
        <p:nvSpPr>
          <p:cNvPr id="21" name="Rectangle 20"/>
          <p:cNvSpPr/>
          <p:nvPr/>
        </p:nvSpPr>
        <p:spPr>
          <a:xfrm>
            <a:off x="1205687" y="2398426"/>
            <a:ext cx="3666117" cy="2681574"/>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60176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6"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wipe(down)">
                                      <p:cBhvr>
                                        <p:cTn id="11" dur="580">
                                          <p:stCondLst>
                                            <p:cond delay="0"/>
                                          </p:stCondLst>
                                        </p:cTn>
                                        <p:tgtEl>
                                          <p:spTgt spid="21"/>
                                        </p:tgtEl>
                                      </p:cBhvr>
                                    </p:animEffect>
                                    <p:anim calcmode="lin" valueType="num">
                                      <p:cBhvr>
                                        <p:cTn id="12"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17" dur="26">
                                          <p:stCondLst>
                                            <p:cond delay="650"/>
                                          </p:stCondLst>
                                        </p:cTn>
                                        <p:tgtEl>
                                          <p:spTgt spid="21"/>
                                        </p:tgtEl>
                                      </p:cBhvr>
                                      <p:to x="100000" y="60000"/>
                                    </p:animScale>
                                    <p:animScale>
                                      <p:cBhvr>
                                        <p:cTn id="18" dur="166" decel="50000">
                                          <p:stCondLst>
                                            <p:cond delay="676"/>
                                          </p:stCondLst>
                                        </p:cTn>
                                        <p:tgtEl>
                                          <p:spTgt spid="21"/>
                                        </p:tgtEl>
                                      </p:cBhvr>
                                      <p:to x="100000" y="100000"/>
                                    </p:animScale>
                                    <p:animScale>
                                      <p:cBhvr>
                                        <p:cTn id="19" dur="26">
                                          <p:stCondLst>
                                            <p:cond delay="1312"/>
                                          </p:stCondLst>
                                        </p:cTn>
                                        <p:tgtEl>
                                          <p:spTgt spid="21"/>
                                        </p:tgtEl>
                                      </p:cBhvr>
                                      <p:to x="100000" y="80000"/>
                                    </p:animScale>
                                    <p:animScale>
                                      <p:cBhvr>
                                        <p:cTn id="20" dur="166" decel="50000">
                                          <p:stCondLst>
                                            <p:cond delay="1338"/>
                                          </p:stCondLst>
                                        </p:cTn>
                                        <p:tgtEl>
                                          <p:spTgt spid="21"/>
                                        </p:tgtEl>
                                      </p:cBhvr>
                                      <p:to x="100000" y="100000"/>
                                    </p:animScale>
                                    <p:animScale>
                                      <p:cBhvr>
                                        <p:cTn id="21" dur="26">
                                          <p:stCondLst>
                                            <p:cond delay="1642"/>
                                          </p:stCondLst>
                                        </p:cTn>
                                        <p:tgtEl>
                                          <p:spTgt spid="21"/>
                                        </p:tgtEl>
                                      </p:cBhvr>
                                      <p:to x="100000" y="90000"/>
                                    </p:animScale>
                                    <p:animScale>
                                      <p:cBhvr>
                                        <p:cTn id="22" dur="166" decel="50000">
                                          <p:stCondLst>
                                            <p:cond delay="1668"/>
                                          </p:stCondLst>
                                        </p:cTn>
                                        <p:tgtEl>
                                          <p:spTgt spid="21"/>
                                        </p:tgtEl>
                                      </p:cBhvr>
                                      <p:to x="100000" y="100000"/>
                                    </p:animScale>
                                    <p:animScale>
                                      <p:cBhvr>
                                        <p:cTn id="23" dur="26">
                                          <p:stCondLst>
                                            <p:cond delay="1808"/>
                                          </p:stCondLst>
                                        </p:cTn>
                                        <p:tgtEl>
                                          <p:spTgt spid="21"/>
                                        </p:tgtEl>
                                      </p:cBhvr>
                                      <p:to x="100000" y="95000"/>
                                    </p:animScale>
                                    <p:animScale>
                                      <p:cBhvr>
                                        <p:cTn id="24" dur="166" decel="50000">
                                          <p:stCondLst>
                                            <p:cond delay="1834"/>
                                          </p:stCondLst>
                                        </p:cTn>
                                        <p:tgtEl>
                                          <p:spTgt spid="21"/>
                                        </p:tgtEl>
                                      </p:cBhvr>
                                      <p:to x="100000" y="100000"/>
                                    </p:animScale>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500"/>
                                        <p:tgtEl>
                                          <p:spTgt spid="7"/>
                                        </p:tgtEl>
                                      </p:cBhvr>
                                    </p:animEffect>
                                  </p:childTnLst>
                                </p:cTn>
                              </p:par>
                              <p:par>
                                <p:cTn id="30" presetID="10" presetClass="entr" presetSubtype="0" fill="hold" nodeType="with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500"/>
                                        <p:tgtEl>
                                          <p:spTgt spid="8"/>
                                        </p:tgtEl>
                                      </p:cBhvr>
                                    </p:animEffect>
                                  </p:childTnLst>
                                </p:cTn>
                              </p:par>
                              <p:par>
                                <p:cTn id="33" presetID="10" presetClass="entr" presetSubtype="0" fill="hold" nodeType="with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fade">
                                      <p:cBhvr>
                                        <p:cTn id="3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2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p:cNvSpPr>
            <a:spLocks noGrp="1"/>
          </p:cNvSpPr>
          <p:nvPr>
            <p:ph type="title"/>
          </p:nvPr>
        </p:nvSpPr>
        <p:spPr>
          <a:xfrm>
            <a:off x="628650" y="175126"/>
            <a:ext cx="7886700" cy="1325563"/>
          </a:xfrm>
        </p:spPr>
        <p:txBody>
          <a:bodyPr/>
          <a:lstStyle/>
          <a:p>
            <a:r>
              <a:rPr lang="en-US" dirty="0">
                <a:latin typeface="Times New Roman" panose="02020603050405020304" pitchFamily="18" charset="0"/>
                <a:cs typeface="Times New Roman" panose="02020603050405020304" pitchFamily="18" charset="0"/>
              </a:rPr>
              <a:t>Treatment Wetlands 101</a:t>
            </a:r>
          </a:p>
        </p:txBody>
      </p:sp>
      <p:pic>
        <p:nvPicPr>
          <p:cNvPr id="20" name="Picture 19"/>
          <p:cNvPicPr>
            <a:picLocks noChangeAspect="1"/>
          </p:cNvPicPr>
          <p:nvPr/>
        </p:nvPicPr>
        <p:blipFill>
          <a:blip r:embed="rId3"/>
          <a:stretch>
            <a:fillRect/>
          </a:stretch>
        </p:blipFill>
        <p:spPr>
          <a:xfrm>
            <a:off x="4571998" y="1184413"/>
            <a:ext cx="4108361" cy="2872535"/>
          </a:xfrm>
          <a:prstGeom prst="rect">
            <a:avLst/>
          </a:prstGeom>
        </p:spPr>
      </p:pic>
      <p:pic>
        <p:nvPicPr>
          <p:cNvPr id="2" name="Picture 1"/>
          <p:cNvPicPr>
            <a:picLocks noChangeAspect="1"/>
          </p:cNvPicPr>
          <p:nvPr/>
        </p:nvPicPr>
        <p:blipFill>
          <a:blip r:embed="rId4"/>
          <a:stretch>
            <a:fillRect/>
          </a:stretch>
        </p:blipFill>
        <p:spPr>
          <a:xfrm>
            <a:off x="0" y="1184413"/>
            <a:ext cx="4370179" cy="4108837"/>
          </a:xfrm>
          <a:prstGeom prst="rect">
            <a:avLst/>
          </a:prstGeom>
        </p:spPr>
      </p:pic>
      <p:pic>
        <p:nvPicPr>
          <p:cNvPr id="3" name="Picture 2"/>
          <p:cNvPicPr>
            <a:picLocks noChangeAspect="1"/>
          </p:cNvPicPr>
          <p:nvPr/>
        </p:nvPicPr>
        <p:blipFill>
          <a:blip r:embed="rId5"/>
          <a:stretch>
            <a:fillRect/>
          </a:stretch>
        </p:blipFill>
        <p:spPr>
          <a:xfrm>
            <a:off x="4571998" y="4056948"/>
            <a:ext cx="4108362" cy="1854913"/>
          </a:xfrm>
          <a:prstGeom prst="rect">
            <a:avLst/>
          </a:prstGeom>
        </p:spPr>
      </p:pic>
      <p:sp>
        <p:nvSpPr>
          <p:cNvPr id="7" name="TextBox 6"/>
          <p:cNvSpPr txBox="1"/>
          <p:nvPr/>
        </p:nvSpPr>
        <p:spPr>
          <a:xfrm flipH="1">
            <a:off x="205740" y="6581001"/>
            <a:ext cx="8732520" cy="276999"/>
          </a:xfrm>
          <a:prstGeom prst="rect">
            <a:avLst/>
          </a:prstGeom>
          <a:noFill/>
        </p:spPr>
        <p:txBody>
          <a:bodyPr wrap="square" rtlCol="0">
            <a:spAutoFit/>
          </a:bodyPr>
          <a:lstStyle/>
          <a:p>
            <a:r>
              <a:rPr lang="en-US" sz="1200" dirty="0" smtClean="0">
                <a:latin typeface="Times New Roman" panose="02020603050405020304" pitchFamily="18" charset="0"/>
                <a:cs typeface="Times New Roman" panose="02020603050405020304" pitchFamily="18" charset="0"/>
              </a:rPr>
              <a:t>Kadlec, R.H and S.D. Wallace. 2009. Treatment Wetlands. 2</a:t>
            </a:r>
            <a:r>
              <a:rPr lang="en-US" sz="1200" baseline="30000" dirty="0" smtClean="0">
                <a:latin typeface="Times New Roman" panose="02020603050405020304" pitchFamily="18" charset="0"/>
                <a:cs typeface="Times New Roman" panose="02020603050405020304" pitchFamily="18" charset="0"/>
              </a:rPr>
              <a:t>nd</a:t>
            </a:r>
            <a:r>
              <a:rPr lang="en-US" sz="1200" dirty="0" smtClean="0">
                <a:latin typeface="Times New Roman" panose="02020603050405020304" pitchFamily="18" charset="0"/>
                <a:cs typeface="Times New Roman" panose="02020603050405020304" pitchFamily="18" charset="0"/>
              </a:rPr>
              <a:t> Edition. CRC Press, Boca Raton, FL.</a:t>
            </a:r>
            <a:endParaRPr lang="en-US"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24507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43410" y="364267"/>
            <a:ext cx="3579516" cy="2377440"/>
          </a:xfrm>
          <a:prstGeom prst="rect">
            <a:avLst/>
          </a:prstGeom>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9756" y="3792610"/>
            <a:ext cx="3579517" cy="2377440"/>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1073" y="364267"/>
            <a:ext cx="4301264" cy="2377440"/>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79029" y="3455574"/>
            <a:ext cx="4365214" cy="2714476"/>
          </a:xfrm>
          <a:prstGeom prst="rect">
            <a:avLst/>
          </a:prstGeom>
        </p:spPr>
      </p:pic>
      <p:sp>
        <p:nvSpPr>
          <p:cNvPr id="6" name="TextBox 5"/>
          <p:cNvSpPr txBox="1"/>
          <p:nvPr/>
        </p:nvSpPr>
        <p:spPr>
          <a:xfrm>
            <a:off x="421073" y="2715245"/>
            <a:ext cx="4301264" cy="369332"/>
          </a:xfrm>
          <a:prstGeom prst="rect">
            <a:avLst/>
          </a:prstGeom>
          <a:noFill/>
        </p:spPr>
        <p:txBody>
          <a:bodyPr wrap="square" rtlCol="0">
            <a:spAutoFit/>
          </a:bodyPr>
          <a:lstStyle/>
          <a:p>
            <a:pPr algn="ctr"/>
            <a:r>
              <a:rPr lang="en-US" dirty="0" smtClean="0">
                <a:latin typeface="Times New Roman" panose="02020603050405020304" pitchFamily="18" charset="0"/>
                <a:cs typeface="Times New Roman" panose="02020603050405020304" pitchFamily="18" charset="0"/>
              </a:rPr>
              <a:t>STA 3/4 Cell 3B – Dominate SAV</a:t>
            </a:r>
            <a:endParaRPr lang="en-US" dirty="0">
              <a:latin typeface="Times New Roman" panose="02020603050405020304" pitchFamily="18" charset="0"/>
              <a:cs typeface="Times New Roman" panose="02020603050405020304" pitchFamily="18" charset="0"/>
            </a:endParaRPr>
          </a:p>
        </p:txBody>
      </p:sp>
      <p:sp>
        <p:nvSpPr>
          <p:cNvPr id="7" name="TextBox 6"/>
          <p:cNvSpPr txBox="1"/>
          <p:nvPr/>
        </p:nvSpPr>
        <p:spPr>
          <a:xfrm>
            <a:off x="421073" y="6170050"/>
            <a:ext cx="3579518" cy="369332"/>
          </a:xfrm>
          <a:prstGeom prst="rect">
            <a:avLst/>
          </a:prstGeom>
          <a:noFill/>
        </p:spPr>
        <p:txBody>
          <a:bodyPr wrap="square" rtlCol="0">
            <a:spAutoFit/>
          </a:bodyPr>
          <a:lstStyle/>
          <a:p>
            <a:pPr algn="ctr"/>
            <a:r>
              <a:rPr lang="en-US" dirty="0" smtClean="0">
                <a:latin typeface="Times New Roman" panose="02020603050405020304" pitchFamily="18" charset="0"/>
                <a:cs typeface="Times New Roman" panose="02020603050405020304" pitchFamily="18" charset="0"/>
              </a:rPr>
              <a:t>STA 3/4 Cell 2A – EAV</a:t>
            </a:r>
            <a:endParaRPr lang="en-US" dirty="0">
              <a:latin typeface="Times New Roman" panose="02020603050405020304" pitchFamily="18" charset="0"/>
              <a:cs typeface="Times New Roman" panose="02020603050405020304" pitchFamily="18" charset="0"/>
            </a:endParaRPr>
          </a:p>
        </p:txBody>
      </p:sp>
      <p:sp>
        <p:nvSpPr>
          <p:cNvPr id="8" name="TextBox 7"/>
          <p:cNvSpPr txBox="1"/>
          <p:nvPr/>
        </p:nvSpPr>
        <p:spPr>
          <a:xfrm>
            <a:off x="5143408" y="2715245"/>
            <a:ext cx="3579518" cy="369332"/>
          </a:xfrm>
          <a:prstGeom prst="rect">
            <a:avLst/>
          </a:prstGeom>
          <a:noFill/>
        </p:spPr>
        <p:txBody>
          <a:bodyPr wrap="square" rtlCol="0">
            <a:spAutoFit/>
          </a:bodyPr>
          <a:lstStyle/>
          <a:p>
            <a:pPr algn="ctr"/>
            <a:r>
              <a:rPr lang="en-US" dirty="0" smtClean="0">
                <a:latin typeface="Times New Roman" panose="02020603050405020304" pitchFamily="18" charset="0"/>
                <a:cs typeface="Times New Roman" panose="02020603050405020304" pitchFamily="18" charset="0"/>
              </a:rPr>
              <a:t>STA 1E Cell 6 – Dominate SAV</a:t>
            </a:r>
            <a:endParaRPr lang="en-US" dirty="0">
              <a:latin typeface="Times New Roman" panose="02020603050405020304" pitchFamily="18" charset="0"/>
              <a:cs typeface="Times New Roman" panose="02020603050405020304" pitchFamily="18" charset="0"/>
            </a:endParaRPr>
          </a:p>
        </p:txBody>
      </p:sp>
      <p:sp>
        <p:nvSpPr>
          <p:cNvPr id="9" name="TextBox 8"/>
          <p:cNvSpPr txBox="1"/>
          <p:nvPr/>
        </p:nvSpPr>
        <p:spPr>
          <a:xfrm>
            <a:off x="4379029" y="6172036"/>
            <a:ext cx="4265202" cy="369332"/>
          </a:xfrm>
          <a:prstGeom prst="rect">
            <a:avLst/>
          </a:prstGeom>
          <a:noFill/>
        </p:spPr>
        <p:txBody>
          <a:bodyPr wrap="square" rtlCol="0">
            <a:spAutoFit/>
          </a:bodyPr>
          <a:lstStyle/>
          <a:p>
            <a:pPr algn="ctr"/>
            <a:r>
              <a:rPr lang="en-US" dirty="0" smtClean="0">
                <a:latin typeface="Times New Roman" panose="02020603050405020304" pitchFamily="18" charset="0"/>
                <a:cs typeface="Times New Roman" panose="02020603050405020304" pitchFamily="18" charset="0"/>
              </a:rPr>
              <a:t>Taylor Creek STA – EAV </a:t>
            </a:r>
            <a:endParaRPr lang="en-US" dirty="0">
              <a:latin typeface="Times New Roman" panose="02020603050405020304" pitchFamily="18" charset="0"/>
              <a:cs typeface="Times New Roman" panose="02020603050405020304" pitchFamily="18" charset="0"/>
            </a:endParaRPr>
          </a:p>
        </p:txBody>
      </p:sp>
      <p:sp>
        <p:nvSpPr>
          <p:cNvPr id="10" name="TextBox 9"/>
          <p:cNvSpPr txBox="1"/>
          <p:nvPr/>
        </p:nvSpPr>
        <p:spPr>
          <a:xfrm>
            <a:off x="0" y="6596390"/>
            <a:ext cx="4709581" cy="261610"/>
          </a:xfrm>
          <a:prstGeom prst="rect">
            <a:avLst/>
          </a:prstGeom>
          <a:noFill/>
        </p:spPr>
        <p:txBody>
          <a:bodyPr wrap="square" rtlCol="0">
            <a:spAutoFit/>
          </a:bodyPr>
          <a:lstStyle/>
          <a:p>
            <a:r>
              <a:rPr lang="en-US" sz="1100" dirty="0" smtClean="0">
                <a:latin typeface="Times New Roman" panose="02020603050405020304" pitchFamily="18" charset="0"/>
                <a:cs typeface="Times New Roman" panose="02020603050405020304" pitchFamily="18" charset="0"/>
              </a:rPr>
              <a:t>Photo Credit: SFWMD</a:t>
            </a:r>
            <a:endParaRPr lang="en-US" sz="11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42694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10" presetClass="entr" presetSubtype="0" fill="hold" nodeType="with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500"/>
                                        <p:tgtEl>
                                          <p:spTgt spid="2"/>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500"/>
                                        <p:tgtEl>
                                          <p:spTgt spid="7"/>
                                        </p:tgtEl>
                                      </p:cBhvr>
                                    </p:animEffect>
                                  </p:childTnLst>
                                </p:cTn>
                              </p:par>
                              <p:par>
                                <p:cTn id="25" presetID="10" presetClass="entr" presetSubtype="0" fill="hold" nodeType="with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fade">
                                      <p:cBhvr>
                                        <p:cTn id="27" dur="500"/>
                                        <p:tgtEl>
                                          <p:spTgt spid="3"/>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fade">
                                      <p:cBhvr>
                                        <p:cTn id="30" dur="500"/>
                                        <p:tgtEl>
                                          <p:spTgt spid="9"/>
                                        </p:tgtEl>
                                      </p:cBhvr>
                                    </p:animEffect>
                                  </p:childTnLst>
                                </p:cTn>
                              </p:par>
                              <p:par>
                                <p:cTn id="31" presetID="10" presetClass="entr" presetSubtype="0" fill="hold" nodeType="with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fade">
                                      <p:cBhvr>
                                        <p:cTn id="3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p:cNvSpPr>
            <a:spLocks noGrp="1"/>
          </p:cNvSpPr>
          <p:nvPr>
            <p:ph type="title"/>
          </p:nvPr>
        </p:nvSpPr>
        <p:spPr>
          <a:xfrm>
            <a:off x="628650" y="175126"/>
            <a:ext cx="7886700" cy="1325563"/>
          </a:xfrm>
        </p:spPr>
        <p:txBody>
          <a:bodyPr/>
          <a:lstStyle/>
          <a:p>
            <a:r>
              <a:rPr lang="en-US" dirty="0">
                <a:latin typeface="Times New Roman" panose="02020603050405020304" pitchFamily="18" charset="0"/>
                <a:cs typeface="Times New Roman" panose="02020603050405020304" pitchFamily="18" charset="0"/>
              </a:rPr>
              <a:t>Treatment Wetlands 101</a:t>
            </a:r>
          </a:p>
        </p:txBody>
      </p:sp>
      <p:graphicFrame>
        <p:nvGraphicFramePr>
          <p:cNvPr id="6" name="Table 5"/>
          <p:cNvGraphicFramePr>
            <a:graphicFrameLocks noGrp="1"/>
          </p:cNvGraphicFramePr>
          <p:nvPr>
            <p:extLst>
              <p:ext uri="{D42A27DB-BD31-4B8C-83A1-F6EECF244321}">
                <p14:modId xmlns:p14="http://schemas.microsoft.com/office/powerpoint/2010/main" val="492018829"/>
              </p:ext>
            </p:extLst>
          </p:nvPr>
        </p:nvGraphicFramePr>
        <p:xfrm>
          <a:off x="1258845" y="2150280"/>
          <a:ext cx="6742670" cy="2895600"/>
        </p:xfrm>
        <a:graphic>
          <a:graphicData uri="http://schemas.openxmlformats.org/drawingml/2006/table">
            <a:tbl>
              <a:tblPr firstRow="1" bandRow="1">
                <a:tableStyleId>{073A0DAA-6AF3-43AB-8588-CEC1D06C72B9}</a:tableStyleId>
              </a:tblPr>
              <a:tblGrid>
                <a:gridCol w="3981834"/>
                <a:gridCol w="1460000"/>
                <a:gridCol w="1300836"/>
              </a:tblGrid>
              <a:tr h="370840">
                <a:tc rowSpan="2">
                  <a:txBody>
                    <a:bodyPr/>
                    <a:lstStyle/>
                    <a:p>
                      <a:pPr algn="ctr"/>
                      <a:r>
                        <a:rPr lang="en-US" sz="2000" dirty="0" smtClean="0">
                          <a:latin typeface="Times New Roman" panose="02020603050405020304" pitchFamily="18" charset="0"/>
                          <a:cs typeface="Times New Roman" panose="02020603050405020304" pitchFamily="18" charset="0"/>
                        </a:rPr>
                        <a:t>Community</a:t>
                      </a:r>
                      <a:endParaRPr lang="en-US" sz="2000" dirty="0">
                        <a:latin typeface="Times New Roman" panose="02020603050405020304" pitchFamily="18" charset="0"/>
                        <a:cs typeface="Times New Roman" panose="02020603050405020304" pitchFamily="18" charset="0"/>
                      </a:endParaRPr>
                    </a:p>
                  </a:txBody>
                  <a:tcPr anchor="ctr">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gridSpan="2">
                  <a:txBody>
                    <a:bodyPr/>
                    <a:lstStyle/>
                    <a:p>
                      <a:pPr algn="ctr"/>
                      <a:r>
                        <a:rPr lang="en-US" sz="2000" dirty="0" smtClean="0">
                          <a:latin typeface="Times New Roman" panose="02020603050405020304" pitchFamily="18" charset="0"/>
                          <a:cs typeface="Times New Roman" panose="02020603050405020304" pitchFamily="18" charset="0"/>
                        </a:rPr>
                        <a:t>Total</a:t>
                      </a:r>
                      <a:r>
                        <a:rPr lang="en-US" sz="2000" baseline="0" dirty="0" smtClean="0">
                          <a:latin typeface="Times New Roman" panose="02020603050405020304" pitchFamily="18" charset="0"/>
                          <a:cs typeface="Times New Roman" panose="02020603050405020304" pitchFamily="18" charset="0"/>
                        </a:rPr>
                        <a:t> Phosphorus (µg/L)</a:t>
                      </a:r>
                      <a:endParaRPr lang="en-US" sz="2000" dirty="0">
                        <a:latin typeface="Times New Roman" panose="02020603050405020304" pitchFamily="18" charset="0"/>
                        <a:cs typeface="Times New Roman" panose="02020603050405020304" pitchFamily="18" charset="0"/>
                      </a:endParaRPr>
                    </a:p>
                  </a:txBody>
                  <a:tcPr anchor="ctr">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hMerge="1">
                  <a:txBody>
                    <a:bodyPr/>
                    <a:lstStyle/>
                    <a:p>
                      <a:endParaRPr lang="en-US" dirty="0"/>
                    </a:p>
                  </a:txBody>
                  <a:tcPr/>
                </a:tc>
              </a:tr>
              <a:tr h="370840">
                <a:tc vMerge="1">
                  <a:txBody>
                    <a:bodyPr/>
                    <a:lstStyle/>
                    <a:p>
                      <a:endParaRPr lang="en-US" dirty="0"/>
                    </a:p>
                  </a:txBody>
                  <a:tcPr/>
                </a:tc>
                <a:tc>
                  <a:txBody>
                    <a:bodyPr/>
                    <a:lstStyle/>
                    <a:p>
                      <a:pPr marL="0" algn="ctr" defTabSz="914400" rtl="0" eaLnBrk="1" latinLnBrk="0" hangingPunct="1"/>
                      <a:r>
                        <a:rPr lang="en-US" sz="2000" b="1" kern="1200" dirty="0" smtClean="0">
                          <a:solidFill>
                            <a:schemeClr val="lt1"/>
                          </a:solidFill>
                          <a:latin typeface="Times New Roman" panose="02020603050405020304" pitchFamily="18" charset="0"/>
                          <a:ea typeface="+mn-ea"/>
                          <a:cs typeface="Times New Roman" panose="02020603050405020304" pitchFamily="18" charset="0"/>
                        </a:rPr>
                        <a:t>Min</a:t>
                      </a:r>
                      <a:endParaRPr lang="en-US" sz="2000" b="1" kern="1200" dirty="0">
                        <a:solidFill>
                          <a:schemeClr val="lt1"/>
                        </a:solidFill>
                        <a:latin typeface="Times New Roman" panose="02020603050405020304" pitchFamily="18" charset="0"/>
                        <a:ea typeface="+mn-ea"/>
                        <a:cs typeface="Times New Roman" panose="02020603050405020304" pitchFamily="18"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algn="ctr" defTabSz="914400" rtl="0" eaLnBrk="1" latinLnBrk="0" hangingPunct="1"/>
                      <a:r>
                        <a:rPr lang="en-US" sz="2000" b="1" kern="1200" dirty="0" smtClean="0">
                          <a:solidFill>
                            <a:schemeClr val="lt1"/>
                          </a:solidFill>
                          <a:latin typeface="Times New Roman" panose="02020603050405020304" pitchFamily="18" charset="0"/>
                          <a:ea typeface="+mn-ea"/>
                          <a:cs typeface="Times New Roman" panose="02020603050405020304" pitchFamily="18" charset="0"/>
                        </a:rPr>
                        <a:t>Max</a:t>
                      </a:r>
                      <a:endParaRPr lang="en-US" sz="2000" b="1" kern="1200" dirty="0">
                        <a:solidFill>
                          <a:schemeClr val="lt1"/>
                        </a:solidFill>
                        <a:latin typeface="Times New Roman" panose="02020603050405020304" pitchFamily="18" charset="0"/>
                        <a:ea typeface="+mn-ea"/>
                        <a:cs typeface="Times New Roman" panose="02020603050405020304" pitchFamily="18" charset="0"/>
                      </a:endParaRPr>
                    </a:p>
                  </a:txBody>
                  <a:tcPr>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r>
              <a:tr h="370840">
                <a:tc>
                  <a:txBody>
                    <a:bodyPr/>
                    <a:lstStyle/>
                    <a:p>
                      <a:r>
                        <a:rPr lang="en-US" sz="2000" dirty="0" smtClean="0">
                          <a:latin typeface="Times New Roman" panose="02020603050405020304" pitchFamily="18" charset="0"/>
                          <a:cs typeface="Times New Roman" panose="02020603050405020304" pitchFamily="18" charset="0"/>
                        </a:rPr>
                        <a:t>Emergent Aquatic Vegetation (EAV)</a:t>
                      </a:r>
                      <a:endParaRPr lang="en-US" sz="2000" dirty="0">
                        <a:latin typeface="Times New Roman" panose="02020603050405020304" pitchFamily="18" charset="0"/>
                        <a:cs typeface="Times New Roman" panose="02020603050405020304" pitchFamily="18" charset="0"/>
                      </a:endParaRPr>
                    </a:p>
                  </a:txBody>
                  <a:tcPr>
                    <a:lnT w="28575" cap="flat" cmpd="sng" algn="ctr">
                      <a:solidFill>
                        <a:schemeClr val="bg1"/>
                      </a:solidFill>
                      <a:prstDash val="solid"/>
                      <a:round/>
                      <a:headEnd type="none" w="med" len="med"/>
                      <a:tailEnd type="none" w="med" len="med"/>
                    </a:lnT>
                  </a:tcPr>
                </a:tc>
                <a:tc>
                  <a:txBody>
                    <a:bodyPr/>
                    <a:lstStyle/>
                    <a:p>
                      <a:pPr algn="ctr"/>
                      <a:r>
                        <a:rPr lang="en-US" sz="2000" dirty="0" smtClean="0">
                          <a:latin typeface="Times New Roman" panose="02020603050405020304" pitchFamily="18" charset="0"/>
                          <a:cs typeface="Times New Roman" panose="02020603050405020304" pitchFamily="18" charset="0"/>
                        </a:rPr>
                        <a:t>39</a:t>
                      </a:r>
                      <a:endParaRPr lang="en-US" sz="2000" dirty="0">
                        <a:latin typeface="Times New Roman" panose="02020603050405020304" pitchFamily="18" charset="0"/>
                        <a:cs typeface="Times New Roman" panose="02020603050405020304" pitchFamily="18" charset="0"/>
                      </a:endParaRPr>
                    </a:p>
                  </a:txBody>
                  <a:tcPr anchor="ctr">
                    <a:lnT w="28575" cap="flat" cmpd="sng" algn="ctr">
                      <a:solidFill>
                        <a:schemeClr val="bg1"/>
                      </a:solidFill>
                      <a:prstDash val="solid"/>
                      <a:round/>
                      <a:headEnd type="none" w="med" len="med"/>
                      <a:tailEnd type="none" w="med" len="med"/>
                    </a:lnT>
                  </a:tcPr>
                </a:tc>
                <a:tc>
                  <a:txBody>
                    <a:bodyPr/>
                    <a:lstStyle/>
                    <a:p>
                      <a:pPr algn="ctr"/>
                      <a:r>
                        <a:rPr lang="en-US" sz="2000" dirty="0" smtClean="0">
                          <a:latin typeface="Times New Roman" panose="02020603050405020304" pitchFamily="18" charset="0"/>
                          <a:cs typeface="Times New Roman" panose="02020603050405020304" pitchFamily="18" charset="0"/>
                        </a:rPr>
                        <a:t>283</a:t>
                      </a:r>
                      <a:endParaRPr lang="en-US" sz="2000" dirty="0">
                        <a:latin typeface="Times New Roman" panose="02020603050405020304" pitchFamily="18" charset="0"/>
                        <a:cs typeface="Times New Roman" panose="02020603050405020304" pitchFamily="18" charset="0"/>
                      </a:endParaRPr>
                    </a:p>
                  </a:txBody>
                  <a:tcPr anchor="ctr">
                    <a:lnT w="28575" cap="flat" cmpd="sng" algn="ctr">
                      <a:solidFill>
                        <a:schemeClr val="bg1"/>
                      </a:solidFill>
                      <a:prstDash val="solid"/>
                      <a:round/>
                      <a:headEnd type="none" w="med" len="med"/>
                      <a:tailEnd type="none" w="med" len="med"/>
                    </a:lnT>
                  </a:tcPr>
                </a:tc>
              </a:tr>
              <a:tr h="370840">
                <a:tc>
                  <a:txBody>
                    <a:bodyPr/>
                    <a:lstStyle/>
                    <a:p>
                      <a:r>
                        <a:rPr lang="en-US" sz="2000" dirty="0" smtClean="0">
                          <a:latin typeface="Times New Roman" panose="02020603050405020304" pitchFamily="18" charset="0"/>
                          <a:cs typeface="Times New Roman" panose="02020603050405020304" pitchFamily="18" charset="0"/>
                        </a:rPr>
                        <a:t>Submerged Aquatic Vegetation (SAV)</a:t>
                      </a:r>
                      <a:endParaRPr lang="en-US" sz="2000" dirty="0">
                        <a:latin typeface="Times New Roman" panose="02020603050405020304" pitchFamily="18" charset="0"/>
                        <a:cs typeface="Times New Roman" panose="02020603050405020304" pitchFamily="18" charset="0"/>
                      </a:endParaRPr>
                    </a:p>
                  </a:txBody>
                  <a:tcPr/>
                </a:tc>
                <a:tc>
                  <a:txBody>
                    <a:bodyPr/>
                    <a:lstStyle/>
                    <a:p>
                      <a:pPr algn="ctr"/>
                      <a:r>
                        <a:rPr lang="en-US" sz="2000" dirty="0" smtClean="0">
                          <a:latin typeface="Times New Roman" panose="02020603050405020304" pitchFamily="18" charset="0"/>
                          <a:cs typeface="Times New Roman" panose="02020603050405020304" pitchFamily="18" charset="0"/>
                        </a:rPr>
                        <a:t>36</a:t>
                      </a:r>
                      <a:endParaRPr lang="en-US" sz="2000" dirty="0">
                        <a:latin typeface="Times New Roman" panose="02020603050405020304" pitchFamily="18" charset="0"/>
                        <a:cs typeface="Times New Roman" panose="02020603050405020304" pitchFamily="18" charset="0"/>
                      </a:endParaRPr>
                    </a:p>
                  </a:txBody>
                  <a:tcPr anchor="ctr"/>
                </a:tc>
                <a:tc>
                  <a:txBody>
                    <a:bodyPr/>
                    <a:lstStyle/>
                    <a:p>
                      <a:pPr algn="ctr"/>
                      <a:r>
                        <a:rPr lang="en-US" sz="2000" dirty="0" smtClean="0">
                          <a:latin typeface="Times New Roman" panose="02020603050405020304" pitchFamily="18" charset="0"/>
                          <a:cs typeface="Times New Roman" panose="02020603050405020304" pitchFamily="18" charset="0"/>
                        </a:rPr>
                        <a:t>153</a:t>
                      </a:r>
                      <a:endParaRPr lang="en-US" sz="2000" dirty="0">
                        <a:latin typeface="Times New Roman" panose="02020603050405020304" pitchFamily="18" charset="0"/>
                        <a:cs typeface="Times New Roman" panose="02020603050405020304" pitchFamily="18" charset="0"/>
                      </a:endParaRPr>
                    </a:p>
                  </a:txBody>
                  <a:tcPr anchor="ctr"/>
                </a:tc>
              </a:tr>
              <a:tr h="370840">
                <a:tc>
                  <a:txBody>
                    <a:bodyPr/>
                    <a:lstStyle/>
                    <a:p>
                      <a:r>
                        <a:rPr lang="en-US" sz="2000" dirty="0" smtClean="0">
                          <a:latin typeface="Times New Roman" panose="02020603050405020304" pitchFamily="18" charset="0"/>
                          <a:cs typeface="Times New Roman" panose="02020603050405020304" pitchFamily="18" charset="0"/>
                        </a:rPr>
                        <a:t>Periphyton </a:t>
                      </a:r>
                      <a:r>
                        <a:rPr lang="en-US" sz="2000" dirty="0" err="1" smtClean="0">
                          <a:latin typeface="Times New Roman" panose="02020603050405020304" pitchFamily="18" charset="0"/>
                          <a:cs typeface="Times New Roman" panose="02020603050405020304" pitchFamily="18" charset="0"/>
                        </a:rPr>
                        <a:t>Stormwater</a:t>
                      </a:r>
                      <a:r>
                        <a:rPr lang="en-US" sz="2000" dirty="0" smtClean="0">
                          <a:latin typeface="Times New Roman" panose="02020603050405020304" pitchFamily="18" charset="0"/>
                          <a:cs typeface="Times New Roman" panose="02020603050405020304" pitchFamily="18" charset="0"/>
                        </a:rPr>
                        <a:t> Treatment Area (PSTA)</a:t>
                      </a:r>
                      <a:endParaRPr lang="en-US" sz="2000" dirty="0">
                        <a:latin typeface="Times New Roman" panose="02020603050405020304" pitchFamily="18" charset="0"/>
                        <a:cs typeface="Times New Roman" panose="02020603050405020304" pitchFamily="18" charset="0"/>
                      </a:endParaRPr>
                    </a:p>
                  </a:txBody>
                  <a:tcPr/>
                </a:tc>
                <a:tc>
                  <a:txBody>
                    <a:bodyPr/>
                    <a:lstStyle/>
                    <a:p>
                      <a:pPr algn="ctr"/>
                      <a:r>
                        <a:rPr lang="en-US" sz="2000" dirty="0" smtClean="0">
                          <a:latin typeface="Times New Roman" panose="02020603050405020304" pitchFamily="18" charset="0"/>
                          <a:cs typeface="Times New Roman" panose="02020603050405020304" pitchFamily="18" charset="0"/>
                        </a:rPr>
                        <a:t>7</a:t>
                      </a:r>
                      <a:endParaRPr lang="en-US" sz="2000" dirty="0">
                        <a:latin typeface="Times New Roman" panose="02020603050405020304" pitchFamily="18" charset="0"/>
                        <a:cs typeface="Times New Roman" panose="02020603050405020304" pitchFamily="18" charset="0"/>
                      </a:endParaRPr>
                    </a:p>
                  </a:txBody>
                  <a:tcPr anchor="ctr"/>
                </a:tc>
                <a:tc>
                  <a:txBody>
                    <a:bodyPr/>
                    <a:lstStyle/>
                    <a:p>
                      <a:pPr algn="ctr"/>
                      <a:r>
                        <a:rPr lang="en-US" sz="2000" dirty="0" smtClean="0">
                          <a:latin typeface="Times New Roman" panose="02020603050405020304" pitchFamily="18" charset="0"/>
                          <a:cs typeface="Times New Roman" panose="02020603050405020304" pitchFamily="18" charset="0"/>
                        </a:rPr>
                        <a:t>56</a:t>
                      </a:r>
                      <a:endParaRPr lang="en-US" sz="2000" dirty="0">
                        <a:latin typeface="Times New Roman" panose="02020603050405020304" pitchFamily="18" charset="0"/>
                        <a:cs typeface="Times New Roman" panose="02020603050405020304" pitchFamily="18" charset="0"/>
                      </a:endParaRPr>
                    </a:p>
                  </a:txBody>
                  <a:tcPr anchor="ctr"/>
                </a:tc>
              </a:tr>
            </a:tbl>
          </a:graphicData>
        </a:graphic>
      </p:graphicFrame>
      <p:sp>
        <p:nvSpPr>
          <p:cNvPr id="4" name="TextBox 3"/>
          <p:cNvSpPr txBox="1"/>
          <p:nvPr/>
        </p:nvSpPr>
        <p:spPr>
          <a:xfrm>
            <a:off x="205740" y="6427113"/>
            <a:ext cx="8732520" cy="430887"/>
          </a:xfrm>
          <a:prstGeom prst="rect">
            <a:avLst/>
          </a:prstGeom>
          <a:noFill/>
        </p:spPr>
        <p:txBody>
          <a:bodyPr wrap="square" rtlCol="0">
            <a:spAutoFit/>
          </a:bodyPr>
          <a:lstStyle/>
          <a:p>
            <a:r>
              <a:rPr lang="en-US" sz="1100" dirty="0" err="1" smtClean="0">
                <a:latin typeface="Times New Roman" panose="02020603050405020304" pitchFamily="18" charset="0"/>
                <a:cs typeface="Times New Roman" panose="02020603050405020304" pitchFamily="18" charset="0"/>
              </a:rPr>
              <a:t>Goforth</a:t>
            </a:r>
            <a:r>
              <a:rPr lang="en-US" sz="1100" dirty="0" smtClean="0">
                <a:latin typeface="Times New Roman" panose="02020603050405020304" pitchFamily="18" charset="0"/>
                <a:cs typeface="Times New Roman" panose="02020603050405020304" pitchFamily="18" charset="0"/>
              </a:rPr>
              <a:t>, G. 2007. Updated STA Phosphorus Modeling for the 2010 Planning Period. Report to South Florida Water Management District and US Army Corps of Engineers.</a:t>
            </a:r>
            <a:endParaRPr lang="en-US" sz="11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1258845" y="1319283"/>
            <a:ext cx="6637123" cy="830997"/>
          </a:xfrm>
          <a:prstGeom prst="rect">
            <a:avLst/>
          </a:prstGeom>
          <a:noFill/>
        </p:spPr>
        <p:txBody>
          <a:bodyPr wrap="square" rtlCol="0">
            <a:spAutoFit/>
          </a:bodyPr>
          <a:lstStyle/>
          <a:p>
            <a:r>
              <a:rPr lang="en-US" sz="2400" dirty="0" smtClean="0">
                <a:latin typeface="Times New Roman" panose="02020603050405020304" pitchFamily="18" charset="0"/>
                <a:cs typeface="Times New Roman" panose="02020603050405020304" pitchFamily="18" charset="0"/>
              </a:rPr>
              <a:t>Surface water total phosphorus concentration ranges for each community type within Everglades STAs</a:t>
            </a:r>
            <a:r>
              <a:rPr lang="en-US" sz="2400" baseline="30000" dirty="0" smtClean="0">
                <a:latin typeface="Times New Roman" panose="02020603050405020304" pitchFamily="18" charset="0"/>
                <a:cs typeface="Times New Roman" panose="02020603050405020304" pitchFamily="18" charset="0"/>
              </a:rPr>
              <a:t>†</a:t>
            </a:r>
            <a:r>
              <a:rPr lang="en-US" sz="2400" dirty="0" smtClean="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p:txBody>
      </p:sp>
      <p:sp>
        <p:nvSpPr>
          <p:cNvPr id="7" name="TextBox 6"/>
          <p:cNvSpPr txBox="1"/>
          <p:nvPr/>
        </p:nvSpPr>
        <p:spPr>
          <a:xfrm>
            <a:off x="1258845" y="5053914"/>
            <a:ext cx="4127412" cy="307777"/>
          </a:xfrm>
          <a:prstGeom prst="rect">
            <a:avLst/>
          </a:prstGeom>
          <a:noFill/>
        </p:spPr>
        <p:txBody>
          <a:bodyPr wrap="none" rtlCol="0">
            <a:spAutoFit/>
          </a:bodyPr>
          <a:lstStyle/>
          <a:p>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Stormwater</a:t>
            </a:r>
            <a:r>
              <a:rPr lang="en-US" sz="1400" dirty="0" smtClean="0">
                <a:latin typeface="Times New Roman" panose="02020603050405020304" pitchFamily="18" charset="0"/>
                <a:cs typeface="Times New Roman" panose="02020603050405020304" pitchFamily="18" charset="0"/>
              </a:rPr>
              <a:t> Treatment Areas 1E, 1W, 2, 3/4, and 5/6.</a:t>
            </a:r>
            <a:endParaRPr lang="en-US"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71238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7"/>
          <p:cNvSpPr txBox="1">
            <a:spLocks/>
          </p:cNvSpPr>
          <p:nvPr/>
        </p:nvSpPr>
        <p:spPr>
          <a:xfrm>
            <a:off x="520701" y="175126"/>
            <a:ext cx="827679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smtClean="0">
                <a:latin typeface="Times New Roman" panose="02020603050405020304" pitchFamily="18" charset="0"/>
                <a:cs typeface="Times New Roman" panose="02020603050405020304" pitchFamily="18" charset="0"/>
              </a:rPr>
              <a:t>Project Example–Everglades STAs</a:t>
            </a:r>
            <a:endParaRPr lang="en-US" dirty="0">
              <a:latin typeface="Times New Roman" panose="02020603050405020304" pitchFamily="18" charset="0"/>
              <a:cs typeface="Times New Roman" panose="02020603050405020304" pitchFamily="18" charset="0"/>
            </a:endParaRPr>
          </a:p>
        </p:txBody>
      </p:sp>
      <p:sp>
        <p:nvSpPr>
          <p:cNvPr id="6" name="TextBox 5"/>
          <p:cNvSpPr txBox="1"/>
          <p:nvPr/>
        </p:nvSpPr>
        <p:spPr>
          <a:xfrm>
            <a:off x="205740" y="6488668"/>
            <a:ext cx="8732520" cy="400110"/>
          </a:xfrm>
          <a:prstGeom prst="rect">
            <a:avLst/>
          </a:prstGeom>
          <a:noFill/>
        </p:spPr>
        <p:txBody>
          <a:bodyPr wrap="square" rtlCol="0">
            <a:spAutoFit/>
          </a:bodyPr>
          <a:lstStyle/>
          <a:p>
            <a:r>
              <a:rPr lang="en-US" sz="1000" dirty="0" smtClean="0">
                <a:latin typeface="Times New Roman" panose="02020603050405020304" pitchFamily="18" charset="0"/>
                <a:cs typeface="Times New Roman" panose="02020603050405020304" pitchFamily="18" charset="0"/>
              </a:rPr>
              <a:t>Chimney et al. 2014. Chapter 3B: Performance of the Everglades </a:t>
            </a:r>
            <a:r>
              <a:rPr lang="en-US" sz="1000" dirty="0" err="1" smtClean="0">
                <a:latin typeface="Times New Roman" panose="02020603050405020304" pitchFamily="18" charset="0"/>
                <a:cs typeface="Times New Roman" panose="02020603050405020304" pitchFamily="18" charset="0"/>
              </a:rPr>
              <a:t>Stormwater</a:t>
            </a:r>
            <a:r>
              <a:rPr lang="en-US" sz="1000" dirty="0" smtClean="0">
                <a:latin typeface="Times New Roman" panose="02020603050405020304" pitchFamily="18" charset="0"/>
                <a:cs typeface="Times New Roman" panose="02020603050405020304" pitchFamily="18" charset="0"/>
              </a:rPr>
              <a:t> Treatment Area. In: </a:t>
            </a:r>
            <a:r>
              <a:rPr lang="en-US" sz="1000" i="1" dirty="0" smtClean="0">
                <a:latin typeface="Times New Roman" panose="02020603050405020304" pitchFamily="18" charset="0"/>
                <a:cs typeface="Times New Roman" panose="02020603050405020304" pitchFamily="18" charset="0"/>
              </a:rPr>
              <a:t>2014 South Florida Environmental Report – Volume I.</a:t>
            </a:r>
            <a:r>
              <a:rPr lang="en-US" sz="1000" dirty="0" smtClean="0">
                <a:latin typeface="Times New Roman" panose="02020603050405020304" pitchFamily="18" charset="0"/>
                <a:cs typeface="Times New Roman" panose="02020603050405020304" pitchFamily="18" charset="0"/>
              </a:rPr>
              <a:t> South Florida Water Management District, West Palm Beach, FL USA.</a:t>
            </a:r>
            <a:endParaRPr lang="en-US" sz="1000" dirty="0">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3"/>
          <a:stretch>
            <a:fillRect/>
          </a:stretch>
        </p:blipFill>
        <p:spPr>
          <a:xfrm>
            <a:off x="3403600" y="974977"/>
            <a:ext cx="5588000" cy="4375473"/>
          </a:xfrm>
          <a:prstGeom prst="rect">
            <a:avLst/>
          </a:prstGeom>
        </p:spPr>
      </p:pic>
      <p:sp>
        <p:nvSpPr>
          <p:cNvPr id="8" name="Rounded Rectangle 7"/>
          <p:cNvSpPr/>
          <p:nvPr/>
        </p:nvSpPr>
        <p:spPr>
          <a:xfrm>
            <a:off x="6444732" y="1914090"/>
            <a:ext cx="1356125" cy="678230"/>
          </a:xfrm>
          <a:prstGeom prst="roundRect">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9"/>
          <p:cNvSpPr/>
          <p:nvPr/>
        </p:nvSpPr>
        <p:spPr>
          <a:xfrm>
            <a:off x="5613803" y="3142121"/>
            <a:ext cx="1126155" cy="797800"/>
          </a:xfrm>
          <a:prstGeom prst="roundRect">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p:cNvSpPr/>
          <p:nvPr/>
        </p:nvSpPr>
        <p:spPr>
          <a:xfrm>
            <a:off x="3808931" y="3134534"/>
            <a:ext cx="1126155" cy="797800"/>
          </a:xfrm>
          <a:prstGeom prst="roundRect">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p:cNvGrpSpPr>
            <a:grpSpLocks noChangeAspect="1"/>
          </p:cNvGrpSpPr>
          <p:nvPr/>
        </p:nvGrpSpPr>
        <p:grpSpPr>
          <a:xfrm>
            <a:off x="520701" y="3939921"/>
            <a:ext cx="6342281" cy="2379545"/>
            <a:chOff x="645497" y="3742345"/>
            <a:chExt cx="5497565" cy="2062618"/>
          </a:xfrm>
        </p:grpSpPr>
        <p:pic>
          <p:nvPicPr>
            <p:cNvPr id="14" name="Picture 13"/>
            <p:cNvPicPr>
              <a:picLocks noChangeAspect="1"/>
            </p:cNvPicPr>
            <p:nvPr/>
          </p:nvPicPr>
          <p:blipFill rotWithShape="1">
            <a:blip r:embed="rId4"/>
            <a:srcRect t="63663"/>
            <a:stretch/>
          </p:blipFill>
          <p:spPr>
            <a:xfrm>
              <a:off x="645497" y="4187909"/>
              <a:ext cx="5497565" cy="1617054"/>
            </a:xfrm>
            <a:prstGeom prst="rect">
              <a:avLst/>
            </a:prstGeom>
          </p:spPr>
        </p:pic>
        <p:pic>
          <p:nvPicPr>
            <p:cNvPr id="15" name="Picture 14"/>
            <p:cNvPicPr>
              <a:picLocks noChangeAspect="1"/>
            </p:cNvPicPr>
            <p:nvPr/>
          </p:nvPicPr>
          <p:blipFill rotWithShape="1">
            <a:blip r:embed="rId4"/>
            <a:srcRect t="8907" b="80933"/>
            <a:stretch/>
          </p:blipFill>
          <p:spPr>
            <a:xfrm>
              <a:off x="645497" y="3742345"/>
              <a:ext cx="5497565" cy="452140"/>
            </a:xfrm>
            <a:prstGeom prst="rect">
              <a:avLst/>
            </a:prstGeom>
          </p:spPr>
        </p:pic>
      </p:grpSp>
      <p:sp>
        <p:nvSpPr>
          <p:cNvPr id="18" name="TextBox 17"/>
          <p:cNvSpPr txBox="1"/>
          <p:nvPr/>
        </p:nvSpPr>
        <p:spPr>
          <a:xfrm>
            <a:off x="6604000" y="5945422"/>
            <a:ext cx="2413330" cy="523220"/>
          </a:xfrm>
          <a:prstGeom prst="rect">
            <a:avLst/>
          </a:prstGeom>
          <a:solidFill>
            <a:schemeClr val="bg1"/>
          </a:solidFill>
          <a:ln w="38100">
            <a:solidFill>
              <a:srgbClr val="FF0000"/>
            </a:solidFill>
          </a:ln>
        </p:spPr>
        <p:txBody>
          <a:bodyPr wrap="square" rtlCol="0">
            <a:spAutoFit/>
          </a:bodyPr>
          <a:lstStyle/>
          <a:p>
            <a:pPr algn="ctr"/>
            <a:r>
              <a:rPr lang="en-US" sz="1400" dirty="0" smtClean="0">
                <a:latin typeface="Times New Roman" panose="02020603050405020304" pitchFamily="18" charset="0"/>
                <a:cs typeface="Times New Roman" panose="02020603050405020304" pitchFamily="18" charset="0"/>
              </a:rPr>
              <a:t>Water Year (WY)</a:t>
            </a:r>
          </a:p>
          <a:p>
            <a:pPr algn="ctr"/>
            <a:r>
              <a:rPr lang="en-US" sz="1400" dirty="0" smtClean="0">
                <a:latin typeface="Times New Roman" panose="02020603050405020304" pitchFamily="18" charset="0"/>
                <a:cs typeface="Times New Roman" panose="02020603050405020304" pitchFamily="18" charset="0"/>
              </a:rPr>
              <a:t>May 1, 1993 – April 30, 2013</a:t>
            </a:r>
            <a:endParaRPr lang="en-US" sz="1400" dirty="0">
              <a:latin typeface="Times New Roman" panose="02020603050405020304" pitchFamily="18" charset="0"/>
              <a:cs typeface="Times New Roman" panose="02020603050405020304" pitchFamily="18" charset="0"/>
            </a:endParaRPr>
          </a:p>
        </p:txBody>
      </p:sp>
      <p:cxnSp>
        <p:nvCxnSpPr>
          <p:cNvPr id="20" name="Curved Connector 19"/>
          <p:cNvCxnSpPr>
            <a:stCxn id="18" idx="0"/>
          </p:cNvCxnSpPr>
          <p:nvPr/>
        </p:nvCxnSpPr>
        <p:spPr>
          <a:xfrm rot="16200000" flipV="1">
            <a:off x="6671462" y="4806218"/>
            <a:ext cx="1207701" cy="1070707"/>
          </a:xfrm>
          <a:prstGeom prst="curvedConnector3">
            <a:avLst>
              <a:gd name="adj1" fmla="val 95218"/>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 name="Rectangle 2"/>
          <p:cNvSpPr/>
          <p:nvPr/>
        </p:nvSpPr>
        <p:spPr>
          <a:xfrm>
            <a:off x="6072188" y="5472187"/>
            <a:ext cx="456533" cy="169601"/>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4585648" y="3998794"/>
            <a:ext cx="648268" cy="1808328"/>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Curved Connector 8"/>
          <p:cNvCxnSpPr>
            <a:stCxn id="5" idx="0"/>
          </p:cNvCxnSpPr>
          <p:nvPr/>
        </p:nvCxnSpPr>
        <p:spPr>
          <a:xfrm rot="5400000" flipH="1" flipV="1">
            <a:off x="5002705" y="3387697"/>
            <a:ext cx="518175" cy="704021"/>
          </a:xfrm>
          <a:prstGeom prst="curvedConnector2">
            <a:avLst/>
          </a:prstGeom>
          <a:ln w="317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62020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0-#ppt_h/2"/>
                                          </p:val>
                                        </p:tav>
                                        <p:tav tm="100000">
                                          <p:val>
                                            <p:strVal val="#ppt_y"/>
                                          </p:val>
                                        </p:tav>
                                      </p:tavLst>
                                    </p:anim>
                                  </p:childTnLst>
                                </p:cTn>
                              </p:par>
                              <p:par>
                                <p:cTn id="9" presetID="2" presetClass="entr" presetSubtype="3"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1+#ppt_w/2"/>
                                          </p:val>
                                        </p:tav>
                                        <p:tav tm="100000">
                                          <p:val>
                                            <p:strVal val="#ppt_x"/>
                                          </p:val>
                                        </p:tav>
                                      </p:tavLst>
                                    </p:anim>
                                    <p:anim calcmode="lin" valueType="num">
                                      <p:cBhvr additive="base">
                                        <p:cTn id="12" dur="500" fill="hold"/>
                                        <p:tgtEl>
                                          <p:spTgt spid="10"/>
                                        </p:tgtEl>
                                        <p:attrNameLst>
                                          <p:attrName>ppt_y</p:attrName>
                                        </p:attrNameLst>
                                      </p:cBhvr>
                                      <p:tavLst>
                                        <p:tav tm="0">
                                          <p:val>
                                            <p:strVal val="0-#ppt_h/2"/>
                                          </p:val>
                                        </p:tav>
                                        <p:tav tm="100000">
                                          <p:val>
                                            <p:strVal val="#ppt_y"/>
                                          </p:val>
                                        </p:tav>
                                      </p:tavLst>
                                    </p:anim>
                                  </p:childTnLst>
                                </p:cTn>
                              </p:par>
                              <p:par>
                                <p:cTn id="13" presetID="2" presetClass="entr" presetSubtype="3"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1+#ppt_w/2"/>
                                          </p:val>
                                        </p:tav>
                                        <p:tav tm="100000">
                                          <p:val>
                                            <p:strVal val="#ppt_x"/>
                                          </p:val>
                                        </p:tav>
                                      </p:tavLst>
                                    </p:anim>
                                    <p:anim calcmode="lin" valueType="num">
                                      <p:cBhvr additive="base">
                                        <p:cTn id="16" dur="500" fill="hold"/>
                                        <p:tgtEl>
                                          <p:spTgt spid="11"/>
                                        </p:tgtEl>
                                        <p:attrNameLst>
                                          <p:attrName>ppt_y</p:attrName>
                                        </p:attrNameLst>
                                      </p:cBhvr>
                                      <p:tavLst>
                                        <p:tav tm="0">
                                          <p:val>
                                            <p:strVal val="0-#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500"/>
                                        <p:tgtEl>
                                          <p:spTgt spid="17"/>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nodeType="clickEffect">
                                  <p:stCondLst>
                                    <p:cond delay="0"/>
                                  </p:stCondLst>
                                  <p:childTnLst>
                                    <p:set>
                                      <p:cBhvr>
                                        <p:cTn id="25" dur="1" fill="hold">
                                          <p:stCondLst>
                                            <p:cond delay="0"/>
                                          </p:stCondLst>
                                        </p:cTn>
                                        <p:tgtEl>
                                          <p:spTgt spid="20"/>
                                        </p:tgtEl>
                                        <p:attrNameLst>
                                          <p:attrName>style.visibility</p:attrName>
                                        </p:attrNameLst>
                                      </p:cBhvr>
                                      <p:to>
                                        <p:strVal val="visible"/>
                                      </p:to>
                                    </p:set>
                                    <p:animEffect transition="in" filter="wipe(down)">
                                      <p:cBhvr>
                                        <p:cTn id="26" dur="500"/>
                                        <p:tgtEl>
                                          <p:spTgt spid="20"/>
                                        </p:tgtEl>
                                      </p:cBhvr>
                                    </p:animEffect>
                                  </p:childTnLst>
                                </p:cTn>
                              </p:par>
                              <p:par>
                                <p:cTn id="27" presetID="22" presetClass="entr" presetSubtype="4" fill="hold" grpId="0" nodeType="with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wipe(down)">
                                      <p:cBhvr>
                                        <p:cTn id="29" dur="500"/>
                                        <p:tgtEl>
                                          <p:spTgt spid="18"/>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1" nodeType="clickEffect">
                                  <p:stCondLst>
                                    <p:cond delay="0"/>
                                  </p:stCondLst>
                                  <p:childTnLst>
                                    <p:set>
                                      <p:cBhvr>
                                        <p:cTn id="33" dur="1" fill="hold">
                                          <p:stCondLst>
                                            <p:cond delay="0"/>
                                          </p:stCondLst>
                                        </p:cTn>
                                        <p:tgtEl>
                                          <p:spTgt spid="3"/>
                                        </p:tgtEl>
                                        <p:attrNameLst>
                                          <p:attrName>style.visibility</p:attrName>
                                        </p:attrNameLst>
                                      </p:cBhvr>
                                      <p:to>
                                        <p:strVal val="visible"/>
                                      </p:to>
                                    </p:set>
                                    <p:animEffect transition="in" filter="fade">
                                      <p:cBhvr>
                                        <p:cTn id="34" dur="500"/>
                                        <p:tgtEl>
                                          <p:spTgt spid="3"/>
                                        </p:tgtEl>
                                      </p:cBhvr>
                                    </p:animEffect>
                                  </p:childTnLst>
                                </p:cTn>
                              </p:par>
                              <p:par>
                                <p:cTn id="35" presetID="8" presetClass="emph" presetSubtype="0" fill="hold" grpId="0" nodeType="withEffect">
                                  <p:stCondLst>
                                    <p:cond delay="1000"/>
                                  </p:stCondLst>
                                  <p:childTnLst>
                                    <p:animRot by="21600000">
                                      <p:cBhvr>
                                        <p:cTn id="36" dur="2000" fill="hold"/>
                                        <p:tgtEl>
                                          <p:spTgt spid="3"/>
                                        </p:tgtEl>
                                        <p:attrNameLst>
                                          <p:attrName>r</p:attrName>
                                        </p:attrNameLst>
                                      </p:cBhvr>
                                    </p:animRo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fade">
                                      <p:cBhvr>
                                        <p:cTn id="41" dur="500"/>
                                        <p:tgtEl>
                                          <p:spTgt spid="5"/>
                                        </p:tgtEl>
                                      </p:cBhvr>
                                    </p:animEffect>
                                  </p:childTnLst>
                                </p:cTn>
                              </p:par>
                              <p:par>
                                <p:cTn id="42" presetID="10" presetClass="entr" presetSubtype="0" fill="hold" nodeType="withEffect">
                                  <p:stCondLst>
                                    <p:cond delay="0"/>
                                  </p:stCondLst>
                                  <p:childTnLst>
                                    <p:set>
                                      <p:cBhvr>
                                        <p:cTn id="43" dur="1" fill="hold">
                                          <p:stCondLst>
                                            <p:cond delay="0"/>
                                          </p:stCondLst>
                                        </p:cTn>
                                        <p:tgtEl>
                                          <p:spTgt spid="9"/>
                                        </p:tgtEl>
                                        <p:attrNameLst>
                                          <p:attrName>style.visibility</p:attrName>
                                        </p:attrNameLst>
                                      </p:cBhvr>
                                      <p:to>
                                        <p:strVal val="visible"/>
                                      </p:to>
                                    </p:set>
                                    <p:animEffect transition="in" filter="fade">
                                      <p:cBhvr>
                                        <p:cTn id="4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1" grpId="0" animBg="1"/>
      <p:bldP spid="18" grpId="0" animBg="1"/>
      <p:bldP spid="3" grpId="0" animBg="1"/>
      <p:bldP spid="3" grpId="1" animBg="1"/>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7932"/>
            <a:ext cx="7886700" cy="1325563"/>
          </a:xfrm>
        </p:spPr>
        <p:txBody>
          <a:bodyPr/>
          <a:lstStyle/>
          <a:p>
            <a:r>
              <a:rPr lang="en-US" dirty="0" smtClean="0">
                <a:latin typeface="Times New Roman" panose="02020603050405020304" pitchFamily="18" charset="0"/>
                <a:cs typeface="Times New Roman" panose="02020603050405020304" pitchFamily="18" charset="0"/>
              </a:rPr>
              <a:t>Everglades STA WQBEL</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sz="half" idx="1"/>
          </p:nvPr>
        </p:nvSpPr>
        <p:spPr>
          <a:xfrm>
            <a:off x="202131" y="1107947"/>
            <a:ext cx="4502141" cy="5133441"/>
          </a:xfrm>
        </p:spPr>
        <p:txBody>
          <a:bodyPr>
            <a:normAutofit/>
          </a:bodyPr>
          <a:lstStyle/>
          <a:p>
            <a:r>
              <a:rPr lang="en-US" dirty="0" smtClean="0">
                <a:latin typeface="Times New Roman" panose="02020603050405020304" pitchFamily="18" charset="0"/>
                <a:cs typeface="Times New Roman" panose="02020603050405020304" pitchFamily="18" charset="0"/>
              </a:rPr>
              <a:t>Water Quality Based Effluent Limit (WQBEL) </a:t>
            </a:r>
          </a:p>
          <a:p>
            <a:pPr lvl="1"/>
            <a:r>
              <a:rPr lang="en-US" dirty="0" smtClean="0">
                <a:latin typeface="Times New Roman" panose="02020603050405020304" pitchFamily="18" charset="0"/>
                <a:cs typeface="Times New Roman" panose="02020603050405020304" pitchFamily="18" charset="0"/>
              </a:rPr>
              <a:t>Applied to all permitted discharges from the Everglades STAs to the Everglades Protection Area (EPA) to assure discharges do not cause or contribute to </a:t>
            </a:r>
            <a:r>
              <a:rPr lang="en-US" dirty="0" err="1" smtClean="0">
                <a:latin typeface="Times New Roman" panose="02020603050405020304" pitchFamily="18" charset="0"/>
                <a:cs typeface="Times New Roman" panose="02020603050405020304" pitchFamily="18" charset="0"/>
              </a:rPr>
              <a:t>exceedance</a:t>
            </a:r>
            <a:r>
              <a:rPr lang="en-US" dirty="0" smtClean="0">
                <a:latin typeface="Times New Roman" panose="02020603050405020304" pitchFamily="18" charset="0"/>
                <a:cs typeface="Times New Roman" panose="02020603050405020304" pitchFamily="18" charset="0"/>
              </a:rPr>
              <a:t> of the total phosphorus (TP) criterion.</a:t>
            </a:r>
          </a:p>
          <a:p>
            <a:pPr lvl="1"/>
            <a:r>
              <a:rPr lang="en-US" dirty="0" smtClean="0">
                <a:latin typeface="Times New Roman" panose="02020603050405020304" pitchFamily="18" charset="0"/>
                <a:cs typeface="Times New Roman" panose="02020603050405020304" pitchFamily="18" charset="0"/>
              </a:rPr>
              <a:t>TP Criterion is expressed as a long-term geometric </a:t>
            </a:r>
            <a:r>
              <a:rPr lang="en-US" dirty="0">
                <a:latin typeface="Times New Roman" panose="02020603050405020304" pitchFamily="18" charset="0"/>
                <a:cs typeface="Times New Roman" panose="02020603050405020304" pitchFamily="18" charset="0"/>
              </a:rPr>
              <a:t>mean of 10 </a:t>
            </a:r>
            <a:r>
              <a:rPr lang="en-US" dirty="0" smtClean="0">
                <a:latin typeface="Times New Roman" panose="02020603050405020304" pitchFamily="18" charset="0"/>
                <a:cs typeface="Times New Roman" panose="02020603050405020304" pitchFamily="18" charset="0"/>
              </a:rPr>
              <a:t>µg/L (</a:t>
            </a:r>
            <a:r>
              <a:rPr lang="en-US" dirty="0">
                <a:latin typeface="Times New Roman" panose="02020603050405020304" pitchFamily="18" charset="0"/>
                <a:cs typeface="Times New Roman" panose="02020603050405020304" pitchFamily="18" charset="0"/>
              </a:rPr>
              <a:t>62-302.540 </a:t>
            </a:r>
            <a:r>
              <a:rPr lang="en-US" dirty="0" smtClean="0">
                <a:latin typeface="Times New Roman" panose="02020603050405020304" pitchFamily="18" charset="0"/>
                <a:cs typeface="Times New Roman" panose="02020603050405020304" pitchFamily="18" charset="0"/>
              </a:rPr>
              <a:t>FAC).</a:t>
            </a:r>
            <a:endParaRPr lang="en-US" dirty="0">
              <a:latin typeface="Times New Roman" panose="02020603050405020304" pitchFamily="18" charset="0"/>
              <a:cs typeface="Times New Roman" panose="02020603050405020304" pitchFamily="18" charset="0"/>
            </a:endParaRPr>
          </a:p>
        </p:txBody>
      </p:sp>
      <p:pic>
        <p:nvPicPr>
          <p:cNvPr id="5" name="Content Placeholder 4"/>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804289" y="893019"/>
            <a:ext cx="4137580" cy="5354088"/>
          </a:xfrm>
        </p:spPr>
      </p:pic>
      <p:sp>
        <p:nvSpPr>
          <p:cNvPr id="6" name="TextBox 5"/>
          <p:cNvSpPr txBox="1"/>
          <p:nvPr/>
        </p:nvSpPr>
        <p:spPr>
          <a:xfrm>
            <a:off x="205740" y="6187090"/>
            <a:ext cx="8732520" cy="646331"/>
          </a:xfrm>
          <a:prstGeom prst="rect">
            <a:avLst/>
          </a:prstGeom>
          <a:noFill/>
        </p:spPr>
        <p:txBody>
          <a:bodyPr wrap="square" rtlCol="0">
            <a:spAutoFit/>
          </a:bodyPr>
          <a:lstStyle/>
          <a:p>
            <a:pPr marL="171450" indent="-171450">
              <a:buFont typeface="Arial" panose="020B0604020202020204" pitchFamily="34" charset="0"/>
              <a:buChar char="•"/>
            </a:pPr>
            <a:r>
              <a:rPr lang="en-US" sz="900" dirty="0" smtClean="0">
                <a:latin typeface="Times New Roman" panose="02020603050405020304" pitchFamily="18" charset="0"/>
                <a:cs typeface="Times New Roman" panose="02020603050405020304" pitchFamily="18" charset="0"/>
              </a:rPr>
              <a:t>Julian et al., 2014. Chapter </a:t>
            </a:r>
            <a:r>
              <a:rPr lang="en-US" sz="900" dirty="0">
                <a:latin typeface="Times New Roman" panose="02020603050405020304" pitchFamily="18" charset="0"/>
                <a:cs typeface="Times New Roman" panose="02020603050405020304" pitchFamily="18" charset="0"/>
              </a:rPr>
              <a:t>3A: Status of Water Quality in the Everglades Protection Area. In: 2014 </a:t>
            </a:r>
            <a:r>
              <a:rPr lang="en-US" sz="900" i="1" dirty="0">
                <a:latin typeface="Times New Roman" panose="02020603050405020304" pitchFamily="18" charset="0"/>
                <a:cs typeface="Times New Roman" panose="02020603050405020304" pitchFamily="18" charset="0"/>
              </a:rPr>
              <a:t>South Florida Environmental Report – Volume I</a:t>
            </a:r>
            <a:r>
              <a:rPr lang="en-US" sz="900" dirty="0">
                <a:latin typeface="Times New Roman" panose="02020603050405020304" pitchFamily="18" charset="0"/>
                <a:cs typeface="Times New Roman" panose="02020603050405020304" pitchFamily="18" charset="0"/>
              </a:rPr>
              <a:t>. South Florida Water Management District, West Palm Beach, FL, USA</a:t>
            </a:r>
            <a:r>
              <a:rPr lang="en-US" sz="900" dirty="0" smtClean="0">
                <a:latin typeface="Times New Roman" panose="02020603050405020304" pitchFamily="18" charset="0"/>
                <a:cs typeface="Times New Roman" panose="02020603050405020304" pitchFamily="18" charset="0"/>
              </a:rPr>
              <a:t>.</a:t>
            </a:r>
          </a:p>
          <a:p>
            <a:pPr marL="171450" indent="-171450">
              <a:buFont typeface="Arial" panose="020B0604020202020204" pitchFamily="34" charset="0"/>
              <a:buChar char="•"/>
            </a:pPr>
            <a:r>
              <a:rPr lang="en-US" sz="900" dirty="0" smtClean="0">
                <a:latin typeface="Times New Roman" panose="02020603050405020304" pitchFamily="18" charset="0"/>
                <a:cs typeface="Times New Roman" panose="02020603050405020304" pitchFamily="18" charset="0"/>
              </a:rPr>
              <a:t>South </a:t>
            </a:r>
            <a:r>
              <a:rPr lang="en-US" sz="900" dirty="0">
                <a:latin typeface="Times New Roman" panose="02020603050405020304" pitchFamily="18" charset="0"/>
                <a:cs typeface="Times New Roman" panose="02020603050405020304" pitchFamily="18" charset="0"/>
              </a:rPr>
              <a:t>Florida Water Management District. 2012. Technical Support Document for Derivation of the Water Quality Based Effluent Limit for Total Phosphorus in Discharges from Everglades </a:t>
            </a:r>
            <a:r>
              <a:rPr lang="en-US" sz="900" dirty="0" err="1">
                <a:latin typeface="Times New Roman" panose="02020603050405020304" pitchFamily="18" charset="0"/>
                <a:cs typeface="Times New Roman" panose="02020603050405020304" pitchFamily="18" charset="0"/>
              </a:rPr>
              <a:t>Stormwater</a:t>
            </a:r>
            <a:r>
              <a:rPr lang="en-US" sz="900" dirty="0">
                <a:latin typeface="Times New Roman" panose="02020603050405020304" pitchFamily="18" charset="0"/>
                <a:cs typeface="Times New Roman" panose="02020603050405020304" pitchFamily="18" charset="0"/>
              </a:rPr>
              <a:t> Treatment Areas to the Everglades Protection Area. South Florida Water Management District, West Palm Beach, FL USA</a:t>
            </a:r>
            <a:r>
              <a:rPr lang="en-US" sz="900" dirty="0" smtClean="0">
                <a:latin typeface="Times New Roman" panose="02020603050405020304" pitchFamily="18" charset="0"/>
                <a:cs typeface="Times New Roman" panose="02020603050405020304" pitchFamily="18" charset="0"/>
              </a:rPr>
              <a:t>.</a:t>
            </a:r>
            <a:endParaRPr lang="en-US" sz="9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1475872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1653</TotalTime>
  <Words>1560</Words>
  <Application>Microsoft Office PowerPoint</Application>
  <PresentationFormat>On-screen Show (4:3)</PresentationFormat>
  <Paragraphs>212</Paragraphs>
  <Slides>18</Slides>
  <Notes>8</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18</vt:i4>
      </vt:variant>
    </vt:vector>
  </HeadingPairs>
  <TitlesOfParts>
    <vt:vector size="25" baseType="lpstr">
      <vt:lpstr>Arial</vt:lpstr>
      <vt:lpstr>Calibri</vt:lpstr>
      <vt:lpstr>Calibri Light</vt:lpstr>
      <vt:lpstr>Times New Roman</vt:lpstr>
      <vt:lpstr>TimesNewRomanPSMT</vt:lpstr>
      <vt:lpstr>Office Theme</vt:lpstr>
      <vt:lpstr>Worksheet</vt:lpstr>
      <vt:lpstr>Large-Scale Water Quality Improvement Projects:  An Everglades Perspective</vt:lpstr>
      <vt:lpstr>Office of Ecosystem Projects Permitting Authority</vt:lpstr>
      <vt:lpstr>Types of Projects Authorized by Office of Ecosystem Projects </vt:lpstr>
      <vt:lpstr>Treatment Wetlands 101</vt:lpstr>
      <vt:lpstr>Treatment Wetlands 101</vt:lpstr>
      <vt:lpstr>PowerPoint Presentation</vt:lpstr>
      <vt:lpstr>Treatment Wetlands 101</vt:lpstr>
      <vt:lpstr>PowerPoint Presentation</vt:lpstr>
      <vt:lpstr>Everglades STA WQBEL</vt:lpstr>
      <vt:lpstr>Everglades STA WQBEL</vt:lpstr>
      <vt:lpstr>PowerPoint Presentation</vt:lpstr>
      <vt:lpstr>PowerPoint Presentation</vt:lpstr>
      <vt:lpstr>PowerPoint Presentation</vt:lpstr>
      <vt:lpstr>Specific Conditions</vt:lpstr>
      <vt:lpstr>Specific Conditions</vt:lpstr>
      <vt:lpstr>Specific Conditions</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Julian, Paul</dc:creator>
  <cp:lastModifiedBy>Julian, Paul</cp:lastModifiedBy>
  <cp:revision>85</cp:revision>
  <dcterms:created xsi:type="dcterms:W3CDTF">2014-05-01T17:01:26Z</dcterms:created>
  <dcterms:modified xsi:type="dcterms:W3CDTF">2014-06-06T14:37:28Z</dcterms:modified>
</cp:coreProperties>
</file>