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56" r:id="rId2"/>
    <p:sldId id="257" r:id="rId3"/>
    <p:sldId id="275" r:id="rId4"/>
    <p:sldId id="280" r:id="rId5"/>
    <p:sldId id="281" r:id="rId6"/>
    <p:sldId id="282" r:id="rId7"/>
    <p:sldId id="302" r:id="rId8"/>
    <p:sldId id="283" r:id="rId9"/>
    <p:sldId id="284" r:id="rId10"/>
    <p:sldId id="303" r:id="rId11"/>
    <p:sldId id="285" r:id="rId12"/>
    <p:sldId id="286" r:id="rId13"/>
    <p:sldId id="304" r:id="rId14"/>
    <p:sldId id="287" r:id="rId15"/>
    <p:sldId id="288" r:id="rId16"/>
    <p:sldId id="307" r:id="rId17"/>
    <p:sldId id="308" r:id="rId18"/>
    <p:sldId id="289" r:id="rId19"/>
    <p:sldId id="305" r:id="rId20"/>
    <p:sldId id="290" r:id="rId21"/>
    <p:sldId id="294" r:id="rId22"/>
    <p:sldId id="295" r:id="rId23"/>
    <p:sldId id="291" r:id="rId24"/>
    <p:sldId id="292" r:id="rId25"/>
    <p:sldId id="296" r:id="rId26"/>
    <p:sldId id="293" r:id="rId27"/>
    <p:sldId id="297" r:id="rId28"/>
    <p:sldId id="298" r:id="rId29"/>
    <p:sldId id="306" r:id="rId30"/>
    <p:sldId id="299" r:id="rId31"/>
    <p:sldId id="300" r:id="rId32"/>
    <p:sldId id="301"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5" autoAdjust="0"/>
    <p:restoredTop sz="86401" autoAdjust="0"/>
  </p:normalViewPr>
  <p:slideViewPr>
    <p:cSldViewPr>
      <p:cViewPr varScale="1">
        <p:scale>
          <a:sx n="96" d="100"/>
          <a:sy n="96" d="100"/>
        </p:scale>
        <p:origin x="-144" y="-90"/>
      </p:cViewPr>
      <p:guideLst>
        <p:guide orient="horz" pos="2160"/>
        <p:guide pos="2880"/>
      </p:guideLst>
    </p:cSldViewPr>
  </p:slideViewPr>
  <p:outlineViewPr>
    <p:cViewPr>
      <p:scale>
        <a:sx n="33" d="100"/>
        <a:sy n="33" d="100"/>
      </p:scale>
      <p:origin x="0" y="288"/>
    </p:cViewPr>
  </p:outlineViewPr>
  <p:notesTextViewPr>
    <p:cViewPr>
      <p:scale>
        <a:sx n="100" d="100"/>
        <a:sy n="100" d="100"/>
      </p:scale>
      <p:origin x="0" y="0"/>
    </p:cViewPr>
  </p:notesTextViewPr>
  <p:notesViewPr>
    <p:cSldViewPr>
      <p:cViewPr varScale="1">
        <p:scale>
          <a:sx n="85" d="100"/>
          <a:sy n="85" d="100"/>
        </p:scale>
        <p:origin x="-1908" y="-7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8E561EC1-3FB6-46F4-89C9-533880DFE5AE}" type="datetimeFigureOut">
              <a:rPr lang="en-US" smtClean="0"/>
              <a:pPr/>
              <a:t>6/9/2014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3A87207F-FCA4-4178-97D3-1540CC6332F2}" type="slidenum">
              <a:rPr lang="en-US" smtClean="0"/>
              <a:pPr/>
              <a:t>‹#›</a:t>
            </a:fld>
            <a:endParaRPr lang="en-US"/>
          </a:p>
        </p:txBody>
      </p:sp>
    </p:spTree>
    <p:extLst>
      <p:ext uri="{BB962C8B-B14F-4D97-AF65-F5344CB8AC3E}">
        <p14:creationId xmlns:p14="http://schemas.microsoft.com/office/powerpoint/2010/main" xmlns="" val="3380184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Extremely important since HB 13 and HB 999 (253.0347 F.S.)</a:t>
            </a:r>
          </a:p>
          <a:p>
            <a:r>
              <a:rPr lang="en-US" dirty="0" smtClean="0"/>
              <a:t>Commercial or Residential?</a:t>
            </a:r>
          </a:p>
          <a:p>
            <a:r>
              <a:rPr lang="en-US" dirty="0" err="1" smtClean="0"/>
              <a:t>Redidential</a:t>
            </a:r>
            <a:r>
              <a:rPr lang="en-US" dirty="0" smtClean="0"/>
              <a:t>: How many upland units? Is an association in control?</a:t>
            </a:r>
          </a:p>
          <a:p>
            <a:r>
              <a:rPr lang="en-US" dirty="0" smtClean="0"/>
              <a:t>Is a Conservation</a:t>
            </a:r>
            <a:r>
              <a:rPr lang="en-US" baseline="0" dirty="0" smtClean="0"/>
              <a:t> easement required and/or in place?</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12</a:t>
            </a:fld>
            <a:endParaRPr lang="en-US"/>
          </a:p>
        </p:txBody>
      </p:sp>
    </p:spTree>
    <p:extLst>
      <p:ext uri="{BB962C8B-B14F-4D97-AF65-F5344CB8AC3E}">
        <p14:creationId xmlns:p14="http://schemas.microsoft.com/office/powerpoint/2010/main" xmlns="" val="1410875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Please send original</a:t>
            </a:r>
            <a:r>
              <a:rPr lang="en-US" baseline="0" dirty="0" smtClean="0"/>
              <a:t> recorded conservation easement</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20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22</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23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SETBACK REQUIREMENT, EXCEPTIONS, WAIVER LETTER</a:t>
            </a:r>
          </a:p>
          <a:p>
            <a:r>
              <a:rPr lang="en-US" sz="1200" kern="1200" baseline="0" dirty="0" smtClean="0">
                <a:solidFill>
                  <a:schemeClr val="tx1"/>
                </a:solidFill>
                <a:latin typeface="+mn-lt"/>
                <a:ea typeface="+mn-ea"/>
                <a:cs typeface="+mn-cs"/>
              </a:rPr>
              <a:t>1. </a:t>
            </a:r>
            <a:r>
              <a:rPr lang="en-US" sz="1200" b="1" kern="1200" baseline="0" dirty="0" smtClean="0">
                <a:solidFill>
                  <a:schemeClr val="tx1"/>
                </a:solidFill>
                <a:latin typeface="+mn-lt"/>
                <a:ea typeface="+mn-ea"/>
                <a:cs typeface="+mn-cs"/>
              </a:rPr>
              <a:t>Setback requirement: All structures and other activities must be set back a minimum of 25</a:t>
            </a:r>
          </a:p>
          <a:p>
            <a:r>
              <a:rPr lang="en-US" sz="1200" kern="1200" baseline="0" dirty="0" smtClean="0">
                <a:solidFill>
                  <a:schemeClr val="tx1"/>
                </a:solidFill>
                <a:latin typeface="+mn-lt"/>
                <a:ea typeface="+mn-ea"/>
                <a:cs typeface="+mn-cs"/>
              </a:rPr>
              <a:t>feet inside of an applicant's riparian rights lines, per sec. 18-21.004(3)(d), F.A.C.</a:t>
            </a:r>
          </a:p>
          <a:p>
            <a:r>
              <a:rPr lang="en-US" sz="1200" kern="1200" baseline="0" dirty="0" smtClean="0">
                <a:solidFill>
                  <a:schemeClr val="tx1"/>
                </a:solidFill>
                <a:latin typeface="+mn-lt"/>
                <a:ea typeface="+mn-ea"/>
                <a:cs typeface="+mn-cs"/>
              </a:rPr>
              <a:t>[The citations to Chapter 18-21 are current, but if the rule changes before this procedure, the</a:t>
            </a:r>
          </a:p>
          <a:p>
            <a:r>
              <a:rPr lang="en-US" sz="1200" kern="1200" baseline="0" dirty="0" smtClean="0">
                <a:solidFill>
                  <a:schemeClr val="tx1"/>
                </a:solidFill>
                <a:latin typeface="+mn-lt"/>
                <a:ea typeface="+mn-ea"/>
                <a:cs typeface="+mn-cs"/>
              </a:rPr>
              <a:t>current rule applies; see Department of State site for current rule,</a:t>
            </a:r>
          </a:p>
          <a:p>
            <a:r>
              <a:rPr lang="en-US" sz="1200" kern="1200" baseline="0" dirty="0" smtClean="0">
                <a:solidFill>
                  <a:schemeClr val="tx1"/>
                </a:solidFill>
                <a:latin typeface="+mn-lt"/>
                <a:ea typeface="+mn-ea"/>
                <a:cs typeface="+mn-cs"/>
              </a:rPr>
              <a:t>https://www.flrules.org/gateway/ChapterHome.asp?Chapter=18-21.]</a:t>
            </a:r>
          </a:p>
          <a:p>
            <a:r>
              <a:rPr lang="en-US" sz="1200" kern="1200" baseline="0" dirty="0" smtClean="0">
                <a:solidFill>
                  <a:schemeClr val="tx1"/>
                </a:solidFill>
                <a:latin typeface="+mn-lt"/>
                <a:ea typeface="+mn-ea"/>
                <a:cs typeface="+mn-cs"/>
              </a:rPr>
              <a:t>2. </a:t>
            </a:r>
            <a:r>
              <a:rPr lang="en-US" sz="1200" b="1" kern="1200" baseline="0" dirty="0" smtClean="0">
                <a:solidFill>
                  <a:schemeClr val="tx1"/>
                </a:solidFill>
                <a:latin typeface="+mn-lt"/>
                <a:ea typeface="+mn-ea"/>
                <a:cs typeface="+mn-cs"/>
              </a:rPr>
              <a:t>Exceptions to the setback requirements are:</a:t>
            </a:r>
          </a:p>
          <a:p>
            <a:r>
              <a:rPr lang="en-US" sz="1200" kern="1200" baseline="0" dirty="0" smtClean="0">
                <a:solidFill>
                  <a:schemeClr val="tx1"/>
                </a:solidFill>
                <a:latin typeface="+mn-lt"/>
                <a:ea typeface="+mn-ea"/>
                <a:cs typeface="+mn-cs"/>
              </a:rPr>
              <a:t> marginal docks, which must be set back a minimum of 10 feet</a:t>
            </a:r>
          </a:p>
          <a:p>
            <a:r>
              <a:rPr lang="en-US" sz="1200" kern="1200" baseline="0" dirty="0" smtClean="0">
                <a:solidFill>
                  <a:schemeClr val="tx1"/>
                </a:solidFill>
                <a:latin typeface="+mn-lt"/>
                <a:ea typeface="+mn-ea"/>
                <a:cs typeface="+mn-cs"/>
              </a:rPr>
              <a:t> private residential single-family docks or piers associated with a parcel that has a</a:t>
            </a:r>
          </a:p>
          <a:p>
            <a:r>
              <a:rPr lang="en-US" sz="1200" kern="1200" baseline="0" dirty="0" smtClean="0">
                <a:solidFill>
                  <a:schemeClr val="tx1"/>
                </a:solidFill>
                <a:latin typeface="+mn-lt"/>
                <a:ea typeface="+mn-ea"/>
                <a:cs typeface="+mn-cs"/>
              </a:rPr>
              <a:t>shoreline frontage of less than 65 feet, where portions of such structures are located</a:t>
            </a:r>
          </a:p>
          <a:p>
            <a:r>
              <a:rPr lang="en-US" sz="1200" kern="1200" baseline="0" dirty="0" smtClean="0">
                <a:solidFill>
                  <a:schemeClr val="tx1"/>
                </a:solidFill>
                <a:latin typeface="+mn-lt"/>
                <a:ea typeface="+mn-ea"/>
                <a:cs typeface="+mn-cs"/>
              </a:rPr>
              <a:t>between riparian lines less than 65 feet apart, or where such structure is shared by two</a:t>
            </a:r>
          </a:p>
          <a:p>
            <a:r>
              <a:rPr lang="en-US" sz="1200" kern="1200" baseline="0" dirty="0" smtClean="0">
                <a:solidFill>
                  <a:schemeClr val="tx1"/>
                </a:solidFill>
                <a:latin typeface="+mn-lt"/>
                <a:ea typeface="+mn-ea"/>
                <a:cs typeface="+mn-cs"/>
              </a:rPr>
              <a:t>adjacent single-family parcels</a:t>
            </a:r>
          </a:p>
          <a:p>
            <a:r>
              <a:rPr lang="en-US" sz="1200" kern="1200" baseline="0" dirty="0" smtClean="0">
                <a:solidFill>
                  <a:schemeClr val="tx1"/>
                </a:solidFill>
                <a:latin typeface="+mn-lt"/>
                <a:ea typeface="+mn-ea"/>
                <a:cs typeface="+mn-cs"/>
              </a:rPr>
              <a:t> utility lines</a:t>
            </a:r>
          </a:p>
          <a:p>
            <a:r>
              <a:rPr lang="en-US" sz="1200" kern="1200" baseline="0" dirty="0" smtClean="0">
                <a:solidFill>
                  <a:schemeClr val="tx1"/>
                </a:solidFill>
                <a:latin typeface="+mn-lt"/>
                <a:ea typeface="+mn-ea"/>
                <a:cs typeface="+mn-cs"/>
              </a:rPr>
              <a:t> bulkheads, seawalls, riprap or similar shoreline protection structures located along the</a:t>
            </a:r>
          </a:p>
          <a:p>
            <a:r>
              <a:rPr lang="en-US" sz="1200" kern="1200" baseline="0" dirty="0" smtClean="0">
                <a:solidFill>
                  <a:schemeClr val="tx1"/>
                </a:solidFill>
                <a:latin typeface="+mn-lt"/>
                <a:ea typeface="+mn-ea"/>
                <a:cs typeface="+mn-cs"/>
              </a:rPr>
              <a:t>shoreline</a:t>
            </a:r>
          </a:p>
          <a:p>
            <a:r>
              <a:rPr lang="en-US" sz="1200" kern="1200" baseline="0" dirty="0" smtClean="0">
                <a:solidFill>
                  <a:schemeClr val="tx1"/>
                </a:solidFill>
                <a:latin typeface="+mn-lt"/>
                <a:ea typeface="+mn-ea"/>
                <a:cs typeface="+mn-cs"/>
              </a:rPr>
              <a:t> structures and activities previously authorized by the Board</a:t>
            </a:r>
          </a:p>
          <a:p>
            <a:r>
              <a:rPr lang="en-US" sz="1200" kern="1200" baseline="0" dirty="0" smtClean="0">
                <a:solidFill>
                  <a:schemeClr val="tx1"/>
                </a:solidFill>
                <a:latin typeface="+mn-lt"/>
                <a:ea typeface="+mn-ea"/>
                <a:cs typeface="+mn-cs"/>
              </a:rPr>
              <a:t> structures and activities built or occurring prior to any requirement for Board</a:t>
            </a:r>
          </a:p>
          <a:p>
            <a:r>
              <a:rPr lang="en-US" sz="1200" kern="1200" baseline="0" dirty="0" smtClean="0">
                <a:solidFill>
                  <a:schemeClr val="tx1"/>
                </a:solidFill>
                <a:latin typeface="+mn-lt"/>
                <a:ea typeface="+mn-ea"/>
                <a:cs typeface="+mn-cs"/>
              </a:rPr>
              <a:t>authorization</a:t>
            </a:r>
          </a:p>
          <a:p>
            <a:r>
              <a:rPr lang="en-US" sz="1200" kern="1200" baseline="0" dirty="0" smtClean="0">
                <a:solidFill>
                  <a:schemeClr val="tx1"/>
                </a:solidFill>
                <a:latin typeface="+mn-lt"/>
                <a:ea typeface="+mn-ea"/>
                <a:cs typeface="+mn-cs"/>
              </a:rPr>
              <a:t> when a </a:t>
            </a:r>
            <a:r>
              <a:rPr lang="en-US" sz="1200" b="1" kern="1200" baseline="0" dirty="0" smtClean="0">
                <a:solidFill>
                  <a:schemeClr val="tx1"/>
                </a:solidFill>
                <a:latin typeface="+mn-lt"/>
                <a:ea typeface="+mn-ea"/>
                <a:cs typeface="+mn-cs"/>
              </a:rPr>
              <a:t>Letter of Concurrence is obtained from the affected adjacent upland riparian</a:t>
            </a:r>
          </a:p>
          <a:p>
            <a:r>
              <a:rPr lang="en-US" sz="1200" kern="1200" baseline="0" dirty="0" smtClean="0">
                <a:solidFill>
                  <a:schemeClr val="tx1"/>
                </a:solidFill>
                <a:latin typeface="+mn-lt"/>
                <a:ea typeface="+mn-ea"/>
                <a:cs typeface="+mn-cs"/>
              </a:rPr>
              <a:t>owner [see Letter of Concurrence for Setback Waiver, which is not adopted by rule,</a:t>
            </a:r>
          </a:p>
          <a:p>
            <a:r>
              <a:rPr lang="en-US" sz="1200" kern="1200" baseline="0" dirty="0" smtClean="0">
                <a:solidFill>
                  <a:schemeClr val="tx1"/>
                </a:solidFill>
                <a:latin typeface="+mn-lt"/>
                <a:ea typeface="+mn-ea"/>
                <a:cs typeface="+mn-cs"/>
              </a:rPr>
              <a:t>therefore a letter of similar content may be accepted]. Staff should suggest to the</a:t>
            </a:r>
          </a:p>
          <a:p>
            <a:r>
              <a:rPr lang="en-US" sz="1200" kern="1200" baseline="0" dirty="0" smtClean="0">
                <a:solidFill>
                  <a:schemeClr val="tx1"/>
                </a:solidFill>
                <a:latin typeface="+mn-lt"/>
                <a:ea typeface="+mn-ea"/>
                <a:cs typeface="+mn-cs"/>
              </a:rPr>
              <a:t>owner (recipient of the letter) that it may be advisable to record in the public records a</a:t>
            </a:r>
          </a:p>
          <a:p>
            <a:r>
              <a:rPr lang="en-US" sz="1200" kern="1200" baseline="0" dirty="0" smtClean="0">
                <a:solidFill>
                  <a:schemeClr val="tx1"/>
                </a:solidFill>
                <a:latin typeface="+mn-lt"/>
                <a:ea typeface="+mn-ea"/>
                <a:cs typeface="+mn-cs"/>
              </a:rPr>
              <a:t>copy of the letter and its attached drawing to deter any future objections by neighbors;</a:t>
            </a:r>
          </a:p>
          <a:p>
            <a:r>
              <a:rPr lang="en-US" sz="1200" kern="1200" baseline="0" dirty="0" smtClean="0">
                <a:solidFill>
                  <a:schemeClr val="tx1"/>
                </a:solidFill>
                <a:latin typeface="+mn-lt"/>
                <a:ea typeface="+mn-ea"/>
                <a:cs typeface="+mn-cs"/>
              </a:rPr>
              <a:t>however, recording is not required by rule.</a:t>
            </a:r>
          </a:p>
          <a:p>
            <a:r>
              <a:rPr lang="en-US" sz="1200" kern="1200" baseline="0" dirty="0" smtClean="0">
                <a:solidFill>
                  <a:schemeClr val="tx1"/>
                </a:solidFill>
                <a:latin typeface="+mn-lt"/>
                <a:ea typeface="+mn-ea"/>
                <a:cs typeface="+mn-cs"/>
              </a:rPr>
              <a:t> when the Board determines that locating any portion of the structure or activity within the</a:t>
            </a:r>
          </a:p>
          <a:p>
            <a:r>
              <a:rPr lang="en-US" sz="1200" kern="1200" baseline="0" dirty="0" smtClean="0">
                <a:solidFill>
                  <a:schemeClr val="tx1"/>
                </a:solidFill>
                <a:latin typeface="+mn-lt"/>
                <a:ea typeface="+mn-ea"/>
                <a:cs typeface="+mn-cs"/>
              </a:rPr>
              <a:t>setback area is necessary to avoid or minimize adverse impacts to natural resources.</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24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1" kern="1200" baseline="0" dirty="0" smtClean="0">
                <a:solidFill>
                  <a:schemeClr val="tx1"/>
                </a:solidFill>
                <a:latin typeface="+mn-lt"/>
                <a:ea typeface="+mn-ea"/>
                <a:cs typeface="+mn-cs"/>
              </a:rPr>
              <a:t>Setback requirement: All structures and other activities must be set back a minimum of 25</a:t>
            </a:r>
          </a:p>
          <a:p>
            <a:r>
              <a:rPr lang="en-US" sz="1200" kern="1200" baseline="0" dirty="0" smtClean="0">
                <a:solidFill>
                  <a:schemeClr val="tx1"/>
                </a:solidFill>
                <a:latin typeface="+mn-lt"/>
                <a:ea typeface="+mn-ea"/>
                <a:cs typeface="+mn-cs"/>
              </a:rPr>
              <a:t>feet inside of an applicant's riparian rights lines, per sec. 18-21.004(3)(d), F.A.C.</a:t>
            </a:r>
          </a:p>
          <a:p>
            <a:endParaRPr lang="en-US" sz="120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Exceptions to the setback requirements are:</a:t>
            </a:r>
          </a:p>
          <a:p>
            <a:r>
              <a:rPr lang="en-US" sz="1200" kern="1200" baseline="0" dirty="0" smtClean="0">
                <a:solidFill>
                  <a:schemeClr val="tx1"/>
                </a:solidFill>
                <a:latin typeface="+mn-lt"/>
                <a:ea typeface="+mn-ea"/>
                <a:cs typeface="+mn-cs"/>
              </a:rPr>
              <a:t> marginal docks, which must be set back a minimum of 10 feet</a:t>
            </a:r>
          </a:p>
          <a:p>
            <a:r>
              <a:rPr lang="en-US" sz="1200" kern="1200" baseline="0" dirty="0" smtClean="0">
                <a:solidFill>
                  <a:schemeClr val="tx1"/>
                </a:solidFill>
                <a:latin typeface="+mn-lt"/>
                <a:ea typeface="+mn-ea"/>
                <a:cs typeface="+mn-cs"/>
              </a:rPr>
              <a:t> private residential single-family docks or piers associated with a parcel that has a</a:t>
            </a:r>
          </a:p>
          <a:p>
            <a:r>
              <a:rPr lang="en-US" sz="1200" kern="1200" baseline="0" dirty="0" smtClean="0">
                <a:solidFill>
                  <a:schemeClr val="tx1"/>
                </a:solidFill>
                <a:latin typeface="+mn-lt"/>
                <a:ea typeface="+mn-ea"/>
                <a:cs typeface="+mn-cs"/>
              </a:rPr>
              <a:t>shoreline frontage of less than 65 feet, where portions of such structures are located</a:t>
            </a:r>
          </a:p>
          <a:p>
            <a:r>
              <a:rPr lang="en-US" sz="1200" kern="1200" baseline="0" dirty="0" smtClean="0">
                <a:solidFill>
                  <a:schemeClr val="tx1"/>
                </a:solidFill>
                <a:latin typeface="+mn-lt"/>
                <a:ea typeface="+mn-ea"/>
                <a:cs typeface="+mn-cs"/>
              </a:rPr>
              <a:t>between riparian lines less than 65 feet apart, or where such structure is shared by two</a:t>
            </a:r>
          </a:p>
          <a:p>
            <a:r>
              <a:rPr lang="en-US" sz="1200" kern="1200" baseline="0" dirty="0" smtClean="0">
                <a:solidFill>
                  <a:schemeClr val="tx1"/>
                </a:solidFill>
                <a:latin typeface="+mn-lt"/>
                <a:ea typeface="+mn-ea"/>
                <a:cs typeface="+mn-cs"/>
              </a:rPr>
              <a:t>adjacent single-family parcels</a:t>
            </a:r>
          </a:p>
          <a:p>
            <a:r>
              <a:rPr lang="en-US" sz="1200" kern="1200" baseline="0" dirty="0" smtClean="0">
                <a:solidFill>
                  <a:schemeClr val="tx1"/>
                </a:solidFill>
                <a:latin typeface="+mn-lt"/>
                <a:ea typeface="+mn-ea"/>
                <a:cs typeface="+mn-cs"/>
              </a:rPr>
              <a:t> utility lines</a:t>
            </a:r>
          </a:p>
          <a:p>
            <a:r>
              <a:rPr lang="en-US" sz="1200" kern="1200" baseline="0" dirty="0" smtClean="0">
                <a:solidFill>
                  <a:schemeClr val="tx1"/>
                </a:solidFill>
                <a:latin typeface="+mn-lt"/>
                <a:ea typeface="+mn-ea"/>
                <a:cs typeface="+mn-cs"/>
              </a:rPr>
              <a:t> bulkheads, seawalls, riprap or similar shoreline protection structures located along the</a:t>
            </a:r>
          </a:p>
          <a:p>
            <a:r>
              <a:rPr lang="en-US" sz="1200" kern="1200" baseline="0" dirty="0" smtClean="0">
                <a:solidFill>
                  <a:schemeClr val="tx1"/>
                </a:solidFill>
                <a:latin typeface="+mn-lt"/>
                <a:ea typeface="+mn-ea"/>
                <a:cs typeface="+mn-cs"/>
              </a:rPr>
              <a:t>shoreline</a:t>
            </a:r>
          </a:p>
          <a:p>
            <a:r>
              <a:rPr lang="en-US" sz="1200" kern="1200" baseline="0" dirty="0" smtClean="0">
                <a:solidFill>
                  <a:schemeClr val="tx1"/>
                </a:solidFill>
                <a:latin typeface="+mn-lt"/>
                <a:ea typeface="+mn-ea"/>
                <a:cs typeface="+mn-cs"/>
              </a:rPr>
              <a:t> structures and activities previously authorized by the Board</a:t>
            </a:r>
          </a:p>
          <a:p>
            <a:r>
              <a:rPr lang="en-US" sz="1200" kern="1200" baseline="0" dirty="0" smtClean="0">
                <a:solidFill>
                  <a:schemeClr val="tx1"/>
                </a:solidFill>
                <a:latin typeface="+mn-lt"/>
                <a:ea typeface="+mn-ea"/>
                <a:cs typeface="+mn-cs"/>
              </a:rPr>
              <a:t> structures and activities built or occurring prior to any requirement for Board</a:t>
            </a:r>
          </a:p>
          <a:p>
            <a:r>
              <a:rPr lang="en-US" sz="1200" kern="1200" baseline="0" dirty="0" smtClean="0">
                <a:solidFill>
                  <a:schemeClr val="tx1"/>
                </a:solidFill>
                <a:latin typeface="+mn-lt"/>
                <a:ea typeface="+mn-ea"/>
                <a:cs typeface="+mn-cs"/>
              </a:rPr>
              <a:t>authorization</a:t>
            </a:r>
          </a:p>
          <a:p>
            <a:r>
              <a:rPr lang="en-US" sz="1200" kern="1200" baseline="0" dirty="0" smtClean="0">
                <a:solidFill>
                  <a:schemeClr val="tx1"/>
                </a:solidFill>
                <a:latin typeface="+mn-lt"/>
                <a:ea typeface="+mn-ea"/>
                <a:cs typeface="+mn-cs"/>
              </a:rPr>
              <a:t> when a </a:t>
            </a:r>
            <a:r>
              <a:rPr lang="en-US" sz="1200" b="1" kern="1200" baseline="0" dirty="0" smtClean="0">
                <a:solidFill>
                  <a:schemeClr val="tx1"/>
                </a:solidFill>
                <a:latin typeface="+mn-lt"/>
                <a:ea typeface="+mn-ea"/>
                <a:cs typeface="+mn-cs"/>
              </a:rPr>
              <a:t>Letter of Concurrence is obtained from the affected adjacent upland riparian</a:t>
            </a:r>
          </a:p>
          <a:p>
            <a:r>
              <a:rPr lang="en-US" sz="1200" kern="1200" baseline="0" dirty="0" smtClean="0">
                <a:solidFill>
                  <a:schemeClr val="tx1"/>
                </a:solidFill>
                <a:latin typeface="+mn-lt"/>
                <a:ea typeface="+mn-ea"/>
                <a:cs typeface="+mn-cs"/>
              </a:rPr>
              <a:t>owner [see Letter of Concurrence for Setback Waiver, which is not adopted by rule,</a:t>
            </a:r>
          </a:p>
          <a:p>
            <a:r>
              <a:rPr lang="en-US" sz="1200" kern="1200" baseline="0" dirty="0" smtClean="0">
                <a:solidFill>
                  <a:schemeClr val="tx1"/>
                </a:solidFill>
                <a:latin typeface="+mn-lt"/>
                <a:ea typeface="+mn-ea"/>
                <a:cs typeface="+mn-cs"/>
              </a:rPr>
              <a:t>therefore a letter of similar content may be accepted]. Staff should suggest to the</a:t>
            </a:r>
          </a:p>
          <a:p>
            <a:r>
              <a:rPr lang="en-US" sz="1200" kern="1200" baseline="0" dirty="0" smtClean="0">
                <a:solidFill>
                  <a:schemeClr val="tx1"/>
                </a:solidFill>
                <a:latin typeface="+mn-lt"/>
                <a:ea typeface="+mn-ea"/>
                <a:cs typeface="+mn-cs"/>
              </a:rPr>
              <a:t>owner (recipient of the letter) that it may be advisable to record in the public records a</a:t>
            </a:r>
          </a:p>
          <a:p>
            <a:r>
              <a:rPr lang="en-US" sz="1200" kern="1200" baseline="0" dirty="0" smtClean="0">
                <a:solidFill>
                  <a:schemeClr val="tx1"/>
                </a:solidFill>
                <a:latin typeface="+mn-lt"/>
                <a:ea typeface="+mn-ea"/>
                <a:cs typeface="+mn-cs"/>
              </a:rPr>
              <a:t>copy of the letter and its attached drawing to deter any future objections by neighbors;</a:t>
            </a:r>
          </a:p>
          <a:p>
            <a:r>
              <a:rPr lang="en-US" sz="1200" kern="1200" baseline="0" dirty="0" smtClean="0">
                <a:solidFill>
                  <a:schemeClr val="tx1"/>
                </a:solidFill>
                <a:latin typeface="+mn-lt"/>
                <a:ea typeface="+mn-ea"/>
                <a:cs typeface="+mn-cs"/>
              </a:rPr>
              <a:t>however, recording is not required by rule.</a:t>
            </a:r>
          </a:p>
          <a:p>
            <a:r>
              <a:rPr lang="en-US" sz="1200" kern="1200" baseline="0" dirty="0" smtClean="0">
                <a:solidFill>
                  <a:schemeClr val="tx1"/>
                </a:solidFill>
                <a:latin typeface="+mn-lt"/>
                <a:ea typeface="+mn-ea"/>
                <a:cs typeface="+mn-cs"/>
              </a:rPr>
              <a:t> when the Board determines that locating any portion of the structure or activity within the</a:t>
            </a:r>
          </a:p>
          <a:p>
            <a:r>
              <a:rPr lang="en-US" sz="1200" kern="1200" baseline="0" dirty="0" smtClean="0">
                <a:solidFill>
                  <a:schemeClr val="tx1"/>
                </a:solidFill>
                <a:latin typeface="+mn-lt"/>
                <a:ea typeface="+mn-ea"/>
                <a:cs typeface="+mn-cs"/>
              </a:rPr>
              <a:t>setback area is necessary to avoid or minimize adverse impacts to natural resources.</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25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26</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Submit calculations for arrears if applicable</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27</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28</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Verify</a:t>
            </a:r>
            <a:r>
              <a:rPr lang="en-US" baseline="0" dirty="0" smtClean="0"/>
              <a:t> use of slips and is the upland commercial or residential</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29</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30</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Please send contact info for WMD processor and applicant.</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31</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32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87207F-FCA4-4178-97D3-1540CC6332F2}"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Important to fill out the heading. This is a reminder to</a:t>
            </a:r>
            <a:r>
              <a:rPr lang="en-US" baseline="0" dirty="0" smtClean="0"/>
              <a:t> ensure the applicant and the upland owner are the same.</a:t>
            </a:r>
          </a:p>
          <a:p>
            <a:endParaRPr lang="en-US" baseline="0" dirty="0" smtClean="0"/>
          </a:p>
          <a:p>
            <a:r>
              <a:rPr lang="en-US" baseline="0" dirty="0" smtClean="0"/>
              <a:t>Request a site number from the DEP district office</a:t>
            </a:r>
          </a:p>
          <a:p>
            <a:endParaRPr lang="en-US" baseline="0" dirty="0" smtClean="0"/>
          </a:p>
          <a:p>
            <a:r>
              <a:rPr lang="en-US" sz="1200" b="1" kern="1200" baseline="0" dirty="0" smtClean="0">
                <a:solidFill>
                  <a:schemeClr val="tx1"/>
                </a:solidFill>
                <a:latin typeface="+mn-lt"/>
                <a:ea typeface="+mn-ea"/>
                <a:cs typeface="+mn-cs"/>
              </a:rPr>
              <a:t>“Sites” need to be created in </a:t>
            </a:r>
            <a:r>
              <a:rPr lang="en-US" sz="1200" b="1" kern="1200" baseline="0" dirty="0" err="1" smtClean="0">
                <a:solidFill>
                  <a:schemeClr val="tx1"/>
                </a:solidFill>
                <a:latin typeface="+mn-lt"/>
                <a:ea typeface="+mn-ea"/>
                <a:cs typeface="+mn-cs"/>
              </a:rPr>
              <a:t>ERPce</a:t>
            </a:r>
            <a:r>
              <a:rPr lang="en-US" sz="1200" b="1" kern="1200" baseline="0" dirty="0" smtClean="0">
                <a:solidFill>
                  <a:schemeClr val="tx1"/>
                </a:solidFill>
                <a:latin typeface="+mn-lt"/>
                <a:ea typeface="+mn-ea"/>
                <a:cs typeface="+mn-cs"/>
              </a:rPr>
              <a:t> for leases associated with WMD permits (this is necessary to account for the enhancements that were made to </a:t>
            </a:r>
            <a:r>
              <a:rPr lang="en-US" sz="1200" b="1" kern="1200" baseline="0" dirty="0" err="1" smtClean="0">
                <a:solidFill>
                  <a:schemeClr val="tx1"/>
                </a:solidFill>
                <a:latin typeface="+mn-lt"/>
                <a:ea typeface="+mn-ea"/>
                <a:cs typeface="+mn-cs"/>
              </a:rPr>
              <a:t>ERPce</a:t>
            </a:r>
            <a:r>
              <a:rPr lang="en-US" sz="1200" b="1" kern="1200" baseline="0" dirty="0" smtClean="0">
                <a:solidFill>
                  <a:schemeClr val="tx1"/>
                </a:solidFill>
                <a:latin typeface="+mn-lt"/>
                <a:ea typeface="+mn-ea"/>
                <a:cs typeface="+mn-cs"/>
              </a:rPr>
              <a:t> and ILMS). Since the DEP District offices are conducting the renewal lease inspections they’d eventually be placed in </a:t>
            </a:r>
            <a:r>
              <a:rPr lang="en-US" sz="1200" b="1" kern="1200" baseline="0" dirty="0" err="1" smtClean="0">
                <a:solidFill>
                  <a:schemeClr val="tx1"/>
                </a:solidFill>
                <a:latin typeface="+mn-lt"/>
                <a:ea typeface="+mn-ea"/>
                <a:cs typeface="+mn-cs"/>
              </a:rPr>
              <a:t>ERPce</a:t>
            </a:r>
            <a:r>
              <a:rPr lang="en-US" sz="1200" b="1" kern="1200" baseline="0" dirty="0" smtClean="0">
                <a:solidFill>
                  <a:schemeClr val="tx1"/>
                </a:solidFill>
                <a:latin typeface="+mn-lt"/>
                <a:ea typeface="+mn-ea"/>
                <a:cs typeface="+mn-cs"/>
              </a:rPr>
              <a:t>. DSL will contact the DEP District (that will be responsible for lease inspections and compliance) and request they set up an </a:t>
            </a:r>
            <a:r>
              <a:rPr lang="en-US" sz="1200" b="1" kern="1200" baseline="0" dirty="0" err="1" smtClean="0">
                <a:solidFill>
                  <a:schemeClr val="tx1"/>
                </a:solidFill>
                <a:latin typeface="+mn-lt"/>
                <a:ea typeface="+mn-ea"/>
                <a:cs typeface="+mn-cs"/>
              </a:rPr>
              <a:t>ERPce</a:t>
            </a:r>
            <a:r>
              <a:rPr lang="en-US" sz="1200" b="1" kern="1200" baseline="0" dirty="0" smtClean="0">
                <a:solidFill>
                  <a:schemeClr val="tx1"/>
                </a:solidFill>
                <a:latin typeface="+mn-lt"/>
                <a:ea typeface="+mn-ea"/>
                <a:cs typeface="+mn-cs"/>
              </a:rPr>
              <a:t> site number. We need the site numbers to help track the compliance data. DSL needs this number to add it into ILMS. </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4</a:t>
            </a:fld>
            <a:endParaRPr lang="en-US"/>
          </a:p>
        </p:txBody>
      </p:sp>
    </p:spTree>
    <p:extLst>
      <p:ext uri="{BB962C8B-B14F-4D97-AF65-F5344CB8AC3E}">
        <p14:creationId xmlns:p14="http://schemas.microsoft.com/office/powerpoint/2010/main" xmlns="" val="729022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1" fontAlgn="base" latinLnBrk="0" hangingPunct="0">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Is this of heightened public concern? Is</a:t>
            </a:r>
            <a:r>
              <a:rPr lang="en-US" sz="1200" b="1" kern="1200" baseline="0" dirty="0" smtClean="0">
                <a:solidFill>
                  <a:schemeClr val="tx1"/>
                </a:solidFill>
                <a:latin typeface="+mn-lt"/>
                <a:ea typeface="+mn-ea"/>
                <a:cs typeface="+mn-cs"/>
              </a:rPr>
              <a:t> it within the delegation in 18-21.0051.</a:t>
            </a:r>
            <a:endParaRPr lang="en-US" sz="1200" b="1" kern="1200" dirty="0" smtClean="0">
              <a:solidFill>
                <a:schemeClr val="tx1"/>
              </a:solidFill>
              <a:latin typeface="+mn-lt"/>
              <a:ea typeface="+mn-ea"/>
              <a:cs typeface="+mn-cs"/>
            </a:endParaRPr>
          </a:p>
          <a:p>
            <a:pPr marL="0" marR="0" indent="0" algn="l" defTabSz="914400" rtl="0" eaLnBrk="1" fontAlgn="base" latinLnBrk="0" hangingPunct="0">
              <a:lnSpc>
                <a:spcPct val="100000"/>
              </a:lnSpc>
              <a:spcBef>
                <a:spcPts val="0"/>
              </a:spcBef>
              <a:spcAft>
                <a:spcPts val="0"/>
              </a:spcAft>
              <a:buClrTx/>
              <a:buSzTx/>
              <a:buFontTx/>
              <a:buNone/>
              <a:tabLst/>
              <a:defRPr/>
            </a:pPr>
            <a:endParaRPr lang="en-US" sz="1200" b="1" kern="1200" dirty="0" smtClean="0">
              <a:solidFill>
                <a:schemeClr val="tx1"/>
              </a:solidFill>
              <a:latin typeface="+mn-lt"/>
              <a:ea typeface="+mn-ea"/>
              <a:cs typeface="+mn-cs"/>
            </a:endParaRPr>
          </a:p>
          <a:p>
            <a:pPr marL="0" marR="0" indent="0" algn="l" defTabSz="914400" rtl="0" eaLnBrk="1" fontAlgn="base" latinLnBrk="0" hangingPunct="0">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18-21.0051</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Delegation of Authority.</a:t>
            </a:r>
            <a:endParaRPr lang="en-US" sz="1200" kern="1200" dirty="0" smtClean="0">
              <a:solidFill>
                <a:schemeClr val="tx1"/>
              </a:solidFill>
              <a:latin typeface="+mn-lt"/>
              <a:ea typeface="+mn-ea"/>
              <a:cs typeface="+mn-cs"/>
            </a:endParaRPr>
          </a:p>
          <a:p>
            <a:pPr fontAlgn="base" hangingPunct="0"/>
            <a:endParaRPr lang="en-US" sz="1200" kern="1200" dirty="0" smtClean="0">
              <a:solidFill>
                <a:schemeClr val="tx1"/>
              </a:solidFill>
              <a:latin typeface="+mn-lt"/>
              <a:ea typeface="+mn-ea"/>
              <a:cs typeface="+mn-cs"/>
            </a:endParaRPr>
          </a:p>
          <a:p>
            <a:pPr fontAlgn="base" hangingPunct="0"/>
            <a:r>
              <a:rPr lang="en-US" sz="1200" kern="1200" dirty="0" smtClean="0">
                <a:solidFill>
                  <a:schemeClr val="tx1"/>
                </a:solidFill>
                <a:latin typeface="+mn-lt"/>
                <a:ea typeface="+mn-ea"/>
                <a:cs typeface="+mn-cs"/>
              </a:rPr>
              <a:t>(2) The Secretary of the Department of Environmental Protection and the Governing Boards of the Suwannee River Water Management District, the St. Johns River Water Management District, the Southwest Florida Water Management District, and the South Florida Water Management District are delegated the authority to review and take final agency action on applications to use sovereignty submerged lands when the application involves an activity for which that agency has permitting responsibility, as set forth in the respective operating agreements between the Department and the water management districts identified in subsection 62-113.100(3), F.A.C., unless the final agency action is to approve any of the following proposed activities:</a:t>
            </a:r>
          </a:p>
          <a:p>
            <a:pPr fontAlgn="base" hangingPunct="0"/>
            <a:r>
              <a:rPr lang="en-US" sz="1200" u="sng" kern="1200" dirty="0" smtClean="0">
                <a:solidFill>
                  <a:srgbClr val="00B050"/>
                </a:solidFill>
                <a:latin typeface="+mn-lt"/>
                <a:ea typeface="+mn-ea"/>
                <a:cs typeface="+mn-cs"/>
              </a:rPr>
              <a:t>(a) Docking facilities with more than 50 slips</a:t>
            </a:r>
            <a:r>
              <a:rPr lang="en-US" sz="1200" kern="1200" dirty="0" smtClean="0">
                <a:solidFill>
                  <a:schemeClr val="tx1"/>
                </a:solidFill>
                <a:latin typeface="+mn-lt"/>
                <a:ea typeface="+mn-ea"/>
                <a:cs typeface="+mn-cs"/>
              </a:rPr>
              <a:t>, and additions to existing docking facilities where the number of proposed new slips exceeds 10% of the existing slips and the total number of existing and proposed additional slips exceeds 50;</a:t>
            </a:r>
          </a:p>
          <a:p>
            <a:pPr fontAlgn="base" hangingPunct="0"/>
            <a:r>
              <a:rPr lang="en-US" sz="1200" u="sng" kern="1200" dirty="0" smtClean="0">
                <a:solidFill>
                  <a:schemeClr val="tx1"/>
                </a:solidFill>
                <a:latin typeface="+mn-lt"/>
                <a:ea typeface="+mn-ea"/>
                <a:cs typeface="+mn-cs"/>
              </a:rPr>
              <a:t>(b) Docking facilities having a preempted area, as defined in Rule 18-21.003, F.A.C., of more than 50,000 square </a:t>
            </a:r>
            <a:r>
              <a:rPr lang="en-US" sz="1200" kern="1200" dirty="0" smtClean="0">
                <a:solidFill>
                  <a:schemeClr val="tx1"/>
                </a:solidFill>
                <a:latin typeface="+mn-lt"/>
                <a:ea typeface="+mn-ea"/>
                <a:cs typeface="+mn-cs"/>
              </a:rPr>
              <a:t>feet, and additions to existing docking facilities where the size of the proposed additional preempted area exceeds 10% of the existing preempted area and the total of existing and proposed additional preempted area exceeds 50,000 square feet;</a:t>
            </a:r>
          </a:p>
          <a:p>
            <a:endParaRPr lang="en-US" sz="1200" i="1" kern="1200" baseline="0" dirty="0" smtClean="0">
              <a:solidFill>
                <a:schemeClr val="tx1"/>
              </a:solidFill>
              <a:latin typeface="+mn-lt"/>
              <a:ea typeface="+mn-ea"/>
              <a:cs typeface="+mn-cs"/>
            </a:endParaRPr>
          </a:p>
          <a:p>
            <a:endParaRPr lang="en-US" sz="1200" i="1" kern="1200" baseline="0" dirty="0" smtClean="0">
              <a:solidFill>
                <a:schemeClr val="tx1"/>
              </a:solidFill>
              <a:latin typeface="+mn-lt"/>
              <a:ea typeface="+mn-ea"/>
              <a:cs typeface="+mn-cs"/>
            </a:endParaRPr>
          </a:p>
          <a:p>
            <a:r>
              <a:rPr lang="en-US" sz="1200" i="1" kern="1200" baseline="0" dirty="0" smtClean="0">
                <a:solidFill>
                  <a:schemeClr val="tx1"/>
                </a:solidFill>
                <a:latin typeface="+mn-lt"/>
                <a:ea typeface="+mn-ea"/>
                <a:cs typeface="+mn-cs"/>
              </a:rPr>
              <a:t>SLERP Procedures Manual - 01/21/2011 SLER 0860 - Page 8</a:t>
            </a:r>
          </a:p>
          <a:p>
            <a:r>
              <a:rPr lang="en-US" sz="1200" b="1" kern="1200" baseline="0" dirty="0" smtClean="0">
                <a:solidFill>
                  <a:schemeClr val="tx1"/>
                </a:solidFill>
                <a:latin typeface="+mn-lt"/>
                <a:ea typeface="+mn-ea"/>
                <a:cs typeface="+mn-cs"/>
              </a:rPr>
              <a:t>Q. How do you determine when a modification of a docking facility with more than 50 slips or</a:t>
            </a:r>
          </a:p>
          <a:p>
            <a:r>
              <a:rPr lang="en-US" sz="1200" b="1" kern="1200" baseline="0" dirty="0" smtClean="0">
                <a:solidFill>
                  <a:schemeClr val="tx1"/>
                </a:solidFill>
                <a:latin typeface="+mn-lt"/>
                <a:ea typeface="+mn-ea"/>
                <a:cs typeface="+mn-cs"/>
              </a:rPr>
              <a:t>greater that 50,000 square feet has to go the Board?</a:t>
            </a:r>
          </a:p>
          <a:p>
            <a:r>
              <a:rPr lang="en-US" sz="1200" b="1" kern="1200" baseline="0" dirty="0" smtClean="0">
                <a:solidFill>
                  <a:schemeClr val="tx1"/>
                </a:solidFill>
                <a:latin typeface="+mn-lt"/>
                <a:ea typeface="+mn-ea"/>
                <a:cs typeface="+mn-cs"/>
              </a:rPr>
              <a:t>A. If a mod exceeds 10% of existing, then you look to see if the total project (existing plus additional)</a:t>
            </a:r>
          </a:p>
          <a:p>
            <a:r>
              <a:rPr lang="en-US" sz="1200" kern="1200" baseline="0" dirty="0" smtClean="0">
                <a:solidFill>
                  <a:schemeClr val="tx1"/>
                </a:solidFill>
                <a:latin typeface="+mn-lt"/>
                <a:ea typeface="+mn-ea"/>
                <a:cs typeface="+mn-cs"/>
              </a:rPr>
              <a:t>is more than 50 slips or more than 50, 000 square feet</a:t>
            </a:r>
          </a:p>
          <a:p>
            <a:r>
              <a:rPr lang="en-US" sz="1200" kern="1200" baseline="0" dirty="0" smtClean="0">
                <a:solidFill>
                  <a:schemeClr val="tx1"/>
                </a:solidFill>
                <a:latin typeface="+mn-lt"/>
                <a:ea typeface="+mn-ea"/>
                <a:cs typeface="+mn-cs"/>
              </a:rPr>
              <a:t>If yes, it goes to the Board</a:t>
            </a:r>
          </a:p>
          <a:p>
            <a:r>
              <a:rPr lang="en-US" sz="1200" kern="1200" baseline="0" dirty="0" smtClean="0">
                <a:solidFill>
                  <a:schemeClr val="tx1"/>
                </a:solidFill>
                <a:latin typeface="+mn-lt"/>
                <a:ea typeface="+mn-ea"/>
                <a:cs typeface="+mn-cs"/>
              </a:rPr>
              <a:t>If no, it is DOA:</a:t>
            </a:r>
          </a:p>
          <a:p>
            <a:r>
              <a:rPr lang="en-US" sz="1200" kern="1200" baseline="0" dirty="0" smtClean="0">
                <a:solidFill>
                  <a:schemeClr val="tx1"/>
                </a:solidFill>
                <a:latin typeface="+mn-lt"/>
                <a:ea typeface="+mn-ea"/>
                <a:cs typeface="+mn-cs"/>
              </a:rPr>
              <a:t>paragraph 18-21.0051(2):</a:t>
            </a:r>
          </a:p>
          <a:p>
            <a:r>
              <a:rPr lang="en-US" sz="1200" kern="1200" baseline="0" dirty="0" smtClean="0">
                <a:solidFill>
                  <a:schemeClr val="tx1"/>
                </a:solidFill>
                <a:latin typeface="+mn-lt"/>
                <a:ea typeface="+mn-ea"/>
                <a:cs typeface="+mn-cs"/>
              </a:rPr>
              <a:t>(a) Docking facilities with more than 50 slips, and additions to existing docking facilities where the</a:t>
            </a:r>
          </a:p>
          <a:p>
            <a:r>
              <a:rPr lang="en-US" sz="1200" kern="1200" baseline="0" dirty="0" smtClean="0">
                <a:solidFill>
                  <a:schemeClr val="tx1"/>
                </a:solidFill>
                <a:latin typeface="+mn-lt"/>
                <a:ea typeface="+mn-ea"/>
                <a:cs typeface="+mn-cs"/>
              </a:rPr>
              <a:t>number of proposed new slips </a:t>
            </a:r>
            <a:r>
              <a:rPr lang="en-US" sz="1200" b="1" kern="1200" baseline="0" dirty="0" smtClean="0">
                <a:solidFill>
                  <a:schemeClr val="tx1"/>
                </a:solidFill>
                <a:latin typeface="+mn-lt"/>
                <a:ea typeface="+mn-ea"/>
                <a:cs typeface="+mn-cs"/>
              </a:rPr>
              <a:t>exceeds 10% of the existing slips and the total number of existing</a:t>
            </a:r>
          </a:p>
          <a:p>
            <a:r>
              <a:rPr lang="en-US" sz="1200" b="1" kern="1200" baseline="0" dirty="0" smtClean="0">
                <a:solidFill>
                  <a:schemeClr val="tx1"/>
                </a:solidFill>
                <a:latin typeface="+mn-lt"/>
                <a:ea typeface="+mn-ea"/>
                <a:cs typeface="+mn-cs"/>
              </a:rPr>
              <a:t>and proposed additional slips exceeds 50;</a:t>
            </a:r>
          </a:p>
          <a:p>
            <a:r>
              <a:rPr lang="en-US" sz="1200" kern="1200" baseline="0" dirty="0" smtClean="0">
                <a:solidFill>
                  <a:schemeClr val="tx1"/>
                </a:solidFill>
                <a:latin typeface="+mn-lt"/>
                <a:ea typeface="+mn-ea"/>
                <a:cs typeface="+mn-cs"/>
              </a:rPr>
              <a:t>(b) Docking facilities having a preempted area, as defined in Rule 18-21.003, F.A.C., of more than</a:t>
            </a:r>
          </a:p>
          <a:p>
            <a:r>
              <a:rPr lang="en-US" sz="1200" kern="1200" baseline="0" dirty="0" smtClean="0">
                <a:solidFill>
                  <a:schemeClr val="tx1"/>
                </a:solidFill>
                <a:latin typeface="+mn-lt"/>
                <a:ea typeface="+mn-ea"/>
                <a:cs typeface="+mn-cs"/>
              </a:rPr>
              <a:t>50,000 square feet, and additions to existing docking facilities where the size of the proposed</a:t>
            </a:r>
          </a:p>
          <a:p>
            <a:r>
              <a:rPr lang="en-US" sz="1200" kern="1200" baseline="0" dirty="0" smtClean="0">
                <a:solidFill>
                  <a:schemeClr val="tx1"/>
                </a:solidFill>
                <a:latin typeface="+mn-lt"/>
                <a:ea typeface="+mn-ea"/>
                <a:cs typeface="+mn-cs"/>
              </a:rPr>
              <a:t>additional preempted area exceeds 10% of the existing preempted area </a:t>
            </a:r>
            <a:r>
              <a:rPr lang="en-US" sz="1200" b="1" kern="1200" baseline="0" dirty="0" smtClean="0">
                <a:solidFill>
                  <a:schemeClr val="tx1"/>
                </a:solidFill>
                <a:latin typeface="+mn-lt"/>
                <a:ea typeface="+mn-ea"/>
                <a:cs typeface="+mn-cs"/>
              </a:rPr>
              <a:t>and</a:t>
            </a:r>
          </a:p>
          <a:p>
            <a:r>
              <a:rPr lang="en-US" sz="1200" kern="1200" baseline="0" dirty="0" smtClean="0">
                <a:solidFill>
                  <a:schemeClr val="tx1"/>
                </a:solidFill>
                <a:latin typeface="+mn-lt"/>
                <a:ea typeface="+mn-ea"/>
                <a:cs typeface="+mn-cs"/>
              </a:rPr>
              <a:t>the total of existing</a:t>
            </a:r>
          </a:p>
          <a:p>
            <a:r>
              <a:rPr lang="en-US" sz="1200" kern="1200" baseline="0" dirty="0" smtClean="0">
                <a:solidFill>
                  <a:schemeClr val="tx1"/>
                </a:solidFill>
                <a:latin typeface="+mn-lt"/>
                <a:ea typeface="+mn-ea"/>
                <a:cs typeface="+mn-cs"/>
              </a:rPr>
              <a:t>and proposed additional preempted area exceeds 50,000 square feet;</a:t>
            </a:r>
          </a:p>
          <a:p>
            <a:r>
              <a:rPr lang="en-US" sz="1200" kern="1200" baseline="0" dirty="0" smtClean="0">
                <a:solidFill>
                  <a:schemeClr val="tx1"/>
                </a:solidFill>
                <a:latin typeface="+mn-lt"/>
                <a:ea typeface="+mn-ea"/>
                <a:cs typeface="+mn-cs"/>
              </a:rPr>
              <a:t>Some examples:</a:t>
            </a:r>
          </a:p>
          <a:p>
            <a:r>
              <a:rPr lang="en-US" sz="1200" kern="1200" baseline="0" dirty="0" smtClean="0">
                <a:solidFill>
                  <a:schemeClr val="tx1"/>
                </a:solidFill>
                <a:latin typeface="+mn-lt"/>
                <a:ea typeface="+mn-ea"/>
                <a:cs typeface="+mn-cs"/>
              </a:rPr>
              <a:t>35 existing, adding 36 – that’s more than a 10% increase and 35 + 36 is more than 50 ==</a:t>
            </a:r>
          </a:p>
          <a:p>
            <a:r>
              <a:rPr lang="en-US" sz="1200" kern="1200" baseline="0" dirty="0" smtClean="0">
                <a:solidFill>
                  <a:schemeClr val="tx1"/>
                </a:solidFill>
                <a:latin typeface="+mn-lt"/>
                <a:ea typeface="+mn-ea"/>
                <a:cs typeface="+mn-cs"/>
              </a:rPr>
              <a:t>therefore, it goes to BOT</a:t>
            </a:r>
          </a:p>
          <a:p>
            <a:r>
              <a:rPr lang="en-US" sz="1200" kern="1200" baseline="0" dirty="0" smtClean="0">
                <a:solidFill>
                  <a:schemeClr val="tx1"/>
                </a:solidFill>
                <a:latin typeface="+mn-lt"/>
                <a:ea typeface="+mn-ea"/>
                <a:cs typeface="+mn-cs"/>
              </a:rPr>
              <a:t>if 35 existing, adding 10 – that’s more than a 10% increase, but 35+10 is NOT more than 50 ==</a:t>
            </a:r>
          </a:p>
          <a:p>
            <a:r>
              <a:rPr lang="en-US" sz="1200" kern="1200" baseline="0" dirty="0" smtClean="0">
                <a:solidFill>
                  <a:schemeClr val="tx1"/>
                </a:solidFill>
                <a:latin typeface="+mn-lt"/>
                <a:ea typeface="+mn-ea"/>
                <a:cs typeface="+mn-cs"/>
              </a:rPr>
              <a:t>therefore, is DOA</a:t>
            </a:r>
          </a:p>
          <a:p>
            <a:r>
              <a:rPr lang="en-US" sz="1200" kern="1200" baseline="0" dirty="0" smtClean="0">
                <a:solidFill>
                  <a:schemeClr val="tx1"/>
                </a:solidFill>
                <a:latin typeface="+mn-lt"/>
                <a:ea typeface="+mn-ea"/>
                <a:cs typeface="+mn-cs"/>
              </a:rPr>
              <a:t>if 52 existing, adding 4 slips – that is NOT more than a 10% increase, so even though 52</a:t>
            </a:r>
          </a:p>
          <a:p>
            <a:r>
              <a:rPr lang="en-US" sz="1200" kern="1200" baseline="0" dirty="0" smtClean="0">
                <a:solidFill>
                  <a:schemeClr val="tx1"/>
                </a:solidFill>
                <a:latin typeface="+mn-lt"/>
                <a:ea typeface="+mn-ea"/>
                <a:cs typeface="+mn-cs"/>
              </a:rPr>
              <a:t>+ 4 is more than 50 slips, it is DOA</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 This review by the AG’s Office is required for all leases and private easements. The AG’s review applies to new requests, modifications, and renewals. </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6</a:t>
            </a:fld>
            <a:endParaRPr lang="en-US"/>
          </a:p>
        </p:txBody>
      </p:sp>
    </p:spTree>
    <p:extLst>
      <p:ext uri="{BB962C8B-B14F-4D97-AF65-F5344CB8AC3E}">
        <p14:creationId xmlns:p14="http://schemas.microsoft.com/office/powerpoint/2010/main" xmlns="" val="4069374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Extremely important since HB 13 and HB 999 (253.0347 F.S.)</a:t>
            </a:r>
          </a:p>
          <a:p>
            <a:r>
              <a:rPr lang="en-US" dirty="0" smtClean="0"/>
              <a:t>Commercial or Residential?</a:t>
            </a:r>
          </a:p>
          <a:p>
            <a:r>
              <a:rPr lang="en-US" dirty="0" err="1" smtClean="0"/>
              <a:t>Redidential</a:t>
            </a:r>
            <a:r>
              <a:rPr lang="en-US" dirty="0" smtClean="0"/>
              <a:t>: How many upland units? Is an association in control?</a:t>
            </a:r>
          </a:p>
          <a:p>
            <a:r>
              <a:rPr lang="en-US" dirty="0" smtClean="0"/>
              <a:t>Is a Conservation</a:t>
            </a:r>
            <a:r>
              <a:rPr lang="en-US" baseline="0" dirty="0" smtClean="0"/>
              <a:t> easement required and/or in place?</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8</a:t>
            </a:fld>
            <a:endParaRPr lang="en-US"/>
          </a:p>
        </p:txBody>
      </p:sp>
    </p:spTree>
    <p:extLst>
      <p:ext uri="{BB962C8B-B14F-4D97-AF65-F5344CB8AC3E}">
        <p14:creationId xmlns:p14="http://schemas.microsoft.com/office/powerpoint/2010/main" xmlns="" val="705568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Extremely important since HB 13 and HB 999 (253.0347 F.S.)</a:t>
            </a:r>
          </a:p>
          <a:p>
            <a:r>
              <a:rPr lang="en-US" dirty="0" smtClean="0"/>
              <a:t>Commercial or Residential?</a:t>
            </a:r>
          </a:p>
          <a:p>
            <a:r>
              <a:rPr lang="en-US" dirty="0" err="1" smtClean="0"/>
              <a:t>Redidential</a:t>
            </a:r>
            <a:r>
              <a:rPr lang="en-US" dirty="0" smtClean="0"/>
              <a:t>: How many upland units? Is an association in control?</a:t>
            </a:r>
          </a:p>
          <a:p>
            <a:r>
              <a:rPr lang="en-US" dirty="0" smtClean="0"/>
              <a:t>Is a Conservation</a:t>
            </a:r>
            <a:r>
              <a:rPr lang="en-US" baseline="0" dirty="0" smtClean="0"/>
              <a:t> easement required and/or in place?</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9</a:t>
            </a:fld>
            <a:endParaRPr lang="en-US"/>
          </a:p>
        </p:txBody>
      </p:sp>
    </p:spTree>
    <p:extLst>
      <p:ext uri="{BB962C8B-B14F-4D97-AF65-F5344CB8AC3E}">
        <p14:creationId xmlns:p14="http://schemas.microsoft.com/office/powerpoint/2010/main" xmlns="" val="1275619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Extremely important since HB 13 and HB 999 (253.0347 F.S.)</a:t>
            </a:r>
          </a:p>
          <a:p>
            <a:r>
              <a:rPr lang="en-US" dirty="0" smtClean="0"/>
              <a:t>Commercial or Residential?</a:t>
            </a:r>
          </a:p>
          <a:p>
            <a:r>
              <a:rPr lang="en-US" dirty="0" err="1" smtClean="0"/>
              <a:t>Redidential</a:t>
            </a:r>
            <a:r>
              <a:rPr lang="en-US" dirty="0" smtClean="0"/>
              <a:t>: How many upland units? Is an association in control?</a:t>
            </a:r>
          </a:p>
          <a:p>
            <a:r>
              <a:rPr lang="en-US" dirty="0" smtClean="0"/>
              <a:t>Is a Conservation</a:t>
            </a:r>
            <a:r>
              <a:rPr lang="en-US" baseline="0" dirty="0" smtClean="0"/>
              <a:t> easement required and/or in place?</a:t>
            </a:r>
          </a:p>
          <a:p>
            <a:endParaRPr lang="en-US" baseline="0" dirty="0" smtClean="0"/>
          </a:p>
          <a:p>
            <a:r>
              <a:rPr lang="en-US" baseline="0" dirty="0" smtClean="0"/>
              <a:t>Please remind processors to submit upland interest for easements, utility permit from FDOT, ROW easements/Deeds.</a:t>
            </a:r>
            <a:endParaRPr lang="en-US" dirty="0"/>
          </a:p>
        </p:txBody>
      </p:sp>
      <p:sp>
        <p:nvSpPr>
          <p:cNvPr id="4" name="Slide Number Placeholder 3"/>
          <p:cNvSpPr>
            <a:spLocks noGrp="1"/>
          </p:cNvSpPr>
          <p:nvPr>
            <p:ph type="sldNum" sz="quarter" idx="10"/>
          </p:nvPr>
        </p:nvSpPr>
        <p:spPr/>
        <p:txBody>
          <a:bodyPr/>
          <a:lstStyle/>
          <a:p>
            <a:fld id="{3A87207F-FCA4-4178-97D3-1540CC6332F2}" type="slidenum">
              <a:rPr lang="en-US" smtClean="0"/>
              <a:pPr/>
              <a:t>11</a:t>
            </a:fld>
            <a:endParaRPr lang="en-US"/>
          </a:p>
        </p:txBody>
      </p:sp>
    </p:spTree>
    <p:extLst>
      <p:ext uri="{BB962C8B-B14F-4D97-AF65-F5344CB8AC3E}">
        <p14:creationId xmlns:p14="http://schemas.microsoft.com/office/powerpoint/2010/main" xmlns="" val="2539546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97D8021-9FA0-48D4-999A-35AE6E920C47}" type="datetimeFigureOut">
              <a:rPr lang="en-US" smtClean="0"/>
              <a:pPr/>
              <a:t>6/9/2014</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1"/>
            <a:ext cx="457200" cy="441325"/>
          </a:xfrm>
        </p:spPr>
        <p:txBody>
          <a:bodyPr/>
          <a:lstStyle>
            <a:lvl1pPr>
              <a:defRPr>
                <a:solidFill>
                  <a:schemeClr val="accent3">
                    <a:shade val="75000"/>
                  </a:schemeClr>
                </a:solidFill>
              </a:defRPr>
            </a:lvl1pPr>
          </a:lstStyle>
          <a:p>
            <a:fld id="{1914B5B2-4AF1-49D4-B035-72313286F5B7}"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7D8021-9FA0-48D4-999A-35AE6E920C47}"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4B5B2-4AF1-49D4-B035-72313286F5B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2"/>
            <a:ext cx="457200" cy="441325"/>
          </a:xfrm>
        </p:spPr>
        <p:txBody>
          <a:bodyPr/>
          <a:lstStyle/>
          <a:p>
            <a:fld id="{1914B5B2-4AF1-49D4-B035-72313286F5B7}"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7D8021-9FA0-48D4-999A-35AE6E920C47}"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2"/>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97D8021-9FA0-48D4-999A-35AE6E920C47}"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3"/>
            <a:ext cx="457200" cy="441325"/>
          </a:xfrm>
        </p:spPr>
        <p:txBody>
          <a:bodyPr/>
          <a:lstStyle/>
          <a:p>
            <a:fld id="{1914B5B2-4AF1-49D4-B035-72313286F5B7}"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1"/>
            <a:ext cx="6480175"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597D8021-9FA0-48D4-999A-35AE6E920C47}" type="datetimeFigureOut">
              <a:rPr lang="en-US" smtClean="0"/>
              <a:pPr/>
              <a:t>6/9/2014</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1"/>
            <a:ext cx="457200" cy="441325"/>
          </a:xfrm>
        </p:spPr>
        <p:txBody>
          <a:bodyPr/>
          <a:lstStyle>
            <a:lvl1pPr>
              <a:defRPr>
                <a:solidFill>
                  <a:schemeClr val="accent3">
                    <a:shade val="75000"/>
                  </a:schemeClr>
                </a:solidFill>
              </a:defRPr>
            </a:lvl1pPr>
          </a:lstStyle>
          <a:p>
            <a:fld id="{1914B5B2-4AF1-49D4-B035-72313286F5B7}"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97D8021-9FA0-48D4-999A-35AE6E920C47}" type="datetimeFigureOut">
              <a:rPr lang="en-US" smtClean="0"/>
              <a:pPr/>
              <a:t>6/9/2014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4B5B2-4AF1-49D4-B035-72313286F5B7}" type="slidenum">
              <a:rPr lang="en-US" smtClean="0"/>
              <a:pPr/>
              <a:t>‹#›</a:t>
            </a:fld>
            <a:endParaRPr lang="en-US"/>
          </a:p>
        </p:txBody>
      </p:sp>
      <p:sp>
        <p:nvSpPr>
          <p:cNvPr id="8" name="Straight Connector 7"/>
          <p:cNvSpPr>
            <a:spLocks noChangeShapeType="1"/>
          </p:cNvSpPr>
          <p:nvPr/>
        </p:nvSpPr>
        <p:spPr bwMode="auto">
          <a:xfrm flipV="1">
            <a:off x="4563081" y="1575653"/>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3" y="1524001"/>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1"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97D8021-9FA0-48D4-999A-35AE6E920C47}" type="datetimeFigureOut">
              <a:rPr lang="en-US" smtClean="0"/>
              <a:pPr/>
              <a:t>6/9/2014</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4"/>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7"/>
            <a:ext cx="457200" cy="441325"/>
          </a:xfrm>
        </p:spPr>
        <p:txBody>
          <a:bodyPr/>
          <a:lstStyle>
            <a:lvl1pPr algn="ctr">
              <a:defRPr/>
            </a:lvl1pPr>
          </a:lstStyle>
          <a:p>
            <a:fld id="{1914B5B2-4AF1-49D4-B035-72313286F5B7}"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97D8021-9FA0-48D4-999A-35AE6E920C47}" type="datetimeFigureOut">
              <a:rPr lang="en-US" smtClean="0"/>
              <a:pPr/>
              <a:t>6/9/2014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1"/>
            <a:ext cx="457200" cy="441325"/>
          </a:xfrm>
        </p:spPr>
        <p:txBody>
          <a:bodyPr/>
          <a:lstStyle/>
          <a:p>
            <a:fld id="{1914B5B2-4AF1-49D4-B035-72313286F5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97D8021-9FA0-48D4-999A-35AE6E920C47}" type="datetimeFigureOut">
              <a:rPr lang="en-US" smtClean="0"/>
              <a:pPr/>
              <a:t>6/9/2014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914B5B2-4AF1-49D4-B035-72313286F5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1"/>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9"/>
            <a:ext cx="457200" cy="441325"/>
          </a:xfrm>
        </p:spPr>
        <p:txBody>
          <a:bodyPr/>
          <a:lstStyle>
            <a:lvl1pPr>
              <a:defRPr>
                <a:solidFill>
                  <a:schemeClr val="accent3">
                    <a:shade val="75000"/>
                  </a:schemeClr>
                </a:solidFill>
              </a:defRPr>
            </a:lvl1pPr>
          </a:lstStyle>
          <a:p>
            <a:fld id="{1914B5B2-4AF1-49D4-B035-72313286F5B7}" type="slidenum">
              <a:rPr lang="en-US" smtClean="0"/>
              <a:pPr/>
              <a:t>‹#›</a:t>
            </a:fld>
            <a:endParaRPr lang="en-US"/>
          </a:p>
        </p:txBody>
      </p:sp>
      <p:sp>
        <p:nvSpPr>
          <p:cNvPr id="21" name="Rectangle 20"/>
          <p:cNvSpPr>
            <a:spLocks noChangeArrowheads="1"/>
          </p:cNvSpPr>
          <p:nvPr/>
        </p:nvSpPr>
        <p:spPr bwMode="auto">
          <a:xfrm>
            <a:off x="149352" y="638838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97D8021-9FA0-48D4-999A-35AE6E920C47}" type="datetimeFigureOut">
              <a:rPr lang="en-US" smtClean="0"/>
              <a:pPr/>
              <a:t>6/9/2014</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9"/>
            <a:ext cx="457200" cy="441325"/>
          </a:xfrm>
        </p:spPr>
        <p:txBody>
          <a:bodyPr/>
          <a:lstStyle/>
          <a:p>
            <a:fld id="{1914B5B2-4AF1-49D4-B035-72313286F5B7}"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97D8021-9FA0-48D4-999A-35AE6E920C47}" type="datetimeFigureOut">
              <a:rPr lang="en-US" smtClean="0"/>
              <a:pPr/>
              <a:t>6/9/2014</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1"/>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97D8021-9FA0-48D4-999A-35AE6E920C47}" type="datetimeFigureOut">
              <a:rPr lang="en-US" smtClean="0"/>
              <a:pPr/>
              <a:t>6/9/2014</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5"/>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914B5B2-4AF1-49D4-B035-72313286F5B7}"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Lease_ModificationAsbuilt@dep.state.fl.u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depnet/wrm/sler/erp/docs/SLERP_Online/LeadPage.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SUI_TitleDetermination@dep.state.fl.u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mailto:District.Easement.Submittal@dep.state.fl.us" TargetMode="External"/><Relationship Id="rId5" Type="http://schemas.openxmlformats.org/officeDocument/2006/relationships/hyperlink" Target="mailto:Lease_ModificationAsbuilt@dep.state.fl.us" TargetMode="External"/><Relationship Id="rId4" Type="http://schemas.openxmlformats.org/officeDocument/2006/relationships/hyperlink" Target="mailto:District.Lease.Submittal@dep.state.fl.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pPr algn="ctr"/>
            <a:r>
              <a:rPr lang="en-US" dirty="0" smtClean="0"/>
              <a:t>Submitting a delegation of authority (DOA) package to the division of state lands</a:t>
            </a:r>
          </a:p>
          <a:p>
            <a:pPr algn="ctr"/>
            <a:endParaRPr lang="en-US" dirty="0" smtClean="0"/>
          </a:p>
          <a:p>
            <a:pPr algn="ctr"/>
            <a:r>
              <a:rPr lang="en-US" dirty="0" smtClean="0"/>
              <a:t>For Water Management Districts</a:t>
            </a:r>
            <a:endParaRPr lang="en-US" dirty="0"/>
          </a:p>
        </p:txBody>
      </p:sp>
      <p:sp>
        <p:nvSpPr>
          <p:cNvPr id="2" name="Title 1"/>
          <p:cNvSpPr>
            <a:spLocks noGrp="1"/>
          </p:cNvSpPr>
          <p:nvPr>
            <p:ph type="ctrTitle"/>
          </p:nvPr>
        </p:nvSpPr>
        <p:spPr/>
        <p:txBody>
          <a:bodyPr/>
          <a:lstStyle/>
          <a:p>
            <a:pPr algn="ctr"/>
            <a:r>
              <a:rPr lang="en-US" dirty="0" smtClean="0"/>
              <a:t>Training Presentation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sz="quarter" idx="1"/>
          </p:nvPr>
        </p:nvPicPr>
        <p:blipFill>
          <a:blip r:embed="rId2" cstate="print"/>
          <a:srcRect/>
          <a:stretch>
            <a:fillRect/>
          </a:stretch>
        </p:blipFill>
        <p:spPr bwMode="auto">
          <a:xfrm>
            <a:off x="-318624" y="-85971"/>
            <a:ext cx="9661629" cy="69439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3" cstate="print"/>
          <a:srcRect/>
          <a:stretch>
            <a:fillRect/>
          </a:stretch>
        </p:blipFill>
        <p:spPr bwMode="auto">
          <a:xfrm>
            <a:off x="1" y="-82897"/>
            <a:ext cx="9238508" cy="6788497"/>
          </a:xfrm>
          <a:prstGeom prst="rect">
            <a:avLst/>
          </a:prstGeom>
          <a:noFill/>
          <a:ln w="9525">
            <a:noFill/>
            <a:miter lim="800000"/>
            <a:headEnd/>
            <a:tailEnd/>
          </a:ln>
        </p:spPr>
      </p:pic>
      <p:sp>
        <p:nvSpPr>
          <p:cNvPr id="3" name="Right Arrow 2"/>
          <p:cNvSpPr/>
          <p:nvPr/>
        </p:nvSpPr>
        <p:spPr>
          <a:xfrm>
            <a:off x="762000" y="4724400"/>
            <a:ext cx="1828800" cy="1143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SUI</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3" cstate="print"/>
          <a:srcRect/>
          <a:stretch>
            <a:fillRect/>
          </a:stretch>
        </p:blipFill>
        <p:spPr bwMode="auto">
          <a:xfrm>
            <a:off x="0" y="0"/>
            <a:ext cx="9238508" cy="6788497"/>
          </a:xfrm>
          <a:prstGeom prst="rect">
            <a:avLst/>
          </a:prstGeom>
          <a:noFill/>
          <a:ln w="9525">
            <a:noFill/>
            <a:miter lim="800000"/>
            <a:headEnd/>
            <a:tailEnd/>
          </a:ln>
        </p:spPr>
      </p:pic>
      <p:sp>
        <p:nvSpPr>
          <p:cNvPr id="3" name="Right Arrow 2"/>
          <p:cNvSpPr/>
          <p:nvPr/>
        </p:nvSpPr>
        <p:spPr>
          <a:xfrm>
            <a:off x="1447800" y="6248400"/>
            <a:ext cx="1295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2" cstate="print"/>
          <a:srcRect/>
          <a:stretch>
            <a:fillRect/>
          </a:stretch>
        </p:blipFill>
        <p:spPr bwMode="auto">
          <a:xfrm>
            <a:off x="0" y="-405740"/>
            <a:ext cx="9144000" cy="8038204"/>
          </a:xfrm>
          <a:prstGeom prst="rect">
            <a:avLst/>
          </a:prstGeom>
          <a:noFill/>
          <a:ln w="9525">
            <a:noFill/>
            <a:miter lim="800000"/>
            <a:headEnd/>
            <a:tailEnd/>
          </a:ln>
        </p:spPr>
      </p:pic>
      <p:sp>
        <p:nvSpPr>
          <p:cNvPr id="5" name="Right Arrow 4"/>
          <p:cNvSpPr/>
          <p:nvPr/>
        </p:nvSpPr>
        <p:spPr>
          <a:xfrm rot="10800000">
            <a:off x="2971800" y="4267200"/>
            <a:ext cx="2209800" cy="1371600"/>
          </a:xfrm>
          <a:prstGeom prst="rightArrow">
            <a:avLst>
              <a:gd name="adj1" fmla="val 50000"/>
              <a:gd name="adj2" fmla="val 51939"/>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b" anchorCtr="0">
            <a:scene3d>
              <a:camera prst="orthographicFront">
                <a:rot lat="0" lon="0" rev="10799999"/>
              </a:camera>
              <a:lightRig rig="threePt" dir="t"/>
            </a:scene3d>
          </a:bodyPr>
          <a:lstStyle/>
          <a:p>
            <a:pPr algn="ctr"/>
            <a:r>
              <a:rPr lang="en-US" dirty="0" smtClean="0"/>
              <a:t>Within 5 years recommended</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3" cstate="print"/>
          <a:srcRect/>
          <a:stretch>
            <a:fillRect/>
          </a:stretch>
        </p:blipFill>
        <p:spPr bwMode="auto">
          <a:xfrm>
            <a:off x="-914400" y="0"/>
            <a:ext cx="10679735" cy="6858000"/>
          </a:xfrm>
          <a:prstGeom prst="rect">
            <a:avLst/>
          </a:prstGeom>
          <a:noFill/>
          <a:ln w="9525">
            <a:noFill/>
            <a:miter lim="800000"/>
            <a:headEnd/>
            <a:tailEnd/>
          </a:ln>
        </p:spPr>
      </p:pic>
      <p:sp>
        <p:nvSpPr>
          <p:cNvPr id="6" name="Right Arrow 5"/>
          <p:cNvSpPr/>
          <p:nvPr/>
        </p:nvSpPr>
        <p:spPr>
          <a:xfrm>
            <a:off x="914400" y="304800"/>
            <a:ext cx="1447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3" cstate="print"/>
          <a:srcRect/>
          <a:stretch>
            <a:fillRect/>
          </a:stretch>
        </p:blipFill>
        <p:spPr bwMode="auto">
          <a:xfrm>
            <a:off x="-838200" y="0"/>
            <a:ext cx="10679735" cy="6858000"/>
          </a:xfrm>
          <a:prstGeom prst="rect">
            <a:avLst/>
          </a:prstGeom>
          <a:noFill/>
          <a:ln w="9525">
            <a:noFill/>
            <a:miter lim="800000"/>
            <a:headEnd/>
            <a:tailEnd/>
          </a:ln>
        </p:spPr>
      </p:pic>
      <p:sp>
        <p:nvSpPr>
          <p:cNvPr id="3" name="Right Arrow 2"/>
          <p:cNvSpPr/>
          <p:nvPr/>
        </p:nvSpPr>
        <p:spPr>
          <a:xfrm>
            <a:off x="304800" y="381000"/>
            <a:ext cx="2209800" cy="1219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cstate="print"/>
          <a:srcRect/>
          <a:stretch>
            <a:fillRect/>
          </a:stretch>
        </p:blipFill>
        <p:spPr bwMode="auto">
          <a:xfrm>
            <a:off x="-738099" y="0"/>
            <a:ext cx="10620198" cy="6858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 SUI Review</a:t>
            </a:r>
            <a:endParaRPr lang="en-US" dirty="0"/>
          </a:p>
        </p:txBody>
      </p:sp>
      <p:sp>
        <p:nvSpPr>
          <p:cNvPr id="3" name="Content Placeholder 2"/>
          <p:cNvSpPr>
            <a:spLocks noGrp="1"/>
          </p:cNvSpPr>
          <p:nvPr>
            <p:ph sz="quarter" idx="1"/>
          </p:nvPr>
        </p:nvSpPr>
        <p:spPr/>
        <p:txBody>
          <a:bodyPr>
            <a:normAutofit fontScale="92500" lnSpcReduction="10000"/>
          </a:bodyPr>
          <a:lstStyle/>
          <a:p>
            <a:r>
              <a:rPr lang="en-US" sz="2300" b="1" dirty="0" smtClean="0"/>
              <a:t>Surveys – District staff will check the survey using the survey checklist in 0950 or 0960 and, if any questions, will submit the information to the shared mailbox: </a:t>
            </a:r>
            <a:r>
              <a:rPr lang="en-US" sz="2300" b="1" dirty="0" smtClean="0">
                <a:hlinkClick r:id="rId2"/>
              </a:rPr>
              <a:t>Lease_ModificationAsbuilt@dep.state.fl.us</a:t>
            </a:r>
            <a:r>
              <a:rPr lang="en-US" sz="2300" b="1" dirty="0" smtClean="0"/>
              <a:t>.</a:t>
            </a:r>
          </a:p>
          <a:p>
            <a:r>
              <a:rPr lang="en-US" sz="2300" b="1" dirty="0" smtClean="0"/>
              <a:t> </a:t>
            </a:r>
            <a:r>
              <a:rPr lang="en-US" sz="2300" b="1" dirty="0" smtClean="0"/>
              <a:t>Hard copies of signed/sealed surveys for all leases must be mailed to Jimmy (James E. Wright) for the DSL lease file. Add a post-it or note giving the BOT number. </a:t>
            </a:r>
          </a:p>
          <a:p>
            <a:r>
              <a:rPr lang="en-US" sz="2100" dirty="0" smtClean="0"/>
              <a:t>If </a:t>
            </a:r>
            <a:r>
              <a:rPr lang="en-US" sz="2100" dirty="0" smtClean="0"/>
              <a:t>surveys are </a:t>
            </a:r>
            <a:r>
              <a:rPr lang="en-US" sz="2100" b="1" dirty="0" smtClean="0"/>
              <a:t>revised after they have been reviewed and approved, then the revised survey needs to be sent back for final review and approval. This should be done before the DOA package is submitted; that way DSL lease processing staff knows that the survey in the DOA package has received specific approval. Once this is done, the DOA package can be sent to the mailbox for further processing. The approval email/memo should be included in this package. </a:t>
            </a:r>
            <a:endParaRPr lang="en-US" sz="2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3" cstate="print"/>
          <a:srcRect/>
          <a:stretch>
            <a:fillRect/>
          </a:stretch>
        </p:blipFill>
        <p:spPr bwMode="auto">
          <a:xfrm>
            <a:off x="-914330" y="0"/>
            <a:ext cx="10679735" cy="6858000"/>
          </a:xfrm>
          <a:prstGeom prst="rect">
            <a:avLst/>
          </a:prstGeom>
          <a:noFill/>
          <a:ln w="9525">
            <a:noFill/>
            <a:miter lim="800000"/>
            <a:headEnd/>
            <a:tailEnd/>
          </a:ln>
        </p:spPr>
      </p:pic>
      <p:sp>
        <p:nvSpPr>
          <p:cNvPr id="3" name="Right Arrow 2"/>
          <p:cNvSpPr/>
          <p:nvPr/>
        </p:nvSpPr>
        <p:spPr>
          <a:xfrm>
            <a:off x="914400" y="990600"/>
            <a:ext cx="12954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2" cstate="print"/>
          <a:srcRect/>
          <a:stretch>
            <a:fillRect/>
          </a:stretch>
        </p:blipFill>
        <p:spPr bwMode="auto">
          <a:xfrm>
            <a:off x="1" y="152400"/>
            <a:ext cx="9144000" cy="1524000"/>
          </a:xfrm>
          <a:prstGeom prst="rect">
            <a:avLst/>
          </a:prstGeom>
          <a:noFill/>
          <a:ln w="76200">
            <a:solidFill>
              <a:schemeClr val="tx1"/>
            </a:solidFill>
            <a:miter lim="800000"/>
            <a:headEnd/>
            <a:tailEnd/>
          </a:ln>
        </p:spPr>
      </p:pic>
      <p:pic>
        <p:nvPicPr>
          <p:cNvPr id="4103" name="Picture 7"/>
          <p:cNvPicPr>
            <a:picLocks noChangeAspect="1" noChangeArrowheads="1"/>
          </p:cNvPicPr>
          <p:nvPr/>
        </p:nvPicPr>
        <p:blipFill>
          <a:blip r:embed="rId3" cstate="print"/>
          <a:srcRect/>
          <a:stretch>
            <a:fillRect/>
          </a:stretch>
        </p:blipFill>
        <p:spPr bwMode="auto">
          <a:xfrm>
            <a:off x="0" y="2057400"/>
            <a:ext cx="9159627" cy="2286000"/>
          </a:xfrm>
          <a:prstGeom prst="rect">
            <a:avLst/>
          </a:prstGeom>
          <a:noFill/>
          <a:ln w="76200">
            <a:solidFill>
              <a:schemeClr val="tx1"/>
            </a:solidFill>
            <a:miter lim="800000"/>
            <a:headEnd/>
            <a:tailEnd/>
          </a:ln>
        </p:spPr>
      </p:pic>
      <p:pic>
        <p:nvPicPr>
          <p:cNvPr id="4104" name="Picture 8"/>
          <p:cNvPicPr>
            <a:picLocks noChangeAspect="1" noChangeArrowheads="1"/>
          </p:cNvPicPr>
          <p:nvPr/>
        </p:nvPicPr>
        <p:blipFill>
          <a:blip r:embed="rId4" cstate="print"/>
          <a:srcRect/>
          <a:stretch>
            <a:fillRect/>
          </a:stretch>
        </p:blipFill>
        <p:spPr bwMode="auto">
          <a:xfrm>
            <a:off x="0" y="5167902"/>
            <a:ext cx="9144000" cy="1690098"/>
          </a:xfrm>
          <a:prstGeom prst="rect">
            <a:avLst/>
          </a:prstGeom>
          <a:noFill/>
          <a:ln w="76200">
            <a:solidFill>
              <a:schemeClr val="tx1"/>
            </a:solidFill>
            <a:miter lim="800000"/>
            <a:headEnd/>
            <a:tailEnd/>
          </a:ln>
        </p:spPr>
      </p:pic>
      <p:sp>
        <p:nvSpPr>
          <p:cNvPr id="14" name="Right Arrow 13"/>
          <p:cNvSpPr/>
          <p:nvPr/>
        </p:nvSpPr>
        <p:spPr>
          <a:xfrm rot="10800000">
            <a:off x="6172200" y="0"/>
            <a:ext cx="2590800" cy="1752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ctr">
            <a:scene3d>
              <a:camera prst="orthographicFront">
                <a:rot lat="0" lon="0" rev="10799999"/>
              </a:camera>
              <a:lightRig rig="threePt" dir="t"/>
            </a:scene3d>
          </a:bodyPr>
          <a:lstStyle/>
          <a:p>
            <a:pPr algn="ctr"/>
            <a:r>
              <a:rPr lang="en-US" dirty="0" smtClean="0"/>
              <a:t>Lease Document</a:t>
            </a:r>
            <a:endParaRPr lang="en-US" dirty="0"/>
          </a:p>
        </p:txBody>
      </p:sp>
      <p:sp>
        <p:nvSpPr>
          <p:cNvPr id="16" name="Right Arrow 15"/>
          <p:cNvSpPr/>
          <p:nvPr/>
        </p:nvSpPr>
        <p:spPr>
          <a:xfrm rot="10800000">
            <a:off x="6781800" y="2438400"/>
            <a:ext cx="2057400" cy="144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799999"/>
              </a:camera>
              <a:lightRig rig="threePt" dir="t"/>
            </a:scene3d>
          </a:bodyPr>
          <a:lstStyle/>
          <a:p>
            <a:pPr algn="ctr"/>
            <a:r>
              <a:rPr lang="en-US" dirty="0" smtClean="0"/>
              <a:t>Legal Description</a:t>
            </a:r>
            <a:endParaRPr lang="en-US" dirty="0"/>
          </a:p>
        </p:txBody>
      </p:sp>
      <p:sp>
        <p:nvSpPr>
          <p:cNvPr id="17" name="Right Arrow 16"/>
          <p:cNvSpPr/>
          <p:nvPr/>
        </p:nvSpPr>
        <p:spPr>
          <a:xfrm rot="10800000">
            <a:off x="6477000" y="5257800"/>
            <a:ext cx="2057400" cy="1295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799999"/>
              </a:camera>
              <a:lightRig rig="threePt" dir="t"/>
            </a:scene3d>
          </a:bodyPr>
          <a:lstStyle/>
          <a:p>
            <a:pPr algn="ctr"/>
            <a:r>
              <a:rPr lang="en-US" dirty="0" smtClean="0"/>
              <a:t>Title Worksheet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4" name="Content Placeholder 3"/>
          <p:cNvSpPr>
            <a:spLocks noGrp="1"/>
          </p:cNvSpPr>
          <p:nvPr>
            <p:ph sz="quarter" idx="1"/>
          </p:nvPr>
        </p:nvSpPr>
        <p:spPr>
          <a:xfrm>
            <a:off x="301752" y="1524000"/>
            <a:ext cx="8503920" cy="4800600"/>
          </a:xfrm>
        </p:spPr>
        <p:txBody>
          <a:bodyPr>
            <a:normAutofit/>
          </a:bodyPr>
          <a:lstStyle/>
          <a:p>
            <a:r>
              <a:rPr lang="en-US" dirty="0" smtClean="0"/>
              <a:t>An authorization package, also known as a DOA package, is sent to the Division of State Lands to issue the proprietary authorization for certain activities over sovereign lands.</a:t>
            </a:r>
          </a:p>
          <a:p>
            <a:r>
              <a:rPr lang="en-US" dirty="0" smtClean="0"/>
              <a:t>The four types of proprietary authorizations are: Consent by rule, letter of consent, submerged lands lease, and submerged lands easement.</a:t>
            </a:r>
          </a:p>
          <a:p>
            <a:r>
              <a:rPr lang="en-US" dirty="0" smtClean="0"/>
              <a:t>Activities that qualify for a consent by rule or letter of consent, do not require an authorization package to be sent to DSL.</a:t>
            </a:r>
          </a:p>
          <a:p>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3" cstate="print"/>
          <a:srcRect/>
          <a:stretch>
            <a:fillRect/>
          </a:stretch>
        </p:blipFill>
        <p:spPr bwMode="auto">
          <a:xfrm>
            <a:off x="-914330" y="0"/>
            <a:ext cx="10679735" cy="6858000"/>
          </a:xfrm>
          <a:prstGeom prst="rect">
            <a:avLst/>
          </a:prstGeom>
          <a:noFill/>
          <a:ln w="9525">
            <a:noFill/>
            <a:miter lim="800000"/>
            <a:headEnd/>
            <a:tailEnd/>
          </a:ln>
        </p:spPr>
      </p:pic>
      <p:sp>
        <p:nvSpPr>
          <p:cNvPr id="3" name="Right Arrow 2"/>
          <p:cNvSpPr/>
          <p:nvPr/>
        </p:nvSpPr>
        <p:spPr>
          <a:xfrm>
            <a:off x="609600" y="1676400"/>
            <a:ext cx="19050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sz="quarter" idx="1"/>
          </p:nvPr>
        </p:nvPicPr>
        <p:blipFill>
          <a:blip r:embed="rId3" cstate="print"/>
          <a:srcRect/>
          <a:stretch>
            <a:fillRect/>
          </a:stretch>
        </p:blipFill>
        <p:spPr bwMode="auto">
          <a:xfrm>
            <a:off x="0" y="170274"/>
            <a:ext cx="9144000" cy="6517452"/>
          </a:xfrm>
          <a:prstGeom prst="rect">
            <a:avLst/>
          </a:prstGeom>
          <a:noFill/>
          <a:ln w="9525">
            <a:noFill/>
            <a:miter lim="800000"/>
            <a:headEnd/>
            <a:tailEnd/>
          </a:ln>
        </p:spPr>
      </p:pic>
      <p:sp>
        <p:nvSpPr>
          <p:cNvPr id="5" name="Right Arrow 4"/>
          <p:cNvSpPr/>
          <p:nvPr/>
        </p:nvSpPr>
        <p:spPr>
          <a:xfrm rot="10800000">
            <a:off x="3276600" y="2209800"/>
            <a:ext cx="1676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sz="quarter" idx="1"/>
          </p:nvPr>
        </p:nvPicPr>
        <p:blipFill>
          <a:blip r:embed="rId3" cstate="print"/>
          <a:srcRect/>
          <a:stretch>
            <a:fillRect/>
          </a:stretch>
        </p:blipFill>
        <p:spPr bwMode="auto">
          <a:xfrm>
            <a:off x="0" y="184233"/>
            <a:ext cx="9144000" cy="6489533"/>
          </a:xfrm>
          <a:prstGeom prst="rect">
            <a:avLst/>
          </a:prstGeom>
          <a:noFill/>
          <a:ln w="9525">
            <a:noFill/>
            <a:miter lim="800000"/>
            <a:headEnd/>
            <a:tailEnd/>
          </a:ln>
        </p:spPr>
      </p:pic>
      <p:sp>
        <p:nvSpPr>
          <p:cNvPr id="5" name="Right Arrow 4"/>
          <p:cNvSpPr/>
          <p:nvPr/>
        </p:nvSpPr>
        <p:spPr>
          <a:xfrm rot="10800000">
            <a:off x="1600200" y="3200400"/>
            <a:ext cx="2438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10800000">
            <a:off x="1828800" y="4267200"/>
            <a:ext cx="2438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724400" y="3276600"/>
            <a:ext cx="3124200" cy="646331"/>
          </a:xfrm>
          <a:prstGeom prst="rect">
            <a:avLst/>
          </a:prstGeom>
          <a:noFill/>
        </p:spPr>
        <p:txBody>
          <a:bodyPr wrap="square" rtlCol="0">
            <a:spAutoFit/>
          </a:bodyPr>
          <a:lstStyle/>
          <a:p>
            <a:r>
              <a:rPr lang="en-US" dirty="0" smtClean="0"/>
              <a:t>Either the President or the Vice President can sign.</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3" cstate="print"/>
          <a:srcRect/>
          <a:stretch>
            <a:fillRect/>
          </a:stretch>
        </p:blipFill>
        <p:spPr bwMode="auto">
          <a:xfrm>
            <a:off x="-914330" y="0"/>
            <a:ext cx="10679735" cy="6858000"/>
          </a:xfrm>
          <a:prstGeom prst="rect">
            <a:avLst/>
          </a:prstGeom>
          <a:noFill/>
          <a:ln w="9525">
            <a:noFill/>
            <a:miter lim="800000"/>
            <a:headEnd/>
            <a:tailEnd/>
          </a:ln>
        </p:spPr>
      </p:pic>
      <p:sp>
        <p:nvSpPr>
          <p:cNvPr id="3" name="Right Arrow 2"/>
          <p:cNvSpPr/>
          <p:nvPr/>
        </p:nvSpPr>
        <p:spPr>
          <a:xfrm>
            <a:off x="838200" y="2438400"/>
            <a:ext cx="18288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3" cstate="print"/>
          <a:srcRect/>
          <a:stretch>
            <a:fillRect/>
          </a:stretch>
        </p:blipFill>
        <p:spPr bwMode="auto">
          <a:xfrm>
            <a:off x="-914330" y="0"/>
            <a:ext cx="10679735" cy="6858000"/>
          </a:xfrm>
          <a:prstGeom prst="rect">
            <a:avLst/>
          </a:prstGeom>
          <a:noFill/>
          <a:ln w="9525">
            <a:noFill/>
            <a:miter lim="800000"/>
            <a:headEnd/>
            <a:tailEnd/>
          </a:ln>
        </p:spPr>
      </p:pic>
      <p:sp>
        <p:nvSpPr>
          <p:cNvPr id="3" name="Right Arrow 2"/>
          <p:cNvSpPr/>
          <p:nvPr/>
        </p:nvSpPr>
        <p:spPr>
          <a:xfrm>
            <a:off x="457200" y="3962400"/>
            <a:ext cx="21336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pic>
        <p:nvPicPr>
          <p:cNvPr id="1027" name="Picture 3"/>
          <p:cNvPicPr>
            <a:picLocks noGrp="1" noChangeAspect="1" noChangeArrowheads="1"/>
          </p:cNvPicPr>
          <p:nvPr>
            <p:ph sz="quarter" idx="2"/>
          </p:nvPr>
        </p:nvPicPr>
        <p:blipFill>
          <a:blip r:embed="rId3" cstate="print"/>
          <a:srcRect/>
          <a:stretch>
            <a:fillRect/>
          </a:stretch>
        </p:blipFill>
        <p:spPr bwMode="auto">
          <a:xfrm rot="5400000">
            <a:off x="-1580356" y="1427956"/>
            <a:ext cx="7351712" cy="4495800"/>
          </a:xfrm>
          <a:prstGeom prst="rect">
            <a:avLst/>
          </a:prstGeom>
          <a:noFill/>
          <a:ln w="9525">
            <a:noFill/>
            <a:miter lim="800000"/>
            <a:headEnd/>
            <a:tailEnd/>
          </a:ln>
        </p:spPr>
      </p:pic>
      <p:cxnSp>
        <p:nvCxnSpPr>
          <p:cNvPr id="14" name="Straight Connector 13"/>
          <p:cNvCxnSpPr/>
          <p:nvPr/>
        </p:nvCxnSpPr>
        <p:spPr>
          <a:xfrm flipV="1">
            <a:off x="685800" y="4419600"/>
            <a:ext cx="3581400" cy="14478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p:cNvCxnSpPr>
            <a:endCxn id="1027" idx="1"/>
          </p:cNvCxnSpPr>
          <p:nvPr/>
        </p:nvCxnSpPr>
        <p:spPr>
          <a:xfrm flipV="1">
            <a:off x="-152400" y="0"/>
            <a:ext cx="2247900" cy="881628"/>
          </a:xfrm>
          <a:prstGeom prst="line">
            <a:avLst/>
          </a:prstGeom>
        </p:spPr>
        <p:style>
          <a:lnRef idx="3">
            <a:schemeClr val="accent2"/>
          </a:lnRef>
          <a:fillRef idx="0">
            <a:schemeClr val="accent2"/>
          </a:fillRef>
          <a:effectRef idx="2">
            <a:schemeClr val="accent2"/>
          </a:effectRef>
          <a:fontRef idx="minor">
            <a:schemeClr val="tx1"/>
          </a:fontRef>
        </p:style>
      </p:cxnSp>
      <p:sp>
        <p:nvSpPr>
          <p:cNvPr id="22" name="Down Arrow 21"/>
          <p:cNvSpPr/>
          <p:nvPr/>
        </p:nvSpPr>
        <p:spPr>
          <a:xfrm rot="6739733">
            <a:off x="1804392" y="-183681"/>
            <a:ext cx="914400" cy="1219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en-US" dirty="0" smtClean="0"/>
              <a:t>Riparian</a:t>
            </a:r>
            <a:endParaRPr lang="en-US" dirty="0"/>
          </a:p>
        </p:txBody>
      </p:sp>
      <p:sp>
        <p:nvSpPr>
          <p:cNvPr id="23" name="Down Arrow 22"/>
          <p:cNvSpPr/>
          <p:nvPr/>
        </p:nvSpPr>
        <p:spPr>
          <a:xfrm rot="7021396">
            <a:off x="2676564" y="4765116"/>
            <a:ext cx="838200" cy="1219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Riparian</a:t>
            </a:r>
            <a:endParaRPr lang="en-US" dirty="0"/>
          </a:p>
        </p:txBody>
      </p:sp>
      <p:cxnSp>
        <p:nvCxnSpPr>
          <p:cNvPr id="32" name="Straight Connector 31"/>
          <p:cNvCxnSpPr/>
          <p:nvPr/>
        </p:nvCxnSpPr>
        <p:spPr>
          <a:xfrm>
            <a:off x="4343400" y="0"/>
            <a:ext cx="0" cy="7467600"/>
          </a:xfrm>
          <a:prstGeom prst="line">
            <a:avLst/>
          </a:prstGeom>
          <a:ln w="76200"/>
        </p:spPr>
        <p:style>
          <a:lnRef idx="3">
            <a:schemeClr val="dk1"/>
          </a:lnRef>
          <a:fillRef idx="0">
            <a:schemeClr val="dk1"/>
          </a:fillRef>
          <a:effectRef idx="2">
            <a:schemeClr val="dk1"/>
          </a:effectRef>
          <a:fontRef idx="minor">
            <a:schemeClr val="tx1"/>
          </a:fontRef>
        </p:style>
      </p:cxnSp>
      <p:sp>
        <p:nvSpPr>
          <p:cNvPr id="40" name="TextBox 39"/>
          <p:cNvSpPr txBox="1"/>
          <p:nvPr/>
        </p:nvSpPr>
        <p:spPr>
          <a:xfrm>
            <a:off x="1905000" y="4495800"/>
            <a:ext cx="609600" cy="369332"/>
          </a:xfrm>
          <a:prstGeom prst="rect">
            <a:avLst/>
          </a:prstGeom>
          <a:solidFill>
            <a:srgbClr val="000000">
              <a:alpha val="0"/>
            </a:srgbClr>
          </a:solidFill>
        </p:spPr>
        <p:txBody>
          <a:bodyPr wrap="square" rtlCol="0">
            <a:spAutoFit/>
          </a:bodyPr>
          <a:lstStyle/>
          <a:p>
            <a:endParaRPr lang="en-US" dirty="0"/>
          </a:p>
        </p:txBody>
      </p:sp>
      <p:sp>
        <p:nvSpPr>
          <p:cNvPr id="41" name="Oval 40"/>
          <p:cNvSpPr/>
          <p:nvPr/>
        </p:nvSpPr>
        <p:spPr>
          <a:xfrm>
            <a:off x="1066800" y="1143000"/>
            <a:ext cx="12192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b"/>
          <a:lstStyle/>
          <a:p>
            <a:pPr algn="ctr"/>
            <a:r>
              <a:rPr lang="en-US" dirty="0" smtClean="0"/>
              <a:t>44.4’</a:t>
            </a:r>
            <a:endParaRPr lang="en-US" dirty="0"/>
          </a:p>
        </p:txBody>
      </p:sp>
      <p:sp>
        <p:nvSpPr>
          <p:cNvPr id="42" name="Oval 41"/>
          <p:cNvSpPr/>
          <p:nvPr/>
        </p:nvSpPr>
        <p:spPr>
          <a:xfrm>
            <a:off x="1676400" y="4343400"/>
            <a:ext cx="10668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25.6’</a:t>
            </a:r>
            <a:endParaRPr lang="en-US" dirty="0"/>
          </a:p>
        </p:txBody>
      </p:sp>
      <p:sp>
        <p:nvSpPr>
          <p:cNvPr id="43" name="TextBox 42"/>
          <p:cNvSpPr txBox="1"/>
          <p:nvPr/>
        </p:nvSpPr>
        <p:spPr>
          <a:xfrm>
            <a:off x="533400" y="6248400"/>
            <a:ext cx="3200400" cy="369332"/>
          </a:xfrm>
          <a:prstGeom prst="rect">
            <a:avLst/>
          </a:prstGeom>
          <a:noFill/>
        </p:spPr>
        <p:txBody>
          <a:bodyPr wrap="square" rtlCol="0">
            <a:spAutoFit/>
          </a:bodyPr>
          <a:lstStyle/>
          <a:p>
            <a:r>
              <a:rPr lang="en-US" dirty="0" smtClean="0">
                <a:solidFill>
                  <a:srgbClr val="FF0000"/>
                </a:solidFill>
              </a:rPr>
              <a:t>Setback waiver not required</a:t>
            </a:r>
            <a:endParaRPr lang="en-US" dirty="0">
              <a:solidFill>
                <a:srgbClr val="FF0000"/>
              </a:solidFill>
            </a:endParaRPr>
          </a:p>
        </p:txBody>
      </p:sp>
      <p:pic>
        <p:nvPicPr>
          <p:cNvPr id="1030" name="Picture 6"/>
          <p:cNvPicPr>
            <a:picLocks noChangeAspect="1" noChangeArrowheads="1"/>
          </p:cNvPicPr>
          <p:nvPr/>
        </p:nvPicPr>
        <p:blipFill>
          <a:blip r:embed="rId4" cstate="print"/>
          <a:srcRect/>
          <a:stretch>
            <a:fillRect/>
          </a:stretch>
        </p:blipFill>
        <p:spPr bwMode="auto">
          <a:xfrm>
            <a:off x="4377350" y="0"/>
            <a:ext cx="4797280" cy="7319114"/>
          </a:xfrm>
          <a:prstGeom prst="rect">
            <a:avLst/>
          </a:prstGeom>
          <a:noFill/>
          <a:ln w="9525">
            <a:noFill/>
            <a:miter lim="800000"/>
            <a:headEnd/>
            <a:tailEnd/>
          </a:ln>
        </p:spPr>
      </p:pic>
      <p:cxnSp>
        <p:nvCxnSpPr>
          <p:cNvPr id="47" name="Straight Connector 46"/>
          <p:cNvCxnSpPr/>
          <p:nvPr/>
        </p:nvCxnSpPr>
        <p:spPr>
          <a:xfrm>
            <a:off x="5410200" y="990600"/>
            <a:ext cx="0" cy="5867400"/>
          </a:xfrm>
          <a:prstGeom prst="line">
            <a:avLst/>
          </a:prstGeom>
          <a:ln w="57150"/>
        </p:spPr>
        <p:style>
          <a:lnRef idx="2">
            <a:schemeClr val="accent2"/>
          </a:lnRef>
          <a:fillRef idx="0">
            <a:schemeClr val="accent2"/>
          </a:fillRef>
          <a:effectRef idx="1">
            <a:schemeClr val="accent2"/>
          </a:effectRef>
          <a:fontRef idx="minor">
            <a:schemeClr val="tx1"/>
          </a:fontRef>
        </p:style>
      </p:cxnSp>
      <p:cxnSp>
        <p:nvCxnSpPr>
          <p:cNvPr id="49" name="Straight Connector 48"/>
          <p:cNvCxnSpPr/>
          <p:nvPr/>
        </p:nvCxnSpPr>
        <p:spPr>
          <a:xfrm flipH="1">
            <a:off x="8229600" y="1143000"/>
            <a:ext cx="76200" cy="6019800"/>
          </a:xfrm>
          <a:prstGeom prst="line">
            <a:avLst/>
          </a:prstGeom>
          <a:ln w="57150"/>
        </p:spPr>
        <p:style>
          <a:lnRef idx="2">
            <a:schemeClr val="accent2"/>
          </a:lnRef>
          <a:fillRef idx="0">
            <a:schemeClr val="accent2"/>
          </a:fillRef>
          <a:effectRef idx="1">
            <a:schemeClr val="accent2"/>
          </a:effectRef>
          <a:fontRef idx="minor">
            <a:schemeClr val="tx1"/>
          </a:fontRef>
        </p:style>
      </p:cxnSp>
      <p:sp>
        <p:nvSpPr>
          <p:cNvPr id="50" name="Oval 49"/>
          <p:cNvSpPr/>
          <p:nvPr/>
        </p:nvSpPr>
        <p:spPr>
          <a:xfrm>
            <a:off x="5562600" y="2743200"/>
            <a:ext cx="2590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Setback waiver required</a:t>
            </a:r>
            <a:endParaRPr lang="en-US" dirty="0">
              <a:solidFill>
                <a:schemeClr val="bg1"/>
              </a:solidFill>
            </a:endParaRPr>
          </a:p>
        </p:txBody>
      </p:sp>
      <p:sp>
        <p:nvSpPr>
          <p:cNvPr id="51" name="Right Arrow 50"/>
          <p:cNvSpPr/>
          <p:nvPr/>
        </p:nvSpPr>
        <p:spPr>
          <a:xfrm>
            <a:off x="6858000" y="1066800"/>
            <a:ext cx="13716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Riparian</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3" cstate="print"/>
          <a:srcRect/>
          <a:stretch>
            <a:fillRect/>
          </a:stretch>
        </p:blipFill>
        <p:spPr bwMode="auto">
          <a:xfrm>
            <a:off x="-914330" y="0"/>
            <a:ext cx="10679735" cy="6858000"/>
          </a:xfrm>
          <a:prstGeom prst="rect">
            <a:avLst/>
          </a:prstGeom>
          <a:noFill/>
          <a:ln w="9525">
            <a:noFill/>
            <a:miter lim="800000"/>
            <a:headEnd/>
            <a:tailEnd/>
          </a:ln>
        </p:spPr>
      </p:pic>
      <p:sp>
        <p:nvSpPr>
          <p:cNvPr id="3" name="Right Arrow 2"/>
          <p:cNvSpPr/>
          <p:nvPr/>
        </p:nvSpPr>
        <p:spPr>
          <a:xfrm>
            <a:off x="762000" y="5334000"/>
            <a:ext cx="17526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sz="quarter" idx="1"/>
          </p:nvPr>
        </p:nvPicPr>
        <p:blipFill>
          <a:blip r:embed="rId3" cstate="print"/>
          <a:srcRect/>
          <a:stretch>
            <a:fillRect/>
          </a:stretch>
        </p:blipFill>
        <p:spPr bwMode="auto">
          <a:xfrm>
            <a:off x="-639110" y="0"/>
            <a:ext cx="10164110" cy="6860820"/>
          </a:xfrm>
          <a:prstGeom prst="rect">
            <a:avLst/>
          </a:prstGeom>
          <a:noFill/>
          <a:ln w="9525">
            <a:noFill/>
            <a:miter lim="800000"/>
            <a:headEnd/>
            <a:tailEnd/>
          </a:ln>
        </p:spPr>
      </p:pic>
      <p:sp>
        <p:nvSpPr>
          <p:cNvPr id="5" name="Right Arrow 4"/>
          <p:cNvSpPr/>
          <p:nvPr/>
        </p:nvSpPr>
        <p:spPr>
          <a:xfrm>
            <a:off x="914400" y="1524000"/>
            <a:ext cx="15240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sz="quarter" idx="1"/>
          </p:nvPr>
        </p:nvPicPr>
        <p:blipFill>
          <a:blip r:embed="rId3" cstate="print"/>
          <a:srcRect/>
          <a:stretch>
            <a:fillRect/>
          </a:stretch>
        </p:blipFill>
        <p:spPr bwMode="auto">
          <a:xfrm>
            <a:off x="-639110" y="0"/>
            <a:ext cx="10164110" cy="6860820"/>
          </a:xfrm>
          <a:prstGeom prst="rect">
            <a:avLst/>
          </a:prstGeom>
          <a:noFill/>
          <a:ln w="9525">
            <a:noFill/>
            <a:miter lim="800000"/>
            <a:headEnd/>
            <a:tailEnd/>
          </a:ln>
        </p:spPr>
      </p:pic>
      <p:sp>
        <p:nvSpPr>
          <p:cNvPr id="4" name="Right Arrow 3"/>
          <p:cNvSpPr/>
          <p:nvPr/>
        </p:nvSpPr>
        <p:spPr>
          <a:xfrm>
            <a:off x="1066800" y="2514600"/>
            <a:ext cx="13716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sz="quarter" idx="1"/>
          </p:nvPr>
        </p:nvPicPr>
        <p:blipFill>
          <a:blip r:embed="rId3" cstate="print"/>
          <a:srcRect/>
          <a:stretch>
            <a:fillRect/>
          </a:stretch>
        </p:blipFill>
        <p:spPr bwMode="auto">
          <a:xfrm>
            <a:off x="-639110" y="0"/>
            <a:ext cx="10164110" cy="6860820"/>
          </a:xfrm>
          <a:prstGeom prst="rect">
            <a:avLst/>
          </a:prstGeom>
          <a:noFill/>
          <a:ln w="9525">
            <a:noFill/>
            <a:miter lim="800000"/>
            <a:headEnd/>
            <a:tailEnd/>
          </a:ln>
        </p:spPr>
      </p:pic>
      <p:sp>
        <p:nvSpPr>
          <p:cNvPr id="4" name="Right Arrow 3"/>
          <p:cNvSpPr/>
          <p:nvPr/>
        </p:nvSpPr>
        <p:spPr>
          <a:xfrm>
            <a:off x="533400" y="2895600"/>
            <a:ext cx="2209800" cy="1143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Upland Units &amp; Linear shoreline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begin</a:t>
            </a:r>
            <a:endParaRPr lang="en-US" dirty="0"/>
          </a:p>
        </p:txBody>
      </p:sp>
      <p:sp>
        <p:nvSpPr>
          <p:cNvPr id="3" name="Content Placeholder 2"/>
          <p:cNvSpPr>
            <a:spLocks noGrp="1"/>
          </p:cNvSpPr>
          <p:nvPr>
            <p:ph sz="quarter" idx="1"/>
          </p:nvPr>
        </p:nvSpPr>
        <p:spPr/>
        <p:txBody>
          <a:bodyPr/>
          <a:lstStyle/>
          <a:p>
            <a:r>
              <a:rPr lang="en-US" dirty="0" smtClean="0"/>
              <a:t>Guidance and forms are located on the Online Procedures Manual (OPM). </a:t>
            </a:r>
          </a:p>
          <a:p>
            <a:r>
              <a:rPr lang="en-US" dirty="0" smtClean="0">
                <a:hlinkClick r:id="rId3"/>
              </a:rPr>
              <a:t>http://depnet/wrm/sler/erp/docs/SLERP_Online/LeadPage.pdf</a:t>
            </a:r>
            <a:endParaRPr lang="en-US" dirty="0" smtClean="0"/>
          </a:p>
          <a:p>
            <a:endParaRPr lang="en-US" dirty="0" smtClean="0"/>
          </a:p>
          <a:p>
            <a:r>
              <a:rPr lang="en-US" dirty="0" smtClean="0"/>
              <a:t>The Lease checklist can be found under SLER 0803.</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sz="quarter" idx="1"/>
          </p:nvPr>
        </p:nvPicPr>
        <p:blipFill>
          <a:blip r:embed="rId3" cstate="print"/>
          <a:srcRect/>
          <a:stretch>
            <a:fillRect/>
          </a:stretch>
        </p:blipFill>
        <p:spPr bwMode="auto">
          <a:xfrm>
            <a:off x="-639110" y="0"/>
            <a:ext cx="10164110" cy="6860820"/>
          </a:xfrm>
          <a:prstGeom prst="rect">
            <a:avLst/>
          </a:prstGeom>
          <a:noFill/>
          <a:ln w="9525">
            <a:noFill/>
            <a:miter lim="800000"/>
            <a:headEnd/>
            <a:tailEnd/>
          </a:ln>
        </p:spPr>
      </p:pic>
      <p:sp>
        <p:nvSpPr>
          <p:cNvPr id="3" name="Right Arrow 2"/>
          <p:cNvSpPr/>
          <p:nvPr/>
        </p:nvSpPr>
        <p:spPr>
          <a:xfrm>
            <a:off x="1143000" y="4343400"/>
            <a:ext cx="16002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sz="quarter" idx="1"/>
          </p:nvPr>
        </p:nvPicPr>
        <p:blipFill>
          <a:blip r:embed="rId3" cstate="print"/>
          <a:srcRect/>
          <a:stretch>
            <a:fillRect/>
          </a:stretch>
        </p:blipFill>
        <p:spPr bwMode="auto">
          <a:xfrm>
            <a:off x="-152400" y="152400"/>
            <a:ext cx="9456748" cy="7613472"/>
          </a:xfrm>
          <a:prstGeom prst="rect">
            <a:avLst/>
          </a:prstGeom>
          <a:noFill/>
          <a:ln w="9525">
            <a:noFill/>
            <a:miter lim="800000"/>
            <a:headEnd/>
            <a:tailEnd/>
          </a:ln>
        </p:spPr>
      </p:pic>
      <p:sp>
        <p:nvSpPr>
          <p:cNvPr id="2" name="Right Arrow 1"/>
          <p:cNvSpPr/>
          <p:nvPr/>
        </p:nvSpPr>
        <p:spPr>
          <a:xfrm>
            <a:off x="457200" y="685800"/>
            <a:ext cx="22098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Shared </a:t>
            </a:r>
            <a:r>
              <a:rPr lang="en-US" dirty="0" smtClean="0"/>
              <a:t>M</a:t>
            </a:r>
            <a:r>
              <a:rPr lang="en-US" dirty="0" smtClean="0"/>
              <a:t>ailbox List</a:t>
            </a:r>
            <a:endParaRPr lang="en-US" dirty="0"/>
          </a:p>
        </p:txBody>
      </p:sp>
      <p:sp>
        <p:nvSpPr>
          <p:cNvPr id="5" name="Content Placeholder 4"/>
          <p:cNvSpPr>
            <a:spLocks noGrp="1"/>
          </p:cNvSpPr>
          <p:nvPr>
            <p:ph sz="quarter" idx="1"/>
          </p:nvPr>
        </p:nvSpPr>
        <p:spPr/>
        <p:txBody>
          <a:bodyPr>
            <a:normAutofit fontScale="47500" lnSpcReduction="20000"/>
          </a:bodyPr>
          <a:lstStyle/>
          <a:p>
            <a:endParaRPr lang="en-US" dirty="0" smtClean="0"/>
          </a:p>
          <a:p>
            <a:r>
              <a:rPr lang="en-US" b="1" dirty="0" smtClean="0"/>
              <a:t>Sufficient upland interest reviews and questions </a:t>
            </a:r>
            <a:r>
              <a:rPr lang="en-US" b="1" dirty="0" smtClean="0"/>
              <a:t>should be sent to: </a:t>
            </a:r>
            <a:r>
              <a:rPr lang="en-US" b="1" dirty="0" smtClean="0"/>
              <a:t>Steve Kellogg </a:t>
            </a:r>
            <a:endParaRPr lang="en-US" b="1" dirty="0" smtClean="0"/>
          </a:p>
          <a:p>
            <a:r>
              <a:rPr lang="en-US" dirty="0" smtClean="0"/>
              <a:t>via </a:t>
            </a:r>
            <a:r>
              <a:rPr lang="en-US" dirty="0" smtClean="0"/>
              <a:t>shared mailbox: </a:t>
            </a:r>
            <a:r>
              <a:rPr lang="en-US" dirty="0" smtClean="0">
                <a:hlinkClick r:id="rId3"/>
              </a:rPr>
              <a:t>mailto:SUI_TitleDetermination@dep.state.fl.us</a:t>
            </a:r>
            <a:endParaRPr lang="en-US" dirty="0" smtClean="0"/>
          </a:p>
          <a:p>
            <a:r>
              <a:rPr lang="en-US" dirty="0" smtClean="0"/>
              <a:t>send </a:t>
            </a:r>
            <a:r>
              <a:rPr lang="en-US" dirty="0" smtClean="0"/>
              <a:t>oculus link and/or document in an e-mail </a:t>
            </a:r>
          </a:p>
          <a:p>
            <a:r>
              <a:rPr lang="en-US" dirty="0" smtClean="0"/>
              <a:t>Required documents: Survey legal description, upland deed or applicants interest in upland parcel, title determination.</a:t>
            </a:r>
            <a:endParaRPr lang="en-US" dirty="0" smtClean="0"/>
          </a:p>
          <a:p>
            <a:endParaRPr lang="en-US" dirty="0" smtClean="0"/>
          </a:p>
          <a:p>
            <a:r>
              <a:rPr lang="en-US" dirty="0" smtClean="0"/>
              <a:t>• </a:t>
            </a:r>
            <a:r>
              <a:rPr lang="en-US" b="1" dirty="0" smtClean="0"/>
              <a:t>Electronic DOA packages </a:t>
            </a:r>
            <a:r>
              <a:rPr lang="en-US" b="1" dirty="0" smtClean="0"/>
              <a:t>for new multi-family, multi-slip and commercial leases </a:t>
            </a:r>
            <a:r>
              <a:rPr lang="en-US" b="1" dirty="0" smtClean="0"/>
              <a:t>should be sent </a:t>
            </a:r>
            <a:r>
              <a:rPr lang="en-US" b="1" dirty="0" smtClean="0"/>
              <a:t>to: Amy Horton </a:t>
            </a:r>
          </a:p>
          <a:p>
            <a:r>
              <a:rPr lang="en-US" dirty="0" smtClean="0"/>
              <a:t>via </a:t>
            </a:r>
            <a:r>
              <a:rPr lang="en-US" dirty="0" smtClean="0"/>
              <a:t>shared mailbox: </a:t>
            </a:r>
            <a:r>
              <a:rPr lang="en-US" dirty="0" smtClean="0">
                <a:hlinkClick r:id="rId4"/>
              </a:rPr>
              <a:t>District.Lease.Submittal@dep.state.fl.us</a:t>
            </a:r>
            <a:endParaRPr lang="en-US" dirty="0" smtClean="0"/>
          </a:p>
          <a:p>
            <a:r>
              <a:rPr lang="en-US" dirty="0" smtClean="0"/>
              <a:t>Send </a:t>
            </a:r>
            <a:r>
              <a:rPr lang="en-US" dirty="0" smtClean="0"/>
              <a:t>oculus link and/or document in an e-mail </a:t>
            </a:r>
          </a:p>
          <a:p>
            <a:r>
              <a:rPr lang="en-US" dirty="0" smtClean="0"/>
              <a:t>Any </a:t>
            </a:r>
            <a:r>
              <a:rPr lang="en-US" dirty="0" smtClean="0"/>
              <a:t>questions about those leases should be directed to Amy Horton </a:t>
            </a:r>
          </a:p>
          <a:p>
            <a:endParaRPr lang="en-US" dirty="0" smtClean="0"/>
          </a:p>
          <a:p>
            <a:r>
              <a:rPr lang="en-US" dirty="0" smtClean="0"/>
              <a:t>• </a:t>
            </a:r>
            <a:r>
              <a:rPr lang="en-US" b="1" dirty="0" smtClean="0"/>
              <a:t>DOA’s for lease modifications should be sent to: </a:t>
            </a:r>
            <a:r>
              <a:rPr lang="en-US" b="1" dirty="0" smtClean="0"/>
              <a:t>Mr. Dana Marcum </a:t>
            </a:r>
            <a:endParaRPr lang="en-US" b="1" dirty="0" smtClean="0"/>
          </a:p>
          <a:p>
            <a:r>
              <a:rPr lang="en-US" dirty="0" smtClean="0"/>
              <a:t>via </a:t>
            </a:r>
            <a:r>
              <a:rPr lang="en-US" dirty="0" smtClean="0"/>
              <a:t>shared mailbox: </a:t>
            </a:r>
            <a:r>
              <a:rPr lang="en-US" dirty="0" smtClean="0">
                <a:hlinkClick r:id="rId5"/>
              </a:rPr>
              <a:t>Lease_ModificationAsbuilt@dep.state.fl.us</a:t>
            </a:r>
            <a:endParaRPr lang="en-US" dirty="0" smtClean="0"/>
          </a:p>
          <a:p>
            <a:r>
              <a:rPr lang="en-US" dirty="0" smtClean="0"/>
              <a:t>Send </a:t>
            </a:r>
            <a:r>
              <a:rPr lang="en-US" dirty="0" smtClean="0"/>
              <a:t>oculus link and/or document in an e-mail </a:t>
            </a:r>
          </a:p>
          <a:p>
            <a:endParaRPr lang="en-US" dirty="0" smtClean="0"/>
          </a:p>
          <a:p>
            <a:r>
              <a:rPr lang="en-US" dirty="0" smtClean="0"/>
              <a:t>• </a:t>
            </a:r>
            <a:r>
              <a:rPr lang="en-US" b="1" dirty="0" smtClean="0"/>
              <a:t>All easement packages, whether new or modifications should be sent to: Tiana Brown </a:t>
            </a:r>
          </a:p>
          <a:p>
            <a:r>
              <a:rPr lang="en-US" dirty="0" smtClean="0"/>
              <a:t>via </a:t>
            </a:r>
            <a:r>
              <a:rPr lang="en-US" dirty="0" smtClean="0"/>
              <a:t>shared mailbox: </a:t>
            </a:r>
            <a:r>
              <a:rPr lang="en-US" dirty="0" smtClean="0">
                <a:hlinkClick r:id="rId6"/>
              </a:rPr>
              <a:t>District.Easement.Submittal@dep.state.fl.us</a:t>
            </a:r>
            <a:endParaRPr lang="en-US" dirty="0" smtClean="0"/>
          </a:p>
          <a:p>
            <a:r>
              <a:rPr lang="en-US" dirty="0" smtClean="0"/>
              <a:t>Send </a:t>
            </a:r>
            <a:r>
              <a:rPr lang="en-US" dirty="0" smtClean="0"/>
              <a:t>oculus link and/or document in an e-mail </a:t>
            </a:r>
          </a:p>
          <a:p>
            <a:r>
              <a:rPr lang="en-US" dirty="0" smtClean="0"/>
              <a:t>Any </a:t>
            </a:r>
            <a:r>
              <a:rPr lang="en-US" dirty="0" smtClean="0"/>
              <a:t>questions about these easements should be directed to Tiana Brown </a:t>
            </a:r>
          </a:p>
          <a:p>
            <a:endParaRPr lang="en-US" dirty="0"/>
          </a:p>
        </p:txBody>
      </p:sp>
    </p:spTree>
    <p:extLst>
      <p:ext uri="{BB962C8B-B14F-4D97-AF65-F5344CB8AC3E}">
        <p14:creationId xmlns:p14="http://schemas.microsoft.com/office/powerpoint/2010/main" xmlns="" val="3464575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3" cstate="print"/>
          <a:srcRect/>
          <a:stretch>
            <a:fillRect/>
          </a:stretch>
        </p:blipFill>
        <p:spPr bwMode="auto">
          <a:xfrm>
            <a:off x="1" y="-82897"/>
            <a:ext cx="9238508" cy="6788497"/>
          </a:xfrm>
          <a:prstGeom prst="rect">
            <a:avLst/>
          </a:prstGeom>
          <a:noFill/>
          <a:ln w="9525">
            <a:noFill/>
            <a:miter lim="800000"/>
            <a:headEnd/>
            <a:tailEnd/>
          </a:ln>
        </p:spPr>
      </p:pic>
      <p:sp>
        <p:nvSpPr>
          <p:cNvPr id="5" name="Down Arrow 4"/>
          <p:cNvSpPr/>
          <p:nvPr/>
        </p:nvSpPr>
        <p:spPr>
          <a:xfrm rot="5400000">
            <a:off x="7772400" y="914400"/>
            <a:ext cx="9906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410200" y="1219200"/>
            <a:ext cx="1676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Required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3" cstate="print"/>
          <a:srcRect/>
          <a:stretch>
            <a:fillRect/>
          </a:stretch>
        </p:blipFill>
        <p:spPr bwMode="auto">
          <a:xfrm>
            <a:off x="1" y="-82897"/>
            <a:ext cx="9238508" cy="6788497"/>
          </a:xfrm>
          <a:prstGeom prst="rect">
            <a:avLst/>
          </a:prstGeom>
          <a:noFill/>
          <a:ln w="9525">
            <a:noFill/>
            <a:miter lim="800000"/>
            <a:headEnd/>
            <a:tailEnd/>
          </a:ln>
        </p:spPr>
      </p:pic>
      <p:sp>
        <p:nvSpPr>
          <p:cNvPr id="3" name="Right Arrow 2"/>
          <p:cNvSpPr/>
          <p:nvPr/>
        </p:nvSpPr>
        <p:spPr>
          <a:xfrm>
            <a:off x="304800" y="2362200"/>
            <a:ext cx="2743200" cy="160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Does it meet the delegation under </a:t>
            </a:r>
          </a:p>
          <a:p>
            <a:pPr algn="ctr"/>
            <a:r>
              <a:rPr lang="en-US" dirty="0" smtClean="0"/>
              <a:t>18-21.0051?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3" cstate="print"/>
          <a:srcRect/>
          <a:stretch>
            <a:fillRect/>
          </a:stretch>
        </p:blipFill>
        <p:spPr bwMode="auto">
          <a:xfrm>
            <a:off x="1" y="-82897"/>
            <a:ext cx="9238508" cy="6788497"/>
          </a:xfrm>
          <a:prstGeom prst="rect">
            <a:avLst/>
          </a:prstGeom>
          <a:noFill/>
          <a:ln w="9525">
            <a:noFill/>
            <a:miter lim="800000"/>
            <a:headEnd/>
            <a:tailEnd/>
          </a:ln>
        </p:spPr>
      </p:pic>
      <p:sp>
        <p:nvSpPr>
          <p:cNvPr id="3" name="Right Arrow 2"/>
          <p:cNvSpPr/>
          <p:nvPr/>
        </p:nvSpPr>
        <p:spPr>
          <a:xfrm>
            <a:off x="1066800" y="3048000"/>
            <a:ext cx="19050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Extended Term?</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cstate="print"/>
          <a:srcRect/>
          <a:stretch>
            <a:fillRect/>
          </a:stretch>
        </p:blipFill>
        <p:spPr bwMode="auto">
          <a:xfrm>
            <a:off x="0" y="-152400"/>
            <a:ext cx="9143999" cy="716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3" cstate="print"/>
          <a:srcRect/>
          <a:stretch>
            <a:fillRect/>
          </a:stretch>
        </p:blipFill>
        <p:spPr bwMode="auto">
          <a:xfrm>
            <a:off x="1" y="-82897"/>
            <a:ext cx="9238508" cy="6788497"/>
          </a:xfrm>
          <a:prstGeom prst="rect">
            <a:avLst/>
          </a:prstGeom>
          <a:noFill/>
          <a:ln w="9525">
            <a:noFill/>
            <a:miter lim="800000"/>
            <a:headEnd/>
            <a:tailEnd/>
          </a:ln>
        </p:spPr>
      </p:pic>
      <p:sp>
        <p:nvSpPr>
          <p:cNvPr id="4" name="Right Arrow 3"/>
          <p:cNvSpPr/>
          <p:nvPr/>
        </p:nvSpPr>
        <p:spPr>
          <a:xfrm>
            <a:off x="762000" y="3200400"/>
            <a:ext cx="2133600" cy="1143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Included in the DOA</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
          </p:nvPr>
        </p:nvPicPr>
        <p:blipFill>
          <a:blip r:embed="rId3" cstate="print"/>
          <a:srcRect/>
          <a:stretch>
            <a:fillRect/>
          </a:stretch>
        </p:blipFill>
        <p:spPr bwMode="auto">
          <a:xfrm>
            <a:off x="0" y="0"/>
            <a:ext cx="9238508" cy="6788497"/>
          </a:xfrm>
          <a:prstGeom prst="rect">
            <a:avLst/>
          </a:prstGeom>
          <a:noFill/>
          <a:ln w="9525">
            <a:noFill/>
            <a:miter lim="800000"/>
            <a:headEnd/>
            <a:tailEnd/>
          </a:ln>
        </p:spPr>
      </p:pic>
      <p:sp>
        <p:nvSpPr>
          <p:cNvPr id="5" name="Right Arrow 4"/>
          <p:cNvSpPr/>
          <p:nvPr/>
        </p:nvSpPr>
        <p:spPr>
          <a:xfrm>
            <a:off x="914400" y="3581400"/>
            <a:ext cx="1981200" cy="1143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Creating the DOA</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2531</TotalTime>
  <Words>2010</Words>
  <Application>Microsoft Office PowerPoint</Application>
  <PresentationFormat>On-screen Show (4:3)</PresentationFormat>
  <Paragraphs>194</Paragraphs>
  <Slides>32</Slides>
  <Notes>26</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Civic</vt:lpstr>
      <vt:lpstr>Training Presentation</vt:lpstr>
      <vt:lpstr>Introduction</vt:lpstr>
      <vt:lpstr>Where to begin</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Survey / SUI Review</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Shared Mailbox List</vt:lpstr>
    </vt:vector>
  </TitlesOfParts>
  <Company>FLORIDADEP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Presentation</dc:title>
  <dc:creator>jones_s</dc:creator>
  <cp:lastModifiedBy>Wright_JE</cp:lastModifiedBy>
  <cp:revision>240</cp:revision>
  <dcterms:created xsi:type="dcterms:W3CDTF">2009-11-05T20:38:14Z</dcterms:created>
  <dcterms:modified xsi:type="dcterms:W3CDTF">2014-06-09T14:07:37Z</dcterms:modified>
</cp:coreProperties>
</file>