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56" r:id="rId2"/>
    <p:sldId id="262" r:id="rId3"/>
    <p:sldId id="260" r:id="rId4"/>
    <p:sldId id="257" r:id="rId5"/>
    <p:sldId id="259" r:id="rId6"/>
    <p:sldId id="261" r:id="rId7"/>
    <p:sldId id="265" r:id="rId8"/>
    <p:sldId id="267" r:id="rId9"/>
    <p:sldId id="268" r:id="rId10"/>
    <p:sldId id="269" r:id="rId11"/>
    <p:sldId id="276" r:id="rId12"/>
    <p:sldId id="280" r:id="rId13"/>
    <p:sldId id="278" r:id="rId14"/>
    <p:sldId id="296" r:id="rId15"/>
    <p:sldId id="284" r:id="rId16"/>
    <p:sldId id="270" r:id="rId17"/>
    <p:sldId id="271" r:id="rId18"/>
    <p:sldId id="273" r:id="rId19"/>
    <p:sldId id="274" r:id="rId20"/>
    <p:sldId id="298" r:id="rId21"/>
    <p:sldId id="300" r:id="rId22"/>
    <p:sldId id="281" r:id="rId23"/>
    <p:sldId id="285" r:id="rId24"/>
    <p:sldId id="286" r:id="rId25"/>
    <p:sldId id="291" r:id="rId26"/>
    <p:sldId id="292" r:id="rId27"/>
    <p:sldId id="294"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mpanile, Nick" initials="CN" lastIdx="0" clrIdx="0">
    <p:extLst>
      <p:ext uri="{19B8F6BF-5375-455C-9EA6-DF929625EA0E}">
        <p15:presenceInfo xmlns:p15="http://schemas.microsoft.com/office/powerpoint/2012/main" userId="S-1-5-21-1004336348-1214440339-1801674531-21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00"/>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63" d="100"/>
          <a:sy n="63" d="100"/>
        </p:scale>
        <p:origin x="72" y="12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4180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440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0891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60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369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6/9/2014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765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6/9/2014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0529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6/9/2014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4500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D24A7AC-904D-4781-85BA-7D10C17ED021}" type="datetimeFigureOut">
              <a:rPr lang="en-US" smtClean="0"/>
              <a:t>6/9/2014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5840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331444B-B92B-4E27-8C94-BB93EAF5CB18}" type="datetimeFigureOut">
              <a:rPr lang="en-US" smtClean="0"/>
              <a:t>6/9/2014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863095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6/9/2014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27840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D6E9DEC-419B-4CC5-A080-3B06BD5A8291}" type="datetimeFigureOut">
              <a:rPr lang="en-US" smtClean="0"/>
              <a:t>6/9/2014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32224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1442827"/>
          </a:xfrm>
        </p:spPr>
        <p:txBody>
          <a:bodyPr>
            <a:normAutofit fontScale="90000"/>
          </a:bodyPr>
          <a:lstStyle/>
          <a:p>
            <a:pPr algn="ctr"/>
            <a:r>
              <a:rPr lang="en-US" sz="6600" b="1" dirty="0">
                <a:solidFill>
                  <a:schemeClr val="tx1">
                    <a:lumMod val="75000"/>
                    <a:lumOff val="25000"/>
                  </a:schemeClr>
                </a:solidFill>
              </a:rPr>
              <a:t>Determining W</a:t>
            </a:r>
            <a:r>
              <a:rPr lang="en-US" sz="6600" b="1" dirty="0" smtClean="0">
                <a:solidFill>
                  <a:schemeClr val="tx1">
                    <a:lumMod val="75000"/>
                    <a:lumOff val="25000"/>
                  </a:schemeClr>
                </a:solidFill>
              </a:rPr>
              <a:t>hat Constitutes </a:t>
            </a:r>
            <a:r>
              <a:rPr lang="en-US" sz="6600" b="1" dirty="0">
                <a:solidFill>
                  <a:schemeClr val="tx1">
                    <a:lumMod val="75000"/>
                    <a:lumOff val="25000"/>
                  </a:schemeClr>
                </a:solidFill>
              </a:rPr>
              <a:t>Sufficient Upland Interest</a:t>
            </a:r>
          </a:p>
        </p:txBody>
      </p:sp>
      <p:sp>
        <p:nvSpPr>
          <p:cNvPr id="3" name="Subtitle 2"/>
          <p:cNvSpPr>
            <a:spLocks noGrp="1"/>
          </p:cNvSpPr>
          <p:nvPr>
            <p:ph type="subTitle" idx="1"/>
          </p:nvPr>
        </p:nvSpPr>
        <p:spPr>
          <a:xfrm>
            <a:off x="1253690" y="2321168"/>
            <a:ext cx="10068025" cy="2039817"/>
          </a:xfrm>
        </p:spPr>
        <p:txBody>
          <a:bodyPr>
            <a:normAutofit fontScale="92500" lnSpcReduction="20000"/>
          </a:bodyPr>
          <a:lstStyle/>
          <a:p>
            <a:pPr algn="ctr"/>
            <a:endParaRPr lang="en-US" b="1" dirty="0" smtClean="0">
              <a:solidFill>
                <a:schemeClr val="tx1">
                  <a:lumMod val="75000"/>
                  <a:lumOff val="25000"/>
                </a:schemeClr>
              </a:solidFill>
            </a:endParaRPr>
          </a:p>
          <a:p>
            <a:pPr algn="ctr"/>
            <a:r>
              <a:rPr lang="en-US" sz="2300" dirty="0">
                <a:solidFill>
                  <a:schemeClr val="tx1">
                    <a:lumMod val="75000"/>
                    <a:lumOff val="25000"/>
                  </a:schemeClr>
                </a:solidFill>
              </a:rPr>
              <a:t>Nick Campanile – FDEP/DSL OFFICE OF SURVEY &amp; MAPPING</a:t>
            </a:r>
          </a:p>
          <a:p>
            <a:pPr algn="ctr"/>
            <a:r>
              <a:rPr lang="en-US" sz="2300" dirty="0" smtClean="0">
                <a:solidFill>
                  <a:schemeClr val="tx1">
                    <a:lumMod val="75000"/>
                    <a:lumOff val="25000"/>
                  </a:schemeClr>
                </a:solidFill>
              </a:rPr>
              <a:t>Gary Heiser – FDEP OFFICE OF GENERAL COUNSEL </a:t>
            </a:r>
          </a:p>
          <a:p>
            <a:pPr algn="ctr"/>
            <a:endParaRPr lang="en-US" sz="2300" dirty="0" smtClean="0">
              <a:solidFill>
                <a:schemeClr val="tx1">
                  <a:lumMod val="75000"/>
                  <a:lumOff val="25000"/>
                </a:schemeClr>
              </a:solidFill>
            </a:endParaRPr>
          </a:p>
          <a:p>
            <a:pPr algn="ctr"/>
            <a:r>
              <a:rPr lang="en-US" sz="2300" dirty="0" smtClean="0">
                <a:solidFill>
                  <a:schemeClr val="tx1">
                    <a:lumMod val="75000"/>
                    <a:lumOff val="25000"/>
                  </a:schemeClr>
                </a:solidFill>
              </a:rPr>
              <a:t>June 11, 2014</a:t>
            </a:r>
            <a:endParaRPr lang="en-US" sz="2300" dirty="0">
              <a:solidFill>
                <a:schemeClr val="tx1">
                  <a:lumMod val="75000"/>
                  <a:lumOff val="25000"/>
                </a:schemeClr>
              </a:solidFill>
            </a:endParaRPr>
          </a:p>
        </p:txBody>
      </p:sp>
    </p:spTree>
    <p:extLst>
      <p:ext uri="{BB962C8B-B14F-4D97-AF65-F5344CB8AC3E}">
        <p14:creationId xmlns:p14="http://schemas.microsoft.com/office/powerpoint/2010/main" val="16210966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pPr algn="ctr"/>
            <a:r>
              <a:rPr lang="en-US" sz="4000" b="1" dirty="0" smtClean="0"/>
              <a:t>Further Search Yielded Deed into BOT For Any Lands </a:t>
            </a:r>
            <a:r>
              <a:rPr lang="en-US" sz="4000" b="1" dirty="0" err="1" smtClean="0"/>
              <a:t>Waterward</a:t>
            </a:r>
            <a:r>
              <a:rPr lang="en-US" sz="4000" b="1" dirty="0"/>
              <a:t> </a:t>
            </a:r>
            <a:r>
              <a:rPr lang="en-US" sz="4000" b="1" dirty="0" smtClean="0"/>
              <a:t>Of The 3.40 Foot Contour</a:t>
            </a:r>
            <a:endParaRPr lang="en-US" sz="4000" b="1" dirty="0"/>
          </a:p>
        </p:txBody>
      </p:sp>
      <p:pic>
        <p:nvPicPr>
          <p:cNvPr id="2" name="Snagit_PPT8C7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7965" y="4811552"/>
            <a:ext cx="7877029" cy="1407061"/>
          </a:xfrm>
          <a:prstGeom prst="rect">
            <a:avLst/>
          </a:prstGeom>
        </p:spPr>
      </p:pic>
      <p:pic>
        <p:nvPicPr>
          <p:cNvPr id="5" name="Snagit_PPT15B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7907" y="2136361"/>
            <a:ext cx="5457143" cy="2276190"/>
          </a:xfrm>
          <a:prstGeom prst="rect">
            <a:avLst/>
          </a:prstGeom>
        </p:spPr>
      </p:pic>
    </p:spTree>
    <p:extLst>
      <p:ext uri="{BB962C8B-B14F-4D97-AF65-F5344CB8AC3E}">
        <p14:creationId xmlns:p14="http://schemas.microsoft.com/office/powerpoint/2010/main" val="33712394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b="1" smtClean="0"/>
              <a:t>Parcel </a:t>
            </a:r>
            <a:r>
              <a:rPr lang="en-US" b="1" smtClean="0">
                <a:solidFill>
                  <a:srgbClr val="FF0000"/>
                </a:solidFill>
              </a:rPr>
              <a:t>Without</a:t>
            </a:r>
            <a:r>
              <a:rPr lang="en-US" b="1" smtClean="0"/>
              <a:t> SUI</a:t>
            </a:r>
            <a:r>
              <a:rPr lang="en-US" b="1" dirty="0" smtClean="0"/>
              <a:t/>
            </a:r>
            <a:br>
              <a:rPr lang="en-US" b="1" dirty="0" smtClean="0"/>
            </a:br>
            <a:endParaRPr lang="en-US" b="1" dirty="0"/>
          </a:p>
        </p:txBody>
      </p:sp>
      <p:sp>
        <p:nvSpPr>
          <p:cNvPr id="14" name="Text Placeholder 13"/>
          <p:cNvSpPr>
            <a:spLocks noGrp="1"/>
          </p:cNvSpPr>
          <p:nvPr>
            <p:ph type="body" sz="half" idx="2"/>
          </p:nvPr>
        </p:nvSpPr>
        <p:spPr/>
        <p:txBody>
          <a:bodyPr/>
          <a:lstStyle/>
          <a:p>
            <a:endParaRPr lang="en-US" sz="2000" dirty="0" smtClean="0"/>
          </a:p>
          <a:p>
            <a:r>
              <a:rPr lang="en-US" sz="2000" dirty="0" smtClean="0"/>
              <a:t>Subject Lot 23, Block 4</a:t>
            </a:r>
          </a:p>
          <a:p>
            <a:r>
              <a:rPr lang="en-US" sz="2000" dirty="0"/>
              <a:t>Platted Subdivision Lot N</a:t>
            </a:r>
            <a:r>
              <a:rPr lang="en-US" sz="2000" dirty="0" smtClean="0"/>
              <a:t>ot Fronting </a:t>
            </a:r>
            <a:r>
              <a:rPr lang="en-US" sz="2000" dirty="0"/>
              <a:t>O</a:t>
            </a:r>
            <a:r>
              <a:rPr lang="en-US" sz="2000" dirty="0" smtClean="0"/>
              <a:t>n </a:t>
            </a:r>
            <a:r>
              <a:rPr lang="en-US" sz="2000" dirty="0"/>
              <a:t>W</a:t>
            </a:r>
            <a:r>
              <a:rPr lang="en-US" sz="2000" dirty="0" smtClean="0"/>
              <a:t>ater Body</a:t>
            </a:r>
          </a:p>
          <a:p>
            <a:r>
              <a:rPr lang="en-US" sz="2000" dirty="0" smtClean="0"/>
              <a:t>Public Road R/W Creates Separation</a:t>
            </a:r>
          </a:p>
          <a:p>
            <a:endParaRPr lang="en-US" sz="2000" dirty="0" smtClean="0"/>
          </a:p>
          <a:p>
            <a:endParaRPr lang="en-US" sz="2000" dirty="0" smtClean="0"/>
          </a:p>
          <a:p>
            <a:endParaRPr lang="en-US" dirty="0"/>
          </a:p>
        </p:txBody>
      </p:sp>
      <p:pic>
        <p:nvPicPr>
          <p:cNvPr id="2" name="Snagit_PPTE25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4743" y="126378"/>
            <a:ext cx="4842399" cy="4201271"/>
          </a:xfrm>
          <a:prstGeom prst="rect">
            <a:avLst/>
          </a:prstGeom>
        </p:spPr>
      </p:pic>
      <p:pic>
        <p:nvPicPr>
          <p:cNvPr id="3" name="Snagit_PPT950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6228" y="4429249"/>
            <a:ext cx="7640254" cy="2245723"/>
          </a:xfrm>
          <a:prstGeom prst="rect">
            <a:avLst/>
          </a:prstGeom>
        </p:spPr>
      </p:pic>
      <p:cxnSp>
        <p:nvCxnSpPr>
          <p:cNvPr id="8" name="Straight Arrow Connector 7"/>
          <p:cNvCxnSpPr/>
          <p:nvPr/>
        </p:nvCxnSpPr>
        <p:spPr>
          <a:xfrm flipV="1">
            <a:off x="2883877" y="885372"/>
            <a:ext cx="5372065" cy="2533077"/>
          </a:xfrm>
          <a:prstGeom prst="straightConnector1">
            <a:avLst/>
          </a:prstGeom>
          <a:ln w="22225" cap="sq">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7794171" y="1103086"/>
            <a:ext cx="461771" cy="4325257"/>
          </a:xfrm>
          <a:prstGeom prst="straightConnector1">
            <a:avLst/>
          </a:prstGeom>
          <a:ln w="2222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213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b="1" dirty="0"/>
              <a:t>Parcel </a:t>
            </a:r>
            <a:r>
              <a:rPr lang="en-US" b="1" dirty="0">
                <a:solidFill>
                  <a:srgbClr val="FF0000"/>
                </a:solidFill>
              </a:rPr>
              <a:t>Without</a:t>
            </a:r>
            <a:r>
              <a:rPr lang="en-US" b="1" dirty="0"/>
              <a:t> SUI Yet Gained Interest Via Easement From BOT</a:t>
            </a:r>
            <a:r>
              <a:rPr lang="en-US" b="1" dirty="0" smtClean="0"/>
              <a:t/>
            </a:r>
            <a:br>
              <a:rPr lang="en-US" b="1" dirty="0" smtClean="0"/>
            </a:br>
            <a:endParaRPr lang="en-US" b="1" dirty="0"/>
          </a:p>
        </p:txBody>
      </p:sp>
      <p:sp>
        <p:nvSpPr>
          <p:cNvPr id="14" name="Text Placeholder 13"/>
          <p:cNvSpPr>
            <a:spLocks noGrp="1"/>
          </p:cNvSpPr>
          <p:nvPr>
            <p:ph type="body" sz="half" idx="2"/>
          </p:nvPr>
        </p:nvSpPr>
        <p:spPr/>
        <p:txBody>
          <a:bodyPr>
            <a:normAutofit/>
          </a:bodyPr>
          <a:lstStyle/>
          <a:p>
            <a:endParaRPr lang="en-US" sz="2000" dirty="0" smtClean="0"/>
          </a:p>
          <a:p>
            <a:r>
              <a:rPr lang="en-US" sz="2000" dirty="0" smtClean="0"/>
              <a:t>Subject Lot 8 of a Platted Subdivision</a:t>
            </a:r>
          </a:p>
          <a:p>
            <a:r>
              <a:rPr lang="en-US" sz="2000" dirty="0" smtClean="0"/>
              <a:t>Platted </a:t>
            </a:r>
            <a:r>
              <a:rPr lang="en-US" sz="2000" dirty="0"/>
              <a:t>Subdivision Lot N</a:t>
            </a:r>
            <a:r>
              <a:rPr lang="en-US" sz="2000" dirty="0" smtClean="0"/>
              <a:t>ot Fronting </a:t>
            </a:r>
            <a:r>
              <a:rPr lang="en-US" sz="2000" dirty="0"/>
              <a:t>O</a:t>
            </a:r>
            <a:r>
              <a:rPr lang="en-US" sz="2000" dirty="0" smtClean="0"/>
              <a:t>n </a:t>
            </a:r>
            <a:r>
              <a:rPr lang="en-US" sz="2000" dirty="0"/>
              <a:t>W</a:t>
            </a:r>
            <a:r>
              <a:rPr lang="en-US" sz="2000" dirty="0" smtClean="0"/>
              <a:t>ater Body</a:t>
            </a:r>
          </a:p>
          <a:p>
            <a:endParaRPr lang="en-US" sz="2000" dirty="0" smtClean="0"/>
          </a:p>
          <a:p>
            <a:endParaRPr lang="en-US" sz="2000" dirty="0" smtClean="0"/>
          </a:p>
          <a:p>
            <a:endParaRPr lang="en-US" sz="2000" dirty="0" smtClean="0"/>
          </a:p>
          <a:p>
            <a:endParaRPr lang="en-US" dirty="0"/>
          </a:p>
        </p:txBody>
      </p:sp>
      <p:pic>
        <p:nvPicPr>
          <p:cNvPr id="2" name="Snagit_PPT1CC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194630" y="144182"/>
            <a:ext cx="7730300" cy="6652315"/>
          </a:xfrm>
          <a:prstGeom prst="rect">
            <a:avLst/>
          </a:prstGeom>
        </p:spPr>
      </p:pic>
      <p:cxnSp>
        <p:nvCxnSpPr>
          <p:cNvPr id="5" name="Straight Arrow Connector 4"/>
          <p:cNvCxnSpPr/>
          <p:nvPr/>
        </p:nvCxnSpPr>
        <p:spPr>
          <a:xfrm flipV="1">
            <a:off x="3222171" y="2728686"/>
            <a:ext cx="4412343" cy="856343"/>
          </a:xfrm>
          <a:prstGeom prst="straightConnector1">
            <a:avLst/>
          </a:prstGeom>
          <a:ln w="2222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512457" y="4325257"/>
            <a:ext cx="7402286" cy="841829"/>
          </a:xfrm>
          <a:prstGeom prst="straightConnector1">
            <a:avLst/>
          </a:prstGeom>
          <a:ln w="22225">
            <a:solidFill>
              <a:srgbClr val="0000FF"/>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512457" y="2728687"/>
            <a:ext cx="7052380" cy="1596570"/>
          </a:xfrm>
          <a:prstGeom prst="straightConnector1">
            <a:avLst/>
          </a:prstGeom>
          <a:ln w="25400">
            <a:solidFill>
              <a:srgbClr val="0000FF"/>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075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b="1" dirty="0" smtClean="0"/>
              <a:t>Parcel </a:t>
            </a:r>
            <a:r>
              <a:rPr lang="en-US" b="1" dirty="0" smtClean="0">
                <a:solidFill>
                  <a:srgbClr val="FF0000"/>
                </a:solidFill>
              </a:rPr>
              <a:t>Without</a:t>
            </a:r>
            <a:r>
              <a:rPr lang="en-US" b="1" dirty="0" smtClean="0"/>
              <a:t> SUI Yet Gained Interest Via Easement From BOT</a:t>
            </a:r>
            <a:br>
              <a:rPr lang="en-US" b="1" dirty="0" smtClean="0"/>
            </a:br>
            <a:endParaRPr lang="en-US" b="1" dirty="0"/>
          </a:p>
        </p:txBody>
      </p:sp>
      <p:sp>
        <p:nvSpPr>
          <p:cNvPr id="14" name="Text Placeholder 13"/>
          <p:cNvSpPr>
            <a:spLocks noGrp="1"/>
          </p:cNvSpPr>
          <p:nvPr>
            <p:ph type="body" sz="half" idx="2"/>
          </p:nvPr>
        </p:nvSpPr>
        <p:spPr/>
        <p:txBody>
          <a:bodyPr>
            <a:normAutofit/>
          </a:bodyPr>
          <a:lstStyle/>
          <a:p>
            <a:endParaRPr lang="en-US" sz="2000" dirty="0" smtClean="0"/>
          </a:p>
          <a:p>
            <a:r>
              <a:rPr lang="en-US" sz="2000" dirty="0" smtClean="0"/>
              <a:t>State-owned Marsh Lands Above MHW Separates Parcel from Water Body</a:t>
            </a:r>
          </a:p>
          <a:p>
            <a:r>
              <a:rPr lang="en-US" sz="2000" dirty="0" smtClean="0"/>
              <a:t>BOT Decision Was To Grant Easement To Lot Owner To Reach Water Body</a:t>
            </a:r>
          </a:p>
          <a:p>
            <a:endParaRPr lang="en-US" sz="2000" dirty="0" smtClean="0"/>
          </a:p>
          <a:p>
            <a:endParaRPr lang="en-US" sz="2000" dirty="0" smtClean="0"/>
          </a:p>
          <a:p>
            <a:endParaRPr lang="en-US" sz="2000" dirty="0" smtClean="0"/>
          </a:p>
          <a:p>
            <a:endParaRPr lang="en-US" dirty="0"/>
          </a:p>
        </p:txBody>
      </p:sp>
      <p:pic>
        <p:nvPicPr>
          <p:cNvPr id="4" name="Snagit_PPT237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3899" y="148308"/>
            <a:ext cx="6521129" cy="6709692"/>
          </a:xfrm>
          <a:prstGeom prst="rect">
            <a:avLst/>
          </a:prstGeom>
        </p:spPr>
      </p:pic>
    </p:spTree>
    <p:extLst>
      <p:ext uri="{BB962C8B-B14F-4D97-AF65-F5344CB8AC3E}">
        <p14:creationId xmlns:p14="http://schemas.microsoft.com/office/powerpoint/2010/main" val="799774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Parcel </a:t>
            </a:r>
            <a:r>
              <a:rPr lang="en-US" b="1" dirty="0">
                <a:solidFill>
                  <a:srgbClr val="FF0000"/>
                </a:solidFill>
              </a:rPr>
              <a:t>Without</a:t>
            </a:r>
            <a:r>
              <a:rPr lang="en-US" b="1" dirty="0"/>
              <a:t> SUI Yet Gained Interest Via Easement From BOT</a:t>
            </a:r>
            <a:br>
              <a:rPr lang="en-US" b="1" dirty="0"/>
            </a:br>
            <a:endParaRPr lang="en-US" dirty="0"/>
          </a:p>
        </p:txBody>
      </p:sp>
      <p:pic>
        <p:nvPicPr>
          <p:cNvPr id="5" name="Content Placeholder 4"/>
          <p:cNvPicPr>
            <a:picLocks noGrp="1" noChangeAspect="1"/>
          </p:cNvPicPr>
          <p:nvPr>
            <p:ph idx="1"/>
          </p:nvPr>
        </p:nvPicPr>
        <p:blipFill>
          <a:blip r:embed="rId2"/>
          <a:stretch>
            <a:fillRect/>
          </a:stretch>
        </p:blipFill>
        <p:spPr>
          <a:xfrm>
            <a:off x="4099808" y="1667435"/>
            <a:ext cx="8092192" cy="1577788"/>
          </a:xfrm>
          <a:prstGeom prst="rect">
            <a:avLst/>
          </a:prstGeom>
        </p:spPr>
      </p:pic>
      <p:sp>
        <p:nvSpPr>
          <p:cNvPr id="4" name="Text Placeholder 3"/>
          <p:cNvSpPr>
            <a:spLocks noGrp="1"/>
          </p:cNvSpPr>
          <p:nvPr>
            <p:ph type="body" sz="half" idx="2"/>
          </p:nvPr>
        </p:nvSpPr>
        <p:spPr/>
        <p:txBody>
          <a:bodyPr/>
          <a:lstStyle/>
          <a:p>
            <a:r>
              <a:rPr lang="en-US" sz="1600" dirty="0"/>
              <a:t>Subject Lot 8 of a Platted Subdivision</a:t>
            </a:r>
          </a:p>
          <a:p>
            <a:r>
              <a:rPr lang="en-US" sz="1600" dirty="0"/>
              <a:t>Platted Subdivision Lot Not Fronting On Water Body</a:t>
            </a:r>
          </a:p>
          <a:p>
            <a:endParaRPr lang="en-US" dirty="0"/>
          </a:p>
        </p:txBody>
      </p:sp>
      <p:pic>
        <p:nvPicPr>
          <p:cNvPr id="7" name="Picture 6"/>
          <p:cNvPicPr>
            <a:picLocks noChangeAspect="1"/>
          </p:cNvPicPr>
          <p:nvPr/>
        </p:nvPicPr>
        <p:blipFill>
          <a:blip r:embed="rId3"/>
          <a:stretch>
            <a:fillRect/>
          </a:stretch>
        </p:blipFill>
        <p:spPr>
          <a:xfrm>
            <a:off x="4346443" y="4430344"/>
            <a:ext cx="7845557" cy="1281580"/>
          </a:xfrm>
          <a:prstGeom prst="rect">
            <a:avLst/>
          </a:prstGeom>
        </p:spPr>
      </p:pic>
    </p:spTree>
    <p:extLst>
      <p:ext uri="{BB962C8B-B14F-4D97-AF65-F5344CB8AC3E}">
        <p14:creationId xmlns:p14="http://schemas.microsoft.com/office/powerpoint/2010/main" val="21402850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1097280" y="286603"/>
            <a:ext cx="10058400" cy="1481249"/>
          </a:xfrm>
        </p:spPr>
        <p:txBody>
          <a:bodyPr>
            <a:normAutofit fontScale="90000"/>
          </a:bodyPr>
          <a:lstStyle/>
          <a:p>
            <a:r>
              <a:rPr lang="en-US" b="1" dirty="0" smtClean="0"/>
              <a:t>Parcel </a:t>
            </a:r>
            <a:r>
              <a:rPr lang="en-US" b="1" dirty="0" smtClean="0">
                <a:solidFill>
                  <a:srgbClr val="FF0000"/>
                </a:solidFill>
              </a:rPr>
              <a:t>Without</a:t>
            </a:r>
            <a:r>
              <a:rPr lang="en-US" b="1" dirty="0" smtClean="0"/>
              <a:t> SUI</a:t>
            </a:r>
            <a:r>
              <a:rPr lang="en-US" sz="2200" dirty="0" smtClean="0"/>
              <a:t/>
            </a:r>
            <a:br>
              <a:rPr lang="en-US" sz="2200" dirty="0" smtClean="0"/>
            </a:br>
            <a:r>
              <a:rPr lang="en-US" sz="2200" dirty="0" smtClean="0">
                <a:latin typeface="+mn-lt"/>
              </a:rPr>
              <a:t>Yacht Club Parcel Needing Adjacent Proposed Lease Area		</a:t>
            </a:r>
            <a:br>
              <a:rPr lang="en-US" sz="2200" dirty="0" smtClean="0">
                <a:latin typeface="+mn-lt"/>
              </a:rPr>
            </a:br>
            <a:r>
              <a:rPr lang="en-US" sz="2200" dirty="0">
                <a:latin typeface="+mn-lt"/>
              </a:rPr>
              <a:t>	</a:t>
            </a:r>
            <a:r>
              <a:rPr lang="en-US" sz="2200" dirty="0" smtClean="0">
                <a:latin typeface="+mn-lt"/>
              </a:rPr>
              <a:t>	Adjacent Fire Station Parcel. </a:t>
            </a:r>
            <a:br>
              <a:rPr lang="en-US" sz="2200" dirty="0" smtClean="0">
                <a:latin typeface="+mn-lt"/>
              </a:rPr>
            </a:br>
            <a:r>
              <a:rPr lang="en-US" sz="2200" dirty="0" smtClean="0">
                <a:latin typeface="+mn-lt"/>
              </a:rPr>
              <a:t>				Yellow Area is Proposed “</a:t>
            </a:r>
            <a:r>
              <a:rPr lang="en-US" sz="2200" dirty="0" smtClean="0">
                <a:solidFill>
                  <a:srgbClr val="FF0000"/>
                </a:solidFill>
                <a:latin typeface="+mn-lt"/>
              </a:rPr>
              <a:t>License</a:t>
            </a:r>
            <a:r>
              <a:rPr lang="en-US" sz="2200" dirty="0" smtClean="0">
                <a:solidFill>
                  <a:schemeClr val="tx1"/>
                </a:solidFill>
                <a:latin typeface="+mn-lt"/>
              </a:rPr>
              <a:t>”. </a:t>
            </a:r>
            <a:r>
              <a:rPr lang="en-US" sz="2200" dirty="0" smtClean="0">
                <a:latin typeface="+mn-lt"/>
              </a:rPr>
              <a:t>Pink is Proposed Lease</a:t>
            </a:r>
            <a:endParaRPr lang="en-US" sz="2200" dirty="0">
              <a:latin typeface="+mn-lt"/>
            </a:endParaRPr>
          </a:p>
        </p:txBody>
      </p:sp>
      <p:pic>
        <p:nvPicPr>
          <p:cNvPr id="29" name="Snagit_PPTCA0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48509" y="2143368"/>
            <a:ext cx="5215916" cy="3713911"/>
          </a:xfrm>
        </p:spPr>
      </p:pic>
      <p:pic>
        <p:nvPicPr>
          <p:cNvPr id="4" name="Snagit_PPTC4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9222" y="1767852"/>
            <a:ext cx="4369719" cy="4464944"/>
          </a:xfrm>
          <a:prstGeom prst="rect">
            <a:avLst/>
          </a:prstGeom>
        </p:spPr>
      </p:pic>
      <p:cxnSp>
        <p:nvCxnSpPr>
          <p:cNvPr id="6" name="Straight Arrow Connector 5"/>
          <p:cNvCxnSpPr/>
          <p:nvPr/>
        </p:nvCxnSpPr>
        <p:spPr>
          <a:xfrm>
            <a:off x="2222695" y="1181686"/>
            <a:ext cx="351693" cy="3868616"/>
          </a:xfrm>
          <a:prstGeom prst="straightConnector1">
            <a:avLst/>
          </a:prstGeom>
          <a:ln w="22225">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2672863" y="1448972"/>
            <a:ext cx="1069143" cy="2236763"/>
          </a:xfrm>
          <a:prstGeom prst="straightConnector1">
            <a:avLst/>
          </a:prstGeom>
          <a:ln w="22225">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742006" y="1448972"/>
            <a:ext cx="3798277" cy="2236763"/>
          </a:xfrm>
          <a:prstGeom prst="straightConnector1">
            <a:avLst/>
          </a:prstGeom>
          <a:ln w="22225">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160455" y="1767852"/>
            <a:ext cx="1237957" cy="155212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8135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b="1" dirty="0" smtClean="0"/>
              <a:t>Condominium With SUI</a:t>
            </a:r>
            <a:br>
              <a:rPr lang="en-US" b="1" dirty="0" smtClean="0"/>
            </a:br>
            <a:endParaRPr lang="en-US" b="1" dirty="0"/>
          </a:p>
        </p:txBody>
      </p:sp>
      <p:sp>
        <p:nvSpPr>
          <p:cNvPr id="14" name="Text Placeholder 13"/>
          <p:cNvSpPr>
            <a:spLocks noGrp="1"/>
          </p:cNvSpPr>
          <p:nvPr>
            <p:ph type="body" sz="half" idx="2"/>
          </p:nvPr>
        </p:nvSpPr>
        <p:spPr/>
        <p:txBody>
          <a:bodyPr>
            <a:normAutofit/>
          </a:bodyPr>
          <a:lstStyle/>
          <a:p>
            <a:r>
              <a:rPr lang="en-US" sz="2000" dirty="0" smtClean="0"/>
              <a:t>Condominium Documents provide SUI</a:t>
            </a:r>
          </a:p>
          <a:p>
            <a:r>
              <a:rPr lang="en-US" sz="2000" dirty="0" smtClean="0"/>
              <a:t>Survey in </a:t>
            </a:r>
            <a:r>
              <a:rPr lang="en-US" sz="2000" dirty="0"/>
              <a:t>t</a:t>
            </a:r>
            <a:r>
              <a:rPr lang="en-US" sz="2000" dirty="0" smtClean="0"/>
              <a:t>he Documents consists of two parcels up to water body, </a:t>
            </a:r>
            <a:r>
              <a:rPr lang="en-US" sz="2000" dirty="0" err="1" smtClean="0"/>
              <a:t>Matlacha</a:t>
            </a:r>
            <a:r>
              <a:rPr lang="en-US" sz="2000" dirty="0" smtClean="0"/>
              <a:t> Pass. One doesn’t touch </a:t>
            </a:r>
            <a:r>
              <a:rPr lang="en-US" sz="2000" dirty="0" err="1" smtClean="0"/>
              <a:t>Matlacha</a:t>
            </a:r>
            <a:r>
              <a:rPr lang="en-US" sz="2000" dirty="0" smtClean="0"/>
              <a:t> Pass</a:t>
            </a:r>
          </a:p>
          <a:p>
            <a:r>
              <a:rPr lang="en-US" sz="2000" dirty="0" smtClean="0"/>
              <a:t>Further research provides info on Bulkhead Deed from BOT</a:t>
            </a:r>
          </a:p>
          <a:p>
            <a:endParaRPr lang="en-US" dirty="0"/>
          </a:p>
        </p:txBody>
      </p:sp>
      <p:pic>
        <p:nvPicPr>
          <p:cNvPr id="2" name="Snagit_PPTEC7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2228" y="495680"/>
            <a:ext cx="5600000" cy="5809524"/>
          </a:xfrm>
          <a:prstGeom prst="rect">
            <a:avLst/>
          </a:prstGeom>
        </p:spPr>
      </p:pic>
    </p:spTree>
    <p:extLst>
      <p:ext uri="{BB962C8B-B14F-4D97-AF65-F5344CB8AC3E}">
        <p14:creationId xmlns:p14="http://schemas.microsoft.com/office/powerpoint/2010/main" val="1929692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US" sz="4000" b="1" dirty="0" smtClean="0"/>
              <a:t>Title Determination Verifies Bulkhead Deed</a:t>
            </a:r>
            <a:endParaRPr lang="en-US" sz="4000" dirty="0"/>
          </a:p>
        </p:txBody>
      </p:sp>
      <p:pic>
        <p:nvPicPr>
          <p:cNvPr id="5" name="Snagit_PPT12C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41434" y="2699657"/>
            <a:ext cx="6972265" cy="1801055"/>
          </a:xfrm>
        </p:spPr>
      </p:pic>
      <p:pic>
        <p:nvPicPr>
          <p:cNvPr id="8" name="Snagit_PPT245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413699" y="2084577"/>
            <a:ext cx="3940309" cy="3698025"/>
          </a:xfrm>
        </p:spPr>
      </p:pic>
    </p:spTree>
    <p:extLst>
      <p:ext uri="{BB962C8B-B14F-4D97-AF65-F5344CB8AC3E}">
        <p14:creationId xmlns:p14="http://schemas.microsoft.com/office/powerpoint/2010/main" val="967932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b="1" dirty="0" smtClean="0"/>
              <a:t>Condominium With SUI</a:t>
            </a:r>
            <a:br>
              <a:rPr lang="en-US" b="1" dirty="0" smtClean="0"/>
            </a:br>
            <a:endParaRPr lang="en-US" b="1" dirty="0"/>
          </a:p>
        </p:txBody>
      </p:sp>
      <p:sp>
        <p:nvSpPr>
          <p:cNvPr id="14" name="Text Placeholder 13"/>
          <p:cNvSpPr>
            <a:spLocks noGrp="1"/>
          </p:cNvSpPr>
          <p:nvPr>
            <p:ph type="body" sz="half" idx="2"/>
          </p:nvPr>
        </p:nvSpPr>
        <p:spPr/>
        <p:txBody>
          <a:bodyPr>
            <a:normAutofit/>
          </a:bodyPr>
          <a:lstStyle/>
          <a:p>
            <a:r>
              <a:rPr lang="en-US" sz="2000" dirty="0"/>
              <a:t>Location Good - Survey in Documents consists of one parcel up to water body, Banana </a:t>
            </a:r>
            <a:r>
              <a:rPr lang="en-US" sz="2000" dirty="0" smtClean="0"/>
              <a:t>River.</a:t>
            </a:r>
            <a:endParaRPr lang="en-US" sz="2000" dirty="0"/>
          </a:p>
          <a:p>
            <a:r>
              <a:rPr lang="en-US" sz="2000" dirty="0" smtClean="0"/>
              <a:t>Condominium Documents provide Sufficient Upland interest to the Condominium Association </a:t>
            </a:r>
          </a:p>
          <a:p>
            <a:endParaRPr lang="en-US" dirty="0"/>
          </a:p>
        </p:txBody>
      </p:sp>
      <p:pic>
        <p:nvPicPr>
          <p:cNvPr id="3" name="Snagit_PPT123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238" y="261881"/>
            <a:ext cx="3622706" cy="4345057"/>
          </a:xfrm>
          <a:prstGeom prst="rect">
            <a:avLst/>
          </a:prstGeom>
        </p:spPr>
      </p:pic>
      <p:pic>
        <p:nvPicPr>
          <p:cNvPr id="7" name="Snagit_PPTF10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2412" y="4572946"/>
            <a:ext cx="7438674" cy="2176549"/>
          </a:xfrm>
          <a:prstGeom prst="rect">
            <a:avLst/>
          </a:prstGeom>
        </p:spPr>
      </p:pic>
    </p:spTree>
    <p:extLst>
      <p:ext uri="{BB962C8B-B14F-4D97-AF65-F5344CB8AC3E}">
        <p14:creationId xmlns:p14="http://schemas.microsoft.com/office/powerpoint/2010/main" val="302650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87454"/>
          </a:xfrm>
        </p:spPr>
        <p:txBody>
          <a:bodyPr/>
          <a:lstStyle/>
          <a:p>
            <a:pPr algn="ctr"/>
            <a:r>
              <a:rPr lang="en-US" b="1" dirty="0"/>
              <a:t>Condominium </a:t>
            </a:r>
            <a:r>
              <a:rPr lang="en-US" b="1" dirty="0" smtClean="0">
                <a:solidFill>
                  <a:srgbClr val="FF0000"/>
                </a:solidFill>
              </a:rPr>
              <a:t>Without</a:t>
            </a:r>
            <a:r>
              <a:rPr lang="en-US" b="1" dirty="0" smtClean="0"/>
              <a:t> </a:t>
            </a:r>
            <a:r>
              <a:rPr lang="en-US" b="1" dirty="0"/>
              <a:t>SUI</a:t>
            </a:r>
            <a:endParaRPr lang="en-US" dirty="0"/>
          </a:p>
        </p:txBody>
      </p:sp>
      <p:sp>
        <p:nvSpPr>
          <p:cNvPr id="4" name="Text Placeholder 3"/>
          <p:cNvSpPr>
            <a:spLocks noGrp="1"/>
          </p:cNvSpPr>
          <p:nvPr>
            <p:ph type="body" idx="1"/>
          </p:nvPr>
        </p:nvSpPr>
        <p:spPr>
          <a:xfrm>
            <a:off x="1097280" y="1222257"/>
            <a:ext cx="4937760" cy="736282"/>
          </a:xfrm>
        </p:spPr>
        <p:txBody>
          <a:bodyPr>
            <a:normAutofit/>
          </a:bodyPr>
          <a:lstStyle/>
          <a:p>
            <a:pPr algn="ctr"/>
            <a:r>
              <a:rPr lang="en-US" sz="1700" dirty="0">
                <a:solidFill>
                  <a:srgbClr val="008000"/>
                </a:solidFill>
              </a:rPr>
              <a:t>Location Good </a:t>
            </a:r>
            <a:r>
              <a:rPr lang="en-US" sz="1700" dirty="0" smtClean="0">
                <a:solidFill>
                  <a:srgbClr val="008000"/>
                </a:solidFill>
              </a:rPr>
              <a:t>– ABUTS CLEARWATER HARBOR</a:t>
            </a:r>
            <a:endParaRPr lang="en-US" sz="1700" dirty="0">
              <a:solidFill>
                <a:srgbClr val="008000"/>
              </a:solidFill>
            </a:endParaRPr>
          </a:p>
          <a:p>
            <a:endParaRPr lang="en-US" dirty="0"/>
          </a:p>
        </p:txBody>
      </p:sp>
      <p:pic>
        <p:nvPicPr>
          <p:cNvPr id="5" name="Snagit_PPT82D0"/>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4654" y="1945873"/>
            <a:ext cx="5410386" cy="4169789"/>
          </a:xfrm>
        </p:spPr>
      </p:pic>
      <p:sp>
        <p:nvSpPr>
          <p:cNvPr id="7" name="Text Placeholder 6"/>
          <p:cNvSpPr>
            <a:spLocks noGrp="1"/>
          </p:cNvSpPr>
          <p:nvPr>
            <p:ph type="body" sz="quarter" idx="3"/>
          </p:nvPr>
        </p:nvSpPr>
        <p:spPr>
          <a:xfrm>
            <a:off x="6217920" y="1222257"/>
            <a:ext cx="4937760" cy="736282"/>
          </a:xfrm>
        </p:spPr>
        <p:txBody>
          <a:bodyPr>
            <a:normAutofit/>
          </a:bodyPr>
          <a:lstStyle/>
          <a:p>
            <a:pPr algn="ctr"/>
            <a:r>
              <a:rPr lang="en-US" sz="1700" dirty="0">
                <a:solidFill>
                  <a:srgbClr val="FF0000"/>
                </a:solidFill>
              </a:rPr>
              <a:t>Condominium Documents </a:t>
            </a:r>
            <a:r>
              <a:rPr lang="en-US" sz="1700" dirty="0" smtClean="0">
                <a:solidFill>
                  <a:srgbClr val="FF0000"/>
                </a:solidFill>
              </a:rPr>
              <a:t>Do Not provide </a:t>
            </a:r>
            <a:r>
              <a:rPr lang="en-US" sz="1700" dirty="0" err="1" smtClean="0">
                <a:solidFill>
                  <a:srgbClr val="FF0000"/>
                </a:solidFill>
              </a:rPr>
              <a:t>SuI</a:t>
            </a:r>
            <a:r>
              <a:rPr lang="en-US" sz="1700" dirty="0" smtClean="0">
                <a:solidFill>
                  <a:srgbClr val="FF0000"/>
                </a:solidFill>
              </a:rPr>
              <a:t> to </a:t>
            </a:r>
            <a:r>
              <a:rPr lang="en-US" sz="1700" dirty="0">
                <a:solidFill>
                  <a:srgbClr val="FF0000"/>
                </a:solidFill>
              </a:rPr>
              <a:t>the Condominium Association </a:t>
            </a:r>
          </a:p>
          <a:p>
            <a:endParaRPr lang="en-US" dirty="0"/>
          </a:p>
        </p:txBody>
      </p:sp>
      <p:pic>
        <p:nvPicPr>
          <p:cNvPr id="6" name="Snagit_PPTC57B"/>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920" y="2278743"/>
            <a:ext cx="5552909" cy="2808515"/>
          </a:xfrm>
          <a:prstGeom prst="rect">
            <a:avLst/>
          </a:prstGeom>
        </p:spPr>
      </p:pic>
      <p:sp>
        <p:nvSpPr>
          <p:cNvPr id="9" name="Rounded Rectangle 8"/>
          <p:cNvSpPr/>
          <p:nvPr/>
        </p:nvSpPr>
        <p:spPr>
          <a:xfrm>
            <a:off x="6738425" y="2278743"/>
            <a:ext cx="5215284" cy="2808515"/>
          </a:xfrm>
          <a:prstGeom prst="roundRect">
            <a:avLst/>
          </a:prstGeom>
          <a:solidFill>
            <a:srgbClr val="C00000">
              <a:alpha val="34000"/>
            </a:srgbClr>
          </a:solidFill>
          <a:ln>
            <a:solidFill>
              <a:schemeClr val="accent1">
                <a:shade val="50000"/>
                <a:alpha val="1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0938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0000FF"/>
                </a:solidFill>
              </a:rPr>
              <a:t>Chapter 253.141(1), F.S. – Riparian Rights</a:t>
            </a:r>
            <a:endParaRPr lang="en-US" sz="3200" dirty="0">
              <a:solidFill>
                <a:srgbClr val="0000FF"/>
              </a:solidFill>
            </a:endParaRPr>
          </a:p>
        </p:txBody>
      </p:sp>
      <p:sp>
        <p:nvSpPr>
          <p:cNvPr id="3" name="Content Placeholder 2"/>
          <p:cNvSpPr>
            <a:spLocks noGrp="1"/>
          </p:cNvSpPr>
          <p:nvPr>
            <p:ph idx="1"/>
          </p:nvPr>
        </p:nvSpPr>
        <p:spPr/>
        <p:txBody>
          <a:bodyPr>
            <a:normAutofit/>
          </a:bodyPr>
          <a:lstStyle/>
          <a:p>
            <a:endParaRPr lang="en-US" dirty="0" smtClean="0"/>
          </a:p>
          <a:p>
            <a:r>
              <a:rPr lang="en-US" dirty="0" smtClean="0">
                <a:solidFill>
                  <a:schemeClr val="tx1"/>
                </a:solidFill>
              </a:rPr>
              <a:t>Riparian </a:t>
            </a:r>
            <a:r>
              <a:rPr lang="en-US" dirty="0">
                <a:solidFill>
                  <a:schemeClr val="tx1"/>
                </a:solidFill>
              </a:rPr>
              <a:t>rights are those incident to land bordering upon navigable waters. They are rights </a:t>
            </a:r>
            <a:r>
              <a:rPr lang="en-US" dirty="0" smtClean="0">
                <a:solidFill>
                  <a:schemeClr val="tx1"/>
                </a:solidFill>
              </a:rPr>
              <a:t>of ingress</a:t>
            </a:r>
            <a:r>
              <a:rPr lang="en-US" dirty="0">
                <a:solidFill>
                  <a:schemeClr val="tx1"/>
                </a:solidFill>
              </a:rPr>
              <a:t>, egress, boating, bathing, and fishing and such others as may be or have been defined by </a:t>
            </a:r>
            <a:r>
              <a:rPr lang="en-US" dirty="0" smtClean="0">
                <a:solidFill>
                  <a:schemeClr val="tx1"/>
                </a:solidFill>
              </a:rPr>
              <a:t>law. Such </a:t>
            </a:r>
            <a:r>
              <a:rPr lang="en-US" dirty="0">
                <a:solidFill>
                  <a:schemeClr val="tx1"/>
                </a:solidFill>
              </a:rPr>
              <a:t>rights are not of a proprietary nature. They are rights inuring to the owner of the riparian land </a:t>
            </a:r>
            <a:r>
              <a:rPr lang="en-US" dirty="0" smtClean="0">
                <a:solidFill>
                  <a:schemeClr val="tx1"/>
                </a:solidFill>
              </a:rPr>
              <a:t>but are </a:t>
            </a:r>
            <a:r>
              <a:rPr lang="en-US" dirty="0">
                <a:solidFill>
                  <a:schemeClr val="tx1"/>
                </a:solidFill>
              </a:rPr>
              <a:t>not owned by him or her. They are appurtenant to and are inseparable from the riparian land. </a:t>
            </a:r>
            <a:r>
              <a:rPr lang="en-US" dirty="0" smtClean="0">
                <a:solidFill>
                  <a:schemeClr val="tx1"/>
                </a:solidFill>
              </a:rPr>
              <a:t>The land </a:t>
            </a:r>
            <a:r>
              <a:rPr lang="en-US" dirty="0">
                <a:solidFill>
                  <a:schemeClr val="tx1"/>
                </a:solidFill>
              </a:rPr>
              <a:t>to which the owner holds title must extend to the ordinary high watermark of the navigable </a:t>
            </a:r>
            <a:r>
              <a:rPr lang="en-US" dirty="0" smtClean="0">
                <a:solidFill>
                  <a:schemeClr val="tx1"/>
                </a:solidFill>
              </a:rPr>
              <a:t>water in </a:t>
            </a:r>
            <a:r>
              <a:rPr lang="en-US" dirty="0">
                <a:solidFill>
                  <a:schemeClr val="tx1"/>
                </a:solidFill>
              </a:rPr>
              <a:t>order that riparian rights may attach. Conveyance of title to or lease of the riparian land entitles </a:t>
            </a:r>
            <a:r>
              <a:rPr lang="en-US" dirty="0" smtClean="0">
                <a:solidFill>
                  <a:schemeClr val="tx1"/>
                </a:solidFill>
              </a:rPr>
              <a:t>the grantee </a:t>
            </a:r>
            <a:r>
              <a:rPr lang="en-US" dirty="0">
                <a:solidFill>
                  <a:schemeClr val="tx1"/>
                </a:solidFill>
              </a:rPr>
              <a:t>to the riparian rights running therewith whether or not mentioned in the deed or lease of </a:t>
            </a:r>
            <a:r>
              <a:rPr lang="en-US" dirty="0" smtClean="0">
                <a:solidFill>
                  <a:schemeClr val="tx1"/>
                </a:solidFill>
              </a:rPr>
              <a:t>the upland</a:t>
            </a:r>
            <a:r>
              <a:rPr lang="en-US" dirty="0">
                <a:solidFill>
                  <a:schemeClr val="tx1"/>
                </a:solidFill>
              </a:rPr>
              <a:t>.</a:t>
            </a:r>
          </a:p>
          <a:p>
            <a:endParaRPr lang="en-US" dirty="0"/>
          </a:p>
        </p:txBody>
      </p:sp>
    </p:spTree>
    <p:extLst>
      <p:ext uri="{BB962C8B-B14F-4D97-AF65-F5344CB8AC3E}">
        <p14:creationId xmlns:p14="http://schemas.microsoft.com/office/powerpoint/2010/main" val="3012750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b="1" dirty="0" smtClean="0"/>
              <a:t>Yacht</a:t>
            </a:r>
            <a:r>
              <a:rPr lang="en-US" b="1" dirty="0" smtClean="0"/>
              <a:t> Club/ Condominium </a:t>
            </a:r>
            <a:r>
              <a:rPr lang="en-US" b="1" dirty="0" smtClean="0"/>
              <a:t>With </a:t>
            </a:r>
            <a:r>
              <a:rPr lang="en-US" b="1" dirty="0" smtClean="0"/>
              <a:t>SUI </a:t>
            </a:r>
            <a:r>
              <a:rPr lang="en-US" b="1" dirty="0" smtClean="0">
                <a:solidFill>
                  <a:srgbClr val="0070C0"/>
                </a:solidFill>
              </a:rPr>
              <a:t>via </a:t>
            </a:r>
            <a:r>
              <a:rPr lang="en-US" b="1" i="1" dirty="0" smtClean="0">
                <a:solidFill>
                  <a:srgbClr val="0070C0"/>
                </a:solidFill>
              </a:rPr>
              <a:t>1975 Fill Rule</a:t>
            </a:r>
            <a:r>
              <a:rPr lang="en-US" b="1" dirty="0" smtClean="0"/>
              <a:t/>
            </a:r>
            <a:br>
              <a:rPr lang="en-US" b="1" dirty="0" smtClean="0"/>
            </a:br>
            <a:endParaRPr lang="en-US" b="1" dirty="0"/>
          </a:p>
        </p:txBody>
      </p:sp>
      <p:sp>
        <p:nvSpPr>
          <p:cNvPr id="14" name="Text Placeholder 13"/>
          <p:cNvSpPr>
            <a:spLocks noGrp="1"/>
          </p:cNvSpPr>
          <p:nvPr>
            <p:ph type="body" sz="half" idx="2"/>
          </p:nvPr>
        </p:nvSpPr>
        <p:spPr/>
        <p:txBody>
          <a:bodyPr>
            <a:normAutofit fontScale="85000" lnSpcReduction="10000"/>
          </a:bodyPr>
          <a:lstStyle/>
          <a:p>
            <a:r>
              <a:rPr lang="en-US" sz="2000" dirty="0"/>
              <a:t>A Yacht Club </a:t>
            </a:r>
            <a:r>
              <a:rPr lang="en-US" sz="2000" dirty="0" smtClean="0"/>
              <a:t>(Applicant) Submitted</a:t>
            </a:r>
            <a:r>
              <a:rPr lang="en-US" sz="2000" dirty="0" smtClean="0"/>
              <a:t> </a:t>
            </a:r>
            <a:r>
              <a:rPr lang="en-US" sz="2000" dirty="0" smtClean="0"/>
              <a:t>For A Upland Easement And A Submerged Land Lease.</a:t>
            </a:r>
          </a:p>
          <a:p>
            <a:r>
              <a:rPr lang="en-US" sz="2000" dirty="0" smtClean="0"/>
              <a:t>Applicant, Part Of A Condominium,  Owns Among Other Lands, A 3 Foot Strip Along The Perimeter Of Platted (Subdivided) Lots.</a:t>
            </a:r>
            <a:endParaRPr lang="en-US" sz="2000" dirty="0" smtClean="0"/>
          </a:p>
          <a:p>
            <a:r>
              <a:rPr lang="en-US" sz="2000" dirty="0" smtClean="0"/>
              <a:t>They Requested An Upland Easement Over Lands Westerly Of the Platted Lots To Join Their Ownership With The Proposed Submerged Land They Wished To Lease.</a:t>
            </a:r>
            <a:endParaRPr lang="en-US" sz="2000" dirty="0" smtClean="0"/>
          </a:p>
          <a:p>
            <a:endParaRPr lang="en-US" dirty="0"/>
          </a:p>
        </p:txBody>
      </p:sp>
      <p:pic>
        <p:nvPicPr>
          <p:cNvPr id="2" name="Snagit_PPTC25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5952" y="0"/>
            <a:ext cx="2353859" cy="2671948"/>
          </a:xfrm>
          <a:prstGeom prst="rect">
            <a:avLst/>
          </a:prstGeom>
        </p:spPr>
      </p:pic>
      <p:pic>
        <p:nvPicPr>
          <p:cNvPr id="4" name="Snagit_PPTF8F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9247" y="858938"/>
            <a:ext cx="5238095" cy="5380952"/>
          </a:xfrm>
          <a:prstGeom prst="rect">
            <a:avLst/>
          </a:prstGeom>
        </p:spPr>
      </p:pic>
      <p:cxnSp>
        <p:nvCxnSpPr>
          <p:cNvPr id="11" name="Straight Arrow Connector 10"/>
          <p:cNvCxnSpPr/>
          <p:nvPr/>
        </p:nvCxnSpPr>
        <p:spPr>
          <a:xfrm flipV="1">
            <a:off x="3538847" y="2054430"/>
            <a:ext cx="1330036" cy="1188720"/>
          </a:xfrm>
          <a:prstGeom prst="straightConnector1">
            <a:avLst/>
          </a:prstGeom>
          <a:ln>
            <a:solidFill>
              <a:srgbClr val="FF6600"/>
            </a:solidFill>
            <a:prstDash val="dash"/>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p:cNvCxnSpPr/>
          <p:nvPr/>
        </p:nvCxnSpPr>
        <p:spPr>
          <a:xfrm flipV="1">
            <a:off x="3538847" y="1472540"/>
            <a:ext cx="6650182" cy="1757548"/>
          </a:xfrm>
          <a:prstGeom prst="straightConnector1">
            <a:avLst/>
          </a:prstGeom>
          <a:ln w="22225">
            <a:solidFill>
              <a:srgbClr val="FF66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3554170" y="3253838"/>
            <a:ext cx="4144297" cy="240123"/>
          </a:xfrm>
          <a:prstGeom prst="straightConnector1">
            <a:avLst/>
          </a:prstGeom>
          <a:ln w="22225">
            <a:solidFill>
              <a:srgbClr val="0000FF"/>
            </a:solidFill>
            <a:prstDash val="lg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83428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b="1" dirty="0" smtClean="0"/>
              <a:t>Yacht</a:t>
            </a:r>
            <a:r>
              <a:rPr lang="en-US" b="1" dirty="0" smtClean="0"/>
              <a:t> Club/ Condominium </a:t>
            </a:r>
            <a:r>
              <a:rPr lang="en-US" b="1" dirty="0" smtClean="0"/>
              <a:t>With </a:t>
            </a:r>
            <a:r>
              <a:rPr lang="en-US" b="1" dirty="0" smtClean="0"/>
              <a:t>SUI </a:t>
            </a:r>
            <a:r>
              <a:rPr lang="en-US" b="1" dirty="0" smtClean="0">
                <a:solidFill>
                  <a:srgbClr val="0070C0"/>
                </a:solidFill>
              </a:rPr>
              <a:t>via </a:t>
            </a:r>
            <a:r>
              <a:rPr lang="en-US" b="1" i="1" dirty="0" smtClean="0">
                <a:solidFill>
                  <a:srgbClr val="0070C0"/>
                </a:solidFill>
              </a:rPr>
              <a:t>1975 Fill Rule</a:t>
            </a:r>
            <a:r>
              <a:rPr lang="en-US" b="1" dirty="0" smtClean="0"/>
              <a:t/>
            </a:r>
            <a:br>
              <a:rPr lang="en-US" b="1" dirty="0" smtClean="0"/>
            </a:br>
            <a:endParaRPr lang="en-US" b="1" dirty="0"/>
          </a:p>
        </p:txBody>
      </p:sp>
      <p:sp>
        <p:nvSpPr>
          <p:cNvPr id="14" name="Text Placeholder 13"/>
          <p:cNvSpPr>
            <a:spLocks noGrp="1"/>
          </p:cNvSpPr>
          <p:nvPr>
            <p:ph type="body" sz="half" idx="2"/>
          </p:nvPr>
        </p:nvSpPr>
        <p:spPr/>
        <p:txBody>
          <a:bodyPr>
            <a:normAutofit fontScale="70000" lnSpcReduction="20000"/>
          </a:bodyPr>
          <a:lstStyle/>
          <a:p>
            <a:r>
              <a:rPr lang="en-US" sz="2000" dirty="0"/>
              <a:t>A </a:t>
            </a:r>
            <a:r>
              <a:rPr lang="en-US" sz="2000" dirty="0" smtClean="0"/>
              <a:t>Search Into Historic Aerial Photography (12/11/73)  Yielded Information That Showed Title To The Area Subject To Their Requested Upland Easement Had Already Passed By Statute (Chapter 253.12, F.S.), Commonly Referred To As </a:t>
            </a:r>
            <a:r>
              <a:rPr lang="en-US" sz="2000" i="1" dirty="0" smtClean="0">
                <a:solidFill>
                  <a:srgbClr val="0070C0"/>
                </a:solidFill>
              </a:rPr>
              <a:t>1975 Fill Rule</a:t>
            </a:r>
            <a:r>
              <a:rPr lang="en-US" sz="2000" dirty="0" smtClean="0"/>
              <a:t>.</a:t>
            </a:r>
          </a:p>
          <a:p>
            <a:r>
              <a:rPr lang="en-US" sz="2000" dirty="0" smtClean="0"/>
              <a:t>The Applicant Was Notified That Title Had Already Passed By Law And That No Upland Easement Was Needed, Nor Could It Be Provided By BOT. They Would Only Need The Submerged Land Easement.</a:t>
            </a:r>
          </a:p>
          <a:p>
            <a:r>
              <a:rPr lang="en-US" sz="2000" dirty="0" smtClean="0"/>
              <a:t>They Still Requested An Upland Easement…..For Good Measure. We Are Not Able To Do That As The Title To The Lands Had Already Passed To Others. They Can Request A Certificate If They Wish.</a:t>
            </a:r>
            <a:endParaRPr lang="en-US" sz="2000" dirty="0" smtClean="0"/>
          </a:p>
          <a:p>
            <a:endParaRPr lang="en-US" dirty="0"/>
          </a:p>
        </p:txBody>
      </p:sp>
      <p:pic>
        <p:nvPicPr>
          <p:cNvPr id="3" name="Snagit_PPTD58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1392" y="117988"/>
            <a:ext cx="4651457" cy="6548284"/>
          </a:xfrm>
          <a:prstGeom prst="rect">
            <a:avLst/>
          </a:prstGeom>
        </p:spPr>
      </p:pic>
    </p:spTree>
    <p:extLst>
      <p:ext uri="{BB962C8B-B14F-4D97-AF65-F5344CB8AC3E}">
        <p14:creationId xmlns:p14="http://schemas.microsoft.com/office/powerpoint/2010/main" val="30433247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54406"/>
          </a:xfrm>
        </p:spPr>
        <p:txBody>
          <a:bodyPr>
            <a:noAutofit/>
          </a:bodyPr>
          <a:lstStyle/>
          <a:p>
            <a:pPr algn="ctr"/>
            <a:r>
              <a:rPr lang="en-US" sz="4000" dirty="0" smtClean="0"/>
              <a:t>A Quick Run Thru on Some Interesting Issues</a:t>
            </a:r>
            <a:endParaRPr lang="en-US" sz="4000" dirty="0"/>
          </a:p>
        </p:txBody>
      </p:sp>
      <p:pic>
        <p:nvPicPr>
          <p:cNvPr id="9" name="Snagit_PPTB9B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97278" y="1997612"/>
            <a:ext cx="4811105" cy="3696877"/>
          </a:xfrm>
        </p:spPr>
      </p:pic>
      <p:pic>
        <p:nvPicPr>
          <p:cNvPr id="15" name="Snagit_PPTC25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1" y="1845734"/>
            <a:ext cx="4680958" cy="4023360"/>
          </a:xfrm>
          <a:prstGeom prst="rect">
            <a:avLst/>
          </a:prstGeom>
        </p:spPr>
      </p:pic>
      <p:sp>
        <p:nvSpPr>
          <p:cNvPr id="16" name="Content Placeholder 15"/>
          <p:cNvSpPr>
            <a:spLocks noGrp="1"/>
          </p:cNvSpPr>
          <p:nvPr>
            <p:ph sz="half" idx="1"/>
          </p:nvPr>
        </p:nvSpPr>
        <p:spPr>
          <a:xfrm>
            <a:off x="1097278" y="1041010"/>
            <a:ext cx="9608236" cy="590842"/>
          </a:xfrm>
        </p:spPr>
        <p:txBody>
          <a:bodyPr/>
          <a:lstStyle/>
          <a:p>
            <a:pPr algn="ctr"/>
            <a:r>
              <a:rPr lang="en-US" dirty="0" smtClean="0"/>
              <a:t>Adjacent Record </a:t>
            </a:r>
            <a:r>
              <a:rPr lang="en-US" dirty="0"/>
              <a:t>Plats contained within </a:t>
            </a:r>
            <a:r>
              <a:rPr lang="en-US" dirty="0" smtClean="0"/>
              <a:t>BOT </a:t>
            </a:r>
            <a:r>
              <a:rPr lang="en-US" dirty="0"/>
              <a:t>Submerged Land </a:t>
            </a:r>
            <a:r>
              <a:rPr lang="en-US" dirty="0" smtClean="0"/>
              <a:t>Deeds</a:t>
            </a:r>
            <a:endParaRPr lang="en-US" dirty="0"/>
          </a:p>
        </p:txBody>
      </p:sp>
      <p:sp>
        <p:nvSpPr>
          <p:cNvPr id="3" name="Oval 2"/>
          <p:cNvSpPr/>
          <p:nvPr/>
        </p:nvSpPr>
        <p:spPr>
          <a:xfrm>
            <a:off x="1234440" y="1997612"/>
            <a:ext cx="198120" cy="6389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234440" y="4785360"/>
            <a:ext cx="198120" cy="5638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675120" y="2346960"/>
            <a:ext cx="213360" cy="3962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720840" y="3825240"/>
            <a:ext cx="137160" cy="701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926080" y="2148840"/>
            <a:ext cx="16764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sp>
        <p:nvSpPr>
          <p:cNvPr id="8" name="Oval 7"/>
          <p:cNvSpPr/>
          <p:nvPr/>
        </p:nvSpPr>
        <p:spPr>
          <a:xfrm>
            <a:off x="2926080" y="4922520"/>
            <a:ext cx="167640" cy="4267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122920" y="2346960"/>
            <a:ext cx="228600" cy="2895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8122920" y="3977640"/>
            <a:ext cx="228600"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49628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54406"/>
          </a:xfrm>
        </p:spPr>
        <p:txBody>
          <a:bodyPr>
            <a:noAutofit/>
          </a:bodyPr>
          <a:lstStyle/>
          <a:p>
            <a:pPr algn="ctr"/>
            <a:r>
              <a:rPr lang="en-US" sz="4000" dirty="0" smtClean="0"/>
              <a:t>A Quick Run Thru on Some Interesting Issues</a:t>
            </a:r>
            <a:endParaRPr lang="en-US" sz="4000" dirty="0"/>
          </a:p>
        </p:txBody>
      </p:sp>
      <p:pic>
        <p:nvPicPr>
          <p:cNvPr id="10" name="Snagit_PPT578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915" y="1884354"/>
            <a:ext cx="3342149" cy="3803526"/>
          </a:xfrm>
          <a:prstGeom prst="rect">
            <a:avLst/>
          </a:prstGeom>
        </p:spPr>
      </p:pic>
      <p:pic>
        <p:nvPicPr>
          <p:cNvPr id="12" name="Snagit_PPT768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7618" y="1857889"/>
            <a:ext cx="2607506" cy="1744394"/>
          </a:xfrm>
          <a:prstGeom prst="rect">
            <a:avLst/>
          </a:prstGeom>
        </p:spPr>
      </p:pic>
      <p:pic>
        <p:nvPicPr>
          <p:cNvPr id="5" name="Snagit_PPT4ED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1723" y="2549054"/>
            <a:ext cx="2690088" cy="2159390"/>
          </a:xfrm>
          <a:prstGeom prst="rect">
            <a:avLst/>
          </a:prstGeom>
        </p:spPr>
      </p:pic>
      <p:pic>
        <p:nvPicPr>
          <p:cNvPr id="7" name="Snagit_PPTA6F3"/>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6544217" y="1795415"/>
            <a:ext cx="2380952" cy="3666667"/>
          </a:xfrm>
        </p:spPr>
      </p:pic>
      <p:sp>
        <p:nvSpPr>
          <p:cNvPr id="15" name="Content Placeholder 13"/>
          <p:cNvSpPr>
            <a:spLocks noGrp="1"/>
          </p:cNvSpPr>
          <p:nvPr>
            <p:ph sz="half" idx="1"/>
          </p:nvPr>
        </p:nvSpPr>
        <p:spPr>
          <a:xfrm>
            <a:off x="1097278" y="1041010"/>
            <a:ext cx="10058402" cy="633045"/>
          </a:xfrm>
        </p:spPr>
        <p:txBody>
          <a:bodyPr>
            <a:normAutofit lnSpcReduction="10000"/>
          </a:bodyPr>
          <a:lstStyle/>
          <a:p>
            <a:pPr algn="ctr"/>
            <a:r>
              <a:rPr lang="en-US" dirty="0" smtClean="0"/>
              <a:t>The Exterior Limits Of Both Plats were set back to 1 foot inside the limit of the Submerged Land Deed. Platted limits fall 1 foot short of SSL.</a:t>
            </a:r>
            <a:endParaRPr lang="en-US" dirty="0"/>
          </a:p>
        </p:txBody>
      </p:sp>
      <p:sp>
        <p:nvSpPr>
          <p:cNvPr id="8" name="Oval 7"/>
          <p:cNvSpPr/>
          <p:nvPr/>
        </p:nvSpPr>
        <p:spPr>
          <a:xfrm>
            <a:off x="956603" y="3235569"/>
            <a:ext cx="703385" cy="5505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547446" y="5148775"/>
            <a:ext cx="590843" cy="5391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403188" y="2982351"/>
            <a:ext cx="576775" cy="3798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994120" y="4853354"/>
            <a:ext cx="419554" cy="6087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151723" y="3786117"/>
            <a:ext cx="1117692" cy="5889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6956124" y="2307101"/>
            <a:ext cx="648787" cy="2424893"/>
          </a:xfrm>
          <a:prstGeom prst="ellipse">
            <a:avLst/>
          </a:prstGeom>
          <a:solidFill>
            <a:srgbClr val="FFFF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11807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54406"/>
          </a:xfrm>
        </p:spPr>
        <p:txBody>
          <a:bodyPr>
            <a:noAutofit/>
          </a:bodyPr>
          <a:lstStyle/>
          <a:p>
            <a:pPr algn="ctr"/>
            <a:r>
              <a:rPr lang="en-US" sz="4000" dirty="0" smtClean="0"/>
              <a:t>A Quick Run Thru on Some Interesting Issues</a:t>
            </a:r>
            <a:endParaRPr lang="en-US" sz="4000" dirty="0"/>
          </a:p>
        </p:txBody>
      </p:sp>
      <p:sp>
        <p:nvSpPr>
          <p:cNvPr id="14" name="Content Placeholder 13"/>
          <p:cNvSpPr>
            <a:spLocks noGrp="1"/>
          </p:cNvSpPr>
          <p:nvPr>
            <p:ph sz="half" idx="1"/>
          </p:nvPr>
        </p:nvSpPr>
        <p:spPr>
          <a:xfrm>
            <a:off x="1097278" y="938066"/>
            <a:ext cx="10058402" cy="735989"/>
          </a:xfrm>
        </p:spPr>
        <p:txBody>
          <a:bodyPr>
            <a:normAutofit fontScale="70000" lnSpcReduction="20000"/>
          </a:bodyPr>
          <a:lstStyle/>
          <a:p>
            <a:pPr algn="ctr"/>
            <a:r>
              <a:rPr lang="en-US" b="1" dirty="0" smtClean="0">
                <a:solidFill>
                  <a:schemeClr val="tx1"/>
                </a:solidFill>
              </a:rPr>
              <a:t>For One Of the Record Plats</a:t>
            </a:r>
            <a:r>
              <a:rPr lang="en-US" dirty="0" smtClean="0">
                <a:solidFill>
                  <a:schemeClr val="tx1"/>
                </a:solidFill>
              </a:rPr>
              <a:t>, None Of the External Lot Legal Descriptions Include Any Part Of The Adjacent 1 Foot Strip. Platted Lot Depths Are </a:t>
            </a:r>
            <a:r>
              <a:rPr lang="en-US" b="1" dirty="0" smtClean="0">
                <a:solidFill>
                  <a:schemeClr val="tx1"/>
                </a:solidFill>
              </a:rPr>
              <a:t>140</a:t>
            </a:r>
            <a:r>
              <a:rPr lang="en-US" dirty="0" smtClean="0">
                <a:solidFill>
                  <a:schemeClr val="tx1"/>
                </a:solidFill>
              </a:rPr>
              <a:t> Feet. Here We </a:t>
            </a:r>
            <a:r>
              <a:rPr lang="en-US" dirty="0">
                <a:solidFill>
                  <a:schemeClr val="tx1"/>
                </a:solidFill>
              </a:rPr>
              <a:t>H</a:t>
            </a:r>
            <a:r>
              <a:rPr lang="en-US" dirty="0" smtClean="0">
                <a:solidFill>
                  <a:schemeClr val="tx1"/>
                </a:solidFill>
              </a:rPr>
              <a:t>ave A Legal </a:t>
            </a:r>
            <a:r>
              <a:rPr lang="en-US" dirty="0">
                <a:solidFill>
                  <a:schemeClr val="tx1"/>
                </a:solidFill>
              </a:rPr>
              <a:t>D</a:t>
            </a:r>
            <a:r>
              <a:rPr lang="en-US" dirty="0" smtClean="0">
                <a:solidFill>
                  <a:schemeClr val="tx1"/>
                </a:solidFill>
              </a:rPr>
              <a:t>escription From A Deed And A Survey Of Same</a:t>
            </a:r>
            <a:r>
              <a:rPr lang="en-US" dirty="0" smtClean="0">
                <a:solidFill>
                  <a:schemeClr val="tx1"/>
                </a:solidFill>
              </a:rPr>
              <a:t>. Neither Acknowledged the 1 Foot Strip. </a:t>
            </a:r>
            <a:r>
              <a:rPr lang="en-US" dirty="0" smtClean="0">
                <a:solidFill>
                  <a:schemeClr val="tx1"/>
                </a:solidFill>
              </a:rPr>
              <a:t>The Survey Depth Is </a:t>
            </a:r>
            <a:r>
              <a:rPr lang="en-US" b="1" dirty="0" smtClean="0">
                <a:solidFill>
                  <a:schemeClr val="tx1"/>
                </a:solidFill>
              </a:rPr>
              <a:t>141</a:t>
            </a:r>
            <a:r>
              <a:rPr lang="en-US" dirty="0" smtClean="0">
                <a:solidFill>
                  <a:schemeClr val="tx1"/>
                </a:solidFill>
              </a:rPr>
              <a:t> Feet Yet Notes The Platted Distance of </a:t>
            </a:r>
            <a:r>
              <a:rPr lang="en-US" b="1" dirty="0" smtClean="0">
                <a:solidFill>
                  <a:schemeClr val="tx1"/>
                </a:solidFill>
              </a:rPr>
              <a:t>140</a:t>
            </a:r>
            <a:r>
              <a:rPr lang="en-US" dirty="0" smtClean="0">
                <a:solidFill>
                  <a:schemeClr val="tx1"/>
                </a:solidFill>
              </a:rPr>
              <a:t> Feet. </a:t>
            </a:r>
            <a:r>
              <a:rPr lang="en-US" b="1" dirty="0" smtClean="0">
                <a:solidFill>
                  <a:srgbClr val="FF0000"/>
                </a:solidFill>
              </a:rPr>
              <a:t>Does The Parcel Abut SSL? </a:t>
            </a:r>
            <a:r>
              <a:rPr lang="en-US" b="1" dirty="0" smtClean="0">
                <a:solidFill>
                  <a:schemeClr val="tx1"/>
                </a:solidFill>
              </a:rPr>
              <a:t>There Are Existing SL Leases Along this Plat W/O reference To The 1 Foot Strip.</a:t>
            </a:r>
            <a:endParaRPr lang="en-US" b="1" dirty="0">
              <a:solidFill>
                <a:schemeClr val="tx1"/>
              </a:solidFill>
            </a:endParaRPr>
          </a:p>
        </p:txBody>
      </p:sp>
      <p:pic>
        <p:nvPicPr>
          <p:cNvPr id="12" name="Snagit_PPTD610"/>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6609" y="2024080"/>
            <a:ext cx="6921259" cy="1685185"/>
          </a:xfrm>
        </p:spPr>
      </p:pic>
      <p:pic>
        <p:nvPicPr>
          <p:cNvPr id="15" name="Snagit_PPTAE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91" y="4162234"/>
            <a:ext cx="5788665" cy="1099761"/>
          </a:xfrm>
          <a:prstGeom prst="rect">
            <a:avLst/>
          </a:prstGeom>
          <a:solidFill>
            <a:srgbClr val="FFFF00"/>
          </a:solidFill>
        </p:spPr>
      </p:pic>
      <p:pic>
        <p:nvPicPr>
          <p:cNvPr id="16" name="Snagit_PPT8C26"/>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132320" y="1795415"/>
            <a:ext cx="3632109" cy="4411237"/>
          </a:xfrm>
        </p:spPr>
      </p:pic>
      <p:cxnSp>
        <p:nvCxnSpPr>
          <p:cNvPr id="10" name="Straight Arrow Connector 9"/>
          <p:cNvCxnSpPr/>
          <p:nvPr/>
        </p:nvCxnSpPr>
        <p:spPr>
          <a:xfrm>
            <a:off x="6358597" y="4795279"/>
            <a:ext cx="1969477" cy="1070949"/>
          </a:xfrm>
          <a:prstGeom prst="straightConnector1">
            <a:avLst/>
          </a:prstGeom>
          <a:ln w="2222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871003" y="4473526"/>
            <a:ext cx="1181686" cy="647114"/>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052689" y="4454854"/>
            <a:ext cx="3305908" cy="665785"/>
          </a:xfrm>
          <a:prstGeom prst="ellipse">
            <a:avLst/>
          </a:prstGeom>
          <a:noFill/>
          <a:ln w="222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16931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54406"/>
          </a:xfrm>
        </p:spPr>
        <p:txBody>
          <a:bodyPr>
            <a:noAutofit/>
          </a:bodyPr>
          <a:lstStyle/>
          <a:p>
            <a:pPr algn="ctr"/>
            <a:r>
              <a:rPr lang="en-US" sz="4000" dirty="0" smtClean="0"/>
              <a:t>A Quick Run Thru on Some Interesting Issues</a:t>
            </a:r>
            <a:endParaRPr lang="en-US" sz="4000" dirty="0"/>
          </a:p>
        </p:txBody>
      </p:sp>
      <p:pic>
        <p:nvPicPr>
          <p:cNvPr id="5" name="Snagit_PPT7C8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90094"/>
            <a:ext cx="8194098" cy="4097049"/>
          </a:xfrm>
          <a:prstGeom prst="rect">
            <a:avLst/>
          </a:prstGeom>
        </p:spPr>
      </p:pic>
      <p:pic>
        <p:nvPicPr>
          <p:cNvPr id="7" name="Snagit_PPT259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7198" y="2644391"/>
            <a:ext cx="3399351" cy="2077381"/>
          </a:xfrm>
          <a:prstGeom prst="rect">
            <a:avLst/>
          </a:prstGeom>
        </p:spPr>
      </p:pic>
      <p:sp>
        <p:nvSpPr>
          <p:cNvPr id="19" name="Content Placeholder 13"/>
          <p:cNvSpPr>
            <a:spLocks noGrp="1"/>
          </p:cNvSpPr>
          <p:nvPr>
            <p:ph sz="half" idx="1"/>
          </p:nvPr>
        </p:nvSpPr>
        <p:spPr>
          <a:xfrm>
            <a:off x="1097278" y="1041010"/>
            <a:ext cx="10058402" cy="633045"/>
          </a:xfrm>
        </p:spPr>
        <p:txBody>
          <a:bodyPr>
            <a:normAutofit fontScale="92500"/>
          </a:bodyPr>
          <a:lstStyle/>
          <a:p>
            <a:pPr algn="ctr"/>
            <a:r>
              <a:rPr lang="en-US" sz="1600" b="1" dirty="0" smtClean="0">
                <a:solidFill>
                  <a:schemeClr val="tx1"/>
                </a:solidFill>
              </a:rPr>
              <a:t>For the Other Record Plat</a:t>
            </a:r>
            <a:r>
              <a:rPr lang="en-US" sz="1600" dirty="0" smtClean="0">
                <a:solidFill>
                  <a:schemeClr val="tx1"/>
                </a:solidFill>
              </a:rPr>
              <a:t>, All Of the External Lot Legal Descriptions </a:t>
            </a:r>
            <a:r>
              <a:rPr lang="en-US" sz="1600" u="sng" dirty="0" smtClean="0">
                <a:solidFill>
                  <a:schemeClr val="tx1"/>
                </a:solidFill>
              </a:rPr>
              <a:t>Include</a:t>
            </a:r>
            <a:r>
              <a:rPr lang="en-US" sz="1600" dirty="0" smtClean="0">
                <a:solidFill>
                  <a:schemeClr val="tx1"/>
                </a:solidFill>
              </a:rPr>
              <a:t> The Adjacent 1 Foot Strip. </a:t>
            </a:r>
            <a:r>
              <a:rPr lang="en-US" sz="1600" b="1" dirty="0" smtClean="0">
                <a:solidFill>
                  <a:srgbClr val="FF0000"/>
                </a:solidFill>
              </a:rPr>
              <a:t>Does The Parcel Abut SSL? </a:t>
            </a:r>
            <a:r>
              <a:rPr lang="en-US" sz="1600" b="1" dirty="0" smtClean="0">
                <a:solidFill>
                  <a:schemeClr val="tx1"/>
                </a:solidFill>
              </a:rPr>
              <a:t>Since The 1 Foot Strip Is In The Deed, Then It Must Be Valid, Right? </a:t>
            </a:r>
            <a:r>
              <a:rPr lang="en-US" sz="1600" dirty="0" smtClean="0">
                <a:solidFill>
                  <a:schemeClr val="tx1"/>
                </a:solidFill>
              </a:rPr>
              <a:t>FYI</a:t>
            </a:r>
            <a:r>
              <a:rPr lang="en-US" sz="1600" dirty="0">
                <a:solidFill>
                  <a:schemeClr val="tx1"/>
                </a:solidFill>
              </a:rPr>
              <a:t>, There Are No Existing Leases Along this Plat. </a:t>
            </a:r>
          </a:p>
        </p:txBody>
      </p:sp>
      <p:sp>
        <p:nvSpPr>
          <p:cNvPr id="8" name="Oval 7"/>
          <p:cNvSpPr/>
          <p:nvPr/>
        </p:nvSpPr>
        <p:spPr>
          <a:xfrm>
            <a:off x="9594166" y="3207434"/>
            <a:ext cx="562708" cy="29542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06437" y="5078437"/>
            <a:ext cx="5894363" cy="52050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8958775" y="3770476"/>
            <a:ext cx="790135" cy="59084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90822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594359"/>
            <a:ext cx="3200400" cy="995290"/>
          </a:xfrm>
        </p:spPr>
        <p:txBody>
          <a:bodyPr/>
          <a:lstStyle/>
          <a:p>
            <a:r>
              <a:rPr lang="en-US" b="1" dirty="0" smtClean="0"/>
              <a:t>Deeds</a:t>
            </a:r>
            <a:endParaRPr lang="en-US" b="1" dirty="0"/>
          </a:p>
        </p:txBody>
      </p:sp>
      <p:sp>
        <p:nvSpPr>
          <p:cNvPr id="14" name="Text Placeholder 13"/>
          <p:cNvSpPr>
            <a:spLocks noGrp="1"/>
          </p:cNvSpPr>
          <p:nvPr>
            <p:ph type="body" sz="half" idx="2"/>
          </p:nvPr>
        </p:nvSpPr>
        <p:spPr>
          <a:xfrm>
            <a:off x="457200" y="1758462"/>
            <a:ext cx="3200400" cy="4546742"/>
          </a:xfrm>
        </p:spPr>
        <p:txBody>
          <a:bodyPr>
            <a:normAutofit lnSpcReduction="10000"/>
          </a:bodyPr>
          <a:lstStyle/>
          <a:p>
            <a:r>
              <a:rPr lang="en-US" sz="2000" dirty="0" smtClean="0"/>
              <a:t>The prior slide included a description for a lot and an adjacent 1 foot strip. The strip was probably held by the developer when platted in the 1940’s. Taken at face value, the deed appeared OK. </a:t>
            </a:r>
            <a:r>
              <a:rPr lang="en-US" sz="2000" b="1" dirty="0" smtClean="0">
                <a:solidFill>
                  <a:schemeClr val="tx1"/>
                </a:solidFill>
              </a:rPr>
              <a:t>“Sufficient”?</a:t>
            </a:r>
            <a:r>
              <a:rPr lang="en-US" sz="2000" dirty="0" smtClean="0"/>
              <a:t>. A search thru the chain of title may show  it to be valid…or…? </a:t>
            </a:r>
            <a:endParaRPr lang="en-US" sz="2000" dirty="0"/>
          </a:p>
          <a:p>
            <a:r>
              <a:rPr lang="en-US" sz="2000" b="1" dirty="0" smtClean="0">
                <a:solidFill>
                  <a:srgbClr val="FF0000"/>
                </a:solidFill>
              </a:rPr>
              <a:t>How About the example deed to the right, and on the next slide? The owner deeded additional lands to himself to expand his boundaries.</a:t>
            </a:r>
          </a:p>
          <a:p>
            <a:endParaRPr lang="en-US" dirty="0"/>
          </a:p>
        </p:txBody>
      </p:sp>
      <p:pic>
        <p:nvPicPr>
          <p:cNvPr id="8" name="Snagit_PPT547C"/>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4739" y="189478"/>
            <a:ext cx="6612442" cy="4923692"/>
          </a:xfrm>
          <a:prstGeom prst="rect">
            <a:avLst/>
          </a:prstGeom>
        </p:spPr>
      </p:pic>
      <p:pic>
        <p:nvPicPr>
          <p:cNvPr id="9" name="Snagit_PPT8AF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8111" y="5415190"/>
            <a:ext cx="8665698" cy="1227640"/>
          </a:xfrm>
          <a:prstGeom prst="rect">
            <a:avLst/>
          </a:prstGeom>
          <a:solidFill>
            <a:srgbClr val="FFFF00"/>
          </a:solidFill>
        </p:spPr>
      </p:pic>
      <p:cxnSp>
        <p:nvCxnSpPr>
          <p:cNvPr id="11" name="Straight Arrow Connector 10"/>
          <p:cNvCxnSpPr/>
          <p:nvPr/>
        </p:nvCxnSpPr>
        <p:spPr>
          <a:xfrm flipH="1">
            <a:off x="7526216" y="4937760"/>
            <a:ext cx="232116" cy="477430"/>
          </a:xfrm>
          <a:prstGeom prst="straightConnector1">
            <a:avLst/>
          </a:prstGeom>
          <a:ln w="3492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1487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594359"/>
            <a:ext cx="3200400" cy="995290"/>
          </a:xfrm>
        </p:spPr>
        <p:txBody>
          <a:bodyPr/>
          <a:lstStyle/>
          <a:p>
            <a:r>
              <a:rPr lang="en-US" b="1" dirty="0" smtClean="0"/>
              <a:t>Deeds</a:t>
            </a:r>
            <a:endParaRPr lang="en-US" b="1" dirty="0"/>
          </a:p>
        </p:txBody>
      </p:sp>
      <p:sp>
        <p:nvSpPr>
          <p:cNvPr id="14" name="Text Placeholder 13"/>
          <p:cNvSpPr>
            <a:spLocks noGrp="1"/>
          </p:cNvSpPr>
          <p:nvPr>
            <p:ph type="body" sz="half" idx="2"/>
          </p:nvPr>
        </p:nvSpPr>
        <p:spPr>
          <a:xfrm>
            <a:off x="457200" y="1758462"/>
            <a:ext cx="3200400" cy="4546742"/>
          </a:xfrm>
        </p:spPr>
        <p:txBody>
          <a:bodyPr>
            <a:normAutofit lnSpcReduction="10000"/>
          </a:bodyPr>
          <a:lstStyle/>
          <a:p>
            <a:r>
              <a:rPr lang="en-US" sz="2000" b="1" dirty="0" smtClean="0">
                <a:solidFill>
                  <a:srgbClr val="FF0000"/>
                </a:solidFill>
              </a:rPr>
              <a:t>The owner deeded additional lands to himself to expand his boundaries and marked the new boundaries on a copy of his prior survey, calling it an updated survey, and recorded all in the Public Records.</a:t>
            </a:r>
          </a:p>
          <a:p>
            <a:endParaRPr lang="en-US" dirty="0" smtClean="0"/>
          </a:p>
          <a:p>
            <a:endParaRPr lang="en-US" dirty="0"/>
          </a:p>
          <a:p>
            <a:endParaRPr lang="en-US" dirty="0" smtClean="0"/>
          </a:p>
          <a:p>
            <a:r>
              <a:rPr lang="en-US" sz="5400" b="1" i="1" u="sng" dirty="0" smtClean="0">
                <a:solidFill>
                  <a:srgbClr val="FFFF00"/>
                </a:solidFill>
              </a:rPr>
              <a:t>THE END</a:t>
            </a:r>
            <a:endParaRPr lang="en-US" sz="5400" b="1" i="1" u="sng" dirty="0">
              <a:solidFill>
                <a:srgbClr val="FFFF00"/>
              </a:solidFill>
            </a:endParaRPr>
          </a:p>
        </p:txBody>
      </p:sp>
      <p:pic>
        <p:nvPicPr>
          <p:cNvPr id="2" name="Snagit_PPTB3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4584" y="0"/>
            <a:ext cx="5422849" cy="6700347"/>
          </a:xfrm>
          <a:prstGeom prst="rect">
            <a:avLst/>
          </a:prstGeom>
        </p:spPr>
      </p:pic>
      <p:sp>
        <p:nvSpPr>
          <p:cNvPr id="3" name="Oval 2"/>
          <p:cNvSpPr/>
          <p:nvPr/>
        </p:nvSpPr>
        <p:spPr>
          <a:xfrm>
            <a:off x="8201464" y="5697416"/>
            <a:ext cx="2644726" cy="36576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009473" y="1163375"/>
            <a:ext cx="1772529" cy="9003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876714" y="351692"/>
            <a:ext cx="337624" cy="24266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270652" y="4127413"/>
            <a:ext cx="295421" cy="24266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049109" y="2104292"/>
            <a:ext cx="361070" cy="32941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0475987" y="1799492"/>
            <a:ext cx="295421" cy="3048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0145226" y="884903"/>
            <a:ext cx="314348" cy="278472"/>
          </a:xfrm>
          <a:prstGeom prst="ellipse">
            <a:avLst/>
          </a:prstGeom>
          <a:pattFill prst="pct4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10197053" y="3369494"/>
            <a:ext cx="314348" cy="278472"/>
          </a:xfrm>
          <a:prstGeom prst="ellipse">
            <a:avLst/>
          </a:prstGeom>
          <a:pattFill prst="pct4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6253005" y="952020"/>
            <a:ext cx="314348" cy="278472"/>
          </a:xfrm>
          <a:prstGeom prst="ellipse">
            <a:avLst/>
          </a:prstGeom>
          <a:pattFill prst="pct4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7009473" y="3462853"/>
            <a:ext cx="314348" cy="278472"/>
          </a:xfrm>
          <a:prstGeom prst="ellipse">
            <a:avLst/>
          </a:prstGeom>
          <a:pattFill prst="pct4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39350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0000FF"/>
                </a:solidFill>
              </a:rPr>
              <a:t>Chapter 18-21.003(60), F.A.C. – Sufficient Upland Interest</a:t>
            </a:r>
            <a:endParaRPr lang="en-US" sz="3200" dirty="0">
              <a:solidFill>
                <a:srgbClr val="0000FF"/>
              </a:solidFill>
            </a:endParaRPr>
          </a:p>
        </p:txBody>
      </p:sp>
      <p:sp>
        <p:nvSpPr>
          <p:cNvPr id="3" name="Content Placeholder 2"/>
          <p:cNvSpPr>
            <a:spLocks noGrp="1"/>
          </p:cNvSpPr>
          <p:nvPr>
            <p:ph idx="1"/>
          </p:nvPr>
        </p:nvSpPr>
        <p:spPr/>
        <p:txBody>
          <a:bodyPr/>
          <a:lstStyle/>
          <a:p>
            <a:endParaRPr lang="en-US" dirty="0" smtClean="0"/>
          </a:p>
          <a:p>
            <a:r>
              <a:rPr lang="en-US" dirty="0" smtClean="0">
                <a:solidFill>
                  <a:schemeClr val="tx1"/>
                </a:solidFill>
              </a:rPr>
              <a:t>“</a:t>
            </a:r>
            <a:r>
              <a:rPr lang="en-US" dirty="0">
                <a:solidFill>
                  <a:schemeClr val="tx1"/>
                </a:solidFill>
              </a:rPr>
              <a:t>Satisfactory evidence of sufficient upland interest” shall be demonstrated by documentation, such as a warranty deed; a certificate of title issued by a clerk of the court; a lease; an easement; or condominium, homeowners or similar association documents that clearly demonstrate that the holder has control and interest in the riparian uplands adjacent to the project area and the riparian rights necessary to conduct the proposed activity. Other forms of documentation shall be accepted if they clearly demonstrate that the holder has control and interest in the riparian uplands adjacent to the project area and the riparian rights necessary to conduct the proposed activity. </a:t>
            </a:r>
          </a:p>
          <a:p>
            <a:endParaRPr lang="en-US" dirty="0"/>
          </a:p>
        </p:txBody>
      </p:sp>
    </p:spTree>
    <p:extLst>
      <p:ext uri="{BB962C8B-B14F-4D97-AF65-F5344CB8AC3E}">
        <p14:creationId xmlns:p14="http://schemas.microsoft.com/office/powerpoint/2010/main" val="2341543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286603"/>
            <a:ext cx="10058400" cy="1058103"/>
          </a:xfrm>
        </p:spPr>
        <p:txBody>
          <a:bodyPr>
            <a:normAutofit/>
          </a:bodyPr>
          <a:lstStyle/>
          <a:p>
            <a:r>
              <a:rPr lang="en-US" sz="3200" b="1" dirty="0" smtClean="0">
                <a:solidFill>
                  <a:srgbClr val="008000"/>
                </a:solidFill>
              </a:rPr>
              <a:t>Examples of What May </a:t>
            </a:r>
            <a:r>
              <a:rPr lang="en-US" sz="3200" b="1" dirty="0">
                <a:solidFill>
                  <a:srgbClr val="008000"/>
                </a:solidFill>
              </a:rPr>
              <a:t>P</a:t>
            </a:r>
            <a:r>
              <a:rPr lang="en-US" sz="3200" b="1" dirty="0" smtClean="0">
                <a:solidFill>
                  <a:srgbClr val="008000"/>
                </a:solidFill>
              </a:rPr>
              <a:t>rovide Sufficient Upland Interest (SUI)</a:t>
            </a:r>
            <a:endParaRPr lang="en-US" sz="3200" b="1" dirty="0">
              <a:solidFill>
                <a:srgbClr val="008000"/>
              </a:solidFill>
            </a:endParaRPr>
          </a:p>
        </p:txBody>
      </p:sp>
      <p:sp>
        <p:nvSpPr>
          <p:cNvPr id="5" name="Content Placeholder 4"/>
          <p:cNvSpPr>
            <a:spLocks noGrp="1"/>
          </p:cNvSpPr>
          <p:nvPr>
            <p:ph idx="1"/>
          </p:nvPr>
        </p:nvSpPr>
        <p:spPr>
          <a:xfrm>
            <a:off x="1097280" y="1846729"/>
            <a:ext cx="10058400" cy="4126559"/>
          </a:xfrm>
          <a:ln>
            <a:noFill/>
          </a:ln>
        </p:spPr>
        <p:txBody>
          <a:bodyPr>
            <a:normAutofit fontScale="92500" lnSpcReduction="10000"/>
          </a:bodyPr>
          <a:lstStyle/>
          <a:p>
            <a:r>
              <a:rPr lang="en-US" sz="1800" dirty="0" smtClean="0">
                <a:solidFill>
                  <a:schemeClr val="tx1"/>
                </a:solidFill>
              </a:rPr>
              <a:t>- </a:t>
            </a:r>
            <a:r>
              <a:rPr lang="en-US" sz="1800" b="1" dirty="0" smtClean="0">
                <a:solidFill>
                  <a:schemeClr val="tx1"/>
                </a:solidFill>
              </a:rPr>
              <a:t>Deed</a:t>
            </a:r>
            <a:r>
              <a:rPr lang="en-US" sz="1800" dirty="0" smtClean="0">
                <a:solidFill>
                  <a:schemeClr val="tx1"/>
                </a:solidFill>
              </a:rPr>
              <a:t>:</a:t>
            </a:r>
          </a:p>
          <a:p>
            <a:pPr lvl="1"/>
            <a:r>
              <a:rPr lang="en-US" i="1" dirty="0" smtClean="0">
                <a:solidFill>
                  <a:schemeClr val="tx1"/>
                </a:solidFill>
              </a:rPr>
              <a:t>Warranty</a:t>
            </a:r>
          </a:p>
          <a:p>
            <a:pPr lvl="1"/>
            <a:r>
              <a:rPr lang="en-US" i="1" dirty="0" smtClean="0">
                <a:solidFill>
                  <a:schemeClr val="tx1"/>
                </a:solidFill>
              </a:rPr>
              <a:t>Quit Claim (with acceptable backup documentation)</a:t>
            </a:r>
          </a:p>
          <a:p>
            <a:pPr lvl="1"/>
            <a:r>
              <a:rPr lang="en-US" i="1" dirty="0" smtClean="0">
                <a:solidFill>
                  <a:schemeClr val="tx1"/>
                </a:solidFill>
              </a:rPr>
              <a:t>Tax deed</a:t>
            </a:r>
          </a:p>
          <a:p>
            <a:pPr marL="201168" lvl="1" indent="0">
              <a:buNone/>
            </a:pPr>
            <a:r>
              <a:rPr lang="en-US" dirty="0" smtClean="0">
                <a:solidFill>
                  <a:schemeClr val="tx1"/>
                </a:solidFill>
              </a:rPr>
              <a:t>-</a:t>
            </a:r>
            <a:r>
              <a:rPr lang="en-US" b="1" dirty="0" smtClean="0">
                <a:solidFill>
                  <a:schemeClr val="tx1"/>
                </a:solidFill>
              </a:rPr>
              <a:t> Easement</a:t>
            </a:r>
            <a:r>
              <a:rPr lang="en-US" dirty="0" smtClean="0">
                <a:solidFill>
                  <a:schemeClr val="tx1"/>
                </a:solidFill>
              </a:rPr>
              <a:t> – that includes riparian rights and the right to construct/operate/maintain docks</a:t>
            </a:r>
          </a:p>
          <a:p>
            <a:pPr marL="201168" lvl="1" indent="0">
              <a:buNone/>
            </a:pPr>
            <a:r>
              <a:rPr lang="en-US" dirty="0" smtClean="0">
                <a:solidFill>
                  <a:schemeClr val="tx1"/>
                </a:solidFill>
              </a:rPr>
              <a:t>- </a:t>
            </a:r>
            <a:r>
              <a:rPr lang="en-US" b="1" dirty="0" smtClean="0">
                <a:solidFill>
                  <a:schemeClr val="tx1"/>
                </a:solidFill>
              </a:rPr>
              <a:t>Lease</a:t>
            </a:r>
          </a:p>
          <a:p>
            <a:pPr marL="201168" lvl="1" indent="0">
              <a:buNone/>
            </a:pPr>
            <a:r>
              <a:rPr lang="en-US" dirty="0" smtClean="0">
                <a:solidFill>
                  <a:schemeClr val="tx1"/>
                </a:solidFill>
              </a:rPr>
              <a:t>- </a:t>
            </a:r>
            <a:r>
              <a:rPr lang="en-US" b="1" dirty="0" smtClean="0">
                <a:solidFill>
                  <a:schemeClr val="tx1"/>
                </a:solidFill>
              </a:rPr>
              <a:t>Condominium, Homeowners or Similar Association Documents</a:t>
            </a:r>
          </a:p>
          <a:p>
            <a:pPr marL="201168" lvl="1" indent="0">
              <a:buNone/>
            </a:pPr>
            <a:r>
              <a:rPr lang="en-US" dirty="0" smtClean="0">
                <a:solidFill>
                  <a:schemeClr val="tx1"/>
                </a:solidFill>
              </a:rPr>
              <a:t>- </a:t>
            </a:r>
            <a:r>
              <a:rPr lang="en-US" b="1" dirty="0" smtClean="0">
                <a:solidFill>
                  <a:schemeClr val="tx1"/>
                </a:solidFill>
              </a:rPr>
              <a:t>Clerk of Court’s Certificate of Title</a:t>
            </a:r>
          </a:p>
          <a:p>
            <a:pPr marL="201168" lvl="1" indent="0">
              <a:buNone/>
            </a:pPr>
            <a:r>
              <a:rPr lang="en-US" b="1" dirty="0" smtClean="0">
                <a:solidFill>
                  <a:schemeClr val="tx1"/>
                </a:solidFill>
              </a:rPr>
              <a:t>- Court Judgment</a:t>
            </a:r>
          </a:p>
          <a:p>
            <a:pPr marL="201168" lvl="1" indent="0">
              <a:buNone/>
            </a:pPr>
            <a:r>
              <a:rPr lang="en-US" sz="1800" dirty="0" smtClean="0">
                <a:solidFill>
                  <a:schemeClr val="tx1"/>
                </a:solidFill>
              </a:rPr>
              <a:t>- </a:t>
            </a:r>
            <a:r>
              <a:rPr lang="en-US" b="1" dirty="0" smtClean="0">
                <a:solidFill>
                  <a:schemeClr val="tx1"/>
                </a:solidFill>
              </a:rPr>
              <a:t>Board of Trustees’ </a:t>
            </a:r>
            <a:r>
              <a:rPr lang="en-US" b="1" dirty="0" smtClean="0">
                <a:solidFill>
                  <a:schemeClr val="tx1"/>
                </a:solidFill>
              </a:rPr>
              <a:t>Instruments</a:t>
            </a:r>
            <a:endParaRPr lang="en-US" sz="1800" b="1" dirty="0">
              <a:solidFill>
                <a:schemeClr val="tx1"/>
              </a:solidFill>
            </a:endParaRPr>
          </a:p>
          <a:p>
            <a:pPr lvl="1"/>
            <a:r>
              <a:rPr lang="en-US" i="1" dirty="0" smtClean="0">
                <a:solidFill>
                  <a:schemeClr val="tx1"/>
                </a:solidFill>
              </a:rPr>
              <a:t>1975 Fill Certificate</a:t>
            </a:r>
            <a:endParaRPr lang="en-US" i="1" dirty="0">
              <a:solidFill>
                <a:schemeClr val="tx1"/>
              </a:solidFill>
            </a:endParaRPr>
          </a:p>
          <a:p>
            <a:pPr lvl="1"/>
            <a:r>
              <a:rPr lang="en-US" i="1" dirty="0" smtClean="0">
                <a:solidFill>
                  <a:schemeClr val="tx1"/>
                </a:solidFill>
              </a:rPr>
              <a:t>Butler Act Disclaimer</a:t>
            </a:r>
          </a:p>
          <a:p>
            <a:pPr lvl="1"/>
            <a:r>
              <a:rPr lang="en-US" i="1" dirty="0" smtClean="0">
                <a:solidFill>
                  <a:schemeClr val="tx1"/>
                </a:solidFill>
              </a:rPr>
              <a:t>Quit Claim Deed (doesn’t require backup documentation</a:t>
            </a:r>
            <a:r>
              <a:rPr lang="en-US" i="1" dirty="0" smtClean="0">
                <a:solidFill>
                  <a:schemeClr val="tx1"/>
                </a:solidFill>
              </a:rPr>
              <a:t>)</a:t>
            </a:r>
          </a:p>
          <a:p>
            <a:pPr lvl="1"/>
            <a:r>
              <a:rPr lang="en-US" i="1" dirty="0" smtClean="0">
                <a:solidFill>
                  <a:schemeClr val="tx1"/>
                </a:solidFill>
              </a:rPr>
              <a:t>Dedications</a:t>
            </a:r>
            <a:endParaRPr lang="en-US" b="1" dirty="0">
              <a:solidFill>
                <a:schemeClr val="tx1"/>
              </a:solidFill>
            </a:endParaRPr>
          </a:p>
          <a:p>
            <a:pPr marL="201168" lvl="1" indent="0">
              <a:buNone/>
            </a:pPr>
            <a:endParaRPr lang="en-US" i="1" dirty="0" smtClean="0">
              <a:solidFill>
                <a:schemeClr val="tx1"/>
              </a:solidFill>
            </a:endParaRPr>
          </a:p>
          <a:p>
            <a:pPr lvl="1"/>
            <a:endParaRPr lang="en-US" i="1" dirty="0">
              <a:solidFill>
                <a:schemeClr val="tx1"/>
              </a:solidFill>
            </a:endParaRPr>
          </a:p>
          <a:p>
            <a:pPr lvl="1"/>
            <a:endParaRPr lang="en-US" i="1" dirty="0" smtClean="0">
              <a:solidFill>
                <a:schemeClr val="tx1"/>
              </a:solidFill>
            </a:endParaRPr>
          </a:p>
          <a:p>
            <a:pPr lvl="1"/>
            <a:endParaRPr lang="en-US" i="1" dirty="0">
              <a:solidFill>
                <a:schemeClr val="tx1"/>
              </a:solidFill>
            </a:endParaRPr>
          </a:p>
          <a:p>
            <a:pPr marL="201168" lvl="1" indent="0">
              <a:buNone/>
            </a:pPr>
            <a:endParaRPr lang="en-US" dirty="0" smtClean="0">
              <a:solidFill>
                <a:schemeClr val="tx1"/>
              </a:solidFill>
            </a:endParaRPr>
          </a:p>
          <a:p>
            <a:pPr lvl="2">
              <a:buFontTx/>
              <a:buChar char="-"/>
            </a:pPr>
            <a:endParaRPr lang="en-US" dirty="0" smtClean="0"/>
          </a:p>
          <a:p>
            <a:pPr marL="201168" lvl="1" indent="0">
              <a:buNone/>
            </a:pPr>
            <a:endParaRPr lang="en-US" dirty="0" smtClean="0"/>
          </a:p>
          <a:p>
            <a:pPr lvl="1">
              <a:buFontTx/>
              <a:buChar char="-"/>
            </a:pPr>
            <a:endParaRPr lang="en-US" dirty="0" smtClean="0"/>
          </a:p>
          <a:p>
            <a:pPr marL="201168" lvl="1" indent="0">
              <a:buNone/>
            </a:pPr>
            <a:endParaRPr lang="en-US" dirty="0"/>
          </a:p>
        </p:txBody>
      </p:sp>
    </p:spTree>
    <p:extLst>
      <p:ext uri="{BB962C8B-B14F-4D97-AF65-F5344CB8AC3E}">
        <p14:creationId xmlns:p14="http://schemas.microsoft.com/office/powerpoint/2010/main" val="2038907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2708" y="286603"/>
            <a:ext cx="11127544" cy="1559131"/>
          </a:xfrm>
        </p:spPr>
        <p:txBody>
          <a:bodyPr>
            <a:normAutofit/>
          </a:bodyPr>
          <a:lstStyle/>
          <a:p>
            <a:r>
              <a:rPr lang="en-US" sz="3200" b="1" dirty="0" smtClean="0">
                <a:solidFill>
                  <a:srgbClr val="008000"/>
                </a:solidFill>
              </a:rPr>
              <a:t>Examples of What Does </a:t>
            </a:r>
            <a:r>
              <a:rPr lang="en-US" sz="3200" b="1" i="1" dirty="0" smtClean="0">
                <a:solidFill>
                  <a:srgbClr val="FF0000"/>
                </a:solidFill>
              </a:rPr>
              <a:t>Not</a:t>
            </a:r>
            <a:r>
              <a:rPr lang="en-US" sz="3200" b="1" dirty="0" smtClean="0">
                <a:solidFill>
                  <a:srgbClr val="008000"/>
                </a:solidFill>
              </a:rPr>
              <a:t> Provide Sufficient Upland Interest (SUI)</a:t>
            </a:r>
            <a:endParaRPr lang="en-US" sz="3200" b="1" dirty="0">
              <a:solidFill>
                <a:srgbClr val="008000"/>
              </a:solidFill>
            </a:endParaRPr>
          </a:p>
        </p:txBody>
      </p:sp>
      <p:sp>
        <p:nvSpPr>
          <p:cNvPr id="5" name="Content Placeholder 4"/>
          <p:cNvSpPr>
            <a:spLocks noGrp="1"/>
          </p:cNvSpPr>
          <p:nvPr>
            <p:ph idx="1"/>
          </p:nvPr>
        </p:nvSpPr>
        <p:spPr>
          <a:ln>
            <a:noFill/>
          </a:ln>
        </p:spPr>
        <p:txBody>
          <a:bodyPr>
            <a:normAutofit/>
          </a:bodyPr>
          <a:lstStyle/>
          <a:p>
            <a:r>
              <a:rPr lang="en-US" sz="1800" dirty="0" smtClean="0">
                <a:solidFill>
                  <a:schemeClr val="tx1"/>
                </a:solidFill>
              </a:rPr>
              <a:t>- </a:t>
            </a:r>
            <a:r>
              <a:rPr lang="en-US" sz="1800" b="1" dirty="0" smtClean="0">
                <a:solidFill>
                  <a:schemeClr val="tx1"/>
                </a:solidFill>
              </a:rPr>
              <a:t>Mortgage Deed</a:t>
            </a:r>
            <a:endParaRPr lang="en-US" sz="1800" dirty="0" smtClean="0">
              <a:solidFill>
                <a:schemeClr val="tx1"/>
              </a:solidFill>
            </a:endParaRPr>
          </a:p>
          <a:p>
            <a:r>
              <a:rPr lang="en-US" dirty="0" smtClean="0">
                <a:solidFill>
                  <a:schemeClr val="tx1"/>
                </a:solidFill>
              </a:rPr>
              <a:t>- </a:t>
            </a:r>
            <a:r>
              <a:rPr lang="en-US" b="1" dirty="0" smtClean="0">
                <a:solidFill>
                  <a:schemeClr val="tx1"/>
                </a:solidFill>
              </a:rPr>
              <a:t>License</a:t>
            </a:r>
          </a:p>
          <a:p>
            <a:r>
              <a:rPr lang="en-US" b="1" dirty="0" smtClean="0">
                <a:solidFill>
                  <a:schemeClr val="tx1"/>
                </a:solidFill>
              </a:rPr>
              <a:t>- Riparian Rights Agreement</a:t>
            </a:r>
          </a:p>
          <a:p>
            <a:r>
              <a:rPr lang="en-US" b="1" dirty="0" smtClean="0">
                <a:solidFill>
                  <a:schemeClr val="tx1"/>
                </a:solidFill>
              </a:rPr>
              <a:t>- Any typically acceptable document that wasn’t executed properly</a:t>
            </a:r>
          </a:p>
          <a:p>
            <a:pPr marL="201168" lvl="1" indent="0">
              <a:buNone/>
            </a:pPr>
            <a:endParaRPr lang="en-US" dirty="0" smtClean="0">
              <a:solidFill>
                <a:schemeClr val="tx1"/>
              </a:solidFill>
            </a:endParaRPr>
          </a:p>
          <a:p>
            <a:pPr lvl="2">
              <a:buFontTx/>
              <a:buChar char="-"/>
            </a:pPr>
            <a:endParaRPr lang="en-US" dirty="0" smtClean="0"/>
          </a:p>
          <a:p>
            <a:pPr marL="201168" lvl="1" indent="0">
              <a:buNone/>
            </a:pPr>
            <a:endParaRPr lang="en-US" dirty="0" smtClean="0"/>
          </a:p>
          <a:p>
            <a:pPr lvl="1">
              <a:buFontTx/>
              <a:buChar char="-"/>
            </a:pPr>
            <a:endParaRPr lang="en-US" dirty="0" smtClean="0"/>
          </a:p>
          <a:p>
            <a:pPr marL="201168" lvl="1" indent="0">
              <a:buNone/>
            </a:pPr>
            <a:endParaRPr lang="en-US" dirty="0"/>
          </a:p>
        </p:txBody>
      </p:sp>
    </p:spTree>
    <p:extLst>
      <p:ext uri="{BB962C8B-B14F-4D97-AF65-F5344CB8AC3E}">
        <p14:creationId xmlns:p14="http://schemas.microsoft.com/office/powerpoint/2010/main" val="20027222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chemeClr val="tx1"/>
                </a:solidFill>
              </a:rPr>
              <a:t>Review Checklist</a:t>
            </a:r>
            <a:br>
              <a:rPr lang="en-US" sz="2800" b="1" dirty="0" smtClean="0">
                <a:solidFill>
                  <a:schemeClr val="tx1"/>
                </a:solidFill>
              </a:rPr>
            </a:br>
            <a:endParaRPr lang="en-US" sz="2800" b="1" dirty="0">
              <a:solidFill>
                <a:schemeClr val="tx1"/>
              </a:solidFill>
            </a:endParaRPr>
          </a:p>
        </p:txBody>
      </p:sp>
      <p:sp>
        <p:nvSpPr>
          <p:cNvPr id="6" name="Text Placeholder 5"/>
          <p:cNvSpPr>
            <a:spLocks noGrp="1"/>
          </p:cNvSpPr>
          <p:nvPr>
            <p:ph type="body" sz="half" idx="2"/>
          </p:nvPr>
        </p:nvSpPr>
        <p:spPr/>
        <p:txBody>
          <a:bodyPr/>
          <a:lstStyle/>
          <a:p>
            <a:endParaRPr lang="en-US" dirty="0" smtClean="0"/>
          </a:p>
          <a:p>
            <a:r>
              <a:rPr lang="en-US" sz="2000" b="1" dirty="0" smtClean="0"/>
              <a:t>BOT Title Determination Is Very Important</a:t>
            </a:r>
            <a:endParaRPr lang="en-US" sz="2000" b="1"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3326699676"/>
              </p:ext>
            </p:extLst>
          </p:nvPr>
        </p:nvGraphicFramePr>
        <p:xfrm>
          <a:off x="4920345" y="145146"/>
          <a:ext cx="6110511" cy="6415310"/>
        </p:xfrm>
        <a:graphic>
          <a:graphicData uri="http://schemas.openxmlformats.org/drawingml/2006/table">
            <a:tbl>
              <a:tblPr>
                <a:tableStyleId>{5C22544A-7EE6-4342-B048-85BDC9FD1C3A}</a:tableStyleId>
              </a:tblPr>
              <a:tblGrid>
                <a:gridCol w="163127"/>
                <a:gridCol w="193715"/>
                <a:gridCol w="163127"/>
                <a:gridCol w="193715"/>
                <a:gridCol w="163127"/>
                <a:gridCol w="5233700"/>
              </a:tblGrid>
              <a:tr h="225822">
                <a:tc>
                  <a:txBody>
                    <a:bodyPr/>
                    <a:lstStyle/>
                    <a:p>
                      <a:pPr algn="l" fontAlgn="b"/>
                      <a:endParaRPr lang="en-US" sz="1000" b="0" i="0" u="none" strike="noStrike" dirty="0">
                        <a:effectLst/>
                        <a:latin typeface="Wingdings" panose="05000000000000000000" pitchFamily="2" charset="2"/>
                      </a:endParaRPr>
                    </a:p>
                  </a:txBody>
                  <a:tcPr marL="9322" marR="9322" marT="9322" marB="0" anchor="b"/>
                </a:tc>
                <a:tc gridSpan="5">
                  <a:txBody>
                    <a:bodyPr/>
                    <a:lstStyle/>
                    <a:p>
                      <a:pPr algn="l" fontAlgn="b"/>
                      <a:r>
                        <a:rPr lang="en-US" sz="1000" u="sng" strike="noStrike">
                          <a:effectLst/>
                        </a:rPr>
                        <a:t>Title to Riparian Uplands</a:t>
                      </a:r>
                      <a:endParaRPr lang="en-US" sz="1000" b="0" i="0" u="sng" strike="noStrike">
                        <a:effectLst/>
                        <a:latin typeface="Comic Sans MS" panose="030F0702030302020204" pitchFamily="66" charset="0"/>
                      </a:endParaRPr>
                    </a:p>
                  </a:txBody>
                  <a:tcPr marL="9322" marR="9322" marT="932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ctr" fontAlgn="b"/>
                      <a:r>
                        <a:rPr lang="en-US" sz="1000" u="none" strike="noStrike">
                          <a:effectLst/>
                        </a:rPr>
                        <a:t>Y</a:t>
                      </a:r>
                      <a:endParaRPr lang="en-US" sz="1000" b="0" i="0" u="none" strike="noStrike">
                        <a:effectLst/>
                        <a:latin typeface="Arial" panose="020B0604020202020204" pitchFamily="34" charset="0"/>
                      </a:endParaRPr>
                    </a:p>
                  </a:txBody>
                  <a:tcPr marL="9322" marR="9322" marT="9322" marB="0" anchor="b"/>
                </a:tc>
                <a:tc>
                  <a:txBody>
                    <a:bodyPr/>
                    <a:lstStyle/>
                    <a:p>
                      <a:pPr algn="ctr" fontAlgn="b"/>
                      <a:endParaRPr lang="en-US" sz="1000" b="0" i="0" u="none" strike="noStrike">
                        <a:effectLst/>
                        <a:latin typeface="Arial" panose="020B0604020202020204" pitchFamily="34" charset="0"/>
                      </a:endParaRPr>
                    </a:p>
                  </a:txBody>
                  <a:tcPr marL="9322" marR="9322" marT="9322" marB="0" anchor="b"/>
                </a:tc>
                <a:tc>
                  <a:txBody>
                    <a:bodyPr/>
                    <a:lstStyle/>
                    <a:p>
                      <a:pPr algn="ctr" fontAlgn="b"/>
                      <a:r>
                        <a:rPr lang="en-US" sz="1000" u="none" strike="noStrike">
                          <a:effectLst/>
                        </a:rPr>
                        <a:t>N</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195876">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endParaRPr lang="en-US" sz="1000" b="0" i="0" u="none" strike="noStrike">
                        <a:effectLst/>
                        <a:latin typeface="Comic Sans MS" panose="030F0702030302020204" pitchFamily="66"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Satisfactory evidence of title to riparian uplands. Evidence consists of:</a:t>
                      </a:r>
                      <a:endParaRPr lang="en-US" sz="1000" b="0" i="0" u="none" strike="noStrike">
                        <a:effectLst/>
                        <a:latin typeface="Comic Sans MS" panose="030F0702030302020204" pitchFamily="66" charset="0"/>
                      </a:endParaRPr>
                    </a:p>
                  </a:txBody>
                  <a:tcPr marL="9322" marR="9322" marT="9322" marB="0" anchor="b"/>
                </a:tc>
              </a:tr>
              <a:tr h="195876">
                <a:tc>
                  <a:txBody>
                    <a:bodyPr/>
                    <a:lstStyle/>
                    <a:p>
                      <a:pPr algn="l" fontAlgn="b"/>
                      <a:endParaRPr lang="en-US" sz="1000" b="0" i="0" u="none" strike="noStrike">
                        <a:effectLst/>
                        <a:latin typeface="Comic Sans MS" panose="030F0702030302020204" pitchFamily="66"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Comic Sans MS" panose="030F0702030302020204" pitchFamily="66"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Title insurance policy</a:t>
                      </a:r>
                      <a:endParaRPr lang="en-US" sz="1000" b="0" i="0" u="none" strike="noStrike">
                        <a:effectLst/>
                        <a:latin typeface="Comic Sans MS" panose="030F0702030302020204" pitchFamily="66" charset="0"/>
                      </a:endParaRPr>
                    </a:p>
                  </a:txBody>
                  <a:tcPr marL="9322" marR="9322" marT="9322" marB="0" anchor="b"/>
                </a:tc>
              </a:tr>
              <a:tr h="195876">
                <a:tc>
                  <a:txBody>
                    <a:bodyPr/>
                    <a:lstStyle/>
                    <a:p>
                      <a:pPr algn="l" fontAlgn="b"/>
                      <a:endParaRPr lang="en-US" sz="1000" b="0" i="0" u="sng" strike="noStrike">
                        <a:effectLst/>
                        <a:latin typeface="Comic Sans MS" panose="030F0702030302020204" pitchFamily="66"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Opinion of title by member of Florida Bar</a:t>
                      </a:r>
                      <a:endParaRPr lang="en-US" sz="1000" b="0" i="0" u="none" strike="noStrike">
                        <a:effectLst/>
                        <a:latin typeface="Comic Sans MS" panose="030F0702030302020204" pitchFamily="66" charset="0"/>
                      </a:endParaRPr>
                    </a:p>
                  </a:txBody>
                  <a:tcPr marL="9322" marR="9322" marT="9322" marB="0" anchor="b"/>
                </a:tc>
              </a:tr>
              <a:tr h="195876">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endParaRPr lang="en-US" sz="1000" b="0" i="0" u="none" strike="noStrike">
                        <a:effectLst/>
                        <a:latin typeface="Comic Sans MS" panose="030F0702030302020204" pitchFamily="66"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Deed into applicant - identify with recording information under Comments</a:t>
                      </a:r>
                      <a:endParaRPr lang="en-US" sz="1000" b="0" i="0" u="none" strike="noStrike">
                        <a:effectLst/>
                        <a:latin typeface="Comic Sans MS" panose="030F0702030302020204" pitchFamily="66" charset="0"/>
                      </a:endParaRPr>
                    </a:p>
                  </a:txBody>
                  <a:tcPr marL="9322" marR="9322" marT="9322" marB="0" anchor="b"/>
                </a:tc>
              </a:tr>
              <a:tr h="195876">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Other (identify):</a:t>
                      </a:r>
                      <a:endParaRPr lang="en-US" sz="1000" b="0" i="0" u="none" strike="noStrike">
                        <a:effectLst/>
                        <a:latin typeface="Comic Sans MS" panose="030F0702030302020204" pitchFamily="66" charset="0"/>
                      </a:endParaRPr>
                    </a:p>
                  </a:txBody>
                  <a:tcPr marL="9322" marR="9322" marT="9322" marB="0" anchor="b"/>
                </a:tc>
              </a:tr>
              <a:tr h="195876">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Comic Sans MS" panose="030F0702030302020204" pitchFamily="66" charset="0"/>
                      </a:endParaRPr>
                    </a:p>
                  </a:txBody>
                  <a:tcPr marL="9322" marR="9322" marT="9322" marB="0" anchor="b"/>
                </a:tc>
              </a:tr>
              <a:tr h="451645">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dirty="0">
                          <a:effectLst/>
                        </a:rPr>
                        <a:t>Upland legal description has been protracted on current aerial photography and appears to be riparian</a:t>
                      </a:r>
                      <a:endParaRPr lang="en-US" sz="1000" b="0" i="0" u="none" strike="noStrike" dirty="0">
                        <a:effectLst/>
                        <a:latin typeface="Comic Sans MS" panose="030F0702030302020204" pitchFamily="66" charset="0"/>
                      </a:endParaRPr>
                    </a:p>
                  </a:txBody>
                  <a:tcPr marL="9322" marR="9322" marT="9322" marB="0" anchor="b"/>
                </a:tc>
              </a:tr>
              <a:tr h="195876">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Upland legal description is qualified to sovereign waterbody.</a:t>
                      </a:r>
                      <a:endParaRPr lang="en-US" sz="1000" b="0" i="0" u="none" strike="noStrike">
                        <a:effectLst/>
                        <a:latin typeface="Arial" panose="020B0604020202020204" pitchFamily="34" charset="0"/>
                      </a:endParaRPr>
                    </a:p>
                  </a:txBody>
                  <a:tcPr marL="9322" marR="9322" marT="9322" marB="0" anchor="b"/>
                </a:tc>
              </a:tr>
              <a:tr h="195876">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Comic Sans MS" panose="030F0702030302020204" pitchFamily="66" charset="0"/>
                      </a:endParaRPr>
                    </a:p>
                  </a:txBody>
                  <a:tcPr marL="9322" marR="9322" marT="9322" marB="0" anchor="b"/>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t"/>
                      <a:r>
                        <a:rPr lang="en-US" sz="1000" u="none" strike="noStrike">
                          <a:effectLst/>
                        </a:rPr>
                        <a:t>If lease is held by a condominium association, their SUI is due to:</a:t>
                      </a:r>
                      <a:endParaRPr lang="en-US" sz="1000" b="0" i="0" u="none" strike="noStrike">
                        <a:effectLst/>
                        <a:latin typeface="Comic Sans MS" panose="030F0702030302020204" pitchFamily="66" charset="0"/>
                      </a:endParaRPr>
                    </a:p>
                  </a:txBody>
                  <a:tcPr marL="9322" marR="9322" marT="9322" marB="0"/>
                </a:tc>
              </a:tr>
              <a:tr h="195876">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Riparian uplands are a common element</a:t>
                      </a:r>
                      <a:endParaRPr lang="en-US" sz="1000" b="0" i="0" u="none" strike="noStrike">
                        <a:effectLst/>
                        <a:latin typeface="Arial" panose="020B0604020202020204" pitchFamily="34" charset="0"/>
                      </a:endParaRPr>
                    </a:p>
                  </a:txBody>
                  <a:tcPr marL="9322" marR="9322" marT="9322" marB="0" anchor="b"/>
                </a:tc>
              </a:tr>
              <a:tr h="195876">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Association has easement with correct rights over riparian uplands</a:t>
                      </a:r>
                      <a:endParaRPr lang="en-US" sz="1000" b="0" i="0" u="none" strike="noStrike">
                        <a:effectLst/>
                        <a:latin typeface="Arial" panose="020B0604020202020204" pitchFamily="34" charset="0"/>
                      </a:endParaRPr>
                    </a:p>
                  </a:txBody>
                  <a:tcPr marL="9322" marR="9322" marT="9322" marB="0" anchor="b"/>
                </a:tc>
              </a:tr>
              <a:tr h="195876">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Comic Sans MS" panose="030F0702030302020204" pitchFamily="66" charset="0"/>
                      </a:endParaRPr>
                    </a:p>
                  </a:txBody>
                  <a:tcPr marL="9322" marR="9322" marT="9322" marB="0" anchor="b"/>
                </a:tc>
              </a:tr>
              <a:tr h="451645">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Owner’s name and address agrees with county property appraiser (print tax card and add to file)</a:t>
                      </a:r>
                      <a:endParaRPr lang="en-US" sz="1000" b="0" i="0" u="none" strike="noStrike">
                        <a:effectLst/>
                        <a:latin typeface="Comic Sans MS" panose="030F0702030302020204" pitchFamily="66" charset="0"/>
                      </a:endParaRPr>
                    </a:p>
                  </a:txBody>
                  <a:tcPr marL="9322" marR="9322" marT="9322" marB="0" anchor="b"/>
                </a:tc>
              </a:tr>
              <a:tr h="195876">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u="none" strike="noStrike">
                          <a:effectLst/>
                        </a:rPr>
                        <a:t> </a:t>
                      </a:r>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r>
                        <a:rPr lang="en-US" sz="1000" b="1" u="none" strike="noStrike" dirty="0">
                          <a:solidFill>
                            <a:srgbClr val="FF0000"/>
                          </a:solidFill>
                          <a:effectLst/>
                        </a:rPr>
                        <a:t>FDEP Title Determination has been reviewed and there are no discrepancies</a:t>
                      </a:r>
                      <a:endParaRPr lang="en-US" sz="1000" b="1" i="0" u="none" strike="noStrike" dirty="0">
                        <a:solidFill>
                          <a:srgbClr val="FF0000"/>
                        </a:solidFill>
                        <a:effectLst/>
                        <a:latin typeface="Comic Sans MS" panose="030F0702030302020204" pitchFamily="66" charset="0"/>
                      </a:endParaRPr>
                    </a:p>
                  </a:txBody>
                  <a:tcPr marL="9322" marR="9322" marT="9322" marB="0" anchor="b"/>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a:txBody>
                    <a:bodyPr/>
                    <a:lstStyle/>
                    <a:p>
                      <a:pPr algn="l" fontAlgn="b"/>
                      <a:endParaRPr lang="en-US" sz="1000" b="0" i="0" u="none" strike="noStrike">
                        <a:effectLst/>
                        <a:latin typeface="Comic Sans MS" panose="030F0702030302020204" pitchFamily="66"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a:effectLst/>
                        <a:latin typeface="Arial" panose="020B0604020202020204" pitchFamily="34" charset="0"/>
                      </a:endParaRPr>
                    </a:p>
                  </a:txBody>
                  <a:tcPr marL="9322" marR="9322" marT="9322" marB="0" anchor="b"/>
                </a:tc>
                <a:tc>
                  <a:txBody>
                    <a:bodyPr/>
                    <a:lstStyle/>
                    <a:p>
                      <a:pPr algn="l" fontAlgn="b"/>
                      <a:endParaRPr lang="en-US" sz="1000" b="0" i="0" u="none" strike="noStrike" dirty="0">
                        <a:effectLst/>
                        <a:latin typeface="Arial" panose="020B0604020202020204" pitchFamily="34" charset="0"/>
                      </a:endParaRPr>
                    </a:p>
                  </a:txBody>
                  <a:tcPr marL="9322" marR="9322" marT="9322" marB="0" anchor="b"/>
                </a:tc>
              </a:tr>
              <a:tr h="225822">
                <a:tc>
                  <a:txBody>
                    <a:bodyPr/>
                    <a:lstStyle/>
                    <a:p>
                      <a:pPr algn="l" fontAlgn="b"/>
                      <a:endParaRPr lang="en-US" sz="1000" b="0" i="0" u="none" strike="noStrike">
                        <a:effectLst/>
                        <a:latin typeface="Wingdings" panose="05000000000000000000" pitchFamily="2" charset="2"/>
                      </a:endParaRPr>
                    </a:p>
                  </a:txBody>
                  <a:tcPr marL="9322" marR="9322" marT="9322" marB="0" anchor="b"/>
                </a:tc>
                <a:tc gridSpan="4">
                  <a:txBody>
                    <a:bodyPr/>
                    <a:lstStyle/>
                    <a:p>
                      <a:pPr algn="l" fontAlgn="t"/>
                      <a:r>
                        <a:rPr lang="en-US" sz="1000" u="none" strike="noStrike">
                          <a:effectLst/>
                        </a:rPr>
                        <a:t>Comments:</a:t>
                      </a:r>
                      <a:endParaRPr lang="en-US" sz="1000" b="0" i="0" u="none" strike="noStrike">
                        <a:effectLst/>
                        <a:latin typeface="Comic Sans MS" panose="030F0702030302020204" pitchFamily="66" charset="0"/>
                      </a:endParaRPr>
                    </a:p>
                  </a:txBody>
                  <a:tcPr marL="9322" marR="9322" marT="9322"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Arial" panose="020B0604020202020204" pitchFamily="34" charset="0"/>
                      </a:endParaRPr>
                    </a:p>
                  </a:txBody>
                  <a:tcPr marL="9322" marR="9322" marT="9322" marB="0" anchor="b"/>
                </a:tc>
              </a:tr>
            </a:tbl>
          </a:graphicData>
        </a:graphic>
      </p:graphicFrame>
      <p:cxnSp>
        <p:nvCxnSpPr>
          <p:cNvPr id="13" name="Elbow Connector 12"/>
          <p:cNvCxnSpPr/>
          <p:nvPr/>
        </p:nvCxnSpPr>
        <p:spPr>
          <a:xfrm>
            <a:off x="2873829" y="3715657"/>
            <a:ext cx="2772228" cy="2307772"/>
          </a:xfrm>
          <a:prstGeom prst="bentConnector3">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4805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478301" y="139973"/>
            <a:ext cx="11313195" cy="2518822"/>
          </a:xfrm>
        </p:spPr>
        <p:txBody>
          <a:bodyPr>
            <a:normAutofit/>
          </a:bodyPr>
          <a:lstStyle/>
          <a:p>
            <a:pPr algn="ctr"/>
            <a:r>
              <a:rPr lang="en-US" sz="4000" b="1" dirty="0" smtClean="0">
                <a:latin typeface="Calibri" panose="020F0502020204030204" pitchFamily="34" charset="0"/>
              </a:rPr>
              <a:t>SO……DOES THE DOCUMENT MEET THE RULE DEFINITION OF SUI AND IS THE UPLAND PARCEL WATERFRONT?</a:t>
            </a:r>
            <a:endParaRPr lang="en-US" sz="4000" dirty="0"/>
          </a:p>
        </p:txBody>
      </p:sp>
      <p:sp>
        <p:nvSpPr>
          <p:cNvPr id="10" name="Subtitle 9"/>
          <p:cNvSpPr>
            <a:spLocks noGrp="1"/>
          </p:cNvSpPr>
          <p:nvPr>
            <p:ph type="subTitle" idx="1"/>
          </p:nvPr>
        </p:nvSpPr>
        <p:spPr>
          <a:xfrm>
            <a:off x="931240" y="3231732"/>
            <a:ext cx="10058400" cy="1115185"/>
          </a:xfrm>
        </p:spPr>
        <p:txBody>
          <a:bodyPr/>
          <a:lstStyle/>
          <a:p>
            <a:pPr algn="ctr"/>
            <a:r>
              <a:rPr lang="en-US" dirty="0" smtClean="0">
                <a:solidFill>
                  <a:schemeClr val="tx1"/>
                </a:solidFill>
                <a:latin typeface="Calibri" panose="020F0502020204030204" pitchFamily="34" charset="0"/>
              </a:rPr>
              <a:t>Let’s run </a:t>
            </a:r>
            <a:r>
              <a:rPr lang="en-US" dirty="0">
                <a:solidFill>
                  <a:schemeClr val="tx1"/>
                </a:solidFill>
                <a:latin typeface="Calibri" panose="020F0502020204030204" pitchFamily="34" charset="0"/>
              </a:rPr>
              <a:t>through some </a:t>
            </a:r>
            <a:r>
              <a:rPr lang="en-US" dirty="0" smtClean="0">
                <a:solidFill>
                  <a:schemeClr val="tx1"/>
                </a:solidFill>
                <a:latin typeface="Calibri" panose="020F0502020204030204" pitchFamily="34" charset="0"/>
              </a:rPr>
              <a:t>examples…</a:t>
            </a:r>
            <a:endParaRPr lang="en-US" dirty="0"/>
          </a:p>
        </p:txBody>
      </p:sp>
    </p:spTree>
    <p:extLst>
      <p:ext uri="{BB962C8B-B14F-4D97-AF65-F5344CB8AC3E}">
        <p14:creationId xmlns:p14="http://schemas.microsoft.com/office/powerpoint/2010/main" val="33344747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nagit_PPT12A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6382" y="594360"/>
            <a:ext cx="5222590" cy="6085738"/>
          </a:xfrm>
          <a:prstGeom prst="rect">
            <a:avLst/>
          </a:prstGeom>
          <a:solidFill>
            <a:schemeClr val="bg1"/>
          </a:solidFill>
        </p:spPr>
      </p:pic>
      <p:sp>
        <p:nvSpPr>
          <p:cNvPr id="12" name="Title 11"/>
          <p:cNvSpPr>
            <a:spLocks noGrp="1"/>
          </p:cNvSpPr>
          <p:nvPr>
            <p:ph type="title"/>
          </p:nvPr>
        </p:nvSpPr>
        <p:spPr/>
        <p:txBody>
          <a:bodyPr/>
          <a:lstStyle/>
          <a:p>
            <a:r>
              <a:rPr lang="en-US" b="1" dirty="0" smtClean="0"/>
              <a:t>Parcel with SUI</a:t>
            </a:r>
            <a:br>
              <a:rPr lang="en-US" b="1" dirty="0" smtClean="0"/>
            </a:br>
            <a:endParaRPr lang="en-US" b="1" dirty="0"/>
          </a:p>
        </p:txBody>
      </p:sp>
      <p:sp>
        <p:nvSpPr>
          <p:cNvPr id="14" name="Text Placeholder 13"/>
          <p:cNvSpPr>
            <a:spLocks noGrp="1"/>
          </p:cNvSpPr>
          <p:nvPr>
            <p:ph type="body" sz="half" idx="2"/>
          </p:nvPr>
        </p:nvSpPr>
        <p:spPr/>
        <p:txBody>
          <a:bodyPr/>
          <a:lstStyle/>
          <a:p>
            <a:r>
              <a:rPr lang="en-US" sz="2000" dirty="0" smtClean="0"/>
              <a:t>Subject Lot 34</a:t>
            </a:r>
          </a:p>
          <a:p>
            <a:r>
              <a:rPr lang="en-US" sz="2000" dirty="0"/>
              <a:t>Platted Subdivision Lot Up To An Elevation Contour of 3.40 feet</a:t>
            </a:r>
            <a:r>
              <a:rPr lang="en-US" sz="2000" dirty="0" smtClean="0"/>
              <a:t>.</a:t>
            </a:r>
          </a:p>
          <a:p>
            <a:r>
              <a:rPr lang="en-US" sz="2000" b="1" dirty="0" smtClean="0">
                <a:solidFill>
                  <a:schemeClr val="bg1"/>
                </a:solidFill>
              </a:rPr>
              <a:t>Is It Waterfront/Riparian?</a:t>
            </a:r>
            <a:endParaRPr lang="en-US" sz="2000" b="1" dirty="0">
              <a:solidFill>
                <a:schemeClr val="bg1"/>
              </a:solidFill>
            </a:endParaRPr>
          </a:p>
          <a:p>
            <a:endParaRPr lang="en-US" sz="2000" dirty="0" smtClean="0"/>
          </a:p>
          <a:p>
            <a:endParaRPr lang="en-US" dirty="0"/>
          </a:p>
        </p:txBody>
      </p:sp>
      <p:cxnSp>
        <p:nvCxnSpPr>
          <p:cNvPr id="16" name="Straight Arrow Connector 15"/>
          <p:cNvCxnSpPr/>
          <p:nvPr/>
        </p:nvCxnSpPr>
        <p:spPr>
          <a:xfrm>
            <a:off x="3657600" y="3802743"/>
            <a:ext cx="5529943" cy="232228"/>
          </a:xfrm>
          <a:prstGeom prst="straightConnector1">
            <a:avLst/>
          </a:prstGeom>
          <a:ln w="2222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2206171" y="2656114"/>
            <a:ext cx="4180115" cy="449943"/>
          </a:xfrm>
          <a:prstGeom prst="straightConnector1">
            <a:avLst/>
          </a:prstGeom>
          <a:ln w="22225">
            <a:solidFill>
              <a:srgbClr val="0000FF"/>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13637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pPr algn="ctr"/>
            <a:r>
              <a:rPr lang="en-US" sz="4000" b="1" dirty="0" smtClean="0"/>
              <a:t>Warranty Deed Into Owner</a:t>
            </a:r>
            <a:endParaRPr lang="en-US" sz="4000" b="1" dirty="0"/>
          </a:p>
        </p:txBody>
      </p:sp>
      <p:pic>
        <p:nvPicPr>
          <p:cNvPr id="10" name="Snagit_PPT31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3280" y="2135906"/>
            <a:ext cx="8346400" cy="4156575"/>
          </a:xfrm>
          <a:prstGeom prst="rect">
            <a:avLst/>
          </a:prstGeom>
        </p:spPr>
      </p:pic>
    </p:spTree>
    <p:extLst>
      <p:ext uri="{BB962C8B-B14F-4D97-AF65-F5344CB8AC3E}">
        <p14:creationId xmlns:p14="http://schemas.microsoft.com/office/powerpoint/2010/main" val="86768135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594</TotalTime>
  <Words>1356</Words>
  <Application>Microsoft Office PowerPoint</Application>
  <PresentationFormat>Widescreen</PresentationFormat>
  <Paragraphs>151</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Comic Sans MS</vt:lpstr>
      <vt:lpstr>Wingdings</vt:lpstr>
      <vt:lpstr>Retrospect</vt:lpstr>
      <vt:lpstr>Determining What Constitutes Sufficient Upland Interest</vt:lpstr>
      <vt:lpstr>Chapter 253.141(1), F.S. – Riparian Rights</vt:lpstr>
      <vt:lpstr>Chapter 18-21.003(60), F.A.C. – Sufficient Upland Interest</vt:lpstr>
      <vt:lpstr>Examples of What May Provide Sufficient Upland Interest (SUI)</vt:lpstr>
      <vt:lpstr>Examples of What Does Not Provide Sufficient Upland Interest (SUI)</vt:lpstr>
      <vt:lpstr>Review Checklist </vt:lpstr>
      <vt:lpstr>SO……DOES THE DOCUMENT MEET THE RULE DEFINITION OF SUI AND IS THE UPLAND PARCEL WATERFRONT?</vt:lpstr>
      <vt:lpstr>Parcel with SUI </vt:lpstr>
      <vt:lpstr>Warranty Deed Into Owner</vt:lpstr>
      <vt:lpstr>Further Search Yielded Deed into BOT For Any Lands Waterward Of The 3.40 Foot Contour</vt:lpstr>
      <vt:lpstr>Parcel Without SUI </vt:lpstr>
      <vt:lpstr>Parcel Without SUI Yet Gained Interest Via Easement From BOT </vt:lpstr>
      <vt:lpstr>Parcel Without SUI Yet Gained Interest Via Easement From BOT </vt:lpstr>
      <vt:lpstr>Parcel Without SUI Yet Gained Interest Via Easement From BOT </vt:lpstr>
      <vt:lpstr>Parcel Without SUI Yacht Club Parcel Needing Adjacent Proposed Lease Area     Adjacent Fire Station Parcel.      Yellow Area is Proposed “License”. Pink is Proposed Lease</vt:lpstr>
      <vt:lpstr>Condominium With SUI </vt:lpstr>
      <vt:lpstr>Title Determination Verifies Bulkhead Deed</vt:lpstr>
      <vt:lpstr>Condominium With SUI </vt:lpstr>
      <vt:lpstr>Condominium Without SUI</vt:lpstr>
      <vt:lpstr>Yacht Club/ Condominium With SUI via 1975 Fill Rule </vt:lpstr>
      <vt:lpstr>Yacht Club/ Condominium With SUI via 1975 Fill Rule </vt:lpstr>
      <vt:lpstr>A Quick Run Thru on Some Interesting Issues</vt:lpstr>
      <vt:lpstr>A Quick Run Thru on Some Interesting Issues</vt:lpstr>
      <vt:lpstr>A Quick Run Thru on Some Interesting Issues</vt:lpstr>
      <vt:lpstr>A Quick Run Thru on Some Interesting Issues</vt:lpstr>
      <vt:lpstr>Deeds</vt:lpstr>
      <vt:lpstr>Deeds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Sufficient Upland Interest</dc:title>
  <dc:creator>Campanile, Nick</dc:creator>
  <cp:lastModifiedBy>Campanile, Nick</cp:lastModifiedBy>
  <cp:revision>107</cp:revision>
  <cp:lastPrinted>2014-06-06T19:59:53Z</cp:lastPrinted>
  <dcterms:created xsi:type="dcterms:W3CDTF">2014-06-05T15:51:11Z</dcterms:created>
  <dcterms:modified xsi:type="dcterms:W3CDTF">2014-06-09T17:05:22Z</dcterms:modified>
</cp:coreProperties>
</file>