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5" r:id="rId4"/>
    <p:sldId id="258" r:id="rId5"/>
    <p:sldId id="259" r:id="rId6"/>
    <p:sldId id="260" r:id="rId7"/>
    <p:sldId id="261" r:id="rId8"/>
    <p:sldId id="262" r:id="rId9"/>
    <p:sldId id="263" r:id="rId10"/>
    <p:sldId id="272" r:id="rId11"/>
    <p:sldId id="273" r:id="rId12"/>
    <p:sldId id="274" r:id="rId13"/>
    <p:sldId id="264" r:id="rId14"/>
    <p:sldId id="265" r:id="rId15"/>
    <p:sldId id="266" r:id="rId16"/>
    <p:sldId id="267" r:id="rId17"/>
    <p:sldId id="276" r:id="rId18"/>
    <p:sldId id="268" r:id="rId19"/>
    <p:sldId id="269" r:id="rId20"/>
    <p:sldId id="270" r:id="rId21"/>
    <p:sldId id="271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008000"/>
    <a:srgbClr val="3399FF"/>
    <a:srgbClr val="08A3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2" autoAdjust="0"/>
    <p:restoredTop sz="94660"/>
  </p:normalViewPr>
  <p:slideViewPr>
    <p:cSldViewPr snapToGrid="0">
      <p:cViewPr varScale="1">
        <p:scale>
          <a:sx n="74" d="100"/>
          <a:sy n="7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EE5B2-D745-4407-BB22-0506C5FB4C0E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781EA-1F07-4607-B20A-1DCF5CF71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4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dirty="0"/>
              <a:t>10-13-06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dirty="0"/>
              <a:t>WQSA Module 8: Human Health Criteria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DF7D2A-61D6-42F1-A01D-5EB865F6CD08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804" y="4344025"/>
            <a:ext cx="5739848" cy="41144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24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dirty="0"/>
              <a:t>10-13-06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dirty="0"/>
              <a:t>WQSA Module 8: Human Health Criteria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DF7D2A-61D6-42F1-A01D-5EB865F6CD08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804" y="4344025"/>
            <a:ext cx="5739848" cy="41144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629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dirty="0"/>
              <a:t>10-13-06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dirty="0"/>
              <a:t>WQSA Module 8: Human Health Criteria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DF7D2A-61D6-42F1-A01D-5EB865F6CD08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804" y="4344025"/>
            <a:ext cx="5739848" cy="41144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454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10-13-06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WQSA Module 8: Human Health Criteria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582C8-F701-490A-9992-A23EDAF5E3F0}" type="slidenum">
              <a:rPr lang="en-US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717" y="4344025"/>
            <a:ext cx="6038022" cy="435027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84480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10-13-06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WQSA Module 8: Human Health Criteria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582C8-F701-490A-9992-A23EDAF5E3F0}" type="slidenum">
              <a:rPr lang="en-US">
                <a:solidFill>
                  <a:srgbClr val="000000"/>
                </a:solidFill>
              </a:rPr>
              <a:pPr/>
              <a:t>19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717" y="4344025"/>
            <a:ext cx="6038022" cy="435027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80571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66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48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0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7957" y="1"/>
            <a:ext cx="10954043" cy="1111347"/>
          </a:xfrm>
          <a:prstGeom prst="rect">
            <a:avLst/>
          </a:prstGeom>
        </p:spPr>
        <p:txBody>
          <a:bodyPr/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708" y="1448972"/>
            <a:ext cx="10791092" cy="472799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11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5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20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45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3889" y="0"/>
            <a:ext cx="10976317" cy="114204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27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58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161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71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1368"/>
            <a:ext cx="12192000" cy="1117939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DF7D7-5831-4754-8ED3-17C1A202A499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9B9DE-4C90-4832-AFC0-E5F64FFD0B8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99" y="2"/>
            <a:ext cx="1222521" cy="111656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3821696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86006"/>
            <a:ext cx="9144000" cy="2387600"/>
          </a:xfrm>
        </p:spPr>
        <p:txBody>
          <a:bodyPr/>
          <a:lstStyle/>
          <a:p>
            <a:r>
              <a:rPr lang="en-US" dirty="0" smtClean="0"/>
              <a:t>Revised Dissolved Oxygen Criteria:  New Science for the 21</a:t>
            </a:r>
            <a:r>
              <a:rPr lang="en-US" baseline="30000" dirty="0" smtClean="0"/>
              <a:t>st</a:t>
            </a:r>
            <a:r>
              <a:rPr lang="en-US" dirty="0" smtClean="0"/>
              <a:t> Century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19469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Russ Frydenborg</a:t>
            </a:r>
            <a:endParaRPr lang="en-US" dirty="0"/>
          </a:p>
          <a:p>
            <a:r>
              <a:rPr lang="en-US" dirty="0" smtClean="0"/>
              <a:t>Frydenborg EcoLogic, L.L.C.</a:t>
            </a:r>
          </a:p>
          <a:p>
            <a:r>
              <a:rPr lang="en-US" dirty="0" smtClean="0"/>
              <a:t>Garry Payne, FDEP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32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4931" y="128791"/>
            <a:ext cx="10954043" cy="1111347"/>
          </a:xfrm>
        </p:spPr>
        <p:txBody>
          <a:bodyPr/>
          <a:lstStyle/>
          <a:p>
            <a:r>
              <a:rPr lang="en-US" sz="4800" i="1" dirty="0" smtClean="0"/>
              <a:t>Time of Day Correction</a:t>
            </a:r>
            <a:endParaRPr lang="en-US" sz="4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966" y="1566931"/>
            <a:ext cx="3657600" cy="4724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Typical diel curves developed for lakes and streams in each bioregion (red curve)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Diel curves were shifted so that daily average was equal to the criteria (blue curve)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Polynomial equation was fitted to shifted curve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7125" y="1219201"/>
            <a:ext cx="5700876" cy="346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486400" y="4876800"/>
            <a:ext cx="518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buFont typeface="Arial" pitchFamily="34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Equations can be used to predict DO level at any time for a site with a daily average equal to the criteria and a typical diel fluctuation  </a:t>
            </a:r>
          </a:p>
        </p:txBody>
      </p:sp>
    </p:spTree>
    <p:extLst>
      <p:ext uri="{BB962C8B-B14F-4D97-AF65-F5344CB8AC3E}">
        <p14:creationId xmlns:p14="http://schemas.microsoft.com/office/powerpoint/2010/main" val="855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0385" y="180307"/>
            <a:ext cx="10954043" cy="1111347"/>
          </a:xfrm>
        </p:spPr>
        <p:txBody>
          <a:bodyPr/>
          <a:lstStyle/>
          <a:p>
            <a:r>
              <a:rPr lang="en-US" sz="4800" i="1" dirty="0" smtClean="0"/>
              <a:t>Time of Day Correction</a:t>
            </a:r>
            <a:endParaRPr lang="en-US" sz="4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143000"/>
            <a:ext cx="8839200" cy="1524000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 smtClean="0"/>
              <a:t>Equations for time of day interpretation of daily average criteria for lakes and streams in each region</a:t>
            </a:r>
          </a:p>
          <a:p>
            <a:r>
              <a:rPr lang="en-US" sz="2100" b="1" dirty="0"/>
              <a:t>To assess criteria using grab samples, measured DO level compared to  equation result using time at which sample was collected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209800" y="2667000"/>
          <a:ext cx="7467600" cy="3810000"/>
        </p:xfrm>
        <a:graphic>
          <a:graphicData uri="http://schemas.openxmlformats.org/drawingml/2006/table">
            <a:tbl>
              <a:tblPr/>
              <a:tblGrid>
                <a:gridCol w="1477963"/>
                <a:gridCol w="5989637"/>
              </a:tblGrid>
              <a:tr h="3810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Region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Equations for the Time of Day Interpretation of Criteria </a:t>
                      </a:r>
                      <a:r>
                        <a:rPr lang="en-US" sz="1200" b="1" baseline="30000" dirty="0">
                          <a:latin typeface="Times New Roman"/>
                          <a:ea typeface="Times New Roman"/>
                        </a:rPr>
                        <a:t>*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Streams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Northeast + Big Bend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1.1844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4.1432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-10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+ 4.7729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-7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1.9692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+ 0.02314 • T + 31.24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Peninsula + Everglades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1.9888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6.8941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-10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+ 7.8373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-7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3.1598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+ 0.03551 • T + 33.43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Panhandle West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latin typeface="Times New Roman"/>
                          <a:ea typeface="Times New Roman"/>
                        </a:rPr>
                        <a:t>  9.0851 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2.9941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-10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+ 3.1560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-7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1.0851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+ 0.006285 • T + 65.61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Times New Roman"/>
                        </a:rPr>
                        <a:t>Lakes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Northeast + Big Bend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1.4578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5.5607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-10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+ 7.0683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-7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3.1879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+ 0.02817 • T + 34.19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Peninsula + Everglades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1.3709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5.0496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-10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+ 6.1352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-7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- 2.5817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+ 0.01960 • T + 37.14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Panhandle West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7.1190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2.6420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-10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+ 3.2247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-7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– 1.3607 x 10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-4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• T</a:t>
                      </a:r>
                      <a:r>
                        <a:rPr lang="en-US" sz="1100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 + 0.01071 • T + 66.35</a:t>
                      </a:r>
                    </a:p>
                  </a:txBody>
                  <a:tcPr marL="635" marR="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dirty="0">
                          <a:latin typeface="Times New Roman"/>
                          <a:ea typeface="Times New Roman"/>
                        </a:rPr>
                        <a:t>* T in the equations is the time of day in minutes past midnight.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35" marR="6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93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23611"/>
            <a:ext cx="8610600" cy="13716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4000" b="1" i="1" dirty="0">
                <a:solidFill>
                  <a:schemeClr val="bg1"/>
                </a:solidFill>
                <a:latin typeface="+mj-lt"/>
              </a:rPr>
              <a:t>Threatened and Endangered Species Considerations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5/20/2014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8" name="Picture 7" descr="Oval Pigtoe2.jpg"/>
          <p:cNvPicPr>
            <a:picLocks noChangeAspect="1"/>
          </p:cNvPicPr>
          <p:nvPr/>
        </p:nvPicPr>
        <p:blipFill>
          <a:blip r:embed="rId2" cstate="print"/>
          <a:srcRect l="5587" r="7821" b="7051"/>
          <a:stretch>
            <a:fillRect/>
          </a:stretch>
        </p:blipFill>
        <p:spPr>
          <a:xfrm>
            <a:off x="5486400" y="2438400"/>
            <a:ext cx="2362200" cy="2209800"/>
          </a:xfrm>
          <a:prstGeom prst="rect">
            <a:avLst/>
          </a:prstGeom>
        </p:spPr>
      </p:pic>
      <p:pic>
        <p:nvPicPr>
          <p:cNvPr id="9" name="Picture 8" descr="Juvenile-Gulf-sturgeon.jpg"/>
          <p:cNvPicPr>
            <a:picLocks noChangeAspect="1"/>
          </p:cNvPicPr>
          <p:nvPr/>
        </p:nvPicPr>
        <p:blipFill>
          <a:blip r:embed="rId3" cstate="print"/>
          <a:srcRect t="15574" b="10656"/>
          <a:stretch>
            <a:fillRect/>
          </a:stretch>
        </p:blipFill>
        <p:spPr>
          <a:xfrm>
            <a:off x="1524000" y="2438400"/>
            <a:ext cx="3810000" cy="2110154"/>
          </a:xfrm>
          <a:prstGeom prst="rect">
            <a:avLst/>
          </a:prstGeom>
        </p:spPr>
      </p:pic>
      <p:pic>
        <p:nvPicPr>
          <p:cNvPr id="12" name="Picture 11" descr="Oval Pigtoe1.jpg"/>
          <p:cNvPicPr>
            <a:picLocks noChangeAspect="1"/>
          </p:cNvPicPr>
          <p:nvPr/>
        </p:nvPicPr>
        <p:blipFill>
          <a:blip r:embed="rId4" cstate="print"/>
          <a:srcRect b="13223"/>
          <a:stretch>
            <a:fillRect/>
          </a:stretch>
        </p:blipFill>
        <p:spPr>
          <a:xfrm>
            <a:off x="2438400" y="4572000"/>
            <a:ext cx="1915886" cy="1828800"/>
          </a:xfrm>
          <a:prstGeom prst="rect">
            <a:avLst/>
          </a:prstGeom>
        </p:spPr>
      </p:pic>
      <p:pic>
        <p:nvPicPr>
          <p:cNvPr id="14" name="Picture 13" descr="Jumping sturgeon4.jpg"/>
          <p:cNvPicPr>
            <a:picLocks noChangeAspect="1"/>
          </p:cNvPicPr>
          <p:nvPr/>
        </p:nvPicPr>
        <p:blipFill>
          <a:blip r:embed="rId5" cstate="print"/>
          <a:srcRect l="6874" r="8869" b="12525"/>
          <a:stretch>
            <a:fillRect/>
          </a:stretch>
        </p:blipFill>
        <p:spPr>
          <a:xfrm>
            <a:off x="7772400" y="4038600"/>
            <a:ext cx="28956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3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2400"/>
            <a:ext cx="7162800" cy="762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3600" i="1" dirty="0"/>
              <a:t>Protection of Threatened and Endangered Species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143000"/>
            <a:ext cx="4876800" cy="5257800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Criteria protective of most threatened and endangered species (Panhandle)</a:t>
            </a:r>
          </a:p>
          <a:p>
            <a:r>
              <a:rPr lang="en-US" sz="2400" dirty="0"/>
              <a:t>Gulf Sturgeon and Oval Pigtoe Mussel found in portions of the Suwannee, Santa Fe, New, and Withlacoochee Rivers  and Shortnose and Atlantic sturgeon in the St. Johns River</a:t>
            </a:r>
          </a:p>
          <a:p>
            <a:r>
              <a:rPr lang="en-US" sz="2400" dirty="0"/>
              <a:t>Criteria include provision to maintaining existing DO levels that are protective of Gulf sturgeon and mussel</a:t>
            </a:r>
          </a:p>
          <a:p>
            <a:r>
              <a:rPr lang="en-US" sz="2400" dirty="0"/>
              <a:t>In the St. Johns River current criteria of 5.0 mg/L (53% saturation) will be maintained during February and March to protect potential spawning of Shortnose and Atlantic sturgeon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2000" y="6492876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774" t="12242" r="1887" b="733"/>
          <a:stretch>
            <a:fillRect/>
          </a:stretch>
        </p:blipFill>
        <p:spPr bwMode="auto">
          <a:xfrm>
            <a:off x="6400800" y="1261262"/>
            <a:ext cx="4206240" cy="521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1472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76200"/>
            <a:ext cx="8229600" cy="914400"/>
          </a:xfrm>
        </p:spPr>
        <p:txBody>
          <a:bodyPr>
            <a:noAutofit/>
          </a:bodyPr>
          <a:lstStyle/>
          <a:p>
            <a:pPr lvl="0" fontAlgn="base">
              <a:lnSpc>
                <a:spcPct val="80000"/>
              </a:lnSpc>
              <a:spcAft>
                <a:spcPct val="0"/>
              </a:spcAft>
              <a:defRPr/>
            </a:pPr>
            <a:r>
              <a:rPr lang="en-US" sz="3600" i="1" dirty="0">
                <a:ln w="3175">
                  <a:noFill/>
                </a:ln>
              </a:rPr>
              <a:t>Marine DO Criteria Based</a:t>
            </a:r>
            <a:br>
              <a:rPr lang="en-US" sz="3600" i="1" dirty="0">
                <a:ln w="3175">
                  <a:noFill/>
                </a:ln>
              </a:rPr>
            </a:br>
            <a:r>
              <a:rPr lang="en-US" sz="3600" i="1" dirty="0">
                <a:ln w="3175">
                  <a:noFill/>
                </a:ln>
              </a:rPr>
              <a:t>on Virginian Province Approach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523529"/>
            <a:ext cx="9144000" cy="4112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981200" y="1530437"/>
            <a:ext cx="8534400" cy="98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5425" indent="-225425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dirty="0">
                <a:cs typeface="Times New Roman" pitchFamily="18" charset="0"/>
              </a:rPr>
              <a:t>EPA’s Virginian Province Approach (EPA 2000) uses measured response of sensitive organisms to low DO levels to establish allowable exposure durations</a:t>
            </a:r>
          </a:p>
        </p:txBody>
      </p:sp>
    </p:spTree>
    <p:extLst>
      <p:ext uri="{BB962C8B-B14F-4D97-AF65-F5344CB8AC3E}">
        <p14:creationId xmlns:p14="http://schemas.microsoft.com/office/powerpoint/2010/main" val="266859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2400"/>
            <a:ext cx="7772400" cy="914400"/>
          </a:xfrm>
        </p:spPr>
        <p:txBody>
          <a:bodyPr>
            <a:noAutofit/>
          </a:bodyPr>
          <a:lstStyle/>
          <a:p>
            <a:pPr lvl="0" fontAlgn="base">
              <a:lnSpc>
                <a:spcPct val="80000"/>
              </a:lnSpc>
              <a:spcAft>
                <a:spcPct val="0"/>
              </a:spcAft>
              <a:defRPr/>
            </a:pPr>
            <a:r>
              <a:rPr lang="en-US" sz="3600" i="1" dirty="0">
                <a:ln w="3175">
                  <a:noFill/>
                </a:ln>
              </a:rPr>
              <a:t>Florida Species Used to  Derive Marine DO Criteria CMC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00" y="1371601"/>
            <a:ext cx="299936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indent="-282575"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dirty="0">
                <a:cs typeface="Times New Roman" pitchFamily="18" charset="0"/>
              </a:rPr>
              <a:t>The CMC was  calculated based on the acute effects data for 25 genera </a:t>
            </a:r>
          </a:p>
          <a:p>
            <a:pPr marL="282575" indent="-282575"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dirty="0">
                <a:cs typeface="Times New Roman" pitchFamily="18" charset="0"/>
              </a:rPr>
              <a:t>Genera  mean acute values (LC</a:t>
            </a:r>
            <a:r>
              <a:rPr lang="en-US" b="1" baseline="-25000" dirty="0">
                <a:cs typeface="Times New Roman" pitchFamily="18" charset="0"/>
              </a:rPr>
              <a:t>50</a:t>
            </a:r>
            <a:r>
              <a:rPr lang="en-US" b="1" dirty="0">
                <a:cs typeface="Times New Roman" pitchFamily="18" charset="0"/>
              </a:rPr>
              <a:t>) of the test organisms ranged from 6 to 33% Saturation</a:t>
            </a:r>
          </a:p>
          <a:p>
            <a:pPr marL="282575" indent="-282575"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dirty="0">
                <a:cs typeface="Times New Roman" pitchFamily="18" charset="0"/>
              </a:rPr>
              <a:t>CMC was calculated as the FAV (95th percentile genus GMAV) multiplied by the mean LC</a:t>
            </a:r>
            <a:r>
              <a:rPr lang="en-US" b="1" baseline="-25000" dirty="0">
                <a:cs typeface="Times New Roman" pitchFamily="18" charset="0"/>
              </a:rPr>
              <a:t>5</a:t>
            </a:r>
            <a:r>
              <a:rPr lang="en-US" b="1" dirty="0">
                <a:cs typeface="Times New Roman" pitchFamily="18" charset="0"/>
              </a:rPr>
              <a:t> to LC</a:t>
            </a:r>
            <a:r>
              <a:rPr lang="en-US" b="1" baseline="-25000" dirty="0">
                <a:cs typeface="Times New Roman" pitchFamily="18" charset="0"/>
              </a:rPr>
              <a:t>50</a:t>
            </a:r>
            <a:r>
              <a:rPr lang="en-US" b="1" dirty="0">
                <a:cs typeface="Times New Roman" pitchFamily="18" charset="0"/>
              </a:rPr>
              <a:t> ratio (1.35)</a:t>
            </a:r>
          </a:p>
          <a:p>
            <a:pPr marL="282575" indent="-282575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b="1" dirty="0">
                <a:cs typeface="Times New Roman" pitchFamily="18" charset="0"/>
              </a:rPr>
              <a:t>Resulting CMC is 42% Saturation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250" y="1095675"/>
            <a:ext cx="6096001" cy="542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913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76200"/>
            <a:ext cx="7848600" cy="914400"/>
          </a:xfrm>
        </p:spPr>
        <p:txBody>
          <a:bodyPr>
            <a:noAutofit/>
          </a:bodyPr>
          <a:lstStyle/>
          <a:p>
            <a:pPr lvl="0" fontAlgn="base">
              <a:lnSpc>
                <a:spcPct val="80000"/>
              </a:lnSpc>
              <a:spcAft>
                <a:spcPct val="0"/>
              </a:spcAft>
              <a:defRPr/>
            </a:pPr>
            <a:r>
              <a:rPr lang="en-US" sz="3600" i="1" dirty="0">
                <a:ln w="3175">
                  <a:noFill/>
                </a:ln>
              </a:rPr>
              <a:t>Florida Marine DO Criteria Based</a:t>
            </a:r>
            <a:br>
              <a:rPr lang="en-US" sz="3600" i="1" dirty="0">
                <a:ln w="3175">
                  <a:noFill/>
                </a:ln>
              </a:rPr>
            </a:br>
            <a:r>
              <a:rPr lang="en-US" sz="3600" i="1" dirty="0">
                <a:ln w="3175">
                  <a:noFill/>
                </a:ln>
              </a:rPr>
              <a:t>on Virginian Province Approach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2133600" y="1434643"/>
            <a:ext cx="77724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ts val="1200"/>
              </a:spcAft>
            </a:pPr>
            <a:r>
              <a:rPr lang="en-US" sz="2800" dirty="0">
                <a:ea typeface="Times New Roman" pitchFamily="18" charset="0"/>
                <a:cs typeface="Arial" pitchFamily="34" charset="0"/>
              </a:rPr>
              <a:t>The daily average DO concentrations shall not be below 42 percent saturation</a:t>
            </a:r>
            <a:endParaRPr lang="en-US" sz="2800" dirty="0"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sz="2800" dirty="0">
                <a:ea typeface="Times New Roman" pitchFamily="18" charset="0"/>
                <a:cs typeface="Arial" pitchFamily="34" charset="0"/>
              </a:rPr>
              <a:t>AND</a:t>
            </a:r>
            <a:endParaRPr lang="en-US" sz="2800" dirty="0"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sz="2800" dirty="0">
                <a:ea typeface="Times New Roman" pitchFamily="18" charset="0"/>
                <a:cs typeface="Arial" pitchFamily="34" charset="0"/>
              </a:rPr>
              <a:t>The 7- and 30-day average DO percent saturations shall not be below 51 and 56 percent, </a:t>
            </a:r>
            <a:r>
              <a:rPr lang="en-US" sz="2800" dirty="0" smtClean="0">
                <a:ea typeface="Times New Roman" pitchFamily="18" charset="0"/>
                <a:cs typeface="Arial" pitchFamily="34" charset="0"/>
              </a:rPr>
              <a:t>respectively</a:t>
            </a:r>
            <a:endParaRPr lang="en-US" sz="2800" dirty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ts val="1200"/>
              </a:spcAft>
            </a:pPr>
            <a:endParaRPr lang="en-US" sz="2400" dirty="0">
              <a:ea typeface="Times New Roman" pitchFamily="18" charset="0"/>
              <a:cs typeface="Arial" pitchFamily="34" charset="0"/>
            </a:endParaRP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/>
              <a:t>Criteria applied as a water column average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/>
              <a:t>Assessment will be consistent with Impaired Waters Rule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/>
              <a:t>Protective of threatened and endangered species</a:t>
            </a:r>
            <a:endParaRPr lang="en-US" sz="2800" dirty="0"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133600" y="4572000"/>
            <a:ext cx="7772400" cy="0"/>
          </a:xfrm>
          <a:prstGeom prst="line">
            <a:avLst/>
          </a:prstGeom>
          <a:ln w="3810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71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7957" y="180307"/>
            <a:ext cx="10954043" cy="1068945"/>
          </a:xfrm>
        </p:spPr>
        <p:txBody>
          <a:bodyPr/>
          <a:lstStyle/>
          <a:p>
            <a:r>
              <a:rPr lang="en-US" sz="4800" i="1" dirty="0" smtClean="0"/>
              <a:t>Marine DO Concentration vs. Temperature</a:t>
            </a:r>
            <a:endParaRPr lang="en-US" sz="4800" i="1" dirty="0"/>
          </a:p>
        </p:txBody>
      </p:sp>
      <p:pic>
        <p:nvPicPr>
          <p:cNvPr id="4" name="Content Placeholder 3" descr="Figure 28. Temperature dependent DO concentrations at 15 ppt salinity resulting from proposed marine DO criteria developed using the Virginian Province Approach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966" y="1449388"/>
            <a:ext cx="8105842" cy="472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436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667000" y="206064"/>
            <a:ext cx="8151254" cy="1143000"/>
          </a:xfrm>
        </p:spPr>
        <p:txBody>
          <a:bodyPr>
            <a:noAutofit/>
          </a:bodyPr>
          <a:lstStyle/>
          <a:p>
            <a:r>
              <a:rPr lang="en-US" sz="4800" i="1" dirty="0"/>
              <a:t>Addressing Natural Background</a:t>
            </a:r>
          </a:p>
        </p:txBody>
      </p:sp>
      <p:sp>
        <p:nvSpPr>
          <p:cNvPr id="9830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828800" y="1905000"/>
            <a:ext cx="8610600" cy="4419600"/>
          </a:xfrm>
        </p:spPr>
        <p:txBody>
          <a:bodyPr>
            <a:noAutofit/>
          </a:bodyPr>
          <a:lstStyle/>
          <a:p>
            <a:pPr marL="461963" lvl="1" indent="-346075">
              <a:spcAft>
                <a:spcPts val="600"/>
              </a:spcAft>
            </a:pPr>
            <a:r>
              <a:rPr lang="en-US" i="1" dirty="0"/>
              <a:t>Allow for a 0.1 mg/L (1% saturation) deficit from the natural dissolved oxygen value</a:t>
            </a:r>
          </a:p>
          <a:p>
            <a:pPr marL="919163" lvl="3" indent="-346075">
              <a:spcAft>
                <a:spcPts val="600"/>
              </a:spcAft>
            </a:pPr>
            <a:r>
              <a:rPr lang="en-US" sz="2400" dirty="0"/>
              <a:t>Can be granted when implemented through permitting or other Department Action.</a:t>
            </a:r>
          </a:p>
          <a:p>
            <a:pPr marL="461963" lvl="1" indent="-346075">
              <a:spcAft>
                <a:spcPts val="600"/>
              </a:spcAft>
            </a:pPr>
            <a:r>
              <a:rPr lang="en-US" i="1" dirty="0"/>
              <a:t>Up to 10 percent deficit will be allowed if it is </a:t>
            </a:r>
            <a:r>
              <a:rPr lang="en-US" i="1" u="sng" dirty="0"/>
              <a:t>demonstrated</a:t>
            </a:r>
            <a:r>
              <a:rPr lang="en-US" i="1" dirty="0"/>
              <a:t> that resident aquatic species shall not be adversely affected</a:t>
            </a:r>
          </a:p>
          <a:p>
            <a:pPr marL="919163" lvl="3" indent="-346075">
              <a:spcAft>
                <a:spcPts val="600"/>
              </a:spcAft>
            </a:pPr>
            <a:r>
              <a:rPr lang="en-US" sz="2400" dirty="0"/>
              <a:t>Plan to use USEPA spreadsheet model to determine  acceptable deviation from natural background DO Levels.</a:t>
            </a:r>
          </a:p>
          <a:p>
            <a:pPr marL="919163" lvl="3" indent="-346075">
              <a:spcAft>
                <a:spcPts val="600"/>
              </a:spcAft>
            </a:pPr>
            <a:r>
              <a:rPr lang="en-US" sz="2400" dirty="0"/>
              <a:t>Will be implemented through site specific alternative criteria procedures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905000" y="838200"/>
            <a:ext cx="6400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i="1" kern="0" dirty="0">
                <a:ln w="3175">
                  <a:noFill/>
                </a:ln>
                <a:latin typeface="+mj-lt"/>
                <a:ea typeface="+mj-ea"/>
                <a:cs typeface="+mj-cs"/>
              </a:rPr>
              <a:t>Natural Conditions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981200" y="6492876"/>
            <a:ext cx="2133600" cy="365125"/>
          </a:xfrm>
        </p:spPr>
        <p:txBody>
          <a:bodyPr/>
          <a:lstStyle/>
          <a:p>
            <a:fld id="{2BD23A0E-ADE9-485C-AFA2-8C195DFCC04A}" type="datetime1">
              <a:rPr lang="en-US" smtClean="0"/>
              <a:pPr/>
              <a:t>5/20/2014</a:t>
            </a:fld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77200" y="6492876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2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743199" y="218943"/>
            <a:ext cx="8190963" cy="1143000"/>
          </a:xfrm>
        </p:spPr>
        <p:txBody>
          <a:bodyPr>
            <a:noAutofit/>
          </a:bodyPr>
          <a:lstStyle/>
          <a:p>
            <a:r>
              <a:rPr lang="en-US" sz="4800" i="1" dirty="0"/>
              <a:t>Addressing Natural Background</a:t>
            </a:r>
          </a:p>
        </p:txBody>
      </p:sp>
      <p:sp>
        <p:nvSpPr>
          <p:cNvPr id="9830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828800" y="2033790"/>
            <a:ext cx="8610600" cy="4419600"/>
          </a:xfrm>
        </p:spPr>
        <p:txBody>
          <a:bodyPr>
            <a:noAutofit/>
          </a:bodyPr>
          <a:lstStyle/>
          <a:p>
            <a:pPr marL="347663" indent="-293688">
              <a:spcAft>
                <a:spcPts val="600"/>
              </a:spcAft>
            </a:pPr>
            <a:r>
              <a:rPr lang="en-US" dirty="0" smtClean="0"/>
              <a:t>If natural ambient DO levels are above the minimum criteria, those higher DO levels shall be maintained</a:t>
            </a:r>
          </a:p>
          <a:p>
            <a:pPr marL="347663" indent="-293688">
              <a:spcAft>
                <a:spcPts val="600"/>
              </a:spcAft>
            </a:pPr>
            <a:r>
              <a:rPr lang="en-US" dirty="0" smtClean="0"/>
              <a:t>Subject to Rules 62-302.300 and 62-4.242, F.A.C.</a:t>
            </a:r>
          </a:p>
          <a:p>
            <a:pPr marL="174625" indent="-284163">
              <a:spcAft>
                <a:spcPts val="600"/>
              </a:spcAft>
            </a:pPr>
            <a:r>
              <a:rPr lang="en-US" dirty="0" smtClean="0"/>
              <a:t> Implemented through Seasonal Kendall trend test</a:t>
            </a:r>
          </a:p>
          <a:p>
            <a:pPr marL="174625" indent="-284163">
              <a:spcAft>
                <a:spcPts val="600"/>
              </a:spcAft>
            </a:pPr>
            <a:r>
              <a:rPr lang="en-US" dirty="0" smtClean="0"/>
              <a:t>Statistically significant </a:t>
            </a:r>
            <a:r>
              <a:rPr lang="en-US" b="1" dirty="0" smtClean="0"/>
              <a:t>decreasing trends in DO </a:t>
            </a:r>
            <a:r>
              <a:rPr lang="en-US" dirty="0" smtClean="0"/>
              <a:t>percent saturation or an </a:t>
            </a:r>
            <a:r>
              <a:rPr lang="en-US" b="1" dirty="0" smtClean="0"/>
              <a:t>increasing trend in the range </a:t>
            </a:r>
            <a:r>
              <a:rPr lang="en-US" dirty="0" smtClean="0"/>
              <a:t>of daily DO fluctuations </a:t>
            </a:r>
            <a:r>
              <a:rPr lang="en-US" b="1" dirty="0" smtClean="0"/>
              <a:t>shall not be allowed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905000" y="838200"/>
            <a:ext cx="6400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i="1" kern="0" dirty="0">
                <a:ln w="3175">
                  <a:noFill/>
                </a:ln>
                <a:latin typeface="+mj-lt"/>
                <a:ea typeface="+mj-ea"/>
                <a:cs typeface="+mj-cs"/>
              </a:rPr>
              <a:t>Natural Conditions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77200" y="6492876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15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67427"/>
            <a:ext cx="8229600" cy="113334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Dissolved Oxygen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3768" y="1655036"/>
            <a:ext cx="9508571" cy="4745766"/>
          </a:xfrm>
        </p:spPr>
        <p:txBody>
          <a:bodyPr>
            <a:normAutofit/>
          </a:bodyPr>
          <a:lstStyle/>
          <a:p>
            <a:r>
              <a:rPr lang="en-US" dirty="0" smtClean="0"/>
              <a:t>Former criteria based on 1970s (outdated) science</a:t>
            </a:r>
          </a:p>
          <a:p>
            <a:r>
              <a:rPr lang="en-US" dirty="0" smtClean="0"/>
              <a:t>Extensive DO and biological study conducted</a:t>
            </a:r>
          </a:p>
          <a:p>
            <a:r>
              <a:rPr lang="en-US" dirty="0" smtClean="0"/>
              <a:t>Revisions based on:</a:t>
            </a:r>
          </a:p>
          <a:p>
            <a:pPr lvl="1"/>
            <a:r>
              <a:rPr lang="en-US" dirty="0" smtClean="0"/>
              <a:t>DO vs. Stream Condition Index relationship (applied to streams and lakes) and reference site evaluation</a:t>
            </a:r>
          </a:p>
          <a:p>
            <a:pPr lvl="1"/>
            <a:r>
              <a:rPr lang="en-US" dirty="0" smtClean="0"/>
              <a:t>DO vs. laboratory toxicity tests for marine waters (EPA Virginian Province approach)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87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46238"/>
            <a:ext cx="8229600" cy="4525963"/>
          </a:xfrm>
        </p:spPr>
        <p:txBody>
          <a:bodyPr/>
          <a:lstStyle/>
          <a:p>
            <a:r>
              <a:rPr lang="en-US" dirty="0" smtClean="0"/>
              <a:t>Approved by Environmental regulation Commission in April, 2013</a:t>
            </a:r>
          </a:p>
          <a:p>
            <a:r>
              <a:rPr lang="en-US" dirty="0" smtClean="0"/>
              <a:t>Approved by </a:t>
            </a:r>
            <a:r>
              <a:rPr lang="en-US" smtClean="0"/>
              <a:t>EPA in October </a:t>
            </a:r>
            <a:r>
              <a:rPr lang="en-US" dirty="0" smtClean="0"/>
              <a:t>2013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81200" y="180306"/>
            <a:ext cx="8229600" cy="1107583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New DO </a:t>
            </a:r>
            <a:r>
              <a:rPr lang="en-US" sz="3600" i="1" dirty="0"/>
              <a:t>Rule </a:t>
            </a:r>
            <a:r>
              <a:rPr lang="en-US" sz="3600" i="1" dirty="0" smtClean="0"/>
              <a:t>Now In Effect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302283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1142" y="206065"/>
            <a:ext cx="10954043" cy="1111347"/>
          </a:xfrm>
        </p:spPr>
        <p:txBody>
          <a:bodyPr/>
          <a:lstStyle/>
          <a:p>
            <a:r>
              <a:rPr lang="en-US" sz="4800" i="1" dirty="0" smtClean="0"/>
              <a:t>Implications of New DO Criteria</a:t>
            </a:r>
            <a:endParaRPr lang="en-US" sz="4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9098" y="1545465"/>
            <a:ext cx="10194701" cy="4631498"/>
          </a:xfrm>
        </p:spPr>
        <p:txBody>
          <a:bodyPr/>
          <a:lstStyle/>
          <a:p>
            <a:r>
              <a:rPr lang="en-US" dirty="0" smtClean="0"/>
              <a:t>Reasonable Assurance demonstration (that water quality criteria are achieved) for new projects will change</a:t>
            </a:r>
          </a:p>
          <a:p>
            <a:r>
              <a:rPr lang="en-US" dirty="0" smtClean="0"/>
              <a:t>New criteria are more accurate</a:t>
            </a:r>
          </a:p>
          <a:p>
            <a:r>
              <a:rPr lang="en-US" dirty="0" smtClean="0"/>
              <a:t>Panhandle freshwater criteria are more stringent</a:t>
            </a:r>
          </a:p>
          <a:p>
            <a:r>
              <a:rPr lang="en-US" dirty="0" smtClean="0"/>
              <a:t>Marine monthly average criteria are more stringent at cool temperatures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30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174" y="128791"/>
            <a:ext cx="10954043" cy="1111347"/>
          </a:xfrm>
        </p:spPr>
        <p:txBody>
          <a:bodyPr/>
          <a:lstStyle/>
          <a:p>
            <a:r>
              <a:rPr lang="en-US" i="1" dirty="0" smtClean="0"/>
              <a:t>Questions? www.frecologic.com</a:t>
            </a:r>
            <a:br>
              <a:rPr lang="en-US" i="1" dirty="0" smtClean="0"/>
            </a:br>
            <a:endParaRPr lang="en-US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13" y="1137106"/>
            <a:ext cx="4290671" cy="572089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784" y="1137106"/>
            <a:ext cx="4290671" cy="572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0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7957" y="115912"/>
            <a:ext cx="10954043" cy="1111347"/>
          </a:xfrm>
        </p:spPr>
        <p:txBody>
          <a:bodyPr/>
          <a:lstStyle/>
          <a:p>
            <a:r>
              <a:rPr lang="en-US" sz="4800" i="1" dirty="0"/>
              <a:t>Previous </a:t>
            </a:r>
            <a:r>
              <a:rPr lang="en-US" sz="4800" i="1" dirty="0" smtClean="0"/>
              <a:t>Criteria Resulted </a:t>
            </a:r>
            <a:r>
              <a:rPr lang="en-US" sz="4800" i="1" dirty="0"/>
              <a:t>in </a:t>
            </a:r>
            <a:r>
              <a:rPr lang="en-US" sz="4800" i="1" dirty="0" smtClean="0"/>
              <a:t>High </a:t>
            </a:r>
            <a:r>
              <a:rPr lang="en-US" sz="4800" i="1" dirty="0"/>
              <a:t>Type I Error</a:t>
            </a:r>
            <a:br>
              <a:rPr lang="en-US" sz="4800" i="1" dirty="0"/>
            </a:br>
            <a:endParaRPr lang="en-US" sz="4800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626748"/>
              </p:ext>
            </p:extLst>
          </p:nvPr>
        </p:nvGraphicFramePr>
        <p:xfrm>
          <a:off x="1043189" y="2073498"/>
          <a:ext cx="9350062" cy="3555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5639"/>
                <a:gridCol w="4314423"/>
              </a:tblGrid>
              <a:tr h="2221605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DO Study Reference Systems</a:t>
                      </a:r>
                      <a:r>
                        <a:rPr lang="en-US" sz="3600" baseline="0" dirty="0" smtClean="0"/>
                        <a:t> (</a:t>
                      </a:r>
                      <a:r>
                        <a:rPr lang="en-US" sz="3600" dirty="0" smtClean="0"/>
                        <a:t>Natural</a:t>
                      </a:r>
                      <a:r>
                        <a:rPr lang="en-US" sz="3600" baseline="0" dirty="0" smtClean="0"/>
                        <a:t> Surrounding Landscape)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Percent in Nonattainment of Previous Criteria</a:t>
                      </a:r>
                      <a:endParaRPr lang="en-US" sz="3600" dirty="0"/>
                    </a:p>
                  </a:txBody>
                  <a:tcPr/>
                </a:tc>
              </a:tr>
              <a:tr h="666856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82 Lakes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52.4%</a:t>
                      </a:r>
                      <a:endParaRPr lang="en-US" sz="3600" dirty="0"/>
                    </a:p>
                  </a:txBody>
                  <a:tcPr/>
                </a:tc>
              </a:tr>
              <a:tr h="666856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81 Streams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70.4%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77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1221348"/>
            <a:ext cx="7086600" cy="1143000"/>
          </a:xfrm>
        </p:spPr>
        <p:txBody>
          <a:bodyPr>
            <a:normAutofit fontScale="85000" lnSpcReduction="10000"/>
          </a:bodyPr>
          <a:lstStyle/>
          <a:p>
            <a:pPr marL="338138" indent="-155575">
              <a:spcBef>
                <a:spcPts val="0"/>
              </a:spcBef>
            </a:pPr>
            <a:r>
              <a:rPr lang="en-US" dirty="0"/>
              <a:t>Regression line = 62 % </a:t>
            </a:r>
            <a:r>
              <a:rPr lang="en-US" dirty="0" smtClean="0"/>
              <a:t>Saturation to pass SCI (score of 40)</a:t>
            </a:r>
            <a:endParaRPr lang="en-US" dirty="0"/>
          </a:p>
          <a:p>
            <a:pPr marL="338138" indent="-155575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Lower Confidence Limit = 67 % </a:t>
            </a:r>
            <a:r>
              <a:rPr lang="en-US" dirty="0" smtClean="0"/>
              <a:t>Saturation to pass SCI</a:t>
            </a:r>
            <a:endParaRPr lang="en-US" dirty="0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799" y="103031"/>
            <a:ext cx="8961549" cy="79849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3600" i="1" dirty="0" smtClean="0"/>
              <a:t>Use of SCI vs. DO Relationship to Determine Freshwater Criteria </a:t>
            </a:r>
            <a:r>
              <a:rPr lang="en-US" sz="3600" i="1" dirty="0"/>
              <a:t>(</a:t>
            </a:r>
            <a:r>
              <a:rPr lang="en-US" sz="3600" i="1" dirty="0" smtClean="0"/>
              <a:t>Panhandle West)</a:t>
            </a:r>
            <a:endParaRPr lang="en-US" sz="3600" i="1" dirty="0"/>
          </a:p>
        </p:txBody>
      </p:sp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287074"/>
            <a:ext cx="6858000" cy="432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>
            <a:off x="6705600" y="4191000"/>
            <a:ext cx="0" cy="15240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78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105606"/>
            <a:ext cx="7772400" cy="73152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3600" i="1" dirty="0" smtClean="0"/>
              <a:t>DO Criteria Derived from Regressions are Supported by Reference Site Data</a:t>
            </a:r>
            <a:endParaRPr lang="en-US" sz="36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1143001"/>
            <a:ext cx="8763000" cy="1194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dirty="0"/>
              <a:t>The proposed criteria based on the SCI-2012 versus DO saturation regression analyses are supported by the reference distribution of DO saturation levels</a:t>
            </a:r>
          </a:p>
        </p:txBody>
      </p:sp>
      <p:grpSp>
        <p:nvGrpSpPr>
          <p:cNvPr id="2" name="Group 3"/>
          <p:cNvGrpSpPr/>
          <p:nvPr/>
        </p:nvGrpSpPr>
        <p:grpSpPr>
          <a:xfrm>
            <a:off x="1534886" y="2362200"/>
            <a:ext cx="6629400" cy="4191000"/>
            <a:chOff x="0" y="1905000"/>
            <a:chExt cx="6629400" cy="4191000"/>
          </a:xfrm>
        </p:grpSpPr>
        <p:pic>
          <p:nvPicPr>
            <p:cNvPr id="6" name="Picture 5" descr="Table comparing regression results with reference distributions for Panhandle West, Northeast and Big Bend, and Peninsula bioregions.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905000"/>
              <a:ext cx="6553200" cy="419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Right Brace 6"/>
            <p:cNvSpPr/>
            <p:nvPr/>
          </p:nvSpPr>
          <p:spPr>
            <a:xfrm>
              <a:off x="3048000" y="3810000"/>
              <a:ext cx="609600" cy="1828800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ight Brace 7"/>
            <p:cNvSpPr/>
            <p:nvPr/>
          </p:nvSpPr>
          <p:spPr>
            <a:xfrm>
              <a:off x="6019800" y="3810000"/>
              <a:ext cx="609600" cy="1828800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ight Brace 8"/>
            <p:cNvSpPr/>
            <p:nvPr/>
          </p:nvSpPr>
          <p:spPr>
            <a:xfrm>
              <a:off x="4495800" y="3810000"/>
              <a:ext cx="609600" cy="1828800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077200" y="2362200"/>
            <a:ext cx="2514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 pitchFamily="34" charset="0"/>
              <a:buChar char="•"/>
            </a:pPr>
            <a:r>
              <a:rPr lang="en-US" sz="2400" dirty="0"/>
              <a:t> Thresholds based on lower 90% Confidence limit for SCI-2012 versus daily average DO saturation agree well with the 10</a:t>
            </a:r>
            <a:r>
              <a:rPr lang="en-US" sz="2400" baseline="30000" dirty="0"/>
              <a:t>th</a:t>
            </a:r>
            <a:r>
              <a:rPr lang="en-US" sz="2400" dirty="0"/>
              <a:t> percentile of the reference distribution</a:t>
            </a:r>
          </a:p>
        </p:txBody>
      </p:sp>
    </p:spTree>
    <p:extLst>
      <p:ext uri="{BB962C8B-B14F-4D97-AF65-F5344CB8AC3E}">
        <p14:creationId xmlns:p14="http://schemas.microsoft.com/office/powerpoint/2010/main" val="221507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447800"/>
            <a:ext cx="8305800" cy="838200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  <a:buNone/>
            </a:pPr>
            <a:r>
              <a:rPr lang="en-US" b="1" dirty="0" smtClean="0"/>
              <a:t>DO Concentrations Required to Achieve Proposed Criteria Based on Water Temperature</a:t>
            </a:r>
            <a:endParaRPr lang="en-US" b="1" dirty="0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119349"/>
            <a:ext cx="7239000" cy="838200"/>
          </a:xfrm>
        </p:spPr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en-US" sz="3600" i="1" dirty="0"/>
              <a:t>DO Concentration - Water Temperature Relationships</a:t>
            </a:r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0" y="2220516"/>
            <a:ext cx="3733800" cy="3451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1201" y="2220516"/>
            <a:ext cx="6612360" cy="385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622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76200"/>
            <a:ext cx="7848600" cy="914400"/>
          </a:xfrm>
        </p:spPr>
        <p:txBody>
          <a:bodyPr>
            <a:noAutofit/>
          </a:bodyPr>
          <a:lstStyle/>
          <a:p>
            <a:pPr lvl="0" fontAlgn="base">
              <a:lnSpc>
                <a:spcPct val="80000"/>
              </a:lnSpc>
              <a:spcAft>
                <a:spcPct val="0"/>
              </a:spcAft>
              <a:defRPr/>
            </a:pPr>
            <a:r>
              <a:rPr lang="en-US" sz="3600" i="1" dirty="0">
                <a:ln w="3175">
                  <a:noFill/>
                </a:ln>
              </a:rPr>
              <a:t>Summary of Revised Florida</a:t>
            </a:r>
            <a:br>
              <a:rPr lang="en-US" sz="3600" i="1" dirty="0">
                <a:ln w="3175">
                  <a:noFill/>
                </a:ln>
              </a:rPr>
            </a:br>
            <a:r>
              <a:rPr lang="en-US" sz="3600" i="1" dirty="0">
                <a:ln w="3175">
                  <a:noFill/>
                </a:ln>
              </a:rPr>
              <a:t>Freshwater DO Criteria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1981200" y="1221821"/>
            <a:ext cx="80772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ts val="1200"/>
              </a:spcAft>
            </a:pPr>
            <a:r>
              <a:rPr lang="en-US" sz="3200" dirty="0">
                <a:ea typeface="Times New Roman" pitchFamily="18" charset="0"/>
                <a:cs typeface="Arial" pitchFamily="34" charset="0"/>
              </a:rPr>
              <a:t>No more than 10 percent of the daily average percent dissolved oxygen (DO) saturation values shall be below the following values:</a:t>
            </a:r>
          </a:p>
          <a:p>
            <a:pPr marL="631825" indent="-174625" algn="just" fontAlgn="base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>
                <a:ea typeface="Times New Roman" pitchFamily="18" charset="0"/>
                <a:cs typeface="Arial" pitchFamily="34" charset="0"/>
              </a:rPr>
              <a:t>    67 percent in the Panhandle West bioregion, </a:t>
            </a:r>
          </a:p>
          <a:p>
            <a:pPr marL="971550" indent="-514350" algn="just" fontAlgn="base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>
                <a:ea typeface="Times New Roman" pitchFamily="18" charset="0"/>
                <a:cs typeface="Arial" pitchFamily="34" charset="0"/>
              </a:rPr>
              <a:t>38 percent in the Peninsula and Everglades bioregions, or</a:t>
            </a:r>
          </a:p>
          <a:p>
            <a:pPr marL="971550" indent="-514350" algn="just" fontAlgn="base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>
                <a:ea typeface="Times New Roman" pitchFamily="18" charset="0"/>
                <a:cs typeface="Arial" pitchFamily="34" charset="0"/>
              </a:rPr>
              <a:t>34 percent in the Northeast and Big Bend bioregions</a:t>
            </a:r>
            <a:endParaRPr 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38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9104" y="-51516"/>
            <a:ext cx="8895009" cy="838200"/>
          </a:xfrm>
        </p:spPr>
        <p:txBody>
          <a:bodyPr>
            <a:noAutofit/>
          </a:bodyPr>
          <a:lstStyle/>
          <a:p>
            <a:r>
              <a:rPr lang="en-US" sz="4400" i="1" dirty="0"/>
              <a:t>Application of Freshwater DO </a:t>
            </a:r>
            <a:r>
              <a:rPr lang="en-US" sz="4400" i="1" dirty="0" smtClean="0"/>
              <a:t>Criteria:  Sampling Depth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371600"/>
            <a:ext cx="8686800" cy="5334000"/>
          </a:xfrm>
        </p:spPr>
        <p:txBody>
          <a:bodyPr>
            <a:noAutofit/>
          </a:bodyPr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sz="3200" dirty="0" smtClean="0">
                <a:cs typeface="Arial" pitchFamily="34" charset="0"/>
              </a:rPr>
              <a:t>Criteria for streams will be assessed using data collected throughout the water column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sz="3200" dirty="0" smtClean="0">
                <a:cs typeface="Arial" pitchFamily="34" charset="0"/>
              </a:rPr>
              <a:t>Criteria for lakes will be assessed using data collected in the upper 2 meters of the water column</a:t>
            </a:r>
          </a:p>
          <a:p>
            <a:pPr lvl="1" indent="-457200">
              <a:spcBef>
                <a:spcPts val="0"/>
              </a:spcBef>
              <a:spcAft>
                <a:spcPts val="600"/>
              </a:spcAft>
            </a:pPr>
            <a:r>
              <a:rPr lang="en-US" sz="2400" dirty="0" smtClean="0">
                <a:cs typeface="Arial" pitchFamily="34" charset="0"/>
              </a:rPr>
              <a:t>DO </a:t>
            </a:r>
            <a:r>
              <a:rPr lang="en-US" sz="2400" dirty="0">
                <a:cs typeface="Arial" pitchFamily="34" charset="0"/>
              </a:rPr>
              <a:t>levels naturally decline with depth in lakes (stratification, SOD, </a:t>
            </a:r>
            <a:r>
              <a:rPr lang="en-US" sz="2400" dirty="0" smtClean="0">
                <a:cs typeface="Arial" pitchFamily="34" charset="0"/>
              </a:rPr>
              <a:t>respiration</a:t>
            </a:r>
          </a:p>
          <a:p>
            <a:pPr lvl="1" indent="-457200">
              <a:spcBef>
                <a:spcPts val="0"/>
              </a:spcBef>
              <a:spcAft>
                <a:spcPts val="600"/>
              </a:spcAft>
            </a:pPr>
            <a:r>
              <a:rPr lang="en-US" dirty="0" smtClean="0">
                <a:cs typeface="Arial" pitchFamily="34" charset="0"/>
              </a:rPr>
              <a:t>Targets </a:t>
            </a:r>
            <a:r>
              <a:rPr lang="en-US" dirty="0">
                <a:cs typeface="Arial" pitchFamily="34" charset="0"/>
              </a:rPr>
              <a:t>protection of area (littoral zone) inhabited by DO sensitive fauna</a:t>
            </a:r>
          </a:p>
          <a:p>
            <a:pPr lvl="1" indent="-457200"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cs typeface="Arial" pitchFamily="34" charset="0"/>
              </a:rPr>
              <a:t>Recommended by DO Peer Review Committee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03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5465" y="230747"/>
            <a:ext cx="10238704" cy="915473"/>
          </a:xfrm>
        </p:spPr>
        <p:txBody>
          <a:bodyPr>
            <a:noAutofit/>
          </a:bodyPr>
          <a:lstStyle/>
          <a:p>
            <a:r>
              <a:rPr lang="en-US" sz="4400" i="1" dirty="0"/>
              <a:t>Application of Freshwater </a:t>
            </a:r>
            <a:r>
              <a:rPr lang="en-US" sz="4400" i="1" dirty="0" smtClean="0"/>
              <a:t>Criteria:  </a:t>
            </a:r>
            <a:r>
              <a:rPr lang="en-US" sz="4400" i="1" dirty="0" err="1" smtClean="0"/>
              <a:t>Diel</a:t>
            </a:r>
            <a:r>
              <a:rPr lang="en-US" sz="4400" i="1" dirty="0" smtClean="0"/>
              <a:t> Data</a:t>
            </a:r>
            <a:endParaRPr lang="en-US" sz="4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371600"/>
            <a:ext cx="8610600" cy="4295103"/>
          </a:xfrm>
        </p:spPr>
        <p:txBody>
          <a:bodyPr>
            <a:normAutofit/>
          </a:bodyPr>
          <a:lstStyle/>
          <a:p>
            <a:pPr marL="365760" indent="-365760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 smtClean="0"/>
              <a:t>Criteria will be preferentially assessed using </a:t>
            </a:r>
            <a:r>
              <a:rPr lang="en-US" sz="3200" dirty="0" err="1" smtClean="0"/>
              <a:t>diel</a:t>
            </a:r>
            <a:r>
              <a:rPr lang="en-US" sz="3200" dirty="0" smtClean="0"/>
              <a:t> data </a:t>
            </a:r>
          </a:p>
          <a:p>
            <a:pPr marL="365760" indent="-365760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 smtClean="0"/>
              <a:t>If instantaneous DO measurements are used for assessment, daily average criteria will be translated to give time of day specific criteria based on time  measurement was made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2807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1250</Words>
  <Application>Microsoft Office PowerPoint</Application>
  <PresentationFormat>Widescreen</PresentationFormat>
  <Paragraphs>133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Revised Dissolved Oxygen Criteria:  New Science for the 21st Century</vt:lpstr>
      <vt:lpstr>Dissolved Oxygen</vt:lpstr>
      <vt:lpstr>Previous Criteria Resulted in High Type I Error </vt:lpstr>
      <vt:lpstr>Use of SCI vs. DO Relationship to Determine Freshwater Criteria (Panhandle West)</vt:lpstr>
      <vt:lpstr>DO Criteria Derived from Regressions are Supported by Reference Site Data</vt:lpstr>
      <vt:lpstr>DO Concentration - Water Temperature Relationships</vt:lpstr>
      <vt:lpstr>Summary of Revised Florida Freshwater DO Criteria</vt:lpstr>
      <vt:lpstr>Application of Freshwater DO Criteria:  Sampling Depth</vt:lpstr>
      <vt:lpstr>Application of Freshwater Criteria:  Diel Data</vt:lpstr>
      <vt:lpstr>Time of Day Correction</vt:lpstr>
      <vt:lpstr>Time of Day Correction</vt:lpstr>
      <vt:lpstr>PowerPoint Presentation</vt:lpstr>
      <vt:lpstr>Protection of Threatened and Endangered Species</vt:lpstr>
      <vt:lpstr>Marine DO Criteria Based on Virginian Province Approach</vt:lpstr>
      <vt:lpstr>Florida Species Used to  Derive Marine DO Criteria CMC</vt:lpstr>
      <vt:lpstr>Florida Marine DO Criteria Based on Virginian Province Approach</vt:lpstr>
      <vt:lpstr>Marine DO Concentration vs. Temperature</vt:lpstr>
      <vt:lpstr>Addressing Natural Background</vt:lpstr>
      <vt:lpstr>Addressing Natural Background</vt:lpstr>
      <vt:lpstr>New DO Rule Now In Effect</vt:lpstr>
      <vt:lpstr>Implications of New DO Criteria</vt:lpstr>
      <vt:lpstr>Questions? www.frecologic.com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Frydenborg</dc:creator>
  <cp:lastModifiedBy>Russ Frydenborg</cp:lastModifiedBy>
  <cp:revision>18</cp:revision>
  <dcterms:created xsi:type="dcterms:W3CDTF">2013-12-22T20:08:10Z</dcterms:created>
  <dcterms:modified xsi:type="dcterms:W3CDTF">2014-05-20T19:55:27Z</dcterms:modified>
</cp:coreProperties>
</file>