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3" r:id="rId2"/>
    <p:sldId id="306" r:id="rId3"/>
    <p:sldId id="307" r:id="rId4"/>
    <p:sldId id="308" r:id="rId5"/>
    <p:sldId id="276" r:id="rId6"/>
    <p:sldId id="277" r:id="rId7"/>
    <p:sldId id="275" r:id="rId8"/>
    <p:sldId id="304" r:id="rId9"/>
    <p:sldId id="296" r:id="rId10"/>
    <p:sldId id="309" r:id="rId11"/>
    <p:sldId id="280" r:id="rId12"/>
    <p:sldId id="281" r:id="rId13"/>
    <p:sldId id="297" r:id="rId14"/>
    <p:sldId id="303" r:id="rId15"/>
    <p:sldId id="298" r:id="rId16"/>
    <p:sldId id="313" r:id="rId17"/>
    <p:sldId id="314" r:id="rId18"/>
    <p:sldId id="305" r:id="rId19"/>
    <p:sldId id="299" r:id="rId20"/>
    <p:sldId id="310" r:id="rId21"/>
    <p:sldId id="311" r:id="rId22"/>
    <p:sldId id="312" r:id="rId23"/>
    <p:sldId id="300" r:id="rId24"/>
    <p:sldId id="301" r:id="rId25"/>
    <p:sldId id="302" r:id="rId26"/>
    <p:sldId id="285" r:id="rId2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3300"/>
    <a:srgbClr val="663300"/>
    <a:srgbClr val="FFCC00"/>
    <a:srgbClr val="660066"/>
    <a:srgbClr val="FF6600"/>
    <a:srgbClr val="CC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7" autoAdjust="0"/>
    <p:restoredTop sz="88354" autoAdjust="0"/>
  </p:normalViewPr>
  <p:slideViewPr>
    <p:cSldViewPr>
      <p:cViewPr varScale="1">
        <p:scale>
          <a:sx n="100" d="100"/>
          <a:sy n="100" d="100"/>
        </p:scale>
        <p:origin x="-294" y="-102"/>
      </p:cViewPr>
      <p:guideLst>
        <p:guide orient="horz" pos="2160"/>
        <p:guide pos="2880"/>
      </p:guideLst>
    </p:cSldViewPr>
  </p:slideViewPr>
  <p:outlineViewPr>
    <p:cViewPr>
      <p:scale>
        <a:sx n="33" d="100"/>
        <a:sy n="33" d="100"/>
      </p:scale>
      <p:origin x="0" y="58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vl1pPr>
          </a:lstStyle>
          <a:p>
            <a:endParaRPr lang="en-US"/>
          </a:p>
        </p:txBody>
      </p:sp>
      <p:sp>
        <p:nvSpPr>
          <p:cNvPr id="52227"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endParaRPr lang="en-US"/>
          </a:p>
        </p:txBody>
      </p:sp>
      <p:sp>
        <p:nvSpPr>
          <p:cNvPr id="5222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2229"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0"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vl1pPr>
          </a:lstStyle>
          <a:p>
            <a:endParaRPr lang="en-US"/>
          </a:p>
        </p:txBody>
      </p:sp>
      <p:sp>
        <p:nvSpPr>
          <p:cNvPr id="52231"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A7F93347-4D45-4148-8B54-56954CDE4834}" type="slidenum">
              <a:rPr lang="en-US"/>
              <a:pPr/>
              <a:t>‹#›</a:t>
            </a:fld>
            <a:endParaRPr lang="en-US"/>
          </a:p>
        </p:txBody>
      </p:sp>
    </p:spTree>
    <p:extLst>
      <p:ext uri="{BB962C8B-B14F-4D97-AF65-F5344CB8AC3E}">
        <p14:creationId xmlns:p14="http://schemas.microsoft.com/office/powerpoint/2010/main" xmlns="" val="57335326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7F93347-4D45-4148-8B54-56954CDE4834}" type="slidenum">
              <a:rPr lang="en-US" smtClean="0"/>
              <a:pPr/>
              <a:t>1</a:t>
            </a:fld>
            <a:endParaRPr lang="en-US"/>
          </a:p>
        </p:txBody>
      </p:sp>
    </p:spTree>
    <p:extLst>
      <p:ext uri="{BB962C8B-B14F-4D97-AF65-F5344CB8AC3E}">
        <p14:creationId xmlns:p14="http://schemas.microsoft.com/office/powerpoint/2010/main" xmlns="" val="308524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82D989-3765-4EC8-B4E6-D94EA5B1453E}" type="slidenum">
              <a:rPr lang="en-US"/>
              <a:pPr/>
              <a:t>6</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xmlns="" val="1131035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C01A97-A8D5-4AE2-9ECF-FF3988EC2F2F}" type="slidenum">
              <a:rPr lang="en-US"/>
              <a:pPr/>
              <a:t>7</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xmlns="" val="3724494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F93347-4D45-4148-8B54-56954CDE4834}" type="slidenum">
              <a:rPr lang="en-US" smtClean="0"/>
              <a:pPr/>
              <a:t>10</a:t>
            </a:fld>
            <a:endParaRPr lang="en-US"/>
          </a:p>
        </p:txBody>
      </p:sp>
    </p:spTree>
    <p:extLst>
      <p:ext uri="{BB962C8B-B14F-4D97-AF65-F5344CB8AC3E}">
        <p14:creationId xmlns:p14="http://schemas.microsoft.com/office/powerpoint/2010/main" xmlns="" val="748545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486F9C-6DF4-43B5-8007-C10B8EF342D7}" type="slidenum">
              <a:rPr lang="en-US"/>
              <a:pPr/>
              <a:t>11</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xmlns="" val="3394742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F36721-4FEA-4418-986B-4D38B2CED75A}" type="slidenum">
              <a:rPr lang="en-US"/>
              <a:pPr/>
              <a:t>12</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xmlns="" val="1928093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34B430-8400-44CF-AE70-F30F5E63659C}" type="slidenum">
              <a:rPr lang="en-US"/>
              <a:pPr/>
              <a:t>26</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xmlns="" val="4294165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8C9127A-B4A0-4A7E-93B7-12422A108484}"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210326F-EFCA-46C9-853B-93FE137CDBF1}"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82173B2-B6CC-4505-950D-82F5FDEB3DF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E07B6E4-F28A-4093-B781-E3572B4E36C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7B42E86-D18B-4378-8C75-3BF30814929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EA26D7E-AA35-4C97-816D-957A1C142430}"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5AE989AE-B26C-488A-BE6D-C7B45B6B165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8FFA782-5324-420C-813B-B7E4A92C317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7557E-BBDC-4655-B7F7-C41C0F2ED846}"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2D9FFA4-CD7A-4217-8AC9-E12BEEEB67F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C9B13DA-63E5-441E-AFF0-578011E0E35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3F18B5B-DD59-4245-8398-30273521FD7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dir.coolclips.com/Technology/Communications/GPS_Global_Positioning_Satellites/hiker_looking_at_his_GPS_for_directions_vc065056.htm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susan.riggs@dep.state.fl.u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hyperlink" Target="mailto:katy.fenton@dep.state.fl.u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0"/>
            <a:ext cx="8229600" cy="1143000"/>
          </a:xfrm>
        </p:spPr>
        <p:txBody>
          <a:bodyPr/>
          <a:lstStyle/>
          <a:p>
            <a:pPr algn="l"/>
            <a:r>
              <a:rPr lang="en-US" dirty="0">
                <a:latin typeface="Bodoni MT Black" pitchFamily="18" charset="0"/>
              </a:rPr>
              <a:t>Navigating SUPRS</a:t>
            </a:r>
          </a:p>
        </p:txBody>
      </p:sp>
      <p:sp>
        <p:nvSpPr>
          <p:cNvPr id="31747" name="Rectangle 3"/>
          <p:cNvSpPr>
            <a:spLocks noGrp="1" noChangeArrowheads="1"/>
          </p:cNvSpPr>
          <p:nvPr>
            <p:ph type="body" idx="1"/>
          </p:nvPr>
        </p:nvSpPr>
        <p:spPr>
          <a:xfrm>
            <a:off x="304800" y="1143000"/>
            <a:ext cx="8229600" cy="5257800"/>
          </a:xfrm>
        </p:spPr>
        <p:txBody>
          <a:bodyPr/>
          <a:lstStyle/>
          <a:p>
            <a:r>
              <a:rPr lang="en-US" sz="2400" b="1" dirty="0"/>
              <a:t>SUPRS </a:t>
            </a:r>
            <a:r>
              <a:rPr lang="en-US" sz="2400" b="1" dirty="0" smtClean="0"/>
              <a:t>= </a:t>
            </a:r>
            <a:r>
              <a:rPr lang="en-US" sz="2400" b="1" dirty="0"/>
              <a:t>Submerged and </a:t>
            </a:r>
            <a:r>
              <a:rPr lang="en-US" sz="2400" b="1" dirty="0" smtClean="0"/>
              <a:t>Uplands </a:t>
            </a:r>
          </a:p>
          <a:p>
            <a:pPr marL="0" indent="0">
              <a:buNone/>
            </a:pPr>
            <a:r>
              <a:rPr lang="en-US" sz="2400" b="1" dirty="0"/>
              <a:t> </a:t>
            </a:r>
            <a:r>
              <a:rPr lang="en-US" sz="2400" b="1" dirty="0" smtClean="0"/>
              <a:t>                    Public </a:t>
            </a:r>
            <a:r>
              <a:rPr lang="en-US" sz="2400" b="1" dirty="0"/>
              <a:t>Revenue System</a:t>
            </a:r>
          </a:p>
          <a:p>
            <a:pPr lvl="1"/>
            <a:r>
              <a:rPr lang="en-US" sz="2000" dirty="0"/>
              <a:t>This system </a:t>
            </a:r>
            <a:r>
              <a:rPr lang="en-US" sz="2000" dirty="0" smtClean="0"/>
              <a:t>houses </a:t>
            </a:r>
            <a:r>
              <a:rPr lang="en-US" sz="2000" dirty="0"/>
              <a:t>all pertinent information </a:t>
            </a:r>
            <a:r>
              <a:rPr lang="en-US" sz="2000" dirty="0" smtClean="0"/>
              <a:t>regarding </a:t>
            </a:r>
            <a:r>
              <a:rPr lang="en-US" sz="2000" dirty="0"/>
              <a:t>the </a:t>
            </a:r>
            <a:r>
              <a:rPr lang="en-US" sz="2000" dirty="0" smtClean="0"/>
              <a:t>current lease condition that determines the billing; such as activity type, square footage, billing rate, clean </a:t>
            </a:r>
            <a:r>
              <a:rPr lang="en-US" sz="2000" dirty="0"/>
              <a:t>marina discount or open to the public </a:t>
            </a:r>
            <a:r>
              <a:rPr lang="en-US" sz="2000" dirty="0" smtClean="0"/>
              <a:t>discounts.</a:t>
            </a:r>
          </a:p>
          <a:p>
            <a:pPr lvl="1"/>
            <a:endParaRPr lang="en-US" sz="2000" dirty="0" smtClean="0"/>
          </a:p>
          <a:p>
            <a:pPr lvl="1"/>
            <a:r>
              <a:rPr lang="en-US" sz="2000" dirty="0" smtClean="0"/>
              <a:t>This system is where you will find invoices, payments, accounts receivable information and collection activities, such as 12% interest and the Notice to Correct.</a:t>
            </a:r>
          </a:p>
          <a:p>
            <a:pPr lvl="1"/>
            <a:endParaRPr lang="en-US" sz="2000" dirty="0"/>
          </a:p>
          <a:p>
            <a:pPr lvl="1"/>
            <a:r>
              <a:rPr lang="en-US" sz="2000" dirty="0"/>
              <a:t>This system </a:t>
            </a:r>
            <a:r>
              <a:rPr lang="en-US" sz="2000" dirty="0" smtClean="0"/>
              <a:t>includes the Annual Wetslip Revenue Reports (AWRR) and contains the history </a:t>
            </a:r>
            <a:r>
              <a:rPr lang="en-US" sz="2000" dirty="0"/>
              <a:t>of all </a:t>
            </a:r>
            <a:r>
              <a:rPr lang="en-US" sz="2000" dirty="0" smtClean="0"/>
              <a:t>revenue reports received and the calculations of the 6% due on supplemental invoices.</a:t>
            </a:r>
          </a:p>
          <a:p>
            <a:pPr lvl="1"/>
            <a:endParaRPr lang="en-US" sz="2000" dirty="0"/>
          </a:p>
        </p:txBody>
      </p:sp>
      <p:pic>
        <p:nvPicPr>
          <p:cNvPr id="31749" name="Picture 5" descr="hiker looking at his GPS for Vector Clipart picture">
            <a:hlinkClick r:id="rId3"/>
          </p:cNvPr>
          <p:cNvPicPr>
            <a:picLocks noChangeAspect="1" noChangeArrowheads="1"/>
          </p:cNvPicPr>
          <p:nvPr/>
        </p:nvPicPr>
        <p:blipFill>
          <a:blip r:embed="rId4" cstate="print"/>
          <a:srcRect/>
          <a:stretch>
            <a:fillRect/>
          </a:stretch>
        </p:blipFill>
        <p:spPr bwMode="auto">
          <a:xfrm>
            <a:off x="6781800" y="0"/>
            <a:ext cx="2009775" cy="12192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cstate="print"/>
          <a:stretch>
            <a:fillRect/>
          </a:stretch>
        </p:blipFill>
        <p:spPr>
          <a:xfrm>
            <a:off x="0" y="-20827"/>
            <a:ext cx="9224235" cy="7000290"/>
          </a:xfrm>
          <a:prstGeom prst="rect">
            <a:avLst/>
          </a:prstGeom>
        </p:spPr>
      </p:pic>
      <p:sp>
        <p:nvSpPr>
          <p:cNvPr id="6" name="Hexagon 5"/>
          <p:cNvSpPr/>
          <p:nvPr/>
        </p:nvSpPr>
        <p:spPr>
          <a:xfrm>
            <a:off x="6849026" y="972313"/>
            <a:ext cx="1985593" cy="1488467"/>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This is the View Instrument Screen</a:t>
            </a:r>
            <a:endParaRPr lang="en-US" b="1" dirty="0">
              <a:solidFill>
                <a:srgbClr val="FF0000"/>
              </a:solidFill>
            </a:endParaRPr>
          </a:p>
        </p:txBody>
      </p:sp>
      <p:sp>
        <p:nvSpPr>
          <p:cNvPr id="7" name="Rectangle 6"/>
          <p:cNvSpPr/>
          <p:nvPr/>
        </p:nvSpPr>
        <p:spPr>
          <a:xfrm>
            <a:off x="2057399" y="838200"/>
            <a:ext cx="5253407" cy="400110"/>
          </a:xfrm>
          <a:prstGeom prst="rect">
            <a:avLst/>
          </a:prstGeom>
          <a:noFill/>
        </p:spPr>
        <p:txBody>
          <a:bodyPr wrap="square" lIns="91440" tIns="45720" rIns="91440" bIns="45720">
            <a:spAutoFit/>
          </a:bodyPr>
          <a:lstStyle/>
          <a:p>
            <a:pPr algn="ctr"/>
            <a:r>
              <a:rPr lang="en-US" sz="2000" b="1" cap="none" spc="0" dirty="0" smtClean="0">
                <a:ln w="1905"/>
                <a:solidFill>
                  <a:srgbClr val="0070C0"/>
                </a:solidFill>
                <a:effectLst>
                  <a:innerShdw blurRad="69850" dist="43180" dir="5400000">
                    <a:srgbClr val="000000">
                      <a:alpha val="65000"/>
                    </a:srgbClr>
                  </a:innerShdw>
                </a:effectLst>
              </a:rPr>
              <a:t>Facility Location Address</a:t>
            </a:r>
            <a:endParaRPr lang="en-US" sz="2000" b="1" cap="none" spc="0" dirty="0">
              <a:ln w="1905"/>
              <a:solidFill>
                <a:srgbClr val="0070C0"/>
              </a:solidFill>
              <a:effectLst>
                <a:innerShdw blurRad="69850" dist="43180" dir="5400000">
                  <a:srgbClr val="000000">
                    <a:alpha val="65000"/>
                  </a:srgbClr>
                </a:innerShdw>
              </a:effectLst>
            </a:endParaRPr>
          </a:p>
        </p:txBody>
      </p:sp>
      <p:sp>
        <p:nvSpPr>
          <p:cNvPr id="8" name="Down Arrow 7"/>
          <p:cNvSpPr/>
          <p:nvPr/>
        </p:nvSpPr>
        <p:spPr>
          <a:xfrm rot="3151149">
            <a:off x="2794554" y="1042299"/>
            <a:ext cx="348321" cy="6853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010400" y="3005750"/>
            <a:ext cx="2286000" cy="400110"/>
          </a:xfrm>
          <a:prstGeom prst="rect">
            <a:avLst/>
          </a:prstGeom>
          <a:noFill/>
        </p:spPr>
        <p:txBody>
          <a:bodyPr wrap="square" lIns="91440" tIns="45720" rIns="91440" bIns="45720">
            <a:spAutoFit/>
          </a:bodyPr>
          <a:lstStyle/>
          <a:p>
            <a:pPr algn="ctr"/>
            <a:r>
              <a:rPr lang="en-US" sz="2000" b="1" cap="none" spc="0" dirty="0" smtClean="0">
                <a:ln w="1905"/>
                <a:solidFill>
                  <a:srgbClr val="0070C0"/>
                </a:solidFill>
                <a:effectLst>
                  <a:innerShdw blurRad="69850" dist="43180" dir="5400000">
                    <a:srgbClr val="000000">
                      <a:alpha val="65000"/>
                    </a:srgbClr>
                  </a:innerShdw>
                </a:effectLst>
              </a:rPr>
              <a:t>Billing Address</a:t>
            </a:r>
            <a:endParaRPr lang="en-US" sz="2000" b="1" cap="none" spc="0" dirty="0">
              <a:ln w="1905"/>
              <a:solidFill>
                <a:srgbClr val="0070C0"/>
              </a:solidFill>
              <a:effectLst>
                <a:innerShdw blurRad="69850" dist="43180" dir="5400000">
                  <a:srgbClr val="000000">
                    <a:alpha val="65000"/>
                  </a:srgbClr>
                </a:innerShdw>
              </a:effectLst>
            </a:endParaRPr>
          </a:p>
        </p:txBody>
      </p:sp>
      <p:sp>
        <p:nvSpPr>
          <p:cNvPr id="11" name="Down Arrow 10"/>
          <p:cNvSpPr/>
          <p:nvPr/>
        </p:nvSpPr>
        <p:spPr>
          <a:xfrm rot="4666376">
            <a:off x="5822089" y="2354073"/>
            <a:ext cx="550951" cy="2461656"/>
          </a:xfrm>
          <a:prstGeom prst="downArrow">
            <a:avLst>
              <a:gd name="adj1" fmla="val 39197"/>
              <a:gd name="adj2" fmla="val 47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849026" y="6507395"/>
            <a:ext cx="2133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House Bill Info.</a:t>
            </a:r>
            <a:endParaRPr lang="en-US" dirty="0">
              <a:solidFill>
                <a:srgbClr val="FF0000"/>
              </a:solidFill>
            </a:endParaRPr>
          </a:p>
        </p:txBody>
      </p:sp>
      <p:sp>
        <p:nvSpPr>
          <p:cNvPr id="2" name="Rectangle 1"/>
          <p:cNvSpPr/>
          <p:nvPr/>
        </p:nvSpPr>
        <p:spPr>
          <a:xfrm>
            <a:off x="658146" y="4923489"/>
            <a:ext cx="8211785" cy="234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1">
                    <a:lumMod val="25000"/>
                  </a:schemeClr>
                </a:solidFill>
              </a:rPr>
              <a:t>The Lessee Condition below tells us what type of facility and how to bill</a:t>
            </a:r>
            <a:endParaRPr lang="en-US" dirty="0">
              <a:solidFill>
                <a:schemeClr val="accent1">
                  <a:lumMod val="25000"/>
                </a:schemeClr>
              </a:solidFill>
            </a:endParaRPr>
          </a:p>
        </p:txBody>
      </p:sp>
    </p:spTree>
    <p:extLst>
      <p:ext uri="{BB962C8B-B14F-4D97-AF65-F5344CB8AC3E}">
        <p14:creationId xmlns:p14="http://schemas.microsoft.com/office/powerpoint/2010/main" xmlns="" val="267502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p:cNvPicPr>
            <a:picLocks noGrp="1" noChangeAspect="1" noChangeArrowheads="1"/>
          </p:cNvPicPr>
          <p:nvPr>
            <p:ph type="body" idx="1"/>
          </p:nvPr>
        </p:nvPicPr>
        <p:blipFill>
          <a:blip r:embed="rId3" cstate="print"/>
          <a:srcRect b="7778"/>
          <a:stretch>
            <a:fillRect/>
          </a:stretch>
        </p:blipFill>
        <p:spPr>
          <a:xfrm>
            <a:off x="0" y="0"/>
            <a:ext cx="9144000" cy="6858000"/>
          </a:xfrm>
        </p:spPr>
      </p:pic>
      <p:sp>
        <p:nvSpPr>
          <p:cNvPr id="28676" name="Text Box 4"/>
          <p:cNvSpPr txBox="1">
            <a:spLocks noChangeArrowheads="1"/>
          </p:cNvSpPr>
          <p:nvPr/>
        </p:nvSpPr>
        <p:spPr bwMode="auto">
          <a:xfrm>
            <a:off x="819150" y="5562600"/>
            <a:ext cx="7763664" cy="646331"/>
          </a:xfrm>
          <a:prstGeom prst="rect">
            <a:avLst/>
          </a:prstGeom>
          <a:noFill/>
          <a:ln w="9525">
            <a:noFill/>
            <a:miter lim="800000"/>
            <a:headEnd/>
            <a:tailEnd/>
          </a:ln>
          <a:effectLst/>
        </p:spPr>
        <p:txBody>
          <a:bodyPr wrap="none">
            <a:spAutoFit/>
          </a:bodyPr>
          <a:lstStyle/>
          <a:p>
            <a:pPr algn="ctr"/>
            <a:r>
              <a:rPr lang="en-US" b="1" dirty="0">
                <a:solidFill>
                  <a:srgbClr val="0070C0"/>
                </a:solidFill>
              </a:rPr>
              <a:t>This revenue information is based </a:t>
            </a:r>
            <a:r>
              <a:rPr lang="en-US" b="1" dirty="0" smtClean="0">
                <a:solidFill>
                  <a:srgbClr val="0070C0"/>
                </a:solidFill>
              </a:rPr>
              <a:t>on </a:t>
            </a:r>
            <a:r>
              <a:rPr lang="en-US" b="1" dirty="0">
                <a:solidFill>
                  <a:srgbClr val="0070C0"/>
                </a:solidFill>
              </a:rPr>
              <a:t>the </a:t>
            </a:r>
            <a:r>
              <a:rPr lang="en-US" b="1" dirty="0" smtClean="0">
                <a:solidFill>
                  <a:srgbClr val="0070C0"/>
                </a:solidFill>
              </a:rPr>
              <a:t>self-reporting by </a:t>
            </a:r>
            <a:r>
              <a:rPr lang="en-US" b="1" dirty="0">
                <a:solidFill>
                  <a:srgbClr val="0070C0"/>
                </a:solidFill>
              </a:rPr>
              <a:t>the lessee</a:t>
            </a:r>
          </a:p>
          <a:p>
            <a:pPr algn="ctr"/>
            <a:r>
              <a:rPr lang="en-US" b="1" dirty="0">
                <a:solidFill>
                  <a:srgbClr val="0070C0"/>
                </a:solidFill>
              </a:rPr>
              <a:t>and is the amount </a:t>
            </a:r>
            <a:r>
              <a:rPr lang="en-US" b="1" dirty="0" smtClean="0">
                <a:solidFill>
                  <a:srgbClr val="0070C0"/>
                </a:solidFill>
              </a:rPr>
              <a:t>that the 6% is based on.</a:t>
            </a:r>
            <a:endParaRPr lang="en-US" b="1" dirty="0">
              <a:solidFill>
                <a:srgbClr val="0070C0"/>
              </a:solidFill>
            </a:endParaRPr>
          </a:p>
        </p:txBody>
      </p:sp>
      <p:sp>
        <p:nvSpPr>
          <p:cNvPr id="5" name="TextBox 4"/>
          <p:cNvSpPr txBox="1"/>
          <p:nvPr/>
        </p:nvSpPr>
        <p:spPr>
          <a:xfrm>
            <a:off x="4495800" y="1371600"/>
            <a:ext cx="4648200" cy="369332"/>
          </a:xfrm>
          <a:prstGeom prst="rect">
            <a:avLst/>
          </a:prstGeom>
          <a:noFill/>
        </p:spPr>
        <p:txBody>
          <a:bodyPr wrap="square" rtlCol="0">
            <a:spAutoFit/>
          </a:bodyPr>
          <a:lstStyle/>
          <a:p>
            <a:r>
              <a:rPr lang="en-US" b="1" dirty="0" smtClean="0">
                <a:solidFill>
                  <a:srgbClr val="0070C0"/>
                </a:solidFill>
              </a:rPr>
              <a:t>AWRR = Annual Wetslip Revenue Report</a:t>
            </a:r>
            <a:endParaRPr lang="en-US" b="1" dirty="0">
              <a:solidFill>
                <a:srgbClr val="0070C0"/>
              </a:solidFill>
            </a:endParaRPr>
          </a:p>
        </p:txBody>
      </p:sp>
      <p:sp>
        <p:nvSpPr>
          <p:cNvPr id="6" name="TextBox 5"/>
          <p:cNvSpPr txBox="1"/>
          <p:nvPr/>
        </p:nvSpPr>
        <p:spPr>
          <a:xfrm>
            <a:off x="7086600" y="4724400"/>
            <a:ext cx="2057400" cy="307777"/>
          </a:xfrm>
          <a:prstGeom prst="rect">
            <a:avLst/>
          </a:prstGeom>
          <a:noFill/>
        </p:spPr>
        <p:txBody>
          <a:bodyPr wrap="square" rtlCol="0">
            <a:spAutoFit/>
          </a:bodyPr>
          <a:lstStyle/>
          <a:p>
            <a:r>
              <a:rPr lang="en-US" sz="1400" b="1" dirty="0" smtClean="0">
                <a:solidFill>
                  <a:srgbClr val="FF0000"/>
                </a:solidFill>
              </a:rPr>
              <a:t>Audit in Progress</a:t>
            </a:r>
            <a:endParaRPr lang="en-US" sz="1400" b="1" dirty="0">
              <a:solidFill>
                <a:srgbClr val="FF0000"/>
              </a:solidFill>
            </a:endParaRPr>
          </a:p>
        </p:txBody>
      </p:sp>
      <p:sp>
        <p:nvSpPr>
          <p:cNvPr id="7" name="Down Arrow 6"/>
          <p:cNvSpPr/>
          <p:nvPr/>
        </p:nvSpPr>
        <p:spPr>
          <a:xfrm rot="1831782">
            <a:off x="3969723" y="1675154"/>
            <a:ext cx="685800" cy="9384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p:cNvPicPr>
            <a:picLocks noGrp="1" noChangeAspect="1" noChangeArrowheads="1"/>
          </p:cNvPicPr>
          <p:nvPr>
            <p:ph type="body" idx="1"/>
          </p:nvPr>
        </p:nvPicPr>
        <p:blipFill>
          <a:blip r:embed="rId3" cstate="print"/>
          <a:srcRect b="7143"/>
          <a:stretch>
            <a:fillRect/>
          </a:stretch>
        </p:blipFill>
        <p:spPr>
          <a:xfrm>
            <a:off x="0" y="-609600"/>
            <a:ext cx="9144000" cy="7467600"/>
          </a:xfrm>
        </p:spPr>
      </p:pic>
      <p:sp>
        <p:nvSpPr>
          <p:cNvPr id="5" name="TextBox 4"/>
          <p:cNvSpPr txBox="1"/>
          <p:nvPr/>
        </p:nvSpPr>
        <p:spPr>
          <a:xfrm>
            <a:off x="6629400" y="2819400"/>
            <a:ext cx="2286000" cy="369332"/>
          </a:xfrm>
          <a:prstGeom prst="rect">
            <a:avLst/>
          </a:prstGeom>
          <a:noFill/>
        </p:spPr>
        <p:txBody>
          <a:bodyPr wrap="square" rtlCol="0">
            <a:spAutoFit/>
          </a:bodyPr>
          <a:lstStyle/>
          <a:p>
            <a:r>
              <a:rPr lang="en-US" b="1" dirty="0" smtClean="0">
                <a:solidFill>
                  <a:srgbClr val="FF0000"/>
                </a:solidFill>
              </a:rPr>
              <a:t>Instrument Log</a:t>
            </a:r>
            <a:endParaRPr lang="en-US" b="1" dirty="0">
              <a:solidFill>
                <a:srgbClr val="FF0000"/>
              </a:solidFill>
            </a:endParaRPr>
          </a:p>
        </p:txBody>
      </p:sp>
      <p:sp>
        <p:nvSpPr>
          <p:cNvPr id="6" name="Down Arrow 5"/>
          <p:cNvSpPr/>
          <p:nvPr/>
        </p:nvSpPr>
        <p:spPr>
          <a:xfrm rot="6804681">
            <a:off x="6171819" y="2650291"/>
            <a:ext cx="418809" cy="440289"/>
          </a:xfrm>
          <a:prstGeom prst="downArrow">
            <a:avLst>
              <a:gd name="adj1" fmla="val 3932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rot="18347846">
            <a:off x="6035155" y="4220347"/>
            <a:ext cx="528909" cy="12592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6200" y="5943600"/>
            <a:ext cx="8991600" cy="369332"/>
          </a:xfrm>
          <a:prstGeom prst="rect">
            <a:avLst/>
          </a:prstGeom>
          <a:noFill/>
        </p:spPr>
        <p:txBody>
          <a:bodyPr wrap="square" rtlCol="0">
            <a:spAutoFit/>
          </a:bodyPr>
          <a:lstStyle/>
          <a:p>
            <a:r>
              <a:rPr lang="en-US" b="1" dirty="0" smtClean="0">
                <a:solidFill>
                  <a:srgbClr val="FF0000"/>
                </a:solidFill>
              </a:rPr>
              <a:t>These are the same notes that you would place in ILMS for compliance issues.</a:t>
            </a:r>
            <a:endParaRPr lang="en-US" b="1" dirty="0">
              <a:solidFill>
                <a:srgbClr val="FF0000"/>
              </a:solidFill>
            </a:endParaRPr>
          </a:p>
        </p:txBody>
      </p:sp>
      <p:sp>
        <p:nvSpPr>
          <p:cNvPr id="2" name="Rectangle 1"/>
          <p:cNvSpPr/>
          <p:nvPr/>
        </p:nvSpPr>
        <p:spPr>
          <a:xfrm>
            <a:off x="2895600" y="3378671"/>
            <a:ext cx="6019800" cy="11171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Click Print </a:t>
            </a:r>
            <a:r>
              <a:rPr lang="en-US" b="1" dirty="0" smtClean="0">
                <a:solidFill>
                  <a:schemeClr val="tx1"/>
                </a:solidFill>
              </a:rPr>
              <a:t>button below </a:t>
            </a:r>
            <a:r>
              <a:rPr lang="en-US" b="1" dirty="0">
                <a:solidFill>
                  <a:schemeClr val="tx1"/>
                </a:solidFill>
              </a:rPr>
              <a:t>to view all </a:t>
            </a:r>
            <a:r>
              <a:rPr lang="en-US" b="1" dirty="0" smtClean="0">
                <a:solidFill>
                  <a:schemeClr val="tx1"/>
                </a:solidFill>
              </a:rPr>
              <a:t>entries, you can also save as a PDF or print </a:t>
            </a:r>
            <a:r>
              <a:rPr lang="en-US" b="1" dirty="0">
                <a:solidFill>
                  <a:schemeClr val="tx1"/>
                </a:solidFill>
              </a:rPr>
              <a:t>if needed. </a:t>
            </a:r>
            <a:r>
              <a:rPr lang="en-US" b="1" dirty="0">
                <a:solidFill>
                  <a:srgbClr val="009900"/>
                </a:solidFill>
              </a:rPr>
              <a:t>GO PAPERLESS </a:t>
            </a:r>
            <a:r>
              <a:rPr lang="en-US" sz="4000" b="1" dirty="0">
                <a:solidFill>
                  <a:srgbClr val="009900"/>
                </a:solidFill>
                <a:sym typeface="Wingdings" panose="05000000000000000000" pitchFamily="2" charset="2"/>
              </a:rPr>
              <a:t></a:t>
            </a:r>
            <a:endParaRPr lang="en-US" sz="4000" dirty="0">
              <a:solidFill>
                <a:srgbClr val="0099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b="5556"/>
          <a:stretch>
            <a:fillRect/>
          </a:stretch>
        </p:blipFill>
        <p:spPr bwMode="auto">
          <a:xfrm>
            <a:off x="0" y="0"/>
            <a:ext cx="9144000" cy="6858000"/>
          </a:xfrm>
          <a:prstGeom prst="rect">
            <a:avLst/>
          </a:prstGeom>
          <a:noFill/>
          <a:ln w="9525">
            <a:noFill/>
            <a:miter lim="800000"/>
            <a:headEnd/>
            <a:tailEnd/>
          </a:ln>
        </p:spPr>
      </p:pic>
      <p:sp>
        <p:nvSpPr>
          <p:cNvPr id="5" name="TextBox 4"/>
          <p:cNvSpPr txBox="1"/>
          <p:nvPr/>
        </p:nvSpPr>
        <p:spPr>
          <a:xfrm>
            <a:off x="304800" y="4495800"/>
            <a:ext cx="7162800" cy="1015663"/>
          </a:xfrm>
          <a:prstGeom prst="rect">
            <a:avLst/>
          </a:prstGeom>
          <a:noFill/>
        </p:spPr>
        <p:txBody>
          <a:bodyPr wrap="square" rtlCol="0">
            <a:spAutoFit/>
          </a:bodyPr>
          <a:lstStyle/>
          <a:p>
            <a:pPr algn="ctr"/>
            <a:r>
              <a:rPr lang="en-US" sz="2000" b="1" dirty="0" smtClean="0">
                <a:solidFill>
                  <a:srgbClr val="0070C0"/>
                </a:solidFill>
              </a:rPr>
              <a:t>View Registry is a list of all invoices and payments received.  To view the lease registry click on the button below.</a:t>
            </a:r>
            <a:endParaRPr lang="en-US" sz="2000" b="1" dirty="0">
              <a:solidFill>
                <a:srgbClr val="0070C0"/>
              </a:solidFill>
            </a:endParaRPr>
          </a:p>
        </p:txBody>
      </p:sp>
      <p:sp>
        <p:nvSpPr>
          <p:cNvPr id="4" name="Down Arrow 3"/>
          <p:cNvSpPr/>
          <p:nvPr/>
        </p:nvSpPr>
        <p:spPr>
          <a:xfrm rot="4792612">
            <a:off x="4983799" y="4599189"/>
            <a:ext cx="826799" cy="1931082"/>
          </a:xfrm>
          <a:prstGeom prst="downArrow">
            <a:avLst>
              <a:gd name="adj1" fmla="val 2574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76600" y="1600200"/>
            <a:ext cx="4648200" cy="400110"/>
          </a:xfrm>
          <a:prstGeom prst="rect">
            <a:avLst/>
          </a:prstGeom>
          <a:noFill/>
        </p:spPr>
        <p:txBody>
          <a:bodyPr wrap="square" rtlCol="0">
            <a:spAutoFit/>
          </a:bodyPr>
          <a:lstStyle/>
          <a:p>
            <a:pPr algn="ctr"/>
            <a:r>
              <a:rPr lang="en-US" sz="2000" b="1" dirty="0" smtClean="0">
                <a:solidFill>
                  <a:srgbClr val="FF0000"/>
                </a:solidFill>
              </a:rPr>
              <a:t>View Invoice/View </a:t>
            </a:r>
            <a:r>
              <a:rPr lang="en-US" b="1" dirty="0" smtClean="0">
                <a:solidFill>
                  <a:srgbClr val="FF0000"/>
                </a:solidFill>
              </a:rPr>
              <a:t>Payment Above</a:t>
            </a:r>
            <a:endParaRPr lang="en-US" b="1" dirty="0">
              <a:solidFill>
                <a:srgbClr val="FF0000"/>
              </a:solidFill>
            </a:endParaRPr>
          </a:p>
        </p:txBody>
      </p:sp>
      <p:pic>
        <p:nvPicPr>
          <p:cNvPr id="2051" name="Picture 3"/>
          <p:cNvPicPr>
            <a:picLocks noGrp="1" noChangeAspect="1" noChangeArrowheads="1"/>
          </p:cNvPicPr>
          <p:nvPr>
            <p:ph idx="1"/>
          </p:nvPr>
        </p:nvPicPr>
        <p:blipFill>
          <a:blip r:embed="rId2" cstate="print"/>
          <a:srcRect b="8889"/>
          <a:stretch>
            <a:fillRect/>
          </a:stretch>
        </p:blipFill>
        <p:spPr bwMode="auto">
          <a:xfrm>
            <a:off x="0" y="0"/>
            <a:ext cx="9144000" cy="6858000"/>
          </a:xfrm>
          <a:prstGeom prst="rect">
            <a:avLst/>
          </a:prstGeom>
          <a:noFill/>
          <a:ln w="9525">
            <a:noFill/>
            <a:miter lim="800000"/>
            <a:headEnd/>
            <a:tailEnd/>
          </a:ln>
        </p:spPr>
      </p:pic>
      <p:sp>
        <p:nvSpPr>
          <p:cNvPr id="10" name="TextBox 9"/>
          <p:cNvSpPr txBox="1"/>
          <p:nvPr/>
        </p:nvSpPr>
        <p:spPr>
          <a:xfrm>
            <a:off x="1752600" y="1752600"/>
            <a:ext cx="6172200" cy="461665"/>
          </a:xfrm>
          <a:prstGeom prst="rect">
            <a:avLst/>
          </a:prstGeom>
          <a:noFill/>
        </p:spPr>
        <p:txBody>
          <a:bodyPr wrap="square" rtlCol="0">
            <a:spAutoFit/>
          </a:bodyPr>
          <a:lstStyle/>
          <a:p>
            <a:r>
              <a:rPr lang="en-US" sz="1200" b="1" dirty="0" smtClean="0">
                <a:solidFill>
                  <a:srgbClr val="0070C0"/>
                </a:solidFill>
              </a:rPr>
              <a:t>Click View Invoice button to see this invoice or View Payment button to see the  date of payment or the check number.  </a:t>
            </a:r>
            <a:endParaRPr lang="en-US" sz="1200" b="1" dirty="0">
              <a:solidFill>
                <a:srgbClr val="0070C0"/>
              </a:solidFill>
            </a:endParaRPr>
          </a:p>
        </p:txBody>
      </p:sp>
      <p:sp>
        <p:nvSpPr>
          <p:cNvPr id="12" name="TextBox 11"/>
          <p:cNvSpPr txBox="1"/>
          <p:nvPr/>
        </p:nvSpPr>
        <p:spPr>
          <a:xfrm>
            <a:off x="152400" y="6334668"/>
            <a:ext cx="8382000" cy="369332"/>
          </a:xfrm>
          <a:prstGeom prst="rect">
            <a:avLst/>
          </a:prstGeom>
          <a:noFill/>
        </p:spPr>
        <p:txBody>
          <a:bodyPr wrap="square" rtlCol="0">
            <a:spAutoFit/>
          </a:bodyPr>
          <a:lstStyle/>
          <a:p>
            <a:pPr algn="ctr"/>
            <a:r>
              <a:rPr lang="en-US" b="1" dirty="0" smtClean="0">
                <a:solidFill>
                  <a:srgbClr val="0070C0"/>
                </a:solidFill>
              </a:rPr>
              <a:t>The payment received box is linked to F&amp;A Cash Receiving Application</a:t>
            </a:r>
            <a:endParaRPr lang="en-US" b="1" dirty="0">
              <a:solidFill>
                <a:srgbClr val="0070C0"/>
              </a:solidFill>
            </a:endParaRPr>
          </a:p>
        </p:txBody>
      </p:sp>
      <p:sp>
        <p:nvSpPr>
          <p:cNvPr id="8" name="U-Turn Arrow 7"/>
          <p:cNvSpPr/>
          <p:nvPr/>
        </p:nvSpPr>
        <p:spPr>
          <a:xfrm>
            <a:off x="2171700" y="849192"/>
            <a:ext cx="3581400" cy="838200"/>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U-Turn Arrow 10"/>
          <p:cNvSpPr/>
          <p:nvPr/>
        </p:nvSpPr>
        <p:spPr>
          <a:xfrm>
            <a:off x="6248400" y="381000"/>
            <a:ext cx="609600" cy="1295400"/>
          </a:xfrm>
          <a:prstGeom prst="uturnArrow">
            <a:avLst>
              <a:gd name="adj1" fmla="val 25000"/>
              <a:gd name="adj2" fmla="val 25000"/>
              <a:gd name="adj3" fmla="val 25000"/>
              <a:gd name="adj4" fmla="val 43750"/>
              <a:gd name="adj5" fmla="val 7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exagon 15"/>
          <p:cNvSpPr/>
          <p:nvPr/>
        </p:nvSpPr>
        <p:spPr>
          <a:xfrm>
            <a:off x="3352800" y="2971800"/>
            <a:ext cx="2514600" cy="10668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This is the View Registry Screen </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srcRect b="5556"/>
          <a:stretch>
            <a:fillRect/>
          </a:stretch>
        </p:blipFill>
        <p:spPr bwMode="auto">
          <a:xfrm>
            <a:off x="0" y="-152400"/>
            <a:ext cx="9144000" cy="6858000"/>
          </a:xfrm>
          <a:prstGeom prst="rect">
            <a:avLst/>
          </a:prstGeom>
          <a:noFill/>
          <a:ln w="9525">
            <a:noFill/>
            <a:miter lim="800000"/>
            <a:headEnd/>
            <a:tailEnd/>
          </a:ln>
        </p:spPr>
      </p:pic>
      <p:sp>
        <p:nvSpPr>
          <p:cNvPr id="5" name="Hexagon 4"/>
          <p:cNvSpPr/>
          <p:nvPr/>
        </p:nvSpPr>
        <p:spPr>
          <a:xfrm>
            <a:off x="3352800" y="3124200"/>
            <a:ext cx="2209800" cy="1143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This is the View of Invoice Screen</a:t>
            </a:r>
            <a:endParaRPr lang="en-US" b="1" dirty="0">
              <a:solidFill>
                <a:srgbClr val="FF0000"/>
              </a:solidFill>
            </a:endParaRPr>
          </a:p>
        </p:txBody>
      </p:sp>
      <p:sp>
        <p:nvSpPr>
          <p:cNvPr id="2" name="Rectangle 1"/>
          <p:cNvSpPr/>
          <p:nvPr/>
        </p:nvSpPr>
        <p:spPr>
          <a:xfrm>
            <a:off x="3581400" y="4495800"/>
            <a:ext cx="54864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lumMod val="50000"/>
                  </a:schemeClr>
                </a:solidFill>
              </a:rPr>
              <a:t>The Printable Invoice button below will allow you to print, or save the invoice to a file to be attached to an e-mail</a:t>
            </a:r>
            <a:r>
              <a:rPr lang="en-US" b="1" dirty="0" smtClean="0">
                <a:solidFill>
                  <a:schemeClr val="accent1">
                    <a:lumMod val="50000"/>
                  </a:schemeClr>
                </a:solidFill>
              </a:rPr>
              <a:t>. </a:t>
            </a:r>
            <a:r>
              <a:rPr lang="en-US" sz="1400" b="1" dirty="0">
                <a:solidFill>
                  <a:srgbClr val="009900"/>
                </a:solidFill>
              </a:rPr>
              <a:t>GO PAPERLESS </a:t>
            </a:r>
            <a:r>
              <a:rPr lang="en-US" sz="1400" b="1" dirty="0">
                <a:solidFill>
                  <a:srgbClr val="009900"/>
                </a:solidFill>
                <a:sym typeface="Wingdings" panose="05000000000000000000" pitchFamily="2" charset="2"/>
              </a:rPr>
              <a:t></a:t>
            </a:r>
            <a:endParaRPr lang="en-US" sz="1400" dirty="0">
              <a:solidFill>
                <a:srgbClr val="009900"/>
              </a:solidFill>
            </a:endParaRPr>
          </a:p>
          <a:p>
            <a:pPr algn="ctr"/>
            <a:endParaRPr lang="en-US"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0" y="1"/>
            <a:ext cx="9144000" cy="6857999"/>
          </a:xfrm>
          <a:prstGeom prst="rect">
            <a:avLst/>
          </a:prstGeom>
        </p:spPr>
      </p:pic>
      <p:sp>
        <p:nvSpPr>
          <p:cNvPr id="5" name="Rectangle 4"/>
          <p:cNvSpPr/>
          <p:nvPr/>
        </p:nvSpPr>
        <p:spPr>
          <a:xfrm>
            <a:off x="2362200" y="4267200"/>
            <a:ext cx="6477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rgbClr val="FF0000"/>
                </a:solidFill>
              </a:rPr>
              <a:t>Below the invoice displays the rate, square footage, linear feet and the net area giving the 10:1 reduction. </a:t>
            </a:r>
            <a:endParaRPr lang="en-US" sz="1600" dirty="0">
              <a:solidFill>
                <a:srgbClr val="FF0000"/>
              </a:solidFill>
            </a:endParaRPr>
          </a:p>
        </p:txBody>
      </p:sp>
    </p:spTree>
    <p:extLst>
      <p:ext uri="{BB962C8B-B14F-4D97-AF65-F5344CB8AC3E}">
        <p14:creationId xmlns:p14="http://schemas.microsoft.com/office/powerpoint/2010/main" xmlns="" val="2923123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p:cNvPicPr>
          <p:nvPr>
            <p:ph idx="1"/>
          </p:nvPr>
        </p:nvPicPr>
        <p:blipFill rotWithShape="1">
          <a:blip r:embed="rId2" cstate="print"/>
          <a:srcRect l="25920" t="5826" r="26390" b="54412"/>
          <a:stretch/>
        </p:blipFill>
        <p:spPr bwMode="auto">
          <a:xfrm>
            <a:off x="14868" y="0"/>
            <a:ext cx="9129132" cy="6858000"/>
          </a:xfrm>
          <a:prstGeom prst="rect">
            <a:avLst/>
          </a:prstGeom>
          <a:ln>
            <a:noFill/>
          </a:ln>
          <a:extLst>
            <a:ext uri="{53640926-AAD7-44D8-BBD7-CCE9431645EC}">
              <a14:shadowObscured xmlns:a14="http://schemas.microsoft.com/office/drawing/2010/main" xmlns=""/>
            </a:ext>
          </a:extLst>
        </p:spPr>
      </p:pic>
      <p:sp>
        <p:nvSpPr>
          <p:cNvPr id="10" name="Rectangle 9"/>
          <p:cNvSpPr/>
          <p:nvPr/>
        </p:nvSpPr>
        <p:spPr>
          <a:xfrm>
            <a:off x="3276600" y="1066800"/>
            <a:ext cx="3048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0"/>
                <a:solidFill>
                  <a:schemeClr val="tx1"/>
                </a:solidFill>
                <a:effectLst>
                  <a:outerShdw blurRad="38100" dist="19050" dir="2700000" algn="tl" rotWithShape="0">
                    <a:schemeClr val="dk1">
                      <a:alpha val="40000"/>
                    </a:schemeClr>
                  </a:outerShdw>
                </a:effectLst>
              </a:rPr>
              <a:t>This invoice reflects the 10:1 fee reduction.  This is a single family so there is no slip reduction</a:t>
            </a:r>
            <a:endParaRPr lang="en-US" dirty="0"/>
          </a:p>
        </p:txBody>
      </p:sp>
    </p:spTree>
    <p:extLst>
      <p:ext uri="{BB962C8B-B14F-4D97-AF65-F5344CB8AC3E}">
        <p14:creationId xmlns:p14="http://schemas.microsoft.com/office/powerpoint/2010/main" xmlns="" val="1860938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stretch>
            <a:fillRect/>
          </a:stretch>
        </p:blipFill>
        <p:spPr>
          <a:xfrm>
            <a:off x="-35118" y="0"/>
            <a:ext cx="9179118" cy="6705599"/>
          </a:xfrm>
          <a:prstGeom prst="rect">
            <a:avLst/>
          </a:prstGeom>
        </p:spPr>
      </p:pic>
      <p:sp>
        <p:nvSpPr>
          <p:cNvPr id="8" name="Rectangle 7"/>
          <p:cNvSpPr/>
          <p:nvPr/>
        </p:nvSpPr>
        <p:spPr>
          <a:xfrm>
            <a:off x="3505200" y="990600"/>
            <a:ext cx="36576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The Convert Button will save this document as a PDF and you can attach it to an e-mail. </a:t>
            </a:r>
            <a:r>
              <a:rPr lang="en-US" b="1" dirty="0">
                <a:solidFill>
                  <a:srgbClr val="009900"/>
                </a:solidFill>
              </a:rPr>
              <a:t>GO PAPERLESS </a:t>
            </a:r>
            <a:r>
              <a:rPr lang="en-US" sz="4000" b="1" dirty="0">
                <a:solidFill>
                  <a:srgbClr val="009900"/>
                </a:solidFill>
                <a:sym typeface="Wingdings" panose="05000000000000000000" pitchFamily="2" charset="2"/>
              </a:rPr>
              <a:t></a:t>
            </a:r>
            <a:endParaRPr lang="en-US" sz="4000" dirty="0">
              <a:solidFill>
                <a:srgbClr val="009900"/>
              </a:solidFill>
            </a:endParaRPr>
          </a:p>
          <a:p>
            <a:pPr algn="ctr"/>
            <a:endParaRPr lang="en-US" dirty="0">
              <a:solidFill>
                <a:schemeClr val="accent1">
                  <a:lumMod val="50000"/>
                </a:schemeClr>
              </a:solidFill>
            </a:endParaRPr>
          </a:p>
        </p:txBody>
      </p:sp>
      <p:sp>
        <p:nvSpPr>
          <p:cNvPr id="13" name="Bent Arrow 12"/>
          <p:cNvSpPr/>
          <p:nvPr/>
        </p:nvSpPr>
        <p:spPr>
          <a:xfrm rot="16378081">
            <a:off x="1621358" y="-764846"/>
            <a:ext cx="516540" cy="3282293"/>
          </a:xfrm>
          <a:prstGeom prst="bentArrow">
            <a:avLst>
              <a:gd name="adj1" fmla="val 25000"/>
              <a:gd name="adj2" fmla="val 50000"/>
              <a:gd name="adj3" fmla="val 50000"/>
              <a:gd name="adj4"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b="7778"/>
          <a:stretch>
            <a:fillRect/>
          </a:stretch>
        </p:blipFill>
        <p:spPr bwMode="auto">
          <a:xfrm>
            <a:off x="27878" y="0"/>
            <a:ext cx="9144000" cy="6858000"/>
          </a:xfrm>
          <a:prstGeom prst="rect">
            <a:avLst/>
          </a:prstGeom>
          <a:noFill/>
          <a:ln w="9525">
            <a:noFill/>
            <a:miter lim="800000"/>
            <a:headEnd/>
            <a:tailEnd/>
          </a:ln>
        </p:spPr>
      </p:pic>
      <p:sp>
        <p:nvSpPr>
          <p:cNvPr id="4" name="Hexagon 3"/>
          <p:cNvSpPr/>
          <p:nvPr/>
        </p:nvSpPr>
        <p:spPr>
          <a:xfrm>
            <a:off x="3429000" y="4724400"/>
            <a:ext cx="2057400" cy="1295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This is a View of the Payment  Screen</a:t>
            </a:r>
            <a:endParaRPr lang="en-US" b="1" dirty="0">
              <a:solidFill>
                <a:srgbClr val="FF0000"/>
              </a:solidFill>
            </a:endParaRPr>
          </a:p>
        </p:txBody>
      </p:sp>
      <p:sp>
        <p:nvSpPr>
          <p:cNvPr id="2" name="Rectangle 1"/>
          <p:cNvSpPr/>
          <p:nvPr/>
        </p:nvSpPr>
        <p:spPr>
          <a:xfrm>
            <a:off x="533400" y="2819400"/>
            <a:ext cx="8001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1">
                    <a:lumMod val="50000"/>
                  </a:schemeClr>
                </a:solidFill>
              </a:rPr>
              <a:t>Click </a:t>
            </a:r>
            <a:r>
              <a:rPr lang="en-US" b="1" u="sng" dirty="0">
                <a:solidFill>
                  <a:schemeClr val="tx1"/>
                </a:solidFill>
              </a:rPr>
              <a:t>View Payment </a:t>
            </a:r>
            <a:r>
              <a:rPr lang="en-US" b="1" dirty="0">
                <a:solidFill>
                  <a:schemeClr val="accent1">
                    <a:lumMod val="50000"/>
                  </a:schemeClr>
                </a:solidFill>
              </a:rPr>
              <a:t>to see this page…..Deposit Date in CRA, Check Number, Amount Received, the payment is linked to the invoice.</a:t>
            </a:r>
            <a:endParaRPr lang="en-US"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cstate="print"/>
          <a:srcRect r="2500" b="19150"/>
          <a:stretch>
            <a:fillRect/>
          </a:stretch>
        </p:blipFill>
        <p:spPr bwMode="auto">
          <a:xfrm>
            <a:off x="0" y="0"/>
            <a:ext cx="9144000" cy="6858000"/>
          </a:xfrm>
          <a:prstGeom prst="rect">
            <a:avLst/>
          </a:prstGeom>
          <a:noFill/>
          <a:ln w="9525">
            <a:noFill/>
            <a:miter lim="800000"/>
            <a:headEnd/>
            <a:tailEnd/>
          </a:ln>
        </p:spPr>
      </p:pic>
      <p:sp>
        <p:nvSpPr>
          <p:cNvPr id="5" name="TextBox 4"/>
          <p:cNvSpPr txBox="1"/>
          <p:nvPr/>
        </p:nvSpPr>
        <p:spPr>
          <a:xfrm>
            <a:off x="3505200" y="2590800"/>
            <a:ext cx="3733800" cy="923330"/>
          </a:xfrm>
          <a:prstGeom prst="rect">
            <a:avLst/>
          </a:prstGeom>
          <a:noFill/>
        </p:spPr>
        <p:txBody>
          <a:bodyPr wrap="square" rtlCol="0">
            <a:spAutoFit/>
          </a:bodyPr>
          <a:lstStyle/>
          <a:p>
            <a:r>
              <a:rPr lang="en-US" dirty="0" smtClean="0">
                <a:solidFill>
                  <a:srgbClr val="FF0000"/>
                </a:solidFill>
              </a:rPr>
              <a:t>You need to have this site above saved in your favorites to reach the SUPRS sign on screen</a:t>
            </a:r>
            <a:endParaRPr lang="en-US" dirty="0">
              <a:solidFill>
                <a:srgbClr val="FF0000"/>
              </a:solidFill>
            </a:endParaRPr>
          </a:p>
        </p:txBody>
      </p:sp>
      <p:sp>
        <p:nvSpPr>
          <p:cNvPr id="6" name="Up Arrow 5"/>
          <p:cNvSpPr/>
          <p:nvPr/>
        </p:nvSpPr>
        <p:spPr>
          <a:xfrm>
            <a:off x="3581400" y="990600"/>
            <a:ext cx="381000" cy="1447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p:cNvPicPr>
          <p:nvPr>
            <p:ph idx="1"/>
          </p:nvPr>
        </p:nvPicPr>
        <p:blipFill rotWithShape="1">
          <a:blip r:embed="rId2" cstate="print"/>
          <a:srcRect t="3003" r="60000" b="31604"/>
          <a:stretch/>
        </p:blipFill>
        <p:spPr bwMode="auto">
          <a:xfrm>
            <a:off x="0" y="1"/>
            <a:ext cx="9144000" cy="6857999"/>
          </a:xfrm>
          <a:prstGeom prst="rect">
            <a:avLst/>
          </a:prstGeom>
          <a:ln>
            <a:noFill/>
          </a:ln>
          <a:extLst>
            <a:ext uri="{53640926-AAD7-44D8-BBD7-CCE9431645EC}">
              <a14:shadowObscured xmlns:a14="http://schemas.microsoft.com/office/drawing/2010/main" xmlns=""/>
            </a:ext>
          </a:extLst>
        </p:spPr>
      </p:pic>
      <p:sp>
        <p:nvSpPr>
          <p:cNvPr id="9" name="Rectangle 8"/>
          <p:cNvSpPr/>
          <p:nvPr/>
        </p:nvSpPr>
        <p:spPr>
          <a:xfrm>
            <a:off x="4686300" y="457200"/>
            <a:ext cx="37719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This tab gives you the ability to view the calculation – base fee  or 6% of revenue whichever is greater.</a:t>
            </a:r>
            <a:endParaRPr lang="en-US" dirty="0">
              <a:solidFill>
                <a:schemeClr val="accent1">
                  <a:lumMod val="50000"/>
                </a:schemeClr>
              </a:solidFill>
            </a:endParaRPr>
          </a:p>
        </p:txBody>
      </p:sp>
      <p:sp>
        <p:nvSpPr>
          <p:cNvPr id="10" name="Rectangle 9"/>
          <p:cNvSpPr/>
          <p:nvPr/>
        </p:nvSpPr>
        <p:spPr>
          <a:xfrm>
            <a:off x="6553200" y="2159620"/>
            <a:ext cx="2590800" cy="14217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You should query by the lease number to  view the data entry.</a:t>
            </a:r>
            <a:endParaRPr lang="en-US" dirty="0">
              <a:solidFill>
                <a:srgbClr val="FF0000"/>
              </a:solidFill>
            </a:endParaRPr>
          </a:p>
        </p:txBody>
      </p:sp>
    </p:spTree>
    <p:extLst>
      <p:ext uri="{BB962C8B-B14F-4D97-AF65-F5344CB8AC3E}">
        <p14:creationId xmlns:p14="http://schemas.microsoft.com/office/powerpoint/2010/main" xmlns="" val="1248069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cstate="print"/>
          <a:srcRect t="3088" r="60000" b="31937"/>
          <a:stretch/>
        </p:blipFill>
        <p:spPr bwMode="auto">
          <a:xfrm>
            <a:off x="0" y="0"/>
            <a:ext cx="9144000" cy="6857999"/>
          </a:xfrm>
          <a:prstGeom prst="rect">
            <a:avLst/>
          </a:prstGeom>
          <a:ln>
            <a:noFill/>
          </a:ln>
          <a:extLst>
            <a:ext uri="{53640926-AAD7-44D8-BBD7-CCE9431645EC}">
              <a14:shadowObscured xmlns:a14="http://schemas.microsoft.com/office/drawing/2010/main" xmlns=""/>
            </a:ext>
          </a:extLst>
        </p:spPr>
      </p:pic>
      <p:sp>
        <p:nvSpPr>
          <p:cNvPr id="5" name="Rectangle 4"/>
          <p:cNvSpPr/>
          <p:nvPr/>
        </p:nvSpPr>
        <p:spPr>
          <a:xfrm>
            <a:off x="4191000" y="838200"/>
            <a:ext cx="34290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This tab gives you the ability to view the lease accounts that are assigned to the collection agency.</a:t>
            </a:r>
            <a:endParaRPr lang="en-US" dirty="0">
              <a:solidFill>
                <a:schemeClr val="accent1">
                  <a:lumMod val="50000"/>
                </a:schemeClr>
              </a:solidFill>
            </a:endParaRPr>
          </a:p>
        </p:txBody>
      </p:sp>
      <p:sp>
        <p:nvSpPr>
          <p:cNvPr id="6" name="Rectangle 5"/>
          <p:cNvSpPr/>
          <p:nvPr/>
        </p:nvSpPr>
        <p:spPr>
          <a:xfrm>
            <a:off x="6324600" y="2628899"/>
            <a:ext cx="25908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Once there you should query by the lease number to view the Collection Details.</a:t>
            </a:r>
            <a:endParaRPr lang="en-US" dirty="0">
              <a:solidFill>
                <a:srgbClr val="FF0000"/>
              </a:solidFill>
            </a:endParaRPr>
          </a:p>
        </p:txBody>
      </p:sp>
    </p:spTree>
    <p:extLst>
      <p:ext uri="{BB962C8B-B14F-4D97-AF65-F5344CB8AC3E}">
        <p14:creationId xmlns:p14="http://schemas.microsoft.com/office/powerpoint/2010/main" xmlns="" val="3887544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p:cNvPicPr>
          <p:nvPr>
            <p:ph idx="1"/>
          </p:nvPr>
        </p:nvPicPr>
        <p:blipFill rotWithShape="1">
          <a:blip r:embed="rId2" cstate="print"/>
          <a:srcRect l="-186" t="2450" r="59949" b="32125"/>
          <a:stretch/>
        </p:blipFill>
        <p:spPr bwMode="auto">
          <a:xfrm>
            <a:off x="0" y="0"/>
            <a:ext cx="9144000" cy="6858000"/>
          </a:xfrm>
          <a:prstGeom prst="rect">
            <a:avLst/>
          </a:prstGeom>
          <a:ln>
            <a:noFill/>
          </a:ln>
          <a:extLst>
            <a:ext uri="{53640926-AAD7-44D8-BBD7-CCE9431645EC}">
              <a14:shadowObscured xmlns:a14="http://schemas.microsoft.com/office/drawing/2010/main" xmlns=""/>
            </a:ext>
          </a:extLst>
        </p:spPr>
      </p:pic>
      <p:pic>
        <p:nvPicPr>
          <p:cNvPr id="7" name="Picture 6"/>
          <p:cNvPicPr>
            <a:picLocks noChangeAspect="1"/>
          </p:cNvPicPr>
          <p:nvPr/>
        </p:nvPicPr>
        <p:blipFill>
          <a:blip r:embed="rId3" cstate="print"/>
          <a:stretch>
            <a:fillRect/>
          </a:stretch>
        </p:blipFill>
        <p:spPr>
          <a:xfrm>
            <a:off x="1883431" y="3657600"/>
            <a:ext cx="2688569" cy="1828959"/>
          </a:xfrm>
          <a:prstGeom prst="rect">
            <a:avLst/>
          </a:prstGeom>
        </p:spPr>
      </p:pic>
      <p:sp>
        <p:nvSpPr>
          <p:cNvPr id="8" name="Rectangle 7"/>
          <p:cNvSpPr/>
          <p:nvPr/>
        </p:nvSpPr>
        <p:spPr>
          <a:xfrm>
            <a:off x="5562600" y="914400"/>
            <a:ext cx="34290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These are the codes for the instrument condition and the codes used when creating the invoice.</a:t>
            </a:r>
            <a:endParaRPr lang="en-US" dirty="0">
              <a:solidFill>
                <a:schemeClr val="accent1">
                  <a:lumMod val="50000"/>
                </a:schemeClr>
              </a:solidFill>
            </a:endParaRPr>
          </a:p>
        </p:txBody>
      </p:sp>
    </p:spTree>
    <p:extLst>
      <p:ext uri="{BB962C8B-B14F-4D97-AF65-F5344CB8AC3E}">
        <p14:creationId xmlns:p14="http://schemas.microsoft.com/office/powerpoint/2010/main" xmlns="" val="1972852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Grp="1" noChangeAspect="1" noChangeArrowheads="1"/>
          </p:cNvPicPr>
          <p:nvPr>
            <p:ph idx="1"/>
          </p:nvPr>
        </p:nvPicPr>
        <p:blipFill>
          <a:blip r:embed="rId2" cstate="print"/>
          <a:srcRect b="7778"/>
          <a:stretch>
            <a:fillRect/>
          </a:stretch>
        </p:blipFill>
        <p:spPr bwMode="auto">
          <a:xfrm>
            <a:off x="0" y="0"/>
            <a:ext cx="9144000" cy="6858000"/>
          </a:xfrm>
          <a:prstGeom prst="rect">
            <a:avLst/>
          </a:prstGeom>
          <a:noFill/>
          <a:ln w="9525">
            <a:noFill/>
            <a:miter lim="800000"/>
            <a:headEnd/>
            <a:tailEnd/>
          </a:ln>
        </p:spPr>
      </p:pic>
      <p:sp>
        <p:nvSpPr>
          <p:cNvPr id="7" name="TextBox 6"/>
          <p:cNvSpPr txBox="1"/>
          <p:nvPr/>
        </p:nvSpPr>
        <p:spPr>
          <a:xfrm>
            <a:off x="2286000" y="1219200"/>
            <a:ext cx="5638800" cy="400110"/>
          </a:xfrm>
          <a:prstGeom prst="rect">
            <a:avLst/>
          </a:prstGeom>
          <a:noFill/>
        </p:spPr>
        <p:txBody>
          <a:bodyPr wrap="square" rtlCol="0">
            <a:spAutoFit/>
          </a:bodyPr>
          <a:lstStyle/>
          <a:p>
            <a:r>
              <a:rPr lang="en-US" sz="2000" b="1" dirty="0" smtClean="0">
                <a:solidFill>
                  <a:srgbClr val="FF0000"/>
                </a:solidFill>
              </a:rPr>
              <a:t>What type of reports are available?</a:t>
            </a:r>
            <a:endParaRPr lang="en-US" sz="2000" b="1"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srcRect t="13333" b="5556"/>
          <a:stretch>
            <a:fillRect/>
          </a:stretch>
        </p:blipFill>
        <p:spPr bwMode="auto">
          <a:xfrm>
            <a:off x="1" y="0"/>
            <a:ext cx="9144000" cy="6858000"/>
          </a:xfrm>
          <a:prstGeom prst="rect">
            <a:avLst/>
          </a:prstGeom>
          <a:noFill/>
          <a:ln w="9525">
            <a:noFill/>
            <a:miter lim="800000"/>
            <a:headEnd/>
            <a:tailEnd/>
          </a:ln>
        </p:spPr>
      </p:pic>
      <p:sp>
        <p:nvSpPr>
          <p:cNvPr id="3" name="Hexagon 2"/>
          <p:cNvSpPr/>
          <p:nvPr/>
        </p:nvSpPr>
        <p:spPr>
          <a:xfrm>
            <a:off x="6019800" y="2133600"/>
            <a:ext cx="2438400" cy="1295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This is the View of  Report Screen</a:t>
            </a:r>
            <a:endParaRPr lang="en-US" b="1" dirty="0">
              <a:solidFill>
                <a:srgbClr val="FF0000"/>
              </a:solidFill>
            </a:endParaRPr>
          </a:p>
        </p:txBody>
      </p:sp>
      <p:sp>
        <p:nvSpPr>
          <p:cNvPr id="4" name="TextBox 3"/>
          <p:cNvSpPr txBox="1"/>
          <p:nvPr/>
        </p:nvSpPr>
        <p:spPr>
          <a:xfrm>
            <a:off x="5334000" y="4724400"/>
            <a:ext cx="3657600" cy="1754326"/>
          </a:xfrm>
          <a:prstGeom prst="rect">
            <a:avLst/>
          </a:prstGeom>
          <a:noFill/>
        </p:spPr>
        <p:txBody>
          <a:bodyPr wrap="square" rtlCol="0">
            <a:spAutoFit/>
          </a:bodyPr>
          <a:lstStyle/>
          <a:p>
            <a:r>
              <a:rPr lang="en-US" dirty="0" smtClean="0">
                <a:solidFill>
                  <a:srgbClr val="0070C0"/>
                </a:solidFill>
              </a:rPr>
              <a:t>This report will give you a List of all the Instruments and their lease conditions.  You will need to save as an Excel file then sort by the current condition to remove any duplicates.</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srcRect t="14444" b="6667"/>
          <a:stretch>
            <a:fillRect/>
          </a:stretch>
        </p:blipFill>
        <p:spPr bwMode="auto">
          <a:xfrm>
            <a:off x="0" y="152400"/>
            <a:ext cx="9144000" cy="6858000"/>
          </a:xfrm>
          <a:prstGeom prst="rect">
            <a:avLst/>
          </a:prstGeom>
          <a:noFill/>
          <a:ln w="9525">
            <a:noFill/>
            <a:miter lim="800000"/>
            <a:headEnd/>
            <a:tailEnd/>
          </a:ln>
        </p:spPr>
      </p:pic>
      <p:sp>
        <p:nvSpPr>
          <p:cNvPr id="4" name="TextBox 3"/>
          <p:cNvSpPr txBox="1"/>
          <p:nvPr/>
        </p:nvSpPr>
        <p:spPr>
          <a:xfrm>
            <a:off x="5943600" y="3581400"/>
            <a:ext cx="2667000" cy="3139321"/>
          </a:xfrm>
          <a:prstGeom prst="rect">
            <a:avLst/>
          </a:prstGeom>
          <a:noFill/>
        </p:spPr>
        <p:txBody>
          <a:bodyPr wrap="square" rtlCol="0">
            <a:spAutoFit/>
          </a:bodyPr>
          <a:lstStyle/>
          <a:p>
            <a:r>
              <a:rPr lang="en-US" b="1" dirty="0" smtClean="0">
                <a:solidFill>
                  <a:srgbClr val="0070C0"/>
                </a:solidFill>
              </a:rPr>
              <a:t>Using the </a:t>
            </a:r>
            <a:r>
              <a:rPr lang="en-US" b="1" dirty="0" smtClean="0">
                <a:solidFill>
                  <a:srgbClr val="FF0000"/>
                </a:solidFill>
              </a:rPr>
              <a:t>Lessee</a:t>
            </a:r>
            <a:r>
              <a:rPr lang="en-US" b="1" dirty="0" smtClean="0">
                <a:solidFill>
                  <a:srgbClr val="0070C0"/>
                </a:solidFill>
              </a:rPr>
              <a:t> </a:t>
            </a:r>
            <a:r>
              <a:rPr lang="en-US" b="1" dirty="0">
                <a:solidFill>
                  <a:srgbClr val="FF0000"/>
                </a:solidFill>
              </a:rPr>
              <a:t>S</a:t>
            </a:r>
            <a:r>
              <a:rPr lang="en-US" b="1" dirty="0" smtClean="0">
                <a:solidFill>
                  <a:srgbClr val="FF0000"/>
                </a:solidFill>
              </a:rPr>
              <a:t>tatement</a:t>
            </a:r>
            <a:r>
              <a:rPr lang="en-US" b="1" dirty="0" smtClean="0">
                <a:solidFill>
                  <a:srgbClr val="0070C0"/>
                </a:solidFill>
              </a:rPr>
              <a:t> is the easiest way to view the history of invoices and payments but it will not show you any of the lease conditions. You should click on the invoice to view any attached notes.</a:t>
            </a:r>
            <a:endParaRPr lang="en-US" b="1" dirty="0">
              <a:solidFill>
                <a:srgbClr val="0070C0"/>
              </a:solidFill>
            </a:endParaRPr>
          </a:p>
        </p:txBody>
      </p:sp>
      <p:sp>
        <p:nvSpPr>
          <p:cNvPr id="5" name="Rectangle 4"/>
          <p:cNvSpPr/>
          <p:nvPr/>
        </p:nvSpPr>
        <p:spPr>
          <a:xfrm>
            <a:off x="5410200" y="914400"/>
            <a:ext cx="31242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The </a:t>
            </a:r>
            <a:r>
              <a:rPr lang="en-US" u="sng" dirty="0" smtClean="0">
                <a:solidFill>
                  <a:srgbClr val="C00000"/>
                </a:solidFill>
              </a:rPr>
              <a:t>Tax Report </a:t>
            </a:r>
            <a:r>
              <a:rPr lang="en-US" dirty="0" smtClean="0">
                <a:solidFill>
                  <a:srgbClr val="C00000"/>
                </a:solidFill>
              </a:rPr>
              <a:t>tells you all the dollars received within the time frame requested.</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457200" y="381000"/>
            <a:ext cx="8229600" cy="6172200"/>
          </a:xfrm>
        </p:spPr>
        <p:txBody>
          <a:bodyPr/>
          <a:lstStyle/>
          <a:p>
            <a:pPr algn="ctr">
              <a:buFontTx/>
              <a:buNone/>
            </a:pPr>
            <a:r>
              <a:rPr lang="en-US" sz="2400" b="1" dirty="0" smtClean="0"/>
              <a:t>Contacts for access </a:t>
            </a:r>
            <a:r>
              <a:rPr lang="en-US" sz="2400" b="1" dirty="0"/>
              <a:t>to </a:t>
            </a:r>
            <a:r>
              <a:rPr lang="en-US" sz="2400" b="1" dirty="0" smtClean="0"/>
              <a:t>SUPRS </a:t>
            </a:r>
          </a:p>
          <a:p>
            <a:pPr>
              <a:buFontTx/>
              <a:buNone/>
            </a:pPr>
            <a:endParaRPr lang="en-US" dirty="0"/>
          </a:p>
          <a:p>
            <a:pPr>
              <a:buFontTx/>
              <a:buNone/>
            </a:pPr>
            <a:r>
              <a:rPr lang="en-US" sz="2800" dirty="0" smtClean="0"/>
              <a:t>Susan </a:t>
            </a:r>
            <a:r>
              <a:rPr lang="en-US" sz="2800" dirty="0"/>
              <a:t>Riggs @ x </a:t>
            </a:r>
            <a:r>
              <a:rPr lang="en-US" sz="2800" dirty="0" smtClean="0"/>
              <a:t>52726</a:t>
            </a:r>
            <a:endParaRPr lang="en-US" sz="2800" dirty="0"/>
          </a:p>
          <a:p>
            <a:pPr>
              <a:buFontTx/>
              <a:buNone/>
            </a:pPr>
            <a:r>
              <a:rPr lang="en-US" sz="2800" dirty="0"/>
              <a:t>			</a:t>
            </a:r>
            <a:r>
              <a:rPr lang="en-US" sz="2800" dirty="0" smtClean="0">
                <a:hlinkClick r:id="rId3"/>
              </a:rPr>
              <a:t>susan.riggs@dep.state.fl.us</a:t>
            </a:r>
            <a:endParaRPr lang="en-US" sz="2800" dirty="0" smtClean="0"/>
          </a:p>
          <a:p>
            <a:pPr algn="ctr">
              <a:buFontTx/>
              <a:buNone/>
            </a:pPr>
            <a:r>
              <a:rPr lang="en-US" sz="2800" dirty="0" smtClean="0"/>
              <a:t>or</a:t>
            </a:r>
            <a:endParaRPr lang="en-US" sz="2800" dirty="0"/>
          </a:p>
          <a:p>
            <a:pPr>
              <a:buFontTx/>
              <a:buNone/>
            </a:pPr>
            <a:r>
              <a:rPr lang="en-US" sz="2800" dirty="0" smtClean="0"/>
              <a:t>Charlotte Shea @ x 52580</a:t>
            </a:r>
          </a:p>
          <a:p>
            <a:pPr>
              <a:buFontTx/>
              <a:buNone/>
            </a:pPr>
            <a:r>
              <a:rPr lang="en-US" sz="2800" dirty="0" smtClean="0"/>
              <a:t>			</a:t>
            </a:r>
            <a:r>
              <a:rPr lang="en-US" sz="2800" u="sng" dirty="0" smtClean="0">
                <a:solidFill>
                  <a:schemeClr val="accent1">
                    <a:lumMod val="50000"/>
                  </a:schemeClr>
                </a:solidFill>
              </a:rPr>
              <a:t>charlotte.shea</a:t>
            </a:r>
            <a:r>
              <a:rPr lang="en-US" sz="2800" dirty="0" smtClean="0">
                <a:hlinkClick r:id="rId4"/>
              </a:rPr>
              <a:t>@dep.state.fl.us</a:t>
            </a:r>
            <a:endParaRPr lang="en-US" sz="2800" dirty="0" smtClean="0"/>
          </a:p>
          <a:p>
            <a:pPr>
              <a:buFontTx/>
              <a:buNone/>
            </a:pPr>
            <a:endParaRPr lang="en-US" dirty="0"/>
          </a:p>
        </p:txBody>
      </p:sp>
      <p:pic>
        <p:nvPicPr>
          <p:cNvPr id="33797" name="Picture 5" descr="DIM028"/>
          <p:cNvPicPr>
            <a:picLocks noChangeAspect="1" noChangeArrowheads="1"/>
          </p:cNvPicPr>
          <p:nvPr/>
        </p:nvPicPr>
        <p:blipFill>
          <a:blip r:embed="rId5" cstate="print"/>
          <a:srcRect/>
          <a:stretch>
            <a:fillRect/>
          </a:stretch>
        </p:blipFill>
        <p:spPr bwMode="auto">
          <a:xfrm>
            <a:off x="3505200" y="3962400"/>
            <a:ext cx="2286000" cy="2667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srcRect b="5468"/>
          <a:stretch>
            <a:fillRect/>
          </a:stretch>
        </p:blipFill>
        <p:spPr bwMode="auto">
          <a:xfrm>
            <a:off x="0" y="0"/>
            <a:ext cx="9143999" cy="6858000"/>
          </a:xfrm>
          <a:prstGeom prst="rect">
            <a:avLst/>
          </a:prstGeom>
          <a:noFill/>
          <a:ln w="9525">
            <a:noFill/>
            <a:miter lim="800000"/>
            <a:headEnd/>
            <a:tailEnd/>
          </a:ln>
        </p:spPr>
      </p:pic>
      <p:sp>
        <p:nvSpPr>
          <p:cNvPr id="5" name="TextBox 4"/>
          <p:cNvSpPr txBox="1"/>
          <p:nvPr/>
        </p:nvSpPr>
        <p:spPr>
          <a:xfrm>
            <a:off x="2743200" y="1143000"/>
            <a:ext cx="4114800" cy="1200329"/>
          </a:xfrm>
          <a:prstGeom prst="rect">
            <a:avLst/>
          </a:prstGeom>
          <a:noFill/>
        </p:spPr>
        <p:txBody>
          <a:bodyPr wrap="square" rtlCol="0">
            <a:spAutoFit/>
          </a:bodyPr>
          <a:lstStyle/>
          <a:p>
            <a:r>
              <a:rPr lang="en-US" dirty="0" smtClean="0">
                <a:solidFill>
                  <a:srgbClr val="FF0000"/>
                </a:solidFill>
              </a:rPr>
              <a:t>Most of you already have this program because this is what you use to get into Permit Application and ERP Compliance/Enforcement.</a:t>
            </a:r>
            <a:endParaRPr lang="en-US"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5" name="Picture 3"/>
          <p:cNvPicPr>
            <a:picLocks noGrp="1" noChangeAspect="1" noChangeArrowheads="1"/>
          </p:cNvPicPr>
          <p:nvPr>
            <p:ph idx="1"/>
          </p:nvPr>
        </p:nvPicPr>
        <p:blipFill>
          <a:blip r:embed="rId2" cstate="print"/>
          <a:srcRect b="15418"/>
          <a:stretch>
            <a:fillRect/>
          </a:stretch>
        </p:blipFill>
        <p:spPr bwMode="auto">
          <a:xfrm>
            <a:off x="0" y="0"/>
            <a:ext cx="9144000" cy="6858000"/>
          </a:xfrm>
          <a:prstGeom prst="rect">
            <a:avLst/>
          </a:prstGeom>
          <a:noFill/>
          <a:ln w="9525">
            <a:noFill/>
            <a:miter lim="800000"/>
            <a:headEnd/>
            <a:tailEnd/>
          </a:ln>
        </p:spPr>
      </p:pic>
      <p:sp>
        <p:nvSpPr>
          <p:cNvPr id="7" name="Up Arrow 6"/>
          <p:cNvSpPr/>
          <p:nvPr/>
        </p:nvSpPr>
        <p:spPr>
          <a:xfrm flipH="1">
            <a:off x="2133600" y="2438400"/>
            <a:ext cx="304800" cy="2667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85800" y="5181600"/>
            <a:ext cx="2971800" cy="646331"/>
          </a:xfrm>
          <a:prstGeom prst="rect">
            <a:avLst/>
          </a:prstGeom>
          <a:noFill/>
        </p:spPr>
        <p:txBody>
          <a:bodyPr wrap="square" rtlCol="0">
            <a:spAutoFit/>
          </a:bodyPr>
          <a:lstStyle/>
          <a:p>
            <a:r>
              <a:rPr lang="en-US" b="1" dirty="0" smtClean="0">
                <a:solidFill>
                  <a:srgbClr val="FF0000"/>
                </a:solidFill>
              </a:rPr>
              <a:t>Click on the link above to access SUPRS</a:t>
            </a:r>
            <a:endParaRPr lang="en-US" b="1"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b="7778"/>
          <a:stretch>
            <a:fillRect/>
          </a:stretch>
        </p:blipFill>
        <p:spPr bwMode="auto">
          <a:xfrm>
            <a:off x="0" y="0"/>
            <a:ext cx="9143999" cy="6858000"/>
          </a:xfrm>
          <a:prstGeom prst="rect">
            <a:avLst/>
          </a:prstGeom>
          <a:noFill/>
          <a:ln w="9525">
            <a:solidFill>
              <a:srgbClr val="00B0F0"/>
            </a:solidFill>
            <a:miter lim="800000"/>
            <a:headEnd/>
            <a:tailEnd/>
          </a:ln>
          <a:effectLst>
            <a:glow rad="139700">
              <a:schemeClr val="accent2">
                <a:satMod val="175000"/>
                <a:alpha val="40000"/>
              </a:schemeClr>
            </a:glow>
          </a:effectLst>
        </p:spPr>
      </p:pic>
      <p:sp>
        <p:nvSpPr>
          <p:cNvPr id="4" name="TextBox 3"/>
          <p:cNvSpPr txBox="1"/>
          <p:nvPr/>
        </p:nvSpPr>
        <p:spPr>
          <a:xfrm>
            <a:off x="3657600" y="1066800"/>
            <a:ext cx="5486400" cy="646331"/>
          </a:xfrm>
          <a:prstGeom prst="rect">
            <a:avLst/>
          </a:prstGeom>
          <a:noFill/>
        </p:spPr>
        <p:txBody>
          <a:bodyPr wrap="square" rtlCol="0">
            <a:spAutoFit/>
          </a:bodyPr>
          <a:lstStyle/>
          <a:p>
            <a:r>
              <a:rPr lang="en-US" b="1" u="sng" dirty="0" smtClean="0">
                <a:solidFill>
                  <a:srgbClr val="0070C0"/>
                </a:solidFill>
              </a:rPr>
              <a:t>Instrument Balance </a:t>
            </a:r>
            <a:r>
              <a:rPr lang="en-US" dirty="0" smtClean="0">
                <a:solidFill>
                  <a:srgbClr val="0070C0"/>
                </a:solidFill>
              </a:rPr>
              <a:t>will show you the Instrument condition and the invoice/payment register</a:t>
            </a:r>
            <a:endParaRPr lang="en-US" dirty="0">
              <a:solidFill>
                <a:srgbClr val="0070C0"/>
              </a:solidFill>
            </a:endParaRPr>
          </a:p>
        </p:txBody>
      </p:sp>
      <p:sp>
        <p:nvSpPr>
          <p:cNvPr id="5" name="TextBox 4"/>
          <p:cNvSpPr txBox="1"/>
          <p:nvPr/>
        </p:nvSpPr>
        <p:spPr>
          <a:xfrm>
            <a:off x="152400" y="3455075"/>
            <a:ext cx="2438400" cy="2031325"/>
          </a:xfrm>
          <a:prstGeom prst="rect">
            <a:avLst/>
          </a:prstGeom>
          <a:noFill/>
        </p:spPr>
        <p:txBody>
          <a:bodyPr wrap="square" rtlCol="0">
            <a:spAutoFit/>
          </a:bodyPr>
          <a:lstStyle/>
          <a:p>
            <a:r>
              <a:rPr lang="en-US" dirty="0" smtClean="0">
                <a:solidFill>
                  <a:srgbClr val="0070C0"/>
                </a:solidFill>
              </a:rPr>
              <a:t>From the </a:t>
            </a:r>
            <a:r>
              <a:rPr lang="en-US" b="1" u="sng" dirty="0" smtClean="0">
                <a:solidFill>
                  <a:srgbClr val="0070C0"/>
                </a:solidFill>
              </a:rPr>
              <a:t>Instrument Balance screen</a:t>
            </a:r>
            <a:r>
              <a:rPr lang="en-US" dirty="0" smtClean="0">
                <a:solidFill>
                  <a:srgbClr val="0070C0"/>
                </a:solidFill>
              </a:rPr>
              <a:t> you can view all the other drop downs such as </a:t>
            </a:r>
            <a:r>
              <a:rPr lang="en-US" b="1" u="sng" dirty="0" smtClean="0">
                <a:solidFill>
                  <a:srgbClr val="0070C0"/>
                </a:solidFill>
              </a:rPr>
              <a:t>Invoices, Payments, and Revenue Reports</a:t>
            </a:r>
            <a:endParaRPr lang="en-US" b="1" u="sng" dirty="0">
              <a:solidFill>
                <a:srgbClr val="0070C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p:cNvPicPr>
            <a:picLocks noGrp="1" noChangeAspect="1" noChangeArrowheads="1"/>
          </p:cNvPicPr>
          <p:nvPr>
            <p:ph type="body" idx="1"/>
          </p:nvPr>
        </p:nvPicPr>
        <p:blipFill>
          <a:blip r:embed="rId3" cstate="print"/>
          <a:srcRect b="4444"/>
          <a:stretch>
            <a:fillRect/>
          </a:stretch>
        </p:blipFill>
        <p:spPr>
          <a:xfrm>
            <a:off x="0" y="0"/>
            <a:ext cx="9144000" cy="6858000"/>
          </a:xfrm>
        </p:spPr>
      </p:pic>
      <p:sp>
        <p:nvSpPr>
          <p:cNvPr id="25604" name="Text Box 4"/>
          <p:cNvSpPr txBox="1">
            <a:spLocks noChangeArrowheads="1"/>
          </p:cNvSpPr>
          <p:nvPr/>
        </p:nvSpPr>
        <p:spPr bwMode="auto">
          <a:xfrm>
            <a:off x="0" y="2057400"/>
            <a:ext cx="8624477" cy="1015663"/>
          </a:xfrm>
          <a:prstGeom prst="rect">
            <a:avLst/>
          </a:prstGeom>
          <a:noFill/>
          <a:ln w="9525">
            <a:noFill/>
            <a:miter lim="800000"/>
            <a:headEnd/>
            <a:tailEnd/>
          </a:ln>
          <a:effectLst/>
        </p:spPr>
        <p:txBody>
          <a:bodyPr wrap="none">
            <a:spAutoFit/>
          </a:bodyPr>
          <a:lstStyle/>
          <a:p>
            <a:pPr algn="ctr"/>
            <a:r>
              <a:rPr lang="en-US" sz="2000" b="1" dirty="0" smtClean="0">
                <a:solidFill>
                  <a:srgbClr val="0070C0"/>
                </a:solidFill>
              </a:rPr>
              <a:t>It is important to remember to click on the </a:t>
            </a:r>
            <a:r>
              <a:rPr lang="en-US" sz="2000" b="1" dirty="0">
                <a:solidFill>
                  <a:srgbClr val="0070C0"/>
                </a:solidFill>
              </a:rPr>
              <a:t>“Enter Query”</a:t>
            </a:r>
          </a:p>
          <a:p>
            <a:pPr algn="ctr"/>
            <a:r>
              <a:rPr lang="en-US" sz="2000" b="1" dirty="0">
                <a:solidFill>
                  <a:srgbClr val="0070C0"/>
                </a:solidFill>
              </a:rPr>
              <a:t>Button before placing the Instrument Number in the </a:t>
            </a:r>
            <a:r>
              <a:rPr lang="en-US" sz="2000" b="1" dirty="0" smtClean="0">
                <a:solidFill>
                  <a:srgbClr val="0070C0"/>
                </a:solidFill>
              </a:rPr>
              <a:t>field, or you can </a:t>
            </a:r>
          </a:p>
          <a:p>
            <a:pPr algn="ctr"/>
            <a:r>
              <a:rPr lang="en-US" sz="2000" b="1" dirty="0" smtClean="0">
                <a:solidFill>
                  <a:srgbClr val="0070C0"/>
                </a:solidFill>
              </a:rPr>
              <a:t>use the F11 for “enter query”.</a:t>
            </a:r>
            <a:endParaRPr lang="en-US" sz="2000" b="1" dirty="0">
              <a:solidFill>
                <a:srgbClr val="0070C0"/>
              </a:solidFill>
            </a:endParaRPr>
          </a:p>
        </p:txBody>
      </p:sp>
      <p:sp>
        <p:nvSpPr>
          <p:cNvPr id="11" name="Rounded Rectangular Callout 10"/>
          <p:cNvSpPr/>
          <p:nvPr/>
        </p:nvSpPr>
        <p:spPr>
          <a:xfrm flipH="1">
            <a:off x="609600" y="0"/>
            <a:ext cx="1600200" cy="533400"/>
          </a:xfrm>
          <a:prstGeom prst="wedgeRoundRectCallout">
            <a:avLst>
              <a:gd name="adj1" fmla="val 18998"/>
              <a:gd name="adj2" fmla="val 8526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Enter Query Button</a:t>
            </a:r>
            <a:endParaRPr lang="en-US" dirty="0">
              <a:solidFill>
                <a:srgbClr val="FF0000"/>
              </a:solidFill>
            </a:endParaRPr>
          </a:p>
        </p:txBody>
      </p:sp>
      <p:cxnSp>
        <p:nvCxnSpPr>
          <p:cNvPr id="13" name="Straight Arrow Connector 12"/>
          <p:cNvCxnSpPr/>
          <p:nvPr/>
        </p:nvCxnSpPr>
        <p:spPr>
          <a:xfrm rot="16200000" flipH="1">
            <a:off x="1028700" y="1028700"/>
            <a:ext cx="381000" cy="1524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p:cNvPicPr>
            <a:picLocks noGrp="1" noChangeAspect="1" noChangeArrowheads="1"/>
          </p:cNvPicPr>
          <p:nvPr>
            <p:ph type="body" idx="1"/>
          </p:nvPr>
        </p:nvPicPr>
        <p:blipFill>
          <a:blip r:embed="rId3" cstate="print"/>
          <a:srcRect b="4444"/>
          <a:stretch>
            <a:fillRect/>
          </a:stretch>
        </p:blipFill>
        <p:spPr>
          <a:xfrm>
            <a:off x="0" y="0"/>
            <a:ext cx="9144000" cy="6858000"/>
          </a:xfrm>
        </p:spPr>
      </p:pic>
      <p:sp>
        <p:nvSpPr>
          <p:cNvPr id="23557" name="Text Box 5"/>
          <p:cNvSpPr txBox="1">
            <a:spLocks noChangeArrowheads="1"/>
          </p:cNvSpPr>
          <p:nvPr/>
        </p:nvSpPr>
        <p:spPr bwMode="auto">
          <a:xfrm>
            <a:off x="0" y="2590800"/>
            <a:ext cx="9144000" cy="1015663"/>
          </a:xfrm>
          <a:prstGeom prst="rect">
            <a:avLst/>
          </a:prstGeom>
          <a:noFill/>
          <a:ln w="9525">
            <a:noFill/>
            <a:miter lim="800000"/>
            <a:headEnd/>
            <a:tailEnd/>
          </a:ln>
          <a:effectLst/>
        </p:spPr>
        <p:txBody>
          <a:bodyPr wrap="square">
            <a:spAutoFit/>
          </a:bodyPr>
          <a:lstStyle/>
          <a:p>
            <a:r>
              <a:rPr lang="en-US" sz="2000" b="1" dirty="0" smtClean="0">
                <a:solidFill>
                  <a:srgbClr val="0070C0"/>
                </a:solidFill>
              </a:rPr>
              <a:t>You will need to remember to click on the “Execute Query” Button </a:t>
            </a:r>
            <a:r>
              <a:rPr lang="en-US" sz="2000" b="1" dirty="0">
                <a:solidFill>
                  <a:srgbClr val="0070C0"/>
                </a:solidFill>
              </a:rPr>
              <a:t>after placing the Instrument Number in the </a:t>
            </a:r>
            <a:r>
              <a:rPr lang="en-US" sz="2000" b="1" dirty="0" smtClean="0">
                <a:solidFill>
                  <a:srgbClr val="0070C0"/>
                </a:solidFill>
              </a:rPr>
              <a:t>field or you can use the F12 button to execute the query.</a:t>
            </a:r>
            <a:endParaRPr lang="en-US" sz="2000" b="1" dirty="0">
              <a:solidFill>
                <a:srgbClr val="0070C0"/>
              </a:solidFill>
            </a:endParaRPr>
          </a:p>
        </p:txBody>
      </p:sp>
      <p:sp>
        <p:nvSpPr>
          <p:cNvPr id="4" name="Rounded Rectangular Callout 3"/>
          <p:cNvSpPr/>
          <p:nvPr/>
        </p:nvSpPr>
        <p:spPr>
          <a:xfrm>
            <a:off x="838200" y="0"/>
            <a:ext cx="1600200" cy="533400"/>
          </a:xfrm>
          <a:prstGeom prst="wedgeRoundRectCallout">
            <a:avLst>
              <a:gd name="adj1" fmla="val -16071"/>
              <a:gd name="adj2" fmla="val 8392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Execute Query Button</a:t>
            </a:r>
            <a:endParaRPr lang="en-US" dirty="0">
              <a:solidFill>
                <a:srgbClr val="FF0000"/>
              </a:solidFill>
            </a:endParaRPr>
          </a:p>
        </p:txBody>
      </p:sp>
      <p:cxnSp>
        <p:nvCxnSpPr>
          <p:cNvPr id="6" name="Straight Arrow Connector 5"/>
          <p:cNvCxnSpPr/>
          <p:nvPr/>
        </p:nvCxnSpPr>
        <p:spPr>
          <a:xfrm rot="16200000" flipV="1">
            <a:off x="1524000" y="990600"/>
            <a:ext cx="304800" cy="3048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7" name="Hexagon 6"/>
          <p:cNvSpPr/>
          <p:nvPr/>
        </p:nvSpPr>
        <p:spPr>
          <a:xfrm>
            <a:off x="2133600" y="3886200"/>
            <a:ext cx="3505200" cy="14478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You </a:t>
            </a:r>
            <a:r>
              <a:rPr lang="en-US" b="1" u="sng" dirty="0" smtClean="0">
                <a:solidFill>
                  <a:srgbClr val="FF0000"/>
                </a:solidFill>
              </a:rPr>
              <a:t>can </a:t>
            </a:r>
            <a:r>
              <a:rPr lang="en-US" b="1" dirty="0" smtClean="0">
                <a:solidFill>
                  <a:srgbClr val="FF0000"/>
                </a:solidFill>
              </a:rPr>
              <a:t>query by  Current Lessee  name but this is not as effective as the lease number.</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b="5556"/>
          <a:stretch>
            <a:fillRect/>
          </a:stretch>
        </p:blipFill>
        <p:spPr bwMode="auto">
          <a:xfrm>
            <a:off x="0" y="27878"/>
            <a:ext cx="9144000" cy="6858000"/>
          </a:xfrm>
          <a:prstGeom prst="rect">
            <a:avLst/>
          </a:prstGeom>
          <a:noFill/>
          <a:ln w="9525">
            <a:noFill/>
            <a:miter lim="800000"/>
            <a:headEnd/>
            <a:tailEnd/>
          </a:ln>
        </p:spPr>
      </p:pic>
      <p:sp>
        <p:nvSpPr>
          <p:cNvPr id="5" name="TextBox 4"/>
          <p:cNvSpPr txBox="1"/>
          <p:nvPr/>
        </p:nvSpPr>
        <p:spPr>
          <a:xfrm>
            <a:off x="1828800" y="2438400"/>
            <a:ext cx="4876800" cy="707886"/>
          </a:xfrm>
          <a:prstGeom prst="rect">
            <a:avLst/>
          </a:prstGeom>
          <a:noFill/>
        </p:spPr>
        <p:txBody>
          <a:bodyPr wrap="square" rtlCol="0">
            <a:spAutoFit/>
          </a:bodyPr>
          <a:lstStyle/>
          <a:p>
            <a:pPr algn="ctr"/>
            <a:r>
              <a:rPr lang="en-US" sz="2000" b="1" dirty="0" smtClean="0">
                <a:solidFill>
                  <a:srgbClr val="0070C0"/>
                </a:solidFill>
              </a:rPr>
              <a:t>To exit any SURPS screen use the close door button to exit.</a:t>
            </a:r>
            <a:endParaRPr lang="en-US" sz="2000" b="1" dirty="0">
              <a:solidFill>
                <a:srgbClr val="0070C0"/>
              </a:solidFill>
            </a:endParaRPr>
          </a:p>
        </p:txBody>
      </p:sp>
      <p:sp>
        <p:nvSpPr>
          <p:cNvPr id="6" name="Up Arrow 5"/>
          <p:cNvSpPr/>
          <p:nvPr/>
        </p:nvSpPr>
        <p:spPr>
          <a:xfrm>
            <a:off x="533400" y="1295400"/>
            <a:ext cx="304800" cy="990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b="5556"/>
          <a:stretch>
            <a:fillRect/>
          </a:stretch>
        </p:blipFill>
        <p:spPr bwMode="auto">
          <a:xfrm>
            <a:off x="0" y="0"/>
            <a:ext cx="9144000" cy="6858000"/>
          </a:xfrm>
          <a:prstGeom prst="rect">
            <a:avLst/>
          </a:prstGeom>
          <a:noFill/>
          <a:ln w="9525">
            <a:noFill/>
            <a:miter lim="800000"/>
            <a:headEnd/>
            <a:tailEnd/>
          </a:ln>
        </p:spPr>
      </p:pic>
      <p:sp>
        <p:nvSpPr>
          <p:cNvPr id="5" name="Rectangle 4"/>
          <p:cNvSpPr/>
          <p:nvPr/>
        </p:nvSpPr>
        <p:spPr>
          <a:xfrm>
            <a:off x="381000" y="3352800"/>
            <a:ext cx="4572000" cy="1015663"/>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2000" b="1" cap="none" spc="0" dirty="0" smtClean="0">
                <a:ln w="50800"/>
                <a:solidFill>
                  <a:srgbClr val="0070C0"/>
                </a:solidFill>
                <a:effectLst/>
              </a:rPr>
              <a:t>Click View Instrument below to see the lease condition, income reports and notes. </a:t>
            </a:r>
            <a:endParaRPr lang="en-US" sz="2000" b="1" cap="none" spc="0" dirty="0">
              <a:ln w="50800"/>
              <a:solidFill>
                <a:srgbClr val="0070C0"/>
              </a:solidFill>
              <a:effectLst/>
            </a:endParaRPr>
          </a:p>
        </p:txBody>
      </p:sp>
      <p:sp>
        <p:nvSpPr>
          <p:cNvPr id="4" name="Down Arrow 3"/>
          <p:cNvSpPr/>
          <p:nvPr/>
        </p:nvSpPr>
        <p:spPr>
          <a:xfrm>
            <a:off x="2133600" y="4495800"/>
            <a:ext cx="3810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2995</TotalTime>
  <Words>820</Words>
  <Application>Microsoft Office PowerPoint</Application>
  <PresentationFormat>On-screen Show (4:3)</PresentationFormat>
  <Paragraphs>70</Paragraphs>
  <Slides>26</Slides>
  <Notes>7</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Default Design</vt:lpstr>
      <vt:lpstr>Navigating SUPRS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DEP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Operation: Water</dc:title>
  <dc:creator>McCall_C</dc:creator>
  <cp:lastModifiedBy>Wright_JE</cp:lastModifiedBy>
  <cp:revision>152</cp:revision>
  <dcterms:created xsi:type="dcterms:W3CDTF">2009-06-18T12:45:57Z</dcterms:created>
  <dcterms:modified xsi:type="dcterms:W3CDTF">2014-06-09T14:14:26Z</dcterms:modified>
</cp:coreProperties>
</file>