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75" r:id="rId4"/>
    <p:sldId id="259" r:id="rId5"/>
    <p:sldId id="260" r:id="rId6"/>
    <p:sldId id="261" r:id="rId7"/>
    <p:sldId id="262" r:id="rId8"/>
    <p:sldId id="263" r:id="rId9"/>
    <p:sldId id="264" r:id="rId10"/>
    <p:sldId id="265" r:id="rId11"/>
    <p:sldId id="266" r:id="rId12"/>
    <p:sldId id="270" r:id="rId13"/>
    <p:sldId id="269" r:id="rId14"/>
    <p:sldId id="276" r:id="rId15"/>
    <p:sldId id="268" r:id="rId16"/>
    <p:sldId id="267" r:id="rId17"/>
    <p:sldId id="273" r:id="rId18"/>
    <p:sldId id="272" r:id="rId19"/>
    <p:sldId id="271" r:id="rId20"/>
    <p:sldId id="274" r:id="rId2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94718" autoAdjust="0"/>
  </p:normalViewPr>
  <p:slideViewPr>
    <p:cSldViewPr>
      <p:cViewPr varScale="1">
        <p:scale>
          <a:sx n="107" d="100"/>
          <a:sy n="107" d="100"/>
        </p:scale>
        <p:origin x="-84"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597D8021-9FA0-48D4-999A-35AE6E920C47}" type="datetimeFigureOut">
              <a:rPr lang="en-US" smtClean="0"/>
              <a:pPr/>
              <a:t>6/9/2014</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1914B5B2-4AF1-49D4-B035-72313286F5B7}"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97D8021-9FA0-48D4-999A-35AE6E920C47}" type="datetimeFigureOut">
              <a:rPr lang="en-US" smtClean="0"/>
              <a:pPr/>
              <a:t>6/9/2014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14B5B2-4AF1-49D4-B035-72313286F5B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1914B5B2-4AF1-49D4-B035-72313286F5B7}"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97D8021-9FA0-48D4-999A-35AE6E920C47}" type="datetimeFigureOut">
              <a:rPr lang="en-US" smtClean="0"/>
              <a:pPr/>
              <a:t>6/9/2014</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597D8021-9FA0-48D4-999A-35AE6E920C47}" type="datetimeFigureOut">
              <a:rPr lang="en-US" smtClean="0"/>
              <a:pPr/>
              <a:t>6/9/2014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1914B5B2-4AF1-49D4-B035-72313286F5B7}"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597D8021-9FA0-48D4-999A-35AE6E920C47}" type="datetimeFigureOut">
              <a:rPr lang="en-US" smtClean="0"/>
              <a:pPr/>
              <a:t>6/9/2014</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1914B5B2-4AF1-49D4-B035-72313286F5B7}"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597D8021-9FA0-48D4-999A-35AE6E920C47}" type="datetimeFigureOut">
              <a:rPr lang="en-US" smtClean="0"/>
              <a:pPr/>
              <a:t>6/9/2014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14B5B2-4AF1-49D4-B035-72313286F5B7}"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597D8021-9FA0-48D4-999A-35AE6E920C47}" type="datetimeFigureOut">
              <a:rPr lang="en-US" smtClean="0"/>
              <a:pPr/>
              <a:t>6/9/2014</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1914B5B2-4AF1-49D4-B035-72313286F5B7}"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97D8021-9FA0-48D4-999A-35AE6E920C47}" type="datetimeFigureOut">
              <a:rPr lang="en-US" smtClean="0"/>
              <a:pPr/>
              <a:t>6/9/2014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1914B5B2-4AF1-49D4-B035-72313286F5B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597D8021-9FA0-48D4-999A-35AE6E920C47}" type="datetimeFigureOut">
              <a:rPr lang="en-US" smtClean="0"/>
              <a:pPr/>
              <a:t>6/9/2014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1914B5B2-4AF1-49D4-B035-72313286F5B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1914B5B2-4AF1-49D4-B035-72313286F5B7}"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597D8021-9FA0-48D4-999A-35AE6E920C47}" type="datetimeFigureOut">
              <a:rPr lang="en-US" smtClean="0"/>
              <a:pPr/>
              <a:t>6/9/2014</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1914B5B2-4AF1-49D4-B035-72313286F5B7}"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597D8021-9FA0-48D4-999A-35AE6E920C47}" type="datetimeFigureOut">
              <a:rPr lang="en-US" smtClean="0"/>
              <a:pPr/>
              <a:t>6/9/2014</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597D8021-9FA0-48D4-999A-35AE6E920C47}" type="datetimeFigureOut">
              <a:rPr lang="en-US" smtClean="0"/>
              <a:pPr/>
              <a:t>6/9/2014</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1914B5B2-4AF1-49D4-B035-72313286F5B7}"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pPr algn="ctr"/>
            <a:r>
              <a:rPr lang="en-US" dirty="0" smtClean="0"/>
              <a:t>ILMS</a:t>
            </a:r>
          </a:p>
          <a:p>
            <a:pPr algn="ctr"/>
            <a:r>
              <a:rPr lang="en-US" dirty="0" smtClean="0"/>
              <a:t>Integrated Land Management SYSTEM</a:t>
            </a:r>
          </a:p>
          <a:p>
            <a:pPr algn="ctr"/>
            <a:endParaRPr lang="en-US" dirty="0" smtClean="0"/>
          </a:p>
          <a:p>
            <a:pPr algn="ctr"/>
            <a:r>
              <a:rPr lang="en-US" dirty="0" smtClean="0"/>
              <a:t>How to navigate the system</a:t>
            </a:r>
            <a:endParaRPr lang="en-US" dirty="0"/>
          </a:p>
        </p:txBody>
      </p:sp>
      <p:sp>
        <p:nvSpPr>
          <p:cNvPr id="2" name="Title 1"/>
          <p:cNvSpPr>
            <a:spLocks noGrp="1"/>
          </p:cNvSpPr>
          <p:nvPr>
            <p:ph type="ctrTitle"/>
          </p:nvPr>
        </p:nvSpPr>
        <p:spPr/>
        <p:txBody>
          <a:bodyPr/>
          <a:lstStyle/>
          <a:p>
            <a:pPr algn="ctr"/>
            <a:r>
              <a:rPr lang="en-US" dirty="0" smtClean="0"/>
              <a:t>Training Presentation</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194" name="Picture 2"/>
          <p:cNvPicPr>
            <a:picLocks noGrp="1" noChangeAspect="1" noChangeArrowheads="1"/>
          </p:cNvPicPr>
          <p:nvPr>
            <p:ph sz="quarter"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4" name="TextBox 3"/>
          <p:cNvSpPr txBox="1"/>
          <p:nvPr/>
        </p:nvSpPr>
        <p:spPr>
          <a:xfrm>
            <a:off x="0" y="2286000"/>
            <a:ext cx="2895600" cy="1754326"/>
          </a:xfrm>
          <a:prstGeom prst="rect">
            <a:avLst/>
          </a:prstGeom>
          <a:noFill/>
        </p:spPr>
        <p:txBody>
          <a:bodyPr wrap="square" rtlCol="0">
            <a:spAutoFit/>
          </a:bodyPr>
          <a:lstStyle/>
          <a:p>
            <a:r>
              <a:rPr lang="en-US" b="1" dirty="0" smtClean="0">
                <a:solidFill>
                  <a:srgbClr val="C00000"/>
                </a:solidFill>
              </a:rPr>
              <a:t>This is what the address looks like when you click on it.  This is the correspondence address</a:t>
            </a:r>
            <a:endParaRPr lang="en-US" b="1" dirty="0">
              <a:solidFill>
                <a:srgbClr val="C00000"/>
              </a:solidFill>
            </a:endParaRPr>
          </a:p>
        </p:txBody>
      </p:sp>
      <p:sp>
        <p:nvSpPr>
          <p:cNvPr id="5" name="Notched Right Arrow 4"/>
          <p:cNvSpPr/>
          <p:nvPr/>
        </p:nvSpPr>
        <p:spPr>
          <a:xfrm rot="7000846">
            <a:off x="4314254" y="914917"/>
            <a:ext cx="1524000" cy="533400"/>
          </a:xfrm>
          <a:prstGeom prst="notchedRightArrow">
            <a:avLst>
              <a:gd name="adj1" fmla="val 27111"/>
              <a:gd name="adj2" fmla="val 50000"/>
            </a:avLst>
          </a:prstGeom>
          <a:solidFill>
            <a:schemeClr val="bg2">
              <a:lumMod val="9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lumMod val="90000"/>
                </a:schemeClr>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ty</a:t>
            </a:r>
            <a:endParaRPr lang="en-US" dirty="0"/>
          </a:p>
        </p:txBody>
      </p:sp>
      <p:pic>
        <p:nvPicPr>
          <p:cNvPr id="9218" name="Picture 2"/>
          <p:cNvPicPr>
            <a:picLocks noGrp="1" noChangeAspect="1" noChangeArrowheads="1"/>
          </p:cNvPicPr>
          <p:nvPr>
            <p:ph sz="quarter"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4" name="TextBox 3"/>
          <p:cNvSpPr txBox="1"/>
          <p:nvPr/>
        </p:nvSpPr>
        <p:spPr>
          <a:xfrm>
            <a:off x="0" y="3429000"/>
            <a:ext cx="3276600" cy="2031325"/>
          </a:xfrm>
          <a:prstGeom prst="rect">
            <a:avLst/>
          </a:prstGeom>
          <a:noFill/>
        </p:spPr>
        <p:txBody>
          <a:bodyPr wrap="square" rtlCol="0">
            <a:spAutoFit/>
          </a:bodyPr>
          <a:lstStyle/>
          <a:p>
            <a:r>
              <a:rPr lang="en-US" b="1" dirty="0" smtClean="0">
                <a:solidFill>
                  <a:srgbClr val="C00000"/>
                </a:solidFill>
              </a:rPr>
              <a:t>The next three screens are the lease condition, lots of information on this tab, term, discount, permit #, type of slips, rate charged, square footage.</a:t>
            </a:r>
            <a:endParaRPr lang="en-US" b="1" dirty="0">
              <a:solidFill>
                <a:srgbClr val="C0000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42" name="Picture 2"/>
          <p:cNvPicPr>
            <a:picLocks noGrp="1" noChangeAspect="1" noChangeArrowheads="1"/>
          </p:cNvPicPr>
          <p:nvPr>
            <p:ph sz="quarter"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4" name="TextBox 3"/>
          <p:cNvSpPr txBox="1"/>
          <p:nvPr/>
        </p:nvSpPr>
        <p:spPr>
          <a:xfrm>
            <a:off x="0" y="1524000"/>
            <a:ext cx="2209800" cy="646331"/>
          </a:xfrm>
          <a:prstGeom prst="rect">
            <a:avLst/>
          </a:prstGeom>
          <a:noFill/>
        </p:spPr>
        <p:txBody>
          <a:bodyPr wrap="square" rtlCol="0">
            <a:spAutoFit/>
          </a:bodyPr>
          <a:lstStyle/>
          <a:p>
            <a:r>
              <a:rPr lang="en-US" b="1" dirty="0" smtClean="0">
                <a:solidFill>
                  <a:srgbClr val="C00000"/>
                </a:solidFill>
              </a:rPr>
              <a:t>Pg 2 of Lease Condition</a:t>
            </a:r>
            <a:endParaRPr lang="en-US" b="1" dirty="0">
              <a:solidFill>
                <a:srgbClr val="C0000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1266" name="Picture 2"/>
          <p:cNvPicPr>
            <a:picLocks noGrp="1" noChangeAspect="1" noChangeArrowheads="1"/>
          </p:cNvPicPr>
          <p:nvPr>
            <p:ph sz="quarter"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4" name="TextBox 3"/>
          <p:cNvSpPr txBox="1"/>
          <p:nvPr/>
        </p:nvSpPr>
        <p:spPr>
          <a:xfrm>
            <a:off x="0" y="1752600"/>
            <a:ext cx="1828800" cy="646331"/>
          </a:xfrm>
          <a:prstGeom prst="rect">
            <a:avLst/>
          </a:prstGeom>
          <a:noFill/>
        </p:spPr>
        <p:txBody>
          <a:bodyPr wrap="square" rtlCol="0">
            <a:spAutoFit/>
          </a:bodyPr>
          <a:lstStyle/>
          <a:p>
            <a:r>
              <a:rPr lang="en-US" b="1" dirty="0" smtClean="0">
                <a:solidFill>
                  <a:srgbClr val="C00000"/>
                </a:solidFill>
              </a:rPr>
              <a:t>Pg 3 of Lease Condition</a:t>
            </a:r>
            <a:endParaRPr lang="en-US" b="1" dirty="0">
              <a:solidFill>
                <a:srgbClr val="C00000"/>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quarter" idx="1"/>
          </p:nvPr>
        </p:nvPicPr>
        <p:blipFill>
          <a:blip r:embed="rId2" cstate="print"/>
          <a:stretch>
            <a:fillRect/>
          </a:stretch>
        </p:blipFill>
        <p:spPr>
          <a:xfrm>
            <a:off x="124416" y="0"/>
            <a:ext cx="8895167" cy="6858000"/>
          </a:xfrm>
          <a:prstGeom prst="rect">
            <a:avLst/>
          </a:prstGeom>
        </p:spPr>
      </p:pic>
      <p:sp>
        <p:nvSpPr>
          <p:cNvPr id="5" name="Notched Right Arrow 4"/>
          <p:cNvSpPr/>
          <p:nvPr/>
        </p:nvSpPr>
        <p:spPr>
          <a:xfrm rot="7000846">
            <a:off x="6600255" y="571431"/>
            <a:ext cx="1524000" cy="533400"/>
          </a:xfrm>
          <a:prstGeom prst="notchedRightArrow">
            <a:avLst>
              <a:gd name="adj1" fmla="val 27111"/>
              <a:gd name="adj2" fmla="val 50000"/>
            </a:avLst>
          </a:prstGeom>
          <a:solidFill>
            <a:schemeClr val="bg2">
              <a:lumMod val="9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lumMod val="90000"/>
                </a:schemeClr>
              </a:solidFill>
            </a:endParaRPr>
          </a:p>
        </p:txBody>
      </p:sp>
      <p:sp>
        <p:nvSpPr>
          <p:cNvPr id="6" name="Notched Right Arrow 5"/>
          <p:cNvSpPr/>
          <p:nvPr/>
        </p:nvSpPr>
        <p:spPr>
          <a:xfrm rot="13466386">
            <a:off x="5759990" y="3162299"/>
            <a:ext cx="1524000" cy="533400"/>
          </a:xfrm>
          <a:prstGeom prst="notchedRightArrow">
            <a:avLst>
              <a:gd name="adj1" fmla="val 27111"/>
              <a:gd name="adj2" fmla="val 50000"/>
            </a:avLst>
          </a:prstGeom>
          <a:solidFill>
            <a:schemeClr val="bg2">
              <a:lumMod val="9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lumMod val="90000"/>
                </a:schemeClr>
              </a:solidFill>
            </a:endParaRPr>
          </a:p>
        </p:txBody>
      </p:sp>
      <p:sp>
        <p:nvSpPr>
          <p:cNvPr id="8" name="TextBox 7"/>
          <p:cNvSpPr txBox="1"/>
          <p:nvPr/>
        </p:nvSpPr>
        <p:spPr>
          <a:xfrm>
            <a:off x="6588284" y="3962400"/>
            <a:ext cx="2209800" cy="2031325"/>
          </a:xfrm>
          <a:prstGeom prst="rect">
            <a:avLst/>
          </a:prstGeom>
          <a:noFill/>
        </p:spPr>
        <p:txBody>
          <a:bodyPr wrap="square" rtlCol="0">
            <a:spAutoFit/>
          </a:bodyPr>
          <a:lstStyle/>
          <a:p>
            <a:r>
              <a:rPr lang="en-US" dirty="0" smtClean="0">
                <a:solidFill>
                  <a:srgbClr val="FF0000"/>
                </a:solidFill>
              </a:rPr>
              <a:t>The comment section is a good place to find the status of a file, contact info, and when and where a lease was sent to.</a:t>
            </a:r>
            <a:endParaRPr lang="en-US" dirty="0">
              <a:solidFill>
                <a:srgbClr val="FF0000"/>
              </a:solidFill>
            </a:endParaRPr>
          </a:p>
        </p:txBody>
      </p:sp>
    </p:spTree>
    <p:extLst>
      <p:ext uri="{BB962C8B-B14F-4D97-AF65-F5344CB8AC3E}">
        <p14:creationId xmlns="" xmlns:p14="http://schemas.microsoft.com/office/powerpoint/2010/main" val="34553711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2291" name="Picture 3"/>
          <p:cNvPicPr>
            <a:picLocks noGrp="1" noChangeAspect="1" noChangeArrowheads="1"/>
          </p:cNvPicPr>
          <p:nvPr>
            <p:ph sz="quarter"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4" name="TextBox 3"/>
          <p:cNvSpPr txBox="1"/>
          <p:nvPr/>
        </p:nvSpPr>
        <p:spPr>
          <a:xfrm>
            <a:off x="381000" y="3352800"/>
            <a:ext cx="4724400" cy="923330"/>
          </a:xfrm>
          <a:prstGeom prst="rect">
            <a:avLst/>
          </a:prstGeom>
          <a:noFill/>
        </p:spPr>
        <p:txBody>
          <a:bodyPr wrap="square" rtlCol="0">
            <a:spAutoFit/>
          </a:bodyPr>
          <a:lstStyle/>
          <a:p>
            <a:r>
              <a:rPr lang="en-US" b="1" dirty="0" smtClean="0">
                <a:solidFill>
                  <a:srgbClr val="C00000"/>
                </a:solidFill>
              </a:rPr>
              <a:t>Action Tab, this tells you where the lease is and who it has been assigned too.</a:t>
            </a:r>
            <a:endParaRPr lang="en-US" b="1" dirty="0">
              <a:solidFill>
                <a:srgbClr val="C00000"/>
              </a:solidFill>
            </a:endParaRPr>
          </a:p>
        </p:txBody>
      </p:sp>
      <p:sp>
        <p:nvSpPr>
          <p:cNvPr id="5" name="Rounded Rectangular Callout 4"/>
          <p:cNvSpPr/>
          <p:nvPr/>
        </p:nvSpPr>
        <p:spPr>
          <a:xfrm>
            <a:off x="6858000" y="2743200"/>
            <a:ext cx="2286000" cy="2362200"/>
          </a:xfrm>
          <a:prstGeom prst="wedgeRoundRectCallout">
            <a:avLst>
              <a:gd name="adj1" fmla="val -256485"/>
              <a:gd name="adj2" fmla="val -67093"/>
              <a:gd name="adj3" fmla="val 16667"/>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C00000"/>
                </a:solidFill>
              </a:rPr>
              <a:t>Click on the Action ID to see who has been assigned and what stage the action  is in.</a:t>
            </a:r>
            <a:endParaRPr lang="en-US" dirty="0">
              <a:solidFill>
                <a:srgbClr val="C00000"/>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3314" name="Picture 2"/>
          <p:cNvPicPr>
            <a:picLocks noGrp="1" noChangeAspect="1" noChangeArrowheads="1"/>
          </p:cNvPicPr>
          <p:nvPr>
            <p:ph sz="quarter"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6" name="Notched Right Arrow 5"/>
          <p:cNvSpPr/>
          <p:nvPr/>
        </p:nvSpPr>
        <p:spPr>
          <a:xfrm>
            <a:off x="228600" y="3048000"/>
            <a:ext cx="1295400" cy="457200"/>
          </a:xfrm>
          <a:prstGeom prst="notchedRigh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0000"/>
                </a:solidFill>
              </a:rPr>
              <a:t>assigne</a:t>
            </a:r>
            <a:r>
              <a:rPr lang="en-US" dirty="0" smtClean="0">
                <a:solidFill>
                  <a:srgbClr val="C00000"/>
                </a:solidFill>
              </a:rPr>
              <a:t>e</a:t>
            </a:r>
            <a:endParaRPr lang="en-US" dirty="0">
              <a:solidFill>
                <a:srgbClr val="C00000"/>
              </a:solidFill>
            </a:endParaRPr>
          </a:p>
        </p:txBody>
      </p:sp>
      <p:sp>
        <p:nvSpPr>
          <p:cNvPr id="7" name="Notched Right Arrow 6"/>
          <p:cNvSpPr/>
          <p:nvPr/>
        </p:nvSpPr>
        <p:spPr>
          <a:xfrm rot="6565625">
            <a:off x="5900320" y="2003265"/>
            <a:ext cx="1447800" cy="609600"/>
          </a:xfrm>
          <a:prstGeom prst="notchedRigh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7010400" y="1600200"/>
            <a:ext cx="1752600" cy="646331"/>
          </a:xfrm>
          <a:prstGeom prst="rect">
            <a:avLst/>
          </a:prstGeom>
          <a:noFill/>
        </p:spPr>
        <p:txBody>
          <a:bodyPr wrap="square" rtlCol="0">
            <a:spAutoFit/>
          </a:bodyPr>
          <a:lstStyle/>
          <a:p>
            <a:r>
              <a:rPr lang="en-US" b="1" dirty="0" smtClean="0">
                <a:solidFill>
                  <a:srgbClr val="FF0000"/>
                </a:solidFill>
              </a:rPr>
              <a:t>Where it is located now</a:t>
            </a:r>
            <a:r>
              <a:rPr lang="en-US" b="1" dirty="0" smtClean="0">
                <a:solidFill>
                  <a:srgbClr val="C00000"/>
                </a:solidFill>
              </a:rPr>
              <a:t>.</a:t>
            </a:r>
            <a:endParaRPr lang="en-US" b="1" dirty="0">
              <a:solidFill>
                <a:srgbClr val="C00000"/>
              </a:solidFill>
            </a:endParaRPr>
          </a:p>
        </p:txBody>
      </p:sp>
      <p:sp>
        <p:nvSpPr>
          <p:cNvPr id="9" name="Oval Callout 8"/>
          <p:cNvSpPr/>
          <p:nvPr/>
        </p:nvSpPr>
        <p:spPr>
          <a:xfrm>
            <a:off x="0" y="381000"/>
            <a:ext cx="1600200" cy="2133600"/>
          </a:xfrm>
          <a:prstGeom prst="wedgeEllipseCallout">
            <a:avLst>
              <a:gd name="adj1" fmla="val -957"/>
              <a:gd name="adj2" fmla="val 72748"/>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rgbClr val="FF0000"/>
                </a:solidFill>
              </a:rPr>
              <a:t>This is the staff person who is working the file.</a:t>
            </a:r>
            <a:endParaRPr lang="en-US" sz="1600" b="1" dirty="0">
              <a:solidFill>
                <a:srgbClr val="FF000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4338" name="Picture 2"/>
          <p:cNvPicPr>
            <a:picLocks noGrp="1" noChangeAspect="1" noChangeArrowheads="1"/>
          </p:cNvPicPr>
          <p:nvPr>
            <p:ph sz="quarter"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4" name="TextBox 3"/>
          <p:cNvSpPr txBox="1"/>
          <p:nvPr/>
        </p:nvSpPr>
        <p:spPr>
          <a:xfrm>
            <a:off x="0" y="2895600"/>
            <a:ext cx="2819400" cy="2677656"/>
          </a:xfrm>
          <a:prstGeom prst="rect">
            <a:avLst/>
          </a:prstGeom>
          <a:noFill/>
        </p:spPr>
        <p:txBody>
          <a:bodyPr wrap="square" rtlCol="0">
            <a:spAutoFit/>
          </a:bodyPr>
          <a:lstStyle/>
          <a:p>
            <a:pPr algn="ctr"/>
            <a:r>
              <a:rPr lang="en-US" b="1" dirty="0" smtClean="0">
                <a:solidFill>
                  <a:srgbClr val="FF0000"/>
                </a:solidFill>
              </a:rPr>
              <a:t>The </a:t>
            </a:r>
            <a:r>
              <a:rPr lang="en-US" sz="2400" b="1" i="1" dirty="0" smtClean="0">
                <a:solidFill>
                  <a:srgbClr val="FF0000"/>
                </a:solidFill>
              </a:rPr>
              <a:t>DASHBOARD </a:t>
            </a:r>
            <a:r>
              <a:rPr lang="en-US" b="1" dirty="0" smtClean="0">
                <a:solidFill>
                  <a:srgbClr val="FF0000"/>
                </a:solidFill>
              </a:rPr>
              <a:t>tells you where the file is located, it is a graphic representation of  active actions  that are happening in ILMS now.</a:t>
            </a:r>
            <a:endParaRPr lang="en-US" b="1" dirty="0">
              <a:solidFill>
                <a:srgbClr val="FF0000"/>
              </a:solidFill>
            </a:endParaRPr>
          </a:p>
        </p:txBody>
      </p:sp>
      <p:sp>
        <p:nvSpPr>
          <p:cNvPr id="5" name="Notched Right Arrow 4"/>
          <p:cNvSpPr/>
          <p:nvPr/>
        </p:nvSpPr>
        <p:spPr>
          <a:xfrm rot="10800000">
            <a:off x="1295400" y="1676400"/>
            <a:ext cx="1219200" cy="381000"/>
          </a:xfrm>
          <a:prstGeom prst="notchedRigh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Callout 5"/>
          <p:cNvSpPr/>
          <p:nvPr/>
        </p:nvSpPr>
        <p:spPr>
          <a:xfrm>
            <a:off x="2133600" y="381000"/>
            <a:ext cx="3200400" cy="914400"/>
          </a:xfrm>
          <a:prstGeom prst="wedgeEllipseCallout">
            <a:avLst>
              <a:gd name="adj1" fmla="val -7168"/>
              <a:gd name="adj2" fmla="val 106362"/>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0000"/>
                </a:solidFill>
              </a:rPr>
              <a:t>New Actions that have not been assigned</a:t>
            </a:r>
            <a:endParaRPr lang="en-US" dirty="0">
              <a:solidFill>
                <a:srgbClr val="FF0000"/>
              </a:solidFill>
            </a:endParaRPr>
          </a:p>
        </p:txBody>
      </p:sp>
      <p:sp>
        <p:nvSpPr>
          <p:cNvPr id="7" name="Oval Callout 6"/>
          <p:cNvSpPr/>
          <p:nvPr/>
        </p:nvSpPr>
        <p:spPr>
          <a:xfrm>
            <a:off x="5562600" y="304800"/>
            <a:ext cx="2743200" cy="990600"/>
          </a:xfrm>
          <a:prstGeom prst="wedgeEllipseCallout">
            <a:avLst>
              <a:gd name="adj1" fmla="val -36600"/>
              <a:gd name="adj2" fmla="val 94607"/>
            </a:avLst>
          </a:prstGeom>
          <a:solidFill>
            <a:schemeClr val="bg2">
              <a:lumMod val="9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0000"/>
                </a:solidFill>
              </a:rPr>
              <a:t>Closing Actions are completed  actions</a:t>
            </a:r>
            <a:endParaRPr lang="en-US" dirty="0">
              <a:solidFill>
                <a:srgbClr val="FF0000"/>
              </a:solidFill>
            </a:endParaRPr>
          </a:p>
        </p:txBody>
      </p:sp>
      <p:sp>
        <p:nvSpPr>
          <p:cNvPr id="8" name="Oval Callout 7"/>
          <p:cNvSpPr/>
          <p:nvPr/>
        </p:nvSpPr>
        <p:spPr>
          <a:xfrm>
            <a:off x="3810000" y="3505200"/>
            <a:ext cx="3810000" cy="2362200"/>
          </a:xfrm>
          <a:prstGeom prst="wedgeEllipseCallout">
            <a:avLst>
              <a:gd name="adj1" fmla="val -25154"/>
              <a:gd name="adj2" fmla="val -108028"/>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rPr>
              <a:t>Most important actions are in SL Development because they are still PENDING and can be changed or updated.</a:t>
            </a:r>
            <a:endParaRPr lang="en-US" b="1" dirty="0">
              <a:solidFill>
                <a:srgbClr val="FF000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a:p>
        </p:txBody>
      </p:sp>
      <p:pic>
        <p:nvPicPr>
          <p:cNvPr id="15362" name="Picture 2"/>
          <p:cNvPicPr>
            <a:picLocks noChangeAspect="1" noChangeArrowheads="1"/>
          </p:cNvPicPr>
          <p:nvPr/>
        </p:nvPicPr>
        <p:blipFill>
          <a:blip r:embed="rId2" cstate="print"/>
          <a:srcRect/>
          <a:stretch>
            <a:fillRect/>
          </a:stretch>
        </p:blipFill>
        <p:spPr bwMode="auto">
          <a:xfrm>
            <a:off x="0" y="0"/>
            <a:ext cx="10972800" cy="8229600"/>
          </a:xfrm>
          <a:prstGeom prst="rect">
            <a:avLst/>
          </a:prstGeom>
          <a:noFill/>
          <a:ln w="9525">
            <a:noFill/>
            <a:miter lim="800000"/>
            <a:headEnd/>
            <a:tailEnd/>
          </a:ln>
        </p:spPr>
      </p:pic>
      <p:sp>
        <p:nvSpPr>
          <p:cNvPr id="5" name="TextBox 4"/>
          <p:cNvSpPr txBox="1"/>
          <p:nvPr/>
        </p:nvSpPr>
        <p:spPr>
          <a:xfrm>
            <a:off x="3352800" y="4191000"/>
            <a:ext cx="5410200" cy="1477328"/>
          </a:xfrm>
          <a:prstGeom prst="rect">
            <a:avLst/>
          </a:prstGeom>
          <a:noFill/>
        </p:spPr>
        <p:txBody>
          <a:bodyPr wrap="square" rtlCol="0">
            <a:spAutoFit/>
          </a:bodyPr>
          <a:lstStyle/>
          <a:p>
            <a:r>
              <a:rPr lang="en-US" b="1" dirty="0" smtClean="0">
                <a:solidFill>
                  <a:srgbClr val="FF0000"/>
                </a:solidFill>
              </a:rPr>
              <a:t>Click SL Development to get to this screen this tells you where the action is in the process of development.  This is information that tell you what the Queue and Milestone are .</a:t>
            </a:r>
            <a:endParaRPr lang="en-US" b="1" dirty="0">
              <a:solidFill>
                <a:srgbClr val="FF000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ILMS Navigation</a:t>
            </a:r>
            <a:endParaRPr lang="en-US" dirty="0"/>
          </a:p>
        </p:txBody>
      </p:sp>
      <p:graphicFrame>
        <p:nvGraphicFramePr>
          <p:cNvPr id="6" name="Content Placeholder 5"/>
          <p:cNvGraphicFramePr>
            <a:graphicFrameLocks noGrp="1"/>
          </p:cNvGraphicFramePr>
          <p:nvPr>
            <p:ph sz="quarter" idx="1"/>
            <p:extLst>
              <p:ext uri="{D42A27DB-BD31-4B8C-83A1-F6EECF244321}">
                <p14:modId xmlns="" xmlns:p14="http://schemas.microsoft.com/office/powerpoint/2010/main" val="1460992583"/>
              </p:ext>
            </p:extLst>
          </p:nvPr>
        </p:nvGraphicFramePr>
        <p:xfrm>
          <a:off x="301625" y="1527175"/>
          <a:ext cx="8504238" cy="4795520"/>
        </p:xfrm>
        <a:graphic>
          <a:graphicData uri="http://schemas.openxmlformats.org/drawingml/2006/table">
            <a:tbl>
              <a:tblPr firstRow="1" bandRow="1">
                <a:tableStyleId>{F5AB1C69-6EDB-4FF4-983F-18BD219EF322}</a:tableStyleId>
              </a:tblPr>
              <a:tblGrid>
                <a:gridCol w="2834746"/>
                <a:gridCol w="2834746"/>
                <a:gridCol w="2834746"/>
              </a:tblGrid>
              <a:tr h="370840">
                <a:tc>
                  <a:txBody>
                    <a:bodyPr/>
                    <a:lstStyle/>
                    <a:p>
                      <a:r>
                        <a:rPr lang="en-US" dirty="0" smtClean="0"/>
                        <a:t>Queue</a:t>
                      </a:r>
                      <a:endParaRPr lang="en-US" dirty="0"/>
                    </a:p>
                  </a:txBody>
                  <a:tcPr/>
                </a:tc>
                <a:tc>
                  <a:txBody>
                    <a:bodyPr/>
                    <a:lstStyle/>
                    <a:p>
                      <a:r>
                        <a:rPr lang="en-US" dirty="0" smtClean="0"/>
                        <a:t>Milestone</a:t>
                      </a:r>
                      <a:endParaRPr lang="en-US" dirty="0"/>
                    </a:p>
                  </a:txBody>
                  <a:tcPr/>
                </a:tc>
                <a:tc>
                  <a:txBody>
                    <a:bodyPr/>
                    <a:lstStyle/>
                    <a:p>
                      <a:r>
                        <a:rPr lang="en-US" dirty="0" smtClean="0"/>
                        <a:t>Description</a:t>
                      </a:r>
                      <a:endParaRPr lang="en-US" dirty="0"/>
                    </a:p>
                  </a:txBody>
                  <a:tcPr/>
                </a:tc>
              </a:tr>
              <a:tr h="370840">
                <a:tc>
                  <a:txBody>
                    <a:bodyPr/>
                    <a:lstStyle/>
                    <a:p>
                      <a:r>
                        <a:rPr lang="en-US" dirty="0" smtClean="0"/>
                        <a:t>SL New Actions</a:t>
                      </a:r>
                      <a:endParaRPr lang="en-US" dirty="0"/>
                    </a:p>
                  </a:txBody>
                  <a:tcPr/>
                </a:tc>
                <a:tc>
                  <a:txBody>
                    <a:bodyPr/>
                    <a:lstStyle/>
                    <a:p>
                      <a:r>
                        <a:rPr lang="en-US" dirty="0" smtClean="0"/>
                        <a:t>ACC Checklist</a:t>
                      </a:r>
                      <a:endParaRPr lang="en-US" dirty="0"/>
                    </a:p>
                  </a:txBody>
                  <a:tcPr/>
                </a:tc>
                <a:tc>
                  <a:txBody>
                    <a:bodyPr/>
                    <a:lstStyle/>
                    <a:p>
                      <a:r>
                        <a:rPr lang="en-US" sz="1400" dirty="0" smtClean="0"/>
                        <a:t>Initial review of the instrument package.</a:t>
                      </a:r>
                      <a:endParaRPr lang="en-US" sz="1400" dirty="0"/>
                    </a:p>
                  </a:txBody>
                  <a:tcPr/>
                </a:tc>
              </a:tr>
              <a:tr h="370840">
                <a:tc>
                  <a:txBody>
                    <a:bodyPr/>
                    <a:lstStyle/>
                    <a:p>
                      <a:r>
                        <a:rPr lang="en-US" dirty="0" smtClean="0"/>
                        <a:t>SL Development</a:t>
                      </a:r>
                      <a:endParaRPr lang="en-US" dirty="0"/>
                    </a:p>
                  </a:txBody>
                  <a:tcPr/>
                </a:tc>
                <a:tc>
                  <a:txBody>
                    <a:bodyPr/>
                    <a:lstStyle/>
                    <a:p>
                      <a:r>
                        <a:rPr lang="en-US" dirty="0" smtClean="0"/>
                        <a:t>Assign Work</a:t>
                      </a:r>
                      <a:endParaRPr lang="en-US" dirty="0"/>
                    </a:p>
                  </a:txBody>
                  <a:tcPr/>
                </a:tc>
                <a:tc>
                  <a:txBody>
                    <a:bodyPr/>
                    <a:lstStyle/>
                    <a:p>
                      <a:r>
                        <a:rPr lang="en-US" sz="1400" dirty="0" smtClean="0"/>
                        <a:t>Instrument Package is ready to be assigned to planner.</a:t>
                      </a:r>
                      <a:endParaRPr lang="en-US" sz="1400" dirty="0"/>
                    </a:p>
                  </a:txBody>
                  <a:tcPr/>
                </a:tc>
              </a:tr>
              <a:tr h="370840">
                <a:tc>
                  <a:txBody>
                    <a:bodyPr/>
                    <a:lstStyle/>
                    <a:p>
                      <a:r>
                        <a:rPr lang="en-US" dirty="0" smtClean="0"/>
                        <a:t>SL Development</a:t>
                      </a:r>
                      <a:endParaRPr lang="en-US" dirty="0"/>
                    </a:p>
                  </a:txBody>
                  <a:tcPr/>
                </a:tc>
                <a:tc>
                  <a:txBody>
                    <a:bodyPr/>
                    <a:lstStyle/>
                    <a:p>
                      <a:r>
                        <a:rPr lang="en-US" dirty="0" smtClean="0"/>
                        <a:t>Tech Rev. Checklist</a:t>
                      </a:r>
                      <a:endParaRPr lang="en-US" dirty="0"/>
                    </a:p>
                  </a:txBody>
                  <a:tcPr/>
                </a:tc>
                <a:tc>
                  <a:txBody>
                    <a:bodyPr/>
                    <a:lstStyle/>
                    <a:p>
                      <a:r>
                        <a:rPr lang="en-US" sz="1400" dirty="0" smtClean="0"/>
                        <a:t>Instrument</a:t>
                      </a:r>
                      <a:r>
                        <a:rPr lang="en-US" sz="1400" baseline="0" dirty="0" smtClean="0"/>
                        <a:t> is in the Planner’s Queue for processing.</a:t>
                      </a:r>
                      <a:endParaRPr lang="en-US" sz="1400" dirty="0"/>
                    </a:p>
                  </a:txBody>
                  <a:tcPr/>
                </a:tc>
              </a:tr>
              <a:tr h="370840">
                <a:tc>
                  <a:txBody>
                    <a:bodyPr/>
                    <a:lstStyle/>
                    <a:p>
                      <a:r>
                        <a:rPr lang="en-US" dirty="0" smtClean="0"/>
                        <a:t>SL Development</a:t>
                      </a:r>
                      <a:endParaRPr lang="en-US" dirty="0"/>
                    </a:p>
                  </a:txBody>
                  <a:tcPr/>
                </a:tc>
                <a:tc>
                  <a:txBody>
                    <a:bodyPr/>
                    <a:lstStyle/>
                    <a:p>
                      <a:r>
                        <a:rPr lang="en-US" dirty="0" smtClean="0"/>
                        <a:t>Tech</a:t>
                      </a:r>
                      <a:r>
                        <a:rPr lang="en-US" baseline="0" dirty="0" smtClean="0"/>
                        <a:t> Rev. Signoff</a:t>
                      </a:r>
                      <a:endParaRPr lang="en-US" dirty="0"/>
                    </a:p>
                  </a:txBody>
                  <a:tcPr/>
                </a:tc>
                <a:tc>
                  <a:txBody>
                    <a:bodyPr/>
                    <a:lstStyle/>
                    <a:p>
                      <a:r>
                        <a:rPr lang="en-US" sz="1400" dirty="0" smtClean="0"/>
                        <a:t>Instrument has been processed by planner and is pending</a:t>
                      </a:r>
                      <a:r>
                        <a:rPr lang="en-US" sz="1400" baseline="0" dirty="0" smtClean="0"/>
                        <a:t> technical review.</a:t>
                      </a:r>
                      <a:endParaRPr lang="en-US" sz="1400" dirty="0"/>
                    </a:p>
                  </a:txBody>
                  <a:tcPr/>
                </a:tc>
              </a:tr>
              <a:tr h="370840">
                <a:tc>
                  <a:txBody>
                    <a:bodyPr/>
                    <a:lstStyle/>
                    <a:p>
                      <a:r>
                        <a:rPr lang="en-US" dirty="0" smtClean="0"/>
                        <a:t>SL Development</a:t>
                      </a:r>
                      <a:endParaRPr lang="en-US" dirty="0"/>
                    </a:p>
                  </a:txBody>
                  <a:tcPr/>
                </a:tc>
                <a:tc>
                  <a:txBody>
                    <a:bodyPr/>
                    <a:lstStyle/>
                    <a:p>
                      <a:r>
                        <a:rPr lang="en-US" dirty="0" smtClean="0"/>
                        <a:t>Initial Legal Checklist</a:t>
                      </a:r>
                      <a:endParaRPr lang="en-US" dirty="0"/>
                    </a:p>
                  </a:txBody>
                  <a:tcPr/>
                </a:tc>
                <a:tc>
                  <a:txBody>
                    <a:bodyPr/>
                    <a:lstStyle/>
                    <a:p>
                      <a:r>
                        <a:rPr lang="en-US" sz="1400" dirty="0" smtClean="0"/>
                        <a:t>First</a:t>
                      </a:r>
                      <a:r>
                        <a:rPr lang="en-US" sz="1400" baseline="0" dirty="0" smtClean="0"/>
                        <a:t> legal approval pending prior to mailing instrument to lessee. </a:t>
                      </a:r>
                      <a:endParaRPr lang="en-US" sz="1400" dirty="0"/>
                    </a:p>
                  </a:txBody>
                  <a:tcPr/>
                </a:tc>
              </a:tr>
              <a:tr h="370840">
                <a:tc>
                  <a:txBody>
                    <a:bodyPr/>
                    <a:lstStyle/>
                    <a:p>
                      <a:r>
                        <a:rPr lang="en-US" dirty="0" smtClean="0"/>
                        <a:t>SL Development</a:t>
                      </a:r>
                      <a:endParaRPr lang="en-US" dirty="0"/>
                    </a:p>
                  </a:txBody>
                  <a:tcPr/>
                </a:tc>
                <a:tc>
                  <a:txBody>
                    <a:bodyPr/>
                    <a:lstStyle/>
                    <a:p>
                      <a:r>
                        <a:rPr lang="en-US" dirty="0" smtClean="0"/>
                        <a:t>Update Instrument</a:t>
                      </a:r>
                      <a:endParaRPr lang="en-US" dirty="0"/>
                    </a:p>
                  </a:txBody>
                  <a:tcPr/>
                </a:tc>
                <a:tc>
                  <a:txBody>
                    <a:bodyPr/>
                    <a:lstStyle/>
                    <a:p>
                      <a:r>
                        <a:rPr lang="en-US" sz="1400" dirty="0" smtClean="0"/>
                        <a:t>Instrument</a:t>
                      </a:r>
                      <a:r>
                        <a:rPr lang="en-US" sz="1400" baseline="0" dirty="0" smtClean="0"/>
                        <a:t> pending review by recurring revenue staff. </a:t>
                      </a:r>
                      <a:endParaRPr lang="en-US" sz="1400" dirty="0"/>
                    </a:p>
                  </a:txBody>
                  <a:tcPr/>
                </a:tc>
              </a:tr>
              <a:tr h="370840">
                <a:tc>
                  <a:txBody>
                    <a:bodyPr/>
                    <a:lstStyle/>
                    <a:p>
                      <a:r>
                        <a:rPr lang="en-US" dirty="0" smtClean="0"/>
                        <a:t>SL</a:t>
                      </a:r>
                      <a:r>
                        <a:rPr lang="en-US" baseline="0" dirty="0" smtClean="0"/>
                        <a:t> Development</a:t>
                      </a:r>
                      <a:endParaRPr lang="en-US" dirty="0"/>
                    </a:p>
                  </a:txBody>
                  <a:tcPr/>
                </a:tc>
                <a:tc>
                  <a:txBody>
                    <a:bodyPr/>
                    <a:lstStyle/>
                    <a:p>
                      <a:r>
                        <a:rPr lang="en-US" dirty="0" smtClean="0"/>
                        <a:t>Mail Out Checklist</a:t>
                      </a:r>
                      <a:endParaRPr lang="en-US" dirty="0"/>
                    </a:p>
                  </a:txBody>
                  <a:tcPr/>
                </a:tc>
                <a:tc>
                  <a:txBody>
                    <a:bodyPr/>
                    <a:lstStyle/>
                    <a:p>
                      <a:r>
                        <a:rPr lang="en-US" sz="1400" dirty="0" smtClean="0"/>
                        <a:t>Package</a:t>
                      </a:r>
                      <a:r>
                        <a:rPr lang="en-US" sz="1400" baseline="0" dirty="0" smtClean="0"/>
                        <a:t> has been sent to lessee for signature via US mail or electronically.</a:t>
                      </a:r>
                      <a:endParaRPr lang="en-US" sz="1400" dirty="0"/>
                    </a:p>
                  </a:txBody>
                  <a:tcPr/>
                </a:tc>
              </a:tr>
              <a:tr h="370840">
                <a:tc>
                  <a:txBody>
                    <a:bodyPr/>
                    <a:lstStyle/>
                    <a:p>
                      <a:r>
                        <a:rPr lang="en-US" dirty="0" smtClean="0"/>
                        <a:t>SL Closing</a:t>
                      </a:r>
                      <a:endParaRPr lang="en-US" dirty="0"/>
                    </a:p>
                  </a:txBody>
                  <a:tcPr/>
                </a:tc>
                <a:tc>
                  <a:txBody>
                    <a:bodyPr/>
                    <a:lstStyle/>
                    <a:p>
                      <a:r>
                        <a:rPr lang="en-US" dirty="0" smtClean="0"/>
                        <a:t>Assign</a:t>
                      </a:r>
                      <a:r>
                        <a:rPr lang="en-US" baseline="0" dirty="0" smtClean="0"/>
                        <a:t> Work</a:t>
                      </a:r>
                      <a:endParaRPr lang="en-US" dirty="0"/>
                    </a:p>
                  </a:txBody>
                  <a:tcPr/>
                </a:tc>
                <a:tc>
                  <a:txBody>
                    <a:bodyPr/>
                    <a:lstStyle/>
                    <a:p>
                      <a:r>
                        <a:rPr lang="en-US" sz="1400" dirty="0" smtClean="0"/>
                        <a:t>Awaiting return of </a:t>
                      </a:r>
                      <a:r>
                        <a:rPr lang="en-US" sz="1400" baseline="0" dirty="0" smtClean="0"/>
                        <a:t>lease package.</a:t>
                      </a:r>
                      <a:endParaRPr lang="en-US" sz="1400" dirty="0"/>
                    </a:p>
                  </a:txBody>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4" name="Content Placeholder 3"/>
          <p:cNvSpPr>
            <a:spLocks noGrp="1"/>
          </p:cNvSpPr>
          <p:nvPr>
            <p:ph sz="quarter" idx="1"/>
          </p:nvPr>
        </p:nvSpPr>
        <p:spPr>
          <a:xfrm>
            <a:off x="301752" y="1524000"/>
            <a:ext cx="8503920" cy="4800600"/>
          </a:xfrm>
        </p:spPr>
        <p:txBody>
          <a:bodyPr>
            <a:normAutofit fontScale="85000" lnSpcReduction="20000"/>
          </a:bodyPr>
          <a:lstStyle/>
          <a:p>
            <a:r>
              <a:rPr lang="en-US" dirty="0" smtClean="0"/>
              <a:t>The integrated land management system is a working database that collects and stores pertinent information on all active submerged lands leases and easements. </a:t>
            </a:r>
          </a:p>
          <a:p>
            <a:r>
              <a:rPr lang="en-US" dirty="0" smtClean="0"/>
              <a:t>As a comprehensive tool, ILMS contains lease area information  including but not limited to location, square footage, contact information of lessee, lease area structural characteristics such as number of wet slips, boat ramps, acreage, linear footage of the applicant’s shoreline, aquatic preserve designation, boatlifts, etc.</a:t>
            </a:r>
          </a:p>
          <a:p>
            <a:r>
              <a:rPr lang="en-US" dirty="0" smtClean="0"/>
              <a:t>ILMS also contains the original effective date for each lease in addition to information on the current term of a lease and the duration of the term. </a:t>
            </a:r>
          </a:p>
          <a:p>
            <a:r>
              <a:rPr lang="en-US" dirty="0" smtClean="0"/>
              <a:t>You’ll also find ILMS maintains a running log of comments associated with each lease/easement in addition to an overview of the account’s financial records.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ILMS Navigation</a:t>
            </a:r>
            <a:endParaRPr lang="en-US" dirty="0"/>
          </a:p>
        </p:txBody>
      </p:sp>
      <p:graphicFrame>
        <p:nvGraphicFramePr>
          <p:cNvPr id="4" name="Content Placeholder 3"/>
          <p:cNvGraphicFramePr>
            <a:graphicFrameLocks noGrp="1"/>
          </p:cNvGraphicFramePr>
          <p:nvPr>
            <p:ph sz="quarter" idx="1"/>
            <p:extLst>
              <p:ext uri="{D42A27DB-BD31-4B8C-83A1-F6EECF244321}">
                <p14:modId xmlns="" xmlns:p14="http://schemas.microsoft.com/office/powerpoint/2010/main" val="845817869"/>
              </p:ext>
            </p:extLst>
          </p:nvPr>
        </p:nvGraphicFramePr>
        <p:xfrm>
          <a:off x="301625" y="1527175"/>
          <a:ext cx="8504238" cy="3749040"/>
        </p:xfrm>
        <a:graphic>
          <a:graphicData uri="http://schemas.openxmlformats.org/drawingml/2006/table">
            <a:tbl>
              <a:tblPr firstRow="1" bandRow="1">
                <a:tableStyleId>{F5AB1C69-6EDB-4FF4-983F-18BD219EF322}</a:tableStyleId>
              </a:tblPr>
              <a:tblGrid>
                <a:gridCol w="2834746"/>
                <a:gridCol w="2834746"/>
                <a:gridCol w="2834746"/>
              </a:tblGrid>
              <a:tr h="370840">
                <a:tc>
                  <a:txBody>
                    <a:bodyPr/>
                    <a:lstStyle/>
                    <a:p>
                      <a:r>
                        <a:rPr lang="en-US" dirty="0" smtClean="0"/>
                        <a:t>SL Closing</a:t>
                      </a:r>
                      <a:endParaRPr lang="en-US" dirty="0"/>
                    </a:p>
                  </a:txBody>
                  <a:tcPr/>
                </a:tc>
                <a:tc>
                  <a:txBody>
                    <a:bodyPr/>
                    <a:lstStyle/>
                    <a:p>
                      <a:r>
                        <a:rPr lang="en-US" dirty="0" smtClean="0"/>
                        <a:t>Assign</a:t>
                      </a:r>
                      <a:r>
                        <a:rPr lang="en-US" baseline="0" dirty="0" smtClean="0"/>
                        <a:t> Work</a:t>
                      </a:r>
                      <a:endParaRPr lang="en-US" dirty="0"/>
                    </a:p>
                  </a:txBody>
                  <a:tcPr/>
                </a:tc>
                <a:tc>
                  <a:txBody>
                    <a:bodyPr/>
                    <a:lstStyle/>
                    <a:p>
                      <a:r>
                        <a:rPr lang="en-US" sz="1400" dirty="0" smtClean="0"/>
                        <a:t>Package has been seen to lessee for signature.</a:t>
                      </a:r>
                      <a:endParaRPr lang="en-US" sz="1400" dirty="0"/>
                    </a:p>
                  </a:txBody>
                  <a:tcPr/>
                </a:tc>
              </a:tr>
              <a:tr h="370840">
                <a:tc>
                  <a:txBody>
                    <a:bodyPr/>
                    <a:lstStyle/>
                    <a:p>
                      <a:r>
                        <a:rPr lang="en-US" dirty="0" smtClean="0"/>
                        <a:t>SL Closing</a:t>
                      </a:r>
                      <a:endParaRPr lang="en-US" dirty="0"/>
                    </a:p>
                  </a:txBody>
                  <a:tcPr/>
                </a:tc>
                <a:tc>
                  <a:txBody>
                    <a:bodyPr/>
                    <a:lstStyle/>
                    <a:p>
                      <a:r>
                        <a:rPr lang="en-US" dirty="0" smtClean="0"/>
                        <a:t>Final</a:t>
                      </a:r>
                      <a:r>
                        <a:rPr lang="en-US" baseline="0" dirty="0" smtClean="0"/>
                        <a:t> </a:t>
                      </a:r>
                      <a:r>
                        <a:rPr lang="en-US" baseline="0" dirty="0" err="1" smtClean="0"/>
                        <a:t>Appr</a:t>
                      </a:r>
                      <a:r>
                        <a:rPr lang="en-US" baseline="0" dirty="0" smtClean="0"/>
                        <a:t> Checklist</a:t>
                      </a:r>
                      <a:endParaRPr lang="en-US" dirty="0"/>
                    </a:p>
                  </a:txBody>
                  <a:tcPr/>
                </a:tc>
                <a:tc>
                  <a:txBody>
                    <a:bodyPr/>
                    <a:lstStyle/>
                    <a:p>
                      <a:r>
                        <a:rPr lang="en-US" sz="1400" dirty="0" smtClean="0"/>
                        <a:t>Package has been received</a:t>
                      </a:r>
                      <a:r>
                        <a:rPr lang="en-US" sz="1400" baseline="0" dirty="0" smtClean="0"/>
                        <a:t> from lessee.</a:t>
                      </a:r>
                      <a:endParaRPr lang="en-US" sz="1400" dirty="0"/>
                    </a:p>
                  </a:txBody>
                  <a:tcPr/>
                </a:tc>
              </a:tr>
              <a:tr h="370840">
                <a:tc>
                  <a:txBody>
                    <a:bodyPr/>
                    <a:lstStyle/>
                    <a:p>
                      <a:r>
                        <a:rPr lang="en-US" dirty="0" smtClean="0"/>
                        <a:t>SL Closing</a:t>
                      </a:r>
                      <a:endParaRPr lang="en-US" dirty="0"/>
                    </a:p>
                  </a:txBody>
                  <a:tcPr/>
                </a:tc>
                <a:tc>
                  <a:txBody>
                    <a:bodyPr/>
                    <a:lstStyle/>
                    <a:p>
                      <a:r>
                        <a:rPr lang="en-US" dirty="0" smtClean="0"/>
                        <a:t>Final</a:t>
                      </a:r>
                      <a:r>
                        <a:rPr lang="en-US" baseline="0" dirty="0" smtClean="0"/>
                        <a:t> Legal Signoff</a:t>
                      </a:r>
                      <a:endParaRPr lang="en-US" dirty="0"/>
                    </a:p>
                  </a:txBody>
                  <a:tcPr/>
                </a:tc>
                <a:tc>
                  <a:txBody>
                    <a:bodyPr/>
                    <a:lstStyle/>
                    <a:p>
                      <a:r>
                        <a:rPr lang="en-US" sz="1400" dirty="0" smtClean="0"/>
                        <a:t>Final Departmental signoff on request.</a:t>
                      </a:r>
                      <a:endParaRPr lang="en-US" sz="1400" dirty="0"/>
                    </a:p>
                  </a:txBody>
                  <a:tcPr/>
                </a:tc>
              </a:tr>
              <a:tr h="370840">
                <a:tc>
                  <a:txBody>
                    <a:bodyPr/>
                    <a:lstStyle/>
                    <a:p>
                      <a:r>
                        <a:rPr lang="en-US" dirty="0" smtClean="0"/>
                        <a:t>SL Archive</a:t>
                      </a:r>
                      <a:endParaRPr lang="en-US" dirty="0"/>
                    </a:p>
                  </a:txBody>
                  <a:tcPr/>
                </a:tc>
                <a:tc>
                  <a:txBody>
                    <a:bodyPr/>
                    <a:lstStyle/>
                    <a:p>
                      <a:r>
                        <a:rPr lang="en-US" dirty="0" smtClean="0"/>
                        <a:t>Assign Work</a:t>
                      </a:r>
                      <a:endParaRPr lang="en-US" dirty="0"/>
                    </a:p>
                  </a:txBody>
                  <a:tcPr/>
                </a:tc>
                <a:tc>
                  <a:txBody>
                    <a:bodyPr/>
                    <a:lstStyle/>
                    <a:p>
                      <a:r>
                        <a:rPr lang="en-US" sz="1400" dirty="0" smtClean="0"/>
                        <a:t>Assign to administrative</a:t>
                      </a:r>
                      <a:r>
                        <a:rPr lang="en-US" sz="1400" baseline="0" dirty="0" smtClean="0"/>
                        <a:t> support staff for filing.</a:t>
                      </a:r>
                      <a:endParaRPr lang="en-US" sz="1400" dirty="0"/>
                    </a:p>
                  </a:txBody>
                  <a:tcPr/>
                </a:tc>
              </a:tr>
              <a:tr h="370840">
                <a:tc>
                  <a:txBody>
                    <a:bodyPr/>
                    <a:lstStyle/>
                    <a:p>
                      <a:r>
                        <a:rPr lang="en-US" dirty="0" smtClean="0"/>
                        <a:t>SL</a:t>
                      </a:r>
                      <a:r>
                        <a:rPr lang="en-US" baseline="0" dirty="0" smtClean="0"/>
                        <a:t> Archive</a:t>
                      </a:r>
                      <a:endParaRPr lang="en-US" dirty="0"/>
                    </a:p>
                  </a:txBody>
                  <a:tcPr/>
                </a:tc>
                <a:tc>
                  <a:txBody>
                    <a:bodyPr/>
                    <a:lstStyle/>
                    <a:p>
                      <a:r>
                        <a:rPr lang="en-US" dirty="0" smtClean="0"/>
                        <a:t>Archive Checklist</a:t>
                      </a:r>
                      <a:endParaRPr lang="en-US" dirty="0"/>
                    </a:p>
                  </a:txBody>
                  <a:tcPr/>
                </a:tc>
                <a:tc>
                  <a:txBody>
                    <a:bodyPr/>
                    <a:lstStyle/>
                    <a:p>
                      <a:r>
                        <a:rPr lang="en-US" sz="1400" dirty="0" smtClean="0"/>
                        <a:t>Receive notification that instrument package has been recorded</a:t>
                      </a:r>
                      <a:r>
                        <a:rPr lang="en-US" sz="1400" baseline="0" dirty="0" smtClean="0"/>
                        <a:t> in official records office of county where structure is located.</a:t>
                      </a:r>
                      <a:endParaRPr lang="en-US" sz="1400" dirty="0"/>
                    </a:p>
                  </a:txBody>
                  <a:tcPr/>
                </a:tc>
              </a:tr>
              <a:tr h="370840">
                <a:tc>
                  <a:txBody>
                    <a:bodyPr/>
                    <a:lstStyle/>
                    <a:p>
                      <a:r>
                        <a:rPr lang="en-US" dirty="0" smtClean="0"/>
                        <a:t>SL Archive</a:t>
                      </a:r>
                      <a:endParaRPr lang="en-US" dirty="0"/>
                    </a:p>
                  </a:txBody>
                  <a:tcPr/>
                </a:tc>
                <a:tc>
                  <a:txBody>
                    <a:bodyPr/>
                    <a:lstStyle/>
                    <a:p>
                      <a:r>
                        <a:rPr lang="en-US" dirty="0" smtClean="0"/>
                        <a:t>Archive Signoff</a:t>
                      </a:r>
                      <a:endParaRPr lang="en-US" dirty="0"/>
                    </a:p>
                  </a:txBody>
                  <a:tcPr/>
                </a:tc>
                <a:tc>
                  <a:txBody>
                    <a:bodyPr/>
                    <a:lstStyle/>
                    <a:p>
                      <a:r>
                        <a:rPr lang="en-US" sz="1400" dirty="0" smtClean="0"/>
                        <a:t>Instrument Package approved</a:t>
                      </a:r>
                      <a:r>
                        <a:rPr lang="en-US" sz="1400" baseline="0" dirty="0" smtClean="0"/>
                        <a:t> for return to Archive Storage.</a:t>
                      </a:r>
                      <a:endParaRPr lang="en-US" sz="1400" dirty="0"/>
                    </a:p>
                  </a:txBody>
                  <a:tcPr/>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quarter" idx="1"/>
          </p:nvPr>
        </p:nvPicPr>
        <p:blipFill>
          <a:blip r:embed="rId2" cstate="print"/>
          <a:stretch>
            <a:fillRect/>
          </a:stretch>
        </p:blipFill>
        <p:spPr>
          <a:xfrm>
            <a:off x="301625" y="260886"/>
            <a:ext cx="8504238" cy="6336227"/>
          </a:xfrm>
          <a:prstGeom prst="rect">
            <a:avLst/>
          </a:prstGeom>
        </p:spPr>
      </p:pic>
      <p:sp>
        <p:nvSpPr>
          <p:cNvPr id="5" name="Notched Right Arrow 4"/>
          <p:cNvSpPr/>
          <p:nvPr/>
        </p:nvSpPr>
        <p:spPr>
          <a:xfrm rot="14295260">
            <a:off x="1773341" y="1385315"/>
            <a:ext cx="2233791" cy="621246"/>
          </a:xfrm>
          <a:prstGeom prst="notchedRightArrow">
            <a:avLst>
              <a:gd name="adj1" fmla="val 50000"/>
              <a:gd name="adj2" fmla="val 45475"/>
            </a:avLst>
          </a:prstGeom>
          <a:solidFill>
            <a:schemeClr val="bg2">
              <a:lumMod val="9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00000"/>
              </a:solidFill>
            </a:endParaRPr>
          </a:p>
        </p:txBody>
      </p:sp>
      <p:sp>
        <p:nvSpPr>
          <p:cNvPr id="6" name="TextBox 5"/>
          <p:cNvSpPr txBox="1"/>
          <p:nvPr/>
        </p:nvSpPr>
        <p:spPr>
          <a:xfrm>
            <a:off x="2133600" y="2895600"/>
            <a:ext cx="4800600" cy="646331"/>
          </a:xfrm>
          <a:prstGeom prst="rect">
            <a:avLst/>
          </a:prstGeom>
          <a:noFill/>
        </p:spPr>
        <p:txBody>
          <a:bodyPr wrap="square" rtlCol="0">
            <a:spAutoFit/>
          </a:bodyPr>
          <a:lstStyle/>
          <a:p>
            <a:r>
              <a:rPr lang="en-US" b="1" dirty="0" smtClean="0">
                <a:solidFill>
                  <a:srgbClr val="FF0000"/>
                </a:solidFill>
              </a:rPr>
              <a:t>Make the above URL address  a favorite for easy access.</a:t>
            </a:r>
            <a:endParaRPr lang="en-US" b="1" dirty="0">
              <a:solidFill>
                <a:srgbClr val="FF0000"/>
              </a:solidFill>
            </a:endParaRPr>
          </a:p>
        </p:txBody>
      </p:sp>
    </p:spTree>
    <p:extLst>
      <p:ext uri="{BB962C8B-B14F-4D97-AF65-F5344CB8AC3E}">
        <p14:creationId xmlns="" xmlns:p14="http://schemas.microsoft.com/office/powerpoint/2010/main" val="14281457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Grp="1" noChangeAspect="1" noChangeArrowheads="1"/>
          </p:cNvPicPr>
          <p:nvPr>
            <p:ph sz="quarter"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TextBox 2"/>
          <p:cNvSpPr txBox="1"/>
          <p:nvPr/>
        </p:nvSpPr>
        <p:spPr>
          <a:xfrm>
            <a:off x="2362200" y="2362200"/>
            <a:ext cx="4800600" cy="923330"/>
          </a:xfrm>
          <a:prstGeom prst="rect">
            <a:avLst/>
          </a:prstGeom>
          <a:noFill/>
        </p:spPr>
        <p:txBody>
          <a:bodyPr wrap="square" rtlCol="0">
            <a:spAutoFit/>
          </a:bodyPr>
          <a:lstStyle/>
          <a:p>
            <a:r>
              <a:rPr lang="en-US" b="1" dirty="0" smtClean="0">
                <a:solidFill>
                  <a:srgbClr val="FF0000"/>
                </a:solidFill>
              </a:rPr>
              <a:t>Search  instrument tells you where the instrument  action is in review and additional information on the facility</a:t>
            </a:r>
            <a:endParaRPr lang="en-US" b="1" dirty="0">
              <a:solidFill>
                <a:srgbClr val="FF0000"/>
              </a:solidFill>
            </a:endParaRPr>
          </a:p>
        </p:txBody>
      </p:sp>
      <p:sp>
        <p:nvSpPr>
          <p:cNvPr id="4" name="Notched Right Arrow 3"/>
          <p:cNvSpPr/>
          <p:nvPr/>
        </p:nvSpPr>
        <p:spPr>
          <a:xfrm rot="10594921">
            <a:off x="1673500" y="1755558"/>
            <a:ext cx="2214954" cy="745272"/>
          </a:xfrm>
          <a:prstGeom prst="notchedRightArrow">
            <a:avLst>
              <a:gd name="adj1" fmla="val 50000"/>
              <a:gd name="adj2" fmla="val 49699"/>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lumMod val="75000"/>
                </a:schemeClr>
              </a:solidFill>
            </a:endParaRPr>
          </a:p>
        </p:txBody>
      </p:sp>
      <p:sp>
        <p:nvSpPr>
          <p:cNvPr id="5" name="TextBox 4"/>
          <p:cNvSpPr txBox="1"/>
          <p:nvPr/>
        </p:nvSpPr>
        <p:spPr>
          <a:xfrm>
            <a:off x="152400" y="4038600"/>
            <a:ext cx="4191000" cy="1477328"/>
          </a:xfrm>
          <a:prstGeom prst="rect">
            <a:avLst/>
          </a:prstGeom>
          <a:noFill/>
        </p:spPr>
        <p:txBody>
          <a:bodyPr wrap="square" rtlCol="0">
            <a:spAutoFit/>
          </a:bodyPr>
          <a:lstStyle/>
          <a:p>
            <a:r>
              <a:rPr lang="en-US" b="1" dirty="0" smtClean="0">
                <a:solidFill>
                  <a:srgbClr val="C00000"/>
                </a:solidFill>
              </a:rPr>
              <a:t>SL Reports do not have information that is relevant to district staff.  UP Reports and AM Reports are in development and are not available at this time.</a:t>
            </a:r>
            <a:endParaRPr lang="en-US" b="1" dirty="0">
              <a:solidFill>
                <a:srgbClr val="C00000"/>
              </a:solidFill>
            </a:endParaRPr>
          </a:p>
        </p:txBody>
      </p:sp>
      <p:sp>
        <p:nvSpPr>
          <p:cNvPr id="6" name="Down Arrow 5"/>
          <p:cNvSpPr/>
          <p:nvPr/>
        </p:nvSpPr>
        <p:spPr>
          <a:xfrm rot="8896714">
            <a:off x="684119" y="3179228"/>
            <a:ext cx="381000" cy="969254"/>
          </a:xfrm>
          <a:prstGeom prst="downArrow">
            <a:avLst>
              <a:gd name="adj1" fmla="val 50000"/>
              <a:gd name="adj2" fmla="val 57619"/>
            </a:avLst>
          </a:prstGeom>
          <a:solidFill>
            <a:schemeClr val="bg2">
              <a:lumMod val="9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0000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Grp="1" noChangeAspect="1" noChangeArrowheads="1"/>
          </p:cNvPicPr>
          <p:nvPr>
            <p:ph sz="quarter"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TextBox 2"/>
          <p:cNvSpPr txBox="1"/>
          <p:nvPr/>
        </p:nvSpPr>
        <p:spPr>
          <a:xfrm>
            <a:off x="4495800" y="1981200"/>
            <a:ext cx="3886200" cy="1323439"/>
          </a:xfrm>
          <a:prstGeom prst="rect">
            <a:avLst/>
          </a:prstGeom>
          <a:noFill/>
        </p:spPr>
        <p:txBody>
          <a:bodyPr wrap="square" rtlCol="0">
            <a:spAutoFit/>
          </a:bodyPr>
          <a:lstStyle/>
          <a:p>
            <a:r>
              <a:rPr lang="en-US" sz="2000" b="1" dirty="0" smtClean="0">
                <a:solidFill>
                  <a:srgbClr val="FF0000"/>
                </a:solidFill>
              </a:rPr>
              <a:t>Input the instrument number  below to search or the lessee name, you can only search by one criteria.</a:t>
            </a:r>
            <a:endParaRPr lang="en-US" sz="2000" b="1" dirty="0">
              <a:solidFill>
                <a:srgbClr val="FF00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9" name="Picture 3"/>
          <p:cNvPicPr>
            <a:picLocks noGrp="1" noChangeAspect="1" noChangeArrowheads="1"/>
          </p:cNvPicPr>
          <p:nvPr>
            <p:ph sz="quarter"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4" name="TextBox 3"/>
          <p:cNvSpPr txBox="1"/>
          <p:nvPr/>
        </p:nvSpPr>
        <p:spPr>
          <a:xfrm>
            <a:off x="2209800" y="3581400"/>
            <a:ext cx="6629400" cy="954107"/>
          </a:xfrm>
          <a:prstGeom prst="rect">
            <a:avLst/>
          </a:prstGeom>
          <a:noFill/>
        </p:spPr>
        <p:txBody>
          <a:bodyPr wrap="square" rtlCol="0">
            <a:spAutoFit/>
          </a:bodyPr>
          <a:lstStyle/>
          <a:p>
            <a:r>
              <a:rPr lang="en-US" sz="2800" b="1" dirty="0" smtClean="0">
                <a:solidFill>
                  <a:srgbClr val="FF0000"/>
                </a:solidFill>
              </a:rPr>
              <a:t>Click on the go button above to view</a:t>
            </a:r>
            <a:endParaRPr lang="en-US" sz="2800" b="1" dirty="0">
              <a:solidFill>
                <a:srgbClr val="FF0000"/>
              </a:solidFill>
            </a:endParaRPr>
          </a:p>
        </p:txBody>
      </p:sp>
      <p:sp>
        <p:nvSpPr>
          <p:cNvPr id="5" name="Notched Right Arrow 4"/>
          <p:cNvSpPr/>
          <p:nvPr/>
        </p:nvSpPr>
        <p:spPr>
          <a:xfrm rot="18964797">
            <a:off x="7835062" y="3069516"/>
            <a:ext cx="685800" cy="457200"/>
          </a:xfrm>
          <a:prstGeom prst="notchedRigh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lumMod val="75000"/>
                </a:schemeClr>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3" name="Picture 3"/>
          <p:cNvPicPr>
            <a:picLocks noGrp="1" noChangeAspect="1" noChangeArrowheads="1"/>
          </p:cNvPicPr>
          <p:nvPr>
            <p:ph sz="quarter"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4" name="TextBox 3"/>
          <p:cNvSpPr txBox="1"/>
          <p:nvPr/>
        </p:nvSpPr>
        <p:spPr>
          <a:xfrm>
            <a:off x="0" y="2971800"/>
            <a:ext cx="1905000" cy="707886"/>
          </a:xfrm>
          <a:prstGeom prst="rect">
            <a:avLst/>
          </a:prstGeom>
          <a:noFill/>
          <a:ln>
            <a:solidFill>
              <a:srgbClr val="FF0000"/>
            </a:solidFill>
          </a:ln>
        </p:spPr>
        <p:txBody>
          <a:bodyPr wrap="square" rtlCol="0">
            <a:spAutoFit/>
          </a:bodyPr>
          <a:lstStyle/>
          <a:p>
            <a:r>
              <a:rPr lang="en-US" sz="2000" b="1" dirty="0" smtClean="0">
                <a:solidFill>
                  <a:srgbClr val="FF0000"/>
                </a:solidFill>
              </a:rPr>
              <a:t>Instrument Information</a:t>
            </a:r>
            <a:endParaRPr lang="en-US" sz="2000" b="1" dirty="0">
              <a:solidFill>
                <a:srgbClr val="FF0000"/>
              </a:solidFill>
            </a:endParaRPr>
          </a:p>
        </p:txBody>
      </p:sp>
      <p:sp>
        <p:nvSpPr>
          <p:cNvPr id="5" name="Down Arrow 4"/>
          <p:cNvSpPr/>
          <p:nvPr/>
        </p:nvSpPr>
        <p:spPr>
          <a:xfrm rot="12772547">
            <a:off x="1622854" y="1844239"/>
            <a:ext cx="609600" cy="1292200"/>
          </a:xfrm>
          <a:prstGeom prst="downArrow">
            <a:avLst/>
          </a:prstGeom>
          <a:solidFill>
            <a:schemeClr val="bg2">
              <a:lumMod val="75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00000"/>
              </a:solidFill>
            </a:endParaRPr>
          </a:p>
        </p:txBody>
      </p:sp>
      <p:sp>
        <p:nvSpPr>
          <p:cNvPr id="6" name="Oval Callout 5"/>
          <p:cNvSpPr/>
          <p:nvPr/>
        </p:nvSpPr>
        <p:spPr>
          <a:xfrm>
            <a:off x="457200" y="4038600"/>
            <a:ext cx="2514600" cy="2362200"/>
          </a:xfrm>
          <a:prstGeom prst="wedgeEllipseCallout">
            <a:avLst>
              <a:gd name="adj1" fmla="val 52685"/>
              <a:gd name="adj2" fmla="val -135186"/>
            </a:avLst>
          </a:prstGeom>
          <a:solidFill>
            <a:schemeClr val="bg2">
              <a:lumMod val="9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rPr>
              <a:t>The instrument information is displayed in a tabular format</a:t>
            </a:r>
            <a:r>
              <a:rPr lang="en-US" dirty="0" smtClean="0">
                <a:solidFill>
                  <a:srgbClr val="FF0000"/>
                </a:solidFill>
              </a:rPr>
              <a:t>.</a:t>
            </a:r>
            <a:endParaRPr lang="en-US" dirty="0">
              <a:solidFill>
                <a:srgbClr val="FF0000"/>
              </a:solidFill>
            </a:endParaRPr>
          </a:p>
        </p:txBody>
      </p:sp>
      <p:sp>
        <p:nvSpPr>
          <p:cNvPr id="7" name="TextBox 6"/>
          <p:cNvSpPr txBox="1"/>
          <p:nvPr/>
        </p:nvSpPr>
        <p:spPr>
          <a:xfrm>
            <a:off x="7315200" y="2590800"/>
            <a:ext cx="1447800" cy="923330"/>
          </a:xfrm>
          <a:prstGeom prst="rect">
            <a:avLst/>
          </a:prstGeom>
          <a:noFill/>
        </p:spPr>
        <p:txBody>
          <a:bodyPr wrap="square" rtlCol="0">
            <a:spAutoFit/>
          </a:bodyPr>
          <a:lstStyle/>
          <a:p>
            <a:pPr algn="ctr"/>
            <a:r>
              <a:rPr lang="en-US" b="1" dirty="0" smtClean="0">
                <a:solidFill>
                  <a:srgbClr val="FF0000"/>
                </a:solidFill>
              </a:rPr>
              <a:t>Link to SUPRS Statement</a:t>
            </a:r>
            <a:endParaRPr lang="en-US" b="1" dirty="0">
              <a:solidFill>
                <a:srgbClr val="FF0000"/>
              </a:solidFill>
            </a:endParaRPr>
          </a:p>
        </p:txBody>
      </p:sp>
      <p:sp>
        <p:nvSpPr>
          <p:cNvPr id="9" name="Left-Up Arrow 8"/>
          <p:cNvSpPr/>
          <p:nvPr/>
        </p:nvSpPr>
        <p:spPr>
          <a:xfrm rot="16200000">
            <a:off x="7677150" y="2000250"/>
            <a:ext cx="571500" cy="685800"/>
          </a:xfrm>
          <a:prstGeom prst="leftUpArrow">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p:cNvPicPr>
            <a:picLocks noGrp="1" noChangeAspect="1" noChangeArrowheads="1"/>
          </p:cNvPicPr>
          <p:nvPr>
            <p:ph sz="quarter"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4" name="TextBox 3"/>
          <p:cNvSpPr txBox="1"/>
          <p:nvPr/>
        </p:nvSpPr>
        <p:spPr>
          <a:xfrm>
            <a:off x="1600200" y="2590800"/>
            <a:ext cx="2438400" cy="646331"/>
          </a:xfrm>
          <a:prstGeom prst="rect">
            <a:avLst/>
          </a:prstGeom>
          <a:noFill/>
        </p:spPr>
        <p:txBody>
          <a:bodyPr wrap="square" rtlCol="0">
            <a:spAutoFit/>
          </a:bodyPr>
          <a:lstStyle/>
          <a:p>
            <a:r>
              <a:rPr lang="en-US" b="1" dirty="0" smtClean="0">
                <a:solidFill>
                  <a:srgbClr val="C00000"/>
                </a:solidFill>
              </a:rPr>
              <a:t>Grantee or Lessee Name</a:t>
            </a:r>
            <a:endParaRPr lang="en-US" b="1" dirty="0">
              <a:solidFill>
                <a:srgbClr val="C00000"/>
              </a:solidFill>
            </a:endParaRPr>
          </a:p>
        </p:txBody>
      </p:sp>
      <p:sp>
        <p:nvSpPr>
          <p:cNvPr id="5" name="TextBox 4"/>
          <p:cNvSpPr txBox="1"/>
          <p:nvPr/>
        </p:nvSpPr>
        <p:spPr>
          <a:xfrm>
            <a:off x="228600" y="3581400"/>
            <a:ext cx="2971800" cy="1477328"/>
          </a:xfrm>
          <a:prstGeom prst="rect">
            <a:avLst/>
          </a:prstGeom>
          <a:noFill/>
        </p:spPr>
        <p:txBody>
          <a:bodyPr wrap="square" rtlCol="0">
            <a:spAutoFit/>
          </a:bodyPr>
          <a:lstStyle/>
          <a:p>
            <a:r>
              <a:rPr lang="en-US" b="1" dirty="0" smtClean="0">
                <a:solidFill>
                  <a:srgbClr val="C00000"/>
                </a:solidFill>
              </a:rPr>
              <a:t>Billing name would be who you wanted the invoice to be sent to such as a management company</a:t>
            </a:r>
            <a:endParaRPr lang="en-US" b="1" dirty="0">
              <a:solidFill>
                <a:srgbClr val="C00000"/>
              </a:solidFill>
            </a:endParaRPr>
          </a:p>
        </p:txBody>
      </p:sp>
      <p:sp>
        <p:nvSpPr>
          <p:cNvPr id="6" name="Notched Right Arrow 5"/>
          <p:cNvSpPr/>
          <p:nvPr/>
        </p:nvSpPr>
        <p:spPr>
          <a:xfrm rot="19383564">
            <a:off x="2057400" y="1981200"/>
            <a:ext cx="1219200" cy="457200"/>
          </a:xfrm>
          <a:prstGeom prst="notchedRigh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Bent Arrow 8"/>
          <p:cNvSpPr/>
          <p:nvPr/>
        </p:nvSpPr>
        <p:spPr>
          <a:xfrm rot="16200000" flipV="1">
            <a:off x="2703576" y="3621024"/>
            <a:ext cx="1146048" cy="1828800"/>
          </a:xfrm>
          <a:prstGeom prst="bentArrow">
            <a:avLst>
              <a:gd name="adj1" fmla="val 25000"/>
              <a:gd name="adj2" fmla="val 25000"/>
              <a:gd name="adj3" fmla="val 25000"/>
              <a:gd name="adj4" fmla="val 29095"/>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170" name="Picture 2"/>
          <p:cNvPicPr>
            <a:picLocks noGrp="1" noChangeAspect="1" noChangeArrowheads="1"/>
          </p:cNvPicPr>
          <p:nvPr>
            <p:ph sz="quarter"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4" name="TextBox 3"/>
          <p:cNvSpPr txBox="1"/>
          <p:nvPr/>
        </p:nvSpPr>
        <p:spPr>
          <a:xfrm>
            <a:off x="381000" y="3581400"/>
            <a:ext cx="6248400" cy="923330"/>
          </a:xfrm>
          <a:prstGeom prst="rect">
            <a:avLst/>
          </a:prstGeom>
          <a:noFill/>
        </p:spPr>
        <p:txBody>
          <a:bodyPr wrap="square" rtlCol="0">
            <a:spAutoFit/>
          </a:bodyPr>
          <a:lstStyle/>
          <a:p>
            <a:r>
              <a:rPr lang="en-US" b="1" dirty="0" smtClean="0">
                <a:solidFill>
                  <a:srgbClr val="C00000"/>
                </a:solidFill>
              </a:rPr>
              <a:t>Two addressee, billing and correspondence these can be the same or different, the correspondence should be the address that is in the lease. </a:t>
            </a:r>
            <a:endParaRPr lang="en-US" b="1" dirty="0">
              <a:solidFill>
                <a:srgbClr val="C00000"/>
              </a:solidFill>
            </a:endParaRPr>
          </a:p>
        </p:txBody>
      </p:sp>
      <p:sp>
        <p:nvSpPr>
          <p:cNvPr id="5" name="Rounded Rectangular Callout 4"/>
          <p:cNvSpPr/>
          <p:nvPr/>
        </p:nvSpPr>
        <p:spPr>
          <a:xfrm>
            <a:off x="6781800" y="3429000"/>
            <a:ext cx="2057400" cy="1143000"/>
          </a:xfrm>
          <a:prstGeom prst="wedgeRoundRectCallout">
            <a:avLst>
              <a:gd name="adj1" fmla="val 27011"/>
              <a:gd name="adj2" fmla="val -107190"/>
              <a:gd name="adj3" fmla="val 16667"/>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C00000"/>
                </a:solidFill>
              </a:rPr>
              <a:t>To view the address, click on the view button</a:t>
            </a:r>
            <a:r>
              <a:rPr lang="en-US" dirty="0" smtClean="0">
                <a:solidFill>
                  <a:srgbClr val="C00000"/>
                </a:solidFill>
              </a:rPr>
              <a:t>.</a:t>
            </a:r>
            <a:endParaRPr lang="en-US" dirty="0">
              <a:solidFill>
                <a:srgbClr val="C00000"/>
              </a:solidFill>
            </a:endParaRPr>
          </a:p>
        </p:txBody>
      </p:sp>
      <p:sp>
        <p:nvSpPr>
          <p:cNvPr id="6" name="Down Arrow 5"/>
          <p:cNvSpPr/>
          <p:nvPr/>
        </p:nvSpPr>
        <p:spPr>
          <a:xfrm>
            <a:off x="4114800" y="533400"/>
            <a:ext cx="381000" cy="914400"/>
          </a:xfrm>
          <a:prstGeom prst="down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700</TotalTime>
  <Words>747</Words>
  <Application>Microsoft Office PowerPoint</Application>
  <PresentationFormat>On-screen Show (4:3)</PresentationFormat>
  <Paragraphs>85</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Civic</vt:lpstr>
      <vt:lpstr>Training Presentation</vt:lpstr>
      <vt:lpstr>Introduction</vt:lpstr>
      <vt:lpstr>Slide 3</vt:lpstr>
      <vt:lpstr>Slide 4</vt:lpstr>
      <vt:lpstr>Slide 5</vt:lpstr>
      <vt:lpstr>Slide 6</vt:lpstr>
      <vt:lpstr>Slide 7</vt:lpstr>
      <vt:lpstr>Slide 8</vt:lpstr>
      <vt:lpstr>Slide 9</vt:lpstr>
      <vt:lpstr>Slide 10</vt:lpstr>
      <vt:lpstr>ty</vt:lpstr>
      <vt:lpstr>Slide 12</vt:lpstr>
      <vt:lpstr>Slide 13</vt:lpstr>
      <vt:lpstr>Slide 14</vt:lpstr>
      <vt:lpstr>Slide 15</vt:lpstr>
      <vt:lpstr>Slide 16</vt:lpstr>
      <vt:lpstr>Slide 17</vt:lpstr>
      <vt:lpstr>Slide 18</vt:lpstr>
      <vt:lpstr>ILMS Navigation</vt:lpstr>
      <vt:lpstr>ILMS Navigation</vt:lpstr>
    </vt:vector>
  </TitlesOfParts>
  <Company>FLORIDADEP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Training Presentation</dc:title>
  <dc:creator>jones_s</dc:creator>
  <cp:lastModifiedBy>Wright_JE</cp:lastModifiedBy>
  <cp:revision>65</cp:revision>
  <dcterms:created xsi:type="dcterms:W3CDTF">2009-11-05T20:38:14Z</dcterms:created>
  <dcterms:modified xsi:type="dcterms:W3CDTF">2014-06-09T14:11:39Z</dcterms:modified>
</cp:coreProperties>
</file>