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9" r:id="rId4"/>
  </p:sldMasterIdLst>
  <p:notesMasterIdLst>
    <p:notesMasterId r:id="rId46"/>
  </p:notesMasterIdLst>
  <p:sldIdLst>
    <p:sldId id="370" r:id="rId5"/>
    <p:sldId id="286" r:id="rId6"/>
    <p:sldId id="361" r:id="rId7"/>
    <p:sldId id="362" r:id="rId8"/>
    <p:sldId id="363" r:id="rId9"/>
    <p:sldId id="371" r:id="rId10"/>
    <p:sldId id="334" r:id="rId11"/>
    <p:sldId id="320" r:id="rId12"/>
    <p:sldId id="337" r:id="rId13"/>
    <p:sldId id="292" r:id="rId14"/>
    <p:sldId id="321" r:id="rId15"/>
    <p:sldId id="366" r:id="rId16"/>
    <p:sldId id="368" r:id="rId17"/>
    <p:sldId id="369" r:id="rId18"/>
    <p:sldId id="293" r:id="rId19"/>
    <p:sldId id="364" r:id="rId20"/>
    <p:sldId id="349" r:id="rId21"/>
    <p:sldId id="261" r:id="rId22"/>
    <p:sldId id="262" r:id="rId23"/>
    <p:sldId id="284" r:id="rId24"/>
    <p:sldId id="285" r:id="rId25"/>
    <p:sldId id="340" r:id="rId26"/>
    <p:sldId id="265" r:id="rId27"/>
    <p:sldId id="300" r:id="rId28"/>
    <p:sldId id="304" r:id="rId29"/>
    <p:sldId id="357" r:id="rId30"/>
    <p:sldId id="342" r:id="rId31"/>
    <p:sldId id="367" r:id="rId32"/>
    <p:sldId id="354" r:id="rId33"/>
    <p:sldId id="341" r:id="rId34"/>
    <p:sldId id="325" r:id="rId35"/>
    <p:sldId id="326" r:id="rId36"/>
    <p:sldId id="338" r:id="rId37"/>
    <p:sldId id="332" r:id="rId38"/>
    <p:sldId id="330" r:id="rId39"/>
    <p:sldId id="329" r:id="rId40"/>
    <p:sldId id="333" r:id="rId41"/>
    <p:sldId id="322" r:id="rId42"/>
    <p:sldId id="359" r:id="rId43"/>
    <p:sldId id="335" r:id="rId44"/>
    <p:sldId id="323" r:id="rId45"/>
  </p:sldIdLst>
  <p:sldSz cx="9144000" cy="6858000" type="screen4x3"/>
  <p:notesSz cx="6858000" cy="9144000"/>
  <p:defaultTextStyle>
    <a:defPPr>
      <a:defRPr lang="en-US"/>
    </a:defPPr>
    <a:lvl1pPr algn="l" rtl="0" fontAlgn="base">
      <a:spcBef>
        <a:spcPct val="0"/>
      </a:spcBef>
      <a:spcAft>
        <a:spcPct val="0"/>
      </a:spcAft>
      <a:defRPr sz="800" kern="1200">
        <a:solidFill>
          <a:schemeClr val="tx1"/>
        </a:solidFill>
        <a:latin typeface="Franklin Gothic Book" pitchFamily="34" charset="0"/>
        <a:ea typeface="+mn-ea"/>
        <a:cs typeface="+mn-cs"/>
      </a:defRPr>
    </a:lvl1pPr>
    <a:lvl2pPr marL="457200" algn="l" rtl="0" fontAlgn="base">
      <a:spcBef>
        <a:spcPct val="0"/>
      </a:spcBef>
      <a:spcAft>
        <a:spcPct val="0"/>
      </a:spcAft>
      <a:defRPr sz="800" kern="1200">
        <a:solidFill>
          <a:schemeClr val="tx1"/>
        </a:solidFill>
        <a:latin typeface="Franklin Gothic Book" pitchFamily="34" charset="0"/>
        <a:ea typeface="+mn-ea"/>
        <a:cs typeface="+mn-cs"/>
      </a:defRPr>
    </a:lvl2pPr>
    <a:lvl3pPr marL="914400" algn="l" rtl="0" fontAlgn="base">
      <a:spcBef>
        <a:spcPct val="0"/>
      </a:spcBef>
      <a:spcAft>
        <a:spcPct val="0"/>
      </a:spcAft>
      <a:defRPr sz="800" kern="1200">
        <a:solidFill>
          <a:schemeClr val="tx1"/>
        </a:solidFill>
        <a:latin typeface="Franklin Gothic Book" pitchFamily="34" charset="0"/>
        <a:ea typeface="+mn-ea"/>
        <a:cs typeface="+mn-cs"/>
      </a:defRPr>
    </a:lvl3pPr>
    <a:lvl4pPr marL="1371600" algn="l" rtl="0" fontAlgn="base">
      <a:spcBef>
        <a:spcPct val="0"/>
      </a:spcBef>
      <a:spcAft>
        <a:spcPct val="0"/>
      </a:spcAft>
      <a:defRPr sz="800" kern="1200">
        <a:solidFill>
          <a:schemeClr val="tx1"/>
        </a:solidFill>
        <a:latin typeface="Franklin Gothic Book" pitchFamily="34" charset="0"/>
        <a:ea typeface="+mn-ea"/>
        <a:cs typeface="+mn-cs"/>
      </a:defRPr>
    </a:lvl4pPr>
    <a:lvl5pPr marL="1828800" algn="l" rtl="0" fontAlgn="base">
      <a:spcBef>
        <a:spcPct val="0"/>
      </a:spcBef>
      <a:spcAft>
        <a:spcPct val="0"/>
      </a:spcAft>
      <a:defRPr sz="800" kern="1200">
        <a:solidFill>
          <a:schemeClr val="tx1"/>
        </a:solidFill>
        <a:latin typeface="Franklin Gothic Book" pitchFamily="34" charset="0"/>
        <a:ea typeface="+mn-ea"/>
        <a:cs typeface="+mn-cs"/>
      </a:defRPr>
    </a:lvl5pPr>
    <a:lvl6pPr marL="2286000" algn="l" defTabSz="914400" rtl="0" eaLnBrk="1" latinLnBrk="0" hangingPunct="1">
      <a:defRPr sz="800" kern="1200">
        <a:solidFill>
          <a:schemeClr val="tx1"/>
        </a:solidFill>
        <a:latin typeface="Franklin Gothic Book" pitchFamily="34" charset="0"/>
        <a:ea typeface="+mn-ea"/>
        <a:cs typeface="+mn-cs"/>
      </a:defRPr>
    </a:lvl6pPr>
    <a:lvl7pPr marL="2743200" algn="l" defTabSz="914400" rtl="0" eaLnBrk="1" latinLnBrk="0" hangingPunct="1">
      <a:defRPr sz="800" kern="1200">
        <a:solidFill>
          <a:schemeClr val="tx1"/>
        </a:solidFill>
        <a:latin typeface="Franklin Gothic Book" pitchFamily="34" charset="0"/>
        <a:ea typeface="+mn-ea"/>
        <a:cs typeface="+mn-cs"/>
      </a:defRPr>
    </a:lvl7pPr>
    <a:lvl8pPr marL="3200400" algn="l" defTabSz="914400" rtl="0" eaLnBrk="1" latinLnBrk="0" hangingPunct="1">
      <a:defRPr sz="800" kern="1200">
        <a:solidFill>
          <a:schemeClr val="tx1"/>
        </a:solidFill>
        <a:latin typeface="Franklin Gothic Book" pitchFamily="34" charset="0"/>
        <a:ea typeface="+mn-ea"/>
        <a:cs typeface="+mn-cs"/>
      </a:defRPr>
    </a:lvl8pPr>
    <a:lvl9pPr marL="3657600" algn="l" defTabSz="914400" rtl="0" eaLnBrk="1" latinLnBrk="0" hangingPunct="1">
      <a:defRPr sz="800" kern="1200">
        <a:solidFill>
          <a:schemeClr val="tx1"/>
        </a:solidFill>
        <a:latin typeface="Franklin Gothic Book"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0000CC"/>
    <a:srgbClr val="003300"/>
    <a:srgbClr val="99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664" autoAdjust="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0" d="100"/>
          <a:sy n="100" d="100"/>
        </p:scale>
        <p:origin x="-355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83BDB9-3E53-49D5-AC8E-3BA0357C0856}" type="datetimeFigureOut">
              <a:rPr lang="en-US" smtClean="0"/>
              <a:pPr/>
              <a:t>6/6/2014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DB0DAA-F3DB-48B8-B3CA-72687D533E0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B0DAA-F3DB-48B8-B3CA-72687D533E01}"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15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27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Proposals themselves incorporate a variety of wetland management activities, or combinations thereof.  Most, but not all, fall into  3 general categories.  These include projects involving  water control devices for hydrologic restoration.</a:t>
            </a:r>
            <a:r>
              <a:rPr lang="en-US" baseline="0" dirty="0" smtClean="0"/>
              <a:t>  This can include water control structures such as culverts, flash-board riser systems, screw gates and other control devices such as dams, dikes, or levees, hardened low water crossings or emergency spillways</a:t>
            </a:r>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33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AHRES staff also coordinates project development with many of our stakeholders such as water management</a:t>
            </a:r>
            <a:r>
              <a:rPr lang="en-US" baseline="0" dirty="0" smtClean="0"/>
              <a:t> district staff, other state federal biologists from the DEP, USFWS and the Forest service, and </a:t>
            </a:r>
            <a:r>
              <a:rPr lang="en-US" dirty="0" smtClean="0"/>
              <a:t>public and private conservation entities.  </a:t>
            </a:r>
          </a:p>
          <a:p>
            <a:endParaRPr lang="en-US" dirty="0" smtClean="0"/>
          </a:p>
          <a:p>
            <a:r>
              <a:rPr lang="en-US" dirty="0" smtClean="0"/>
              <a:t>The idea here is to identify important</a:t>
            </a:r>
            <a:r>
              <a:rPr lang="en-US" baseline="0" dirty="0" smtClean="0"/>
              <a:t> </a:t>
            </a:r>
            <a:r>
              <a:rPr lang="en-US" dirty="0" smtClean="0"/>
              <a:t>wetland restoration projects and forge new partnerships.</a:t>
            </a:r>
            <a:r>
              <a:rPr lang="en-US" baseline="0" dirty="0" smtClean="0"/>
              <a:t>  In many cases, these projects are based on priorities identified in comprehensive fish and wildlife conservation programs, research needs, recommendations from FWC partners, or GIS analysis tools that Jessica will talk about in just a few minutes. </a:t>
            </a:r>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40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B0DAA-F3DB-48B8-B3CA-72687D533E01}" type="slidenum">
              <a:rPr lang="en-US" smtClean="0"/>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Funding for the program is generated from documentary stamps. These</a:t>
            </a:r>
            <a:r>
              <a:rPr lang="en-US" baseline="0" dirty="0" smtClean="0"/>
              <a:t> are</a:t>
            </a:r>
            <a:r>
              <a:rPr lang="en-US" dirty="0" smtClean="0"/>
              <a:t> "stamps" which are literally affixed to a deed in any real estate transaction that occurs in the state.  Both the buyer and/or the seller pay this tax, which is about 1% of the transaction amount or $1.00</a:t>
            </a:r>
            <a:r>
              <a:rPr lang="en-US" baseline="0" dirty="0" smtClean="0"/>
              <a:t> for every $100.  The buy and the seller can negotiate who and how much each will pay.  Never-the-less, the AHRES program receives ¼ of 1% of documentary stamps levied on real estate transactions.  </a:t>
            </a:r>
          </a:p>
          <a:p>
            <a:endParaRPr lang="en-US" baseline="0" dirty="0" smtClean="0"/>
          </a:p>
          <a:p>
            <a:r>
              <a:rPr lang="en-US" baseline="0" dirty="0" smtClean="0"/>
              <a:t>Since 2001, funding has averaged about 5 million each year and collectively, these funds have been used to restore and enhance over 300 projects affecting hundreds of thousands of acres of freshwater habitats here in the state. </a:t>
            </a: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AHRES staff, which are distributed throughout the state,</a:t>
            </a:r>
            <a:r>
              <a:rPr lang="en-US" baseline="0" dirty="0" smtClean="0"/>
              <a:t> cover a specific geographic territory.  </a:t>
            </a:r>
          </a:p>
          <a:p>
            <a:endParaRPr lang="en-US" baseline="0" dirty="0" smtClean="0"/>
          </a:p>
          <a:p>
            <a:r>
              <a:rPr lang="en-US" baseline="0" dirty="0" smtClean="0"/>
              <a:t>Discuss slide</a:t>
            </a:r>
          </a:p>
          <a:p>
            <a:endParaRPr lang="en-US" baseline="0" dirty="0" smtClean="0"/>
          </a:p>
          <a:p>
            <a:r>
              <a:rPr lang="en-US" baseline="0" dirty="0" smtClean="0"/>
              <a:t>They are responsible for coordinating with other FWC staff, such as wildlife management area biologists, fisheries biologist, and other agency resource biologists, within their region to identify restoration and enhancement projects.</a:t>
            </a:r>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8E079-A6DB-46AC-8A3A-5078F90B163A}"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5438" y="2701925"/>
            <a:ext cx="4833937" cy="3625850"/>
          </a:xfrm>
        </p:spPr>
      </p:sp>
      <p:sp>
        <p:nvSpPr>
          <p:cNvPr id="3" name="Notes Placeholder 2"/>
          <p:cNvSpPr>
            <a:spLocks noGrp="1"/>
          </p:cNvSpPr>
          <p:nvPr>
            <p:ph type="body" idx="1"/>
          </p:nvPr>
        </p:nvSpPr>
        <p:spPr>
          <a:xfrm>
            <a:off x="247670" y="2307536"/>
            <a:ext cx="3189702" cy="5394715"/>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3371850" y="3489325"/>
            <a:ext cx="4130675" cy="3098800"/>
          </a:xfrm>
          <a:ln/>
        </p:spPr>
      </p:sp>
      <p:sp>
        <p:nvSpPr>
          <p:cNvPr id="136195" name="Rectangle 3"/>
          <p:cNvSpPr>
            <a:spLocks noGrp="1" noChangeArrowheads="1"/>
          </p:cNvSpPr>
          <p:nvPr>
            <p:ph type="body" idx="1"/>
          </p:nvPr>
        </p:nvSpPr>
        <p:spPr>
          <a:xfrm>
            <a:off x="359295" y="1322987"/>
            <a:ext cx="3749168" cy="3073401"/>
          </a:xfrm>
        </p:spPr>
        <p:txBody>
          <a:bodyPr/>
          <a:lstStyle/>
          <a:p>
            <a:r>
              <a:rPr lang="en-US" dirty="0" smtClean="0"/>
              <a:t>Our next category was designed to highlight the benefits of each lake as assessed by fish and wildlife function. </a:t>
            </a:r>
          </a:p>
          <a:p>
            <a:r>
              <a:rPr lang="en-US" dirty="0" smtClean="0"/>
              <a:t> </a:t>
            </a:r>
          </a:p>
          <a:p>
            <a:r>
              <a:rPr lang="en-US" dirty="0" smtClean="0"/>
              <a:t>The ecological significance of each lake was determined by its </a:t>
            </a:r>
            <a:r>
              <a:rPr lang="en-US" b="1" dirty="0" smtClean="0"/>
              <a:t>size</a:t>
            </a:r>
            <a:r>
              <a:rPr lang="en-US" dirty="0" smtClean="0"/>
              <a:t>, its proximity and connectivity to wetlands, the quality of its fishery, the presence of priority wildlife habitat and the utilization by threatened and endangered species. </a:t>
            </a:r>
          </a:p>
          <a:p>
            <a:r>
              <a:rPr lang="en-US" dirty="0" smtClean="0"/>
              <a:t> </a:t>
            </a:r>
          </a:p>
          <a:p>
            <a:r>
              <a:rPr lang="en-US" dirty="0" smtClean="0"/>
              <a:t>We hope this type of data can be used to identify and develop projects that will provide ecological benefits to the greatest number of species.</a:t>
            </a:r>
          </a:p>
          <a:p>
            <a:r>
              <a:rPr lang="en-US" dirty="0" smtClean="0"/>
              <a:t> </a:t>
            </a:r>
          </a:p>
          <a:p>
            <a:pPr lvl="0"/>
            <a:r>
              <a:rPr lang="en-US" b="1" dirty="0" smtClean="0"/>
              <a:t>Lake Size </a:t>
            </a:r>
            <a:r>
              <a:rPr lang="en-US" dirty="0" smtClean="0"/>
              <a:t>-The larger the lake is, the greater the potential for 1) fish and wildlife benefits, 2) diversity and abundance, and 3) habitat availability. </a:t>
            </a:r>
          </a:p>
          <a:p>
            <a:pPr lvl="0"/>
            <a:r>
              <a:rPr lang="en-US" dirty="0" smtClean="0"/>
              <a:t>Wetland Connectivity</a:t>
            </a:r>
          </a:p>
          <a:p>
            <a:pPr lvl="0"/>
            <a:r>
              <a:rPr lang="en-US" dirty="0" smtClean="0"/>
              <a:t>DFFM Priority Lakes</a:t>
            </a:r>
          </a:p>
          <a:p>
            <a:pPr lvl="0"/>
            <a:r>
              <a:rPr lang="en-US" b="1" dirty="0" smtClean="0"/>
              <a:t>USFWS Avian Focus Areas </a:t>
            </a:r>
            <a:r>
              <a:rPr lang="en-US" dirty="0" smtClean="0"/>
              <a:t>- Florida is a part of the Atlantic flyway -AFA’s provide important nesting, foraging, and wintering habitats for numerous waterfowl and waterbird species </a:t>
            </a:r>
          </a:p>
          <a:p>
            <a:pPr lvl="0"/>
            <a:r>
              <a:rPr lang="en-US" dirty="0" smtClean="0"/>
              <a:t>Snail Kite Priority Nesting Areas</a:t>
            </a:r>
          </a:p>
          <a:p>
            <a:pPr lvl="0"/>
            <a:r>
              <a:rPr lang="en-US" dirty="0" smtClean="0"/>
              <a:t>Alligator Management Units</a:t>
            </a:r>
          </a:p>
          <a:p>
            <a:pPr lvl="0"/>
            <a:r>
              <a:rPr lang="en-US" b="1" dirty="0" smtClean="0"/>
              <a:t>Threatened &amp; Endangered Occurrence</a:t>
            </a:r>
            <a:r>
              <a:rPr lang="en-US" dirty="0" smtClean="0"/>
              <a:t> – Our lakes provide habitat for numerous federally and state listed wetland dependent species </a:t>
            </a:r>
          </a:p>
          <a:p>
            <a:pPr marL="621107" indent="-621107"/>
            <a:endParaRPr lang="en-US" baseline="0" dirty="0" smtClean="0"/>
          </a:p>
          <a:p>
            <a:pPr marL="621107" indent="-621107"/>
            <a:endParaRPr lang="en-US" baseline="0" dirty="0" smtClean="0"/>
          </a:p>
          <a:p>
            <a:pPr marL="621107" indent="-621107"/>
            <a:endParaRPr lang="en-US" baseline="0" dirty="0" smtClean="0"/>
          </a:p>
          <a:p>
            <a:pPr marL="621107" indent="-621107"/>
            <a:endParaRPr lang="en-US" baseline="0" dirty="0" smtClean="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3108325" y="2603500"/>
            <a:ext cx="4570413" cy="3429000"/>
          </a:xfrm>
          <a:ln/>
        </p:spPr>
      </p:sp>
      <p:sp>
        <p:nvSpPr>
          <p:cNvPr id="136195" name="Rectangle 3"/>
          <p:cNvSpPr>
            <a:spLocks noGrp="1" noChangeArrowheads="1"/>
          </p:cNvSpPr>
          <p:nvPr>
            <p:ph type="body" idx="1"/>
          </p:nvPr>
        </p:nvSpPr>
        <p:spPr>
          <a:xfrm>
            <a:off x="415108" y="732258"/>
            <a:ext cx="3524579" cy="6399569"/>
          </a:xfrm>
        </p:spPr>
        <p:txBody>
          <a:bodyPr/>
          <a:lstStyle/>
          <a:p>
            <a:r>
              <a:rPr lang="en-US" dirty="0" smtClean="0"/>
              <a:t>Our first category was designed to evaluate the opportunities for public use and the economic benefits each lake provides. </a:t>
            </a:r>
          </a:p>
          <a:p>
            <a:r>
              <a:rPr lang="en-US" dirty="0" smtClean="0"/>
              <a:t> </a:t>
            </a:r>
          </a:p>
          <a:p>
            <a:r>
              <a:rPr lang="en-US" dirty="0" smtClean="0"/>
              <a:t>Identifying restoration projects on lakes with public boat ramps, adjacent to existing trails, or those designated as priority fishing areas increase public awareness and insure recreational use by a variety of users.   </a:t>
            </a:r>
          </a:p>
          <a:p>
            <a:r>
              <a:rPr lang="en-US" dirty="0" smtClean="0"/>
              <a:t> </a:t>
            </a:r>
          </a:p>
          <a:p>
            <a:r>
              <a:rPr lang="en-US" dirty="0" smtClean="0"/>
              <a:t>The data can utilize this data to identify those lakes where the potential for public use is the highest.</a:t>
            </a:r>
          </a:p>
          <a:p>
            <a:pPr lvl="0"/>
            <a:endParaRPr lang="en-US" b="1" dirty="0" smtClean="0"/>
          </a:p>
          <a:p>
            <a:pPr lvl="0"/>
            <a:r>
              <a:rPr lang="en-US" b="1" dirty="0" smtClean="0"/>
              <a:t>Boat Ramps</a:t>
            </a:r>
            <a:r>
              <a:rPr lang="en-US" dirty="0" smtClean="0"/>
              <a:t> - Public boat ramps provide access to numerous recreational opportunities and utilization of them contributes to the state’s economy. </a:t>
            </a:r>
          </a:p>
          <a:p>
            <a:pPr lvl="0"/>
            <a:r>
              <a:rPr lang="en-US" dirty="0" smtClean="0"/>
              <a:t>Existing Recreational </a:t>
            </a:r>
            <a:r>
              <a:rPr lang="en-US" b="1" dirty="0" smtClean="0"/>
              <a:t>Trails</a:t>
            </a:r>
            <a:r>
              <a:rPr lang="en-US" dirty="0" smtClean="0"/>
              <a:t> - More people travel to Florida to view wildlife than any other state. Trails provide economic opportunities through nature-based tourism.</a:t>
            </a:r>
          </a:p>
          <a:p>
            <a:pPr lvl="0"/>
            <a:r>
              <a:rPr lang="en-US" dirty="0" smtClean="0"/>
              <a:t>Great Florida Birding Trails </a:t>
            </a:r>
          </a:p>
          <a:p>
            <a:pPr lvl="0"/>
            <a:r>
              <a:rPr lang="en-US" dirty="0" smtClean="0"/>
              <a:t>Fish Management Areas are important to local anglers and recreationists. </a:t>
            </a:r>
          </a:p>
          <a:p>
            <a:pPr lvl="0"/>
            <a:r>
              <a:rPr lang="en-US" b="1" dirty="0" smtClean="0"/>
              <a:t>FWC Permitted Bass Tournaments -</a:t>
            </a:r>
            <a:r>
              <a:rPr lang="en-US" dirty="0" smtClean="0"/>
              <a:t>Bass tournaments are an important recreational attraction. For instance, the Bass Master Classic generated an estimated $25 million during its three-day event on the Kissimmee Chain of Lakes. </a:t>
            </a:r>
          </a:p>
          <a:p>
            <a:pPr lvl="0"/>
            <a:r>
              <a:rPr lang="en-US" dirty="0" smtClean="0"/>
              <a:t>Alligator Egg Collection Lakes</a:t>
            </a:r>
          </a:p>
          <a:p>
            <a:pPr lvl="0"/>
            <a:r>
              <a:rPr lang="en-US" dirty="0" smtClean="0"/>
              <a:t>Population (50 mile radius)</a:t>
            </a:r>
          </a:p>
          <a:p>
            <a:pPr marL="621107" indent="-621107"/>
            <a:endParaRPr lang="en-US" dirty="0" smtClean="0"/>
          </a:p>
          <a:p>
            <a:pPr marL="621107" indent="-621107"/>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2524125" y="2603500"/>
            <a:ext cx="5213350" cy="3910013"/>
          </a:xfrm>
          <a:ln/>
        </p:spPr>
      </p:sp>
      <p:sp>
        <p:nvSpPr>
          <p:cNvPr id="136195" name="Rectangle 3"/>
          <p:cNvSpPr>
            <a:spLocks noGrp="1" noChangeArrowheads="1"/>
          </p:cNvSpPr>
          <p:nvPr>
            <p:ph type="body" idx="1"/>
          </p:nvPr>
        </p:nvSpPr>
        <p:spPr>
          <a:xfrm>
            <a:off x="191857" y="830714"/>
            <a:ext cx="3460395" cy="6694934"/>
          </a:xfrm>
        </p:spPr>
        <p:txBody>
          <a:bodyPr/>
          <a:lstStyle/>
          <a:p>
            <a:r>
              <a:rPr lang="en-US" dirty="0" smtClean="0"/>
              <a:t>The final category relates to the opportunity and need for aquatic habitat restoration. </a:t>
            </a:r>
          </a:p>
          <a:p>
            <a:r>
              <a:rPr lang="en-US" dirty="0" smtClean="0"/>
              <a:t> </a:t>
            </a:r>
          </a:p>
          <a:p>
            <a:r>
              <a:rPr lang="en-US" dirty="0" smtClean="0"/>
              <a:t>Effective lake management depends on understanding the relationship between a lake and its surrounding landscape, current conditions, existing management, and future maintenance requirements. The data layers selected for this category, give emphasis to higher quality lakes that have already received investments, and those that have the greatest potential to benefit from additional restoration efforts. </a:t>
            </a:r>
          </a:p>
          <a:p>
            <a:r>
              <a:rPr lang="en-US" dirty="0" smtClean="0"/>
              <a:t> </a:t>
            </a:r>
          </a:p>
          <a:p>
            <a:pPr lvl="0"/>
            <a:r>
              <a:rPr lang="en-US" b="1" dirty="0" smtClean="0"/>
              <a:t>Outstanding Florida Waters </a:t>
            </a:r>
            <a:r>
              <a:rPr lang="en-US" dirty="0" smtClean="0"/>
              <a:t>– For instance, Public lakes that were designated as OFW’s afford a higher level of protection were considered a priority and are scored higher than those not designated as such. </a:t>
            </a:r>
          </a:p>
          <a:p>
            <a:pPr lvl="0"/>
            <a:r>
              <a:rPr lang="en-US" b="1" dirty="0" smtClean="0"/>
              <a:t>Conservation Lands </a:t>
            </a:r>
            <a:r>
              <a:rPr lang="en-US" dirty="0" smtClean="0"/>
              <a:t>-Lakes that are surrounded by conservation lands have greater potential to be restored, as they are buffered from anthropogenic disturbances. </a:t>
            </a:r>
          </a:p>
          <a:p>
            <a:pPr lvl="0"/>
            <a:r>
              <a:rPr lang="en-US" dirty="0" smtClean="0"/>
              <a:t>Trophic State Index</a:t>
            </a:r>
          </a:p>
          <a:p>
            <a:pPr lvl="0"/>
            <a:r>
              <a:rPr lang="en-US" dirty="0" smtClean="0"/>
              <a:t>Water Quality Restoration </a:t>
            </a:r>
          </a:p>
          <a:p>
            <a:pPr lvl="0"/>
            <a:r>
              <a:rPr lang="en-US" b="1" dirty="0" smtClean="0"/>
              <a:t>Managed Water Control Structures </a:t>
            </a:r>
            <a:r>
              <a:rPr lang="en-US" dirty="0" smtClean="0"/>
              <a:t>-lakes with water control structures have the potential to be more easily manipulated for habitat management activities</a:t>
            </a:r>
          </a:p>
          <a:p>
            <a:pPr lvl="0"/>
            <a:r>
              <a:rPr lang="en-US" b="1" dirty="0" smtClean="0"/>
              <a:t>AHCR Funded Projects </a:t>
            </a:r>
            <a:r>
              <a:rPr lang="en-US" dirty="0" smtClean="0"/>
              <a:t>- The data layer included the location of all lake funded projects over the last 10 years, the number of years the lake has received management activities, and the total amount of funding for each year </a:t>
            </a:r>
          </a:p>
          <a:p>
            <a:pPr lvl="0"/>
            <a:r>
              <a:rPr lang="en-US" dirty="0" smtClean="0"/>
              <a:t>Invasive Plant Management Funded Projects</a:t>
            </a:r>
          </a:p>
          <a:p>
            <a:pPr marL="621107" indent="-621107"/>
            <a:endParaRPr lang="en-US" sz="2400" dirty="0" smtClean="0"/>
          </a:p>
          <a:p>
            <a:pPr marL="621107" indent="-621107"/>
            <a:endParaRPr lang="en-US" sz="2400" dirty="0" smtClean="0"/>
          </a:p>
          <a:p>
            <a:pPr marL="621107" indent="-621107"/>
            <a:endParaRPr lang="en-US" sz="2100"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noChangeArrowheads="1"/>
          </p:cNvPicPr>
          <p:nvPr/>
        </p:nvPicPr>
        <p:blipFill>
          <a:blip r:embed="rId2" cstate="print"/>
          <a:srcRect/>
          <a:stretch>
            <a:fillRect/>
          </a:stretch>
        </p:blipFill>
        <p:spPr bwMode="auto">
          <a:xfrm>
            <a:off x="0" y="0"/>
            <a:ext cx="9144000" cy="6865938"/>
          </a:xfrm>
          <a:prstGeom prst="rect">
            <a:avLst/>
          </a:prstGeom>
          <a:noFill/>
          <a:ln w="9525" algn="ctr">
            <a:noFill/>
            <a:miter lim="800000"/>
            <a:headEnd/>
            <a:tailEnd/>
          </a:ln>
        </p:spPr>
      </p:pic>
      <p:sp>
        <p:nvSpPr>
          <p:cNvPr id="5" name="Rectangle 3"/>
          <p:cNvSpPr>
            <a:spLocks noChangeArrowheads="1"/>
          </p:cNvSpPr>
          <p:nvPr/>
        </p:nvSpPr>
        <p:spPr bwMode="auto">
          <a:xfrm>
            <a:off x="0" y="6553200"/>
            <a:ext cx="9144000" cy="304800"/>
          </a:xfrm>
          <a:prstGeom prst="rect">
            <a:avLst/>
          </a:prstGeom>
          <a:solidFill>
            <a:srgbClr val="2692B4"/>
          </a:solidFill>
          <a:ln w="9525">
            <a:noFill/>
            <a:miter lim="800000"/>
            <a:headEnd/>
            <a:tailEnd/>
          </a:ln>
          <a:effectLst/>
        </p:spPr>
        <p:txBody>
          <a:bodyPr wrap="none" anchor="ctr"/>
          <a:lstStyle/>
          <a:p>
            <a:pPr algn="ctr">
              <a:defRPr/>
            </a:pPr>
            <a:endParaRPr lang="en-US" sz="1400" dirty="0">
              <a:solidFill>
                <a:schemeClr val="bg1"/>
              </a:solidFill>
              <a:latin typeface="Franklin Gothic Demi" pitchFamily="34" charset="0"/>
              <a:cs typeface="Arial" charset="0"/>
            </a:endParaRPr>
          </a:p>
        </p:txBody>
      </p:sp>
      <p:sp>
        <p:nvSpPr>
          <p:cNvPr id="6" name="Rectangle 4"/>
          <p:cNvSpPr>
            <a:spLocks noChangeArrowheads="1"/>
          </p:cNvSpPr>
          <p:nvPr/>
        </p:nvSpPr>
        <p:spPr bwMode="auto">
          <a:xfrm>
            <a:off x="0" y="0"/>
            <a:ext cx="9144000" cy="152400"/>
          </a:xfrm>
          <a:prstGeom prst="rect">
            <a:avLst/>
          </a:prstGeom>
          <a:solidFill>
            <a:srgbClr val="00AEC5"/>
          </a:solidFill>
          <a:ln w="9525">
            <a:noFill/>
            <a:miter lim="800000"/>
            <a:headEnd/>
            <a:tailEnd/>
          </a:ln>
          <a:effectLst/>
        </p:spPr>
        <p:txBody>
          <a:bodyPr wrap="none" anchor="ctr"/>
          <a:lstStyle/>
          <a:p>
            <a:pPr>
              <a:spcBef>
                <a:spcPct val="20000"/>
              </a:spcBef>
              <a:defRPr/>
            </a:pPr>
            <a:endParaRPr lang="en-US" dirty="0"/>
          </a:p>
        </p:txBody>
      </p:sp>
      <p:pic>
        <p:nvPicPr>
          <p:cNvPr id="7" name="Picture 12" descr="FWClogo2007"/>
          <p:cNvPicPr>
            <a:picLocks noChangeAspect="1" noChangeArrowheads="1"/>
          </p:cNvPicPr>
          <p:nvPr/>
        </p:nvPicPr>
        <p:blipFill>
          <a:blip r:embed="rId3" cstate="print"/>
          <a:srcRect/>
          <a:stretch>
            <a:fillRect/>
          </a:stretch>
        </p:blipFill>
        <p:spPr bwMode="auto">
          <a:xfrm>
            <a:off x="650875" y="4830763"/>
            <a:ext cx="1244600" cy="1512887"/>
          </a:xfrm>
          <a:prstGeom prst="rect">
            <a:avLst/>
          </a:prstGeom>
          <a:noFill/>
          <a:ln w="9525">
            <a:noFill/>
            <a:miter lim="800000"/>
            <a:headEnd/>
            <a:tailEnd/>
          </a:ln>
        </p:spPr>
      </p:pic>
      <p:sp>
        <p:nvSpPr>
          <p:cNvPr id="6150" name="Rectangle 6"/>
          <p:cNvSpPr>
            <a:spLocks noGrp="1" noChangeArrowheads="1"/>
          </p:cNvSpPr>
          <p:nvPr>
            <p:ph type="ctrTitle"/>
          </p:nvPr>
        </p:nvSpPr>
        <p:spPr>
          <a:xfrm>
            <a:off x="2209800" y="4876800"/>
            <a:ext cx="6553200" cy="1066800"/>
          </a:xfrm>
        </p:spPr>
        <p:txBody>
          <a:bodyPr/>
          <a:lstStyle>
            <a:lvl1pPr>
              <a:defRPr sz="3200"/>
            </a:lvl1pPr>
          </a:lstStyle>
          <a:p>
            <a:r>
              <a:rPr lang="en-US"/>
              <a:t>Click to edit Master title style</a:t>
            </a:r>
          </a:p>
        </p:txBody>
      </p:sp>
      <p:sp>
        <p:nvSpPr>
          <p:cNvPr id="6151" name="Rectangle 7"/>
          <p:cNvSpPr>
            <a:spLocks noGrp="1" noChangeArrowheads="1"/>
          </p:cNvSpPr>
          <p:nvPr>
            <p:ph type="subTitle" idx="1"/>
          </p:nvPr>
        </p:nvSpPr>
        <p:spPr>
          <a:xfrm>
            <a:off x="2743200" y="5638800"/>
            <a:ext cx="6019800" cy="762000"/>
          </a:xfrm>
        </p:spPr>
        <p:txBody>
          <a:bodyPr/>
          <a:lstStyle>
            <a:lvl1pPr marL="0" indent="0">
              <a:buFontTx/>
              <a:buNone/>
              <a:defRPr sz="20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92100"/>
            <a:ext cx="8229600" cy="13843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40386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386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spcBef>
                <a:spcPct val="20000"/>
              </a:spcBef>
              <a:defRPr/>
            </a:lvl1pPr>
          </a:lstStyle>
          <a:p>
            <a:pPr>
              <a:defRPr/>
            </a:pPr>
            <a:endParaRPr lang="en-US" dirty="0"/>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spcBef>
                <a:spcPct val="20000"/>
              </a:spcBef>
              <a:defRPr/>
            </a:lvl1pPr>
          </a:lstStyle>
          <a:p>
            <a:pPr>
              <a:defRPr/>
            </a:pPr>
            <a:endParaRPr lang="en-US" dirty="0"/>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spcBef>
                <a:spcPct val="20000"/>
              </a:spcBef>
              <a:defRPr/>
            </a:lvl1pPr>
          </a:lstStyle>
          <a:p>
            <a:pPr>
              <a:defRPr/>
            </a:pPr>
            <a:fld id="{01C3D7CD-2399-4C76-AC87-E6DBE850BD7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spcBef>
                <a:spcPct val="20000"/>
              </a:spcBef>
              <a:defRPr/>
            </a:lvl1pPr>
          </a:lstStyle>
          <a:p>
            <a:pPr>
              <a:defRPr/>
            </a:pPr>
            <a:endParaRPr lang="en-US" dirty="0"/>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spcBef>
                <a:spcPct val="20000"/>
              </a:spcBef>
              <a:defRPr/>
            </a:lvl1pPr>
          </a:lstStyle>
          <a:p>
            <a:pPr>
              <a:defRPr/>
            </a:pPr>
            <a:endParaRPr lang="en-US" dirty="0"/>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spcBef>
                <a:spcPct val="20000"/>
              </a:spcBef>
              <a:defRPr/>
            </a:lvl1pPr>
          </a:lstStyle>
          <a:p>
            <a:pPr>
              <a:defRPr/>
            </a:pPr>
            <a:fld id="{B9B25D87-E08F-45A9-A211-09A7ABE7915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76400"/>
            <a:ext cx="3657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676400"/>
            <a:ext cx="3657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5" cstate="print"/>
          <a:srcRect/>
          <a:stretch>
            <a:fillRect/>
          </a:stretch>
        </p:blipFill>
        <p:spPr bwMode="auto">
          <a:xfrm>
            <a:off x="0" y="0"/>
            <a:ext cx="9144000" cy="6865938"/>
          </a:xfrm>
          <a:prstGeom prst="rect">
            <a:avLst/>
          </a:prstGeom>
          <a:noFill/>
          <a:ln w="9525" algn="ctr">
            <a:noFill/>
            <a:miter lim="800000"/>
            <a:headEnd/>
            <a:tailEnd/>
          </a:ln>
        </p:spPr>
      </p:pic>
      <p:sp>
        <p:nvSpPr>
          <p:cNvPr id="5123" name="Rectangle 3"/>
          <p:cNvSpPr>
            <a:spLocks noChangeArrowheads="1"/>
          </p:cNvSpPr>
          <p:nvPr/>
        </p:nvSpPr>
        <p:spPr bwMode="auto">
          <a:xfrm>
            <a:off x="0" y="6553200"/>
            <a:ext cx="9144000" cy="304800"/>
          </a:xfrm>
          <a:prstGeom prst="rect">
            <a:avLst/>
          </a:prstGeom>
          <a:solidFill>
            <a:srgbClr val="2692B4"/>
          </a:solidFill>
          <a:ln w="9525">
            <a:noFill/>
            <a:miter lim="800000"/>
            <a:headEnd/>
            <a:tailEnd/>
          </a:ln>
          <a:effectLst/>
        </p:spPr>
        <p:txBody>
          <a:bodyPr wrap="none" anchor="ctr"/>
          <a:lstStyle/>
          <a:p>
            <a:pPr algn="ctr">
              <a:defRPr/>
            </a:pPr>
            <a:endParaRPr lang="en-US" sz="1400" dirty="0">
              <a:solidFill>
                <a:schemeClr val="bg1"/>
              </a:solidFill>
              <a:latin typeface="Franklin Gothic Demi" pitchFamily="34" charset="0"/>
              <a:cs typeface="Arial" charset="0"/>
            </a:endParaRPr>
          </a:p>
        </p:txBody>
      </p:sp>
      <p:sp>
        <p:nvSpPr>
          <p:cNvPr id="5124" name="Rectangle 4"/>
          <p:cNvSpPr>
            <a:spLocks noChangeArrowheads="1"/>
          </p:cNvSpPr>
          <p:nvPr/>
        </p:nvSpPr>
        <p:spPr bwMode="auto">
          <a:xfrm>
            <a:off x="0" y="0"/>
            <a:ext cx="9144000" cy="152400"/>
          </a:xfrm>
          <a:prstGeom prst="rect">
            <a:avLst/>
          </a:prstGeom>
          <a:solidFill>
            <a:srgbClr val="00AEC5"/>
          </a:solidFill>
          <a:ln w="9525">
            <a:noFill/>
            <a:miter lim="800000"/>
            <a:headEnd/>
            <a:tailEnd/>
          </a:ln>
          <a:effectLst/>
        </p:spPr>
        <p:txBody>
          <a:bodyPr wrap="none" anchor="ctr"/>
          <a:lstStyle/>
          <a:p>
            <a:pPr>
              <a:spcBef>
                <a:spcPct val="20000"/>
              </a:spcBef>
              <a:defRPr/>
            </a:pPr>
            <a:endParaRPr lang="en-US" dirty="0"/>
          </a:p>
        </p:txBody>
      </p:sp>
      <p:sp>
        <p:nvSpPr>
          <p:cNvPr id="1029" name="Rectangle 5"/>
          <p:cNvSpPr>
            <a:spLocks noGrp="1" noChangeArrowheads="1"/>
          </p:cNvSpPr>
          <p:nvPr>
            <p:ph type="title"/>
          </p:nvPr>
        </p:nvSpPr>
        <p:spPr bwMode="auto">
          <a:xfrm>
            <a:off x="457200" y="274638"/>
            <a:ext cx="8305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body" idx="1"/>
          </p:nvPr>
        </p:nvSpPr>
        <p:spPr bwMode="auto">
          <a:xfrm>
            <a:off x="1295400" y="1676400"/>
            <a:ext cx="7467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31" name="Picture 11" descr="FWClogo2007"/>
          <p:cNvPicPr>
            <a:picLocks noChangeAspect="1" noChangeArrowheads="1"/>
          </p:cNvPicPr>
          <p:nvPr/>
        </p:nvPicPr>
        <p:blipFill>
          <a:blip r:embed="rId16" cstate="print"/>
          <a:srcRect/>
          <a:stretch>
            <a:fillRect/>
          </a:stretch>
        </p:blipFill>
        <p:spPr bwMode="auto">
          <a:xfrm>
            <a:off x="276225" y="5997575"/>
            <a:ext cx="636588" cy="774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2"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3" r:id="rId12"/>
    <p:sldLayoutId id="2147483694" r:id="rId13"/>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entury Schoolbook" pitchFamily="18" charset="0"/>
        </a:defRPr>
      </a:lvl2pPr>
      <a:lvl3pPr algn="l" rtl="0" eaLnBrk="0" fontAlgn="base" hangingPunct="0">
        <a:spcBef>
          <a:spcPct val="0"/>
        </a:spcBef>
        <a:spcAft>
          <a:spcPct val="0"/>
        </a:spcAft>
        <a:defRPr sz="4400">
          <a:solidFill>
            <a:schemeClr val="tx2"/>
          </a:solidFill>
          <a:latin typeface="Century Schoolbook" pitchFamily="18" charset="0"/>
        </a:defRPr>
      </a:lvl3pPr>
      <a:lvl4pPr algn="l" rtl="0" eaLnBrk="0" fontAlgn="base" hangingPunct="0">
        <a:spcBef>
          <a:spcPct val="0"/>
        </a:spcBef>
        <a:spcAft>
          <a:spcPct val="0"/>
        </a:spcAft>
        <a:defRPr sz="4400">
          <a:solidFill>
            <a:schemeClr val="tx2"/>
          </a:solidFill>
          <a:latin typeface="Century Schoolbook" pitchFamily="18" charset="0"/>
        </a:defRPr>
      </a:lvl4pPr>
      <a:lvl5pPr algn="l" rtl="0" eaLnBrk="0" fontAlgn="base" hangingPunct="0">
        <a:spcBef>
          <a:spcPct val="0"/>
        </a:spcBef>
        <a:spcAft>
          <a:spcPct val="0"/>
        </a:spcAft>
        <a:defRPr sz="4400">
          <a:solidFill>
            <a:schemeClr val="tx2"/>
          </a:solidFill>
          <a:latin typeface="Century Schoolbook" pitchFamily="18" charset="0"/>
        </a:defRPr>
      </a:lvl5pPr>
      <a:lvl6pPr marL="457200" algn="l" rtl="0" fontAlgn="base">
        <a:spcBef>
          <a:spcPct val="0"/>
        </a:spcBef>
        <a:spcAft>
          <a:spcPct val="0"/>
        </a:spcAft>
        <a:defRPr sz="4400">
          <a:solidFill>
            <a:schemeClr val="tx2"/>
          </a:solidFill>
          <a:latin typeface="Century Schoolbook" pitchFamily="18" charset="0"/>
        </a:defRPr>
      </a:lvl6pPr>
      <a:lvl7pPr marL="914400" algn="l" rtl="0" fontAlgn="base">
        <a:spcBef>
          <a:spcPct val="0"/>
        </a:spcBef>
        <a:spcAft>
          <a:spcPct val="0"/>
        </a:spcAft>
        <a:defRPr sz="4400">
          <a:solidFill>
            <a:schemeClr val="tx2"/>
          </a:solidFill>
          <a:latin typeface="Century Schoolbook" pitchFamily="18" charset="0"/>
        </a:defRPr>
      </a:lvl7pPr>
      <a:lvl8pPr marL="1371600" algn="l" rtl="0" fontAlgn="base">
        <a:spcBef>
          <a:spcPct val="0"/>
        </a:spcBef>
        <a:spcAft>
          <a:spcPct val="0"/>
        </a:spcAft>
        <a:defRPr sz="4400">
          <a:solidFill>
            <a:schemeClr val="tx2"/>
          </a:solidFill>
          <a:latin typeface="Century Schoolbook" pitchFamily="18" charset="0"/>
        </a:defRPr>
      </a:lvl8pPr>
      <a:lvl9pPr marL="1828800" algn="l" rtl="0" fontAlgn="base">
        <a:spcBef>
          <a:spcPct val="0"/>
        </a:spcBef>
        <a:spcAft>
          <a:spcPct val="0"/>
        </a:spcAft>
        <a:defRPr sz="4400">
          <a:solidFill>
            <a:schemeClr val="tx2"/>
          </a:solidFill>
          <a:latin typeface="Century Schoolbook"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67.jpe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www.google.com/url?sa=i&amp;rct=j&amp;q=&amp;esrc=s&amp;frm=1&amp;source=images&amp;cd=&amp;cad=rja&amp;uact=8&amp;docid=_16FI0jernmd2M&amp;tbnid=aR2vHj7d8I4JUM:&amp;ved=0CAUQjRw&amp;url=http://floridaswater.com/upperocklawahariver/history.html&amp;ei=XJuIU9L6CaiksQS5jIDICg&amp;bvm=bv.67720277,d.b2k&amp;psig=AFQjCNEiMtLo-AAViufYx46nrdvxU2AK7w&amp;ust=1401547993723444"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jpeg"/></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5.gif"/><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hyperlink" Target="http://www.gru.com/Home.aspx"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00.jpeg"/><Relationship Id="rId11" Type="http://schemas.openxmlformats.org/officeDocument/2006/relationships/image" Target="../media/image104.gif"/><Relationship Id="rId5" Type="http://schemas.openxmlformats.org/officeDocument/2006/relationships/image" Target="../media/image99.jpeg"/><Relationship Id="rId10" Type="http://schemas.openxmlformats.org/officeDocument/2006/relationships/image" Target="../media/image103.jpeg"/><Relationship Id="rId4" Type="http://schemas.openxmlformats.org/officeDocument/2006/relationships/image" Target="../media/image98.gif"/><Relationship Id="rId9" Type="http://schemas.openxmlformats.org/officeDocument/2006/relationships/hyperlink" Target="http://jacksonguard.com/Default.aspx"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1066800" y="1447800"/>
            <a:ext cx="3265714"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7" name="Picture 8" descr="snailkitenest (3)"/>
          <p:cNvPicPr>
            <a:picLocks noChangeAspect="1" noChangeArrowheads="1"/>
          </p:cNvPicPr>
          <p:nvPr/>
        </p:nvPicPr>
        <p:blipFill>
          <a:blip r:embed="rId3" cstate="print"/>
          <a:srcRect/>
          <a:stretch>
            <a:fillRect/>
          </a:stretch>
        </p:blipFill>
        <p:spPr>
          <a:xfrm>
            <a:off x="5257800" y="1447800"/>
            <a:ext cx="3234217" cy="2240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8" name="Picture 20"/>
          <p:cNvPicPr>
            <a:picLocks noChangeAspect="1" noChangeArrowheads="1"/>
          </p:cNvPicPr>
          <p:nvPr/>
        </p:nvPicPr>
        <p:blipFill>
          <a:blip r:embed="rId4" cstate="print"/>
          <a:srcRect/>
          <a:stretch>
            <a:fillRect/>
          </a:stretch>
        </p:blipFill>
        <p:spPr bwMode="auto">
          <a:xfrm>
            <a:off x="2133600" y="4038600"/>
            <a:ext cx="2971800" cy="2133600"/>
          </a:xfrm>
          <a:prstGeom prst="rect">
            <a:avLst/>
          </a:prstGeom>
          <a:ln w="38100" cap="sq">
            <a:solidFill>
              <a:schemeClr val="tx2"/>
            </a:solidFill>
            <a:prstDash val="solid"/>
            <a:miter lim="800000"/>
          </a:ln>
          <a:effectLst/>
        </p:spPr>
      </p:pic>
      <p:pic>
        <p:nvPicPr>
          <p:cNvPr id="9" name="Picture 4" descr="Okaloosa darter"/>
          <p:cNvPicPr>
            <a:picLocks noChangeAspect="1" noChangeArrowheads="1"/>
          </p:cNvPicPr>
          <p:nvPr/>
        </p:nvPicPr>
        <p:blipFill>
          <a:blip r:embed="rId5" cstate="print"/>
          <a:srcRect/>
          <a:stretch>
            <a:fillRect/>
          </a:stretch>
        </p:blipFill>
        <p:spPr bwMode="auto">
          <a:xfrm>
            <a:off x="5638800" y="4038600"/>
            <a:ext cx="3235779" cy="2209800"/>
          </a:xfrm>
          <a:prstGeom prst="rect">
            <a:avLst/>
          </a:prstGeom>
          <a:ln w="38100"/>
        </p:spPr>
        <p:style>
          <a:lnRef idx="2">
            <a:schemeClr val="dk1"/>
          </a:lnRef>
          <a:fillRef idx="1">
            <a:schemeClr val="lt1"/>
          </a:fillRef>
          <a:effectRef idx="0">
            <a:schemeClr val="dk1"/>
          </a:effectRef>
          <a:fontRef idx="minor">
            <a:schemeClr val="dk1"/>
          </a:fontRef>
        </p:style>
      </p:pic>
      <p:sp>
        <p:nvSpPr>
          <p:cNvPr id="10" name="Title 9"/>
          <p:cNvSpPr txBox="1">
            <a:spLocks/>
          </p:cNvSpPr>
          <p:nvPr/>
        </p:nvSpPr>
        <p:spPr bwMode="auto">
          <a:xfrm>
            <a:off x="0" y="304800"/>
            <a:ext cx="9144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lgn="ctr">
              <a:defRPr/>
            </a:pPr>
            <a:r>
              <a:rPr lang="en-US" sz="2400" b="1" kern="0" dirty="0" smtClean="0">
                <a:solidFill>
                  <a:schemeClr val="tx2"/>
                </a:solidFill>
                <a:latin typeface="Times New Roman" pitchFamily="18" charset="0"/>
                <a:cs typeface="Times New Roman" pitchFamily="18" charset="0"/>
              </a:rPr>
              <a:t>Aquatic Habitat Conservation and Restoration Section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Division of Habitat and Species Conservation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219200"/>
            <a:ext cx="4572000" cy="4708981"/>
          </a:xfrm>
          <a:prstGeom prst="rect">
            <a:avLst/>
          </a:prstGeom>
          <a:noFill/>
        </p:spPr>
        <p:txBody>
          <a:bodyPr wrap="square" rtlCol="0">
            <a:spAutoFit/>
          </a:bodyPr>
          <a:lstStyle/>
          <a:p>
            <a:pPr algn="ctr">
              <a:lnSpc>
                <a:spcPct val="150000"/>
              </a:lnSpc>
            </a:pPr>
            <a:r>
              <a:rPr lang="en-US" sz="2000" u="sng" dirty="0" smtClean="0">
                <a:latin typeface="Times New Roman" pitchFamily="18" charset="0"/>
                <a:cs typeface="Times New Roman" pitchFamily="18" charset="0"/>
              </a:rPr>
              <a:t>Required Information</a:t>
            </a:r>
          </a:p>
          <a:p>
            <a:pPr lvl="1">
              <a:lnSpc>
                <a:spcPct val="150000"/>
              </a:lnSpc>
              <a:buFont typeface="Arial" pitchFamily="34" charset="0"/>
              <a:buChar char="•"/>
            </a:pPr>
            <a:r>
              <a:rPr lang="en-US" sz="2000" dirty="0" smtClean="0">
                <a:latin typeface="Times New Roman" pitchFamily="18" charset="0"/>
                <a:cs typeface="Times New Roman" pitchFamily="18" charset="0"/>
              </a:rPr>
              <a:t>need for the project</a:t>
            </a:r>
          </a:p>
          <a:p>
            <a:pPr lvl="1">
              <a:lnSpc>
                <a:spcPct val="150000"/>
              </a:lnSpc>
              <a:buFont typeface="Arial" pitchFamily="34" charset="0"/>
              <a:buChar char="•"/>
            </a:pPr>
            <a:r>
              <a:rPr lang="en-US" sz="2000" dirty="0" smtClean="0">
                <a:latin typeface="Times New Roman" pitchFamily="18" charset="0"/>
                <a:cs typeface="Times New Roman" pitchFamily="18" charset="0"/>
              </a:rPr>
              <a:t>significance of the resource</a:t>
            </a:r>
          </a:p>
          <a:p>
            <a:pPr lvl="1">
              <a:lnSpc>
                <a:spcPct val="150000"/>
              </a:lnSpc>
              <a:buFont typeface="Arial" pitchFamily="34" charset="0"/>
              <a:buChar char="•"/>
            </a:pPr>
            <a:r>
              <a:rPr lang="en-US" sz="2000" dirty="0" smtClean="0">
                <a:latin typeface="Times New Roman" pitchFamily="18" charset="0"/>
                <a:cs typeface="Times New Roman" pitchFamily="18" charset="0"/>
              </a:rPr>
              <a:t>proposed activities</a:t>
            </a:r>
          </a:p>
          <a:p>
            <a:pPr lvl="1">
              <a:lnSpc>
                <a:spcPct val="150000"/>
              </a:lnSpc>
              <a:buFont typeface="Arial" pitchFamily="34" charset="0"/>
              <a:buChar char="•"/>
            </a:pPr>
            <a:r>
              <a:rPr lang="en-US" sz="2000" dirty="0" smtClean="0">
                <a:latin typeface="Times New Roman" pitchFamily="18" charset="0"/>
                <a:cs typeface="Times New Roman" pitchFamily="18" charset="0"/>
              </a:rPr>
              <a:t>project objectives</a:t>
            </a:r>
          </a:p>
          <a:p>
            <a:pPr lvl="1">
              <a:lnSpc>
                <a:spcPct val="150000"/>
              </a:lnSpc>
              <a:buFont typeface="Arial" pitchFamily="34" charset="0"/>
              <a:buChar char="•"/>
            </a:pPr>
            <a:r>
              <a:rPr lang="en-US" sz="2000" dirty="0" smtClean="0">
                <a:latin typeface="Times New Roman" pitchFamily="18" charset="0"/>
                <a:cs typeface="Times New Roman" pitchFamily="18" charset="0"/>
              </a:rPr>
              <a:t>monitoring and evaluation</a:t>
            </a:r>
          </a:p>
          <a:p>
            <a:pPr lvl="1">
              <a:lnSpc>
                <a:spcPct val="150000"/>
              </a:lnSpc>
              <a:buFont typeface="Arial" pitchFamily="34" charset="0"/>
              <a:buChar char="•"/>
            </a:pPr>
            <a:r>
              <a:rPr lang="en-US" sz="2000" dirty="0" smtClean="0">
                <a:latin typeface="Times New Roman" pitchFamily="18" charset="0"/>
                <a:cs typeface="Times New Roman" pitchFamily="18" charset="0"/>
              </a:rPr>
              <a:t>impacts to fish and wildlife</a:t>
            </a:r>
          </a:p>
          <a:p>
            <a:pPr lvl="1">
              <a:lnSpc>
                <a:spcPct val="150000"/>
              </a:lnSpc>
              <a:buFont typeface="Arial" pitchFamily="34" charset="0"/>
              <a:buChar char="•"/>
            </a:pPr>
            <a:r>
              <a:rPr lang="en-US" sz="2000" dirty="0" smtClean="0">
                <a:latin typeface="Times New Roman" pitchFamily="18" charset="0"/>
                <a:cs typeface="Times New Roman" pitchFamily="18" charset="0"/>
              </a:rPr>
              <a:t>expected benefits</a:t>
            </a:r>
          </a:p>
          <a:p>
            <a:pPr lvl="1">
              <a:lnSpc>
                <a:spcPct val="150000"/>
              </a:lnSpc>
              <a:buFont typeface="Arial" pitchFamily="34" charset="0"/>
              <a:buChar char="•"/>
            </a:pPr>
            <a:r>
              <a:rPr lang="en-US" sz="2000" dirty="0" smtClean="0">
                <a:latin typeface="Times New Roman" pitchFamily="18" charset="0"/>
                <a:cs typeface="Times New Roman" pitchFamily="18" charset="0"/>
              </a:rPr>
              <a:t>project timeline</a:t>
            </a:r>
          </a:p>
          <a:p>
            <a:pPr lvl="1">
              <a:lnSpc>
                <a:spcPct val="150000"/>
              </a:lnSpc>
              <a:buFont typeface="Arial" pitchFamily="34" charset="0"/>
              <a:buChar char="•"/>
            </a:pPr>
            <a:r>
              <a:rPr lang="en-US" sz="2000" dirty="0" smtClean="0">
                <a:latin typeface="Times New Roman" pitchFamily="18" charset="0"/>
                <a:cs typeface="Times New Roman" pitchFamily="18" charset="0"/>
              </a:rPr>
              <a:t>budget</a:t>
            </a:r>
          </a:p>
        </p:txBody>
      </p:sp>
      <p:pic>
        <p:nvPicPr>
          <p:cNvPr id="52226" name="Picture 2" descr="C:\Users\david.douglas\Desktop\Jonathon Dickenson SP Ditch Filling.jpg"/>
          <p:cNvPicPr>
            <a:picLocks noChangeAspect="1" noChangeArrowheads="1"/>
          </p:cNvPicPr>
          <p:nvPr/>
        </p:nvPicPr>
        <p:blipFill>
          <a:blip r:embed="rId3" cstate="print"/>
          <a:srcRect/>
          <a:stretch>
            <a:fillRect/>
          </a:stretch>
        </p:blipFill>
        <p:spPr bwMode="auto">
          <a:xfrm>
            <a:off x="4723434" y="990600"/>
            <a:ext cx="4268165" cy="5410200"/>
          </a:xfrm>
          <a:prstGeom prst="rect">
            <a:avLst/>
          </a:prstGeom>
          <a:noFill/>
        </p:spPr>
      </p:pic>
      <p:sp>
        <p:nvSpPr>
          <p:cNvPr id="7" name="TextBox 6"/>
          <p:cNvSpPr txBox="1"/>
          <p:nvPr/>
        </p:nvSpPr>
        <p:spPr>
          <a:xfrm>
            <a:off x="1981200" y="228600"/>
            <a:ext cx="5017527" cy="584775"/>
          </a:xfrm>
          <a:prstGeom prst="rect">
            <a:avLst/>
          </a:prstGeom>
          <a:noFill/>
        </p:spPr>
        <p:txBody>
          <a:bodyPr wrap="none" rtlCol="0">
            <a:spAutoFit/>
          </a:bodyPr>
          <a:lstStyle/>
          <a:p>
            <a:r>
              <a:rPr lang="en-US" sz="3200" u="sng" dirty="0" smtClean="0">
                <a:latin typeface="Times New Roman" pitchFamily="18" charset="0"/>
                <a:cs typeface="Times New Roman" pitchFamily="18" charset="0"/>
              </a:rPr>
              <a:t>AHRES Funding Application</a:t>
            </a:r>
            <a:endParaRPr lang="en-US" sz="3200" u="sng"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838200"/>
          </a:xfrm>
        </p:spPr>
        <p:txBody>
          <a:bodyPr/>
          <a:lstStyle/>
          <a:p>
            <a:r>
              <a:rPr lang="en-US" sz="4000" b="1" dirty="0" smtClean="0"/>
              <a:t>          </a:t>
            </a:r>
            <a:r>
              <a:rPr lang="en-US" sz="4150" b="1" dirty="0" smtClean="0"/>
              <a:t>  </a:t>
            </a:r>
            <a:endParaRPr lang="en-US" sz="4150" dirty="0"/>
          </a:p>
        </p:txBody>
      </p:sp>
      <p:sp>
        <p:nvSpPr>
          <p:cNvPr id="8" name="Rectangle 7"/>
          <p:cNvSpPr/>
          <p:nvPr/>
        </p:nvSpPr>
        <p:spPr>
          <a:xfrm>
            <a:off x="152400" y="1219200"/>
            <a:ext cx="8763000" cy="757130"/>
          </a:xfrm>
          <a:prstGeom prst="rect">
            <a:avLst/>
          </a:prstGeom>
          <a:solidFill>
            <a:schemeClr val="bg2">
              <a:lumMod val="40000"/>
              <a:lumOff val="60000"/>
            </a:schemeClr>
          </a:solidFill>
        </p:spPr>
        <p:txBody>
          <a:bodyPr wrap="square">
            <a:spAutoFit/>
          </a:bodyPr>
          <a:lstStyle/>
          <a:p>
            <a:pPr algn="ctr" defTabSz="939363" eaLnBrk="1" hangingPunct="1">
              <a:lnSpc>
                <a:spcPct val="90000"/>
              </a:lnSpc>
              <a:spcBef>
                <a:spcPct val="30000"/>
              </a:spcBef>
              <a:defRPr/>
            </a:pPr>
            <a:r>
              <a:rPr lang="en-US" sz="2400" b="0" dirty="0" smtClean="0">
                <a:latin typeface="Times New Roman" pitchFamily="18" charset="0"/>
                <a:cs typeface="Times New Roman" pitchFamily="18" charset="0"/>
              </a:rPr>
              <a:t>An analytical process for identifying high priority water bodies for FWC aquatic habitat restoration/enhancement projects.</a:t>
            </a:r>
          </a:p>
        </p:txBody>
      </p:sp>
      <p:pic>
        <p:nvPicPr>
          <p:cNvPr id="13" name="Content Placeholder 3" descr="T2 facing West - crop.JPG"/>
          <p:cNvPicPr>
            <a:picLocks noChangeAspect="1"/>
          </p:cNvPicPr>
          <p:nvPr/>
        </p:nvPicPr>
        <p:blipFill>
          <a:blip r:embed="rId3" cstate="print"/>
          <a:stretch>
            <a:fillRect/>
          </a:stretch>
        </p:blipFill>
        <p:spPr bwMode="auto">
          <a:xfrm>
            <a:off x="533400" y="2133600"/>
            <a:ext cx="2168856" cy="2623165"/>
          </a:xfrm>
          <a:prstGeom prst="rect">
            <a:avLst/>
          </a:prstGeom>
          <a:noFill/>
          <a:ln>
            <a:noFill/>
          </a:ln>
        </p:spPr>
      </p:pic>
      <p:pic>
        <p:nvPicPr>
          <p:cNvPr id="14" name="Picture 13" descr="2"/>
          <p:cNvPicPr/>
          <p:nvPr/>
        </p:nvPicPr>
        <p:blipFill>
          <a:blip r:embed="rId4" cstate="print"/>
          <a:stretch>
            <a:fillRect/>
          </a:stretch>
        </p:blipFill>
        <p:spPr bwMode="auto">
          <a:xfrm>
            <a:off x="3581400" y="2133600"/>
            <a:ext cx="2057400" cy="2667000"/>
          </a:xfrm>
          <a:prstGeom prst="rect">
            <a:avLst/>
          </a:prstGeom>
          <a:noFill/>
          <a:ln>
            <a:noFill/>
          </a:ln>
        </p:spPr>
      </p:pic>
      <p:pic>
        <p:nvPicPr>
          <p:cNvPr id="15" name="Picture 14" descr="DSCN0162 - crop.JPG"/>
          <p:cNvPicPr>
            <a:picLocks noChangeAspect="1"/>
          </p:cNvPicPr>
          <p:nvPr/>
        </p:nvPicPr>
        <p:blipFill>
          <a:blip r:embed="rId5" cstate="print"/>
          <a:stretch>
            <a:fillRect/>
          </a:stretch>
        </p:blipFill>
        <p:spPr>
          <a:xfrm>
            <a:off x="6553200" y="2133600"/>
            <a:ext cx="2115349" cy="2679442"/>
          </a:xfrm>
          <a:prstGeom prst="rect">
            <a:avLst/>
          </a:prstGeom>
          <a:noFill/>
          <a:ln>
            <a:noFill/>
          </a:ln>
        </p:spPr>
      </p:pic>
      <p:sp>
        <p:nvSpPr>
          <p:cNvPr id="10" name="Rectangle 2"/>
          <p:cNvSpPr txBox="1">
            <a:spLocks noChangeArrowheads="1"/>
          </p:cNvSpPr>
          <p:nvPr/>
        </p:nvSpPr>
        <p:spPr bwMode="auto">
          <a:xfrm>
            <a:off x="152400" y="228600"/>
            <a:ext cx="8686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800" b="0" i="0" u="sng" strike="noStrike" kern="0" cap="none" spc="0" normalizeH="0" noProof="0" dirty="0" smtClean="0">
                <a:ln>
                  <a:noFill/>
                </a:ln>
                <a:solidFill>
                  <a:schemeClr val="tx2"/>
                </a:solidFill>
                <a:effectLst/>
                <a:uLnTx/>
                <a:uFillTx/>
                <a:latin typeface="Times New Roman" pitchFamily="18" charset="0"/>
                <a:ea typeface="+mj-ea"/>
                <a:cs typeface="Times New Roman" pitchFamily="18" charset="0"/>
              </a:rPr>
              <a:t>Aquatic Restoration Prioritization and Evaluation Tool (ARPET)</a:t>
            </a:r>
            <a:endParaRPr kumimoji="0" lang="en-US" sz="2800" b="1" i="0" u="sng" strike="noStrike" kern="0" cap="none" spc="0" normalizeH="0" noProof="0" dirty="0" smtClean="0">
              <a:ln>
                <a:noFill/>
              </a:ln>
              <a:solidFill>
                <a:schemeClr val="tx2"/>
              </a:solidFill>
              <a:effectLst/>
              <a:uLnTx/>
              <a:uFillTx/>
              <a:latin typeface="Arial Rounded MT Bold"/>
              <a:ea typeface="+mj-ea"/>
              <a:cs typeface="+mj-cs"/>
            </a:endParaRPr>
          </a:p>
        </p:txBody>
      </p:sp>
      <p:sp>
        <p:nvSpPr>
          <p:cNvPr id="9" name="TextBox 8"/>
          <p:cNvSpPr txBox="1"/>
          <p:nvPr/>
        </p:nvSpPr>
        <p:spPr>
          <a:xfrm>
            <a:off x="2209800" y="5105400"/>
            <a:ext cx="1962150" cy="830997"/>
          </a:xfrm>
          <a:prstGeom prst="rect">
            <a:avLst/>
          </a:prstGeom>
          <a:gradFill flip="none" rotWithShape="1">
            <a:gsLst>
              <a:gs pos="0">
                <a:srgbClr val="FFEFD1"/>
              </a:gs>
              <a:gs pos="64999">
                <a:srgbClr val="F0EBD5"/>
              </a:gs>
              <a:gs pos="100000">
                <a:srgbClr val="D1C39F"/>
              </a:gs>
            </a:gsLst>
            <a:lin ang="16200000" scaled="0"/>
            <a:tileRect/>
          </a:gra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400" dirty="0" smtClean="0">
                <a:solidFill>
                  <a:srgbClr val="000000"/>
                </a:solidFill>
                <a:latin typeface="Century Schoolbook" pitchFamily="18" charset="0"/>
              </a:rPr>
              <a:t>  S</a:t>
            </a:r>
            <a:r>
              <a:rPr lang="en-US" sz="2400" dirty="0" smtClean="0">
                <a:solidFill>
                  <a:srgbClr val="000000"/>
                </a:solidFill>
                <a:latin typeface="Times New Roman" pitchFamily="18" charset="0"/>
                <a:cs typeface="Times New Roman" pitchFamily="18" charset="0"/>
              </a:rPr>
              <a:t>ocio -    Economics</a:t>
            </a:r>
            <a:endParaRPr lang="en-US" sz="2400" dirty="0">
              <a:solidFill>
                <a:srgbClr val="000000"/>
              </a:solidFill>
              <a:latin typeface="Times New Roman" pitchFamily="18" charset="0"/>
              <a:cs typeface="Times New Roman" pitchFamily="18" charset="0"/>
            </a:endParaRPr>
          </a:p>
        </p:txBody>
      </p:sp>
      <p:sp>
        <p:nvSpPr>
          <p:cNvPr id="11" name="TextBox 10"/>
          <p:cNvSpPr txBox="1"/>
          <p:nvPr/>
        </p:nvSpPr>
        <p:spPr>
          <a:xfrm>
            <a:off x="152400" y="5105400"/>
            <a:ext cx="1600200" cy="830997"/>
          </a:xfrm>
          <a:prstGeom prst="rect">
            <a:avLst/>
          </a:prstGeom>
          <a:gradFill>
            <a:gsLst>
              <a:gs pos="0">
                <a:srgbClr val="FFEFD1"/>
              </a:gs>
              <a:gs pos="64999">
                <a:srgbClr val="F0EBD5"/>
              </a:gs>
              <a:gs pos="100000">
                <a:srgbClr val="D1C39F"/>
              </a:gs>
            </a:gsLst>
            <a:lin ang="16200000" scaled="0"/>
          </a:gradFill>
          <a:ln/>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400" dirty="0" smtClean="0">
                <a:solidFill>
                  <a:srgbClr val="000000"/>
                </a:solidFill>
                <a:latin typeface="Times New Roman" pitchFamily="18" charset="0"/>
                <a:cs typeface="Times New Roman" pitchFamily="18" charset="0"/>
              </a:rPr>
              <a:t>Fish &amp; Wildlife</a:t>
            </a:r>
            <a:endParaRPr lang="en-US" sz="2400" dirty="0">
              <a:solidFill>
                <a:srgbClr val="000000"/>
              </a:solidFill>
              <a:latin typeface="Times New Roman" pitchFamily="18" charset="0"/>
              <a:cs typeface="Times New Roman" pitchFamily="18" charset="0"/>
            </a:endParaRPr>
          </a:p>
        </p:txBody>
      </p:sp>
      <p:sp>
        <p:nvSpPr>
          <p:cNvPr id="12" name="TextBox 11"/>
          <p:cNvSpPr txBox="1"/>
          <p:nvPr/>
        </p:nvSpPr>
        <p:spPr>
          <a:xfrm>
            <a:off x="4648200" y="5105400"/>
            <a:ext cx="2514600" cy="830997"/>
          </a:xfrm>
          <a:prstGeom prst="rect">
            <a:avLst/>
          </a:prstGeom>
          <a:gradFill>
            <a:gsLst>
              <a:gs pos="0">
                <a:srgbClr val="FFEFD1"/>
              </a:gs>
              <a:gs pos="64999">
                <a:srgbClr val="F0EBD5"/>
              </a:gs>
              <a:gs pos="100000">
                <a:srgbClr val="D1C39F"/>
              </a:gs>
            </a:gsLst>
            <a:lin ang="16200000" scaled="0"/>
          </a:gra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400" dirty="0" smtClean="0">
                <a:solidFill>
                  <a:srgbClr val="000000"/>
                </a:solidFill>
                <a:latin typeface="Century Schoolbook" pitchFamily="18" charset="0"/>
              </a:rPr>
              <a:t>  </a:t>
            </a:r>
            <a:r>
              <a:rPr lang="en-US" sz="2400" dirty="0" smtClean="0">
                <a:solidFill>
                  <a:srgbClr val="000000"/>
                </a:solidFill>
                <a:latin typeface="Times New Roman" pitchFamily="18" charset="0"/>
                <a:cs typeface="Times New Roman" pitchFamily="18" charset="0"/>
              </a:rPr>
              <a:t>Management Emphasis</a:t>
            </a:r>
            <a:endParaRPr lang="en-US" sz="2400" dirty="0">
              <a:solidFill>
                <a:srgbClr val="000000"/>
              </a:solidFill>
              <a:latin typeface="Times New Roman" pitchFamily="18" charset="0"/>
              <a:cs typeface="Times New Roman" pitchFamily="18" charset="0"/>
            </a:endParaRPr>
          </a:p>
        </p:txBody>
      </p:sp>
      <p:sp>
        <p:nvSpPr>
          <p:cNvPr id="16" name="Plus 15"/>
          <p:cNvSpPr/>
          <p:nvPr/>
        </p:nvSpPr>
        <p:spPr bwMode="auto">
          <a:xfrm>
            <a:off x="4191000" y="5257800"/>
            <a:ext cx="438150" cy="533400"/>
          </a:xfrm>
          <a:prstGeom prst="mathPlus">
            <a:avLst/>
          </a:prstGeom>
          <a:solidFill>
            <a:schemeClr val="tx1"/>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17" name="TextBox 16"/>
          <p:cNvSpPr txBox="1"/>
          <p:nvPr/>
        </p:nvSpPr>
        <p:spPr>
          <a:xfrm>
            <a:off x="7620000" y="5105400"/>
            <a:ext cx="1371600" cy="830997"/>
          </a:xfrm>
          <a:prstGeom prst="rect">
            <a:avLst/>
          </a:prstGeom>
          <a:gradFill>
            <a:gsLst>
              <a:gs pos="0">
                <a:srgbClr val="FFEFD1"/>
              </a:gs>
              <a:gs pos="64999">
                <a:srgbClr val="F0EBD5"/>
              </a:gs>
              <a:gs pos="100000">
                <a:srgbClr val="D1C39F"/>
              </a:gs>
            </a:gsLst>
            <a:lin ang="16200000" scaled="0"/>
          </a:gra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400" dirty="0" smtClean="0">
                <a:solidFill>
                  <a:srgbClr val="000000"/>
                </a:solidFill>
                <a:latin typeface="Times New Roman" pitchFamily="18" charset="0"/>
                <a:cs typeface="Times New Roman" pitchFamily="18" charset="0"/>
              </a:rPr>
              <a:t>LAKE SCORE</a:t>
            </a:r>
            <a:endParaRPr lang="en-US" sz="2400" dirty="0">
              <a:solidFill>
                <a:srgbClr val="000000"/>
              </a:solidFill>
              <a:latin typeface="Times New Roman" pitchFamily="18" charset="0"/>
              <a:cs typeface="Times New Roman" pitchFamily="18" charset="0"/>
            </a:endParaRPr>
          </a:p>
        </p:txBody>
      </p:sp>
      <p:sp>
        <p:nvSpPr>
          <p:cNvPr id="18" name="Equal 17"/>
          <p:cNvSpPr/>
          <p:nvPr/>
        </p:nvSpPr>
        <p:spPr bwMode="auto">
          <a:xfrm>
            <a:off x="7239000" y="5257800"/>
            <a:ext cx="342900" cy="533400"/>
          </a:xfrm>
          <a:prstGeom prst="mathEqual">
            <a:avLst/>
          </a:prstGeom>
          <a:solidFill>
            <a:schemeClr val="tx1"/>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rgbClr val="000000"/>
              </a:solidFill>
              <a:effectLst/>
              <a:latin typeface="Century Schoolbook" pitchFamily="18" charset="0"/>
            </a:endParaRPr>
          </a:p>
        </p:txBody>
      </p:sp>
      <p:sp>
        <p:nvSpPr>
          <p:cNvPr id="19" name="Plus 18"/>
          <p:cNvSpPr/>
          <p:nvPr/>
        </p:nvSpPr>
        <p:spPr bwMode="auto">
          <a:xfrm>
            <a:off x="1752600" y="5257800"/>
            <a:ext cx="438150" cy="533400"/>
          </a:xfrm>
          <a:prstGeom prst="mathPlus">
            <a:avLst/>
          </a:prstGeom>
          <a:solidFill>
            <a:schemeClr val="tx1"/>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Tree>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0" y="152400"/>
            <a:ext cx="9144000" cy="533400"/>
          </a:xfrm>
          <a:prstGeom prst="rect">
            <a:avLst/>
          </a:prstGeom>
          <a:solidFill>
            <a:srgbClr val="FFFFFF">
              <a:alpha val="50000"/>
            </a:srgb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FISH &amp; WILDLIFE POPULATIONS</a:t>
            </a:r>
          </a:p>
        </p:txBody>
      </p:sp>
      <p:sp>
        <p:nvSpPr>
          <p:cNvPr id="6" name="Rectangle 9"/>
          <p:cNvSpPr txBox="1">
            <a:spLocks noChangeArrowheads="1"/>
          </p:cNvSpPr>
          <p:nvPr/>
        </p:nvSpPr>
        <p:spPr bwMode="auto">
          <a:xfrm>
            <a:off x="228600" y="990600"/>
            <a:ext cx="4953000" cy="481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25000"/>
              </a:lnSpc>
              <a:spcBef>
                <a:spcPts val="0"/>
              </a:spcBef>
              <a:spcAft>
                <a:spcPct val="0"/>
              </a:spcAft>
              <a:buClrTx/>
              <a:buSzTx/>
              <a:tabLst/>
              <a:defRPr/>
            </a:pPr>
            <a:r>
              <a:rPr lang="en-US" sz="2400" u="sng" kern="0" dirty="0" smtClean="0">
                <a:latin typeface="Times New Roman" pitchFamily="18" charset="0"/>
                <a:cs typeface="Times New Roman" pitchFamily="18" charset="0"/>
              </a:rPr>
              <a:t>PARAMETERS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Lake Size</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kumimoji="0" lang="en-US" sz="25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Wetland Connectivity</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Freshwater Fisheries Management Priority </a:t>
            </a:r>
            <a:r>
              <a:rPr lang="en-US" sz="2500" b="0" kern="0" dirty="0" smtClean="0">
                <a:latin typeface="Times New Roman" pitchFamily="18" charset="0"/>
                <a:cs typeface="Times New Roman" pitchFamily="18" charset="0"/>
              </a:rPr>
              <a:t>Lakes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USFWS Avian Focus Areas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Snail Kite Priority Nesting Areas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Alligator Management Units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Threatened &amp; Endangered </a:t>
            </a:r>
            <a:r>
              <a:rPr lang="en-US" sz="2500" b="0" kern="0" dirty="0" smtClean="0">
                <a:latin typeface="Times New Roman" pitchFamily="18" charset="0"/>
                <a:cs typeface="Times New Roman" pitchFamily="18" charset="0"/>
              </a:rPr>
              <a:t>Species Occurrence</a:t>
            </a:r>
            <a:endParaRPr lang="en-US" sz="2500" b="0" kern="0" dirty="0" smtClean="0">
              <a:latin typeface="Times New Roman" pitchFamily="18" charset="0"/>
              <a:cs typeface="Times New Roman" pitchFamily="18" charset="0"/>
            </a:endParaRP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lang="en-US" sz="2000" kern="0" dirty="0" smtClean="0">
              <a:latin typeface="Century Schoolbook" pitchFamily="18" charset="0"/>
            </a:endParaRP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kumimoji="0" lang="en-US" sz="2000" b="1" i="0" u="none" strike="noStrike" kern="0" cap="none" spc="0" normalizeH="0" baseline="0" noProof="0" dirty="0" smtClean="0">
              <a:ln>
                <a:noFill/>
              </a:ln>
              <a:solidFill>
                <a:schemeClr val="tx1"/>
              </a:solidFill>
              <a:effectLst/>
              <a:uLnTx/>
              <a:uFillTx/>
              <a:latin typeface="Century Schoolbook" pitchFamily="18"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1" i="0" u="none" strike="noStrike" kern="0" cap="none" spc="0" normalizeH="0" baseline="0" noProof="0" dirty="0" smtClean="0">
              <a:ln>
                <a:noFill/>
              </a:ln>
              <a:solidFill>
                <a:schemeClr val="tx1"/>
              </a:solidFill>
              <a:effectLst/>
              <a:uLnTx/>
              <a:uFillTx/>
              <a:latin typeface="+mn-lt"/>
              <a:ea typeface="+mn-ea"/>
              <a:cs typeface="+mn-cs"/>
            </a:endParaRPr>
          </a:p>
        </p:txBody>
      </p:sp>
      <p:pic>
        <p:nvPicPr>
          <p:cNvPr id="5" name="Picture 4" descr="Snail Kite.jpg"/>
          <p:cNvPicPr>
            <a:picLocks noChangeAspect="1"/>
          </p:cNvPicPr>
          <p:nvPr/>
        </p:nvPicPr>
        <p:blipFill>
          <a:blip r:embed="rId3" cstate="print"/>
          <a:stretch>
            <a:fillRect/>
          </a:stretch>
        </p:blipFill>
        <p:spPr>
          <a:xfrm>
            <a:off x="5638800" y="914400"/>
            <a:ext cx="2895600" cy="2370190"/>
          </a:xfrm>
          <a:prstGeom prst="rect">
            <a:avLst/>
          </a:prstGeom>
          <a:ln w="38100" cap="sq">
            <a:noFill/>
            <a:prstDash val="solid"/>
            <a:miter lim="800000"/>
          </a:ln>
          <a:effectLst/>
        </p:spPr>
      </p:pic>
      <p:pic>
        <p:nvPicPr>
          <p:cNvPr id="8" name="Picture 7" descr="Anuhuac%20NWR-American%20Alligator-Dan%20Griggs.jpg"/>
          <p:cNvPicPr>
            <a:picLocks noChangeAspect="1"/>
          </p:cNvPicPr>
          <p:nvPr/>
        </p:nvPicPr>
        <p:blipFill>
          <a:blip r:embed="rId4" cstate="print"/>
          <a:stretch>
            <a:fillRect/>
          </a:stretch>
        </p:blipFill>
        <p:spPr>
          <a:xfrm>
            <a:off x="5314950" y="3505200"/>
            <a:ext cx="3594100" cy="2875280"/>
          </a:xfrm>
          <a:prstGeom prst="rect">
            <a:avLst/>
          </a:prstGeom>
          <a:ln w="38100" cap="sq">
            <a:noFill/>
            <a:prstDash val="solid"/>
            <a:miter lim="800000"/>
          </a:ln>
          <a:effectLst/>
        </p:spPr>
      </p:pic>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0" y="152400"/>
            <a:ext cx="9144000" cy="533400"/>
          </a:xfrm>
          <a:prstGeom prst="rect">
            <a:avLst/>
          </a:prstGeom>
          <a:solidFill>
            <a:srgbClr val="FFFFFF">
              <a:alpha val="50000"/>
            </a:srgb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kern="0" dirty="0" smtClean="0">
                <a:solidFill>
                  <a:schemeClr val="tx2"/>
                </a:solidFill>
                <a:latin typeface="Times New Roman" pitchFamily="18" charset="0"/>
                <a:ea typeface="+mj-ea"/>
                <a:cs typeface="Times New Roman" pitchFamily="18" charset="0"/>
              </a:rPr>
              <a:t>SOCIO-ECONOMIC IMPORTANCE</a:t>
            </a:r>
            <a:endParaRPr kumimoji="0" lang="en-US" sz="32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p:txBody>
      </p:sp>
      <p:sp>
        <p:nvSpPr>
          <p:cNvPr id="5" name="Rectangle 9"/>
          <p:cNvSpPr txBox="1">
            <a:spLocks noChangeArrowheads="1"/>
          </p:cNvSpPr>
          <p:nvPr/>
        </p:nvSpPr>
        <p:spPr bwMode="auto">
          <a:xfrm>
            <a:off x="304800" y="990600"/>
            <a:ext cx="4953000" cy="481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14000"/>
              </a:lnSpc>
              <a:spcBef>
                <a:spcPts val="0"/>
              </a:spcBef>
              <a:spcAft>
                <a:spcPct val="0"/>
              </a:spcAft>
              <a:buClrTx/>
              <a:buSzTx/>
              <a:tabLst/>
              <a:defRPr/>
            </a:pPr>
            <a:r>
              <a:rPr lang="en-US" sz="2400" u="sng" kern="0" dirty="0" smtClean="0">
                <a:latin typeface="Times New Roman" pitchFamily="18" charset="0"/>
                <a:cs typeface="Times New Roman" pitchFamily="18" charset="0"/>
              </a:rPr>
              <a:t>PARAMETERS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Boat Ramps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kumimoji="0" lang="en-US" sz="25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Existing Recreational</a:t>
            </a:r>
            <a:r>
              <a:rPr kumimoji="0" lang="en-US" sz="2500" b="0" i="0" u="none" strike="noStrike" kern="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5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Trails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Great Florida Birding Trails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Fish Management Areas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FWC Permitted Bass Tournaments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Alligator Egg Collection Lakes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Population (50 mile radius</a:t>
            </a:r>
            <a:r>
              <a:rPr lang="en-US" sz="2500" b="0" kern="0" dirty="0" smtClean="0">
                <a:latin typeface="Arial Rounded MT Bold"/>
              </a:rPr>
              <a:t>)</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lang="en-US" sz="2000" kern="0" dirty="0" smtClean="0">
              <a:latin typeface="Century Schoolbook" pitchFamily="18" charset="0"/>
            </a:endParaRP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kumimoji="0" lang="en-US" sz="2000" b="1" i="0" u="none" strike="noStrike" kern="0" cap="none" spc="0" normalizeH="0" baseline="0" noProof="0" dirty="0" smtClean="0">
              <a:ln>
                <a:noFill/>
              </a:ln>
              <a:solidFill>
                <a:schemeClr val="tx1"/>
              </a:solidFill>
              <a:effectLst/>
              <a:uLnTx/>
              <a:uFillTx/>
              <a:latin typeface="Century Schoolbook" pitchFamily="18"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1" i="0" u="none" strike="noStrike" kern="0" cap="none" spc="0" normalizeH="0" baseline="0" noProof="0" dirty="0" smtClean="0">
              <a:ln>
                <a:noFill/>
              </a:ln>
              <a:solidFill>
                <a:schemeClr val="tx1"/>
              </a:solidFill>
              <a:effectLst/>
              <a:uLnTx/>
              <a:uFillTx/>
              <a:latin typeface="+mn-lt"/>
              <a:ea typeface="+mn-ea"/>
              <a:cs typeface="+mn-cs"/>
            </a:endParaRPr>
          </a:p>
        </p:txBody>
      </p:sp>
      <p:pic>
        <p:nvPicPr>
          <p:cNvPr id="7" name="Picture 13" descr="Boat ramps  Okee"/>
          <p:cNvPicPr>
            <a:picLocks noChangeAspect="1" noChangeArrowheads="1"/>
          </p:cNvPicPr>
          <p:nvPr/>
        </p:nvPicPr>
        <p:blipFill>
          <a:blip r:embed="rId3" cstate="print"/>
          <a:stretch>
            <a:fillRect/>
          </a:stretch>
        </p:blipFill>
        <p:spPr bwMode="auto">
          <a:xfrm>
            <a:off x="5334000" y="1142999"/>
            <a:ext cx="3660987" cy="2807515"/>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6" name="Picture 5" descr="bass trnmt 2.jpg"/>
          <p:cNvPicPr>
            <a:picLocks noChangeAspect="1"/>
          </p:cNvPicPr>
          <p:nvPr/>
        </p:nvPicPr>
        <p:blipFill>
          <a:blip r:embed="rId4" cstate="print"/>
          <a:stretch>
            <a:fillRect/>
          </a:stretch>
        </p:blipFill>
        <p:spPr>
          <a:xfrm>
            <a:off x="5334000" y="4190999"/>
            <a:ext cx="3692770" cy="2133601"/>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0" y="152400"/>
            <a:ext cx="9144000" cy="533400"/>
          </a:xfrm>
          <a:prstGeom prst="rect">
            <a:avLst/>
          </a:prstGeom>
          <a:solidFill>
            <a:srgbClr val="FFFFFF">
              <a:alpha val="50000"/>
            </a:srgb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kern="0" dirty="0" smtClean="0">
                <a:solidFill>
                  <a:schemeClr val="tx2"/>
                </a:solidFill>
                <a:latin typeface="Times New Roman" pitchFamily="18" charset="0"/>
                <a:ea typeface="+mj-ea"/>
                <a:cs typeface="Times New Roman" pitchFamily="18" charset="0"/>
              </a:rPr>
              <a:t>MANAGEMENT EMPHASIS</a:t>
            </a:r>
            <a:endParaRPr kumimoji="0" lang="en-US" sz="32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p:txBody>
      </p:sp>
      <p:sp>
        <p:nvSpPr>
          <p:cNvPr id="5" name="Rectangle 9"/>
          <p:cNvSpPr txBox="1">
            <a:spLocks noChangeArrowheads="1"/>
          </p:cNvSpPr>
          <p:nvPr/>
        </p:nvSpPr>
        <p:spPr bwMode="auto">
          <a:xfrm>
            <a:off x="304800" y="1051560"/>
            <a:ext cx="4876800" cy="481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25000"/>
              </a:lnSpc>
              <a:spcBef>
                <a:spcPts val="0"/>
              </a:spcBef>
              <a:spcAft>
                <a:spcPct val="0"/>
              </a:spcAft>
              <a:buClrTx/>
              <a:buSzTx/>
              <a:tabLst/>
              <a:defRPr/>
            </a:pPr>
            <a:r>
              <a:rPr lang="en-US" sz="2500" u="sng" kern="0" dirty="0" smtClean="0">
                <a:latin typeface="Times New Roman" pitchFamily="18" charset="0"/>
                <a:cs typeface="Times New Roman" pitchFamily="18" charset="0"/>
              </a:rPr>
              <a:t>PARAMETERS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Outstanding Florida Waters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kumimoji="0" lang="en-US" sz="25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Conservation Lands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Trophic State Index</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Water Quality Restoration</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Managed Water Control Structures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AHCR Funded Projects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r>
              <a:rPr lang="en-US" sz="2500" b="0" kern="0" dirty="0" smtClean="0">
                <a:latin typeface="Times New Roman" pitchFamily="18" charset="0"/>
                <a:cs typeface="Times New Roman" pitchFamily="18" charset="0"/>
              </a:rPr>
              <a:t>Invasive Plant Management Funded Projects</a:t>
            </a: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lang="en-US" sz="2000" kern="0" dirty="0" smtClean="0">
              <a:latin typeface="Century Schoolbook" pitchFamily="18" charset="0"/>
            </a:endParaRPr>
          </a:p>
          <a:p>
            <a:pPr marL="342900" marR="0" lvl="0" indent="-342900" algn="l" defTabSz="914400" rtl="0" eaLnBrk="0" fontAlgn="base" latinLnBrk="0" hangingPunct="0">
              <a:lnSpc>
                <a:spcPct val="125000"/>
              </a:lnSpc>
              <a:spcBef>
                <a:spcPts val="0"/>
              </a:spcBef>
              <a:spcAft>
                <a:spcPct val="0"/>
              </a:spcAft>
              <a:buClrTx/>
              <a:buSzTx/>
              <a:buFont typeface="Wingdings" pitchFamily="2" charset="2"/>
              <a:buChar char="§"/>
              <a:tabLst/>
              <a:defRPr/>
            </a:pPr>
            <a:endParaRPr kumimoji="0" lang="en-US" sz="2000" b="1" i="0" u="none" strike="noStrike" kern="0" cap="none" spc="0" normalizeH="0" baseline="0" noProof="0" dirty="0" smtClean="0">
              <a:ln>
                <a:noFill/>
              </a:ln>
              <a:solidFill>
                <a:schemeClr val="tx1"/>
              </a:solidFill>
              <a:effectLst/>
              <a:uLnTx/>
              <a:uFillTx/>
              <a:latin typeface="Century Schoolbook" pitchFamily="18"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1" i="0" u="none" strike="noStrike" kern="0" cap="none" spc="0" normalizeH="0" baseline="0" noProof="0" dirty="0" smtClean="0">
              <a:ln>
                <a:noFill/>
              </a:ln>
              <a:solidFill>
                <a:schemeClr val="tx1"/>
              </a:solidFill>
              <a:effectLst/>
              <a:uLnTx/>
              <a:uFillTx/>
              <a:latin typeface="+mn-lt"/>
              <a:ea typeface="+mn-ea"/>
              <a:cs typeface="+mn-cs"/>
            </a:endParaRPr>
          </a:p>
        </p:txBody>
      </p:sp>
      <p:pic>
        <p:nvPicPr>
          <p:cNvPr id="6" name="Picture 13" descr="Boat ramps  Okee"/>
          <p:cNvPicPr>
            <a:picLocks noChangeAspect="1" noChangeArrowheads="1"/>
          </p:cNvPicPr>
          <p:nvPr/>
        </p:nvPicPr>
        <p:blipFill>
          <a:blip r:embed="rId3" cstate="print"/>
          <a:stretch>
            <a:fillRect/>
          </a:stretch>
        </p:blipFill>
        <p:spPr bwMode="auto">
          <a:xfrm>
            <a:off x="5562600" y="1474634"/>
            <a:ext cx="3200400" cy="4087966"/>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46875" y="616803"/>
            <a:ext cx="4440125" cy="646331"/>
          </a:xfrm>
          <a:prstGeom prst="rect">
            <a:avLst/>
          </a:prstGeom>
          <a:noFill/>
        </p:spPr>
        <p:txBody>
          <a:bodyPr wrap="none" rtlCol="0">
            <a:spAutoFit/>
          </a:bodyPr>
          <a:lstStyle/>
          <a:p>
            <a:pPr algn="ctr"/>
            <a:r>
              <a:rPr lang="en-US" sz="3600" u="sng" dirty="0" smtClean="0">
                <a:latin typeface="Times New Roman" pitchFamily="18" charset="0"/>
                <a:cs typeface="Times New Roman" pitchFamily="18" charset="0"/>
              </a:rPr>
              <a:t>AHRE Standing Team </a:t>
            </a:r>
            <a:endParaRPr lang="en-US" sz="3600" u="sng" dirty="0">
              <a:latin typeface="Times New Roman" pitchFamily="18" charset="0"/>
              <a:cs typeface="Times New Roman" pitchFamily="18" charset="0"/>
            </a:endParaRPr>
          </a:p>
        </p:txBody>
      </p:sp>
      <p:sp>
        <p:nvSpPr>
          <p:cNvPr id="8" name="TextBox 7"/>
          <p:cNvSpPr txBox="1"/>
          <p:nvPr/>
        </p:nvSpPr>
        <p:spPr>
          <a:xfrm>
            <a:off x="381000" y="1600200"/>
            <a:ext cx="8001000" cy="3108543"/>
          </a:xfrm>
          <a:prstGeom prst="rect">
            <a:avLst/>
          </a:prstGeom>
          <a:noFill/>
        </p:spPr>
        <p:txBody>
          <a:bodyPr wrap="square" rtlCol="0">
            <a:spAutoFit/>
          </a:bodyPr>
          <a:lstStyle/>
          <a:p>
            <a:pPr lvl="1">
              <a:buFont typeface="Arial" pitchFamily="34" charset="0"/>
              <a:buChar char="•"/>
            </a:pPr>
            <a:r>
              <a:rPr lang="en-US" sz="2800" dirty="0" smtClean="0">
                <a:latin typeface="Times New Roman" pitchFamily="18" charset="0"/>
                <a:cs typeface="Times New Roman" pitchFamily="18" charset="0"/>
              </a:rPr>
              <a:t>Team members consist of biologists who serve as subject matter experts representing various fish and wildlife focal taxa groups.</a:t>
            </a:r>
          </a:p>
          <a:p>
            <a:pPr lvl="1">
              <a:buFont typeface="Arial" pitchFamily="34" charset="0"/>
              <a:buChar char="•"/>
            </a:pPr>
            <a:endParaRPr lang="en-US" sz="2800" dirty="0" smtClean="0">
              <a:latin typeface="Times New Roman" pitchFamily="18" charset="0"/>
              <a:cs typeface="Times New Roman" pitchFamily="18" charset="0"/>
            </a:endParaRPr>
          </a:p>
          <a:p>
            <a:pPr lvl="1">
              <a:buFont typeface="Arial" pitchFamily="34" charset="0"/>
              <a:buChar char="•"/>
            </a:pPr>
            <a:r>
              <a:rPr lang="en-US" sz="2800" dirty="0" smtClean="0">
                <a:latin typeface="Times New Roman" pitchFamily="18" charset="0"/>
                <a:cs typeface="Times New Roman" pitchFamily="18" charset="0"/>
              </a:rPr>
              <a:t>Advocate development of project proposals on an annual basis and prioritize a list of AHRE project proposals for funding consideration.</a:t>
            </a:r>
            <a:endParaRPr lang="en-US" sz="28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47800" y="533400"/>
            <a:ext cx="6295121" cy="646331"/>
          </a:xfrm>
          <a:prstGeom prst="rect">
            <a:avLst/>
          </a:prstGeom>
          <a:noFill/>
        </p:spPr>
        <p:txBody>
          <a:bodyPr wrap="none" rtlCol="0">
            <a:spAutoFit/>
          </a:bodyPr>
          <a:lstStyle/>
          <a:p>
            <a:r>
              <a:rPr lang="en-US" sz="3600" u="sng" dirty="0" smtClean="0">
                <a:latin typeface="Times New Roman" pitchFamily="18" charset="0"/>
                <a:cs typeface="Times New Roman" pitchFamily="18" charset="0"/>
              </a:rPr>
              <a:t>Tallahassee Review and Ranking</a:t>
            </a:r>
            <a:endParaRPr lang="en-US" sz="3600" u="sng" dirty="0">
              <a:latin typeface="Times New Roman" pitchFamily="18" charset="0"/>
              <a:cs typeface="Times New Roman" pitchFamily="18" charset="0"/>
            </a:endParaRPr>
          </a:p>
        </p:txBody>
      </p:sp>
      <p:sp>
        <p:nvSpPr>
          <p:cNvPr id="9" name="Content Placeholder 8"/>
          <p:cNvSpPr>
            <a:spLocks noGrp="1"/>
          </p:cNvSpPr>
          <p:nvPr>
            <p:ph idx="1"/>
          </p:nvPr>
        </p:nvSpPr>
        <p:spPr>
          <a:xfrm>
            <a:off x="914400" y="1447800"/>
            <a:ext cx="7467600" cy="3657600"/>
          </a:xfrm>
        </p:spPr>
        <p:txBody>
          <a:bodyPr/>
          <a:lstStyle/>
          <a:p>
            <a:r>
              <a:rPr lang="en-US" sz="2800" dirty="0" smtClean="0">
                <a:latin typeface="Times New Roman" pitchFamily="18" charset="0"/>
                <a:cs typeface="Times New Roman" pitchFamily="18" charset="0"/>
              </a:rPr>
              <a:t>AHRES Administrators</a:t>
            </a:r>
          </a:p>
          <a:p>
            <a:r>
              <a:rPr lang="en-US" sz="2800" dirty="0" smtClean="0">
                <a:latin typeface="Times New Roman" pitchFamily="18" charset="0"/>
                <a:cs typeface="Times New Roman" pitchFamily="18" charset="0"/>
              </a:rPr>
              <a:t>Habitat and Species Conservation Division Leadership</a:t>
            </a:r>
          </a:p>
          <a:p>
            <a:r>
              <a:rPr lang="en-US" sz="2800" dirty="0" smtClean="0">
                <a:latin typeface="Times New Roman" pitchFamily="18" charset="0"/>
                <a:cs typeface="Times New Roman" pitchFamily="18" charset="0"/>
              </a:rPr>
              <a:t>Wildlife Habitat Management Section Leader</a:t>
            </a:r>
          </a:p>
          <a:p>
            <a:r>
              <a:rPr lang="en-US" sz="2800" dirty="0" smtClean="0">
                <a:latin typeface="Times New Roman" pitchFamily="18" charset="0"/>
                <a:cs typeface="Times New Roman" pitchFamily="18" charset="0"/>
              </a:rPr>
              <a:t>Invasive Plant Management Section Leader</a:t>
            </a:r>
          </a:p>
          <a:p>
            <a:r>
              <a:rPr lang="en-US" sz="2800" dirty="0" smtClean="0">
                <a:latin typeface="Times New Roman" pitchFamily="18" charset="0"/>
                <a:cs typeface="Times New Roman" pitchFamily="18" charset="0"/>
              </a:rPr>
              <a:t>Freshwater Fisheries Research Section Leader</a:t>
            </a:r>
          </a:p>
          <a:p>
            <a:r>
              <a:rPr lang="en-US" sz="2800" dirty="0" smtClean="0">
                <a:latin typeface="Times New Roman" pitchFamily="18" charset="0"/>
                <a:cs typeface="Times New Roman" pitchFamily="18" charset="0"/>
              </a:rPr>
              <a:t>Division of Freshwater Fisheries Management Staff</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14400" y="228600"/>
            <a:ext cx="3384068" cy="646331"/>
          </a:xfrm>
          <a:prstGeom prst="rect">
            <a:avLst/>
          </a:prstGeom>
          <a:noFill/>
        </p:spPr>
        <p:txBody>
          <a:bodyPr wrap="none" rtlCol="0">
            <a:spAutoFit/>
          </a:bodyPr>
          <a:lstStyle/>
          <a:p>
            <a:r>
              <a:rPr lang="en-US" sz="3600" u="sng" dirty="0" smtClean="0">
                <a:latin typeface="Times New Roman" pitchFamily="18" charset="0"/>
                <a:cs typeface="Times New Roman" pitchFamily="18" charset="0"/>
              </a:rPr>
              <a:t>Types of Projects</a:t>
            </a:r>
            <a:endParaRPr lang="en-US" sz="3600" u="sng" dirty="0">
              <a:latin typeface="Times New Roman" pitchFamily="18" charset="0"/>
              <a:cs typeface="Times New Roman" pitchFamily="18" charset="0"/>
            </a:endParaRPr>
          </a:p>
        </p:txBody>
      </p:sp>
      <p:pic>
        <p:nvPicPr>
          <p:cNvPr id="12" name="Picture 11" descr="DSC_5159.JPG"/>
          <p:cNvPicPr>
            <a:picLocks noChangeAspect="1"/>
          </p:cNvPicPr>
          <p:nvPr/>
        </p:nvPicPr>
        <p:blipFill>
          <a:blip r:embed="rId3" cstate="print"/>
          <a:stretch>
            <a:fillRect/>
          </a:stretch>
        </p:blipFill>
        <p:spPr>
          <a:xfrm>
            <a:off x="4800600" y="3429000"/>
            <a:ext cx="3756715" cy="2971800"/>
          </a:xfrm>
          <a:prstGeom prst="rect">
            <a:avLst/>
          </a:prstGeom>
        </p:spPr>
      </p:pic>
      <p:pic>
        <p:nvPicPr>
          <p:cNvPr id="3074" name="Picture 2"/>
          <p:cNvPicPr>
            <a:picLocks noChangeAspect="1" noChangeArrowheads="1"/>
          </p:cNvPicPr>
          <p:nvPr/>
        </p:nvPicPr>
        <p:blipFill>
          <a:blip r:embed="rId4" cstate="print"/>
          <a:srcRect/>
          <a:stretch>
            <a:fillRect/>
          </a:stretch>
        </p:blipFill>
        <p:spPr bwMode="auto">
          <a:xfrm>
            <a:off x="1066800" y="3810000"/>
            <a:ext cx="3440394" cy="2574281"/>
          </a:xfrm>
          <a:prstGeom prst="rect">
            <a:avLst/>
          </a:prstGeom>
          <a:noFill/>
          <a:ln w="9525">
            <a:noFill/>
            <a:miter lim="800000"/>
            <a:headEnd/>
            <a:tailEnd/>
          </a:ln>
        </p:spPr>
      </p:pic>
      <p:pic>
        <p:nvPicPr>
          <p:cNvPr id="3075" name="Picture 3"/>
          <p:cNvPicPr>
            <a:picLocks noChangeAspect="1" noChangeArrowheads="1"/>
          </p:cNvPicPr>
          <p:nvPr/>
        </p:nvPicPr>
        <p:blipFill>
          <a:blip r:embed="rId5" cstate="print"/>
          <a:srcRect/>
          <a:stretch>
            <a:fillRect/>
          </a:stretch>
        </p:blipFill>
        <p:spPr bwMode="auto">
          <a:xfrm>
            <a:off x="914400" y="1066800"/>
            <a:ext cx="3352800" cy="2514600"/>
          </a:xfrm>
          <a:prstGeom prst="rect">
            <a:avLst/>
          </a:prstGeom>
          <a:noFill/>
          <a:ln w="9525">
            <a:noFill/>
            <a:miter lim="800000"/>
            <a:headEnd/>
            <a:tailEnd/>
          </a:ln>
        </p:spPr>
      </p:pic>
      <p:pic>
        <p:nvPicPr>
          <p:cNvPr id="7170" name="Picture 2"/>
          <p:cNvPicPr>
            <a:picLocks noChangeAspect="1" noChangeArrowheads="1"/>
          </p:cNvPicPr>
          <p:nvPr/>
        </p:nvPicPr>
        <p:blipFill>
          <a:blip r:embed="rId6" cstate="print"/>
          <a:srcRect/>
          <a:stretch>
            <a:fillRect/>
          </a:stretch>
        </p:blipFill>
        <p:spPr bwMode="auto">
          <a:xfrm>
            <a:off x="4800600" y="381000"/>
            <a:ext cx="3740922" cy="279915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p:cNvPicPr>
            <a:picLocks noChangeAspect="1" noChangeArrowheads="1"/>
          </p:cNvPicPr>
          <p:nvPr/>
        </p:nvPicPr>
        <p:blipFill>
          <a:blip r:embed="rId2" cstate="print"/>
          <a:srcRect/>
          <a:stretch>
            <a:fillRect/>
          </a:stretch>
        </p:blipFill>
        <p:spPr bwMode="auto">
          <a:xfrm>
            <a:off x="4953000" y="381000"/>
            <a:ext cx="3854450" cy="2743200"/>
          </a:xfrm>
          <a:prstGeom prst="rect">
            <a:avLst/>
          </a:prstGeom>
          <a:ln w="38100" cap="sq">
            <a:noFill/>
            <a:prstDash val="solid"/>
            <a:miter lim="800000"/>
          </a:ln>
          <a:effectLst/>
        </p:spPr>
      </p:pic>
      <p:pic>
        <p:nvPicPr>
          <p:cNvPr id="7172" name="Picture 8"/>
          <p:cNvPicPr>
            <a:picLocks noChangeAspect="1" noChangeArrowheads="1"/>
          </p:cNvPicPr>
          <p:nvPr/>
        </p:nvPicPr>
        <p:blipFill>
          <a:blip r:embed="rId3" cstate="print"/>
          <a:srcRect/>
          <a:stretch>
            <a:fillRect/>
          </a:stretch>
        </p:blipFill>
        <p:spPr bwMode="auto">
          <a:xfrm>
            <a:off x="4953000" y="3810000"/>
            <a:ext cx="3886200" cy="2514600"/>
          </a:xfrm>
          <a:prstGeom prst="rect">
            <a:avLst/>
          </a:prstGeom>
          <a:ln w="38100" cap="sq">
            <a:noFill/>
            <a:prstDash val="solid"/>
            <a:miter lim="800000"/>
          </a:ln>
          <a:effectLst/>
        </p:spPr>
      </p:pic>
      <p:sp>
        <p:nvSpPr>
          <p:cNvPr id="20483" name="Rectangle 3"/>
          <p:cNvSpPr>
            <a:spLocks noGrp="1" noChangeArrowheads="1"/>
          </p:cNvSpPr>
          <p:nvPr>
            <p:ph type="body" idx="1"/>
          </p:nvPr>
        </p:nvSpPr>
        <p:spPr>
          <a:xfrm>
            <a:off x="5334000" y="381000"/>
            <a:ext cx="2514600" cy="914400"/>
          </a:xfrm>
        </p:spPr>
        <p:txBody>
          <a:bodyPr/>
          <a:lstStyle/>
          <a:p>
            <a:pPr lvl="1" algn="r" eaLnBrk="1" hangingPunct="1">
              <a:buFont typeface="Tahoma" pitchFamily="34" charset="0"/>
              <a:buNone/>
              <a:defRPr/>
            </a:pPr>
            <a:r>
              <a:rPr lang="en-US" sz="3600" dirty="0">
                <a:solidFill>
                  <a:srgbClr val="000000"/>
                </a:solidFill>
                <a:latin typeface="Times New Roman" pitchFamily="18" charset="0"/>
                <a:cs typeface="Times New Roman" pitchFamily="18" charset="0"/>
              </a:rPr>
              <a:t>Gravity</a:t>
            </a:r>
          </a:p>
          <a:p>
            <a:pPr algn="r" eaLnBrk="1" hangingPunct="1">
              <a:defRPr/>
            </a:pPr>
            <a:endParaRPr lang="en-US" dirty="0"/>
          </a:p>
        </p:txBody>
      </p:sp>
      <p:pic>
        <p:nvPicPr>
          <p:cNvPr id="7174" name="Picture 5"/>
          <p:cNvPicPr>
            <a:picLocks noChangeAspect="1" noChangeArrowheads="1"/>
          </p:cNvPicPr>
          <p:nvPr/>
        </p:nvPicPr>
        <p:blipFill>
          <a:blip r:embed="rId4" cstate="print"/>
          <a:srcRect/>
          <a:stretch>
            <a:fillRect/>
          </a:stretch>
        </p:blipFill>
        <p:spPr bwMode="auto">
          <a:xfrm>
            <a:off x="304800" y="381000"/>
            <a:ext cx="3795712" cy="2743200"/>
          </a:xfrm>
          <a:prstGeom prst="rect">
            <a:avLst/>
          </a:prstGeom>
          <a:ln w="38100" cap="sq">
            <a:noFill/>
            <a:prstDash val="solid"/>
            <a:miter lim="800000"/>
          </a:ln>
          <a:effectLst/>
        </p:spPr>
      </p:pic>
      <p:sp>
        <p:nvSpPr>
          <p:cNvPr id="20492" name="Rectangle 12"/>
          <p:cNvSpPr>
            <a:spLocks noRot="1" noChangeArrowheads="1"/>
          </p:cNvSpPr>
          <p:nvPr/>
        </p:nvSpPr>
        <p:spPr bwMode="auto">
          <a:xfrm>
            <a:off x="-71989" y="304170"/>
            <a:ext cx="2667001" cy="914400"/>
          </a:xfrm>
          <a:prstGeom prst="rect">
            <a:avLst/>
          </a:prstGeom>
          <a:noFill/>
          <a:ln w="9525">
            <a:noFill/>
            <a:miter lim="800000"/>
            <a:headEnd/>
            <a:tailEnd/>
          </a:ln>
          <a:effectLst/>
        </p:spPr>
        <p:txBody>
          <a:bodyPr/>
          <a:lstStyle/>
          <a:p>
            <a:pPr marL="742950" lvl="1" indent="-285750">
              <a:spcBef>
                <a:spcPct val="20000"/>
              </a:spcBef>
              <a:buFont typeface="Tahoma" pitchFamily="34" charset="0"/>
              <a:buNone/>
              <a:defRPr/>
            </a:pPr>
            <a:r>
              <a:rPr lang="en-US" sz="3600" dirty="0">
                <a:solidFill>
                  <a:srgbClr val="FFFFFF"/>
                </a:solidFill>
                <a:effectLst>
                  <a:outerShdw blurRad="38100" dist="38100" dir="2700000" algn="tl">
                    <a:srgbClr val="000000"/>
                  </a:outerShdw>
                </a:effectLst>
                <a:latin typeface="Times New Roman" pitchFamily="18" charset="0"/>
                <a:cs typeface="Times New Roman" pitchFamily="18" charset="0"/>
              </a:rPr>
              <a:t>Pump</a:t>
            </a:r>
          </a:p>
          <a:p>
            <a:pPr marL="342900" indent="-342900">
              <a:spcBef>
                <a:spcPct val="20000"/>
              </a:spcBef>
              <a:buClr>
                <a:schemeClr val="hlink"/>
              </a:buClr>
              <a:buSzPct val="120000"/>
              <a:buFontTx/>
              <a:buChar char="•"/>
              <a:defRPr/>
            </a:pPr>
            <a:endParaRPr lang="en-US" sz="4000" dirty="0">
              <a:effectLst>
                <a:outerShdw blurRad="38100" dist="38100" dir="2700000" algn="tl">
                  <a:srgbClr val="000000"/>
                </a:outerShdw>
              </a:effectLst>
              <a:latin typeface="Arial Rounded MT Bold" pitchFamily="34" charset="0"/>
            </a:endParaRPr>
          </a:p>
        </p:txBody>
      </p:sp>
      <p:sp>
        <p:nvSpPr>
          <p:cNvPr id="9" name="Rectangle 12"/>
          <p:cNvSpPr>
            <a:spLocks noRot="1" noChangeArrowheads="1"/>
          </p:cNvSpPr>
          <p:nvPr/>
        </p:nvSpPr>
        <p:spPr bwMode="auto">
          <a:xfrm>
            <a:off x="3124200" y="3124200"/>
            <a:ext cx="3505200" cy="609600"/>
          </a:xfrm>
          <a:prstGeom prst="rect">
            <a:avLst/>
          </a:prstGeom>
          <a:noFill/>
          <a:ln w="9525">
            <a:noFill/>
            <a:miter lim="800000"/>
            <a:headEnd/>
            <a:tailEnd/>
          </a:ln>
          <a:effectLst/>
        </p:spPr>
        <p:txBody>
          <a:bodyPr/>
          <a:lstStyle/>
          <a:p>
            <a:pPr marL="742950" lvl="1" indent="-285750">
              <a:spcBef>
                <a:spcPct val="20000"/>
              </a:spcBef>
              <a:buFont typeface="Tahoma" pitchFamily="34" charset="0"/>
              <a:buNone/>
              <a:defRPr/>
            </a:pPr>
            <a:r>
              <a:rPr lang="en-US" sz="3600" dirty="0" smtClean="0">
                <a:solidFill>
                  <a:srgbClr val="000000"/>
                </a:solidFill>
                <a:latin typeface="Times New Roman" pitchFamily="18" charset="0"/>
                <a:cs typeface="Times New Roman" pitchFamily="18" charset="0"/>
              </a:rPr>
              <a:t>Drawdown</a:t>
            </a:r>
            <a:endParaRPr lang="en-US" sz="3600" dirty="0">
              <a:solidFill>
                <a:srgbClr val="000000"/>
              </a:solidFill>
              <a:latin typeface="Times New Roman" pitchFamily="18" charset="0"/>
              <a:cs typeface="Times New Roman" pitchFamily="18" charset="0"/>
            </a:endParaRPr>
          </a:p>
          <a:p>
            <a:pPr marL="342900" indent="-342900">
              <a:spcBef>
                <a:spcPct val="20000"/>
              </a:spcBef>
              <a:buClr>
                <a:schemeClr val="hlink"/>
              </a:buClr>
              <a:buSzPct val="120000"/>
              <a:buFontTx/>
              <a:buChar char="•"/>
              <a:defRPr/>
            </a:pPr>
            <a:endParaRPr lang="en-US" sz="4000" dirty="0">
              <a:solidFill>
                <a:srgbClr val="000000"/>
              </a:solidFill>
              <a:effectLst>
                <a:outerShdw blurRad="38100" dist="38100" dir="2700000" algn="tl">
                  <a:srgbClr val="000000"/>
                </a:outerShdw>
              </a:effectLst>
              <a:latin typeface="Arial Rounded MT Bold" pitchFamily="34" charset="0"/>
            </a:endParaRPr>
          </a:p>
        </p:txBody>
      </p:sp>
      <p:pic>
        <p:nvPicPr>
          <p:cNvPr id="4098" name="Picture 2"/>
          <p:cNvPicPr>
            <a:picLocks noChangeAspect="1" noChangeArrowheads="1"/>
          </p:cNvPicPr>
          <p:nvPr/>
        </p:nvPicPr>
        <p:blipFill>
          <a:blip r:embed="rId5" cstate="print"/>
          <a:srcRect/>
          <a:stretch>
            <a:fillRect/>
          </a:stretch>
        </p:blipFill>
        <p:spPr bwMode="auto">
          <a:xfrm>
            <a:off x="1066800" y="3810000"/>
            <a:ext cx="3581400" cy="24977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body" sz="half" idx="1"/>
          </p:nvPr>
        </p:nvSpPr>
        <p:spPr>
          <a:xfrm>
            <a:off x="76200" y="838200"/>
            <a:ext cx="4343400" cy="762000"/>
          </a:xfrm>
        </p:spPr>
        <p:txBody>
          <a:bodyPr/>
          <a:lstStyle/>
          <a:p>
            <a:pPr eaLnBrk="1" hangingPunct="1">
              <a:buFontTx/>
              <a:buNone/>
              <a:defRPr/>
            </a:pPr>
            <a:r>
              <a:rPr lang="en-US" u="sng" dirty="0" smtClean="0">
                <a:latin typeface="Times New Roman" pitchFamily="18" charset="0"/>
                <a:cs typeface="Times New Roman" pitchFamily="18" charset="0"/>
              </a:rPr>
              <a:t>Lake Sediment Removal</a:t>
            </a:r>
            <a:endParaRPr lang="en-US" u="sng" dirty="0">
              <a:latin typeface="Times New Roman" pitchFamily="18" charset="0"/>
              <a:cs typeface="Times New Roman" pitchFamily="18" charset="0"/>
            </a:endParaRPr>
          </a:p>
        </p:txBody>
      </p:sp>
      <p:pic>
        <p:nvPicPr>
          <p:cNvPr id="8195" name="Picture 8" descr="P7210034"/>
          <p:cNvPicPr>
            <a:picLocks noGrp="1" noChangeAspect="1" noChangeArrowheads="1"/>
          </p:cNvPicPr>
          <p:nvPr>
            <p:ph sz="half" idx="2"/>
          </p:nvPr>
        </p:nvPicPr>
        <p:blipFill>
          <a:blip r:embed="rId2" cstate="print"/>
          <a:srcRect/>
          <a:stretch>
            <a:fillRect/>
          </a:stretch>
        </p:blipFill>
        <p:spPr>
          <a:xfrm>
            <a:off x="4495800" y="381000"/>
            <a:ext cx="4267200" cy="2978904"/>
          </a:xfrm>
          <a:prstGeom prst="rect">
            <a:avLst/>
          </a:prstGeom>
          <a:ln w="38100" cap="sq">
            <a:noFill/>
            <a:prstDash val="solid"/>
            <a:miter lim="800000"/>
          </a:ln>
          <a:effectLst/>
        </p:spPr>
      </p:pic>
      <p:sp>
        <p:nvSpPr>
          <p:cNvPr id="8198" name="Rectangle 17"/>
          <p:cNvSpPr>
            <a:spLocks noChangeArrowheads="1"/>
          </p:cNvSpPr>
          <p:nvPr/>
        </p:nvSpPr>
        <p:spPr bwMode="auto">
          <a:xfrm>
            <a:off x="152400" y="5181600"/>
            <a:ext cx="4114800" cy="830997"/>
          </a:xfrm>
          <a:prstGeom prst="rect">
            <a:avLst/>
          </a:prstGeom>
          <a:noFill/>
          <a:ln w="9525">
            <a:noFill/>
            <a:miter lim="800000"/>
            <a:headEnd/>
            <a:tailEnd/>
          </a:ln>
        </p:spPr>
        <p:txBody>
          <a:bodyPr wrap="square">
            <a:spAutoFit/>
          </a:bodyPr>
          <a:lstStyle/>
          <a:p>
            <a:pPr algn="ctr">
              <a:spcBef>
                <a:spcPct val="20000"/>
              </a:spcBef>
              <a:buClr>
                <a:schemeClr val="hlink"/>
              </a:buClr>
              <a:buFont typeface="Wingdings" pitchFamily="2" charset="2"/>
              <a:buNone/>
            </a:pPr>
            <a:r>
              <a:rPr lang="en-US" sz="2400" dirty="0">
                <a:latin typeface="Times New Roman" pitchFamily="18" charset="0"/>
                <a:cs typeface="Times New Roman" pitchFamily="18" charset="0"/>
              </a:rPr>
              <a:t>Conventional </a:t>
            </a:r>
            <a:r>
              <a:rPr lang="en-US" sz="2400" dirty="0" smtClean="0">
                <a:latin typeface="Times New Roman" pitchFamily="18" charset="0"/>
                <a:cs typeface="Times New Roman" pitchFamily="18" charset="0"/>
              </a:rPr>
              <a:t>Earth-Moving  Equipment</a:t>
            </a:r>
            <a:endParaRPr lang="en-US" sz="2400" dirty="0">
              <a:latin typeface="Times New Roman" pitchFamily="18" charset="0"/>
              <a:cs typeface="Times New Roman" pitchFamily="18" charset="0"/>
            </a:endParaRPr>
          </a:p>
        </p:txBody>
      </p:sp>
      <p:sp>
        <p:nvSpPr>
          <p:cNvPr id="17426" name="Rectangle 18"/>
          <p:cNvSpPr>
            <a:spLocks noChangeArrowheads="1"/>
          </p:cNvSpPr>
          <p:nvPr/>
        </p:nvSpPr>
        <p:spPr bwMode="auto">
          <a:xfrm>
            <a:off x="5334000" y="2667000"/>
            <a:ext cx="2667000" cy="461665"/>
          </a:xfrm>
          <a:prstGeom prst="rect">
            <a:avLst/>
          </a:prstGeom>
          <a:solidFill>
            <a:schemeClr val="tx1"/>
          </a:solidFill>
          <a:ln w="9525">
            <a:noFill/>
            <a:miter lim="800000"/>
            <a:headEnd/>
            <a:tailEnd/>
          </a:ln>
          <a:effectLst/>
        </p:spPr>
        <p:txBody>
          <a:bodyPr wrap="square">
            <a:spAutoFit/>
          </a:bodyPr>
          <a:lstStyle/>
          <a:p>
            <a:pPr algn="ctr">
              <a:spcBef>
                <a:spcPct val="20000"/>
              </a:spcBef>
              <a:buClr>
                <a:schemeClr val="hlink"/>
              </a:buClr>
              <a:buFont typeface="Wingdings" pitchFamily="2" charset="2"/>
              <a:buNone/>
              <a:defRPr/>
            </a:pPr>
            <a:r>
              <a:rPr lang="en-US" sz="2400" dirty="0" smtClean="0">
                <a:solidFill>
                  <a:srgbClr val="FFFFFF"/>
                </a:solidFill>
                <a:latin typeface="Times New Roman" pitchFamily="18" charset="0"/>
                <a:cs typeface="Times New Roman" pitchFamily="18" charset="0"/>
              </a:rPr>
              <a:t>Hydraulic Dredging</a:t>
            </a:r>
            <a:endParaRPr lang="en-US" sz="2400" dirty="0">
              <a:solidFill>
                <a:srgbClr val="FFFFFF"/>
              </a:solidFill>
              <a:latin typeface="Times New Roman" pitchFamily="18" charset="0"/>
              <a:cs typeface="Times New Roman" pitchFamily="18" charset="0"/>
            </a:endParaRPr>
          </a:p>
        </p:txBody>
      </p:sp>
      <p:pic>
        <p:nvPicPr>
          <p:cNvPr id="8" name="Content Placeholder 1"/>
          <p:cNvPicPr>
            <a:picLocks noChangeAspect="1" noChangeArrowheads="1"/>
          </p:cNvPicPr>
          <p:nvPr/>
        </p:nvPicPr>
        <p:blipFill>
          <a:blip r:embed="rId3" cstate="print"/>
          <a:srcRect/>
          <a:stretch>
            <a:fillRect/>
          </a:stretch>
        </p:blipFill>
        <p:spPr bwMode="auto">
          <a:xfrm>
            <a:off x="4495800" y="3581400"/>
            <a:ext cx="4267200" cy="2819400"/>
          </a:xfrm>
          <a:prstGeom prst="rect">
            <a:avLst/>
          </a:prstGeom>
          <a:ln w="38100" cap="sq">
            <a:noFill/>
            <a:prstDash val="solid"/>
            <a:miter lim="800000"/>
          </a:ln>
          <a:effectLst/>
        </p:spPr>
      </p:pic>
      <p:pic>
        <p:nvPicPr>
          <p:cNvPr id="5122" name="Picture 2"/>
          <p:cNvPicPr>
            <a:picLocks noChangeAspect="1" noChangeArrowheads="1"/>
          </p:cNvPicPr>
          <p:nvPr/>
        </p:nvPicPr>
        <p:blipFill>
          <a:blip r:embed="rId4" cstate="print"/>
          <a:srcRect/>
          <a:stretch>
            <a:fillRect/>
          </a:stretch>
        </p:blipFill>
        <p:spPr bwMode="auto">
          <a:xfrm>
            <a:off x="381000" y="2590800"/>
            <a:ext cx="3657600" cy="244673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133600"/>
            <a:ext cx="8229600" cy="1384300"/>
          </a:xfrm>
        </p:spPr>
        <p:txBody>
          <a:bodyPr/>
          <a:lstStyle/>
          <a:p>
            <a:pPr algn="ctr"/>
            <a:r>
              <a:rPr lang="en-US" dirty="0" smtClean="0"/>
              <a:t/>
            </a:r>
            <a:br>
              <a:rPr lang="en-US" dirty="0" smtClean="0"/>
            </a:br>
            <a:r>
              <a:rPr lang="en-US" dirty="0" smtClean="0"/>
              <a:t/>
            </a:r>
            <a:br>
              <a:rPr lang="en-US" dirty="0" smtClean="0"/>
            </a:br>
            <a:r>
              <a:rPr lang="en-US" dirty="0" smtClean="0">
                <a:latin typeface="Times New Roman" pitchFamily="18" charset="0"/>
                <a:cs typeface="Times New Roman" pitchFamily="18" charset="0"/>
              </a:rPr>
              <a:t>The mission of this section is to manage, enhance and preserve aquatic habitat in Florida for the benefit of wildlife, aquatic life and the people of Florida.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p:cNvPicPr preferRelativeResize="0">
            <a:picLocks noChangeAspect="1" noChangeArrowheads="1"/>
          </p:cNvPicPr>
          <p:nvPr/>
        </p:nvPicPr>
        <p:blipFill>
          <a:blip r:embed="rId2" cstate="print"/>
          <a:srcRect/>
          <a:stretch>
            <a:fillRect/>
          </a:stretch>
        </p:blipFill>
        <p:spPr bwMode="auto">
          <a:xfrm>
            <a:off x="1143000" y="3886200"/>
            <a:ext cx="3577391" cy="2372795"/>
          </a:xfrm>
          <a:prstGeom prst="rect">
            <a:avLst/>
          </a:prstGeom>
          <a:ln w="38100" cap="sq">
            <a:noFill/>
            <a:prstDash val="solid"/>
            <a:miter lim="800000"/>
          </a:ln>
          <a:effectLst/>
        </p:spPr>
      </p:pic>
      <p:sp>
        <p:nvSpPr>
          <p:cNvPr id="10" name="Rectangle 8"/>
          <p:cNvSpPr>
            <a:spLocks noChangeArrowheads="1"/>
          </p:cNvSpPr>
          <p:nvPr/>
        </p:nvSpPr>
        <p:spPr bwMode="auto">
          <a:xfrm>
            <a:off x="533400" y="228600"/>
            <a:ext cx="7924800" cy="1027974"/>
          </a:xfrm>
          <a:prstGeom prst="rect">
            <a:avLst/>
          </a:prstGeom>
          <a:noFill/>
          <a:ln w="9525">
            <a:noFill/>
            <a:miter lim="800000"/>
            <a:headEnd/>
            <a:tailEnd/>
          </a:ln>
        </p:spPr>
        <p:txBody>
          <a:bodyPr wrap="square">
            <a:spAutoFit/>
          </a:bodyPr>
          <a:lstStyle/>
          <a:p>
            <a:pPr algn="ctr">
              <a:spcBef>
                <a:spcPct val="20000"/>
              </a:spcBef>
            </a:pPr>
            <a:r>
              <a:rPr lang="en-US" sz="3200" u="sng" dirty="0" smtClean="0">
                <a:solidFill>
                  <a:schemeClr val="tx1">
                    <a:lumMod val="85000"/>
                    <a:lumOff val="15000"/>
                  </a:schemeClr>
                </a:solidFill>
                <a:latin typeface="Times New Roman" pitchFamily="18" charset="0"/>
                <a:cs typeface="Times New Roman" pitchFamily="18" charset="0"/>
              </a:rPr>
              <a:t>Aquatic Plant Management</a:t>
            </a:r>
            <a:endParaRPr lang="en-US" sz="3200" u="sng" dirty="0">
              <a:solidFill>
                <a:schemeClr val="tx1">
                  <a:lumMod val="85000"/>
                  <a:lumOff val="15000"/>
                </a:schemeClr>
              </a:solidFill>
              <a:latin typeface="Times New Roman" pitchFamily="18" charset="0"/>
              <a:cs typeface="Times New Roman" pitchFamily="18" charset="0"/>
            </a:endParaRPr>
          </a:p>
          <a:p>
            <a:pPr lvl="1">
              <a:spcBef>
                <a:spcPct val="20000"/>
              </a:spcBef>
            </a:pPr>
            <a:endParaRPr lang="en-US" sz="2400" dirty="0">
              <a:solidFill>
                <a:srgbClr val="FFFF00"/>
              </a:solidFill>
              <a:latin typeface="Arial" pitchFamily="34" charset="0"/>
            </a:endParaRPr>
          </a:p>
        </p:txBody>
      </p:sp>
      <p:pic>
        <p:nvPicPr>
          <p:cNvPr id="9" name="Picture 10" descr="Herbicide Applicators 002"/>
          <p:cNvPicPr preferRelativeResize="0">
            <a:picLocks noChangeAspect="1" noChangeArrowheads="1"/>
          </p:cNvPicPr>
          <p:nvPr/>
        </p:nvPicPr>
        <p:blipFill>
          <a:blip r:embed="rId3" cstate="print"/>
          <a:srcRect t="19162"/>
          <a:stretch>
            <a:fillRect/>
          </a:stretch>
        </p:blipFill>
        <p:spPr bwMode="auto">
          <a:xfrm>
            <a:off x="228600" y="990600"/>
            <a:ext cx="4286020" cy="2726874"/>
          </a:xfrm>
          <a:prstGeom prst="rect">
            <a:avLst/>
          </a:prstGeom>
          <a:ln w="38100" cap="sq">
            <a:noFill/>
            <a:prstDash val="solid"/>
            <a:miter lim="800000"/>
          </a:ln>
          <a:effectLst/>
        </p:spPr>
      </p:pic>
      <p:pic>
        <p:nvPicPr>
          <p:cNvPr id="1026" name="Picture 2"/>
          <p:cNvPicPr>
            <a:picLocks noChangeAspect="1" noChangeArrowheads="1"/>
          </p:cNvPicPr>
          <p:nvPr/>
        </p:nvPicPr>
        <p:blipFill>
          <a:blip r:embed="rId4" cstate="print"/>
          <a:srcRect/>
          <a:stretch>
            <a:fillRect/>
          </a:stretch>
        </p:blipFill>
        <p:spPr bwMode="auto">
          <a:xfrm>
            <a:off x="5257800" y="1219200"/>
            <a:ext cx="3226430" cy="2158305"/>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5334001" y="3886200"/>
            <a:ext cx="32004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2" cstate="print"/>
          <a:srcRect/>
          <a:stretch>
            <a:fillRect/>
          </a:stretch>
        </p:blipFill>
        <p:spPr bwMode="auto">
          <a:xfrm>
            <a:off x="5334000" y="457200"/>
            <a:ext cx="3429000" cy="2483576"/>
          </a:xfrm>
          <a:prstGeom prst="rect">
            <a:avLst/>
          </a:prstGeom>
          <a:ln w="38100" cap="sq">
            <a:noFill/>
            <a:prstDash val="solid"/>
            <a:miter lim="800000"/>
          </a:ln>
          <a:effectLst/>
        </p:spPr>
      </p:pic>
      <p:sp>
        <p:nvSpPr>
          <p:cNvPr id="6" name="Rectangle 3"/>
          <p:cNvSpPr>
            <a:spLocks noGrp="1" noChangeArrowheads="1"/>
          </p:cNvSpPr>
          <p:nvPr>
            <p:ph type="body" idx="1"/>
          </p:nvPr>
        </p:nvSpPr>
        <p:spPr>
          <a:xfrm>
            <a:off x="5334000" y="3048000"/>
            <a:ext cx="3276600" cy="457200"/>
          </a:xfrm>
        </p:spPr>
        <p:txBody>
          <a:bodyPr/>
          <a:lstStyle/>
          <a:p>
            <a:pPr marL="609600" indent="-609600" eaLnBrk="1" hangingPunct="1">
              <a:buFontTx/>
              <a:buNone/>
            </a:pPr>
            <a:r>
              <a:rPr lang="en-US" sz="2400" dirty="0" smtClean="0">
                <a:latin typeface="Times New Roman" pitchFamily="18" charset="0"/>
                <a:cs typeface="Times New Roman" pitchFamily="18" charset="0"/>
              </a:rPr>
              <a:t>Submersed Plant Species</a:t>
            </a:r>
          </a:p>
        </p:txBody>
      </p:sp>
      <p:sp>
        <p:nvSpPr>
          <p:cNvPr id="7" name="Rectangle 12"/>
          <p:cNvSpPr>
            <a:spLocks noChangeArrowheads="1"/>
          </p:cNvSpPr>
          <p:nvPr/>
        </p:nvSpPr>
        <p:spPr bwMode="auto">
          <a:xfrm>
            <a:off x="381000" y="228600"/>
            <a:ext cx="4495800" cy="523220"/>
          </a:xfrm>
          <a:prstGeom prst="rect">
            <a:avLst/>
          </a:prstGeom>
          <a:noFill/>
          <a:ln w="9525" algn="ctr">
            <a:noFill/>
            <a:miter lim="800000"/>
            <a:headEnd/>
            <a:tailEnd/>
          </a:ln>
          <a:effectLst/>
        </p:spPr>
        <p:txBody>
          <a:bodyPr wrap="square">
            <a:spAutoFit/>
          </a:bodyPr>
          <a:lstStyle/>
          <a:p>
            <a:pPr>
              <a:spcBef>
                <a:spcPct val="20000"/>
              </a:spcBef>
              <a:defRPr/>
            </a:pPr>
            <a:r>
              <a:rPr lang="en-US" sz="2800" u="sng" dirty="0" smtClean="0">
                <a:latin typeface="Times New Roman" pitchFamily="18" charset="0"/>
                <a:cs typeface="Times New Roman" pitchFamily="18" charset="0"/>
              </a:rPr>
              <a:t>Transplanting Aquatic </a:t>
            </a:r>
            <a:r>
              <a:rPr lang="en-US" sz="2800" u="sng" dirty="0">
                <a:latin typeface="Times New Roman" pitchFamily="18" charset="0"/>
                <a:cs typeface="Times New Roman" pitchFamily="18" charset="0"/>
              </a:rPr>
              <a:t>Plants</a:t>
            </a:r>
          </a:p>
        </p:txBody>
      </p:sp>
      <p:sp>
        <p:nvSpPr>
          <p:cNvPr id="8" name="Rectangle 13"/>
          <p:cNvSpPr>
            <a:spLocks noChangeArrowheads="1"/>
          </p:cNvSpPr>
          <p:nvPr/>
        </p:nvSpPr>
        <p:spPr bwMode="auto">
          <a:xfrm>
            <a:off x="838200" y="5715000"/>
            <a:ext cx="3581400" cy="461665"/>
          </a:xfrm>
          <a:prstGeom prst="rect">
            <a:avLst/>
          </a:prstGeom>
          <a:noFill/>
          <a:ln w="9525" algn="ctr">
            <a:noFill/>
            <a:miter lim="800000"/>
            <a:headEnd/>
            <a:tailEnd/>
          </a:ln>
          <a:effectLst/>
        </p:spPr>
        <p:txBody>
          <a:bodyPr wrap="square">
            <a:spAutoFit/>
          </a:bodyPr>
          <a:lstStyle/>
          <a:p>
            <a:pPr lvl="1" algn="r">
              <a:spcBef>
                <a:spcPct val="20000"/>
              </a:spcBef>
              <a:defRPr/>
            </a:pPr>
            <a:r>
              <a:rPr lang="en-US" sz="2400" dirty="0">
                <a:latin typeface="Times New Roman" pitchFamily="18" charset="0"/>
                <a:cs typeface="Times New Roman" pitchFamily="18" charset="0"/>
              </a:rPr>
              <a:t>Emergent </a:t>
            </a:r>
            <a:r>
              <a:rPr lang="en-US" sz="2400" dirty="0" smtClean="0">
                <a:latin typeface="Times New Roman" pitchFamily="18" charset="0"/>
                <a:cs typeface="Times New Roman" pitchFamily="18" charset="0"/>
              </a:rPr>
              <a:t>Plant Species</a:t>
            </a:r>
            <a:endParaRPr lang="en-US" sz="2400" dirty="0">
              <a:latin typeface="Times New Roman" pitchFamily="18" charset="0"/>
              <a:cs typeface="Times New Roman" pitchFamily="18" charset="0"/>
            </a:endParaRPr>
          </a:p>
        </p:txBody>
      </p:sp>
      <p:pic>
        <p:nvPicPr>
          <p:cNvPr id="9" name="Picture 10"/>
          <p:cNvPicPr>
            <a:picLocks noChangeAspect="1" noChangeArrowheads="1"/>
          </p:cNvPicPr>
          <p:nvPr/>
        </p:nvPicPr>
        <p:blipFill>
          <a:blip r:embed="rId3" cstate="print">
            <a:lum bright="-6000"/>
          </a:blip>
          <a:srcRect/>
          <a:stretch>
            <a:fillRect/>
          </a:stretch>
        </p:blipFill>
        <p:spPr bwMode="auto">
          <a:xfrm>
            <a:off x="838200" y="990600"/>
            <a:ext cx="3886200" cy="2163763"/>
          </a:xfrm>
          <a:prstGeom prst="rect">
            <a:avLst/>
          </a:prstGeom>
          <a:ln w="38100" cap="sq">
            <a:noFill/>
            <a:prstDash val="solid"/>
            <a:miter lim="800000"/>
          </a:ln>
          <a:effectLst/>
        </p:spPr>
      </p:pic>
      <p:pic>
        <p:nvPicPr>
          <p:cNvPr id="10" name="Picture 11"/>
          <p:cNvPicPr>
            <a:picLocks noChangeAspect="1" noChangeArrowheads="1"/>
          </p:cNvPicPr>
          <p:nvPr/>
        </p:nvPicPr>
        <p:blipFill>
          <a:blip r:embed="rId4" cstate="print">
            <a:lum bright="6000"/>
          </a:blip>
          <a:srcRect/>
          <a:stretch>
            <a:fillRect/>
          </a:stretch>
        </p:blipFill>
        <p:spPr bwMode="auto">
          <a:xfrm>
            <a:off x="838200" y="3505200"/>
            <a:ext cx="3886200" cy="2055603"/>
          </a:xfrm>
          <a:prstGeom prst="rect">
            <a:avLst/>
          </a:prstGeom>
          <a:ln w="38100" cap="sq">
            <a:noFill/>
            <a:prstDash val="solid"/>
            <a:miter lim="800000"/>
          </a:ln>
          <a:effectLst/>
        </p:spPr>
      </p:pic>
      <p:pic>
        <p:nvPicPr>
          <p:cNvPr id="11" name="Picture 7"/>
          <p:cNvPicPr>
            <a:picLocks noChangeAspect="1" noChangeArrowheads="1"/>
          </p:cNvPicPr>
          <p:nvPr/>
        </p:nvPicPr>
        <p:blipFill>
          <a:blip r:embed="rId5" cstate="print"/>
          <a:srcRect/>
          <a:stretch>
            <a:fillRect/>
          </a:stretch>
        </p:blipFill>
        <p:spPr bwMode="auto">
          <a:xfrm>
            <a:off x="5257800" y="4114800"/>
            <a:ext cx="3505200" cy="2182483"/>
          </a:xfrm>
          <a:prstGeom prst="rect">
            <a:avLst/>
          </a:prstGeom>
          <a:ln w="38100" cap="sq">
            <a:noFill/>
            <a:prstDash val="solid"/>
            <a:miter lim="800000"/>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srcRect/>
          <a:stretch>
            <a:fillRect/>
          </a:stretch>
        </p:blipFill>
        <p:spPr bwMode="auto">
          <a:xfrm>
            <a:off x="228599" y="1676400"/>
            <a:ext cx="4121727" cy="2667000"/>
          </a:xfrm>
          <a:prstGeom prst="rect">
            <a:avLst/>
          </a:prstGeom>
          <a:ln>
            <a:noFill/>
          </a:ln>
          <a:effectLst/>
        </p:spPr>
      </p:pic>
      <p:sp>
        <p:nvSpPr>
          <p:cNvPr id="4" name="TextBox 3"/>
          <p:cNvSpPr txBox="1"/>
          <p:nvPr/>
        </p:nvSpPr>
        <p:spPr>
          <a:xfrm>
            <a:off x="228600" y="457200"/>
            <a:ext cx="8610600" cy="954107"/>
          </a:xfrm>
          <a:prstGeom prst="rect">
            <a:avLst/>
          </a:prstGeom>
          <a:noFill/>
        </p:spPr>
        <p:txBody>
          <a:bodyPr wrap="square" rtlCol="0">
            <a:spAutoFit/>
          </a:bodyPr>
          <a:lstStyle/>
          <a:p>
            <a:pPr algn="ctr"/>
            <a:r>
              <a:rPr lang="en-US" sz="2800" u="sng" dirty="0" smtClean="0">
                <a:latin typeface="Times New Roman" pitchFamily="18" charset="0"/>
                <a:cs typeface="Times New Roman" pitchFamily="18" charset="0"/>
              </a:rPr>
              <a:t>Tenoroc Fish Management Area</a:t>
            </a:r>
          </a:p>
          <a:p>
            <a:pPr algn="ctr"/>
            <a:r>
              <a:rPr lang="en-US" sz="2800" u="sng" dirty="0" smtClean="0">
                <a:latin typeface="Times New Roman" pitchFamily="18" charset="0"/>
                <a:cs typeface="Times New Roman" pitchFamily="18" charset="0"/>
              </a:rPr>
              <a:t> Mine Reclamation</a:t>
            </a:r>
            <a:endParaRPr lang="en-US" sz="2800" u="sng"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4" cstate="print"/>
          <a:srcRect/>
          <a:stretch>
            <a:fillRect/>
          </a:stretch>
        </p:blipFill>
        <p:spPr bwMode="auto">
          <a:xfrm>
            <a:off x="4648200" y="3505200"/>
            <a:ext cx="4018440" cy="2667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7"/>
          <p:cNvPicPr>
            <a:picLocks noChangeAspect="1" noChangeArrowheads="1"/>
          </p:cNvPicPr>
          <p:nvPr/>
        </p:nvPicPr>
        <p:blipFill>
          <a:blip r:embed="rId2" cstate="print"/>
          <a:srcRect/>
          <a:stretch>
            <a:fillRect/>
          </a:stretch>
        </p:blipFill>
        <p:spPr bwMode="auto">
          <a:xfrm>
            <a:off x="990600" y="3733800"/>
            <a:ext cx="3494087" cy="2625386"/>
          </a:xfrm>
          <a:prstGeom prst="rect">
            <a:avLst/>
          </a:prstGeom>
          <a:ln w="38100" cap="sq">
            <a:noFill/>
            <a:prstDash val="solid"/>
            <a:miter lim="800000"/>
          </a:ln>
          <a:effectLst/>
        </p:spPr>
      </p:pic>
      <p:pic>
        <p:nvPicPr>
          <p:cNvPr id="3074" name="Picture 2"/>
          <p:cNvPicPr>
            <a:picLocks noChangeAspect="1" noChangeArrowheads="1"/>
          </p:cNvPicPr>
          <p:nvPr/>
        </p:nvPicPr>
        <p:blipFill>
          <a:blip r:embed="rId3" cstate="print"/>
          <a:srcRect/>
          <a:stretch>
            <a:fillRect/>
          </a:stretch>
        </p:blipFill>
        <p:spPr bwMode="auto">
          <a:xfrm>
            <a:off x="5105400" y="914400"/>
            <a:ext cx="3810000" cy="2667000"/>
          </a:xfrm>
          <a:prstGeom prst="rect">
            <a:avLst/>
          </a:prstGeom>
          <a:noFill/>
          <a:ln w="9525">
            <a:noFill/>
            <a:miter lim="800000"/>
            <a:headEnd/>
            <a:tailEnd/>
          </a:ln>
        </p:spPr>
      </p:pic>
      <p:sp>
        <p:nvSpPr>
          <p:cNvPr id="11" name="TextBox 10"/>
          <p:cNvSpPr txBox="1"/>
          <p:nvPr/>
        </p:nvSpPr>
        <p:spPr>
          <a:xfrm>
            <a:off x="2286000" y="228600"/>
            <a:ext cx="3940502" cy="523220"/>
          </a:xfrm>
          <a:prstGeom prst="rect">
            <a:avLst/>
          </a:prstGeom>
          <a:noFill/>
        </p:spPr>
        <p:txBody>
          <a:bodyPr wrap="none" rtlCol="0">
            <a:spAutoFit/>
          </a:bodyPr>
          <a:lstStyle/>
          <a:p>
            <a:r>
              <a:rPr lang="en-US" sz="2800" u="sng" dirty="0" smtClean="0">
                <a:latin typeface="Times New Roman" pitchFamily="18" charset="0"/>
                <a:cs typeface="Times New Roman" pitchFamily="18" charset="0"/>
              </a:rPr>
              <a:t>Hydrological Restoration</a:t>
            </a:r>
            <a:endParaRPr lang="en-US" sz="2800" u="sng" dirty="0">
              <a:latin typeface="Times New Roman" pitchFamily="18" charset="0"/>
              <a:cs typeface="Times New Roman" pitchFamily="18" charset="0"/>
            </a:endParaRPr>
          </a:p>
        </p:txBody>
      </p:sp>
      <p:pic>
        <p:nvPicPr>
          <p:cNvPr id="3077" name="Picture 5"/>
          <p:cNvPicPr>
            <a:picLocks noChangeAspect="1" noChangeArrowheads="1"/>
          </p:cNvPicPr>
          <p:nvPr/>
        </p:nvPicPr>
        <p:blipFill>
          <a:blip r:embed="rId4" cstate="print"/>
          <a:srcRect/>
          <a:stretch>
            <a:fillRect/>
          </a:stretch>
        </p:blipFill>
        <p:spPr bwMode="auto">
          <a:xfrm>
            <a:off x="990600" y="914401"/>
            <a:ext cx="3510531" cy="2667000"/>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105400" y="3733800"/>
            <a:ext cx="3780864" cy="2590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457200" y="1219199"/>
            <a:ext cx="4267200" cy="2794449"/>
          </a:xfrm>
          <a:prstGeom prst="rect">
            <a:avLst/>
          </a:prstGeom>
          <a:ln w="38100" cap="sq">
            <a:noFill/>
            <a:prstDash val="solid"/>
            <a:miter lim="800000"/>
          </a:ln>
          <a:effectLst/>
        </p:spPr>
      </p:pic>
      <p:sp>
        <p:nvSpPr>
          <p:cNvPr id="3" name="TextBox 2"/>
          <p:cNvSpPr txBox="1"/>
          <p:nvPr/>
        </p:nvSpPr>
        <p:spPr>
          <a:xfrm>
            <a:off x="2057400" y="304800"/>
            <a:ext cx="5131533" cy="584775"/>
          </a:xfrm>
          <a:prstGeom prst="rect">
            <a:avLst/>
          </a:prstGeom>
          <a:noFill/>
        </p:spPr>
        <p:txBody>
          <a:bodyPr wrap="none" rtlCol="0">
            <a:spAutoFit/>
          </a:bodyPr>
          <a:lstStyle/>
          <a:p>
            <a:r>
              <a:rPr lang="en-US" sz="3200" u="sng" dirty="0" smtClean="0">
                <a:latin typeface="Times New Roman" pitchFamily="18" charset="0"/>
                <a:cs typeface="Times New Roman" pitchFamily="18" charset="0"/>
              </a:rPr>
              <a:t>Agricultural Land Restoration</a:t>
            </a:r>
            <a:endParaRPr lang="en-US" sz="3200" u="sng"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4257076" y="3276600"/>
            <a:ext cx="4652582" cy="3034527"/>
          </a:xfrm>
          <a:prstGeom prst="rect">
            <a:avLst/>
          </a:prstGeom>
          <a:ln w="38100" cap="sq">
            <a:noFill/>
            <a:prstDash val="solid"/>
            <a:miter lim="800000"/>
          </a:ln>
          <a:effectLst/>
        </p:spPr>
      </p:pic>
      <p:sp>
        <p:nvSpPr>
          <p:cNvPr id="5" name="TextBox 4"/>
          <p:cNvSpPr txBox="1"/>
          <p:nvPr/>
        </p:nvSpPr>
        <p:spPr>
          <a:xfrm>
            <a:off x="685800" y="4800600"/>
            <a:ext cx="3301096" cy="584775"/>
          </a:xfrm>
          <a:prstGeom prst="rect">
            <a:avLst/>
          </a:prstGeom>
          <a:noFill/>
        </p:spPr>
        <p:txBody>
          <a:bodyPr wrap="none" rtlCol="0">
            <a:spAutoFit/>
          </a:bodyPr>
          <a:lstStyle/>
          <a:p>
            <a:r>
              <a:rPr lang="en-US" sz="3200" u="sng" dirty="0" smtClean="0">
                <a:latin typeface="Times New Roman" pitchFamily="18" charset="0"/>
                <a:cs typeface="Times New Roman" pitchFamily="18" charset="0"/>
              </a:rPr>
              <a:t>Micro-Topography</a:t>
            </a:r>
            <a:endParaRPr lang="en-US" sz="3200"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95600" y="228600"/>
            <a:ext cx="3342582" cy="584775"/>
          </a:xfrm>
          <a:prstGeom prst="rect">
            <a:avLst/>
          </a:prstGeom>
          <a:noFill/>
        </p:spPr>
        <p:txBody>
          <a:bodyPr wrap="none" rtlCol="0">
            <a:spAutoFit/>
          </a:bodyPr>
          <a:lstStyle/>
          <a:p>
            <a:r>
              <a:rPr lang="en-US" sz="3200" u="sng" dirty="0" smtClean="0">
                <a:latin typeface="Times New Roman" pitchFamily="18" charset="0"/>
                <a:cs typeface="Times New Roman" pitchFamily="18" charset="0"/>
              </a:rPr>
              <a:t>Stream Restoration</a:t>
            </a:r>
            <a:endParaRPr lang="en-US" sz="3200" u="sng"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cstate="print"/>
          <a:srcRect/>
          <a:stretch>
            <a:fillRect/>
          </a:stretch>
        </p:blipFill>
        <p:spPr bwMode="auto">
          <a:xfrm>
            <a:off x="3810000" y="2895600"/>
            <a:ext cx="5181600" cy="3478009"/>
          </a:xfrm>
          <a:prstGeom prst="rect">
            <a:avLst/>
          </a:prstGeom>
          <a:ln w="38100" cap="sq">
            <a:noFill/>
            <a:prstDash val="solid"/>
            <a:miter lim="800000"/>
          </a:ln>
          <a:effectLst/>
        </p:spPr>
      </p:pic>
      <p:pic>
        <p:nvPicPr>
          <p:cNvPr id="4098" name="Picture 2"/>
          <p:cNvPicPr>
            <a:picLocks noChangeAspect="1" noChangeArrowheads="1"/>
          </p:cNvPicPr>
          <p:nvPr/>
        </p:nvPicPr>
        <p:blipFill>
          <a:blip r:embed="rId3" cstate="print"/>
          <a:srcRect/>
          <a:stretch>
            <a:fillRect/>
          </a:stretch>
        </p:blipFill>
        <p:spPr bwMode="auto">
          <a:xfrm>
            <a:off x="228600" y="914400"/>
            <a:ext cx="4410075" cy="331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152400"/>
            <a:ext cx="8229600" cy="1066800"/>
          </a:xfrm>
        </p:spPr>
        <p:txBody>
          <a:bodyPr/>
          <a:lstStyle/>
          <a:p>
            <a:pPr algn="ctr"/>
            <a:r>
              <a:rPr lang="en-US" sz="3200" u="sng" dirty="0" smtClean="0">
                <a:latin typeface="Times New Roman" pitchFamily="18" charset="0"/>
                <a:cs typeface="Times New Roman" pitchFamily="18" charset="0"/>
              </a:rPr>
              <a:t>Springs Restoration</a:t>
            </a:r>
            <a:endParaRPr lang="en-US" sz="3200" u="sng"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381000" y="2133600"/>
            <a:ext cx="4214694" cy="2819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105400" y="3657600"/>
            <a:ext cx="3647151" cy="2726246"/>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5105400" y="838200"/>
            <a:ext cx="3606800" cy="270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304800" y="2057400"/>
            <a:ext cx="4700529" cy="3048000"/>
          </a:xfrm>
          <a:prstGeom prst="rect">
            <a:avLst/>
          </a:prstGeom>
          <a:noFill/>
          <a:ln w="9525">
            <a:noFill/>
            <a:miter lim="800000"/>
            <a:headEnd/>
            <a:tailEnd/>
          </a:ln>
          <a:effectLst/>
        </p:spPr>
      </p:pic>
      <p:sp>
        <p:nvSpPr>
          <p:cNvPr id="3" name="TextBox 2"/>
          <p:cNvSpPr txBox="1"/>
          <p:nvPr/>
        </p:nvSpPr>
        <p:spPr>
          <a:xfrm>
            <a:off x="304800" y="228600"/>
            <a:ext cx="8416086" cy="523220"/>
          </a:xfrm>
          <a:prstGeom prst="rect">
            <a:avLst/>
          </a:prstGeom>
          <a:noFill/>
        </p:spPr>
        <p:txBody>
          <a:bodyPr wrap="none" rtlCol="0">
            <a:spAutoFit/>
          </a:bodyPr>
          <a:lstStyle/>
          <a:p>
            <a:r>
              <a:rPr lang="en-US" sz="2800" u="sng" dirty="0" smtClean="0">
                <a:latin typeface="Times New Roman" pitchFamily="18" charset="0"/>
                <a:cs typeface="Times New Roman" pitchFamily="18" charset="0"/>
              </a:rPr>
              <a:t>Apalachicola and Osceola NF Borrow/Fire Dipping Pits  </a:t>
            </a:r>
            <a:endParaRPr lang="en-US" sz="2800" u="sng" dirty="0">
              <a:latin typeface="Times New Roman" pitchFamily="18" charset="0"/>
              <a:cs typeface="Times New Roman" pitchFamily="18" charset="0"/>
            </a:endParaRPr>
          </a:p>
        </p:txBody>
      </p:sp>
      <p:pic>
        <p:nvPicPr>
          <p:cNvPr id="4" name="Picture 4"/>
          <p:cNvPicPr>
            <a:picLocks noChangeAspect="1" noChangeArrowheads="1"/>
          </p:cNvPicPr>
          <p:nvPr/>
        </p:nvPicPr>
        <p:blipFill>
          <a:blip r:embed="rId4" cstate="print"/>
          <a:srcRect/>
          <a:stretch>
            <a:fillRect/>
          </a:stretch>
        </p:blipFill>
        <p:spPr bwMode="auto">
          <a:xfrm>
            <a:off x="5334000" y="3733800"/>
            <a:ext cx="3581400" cy="26860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5" cstate="print"/>
          <a:srcRect/>
          <a:stretch>
            <a:fillRect/>
          </a:stretch>
        </p:blipFill>
        <p:spPr bwMode="auto">
          <a:xfrm>
            <a:off x="5334000" y="914400"/>
            <a:ext cx="3581400" cy="26289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622300"/>
          </a:xfrm>
        </p:spPr>
        <p:txBody>
          <a:bodyPr/>
          <a:lstStyle/>
          <a:p>
            <a:pPr algn="ctr"/>
            <a:r>
              <a:rPr lang="en-US" sz="3200" u="sng" dirty="0" smtClean="0">
                <a:latin typeface="Times New Roman" pitchFamily="18" charset="0"/>
                <a:cs typeface="Times New Roman" pitchFamily="18" charset="0"/>
              </a:rPr>
              <a:t>Kings Bay Seawall Removal</a:t>
            </a:r>
            <a:endParaRPr lang="en-US" sz="3200" u="sng"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304801" y="1295400"/>
            <a:ext cx="4648200" cy="3478023"/>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4343400" y="2915316"/>
            <a:ext cx="4502210" cy="33687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762000"/>
          </a:xfrm>
        </p:spPr>
        <p:txBody>
          <a:bodyPr/>
          <a:lstStyle/>
          <a:p>
            <a:pPr algn="ctr"/>
            <a:r>
              <a:rPr lang="en-US" sz="3200" u="sng" dirty="0" smtClean="0">
                <a:latin typeface="Times New Roman" pitchFamily="18" charset="0"/>
                <a:cs typeface="Times New Roman" pitchFamily="18" charset="0"/>
              </a:rPr>
              <a:t>Restoration of Herbaceous Wetlands</a:t>
            </a:r>
            <a:endParaRPr lang="en-US" sz="3200" u="sng"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295400"/>
            <a:ext cx="3505200" cy="23622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5181600" y="1295400"/>
            <a:ext cx="3505200" cy="234315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219200" y="3886200"/>
            <a:ext cx="3505200" cy="240030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5181600" y="3886200"/>
            <a:ext cx="3505200" cy="240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305800" cy="792162"/>
          </a:xfrm>
        </p:spPr>
        <p:txBody>
          <a:bodyPr/>
          <a:lstStyle/>
          <a:p>
            <a:pPr algn="ctr"/>
            <a:r>
              <a:rPr lang="en-US" sz="3200" u="sng" dirty="0" smtClean="0">
                <a:latin typeface="Times New Roman" pitchFamily="18" charset="0"/>
                <a:cs typeface="Times New Roman" pitchFamily="18" charset="0"/>
              </a:rPr>
              <a:t>Very Few “Natural” Water Bodies in Florida</a:t>
            </a:r>
            <a:endParaRPr lang="en-US" sz="3200" u="sng"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cstate="print"/>
          <a:srcRect/>
          <a:stretch>
            <a:fillRect/>
          </a:stretch>
        </p:blipFill>
        <p:spPr bwMode="auto">
          <a:xfrm>
            <a:off x="4953000" y="3962400"/>
            <a:ext cx="3810000" cy="2413000"/>
          </a:xfrm>
          <a:prstGeom prst="rect">
            <a:avLst/>
          </a:prstGeom>
          <a:noFill/>
          <a:ln w="9525">
            <a:noFill/>
            <a:miter lim="800000"/>
            <a:headEnd/>
            <a:tailEnd/>
          </a:ln>
        </p:spPr>
      </p:pic>
      <p:pic>
        <p:nvPicPr>
          <p:cNvPr id="6148" name="Picture 4" descr="C:\Users\david.douglas\Desktop\Urbanization.jpg"/>
          <p:cNvPicPr>
            <a:picLocks noChangeAspect="1" noChangeArrowheads="1"/>
          </p:cNvPicPr>
          <p:nvPr/>
        </p:nvPicPr>
        <p:blipFill>
          <a:blip r:embed="rId3" cstate="print"/>
          <a:srcRect/>
          <a:stretch>
            <a:fillRect/>
          </a:stretch>
        </p:blipFill>
        <p:spPr bwMode="auto">
          <a:xfrm>
            <a:off x="457200" y="1066800"/>
            <a:ext cx="3886200" cy="2590800"/>
          </a:xfrm>
          <a:prstGeom prst="rect">
            <a:avLst/>
          </a:prstGeom>
          <a:noFill/>
        </p:spPr>
      </p:pic>
      <p:sp>
        <p:nvSpPr>
          <p:cNvPr id="6150" name="AutoShape 6" descr="data:image/jpeg;base64,/9j/4AAQSkZJRgABAQAAAQABAAD/2wCEAAkGBwgHBgkIBwgKCgkLDRYPDQwMDRsUFRAWIB0iIiAdHx8kKDQsJCYxJx8fLT0tMTU3Ojo6Iys/RD84QzQ5OjcBCgoKDQwNGg8PGjclHyU3Nzc3Nzc3Nzc3Nzc3Nzc3Nzc3Nzc3Nzc3Nzc3Nzc3Nzc3Nzc3Nzc3Nzc3Nzc3Nzc3N//AABEIAIEArAMBIgACEQEDEQH/xAAcAAACAgMBAQAAAAAAAAAAAAAEBQMGAAIHAQj/xABDEAACAQMDAQYDBAULAwUBAAABAgMABBEFEiExBhMiQVFhcYGRFDKhsSMzQsHRBxU0NVJyc3Sy4fAkY4Jig5Kiwhb/xAAZAQADAQEBAAAAAAAAAAAAAAAAAQIDBAX/xAAoEQACAgICAQIFBQAAAAAAAAAAAQIRAxIhMUEEURMUIkJxMjNhkfD/2gAMAwEAAhEDEQA/AO3k4oeVyKIc4GaEmkAFUiWarcbetei4DnGaCkOTWsOWc4YDaM81dEWxge83gEZQ8Hip8igYJJZJjGjnaOrCiokfOSc+9SykTE15urNprRxtpFHhODWAg+YoWWQ0HLcMOM1SVkuVDF5grYBqKS4zwD0pejPI2FPNT2qkuQcH1qqrsmye1OZN8q7WH5Ua8oVeDzS6VZHn4PhAx70FdGaF/vNt9TVabsnbVDN7jB61G10egpV38zdTTbTLdXg7xlUsehBpyx6K2KOTd0QkmZxvTdiijGO7wBg1KUINemJiM1m5GmotttOjZpRJkluhHGPWmyQxxQhEUAAcDFZGmwe9es1KUnLscYpdEUUMcYYogTcckCtGbBxW0j5OBULAbqPyH4DmbIoG4U+lHO4Uc9KhDiRsYGKlDZz3WO2UWkX81pcrLJcJKcQxxfsZ4OenTHnnmoLf+UTS1cNMJrfPXfET+/P4U3hS2P8AKJqMdwqFGs0wHUHzUCnNz2X0qfObG1+cCn91UpEaijTu2+kXTOYL2Numd+U6+gYA03i7R2u8x97GH48BYbufbOarfansNpUWi3VxDYxpMgDK0bv1yPLOPwoHs/2I0zWtFgvLp7hZJSwZkcY4JHmD6U7QUy/JqhkOBg+tFxy98MjoBniqFJ/JjHa7W07XLuIKwZFaMEKQeCMEVv2Dvbxb/WLTU7s3M9u4QSPgEjcw8vLCjrU99Irldl5kRHPFDy2sbcDg+tTQsJBx19jWMMedNCZDDp4RlkB96lMYXJHBqWOQbSOcY9KHlnAp8sfCNGYI2WfFeTW8jxlkHi8s17HJHJ1UGiYnQJ16U7roir7B7aw3ZNyd3tTGNEiQBRgegqFZ1ryW48PANTJuXZUUo9EhYbs5rVplHnS6adicA1DvZjyaag2J5Ehp32fOoprjaOtaWlsZFYyZHlwakayh/a3H1OaXCHbYEbo5wvJJ8qLRCVBc4bzFb9zEoIjHHrWhFOxcnMYP5ScmNJzqI4O4/oH5/wDgtNLftxby7ZEupFT+y9kGPzIlH5Vz1bWzYAukkYBwX7zAz5c4xzj1pv3cKKE76N+PCehHt4etc8HP7i9Rrfai2o6xNdIyt3saRRmKPZ4gynJBY+n5U3t+3Wmpaxrf3TQXCHbJujwM44PT4+/Bqpxtbg42pnOPvEZ/HPWh9eMskpv4nRXlQq6siNtkGPEAQcgg5+Oa1TBxRfNR7YaNd6ZcQQ6nA+cYHILe319vSh+xPaKwsdGtbJru2jXDAK0wyvjzzn2Oa5PdNIdPf7R3MjZ3HFpChwuf2lQHnJ/ChbJ4tM057iWCC4VZe6McylvLkjkc/wAaaYqPoZ+0EPc96ssBjDbNyyBvXpgeoqjyak9lr95LEkUomYAq/qC3II+Nc61rWezUpX+ZdFeEkESfa5WJHII2lXxjggg0Fphc3dlMGddzADByMg4/dRsFHaNB1uC610PciC1RFwP02RwCM8gY+tXOO9sZlzBeW8nH7Eyt+RrmtxZvhZbGQ2l0wH6ttgfz8j4Tx8PhSK6v9SWZkmvryGcZDBpCQfiD+6k5+watHaUfpht4P9nmvZIBICRGxIriMOpaixYC4YlUJP8A08bZGR6j4VM9/qEsbwtNPsIKHaFTgHk+FRjpUfF/gWrR2H7MeSImGPatkjbgMCOema49Z63qlu6Kl9ekBQQjzSEdAecN1qSPXNZaLZHq96FL54KZ6HjJUnH4+9L5heUGp1+7m+xWrz920pUZEafeb2oeK8S6tIp3YW5kz+jlIDAjqPlXKY9Sv9saHUdQ3r955Jd5bknnIwOuPlUepPNq0Hc3l4ZYxwu+GPcp9m2g9PlUv1MENo6Xe6np9hPDHeXDKZeQVjZ8DOMnAOBnzrbXtUTS3gd4ojal9hlVzn34APqMAnn5iuXnT7ic2/f6neStAFETsU3Iq9ADjpzU2o2Ek1rJ9pv7yRHCB0eUYc8eJvD1z50n66DfBKxvydBs+32jS3UVnELwzNII8NbFCCc8lTyAMHOQMVJrfbHT4LW6SyvlFyqgq/dMyEkngNjBPDfDzqg22hWttcLL3k0zBw7Kzgh9vrxnGMg48qe3YjvLT7GNNtoE2bQYYtrJ15B8jjP1NZ/Nwfhl0w/WO31vZaas0FnJNcPGCrbgYyf7w6/QfwEH8p9mqKDpN27Y8RiTK5z9frSZOy9myOjfaXhY7mjE52A/ADip4OzelwxhI7OUj1+0Skn4kNQvU+af9BqykvrJYsqWrSFB4Tkjxfu+RrWzu7m5d44tNdyR4tmcADz48uakeaKO4eCG2j8MBfvZj3rbuccHwf8A1qM3NzcLZrc3MkgNrKzxg4UnB52DjPwFdKhJ98A5oYwXRtCxuxFHGiF2USb3C5AztXOefXFFSaoftDxxw7iJu7LSEKPubs4XqOcdaragR2gVBgCxUY/8jRhcm4c+ZnHT/C/2rWONIzc2FXc897HGlz3IWQR5SJAq8q3HqR06k4xVHtJZ7vTjYow2s3eZPrgZ/fVs3Z+zckfq+nsrVWey0MovoEkt5QpJy3dnH3aUlT4Li+D0aRMfuupyB1H8K1hiuLCcpM/COGXngjgnA+Qq/fzLdS4MNtO4/wDSh5oDWuyerXESPBpdy7gggbOtTQKQ77Nao13b2ufGYpNrAHqCpprrNpBqsMUSRSxyqNyuqhiqgYK/OqhoNprFhMqXOk3VuoceMQYGRkc56VcrO4ud6GSUkBGBXBPn8+cVk+zUnsOyNmpYNLO+ODubHp6AUJ2x0mHSNJiurVDvE6hi2Tx5+dWWK4RlO4qOcctj19qUdutkmgHxAAPkYYHpmhdg+iodyJmICkkPKnXHCKOT7kUObcwRllkZWKrKdy48JyoyRx1NMbXakzkPjM9yeT5nAqWVU7l/GCDZR9T/AN0VvojBSaAHd0gxIXWTIXcpOc88fjUBt+7b9G4eU5UA+EHHJB+hpvcRQ/a2BC+K+hBIOCRg0BHaQiWEpt7xjcqWKqT4QMc1OpWxoDdcBI5B4d28yeEceYx8OPzovFxLF3AcNGXTG1snBYYPPy54B/GgHuWjijKPH3RhM/gPBwW/5n5dKksdeFzC0ixFIoUV8s2d7d4hPX3PnWcpKPY7LNaws5aWSFigP7RPOeenl6ZzjgetToTKr79hRcBlZWUdeAcfDqfMjFKLbVY5s98+xo13KSgJYAgk4A/fj48YK07VYr0P9ikkl3kCME7MEg4OMcevBOR0ycClHJGS4GPrWImFZFjfbk+J1xkjP/66/DpxkSLAjqGZ0G7xD9AHPPPUg+vr0xStL8FFaG34ZtshkKqFVRhTg+WQBjg858NFX+omGVUjeNAFwQNrDIJHHgPp7fAVTA5zdSacJpEjkb7aY+72Nxnjgcmge7voTah4HUpE6Nu45P5f7H0rewzqcvfXGnxsV8UgKYlfPGV6E9fIirJJAlpHDM7TxjLKC8pck49GUAkHH3Tx0z5nLHKUVTdk6lSgWeaFUZo48223xkrjnz4pnHp0hctJfWQzICNsjMd2zp0xRepT2E9mi2iPFIUbc65w3sFHGenFAFWjYBcZyvOOoI9fOtviBQRb6JLO8SwajBJ4QXbBCrgEeeCRz19+M0donZ7Xrcr/ANaohyAps8Pz5/tce2fpSModiDHHhOPmfwpZbwKY5meNSd2CwQZPtUPLTK1On3ba7ZwobHWQSUO4T90cAeeCWP4UtuO0PamSOJ473ucyBWPfQqPLPDIR5++KrGrW0tpbwzboFVwdqgqScj0H59fKlUcj5QbjsBwBny+vFKWUaidRtNY14rEj3N1KGO3dvtmDH/xRTj6U5sYtYDRh4lfJ2liu5l9D7VQbLdBHDjKsWB3bQMj4jnFHXuqXSRpIkk5GBhkzjPyqdyqOjx2l4rf9QsJjz90eA4+RNe3dtpUqJHfQwsm7IWXBXI+Iqmabrcs6bnnIjOASSQo6dccefr5is7Q6hI1vFFFcyxOZF3tbM2/b5486amhNFuCdmGXMcNg3iPSJeSRkn+NRTjsuAQ8Fnt2AfdRfDnI644zVLeefAezmv2MhfBluX2x8c8FRxwMfGtLeS8lLCSXUGaNBmSOXk4Oecnj0x6Vo5EFulbskzcxw7w4J2hWO7GB0ato9J7N3JU2+0MA7qECFsHG7gAnzHvVZi1XU4EdornUSincPBG7DH7Pi+ufTPFHaZqut3UW6W/lh3MWy1mni5xx4hnBo2Qwifs/oiMjW7Xh2x7QRpruoAOcEhP3ioJ+yscr7RcmFgyvgW5UHnjq/TmjmuNdgnjKa0khJA2TRYySOmAPcefzoqOW8uY1/nLUbeFZWHdxSRo27n3b8eflSaT7EILvRxbXERF9aRuGZiSxRiD0HIbp1z5/KvToupSqpheFYu8cskRTDjPIyCCeg6+lGz6b9mYSCC0kTH66LvUZWHPO0EYz6ig45WRQWhubVQcd4zyNnjyJXgf8AOalKiuSVtNvIdMljS1eJ3QZ3ggNJ1yQBnru6dajuLUGZvtd0sUw+8pZDj6j/AGo/vJ5LdXVJwNrMvfcFj64yOAec4PIrmHalrnT9XkgvdSV5toY92GOAegPv/Gsszy39B2elj6eSbzNoPGmzF+8iuFZlwzLbzDeWx4eFPTpyegFRx6XcDaswmjVSR+lAJzjpjdnGcn615YdoLdNUuIpreCbT0RVhd4gpUbgw3FPjjnPIHvW0evLcW91i3SJ1ulZD4kAQOuOM8nHUe56ea4Xk4t0zW4huo5hcXEMyMAMOpJA59eCPpxW0cUbBV8CjIBJIDED2JB4x6Ubqeo2V4bE2zECSYxsjHJBU4JxnpjzwevxFMXtLBdocxttG13FthC2cbQSxz9BTXYWhU9u0qlFtmRQAB3fi8+oycGl+naXcTiYBSI42IJJzj6edW6aCGW1SNA9vHk4ilWWIqPdeFxS3QI1R1STvO7kkwJEi3q3l1DD8apxWyCwu+s72VPs8JnYD7jbwQOgxnbz8gKSR6dqE+sBPtM0kkKhiXGWA4xxjp8vzq7XcBto2lmtoo7IgFZXlKmQ/3MHjpzmkGlHT9T1mfvdskYj3xwwYbJ8ztIzu4/ZzwaTlBy1TNPhZFHZrg0tbC5TUoYW7x+8PO0NnrzxTb/8An2BRMTKincFWXAoxY7KG5gaKG53LyFNo2PXJO3j4jFE3GrWqbd89ujMOFkmVWBxnkZ46VrGCMm2BSdn47mEPNAhB6HvSSR6c0HNoUSMoSJFjGNoJIA+lPoNUt2Knu45XA++mGx8WzivZLqKRjjC482df3GqUUJtiSLTLfuxGbWE4PGBnn5YprZaLbKm8W0ak8k72z+DV53p34zjjK5Xr8z5fWhdW19dLsDJmNtvBHeKD7455PsPlRk4i3FcjxpOSUiW203RTctawQOs5y21GVScc8Avzijm0e1t4AI7JPTdKA5+pNco0bVrjUO1+nTyy90zXSH72MDPT15HHzrtmFePAPl55NRicnG5dmuaEIyqPQhK90vd92oRRkpuUA/Qmhp7oW1z9r7uKSQK21jg846c9T6dKcG3VpCPAMf8Ab/3oO/0y0uEMVwxcHopfz9eOa0yO8bijLD9ORSfRVew+r3d72nmjmysbQFjESD1I28c+p+vlV77uzhjZDdpEQ2QN4iAznooHHXy596qGhdlYtPu5Z55FmLIVRApwATk5zyeg8vWnE4ntxiCR41AyMTMB8gcflWWCKjBKqN/VZXkyOQ0uNlxtZJ8qOCA2c+hyOc/HNVjtBYWzanJIIbws4DOYp8KT643D0qS4vtXVZNlwJCy4iBTBRs4weMH/AJmqXPqevmVhPeys68cjH5KKnLmjB6+SceGUo7eDTU7RbPSM9mLB5xLEDLqcpCsATjaqnkHgg4xjNVsRCXTIJGzGqKzyOzbRyxAXJB5O04HGeaa29+I7OaOe2Xuk25SLwEHB58snJ8/IHmhdVnsBKk9zYLvVGkMUZKrIQFC7ju8s845PtmuP09xbg135OdACzbEM+9jI5cBFOdpIGGxj3PH8KItb68s7G3t5GaJQjd0qcMNxPiPvnOKHhRpYWQqGZl3syLjHJwPbp6+VbPA/6G4mLz26s3ifKiXnpnqOevxHTNdL9gr2OmaTeRala93cmfvntUJjWVd2WAzhj0JLKBx6+tN9L00WtsltLFK0chJZRGR18z4iD8sdK5OtzMIoCZIormS6R2KkoVC+IEgHGOhzj0x0rqGidprOfSEmvr62E6oNzd5zk5xuDYweM4GcetUpJdlJlI7Vdqrm4c6a8jdxASviPiGOMZ8+lQ9hboDtJbOjqsa5EjbgAARjkn3Ioue0gmnTVLh7PVZXyo8BlMzeX6NQCcY53Z+mKb6JHdXWvwy3HZw2s6oxE0MhVRGARkr0xyBjryD0FZx1T5Op+obWpcrh3Yt3bjAwcr5AdM0o1WV1WIGVp3lYfoYnJKnORwB5YouS3E0Ukcd2samXoi7ZUIxwN3GOPTz4PSiLaNYIxCjKhHBLclj6kgHJ966bT5Ry0KbdtRRPDDlB+y2cj32g/iakikBcPKzMWyrRscjHwHHnRsiSmUxLc5ydxGSOOnOAPWhriLuGfJs32jaOGY/LIosGbKzfaAhwoccZPX8qC1nTftkQEpiPUqTKhA+Wc1NphbcJFdUbldwPLDPmKY3tyYUUw3iyeHncFG0/KiX1KmEeHZRINDmtdSilURrHDIJF2PuOQRgfUV0CHV+5tu7ud3eADce8UgnzwRSGeS48QmEGCeCTtBPxaiUW/kRX7m5CsM7rdXIceuSSD8uKUIqEaQSk5OxrDqC7xIkhMWcE7s4PxJxUk10yvhpMEdR4R++q7HdSB1Vrhlx93PBoq+vU+zhY7iaN92e8eTdx6YAFVdiLDE6yxZDB/gc1rcd26+EMc+W3PFIrTWHiCwvqW+RuPFalm+uc0zkjuEKTzXIniB+7sADfHkGqAiZHRTII/wBGON2OM0BILfeSyISfOmkimYICFi7w43OcKPiT0pDKvjOWHyxS4C34Oa3jtGZCdm9gBKBwnlwMjPrwfTz8gLuE3JQT7CR0AOGYe3HOBmmUgZntbVIgsRdmJC5UjaDnPHAG76GiNU09rYJNtEcoG8hyzEEnCLjHHCkn3PtxxReoUbJa29ky/bFYwJGN0aA+PwgAZ+TfHmmTx2xsYxPHuMagtub9lQT9SfPH0oAW9zM8Au43iSQB4jP4O9UEDKk4HwOfzqaS7aSNlaEGNBtkPRRnqPL+PWspNuSEILuCJtRLFm3iMSsyqZMnKgeH4nofIYrItavLKaMWY+ypD408I3MW6sxxycce340VommXVzfvdTyLG6OSX3BCTgYAz0GM/IHyBwZdaPf3mnu07YTf3oXdyMkg8DngYH/Ca6tofpY7LT2Xt7L+bLdopJ5LmaCMzvbBcDeThCfLaBznp09af/Zri0vradTG8KBllaSUo3HTnDcdeBjyPxpOjRw6Jq1rHBPdNGGKlVkyshIHJHQ9Pzx61eb69X7GxK5Cg/fxTWC+WxuVk6zI0jPmMozZRYSzk8dTuHr+6g7/AFiG3fDR3TFj1EJx9eKHsdTV7AT9yPvFQqsD0/I0BqXaKUz4jhj8Cg5k3Ejn4jPzzWnSoLGZ1y3tgxuba4WXgd3IhDEH9oeWPcn4CphqFjJaCWKIOsp3SQjEjRD+24UkqPmDkgedVj+d5LiXcBY2w2kkpEwV/lzz8gPWo59SliJhheEgE/pEQjJ9Qf8AalYFknvoDbRT2q2IIQkqm0SHjI8BcHPAHHPNe/zlq4jjjuNHVefvDA/AjI+ZqmmeQgAueOB5Yo/TdWMG5bxrmZNhVB32NmfMe48ucex4ocgQz1XULuaQpL38SAFyTLknp5bsH86g/nZEiSJJ7qQ46vIUC/LkUvvLpr6Ywi4jWJRlJLiFY2xjoSgJzyfY1NPbyTxosWm94yrnv9OPeKT0y4AOOn3fDzz50rAtVvoFrbafJf6xqFxFEeA1vcCYLk+FiBHyPfJFJxcwTSFbRrjuVAw8yoGYjqcDOB6DJpHOtmsUTW108pbIkjeMoVPl6gj55ry1aMNypOfiMfSm2ItUjz2FvF3V7A0rAOsaeLbnybK5FBXetaqPDM0YUjqI6hafNskTONm7w5xkH868uVmELL9oGCuDhB+Yo2AN0bV0uZRHql1shJyXjfxKPTG0/wC1S3FlEZSYO0diUPP6ZWVvwUihj2iuxbiGS00mWJRhVNmuF+ABHNCzW880jSiSwTfzsinjRV9tu7insOhDY/0vR/7kn+kVFf8AW9/xYfyesrK4X3/vcPA41P8Aomk/3E/1CkLfrLf/ABB+aV7WUvvYS7HFh/W03+I/5tXup/qo/wDn9usrKzX7rJE2l/qov8sPyq+a5/QpP8Bfyrysr1I+AFWhf1Qn+Yf86C1v+sJfhH+TV7WU5gJov1rf3H/I1L5msrKzZRt6fGvB9751lZUDZOv9X/8Avp/pNT6R/TpP8I1lZT8ggJP1QqydlP1eq/5Zf9YrKynHsYJL+tuf8xJ+ZoyX9V8h+VZWUmSxJL+sf4Vh/dWVlAI//9k="/>
          <p:cNvSpPr>
            <a:spLocks noChangeAspect="1" noChangeArrowheads="1"/>
          </p:cNvSpPr>
          <p:nvPr/>
        </p:nvSpPr>
        <p:spPr bwMode="auto">
          <a:xfrm>
            <a:off x="155575" y="-608013"/>
            <a:ext cx="1638300" cy="12287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6152" name="AutoShape 8" descr="data:image/jpeg;base64,/9j/4AAQSkZJRgABAQAAAQABAAD/2wCEAAkGBwgHBgkIBwgKCgkLDRYPDQwMDRsUFRAWIB0iIiAdHx8kKDQsJCYxJx8fLT0tMTU3Ojo6Iys/RD84QzQ5OjcBCgoKDQwNGg8PGjclHyU3Nzc3Nzc3Nzc3Nzc3Nzc3Nzc3Nzc3Nzc3Nzc3Nzc3Nzc3Nzc3Nzc3Nzc3Nzc3Nzc3N//AABEIAIEArAMBIgACEQEDEQH/xAAcAAACAgMBAQAAAAAAAAAAAAAEBQMGAAIHAQj/xABDEAACAQMDAQYDBAULAwUBAAABAgMABBEFEiExBhMiQVFhcYGRFDKhsSMzQsHRBxU0NVJyc3Sy4fAkY4Jig5Kiwhb/xAAZAQADAQEBAAAAAAAAAAAAAAAAAQIDBAX/xAAoEQACAgICAQIFBQAAAAAAAAAAAQIRAxIhMUEEURMUIkJxMjNhkfD/2gAMAwEAAhEDEQA/AO3k4oeVyKIc4GaEmkAFUiWarcbetei4DnGaCkOTWsOWc4YDaM81dEWxge83gEZQ8Hip8igYJJZJjGjnaOrCiokfOSc+9SykTE15urNprRxtpFHhODWAg+YoWWQ0HLcMOM1SVkuVDF5grYBqKS4zwD0pejPI2FPNT2qkuQcH1qqrsmye1OZN8q7WH5Ua8oVeDzS6VZHn4PhAx70FdGaF/vNt9TVabsnbVDN7jB61G10egpV38zdTTbTLdXg7xlUsehBpyx6K2KOTd0QkmZxvTdiijGO7wBg1KUINemJiM1m5GmotttOjZpRJkluhHGPWmyQxxQhEUAAcDFZGmwe9es1KUnLscYpdEUUMcYYogTcckCtGbBxW0j5OBULAbqPyH4DmbIoG4U+lHO4Uc9KhDiRsYGKlDZz3WO2UWkX81pcrLJcJKcQxxfsZ4OenTHnnmoLf+UTS1cNMJrfPXfET+/P4U3hS2P8AKJqMdwqFGs0wHUHzUCnNz2X0qfObG1+cCn91UpEaijTu2+kXTOYL2Numd+U6+gYA03i7R2u8x97GH48BYbufbOarfansNpUWi3VxDYxpMgDK0bv1yPLOPwoHs/2I0zWtFgvLp7hZJSwZkcY4JHmD6U7QUy/JqhkOBg+tFxy98MjoBniqFJ/JjHa7W07XLuIKwZFaMEKQeCMEVv2Dvbxb/WLTU7s3M9u4QSPgEjcw8vLCjrU99Irldl5kRHPFDy2sbcDg+tTQsJBx19jWMMedNCZDDp4RlkB96lMYXJHBqWOQbSOcY9KHlnAp8sfCNGYI2WfFeTW8jxlkHi8s17HJHJ1UGiYnQJ16U7roir7B7aw3ZNyd3tTGNEiQBRgegqFZ1ryW48PANTJuXZUUo9EhYbs5rVplHnS6adicA1DvZjyaag2J5Ehp32fOoprjaOtaWlsZFYyZHlwakayh/a3H1OaXCHbYEbo5wvJJ8qLRCVBc4bzFb9zEoIjHHrWhFOxcnMYP5ScmNJzqI4O4/oH5/wDgtNLftxby7ZEupFT+y9kGPzIlH5Vz1bWzYAukkYBwX7zAz5c4xzj1pv3cKKE76N+PCehHt4etc8HP7i9Rrfai2o6xNdIyt3saRRmKPZ4gynJBY+n5U3t+3Wmpaxrf3TQXCHbJujwM44PT4+/Bqpxtbg42pnOPvEZ/HPWh9eMskpv4nRXlQq6siNtkGPEAQcgg5+Oa1TBxRfNR7YaNd6ZcQQ6nA+cYHILe319vSh+xPaKwsdGtbJru2jXDAK0wyvjzzn2Oa5PdNIdPf7R3MjZ3HFpChwuf2lQHnJ/ChbJ4tM057iWCC4VZe6McylvLkjkc/wAaaYqPoZ+0EPc96ssBjDbNyyBvXpgeoqjyak9lr95LEkUomYAq/qC3II+Nc61rWezUpX+ZdFeEkESfa5WJHII2lXxjggg0Fphc3dlMGddzADByMg4/dRsFHaNB1uC610PciC1RFwP02RwCM8gY+tXOO9sZlzBeW8nH7Eyt+RrmtxZvhZbGQ2l0wH6ttgfz8j4Tx8PhSK6v9SWZkmvryGcZDBpCQfiD+6k5+watHaUfpht4P9nmvZIBICRGxIriMOpaixYC4YlUJP8A08bZGR6j4VM9/qEsbwtNPsIKHaFTgHk+FRjpUfF/gWrR2H7MeSImGPatkjbgMCOema49Z63qlu6Kl9ekBQQjzSEdAecN1qSPXNZaLZHq96FL54KZ6HjJUnH4+9L5heUGp1+7m+xWrz920pUZEafeb2oeK8S6tIp3YW5kz+jlIDAjqPlXKY9Sv9saHUdQ3r955Jd5bknnIwOuPlUepPNq0Hc3l4ZYxwu+GPcp9m2g9PlUv1MENo6Xe6np9hPDHeXDKZeQVjZ8DOMnAOBnzrbXtUTS3gd4ojal9hlVzn34APqMAnn5iuXnT7ic2/f6neStAFETsU3Iq9ADjpzU2o2Ek1rJ9pv7yRHCB0eUYc8eJvD1z50n66DfBKxvydBs+32jS3UVnELwzNII8NbFCCc8lTyAMHOQMVJrfbHT4LW6SyvlFyqgq/dMyEkngNjBPDfDzqg22hWttcLL3k0zBw7Kzgh9vrxnGMg48qe3YjvLT7GNNtoE2bQYYtrJ15B8jjP1NZ/Nwfhl0w/WO31vZaas0FnJNcPGCrbgYyf7w6/QfwEH8p9mqKDpN27Y8RiTK5z9frSZOy9myOjfaXhY7mjE52A/ADip4OzelwxhI7OUj1+0Skn4kNQvU+af9BqykvrJYsqWrSFB4Tkjxfu+RrWzu7m5d44tNdyR4tmcADz48uakeaKO4eCG2j8MBfvZj3rbuccHwf8A1qM3NzcLZrc3MkgNrKzxg4UnB52DjPwFdKhJ98A5oYwXRtCxuxFHGiF2USb3C5AztXOefXFFSaoftDxxw7iJu7LSEKPubs4XqOcdaragR2gVBgCxUY/8jRhcm4c+ZnHT/C/2rWONIzc2FXc897HGlz3IWQR5SJAq8q3HqR06k4xVHtJZ7vTjYow2s3eZPrgZ/fVs3Z+zckfq+nsrVWey0MovoEkt5QpJy3dnH3aUlT4Li+D0aRMfuupyB1H8K1hiuLCcpM/COGXngjgnA+Qq/fzLdS4MNtO4/wDSh5oDWuyerXESPBpdy7gggbOtTQKQ77Nao13b2ufGYpNrAHqCpprrNpBqsMUSRSxyqNyuqhiqgYK/OqhoNprFhMqXOk3VuoceMQYGRkc56VcrO4ud6GSUkBGBXBPn8+cVk+zUnsOyNmpYNLO+ODubHp6AUJ2x0mHSNJiurVDvE6hi2Tx5+dWWK4RlO4qOcctj19qUdutkmgHxAAPkYYHpmhdg+iodyJmICkkPKnXHCKOT7kUObcwRllkZWKrKdy48JyoyRx1NMbXakzkPjM9yeT5nAqWVU7l/GCDZR9T/AN0VvojBSaAHd0gxIXWTIXcpOc88fjUBt+7b9G4eU5UA+EHHJB+hpvcRQ/a2BC+K+hBIOCRg0BHaQiWEpt7xjcqWKqT4QMc1OpWxoDdcBI5B4d28yeEceYx8OPzovFxLF3AcNGXTG1snBYYPPy54B/GgHuWjijKPH3RhM/gPBwW/5n5dKksdeFzC0ixFIoUV8s2d7d4hPX3PnWcpKPY7LNaws5aWSFigP7RPOeenl6ZzjgetToTKr79hRcBlZWUdeAcfDqfMjFKLbVY5s98+xo13KSgJYAgk4A/fj48YK07VYr0P9ikkl3kCME7MEg4OMcevBOR0ycClHJGS4GPrWImFZFjfbk+J1xkjP/66/DpxkSLAjqGZ0G7xD9AHPPPUg+vr0xStL8FFaG34ZtshkKqFVRhTg+WQBjg858NFX+omGVUjeNAFwQNrDIJHHgPp7fAVTA5zdSacJpEjkb7aY+72Nxnjgcmge7voTah4HUpE6Nu45P5f7H0rewzqcvfXGnxsV8UgKYlfPGV6E9fIirJJAlpHDM7TxjLKC8pck49GUAkHH3Tx0z5nLHKUVTdk6lSgWeaFUZo48223xkrjnz4pnHp0hctJfWQzICNsjMd2zp0xRepT2E9mi2iPFIUbc65w3sFHGenFAFWjYBcZyvOOoI9fOtviBQRb6JLO8SwajBJ4QXbBCrgEeeCRz19+M0donZ7Xrcr/ANaohyAps8Pz5/tce2fpSModiDHHhOPmfwpZbwKY5meNSd2CwQZPtUPLTK1On3ba7ZwobHWQSUO4T90cAeeCWP4UtuO0PamSOJ473ucyBWPfQqPLPDIR5++KrGrW0tpbwzboFVwdqgqScj0H59fKlUcj5QbjsBwBny+vFKWUaidRtNY14rEj3N1KGO3dvtmDH/xRTj6U5sYtYDRh4lfJ2liu5l9D7VQbLdBHDjKsWB3bQMj4jnFHXuqXSRpIkk5GBhkzjPyqdyqOjx2l4rf9QsJjz90eA4+RNe3dtpUqJHfQwsm7IWXBXI+Iqmabrcs6bnnIjOASSQo6dccefr5is7Q6hI1vFFFcyxOZF3tbM2/b5486amhNFuCdmGXMcNg3iPSJeSRkn+NRTjsuAQ8Fnt2AfdRfDnI644zVLeefAezmv2MhfBluX2x8c8FRxwMfGtLeS8lLCSXUGaNBmSOXk4Oecnj0x6Vo5EFulbskzcxw7w4J2hWO7GB0ato9J7N3JU2+0MA7qECFsHG7gAnzHvVZi1XU4EdornUSincPBG7DH7Pi+ufTPFHaZqut3UW6W/lh3MWy1mni5xx4hnBo2Qwifs/oiMjW7Xh2x7QRpruoAOcEhP3ioJ+yscr7RcmFgyvgW5UHnjq/TmjmuNdgnjKa0khJA2TRYySOmAPcefzoqOW8uY1/nLUbeFZWHdxSRo27n3b8eflSaT7EILvRxbXERF9aRuGZiSxRiD0HIbp1z5/KvToupSqpheFYu8cskRTDjPIyCCeg6+lGz6b9mYSCC0kTH66LvUZWHPO0EYz6ig45WRQWhubVQcd4zyNnjyJXgf8AOalKiuSVtNvIdMljS1eJ3QZ3ggNJ1yQBnru6dajuLUGZvtd0sUw+8pZDj6j/AGo/vJ5LdXVJwNrMvfcFj64yOAec4PIrmHalrnT9XkgvdSV5toY92GOAegPv/Gsszy39B2elj6eSbzNoPGmzF+8iuFZlwzLbzDeWx4eFPTpyegFRx6XcDaswmjVSR+lAJzjpjdnGcn615YdoLdNUuIpreCbT0RVhd4gpUbgw3FPjjnPIHvW0evLcW91i3SJ1ulZD4kAQOuOM8nHUe56ea4Xk4t0zW4huo5hcXEMyMAMOpJA59eCPpxW0cUbBV8CjIBJIDED2JB4x6Ubqeo2V4bE2zECSYxsjHJBU4JxnpjzwevxFMXtLBdocxttG13FthC2cbQSxz9BTXYWhU9u0qlFtmRQAB3fi8+oycGl+naXcTiYBSI42IJJzj6edW6aCGW1SNA9vHk4ilWWIqPdeFxS3QI1R1STvO7kkwJEi3q3l1DD8apxWyCwu+s72VPs8JnYD7jbwQOgxnbz8gKSR6dqE+sBPtM0kkKhiXGWA4xxjp8vzq7XcBto2lmtoo7IgFZXlKmQ/3MHjpzmkGlHT9T1mfvdskYj3xwwYbJ8ztIzu4/ZzwaTlBy1TNPhZFHZrg0tbC5TUoYW7x+8PO0NnrzxTb/8An2BRMTKincFWXAoxY7KG5gaKG53LyFNo2PXJO3j4jFE3GrWqbd89ujMOFkmVWBxnkZ46VrGCMm2BSdn47mEPNAhB6HvSSR6c0HNoUSMoSJFjGNoJIA+lPoNUt2Knu45XA++mGx8WzivZLqKRjjC482df3GqUUJtiSLTLfuxGbWE4PGBnn5YprZaLbKm8W0ak8k72z+DV53p34zjjK5Xr8z5fWhdW19dLsDJmNtvBHeKD7455PsPlRk4i3FcjxpOSUiW203RTctawQOs5y21GVScc8Avzijm0e1t4AI7JPTdKA5+pNco0bVrjUO1+nTyy90zXSH72MDPT15HHzrtmFePAPl55NRicnG5dmuaEIyqPQhK90vd92oRRkpuUA/Qmhp7oW1z9r7uKSQK21jg846c9T6dKcG3VpCPAMf8Ab/3oO/0y0uEMVwxcHopfz9eOa0yO8bijLD9ORSfRVew+r3d72nmjmysbQFjESD1I28c+p+vlV77uzhjZDdpEQ2QN4iAznooHHXy596qGhdlYtPu5Z55FmLIVRApwATk5zyeg8vWnE4ntxiCR41AyMTMB8gcflWWCKjBKqN/VZXkyOQ0uNlxtZJ8qOCA2c+hyOc/HNVjtBYWzanJIIbws4DOYp8KT643D0qS4vtXVZNlwJCy4iBTBRs4weMH/AJmqXPqevmVhPeys68cjH5KKnLmjB6+SceGUo7eDTU7RbPSM9mLB5xLEDLqcpCsATjaqnkHgg4xjNVsRCXTIJGzGqKzyOzbRyxAXJB5O04HGeaa29+I7OaOe2Xuk25SLwEHB58snJ8/IHmhdVnsBKk9zYLvVGkMUZKrIQFC7ju8s845PtmuP09xbg135OdACzbEM+9jI5cBFOdpIGGxj3PH8KItb68s7G3t5GaJQjd0qcMNxPiPvnOKHhRpYWQqGZl3syLjHJwPbp6+VbPA/6G4mLz26s3ifKiXnpnqOevxHTNdL9gr2OmaTeRala93cmfvntUJjWVd2WAzhj0JLKBx6+tN9L00WtsltLFK0chJZRGR18z4iD8sdK5OtzMIoCZIormS6R2KkoVC+IEgHGOhzj0x0rqGidprOfSEmvr62E6oNzd5zk5xuDYweM4GcetUpJdlJlI7Vdqrm4c6a8jdxASviPiGOMZ8+lQ9hboDtJbOjqsa5EjbgAARjkn3Ioue0gmnTVLh7PVZXyo8BlMzeX6NQCcY53Z+mKb6JHdXWvwy3HZw2s6oxE0MhVRGARkr0xyBjryD0FZx1T5Op+obWpcrh3Yt3bjAwcr5AdM0o1WV1WIGVp3lYfoYnJKnORwB5YouS3E0Ukcd2samXoi7ZUIxwN3GOPTz4PSiLaNYIxCjKhHBLclj6kgHJ966bT5Ry0KbdtRRPDDlB+y2cj32g/iakikBcPKzMWyrRscjHwHHnRsiSmUxLc5ydxGSOOnOAPWhriLuGfJs32jaOGY/LIosGbKzfaAhwoccZPX8qC1nTftkQEpiPUqTKhA+Wc1NphbcJFdUbldwPLDPmKY3tyYUUw3iyeHncFG0/KiX1KmEeHZRINDmtdSilURrHDIJF2PuOQRgfUV0CHV+5tu7ud3eADce8UgnzwRSGeS48QmEGCeCTtBPxaiUW/kRX7m5CsM7rdXIceuSSD8uKUIqEaQSk5OxrDqC7xIkhMWcE7s4PxJxUk10yvhpMEdR4R++q7HdSB1Vrhlx93PBoq+vU+zhY7iaN92e8eTdx6YAFVdiLDE6yxZDB/gc1rcd26+EMc+W3PFIrTWHiCwvqW+RuPFalm+uc0zkjuEKTzXIniB+7sADfHkGqAiZHRTII/wBGON2OM0BILfeSyISfOmkimYICFi7w43OcKPiT0pDKvjOWHyxS4C34Oa3jtGZCdm9gBKBwnlwMjPrwfTz8gLuE3JQT7CR0AOGYe3HOBmmUgZntbVIgsRdmJC5UjaDnPHAG76GiNU09rYJNtEcoG8hyzEEnCLjHHCkn3PtxxReoUbJa29ky/bFYwJGN0aA+PwgAZ+TfHmmTx2xsYxPHuMagtub9lQT9SfPH0oAW9zM8Au43iSQB4jP4O9UEDKk4HwOfzqaS7aSNlaEGNBtkPRRnqPL+PWspNuSEILuCJtRLFm3iMSsyqZMnKgeH4nofIYrItavLKaMWY+ypD408I3MW6sxxycce340VommXVzfvdTyLG6OSX3BCTgYAz0GM/IHyBwZdaPf3mnu07YTf3oXdyMkg8DngYH/Ca6tofpY7LT2Xt7L+bLdopJ5LmaCMzvbBcDeThCfLaBznp09af/Zri0vradTG8KBllaSUo3HTnDcdeBjyPxpOjRw6Jq1rHBPdNGGKlVkyshIHJHQ9Pzx61eb69X7GxK5Cg/fxTWC+WxuVk6zI0jPmMozZRYSzk8dTuHr+6g7/AFiG3fDR3TFj1EJx9eKHsdTV7AT9yPvFQqsD0/I0BqXaKUz4jhj8Cg5k3Ejn4jPzzWnSoLGZ1y3tgxuba4WXgd3IhDEH9oeWPcn4CphqFjJaCWKIOsp3SQjEjRD+24UkqPmDkgedVj+d5LiXcBY2w2kkpEwV/lzz8gPWo59SliJhheEgE/pEQjJ9Qf8AalYFknvoDbRT2q2IIQkqm0SHjI8BcHPAHHPNe/zlq4jjjuNHVefvDA/AjI+ZqmmeQgAueOB5Yo/TdWMG5bxrmZNhVB32NmfMe48ucex4ocgQz1XULuaQpL38SAFyTLknp5bsH86g/nZEiSJJ7qQ46vIUC/LkUvvLpr6Ywi4jWJRlJLiFY2xjoSgJzyfY1NPbyTxosWm94yrnv9OPeKT0y4AOOn3fDzz50rAtVvoFrbafJf6xqFxFEeA1vcCYLk+FiBHyPfJFJxcwTSFbRrjuVAw8yoGYjqcDOB6DJpHOtmsUTW108pbIkjeMoVPl6gj55ry1aMNypOfiMfSm2ItUjz2FvF3V7A0rAOsaeLbnybK5FBXetaqPDM0YUjqI6hafNskTONm7w5xkH868uVmELL9oGCuDhB+Yo2AN0bV0uZRHql1shJyXjfxKPTG0/wC1S3FlEZSYO0diUPP6ZWVvwUihj2iuxbiGS00mWJRhVNmuF+ABHNCzW880jSiSwTfzsinjRV9tu7insOhDY/0vR/7kn+kVFf8AW9/xYfyesrK4X3/vcPA41P8Aomk/3E/1CkLfrLf/ABB+aV7WUvvYS7HFh/W03+I/5tXup/qo/wDn9usrKzX7rJE2l/qov8sPyq+a5/QpP8Bfyrysr1I+AFWhf1Qn+Yf86C1v+sJfhH+TV7WU5gJov1rf3H/I1L5msrKzZRt6fGvB9751lZUDZOv9X/8Avp/pNT6R/TpP8I1lZT8ggJP1QqydlP1eq/5Zf9YrKynHsYJL+tuf8xJ+ZoyX9V8h+VZWUmSxJL+sf4Vh/dWVlAI//9k="/>
          <p:cNvSpPr>
            <a:spLocks noChangeAspect="1" noChangeArrowheads="1"/>
          </p:cNvSpPr>
          <p:nvPr/>
        </p:nvSpPr>
        <p:spPr bwMode="auto">
          <a:xfrm>
            <a:off x="155575" y="-608013"/>
            <a:ext cx="1638300" cy="12287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6154" name="Picture 10" descr="http://floridaswater.com/upperocklawahariver/images/Moss_Bluff.jpg">
            <a:hlinkClick r:id="rId4"/>
          </p:cNvPr>
          <p:cNvPicPr>
            <a:picLocks noChangeAspect="1" noChangeArrowheads="1"/>
          </p:cNvPicPr>
          <p:nvPr/>
        </p:nvPicPr>
        <p:blipFill>
          <a:blip r:embed="rId5" cstate="print"/>
          <a:srcRect/>
          <a:stretch>
            <a:fillRect/>
          </a:stretch>
        </p:blipFill>
        <p:spPr bwMode="auto">
          <a:xfrm>
            <a:off x="4953000" y="1066800"/>
            <a:ext cx="3810000" cy="2628901"/>
          </a:xfrm>
          <a:prstGeom prst="rect">
            <a:avLst/>
          </a:prstGeom>
          <a:noFill/>
        </p:spPr>
      </p:pic>
      <p:pic>
        <p:nvPicPr>
          <p:cNvPr id="6155" name="Picture 11" descr="C:\Users\david.douglas\Desktop\Northshore.jpg"/>
          <p:cNvPicPr>
            <a:picLocks noChangeAspect="1" noChangeArrowheads="1"/>
          </p:cNvPicPr>
          <p:nvPr/>
        </p:nvPicPr>
        <p:blipFill>
          <a:blip r:embed="rId6" cstate="print"/>
          <a:srcRect/>
          <a:stretch>
            <a:fillRect/>
          </a:stretch>
        </p:blipFill>
        <p:spPr bwMode="auto">
          <a:xfrm>
            <a:off x="990600" y="3962400"/>
            <a:ext cx="3352800" cy="242877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876800" y="685800"/>
            <a:ext cx="3886200" cy="2601505"/>
          </a:xfrm>
          <a:prstGeom prst="rect">
            <a:avLst/>
          </a:prstGeom>
          <a:noFill/>
          <a:ln w="9525">
            <a:noFill/>
            <a:miter lim="800000"/>
            <a:headEnd/>
            <a:tailEnd/>
          </a:ln>
        </p:spPr>
      </p:pic>
      <p:pic>
        <p:nvPicPr>
          <p:cNvPr id="4" name="Content Placeholder 3" descr="FLWO Salamander.JPG"/>
          <p:cNvPicPr>
            <a:picLocks noChangeAspect="1"/>
          </p:cNvPicPr>
          <p:nvPr/>
        </p:nvPicPr>
        <p:blipFill>
          <a:blip r:embed="rId3" cstate="screen"/>
          <a:stretch>
            <a:fillRect/>
          </a:stretch>
        </p:blipFill>
        <p:spPr bwMode="auto">
          <a:xfrm>
            <a:off x="381000" y="1981200"/>
            <a:ext cx="3937754" cy="2948934"/>
          </a:xfrm>
          <a:prstGeom prst="rect">
            <a:avLst/>
          </a:prstGeom>
          <a:noFill/>
          <a:ln w="9525">
            <a:noFill/>
            <a:miter lim="800000"/>
            <a:headEnd/>
            <a:tailEnd/>
          </a:ln>
          <a:effectLst/>
        </p:spPr>
      </p:pic>
      <p:pic>
        <p:nvPicPr>
          <p:cNvPr id="10242" name="Picture 2"/>
          <p:cNvPicPr>
            <a:picLocks noChangeAspect="1" noChangeArrowheads="1"/>
          </p:cNvPicPr>
          <p:nvPr/>
        </p:nvPicPr>
        <p:blipFill>
          <a:blip r:embed="rId4" cstate="print"/>
          <a:srcRect/>
          <a:stretch>
            <a:fillRect/>
          </a:stretch>
        </p:blipFill>
        <p:spPr bwMode="auto">
          <a:xfrm>
            <a:off x="4876800" y="3733800"/>
            <a:ext cx="3879214" cy="2568497"/>
          </a:xfrm>
          <a:prstGeom prst="rect">
            <a:avLst/>
          </a:prstGeom>
          <a:noFill/>
          <a:ln w="9525">
            <a:noFill/>
            <a:miter lim="800000"/>
            <a:headEnd/>
            <a:tailEnd/>
          </a:ln>
        </p:spPr>
      </p:pic>
      <p:sp>
        <p:nvSpPr>
          <p:cNvPr id="5" name="TextBox 4"/>
          <p:cNvSpPr txBox="1"/>
          <p:nvPr/>
        </p:nvSpPr>
        <p:spPr>
          <a:xfrm>
            <a:off x="152400" y="304800"/>
            <a:ext cx="3780202" cy="954107"/>
          </a:xfrm>
          <a:prstGeom prst="rect">
            <a:avLst/>
          </a:prstGeom>
          <a:noFill/>
        </p:spPr>
        <p:txBody>
          <a:bodyPr wrap="none" rtlCol="0">
            <a:spAutoFit/>
          </a:bodyPr>
          <a:lstStyle/>
          <a:p>
            <a:r>
              <a:rPr lang="en-US" sz="2800" u="sng" dirty="0" smtClean="0">
                <a:latin typeface="Times New Roman" pitchFamily="18" charset="0"/>
                <a:cs typeface="Times New Roman" pitchFamily="18" charset="0"/>
              </a:rPr>
              <a:t>Threatened</a:t>
            </a:r>
          </a:p>
          <a:p>
            <a:r>
              <a:rPr lang="en-US" sz="2800" u="sng" dirty="0" smtClean="0">
                <a:latin typeface="Times New Roman" pitchFamily="18" charset="0"/>
                <a:cs typeface="Times New Roman" pitchFamily="18" charset="0"/>
              </a:rPr>
              <a:t> and Endangered Species</a:t>
            </a:r>
            <a:endParaRPr lang="en-US" sz="2800" u="sng"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TextBox 6"/>
          <p:cNvSpPr txBox="1">
            <a:spLocks noChangeArrowheads="1"/>
          </p:cNvSpPr>
          <p:nvPr/>
        </p:nvSpPr>
        <p:spPr bwMode="auto">
          <a:xfrm>
            <a:off x="228600" y="304800"/>
            <a:ext cx="8686800" cy="523220"/>
          </a:xfrm>
          <a:prstGeom prst="rect">
            <a:avLst/>
          </a:prstGeom>
          <a:noFill/>
          <a:ln w="9525">
            <a:noFill/>
            <a:miter lim="800000"/>
            <a:headEnd/>
            <a:tailEnd/>
          </a:ln>
        </p:spPr>
        <p:txBody>
          <a:bodyPr wrap="square">
            <a:spAutoFit/>
          </a:bodyPr>
          <a:lstStyle/>
          <a:p>
            <a:pPr algn="ctr"/>
            <a:r>
              <a:rPr lang="en-US" sz="2800" u="sng" dirty="0" smtClean="0">
                <a:latin typeface="Times New Roman" pitchFamily="18" charset="0"/>
                <a:cs typeface="Times New Roman" pitchFamily="18" charset="0"/>
              </a:rPr>
              <a:t>Commission Managed </a:t>
            </a:r>
            <a:r>
              <a:rPr lang="en-US" sz="2800" u="sng" dirty="0">
                <a:latin typeface="Times New Roman" pitchFamily="18" charset="0"/>
                <a:cs typeface="Times New Roman" pitchFamily="18" charset="0"/>
              </a:rPr>
              <a:t>Impoundments (</a:t>
            </a:r>
            <a:r>
              <a:rPr lang="en-US" sz="2800" u="sng" dirty="0" smtClean="0">
                <a:latin typeface="Times New Roman" pitchFamily="18" charset="0"/>
                <a:cs typeface="Times New Roman" pitchFamily="18" charset="0"/>
              </a:rPr>
              <a:t>CMIs)</a:t>
            </a:r>
            <a:endParaRPr lang="en-US" sz="2800" u="sng" dirty="0">
              <a:latin typeface="Times New Roman" pitchFamily="18" charset="0"/>
              <a:cs typeface="Times New Roman" pitchFamily="18" charset="0"/>
            </a:endParaRPr>
          </a:p>
        </p:txBody>
      </p:sp>
      <p:sp>
        <p:nvSpPr>
          <p:cNvPr id="5" name="TextBox 4"/>
          <p:cNvSpPr txBox="1"/>
          <p:nvPr/>
        </p:nvSpPr>
        <p:spPr>
          <a:xfrm>
            <a:off x="6172200" y="1143000"/>
            <a:ext cx="2105063" cy="2308324"/>
          </a:xfrm>
          <a:prstGeom prst="rect">
            <a:avLst/>
          </a:prstGeom>
          <a:noFill/>
        </p:spPr>
        <p:txBody>
          <a:bodyPr wrap="none" rtlCol="0">
            <a:spAutoFit/>
          </a:bodyPr>
          <a:lstStyle/>
          <a:p>
            <a:r>
              <a:rPr lang="en-US" sz="2400" dirty="0" smtClean="0">
                <a:latin typeface="Times New Roman" pitchFamily="18" charset="0"/>
                <a:cs typeface="Times New Roman" pitchFamily="18" charset="0"/>
              </a:rPr>
              <a:t>Bear Lake</a:t>
            </a:r>
          </a:p>
          <a:p>
            <a:r>
              <a:rPr lang="en-US" sz="2400" dirty="0" smtClean="0">
                <a:latin typeface="Times New Roman" pitchFamily="18" charset="0"/>
                <a:cs typeface="Times New Roman" pitchFamily="18" charset="0"/>
              </a:rPr>
              <a:t>Hurricane Lake</a:t>
            </a:r>
          </a:p>
          <a:p>
            <a:r>
              <a:rPr lang="en-US" sz="2400" dirty="0" smtClean="0">
                <a:latin typeface="Times New Roman" pitchFamily="18" charset="0"/>
                <a:cs typeface="Times New Roman" pitchFamily="18" charset="0"/>
              </a:rPr>
              <a:t>Juniper Lake</a:t>
            </a:r>
          </a:p>
          <a:p>
            <a:r>
              <a:rPr lang="en-US" sz="2400" dirty="0" smtClean="0">
                <a:latin typeface="Times New Roman" pitchFamily="18" charset="0"/>
                <a:cs typeface="Times New Roman" pitchFamily="18" charset="0"/>
              </a:rPr>
              <a:t>Karick Lake</a:t>
            </a:r>
          </a:p>
          <a:p>
            <a:r>
              <a:rPr lang="en-US" sz="2400" dirty="0" smtClean="0">
                <a:latin typeface="Times New Roman" pitchFamily="18" charset="0"/>
                <a:cs typeface="Times New Roman" pitchFamily="18" charset="0"/>
              </a:rPr>
              <a:t>Lake Stone</a:t>
            </a:r>
          </a:p>
          <a:p>
            <a:r>
              <a:rPr lang="en-US" sz="2400" dirty="0" smtClean="0">
                <a:latin typeface="Times New Roman" pitchFamily="18" charset="0"/>
                <a:cs typeface="Times New Roman" pitchFamily="18" charset="0"/>
              </a:rPr>
              <a:t>Lake Victor</a:t>
            </a:r>
            <a:endParaRPr lang="en-US" sz="2400" dirty="0">
              <a:latin typeface="Times New Roman" pitchFamily="18" charset="0"/>
              <a:cs typeface="Times New Roman" pitchFamily="18" charset="0"/>
            </a:endParaRPr>
          </a:p>
        </p:txBody>
      </p:sp>
      <p:pic>
        <p:nvPicPr>
          <p:cNvPr id="11268" name="Picture 4" descr="C:\Users\david.douglas\Desktop\juniper.jpg"/>
          <p:cNvPicPr>
            <a:picLocks noChangeAspect="1" noChangeArrowheads="1"/>
          </p:cNvPicPr>
          <p:nvPr/>
        </p:nvPicPr>
        <p:blipFill>
          <a:blip r:embed="rId2" cstate="print"/>
          <a:srcRect/>
          <a:stretch>
            <a:fillRect/>
          </a:stretch>
        </p:blipFill>
        <p:spPr bwMode="auto">
          <a:xfrm>
            <a:off x="228600" y="1143000"/>
            <a:ext cx="5248930" cy="3652158"/>
          </a:xfrm>
          <a:prstGeom prst="rect">
            <a:avLst/>
          </a:prstGeom>
          <a:noFill/>
        </p:spPr>
      </p:pic>
      <p:pic>
        <p:nvPicPr>
          <p:cNvPr id="11267" name="Picture 3"/>
          <p:cNvPicPr>
            <a:picLocks noChangeAspect="1" noChangeArrowheads="1"/>
          </p:cNvPicPr>
          <p:nvPr/>
        </p:nvPicPr>
        <p:blipFill>
          <a:blip r:embed="rId3" cstate="print"/>
          <a:srcRect/>
          <a:stretch>
            <a:fillRect/>
          </a:stretch>
        </p:blipFill>
        <p:spPr bwMode="auto">
          <a:xfrm>
            <a:off x="5207000" y="3619500"/>
            <a:ext cx="3708400" cy="278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6705600" cy="5867400"/>
          </a:xfrm>
        </p:spPr>
        <p:txBody>
          <a:bodyPr/>
          <a:lstStyle/>
          <a:p>
            <a:r>
              <a:rPr lang="en-US" sz="2000" dirty="0" smtClean="0">
                <a:latin typeface="Times New Roman" pitchFamily="18" charset="0"/>
                <a:cs typeface="Times New Roman" pitchFamily="18" charset="0"/>
              </a:rPr>
              <a:t>Alligator Lake</a:t>
            </a:r>
          </a:p>
          <a:p>
            <a:r>
              <a:rPr lang="en-US" sz="2000" dirty="0" smtClean="0">
                <a:latin typeface="Times New Roman" pitchFamily="18" charset="0"/>
                <a:cs typeface="Times New Roman" pitchFamily="18" charset="0"/>
              </a:rPr>
              <a:t>Lake Iamonia</a:t>
            </a:r>
          </a:p>
          <a:p>
            <a:r>
              <a:rPr lang="en-US" sz="2000" dirty="0" smtClean="0">
                <a:latin typeface="Times New Roman" pitchFamily="18" charset="0"/>
                <a:cs typeface="Times New Roman" pitchFamily="18" charset="0"/>
              </a:rPr>
              <a:t>Lake Marian</a:t>
            </a:r>
          </a:p>
          <a:p>
            <a:r>
              <a:rPr lang="en-US" sz="2000" dirty="0" smtClean="0">
                <a:latin typeface="Times New Roman" pitchFamily="18" charset="0"/>
                <a:cs typeface="Times New Roman" pitchFamily="18" charset="0"/>
              </a:rPr>
              <a:t>Lake Jackson</a:t>
            </a:r>
          </a:p>
          <a:p>
            <a:r>
              <a:rPr lang="en-US" sz="2000" dirty="0" smtClean="0">
                <a:latin typeface="Times New Roman" pitchFamily="18" charset="0"/>
                <a:cs typeface="Times New Roman" pitchFamily="18" charset="0"/>
              </a:rPr>
              <a:t>Merritt’s Mill Pond</a:t>
            </a:r>
          </a:p>
          <a:p>
            <a:r>
              <a:rPr lang="en-US" sz="2000" dirty="0" smtClean="0">
                <a:latin typeface="Times New Roman" pitchFamily="18" charset="0"/>
                <a:cs typeface="Times New Roman" pitchFamily="18" charset="0"/>
              </a:rPr>
              <a:t>Lake Miccosukee</a:t>
            </a:r>
          </a:p>
          <a:p>
            <a:r>
              <a:rPr lang="en-US" sz="2000" dirty="0" smtClean="0">
                <a:latin typeface="Times New Roman" pitchFamily="18" charset="0"/>
                <a:cs typeface="Times New Roman" pitchFamily="18" charset="0"/>
              </a:rPr>
              <a:t>Piney Z Lake</a:t>
            </a:r>
          </a:p>
          <a:p>
            <a:r>
              <a:rPr lang="en-US" sz="2000" dirty="0" smtClean="0">
                <a:latin typeface="Times New Roman" pitchFamily="18" charset="0"/>
                <a:cs typeface="Times New Roman" pitchFamily="18" charset="0"/>
              </a:rPr>
              <a:t>Webb Lake</a:t>
            </a:r>
          </a:p>
          <a:p>
            <a:r>
              <a:rPr lang="en-US" sz="2000" dirty="0" smtClean="0">
                <a:latin typeface="Times New Roman" pitchFamily="18" charset="0"/>
                <a:cs typeface="Times New Roman" pitchFamily="18" charset="0"/>
              </a:rPr>
              <a:t>Snead’s Smokehouse Lake</a:t>
            </a:r>
          </a:p>
          <a:p>
            <a:r>
              <a:rPr lang="en-US" sz="2000" dirty="0" smtClean="0">
                <a:latin typeface="Times New Roman" pitchFamily="18" charset="0"/>
                <a:cs typeface="Times New Roman" pitchFamily="18" charset="0"/>
              </a:rPr>
              <a:t>Suwannee Lake</a:t>
            </a:r>
          </a:p>
          <a:p>
            <a:r>
              <a:rPr lang="en-US" sz="2000" dirty="0" smtClean="0">
                <a:latin typeface="Times New Roman" pitchFamily="18" charset="0"/>
                <a:cs typeface="Times New Roman" pitchFamily="18" charset="0"/>
              </a:rPr>
              <a:t>Tenoroc Fish Management Area</a:t>
            </a:r>
          </a:p>
          <a:p>
            <a:r>
              <a:rPr lang="en-US" sz="2000" dirty="0" smtClean="0">
                <a:latin typeface="Times New Roman" pitchFamily="18" charset="0"/>
                <a:cs typeface="Times New Roman" pitchFamily="18" charset="0"/>
              </a:rPr>
              <a:t>T.M. Goodwin Waterfowl Management Area</a:t>
            </a:r>
          </a:p>
          <a:p>
            <a:r>
              <a:rPr lang="en-US" sz="2000" dirty="0" smtClean="0">
                <a:latin typeface="Times New Roman" pitchFamily="18" charset="0"/>
                <a:cs typeface="Times New Roman" pitchFamily="18" charset="0"/>
              </a:rPr>
              <a:t>Oceanway</a:t>
            </a:r>
            <a:r>
              <a:rPr lang="en-US" sz="2000" dirty="0" smtClean="0">
                <a:latin typeface="Times New Roman" pitchFamily="18" charset="0"/>
                <a:cs typeface="Times New Roman" pitchFamily="18" charset="0"/>
              </a:rPr>
              <a:t> Fish Management Area</a:t>
            </a:r>
          </a:p>
          <a:p>
            <a:r>
              <a:rPr lang="en-US" sz="2000" dirty="0" smtClean="0">
                <a:latin typeface="Times New Roman" pitchFamily="18" charset="0"/>
                <a:cs typeface="Times New Roman" pitchFamily="18" charset="0"/>
              </a:rPr>
              <a:t>Hickory Mound Impoundment</a:t>
            </a:r>
          </a:p>
          <a:p>
            <a:r>
              <a:rPr lang="en-US" sz="2000" dirty="0" smtClean="0">
                <a:latin typeface="Times New Roman" pitchFamily="18" charset="0"/>
                <a:cs typeface="Times New Roman" pitchFamily="18" charset="0"/>
              </a:rPr>
              <a:t>Joe Budd Pond Aquatic Education Center</a:t>
            </a:r>
          </a:p>
          <a:p>
            <a:r>
              <a:rPr lang="en-US" sz="2000" dirty="0" smtClean="0">
                <a:latin typeface="Times New Roman" pitchFamily="18" charset="0"/>
                <a:cs typeface="Times New Roman" pitchFamily="18" charset="0"/>
              </a:rPr>
              <a:t>Lake Ponte </a:t>
            </a:r>
            <a:r>
              <a:rPr lang="en-US" sz="2000" dirty="0" smtClean="0">
                <a:latin typeface="Times New Roman" pitchFamily="18" charset="0"/>
                <a:cs typeface="Times New Roman" pitchFamily="18" charset="0"/>
              </a:rPr>
              <a:t>Vedra</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Guana</a:t>
            </a:r>
            <a:r>
              <a:rPr lang="en-US" sz="2000" dirty="0" smtClean="0">
                <a:latin typeface="Times New Roman" pitchFamily="18" charset="0"/>
                <a:cs typeface="Times New Roman" pitchFamily="18" charset="0"/>
              </a:rPr>
              <a:t> Wildlife Management Area</a:t>
            </a:r>
          </a:p>
          <a:p>
            <a:endParaRPr lang="en-US" sz="2400" dirty="0" smtClean="0">
              <a:latin typeface="Arial" pitchFamily="34" charset="0"/>
            </a:endParaRPr>
          </a:p>
        </p:txBody>
      </p:sp>
      <p:sp>
        <p:nvSpPr>
          <p:cNvPr id="4" name="TextBox 3"/>
          <p:cNvSpPr txBox="1"/>
          <p:nvPr/>
        </p:nvSpPr>
        <p:spPr>
          <a:xfrm>
            <a:off x="1447800" y="76200"/>
            <a:ext cx="5535490" cy="523220"/>
          </a:xfrm>
          <a:prstGeom prst="rect">
            <a:avLst/>
          </a:prstGeom>
          <a:noFill/>
        </p:spPr>
        <p:txBody>
          <a:bodyPr wrap="none" rtlCol="0">
            <a:spAutoFit/>
          </a:bodyPr>
          <a:lstStyle/>
          <a:p>
            <a:r>
              <a:rPr lang="en-US" sz="2800" u="sng" dirty="0" smtClean="0">
                <a:latin typeface="Times New Roman" pitchFamily="18" charset="0"/>
                <a:cs typeface="Times New Roman" pitchFamily="18" charset="0"/>
              </a:rPr>
              <a:t>Other FWC Managed Impoundments</a:t>
            </a:r>
            <a:endParaRPr lang="en-US" sz="2800" u="sng"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4724400" y="838200"/>
            <a:ext cx="4064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C:\Documents and Settings\steve.rockwood\My Documents\My Pictures\Lk. Miccosukee WCS 2006_02_01\IMG_0701.JPG"/>
          <p:cNvPicPr>
            <a:picLocks noChangeAspect="1" noChangeArrowheads="1"/>
          </p:cNvPicPr>
          <p:nvPr/>
        </p:nvPicPr>
        <p:blipFill>
          <a:blip r:embed="rId3" cstate="print"/>
          <a:srcRect/>
          <a:stretch>
            <a:fillRect/>
          </a:stretch>
        </p:blipFill>
        <p:spPr bwMode="auto">
          <a:xfrm>
            <a:off x="381000" y="304800"/>
            <a:ext cx="3810000" cy="2743200"/>
          </a:xfrm>
          <a:prstGeom prst="rect">
            <a:avLst/>
          </a:prstGeom>
          <a:noFill/>
        </p:spPr>
      </p:pic>
      <p:pic>
        <p:nvPicPr>
          <p:cNvPr id="25605" name="Picture 5" descr="C:\Documents and Settings\steve.rockwood\My Documents\My Pictures\HMI 2005\West Spillway1.jpg"/>
          <p:cNvPicPr>
            <a:picLocks noChangeAspect="1" noChangeArrowheads="1"/>
          </p:cNvPicPr>
          <p:nvPr/>
        </p:nvPicPr>
        <p:blipFill>
          <a:blip r:embed="rId4" cstate="print"/>
          <a:srcRect/>
          <a:stretch>
            <a:fillRect/>
          </a:stretch>
        </p:blipFill>
        <p:spPr bwMode="auto">
          <a:xfrm>
            <a:off x="4800600" y="3200400"/>
            <a:ext cx="3886200" cy="2457200"/>
          </a:xfrm>
          <a:prstGeom prst="rect">
            <a:avLst/>
          </a:prstGeom>
          <a:noFill/>
        </p:spPr>
      </p:pic>
      <p:sp>
        <p:nvSpPr>
          <p:cNvPr id="6" name="TextBox 5"/>
          <p:cNvSpPr txBox="1"/>
          <p:nvPr/>
        </p:nvSpPr>
        <p:spPr>
          <a:xfrm>
            <a:off x="2133600" y="5791200"/>
            <a:ext cx="4277902" cy="584775"/>
          </a:xfrm>
          <a:prstGeom prst="rect">
            <a:avLst/>
          </a:prstGeom>
          <a:noFill/>
        </p:spPr>
        <p:txBody>
          <a:bodyPr wrap="none" rtlCol="0">
            <a:spAutoFit/>
          </a:bodyPr>
          <a:lstStyle/>
          <a:p>
            <a:r>
              <a:rPr lang="en-US" sz="3200" dirty="0" smtClean="0">
                <a:latin typeface="Times New Roman" pitchFamily="18" charset="0"/>
                <a:cs typeface="Times New Roman" pitchFamily="18" charset="0"/>
              </a:rPr>
              <a:t>Water Control Structures</a:t>
            </a:r>
            <a:endParaRPr lang="en-US" sz="32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5" cstate="print"/>
          <a:srcRect/>
          <a:stretch>
            <a:fillRect/>
          </a:stretch>
        </p:blipFill>
        <p:spPr bwMode="auto">
          <a:xfrm>
            <a:off x="381000" y="3200400"/>
            <a:ext cx="3810000" cy="2438400"/>
          </a:xfrm>
          <a:prstGeom prst="rect">
            <a:avLst/>
          </a:prstGeom>
          <a:noFill/>
          <a:ln w="9525">
            <a:noFill/>
            <a:miter lim="800000"/>
            <a:headEnd/>
            <a:tailEnd/>
          </a:ln>
        </p:spPr>
      </p:pic>
      <p:pic>
        <p:nvPicPr>
          <p:cNvPr id="8" name="Content Placeholder 9" descr="P1010277.JPG"/>
          <p:cNvPicPr>
            <a:picLocks noGrp="1" noChangeAspect="1"/>
          </p:cNvPicPr>
          <p:nvPr>
            <p:ph idx="1"/>
          </p:nvPr>
        </p:nvPicPr>
        <p:blipFill>
          <a:blip r:embed="rId6" cstate="print"/>
          <a:stretch>
            <a:fillRect/>
          </a:stretch>
        </p:blipFill>
        <p:spPr>
          <a:xfrm>
            <a:off x="4800600" y="304800"/>
            <a:ext cx="3886200" cy="2764724"/>
          </a:xfrm>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381000"/>
            <a:ext cx="8305800" cy="457200"/>
          </a:xfrm>
        </p:spPr>
        <p:txBody>
          <a:bodyPr/>
          <a:lstStyle/>
          <a:p>
            <a:pPr algn="ctr"/>
            <a:r>
              <a:rPr lang="en-US" sz="2800" u="sng" dirty="0" smtClean="0">
                <a:latin typeface="Times New Roman" pitchFamily="18" charset="0"/>
                <a:cs typeface="Times New Roman" pitchFamily="18" charset="0"/>
              </a:rPr>
              <a:t>Kelley Branch/Paradise </a:t>
            </a:r>
            <a:r>
              <a:rPr lang="en-US" sz="2800" u="sng" dirty="0">
                <a:latin typeface="Times New Roman" pitchFamily="18" charset="0"/>
                <a:cs typeface="Times New Roman" pitchFamily="18" charset="0"/>
              </a:rPr>
              <a:t>Lake Dam </a:t>
            </a:r>
            <a:r>
              <a:rPr lang="en-US" sz="2800" u="sng" dirty="0" smtClean="0">
                <a:latin typeface="Times New Roman" pitchFamily="18" charset="0"/>
                <a:cs typeface="Times New Roman" pitchFamily="18" charset="0"/>
              </a:rPr>
              <a:t>Removal </a:t>
            </a:r>
            <a:endParaRPr lang="en-US" sz="2800" u="sng" dirty="0">
              <a:latin typeface="Times New Roman" pitchFamily="18" charset="0"/>
              <a:cs typeface="Times New Roman" pitchFamily="18" charset="0"/>
            </a:endParaRPr>
          </a:p>
        </p:txBody>
      </p:sp>
      <p:pic>
        <p:nvPicPr>
          <p:cNvPr id="27652" name="Picture 4" descr="DSC_0512"/>
          <p:cNvPicPr>
            <a:picLocks noChangeAspect="1" noChangeArrowheads="1"/>
          </p:cNvPicPr>
          <p:nvPr/>
        </p:nvPicPr>
        <p:blipFill>
          <a:blip r:embed="rId2" cstate="print"/>
          <a:srcRect/>
          <a:stretch>
            <a:fillRect/>
          </a:stretch>
        </p:blipFill>
        <p:spPr bwMode="auto">
          <a:xfrm>
            <a:off x="4572000" y="1143000"/>
            <a:ext cx="4572000" cy="4114800"/>
          </a:xfrm>
          <a:prstGeom prst="rect">
            <a:avLst/>
          </a:prstGeom>
          <a:noFill/>
        </p:spPr>
      </p:pic>
      <p:sp>
        <p:nvSpPr>
          <p:cNvPr id="27654" name="Text Box 6"/>
          <p:cNvSpPr txBox="1">
            <a:spLocks noChangeArrowheads="1"/>
          </p:cNvSpPr>
          <p:nvPr/>
        </p:nvSpPr>
        <p:spPr bwMode="auto">
          <a:xfrm>
            <a:off x="1905000" y="5181600"/>
            <a:ext cx="697627" cy="400110"/>
          </a:xfrm>
          <a:prstGeom prst="rect">
            <a:avLst/>
          </a:prstGeom>
          <a:noFill/>
          <a:ln w="9525" algn="ctr">
            <a:noFill/>
            <a:miter lim="800000"/>
            <a:headEnd/>
            <a:tailEnd/>
          </a:ln>
          <a:effectLst/>
        </p:spPr>
        <p:txBody>
          <a:bodyPr wrap="none">
            <a:spAutoFit/>
          </a:bodyPr>
          <a:lstStyle/>
          <a:p>
            <a:pPr algn="ctr"/>
            <a:r>
              <a:rPr lang="en-US" sz="2000" dirty="0" smtClean="0">
                <a:latin typeface="Times New Roman" pitchFamily="18" charset="0"/>
                <a:cs typeface="Times New Roman" pitchFamily="18" charset="0"/>
              </a:rPr>
              <a:t>2004</a:t>
            </a:r>
            <a:endParaRPr lang="en-US" sz="2000" dirty="0">
              <a:latin typeface="Times New Roman" pitchFamily="18" charset="0"/>
              <a:cs typeface="Times New Roman" pitchFamily="18" charset="0"/>
            </a:endParaRPr>
          </a:p>
        </p:txBody>
      </p:sp>
      <p:sp>
        <p:nvSpPr>
          <p:cNvPr id="27655" name="Text Box 7"/>
          <p:cNvSpPr txBox="1">
            <a:spLocks noChangeArrowheads="1"/>
          </p:cNvSpPr>
          <p:nvPr/>
        </p:nvSpPr>
        <p:spPr bwMode="auto">
          <a:xfrm>
            <a:off x="6066735" y="5519738"/>
            <a:ext cx="1587294" cy="400110"/>
          </a:xfrm>
          <a:prstGeom prst="rect">
            <a:avLst/>
          </a:prstGeom>
          <a:noFill/>
          <a:ln w="9525" algn="ctr">
            <a:noFill/>
            <a:miter lim="800000"/>
            <a:headEnd/>
            <a:tailEnd/>
          </a:ln>
          <a:effectLst/>
        </p:spPr>
        <p:txBody>
          <a:bodyPr wrap="none">
            <a:spAutoFit/>
          </a:bodyPr>
          <a:lstStyle/>
          <a:p>
            <a:pPr algn="ctr"/>
            <a:r>
              <a:rPr lang="en-US" sz="2000" dirty="0">
                <a:latin typeface="Times New Roman" pitchFamily="18" charset="0"/>
                <a:cs typeface="Times New Roman" pitchFamily="18" charset="0"/>
              </a:rPr>
              <a:t>October 2007</a:t>
            </a:r>
          </a:p>
        </p:txBody>
      </p:sp>
      <p:sp>
        <p:nvSpPr>
          <p:cNvPr id="27656" name="Line 8"/>
          <p:cNvSpPr>
            <a:spLocks noChangeShapeType="1"/>
          </p:cNvSpPr>
          <p:nvPr/>
        </p:nvSpPr>
        <p:spPr bwMode="auto">
          <a:xfrm>
            <a:off x="4572000" y="1143000"/>
            <a:ext cx="0" cy="4114800"/>
          </a:xfrm>
          <a:prstGeom prst="line">
            <a:avLst/>
          </a:prstGeom>
          <a:noFill/>
          <a:ln w="57150">
            <a:solidFill>
              <a:srgbClr val="FFFFFF"/>
            </a:solidFill>
            <a:round/>
            <a:headEnd/>
            <a:tailEnd/>
          </a:ln>
          <a:effectLst/>
        </p:spPr>
        <p:txBody>
          <a:bodyPr wrap="none"/>
          <a:lstStyle/>
          <a:p>
            <a:endParaRPr lang="en-US" dirty="0"/>
          </a:p>
        </p:txBody>
      </p:sp>
      <p:pic>
        <p:nvPicPr>
          <p:cNvPr id="2050" name="Picture 2" descr="C:\Users\david.douglas\Desktop\Kelley Branch.jpg"/>
          <p:cNvPicPr>
            <a:picLocks noChangeAspect="1" noChangeArrowheads="1"/>
          </p:cNvPicPr>
          <p:nvPr/>
        </p:nvPicPr>
        <p:blipFill>
          <a:blip r:embed="rId3" cstate="print"/>
          <a:srcRect/>
          <a:stretch>
            <a:fillRect/>
          </a:stretch>
        </p:blipFill>
        <p:spPr bwMode="auto">
          <a:xfrm>
            <a:off x="228600" y="1905000"/>
            <a:ext cx="4077923" cy="2837381"/>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33400" y="228600"/>
            <a:ext cx="8001000" cy="715963"/>
          </a:xfrm>
        </p:spPr>
        <p:txBody>
          <a:bodyPr/>
          <a:lstStyle/>
          <a:p>
            <a:pPr algn="ctr" eaLnBrk="1" hangingPunct="1"/>
            <a:r>
              <a:rPr lang="en-US" sz="3200" u="sng" dirty="0" smtClean="0">
                <a:latin typeface="Times New Roman" pitchFamily="18" charset="0"/>
                <a:cs typeface="Times New Roman" pitchFamily="18" charset="0"/>
              </a:rPr>
              <a:t>Snead’s Smokehouse Lake </a:t>
            </a:r>
            <a:r>
              <a:rPr lang="en-US" sz="3200" u="sng" dirty="0" smtClean="0">
                <a:latin typeface="Times New Roman" pitchFamily="18" charset="0"/>
                <a:cs typeface="Times New Roman" pitchFamily="18" charset="0"/>
              </a:rPr>
              <a:t>Berm</a:t>
            </a:r>
            <a:r>
              <a:rPr lang="en-US" sz="3200" u="sng" dirty="0" smtClean="0">
                <a:latin typeface="Times New Roman" pitchFamily="18" charset="0"/>
                <a:cs typeface="Times New Roman" pitchFamily="18" charset="0"/>
              </a:rPr>
              <a:t> Removal</a:t>
            </a:r>
          </a:p>
        </p:txBody>
      </p:sp>
      <p:pic>
        <p:nvPicPr>
          <p:cNvPr id="12291" name="Picture 2"/>
          <p:cNvPicPr>
            <a:picLocks noChangeAspect="1" noChangeArrowheads="1"/>
          </p:cNvPicPr>
          <p:nvPr/>
        </p:nvPicPr>
        <p:blipFill>
          <a:blip r:embed="rId2" cstate="print"/>
          <a:srcRect/>
          <a:stretch>
            <a:fillRect/>
          </a:stretch>
        </p:blipFill>
        <p:spPr bwMode="auto">
          <a:xfrm>
            <a:off x="304801" y="1752600"/>
            <a:ext cx="4267200" cy="3709273"/>
          </a:xfrm>
          <a:prstGeom prst="rect">
            <a:avLst/>
          </a:prstGeom>
          <a:noFill/>
          <a:ln w="9525">
            <a:noFill/>
            <a:miter lim="800000"/>
            <a:headEnd/>
            <a:tailEnd/>
          </a:ln>
        </p:spPr>
      </p:pic>
      <p:pic>
        <p:nvPicPr>
          <p:cNvPr id="12292" name="Picture 4"/>
          <p:cNvPicPr>
            <a:picLocks noChangeAspect="1" noChangeArrowheads="1"/>
          </p:cNvPicPr>
          <p:nvPr/>
        </p:nvPicPr>
        <p:blipFill>
          <a:blip r:embed="rId3" cstate="print"/>
          <a:srcRect/>
          <a:stretch>
            <a:fillRect/>
          </a:stretch>
        </p:blipFill>
        <p:spPr bwMode="auto">
          <a:xfrm>
            <a:off x="5105400" y="1143000"/>
            <a:ext cx="3641868" cy="2437230"/>
          </a:xfrm>
          <a:prstGeom prst="rect">
            <a:avLst/>
          </a:prstGeom>
          <a:noFill/>
          <a:ln w="9525" algn="ctr">
            <a:noFill/>
            <a:miter lim="800000"/>
            <a:headEnd/>
            <a:tailEnd/>
          </a:ln>
        </p:spPr>
      </p:pic>
      <p:pic>
        <p:nvPicPr>
          <p:cNvPr id="13313" name="Picture 1"/>
          <p:cNvPicPr>
            <a:picLocks noChangeAspect="1" noChangeArrowheads="1"/>
          </p:cNvPicPr>
          <p:nvPr/>
        </p:nvPicPr>
        <p:blipFill>
          <a:blip r:embed="rId4" cstate="print"/>
          <a:srcRect/>
          <a:stretch>
            <a:fillRect/>
          </a:stretch>
        </p:blipFill>
        <p:spPr bwMode="auto">
          <a:xfrm>
            <a:off x="5105400" y="3886200"/>
            <a:ext cx="3657600" cy="24131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295400" y="381000"/>
            <a:ext cx="5791200" cy="457199"/>
          </a:xfrm>
        </p:spPr>
        <p:txBody>
          <a:bodyPr/>
          <a:lstStyle/>
          <a:p>
            <a:pPr algn="ctr" eaLnBrk="1" hangingPunct="1"/>
            <a:r>
              <a:rPr lang="en-US" sz="2800" u="sng" dirty="0" smtClean="0">
                <a:latin typeface="Times New Roman" pitchFamily="18" charset="0"/>
                <a:cs typeface="Times New Roman" pitchFamily="18" charset="0"/>
              </a:rPr>
              <a:t>Lake </a:t>
            </a:r>
            <a:r>
              <a:rPr lang="en-US" sz="2800" u="sng" dirty="0" smtClean="0">
                <a:latin typeface="Times New Roman" pitchFamily="18" charset="0"/>
                <a:cs typeface="Times New Roman" pitchFamily="18" charset="0"/>
              </a:rPr>
              <a:t>Iamonia</a:t>
            </a:r>
            <a:r>
              <a:rPr lang="en-US" sz="2800" u="sng" dirty="0" smtClean="0">
                <a:latin typeface="Times New Roman" pitchFamily="18" charset="0"/>
                <a:cs typeface="Times New Roman" pitchFamily="18" charset="0"/>
              </a:rPr>
              <a:t> Sinkhole Basin Dam</a:t>
            </a:r>
          </a:p>
        </p:txBody>
      </p:sp>
      <p:pic>
        <p:nvPicPr>
          <p:cNvPr id="9220" name="Picture 3"/>
          <p:cNvPicPr>
            <a:picLocks noChangeAspect="1" noChangeArrowheads="1"/>
          </p:cNvPicPr>
          <p:nvPr/>
        </p:nvPicPr>
        <p:blipFill>
          <a:blip r:embed="rId2" cstate="print"/>
          <a:srcRect/>
          <a:stretch>
            <a:fillRect/>
          </a:stretch>
        </p:blipFill>
        <p:spPr bwMode="auto">
          <a:xfrm>
            <a:off x="228600" y="990600"/>
            <a:ext cx="4818108" cy="3276600"/>
          </a:xfrm>
          <a:prstGeom prst="rect">
            <a:avLst/>
          </a:prstGeom>
          <a:noFill/>
          <a:ln w="9525" algn="ctr">
            <a:noFill/>
            <a:miter lim="800000"/>
            <a:headEnd/>
            <a:tailEnd/>
          </a:ln>
        </p:spPr>
      </p:pic>
      <p:pic>
        <p:nvPicPr>
          <p:cNvPr id="6" name="Picture 6" descr="DSC_0739"/>
          <p:cNvPicPr>
            <a:picLocks noGrp="1" noChangeAspect="1" noChangeArrowheads="1"/>
          </p:cNvPicPr>
          <p:nvPr>
            <p:ph idx="1"/>
          </p:nvPr>
        </p:nvPicPr>
        <p:blipFill>
          <a:blip r:embed="rId3" cstate="screen"/>
          <a:srcRect/>
          <a:stretch>
            <a:fillRect/>
          </a:stretch>
        </p:blipFill>
        <p:spPr bwMode="auto">
          <a:xfrm>
            <a:off x="4343400" y="3276600"/>
            <a:ext cx="4594892" cy="3084416"/>
          </a:xfrm>
          <a:prstGeom prst="rect">
            <a:avLst/>
          </a:prstGeom>
          <a:noFill/>
        </p:spPr>
      </p:pic>
      <p:sp>
        <p:nvSpPr>
          <p:cNvPr id="7" name="Rectangle 6"/>
          <p:cNvSpPr/>
          <p:nvPr/>
        </p:nvSpPr>
        <p:spPr>
          <a:xfrm>
            <a:off x="457200" y="5029200"/>
            <a:ext cx="3690754" cy="400110"/>
          </a:xfrm>
          <a:prstGeom prst="rect">
            <a:avLst/>
          </a:prstGeom>
        </p:spPr>
        <p:txBody>
          <a:bodyPr wrap="none">
            <a:spAutoFit/>
          </a:bodyPr>
          <a:lstStyle/>
          <a:p>
            <a:r>
              <a:rPr lang="en-US" sz="2000" dirty="0" smtClean="0">
                <a:latin typeface="Times New Roman" pitchFamily="18" charset="0"/>
                <a:cs typeface="Times New Roman" pitchFamily="18" charset="0"/>
              </a:rPr>
              <a:t>Water Control Structure Removal </a:t>
            </a:r>
            <a:endParaRPr lang="en-US" sz="2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411162"/>
          </a:xfrm>
        </p:spPr>
        <p:txBody>
          <a:bodyPr/>
          <a:lstStyle/>
          <a:p>
            <a:pPr algn="ctr"/>
            <a:r>
              <a:rPr lang="en-US" sz="2800" u="sng" dirty="0" smtClean="0">
                <a:latin typeface="Times New Roman" pitchFamily="18" charset="0"/>
                <a:cs typeface="Times New Roman" pitchFamily="18" charset="0"/>
              </a:rPr>
              <a:t>Bell Springs Dam Removals</a:t>
            </a:r>
            <a:endParaRPr lang="en-US" sz="2800" u="sng" dirty="0">
              <a:latin typeface="Times New Roman" pitchFamily="18" charset="0"/>
              <a:cs typeface="Times New Roman" pitchFamily="18" charset="0"/>
            </a:endParaRPr>
          </a:p>
        </p:txBody>
      </p:sp>
      <p:pic>
        <p:nvPicPr>
          <p:cNvPr id="8194" name="Picture 2" descr="C:\Users\david.douglas\Desktop\bell.jpg"/>
          <p:cNvPicPr>
            <a:picLocks noChangeAspect="1" noChangeArrowheads="1"/>
          </p:cNvPicPr>
          <p:nvPr/>
        </p:nvPicPr>
        <p:blipFill>
          <a:blip r:embed="rId2" cstate="print"/>
          <a:srcRect/>
          <a:stretch>
            <a:fillRect/>
          </a:stretch>
        </p:blipFill>
        <p:spPr bwMode="auto">
          <a:xfrm>
            <a:off x="152400" y="1981200"/>
            <a:ext cx="4490142" cy="3124200"/>
          </a:xfrm>
          <a:prstGeom prst="rect">
            <a:avLst/>
          </a:prstGeom>
          <a:noFill/>
        </p:spPr>
      </p:pic>
      <p:pic>
        <p:nvPicPr>
          <p:cNvPr id="6146" name="Picture 2"/>
          <p:cNvPicPr>
            <a:picLocks noGrp="1" noChangeAspect="1" noChangeArrowheads="1"/>
          </p:cNvPicPr>
          <p:nvPr>
            <p:ph idx="1"/>
          </p:nvPr>
        </p:nvPicPr>
        <p:blipFill>
          <a:blip r:embed="rId3" cstate="print"/>
          <a:srcRect/>
          <a:stretch>
            <a:fillRect/>
          </a:stretch>
        </p:blipFill>
        <p:spPr bwMode="auto">
          <a:xfrm>
            <a:off x="4876800" y="914400"/>
            <a:ext cx="4062851" cy="2524932"/>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4876800" y="3581400"/>
            <a:ext cx="4032903" cy="28465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81000"/>
            <a:ext cx="9144000" cy="523220"/>
          </a:xfrm>
          <a:prstGeom prst="rect">
            <a:avLst/>
          </a:prstGeom>
          <a:noFill/>
        </p:spPr>
        <p:txBody>
          <a:bodyPr wrap="square" rtlCol="0">
            <a:spAutoFit/>
          </a:bodyPr>
          <a:lstStyle/>
          <a:p>
            <a:pPr algn="ctr"/>
            <a:r>
              <a:rPr lang="en-US" sz="2800" u="sng" dirty="0" smtClean="0">
                <a:latin typeface="Times New Roman" pitchFamily="18" charset="0"/>
                <a:cs typeface="Times New Roman" pitchFamily="18" charset="0"/>
              </a:rPr>
              <a:t>Aquatic Habitat Restoration Assessment Program (AHRAP</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6" name="Picture 5" descr="10-27-11 Chass Wetland Monitoring 3.JPG"/>
          <p:cNvPicPr>
            <a:picLocks noChangeAspect="1"/>
          </p:cNvPicPr>
          <p:nvPr/>
        </p:nvPicPr>
        <p:blipFill>
          <a:blip r:embed="rId2" cstate="print"/>
          <a:stretch>
            <a:fillRect/>
          </a:stretch>
        </p:blipFill>
        <p:spPr>
          <a:xfrm>
            <a:off x="4622800" y="3200400"/>
            <a:ext cx="4292600" cy="3219450"/>
          </a:xfrm>
          <a:prstGeom prst="rect">
            <a:avLst/>
          </a:prstGeom>
        </p:spPr>
      </p:pic>
      <p:pic>
        <p:nvPicPr>
          <p:cNvPr id="5" name="Picture 4" descr="Aquatic Plant Monitoring.JPG"/>
          <p:cNvPicPr>
            <a:picLocks noChangeAspect="1"/>
          </p:cNvPicPr>
          <p:nvPr/>
        </p:nvPicPr>
        <p:blipFill>
          <a:blip r:embed="rId3" cstate="print"/>
          <a:stretch>
            <a:fillRect/>
          </a:stretch>
        </p:blipFill>
        <p:spPr>
          <a:xfrm>
            <a:off x="381000" y="1143000"/>
            <a:ext cx="4114800" cy="3086752"/>
          </a:xfrm>
          <a:prstGeom prst="rect">
            <a:avLst/>
          </a:prstGeom>
          <a:noFill/>
          <a:ln>
            <a:no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792162"/>
          </a:xfrm>
        </p:spPr>
        <p:txBody>
          <a:bodyPr/>
          <a:lstStyle/>
          <a:p>
            <a:pPr algn="ctr"/>
            <a:r>
              <a:rPr lang="en-US" sz="3600" u="sng" dirty="0" smtClean="0">
                <a:latin typeface="Times New Roman" pitchFamily="18" charset="0"/>
                <a:cs typeface="Times New Roman" pitchFamily="18" charset="0"/>
              </a:rPr>
              <a:t>AHRES FY 2012/2013</a:t>
            </a:r>
            <a:endParaRPr lang="en-US" sz="3600" u="sng" dirty="0">
              <a:latin typeface="Times New Roman" pitchFamily="18" charset="0"/>
              <a:cs typeface="Times New Roman" pitchFamily="18" charset="0"/>
            </a:endParaRPr>
          </a:p>
        </p:txBody>
      </p:sp>
      <p:sp>
        <p:nvSpPr>
          <p:cNvPr id="3" name="Content Placeholder 2"/>
          <p:cNvSpPr>
            <a:spLocks noGrp="1"/>
          </p:cNvSpPr>
          <p:nvPr>
            <p:ph idx="1"/>
          </p:nvPr>
        </p:nvSpPr>
        <p:spPr>
          <a:xfrm>
            <a:off x="1066800" y="1143000"/>
            <a:ext cx="7467600" cy="5029200"/>
          </a:xfrm>
        </p:spPr>
        <p:txBody>
          <a:bodyPr/>
          <a:lstStyle/>
          <a:p>
            <a:r>
              <a:rPr lang="en-US" sz="2400" dirty="0" smtClean="0">
                <a:latin typeface="Times New Roman" pitchFamily="18" charset="0"/>
                <a:cs typeface="Times New Roman" pitchFamily="18" charset="0"/>
              </a:rPr>
              <a:t>Funded 50 Aquatic Habitat Enhancement Projects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Funded 9 Management Directed Aquatic Habitat Research Projects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Conducted Projects in 31 Counties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Conducted Projects on 18 Large River or Lake Systems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Partnered With Over 25 Local, State, Federal and Non-Profit Conservation Entities</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305800" cy="792162"/>
          </a:xfrm>
        </p:spPr>
        <p:txBody>
          <a:bodyPr/>
          <a:lstStyle/>
          <a:p>
            <a:pPr algn="ctr"/>
            <a:r>
              <a:rPr lang="en-US" sz="3200" u="sng" dirty="0" smtClean="0">
                <a:latin typeface="Times New Roman" pitchFamily="18" charset="0"/>
              </a:rPr>
              <a:t>Accelerated Succession</a:t>
            </a:r>
            <a:endParaRPr lang="en-US" sz="3200" u="sng" dirty="0">
              <a:latin typeface="Times New Roman" pitchFamily="18" charset="0"/>
            </a:endParaRPr>
          </a:p>
        </p:txBody>
      </p:sp>
      <p:pic>
        <p:nvPicPr>
          <p:cNvPr id="95234" name="Picture 2"/>
          <p:cNvPicPr>
            <a:picLocks noGrp="1" noChangeAspect="1" noChangeArrowheads="1"/>
          </p:cNvPicPr>
          <p:nvPr>
            <p:ph idx="1"/>
          </p:nvPr>
        </p:nvPicPr>
        <p:blipFill>
          <a:blip r:embed="rId2" cstate="print"/>
          <a:srcRect/>
          <a:stretch>
            <a:fillRect/>
          </a:stretch>
        </p:blipFill>
        <p:spPr bwMode="auto">
          <a:xfrm>
            <a:off x="5181600" y="3733800"/>
            <a:ext cx="3477145" cy="2601780"/>
          </a:xfrm>
          <a:prstGeom prst="rect">
            <a:avLst/>
          </a:prstGeom>
          <a:noFill/>
          <a:ln w="9525">
            <a:noFill/>
            <a:miter lim="800000"/>
            <a:headEnd/>
            <a:tailEnd/>
          </a:ln>
        </p:spPr>
      </p:pic>
      <p:pic>
        <p:nvPicPr>
          <p:cNvPr id="95235" name="Picture 3"/>
          <p:cNvPicPr>
            <a:picLocks noChangeAspect="1" noChangeArrowheads="1"/>
          </p:cNvPicPr>
          <p:nvPr/>
        </p:nvPicPr>
        <p:blipFill>
          <a:blip r:embed="rId3" cstate="print"/>
          <a:srcRect/>
          <a:stretch>
            <a:fillRect/>
          </a:stretch>
        </p:blipFill>
        <p:spPr bwMode="auto">
          <a:xfrm>
            <a:off x="609600" y="914400"/>
            <a:ext cx="3923516" cy="2633741"/>
          </a:xfrm>
          <a:prstGeom prst="rect">
            <a:avLst/>
          </a:prstGeom>
          <a:noFill/>
          <a:ln w="9525">
            <a:noFill/>
            <a:miter lim="800000"/>
            <a:headEnd/>
            <a:tailEnd/>
          </a:ln>
        </p:spPr>
      </p:pic>
      <p:pic>
        <p:nvPicPr>
          <p:cNvPr id="95236" name="Picture 4"/>
          <p:cNvPicPr>
            <a:picLocks noChangeAspect="1" noChangeArrowheads="1"/>
          </p:cNvPicPr>
          <p:nvPr/>
        </p:nvPicPr>
        <p:blipFill>
          <a:blip r:embed="rId4" cstate="print"/>
          <a:srcRect/>
          <a:stretch>
            <a:fillRect/>
          </a:stretch>
        </p:blipFill>
        <p:spPr bwMode="auto">
          <a:xfrm>
            <a:off x="5181600" y="914400"/>
            <a:ext cx="3505200" cy="2628900"/>
          </a:xfrm>
          <a:prstGeom prst="rect">
            <a:avLst/>
          </a:prstGeom>
          <a:noFill/>
          <a:ln w="9525">
            <a:noFill/>
            <a:miter lim="800000"/>
            <a:headEnd/>
            <a:tailEnd/>
          </a:ln>
        </p:spPr>
      </p:pic>
      <p:pic>
        <p:nvPicPr>
          <p:cNvPr id="95237" name="Picture 5"/>
          <p:cNvPicPr>
            <a:picLocks noChangeAspect="1" noChangeArrowheads="1"/>
          </p:cNvPicPr>
          <p:nvPr/>
        </p:nvPicPr>
        <p:blipFill>
          <a:blip r:embed="rId5" cstate="print"/>
          <a:srcRect/>
          <a:stretch>
            <a:fillRect/>
          </a:stretch>
        </p:blipFill>
        <p:spPr bwMode="auto">
          <a:xfrm>
            <a:off x="914400" y="3733800"/>
            <a:ext cx="3587630" cy="2552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4" name="AutoShape 10" descr="data:image/jpeg;base64,/9j/4AAQSkZJRgABAQAAAQABAAD/2wCEAAkGBhQRERUUExQWFBUWFxgVGBgXGBgdGhcYHBgXGBsaHBgXHCYfHRojGhkYHy8gIycpLiwsGB8xNTAqNSYsLCkBCQoKDgwOGg8PGiwkHyQsMCwtLCkpLywsLCwqLDA0LCwsLCwsLCwsLCwsLCwsLCwsLCwsLCwsLCwsLCwpLCwsKf/AABEIAOYA2wMBIgACEQEDEQH/xAAcAAACAgMBAQAAAAAAAAAAAAAABwUGAwQIAQL/xABQEAACAQMBBAYGBQcJBQgDAQABAgMABBEFBhIhMQcTIkFRYRQycYGRoUJSYnKxIzNDgqKywSQlNVNzdJLC0TSDs/DxFRdUY5PS0+Fko8MW/8QAGQEAAgMBAAAAAAAAAAAAAAAAAgMAAQQF/8QAMREAAgECBQIEBQQCAwAAAAAAAAECAxEEEiExQRMiMlFhcTOBobHwI0JSwZHxFGLR/9oADAMBAAIRAxEAPwB40UUVCBVO6R9thp8G6hBuJQRGPqDkZCPAd3ifYantodfjsrd5pT2VHAd7seSjzP8Aqe6kRp9lca5qBLHG8d6RvoxRjkB7BwA7zx8aVUnbRbmavVce2O7JPo42Xu7xpJUuZreME/lFZsvIeOMZAbGcknxHuvhsdatvUmt7xR3SLuOfeMD4mrhpemR20SQxLuogwB/E+JJ4k95NY4Ndt3do1mjZ1JVlDrvAjmMZzUjBJbkhRUIpX19ynt0i3UH+16bOgHNojvr+GPnW3Z9Lunv60jxHwkjYfNcj51c60b7Qbef87DFJ95FJ+JGaK0lsxmWa2f8AlGra7Y2UvqXUJ/3ig/AkGpWK5VxlWDDyIP4VVbzop06T9BuH7Duvyzj5VET9CNrzjmnjP3kP+UH51V5+RV6i4T+YxaKWf/dHOn5rUp1xy9bh/hko/wC7zVF4JqrkeZk/9xqZpeROpP8Aj9UMvNe5pZHZLXBy1FDjxLf/AB0HQdoP/GQ/Ef8Aw1M78mV1X/FjNzRmlmdl9dbG9fxr7Cf4RCvf/wDDau2C2qY+7v8A8MVM78mX1JfxYy68LYpbDotu3/OapMRnPDrP4yV9p0KxMczXdxJ381HH9beqZpeRM8/4/Uu9ztBbR+vPEvtkQfxqGvOk7To+dyrHwQM37oxWladD2nJzjeT78jfguBU9Y7IWcP5u2hU+O4Cfi2TV9/oT9R+SK2OlRZeFpZ3VwfEJur/i41kF9rNx6kFtZqe+VjI4HsXh8RV3AxWrfarDAMyypGPtsF/E1LPll5X+6X9C3202Q1EWrSm+lnZe08SDq13Mcd1UPEjng8xmq/0V7deiy+jzN+QkPZJPCNz3/dbv88Hxp3W9wsiq6MGVgGVgcgg8QQfCkj0qbCeiSekQr+QkPaUconPd9xu7wPDwpU4uPcjNWg4NVIDyzXtLfon269IQWkzflYx+TY/pEHd5so+I49xpj06MlJXRrpzU45ke0UUUQYV8TShVLMQFAJJPIAcSSfCvs0oOlzbreJsoG4D8+w7z/VjyH0vh40MpZVcXUqKnG7K7tptNJq94sUALRhtyFPrE83PmfPko9tOHYrZJNPtxGMNI2Glf6z+X2RyA/iTVd6K9hPRI/SZl/LyDsg84kPd5M3f4Dh41Z9rdqI7C2aZ+J9WNO937h7O8nuANLhG3dIRShlvUnv8AYgek7br0KHqYj/KJRwx+jTkX9vcvnx7qQpPHPfzzW1qupyXMzzStvO5yT+AA7gBwA8BWpWecszMFaq6kr8Etp21l3b/mrmVR4b5K/wCFsirLYdMt/H6/VS/eTB+KEfhVEoqlJrZgRqzjsxs2nTuf0tr70k/gy/xqWtum+zb1450/VVh8mpIV9rESCQCQOZAJA9pHL30aqyHLFVPMf0HS5pzc5WX70Un8Aa3I+krTm5XUfvDD8VpKaZsBe3ESyxw9hvVLOib/AN0OQSK+dP2KnlkljYxQNDuhxPIEwWyRjnnhxyOHEeNH1J+Q5Yir/EeybdWB5XcH+MD8azDa+y/8XB/6qf60ltS6MZbdczXVpGSpZVMjZcAfRyoz/wDdU1VzjA4mo6slui5Yqcd4nS77bWI53cH/AKi/61rydIunLzu4vcSfwFKK46Po4SsU99DDcsFPVMjlV3uQaQcAagrTZuWW7NrGUeUM6ghxuMUBJwx58jVupLyLeIqL9qHfN0r6av6fe+7HIf8ALUfcdNVivqrO/sQD95hSr1PYC+t1Z5LdtxQSzKVYADmTuk8BUS+kzBA5ikCMMhtxt0jxDYxihdWYuWJqri3yGpddOyD83aufvyAfug1B33TbePwjjhi88Mx+ZA+VLyigdST5EvE1HyWHUNv7+fO/dSAHuQhB+wBUBJIWOWJY+JJJ+Jr5ooG29xLk5bsZfRLt11Liznb8k5/JMfoOT6n3WPLwPtpwX9ik8bRSKGRwVYHvBrlSnn0Wbd+lx+jzN+XjHAnnKg7/ADYcj48D41opT/azfha1+yQsdqdnZtJvBuswAPWQSjvAP7w5EfwNOvYXa9NQtw/ASphZU8G8R9luY947q2Nrtlo9Qtmifg3rRv3o/cfZ3Ed4pE6Rqdxo98d5SGjO5LHng6d4z4EYKn2Gp8OXoXrh5/8AVnSVFaek6rHcwpNE28jjIP4gjuIPAjyrcrQbk7lL6S9uBYQdXGR6RKCE+wvIyH8B4n2GqV0U7DG4k9MuATGrZjDfpJAeLnPNVPxb2cYG/snm1jq9RfcLyhXYZxun1AmeSEboB7s5PHNdA2tssaKiKFRQFVRyAHAAUiPfK74McF1puUtlwfN9fJDG0kjBUQFmY8gBXOe2u1r6hcGQ5Ea5WJPqr4n7R5n3Duq3dNO0cpmFpgpEoWQn+tJ5H7qkEY8QfAUsaCrO7sIxVa7yIKKn9C2OkuYzM7pb2wOGnlOFzywo5sc8MD41O6fbWlrHcXluWuOpEcMLTIAvpDk70gT6qrukA95pSiZ4029WUV4ypwQQfAgg/A1cY9k7O3t4Li9uZMTrvpHBH2sDGcs/AYyAeHsrdk1h9V026a4CtPabkqShQCUY4ZTu+QPy8KnrHXLa3tdIW5t0l31YCR8HqRvAZAIOeJX2YzRxih0Kcd+LaX9yDl2QgttYtIV/KwTBH3ZQCcMHGG4DPEZHD8KNvHv7ZHjZoYbWSR4lhh6sdjiVLKo3sFRzJzmvqS3mXaRBOxZuvDKe4x4JTA7gF4e0Go3abYuVJ7iWea3iBeV1DygyON5mUKi5bJGBg4q3s7eYTVovKuTdvtf0+/ithcvcW8kEQi/JqGQ4A7Q5kcvb3ccCojbTZsxKl0lx6XBPkLM2d7eUY3Xz34H7J4Cs1hpum3MEQa5NnOi4l6xS6ynOd4EcB4Y8PiTazWrcWsNhaO0sUbNK8rAjfkOR2VPEKMn5c+ZF6rUCTvFuVvkbPSeP6P8A7lFVJBqw7Y7SpeG33FZRDbpCd7HEjmRjuqH0vUDBNHKoVmjYOA4ypI8RQyabFVGpT0LXJt5BdBRqFmsrBQhniYpLgd5HJj34zjyqX0LZpbDXbVEcvHIjSxk8G3Wjfg2OGRioh9odLmk66aymWQneZIpB1TNzJwcEZPMV8W+329qqXsyEImVWNMdlN1lUDOAfWyeXfR3V9R6krpyaeq/GaW1rQxTyC1uZnDvKJVYMoU73q5zhwcnu7vOrwkeonS9ObTy3BGEgUx8eI3SRJzHrVTtZg0yUTTQ3M6SHedYZIshmJzuh14AZPM91TM21QtrXSGimBMJczRo/dlcq6g/VLDjVrRv+i4NJybf+H6k1f6PbXN/NaOkfpEtqkm8oA6u6VTvYI7ipViPLzpebNbKveTyQlhF1SO7swJCbnAg48+Huqe2wB07WRcJndZ0uV81b1x7+2PeKtm2OmxWNrfXUTZa/MaJj6KuMsB457bfDwq2rt34LcVNtvhu/sKrVNDkt0hd90pOnWRspyCOGcg4IIzxBFR1M+32eW9XRo3/N9RK0nHHYRlJHv4D31F6jt/bzxzwvZQiLcZbbq1w6MDhCzZ5Y4nA7scc0DiJlSS1vb/RRK2LC/eCRJY2KuhDKR3Efw7iO+rnqXRPOII57ZhOrxrIY+AkGVBOByYDPdg+VUZlIJBGCOBB5g+FC047ipQlB6nSexm1iahbiRcK47MifUb/2nmD/AKGoPpP2F9Ni66EfyiIcAP0icyn3hzX3jv4KXYnaKWyu0eIF98iNox+kUnG797PEHx8s10nmtMH1I2Z06U1Xp2kIXoy24NjN1Mp/k8rcc/on5b/kO5vj3U+g1Ivpi0mCG8DREB5VLyoOSnPBvItxyPLPfVw2U0rV1s4QLiGMbnZSWNmdVySoY5+rjh3DA7qqDcW4gUZSg3TetjN0t7H+k2/pEa/loAScc3i5sPavrD3+NbvRdtX6bZhXOZocI/iy47D+8DB81NXJhSaSM6LrYHq21xwHgEc/5JPl7aKXbLMNn+nNT4ejLT0vbNek2fXKPylvluHMxn1x7uDe4+NIiusZIwwIIyCCCPEHgRXMu1eiGzu5oO5G7Pmh7Sn/AAkfClVo63M2Mp2amXDTJbVdDia7WSRRdOUSNt0s2DwJ7lxnPfWrosa3mm6hDAm66zJdJEDvHq+AKg823QD8vGtO9b+YbceN5IfgrVV9P1KWBxJDI0bjIDKcHB5j2eVA3t7CpTs0n5Fs062ez0i7eVSjXbRwxBgQWVSWdsHju4JFRW0OvRz2tlCgbet4mRyRgFmYHA48QMc/OozVNZmuWDzyvKwGAWOcDwA5D3VpULlwhUqmllsSmp7S3Fw8bySEvGgjRl7LBRn6S4JPE5PnUYTk5PEnv768oqhbbe4UUUVRQU2OiPY5ZbeeadMrOpgQH6n02H6wAB+xS82Z2fkvrlIIwe0cs3cifSY+wfE4FdL2FikESRRjdRFCqPAAYFPpQu7s24SlmeZ7HMGs6W1tcSwv60blPaByPvGD760qZfTbZQrcRyKSJnQb67vZZQSA299YYwR4Y8KWlKksrsZqsMk2gr2vKKEWZ7i+kkCh3Zwg3UDMTujwGeQ8qldW2tlubW3tnA3LfgpGctwwN7J7l4cPGoOiruwlJq40tmdrLeN9LTrAd2GWCXmOraQpu5yOWQBnlVR1XYK7juJolhdhGHcNjstGvEEMeBOMcOeeFVupiXbC8aHqDcymLG7ulu7lulvWK+WaLMmrMa6ikrS+gxdqngS0spDcSW90loGgZM4fCIdxiOWTjH8aU9zcNI7O5yzsWY+JJyTw86Yl7bwaxb2sdvOsdxbxCLqp+z1gwoyrDIJyO7x7qXl3atHI0bDtIxQgce0pIIHjxFXPXUKu23dbDB6GNmeuuGunHYh4J5ykc/1V4+1hTf1vVktYJJ5PVjUsfE+AHmTge+tDYnQfQ7KGHGGC7z+btxb4Hh7hVD6ZtbaSSGxi4sxV3A72Y7sa/ifetPXZA2xXRpev9kV0f6G+q38l5cjeRH32zyaTmiD7KjBx4BR307cVEbJ7PLY2scC4yoy5+s54s3x+QFTFHCOVDaNPJHXfkKoXTFoPX2PXAdu3O/57h4OPwb9Wr7WC9tFljeNuKurIfYQQfxq5K6sHOOaLRC7B636XYQyE5bd3H++nZJ9+M++qB05aRh4LkD1gYW9o7S/It8Kkeha4Mfpdox4xSb2PPjG3zQfGp3pa0/rdMlPfGySj3MAf2WNLfdTM8v1KH5wc/mQkAEnAzgZ4DPPA7s15iinzsLs/p9zYQOLeCRgipIxjGesAG8DkZzms8I5nY59Kk6rsmIavK6D2s0bT7Szmke3gTsMqkQrnfYEKBgZzmufBUnDKSrS6Ts2FG8PEfGrDsJq1vbXiyXS78YVhjcD4Y4wd0+/40+rFLSWBZ0jiMTJvg9Wo7PPkRkd9XCGbkOlQ6ivc5kzRVx6RNp7W8aH0WLqwgfeO4qb2SuOC8xwPPxqnUDVmJnFRdk7jO6FtbSOSS3MZaSVlKsq8Qqq29vsTwUcMDxanNS76HtlDb25uZFxJOBu55rEOI/xHtewLTErZTTUdTrYeLVNXKT0rbL+l2ZdFzLBl1xzK/TXz4DOPFaQNdW37OInMah3CtuqxwGbBwCe4E8K5f1gr18m7EYO1xiY5MbfSXJAOAc4B4gY50mstbmXGQSakaVFFFIMAUE01tiOiAOizXucMN5YRkcO4uRxH3R7z3VddQk0vTVCyLbw5HBdwFyPHABY+001Una70NccLJrNJ2OdK9xT0gu9Dv23AtvvtwAMfVMT5Nhcn2Gpe36ONPijKi2RuZy43m48fWPGr6TezLWEb2kjnQVZOj3SfStRgVuKq3WvnvCdrj7WwPfVbNNHoKsMy3M31USMfrEsf3RQQV5JCaMc00hwSSBQSTgAZJ8AOdJvYCE6lrE144ykZMi58T2Ih7lBPtApg9Iuo9RptwwOCU6se1yE/AmoboY0vq9PMmOM0jNn7K9hfwY++tMtZJfM6U+6pGPlqX4UUUU00hXhr2vDUILDZNeq2ivkHJkd/iYn/AMxq77Zxb2n3QP8AUSfJSapmyy9ZtFfOOSIUPtzEv+U1cttZwmn3TH+pkHxUgfM0qPhfzM1PwS92cy09ehQ/zc39vJ+6lIqnl0It/N7+Vw/7kdIo+IxYT4hn6Zx/Nv8Avo/81Ianz0zf0af7WP8AE0hqut4i8Z8T5HtdBbJH+Y4/7s/4PXPldBbGj+Y4/wC7yf8A9KlHdkwnifsc+jlWW2tmkdUQZd2CqPFicD51iXlUvsolwbuL0T8/vdg4BA4EEtkY3QCcmkoyxV3Y6WsImSJFY7zKqqx8SAATw8TWesNlGyxqrtvuFAZsAbzY4nA4DJ7qzV0TvI8NI/pr09kvUk3VCyRjDKpBZlOCGPIsAR7iKeNVXpGt7WS0Md1IIQxzHIQSFkAJHId4yMd4zjjS6ivETXhng0c61ZujjS1uNSgRxlQTIQe/cBYD4gVW3XBIyDg4yOR8xnjipXZPXPQ7yGf6KN2gO9CN1vfgk+6scd9TkU7KSudOVzHtZfSTXtw8ud/rGUg/RCkqq+wACumLa5WRFdCGVgGUjkQeIIpd9JHRibpjc2oHXY7cfISYHMHkHx48D5HnqqxclodTE05Tj2iUp/dGu0Zn00GaQF4y8ZLMMkKAVJz37pAz5UhbiBkYo6lWU4KsCCD4EHkax1nhLKznUqrpO56adPQbDi0nbxmx8EX/AFpK06egyfNrOv1Zgf8AEi/+2ipeIZhfiGz02T7tgi/WnQfBXb8QKsewUIXTbUD+pQ+8jJ+Zqu9NdsW09WH0JkJ9hDr+JFWLYGcPptqRx/IqPeo3T8xT1437G+Pxn7E/RRRTTQFa+oXiwxPI/BUVnPsUZP4VsVR+l3VTHY9SvF7h1iUDmRneb8Av61DJ2VwJyyxbNbogsmaCe7k9e6mZs/ZBP+cv8BWXpk1bqtP6sHtTuqfqqd9vwA99WzQNKFtbQwj9Gir7SBxPvOT76TfTPrHW3qwg9mBAD99+037O4PjS5dsLGep+nRsL+nf0Hn+Qy/3hv+HHSQp39B3+wy/3hv8Ahx0ml4jHhPiG10zf0af7WP8AE0hqfPTN/Rp/tY/xNIarreILGfE+QV0HsV/QkX9hJ/nrn2ugtiR/MkX9hJ+L1KO7JhPE/Y57Xl7qe/RFZWgtme332kyElkdd0lt0Nur9gZ+PPupEryFO/odup3tgpiSO2jUqrYO9NKXJZs+AHDlz7+HCqPiKwnxBi0UUVsOsFaeq6XHcxPDKu8jjBH8Qe4g8Qa3K+JY95SMkZBGQcEZ7we41Cmro5p2r2UlsJ2jdWKZPVyY7Lr3HPLexzHjUJVo27W8huHt7qeWVRhkLMd10GQj7vLe5g9+c1V6wS0Zw6iSk0i7bB9JMlgRFLmS3P0fpR8eaZ7vFfhjveemarFcxrLC4dG5EfgRzB8jXK1S+zW1M9hL1kDYz6yH1HHgw/iOIpkKuXRmijiXDSWw9tsNgbfUFyw6uYDsyqOPkGH0l8j7iKRO0my09hKY5lx9Vx6jjxU/wPEU99jtu4NRTs9iVRl4ieI81P0l8x78VL6zosV3C0MyB0b4g9xB5hh4imygpq6NVSjCss0dzlqmP0I6qEupYSeEse8PvIc/us3wqr7Z7IyadcGNu1G2Wjf6y+f2hyI9/fWls5qxtbqGcfo3Vj5ryYf4Sazx7ZanPg3TqK/B0XtZo/pVnPDzLod3747S/tAVUuhTV+ss3gJ7UEhwPBH7Q/a3xTCRwQCDkEZHspTaGf+z9oZYeUdznd8O3+UT9oMnvrVLSSZ06nbOMvkNuiiimGgDS31n+W6/bw847ROuf7/BvxMQ+NMWeUIpZjgKCSfAAZPypedE0Rne8v3HGeYque5R2seztKP1aXPVpCamrUfzQYM9wERnY4VQWJ8ABk/KuXNX1E3E8szc5HZ/Zk5A9wwPdT36VtX6jTZADhpSIR+txb9gN8a58pVZ62MeMnqohTw6EP9gk/vDf8OKkfTu6DpB6DKO8XDH4xx/6UFLxCsJ8Q2+mb+jT/ax/iaQ1P3pihLaY5H0ZI2Ps3sfiRSCq63iCxnxPke10DsaMaHH/AHeT/PXP1dDbNRGPRYw3DFqzHyBRm/A1KO7Lwm79hF7NaUlzOkckyQR43nd2Awo4kDPNj3D/AEro7Z26t5LdPRSphUbiboIHZ4Y4gHnSB2D2SbULlUIYQr2pXUeqMZC55AseA7+Z7q6Ls7NIUWONQiIAqqOQAo6C0uOwcXZuxmorwmscFyrqGRgykZDKQQR5EVoNxlorTs9WjlkljRgWhYJIPqkqGHyPPyPhW5UIncpXSts96TYsyRh5YTvqeO8F+mFxz4cceXjikBXUO0UEz28gtn6uYDeQ4BBYcd0hgRhvV99c66VpLXd6sDnqnllKt2fUbiSNzhjBBGKy1lqjm4uHcrckRRVq262FOmNEOt60SBiDubuCuMj1jnmDVVpLTTszFKLi7M2LG+eCRZImKOpyrLzB/wCe7vroDo920GowEsAs0eFkUcjnk4HgePDuINc71fuhe5ZdQKjO68L73uKkH48PfTKUmnY0Yao4zS4Yyek/RVuNOlJHbiHXIe8FfW+K5Fc8V0pt9fiHTrlm74mQebONwD4mua6KtuHjEs6Oi+jTWPSdOhJOWjHUt7U4D4run31VumayaJ7W9j9aN9wnzB6xPmHHvrR6DNXxJPbk+sBKvtXst8ivwq/7f6R6Tp88YGWCdYv3k7Y+OMe+meKmaU+pR9f/AAmdOvVmijlX1ZEVx7GAP8a2KonQ7rHXaeIye1A5j/VPbX5Ej9Wr3TIu6uaISzRTKn0oat6PpsxBw0mIR+vwP7Aat7YTSvRtPt48YPVhm+8/bPzaqf0rv6Rd2FkPpyB2HkWCD5b9MwDFCtZNi461G/LQTnTlqu9PBbg8EQyN95zgfAKf8VLCrDt9qXpGo3L8wJDGvsTsD8D8agmt2HNWHtBrLN3k2cutLNNsx0yOhbaFYbh7dzgTgFM/1i54e0qf2aXO4fA/ChHIIIJBByCOBBHIg+NVF5XcGnNwkpHU2q6alzC8MgykilW9h7x5g8R7KQe0XRpeWshCxPPH9GSJS2R9pRkqfl51atlumrcQR3qMxAx1seCT95CRx8x8KuEXSrpzDPpGPIpJn92tEsk+ToT6VZXbsKzZXowurqVeujeCEEF2cFWI+qqniSfHkPlTJ6UtfW0sDCpAeZepRR3JjDnHgF4e1hWjrXTVaxqRbq8z92QUQeZLcT7APeKUWva/NezGadt5jwAHBVXuVR3D/rQNxgrREynClFxg7tl86O9vrXT7J0lMjSmRn3FTu3VAw3Ad3eeFTFx06QAjct5WHeWZFPLuAJzx9lJqigVSSVkJWJnFWRade6R7y7MimUxxSH80mMBeW7vY3iD38ePyp09Hy40y1/sV+ea5uFdK7DLjTbT+wj/dFMpNuTuaMJJym22JHaTXJ7fVLt4JXiYzOCVOMgNwBHIjhyNblt0u6gsis0iuoxlCiBWA58QMgnxB/wBKh9tx/ON3/byfvVB0pyaehldSUZOz5G/d9OSb8XVwEocdbvntLx4hAODYHEE4z5VVdE1f0rXo5xjElxlcDHZ3Sq5HjgDPnmqVUtspqaW15BNJncjfebdGTjBHAe+rzttXD68pyWZ8j5282SGo2pjBCyId+NjyDYwQfskcPge6kJrGzVzaMVnhdPPGVPscdk/GmHtJ0zkSxGyw0YB6xZUILHIwAQcjh4fOpjSemq0kGJ0khbv4b6fFePxWmSyTe5oq9KrLezEtbWjyMFjRnY8gqkk+4Cnh0WbDvZRtNOMTSgDd740Bzg/aJwT4YFbT9K2mouVlJ8kifP7oqi7V9MU04MdqpgQ8C5IMjDyxwT3ZPmKpKMNb3BhGlReZyuzN0x7XrM62kTZWM70pHIycQF/VBOfM+VLOtiGxkdHkVGZI8F2AJC55bx7smtelSeZ3MlSbnLMyf2E1X0bULeTOBvhG+6/YP4591dJkeNcpS2zoFZlZQw3kJBAYeKk8xnvFdPbPaj6Rawzf1kaMfaQM/PNPovdG7By0cRZ9HLehavdWZ4K2/u/qHfT/APWx+FN2k70gN6HrltcjgH6t2PsJjf8AYxThzR09LofQ0vHyYpnm9I2oUHiIRuj9SFm/eY01LqbcRm+qpb4Amk3slLvbRyk/1l18gw/hTe1f8xL/AGb/ALpqU9m/Uqg7qT9Wcx6ddgXEcknECVJH7+G+Gb299OvWLzU5pDJp01rNbnBUDcLDgMhi3fnjzHspL7PRq11bq4DIZYwwPIguoIPlTNuNrLOz1Jrb0KCKNXCPMvAgFQd4hV5AnlmkU3pqY6Dsnd21N+bWrq2t5zqktsu/E6RRRgGRmIIz2T6vd3+7vSgpu6ZttbXFzcw9TbRwiKUxzEBWbAAGS+OYJ4eVKIVKjvYHEO9rO4UUUUoyhRRRUIFFZbeMM6qWCAkAs2cKPE7oJwPIVfNA0/RIu1cXT3DDjgxyonuULlvefdRJXGQhm5S9yk6bpUtw+5DG0reCjOPaeQHma6X2d09re0ghbBaOJEbHLIUA499VG16UtKtwI4Qyp/5cJC/DAOfdUvD0nacwz6So8mVwfgVrRTUY8nQoRp0/3K4q+knZC5iu57gxloZHLiReIGcHDY4rg8OPCqRT/vel3Tk4CR5PuRsfm2BVO13V9DvFLlZYJT3xxEMT4lRlD+PnS5wjumIq0oNtxkhY0VnvokWRljfrEB7L7pXeH3W4g92PKsFJMbCiiioUFFFFQheNgpbd7W9tricQ9f1QQ4LMSCx4KOLcQPjUprukaT1cELXhieBCrFbdt6XJB3mG6Dnh586jOji1lMN+9sM3SxRrERjeXeY7+7vcAxUVa49Glm09X1O0mup4pWVFTAlMZx6zKRlM58Typ8VeOxvpq8Fpx/ZTduNRtXtrKG1lMogWRCWUq3EqQSCBwPHHspn9EV1v6XED9BpE9wckfI0odsZQWjUWHoKqGwCG3pMkcSzAb2MefOmp0L/0d/vpP8tXTfeXQd6z9iE6eLcbtq/fmVPcQh/hTC2WvuvsreXPF4kJ9u6AfnmqP06/7Pb/ANq37hqY6NL4/wDZdvwHAOPhI4o18Rj4u1aS9Ch7JTBdonz9Ke6X49Zj8Kdl3Fvxsv1lZfiCKQOuXXoeuvKeAS5Eh+6xDH9ljXQSsCMjiO6pS5RWG/dH1OVLVgkils4V13sHBwGGcHuPDnTE0/WNIubxQ9tO5lcKZZ5Se0eALDfPM4HGqx0haIbXUJkxhXYyp5q5J4ext4e6trY7YuG+C796kLs5QRbo6w4GcrlhnI8qQrp2MMM0ZZUl8xjaXp8S3s0J0qOGCNXPpDAEEY4EErjiM8jkd9I1sZOOWTj2U6tF1aCR5LNvS54YAwnmuJAsaBcghgMEqSMYb8BVZ1bZQap1l1ZRpCgIjhj4KbkIDvuo4YPIAY47pzg0c1daDq0M6WUXNFfTxkcwRgkcRjiOY9or5pBhCiiioQKKKKhAr2vKKhD2vKKKhAoooqECiiioQKKKsez2yZk/LXOYbWNwszkHeGRkKFxvDOVG8Rgbw51aVwoxcnZExsOrQW0s0lpcywSkDrbeRlZOr3s8EIYjJ58uBqRivraY4t9YvLZzwC3BYjPgWBAHxr61XUJWAvNIlKwxIsb26Lh4wue08RyHBH0uJwPLhDjpBhn431hDcOOIkT8mxP2sZ3h/zim3S0/Poa7qKy3/AD3RE7aJeRz9TeStK0Y7DE7wKtxyp54OO/wpv9EFvu6ZGT9N5G92+R/lpMa/rMuo3ZkKgPIVREXkBwVVH/PMmui9n9KFrawwD9GiqT4kDifecmipK8mxmGV6kpLYXfTvN2LVPFpG+AUfxqX6NP6Mt/8Aef8AFkqk9NOqCS+WMHhDGAfvMd4/s7lM7o6tNzTLUEc497l9Zi38aKOtRhw7q8hbdNej9XeJOB2ZkAP304H9kr8DV56KdqBdWYjY/lYAI28Sn0G+Ax7VqW242XF/aPFwEg7cbHucZxnyIyD7fKkHomsT6bdB1BWSMlHRuG8M9pGHu9xwap9k78MGbdGrm4Y7ukXYkajACmBPHkxk/SB5oT4HHA9x99IWKBobhVl34WSRd447cZDDJC+I510js1tPDfwiWFvJlPrI31WH8eRrR2u2Ct9QXLjclAwsq+sPJh9JfI+4irnDN3IOtQVTvhv9yhaxrh1i6NtbnqrJPytxLgLvqvOR/LhhQe/ieXDfv9Q09BaaiskwigDQ29uqY3mTeBOTyByCSTxwPZVZ1fYvUtPimijzLbzY6wxDOQpyN5cb6+eMjGeNQWparG+n2sCk9ZFJO0ikEY3yCpB7/Dxpbk1vuIdRxvmWvr78Fy2P2yla3v3lSN4YVadY2RcCSWRmC5xxGSefGo+fSEvNKuL1baOKUXChBECBu/k42AGcYLEn21oW35DQpW5G6uVQeaRDe/eBq8bH3kdtp9uk2OrNvPeOD9iaNl/Hl31a10fkXHuSjLy+5Udrdg4rM2EQLmWc7s3EEZzGDuDAxxY4z4VqbTbI2lsZUjvt+aIgGJ4mBJyOAcdkkA591W/a+f0jWNLGCMrHKVPMbzlyD7kqn7Y3sFzqGIYWjc3DJKxfeEjdYqBgv0eR4edVJJXBqRgr2XNvoYLvo/mTUEsQ6F5F3kc7wUrus3HgSPVI7680jo9ubpC8LQNgsCvWgMu6xXJXHAEg4Jp0XemRz3sN3G6k2nXQyDjnJTIX2rvZ/WpSbBvldTb/APCmPxNW4JMkqMYys+blavNEljuPRyoaXKqFRg+SwBABXgeYqS2g2FurJFkmVdxju5RgwVvqtjkfl51vdFUanUoyRndSVx94Icfia2dm7ky6Zqoc5GI5xnjhy7En2ndFLUU0KjTi173t8jSu+jK+iRneNAFUufysed0AkkDOTwFRGzuzst9L1UO7vBS/aOBgY78HjxFW/pYtbcyrL17ekNFD+R3CRu4I3us5Dh3f618dF+oLZRXl667wjWKIDOCS75IB/wAJosqzWCdOPUy8e5W9ldl2vZmj3xEkatJLI3JFXnw8c+fj4VM2+wETX8FuLoSRXEZljljUZwA3AqTw9U8asY0fq7rWIEH561M8fmrZbA8t5iK0dC0W2t2068tppJN+6WB98BQpZGBAGM8z4nOatRQSpJWTXv8A5NFdibRtyaGeSaBLlLe4Vl3HXeYIGU94yR3Vmg0S3sEvZ5rf0nqbkW0cbtwCntb7cOJKkYOPxqa20jiisLn0FSu5ej0oHJbeB3gRk8E39zGPOs2u24upr21GA95Bb3dvk4DSIuCo8yFHzq8qQzIk9Fr/ALKpo/VXNvqUUMW4FAu4M4MiBGG8u/zxjHf31PT7QqDa3Uvatr+39Gux/wCZHlC/tGfgDUJsvpb6bPbT3eIorjroHR8h1UjdyykerndOay7R2MVnpZtmuIp3N11sIjYNux7u6WY92R3eJ76pXsBFtRu/zy+9iMk0O807UhFalmlJBhZf0sZ5E9xXHrZ4DB8q19r9Rtp910gNvdbzLcIMdVvDhvKO4k5yP+psezuuapc2kdtaxEboKelHgRH3KJG4DHLIycAY41bdkeiWG2YS3JFxNzAI/JqfHB4sfNvhUUc22xI0nNWhs/Pj2Ibon2AZWW8uFx3woRx4/pCDy4eqPf4Uydc1hLS3knkOFRc+ZPco8ycD31s3V2kSM8jBEUZZmOAB4k0hekXb06hIEjytvGeyDwLty32H4DuB8Twa2qcbI0ylHDwstyuu0l9d8eMtxL83b8Bn4Cum7OzEUaRr6qKqD2KAB8hSn6G9jyW9NlXAGVhB7zyZ/YBlR5k+FOCpRjZXZWFg1FyfIGqH0h9Gy3wM0GEuAOOeCygdzHubwb3HxF8opsoqSszTOCmrM5hs765064JUvBMnBlI5jwZTwZT/APY8abWy3TFbzgJdYt5OW9xMTH2819jcPOrZtDsnb3ybs8YYj1XHB1+6w4+7l5UqtoOha4iy1s4nT6rYWQfHst8R7Kz5Zw21MXTq0X2aodMMyuoZSGU8QQQQfYRwqL1fZO0uvz8Ebn62MN/iXB+dc/QXt9pr4Bmtm+qQQp/VYbrVbdK6brlMCeKOYeK5RvllfkKJVYvSSDWJhLSasWjUehS1f81LNF34yHUe5uPzqJ1LoivWUKt6siqnVKsgZcR5DbnDe7OVU48hUvYdNlm/5xJoj90MPipz8qn7XpG0+T1bqMffyn74FXamwstCW33KU2y2rpex3jR208kSbigNurjdZRw7PHtGtbVdnbySaKb/ALJjjdJhNI0MqZlwd4rgtgZPHPGmnBr9u/qTwt7JEP8AGttJ1PIg+wg1fTT5C6EXyKWw127spb6S4srhY7otIu6u91b4IGWHDGCAT5CqTstrkdtFeK+9vT27QpujI3j4+ArpOq/tBsHaXoPWxAOf0idl/iOf6wNC6b4YE6EtMr28/UQWy+umyu4p8bwQneX6yMCrD24PxFT+va5Zw2s1vYGR/SpBJKzru7iDisQyOOD3+Hea+9reiq4s8yRZuIRxJUdtB9pBzHmvyqj0h3jozC3On2tFi231yO7miki3sLbxRtvDHbXOfaOI41I6Dtullp5hjjWWaSYvIJU3owgAA4Z4twHs41F7L7E3OoN+RTCA4aV+CD3/AEj5D5U39m+ie0tQGkX0iQfSkHZB+zHy+OTRxjKTuhtKFSbzLQpy7ZXF1PaXVtaSSTxo0U4VD1UiEjsqwzjvPHlw51talpl7ILdLXTWt4YZxclGkTLSZzzLdleY/6U2kQKAAAAOQHIe6guBzIHtp3T82bOjprIVJ2d1V5rxxbQpHeLuyRyShgOzgMChzvDiffXtz0ZajcmBpriCMwRrGjRh94BeRJAGW88imbNq8KetLGvtdR+JqMutu7CP1ruH3OGPwXNTJHlkdKHL+pWG6IevcPeXk9wwGO5eHgC29gezFT+k9HVhbYKW6sw+lJlz+1kD3Coy+6Y7CP1WklP2IyB8X3arGp9OjnIt7ZV+1KxP7K4/GqvTiDmoQ10+43wABgVVdpukm0sgQX62Ufo4yCc/abkvv4+VJfV9ub287Mkz4bh1cfZU+W6nE+/NbehdGF9dYPVdSh+lL2fgnrH4e+hdVvSKAeJlLSmjW2t27uNQb8odyIHKxKeyPMn6TeZ9wFTmwPRhJdss1ypjtxxCnIaX2d4T7Xf3eNX3ZbontbTDyfyiUccuOwp+ynL3nPuq7gVI0m3eRKeGbeaofEECooVFCqoAAAwAByAHhWSiitBuCiiioQK8xXtFQhiuLVJFKuqup5hgCD7jwqs6j0YafNkmARnxjLJ8lOPlVroqmk9wZRjLdCxvegyA/mriVPJ1V/wAN01DXHQXOPUuYm+8rr+Gac9FA6URLw1N8CGm6Fr8cuob2SH4dpBWq3RTqSjIhB+7LHn94V0HRQ9GIH/Ep+pzot5qmmHJNxCB3Ploz/iylXjZfpqV8JeoEPLrUBK/rJzHtGfYKaLxggggEHmDyPuqkbTdEtrcgtEPRpeeUHYJ+1Hy/w4qsko+FldGpT1g7+jLna3SSoHjYOjDIZSCCPIiqtq/RdZXFws7IV45dEOElP2gOXnu4z30tLe41DQJsMuYWPLJMUnmrfRfHsPiCKbeibbW11bG4WQIqDMgcgGM+DfwI591EpKWjDjUjU7ZrVcMmre2WNAiKEVRgKowAPAAVS9q+li2tCY4v5RKOBCnsKftP4+S591Uja/pJn1B/RrNXWJjugKD1s3w4qv2R7/CpPZPoWJAkvmx39Sh4/ruPwX41Tm5aQAdaU3lpL5lU1Lb3Ub59xZHGeUduGHD9XtH3miDo31KbiYHGe+R1B94Zs/Kn3pejQ2ybkESRr4KMZ9p5k+ZrdqulfxMr/i5tZybEDF0O6g3NIl9si/5QakIOg+7PrTQL7C7f5RTuoq+jENYSmKa06CR+luifJIwPmzHz7qsGn9DthHjfWSY/bcgfBAoq80UapxXAxUKa4I/TNAt7YYhhjj81UA+88zW/ivaKMaklsFFFFQsKKKKhAoooqECiiioQKKKKhAoooqECiiioQKKKKhDXvtPjnjaOVFdGGCrDIP8Az40mdrei0w3MKW8oEVy+4FctlCBvcSB2lAGRnj+Ne0UucU1qIrQjJXYy9ktiLfT0xGN6QjtysBvN5D6q/ZHvzViooo0kth0YqKsgoooqywoooqECiiioQKKKKhAoooqECiiioQ//2Q=="/>
          <p:cNvSpPr>
            <a:spLocks noChangeAspect="1" noChangeArrowheads="1"/>
          </p:cNvSpPr>
          <p:nvPr/>
        </p:nvSpPr>
        <p:spPr bwMode="auto">
          <a:xfrm>
            <a:off x="63500" y="-1050925"/>
            <a:ext cx="2085975" cy="219075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6640" name="AutoShape 16" descr="data:image/jpeg;base64,/9j/4AAQSkZJRgABAQAAAQABAAD/2wBDAAkGBwgHBgkIBwgKCgkLDRYPDQwMDRsUFRAWIB0iIiAdHx8kKDQsJCYxJx8fLT0tMTU3Ojo6Iys/RD84QzQ5Ojf/2wBDAQoKCg0MDRoPDxo3JR8lNzc3Nzc3Nzc3Nzc3Nzc3Nzc3Nzc3Nzc3Nzc3Nzc3Nzc3Nzc3Nzc3Nzc3Nzc3Nzc3Nzf/wAARCAB6ANUDASIAAhEBAxEB/8QAHAABAAEFAQEAAAAAAAAAAAAAAAUBAwQGBwgC/8QAQRAAAQMDAwEFBgQBCQkBAAAAAQIDBAAFEQYhMRIHEyJBURQyYXGBkRVSobFyFiM0QkN0orPBJTM1NkRic3Xh8f/EABgBAQEBAQEAAAAAAAAAAAAAAAABAgME/8QAJhEBAQACAgAHAAEFAAAAAAAAAAECEQMhBBITMUFRYZEygaGx8P/aAAwDAQACEQMRAD8A7jSlKBSlKBSlKBSlKBSlKBSqZpmgrSqZqtApSlApSlApSlApSlApSlApSlApSlBh/iUFMlcZcyOl9BAU2pwBQzxtWSh1tZwhxCiPIKBrS9e9ndk1UfbpazCmto6fakdOCBnAWDsRk/A/GuMXexXvs4vUeVFltJUr/cTI2Ohz1QpP03ByMbj4B6ezTNchsHaZftVuJstrtDMa5OoAM8OlxphP9Zwo6fTgZOTXRtOQLzb4YZvd4buju574RAyr5HCiCPoKCYqzLksRIzkiU+2yw0kqcccUEpSBySTwKu1597ZtUyrlqB+ytPBNugKCVoQrIddwCSr5ZxjyIzzwHXYuv9JSnlNNagg9QBVlboQkgc4JwDUvaLzbb0wp+0zo8xpC+hS2HAoJV6HHFeZ4WiNS3GzN3eDaHJERavAEqHeLH5wg4JSTwfrxvU7ofUd60dLQ09pmW6yCUOJZiuNOqGRurw9LhHlkA746t6D0VVCQOTWDa7mLlGD6YsqOkgYElvoJ+Qz+vFc81LqK4aou34DptSvZwcOOoVjvADuSryQNvn+8t0483NOKfdvtG03jXdita1NKkmS8k4KI46sH0J4/Wo1vtKju4UzZLm43+dCAf2NZ2ndB2q0NoW+0iZKA3ddT4Un/ALU8D962kJDacJSAkcACnfy5YzxGXeVmP5rbVIfaHZHnEty/aYLh4Eprp+5GRW0xZLEtlD8V5t5pYylbagpJHzFae1qm2Xq4z7XMsrzyI6ignuO+6sHBJSBlO/FYCzb7NLMnSs4MvpPU9Z5ClNiQnz6ErwQrnBHpTaY8+Um7ZZ/FdFpWJapzNyt7E2MSWnkBSc8j4H4jisuq9cu5uFKUopSlKBSlKBSlKBSlKBSlKDHuERmfCeiSUlTLyChYCiDg/EVwfU3ZJcoF7iMWJL82BIKUGS50lUUdWD1cZSBgjHOCPn6ApQaX2Z6Tj6XtsoJRIEqQ+e+VJCerCPCMFIGUHdQ/i4zmt0pVMigtS1OojOqYT1OhBLYxyrG3mPP415/1D2Y6lS3+Ix465sh55apSEOALDhVkqQDglGSQDnPB4O3oRWSDiuYxe1P8Mu8y2awtz0Nxl5SG32EFaVJBxkp5weQRkYNBuWkHro5Zo6L00PaW20pW8kdPenAySnyP6fI5AnKjrBf7XqGGZlmmIlMBXQpSQQUqwDgggEHBHNSVBqXaTeVWnT6m46umRLV3SSDgpTjxH7bfWq9nVhRabGiQ6gCXLHeOHG6U/wBVP0H6k1rPaKDddZ2q0f2XSgKxz41+L/CkV1BKQAABgDiszuvFxz1PEZZX2x6j7qhANM06hWntfCWWkLUtDaUqV7xSME/Otc7QLdBl6anPS0NhyMypxl1QGUqAyAD8SAMVsbj7TSSpx1CAPNSgK5F2jXpiXfY7bM4S4LISXY6V/wA2FBW4J4JI+1Zyuo8ni+TDDiu+9pLSd5m6TjxYt7YUm1S0h5iWEkhoqGcK+/z+Y46Uy8h9tDjS0rbUMpUk5BHrWp2/UentVNMsLkFpaDkxHldIXsQUke6tO/HwB22q6NNTbQpbul5/coJyYMvLjB/h80/Sk6Z4LcMdY3zY/wCW2UrVk6pegeHUlrkQAnZUhv8Anmfn1J3A+Y2rY40liSwh6O6h1pYylaDkH61rb1YcmOfsvUpSjZSlCcUClfIWkkgEZTyPSvqgUpSgUpSgUpSgVAarsc68MMm1XuTaZbJJQ60ApKs+SknkbCp+lBx6/R+1HTkF6Z+NsXOM14lKaZHehPr0dA29cE1zDUWpbnqiTHk3Zxhx1lru0LaaCOoE535ya9AdpzWoZOnlQtLx1uPyFdLy21pSpLeNwCSNzx99xXP9MdkDntMI6jS90KLi3Y7CwG0oSAEpKxv1EkHbbCTv6hhdnFw1TerWzp3TJYtUWOtbkm7Ia7wqJ3CSDsVE48+N9vPtFhTdGICI15cbflNeEyWtkvj83T/VPqPsTWbChxoMZuLEYbYYaSEobbSEpSPQCrxFCuWT3g52uMlRGEPIR/g/+11QVxXVUj8N7RHpiyQlqS06rA36cJz+ma7SlQUkKScgjY1nH5eHweW8uSfqM1JdhZbLLnqSFKaR4EnhSjsB9659ZdPXbWkc3S8XZ5qO4ohttHngkHCeAMjHqcVtnaVGckaRl91uW1IcPySoE1h9l15Yl6fRbysCRDykpJAKkkkgj4b4+lL3dVOXWfiJx53rX81bj9l9lQQqRJnPnzCnEgH7Jz+tbLbNPWi1ICYMBhs/nKepR+p3qUyKbVZI9OHBxYf04oS76Usl3yZkFvrP9q34FfcVHxNGuW/w23UN1YbHDa1JcSPgARtW2Uppbwcdu9doY2+6pSeq+EpA5MRFY9g08uyTZjyZpdYkkKLIbCEoX5kAbDO1TklpL7K2l56VpKT084Irieo9J6907Ifk2S7zpdvQouNJYeUVtJyfD3W42GPdyPgKrXp47l+nbwa+q8y2ntE1XaZ6HXbk/KS0elyLLGyt9wdspPx8s8eVdo092laavMRpxy4NQJCj0qiy3EoWk/DfBHoR+lG25VRVaLD7QZFzvhjWjTdzm2tKilVybR0oVg4JRnAUAc8HO2wrdo7oeaS6kLAUMgLSUkfMHcUHGtf3/UeiddqmxXkOW+chK0MOo/m1hIAUknkKHOR5K4NdD0bri0auZIgOKaloTl2K9stA9R6jfkVkaz03B1RZXIE7CDkKYfBwppzgEH9MeYNedNPXGTo/WMeXKbJet0hbMlpGcqG6FgfQ5GecCg9VUqPRebcq1C6icwIBb7z2lTgCAn1JrB09q6x6jffZs1xblOMbuJSCCBxnfkfGgnqUpQKUpQKUpQKUpQKoarVDQcz11plu4aj783FqMqShKUNrZcUVqAwenAwTjGwrb7LcWIUGFb7jMAmBAbCnW1NB0jbw9QGT8BWNqk/7c01/fVf5aqm7lAjXOI7EmNJcZcGCD5ehHoakmnkw45jnnlj7sh1KHm1NuICkLGFJI2IPlXOXezaZGuapVmuyYiEr6mQUKKmx6ZzuP9KvW9yRJZ0+ic844+zdHYbroUR36EJcwVAc+6k/MVvc5lD0N1twZSUHbJFTrIyxw8RN5T2RLEK9uQ2mZ09hbrawS8whSO8G+xH24+wqcQcbZyfWtTgvuut2KzsuuIQ7C9plO9Z61JAThIVnIKioknnb47TcmzR1xymKVxXgPA+0ohST5E/m+RzmtOvHeukl1DNOsVpVyeFr1BYHLrIJdMN0PELwH3khsDwjAJyo4GPP4VNM2116U5dZKSmV0YYjhw9DeOCoA4Ur1PA2A9TNk5bbZpN9QqE1hcrjabM7PtMIzX2T1KYSCSpGDnjf7A1CW6fZblDTb50pyJeFJw5361NPh3G5ScjO/AG1bnHQpLDaXVda0pAUr1I86u2uPPz+zzDrXVrerpTctVnjQZbZ6XX2nlKU4nHuqGANj581Z0TppzVOoI9tDimGVhTjr4TkhtPPT5Ek7fDc+WK7Pr3szj6ruLE+PP8AYHUt908Es9YWnJORuMK3O+9bFYLALBJmCK80m2OhKmYoZ6fZ1BIC8KBx0qIKiMDck+dHRKWq3xbVbo1vgtd1GjNhttGc4A25PJ+Na52mXyfaLEyiySWWLpNlNRo63SnCVKO5wrOfsa5xrnX2orwJS9NtS4+n4y1Nrnx2yQ9jbJXjwpyDweMEmue2+Ldr9dWY8ISZ9yWSprrd6l+HcnqWdsY5z6edDTtvaVB1Nc9IwJUFt1q4RcmdGYIUpYKcKKCOcHcYwcH12rh1ynybpNclz1hyUrCXnCgJUpSRjKh+bHNdBkjtX0yhEpx+dIYQAVBBRKQN/dUnHV5bkevNa3e7lcO0LUaHIsBtp8RiC2w2D09PKlHAJyogDPGR6misjsz0Y/qi7pedZH4NHdBmKJIS8RuG8Dk7gnPAPxr0H+AWwSo8pqG0xIj7NuMDu1AHlJ6cZScDY5Gw9KabssSw2aLbYTQbaZQMjOSVHdRJ8yT51KUQpSlApSlApSlAqhIqtav2hpUjTb0hl59l5pxoIcZeU2R1OJSd0kcgmjGeXlxuX02fIqmQeDVuM0lphtCSelKQBkk/qagWorjeqLgmI+4lXsbLiEuuLW2lSluAno6sbhI4oXKzXXus6sUsXexrbjSXkxpBdeLLKlhKSkpzsPXy5qVcuhcaV7BFkvvkeBK2VtJB9VKUBgfc+gNY+mr8i8MrbdQGJ7B6ZDBzsc46k55ScbGvoyLkJdwYLsTpZZS4yruVZOSfe8Xl0nj1+lRylneUvVRsqySrfarWqGn2qTAme1PJHhL5X1hzp9D4yQPgBUlIvCXoy24UWW7KWnCWlx1tgE/mUoYA9T+9XNMz37rYYdwld2lcloO9DaSAkEZxuTmrZnTRqdNtzH9mMYv9Xdnr2UE9OerHnnOKTRJMZvH2qPm2uZbZdouUBoyRDj+yyWU7LW2QPEn4gjOPMVKOXtoMlUeNMkPY8LCYy0kn0JUAE/MnFY1mvb0q9XS0TUtpkRFJLam0kB1tQBzgk7jIz8xV3Ud4Va0Q2o4QqTLkIaR1glKQSAVED0z9yKpLjJcpev8Aoh75G/Eb9aUXKC44x7G83K6GlrbQtfdlI6gPVKt/LAO1ZUN662jvbXJS9LSEEwZobKgryCHMcKG25wD96y51xnx9QwLe2WFNSWHXVEtnqBb6cgeLG/V9MedYV0uOoLZCjyH/AMNUp59pkthtfgK1Ac9W+M/Wp0xZJblur05yBe7YpmZaX3X1I/o70UhSVY/MRgfxZxU5bmnGLfGZfc7x1tpKVr/MQNzUb1XttLxfXAKQ0pSFobUOlQxgEFW4IzxxWHa519uNiiXJgwCuQ0l0Md0sbHy6iv8A0qumNky/WzVr+tHZDlodtdvbeMy5IVGZcbGzPUCC4o52CRk5+GBuRX3In3AalbtbK4yWXYqpCXFNKKk9Kkpx7wB97Oaq9dZNtnR492Q0WJLgaZlsghIcPCVJJOM+RyR5bbZN+pGp6x0xcLf2ewtMaUZedJWll0oKUhaDkrKyeAo84/aoDs37PtRW2XIuExpm2yEKa7jvSl1ZAVlY8JPSFJyk7/TbfswHGDVcUdADAqDk6Ssz91RdkQ0x7in/AKmMe7Wr+LHvcDnNTtKD5QnpSASSQOTya+qUoFKUoFKUoFKUoFa7r9h1/Sc5LCFOLR0O9KeSErSo4+gNbFVFDIxRnPHzY3H7Y1ulsTYLEmK6lxl1tKkLSdiCKj4CkyNR3KUyoKbbZZjFQ460laiPoFir38n7WFOKTDbb7wkrDZKQsnnIGxrLbhsNRRFYaS0wE9IQ2OkAfSjOsrrfw1s2h2Va4dwtS0M3SMF9y4fdcT1HLa/VJ/Q71estzRdnbk/3S2HW46Gn2XB4mnB1kpP3G/mCKnIECPb2AxDaS0yOEJzhPyHlVXIEZzvitpOXwEukbFYHGcU0x6V6s/uiNDrS3ou0KWoJCYaCSo4A2r5Q4lzWrTqCFIVbCUqHBBcFZv8AJu0dyhj2BnuUEFLZz0JxxhPFXzaIXt3tvs6RKx096CerHpn0+HFST4XyZeWT601u7oVHkPX+OPHb5p74Z95gpQlwfQDq+Yr5vjntdtYu4PhkTovceWGQ4MH65KvkR6VtEW2Q4oeDDCEd+SXdyesnknPmaTLZDmsIYlR0ONNkFKDwCODj4eVXTF4bq/v+0Tcv+d7J/c5f7tVTXX/DIf8A7KL/AJqalHLRBclNSnGAqQynpbdKiVJHoDn/APa+51siXFKEzWEPBCgpIVnAI4PzqabvHbjlPtdmf0R7/wAav2rVNJW5StMWWSq5SUobaadLSlJDeAOOM4+tbY5GbdjmO4nqaKekjJ3HzqO/k1ZywhgwGSyjHS0clAxx4eKa72Z8dtlYS1pc13BWhQUhVqeIIOxBcb3q9q1v2uNDgtYU8/MZKR6JQsKUr6JB+uB51nP2WBIliW9GSZKR0pdCiFJHoCOB8qyI8JiO4pxptIcUAFL5UfgSd6uj07qy/LIHAqtUHFVo7FKUoFKUoFKUoFKUoFKUoFKUoFKUoGKpiq0oFUIqtKCmKrilKBSlKBTFKUCmKUoFKUoFKUoFKUoFKUoP/9k="/>
          <p:cNvSpPr>
            <a:spLocks noChangeAspect="1" noChangeArrowheads="1"/>
          </p:cNvSpPr>
          <p:nvPr/>
        </p:nvSpPr>
        <p:spPr bwMode="auto">
          <a:xfrm>
            <a:off x="63500" y="-533400"/>
            <a:ext cx="1952625" cy="112395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6644" name="Picture 20" descr="http://reefbuilders.com/files/2009/01/502px-us-fishandwildlifeservice-logosvg.png"/>
          <p:cNvPicPr>
            <a:picLocks noChangeAspect="1" noChangeArrowheads="1"/>
          </p:cNvPicPr>
          <p:nvPr/>
        </p:nvPicPr>
        <p:blipFill>
          <a:blip r:embed="rId3" cstate="print"/>
          <a:srcRect/>
          <a:stretch>
            <a:fillRect/>
          </a:stretch>
        </p:blipFill>
        <p:spPr bwMode="auto">
          <a:xfrm>
            <a:off x="6858000" y="304800"/>
            <a:ext cx="1981200" cy="2364022"/>
          </a:xfrm>
          <a:prstGeom prst="rect">
            <a:avLst/>
          </a:prstGeom>
          <a:noFill/>
        </p:spPr>
      </p:pic>
      <p:pic>
        <p:nvPicPr>
          <p:cNvPr id="26648" name="Picture 24" descr="http://www.dep.state.fl.us/secretary/watman/images/wmd_map.gif"/>
          <p:cNvPicPr>
            <a:picLocks noChangeAspect="1" noChangeArrowheads="1"/>
          </p:cNvPicPr>
          <p:nvPr/>
        </p:nvPicPr>
        <p:blipFill>
          <a:blip r:embed="rId4" cstate="print"/>
          <a:srcRect/>
          <a:stretch>
            <a:fillRect/>
          </a:stretch>
        </p:blipFill>
        <p:spPr bwMode="auto">
          <a:xfrm>
            <a:off x="95250" y="3352800"/>
            <a:ext cx="3810000" cy="3048000"/>
          </a:xfrm>
          <a:prstGeom prst="rect">
            <a:avLst/>
          </a:prstGeom>
          <a:noFill/>
        </p:spPr>
      </p:pic>
      <p:pic>
        <p:nvPicPr>
          <p:cNvPr id="26650" name="Picture 26" descr="http://www.galesgifts.com/images/_products/galesgifts/34-1388_Tin_Sign_Ducks_Unlimited_Est_1937.jpg"/>
          <p:cNvPicPr>
            <a:picLocks noChangeAspect="1" noChangeArrowheads="1"/>
          </p:cNvPicPr>
          <p:nvPr/>
        </p:nvPicPr>
        <p:blipFill>
          <a:blip r:embed="rId5" cstate="print"/>
          <a:srcRect/>
          <a:stretch>
            <a:fillRect/>
          </a:stretch>
        </p:blipFill>
        <p:spPr bwMode="auto">
          <a:xfrm>
            <a:off x="6929716" y="4724400"/>
            <a:ext cx="2007455" cy="1571626"/>
          </a:xfrm>
          <a:prstGeom prst="rect">
            <a:avLst/>
          </a:prstGeom>
          <a:noFill/>
        </p:spPr>
      </p:pic>
      <p:pic>
        <p:nvPicPr>
          <p:cNvPr id="26658" name="Picture 34" descr="http://catchwordbranding.com/static/uploads/2010/08/context_natureconservatory.jpg"/>
          <p:cNvPicPr>
            <a:picLocks noChangeAspect="1" noChangeArrowheads="1"/>
          </p:cNvPicPr>
          <p:nvPr/>
        </p:nvPicPr>
        <p:blipFill>
          <a:blip r:embed="rId6" cstate="print"/>
          <a:srcRect/>
          <a:stretch>
            <a:fillRect/>
          </a:stretch>
        </p:blipFill>
        <p:spPr bwMode="auto">
          <a:xfrm>
            <a:off x="3657600" y="685800"/>
            <a:ext cx="2339827" cy="1600200"/>
          </a:xfrm>
          <a:prstGeom prst="rect">
            <a:avLst/>
          </a:prstGeom>
          <a:noFill/>
        </p:spPr>
      </p:pic>
      <p:pic>
        <p:nvPicPr>
          <p:cNvPr id="17410" name="Picture 2" descr="C:\Documents and Settings\steve.rockwood\My Documents\My Pictures\Logo's\USFS.png"/>
          <p:cNvPicPr>
            <a:picLocks noChangeAspect="1" noChangeArrowheads="1"/>
          </p:cNvPicPr>
          <p:nvPr/>
        </p:nvPicPr>
        <p:blipFill>
          <a:blip r:embed="rId7" cstate="print"/>
          <a:srcRect/>
          <a:stretch>
            <a:fillRect/>
          </a:stretch>
        </p:blipFill>
        <p:spPr bwMode="auto">
          <a:xfrm>
            <a:off x="4038600" y="4419600"/>
            <a:ext cx="1755775" cy="1858963"/>
          </a:xfrm>
          <a:prstGeom prst="rect">
            <a:avLst/>
          </a:prstGeom>
          <a:noFill/>
        </p:spPr>
      </p:pic>
      <p:pic>
        <p:nvPicPr>
          <p:cNvPr id="17411" name="Picture 3" descr="C:\Documents and Settings\steve.rockwood\My Documents\My Pictures\Logo's\FLDEP_edited.png"/>
          <p:cNvPicPr>
            <a:picLocks noChangeAspect="1" noChangeArrowheads="1"/>
          </p:cNvPicPr>
          <p:nvPr/>
        </p:nvPicPr>
        <p:blipFill>
          <a:blip r:embed="rId8" cstate="print"/>
          <a:srcRect/>
          <a:stretch>
            <a:fillRect/>
          </a:stretch>
        </p:blipFill>
        <p:spPr bwMode="auto">
          <a:xfrm>
            <a:off x="304800" y="457200"/>
            <a:ext cx="2812765" cy="1828800"/>
          </a:xfrm>
          <a:prstGeom prst="rect">
            <a:avLst/>
          </a:prstGeom>
          <a:noFill/>
        </p:spPr>
      </p:pic>
      <p:pic>
        <p:nvPicPr>
          <p:cNvPr id="9218" name="Picture 2" descr="Jackson Guard Lobby">
            <a:hlinkClick r:id="rId9"/>
          </p:cNvPr>
          <p:cNvPicPr>
            <a:picLocks noChangeAspect="1" noChangeArrowheads="1"/>
          </p:cNvPicPr>
          <p:nvPr/>
        </p:nvPicPr>
        <p:blipFill>
          <a:blip r:embed="rId10" cstate="print"/>
          <a:srcRect/>
          <a:stretch>
            <a:fillRect/>
          </a:stretch>
        </p:blipFill>
        <p:spPr bwMode="auto">
          <a:xfrm>
            <a:off x="5638800" y="2895600"/>
            <a:ext cx="3133725" cy="1325661"/>
          </a:xfrm>
          <a:prstGeom prst="rect">
            <a:avLst/>
          </a:prstGeom>
          <a:noFill/>
        </p:spPr>
      </p:pic>
      <p:pic>
        <p:nvPicPr>
          <p:cNvPr id="9220" name="Picture 4" descr="United States Department of Defense"/>
          <p:cNvPicPr>
            <a:picLocks noChangeAspect="1" noChangeArrowheads="1"/>
          </p:cNvPicPr>
          <p:nvPr/>
        </p:nvPicPr>
        <p:blipFill>
          <a:blip r:embed="rId11" cstate="print"/>
          <a:srcRect/>
          <a:stretch>
            <a:fillRect/>
          </a:stretch>
        </p:blipFill>
        <p:spPr bwMode="auto">
          <a:xfrm>
            <a:off x="5638800" y="3352800"/>
            <a:ext cx="3124200" cy="914400"/>
          </a:xfrm>
          <a:prstGeom prst="rect">
            <a:avLst/>
          </a:prstGeom>
          <a:noFill/>
        </p:spPr>
      </p:pic>
      <p:pic>
        <p:nvPicPr>
          <p:cNvPr id="9222" name="Picture 6" descr="GRU">
            <a:hlinkClick r:id="rId12" tooltip="GRU"/>
          </p:cNvPr>
          <p:cNvPicPr>
            <a:picLocks noChangeAspect="1" noChangeArrowheads="1"/>
          </p:cNvPicPr>
          <p:nvPr/>
        </p:nvPicPr>
        <p:blipFill>
          <a:blip r:embed="rId13" cstate="print"/>
          <a:srcRect/>
          <a:stretch>
            <a:fillRect/>
          </a:stretch>
        </p:blipFill>
        <p:spPr bwMode="auto">
          <a:xfrm>
            <a:off x="3124200" y="2895600"/>
            <a:ext cx="1990725" cy="704851"/>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792162"/>
          </a:xfrm>
        </p:spPr>
        <p:txBody>
          <a:bodyPr/>
          <a:lstStyle/>
          <a:p>
            <a:pPr algn="ctr"/>
            <a:r>
              <a:rPr lang="en-US" sz="3600" u="sng" dirty="0" smtClean="0">
                <a:latin typeface="Times New Roman" pitchFamily="18" charset="0"/>
                <a:cs typeface="Times New Roman" pitchFamily="18" charset="0"/>
              </a:rPr>
              <a:t>Permitting</a:t>
            </a:r>
            <a:endParaRPr lang="en-US" sz="3600" u="sng" dirty="0">
              <a:latin typeface="Times New Roman" pitchFamily="18" charset="0"/>
              <a:cs typeface="Times New Roman" pitchFamily="18" charset="0"/>
            </a:endParaRPr>
          </a:p>
        </p:txBody>
      </p:sp>
      <p:sp>
        <p:nvSpPr>
          <p:cNvPr id="3" name="Content Placeholder 2"/>
          <p:cNvSpPr>
            <a:spLocks noGrp="1"/>
          </p:cNvSpPr>
          <p:nvPr>
            <p:ph idx="1"/>
          </p:nvPr>
        </p:nvSpPr>
        <p:spPr>
          <a:xfrm>
            <a:off x="1066800" y="1219200"/>
            <a:ext cx="7467600" cy="4953000"/>
          </a:xfrm>
        </p:spPr>
        <p:txBody>
          <a:bodyPr/>
          <a:lstStyle/>
          <a:p>
            <a:r>
              <a:rPr lang="en-US" sz="2400" dirty="0" smtClean="0">
                <a:latin typeface="Times New Roman" pitchFamily="18" charset="0"/>
                <a:cs typeface="Times New Roman" pitchFamily="18" charset="0"/>
              </a:rPr>
              <a:t>Florida Department of Environmental Protection/Water Management District Environmental Resources Permit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U.S. Army Corp of Engineers Permit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FWC Invasive Plant Management Permit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Local Government Permits/Acknowledgement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Department of State Historical Preservation Officer (SHPO) Letter</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715962"/>
          </a:xfrm>
        </p:spPr>
        <p:txBody>
          <a:bodyPr/>
          <a:lstStyle/>
          <a:p>
            <a:pPr algn="ctr"/>
            <a:r>
              <a:rPr lang="en-US" sz="3200" u="sng" dirty="0" smtClean="0">
                <a:latin typeface="Times New Roman" pitchFamily="18" charset="0"/>
                <a:cs typeface="Times New Roman" pitchFamily="18" charset="0"/>
              </a:rPr>
              <a:t>Fire Exclusion</a:t>
            </a:r>
            <a:endParaRPr lang="en-US" sz="3200" u="sng"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3" cstate="print"/>
          <a:srcRect/>
          <a:stretch>
            <a:fillRect/>
          </a:stretch>
        </p:blipFill>
        <p:spPr bwMode="auto">
          <a:xfrm>
            <a:off x="4572000" y="3505200"/>
            <a:ext cx="4340285" cy="2903413"/>
          </a:xfrm>
          <a:prstGeom prst="rect">
            <a:avLst/>
          </a:prstGeom>
          <a:noFill/>
          <a:ln w="9525">
            <a:noFill/>
            <a:miter lim="800000"/>
            <a:headEnd/>
            <a:tailEnd/>
          </a:ln>
        </p:spPr>
      </p:pic>
      <p:pic>
        <p:nvPicPr>
          <p:cNvPr id="9219" name="Picture 3" descr="C:\Users\david.douglas\Desktop\fire.JPG"/>
          <p:cNvPicPr>
            <a:picLocks noChangeAspect="1" noChangeArrowheads="1"/>
          </p:cNvPicPr>
          <p:nvPr/>
        </p:nvPicPr>
        <p:blipFill>
          <a:blip r:embed="rId4" cstate="print"/>
          <a:srcRect/>
          <a:stretch>
            <a:fillRect/>
          </a:stretch>
        </p:blipFill>
        <p:spPr bwMode="auto">
          <a:xfrm>
            <a:off x="304800" y="1143000"/>
            <a:ext cx="4133850" cy="300696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28600" y="1447800"/>
            <a:ext cx="4572000" cy="3241964"/>
          </a:xfrm>
          <a:prstGeom prst="rect">
            <a:avLst/>
          </a:prstGeom>
          <a:noFill/>
          <a:ln w="9525">
            <a:noFill/>
            <a:miter lim="800000"/>
            <a:headEnd/>
            <a:tailEnd/>
          </a:ln>
        </p:spPr>
      </p:pic>
      <p:sp>
        <p:nvSpPr>
          <p:cNvPr id="6" name="Rectangle 5"/>
          <p:cNvSpPr/>
          <p:nvPr/>
        </p:nvSpPr>
        <p:spPr>
          <a:xfrm>
            <a:off x="533400" y="228600"/>
            <a:ext cx="8229600" cy="1077218"/>
          </a:xfrm>
          <a:prstGeom prst="rect">
            <a:avLst/>
          </a:prstGeom>
        </p:spPr>
        <p:txBody>
          <a:bodyPr wrap="square">
            <a:spAutoFit/>
          </a:bodyPr>
          <a:lstStyle/>
          <a:p>
            <a:pPr algn="ctr"/>
            <a:r>
              <a:rPr lang="en-US" sz="3200" b="1" kern="0" dirty="0" smtClean="0">
                <a:solidFill>
                  <a:schemeClr val="tx2"/>
                </a:solidFill>
                <a:latin typeface="Times New Roman" pitchFamily="18" charset="0"/>
              </a:rPr>
              <a:t>Florida’s Aquatic Habitat Restoration </a:t>
            </a:r>
          </a:p>
          <a:p>
            <a:pPr algn="ctr"/>
            <a:r>
              <a:rPr lang="en-US" sz="3200" b="1" kern="0" dirty="0" smtClean="0">
                <a:solidFill>
                  <a:schemeClr val="tx2"/>
                </a:solidFill>
                <a:latin typeface="Times New Roman" pitchFamily="18" charset="0"/>
              </a:rPr>
              <a:t>&amp; Enhancement Program (AHRES)</a:t>
            </a:r>
            <a:endParaRPr lang="en-US" sz="3200" dirty="0">
              <a:latin typeface="Times New Roman" pitchFamily="18" charset="0"/>
            </a:endParaRPr>
          </a:p>
        </p:txBody>
      </p:sp>
      <p:pic>
        <p:nvPicPr>
          <p:cNvPr id="4" name="Picture 6" descr="DSC_0017"/>
          <p:cNvPicPr>
            <a:picLocks noChangeAspect="1" noChangeArrowheads="1"/>
          </p:cNvPicPr>
          <p:nvPr/>
        </p:nvPicPr>
        <p:blipFill>
          <a:blip r:embed="rId3" cstate="print"/>
          <a:srcRect/>
          <a:stretch>
            <a:fillRect/>
          </a:stretch>
        </p:blipFill>
        <p:spPr bwMode="auto">
          <a:xfrm>
            <a:off x="4343400" y="3277644"/>
            <a:ext cx="4554635" cy="305722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http://3.bp.blogspot.com/-VBIJsnr_ZaA/TVocB_-PNmI/AAAAAAAAD5I/8ZzNF_EzahY/s1600/R161-_ns.Co.N.A..jpeg"/>
          <p:cNvPicPr>
            <a:picLocks noChangeAspect="1" noChangeArrowheads="1"/>
          </p:cNvPicPr>
          <p:nvPr/>
        </p:nvPicPr>
        <p:blipFill>
          <a:blip r:embed="rId3" cstate="print"/>
          <a:srcRect/>
          <a:stretch>
            <a:fillRect/>
          </a:stretch>
        </p:blipFill>
        <p:spPr bwMode="auto">
          <a:xfrm>
            <a:off x="4953000" y="304800"/>
            <a:ext cx="4000500" cy="3048001"/>
          </a:xfrm>
          <a:prstGeom prst="rect">
            <a:avLst/>
          </a:prstGeom>
          <a:noFill/>
        </p:spPr>
      </p:pic>
      <p:pic>
        <p:nvPicPr>
          <p:cNvPr id="7180" name="Picture 12" descr="http://miamirealestatecafe.com/files/2009/09/IMG_0186_340x255.jpg"/>
          <p:cNvPicPr>
            <a:picLocks noChangeAspect="1" noChangeArrowheads="1"/>
          </p:cNvPicPr>
          <p:nvPr/>
        </p:nvPicPr>
        <p:blipFill>
          <a:blip r:embed="rId4" cstate="print"/>
          <a:srcRect/>
          <a:stretch>
            <a:fillRect/>
          </a:stretch>
        </p:blipFill>
        <p:spPr bwMode="auto">
          <a:xfrm>
            <a:off x="4343400" y="3505200"/>
            <a:ext cx="3848100" cy="2886075"/>
          </a:xfrm>
          <a:prstGeom prst="rect">
            <a:avLst/>
          </a:prstGeom>
          <a:noFill/>
        </p:spPr>
      </p:pic>
      <p:pic>
        <p:nvPicPr>
          <p:cNvPr id="7182" name="Picture 14" descr="http://a2.mzstatic.com/us/r1000/104/Purple/91/29/9b/mzl.nbegpjkh.320x480-75.jpg"/>
          <p:cNvPicPr>
            <a:picLocks noChangeAspect="1" noChangeArrowheads="1"/>
          </p:cNvPicPr>
          <p:nvPr/>
        </p:nvPicPr>
        <p:blipFill>
          <a:blip r:embed="rId5" cstate="print"/>
          <a:srcRect/>
          <a:stretch>
            <a:fillRect/>
          </a:stretch>
        </p:blipFill>
        <p:spPr bwMode="auto">
          <a:xfrm>
            <a:off x="457200" y="228600"/>
            <a:ext cx="2286000" cy="3886200"/>
          </a:xfrm>
          <a:prstGeom prst="rect">
            <a:avLst/>
          </a:prstGeom>
          <a:noFill/>
        </p:spPr>
      </p:pic>
      <p:pic>
        <p:nvPicPr>
          <p:cNvPr id="7184" name="Picture 16" descr="http://t3.gstatic.com/images?q=tbn:ANd9GcR88QfuLdwIiGf1-ZC4uIkEw0ehgKK5lAn8MtYP49Snrm2yGiil0LGYbPPl"/>
          <p:cNvPicPr>
            <a:picLocks noChangeAspect="1" noChangeArrowheads="1"/>
          </p:cNvPicPr>
          <p:nvPr/>
        </p:nvPicPr>
        <p:blipFill>
          <a:blip r:embed="rId6" cstate="print"/>
          <a:srcRect/>
          <a:stretch>
            <a:fillRect/>
          </a:stretch>
        </p:blipFill>
        <p:spPr bwMode="auto">
          <a:xfrm>
            <a:off x="3124200" y="1905000"/>
            <a:ext cx="1743075" cy="1304926"/>
          </a:xfrm>
          <a:prstGeom prst="rect">
            <a:avLst/>
          </a:prstGeom>
          <a:noFill/>
        </p:spPr>
      </p:pic>
      <p:pic>
        <p:nvPicPr>
          <p:cNvPr id="7176" name="Picture 8" descr="http://upload.wikimedia.org/wikipedia/commons/1/14/Stamp_US_1898_0.5c_revenue.jpg"/>
          <p:cNvPicPr>
            <a:picLocks noChangeAspect="1" noChangeArrowheads="1"/>
          </p:cNvPicPr>
          <p:nvPr/>
        </p:nvPicPr>
        <p:blipFill>
          <a:blip r:embed="rId7" cstate="print"/>
          <a:srcRect/>
          <a:stretch>
            <a:fillRect/>
          </a:stretch>
        </p:blipFill>
        <p:spPr bwMode="auto">
          <a:xfrm>
            <a:off x="838200" y="3505200"/>
            <a:ext cx="3245262" cy="2428876"/>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92100"/>
            <a:ext cx="8229600" cy="698500"/>
          </a:xfrm>
        </p:spPr>
        <p:txBody>
          <a:bodyPr/>
          <a:lstStyle/>
          <a:p>
            <a:pPr algn="ctr"/>
            <a:r>
              <a:rPr lang="en-US" sz="3600" u="sng" dirty="0" smtClean="0">
                <a:latin typeface="Times New Roman" pitchFamily="18" charset="0"/>
                <a:cs typeface="Times New Roman" pitchFamily="18" charset="0"/>
              </a:rPr>
              <a:t>Guiding Principles</a:t>
            </a:r>
            <a:endParaRPr lang="en-US" sz="3600"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838200" y="1143000"/>
            <a:ext cx="7543800" cy="4495800"/>
          </a:xfrm>
        </p:spPr>
        <p:txBody>
          <a:bodyPr/>
          <a:lstStyle/>
          <a:p>
            <a:r>
              <a:rPr lang="en-US" sz="2800" dirty="0" smtClean="0">
                <a:latin typeface="Times New Roman" pitchFamily="18" charset="0"/>
                <a:cs typeface="Times New Roman" pitchFamily="18" charset="0"/>
              </a:rPr>
              <a:t>Project Must Occur on Public Lands (Sovereign Waters) or on Lands With Guaranteed Public Access</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Project Site Must Be “Wet” and Freshwater or Brackish Interface</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Project Must Be For Aquatic Habitat Enhancement and Not Access Directed</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cstate="print"/>
          <a:srcRect/>
          <a:stretch>
            <a:fillRect/>
          </a:stretch>
        </p:blipFill>
        <p:spPr bwMode="auto">
          <a:xfrm>
            <a:off x="457200" y="0"/>
            <a:ext cx="7351713" cy="7115500"/>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990600" y="3200400"/>
            <a:ext cx="184731" cy="215444"/>
          </a:xfrm>
          <a:prstGeom prst="rect">
            <a:avLst/>
          </a:prstGeom>
          <a:noFill/>
        </p:spPr>
        <p:txBody>
          <a:bodyPr wrap="none" rtlCol="0">
            <a:spAutoFit/>
          </a:bodyPr>
          <a:lstStyle/>
          <a:p>
            <a:endParaRPr lang="en-US" dirty="0"/>
          </a:p>
        </p:txBody>
      </p:sp>
      <p:sp>
        <p:nvSpPr>
          <p:cNvPr id="8" name="TextBox 7"/>
          <p:cNvSpPr txBox="1"/>
          <p:nvPr/>
        </p:nvSpPr>
        <p:spPr>
          <a:xfrm>
            <a:off x="3810000" y="5257800"/>
            <a:ext cx="2590800" cy="861774"/>
          </a:xfrm>
          <a:prstGeom prst="rect">
            <a:avLst/>
          </a:prstGeom>
          <a:noFill/>
        </p:spPr>
        <p:txBody>
          <a:bodyPr wrap="square" rtlCol="0">
            <a:spAutoFit/>
          </a:bodyPr>
          <a:lstStyle/>
          <a:p>
            <a:pPr algn="ctr">
              <a:lnSpc>
                <a:spcPts val="2000"/>
              </a:lnSpc>
              <a:spcBef>
                <a:spcPts val="0"/>
              </a:spcBef>
            </a:pPr>
            <a:r>
              <a:rPr lang="en-US" sz="2000" dirty="0" smtClean="0">
                <a:latin typeface="Times New Roman" pitchFamily="18" charset="0"/>
                <a:cs typeface="Times New Roman" pitchFamily="18" charset="0"/>
              </a:rPr>
              <a:t>Lake </a:t>
            </a:r>
          </a:p>
          <a:p>
            <a:pPr algn="ctr">
              <a:lnSpc>
                <a:spcPts val="2000"/>
              </a:lnSpc>
              <a:spcBef>
                <a:spcPts val="0"/>
              </a:spcBef>
            </a:pPr>
            <a:r>
              <a:rPr lang="en-US" sz="2000" dirty="0" smtClean="0">
                <a:latin typeface="Times New Roman" pitchFamily="18" charset="0"/>
                <a:cs typeface="Times New Roman" pitchFamily="18" charset="0"/>
              </a:rPr>
              <a:t>Okeechobee/South Florida</a:t>
            </a:r>
            <a:endParaRPr lang="en-US" sz="2000" dirty="0">
              <a:latin typeface="Times New Roman" pitchFamily="18" charset="0"/>
              <a:cs typeface="Times New Roman" pitchFamily="18" charset="0"/>
            </a:endParaRPr>
          </a:p>
        </p:txBody>
      </p:sp>
      <p:sp>
        <p:nvSpPr>
          <p:cNvPr id="9" name="TextBox 8"/>
          <p:cNvSpPr txBox="1"/>
          <p:nvPr/>
        </p:nvSpPr>
        <p:spPr>
          <a:xfrm>
            <a:off x="6858000" y="2895600"/>
            <a:ext cx="2590800" cy="605294"/>
          </a:xfrm>
          <a:prstGeom prst="rect">
            <a:avLst/>
          </a:prstGeom>
          <a:noFill/>
        </p:spPr>
        <p:txBody>
          <a:bodyPr wrap="square" rtlCol="0">
            <a:spAutoFit/>
          </a:bodyPr>
          <a:lstStyle/>
          <a:p>
            <a:pPr algn="ctr">
              <a:lnSpc>
                <a:spcPts val="2000"/>
              </a:lnSpc>
              <a:spcBef>
                <a:spcPts val="0"/>
              </a:spcBef>
            </a:pPr>
            <a:r>
              <a:rPr lang="en-US" sz="2000" dirty="0" smtClean="0">
                <a:latin typeface="Times New Roman" pitchFamily="18" charset="0"/>
                <a:cs typeface="Times New Roman" pitchFamily="18" charset="0"/>
              </a:rPr>
              <a:t>Kissimmee</a:t>
            </a:r>
          </a:p>
          <a:p>
            <a:pPr algn="ctr">
              <a:lnSpc>
                <a:spcPts val="2000"/>
              </a:lnSpc>
              <a:spcBef>
                <a:spcPts val="0"/>
              </a:spcBef>
            </a:pPr>
            <a:r>
              <a:rPr lang="en-US" sz="2000" dirty="0" smtClean="0">
                <a:latin typeface="Times New Roman" pitchFamily="18" charset="0"/>
                <a:cs typeface="Times New Roman" pitchFamily="18" charset="0"/>
              </a:rPr>
              <a:t> River Basin</a:t>
            </a:r>
            <a:endParaRPr lang="en-US" sz="2000" dirty="0">
              <a:latin typeface="Times New Roman" pitchFamily="18" charset="0"/>
              <a:cs typeface="Times New Roman" pitchFamily="18" charset="0"/>
            </a:endParaRPr>
          </a:p>
        </p:txBody>
      </p:sp>
      <p:sp>
        <p:nvSpPr>
          <p:cNvPr id="10" name="TextBox 9"/>
          <p:cNvSpPr txBox="1"/>
          <p:nvPr/>
        </p:nvSpPr>
        <p:spPr>
          <a:xfrm>
            <a:off x="6705600" y="1752600"/>
            <a:ext cx="2590800" cy="605294"/>
          </a:xfrm>
          <a:prstGeom prst="rect">
            <a:avLst/>
          </a:prstGeom>
          <a:noFill/>
        </p:spPr>
        <p:txBody>
          <a:bodyPr wrap="square" rtlCol="0">
            <a:spAutoFit/>
          </a:bodyPr>
          <a:lstStyle/>
          <a:p>
            <a:pPr algn="ctr">
              <a:lnSpc>
                <a:spcPts val="2000"/>
              </a:lnSpc>
              <a:spcBef>
                <a:spcPts val="0"/>
              </a:spcBef>
            </a:pPr>
            <a:r>
              <a:rPr lang="en-US" sz="2000" dirty="0" smtClean="0">
                <a:latin typeface="Times New Roman" pitchFamily="18" charset="0"/>
                <a:cs typeface="Times New Roman" pitchFamily="18" charset="0"/>
              </a:rPr>
              <a:t>Upper/Middle St. Johns River basin</a:t>
            </a:r>
            <a:endParaRPr lang="en-US" sz="2000" dirty="0">
              <a:latin typeface="Times New Roman" pitchFamily="18" charset="0"/>
              <a:cs typeface="Times New Roman" pitchFamily="18" charset="0"/>
            </a:endParaRPr>
          </a:p>
        </p:txBody>
      </p:sp>
      <p:sp>
        <p:nvSpPr>
          <p:cNvPr id="11" name="TextBox 10"/>
          <p:cNvSpPr txBox="1"/>
          <p:nvPr/>
        </p:nvSpPr>
        <p:spPr>
          <a:xfrm>
            <a:off x="2438400" y="2057400"/>
            <a:ext cx="2590800" cy="605294"/>
          </a:xfrm>
          <a:prstGeom prst="rect">
            <a:avLst/>
          </a:prstGeom>
          <a:noFill/>
        </p:spPr>
        <p:txBody>
          <a:bodyPr wrap="square" rtlCol="0">
            <a:spAutoFit/>
          </a:bodyPr>
          <a:lstStyle/>
          <a:p>
            <a:pPr algn="ctr">
              <a:lnSpc>
                <a:spcPts val="2000"/>
              </a:lnSpc>
            </a:pPr>
            <a:r>
              <a:rPr lang="en-US" sz="2000" dirty="0" smtClean="0">
                <a:latin typeface="Times New Roman" pitchFamily="18" charset="0"/>
                <a:cs typeface="Times New Roman" pitchFamily="18" charset="0"/>
              </a:rPr>
              <a:t>Ocklawaha/Orange Creek Basin</a:t>
            </a:r>
            <a:endParaRPr lang="en-US" sz="2000" dirty="0">
              <a:latin typeface="Times New Roman" pitchFamily="18" charset="0"/>
              <a:cs typeface="Times New Roman" pitchFamily="18" charset="0"/>
            </a:endParaRPr>
          </a:p>
        </p:txBody>
      </p:sp>
      <p:sp>
        <p:nvSpPr>
          <p:cNvPr id="12" name="TextBox 11"/>
          <p:cNvSpPr txBox="1"/>
          <p:nvPr/>
        </p:nvSpPr>
        <p:spPr>
          <a:xfrm>
            <a:off x="7315200" y="3657600"/>
            <a:ext cx="19050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Lake Istokpoga</a:t>
            </a:r>
            <a:endParaRPr lang="en-US" sz="2000" dirty="0">
              <a:latin typeface="Times New Roman" pitchFamily="18" charset="0"/>
              <a:cs typeface="Times New Roman" pitchFamily="18" charset="0"/>
            </a:endParaRPr>
          </a:p>
        </p:txBody>
      </p:sp>
      <p:sp>
        <p:nvSpPr>
          <p:cNvPr id="13" name="TextBox 12"/>
          <p:cNvSpPr txBox="1"/>
          <p:nvPr/>
        </p:nvSpPr>
        <p:spPr>
          <a:xfrm>
            <a:off x="304800" y="1371600"/>
            <a:ext cx="2590800" cy="605294"/>
          </a:xfrm>
          <a:prstGeom prst="rect">
            <a:avLst/>
          </a:prstGeom>
          <a:noFill/>
        </p:spPr>
        <p:txBody>
          <a:bodyPr wrap="square" rtlCol="0">
            <a:spAutoFit/>
          </a:bodyPr>
          <a:lstStyle/>
          <a:p>
            <a:pPr algn="ctr">
              <a:lnSpc>
                <a:spcPts val="2000"/>
              </a:lnSpc>
              <a:spcBef>
                <a:spcPts val="0"/>
              </a:spcBef>
            </a:pPr>
            <a:r>
              <a:rPr lang="en-US" sz="2000" dirty="0" smtClean="0">
                <a:latin typeface="Times New Roman" pitchFamily="18" charset="0"/>
                <a:cs typeface="Times New Roman" pitchFamily="18" charset="0"/>
              </a:rPr>
              <a:t>Tallahassee/</a:t>
            </a:r>
          </a:p>
          <a:p>
            <a:pPr algn="ctr">
              <a:lnSpc>
                <a:spcPts val="2000"/>
              </a:lnSpc>
              <a:spcBef>
                <a:spcPts val="0"/>
              </a:spcBef>
            </a:pPr>
            <a:r>
              <a:rPr lang="en-US" sz="2000" dirty="0" smtClean="0">
                <a:latin typeface="Times New Roman" pitchFamily="18" charset="0"/>
                <a:cs typeface="Times New Roman" pitchFamily="18" charset="0"/>
              </a:rPr>
              <a:t>Panhandle Region</a:t>
            </a:r>
            <a:endParaRPr lang="en-US" sz="2000" dirty="0">
              <a:latin typeface="Times New Roman" pitchFamily="18" charset="0"/>
              <a:cs typeface="Times New Roman" pitchFamily="18" charset="0"/>
            </a:endParaRPr>
          </a:p>
        </p:txBody>
      </p:sp>
      <p:sp>
        <p:nvSpPr>
          <p:cNvPr id="7" name="TextBox 6"/>
          <p:cNvSpPr txBox="1"/>
          <p:nvPr/>
        </p:nvSpPr>
        <p:spPr>
          <a:xfrm>
            <a:off x="381000" y="4724400"/>
            <a:ext cx="3429000" cy="769441"/>
          </a:xfrm>
          <a:prstGeom prst="rect">
            <a:avLst/>
          </a:prstGeom>
          <a:noFill/>
        </p:spPr>
        <p:txBody>
          <a:bodyPr wrap="square" rtlCol="0">
            <a:spAutoFit/>
          </a:bodyPr>
          <a:lstStyle/>
          <a:p>
            <a:r>
              <a:rPr lang="en-US" sz="4400" b="1" dirty="0" smtClean="0">
                <a:latin typeface="Calibri" pitchFamily="34" charset="0"/>
              </a:rPr>
              <a:t>AHRES Staff:</a:t>
            </a:r>
            <a:endParaRPr lang="en-US" sz="4400" b="1" dirty="0">
              <a:latin typeface="Calibri" pitchFamily="34" charset="0"/>
            </a:endParaRPr>
          </a:p>
        </p:txBody>
      </p:sp>
      <p:sp>
        <p:nvSpPr>
          <p:cNvPr id="16" name="Oval 15"/>
          <p:cNvSpPr/>
          <p:nvPr/>
        </p:nvSpPr>
        <p:spPr bwMode="auto">
          <a:xfrm>
            <a:off x="6096000" y="2971800"/>
            <a:ext cx="914400" cy="9144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17" name="Oval 16"/>
          <p:cNvSpPr/>
          <p:nvPr/>
        </p:nvSpPr>
        <p:spPr bwMode="auto">
          <a:xfrm>
            <a:off x="2514600" y="3810000"/>
            <a:ext cx="609600" cy="8382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18" name="Oval 17"/>
          <p:cNvSpPr/>
          <p:nvPr/>
        </p:nvSpPr>
        <p:spPr bwMode="auto">
          <a:xfrm>
            <a:off x="-1828800" y="4648200"/>
            <a:ext cx="609600" cy="9144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19" name="Oval 18"/>
          <p:cNvSpPr/>
          <p:nvPr/>
        </p:nvSpPr>
        <p:spPr bwMode="auto">
          <a:xfrm>
            <a:off x="-1219200" y="4953000"/>
            <a:ext cx="914400" cy="9144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0" name="Oval 19"/>
          <p:cNvSpPr/>
          <p:nvPr/>
        </p:nvSpPr>
        <p:spPr bwMode="auto">
          <a:xfrm>
            <a:off x="-1295400" y="5257800"/>
            <a:ext cx="914400" cy="9144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1" name="Oval 20"/>
          <p:cNvSpPr/>
          <p:nvPr/>
        </p:nvSpPr>
        <p:spPr bwMode="auto">
          <a:xfrm>
            <a:off x="6248400" y="3733800"/>
            <a:ext cx="381000" cy="457200"/>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4" name="Oval 23"/>
          <p:cNvSpPr/>
          <p:nvPr/>
        </p:nvSpPr>
        <p:spPr bwMode="auto">
          <a:xfrm>
            <a:off x="6096000" y="2971800"/>
            <a:ext cx="609600" cy="685800"/>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5" name="Oval 24"/>
          <p:cNvSpPr/>
          <p:nvPr/>
        </p:nvSpPr>
        <p:spPr bwMode="auto">
          <a:xfrm rot="20131258">
            <a:off x="6330404" y="1296114"/>
            <a:ext cx="512351" cy="2345935"/>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6" name="Oval 25"/>
          <p:cNvSpPr/>
          <p:nvPr/>
        </p:nvSpPr>
        <p:spPr bwMode="auto">
          <a:xfrm>
            <a:off x="6248400" y="4038600"/>
            <a:ext cx="1371600" cy="1905000"/>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7" name="Oval 26"/>
          <p:cNvSpPr/>
          <p:nvPr/>
        </p:nvSpPr>
        <p:spPr bwMode="auto">
          <a:xfrm rot="20034697">
            <a:off x="5132700" y="809883"/>
            <a:ext cx="885422" cy="2242561"/>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8" name="Oval 27"/>
          <p:cNvSpPr/>
          <p:nvPr/>
        </p:nvSpPr>
        <p:spPr bwMode="auto">
          <a:xfrm rot="504275">
            <a:off x="1103742" y="403435"/>
            <a:ext cx="3491028" cy="762000"/>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29" name="TextBox 28"/>
          <p:cNvSpPr txBox="1"/>
          <p:nvPr/>
        </p:nvSpPr>
        <p:spPr>
          <a:xfrm>
            <a:off x="2667000" y="3352800"/>
            <a:ext cx="2312171" cy="400110"/>
          </a:xfrm>
          <a:prstGeom prst="rect">
            <a:avLst/>
          </a:prstGeom>
          <a:noFill/>
        </p:spPr>
        <p:txBody>
          <a:bodyPr wrap="none" rtlCol="0">
            <a:spAutoFit/>
          </a:bodyPr>
          <a:lstStyle/>
          <a:p>
            <a:r>
              <a:rPr lang="en-US" sz="2000" dirty="0" smtClean="0">
                <a:latin typeface="Times New Roman" pitchFamily="18" charset="0"/>
                <a:cs typeface="Times New Roman" pitchFamily="18" charset="0"/>
              </a:rPr>
              <a:t>West Central Region</a:t>
            </a:r>
            <a:endParaRPr lang="en-US" sz="2000" dirty="0">
              <a:latin typeface="Times New Roman" pitchFamily="18" charset="0"/>
              <a:cs typeface="Times New Roman" pitchFamily="18" charset="0"/>
            </a:endParaRPr>
          </a:p>
        </p:txBody>
      </p:sp>
      <p:sp>
        <p:nvSpPr>
          <p:cNvPr id="30" name="Oval 29"/>
          <p:cNvSpPr/>
          <p:nvPr/>
        </p:nvSpPr>
        <p:spPr bwMode="auto">
          <a:xfrm>
            <a:off x="5486400" y="2667000"/>
            <a:ext cx="533400" cy="1219200"/>
          </a:xfrm>
          <a:prstGeom prst="ellipse">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
        <p:nvSpPr>
          <p:cNvPr id="31" name="Oval 30"/>
          <p:cNvSpPr/>
          <p:nvPr/>
        </p:nvSpPr>
        <p:spPr bwMode="auto">
          <a:xfrm rot="20034697">
            <a:off x="5267796" y="2683925"/>
            <a:ext cx="791189" cy="1798432"/>
          </a:xfrm>
          <a:prstGeom prst="ellipse">
            <a:avLst/>
          </a:pr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Franklin Gothic Book"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FWC_Power_Point">
  <a:themeElements>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fontScheme name="FWC_Power_Point">
      <a:majorFont>
        <a:latin typeface="Century School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FWC_Power_Point 1">
        <a:dk1>
          <a:srgbClr val="000000"/>
        </a:dk1>
        <a:lt1>
          <a:srgbClr val="998B7D"/>
        </a:lt1>
        <a:dk2>
          <a:srgbClr val="000000"/>
        </a:dk2>
        <a:lt2>
          <a:srgbClr val="5F5F5F"/>
        </a:lt2>
        <a:accent1>
          <a:srgbClr val="FFF453"/>
        </a:accent1>
        <a:accent2>
          <a:srgbClr val="9FD1FF"/>
        </a:accent2>
        <a:accent3>
          <a:srgbClr val="CAC4BF"/>
        </a:accent3>
        <a:accent4>
          <a:srgbClr val="000000"/>
        </a:accent4>
        <a:accent5>
          <a:srgbClr val="FFF8B3"/>
        </a:accent5>
        <a:accent6>
          <a:srgbClr val="90BDE7"/>
        </a:accent6>
        <a:hlink>
          <a:srgbClr val="00549E"/>
        </a:hlink>
        <a:folHlink>
          <a:srgbClr val="00AEC5"/>
        </a:folHlink>
      </a:clrScheme>
      <a:clrMap bg1="lt1" tx1="dk1" bg2="lt2" tx2="dk2" accent1="accent1" accent2="accent2" accent3="accent3" accent4="accent4" accent5="accent5" accent6="accent6" hlink="hlink" folHlink="folHlink"/>
    </a:extraClrScheme>
    <a:extraClrScheme>
      <a:clrScheme name="FWC_Power_Point 2">
        <a:dk1>
          <a:srgbClr val="5F5F5F"/>
        </a:dk1>
        <a:lt1>
          <a:srgbClr val="FFFFFF"/>
        </a:lt1>
        <a:dk2>
          <a:srgbClr val="00549E"/>
        </a:dk2>
        <a:lt2>
          <a:srgbClr val="FFF453"/>
        </a:lt2>
        <a:accent1>
          <a:srgbClr val="FFF89B"/>
        </a:accent1>
        <a:accent2>
          <a:srgbClr val="9FD1FF"/>
        </a:accent2>
        <a:accent3>
          <a:srgbClr val="AAB3CC"/>
        </a:accent3>
        <a:accent4>
          <a:srgbClr val="DADADA"/>
        </a:accent4>
        <a:accent5>
          <a:srgbClr val="FFFBCB"/>
        </a:accent5>
        <a:accent6>
          <a:srgbClr val="90BDE7"/>
        </a:accent6>
        <a:hlink>
          <a:srgbClr val="BAB0A6"/>
        </a:hlink>
        <a:folHlink>
          <a:srgbClr val="00AEC5"/>
        </a:folHlink>
      </a:clrScheme>
      <a:clrMap bg1="dk2" tx1="lt1" bg2="dk1" tx2="lt2" accent1="accent1" accent2="accent2" accent3="accent3" accent4="accent4" accent5="accent5" accent6="accent6" hlink="hlink" folHlink="folHlink"/>
    </a:extraClrScheme>
    <a:extraClrScheme>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8C59382A9E2EB419AE90F662DA32DF4" ma:contentTypeVersion="0" ma:contentTypeDescription="Create a new document." ma:contentTypeScope="" ma:versionID="59834386245f1e718832ddf98cfc6d8d">
  <xsd:schema xmlns:xsd="http://www.w3.org/2001/XMLSchema" xmlns:p="http://schemas.microsoft.com/office/2006/metadata/properties" targetNamespace="http://schemas.microsoft.com/office/2006/metadata/properties" ma:root="true" ma:fieldsID="f84b896108d5aeff7f65bdf48538d47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1AAB62E0-0EA5-4A3F-A2F4-C8EF0A02F6AC}">
  <ds:schemaRefs>
    <ds:schemaRef ds:uri="http://schemas.microsoft.com/sharepoint/v3/contenttype/forms"/>
  </ds:schemaRefs>
</ds:datastoreItem>
</file>

<file path=customXml/itemProps2.xml><?xml version="1.0" encoding="utf-8"?>
<ds:datastoreItem xmlns:ds="http://schemas.openxmlformats.org/officeDocument/2006/customXml" ds:itemID="{F7716BF2-ACA5-4A76-BD6C-F3B03E0E36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8A0846C0-07E0-48B1-A092-F8647F21BB28}">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3053</TotalTime>
  <Words>1055</Words>
  <Application>Microsoft Office PowerPoint</Application>
  <PresentationFormat>On-screen Show (4:3)</PresentationFormat>
  <Paragraphs>228</Paragraphs>
  <Slides>41</Slides>
  <Notes>15</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FWC_Power_Point</vt:lpstr>
      <vt:lpstr>Slide 1</vt:lpstr>
      <vt:lpstr>  The mission of this section is to manage, enhance and preserve aquatic habitat in Florida for the benefit of wildlife, aquatic life and the people of Florida.  </vt:lpstr>
      <vt:lpstr>Very Few “Natural” Water Bodies in Florida</vt:lpstr>
      <vt:lpstr>Accelerated Succession</vt:lpstr>
      <vt:lpstr>Fire Exclusion</vt:lpstr>
      <vt:lpstr>Slide 6</vt:lpstr>
      <vt:lpstr>Slide 7</vt:lpstr>
      <vt:lpstr>Guiding Principles</vt:lpstr>
      <vt:lpstr>Slide 9</vt:lpstr>
      <vt:lpstr>Slide 10</vt:lpstr>
      <vt:lpstr>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Springs Restoration</vt:lpstr>
      <vt:lpstr>Slide 27</vt:lpstr>
      <vt:lpstr>Kings Bay Seawall Removal</vt:lpstr>
      <vt:lpstr>Restoration of Herbaceous Wetlands</vt:lpstr>
      <vt:lpstr>Slide 30</vt:lpstr>
      <vt:lpstr>Slide 31</vt:lpstr>
      <vt:lpstr>Slide 32</vt:lpstr>
      <vt:lpstr>Slide 33</vt:lpstr>
      <vt:lpstr>Kelley Branch/Paradise Lake Dam Removal </vt:lpstr>
      <vt:lpstr>Snead’s Smokehouse Lake Berm Removal</vt:lpstr>
      <vt:lpstr>Lake Iamonia Sinkhole Basin Dam</vt:lpstr>
      <vt:lpstr>Bell Springs Dam Removals</vt:lpstr>
      <vt:lpstr>Slide 38</vt:lpstr>
      <vt:lpstr>AHRES FY 2012/2013</vt:lpstr>
      <vt:lpstr>Slide 40</vt:lpstr>
      <vt:lpstr>Permitting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Faye Gibson</dc:creator>
  <cp:lastModifiedBy>david.douglas</cp:lastModifiedBy>
  <cp:revision>208</cp:revision>
  <dcterms:created xsi:type="dcterms:W3CDTF">2007-03-09T20:12:19Z</dcterms:created>
  <dcterms:modified xsi:type="dcterms:W3CDTF">2014-06-06T20:39:42Z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ies>
</file>