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25"/>
  </p:notesMasterIdLst>
  <p:handoutMasterIdLst>
    <p:handoutMasterId r:id="rId26"/>
  </p:handoutMasterIdLst>
  <p:sldIdLst>
    <p:sldId id="256" r:id="rId3"/>
    <p:sldId id="274" r:id="rId4"/>
    <p:sldId id="257" r:id="rId5"/>
    <p:sldId id="258" r:id="rId6"/>
    <p:sldId id="260" r:id="rId7"/>
    <p:sldId id="275" r:id="rId8"/>
    <p:sldId id="282" r:id="rId9"/>
    <p:sldId id="310" r:id="rId10"/>
    <p:sldId id="311" r:id="rId11"/>
    <p:sldId id="312" r:id="rId12"/>
    <p:sldId id="313" r:id="rId13"/>
    <p:sldId id="314" r:id="rId14"/>
    <p:sldId id="315" r:id="rId15"/>
    <p:sldId id="309" r:id="rId16"/>
    <p:sldId id="273" r:id="rId17"/>
    <p:sldId id="305" r:id="rId18"/>
    <p:sldId id="316" r:id="rId19"/>
    <p:sldId id="307" r:id="rId20"/>
    <p:sldId id="317" r:id="rId21"/>
    <p:sldId id="304" r:id="rId22"/>
    <p:sldId id="278" r:id="rId23"/>
    <p:sldId id="283" r:id="rId24"/>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3E6AA57-94D0-499F-BF52-CB3B64BBA8EA}">
          <p14:sldIdLst>
            <p14:sldId id="256"/>
            <p14:sldId id="274"/>
            <p14:sldId id="257"/>
            <p14:sldId id="258"/>
            <p14:sldId id="260"/>
            <p14:sldId id="275"/>
            <p14:sldId id="282"/>
            <p14:sldId id="310"/>
            <p14:sldId id="311"/>
            <p14:sldId id="312"/>
            <p14:sldId id="313"/>
            <p14:sldId id="314"/>
            <p14:sldId id="315"/>
            <p14:sldId id="309"/>
            <p14:sldId id="273"/>
            <p14:sldId id="305"/>
            <p14:sldId id="316"/>
            <p14:sldId id="307"/>
            <p14:sldId id="317"/>
            <p14:sldId id="304"/>
            <p14:sldId id="278"/>
            <p14:sldId id="28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737" autoAdjust="0"/>
  </p:normalViewPr>
  <p:slideViewPr>
    <p:cSldViewPr>
      <p:cViewPr varScale="1">
        <p:scale>
          <a:sx n="75" d="100"/>
          <a:sy n="75" d="100"/>
        </p:scale>
        <p:origin x="1188" y="66"/>
      </p:cViewPr>
      <p:guideLst>
        <p:guide orient="horz" pos="2160"/>
        <p:guide pos="2880"/>
      </p:guideLst>
    </p:cSldViewPr>
  </p:slideViewPr>
  <p:outlineViewPr>
    <p:cViewPr>
      <p:scale>
        <a:sx n="33" d="100"/>
        <a:sy n="33" d="100"/>
      </p:scale>
      <p:origin x="0" y="29774"/>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6725"/>
          </a:xfrm>
          <a:prstGeom prst="rect">
            <a:avLst/>
          </a:prstGeom>
        </p:spPr>
        <p:txBody>
          <a:bodyPr vert="horz" lIns="91440" tIns="45720" rIns="91440" bIns="45720" rtlCol="0"/>
          <a:lstStyle>
            <a:lvl1pPr algn="r">
              <a:defRPr sz="1200"/>
            </a:lvl1pPr>
          </a:lstStyle>
          <a:p>
            <a:fld id="{383993C4-727F-412D-9CD2-CDB5007E013A}" type="datetimeFigureOut">
              <a:rPr lang="en-US" smtClean="0"/>
              <a:t>5/23/2016</a:t>
            </a:fld>
            <a:endParaRPr lang="en-US"/>
          </a:p>
        </p:txBody>
      </p:sp>
      <p:sp>
        <p:nvSpPr>
          <p:cNvPr id="4" name="Footer Placeholder 3"/>
          <p:cNvSpPr>
            <a:spLocks noGrp="1"/>
          </p:cNvSpPr>
          <p:nvPr>
            <p:ph type="ftr" sz="quarter" idx="2"/>
          </p:nvPr>
        </p:nvSpPr>
        <p:spPr>
          <a:xfrm>
            <a:off x="0" y="8829675"/>
            <a:ext cx="2971800"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29675"/>
            <a:ext cx="2971800" cy="466725"/>
          </a:xfrm>
          <a:prstGeom prst="rect">
            <a:avLst/>
          </a:prstGeom>
        </p:spPr>
        <p:txBody>
          <a:bodyPr vert="horz" lIns="91440" tIns="45720" rIns="91440" bIns="45720" rtlCol="0" anchor="b"/>
          <a:lstStyle>
            <a:lvl1pPr algn="r">
              <a:defRPr sz="1200"/>
            </a:lvl1pPr>
          </a:lstStyle>
          <a:p>
            <a:fld id="{EAD15071-8690-41C0-9FB1-5CFE154EAD0B}" type="slidenum">
              <a:rPr lang="en-US" smtClean="0"/>
              <a:t>‹#›</a:t>
            </a:fld>
            <a:endParaRPr lang="en-US"/>
          </a:p>
        </p:txBody>
      </p:sp>
    </p:spTree>
    <p:extLst>
      <p:ext uri="{BB962C8B-B14F-4D97-AF65-F5344CB8AC3E}">
        <p14:creationId xmlns:p14="http://schemas.microsoft.com/office/powerpoint/2010/main" val="30822443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4820"/>
          </a:xfrm>
          <a:prstGeom prst="rect">
            <a:avLst/>
          </a:prstGeom>
        </p:spPr>
        <p:txBody>
          <a:bodyPr vert="horz" lIns="91440" tIns="45720" rIns="91440" bIns="45720" rtlCol="0"/>
          <a:lstStyle>
            <a:lvl1pPr algn="r">
              <a:defRPr sz="1200"/>
            </a:lvl1pPr>
          </a:lstStyle>
          <a:p>
            <a:fld id="{96276910-1786-439F-A427-C2389471970D}" type="datetimeFigureOut">
              <a:rPr lang="en-US" smtClean="0"/>
              <a:pPr/>
              <a:t>5/23/2016</a:t>
            </a:fld>
            <a:endParaRPr lang="en-US"/>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15790"/>
            <a:ext cx="5486400" cy="418338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lIns="91440" tIns="45720" rIns="91440" bIns="45720" rtlCol="0" anchor="b"/>
          <a:lstStyle>
            <a:lvl1pPr algn="r">
              <a:defRPr sz="1200"/>
            </a:lvl1pPr>
          </a:lstStyle>
          <a:p>
            <a:fld id="{331B0246-348F-4278-9715-9D9338937F46}" type="slidenum">
              <a:rPr lang="en-US" smtClean="0"/>
              <a:pPr/>
              <a:t>‹#›</a:t>
            </a:fld>
            <a:endParaRPr lang="en-US"/>
          </a:p>
        </p:txBody>
      </p:sp>
    </p:spTree>
    <p:extLst>
      <p:ext uri="{BB962C8B-B14F-4D97-AF65-F5344CB8AC3E}">
        <p14:creationId xmlns:p14="http://schemas.microsoft.com/office/powerpoint/2010/main" val="33750954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331B0246-348F-4278-9715-9D9338937F46}" type="slidenum">
              <a:rPr lang="en-US" smtClean="0"/>
              <a:pPr/>
              <a:t>4</a:t>
            </a:fld>
            <a:endParaRPr lang="en-US" dirty="0"/>
          </a:p>
        </p:txBody>
      </p:sp>
    </p:spTree>
    <p:extLst>
      <p:ext uri="{BB962C8B-B14F-4D97-AF65-F5344CB8AC3E}">
        <p14:creationId xmlns:p14="http://schemas.microsoft.com/office/powerpoint/2010/main" val="16546448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5</a:t>
            </a:fld>
            <a:endParaRPr lang="en-US"/>
          </a:p>
        </p:txBody>
      </p:sp>
    </p:spTree>
    <p:extLst>
      <p:ext uri="{BB962C8B-B14F-4D97-AF65-F5344CB8AC3E}">
        <p14:creationId xmlns:p14="http://schemas.microsoft.com/office/powerpoint/2010/main" val="30038743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6</a:t>
            </a:fld>
            <a:endParaRPr lang="en-US" dirty="0"/>
          </a:p>
        </p:txBody>
      </p:sp>
    </p:spTree>
    <p:extLst>
      <p:ext uri="{BB962C8B-B14F-4D97-AF65-F5344CB8AC3E}">
        <p14:creationId xmlns:p14="http://schemas.microsoft.com/office/powerpoint/2010/main" val="3587463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20</a:t>
            </a:fld>
            <a:endParaRPr lang="en-US" dirty="0"/>
          </a:p>
        </p:txBody>
      </p:sp>
    </p:spTree>
    <p:extLst>
      <p:ext uri="{BB962C8B-B14F-4D97-AF65-F5344CB8AC3E}">
        <p14:creationId xmlns:p14="http://schemas.microsoft.com/office/powerpoint/2010/main" val="19608969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263A7E6-20F5-490B-B3DB-C1DE95491127}" type="datetime1">
              <a:rPr lang="en-US" smtClean="0"/>
              <a:pPr/>
              <a:t>5/23/2016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AA46088-75BF-46A7-B331-6A2E81165F88}" type="datetime1">
              <a:rPr lang="en-US" smtClean="0"/>
              <a:pPr/>
              <a:t>5/23/2016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AF2E32-1EA8-43D4-A3BF-1CDC53311F76}" type="datetime1">
              <a:rPr lang="en-US" smtClean="0"/>
              <a:pPr/>
              <a:t>5/23/2016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FB908D4-8876-4D00-A6E1-F6CF1DB3875A}" type="datetimeFigureOut">
              <a:rPr lang="en-US" smtClean="0"/>
              <a:pPr/>
              <a:t>5/23/2016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AB8C62-DC19-4F22-B220-C15C14356F5C}"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B908D4-8876-4D00-A6E1-F6CF1DB3875A}" type="datetimeFigureOut">
              <a:rPr lang="en-US" smtClean="0"/>
              <a:pPr/>
              <a:t>5/23/2016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AB8C62-DC19-4F22-B220-C15C14356F5C}"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FB908D4-8876-4D00-A6E1-F6CF1DB3875A}" type="datetimeFigureOut">
              <a:rPr lang="en-US" smtClean="0"/>
              <a:pPr/>
              <a:t>5/23/2016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AB8C62-DC19-4F22-B220-C15C14356F5C}"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FB908D4-8876-4D00-A6E1-F6CF1DB3875A}" type="datetimeFigureOut">
              <a:rPr lang="en-US" smtClean="0"/>
              <a:pPr/>
              <a:t>5/23/2016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AB8C62-DC19-4F22-B220-C15C14356F5C}"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FB908D4-8876-4D00-A6E1-F6CF1DB3875A}" type="datetimeFigureOut">
              <a:rPr lang="en-US" smtClean="0"/>
              <a:pPr/>
              <a:t>5/23/2016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3AB8C62-DC19-4F22-B220-C15C14356F5C}"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FB908D4-8876-4D00-A6E1-F6CF1DB3875A}" type="datetimeFigureOut">
              <a:rPr lang="en-US" smtClean="0"/>
              <a:pPr/>
              <a:t>5/23/2016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3AB8C62-DC19-4F22-B220-C15C14356F5C}"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B908D4-8876-4D00-A6E1-F6CF1DB3875A}" type="datetimeFigureOut">
              <a:rPr lang="en-US" smtClean="0"/>
              <a:pPr/>
              <a:t>5/23/2016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3AB8C62-DC19-4F22-B220-C15C14356F5C}"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FB908D4-8876-4D00-A6E1-F6CF1DB3875A}" type="datetimeFigureOut">
              <a:rPr lang="en-US" smtClean="0"/>
              <a:pPr/>
              <a:t>5/23/2016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AB8C62-DC19-4F22-B220-C15C14356F5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atin typeface="Arial" pitchFamily="34" charset="0"/>
                <a:cs typeface="Arial" pitchFamily="34" charset="0"/>
              </a:defRPr>
            </a:lvl1pPr>
          </a:lstStyle>
          <a:p>
            <a:fld id="{D9641B56-F1C1-4B9C-86AB-A9C4D2348069}" type="datetime1">
              <a:rPr lang="en-US" smtClean="0"/>
              <a:pPr/>
              <a:t>5/23/2016</a:t>
            </a:fld>
            <a:endParaRPr lang="en-US" dirty="0"/>
          </a:p>
        </p:txBody>
      </p:sp>
      <p:sp>
        <p:nvSpPr>
          <p:cNvPr id="5" name="Footer Placeholder 4"/>
          <p:cNvSpPr>
            <a:spLocks noGrp="1"/>
          </p:cNvSpPr>
          <p:nvPr>
            <p:ph type="ftr" sz="quarter" idx="11"/>
          </p:nvPr>
        </p:nvSpPr>
        <p:spPr/>
        <p:txBody>
          <a:bodyPr/>
          <a:lstStyle>
            <a:lvl1pPr>
              <a:defRPr>
                <a:latin typeface="Arial" pitchFamily="34" charset="0"/>
                <a:cs typeface="Arial" pitchFamily="34" charset="0"/>
              </a:defRPr>
            </a:lvl1pPr>
          </a:lstStyle>
          <a:p>
            <a:endParaRPr lang="en-US"/>
          </a:p>
        </p:txBody>
      </p:sp>
      <p:sp>
        <p:nvSpPr>
          <p:cNvPr id="6" name="Slide Number Placeholder 5"/>
          <p:cNvSpPr>
            <a:spLocks noGrp="1"/>
          </p:cNvSpPr>
          <p:nvPr>
            <p:ph type="sldNum" sz="quarter" idx="12"/>
          </p:nvPr>
        </p:nvSpPr>
        <p:spPr/>
        <p:txBody>
          <a:bodyPr/>
          <a:lstStyle>
            <a:lvl1pPr>
              <a:defRPr>
                <a:latin typeface="Arial" pitchFamily="34" charset="0"/>
                <a:cs typeface="Arial" pitchFamily="34" charset="0"/>
              </a:defRPr>
            </a:lvl1pPr>
          </a:lstStyle>
          <a:p>
            <a:fld id="{D9515C9C-B0D4-49C7-83C7-4BF66E55645D}"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FB908D4-8876-4D00-A6E1-F6CF1DB3875A}" type="datetimeFigureOut">
              <a:rPr lang="en-US" smtClean="0"/>
              <a:pPr/>
              <a:t>5/23/2016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AB8C62-DC19-4F22-B220-C15C14356F5C}"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B908D4-8876-4D00-A6E1-F6CF1DB3875A}" type="datetimeFigureOut">
              <a:rPr lang="en-US" smtClean="0"/>
              <a:pPr/>
              <a:t>5/23/2016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AB8C62-DC19-4F22-B220-C15C14356F5C}"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B908D4-8876-4D00-A6E1-F6CF1DB3875A}" type="datetimeFigureOut">
              <a:rPr lang="en-US" smtClean="0"/>
              <a:pPr/>
              <a:t>5/23/2016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AB8C62-DC19-4F22-B220-C15C14356F5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BD23A0E-ADE9-485C-AFA2-8C195DFCC04A}" type="datetime1">
              <a:rPr lang="en-US" smtClean="0"/>
              <a:pPr/>
              <a:t>5/23/2016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0A60AB7-E2BD-4D27-A395-863AE9EFBE30}" type="datetime1">
              <a:rPr lang="en-US" smtClean="0"/>
              <a:pPr/>
              <a:t>5/23/2016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A3A23FF-FE1C-41AE-A1D4-3F7E67105448}" type="datetime1">
              <a:rPr lang="en-US" smtClean="0"/>
              <a:pPr/>
              <a:t>5/23/2016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641A963-0986-4E84-AE91-57E03B800C7E}" type="datetime1">
              <a:rPr lang="en-US" smtClean="0"/>
              <a:pPr/>
              <a:t>5/23/2016</a:t>
            </a:fld>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002710-F92E-4BB7-AAC7-AEC0FED14E57}" type="datetime1">
              <a:rPr lang="en-US" smtClean="0"/>
              <a:pPr/>
              <a:t>5/23/2016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9D4BDE6-C580-49F4-8967-B64FD3048913}" type="datetime1">
              <a:rPr lang="en-US" smtClean="0"/>
              <a:pPr/>
              <a:t>5/23/2016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E4B4DA-8766-46BE-8F10-35EA21271E5A}" type="datetime1">
              <a:rPr lang="en-US" smtClean="0"/>
              <a:pPr/>
              <a:t>5/23/2016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13" cstate="print"/>
          <a:stretch>
            <a:fillRect/>
          </a:stretch>
        </p:blipFill>
        <p:spPr>
          <a:xfrm>
            <a:off x="0" y="0"/>
            <a:ext cx="9144000" cy="6858000"/>
          </a:xfrm>
          <a:prstGeom prst="rect">
            <a:avLst/>
          </a:prstGeom>
        </p:spPr>
      </p:pic>
      <p:pic>
        <p:nvPicPr>
          <p:cNvPr id="8" name="Picture 7" descr="DEP_color_logo white text[Converted].png"/>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228600" y="191379"/>
            <a:ext cx="990600" cy="646821"/>
          </a:xfrm>
          <a:prstGeom prst="rect">
            <a:avLst/>
          </a:prstGeom>
        </p:spPr>
      </p:pic>
      <p:sp>
        <p:nvSpPr>
          <p:cNvPr id="2" name="Title Placeholder 1"/>
          <p:cNvSpPr>
            <a:spLocks noGrp="1"/>
          </p:cNvSpPr>
          <p:nvPr>
            <p:ph type="title"/>
          </p:nvPr>
        </p:nvSpPr>
        <p:spPr>
          <a:xfrm>
            <a:off x="838200" y="0"/>
            <a:ext cx="7848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492875"/>
            <a:ext cx="2133600" cy="365125"/>
          </a:xfrm>
          <a:prstGeom prst="rect">
            <a:avLst/>
          </a:prstGeom>
        </p:spPr>
        <p:txBody>
          <a:bodyPr vert="horz" lIns="91440" tIns="45720" rIns="91440" bIns="45720" rtlCol="0" anchor="ctr"/>
          <a:lstStyle>
            <a:lvl1pPr algn="l">
              <a:defRPr sz="1200">
                <a:solidFill>
                  <a:schemeClr val="bg1"/>
                </a:solidFill>
              </a:defRPr>
            </a:lvl1pPr>
          </a:lstStyle>
          <a:p>
            <a:fld id="{9E143E03-91FF-4BAF-9E2C-6D164A2D73C0}" type="datetime1">
              <a:rPr lang="en-US" smtClean="0"/>
              <a:pPr/>
              <a:t>5/23/2016</a:t>
            </a:fld>
            <a:endParaRPr lang="en-US" dirty="0"/>
          </a:p>
        </p:txBody>
      </p:sp>
      <p:sp>
        <p:nvSpPr>
          <p:cNvPr id="5" name="Footer Placeholder 4"/>
          <p:cNvSpPr>
            <a:spLocks noGrp="1"/>
          </p:cNvSpPr>
          <p:nvPr>
            <p:ph type="ftr" sz="quarter" idx="3"/>
          </p:nvPr>
        </p:nvSpPr>
        <p:spPr>
          <a:xfrm>
            <a:off x="3124200" y="6492875"/>
            <a:ext cx="2895600" cy="365125"/>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6" name="Slide Number Placeholder 5"/>
          <p:cNvSpPr>
            <a:spLocks noGrp="1"/>
          </p:cNvSpPr>
          <p:nvPr>
            <p:ph type="sldNum" sz="quarter" idx="4"/>
          </p:nvPr>
        </p:nvSpPr>
        <p:spPr>
          <a:xfrm>
            <a:off x="6553200" y="6492875"/>
            <a:ext cx="2133600" cy="365125"/>
          </a:xfrm>
          <a:prstGeom prst="rect">
            <a:avLst/>
          </a:prstGeom>
        </p:spPr>
        <p:txBody>
          <a:bodyPr vert="horz" lIns="91440" tIns="45720" rIns="91440" bIns="45720" rtlCol="0" anchor="ctr"/>
          <a:lstStyle>
            <a:lvl1pPr algn="r">
              <a:defRPr sz="1200">
                <a:solidFill>
                  <a:schemeClr val="bg1"/>
                </a:solidFill>
              </a:defRPr>
            </a:lvl1pPr>
          </a:lstStyle>
          <a:p>
            <a:fld id="{D9515C9C-B0D4-49C7-83C7-4BF66E55645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ctr" defTabSz="914400" rtl="0" eaLnBrk="1" latinLnBrk="0" hangingPunct="1">
        <a:spcBef>
          <a:spcPct val="0"/>
        </a:spcBef>
        <a:buNone/>
        <a:defRPr sz="4000" b="1" kern="1200">
          <a:solidFill>
            <a:schemeClr val="bg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6400" y="1371600"/>
            <a:ext cx="7620000" cy="838200"/>
          </a:xfrm>
          <a:prstGeom prst="rect">
            <a:avLst/>
          </a:prstGeom>
        </p:spPr>
        <p:txBody>
          <a:bodyPr vert="horz" lIns="91440" tIns="45720" rIns="91440" bIns="45720" rtlCol="0" anchor="ctr">
            <a:normAutofit/>
          </a:bodyPr>
          <a:lstStyle/>
          <a:p>
            <a:r>
              <a:rPr lang="en-US" dirty="0" smtClean="0"/>
              <a:t>Office of Communications</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B908D4-8876-4D00-A6E1-F6CF1DB3875A}" type="datetimeFigureOut">
              <a:rPr lang="en-US" smtClean="0"/>
              <a:pPr/>
              <a:t>5/23/2016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AB8C62-DC19-4F22-B220-C15C14356F5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000" kern="1200" baseline="0">
          <a:solidFill>
            <a:schemeClr val="bg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www.fleppc.org/"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www.eli.org/sites/default/files/eli-pubs/revision.pdf" TargetMode="External"/><Relationship Id="rId7" Type="http://schemas.openxmlformats.org/officeDocument/2006/relationships/hyperlink" Target="http://www.ser.org/docs/default-document-library/english.pdf" TargetMode="External"/><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hyperlink" Target="http://www.bioone.org/doi/abs/10.1672/0732-9393(2001)018%5b0021:PPOPSF%5d2.0.CO;2?journalCode=wtbl" TargetMode="External"/><Relationship Id="rId5" Type="http://schemas.openxmlformats.org/officeDocument/2006/relationships/hyperlink" Target="http://www.fnai.org/naturalcommguide.cfm" TargetMode="External"/><Relationship Id="rId4" Type="http://schemas.openxmlformats.org/officeDocument/2006/relationships/hyperlink" Target="https://www.flrules.org/gateway/reference.asp?No=Ref-03174"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4.xml"/><Relationship Id="rId6" Type="http://schemas.microsoft.com/office/2007/relationships/hdphoto" Target="../media/hdphoto1.wdp"/><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1200" y="1519535"/>
            <a:ext cx="5638800" cy="523220"/>
          </a:xfrm>
          <a:prstGeom prst="rect">
            <a:avLst/>
          </a:prstGeom>
          <a:noFill/>
        </p:spPr>
        <p:txBody>
          <a:bodyPr wrap="square" rtlCol="0">
            <a:spAutoFit/>
          </a:bodyPr>
          <a:lstStyle/>
          <a:p>
            <a:pPr algn="ctr"/>
            <a:r>
              <a:rPr lang="en-US" sz="2800" b="1" dirty="0" smtClean="0">
                <a:solidFill>
                  <a:schemeClr val="bg1"/>
                </a:solidFill>
                <a:latin typeface="Arial" pitchFamily="34" charset="0"/>
                <a:cs typeface="Arial" pitchFamily="34" charset="0"/>
              </a:rPr>
              <a:t>Mining and Mitigation Program</a:t>
            </a:r>
            <a:endParaRPr lang="en-US" sz="2800" b="1" dirty="0">
              <a:solidFill>
                <a:schemeClr val="bg1"/>
              </a:solidFill>
              <a:latin typeface="Arial" pitchFamily="34" charset="0"/>
              <a:cs typeface="Arial" pitchFamily="34" charset="0"/>
            </a:endParaRPr>
          </a:p>
        </p:txBody>
      </p:sp>
      <p:sp>
        <p:nvSpPr>
          <p:cNvPr id="5" name="TextBox 4"/>
          <p:cNvSpPr txBox="1"/>
          <p:nvPr/>
        </p:nvSpPr>
        <p:spPr>
          <a:xfrm>
            <a:off x="381000" y="2438400"/>
            <a:ext cx="8382000" cy="1938992"/>
          </a:xfrm>
          <a:prstGeom prst="rect">
            <a:avLst/>
          </a:prstGeom>
          <a:noFill/>
        </p:spPr>
        <p:txBody>
          <a:bodyPr wrap="square" rtlCol="0">
            <a:spAutoFit/>
          </a:bodyPr>
          <a:lstStyle/>
          <a:p>
            <a:pPr algn="ctr"/>
            <a:r>
              <a:rPr lang="en-US" sz="4800" b="1" dirty="0" smtClean="0">
                <a:latin typeface="Arial" pitchFamily="34" charset="0"/>
                <a:cs typeface="Arial" pitchFamily="34" charset="0"/>
              </a:rPr>
              <a:t>Crafting Effective Mitigation Success Criteria</a:t>
            </a:r>
          </a:p>
          <a:p>
            <a:pPr algn="ctr"/>
            <a:r>
              <a:rPr lang="en-US" sz="2400" b="1" dirty="0" smtClean="0">
                <a:latin typeface="Arial" pitchFamily="34" charset="0"/>
                <a:cs typeface="Arial" pitchFamily="34" charset="0"/>
              </a:rPr>
              <a:t>Connie Bersok and Matt Wilson</a:t>
            </a:r>
          </a:p>
        </p:txBody>
      </p:sp>
      <p:sp>
        <p:nvSpPr>
          <p:cNvPr id="6" name="TextBox 5"/>
          <p:cNvSpPr txBox="1"/>
          <p:nvPr/>
        </p:nvSpPr>
        <p:spPr>
          <a:xfrm>
            <a:off x="2476500" y="4682192"/>
            <a:ext cx="3962400" cy="523220"/>
          </a:xfrm>
          <a:prstGeom prst="rect">
            <a:avLst/>
          </a:prstGeom>
          <a:noFill/>
        </p:spPr>
        <p:txBody>
          <a:bodyPr wrap="square" rtlCol="0">
            <a:spAutoFit/>
          </a:bodyPr>
          <a:lstStyle/>
          <a:p>
            <a:pPr algn="ctr"/>
            <a:r>
              <a:rPr lang="en-US" sz="2800" b="1" dirty="0">
                <a:latin typeface="Arial" pitchFamily="34" charset="0"/>
                <a:cs typeface="Arial" pitchFamily="34" charset="0"/>
              </a:rPr>
              <a:t>J</a:t>
            </a:r>
            <a:r>
              <a:rPr lang="en-US" sz="2800" b="1" dirty="0" smtClean="0">
                <a:latin typeface="Arial" pitchFamily="34" charset="0"/>
                <a:cs typeface="Arial" pitchFamily="34" charset="0"/>
              </a:rPr>
              <a:t>une 11, 2014</a:t>
            </a:r>
            <a:endParaRPr lang="en-US" sz="28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0"/>
            <a:ext cx="7696200" cy="1143000"/>
          </a:xfrm>
        </p:spPr>
        <p:txBody>
          <a:bodyPr>
            <a:normAutofit/>
          </a:bodyPr>
          <a:lstStyle/>
          <a:p>
            <a:r>
              <a:rPr lang="en-US" sz="3000" dirty="0"/>
              <a:t>All Mitigation Success Criteria should:</a:t>
            </a:r>
          </a:p>
        </p:txBody>
      </p:sp>
      <p:sp>
        <p:nvSpPr>
          <p:cNvPr id="3" name="Content Placeholder 2"/>
          <p:cNvSpPr>
            <a:spLocks noGrp="1"/>
          </p:cNvSpPr>
          <p:nvPr>
            <p:ph idx="1"/>
          </p:nvPr>
        </p:nvSpPr>
        <p:spPr>
          <a:xfrm>
            <a:off x="381000" y="1148576"/>
            <a:ext cx="8610600" cy="5252224"/>
          </a:xfrm>
        </p:spPr>
        <p:txBody>
          <a:bodyPr>
            <a:normAutofit fontScale="92500"/>
          </a:bodyPr>
          <a:lstStyle/>
          <a:p>
            <a:pPr marL="0" indent="0">
              <a:buNone/>
            </a:pPr>
            <a:r>
              <a:rPr lang="en-US" dirty="0" smtClean="0"/>
              <a:t>2.  State that wetlands must be able to be delineated as wetlands.  </a:t>
            </a:r>
            <a:endParaRPr lang="en-US" sz="2000" dirty="0" smtClean="0"/>
          </a:p>
          <a:p>
            <a:pPr marL="0" indent="0">
              <a:buNone/>
            </a:pPr>
            <a:endParaRPr lang="en-US" sz="1100" i="1" dirty="0" smtClean="0"/>
          </a:p>
          <a:p>
            <a:pPr marL="0" indent="0">
              <a:buNone/>
            </a:pPr>
            <a:r>
              <a:rPr lang="en-US" sz="2000" i="1" dirty="0"/>
              <a:t>Example</a:t>
            </a:r>
            <a:r>
              <a:rPr lang="en-US" sz="2000" i="1" dirty="0" smtClean="0"/>
              <a:t>:  “At least 2.3 acres freshwater basin marsh and 15.7 acres hydric flatwoods must be determined to be wetlands, as delineated pursuant to Chapter 62-340, FAC.”</a:t>
            </a:r>
          </a:p>
          <a:p>
            <a:pPr marL="0" indent="0">
              <a:buNone/>
            </a:pPr>
            <a:endParaRPr lang="en-US" sz="1100" i="1" dirty="0" smtClean="0"/>
          </a:p>
          <a:p>
            <a:pPr marL="0" indent="0">
              <a:buNone/>
            </a:pPr>
            <a:r>
              <a:rPr lang="en-US" sz="2000" dirty="0" smtClean="0"/>
              <a:t>This condition integrates:</a:t>
            </a:r>
          </a:p>
          <a:p>
            <a:pPr lvl="1">
              <a:buFont typeface="Wingdings" panose="05000000000000000000" pitchFamily="2" charset="2"/>
              <a:buChar char="Ø"/>
            </a:pPr>
            <a:r>
              <a:rPr lang="en-US" sz="2000" dirty="0" smtClean="0"/>
              <a:t>Vegetation</a:t>
            </a:r>
          </a:p>
          <a:p>
            <a:pPr lvl="1">
              <a:buFont typeface="Wingdings" panose="05000000000000000000" pitchFamily="2" charset="2"/>
              <a:buChar char="Ø"/>
            </a:pPr>
            <a:r>
              <a:rPr lang="en-US" sz="2000" dirty="0" smtClean="0"/>
              <a:t>Soils</a:t>
            </a:r>
          </a:p>
          <a:p>
            <a:pPr lvl="1">
              <a:buFont typeface="Wingdings" panose="05000000000000000000" pitchFamily="2" charset="2"/>
              <a:buChar char="Ø"/>
            </a:pPr>
            <a:r>
              <a:rPr lang="en-US" sz="2000" dirty="0" smtClean="0"/>
              <a:t>Hydrology*</a:t>
            </a:r>
            <a:endParaRPr lang="en-US" sz="2000" dirty="0"/>
          </a:p>
          <a:p>
            <a:pPr marL="457200" lvl="1" indent="0">
              <a:buNone/>
            </a:pPr>
            <a:endParaRPr lang="en-US" sz="1100" dirty="0"/>
          </a:p>
          <a:p>
            <a:pPr marL="0" indent="0">
              <a:buNone/>
            </a:pPr>
            <a:r>
              <a:rPr lang="en-US" dirty="0" smtClean="0"/>
              <a:t>*3.  Also specify </a:t>
            </a:r>
            <a:r>
              <a:rPr lang="en-US" dirty="0"/>
              <a:t>anticipated </a:t>
            </a:r>
            <a:r>
              <a:rPr lang="en-US" dirty="0" smtClean="0"/>
              <a:t>range of hydrologic conditions for specific wetland community, </a:t>
            </a:r>
            <a:r>
              <a:rPr lang="en-US" dirty="0"/>
              <a:t>especially for created </a:t>
            </a:r>
            <a:r>
              <a:rPr lang="en-US" dirty="0" smtClean="0"/>
              <a:t>wetlands and those with control structures.</a:t>
            </a:r>
            <a:endParaRPr lang="en-US" dirty="0"/>
          </a:p>
          <a:p>
            <a:pPr marL="0" indent="0">
              <a:buNone/>
            </a:pPr>
            <a:endParaRPr lang="en-US" sz="2000" dirty="0" smtClean="0"/>
          </a:p>
          <a:p>
            <a:pPr marL="457200" lvl="1" indent="0">
              <a:buNone/>
            </a:pPr>
            <a:endParaRPr lang="en-US" sz="2000" dirty="0" smtClean="0"/>
          </a:p>
          <a:p>
            <a:pPr marL="457200" lvl="1" indent="0">
              <a:buNone/>
            </a:pPr>
            <a:endParaRPr lang="en-US" sz="2000" dirty="0" smtClean="0"/>
          </a:p>
          <a:p>
            <a:pPr marL="0" indent="0">
              <a:buNone/>
            </a:pPr>
            <a:endParaRPr lang="en-US" sz="2000" dirty="0"/>
          </a:p>
        </p:txBody>
      </p:sp>
      <p:sp>
        <p:nvSpPr>
          <p:cNvPr id="4" name="Date Placeholder 3"/>
          <p:cNvSpPr>
            <a:spLocks noGrp="1"/>
          </p:cNvSpPr>
          <p:nvPr>
            <p:ph type="dt" sz="half" idx="10"/>
          </p:nvPr>
        </p:nvSpPr>
        <p:spPr/>
        <p:txBody>
          <a:bodyPr/>
          <a:lstStyle/>
          <a:p>
            <a:fld id="{D9641B56-F1C1-4B9C-86AB-A9C4D2348069}" type="datetime1">
              <a:rPr lang="en-US" smtClean="0"/>
              <a:pPr/>
              <a:t>5/23/2016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10</a:t>
            </a:fld>
            <a:endParaRPr lang="en-US" dirty="0"/>
          </a:p>
        </p:txBody>
      </p:sp>
    </p:spTree>
    <p:extLst>
      <p:ext uri="{BB962C8B-B14F-4D97-AF65-F5344CB8AC3E}">
        <p14:creationId xmlns:p14="http://schemas.microsoft.com/office/powerpoint/2010/main" val="39115887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8153400" cy="1143000"/>
          </a:xfrm>
        </p:spPr>
        <p:txBody>
          <a:bodyPr>
            <a:normAutofit/>
          </a:bodyPr>
          <a:lstStyle/>
          <a:p>
            <a:r>
              <a:rPr lang="en-US" sz="3000" dirty="0"/>
              <a:t>All Mitigation Success Criteria should:</a:t>
            </a:r>
          </a:p>
        </p:txBody>
      </p:sp>
      <p:sp>
        <p:nvSpPr>
          <p:cNvPr id="3" name="Content Placeholder 2"/>
          <p:cNvSpPr>
            <a:spLocks noGrp="1"/>
          </p:cNvSpPr>
          <p:nvPr>
            <p:ph idx="1"/>
          </p:nvPr>
        </p:nvSpPr>
        <p:spPr>
          <a:xfrm>
            <a:off x="381000" y="1254158"/>
            <a:ext cx="8610600" cy="4876800"/>
          </a:xfrm>
        </p:spPr>
        <p:txBody>
          <a:bodyPr>
            <a:normAutofit/>
          </a:bodyPr>
          <a:lstStyle/>
          <a:p>
            <a:pPr marL="0" indent="0">
              <a:buNone/>
            </a:pPr>
            <a:r>
              <a:rPr lang="en-US" dirty="0" smtClean="0"/>
              <a:t>4.  Require that plants appropriate for the community are healthy and reproductive.  </a:t>
            </a:r>
            <a:endParaRPr lang="en-US" sz="2000" dirty="0" smtClean="0"/>
          </a:p>
          <a:p>
            <a:pPr marL="0" indent="0">
              <a:buNone/>
            </a:pPr>
            <a:endParaRPr lang="en-US" sz="2000" i="1" dirty="0" smtClean="0"/>
          </a:p>
          <a:p>
            <a:pPr marL="0" indent="0">
              <a:buNone/>
            </a:pPr>
            <a:r>
              <a:rPr lang="en-US" sz="2000" i="1" dirty="0"/>
              <a:t>Example</a:t>
            </a:r>
            <a:r>
              <a:rPr lang="en-US" sz="2000" i="1" dirty="0" smtClean="0"/>
              <a:t>:  “</a:t>
            </a:r>
            <a:r>
              <a:rPr lang="en-US" sz="2000" i="1" dirty="0"/>
              <a:t>N</a:t>
            </a:r>
            <a:r>
              <a:rPr lang="en-US" sz="2000" i="1" dirty="0" smtClean="0"/>
              <a:t>on-nuisance</a:t>
            </a:r>
            <a:r>
              <a:rPr lang="en-US" sz="2000" i="1" dirty="0"/>
              <a:t>, native groundcover, shrub, and tree species appropriate to the target community are healthy and reproducing naturally, either by normal, healthy vegetative reproduction or through seedling establishment, growth, and </a:t>
            </a:r>
            <a:r>
              <a:rPr lang="en-US" sz="2000" i="1" dirty="0" smtClean="0"/>
              <a:t>survival.”</a:t>
            </a:r>
          </a:p>
          <a:p>
            <a:pPr marL="57150" indent="0">
              <a:buNone/>
            </a:pPr>
            <a:endParaRPr lang="en-US" i="1" dirty="0"/>
          </a:p>
          <a:p>
            <a:pPr marL="457200" lvl="1" indent="0">
              <a:buNone/>
            </a:pPr>
            <a:endParaRPr lang="en-US" sz="2000" dirty="0" smtClean="0"/>
          </a:p>
          <a:p>
            <a:pPr marL="0" indent="0">
              <a:buNone/>
            </a:pPr>
            <a:endParaRPr lang="en-US" sz="2000" dirty="0"/>
          </a:p>
        </p:txBody>
      </p:sp>
      <p:sp>
        <p:nvSpPr>
          <p:cNvPr id="4" name="Date Placeholder 3"/>
          <p:cNvSpPr>
            <a:spLocks noGrp="1"/>
          </p:cNvSpPr>
          <p:nvPr>
            <p:ph type="dt" sz="half" idx="10"/>
          </p:nvPr>
        </p:nvSpPr>
        <p:spPr/>
        <p:txBody>
          <a:bodyPr/>
          <a:lstStyle/>
          <a:p>
            <a:fld id="{D9641B56-F1C1-4B9C-86AB-A9C4D2348069}" type="datetime1">
              <a:rPr lang="en-US" smtClean="0"/>
              <a:pPr/>
              <a:t>5/23/2016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11</a:t>
            </a:fld>
            <a:endParaRPr lang="en-US" dirty="0"/>
          </a:p>
        </p:txBody>
      </p:sp>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57200" y="3944970"/>
            <a:ext cx="3886200" cy="2185988"/>
          </a:xfrm>
          <a:prstGeom prst="rect">
            <a:avLst/>
          </a:prstGeom>
        </p:spPr>
      </p:pic>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73466" y="3944970"/>
            <a:ext cx="3886200" cy="2185988"/>
          </a:xfrm>
          <a:prstGeom prst="rect">
            <a:avLst/>
          </a:prstGeom>
        </p:spPr>
      </p:pic>
    </p:spTree>
    <p:extLst>
      <p:ext uri="{BB962C8B-B14F-4D97-AF65-F5344CB8AC3E}">
        <p14:creationId xmlns:p14="http://schemas.microsoft.com/office/powerpoint/2010/main" val="32841933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dirty="0"/>
              <a:t>All Mitigation Success Criteria should:</a:t>
            </a:r>
          </a:p>
        </p:txBody>
      </p:sp>
      <p:sp>
        <p:nvSpPr>
          <p:cNvPr id="3" name="Content Placeholder 2"/>
          <p:cNvSpPr>
            <a:spLocks noGrp="1"/>
          </p:cNvSpPr>
          <p:nvPr>
            <p:ph idx="1"/>
          </p:nvPr>
        </p:nvSpPr>
        <p:spPr>
          <a:xfrm>
            <a:off x="381000" y="1148576"/>
            <a:ext cx="8610600" cy="5252224"/>
          </a:xfrm>
        </p:spPr>
        <p:txBody>
          <a:bodyPr>
            <a:normAutofit/>
          </a:bodyPr>
          <a:lstStyle/>
          <a:p>
            <a:pPr marL="514350" indent="-514350">
              <a:buAutoNum type="arabicPeriod" startAt="5"/>
            </a:pPr>
            <a:r>
              <a:rPr lang="en-US" dirty="0" smtClean="0"/>
              <a:t>Allow no more than minimal, if any, presence by invasive exotic plants </a:t>
            </a:r>
          </a:p>
          <a:p>
            <a:pPr marL="0" indent="0">
              <a:buNone/>
            </a:pPr>
            <a:r>
              <a:rPr lang="en-US" sz="2000" dirty="0" smtClean="0"/>
              <a:t>     (See definition:</a:t>
            </a:r>
            <a:r>
              <a:rPr lang="en-US" sz="2000" dirty="0"/>
              <a:t> 2.0(a) 41, Applicants Handbook</a:t>
            </a:r>
            <a:r>
              <a:rPr lang="en-US" sz="2000" dirty="0" smtClean="0"/>
              <a:t>) </a:t>
            </a:r>
          </a:p>
          <a:p>
            <a:pPr marL="0" indent="0">
              <a:buNone/>
            </a:pPr>
            <a:endParaRPr lang="en-US" sz="2000" i="1" dirty="0" smtClean="0"/>
          </a:p>
          <a:p>
            <a:pPr marL="0" indent="0">
              <a:buNone/>
            </a:pPr>
            <a:r>
              <a:rPr lang="en-US" sz="2000" i="1" dirty="0"/>
              <a:t>Example</a:t>
            </a:r>
            <a:r>
              <a:rPr lang="en-US" sz="2000" i="1" dirty="0" smtClean="0"/>
              <a:t>:  “Cover by Category I and II invasive exotic plant species (see </a:t>
            </a:r>
            <a:r>
              <a:rPr lang="en-US" sz="2000" i="1" dirty="0" smtClean="0">
                <a:hlinkClick r:id="rId2"/>
              </a:rPr>
              <a:t>www.fleppc.org</a:t>
            </a:r>
            <a:r>
              <a:rPr lang="en-US" sz="2000" i="1" dirty="0" smtClean="0"/>
              <a:t>) shall be 1% or less in each plant stratum.”</a:t>
            </a:r>
          </a:p>
          <a:p>
            <a:pPr marL="0" indent="0">
              <a:buNone/>
            </a:pPr>
            <a:endParaRPr lang="en-US" sz="2000" i="1" dirty="0" smtClean="0"/>
          </a:p>
          <a:p>
            <a:pPr marL="514350" indent="-514350">
              <a:buAutoNum type="arabicPeriod" startAt="6"/>
            </a:pPr>
            <a:r>
              <a:rPr lang="en-US" dirty="0" smtClean="0"/>
              <a:t>Limit nuisance plant species  </a:t>
            </a:r>
          </a:p>
          <a:p>
            <a:pPr marL="0" indent="0">
              <a:buNone/>
            </a:pPr>
            <a:r>
              <a:rPr lang="en-US" dirty="0" smtClean="0"/>
              <a:t>     </a:t>
            </a:r>
            <a:r>
              <a:rPr lang="en-US" sz="2000" dirty="0" smtClean="0"/>
              <a:t>(See definition: </a:t>
            </a:r>
            <a:r>
              <a:rPr lang="en-US" sz="2000" dirty="0"/>
              <a:t>2.0(a) </a:t>
            </a:r>
            <a:r>
              <a:rPr lang="en-US" sz="2000" dirty="0" smtClean="0"/>
              <a:t>64, </a:t>
            </a:r>
            <a:r>
              <a:rPr lang="en-US" sz="2000" dirty="0"/>
              <a:t>Applicants </a:t>
            </a:r>
            <a:r>
              <a:rPr lang="en-US" sz="2000" dirty="0" smtClean="0"/>
              <a:t>Handbook)</a:t>
            </a:r>
          </a:p>
          <a:p>
            <a:pPr marL="0" indent="0">
              <a:buNone/>
            </a:pPr>
            <a:endParaRPr lang="en-US" dirty="0" smtClean="0"/>
          </a:p>
          <a:p>
            <a:pPr marL="0" indent="0">
              <a:buNone/>
            </a:pPr>
            <a:r>
              <a:rPr lang="en-US" sz="2000" i="1" dirty="0"/>
              <a:t>Example</a:t>
            </a:r>
            <a:r>
              <a:rPr lang="en-US" sz="2000" i="1" dirty="0" smtClean="0"/>
              <a:t>:  “Cover by nuisance species shall be 5% or less in each plant stratum.”</a:t>
            </a:r>
            <a:endParaRPr lang="en-US" sz="2000" i="1" dirty="0"/>
          </a:p>
          <a:p>
            <a:pPr marL="0" indent="0">
              <a:buNone/>
            </a:pPr>
            <a:endParaRPr lang="en-US" dirty="0" smtClean="0"/>
          </a:p>
          <a:p>
            <a:pPr marL="514350" indent="-514350">
              <a:buAutoNum type="arabicPeriod" startAt="6"/>
            </a:pPr>
            <a:endParaRPr lang="en-US" dirty="0"/>
          </a:p>
          <a:p>
            <a:pPr marL="514350" indent="-514350">
              <a:buAutoNum type="arabicPeriod" startAt="6"/>
            </a:pPr>
            <a:endParaRPr lang="en-US" dirty="0" smtClean="0"/>
          </a:p>
          <a:p>
            <a:pPr marL="57150" indent="0">
              <a:buNone/>
            </a:pPr>
            <a:endParaRPr lang="en-US" i="1" dirty="0"/>
          </a:p>
          <a:p>
            <a:pPr marL="57150" indent="0">
              <a:buNone/>
            </a:pPr>
            <a:endParaRPr lang="en-US" dirty="0" smtClean="0"/>
          </a:p>
          <a:p>
            <a:pPr marL="457200" lvl="1" indent="0">
              <a:buNone/>
            </a:pPr>
            <a:endParaRPr lang="en-US" sz="2000" dirty="0" smtClean="0"/>
          </a:p>
          <a:p>
            <a:pPr marL="0" indent="0">
              <a:buNone/>
            </a:pPr>
            <a:endParaRPr lang="en-US" sz="2000" dirty="0"/>
          </a:p>
        </p:txBody>
      </p:sp>
      <p:sp>
        <p:nvSpPr>
          <p:cNvPr id="4" name="Date Placeholder 3"/>
          <p:cNvSpPr>
            <a:spLocks noGrp="1"/>
          </p:cNvSpPr>
          <p:nvPr>
            <p:ph type="dt" sz="half" idx="10"/>
          </p:nvPr>
        </p:nvSpPr>
        <p:spPr/>
        <p:txBody>
          <a:bodyPr/>
          <a:lstStyle/>
          <a:p>
            <a:fld id="{D9641B56-F1C1-4B9C-86AB-A9C4D2348069}" type="datetime1">
              <a:rPr lang="en-US" smtClean="0"/>
              <a:pPr/>
              <a:t>5/23/2016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12</a:t>
            </a:fld>
            <a:endParaRPr lang="en-US" dirty="0"/>
          </a:p>
        </p:txBody>
      </p:sp>
    </p:spTree>
    <p:extLst>
      <p:ext uri="{BB962C8B-B14F-4D97-AF65-F5344CB8AC3E}">
        <p14:creationId xmlns:p14="http://schemas.microsoft.com/office/powerpoint/2010/main" val="37315135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0"/>
            <a:ext cx="8001000" cy="1143000"/>
          </a:xfrm>
        </p:spPr>
        <p:txBody>
          <a:bodyPr>
            <a:normAutofit/>
          </a:bodyPr>
          <a:lstStyle/>
          <a:p>
            <a:r>
              <a:rPr lang="en-US" sz="3200" dirty="0"/>
              <a:t>All Mitigation Success Criteria should:</a:t>
            </a:r>
          </a:p>
        </p:txBody>
      </p:sp>
      <p:sp>
        <p:nvSpPr>
          <p:cNvPr id="3" name="Content Placeholder 2"/>
          <p:cNvSpPr>
            <a:spLocks noGrp="1"/>
          </p:cNvSpPr>
          <p:nvPr>
            <p:ph idx="1"/>
          </p:nvPr>
        </p:nvSpPr>
        <p:spPr>
          <a:xfrm>
            <a:off x="381000" y="1148576"/>
            <a:ext cx="8610600" cy="5252224"/>
          </a:xfrm>
        </p:spPr>
        <p:txBody>
          <a:bodyPr>
            <a:normAutofit lnSpcReduction="10000"/>
          </a:bodyPr>
          <a:lstStyle/>
          <a:p>
            <a:pPr marL="0" indent="0">
              <a:buNone/>
            </a:pPr>
            <a:r>
              <a:rPr lang="en-US" dirty="0"/>
              <a:t>7</a:t>
            </a:r>
            <a:r>
              <a:rPr lang="en-US" dirty="0" smtClean="0"/>
              <a:t>.  Require that the mitigation area provide the expected habitat.</a:t>
            </a:r>
            <a:endParaRPr lang="en-US" sz="2000" dirty="0" smtClean="0"/>
          </a:p>
          <a:p>
            <a:pPr marL="0" indent="0">
              <a:buNone/>
            </a:pPr>
            <a:endParaRPr lang="en-US" sz="2000" i="1" dirty="0" smtClean="0"/>
          </a:p>
          <a:p>
            <a:pPr marL="0" indent="0">
              <a:buNone/>
            </a:pPr>
            <a:r>
              <a:rPr lang="en-US" sz="2000" i="1" dirty="0"/>
              <a:t>Example</a:t>
            </a:r>
            <a:r>
              <a:rPr lang="en-US" sz="2000" i="1" dirty="0" smtClean="0"/>
              <a:t>:  “Evidence of use by native fish and wildlife expected for the target communities.  Examples of evidence can include direct observation, vocalization, tracks, scat, nest, dens and burrows.”</a:t>
            </a:r>
          </a:p>
          <a:p>
            <a:pPr marL="0" indent="0">
              <a:buNone/>
            </a:pPr>
            <a:endParaRPr lang="en-US" sz="2000" i="1" dirty="0" smtClean="0"/>
          </a:p>
          <a:p>
            <a:pPr marL="0" indent="0">
              <a:buNone/>
            </a:pPr>
            <a:r>
              <a:rPr lang="en-US" dirty="0" smtClean="0"/>
              <a:t>8. Require that the mitigation area exhibit viability</a:t>
            </a:r>
            <a:r>
              <a:rPr lang="en-US" dirty="0"/>
              <a:t> </a:t>
            </a:r>
            <a:r>
              <a:rPr lang="en-US" dirty="0" smtClean="0"/>
              <a:t>and be self-sustaining.</a:t>
            </a:r>
          </a:p>
          <a:p>
            <a:pPr marL="0" indent="0">
              <a:buNone/>
            </a:pPr>
            <a:endParaRPr lang="en-US" dirty="0" smtClean="0"/>
          </a:p>
          <a:p>
            <a:pPr marL="0" indent="0">
              <a:buNone/>
            </a:pPr>
            <a:r>
              <a:rPr lang="en-US" sz="2000" i="1" dirty="0"/>
              <a:t>Example</a:t>
            </a:r>
            <a:r>
              <a:rPr lang="en-US" sz="2000" i="1" dirty="0" smtClean="0"/>
              <a:t>:  “The determination of final success requires a minimum of one year non-intervention in the form of irrigation, artificial manipulation of water levels, exotic or nuisance plant treatment or additional planting or seeding.”</a:t>
            </a:r>
            <a:endParaRPr lang="en-US" sz="2000" i="1" dirty="0"/>
          </a:p>
          <a:p>
            <a:pPr marL="0" indent="0">
              <a:buNone/>
            </a:pPr>
            <a:endParaRPr lang="en-US" dirty="0" smtClean="0"/>
          </a:p>
          <a:p>
            <a:pPr marL="514350" indent="-514350">
              <a:buAutoNum type="arabicPeriod" startAt="6"/>
            </a:pPr>
            <a:endParaRPr lang="en-US" dirty="0"/>
          </a:p>
          <a:p>
            <a:pPr marL="514350" indent="-514350">
              <a:buAutoNum type="arabicPeriod" startAt="6"/>
            </a:pPr>
            <a:endParaRPr lang="en-US" dirty="0" smtClean="0"/>
          </a:p>
          <a:p>
            <a:pPr marL="57150" indent="0">
              <a:buNone/>
            </a:pPr>
            <a:endParaRPr lang="en-US" i="1" dirty="0"/>
          </a:p>
          <a:p>
            <a:pPr marL="57150" indent="0">
              <a:buNone/>
            </a:pPr>
            <a:endParaRPr lang="en-US" dirty="0" smtClean="0"/>
          </a:p>
          <a:p>
            <a:pPr marL="457200" lvl="1" indent="0">
              <a:buNone/>
            </a:pPr>
            <a:endParaRPr lang="en-US" sz="2000" dirty="0" smtClean="0"/>
          </a:p>
          <a:p>
            <a:pPr marL="0" indent="0">
              <a:buNone/>
            </a:pPr>
            <a:endParaRPr lang="en-US" sz="2000" dirty="0"/>
          </a:p>
        </p:txBody>
      </p:sp>
      <p:sp>
        <p:nvSpPr>
          <p:cNvPr id="4" name="Date Placeholder 3"/>
          <p:cNvSpPr>
            <a:spLocks noGrp="1"/>
          </p:cNvSpPr>
          <p:nvPr>
            <p:ph type="dt" sz="half" idx="10"/>
          </p:nvPr>
        </p:nvSpPr>
        <p:spPr/>
        <p:txBody>
          <a:bodyPr/>
          <a:lstStyle/>
          <a:p>
            <a:fld id="{D9641B56-F1C1-4B9C-86AB-A9C4D2348069}" type="datetime1">
              <a:rPr lang="en-US" smtClean="0"/>
              <a:pPr/>
              <a:t>5/23/2016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13</a:t>
            </a:fld>
            <a:endParaRPr lang="en-US" dirty="0"/>
          </a:p>
        </p:txBody>
      </p:sp>
    </p:spTree>
    <p:extLst>
      <p:ext uri="{BB962C8B-B14F-4D97-AF65-F5344CB8AC3E}">
        <p14:creationId xmlns:p14="http://schemas.microsoft.com/office/powerpoint/2010/main" val="4533015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Project-Specific Success Criteria</a:t>
            </a:r>
            <a:endParaRPr lang="en-US" sz="3200" dirty="0"/>
          </a:p>
        </p:txBody>
      </p:sp>
      <p:sp>
        <p:nvSpPr>
          <p:cNvPr id="3" name="Content Placeholder 2"/>
          <p:cNvSpPr>
            <a:spLocks noGrp="1"/>
          </p:cNvSpPr>
          <p:nvPr>
            <p:ph idx="1"/>
          </p:nvPr>
        </p:nvSpPr>
        <p:spPr>
          <a:xfrm>
            <a:off x="152400" y="1219200"/>
            <a:ext cx="8534400" cy="5181600"/>
          </a:xfrm>
        </p:spPr>
        <p:txBody>
          <a:bodyPr>
            <a:normAutofit/>
          </a:bodyPr>
          <a:lstStyle/>
          <a:p>
            <a:pPr marL="0" indent="0">
              <a:buNone/>
            </a:pPr>
            <a:r>
              <a:rPr lang="en-US" sz="2200" dirty="0" smtClean="0"/>
              <a:t>Every mitigation project is unique, and success criteria should be tailored to account for project-specific circumstances.</a:t>
            </a:r>
          </a:p>
          <a:p>
            <a:pPr lvl="1"/>
            <a:r>
              <a:rPr lang="en-US" sz="2200" dirty="0" smtClean="0"/>
              <a:t>mitigation </a:t>
            </a:r>
            <a:r>
              <a:rPr lang="en-US" sz="2200" dirty="0"/>
              <a:t>starting point, nature of the degradation being </a:t>
            </a:r>
            <a:r>
              <a:rPr lang="en-US" sz="2200" dirty="0" smtClean="0"/>
              <a:t>repaired, habitat for specific fauna or flora, ecological processes to be restored</a:t>
            </a:r>
          </a:p>
          <a:p>
            <a:pPr marL="457200" lvl="1" indent="0">
              <a:buNone/>
            </a:pPr>
            <a:endParaRPr lang="en-US" dirty="0" smtClean="0"/>
          </a:p>
          <a:p>
            <a:pPr marL="457200" lvl="1" indent="0">
              <a:buNone/>
            </a:pPr>
            <a:endParaRPr lang="en-US" dirty="0" smtClean="0"/>
          </a:p>
          <a:p>
            <a:pPr marL="457200" lvl="1" indent="0">
              <a:buNone/>
            </a:pPr>
            <a:endParaRPr lang="en-US" dirty="0"/>
          </a:p>
          <a:p>
            <a:pPr marL="457200" lvl="1" indent="0">
              <a:buNone/>
            </a:pPr>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5/23/2016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14</a:t>
            </a:fld>
            <a:endParaRPr lang="en-US"/>
          </a:p>
        </p:txBody>
      </p:sp>
      <p:pic>
        <p:nvPicPr>
          <p:cNvPr id="7" name="Pictur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9403" y="4114800"/>
            <a:ext cx="3110997" cy="2333248"/>
          </a:xfrm>
          <a:prstGeom prst="rect">
            <a:avLst/>
          </a:prstGeom>
        </p:spPr>
      </p:pic>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43600" y="4120932"/>
            <a:ext cx="3106216" cy="2329662"/>
          </a:xfrm>
          <a:prstGeom prst="rect">
            <a:avLst/>
          </a:prstGeom>
        </p:spPr>
      </p:pic>
      <p:pic>
        <p:nvPicPr>
          <p:cNvPr id="8" name="Picture 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073591" y="3352800"/>
            <a:ext cx="3028507" cy="2271379"/>
          </a:xfrm>
          <a:prstGeom prst="rect">
            <a:avLst/>
          </a:prstGeom>
        </p:spPr>
      </p:pic>
    </p:spTree>
    <p:extLst>
      <p:ext uri="{BB962C8B-B14F-4D97-AF65-F5344CB8AC3E}">
        <p14:creationId xmlns:p14="http://schemas.microsoft.com/office/powerpoint/2010/main" val="142582012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Project-Specific Success Criteria</a:t>
            </a:r>
            <a:endParaRPr lang="en-US" sz="3200" dirty="0"/>
          </a:p>
        </p:txBody>
      </p:sp>
      <p:sp>
        <p:nvSpPr>
          <p:cNvPr id="3" name="Content Placeholder 2"/>
          <p:cNvSpPr>
            <a:spLocks noGrp="1"/>
          </p:cNvSpPr>
          <p:nvPr>
            <p:ph idx="1"/>
          </p:nvPr>
        </p:nvSpPr>
        <p:spPr>
          <a:xfrm>
            <a:off x="76200" y="1143000"/>
            <a:ext cx="8610600" cy="5211763"/>
          </a:xfrm>
        </p:spPr>
        <p:txBody>
          <a:bodyPr>
            <a:normAutofit/>
          </a:bodyPr>
          <a:lstStyle/>
          <a:p>
            <a:pPr marL="0" indent="0">
              <a:buNone/>
            </a:pPr>
            <a:r>
              <a:rPr lang="en-US" sz="2400" dirty="0" smtClean="0"/>
              <a:t>Base </a:t>
            </a:r>
            <a:r>
              <a:rPr lang="en-US" sz="2400" dirty="0"/>
              <a:t>success criteria </a:t>
            </a:r>
            <a:r>
              <a:rPr lang="en-US" sz="2400" dirty="0" smtClean="0"/>
              <a:t>on </a:t>
            </a:r>
            <a:r>
              <a:rPr lang="en-US" sz="2400" dirty="0"/>
              <a:t>the objectives of the </a:t>
            </a:r>
            <a:r>
              <a:rPr lang="en-US" sz="2400" dirty="0" smtClean="0"/>
              <a:t>mitigation.</a:t>
            </a:r>
          </a:p>
          <a:p>
            <a:pPr marL="0" indent="0">
              <a:buNone/>
            </a:pPr>
            <a:endParaRPr lang="en-US" sz="1700" i="1" dirty="0" smtClean="0"/>
          </a:p>
          <a:p>
            <a:pPr marL="0" indent="0">
              <a:buNone/>
            </a:pPr>
            <a:r>
              <a:rPr lang="en-US" sz="1700" i="1" u="sng" dirty="0" smtClean="0"/>
              <a:t>Example: Canopy - wet flatwoods: </a:t>
            </a:r>
            <a:endParaRPr lang="en-US" sz="1700" b="1" i="1" dirty="0" smtClean="0"/>
          </a:p>
          <a:p>
            <a:pPr lvl="1"/>
            <a:r>
              <a:rPr lang="en-US" sz="1700" b="1" i="1" dirty="0" smtClean="0"/>
              <a:t>[for “start from scratch” creation mitigation on mine tailings]       Objective: Establish a pine canopy that will be self-sustaining </a:t>
            </a:r>
          </a:p>
          <a:p>
            <a:pPr lvl="2"/>
            <a:r>
              <a:rPr lang="en-US" sz="1300" i="1" dirty="0" smtClean="0"/>
              <a:t>Hydric pine flatwoods areas shall have an average of at least 150 trees per acre that are at least 12 feet tall. No area greater than an acre in size shall have less than 50 trees per acre.</a:t>
            </a:r>
          </a:p>
          <a:p>
            <a:pPr lvl="2"/>
            <a:r>
              <a:rPr lang="en-US" sz="1300" i="1" dirty="0" smtClean="0"/>
              <a:t>Planted trees have doubled in height, canopy cover by both planted and volunteer trees (slash pine, long leaf pine, pond pine, or South Florida slash, where appropriate) have increased annually and have a 10% canopy coverage at the end of the growing season. </a:t>
            </a:r>
          </a:p>
          <a:p>
            <a:pPr lvl="1"/>
            <a:endParaRPr lang="en-US" sz="1700" b="1" i="1" dirty="0" smtClean="0"/>
          </a:p>
          <a:p>
            <a:pPr lvl="1"/>
            <a:r>
              <a:rPr lang="en-US" sz="1700" b="1" i="1" dirty="0" smtClean="0"/>
              <a:t>[for restoration of drained wet flatwoods converted to pine plantation]                                                               Objective: Thin slash pines to open up the canopy to better represent the target community, and establish a population of longleaf pines in a density appropriate for the target community </a:t>
            </a:r>
          </a:p>
          <a:p>
            <a:pPr lvl="2"/>
            <a:r>
              <a:rPr lang="en-US" sz="1300" i="1" dirty="0" smtClean="0"/>
              <a:t>There are less than 50 canopy slash pine trees per acre, with d.b.h.</a:t>
            </a:r>
            <a:r>
              <a:rPr lang="en-US" sz="1300" i="1" u="sng" dirty="0" smtClean="0"/>
              <a:t> &gt;</a:t>
            </a:r>
            <a:r>
              <a:rPr lang="en-US" sz="1300" i="1" dirty="0" smtClean="0"/>
              <a:t> 4”</a:t>
            </a:r>
          </a:p>
          <a:p>
            <a:pPr lvl="2"/>
            <a:r>
              <a:rPr lang="en-US" sz="1300" i="1" dirty="0" smtClean="0"/>
              <a:t>The density of longleaf pine (Pinus palustris) [or South Florida Slash pine in South Florida, south of Lake Okeechobee] in the subcanopy and/or canopy is between 50 - 150 trees/acre.  </a:t>
            </a:r>
          </a:p>
          <a:p>
            <a:pPr marL="914400" lvl="2" indent="0">
              <a:buNone/>
            </a:pPr>
            <a:endParaRPr lang="en-US" sz="3600" dirty="0" smtClean="0"/>
          </a:p>
          <a:p>
            <a:pPr lvl="1"/>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5/23/2016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15</a:t>
            </a:fld>
            <a:endParaRPr lang="en-US" dirty="0"/>
          </a:p>
        </p:txBody>
      </p:sp>
    </p:spTree>
    <p:extLst>
      <p:ext uri="{BB962C8B-B14F-4D97-AF65-F5344CB8AC3E}">
        <p14:creationId xmlns:p14="http://schemas.microsoft.com/office/powerpoint/2010/main" val="10875585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Project-Specific </a:t>
            </a:r>
            <a:r>
              <a:rPr lang="en-US" sz="3200" dirty="0"/>
              <a:t>Success Criteria</a:t>
            </a:r>
            <a:endParaRPr lang="en-US" sz="3200" b="0" dirty="0"/>
          </a:p>
        </p:txBody>
      </p:sp>
      <p:sp>
        <p:nvSpPr>
          <p:cNvPr id="3" name="Content Placeholder 2"/>
          <p:cNvSpPr>
            <a:spLocks noGrp="1"/>
          </p:cNvSpPr>
          <p:nvPr>
            <p:ph idx="1"/>
          </p:nvPr>
        </p:nvSpPr>
        <p:spPr>
          <a:xfrm>
            <a:off x="152400" y="1143000"/>
            <a:ext cx="8534400" cy="5181600"/>
          </a:xfrm>
        </p:spPr>
        <p:txBody>
          <a:bodyPr>
            <a:normAutofit fontScale="25000" lnSpcReduction="20000"/>
          </a:bodyPr>
          <a:lstStyle/>
          <a:p>
            <a:pPr marL="0" indent="0">
              <a:buNone/>
            </a:pPr>
            <a:r>
              <a:rPr lang="en-US" sz="11200" dirty="0" smtClean="0"/>
              <a:t>Base </a:t>
            </a:r>
            <a:r>
              <a:rPr lang="en-US" sz="11200" dirty="0"/>
              <a:t>success criteria on natural community </a:t>
            </a:r>
            <a:r>
              <a:rPr lang="en-US" sz="11200" dirty="0" smtClean="0"/>
              <a:t>descriptions.</a:t>
            </a:r>
          </a:p>
          <a:p>
            <a:pPr marL="0" indent="0">
              <a:buNone/>
            </a:pPr>
            <a:endParaRPr lang="en-US" sz="11200" dirty="0" smtClean="0"/>
          </a:p>
          <a:p>
            <a:pPr marL="0" indent="0">
              <a:buNone/>
            </a:pPr>
            <a:r>
              <a:rPr lang="en-US" sz="8000" dirty="0" smtClean="0"/>
              <a:t>Establish </a:t>
            </a:r>
            <a:r>
              <a:rPr lang="en-US" sz="8000" dirty="0"/>
              <a:t>numeric targets/ranges (diversity, abundance, relative proportions) for each community component, as </a:t>
            </a:r>
            <a:r>
              <a:rPr lang="en-US" sz="8000" dirty="0" smtClean="0"/>
              <a:t>applicable</a:t>
            </a:r>
            <a:endParaRPr lang="en-US" sz="8400" dirty="0" smtClean="0"/>
          </a:p>
          <a:p>
            <a:pPr lvl="1"/>
            <a:r>
              <a:rPr lang="en-US" sz="6400" dirty="0" smtClean="0"/>
              <a:t>Canopy</a:t>
            </a:r>
          </a:p>
          <a:p>
            <a:pPr lvl="1"/>
            <a:r>
              <a:rPr lang="en-US" sz="6400" dirty="0" smtClean="0"/>
              <a:t>Subcanopy</a:t>
            </a:r>
          </a:p>
          <a:p>
            <a:pPr lvl="1"/>
            <a:r>
              <a:rPr lang="en-US" sz="6400" dirty="0" smtClean="0"/>
              <a:t>Ground cover</a:t>
            </a:r>
          </a:p>
          <a:p>
            <a:pPr lvl="2"/>
            <a:r>
              <a:rPr lang="en-US" sz="6400" dirty="0" smtClean="0"/>
              <a:t>Limit inappropriate plants</a:t>
            </a:r>
          </a:p>
          <a:p>
            <a:pPr lvl="2"/>
            <a:r>
              <a:rPr lang="en-US" sz="6400" dirty="0" smtClean="0"/>
              <a:t>Establish a target vegetation list (not just diversity, but the right kind of diversity)</a:t>
            </a:r>
          </a:p>
          <a:p>
            <a:pPr lvl="1"/>
            <a:r>
              <a:rPr lang="en-US" sz="6400" dirty="0" smtClean="0"/>
              <a:t>Minimum/Maximum acceptable extent of open water</a:t>
            </a:r>
          </a:p>
          <a:p>
            <a:pPr lvl="1"/>
            <a:r>
              <a:rPr lang="en-US" sz="6400" dirty="0" smtClean="0"/>
              <a:t>Hydrology (timing, depth, duration)</a:t>
            </a:r>
          </a:p>
          <a:p>
            <a:pPr lvl="1"/>
            <a:r>
              <a:rPr lang="en-US" sz="6400" dirty="0" smtClean="0"/>
              <a:t>Fauna (fish, invertebrates, reptiles, amphibians, birds)</a:t>
            </a:r>
          </a:p>
          <a:p>
            <a:pPr lvl="1"/>
            <a:r>
              <a:rPr lang="en-US" sz="6400" dirty="0" smtClean="0"/>
              <a:t>Natural processes</a:t>
            </a:r>
          </a:p>
          <a:p>
            <a:pPr lvl="2"/>
            <a:r>
              <a:rPr lang="en-US" sz="6400" dirty="0" smtClean="0"/>
              <a:t>Fire</a:t>
            </a:r>
          </a:p>
          <a:p>
            <a:pPr lvl="2"/>
            <a:endParaRPr lang="en-US" sz="6400" dirty="0"/>
          </a:p>
          <a:p>
            <a:pPr marL="0" lvl="1" indent="0">
              <a:buNone/>
            </a:pPr>
            <a:r>
              <a:rPr lang="en-US" sz="9600" dirty="0" smtClean="0"/>
              <a:t>What are the critical components of the target community?</a:t>
            </a:r>
            <a:endParaRPr lang="en-US" sz="9600" dirty="0"/>
          </a:p>
        </p:txBody>
      </p:sp>
      <p:sp>
        <p:nvSpPr>
          <p:cNvPr id="4" name="Date Placeholder 3"/>
          <p:cNvSpPr>
            <a:spLocks noGrp="1"/>
          </p:cNvSpPr>
          <p:nvPr>
            <p:ph type="dt" sz="half" idx="10"/>
          </p:nvPr>
        </p:nvSpPr>
        <p:spPr/>
        <p:txBody>
          <a:bodyPr/>
          <a:lstStyle/>
          <a:p>
            <a:fld id="{D9641B56-F1C1-4B9C-86AB-A9C4D2348069}" type="datetime1">
              <a:rPr lang="en-US" smtClean="0"/>
              <a:pPr/>
              <a:t>5/23/2016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16</a:t>
            </a:fld>
            <a:endParaRPr lang="en-US" dirty="0"/>
          </a:p>
        </p:txBody>
      </p:sp>
    </p:spTree>
    <p:extLst>
      <p:ext uri="{BB962C8B-B14F-4D97-AF65-F5344CB8AC3E}">
        <p14:creationId xmlns:p14="http://schemas.microsoft.com/office/powerpoint/2010/main" val="1767759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Project-Specific Success Criteria</a:t>
            </a:r>
          </a:p>
        </p:txBody>
      </p:sp>
      <p:sp>
        <p:nvSpPr>
          <p:cNvPr id="3" name="Content Placeholder 2"/>
          <p:cNvSpPr>
            <a:spLocks noGrp="1"/>
          </p:cNvSpPr>
          <p:nvPr>
            <p:ph idx="1"/>
          </p:nvPr>
        </p:nvSpPr>
        <p:spPr>
          <a:xfrm>
            <a:off x="76200" y="1143000"/>
            <a:ext cx="8610600" cy="4983163"/>
          </a:xfrm>
        </p:spPr>
        <p:txBody>
          <a:bodyPr>
            <a:normAutofit/>
          </a:bodyPr>
          <a:lstStyle/>
          <a:p>
            <a:pPr marL="0" indent="0">
              <a:buNone/>
            </a:pPr>
            <a:r>
              <a:rPr lang="en-US" sz="2400" dirty="0" smtClean="0"/>
              <a:t>Think about how each component you </a:t>
            </a:r>
            <a:r>
              <a:rPr lang="en-US" sz="2400" smtClean="0"/>
              <a:t>use should </a:t>
            </a:r>
            <a:r>
              <a:rPr lang="en-US" sz="2400" dirty="0" smtClean="0"/>
              <a:t>be expressed at the time of success.  </a:t>
            </a:r>
          </a:p>
        </p:txBody>
      </p:sp>
      <p:sp>
        <p:nvSpPr>
          <p:cNvPr id="4" name="Date Placeholder 3"/>
          <p:cNvSpPr>
            <a:spLocks noGrp="1"/>
          </p:cNvSpPr>
          <p:nvPr>
            <p:ph type="dt" sz="half" idx="10"/>
          </p:nvPr>
        </p:nvSpPr>
        <p:spPr/>
        <p:txBody>
          <a:bodyPr/>
          <a:lstStyle/>
          <a:p>
            <a:fld id="{D9641B56-F1C1-4B9C-86AB-A9C4D2348069}" type="datetime1">
              <a:rPr lang="en-US" smtClean="0"/>
              <a:pPr/>
              <a:t>5/23/2016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17</a:t>
            </a:fld>
            <a:endParaRPr lang="en-US"/>
          </a:p>
        </p:txBody>
      </p:sp>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6200" y="3921125"/>
            <a:ext cx="3428999" cy="2571749"/>
          </a:xfrm>
          <a:prstGeom prst="rect">
            <a:avLst/>
          </a:prstGeom>
        </p:spPr>
      </p:pic>
      <p:pic>
        <p:nvPicPr>
          <p:cNvPr id="8" name="Pictur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38800" y="3921125"/>
            <a:ext cx="3429000" cy="2571750"/>
          </a:xfrm>
          <a:prstGeom prst="rect">
            <a:avLst/>
          </a:prstGeom>
        </p:spPr>
      </p:pic>
      <p:pic>
        <p:nvPicPr>
          <p:cNvPr id="7"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590800" y="1981200"/>
            <a:ext cx="3657600" cy="2436524"/>
          </a:xfrm>
          <a:prstGeom prst="rect">
            <a:avLst/>
          </a:prstGeom>
        </p:spPr>
      </p:pic>
    </p:spTree>
    <p:extLst>
      <p:ext uri="{BB962C8B-B14F-4D97-AF65-F5344CB8AC3E}">
        <p14:creationId xmlns:p14="http://schemas.microsoft.com/office/powerpoint/2010/main" val="37446180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Project-Specific </a:t>
            </a:r>
            <a:r>
              <a:rPr lang="en-US" sz="3200" dirty="0"/>
              <a:t>Success Criteria</a:t>
            </a:r>
          </a:p>
        </p:txBody>
      </p:sp>
      <p:sp>
        <p:nvSpPr>
          <p:cNvPr id="3" name="Content Placeholder 2"/>
          <p:cNvSpPr>
            <a:spLocks noGrp="1"/>
          </p:cNvSpPr>
          <p:nvPr>
            <p:ph idx="1"/>
          </p:nvPr>
        </p:nvSpPr>
        <p:spPr>
          <a:xfrm>
            <a:off x="152400" y="1143000"/>
            <a:ext cx="8686800" cy="5410200"/>
          </a:xfrm>
        </p:spPr>
        <p:txBody>
          <a:bodyPr>
            <a:normAutofit/>
          </a:bodyPr>
          <a:lstStyle/>
          <a:p>
            <a:pPr marL="0" indent="0">
              <a:buNone/>
            </a:pPr>
            <a:r>
              <a:rPr lang="en-US" sz="2600" dirty="0" smtClean="0"/>
              <a:t>Tip: Write out what you want to achieve (i.e. your objective) in plain language to help with development of success criteria…</a:t>
            </a:r>
            <a:endParaRPr lang="en-US" sz="2200" i="1" dirty="0" smtClean="0"/>
          </a:p>
          <a:p>
            <a:r>
              <a:rPr lang="en-US" sz="1400" i="1" dirty="0" smtClean="0"/>
              <a:t>Example: Wet prairie - Canopy </a:t>
            </a:r>
            <a:r>
              <a:rPr lang="en-US" sz="1400" i="1" dirty="0"/>
              <a:t>and subcanopy sparse to absent with extremely diverse groundcover dominated by grasses and sedges and containing a diversity of showy flowering herbs. </a:t>
            </a:r>
            <a:r>
              <a:rPr lang="en-US" sz="1400" i="1" dirty="0" smtClean="0"/>
              <a:t>The </a:t>
            </a:r>
            <a:r>
              <a:rPr lang="en-US" sz="1400" i="1" dirty="0"/>
              <a:t>ground cover is typically dominated by dense wiregrass (Aristida stricta var. </a:t>
            </a:r>
            <a:r>
              <a:rPr lang="en-US" sz="1400" i="1" dirty="0" err="1"/>
              <a:t>beyrichiana</a:t>
            </a:r>
            <a:r>
              <a:rPr lang="en-US" sz="1400" i="1" dirty="0"/>
              <a:t>) in drier portions and by members of the sedge family (e.g., Rhynchospora spp. and </a:t>
            </a:r>
            <a:r>
              <a:rPr lang="en-US" sz="1400" i="1" dirty="0" err="1"/>
              <a:t>Scleria</a:t>
            </a:r>
            <a:r>
              <a:rPr lang="en-US" sz="1400" i="1" dirty="0"/>
              <a:t> spp.), </a:t>
            </a:r>
            <a:r>
              <a:rPr lang="en-US" sz="1400" i="1" dirty="0" err="1"/>
              <a:t>longleaved</a:t>
            </a:r>
            <a:r>
              <a:rPr lang="en-US" sz="1400" i="1" dirty="0"/>
              <a:t> </a:t>
            </a:r>
            <a:r>
              <a:rPr lang="en-US" sz="1400" i="1" dirty="0" err="1"/>
              <a:t>threeawn</a:t>
            </a:r>
            <a:r>
              <a:rPr lang="en-US" sz="1400" i="1" dirty="0"/>
              <a:t> (Aristida </a:t>
            </a:r>
            <a:r>
              <a:rPr lang="en-US" sz="1400" i="1" dirty="0" err="1" smtClean="0"/>
              <a:t>palustris</a:t>
            </a:r>
            <a:r>
              <a:rPr lang="en-US" sz="1400" i="1" dirty="0" smtClean="0"/>
              <a:t>), </a:t>
            </a:r>
            <a:r>
              <a:rPr lang="en-US" sz="1400" i="1" dirty="0"/>
              <a:t>and/or carnivorous plants (</a:t>
            </a:r>
            <a:r>
              <a:rPr lang="en-US" sz="1400" i="1" dirty="0" err="1"/>
              <a:t>Sarracenia</a:t>
            </a:r>
            <a:r>
              <a:rPr lang="en-US" sz="1400" i="1" dirty="0"/>
              <a:t> spp., </a:t>
            </a:r>
            <a:r>
              <a:rPr lang="en-US" sz="1400" i="1" dirty="0" err="1"/>
              <a:t>Drosera</a:t>
            </a:r>
            <a:r>
              <a:rPr lang="en-US" sz="1400" i="1" dirty="0"/>
              <a:t> spp., </a:t>
            </a:r>
            <a:r>
              <a:rPr lang="en-US" sz="1400" i="1" dirty="0" err="1"/>
              <a:t>Pinguicula</a:t>
            </a:r>
            <a:r>
              <a:rPr lang="en-US" sz="1400" i="1" dirty="0"/>
              <a:t> spp., and </a:t>
            </a:r>
            <a:r>
              <a:rPr lang="en-US" sz="1400" i="1" dirty="0" err="1"/>
              <a:t>Utricularia</a:t>
            </a:r>
            <a:r>
              <a:rPr lang="en-US" sz="1400" i="1" dirty="0"/>
              <a:t> spp.) in the wetter portions. </a:t>
            </a:r>
            <a:endParaRPr lang="en-US" sz="1400" i="1" dirty="0" smtClean="0"/>
          </a:p>
          <a:p>
            <a:endParaRPr lang="en-US" sz="1400" i="1" dirty="0"/>
          </a:p>
          <a:p>
            <a:pPr marL="0" indent="0">
              <a:buNone/>
            </a:pPr>
            <a:endParaRPr lang="en-US" sz="2000" i="1" dirty="0" smtClean="0"/>
          </a:p>
          <a:p>
            <a:pPr marL="0" indent="0">
              <a:buNone/>
            </a:pPr>
            <a:endParaRPr lang="en-US" sz="2200" i="1" u="sng" dirty="0" smtClean="0"/>
          </a:p>
          <a:p>
            <a:pPr marL="0" indent="0">
              <a:buNone/>
            </a:pPr>
            <a:endParaRPr lang="en-US" i="1" dirty="0"/>
          </a:p>
        </p:txBody>
      </p:sp>
      <p:sp>
        <p:nvSpPr>
          <p:cNvPr id="4" name="Date Placeholder 3"/>
          <p:cNvSpPr>
            <a:spLocks noGrp="1"/>
          </p:cNvSpPr>
          <p:nvPr>
            <p:ph type="dt" sz="half" idx="10"/>
          </p:nvPr>
        </p:nvSpPr>
        <p:spPr/>
        <p:txBody>
          <a:bodyPr/>
          <a:lstStyle/>
          <a:p>
            <a:fld id="{D9641B56-F1C1-4B9C-86AB-A9C4D2348069}" type="datetime1">
              <a:rPr lang="en-US" smtClean="0"/>
              <a:pPr/>
              <a:t>5/23/2016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18</a:t>
            </a:fld>
            <a:endParaRPr lang="en-US" dirty="0"/>
          </a:p>
        </p:txBody>
      </p:sp>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6200" y="4019550"/>
            <a:ext cx="3276600" cy="2457450"/>
          </a:xfrm>
          <a:prstGeom prst="rect">
            <a:avLst/>
          </a:prstGeom>
        </p:spPr>
      </p:pic>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15000" y="3962400"/>
            <a:ext cx="3352800" cy="2514600"/>
          </a:xfrm>
          <a:prstGeom prst="rect">
            <a:avLst/>
          </a:prstGeom>
        </p:spPr>
      </p:pic>
      <p:pic>
        <p:nvPicPr>
          <p:cNvPr id="8" name="Picture 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95600" y="3733800"/>
            <a:ext cx="3200400" cy="2400300"/>
          </a:xfrm>
          <a:prstGeom prst="rect">
            <a:avLst/>
          </a:prstGeom>
        </p:spPr>
      </p:pic>
    </p:spTree>
    <p:extLst>
      <p:ext uri="{BB962C8B-B14F-4D97-AF65-F5344CB8AC3E}">
        <p14:creationId xmlns:p14="http://schemas.microsoft.com/office/powerpoint/2010/main" val="132108370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Project-Specific Success Criteria</a:t>
            </a:r>
          </a:p>
        </p:txBody>
      </p:sp>
      <p:sp>
        <p:nvSpPr>
          <p:cNvPr id="3" name="Content Placeholder 2"/>
          <p:cNvSpPr>
            <a:spLocks noGrp="1"/>
          </p:cNvSpPr>
          <p:nvPr>
            <p:ph idx="1"/>
          </p:nvPr>
        </p:nvSpPr>
        <p:spPr>
          <a:xfrm>
            <a:off x="152400" y="1066800"/>
            <a:ext cx="8534400" cy="5334000"/>
          </a:xfrm>
        </p:spPr>
        <p:txBody>
          <a:bodyPr>
            <a:normAutofit fontScale="77500" lnSpcReduction="20000"/>
          </a:bodyPr>
          <a:lstStyle/>
          <a:p>
            <a:pPr marL="0" indent="0">
              <a:buNone/>
            </a:pPr>
            <a:r>
              <a:rPr lang="en-US" dirty="0"/>
              <a:t>…and develop the success criteria based on your stated objectives using specific </a:t>
            </a:r>
            <a:r>
              <a:rPr lang="en-US" dirty="0" smtClean="0"/>
              <a:t>numeric targets.</a:t>
            </a:r>
            <a:endParaRPr lang="en-US" dirty="0"/>
          </a:p>
          <a:p>
            <a:endParaRPr lang="en-US" sz="2000" i="1" dirty="0" smtClean="0"/>
          </a:p>
          <a:p>
            <a:pPr marL="0" indent="0">
              <a:buNone/>
            </a:pPr>
            <a:r>
              <a:rPr lang="en-US" sz="2000" i="1" u="sng" dirty="0" smtClean="0"/>
              <a:t>Example – Wet Prairie:</a:t>
            </a:r>
          </a:p>
          <a:p>
            <a:endParaRPr lang="en-US" sz="2000" i="1" dirty="0" smtClean="0"/>
          </a:p>
          <a:p>
            <a:r>
              <a:rPr lang="en-US" sz="2000" b="1" i="1" dirty="0" smtClean="0"/>
              <a:t>Canopy</a:t>
            </a:r>
            <a:r>
              <a:rPr lang="en-US" sz="2000" b="1" i="1" dirty="0"/>
              <a:t>: (none) A few stunted P. </a:t>
            </a:r>
            <a:r>
              <a:rPr lang="en-US" sz="2000" b="1" i="1" dirty="0" err="1"/>
              <a:t>elliottii</a:t>
            </a:r>
            <a:r>
              <a:rPr lang="en-US" sz="2000" b="1" i="1" dirty="0"/>
              <a:t>, </a:t>
            </a:r>
            <a:r>
              <a:rPr lang="en-US" sz="2000" b="1" i="1" dirty="0" err="1"/>
              <a:t>Taxodium</a:t>
            </a:r>
            <a:r>
              <a:rPr lang="en-US" sz="2000" b="1" i="1" dirty="0"/>
              <a:t>, and Nyssa sylvatica var. biflora may be present</a:t>
            </a:r>
            <a:r>
              <a:rPr lang="en-US" sz="2000" i="1" dirty="0"/>
              <a:t>.</a:t>
            </a:r>
          </a:p>
          <a:p>
            <a:pPr lvl="1"/>
            <a:r>
              <a:rPr lang="en-US" sz="1600" i="1" dirty="0"/>
              <a:t>The wetland area shall support no more than 5 trees per acre that are greater than six feet tall. Canopy species present shall be limited to species from the approved target vegetation list.</a:t>
            </a:r>
          </a:p>
          <a:p>
            <a:endParaRPr lang="en-US" sz="2000" i="1" dirty="0" smtClean="0"/>
          </a:p>
          <a:p>
            <a:r>
              <a:rPr lang="en-US" sz="2000" b="1" i="1" dirty="0" smtClean="0"/>
              <a:t>Subcanopy</a:t>
            </a:r>
            <a:r>
              <a:rPr lang="en-US" sz="2000" b="1" i="1" dirty="0"/>
              <a:t>: (sparse and suppressed) Often contains resprouting short shrubs (Hypericum brachyphyllum, Hypericum myrtifolium, Myrica heterophylla; In North Florida also Cyrilla, Clethra, Ilex coriacea, Ilex </a:t>
            </a:r>
            <a:r>
              <a:rPr lang="en-US" sz="2000" b="1" i="1" dirty="0" err="1"/>
              <a:t>cassine</a:t>
            </a:r>
            <a:r>
              <a:rPr lang="en-US" sz="2000" b="1" i="1" dirty="0" smtClean="0"/>
              <a:t>)</a:t>
            </a:r>
            <a:endParaRPr lang="en-US" sz="2000" b="1" i="1" dirty="0"/>
          </a:p>
          <a:p>
            <a:pPr lvl="1"/>
            <a:r>
              <a:rPr lang="en-US" sz="1600" i="1" dirty="0"/>
              <a:t>Shrubs are reduced to coppice, averaging &lt; 1.5m in height. Areas with shrubs averaging more than 1.5 meters in height and having a collective canopy coverage of more than 5 percent shall be limited to random spots of [X] acres or less where fire did not burn and shall represent an insignificant feature in this community type.</a:t>
            </a:r>
          </a:p>
          <a:p>
            <a:endParaRPr lang="en-US" sz="2000" i="1" dirty="0" smtClean="0"/>
          </a:p>
          <a:p>
            <a:r>
              <a:rPr lang="en-US" sz="2000" b="1" i="1" dirty="0" smtClean="0"/>
              <a:t>Groundcover</a:t>
            </a:r>
            <a:r>
              <a:rPr lang="en-US" sz="2000" b="1" i="1" dirty="0"/>
              <a:t>: </a:t>
            </a:r>
            <a:r>
              <a:rPr lang="en-US" sz="1800" b="1" i="1" dirty="0"/>
              <a:t>extremely diverse groundcover dominated by grasses and sedges and containing a diversity of showy flowering </a:t>
            </a:r>
            <a:r>
              <a:rPr lang="en-US" sz="1800" b="1" i="1" dirty="0" smtClean="0"/>
              <a:t>herbs</a:t>
            </a:r>
          </a:p>
          <a:p>
            <a:pPr lvl="1"/>
            <a:r>
              <a:rPr lang="en-US" sz="1600" i="1" dirty="0" smtClean="0"/>
              <a:t>Total </a:t>
            </a:r>
            <a:r>
              <a:rPr lang="en-US" sz="1600" i="1" dirty="0"/>
              <a:t>ground cover shall be at least 95%; </a:t>
            </a:r>
          </a:p>
          <a:p>
            <a:pPr lvl="1"/>
            <a:r>
              <a:rPr lang="en-US" sz="1600" i="1" dirty="0"/>
              <a:t>Relative ground cover by native grasses and sedges from the target vegetation list shall be at least [50]%;</a:t>
            </a:r>
          </a:p>
          <a:p>
            <a:pPr lvl="1"/>
            <a:r>
              <a:rPr lang="en-US" sz="1600" i="1" dirty="0"/>
              <a:t>At least [25] species from the ground cover target vegetation list shall be present.</a:t>
            </a:r>
          </a:p>
          <a:p>
            <a:pPr lvl="1"/>
            <a:r>
              <a:rPr lang="en-US" sz="1600" i="1" dirty="0"/>
              <a:t>Populations of at least [5] species from the wet prairie specialist list shall be present and self-sustaining.</a:t>
            </a:r>
          </a:p>
        </p:txBody>
      </p:sp>
      <p:sp>
        <p:nvSpPr>
          <p:cNvPr id="4" name="Date Placeholder 3"/>
          <p:cNvSpPr>
            <a:spLocks noGrp="1"/>
          </p:cNvSpPr>
          <p:nvPr>
            <p:ph type="dt" sz="half" idx="10"/>
          </p:nvPr>
        </p:nvSpPr>
        <p:spPr/>
        <p:txBody>
          <a:bodyPr/>
          <a:lstStyle/>
          <a:p>
            <a:fld id="{D9641B56-F1C1-4B9C-86AB-A9C4D2348069}" type="datetime1">
              <a:rPr lang="en-US" smtClean="0"/>
              <a:pPr/>
              <a:t>5/23/2016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19</a:t>
            </a:fld>
            <a:endParaRPr lang="en-US"/>
          </a:p>
        </p:txBody>
      </p:sp>
    </p:spTree>
    <p:extLst>
      <p:ext uri="{BB962C8B-B14F-4D97-AF65-F5344CB8AC3E}">
        <p14:creationId xmlns:p14="http://schemas.microsoft.com/office/powerpoint/2010/main" val="16257235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SWERP – Mitigation Success</a:t>
            </a:r>
            <a:r>
              <a:rPr lang="en-US" sz="3200" dirty="0"/>
              <a:t> </a:t>
            </a:r>
            <a:r>
              <a:rPr lang="en-US" sz="3200" dirty="0" smtClean="0"/>
              <a:t/>
            </a:r>
            <a:br>
              <a:rPr lang="en-US" sz="3200" dirty="0" smtClean="0"/>
            </a:br>
            <a:r>
              <a:rPr lang="en-US" sz="3200" dirty="0" smtClean="0"/>
              <a:t>AH1 </a:t>
            </a:r>
            <a:r>
              <a:rPr lang="en-US" sz="3200" dirty="0"/>
              <a:t>10.3.6 </a:t>
            </a:r>
          </a:p>
        </p:txBody>
      </p:sp>
      <p:sp>
        <p:nvSpPr>
          <p:cNvPr id="3" name="Content Placeholder 2"/>
          <p:cNvSpPr>
            <a:spLocks noGrp="1"/>
          </p:cNvSpPr>
          <p:nvPr>
            <p:ph idx="1"/>
          </p:nvPr>
        </p:nvSpPr>
        <p:spPr/>
        <p:txBody>
          <a:bodyPr>
            <a:normAutofit/>
          </a:bodyPr>
          <a:lstStyle/>
          <a:p>
            <a:pPr marL="457200" lvl="1" indent="0">
              <a:buNone/>
            </a:pPr>
            <a:r>
              <a:rPr lang="en-US" sz="1700" i="1" dirty="0" smtClean="0"/>
              <a:t>Mitigation </a:t>
            </a:r>
            <a:r>
              <a:rPr lang="en-US" sz="1700" i="1" dirty="0"/>
              <a:t>success will be measured in terms of whether the objectives of the mitigation are expected to be realized.  The success criteria to be included in permit conditions will specify the minimum requirements necessary to attain a determination of success.  </a:t>
            </a:r>
            <a:r>
              <a:rPr lang="en-US" sz="1700" b="1" i="1" dirty="0"/>
              <a:t>The mitigation shall be deemed successful by the Agency when all applicable water quality standards are met, the mitigation area has achieved viable and sustainable ecological and hydrological functions and the specific success criteria contained in the permit are met.  </a:t>
            </a:r>
            <a:r>
              <a:rPr lang="en-US" sz="1700" i="1" dirty="0"/>
              <a:t>If success is not achieved </a:t>
            </a:r>
            <a:r>
              <a:rPr lang="en-US" sz="1700" i="1" u="sng" dirty="0"/>
              <a:t>within the time frame specified within the permit</a:t>
            </a:r>
            <a:r>
              <a:rPr lang="en-US" sz="1700" i="1" dirty="0"/>
              <a:t>, remedial measures shall be required.  Monitoring requirements shall remain in effect until success is achieved as specified in the permit.  Maintenance requirements shall remain in effect as specified in the permit</a:t>
            </a:r>
            <a:r>
              <a:rPr lang="en-US" sz="1700" i="1" dirty="0" smtClean="0"/>
              <a:t>.</a:t>
            </a:r>
          </a:p>
          <a:p>
            <a:pPr marL="457200" lvl="1" indent="0">
              <a:buNone/>
            </a:pPr>
            <a:endParaRPr lang="en-US" sz="1800" dirty="0"/>
          </a:p>
          <a:p>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5/23/2016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a:t>
            </a:fld>
            <a:endParaRPr lang="en-US" dirty="0"/>
          </a:p>
        </p:txBody>
      </p:sp>
    </p:spTree>
    <p:extLst>
      <p:ext uri="{BB962C8B-B14F-4D97-AF65-F5344CB8AC3E}">
        <p14:creationId xmlns:p14="http://schemas.microsoft.com/office/powerpoint/2010/main" val="338293368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Project-Specific </a:t>
            </a:r>
            <a:r>
              <a:rPr lang="en-US" sz="3200" dirty="0"/>
              <a:t>Success Criteria</a:t>
            </a:r>
          </a:p>
        </p:txBody>
      </p:sp>
      <p:sp>
        <p:nvSpPr>
          <p:cNvPr id="3" name="Content Placeholder 2"/>
          <p:cNvSpPr>
            <a:spLocks noGrp="1"/>
          </p:cNvSpPr>
          <p:nvPr>
            <p:ph idx="1"/>
          </p:nvPr>
        </p:nvSpPr>
        <p:spPr>
          <a:xfrm>
            <a:off x="152400" y="1143000"/>
            <a:ext cx="8534400" cy="4983163"/>
          </a:xfrm>
        </p:spPr>
        <p:txBody>
          <a:bodyPr>
            <a:normAutofit/>
          </a:bodyPr>
          <a:lstStyle/>
          <a:p>
            <a:pPr marL="0" indent="0">
              <a:buNone/>
            </a:pPr>
            <a:r>
              <a:rPr lang="en-US" dirty="0" smtClean="0"/>
              <a:t>Grade the mitigation in a number of ways.</a:t>
            </a:r>
          </a:p>
          <a:p>
            <a:pPr lvl="1"/>
            <a:r>
              <a:rPr lang="en-US" dirty="0" smtClean="0"/>
              <a:t>Establish multiple ways to measure success</a:t>
            </a:r>
          </a:p>
          <a:p>
            <a:pPr lvl="2"/>
            <a:r>
              <a:rPr lang="en-US" dirty="0" smtClean="0"/>
              <a:t>Numeric targets</a:t>
            </a:r>
          </a:p>
          <a:p>
            <a:pPr lvl="3"/>
            <a:r>
              <a:rPr lang="en-US" dirty="0" smtClean="0"/>
              <a:t>Ranges may work best for certain attributes</a:t>
            </a:r>
          </a:p>
          <a:p>
            <a:pPr lvl="2"/>
            <a:r>
              <a:rPr lang="en-US" dirty="0" smtClean="0"/>
              <a:t>Comparisons with appropriate reference sites and natural community descriptions</a:t>
            </a:r>
          </a:p>
          <a:p>
            <a:pPr lvl="2"/>
            <a:r>
              <a:rPr lang="en-US" dirty="0" smtClean="0"/>
              <a:t>Allow room for reasonable </a:t>
            </a:r>
            <a:r>
              <a:rPr lang="en-US" smtClean="0"/>
              <a:t>scientific judgment</a:t>
            </a:r>
            <a:endParaRPr lang="en-US" dirty="0" smtClean="0"/>
          </a:p>
        </p:txBody>
      </p:sp>
      <p:sp>
        <p:nvSpPr>
          <p:cNvPr id="4" name="Date Placeholder 3"/>
          <p:cNvSpPr>
            <a:spLocks noGrp="1"/>
          </p:cNvSpPr>
          <p:nvPr>
            <p:ph type="dt" sz="half" idx="10"/>
          </p:nvPr>
        </p:nvSpPr>
        <p:spPr/>
        <p:txBody>
          <a:bodyPr/>
          <a:lstStyle/>
          <a:p>
            <a:fld id="{D9641B56-F1C1-4B9C-86AB-A9C4D2348069}" type="datetime1">
              <a:rPr lang="en-US" smtClean="0"/>
              <a:pPr/>
              <a:t>5/23/2016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20</a:t>
            </a:fld>
            <a:endParaRPr lang="en-US" dirty="0"/>
          </a:p>
        </p:txBody>
      </p:sp>
    </p:spTree>
    <p:extLst>
      <p:ext uri="{BB962C8B-B14F-4D97-AF65-F5344CB8AC3E}">
        <p14:creationId xmlns:p14="http://schemas.microsoft.com/office/powerpoint/2010/main" val="313170273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Take home message</a:t>
            </a:r>
            <a:endParaRPr lang="en-US" sz="3200" dirty="0"/>
          </a:p>
        </p:txBody>
      </p:sp>
      <p:sp>
        <p:nvSpPr>
          <p:cNvPr id="3" name="Content Placeholder 2"/>
          <p:cNvSpPr>
            <a:spLocks noGrp="1"/>
          </p:cNvSpPr>
          <p:nvPr>
            <p:ph idx="1"/>
          </p:nvPr>
        </p:nvSpPr>
        <p:spPr>
          <a:xfrm>
            <a:off x="304800" y="1447800"/>
            <a:ext cx="8458200" cy="4800600"/>
          </a:xfrm>
        </p:spPr>
        <p:txBody>
          <a:bodyPr>
            <a:normAutofit/>
          </a:bodyPr>
          <a:lstStyle/>
          <a:p>
            <a:pPr marL="0" indent="0" algn="ctr">
              <a:buNone/>
            </a:pPr>
            <a:r>
              <a:rPr lang="en-US" dirty="0" smtClean="0"/>
              <a:t>Know your natural communities</a:t>
            </a:r>
          </a:p>
          <a:p>
            <a:pPr marL="0" indent="0" algn="ctr">
              <a:buNone/>
            </a:pPr>
            <a:r>
              <a:rPr lang="en-US" dirty="0" smtClean="0"/>
              <a:t>Focus on the mitigation goal, natural communities</a:t>
            </a:r>
          </a:p>
          <a:p>
            <a:pPr marL="0" indent="0" algn="ctr">
              <a:buNone/>
            </a:pPr>
            <a:endParaRPr lang="en-US" dirty="0" smtClean="0"/>
          </a:p>
          <a:p>
            <a:pPr marL="0" indent="0" algn="ctr">
              <a:buNone/>
            </a:pPr>
            <a:r>
              <a:rPr lang="en-US" dirty="0" smtClean="0"/>
              <a:t>Think!</a:t>
            </a:r>
          </a:p>
          <a:p>
            <a:pPr marL="0" indent="0" algn="ctr">
              <a:buNone/>
            </a:pPr>
            <a:r>
              <a:rPr lang="en-US" dirty="0" smtClean="0"/>
              <a:t>What should success look like?</a:t>
            </a:r>
          </a:p>
          <a:p>
            <a:pPr marL="0" indent="0" algn="ctr">
              <a:buNone/>
            </a:pPr>
            <a:endParaRPr lang="en-US" dirty="0" smtClean="0"/>
          </a:p>
          <a:p>
            <a:pPr marL="0" indent="0" algn="ctr">
              <a:buNone/>
            </a:pPr>
            <a:r>
              <a:rPr lang="en-US" dirty="0" smtClean="0"/>
              <a:t>Clear numeric targets (ranges)</a:t>
            </a:r>
          </a:p>
          <a:p>
            <a:pPr marL="0" indent="0" algn="ctr">
              <a:buNone/>
            </a:pPr>
            <a:r>
              <a:rPr lang="en-US" dirty="0" smtClean="0"/>
              <a:t>Specific to </a:t>
            </a:r>
            <a:r>
              <a:rPr lang="en-US" smtClean="0"/>
              <a:t>the mitigation </a:t>
            </a:r>
            <a:endParaRPr lang="en-US" dirty="0" smtClean="0"/>
          </a:p>
          <a:p>
            <a:pPr marL="0" indent="0" algn="ctr">
              <a:buNone/>
            </a:pPr>
            <a:endParaRPr lang="en-US" dirty="0" smtClean="0"/>
          </a:p>
          <a:p>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5/23/2016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21</a:t>
            </a:fld>
            <a:endParaRPr lang="en-US"/>
          </a:p>
        </p:txBody>
      </p:sp>
    </p:spTree>
    <p:extLst>
      <p:ext uri="{BB962C8B-B14F-4D97-AF65-F5344CB8AC3E}">
        <p14:creationId xmlns:p14="http://schemas.microsoft.com/office/powerpoint/2010/main" val="19420034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solidFill>
                  <a:schemeClr val="tx1"/>
                </a:solidFill>
              </a:rPr>
              <a:t>References</a:t>
            </a:r>
            <a:endParaRPr lang="en-US" sz="3200" dirty="0">
              <a:solidFill>
                <a:schemeClr val="tx1"/>
              </a:solidFill>
            </a:endParaRPr>
          </a:p>
        </p:txBody>
      </p:sp>
      <p:sp>
        <p:nvSpPr>
          <p:cNvPr id="3" name="Content Placeholder 2"/>
          <p:cNvSpPr>
            <a:spLocks noGrp="1"/>
          </p:cNvSpPr>
          <p:nvPr>
            <p:ph idx="1"/>
          </p:nvPr>
        </p:nvSpPr>
        <p:spPr>
          <a:xfrm>
            <a:off x="457200" y="1219200"/>
            <a:ext cx="8229600" cy="5029200"/>
          </a:xfrm>
        </p:spPr>
        <p:txBody>
          <a:bodyPr>
            <a:normAutofit/>
          </a:bodyPr>
          <a:lstStyle/>
          <a:p>
            <a:r>
              <a:rPr lang="en-US" sz="1400" b="1" dirty="0" smtClean="0"/>
              <a:t>Environmental Law Institute</a:t>
            </a:r>
            <a:r>
              <a:rPr lang="en-US" sz="1400" dirty="0" smtClean="0"/>
              <a:t> (2004) </a:t>
            </a:r>
            <a:r>
              <a:rPr lang="en-US" sz="1400" i="1" dirty="0" smtClean="0"/>
              <a:t>Measuring Mitigation: A Review of the Science for Compensatory Mitigation Performance Standards.</a:t>
            </a:r>
            <a:r>
              <a:rPr lang="en-US" sz="1400" dirty="0" smtClean="0"/>
              <a:t> Environmental Law Institute, Washington, D.C. ISBN # 1-58576-084-6</a:t>
            </a:r>
            <a:r>
              <a:rPr lang="en-US" sz="1400" dirty="0"/>
              <a:t> </a:t>
            </a:r>
            <a:r>
              <a:rPr lang="en-US" sz="1400" dirty="0" smtClean="0"/>
              <a:t>(</a:t>
            </a:r>
            <a:r>
              <a:rPr lang="en-US" sz="1400" dirty="0" smtClean="0">
                <a:hlinkClick r:id="rId3"/>
              </a:rPr>
              <a:t>http</a:t>
            </a:r>
            <a:r>
              <a:rPr lang="en-US" sz="1400" dirty="0">
                <a:hlinkClick r:id="rId3"/>
              </a:rPr>
              <a:t>://</a:t>
            </a:r>
            <a:r>
              <a:rPr lang="en-US" sz="1400" dirty="0" smtClean="0">
                <a:hlinkClick r:id="rId3"/>
              </a:rPr>
              <a:t>www.eli.org/sites/default/files/eli-pubs/revision.pdf</a:t>
            </a:r>
            <a:r>
              <a:rPr lang="en-US" sz="1400" dirty="0" smtClean="0"/>
              <a:t>).</a:t>
            </a:r>
          </a:p>
          <a:p>
            <a:endParaRPr lang="en-US" sz="1400" b="1" dirty="0" smtClean="0"/>
          </a:p>
          <a:p>
            <a:r>
              <a:rPr lang="en-US" sz="1400" b="1" dirty="0" smtClean="0"/>
              <a:t>Florida Department of Environmental Protection </a:t>
            </a:r>
            <a:r>
              <a:rPr lang="en-US" sz="1400" dirty="0" smtClean="0"/>
              <a:t>(2013) </a:t>
            </a:r>
            <a:r>
              <a:rPr lang="en-US" sz="1400" i="1" dirty="0" smtClean="0"/>
              <a:t>Environmental Resource Permit Applicant’s handbook Volume I.</a:t>
            </a:r>
            <a:r>
              <a:rPr lang="en-US" sz="1400" dirty="0" smtClean="0"/>
              <a:t> Florida Administrative Code (F.A.C.) Rule 62-330 (Incorporated by reference</a:t>
            </a:r>
            <a:r>
              <a:rPr lang="en-US" sz="1400" dirty="0"/>
              <a:t>) </a:t>
            </a:r>
            <a:r>
              <a:rPr lang="en-US" sz="1400" dirty="0">
                <a:hlinkClick r:id="rId4"/>
              </a:rPr>
              <a:t>https://</a:t>
            </a:r>
            <a:r>
              <a:rPr lang="en-US" sz="1400" dirty="0" smtClean="0">
                <a:hlinkClick r:id="rId4"/>
              </a:rPr>
              <a:t>www.flrules.org/gateway/reference.asp?No=Ref-03174</a:t>
            </a:r>
            <a:r>
              <a:rPr lang="en-US" sz="1400" dirty="0" smtClean="0"/>
              <a:t>).</a:t>
            </a:r>
          </a:p>
          <a:p>
            <a:endParaRPr lang="en-US" sz="1400" b="1" dirty="0" smtClean="0"/>
          </a:p>
          <a:p>
            <a:r>
              <a:rPr lang="en-US" sz="1400" b="1" dirty="0" smtClean="0"/>
              <a:t>Florida Natural Areas Inventory (FNAI)</a:t>
            </a:r>
            <a:r>
              <a:rPr lang="en-US" sz="1400" dirty="0" smtClean="0"/>
              <a:t> (2010) Guide to the Natural Communities of Florida: 2010 edition. Florida Natural Areas Inventory, Tallahassee, </a:t>
            </a:r>
            <a:r>
              <a:rPr lang="en-US" sz="1400" dirty="0"/>
              <a:t>FL (</a:t>
            </a:r>
            <a:r>
              <a:rPr lang="en-US" sz="1400" dirty="0">
                <a:hlinkClick r:id="rId5"/>
              </a:rPr>
              <a:t>http://</a:t>
            </a:r>
            <a:r>
              <a:rPr lang="en-US" sz="1400" dirty="0" smtClean="0">
                <a:hlinkClick r:id="rId5"/>
              </a:rPr>
              <a:t>www.fnai.org/naturalcommguide.cfm</a:t>
            </a:r>
            <a:r>
              <a:rPr lang="en-US" sz="1400" dirty="0" smtClean="0"/>
              <a:t>).</a:t>
            </a:r>
          </a:p>
          <a:p>
            <a:endParaRPr lang="en-US" sz="1400" b="1" dirty="0" smtClean="0"/>
          </a:p>
          <a:p>
            <a:r>
              <a:rPr lang="en-US" sz="1400" b="1" dirty="0" smtClean="0"/>
              <a:t>Society of Wetland Scientists (SWS) Position Paper </a:t>
            </a:r>
            <a:r>
              <a:rPr lang="en-US" sz="1400" dirty="0" smtClean="0"/>
              <a:t>(2013) </a:t>
            </a:r>
            <a:r>
              <a:rPr lang="en-US" sz="1400" i="1" dirty="0" smtClean="0"/>
              <a:t>Performance Standards for Wetland Restoration and </a:t>
            </a:r>
            <a:r>
              <a:rPr lang="en-US" sz="1400" i="1" dirty="0"/>
              <a:t>Creation (</a:t>
            </a:r>
            <a:r>
              <a:rPr lang="en-US" sz="1400" i="1" dirty="0">
                <a:hlinkClick r:id="rId6"/>
              </a:rPr>
              <a:t>http://</a:t>
            </a:r>
            <a:r>
              <a:rPr lang="en-US" sz="1400" i="1" dirty="0" smtClean="0">
                <a:hlinkClick r:id="rId6"/>
              </a:rPr>
              <a:t>www.bioone.org/doi/abs/10.1672/0732-9393%282001%29018%5B0021%3APPOPSF%5D2.0.CO%3B2?journalCode=wtbl</a:t>
            </a:r>
            <a:r>
              <a:rPr lang="en-US" sz="1400" i="1" dirty="0" smtClean="0"/>
              <a:t>).</a:t>
            </a:r>
            <a:endParaRPr lang="en-US" sz="1400" dirty="0" smtClean="0"/>
          </a:p>
          <a:p>
            <a:endParaRPr lang="en-US" sz="1400" b="1" dirty="0" smtClean="0"/>
          </a:p>
          <a:p>
            <a:r>
              <a:rPr lang="en-US" sz="1400" b="1" dirty="0" smtClean="0"/>
              <a:t>SER (Society for Ecological Restoration International Science &amp; Policy Working Group)</a:t>
            </a:r>
            <a:r>
              <a:rPr lang="en-US" sz="1400" dirty="0" smtClean="0"/>
              <a:t> (2004) </a:t>
            </a:r>
            <a:r>
              <a:rPr lang="en-US" sz="1400" i="1" dirty="0" smtClean="0"/>
              <a:t>The SER International Primer on Ecological Restoration</a:t>
            </a:r>
            <a:r>
              <a:rPr lang="en-US" sz="1400" dirty="0" smtClean="0"/>
              <a:t>.</a:t>
            </a:r>
            <a:r>
              <a:rPr lang="en-US" sz="1400" b="1" dirty="0" smtClean="0"/>
              <a:t> </a:t>
            </a:r>
            <a:r>
              <a:rPr lang="en-US" sz="1400" dirty="0" smtClean="0"/>
              <a:t>(available from http//www.ser.org) accessed in January 2014. Society for Ecological Restoration International, Tucson, </a:t>
            </a:r>
            <a:r>
              <a:rPr lang="en-US" sz="1400" dirty="0"/>
              <a:t>Arizona (</a:t>
            </a:r>
            <a:r>
              <a:rPr lang="en-US" sz="1400" dirty="0">
                <a:hlinkClick r:id="rId7"/>
              </a:rPr>
              <a:t>http://</a:t>
            </a:r>
            <a:r>
              <a:rPr lang="en-US" sz="1400" dirty="0" smtClean="0">
                <a:hlinkClick r:id="rId7"/>
              </a:rPr>
              <a:t>www.ser.org/docs/default-document-library/english.pdf</a:t>
            </a:r>
            <a:r>
              <a:rPr lang="en-US" sz="1400" dirty="0" smtClean="0"/>
              <a:t>).</a:t>
            </a:r>
            <a:endParaRPr lang="en-US" sz="1400" dirty="0"/>
          </a:p>
        </p:txBody>
      </p:sp>
      <p:sp>
        <p:nvSpPr>
          <p:cNvPr id="4" name="Date Placeholder 3"/>
          <p:cNvSpPr>
            <a:spLocks noGrp="1"/>
          </p:cNvSpPr>
          <p:nvPr>
            <p:ph type="dt" sz="half" idx="10"/>
          </p:nvPr>
        </p:nvSpPr>
        <p:spPr/>
        <p:txBody>
          <a:bodyPr/>
          <a:lstStyle/>
          <a:p>
            <a:fld id="{D9641B56-F1C1-4B9C-86AB-A9C4D2348069}" type="datetime1">
              <a:rPr lang="en-US" smtClean="0"/>
              <a:pPr/>
              <a:t>5/23/2016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22</a:t>
            </a:fld>
            <a:endParaRPr lang="en-US"/>
          </a:p>
        </p:txBody>
      </p:sp>
    </p:spTree>
    <p:extLst>
      <p:ext uri="{BB962C8B-B14F-4D97-AF65-F5344CB8AC3E}">
        <p14:creationId xmlns:p14="http://schemas.microsoft.com/office/powerpoint/2010/main" val="26897947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Mining and Mitigation Program             Permit Review: </a:t>
            </a:r>
            <a:endParaRPr lang="en-US" sz="3200" dirty="0"/>
          </a:p>
        </p:txBody>
      </p:sp>
      <p:sp>
        <p:nvSpPr>
          <p:cNvPr id="3" name="Content Placeholder 2"/>
          <p:cNvSpPr>
            <a:spLocks noGrp="1"/>
          </p:cNvSpPr>
          <p:nvPr>
            <p:ph idx="1"/>
          </p:nvPr>
        </p:nvSpPr>
        <p:spPr>
          <a:xfrm>
            <a:off x="152400" y="1143000"/>
            <a:ext cx="8525347" cy="5105400"/>
          </a:xfrm>
        </p:spPr>
        <p:txBody>
          <a:bodyPr>
            <a:noAutofit/>
          </a:bodyPr>
          <a:lstStyle/>
          <a:p>
            <a:pPr marL="342900" lvl="1" indent="-342900">
              <a:buFont typeface="Arial" pitchFamily="34" charset="0"/>
              <a:buChar char="•"/>
            </a:pPr>
            <a:r>
              <a:rPr lang="en-US" sz="1800" dirty="0" smtClean="0"/>
              <a:t>Task: Review contemporary success criteria from permits three former program areas: mitigation banking, phosphate mining, and non-phosphate mining. Identify </a:t>
            </a:r>
            <a:r>
              <a:rPr lang="en-US" sz="1800" dirty="0"/>
              <a:t>successes and </a:t>
            </a:r>
            <a:r>
              <a:rPr lang="en-US" sz="1800" dirty="0" smtClean="0"/>
              <a:t>shortcomings, </a:t>
            </a:r>
            <a:r>
              <a:rPr lang="en-US" sz="1800" dirty="0"/>
              <a:t>and develop recommendations for </a:t>
            </a:r>
            <a:r>
              <a:rPr lang="en-US" sz="1800" dirty="0" smtClean="0"/>
              <a:t>establishment of future success criteria. </a:t>
            </a:r>
          </a:p>
          <a:p>
            <a:pPr marL="742950" lvl="2" indent="-342900"/>
            <a:r>
              <a:rPr lang="en-US" sz="1200" dirty="0"/>
              <a:t>Team members: Connie Bersok, Howard Hayes, Jay Kamke, Christine Keenan, and Matt Wilson </a:t>
            </a:r>
          </a:p>
          <a:p>
            <a:r>
              <a:rPr lang="en-US" sz="1800" dirty="0"/>
              <a:t>Reviewed mitigation success criteria </a:t>
            </a:r>
            <a:r>
              <a:rPr lang="en-US" sz="1800" dirty="0" smtClean="0"/>
              <a:t>in </a:t>
            </a:r>
            <a:r>
              <a:rPr lang="en-US" sz="1800" dirty="0"/>
              <a:t>39 </a:t>
            </a:r>
            <a:r>
              <a:rPr lang="en-US" sz="1800" dirty="0" smtClean="0"/>
              <a:t>mining and mitigation bank permits</a:t>
            </a:r>
          </a:p>
          <a:p>
            <a:pPr lvl="1"/>
            <a:r>
              <a:rPr lang="en-US" sz="1400" dirty="0" smtClean="0"/>
              <a:t>Large </a:t>
            </a:r>
            <a:r>
              <a:rPr lang="en-US" sz="1400" dirty="0"/>
              <a:t>mitigation </a:t>
            </a:r>
            <a:r>
              <a:rPr lang="en-US" sz="1400" dirty="0" smtClean="0"/>
              <a:t>projects (generally thousands of acres)</a:t>
            </a:r>
          </a:p>
          <a:p>
            <a:pPr lvl="1"/>
            <a:r>
              <a:rPr lang="en-US" sz="1400" dirty="0" smtClean="0"/>
              <a:t>Multiple target community types</a:t>
            </a:r>
          </a:p>
          <a:p>
            <a:pPr lvl="1"/>
            <a:r>
              <a:rPr lang="en-US" sz="1400" dirty="0"/>
              <a:t>T</a:t>
            </a:r>
            <a:r>
              <a:rPr lang="en-US" sz="1400" dirty="0" smtClean="0"/>
              <a:t>ypically a combination of mitigation types</a:t>
            </a:r>
          </a:p>
          <a:p>
            <a:pPr lvl="2"/>
            <a:r>
              <a:rPr lang="en-US" sz="1400" dirty="0" smtClean="0"/>
              <a:t>Preservation, Enhancement, Restoration, and Creation</a:t>
            </a:r>
            <a:endParaRPr lang="en-US" sz="1400" dirty="0"/>
          </a:p>
        </p:txBody>
      </p:sp>
      <p:sp>
        <p:nvSpPr>
          <p:cNvPr id="4" name="Date Placeholder 3"/>
          <p:cNvSpPr>
            <a:spLocks noGrp="1"/>
          </p:cNvSpPr>
          <p:nvPr>
            <p:ph type="dt" sz="half" idx="10"/>
          </p:nvPr>
        </p:nvSpPr>
        <p:spPr/>
        <p:txBody>
          <a:bodyPr/>
          <a:lstStyle/>
          <a:p>
            <a:fld id="{D9641B56-F1C1-4B9C-86AB-A9C4D2348069}" type="datetime1">
              <a:rPr lang="en-US" smtClean="0"/>
              <a:pPr/>
              <a:t>5/23/2016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a:t>
            </a:fld>
            <a:endParaRPr lang="en-US" dirty="0"/>
          </a:p>
        </p:txBody>
      </p:sp>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091499" y="2951416"/>
            <a:ext cx="2900101" cy="2016261"/>
          </a:xfrm>
          <a:prstGeom prst="rect">
            <a:avLst/>
          </a:prstGeom>
        </p:spPr>
      </p:pic>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772" y="4994083"/>
            <a:ext cx="9144000" cy="1507253"/>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Permit Review: Findings</a:t>
            </a:r>
            <a:endParaRPr lang="en-US" sz="3200" dirty="0"/>
          </a:p>
        </p:txBody>
      </p:sp>
      <p:sp>
        <p:nvSpPr>
          <p:cNvPr id="3" name="Content Placeholder 2"/>
          <p:cNvSpPr>
            <a:spLocks noGrp="1"/>
          </p:cNvSpPr>
          <p:nvPr>
            <p:ph idx="1"/>
          </p:nvPr>
        </p:nvSpPr>
        <p:spPr>
          <a:xfrm>
            <a:off x="457200" y="1219200"/>
            <a:ext cx="8229600" cy="4906963"/>
          </a:xfrm>
        </p:spPr>
        <p:txBody>
          <a:bodyPr>
            <a:normAutofit fontScale="55000" lnSpcReduction="20000"/>
          </a:bodyPr>
          <a:lstStyle/>
          <a:p>
            <a:r>
              <a:rPr lang="en-US" sz="3800" dirty="0" smtClean="0"/>
              <a:t>The </a:t>
            </a:r>
            <a:r>
              <a:rPr lang="en-US" sz="3800" dirty="0"/>
              <a:t>success criteria used </a:t>
            </a:r>
            <a:r>
              <a:rPr lang="en-US" sz="3800" dirty="0" smtClean="0"/>
              <a:t>by </a:t>
            </a:r>
            <a:r>
              <a:rPr lang="en-US" sz="3800" dirty="0"/>
              <a:t>each program </a:t>
            </a:r>
            <a:r>
              <a:rPr lang="en-US" sz="3800" dirty="0" smtClean="0"/>
              <a:t>area were similar.</a:t>
            </a:r>
            <a:endParaRPr lang="en-US" sz="3800" dirty="0"/>
          </a:p>
          <a:p>
            <a:pPr lvl="1"/>
            <a:r>
              <a:rPr lang="en-US" dirty="0"/>
              <a:t>Common ancestry</a:t>
            </a:r>
          </a:p>
          <a:p>
            <a:pPr lvl="1"/>
            <a:r>
              <a:rPr lang="en-US" dirty="0"/>
              <a:t>Convergent evolution</a:t>
            </a:r>
          </a:p>
          <a:p>
            <a:endParaRPr lang="en-US" dirty="0" smtClean="0"/>
          </a:p>
          <a:p>
            <a:r>
              <a:rPr lang="en-US" sz="3800" dirty="0" smtClean="0"/>
              <a:t>Some common differences were noted.</a:t>
            </a:r>
          </a:p>
          <a:p>
            <a:pPr lvl="1"/>
            <a:r>
              <a:rPr lang="en-US" dirty="0" smtClean="0"/>
              <a:t>Differences in values for common attributes (e.g. nuisance/exotic species)</a:t>
            </a:r>
          </a:p>
          <a:p>
            <a:pPr lvl="1"/>
            <a:r>
              <a:rPr lang="en-US" dirty="0" smtClean="0"/>
              <a:t>Differences in criteria for similar ecosystem components</a:t>
            </a:r>
          </a:p>
          <a:p>
            <a:endParaRPr lang="en-US" dirty="0" smtClean="0"/>
          </a:p>
          <a:p>
            <a:r>
              <a:rPr lang="en-US" sz="3800" dirty="0" smtClean="0"/>
              <a:t>Most permits included some success criteria that are applicable regardless </a:t>
            </a:r>
            <a:r>
              <a:rPr lang="en-US" sz="3800" dirty="0"/>
              <a:t>of community </a:t>
            </a:r>
            <a:r>
              <a:rPr lang="en-US" sz="3800" dirty="0" smtClean="0"/>
              <a:t>type.</a:t>
            </a:r>
            <a:endParaRPr lang="en-US" sz="3800" dirty="0"/>
          </a:p>
          <a:p>
            <a:endParaRPr lang="en-US" dirty="0" smtClean="0"/>
          </a:p>
          <a:p>
            <a:r>
              <a:rPr lang="en-US" sz="3800" dirty="0" smtClean="0"/>
              <a:t>Most permits included community-specific success criteria.</a:t>
            </a:r>
          </a:p>
          <a:p>
            <a:pPr lvl="1"/>
            <a:r>
              <a:rPr lang="en-US" dirty="0" smtClean="0"/>
              <a:t>Mitigation success criteria have been developed for several target community types.</a:t>
            </a:r>
          </a:p>
          <a:p>
            <a:endParaRPr lang="en-US" dirty="0" smtClean="0"/>
          </a:p>
          <a:p>
            <a:r>
              <a:rPr lang="en-US" sz="3800" dirty="0" smtClean="0"/>
              <a:t>Success criteria often varied due to project-specific circumstances.</a:t>
            </a:r>
          </a:p>
          <a:p>
            <a:pPr lvl="1"/>
            <a:r>
              <a:rPr lang="en-US" dirty="0"/>
              <a:t>T</a:t>
            </a:r>
            <a:r>
              <a:rPr lang="en-US" dirty="0" smtClean="0"/>
              <a:t>ype </a:t>
            </a:r>
            <a:r>
              <a:rPr lang="en-US" dirty="0"/>
              <a:t>of mitigation being </a:t>
            </a:r>
            <a:r>
              <a:rPr lang="en-US" dirty="0" smtClean="0"/>
              <a:t>conducted</a:t>
            </a:r>
          </a:p>
          <a:p>
            <a:pPr lvl="1"/>
            <a:r>
              <a:rPr lang="en-US" dirty="0" smtClean="0"/>
              <a:t>Starting condition</a:t>
            </a:r>
          </a:p>
          <a:p>
            <a:pPr lvl="1"/>
            <a:r>
              <a:rPr lang="en-US" dirty="0" smtClean="0"/>
              <a:t>Community Type</a:t>
            </a:r>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5/23/2016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4</a:t>
            </a:fld>
            <a:endParaRPr lang="en-US" dirty="0"/>
          </a:p>
        </p:txBody>
      </p:sp>
    </p:spTree>
    <p:extLst>
      <p:ext uri="{BB962C8B-B14F-4D97-AF65-F5344CB8AC3E}">
        <p14:creationId xmlns:p14="http://schemas.microsoft.com/office/powerpoint/2010/main" val="12938534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7848600" cy="1143000"/>
          </a:xfrm>
        </p:spPr>
        <p:txBody>
          <a:bodyPr>
            <a:normAutofit/>
          </a:bodyPr>
          <a:lstStyle/>
          <a:p>
            <a:r>
              <a:rPr lang="en-US" sz="3000" dirty="0" smtClean="0"/>
              <a:t>Common Literature Recommendations</a:t>
            </a:r>
            <a:endParaRPr lang="en-US" sz="3000" dirty="0"/>
          </a:p>
        </p:txBody>
      </p:sp>
      <p:sp>
        <p:nvSpPr>
          <p:cNvPr id="3" name="Content Placeholder 2"/>
          <p:cNvSpPr>
            <a:spLocks noGrp="1"/>
          </p:cNvSpPr>
          <p:nvPr>
            <p:ph idx="1"/>
          </p:nvPr>
        </p:nvSpPr>
        <p:spPr>
          <a:xfrm>
            <a:off x="457200" y="1219200"/>
            <a:ext cx="8229600" cy="4906963"/>
          </a:xfrm>
        </p:spPr>
        <p:txBody>
          <a:bodyPr>
            <a:normAutofit fontScale="62500" lnSpcReduction="20000"/>
          </a:bodyPr>
          <a:lstStyle/>
          <a:p>
            <a:r>
              <a:rPr lang="en-US" sz="3500" dirty="0" smtClean="0"/>
              <a:t>Project goals should be clearly articulated </a:t>
            </a:r>
            <a:r>
              <a:rPr lang="en-US" sz="3500" i="1" dirty="0" smtClean="0"/>
              <a:t>a priori.</a:t>
            </a:r>
            <a:endParaRPr lang="en-US" sz="3500" dirty="0"/>
          </a:p>
          <a:p>
            <a:pPr lvl="1"/>
            <a:r>
              <a:rPr lang="en-US" dirty="0"/>
              <a:t>P</a:t>
            </a:r>
            <a:r>
              <a:rPr lang="en-US" dirty="0" smtClean="0"/>
              <a:t>erformance </a:t>
            </a:r>
            <a:r>
              <a:rPr lang="en-US" dirty="0"/>
              <a:t>standards should relate to project </a:t>
            </a:r>
            <a:r>
              <a:rPr lang="en-US" dirty="0" smtClean="0"/>
              <a:t>goals</a:t>
            </a:r>
          </a:p>
          <a:p>
            <a:endParaRPr lang="en-US" dirty="0" smtClean="0"/>
          </a:p>
          <a:p>
            <a:r>
              <a:rPr lang="en-US" sz="3500" dirty="0" smtClean="0"/>
              <a:t>Attributes </a:t>
            </a:r>
            <a:r>
              <a:rPr lang="en-US" sz="3500" dirty="0"/>
              <a:t>should be simple to measure and be </a:t>
            </a:r>
            <a:r>
              <a:rPr lang="en-US" sz="3500" dirty="0" smtClean="0"/>
              <a:t>cost-effective.</a:t>
            </a:r>
            <a:endParaRPr lang="en-US" sz="3500" dirty="0"/>
          </a:p>
          <a:p>
            <a:pPr lvl="1"/>
            <a:r>
              <a:rPr lang="en-US" dirty="0"/>
              <a:t>Targets should be attainable within a reasonable time frame</a:t>
            </a:r>
          </a:p>
          <a:p>
            <a:pPr lvl="2"/>
            <a:r>
              <a:rPr lang="en-US" dirty="0"/>
              <a:t>Time frames to achieve success should be established </a:t>
            </a:r>
            <a:r>
              <a:rPr lang="en-US" dirty="0" smtClean="0"/>
              <a:t>(required by SWERP AH1 10.3.6)</a:t>
            </a:r>
            <a:endParaRPr lang="en-US" dirty="0"/>
          </a:p>
          <a:p>
            <a:endParaRPr lang="en-US" dirty="0" smtClean="0"/>
          </a:p>
          <a:p>
            <a:r>
              <a:rPr lang="en-US" sz="3500" dirty="0" smtClean="0"/>
              <a:t>Attributes </a:t>
            </a:r>
            <a:r>
              <a:rPr lang="en-US" sz="3500" dirty="0"/>
              <a:t>measured should be indicative of wetland </a:t>
            </a:r>
            <a:r>
              <a:rPr lang="en-US" sz="3500" dirty="0" smtClean="0"/>
              <a:t>function.</a:t>
            </a:r>
          </a:p>
          <a:p>
            <a:pPr lvl="1"/>
            <a:endParaRPr lang="en-US" u="sng" dirty="0" smtClean="0"/>
          </a:p>
          <a:p>
            <a:pPr lvl="1"/>
            <a:r>
              <a:rPr lang="en-US" u="sng" dirty="0" smtClean="0"/>
              <a:t>Ecological </a:t>
            </a:r>
            <a:r>
              <a:rPr lang="en-US" u="sng" dirty="0"/>
              <a:t>Processes</a:t>
            </a:r>
            <a:r>
              <a:rPr lang="en-US" dirty="0"/>
              <a:t>: Biological interactions, nutrient pools, herbivory, dispersal, pollination, predation, parasitism, and litter dynamics/decomposition processes, soil </a:t>
            </a:r>
            <a:r>
              <a:rPr lang="en-US" dirty="0" smtClean="0"/>
              <a:t>biota, etc…</a:t>
            </a:r>
            <a:endParaRPr lang="en-US" dirty="0"/>
          </a:p>
          <a:p>
            <a:pPr lvl="2"/>
            <a:r>
              <a:rPr lang="en-US" dirty="0"/>
              <a:t>Ecological processes are rarely </a:t>
            </a:r>
            <a:r>
              <a:rPr lang="en-US" dirty="0" smtClean="0"/>
              <a:t>used  for assessment of mitigation </a:t>
            </a:r>
          </a:p>
          <a:p>
            <a:pPr lvl="3"/>
            <a:r>
              <a:rPr lang="en-US" dirty="0" smtClean="0"/>
              <a:t>slower </a:t>
            </a:r>
            <a:r>
              <a:rPr lang="en-US" dirty="0"/>
              <a:t>to recover in comparison with diversity or vegetation structure</a:t>
            </a:r>
          </a:p>
          <a:p>
            <a:pPr lvl="3"/>
            <a:r>
              <a:rPr lang="en-US" dirty="0"/>
              <a:t>time, cost, and confounding factors</a:t>
            </a:r>
          </a:p>
          <a:p>
            <a:pPr lvl="1"/>
            <a:endParaRPr lang="en-US" u="sng" dirty="0" smtClean="0"/>
          </a:p>
          <a:p>
            <a:pPr lvl="1"/>
            <a:r>
              <a:rPr lang="en-US" u="sng" dirty="0" smtClean="0"/>
              <a:t>Structural Attributes</a:t>
            </a:r>
            <a:r>
              <a:rPr lang="en-US" dirty="0" smtClean="0"/>
              <a:t>: Typically measures of vegetation and hydrology</a:t>
            </a:r>
          </a:p>
          <a:p>
            <a:pPr lvl="2"/>
            <a:r>
              <a:rPr lang="en-US" dirty="0" smtClean="0"/>
              <a:t>Function follows form</a:t>
            </a:r>
          </a:p>
          <a:p>
            <a:pPr lvl="2"/>
            <a:r>
              <a:rPr lang="en-US" dirty="0"/>
              <a:t>Role of </a:t>
            </a:r>
            <a:r>
              <a:rPr lang="en-US" dirty="0" smtClean="0"/>
              <a:t>academia</a:t>
            </a:r>
          </a:p>
          <a:p>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5/23/2016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5</a:t>
            </a:fld>
            <a:endParaRPr lang="en-US" dirty="0"/>
          </a:p>
        </p:txBody>
      </p:sp>
    </p:spTree>
    <p:extLst>
      <p:ext uri="{BB962C8B-B14F-4D97-AF65-F5344CB8AC3E}">
        <p14:creationId xmlns:p14="http://schemas.microsoft.com/office/powerpoint/2010/main" val="37989541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SER Restoration Primer</a:t>
            </a:r>
            <a:endParaRPr lang="en-US" sz="3200" dirty="0"/>
          </a:p>
        </p:txBody>
      </p:sp>
      <p:sp>
        <p:nvSpPr>
          <p:cNvPr id="3" name="Content Placeholder 2"/>
          <p:cNvSpPr>
            <a:spLocks noGrp="1"/>
          </p:cNvSpPr>
          <p:nvPr>
            <p:ph idx="1"/>
          </p:nvPr>
        </p:nvSpPr>
        <p:spPr>
          <a:xfrm>
            <a:off x="457200" y="1143000"/>
            <a:ext cx="8305800" cy="5349875"/>
          </a:xfrm>
        </p:spPr>
        <p:txBody>
          <a:bodyPr>
            <a:noAutofit/>
          </a:bodyPr>
          <a:lstStyle/>
          <a:p>
            <a:pPr marL="0" indent="0">
              <a:buNone/>
            </a:pPr>
            <a:r>
              <a:rPr lang="en-US" sz="1600" dirty="0" smtClean="0"/>
              <a:t>“</a:t>
            </a:r>
            <a:r>
              <a:rPr lang="en-US" sz="1600" i="1" dirty="0"/>
              <a:t>An ecosystem has </a:t>
            </a:r>
            <a:r>
              <a:rPr lang="en-US" sz="1600" b="1" i="1" dirty="0"/>
              <a:t>recovered</a:t>
            </a:r>
            <a:r>
              <a:rPr lang="en-US" sz="1600" i="1" dirty="0"/>
              <a:t> - and is </a:t>
            </a:r>
            <a:r>
              <a:rPr lang="en-US" sz="1600" b="1" i="1" dirty="0"/>
              <a:t>restored</a:t>
            </a:r>
            <a:r>
              <a:rPr lang="en-US" sz="1600" i="1" dirty="0"/>
              <a:t> – when it contains sufficient biotic and abiotic resources to continue its development without further assistance or subsidy. It will sustain itself structurally and functionally. It will demonstrate resilience to normal ranges of environmental stress and disturbance. It will interact with contiguous ecosystems in terms of biotic and abiotic flows and cultural interactions</a:t>
            </a:r>
            <a:r>
              <a:rPr lang="en-US" sz="1600" dirty="0"/>
              <a:t>.” (SER, 2004). </a:t>
            </a:r>
            <a:endParaRPr lang="en-US" sz="1600" dirty="0" smtClean="0"/>
          </a:p>
          <a:p>
            <a:pPr marL="0" indent="0">
              <a:buNone/>
            </a:pPr>
            <a:endParaRPr lang="en-US" sz="1600" dirty="0" smtClean="0"/>
          </a:p>
          <a:p>
            <a:pPr marL="0" indent="0">
              <a:buNone/>
            </a:pPr>
            <a:r>
              <a:rPr lang="en-US" sz="1600" b="1" dirty="0" smtClean="0"/>
              <a:t>Nine </a:t>
            </a:r>
            <a:r>
              <a:rPr lang="en-US" sz="1600" b="1" dirty="0"/>
              <a:t>ecosystem attributes </a:t>
            </a:r>
            <a:r>
              <a:rPr lang="en-US" sz="1600" b="1" dirty="0" smtClean="0"/>
              <a:t>for </a:t>
            </a:r>
            <a:r>
              <a:rPr lang="en-US" sz="1600" b="1" dirty="0"/>
              <a:t>determining when restoration has been accomplished</a:t>
            </a:r>
            <a:r>
              <a:rPr lang="en-US" sz="1600" b="1" dirty="0" smtClean="0"/>
              <a:t>:</a:t>
            </a:r>
            <a:endParaRPr lang="en-US" sz="1600" b="1" dirty="0"/>
          </a:p>
          <a:p>
            <a:pPr lvl="1"/>
            <a:r>
              <a:rPr lang="en-US" sz="1400" dirty="0" smtClean="0"/>
              <a:t>similar diversity and community structure in comparison with reference sites; </a:t>
            </a:r>
          </a:p>
          <a:p>
            <a:pPr lvl="1"/>
            <a:r>
              <a:rPr lang="en-US" sz="1400" dirty="0" smtClean="0"/>
              <a:t>presence of indigenous species; </a:t>
            </a:r>
          </a:p>
          <a:p>
            <a:pPr lvl="1"/>
            <a:r>
              <a:rPr lang="en-US" sz="1400" dirty="0" smtClean="0"/>
              <a:t>presence of all functional groups (e.g. primary producers, herbivores, carnivores, decomposers, nitrogen fixers, pollinators), necessary for long-term stability; </a:t>
            </a:r>
          </a:p>
          <a:p>
            <a:pPr lvl="1"/>
            <a:r>
              <a:rPr lang="en-US" sz="1400" dirty="0" smtClean="0"/>
              <a:t>capacity of the physical environment to sustain reproducing populations; </a:t>
            </a:r>
          </a:p>
          <a:p>
            <a:pPr lvl="1"/>
            <a:r>
              <a:rPr lang="en-US" sz="1400" dirty="0" smtClean="0"/>
              <a:t>normal functioning; </a:t>
            </a:r>
          </a:p>
          <a:p>
            <a:pPr lvl="1"/>
            <a:r>
              <a:rPr lang="en-US" sz="1400" dirty="0" smtClean="0"/>
              <a:t>integration with the landscape (ecological matrix); </a:t>
            </a:r>
          </a:p>
          <a:p>
            <a:pPr lvl="1"/>
            <a:r>
              <a:rPr lang="en-US" sz="1400" dirty="0" smtClean="0"/>
              <a:t>elimination of potential threats;</a:t>
            </a:r>
          </a:p>
          <a:p>
            <a:pPr lvl="1"/>
            <a:r>
              <a:rPr lang="en-US" sz="1400" dirty="0" smtClean="0"/>
              <a:t>resilience to natural disturbances; and </a:t>
            </a:r>
          </a:p>
          <a:p>
            <a:pPr lvl="1"/>
            <a:r>
              <a:rPr lang="en-US" sz="1400" dirty="0" smtClean="0"/>
              <a:t>self-sustainability</a:t>
            </a:r>
          </a:p>
          <a:p>
            <a:pPr marL="0" indent="0">
              <a:buNone/>
            </a:pPr>
            <a:endParaRPr lang="en-US" sz="1400" dirty="0"/>
          </a:p>
        </p:txBody>
      </p:sp>
      <p:sp>
        <p:nvSpPr>
          <p:cNvPr id="4" name="Date Placeholder 3"/>
          <p:cNvSpPr>
            <a:spLocks noGrp="1"/>
          </p:cNvSpPr>
          <p:nvPr>
            <p:ph type="dt" sz="half" idx="10"/>
          </p:nvPr>
        </p:nvSpPr>
        <p:spPr/>
        <p:txBody>
          <a:bodyPr/>
          <a:lstStyle/>
          <a:p>
            <a:fld id="{D9641B56-F1C1-4B9C-86AB-A9C4D2348069}" type="datetime1">
              <a:rPr lang="en-US" smtClean="0"/>
              <a:pPr/>
              <a:t>5/23/2016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6</a:t>
            </a:fld>
            <a:endParaRPr lang="en-US" dirty="0"/>
          </a:p>
        </p:txBody>
      </p:sp>
    </p:spTree>
    <p:extLst>
      <p:ext uri="{BB962C8B-B14F-4D97-AF65-F5344CB8AC3E}">
        <p14:creationId xmlns:p14="http://schemas.microsoft.com/office/powerpoint/2010/main" val="28860750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Literature Review: Self-Reflection</a:t>
            </a:r>
            <a:endParaRPr lang="en-US" sz="3200" dirty="0"/>
          </a:p>
        </p:txBody>
      </p:sp>
      <p:sp>
        <p:nvSpPr>
          <p:cNvPr id="3" name="Content Placeholder 2"/>
          <p:cNvSpPr>
            <a:spLocks noGrp="1"/>
          </p:cNvSpPr>
          <p:nvPr>
            <p:ph idx="1"/>
          </p:nvPr>
        </p:nvSpPr>
        <p:spPr>
          <a:xfrm>
            <a:off x="76200" y="1219200"/>
            <a:ext cx="8610600" cy="4906963"/>
          </a:xfrm>
        </p:spPr>
        <p:txBody>
          <a:bodyPr>
            <a:normAutofit/>
          </a:bodyPr>
          <a:lstStyle/>
          <a:p>
            <a:pPr marL="457200" lvl="1" indent="0">
              <a:buNone/>
            </a:pPr>
            <a:r>
              <a:rPr lang="en-US" dirty="0" smtClean="0"/>
              <a:t>The </a:t>
            </a:r>
            <a:r>
              <a:rPr lang="en-US" dirty="0"/>
              <a:t>approaches being used by our respective program areas are similar to approaches being used across the US.</a:t>
            </a:r>
          </a:p>
          <a:p>
            <a:pPr lvl="2"/>
            <a:r>
              <a:rPr lang="en-US" dirty="0" smtClean="0"/>
              <a:t>Mostly </a:t>
            </a:r>
            <a:r>
              <a:rPr lang="en-US" u="sng" dirty="0" smtClean="0"/>
              <a:t>attribute </a:t>
            </a:r>
            <a:r>
              <a:rPr lang="en-US" u="sng" dirty="0"/>
              <a:t>analysis </a:t>
            </a:r>
            <a:r>
              <a:rPr lang="en-US" dirty="0"/>
              <a:t>based mostly on vegetation and </a:t>
            </a:r>
            <a:r>
              <a:rPr lang="en-US" dirty="0" smtClean="0"/>
              <a:t>hydrology, often </a:t>
            </a:r>
            <a:r>
              <a:rPr lang="en-US" dirty="0"/>
              <a:t>combined with </a:t>
            </a:r>
            <a:r>
              <a:rPr lang="en-US" u="sng" dirty="0"/>
              <a:t>direct comparisons</a:t>
            </a:r>
            <a:r>
              <a:rPr lang="en-US" dirty="0"/>
              <a:t> </a:t>
            </a:r>
            <a:r>
              <a:rPr lang="en-US" dirty="0" smtClean="0"/>
              <a:t>to </a:t>
            </a:r>
            <a:r>
              <a:rPr lang="en-US" dirty="0"/>
              <a:t>reference sites</a:t>
            </a:r>
          </a:p>
          <a:p>
            <a:pPr lvl="3"/>
            <a:r>
              <a:rPr lang="en-US" dirty="0"/>
              <a:t>Some soil criteria and faunal criteria are being </a:t>
            </a:r>
            <a:r>
              <a:rPr lang="en-US" dirty="0" smtClean="0"/>
              <a:t>used in addition to vegetation and hydrology</a:t>
            </a:r>
            <a:endParaRPr lang="en-US" dirty="0"/>
          </a:p>
          <a:p>
            <a:pPr lvl="2"/>
            <a:r>
              <a:rPr lang="en-US" u="sng" dirty="0" smtClean="0"/>
              <a:t>Trajectory analysis</a:t>
            </a:r>
            <a:r>
              <a:rPr lang="en-US" dirty="0" smtClean="0"/>
              <a:t> is a component of a few recent permits</a:t>
            </a:r>
          </a:p>
          <a:p>
            <a:pPr lvl="3"/>
            <a:r>
              <a:rPr lang="en-US" dirty="0" smtClean="0"/>
              <a:t>Mitigation </a:t>
            </a:r>
            <a:r>
              <a:rPr lang="en-US" dirty="0"/>
              <a:t>A</a:t>
            </a:r>
            <a:r>
              <a:rPr lang="en-US" dirty="0" smtClean="0"/>
              <a:t>daptive </a:t>
            </a:r>
            <a:r>
              <a:rPr lang="en-US" dirty="0"/>
              <a:t>M</a:t>
            </a:r>
            <a:r>
              <a:rPr lang="en-US" dirty="0" smtClean="0"/>
              <a:t>anagement Analysis (MAMA)</a:t>
            </a:r>
          </a:p>
          <a:p>
            <a:pPr lvl="1"/>
            <a:endParaRPr lang="en-US" dirty="0" smtClean="0"/>
          </a:p>
          <a:p>
            <a:pPr marL="457200" lvl="1" indent="0">
              <a:buNone/>
            </a:pPr>
            <a:r>
              <a:rPr lang="en-US" dirty="0" smtClean="0"/>
              <a:t>Most of the nine ecosystem attributes listed by the SER are included (directly or indirectly) in most of the permits we reviewed.</a:t>
            </a:r>
          </a:p>
          <a:p>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5/23/2016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7</a:t>
            </a:fld>
            <a:endParaRPr lang="en-US" dirty="0"/>
          </a:p>
        </p:txBody>
      </p:sp>
    </p:spTree>
    <p:extLst>
      <p:ext uri="{BB962C8B-B14F-4D97-AF65-F5344CB8AC3E}">
        <p14:creationId xmlns:p14="http://schemas.microsoft.com/office/powerpoint/2010/main" val="18947539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8153400" cy="1143000"/>
          </a:xfrm>
        </p:spPr>
        <p:txBody>
          <a:bodyPr>
            <a:normAutofit/>
          </a:bodyPr>
          <a:lstStyle/>
          <a:p>
            <a:r>
              <a:rPr lang="en-US" sz="3000" dirty="0" smtClean="0"/>
              <a:t>All Mitigation Success Criteria should:</a:t>
            </a:r>
            <a:endParaRPr lang="en-US" sz="3000" dirty="0"/>
          </a:p>
        </p:txBody>
      </p:sp>
      <p:sp>
        <p:nvSpPr>
          <p:cNvPr id="3" name="Content Placeholder 2"/>
          <p:cNvSpPr>
            <a:spLocks noGrp="1"/>
          </p:cNvSpPr>
          <p:nvPr>
            <p:ph idx="1"/>
          </p:nvPr>
        </p:nvSpPr>
        <p:spPr>
          <a:xfrm>
            <a:off x="381000" y="1676400"/>
            <a:ext cx="8610600" cy="4724400"/>
          </a:xfrm>
        </p:spPr>
        <p:txBody>
          <a:bodyPr>
            <a:normAutofit/>
          </a:bodyPr>
          <a:lstStyle/>
          <a:p>
            <a:pPr marL="514350" indent="-514350">
              <a:buFont typeface="+mj-lt"/>
              <a:buAutoNum type="arabicPeriod"/>
            </a:pPr>
            <a:r>
              <a:rPr lang="en-US" dirty="0" smtClean="0"/>
              <a:t>State the type of native, natural community or communities and acres of each.</a:t>
            </a:r>
          </a:p>
          <a:p>
            <a:pPr marL="0" indent="0">
              <a:buNone/>
            </a:pPr>
            <a:endParaRPr lang="en-US" sz="2000" dirty="0" smtClean="0"/>
          </a:p>
          <a:p>
            <a:pPr marL="0" indent="0">
              <a:buNone/>
            </a:pPr>
            <a:r>
              <a:rPr lang="en-US" sz="2000" i="1" dirty="0" smtClean="0"/>
              <a:t>Example:  “Mitigation area shall consist of 2.3 acres freshwater basin marsh, 15.7 acres hydric flatwoods, and 12 acres mesic flatwoods.”</a:t>
            </a:r>
            <a:endParaRPr lang="en-US" sz="2000" i="1" dirty="0"/>
          </a:p>
          <a:p>
            <a:pPr marL="0" indent="0">
              <a:buNone/>
            </a:pPr>
            <a:endParaRPr lang="en-US" sz="2000" dirty="0" smtClean="0"/>
          </a:p>
          <a:p>
            <a:pPr lvl="1">
              <a:buFont typeface="Wingdings" panose="05000000000000000000" pitchFamily="2" charset="2"/>
              <a:buChar char="Ø"/>
            </a:pPr>
            <a:r>
              <a:rPr lang="en-US" dirty="0"/>
              <a:t>Florida Natural Area Inventory: </a:t>
            </a:r>
            <a:r>
              <a:rPr lang="en-US" dirty="0" smtClean="0"/>
              <a:t>Guide to the Natural Communities of Florida, 2010 edition. </a:t>
            </a:r>
          </a:p>
          <a:p>
            <a:pPr lvl="1">
              <a:buFont typeface="Wingdings" panose="05000000000000000000" pitchFamily="2" charset="2"/>
              <a:buChar char="Ø"/>
            </a:pPr>
            <a:r>
              <a:rPr lang="en-US" dirty="0" smtClean="0"/>
              <a:t>Florida Fish and Wildlife Conservation Commission: Florida Land Cover Classification, 2009 report.</a:t>
            </a:r>
          </a:p>
          <a:p>
            <a:pPr marL="457200" lvl="1" indent="0">
              <a:buNone/>
            </a:pPr>
            <a:endParaRPr lang="en-US" dirty="0" smtClean="0"/>
          </a:p>
          <a:p>
            <a:pPr marL="457200" lvl="1" indent="0">
              <a:buNone/>
            </a:pPr>
            <a:endParaRPr lang="en-US" dirty="0" smtClean="0"/>
          </a:p>
          <a:p>
            <a:pPr marL="0" indent="0">
              <a:buNone/>
            </a:pPr>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5/23/2016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8</a:t>
            </a:fld>
            <a:endParaRPr lang="en-US" dirty="0"/>
          </a:p>
        </p:txBody>
      </p:sp>
    </p:spTree>
    <p:extLst>
      <p:ext uri="{BB962C8B-B14F-4D97-AF65-F5344CB8AC3E}">
        <p14:creationId xmlns:p14="http://schemas.microsoft.com/office/powerpoint/2010/main" val="8134518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Natural Communities</a:t>
            </a:r>
            <a:endParaRPr lang="en-US" dirty="0"/>
          </a:p>
        </p:txBody>
      </p:sp>
      <p:pic>
        <p:nvPicPr>
          <p:cNvPr id="6" name="Content Placeholder 5"/>
          <p:cNvPicPr>
            <a:picLocks noGrp="1" noChangeAspect="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2135500" y="1103943"/>
            <a:ext cx="4038600" cy="3028950"/>
          </a:xfrm>
        </p:spPr>
      </p:pic>
      <p:sp>
        <p:nvSpPr>
          <p:cNvPr id="12" name="Content Placeholder 11"/>
          <p:cNvSpPr>
            <a:spLocks noGrp="1"/>
          </p:cNvSpPr>
          <p:nvPr>
            <p:ph sz="half" idx="2"/>
          </p:nvPr>
        </p:nvSpPr>
        <p:spPr>
          <a:xfrm>
            <a:off x="6231250" y="1103943"/>
            <a:ext cx="2398399" cy="2466921"/>
          </a:xfrm>
        </p:spPr>
        <p:txBody>
          <a:bodyPr>
            <a:normAutofit lnSpcReduction="10000"/>
          </a:bodyPr>
          <a:lstStyle/>
          <a:p>
            <a:pPr marL="0" indent="0" algn="ctr">
              <a:buNone/>
            </a:pPr>
            <a:r>
              <a:rPr lang="en-US" sz="2400" dirty="0" smtClean="0"/>
              <a:t>Natural communities containing </a:t>
            </a:r>
          </a:p>
          <a:p>
            <a:pPr marL="0" indent="0" algn="ctr">
              <a:buNone/>
            </a:pPr>
            <a:r>
              <a:rPr lang="en-US" sz="2400" dirty="0" smtClean="0"/>
              <a:t>cypress</a:t>
            </a:r>
          </a:p>
          <a:p>
            <a:pPr marL="0" indent="0" algn="ctr">
              <a:buNone/>
            </a:pPr>
            <a:r>
              <a:rPr lang="en-US" sz="2400" dirty="0" err="1"/>
              <a:t>v</a:t>
            </a:r>
            <a:r>
              <a:rPr lang="en-US" sz="2400" dirty="0" err="1" smtClean="0"/>
              <a:t>s</a:t>
            </a:r>
            <a:endParaRPr lang="en-US" sz="2400" dirty="0" smtClean="0"/>
          </a:p>
          <a:p>
            <a:pPr marL="0" indent="0" algn="ctr">
              <a:buNone/>
            </a:pPr>
            <a:r>
              <a:rPr lang="en-US" sz="2400" dirty="0" smtClean="0"/>
              <a:t>Cypress trees</a:t>
            </a:r>
            <a:endParaRPr lang="en-US" sz="2400" dirty="0"/>
          </a:p>
        </p:txBody>
      </p:sp>
      <p:sp>
        <p:nvSpPr>
          <p:cNvPr id="4" name="Date Placeholder 3"/>
          <p:cNvSpPr>
            <a:spLocks noGrp="1"/>
          </p:cNvSpPr>
          <p:nvPr>
            <p:ph type="dt" sz="half" idx="10"/>
          </p:nvPr>
        </p:nvSpPr>
        <p:spPr/>
        <p:txBody>
          <a:bodyPr/>
          <a:lstStyle/>
          <a:p>
            <a:fld id="{D9641B56-F1C1-4B9C-86AB-A9C4D2348069}" type="datetime1">
              <a:rPr lang="en-US" smtClean="0"/>
              <a:pPr/>
              <a:t>5/23/2016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9</a:t>
            </a:fld>
            <a:endParaRPr lang="en-US"/>
          </a:p>
        </p:txBody>
      </p:sp>
      <p:pic>
        <p:nvPicPr>
          <p:cNvPr id="10" name="Picture 9"/>
          <p:cNvPicPr>
            <a:picLocks noChangeAspect="1"/>
          </p:cNvPicPr>
          <p:nvPr/>
        </p:nvPicPr>
        <p:blipFill>
          <a:blip cstate="screen">
            <a:extLst>
              <a:ext uri="{28A0092B-C50C-407E-A947-70E740481C1C}">
                <a14:useLocalDpi xmlns:a14="http://schemas.microsoft.com/office/drawing/2010/main"/>
              </a:ext>
            </a:extLst>
          </a:blip>
          <a:stretch>
            <a:fillRect/>
          </a:stretch>
        </p:blipFill>
        <p:spPr>
          <a:xfrm>
            <a:off x="381000" y="3596530"/>
            <a:ext cx="3773800" cy="2830350"/>
          </a:xfrm>
          <a:prstGeom prst="rect">
            <a:avLst/>
          </a:prstGeom>
        </p:spPr>
      </p:pic>
      <p:pic>
        <p:nvPicPr>
          <p:cNvPr id="3" name="Picture 2"/>
          <p:cNvPicPr>
            <a:picLocks noChangeAspect="1"/>
          </p:cNvPicPr>
          <p:nvPr/>
        </p:nvPicPr>
        <p:blipFill>
          <a:blip r:embed="rId3"/>
          <a:stretch>
            <a:fillRect/>
          </a:stretch>
        </p:blipFill>
        <p:spPr>
          <a:xfrm>
            <a:off x="2132101" y="1103942"/>
            <a:ext cx="4041998" cy="3029975"/>
          </a:xfrm>
          <a:prstGeom prst="rect">
            <a:avLst/>
          </a:prstGeom>
        </p:spPr>
      </p:pic>
      <p:pic>
        <p:nvPicPr>
          <p:cNvPr id="7" name="Picture 6"/>
          <p:cNvPicPr>
            <a:picLocks noChangeAspect="1"/>
          </p:cNvPicPr>
          <p:nvPr/>
        </p:nvPicPr>
        <p:blipFill>
          <a:blip r:embed="rId4"/>
          <a:stretch>
            <a:fillRect/>
          </a:stretch>
        </p:blipFill>
        <p:spPr>
          <a:xfrm>
            <a:off x="379349" y="3598091"/>
            <a:ext cx="3773751" cy="2828789"/>
          </a:xfrm>
          <a:prstGeom prst="rect">
            <a:avLst/>
          </a:prstGeom>
        </p:spPr>
      </p:pic>
      <p:pic>
        <p:nvPicPr>
          <p:cNvPr id="11" name="Picture 10"/>
          <p:cNvPicPr>
            <a:picLocks noChangeAspect="1"/>
          </p:cNvPicPr>
          <p:nvPr/>
        </p:nvPicPr>
        <p:blipFill>
          <a:blip r:embed="rId5" cstate="screen">
            <a:extLst>
              <a:ext uri="{BEBA8EAE-BF5A-486C-A8C5-ECC9F3942E4B}">
                <a14:imgProps xmlns:a14="http://schemas.microsoft.com/office/drawing/2010/main">
                  <a14:imgLayer r:embed="rId6">
                    <a14:imgEffect>
                      <a14:sharpenSoften amount="-25000"/>
                    </a14:imgEffect>
                  </a14:imgLayer>
                </a14:imgProps>
              </a:ext>
              <a:ext uri="{28A0092B-C50C-407E-A947-70E740481C1C}">
                <a14:useLocalDpi xmlns:a14="http://schemas.microsoft.com/office/drawing/2010/main"/>
              </a:ext>
            </a:extLst>
          </a:blip>
          <a:stretch>
            <a:fillRect/>
          </a:stretch>
        </p:blipFill>
        <p:spPr>
          <a:xfrm>
            <a:off x="4649188" y="3570863"/>
            <a:ext cx="3808023" cy="2856017"/>
          </a:xfrm>
          <a:prstGeom prst="rect">
            <a:avLst/>
          </a:prstGeom>
        </p:spPr>
      </p:pic>
    </p:spTree>
    <p:extLst>
      <p:ext uri="{BB962C8B-B14F-4D97-AF65-F5344CB8AC3E}">
        <p14:creationId xmlns:p14="http://schemas.microsoft.com/office/powerpoint/2010/main" val="176618119"/>
      </p:ext>
    </p:extLst>
  </p:cSld>
  <p:clrMapOvr>
    <a:masterClrMapping/>
  </p:clrMapOvr>
  <p:timing>
    <p:tnLst>
      <p:par>
        <p:cTn id="1" dur="indefinite" restart="never" nodeType="tmRoot"/>
      </p:par>
    </p:tnLst>
  </p:timing>
</p:sld>
</file>

<file path=ppt/theme/theme1.xml><?xml version="1.0" encoding="utf-8"?>
<a:theme xmlns:a="http://schemas.openxmlformats.org/drawingml/2006/main" name="powerpoint_blu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powerpoint_blue</Template>
  <TotalTime>3847</TotalTime>
  <Words>2148</Words>
  <Application>Microsoft Office PowerPoint</Application>
  <PresentationFormat>On-screen Show (4:3)</PresentationFormat>
  <Paragraphs>257</Paragraphs>
  <Slides>22</Slides>
  <Notes>4</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22</vt:i4>
      </vt:variant>
    </vt:vector>
  </HeadingPairs>
  <TitlesOfParts>
    <vt:vector size="27" baseType="lpstr">
      <vt:lpstr>Arial</vt:lpstr>
      <vt:lpstr>Calibri</vt:lpstr>
      <vt:lpstr>Wingdings</vt:lpstr>
      <vt:lpstr>powerpoint_blue</vt:lpstr>
      <vt:lpstr>Custom Design</vt:lpstr>
      <vt:lpstr>PowerPoint Presentation</vt:lpstr>
      <vt:lpstr>SWERP – Mitigation Success  AH1 10.3.6 </vt:lpstr>
      <vt:lpstr>Mining and Mitigation Program             Permit Review: </vt:lpstr>
      <vt:lpstr>Permit Review: Findings</vt:lpstr>
      <vt:lpstr>Common Literature Recommendations</vt:lpstr>
      <vt:lpstr>SER Restoration Primer</vt:lpstr>
      <vt:lpstr>Literature Review: Self-Reflection</vt:lpstr>
      <vt:lpstr>All Mitigation Success Criteria should:</vt:lpstr>
      <vt:lpstr>Natural Communities</vt:lpstr>
      <vt:lpstr>All Mitigation Success Criteria should:</vt:lpstr>
      <vt:lpstr>All Mitigation Success Criteria should:</vt:lpstr>
      <vt:lpstr>All Mitigation Success Criteria should:</vt:lpstr>
      <vt:lpstr>All Mitigation Success Criteria should:</vt:lpstr>
      <vt:lpstr>Project-Specific Success Criteria</vt:lpstr>
      <vt:lpstr>Project-Specific Success Criteria</vt:lpstr>
      <vt:lpstr>Project-Specific Success Criteria</vt:lpstr>
      <vt:lpstr>Project-Specific Success Criteria</vt:lpstr>
      <vt:lpstr>Project-Specific Success Criteria</vt:lpstr>
      <vt:lpstr>Project-Specific Success Criteria</vt:lpstr>
      <vt:lpstr>Project-Specific Success Criteria</vt:lpstr>
      <vt:lpstr>Take home message</vt:lpstr>
      <vt:lpstr>References</vt:lpstr>
    </vt:vector>
  </TitlesOfParts>
  <Company>Florida Department of Environmental Protection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shuck_a</dc:creator>
  <cp:lastModifiedBy>Butler, Jennifer</cp:lastModifiedBy>
  <cp:revision>533</cp:revision>
  <cp:lastPrinted>2014-06-06T20:10:45Z</cp:lastPrinted>
  <dcterms:created xsi:type="dcterms:W3CDTF">2014-04-22T20:02:56Z</dcterms:created>
  <dcterms:modified xsi:type="dcterms:W3CDTF">2016-05-23T19:00:27Z</dcterms:modified>
</cp:coreProperties>
</file>