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handoutMasterIdLst>
    <p:handoutMasterId r:id="rId27"/>
  </p:handoutMasterIdLst>
  <p:sldIdLst>
    <p:sldId id="343" r:id="rId2"/>
    <p:sldId id="438" r:id="rId3"/>
    <p:sldId id="431" r:id="rId4"/>
    <p:sldId id="395" r:id="rId5"/>
    <p:sldId id="435" r:id="rId6"/>
    <p:sldId id="436" r:id="rId7"/>
    <p:sldId id="432" r:id="rId8"/>
    <p:sldId id="400" r:id="rId9"/>
    <p:sldId id="429" r:id="rId10"/>
    <p:sldId id="430" r:id="rId11"/>
    <p:sldId id="402" r:id="rId12"/>
    <p:sldId id="406" r:id="rId13"/>
    <p:sldId id="405" r:id="rId14"/>
    <p:sldId id="403" r:id="rId15"/>
    <p:sldId id="408" r:id="rId16"/>
    <p:sldId id="407" r:id="rId17"/>
    <p:sldId id="410" r:id="rId18"/>
    <p:sldId id="415" r:id="rId19"/>
    <p:sldId id="404" r:id="rId20"/>
    <p:sldId id="409" r:id="rId21"/>
    <p:sldId id="413" r:id="rId22"/>
    <p:sldId id="437" r:id="rId23"/>
    <p:sldId id="433" r:id="rId24"/>
    <p:sldId id="434" r:id="rId25"/>
  </p:sldIdLst>
  <p:sldSz cx="9144000" cy="6858000" type="screen4x3"/>
  <p:notesSz cx="9296400" cy="7010400"/>
  <p:defaultTextStyle>
    <a:defPPr>
      <a:defRPr lang="en-US"/>
    </a:defPPr>
    <a:lvl1pPr algn="l" rtl="0" eaLnBrk="0" fontAlgn="base" hangingPunct="0">
      <a:spcBef>
        <a:spcPct val="20000"/>
      </a:spcBef>
      <a:spcAft>
        <a:spcPct val="0"/>
      </a:spcAft>
      <a:defRPr sz="1600" b="1" kern="1200">
        <a:solidFill>
          <a:schemeClr val="tx1"/>
        </a:solidFill>
        <a:latin typeface="Franklin Gothic Book" pitchFamily="34" charset="0"/>
        <a:ea typeface="+mn-ea"/>
        <a:cs typeface="+mn-cs"/>
      </a:defRPr>
    </a:lvl1pPr>
    <a:lvl2pPr marL="457200" algn="l" rtl="0" eaLnBrk="0" fontAlgn="base" hangingPunct="0">
      <a:spcBef>
        <a:spcPct val="20000"/>
      </a:spcBef>
      <a:spcAft>
        <a:spcPct val="0"/>
      </a:spcAft>
      <a:defRPr sz="1600" b="1" kern="1200">
        <a:solidFill>
          <a:schemeClr val="tx1"/>
        </a:solidFill>
        <a:latin typeface="Franklin Gothic Book" pitchFamily="34" charset="0"/>
        <a:ea typeface="+mn-ea"/>
        <a:cs typeface="+mn-cs"/>
      </a:defRPr>
    </a:lvl2pPr>
    <a:lvl3pPr marL="914400" algn="l" rtl="0" eaLnBrk="0" fontAlgn="base" hangingPunct="0">
      <a:spcBef>
        <a:spcPct val="20000"/>
      </a:spcBef>
      <a:spcAft>
        <a:spcPct val="0"/>
      </a:spcAft>
      <a:defRPr sz="1600" b="1" kern="1200">
        <a:solidFill>
          <a:schemeClr val="tx1"/>
        </a:solidFill>
        <a:latin typeface="Franklin Gothic Book" pitchFamily="34" charset="0"/>
        <a:ea typeface="+mn-ea"/>
        <a:cs typeface="+mn-cs"/>
      </a:defRPr>
    </a:lvl3pPr>
    <a:lvl4pPr marL="1371600" algn="l" rtl="0" eaLnBrk="0" fontAlgn="base" hangingPunct="0">
      <a:spcBef>
        <a:spcPct val="20000"/>
      </a:spcBef>
      <a:spcAft>
        <a:spcPct val="0"/>
      </a:spcAft>
      <a:defRPr sz="1600" b="1" kern="1200">
        <a:solidFill>
          <a:schemeClr val="tx1"/>
        </a:solidFill>
        <a:latin typeface="Franklin Gothic Book" pitchFamily="34" charset="0"/>
        <a:ea typeface="+mn-ea"/>
        <a:cs typeface="+mn-cs"/>
      </a:defRPr>
    </a:lvl4pPr>
    <a:lvl5pPr marL="1828800" algn="l" rtl="0" eaLnBrk="0" fontAlgn="base" hangingPunct="0">
      <a:spcBef>
        <a:spcPct val="20000"/>
      </a:spcBef>
      <a:spcAft>
        <a:spcPct val="0"/>
      </a:spcAft>
      <a:defRPr sz="1600" b="1" kern="1200">
        <a:solidFill>
          <a:schemeClr val="tx1"/>
        </a:solidFill>
        <a:latin typeface="Franklin Gothic Book" pitchFamily="34" charset="0"/>
        <a:ea typeface="+mn-ea"/>
        <a:cs typeface="+mn-cs"/>
      </a:defRPr>
    </a:lvl5pPr>
    <a:lvl6pPr marL="2286000" algn="l" defTabSz="914400" rtl="0" eaLnBrk="1" latinLnBrk="0" hangingPunct="1">
      <a:defRPr sz="1600" b="1" kern="1200">
        <a:solidFill>
          <a:schemeClr val="tx1"/>
        </a:solidFill>
        <a:latin typeface="Franklin Gothic Book" pitchFamily="34" charset="0"/>
        <a:ea typeface="+mn-ea"/>
        <a:cs typeface="+mn-cs"/>
      </a:defRPr>
    </a:lvl6pPr>
    <a:lvl7pPr marL="2743200" algn="l" defTabSz="914400" rtl="0" eaLnBrk="1" latinLnBrk="0" hangingPunct="1">
      <a:defRPr sz="1600" b="1" kern="1200">
        <a:solidFill>
          <a:schemeClr val="tx1"/>
        </a:solidFill>
        <a:latin typeface="Franklin Gothic Book" pitchFamily="34" charset="0"/>
        <a:ea typeface="+mn-ea"/>
        <a:cs typeface="+mn-cs"/>
      </a:defRPr>
    </a:lvl7pPr>
    <a:lvl8pPr marL="3200400" algn="l" defTabSz="914400" rtl="0" eaLnBrk="1" latinLnBrk="0" hangingPunct="1">
      <a:defRPr sz="1600" b="1" kern="1200">
        <a:solidFill>
          <a:schemeClr val="tx1"/>
        </a:solidFill>
        <a:latin typeface="Franklin Gothic Book" pitchFamily="34" charset="0"/>
        <a:ea typeface="+mn-ea"/>
        <a:cs typeface="+mn-cs"/>
      </a:defRPr>
    </a:lvl8pPr>
    <a:lvl9pPr marL="3657600" algn="l" defTabSz="914400" rtl="0" eaLnBrk="1" latinLnBrk="0" hangingPunct="1">
      <a:defRPr sz="1600" b="1" kern="1200">
        <a:solidFill>
          <a:schemeClr val="tx1"/>
        </a:solidFill>
        <a:latin typeface="Franklin Gothic Book"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ke.allen" initials="m"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9900"/>
    <a:srgbClr val="00FF00"/>
    <a:srgbClr val="FFFFCC"/>
    <a:srgbClr val="2AA9AC"/>
    <a:srgbClr val="05E6EB"/>
    <a:srgbClr val="D4D2D3"/>
    <a:srgbClr val="0CC41E"/>
    <a:srgbClr val="B6B2B4"/>
    <a:srgbClr val="F5C2FE"/>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6641" autoAdjust="0"/>
    <p:restoredTop sz="69338" autoAdjust="0"/>
  </p:normalViewPr>
  <p:slideViewPr>
    <p:cSldViewPr>
      <p:cViewPr>
        <p:scale>
          <a:sx n="80" d="100"/>
          <a:sy n="80" d="100"/>
        </p:scale>
        <p:origin x="-2514" y="-8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70" d="100"/>
          <a:sy n="70" d="100"/>
        </p:scale>
        <p:origin x="-1662" y="-114"/>
      </p:cViewPr>
      <p:guideLst>
        <p:guide orient="horz" pos="2208"/>
        <p:guide pos="292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5265810" y="0"/>
            <a:ext cx="4028440" cy="350520"/>
          </a:xfrm>
          <a:prstGeom prst="rect">
            <a:avLst/>
          </a:prstGeom>
        </p:spPr>
        <p:txBody>
          <a:bodyPr vert="horz" lIns="93166" tIns="46583" rIns="93166" bIns="46583" rtlCol="0"/>
          <a:lstStyle>
            <a:lvl1pPr algn="r">
              <a:defRPr sz="1200"/>
            </a:lvl1pPr>
          </a:lstStyle>
          <a:p>
            <a:fld id="{478877EF-9D39-43BB-A60F-ED8FC8B3682E}" type="datetimeFigureOut">
              <a:rPr lang="en-US" smtClean="0"/>
              <a:pPr/>
              <a:t>6/9/2014</a:t>
            </a:fld>
            <a:endParaRPr lang="en-US"/>
          </a:p>
        </p:txBody>
      </p:sp>
      <p:sp>
        <p:nvSpPr>
          <p:cNvPr id="5" name="Slide Number Placeholder 4"/>
          <p:cNvSpPr>
            <a:spLocks noGrp="1"/>
          </p:cNvSpPr>
          <p:nvPr>
            <p:ph type="sldNum" sz="quarter" idx="3"/>
          </p:nvPr>
        </p:nvSpPr>
        <p:spPr>
          <a:xfrm>
            <a:off x="5265810" y="6658663"/>
            <a:ext cx="4028440" cy="350520"/>
          </a:xfrm>
          <a:prstGeom prst="rect">
            <a:avLst/>
          </a:prstGeom>
        </p:spPr>
        <p:txBody>
          <a:bodyPr vert="horz" lIns="93166" tIns="46583" rIns="93166" bIns="46583" rtlCol="0" anchor="b"/>
          <a:lstStyle>
            <a:lvl1pPr algn="r">
              <a:defRPr sz="1200"/>
            </a:lvl1pPr>
          </a:lstStyle>
          <a:p>
            <a:fld id="{07440D25-9F0A-47CB-8464-43E380D31B3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1" y="0"/>
            <a:ext cx="4028440" cy="350520"/>
          </a:xfrm>
          <a:prstGeom prst="rect">
            <a:avLst/>
          </a:prstGeom>
          <a:noFill/>
          <a:ln w="9525">
            <a:noFill/>
            <a:miter lim="800000"/>
            <a:headEnd/>
            <a:tailEnd/>
          </a:ln>
          <a:effectLst/>
        </p:spPr>
        <p:txBody>
          <a:bodyPr vert="horz" wrap="square" lIns="93166" tIns="46583" rIns="93166" bIns="46583" numCol="1" anchor="t" anchorCtr="0" compatLnSpc="1">
            <a:prstTxWarp prst="textNoShape">
              <a:avLst/>
            </a:prstTxWarp>
          </a:bodyPr>
          <a:lstStyle>
            <a:lvl1pPr>
              <a:defRPr sz="1200" b="0"/>
            </a:lvl1pPr>
          </a:lstStyle>
          <a:p>
            <a:endParaRPr lang="en-US"/>
          </a:p>
        </p:txBody>
      </p:sp>
      <p:sp>
        <p:nvSpPr>
          <p:cNvPr id="52227" name="Rectangle 3"/>
          <p:cNvSpPr>
            <a:spLocks noGrp="1" noChangeArrowheads="1"/>
          </p:cNvSpPr>
          <p:nvPr>
            <p:ph type="dt" idx="1"/>
          </p:nvPr>
        </p:nvSpPr>
        <p:spPr bwMode="auto">
          <a:xfrm>
            <a:off x="5265810" y="0"/>
            <a:ext cx="4028440" cy="350520"/>
          </a:xfrm>
          <a:prstGeom prst="rect">
            <a:avLst/>
          </a:prstGeom>
          <a:noFill/>
          <a:ln w="9525">
            <a:noFill/>
            <a:miter lim="800000"/>
            <a:headEnd/>
            <a:tailEnd/>
          </a:ln>
          <a:effectLst/>
        </p:spPr>
        <p:txBody>
          <a:bodyPr vert="horz" wrap="square" lIns="93166" tIns="46583" rIns="93166" bIns="46583" numCol="1" anchor="t" anchorCtr="0" compatLnSpc="1">
            <a:prstTxWarp prst="textNoShape">
              <a:avLst/>
            </a:prstTxWarp>
          </a:bodyPr>
          <a:lstStyle>
            <a:lvl1pPr algn="r">
              <a:defRPr sz="1200" b="0"/>
            </a:lvl1pPr>
          </a:lstStyle>
          <a:p>
            <a:fld id="{7A0A25BF-E303-48FC-8575-85D01EB6DF79}" type="datetimeFigureOut">
              <a:rPr lang="en-US"/>
              <a:pPr/>
              <a:t>6/9/2014</a:t>
            </a:fld>
            <a:endParaRPr lang="en-US"/>
          </a:p>
        </p:txBody>
      </p:sp>
      <p:sp>
        <p:nvSpPr>
          <p:cNvPr id="52228"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ffectLst/>
        </p:spPr>
      </p:sp>
      <p:sp>
        <p:nvSpPr>
          <p:cNvPr id="52229" name="Rectangle 5"/>
          <p:cNvSpPr>
            <a:spLocks noGrp="1" noChangeArrowheads="1"/>
          </p:cNvSpPr>
          <p:nvPr>
            <p:ph type="body" sz="quarter" idx="3"/>
          </p:nvPr>
        </p:nvSpPr>
        <p:spPr bwMode="auto">
          <a:xfrm>
            <a:off x="929640" y="3329940"/>
            <a:ext cx="7437120" cy="3154680"/>
          </a:xfrm>
          <a:prstGeom prst="rect">
            <a:avLst/>
          </a:prstGeom>
          <a:noFill/>
          <a:ln w="9525">
            <a:noFill/>
            <a:miter lim="800000"/>
            <a:headEnd/>
            <a:tailEnd/>
          </a:ln>
          <a:effectLst/>
        </p:spPr>
        <p:txBody>
          <a:bodyPr vert="horz" wrap="square" lIns="93166" tIns="46583" rIns="93166" bIns="4658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0" name="Rectangle 6"/>
          <p:cNvSpPr>
            <a:spLocks noGrp="1" noChangeArrowheads="1"/>
          </p:cNvSpPr>
          <p:nvPr>
            <p:ph type="ftr" sz="quarter" idx="4"/>
          </p:nvPr>
        </p:nvSpPr>
        <p:spPr bwMode="auto">
          <a:xfrm>
            <a:off x="1" y="6658663"/>
            <a:ext cx="4028440" cy="350520"/>
          </a:xfrm>
          <a:prstGeom prst="rect">
            <a:avLst/>
          </a:prstGeom>
          <a:noFill/>
          <a:ln w="9525">
            <a:noFill/>
            <a:miter lim="800000"/>
            <a:headEnd/>
            <a:tailEnd/>
          </a:ln>
          <a:effectLst/>
        </p:spPr>
        <p:txBody>
          <a:bodyPr vert="horz" wrap="square" lIns="93166" tIns="46583" rIns="93166" bIns="46583" numCol="1" anchor="b" anchorCtr="0" compatLnSpc="1">
            <a:prstTxWarp prst="textNoShape">
              <a:avLst/>
            </a:prstTxWarp>
          </a:bodyPr>
          <a:lstStyle>
            <a:lvl1pPr>
              <a:defRPr sz="1200" b="0"/>
            </a:lvl1pPr>
          </a:lstStyle>
          <a:p>
            <a:endParaRPr lang="en-US"/>
          </a:p>
        </p:txBody>
      </p:sp>
      <p:sp>
        <p:nvSpPr>
          <p:cNvPr id="52231" name="Rectangle 7"/>
          <p:cNvSpPr>
            <a:spLocks noGrp="1" noChangeArrowheads="1"/>
          </p:cNvSpPr>
          <p:nvPr>
            <p:ph type="sldNum" sz="quarter" idx="5"/>
          </p:nvPr>
        </p:nvSpPr>
        <p:spPr bwMode="auto">
          <a:xfrm>
            <a:off x="5265810" y="6658663"/>
            <a:ext cx="4028440" cy="350520"/>
          </a:xfrm>
          <a:prstGeom prst="rect">
            <a:avLst/>
          </a:prstGeom>
          <a:noFill/>
          <a:ln w="9525">
            <a:noFill/>
            <a:miter lim="800000"/>
            <a:headEnd/>
            <a:tailEnd/>
          </a:ln>
          <a:effectLst/>
        </p:spPr>
        <p:txBody>
          <a:bodyPr vert="horz" wrap="square" lIns="93166" tIns="46583" rIns="93166" bIns="46583" numCol="1" anchor="b" anchorCtr="0" compatLnSpc="1">
            <a:prstTxWarp prst="textNoShape">
              <a:avLst/>
            </a:prstTxWarp>
          </a:bodyPr>
          <a:lstStyle>
            <a:lvl1pPr algn="r">
              <a:defRPr sz="1200" b="0"/>
            </a:lvl1pPr>
          </a:lstStyle>
          <a:p>
            <a:fld id="{FC436C43-A146-4E8B-98B0-2B196F08A48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487044" y="1391701"/>
            <a:ext cx="4312470" cy="4604408"/>
          </a:xfrm>
        </p:spPr>
        <p:txBody>
          <a:bodyPr>
            <a:noAutofit/>
          </a:bodyPr>
          <a:lstStyle/>
          <a:p>
            <a:r>
              <a:rPr lang="en-US" dirty="0" smtClean="0"/>
              <a:t>ARPET is a GIS-based analysis that utilizes a specific set of criteria to identify the </a:t>
            </a:r>
            <a:r>
              <a:rPr lang="en-US" u="sng" dirty="0" smtClean="0"/>
              <a:t>highest priority public lakes</a:t>
            </a:r>
            <a:r>
              <a:rPr lang="en-US" dirty="0" smtClean="0"/>
              <a:t> in Florida for restoration.  </a:t>
            </a:r>
          </a:p>
          <a:p>
            <a:r>
              <a:rPr lang="en-US" dirty="0" smtClean="0"/>
              <a:t> </a:t>
            </a:r>
          </a:p>
          <a:p>
            <a:r>
              <a:rPr lang="en-US" b="1" dirty="0" smtClean="0"/>
              <a:t>This morning we’re going to discuss:</a:t>
            </a:r>
          </a:p>
          <a:p>
            <a:pPr lvl="0"/>
            <a:r>
              <a:rPr lang="en-US" dirty="0" smtClean="0"/>
              <a:t> the </a:t>
            </a:r>
            <a:r>
              <a:rPr lang="en-US" b="1" dirty="0" smtClean="0"/>
              <a:t>GIS methodology</a:t>
            </a:r>
          </a:p>
          <a:p>
            <a:pPr lvl="0"/>
            <a:r>
              <a:rPr lang="en-US" dirty="0" smtClean="0"/>
              <a:t> the </a:t>
            </a:r>
            <a:r>
              <a:rPr lang="en-US" b="1" dirty="0" smtClean="0"/>
              <a:t>Framework</a:t>
            </a:r>
            <a:r>
              <a:rPr lang="en-US" dirty="0" smtClean="0"/>
              <a:t> for the tool</a:t>
            </a:r>
          </a:p>
          <a:p>
            <a:pPr lvl="0"/>
            <a:r>
              <a:rPr lang="en-US" dirty="0" smtClean="0"/>
              <a:t> the </a:t>
            </a:r>
            <a:r>
              <a:rPr lang="en-US" b="1" dirty="0" smtClean="0"/>
              <a:t>Datasets</a:t>
            </a:r>
            <a:r>
              <a:rPr lang="en-US" dirty="0" smtClean="0"/>
              <a:t> and why we selected them</a:t>
            </a:r>
          </a:p>
          <a:p>
            <a:pPr lvl="0"/>
            <a:r>
              <a:rPr lang="en-US" dirty="0" smtClean="0"/>
              <a:t> the </a:t>
            </a:r>
            <a:r>
              <a:rPr lang="en-US" b="1" dirty="0" smtClean="0"/>
              <a:t>Scoring techniques </a:t>
            </a:r>
            <a:r>
              <a:rPr lang="en-US" dirty="0" smtClean="0"/>
              <a:t>we used</a:t>
            </a:r>
          </a:p>
          <a:p>
            <a:pPr lvl="0"/>
            <a:r>
              <a:rPr lang="en-US" dirty="0" smtClean="0"/>
              <a:t> some of the </a:t>
            </a:r>
            <a:r>
              <a:rPr lang="en-US" b="1" dirty="0" smtClean="0"/>
              <a:t>Results</a:t>
            </a:r>
            <a:r>
              <a:rPr lang="en-US" dirty="0" smtClean="0"/>
              <a:t> and, </a:t>
            </a:r>
          </a:p>
          <a:p>
            <a:pPr lvl="0"/>
            <a:r>
              <a:rPr lang="en-US" dirty="0" smtClean="0"/>
              <a:t> the </a:t>
            </a:r>
            <a:r>
              <a:rPr lang="en-US" b="1" dirty="0" smtClean="0"/>
              <a:t>Benefits</a:t>
            </a:r>
            <a:r>
              <a:rPr lang="en-US" dirty="0" smtClean="0"/>
              <a:t> for using a prioritization tool.</a:t>
            </a:r>
          </a:p>
          <a:p>
            <a:endParaRPr lang="en-US" b="1"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17</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18</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20</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21</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22</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23</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7013" y="2071688"/>
            <a:ext cx="3706812" cy="2779712"/>
          </a:xfrm>
        </p:spPr>
      </p:sp>
      <p:sp>
        <p:nvSpPr>
          <p:cNvPr id="3" name="Notes Placeholder 2"/>
          <p:cNvSpPr>
            <a:spLocks noGrp="1"/>
          </p:cNvSpPr>
          <p:nvPr>
            <p:ph type="body" idx="1"/>
          </p:nvPr>
        </p:nvSpPr>
        <p:spPr>
          <a:xfrm>
            <a:off x="335730" y="1769111"/>
            <a:ext cx="4323818" cy="4135948"/>
          </a:xfrm>
        </p:spPr>
        <p:txBody>
          <a:bodyPr>
            <a:normAutofit/>
          </a:bodyPr>
          <a:lstStyle/>
          <a:p>
            <a:pPr defTabSz="906902"/>
            <a:r>
              <a:rPr lang="en-US" dirty="0" smtClean="0"/>
              <a:t>Since the number of restoration opportunities is overwhelming and funding is limited.</a:t>
            </a:r>
            <a:r>
              <a:rPr lang="en-US" baseline="0" dirty="0" smtClean="0"/>
              <a:t> </a:t>
            </a:r>
            <a:r>
              <a:rPr lang="en-US" dirty="0" smtClean="0"/>
              <a:t> </a:t>
            </a:r>
          </a:p>
          <a:p>
            <a:endParaRPr lang="en-US" dirty="0" smtClean="0"/>
          </a:p>
          <a:p>
            <a:r>
              <a:rPr lang="en-US" dirty="0" smtClean="0"/>
              <a:t>Developing an analytical approach to identifying high priority lakes was considered a critical component for executing a more expedient </a:t>
            </a:r>
            <a:r>
              <a:rPr lang="en-US" b="1" dirty="0" smtClean="0"/>
              <a:t>and</a:t>
            </a:r>
            <a:r>
              <a:rPr lang="en-US" dirty="0" smtClean="0"/>
              <a:t> cost effective framework for restoration management in Florida. </a:t>
            </a:r>
          </a:p>
          <a:p>
            <a:endParaRPr lang="en-US" dirty="0" smtClean="0"/>
          </a:p>
        </p:txBody>
      </p:sp>
      <p:sp>
        <p:nvSpPr>
          <p:cNvPr id="4" name="Slide Number Placeholder 3"/>
          <p:cNvSpPr>
            <a:spLocks noGrp="1"/>
          </p:cNvSpPr>
          <p:nvPr>
            <p:ph type="sldNum" sz="quarter" idx="10"/>
          </p:nvPr>
        </p:nvSpPr>
        <p:spPr/>
        <p:txBody>
          <a:bodyPr/>
          <a:lstStyle/>
          <a:p>
            <a:fld id="{FC436C43-A146-4E8B-98B0-2B196F08A48D}" type="slidenum">
              <a:rPr lang="en-US" smtClean="0"/>
              <a:pPr/>
              <a:t>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p:cNvPicPr>
            <a:picLocks noChangeAspect="1" noChangeArrowheads="1"/>
          </p:cNvPicPr>
          <p:nvPr/>
        </p:nvPicPr>
        <p:blipFill>
          <a:blip r:embed="rId2" cstate="print"/>
          <a:srcRect/>
          <a:stretch>
            <a:fillRect/>
          </a:stretch>
        </p:blipFill>
        <p:spPr bwMode="auto">
          <a:xfrm>
            <a:off x="0" y="0"/>
            <a:ext cx="9144000" cy="6865938"/>
          </a:xfrm>
          <a:prstGeom prst="rect">
            <a:avLst/>
          </a:prstGeom>
          <a:noFill/>
          <a:ln w="9525" algn="ctr">
            <a:noFill/>
            <a:miter lim="800000"/>
            <a:headEnd/>
            <a:tailEnd/>
          </a:ln>
        </p:spPr>
      </p:pic>
      <p:sp>
        <p:nvSpPr>
          <p:cNvPr id="5" name="Rectangle 3"/>
          <p:cNvSpPr>
            <a:spLocks noChangeArrowheads="1"/>
          </p:cNvSpPr>
          <p:nvPr/>
        </p:nvSpPr>
        <p:spPr bwMode="auto">
          <a:xfrm>
            <a:off x="0" y="6553200"/>
            <a:ext cx="9144000" cy="304800"/>
          </a:xfrm>
          <a:prstGeom prst="rect">
            <a:avLst/>
          </a:prstGeom>
          <a:solidFill>
            <a:srgbClr val="2692B4"/>
          </a:solidFill>
          <a:ln w="9525">
            <a:noFill/>
            <a:miter lim="800000"/>
            <a:headEnd/>
            <a:tailEnd/>
          </a:ln>
          <a:effectLst/>
        </p:spPr>
        <p:txBody>
          <a:bodyPr wrap="none" anchor="ctr"/>
          <a:lstStyle/>
          <a:p>
            <a:pPr algn="ctr" eaLnBrk="1" hangingPunct="1">
              <a:spcBef>
                <a:spcPct val="0"/>
              </a:spcBef>
              <a:defRPr/>
            </a:pPr>
            <a:endParaRPr lang="en-US" sz="1400" b="0">
              <a:solidFill>
                <a:schemeClr val="bg1"/>
              </a:solidFill>
              <a:latin typeface="Franklin Gothic Demi" pitchFamily="34" charset="0"/>
              <a:cs typeface="Arial" charset="0"/>
            </a:endParaRPr>
          </a:p>
        </p:txBody>
      </p:sp>
      <p:sp>
        <p:nvSpPr>
          <p:cNvPr id="6" name="Rectangle 4"/>
          <p:cNvSpPr>
            <a:spLocks noChangeArrowheads="1"/>
          </p:cNvSpPr>
          <p:nvPr/>
        </p:nvSpPr>
        <p:spPr bwMode="auto">
          <a:xfrm>
            <a:off x="0" y="0"/>
            <a:ext cx="9144000" cy="152400"/>
          </a:xfrm>
          <a:prstGeom prst="rect">
            <a:avLst/>
          </a:prstGeom>
          <a:solidFill>
            <a:srgbClr val="00AEC5"/>
          </a:solidFill>
          <a:ln w="9525">
            <a:noFill/>
            <a:miter lim="800000"/>
            <a:headEnd/>
            <a:tailEnd/>
          </a:ln>
          <a:effectLst/>
        </p:spPr>
        <p:txBody>
          <a:bodyPr wrap="none" anchor="ctr"/>
          <a:lstStyle/>
          <a:p>
            <a:pPr eaLnBrk="1" hangingPunct="1">
              <a:defRPr/>
            </a:pPr>
            <a:endParaRPr lang="en-US" sz="800" b="0"/>
          </a:p>
        </p:txBody>
      </p:sp>
      <p:pic>
        <p:nvPicPr>
          <p:cNvPr id="7" name="Picture 12" descr="FWClogo2007"/>
          <p:cNvPicPr>
            <a:picLocks noChangeAspect="1" noChangeArrowheads="1"/>
          </p:cNvPicPr>
          <p:nvPr/>
        </p:nvPicPr>
        <p:blipFill>
          <a:blip r:embed="rId3" cstate="print"/>
          <a:srcRect/>
          <a:stretch>
            <a:fillRect/>
          </a:stretch>
        </p:blipFill>
        <p:spPr bwMode="auto">
          <a:xfrm>
            <a:off x="650875" y="4830763"/>
            <a:ext cx="1244600" cy="1512887"/>
          </a:xfrm>
          <a:prstGeom prst="rect">
            <a:avLst/>
          </a:prstGeom>
          <a:noFill/>
          <a:ln w="9525">
            <a:noFill/>
            <a:miter lim="800000"/>
            <a:headEnd/>
            <a:tailEnd/>
          </a:ln>
        </p:spPr>
      </p:pic>
      <p:sp>
        <p:nvSpPr>
          <p:cNvPr id="6150" name="Rectangle 6"/>
          <p:cNvSpPr>
            <a:spLocks noGrp="1" noChangeArrowheads="1"/>
          </p:cNvSpPr>
          <p:nvPr>
            <p:ph type="ctrTitle"/>
          </p:nvPr>
        </p:nvSpPr>
        <p:spPr>
          <a:xfrm>
            <a:off x="2209800" y="4876800"/>
            <a:ext cx="6553200" cy="1066800"/>
          </a:xfrm>
        </p:spPr>
        <p:txBody>
          <a:bodyPr/>
          <a:lstStyle>
            <a:lvl1pPr>
              <a:defRPr sz="3200"/>
            </a:lvl1pPr>
          </a:lstStyle>
          <a:p>
            <a:r>
              <a:rPr lang="en-US"/>
              <a:t>Click to edit Master title style</a:t>
            </a:r>
          </a:p>
        </p:txBody>
      </p:sp>
      <p:sp>
        <p:nvSpPr>
          <p:cNvPr id="6151" name="Rectangle 7"/>
          <p:cNvSpPr>
            <a:spLocks noGrp="1" noChangeArrowheads="1"/>
          </p:cNvSpPr>
          <p:nvPr>
            <p:ph type="subTitle" idx="1"/>
          </p:nvPr>
        </p:nvSpPr>
        <p:spPr>
          <a:xfrm>
            <a:off x="2743200" y="5638800"/>
            <a:ext cx="6019800" cy="762000"/>
          </a:xfrm>
        </p:spPr>
        <p:txBody>
          <a:bodyPr/>
          <a:lstStyle>
            <a:lvl1pPr marL="0" indent="0">
              <a:buFontTx/>
              <a:buNone/>
              <a:defRPr sz="20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676400"/>
            <a:ext cx="3657600" cy="3992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05400" y="1676400"/>
            <a:ext cx="3657600" cy="1919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05400" y="3748088"/>
            <a:ext cx="3657600" cy="1920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spcBef>
                <a:spcPct val="20000"/>
              </a:spcBef>
              <a:defRPr/>
            </a:lvl1pPr>
          </a:lstStyle>
          <a:p>
            <a:pPr>
              <a:defRPr/>
            </a:pPr>
            <a:endParaRPr lang="en-US" dirty="0"/>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spcBef>
                <a:spcPct val="20000"/>
              </a:spcBef>
              <a:defRPr/>
            </a:lvl1pPr>
          </a:lstStyle>
          <a:p>
            <a:pPr>
              <a:defRPr/>
            </a:pPr>
            <a:endParaRPr lang="en-US" dirty="0"/>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spcBef>
                <a:spcPct val="20000"/>
              </a:spcBef>
              <a:defRPr/>
            </a:lvl1pPr>
          </a:lstStyle>
          <a:p>
            <a:pPr>
              <a:defRPr/>
            </a:pPr>
            <a:fld id="{B9B25D87-E08F-45A9-A211-09A7ABE7915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676400"/>
            <a:ext cx="3657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676400"/>
            <a:ext cx="3657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2"/>
          <p:cNvPicPr>
            <a:picLocks noChangeAspect="1" noChangeArrowheads="1"/>
          </p:cNvPicPr>
          <p:nvPr/>
        </p:nvPicPr>
        <p:blipFill>
          <a:blip r:embed="rId15" cstate="print"/>
          <a:srcRect/>
          <a:stretch>
            <a:fillRect/>
          </a:stretch>
        </p:blipFill>
        <p:spPr bwMode="auto">
          <a:xfrm>
            <a:off x="0" y="0"/>
            <a:ext cx="9144000" cy="6865938"/>
          </a:xfrm>
          <a:prstGeom prst="rect">
            <a:avLst/>
          </a:prstGeom>
          <a:noFill/>
          <a:ln w="9525" algn="ctr">
            <a:noFill/>
            <a:miter lim="800000"/>
            <a:headEnd/>
            <a:tailEnd/>
          </a:ln>
        </p:spPr>
      </p:pic>
      <p:sp>
        <p:nvSpPr>
          <p:cNvPr id="5123" name="Rectangle 3"/>
          <p:cNvSpPr>
            <a:spLocks noChangeArrowheads="1"/>
          </p:cNvSpPr>
          <p:nvPr/>
        </p:nvSpPr>
        <p:spPr bwMode="auto">
          <a:xfrm>
            <a:off x="0" y="6553200"/>
            <a:ext cx="9144000" cy="304800"/>
          </a:xfrm>
          <a:prstGeom prst="rect">
            <a:avLst/>
          </a:prstGeom>
          <a:solidFill>
            <a:srgbClr val="2692B4"/>
          </a:solidFill>
          <a:ln w="9525">
            <a:noFill/>
            <a:miter lim="800000"/>
            <a:headEnd/>
            <a:tailEnd/>
          </a:ln>
          <a:effectLst/>
        </p:spPr>
        <p:txBody>
          <a:bodyPr wrap="none" anchor="ctr"/>
          <a:lstStyle/>
          <a:p>
            <a:pPr algn="ctr" eaLnBrk="1" hangingPunct="1">
              <a:spcBef>
                <a:spcPct val="0"/>
              </a:spcBef>
              <a:defRPr/>
            </a:pPr>
            <a:endParaRPr lang="en-US" sz="1400" b="0">
              <a:solidFill>
                <a:schemeClr val="bg1"/>
              </a:solidFill>
              <a:latin typeface="Franklin Gothic Demi" pitchFamily="34" charset="0"/>
              <a:cs typeface="Arial" charset="0"/>
            </a:endParaRPr>
          </a:p>
        </p:txBody>
      </p:sp>
      <p:sp>
        <p:nvSpPr>
          <p:cNvPr id="5124" name="Rectangle 4"/>
          <p:cNvSpPr>
            <a:spLocks noChangeArrowheads="1"/>
          </p:cNvSpPr>
          <p:nvPr/>
        </p:nvSpPr>
        <p:spPr bwMode="auto">
          <a:xfrm>
            <a:off x="0" y="0"/>
            <a:ext cx="9144000" cy="152400"/>
          </a:xfrm>
          <a:prstGeom prst="rect">
            <a:avLst/>
          </a:prstGeom>
          <a:solidFill>
            <a:srgbClr val="00AEC5"/>
          </a:solidFill>
          <a:ln w="9525">
            <a:noFill/>
            <a:miter lim="800000"/>
            <a:headEnd/>
            <a:tailEnd/>
          </a:ln>
          <a:effectLst/>
        </p:spPr>
        <p:txBody>
          <a:bodyPr wrap="none" anchor="ctr"/>
          <a:lstStyle/>
          <a:p>
            <a:pPr eaLnBrk="1" hangingPunct="1">
              <a:defRPr/>
            </a:pPr>
            <a:endParaRPr lang="en-US" sz="800" b="0"/>
          </a:p>
        </p:txBody>
      </p:sp>
      <p:sp>
        <p:nvSpPr>
          <p:cNvPr id="4101" name="Rectangle 5"/>
          <p:cNvSpPr>
            <a:spLocks noGrp="1" noChangeArrowheads="1"/>
          </p:cNvSpPr>
          <p:nvPr>
            <p:ph type="title"/>
          </p:nvPr>
        </p:nvSpPr>
        <p:spPr bwMode="auto">
          <a:xfrm>
            <a:off x="457200" y="274638"/>
            <a:ext cx="8305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2" name="Rectangle 6"/>
          <p:cNvSpPr>
            <a:spLocks noGrp="1" noChangeArrowheads="1"/>
          </p:cNvSpPr>
          <p:nvPr>
            <p:ph type="body" idx="1"/>
          </p:nvPr>
        </p:nvSpPr>
        <p:spPr bwMode="auto">
          <a:xfrm>
            <a:off x="1295400" y="1676400"/>
            <a:ext cx="7467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4103" name="Picture 11" descr="FWClogo2007"/>
          <p:cNvPicPr>
            <a:picLocks noChangeAspect="1" noChangeArrowheads="1"/>
          </p:cNvPicPr>
          <p:nvPr/>
        </p:nvPicPr>
        <p:blipFill>
          <a:blip r:embed="rId16" cstate="print"/>
          <a:srcRect/>
          <a:stretch>
            <a:fillRect/>
          </a:stretch>
        </p:blipFill>
        <p:spPr bwMode="auto">
          <a:xfrm>
            <a:off x="276225" y="5997575"/>
            <a:ext cx="636588" cy="7747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3" r:id="rId2"/>
    <p:sldLayoutId id="2147483672" r:id="rId3"/>
    <p:sldLayoutId id="2147483671" r:id="rId4"/>
    <p:sldLayoutId id="2147483670" r:id="rId5"/>
    <p:sldLayoutId id="2147483669" r:id="rId6"/>
    <p:sldLayoutId id="2147483668" r:id="rId7"/>
    <p:sldLayoutId id="2147483667" r:id="rId8"/>
    <p:sldLayoutId id="2147483666" r:id="rId9"/>
    <p:sldLayoutId id="2147483665" r:id="rId10"/>
    <p:sldLayoutId id="2147483664" r:id="rId11"/>
    <p:sldLayoutId id="2147483663" r:id="rId12"/>
    <p:sldLayoutId id="2147483675" r:id="rId13"/>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entury Schoolbook" pitchFamily="18" charset="0"/>
        </a:defRPr>
      </a:lvl2pPr>
      <a:lvl3pPr algn="l" rtl="0" eaLnBrk="0" fontAlgn="base" hangingPunct="0">
        <a:spcBef>
          <a:spcPct val="0"/>
        </a:spcBef>
        <a:spcAft>
          <a:spcPct val="0"/>
        </a:spcAft>
        <a:defRPr sz="4400">
          <a:solidFill>
            <a:schemeClr val="tx2"/>
          </a:solidFill>
          <a:latin typeface="Century Schoolbook" pitchFamily="18" charset="0"/>
        </a:defRPr>
      </a:lvl3pPr>
      <a:lvl4pPr algn="l" rtl="0" eaLnBrk="0" fontAlgn="base" hangingPunct="0">
        <a:spcBef>
          <a:spcPct val="0"/>
        </a:spcBef>
        <a:spcAft>
          <a:spcPct val="0"/>
        </a:spcAft>
        <a:defRPr sz="4400">
          <a:solidFill>
            <a:schemeClr val="tx2"/>
          </a:solidFill>
          <a:latin typeface="Century Schoolbook" pitchFamily="18" charset="0"/>
        </a:defRPr>
      </a:lvl4pPr>
      <a:lvl5pPr algn="l" rtl="0" eaLnBrk="0" fontAlgn="base" hangingPunct="0">
        <a:spcBef>
          <a:spcPct val="0"/>
        </a:spcBef>
        <a:spcAft>
          <a:spcPct val="0"/>
        </a:spcAft>
        <a:defRPr sz="4400">
          <a:solidFill>
            <a:schemeClr val="tx2"/>
          </a:solidFill>
          <a:latin typeface="Century Schoolbook" pitchFamily="18" charset="0"/>
        </a:defRPr>
      </a:lvl5pPr>
      <a:lvl6pPr marL="457200" algn="l" rtl="0" fontAlgn="base">
        <a:spcBef>
          <a:spcPct val="0"/>
        </a:spcBef>
        <a:spcAft>
          <a:spcPct val="0"/>
        </a:spcAft>
        <a:defRPr sz="4400">
          <a:solidFill>
            <a:schemeClr val="tx2"/>
          </a:solidFill>
          <a:latin typeface="Century Schoolbook" pitchFamily="18" charset="0"/>
        </a:defRPr>
      </a:lvl6pPr>
      <a:lvl7pPr marL="914400" algn="l" rtl="0" fontAlgn="base">
        <a:spcBef>
          <a:spcPct val="0"/>
        </a:spcBef>
        <a:spcAft>
          <a:spcPct val="0"/>
        </a:spcAft>
        <a:defRPr sz="4400">
          <a:solidFill>
            <a:schemeClr val="tx2"/>
          </a:solidFill>
          <a:latin typeface="Century Schoolbook" pitchFamily="18" charset="0"/>
        </a:defRPr>
      </a:lvl7pPr>
      <a:lvl8pPr marL="1371600" algn="l" rtl="0" fontAlgn="base">
        <a:spcBef>
          <a:spcPct val="0"/>
        </a:spcBef>
        <a:spcAft>
          <a:spcPct val="0"/>
        </a:spcAft>
        <a:defRPr sz="4400">
          <a:solidFill>
            <a:schemeClr val="tx2"/>
          </a:solidFill>
          <a:latin typeface="Century Schoolbook" pitchFamily="18" charset="0"/>
        </a:defRPr>
      </a:lvl8pPr>
      <a:lvl9pPr marL="1828800" algn="l" rtl="0" fontAlgn="base">
        <a:spcBef>
          <a:spcPct val="0"/>
        </a:spcBef>
        <a:spcAft>
          <a:spcPct val="0"/>
        </a:spcAft>
        <a:defRPr sz="4400">
          <a:solidFill>
            <a:schemeClr val="tx2"/>
          </a:solidFill>
          <a:latin typeface="Century Schoolbook"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jpeg"/><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 Id="rId5" Type="http://schemas.openxmlformats.org/officeDocument/2006/relationships/image" Target="../media/image35.emf"/><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hyperlink" Target="http://www.southdadeswcd.org/?page_id=43" TargetMode="Externa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28600" y="0"/>
            <a:ext cx="8686800" cy="2590800"/>
          </a:xfrm>
          <a:noFill/>
        </p:spPr>
        <p:txBody>
          <a:bodyPr/>
          <a:lstStyle/>
          <a:p>
            <a:pPr algn="ctr" eaLnBrk="1" hangingPunct="1">
              <a:lnSpc>
                <a:spcPct val="125000"/>
              </a:lnSpc>
              <a:spcBef>
                <a:spcPts val="0"/>
              </a:spcBef>
              <a:spcAft>
                <a:spcPts val="0"/>
              </a:spcAft>
            </a:pPr>
            <a:r>
              <a:rPr lang="en-US" sz="4000" b="1" dirty="0" smtClean="0">
                <a:latin typeface="Arial Rounded MT Bold"/>
                <a:cs typeface="Arial" pitchFamily="34" charset="0"/>
              </a:rPr>
              <a:t>Regulatory Process for </a:t>
            </a:r>
            <a:br>
              <a:rPr lang="en-US" sz="4000" b="1" dirty="0" smtClean="0">
                <a:latin typeface="Arial Rounded MT Bold"/>
                <a:cs typeface="Arial" pitchFamily="34" charset="0"/>
              </a:rPr>
            </a:br>
            <a:r>
              <a:rPr lang="en-US" sz="4000" b="1" dirty="0" smtClean="0">
                <a:latin typeface="Arial Rounded MT Bold"/>
                <a:cs typeface="Arial" pitchFamily="34" charset="0"/>
              </a:rPr>
              <a:t>FWC Aquatic </a:t>
            </a:r>
            <a:r>
              <a:rPr lang="en-US" sz="4000" b="1" dirty="0" smtClean="0">
                <a:latin typeface="Arial Rounded MT Bold"/>
                <a:cs typeface="Arial" pitchFamily="34" charset="0"/>
              </a:rPr>
              <a:t>Restoration Projects</a:t>
            </a:r>
            <a:endParaRPr lang="en-US" sz="3600" b="1" dirty="0" smtClean="0">
              <a:latin typeface="Garamond" pitchFamily="18" charset="0"/>
            </a:endParaRPr>
          </a:p>
        </p:txBody>
      </p:sp>
      <p:pic>
        <p:nvPicPr>
          <p:cNvPr id="8" name="Picture 4" descr="DSCN7136"/>
          <p:cNvPicPr>
            <a:picLocks noChangeAspect="1" noChangeArrowheads="1"/>
          </p:cNvPicPr>
          <p:nvPr/>
        </p:nvPicPr>
        <p:blipFill>
          <a:blip r:embed="rId3" cstate="print"/>
          <a:srcRect/>
          <a:stretch>
            <a:fillRect/>
          </a:stretch>
        </p:blipFill>
        <p:spPr bwMode="auto">
          <a:xfrm>
            <a:off x="3429000" y="2438400"/>
            <a:ext cx="2437018" cy="1828800"/>
          </a:xfrm>
          <a:prstGeom prst="rect">
            <a:avLst/>
          </a:prstGeom>
          <a:noFill/>
        </p:spPr>
      </p:pic>
      <p:pic>
        <p:nvPicPr>
          <p:cNvPr id="10" name="Picture 4" descr="Scan139"/>
          <p:cNvPicPr>
            <a:picLocks noChangeAspect="1" noChangeArrowheads="1"/>
          </p:cNvPicPr>
          <p:nvPr/>
        </p:nvPicPr>
        <p:blipFill>
          <a:blip r:embed="rId4" cstate="print"/>
          <a:srcRect/>
          <a:stretch>
            <a:fillRect/>
          </a:stretch>
        </p:blipFill>
        <p:spPr bwMode="auto">
          <a:xfrm>
            <a:off x="304800" y="2743200"/>
            <a:ext cx="2438400" cy="1828800"/>
          </a:xfrm>
          <a:prstGeom prst="rect">
            <a:avLst/>
          </a:prstGeom>
          <a:noFill/>
          <a:ln w="9525">
            <a:noFill/>
            <a:miter lim="800000"/>
            <a:headEnd/>
            <a:tailEnd/>
          </a:ln>
        </p:spPr>
      </p:pic>
      <p:pic>
        <p:nvPicPr>
          <p:cNvPr id="12" name="Picture 13"/>
          <p:cNvPicPr>
            <a:picLocks noChangeAspect="1" noChangeArrowheads="1"/>
          </p:cNvPicPr>
          <p:nvPr/>
        </p:nvPicPr>
        <p:blipFill>
          <a:blip r:embed="rId5" cstate="print"/>
          <a:srcRect/>
          <a:stretch>
            <a:fillRect/>
          </a:stretch>
        </p:blipFill>
        <p:spPr bwMode="auto">
          <a:xfrm>
            <a:off x="3200400" y="4572000"/>
            <a:ext cx="2861501" cy="1828800"/>
          </a:xfrm>
          <a:prstGeom prst="rect">
            <a:avLst/>
          </a:prstGeom>
          <a:noFill/>
          <a:ln w="9525">
            <a:solidFill>
              <a:srgbClr val="000000"/>
            </a:solidFill>
            <a:miter lim="800000"/>
            <a:headEnd/>
            <a:tailEnd/>
          </a:ln>
        </p:spPr>
      </p:pic>
      <p:pic>
        <p:nvPicPr>
          <p:cNvPr id="7" name="Picture 6" descr="Fanning Springs Restoration 12-21-2011 220.jpg"/>
          <p:cNvPicPr>
            <a:picLocks noChangeAspect="1"/>
          </p:cNvPicPr>
          <p:nvPr/>
        </p:nvPicPr>
        <p:blipFill>
          <a:blip r:embed="rId6" cstate="print"/>
          <a:stretch>
            <a:fillRect/>
          </a:stretch>
        </p:blipFill>
        <p:spPr>
          <a:xfrm>
            <a:off x="6705600" y="3200400"/>
            <a:ext cx="2171700" cy="2895600"/>
          </a:xfrm>
          <a:prstGeom prst="rect">
            <a:avLst/>
          </a:prstGeom>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584775"/>
          </a:xfrm>
          <a:prstGeom prst="rect">
            <a:avLst/>
          </a:prstGeom>
        </p:spPr>
        <p:txBody>
          <a:bodyPr wrap="square">
            <a:spAutoFit/>
          </a:bodyPr>
          <a:lstStyle/>
          <a:p>
            <a:pPr algn="ctr"/>
            <a:r>
              <a:rPr lang="en-US" sz="3200" u="sng" dirty="0" smtClean="0">
                <a:latin typeface="Arial Rounded MT Bold"/>
              </a:rPr>
              <a:t>Dewatering </a:t>
            </a:r>
            <a:r>
              <a:rPr lang="en-US" sz="3200" u="sng" dirty="0" err="1" smtClean="0">
                <a:latin typeface="Arial Rounded MT Bold"/>
              </a:rPr>
              <a:t>BMPs</a:t>
            </a:r>
            <a:endParaRPr lang="en-US" sz="3200" u="sng" dirty="0">
              <a:latin typeface="Arial Rounded MT Bold"/>
            </a:endParaRPr>
          </a:p>
        </p:txBody>
      </p:sp>
      <p:sp>
        <p:nvSpPr>
          <p:cNvPr id="4" name="TextBox 3"/>
          <p:cNvSpPr txBox="1"/>
          <p:nvPr/>
        </p:nvSpPr>
        <p:spPr>
          <a:xfrm>
            <a:off x="228600" y="990600"/>
            <a:ext cx="8001000" cy="4955203"/>
          </a:xfrm>
          <a:prstGeom prst="rect">
            <a:avLst/>
          </a:prstGeom>
          <a:noFill/>
        </p:spPr>
        <p:txBody>
          <a:bodyPr wrap="square" rtlCol="0">
            <a:spAutoFit/>
          </a:bodyPr>
          <a:lstStyle/>
          <a:p>
            <a:pPr>
              <a:buFontTx/>
              <a:buChar char="-"/>
            </a:pPr>
            <a:r>
              <a:rPr lang="en-US" sz="2800" dirty="0" smtClean="0">
                <a:latin typeface="Arial Rounded MT Bold"/>
              </a:rPr>
              <a:t> </a:t>
            </a:r>
            <a:r>
              <a:rPr lang="en-US" sz="2400" dirty="0" err="1" smtClean="0">
                <a:latin typeface="Arial Rounded MT Bold"/>
              </a:rPr>
              <a:t>Waterbody</a:t>
            </a:r>
            <a:r>
              <a:rPr lang="en-US" sz="2400" dirty="0" smtClean="0">
                <a:latin typeface="Arial Rounded MT Bold"/>
              </a:rPr>
              <a:t> to </a:t>
            </a:r>
            <a:r>
              <a:rPr lang="en-US" sz="2400" dirty="0" err="1" smtClean="0">
                <a:latin typeface="Arial Rounded MT Bold"/>
              </a:rPr>
              <a:t>Waterbody</a:t>
            </a:r>
            <a:endParaRPr lang="en-US" sz="2400" dirty="0" smtClean="0">
              <a:latin typeface="Arial Rounded MT Bold"/>
            </a:endParaRPr>
          </a:p>
          <a:p>
            <a:pPr lvl="1">
              <a:buFontTx/>
              <a:buChar char="-"/>
            </a:pPr>
            <a:r>
              <a:rPr lang="en-US" sz="2400" dirty="0" smtClean="0">
                <a:latin typeface="Arial Rounded MT Bold"/>
              </a:rPr>
              <a:t> Floating Turbidity Screens</a:t>
            </a:r>
          </a:p>
          <a:p>
            <a:pPr lvl="1">
              <a:buFontTx/>
              <a:buChar char="-"/>
            </a:pPr>
            <a:r>
              <a:rPr lang="en-US" sz="2400" dirty="0" smtClean="0">
                <a:latin typeface="Arial Rounded MT Bold"/>
              </a:rPr>
              <a:t> Natural (Vegetative) Barriers</a:t>
            </a:r>
          </a:p>
          <a:p>
            <a:pPr lvl="1"/>
            <a:endParaRPr lang="en-US" sz="2400" dirty="0" smtClean="0">
              <a:latin typeface="Arial Rounded MT Bold"/>
            </a:endParaRPr>
          </a:p>
          <a:p>
            <a:pPr>
              <a:buFontTx/>
              <a:buChar char="-"/>
            </a:pPr>
            <a:r>
              <a:rPr lang="en-US" sz="2400" dirty="0" smtClean="0">
                <a:latin typeface="Arial Rounded MT Bold"/>
              </a:rPr>
              <a:t> </a:t>
            </a:r>
            <a:r>
              <a:rPr lang="en-US" sz="2400" dirty="0" err="1" smtClean="0">
                <a:latin typeface="Arial Rounded MT Bold"/>
              </a:rPr>
              <a:t>Waterbody</a:t>
            </a:r>
            <a:r>
              <a:rPr lang="en-US" sz="2400" dirty="0" smtClean="0">
                <a:latin typeface="Arial Rounded MT Bold"/>
              </a:rPr>
              <a:t> to </a:t>
            </a:r>
            <a:r>
              <a:rPr lang="en-US" sz="2400" dirty="0" smtClean="0">
                <a:latin typeface="Arial Rounded MT Bold"/>
              </a:rPr>
              <a:t>Upland Dewatering </a:t>
            </a:r>
            <a:r>
              <a:rPr lang="en-US" sz="2400" dirty="0" smtClean="0">
                <a:latin typeface="Arial Rounded MT Bold"/>
              </a:rPr>
              <a:t>Site</a:t>
            </a:r>
          </a:p>
          <a:p>
            <a:pPr lvl="1">
              <a:buFontTx/>
              <a:buChar char="-"/>
            </a:pPr>
            <a:r>
              <a:rPr lang="en-US" sz="2400" dirty="0" smtClean="0">
                <a:latin typeface="Arial Rounded MT Bold"/>
              </a:rPr>
              <a:t> Silt Screens</a:t>
            </a:r>
          </a:p>
          <a:p>
            <a:pPr lvl="1">
              <a:buFontTx/>
              <a:buChar char="-"/>
            </a:pPr>
            <a:r>
              <a:rPr lang="en-US" sz="2400" dirty="0" smtClean="0">
                <a:latin typeface="Arial Rounded MT Bold"/>
              </a:rPr>
              <a:t> Sediment Traps</a:t>
            </a:r>
          </a:p>
          <a:p>
            <a:pPr lvl="1">
              <a:buFontTx/>
              <a:buChar char="-"/>
            </a:pPr>
            <a:r>
              <a:rPr lang="en-US" sz="2400" dirty="0" smtClean="0">
                <a:latin typeface="Arial Rounded MT Bold"/>
              </a:rPr>
              <a:t> Sediment Basins</a:t>
            </a:r>
          </a:p>
          <a:p>
            <a:pPr lvl="1">
              <a:buFontTx/>
              <a:buChar char="-"/>
            </a:pPr>
            <a:r>
              <a:rPr lang="en-US" sz="2400" dirty="0" smtClean="0">
                <a:latin typeface="Arial Rounded MT Bold"/>
              </a:rPr>
              <a:t> Dewatering/Gravity Filter Bag</a:t>
            </a:r>
          </a:p>
          <a:p>
            <a:pPr lvl="1">
              <a:buFontTx/>
              <a:buChar char="-"/>
            </a:pPr>
            <a:r>
              <a:rPr lang="en-US" sz="2400" dirty="0" smtClean="0">
                <a:latin typeface="Arial Rounded MT Bold"/>
              </a:rPr>
              <a:t> Rolled Erosion Controlled Products</a:t>
            </a:r>
          </a:p>
          <a:p>
            <a:pPr lvl="1">
              <a:buFontTx/>
              <a:buChar char="-"/>
            </a:pPr>
            <a:r>
              <a:rPr lang="en-US" sz="2400" dirty="0" smtClean="0">
                <a:latin typeface="Arial Rounded MT Bold"/>
              </a:rPr>
              <a:t> Water-filled Barrier / Cofferdam</a:t>
            </a:r>
            <a:endParaRPr lang="en-US" sz="1400" dirty="0"/>
          </a:p>
        </p:txBody>
      </p:sp>
      <p:pic>
        <p:nvPicPr>
          <p:cNvPr id="5" name="Picture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6248400" y="3352800"/>
            <a:ext cx="2740660" cy="2590800"/>
          </a:xfrm>
          <a:prstGeom prst="rect">
            <a:avLst/>
          </a:prstGeom>
          <a:noFill/>
          <a:ln>
            <a:noFill/>
          </a:ln>
        </p:spPr>
      </p:pic>
      <p:pic>
        <p:nvPicPr>
          <p:cNvPr id="6" name="Picture 8"/>
          <p:cNvPicPr>
            <a:picLocks noChangeAspect="1" noChangeArrowheads="1"/>
          </p:cNvPicPr>
          <p:nvPr/>
        </p:nvPicPr>
        <p:blipFill>
          <a:blip r:embed="rId4" cstate="print"/>
          <a:srcRect/>
          <a:stretch>
            <a:fillRect/>
          </a:stretch>
        </p:blipFill>
        <p:spPr bwMode="auto">
          <a:xfrm>
            <a:off x="6324600" y="990601"/>
            <a:ext cx="2590800" cy="2057400"/>
          </a:xfrm>
          <a:prstGeom prst="rect">
            <a:avLst/>
          </a:prstGeom>
          <a:noFill/>
          <a:ln w="9525">
            <a:noFill/>
            <a:miter lim="800000"/>
            <a:headEnd/>
            <a:tailEnd/>
          </a:ln>
        </p:spPr>
      </p:pic>
    </p:spTree>
  </p:cSld>
  <p:clrMapOvr>
    <a:masterClrMapping/>
  </p:clrMapOvr>
  <p:transition spd="slow"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body" sz="half" idx="1"/>
          </p:nvPr>
        </p:nvSpPr>
        <p:spPr>
          <a:xfrm>
            <a:off x="0" y="609600"/>
            <a:ext cx="4419600" cy="838200"/>
          </a:xfrm>
        </p:spPr>
        <p:txBody>
          <a:bodyPr/>
          <a:lstStyle/>
          <a:p>
            <a:pPr eaLnBrk="1" hangingPunct="1">
              <a:buFontTx/>
              <a:buNone/>
              <a:defRPr/>
            </a:pPr>
            <a:r>
              <a:rPr lang="en-US" sz="2800" dirty="0" smtClean="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Arial" pitchFamily="34" charset="0"/>
                <a:cs typeface="Arial" pitchFamily="34" charset="0"/>
              </a:rPr>
              <a:t>	</a:t>
            </a:r>
            <a:r>
              <a:rPr lang="en-US" sz="3600" dirty="0" smtClean="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Arial Rounded MT Bold"/>
                <a:cs typeface="Arial" pitchFamily="34" charset="0"/>
              </a:rPr>
              <a:t>Sediment Removal</a:t>
            </a:r>
            <a:endParaRPr lang="en-US" sz="3600" dirty="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Arial Rounded MT Bold"/>
              <a:cs typeface="Arial" pitchFamily="34" charset="0"/>
            </a:endParaRPr>
          </a:p>
        </p:txBody>
      </p:sp>
      <p:pic>
        <p:nvPicPr>
          <p:cNvPr id="8195" name="Picture 8" descr="P7210034"/>
          <p:cNvPicPr>
            <a:picLocks noGrp="1" noChangeAspect="1" noChangeArrowheads="1"/>
          </p:cNvPicPr>
          <p:nvPr>
            <p:ph sz="half" idx="2"/>
          </p:nvPr>
        </p:nvPicPr>
        <p:blipFill>
          <a:blip r:embed="rId2" cstate="print"/>
          <a:srcRect/>
          <a:stretch>
            <a:fillRect/>
          </a:stretch>
        </p:blipFill>
        <p:spPr>
          <a:xfrm>
            <a:off x="4572000" y="190500"/>
            <a:ext cx="4495800" cy="3138488"/>
          </a:xfrm>
          <a:ln>
            <a:solidFill>
              <a:srgbClr val="000000"/>
            </a:solidFill>
          </a:ln>
        </p:spPr>
      </p:pic>
      <p:pic>
        <p:nvPicPr>
          <p:cNvPr id="8196" name="Picture 13"/>
          <p:cNvPicPr>
            <a:picLocks noChangeAspect="1" noChangeArrowheads="1"/>
          </p:cNvPicPr>
          <p:nvPr/>
        </p:nvPicPr>
        <p:blipFill>
          <a:blip r:embed="rId3" cstate="print"/>
          <a:srcRect/>
          <a:stretch>
            <a:fillRect/>
          </a:stretch>
        </p:blipFill>
        <p:spPr bwMode="auto">
          <a:xfrm>
            <a:off x="0" y="2286000"/>
            <a:ext cx="4895850" cy="3128963"/>
          </a:xfrm>
          <a:prstGeom prst="rect">
            <a:avLst/>
          </a:prstGeom>
          <a:noFill/>
          <a:ln w="9525">
            <a:solidFill>
              <a:srgbClr val="000000"/>
            </a:solidFill>
            <a:miter lim="800000"/>
            <a:headEnd/>
            <a:tailEnd/>
          </a:ln>
        </p:spPr>
      </p:pic>
      <p:sp>
        <p:nvSpPr>
          <p:cNvPr id="8198" name="Rectangle 17"/>
          <p:cNvSpPr>
            <a:spLocks noChangeArrowheads="1"/>
          </p:cNvSpPr>
          <p:nvPr/>
        </p:nvSpPr>
        <p:spPr bwMode="auto">
          <a:xfrm>
            <a:off x="304800" y="5486400"/>
            <a:ext cx="4114800" cy="830262"/>
          </a:xfrm>
          <a:prstGeom prst="rect">
            <a:avLst/>
          </a:prstGeom>
          <a:noFill/>
          <a:ln w="9525">
            <a:noFill/>
            <a:miter lim="800000"/>
            <a:headEnd/>
            <a:tailEnd/>
          </a:ln>
        </p:spPr>
        <p:txBody>
          <a:bodyPr wrap="square">
            <a:spAutoFit/>
          </a:bodyPr>
          <a:lstStyle/>
          <a:p>
            <a:pPr algn="ctr">
              <a:spcBef>
                <a:spcPct val="20000"/>
              </a:spcBef>
              <a:buClr>
                <a:schemeClr val="hlink"/>
              </a:buClr>
              <a:buFont typeface="Wingdings" pitchFamily="2" charset="2"/>
              <a:buNone/>
            </a:pPr>
            <a:r>
              <a:rPr lang="en-US" sz="2400" dirty="0">
                <a:latin typeface="Arial Rounded MT Bold" pitchFamily="34" charset="0"/>
              </a:rPr>
              <a:t>Conventional earth-moving  equipment</a:t>
            </a:r>
          </a:p>
        </p:txBody>
      </p:sp>
      <p:sp>
        <p:nvSpPr>
          <p:cNvPr id="17426" name="Rectangle 18"/>
          <p:cNvSpPr>
            <a:spLocks noChangeArrowheads="1"/>
          </p:cNvSpPr>
          <p:nvPr/>
        </p:nvSpPr>
        <p:spPr bwMode="auto">
          <a:xfrm>
            <a:off x="1600200" y="1676400"/>
            <a:ext cx="3200400" cy="461665"/>
          </a:xfrm>
          <a:prstGeom prst="rect">
            <a:avLst/>
          </a:prstGeom>
          <a:noFill/>
          <a:ln w="9525">
            <a:noFill/>
            <a:miter lim="800000"/>
            <a:headEnd/>
            <a:tailEnd/>
          </a:ln>
          <a:effectLst/>
        </p:spPr>
        <p:txBody>
          <a:bodyPr wrap="square">
            <a:spAutoFit/>
          </a:bodyPr>
          <a:lstStyle/>
          <a:p>
            <a:pPr>
              <a:spcBef>
                <a:spcPct val="20000"/>
              </a:spcBef>
              <a:buClr>
                <a:schemeClr val="hlink"/>
              </a:buClr>
              <a:buFont typeface="Wingdings" pitchFamily="2" charset="2"/>
              <a:buNone/>
              <a:defRPr/>
            </a:pPr>
            <a:r>
              <a:rPr lang="en-US" sz="2400" dirty="0" smtClean="0">
                <a:latin typeface="Arial Rounded MT Bold" pitchFamily="34" charset="0"/>
              </a:rPr>
              <a:t>Hydraulic dredging</a:t>
            </a:r>
            <a:endParaRPr lang="en-US" sz="2400" dirty="0">
              <a:latin typeface="Arial Rounded MT Bold" pitchFamily="34" charset="0"/>
            </a:endParaRPr>
          </a:p>
        </p:txBody>
      </p:sp>
      <p:pic>
        <p:nvPicPr>
          <p:cNvPr id="8" name="Picture 7" descr="P7070271.JPG"/>
          <p:cNvPicPr>
            <a:picLocks noChangeAspect="1"/>
          </p:cNvPicPr>
          <p:nvPr/>
        </p:nvPicPr>
        <p:blipFill>
          <a:blip r:embed="rId4" cstate="print"/>
          <a:stretch>
            <a:fillRect/>
          </a:stretch>
        </p:blipFill>
        <p:spPr>
          <a:xfrm>
            <a:off x="4648200" y="3200400"/>
            <a:ext cx="4470400" cy="3352800"/>
          </a:xfrm>
          <a:prstGeom prst="rect">
            <a:avLst/>
          </a:prstGeom>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body" sz="half" idx="1"/>
          </p:nvPr>
        </p:nvSpPr>
        <p:spPr>
          <a:xfrm>
            <a:off x="0" y="76200"/>
            <a:ext cx="8991600" cy="990600"/>
          </a:xfrm>
        </p:spPr>
        <p:txBody>
          <a:bodyPr/>
          <a:lstStyle/>
          <a:p>
            <a:pPr algn="ctr" eaLnBrk="1" hangingPunct="1">
              <a:buFontTx/>
              <a:buNone/>
              <a:defRPr/>
            </a:pPr>
            <a:r>
              <a:rPr lang="en-US" sz="3700" i="1" dirty="0" smtClean="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Arial Rounded MT Bold" pitchFamily="34" charset="0"/>
              </a:rPr>
              <a:t>Sediment Manipulation and Associated Aquatic Plant  Renovation</a:t>
            </a:r>
            <a:endParaRPr lang="en-US" sz="3700" i="1" dirty="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Arial Rounded MT Bold" pitchFamily="34" charset="0"/>
            </a:endParaRPr>
          </a:p>
        </p:txBody>
      </p:sp>
      <p:pic>
        <p:nvPicPr>
          <p:cNvPr id="1026" name="Picture 3137"/>
          <p:cNvPicPr>
            <a:picLocks noChangeAspect="1" noChangeArrowheads="1"/>
          </p:cNvPicPr>
          <p:nvPr/>
        </p:nvPicPr>
        <p:blipFill>
          <a:blip r:embed="rId2" cstate="print"/>
          <a:srcRect/>
          <a:stretch>
            <a:fillRect/>
          </a:stretch>
        </p:blipFill>
        <p:spPr bwMode="auto">
          <a:xfrm>
            <a:off x="4495800" y="3048000"/>
            <a:ext cx="4572817" cy="3429000"/>
          </a:xfrm>
          <a:prstGeom prst="rect">
            <a:avLst/>
          </a:prstGeom>
          <a:noFill/>
          <a:ln w="9525">
            <a:noFill/>
            <a:miter lim="800000"/>
            <a:headEnd/>
            <a:tailEnd/>
          </a:ln>
        </p:spPr>
      </p:pic>
      <p:pic>
        <p:nvPicPr>
          <p:cNvPr id="7" name="Picture 6" descr="Orange Lake Tractor with Rotovator.jpe"/>
          <p:cNvPicPr>
            <a:picLocks noChangeAspect="1"/>
          </p:cNvPicPr>
          <p:nvPr/>
        </p:nvPicPr>
        <p:blipFill>
          <a:blip r:embed="rId3" cstate="print"/>
          <a:stretch>
            <a:fillRect/>
          </a:stretch>
        </p:blipFill>
        <p:spPr>
          <a:xfrm>
            <a:off x="0" y="1371600"/>
            <a:ext cx="4572000" cy="3429000"/>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body" sz="half" idx="1"/>
          </p:nvPr>
        </p:nvSpPr>
        <p:spPr>
          <a:xfrm>
            <a:off x="0" y="76200"/>
            <a:ext cx="8991600" cy="990600"/>
          </a:xfrm>
        </p:spPr>
        <p:txBody>
          <a:bodyPr/>
          <a:lstStyle/>
          <a:p>
            <a:pPr algn="ctr" eaLnBrk="1" hangingPunct="1">
              <a:buFontTx/>
              <a:buNone/>
              <a:defRPr/>
            </a:pPr>
            <a:r>
              <a:rPr lang="en-US" sz="3700" i="1" dirty="0" smtClean="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Arial Rounded MT Bold" pitchFamily="34" charset="0"/>
              </a:rPr>
              <a:t>Spring Restoration</a:t>
            </a:r>
            <a:endParaRPr lang="en-US" sz="3700" i="1" dirty="0">
              <a:solidFill>
                <a:schemeClr val="bg1"/>
              </a:solidFill>
              <a:effectDag name="">
                <a:cont type="tree" name="">
                  <a:effect ref="fillLine"/>
                  <a:outerShdw dist="38100" dir="13500000" algn="br">
                    <a:srgbClr val="4C4CE5"/>
                  </a:outerShdw>
                </a:cont>
                <a:cont type="tree" name="">
                  <a:effect ref="fillLine"/>
                  <a:outerShdw dist="38100" dir="2700000" algn="tl">
                    <a:srgbClr val="00005B"/>
                  </a:outerShdw>
                </a:cont>
                <a:effect ref="fillLine"/>
              </a:effectDag>
              <a:latin typeface="Arial Rounded MT Bold" pitchFamily="34" charset="0"/>
            </a:endParaRPr>
          </a:p>
        </p:txBody>
      </p:sp>
      <p:pic>
        <p:nvPicPr>
          <p:cNvPr id="5" name="Picture 4" descr="Fanning Springs Restoration 12-21-2011 220.jpg"/>
          <p:cNvPicPr>
            <a:picLocks noChangeAspect="1"/>
          </p:cNvPicPr>
          <p:nvPr/>
        </p:nvPicPr>
        <p:blipFill>
          <a:blip r:embed="rId2" cstate="print"/>
          <a:stretch>
            <a:fillRect/>
          </a:stretch>
        </p:blipFill>
        <p:spPr>
          <a:xfrm>
            <a:off x="381000" y="838200"/>
            <a:ext cx="3810000" cy="5080000"/>
          </a:xfrm>
          <a:prstGeom prst="rect">
            <a:avLst/>
          </a:prstGeom>
        </p:spPr>
      </p:pic>
      <p:pic>
        <p:nvPicPr>
          <p:cNvPr id="7" name="Picture 6" descr="Fanning Springs Restoration 01-10-2012 143.jpg"/>
          <p:cNvPicPr>
            <a:picLocks noChangeAspect="1"/>
          </p:cNvPicPr>
          <p:nvPr/>
        </p:nvPicPr>
        <p:blipFill>
          <a:blip r:embed="rId3" cstate="print"/>
          <a:stretch>
            <a:fillRect/>
          </a:stretch>
        </p:blipFill>
        <p:spPr>
          <a:xfrm>
            <a:off x="4800600" y="685800"/>
            <a:ext cx="3657600" cy="2743200"/>
          </a:xfrm>
          <a:prstGeom prst="rect">
            <a:avLst/>
          </a:prstGeom>
        </p:spPr>
      </p:pic>
      <p:pic>
        <p:nvPicPr>
          <p:cNvPr id="8" name="Picture 7" descr="Fanning Springs Restoration 12-12-2011 006.jpg"/>
          <p:cNvPicPr>
            <a:picLocks noChangeAspect="1"/>
          </p:cNvPicPr>
          <p:nvPr/>
        </p:nvPicPr>
        <p:blipFill>
          <a:blip r:embed="rId4" cstate="print"/>
          <a:stretch>
            <a:fillRect/>
          </a:stretch>
        </p:blipFill>
        <p:spPr>
          <a:xfrm>
            <a:off x="4800600" y="3657600"/>
            <a:ext cx="3657600" cy="2743200"/>
          </a:xfrm>
          <a:prstGeom prst="rect">
            <a:avLst/>
          </a:prstGeom>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p:cNvPicPr>
            <a:picLocks noChangeAspect="1" noChangeArrowheads="1"/>
          </p:cNvPicPr>
          <p:nvPr/>
        </p:nvPicPr>
        <p:blipFill>
          <a:blip r:embed="rId2" cstate="print"/>
          <a:srcRect/>
          <a:stretch>
            <a:fillRect/>
          </a:stretch>
        </p:blipFill>
        <p:spPr bwMode="auto">
          <a:xfrm>
            <a:off x="304800" y="1295400"/>
            <a:ext cx="3446536" cy="2286000"/>
          </a:xfrm>
          <a:prstGeom prst="rect">
            <a:avLst/>
          </a:prstGeom>
          <a:noFill/>
          <a:ln w="9525">
            <a:solidFill>
              <a:srgbClr val="000000"/>
            </a:solidFill>
            <a:miter lim="800000"/>
            <a:headEnd/>
            <a:tailEnd/>
          </a:ln>
        </p:spPr>
      </p:pic>
      <p:sp>
        <p:nvSpPr>
          <p:cNvPr id="10" name="Rectangle 8"/>
          <p:cNvSpPr>
            <a:spLocks noChangeArrowheads="1"/>
          </p:cNvSpPr>
          <p:nvPr/>
        </p:nvSpPr>
        <p:spPr bwMode="auto">
          <a:xfrm>
            <a:off x="533400" y="175093"/>
            <a:ext cx="7848600" cy="1520416"/>
          </a:xfrm>
          <a:prstGeom prst="rect">
            <a:avLst/>
          </a:prstGeom>
          <a:noFill/>
          <a:ln w="9525">
            <a:noFill/>
            <a:miter lim="800000"/>
            <a:headEnd/>
            <a:tailEnd/>
          </a:ln>
        </p:spPr>
        <p:txBody>
          <a:bodyPr wrap="square">
            <a:spAutoFit/>
          </a:bodyPr>
          <a:lstStyle/>
          <a:p>
            <a:pPr algn="ctr">
              <a:spcBef>
                <a:spcPct val="20000"/>
              </a:spcBef>
            </a:pPr>
            <a:r>
              <a:rPr lang="en-US" sz="3200" b="1" i="1" dirty="0" smtClean="0">
                <a:solidFill>
                  <a:srgbClr val="996600"/>
                </a:solidFill>
                <a:latin typeface="Arial Rounded MT Bold"/>
              </a:rPr>
              <a:t>Aquatic Plant and Sediment Removal (</a:t>
            </a:r>
            <a:r>
              <a:rPr lang="en-US" sz="3200" b="1" i="1" dirty="0" err="1" smtClean="0">
                <a:solidFill>
                  <a:srgbClr val="996600"/>
                </a:solidFill>
                <a:latin typeface="Arial Rounded MT Bold"/>
              </a:rPr>
              <a:t>ERP</a:t>
            </a:r>
            <a:r>
              <a:rPr lang="en-US" sz="3200" b="1" i="1" dirty="0" smtClean="0">
                <a:solidFill>
                  <a:srgbClr val="996600"/>
                </a:solidFill>
                <a:latin typeface="Arial Rounded MT Bold"/>
              </a:rPr>
              <a:t>-exempted Projects; 403.813, </a:t>
            </a:r>
            <a:r>
              <a:rPr lang="en-US" sz="3200" b="1" i="1" dirty="0" err="1" smtClean="0">
                <a:solidFill>
                  <a:srgbClr val="996600"/>
                </a:solidFill>
                <a:latin typeface="Arial Rounded MT Bold"/>
              </a:rPr>
              <a:t>F.S.</a:t>
            </a:r>
            <a:r>
              <a:rPr lang="en-US" sz="3200" b="1" i="1" dirty="0" smtClean="0">
                <a:solidFill>
                  <a:srgbClr val="996600"/>
                </a:solidFill>
                <a:latin typeface="Arial Rounded MT Bold"/>
              </a:rPr>
              <a:t>)</a:t>
            </a:r>
            <a:endParaRPr lang="en-US" sz="3200" b="1" i="1" dirty="0">
              <a:solidFill>
                <a:srgbClr val="996600"/>
              </a:solidFill>
              <a:latin typeface="Arial Rounded MT Bold"/>
            </a:endParaRPr>
          </a:p>
          <a:p>
            <a:pPr lvl="1">
              <a:spcBef>
                <a:spcPct val="20000"/>
              </a:spcBef>
            </a:pPr>
            <a:endParaRPr lang="en-US" sz="2400" dirty="0">
              <a:solidFill>
                <a:srgbClr val="FFFF00"/>
              </a:solidFill>
              <a:latin typeface="Arial" pitchFamily="34" charset="0"/>
            </a:endParaRPr>
          </a:p>
        </p:txBody>
      </p:sp>
      <p:pic>
        <p:nvPicPr>
          <p:cNvPr id="9" name="Picture 24" descr="BestBargeDig"/>
          <p:cNvPicPr>
            <a:picLocks noChangeAspect="1" noChangeArrowheads="1"/>
          </p:cNvPicPr>
          <p:nvPr/>
        </p:nvPicPr>
        <p:blipFill>
          <a:blip r:embed="rId3" cstate="print"/>
          <a:srcRect/>
          <a:stretch>
            <a:fillRect/>
          </a:stretch>
        </p:blipFill>
        <p:spPr bwMode="auto">
          <a:xfrm>
            <a:off x="4343400" y="1219200"/>
            <a:ext cx="3200400" cy="2401024"/>
          </a:xfrm>
          <a:prstGeom prst="rect">
            <a:avLst/>
          </a:prstGeom>
          <a:noFill/>
          <a:ln w="9525">
            <a:noFill/>
            <a:miter lim="800000"/>
            <a:headEnd/>
            <a:tailEnd/>
          </a:ln>
        </p:spPr>
      </p:pic>
      <p:pic>
        <p:nvPicPr>
          <p:cNvPr id="13" name="Picture 16" descr="Trackhoe.jpg"/>
          <p:cNvPicPr>
            <a:picLocks noChangeAspect="1"/>
          </p:cNvPicPr>
          <p:nvPr/>
        </p:nvPicPr>
        <p:blipFill>
          <a:blip r:embed="rId4" cstate="print"/>
          <a:srcRect/>
          <a:stretch>
            <a:fillRect/>
          </a:stretch>
        </p:blipFill>
        <p:spPr bwMode="auto">
          <a:xfrm>
            <a:off x="1524000" y="3810000"/>
            <a:ext cx="3505200" cy="2629927"/>
          </a:xfrm>
          <a:prstGeom prst="rect">
            <a:avLst/>
          </a:prstGeom>
          <a:noFill/>
          <a:ln w="9525">
            <a:noFill/>
            <a:miter lim="800000"/>
            <a:headEnd/>
            <a:tailEnd/>
          </a:ln>
        </p:spPr>
      </p:pic>
      <p:pic>
        <p:nvPicPr>
          <p:cNvPr id="15" name="Picture 4" descr="Scan139"/>
          <p:cNvPicPr>
            <a:picLocks noChangeAspect="1" noChangeArrowheads="1"/>
          </p:cNvPicPr>
          <p:nvPr/>
        </p:nvPicPr>
        <p:blipFill>
          <a:blip r:embed="rId5" cstate="print"/>
          <a:srcRect/>
          <a:stretch>
            <a:fillRect/>
          </a:stretch>
        </p:blipFill>
        <p:spPr bwMode="auto">
          <a:xfrm>
            <a:off x="5486400" y="3810000"/>
            <a:ext cx="3505200" cy="2628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584775"/>
          </a:xfrm>
          <a:prstGeom prst="rect">
            <a:avLst/>
          </a:prstGeom>
        </p:spPr>
        <p:txBody>
          <a:bodyPr wrap="square">
            <a:spAutoFit/>
          </a:bodyPr>
          <a:lstStyle/>
          <a:p>
            <a:pPr algn="ctr"/>
            <a:r>
              <a:rPr lang="en-US" sz="3200" u="sng" dirty="0" smtClean="0">
                <a:latin typeface="Arial Rounded MT Bold"/>
              </a:rPr>
              <a:t>Sediment </a:t>
            </a:r>
            <a:r>
              <a:rPr lang="en-US" sz="3200" u="sng" dirty="0" smtClean="0">
                <a:latin typeface="Arial Rounded MT Bold"/>
              </a:rPr>
              <a:t>Removal / Manipulation </a:t>
            </a:r>
            <a:r>
              <a:rPr lang="en-US" sz="3200" u="sng" dirty="0" smtClean="0">
                <a:latin typeface="Arial Rounded MT Bold"/>
              </a:rPr>
              <a:t>BMPs</a:t>
            </a:r>
            <a:endParaRPr lang="en-US" sz="3200" u="sng" dirty="0">
              <a:latin typeface="Arial Rounded MT Bold"/>
            </a:endParaRPr>
          </a:p>
        </p:txBody>
      </p:sp>
      <p:sp>
        <p:nvSpPr>
          <p:cNvPr id="4" name="TextBox 3"/>
          <p:cNvSpPr txBox="1"/>
          <p:nvPr/>
        </p:nvSpPr>
        <p:spPr>
          <a:xfrm>
            <a:off x="0" y="1143000"/>
            <a:ext cx="5410200" cy="4807470"/>
          </a:xfrm>
          <a:prstGeom prst="rect">
            <a:avLst/>
          </a:prstGeom>
          <a:noFill/>
        </p:spPr>
        <p:txBody>
          <a:bodyPr wrap="square" rtlCol="0">
            <a:spAutoFit/>
          </a:bodyPr>
          <a:lstStyle/>
          <a:p>
            <a:pPr>
              <a:buFontTx/>
              <a:buChar char="-"/>
            </a:pPr>
            <a:r>
              <a:rPr lang="en-US" sz="2800" dirty="0" smtClean="0">
                <a:latin typeface="Arial Rounded MT Bold"/>
              </a:rPr>
              <a:t> </a:t>
            </a:r>
            <a:r>
              <a:rPr lang="en-US" sz="2400" dirty="0" smtClean="0">
                <a:latin typeface="Arial Rounded MT Bold"/>
              </a:rPr>
              <a:t>Inundated Conditions</a:t>
            </a:r>
          </a:p>
          <a:p>
            <a:pPr lvl="1">
              <a:buFontTx/>
              <a:buChar char="-"/>
            </a:pPr>
            <a:r>
              <a:rPr lang="en-US" sz="2400" dirty="0" smtClean="0">
                <a:latin typeface="Arial Rounded MT Bold"/>
              </a:rPr>
              <a:t> Floating Turbidity Screens</a:t>
            </a:r>
          </a:p>
          <a:p>
            <a:pPr lvl="1">
              <a:buFontTx/>
              <a:buChar char="-"/>
            </a:pPr>
            <a:r>
              <a:rPr lang="en-US" sz="2400" dirty="0" smtClean="0">
                <a:latin typeface="Arial Rounded MT Bold"/>
              </a:rPr>
              <a:t> Natural (Vegetative) Barriers</a:t>
            </a:r>
          </a:p>
          <a:p>
            <a:pPr lvl="1"/>
            <a:endParaRPr lang="en-US" sz="2400" dirty="0" smtClean="0">
              <a:latin typeface="Arial Rounded MT Bold"/>
            </a:endParaRPr>
          </a:p>
          <a:p>
            <a:pPr>
              <a:buFontTx/>
              <a:buChar char="-"/>
            </a:pPr>
            <a:r>
              <a:rPr lang="en-US" sz="2400" dirty="0" smtClean="0">
                <a:latin typeface="Arial Rounded MT Bold"/>
              </a:rPr>
              <a:t> Dewatered Conditions</a:t>
            </a:r>
          </a:p>
          <a:p>
            <a:pPr lvl="1">
              <a:buFontTx/>
              <a:buChar char="-"/>
            </a:pPr>
            <a:r>
              <a:rPr lang="en-US" sz="2400" dirty="0" smtClean="0">
                <a:latin typeface="Arial Rounded MT Bold"/>
              </a:rPr>
              <a:t> Silt Screens</a:t>
            </a:r>
          </a:p>
          <a:p>
            <a:pPr lvl="1">
              <a:buFontTx/>
              <a:buChar char="-"/>
            </a:pPr>
            <a:r>
              <a:rPr lang="en-US" sz="2400" dirty="0" smtClean="0">
                <a:latin typeface="Arial Rounded MT Bold"/>
              </a:rPr>
              <a:t> Sediment Traps</a:t>
            </a:r>
          </a:p>
          <a:p>
            <a:pPr lvl="1">
              <a:buFontTx/>
              <a:buChar char="-"/>
            </a:pPr>
            <a:r>
              <a:rPr lang="en-US" sz="2400" dirty="0" smtClean="0">
                <a:latin typeface="Arial Rounded MT Bold"/>
              </a:rPr>
              <a:t> Sediment Basins</a:t>
            </a:r>
          </a:p>
          <a:p>
            <a:pPr lvl="1">
              <a:buFontTx/>
              <a:buChar char="-"/>
            </a:pPr>
            <a:r>
              <a:rPr lang="en-US" sz="2400" dirty="0" smtClean="0">
                <a:latin typeface="Arial Rounded MT Bold"/>
              </a:rPr>
              <a:t> Dewatering/Gravity Filter Bag</a:t>
            </a:r>
          </a:p>
          <a:p>
            <a:pPr lvl="1">
              <a:buFontTx/>
              <a:buChar char="-"/>
            </a:pPr>
            <a:r>
              <a:rPr lang="en-US" sz="2400" dirty="0" smtClean="0">
                <a:latin typeface="Arial Rounded MT Bold"/>
              </a:rPr>
              <a:t> Water-filled Barrier / Cofferdam</a:t>
            </a:r>
          </a:p>
          <a:p>
            <a:r>
              <a:rPr lang="en-US" dirty="0" smtClean="0"/>
              <a:t> </a:t>
            </a:r>
            <a:endParaRPr lang="en-US" sz="1400" dirty="0"/>
          </a:p>
        </p:txBody>
      </p:sp>
      <p:pic>
        <p:nvPicPr>
          <p:cNvPr id="5" name="Picture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5410200" y="1371600"/>
            <a:ext cx="3657600" cy="4800600"/>
          </a:xfrm>
          <a:prstGeom prst="rect">
            <a:avLst/>
          </a:prstGeom>
          <a:noFill/>
          <a:ln>
            <a:noFill/>
          </a:ln>
        </p:spPr>
      </p:pic>
    </p:spTree>
  </p:cSld>
  <p:clrMapOvr>
    <a:masterClrMapping/>
  </p:clrMapOvr>
  <p:transition spd="slow"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Rectangle 9"/>
          <p:cNvSpPr>
            <a:spLocks noChangeArrowheads="1"/>
          </p:cNvSpPr>
          <p:nvPr/>
        </p:nvSpPr>
        <p:spPr bwMode="auto">
          <a:xfrm>
            <a:off x="1600200" y="6019800"/>
            <a:ext cx="2481262" cy="396875"/>
          </a:xfrm>
          <a:prstGeom prst="rect">
            <a:avLst/>
          </a:prstGeom>
          <a:noFill/>
          <a:ln w="9525" algn="ctr">
            <a:noFill/>
            <a:miter lim="800000"/>
            <a:headEnd/>
            <a:tailEnd/>
          </a:ln>
        </p:spPr>
        <p:txBody>
          <a:bodyPr wrap="square">
            <a:spAutoFit/>
          </a:bodyPr>
          <a:lstStyle/>
          <a:p>
            <a:pPr>
              <a:spcBef>
                <a:spcPct val="20000"/>
              </a:spcBef>
            </a:pPr>
            <a:r>
              <a:rPr lang="en-US" sz="2000" b="1" dirty="0" smtClean="0">
                <a:solidFill>
                  <a:srgbClr val="000000"/>
                </a:solidFill>
              </a:rPr>
              <a:t>Stream Restoration</a:t>
            </a:r>
            <a:endParaRPr lang="en-US" sz="2000" b="1" dirty="0">
              <a:solidFill>
                <a:srgbClr val="000000"/>
              </a:solidFill>
            </a:endParaRPr>
          </a:p>
        </p:txBody>
      </p:sp>
      <p:sp>
        <p:nvSpPr>
          <p:cNvPr id="11271" name="Rectangle 10"/>
          <p:cNvSpPr>
            <a:spLocks noChangeArrowheads="1"/>
          </p:cNvSpPr>
          <p:nvPr/>
        </p:nvSpPr>
        <p:spPr bwMode="auto">
          <a:xfrm>
            <a:off x="4495800" y="6019800"/>
            <a:ext cx="4495800" cy="400110"/>
          </a:xfrm>
          <a:prstGeom prst="rect">
            <a:avLst/>
          </a:prstGeom>
          <a:noFill/>
          <a:ln w="9525" algn="ctr">
            <a:noFill/>
            <a:miter lim="800000"/>
            <a:headEnd/>
            <a:tailEnd/>
          </a:ln>
        </p:spPr>
        <p:txBody>
          <a:bodyPr wrap="square">
            <a:spAutoFit/>
          </a:bodyPr>
          <a:lstStyle/>
          <a:p>
            <a:pPr algn="ctr">
              <a:spcBef>
                <a:spcPct val="20000"/>
              </a:spcBef>
            </a:pPr>
            <a:r>
              <a:rPr lang="en-US" sz="2000" b="1" dirty="0" smtClean="0">
                <a:solidFill>
                  <a:srgbClr val="1E0F00"/>
                </a:solidFill>
              </a:rPr>
              <a:t>Wetland Construction</a:t>
            </a:r>
            <a:endParaRPr lang="en-US" sz="2000" b="1" dirty="0">
              <a:solidFill>
                <a:srgbClr val="1E0F00"/>
              </a:solidFill>
            </a:endParaRPr>
          </a:p>
        </p:txBody>
      </p:sp>
      <p:pic>
        <p:nvPicPr>
          <p:cNvPr id="2050" name="Picture 2"/>
          <p:cNvPicPr>
            <a:picLocks noChangeAspect="1" noChangeArrowheads="1"/>
          </p:cNvPicPr>
          <p:nvPr/>
        </p:nvPicPr>
        <p:blipFill>
          <a:blip r:embed="rId2" cstate="print"/>
          <a:srcRect/>
          <a:stretch>
            <a:fillRect/>
          </a:stretch>
        </p:blipFill>
        <p:spPr bwMode="auto">
          <a:xfrm>
            <a:off x="4495800" y="152400"/>
            <a:ext cx="4525672" cy="5852160"/>
          </a:xfrm>
          <a:prstGeom prst="rect">
            <a:avLst/>
          </a:prstGeom>
          <a:noFill/>
          <a:ln w="9525">
            <a:noFill/>
            <a:miter lim="800000"/>
            <a:headEnd/>
            <a:tailEnd/>
          </a:ln>
        </p:spPr>
      </p:pic>
      <p:pic>
        <p:nvPicPr>
          <p:cNvPr id="8" name="Picture 7" descr="AHRE 070.jpg"/>
          <p:cNvPicPr>
            <a:picLocks noChangeAspect="1"/>
          </p:cNvPicPr>
          <p:nvPr/>
        </p:nvPicPr>
        <p:blipFill>
          <a:blip r:embed="rId3" cstate="print"/>
          <a:stretch>
            <a:fillRect/>
          </a:stretch>
        </p:blipFill>
        <p:spPr>
          <a:xfrm>
            <a:off x="177800" y="152400"/>
            <a:ext cx="3860800" cy="2895600"/>
          </a:xfrm>
          <a:prstGeom prst="rect">
            <a:avLst/>
          </a:prstGeom>
        </p:spPr>
      </p:pic>
      <p:sp>
        <p:nvSpPr>
          <p:cNvPr id="10" name="Rectangle 9"/>
          <p:cNvSpPr>
            <a:spLocks noChangeArrowheads="1"/>
          </p:cNvSpPr>
          <p:nvPr/>
        </p:nvSpPr>
        <p:spPr bwMode="auto">
          <a:xfrm>
            <a:off x="1752600" y="152400"/>
            <a:ext cx="2100262" cy="400110"/>
          </a:xfrm>
          <a:prstGeom prst="rect">
            <a:avLst/>
          </a:prstGeom>
          <a:noFill/>
          <a:ln w="9525" algn="ctr">
            <a:noFill/>
            <a:miter lim="800000"/>
            <a:headEnd/>
            <a:tailEnd/>
          </a:ln>
        </p:spPr>
        <p:txBody>
          <a:bodyPr wrap="square">
            <a:spAutoFit/>
          </a:bodyPr>
          <a:lstStyle/>
          <a:p>
            <a:pPr>
              <a:spcBef>
                <a:spcPct val="20000"/>
              </a:spcBef>
            </a:pPr>
            <a:r>
              <a:rPr lang="en-US" sz="2000" b="1" dirty="0" smtClean="0">
                <a:solidFill>
                  <a:srgbClr val="000000"/>
                </a:solidFill>
              </a:rPr>
              <a:t>Pond Restoration</a:t>
            </a:r>
            <a:endParaRPr lang="en-US" sz="2000" b="1" dirty="0">
              <a:solidFill>
                <a:srgbClr val="000000"/>
              </a:solidFill>
            </a:endParaRPr>
          </a:p>
        </p:txBody>
      </p:sp>
      <p:pic>
        <p:nvPicPr>
          <p:cNvPr id="9" name="Picture 8" descr="DSCN7488"/>
          <p:cNvPicPr>
            <a:picLocks noChangeAspect="1" noChangeArrowheads="1"/>
          </p:cNvPicPr>
          <p:nvPr/>
        </p:nvPicPr>
        <p:blipFill>
          <a:blip r:embed="rId4" cstate="print"/>
          <a:srcRect/>
          <a:stretch>
            <a:fillRect/>
          </a:stretch>
        </p:blipFill>
        <p:spPr bwMode="auto">
          <a:xfrm>
            <a:off x="152400" y="3048000"/>
            <a:ext cx="3886200" cy="2916302"/>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584775"/>
          </a:xfrm>
          <a:prstGeom prst="rect">
            <a:avLst/>
          </a:prstGeom>
        </p:spPr>
        <p:txBody>
          <a:bodyPr wrap="square">
            <a:spAutoFit/>
          </a:bodyPr>
          <a:lstStyle/>
          <a:p>
            <a:pPr algn="ctr"/>
            <a:r>
              <a:rPr lang="en-US" sz="3200" u="sng" dirty="0" smtClean="0">
                <a:latin typeface="Arial Rounded MT Bold"/>
              </a:rPr>
              <a:t>Stream and Wetland Restoration </a:t>
            </a:r>
            <a:r>
              <a:rPr lang="en-US" sz="3200" u="sng" dirty="0" err="1" smtClean="0">
                <a:latin typeface="Arial Rounded MT Bold"/>
              </a:rPr>
              <a:t>BMPs</a:t>
            </a:r>
            <a:endParaRPr lang="en-US" sz="3200" u="sng" dirty="0">
              <a:latin typeface="Arial Rounded MT Bold"/>
            </a:endParaRPr>
          </a:p>
        </p:txBody>
      </p:sp>
      <p:sp>
        <p:nvSpPr>
          <p:cNvPr id="4" name="TextBox 3"/>
          <p:cNvSpPr txBox="1"/>
          <p:nvPr/>
        </p:nvSpPr>
        <p:spPr>
          <a:xfrm>
            <a:off x="228600" y="1066800"/>
            <a:ext cx="6172200" cy="4955203"/>
          </a:xfrm>
          <a:prstGeom prst="rect">
            <a:avLst/>
          </a:prstGeom>
          <a:noFill/>
        </p:spPr>
        <p:txBody>
          <a:bodyPr wrap="square" rtlCol="0">
            <a:spAutoFit/>
          </a:bodyPr>
          <a:lstStyle/>
          <a:p>
            <a:pPr>
              <a:buFontTx/>
              <a:buChar char="-"/>
            </a:pPr>
            <a:r>
              <a:rPr lang="en-US" sz="2800" dirty="0" smtClean="0">
                <a:latin typeface="Arial Rounded MT Bold"/>
              </a:rPr>
              <a:t> </a:t>
            </a:r>
            <a:r>
              <a:rPr lang="en-US" sz="2400" dirty="0" smtClean="0">
                <a:latin typeface="Arial Rounded MT Bold"/>
              </a:rPr>
              <a:t>Inundated Conditions</a:t>
            </a:r>
          </a:p>
          <a:p>
            <a:pPr lvl="1">
              <a:buFontTx/>
              <a:buChar char="-"/>
            </a:pPr>
            <a:r>
              <a:rPr lang="en-US" sz="2400" dirty="0" smtClean="0">
                <a:latin typeface="Arial Rounded MT Bold"/>
              </a:rPr>
              <a:t> Floating Turbidity Screens</a:t>
            </a:r>
          </a:p>
          <a:p>
            <a:pPr lvl="1">
              <a:buFontTx/>
              <a:buChar char="-"/>
            </a:pPr>
            <a:r>
              <a:rPr lang="en-US" sz="2400" dirty="0" smtClean="0">
                <a:latin typeface="Arial Rounded MT Bold"/>
              </a:rPr>
              <a:t> Natural (Vegetative) Barriers</a:t>
            </a:r>
          </a:p>
          <a:p>
            <a:pPr lvl="1"/>
            <a:endParaRPr lang="en-US" sz="2400" dirty="0" smtClean="0">
              <a:latin typeface="Arial Rounded MT Bold"/>
            </a:endParaRPr>
          </a:p>
          <a:p>
            <a:pPr>
              <a:buFontTx/>
              <a:buChar char="-"/>
            </a:pPr>
            <a:r>
              <a:rPr lang="en-US" sz="2400" dirty="0" smtClean="0">
                <a:latin typeface="Arial Rounded MT Bold"/>
              </a:rPr>
              <a:t> Dewatered Conditions</a:t>
            </a:r>
          </a:p>
          <a:p>
            <a:pPr lvl="1">
              <a:buFontTx/>
              <a:buChar char="-"/>
            </a:pPr>
            <a:r>
              <a:rPr lang="en-US" sz="2400" dirty="0" smtClean="0">
                <a:latin typeface="Arial Rounded MT Bold"/>
              </a:rPr>
              <a:t> Silt Screens</a:t>
            </a:r>
          </a:p>
          <a:p>
            <a:pPr lvl="1">
              <a:buFontTx/>
              <a:buChar char="-"/>
            </a:pPr>
            <a:r>
              <a:rPr lang="en-US" sz="2400" dirty="0" smtClean="0">
                <a:latin typeface="Arial Rounded MT Bold"/>
              </a:rPr>
              <a:t> Sediment Traps</a:t>
            </a:r>
          </a:p>
          <a:p>
            <a:pPr lvl="1">
              <a:buFontTx/>
              <a:buChar char="-"/>
            </a:pPr>
            <a:r>
              <a:rPr lang="en-US" sz="2400" dirty="0" smtClean="0">
                <a:latin typeface="Arial Rounded MT Bold"/>
              </a:rPr>
              <a:t> Sediment Basins</a:t>
            </a:r>
          </a:p>
          <a:p>
            <a:pPr lvl="1">
              <a:buFontTx/>
              <a:buChar char="-"/>
            </a:pPr>
            <a:r>
              <a:rPr lang="en-US" sz="2400" dirty="0" smtClean="0">
                <a:latin typeface="Arial Rounded MT Bold"/>
              </a:rPr>
              <a:t> Dewatering/Gravity Filter Bag</a:t>
            </a:r>
          </a:p>
          <a:p>
            <a:pPr lvl="1">
              <a:buFontTx/>
              <a:buChar char="-"/>
            </a:pPr>
            <a:r>
              <a:rPr lang="en-US" sz="2400" dirty="0" smtClean="0">
                <a:latin typeface="Arial Rounded MT Bold"/>
              </a:rPr>
              <a:t> Rolled Erosion Controlled Products</a:t>
            </a:r>
          </a:p>
          <a:p>
            <a:pPr lvl="1">
              <a:buFontTx/>
              <a:buChar char="-"/>
            </a:pPr>
            <a:r>
              <a:rPr lang="en-US" sz="2400" dirty="0" smtClean="0">
                <a:latin typeface="Arial Rounded MT Bold"/>
              </a:rPr>
              <a:t> Water-filled Barrier / Cofferdam</a:t>
            </a:r>
            <a:r>
              <a:rPr lang="en-US" dirty="0" smtClean="0"/>
              <a:t> </a:t>
            </a:r>
            <a:endParaRPr lang="en-US" sz="1400" dirty="0"/>
          </a:p>
        </p:txBody>
      </p:sp>
      <p:pic>
        <p:nvPicPr>
          <p:cNvPr id="9" name="Picture 8"/>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5486400" y="990600"/>
            <a:ext cx="3531870" cy="3886200"/>
          </a:xfrm>
          <a:prstGeom prst="rect">
            <a:avLst/>
          </a:prstGeom>
          <a:noFill/>
          <a:ln>
            <a:noFill/>
          </a:ln>
        </p:spPr>
      </p:pic>
    </p:spTree>
  </p:cSld>
  <p:clrMapOvr>
    <a:masterClrMapping/>
  </p:clrMapOvr>
  <p:transition spd="slow"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584775"/>
          </a:xfrm>
          <a:prstGeom prst="rect">
            <a:avLst/>
          </a:prstGeom>
        </p:spPr>
        <p:txBody>
          <a:bodyPr wrap="square">
            <a:spAutoFit/>
          </a:bodyPr>
          <a:lstStyle/>
          <a:p>
            <a:pPr algn="ctr"/>
            <a:r>
              <a:rPr lang="en-US" sz="3200" u="sng" dirty="0" smtClean="0">
                <a:latin typeface="Arial Rounded MT Bold"/>
              </a:rPr>
              <a:t>Stream and Wetland Restoration </a:t>
            </a:r>
            <a:r>
              <a:rPr lang="en-US" sz="3200" u="sng" dirty="0" err="1" smtClean="0">
                <a:latin typeface="Arial Rounded MT Bold"/>
              </a:rPr>
              <a:t>BMPs</a:t>
            </a:r>
            <a:endParaRPr lang="en-US" sz="3200" u="sng" dirty="0">
              <a:latin typeface="Arial Rounded MT Bold"/>
            </a:endParaRPr>
          </a:p>
        </p:txBody>
      </p:sp>
      <p:sp>
        <p:nvSpPr>
          <p:cNvPr id="4" name="TextBox 3"/>
          <p:cNvSpPr txBox="1"/>
          <p:nvPr/>
        </p:nvSpPr>
        <p:spPr>
          <a:xfrm>
            <a:off x="381000" y="1219200"/>
            <a:ext cx="7696200" cy="5336846"/>
          </a:xfrm>
          <a:prstGeom prst="rect">
            <a:avLst/>
          </a:prstGeom>
          <a:noFill/>
        </p:spPr>
        <p:txBody>
          <a:bodyPr wrap="square" rtlCol="0">
            <a:spAutoFit/>
          </a:bodyPr>
          <a:lstStyle/>
          <a:p>
            <a:r>
              <a:rPr lang="en-US" sz="2400" dirty="0" smtClean="0">
                <a:latin typeface="Arial Rounded MT Bold"/>
              </a:rPr>
              <a:t>Design </a:t>
            </a:r>
            <a:r>
              <a:rPr lang="en-US" sz="2400" dirty="0" err="1" smtClean="0">
                <a:latin typeface="Arial Rounded MT Bold"/>
              </a:rPr>
              <a:t>BMPs</a:t>
            </a:r>
            <a:r>
              <a:rPr lang="en-US" sz="2400" dirty="0" smtClean="0">
                <a:latin typeface="Arial Rounded MT Bold"/>
              </a:rPr>
              <a:t> for Wetland Restoration</a:t>
            </a:r>
          </a:p>
          <a:p>
            <a:r>
              <a:rPr lang="en-US" sz="2400" dirty="0" smtClean="0">
                <a:latin typeface="Arial Rounded MT Bold"/>
              </a:rPr>
              <a:t>	- Ditch Plug / Ditch Backfill Design</a:t>
            </a:r>
          </a:p>
          <a:p>
            <a:r>
              <a:rPr lang="en-US" sz="2400" dirty="0" smtClean="0">
                <a:latin typeface="Arial Rounded MT Bold"/>
              </a:rPr>
              <a:t>	- Log Vanes / Cross Vanes</a:t>
            </a:r>
          </a:p>
          <a:p>
            <a:endParaRPr lang="en-US" sz="2400" dirty="0" smtClean="0">
              <a:latin typeface="Arial Rounded MT Bold"/>
            </a:endParaRPr>
          </a:p>
          <a:p>
            <a:r>
              <a:rPr lang="en-US" sz="2400" dirty="0" smtClean="0">
                <a:latin typeface="Arial Rounded MT Bold"/>
              </a:rPr>
              <a:t>Design </a:t>
            </a:r>
            <a:r>
              <a:rPr lang="en-US" sz="2400" dirty="0" err="1" smtClean="0">
                <a:latin typeface="Arial Rounded MT Bold"/>
              </a:rPr>
              <a:t>BMPs</a:t>
            </a:r>
            <a:r>
              <a:rPr lang="en-US" sz="2400" dirty="0" smtClean="0">
                <a:latin typeface="Arial Rounded MT Bold"/>
              </a:rPr>
              <a:t> for River / Stream / Creek Restoration</a:t>
            </a:r>
          </a:p>
          <a:p>
            <a:r>
              <a:rPr lang="en-US" sz="2400" dirty="0" smtClean="0">
                <a:latin typeface="Arial Rounded MT Bold"/>
              </a:rPr>
              <a:t>	- Channel Sinuosity/Meandering</a:t>
            </a:r>
          </a:p>
          <a:p>
            <a:r>
              <a:rPr lang="en-US" sz="2400" dirty="0" smtClean="0">
                <a:latin typeface="Arial Rounded MT Bold"/>
              </a:rPr>
              <a:t>	- Step Pool Features</a:t>
            </a:r>
          </a:p>
          <a:p>
            <a:r>
              <a:rPr lang="en-US" sz="2400" dirty="0" smtClean="0">
                <a:latin typeface="Arial Rounded MT Bold"/>
              </a:rPr>
              <a:t>	- Log Vanes / Cross Vanes</a:t>
            </a:r>
          </a:p>
          <a:p>
            <a:r>
              <a:rPr lang="en-US" sz="2400" dirty="0" smtClean="0">
                <a:latin typeface="Arial Rounded MT Bold"/>
              </a:rPr>
              <a:t>	- J-Hooks</a:t>
            </a:r>
          </a:p>
          <a:p>
            <a:r>
              <a:rPr lang="en-US" sz="2400" dirty="0" smtClean="0">
                <a:latin typeface="Arial Rounded MT Bold"/>
              </a:rPr>
              <a:t>	- Wing Dikes</a:t>
            </a:r>
          </a:p>
          <a:p>
            <a:r>
              <a:rPr lang="en-US" sz="2400" dirty="0" smtClean="0">
                <a:latin typeface="Arial Rounded MT Bold"/>
              </a:rPr>
              <a:t>	- Rip Rap</a:t>
            </a:r>
          </a:p>
          <a:p>
            <a:r>
              <a:rPr lang="en-US" sz="2400" dirty="0" smtClean="0">
                <a:latin typeface="Arial Rounded MT Bold"/>
              </a:rPr>
              <a:t>	- Rock Check Dam</a:t>
            </a:r>
            <a:endParaRPr lang="en-US" sz="2400" dirty="0">
              <a:latin typeface="Arial Rounded MT Bold"/>
            </a:endParaRPr>
          </a:p>
        </p:txBody>
      </p:sp>
      <p:pic>
        <p:nvPicPr>
          <p:cNvPr id="5" name="Picture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6248400" y="3505200"/>
            <a:ext cx="2743200" cy="2971800"/>
          </a:xfrm>
          <a:prstGeom prst="rect">
            <a:avLst/>
          </a:prstGeom>
          <a:noFill/>
          <a:ln>
            <a:noFill/>
          </a:ln>
        </p:spPr>
      </p:pic>
      <p:pic>
        <p:nvPicPr>
          <p:cNvPr id="6" name="Picture 5"/>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6553200" y="1066800"/>
            <a:ext cx="2514600" cy="1905000"/>
          </a:xfrm>
          <a:prstGeom prst="rect">
            <a:avLst/>
          </a:prstGeom>
          <a:noFill/>
          <a:ln>
            <a:noFill/>
          </a:ln>
        </p:spPr>
      </p:pic>
    </p:spTree>
  </p:cSld>
  <p:clrMapOvr>
    <a:masterClrMapping/>
  </p:clrMapOvr>
  <p:transition spd="slow"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p:cNvSpPr>
            <a:spLocks noChangeArrowheads="1"/>
          </p:cNvSpPr>
          <p:nvPr/>
        </p:nvSpPr>
        <p:spPr bwMode="auto">
          <a:xfrm>
            <a:off x="152400" y="175093"/>
            <a:ext cx="8839200" cy="1120307"/>
          </a:xfrm>
          <a:prstGeom prst="rect">
            <a:avLst/>
          </a:prstGeom>
          <a:noFill/>
          <a:ln w="9525">
            <a:noFill/>
            <a:miter lim="800000"/>
            <a:headEnd/>
            <a:tailEnd/>
          </a:ln>
        </p:spPr>
        <p:txBody>
          <a:bodyPr wrap="square">
            <a:spAutoFit/>
          </a:bodyPr>
          <a:lstStyle/>
          <a:p>
            <a:pPr algn="ctr">
              <a:spcBef>
                <a:spcPct val="20000"/>
              </a:spcBef>
            </a:pPr>
            <a:r>
              <a:rPr lang="en-US" sz="3800" b="1" i="1" dirty="0" smtClean="0">
                <a:solidFill>
                  <a:srgbClr val="996600"/>
                </a:solidFill>
                <a:latin typeface="Arial Rounded MT Bold"/>
              </a:rPr>
              <a:t>Disposal / Erosion Control</a:t>
            </a:r>
            <a:endParaRPr lang="en-US" sz="3800" b="1" i="1" dirty="0">
              <a:solidFill>
                <a:srgbClr val="996600"/>
              </a:solidFill>
              <a:latin typeface="Arial Rounded MT Bold"/>
            </a:endParaRPr>
          </a:p>
          <a:p>
            <a:pPr lvl="1">
              <a:spcBef>
                <a:spcPct val="20000"/>
              </a:spcBef>
            </a:pPr>
            <a:endParaRPr lang="en-US" sz="2400" dirty="0">
              <a:solidFill>
                <a:srgbClr val="FFFF00"/>
              </a:solidFill>
              <a:latin typeface="Arial" pitchFamily="34" charset="0"/>
            </a:endParaRPr>
          </a:p>
        </p:txBody>
      </p:sp>
      <p:pic>
        <p:nvPicPr>
          <p:cNvPr id="11" name="Picture 6" descr="SpoilDump(L).JPG"/>
          <p:cNvPicPr>
            <a:picLocks noChangeAspect="1"/>
          </p:cNvPicPr>
          <p:nvPr/>
        </p:nvPicPr>
        <p:blipFill>
          <a:blip r:embed="rId2" cstate="print"/>
          <a:srcRect/>
          <a:stretch>
            <a:fillRect/>
          </a:stretch>
        </p:blipFill>
        <p:spPr bwMode="auto">
          <a:xfrm>
            <a:off x="533400" y="914400"/>
            <a:ext cx="3771900" cy="2514600"/>
          </a:xfrm>
          <a:prstGeom prst="rect">
            <a:avLst/>
          </a:prstGeom>
          <a:noFill/>
          <a:ln w="9525">
            <a:noFill/>
            <a:miter lim="800000"/>
            <a:headEnd/>
            <a:tailEnd/>
          </a:ln>
        </p:spPr>
      </p:pic>
      <p:pic>
        <p:nvPicPr>
          <p:cNvPr id="14" name="Picture 13" descr="DSCF2463.JPG"/>
          <p:cNvPicPr>
            <a:picLocks noChangeAspect="1"/>
          </p:cNvPicPr>
          <p:nvPr/>
        </p:nvPicPr>
        <p:blipFill>
          <a:blip r:embed="rId3" cstate="print"/>
          <a:stretch>
            <a:fillRect/>
          </a:stretch>
        </p:blipFill>
        <p:spPr>
          <a:xfrm>
            <a:off x="5334000" y="3505200"/>
            <a:ext cx="3352800" cy="2514600"/>
          </a:xfrm>
          <a:prstGeom prst="rect">
            <a:avLst/>
          </a:prstGeom>
        </p:spPr>
      </p:pic>
      <p:pic>
        <p:nvPicPr>
          <p:cNvPr id="9" name="Picture 8" descr="Filter Berm"/>
          <p:cNvPicPr>
            <a:picLocks noChangeAspect="1"/>
          </p:cNvPicPr>
          <p:nvPr/>
        </p:nvPicPr>
        <p:blipFill>
          <a:blip r:embed="rId4"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09600" y="3657600"/>
            <a:ext cx="3598606" cy="2286000"/>
          </a:xfrm>
          <a:prstGeom prst="rect">
            <a:avLst/>
          </a:prstGeom>
          <a:noFill/>
          <a:ln>
            <a:noFill/>
          </a:ln>
        </p:spPr>
      </p:pic>
      <p:pic>
        <p:nvPicPr>
          <p:cNvPr id="16" name="Picture 15"/>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5334000" y="838200"/>
            <a:ext cx="3355848" cy="251460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28600" y="381000"/>
            <a:ext cx="8763000" cy="5386090"/>
          </a:xfrm>
          <a:prstGeom prst="rect">
            <a:avLst/>
          </a:prstGeom>
          <a:noFill/>
        </p:spPr>
        <p:txBody>
          <a:bodyPr wrap="square" rtlCol="0">
            <a:spAutoFit/>
          </a:bodyPr>
          <a:lstStyle/>
          <a:p>
            <a:r>
              <a:rPr lang="en-US" sz="2000" b="0" dirty="0" smtClean="0">
                <a:latin typeface="Arial Rounded MT Bold"/>
                <a:cs typeface="Arial" pitchFamily="34" charset="0"/>
              </a:rPr>
              <a:t>- </a:t>
            </a:r>
            <a:r>
              <a:rPr lang="en-US" sz="2000" dirty="0" smtClean="0">
                <a:latin typeface="Arial Rounded MT Bold"/>
                <a:cs typeface="Arial" pitchFamily="34" charset="0"/>
              </a:rPr>
              <a:t>Prior to October 2013, at least five different versions of the ERP rules </a:t>
            </a:r>
            <a:r>
              <a:rPr lang="en-US" sz="2000" dirty="0" smtClean="0">
                <a:latin typeface="Arial Rounded MT Bold"/>
                <a:cs typeface="Arial" pitchFamily="34" charset="0"/>
              </a:rPr>
              <a:t>were in </a:t>
            </a:r>
            <a:r>
              <a:rPr lang="en-US" sz="2000" dirty="0" smtClean="0">
                <a:latin typeface="Arial Rounded MT Bold"/>
                <a:cs typeface="Arial" pitchFamily="34" charset="0"/>
              </a:rPr>
              <a:t>place statewide.</a:t>
            </a:r>
          </a:p>
          <a:p>
            <a:endParaRPr lang="en-US" sz="2000" dirty="0" smtClean="0">
              <a:latin typeface="Arial Rounded MT Bold"/>
              <a:cs typeface="Arial" pitchFamily="34" charset="0"/>
            </a:endParaRPr>
          </a:p>
          <a:p>
            <a:pPr>
              <a:buFontTx/>
              <a:buChar char="-"/>
            </a:pPr>
            <a:r>
              <a:rPr lang="en-US" sz="2000" dirty="0" smtClean="0">
                <a:latin typeface="Arial Rounded MT Bold"/>
                <a:cs typeface="Arial" pitchFamily="34" charset="0"/>
              </a:rPr>
              <a:t> On April 14, 2012, Governor Scott signed legislation granting </a:t>
            </a:r>
            <a:r>
              <a:rPr lang="en-US" sz="2000" dirty="0" err="1" smtClean="0">
                <a:latin typeface="Arial Rounded MT Bold"/>
                <a:cs typeface="Arial" pitchFamily="34" charset="0"/>
              </a:rPr>
              <a:t>DEP</a:t>
            </a:r>
            <a:r>
              <a:rPr lang="en-US" sz="2000" dirty="0" smtClean="0">
                <a:latin typeface="Arial Rounded MT Bold"/>
                <a:cs typeface="Arial" pitchFamily="34" charset="0"/>
              </a:rPr>
              <a:t> the authority to create one statewide rule for the environmental resource permit program (the “</a:t>
            </a:r>
            <a:r>
              <a:rPr lang="en-US" sz="2000" dirty="0" err="1" smtClean="0">
                <a:latin typeface="Arial Rounded MT Bold"/>
                <a:cs typeface="Arial" pitchFamily="34" charset="0"/>
              </a:rPr>
              <a:t>SWERP</a:t>
            </a:r>
            <a:r>
              <a:rPr lang="en-US" sz="2000" dirty="0" smtClean="0">
                <a:latin typeface="Arial Rounded MT Bold"/>
                <a:cs typeface="Arial" pitchFamily="34" charset="0"/>
              </a:rPr>
              <a:t>”; 373.3141, F.S.)</a:t>
            </a:r>
          </a:p>
          <a:p>
            <a:pPr lvl="0" hangingPunct="1"/>
            <a:r>
              <a:rPr lang="en-US" sz="2000" dirty="0" smtClean="0">
                <a:latin typeface="Arial Rounded MT Bold"/>
                <a:cs typeface="Arial" pitchFamily="34" charset="0"/>
              </a:rPr>
              <a:t> </a:t>
            </a:r>
          </a:p>
          <a:p>
            <a:pPr lvl="0" hangingPunct="1">
              <a:buFontTx/>
              <a:buChar char="-"/>
            </a:pPr>
            <a:r>
              <a:rPr lang="en-US" sz="2000" dirty="0" smtClean="0">
                <a:latin typeface="Arial Rounded MT Bold"/>
                <a:cs typeface="Arial" pitchFamily="34" charset="0"/>
              </a:rPr>
              <a:t> As part of this process, DEP </a:t>
            </a:r>
            <a:r>
              <a:rPr lang="en-US" sz="2000" dirty="0" smtClean="0">
                <a:latin typeface="Arial Rounded MT Bold"/>
                <a:cs typeface="Arial" pitchFamily="34" charset="0"/>
              </a:rPr>
              <a:t>agreed to </a:t>
            </a:r>
            <a:r>
              <a:rPr lang="en-US" sz="2000" dirty="0" smtClean="0">
                <a:latin typeface="Arial Rounded MT Bold"/>
                <a:cs typeface="Arial" pitchFamily="34" charset="0"/>
              </a:rPr>
              <a:t>work </a:t>
            </a:r>
            <a:r>
              <a:rPr lang="en-US" sz="2000" dirty="0" smtClean="0">
                <a:latin typeface="Arial Rounded MT Bold"/>
                <a:cs typeface="Arial" pitchFamily="34" charset="0"/>
              </a:rPr>
              <a:t>with FWC to develop a General Permit (GP) that simplifies the ERP process for environmental restoration /  </a:t>
            </a:r>
            <a:r>
              <a:rPr lang="en-US" sz="2000" dirty="0" smtClean="0">
                <a:latin typeface="Arial Rounded MT Bold"/>
                <a:cs typeface="Arial" pitchFamily="34" charset="0"/>
              </a:rPr>
              <a:t>enhancement </a:t>
            </a:r>
            <a:r>
              <a:rPr lang="en-US" sz="2000" dirty="0" smtClean="0">
                <a:latin typeface="Arial Rounded MT Bold"/>
                <a:cs typeface="Arial" pitchFamily="34" charset="0"/>
              </a:rPr>
              <a:t>activities similar to the reciprocal GP provided to the WMDs </a:t>
            </a:r>
            <a:r>
              <a:rPr lang="en-US" sz="2000" dirty="0" smtClean="0">
                <a:latin typeface="Arial Rounded MT Bold"/>
                <a:cs typeface="Arial" pitchFamily="34" charset="0"/>
              </a:rPr>
              <a:t>(62-330.485, </a:t>
            </a:r>
            <a:r>
              <a:rPr lang="en-US" sz="2000" dirty="0" smtClean="0">
                <a:latin typeface="Arial Rounded MT Bold"/>
                <a:cs typeface="Arial" pitchFamily="34" charset="0"/>
              </a:rPr>
              <a:t>F.A.C.) </a:t>
            </a:r>
          </a:p>
          <a:p>
            <a:pPr lvl="0" hangingPunct="1">
              <a:buFontTx/>
              <a:buChar char="-"/>
            </a:pPr>
            <a:endParaRPr lang="en-US" sz="2000" dirty="0" smtClean="0">
              <a:latin typeface="Arial Rounded MT Bold"/>
              <a:cs typeface="Arial" pitchFamily="34" charset="0"/>
            </a:endParaRPr>
          </a:p>
          <a:p>
            <a:pPr lvl="0" hangingPunct="1">
              <a:buFontTx/>
              <a:buChar char="-"/>
            </a:pPr>
            <a:r>
              <a:rPr lang="en-GB" sz="2000" dirty="0" smtClean="0">
                <a:latin typeface="Arial Rounded MT Bold"/>
                <a:cs typeface="Arial" pitchFamily="34" charset="0"/>
              </a:rPr>
              <a:t> A condition of GP development was compilation of Best Management Practices (BMPs) for aquatic restoration activities; however, many of these activities did not have a consistent and approved set of construction and operation procedures associated with them.</a:t>
            </a:r>
            <a:endParaRPr lang="en-US" sz="2000" dirty="0">
              <a:latin typeface="Arial Rounded MT Bold"/>
              <a:cs typeface="Arial" pitchFamily="34" charset="0"/>
            </a:endParaRPr>
          </a:p>
        </p:txBody>
      </p:sp>
    </p:spTree>
  </p:cSld>
  <p:clrMapOvr>
    <a:masterClrMapping/>
  </p:clrMapOvr>
  <p:transition spd="slow"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584775"/>
          </a:xfrm>
          <a:prstGeom prst="rect">
            <a:avLst/>
          </a:prstGeom>
        </p:spPr>
        <p:txBody>
          <a:bodyPr wrap="square">
            <a:spAutoFit/>
          </a:bodyPr>
          <a:lstStyle/>
          <a:p>
            <a:pPr algn="ctr"/>
            <a:r>
              <a:rPr lang="en-US" sz="3200" u="sng" dirty="0" smtClean="0">
                <a:latin typeface="Arial Rounded MT Bold"/>
              </a:rPr>
              <a:t>Disposal </a:t>
            </a:r>
            <a:r>
              <a:rPr lang="en-US" sz="3200" u="sng" dirty="0" err="1" smtClean="0">
                <a:latin typeface="Arial Rounded MT Bold"/>
              </a:rPr>
              <a:t>BMPs</a:t>
            </a:r>
            <a:endParaRPr lang="en-US" sz="3200" u="sng" dirty="0">
              <a:latin typeface="Arial Rounded MT Bold"/>
            </a:endParaRPr>
          </a:p>
        </p:txBody>
      </p:sp>
      <p:sp>
        <p:nvSpPr>
          <p:cNvPr id="4" name="TextBox 3"/>
          <p:cNvSpPr txBox="1"/>
          <p:nvPr/>
        </p:nvSpPr>
        <p:spPr>
          <a:xfrm>
            <a:off x="304800" y="1219200"/>
            <a:ext cx="4953000" cy="4364272"/>
          </a:xfrm>
          <a:prstGeom prst="rect">
            <a:avLst/>
          </a:prstGeom>
          <a:noFill/>
        </p:spPr>
        <p:txBody>
          <a:bodyPr wrap="square" rtlCol="0">
            <a:spAutoFit/>
          </a:bodyPr>
          <a:lstStyle/>
          <a:p>
            <a:pPr>
              <a:buFontTx/>
              <a:buChar char="-"/>
            </a:pPr>
            <a:r>
              <a:rPr lang="en-US" sz="2800" dirty="0" smtClean="0">
                <a:latin typeface="Arial Rounded MT Bold"/>
              </a:rPr>
              <a:t> </a:t>
            </a:r>
            <a:r>
              <a:rPr lang="en-US" sz="2400" dirty="0" smtClean="0">
                <a:latin typeface="Arial Rounded MT Bold"/>
              </a:rPr>
              <a:t>Inundated Conditions</a:t>
            </a:r>
          </a:p>
          <a:p>
            <a:pPr lvl="1">
              <a:buFontTx/>
              <a:buChar char="-"/>
            </a:pPr>
            <a:r>
              <a:rPr lang="en-US" sz="2400" dirty="0" smtClean="0">
                <a:latin typeface="Arial Rounded MT Bold"/>
              </a:rPr>
              <a:t> Floating Turbidity Screens</a:t>
            </a:r>
          </a:p>
          <a:p>
            <a:pPr lvl="1">
              <a:buFontTx/>
              <a:buChar char="-"/>
            </a:pPr>
            <a:r>
              <a:rPr lang="en-US" sz="2400" dirty="0" smtClean="0">
                <a:latin typeface="Arial Rounded MT Bold"/>
              </a:rPr>
              <a:t> Natural (Vegetative) Barriers</a:t>
            </a:r>
          </a:p>
          <a:p>
            <a:pPr lvl="1">
              <a:buFontTx/>
              <a:buChar char="-"/>
            </a:pPr>
            <a:r>
              <a:rPr lang="en-US" sz="2400" dirty="0" smtClean="0">
                <a:latin typeface="Arial Rounded MT Bold"/>
              </a:rPr>
              <a:t> Water-filled Barriers</a:t>
            </a:r>
          </a:p>
          <a:p>
            <a:pPr lvl="1"/>
            <a:endParaRPr lang="en-US" sz="2400" dirty="0" smtClean="0">
              <a:latin typeface="Arial Rounded MT Bold"/>
            </a:endParaRPr>
          </a:p>
          <a:p>
            <a:pPr>
              <a:buFontTx/>
              <a:buChar char="-"/>
            </a:pPr>
            <a:r>
              <a:rPr lang="en-US" sz="2400" dirty="0" smtClean="0">
                <a:latin typeface="Arial Rounded MT Bold"/>
              </a:rPr>
              <a:t> Dewatered Conditions</a:t>
            </a:r>
          </a:p>
          <a:p>
            <a:pPr lvl="1">
              <a:buFontTx/>
              <a:buChar char="-"/>
            </a:pPr>
            <a:r>
              <a:rPr lang="en-US" sz="2400" dirty="0" smtClean="0">
                <a:latin typeface="Arial Rounded MT Bold"/>
              </a:rPr>
              <a:t> Silt Screens</a:t>
            </a:r>
          </a:p>
          <a:p>
            <a:pPr lvl="1">
              <a:buFontTx/>
              <a:buChar char="-"/>
            </a:pPr>
            <a:r>
              <a:rPr lang="en-US" sz="2400" dirty="0" smtClean="0">
                <a:latin typeface="Arial Rounded MT Bold"/>
              </a:rPr>
              <a:t> Filter </a:t>
            </a:r>
            <a:r>
              <a:rPr lang="en-US" sz="2400" dirty="0" err="1" smtClean="0">
                <a:latin typeface="Arial Rounded MT Bold"/>
              </a:rPr>
              <a:t>Berm</a:t>
            </a:r>
            <a:r>
              <a:rPr lang="en-US" sz="2400" dirty="0" smtClean="0">
                <a:latin typeface="Arial Rounded MT Bold"/>
              </a:rPr>
              <a:t> Barriers</a:t>
            </a:r>
          </a:p>
          <a:p>
            <a:pPr lvl="1">
              <a:buFontTx/>
              <a:buChar char="-"/>
            </a:pPr>
            <a:r>
              <a:rPr lang="en-US" sz="2400" dirty="0" smtClean="0">
                <a:latin typeface="Arial Rounded MT Bold"/>
              </a:rPr>
              <a:t> Sediment Basins</a:t>
            </a:r>
          </a:p>
          <a:p>
            <a:r>
              <a:rPr lang="en-US" dirty="0" smtClean="0"/>
              <a:t> </a:t>
            </a:r>
            <a:endParaRPr lang="en-US" sz="1400" dirty="0"/>
          </a:p>
        </p:txBody>
      </p:sp>
      <p:pic>
        <p:nvPicPr>
          <p:cNvPr id="7" name="Picture 6"/>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4114800" y="2667000"/>
            <a:ext cx="4800600" cy="3733800"/>
          </a:xfrm>
          <a:prstGeom prst="rect">
            <a:avLst/>
          </a:prstGeom>
          <a:noFill/>
          <a:ln>
            <a:noFill/>
          </a:ln>
        </p:spPr>
      </p:pic>
    </p:spTree>
  </p:cSld>
  <p:clrMapOvr>
    <a:masterClrMapping/>
  </p:clrMapOvr>
  <p:transition spd="slow"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584775"/>
          </a:xfrm>
          <a:prstGeom prst="rect">
            <a:avLst/>
          </a:prstGeom>
        </p:spPr>
        <p:txBody>
          <a:bodyPr wrap="square">
            <a:spAutoFit/>
          </a:bodyPr>
          <a:lstStyle/>
          <a:p>
            <a:pPr algn="ctr"/>
            <a:r>
              <a:rPr lang="en-US" sz="3200" u="sng" dirty="0" smtClean="0">
                <a:latin typeface="Arial Rounded MT Bold"/>
              </a:rPr>
              <a:t>Sediment Stabilization/Erosion </a:t>
            </a:r>
            <a:r>
              <a:rPr lang="en-US" sz="3200" u="sng" dirty="0" err="1" smtClean="0">
                <a:latin typeface="Arial Rounded MT Bold"/>
              </a:rPr>
              <a:t>BMPs</a:t>
            </a:r>
            <a:endParaRPr lang="en-US" sz="3200" u="sng" dirty="0">
              <a:latin typeface="Arial Rounded MT Bold"/>
            </a:endParaRPr>
          </a:p>
        </p:txBody>
      </p:sp>
      <p:sp>
        <p:nvSpPr>
          <p:cNvPr id="4" name="TextBox 3"/>
          <p:cNvSpPr txBox="1"/>
          <p:nvPr/>
        </p:nvSpPr>
        <p:spPr>
          <a:xfrm>
            <a:off x="381000" y="1219200"/>
            <a:ext cx="5181600" cy="3625608"/>
          </a:xfrm>
          <a:prstGeom prst="rect">
            <a:avLst/>
          </a:prstGeom>
          <a:noFill/>
        </p:spPr>
        <p:txBody>
          <a:bodyPr wrap="square" rtlCol="0">
            <a:spAutoFit/>
          </a:bodyPr>
          <a:lstStyle/>
          <a:p>
            <a:pPr>
              <a:buFontTx/>
              <a:buChar char="-"/>
            </a:pPr>
            <a:r>
              <a:rPr lang="en-US" sz="2800" dirty="0" smtClean="0">
                <a:latin typeface="Arial Rounded MT Bold"/>
              </a:rPr>
              <a:t> </a:t>
            </a:r>
            <a:r>
              <a:rPr lang="en-US" sz="2400" dirty="0" smtClean="0">
                <a:latin typeface="Arial Rounded MT Bold"/>
              </a:rPr>
              <a:t>Seeding</a:t>
            </a:r>
          </a:p>
          <a:p>
            <a:pPr>
              <a:buFontTx/>
              <a:buChar char="-"/>
            </a:pPr>
            <a:r>
              <a:rPr lang="en-US" sz="2400" dirty="0" smtClean="0">
                <a:latin typeface="Arial Rounded MT Bold"/>
              </a:rPr>
              <a:t> Mulching</a:t>
            </a:r>
          </a:p>
          <a:p>
            <a:r>
              <a:rPr lang="en-US" sz="2400" dirty="0" smtClean="0">
                <a:latin typeface="Arial Rounded MT Bold"/>
              </a:rPr>
              <a:t>	- Dry Mulch</a:t>
            </a:r>
          </a:p>
          <a:p>
            <a:r>
              <a:rPr lang="en-US" sz="2400" dirty="0" smtClean="0">
                <a:latin typeface="Arial Rounded MT Bold"/>
              </a:rPr>
              <a:t>	- Hydraulic Mulch</a:t>
            </a:r>
          </a:p>
          <a:p>
            <a:pPr>
              <a:buFontTx/>
              <a:buChar char="-"/>
            </a:pPr>
            <a:r>
              <a:rPr lang="en-US" sz="2400" dirty="0" smtClean="0">
                <a:latin typeface="Arial Rounded MT Bold"/>
              </a:rPr>
              <a:t> Silt Fence Barriers</a:t>
            </a:r>
          </a:p>
          <a:p>
            <a:pPr>
              <a:buFontTx/>
              <a:buChar char="-"/>
            </a:pPr>
            <a:r>
              <a:rPr lang="en-US" sz="2400" dirty="0" smtClean="0">
                <a:latin typeface="Arial Rounded MT Bold"/>
              </a:rPr>
              <a:t> Filter </a:t>
            </a:r>
            <a:r>
              <a:rPr lang="en-US" sz="2400" dirty="0" err="1" smtClean="0">
                <a:latin typeface="Arial Rounded MT Bold"/>
              </a:rPr>
              <a:t>Berm</a:t>
            </a:r>
            <a:r>
              <a:rPr lang="en-US" sz="2400" dirty="0" smtClean="0">
                <a:latin typeface="Arial Rounded MT Bold"/>
              </a:rPr>
              <a:t> Barriers</a:t>
            </a:r>
          </a:p>
          <a:p>
            <a:pPr>
              <a:buFontTx/>
              <a:buChar char="-"/>
            </a:pPr>
            <a:r>
              <a:rPr lang="en-US" sz="2400" dirty="0" smtClean="0">
                <a:latin typeface="Arial Rounded MT Bold"/>
              </a:rPr>
              <a:t> Rolled Erosion Control Products</a:t>
            </a:r>
          </a:p>
          <a:p>
            <a:pPr>
              <a:buFontTx/>
              <a:buChar char="-"/>
            </a:pPr>
            <a:r>
              <a:rPr lang="en-US" sz="2400" dirty="0" smtClean="0">
                <a:latin typeface="Arial Rounded MT Bold"/>
              </a:rPr>
              <a:t> Sod </a:t>
            </a:r>
            <a:endParaRPr lang="en-US" sz="2400" dirty="0">
              <a:latin typeface="Arial Rounded MT Bold"/>
            </a:endParaRPr>
          </a:p>
        </p:txBody>
      </p:sp>
      <p:pic>
        <p:nvPicPr>
          <p:cNvPr id="5" name="Picture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5638800" y="1371600"/>
            <a:ext cx="3334954" cy="4495800"/>
          </a:xfrm>
          <a:prstGeom prst="rect">
            <a:avLst/>
          </a:prstGeom>
          <a:noFill/>
          <a:ln>
            <a:noFill/>
          </a:ln>
        </p:spPr>
      </p:pic>
    </p:spTree>
  </p:cSld>
  <p:clrMapOvr>
    <a:masterClrMapping/>
  </p:clrMapOvr>
  <p:transition spd="slow"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33400" y="1676400"/>
            <a:ext cx="8458200" cy="4585871"/>
          </a:xfrm>
          <a:prstGeom prst="rect">
            <a:avLst/>
          </a:prstGeom>
          <a:noFill/>
        </p:spPr>
        <p:txBody>
          <a:bodyPr wrap="square" rtlCol="0">
            <a:spAutoFit/>
          </a:bodyPr>
          <a:lstStyle/>
          <a:p>
            <a:r>
              <a:rPr lang="en-US" sz="1700" b="0" dirty="0" smtClean="0">
                <a:latin typeface="Arial Rounded MT Bold"/>
                <a:cs typeface="Arial" pitchFamily="34" charset="0"/>
              </a:rPr>
              <a:t> </a:t>
            </a:r>
            <a:r>
              <a:rPr lang="en-US" sz="2000" b="0" dirty="0" smtClean="0">
                <a:latin typeface="Arial Rounded MT Bold"/>
                <a:cs typeface="Arial" pitchFamily="34" charset="0"/>
              </a:rPr>
              <a:t>- </a:t>
            </a:r>
            <a:r>
              <a:rPr lang="en-US" sz="2000" dirty="0" smtClean="0">
                <a:latin typeface="Arial Rounded MT Bold"/>
              </a:rPr>
              <a:t>Implementation of </a:t>
            </a:r>
            <a:r>
              <a:rPr lang="en-US" sz="2000" dirty="0" smtClean="0">
                <a:latin typeface="Arial Rounded MT Bold"/>
              </a:rPr>
              <a:t>FWC </a:t>
            </a:r>
            <a:r>
              <a:rPr lang="en-US" sz="2000" dirty="0" smtClean="0">
                <a:latin typeface="Arial Rounded MT Bold"/>
              </a:rPr>
              <a:t>environmental restoration or </a:t>
            </a:r>
            <a:r>
              <a:rPr lang="en-US" sz="2000" dirty="0" smtClean="0">
                <a:latin typeface="Arial Rounded MT Bold"/>
              </a:rPr>
              <a:t>	enhancement </a:t>
            </a:r>
            <a:r>
              <a:rPr lang="en-US" sz="2000" dirty="0" smtClean="0">
                <a:latin typeface="Arial Rounded MT Bold"/>
              </a:rPr>
              <a:t>projects.</a:t>
            </a:r>
          </a:p>
          <a:p>
            <a:endParaRPr lang="en-US" sz="2000" dirty="0" smtClean="0">
              <a:latin typeface="Arial Rounded MT Bold"/>
            </a:endParaRPr>
          </a:p>
          <a:p>
            <a:pPr>
              <a:buFontTx/>
              <a:buChar char="-"/>
            </a:pPr>
            <a:r>
              <a:rPr lang="en-US" sz="2000" dirty="0" smtClean="0">
                <a:latin typeface="Arial Rounded MT Bold"/>
              </a:rPr>
              <a:t> To </a:t>
            </a:r>
            <a:r>
              <a:rPr lang="en-US" sz="2000" dirty="0" smtClean="0">
                <a:latin typeface="Arial Rounded MT Bold"/>
              </a:rPr>
              <a:t>qualify, the project must comply with any one of the following procedures:</a:t>
            </a:r>
          </a:p>
          <a:p>
            <a:r>
              <a:rPr lang="en-US" sz="2000" dirty="0" smtClean="0">
                <a:latin typeface="Arial Rounded MT Bold"/>
              </a:rPr>
              <a:t>     (a</a:t>
            </a:r>
            <a:r>
              <a:rPr lang="en-US" sz="2000" dirty="0" smtClean="0">
                <a:latin typeface="Arial Rounded MT Bold"/>
              </a:rPr>
              <a:t>) approved </a:t>
            </a:r>
            <a:r>
              <a:rPr lang="en-US" sz="2000" dirty="0" smtClean="0">
                <a:latin typeface="Arial Rounded MT Bold"/>
              </a:rPr>
              <a:t>by </a:t>
            </a:r>
            <a:r>
              <a:rPr lang="en-US" sz="2000" dirty="0" smtClean="0">
                <a:latin typeface="Arial Rounded MT Bold"/>
              </a:rPr>
              <a:t>FWC</a:t>
            </a:r>
            <a:r>
              <a:rPr lang="en-US" sz="2000" dirty="0" smtClean="0">
                <a:latin typeface="Arial Rounded MT Bold"/>
              </a:rPr>
              <a:t> Commission after </a:t>
            </a:r>
            <a:r>
              <a:rPr lang="en-US" sz="2000" dirty="0" smtClean="0">
                <a:latin typeface="Arial Rounded MT Bold"/>
              </a:rPr>
              <a:t>conducting </a:t>
            </a:r>
            <a:r>
              <a:rPr lang="en-US" sz="2000" dirty="0" smtClean="0">
                <a:latin typeface="Arial Rounded MT Bold"/>
              </a:rPr>
              <a:t>at </a:t>
            </a:r>
            <a:r>
              <a:rPr lang="en-US" sz="2000" dirty="0" smtClean="0">
                <a:latin typeface="Arial Rounded MT Bold"/>
              </a:rPr>
              <a:t>least </a:t>
            </a:r>
            <a:r>
              <a:rPr lang="en-US" sz="2000" dirty="0" smtClean="0">
                <a:latin typeface="Arial Rounded MT Bold"/>
              </a:rPr>
              <a:t>one 	public meeting</a:t>
            </a:r>
            <a:r>
              <a:rPr lang="en-US" sz="2000" dirty="0" smtClean="0">
                <a:latin typeface="Arial Rounded MT Bold"/>
              </a:rPr>
              <a:t>; or</a:t>
            </a:r>
          </a:p>
          <a:p>
            <a:r>
              <a:rPr lang="en-US" sz="2000" dirty="0" smtClean="0">
                <a:latin typeface="Arial Rounded MT Bold"/>
              </a:rPr>
              <a:t>     </a:t>
            </a:r>
            <a:r>
              <a:rPr lang="en-US" sz="2000" dirty="0" smtClean="0">
                <a:latin typeface="Arial Rounded MT Bold"/>
              </a:rPr>
              <a:t>(b) </a:t>
            </a:r>
            <a:r>
              <a:rPr lang="en-US" sz="2000" dirty="0" smtClean="0">
                <a:latin typeface="Arial Rounded MT Bold"/>
              </a:rPr>
              <a:t>wholly or partially funded by </a:t>
            </a:r>
            <a:r>
              <a:rPr lang="en-US" sz="2000" dirty="0" smtClean="0">
                <a:latin typeface="Arial Rounded MT Bold"/>
              </a:rPr>
              <a:t>FWC </a:t>
            </a:r>
            <a:r>
              <a:rPr lang="en-US" sz="2000" dirty="0" smtClean="0">
                <a:latin typeface="Arial Rounded MT Bold"/>
              </a:rPr>
              <a:t>through </a:t>
            </a:r>
            <a:r>
              <a:rPr lang="en-US" sz="2000" dirty="0" smtClean="0">
                <a:latin typeface="Arial Rounded MT Bold"/>
              </a:rPr>
              <a:t>Lake Restoration 	Projects funds (201.15[7], </a:t>
            </a:r>
            <a:r>
              <a:rPr lang="en-US" sz="2000" dirty="0" smtClean="0">
                <a:latin typeface="Arial Rounded MT Bold"/>
              </a:rPr>
              <a:t>F.S</a:t>
            </a:r>
            <a:r>
              <a:rPr lang="en-US" sz="2000" dirty="0" smtClean="0">
                <a:latin typeface="Arial Rounded MT Bold"/>
              </a:rPr>
              <a:t>.)</a:t>
            </a:r>
          </a:p>
          <a:p>
            <a:endParaRPr lang="en-US" sz="2000" dirty="0" smtClean="0">
              <a:latin typeface="Arial Rounded MT Bold"/>
            </a:endParaRPr>
          </a:p>
          <a:p>
            <a:r>
              <a:rPr lang="en-US" sz="2000" dirty="0" smtClean="0">
                <a:latin typeface="Arial Rounded MT Bold"/>
              </a:rPr>
              <a:t>- </a:t>
            </a:r>
            <a:r>
              <a:rPr lang="en-US" sz="2000" dirty="0" smtClean="0">
                <a:latin typeface="Arial Rounded MT Bold"/>
              </a:rPr>
              <a:t> Subject </a:t>
            </a:r>
            <a:r>
              <a:rPr lang="en-US" sz="2000" dirty="0" smtClean="0">
                <a:latin typeface="Arial Rounded MT Bold"/>
              </a:rPr>
              <a:t>to the following specific conditions:</a:t>
            </a:r>
          </a:p>
          <a:p>
            <a:r>
              <a:rPr lang="en-US" sz="2000" dirty="0" smtClean="0">
                <a:latin typeface="Arial Rounded MT Bold"/>
              </a:rPr>
              <a:t>     (a) shall not significantly impede navigation; and</a:t>
            </a:r>
          </a:p>
          <a:p>
            <a:r>
              <a:rPr lang="en-US" sz="2000" dirty="0" smtClean="0">
                <a:latin typeface="Arial Rounded MT Bold"/>
              </a:rPr>
              <a:t>     (b) prevent violations of state water quality standards.</a:t>
            </a:r>
            <a:endParaRPr lang="en-US" sz="2000" dirty="0">
              <a:latin typeface="Arial Rounded MT Bold"/>
            </a:endParaRPr>
          </a:p>
        </p:txBody>
      </p:sp>
      <p:sp>
        <p:nvSpPr>
          <p:cNvPr id="16" name="TextBox 15"/>
          <p:cNvSpPr txBox="1"/>
          <p:nvPr/>
        </p:nvSpPr>
        <p:spPr>
          <a:xfrm>
            <a:off x="0" y="152400"/>
            <a:ext cx="9144000" cy="1557349"/>
          </a:xfrm>
          <a:prstGeom prst="rect">
            <a:avLst/>
          </a:prstGeom>
          <a:noFill/>
        </p:spPr>
        <p:txBody>
          <a:bodyPr wrap="square" rtlCol="0">
            <a:spAutoFit/>
          </a:bodyPr>
          <a:lstStyle/>
          <a:p>
            <a:pPr algn="ctr"/>
            <a:r>
              <a:rPr lang="en-US" sz="2800" u="sng" dirty="0" smtClean="0">
                <a:latin typeface="Arial Rounded MT Bold"/>
                <a:cs typeface="Arial" pitchFamily="34" charset="0"/>
              </a:rPr>
              <a:t>FWC </a:t>
            </a:r>
            <a:r>
              <a:rPr lang="en-US" sz="2800" u="sng" dirty="0" smtClean="0">
                <a:latin typeface="Arial Rounded MT Bold"/>
                <a:cs typeface="Arial" pitchFamily="34" charset="0"/>
              </a:rPr>
              <a:t>GP for Restoration/Enhancement</a:t>
            </a:r>
          </a:p>
          <a:p>
            <a:pPr algn="ctr"/>
            <a:r>
              <a:rPr lang="en-US" sz="2800" u="sng" dirty="0" smtClean="0">
                <a:latin typeface="Arial Rounded MT Bold"/>
                <a:cs typeface="Arial" pitchFamily="34" charset="0"/>
              </a:rPr>
              <a:t>(</a:t>
            </a:r>
            <a:r>
              <a:rPr lang="en-US" sz="2800" u="sng" dirty="0" smtClean="0">
                <a:latin typeface="Arial Rounded MT Bold"/>
                <a:cs typeface="Arial" pitchFamily="34" charset="0"/>
              </a:rPr>
              <a:t>62-330.633, </a:t>
            </a:r>
            <a:r>
              <a:rPr lang="en-US" sz="2800" u="sng" dirty="0" smtClean="0">
                <a:latin typeface="Arial Rounded MT Bold"/>
                <a:cs typeface="Arial" pitchFamily="34" charset="0"/>
              </a:rPr>
              <a:t>F.A.C</a:t>
            </a:r>
            <a:r>
              <a:rPr lang="en-US" sz="2800" u="sng" dirty="0" smtClean="0">
                <a:latin typeface="Arial Rounded MT Bold"/>
                <a:cs typeface="Arial" pitchFamily="34" charset="0"/>
              </a:rPr>
              <a:t>)</a:t>
            </a:r>
          </a:p>
          <a:p>
            <a:pPr algn="ctr"/>
            <a:r>
              <a:rPr lang="en-US" sz="2800" u="sng" dirty="0" smtClean="0">
                <a:solidFill>
                  <a:srgbClr val="FF0000"/>
                </a:solidFill>
                <a:latin typeface="Arial Rounded MT Bold"/>
                <a:cs typeface="Arial" pitchFamily="34" charset="0"/>
              </a:rPr>
              <a:t>DRAFT</a:t>
            </a:r>
            <a:endParaRPr lang="en-US" sz="2800" u="sng" dirty="0">
              <a:solidFill>
                <a:srgbClr val="FF0000"/>
              </a:solidFill>
              <a:latin typeface="Arial Rounded MT Bold"/>
              <a:cs typeface="Arial" pitchFamily="34" charset="0"/>
            </a:endParaRPr>
          </a:p>
        </p:txBody>
      </p:sp>
    </p:spTree>
  </p:cSld>
  <p:clrMapOvr>
    <a:masterClrMapping/>
  </p:clrMapOvr>
  <p:transition spd="slow"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1040285"/>
          </a:xfrm>
          <a:prstGeom prst="rect">
            <a:avLst/>
          </a:prstGeom>
        </p:spPr>
        <p:txBody>
          <a:bodyPr wrap="square">
            <a:spAutoFit/>
          </a:bodyPr>
          <a:lstStyle/>
          <a:p>
            <a:pPr algn="ctr"/>
            <a:r>
              <a:rPr lang="en-US" sz="2800" u="sng" dirty="0" smtClean="0">
                <a:latin typeface="Arial Rounded MT Bold"/>
              </a:rPr>
              <a:t>Special </a:t>
            </a:r>
            <a:r>
              <a:rPr lang="en-US" sz="2800" u="sng" dirty="0" err="1" smtClean="0">
                <a:latin typeface="Arial Rounded MT Bold"/>
              </a:rPr>
              <a:t>Recogition</a:t>
            </a:r>
            <a:r>
              <a:rPr lang="en-US" sz="2800" u="sng" dirty="0" smtClean="0">
                <a:latin typeface="Arial Rounded MT Bold"/>
              </a:rPr>
              <a:t> for </a:t>
            </a:r>
            <a:r>
              <a:rPr lang="en-US" sz="2800" u="sng" dirty="0" smtClean="0">
                <a:latin typeface="Arial Rounded MT Bold"/>
              </a:rPr>
              <a:t>t</a:t>
            </a:r>
            <a:r>
              <a:rPr lang="en-US" sz="2800" u="sng" dirty="0" smtClean="0">
                <a:latin typeface="Arial Rounded MT Bold"/>
              </a:rPr>
              <a:t>he authors of the </a:t>
            </a:r>
          </a:p>
          <a:p>
            <a:pPr algn="ctr"/>
            <a:r>
              <a:rPr lang="en-US" sz="2800" u="sng" dirty="0" smtClean="0">
                <a:latin typeface="Arial Rounded MT Bold"/>
              </a:rPr>
              <a:t>BMP manual at the University of Central Florida</a:t>
            </a:r>
            <a:endParaRPr lang="en-US" sz="2800" u="sng" dirty="0">
              <a:latin typeface="Arial Rounded MT Bold"/>
            </a:endParaRPr>
          </a:p>
        </p:txBody>
      </p:sp>
      <p:pic>
        <p:nvPicPr>
          <p:cNvPr id="1026" name="Picture 2"/>
          <p:cNvPicPr>
            <a:picLocks noChangeAspect="1" noChangeArrowheads="1"/>
          </p:cNvPicPr>
          <p:nvPr/>
        </p:nvPicPr>
        <p:blipFill>
          <a:blip r:embed="rId3" cstate="print"/>
          <a:srcRect/>
          <a:stretch>
            <a:fillRect/>
          </a:stretch>
        </p:blipFill>
        <p:spPr bwMode="auto">
          <a:xfrm>
            <a:off x="4114800" y="2438400"/>
            <a:ext cx="4513286" cy="2676019"/>
          </a:xfrm>
          <a:prstGeom prst="rect">
            <a:avLst/>
          </a:prstGeom>
          <a:noFill/>
          <a:ln w="9525">
            <a:noFill/>
            <a:miter lim="800000"/>
            <a:headEnd/>
            <a:tailEnd/>
          </a:ln>
        </p:spPr>
      </p:pic>
      <p:sp>
        <p:nvSpPr>
          <p:cNvPr id="6" name="TextBox 5"/>
          <p:cNvSpPr txBox="1"/>
          <p:nvPr/>
        </p:nvSpPr>
        <p:spPr>
          <a:xfrm>
            <a:off x="685800" y="1752600"/>
            <a:ext cx="3657600" cy="4007251"/>
          </a:xfrm>
          <a:prstGeom prst="rect">
            <a:avLst/>
          </a:prstGeom>
          <a:noFill/>
        </p:spPr>
        <p:txBody>
          <a:bodyPr wrap="square" rtlCol="0">
            <a:spAutoFit/>
          </a:bodyPr>
          <a:lstStyle/>
          <a:p>
            <a:r>
              <a:rPr lang="en-US" sz="2400" dirty="0" smtClean="0">
                <a:latin typeface="Arial Rounded MT Bold"/>
              </a:rPr>
              <a:t>Jamie Jones</a:t>
            </a:r>
          </a:p>
          <a:p>
            <a:endParaRPr lang="en-US" sz="2400" dirty="0" smtClean="0">
              <a:latin typeface="Arial Rounded MT Bold"/>
            </a:endParaRPr>
          </a:p>
          <a:p>
            <a:r>
              <a:rPr lang="en-US" sz="2400" dirty="0" smtClean="0">
                <a:latin typeface="Arial Rounded MT Bold"/>
              </a:rPr>
              <a:t>Dr. Ni-Bin Chang</a:t>
            </a:r>
          </a:p>
          <a:p>
            <a:endParaRPr lang="en-US" sz="2400" dirty="0" smtClean="0">
              <a:latin typeface="Arial Rounded MT Bold"/>
            </a:endParaRPr>
          </a:p>
          <a:p>
            <a:r>
              <a:rPr lang="en-US" sz="2400" dirty="0" smtClean="0">
                <a:latin typeface="Arial Rounded MT Bold"/>
              </a:rPr>
              <a:t>Dr. Marty </a:t>
            </a:r>
            <a:r>
              <a:rPr lang="en-US" sz="2400" dirty="0" err="1" smtClean="0">
                <a:latin typeface="Arial Rounded MT Bold"/>
              </a:rPr>
              <a:t>Wanielista</a:t>
            </a:r>
            <a:endParaRPr lang="en-US" sz="2400" dirty="0" smtClean="0">
              <a:latin typeface="Arial Rounded MT Bold"/>
            </a:endParaRPr>
          </a:p>
          <a:p>
            <a:endParaRPr lang="en-US" sz="2400" dirty="0" smtClean="0">
              <a:latin typeface="Arial Rounded MT Bold"/>
            </a:endParaRPr>
          </a:p>
          <a:p>
            <a:r>
              <a:rPr lang="en-US" sz="2400" dirty="0" smtClean="0">
                <a:latin typeface="Arial Rounded MT Bold"/>
              </a:rPr>
              <a:t>Dr. Patrick Bohlen</a:t>
            </a:r>
          </a:p>
          <a:p>
            <a:endParaRPr lang="en-US" sz="2400" dirty="0" smtClean="0">
              <a:latin typeface="Arial Rounded MT Bold"/>
            </a:endParaRPr>
          </a:p>
          <a:p>
            <a:r>
              <a:rPr lang="en-US" sz="2400" dirty="0" err="1" smtClean="0">
                <a:latin typeface="Arial Rounded MT Bold"/>
              </a:rPr>
              <a:t>Sanaz</a:t>
            </a:r>
            <a:r>
              <a:rPr lang="en-US" sz="2400" dirty="0" smtClean="0">
                <a:latin typeface="Arial Rounded MT Bold"/>
              </a:rPr>
              <a:t> </a:t>
            </a:r>
            <a:r>
              <a:rPr lang="en-US" sz="2400" dirty="0" err="1" smtClean="0">
                <a:latin typeface="Arial Rounded MT Bold"/>
              </a:rPr>
              <a:t>Imen</a:t>
            </a:r>
            <a:endParaRPr lang="en-US" sz="2400" dirty="0">
              <a:latin typeface="Arial Rounded MT Bold"/>
            </a:endParaRPr>
          </a:p>
        </p:txBody>
      </p:sp>
    </p:spTree>
  </p:cSld>
  <p:clrMapOvr>
    <a:masterClrMapping/>
  </p:clrMapOvr>
  <p:transition spd="slow"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3" name="Rectangle 2"/>
          <p:cNvSpPr/>
          <p:nvPr/>
        </p:nvSpPr>
        <p:spPr>
          <a:xfrm>
            <a:off x="0" y="381000"/>
            <a:ext cx="9144000" cy="954107"/>
          </a:xfrm>
          <a:prstGeom prst="rect">
            <a:avLst/>
          </a:prstGeom>
        </p:spPr>
        <p:txBody>
          <a:bodyPr wrap="square">
            <a:spAutoFit/>
          </a:bodyPr>
          <a:lstStyle/>
          <a:p>
            <a:pPr algn="ctr"/>
            <a:r>
              <a:rPr lang="en-US" sz="2800" u="sng" dirty="0" smtClean="0">
                <a:latin typeface="Arial Rounded MT Bold"/>
              </a:rPr>
              <a:t>Special Thanks to </a:t>
            </a:r>
            <a:r>
              <a:rPr lang="en-US" sz="2800" u="sng" dirty="0" smtClean="0">
                <a:latin typeface="Arial Rounded MT Bold"/>
              </a:rPr>
              <a:t>t</a:t>
            </a:r>
            <a:r>
              <a:rPr lang="en-US" sz="2800" u="sng" dirty="0" smtClean="0">
                <a:latin typeface="Arial Rounded MT Bold"/>
              </a:rPr>
              <a:t>hose who reviewed, commented, and provided guidance on the BMP manual</a:t>
            </a:r>
            <a:endParaRPr lang="en-US" sz="2800" u="sng" dirty="0">
              <a:latin typeface="Arial Rounded MT Bold"/>
            </a:endParaRPr>
          </a:p>
        </p:txBody>
      </p:sp>
      <p:pic>
        <p:nvPicPr>
          <p:cNvPr id="2050" name="Picture 2"/>
          <p:cNvPicPr>
            <a:picLocks noChangeAspect="1" noChangeArrowheads="1"/>
          </p:cNvPicPr>
          <p:nvPr/>
        </p:nvPicPr>
        <p:blipFill>
          <a:blip r:embed="rId3" cstate="print"/>
          <a:srcRect/>
          <a:stretch>
            <a:fillRect/>
          </a:stretch>
        </p:blipFill>
        <p:spPr bwMode="auto">
          <a:xfrm>
            <a:off x="7086600" y="1699683"/>
            <a:ext cx="1419225" cy="1576917"/>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6629400" y="3429000"/>
            <a:ext cx="2238375" cy="1447800"/>
          </a:xfrm>
          <a:prstGeom prst="rect">
            <a:avLst/>
          </a:prstGeom>
          <a:noFill/>
          <a:ln w="9525">
            <a:noFill/>
            <a:miter lim="800000"/>
            <a:headEnd/>
            <a:tailEnd/>
          </a:ln>
        </p:spPr>
      </p:pic>
      <p:sp>
        <p:nvSpPr>
          <p:cNvPr id="8" name="TextBox 7"/>
          <p:cNvSpPr txBox="1"/>
          <p:nvPr/>
        </p:nvSpPr>
        <p:spPr>
          <a:xfrm>
            <a:off x="457200" y="1752600"/>
            <a:ext cx="6248400" cy="4087273"/>
          </a:xfrm>
          <a:prstGeom prst="rect">
            <a:avLst/>
          </a:prstGeom>
          <a:noFill/>
        </p:spPr>
        <p:txBody>
          <a:bodyPr wrap="square" rtlCol="0">
            <a:spAutoFit/>
          </a:bodyPr>
          <a:lstStyle/>
          <a:p>
            <a:r>
              <a:rPr lang="en-US" sz="2200" dirty="0" smtClean="0">
                <a:latin typeface="Arial Rounded MT Bold"/>
              </a:rPr>
              <a:t>Mahmoud Madkour		Bill Caton</a:t>
            </a:r>
          </a:p>
          <a:p>
            <a:r>
              <a:rPr lang="en-US" sz="2200" dirty="0" smtClean="0">
                <a:latin typeface="Arial Rounded MT Bold"/>
              </a:rPr>
              <a:t>Bill Coleman			Jessica Griffith</a:t>
            </a:r>
          </a:p>
          <a:p>
            <a:r>
              <a:rPr lang="en-US" sz="2200" dirty="0" smtClean="0">
                <a:latin typeface="Arial Rounded MT Bold"/>
              </a:rPr>
              <a:t>Ed Hayes			Ron Mezich</a:t>
            </a:r>
          </a:p>
          <a:p>
            <a:r>
              <a:rPr lang="en-US" sz="2200" dirty="0" smtClean="0">
                <a:latin typeface="Arial Rounded MT Bold"/>
              </a:rPr>
              <a:t>Joe </a:t>
            </a:r>
            <a:r>
              <a:rPr lang="en-US" sz="2200" dirty="0" err="1" smtClean="0">
                <a:latin typeface="Arial Rounded MT Bold"/>
              </a:rPr>
              <a:t>Prenger</a:t>
            </a:r>
            <a:r>
              <a:rPr lang="en-US" sz="2200" dirty="0" smtClean="0">
                <a:latin typeface="Arial Rounded MT Bold"/>
              </a:rPr>
              <a:t> </a:t>
            </a:r>
            <a:endParaRPr lang="en-US" sz="2200" dirty="0" smtClean="0">
              <a:latin typeface="Arial Rounded MT Bold"/>
            </a:endParaRPr>
          </a:p>
          <a:p>
            <a:endParaRPr lang="en-US" sz="2200" dirty="0" smtClean="0">
              <a:latin typeface="Arial Rounded MT Bold"/>
            </a:endParaRPr>
          </a:p>
          <a:p>
            <a:r>
              <a:rPr lang="en-US" sz="2200" dirty="0" smtClean="0">
                <a:latin typeface="Arial Rounded MT Bold"/>
              </a:rPr>
              <a:t>Richard Musgrove		Tim Rach</a:t>
            </a:r>
          </a:p>
          <a:p>
            <a:r>
              <a:rPr lang="en-US" sz="2200" dirty="0" smtClean="0">
                <a:latin typeface="Arial Rounded MT Bold"/>
              </a:rPr>
              <a:t>Andy May			Tom Jacobs</a:t>
            </a:r>
          </a:p>
          <a:p>
            <a:r>
              <a:rPr lang="en-US" sz="2200" dirty="0" smtClean="0">
                <a:latin typeface="Arial Rounded MT Bold"/>
              </a:rPr>
              <a:t>Andrew </a:t>
            </a:r>
            <a:r>
              <a:rPr lang="en-US" sz="2200" dirty="0" err="1" smtClean="0">
                <a:latin typeface="Arial Rounded MT Bold"/>
              </a:rPr>
              <a:t>Joslyn</a:t>
            </a:r>
            <a:endParaRPr lang="en-US" sz="2200" dirty="0" smtClean="0">
              <a:latin typeface="Arial Rounded MT Bold"/>
            </a:endParaRPr>
          </a:p>
          <a:p>
            <a:endParaRPr lang="en-US" sz="2200" dirty="0" smtClean="0">
              <a:latin typeface="Arial Rounded MT Bold"/>
            </a:endParaRPr>
          </a:p>
          <a:p>
            <a:r>
              <a:rPr lang="en-US" sz="2200" dirty="0" smtClean="0">
                <a:latin typeface="Arial Rounded MT Bold"/>
              </a:rPr>
              <a:t>				Tony Waterhouse</a:t>
            </a:r>
            <a:endParaRPr lang="en-US" sz="2200" dirty="0">
              <a:latin typeface="Arial Rounded MT Bold"/>
            </a:endParaRPr>
          </a:p>
        </p:txBody>
      </p:sp>
      <p:pic>
        <p:nvPicPr>
          <p:cNvPr id="2057" name="Picture 9" descr="https://encrypted-tbn0.gstatic.com/images?q=tbn:ANd9GcSggwTgZdNt_2L-piu5kz9mza7zDcoAEqkjU25AzlV5gAG4B3Ej8k4GbK1f">
            <a:hlinkClick r:id="rId5"/>
          </p:cNvPr>
          <p:cNvPicPr>
            <a:picLocks noChangeAspect="1" noChangeArrowheads="1"/>
          </p:cNvPicPr>
          <p:nvPr/>
        </p:nvPicPr>
        <p:blipFill>
          <a:blip r:embed="rId6" cstate="print"/>
          <a:srcRect/>
          <a:stretch>
            <a:fillRect/>
          </a:stretch>
        </p:blipFill>
        <p:spPr bwMode="auto">
          <a:xfrm>
            <a:off x="6934200" y="5029200"/>
            <a:ext cx="1804983" cy="1393825"/>
          </a:xfrm>
          <a:prstGeom prst="rect">
            <a:avLst/>
          </a:prstGeom>
          <a:noFill/>
        </p:spPr>
      </p:pic>
    </p:spTree>
  </p:cSld>
  <p:clrMapOvr>
    <a:masterClrMapping/>
  </p:clrMapOvr>
  <p:transition spd="slow"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09600" y="1600200"/>
            <a:ext cx="8534400" cy="4435060"/>
          </a:xfrm>
          <a:prstGeom prst="rect">
            <a:avLst/>
          </a:prstGeom>
          <a:noFill/>
        </p:spPr>
        <p:txBody>
          <a:bodyPr wrap="square" rtlCol="0">
            <a:spAutoFit/>
          </a:bodyPr>
          <a:lstStyle/>
          <a:p>
            <a:r>
              <a:rPr lang="en-US" sz="1700" b="0" dirty="0" smtClean="0">
                <a:latin typeface="Arial Rounded MT Bold"/>
                <a:cs typeface="Arial" pitchFamily="34" charset="0"/>
              </a:rPr>
              <a:t> - </a:t>
            </a:r>
            <a:r>
              <a:rPr lang="en-US" sz="1700" dirty="0" smtClean="0">
                <a:latin typeface="Arial Rounded MT Bold"/>
              </a:rPr>
              <a:t>Implementation of Department or District environmental restoration or </a:t>
            </a:r>
          </a:p>
          <a:p>
            <a:r>
              <a:rPr lang="en-US" sz="1700" dirty="0" smtClean="0">
                <a:latin typeface="Arial Rounded MT Bold"/>
              </a:rPr>
              <a:t>   enhancement projects.</a:t>
            </a:r>
          </a:p>
          <a:p>
            <a:endParaRPr lang="en-US" sz="1700" dirty="0" smtClean="0">
              <a:latin typeface="Arial Rounded MT Bold"/>
            </a:endParaRPr>
          </a:p>
          <a:p>
            <a:pPr>
              <a:buFontTx/>
              <a:buChar char="-"/>
            </a:pPr>
            <a:r>
              <a:rPr lang="en-US" sz="1700" dirty="0" smtClean="0">
                <a:latin typeface="Arial Rounded MT Bold"/>
              </a:rPr>
              <a:t>To qualify, the project must comply with </a:t>
            </a:r>
            <a:r>
              <a:rPr lang="en-US" sz="1700" dirty="0" smtClean="0">
                <a:solidFill>
                  <a:srgbClr val="FF0000"/>
                </a:solidFill>
                <a:latin typeface="Arial Rounded MT Bold"/>
              </a:rPr>
              <a:t>any one </a:t>
            </a:r>
            <a:r>
              <a:rPr lang="en-US" sz="1700" dirty="0" smtClean="0">
                <a:latin typeface="Arial Rounded MT Bold"/>
              </a:rPr>
              <a:t>of the following procedures:</a:t>
            </a:r>
          </a:p>
          <a:p>
            <a:r>
              <a:rPr lang="en-US" sz="1700" dirty="0" smtClean="0">
                <a:latin typeface="Arial Rounded MT Bold"/>
              </a:rPr>
              <a:t>     (a) part of a Surface Water Improvement and Management Plan (373.456, F.S.);</a:t>
            </a:r>
          </a:p>
          <a:p>
            <a:pPr indent="-457200"/>
            <a:r>
              <a:rPr lang="en-US" sz="1700" dirty="0" smtClean="0">
                <a:latin typeface="Arial Rounded MT Bold"/>
              </a:rPr>
              <a:t>     (b) approved by </a:t>
            </a:r>
            <a:r>
              <a:rPr lang="en-US" sz="1700" dirty="0" err="1" smtClean="0">
                <a:latin typeface="Arial Rounded MT Bold"/>
              </a:rPr>
              <a:t>WMD</a:t>
            </a:r>
            <a:r>
              <a:rPr lang="en-US" sz="1700" dirty="0" smtClean="0">
                <a:latin typeface="Arial Rounded MT Bold"/>
              </a:rPr>
              <a:t> Governing Board or Secretary of </a:t>
            </a:r>
            <a:r>
              <a:rPr lang="en-US" sz="1700" dirty="0" err="1" smtClean="0">
                <a:latin typeface="Arial Rounded MT Bold"/>
              </a:rPr>
              <a:t>DEP</a:t>
            </a:r>
            <a:r>
              <a:rPr lang="en-US" sz="1700" dirty="0" smtClean="0">
                <a:latin typeface="Arial Rounded MT Bold"/>
              </a:rPr>
              <a:t> after conducting  </a:t>
            </a:r>
          </a:p>
          <a:p>
            <a:pPr indent="-457200"/>
            <a:r>
              <a:rPr lang="en-US" sz="1700" dirty="0" smtClean="0">
                <a:latin typeface="Arial Rounded MT Bold"/>
              </a:rPr>
              <a:t>          at least one public meeting; or</a:t>
            </a:r>
          </a:p>
          <a:p>
            <a:r>
              <a:rPr lang="en-US" sz="1700" dirty="0" smtClean="0">
                <a:latin typeface="Arial Rounded MT Bold"/>
              </a:rPr>
              <a:t>     (c) wholly or partially funded by </a:t>
            </a:r>
            <a:r>
              <a:rPr lang="en-US" sz="1700" dirty="0" err="1" smtClean="0">
                <a:latin typeface="Arial Rounded MT Bold"/>
              </a:rPr>
              <a:t>DEP</a:t>
            </a:r>
            <a:r>
              <a:rPr lang="en-US" sz="1700" dirty="0" smtClean="0">
                <a:latin typeface="Arial Rounded MT Bold"/>
              </a:rPr>
              <a:t> through the Ecosystem Management and </a:t>
            </a:r>
          </a:p>
          <a:p>
            <a:r>
              <a:rPr lang="en-US" sz="1700" dirty="0" smtClean="0">
                <a:latin typeface="Arial Rounded MT Bold"/>
              </a:rPr>
              <a:t>          Restoration Trust Fund (403.1651, </a:t>
            </a:r>
            <a:r>
              <a:rPr lang="en-US" sz="1700" dirty="0" err="1" smtClean="0">
                <a:latin typeface="Arial Rounded MT Bold"/>
              </a:rPr>
              <a:t>F.S.</a:t>
            </a:r>
            <a:r>
              <a:rPr lang="en-US" sz="1700" dirty="0" smtClean="0">
                <a:latin typeface="Arial Rounded MT Bold"/>
              </a:rPr>
              <a:t>) or the Water Resource Restoration </a:t>
            </a:r>
          </a:p>
          <a:p>
            <a:r>
              <a:rPr lang="en-US" sz="1700" dirty="0" smtClean="0">
                <a:latin typeface="Arial Rounded MT Bold"/>
              </a:rPr>
              <a:t>          and Preservation Act (403.0165, </a:t>
            </a:r>
            <a:r>
              <a:rPr lang="en-US" sz="1700" dirty="0" err="1" smtClean="0">
                <a:latin typeface="Arial Rounded MT Bold"/>
              </a:rPr>
              <a:t>F.S.</a:t>
            </a:r>
            <a:r>
              <a:rPr lang="en-US" sz="1700" dirty="0" smtClean="0">
                <a:latin typeface="Arial Rounded MT Bold"/>
              </a:rPr>
              <a:t>)</a:t>
            </a:r>
          </a:p>
          <a:p>
            <a:endParaRPr lang="en-US" sz="1700" dirty="0" smtClean="0">
              <a:latin typeface="Arial Rounded MT Bold"/>
            </a:endParaRPr>
          </a:p>
          <a:p>
            <a:r>
              <a:rPr lang="en-US" sz="1700" dirty="0" smtClean="0">
                <a:latin typeface="Arial Rounded MT Bold"/>
              </a:rPr>
              <a:t>- Subject to the following specific conditions:</a:t>
            </a:r>
          </a:p>
          <a:p>
            <a:r>
              <a:rPr lang="en-US" sz="1700" dirty="0" smtClean="0">
                <a:latin typeface="Arial Rounded MT Bold"/>
              </a:rPr>
              <a:t>     (a) </a:t>
            </a:r>
            <a:r>
              <a:rPr lang="en-US" sz="1700" dirty="0" smtClean="0">
                <a:solidFill>
                  <a:srgbClr val="FF0000"/>
                </a:solidFill>
                <a:latin typeface="Arial Rounded MT Bold"/>
              </a:rPr>
              <a:t>shall not significantly impede navigation</a:t>
            </a:r>
            <a:r>
              <a:rPr lang="en-US" sz="1700" dirty="0" smtClean="0">
                <a:latin typeface="Arial Rounded MT Bold"/>
              </a:rPr>
              <a:t>; and</a:t>
            </a:r>
          </a:p>
          <a:p>
            <a:r>
              <a:rPr lang="en-US" sz="1700" dirty="0" smtClean="0">
                <a:latin typeface="Arial Rounded MT Bold"/>
              </a:rPr>
              <a:t>     (b) </a:t>
            </a:r>
            <a:r>
              <a:rPr lang="en-US" sz="1700" dirty="0" smtClean="0">
                <a:solidFill>
                  <a:srgbClr val="FF0000"/>
                </a:solidFill>
                <a:latin typeface="Arial Rounded MT Bold"/>
              </a:rPr>
              <a:t>prevent violations of state water quality standards</a:t>
            </a:r>
            <a:r>
              <a:rPr lang="en-US" sz="1700" dirty="0" smtClean="0">
                <a:latin typeface="Arial Rounded MT Bold"/>
              </a:rPr>
              <a:t>.</a:t>
            </a:r>
            <a:endParaRPr lang="en-US" sz="1700" dirty="0">
              <a:latin typeface="Arial Rounded MT Bold"/>
            </a:endParaRPr>
          </a:p>
        </p:txBody>
      </p:sp>
      <p:sp>
        <p:nvSpPr>
          <p:cNvPr id="16" name="TextBox 15"/>
          <p:cNvSpPr txBox="1"/>
          <p:nvPr/>
        </p:nvSpPr>
        <p:spPr>
          <a:xfrm>
            <a:off x="0" y="152400"/>
            <a:ext cx="9144000" cy="1175706"/>
          </a:xfrm>
          <a:prstGeom prst="rect">
            <a:avLst/>
          </a:prstGeom>
          <a:noFill/>
        </p:spPr>
        <p:txBody>
          <a:bodyPr wrap="square" rtlCol="0">
            <a:spAutoFit/>
          </a:bodyPr>
          <a:lstStyle/>
          <a:p>
            <a:pPr algn="ctr"/>
            <a:r>
              <a:rPr lang="en-US" sz="3200" u="sng" dirty="0" smtClean="0">
                <a:latin typeface="Arial Rounded MT Bold"/>
                <a:cs typeface="Arial" pitchFamily="34" charset="0"/>
              </a:rPr>
              <a:t>WMD/DEP GP for Restoration/Enhancement</a:t>
            </a:r>
          </a:p>
          <a:p>
            <a:pPr algn="ctr"/>
            <a:r>
              <a:rPr lang="en-US" sz="3200" u="sng" dirty="0" smtClean="0">
                <a:latin typeface="Arial Rounded MT Bold"/>
                <a:cs typeface="Arial" pitchFamily="34" charset="0"/>
              </a:rPr>
              <a:t>(62-330.485, F.A.C)</a:t>
            </a:r>
            <a:endParaRPr lang="en-US" sz="3200" u="sng" dirty="0">
              <a:latin typeface="Arial Rounded MT Bold"/>
              <a:cs typeface="Arial" pitchFamily="34" charset="0"/>
            </a:endParaRPr>
          </a:p>
        </p:txBody>
      </p:sp>
    </p:spTree>
  </p:cSld>
  <p:clrMapOvr>
    <a:masterClrMapping/>
  </p:clrMapOvr>
  <p:transition spd="slow"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28600"/>
            <a:ext cx="8458200" cy="584775"/>
          </a:xfrm>
          <a:prstGeom prst="rect">
            <a:avLst/>
          </a:prstGeom>
          <a:noFill/>
        </p:spPr>
        <p:txBody>
          <a:bodyPr wrap="square" rtlCol="0">
            <a:spAutoFit/>
          </a:bodyPr>
          <a:lstStyle/>
          <a:p>
            <a:pPr algn="ctr"/>
            <a:r>
              <a:rPr lang="en-US" sz="3200" u="sng" dirty="0" smtClean="0">
                <a:latin typeface="Arial Rounded MT Bold"/>
                <a:cs typeface="Arial" pitchFamily="34" charset="0"/>
              </a:rPr>
              <a:t>Why do we need </a:t>
            </a:r>
            <a:r>
              <a:rPr lang="en-US" sz="3200" u="sng" dirty="0" err="1" smtClean="0">
                <a:latin typeface="Arial Rounded MT Bold"/>
                <a:cs typeface="Arial" pitchFamily="34" charset="0"/>
              </a:rPr>
              <a:t>BMPs</a:t>
            </a:r>
            <a:r>
              <a:rPr lang="en-US" sz="3200" u="sng" dirty="0" smtClean="0">
                <a:latin typeface="Arial Rounded MT Bold"/>
                <a:cs typeface="Arial" pitchFamily="34" charset="0"/>
              </a:rPr>
              <a:t>?</a:t>
            </a:r>
            <a:endParaRPr lang="en-US" sz="3200" u="sng" dirty="0">
              <a:latin typeface="Arial Rounded MT Bold"/>
              <a:cs typeface="Arial" pitchFamily="34" charset="0"/>
            </a:endParaRPr>
          </a:p>
        </p:txBody>
      </p:sp>
      <p:sp>
        <p:nvSpPr>
          <p:cNvPr id="6" name="Rectangle 5"/>
          <p:cNvSpPr/>
          <p:nvPr/>
        </p:nvSpPr>
        <p:spPr>
          <a:xfrm>
            <a:off x="381000" y="914400"/>
            <a:ext cx="8382000" cy="2622256"/>
          </a:xfrm>
          <a:prstGeom prst="rect">
            <a:avLst/>
          </a:prstGeom>
        </p:spPr>
        <p:txBody>
          <a:bodyPr wrap="square">
            <a:spAutoFit/>
          </a:bodyPr>
          <a:lstStyle/>
          <a:p>
            <a:pPr>
              <a:buFont typeface="Arial" pitchFamily="34" charset="0"/>
              <a:buChar char="•"/>
            </a:pPr>
            <a:r>
              <a:rPr lang="en-GB" sz="2800" dirty="0" smtClean="0">
                <a:latin typeface="Arial Rounded MT Bold"/>
                <a:cs typeface="Arial" pitchFamily="34" charset="0"/>
              </a:rPr>
              <a:t> </a:t>
            </a:r>
            <a:r>
              <a:rPr lang="en-GB" sz="2200" dirty="0" smtClean="0">
                <a:latin typeface="Arial Rounded MT Bold"/>
                <a:cs typeface="Arial" pitchFamily="34" charset="0"/>
              </a:rPr>
              <a:t>Prevent violations to </a:t>
            </a:r>
            <a:r>
              <a:rPr lang="en-US" sz="2200" dirty="0" smtClean="0">
                <a:latin typeface="Arial Rounded MT Bold"/>
                <a:cs typeface="Arial" pitchFamily="34" charset="0"/>
              </a:rPr>
              <a:t>State Water Quality Standards pursuant to Chapter 62-302, Florida Administrative Code (</a:t>
            </a:r>
            <a:r>
              <a:rPr lang="en-US" sz="2200" dirty="0" err="1" smtClean="0">
                <a:latin typeface="Arial Rounded MT Bold"/>
                <a:cs typeface="Arial" pitchFamily="34" charset="0"/>
              </a:rPr>
              <a:t>F.A.C.</a:t>
            </a:r>
            <a:r>
              <a:rPr lang="en-US" sz="2200" dirty="0" smtClean="0">
                <a:latin typeface="Arial Rounded MT Bold"/>
                <a:cs typeface="Arial" pitchFamily="34" charset="0"/>
              </a:rPr>
              <a:t>), beyond any authorized mixing zone established in accordance with Rule 62-4.244, </a:t>
            </a:r>
            <a:r>
              <a:rPr lang="en-US" sz="2200" dirty="0" err="1" smtClean="0">
                <a:latin typeface="Arial Rounded MT Bold"/>
                <a:cs typeface="Arial" pitchFamily="34" charset="0"/>
              </a:rPr>
              <a:t>F.A.C.</a:t>
            </a:r>
            <a:endParaRPr lang="en-US" sz="2200" dirty="0" smtClean="0">
              <a:latin typeface="Arial Rounded MT Bold"/>
              <a:cs typeface="Arial" pitchFamily="34" charset="0"/>
            </a:endParaRPr>
          </a:p>
          <a:p>
            <a:pPr>
              <a:buFont typeface="Arial" pitchFamily="34" charset="0"/>
              <a:buChar char="•"/>
            </a:pPr>
            <a:r>
              <a:rPr lang="en-GB" sz="2200" dirty="0" smtClean="0">
                <a:latin typeface="Arial Rounded MT Bold"/>
                <a:cs typeface="Arial" pitchFamily="34" charset="0"/>
              </a:rPr>
              <a:t> </a:t>
            </a:r>
            <a:r>
              <a:rPr lang="en-GB" sz="2200" dirty="0" smtClean="0">
                <a:latin typeface="Arial Rounded MT Bold"/>
                <a:cs typeface="Arial" pitchFamily="34" charset="0"/>
              </a:rPr>
              <a:t>Prevent introduction of soils or sediments into surrounding surface waters or wetlands during aquatic restoration </a:t>
            </a:r>
            <a:r>
              <a:rPr lang="en-GB" sz="2200" dirty="0" smtClean="0">
                <a:latin typeface="Arial Rounded MT Bold"/>
                <a:cs typeface="Arial" pitchFamily="34" charset="0"/>
              </a:rPr>
              <a:t>activities</a:t>
            </a:r>
            <a:endParaRPr lang="en-US" sz="2200" dirty="0">
              <a:latin typeface="Arial" pitchFamily="34" charset="0"/>
              <a:cs typeface="Arial" pitchFamily="34" charset="0"/>
            </a:endParaRPr>
          </a:p>
        </p:txBody>
      </p:sp>
      <p:pic>
        <p:nvPicPr>
          <p:cNvPr id="5" name="Picture 3141"/>
          <p:cNvPicPr>
            <a:picLocks noChangeAspect="1" noChangeArrowheads="1"/>
          </p:cNvPicPr>
          <p:nvPr/>
        </p:nvPicPr>
        <p:blipFill>
          <a:blip r:embed="rId2" cstate="print"/>
          <a:srcRect/>
          <a:stretch>
            <a:fillRect/>
          </a:stretch>
        </p:blipFill>
        <p:spPr bwMode="auto">
          <a:xfrm>
            <a:off x="1828800" y="3505200"/>
            <a:ext cx="2171757" cy="2971800"/>
          </a:xfrm>
          <a:prstGeom prst="rect">
            <a:avLst/>
          </a:prstGeom>
          <a:noFill/>
          <a:ln w="9525">
            <a:noFill/>
            <a:miter lim="800000"/>
            <a:headEnd/>
            <a:tailEnd/>
          </a:ln>
        </p:spPr>
      </p:pic>
      <p:pic>
        <p:nvPicPr>
          <p:cNvPr id="7" name="Picture 40"/>
          <p:cNvPicPr>
            <a:picLocks noChangeAspect="1" noChangeArrowheads="1"/>
          </p:cNvPicPr>
          <p:nvPr/>
        </p:nvPicPr>
        <p:blipFill>
          <a:blip r:embed="rId3" cstate="print"/>
          <a:srcRect/>
          <a:stretch>
            <a:fillRect/>
          </a:stretch>
        </p:blipFill>
        <p:spPr bwMode="auto">
          <a:xfrm>
            <a:off x="4648200" y="3505200"/>
            <a:ext cx="4033693" cy="2971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52400" y="228600"/>
            <a:ext cx="5791200" cy="5878532"/>
          </a:xfrm>
          <a:prstGeom prst="rect">
            <a:avLst/>
          </a:prstGeom>
          <a:noFill/>
        </p:spPr>
        <p:txBody>
          <a:bodyPr wrap="square" rtlCol="0">
            <a:spAutoFit/>
          </a:bodyPr>
          <a:lstStyle/>
          <a:p>
            <a:r>
              <a:rPr lang="en-US" sz="2000" dirty="0" smtClean="0">
                <a:latin typeface="Arial Rounded MT Bold"/>
              </a:rPr>
              <a:t>Five primary </a:t>
            </a:r>
            <a:r>
              <a:rPr lang="en-US" sz="2000" dirty="0" smtClean="0">
                <a:latin typeface="Arial Rounded MT Bold"/>
              </a:rPr>
              <a:t>aquatic restoration </a:t>
            </a:r>
            <a:r>
              <a:rPr lang="en-US" sz="2000" dirty="0" smtClean="0">
                <a:latin typeface="Arial Rounded MT Bold"/>
              </a:rPr>
              <a:t>activities</a:t>
            </a:r>
          </a:p>
          <a:p>
            <a:pPr lvl="1">
              <a:buFontTx/>
              <a:buChar char="-"/>
            </a:pPr>
            <a:r>
              <a:rPr lang="en-US" sz="2000" dirty="0" smtClean="0">
                <a:latin typeface="Arial Rounded MT Bold"/>
              </a:rPr>
              <a:t> dewatering (usually in conjunction with 	another restoration activity)</a:t>
            </a:r>
          </a:p>
          <a:p>
            <a:pPr lvl="1">
              <a:buFontTx/>
              <a:buChar char="-"/>
            </a:pPr>
            <a:r>
              <a:rPr lang="en-US" sz="2000" dirty="0" smtClean="0">
                <a:latin typeface="Arial Rounded MT Bold"/>
              </a:rPr>
              <a:t> </a:t>
            </a:r>
            <a:r>
              <a:rPr lang="en-US" sz="2000" dirty="0" smtClean="0">
                <a:latin typeface="Arial Rounded MT Bold"/>
              </a:rPr>
              <a:t>sediment removal and manipulation</a:t>
            </a:r>
          </a:p>
          <a:p>
            <a:pPr lvl="1">
              <a:buFontTx/>
              <a:buChar char="-"/>
            </a:pPr>
            <a:r>
              <a:rPr lang="en-US" sz="2000" dirty="0" smtClean="0">
                <a:latin typeface="Arial Rounded MT Bold"/>
              </a:rPr>
              <a:t> </a:t>
            </a:r>
            <a:r>
              <a:rPr lang="en-US" sz="2000" dirty="0" smtClean="0">
                <a:latin typeface="Arial Rounded MT Bold"/>
              </a:rPr>
              <a:t>wetland restoration</a:t>
            </a:r>
          </a:p>
          <a:p>
            <a:pPr lvl="1">
              <a:buFontTx/>
              <a:buChar char="-"/>
            </a:pPr>
            <a:r>
              <a:rPr lang="en-US" sz="2000" dirty="0" smtClean="0">
                <a:latin typeface="Arial Rounded MT Bold"/>
              </a:rPr>
              <a:t> </a:t>
            </a:r>
            <a:r>
              <a:rPr lang="en-US" sz="2000" dirty="0" smtClean="0">
                <a:latin typeface="Arial Rounded MT Bold"/>
              </a:rPr>
              <a:t>stream / river / creek restoration</a:t>
            </a:r>
          </a:p>
          <a:p>
            <a:pPr lvl="1">
              <a:buFontTx/>
              <a:buChar char="-"/>
            </a:pPr>
            <a:r>
              <a:rPr lang="en-US" sz="2000" dirty="0" smtClean="0">
                <a:latin typeface="Arial Rounded MT Bold"/>
              </a:rPr>
              <a:t> shore stabilization and erosion control</a:t>
            </a:r>
          </a:p>
          <a:p>
            <a:pPr marL="0" lvl="1"/>
            <a:endParaRPr lang="en-US" sz="2000" dirty="0" smtClean="0">
              <a:latin typeface="Arial Rounded MT Bold"/>
            </a:endParaRPr>
          </a:p>
          <a:p>
            <a:pPr marL="0" lvl="1"/>
            <a:r>
              <a:rPr lang="en-US" sz="2000" dirty="0" smtClean="0">
                <a:latin typeface="Arial Rounded MT Bold"/>
              </a:rPr>
              <a:t>Manual divided </a:t>
            </a:r>
            <a:r>
              <a:rPr lang="en-US" sz="2000" dirty="0" smtClean="0">
                <a:latin typeface="Arial Rounded MT Bold"/>
              </a:rPr>
              <a:t>into chapters </a:t>
            </a:r>
            <a:r>
              <a:rPr lang="en-US" sz="2000" dirty="0" smtClean="0">
                <a:latin typeface="Arial Rounded MT Bold"/>
              </a:rPr>
              <a:t>covering each activity with </a:t>
            </a:r>
            <a:r>
              <a:rPr lang="en-US" sz="2000" dirty="0" smtClean="0">
                <a:latin typeface="Arial Rounded MT Bold"/>
              </a:rPr>
              <a:t>each chapter intended to be used as a “stand-alone” </a:t>
            </a:r>
            <a:r>
              <a:rPr lang="en-US" sz="2000" dirty="0" smtClean="0">
                <a:latin typeface="Arial Rounded MT Bold"/>
              </a:rPr>
              <a:t>tool</a:t>
            </a:r>
          </a:p>
          <a:p>
            <a:pPr lvl="1">
              <a:buFontTx/>
              <a:buChar char="-"/>
            </a:pPr>
            <a:r>
              <a:rPr lang="en-US" sz="2000" dirty="0" smtClean="0">
                <a:latin typeface="Arial Rounded MT Bold"/>
              </a:rPr>
              <a:t> Provide reasonable assurance of SWQS compliance </a:t>
            </a:r>
            <a:r>
              <a:rPr lang="en-US" sz="2000" dirty="0" smtClean="0">
                <a:latin typeface="Arial Rounded MT Bold"/>
              </a:rPr>
              <a:t>to </a:t>
            </a:r>
            <a:r>
              <a:rPr lang="en-US" sz="2000" dirty="0" smtClean="0">
                <a:latin typeface="Arial Rounded MT Bold"/>
              </a:rPr>
              <a:t>the </a:t>
            </a:r>
            <a:r>
              <a:rPr lang="en-US" sz="2000" dirty="0" smtClean="0">
                <a:latin typeface="Arial Rounded MT Bold"/>
              </a:rPr>
              <a:t>permitting </a:t>
            </a:r>
            <a:r>
              <a:rPr lang="en-US" sz="2000" dirty="0" smtClean="0">
                <a:latin typeface="Arial Rounded MT Bold"/>
              </a:rPr>
              <a:t>agencies during the </a:t>
            </a:r>
            <a:r>
              <a:rPr lang="en-US" sz="2000" dirty="0" smtClean="0">
                <a:latin typeface="Arial Rounded MT Bold"/>
              </a:rPr>
              <a:t>permit application </a:t>
            </a:r>
            <a:r>
              <a:rPr lang="en-US" sz="2000" dirty="0" smtClean="0">
                <a:latin typeface="Arial Rounded MT Bold"/>
              </a:rPr>
              <a:t>and </a:t>
            </a:r>
            <a:r>
              <a:rPr lang="en-US" sz="2000" dirty="0" smtClean="0">
                <a:latin typeface="Arial Rounded MT Bold"/>
              </a:rPr>
              <a:t>project </a:t>
            </a:r>
            <a:r>
              <a:rPr lang="en-US" sz="2000" dirty="0" smtClean="0">
                <a:latin typeface="Arial Rounded MT Bold"/>
              </a:rPr>
              <a:t>implementation </a:t>
            </a:r>
            <a:r>
              <a:rPr lang="en-US" sz="2000" dirty="0" smtClean="0">
                <a:latin typeface="Arial Rounded MT Bold"/>
              </a:rPr>
              <a:t>processes</a:t>
            </a:r>
            <a:endParaRPr lang="en-US" sz="2000" dirty="0" smtClean="0">
              <a:latin typeface="Arial Rounded MT Bold"/>
            </a:endParaRPr>
          </a:p>
          <a:p>
            <a:pPr lvl="1">
              <a:buFontTx/>
              <a:buChar char="-"/>
            </a:pPr>
            <a:r>
              <a:rPr lang="en-US" sz="2000" dirty="0" smtClean="0">
                <a:latin typeface="Arial Rounded MT Bold"/>
              </a:rPr>
              <a:t> </a:t>
            </a:r>
            <a:r>
              <a:rPr lang="en-US" sz="2000" dirty="0" smtClean="0">
                <a:latin typeface="Arial Rounded MT Bold"/>
              </a:rPr>
              <a:t>Provide </a:t>
            </a:r>
            <a:r>
              <a:rPr lang="en-US" sz="2000" dirty="0" smtClean="0">
                <a:latin typeface="Arial Rounded MT Bold"/>
              </a:rPr>
              <a:t>to contractors </a:t>
            </a:r>
            <a:r>
              <a:rPr lang="en-US" sz="2000" dirty="0" smtClean="0">
                <a:latin typeface="Arial Rounded MT Bold"/>
              </a:rPr>
              <a:t>to ensure DEP-approved BMPs </a:t>
            </a:r>
            <a:r>
              <a:rPr lang="en-US" sz="2000" dirty="0" smtClean="0">
                <a:latin typeface="Arial Rounded MT Bold"/>
              </a:rPr>
              <a:t>are </a:t>
            </a:r>
            <a:r>
              <a:rPr lang="en-US" sz="2000" dirty="0" smtClean="0">
                <a:latin typeface="Arial Rounded MT Bold"/>
              </a:rPr>
              <a:t>implemented</a:t>
            </a:r>
          </a:p>
        </p:txBody>
      </p:sp>
      <p:pic>
        <p:nvPicPr>
          <p:cNvPr id="4" name="Picture 8"/>
          <p:cNvPicPr>
            <a:picLocks noChangeAspect="1" noChangeArrowheads="1"/>
          </p:cNvPicPr>
          <p:nvPr/>
        </p:nvPicPr>
        <p:blipFill>
          <a:blip r:embed="rId3" cstate="print"/>
          <a:srcRect/>
          <a:stretch>
            <a:fillRect/>
          </a:stretch>
        </p:blipFill>
        <p:spPr bwMode="auto">
          <a:xfrm>
            <a:off x="6019800" y="990600"/>
            <a:ext cx="2962780" cy="4419600"/>
          </a:xfrm>
          <a:prstGeom prst="rect">
            <a:avLst/>
          </a:prstGeom>
          <a:noFill/>
          <a:ln w="9525">
            <a:noFill/>
            <a:miter lim="800000"/>
            <a:headEnd/>
            <a:tailEnd/>
          </a:ln>
        </p:spPr>
      </p:pic>
    </p:spTree>
  </p:cSld>
  <p:clrMapOvr>
    <a:masterClrMapping/>
  </p:clrMapOvr>
  <p:transition spd="slow"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81000"/>
            <a:ext cx="8610600" cy="3644075"/>
          </a:xfrm>
          <a:prstGeom prst="rect">
            <a:avLst/>
          </a:prstGeom>
          <a:noFill/>
        </p:spPr>
        <p:txBody>
          <a:bodyPr wrap="square" rtlCol="0">
            <a:spAutoFit/>
          </a:bodyPr>
          <a:lstStyle/>
          <a:p>
            <a:r>
              <a:rPr lang="en-US" sz="2400" dirty="0" smtClean="0">
                <a:latin typeface="Arial Rounded MT Bold"/>
              </a:rPr>
              <a:t> </a:t>
            </a:r>
            <a:r>
              <a:rPr lang="en-US" sz="2200" dirty="0" smtClean="0">
                <a:latin typeface="Arial Rounded MT Bold"/>
              </a:rPr>
              <a:t>In addition to serving as </a:t>
            </a:r>
            <a:r>
              <a:rPr lang="en-US" sz="2200" dirty="0" smtClean="0">
                <a:latin typeface="Arial Rounded MT Bold"/>
              </a:rPr>
              <a:t>the </a:t>
            </a:r>
            <a:r>
              <a:rPr lang="en-US" sz="2200" dirty="0" smtClean="0">
                <a:latin typeface="Arial Rounded MT Bold"/>
              </a:rPr>
              <a:t>platform </a:t>
            </a:r>
            <a:r>
              <a:rPr lang="en-US" sz="2200" dirty="0" smtClean="0">
                <a:latin typeface="Arial Rounded MT Bold"/>
              </a:rPr>
              <a:t>for development </a:t>
            </a:r>
            <a:r>
              <a:rPr lang="en-US" sz="2200" dirty="0" smtClean="0">
                <a:latin typeface="Arial Rounded MT Bold"/>
              </a:rPr>
              <a:t>of </a:t>
            </a:r>
            <a:r>
              <a:rPr lang="en-US" sz="2200" dirty="0" smtClean="0">
                <a:latin typeface="Arial Rounded MT Bold"/>
              </a:rPr>
              <a:t>the  Aquatic Restoration GP (</a:t>
            </a:r>
            <a:r>
              <a:rPr lang="en-US" sz="2200" dirty="0" smtClean="0">
                <a:latin typeface="Arial Rounded MT Bold"/>
                <a:cs typeface="Arial" pitchFamily="34" charset="0"/>
              </a:rPr>
              <a:t>62-330.633, </a:t>
            </a:r>
            <a:r>
              <a:rPr lang="en-US" sz="2200" dirty="0" smtClean="0">
                <a:latin typeface="Arial Rounded MT Bold"/>
                <a:cs typeface="Arial" pitchFamily="34" charset="0"/>
              </a:rPr>
              <a:t>F.A.C</a:t>
            </a:r>
            <a:r>
              <a:rPr lang="en-US" sz="2200" dirty="0" smtClean="0">
                <a:latin typeface="Arial Rounded MT Bold"/>
              </a:rPr>
              <a:t>), the manual may </a:t>
            </a:r>
            <a:r>
              <a:rPr lang="en-US" sz="2200" dirty="0" smtClean="0">
                <a:latin typeface="Arial Rounded MT Bold"/>
              </a:rPr>
              <a:t>also serve as basis for aquatic restoration activities authorized under the ERP Individual Permit process and in </a:t>
            </a:r>
            <a:r>
              <a:rPr lang="en-US" sz="2200" dirty="0" smtClean="0">
                <a:latin typeface="Arial Rounded MT Bold"/>
              </a:rPr>
              <a:t>development </a:t>
            </a:r>
            <a:r>
              <a:rPr lang="en-US" sz="2200" dirty="0" smtClean="0">
                <a:latin typeface="Arial Rounded MT Bold"/>
              </a:rPr>
              <a:t>of GPs for other federal, state and local agencies</a:t>
            </a:r>
            <a:r>
              <a:rPr lang="en-US" sz="2200" dirty="0" smtClean="0">
                <a:latin typeface="Arial Rounded MT Bold"/>
              </a:rPr>
              <a:t>.</a:t>
            </a:r>
          </a:p>
          <a:p>
            <a:endParaRPr lang="en-US" sz="2200" dirty="0" smtClean="0">
              <a:latin typeface="Arial Rounded MT Bold"/>
            </a:endParaRPr>
          </a:p>
          <a:p>
            <a:r>
              <a:rPr lang="en-US" sz="2200" dirty="0" smtClean="0">
                <a:latin typeface="Arial Rounded MT Bold"/>
              </a:rPr>
              <a:t>Does </a:t>
            </a:r>
            <a:r>
              <a:rPr lang="en-US" sz="2200" dirty="0" smtClean="0">
                <a:latin typeface="Arial Rounded MT Bold"/>
              </a:rPr>
              <a:t>not include more advanced BMPs, such as the use of chemical treatment or polymers to reduce turbidity or effects to other water quality parameters, for aquatic restoration activities which will require an Individual Permit</a:t>
            </a:r>
            <a:r>
              <a:rPr lang="en-US" sz="2200" dirty="0" smtClean="0">
                <a:latin typeface="Arial Rounded MT Bold"/>
              </a:rPr>
              <a:t>.</a:t>
            </a:r>
            <a:endParaRPr lang="en-US" sz="2200" dirty="0">
              <a:latin typeface="Arial Rounded MT Bold"/>
            </a:endParaRPr>
          </a:p>
        </p:txBody>
      </p:sp>
      <p:pic>
        <p:nvPicPr>
          <p:cNvPr id="7" name="Picture 6" descr=" Photo Collage of Hydraulic Cutterhead Dredge "/>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1371600" y="4114800"/>
            <a:ext cx="3276600" cy="2286000"/>
          </a:xfrm>
          <a:prstGeom prst="rect">
            <a:avLst/>
          </a:prstGeom>
          <a:noFill/>
          <a:ln>
            <a:noFill/>
          </a:ln>
        </p:spPr>
      </p:pic>
      <p:pic>
        <p:nvPicPr>
          <p:cNvPr id="8" name="Picture 7" descr="http://education.usace.army.mil/navigation/lessons/6/images/bucket1_sm.jpg"/>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5105400" y="4114800"/>
            <a:ext cx="3200400" cy="2286000"/>
          </a:xfrm>
          <a:prstGeom prst="rect">
            <a:avLst/>
          </a:prstGeom>
          <a:noFill/>
          <a:ln>
            <a:noFill/>
          </a:ln>
        </p:spPr>
      </p:pic>
    </p:spTree>
  </p:cSld>
  <p:clrMapOvr>
    <a:masterClrMapping/>
  </p:clrMapOvr>
  <p:transition spd="slow"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928" y="533400"/>
            <a:ext cx="8763000" cy="1143000"/>
          </a:xfrm>
        </p:spPr>
        <p:txBody>
          <a:bodyPr/>
          <a:lstStyle/>
          <a:p>
            <a:r>
              <a:rPr lang="en-US" sz="4000" b="1" dirty="0" smtClean="0"/>
              <a:t>          </a:t>
            </a:r>
            <a:r>
              <a:rPr lang="en-US" sz="4150" b="1" dirty="0" smtClean="0"/>
              <a:t>  </a:t>
            </a:r>
            <a:endParaRPr lang="en-US" sz="4150" dirty="0"/>
          </a:p>
        </p:txBody>
      </p:sp>
      <p:sp>
        <p:nvSpPr>
          <p:cNvPr id="9" name="Rectangle 10"/>
          <p:cNvSpPr txBox="1">
            <a:spLocks noChangeArrowheads="1"/>
          </p:cNvSpPr>
          <p:nvPr/>
        </p:nvSpPr>
        <p:spPr bwMode="auto">
          <a:xfrm>
            <a:off x="0" y="228600"/>
            <a:ext cx="9144000" cy="1676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3200" u="sng" dirty="0" smtClean="0">
                <a:latin typeface="Arial Rounded MT Bold"/>
              </a:rPr>
              <a:t>Surface Water Quality Criteria for </a:t>
            </a:r>
          </a:p>
          <a:p>
            <a:pPr algn="ctr"/>
            <a:r>
              <a:rPr lang="en-US" sz="3200" u="sng" dirty="0" smtClean="0">
                <a:latin typeface="Arial Rounded MT Bold"/>
              </a:rPr>
              <a:t>Aquatic Restoration</a:t>
            </a:r>
          </a:p>
          <a:p>
            <a:pPr algn="ctr"/>
            <a:r>
              <a:rPr lang="en-US" sz="3200" dirty="0" smtClean="0">
                <a:latin typeface="Arial Rounded MT Bold"/>
              </a:rPr>
              <a:t>(62-302.530 F.A.C.)</a:t>
            </a:r>
            <a:endParaRPr lang="en-US" sz="3200" dirty="0">
              <a:latin typeface="Arial Rounded MT Bold"/>
            </a:endParaRPr>
          </a:p>
        </p:txBody>
      </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p:cNvSpPr txBox="1"/>
          <p:nvPr/>
        </p:nvSpPr>
        <p:spPr>
          <a:xfrm>
            <a:off x="533400" y="2133600"/>
            <a:ext cx="7924800" cy="4068806"/>
          </a:xfrm>
          <a:prstGeom prst="rect">
            <a:avLst/>
          </a:prstGeom>
          <a:noFill/>
        </p:spPr>
        <p:txBody>
          <a:bodyPr wrap="square" rtlCol="0">
            <a:spAutoFit/>
          </a:bodyPr>
          <a:lstStyle/>
          <a:p>
            <a:pPr>
              <a:buFontTx/>
              <a:buChar char="-"/>
            </a:pPr>
            <a:r>
              <a:rPr lang="en-US" sz="2800" dirty="0" smtClean="0">
                <a:latin typeface="Arial Rounded MT Bold"/>
              </a:rPr>
              <a:t> </a:t>
            </a:r>
            <a:r>
              <a:rPr lang="en-US" sz="2400" dirty="0" smtClean="0">
                <a:latin typeface="Arial Rounded MT Bold"/>
              </a:rPr>
              <a:t>Class III (Predominantly Freshwaters)</a:t>
            </a:r>
          </a:p>
          <a:p>
            <a:pPr lvl="1">
              <a:buFontTx/>
              <a:buChar char="-"/>
            </a:pPr>
            <a:r>
              <a:rPr lang="en-US" sz="2400" dirty="0" smtClean="0">
                <a:latin typeface="Arial Rounded MT Bold"/>
              </a:rPr>
              <a:t> Occasionally Class II</a:t>
            </a:r>
          </a:p>
          <a:p>
            <a:pPr>
              <a:buFontTx/>
              <a:buChar char="-"/>
            </a:pPr>
            <a:endParaRPr lang="en-US" sz="2400" dirty="0" smtClean="0">
              <a:latin typeface="Arial Rounded MT Bold"/>
            </a:endParaRPr>
          </a:p>
          <a:p>
            <a:pPr>
              <a:buFontTx/>
              <a:buChar char="-"/>
            </a:pPr>
            <a:r>
              <a:rPr lang="en-US" sz="2400" dirty="0" smtClean="0">
                <a:latin typeface="Arial Rounded MT Bold"/>
              </a:rPr>
              <a:t> </a:t>
            </a:r>
            <a:r>
              <a:rPr lang="en-US" sz="2400" dirty="0" smtClean="0">
                <a:latin typeface="Arial Rounded MT Bold"/>
              </a:rPr>
              <a:t>DEP-Recommended SWQS </a:t>
            </a:r>
            <a:r>
              <a:rPr lang="en-US" sz="2400" dirty="0" smtClean="0">
                <a:latin typeface="Arial Rounded MT Bold"/>
              </a:rPr>
              <a:t>Criteria for Monitoring</a:t>
            </a:r>
          </a:p>
          <a:p>
            <a:pPr lvl="1">
              <a:buFontTx/>
              <a:buChar char="-"/>
            </a:pPr>
            <a:r>
              <a:rPr lang="en-US" sz="2400" dirty="0" smtClean="0">
                <a:latin typeface="Arial Rounded MT Bold"/>
              </a:rPr>
              <a:t>Biochemical Oxygen Demand</a:t>
            </a:r>
          </a:p>
          <a:p>
            <a:pPr lvl="1">
              <a:buFontTx/>
              <a:buChar char="-"/>
            </a:pPr>
            <a:r>
              <a:rPr lang="en-US" sz="2400" dirty="0" smtClean="0">
                <a:latin typeface="Arial Rounded MT Bold"/>
              </a:rPr>
              <a:t>Dissolved Oxygen</a:t>
            </a:r>
          </a:p>
          <a:p>
            <a:pPr lvl="1">
              <a:buFontTx/>
              <a:buChar char="-"/>
            </a:pPr>
            <a:r>
              <a:rPr lang="en-US" sz="2400" dirty="0" smtClean="0">
                <a:latin typeface="Arial Rounded MT Bold"/>
              </a:rPr>
              <a:t>Nutrients</a:t>
            </a:r>
          </a:p>
          <a:p>
            <a:pPr lvl="1">
              <a:buFontTx/>
              <a:buChar char="-"/>
            </a:pPr>
            <a:r>
              <a:rPr lang="en-US" sz="2400" dirty="0" smtClean="0">
                <a:latin typeface="Arial Rounded MT Bold"/>
              </a:rPr>
              <a:t>pH</a:t>
            </a:r>
          </a:p>
          <a:p>
            <a:pPr lvl="1">
              <a:buFontTx/>
              <a:buChar char="-"/>
            </a:pPr>
            <a:r>
              <a:rPr lang="en-US" sz="2400" dirty="0" smtClean="0">
                <a:latin typeface="Arial Rounded MT Bold"/>
              </a:rPr>
              <a:t>Turbidity</a:t>
            </a:r>
          </a:p>
        </p:txBody>
      </p:sp>
    </p:spTree>
  </p:cSld>
  <p:clrMapOvr>
    <a:masterClrMapping/>
  </p:clrMapOvr>
  <p:transition spd="slow"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458200" cy="646331"/>
          </a:xfrm>
          <a:prstGeom prst="rect">
            <a:avLst/>
          </a:prstGeom>
          <a:noFill/>
        </p:spPr>
        <p:txBody>
          <a:bodyPr wrap="square" rtlCol="0">
            <a:spAutoFit/>
          </a:bodyPr>
          <a:lstStyle/>
          <a:p>
            <a:pPr algn="ctr"/>
            <a:r>
              <a:rPr lang="en-US" sz="3600" u="sng" dirty="0" smtClean="0">
                <a:latin typeface="Arial Rounded MT Bold"/>
                <a:cs typeface="Arial" pitchFamily="34" charset="0"/>
              </a:rPr>
              <a:t>General </a:t>
            </a:r>
            <a:r>
              <a:rPr lang="en-US" sz="3600" u="sng" dirty="0" err="1" smtClean="0">
                <a:latin typeface="Arial Rounded MT Bold"/>
                <a:cs typeface="Arial" pitchFamily="34" charset="0"/>
              </a:rPr>
              <a:t>BMPs</a:t>
            </a:r>
            <a:endParaRPr lang="en-US" sz="3600" u="sng" dirty="0">
              <a:latin typeface="Arial Rounded MT Bold"/>
              <a:cs typeface="Arial" pitchFamily="34" charset="0"/>
            </a:endParaRPr>
          </a:p>
        </p:txBody>
      </p:sp>
      <p:sp>
        <p:nvSpPr>
          <p:cNvPr id="5" name="TextBox 4"/>
          <p:cNvSpPr txBox="1"/>
          <p:nvPr/>
        </p:nvSpPr>
        <p:spPr>
          <a:xfrm>
            <a:off x="228600" y="1219200"/>
            <a:ext cx="6629400" cy="4585871"/>
          </a:xfrm>
          <a:prstGeom prst="rect">
            <a:avLst/>
          </a:prstGeom>
          <a:noFill/>
        </p:spPr>
        <p:txBody>
          <a:bodyPr wrap="square" rtlCol="0">
            <a:spAutoFit/>
          </a:bodyPr>
          <a:lstStyle/>
          <a:p>
            <a:pPr>
              <a:buFontTx/>
              <a:buChar char="-"/>
            </a:pPr>
            <a:r>
              <a:rPr lang="en-US" sz="2800" dirty="0" smtClean="0">
                <a:latin typeface="Arial Rounded MT Bold"/>
              </a:rPr>
              <a:t> </a:t>
            </a:r>
            <a:r>
              <a:rPr lang="en-US" sz="2200" dirty="0" smtClean="0">
                <a:latin typeface="Arial Rounded MT Bold"/>
              </a:rPr>
              <a:t>Project Location</a:t>
            </a:r>
          </a:p>
          <a:p>
            <a:pPr lvl="1">
              <a:buFontTx/>
              <a:buChar char="-"/>
            </a:pPr>
            <a:r>
              <a:rPr lang="en-US" sz="2200" dirty="0" smtClean="0">
                <a:latin typeface="Arial Rounded MT Bold"/>
              </a:rPr>
              <a:t> Natural (e.g., vegetative) barriers</a:t>
            </a:r>
          </a:p>
          <a:p>
            <a:pPr lvl="1">
              <a:buFontTx/>
              <a:buChar char="-"/>
            </a:pPr>
            <a:r>
              <a:rPr lang="en-US" sz="2200" dirty="0" smtClean="0">
                <a:latin typeface="Arial Rounded MT Bold"/>
              </a:rPr>
              <a:t> Water movement</a:t>
            </a:r>
          </a:p>
          <a:p>
            <a:pPr lvl="1">
              <a:buFontTx/>
              <a:buChar char="-"/>
            </a:pPr>
            <a:r>
              <a:rPr lang="en-US" sz="2200" dirty="0" smtClean="0">
                <a:latin typeface="Arial Rounded MT Bold"/>
              </a:rPr>
              <a:t> Water Quality / Sediment Contaminants</a:t>
            </a:r>
          </a:p>
          <a:p>
            <a:pPr lvl="1"/>
            <a:endParaRPr lang="en-US" sz="2200" dirty="0" smtClean="0">
              <a:latin typeface="Arial Rounded MT Bold"/>
            </a:endParaRPr>
          </a:p>
          <a:p>
            <a:pPr>
              <a:buFontTx/>
              <a:buChar char="-"/>
            </a:pPr>
            <a:r>
              <a:rPr lang="en-US" sz="2200" dirty="0" smtClean="0">
                <a:latin typeface="Arial Rounded MT Bold"/>
              </a:rPr>
              <a:t> Project Timing</a:t>
            </a:r>
          </a:p>
          <a:p>
            <a:pPr lvl="1">
              <a:buFontTx/>
              <a:buChar char="-"/>
            </a:pPr>
            <a:r>
              <a:rPr lang="en-US" sz="2200" dirty="0" smtClean="0">
                <a:latin typeface="Arial Rounded MT Bold"/>
              </a:rPr>
              <a:t>Dry Season vs. Wet Season</a:t>
            </a:r>
          </a:p>
          <a:p>
            <a:pPr lvl="1"/>
            <a:endParaRPr lang="en-US" sz="2200" dirty="0" smtClean="0">
              <a:latin typeface="Arial Rounded MT Bold"/>
            </a:endParaRPr>
          </a:p>
          <a:p>
            <a:pPr marL="0" lvl="1">
              <a:buFontTx/>
              <a:buChar char="-"/>
            </a:pPr>
            <a:r>
              <a:rPr lang="en-US" sz="2200" dirty="0" smtClean="0">
                <a:latin typeface="Arial Rounded MT Bold"/>
              </a:rPr>
              <a:t> Equipment Selection and Use</a:t>
            </a:r>
          </a:p>
          <a:p>
            <a:pPr marL="457200" lvl="2">
              <a:buFontTx/>
              <a:buChar char="-"/>
            </a:pPr>
            <a:r>
              <a:rPr lang="en-US" sz="2200" dirty="0" smtClean="0">
                <a:latin typeface="Arial Rounded MT Bold"/>
              </a:rPr>
              <a:t> Speed of use</a:t>
            </a:r>
          </a:p>
          <a:p>
            <a:pPr marL="457200" lvl="2">
              <a:buFontTx/>
              <a:buChar char="-"/>
            </a:pPr>
            <a:r>
              <a:rPr lang="en-US" sz="2200" dirty="0" smtClean="0">
                <a:latin typeface="Arial Rounded MT Bold"/>
              </a:rPr>
              <a:t> Equipment type</a:t>
            </a:r>
          </a:p>
        </p:txBody>
      </p:sp>
      <p:pic>
        <p:nvPicPr>
          <p:cNvPr id="4" name="Picture 3"/>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4953000" y="3048000"/>
            <a:ext cx="4191000" cy="3124200"/>
          </a:xfrm>
          <a:prstGeom prst="rect">
            <a:avLst/>
          </a:prstGeom>
          <a:noFill/>
          <a:ln>
            <a:noFill/>
          </a:ln>
        </p:spPr>
      </p:pic>
    </p:spTree>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4"/>
          <p:cNvPicPr>
            <a:picLocks noChangeAspect="1" noChangeArrowheads="1"/>
          </p:cNvPicPr>
          <p:nvPr/>
        </p:nvPicPr>
        <p:blipFill>
          <a:blip r:embed="rId2" cstate="print"/>
          <a:srcRect/>
          <a:stretch>
            <a:fillRect/>
          </a:stretch>
        </p:blipFill>
        <p:spPr bwMode="auto">
          <a:xfrm>
            <a:off x="5257800" y="228600"/>
            <a:ext cx="3549650" cy="3060700"/>
          </a:xfrm>
          <a:prstGeom prst="rect">
            <a:avLst/>
          </a:prstGeom>
          <a:noFill/>
          <a:ln w="9525">
            <a:noFill/>
            <a:miter lim="800000"/>
            <a:headEnd/>
            <a:tailEnd/>
          </a:ln>
        </p:spPr>
      </p:pic>
      <p:pic>
        <p:nvPicPr>
          <p:cNvPr id="7172" name="Picture 8"/>
          <p:cNvPicPr>
            <a:picLocks noChangeAspect="1" noChangeArrowheads="1"/>
          </p:cNvPicPr>
          <p:nvPr/>
        </p:nvPicPr>
        <p:blipFill>
          <a:blip r:embed="rId3" cstate="print"/>
          <a:srcRect/>
          <a:stretch>
            <a:fillRect/>
          </a:stretch>
        </p:blipFill>
        <p:spPr bwMode="auto">
          <a:xfrm>
            <a:off x="4876800" y="3844925"/>
            <a:ext cx="4040188" cy="2632075"/>
          </a:xfrm>
          <a:prstGeom prst="rect">
            <a:avLst/>
          </a:prstGeom>
          <a:noFill/>
          <a:ln w="9525">
            <a:noFill/>
            <a:miter lim="800000"/>
            <a:headEnd/>
            <a:tailEnd/>
          </a:ln>
        </p:spPr>
      </p:pic>
      <p:sp>
        <p:nvSpPr>
          <p:cNvPr id="20483" name="Rectangle 3"/>
          <p:cNvSpPr>
            <a:spLocks noGrp="1" noChangeArrowheads="1"/>
          </p:cNvSpPr>
          <p:nvPr>
            <p:ph type="body" idx="1"/>
          </p:nvPr>
        </p:nvSpPr>
        <p:spPr>
          <a:xfrm>
            <a:off x="5410200" y="304800"/>
            <a:ext cx="2514600" cy="914400"/>
          </a:xfrm>
        </p:spPr>
        <p:txBody>
          <a:bodyPr/>
          <a:lstStyle/>
          <a:p>
            <a:pPr lvl="1" algn="r" eaLnBrk="1" hangingPunct="1">
              <a:buFont typeface="Tahoma" pitchFamily="34" charset="0"/>
              <a:buNone/>
              <a:defRPr/>
            </a:pPr>
            <a:r>
              <a:rPr lang="en-US" sz="4000" dirty="0">
                <a:solidFill>
                  <a:srgbClr val="000000"/>
                </a:solidFill>
                <a:effectLst>
                  <a:outerShdw blurRad="38100" dist="38100" dir="2700000" algn="tl">
                    <a:srgbClr val="FFFFFF"/>
                  </a:outerShdw>
                </a:effectLst>
                <a:latin typeface="Arial Rounded MT Bold" pitchFamily="34" charset="0"/>
              </a:rPr>
              <a:t>Gravity</a:t>
            </a:r>
          </a:p>
          <a:p>
            <a:pPr algn="r" eaLnBrk="1" hangingPunct="1">
              <a:defRPr/>
            </a:pPr>
            <a:endParaRPr lang="en-US" dirty="0"/>
          </a:p>
        </p:txBody>
      </p:sp>
      <p:pic>
        <p:nvPicPr>
          <p:cNvPr id="7174" name="Picture 5"/>
          <p:cNvPicPr>
            <a:picLocks noChangeAspect="1" noChangeArrowheads="1"/>
          </p:cNvPicPr>
          <p:nvPr/>
        </p:nvPicPr>
        <p:blipFill>
          <a:blip r:embed="rId4" cstate="print"/>
          <a:srcRect/>
          <a:stretch>
            <a:fillRect/>
          </a:stretch>
        </p:blipFill>
        <p:spPr bwMode="auto">
          <a:xfrm>
            <a:off x="152400" y="228600"/>
            <a:ext cx="3795712" cy="2952750"/>
          </a:xfrm>
          <a:prstGeom prst="rect">
            <a:avLst/>
          </a:prstGeom>
          <a:noFill/>
          <a:ln w="9525">
            <a:noFill/>
            <a:miter lim="800000"/>
            <a:headEnd/>
            <a:tailEnd/>
          </a:ln>
        </p:spPr>
      </p:pic>
      <p:sp>
        <p:nvSpPr>
          <p:cNvPr id="20492" name="Rectangle 12"/>
          <p:cNvSpPr>
            <a:spLocks noRot="1" noChangeArrowheads="1"/>
          </p:cNvSpPr>
          <p:nvPr/>
        </p:nvSpPr>
        <p:spPr bwMode="auto">
          <a:xfrm>
            <a:off x="-366713" y="228600"/>
            <a:ext cx="2667001" cy="914400"/>
          </a:xfrm>
          <a:prstGeom prst="rect">
            <a:avLst/>
          </a:prstGeom>
          <a:noFill/>
          <a:ln w="9525">
            <a:noFill/>
            <a:miter lim="800000"/>
            <a:headEnd/>
            <a:tailEnd/>
          </a:ln>
          <a:effectLst/>
        </p:spPr>
        <p:txBody>
          <a:bodyPr/>
          <a:lstStyle/>
          <a:p>
            <a:pPr marL="742950" lvl="1" indent="-285750">
              <a:spcBef>
                <a:spcPct val="20000"/>
              </a:spcBef>
              <a:buFont typeface="Tahoma" pitchFamily="34" charset="0"/>
              <a:buNone/>
              <a:defRPr/>
            </a:pPr>
            <a:r>
              <a:rPr lang="en-US" sz="4000" dirty="0">
                <a:solidFill>
                  <a:schemeClr val="accent1">
                    <a:lumMod val="75000"/>
                  </a:schemeClr>
                </a:solidFill>
                <a:effectLst>
                  <a:outerShdw blurRad="38100" dist="38100" dir="2700000" algn="tl">
                    <a:srgbClr val="000000"/>
                  </a:outerShdw>
                </a:effectLst>
                <a:latin typeface="Arial Rounded MT Bold" pitchFamily="34" charset="0"/>
              </a:rPr>
              <a:t>Pump</a:t>
            </a:r>
          </a:p>
          <a:p>
            <a:pPr marL="342900" indent="-342900">
              <a:spcBef>
                <a:spcPct val="20000"/>
              </a:spcBef>
              <a:buClr>
                <a:schemeClr val="hlink"/>
              </a:buClr>
              <a:buSzPct val="120000"/>
              <a:buFontTx/>
              <a:buChar char="•"/>
              <a:defRPr/>
            </a:pPr>
            <a:endParaRPr lang="en-US" sz="4000" dirty="0">
              <a:effectLst>
                <a:outerShdw blurRad="38100" dist="38100" dir="2700000" algn="tl">
                  <a:srgbClr val="000000"/>
                </a:outerShdw>
              </a:effectLst>
              <a:latin typeface="Arial Rounded MT Bold" pitchFamily="34" charset="0"/>
            </a:endParaRPr>
          </a:p>
        </p:txBody>
      </p:sp>
      <p:pic>
        <p:nvPicPr>
          <p:cNvPr id="9" name="Picture 4" descr="Picture13"/>
          <p:cNvPicPr>
            <a:picLocks noChangeAspect="1" noChangeArrowheads="1"/>
          </p:cNvPicPr>
          <p:nvPr/>
        </p:nvPicPr>
        <p:blipFill>
          <a:blip r:embed="rId5" cstate="print"/>
          <a:srcRect/>
          <a:stretch>
            <a:fillRect/>
          </a:stretch>
        </p:blipFill>
        <p:spPr bwMode="auto">
          <a:xfrm>
            <a:off x="990600" y="3849306"/>
            <a:ext cx="3581400" cy="2686413"/>
          </a:xfrm>
          <a:prstGeom prst="rect">
            <a:avLst/>
          </a:prstGeom>
          <a:noFill/>
          <a:ln w="9525">
            <a:noFill/>
            <a:miter lim="800000"/>
            <a:headEnd/>
            <a:tailEnd/>
          </a:ln>
        </p:spPr>
      </p:pic>
      <p:sp>
        <p:nvSpPr>
          <p:cNvPr id="10" name="WordArt 10"/>
          <p:cNvSpPr>
            <a:spLocks noChangeArrowheads="1" noChangeShapeType="1" noTextEdit="1"/>
          </p:cNvSpPr>
          <p:nvPr/>
        </p:nvSpPr>
        <p:spPr bwMode="auto">
          <a:xfrm rot="723196">
            <a:off x="2798167" y="2673718"/>
            <a:ext cx="3889375" cy="1666875"/>
          </a:xfrm>
          <a:prstGeom prst="rect">
            <a:avLst/>
          </a:prstGeom>
        </p:spPr>
        <p:txBody>
          <a:bodyPr wrap="none" fromWordArt="1">
            <a:prstTxWarp prst="textSlantUp">
              <a:avLst>
                <a:gd name="adj" fmla="val 55556"/>
              </a:avLst>
            </a:prstTxWarp>
          </a:bodyPr>
          <a:lstStyle/>
          <a:p>
            <a:r>
              <a:rPr lang="en-US" sz="2400" kern="10" dirty="0" smtClean="0">
                <a:ln w="9525">
                  <a:solidFill>
                    <a:srgbClr val="000000"/>
                  </a:solidFill>
                  <a:round/>
                  <a:headEnd/>
                  <a:tailEnd/>
                </a:ln>
                <a:solidFill>
                  <a:srgbClr val="00CCFF"/>
                </a:solidFill>
                <a:latin typeface="Arial Rounded MT Bold"/>
              </a:rPr>
              <a:t>Dewatering</a:t>
            </a:r>
            <a:endParaRPr lang="en-US" sz="2400" kern="10" dirty="0">
              <a:ln w="9525">
                <a:solidFill>
                  <a:srgbClr val="000000"/>
                </a:solidFill>
                <a:round/>
                <a:headEnd/>
                <a:tailEnd/>
              </a:ln>
              <a:solidFill>
                <a:srgbClr val="00CCFF"/>
              </a:solidFill>
              <a:latin typeface="Arial Rounded MT Bold"/>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FWC_Power_Point">
  <a:themeElements>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fontScheme name="FWC_Power_Point">
      <a:majorFont>
        <a:latin typeface="Century School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FWC_Power_Point 1">
        <a:dk1>
          <a:srgbClr val="000000"/>
        </a:dk1>
        <a:lt1>
          <a:srgbClr val="998B7D"/>
        </a:lt1>
        <a:dk2>
          <a:srgbClr val="000000"/>
        </a:dk2>
        <a:lt2>
          <a:srgbClr val="5F5F5F"/>
        </a:lt2>
        <a:accent1>
          <a:srgbClr val="FFF453"/>
        </a:accent1>
        <a:accent2>
          <a:srgbClr val="9FD1FF"/>
        </a:accent2>
        <a:accent3>
          <a:srgbClr val="CAC4BF"/>
        </a:accent3>
        <a:accent4>
          <a:srgbClr val="000000"/>
        </a:accent4>
        <a:accent5>
          <a:srgbClr val="FFF8B3"/>
        </a:accent5>
        <a:accent6>
          <a:srgbClr val="90BDE7"/>
        </a:accent6>
        <a:hlink>
          <a:srgbClr val="00549E"/>
        </a:hlink>
        <a:folHlink>
          <a:srgbClr val="00AEC5"/>
        </a:folHlink>
      </a:clrScheme>
      <a:clrMap bg1="lt1" tx1="dk1" bg2="lt2" tx2="dk2" accent1="accent1" accent2="accent2" accent3="accent3" accent4="accent4" accent5="accent5" accent6="accent6" hlink="hlink" folHlink="folHlink"/>
    </a:extraClrScheme>
    <a:extraClrScheme>
      <a:clrScheme name="FWC_Power_Point 2">
        <a:dk1>
          <a:srgbClr val="5F5F5F"/>
        </a:dk1>
        <a:lt1>
          <a:srgbClr val="FFFFFF"/>
        </a:lt1>
        <a:dk2>
          <a:srgbClr val="00549E"/>
        </a:dk2>
        <a:lt2>
          <a:srgbClr val="FFF453"/>
        </a:lt2>
        <a:accent1>
          <a:srgbClr val="FFF89B"/>
        </a:accent1>
        <a:accent2>
          <a:srgbClr val="9FD1FF"/>
        </a:accent2>
        <a:accent3>
          <a:srgbClr val="AAB3CC"/>
        </a:accent3>
        <a:accent4>
          <a:srgbClr val="DADADA"/>
        </a:accent4>
        <a:accent5>
          <a:srgbClr val="FFFBCB"/>
        </a:accent5>
        <a:accent6>
          <a:srgbClr val="90BDE7"/>
        </a:accent6>
        <a:hlink>
          <a:srgbClr val="BAB0A6"/>
        </a:hlink>
        <a:folHlink>
          <a:srgbClr val="00AEC5"/>
        </a:folHlink>
      </a:clrScheme>
      <a:clrMap bg1="dk2" tx1="lt1" bg2="dk1" tx2="lt2" accent1="accent1" accent2="accent2" accent3="accent3" accent4="accent4" accent5="accent5" accent6="accent6" hlink="hlink" folHlink="folHlink"/>
    </a:extraClrScheme>
    <a:extraClrScheme>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32119</TotalTime>
  <Words>1495</Words>
  <Application>Microsoft Office PowerPoint</Application>
  <PresentationFormat>On-screen Show (4:3)</PresentationFormat>
  <Paragraphs>259</Paragraphs>
  <Slides>24</Slides>
  <Notes>16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FWC_Power_Point</vt:lpstr>
      <vt:lpstr>Regulatory Process for  FWC Aquatic Restoration Projects</vt:lpstr>
      <vt:lpstr>Slide 2</vt:lpstr>
      <vt:lpstr>Slide 3</vt:lpstr>
      <vt:lpstr>Slide 4</vt:lpstr>
      <vt:lpstr>Slide 5</vt:lpstr>
      <vt:lpstr>Slide 6</vt:lpstr>
      <vt:lpstr>            </vt:lpstr>
      <vt:lpstr>Slide 8</vt:lpstr>
      <vt:lpstr>Slide 9</vt:lpstr>
      <vt:lpstr>            </vt:lpstr>
      <vt:lpstr>Slide 11</vt:lpstr>
      <vt:lpstr>Slide 12</vt:lpstr>
      <vt:lpstr>Slide 13</vt:lpstr>
      <vt:lpstr>Slide 14</vt:lpstr>
      <vt:lpstr>            </vt:lpstr>
      <vt:lpstr>Slide 16</vt:lpstr>
      <vt:lpstr>            </vt:lpstr>
      <vt:lpstr>            </vt:lpstr>
      <vt:lpstr>Slide 19</vt:lpstr>
      <vt:lpstr>            </vt:lpstr>
      <vt:lpstr>            </vt:lpstr>
      <vt:lpstr>Slide 22</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ARPET SWOT</dc:title>
  <dc:creator>Jessica Griffith</dc:creator>
  <cp:lastModifiedBy>beacham.furse</cp:lastModifiedBy>
  <cp:revision>2211</cp:revision>
  <dcterms:created xsi:type="dcterms:W3CDTF">2007-03-09T20:12:19Z</dcterms:created>
  <dcterms:modified xsi:type="dcterms:W3CDTF">2014-06-09T18:16:41Z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PSDescription">
    <vt:lpwstr/>
  </property>
  <property fmtid="{D5CDD505-2E9C-101B-9397-08002B2CF9AE}" pid="3" name="Owner">
    <vt:lpwstr/>
  </property>
  <property fmtid="{D5CDD505-2E9C-101B-9397-08002B2CF9AE}" pid="4" name="Status">
    <vt:lpwstr/>
  </property>
</Properties>
</file>